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44"/>
  </p:notesMasterIdLst>
  <p:handoutMasterIdLst>
    <p:handoutMasterId r:id="rId45"/>
  </p:handoutMasterIdLst>
  <p:sldIdLst>
    <p:sldId id="414" r:id="rId3"/>
    <p:sldId id="345" r:id="rId4"/>
    <p:sldId id="362" r:id="rId5"/>
    <p:sldId id="364" r:id="rId6"/>
    <p:sldId id="365" r:id="rId7"/>
    <p:sldId id="371" r:id="rId8"/>
    <p:sldId id="351" r:id="rId9"/>
    <p:sldId id="353" r:id="rId10"/>
    <p:sldId id="354" r:id="rId11"/>
    <p:sldId id="417" r:id="rId12"/>
    <p:sldId id="355" r:id="rId13"/>
    <p:sldId id="425" r:id="rId14"/>
    <p:sldId id="257" r:id="rId15"/>
    <p:sldId id="424" r:id="rId16"/>
    <p:sldId id="402" r:id="rId17"/>
    <p:sldId id="324" r:id="rId18"/>
    <p:sldId id="331" r:id="rId19"/>
    <p:sldId id="332" r:id="rId20"/>
    <p:sldId id="333" r:id="rId21"/>
    <p:sldId id="334" r:id="rId22"/>
    <p:sldId id="330" r:id="rId23"/>
    <p:sldId id="349" r:id="rId24"/>
    <p:sldId id="418" r:id="rId25"/>
    <p:sldId id="419" r:id="rId26"/>
    <p:sldId id="420" r:id="rId27"/>
    <p:sldId id="421" r:id="rId28"/>
    <p:sldId id="422" r:id="rId29"/>
    <p:sldId id="426" r:id="rId30"/>
    <p:sldId id="358" r:id="rId31"/>
    <p:sldId id="361" r:id="rId32"/>
    <p:sldId id="335" r:id="rId33"/>
    <p:sldId id="348" r:id="rId34"/>
    <p:sldId id="372" r:id="rId35"/>
    <p:sldId id="336" r:id="rId36"/>
    <p:sldId id="337" r:id="rId37"/>
    <p:sldId id="342" r:id="rId38"/>
    <p:sldId id="343" r:id="rId39"/>
    <p:sldId id="404" r:id="rId40"/>
    <p:sldId id="423" r:id="rId41"/>
    <p:sldId id="407" r:id="rId42"/>
    <p:sldId id="415" r:id="rId4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7" autoAdjust="0"/>
    <p:restoredTop sz="90824" autoAdjust="0"/>
  </p:normalViewPr>
  <p:slideViewPr>
    <p:cSldViewPr>
      <p:cViewPr varScale="1">
        <p:scale>
          <a:sx n="81" d="100"/>
          <a:sy n="81" d="100"/>
        </p:scale>
        <p:origin x="72" y="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9E347E-AF31-44AC-B69A-E32798C6C1D2}" type="datetimeFigureOut">
              <a:rPr lang="en-US" smtClean="0"/>
              <a:t>8/27/2023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4A52E3-8B79-413E-BBF1-B5B68EB1E99D}" type="slidenum">
              <a:rPr lang="en-US" smtClean="0"/>
              <a:t>‹#›</a:t>
            </a:fld>
            <a:endParaRPr lang="en-US"/>
          </a:p>
        </p:txBody>
      </p:sp>
    </p:spTree>
    <p:extLst>
      <p:ext uri="{BB962C8B-B14F-4D97-AF65-F5344CB8AC3E}">
        <p14:creationId xmlns:p14="http://schemas.microsoft.com/office/powerpoint/2010/main" val="285401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92073-FCFF-49B3-9DAE-F1BE67C7DA05}" type="datetimeFigureOut">
              <a:rPr lang="en-US" smtClean="0"/>
              <a:t>8/27/2023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ADC13C-52FB-4FE5-9FD1-240C99DD6A89}" type="slidenum">
              <a:rPr lang="en-US" smtClean="0"/>
              <a:t>‹#›</a:t>
            </a:fld>
            <a:endParaRPr lang="en-US"/>
          </a:p>
        </p:txBody>
      </p:sp>
    </p:spTree>
    <p:extLst>
      <p:ext uri="{BB962C8B-B14F-4D97-AF65-F5344CB8AC3E}">
        <p14:creationId xmlns:p14="http://schemas.microsoft.com/office/powerpoint/2010/main" val="2997053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Anemi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Diarrhe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409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ＭＳ Ｐゴシック" pitchFamily="34" charset="-128"/>
              </a:defRPr>
            </a:lvl1pPr>
            <a:lvl2pPr marL="785372" indent="-302066" eaLnBrk="0" hangingPunct="0">
              <a:defRPr sz="2500">
                <a:solidFill>
                  <a:schemeClr val="tx1"/>
                </a:solidFill>
                <a:latin typeface="Arial" pitchFamily="34" charset="0"/>
                <a:ea typeface="ＭＳ Ｐゴシック" pitchFamily="34" charset="-128"/>
              </a:defRPr>
            </a:lvl2pPr>
            <a:lvl3pPr marL="1208265" indent="-241653" eaLnBrk="0" hangingPunct="0">
              <a:defRPr sz="2500">
                <a:solidFill>
                  <a:schemeClr val="tx1"/>
                </a:solidFill>
                <a:latin typeface="Arial" pitchFamily="34" charset="0"/>
                <a:ea typeface="ＭＳ Ｐゴシック" pitchFamily="34" charset="-128"/>
              </a:defRPr>
            </a:lvl3pPr>
            <a:lvl4pPr marL="1691571" indent="-241653" eaLnBrk="0" hangingPunct="0">
              <a:defRPr sz="2500">
                <a:solidFill>
                  <a:schemeClr val="tx1"/>
                </a:solidFill>
                <a:latin typeface="Arial" pitchFamily="34" charset="0"/>
                <a:ea typeface="ＭＳ Ｐゴシック" pitchFamily="34" charset="-128"/>
              </a:defRPr>
            </a:lvl4pPr>
            <a:lvl5pPr marL="2174878" indent="-241653" eaLnBrk="0" hangingPunct="0">
              <a:defRPr sz="2500">
                <a:solidFill>
                  <a:schemeClr val="tx1"/>
                </a:solidFill>
                <a:latin typeface="Arial" pitchFamily="34" charset="0"/>
                <a:ea typeface="ＭＳ Ｐゴシック" pitchFamily="34" charset="-128"/>
              </a:defRPr>
            </a:lvl5pPr>
            <a:lvl6pPr marL="2658184" indent="-241653"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141490" indent="-241653"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624796" indent="-241653"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108102" indent="-241653"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D7BE0EAC-A979-4798-8A01-03DCF2104D1B}" type="slidenum">
              <a:rPr lang="en-US" altLang="en-US" sz="1300"/>
              <a:pPr eaLnBrk="1" hangingPunct="1"/>
              <a:t>1</a:t>
            </a:fld>
            <a:endParaRPr lang="en-US" altLang="en-US" sz="1300"/>
          </a:p>
        </p:txBody>
      </p:sp>
    </p:spTree>
    <p:extLst>
      <p:ext uri="{BB962C8B-B14F-4D97-AF65-F5344CB8AC3E}">
        <p14:creationId xmlns:p14="http://schemas.microsoft.com/office/powerpoint/2010/main" val="88696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a:t>
            </a:r>
            <a:r>
              <a:rPr lang="en-US" b="0" i="0" dirty="0">
                <a:solidFill>
                  <a:srgbClr val="000000"/>
                </a:solidFill>
                <a:effectLst/>
                <a:latin typeface="Open Sans"/>
              </a:rPr>
              <a:t>two-host life cycle, the tick molts from larva to nymph on the first host but will leave the host between the </a:t>
            </a:r>
            <a:r>
              <a:rPr lang="en-US" b="0" i="0" dirty="0" err="1">
                <a:solidFill>
                  <a:srgbClr val="000000"/>
                </a:solidFill>
                <a:effectLst/>
                <a:latin typeface="Open Sans"/>
              </a:rPr>
              <a:t>nymphal</a:t>
            </a:r>
            <a:r>
              <a:rPr lang="en-US" b="0" i="0" dirty="0">
                <a:solidFill>
                  <a:srgbClr val="000000"/>
                </a:solidFill>
                <a:effectLst/>
                <a:latin typeface="Open Sans"/>
              </a:rPr>
              <a:t> and adult stages. The second host may be the same individual as the first host, the same species, or a second species.</a:t>
            </a:r>
          </a:p>
          <a:p>
            <a:endParaRPr lang="en-US" b="0" i="0" dirty="0">
              <a:solidFill>
                <a:srgbClr val="000000"/>
              </a:solidFill>
              <a:effectLst/>
              <a:latin typeface="Open Sans"/>
            </a:endParaRPr>
          </a:p>
          <a:p>
            <a:r>
              <a:rPr lang="en-US" b="0" i="0" dirty="0">
                <a:solidFill>
                  <a:srgbClr val="000000"/>
                </a:solidFill>
                <a:effectLst/>
                <a:latin typeface="Open Sans"/>
              </a:rPr>
              <a:t>As far as we know, </a:t>
            </a:r>
            <a:r>
              <a:rPr lang="en-US" b="0" i="0" dirty="0">
                <a:solidFill>
                  <a:srgbClr val="000000"/>
                </a:solidFill>
                <a:effectLst/>
                <a:latin typeface="Times New Roman" panose="02020603050405020304" pitchFamily="18" charset="0"/>
              </a:rPr>
              <a:t>no North American ticks are two-host ticks but some R. </a:t>
            </a:r>
            <a:r>
              <a:rPr lang="en-US" b="0" i="0" dirty="0" err="1">
                <a:solidFill>
                  <a:srgbClr val="000000"/>
                </a:solidFill>
                <a:effectLst/>
                <a:latin typeface="Times New Roman" panose="02020603050405020304" pitchFamily="18" charset="0"/>
              </a:rPr>
              <a:t>evertsi</a:t>
            </a:r>
            <a:r>
              <a:rPr lang="en-US" b="0" i="0" dirty="0">
                <a:solidFill>
                  <a:srgbClr val="000000"/>
                </a:solidFill>
                <a:effectLst/>
                <a:latin typeface="Times New Roman" panose="02020603050405020304" pitchFamily="18" charset="0"/>
              </a:rPr>
              <a:t> has been found on some zoo animals in NA (probably imported)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17</a:t>
            </a:fld>
            <a:endParaRPr lang="en-US"/>
          </a:p>
        </p:txBody>
      </p:sp>
    </p:spTree>
    <p:extLst>
      <p:ext uri="{BB962C8B-B14F-4D97-AF65-F5344CB8AC3E}">
        <p14:creationId xmlns:p14="http://schemas.microsoft.com/office/powerpoint/2010/main" val="1964876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a:rPr>
              <a:t>During the one-host life cycle, ticks remain on the same host for the larval, </a:t>
            </a:r>
            <a:r>
              <a:rPr lang="en-US" b="0" i="0" dirty="0" err="1">
                <a:solidFill>
                  <a:srgbClr val="000000"/>
                </a:solidFill>
                <a:effectLst/>
                <a:latin typeface="Open Sans"/>
              </a:rPr>
              <a:t>nymphal</a:t>
            </a:r>
            <a:r>
              <a:rPr lang="en-US" b="0" i="0" dirty="0">
                <a:solidFill>
                  <a:srgbClr val="000000"/>
                </a:solidFill>
                <a:effectLst/>
                <a:latin typeface="Open Sans"/>
              </a:rPr>
              <a:t> and adult stages, only leaving the host prior to laying eggs.</a:t>
            </a:r>
          </a:p>
          <a:p>
            <a:r>
              <a:rPr lang="en-US" b="0" i="1" dirty="0">
                <a:solidFill>
                  <a:srgbClr val="000000"/>
                </a:solidFill>
                <a:effectLst/>
                <a:latin typeface="Times New Roman" panose="02020603050405020304" pitchFamily="18" charset="0"/>
              </a:rPr>
              <a:t>Rhipicephalus (</a:t>
            </a:r>
            <a:r>
              <a:rPr lang="en-US" b="0" i="1" dirty="0" err="1">
                <a:solidFill>
                  <a:srgbClr val="000000"/>
                </a:solidFill>
                <a:effectLst/>
                <a:latin typeface="Times New Roman" panose="02020603050405020304" pitchFamily="18" charset="0"/>
              </a:rPr>
              <a:t>Boophilus</a:t>
            </a:r>
            <a:r>
              <a:rPr lang="en-US" b="0" i="1" dirty="0">
                <a:solidFill>
                  <a:srgbClr val="000000"/>
                </a:solidFill>
                <a:effectLst/>
                <a:latin typeface="Times New Roman" panose="02020603050405020304" pitchFamily="18" charset="0"/>
              </a:rPr>
              <a:t>) </a:t>
            </a:r>
            <a:r>
              <a:rPr lang="en-US" b="0" i="1" dirty="0" err="1">
                <a:solidFill>
                  <a:srgbClr val="000000"/>
                </a:solidFill>
                <a:effectLst/>
                <a:latin typeface="Times New Roman" panose="02020603050405020304" pitchFamily="18" charset="0"/>
              </a:rPr>
              <a:t>microplus</a:t>
            </a:r>
            <a:r>
              <a:rPr lang="en-US" b="0" i="0" dirty="0">
                <a:solidFill>
                  <a:srgbClr val="000000"/>
                </a:solidFill>
                <a:effectLst/>
                <a:latin typeface="Times New Roman" panose="02020603050405020304" pitchFamily="18" charset="0"/>
              </a:rPr>
              <a:t> and relatives, which are cattle ticks, are classic one-host ticks. Deer, elk, and goats can have high numbers of </a:t>
            </a:r>
            <a:r>
              <a:rPr lang="en-US" b="0" i="1" dirty="0" err="1">
                <a:solidFill>
                  <a:srgbClr val="000000"/>
                </a:solidFill>
                <a:effectLst/>
                <a:latin typeface="Times New Roman" panose="02020603050405020304" pitchFamily="18" charset="0"/>
              </a:rPr>
              <a:t>Dermacentor</a:t>
            </a:r>
            <a:r>
              <a:rPr lang="en-US" b="0" i="1" dirty="0">
                <a:solidFill>
                  <a:srgbClr val="000000"/>
                </a:solidFill>
                <a:effectLst/>
                <a:latin typeface="Times New Roman" panose="02020603050405020304" pitchFamily="18" charset="0"/>
              </a:rPr>
              <a:t> </a:t>
            </a:r>
            <a:r>
              <a:rPr lang="en-US" b="0" i="1" dirty="0" err="1">
                <a:solidFill>
                  <a:srgbClr val="000000"/>
                </a:solidFill>
                <a:effectLst/>
                <a:latin typeface="Times New Roman" panose="02020603050405020304" pitchFamily="18" charset="0"/>
              </a:rPr>
              <a:t>albipictus</a:t>
            </a:r>
            <a:r>
              <a:rPr lang="en-US" b="0" i="0" dirty="0">
                <a:solidFill>
                  <a:srgbClr val="000000"/>
                </a:solidFill>
                <a:effectLst/>
                <a:latin typeface="Times New Roman" panose="02020603050405020304" pitchFamily="18" charset="0"/>
              </a:rPr>
              <a:t>, also a one-host tick,</a:t>
            </a:r>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18</a:t>
            </a:fld>
            <a:endParaRPr lang="en-US"/>
          </a:p>
        </p:txBody>
      </p:sp>
    </p:spTree>
    <p:extLst>
      <p:ext uri="{BB962C8B-B14F-4D97-AF65-F5344CB8AC3E}">
        <p14:creationId xmlns:p14="http://schemas.microsoft.com/office/powerpoint/2010/main" val="326135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Roboto"/>
            </a:endParaRPr>
          </a:p>
          <a:p>
            <a:r>
              <a:rPr lang="en-US" b="0" i="0" dirty="0">
                <a:solidFill>
                  <a:srgbClr val="2E2E2E"/>
                </a:solidFill>
                <a:effectLst/>
                <a:latin typeface="NexusSans"/>
              </a:rPr>
              <a:t>Complete eradication is extremely difficult because of the persistence of ticks, especially </a:t>
            </a:r>
            <a:r>
              <a:rPr lang="en-US" b="0" i="0" dirty="0" err="1">
                <a:solidFill>
                  <a:srgbClr val="2E2E2E"/>
                </a:solidFill>
                <a:effectLst/>
                <a:latin typeface="NexusSans"/>
              </a:rPr>
              <a:t>multihost</a:t>
            </a:r>
            <a:r>
              <a:rPr lang="en-US" b="0" i="0" dirty="0">
                <a:solidFill>
                  <a:srgbClr val="2E2E2E"/>
                </a:solidFill>
                <a:effectLst/>
                <a:latin typeface="NexusSans"/>
              </a:rPr>
              <a:t> ticks, on wild fauna and the ability of adult ticks to live for very long periods away from a host. </a:t>
            </a:r>
          </a:p>
          <a:p>
            <a:endParaRPr lang="en-US" b="0" i="0" dirty="0">
              <a:solidFill>
                <a:srgbClr val="2E2E2E"/>
              </a:solidFill>
              <a:effectLst/>
              <a:latin typeface="Nexus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22222"/>
                </a:solidFill>
                <a:effectLst/>
                <a:latin typeface="Roboto"/>
              </a:rPr>
              <a:t>Boophilus</a:t>
            </a:r>
            <a:r>
              <a:rPr lang="en-US" b="0" i="0" dirty="0">
                <a:solidFill>
                  <a:srgbClr val="222222"/>
                </a:solidFill>
                <a:effectLst/>
                <a:latin typeface="Roboto"/>
              </a:rPr>
              <a:t> </a:t>
            </a:r>
            <a:r>
              <a:rPr lang="en-US" b="0" i="0" dirty="0" err="1">
                <a:solidFill>
                  <a:srgbClr val="222222"/>
                </a:solidFill>
                <a:effectLst/>
                <a:latin typeface="Roboto"/>
              </a:rPr>
              <a:t>annulatus</a:t>
            </a:r>
            <a:r>
              <a:rPr lang="en-US" b="0" i="0" dirty="0">
                <a:solidFill>
                  <a:srgbClr val="222222"/>
                </a:solidFill>
                <a:effectLst/>
                <a:latin typeface="Roboto"/>
              </a:rPr>
              <a:t> was eradicated from the southeastern United States by a program of continuous dipping at short intervals of all livestock in the area.</a:t>
            </a:r>
          </a:p>
          <a:p>
            <a:endParaRPr lang="en-US" b="0" i="0" dirty="0">
              <a:solidFill>
                <a:srgbClr val="2E2E2E"/>
              </a:solidFill>
              <a:effectLst/>
              <a:latin typeface="NexusSans"/>
            </a:endParaRPr>
          </a:p>
          <a:p>
            <a:r>
              <a:rPr lang="en-US" b="0" i="1" dirty="0">
                <a:solidFill>
                  <a:srgbClr val="2E2E2E"/>
                </a:solidFill>
                <a:effectLst/>
                <a:latin typeface="NexusSans"/>
              </a:rPr>
              <a:t>B. </a:t>
            </a:r>
            <a:r>
              <a:rPr lang="en-US" b="0" i="1" dirty="0" err="1">
                <a:solidFill>
                  <a:srgbClr val="2E2E2E"/>
                </a:solidFill>
                <a:effectLst/>
                <a:latin typeface="NexusSans"/>
              </a:rPr>
              <a:t>microplus</a:t>
            </a:r>
            <a:r>
              <a:rPr lang="en-US" b="0" i="0" dirty="0">
                <a:solidFill>
                  <a:srgbClr val="2E2E2E"/>
                </a:solidFill>
                <a:effectLst/>
                <a:latin typeface="NexusSans"/>
              </a:rPr>
              <a:t> was also eradicated from Florida by a similar procedure, but 20,000 deer, the important alternate host in the area, had to be slaughtered. Concern has been expressed that deer and other wildlife species may threaten efforts to prevent </a:t>
            </a:r>
            <a:r>
              <a:rPr lang="en-US" b="0" i="1" dirty="0">
                <a:solidFill>
                  <a:srgbClr val="2E2E2E"/>
                </a:solidFill>
                <a:effectLst/>
                <a:latin typeface="NexusSans"/>
              </a:rPr>
              <a:t>B. </a:t>
            </a:r>
            <a:r>
              <a:rPr lang="en-US" b="0" i="1" dirty="0" err="1">
                <a:solidFill>
                  <a:srgbClr val="2E2E2E"/>
                </a:solidFill>
                <a:effectLst/>
                <a:latin typeface="NexusSans"/>
              </a:rPr>
              <a:t>microplus</a:t>
            </a:r>
            <a:r>
              <a:rPr lang="en-US" b="0" i="0" dirty="0">
                <a:solidFill>
                  <a:srgbClr val="2E2E2E"/>
                </a:solidFill>
                <a:effectLst/>
                <a:latin typeface="NexusSans"/>
              </a:rPr>
              <a:t> and </a:t>
            </a:r>
            <a:r>
              <a:rPr lang="en-US" b="0" i="1" dirty="0">
                <a:solidFill>
                  <a:srgbClr val="2E2E2E"/>
                </a:solidFill>
                <a:effectLst/>
                <a:latin typeface="NexusSans"/>
              </a:rPr>
              <a:t>B. </a:t>
            </a:r>
            <a:r>
              <a:rPr lang="en-US" b="0" i="1" dirty="0" err="1">
                <a:solidFill>
                  <a:srgbClr val="2E2E2E"/>
                </a:solidFill>
                <a:effectLst/>
                <a:latin typeface="NexusSans"/>
              </a:rPr>
              <a:t>annulatus</a:t>
            </a:r>
            <a:r>
              <a:rPr lang="en-US" b="0" i="0" dirty="0">
                <a:solidFill>
                  <a:srgbClr val="2E2E2E"/>
                </a:solidFill>
                <a:effectLst/>
                <a:latin typeface="NexusSans"/>
              </a:rPr>
              <a:t> from becoming reestablished in the southern United States after they are introduced from Mexico.</a:t>
            </a:r>
          </a:p>
          <a:p>
            <a:endParaRPr lang="en-US" b="0" i="0" dirty="0">
              <a:solidFill>
                <a:srgbClr val="2E2E2E"/>
              </a:solidFill>
              <a:effectLst/>
              <a:latin typeface="NexusSans"/>
            </a:endParaRPr>
          </a:p>
          <a:p>
            <a:r>
              <a:rPr lang="en-US" b="0" i="0" dirty="0">
                <a:solidFill>
                  <a:srgbClr val="2E2E2E"/>
                </a:solidFill>
                <a:effectLst/>
                <a:latin typeface="NexusSans"/>
              </a:rPr>
              <a:t>Macrocytic lactones kill larvae but not adults –okay to use to control ticks with one-host life cycles but on 2 and 3 host life cycles because the adults can drop off and feed on another host that is not treated.</a:t>
            </a:r>
            <a:endParaRPr lang="en-US" b="0" dirty="0"/>
          </a:p>
        </p:txBody>
      </p:sp>
      <p:sp>
        <p:nvSpPr>
          <p:cNvPr id="4" name="Slide Number Placeholder 3"/>
          <p:cNvSpPr>
            <a:spLocks noGrp="1"/>
          </p:cNvSpPr>
          <p:nvPr>
            <p:ph type="sldNum" sz="quarter" idx="5"/>
          </p:nvPr>
        </p:nvSpPr>
        <p:spPr/>
        <p:txBody>
          <a:bodyPr/>
          <a:lstStyle/>
          <a:p>
            <a:fld id="{E9ADC13C-52FB-4FE5-9FD1-240C99DD6A89}" type="slidenum">
              <a:rPr lang="en-US" smtClean="0"/>
              <a:t>20</a:t>
            </a:fld>
            <a:endParaRPr lang="en-US"/>
          </a:p>
        </p:txBody>
      </p:sp>
    </p:spTree>
    <p:extLst>
      <p:ext uri="{BB962C8B-B14F-4D97-AF65-F5344CB8AC3E}">
        <p14:creationId xmlns:p14="http://schemas.microsoft.com/office/powerpoint/2010/main" val="419549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entury Gothic" panose="020B0502020202020204" pitchFamily="34" charset="0"/>
                <a:cs typeface="Comic Sans MS"/>
              </a:rPr>
              <a:t>livestock, horses, pets, and humans</a:t>
            </a:r>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23</a:t>
            </a:fld>
            <a:endParaRPr lang="en-US"/>
          </a:p>
        </p:txBody>
      </p:sp>
    </p:spTree>
    <p:extLst>
      <p:ext uri="{BB962C8B-B14F-4D97-AF65-F5344CB8AC3E}">
        <p14:creationId xmlns:p14="http://schemas.microsoft.com/office/powerpoint/2010/main" val="65333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buFont typeface="Wingdings" panose="05000000000000000000" pitchFamily="2" charset="2"/>
              <a:buChar char="§"/>
            </a:pPr>
            <a:r>
              <a:rPr lang="en-US" sz="1200" dirty="0">
                <a:latin typeface="Century Gothic" panose="020B0502020202020204" pitchFamily="34" charset="0"/>
                <a:cs typeface="Comic Sans MS"/>
              </a:rPr>
              <a:t>NC bull was exsanguinated by 1000+ ticks</a:t>
            </a:r>
          </a:p>
          <a:p>
            <a:pPr lvl="1">
              <a:buClrTx/>
              <a:buFont typeface="Wingdings" panose="05000000000000000000" pitchFamily="2" charset="2"/>
              <a:buChar char="§"/>
            </a:pPr>
            <a:r>
              <a:rPr lang="en-US" sz="1200" dirty="0">
                <a:latin typeface="Century Gothic" panose="020B0502020202020204" pitchFamily="34" charset="0"/>
                <a:cs typeface="Comic Sans MS"/>
              </a:rPr>
              <a:t>Very aggressive, “mob” a host</a:t>
            </a:r>
          </a:p>
          <a:p>
            <a:endParaRPr lang="en-US" dirty="0"/>
          </a:p>
          <a:p>
            <a:r>
              <a:rPr lang="en-US" dirty="0"/>
              <a:t>100% mortality in H. </a:t>
            </a:r>
            <a:r>
              <a:rPr lang="en-US" dirty="0" err="1"/>
              <a:t>longicornis</a:t>
            </a:r>
            <a:r>
              <a:rPr lang="en-US" dirty="0"/>
              <a:t> adults was observed with all the carbamates (</a:t>
            </a:r>
            <a:r>
              <a:rPr lang="en-US" dirty="0" err="1"/>
              <a:t>carbosulfan</a:t>
            </a:r>
            <a:r>
              <a:rPr lang="en-US" dirty="0"/>
              <a:t>,</a:t>
            </a:r>
          </a:p>
          <a:p>
            <a:r>
              <a:rPr lang="en-US" dirty="0" err="1"/>
              <a:t>benfuracarb</a:t>
            </a:r>
            <a:r>
              <a:rPr lang="en-US" dirty="0"/>
              <a:t>, </a:t>
            </a:r>
            <a:r>
              <a:rPr lang="en-US" dirty="0" err="1"/>
              <a:t>fenobucarb</a:t>
            </a:r>
            <a:r>
              <a:rPr lang="en-US" dirty="0"/>
              <a:t>, and carbaryl)</a:t>
            </a:r>
          </a:p>
        </p:txBody>
      </p:sp>
      <p:sp>
        <p:nvSpPr>
          <p:cNvPr id="4" name="Slide Number Placeholder 3"/>
          <p:cNvSpPr>
            <a:spLocks noGrp="1"/>
          </p:cNvSpPr>
          <p:nvPr>
            <p:ph type="sldNum" sz="quarter" idx="5"/>
          </p:nvPr>
        </p:nvSpPr>
        <p:spPr/>
        <p:txBody>
          <a:bodyPr/>
          <a:lstStyle/>
          <a:p>
            <a:fld id="{E9ADC13C-52FB-4FE5-9FD1-240C99DD6A89}" type="slidenum">
              <a:rPr lang="en-US" smtClean="0"/>
              <a:t>27</a:t>
            </a:fld>
            <a:endParaRPr lang="en-US"/>
          </a:p>
        </p:txBody>
      </p:sp>
    </p:spTree>
    <p:extLst>
      <p:ext uri="{BB962C8B-B14F-4D97-AF65-F5344CB8AC3E}">
        <p14:creationId xmlns:p14="http://schemas.microsoft.com/office/powerpoint/2010/main" val="124092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FYI</a:t>
            </a:r>
          </a:p>
        </p:txBody>
      </p:sp>
      <p:sp>
        <p:nvSpPr>
          <p:cNvPr id="4" name="Slide Number Placeholder 3"/>
          <p:cNvSpPr>
            <a:spLocks noGrp="1"/>
          </p:cNvSpPr>
          <p:nvPr>
            <p:ph type="sldNum" sz="quarter" idx="5"/>
          </p:nvPr>
        </p:nvSpPr>
        <p:spPr/>
        <p:txBody>
          <a:bodyPr/>
          <a:lstStyle/>
          <a:p>
            <a:fld id="{E9ADC13C-52FB-4FE5-9FD1-240C99DD6A89}" type="slidenum">
              <a:rPr lang="en-US" smtClean="0"/>
              <a:t>30</a:t>
            </a:fld>
            <a:endParaRPr lang="en-US"/>
          </a:p>
        </p:txBody>
      </p:sp>
    </p:spTree>
    <p:extLst>
      <p:ext uri="{BB962C8B-B14F-4D97-AF65-F5344CB8AC3E}">
        <p14:creationId xmlns:p14="http://schemas.microsoft.com/office/powerpoint/2010/main" val="3182980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u="sng" dirty="0">
                <a:latin typeface="Century Gothic" panose="020B0502020202020204" pitchFamily="34" charset="0"/>
                <a:cs typeface="Comic Sans MS"/>
              </a:rPr>
              <a:t>Why are Ticks Excellent Vectors for pathogens?</a:t>
            </a:r>
          </a:p>
          <a:p>
            <a:pPr marL="0" indent="0">
              <a:buNone/>
            </a:pPr>
            <a:r>
              <a:rPr lang="en-US" sz="2400" dirty="0">
                <a:latin typeface="Century Gothic" panose="020B0502020202020204" pitchFamily="34" charset="0"/>
              </a:rPr>
              <a:t>1. Persistent feeders --  hard to dislodge</a:t>
            </a:r>
            <a:endParaRPr lang="en-US" sz="1400" dirty="0">
              <a:latin typeface="Century Gothic" panose="020B0502020202020204" pitchFamily="34" charset="0"/>
            </a:endParaRPr>
          </a:p>
          <a:p>
            <a:pPr marL="0" indent="0">
              <a:buNone/>
            </a:pPr>
            <a:r>
              <a:rPr lang="en-US" sz="2400" dirty="0">
                <a:latin typeface="Century Gothic" panose="020B0502020202020204" pitchFamily="34" charset="0"/>
              </a:rPr>
              <a:t>2. Slow feeders  </a:t>
            </a:r>
            <a:r>
              <a:rPr lang="en-US" sz="2000" dirty="0">
                <a:latin typeface="Century Gothic" panose="020B0502020202020204" pitchFamily="34" charset="0"/>
              </a:rPr>
              <a:t>[</a:t>
            </a:r>
            <a:r>
              <a:rPr lang="en-US" sz="2000" i="1" dirty="0">
                <a:latin typeface="Century Gothic" panose="020B0502020202020204" pitchFamily="34" charset="0"/>
              </a:rPr>
              <a:t>R. (B.) </a:t>
            </a:r>
            <a:r>
              <a:rPr lang="en-US" sz="2000" i="1" dirty="0" err="1">
                <a:latin typeface="Century Gothic" panose="020B0502020202020204" pitchFamily="34" charset="0"/>
              </a:rPr>
              <a:t>annulatus</a:t>
            </a:r>
            <a:r>
              <a:rPr lang="en-US" sz="2000" dirty="0">
                <a:latin typeface="Century Gothic" panose="020B0502020202020204" pitchFamily="34" charset="0"/>
              </a:rPr>
              <a:t> = 6 to 8 days]</a:t>
            </a:r>
          </a:p>
          <a:p>
            <a:pPr lvl="1">
              <a:buSzPct val="65000"/>
            </a:pPr>
            <a:r>
              <a:rPr lang="en-US" sz="2000" dirty="0">
                <a:latin typeface="Century Gothic" panose="020B0502020202020204" pitchFamily="34" charset="0"/>
              </a:rPr>
              <a:t>much time for transmission of pathogen (wide range of transmission time)</a:t>
            </a:r>
          </a:p>
          <a:p>
            <a:pPr lvl="1">
              <a:buSzPct val="65000"/>
            </a:pPr>
            <a:r>
              <a:rPr lang="en-US" sz="2000" dirty="0">
                <a:latin typeface="Century Gothic" panose="020B0502020202020204" pitchFamily="34" charset="0"/>
              </a:rPr>
              <a:t>geographic dispersal</a:t>
            </a:r>
            <a:endParaRPr lang="en-US" sz="1400" dirty="0">
              <a:latin typeface="Century Gothic" panose="020B0502020202020204" pitchFamily="34" charset="0"/>
            </a:endParaRPr>
          </a:p>
          <a:p>
            <a:pPr marL="0" indent="0">
              <a:buNone/>
            </a:pPr>
            <a:r>
              <a:rPr lang="en-US" sz="2400" dirty="0">
                <a:latin typeface="Century Gothic" panose="020B0502020202020204" pitchFamily="34" charset="0"/>
              </a:rPr>
              <a:t>3. Low host specificity </a:t>
            </a:r>
            <a:endParaRPr lang="en-US" sz="1400" dirty="0">
              <a:latin typeface="Century Gothic" panose="020B0502020202020204" pitchFamily="34" charset="0"/>
            </a:endParaRPr>
          </a:p>
          <a:p>
            <a:pPr marL="0" indent="0">
              <a:buNone/>
            </a:pPr>
            <a:r>
              <a:rPr lang="en-US" sz="2400" dirty="0">
                <a:latin typeface="Century Gothic" panose="020B0502020202020204" pitchFamily="34" charset="0"/>
              </a:rPr>
              <a:t>4. Longevity  --  much time to acquire &amp; transmit a pathogen throughout life</a:t>
            </a:r>
          </a:p>
          <a:p>
            <a:pPr marL="0" indent="0">
              <a:buNone/>
            </a:pPr>
            <a:r>
              <a:rPr lang="en-US" sz="2400" dirty="0">
                <a:latin typeface="Century Gothic" panose="020B0502020202020204" pitchFamily="34" charset="0"/>
              </a:rPr>
              <a:t>5. Transovarian Transmission  --  Pass pathogen to next generation</a:t>
            </a:r>
          </a:p>
          <a:p>
            <a:pPr marL="0" indent="0">
              <a:buNone/>
            </a:pPr>
            <a:r>
              <a:rPr lang="en-US" sz="2400" dirty="0">
                <a:latin typeface="Century Gothic" panose="020B0502020202020204" pitchFamily="34" charset="0"/>
              </a:rPr>
              <a:t>6. Transstadial Transmission  --  Retains pathogen throughout life stages</a:t>
            </a:r>
          </a:p>
          <a:p>
            <a:pPr marL="0" indent="0">
              <a:buNone/>
            </a:pPr>
            <a:r>
              <a:rPr lang="en-US" sz="2400" dirty="0">
                <a:latin typeface="Century Gothic" panose="020B0502020202020204" pitchFamily="34" charset="0"/>
              </a:rPr>
              <a:t>7. Hardy  --  persists in environment</a:t>
            </a:r>
          </a:p>
          <a:p>
            <a:pPr marL="0" indent="0">
              <a:buNone/>
            </a:pPr>
            <a:r>
              <a:rPr lang="en-US" sz="2400" dirty="0">
                <a:latin typeface="Century Gothic" panose="020B0502020202020204" pitchFamily="34" charset="0"/>
              </a:rPr>
              <a:t>8. High fecundity  (Some ticks up to 18,000 eggs per female)</a:t>
            </a:r>
          </a:p>
          <a:p>
            <a:pPr marL="0" indent="0">
              <a:buNone/>
            </a:pPr>
            <a:r>
              <a:rPr lang="en-US" sz="2400" dirty="0">
                <a:latin typeface="Century Gothic" panose="020B0502020202020204" pitchFamily="34" charset="0"/>
                <a:cs typeface="Comic Sans MS"/>
              </a:rPr>
              <a:t>9. Ticks alter host immune system to support pathogen transmission</a:t>
            </a:r>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31</a:t>
            </a:fld>
            <a:endParaRPr lang="en-US"/>
          </a:p>
        </p:txBody>
      </p:sp>
    </p:spTree>
    <p:extLst>
      <p:ext uri="{BB962C8B-B14F-4D97-AF65-F5344CB8AC3E}">
        <p14:creationId xmlns:p14="http://schemas.microsoft.com/office/powerpoint/2010/main" val="4012183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Low host specificity  --  variety of host sources = potential exposure to various pathogens through reservoirs hosts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Slow feeders  </a:t>
            </a:r>
            <a:r>
              <a:rPr lang="en-US" sz="1200" dirty="0">
                <a:latin typeface="Century Gothic" panose="020B0502020202020204" pitchFamily="34" charset="0"/>
              </a:rPr>
              <a:t>[</a:t>
            </a:r>
            <a:r>
              <a:rPr lang="en-US" sz="1200" i="1" dirty="0">
                <a:latin typeface="Century Gothic" panose="020B0502020202020204" pitchFamily="34" charset="0"/>
              </a:rPr>
              <a:t>R. (B.) </a:t>
            </a:r>
            <a:r>
              <a:rPr lang="en-US" sz="1200" i="1" dirty="0" err="1">
                <a:latin typeface="Century Gothic" panose="020B0502020202020204" pitchFamily="34" charset="0"/>
              </a:rPr>
              <a:t>annulatus</a:t>
            </a:r>
            <a:r>
              <a:rPr lang="en-US" sz="1200" dirty="0">
                <a:latin typeface="Century Gothic" panose="020B0502020202020204" pitchFamily="34" charset="0"/>
              </a:rPr>
              <a:t> = 6 to 8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9ADC13C-52FB-4FE5-9FD1-240C99DD6A89}" type="slidenum">
              <a:rPr lang="en-US" smtClean="0"/>
              <a:t>32</a:t>
            </a:fld>
            <a:endParaRPr lang="en-US"/>
          </a:p>
        </p:txBody>
      </p:sp>
    </p:spTree>
    <p:extLst>
      <p:ext uri="{BB962C8B-B14F-4D97-AF65-F5344CB8AC3E}">
        <p14:creationId xmlns:p14="http://schemas.microsoft.com/office/powerpoint/2010/main" val="284345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ticks can pass a pathogen on to their offspring (transovarian) or through stages of molting (transstadial). </a:t>
            </a:r>
          </a:p>
          <a:p>
            <a:endParaRPr lang="en-US" dirty="0"/>
          </a:p>
          <a:p>
            <a:r>
              <a:rPr lang="en-US" dirty="0"/>
              <a:t>Ticks that can do this can maintain pathogens in the environment easier. Ticks that can’t do this will need to rely more on reservoir hosts if they are to carry and transmit pathogens.</a:t>
            </a:r>
          </a:p>
          <a:p>
            <a:endParaRPr lang="en-US" dirty="0"/>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33</a:t>
            </a:fld>
            <a:endParaRPr lang="en-US"/>
          </a:p>
        </p:txBody>
      </p:sp>
    </p:spTree>
    <p:extLst>
      <p:ext uri="{BB962C8B-B14F-4D97-AF65-F5344CB8AC3E}">
        <p14:creationId xmlns:p14="http://schemas.microsoft.com/office/powerpoint/2010/main" val="198075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common ways that ticks cause problems to their hosts</a:t>
            </a:r>
          </a:p>
        </p:txBody>
      </p:sp>
      <p:sp>
        <p:nvSpPr>
          <p:cNvPr id="4" name="Slide Number Placeholder 3"/>
          <p:cNvSpPr>
            <a:spLocks noGrp="1"/>
          </p:cNvSpPr>
          <p:nvPr>
            <p:ph type="sldNum" sz="quarter" idx="5"/>
          </p:nvPr>
        </p:nvSpPr>
        <p:spPr/>
        <p:txBody>
          <a:bodyPr/>
          <a:lstStyle/>
          <a:p>
            <a:fld id="{E9ADC13C-52FB-4FE5-9FD1-240C99DD6A89}" type="slidenum">
              <a:rPr lang="en-US" smtClean="0"/>
              <a:t>34</a:t>
            </a:fld>
            <a:endParaRPr lang="en-US"/>
          </a:p>
        </p:txBody>
      </p:sp>
    </p:spTree>
    <p:extLst>
      <p:ext uri="{BB962C8B-B14F-4D97-AF65-F5344CB8AC3E}">
        <p14:creationId xmlns:p14="http://schemas.microsoft.com/office/powerpoint/2010/main" val="327614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2</a:t>
            </a:fld>
            <a:endParaRPr lang="en-US"/>
          </a:p>
        </p:txBody>
      </p:sp>
    </p:spTree>
    <p:extLst>
      <p:ext uri="{BB962C8B-B14F-4D97-AF65-F5344CB8AC3E}">
        <p14:creationId xmlns:p14="http://schemas.microsoft.com/office/powerpoint/2010/main" val="2766372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tested on the green highlighted disease and their transmitting ticks (in parentheses)</a:t>
            </a:r>
          </a:p>
        </p:txBody>
      </p:sp>
      <p:sp>
        <p:nvSpPr>
          <p:cNvPr id="4" name="Slide Number Placeholder 3"/>
          <p:cNvSpPr>
            <a:spLocks noGrp="1"/>
          </p:cNvSpPr>
          <p:nvPr>
            <p:ph type="sldNum" sz="quarter" idx="5"/>
          </p:nvPr>
        </p:nvSpPr>
        <p:spPr/>
        <p:txBody>
          <a:bodyPr/>
          <a:lstStyle/>
          <a:p>
            <a:fld id="{E9ADC13C-52FB-4FE5-9FD1-240C99DD6A89}" type="slidenum">
              <a:rPr lang="en-US" smtClean="0"/>
              <a:t>35</a:t>
            </a:fld>
            <a:endParaRPr lang="en-US"/>
          </a:p>
        </p:txBody>
      </p:sp>
    </p:spTree>
    <p:extLst>
      <p:ext uri="{BB962C8B-B14F-4D97-AF65-F5344CB8AC3E}">
        <p14:creationId xmlns:p14="http://schemas.microsoft.com/office/powerpoint/2010/main" val="570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36</a:t>
            </a:fld>
            <a:endParaRPr lang="en-US"/>
          </a:p>
        </p:txBody>
      </p:sp>
    </p:spTree>
    <p:extLst>
      <p:ext uri="{BB962C8B-B14F-4D97-AF65-F5344CB8AC3E}">
        <p14:creationId xmlns:p14="http://schemas.microsoft.com/office/powerpoint/2010/main" val="1988215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37</a:t>
            </a:fld>
            <a:endParaRPr lang="en-US"/>
          </a:p>
        </p:txBody>
      </p:sp>
    </p:spTree>
    <p:extLst>
      <p:ext uri="{BB962C8B-B14F-4D97-AF65-F5344CB8AC3E}">
        <p14:creationId xmlns:p14="http://schemas.microsoft.com/office/powerpoint/2010/main" val="3807865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cats are significantly more sensitive to </a:t>
            </a:r>
            <a:r>
              <a:rPr lang="en-US" dirty="0" err="1"/>
              <a:t>pyrethrins</a:t>
            </a:r>
            <a:r>
              <a:rPr lang="en-US" dirty="0"/>
              <a:t> than dogs due to a cat's altered liver glucuronidation metabolism. Aside from topical application to the cat, cats that groom dogs following recent topical applications are also at risk for toxicity. Permethrin is the most toxic.</a:t>
            </a:r>
          </a:p>
          <a:p>
            <a:endParaRPr lang="en-US" b="0" i="0" dirty="0">
              <a:solidFill>
                <a:srgbClr val="1C1D1E"/>
              </a:solidFill>
              <a:effectLst/>
              <a:latin typeface="Open Sans"/>
            </a:endParaRPr>
          </a:p>
          <a:p>
            <a:r>
              <a:rPr lang="en-US" b="0" i="0" dirty="0">
                <a:solidFill>
                  <a:srgbClr val="1C1D1E"/>
                </a:solidFill>
                <a:effectLst/>
                <a:latin typeface="Open Sans"/>
              </a:rPr>
              <a:t>FYI: clinical signs consistent with permethrin toxicosis are muscle fasciculations and seizures</a:t>
            </a:r>
          </a:p>
          <a:p>
            <a:endParaRPr lang="en-US" b="0" i="0" dirty="0">
              <a:solidFill>
                <a:srgbClr val="1C1D1E"/>
              </a:solidFill>
              <a:effectLst/>
              <a:latin typeface="Open Sans"/>
            </a:endParaRPr>
          </a:p>
          <a:p>
            <a:r>
              <a:rPr lang="en-US" b="0" i="0" dirty="0">
                <a:solidFill>
                  <a:srgbClr val="333333"/>
                </a:solidFill>
                <a:effectLst/>
                <a:latin typeface="Helvetica Neue"/>
              </a:rPr>
              <a:t>FYI: amitraz administered to cats as a bath caused consistent, mild, transient toxicity even at comparatively low dose levels</a:t>
            </a:r>
            <a:endParaRPr lang="en-US" b="0" i="0" dirty="0">
              <a:solidFill>
                <a:srgbClr val="1C1D1E"/>
              </a:solidFill>
              <a:effectLst/>
              <a:latin typeface="Open Sans"/>
            </a:endParaRPr>
          </a:p>
          <a:p>
            <a:r>
              <a:rPr lang="en-US" b="0" i="0" dirty="0">
                <a:solidFill>
                  <a:srgbClr val="000000"/>
                </a:solidFill>
                <a:effectLst/>
                <a:latin typeface="Symbol" panose="05050102010706020507" pitchFamily="18" charset="2"/>
              </a:rPr>
              <a:t>a</a:t>
            </a:r>
            <a:r>
              <a:rPr lang="en-US" b="0" i="0" baseline="-25000" dirty="0">
                <a:solidFill>
                  <a:srgbClr val="000000"/>
                </a:solidFill>
                <a:effectLst/>
                <a:latin typeface="Verdana" panose="020B0604030504040204" pitchFamily="34" charset="0"/>
              </a:rPr>
              <a:t>2</a:t>
            </a:r>
            <a:r>
              <a:rPr lang="en-US" b="0" i="0" dirty="0">
                <a:solidFill>
                  <a:srgbClr val="000000"/>
                </a:solidFill>
                <a:effectLst/>
                <a:latin typeface="Verdana" panose="020B0604030504040204" pitchFamily="34" charset="0"/>
              </a:rPr>
              <a:t>-adrenergic effects induced by amitraz (Sedation, loss of reflexes, hypothermia, bradycardia, bradyarrhythmia, hypotension, bradypnea, mydriasis)</a:t>
            </a:r>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38</a:t>
            </a:fld>
            <a:endParaRPr lang="en-US"/>
          </a:p>
        </p:txBody>
      </p:sp>
    </p:spTree>
    <p:extLst>
      <p:ext uri="{BB962C8B-B14F-4D97-AF65-F5344CB8AC3E}">
        <p14:creationId xmlns:p14="http://schemas.microsoft.com/office/powerpoint/2010/main" val="60473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Acaricide resistance is the selection of a specific heritable trait (or traits) in a population of arthropods, due to that population’s contact with a chemical, that results in a significant increase in the percentage of the population that will survive a standard dose of that chemical (or a closely related chemical in the case of cross resistance).</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It can be difficult, if not impossible at times, for practitioners to differentiate between parasite resistance and other causes of inefficacy due to a multitude of environmental, host, and client variables.</a:t>
            </a:r>
          </a:p>
          <a:p>
            <a:endParaRPr lang="en-US" b="0" i="1"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Some reports of resistance for ticks of interest to veterinarians who treat dogs and cats. There was 1 report of acaricide resistance for </a:t>
            </a:r>
            <a:r>
              <a:rPr lang="en-US" b="0" i="1" dirty="0" err="1">
                <a:solidFill>
                  <a:srgbClr val="333333"/>
                </a:solidFill>
                <a:effectLst/>
                <a:latin typeface="Georgia" panose="02040502050405020303" pitchFamily="18" charset="0"/>
              </a:rPr>
              <a:t>Amblyomma</a:t>
            </a:r>
            <a:r>
              <a:rPr lang="en-US" b="0" i="1" dirty="0">
                <a:solidFill>
                  <a:srgbClr val="333333"/>
                </a:solidFill>
                <a:effectLst/>
                <a:latin typeface="Georgia" panose="02040502050405020303" pitchFamily="18" charset="0"/>
              </a:rPr>
              <a:t> </a:t>
            </a:r>
            <a:r>
              <a:rPr lang="en-US" b="0" i="1" dirty="0" err="1">
                <a:solidFill>
                  <a:srgbClr val="333333"/>
                </a:solidFill>
                <a:effectLst/>
                <a:latin typeface="Georgia" panose="02040502050405020303" pitchFamily="18" charset="0"/>
              </a:rPr>
              <a:t>americanum</a:t>
            </a:r>
            <a:r>
              <a:rPr lang="en-US" b="0" i="0" dirty="0">
                <a:solidFill>
                  <a:srgbClr val="333333"/>
                </a:solidFill>
                <a:effectLst/>
                <a:latin typeface="Georgia" panose="02040502050405020303" pitchFamily="18" charset="0"/>
              </a:rPr>
              <a:t>, 2 resistance reports for </a:t>
            </a:r>
            <a:r>
              <a:rPr lang="en-US" b="0" i="1" dirty="0" err="1">
                <a:solidFill>
                  <a:srgbClr val="333333"/>
                </a:solidFill>
                <a:effectLst/>
                <a:latin typeface="Georgia" panose="02040502050405020303" pitchFamily="18" charset="0"/>
              </a:rPr>
              <a:t>Dermacentor</a:t>
            </a:r>
            <a:r>
              <a:rPr lang="en-US" b="0" i="1" dirty="0">
                <a:solidFill>
                  <a:srgbClr val="333333"/>
                </a:solidFill>
                <a:effectLst/>
                <a:latin typeface="Georgia" panose="02040502050405020303" pitchFamily="18" charset="0"/>
              </a:rPr>
              <a:t> </a:t>
            </a:r>
            <a:r>
              <a:rPr lang="en-US" b="0" i="1" dirty="0" err="1">
                <a:solidFill>
                  <a:srgbClr val="333333"/>
                </a:solidFill>
                <a:effectLst/>
                <a:latin typeface="Georgia" panose="02040502050405020303" pitchFamily="18" charset="0"/>
              </a:rPr>
              <a:t>variabilis</a:t>
            </a:r>
            <a:r>
              <a:rPr lang="en-US" b="0" i="1" dirty="0">
                <a:solidFill>
                  <a:srgbClr val="333333"/>
                </a:solidFill>
                <a:effectLst/>
                <a:latin typeface="Georgia" panose="02040502050405020303" pitchFamily="18" charset="0"/>
              </a:rPr>
              <a:t>,</a:t>
            </a:r>
            <a:r>
              <a:rPr lang="en-US" b="0" i="0" dirty="0">
                <a:solidFill>
                  <a:srgbClr val="333333"/>
                </a:solidFill>
                <a:effectLst/>
                <a:latin typeface="Georgia" panose="02040502050405020303" pitchFamily="18" charset="0"/>
              </a:rPr>
              <a:t> and 9 reports for </a:t>
            </a:r>
            <a:r>
              <a:rPr lang="en-US" b="0" i="1" dirty="0">
                <a:solidFill>
                  <a:srgbClr val="333333"/>
                </a:solidFill>
                <a:effectLst/>
                <a:latin typeface="Georgia" panose="02040502050405020303" pitchFamily="18" charset="0"/>
              </a:rPr>
              <a:t>Rhipicephalus </a:t>
            </a:r>
            <a:r>
              <a:rPr lang="en-US" b="0" i="1" dirty="0" err="1">
                <a:solidFill>
                  <a:srgbClr val="333333"/>
                </a:solidFill>
                <a:effectLst/>
                <a:latin typeface="Georgia" panose="02040502050405020303" pitchFamily="18" charset="0"/>
              </a:rPr>
              <a:t>sanguineus</a:t>
            </a:r>
            <a:r>
              <a:rPr lang="en-US" b="0" i="0" dirty="0">
                <a:solidFill>
                  <a:srgbClr val="333333"/>
                </a:solidFill>
                <a:effectLst/>
                <a:latin typeface="Georgia" panose="02040502050405020303" pitchFamily="18" charset="0"/>
              </a:rPr>
              <a:t>. Studies suggest resistance varies among different populations of tick species. So the entire species is not resistant, for example.</a:t>
            </a:r>
          </a:p>
          <a:p>
            <a:endParaRPr lang="en-US"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Acaricide resistance in ticks infesting dogs and cats has not been investigated as extensively as that of cattle ticks, especially </a:t>
            </a:r>
            <a:r>
              <a:rPr lang="en-US" b="0" i="1" dirty="0">
                <a:solidFill>
                  <a:srgbClr val="333333"/>
                </a:solidFill>
                <a:effectLst/>
                <a:latin typeface="Georgia" panose="02040502050405020303" pitchFamily="18" charset="0"/>
              </a:rPr>
              <a:t>Rhipicephalus (</a:t>
            </a:r>
            <a:r>
              <a:rPr lang="en-US" b="0" i="1" dirty="0" err="1">
                <a:solidFill>
                  <a:srgbClr val="333333"/>
                </a:solidFill>
                <a:effectLst/>
                <a:latin typeface="Georgia" panose="02040502050405020303" pitchFamily="18" charset="0"/>
              </a:rPr>
              <a:t>Boophilus</a:t>
            </a:r>
            <a:r>
              <a:rPr lang="en-US" b="0" i="1" dirty="0">
                <a:solidFill>
                  <a:srgbClr val="333333"/>
                </a:solidFill>
                <a:effectLst/>
                <a:latin typeface="Georgia" panose="02040502050405020303" pitchFamily="18" charset="0"/>
              </a:rPr>
              <a:t>) </a:t>
            </a:r>
            <a:r>
              <a:rPr lang="en-US" b="0" i="1" dirty="0" err="1">
                <a:solidFill>
                  <a:srgbClr val="333333"/>
                </a:solidFill>
                <a:effectLst/>
                <a:latin typeface="Georgia" panose="02040502050405020303" pitchFamily="18" charset="0"/>
              </a:rPr>
              <a:t>microplus</a:t>
            </a:r>
            <a:r>
              <a:rPr lang="en-US" b="0" i="1" dirty="0">
                <a:solidFill>
                  <a:srgbClr val="333333"/>
                </a:solidFill>
                <a:effectLst/>
                <a:latin typeface="Georgia" panose="02040502050405020303" pitchFamily="18" charset="0"/>
              </a:rPr>
              <a:t>. Rhipicephalus </a:t>
            </a:r>
            <a:r>
              <a:rPr lang="en-US" b="0" i="1" dirty="0" err="1">
                <a:solidFill>
                  <a:srgbClr val="333333"/>
                </a:solidFill>
                <a:effectLst/>
                <a:latin typeface="Georgia" panose="02040502050405020303" pitchFamily="18" charset="0"/>
              </a:rPr>
              <a:t>microplus</a:t>
            </a:r>
            <a:r>
              <a:rPr lang="en-US" b="0" i="0" dirty="0">
                <a:solidFill>
                  <a:srgbClr val="333333"/>
                </a:solidFill>
                <a:effectLst/>
                <a:latin typeface="Georgia" panose="02040502050405020303" pitchFamily="18" charset="0"/>
              </a:rPr>
              <a:t> resistance to the following chemicals: chlorpyrifos, cypermethrin, deltamethrin, fipronil, </a:t>
            </a:r>
            <a:r>
              <a:rPr lang="en-US" b="0" i="0" dirty="0" err="1">
                <a:solidFill>
                  <a:srgbClr val="333333"/>
                </a:solidFill>
                <a:effectLst/>
                <a:latin typeface="Georgia" panose="02040502050405020303" pitchFamily="18" charset="0"/>
              </a:rPr>
              <a:t>flumethrin</a:t>
            </a:r>
            <a:r>
              <a:rPr lang="en-US" b="0" i="0" dirty="0">
                <a:solidFill>
                  <a:srgbClr val="333333"/>
                </a:solidFill>
                <a:effectLst/>
                <a:latin typeface="Georgia" panose="02040502050405020303" pitchFamily="18" charset="0"/>
              </a:rPr>
              <a:t>, and ivermectin</a:t>
            </a:r>
            <a:endParaRPr lang="en-US" b="0" i="1" dirty="0">
              <a:solidFill>
                <a:srgbClr val="333333"/>
              </a:solidFill>
              <a:effectLst/>
              <a:latin typeface="Georgia" panose="02040502050405020303" pitchFamily="18" charset="0"/>
            </a:endParaRPr>
          </a:p>
          <a:p>
            <a:endParaRPr lang="en-US" b="0" i="1"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39</a:t>
            </a:fld>
            <a:endParaRPr lang="en-US"/>
          </a:p>
        </p:txBody>
      </p:sp>
    </p:spTree>
    <p:extLst>
      <p:ext uri="{BB962C8B-B14F-4D97-AF65-F5344CB8AC3E}">
        <p14:creationId xmlns:p14="http://schemas.microsoft.com/office/powerpoint/2010/main" val="139386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40</a:t>
            </a:fld>
            <a:endParaRPr lang="en-US"/>
          </a:p>
        </p:txBody>
      </p:sp>
    </p:spTree>
    <p:extLst>
      <p:ext uri="{BB962C8B-B14F-4D97-AF65-F5344CB8AC3E}">
        <p14:creationId xmlns:p14="http://schemas.microsoft.com/office/powerpoint/2010/main" val="429910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41</a:t>
            </a:fld>
            <a:endParaRPr lang="en-US"/>
          </a:p>
        </p:txBody>
      </p:sp>
    </p:spTree>
    <p:extLst>
      <p:ext uri="{BB962C8B-B14F-4D97-AF65-F5344CB8AC3E}">
        <p14:creationId xmlns:p14="http://schemas.microsoft.com/office/powerpoint/2010/main" val="202635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FYI</a:t>
            </a:r>
          </a:p>
        </p:txBody>
      </p:sp>
      <p:sp>
        <p:nvSpPr>
          <p:cNvPr id="4" name="Slide Number Placeholder 3"/>
          <p:cNvSpPr>
            <a:spLocks noGrp="1"/>
          </p:cNvSpPr>
          <p:nvPr>
            <p:ph type="sldNum" sz="quarter" idx="5"/>
          </p:nvPr>
        </p:nvSpPr>
        <p:spPr/>
        <p:txBody>
          <a:bodyPr/>
          <a:lstStyle/>
          <a:p>
            <a:fld id="{E9ADC13C-52FB-4FE5-9FD1-240C99DD6A89}" type="slidenum">
              <a:rPr lang="en-US" smtClean="0"/>
              <a:t>3</a:t>
            </a:fld>
            <a:endParaRPr lang="en-US"/>
          </a:p>
        </p:txBody>
      </p:sp>
    </p:spTree>
    <p:extLst>
      <p:ext uri="{BB962C8B-B14F-4D97-AF65-F5344CB8AC3E}">
        <p14:creationId xmlns:p14="http://schemas.microsoft.com/office/powerpoint/2010/main" val="232987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entury Gothic" panose="020B0502020202020204" pitchFamily="34" charset="0"/>
              </a:rPr>
              <a:t>Most wait immobile for host to brush against them.</a:t>
            </a:r>
          </a:p>
          <a:p>
            <a:r>
              <a:rPr lang="en-US" dirty="0">
                <a:latin typeface="Century Gothic" panose="020B0502020202020204" pitchFamily="34" charset="0"/>
              </a:rPr>
              <a:t>Others climb on to vegetation and actively try to detect hosts passing by.</a:t>
            </a:r>
          </a:p>
          <a:p>
            <a:pPr lvl="1"/>
            <a:r>
              <a:rPr lang="en-US" dirty="0">
                <a:latin typeface="Century Gothic" panose="020B0502020202020204" pitchFamily="34" charset="0"/>
              </a:rPr>
              <a:t>Questing – Haller’s Organ</a:t>
            </a:r>
          </a:p>
          <a:p>
            <a:r>
              <a:rPr lang="en-US" dirty="0">
                <a:latin typeface="Century Gothic" panose="020B0502020202020204" pitchFamily="34" charset="0"/>
              </a:rPr>
              <a:t>Others emerge from cover and actively move toward their hosts</a:t>
            </a:r>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4</a:t>
            </a:fld>
            <a:endParaRPr lang="en-US"/>
          </a:p>
        </p:txBody>
      </p:sp>
    </p:spTree>
    <p:extLst>
      <p:ext uri="{BB962C8B-B14F-4D97-AF65-F5344CB8AC3E}">
        <p14:creationId xmlns:p14="http://schemas.microsoft.com/office/powerpoint/2010/main" val="268003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5</a:t>
            </a:fld>
            <a:endParaRPr lang="en-US"/>
          </a:p>
        </p:txBody>
      </p:sp>
    </p:spTree>
    <p:extLst>
      <p:ext uri="{BB962C8B-B14F-4D97-AF65-F5344CB8AC3E}">
        <p14:creationId xmlns:p14="http://schemas.microsoft.com/office/powerpoint/2010/main" val="3787685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800" dirty="0">
                <a:latin typeface="Century Gothic" panose="020B0502020202020204" pitchFamily="34" charset="0"/>
              </a:rPr>
              <a:t>Primarily parasites of birds</a:t>
            </a:r>
          </a:p>
          <a:p>
            <a:pPr eaLnBrk="1" hangingPunct="1"/>
            <a:r>
              <a:rPr lang="en-US" altLang="en-US" sz="2400" dirty="0">
                <a:latin typeface="Century Gothic" panose="020B0502020202020204" pitchFamily="34" charset="0"/>
              </a:rPr>
              <a:t>Nocturnal: feeds on birds at night</a:t>
            </a:r>
          </a:p>
          <a:p>
            <a:pPr eaLnBrk="1" hangingPunct="1"/>
            <a:r>
              <a:rPr lang="en-US" altLang="en-US" sz="2400" dirty="0">
                <a:latin typeface="Century Gothic" panose="020B0502020202020204" pitchFamily="34" charset="0"/>
              </a:rPr>
              <a:t>Lives in cracks, crevices, nests during the day.</a:t>
            </a:r>
          </a:p>
          <a:p>
            <a:pPr eaLnBrk="1" hangingPunct="1"/>
            <a:r>
              <a:rPr lang="en-US" altLang="en-US" sz="2800" dirty="0">
                <a:latin typeface="Century Gothic" panose="020B0502020202020204" pitchFamily="34" charset="0"/>
              </a:rPr>
              <a:t>Gulf of Mexico &amp; Mexican border in USA</a:t>
            </a:r>
          </a:p>
          <a:p>
            <a:pPr eaLnBrk="1" hangingPunct="1"/>
            <a:r>
              <a:rPr lang="en-US" altLang="en-US" dirty="0">
                <a:latin typeface="Century Gothic" panose="020B0502020202020204" pitchFamily="34" charset="0"/>
              </a:rPr>
              <a:t>Anemia with mortality in younger birds</a:t>
            </a:r>
          </a:p>
          <a:p>
            <a:r>
              <a:rPr lang="en-US" altLang="en-US" dirty="0">
                <a:latin typeface="Century Gothic" panose="020B0502020202020204" pitchFamily="34" charset="0"/>
              </a:rPr>
              <a:t>secondary infection at wound site</a:t>
            </a:r>
          </a:p>
          <a:p>
            <a:r>
              <a:rPr lang="en-US" altLang="en-US" dirty="0">
                <a:latin typeface="Century Gothic" panose="020B0502020202020204" pitchFamily="34" charset="0"/>
              </a:rPr>
              <a:t>Decreased egg production</a:t>
            </a:r>
          </a:p>
          <a:p>
            <a:pPr eaLnBrk="1" hangingPunct="1"/>
            <a:r>
              <a:rPr lang="en-US" altLang="en-US" dirty="0">
                <a:latin typeface="Century Gothic" panose="020B0502020202020204" pitchFamily="34" charset="0"/>
              </a:rPr>
              <a:t>Disease transmission - Fowl borreliosis (</a:t>
            </a:r>
            <a:r>
              <a:rPr lang="en-US" altLang="en-US" i="1" dirty="0">
                <a:latin typeface="Century Gothic" panose="020B0502020202020204" pitchFamily="34" charset="0"/>
              </a:rPr>
              <a:t>Borrelia</a:t>
            </a:r>
            <a:r>
              <a:rPr lang="en-US" altLang="en-US" dirty="0">
                <a:latin typeface="Century Gothic" panose="020B0502020202020204" pitchFamily="34" charset="0"/>
              </a:rPr>
              <a:t> </a:t>
            </a:r>
            <a:r>
              <a:rPr lang="en-US" altLang="en-US" i="1" dirty="0" err="1">
                <a:latin typeface="Century Gothic" panose="020B0502020202020204" pitchFamily="34" charset="0"/>
              </a:rPr>
              <a:t>anserina</a:t>
            </a:r>
            <a:r>
              <a:rPr lang="en-US" altLang="en-US" dirty="0">
                <a:latin typeface="Century Gothic" panose="020B0502020202020204" pitchFamily="34" charset="0"/>
              </a:rPr>
              <a:t>) in South America: </a:t>
            </a:r>
            <a:r>
              <a:rPr lang="en-US" b="0" i="0" dirty="0">
                <a:solidFill>
                  <a:srgbClr val="202122"/>
                </a:solidFill>
                <a:effectLst/>
                <a:latin typeface="Arial" panose="020B0604020202020204" pitchFamily="34" charset="0"/>
              </a:rPr>
              <a:t>The major symptoms of an infection with </a:t>
            </a:r>
            <a:r>
              <a:rPr lang="en-US" b="0" i="1" dirty="0">
                <a:solidFill>
                  <a:srgbClr val="202122"/>
                </a:solidFill>
                <a:effectLst/>
                <a:latin typeface="Arial" panose="020B0604020202020204" pitchFamily="34" charset="0"/>
              </a:rPr>
              <a:t>B. </a:t>
            </a:r>
            <a:r>
              <a:rPr lang="en-US" b="0" i="1" dirty="0" err="1">
                <a:solidFill>
                  <a:srgbClr val="202122"/>
                </a:solidFill>
                <a:effectLst/>
                <a:latin typeface="Arial" panose="020B0604020202020204" pitchFamily="34" charset="0"/>
              </a:rPr>
              <a:t>anserina</a:t>
            </a:r>
            <a:r>
              <a:rPr lang="en-US" b="0" i="0" dirty="0">
                <a:solidFill>
                  <a:srgbClr val="202122"/>
                </a:solidFill>
                <a:effectLst/>
                <a:latin typeface="Arial" panose="020B0604020202020204" pitchFamily="34" charset="0"/>
              </a:rPr>
              <a:t> are: </a:t>
            </a:r>
            <a:r>
              <a:rPr lang="en-US" b="0" i="0" u="none" strike="noStrike" dirty="0">
                <a:solidFill>
                  <a:srgbClr val="0B0080"/>
                </a:solidFill>
                <a:effectLst/>
                <a:latin typeface="Arial" panose="020B0604020202020204" pitchFamily="34" charset="0"/>
                <a:hlinkClick r:id="rId3" tooltip="Anemia"/>
              </a:rPr>
              <a:t>anemia</a:t>
            </a:r>
            <a:r>
              <a:rPr lang="en-US" b="0" i="0" dirty="0">
                <a:solidFill>
                  <a:srgbClr val="202122"/>
                </a:solidFill>
                <a:effectLst/>
                <a:latin typeface="Arial" panose="020B0604020202020204" pitchFamily="34" charset="0"/>
              </a:rPr>
              <a:t>, </a:t>
            </a:r>
            <a:r>
              <a:rPr lang="en-US" b="0" i="0" u="none" strike="noStrike" dirty="0">
                <a:solidFill>
                  <a:srgbClr val="0B0080"/>
                </a:solidFill>
                <a:effectLst/>
                <a:latin typeface="Arial" panose="020B0604020202020204" pitchFamily="34" charset="0"/>
                <a:hlinkClick r:id="rId4" tooltip="Diarrhea"/>
              </a:rPr>
              <a:t>diarrhea</a:t>
            </a:r>
            <a:r>
              <a:rPr lang="en-US" b="0" i="0" dirty="0">
                <a:solidFill>
                  <a:srgbClr val="202122"/>
                </a:solidFill>
                <a:effectLst/>
                <a:latin typeface="Arial" panose="020B0604020202020204" pitchFamily="34" charset="0"/>
              </a:rPr>
              <a:t>, and severe neurological dysfunctions.</a:t>
            </a:r>
            <a:endParaRPr lang="en-US" altLang="en-US" dirty="0">
              <a:latin typeface="Century Gothic" panose="020B0502020202020204" pitchFamily="34" charset="0"/>
            </a:endParaRPr>
          </a:p>
          <a:p>
            <a:pPr eaLnBrk="1" hangingPunct="1"/>
            <a:r>
              <a:rPr lang="en-US" altLang="en-US" dirty="0">
                <a:latin typeface="Century Gothic" panose="020B0502020202020204" pitchFamily="34" charset="0"/>
              </a:rPr>
              <a:t>Tick paralysis in chickens</a:t>
            </a:r>
            <a:endParaRPr lang="en-US" altLang="en-US" dirty="0">
              <a:solidFill>
                <a:srgbClr val="FFFFFF"/>
              </a:solidFill>
              <a:latin typeface="Century Gothic" panose="020B0502020202020204" pitchFamily="34" charset="0"/>
            </a:endParaRPr>
          </a:p>
          <a:p>
            <a:endParaRPr lang="en-US" dirty="0"/>
          </a:p>
          <a:p>
            <a:endParaRPr lang="en-US" dirty="0"/>
          </a:p>
          <a:p>
            <a:r>
              <a:rPr lang="en-US" sz="1200" b="0" i="0" kern="1200" dirty="0">
                <a:solidFill>
                  <a:schemeClr val="tx1"/>
                </a:solidFill>
                <a:effectLst/>
                <a:latin typeface="+mn-lt"/>
                <a:ea typeface="+mn-ea"/>
                <a:cs typeface="+mn-cs"/>
              </a:rPr>
              <a:t>The adult and nymphs hide in cracks and crevices in the coop, or tree bark, during the daytime. At night, they leave their hiding spot to feed on the chickens as they sleep. Usually it takes them between 15-30 minutes to feed. They leave behind red spots on the bird's skin, often under their wings.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Their distribution is worldwide, occupying all but the coldest environments. common all along the southern tier of the U.S. Most people may never realize they have them because they feed at night and hide during the day</a:t>
            </a:r>
          </a:p>
          <a:p>
            <a:r>
              <a:rPr lang="en-US" sz="1200" b="0" i="0" kern="1200" dirty="0">
                <a:solidFill>
                  <a:schemeClr val="tx1"/>
                </a:solidFill>
                <a:effectLst/>
                <a:latin typeface="+mn-lt"/>
                <a:ea typeface="+mn-ea"/>
                <a:cs typeface="+mn-cs"/>
              </a:rPr>
              <a:t>Effects of Fowl Ticks on Chickens Anemia: As a result of blood loss from the ticks feeding on them at night. Stress Tick fever: Ticks carry the pathogen responsible for causing this disease. Transient paralysis: caused by toxins released in the tick’s saliva</a:t>
            </a:r>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10</a:t>
            </a:fld>
            <a:endParaRPr lang="en-US"/>
          </a:p>
        </p:txBody>
      </p:sp>
    </p:spTree>
    <p:extLst>
      <p:ext uri="{BB962C8B-B14F-4D97-AF65-F5344CB8AC3E}">
        <p14:creationId xmlns:p14="http://schemas.microsoft.com/office/powerpoint/2010/main" val="361850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not be any morphology questions or tick identification questions on lecture exams but you may be asked to learn this in the lab portion of this class.</a:t>
            </a:r>
          </a:p>
        </p:txBody>
      </p:sp>
      <p:sp>
        <p:nvSpPr>
          <p:cNvPr id="4" name="Slide Number Placeholder 3"/>
          <p:cNvSpPr>
            <a:spLocks noGrp="1"/>
          </p:cNvSpPr>
          <p:nvPr>
            <p:ph type="sldNum" sz="quarter" idx="5"/>
          </p:nvPr>
        </p:nvSpPr>
        <p:spPr/>
        <p:txBody>
          <a:bodyPr/>
          <a:lstStyle/>
          <a:p>
            <a:fld id="{E9ADC13C-52FB-4FE5-9FD1-240C99DD6A89}" type="slidenum">
              <a:rPr lang="en-US" smtClean="0"/>
              <a:t>13</a:t>
            </a:fld>
            <a:endParaRPr lang="en-US"/>
          </a:p>
        </p:txBody>
      </p:sp>
    </p:spTree>
    <p:extLst>
      <p:ext uri="{BB962C8B-B14F-4D97-AF65-F5344CB8AC3E}">
        <p14:creationId xmlns:p14="http://schemas.microsoft.com/office/powerpoint/2010/main" val="245491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not be any morphology questions or tick identification questions on lecture exams but you may be asked to learn this in the lab portion of this class.</a:t>
            </a:r>
          </a:p>
          <a:p>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14</a:t>
            </a:fld>
            <a:endParaRPr lang="en-US"/>
          </a:p>
        </p:txBody>
      </p:sp>
    </p:spTree>
    <p:extLst>
      <p:ext uri="{BB962C8B-B14F-4D97-AF65-F5344CB8AC3E}">
        <p14:creationId xmlns:p14="http://schemas.microsoft.com/office/powerpoint/2010/main" val="348226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Three-host life cycle means </a:t>
            </a:r>
            <a:r>
              <a:rPr lang="en-US" b="0" i="0" dirty="0">
                <a:solidFill>
                  <a:srgbClr val="222222"/>
                </a:solidFill>
                <a:effectLst/>
                <a:latin typeface="Roboto"/>
              </a:rPr>
              <a:t>each active stage (larva, nymph, and adult) feeds only once, then leaves the host to digest the blood meal and molt to the next stage or lay eggs. </a:t>
            </a:r>
            <a:r>
              <a:rPr lang="en-US" b="0" i="0" dirty="0">
                <a:solidFill>
                  <a:srgbClr val="000000"/>
                </a:solidFill>
                <a:effectLst/>
                <a:latin typeface="Open Sans"/>
              </a:rPr>
              <a:t>The three hosts are not always the same species, but may be the same species, or even the same individual, depending on host availability for the tick. </a:t>
            </a:r>
            <a:endParaRPr lang="en-US" dirty="0"/>
          </a:p>
        </p:txBody>
      </p:sp>
      <p:sp>
        <p:nvSpPr>
          <p:cNvPr id="4" name="Slide Number Placeholder 3"/>
          <p:cNvSpPr>
            <a:spLocks noGrp="1"/>
          </p:cNvSpPr>
          <p:nvPr>
            <p:ph type="sldNum" sz="quarter" idx="5"/>
          </p:nvPr>
        </p:nvSpPr>
        <p:spPr/>
        <p:txBody>
          <a:bodyPr/>
          <a:lstStyle/>
          <a:p>
            <a:fld id="{E9ADC13C-52FB-4FE5-9FD1-240C99DD6A89}" type="slidenum">
              <a:rPr lang="en-US" smtClean="0"/>
              <a:t>16</a:t>
            </a:fld>
            <a:endParaRPr lang="en-US"/>
          </a:p>
        </p:txBody>
      </p:sp>
    </p:spTree>
    <p:extLst>
      <p:ext uri="{BB962C8B-B14F-4D97-AF65-F5344CB8AC3E}">
        <p14:creationId xmlns:p14="http://schemas.microsoft.com/office/powerpoint/2010/main" val="354632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6DF8B21-83DE-47B4-A662-FC6F3F87520C}" type="slidenum">
              <a:rPr lang="en-US" smtClean="0"/>
              <a:pPr/>
              <a:t>‹#›</a:t>
            </a:fld>
            <a:endParaRPr lang="en-US"/>
          </a:p>
        </p:txBody>
      </p:sp>
    </p:spTree>
    <p:extLst>
      <p:ext uri="{BB962C8B-B14F-4D97-AF65-F5344CB8AC3E}">
        <p14:creationId xmlns:p14="http://schemas.microsoft.com/office/powerpoint/2010/main" val="277693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A337F6-1BA5-4C39-8E12-EE31F4C32FDA}" type="slidenum">
              <a:rPr lang="en-US" smtClean="0"/>
              <a:pPr/>
              <a:t>‹#›</a:t>
            </a:fld>
            <a:endParaRPr lang="en-US"/>
          </a:p>
        </p:txBody>
      </p:sp>
    </p:spTree>
    <p:extLst>
      <p:ext uri="{BB962C8B-B14F-4D97-AF65-F5344CB8AC3E}">
        <p14:creationId xmlns:p14="http://schemas.microsoft.com/office/powerpoint/2010/main" val="301513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8FC5361-AEC6-48FE-9C24-3A9B7CBD7688}" type="slidenum">
              <a:rPr lang="en-US" smtClean="0"/>
              <a:pPr/>
              <a:t>‹#›</a:t>
            </a:fld>
            <a:endParaRPr lang="en-US"/>
          </a:p>
        </p:txBody>
      </p:sp>
    </p:spTree>
    <p:extLst>
      <p:ext uri="{BB962C8B-B14F-4D97-AF65-F5344CB8AC3E}">
        <p14:creationId xmlns:p14="http://schemas.microsoft.com/office/powerpoint/2010/main" val="30694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D8E6454-DF60-4F3C-9610-A9554BBE6EE8}" type="slidenum">
              <a:rPr lang="en-US"/>
              <a:pPr/>
              <a:t>‹#›</a:t>
            </a:fld>
            <a:endParaRPr lang="en-US"/>
          </a:p>
        </p:txBody>
      </p:sp>
    </p:spTree>
    <p:extLst>
      <p:ext uri="{BB962C8B-B14F-4D97-AF65-F5344CB8AC3E}">
        <p14:creationId xmlns:p14="http://schemas.microsoft.com/office/powerpoint/2010/main" val="107786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7194B26D-D0C4-41F9-90A4-14A68A508BDA}" type="slidenum">
              <a:rPr lang="en-US"/>
              <a:pPr/>
              <a:t>‹#›</a:t>
            </a:fld>
            <a:endParaRPr lang="en-US"/>
          </a:p>
        </p:txBody>
      </p:sp>
    </p:spTree>
    <p:extLst>
      <p:ext uri="{BB962C8B-B14F-4D97-AF65-F5344CB8AC3E}">
        <p14:creationId xmlns:p14="http://schemas.microsoft.com/office/powerpoint/2010/main" val="296029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en-US" altLang="en-US">
                <a:solidFill>
                  <a:srgbClr val="000000"/>
                </a:solidFill>
                <a:cs typeface="Arial" charset="0"/>
              </a:endParaRPr>
            </a:p>
          </p:txBody>
        </p:sp>
      </p:grpSp>
      <p:sp>
        <p:nvSpPr>
          <p:cNvPr id="19662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19662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rgbClr val="1C1C1C"/>
                </a:solidFill>
              </a:defRPr>
            </a:lvl1pPr>
          </a:lstStyle>
          <a:p>
            <a:pPr>
              <a:defRPr/>
            </a:pPr>
            <a:endParaRPr lang="en-US"/>
          </a:p>
        </p:txBody>
      </p:sp>
      <p:sp>
        <p:nvSpPr>
          <p:cNvPr id="16" name="Rectangle 16"/>
          <p:cNvSpPr>
            <a:spLocks noGrp="1" noChangeArrowheads="1"/>
          </p:cNvSpPr>
          <p:nvPr>
            <p:ph type="sldNum" sz="quarter" idx="12"/>
          </p:nvPr>
        </p:nvSpPr>
        <p:spPr>
          <a:xfrm>
            <a:off x="9144000" y="6248400"/>
            <a:ext cx="2540000" cy="457200"/>
          </a:xfrm>
        </p:spPr>
        <p:txBody>
          <a:bodyPr/>
          <a:lstStyle>
            <a:lvl1pPr>
              <a:defRPr smtClean="0">
                <a:solidFill>
                  <a:srgbClr val="1C1C1C"/>
                </a:solidFill>
              </a:defRPr>
            </a:lvl1pPr>
          </a:lstStyle>
          <a:p>
            <a:pPr>
              <a:defRPr/>
            </a:pPr>
            <a:fld id="{4A98D1BD-76BC-DA4F-BF8E-2A73664A76FE}" type="slidenum">
              <a:rPr lang="en-US"/>
              <a:pPr>
                <a:defRPr/>
              </a:pPr>
              <a:t>‹#›</a:t>
            </a:fld>
            <a:endParaRPr lang="en-US"/>
          </a:p>
        </p:txBody>
      </p:sp>
    </p:spTree>
    <p:extLst>
      <p:ext uri="{BB962C8B-B14F-4D97-AF65-F5344CB8AC3E}">
        <p14:creationId xmlns:p14="http://schemas.microsoft.com/office/powerpoint/2010/main" val="3581110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C8BF27A-B47B-DF45-A2FB-40CBE77854DC}" type="slidenum">
              <a:rPr lang="en-US"/>
              <a:pPr>
                <a:defRPr/>
              </a:pPr>
              <a:t>‹#›</a:t>
            </a:fld>
            <a:endParaRPr lang="en-US"/>
          </a:p>
        </p:txBody>
      </p:sp>
    </p:spTree>
    <p:extLst>
      <p:ext uri="{BB962C8B-B14F-4D97-AF65-F5344CB8AC3E}">
        <p14:creationId xmlns:p14="http://schemas.microsoft.com/office/powerpoint/2010/main" val="404227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C29DA3B-52EA-D044-9062-629B46C3063E}" type="slidenum">
              <a:rPr lang="en-US"/>
              <a:pPr>
                <a:defRPr/>
              </a:pPr>
              <a:t>‹#›</a:t>
            </a:fld>
            <a:endParaRPr lang="en-US"/>
          </a:p>
        </p:txBody>
      </p:sp>
    </p:spTree>
    <p:extLst>
      <p:ext uri="{BB962C8B-B14F-4D97-AF65-F5344CB8AC3E}">
        <p14:creationId xmlns:p14="http://schemas.microsoft.com/office/powerpoint/2010/main" val="3739005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B35E4F9-AA10-B547-8B21-BA34FC15047A}" type="slidenum">
              <a:rPr lang="en-US"/>
              <a:pPr>
                <a:defRPr/>
              </a:pPr>
              <a:t>‹#›</a:t>
            </a:fld>
            <a:endParaRPr lang="en-US"/>
          </a:p>
        </p:txBody>
      </p:sp>
    </p:spTree>
    <p:extLst>
      <p:ext uri="{BB962C8B-B14F-4D97-AF65-F5344CB8AC3E}">
        <p14:creationId xmlns:p14="http://schemas.microsoft.com/office/powerpoint/2010/main" val="345123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E2C10-BF61-A943-BA4D-B5191C44D971}" type="slidenum">
              <a:rPr lang="en-US"/>
              <a:pPr>
                <a:defRPr/>
              </a:pPr>
              <a:t>‹#›</a:t>
            </a:fld>
            <a:endParaRPr lang="en-US"/>
          </a:p>
        </p:txBody>
      </p:sp>
    </p:spTree>
    <p:extLst>
      <p:ext uri="{BB962C8B-B14F-4D97-AF65-F5344CB8AC3E}">
        <p14:creationId xmlns:p14="http://schemas.microsoft.com/office/powerpoint/2010/main" val="351858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36CA5ED-1DC7-6A42-94E3-ABC83DF868D7}" type="slidenum">
              <a:rPr lang="en-US"/>
              <a:pPr>
                <a:defRPr/>
              </a:pPr>
              <a:t>‹#›</a:t>
            </a:fld>
            <a:endParaRPr lang="en-US"/>
          </a:p>
        </p:txBody>
      </p:sp>
    </p:spTree>
    <p:extLst>
      <p:ext uri="{BB962C8B-B14F-4D97-AF65-F5344CB8AC3E}">
        <p14:creationId xmlns:p14="http://schemas.microsoft.com/office/powerpoint/2010/main" val="115839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0334437-5388-4903-8D0C-530D798F59C6}" type="slidenum">
              <a:rPr lang="en-US" smtClean="0"/>
              <a:pPr/>
              <a:t>‹#›</a:t>
            </a:fld>
            <a:endParaRPr lang="en-US"/>
          </a:p>
        </p:txBody>
      </p:sp>
    </p:spTree>
    <p:extLst>
      <p:ext uri="{BB962C8B-B14F-4D97-AF65-F5344CB8AC3E}">
        <p14:creationId xmlns:p14="http://schemas.microsoft.com/office/powerpoint/2010/main" val="186271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CDEE298-3EAF-1B4B-BDA2-6B07C6FED28A}" type="slidenum">
              <a:rPr lang="en-US"/>
              <a:pPr>
                <a:defRPr/>
              </a:pPr>
              <a:t>‹#›</a:t>
            </a:fld>
            <a:endParaRPr lang="en-US"/>
          </a:p>
        </p:txBody>
      </p:sp>
    </p:spTree>
    <p:extLst>
      <p:ext uri="{BB962C8B-B14F-4D97-AF65-F5344CB8AC3E}">
        <p14:creationId xmlns:p14="http://schemas.microsoft.com/office/powerpoint/2010/main" val="3863185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770FBAC-CFD4-9B44-82FB-F5C1F18ACEF5}" type="slidenum">
              <a:rPr lang="en-US"/>
              <a:pPr>
                <a:defRPr/>
              </a:pPr>
              <a:t>‹#›</a:t>
            </a:fld>
            <a:endParaRPr lang="en-US"/>
          </a:p>
        </p:txBody>
      </p:sp>
    </p:spTree>
    <p:extLst>
      <p:ext uri="{BB962C8B-B14F-4D97-AF65-F5344CB8AC3E}">
        <p14:creationId xmlns:p14="http://schemas.microsoft.com/office/powerpoint/2010/main" val="3593199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40A06BC-6FCF-E747-8A5C-7368C6F77C18}" type="slidenum">
              <a:rPr lang="en-US"/>
              <a:pPr>
                <a:defRPr/>
              </a:pPr>
              <a:t>‹#›</a:t>
            </a:fld>
            <a:endParaRPr lang="en-US"/>
          </a:p>
        </p:txBody>
      </p:sp>
    </p:spTree>
    <p:extLst>
      <p:ext uri="{BB962C8B-B14F-4D97-AF65-F5344CB8AC3E}">
        <p14:creationId xmlns:p14="http://schemas.microsoft.com/office/powerpoint/2010/main" val="1158378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721F11-61F5-7245-8C7E-1F51DECE1CE4}" type="slidenum">
              <a:rPr lang="en-US"/>
              <a:pPr>
                <a:defRPr/>
              </a:pPr>
              <a:t>‹#›</a:t>
            </a:fld>
            <a:endParaRPr lang="en-US"/>
          </a:p>
        </p:txBody>
      </p:sp>
    </p:spTree>
    <p:extLst>
      <p:ext uri="{BB962C8B-B14F-4D97-AF65-F5344CB8AC3E}">
        <p14:creationId xmlns:p14="http://schemas.microsoft.com/office/powerpoint/2010/main" val="21787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9D7040-78F5-F04A-BDFD-0910F375E738}" type="slidenum">
              <a:rPr lang="en-US"/>
              <a:pPr>
                <a:defRPr/>
              </a:pPr>
              <a:t>‹#›</a:t>
            </a:fld>
            <a:endParaRPr lang="en-US"/>
          </a:p>
        </p:txBody>
      </p:sp>
    </p:spTree>
    <p:extLst>
      <p:ext uri="{BB962C8B-B14F-4D97-AF65-F5344CB8AC3E}">
        <p14:creationId xmlns:p14="http://schemas.microsoft.com/office/powerpoint/2010/main" val="277077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7194B26D-D0C4-41F9-90A4-14A68A508BDA}" type="slidenum">
              <a:rPr lang="en-US"/>
              <a:pPr/>
              <a:t>‹#›</a:t>
            </a:fld>
            <a:endParaRPr lang="en-US"/>
          </a:p>
        </p:txBody>
      </p:sp>
    </p:spTree>
    <p:extLst>
      <p:ext uri="{BB962C8B-B14F-4D97-AF65-F5344CB8AC3E}">
        <p14:creationId xmlns:p14="http://schemas.microsoft.com/office/powerpoint/2010/main" val="2960297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D8E6454-DF60-4F3C-9610-A9554BBE6EE8}" type="slidenum">
              <a:rPr lang="en-US"/>
              <a:pPr/>
              <a:t>‹#›</a:t>
            </a:fld>
            <a:endParaRPr lang="en-US"/>
          </a:p>
        </p:txBody>
      </p:sp>
    </p:spTree>
    <p:extLst>
      <p:ext uri="{BB962C8B-B14F-4D97-AF65-F5344CB8AC3E}">
        <p14:creationId xmlns:p14="http://schemas.microsoft.com/office/powerpoint/2010/main" val="198835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15207E8-3AFF-4420-A32F-EEBEB6514391}" type="slidenum">
              <a:rPr lang="en-US" smtClean="0"/>
              <a:pPr/>
              <a:t>‹#›</a:t>
            </a:fld>
            <a:endParaRPr lang="en-US"/>
          </a:p>
        </p:txBody>
      </p:sp>
    </p:spTree>
    <p:extLst>
      <p:ext uri="{BB962C8B-B14F-4D97-AF65-F5344CB8AC3E}">
        <p14:creationId xmlns:p14="http://schemas.microsoft.com/office/powerpoint/2010/main" val="194962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36A9E6B-3DAD-47F7-A180-E1282CD47616}" type="slidenum">
              <a:rPr lang="en-US" smtClean="0"/>
              <a:pPr/>
              <a:t>‹#›</a:t>
            </a:fld>
            <a:endParaRPr lang="en-US"/>
          </a:p>
        </p:txBody>
      </p:sp>
    </p:spTree>
    <p:extLst>
      <p:ext uri="{BB962C8B-B14F-4D97-AF65-F5344CB8AC3E}">
        <p14:creationId xmlns:p14="http://schemas.microsoft.com/office/powerpoint/2010/main" val="228610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D385125-C105-43BF-BFFF-07374E7E5E88}" type="slidenum">
              <a:rPr lang="en-US" smtClean="0"/>
              <a:pPr/>
              <a:t>‹#›</a:t>
            </a:fld>
            <a:endParaRPr lang="en-US"/>
          </a:p>
        </p:txBody>
      </p:sp>
    </p:spTree>
    <p:extLst>
      <p:ext uri="{BB962C8B-B14F-4D97-AF65-F5344CB8AC3E}">
        <p14:creationId xmlns:p14="http://schemas.microsoft.com/office/powerpoint/2010/main" val="210874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8CE1F3C-2539-41C2-8B92-AB3165E6BD06}" type="slidenum">
              <a:rPr lang="en-US" smtClean="0"/>
              <a:pPr/>
              <a:t>‹#›</a:t>
            </a:fld>
            <a:endParaRPr lang="en-US"/>
          </a:p>
        </p:txBody>
      </p:sp>
    </p:spTree>
    <p:extLst>
      <p:ext uri="{BB962C8B-B14F-4D97-AF65-F5344CB8AC3E}">
        <p14:creationId xmlns:p14="http://schemas.microsoft.com/office/powerpoint/2010/main" val="125847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C7A2807-B9DF-44DF-B606-2B350F40BC89}" type="slidenum">
              <a:rPr lang="en-US" smtClean="0"/>
              <a:pPr/>
              <a:t>‹#›</a:t>
            </a:fld>
            <a:endParaRPr lang="en-US"/>
          </a:p>
        </p:txBody>
      </p:sp>
    </p:spTree>
    <p:extLst>
      <p:ext uri="{BB962C8B-B14F-4D97-AF65-F5344CB8AC3E}">
        <p14:creationId xmlns:p14="http://schemas.microsoft.com/office/powerpoint/2010/main" val="162549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7834FEA-7117-404A-9348-F0A28D1527FA}" type="slidenum">
              <a:rPr lang="en-US" smtClean="0"/>
              <a:pPr/>
              <a:t>‹#›</a:t>
            </a:fld>
            <a:endParaRPr lang="en-US"/>
          </a:p>
        </p:txBody>
      </p:sp>
    </p:spTree>
    <p:extLst>
      <p:ext uri="{BB962C8B-B14F-4D97-AF65-F5344CB8AC3E}">
        <p14:creationId xmlns:p14="http://schemas.microsoft.com/office/powerpoint/2010/main" val="254735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86D042A-4317-49BA-BCAB-71682C4BDEDC}" type="slidenum">
              <a:rPr lang="en-US" smtClean="0"/>
              <a:pPr/>
              <a:t>‹#›</a:t>
            </a:fld>
            <a:endParaRPr lang="en-US"/>
          </a:p>
        </p:txBody>
      </p:sp>
    </p:spTree>
    <p:extLst>
      <p:ext uri="{BB962C8B-B14F-4D97-AF65-F5344CB8AC3E}">
        <p14:creationId xmlns:p14="http://schemas.microsoft.com/office/powerpoint/2010/main" val="388290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80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endParaRPr lang="en-US"/>
          </a:p>
        </p:txBody>
      </p:sp>
      <p:sp>
        <p:nvSpPr>
          <p:cNvPr id="7680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endParaRPr lang="en-US"/>
          </a:p>
        </p:txBody>
      </p:sp>
      <p:sp>
        <p:nvSpPr>
          <p:cNvPr id="7680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fld id="{4782C86D-819F-427C-82B2-B36A8A9AE0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a:solidFill>
            <a:schemeClr val="tx2"/>
          </a:solidFill>
          <a:latin typeface="+mj-lt"/>
          <a:ea typeface="+mj-ea"/>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kumimoji="1" lang="en-US" altLang="en-US" sz="2400">
              <a:solidFill>
                <a:srgbClr val="000000"/>
              </a:solidFill>
              <a:latin typeface="Tahoma" pitchFamily="34" charset="0"/>
              <a:cs typeface="Arial" charset="0"/>
            </a:endParaRPr>
          </a:p>
        </p:txBody>
      </p:sp>
      <p:sp>
        <p:nvSpPr>
          <p:cNvPr id="2057" name="Rectangle 9"/>
          <p:cNvSpPr>
            <a:spLocks noGrp="1" noChangeArrowheads="1"/>
          </p:cNvSpPr>
          <p:nvPr>
            <p:ph type="title"/>
          </p:nvPr>
        </p:nvSpPr>
        <p:spPr bwMode="auto">
          <a:xfrm>
            <a:off x="1534585" y="214314"/>
            <a:ext cx="10390716" cy="1462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5" name="Rectangle 11"/>
          <p:cNvSpPr>
            <a:spLocks noGrp="1" noChangeArrowheads="1"/>
          </p:cNvSpPr>
          <p:nvPr>
            <p:ph type="dt" sz="half" idx="2"/>
          </p:nvPr>
        </p:nvSpPr>
        <p:spPr bwMode="auto">
          <a:xfrm>
            <a:off x="1549400"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195596" name="Rectangle 12"/>
          <p:cNvSpPr>
            <a:spLocks noGrp="1" noChangeArrowheads="1"/>
          </p:cNvSpPr>
          <p:nvPr>
            <p:ph type="ftr" sz="quarter" idx="3"/>
          </p:nvPr>
        </p:nvSpPr>
        <p:spPr bwMode="auto">
          <a:xfrm>
            <a:off x="4876800" y="6243638"/>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195597" name="Rectangle 13"/>
          <p:cNvSpPr>
            <a:spLocks noGrp="1" noChangeArrowheads="1"/>
          </p:cNvSpPr>
          <p:nvPr>
            <p:ph type="sldNum" sz="quarter" idx="4"/>
          </p:nvPr>
        </p:nvSpPr>
        <p:spPr bwMode="auto">
          <a:xfrm>
            <a:off x="9389533" y="6243638"/>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solidFill>
                  <a:srgbClr val="000000"/>
                </a:solidFill>
                <a:latin typeface="Tahoma" charset="0"/>
              </a:defRPr>
            </a:lvl1pPr>
          </a:lstStyle>
          <a:p>
            <a:pPr>
              <a:defRPr/>
            </a:pPr>
            <a:fld id="{5274C723-BB4E-2748-A899-F23AA4562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txStyles>
    <p:title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0.jpeg"/><Relationship Id="rId5" Type="http://schemas.openxmlformats.org/officeDocument/2006/relationships/hyperlink" Target="http://dx.doi.org/10.17582/journal.jahp/2019/7.3.92.98" TargetMode="Externa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cvbd.bayer.com/"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5.xml"/><Relationship Id="rId5" Type="http://schemas.openxmlformats.org/officeDocument/2006/relationships/image" Target="../media/image62.jpe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1.xml"/><Relationship Id="rId1" Type="http://schemas.openxmlformats.org/officeDocument/2006/relationships/slideLayout" Target="../slideLayouts/slideLayout25.xml"/><Relationship Id="rId5" Type="http://schemas.openxmlformats.org/officeDocument/2006/relationships/image" Target="../media/image69.jpeg"/><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5337754" y="2274972"/>
            <a:ext cx="6400800" cy="1219200"/>
          </a:xfrm>
          <a:extLst>
            <a:ext uri="{FAA26D3D-D897-4be2-8F04-BA451C77F1D7}">
              <ma14:placeholderFlag xmlns="" xmlns:ma14="http://schemas.microsoft.com/office/mac/drawingml/2011/main" val="1"/>
            </a:ext>
          </a:extLst>
        </p:spPr>
        <p:txBody>
          <a:bodyPr/>
          <a:lstStyle/>
          <a:p>
            <a:pPr eaLnBrk="1" hangingPunct="1">
              <a:lnSpc>
                <a:spcPct val="90000"/>
              </a:lnSpc>
              <a:buFont typeface="Wingdings" charset="0"/>
              <a:buNone/>
              <a:defRPr/>
            </a:pPr>
            <a:r>
              <a:rPr lang="en-US" sz="8000" dirty="0">
                <a:latin typeface="Century Gothic" panose="020B0502020202020204" pitchFamily="34" charset="0"/>
                <a:cs typeface="+mn-cs"/>
              </a:rPr>
              <a:t>Ticks</a:t>
            </a:r>
          </a:p>
        </p:txBody>
      </p:sp>
      <p:pic>
        <p:nvPicPr>
          <p:cNvPr id="39939"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8708" y="4981575"/>
            <a:ext cx="16764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53" y="85725"/>
            <a:ext cx="15240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486676" y="174014"/>
            <a:ext cx="7772400" cy="1647826"/>
          </a:xfrm>
        </p:spPr>
        <p:txBody>
          <a:bodyPr/>
          <a:lstStyle/>
          <a:p>
            <a:pPr algn="ctr" eaLnBrk="1" hangingPunct="1">
              <a:defRPr/>
            </a:pPr>
            <a:r>
              <a:rPr lang="en-US" sz="4800" b="1" u="sng" dirty="0">
                <a:latin typeface="Century Gothic" panose="020B0502020202020204" pitchFamily="34" charset="0"/>
                <a:cs typeface="+mj-cs"/>
              </a:rPr>
              <a:t>VMP 930</a:t>
            </a:r>
            <a:br>
              <a:rPr lang="en-US" sz="4800" b="1" u="sng" dirty="0">
                <a:latin typeface="Century Gothic" panose="020B0502020202020204" pitchFamily="34" charset="0"/>
                <a:cs typeface="+mj-cs"/>
              </a:rPr>
            </a:br>
            <a:r>
              <a:rPr lang="en-US" sz="4800" b="1" u="sng" dirty="0">
                <a:latin typeface="Century Gothic" panose="020B0502020202020204" pitchFamily="34" charset="0"/>
                <a:cs typeface="+mj-cs"/>
              </a:rPr>
              <a:t>Veterinary Parasitology</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42" y="2354180"/>
            <a:ext cx="6312234" cy="4303795"/>
          </a:xfrm>
          <a:prstGeom prst="rect">
            <a:avLst/>
          </a:prstGeom>
        </p:spPr>
      </p:pic>
      <p:pic>
        <p:nvPicPr>
          <p:cNvPr id="3" name="Picture 2">
            <a:extLst>
              <a:ext uri="{FF2B5EF4-FFF2-40B4-BE49-F238E27FC236}">
                <a16:creationId xmlns:a16="http://schemas.microsoft.com/office/drawing/2014/main" id="{4D26FEF6-1368-B131-BE3C-411597E9BD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372600" y="3937245"/>
            <a:ext cx="2826026" cy="2930694"/>
          </a:xfrm>
          <a:prstGeom prst="rect">
            <a:avLst/>
          </a:prstGeom>
        </p:spPr>
      </p:pic>
      <p:sp>
        <p:nvSpPr>
          <p:cNvPr id="4" name="TextBox 3">
            <a:extLst>
              <a:ext uri="{FF2B5EF4-FFF2-40B4-BE49-F238E27FC236}">
                <a16:creationId xmlns:a16="http://schemas.microsoft.com/office/drawing/2014/main" id="{4E5DDE29-FD66-E476-590E-FCF49BE23E4B}"/>
              </a:ext>
            </a:extLst>
          </p:cNvPr>
          <p:cNvSpPr txBox="1"/>
          <p:nvPr/>
        </p:nvSpPr>
        <p:spPr>
          <a:xfrm>
            <a:off x="10716480" y="3557133"/>
            <a:ext cx="1581202" cy="400110"/>
          </a:xfrm>
          <a:prstGeom prst="rect">
            <a:avLst/>
          </a:prstGeom>
          <a:noFill/>
        </p:spPr>
        <p:txBody>
          <a:bodyPr wrap="none" rtlCol="0">
            <a:spAutoFit/>
          </a:bodyPr>
          <a:lstStyle/>
          <a:p>
            <a:r>
              <a:rPr lang="en-US" sz="2000" dirty="0">
                <a:solidFill>
                  <a:schemeClr val="accent5">
                    <a:lumMod val="25000"/>
                  </a:schemeClr>
                </a:solidFill>
              </a:rPr>
              <a:t>or Trail Mix?</a:t>
            </a:r>
          </a:p>
        </p:txBody>
      </p:sp>
    </p:spTree>
    <p:extLst>
      <p:ext uri="{BB962C8B-B14F-4D97-AF65-F5344CB8AC3E}">
        <p14:creationId xmlns:p14="http://schemas.microsoft.com/office/powerpoint/2010/main" val="46545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owl Ticks - What's That Bug?">
            <a:extLst>
              <a:ext uri="{FF2B5EF4-FFF2-40B4-BE49-F238E27FC236}">
                <a16:creationId xmlns:a16="http://schemas.microsoft.com/office/drawing/2014/main" id="{ABB2525A-F50B-4D6D-AAE4-8652DAB6B0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457611"/>
            <a:ext cx="5032187" cy="345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89A33D2-3C0B-40F8-B9F6-CC1EF9023094}"/>
              </a:ext>
            </a:extLst>
          </p:cNvPr>
          <p:cNvSpPr txBox="1"/>
          <p:nvPr/>
        </p:nvSpPr>
        <p:spPr>
          <a:xfrm>
            <a:off x="261424" y="270301"/>
            <a:ext cx="9034975" cy="830997"/>
          </a:xfrm>
          <a:prstGeom prst="rect">
            <a:avLst/>
          </a:prstGeom>
          <a:noFill/>
        </p:spPr>
        <p:txBody>
          <a:bodyPr wrap="square">
            <a:spAutoFit/>
          </a:bodyPr>
          <a:lstStyle/>
          <a:p>
            <a:r>
              <a:rPr lang="en-US" altLang="en-US" sz="4800" b="1" i="1" dirty="0" err="1">
                <a:latin typeface="Century Gothic" panose="020B0502020202020204" pitchFamily="34" charset="0"/>
              </a:rPr>
              <a:t>Argas</a:t>
            </a:r>
            <a:r>
              <a:rPr lang="en-US" altLang="en-US" sz="4800" b="1" i="1" dirty="0">
                <a:latin typeface="Century Gothic" panose="020B0502020202020204" pitchFamily="34" charset="0"/>
              </a:rPr>
              <a:t> </a:t>
            </a:r>
            <a:r>
              <a:rPr lang="en-US" altLang="en-US" sz="4800" b="1" i="1" dirty="0" err="1">
                <a:latin typeface="Century Gothic" panose="020B0502020202020204" pitchFamily="34" charset="0"/>
              </a:rPr>
              <a:t>persicus</a:t>
            </a:r>
            <a:r>
              <a:rPr lang="en-US" altLang="en-US" sz="4800" b="1" i="1" dirty="0">
                <a:latin typeface="Century Gothic" panose="020B0502020202020204" pitchFamily="34" charset="0"/>
              </a:rPr>
              <a:t> </a:t>
            </a:r>
            <a:r>
              <a:rPr lang="en-US" altLang="en-US" sz="4800" b="1" dirty="0">
                <a:latin typeface="Century Gothic" panose="020B0502020202020204" pitchFamily="34" charset="0"/>
              </a:rPr>
              <a:t>(Fowl tick)</a:t>
            </a:r>
            <a:endParaRPr lang="en-US" sz="4800" dirty="0"/>
          </a:p>
        </p:txBody>
      </p:sp>
      <p:pic>
        <p:nvPicPr>
          <p:cNvPr id="1026" name="Picture 2">
            <a:extLst>
              <a:ext uri="{FF2B5EF4-FFF2-40B4-BE49-F238E27FC236}">
                <a16:creationId xmlns:a16="http://schemas.microsoft.com/office/drawing/2014/main" id="{3CD180FD-246B-4DA7-AC77-5D8294A222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1378889"/>
            <a:ext cx="4724400" cy="357411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73DB798-3119-4335-959C-D322E68C50A0}"/>
              </a:ext>
            </a:extLst>
          </p:cNvPr>
          <p:cNvSpPr txBox="1"/>
          <p:nvPr/>
        </p:nvSpPr>
        <p:spPr>
          <a:xfrm>
            <a:off x="4038600" y="5056125"/>
            <a:ext cx="8229600" cy="1369606"/>
          </a:xfrm>
          <a:prstGeom prst="rect">
            <a:avLst/>
          </a:prstGeom>
          <a:noFill/>
        </p:spPr>
        <p:txBody>
          <a:bodyPr wrap="square">
            <a:spAutoFit/>
          </a:bodyPr>
          <a:lstStyle/>
          <a:p>
            <a:pPr algn="l"/>
            <a:r>
              <a:rPr lang="en-US" b="0" i="0" dirty="0">
                <a:effectLst/>
                <a:latin typeface="Century Gothic" panose="020B0502020202020204" pitchFamily="34" charset="0"/>
              </a:rPr>
              <a:t>Severe infestation of a free-range chicken by larvae of </a:t>
            </a:r>
            <a:r>
              <a:rPr lang="en-US" b="0" i="1" dirty="0" err="1">
                <a:effectLst/>
                <a:latin typeface="Century Gothic" panose="020B0502020202020204" pitchFamily="34" charset="0"/>
              </a:rPr>
              <a:t>Argas</a:t>
            </a:r>
            <a:r>
              <a:rPr lang="en-US" b="0" i="1" dirty="0">
                <a:effectLst/>
                <a:latin typeface="Century Gothic" panose="020B0502020202020204" pitchFamily="34" charset="0"/>
              </a:rPr>
              <a:t> </a:t>
            </a:r>
            <a:r>
              <a:rPr lang="en-US" b="0" i="1" dirty="0" err="1">
                <a:effectLst/>
                <a:latin typeface="Century Gothic" panose="020B0502020202020204" pitchFamily="34" charset="0"/>
              </a:rPr>
              <a:t>persicus</a:t>
            </a:r>
            <a:r>
              <a:rPr lang="en-US" b="0" i="0" dirty="0">
                <a:effectLst/>
                <a:latin typeface="Century Gothic" panose="020B0502020202020204" pitchFamily="34" charset="0"/>
              </a:rPr>
              <a:t>. (Note hemorrhage zones corresponding to the points of attachment of tick larvae) </a:t>
            </a:r>
            <a:r>
              <a:rPr lang="en-US" b="0" i="0" u="none" strike="noStrike" dirty="0">
                <a:solidFill>
                  <a:srgbClr val="873691"/>
                </a:solidFill>
                <a:effectLst/>
                <a:latin typeface="Century Gothic" panose="020B0502020202020204" pitchFamily="34" charset="0"/>
              </a:rPr>
              <a:t>. </a:t>
            </a:r>
          </a:p>
          <a:p>
            <a:pPr algn="l"/>
            <a:r>
              <a:rPr lang="en-US" sz="1100" b="0" i="0" strike="noStrike" dirty="0">
                <a:effectLst/>
                <a:latin typeface="Century Gothic" panose="020B0502020202020204" pitchFamily="34" charset="0"/>
              </a:rPr>
              <a:t>Anim. Health Prod. 7(3): 92-98 </a:t>
            </a:r>
            <a:r>
              <a:rPr lang="en-US" sz="1100" b="0" i="0" strike="noStrike" dirty="0">
                <a:effectLst/>
                <a:latin typeface="Century Gothic" panose="020B0502020202020204" pitchFamily="34" charset="0"/>
                <a:hlinkClick r:id="rId5">
                  <a:extLst>
                    <a:ext uri="{A12FA001-AC4F-418D-AE19-62706E023703}">
                      <ahyp:hlinkClr xmlns:ahyp="http://schemas.microsoft.com/office/drawing/2018/hyperlinkcolor" val="tx"/>
                    </a:ext>
                  </a:extLst>
                </a:hlinkClick>
              </a:rPr>
              <a:t>Http://dx.doi.org/10.17582/journal.jahp/2019/7.3.92.98</a:t>
            </a:r>
            <a:endParaRPr lang="en-US" sz="1100" b="0" i="0" strike="noStrike" dirty="0">
              <a:effectLst/>
              <a:latin typeface="Century Gothic" panose="020B0502020202020204" pitchFamily="34" charset="0"/>
            </a:endParaRPr>
          </a:p>
          <a:p>
            <a:endParaRPr lang="en-US" dirty="0">
              <a:latin typeface="Century Gothic" panose="020B0502020202020204" pitchFamily="34" charset="0"/>
            </a:endParaRPr>
          </a:p>
        </p:txBody>
      </p:sp>
      <p:sp>
        <p:nvSpPr>
          <p:cNvPr id="11" name="TextBox 10">
            <a:extLst>
              <a:ext uri="{FF2B5EF4-FFF2-40B4-BE49-F238E27FC236}">
                <a16:creationId xmlns:a16="http://schemas.microsoft.com/office/drawing/2014/main" id="{847CB6C0-DF07-4740-AB47-E3D246D29C8B}"/>
              </a:ext>
            </a:extLst>
          </p:cNvPr>
          <p:cNvSpPr txBox="1"/>
          <p:nvPr/>
        </p:nvSpPr>
        <p:spPr>
          <a:xfrm>
            <a:off x="345831" y="4984890"/>
            <a:ext cx="2920219" cy="830997"/>
          </a:xfrm>
          <a:prstGeom prst="rect">
            <a:avLst/>
          </a:prstGeom>
          <a:noFill/>
        </p:spPr>
        <p:txBody>
          <a:bodyPr wrap="square">
            <a:spAutoFit/>
          </a:bodyPr>
          <a:lstStyle/>
          <a:p>
            <a:r>
              <a:rPr lang="en-US" altLang="en-US" sz="2400" dirty="0">
                <a:latin typeface="Century Gothic" panose="020B0502020202020204" pitchFamily="34" charset="0"/>
              </a:rPr>
              <a:t>sometimes called </a:t>
            </a:r>
          </a:p>
          <a:p>
            <a:r>
              <a:rPr lang="en-US" altLang="en-US" sz="2400" b="1" dirty="0">
                <a:solidFill>
                  <a:srgbClr val="336699"/>
                </a:solidFill>
                <a:latin typeface="Century Gothic" panose="020B0502020202020204" pitchFamily="34" charset="0"/>
              </a:rPr>
              <a:t>Blue Bugs</a:t>
            </a:r>
            <a:endParaRPr lang="en-US" sz="2400" b="1" dirty="0">
              <a:solidFill>
                <a:srgbClr val="336699"/>
              </a:solidFill>
            </a:endParaRPr>
          </a:p>
        </p:txBody>
      </p:sp>
      <p:pic>
        <p:nvPicPr>
          <p:cNvPr id="8" name="Picture 7">
            <a:extLst>
              <a:ext uri="{FF2B5EF4-FFF2-40B4-BE49-F238E27FC236}">
                <a16:creationId xmlns:a16="http://schemas.microsoft.com/office/drawing/2014/main" id="{E428EFFC-3ECD-47CA-9B5A-779FBF610F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86800" y="236396"/>
            <a:ext cx="3352800" cy="2078736"/>
          </a:xfrm>
          <a:prstGeom prst="rect">
            <a:avLst/>
          </a:prstGeom>
        </p:spPr>
      </p:pic>
    </p:spTree>
    <p:extLst>
      <p:ext uri="{BB962C8B-B14F-4D97-AF65-F5344CB8AC3E}">
        <p14:creationId xmlns:p14="http://schemas.microsoft.com/office/powerpoint/2010/main" val="39480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5656" y="533400"/>
            <a:ext cx="5562600" cy="769441"/>
          </a:xfrm>
        </p:spPr>
        <p:txBody>
          <a:bodyPr/>
          <a:lstStyle/>
          <a:p>
            <a:r>
              <a:rPr lang="en-US" altLang="en-US" sz="4800" b="1" i="1" dirty="0">
                <a:latin typeface="Century Gothic" panose="020B0502020202020204" pitchFamily="34" charset="0"/>
              </a:rPr>
              <a:t>Ornithodoros spp.</a:t>
            </a:r>
          </a:p>
        </p:txBody>
      </p:sp>
      <p:sp>
        <p:nvSpPr>
          <p:cNvPr id="7172" name="Content Placeholder 3"/>
          <p:cNvSpPr>
            <a:spLocks noGrp="1"/>
          </p:cNvSpPr>
          <p:nvPr>
            <p:ph sz="half" idx="2"/>
          </p:nvPr>
        </p:nvSpPr>
        <p:spPr>
          <a:xfrm>
            <a:off x="195657" y="1600200"/>
            <a:ext cx="6128944" cy="4343400"/>
          </a:xfrm>
        </p:spPr>
        <p:txBody>
          <a:bodyPr/>
          <a:lstStyle/>
          <a:p>
            <a:r>
              <a:rPr lang="en-US" altLang="en-US" sz="3200" dirty="0">
                <a:latin typeface="Century Gothic" panose="020B0502020202020204" pitchFamily="34" charset="0"/>
              </a:rPr>
              <a:t>Feeds on rodents</a:t>
            </a:r>
          </a:p>
          <a:p>
            <a:r>
              <a:rPr lang="en-US" altLang="en-US" sz="3200" dirty="0">
                <a:latin typeface="Century Gothic" panose="020B0502020202020204" pitchFamily="34" charset="0"/>
              </a:rPr>
              <a:t>Mainly in Rocky Mountain and Pacific Coast region.</a:t>
            </a:r>
          </a:p>
          <a:p>
            <a:r>
              <a:rPr lang="en-US" altLang="en-US" sz="3200" dirty="0">
                <a:latin typeface="Century Gothic" panose="020B0502020202020204" pitchFamily="34" charset="0"/>
              </a:rPr>
              <a:t>Found in burrows</a:t>
            </a:r>
          </a:p>
          <a:p>
            <a:r>
              <a:rPr lang="en-US" altLang="en-US" sz="3200" dirty="0">
                <a:latin typeface="Century Gothic" panose="020B0502020202020204" pitchFamily="34" charset="0"/>
              </a:rPr>
              <a:t>Nocturnal, quick feeding.</a:t>
            </a:r>
          </a:p>
          <a:p>
            <a:r>
              <a:rPr lang="en-US" altLang="en-US" sz="3200" dirty="0">
                <a:latin typeface="Century Gothic" panose="020B0502020202020204" pitchFamily="34" charset="0"/>
              </a:rPr>
              <a:t>A vector for relapsing fever in humans (</a:t>
            </a:r>
            <a:r>
              <a:rPr lang="en-US" altLang="en-US" sz="3200" i="1" dirty="0">
                <a:latin typeface="Century Gothic" panose="020B0502020202020204" pitchFamily="34" charset="0"/>
              </a:rPr>
              <a:t>Borrelia</a:t>
            </a:r>
            <a:r>
              <a:rPr lang="en-US" altLang="en-US" sz="3200" dirty="0">
                <a:latin typeface="Century Gothic" panose="020B0502020202020204" pitchFamily="34" charset="0"/>
              </a:rPr>
              <a:t> spp.). </a:t>
            </a:r>
          </a:p>
        </p:txBody>
      </p:sp>
      <p:pic>
        <p:nvPicPr>
          <p:cNvPr id="5" name="Picture 4">
            <a:extLst>
              <a:ext uri="{FF2B5EF4-FFF2-40B4-BE49-F238E27FC236}">
                <a16:creationId xmlns:a16="http://schemas.microsoft.com/office/drawing/2014/main" id="{73B2C789-A3BA-42C9-AAB9-1A5BCB80A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5600" y="128392"/>
            <a:ext cx="5325913" cy="3110897"/>
          </a:xfrm>
          <a:prstGeom prst="rect">
            <a:avLst/>
          </a:prstGeom>
        </p:spPr>
      </p:pic>
      <p:pic>
        <p:nvPicPr>
          <p:cNvPr id="7" name="Picture 6">
            <a:extLst>
              <a:ext uri="{FF2B5EF4-FFF2-40B4-BE49-F238E27FC236}">
                <a16:creationId xmlns:a16="http://schemas.microsoft.com/office/drawing/2014/main" id="{8112E391-F0B6-4605-AB18-77F27061A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1544" y="3429000"/>
            <a:ext cx="4114800" cy="2746628"/>
          </a:xfrm>
          <a:prstGeom prst="rect">
            <a:avLst/>
          </a:prstGeom>
        </p:spPr>
      </p:pic>
      <p:pic>
        <p:nvPicPr>
          <p:cNvPr id="6" name="Picture 5">
            <a:extLst>
              <a:ext uri="{FF2B5EF4-FFF2-40B4-BE49-F238E27FC236}">
                <a16:creationId xmlns:a16="http://schemas.microsoft.com/office/drawing/2014/main" id="{45304C93-FDB7-4644-B0FA-B68821139AB6}"/>
              </a:ext>
            </a:extLst>
          </p:cNvPr>
          <p:cNvPicPr>
            <a:picLocks noChangeAspect="1"/>
          </p:cNvPicPr>
          <p:nvPr/>
        </p:nvPicPr>
        <p:blipFill>
          <a:blip r:embed="rId4"/>
          <a:stretch>
            <a:fillRect/>
          </a:stretch>
        </p:blipFill>
        <p:spPr>
          <a:xfrm>
            <a:off x="6172200" y="3771900"/>
            <a:ext cx="3024189" cy="2032255"/>
          </a:xfrm>
          <a:prstGeom prst="rect">
            <a:avLst/>
          </a:prstGeom>
        </p:spPr>
      </p:pic>
    </p:spTree>
    <p:extLst>
      <p:ext uri="{BB962C8B-B14F-4D97-AF65-F5344CB8AC3E}">
        <p14:creationId xmlns:p14="http://schemas.microsoft.com/office/powerpoint/2010/main" val="131094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34979E3-BDBC-499D-AB03-CD2485EA1215}"/>
              </a:ext>
            </a:extLst>
          </p:cNvPr>
          <p:cNvSpPr txBox="1">
            <a:spLocks noChangeArrowheads="1"/>
          </p:cNvSpPr>
          <p:nvPr/>
        </p:nvSpPr>
        <p:spPr>
          <a:xfrm>
            <a:off x="685800" y="30479"/>
            <a:ext cx="10528300" cy="1264920"/>
          </a:xfrm>
          <a:prstGeom prst="rect">
            <a:avLst/>
          </a:prstGeom>
        </p:spPr>
        <p:txBody>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7200" b="1" kern="0" dirty="0">
                <a:latin typeface="Century Gothic" panose="020B0502020202020204" pitchFamily="34" charset="0"/>
                <a:cs typeface="Comic Sans MS"/>
              </a:rPr>
              <a:t>Hard Ticks</a:t>
            </a:r>
            <a:endParaRPr lang="en-US" sz="7200" kern="0" dirty="0">
              <a:latin typeface="Century Gothic" panose="020B0502020202020204" pitchFamily="34" charset="0"/>
              <a:cs typeface="Comic Sans MS"/>
            </a:endParaRPr>
          </a:p>
        </p:txBody>
      </p:sp>
      <p:pic>
        <p:nvPicPr>
          <p:cNvPr id="2050" name="Picture 2" descr="The brown dog tick can live indoors hiding in the house or dog kennel.">
            <a:extLst>
              <a:ext uri="{FF2B5EF4-FFF2-40B4-BE49-F238E27FC236}">
                <a16:creationId xmlns:a16="http://schemas.microsoft.com/office/drawing/2014/main" id="{189142EB-3F7F-456D-ABA3-CDDB8AF1A00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13068" y="1143000"/>
            <a:ext cx="10201032" cy="5572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688E07-6680-423F-A986-D19AAB2588C4}"/>
              </a:ext>
            </a:extLst>
          </p:cNvPr>
          <p:cNvSpPr txBox="1"/>
          <p:nvPr/>
        </p:nvSpPr>
        <p:spPr>
          <a:xfrm>
            <a:off x="1036514" y="6375101"/>
            <a:ext cx="6096000" cy="369332"/>
          </a:xfrm>
          <a:prstGeom prst="rect">
            <a:avLst/>
          </a:prstGeom>
          <a:noFill/>
        </p:spPr>
        <p:txBody>
          <a:bodyPr wrap="square">
            <a:spAutoFit/>
          </a:bodyPr>
          <a:lstStyle/>
          <a:p>
            <a:r>
              <a:rPr lang="en-US" b="0" i="0" dirty="0" err="1">
                <a:solidFill>
                  <a:srgbClr val="999999"/>
                </a:solidFill>
                <a:effectLst/>
                <a:latin typeface="open-sans"/>
              </a:rPr>
              <a:t>lbert</a:t>
            </a:r>
            <a:r>
              <a:rPr lang="en-US" b="0" i="0" dirty="0">
                <a:solidFill>
                  <a:srgbClr val="999999"/>
                </a:solidFill>
                <a:effectLst/>
                <a:latin typeface="open-sans"/>
              </a:rPr>
              <a:t> </a:t>
            </a:r>
            <a:r>
              <a:rPr lang="en-US" b="0" i="0" dirty="0" err="1">
                <a:solidFill>
                  <a:srgbClr val="999999"/>
                </a:solidFill>
                <a:effectLst/>
                <a:latin typeface="open-sans"/>
              </a:rPr>
              <a:t>Lleal</a:t>
            </a:r>
            <a:r>
              <a:rPr lang="en-US" b="0" i="0" dirty="0">
                <a:solidFill>
                  <a:srgbClr val="999999"/>
                </a:solidFill>
                <a:effectLst/>
                <a:latin typeface="open-sans"/>
              </a:rPr>
              <a:t>/Getty Images; </a:t>
            </a:r>
            <a:r>
              <a:rPr lang="en-US" b="0" i="0" dirty="0" err="1">
                <a:solidFill>
                  <a:srgbClr val="999999"/>
                </a:solidFill>
                <a:effectLst/>
                <a:latin typeface="open-sans"/>
              </a:rPr>
              <a:t>Alamy</a:t>
            </a:r>
            <a:endParaRPr lang="en-US" dirty="0"/>
          </a:p>
        </p:txBody>
      </p:sp>
    </p:spTree>
    <p:extLst>
      <p:ext uri="{BB962C8B-B14F-4D97-AF65-F5344CB8AC3E}">
        <p14:creationId xmlns:p14="http://schemas.microsoft.com/office/powerpoint/2010/main" val="77626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131169" y="121334"/>
            <a:ext cx="5159131" cy="1264920"/>
          </a:xfrm>
        </p:spPr>
        <p:txBody>
          <a:bodyPr/>
          <a:lstStyle/>
          <a:p>
            <a:r>
              <a:rPr lang="en-US" sz="3600" b="1" dirty="0">
                <a:latin typeface="Century Gothic" panose="020B0502020202020204" pitchFamily="34" charset="0"/>
                <a:cs typeface="Comic Sans MS"/>
              </a:rPr>
              <a:t>Hard Ticks: General Characteristics</a:t>
            </a:r>
            <a:endParaRPr lang="en-US" sz="3600" dirty="0">
              <a:latin typeface="Century Gothic" panose="020B0502020202020204" pitchFamily="34" charset="0"/>
              <a:cs typeface="Comic Sans MS"/>
            </a:endParaRPr>
          </a:p>
        </p:txBody>
      </p:sp>
      <p:pic>
        <p:nvPicPr>
          <p:cNvPr id="3" name="Picture 2"/>
          <p:cNvPicPr>
            <a:picLocks noChangeAspect="1"/>
          </p:cNvPicPr>
          <p:nvPr/>
        </p:nvPicPr>
        <p:blipFill>
          <a:blip r:embed="rId3"/>
          <a:stretch>
            <a:fillRect/>
          </a:stretch>
        </p:blipFill>
        <p:spPr>
          <a:xfrm>
            <a:off x="5930900" y="1409700"/>
            <a:ext cx="5842000" cy="3505200"/>
          </a:xfrm>
          <a:prstGeom prst="rect">
            <a:avLst/>
          </a:prstGeom>
        </p:spPr>
      </p:pic>
      <p:pic>
        <p:nvPicPr>
          <p:cNvPr id="1028" name="Picture 4">
            <a:extLst>
              <a:ext uri="{FF2B5EF4-FFF2-40B4-BE49-F238E27FC236}">
                <a16:creationId xmlns:a16="http://schemas.microsoft.com/office/drawing/2014/main" id="{D0656E04-F7FA-43FD-993A-E12C70D828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5822703" cy="556260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p:cNvSpPr>
            <a:spLocks noGrp="1" noChangeArrowheads="1"/>
          </p:cNvSpPr>
          <p:nvPr>
            <p:ph type="body" sz="half" idx="2"/>
          </p:nvPr>
        </p:nvSpPr>
        <p:spPr>
          <a:xfrm>
            <a:off x="2933700" y="4914900"/>
            <a:ext cx="9258300" cy="1752600"/>
          </a:xfrm>
          <a:solidFill>
            <a:schemeClr val="bg1"/>
          </a:solidFill>
        </p:spPr>
        <p:txBody>
          <a:bodyPr/>
          <a:lstStyle/>
          <a:p>
            <a:r>
              <a:rPr lang="en-US" sz="2400" dirty="0">
                <a:latin typeface="Century Gothic" panose="020B0502020202020204" pitchFamily="34" charset="0"/>
                <a:cs typeface="Comic Sans MS"/>
              </a:rPr>
              <a:t>Ornate or inornate </a:t>
            </a:r>
            <a:r>
              <a:rPr lang="en-US" sz="2400" b="1" u="sng" dirty="0">
                <a:latin typeface="Century Gothic" panose="020B0502020202020204" pitchFamily="34" charset="0"/>
                <a:cs typeface="Comic Sans MS"/>
              </a:rPr>
              <a:t>scutum</a:t>
            </a:r>
            <a:r>
              <a:rPr lang="en-US" sz="2400" dirty="0">
                <a:latin typeface="Century Gothic" panose="020B0502020202020204" pitchFamily="34" charset="0"/>
                <a:cs typeface="Comic Sans MS"/>
              </a:rPr>
              <a:t> covers the full dorsum of males, but only the anterior dorsum of females.</a:t>
            </a:r>
          </a:p>
          <a:p>
            <a:r>
              <a:rPr lang="en-US" sz="2400" dirty="0">
                <a:latin typeface="Century Gothic" panose="020B0502020202020204" pitchFamily="34" charset="0"/>
                <a:cs typeface="Comic Sans MS"/>
              </a:rPr>
              <a:t>The </a:t>
            </a:r>
            <a:r>
              <a:rPr lang="en-US" sz="2400" b="1" u="sng" dirty="0">
                <a:latin typeface="Century Gothic" panose="020B0502020202020204" pitchFamily="34" charset="0"/>
                <a:cs typeface="Comic Sans MS"/>
              </a:rPr>
              <a:t>capitulum</a:t>
            </a:r>
            <a:r>
              <a:rPr lang="en-US" sz="2400" dirty="0">
                <a:latin typeface="Century Gothic" panose="020B0502020202020204" pitchFamily="34" charset="0"/>
                <a:cs typeface="Comic Sans MS"/>
              </a:rPr>
              <a:t> (gnathostome) projects anteriorly.</a:t>
            </a:r>
          </a:p>
          <a:p>
            <a:r>
              <a:rPr lang="en-US" sz="2400" b="1" u="sng" dirty="0">
                <a:latin typeface="Century Gothic" panose="020B0502020202020204" pitchFamily="34" charset="0"/>
                <a:cs typeface="Comic Sans MS"/>
              </a:rPr>
              <a:t>Palps</a:t>
            </a:r>
            <a:r>
              <a:rPr lang="en-US" sz="2400" dirty="0">
                <a:latin typeface="Century Gothic" panose="020B0502020202020204" pitchFamily="34" charset="0"/>
                <a:cs typeface="Comic Sans MS"/>
              </a:rPr>
              <a:t> and hypostome part of mouth</a:t>
            </a:r>
            <a:endParaRPr lang="en-US" sz="2200" dirty="0">
              <a:latin typeface="Century Gothic" panose="020B0502020202020204" pitchFamily="34" charset="0"/>
              <a:cs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1705" y="216848"/>
            <a:ext cx="6858000" cy="731520"/>
          </a:xfrm>
        </p:spPr>
        <p:txBody>
          <a:bodyPr/>
          <a:lstStyle/>
          <a:p>
            <a:r>
              <a:rPr lang="en-US" b="1" dirty="0">
                <a:latin typeface="Century Gothic" panose="020B0502020202020204" pitchFamily="34" charset="0"/>
                <a:cs typeface="Comic Sans MS"/>
              </a:rPr>
              <a:t>Hard Ticks: Identification</a:t>
            </a:r>
            <a:endParaRPr lang="en-US" dirty="0">
              <a:latin typeface="Century Gothic" panose="020B0502020202020204" pitchFamily="34" charset="0"/>
              <a:cs typeface="Comic Sans MS"/>
            </a:endParaRPr>
          </a:p>
        </p:txBody>
      </p:sp>
      <p:sp>
        <p:nvSpPr>
          <p:cNvPr id="7" name="TextBox 6">
            <a:extLst>
              <a:ext uri="{FF2B5EF4-FFF2-40B4-BE49-F238E27FC236}">
                <a16:creationId xmlns:a16="http://schemas.microsoft.com/office/drawing/2014/main" id="{D032BB58-F245-4046-9D80-9EF32E3C2D18}"/>
              </a:ext>
            </a:extLst>
          </p:cNvPr>
          <p:cNvSpPr txBox="1"/>
          <p:nvPr/>
        </p:nvSpPr>
        <p:spPr>
          <a:xfrm>
            <a:off x="2101362" y="1050645"/>
            <a:ext cx="1540267" cy="523220"/>
          </a:xfrm>
          <a:prstGeom prst="rect">
            <a:avLst/>
          </a:prstGeom>
          <a:noFill/>
          <a:ln>
            <a:solidFill>
              <a:schemeClr val="tx1">
                <a:lumMod val="85000"/>
                <a:lumOff val="15000"/>
              </a:schemeClr>
            </a:solidFill>
          </a:ln>
        </p:spPr>
        <p:txBody>
          <a:bodyPr wrap="square">
            <a:spAutoFit/>
          </a:bodyPr>
          <a:lstStyle/>
          <a:p>
            <a:r>
              <a:rPr lang="en-US" sz="2800" b="1" dirty="0">
                <a:latin typeface="Century Gothic" panose="020B0502020202020204" pitchFamily="34" charset="0"/>
                <a:cs typeface="Comic Sans MS"/>
              </a:rPr>
              <a:t>Scutum</a:t>
            </a:r>
            <a:r>
              <a:rPr lang="en-US" sz="2800" dirty="0">
                <a:latin typeface="Century Gothic" panose="020B0502020202020204" pitchFamily="34" charset="0"/>
                <a:cs typeface="Comic Sans MS"/>
              </a:rPr>
              <a:t> </a:t>
            </a:r>
            <a:endParaRPr lang="en-US" sz="2800" dirty="0"/>
          </a:p>
        </p:txBody>
      </p:sp>
      <p:cxnSp>
        <p:nvCxnSpPr>
          <p:cNvPr id="6" name="Straight Arrow Connector 5">
            <a:extLst>
              <a:ext uri="{FF2B5EF4-FFF2-40B4-BE49-F238E27FC236}">
                <a16:creationId xmlns:a16="http://schemas.microsoft.com/office/drawing/2014/main" id="{64DD5010-5BA3-49C1-A79F-EB8259CB11FD}"/>
              </a:ext>
            </a:extLst>
          </p:cNvPr>
          <p:cNvCxnSpPr>
            <a:cxnSpLocks/>
            <a:stCxn id="7" idx="2"/>
            <a:endCxn id="15" idx="0"/>
          </p:cNvCxnSpPr>
          <p:nvPr/>
        </p:nvCxnSpPr>
        <p:spPr bwMode="auto">
          <a:xfrm flipH="1">
            <a:off x="1570054" y="1573865"/>
            <a:ext cx="1301442" cy="63163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D93B759F-3198-4944-B962-AD57ED2E6471}"/>
              </a:ext>
            </a:extLst>
          </p:cNvPr>
          <p:cNvCxnSpPr>
            <a:cxnSpLocks/>
            <a:endCxn id="14" idx="0"/>
          </p:cNvCxnSpPr>
          <p:nvPr/>
        </p:nvCxnSpPr>
        <p:spPr bwMode="auto">
          <a:xfrm>
            <a:off x="2888899" y="1573865"/>
            <a:ext cx="1292174" cy="7068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9D2732C3-1E04-434E-AA1A-0F4F4B1660EC}"/>
              </a:ext>
            </a:extLst>
          </p:cNvPr>
          <p:cNvSpPr txBox="1"/>
          <p:nvPr/>
        </p:nvSpPr>
        <p:spPr>
          <a:xfrm>
            <a:off x="1570053" y="3583019"/>
            <a:ext cx="1295400" cy="923330"/>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full coverage = MALE</a:t>
            </a:r>
          </a:p>
        </p:txBody>
      </p:sp>
      <p:sp>
        <p:nvSpPr>
          <p:cNvPr id="14" name="TextBox 13">
            <a:extLst>
              <a:ext uri="{FF2B5EF4-FFF2-40B4-BE49-F238E27FC236}">
                <a16:creationId xmlns:a16="http://schemas.microsoft.com/office/drawing/2014/main" id="{F83417F5-40F2-40AB-B3C2-8A9268B7312E}"/>
              </a:ext>
            </a:extLst>
          </p:cNvPr>
          <p:cNvSpPr txBox="1"/>
          <p:nvPr/>
        </p:nvSpPr>
        <p:spPr>
          <a:xfrm>
            <a:off x="3567406" y="2280691"/>
            <a:ext cx="1227334" cy="369332"/>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Ornate?</a:t>
            </a:r>
            <a:endParaRPr lang="en-US" dirty="0"/>
          </a:p>
        </p:txBody>
      </p:sp>
      <p:sp>
        <p:nvSpPr>
          <p:cNvPr id="15" name="TextBox 14">
            <a:extLst>
              <a:ext uri="{FF2B5EF4-FFF2-40B4-BE49-F238E27FC236}">
                <a16:creationId xmlns:a16="http://schemas.microsoft.com/office/drawing/2014/main" id="{F1FC6211-D2EE-45CA-AC1E-8ECF414A2915}"/>
              </a:ext>
            </a:extLst>
          </p:cNvPr>
          <p:cNvSpPr txBox="1"/>
          <p:nvPr/>
        </p:nvSpPr>
        <p:spPr>
          <a:xfrm>
            <a:off x="799920" y="2205503"/>
            <a:ext cx="1540267" cy="646331"/>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Dorsum coverage?</a:t>
            </a:r>
            <a:endParaRPr lang="en-US" dirty="0"/>
          </a:p>
        </p:txBody>
      </p:sp>
      <p:cxnSp>
        <p:nvCxnSpPr>
          <p:cNvPr id="16" name="Straight Arrow Connector 15">
            <a:extLst>
              <a:ext uri="{FF2B5EF4-FFF2-40B4-BE49-F238E27FC236}">
                <a16:creationId xmlns:a16="http://schemas.microsoft.com/office/drawing/2014/main" id="{AB329234-8FAB-4074-AE0E-78D7B8A7D02C}"/>
              </a:ext>
            </a:extLst>
          </p:cNvPr>
          <p:cNvCxnSpPr>
            <a:cxnSpLocks/>
          </p:cNvCxnSpPr>
          <p:nvPr/>
        </p:nvCxnSpPr>
        <p:spPr bwMode="auto">
          <a:xfrm flipH="1">
            <a:off x="946095" y="2851834"/>
            <a:ext cx="612235" cy="7150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09BA89AF-63C3-45BD-8391-9A8489093127}"/>
              </a:ext>
            </a:extLst>
          </p:cNvPr>
          <p:cNvCxnSpPr>
            <a:cxnSpLocks/>
          </p:cNvCxnSpPr>
          <p:nvPr/>
        </p:nvCxnSpPr>
        <p:spPr bwMode="auto">
          <a:xfrm>
            <a:off x="1558330" y="2862014"/>
            <a:ext cx="606965" cy="7049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8A93EB01-5580-4CA1-A6B0-181CAF605106}"/>
              </a:ext>
            </a:extLst>
          </p:cNvPr>
          <p:cNvSpPr txBox="1"/>
          <p:nvPr/>
        </p:nvSpPr>
        <p:spPr>
          <a:xfrm>
            <a:off x="114120" y="3583019"/>
            <a:ext cx="1371599" cy="923330"/>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anterior coverage = FEMALE</a:t>
            </a:r>
            <a:endParaRPr lang="en-US" dirty="0"/>
          </a:p>
        </p:txBody>
      </p:sp>
      <p:cxnSp>
        <p:nvCxnSpPr>
          <p:cNvPr id="21" name="Straight Arrow Connector 20">
            <a:extLst>
              <a:ext uri="{FF2B5EF4-FFF2-40B4-BE49-F238E27FC236}">
                <a16:creationId xmlns:a16="http://schemas.microsoft.com/office/drawing/2014/main" id="{B6401B10-6D14-47DC-BF0B-2077BB381B2F}"/>
              </a:ext>
            </a:extLst>
          </p:cNvPr>
          <p:cNvCxnSpPr>
            <a:cxnSpLocks/>
            <a:stCxn id="14" idx="2"/>
            <a:endCxn id="28" idx="0"/>
          </p:cNvCxnSpPr>
          <p:nvPr/>
        </p:nvCxnSpPr>
        <p:spPr bwMode="auto">
          <a:xfrm flipH="1">
            <a:off x="4021392" y="2650023"/>
            <a:ext cx="159681" cy="94288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121076D4-03D9-4D5C-BEEB-96AA40DA9E99}"/>
              </a:ext>
            </a:extLst>
          </p:cNvPr>
          <p:cNvCxnSpPr>
            <a:cxnSpLocks/>
            <a:stCxn id="14" idx="2"/>
          </p:cNvCxnSpPr>
          <p:nvPr/>
        </p:nvCxnSpPr>
        <p:spPr bwMode="auto">
          <a:xfrm>
            <a:off x="4181073" y="2650023"/>
            <a:ext cx="1856961" cy="93299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772209D5-A105-458D-BC85-2CC51FF613D6}"/>
              </a:ext>
            </a:extLst>
          </p:cNvPr>
          <p:cNvSpPr txBox="1"/>
          <p:nvPr/>
        </p:nvSpPr>
        <p:spPr>
          <a:xfrm>
            <a:off x="5177330" y="3592903"/>
            <a:ext cx="1861698" cy="1200329"/>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NO:</a:t>
            </a:r>
          </a:p>
          <a:p>
            <a:r>
              <a:rPr lang="en-US" i="1" dirty="0">
                <a:latin typeface="Century Gothic" panose="020B0502020202020204" pitchFamily="34" charset="0"/>
                <a:cs typeface="Comic Sans MS"/>
              </a:rPr>
              <a:t>R. </a:t>
            </a:r>
            <a:r>
              <a:rPr lang="en-US" i="1" dirty="0" err="1">
                <a:latin typeface="Century Gothic" panose="020B0502020202020204" pitchFamily="34" charset="0"/>
                <a:cs typeface="Comic Sans MS"/>
              </a:rPr>
              <a:t>sanguineus</a:t>
            </a:r>
            <a:endParaRPr lang="en-US" i="1" dirty="0">
              <a:latin typeface="Century Gothic" panose="020B0502020202020204" pitchFamily="34" charset="0"/>
              <a:cs typeface="Comic Sans MS"/>
            </a:endParaRPr>
          </a:p>
          <a:p>
            <a:r>
              <a:rPr lang="en-US" i="1" dirty="0">
                <a:latin typeface="Century Gothic" panose="020B0502020202020204" pitchFamily="34" charset="0"/>
                <a:cs typeface="Comic Sans MS"/>
              </a:rPr>
              <a:t>I. scapularis</a:t>
            </a:r>
          </a:p>
          <a:p>
            <a:r>
              <a:rPr lang="en-US" i="1" dirty="0">
                <a:latin typeface="Century Gothic" panose="020B0502020202020204" pitchFamily="34" charset="0"/>
                <a:cs typeface="Comic Sans MS"/>
              </a:rPr>
              <a:t>H. </a:t>
            </a:r>
            <a:r>
              <a:rPr lang="en-US" i="1" dirty="0" err="1">
                <a:latin typeface="Century Gothic" panose="020B0502020202020204" pitchFamily="34" charset="0"/>
                <a:cs typeface="Comic Sans MS"/>
              </a:rPr>
              <a:t>longicornis</a:t>
            </a:r>
            <a:endParaRPr lang="en-US" i="1" dirty="0">
              <a:latin typeface="Century Gothic" panose="020B0502020202020204" pitchFamily="34" charset="0"/>
              <a:cs typeface="Comic Sans MS"/>
            </a:endParaRPr>
          </a:p>
        </p:txBody>
      </p:sp>
      <p:sp>
        <p:nvSpPr>
          <p:cNvPr id="28" name="TextBox 27">
            <a:extLst>
              <a:ext uri="{FF2B5EF4-FFF2-40B4-BE49-F238E27FC236}">
                <a16:creationId xmlns:a16="http://schemas.microsoft.com/office/drawing/2014/main" id="{2A16F8F6-50CD-4077-96EA-9B616C593ECD}"/>
              </a:ext>
            </a:extLst>
          </p:cNvPr>
          <p:cNvSpPr txBox="1"/>
          <p:nvPr/>
        </p:nvSpPr>
        <p:spPr>
          <a:xfrm>
            <a:off x="3007242" y="3592903"/>
            <a:ext cx="2028299" cy="923330"/>
          </a:xfrm>
          <a:prstGeom prst="rect">
            <a:avLst/>
          </a:prstGeom>
          <a:noFill/>
          <a:ln>
            <a:solidFill>
              <a:schemeClr val="tx1">
                <a:lumMod val="85000"/>
                <a:lumOff val="15000"/>
              </a:schemeClr>
            </a:solidFill>
          </a:ln>
        </p:spPr>
        <p:txBody>
          <a:bodyPr wrap="square">
            <a:spAutoFit/>
          </a:bodyPr>
          <a:lstStyle/>
          <a:p>
            <a:r>
              <a:rPr lang="en-US" dirty="0">
                <a:latin typeface="Century Gothic" panose="020B0502020202020204" pitchFamily="34" charset="0"/>
                <a:cs typeface="Comic Sans MS"/>
              </a:rPr>
              <a:t>YES:</a:t>
            </a:r>
          </a:p>
          <a:p>
            <a:r>
              <a:rPr lang="en-US" i="1" dirty="0">
                <a:latin typeface="Century Gothic" panose="020B0502020202020204" pitchFamily="34" charset="0"/>
                <a:cs typeface="Comic Sans MS"/>
              </a:rPr>
              <a:t>D. variabilis</a:t>
            </a:r>
          </a:p>
          <a:p>
            <a:r>
              <a:rPr lang="en-US" i="1" dirty="0">
                <a:latin typeface="Century Gothic" panose="020B0502020202020204" pitchFamily="34" charset="0"/>
                <a:cs typeface="Comic Sans MS"/>
              </a:rPr>
              <a:t>A. </a:t>
            </a:r>
            <a:r>
              <a:rPr lang="en-US" i="1" dirty="0" err="1">
                <a:latin typeface="Century Gothic" panose="020B0502020202020204" pitchFamily="34" charset="0"/>
                <a:cs typeface="Comic Sans MS"/>
              </a:rPr>
              <a:t>americanum</a:t>
            </a:r>
            <a:endParaRPr lang="en-US" i="1" dirty="0">
              <a:latin typeface="Century Gothic" panose="020B0502020202020204" pitchFamily="34" charset="0"/>
              <a:cs typeface="Comic Sans MS"/>
            </a:endParaRPr>
          </a:p>
        </p:txBody>
      </p:sp>
      <p:pic>
        <p:nvPicPr>
          <p:cNvPr id="43" name="Picture 42">
            <a:extLst>
              <a:ext uri="{FF2B5EF4-FFF2-40B4-BE49-F238E27FC236}">
                <a16:creationId xmlns:a16="http://schemas.microsoft.com/office/drawing/2014/main" id="{47625084-558B-4DA8-AE5B-6BE605199A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0928" y="998160"/>
            <a:ext cx="4482934" cy="5648825"/>
          </a:xfrm>
          <a:prstGeom prst="rect">
            <a:avLst/>
          </a:prstGeom>
        </p:spPr>
      </p:pic>
      <p:sp>
        <p:nvSpPr>
          <p:cNvPr id="44" name="TextBox 43">
            <a:extLst>
              <a:ext uri="{FF2B5EF4-FFF2-40B4-BE49-F238E27FC236}">
                <a16:creationId xmlns:a16="http://schemas.microsoft.com/office/drawing/2014/main" id="{9B87CFEB-83AF-4A92-B397-56400C5C1BC9}"/>
              </a:ext>
            </a:extLst>
          </p:cNvPr>
          <p:cNvSpPr txBox="1"/>
          <p:nvPr/>
        </p:nvSpPr>
        <p:spPr>
          <a:xfrm>
            <a:off x="7867110" y="425148"/>
            <a:ext cx="3931583" cy="523220"/>
          </a:xfrm>
          <a:prstGeom prst="rect">
            <a:avLst/>
          </a:prstGeom>
          <a:noFill/>
          <a:ln>
            <a:solidFill>
              <a:schemeClr val="tx1">
                <a:lumMod val="85000"/>
                <a:lumOff val="15000"/>
              </a:schemeClr>
            </a:solidFill>
          </a:ln>
        </p:spPr>
        <p:txBody>
          <a:bodyPr wrap="square">
            <a:spAutoFit/>
          </a:bodyPr>
          <a:lstStyle/>
          <a:p>
            <a:r>
              <a:rPr lang="en-US" sz="2800" b="1" dirty="0">
                <a:latin typeface="Century Gothic" panose="020B0502020202020204" pitchFamily="34" charset="0"/>
                <a:cs typeface="Comic Sans MS"/>
              </a:rPr>
              <a:t>Palps and Capitulum</a:t>
            </a:r>
            <a:r>
              <a:rPr lang="en-US" sz="2800" dirty="0">
                <a:latin typeface="Century Gothic" panose="020B0502020202020204" pitchFamily="34" charset="0"/>
                <a:cs typeface="Comic Sans MS"/>
              </a:rPr>
              <a:t> </a:t>
            </a:r>
            <a:endParaRPr lang="en-US" sz="2800" dirty="0"/>
          </a:p>
        </p:txBody>
      </p:sp>
      <p:pic>
        <p:nvPicPr>
          <p:cNvPr id="45" name="Picture 44">
            <a:extLst>
              <a:ext uri="{FF2B5EF4-FFF2-40B4-BE49-F238E27FC236}">
                <a16:creationId xmlns:a16="http://schemas.microsoft.com/office/drawing/2014/main" id="{152B194B-6F77-4FCF-AA5B-32710D564A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98871" y="4793232"/>
            <a:ext cx="2904260" cy="1672682"/>
          </a:xfrm>
          <a:prstGeom prst="rect">
            <a:avLst/>
          </a:prstGeom>
        </p:spPr>
      </p:pic>
      <p:pic>
        <p:nvPicPr>
          <p:cNvPr id="46" name="Picture 45">
            <a:extLst>
              <a:ext uri="{FF2B5EF4-FFF2-40B4-BE49-F238E27FC236}">
                <a16:creationId xmlns:a16="http://schemas.microsoft.com/office/drawing/2014/main" id="{6410D5BC-3680-4C85-B237-DAB358C45C0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36031" y="4952143"/>
            <a:ext cx="1378495" cy="1752601"/>
          </a:xfrm>
          <a:prstGeom prst="rect">
            <a:avLst/>
          </a:prstGeom>
        </p:spPr>
      </p:pic>
      <p:pic>
        <p:nvPicPr>
          <p:cNvPr id="47" name="Picture 46">
            <a:extLst>
              <a:ext uri="{FF2B5EF4-FFF2-40B4-BE49-F238E27FC236}">
                <a16:creationId xmlns:a16="http://schemas.microsoft.com/office/drawing/2014/main" id="{237F79C5-A797-435F-B779-BB2D25F540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20460" y="4906906"/>
            <a:ext cx="1574518" cy="1843076"/>
          </a:xfrm>
          <a:prstGeom prst="rect">
            <a:avLst/>
          </a:prstGeom>
        </p:spPr>
      </p:pic>
    </p:spTree>
    <p:extLst>
      <p:ext uri="{BB962C8B-B14F-4D97-AF65-F5344CB8AC3E}">
        <p14:creationId xmlns:p14="http://schemas.microsoft.com/office/powerpoint/2010/main" val="922327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DB1EAE1-7BC9-4AE4-BCF7-2DC91EE2B185}"/>
              </a:ext>
            </a:extLst>
          </p:cNvPr>
          <p:cNvSpPr txBox="1">
            <a:spLocks noChangeArrowheads="1"/>
          </p:cNvSpPr>
          <p:nvPr/>
        </p:nvSpPr>
        <p:spPr>
          <a:xfrm>
            <a:off x="2552700" y="242455"/>
            <a:ext cx="7086600" cy="813955"/>
          </a:xfrm>
          <a:prstGeom prst="rect">
            <a:avLst/>
          </a:prstGeom>
        </p:spPr>
        <p:txBody>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5400" b="1" kern="0" dirty="0">
                <a:latin typeface="Century Gothic" panose="020B0502020202020204" pitchFamily="34" charset="0"/>
                <a:cs typeface="Comic Sans MS"/>
              </a:rPr>
              <a:t>Hard Tick Life Cycles</a:t>
            </a:r>
            <a:endParaRPr lang="en-US" sz="5400" kern="0" dirty="0">
              <a:latin typeface="Century Gothic" panose="020B0502020202020204" pitchFamily="34" charset="0"/>
              <a:cs typeface="Comic Sans MS"/>
            </a:endParaRPr>
          </a:p>
        </p:txBody>
      </p:sp>
      <p:sp>
        <p:nvSpPr>
          <p:cNvPr id="3" name="Rectangle 5">
            <a:extLst>
              <a:ext uri="{FF2B5EF4-FFF2-40B4-BE49-F238E27FC236}">
                <a16:creationId xmlns:a16="http://schemas.microsoft.com/office/drawing/2014/main" id="{8B92C063-B3D0-48E1-BA86-EC1C97E4BF8F}"/>
              </a:ext>
            </a:extLst>
          </p:cNvPr>
          <p:cNvSpPr txBox="1">
            <a:spLocks noChangeArrowheads="1"/>
          </p:cNvSpPr>
          <p:nvPr/>
        </p:nvSpPr>
        <p:spPr>
          <a:xfrm>
            <a:off x="84783" y="1586345"/>
            <a:ext cx="5105400" cy="4028210"/>
          </a:xfrm>
          <a:prstGeom prst="rect">
            <a:avLst/>
          </a:prstGeom>
        </p:spPr>
        <p:txBody>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n-US" sz="2400" kern="0" dirty="0">
                <a:latin typeface="Century Gothic" panose="020B0502020202020204" pitchFamily="34" charset="0"/>
                <a:cs typeface="Comic Sans MS"/>
              </a:rPr>
              <a:t>Hard ticks have 1, 2 or 3 host life cycles</a:t>
            </a:r>
          </a:p>
          <a:p>
            <a:endParaRPr lang="en-US" sz="2400" kern="0" dirty="0">
              <a:latin typeface="Century Gothic" panose="020B0502020202020204" pitchFamily="34" charset="0"/>
              <a:cs typeface="Comic Sans MS"/>
            </a:endParaRPr>
          </a:p>
          <a:p>
            <a:r>
              <a:rPr lang="en-US" sz="2400" dirty="0">
                <a:solidFill>
                  <a:srgbClr val="000000"/>
                </a:solidFill>
                <a:latin typeface="Century Gothic" panose="020B0502020202020204" pitchFamily="34" charset="0"/>
              </a:rPr>
              <a:t>Some of these hosts (mammals, birds, reptiles) may become infected with tick-borne pathogens as:</a:t>
            </a:r>
          </a:p>
          <a:p>
            <a:pPr lvl="1"/>
            <a:r>
              <a:rPr lang="en-US" sz="2000" dirty="0">
                <a:solidFill>
                  <a:srgbClr val="000000"/>
                </a:solidFill>
                <a:latin typeface="Century Gothic" panose="020B0502020202020204" pitchFamily="34" charset="0"/>
              </a:rPr>
              <a:t>Reservoir hosts (asymptomatic carriers) </a:t>
            </a:r>
          </a:p>
          <a:p>
            <a:pPr lvl="1"/>
            <a:r>
              <a:rPr lang="en-US" sz="2000" dirty="0">
                <a:solidFill>
                  <a:srgbClr val="000000"/>
                </a:solidFill>
                <a:latin typeface="Century Gothic" panose="020B0502020202020204" pitchFamily="34" charset="0"/>
              </a:rPr>
              <a:t>Incidental hosts (usually get sick)</a:t>
            </a:r>
          </a:p>
          <a:p>
            <a:pPr marL="0" indent="0">
              <a:buNone/>
            </a:pPr>
            <a:endParaRPr lang="en-US" sz="2400" dirty="0">
              <a:latin typeface="Century Gothic" panose="020B0502020202020204" pitchFamily="34" charset="0"/>
            </a:endParaRPr>
          </a:p>
        </p:txBody>
      </p:sp>
      <p:pic>
        <p:nvPicPr>
          <p:cNvPr id="5" name="Picture 4" descr="A picture containing clock&#10;&#10;Description automatically generated">
            <a:extLst>
              <a:ext uri="{FF2B5EF4-FFF2-40B4-BE49-F238E27FC236}">
                <a16:creationId xmlns:a16="http://schemas.microsoft.com/office/drawing/2014/main" id="{08C0C4FA-3C88-43F4-AAEB-3798A7A666D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2600" y="1352549"/>
            <a:ext cx="6096000" cy="5368119"/>
          </a:xfrm>
          <a:prstGeom prst="rect">
            <a:avLst/>
          </a:prstGeom>
        </p:spPr>
      </p:pic>
    </p:spTree>
    <p:extLst>
      <p:ext uri="{BB962C8B-B14F-4D97-AF65-F5344CB8AC3E}">
        <p14:creationId xmlns:p14="http://schemas.microsoft.com/office/powerpoint/2010/main" val="89212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_ho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8" y="76200"/>
            <a:ext cx="9028432" cy="6771324"/>
          </a:xfrm>
          <a:prstGeom prst="rect">
            <a:avLst/>
          </a:prstGeom>
        </p:spPr>
      </p:pic>
      <p:sp>
        <p:nvSpPr>
          <p:cNvPr id="6" name="Content Placeholder 4">
            <a:extLst>
              <a:ext uri="{FF2B5EF4-FFF2-40B4-BE49-F238E27FC236}">
                <a16:creationId xmlns:a16="http://schemas.microsoft.com/office/drawing/2014/main" id="{C3025C3B-C101-4635-81C0-D867DE52A599}"/>
              </a:ext>
            </a:extLst>
          </p:cNvPr>
          <p:cNvSpPr txBox="1">
            <a:spLocks/>
          </p:cNvSpPr>
          <p:nvPr/>
        </p:nvSpPr>
        <p:spPr bwMode="auto">
          <a:xfrm>
            <a:off x="2667000" y="3194539"/>
            <a:ext cx="3352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Font typeface="Wingdings" charset="0"/>
              <a:buNone/>
            </a:pPr>
            <a:r>
              <a:rPr lang="en-US" sz="2000" b="1" kern="0" dirty="0">
                <a:latin typeface="Comic Sans MS"/>
                <a:cs typeface="Comic Sans MS"/>
              </a:rPr>
              <a:t>Host species vary depending on the tick</a:t>
            </a:r>
          </a:p>
        </p:txBody>
      </p:sp>
      <p:grpSp>
        <p:nvGrpSpPr>
          <p:cNvPr id="8" name="Group 7">
            <a:extLst>
              <a:ext uri="{FF2B5EF4-FFF2-40B4-BE49-F238E27FC236}">
                <a16:creationId xmlns:a16="http://schemas.microsoft.com/office/drawing/2014/main" id="{18004E61-03F1-4129-A04C-527971EAB6CE}"/>
              </a:ext>
            </a:extLst>
          </p:cNvPr>
          <p:cNvGrpSpPr/>
          <p:nvPr/>
        </p:nvGrpSpPr>
        <p:grpSpPr>
          <a:xfrm>
            <a:off x="8915400" y="2133600"/>
            <a:ext cx="2656166" cy="2410023"/>
            <a:chOff x="5371725" y="190860"/>
            <a:chExt cx="3520346" cy="2915234"/>
          </a:xfrm>
        </p:grpSpPr>
        <p:pic>
          <p:nvPicPr>
            <p:cNvPr id="9" name="Picture 2" descr="Tick life cycle | Vectors | CVBD">
              <a:extLst>
                <a:ext uri="{FF2B5EF4-FFF2-40B4-BE49-F238E27FC236}">
                  <a16:creationId xmlns:a16="http://schemas.microsoft.com/office/drawing/2014/main" id="{FC981D56-DF5C-4932-878A-646A49911AC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71725" y="190860"/>
              <a:ext cx="3520346" cy="2887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1E8DAB-3847-4B46-90CE-87EA6B8C428C}"/>
                </a:ext>
              </a:extLst>
            </p:cNvPr>
            <p:cNvSpPr txBox="1"/>
            <p:nvPr/>
          </p:nvSpPr>
          <p:spPr>
            <a:xfrm>
              <a:off x="7070304" y="2859874"/>
              <a:ext cx="1800665" cy="246220"/>
            </a:xfrm>
            <a:prstGeom prst="rect">
              <a:avLst/>
            </a:prstGeom>
            <a:noFill/>
          </p:spPr>
          <p:txBody>
            <a:bodyPr wrap="square">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https://cvbd.bayer.com/</a:t>
              </a:r>
              <a:endParaRPr lang="en-US" sz="1000" dirty="0">
                <a:solidFill>
                  <a:schemeClr val="bg1"/>
                </a:solidFill>
              </a:endParaRPr>
            </a:p>
          </p:txBody>
        </p:sp>
      </p:grpSp>
    </p:spTree>
    <p:extLst>
      <p:ext uri="{BB962C8B-B14F-4D97-AF65-F5344CB8AC3E}">
        <p14:creationId xmlns:p14="http://schemas.microsoft.com/office/powerpoint/2010/main" val="145347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A3C94C-BCC3-4D12-AD50-F3659CBA9E33}"/>
              </a:ext>
            </a:extLst>
          </p:cNvPr>
          <p:cNvGrpSpPr/>
          <p:nvPr/>
        </p:nvGrpSpPr>
        <p:grpSpPr>
          <a:xfrm>
            <a:off x="1524000" y="0"/>
            <a:ext cx="9144000" cy="6858000"/>
            <a:chOff x="1524000" y="0"/>
            <a:chExt cx="9144000" cy="6858000"/>
          </a:xfrm>
        </p:grpSpPr>
        <p:pic>
          <p:nvPicPr>
            <p:cNvPr id="2" name="Picture 1" descr="2_ho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2052" name="Picture 4" descr="Drawing a cartoon horse | Drawing Techniques">
              <a:extLst>
                <a:ext uri="{FF2B5EF4-FFF2-40B4-BE49-F238E27FC236}">
                  <a16:creationId xmlns:a16="http://schemas.microsoft.com/office/drawing/2014/main" id="{64D92033-6120-4780-8412-ACDDEAC429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4784" y="609600"/>
              <a:ext cx="2368550" cy="22098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ontent Placeholder 4">
            <a:extLst>
              <a:ext uri="{FF2B5EF4-FFF2-40B4-BE49-F238E27FC236}">
                <a16:creationId xmlns:a16="http://schemas.microsoft.com/office/drawing/2014/main" id="{58AF87DA-183E-4E9C-8645-6B100B8EA511}"/>
              </a:ext>
            </a:extLst>
          </p:cNvPr>
          <p:cNvSpPr txBox="1">
            <a:spLocks/>
          </p:cNvSpPr>
          <p:nvPr/>
        </p:nvSpPr>
        <p:spPr bwMode="auto">
          <a:xfrm>
            <a:off x="4114800" y="2819400"/>
            <a:ext cx="3352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Font typeface="Wingdings" charset="0"/>
              <a:buNone/>
            </a:pPr>
            <a:r>
              <a:rPr lang="en-US" sz="2000" b="1" kern="0" dirty="0">
                <a:latin typeface="Comic Sans MS"/>
                <a:cs typeface="Comic Sans MS"/>
              </a:rPr>
              <a:t>Host species vary depending on the tick</a:t>
            </a:r>
          </a:p>
        </p:txBody>
      </p:sp>
      <p:sp>
        <p:nvSpPr>
          <p:cNvPr id="5" name="Content Placeholder 4"/>
          <p:cNvSpPr>
            <a:spLocks noGrp="1"/>
          </p:cNvSpPr>
          <p:nvPr>
            <p:ph/>
          </p:nvPr>
        </p:nvSpPr>
        <p:spPr>
          <a:xfrm>
            <a:off x="228600" y="6172200"/>
            <a:ext cx="3352800" cy="457200"/>
          </a:xfrm>
        </p:spPr>
        <p:txBody>
          <a:bodyPr/>
          <a:lstStyle/>
          <a:p>
            <a:pPr marL="0" indent="0">
              <a:buNone/>
            </a:pPr>
            <a:r>
              <a:rPr lang="en-US" sz="2000" i="1" dirty="0">
                <a:latin typeface="Comic Sans MS"/>
                <a:cs typeface="Comic Sans MS"/>
              </a:rPr>
              <a:t>Ex.  Rhipicephalus evertsi</a:t>
            </a:r>
          </a:p>
        </p:txBody>
      </p:sp>
    </p:spTree>
    <p:extLst>
      <p:ext uri="{BB962C8B-B14F-4D97-AF65-F5344CB8AC3E}">
        <p14:creationId xmlns:p14="http://schemas.microsoft.com/office/powerpoint/2010/main" val="408261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668EDD8-880D-46FA-ACEA-7E48D7200112}"/>
              </a:ext>
            </a:extLst>
          </p:cNvPr>
          <p:cNvGrpSpPr/>
          <p:nvPr/>
        </p:nvGrpSpPr>
        <p:grpSpPr>
          <a:xfrm>
            <a:off x="1524000" y="27709"/>
            <a:ext cx="9144000" cy="6858000"/>
            <a:chOff x="1524000" y="0"/>
            <a:chExt cx="9144000" cy="6858000"/>
          </a:xfrm>
        </p:grpSpPr>
        <p:pic>
          <p:nvPicPr>
            <p:cNvPr id="2" name="Picture 1" descr="1_ho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3074" name="Picture 2" descr="41 Cow PNG Images with Transparent Backgrounds - Free Transparent ...">
              <a:extLst>
                <a:ext uri="{FF2B5EF4-FFF2-40B4-BE49-F238E27FC236}">
                  <a16:creationId xmlns:a16="http://schemas.microsoft.com/office/drawing/2014/main" id="{BA46607F-1DCE-4D2B-A3E7-3E46FE17E6D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41652" y="5029200"/>
              <a:ext cx="2466623" cy="1752600"/>
            </a:xfrm>
            <a:prstGeom prst="rect">
              <a:avLst/>
            </a:prstGeom>
            <a:solidFill>
              <a:schemeClr val="bg1"/>
            </a:solidFill>
          </p:spPr>
        </p:pic>
      </p:grpSp>
      <p:sp>
        <p:nvSpPr>
          <p:cNvPr id="6" name="Content Placeholder 4">
            <a:extLst>
              <a:ext uri="{FF2B5EF4-FFF2-40B4-BE49-F238E27FC236}">
                <a16:creationId xmlns:a16="http://schemas.microsoft.com/office/drawing/2014/main" id="{0EC6467C-9B5B-430B-9276-3B5EBFFAA4D3}"/>
              </a:ext>
            </a:extLst>
          </p:cNvPr>
          <p:cNvSpPr txBox="1">
            <a:spLocks/>
          </p:cNvSpPr>
          <p:nvPr/>
        </p:nvSpPr>
        <p:spPr bwMode="auto">
          <a:xfrm>
            <a:off x="4495800" y="5181600"/>
            <a:ext cx="33528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lgn="ctr">
              <a:buFont typeface="Wingdings" charset="0"/>
              <a:buNone/>
            </a:pPr>
            <a:r>
              <a:rPr lang="en-US" sz="2000" b="1" kern="0" dirty="0">
                <a:latin typeface="Comic Sans MS"/>
                <a:cs typeface="Comic Sans MS"/>
              </a:rPr>
              <a:t>Host species vary depending on the tick</a:t>
            </a:r>
          </a:p>
        </p:txBody>
      </p:sp>
      <p:sp>
        <p:nvSpPr>
          <p:cNvPr id="5" name="Content Placeholder 4"/>
          <p:cNvSpPr>
            <a:spLocks noGrp="1"/>
          </p:cNvSpPr>
          <p:nvPr>
            <p:ph/>
          </p:nvPr>
        </p:nvSpPr>
        <p:spPr>
          <a:xfrm>
            <a:off x="4201593" y="6400800"/>
            <a:ext cx="4800600" cy="381000"/>
          </a:xfrm>
        </p:spPr>
        <p:txBody>
          <a:bodyPr/>
          <a:lstStyle/>
          <a:p>
            <a:pPr marL="0" indent="0">
              <a:buNone/>
            </a:pPr>
            <a:r>
              <a:rPr lang="en-US" sz="2000" dirty="0">
                <a:latin typeface="Comic Sans MS"/>
                <a:cs typeface="Comic Sans MS"/>
              </a:rPr>
              <a:t>Ex. </a:t>
            </a:r>
            <a:r>
              <a:rPr lang="en-US" sz="2000" i="1" dirty="0">
                <a:latin typeface="Comic Sans MS"/>
                <a:cs typeface="Comic Sans MS"/>
              </a:rPr>
              <a:t>Rhipicephalus (Boophilus) annulatus</a:t>
            </a:r>
          </a:p>
        </p:txBody>
      </p:sp>
    </p:spTree>
    <p:extLst>
      <p:ext uri="{BB962C8B-B14F-4D97-AF65-F5344CB8AC3E}">
        <p14:creationId xmlns:p14="http://schemas.microsoft.com/office/powerpoint/2010/main" val="333444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524000" y="0"/>
            <a:ext cx="9144000" cy="563282"/>
          </a:xfrm>
        </p:spPr>
        <p:txBody>
          <a:bodyPr/>
          <a:lstStyle/>
          <a:p>
            <a:pPr algn="ctr" eaLnBrk="1" hangingPunct="1"/>
            <a:r>
              <a:rPr lang="en-US" sz="3200" b="1" dirty="0">
                <a:latin typeface="Century Gothic" panose="020B0502020202020204" pitchFamily="34" charset="0"/>
                <a:cs typeface="Comic Sans MS"/>
              </a:rPr>
              <a:t>Which Tick is “Easier” to control / eradicate?</a:t>
            </a:r>
            <a:endParaRPr lang="en-US" sz="3200" dirty="0">
              <a:latin typeface="Century Gothic" panose="020B0502020202020204" pitchFamily="34" charset="0"/>
              <a:cs typeface="Comic Sans MS"/>
            </a:endParaRPr>
          </a:p>
        </p:txBody>
      </p:sp>
      <p:pic>
        <p:nvPicPr>
          <p:cNvPr id="6" name="Picture 5" descr="3_hos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3840480"/>
            <a:ext cx="4023360" cy="3017520"/>
          </a:xfrm>
          <a:prstGeom prst="rect">
            <a:avLst/>
          </a:prstGeom>
        </p:spPr>
      </p:pic>
      <p:cxnSp>
        <p:nvCxnSpPr>
          <p:cNvPr id="8" name="Straight Connector 7"/>
          <p:cNvCxnSpPr/>
          <p:nvPr/>
        </p:nvCxnSpPr>
        <p:spPr bwMode="auto">
          <a:xfrm>
            <a:off x="1524000" y="3581400"/>
            <a:ext cx="91440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6096000" y="3581400"/>
            <a:ext cx="0" cy="32766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 name="Group 1">
            <a:extLst>
              <a:ext uri="{FF2B5EF4-FFF2-40B4-BE49-F238E27FC236}">
                <a16:creationId xmlns:a16="http://schemas.microsoft.com/office/drawing/2014/main" id="{BFEC06CF-24A0-4BF3-BC6C-F862C8894702}"/>
              </a:ext>
            </a:extLst>
          </p:cNvPr>
          <p:cNvGrpSpPr/>
          <p:nvPr/>
        </p:nvGrpSpPr>
        <p:grpSpPr>
          <a:xfrm>
            <a:off x="4267200" y="533400"/>
            <a:ext cx="4023360" cy="3017520"/>
            <a:chOff x="4267200" y="533400"/>
            <a:chExt cx="4023360" cy="3017520"/>
          </a:xfrm>
        </p:grpSpPr>
        <p:pic>
          <p:nvPicPr>
            <p:cNvPr id="3" name="Picture 2" descr="1_ho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533400"/>
              <a:ext cx="4023360" cy="3017520"/>
            </a:xfrm>
            <a:prstGeom prst="rect">
              <a:avLst/>
            </a:prstGeom>
          </p:spPr>
        </p:pic>
        <p:pic>
          <p:nvPicPr>
            <p:cNvPr id="9" name="Picture 2" descr="41 Cow PNG Images with Transparent Backgrounds - Free Transparent ...">
              <a:extLst>
                <a:ext uri="{FF2B5EF4-FFF2-40B4-BE49-F238E27FC236}">
                  <a16:creationId xmlns:a16="http://schemas.microsoft.com/office/drawing/2014/main" id="{0A54A404-8260-40DF-BF34-6C2EC20B877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98414" y="2710724"/>
              <a:ext cx="1182499" cy="840196"/>
            </a:xfrm>
            <a:prstGeom prst="rect">
              <a:avLst/>
            </a:prstGeom>
            <a:solidFill>
              <a:schemeClr val="bg1"/>
            </a:solidFill>
          </p:spPr>
        </p:pic>
      </p:grpSp>
      <p:grpSp>
        <p:nvGrpSpPr>
          <p:cNvPr id="5" name="Group 4">
            <a:extLst>
              <a:ext uri="{FF2B5EF4-FFF2-40B4-BE49-F238E27FC236}">
                <a16:creationId xmlns:a16="http://schemas.microsoft.com/office/drawing/2014/main" id="{483645EE-166F-4D12-8855-56B95B9795C5}"/>
              </a:ext>
            </a:extLst>
          </p:cNvPr>
          <p:cNvGrpSpPr/>
          <p:nvPr/>
        </p:nvGrpSpPr>
        <p:grpSpPr>
          <a:xfrm>
            <a:off x="1600200" y="3810000"/>
            <a:ext cx="4023360" cy="3017520"/>
            <a:chOff x="1600200" y="3810000"/>
            <a:chExt cx="4023360" cy="3017520"/>
          </a:xfrm>
        </p:grpSpPr>
        <p:pic>
          <p:nvPicPr>
            <p:cNvPr id="4" name="Picture 3" descr="2_hos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0200" y="3810000"/>
              <a:ext cx="4023360" cy="3017520"/>
            </a:xfrm>
            <a:prstGeom prst="rect">
              <a:avLst/>
            </a:prstGeom>
          </p:spPr>
        </p:pic>
        <p:pic>
          <p:nvPicPr>
            <p:cNvPr id="10" name="Picture 4" descr="Drawing a cartoon horse | Drawing Techniques">
              <a:extLst>
                <a:ext uri="{FF2B5EF4-FFF2-40B4-BE49-F238E27FC236}">
                  <a16:creationId xmlns:a16="http://schemas.microsoft.com/office/drawing/2014/main" id="{82EB1511-9D6B-44EA-B38F-61DACF4CCE9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21629" y="4143645"/>
              <a:ext cx="1112520" cy="10379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218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8764" y="533400"/>
            <a:ext cx="10972800" cy="1066800"/>
          </a:xfrm>
        </p:spPr>
        <p:txBody>
          <a:bodyPr/>
          <a:lstStyle/>
          <a:p>
            <a:r>
              <a:rPr lang="en-US" altLang="en-US" sz="5400" b="1" u="sng" dirty="0">
                <a:latin typeface="Century Gothic" panose="020B0502020202020204" pitchFamily="34" charset="0"/>
              </a:rPr>
              <a:t>Ticks: Learning Objectives</a:t>
            </a:r>
            <a:endParaRPr lang="en-US" altLang="en-US" sz="5400" u="sng" dirty="0">
              <a:latin typeface="Century Gothic" panose="020B0502020202020204" pitchFamily="34" charset="0"/>
            </a:endParaRPr>
          </a:p>
        </p:txBody>
      </p:sp>
      <p:sp>
        <p:nvSpPr>
          <p:cNvPr id="15363" name="Rectangle 3"/>
          <p:cNvSpPr>
            <a:spLocks noGrp="1" noChangeArrowheads="1"/>
          </p:cNvSpPr>
          <p:nvPr>
            <p:ph idx="1"/>
          </p:nvPr>
        </p:nvSpPr>
        <p:spPr>
          <a:xfrm>
            <a:off x="526472" y="1828800"/>
            <a:ext cx="11208327" cy="4648200"/>
          </a:xfrm>
        </p:spPr>
        <p:txBody>
          <a:bodyPr/>
          <a:lstStyle/>
          <a:p>
            <a:pPr marL="458788" lvl="1"/>
            <a:r>
              <a:rPr lang="en-US" sz="2000" dirty="0">
                <a:latin typeface="Century Gothic" panose="020B0502020202020204" pitchFamily="34" charset="0"/>
                <a:cs typeface="Comic Sans MS"/>
              </a:rPr>
              <a:t>Understand what hosts are parasitized by </a:t>
            </a:r>
            <a:r>
              <a:rPr lang="en-US" sz="2000" i="1" dirty="0" err="1">
                <a:latin typeface="Century Gothic" panose="020B0502020202020204" pitchFamily="34" charset="0"/>
                <a:cs typeface="Comic Sans MS"/>
              </a:rPr>
              <a:t>Aragas</a:t>
            </a:r>
            <a:r>
              <a:rPr lang="en-US" sz="2000" i="1" dirty="0">
                <a:latin typeface="Century Gothic" panose="020B0502020202020204" pitchFamily="34" charset="0"/>
                <a:cs typeface="Comic Sans MS"/>
              </a:rPr>
              <a:t> spp. </a:t>
            </a:r>
            <a:r>
              <a:rPr lang="en-US" sz="2000" dirty="0">
                <a:latin typeface="Century Gothic" panose="020B0502020202020204" pitchFamily="34" charset="0"/>
                <a:cs typeface="Comic Sans MS"/>
              </a:rPr>
              <a:t>and the clinical signs of disease</a:t>
            </a:r>
          </a:p>
          <a:p>
            <a:pPr marL="458788" lvl="1"/>
            <a:r>
              <a:rPr lang="en-US" sz="2000" dirty="0">
                <a:latin typeface="Century Gothic" panose="020B0502020202020204" pitchFamily="34" charset="0"/>
                <a:cs typeface="Comic Sans MS"/>
              </a:rPr>
              <a:t>Understand ticks exist as eggs, larva, nymphs and adults and the differences in life cycles of 1-host, 2-host, &amp; 3-host ticks </a:t>
            </a:r>
          </a:p>
          <a:p>
            <a:pPr marL="458788" lvl="1"/>
            <a:r>
              <a:rPr lang="en-US" sz="2000" dirty="0">
                <a:latin typeface="Century Gothic" panose="020B0502020202020204" pitchFamily="34" charset="0"/>
                <a:cs typeface="Comic Sans MS"/>
              </a:rPr>
              <a:t>Know the highlighted specific information about each of the 5 tick species you have been asked to memorize shown below:</a:t>
            </a:r>
          </a:p>
          <a:p>
            <a:pPr marL="858838" lvl="2"/>
            <a:r>
              <a:rPr lang="en-US" sz="1600" i="1" dirty="0" err="1">
                <a:latin typeface="Century Gothic" panose="020B0502020202020204" pitchFamily="34" charset="0"/>
                <a:cs typeface="Comic Sans MS"/>
              </a:rPr>
              <a:t>Amblyomma</a:t>
            </a:r>
            <a:r>
              <a:rPr lang="en-US" sz="1600" i="1" dirty="0">
                <a:latin typeface="Century Gothic" panose="020B0502020202020204" pitchFamily="34" charset="0"/>
                <a:cs typeface="Comic Sans MS"/>
              </a:rPr>
              <a:t> </a:t>
            </a:r>
            <a:r>
              <a:rPr lang="en-US" sz="1600" i="1" dirty="0" err="1">
                <a:latin typeface="Century Gothic" panose="020B0502020202020204" pitchFamily="34" charset="0"/>
                <a:cs typeface="Comic Sans MS"/>
              </a:rPr>
              <a:t>americanum</a:t>
            </a:r>
            <a:r>
              <a:rPr lang="en-US" sz="1600" dirty="0">
                <a:latin typeface="Century Gothic" panose="020B0502020202020204" pitchFamily="34" charset="0"/>
                <a:cs typeface="Comic Sans MS"/>
              </a:rPr>
              <a:t> - Lone Star tick</a:t>
            </a:r>
          </a:p>
          <a:p>
            <a:pPr marL="858838" lvl="2"/>
            <a:r>
              <a:rPr lang="en-US" sz="1600" i="1" dirty="0">
                <a:latin typeface="Century Gothic" panose="020B0502020202020204" pitchFamily="34" charset="0"/>
                <a:cs typeface="Comic Sans MS"/>
              </a:rPr>
              <a:t>Rhipicephalus </a:t>
            </a:r>
            <a:r>
              <a:rPr lang="en-US" sz="1600" i="1" dirty="0" err="1">
                <a:latin typeface="Century Gothic" panose="020B0502020202020204" pitchFamily="34" charset="0"/>
                <a:cs typeface="Comic Sans MS"/>
              </a:rPr>
              <a:t>sanguineus</a:t>
            </a:r>
            <a:r>
              <a:rPr lang="en-US" sz="1600" dirty="0">
                <a:latin typeface="Century Gothic" panose="020B0502020202020204" pitchFamily="34" charset="0"/>
                <a:cs typeface="Comic Sans MS"/>
              </a:rPr>
              <a:t> – Brown Dog tick, Kennel tick</a:t>
            </a:r>
          </a:p>
          <a:p>
            <a:pPr marL="858838" lvl="2"/>
            <a:r>
              <a:rPr lang="en-US" sz="1600" i="1" dirty="0">
                <a:latin typeface="Century Gothic" panose="020B0502020202020204" pitchFamily="34" charset="0"/>
                <a:cs typeface="Comic Sans MS"/>
              </a:rPr>
              <a:t>Dermacentor variabilis</a:t>
            </a:r>
            <a:r>
              <a:rPr lang="en-US" sz="1600" dirty="0">
                <a:latin typeface="Century Gothic" panose="020B0502020202020204" pitchFamily="34" charset="0"/>
                <a:cs typeface="Comic Sans MS"/>
              </a:rPr>
              <a:t> – American Dog tick </a:t>
            </a:r>
          </a:p>
          <a:p>
            <a:pPr marL="858838" lvl="2"/>
            <a:r>
              <a:rPr lang="en-US" sz="1600" i="1" dirty="0">
                <a:latin typeface="Century Gothic" panose="020B0502020202020204" pitchFamily="34" charset="0"/>
                <a:cs typeface="Comic Sans MS"/>
              </a:rPr>
              <a:t>Ixodes scapularis</a:t>
            </a:r>
            <a:r>
              <a:rPr lang="en-US" sz="1600" dirty="0">
                <a:latin typeface="Century Gothic" panose="020B0502020202020204" pitchFamily="34" charset="0"/>
                <a:cs typeface="Comic Sans MS"/>
              </a:rPr>
              <a:t> – Black-legged tick, Deer tick</a:t>
            </a:r>
          </a:p>
          <a:p>
            <a:pPr marL="858838" lvl="2"/>
            <a:r>
              <a:rPr lang="en-US" sz="1600" i="1" dirty="0" err="1">
                <a:latin typeface="Century Gothic" panose="020B0502020202020204" pitchFamily="34" charset="0"/>
                <a:cs typeface="Comic Sans MS"/>
              </a:rPr>
              <a:t>Haemaphysalis</a:t>
            </a:r>
            <a:r>
              <a:rPr lang="en-US" sz="1600" i="1" dirty="0">
                <a:latin typeface="Century Gothic" panose="020B0502020202020204" pitchFamily="34" charset="0"/>
                <a:cs typeface="Comic Sans MS"/>
              </a:rPr>
              <a:t> </a:t>
            </a:r>
            <a:r>
              <a:rPr lang="en-US" sz="1600" i="1" dirty="0" err="1">
                <a:latin typeface="Century Gothic" panose="020B0502020202020204" pitchFamily="34" charset="0"/>
                <a:cs typeface="Comic Sans MS"/>
              </a:rPr>
              <a:t>longicornis</a:t>
            </a:r>
            <a:r>
              <a:rPr lang="en-US" sz="1600" dirty="0">
                <a:latin typeface="Century Gothic" panose="020B0502020202020204" pitchFamily="34" charset="0"/>
                <a:cs typeface="Comic Sans MS"/>
              </a:rPr>
              <a:t> – Asian long-horned tick (introduced)</a:t>
            </a:r>
          </a:p>
          <a:p>
            <a:pPr marL="458788" lvl="1"/>
            <a:r>
              <a:rPr lang="en-US" sz="2000" dirty="0">
                <a:latin typeface="Century Gothic" panose="020B0502020202020204" pitchFamily="34" charset="0"/>
                <a:cs typeface="Comic Sans MS"/>
              </a:rPr>
              <a:t>Know the 6 specified points on tick associated pathology (slide 34)</a:t>
            </a:r>
          </a:p>
          <a:p>
            <a:pPr marL="458788" lvl="1"/>
            <a:r>
              <a:rPr lang="en-US" sz="2000" dirty="0">
                <a:latin typeface="Century Gothic" panose="020B0502020202020204" pitchFamily="34" charset="0"/>
                <a:cs typeface="Comic Sans MS"/>
              </a:rPr>
              <a:t>Know the highlighted diseases transmitted by ticks</a:t>
            </a:r>
          </a:p>
          <a:p>
            <a:pPr marL="458788" lvl="1"/>
            <a:r>
              <a:rPr lang="en-US" sz="2000" dirty="0">
                <a:latin typeface="Century Gothic" panose="020B0502020202020204" pitchFamily="34" charset="0"/>
                <a:cs typeface="Comic Sans MS"/>
              </a:rPr>
              <a:t>Understand transovarial and transstadial transmission of pathogens.</a:t>
            </a:r>
          </a:p>
          <a:p>
            <a:pPr marL="458788" lvl="1"/>
            <a:r>
              <a:rPr lang="en-US" sz="2000" dirty="0">
                <a:latin typeface="Century Gothic" panose="020B0502020202020204" pitchFamily="34" charset="0"/>
                <a:cs typeface="Comic Sans MS"/>
              </a:rPr>
              <a:t>Know what acaracides should be avoided in cats</a:t>
            </a:r>
          </a:p>
        </p:txBody>
      </p:sp>
    </p:spTree>
    <p:extLst>
      <p:ext uri="{BB962C8B-B14F-4D97-AF65-F5344CB8AC3E}">
        <p14:creationId xmlns:p14="http://schemas.microsoft.com/office/powerpoint/2010/main" val="139681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2209800" y="792983"/>
            <a:ext cx="8229600" cy="1143000"/>
          </a:xfrm>
        </p:spPr>
        <p:txBody>
          <a:bodyPr/>
          <a:lstStyle/>
          <a:p>
            <a:pPr marL="0" indent="0" algn="ctr">
              <a:buNone/>
            </a:pPr>
            <a:r>
              <a:rPr lang="en-US" i="1" dirty="0">
                <a:latin typeface="Century Gothic" panose="020B0502020202020204" pitchFamily="34" charset="0"/>
                <a:cs typeface="Comic Sans MS"/>
              </a:rPr>
              <a:t>Rhipicephalus (Boophilus) annulatus </a:t>
            </a:r>
          </a:p>
          <a:p>
            <a:pPr marL="0" indent="0" algn="ctr">
              <a:buNone/>
            </a:pPr>
            <a:r>
              <a:rPr lang="en-US" dirty="0">
                <a:latin typeface="Century Gothic" panose="020B0502020202020204" pitchFamily="34" charset="0"/>
                <a:cs typeface="Comic Sans MS"/>
              </a:rPr>
              <a:t>(1-host tick) vector for </a:t>
            </a:r>
            <a:r>
              <a:rPr lang="en-US" i="1" dirty="0">
                <a:latin typeface="Century Gothic" panose="020B0502020202020204" pitchFamily="34" charset="0"/>
                <a:cs typeface="Comic Sans MS"/>
              </a:rPr>
              <a:t>Babesia bigemina</a:t>
            </a:r>
          </a:p>
        </p:txBody>
      </p:sp>
      <p:sp>
        <p:nvSpPr>
          <p:cNvPr id="6146" name="Rectangle 4"/>
          <p:cNvSpPr>
            <a:spLocks noGrp="1" noChangeArrowheads="1"/>
          </p:cNvSpPr>
          <p:nvPr>
            <p:ph type="title" idx="4294967295"/>
          </p:nvPr>
        </p:nvSpPr>
        <p:spPr>
          <a:xfrm>
            <a:off x="1905000" y="168442"/>
            <a:ext cx="10058400" cy="624541"/>
          </a:xfrm>
        </p:spPr>
        <p:txBody>
          <a:bodyPr/>
          <a:lstStyle/>
          <a:p>
            <a:pPr eaLnBrk="1" hangingPunct="1"/>
            <a:r>
              <a:rPr lang="en-US" sz="3600" b="1" dirty="0">
                <a:solidFill>
                  <a:srgbClr val="C00000"/>
                </a:solidFill>
                <a:latin typeface="Century Gothic" panose="020B0502020202020204" pitchFamily="34" charset="0"/>
                <a:cs typeface="Comic Sans MS"/>
              </a:rPr>
              <a:t>FYI</a:t>
            </a:r>
            <a:r>
              <a:rPr lang="en-US" sz="3600" b="1" dirty="0">
                <a:latin typeface="Century Gothic" panose="020B0502020202020204" pitchFamily="34" charset="0"/>
                <a:cs typeface="Comic Sans MS"/>
              </a:rPr>
              <a:t>: Eradication of Texas Cattle Fever</a:t>
            </a:r>
            <a:endParaRPr lang="en-US" sz="3600" dirty="0">
              <a:latin typeface="Century Gothic" panose="020B0502020202020204" pitchFamily="34" charset="0"/>
              <a:cs typeface="Comic Sans MS"/>
            </a:endParaRPr>
          </a:p>
        </p:txBody>
      </p:sp>
      <p:sp>
        <p:nvSpPr>
          <p:cNvPr id="2" name="TextBox 1"/>
          <p:cNvSpPr txBox="1"/>
          <p:nvPr/>
        </p:nvSpPr>
        <p:spPr>
          <a:xfrm>
            <a:off x="3200400" y="3886200"/>
            <a:ext cx="2135020" cy="369332"/>
          </a:xfrm>
          <a:prstGeom prst="rect">
            <a:avLst/>
          </a:prstGeom>
          <a:noFill/>
        </p:spPr>
        <p:txBody>
          <a:bodyPr wrap="none" rtlCol="0">
            <a:spAutoFit/>
          </a:bodyPr>
          <a:lstStyle/>
          <a:p>
            <a:r>
              <a:rPr lang="en-US" dirty="0"/>
              <a:t>Geography images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62200" y="2057400"/>
            <a:ext cx="7485830" cy="4800601"/>
          </a:xfrm>
          <a:prstGeom prst="rect">
            <a:avLst/>
          </a:prstGeom>
        </p:spPr>
      </p:pic>
    </p:spTree>
    <p:extLst>
      <p:ext uri="{BB962C8B-B14F-4D97-AF65-F5344CB8AC3E}">
        <p14:creationId xmlns:p14="http://schemas.microsoft.com/office/powerpoint/2010/main" val="277569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1524000" y="1752600"/>
            <a:ext cx="9677400" cy="2971800"/>
          </a:xfrm>
          <a:ln>
            <a:noFill/>
          </a:ln>
        </p:spPr>
        <p:txBody>
          <a:bodyPr/>
          <a:lstStyle/>
          <a:p>
            <a:r>
              <a:rPr lang="en-US" dirty="0">
                <a:latin typeface="Century Gothic" panose="020B0502020202020204" pitchFamily="34" charset="0"/>
                <a:cs typeface="Comic Sans MS"/>
              </a:rPr>
              <a:t>Important 3-host ticks </a:t>
            </a:r>
            <a:r>
              <a:rPr lang="en-US" b="1" dirty="0">
                <a:solidFill>
                  <a:srgbClr val="FF0000"/>
                </a:solidFill>
                <a:latin typeface="Century Gothic" panose="020B0502020202020204" pitchFamily="34" charset="0"/>
                <a:cs typeface="Comic Sans MS"/>
              </a:rPr>
              <a:t>(to memorize)</a:t>
            </a:r>
          </a:p>
          <a:p>
            <a:pPr lvl="1"/>
            <a:r>
              <a:rPr lang="en-US" sz="2400" b="1" i="1" dirty="0">
                <a:latin typeface="Century Gothic" panose="020B0502020202020204" pitchFamily="34" charset="0"/>
                <a:cs typeface="Comic Sans MS"/>
              </a:rPr>
              <a:t>Amblyomma americanum</a:t>
            </a:r>
            <a:r>
              <a:rPr lang="en-US" sz="2400" dirty="0">
                <a:latin typeface="Century Gothic" panose="020B0502020202020204" pitchFamily="34" charset="0"/>
                <a:cs typeface="Comic Sans MS"/>
              </a:rPr>
              <a:t> - Lone Star tick</a:t>
            </a:r>
          </a:p>
          <a:p>
            <a:pPr lvl="1"/>
            <a:r>
              <a:rPr lang="en-US" sz="2400" b="1" i="1" dirty="0">
                <a:latin typeface="Century Gothic" panose="020B0502020202020204" pitchFamily="34" charset="0"/>
                <a:cs typeface="Comic Sans MS"/>
              </a:rPr>
              <a:t>Rhipicephalus sanguineus</a:t>
            </a:r>
            <a:r>
              <a:rPr lang="en-US" sz="2400" dirty="0">
                <a:latin typeface="Century Gothic" panose="020B0502020202020204" pitchFamily="34" charset="0"/>
                <a:cs typeface="Comic Sans MS"/>
              </a:rPr>
              <a:t> – Brown Dog tick, Kennel tick</a:t>
            </a:r>
          </a:p>
          <a:p>
            <a:pPr lvl="1"/>
            <a:r>
              <a:rPr lang="en-US" sz="2400" b="1" i="1" dirty="0">
                <a:latin typeface="Century Gothic" panose="020B0502020202020204" pitchFamily="34" charset="0"/>
                <a:cs typeface="Comic Sans MS"/>
              </a:rPr>
              <a:t>Dermacentor variabilis</a:t>
            </a:r>
            <a:r>
              <a:rPr lang="en-US" sz="2400" dirty="0">
                <a:latin typeface="Century Gothic" panose="020B0502020202020204" pitchFamily="34" charset="0"/>
                <a:cs typeface="Comic Sans MS"/>
              </a:rPr>
              <a:t> – American Dog tick </a:t>
            </a:r>
          </a:p>
          <a:p>
            <a:pPr lvl="1"/>
            <a:r>
              <a:rPr lang="en-US" sz="2400" b="1" i="1" dirty="0">
                <a:latin typeface="Century Gothic" panose="020B0502020202020204" pitchFamily="34" charset="0"/>
                <a:cs typeface="Comic Sans MS"/>
              </a:rPr>
              <a:t>Ixodes scapularis</a:t>
            </a:r>
            <a:r>
              <a:rPr lang="en-US" sz="2400" dirty="0">
                <a:latin typeface="Century Gothic" panose="020B0502020202020204" pitchFamily="34" charset="0"/>
                <a:cs typeface="Comic Sans MS"/>
              </a:rPr>
              <a:t> – Black-legged tick, Deer tick</a:t>
            </a:r>
          </a:p>
          <a:p>
            <a:pPr lvl="1"/>
            <a:r>
              <a:rPr lang="en-US" sz="2400" b="1" i="1" dirty="0" err="1">
                <a:latin typeface="Century Gothic" panose="020B0502020202020204" pitchFamily="34" charset="0"/>
                <a:cs typeface="Comic Sans MS"/>
              </a:rPr>
              <a:t>Haemaphysalis</a:t>
            </a:r>
            <a:r>
              <a:rPr lang="en-US" sz="2400" b="1" i="1" dirty="0">
                <a:latin typeface="Century Gothic" panose="020B0502020202020204" pitchFamily="34" charset="0"/>
                <a:cs typeface="Comic Sans MS"/>
              </a:rPr>
              <a:t> </a:t>
            </a:r>
            <a:r>
              <a:rPr lang="en-US" sz="2400" b="1" i="1" dirty="0" err="1">
                <a:latin typeface="Century Gothic" panose="020B0502020202020204" pitchFamily="34" charset="0"/>
                <a:cs typeface="Comic Sans MS"/>
              </a:rPr>
              <a:t>longicornis</a:t>
            </a:r>
            <a:r>
              <a:rPr lang="en-US" sz="2400" dirty="0">
                <a:latin typeface="Century Gothic" panose="020B0502020202020204" pitchFamily="34" charset="0"/>
                <a:cs typeface="Comic Sans MS"/>
              </a:rPr>
              <a:t> – Asian long-horned tick </a:t>
            </a:r>
            <a:r>
              <a:rPr lang="en-US" sz="1200" dirty="0">
                <a:latin typeface="Century Gothic" panose="020B0502020202020204" pitchFamily="34" charset="0"/>
                <a:cs typeface="Comic Sans MS"/>
              </a:rPr>
              <a:t>(introduced</a:t>
            </a:r>
            <a:endParaRPr lang="en-US" sz="2400" dirty="0">
              <a:latin typeface="Century Gothic" panose="020B0502020202020204" pitchFamily="34" charset="0"/>
              <a:cs typeface="Comic Sans MS"/>
            </a:endParaRPr>
          </a:p>
          <a:p>
            <a:pPr marL="0" indent="0">
              <a:buNone/>
            </a:pPr>
            <a:endParaRPr lang="en-US" b="1" dirty="0">
              <a:solidFill>
                <a:srgbClr val="FF0000"/>
              </a:solidFill>
              <a:latin typeface="Century Gothic" panose="020B0502020202020204" pitchFamily="34" charset="0"/>
              <a:cs typeface="Comic Sans MS"/>
            </a:endParaRPr>
          </a:p>
        </p:txBody>
      </p:sp>
      <p:sp>
        <p:nvSpPr>
          <p:cNvPr id="6146" name="Rectangle 4"/>
          <p:cNvSpPr>
            <a:spLocks noGrp="1" noChangeArrowheads="1"/>
          </p:cNvSpPr>
          <p:nvPr>
            <p:ph type="title" idx="4294967295"/>
          </p:nvPr>
        </p:nvSpPr>
        <p:spPr>
          <a:xfrm>
            <a:off x="2874964" y="6178"/>
            <a:ext cx="8606223" cy="1462087"/>
          </a:xfrm>
        </p:spPr>
        <p:txBody>
          <a:bodyPr/>
          <a:lstStyle/>
          <a:p>
            <a:pPr eaLnBrk="1" hangingPunct="1"/>
            <a:r>
              <a:rPr lang="en-US" sz="4800" b="1" dirty="0">
                <a:latin typeface="Century Gothic" panose="020B0502020202020204" pitchFamily="34" charset="0"/>
                <a:cs typeface="Comic Sans MS"/>
              </a:rPr>
              <a:t>Life Cycle: 3-host tick</a:t>
            </a:r>
            <a:endParaRPr lang="en-US" sz="4800" dirty="0">
              <a:latin typeface="Century Gothic" panose="020B0502020202020204" pitchFamily="34" charset="0"/>
              <a:cs typeface="Comic Sans MS"/>
            </a:endParaRPr>
          </a:p>
        </p:txBody>
      </p:sp>
    </p:spTree>
    <p:extLst>
      <p:ext uri="{BB962C8B-B14F-4D97-AF65-F5344CB8AC3E}">
        <p14:creationId xmlns:p14="http://schemas.microsoft.com/office/powerpoint/2010/main" val="325504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9925" y="240310"/>
            <a:ext cx="11919603" cy="419005"/>
          </a:xfrm>
        </p:spPr>
        <p:txBody>
          <a:bodyPr/>
          <a:lstStyle/>
          <a:p>
            <a:pPr algn="ctr" eaLnBrk="1" hangingPunct="1"/>
            <a:r>
              <a:rPr lang="en-US" sz="2400" b="1" dirty="0">
                <a:solidFill>
                  <a:schemeClr val="tx1"/>
                </a:solidFill>
                <a:latin typeface="Century Gothic" panose="020B0502020202020204" pitchFamily="34" charset="0"/>
                <a:cs typeface="Comic Sans MS"/>
              </a:rPr>
              <a:t>5 Tick Species you should know with scientific and common names</a:t>
            </a:r>
          </a:p>
        </p:txBody>
      </p:sp>
      <p:pic>
        <p:nvPicPr>
          <p:cNvPr id="7" name="Content Placeholder 6" descr="dermacentor.jpeg"/>
          <p:cNvPicPr>
            <a:picLocks noGrp="1" noChangeAspect="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rot="5400000">
            <a:off x="185981" y="721818"/>
            <a:ext cx="2587712" cy="2794729"/>
          </a:xfr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89118" y="811200"/>
            <a:ext cx="3247968" cy="2937756"/>
          </a:xfrm>
          <a:prstGeom prst="rect">
            <a:avLst/>
          </a:prstGeom>
        </p:spPr>
      </p:pic>
      <p:pic>
        <p:nvPicPr>
          <p:cNvPr id="8" name="Content Placeholder 7"/>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106662" y="3478727"/>
            <a:ext cx="3085408" cy="3332241"/>
          </a:xfrm>
        </p:spPr>
      </p:pic>
      <p:pic>
        <p:nvPicPr>
          <p:cNvPr id="11" name="Picture 10"/>
          <p:cNvPicPr>
            <a:picLocks noChangeAspect="1"/>
          </p:cNvPicPr>
          <p:nvPr/>
        </p:nvPicPr>
        <p:blipFill>
          <a:blip r:embed="rId5"/>
          <a:stretch>
            <a:fillRect/>
          </a:stretch>
        </p:blipFill>
        <p:spPr>
          <a:xfrm>
            <a:off x="4389118" y="3824656"/>
            <a:ext cx="3085407" cy="3085407"/>
          </a:xfrm>
          <a:prstGeom prst="rect">
            <a:avLst/>
          </a:prstGeom>
        </p:spPr>
      </p:pic>
      <p:sp>
        <p:nvSpPr>
          <p:cNvPr id="12" name="TextBox 11"/>
          <p:cNvSpPr txBox="1"/>
          <p:nvPr/>
        </p:nvSpPr>
        <p:spPr>
          <a:xfrm>
            <a:off x="6630375" y="2558134"/>
            <a:ext cx="1875835" cy="1077218"/>
          </a:xfrm>
          <a:prstGeom prst="rect">
            <a:avLst/>
          </a:prstGeom>
          <a:solidFill>
            <a:schemeClr val="bg1"/>
          </a:solidFill>
          <a:ln>
            <a:solidFill>
              <a:schemeClr val="tx1"/>
            </a:solidFill>
          </a:ln>
        </p:spPr>
        <p:txBody>
          <a:bodyPr wrap="none" rtlCol="0">
            <a:spAutoFit/>
          </a:bodyPr>
          <a:lstStyle/>
          <a:p>
            <a:r>
              <a:rPr lang="en-US" i="1" dirty="0">
                <a:latin typeface="Century Gothic" panose="020B0502020202020204" pitchFamily="34" charset="0"/>
                <a:cs typeface="Comic Sans MS"/>
              </a:rPr>
              <a:t>Ixodes</a:t>
            </a:r>
          </a:p>
          <a:p>
            <a:r>
              <a:rPr lang="en-US" i="1" dirty="0">
                <a:latin typeface="Century Gothic" panose="020B0502020202020204" pitchFamily="34" charset="0"/>
                <a:cs typeface="Comic Sans MS"/>
              </a:rPr>
              <a:t>scapularis</a:t>
            </a:r>
          </a:p>
          <a:p>
            <a:r>
              <a:rPr lang="en-US" sz="1400" dirty="0">
                <a:latin typeface="Century Gothic" panose="020B0502020202020204" pitchFamily="34" charset="0"/>
                <a:cs typeface="Comic Sans MS"/>
              </a:rPr>
              <a:t>(Black-legged Tick, </a:t>
            </a:r>
          </a:p>
          <a:p>
            <a:r>
              <a:rPr lang="en-US" sz="1400" dirty="0">
                <a:latin typeface="Century Gothic" panose="020B0502020202020204" pitchFamily="34" charset="0"/>
                <a:cs typeface="Comic Sans MS"/>
              </a:rPr>
              <a:t>Deer Tick)</a:t>
            </a:r>
          </a:p>
        </p:txBody>
      </p:sp>
      <p:sp>
        <p:nvSpPr>
          <p:cNvPr id="14" name="TextBox 13"/>
          <p:cNvSpPr txBox="1"/>
          <p:nvPr/>
        </p:nvSpPr>
        <p:spPr>
          <a:xfrm>
            <a:off x="6925579" y="5733750"/>
            <a:ext cx="1747594" cy="1077218"/>
          </a:xfrm>
          <a:prstGeom prst="rect">
            <a:avLst/>
          </a:prstGeom>
          <a:solidFill>
            <a:schemeClr val="bg1"/>
          </a:solidFill>
          <a:ln>
            <a:solidFill>
              <a:schemeClr val="tx1"/>
            </a:solidFill>
          </a:ln>
        </p:spPr>
        <p:txBody>
          <a:bodyPr wrap="none" rtlCol="0">
            <a:spAutoFit/>
          </a:bodyPr>
          <a:lstStyle/>
          <a:p>
            <a:r>
              <a:rPr lang="en-US" i="1" dirty="0">
                <a:latin typeface="Century Gothic" panose="020B0502020202020204" pitchFamily="34" charset="0"/>
                <a:cs typeface="Comic Sans MS"/>
              </a:rPr>
              <a:t>Rhipicephalus</a:t>
            </a:r>
          </a:p>
          <a:p>
            <a:r>
              <a:rPr lang="en-US" i="1" dirty="0">
                <a:latin typeface="Century Gothic" panose="020B0502020202020204" pitchFamily="34" charset="0"/>
                <a:cs typeface="Comic Sans MS"/>
              </a:rPr>
              <a:t>sanguineus</a:t>
            </a:r>
            <a:endParaRPr lang="en-US" sz="1400" dirty="0">
              <a:latin typeface="Century Gothic" panose="020B0502020202020204" pitchFamily="34" charset="0"/>
              <a:cs typeface="Comic Sans MS"/>
            </a:endParaRPr>
          </a:p>
          <a:p>
            <a:r>
              <a:rPr lang="en-US" sz="1400" i="1" dirty="0">
                <a:latin typeface="Century Gothic" panose="020B0502020202020204" pitchFamily="34" charset="0"/>
                <a:cs typeface="Comic Sans MS"/>
              </a:rPr>
              <a:t>(Brown Dog Tick</a:t>
            </a:r>
          </a:p>
          <a:p>
            <a:r>
              <a:rPr lang="en-US" sz="1400" i="1" dirty="0">
                <a:latin typeface="Century Gothic" panose="020B0502020202020204" pitchFamily="34" charset="0"/>
                <a:cs typeface="Comic Sans MS"/>
              </a:rPr>
              <a:t>Kennel Tick)</a:t>
            </a:r>
            <a:endParaRPr lang="en-US" i="1" dirty="0">
              <a:latin typeface="Century Gothic" panose="020B0502020202020204" pitchFamily="34" charset="0"/>
              <a:cs typeface="Comic Sans MS"/>
            </a:endParaRPr>
          </a:p>
        </p:txBody>
      </p:sp>
      <p:sp>
        <p:nvSpPr>
          <p:cNvPr id="15" name="TextBox 14"/>
          <p:cNvSpPr txBox="1"/>
          <p:nvPr/>
        </p:nvSpPr>
        <p:spPr>
          <a:xfrm>
            <a:off x="2212474" y="1059823"/>
            <a:ext cx="1959191" cy="861774"/>
          </a:xfrm>
          <a:prstGeom prst="rect">
            <a:avLst/>
          </a:prstGeom>
          <a:solidFill>
            <a:schemeClr val="bg1"/>
          </a:solidFill>
          <a:ln>
            <a:solidFill>
              <a:schemeClr val="tx1"/>
            </a:solidFill>
          </a:ln>
        </p:spPr>
        <p:txBody>
          <a:bodyPr wrap="none" rtlCol="0">
            <a:spAutoFit/>
          </a:bodyPr>
          <a:lstStyle/>
          <a:p>
            <a:r>
              <a:rPr lang="en-US" i="1" dirty="0">
                <a:latin typeface="Century Gothic" panose="020B0502020202020204" pitchFamily="34" charset="0"/>
                <a:cs typeface="Comic Sans MS"/>
              </a:rPr>
              <a:t>Dermacentor</a:t>
            </a:r>
          </a:p>
          <a:p>
            <a:r>
              <a:rPr lang="en-US" i="1" dirty="0">
                <a:latin typeface="Century Gothic" panose="020B0502020202020204" pitchFamily="34" charset="0"/>
                <a:cs typeface="Comic Sans MS"/>
              </a:rPr>
              <a:t>variabilis</a:t>
            </a:r>
          </a:p>
          <a:p>
            <a:r>
              <a:rPr lang="en-US" sz="1400" dirty="0">
                <a:latin typeface="Century Gothic" panose="020B0502020202020204" pitchFamily="34" charset="0"/>
                <a:cs typeface="Comic Sans MS"/>
              </a:rPr>
              <a:t>(American Dog Tick)</a:t>
            </a:r>
          </a:p>
        </p:txBody>
      </p:sp>
      <p:sp>
        <p:nvSpPr>
          <p:cNvPr id="16" name="TextBox 15"/>
          <p:cNvSpPr txBox="1"/>
          <p:nvPr/>
        </p:nvSpPr>
        <p:spPr>
          <a:xfrm>
            <a:off x="2503336" y="3659317"/>
            <a:ext cx="1640194" cy="861774"/>
          </a:xfrm>
          <a:prstGeom prst="rect">
            <a:avLst/>
          </a:prstGeom>
          <a:solidFill>
            <a:schemeClr val="bg1"/>
          </a:solidFill>
          <a:ln>
            <a:solidFill>
              <a:schemeClr val="tx1"/>
            </a:solidFill>
          </a:ln>
        </p:spPr>
        <p:txBody>
          <a:bodyPr wrap="none" rtlCol="0">
            <a:spAutoFit/>
          </a:bodyPr>
          <a:lstStyle/>
          <a:p>
            <a:pPr algn="r"/>
            <a:r>
              <a:rPr lang="en-US" i="1" dirty="0">
                <a:latin typeface="Century Gothic" panose="020B0502020202020204" pitchFamily="34" charset="0"/>
                <a:cs typeface="Comic Sans MS"/>
              </a:rPr>
              <a:t>Amblyomma</a:t>
            </a:r>
          </a:p>
          <a:p>
            <a:pPr algn="r"/>
            <a:r>
              <a:rPr lang="en-US" i="1" dirty="0">
                <a:latin typeface="Century Gothic" panose="020B0502020202020204" pitchFamily="34" charset="0"/>
                <a:cs typeface="Comic Sans MS"/>
              </a:rPr>
              <a:t>americanum</a:t>
            </a:r>
          </a:p>
          <a:p>
            <a:pPr algn="r"/>
            <a:r>
              <a:rPr lang="en-US" sz="1400" dirty="0">
                <a:latin typeface="Century Gothic" panose="020B0502020202020204" pitchFamily="34" charset="0"/>
                <a:cs typeface="Comic Sans MS"/>
              </a:rPr>
              <a:t>(Lone Star Tick)</a:t>
            </a:r>
          </a:p>
        </p:txBody>
      </p:sp>
      <p:pic>
        <p:nvPicPr>
          <p:cNvPr id="2" name="Picture 1">
            <a:extLst>
              <a:ext uri="{FF2B5EF4-FFF2-40B4-BE49-F238E27FC236}">
                <a16:creationId xmlns:a16="http://schemas.microsoft.com/office/drawing/2014/main" id="{0129453C-A100-48D2-AF11-960E3928351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62794" y="2825266"/>
            <a:ext cx="2869704" cy="2529875"/>
          </a:xfrm>
          <a:prstGeom prst="rect">
            <a:avLst/>
          </a:prstGeom>
        </p:spPr>
      </p:pic>
      <p:sp>
        <p:nvSpPr>
          <p:cNvPr id="3" name="TextBox 2">
            <a:extLst>
              <a:ext uri="{FF2B5EF4-FFF2-40B4-BE49-F238E27FC236}">
                <a16:creationId xmlns:a16="http://schemas.microsoft.com/office/drawing/2014/main" id="{1A59A6E2-C83D-4972-A2ED-8F5F27803937}"/>
              </a:ext>
            </a:extLst>
          </p:cNvPr>
          <p:cNvSpPr txBox="1"/>
          <p:nvPr/>
        </p:nvSpPr>
        <p:spPr>
          <a:xfrm>
            <a:off x="8920835" y="2280078"/>
            <a:ext cx="3188693" cy="584775"/>
          </a:xfrm>
          <a:prstGeom prst="rect">
            <a:avLst/>
          </a:prstGeom>
          <a:solidFill>
            <a:schemeClr val="bg1"/>
          </a:solidFill>
          <a:ln>
            <a:solidFill>
              <a:schemeClr val="tx1"/>
            </a:solidFill>
          </a:ln>
        </p:spPr>
        <p:txBody>
          <a:bodyPr wrap="none" rtlCol="0">
            <a:spAutoFit/>
          </a:bodyPr>
          <a:lstStyle/>
          <a:p>
            <a:r>
              <a:rPr lang="en-US" i="1" dirty="0" err="1">
                <a:latin typeface="Century Gothic" panose="020B0502020202020204" pitchFamily="34" charset="0"/>
                <a:cs typeface="Comic Sans MS"/>
              </a:rPr>
              <a:t>Haemaphysalis</a:t>
            </a:r>
            <a:r>
              <a:rPr lang="en-US" i="1" dirty="0">
                <a:latin typeface="Century Gothic" panose="020B0502020202020204" pitchFamily="34" charset="0"/>
                <a:cs typeface="Comic Sans MS"/>
              </a:rPr>
              <a:t> </a:t>
            </a:r>
            <a:r>
              <a:rPr lang="en-US" i="1" dirty="0" err="1">
                <a:latin typeface="Century Gothic" panose="020B0502020202020204" pitchFamily="34" charset="0"/>
                <a:cs typeface="Comic Sans MS"/>
              </a:rPr>
              <a:t>longicornis</a:t>
            </a:r>
            <a:r>
              <a:rPr lang="en-US" i="1" dirty="0">
                <a:latin typeface="Century Gothic" panose="020B0502020202020204" pitchFamily="34" charset="0"/>
                <a:cs typeface="Comic Sans MS"/>
              </a:rPr>
              <a:t> </a:t>
            </a:r>
          </a:p>
          <a:p>
            <a:r>
              <a:rPr lang="en-US" sz="1400" dirty="0">
                <a:latin typeface="Century Gothic" panose="020B0502020202020204" pitchFamily="34" charset="0"/>
                <a:cs typeface="Comic Sans MS"/>
              </a:rPr>
              <a:t>(Asian </a:t>
            </a:r>
            <a:r>
              <a:rPr lang="en-US" sz="1400" dirty="0" err="1">
                <a:latin typeface="Century Gothic" panose="020B0502020202020204" pitchFamily="34" charset="0"/>
                <a:cs typeface="Comic Sans MS"/>
              </a:rPr>
              <a:t>Longhorned</a:t>
            </a:r>
            <a:r>
              <a:rPr lang="en-US" sz="1400" dirty="0">
                <a:latin typeface="Century Gothic" panose="020B0502020202020204" pitchFamily="34" charset="0"/>
                <a:cs typeface="Comic Sans MS"/>
              </a:rPr>
              <a:t> Tick)</a:t>
            </a:r>
          </a:p>
        </p:txBody>
      </p:sp>
    </p:spTree>
    <p:extLst>
      <p:ext uri="{BB962C8B-B14F-4D97-AF65-F5344CB8AC3E}">
        <p14:creationId xmlns:p14="http://schemas.microsoft.com/office/powerpoint/2010/main" val="259962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102868" y="2362201"/>
            <a:ext cx="6172200" cy="4191000"/>
          </a:xfrm>
          <a:ln>
            <a:noFill/>
          </a:ln>
        </p:spPr>
        <p:txBody>
          <a:bodyPr/>
          <a:lstStyle/>
          <a:p>
            <a:pPr>
              <a:buClrTx/>
              <a:buFont typeface="Wingdings" panose="05000000000000000000" pitchFamily="2" charset="2"/>
              <a:buChar char="n"/>
            </a:pPr>
            <a:r>
              <a:rPr lang="en-US" sz="2400" dirty="0">
                <a:solidFill>
                  <a:srgbClr val="339933"/>
                </a:solidFill>
                <a:latin typeface="Century Gothic" panose="020B0502020202020204" pitchFamily="34" charset="0"/>
                <a:cs typeface="Comic Sans MS"/>
              </a:rPr>
              <a:t>Wooded / outdoor </a:t>
            </a:r>
            <a:r>
              <a:rPr lang="en-US" sz="2400" dirty="0">
                <a:latin typeface="Century Gothic" panose="020B0502020202020204" pitchFamily="34" charset="0"/>
                <a:cs typeface="Comic Sans MS"/>
              </a:rPr>
              <a:t>habitat</a:t>
            </a:r>
          </a:p>
          <a:p>
            <a:pPr>
              <a:buClrTx/>
              <a:buFont typeface="Wingdings" panose="05000000000000000000" pitchFamily="2" charset="2"/>
              <a:buChar char="n"/>
            </a:pPr>
            <a:r>
              <a:rPr lang="en-US" sz="2400" dirty="0">
                <a:latin typeface="Century Gothic" panose="020B0502020202020204" pitchFamily="34" charset="0"/>
                <a:cs typeface="Comic Sans MS"/>
              </a:rPr>
              <a:t>Adults attack various animals</a:t>
            </a:r>
          </a:p>
          <a:p>
            <a:pPr>
              <a:buClrTx/>
              <a:buFont typeface="Wingdings" panose="05000000000000000000" pitchFamily="2" charset="2"/>
              <a:buChar char="n"/>
            </a:pPr>
            <a:r>
              <a:rPr lang="en-US" sz="2400" dirty="0">
                <a:latin typeface="Century Gothic" panose="020B0502020202020204" pitchFamily="34" charset="0"/>
                <a:cs typeface="Comic Sans MS"/>
              </a:rPr>
              <a:t>Vector for pathogens</a:t>
            </a:r>
            <a:r>
              <a:rPr lang="en-US" sz="2400" dirty="0">
                <a:solidFill>
                  <a:srgbClr val="339933"/>
                </a:solidFill>
                <a:latin typeface="Century Gothic" panose="020B0502020202020204" pitchFamily="34" charset="0"/>
                <a:cs typeface="Comic Sans MS"/>
              </a:rPr>
              <a:t>:</a:t>
            </a:r>
          </a:p>
          <a:p>
            <a:pPr lvl="1">
              <a:buClrTx/>
              <a:buFont typeface="Wingdings" panose="05000000000000000000" pitchFamily="2" charset="2"/>
              <a:buChar char="n"/>
            </a:pPr>
            <a:r>
              <a:rPr lang="en-US" sz="2000" i="1" dirty="0" err="1">
                <a:solidFill>
                  <a:srgbClr val="339933"/>
                </a:solidFill>
                <a:latin typeface="Century Gothic" panose="020B0502020202020204" pitchFamily="34" charset="0"/>
                <a:cs typeface="Comic Sans MS"/>
              </a:rPr>
              <a:t>Cytauxzoon</a:t>
            </a:r>
            <a:r>
              <a:rPr lang="en-US" sz="2000" i="1" dirty="0">
                <a:solidFill>
                  <a:srgbClr val="339933"/>
                </a:solidFill>
                <a:latin typeface="Century Gothic" panose="020B0502020202020204" pitchFamily="34" charset="0"/>
                <a:cs typeface="Comic Sans MS"/>
              </a:rPr>
              <a:t> </a:t>
            </a:r>
            <a:r>
              <a:rPr lang="en-US" sz="2000" i="1" dirty="0" err="1">
                <a:solidFill>
                  <a:srgbClr val="339933"/>
                </a:solidFill>
                <a:latin typeface="Century Gothic" panose="020B0502020202020204" pitchFamily="34" charset="0"/>
                <a:cs typeface="Comic Sans MS"/>
              </a:rPr>
              <a:t>felis</a:t>
            </a:r>
            <a:endParaRPr lang="en-US" sz="2000" i="1" dirty="0">
              <a:solidFill>
                <a:srgbClr val="339933"/>
              </a:solidFill>
              <a:latin typeface="Century Gothic" panose="020B0502020202020204" pitchFamily="34" charset="0"/>
              <a:cs typeface="Comic Sans MS"/>
            </a:endParaRPr>
          </a:p>
          <a:p>
            <a:pPr lvl="1">
              <a:buClrTx/>
              <a:buFont typeface="Wingdings" panose="05000000000000000000" pitchFamily="2" charset="2"/>
              <a:buChar char="n"/>
            </a:pPr>
            <a:r>
              <a:rPr lang="en-US" sz="2000" i="1" dirty="0">
                <a:solidFill>
                  <a:srgbClr val="339933"/>
                </a:solidFill>
                <a:latin typeface="Century Gothic" panose="020B0502020202020204" pitchFamily="34" charset="0"/>
                <a:cs typeface="Comic Sans MS"/>
              </a:rPr>
              <a:t>Rickettsia </a:t>
            </a:r>
            <a:r>
              <a:rPr lang="en-US" sz="2000" i="1" dirty="0" err="1">
                <a:solidFill>
                  <a:srgbClr val="339933"/>
                </a:solidFill>
                <a:latin typeface="Century Gothic" panose="020B0502020202020204" pitchFamily="34" charset="0"/>
                <a:cs typeface="Comic Sans MS"/>
              </a:rPr>
              <a:t>rickettsii</a:t>
            </a:r>
            <a:r>
              <a:rPr lang="en-US" sz="2000" i="1" dirty="0">
                <a:solidFill>
                  <a:srgbClr val="339933"/>
                </a:solidFill>
                <a:latin typeface="Century Gothic" panose="020B0502020202020204" pitchFamily="34" charset="0"/>
                <a:cs typeface="Comic Sans MS"/>
              </a:rPr>
              <a:t> </a:t>
            </a:r>
            <a:r>
              <a:rPr lang="en-US" sz="2000" dirty="0">
                <a:solidFill>
                  <a:srgbClr val="339933"/>
                </a:solidFill>
                <a:latin typeface="Century Gothic" panose="020B0502020202020204" pitchFamily="34" charset="0"/>
                <a:cs typeface="Comic Sans MS"/>
              </a:rPr>
              <a:t>(causes Rocky Mountain Spotted Fever).</a:t>
            </a:r>
          </a:p>
          <a:p>
            <a:pPr lvl="1">
              <a:buClrTx/>
              <a:buFont typeface="Wingdings" panose="05000000000000000000" pitchFamily="2" charset="2"/>
              <a:buChar char="n"/>
            </a:pPr>
            <a:r>
              <a:rPr lang="en-US" sz="2000" i="1" dirty="0" err="1">
                <a:solidFill>
                  <a:srgbClr val="339933"/>
                </a:solidFill>
                <a:latin typeface="Century Gothic" panose="020B0502020202020204" pitchFamily="34" charset="0"/>
                <a:cs typeface="Comic Sans MS"/>
              </a:rPr>
              <a:t>Ehrlichia</a:t>
            </a:r>
            <a:r>
              <a:rPr lang="en-US" sz="2000" dirty="0">
                <a:solidFill>
                  <a:srgbClr val="339933"/>
                </a:solidFill>
                <a:latin typeface="Century Gothic" panose="020B0502020202020204" pitchFamily="34" charset="0"/>
                <a:cs typeface="Comic Sans MS"/>
              </a:rPr>
              <a:t> spp</a:t>
            </a:r>
            <a:r>
              <a:rPr lang="en-US" sz="2000" dirty="0">
                <a:latin typeface="Century Gothic" panose="020B0502020202020204" pitchFamily="34" charset="0"/>
                <a:cs typeface="Comic Sans MS"/>
              </a:rPr>
              <a:t>.</a:t>
            </a:r>
          </a:p>
          <a:p>
            <a:pPr>
              <a:buClrTx/>
              <a:buFont typeface="Wingdings" panose="05000000000000000000" pitchFamily="2" charset="2"/>
              <a:buChar char="n"/>
            </a:pPr>
            <a:r>
              <a:rPr lang="en-US" sz="2400" dirty="0">
                <a:latin typeface="Century Gothic" panose="020B0502020202020204" pitchFamily="34" charset="0"/>
                <a:cs typeface="Comic Sans MS"/>
              </a:rPr>
              <a:t>Heavy infestations in cattle:</a:t>
            </a:r>
          </a:p>
          <a:p>
            <a:pPr lvl="1">
              <a:buClrTx/>
              <a:buFont typeface="Wingdings" panose="05000000000000000000" pitchFamily="2" charset="2"/>
              <a:buChar char="n"/>
            </a:pPr>
            <a:r>
              <a:rPr lang="en-US" sz="2000" dirty="0">
                <a:latin typeface="Century Gothic" panose="020B0502020202020204" pitchFamily="34" charset="0"/>
                <a:cs typeface="Comic Sans MS"/>
              </a:rPr>
              <a:t>Decreased performance, weight loss, reduced milk production</a:t>
            </a:r>
          </a:p>
          <a:p>
            <a:pPr>
              <a:buClrTx/>
              <a:buFont typeface="Wingdings" panose="05000000000000000000" pitchFamily="2" charset="2"/>
              <a:buChar char="n"/>
            </a:pPr>
            <a:endParaRPr lang="en-US" dirty="0">
              <a:latin typeface="Century Gothic" panose="020B0502020202020204" pitchFamily="34" charset="0"/>
              <a:cs typeface="Comic Sans MS"/>
            </a:endParaRPr>
          </a:p>
        </p:txBody>
      </p:sp>
      <p:sp>
        <p:nvSpPr>
          <p:cNvPr id="6146" name="Rectangle 4"/>
          <p:cNvSpPr>
            <a:spLocks noGrp="1" noChangeArrowheads="1"/>
          </p:cNvSpPr>
          <p:nvPr>
            <p:ph type="title" idx="4294967295"/>
          </p:nvPr>
        </p:nvSpPr>
        <p:spPr>
          <a:xfrm>
            <a:off x="152400" y="203477"/>
            <a:ext cx="6172200" cy="1995487"/>
          </a:xfrm>
          <a:solidFill>
            <a:schemeClr val="bg1"/>
          </a:solidFill>
        </p:spPr>
        <p:txBody>
          <a:bodyPr/>
          <a:lstStyle/>
          <a:p>
            <a:pPr eaLnBrk="1" hangingPunct="1"/>
            <a:r>
              <a:rPr lang="en-US" b="1" i="1" dirty="0" err="1">
                <a:solidFill>
                  <a:srgbClr val="339933"/>
                </a:solidFill>
                <a:latin typeface="Century Gothic" panose="020B0502020202020204" pitchFamily="34" charset="0"/>
                <a:cs typeface="Comic Sans MS"/>
              </a:rPr>
              <a:t>Amblyomma</a:t>
            </a:r>
            <a:r>
              <a:rPr lang="en-US" b="1" i="1" dirty="0">
                <a:solidFill>
                  <a:srgbClr val="339933"/>
                </a:solidFill>
                <a:latin typeface="Century Gothic" panose="020B0502020202020204" pitchFamily="34" charset="0"/>
                <a:cs typeface="Comic Sans MS"/>
              </a:rPr>
              <a:t> </a:t>
            </a:r>
            <a:br>
              <a:rPr lang="en-US" b="1" i="1" dirty="0">
                <a:solidFill>
                  <a:srgbClr val="339933"/>
                </a:solidFill>
                <a:latin typeface="Century Gothic" panose="020B0502020202020204" pitchFamily="34" charset="0"/>
                <a:cs typeface="Comic Sans MS"/>
              </a:rPr>
            </a:br>
            <a:r>
              <a:rPr lang="en-US" b="1" i="1" dirty="0" err="1">
                <a:solidFill>
                  <a:srgbClr val="339933"/>
                </a:solidFill>
                <a:latin typeface="Century Gothic" panose="020B0502020202020204" pitchFamily="34" charset="0"/>
                <a:cs typeface="Comic Sans MS"/>
              </a:rPr>
              <a:t>americanum</a:t>
            </a:r>
            <a:br>
              <a:rPr lang="en-US" b="1" i="1" dirty="0">
                <a:solidFill>
                  <a:srgbClr val="339933"/>
                </a:solidFill>
                <a:latin typeface="Century Gothic" panose="020B0502020202020204" pitchFamily="34" charset="0"/>
                <a:cs typeface="Comic Sans MS"/>
              </a:rPr>
            </a:br>
            <a:r>
              <a:rPr lang="en-US" b="1" i="1" dirty="0">
                <a:solidFill>
                  <a:srgbClr val="339933"/>
                </a:solidFill>
                <a:latin typeface="Century Gothic" panose="020B0502020202020204" pitchFamily="34" charset="0"/>
                <a:cs typeface="Comic Sans MS"/>
              </a:rPr>
              <a:t>(</a:t>
            </a:r>
            <a:r>
              <a:rPr lang="en-US" b="1" dirty="0">
                <a:solidFill>
                  <a:srgbClr val="339933"/>
                </a:solidFill>
                <a:latin typeface="Century Gothic" panose="020B0502020202020204" pitchFamily="34" charset="0"/>
                <a:cs typeface="Comic Sans MS"/>
              </a:rPr>
              <a:t>Lone Star Tick)</a:t>
            </a:r>
            <a:endParaRPr lang="en-US" dirty="0">
              <a:solidFill>
                <a:srgbClr val="339933"/>
              </a:solidFill>
              <a:latin typeface="Century Gothic" panose="020B0502020202020204" pitchFamily="34" charset="0"/>
              <a:cs typeface="Comic Sans MS"/>
            </a:endParaRPr>
          </a:p>
        </p:txBody>
      </p:sp>
      <p:pic>
        <p:nvPicPr>
          <p:cNvPr id="3074" name="Picture 2" descr="Related image">
            <a:extLst>
              <a:ext uri="{FF2B5EF4-FFF2-40B4-BE49-F238E27FC236}">
                <a16:creationId xmlns:a16="http://schemas.microsoft.com/office/drawing/2014/main" id="{A111809F-4C77-AC48-82CE-A632D9934C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6878" y="40240"/>
            <a:ext cx="5865122" cy="35560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38252" y="3692250"/>
            <a:ext cx="5598434" cy="3161469"/>
          </a:xfrm>
          <a:prstGeom prst="rect">
            <a:avLst/>
          </a:prstGeom>
        </p:spPr>
      </p:pic>
    </p:spTree>
    <p:extLst>
      <p:ext uri="{BB962C8B-B14F-4D97-AF65-F5344CB8AC3E}">
        <p14:creationId xmlns:p14="http://schemas.microsoft.com/office/powerpoint/2010/main" val="332269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397669" y="2647040"/>
            <a:ext cx="5593172" cy="2743200"/>
          </a:xfrm>
          <a:ln>
            <a:noFill/>
          </a:ln>
        </p:spPr>
        <p:txBody>
          <a:bodyPr/>
          <a:lstStyle/>
          <a:p>
            <a:pPr>
              <a:buClrTx/>
            </a:pPr>
            <a:r>
              <a:rPr lang="en-US" sz="2400" dirty="0">
                <a:solidFill>
                  <a:srgbClr val="339933"/>
                </a:solidFill>
                <a:latin typeface="Century Gothic" panose="020B0502020202020204" pitchFamily="34" charset="0"/>
                <a:cs typeface="Comic Sans MS"/>
              </a:rPr>
              <a:t>Wooded / outdoor </a:t>
            </a:r>
            <a:r>
              <a:rPr lang="en-US" sz="2400" dirty="0">
                <a:latin typeface="Century Gothic" panose="020B0502020202020204" pitchFamily="34" charset="0"/>
                <a:cs typeface="Comic Sans MS"/>
              </a:rPr>
              <a:t>habitat</a:t>
            </a:r>
          </a:p>
          <a:p>
            <a:pPr>
              <a:buClrTx/>
            </a:pPr>
            <a:r>
              <a:rPr lang="en-US" sz="2400" dirty="0">
                <a:latin typeface="Century Gothic" panose="020B0502020202020204" pitchFamily="34" charset="0"/>
                <a:cs typeface="Comic Sans MS"/>
              </a:rPr>
              <a:t>Larvae &amp; nymphs on rodents </a:t>
            </a:r>
          </a:p>
          <a:p>
            <a:pPr>
              <a:buClrTx/>
            </a:pPr>
            <a:r>
              <a:rPr lang="en-US" sz="2400" dirty="0">
                <a:latin typeface="Century Gothic" panose="020B0502020202020204" pitchFamily="34" charset="0"/>
                <a:cs typeface="Comic Sans MS"/>
              </a:rPr>
              <a:t>Adults prefer canids but also on larger animals and humans</a:t>
            </a:r>
          </a:p>
          <a:p>
            <a:pPr>
              <a:buClrTx/>
            </a:pPr>
            <a:r>
              <a:rPr lang="en-US" sz="2400" dirty="0">
                <a:latin typeface="Century Gothic" panose="020B0502020202020204" pitchFamily="34" charset="0"/>
                <a:cs typeface="Comic Sans MS"/>
              </a:rPr>
              <a:t>Vector for Rocky Mountain </a:t>
            </a:r>
            <a:r>
              <a:rPr lang="en-US" sz="2400" dirty="0">
                <a:solidFill>
                  <a:srgbClr val="339933"/>
                </a:solidFill>
                <a:latin typeface="Century Gothic" panose="020B0502020202020204" pitchFamily="34" charset="0"/>
                <a:cs typeface="Comic Sans MS"/>
              </a:rPr>
              <a:t>Spotted Fever – </a:t>
            </a:r>
            <a:r>
              <a:rPr lang="en-US" sz="2400" i="1" dirty="0">
                <a:solidFill>
                  <a:srgbClr val="339933"/>
                </a:solidFill>
                <a:latin typeface="Century Gothic" panose="020B0502020202020204" pitchFamily="34" charset="0"/>
                <a:cs typeface="Comic Sans MS"/>
              </a:rPr>
              <a:t>Rickettsia </a:t>
            </a:r>
            <a:r>
              <a:rPr lang="en-US" sz="2400" i="1" dirty="0" err="1">
                <a:solidFill>
                  <a:srgbClr val="339933"/>
                </a:solidFill>
                <a:latin typeface="Century Gothic" panose="020B0502020202020204" pitchFamily="34" charset="0"/>
                <a:cs typeface="Comic Sans MS"/>
              </a:rPr>
              <a:t>rickettsii</a:t>
            </a:r>
            <a:endParaRPr lang="en-US" sz="2400" i="1" dirty="0">
              <a:solidFill>
                <a:srgbClr val="339933"/>
              </a:solidFill>
              <a:latin typeface="Century Gothic" panose="020B0502020202020204" pitchFamily="34" charset="0"/>
              <a:cs typeface="Comic Sans MS"/>
            </a:endParaRPr>
          </a:p>
        </p:txBody>
      </p:sp>
      <p:sp>
        <p:nvSpPr>
          <p:cNvPr id="6146" name="Rectangle 4"/>
          <p:cNvSpPr>
            <a:spLocks noGrp="1" noChangeArrowheads="1"/>
          </p:cNvSpPr>
          <p:nvPr>
            <p:ph type="title" idx="4294967295"/>
          </p:nvPr>
        </p:nvSpPr>
        <p:spPr>
          <a:xfrm>
            <a:off x="23117" y="609600"/>
            <a:ext cx="7696200" cy="1462087"/>
          </a:xfrm>
          <a:solidFill>
            <a:schemeClr val="bg1"/>
          </a:solidFill>
        </p:spPr>
        <p:txBody>
          <a:bodyPr/>
          <a:lstStyle/>
          <a:p>
            <a:pPr eaLnBrk="1" hangingPunct="1"/>
            <a:r>
              <a:rPr lang="en-US" b="1" i="1" dirty="0">
                <a:solidFill>
                  <a:srgbClr val="339933"/>
                </a:solidFill>
                <a:latin typeface="Century Gothic" panose="020B0502020202020204" pitchFamily="34" charset="0"/>
                <a:cs typeface="Comic Sans MS"/>
              </a:rPr>
              <a:t>Dermacentor variabilis</a:t>
            </a:r>
            <a:br>
              <a:rPr lang="en-US" b="1" i="1" dirty="0">
                <a:solidFill>
                  <a:srgbClr val="339933"/>
                </a:solidFill>
                <a:latin typeface="Century Gothic" panose="020B0502020202020204" pitchFamily="34" charset="0"/>
                <a:cs typeface="Comic Sans MS"/>
              </a:rPr>
            </a:br>
            <a:r>
              <a:rPr lang="en-US" b="1" i="1" dirty="0">
                <a:solidFill>
                  <a:srgbClr val="339933"/>
                </a:solidFill>
                <a:latin typeface="Century Gothic" panose="020B0502020202020204" pitchFamily="34" charset="0"/>
                <a:cs typeface="Comic Sans MS"/>
              </a:rPr>
              <a:t>(</a:t>
            </a:r>
            <a:r>
              <a:rPr lang="en-US" b="1" dirty="0">
                <a:solidFill>
                  <a:srgbClr val="339933"/>
                </a:solidFill>
                <a:latin typeface="Century Gothic" panose="020B0502020202020204" pitchFamily="34" charset="0"/>
                <a:cs typeface="Comic Sans MS"/>
              </a:rPr>
              <a:t>American Dog Tick)</a:t>
            </a:r>
            <a:endParaRPr lang="en-US" dirty="0">
              <a:solidFill>
                <a:srgbClr val="339933"/>
              </a:solidFill>
              <a:latin typeface="Century Gothic" panose="020B0502020202020204" pitchFamily="34" charset="0"/>
              <a:cs typeface="Comic Sans MS"/>
            </a:endParaRPr>
          </a:p>
        </p:txBody>
      </p:sp>
      <p:pic>
        <p:nvPicPr>
          <p:cNvPr id="4098" name="Picture 2" descr="Related image">
            <a:extLst>
              <a:ext uri="{FF2B5EF4-FFF2-40B4-BE49-F238E27FC236}">
                <a16:creationId xmlns:a16="http://schemas.microsoft.com/office/drawing/2014/main" id="{4DB6A82C-43B8-354B-8C90-09D77CD81EA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36498" y="0"/>
            <a:ext cx="565550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4985" y="3417870"/>
            <a:ext cx="5777015" cy="3262314"/>
          </a:xfrm>
          <a:prstGeom prst="rect">
            <a:avLst/>
          </a:prstGeom>
        </p:spPr>
      </p:pic>
      <p:sp>
        <p:nvSpPr>
          <p:cNvPr id="3" name="Rectangle 2"/>
          <p:cNvSpPr/>
          <p:nvPr/>
        </p:nvSpPr>
        <p:spPr>
          <a:xfrm>
            <a:off x="2646974" y="130675"/>
            <a:ext cx="3616696" cy="461665"/>
          </a:xfrm>
          <a:prstGeom prst="rect">
            <a:avLst/>
          </a:prstGeom>
          <a:ln>
            <a:solidFill>
              <a:schemeClr val="tx1"/>
            </a:solidFill>
          </a:ln>
        </p:spPr>
        <p:txBody>
          <a:bodyPr wrap="none">
            <a:spAutoFit/>
          </a:bodyPr>
          <a:lstStyle/>
          <a:p>
            <a:r>
              <a:rPr lang="en-US" sz="2400" b="1" kern="0" dirty="0">
                <a:latin typeface="Century Gothic" panose="020B0502020202020204" pitchFamily="34" charset="0"/>
                <a:ea typeface="ＭＳ Ｐゴシック" charset="0"/>
                <a:cs typeface="Comic Sans MS"/>
              </a:rPr>
              <a:t>FYI: </a:t>
            </a:r>
            <a:r>
              <a:rPr lang="en-US" sz="2400" b="1" i="1" kern="0" dirty="0" err="1">
                <a:solidFill>
                  <a:srgbClr val="00B0F0"/>
                </a:solidFill>
                <a:latin typeface="Century Gothic" panose="020B0502020202020204" pitchFamily="34" charset="0"/>
                <a:ea typeface="ＭＳ Ｐゴシック" charset="0"/>
                <a:cs typeface="Comic Sans MS"/>
              </a:rPr>
              <a:t>Dermacentor</a:t>
            </a:r>
            <a:r>
              <a:rPr lang="en-US" sz="2400" b="1" i="1" kern="0" dirty="0">
                <a:solidFill>
                  <a:srgbClr val="00B0F0"/>
                </a:solidFill>
                <a:latin typeface="Century Gothic" panose="020B0502020202020204" pitchFamily="34" charset="0"/>
                <a:ea typeface="ＭＳ Ｐゴシック" charset="0"/>
                <a:cs typeface="Comic Sans MS"/>
              </a:rPr>
              <a:t> </a:t>
            </a:r>
            <a:r>
              <a:rPr lang="en-US" sz="2400" b="1" i="1" kern="0" dirty="0" err="1">
                <a:solidFill>
                  <a:srgbClr val="00B0F0"/>
                </a:solidFill>
                <a:latin typeface="Century Gothic" panose="020B0502020202020204" pitchFamily="34" charset="0"/>
                <a:ea typeface="ＭＳ Ｐゴシック" charset="0"/>
                <a:cs typeface="Comic Sans MS"/>
              </a:rPr>
              <a:t>simils</a:t>
            </a:r>
            <a:endParaRPr lang="en-US" b="1" i="1" dirty="0">
              <a:solidFill>
                <a:srgbClr val="00B0F0"/>
              </a:solidFill>
            </a:endParaRPr>
          </a:p>
        </p:txBody>
      </p:sp>
      <p:cxnSp>
        <p:nvCxnSpPr>
          <p:cNvPr id="6" name="Straight Arrow Connector 5"/>
          <p:cNvCxnSpPr/>
          <p:nvPr/>
        </p:nvCxnSpPr>
        <p:spPr bwMode="auto">
          <a:xfrm>
            <a:off x="6172200" y="552756"/>
            <a:ext cx="914400" cy="787887"/>
          </a:xfrm>
          <a:prstGeom prst="straightConnector1">
            <a:avLst/>
          </a:prstGeom>
          <a:solidFill>
            <a:schemeClr val="accent1"/>
          </a:solidFill>
          <a:ln w="57150" cap="flat" cmpd="sng" algn="ctr">
            <a:solidFill>
              <a:srgbClr val="00B0F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3508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0274" y="523126"/>
            <a:ext cx="9729568" cy="1825963"/>
          </a:xfrm>
          <a:solidFill>
            <a:schemeClr val="bg1"/>
          </a:solidFill>
        </p:spPr>
        <p:txBody>
          <a:bodyPr/>
          <a:lstStyle/>
          <a:p>
            <a:pPr eaLnBrk="1" hangingPunct="1"/>
            <a:r>
              <a:rPr lang="en-US" sz="4000" b="1" i="1" dirty="0">
                <a:solidFill>
                  <a:srgbClr val="339933"/>
                </a:solidFill>
                <a:latin typeface="Century Gothic" panose="020B0502020202020204" pitchFamily="34" charset="0"/>
                <a:cs typeface="Comic Sans MS"/>
              </a:rPr>
              <a:t>Ixodes scapularis</a:t>
            </a:r>
            <a:br>
              <a:rPr lang="en-US" sz="4000" b="1" i="1" dirty="0">
                <a:solidFill>
                  <a:srgbClr val="339933"/>
                </a:solidFill>
                <a:latin typeface="Century Gothic" panose="020B0502020202020204" pitchFamily="34" charset="0"/>
                <a:cs typeface="Comic Sans MS"/>
              </a:rPr>
            </a:br>
            <a:r>
              <a:rPr lang="en-US" sz="4000" b="1" i="1" dirty="0">
                <a:solidFill>
                  <a:srgbClr val="339933"/>
                </a:solidFill>
                <a:latin typeface="Century Gothic" panose="020B0502020202020204" pitchFamily="34" charset="0"/>
                <a:cs typeface="Comic Sans MS"/>
              </a:rPr>
              <a:t>(</a:t>
            </a:r>
            <a:r>
              <a:rPr lang="en-US" sz="4000" b="1" dirty="0">
                <a:solidFill>
                  <a:srgbClr val="339933"/>
                </a:solidFill>
                <a:latin typeface="Century Gothic" panose="020B0502020202020204" pitchFamily="34" charset="0"/>
                <a:cs typeface="Comic Sans MS"/>
              </a:rPr>
              <a:t>Black-legged tick </a:t>
            </a:r>
            <a:br>
              <a:rPr lang="en-US" sz="4000" b="1" dirty="0">
                <a:solidFill>
                  <a:srgbClr val="339933"/>
                </a:solidFill>
                <a:latin typeface="Century Gothic" panose="020B0502020202020204" pitchFamily="34" charset="0"/>
                <a:cs typeface="Comic Sans MS"/>
              </a:rPr>
            </a:br>
            <a:r>
              <a:rPr lang="en-US" sz="4000" b="1" dirty="0">
                <a:solidFill>
                  <a:srgbClr val="339933"/>
                </a:solidFill>
                <a:latin typeface="Century Gothic" panose="020B0502020202020204" pitchFamily="34" charset="0"/>
                <a:cs typeface="Comic Sans MS"/>
              </a:rPr>
              <a:t>or Deer tick)</a:t>
            </a:r>
            <a:endParaRPr lang="en-US" sz="4000" dirty="0">
              <a:solidFill>
                <a:srgbClr val="339933"/>
              </a:solidFill>
              <a:latin typeface="Century Gothic" panose="020B0502020202020204" pitchFamily="34" charset="0"/>
              <a:cs typeface="Comic Sans MS"/>
            </a:endParaRPr>
          </a:p>
        </p:txBody>
      </p:sp>
      <p:pic>
        <p:nvPicPr>
          <p:cNvPr id="5122" name="Picture 2" descr="Related image">
            <a:extLst>
              <a:ext uri="{FF2B5EF4-FFF2-40B4-BE49-F238E27FC236}">
                <a16:creationId xmlns:a16="http://schemas.microsoft.com/office/drawing/2014/main" id="{491EDDCA-D0D6-0F41-B5F8-1B074A791EF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4868" y="187663"/>
            <a:ext cx="5906858"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4868" y="3769063"/>
            <a:ext cx="5439669" cy="3071813"/>
          </a:xfrm>
          <a:prstGeom prst="rect">
            <a:avLst/>
          </a:prstGeom>
        </p:spPr>
      </p:pic>
      <p:sp>
        <p:nvSpPr>
          <p:cNvPr id="5" name="Content Placeholder 4"/>
          <p:cNvSpPr>
            <a:spLocks noGrp="1"/>
          </p:cNvSpPr>
          <p:nvPr>
            <p:ph/>
          </p:nvPr>
        </p:nvSpPr>
        <p:spPr>
          <a:xfrm>
            <a:off x="152400" y="2463389"/>
            <a:ext cx="6629400" cy="2801848"/>
          </a:xfrm>
          <a:ln>
            <a:noFill/>
          </a:ln>
        </p:spPr>
        <p:txBody>
          <a:bodyPr/>
          <a:lstStyle/>
          <a:p>
            <a:pPr>
              <a:buClrTx/>
            </a:pPr>
            <a:r>
              <a:rPr lang="en-US" sz="2400" dirty="0">
                <a:latin typeface="Century Gothic" panose="020B0502020202020204" pitchFamily="34" charset="0"/>
                <a:cs typeface="Comic Sans MS"/>
              </a:rPr>
              <a:t>Wooded / outdoor habitat</a:t>
            </a:r>
          </a:p>
          <a:p>
            <a:pPr>
              <a:buClrTx/>
            </a:pPr>
            <a:r>
              <a:rPr lang="en-US" sz="2400" dirty="0">
                <a:solidFill>
                  <a:srgbClr val="339933"/>
                </a:solidFill>
                <a:latin typeface="Century Gothic" panose="020B0502020202020204" pitchFamily="34" charset="0"/>
                <a:cs typeface="Comic Sans MS"/>
              </a:rPr>
              <a:t>Adults primarily on white-tailed deer</a:t>
            </a:r>
          </a:p>
          <a:p>
            <a:pPr>
              <a:buClrTx/>
            </a:pPr>
            <a:r>
              <a:rPr lang="en-US" sz="2400" dirty="0">
                <a:latin typeface="Century Gothic" panose="020B0502020202020204" pitchFamily="34" charset="0"/>
                <a:cs typeface="Comic Sans MS"/>
              </a:rPr>
              <a:t>Other host animals include livestock, horses, pets, and humans</a:t>
            </a:r>
          </a:p>
          <a:p>
            <a:pPr>
              <a:buClrTx/>
            </a:pPr>
            <a:r>
              <a:rPr lang="en-US" sz="2400" dirty="0">
                <a:latin typeface="Century Gothic" panose="020B0502020202020204" pitchFamily="34" charset="0"/>
                <a:cs typeface="Comic Sans MS"/>
              </a:rPr>
              <a:t>Vector for many pathogens including:</a:t>
            </a:r>
          </a:p>
          <a:p>
            <a:pPr lvl="1">
              <a:buClrTx/>
            </a:pPr>
            <a:r>
              <a:rPr lang="en-US" sz="2000" dirty="0">
                <a:solidFill>
                  <a:srgbClr val="339933"/>
                </a:solidFill>
                <a:latin typeface="Century Gothic" panose="020B0502020202020204" pitchFamily="34" charset="0"/>
                <a:cs typeface="Comic Sans MS"/>
              </a:rPr>
              <a:t>Lyme Disease – </a:t>
            </a:r>
            <a:r>
              <a:rPr lang="en-US" sz="2000" i="1" dirty="0">
                <a:solidFill>
                  <a:srgbClr val="339933"/>
                </a:solidFill>
                <a:latin typeface="Century Gothic" panose="020B0502020202020204" pitchFamily="34" charset="0"/>
                <a:cs typeface="Comic Sans MS"/>
              </a:rPr>
              <a:t>Borrelia burgdorferi</a:t>
            </a:r>
          </a:p>
          <a:p>
            <a:pPr lvl="1">
              <a:buClrTx/>
            </a:pPr>
            <a:r>
              <a:rPr lang="en-US" sz="2000" i="1" dirty="0">
                <a:solidFill>
                  <a:srgbClr val="339933"/>
                </a:solidFill>
                <a:latin typeface="Century Gothic" panose="020B0502020202020204" pitchFamily="34" charset="0"/>
                <a:cs typeface="Comic Sans MS"/>
              </a:rPr>
              <a:t>Anaplasmosis –</a:t>
            </a:r>
            <a:r>
              <a:rPr lang="en-US" sz="2000" i="1" dirty="0" err="1">
                <a:solidFill>
                  <a:srgbClr val="339933"/>
                </a:solidFill>
                <a:latin typeface="Century Gothic" panose="020B0502020202020204" pitchFamily="34" charset="0"/>
                <a:cs typeface="Comic Sans MS"/>
              </a:rPr>
              <a:t>Anaplasma</a:t>
            </a:r>
            <a:r>
              <a:rPr lang="en-US" sz="2000" i="1" dirty="0">
                <a:solidFill>
                  <a:srgbClr val="339933"/>
                </a:solidFill>
                <a:latin typeface="Century Gothic" panose="020B0502020202020204" pitchFamily="34" charset="0"/>
                <a:cs typeface="Comic Sans MS"/>
              </a:rPr>
              <a:t> </a:t>
            </a:r>
            <a:r>
              <a:rPr lang="en-US" sz="2000" i="1" dirty="0" err="1">
                <a:solidFill>
                  <a:srgbClr val="339933"/>
                </a:solidFill>
                <a:latin typeface="Century Gothic" panose="020B0502020202020204" pitchFamily="34" charset="0"/>
                <a:cs typeface="Comic Sans MS"/>
              </a:rPr>
              <a:t>phagocytophilum</a:t>
            </a:r>
            <a:endParaRPr lang="en-US" sz="2000" i="1" dirty="0">
              <a:solidFill>
                <a:srgbClr val="339933"/>
              </a:solidFill>
              <a:latin typeface="Century Gothic" panose="020B0502020202020204" pitchFamily="34" charset="0"/>
              <a:cs typeface="Comic Sans MS"/>
            </a:endParaRPr>
          </a:p>
          <a:p>
            <a:pPr marL="0" indent="0">
              <a:buClrTx/>
              <a:buNone/>
            </a:pPr>
            <a:endParaRPr lang="en-US" sz="2400" i="1" dirty="0">
              <a:latin typeface="Century Gothic" panose="020B0502020202020204" pitchFamily="34" charset="0"/>
              <a:cs typeface="Comic Sans MS"/>
            </a:endParaRPr>
          </a:p>
        </p:txBody>
      </p:sp>
    </p:spTree>
    <p:extLst>
      <p:ext uri="{BB962C8B-B14F-4D97-AF65-F5344CB8AC3E}">
        <p14:creationId xmlns:p14="http://schemas.microsoft.com/office/powerpoint/2010/main" val="73784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228600" y="2057400"/>
            <a:ext cx="5410200" cy="4800600"/>
          </a:xfrm>
          <a:ln>
            <a:noFill/>
          </a:ln>
        </p:spPr>
        <p:txBody>
          <a:bodyPr/>
          <a:lstStyle/>
          <a:p>
            <a:pPr>
              <a:buClrTx/>
            </a:pPr>
            <a:r>
              <a:rPr lang="en-US" sz="2400" dirty="0">
                <a:solidFill>
                  <a:srgbClr val="339933"/>
                </a:solidFill>
                <a:latin typeface="Century Gothic" panose="020B0502020202020204" pitchFamily="34" charset="0"/>
                <a:cs typeface="Comic Sans MS"/>
              </a:rPr>
              <a:t>Indoor habitats </a:t>
            </a:r>
            <a:r>
              <a:rPr lang="en-US" sz="2400" dirty="0">
                <a:latin typeface="Century Gothic" panose="020B0502020202020204" pitchFamily="34" charset="0"/>
                <a:cs typeface="Comic Sans MS"/>
              </a:rPr>
              <a:t>– kennels, residences, pet resting / bedding areas</a:t>
            </a:r>
          </a:p>
          <a:p>
            <a:pPr>
              <a:buClrTx/>
            </a:pPr>
            <a:r>
              <a:rPr lang="en-US" sz="2400" dirty="0">
                <a:latin typeface="Century Gothic" panose="020B0502020202020204" pitchFamily="34" charset="0"/>
                <a:cs typeface="Comic Sans MS"/>
              </a:rPr>
              <a:t>Primarily feed on dogs, rarely humans</a:t>
            </a:r>
          </a:p>
          <a:p>
            <a:pPr>
              <a:buClrTx/>
            </a:pPr>
            <a:r>
              <a:rPr lang="en-US" sz="2400" dirty="0">
                <a:latin typeface="Century Gothic" panose="020B0502020202020204" pitchFamily="34" charset="0"/>
                <a:cs typeface="Comic Sans MS"/>
              </a:rPr>
              <a:t>Vector for many pathogens including:</a:t>
            </a:r>
          </a:p>
          <a:p>
            <a:pPr lvl="1">
              <a:buClrTx/>
            </a:pPr>
            <a:r>
              <a:rPr lang="en-US" sz="2000" i="1" dirty="0">
                <a:solidFill>
                  <a:srgbClr val="339933"/>
                </a:solidFill>
                <a:latin typeface="Century Gothic" panose="020B0502020202020204" pitchFamily="34" charset="0"/>
                <a:cs typeface="Comic Sans MS"/>
              </a:rPr>
              <a:t>Babesia </a:t>
            </a:r>
            <a:r>
              <a:rPr lang="en-US" sz="2000" i="1" dirty="0" err="1">
                <a:solidFill>
                  <a:srgbClr val="339933"/>
                </a:solidFill>
                <a:latin typeface="Century Gothic" panose="020B0502020202020204" pitchFamily="34" charset="0"/>
                <a:cs typeface="Comic Sans MS"/>
              </a:rPr>
              <a:t>vogeli</a:t>
            </a:r>
            <a:r>
              <a:rPr lang="en-US" sz="2000" i="1" dirty="0">
                <a:solidFill>
                  <a:srgbClr val="339933"/>
                </a:solidFill>
                <a:latin typeface="Century Gothic" panose="020B0502020202020204" pitchFamily="34" charset="0"/>
                <a:cs typeface="Comic Sans MS"/>
              </a:rPr>
              <a:t> </a:t>
            </a:r>
            <a:r>
              <a:rPr lang="en-US" sz="2000" dirty="0">
                <a:solidFill>
                  <a:srgbClr val="339933"/>
                </a:solidFill>
                <a:latin typeface="Century Gothic" panose="020B0502020202020204" pitchFamily="34" charset="0"/>
                <a:cs typeface="Comic Sans MS"/>
              </a:rPr>
              <a:t>(canine babesiosis)</a:t>
            </a:r>
          </a:p>
          <a:p>
            <a:pPr lvl="1">
              <a:buClrTx/>
            </a:pPr>
            <a:r>
              <a:rPr lang="en-US" sz="2000" i="1" dirty="0" err="1">
                <a:solidFill>
                  <a:srgbClr val="339933"/>
                </a:solidFill>
                <a:latin typeface="Century Gothic" panose="020B0502020202020204" pitchFamily="34" charset="0"/>
                <a:cs typeface="Comic Sans MS"/>
              </a:rPr>
              <a:t>Ehrlichia</a:t>
            </a:r>
            <a:r>
              <a:rPr lang="en-US" sz="2000" i="1" dirty="0">
                <a:solidFill>
                  <a:srgbClr val="339933"/>
                </a:solidFill>
                <a:latin typeface="Century Gothic" panose="020B0502020202020204" pitchFamily="34" charset="0"/>
                <a:cs typeface="Comic Sans MS"/>
              </a:rPr>
              <a:t> </a:t>
            </a:r>
            <a:r>
              <a:rPr lang="en-US" sz="2000" i="1" dirty="0" err="1">
                <a:solidFill>
                  <a:srgbClr val="339933"/>
                </a:solidFill>
                <a:latin typeface="Century Gothic" panose="020B0502020202020204" pitchFamily="34" charset="0"/>
                <a:cs typeface="Comic Sans MS"/>
              </a:rPr>
              <a:t>canis</a:t>
            </a:r>
            <a:r>
              <a:rPr lang="en-US" sz="2000" i="1" dirty="0">
                <a:solidFill>
                  <a:srgbClr val="339933"/>
                </a:solidFill>
                <a:latin typeface="Century Gothic" panose="020B0502020202020204" pitchFamily="34" charset="0"/>
                <a:cs typeface="Comic Sans MS"/>
              </a:rPr>
              <a:t> </a:t>
            </a:r>
            <a:r>
              <a:rPr lang="en-US" sz="2000" dirty="0">
                <a:solidFill>
                  <a:srgbClr val="339933"/>
                </a:solidFill>
                <a:latin typeface="Century Gothic" panose="020B0502020202020204" pitchFamily="34" charset="0"/>
                <a:cs typeface="Comic Sans MS"/>
              </a:rPr>
              <a:t>(canine ehrlichiosis)</a:t>
            </a:r>
          </a:p>
          <a:p>
            <a:pPr lvl="1">
              <a:buClrTx/>
            </a:pPr>
            <a:r>
              <a:rPr lang="en-US" sz="2000" i="1" dirty="0">
                <a:solidFill>
                  <a:srgbClr val="339933"/>
                </a:solidFill>
                <a:latin typeface="Century Gothic" panose="020B0502020202020204" pitchFamily="34" charset="0"/>
                <a:cs typeface="Comic Sans MS"/>
              </a:rPr>
              <a:t>Rickettsia </a:t>
            </a:r>
            <a:r>
              <a:rPr lang="en-US" sz="2000" i="1" dirty="0" err="1">
                <a:solidFill>
                  <a:srgbClr val="339933"/>
                </a:solidFill>
                <a:latin typeface="Century Gothic" panose="020B0502020202020204" pitchFamily="34" charset="0"/>
                <a:cs typeface="Comic Sans MS"/>
              </a:rPr>
              <a:t>rickettsii</a:t>
            </a:r>
            <a:r>
              <a:rPr lang="en-US" sz="2000" i="1" dirty="0">
                <a:solidFill>
                  <a:srgbClr val="339933"/>
                </a:solidFill>
                <a:latin typeface="Century Gothic" panose="020B0502020202020204" pitchFamily="34" charset="0"/>
                <a:cs typeface="Comic Sans MS"/>
              </a:rPr>
              <a:t> </a:t>
            </a:r>
            <a:r>
              <a:rPr lang="en-US" sz="2000" dirty="0">
                <a:solidFill>
                  <a:srgbClr val="339933"/>
                </a:solidFill>
                <a:latin typeface="Century Gothic" panose="020B0502020202020204" pitchFamily="34" charset="0"/>
                <a:cs typeface="Comic Sans MS"/>
              </a:rPr>
              <a:t>(RMSF)</a:t>
            </a:r>
          </a:p>
          <a:p>
            <a:pPr>
              <a:buClrTx/>
            </a:pPr>
            <a:r>
              <a:rPr lang="en-US" sz="2400" dirty="0">
                <a:solidFill>
                  <a:srgbClr val="339933"/>
                </a:solidFill>
                <a:latin typeface="Century Gothic" panose="020B0502020202020204" pitchFamily="34" charset="0"/>
                <a:cs typeface="Comic Sans MS"/>
              </a:rPr>
              <a:t>Hardy tick – resists desiccation and 3-5 months w/o feeding</a:t>
            </a:r>
            <a:r>
              <a:rPr lang="en-US" sz="2400" dirty="0">
                <a:latin typeface="Century Gothic" panose="020B0502020202020204" pitchFamily="34" charset="0"/>
                <a:cs typeface="Comic Sans MS"/>
              </a:rPr>
              <a:t>.</a:t>
            </a:r>
          </a:p>
          <a:p>
            <a:pPr marL="0" indent="0">
              <a:buClrTx/>
              <a:buNone/>
            </a:pPr>
            <a:endParaRPr lang="en-US" sz="2400" i="1" dirty="0">
              <a:latin typeface="Comic Sans MS"/>
              <a:cs typeface="Comic Sans MS"/>
            </a:endParaRPr>
          </a:p>
        </p:txBody>
      </p:sp>
      <p:sp>
        <p:nvSpPr>
          <p:cNvPr id="6146" name="Rectangle 4"/>
          <p:cNvSpPr>
            <a:spLocks noGrp="1" noChangeArrowheads="1"/>
          </p:cNvSpPr>
          <p:nvPr>
            <p:ph type="title" idx="4294967295"/>
          </p:nvPr>
        </p:nvSpPr>
        <p:spPr>
          <a:xfrm>
            <a:off x="76200" y="152401"/>
            <a:ext cx="7848600" cy="1905000"/>
          </a:xfrm>
          <a:solidFill>
            <a:schemeClr val="bg1"/>
          </a:solidFill>
        </p:spPr>
        <p:txBody>
          <a:bodyPr/>
          <a:lstStyle/>
          <a:p>
            <a:pPr eaLnBrk="1" hangingPunct="1"/>
            <a:r>
              <a:rPr lang="en-US" sz="4000" b="1" i="1" dirty="0">
                <a:solidFill>
                  <a:srgbClr val="339933"/>
                </a:solidFill>
                <a:latin typeface="Century Gothic" panose="020B0502020202020204" pitchFamily="34" charset="0"/>
                <a:cs typeface="Comic Sans MS"/>
              </a:rPr>
              <a:t>Rhipicephalus sanguineus</a:t>
            </a:r>
            <a:br>
              <a:rPr lang="en-US" sz="4000" b="1" i="1" dirty="0">
                <a:solidFill>
                  <a:srgbClr val="339933"/>
                </a:solidFill>
                <a:latin typeface="Century Gothic" panose="020B0502020202020204" pitchFamily="34" charset="0"/>
                <a:cs typeface="Comic Sans MS"/>
              </a:rPr>
            </a:br>
            <a:r>
              <a:rPr lang="en-US" sz="4000" b="1" i="1" dirty="0">
                <a:solidFill>
                  <a:srgbClr val="339933"/>
                </a:solidFill>
                <a:latin typeface="Century Gothic" panose="020B0502020202020204" pitchFamily="34" charset="0"/>
                <a:cs typeface="Comic Sans MS"/>
              </a:rPr>
              <a:t>(</a:t>
            </a:r>
            <a:r>
              <a:rPr lang="en-US" sz="4000" b="1" dirty="0">
                <a:solidFill>
                  <a:srgbClr val="339933"/>
                </a:solidFill>
                <a:latin typeface="Century Gothic" panose="020B0502020202020204" pitchFamily="34" charset="0"/>
                <a:cs typeface="Comic Sans MS"/>
              </a:rPr>
              <a:t>Brown dog tick/ </a:t>
            </a:r>
            <a:br>
              <a:rPr lang="en-US" sz="4000" b="1" dirty="0">
                <a:solidFill>
                  <a:srgbClr val="339933"/>
                </a:solidFill>
                <a:latin typeface="Century Gothic" panose="020B0502020202020204" pitchFamily="34" charset="0"/>
                <a:cs typeface="Comic Sans MS"/>
              </a:rPr>
            </a:br>
            <a:r>
              <a:rPr lang="en-US" sz="4000" b="1" dirty="0">
                <a:solidFill>
                  <a:srgbClr val="339933"/>
                </a:solidFill>
                <a:latin typeface="Century Gothic" panose="020B0502020202020204" pitchFamily="34" charset="0"/>
                <a:cs typeface="Comic Sans MS"/>
              </a:rPr>
              <a:t>Kennel tick)</a:t>
            </a:r>
            <a:endParaRPr lang="en-US" sz="4000" dirty="0">
              <a:solidFill>
                <a:srgbClr val="339933"/>
              </a:solidFill>
              <a:latin typeface="Century Gothic" panose="020B0502020202020204" pitchFamily="34" charset="0"/>
              <a:cs typeface="Comic Sans MS"/>
            </a:endParaRPr>
          </a:p>
        </p:txBody>
      </p:sp>
      <p:pic>
        <p:nvPicPr>
          <p:cNvPr id="2" name="Picture 2" descr="Related image">
            <a:extLst>
              <a:ext uri="{FF2B5EF4-FFF2-40B4-BE49-F238E27FC236}">
                <a16:creationId xmlns:a16="http://schemas.microsoft.com/office/drawing/2014/main" id="{0D88E651-AB69-5045-9119-AC68D77C437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2" y="-1"/>
            <a:ext cx="5659379" cy="34313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4126" y="3429000"/>
            <a:ext cx="6072189" cy="3429000"/>
          </a:xfrm>
          <a:prstGeom prst="rect">
            <a:avLst/>
          </a:prstGeom>
        </p:spPr>
      </p:pic>
    </p:spTree>
    <p:extLst>
      <p:ext uri="{BB962C8B-B14F-4D97-AF65-F5344CB8AC3E}">
        <p14:creationId xmlns:p14="http://schemas.microsoft.com/office/powerpoint/2010/main" val="627379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152400" y="2262579"/>
            <a:ext cx="8382000" cy="4412751"/>
          </a:xfrm>
          <a:ln>
            <a:noFill/>
          </a:ln>
        </p:spPr>
        <p:txBody>
          <a:bodyPr/>
          <a:lstStyle/>
          <a:p>
            <a:pPr>
              <a:buClrTx/>
              <a:buFont typeface="Wingdings" panose="05000000000000000000" pitchFamily="2" charset="2"/>
              <a:buChar char="§"/>
            </a:pPr>
            <a:r>
              <a:rPr lang="en-US" sz="2400" dirty="0">
                <a:solidFill>
                  <a:srgbClr val="339933"/>
                </a:solidFill>
                <a:latin typeface="Century Gothic" panose="020B0502020202020204" pitchFamily="34" charset="0"/>
                <a:cs typeface="Comic Sans MS"/>
              </a:rPr>
              <a:t>Introduced</a:t>
            </a:r>
          </a:p>
          <a:p>
            <a:pPr lvl="1">
              <a:buClrTx/>
              <a:buFont typeface="Wingdings" panose="05000000000000000000" pitchFamily="2" charset="2"/>
              <a:buChar char="§"/>
            </a:pPr>
            <a:r>
              <a:rPr lang="en-US" sz="2000" dirty="0">
                <a:latin typeface="Century Gothic" panose="020B0502020202020204" pitchFamily="34" charset="0"/>
                <a:cs typeface="Comic Sans MS"/>
              </a:rPr>
              <a:t>Australasian and Western Pacific Region</a:t>
            </a:r>
          </a:p>
          <a:p>
            <a:pPr lvl="1">
              <a:buClrTx/>
              <a:buFont typeface="Wingdings" panose="05000000000000000000" pitchFamily="2" charset="2"/>
              <a:buChar char="§"/>
            </a:pPr>
            <a:r>
              <a:rPr lang="en-US" sz="2000" dirty="0">
                <a:latin typeface="Century Gothic" panose="020B0502020202020204" pitchFamily="34" charset="0"/>
                <a:cs typeface="Comic Sans MS"/>
              </a:rPr>
              <a:t>Confirmed cases in many eastern US states</a:t>
            </a:r>
          </a:p>
          <a:p>
            <a:pPr>
              <a:buClrTx/>
              <a:buFont typeface="Wingdings" panose="05000000000000000000" pitchFamily="2" charset="2"/>
              <a:buChar char="§"/>
            </a:pPr>
            <a:r>
              <a:rPr lang="en-US" sz="2400" dirty="0">
                <a:solidFill>
                  <a:srgbClr val="339933"/>
                </a:solidFill>
                <a:latin typeface="Century Gothic" panose="020B0502020202020204" pitchFamily="34" charset="0"/>
                <a:cs typeface="Comic Sans MS"/>
              </a:rPr>
              <a:t>Emerging parasite problem (primarily for livestock)</a:t>
            </a:r>
          </a:p>
          <a:p>
            <a:pPr lvl="1">
              <a:buClrTx/>
              <a:buFont typeface="Wingdings" panose="05000000000000000000" pitchFamily="2" charset="2"/>
              <a:buChar char="§"/>
            </a:pPr>
            <a:r>
              <a:rPr lang="en-US" sz="2000" dirty="0">
                <a:latin typeface="Century Gothic" panose="020B0502020202020204" pitchFamily="34" charset="0"/>
                <a:cs typeface="Comic Sans MS"/>
              </a:rPr>
              <a:t>Very aggressive, “mob” a host</a:t>
            </a:r>
          </a:p>
          <a:p>
            <a:pPr>
              <a:buClrTx/>
              <a:buFont typeface="Wingdings" panose="05000000000000000000" pitchFamily="2" charset="2"/>
              <a:buChar char="§"/>
            </a:pPr>
            <a:r>
              <a:rPr lang="en-US" sz="2400" dirty="0">
                <a:latin typeface="Century Gothic" panose="020B0502020202020204" pitchFamily="34" charset="0"/>
                <a:cs typeface="Comic Sans MS"/>
              </a:rPr>
              <a:t>Potential vector of </a:t>
            </a:r>
            <a:r>
              <a:rPr lang="en-US" sz="2400" dirty="0">
                <a:latin typeface="Century Gothic" panose="020B0502020202020204" pitchFamily="34" charset="0"/>
              </a:rPr>
              <a:t>several viral, bacterial, and protozoan agents</a:t>
            </a:r>
          </a:p>
          <a:p>
            <a:pPr>
              <a:buClrTx/>
              <a:buFont typeface="Wingdings" panose="05000000000000000000" pitchFamily="2" charset="2"/>
              <a:buChar char="§"/>
            </a:pPr>
            <a:r>
              <a:rPr lang="en-US" sz="2400" dirty="0">
                <a:latin typeface="Century Gothic" panose="020B0502020202020204" pitchFamily="34" charset="0"/>
                <a:cs typeface="Comic Sans MS"/>
              </a:rPr>
              <a:t>Ecological Success</a:t>
            </a:r>
          </a:p>
          <a:p>
            <a:pPr lvl="1">
              <a:buClrTx/>
              <a:buFont typeface="Wingdings" panose="05000000000000000000" pitchFamily="2" charset="2"/>
              <a:buChar char="§"/>
            </a:pPr>
            <a:r>
              <a:rPr lang="en-US" sz="2000" dirty="0">
                <a:latin typeface="Century Gothic" panose="020B0502020202020204" pitchFamily="34" charset="0"/>
                <a:cs typeface="Comic Sans MS"/>
              </a:rPr>
              <a:t>Females are parthenogenetic, produce 2,000 clones</a:t>
            </a:r>
          </a:p>
        </p:txBody>
      </p:sp>
      <p:sp>
        <p:nvSpPr>
          <p:cNvPr id="6146" name="Rectangle 4"/>
          <p:cNvSpPr>
            <a:spLocks noGrp="1" noChangeArrowheads="1"/>
          </p:cNvSpPr>
          <p:nvPr>
            <p:ph type="title" idx="4294967295"/>
          </p:nvPr>
        </p:nvSpPr>
        <p:spPr>
          <a:xfrm>
            <a:off x="152400" y="108736"/>
            <a:ext cx="6629400" cy="1906710"/>
          </a:xfrm>
          <a:solidFill>
            <a:schemeClr val="bg1"/>
          </a:solidFill>
        </p:spPr>
        <p:txBody>
          <a:bodyPr/>
          <a:lstStyle/>
          <a:p>
            <a:r>
              <a:rPr lang="en-US" b="1" i="1" dirty="0">
                <a:solidFill>
                  <a:srgbClr val="339933"/>
                </a:solidFill>
                <a:latin typeface="Century Gothic" panose="020B0502020202020204" pitchFamily="34" charset="0"/>
                <a:cs typeface="Comic Sans MS"/>
              </a:rPr>
              <a:t>Haemaphysalis longicornis</a:t>
            </a:r>
            <a:br>
              <a:rPr lang="en-US" b="1" i="1" dirty="0">
                <a:solidFill>
                  <a:srgbClr val="339933"/>
                </a:solidFill>
                <a:latin typeface="Century Gothic" panose="020B0502020202020204" pitchFamily="34" charset="0"/>
                <a:cs typeface="Comic Sans MS"/>
              </a:rPr>
            </a:br>
            <a:r>
              <a:rPr lang="en-US" b="1" dirty="0">
                <a:solidFill>
                  <a:srgbClr val="339933"/>
                </a:solidFill>
                <a:latin typeface="Century Gothic" panose="020B0502020202020204" pitchFamily="34" charset="0"/>
                <a:cs typeface="Comic Sans MS"/>
              </a:rPr>
              <a:t>Asian Long-horned Tick</a:t>
            </a:r>
            <a:endParaRPr lang="en-US" b="1" i="1" dirty="0">
              <a:solidFill>
                <a:srgbClr val="339933"/>
              </a:solidFill>
              <a:latin typeface="Century Gothic" panose="020B0502020202020204" pitchFamily="34" charset="0"/>
              <a:cs typeface="Comic Sans MS"/>
            </a:endParaRPr>
          </a:p>
        </p:txBody>
      </p:sp>
      <p:pic>
        <p:nvPicPr>
          <p:cNvPr id="10" name="Picture 9">
            <a:extLst>
              <a:ext uri="{FF2B5EF4-FFF2-40B4-BE49-F238E27FC236}">
                <a16:creationId xmlns:a16="http://schemas.microsoft.com/office/drawing/2014/main" id="{9ABAF3EE-A904-0DB5-F1DC-CB8DE6CA85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7956203" y="-382132"/>
            <a:ext cx="3437945" cy="4567552"/>
          </a:xfrm>
          <a:prstGeom prst="rect">
            <a:avLst/>
          </a:prstGeom>
        </p:spPr>
      </p:pic>
      <p:pic>
        <p:nvPicPr>
          <p:cNvPr id="8" name="Picture 7">
            <a:extLst>
              <a:ext uri="{FF2B5EF4-FFF2-40B4-BE49-F238E27FC236}">
                <a16:creationId xmlns:a16="http://schemas.microsoft.com/office/drawing/2014/main" id="{155F6695-695D-F203-EFD1-35B8B6677B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0" y="2813102"/>
            <a:ext cx="3003297" cy="3862227"/>
          </a:xfrm>
          <a:prstGeom prst="rect">
            <a:avLst/>
          </a:prstGeom>
        </p:spPr>
      </p:pic>
    </p:spTree>
    <p:extLst>
      <p:ext uri="{BB962C8B-B14F-4D97-AF65-F5344CB8AC3E}">
        <p14:creationId xmlns:p14="http://schemas.microsoft.com/office/powerpoint/2010/main" val="147476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A498E0-213A-489A-A709-379FC228D9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65" y="990600"/>
            <a:ext cx="12192000" cy="5761734"/>
          </a:xfrm>
          <a:prstGeom prst="rect">
            <a:avLst/>
          </a:prstGeom>
        </p:spPr>
      </p:pic>
      <p:sp>
        <p:nvSpPr>
          <p:cNvPr id="9" name="TextBox 8">
            <a:extLst>
              <a:ext uri="{FF2B5EF4-FFF2-40B4-BE49-F238E27FC236}">
                <a16:creationId xmlns:a16="http://schemas.microsoft.com/office/drawing/2014/main" id="{540B30FD-7CAF-DE61-618B-8DA08C7D7EDA}"/>
              </a:ext>
            </a:extLst>
          </p:cNvPr>
          <p:cNvSpPr txBox="1"/>
          <p:nvPr/>
        </p:nvSpPr>
        <p:spPr>
          <a:xfrm>
            <a:off x="152400" y="105666"/>
            <a:ext cx="8534400" cy="1077218"/>
          </a:xfrm>
          <a:prstGeom prst="rect">
            <a:avLst/>
          </a:prstGeom>
          <a:noFill/>
        </p:spPr>
        <p:txBody>
          <a:bodyPr wrap="square">
            <a:spAutoFit/>
          </a:bodyPr>
          <a:lstStyle/>
          <a:p>
            <a:r>
              <a:rPr lang="en-US" sz="3200" b="1" i="1" dirty="0" err="1">
                <a:latin typeface="Century Gothic" panose="020B0502020202020204" pitchFamily="34" charset="0"/>
                <a:cs typeface="Comic Sans MS"/>
              </a:rPr>
              <a:t>Haemaphysalis</a:t>
            </a:r>
            <a:r>
              <a:rPr lang="en-US" sz="3200" b="1" i="1" dirty="0">
                <a:latin typeface="Century Gothic" panose="020B0502020202020204" pitchFamily="34" charset="0"/>
                <a:cs typeface="Comic Sans MS"/>
              </a:rPr>
              <a:t> </a:t>
            </a:r>
            <a:r>
              <a:rPr lang="en-US" sz="3200" b="1" i="1" dirty="0" err="1">
                <a:latin typeface="Century Gothic" panose="020B0502020202020204" pitchFamily="34" charset="0"/>
                <a:cs typeface="Comic Sans MS"/>
              </a:rPr>
              <a:t>longicornis</a:t>
            </a:r>
            <a:r>
              <a:rPr lang="en-US" sz="3200" b="1" i="1" dirty="0">
                <a:latin typeface="Century Gothic" panose="020B0502020202020204" pitchFamily="34" charset="0"/>
                <a:cs typeface="Comic Sans MS"/>
              </a:rPr>
              <a:t> </a:t>
            </a:r>
            <a:r>
              <a:rPr lang="en-US" sz="3200" b="1" dirty="0">
                <a:latin typeface="Century Gothic" panose="020B0502020202020204" pitchFamily="34" charset="0"/>
                <a:cs typeface="Comic Sans MS"/>
              </a:rPr>
              <a:t>Asian Long-horned Tick in the US</a:t>
            </a:r>
            <a:endParaRPr lang="en-US" sz="3200" dirty="0"/>
          </a:p>
        </p:txBody>
      </p:sp>
      <p:sp>
        <p:nvSpPr>
          <p:cNvPr id="10" name="TextBox 9">
            <a:extLst>
              <a:ext uri="{FF2B5EF4-FFF2-40B4-BE49-F238E27FC236}">
                <a16:creationId xmlns:a16="http://schemas.microsoft.com/office/drawing/2014/main" id="{E14284DA-2B29-B11A-6401-54D68ADB5D32}"/>
              </a:ext>
            </a:extLst>
          </p:cNvPr>
          <p:cNvSpPr txBox="1"/>
          <p:nvPr/>
        </p:nvSpPr>
        <p:spPr>
          <a:xfrm>
            <a:off x="16565" y="6174185"/>
            <a:ext cx="2438400" cy="584775"/>
          </a:xfrm>
          <a:prstGeom prst="rect">
            <a:avLst/>
          </a:prstGeom>
          <a:noFill/>
        </p:spPr>
        <p:txBody>
          <a:bodyPr wrap="square">
            <a:spAutoFit/>
          </a:bodyPr>
          <a:lstStyle/>
          <a:p>
            <a:r>
              <a:rPr lang="en-US" sz="3200" b="1" dirty="0">
                <a:latin typeface="Century Gothic" panose="020B0502020202020204" pitchFamily="34" charset="0"/>
                <a:cs typeface="Comic Sans MS"/>
              </a:rPr>
              <a:t>FYI</a:t>
            </a:r>
            <a:endParaRPr lang="en-US" sz="3200" dirty="0"/>
          </a:p>
        </p:txBody>
      </p:sp>
    </p:spTree>
    <p:extLst>
      <p:ext uri="{BB962C8B-B14F-4D97-AF65-F5344CB8AC3E}">
        <p14:creationId xmlns:p14="http://schemas.microsoft.com/office/powerpoint/2010/main" val="1088936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84124" y="76200"/>
            <a:ext cx="10058400" cy="1485900"/>
          </a:xfrm>
          <a:solidFill>
            <a:schemeClr val="bg1"/>
          </a:solidFill>
        </p:spPr>
        <p:txBody>
          <a:bodyPr/>
          <a:lstStyle/>
          <a:p>
            <a:pPr eaLnBrk="1" hangingPunct="1"/>
            <a:r>
              <a:rPr lang="en-US" b="1" i="1" dirty="0" err="1">
                <a:solidFill>
                  <a:srgbClr val="339933"/>
                </a:solidFill>
                <a:latin typeface="Century Gothic" panose="020B0502020202020204" pitchFamily="34" charset="0"/>
                <a:cs typeface="Comic Sans MS"/>
              </a:rPr>
              <a:t>Haemaphysalis</a:t>
            </a:r>
            <a:r>
              <a:rPr lang="en-US" b="1" i="1" dirty="0">
                <a:solidFill>
                  <a:srgbClr val="339933"/>
                </a:solidFill>
                <a:latin typeface="Century Gothic" panose="020B0502020202020204" pitchFamily="34" charset="0"/>
                <a:cs typeface="Comic Sans MS"/>
              </a:rPr>
              <a:t> </a:t>
            </a:r>
            <a:r>
              <a:rPr lang="en-US" b="1" i="1" dirty="0" err="1">
                <a:solidFill>
                  <a:srgbClr val="339933"/>
                </a:solidFill>
                <a:latin typeface="Century Gothic" panose="020B0502020202020204" pitchFamily="34" charset="0"/>
                <a:cs typeface="Comic Sans MS"/>
              </a:rPr>
              <a:t>longicornis</a:t>
            </a:r>
            <a:r>
              <a:rPr lang="en-US" b="1" i="1" dirty="0">
                <a:solidFill>
                  <a:srgbClr val="339933"/>
                </a:solidFill>
                <a:latin typeface="Century Gothic" panose="020B0502020202020204" pitchFamily="34" charset="0"/>
                <a:cs typeface="Comic Sans MS"/>
              </a:rPr>
              <a:t> </a:t>
            </a:r>
            <a:r>
              <a:rPr lang="en-US" b="1" dirty="0">
                <a:solidFill>
                  <a:srgbClr val="339933"/>
                </a:solidFill>
                <a:latin typeface="Century Gothic" panose="020B0502020202020204" pitchFamily="34" charset="0"/>
                <a:cs typeface="Comic Sans MS"/>
              </a:rPr>
              <a:t>(introduced tick)</a:t>
            </a:r>
            <a:endParaRPr lang="en-US" dirty="0">
              <a:solidFill>
                <a:srgbClr val="339933"/>
              </a:solidFill>
              <a:latin typeface="Century Gothic" panose="020B0502020202020204" pitchFamily="34" charset="0"/>
              <a:cs typeface="Comic Sans M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0543" y="2161053"/>
            <a:ext cx="6695686" cy="4468347"/>
          </a:xfrm>
          <a:prstGeom prst="rect">
            <a:avLst/>
          </a:prstGeom>
        </p:spPr>
      </p:pic>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231" y="2057400"/>
            <a:ext cx="4062477" cy="3581400"/>
          </a:xfrm>
          <a:prstGeom prst="rect">
            <a:avLst/>
          </a:prstGeom>
        </p:spPr>
      </p:pic>
    </p:spTree>
    <p:extLst>
      <p:ext uri="{BB962C8B-B14F-4D97-AF65-F5344CB8AC3E}">
        <p14:creationId xmlns:p14="http://schemas.microsoft.com/office/powerpoint/2010/main" val="253470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Century Gothic" panose="020B0502020202020204" pitchFamily="34" charset="0"/>
              </a:rPr>
              <a:t>Tick - Anatomy</a:t>
            </a:r>
          </a:p>
        </p:txBody>
      </p:sp>
      <p:sp>
        <p:nvSpPr>
          <p:cNvPr id="3" name="Content Placeholder 2"/>
          <p:cNvSpPr>
            <a:spLocks noGrp="1"/>
          </p:cNvSpPr>
          <p:nvPr>
            <p:ph idx="1"/>
          </p:nvPr>
        </p:nvSpPr>
        <p:spPr>
          <a:xfrm>
            <a:off x="914400" y="2203530"/>
            <a:ext cx="8562975" cy="2667000"/>
          </a:xfrm>
        </p:spPr>
        <p:txBody>
          <a:bodyPr/>
          <a:lstStyle/>
          <a:p>
            <a:r>
              <a:rPr lang="en-US" dirty="0">
                <a:latin typeface="Century Gothic" panose="020B0502020202020204" pitchFamily="34" charset="0"/>
              </a:rPr>
              <a:t>Capitulum (Gnathostome) = “head”</a:t>
            </a:r>
          </a:p>
          <a:p>
            <a:pPr lvl="1"/>
            <a:r>
              <a:rPr lang="en-US" dirty="0">
                <a:latin typeface="Century Gothic" panose="020B0502020202020204" pitchFamily="34" charset="0"/>
              </a:rPr>
              <a:t>Basis capitulum</a:t>
            </a:r>
          </a:p>
          <a:p>
            <a:pPr lvl="1"/>
            <a:r>
              <a:rPr lang="en-US" dirty="0">
                <a:latin typeface="Century Gothic" panose="020B0502020202020204" pitchFamily="34" charset="0"/>
              </a:rPr>
              <a:t>Palps</a:t>
            </a:r>
          </a:p>
          <a:p>
            <a:pPr lvl="1"/>
            <a:r>
              <a:rPr lang="en-US" dirty="0">
                <a:latin typeface="Century Gothic" panose="020B0502020202020204" pitchFamily="34" charset="0"/>
              </a:rPr>
              <a:t>Chelicerae</a:t>
            </a:r>
          </a:p>
          <a:p>
            <a:pPr lvl="1"/>
            <a:r>
              <a:rPr lang="en-US" dirty="0">
                <a:latin typeface="Century Gothic" panose="020B0502020202020204" pitchFamily="34" charset="0"/>
              </a:rPr>
              <a:t>Hypostome</a:t>
            </a:r>
          </a:p>
          <a:p>
            <a:pPr marL="0" indent="0">
              <a:buNone/>
            </a:pPr>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1026" name="Picture 2" descr="Amblyomma capitulum">
            <a:extLst>
              <a:ext uri="{FF2B5EF4-FFF2-40B4-BE49-F238E27FC236}">
                <a16:creationId xmlns:a16="http://schemas.microsoft.com/office/drawing/2014/main" id="{98589C27-EF30-3D46-9E7B-96A17DD525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2717" y="2819400"/>
            <a:ext cx="209776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ck mouthparts">
            <a:extLst>
              <a:ext uri="{FF2B5EF4-FFF2-40B4-BE49-F238E27FC236}">
                <a16:creationId xmlns:a16="http://schemas.microsoft.com/office/drawing/2014/main" id="{C0E833BC-CCD1-2E4C-87B2-41B1DFE24C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7664" y="3429000"/>
            <a:ext cx="339581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6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idx="4294967295"/>
          </p:nvPr>
        </p:nvSpPr>
        <p:spPr>
          <a:xfrm>
            <a:off x="1210663" y="89502"/>
            <a:ext cx="9953947" cy="749506"/>
          </a:xfrm>
          <a:solidFill>
            <a:schemeClr val="bg1"/>
          </a:solidFill>
        </p:spPr>
        <p:txBody>
          <a:bodyPr/>
          <a:lstStyle/>
          <a:p>
            <a:pPr eaLnBrk="1" hangingPunct="1"/>
            <a:r>
              <a:rPr lang="en-US" b="1" i="1" dirty="0">
                <a:solidFill>
                  <a:schemeClr val="tx1"/>
                </a:solidFill>
                <a:latin typeface="Century Gothic" panose="020B0502020202020204" pitchFamily="34" charset="0"/>
                <a:cs typeface="Comic Sans MS"/>
              </a:rPr>
              <a:t>Rhipicephalus vs. </a:t>
            </a:r>
            <a:r>
              <a:rPr lang="en-US" b="1" i="1" dirty="0" err="1">
                <a:solidFill>
                  <a:schemeClr val="tx1"/>
                </a:solidFill>
                <a:latin typeface="Century Gothic" panose="020B0502020202020204" pitchFamily="34" charset="0"/>
                <a:cs typeface="Comic Sans MS"/>
              </a:rPr>
              <a:t>Haemaphysalis</a:t>
            </a:r>
            <a:endParaRPr lang="en-US" i="1" dirty="0">
              <a:solidFill>
                <a:schemeClr val="tx1"/>
              </a:solidFill>
              <a:latin typeface="Century Gothic" panose="020B0502020202020204" pitchFamily="34" charset="0"/>
              <a:cs typeface="Comic Sans MS"/>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8071" y="1002036"/>
            <a:ext cx="4482934" cy="5648825"/>
          </a:xfrm>
          <a:prstGeom prst="rect">
            <a:avLst/>
          </a:prstGeom>
        </p:spPr>
      </p:pic>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9737" y="1076735"/>
            <a:ext cx="3778334" cy="3609622"/>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511737" y="876357"/>
            <a:ext cx="3539023" cy="3385153"/>
          </a:xfrm>
          <a:prstGeom prst="rect">
            <a:avLst/>
          </a:prstGeom>
        </p:spPr>
      </p:pic>
      <p:sp>
        <p:nvSpPr>
          <p:cNvPr id="19" name="TextBox 18"/>
          <p:cNvSpPr txBox="1"/>
          <p:nvPr/>
        </p:nvSpPr>
        <p:spPr>
          <a:xfrm>
            <a:off x="883414" y="4861231"/>
            <a:ext cx="1747594" cy="369332"/>
          </a:xfrm>
          <a:prstGeom prst="rect">
            <a:avLst/>
          </a:prstGeom>
          <a:noFill/>
        </p:spPr>
        <p:txBody>
          <a:bodyPr wrap="none" rtlCol="0">
            <a:spAutoFit/>
          </a:bodyPr>
          <a:lstStyle/>
          <a:p>
            <a:r>
              <a:rPr lang="en-US" i="1" dirty="0">
                <a:latin typeface="Century Gothic" panose="020B0502020202020204" pitchFamily="34" charset="0"/>
              </a:rPr>
              <a:t>Rhipicephalus</a:t>
            </a:r>
          </a:p>
        </p:txBody>
      </p:sp>
      <p:sp>
        <p:nvSpPr>
          <p:cNvPr id="21" name="TextBox 20"/>
          <p:cNvSpPr txBox="1"/>
          <p:nvPr/>
        </p:nvSpPr>
        <p:spPr>
          <a:xfrm>
            <a:off x="9197537" y="4501691"/>
            <a:ext cx="1874231" cy="369332"/>
          </a:xfrm>
          <a:prstGeom prst="rect">
            <a:avLst/>
          </a:prstGeom>
          <a:noFill/>
        </p:spPr>
        <p:txBody>
          <a:bodyPr wrap="none" rtlCol="0">
            <a:spAutoFit/>
          </a:bodyPr>
          <a:lstStyle/>
          <a:p>
            <a:r>
              <a:rPr lang="en-US" i="1" dirty="0">
                <a:latin typeface="Century Gothic" panose="020B0502020202020204" pitchFamily="34" charset="0"/>
              </a:rPr>
              <a:t>Haemaphysalis</a:t>
            </a:r>
          </a:p>
        </p:txBody>
      </p:sp>
      <p:sp>
        <p:nvSpPr>
          <p:cNvPr id="2" name="Rectangle 1">
            <a:extLst>
              <a:ext uri="{FF2B5EF4-FFF2-40B4-BE49-F238E27FC236}">
                <a16:creationId xmlns:a16="http://schemas.microsoft.com/office/drawing/2014/main" id="{5997F2A0-26E0-4638-9F4A-7DC07A4A0D9D}"/>
              </a:ext>
            </a:extLst>
          </p:cNvPr>
          <p:cNvSpPr/>
          <p:nvPr/>
        </p:nvSpPr>
        <p:spPr bwMode="auto">
          <a:xfrm>
            <a:off x="5768537" y="3314757"/>
            <a:ext cx="838200" cy="304800"/>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E70359EF-816B-4AA9-8978-2A906E675A06}"/>
              </a:ext>
            </a:extLst>
          </p:cNvPr>
          <p:cNvSpPr/>
          <p:nvPr/>
        </p:nvSpPr>
        <p:spPr bwMode="auto">
          <a:xfrm>
            <a:off x="7343505" y="3314757"/>
            <a:ext cx="838200" cy="304800"/>
          </a:xfrm>
          <a:prstGeom prst="rect">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7A1806DB-22A5-E574-9CCF-2DC2CA240BA9}"/>
              </a:ext>
            </a:extLst>
          </p:cNvPr>
          <p:cNvSpPr txBox="1"/>
          <p:nvPr/>
        </p:nvSpPr>
        <p:spPr>
          <a:xfrm>
            <a:off x="129737" y="6250034"/>
            <a:ext cx="1066800" cy="584775"/>
          </a:xfrm>
          <a:prstGeom prst="rect">
            <a:avLst/>
          </a:prstGeom>
          <a:noFill/>
        </p:spPr>
        <p:txBody>
          <a:bodyPr wrap="square">
            <a:spAutoFit/>
          </a:bodyPr>
          <a:lstStyle/>
          <a:p>
            <a:r>
              <a:rPr lang="en-US" sz="3200" dirty="0"/>
              <a:t>FYI</a:t>
            </a:r>
          </a:p>
        </p:txBody>
      </p:sp>
    </p:spTree>
    <p:extLst>
      <p:ext uri="{BB962C8B-B14F-4D97-AF65-F5344CB8AC3E}">
        <p14:creationId xmlns:p14="http://schemas.microsoft.com/office/powerpoint/2010/main" val="2398211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534737" y="381000"/>
            <a:ext cx="11122526" cy="1701565"/>
          </a:xfrm>
        </p:spPr>
        <p:txBody>
          <a:bodyPr/>
          <a:lstStyle/>
          <a:p>
            <a:pPr marL="0" indent="0">
              <a:buNone/>
            </a:pPr>
            <a:r>
              <a:rPr lang="en-US" dirty="0">
                <a:latin typeface="Century Gothic" panose="020B0502020202020204" pitchFamily="34" charset="0"/>
                <a:cs typeface="Comic Sans MS"/>
              </a:rPr>
              <a:t>Behind mosquitos, ticks are the second most important group of disease-transmitting ectoparasites.</a:t>
            </a:r>
          </a:p>
        </p:txBody>
      </p:sp>
      <p:pic>
        <p:nvPicPr>
          <p:cNvPr id="3" name="Picture 2"/>
          <p:cNvPicPr>
            <a:picLocks noChangeAspect="1"/>
          </p:cNvPicPr>
          <p:nvPr/>
        </p:nvPicPr>
        <p:blipFill>
          <a:blip r:embed="rId3"/>
          <a:stretch>
            <a:fillRect/>
          </a:stretch>
        </p:blipFill>
        <p:spPr>
          <a:xfrm>
            <a:off x="838989" y="1676400"/>
            <a:ext cx="4911181" cy="3683386"/>
          </a:xfrm>
          <a:prstGeom prst="rect">
            <a:avLst/>
          </a:prstGeom>
        </p:spPr>
      </p:pic>
      <p:pic>
        <p:nvPicPr>
          <p:cNvPr id="4" name="Picture 3"/>
          <p:cNvPicPr>
            <a:picLocks noChangeAspect="1"/>
          </p:cNvPicPr>
          <p:nvPr/>
        </p:nvPicPr>
        <p:blipFill>
          <a:blip r:embed="rId4"/>
          <a:stretch>
            <a:fillRect/>
          </a:stretch>
        </p:blipFill>
        <p:spPr>
          <a:xfrm>
            <a:off x="6477000" y="1604041"/>
            <a:ext cx="4648200" cy="3755745"/>
          </a:xfrm>
          <a:prstGeom prst="rect">
            <a:avLst/>
          </a:prstGeom>
        </p:spPr>
      </p:pic>
    </p:spTree>
    <p:extLst>
      <p:ext uri="{BB962C8B-B14F-4D97-AF65-F5344CB8AC3E}">
        <p14:creationId xmlns:p14="http://schemas.microsoft.com/office/powerpoint/2010/main" val="1859736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380145" y="1438275"/>
            <a:ext cx="11811000" cy="2609850"/>
          </a:xfrm>
        </p:spPr>
        <p:txBody>
          <a:bodyPr/>
          <a:lstStyle/>
          <a:p>
            <a:pPr marL="0" indent="0">
              <a:buClrTx/>
              <a:buNone/>
            </a:pPr>
            <a:r>
              <a:rPr lang="en-US" sz="2400" dirty="0">
                <a:latin typeface="Century Gothic" panose="020B0502020202020204" pitchFamily="34" charset="0"/>
              </a:rPr>
              <a:t>1. Persistent and slow feeders --  hard to dislodge, attached for many days</a:t>
            </a:r>
            <a:endParaRPr lang="en-US" sz="1400" dirty="0">
              <a:latin typeface="Century Gothic" panose="020B0502020202020204" pitchFamily="34" charset="0"/>
            </a:endParaRPr>
          </a:p>
          <a:p>
            <a:pPr marL="457200" lvl="1" indent="0">
              <a:buClrTx/>
              <a:buSzPct val="65000"/>
              <a:buNone/>
            </a:pPr>
            <a:r>
              <a:rPr lang="en-US" sz="2000" dirty="0">
                <a:latin typeface="Century Gothic" panose="020B0502020202020204" pitchFamily="34" charset="0"/>
              </a:rPr>
              <a:t>much time for transmission of pathogen (wide range of transmission time)</a:t>
            </a:r>
          </a:p>
          <a:p>
            <a:pPr marL="457200" lvl="1" indent="0">
              <a:buClrTx/>
              <a:buSzPct val="65000"/>
              <a:buNone/>
            </a:pPr>
            <a:r>
              <a:rPr lang="en-US" sz="2000" dirty="0">
                <a:latin typeface="Century Gothic" panose="020B0502020202020204" pitchFamily="34" charset="0"/>
              </a:rPr>
              <a:t>allows for geographic dispersal (go where their host goes)</a:t>
            </a:r>
            <a:endParaRPr lang="en-US" sz="1400" dirty="0">
              <a:latin typeface="Century Gothic" panose="020B0502020202020204" pitchFamily="34" charset="0"/>
            </a:endParaRPr>
          </a:p>
          <a:p>
            <a:pPr marL="0" indent="0">
              <a:buClrTx/>
              <a:buNone/>
            </a:pPr>
            <a:r>
              <a:rPr lang="en-US" sz="2400" dirty="0">
                <a:latin typeface="Century Gothic" panose="020B0502020202020204" pitchFamily="34" charset="0"/>
              </a:rPr>
              <a:t>2. Low host specificity </a:t>
            </a:r>
            <a:endParaRPr lang="en-US" sz="1400" dirty="0">
              <a:latin typeface="Century Gothic" panose="020B0502020202020204" pitchFamily="34" charset="0"/>
            </a:endParaRPr>
          </a:p>
          <a:p>
            <a:pPr marL="0" indent="0">
              <a:buClrTx/>
              <a:buNone/>
            </a:pPr>
            <a:r>
              <a:rPr lang="en-US" sz="2400" dirty="0">
                <a:latin typeface="Century Gothic" panose="020B0502020202020204" pitchFamily="34" charset="0"/>
              </a:rPr>
              <a:t>3. Transovarian Transmission  --  retain pathogen to next generation</a:t>
            </a:r>
          </a:p>
          <a:p>
            <a:pPr marL="0" indent="0">
              <a:buClrTx/>
              <a:buNone/>
            </a:pPr>
            <a:r>
              <a:rPr lang="en-US" sz="2400" dirty="0">
                <a:latin typeface="Century Gothic" panose="020B0502020202020204" pitchFamily="34" charset="0"/>
              </a:rPr>
              <a:t>4. Transstadial Transmission  --  retain pathogen throughout life stages</a:t>
            </a:r>
          </a:p>
        </p:txBody>
      </p:sp>
      <p:sp>
        <p:nvSpPr>
          <p:cNvPr id="6146" name="Rectangle 4"/>
          <p:cNvSpPr>
            <a:spLocks noGrp="1" noChangeArrowheads="1"/>
          </p:cNvSpPr>
          <p:nvPr>
            <p:ph type="title" idx="4294967295"/>
          </p:nvPr>
        </p:nvSpPr>
        <p:spPr>
          <a:xfrm>
            <a:off x="1371600" y="0"/>
            <a:ext cx="9144000" cy="1371600"/>
          </a:xfrm>
        </p:spPr>
        <p:txBody>
          <a:bodyPr/>
          <a:lstStyle/>
          <a:p>
            <a:pPr algn="ctr" eaLnBrk="1" hangingPunct="1"/>
            <a:r>
              <a:rPr lang="en-US" sz="4000" b="1" dirty="0">
                <a:latin typeface="Century Gothic" panose="020B0502020202020204" pitchFamily="34" charset="0"/>
                <a:cs typeface="Comic Sans MS"/>
              </a:rPr>
              <a:t>Why are ticks excellent vectors to transmit pathogens?</a:t>
            </a:r>
            <a:endParaRPr lang="en-US" sz="4000" dirty="0">
              <a:latin typeface="Century Gothic" panose="020B0502020202020204" pitchFamily="34" charset="0"/>
              <a:cs typeface="Comic Sans MS"/>
            </a:endParaRPr>
          </a:p>
        </p:txBody>
      </p:sp>
      <p:pic>
        <p:nvPicPr>
          <p:cNvPr id="2" name="Picture 1" descr="A close-up of a plastic cup&#10;&#10;Description automatically generated">
            <a:extLst>
              <a:ext uri="{FF2B5EF4-FFF2-40B4-BE49-F238E27FC236}">
                <a16:creationId xmlns:a16="http://schemas.microsoft.com/office/drawing/2014/main" id="{BD17AA6C-3FAE-8270-FA76-5E4BDBAA48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7874609" y="4012592"/>
            <a:ext cx="2598364" cy="2802781"/>
          </a:xfrm>
          <a:prstGeom prst="rect">
            <a:avLst/>
          </a:prstGeom>
        </p:spPr>
      </p:pic>
      <p:sp>
        <p:nvSpPr>
          <p:cNvPr id="4" name="TextBox 3">
            <a:extLst>
              <a:ext uri="{FF2B5EF4-FFF2-40B4-BE49-F238E27FC236}">
                <a16:creationId xmlns:a16="http://schemas.microsoft.com/office/drawing/2014/main" id="{29400A98-B84A-BF9C-2C38-535F60D94220}"/>
              </a:ext>
            </a:extLst>
          </p:cNvPr>
          <p:cNvSpPr txBox="1"/>
          <p:nvPr/>
        </p:nvSpPr>
        <p:spPr>
          <a:xfrm>
            <a:off x="380145" y="3962400"/>
            <a:ext cx="7925655" cy="1569660"/>
          </a:xfrm>
          <a:prstGeom prst="rect">
            <a:avLst/>
          </a:prstGeom>
          <a:noFill/>
        </p:spPr>
        <p:txBody>
          <a:bodyPr wrap="square">
            <a:spAutoFit/>
          </a:bodyPr>
          <a:lstStyle/>
          <a:p>
            <a:pPr marL="0" indent="0">
              <a:buClrTx/>
              <a:buNone/>
            </a:pPr>
            <a:r>
              <a:rPr lang="en-US" sz="2400" dirty="0">
                <a:latin typeface="Century Gothic" panose="020B0502020202020204" pitchFamily="34" charset="0"/>
              </a:rPr>
              <a:t>5. Hardy  --  persists in environment</a:t>
            </a:r>
          </a:p>
          <a:p>
            <a:pPr marL="0" indent="0">
              <a:buClrTx/>
              <a:buNone/>
            </a:pPr>
            <a:r>
              <a:rPr lang="en-US" sz="2400" dirty="0">
                <a:latin typeface="Century Gothic" panose="020B0502020202020204" pitchFamily="34" charset="0"/>
              </a:rPr>
              <a:t>6. High fecundity  (up to 18,000 eggs per female)</a:t>
            </a:r>
          </a:p>
          <a:p>
            <a:pPr marL="0" indent="0">
              <a:buClrTx/>
              <a:buNone/>
            </a:pPr>
            <a:r>
              <a:rPr lang="en-US" sz="2400" dirty="0">
                <a:latin typeface="Century Gothic" panose="020B0502020202020204" pitchFamily="34" charset="0"/>
                <a:cs typeface="Comic Sans MS"/>
              </a:rPr>
              <a:t>7. Ticks alter host immune system to support</a:t>
            </a:r>
          </a:p>
          <a:p>
            <a:pPr marL="0" indent="0">
              <a:buClrTx/>
              <a:buNone/>
            </a:pPr>
            <a:r>
              <a:rPr lang="en-US" sz="2400" dirty="0">
                <a:latin typeface="Century Gothic" panose="020B0502020202020204" pitchFamily="34" charset="0"/>
                <a:cs typeface="Comic Sans MS"/>
              </a:rPr>
              <a:t>    pathogen transmission</a:t>
            </a:r>
          </a:p>
        </p:txBody>
      </p:sp>
    </p:spTree>
    <p:extLst>
      <p:ext uri="{BB962C8B-B14F-4D97-AF65-F5344CB8AC3E}">
        <p14:creationId xmlns:p14="http://schemas.microsoft.com/office/powerpoint/2010/main" val="17839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25782" y="92241"/>
            <a:ext cx="8056417" cy="6330043"/>
          </a:xfrm>
          <a:prstGeom prst="rect">
            <a:avLst/>
          </a:prstGeom>
        </p:spPr>
      </p:pic>
      <p:sp>
        <p:nvSpPr>
          <p:cNvPr id="2" name="Oval 1">
            <a:extLst>
              <a:ext uri="{FF2B5EF4-FFF2-40B4-BE49-F238E27FC236}">
                <a16:creationId xmlns:a16="http://schemas.microsoft.com/office/drawing/2014/main" id="{984F5789-0977-43BD-AE28-0C1DD598D7E1}"/>
              </a:ext>
            </a:extLst>
          </p:cNvPr>
          <p:cNvSpPr/>
          <p:nvPr/>
        </p:nvSpPr>
        <p:spPr bwMode="auto">
          <a:xfrm>
            <a:off x="3276600" y="990600"/>
            <a:ext cx="1905000" cy="1066800"/>
          </a:xfrm>
          <a:prstGeom prst="ellipse">
            <a:avLst/>
          </a:prstGeom>
          <a:no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Oval 3">
            <a:extLst>
              <a:ext uri="{FF2B5EF4-FFF2-40B4-BE49-F238E27FC236}">
                <a16:creationId xmlns:a16="http://schemas.microsoft.com/office/drawing/2014/main" id="{2811C473-24E5-4BF8-9230-717F0B5F923F}"/>
              </a:ext>
            </a:extLst>
          </p:cNvPr>
          <p:cNvSpPr/>
          <p:nvPr/>
        </p:nvSpPr>
        <p:spPr bwMode="auto">
          <a:xfrm>
            <a:off x="5791200" y="3581400"/>
            <a:ext cx="2286000" cy="1295400"/>
          </a:xfrm>
          <a:prstGeom prst="ellipse">
            <a:avLst/>
          </a:prstGeom>
          <a:noFill/>
          <a:ln w="381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0742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p:nvPr>
        </p:nvSpPr>
        <p:spPr>
          <a:xfrm>
            <a:off x="876299" y="990600"/>
            <a:ext cx="10439400" cy="5562600"/>
          </a:xfrm>
        </p:spPr>
        <p:txBody>
          <a:bodyPr/>
          <a:lstStyle/>
          <a:p>
            <a:pPr marL="514350" indent="-514350">
              <a:buClrTx/>
              <a:buFont typeface="+mj-lt"/>
              <a:buAutoNum type="arabicPeriod"/>
            </a:pPr>
            <a:r>
              <a:rPr lang="en-US" b="1" dirty="0">
                <a:latin typeface="Century Gothic" panose="020B0502020202020204" pitchFamily="34" charset="0"/>
                <a:cs typeface="Comic Sans MS"/>
              </a:rPr>
              <a:t>Disease transmission </a:t>
            </a:r>
            <a:r>
              <a:rPr lang="en-US" dirty="0">
                <a:latin typeface="Century Gothic" panose="020B0502020202020204" pitchFamily="34" charset="0"/>
                <a:cs typeface="Comic Sans MS"/>
              </a:rPr>
              <a:t>(Biological Vector)</a:t>
            </a:r>
          </a:p>
          <a:p>
            <a:pPr marL="514350" lvl="0" indent="-514350">
              <a:buClrTx/>
              <a:buFont typeface="+mj-lt"/>
              <a:buAutoNum type="arabicPeriod"/>
            </a:pPr>
            <a:r>
              <a:rPr lang="en-US" b="1" dirty="0">
                <a:solidFill>
                  <a:srgbClr val="000000"/>
                </a:solidFill>
                <a:latin typeface="Century Gothic" panose="020B0502020202020204" pitchFamily="34" charset="0"/>
                <a:cs typeface="Comic Sans MS"/>
              </a:rPr>
              <a:t>Blood loss </a:t>
            </a:r>
            <a:r>
              <a:rPr lang="en-US" dirty="0">
                <a:solidFill>
                  <a:srgbClr val="000000"/>
                </a:solidFill>
                <a:latin typeface="Century Gothic" panose="020B0502020202020204" pitchFamily="34" charset="0"/>
                <a:cs typeface="Comic Sans MS"/>
              </a:rPr>
              <a:t>(may result in severe anemia or death)</a:t>
            </a:r>
          </a:p>
          <a:p>
            <a:pPr marL="514350" lvl="0" indent="-514350">
              <a:buClrTx/>
              <a:buFont typeface="+mj-lt"/>
              <a:buAutoNum type="arabicPeriod"/>
            </a:pPr>
            <a:r>
              <a:rPr lang="en-US" b="1" dirty="0">
                <a:solidFill>
                  <a:srgbClr val="000000"/>
                </a:solidFill>
                <a:latin typeface="Century Gothic" panose="020B0502020202020204" pitchFamily="34" charset="0"/>
                <a:cs typeface="Comic Sans MS"/>
              </a:rPr>
              <a:t>“Tick worry” in food animals</a:t>
            </a:r>
          </a:p>
          <a:p>
            <a:pPr marL="914400" lvl="1" indent="-457200">
              <a:buClrTx/>
              <a:buFont typeface="+mj-lt"/>
              <a:buAutoNum type="arabicPeriod"/>
            </a:pPr>
            <a:r>
              <a:rPr lang="en-US" sz="3200" dirty="0">
                <a:solidFill>
                  <a:srgbClr val="000000"/>
                </a:solidFill>
                <a:latin typeface="Century Gothic" panose="020B0502020202020204" pitchFamily="34" charset="0"/>
                <a:cs typeface="Comic Sans MS"/>
              </a:rPr>
              <a:t>Decreased grazing, Weight loss</a:t>
            </a:r>
            <a:endParaRPr lang="en-US" sz="3200" dirty="0">
              <a:latin typeface="Century Gothic" panose="020B0502020202020204" pitchFamily="34" charset="0"/>
              <a:cs typeface="Comic Sans MS"/>
            </a:endParaRPr>
          </a:p>
          <a:p>
            <a:pPr marL="514350" indent="-514350">
              <a:buClrTx/>
              <a:buFont typeface="+mj-lt"/>
              <a:buAutoNum type="arabicPeriod"/>
            </a:pPr>
            <a:r>
              <a:rPr lang="en-US" b="1" dirty="0">
                <a:latin typeface="Century Gothic" panose="020B0502020202020204" pitchFamily="34" charset="0"/>
                <a:cs typeface="Comic Sans MS"/>
              </a:rPr>
              <a:t>Wound production</a:t>
            </a:r>
          </a:p>
          <a:p>
            <a:pPr marL="914400" lvl="1" indent="-457200">
              <a:buClrTx/>
              <a:buFont typeface="+mj-lt"/>
              <a:buAutoNum type="arabicPeriod"/>
            </a:pPr>
            <a:r>
              <a:rPr lang="en-US" sz="3200" dirty="0">
                <a:latin typeface="Century Gothic" panose="020B0502020202020204" pitchFamily="34" charset="0"/>
                <a:cs typeface="Comic Sans MS"/>
              </a:rPr>
              <a:t>Secondary bacterial infection</a:t>
            </a:r>
          </a:p>
          <a:p>
            <a:pPr marL="914400" lvl="1" indent="-457200">
              <a:buClrTx/>
              <a:buFont typeface="+mj-lt"/>
              <a:buAutoNum type="arabicPeriod"/>
            </a:pPr>
            <a:r>
              <a:rPr lang="en-US" sz="3200" dirty="0">
                <a:latin typeface="Century Gothic" panose="020B0502020202020204" pitchFamily="34" charset="0"/>
                <a:cs typeface="Comic Sans MS"/>
              </a:rPr>
              <a:t>Invasion sites for screwworms / blow flies</a:t>
            </a:r>
          </a:p>
          <a:p>
            <a:pPr marL="514350" indent="-514350">
              <a:buClrTx/>
              <a:buFont typeface="+mj-lt"/>
              <a:buAutoNum type="arabicPeriod"/>
            </a:pPr>
            <a:r>
              <a:rPr lang="en-US" b="1" dirty="0">
                <a:latin typeface="Century Gothic" panose="020B0502020202020204" pitchFamily="34" charset="0"/>
                <a:cs typeface="Comic Sans MS"/>
              </a:rPr>
              <a:t>Damage to hides</a:t>
            </a:r>
          </a:p>
          <a:p>
            <a:pPr marL="514350" indent="-514350">
              <a:buClrTx/>
              <a:buFont typeface="+mj-lt"/>
              <a:buAutoNum type="arabicPeriod"/>
            </a:pPr>
            <a:r>
              <a:rPr lang="en-US" b="1" dirty="0">
                <a:solidFill>
                  <a:srgbClr val="000000"/>
                </a:solidFill>
                <a:latin typeface="Century Gothic" panose="020B0502020202020204" pitchFamily="34" charset="0"/>
                <a:cs typeface="Comic Sans MS"/>
              </a:rPr>
              <a:t>Tick paralysis </a:t>
            </a:r>
            <a:r>
              <a:rPr lang="en-US" dirty="0">
                <a:solidFill>
                  <a:srgbClr val="000000"/>
                </a:solidFill>
                <a:latin typeface="Century Gothic" panose="020B0502020202020204" pitchFamily="34" charset="0"/>
                <a:cs typeface="Comic Sans MS"/>
              </a:rPr>
              <a:t>(caused by toxin in tick saliva)</a:t>
            </a:r>
            <a:endParaRPr lang="en-US" dirty="0">
              <a:latin typeface="Century Gothic" panose="020B0502020202020204" pitchFamily="34" charset="0"/>
              <a:cs typeface="Comic Sans MS"/>
            </a:endParaRPr>
          </a:p>
        </p:txBody>
      </p:sp>
      <p:sp>
        <p:nvSpPr>
          <p:cNvPr id="6146" name="Rectangle 4"/>
          <p:cNvSpPr>
            <a:spLocks noGrp="1" noChangeArrowheads="1"/>
          </p:cNvSpPr>
          <p:nvPr>
            <p:ph type="title" idx="4294967295"/>
          </p:nvPr>
        </p:nvSpPr>
        <p:spPr>
          <a:xfrm>
            <a:off x="2819400" y="152400"/>
            <a:ext cx="7716837" cy="838200"/>
          </a:xfrm>
        </p:spPr>
        <p:txBody>
          <a:bodyPr/>
          <a:lstStyle/>
          <a:p>
            <a:pPr eaLnBrk="1" hangingPunct="1"/>
            <a:r>
              <a:rPr lang="en-US" b="1" dirty="0">
                <a:latin typeface="Century Gothic" panose="020B0502020202020204" pitchFamily="34" charset="0"/>
                <a:cs typeface="Comic Sans MS"/>
              </a:rPr>
              <a:t>Tick Associated Pathology</a:t>
            </a:r>
            <a:endParaRPr lang="en-US" dirty="0">
              <a:latin typeface="Century Gothic" panose="020B0502020202020204" pitchFamily="34" charset="0"/>
              <a:cs typeface="Comic Sans MS"/>
            </a:endParaRPr>
          </a:p>
        </p:txBody>
      </p:sp>
    </p:spTree>
    <p:extLst>
      <p:ext uri="{BB962C8B-B14F-4D97-AF65-F5344CB8AC3E}">
        <p14:creationId xmlns:p14="http://schemas.microsoft.com/office/powerpoint/2010/main" val="1134305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457200" y="1608220"/>
            <a:ext cx="4876800" cy="2811379"/>
          </a:xfrm>
        </p:spPr>
        <p:txBody>
          <a:bodyPr/>
          <a:lstStyle/>
          <a:p>
            <a:pPr>
              <a:buClrTx/>
              <a:buFont typeface="Wingdings" panose="05000000000000000000" pitchFamily="2" charset="2"/>
              <a:buChar char="§"/>
            </a:pPr>
            <a:r>
              <a:rPr lang="en-US" sz="2400" u="sng" dirty="0">
                <a:latin typeface="Century Gothic" panose="020B0502020202020204" pitchFamily="34" charset="0"/>
                <a:cs typeface="Comic Sans MS"/>
              </a:rPr>
              <a:t>Protozoal diseases</a:t>
            </a:r>
          </a:p>
          <a:p>
            <a:pPr marL="574675" lvl="1" indent="-342900">
              <a:spcBef>
                <a:spcPts val="0"/>
              </a:spcBef>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Bovine babesiosis </a:t>
            </a:r>
            <a:r>
              <a:rPr lang="en-US" sz="2000" i="1" dirty="0">
                <a:latin typeface="Century Gothic" panose="020B0502020202020204" pitchFamily="34" charset="0"/>
                <a:cs typeface="Comic Sans MS"/>
              </a:rPr>
              <a:t>(Ra</a:t>
            </a:r>
            <a:r>
              <a:rPr lang="en-US" sz="2000" dirty="0">
                <a:latin typeface="Century Gothic" panose="020B0502020202020204" pitchFamily="34" charset="0"/>
                <a:cs typeface="Comic Sans MS"/>
              </a:rPr>
              <a:t>)               </a:t>
            </a:r>
            <a:r>
              <a:rPr lang="en-US" sz="1400" dirty="0">
                <a:latin typeface="Century Gothic" panose="020B0502020202020204" pitchFamily="34" charset="0"/>
                <a:cs typeface="Comic Sans MS"/>
              </a:rPr>
              <a:t>(Texas Cattle fever)</a:t>
            </a:r>
            <a:endParaRPr lang="en-US" sz="2000" dirty="0">
              <a:latin typeface="Century Gothic" panose="020B0502020202020204" pitchFamily="34" charset="0"/>
              <a:cs typeface="Comic Sans MS"/>
            </a:endParaRPr>
          </a:p>
          <a:p>
            <a:pPr marL="574675" lvl="1" indent="-342900">
              <a:buClrTx/>
              <a:buFont typeface="Wingdings" panose="05000000000000000000" pitchFamily="2" charset="2"/>
              <a:buChar char="§"/>
            </a:pPr>
            <a:r>
              <a:rPr lang="en-US" sz="2000" dirty="0">
                <a:latin typeface="Century Gothic" panose="020B0502020202020204" pitchFamily="34" charset="0"/>
                <a:cs typeface="Comic Sans MS"/>
              </a:rPr>
              <a:t>Equine babesiosis</a:t>
            </a:r>
          </a:p>
          <a:p>
            <a:pPr marL="574675" lvl="1" indent="-342900">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Canine babesiosis (</a:t>
            </a:r>
            <a:r>
              <a:rPr lang="en-US" sz="2000" i="1" dirty="0">
                <a:solidFill>
                  <a:srgbClr val="339933"/>
                </a:solidFill>
                <a:latin typeface="Century Gothic" panose="020B0502020202020204" pitchFamily="34" charset="0"/>
                <a:cs typeface="Comic Sans MS"/>
              </a:rPr>
              <a:t>Rs</a:t>
            </a:r>
            <a:r>
              <a:rPr lang="en-US" sz="2000" dirty="0">
                <a:solidFill>
                  <a:srgbClr val="339933"/>
                </a:solidFill>
                <a:latin typeface="Century Gothic" panose="020B0502020202020204" pitchFamily="34" charset="0"/>
                <a:cs typeface="Comic Sans MS"/>
              </a:rPr>
              <a:t>)</a:t>
            </a:r>
          </a:p>
          <a:p>
            <a:pPr marL="574675" lvl="1" indent="-342900">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Feline </a:t>
            </a:r>
            <a:r>
              <a:rPr lang="en-US" sz="2000" dirty="0" err="1">
                <a:solidFill>
                  <a:srgbClr val="339933"/>
                </a:solidFill>
                <a:latin typeface="Century Gothic" panose="020B0502020202020204" pitchFamily="34" charset="0"/>
                <a:cs typeface="Comic Sans MS"/>
              </a:rPr>
              <a:t>cytauxzoonosis</a:t>
            </a:r>
            <a:r>
              <a:rPr lang="en-US" sz="2000" dirty="0">
                <a:solidFill>
                  <a:srgbClr val="339933"/>
                </a:solidFill>
                <a:latin typeface="Century Gothic" panose="020B0502020202020204" pitchFamily="34" charset="0"/>
                <a:cs typeface="Comic Sans MS"/>
              </a:rPr>
              <a:t> (</a:t>
            </a:r>
            <a:r>
              <a:rPr lang="en-US" sz="2000" i="1" dirty="0">
                <a:solidFill>
                  <a:srgbClr val="339933"/>
                </a:solidFill>
                <a:latin typeface="Century Gothic" panose="020B0502020202020204" pitchFamily="34" charset="0"/>
                <a:cs typeface="Comic Sans MS"/>
              </a:rPr>
              <a:t>Aa, </a:t>
            </a:r>
            <a:r>
              <a:rPr lang="en-US" sz="2000" i="1" dirty="0" err="1">
                <a:solidFill>
                  <a:srgbClr val="339933"/>
                </a:solidFill>
                <a:latin typeface="Century Gothic" panose="020B0502020202020204" pitchFamily="34" charset="0"/>
                <a:cs typeface="Comic Sans MS"/>
              </a:rPr>
              <a:t>Dv</a:t>
            </a:r>
            <a:r>
              <a:rPr lang="en-US" sz="2000" dirty="0">
                <a:solidFill>
                  <a:srgbClr val="339933"/>
                </a:solidFill>
                <a:latin typeface="Century Gothic" panose="020B0502020202020204" pitchFamily="34" charset="0"/>
                <a:cs typeface="Comic Sans MS"/>
              </a:rPr>
              <a:t>)</a:t>
            </a:r>
            <a:endParaRPr lang="en-US" sz="1400" dirty="0">
              <a:solidFill>
                <a:srgbClr val="339933"/>
              </a:solidFill>
              <a:latin typeface="Century Gothic" panose="020B0502020202020204" pitchFamily="34" charset="0"/>
              <a:cs typeface="Comic Sans MS"/>
            </a:endParaRPr>
          </a:p>
          <a:p>
            <a:pPr marL="574675" lvl="1" indent="-342900">
              <a:buClrTx/>
              <a:buFont typeface="Wingdings" panose="05000000000000000000" pitchFamily="2" charset="2"/>
              <a:buChar char="§"/>
            </a:pPr>
            <a:r>
              <a:rPr lang="en-US" sz="2000" dirty="0">
                <a:latin typeface="Century Gothic" panose="020B0502020202020204" pitchFamily="34" charset="0"/>
                <a:cs typeface="Comic Sans MS"/>
              </a:rPr>
              <a:t>Theileriosis </a:t>
            </a:r>
            <a:r>
              <a:rPr lang="en-US" sz="1400" dirty="0">
                <a:latin typeface="Century Gothic" panose="020B0502020202020204" pitchFamily="34" charset="0"/>
                <a:cs typeface="Comic Sans MS"/>
              </a:rPr>
              <a:t>(East Coast fever)</a:t>
            </a:r>
            <a:endParaRPr lang="en-US" sz="2000" dirty="0">
              <a:latin typeface="Century Gothic" panose="020B0502020202020204" pitchFamily="34" charset="0"/>
              <a:cs typeface="Comic Sans MS"/>
            </a:endParaRPr>
          </a:p>
        </p:txBody>
      </p:sp>
      <p:sp>
        <p:nvSpPr>
          <p:cNvPr id="6146" name="Rectangle 4"/>
          <p:cNvSpPr>
            <a:spLocks noGrp="1" noChangeArrowheads="1"/>
          </p:cNvSpPr>
          <p:nvPr>
            <p:ph type="title" idx="4294967295"/>
          </p:nvPr>
        </p:nvSpPr>
        <p:spPr>
          <a:xfrm>
            <a:off x="2171700" y="88232"/>
            <a:ext cx="7716837" cy="1524000"/>
          </a:xfrm>
        </p:spPr>
        <p:txBody>
          <a:bodyPr/>
          <a:lstStyle/>
          <a:p>
            <a:pPr algn="ctr" eaLnBrk="1" hangingPunct="1"/>
            <a:r>
              <a:rPr lang="en-US" b="1" dirty="0">
                <a:latin typeface="Century Gothic" panose="020B0502020202020204" pitchFamily="34" charset="0"/>
                <a:cs typeface="Comic Sans MS"/>
              </a:rPr>
              <a:t>Tick Associated Pathology</a:t>
            </a:r>
            <a:br>
              <a:rPr lang="en-US" b="1" dirty="0">
                <a:latin typeface="Century Gothic" panose="020B0502020202020204" pitchFamily="34" charset="0"/>
                <a:cs typeface="Comic Sans MS"/>
              </a:rPr>
            </a:br>
            <a:r>
              <a:rPr lang="en-US" sz="4000" b="1" dirty="0">
                <a:latin typeface="Century Gothic" panose="020B0502020202020204" pitchFamily="34" charset="0"/>
                <a:cs typeface="Comic Sans MS"/>
              </a:rPr>
              <a:t>DISEASE TRANSMISSION</a:t>
            </a:r>
            <a:endParaRPr lang="en-US" dirty="0">
              <a:latin typeface="Century Gothic" panose="020B0502020202020204" pitchFamily="34" charset="0"/>
              <a:cs typeface="Comic Sans MS"/>
            </a:endParaRPr>
          </a:p>
        </p:txBody>
      </p:sp>
      <p:sp>
        <p:nvSpPr>
          <p:cNvPr id="4" name="Content Placeholder 4"/>
          <p:cNvSpPr txBox="1">
            <a:spLocks/>
          </p:cNvSpPr>
          <p:nvPr/>
        </p:nvSpPr>
        <p:spPr bwMode="auto">
          <a:xfrm>
            <a:off x="5791200" y="1812759"/>
            <a:ext cx="6248400" cy="19210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Tx/>
              <a:buFont typeface="Wingdings" panose="05000000000000000000" pitchFamily="2" charset="2"/>
              <a:buChar char="§"/>
            </a:pPr>
            <a:r>
              <a:rPr lang="en-US" sz="2400" u="sng" dirty="0">
                <a:latin typeface="Century Gothic" panose="020B0502020202020204" pitchFamily="34" charset="0"/>
                <a:cs typeface="Comic Sans MS"/>
              </a:rPr>
              <a:t>Rickettsial diseases</a:t>
            </a:r>
          </a:p>
          <a:p>
            <a:pPr lvl="1">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Rocky Mountain Spotted Fever (</a:t>
            </a:r>
            <a:r>
              <a:rPr lang="en-US" sz="2000" i="1" dirty="0" err="1">
                <a:solidFill>
                  <a:srgbClr val="339933"/>
                </a:solidFill>
                <a:latin typeface="Century Gothic" panose="020B0502020202020204" pitchFamily="34" charset="0"/>
                <a:cs typeface="Comic Sans MS"/>
              </a:rPr>
              <a:t>Dv</a:t>
            </a:r>
            <a:r>
              <a:rPr lang="en-US" sz="2000" i="1" dirty="0">
                <a:solidFill>
                  <a:srgbClr val="339933"/>
                </a:solidFill>
                <a:latin typeface="Century Gothic" panose="020B0502020202020204" pitchFamily="34" charset="0"/>
                <a:cs typeface="Comic Sans MS"/>
              </a:rPr>
              <a:t>, Rs, Aa</a:t>
            </a:r>
            <a:r>
              <a:rPr lang="en-US" sz="2000" dirty="0">
                <a:solidFill>
                  <a:srgbClr val="339933"/>
                </a:solidFill>
                <a:latin typeface="Century Gothic" panose="020B0502020202020204" pitchFamily="34" charset="0"/>
                <a:cs typeface="Comic Sans MS"/>
              </a:rPr>
              <a:t>)</a:t>
            </a:r>
          </a:p>
          <a:p>
            <a:pPr lvl="1">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Ehrlichiosis (</a:t>
            </a:r>
            <a:r>
              <a:rPr lang="en-US" sz="2000" i="1" dirty="0">
                <a:solidFill>
                  <a:srgbClr val="339933"/>
                </a:solidFill>
                <a:latin typeface="Century Gothic" panose="020B0502020202020204" pitchFamily="34" charset="0"/>
                <a:cs typeface="Comic Sans MS"/>
              </a:rPr>
              <a:t>Rs, Aa</a:t>
            </a:r>
            <a:r>
              <a:rPr lang="en-US" sz="2000" dirty="0">
                <a:solidFill>
                  <a:srgbClr val="339933"/>
                </a:solidFill>
                <a:latin typeface="Century Gothic" panose="020B0502020202020204" pitchFamily="34" charset="0"/>
                <a:cs typeface="Comic Sans MS"/>
              </a:rPr>
              <a:t>)</a:t>
            </a:r>
          </a:p>
          <a:p>
            <a:pPr lvl="1">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Anaplasmosis (</a:t>
            </a:r>
            <a:r>
              <a:rPr lang="en-US" sz="2000" i="1" dirty="0">
                <a:solidFill>
                  <a:srgbClr val="339933"/>
                </a:solidFill>
                <a:latin typeface="Century Gothic" panose="020B0502020202020204" pitchFamily="34" charset="0"/>
                <a:cs typeface="Comic Sans MS"/>
              </a:rPr>
              <a:t>Is</a:t>
            </a:r>
            <a:r>
              <a:rPr lang="en-US" sz="2000" dirty="0">
                <a:solidFill>
                  <a:srgbClr val="339933"/>
                </a:solidFill>
                <a:latin typeface="Century Gothic" panose="020B0502020202020204" pitchFamily="34" charset="0"/>
                <a:cs typeface="Comic Sans MS"/>
              </a:rPr>
              <a:t>)</a:t>
            </a:r>
          </a:p>
          <a:p>
            <a:pPr lvl="1">
              <a:buClrTx/>
              <a:buFont typeface="Wingdings" panose="05000000000000000000" pitchFamily="2" charset="2"/>
              <a:buChar char="§"/>
            </a:pPr>
            <a:r>
              <a:rPr lang="en-US" sz="2000" dirty="0">
                <a:latin typeface="Century Gothic" panose="020B0502020202020204" pitchFamily="34" charset="0"/>
                <a:cs typeface="Comic Sans MS"/>
              </a:rPr>
              <a:t>Heartwater </a:t>
            </a:r>
            <a:r>
              <a:rPr lang="en-US" sz="1600" dirty="0">
                <a:latin typeface="Century Gothic" panose="020B0502020202020204" pitchFamily="34" charset="0"/>
                <a:cs typeface="Comic Sans MS"/>
              </a:rPr>
              <a:t>(</a:t>
            </a:r>
            <a:r>
              <a:rPr lang="en-US" sz="1600" dirty="0" err="1">
                <a:latin typeface="Century Gothic" panose="020B0502020202020204" pitchFamily="34" charset="0"/>
                <a:cs typeface="Comic Sans MS"/>
              </a:rPr>
              <a:t>Cowdria</a:t>
            </a:r>
            <a:r>
              <a:rPr lang="en-US" sz="1600" dirty="0">
                <a:latin typeface="Century Gothic" panose="020B0502020202020204" pitchFamily="34" charset="0"/>
                <a:cs typeface="Comic Sans MS"/>
              </a:rPr>
              <a:t>)</a:t>
            </a:r>
          </a:p>
        </p:txBody>
      </p:sp>
      <p:sp>
        <p:nvSpPr>
          <p:cNvPr id="6" name="Content Placeholder 4"/>
          <p:cNvSpPr txBox="1">
            <a:spLocks/>
          </p:cNvSpPr>
          <p:nvPr/>
        </p:nvSpPr>
        <p:spPr bwMode="auto">
          <a:xfrm>
            <a:off x="457200" y="4487778"/>
            <a:ext cx="59436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Tx/>
              <a:buFont typeface="Wingdings" panose="05000000000000000000" pitchFamily="2" charset="2"/>
              <a:buChar char="§"/>
            </a:pPr>
            <a:r>
              <a:rPr lang="en-US" sz="2400" u="sng" dirty="0">
                <a:latin typeface="Century Gothic" panose="020B0502020202020204" pitchFamily="34" charset="0"/>
                <a:cs typeface="Comic Sans MS"/>
              </a:rPr>
              <a:t>Bacterial Diseases</a:t>
            </a:r>
            <a:endParaRPr lang="en-US" sz="2000" u="sng" dirty="0">
              <a:latin typeface="Century Gothic" panose="020B0502020202020204" pitchFamily="34" charset="0"/>
              <a:cs typeface="Comic Sans MS"/>
            </a:endParaRPr>
          </a:p>
          <a:p>
            <a:pPr lvl="1">
              <a:buClrTx/>
              <a:buFont typeface="Wingdings" panose="05000000000000000000" pitchFamily="2" charset="2"/>
              <a:buChar char="§"/>
            </a:pPr>
            <a:r>
              <a:rPr lang="en-US" sz="2000" dirty="0">
                <a:solidFill>
                  <a:srgbClr val="339933"/>
                </a:solidFill>
                <a:latin typeface="Century Gothic" panose="020B0502020202020204" pitchFamily="34" charset="0"/>
                <a:cs typeface="Comic Sans MS"/>
              </a:rPr>
              <a:t>Lyme disease (</a:t>
            </a:r>
            <a:r>
              <a:rPr lang="en-US" sz="2000" i="1" dirty="0">
                <a:solidFill>
                  <a:srgbClr val="339933"/>
                </a:solidFill>
                <a:latin typeface="Century Gothic" panose="020B0502020202020204" pitchFamily="34" charset="0"/>
                <a:cs typeface="Comic Sans MS"/>
              </a:rPr>
              <a:t>Is</a:t>
            </a:r>
            <a:r>
              <a:rPr lang="en-US" sz="2000" dirty="0">
                <a:solidFill>
                  <a:srgbClr val="339933"/>
                </a:solidFill>
                <a:latin typeface="Century Gothic" panose="020B0502020202020204" pitchFamily="34" charset="0"/>
                <a:cs typeface="Comic Sans MS"/>
              </a:rPr>
              <a:t>)</a:t>
            </a:r>
          </a:p>
          <a:p>
            <a:pPr lvl="1">
              <a:buClrTx/>
              <a:buFont typeface="Wingdings" panose="05000000000000000000" pitchFamily="2" charset="2"/>
              <a:buChar char="§"/>
            </a:pPr>
            <a:r>
              <a:rPr lang="en-US" sz="2000" dirty="0">
                <a:solidFill>
                  <a:srgbClr val="000000"/>
                </a:solidFill>
                <a:effectLst/>
                <a:latin typeface="Century Gothic" panose="020B0502020202020204" pitchFamily="34" charset="0"/>
              </a:rPr>
              <a:t>Tularemia </a:t>
            </a:r>
            <a:r>
              <a:rPr lang="en-US" sz="2000" dirty="0">
                <a:latin typeface="Century Gothic" panose="020B0502020202020204" pitchFamily="34" charset="0"/>
                <a:cs typeface="Comic Sans MS"/>
              </a:rPr>
              <a:t>(rabbit fever)</a:t>
            </a:r>
          </a:p>
          <a:p>
            <a:pPr lvl="1">
              <a:buClrTx/>
              <a:buFont typeface="Wingdings" panose="05000000000000000000" pitchFamily="2" charset="2"/>
              <a:buChar char="§"/>
            </a:pPr>
            <a:r>
              <a:rPr lang="en-US" sz="2000" dirty="0">
                <a:latin typeface="Century Gothic" panose="020B0502020202020204" pitchFamily="34" charset="0"/>
                <a:cs typeface="Comic Sans MS"/>
              </a:rPr>
              <a:t>Spirochetosis of livestock and poultry</a:t>
            </a:r>
          </a:p>
          <a:p>
            <a:pPr lvl="1">
              <a:buClrTx/>
              <a:buFont typeface="Wingdings" panose="05000000000000000000" pitchFamily="2" charset="2"/>
              <a:buChar char="§"/>
            </a:pPr>
            <a:r>
              <a:rPr lang="en-US" sz="2000" dirty="0">
                <a:latin typeface="Century Gothic" panose="020B0502020202020204" pitchFamily="34" charset="0"/>
                <a:cs typeface="Comic Sans MS"/>
              </a:rPr>
              <a:t>Brucellosis</a:t>
            </a:r>
          </a:p>
        </p:txBody>
      </p:sp>
      <p:sp>
        <p:nvSpPr>
          <p:cNvPr id="7" name="Content Placeholder 4"/>
          <p:cNvSpPr txBox="1">
            <a:spLocks/>
          </p:cNvSpPr>
          <p:nvPr/>
        </p:nvSpPr>
        <p:spPr bwMode="auto">
          <a:xfrm>
            <a:off x="6002337" y="4511840"/>
            <a:ext cx="3886200" cy="1976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ClrTx/>
              <a:buFont typeface="Wingdings" panose="05000000000000000000" pitchFamily="2" charset="2"/>
              <a:buChar char="§"/>
            </a:pPr>
            <a:r>
              <a:rPr lang="en-US" sz="2400" u="sng" dirty="0">
                <a:latin typeface="Century Gothic" panose="020B0502020202020204" pitchFamily="34" charset="0"/>
                <a:cs typeface="Comic Sans MS"/>
              </a:rPr>
              <a:t>Viral diseases</a:t>
            </a:r>
          </a:p>
          <a:p>
            <a:pPr lvl="1">
              <a:buClrTx/>
              <a:buFont typeface="Wingdings" panose="05000000000000000000" pitchFamily="2" charset="2"/>
              <a:buChar char="§"/>
            </a:pPr>
            <a:r>
              <a:rPr lang="en-US" sz="2000" dirty="0">
                <a:latin typeface="Century Gothic" panose="020B0502020202020204" pitchFamily="34" charset="0"/>
                <a:cs typeface="Comic Sans MS"/>
              </a:rPr>
              <a:t>Nairobi sheep disease</a:t>
            </a:r>
          </a:p>
          <a:p>
            <a:pPr lvl="1">
              <a:buClrTx/>
              <a:buFont typeface="Wingdings" panose="05000000000000000000" pitchFamily="2" charset="2"/>
              <a:buChar char="§"/>
            </a:pPr>
            <a:r>
              <a:rPr lang="en-US" sz="2000" dirty="0">
                <a:latin typeface="Century Gothic" panose="020B0502020202020204" pitchFamily="34" charset="0"/>
                <a:cs typeface="Comic Sans MS"/>
              </a:rPr>
              <a:t>African swine fever</a:t>
            </a:r>
          </a:p>
          <a:p>
            <a:pPr lvl="1">
              <a:buClrTx/>
              <a:buFont typeface="Wingdings" panose="05000000000000000000" pitchFamily="2" charset="2"/>
              <a:buChar char="§"/>
            </a:pPr>
            <a:r>
              <a:rPr lang="en-US" sz="2000" dirty="0">
                <a:latin typeface="Century Gothic" panose="020B0502020202020204" pitchFamily="34" charset="0"/>
                <a:cs typeface="Comic Sans MS"/>
              </a:rPr>
              <a:t>Tick-borne encephalitis</a:t>
            </a:r>
          </a:p>
          <a:p>
            <a:pPr lvl="1">
              <a:buClrTx/>
              <a:buFont typeface="Wingdings" panose="05000000000000000000" pitchFamily="2" charset="2"/>
              <a:buChar char="§"/>
            </a:pPr>
            <a:r>
              <a:rPr lang="en-US" sz="2000" dirty="0">
                <a:latin typeface="Century Gothic" panose="020B0502020202020204" pitchFamily="34" charset="0"/>
                <a:cs typeface="Comic Sans MS"/>
              </a:rPr>
              <a:t>Others?</a:t>
            </a:r>
          </a:p>
        </p:txBody>
      </p:sp>
      <p:sp>
        <p:nvSpPr>
          <p:cNvPr id="2" name="TextBox 1">
            <a:extLst>
              <a:ext uri="{FF2B5EF4-FFF2-40B4-BE49-F238E27FC236}">
                <a16:creationId xmlns:a16="http://schemas.microsoft.com/office/drawing/2014/main" id="{4D17E490-BD96-A985-B8F9-BBAADBDB47CC}"/>
              </a:ext>
            </a:extLst>
          </p:cNvPr>
          <p:cNvSpPr txBox="1"/>
          <p:nvPr/>
        </p:nvSpPr>
        <p:spPr>
          <a:xfrm>
            <a:off x="9101938" y="6488668"/>
            <a:ext cx="2967479" cy="369332"/>
          </a:xfrm>
          <a:prstGeom prst="rect">
            <a:avLst/>
          </a:prstGeom>
          <a:noFill/>
        </p:spPr>
        <p:txBody>
          <a:bodyPr wrap="none" rtlCol="0">
            <a:spAutoFit/>
          </a:bodyPr>
          <a:lstStyle/>
          <a:p>
            <a:r>
              <a:rPr lang="en-US" dirty="0"/>
              <a:t>(tick species abbreviations)</a:t>
            </a:r>
          </a:p>
        </p:txBody>
      </p:sp>
    </p:spTree>
    <p:extLst>
      <p:ext uri="{BB962C8B-B14F-4D97-AF65-F5344CB8AC3E}">
        <p14:creationId xmlns:p14="http://schemas.microsoft.com/office/powerpoint/2010/main" val="1803764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381000" y="967553"/>
            <a:ext cx="6934200" cy="4800600"/>
          </a:xfrm>
        </p:spPr>
        <p:txBody>
          <a:bodyPr/>
          <a:lstStyle/>
          <a:p>
            <a:pPr>
              <a:buClrTx/>
            </a:pPr>
            <a:r>
              <a:rPr lang="en-US" sz="2800" dirty="0">
                <a:latin typeface="Century Gothic" panose="020B0502020202020204" pitchFamily="34" charset="0"/>
              </a:rPr>
              <a:t> </a:t>
            </a:r>
            <a:r>
              <a:rPr lang="en-US" b="1" dirty="0">
                <a:latin typeface="Century Gothic" panose="020B0502020202020204" pitchFamily="34" charset="0"/>
                <a:cs typeface="Comic Sans MS"/>
              </a:rPr>
              <a:t>Nonchemical Control</a:t>
            </a:r>
          </a:p>
          <a:p>
            <a:pPr lvl="1">
              <a:buClrTx/>
            </a:pPr>
            <a:r>
              <a:rPr lang="en-US" dirty="0">
                <a:latin typeface="Century Gothic" panose="020B0502020202020204" pitchFamily="34" charset="0"/>
                <a:cs typeface="Comic Sans MS"/>
              </a:rPr>
              <a:t>Brush or vegetation removal</a:t>
            </a:r>
          </a:p>
          <a:p>
            <a:pPr lvl="2">
              <a:buClrTx/>
            </a:pPr>
            <a:r>
              <a:rPr lang="en-US" sz="2000" dirty="0">
                <a:latin typeface="Century Gothic" panose="020B0502020202020204" pitchFamily="34" charset="0"/>
                <a:cs typeface="Comic Sans MS"/>
              </a:rPr>
              <a:t>Much labor &amp; expensive</a:t>
            </a:r>
          </a:p>
          <a:p>
            <a:pPr lvl="1">
              <a:buClrTx/>
            </a:pPr>
            <a:r>
              <a:rPr lang="en-US" dirty="0">
                <a:latin typeface="Century Gothic" panose="020B0502020202020204" pitchFamily="34" charset="0"/>
                <a:cs typeface="Comic Sans MS"/>
              </a:rPr>
              <a:t>Resistant cattle breeds</a:t>
            </a:r>
          </a:p>
          <a:p>
            <a:pPr lvl="2">
              <a:buClrTx/>
            </a:pPr>
            <a:r>
              <a:rPr lang="en-US" sz="2000" dirty="0">
                <a:latin typeface="Century Gothic" panose="020B0502020202020204" pitchFamily="34" charset="0"/>
                <a:cs typeface="Comic Sans MS"/>
              </a:rPr>
              <a:t>Hereford least resistant</a:t>
            </a:r>
          </a:p>
          <a:p>
            <a:pPr lvl="2">
              <a:buClrTx/>
            </a:pPr>
            <a:r>
              <a:rPr lang="en-US" sz="2000" dirty="0">
                <a:latin typeface="Century Gothic" panose="020B0502020202020204" pitchFamily="34" charset="0"/>
                <a:cs typeface="Comic Sans MS"/>
              </a:rPr>
              <a:t>Brahman most resistant</a:t>
            </a:r>
          </a:p>
          <a:p>
            <a:pPr lvl="1">
              <a:buClrTx/>
            </a:pPr>
            <a:r>
              <a:rPr lang="en-US" dirty="0">
                <a:latin typeface="Century Gothic" panose="020B0502020202020204" pitchFamily="34" charset="0"/>
                <a:cs typeface="Comic Sans MS"/>
              </a:rPr>
              <a:t>Vaccines against ticks</a:t>
            </a:r>
          </a:p>
          <a:p>
            <a:pPr lvl="2">
              <a:buClrTx/>
            </a:pPr>
            <a:r>
              <a:rPr lang="en-US" sz="2000" dirty="0">
                <a:latin typeface="Century Gothic" panose="020B0502020202020204" pitchFamily="34" charset="0"/>
                <a:cs typeface="Comic Sans MS"/>
              </a:rPr>
              <a:t>Australian tick vaccine</a:t>
            </a:r>
          </a:p>
          <a:p>
            <a:pPr lvl="1">
              <a:buClrTx/>
            </a:pPr>
            <a:r>
              <a:rPr lang="en-US" dirty="0">
                <a:latin typeface="Century Gothic" panose="020B0502020202020204" pitchFamily="34" charset="0"/>
                <a:cs typeface="Comic Sans MS"/>
              </a:rPr>
              <a:t>Predators and parasites?</a:t>
            </a:r>
          </a:p>
          <a:p>
            <a:pPr lvl="2">
              <a:buClrTx/>
            </a:pPr>
            <a:r>
              <a:rPr lang="en-US" sz="2000" dirty="0">
                <a:latin typeface="Century Gothic" panose="020B0502020202020204" pitchFamily="34" charset="0"/>
                <a:cs typeface="Comic Sans MS"/>
              </a:rPr>
              <a:t>Naturally present but have little impact </a:t>
            </a:r>
          </a:p>
        </p:txBody>
      </p:sp>
      <p:sp>
        <p:nvSpPr>
          <p:cNvPr id="6146" name="Rectangle 4"/>
          <p:cNvSpPr>
            <a:spLocks noGrp="1" noChangeArrowheads="1"/>
          </p:cNvSpPr>
          <p:nvPr>
            <p:ph type="title" idx="4294967295"/>
          </p:nvPr>
        </p:nvSpPr>
        <p:spPr>
          <a:xfrm>
            <a:off x="212558" y="53153"/>
            <a:ext cx="5659437" cy="914400"/>
          </a:xfrm>
        </p:spPr>
        <p:txBody>
          <a:bodyPr/>
          <a:lstStyle/>
          <a:p>
            <a:pPr eaLnBrk="1" hangingPunct="1"/>
            <a:r>
              <a:rPr lang="en-US" b="1" dirty="0">
                <a:latin typeface="Century Gothic" panose="020B0502020202020204" pitchFamily="34" charset="0"/>
                <a:cs typeface="Comic Sans MS"/>
              </a:rPr>
              <a:t>Tick Control</a:t>
            </a:r>
            <a:endParaRPr lang="en-US" dirty="0">
              <a:latin typeface="Century Gothic" panose="020B0502020202020204" pitchFamily="34" charset="0"/>
              <a:cs typeface="Comic Sans MS"/>
            </a:endParaRPr>
          </a:p>
        </p:txBody>
      </p:sp>
      <p:grpSp>
        <p:nvGrpSpPr>
          <p:cNvPr id="3" name="Group 2">
            <a:extLst>
              <a:ext uri="{FF2B5EF4-FFF2-40B4-BE49-F238E27FC236}">
                <a16:creationId xmlns:a16="http://schemas.microsoft.com/office/drawing/2014/main" id="{DECAE583-0E10-4DC8-AFDB-C73B61938DC1}"/>
              </a:ext>
            </a:extLst>
          </p:cNvPr>
          <p:cNvGrpSpPr/>
          <p:nvPr/>
        </p:nvGrpSpPr>
        <p:grpSpPr>
          <a:xfrm>
            <a:off x="6530139" y="155659"/>
            <a:ext cx="3990139" cy="2992604"/>
            <a:chOff x="6530139" y="281991"/>
            <a:chExt cx="3990139" cy="2992604"/>
          </a:xfrm>
        </p:grpSpPr>
        <p:pic>
          <p:nvPicPr>
            <p:cNvPr id="1026" name="Picture 2" descr="Brahman from Vetstream | Definitive Veterinary Intelligence">
              <a:extLst>
                <a:ext uri="{FF2B5EF4-FFF2-40B4-BE49-F238E27FC236}">
                  <a16:creationId xmlns:a16="http://schemas.microsoft.com/office/drawing/2014/main" id="{A80F50B4-4079-431D-BD9E-05C877E205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0139" y="281991"/>
              <a:ext cx="3990139" cy="29926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0C30EB-6CB9-4C1B-8D89-2D2B18C5CB2F}"/>
                </a:ext>
              </a:extLst>
            </p:cNvPr>
            <p:cNvSpPr txBox="1"/>
            <p:nvPr/>
          </p:nvSpPr>
          <p:spPr>
            <a:xfrm>
              <a:off x="6530139" y="2677788"/>
              <a:ext cx="2831432" cy="584775"/>
            </a:xfrm>
            <a:prstGeom prst="rect">
              <a:avLst/>
            </a:prstGeom>
            <a:noFill/>
          </p:spPr>
          <p:txBody>
            <a:bodyPr wrap="square">
              <a:spAutoFit/>
            </a:bodyPr>
            <a:lstStyle/>
            <a:p>
              <a:r>
                <a:rPr lang="en-US" sz="3200" dirty="0">
                  <a:solidFill>
                    <a:schemeClr val="bg1"/>
                  </a:solidFill>
                  <a:latin typeface="Century Gothic" panose="020B0502020202020204" pitchFamily="34" charset="0"/>
                  <a:cs typeface="Comic Sans MS"/>
                </a:rPr>
                <a:t>Brahman</a:t>
              </a:r>
              <a:endParaRPr lang="en-US" sz="3200" dirty="0">
                <a:solidFill>
                  <a:schemeClr val="bg1"/>
                </a:solidFill>
              </a:endParaRPr>
            </a:p>
          </p:txBody>
        </p:sp>
      </p:grpSp>
      <p:pic>
        <p:nvPicPr>
          <p:cNvPr id="1028" name="Picture 4" descr="Give Opossums a Break">
            <a:extLst>
              <a:ext uri="{FF2B5EF4-FFF2-40B4-BE49-F238E27FC236}">
                <a16:creationId xmlns:a16="http://schemas.microsoft.com/office/drawing/2014/main" id="{510DAA84-1EED-43B7-B3E6-4A31C3E831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0139" y="3262563"/>
            <a:ext cx="542925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ckens May be Best Defense Against Ticks">
            <a:extLst>
              <a:ext uri="{FF2B5EF4-FFF2-40B4-BE49-F238E27FC236}">
                <a16:creationId xmlns:a16="http://schemas.microsoft.com/office/drawing/2014/main" id="{11828AE6-34F3-461F-9105-40DDC32F063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994" y="5410200"/>
            <a:ext cx="5659438" cy="139464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4">
            <a:extLst>
              <a:ext uri="{FF2B5EF4-FFF2-40B4-BE49-F238E27FC236}">
                <a16:creationId xmlns:a16="http://schemas.microsoft.com/office/drawing/2014/main" id="{7AAD9096-23D6-4423-A4B1-C7C999D87942}"/>
              </a:ext>
            </a:extLst>
          </p:cNvPr>
          <p:cNvSpPr txBox="1">
            <a:spLocks noChangeArrowheads="1"/>
          </p:cNvSpPr>
          <p:nvPr/>
        </p:nvSpPr>
        <p:spPr bwMode="auto">
          <a:xfrm>
            <a:off x="5257800" y="5787906"/>
            <a:ext cx="543719"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8000" b="1" kern="0" dirty="0">
                <a:solidFill>
                  <a:srgbClr val="FFFF00"/>
                </a:solidFill>
                <a:latin typeface="Century Gothic" panose="020B0502020202020204" pitchFamily="34" charset="0"/>
                <a:cs typeface="Comic Sans MS"/>
              </a:rPr>
              <a:t>?</a:t>
            </a:r>
            <a:endParaRPr lang="en-US" sz="8000" kern="0" dirty="0">
              <a:solidFill>
                <a:srgbClr val="FFFF00"/>
              </a:solidFill>
              <a:latin typeface="Century Gothic" panose="020B0502020202020204" pitchFamily="34" charset="0"/>
              <a:cs typeface="Comic Sans MS"/>
            </a:endParaRPr>
          </a:p>
        </p:txBody>
      </p:sp>
      <p:sp>
        <p:nvSpPr>
          <p:cNvPr id="11" name="Rectangle 4">
            <a:extLst>
              <a:ext uri="{FF2B5EF4-FFF2-40B4-BE49-F238E27FC236}">
                <a16:creationId xmlns:a16="http://schemas.microsoft.com/office/drawing/2014/main" id="{BA7CC6DE-9D4C-4F86-97E2-BC8C02A5E34C}"/>
              </a:ext>
            </a:extLst>
          </p:cNvPr>
          <p:cNvSpPr txBox="1">
            <a:spLocks noChangeArrowheads="1"/>
          </p:cNvSpPr>
          <p:nvPr/>
        </p:nvSpPr>
        <p:spPr bwMode="auto">
          <a:xfrm>
            <a:off x="8109108" y="5835823"/>
            <a:ext cx="543719"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sz="8000" b="1" kern="0" dirty="0">
                <a:solidFill>
                  <a:srgbClr val="FFFF00"/>
                </a:solidFill>
                <a:latin typeface="Century Gothic" panose="020B0502020202020204" pitchFamily="34" charset="0"/>
                <a:cs typeface="Comic Sans MS"/>
              </a:rPr>
              <a:t>?</a:t>
            </a:r>
            <a:endParaRPr lang="en-US" sz="8000" kern="0" dirty="0">
              <a:solidFill>
                <a:srgbClr val="FFFF00"/>
              </a:solidFill>
              <a:latin typeface="Century Gothic" panose="020B0502020202020204" pitchFamily="34" charset="0"/>
              <a:cs typeface="Comic Sans MS"/>
            </a:endParaRPr>
          </a:p>
        </p:txBody>
      </p:sp>
    </p:spTree>
    <p:extLst>
      <p:ext uri="{BB962C8B-B14F-4D97-AF65-F5344CB8AC3E}">
        <p14:creationId xmlns:p14="http://schemas.microsoft.com/office/powerpoint/2010/main" val="2430845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p:nvPr>
        </p:nvSpPr>
        <p:spPr>
          <a:xfrm>
            <a:off x="301925" y="1058177"/>
            <a:ext cx="5659437" cy="4495800"/>
          </a:xfrm>
        </p:spPr>
        <p:txBody>
          <a:bodyPr/>
          <a:lstStyle/>
          <a:p>
            <a:pPr>
              <a:buClrTx/>
              <a:buFont typeface="Wingdings" panose="05000000000000000000" pitchFamily="2" charset="2"/>
              <a:buChar char="§"/>
            </a:pPr>
            <a:r>
              <a:rPr lang="en-US" b="1" dirty="0">
                <a:latin typeface="Century Gothic" panose="020B0502020202020204" pitchFamily="34" charset="0"/>
                <a:cs typeface="Comic Sans MS"/>
              </a:rPr>
              <a:t>Acaricides</a:t>
            </a:r>
          </a:p>
          <a:p>
            <a:pPr>
              <a:buClrTx/>
              <a:buFont typeface="Wingdings" panose="05000000000000000000" pitchFamily="2" charset="2"/>
              <a:buChar char="§"/>
            </a:pPr>
            <a:r>
              <a:rPr lang="en-US" dirty="0">
                <a:latin typeface="Century Gothic" panose="020B0502020202020204" pitchFamily="34" charset="0"/>
                <a:cs typeface="Comic Sans MS"/>
              </a:rPr>
              <a:t>Dips or dip-vat</a:t>
            </a:r>
          </a:p>
          <a:p>
            <a:pPr>
              <a:buClrTx/>
              <a:buFont typeface="Wingdings" panose="05000000000000000000" pitchFamily="2" charset="2"/>
              <a:buChar char="§"/>
            </a:pPr>
            <a:r>
              <a:rPr lang="en-US" dirty="0">
                <a:latin typeface="Century Gothic" panose="020B0502020202020204" pitchFamily="34" charset="0"/>
                <a:cs typeface="Comic Sans MS"/>
              </a:rPr>
              <a:t>Whole body spray</a:t>
            </a:r>
          </a:p>
          <a:p>
            <a:pPr>
              <a:buClrTx/>
              <a:buFont typeface="Wingdings" panose="05000000000000000000" pitchFamily="2" charset="2"/>
              <a:buChar char="§"/>
            </a:pPr>
            <a:r>
              <a:rPr lang="en-US" dirty="0">
                <a:latin typeface="Century Gothic" panose="020B0502020202020204" pitchFamily="34" charset="0"/>
                <a:cs typeface="Comic Sans MS"/>
              </a:rPr>
              <a:t>Topicals, dusts</a:t>
            </a:r>
          </a:p>
          <a:p>
            <a:pPr>
              <a:buClrTx/>
              <a:buFont typeface="Wingdings" panose="05000000000000000000" pitchFamily="2" charset="2"/>
              <a:buChar char="§"/>
            </a:pPr>
            <a:r>
              <a:rPr lang="en-US" dirty="0">
                <a:latin typeface="Century Gothic" panose="020B0502020202020204" pitchFamily="34" charset="0"/>
                <a:cs typeface="Comic Sans MS"/>
              </a:rPr>
              <a:t>Impregnated ear tags &amp; collars</a:t>
            </a:r>
          </a:p>
          <a:p>
            <a:pPr>
              <a:buClrTx/>
              <a:buFont typeface="Wingdings" panose="05000000000000000000" pitchFamily="2" charset="2"/>
              <a:buChar char="§"/>
            </a:pPr>
            <a:r>
              <a:rPr lang="en-US" dirty="0">
                <a:latin typeface="Century Gothic" panose="020B0502020202020204" pitchFamily="34" charset="0"/>
                <a:cs typeface="Comic Sans MS"/>
              </a:rPr>
              <a:t>Injectant and oral (systemics)</a:t>
            </a:r>
          </a:p>
        </p:txBody>
      </p:sp>
      <p:sp>
        <p:nvSpPr>
          <p:cNvPr id="6146" name="Rectangle 4"/>
          <p:cNvSpPr>
            <a:spLocks noGrp="1" noChangeArrowheads="1"/>
          </p:cNvSpPr>
          <p:nvPr>
            <p:ph type="title" idx="4294967295"/>
          </p:nvPr>
        </p:nvSpPr>
        <p:spPr>
          <a:xfrm>
            <a:off x="436563" y="304801"/>
            <a:ext cx="5659437" cy="762000"/>
          </a:xfrm>
        </p:spPr>
        <p:txBody>
          <a:bodyPr/>
          <a:lstStyle/>
          <a:p>
            <a:pPr eaLnBrk="1" hangingPunct="1"/>
            <a:r>
              <a:rPr lang="en-US" b="1" dirty="0">
                <a:latin typeface="Century Gothic" panose="020B0502020202020204" pitchFamily="34" charset="0"/>
                <a:cs typeface="Comic Sans MS"/>
              </a:rPr>
              <a:t>Tick Control</a:t>
            </a:r>
            <a:endParaRPr lang="en-US" dirty="0">
              <a:latin typeface="Century Gothic" panose="020B0502020202020204" pitchFamily="34" charset="0"/>
              <a:cs typeface="Comic Sans MS"/>
            </a:endParaRPr>
          </a:p>
        </p:txBody>
      </p:sp>
      <p:pic>
        <p:nvPicPr>
          <p:cNvPr id="2050" name="Picture 2" descr="6 Best Tick &amp; Flea Treatments For Dogs — The Ultimate Guide | Flea ...">
            <a:extLst>
              <a:ext uri="{FF2B5EF4-FFF2-40B4-BE49-F238E27FC236}">
                <a16:creationId xmlns:a16="http://schemas.microsoft.com/office/drawing/2014/main" id="{84B7268A-455C-4E95-887A-309A92AF10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7926" y="0"/>
            <a:ext cx="6132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627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ctor's Note: Cats and the coronavirus | Coronavirus pandemic ...">
            <a:extLst>
              <a:ext uri="{FF2B5EF4-FFF2-40B4-BE49-F238E27FC236}">
                <a16:creationId xmlns:a16="http://schemas.microsoft.com/office/drawing/2014/main" id="{493EEC07-A8D9-4481-B162-BED2D57F116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324600" y="222512"/>
            <a:ext cx="5715000" cy="6412976"/>
          </a:xfrm>
          <a:prstGeom prst="rect">
            <a:avLst/>
          </a:prstGeom>
          <a:solidFill>
            <a:srgbClr val="FFFFFF"/>
          </a:solidFill>
        </p:spPr>
      </p:pic>
      <p:sp>
        <p:nvSpPr>
          <p:cNvPr id="2" name="TextBox 1">
            <a:extLst>
              <a:ext uri="{FF2B5EF4-FFF2-40B4-BE49-F238E27FC236}">
                <a16:creationId xmlns:a16="http://schemas.microsoft.com/office/drawing/2014/main" id="{593A4E5B-3D14-4462-9EFC-8F86E9DF0125}"/>
              </a:ext>
            </a:extLst>
          </p:cNvPr>
          <p:cNvSpPr txBox="1"/>
          <p:nvPr/>
        </p:nvSpPr>
        <p:spPr>
          <a:xfrm>
            <a:off x="237392" y="2286000"/>
            <a:ext cx="7535008" cy="2923877"/>
          </a:xfrm>
          <a:prstGeom prst="rect">
            <a:avLst/>
          </a:prstGeom>
          <a:noFill/>
        </p:spPr>
        <p:txBody>
          <a:bodyPr wrap="square">
            <a:spAutoFit/>
          </a:bodyPr>
          <a:lstStyle/>
          <a:p>
            <a:r>
              <a:rPr lang="en-US" sz="3600" i="0" dirty="0" err="1">
                <a:effectLst/>
                <a:latin typeface="Century Gothic" panose="020B0502020202020204" pitchFamily="34" charset="0"/>
              </a:rPr>
              <a:t>Pyrethrins</a:t>
            </a:r>
            <a:endParaRPr lang="en-US" sz="36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P</a:t>
            </a:r>
            <a:r>
              <a:rPr lang="en-US" sz="2800" i="0" dirty="0">
                <a:effectLst/>
                <a:latin typeface="Century Gothic" panose="020B0502020202020204" pitchFamily="34" charset="0"/>
              </a:rPr>
              <a:t>yrethroids (synthetic </a:t>
            </a:r>
            <a:r>
              <a:rPr lang="en-US" sz="2800" i="0" dirty="0" err="1">
                <a:effectLst/>
                <a:latin typeface="Century Gothic" panose="020B0502020202020204" pitchFamily="34" charset="0"/>
              </a:rPr>
              <a:t>pyrethrins</a:t>
            </a:r>
            <a:r>
              <a:rPr lang="en-US" sz="2800" i="0" dirty="0">
                <a:effectLst/>
                <a:latin typeface="Century Gothic" panose="020B0502020202020204" pitchFamily="34" charset="0"/>
              </a:rPr>
              <a:t>)</a:t>
            </a:r>
          </a:p>
          <a:p>
            <a:r>
              <a:rPr lang="en-US" sz="2800" dirty="0">
                <a:latin typeface="Century Gothic" panose="020B0502020202020204" pitchFamily="34" charset="0"/>
              </a:rPr>
              <a:t>	-P</a:t>
            </a:r>
            <a:r>
              <a:rPr lang="en-US" sz="2800" i="0" dirty="0">
                <a:effectLst/>
                <a:latin typeface="Century Gothic" panose="020B0502020202020204" pitchFamily="34" charset="0"/>
              </a:rPr>
              <a:t>ermethrin					-Deltamethrin</a:t>
            </a:r>
          </a:p>
          <a:p>
            <a:endParaRPr lang="en-US" sz="2800" dirty="0">
              <a:latin typeface="Century Gothic" panose="020B0502020202020204" pitchFamily="34" charset="0"/>
            </a:endParaRPr>
          </a:p>
          <a:p>
            <a:r>
              <a:rPr lang="en-US" sz="3600" dirty="0">
                <a:latin typeface="Century Gothic" panose="020B0502020202020204" pitchFamily="34" charset="0"/>
              </a:rPr>
              <a:t>A</a:t>
            </a:r>
            <a:r>
              <a:rPr lang="en-US" sz="3600" i="0" dirty="0">
                <a:effectLst/>
                <a:latin typeface="Century Gothic" panose="020B0502020202020204" pitchFamily="34" charset="0"/>
              </a:rPr>
              <a:t>mitraz</a:t>
            </a:r>
            <a:endParaRPr lang="en-US" sz="3600" dirty="0">
              <a:latin typeface="Century Gothic" panose="020B0502020202020204" pitchFamily="34" charset="0"/>
            </a:endParaRPr>
          </a:p>
        </p:txBody>
      </p:sp>
      <p:sp>
        <p:nvSpPr>
          <p:cNvPr id="8" name="TextBox 7">
            <a:extLst>
              <a:ext uri="{FF2B5EF4-FFF2-40B4-BE49-F238E27FC236}">
                <a16:creationId xmlns:a16="http://schemas.microsoft.com/office/drawing/2014/main" id="{18917B64-D5C9-494B-988B-F48893E543A0}"/>
              </a:ext>
            </a:extLst>
          </p:cNvPr>
          <p:cNvSpPr txBox="1"/>
          <p:nvPr/>
        </p:nvSpPr>
        <p:spPr>
          <a:xfrm>
            <a:off x="304800" y="457200"/>
            <a:ext cx="5867400" cy="1446550"/>
          </a:xfrm>
          <a:prstGeom prst="rect">
            <a:avLst/>
          </a:prstGeom>
          <a:noFill/>
        </p:spPr>
        <p:txBody>
          <a:bodyPr wrap="square">
            <a:spAutoFit/>
          </a:bodyPr>
          <a:lstStyle/>
          <a:p>
            <a:pPr marL="0" indent="0">
              <a:buNone/>
            </a:pPr>
            <a:r>
              <a:rPr lang="en-US" sz="4400" b="1" dirty="0">
                <a:solidFill>
                  <a:schemeClr val="tx2">
                    <a:lumMod val="75000"/>
                  </a:schemeClr>
                </a:solidFill>
                <a:latin typeface="Century Gothic" panose="020B0502020202020204" pitchFamily="34" charset="0"/>
                <a:cs typeface="Comic Sans MS"/>
              </a:rPr>
              <a:t>Acaricides that are </a:t>
            </a:r>
          </a:p>
          <a:p>
            <a:pPr marL="0" indent="0">
              <a:buNone/>
            </a:pPr>
            <a:r>
              <a:rPr lang="en-US" sz="4400" b="1" dirty="0">
                <a:solidFill>
                  <a:schemeClr val="tx2">
                    <a:lumMod val="75000"/>
                  </a:schemeClr>
                </a:solidFill>
                <a:latin typeface="Century Gothic" panose="020B0502020202020204" pitchFamily="34" charset="0"/>
                <a:cs typeface="Comic Sans MS"/>
              </a:rPr>
              <a:t>Toxic to Cats</a:t>
            </a:r>
          </a:p>
        </p:txBody>
      </p:sp>
    </p:spTree>
    <p:extLst>
      <p:ext uri="{BB962C8B-B14F-4D97-AF65-F5344CB8AC3E}">
        <p14:creationId xmlns:p14="http://schemas.microsoft.com/office/powerpoint/2010/main" val="213799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8971D7-5000-482F-86AB-A0045046CED2}"/>
              </a:ext>
            </a:extLst>
          </p:cNvPr>
          <p:cNvSpPr txBox="1"/>
          <p:nvPr/>
        </p:nvSpPr>
        <p:spPr>
          <a:xfrm>
            <a:off x="439153" y="3453319"/>
            <a:ext cx="11271584" cy="523220"/>
          </a:xfrm>
          <a:prstGeom prst="rect">
            <a:avLst/>
          </a:prstGeom>
          <a:noFill/>
        </p:spPr>
        <p:txBody>
          <a:bodyPr wrap="square">
            <a:spAutoFit/>
          </a:bodyPr>
          <a:lstStyle/>
          <a:p>
            <a:r>
              <a:rPr lang="en-US" sz="2800" i="0" dirty="0">
                <a:effectLst/>
                <a:latin typeface="Century Gothic" panose="020B0502020202020204" pitchFamily="34" charset="0"/>
              </a:rPr>
              <a:t>3. Acaricide </a:t>
            </a:r>
            <a:r>
              <a:rPr lang="en-US" sz="2800" dirty="0">
                <a:latin typeface="Century Gothic" panose="020B0502020202020204" pitchFamily="34" charset="0"/>
              </a:rPr>
              <a:t>R</a:t>
            </a:r>
            <a:r>
              <a:rPr lang="en-US" sz="2800" i="0" dirty="0">
                <a:effectLst/>
                <a:latin typeface="Century Gothic" panose="020B0502020202020204" pitchFamily="34" charset="0"/>
              </a:rPr>
              <a:t>esistance? –some reports</a:t>
            </a:r>
            <a:endParaRPr lang="en-US" sz="2800" dirty="0">
              <a:latin typeface="Century Gothic" panose="020B0502020202020204" pitchFamily="34" charset="0"/>
            </a:endParaRPr>
          </a:p>
        </p:txBody>
      </p:sp>
      <p:sp>
        <p:nvSpPr>
          <p:cNvPr id="6" name="TextBox 5">
            <a:extLst>
              <a:ext uri="{FF2B5EF4-FFF2-40B4-BE49-F238E27FC236}">
                <a16:creationId xmlns:a16="http://schemas.microsoft.com/office/drawing/2014/main" id="{9F61640D-6C05-4740-B455-D55A34AF3F7A}"/>
              </a:ext>
            </a:extLst>
          </p:cNvPr>
          <p:cNvSpPr txBox="1"/>
          <p:nvPr/>
        </p:nvSpPr>
        <p:spPr>
          <a:xfrm>
            <a:off x="431192" y="1544481"/>
            <a:ext cx="8400047" cy="523220"/>
          </a:xfrm>
          <a:prstGeom prst="rect">
            <a:avLst/>
          </a:prstGeom>
          <a:noFill/>
        </p:spPr>
        <p:txBody>
          <a:bodyPr wrap="square">
            <a:spAutoFit/>
          </a:bodyPr>
          <a:lstStyle/>
          <a:p>
            <a:r>
              <a:rPr lang="en-US" sz="2800" dirty="0">
                <a:solidFill>
                  <a:srgbClr val="333333"/>
                </a:solidFill>
                <a:latin typeface="Century Gothic" panose="020B0502020202020204" pitchFamily="34" charset="0"/>
              </a:rPr>
              <a:t>1. I</a:t>
            </a:r>
            <a:r>
              <a:rPr lang="en-US" sz="2800" b="0" i="0" dirty="0">
                <a:solidFill>
                  <a:srgbClr val="333333"/>
                </a:solidFill>
                <a:effectLst/>
                <a:latin typeface="Century Gothic" panose="020B0502020202020204" pitchFamily="34" charset="0"/>
              </a:rPr>
              <a:t>nconsistencies in client compliance</a:t>
            </a:r>
            <a:endParaRPr lang="en-US" sz="2800" dirty="0">
              <a:latin typeface="Century Gothic" panose="020B0502020202020204" pitchFamily="34" charset="0"/>
            </a:endParaRPr>
          </a:p>
        </p:txBody>
      </p:sp>
      <p:sp>
        <p:nvSpPr>
          <p:cNvPr id="10" name="TextBox 9">
            <a:extLst>
              <a:ext uri="{FF2B5EF4-FFF2-40B4-BE49-F238E27FC236}">
                <a16:creationId xmlns:a16="http://schemas.microsoft.com/office/drawing/2014/main" id="{BE88FB44-DCD8-4D39-B375-024D4036A796}"/>
              </a:ext>
            </a:extLst>
          </p:cNvPr>
          <p:cNvSpPr txBox="1"/>
          <p:nvPr/>
        </p:nvSpPr>
        <p:spPr>
          <a:xfrm>
            <a:off x="462756" y="2213192"/>
            <a:ext cx="10830426" cy="954107"/>
          </a:xfrm>
          <a:prstGeom prst="rect">
            <a:avLst/>
          </a:prstGeom>
          <a:noFill/>
        </p:spPr>
        <p:txBody>
          <a:bodyPr wrap="square">
            <a:spAutoFit/>
          </a:bodyPr>
          <a:lstStyle/>
          <a:p>
            <a:r>
              <a:rPr lang="en-US" sz="2800" b="0" i="0" dirty="0">
                <a:solidFill>
                  <a:srgbClr val="333333"/>
                </a:solidFill>
                <a:effectLst/>
                <a:latin typeface="Century Gothic" panose="020B0502020202020204" pitchFamily="34" charset="0"/>
              </a:rPr>
              <a:t>2. </a:t>
            </a:r>
            <a:r>
              <a:rPr lang="en-US" sz="2800" dirty="0">
                <a:solidFill>
                  <a:srgbClr val="333333"/>
                </a:solidFill>
                <a:latin typeface="Century Gothic" panose="020B0502020202020204" pitchFamily="34" charset="0"/>
              </a:rPr>
              <a:t>S</a:t>
            </a:r>
            <a:r>
              <a:rPr lang="en-US" sz="2800" b="0" i="0" dirty="0">
                <a:solidFill>
                  <a:srgbClr val="333333"/>
                </a:solidFill>
                <a:effectLst/>
                <a:latin typeface="Century Gothic" panose="020B0502020202020204" pitchFamily="34" charset="0"/>
              </a:rPr>
              <a:t>easonal and annual fluctuations in tick and reservoir populations</a:t>
            </a:r>
            <a:endParaRPr lang="en-US" sz="2800" dirty="0">
              <a:latin typeface="Century Gothic" panose="020B0502020202020204" pitchFamily="34" charset="0"/>
            </a:endParaRPr>
          </a:p>
        </p:txBody>
      </p:sp>
      <p:sp>
        <p:nvSpPr>
          <p:cNvPr id="12" name="TextBox 11">
            <a:extLst>
              <a:ext uri="{FF2B5EF4-FFF2-40B4-BE49-F238E27FC236}">
                <a16:creationId xmlns:a16="http://schemas.microsoft.com/office/drawing/2014/main" id="{CBCD1F30-1C7C-4962-8CE7-7A1105B240A3}"/>
              </a:ext>
            </a:extLst>
          </p:cNvPr>
          <p:cNvSpPr txBox="1"/>
          <p:nvPr/>
        </p:nvSpPr>
        <p:spPr>
          <a:xfrm>
            <a:off x="659732" y="434114"/>
            <a:ext cx="10830426" cy="830997"/>
          </a:xfrm>
          <a:prstGeom prst="rect">
            <a:avLst/>
          </a:prstGeom>
          <a:noFill/>
        </p:spPr>
        <p:txBody>
          <a:bodyPr wrap="square">
            <a:spAutoFit/>
          </a:bodyPr>
          <a:lstStyle/>
          <a:p>
            <a:r>
              <a:rPr lang="en-US" sz="4800" b="1" dirty="0">
                <a:solidFill>
                  <a:schemeClr val="tx2">
                    <a:lumMod val="75000"/>
                  </a:schemeClr>
                </a:solidFill>
                <a:latin typeface="Century Gothic" panose="020B0502020202020204" pitchFamily="34" charset="0"/>
              </a:rPr>
              <a:t>FYI: F</a:t>
            </a:r>
            <a:r>
              <a:rPr lang="en-US" sz="4800" b="1" i="0" dirty="0">
                <a:solidFill>
                  <a:schemeClr val="tx2">
                    <a:lumMod val="75000"/>
                  </a:schemeClr>
                </a:solidFill>
                <a:effectLst/>
                <a:latin typeface="Century Gothic" panose="020B0502020202020204" pitchFamily="34" charset="0"/>
              </a:rPr>
              <a:t>actors Affecting Tick Control</a:t>
            </a:r>
            <a:endParaRPr lang="en-US" sz="4800" b="1" dirty="0">
              <a:solidFill>
                <a:schemeClr val="tx2">
                  <a:lumMod val="7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66FC96C1-A6BA-437C-A410-9B6AD8FEF347}"/>
              </a:ext>
            </a:extLst>
          </p:cNvPr>
          <p:cNvSpPr txBox="1"/>
          <p:nvPr/>
        </p:nvSpPr>
        <p:spPr>
          <a:xfrm>
            <a:off x="1077368" y="4924620"/>
            <a:ext cx="10412789" cy="954107"/>
          </a:xfrm>
          <a:prstGeom prst="rect">
            <a:avLst/>
          </a:prstGeom>
          <a:noFill/>
        </p:spPr>
        <p:txBody>
          <a:bodyPr wrap="square">
            <a:spAutoFit/>
          </a:bodyPr>
          <a:lstStyle/>
          <a:p>
            <a:pPr marL="457200" indent="-457200">
              <a:buFont typeface="Arial" panose="020B0604020202020204" pitchFamily="34" charset="0"/>
              <a:buChar char="•"/>
            </a:pPr>
            <a:r>
              <a:rPr lang="en-US" sz="2800" b="0" i="1" dirty="0">
                <a:solidFill>
                  <a:srgbClr val="333333"/>
                </a:solidFill>
                <a:effectLst/>
                <a:latin typeface="Century Gothic" panose="020B0502020202020204" pitchFamily="34" charset="0"/>
              </a:rPr>
              <a:t>Rhipicephalus </a:t>
            </a:r>
            <a:r>
              <a:rPr lang="en-US" sz="2800" b="0" i="1" dirty="0" err="1">
                <a:solidFill>
                  <a:srgbClr val="333333"/>
                </a:solidFill>
                <a:effectLst/>
                <a:latin typeface="Century Gothic" panose="020B0502020202020204" pitchFamily="34" charset="0"/>
              </a:rPr>
              <a:t>microplus</a:t>
            </a:r>
            <a:r>
              <a:rPr lang="en-US" sz="2800" b="0" i="0" dirty="0">
                <a:solidFill>
                  <a:srgbClr val="333333"/>
                </a:solidFill>
                <a:effectLst/>
                <a:latin typeface="Century Gothic" panose="020B0502020202020204" pitchFamily="34" charset="0"/>
              </a:rPr>
              <a:t> (cattle fever tick) is resistant to more chemicals than any other tick. WHY?</a:t>
            </a:r>
            <a:endParaRPr lang="en-US" sz="2800" dirty="0">
              <a:latin typeface="Century Gothic" panose="020B0502020202020204" pitchFamily="34" charset="0"/>
            </a:endParaRPr>
          </a:p>
        </p:txBody>
      </p:sp>
      <p:sp>
        <p:nvSpPr>
          <p:cNvPr id="15" name="TextBox 14">
            <a:extLst>
              <a:ext uri="{FF2B5EF4-FFF2-40B4-BE49-F238E27FC236}">
                <a16:creationId xmlns:a16="http://schemas.microsoft.com/office/drawing/2014/main" id="{B1CBCDAA-3997-40BE-9A28-104EA186E7B7}"/>
              </a:ext>
            </a:extLst>
          </p:cNvPr>
          <p:cNvSpPr txBox="1"/>
          <p:nvPr/>
        </p:nvSpPr>
        <p:spPr>
          <a:xfrm>
            <a:off x="1074821" y="4255909"/>
            <a:ext cx="10685045" cy="523220"/>
          </a:xfrm>
          <a:prstGeom prst="rect">
            <a:avLst/>
          </a:prstGeom>
          <a:noFill/>
        </p:spPr>
        <p:txBody>
          <a:bodyPr wrap="square">
            <a:spAutoFit/>
          </a:bodyPr>
          <a:lstStyle/>
          <a:p>
            <a:pPr marL="457200" indent="-457200">
              <a:buFont typeface="Arial" panose="020B0604020202020204" pitchFamily="34" charset="0"/>
              <a:buChar char="•"/>
            </a:pPr>
            <a:r>
              <a:rPr lang="en-US" sz="2800" b="0" dirty="0">
                <a:solidFill>
                  <a:srgbClr val="333333"/>
                </a:solidFill>
                <a:effectLst/>
                <a:latin typeface="Century Gothic" panose="020B0502020202020204" pitchFamily="34" charset="0"/>
              </a:rPr>
              <a:t>Very few reports in ticks important in small animal vet med</a:t>
            </a:r>
            <a:endParaRPr lang="en-US" sz="2800" b="0" i="1"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3529061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390716" cy="1462087"/>
          </a:xfrm>
        </p:spPr>
        <p:txBody>
          <a:bodyPr/>
          <a:lstStyle/>
          <a:p>
            <a:r>
              <a:rPr lang="en-US" sz="4800" b="1" dirty="0">
                <a:latin typeface="Century Gothic" panose="020B0502020202020204" pitchFamily="34" charset="0"/>
              </a:rPr>
              <a:t>Tick - Anatomy</a:t>
            </a:r>
          </a:p>
        </p:txBody>
      </p:sp>
      <p:sp>
        <p:nvSpPr>
          <p:cNvPr id="3" name="Content Placeholder 2"/>
          <p:cNvSpPr>
            <a:spLocks noGrp="1"/>
          </p:cNvSpPr>
          <p:nvPr>
            <p:ph idx="1"/>
          </p:nvPr>
        </p:nvSpPr>
        <p:spPr>
          <a:xfrm>
            <a:off x="0" y="1946910"/>
            <a:ext cx="6412746" cy="4230702"/>
          </a:xfrm>
        </p:spPr>
        <p:txBody>
          <a:bodyPr/>
          <a:lstStyle/>
          <a:p>
            <a:r>
              <a:rPr lang="en-US" dirty="0" err="1">
                <a:latin typeface="Century Gothic" panose="020B0502020202020204" pitchFamily="34" charset="0"/>
              </a:rPr>
              <a:t>Idiosoma</a:t>
            </a:r>
            <a:r>
              <a:rPr lang="en-US" dirty="0">
                <a:latin typeface="Century Gothic" panose="020B0502020202020204" pitchFamily="34" charset="0"/>
              </a:rPr>
              <a:t> = “Body”</a:t>
            </a:r>
          </a:p>
          <a:p>
            <a:pPr lvl="1"/>
            <a:r>
              <a:rPr lang="en-US" dirty="0">
                <a:latin typeface="Century Gothic" panose="020B0502020202020204" pitchFamily="34" charset="0"/>
              </a:rPr>
              <a:t>Body with unsegmented abdomen</a:t>
            </a:r>
          </a:p>
          <a:p>
            <a:pPr lvl="1"/>
            <a:r>
              <a:rPr lang="en-US" dirty="0">
                <a:latin typeface="Century Gothic" panose="020B0502020202020204" pitchFamily="34" charset="0"/>
              </a:rPr>
              <a:t>Legs</a:t>
            </a:r>
          </a:p>
          <a:p>
            <a:pPr lvl="2"/>
            <a:r>
              <a:rPr lang="en-US" dirty="0">
                <a:latin typeface="Century Gothic" panose="020B0502020202020204" pitchFamily="34" charset="0"/>
              </a:rPr>
              <a:t>Larvae -&gt; 6 legs</a:t>
            </a:r>
          </a:p>
          <a:p>
            <a:pPr lvl="2"/>
            <a:r>
              <a:rPr lang="en-US" dirty="0">
                <a:latin typeface="Century Gothic" panose="020B0502020202020204" pitchFamily="34" charset="0"/>
              </a:rPr>
              <a:t>Nymphs &amp; Adults -&gt; 8 legs</a:t>
            </a:r>
          </a:p>
          <a:p>
            <a:pPr lvl="2"/>
            <a:r>
              <a:rPr lang="en-US" dirty="0">
                <a:latin typeface="Century Gothic" panose="020B0502020202020204" pitchFamily="34" charset="0"/>
              </a:rPr>
              <a:t>1</a:t>
            </a:r>
            <a:r>
              <a:rPr lang="en-US" baseline="30000" dirty="0">
                <a:latin typeface="Century Gothic" panose="020B0502020202020204" pitchFamily="34" charset="0"/>
              </a:rPr>
              <a:t>st</a:t>
            </a:r>
            <a:r>
              <a:rPr lang="en-US" dirty="0">
                <a:latin typeface="Century Gothic" panose="020B0502020202020204" pitchFamily="34" charset="0"/>
              </a:rPr>
              <a:t> pair of legs with Haller’s Organ</a:t>
            </a:r>
          </a:p>
          <a:p>
            <a:pPr lvl="3"/>
            <a:r>
              <a:rPr lang="en-US" dirty="0">
                <a:latin typeface="Century Gothic" panose="020B0502020202020204" pitchFamily="34" charset="0"/>
              </a:rPr>
              <a:t>Sensory organ for detecting hosts</a:t>
            </a:r>
          </a:p>
        </p:txBody>
      </p:sp>
      <p:pic>
        <p:nvPicPr>
          <p:cNvPr id="2052" name="Picture 4" descr="Image result for tick questing">
            <a:extLst>
              <a:ext uri="{FF2B5EF4-FFF2-40B4-BE49-F238E27FC236}">
                <a16:creationId xmlns:a16="http://schemas.microsoft.com/office/drawing/2014/main" id="{D775C270-3A6F-854E-BD09-A242E651AC4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59933" y="0"/>
            <a:ext cx="6132067" cy="46653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03E619-C135-0649-A176-D18FE48F736E}"/>
              </a:ext>
            </a:extLst>
          </p:cNvPr>
          <p:cNvSpPr txBox="1"/>
          <p:nvPr/>
        </p:nvSpPr>
        <p:spPr>
          <a:xfrm>
            <a:off x="8594487" y="4800600"/>
            <a:ext cx="1415772" cy="369332"/>
          </a:xfrm>
          <a:prstGeom prst="rect">
            <a:avLst/>
          </a:prstGeom>
          <a:noFill/>
        </p:spPr>
        <p:txBody>
          <a:bodyPr wrap="none" rtlCol="0">
            <a:spAutoFit/>
          </a:bodyPr>
          <a:lstStyle/>
          <a:p>
            <a:r>
              <a:rPr lang="en-US" dirty="0">
                <a:latin typeface="Century Gothic" panose="020B0502020202020204" pitchFamily="34" charset="0"/>
              </a:rPr>
              <a:t>“Questing”</a:t>
            </a:r>
          </a:p>
        </p:txBody>
      </p:sp>
    </p:spTree>
    <p:extLst>
      <p:ext uri="{BB962C8B-B14F-4D97-AF65-F5344CB8AC3E}">
        <p14:creationId xmlns:p14="http://schemas.microsoft.com/office/powerpoint/2010/main" val="2816644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228600"/>
            <a:ext cx="9067800" cy="923330"/>
          </a:xfrm>
          <a:prstGeom prst="rect">
            <a:avLst/>
          </a:prstGeom>
        </p:spPr>
        <p:txBody>
          <a:bodyPr wrap="square">
            <a:spAutoFit/>
          </a:bodyPr>
          <a:lstStyle/>
          <a:p>
            <a:r>
              <a:rPr lang="en-US" sz="5400" dirty="0">
                <a:latin typeface="Century Gothic" panose="020B0502020202020204" pitchFamily="34" charset="0"/>
                <a:ea typeface="Calibri" panose="020F0502020204030204" pitchFamily="34" charset="0"/>
                <a:cs typeface="Times New Roman" panose="02020603050405020304" pitchFamily="18" charset="0"/>
              </a:rPr>
              <a:t>Discussion Questions</a:t>
            </a:r>
            <a:endParaRPr lang="en-US" sz="5400" dirty="0">
              <a:latin typeface="Century Gothic" panose="020B0502020202020204" pitchFamily="34" charset="0"/>
            </a:endParaRPr>
          </a:p>
        </p:txBody>
      </p:sp>
      <p:sp>
        <p:nvSpPr>
          <p:cNvPr id="6" name="Rectangle 5">
            <a:extLst>
              <a:ext uri="{FF2B5EF4-FFF2-40B4-BE49-F238E27FC236}">
                <a16:creationId xmlns:a16="http://schemas.microsoft.com/office/drawing/2014/main" id="{4609CB19-8115-46F5-87BE-89A388A9FE01}"/>
              </a:ext>
            </a:extLst>
          </p:cNvPr>
          <p:cNvSpPr/>
          <p:nvPr/>
        </p:nvSpPr>
        <p:spPr>
          <a:xfrm>
            <a:off x="571500" y="1524000"/>
            <a:ext cx="11125200" cy="3539430"/>
          </a:xfrm>
          <a:prstGeom prst="rect">
            <a:avLst/>
          </a:prstGeom>
        </p:spPr>
        <p:txBody>
          <a:bodyPr wrap="square">
            <a:spAutoFit/>
          </a:bodyPr>
          <a:lstStyle/>
          <a:p>
            <a:pPr marL="0" indent="0">
              <a:buNone/>
            </a:pPr>
            <a:r>
              <a:rPr lang="en-US" sz="3200" dirty="0">
                <a:latin typeface="Century Gothic" panose="020B0502020202020204" pitchFamily="34" charset="0"/>
                <a:cs typeface="Comic Sans MS"/>
              </a:rPr>
              <a:t>Name one pathogen transmitted by:</a:t>
            </a:r>
          </a:p>
          <a:p>
            <a:pPr marL="0" indent="0">
              <a:buNone/>
            </a:pPr>
            <a:endParaRPr lang="en-US" sz="3200" dirty="0">
              <a:latin typeface="Century Gothic" panose="020B0502020202020204" pitchFamily="34" charset="0"/>
              <a:cs typeface="Comic Sans MS"/>
            </a:endParaRPr>
          </a:p>
          <a:p>
            <a:pPr marL="0" indent="0">
              <a:buNone/>
            </a:pPr>
            <a:r>
              <a:rPr lang="en-US" sz="3200" i="1" dirty="0">
                <a:latin typeface="Century Gothic" panose="020B0502020202020204" pitchFamily="34" charset="0"/>
                <a:cs typeface="Comic Sans MS"/>
              </a:rPr>
              <a:t>Ixodes scapularis</a:t>
            </a:r>
            <a:r>
              <a:rPr lang="en-US" sz="3200" dirty="0">
                <a:latin typeface="Century Gothic" panose="020B0502020202020204" pitchFamily="34" charset="0"/>
                <a:cs typeface="Comic Sans MS"/>
              </a:rPr>
              <a:t>?</a:t>
            </a:r>
          </a:p>
          <a:p>
            <a:pPr marL="0" indent="0">
              <a:buNone/>
            </a:pPr>
            <a:endParaRPr lang="en-US" sz="3200" dirty="0">
              <a:latin typeface="Century Gothic" panose="020B0502020202020204" pitchFamily="34" charset="0"/>
              <a:cs typeface="Comic Sans MS"/>
            </a:endParaRPr>
          </a:p>
          <a:p>
            <a:pPr marL="0" indent="0">
              <a:buNone/>
            </a:pPr>
            <a:r>
              <a:rPr lang="en-US" sz="3200" i="1" dirty="0" err="1">
                <a:latin typeface="Century Gothic" panose="020B0502020202020204" pitchFamily="34" charset="0"/>
                <a:cs typeface="Comic Sans MS"/>
              </a:rPr>
              <a:t>Amblyomma</a:t>
            </a:r>
            <a:r>
              <a:rPr lang="en-US" sz="3200" i="1" dirty="0">
                <a:latin typeface="Century Gothic" panose="020B0502020202020204" pitchFamily="34" charset="0"/>
                <a:cs typeface="Comic Sans MS"/>
              </a:rPr>
              <a:t> </a:t>
            </a:r>
            <a:r>
              <a:rPr lang="en-US" sz="3200" i="1" dirty="0" err="1">
                <a:latin typeface="Century Gothic" panose="020B0502020202020204" pitchFamily="34" charset="0"/>
                <a:cs typeface="Comic Sans MS"/>
              </a:rPr>
              <a:t>americanum</a:t>
            </a:r>
            <a:r>
              <a:rPr lang="en-US" sz="3200" dirty="0">
                <a:latin typeface="Century Gothic" panose="020B0502020202020204" pitchFamily="34" charset="0"/>
                <a:cs typeface="Comic Sans MS"/>
              </a:rPr>
              <a:t>?</a:t>
            </a:r>
          </a:p>
          <a:p>
            <a:pPr marL="0" indent="0">
              <a:buNone/>
            </a:pPr>
            <a:endParaRPr lang="en-US" sz="3200" dirty="0">
              <a:latin typeface="Century Gothic" panose="020B0502020202020204" pitchFamily="34" charset="0"/>
              <a:cs typeface="Comic Sans MS"/>
            </a:endParaRPr>
          </a:p>
          <a:p>
            <a:pPr marL="0" indent="0">
              <a:buNone/>
            </a:pPr>
            <a:r>
              <a:rPr lang="en-US" sz="3200" i="1" dirty="0">
                <a:latin typeface="Century Gothic" panose="020B0502020202020204" pitchFamily="34" charset="0"/>
                <a:cs typeface="Comic Sans MS"/>
              </a:rPr>
              <a:t>Dermacentor variabilis</a:t>
            </a:r>
            <a:r>
              <a:rPr lang="en-US" sz="3200" dirty="0">
                <a:latin typeface="Century Gothic" panose="020B0502020202020204" pitchFamily="34" charset="0"/>
                <a:cs typeface="Comic Sans MS"/>
              </a:rPr>
              <a:t>?</a:t>
            </a:r>
            <a:endParaRPr lang="en-US" sz="3200" i="1" dirty="0">
              <a:latin typeface="Century Gothic" panose="020B0502020202020204" pitchFamily="34" charset="0"/>
              <a:cs typeface="Comic Sans MS"/>
            </a:endParaRPr>
          </a:p>
        </p:txBody>
      </p:sp>
    </p:spTree>
    <p:extLst>
      <p:ext uri="{BB962C8B-B14F-4D97-AF65-F5344CB8AC3E}">
        <p14:creationId xmlns:p14="http://schemas.microsoft.com/office/powerpoint/2010/main" val="3612362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340071" y="1651863"/>
            <a:ext cx="6301316"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p>
            <a:pPr>
              <a:lnSpc>
                <a:spcPct val="90000"/>
              </a:lnSpc>
              <a:spcBef>
                <a:spcPct val="20000"/>
              </a:spcBef>
            </a:pPr>
            <a:r>
              <a:rPr lang="en-US" sz="2800" dirty="0">
                <a:latin typeface="Century Gothic" panose="020B0502020202020204" pitchFamily="34" charset="0"/>
                <a:ea typeface="ＭＳ Ｐゴシック" charset="0"/>
              </a:rPr>
              <a:t>A poultry farmer has complained about anemia (noticed pale combs) and several of her pullets (young hens) have died. </a:t>
            </a:r>
          </a:p>
          <a:p>
            <a:pPr>
              <a:lnSpc>
                <a:spcPct val="90000"/>
              </a:lnSpc>
              <a:spcBef>
                <a:spcPct val="20000"/>
              </a:spcBef>
            </a:pPr>
            <a:endParaRPr lang="en-US" sz="2800" dirty="0">
              <a:latin typeface="Century Gothic" panose="020B0502020202020204" pitchFamily="34" charset="0"/>
              <a:ea typeface="ＭＳ Ｐゴシック" charset="0"/>
            </a:endParaRPr>
          </a:p>
        </p:txBody>
      </p:sp>
      <p:sp>
        <p:nvSpPr>
          <p:cNvPr id="5" name="Rectangle 4">
            <a:extLst>
              <a:ext uri="{FF2B5EF4-FFF2-40B4-BE49-F238E27FC236}">
                <a16:creationId xmlns:a16="http://schemas.microsoft.com/office/drawing/2014/main" id="{E1AF56A4-CD0C-412F-9669-5126A2031C69}"/>
              </a:ext>
            </a:extLst>
          </p:cNvPr>
          <p:cNvSpPr/>
          <p:nvPr/>
        </p:nvSpPr>
        <p:spPr>
          <a:xfrm>
            <a:off x="2019300" y="84855"/>
            <a:ext cx="9067800" cy="923330"/>
          </a:xfrm>
          <a:prstGeom prst="rect">
            <a:avLst/>
          </a:prstGeom>
        </p:spPr>
        <p:txBody>
          <a:bodyPr wrap="square">
            <a:spAutoFit/>
          </a:bodyPr>
          <a:lstStyle/>
          <a:p>
            <a:r>
              <a:rPr lang="en-US" sz="5400" dirty="0">
                <a:latin typeface="Century Gothic" panose="020B0502020202020204" pitchFamily="34" charset="0"/>
                <a:ea typeface="Calibri" panose="020F0502020204030204" pitchFamily="34" charset="0"/>
                <a:cs typeface="Times New Roman" panose="02020603050405020304" pitchFamily="18" charset="0"/>
              </a:rPr>
              <a:t>Discussion Questions</a:t>
            </a:r>
            <a:endParaRPr lang="en-US" sz="5400" dirty="0">
              <a:latin typeface="Century Gothic" panose="020B0502020202020204" pitchFamily="34" charset="0"/>
            </a:endParaRPr>
          </a:p>
        </p:txBody>
      </p:sp>
      <p:sp>
        <p:nvSpPr>
          <p:cNvPr id="9" name="TextBox 8">
            <a:extLst>
              <a:ext uri="{FF2B5EF4-FFF2-40B4-BE49-F238E27FC236}">
                <a16:creationId xmlns:a16="http://schemas.microsoft.com/office/drawing/2014/main" id="{5D535502-5E2C-FA43-4707-F7CE51CA6974}"/>
              </a:ext>
            </a:extLst>
          </p:cNvPr>
          <p:cNvSpPr txBox="1"/>
          <p:nvPr/>
        </p:nvSpPr>
        <p:spPr>
          <a:xfrm>
            <a:off x="436736" y="4451933"/>
            <a:ext cx="6107986" cy="1255728"/>
          </a:xfrm>
          <a:prstGeom prst="rect">
            <a:avLst/>
          </a:prstGeom>
          <a:noFill/>
        </p:spPr>
        <p:txBody>
          <a:bodyPr wrap="square">
            <a:spAutoFit/>
          </a:bodyPr>
          <a:lstStyle/>
          <a:p>
            <a:pPr>
              <a:lnSpc>
                <a:spcPct val="90000"/>
              </a:lnSpc>
              <a:spcBef>
                <a:spcPct val="20000"/>
              </a:spcBef>
            </a:pPr>
            <a:r>
              <a:rPr lang="en-US" sz="2800" b="1" dirty="0">
                <a:latin typeface="Century Gothic" panose="020B0502020202020204" pitchFamily="34" charset="0"/>
                <a:ea typeface="ＭＳ Ｐゴシック" charset="0"/>
              </a:rPr>
              <a:t>What are 2 parasites that could be causing anemia in these chickens?</a:t>
            </a:r>
          </a:p>
        </p:txBody>
      </p:sp>
      <p:sp>
        <p:nvSpPr>
          <p:cNvPr id="10" name="TextBox 9">
            <a:extLst>
              <a:ext uri="{FF2B5EF4-FFF2-40B4-BE49-F238E27FC236}">
                <a16:creationId xmlns:a16="http://schemas.microsoft.com/office/drawing/2014/main" id="{8E71A804-7633-1850-3909-3CDE1792C802}"/>
              </a:ext>
            </a:extLst>
          </p:cNvPr>
          <p:cNvSpPr txBox="1"/>
          <p:nvPr/>
        </p:nvSpPr>
        <p:spPr>
          <a:xfrm>
            <a:off x="436736" y="3386199"/>
            <a:ext cx="6107986" cy="867930"/>
          </a:xfrm>
          <a:prstGeom prst="rect">
            <a:avLst/>
          </a:prstGeom>
          <a:noFill/>
        </p:spPr>
        <p:txBody>
          <a:bodyPr wrap="square">
            <a:spAutoFit/>
          </a:bodyPr>
          <a:lstStyle/>
          <a:p>
            <a:pPr>
              <a:lnSpc>
                <a:spcPct val="90000"/>
              </a:lnSpc>
              <a:spcBef>
                <a:spcPct val="20000"/>
              </a:spcBef>
            </a:pPr>
            <a:r>
              <a:rPr lang="en-US" sz="2800" b="1" dirty="0">
                <a:latin typeface="Century Gothic" panose="020B0502020202020204" pitchFamily="34" charset="0"/>
                <a:ea typeface="ＭＳ Ｐゴシック" charset="0"/>
              </a:rPr>
              <a:t>What are some follow up question you would ask the farmer?</a:t>
            </a:r>
          </a:p>
        </p:txBody>
      </p:sp>
      <p:pic>
        <p:nvPicPr>
          <p:cNvPr id="13" name="Picture 12">
            <a:extLst>
              <a:ext uri="{FF2B5EF4-FFF2-40B4-BE49-F238E27FC236}">
                <a16:creationId xmlns:a16="http://schemas.microsoft.com/office/drawing/2014/main" id="{CCB6D47D-4993-5C5F-9960-75CF4DBA54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9400" y="1600200"/>
            <a:ext cx="4786034" cy="4776063"/>
          </a:xfrm>
          <a:prstGeom prst="rect">
            <a:avLst/>
          </a:prstGeom>
        </p:spPr>
      </p:pic>
    </p:spTree>
    <p:extLst>
      <p:ext uri="{BB962C8B-B14F-4D97-AF65-F5344CB8AC3E}">
        <p14:creationId xmlns:p14="http://schemas.microsoft.com/office/powerpoint/2010/main" val="285360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29" y="183089"/>
            <a:ext cx="5943071" cy="731311"/>
          </a:xfrm>
        </p:spPr>
        <p:txBody>
          <a:bodyPr/>
          <a:lstStyle/>
          <a:p>
            <a:r>
              <a:rPr lang="en-US" b="1" dirty="0">
                <a:latin typeface="Century Gothic" panose="020B0502020202020204" pitchFamily="34" charset="0"/>
              </a:rPr>
              <a:t>Ticks General History</a:t>
            </a:r>
          </a:p>
        </p:txBody>
      </p:sp>
      <p:sp>
        <p:nvSpPr>
          <p:cNvPr id="3" name="Content Placeholder 2"/>
          <p:cNvSpPr>
            <a:spLocks noGrp="1"/>
          </p:cNvSpPr>
          <p:nvPr>
            <p:ph idx="1"/>
          </p:nvPr>
        </p:nvSpPr>
        <p:spPr>
          <a:xfrm>
            <a:off x="162231" y="1066800"/>
            <a:ext cx="8562975" cy="5410200"/>
          </a:xfrm>
        </p:spPr>
        <p:txBody>
          <a:bodyPr/>
          <a:lstStyle/>
          <a:p>
            <a:r>
              <a:rPr lang="en-US" dirty="0">
                <a:latin typeface="Century Gothic" panose="020B0502020202020204" pitchFamily="34" charset="0"/>
              </a:rPr>
              <a:t>4 Life Stages</a:t>
            </a:r>
          </a:p>
          <a:p>
            <a:pPr lvl="1"/>
            <a:r>
              <a:rPr lang="en-US" dirty="0">
                <a:latin typeface="Century Gothic" panose="020B0502020202020204" pitchFamily="34" charset="0"/>
              </a:rPr>
              <a:t>Egg, larva, nymph, adult</a:t>
            </a:r>
          </a:p>
          <a:p>
            <a:r>
              <a:rPr lang="en-US" dirty="0">
                <a:latin typeface="Century Gothic" panose="020B0502020202020204" pitchFamily="34" charset="0"/>
              </a:rPr>
              <a:t>Ixodidae – </a:t>
            </a:r>
            <a:r>
              <a:rPr lang="en-US" b="1" dirty="0">
                <a:latin typeface="Century Gothic" panose="020B0502020202020204" pitchFamily="34" charset="0"/>
              </a:rPr>
              <a:t>hard ticks</a:t>
            </a:r>
          </a:p>
          <a:p>
            <a:pPr lvl="1"/>
            <a:r>
              <a:rPr lang="en-US" dirty="0">
                <a:latin typeface="Century Gothic" panose="020B0502020202020204" pitchFamily="34" charset="0"/>
              </a:rPr>
              <a:t>1 </a:t>
            </a:r>
            <a:r>
              <a:rPr lang="en-US" dirty="0" err="1">
                <a:latin typeface="Century Gothic" panose="020B0502020202020204" pitchFamily="34" charset="0"/>
              </a:rPr>
              <a:t>nymphal</a:t>
            </a:r>
            <a:r>
              <a:rPr lang="en-US" dirty="0">
                <a:latin typeface="Century Gothic" panose="020B0502020202020204" pitchFamily="34" charset="0"/>
              </a:rPr>
              <a:t> instar</a:t>
            </a:r>
          </a:p>
          <a:p>
            <a:pPr lvl="1"/>
            <a:r>
              <a:rPr lang="en-US" dirty="0">
                <a:latin typeface="Century Gothic" panose="020B0502020202020204" pitchFamily="34" charset="0"/>
              </a:rPr>
              <a:t>All stages feed for 2 to 14 days</a:t>
            </a:r>
          </a:p>
          <a:p>
            <a:r>
              <a:rPr lang="en-US" dirty="0" err="1">
                <a:latin typeface="Century Gothic" panose="020B0502020202020204" pitchFamily="34" charset="0"/>
              </a:rPr>
              <a:t>Argasidae</a:t>
            </a:r>
            <a:r>
              <a:rPr lang="en-US" dirty="0">
                <a:latin typeface="Century Gothic" panose="020B0502020202020204" pitchFamily="34" charset="0"/>
              </a:rPr>
              <a:t> – </a:t>
            </a:r>
            <a:r>
              <a:rPr lang="en-US" b="1" dirty="0">
                <a:latin typeface="Century Gothic" panose="020B0502020202020204" pitchFamily="34" charset="0"/>
              </a:rPr>
              <a:t>soft ticks</a:t>
            </a:r>
          </a:p>
          <a:p>
            <a:pPr lvl="1"/>
            <a:r>
              <a:rPr lang="en-US" dirty="0">
                <a:latin typeface="Century Gothic" panose="020B0502020202020204" pitchFamily="34" charset="0"/>
              </a:rPr>
              <a:t>2 to 7 </a:t>
            </a:r>
            <a:r>
              <a:rPr lang="en-US" dirty="0" err="1">
                <a:latin typeface="Century Gothic" panose="020B0502020202020204" pitchFamily="34" charset="0"/>
              </a:rPr>
              <a:t>nymphal</a:t>
            </a:r>
            <a:r>
              <a:rPr lang="en-US" dirty="0">
                <a:latin typeface="Century Gothic" panose="020B0502020202020204" pitchFamily="34" charset="0"/>
              </a:rPr>
              <a:t> instars</a:t>
            </a:r>
          </a:p>
          <a:p>
            <a:pPr lvl="1"/>
            <a:r>
              <a:rPr lang="en-US" dirty="0">
                <a:latin typeface="Century Gothic" panose="020B0502020202020204" pitchFamily="34" charset="0"/>
              </a:rPr>
              <a:t>Adults &amp; nymphs feed for only minutes to hours, but feed multiple times</a:t>
            </a:r>
            <a:endParaRPr lang="en-US" b="1" dirty="0">
              <a:latin typeface="Century Gothic" panose="020B0502020202020204" pitchFamily="34" charset="0"/>
            </a:endParaRPr>
          </a:p>
          <a:p>
            <a:r>
              <a:rPr lang="en-US" dirty="0">
                <a:latin typeface="Century Gothic" panose="020B0502020202020204" pitchFamily="34" charset="0"/>
              </a:rPr>
              <a:t>Most ticks are vectors for disease</a:t>
            </a:r>
          </a:p>
        </p:txBody>
      </p:sp>
      <p:pic>
        <p:nvPicPr>
          <p:cNvPr id="1026" name="Picture 2" descr="Mosquito.Buzz | Tick Life Cycle">
            <a:extLst>
              <a:ext uri="{FF2B5EF4-FFF2-40B4-BE49-F238E27FC236}">
                <a16:creationId xmlns:a16="http://schemas.microsoft.com/office/drawing/2014/main" id="{39D58266-F2EB-4F67-A51B-E577C07D49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49658" y="204467"/>
            <a:ext cx="5580111" cy="36707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58FC131-F38A-406C-850C-E669112EC3F9}"/>
              </a:ext>
            </a:extLst>
          </p:cNvPr>
          <p:cNvSpPr txBox="1"/>
          <p:nvPr/>
        </p:nvSpPr>
        <p:spPr>
          <a:xfrm>
            <a:off x="7228376" y="2466778"/>
            <a:ext cx="4724400" cy="369332"/>
          </a:xfrm>
          <a:prstGeom prst="rect">
            <a:avLst/>
          </a:prstGeom>
          <a:noFill/>
        </p:spPr>
        <p:txBody>
          <a:bodyPr wrap="square">
            <a:spAutoFit/>
          </a:bodyPr>
          <a:lstStyle/>
          <a:p>
            <a:r>
              <a:rPr lang="en-US" b="1" dirty="0">
                <a:latin typeface="Century Gothic" panose="020B0502020202020204" pitchFamily="34" charset="0"/>
              </a:rPr>
              <a:t>larva, nymph adult male, adult female</a:t>
            </a:r>
            <a:endParaRPr lang="en-US" b="1" dirty="0"/>
          </a:p>
        </p:txBody>
      </p:sp>
      <p:pic>
        <p:nvPicPr>
          <p:cNvPr id="4" name="Picture 3">
            <a:extLst>
              <a:ext uri="{FF2B5EF4-FFF2-40B4-BE49-F238E27FC236}">
                <a16:creationId xmlns:a16="http://schemas.microsoft.com/office/drawing/2014/main" id="{84809C12-2DE1-4C76-817D-64666EEE3D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4400" y="4588771"/>
            <a:ext cx="3418376" cy="2119393"/>
          </a:xfrm>
          <a:prstGeom prst="rect">
            <a:avLst/>
          </a:prstGeom>
        </p:spPr>
      </p:pic>
    </p:spTree>
    <p:extLst>
      <p:ext uri="{BB962C8B-B14F-4D97-AF65-F5344CB8AC3E}">
        <p14:creationId xmlns:p14="http://schemas.microsoft.com/office/powerpoint/2010/main" val="418230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350F6C-C019-A6E8-92FB-A8BA20798A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3916" y="4237719"/>
            <a:ext cx="2503798" cy="2386012"/>
          </a:xfrm>
          <a:prstGeom prst="rect">
            <a:avLst/>
          </a:prstGeom>
        </p:spPr>
      </p:pic>
      <p:sp>
        <p:nvSpPr>
          <p:cNvPr id="2" name="Title 1"/>
          <p:cNvSpPr>
            <a:spLocks noGrp="1"/>
          </p:cNvSpPr>
          <p:nvPr>
            <p:ph type="title"/>
          </p:nvPr>
        </p:nvSpPr>
        <p:spPr>
          <a:xfrm>
            <a:off x="1600200" y="152400"/>
            <a:ext cx="7685615" cy="928686"/>
          </a:xfrm>
        </p:spPr>
        <p:txBody>
          <a:bodyPr/>
          <a:lstStyle/>
          <a:p>
            <a:r>
              <a:rPr lang="en-US" sz="4800" b="1" dirty="0">
                <a:latin typeface="Century Gothic" panose="020B0502020202020204" pitchFamily="34" charset="0"/>
              </a:rPr>
              <a:t>Tick - Groups</a:t>
            </a:r>
          </a:p>
        </p:txBody>
      </p:sp>
      <p:sp>
        <p:nvSpPr>
          <p:cNvPr id="3" name="Content Placeholder 2"/>
          <p:cNvSpPr>
            <a:spLocks noGrp="1"/>
          </p:cNvSpPr>
          <p:nvPr>
            <p:ph idx="1"/>
          </p:nvPr>
        </p:nvSpPr>
        <p:spPr>
          <a:xfrm>
            <a:off x="304800" y="1295400"/>
            <a:ext cx="11778193" cy="4800600"/>
          </a:xfrm>
        </p:spPr>
        <p:txBody>
          <a:bodyPr/>
          <a:lstStyle/>
          <a:p>
            <a:r>
              <a:rPr lang="en-US" dirty="0">
                <a:latin typeface="Century Gothic" panose="020B0502020202020204" pitchFamily="34" charset="0"/>
              </a:rPr>
              <a:t>Family Argasidae – </a:t>
            </a:r>
            <a:r>
              <a:rPr lang="en-US" b="1" dirty="0">
                <a:latin typeface="Century Gothic" panose="020B0502020202020204" pitchFamily="34" charset="0"/>
              </a:rPr>
              <a:t>soft ticks</a:t>
            </a:r>
          </a:p>
          <a:p>
            <a:pPr lvl="1"/>
            <a:r>
              <a:rPr lang="en-US" dirty="0">
                <a:latin typeface="Century Gothic" panose="020B0502020202020204" pitchFamily="34" charset="0"/>
              </a:rPr>
              <a:t>Only 4 genera of </a:t>
            </a:r>
            <a:r>
              <a:rPr lang="en-US" dirty="0" err="1">
                <a:latin typeface="Century Gothic" panose="020B0502020202020204" pitchFamily="34" charset="0"/>
              </a:rPr>
              <a:t>Argasidae</a:t>
            </a:r>
            <a:r>
              <a:rPr lang="en-US" dirty="0">
                <a:latin typeface="Century Gothic" panose="020B0502020202020204" pitchFamily="34" charset="0"/>
              </a:rPr>
              <a:t> </a:t>
            </a:r>
          </a:p>
          <a:p>
            <a:pPr lvl="2"/>
            <a:r>
              <a:rPr lang="en-US" dirty="0">
                <a:latin typeface="Century Gothic" panose="020B0502020202020204" pitchFamily="34" charset="0"/>
              </a:rPr>
              <a:t>– </a:t>
            </a:r>
            <a:r>
              <a:rPr lang="en-US" b="1" i="1" dirty="0">
                <a:latin typeface="Century Gothic" panose="020B0502020202020204" pitchFamily="34" charset="0"/>
              </a:rPr>
              <a:t>Argas</a:t>
            </a:r>
            <a:r>
              <a:rPr lang="en-US" b="1" dirty="0">
                <a:latin typeface="Century Gothic" panose="020B0502020202020204" pitchFamily="34" charset="0"/>
              </a:rPr>
              <a:t>, </a:t>
            </a:r>
            <a:r>
              <a:rPr lang="en-US" b="1" i="1" dirty="0">
                <a:latin typeface="Century Gothic" panose="020B0502020202020204" pitchFamily="34" charset="0"/>
              </a:rPr>
              <a:t>Ornithodoros</a:t>
            </a:r>
            <a:r>
              <a:rPr lang="en-US" dirty="0">
                <a:latin typeface="Century Gothic" panose="020B0502020202020204" pitchFamily="34" charset="0"/>
              </a:rPr>
              <a:t>, </a:t>
            </a:r>
            <a:r>
              <a:rPr lang="en-US" i="1" dirty="0" err="1">
                <a:latin typeface="Century Gothic" panose="020B0502020202020204" pitchFamily="34" charset="0"/>
              </a:rPr>
              <a:t>Otobius</a:t>
            </a:r>
            <a:r>
              <a:rPr lang="en-US" i="1" dirty="0">
                <a:latin typeface="Century Gothic" panose="020B0502020202020204" pitchFamily="34" charset="0"/>
              </a:rPr>
              <a:t> </a:t>
            </a:r>
            <a:r>
              <a:rPr lang="en-US" dirty="0">
                <a:latin typeface="Century Gothic" panose="020B0502020202020204" pitchFamily="34" charset="0"/>
              </a:rPr>
              <a:t>and </a:t>
            </a:r>
            <a:r>
              <a:rPr lang="en-US" i="1" dirty="0" err="1">
                <a:latin typeface="Century Gothic" panose="020B0502020202020204" pitchFamily="34" charset="0"/>
              </a:rPr>
              <a:t>Carios</a:t>
            </a:r>
            <a:endParaRPr lang="en-US" dirty="0">
              <a:latin typeface="Century Gothic" panose="020B0502020202020204" pitchFamily="34" charset="0"/>
            </a:endParaRPr>
          </a:p>
          <a:p>
            <a:r>
              <a:rPr lang="en-US" dirty="0">
                <a:latin typeface="Century Gothic" panose="020B0502020202020204" pitchFamily="34" charset="0"/>
              </a:rPr>
              <a:t>Family Ixodidae – </a:t>
            </a:r>
            <a:r>
              <a:rPr lang="en-US" b="1" dirty="0">
                <a:latin typeface="Century Gothic" panose="020B0502020202020204" pitchFamily="34" charset="0"/>
              </a:rPr>
              <a:t>hard ticks</a:t>
            </a:r>
          </a:p>
          <a:p>
            <a:pPr lvl="1"/>
            <a:r>
              <a:rPr lang="en-US" dirty="0">
                <a:latin typeface="Century Gothic" panose="020B0502020202020204" pitchFamily="34" charset="0"/>
              </a:rPr>
              <a:t>4 main genera of Ixodidae</a:t>
            </a:r>
          </a:p>
          <a:p>
            <a:pPr lvl="2"/>
            <a:r>
              <a:rPr lang="en-US" dirty="0">
                <a:latin typeface="Century Gothic" panose="020B0502020202020204" pitchFamily="34" charset="0"/>
              </a:rPr>
              <a:t>– </a:t>
            </a:r>
            <a:r>
              <a:rPr lang="en-US" b="1" i="1" dirty="0">
                <a:latin typeface="Century Gothic" panose="020B0502020202020204" pitchFamily="34" charset="0"/>
              </a:rPr>
              <a:t>Ixodes</a:t>
            </a:r>
            <a:r>
              <a:rPr lang="en-US" dirty="0">
                <a:latin typeface="Century Gothic" panose="020B0502020202020204" pitchFamily="34" charset="0"/>
              </a:rPr>
              <a:t>, </a:t>
            </a:r>
            <a:r>
              <a:rPr lang="en-US" b="1" i="1" dirty="0">
                <a:latin typeface="Century Gothic" panose="020B0502020202020204" pitchFamily="34" charset="0"/>
              </a:rPr>
              <a:t>Rhipicephalus</a:t>
            </a:r>
            <a:r>
              <a:rPr lang="en-US" dirty="0">
                <a:latin typeface="Century Gothic" panose="020B0502020202020204" pitchFamily="34" charset="0"/>
              </a:rPr>
              <a:t>, </a:t>
            </a:r>
            <a:r>
              <a:rPr lang="en-US" b="1" i="1" dirty="0" err="1">
                <a:latin typeface="Century Gothic" panose="020B0502020202020204" pitchFamily="34" charset="0"/>
              </a:rPr>
              <a:t>Amblyomma</a:t>
            </a:r>
            <a:r>
              <a:rPr lang="en-US" b="1" i="1" dirty="0">
                <a:latin typeface="Century Gothic" panose="020B0502020202020204" pitchFamily="34" charset="0"/>
              </a:rPr>
              <a:t> </a:t>
            </a:r>
            <a:r>
              <a:rPr lang="en-US" dirty="0">
                <a:latin typeface="Century Gothic" panose="020B0502020202020204" pitchFamily="34" charset="0"/>
              </a:rPr>
              <a:t>and</a:t>
            </a:r>
            <a:r>
              <a:rPr lang="en-US" b="1" i="1" dirty="0">
                <a:latin typeface="Century Gothic" panose="020B0502020202020204" pitchFamily="34" charset="0"/>
              </a:rPr>
              <a:t> Dermacentor</a:t>
            </a:r>
            <a:r>
              <a:rPr lang="en-US" dirty="0">
                <a:latin typeface="Century Gothic" panose="020B0502020202020204" pitchFamily="34" charset="0"/>
              </a:rPr>
              <a:t>, </a:t>
            </a:r>
            <a:endParaRPr lang="en-US" b="1" i="1" dirty="0">
              <a:latin typeface="Century Gothic" panose="020B0502020202020204" pitchFamily="34" charset="0"/>
            </a:endParaRPr>
          </a:p>
          <a:p>
            <a:pPr lvl="1"/>
            <a:r>
              <a:rPr lang="en-US" dirty="0">
                <a:latin typeface="Century Gothic" panose="020B0502020202020204" pitchFamily="34" charset="0"/>
              </a:rPr>
              <a:t>1 Introduced (invasive sp.) Hard Tick </a:t>
            </a:r>
          </a:p>
          <a:p>
            <a:pPr lvl="2"/>
            <a:r>
              <a:rPr lang="en-US" dirty="0">
                <a:latin typeface="Century Gothic" panose="020B0502020202020204" pitchFamily="34" charset="0"/>
              </a:rPr>
              <a:t>- </a:t>
            </a:r>
            <a:r>
              <a:rPr lang="en-US" b="1" i="1" dirty="0" err="1">
                <a:latin typeface="Century Gothic" panose="020B0502020202020204" pitchFamily="34" charset="0"/>
              </a:rPr>
              <a:t>Haemaphysalis</a:t>
            </a:r>
            <a:r>
              <a:rPr lang="en-US" b="1" i="1" dirty="0">
                <a:latin typeface="Century Gothic" panose="020B0502020202020204" pitchFamily="34" charset="0"/>
              </a:rPr>
              <a:t> </a:t>
            </a:r>
            <a:r>
              <a:rPr lang="en-US" b="1" i="1" dirty="0" err="1">
                <a:latin typeface="Century Gothic" panose="020B0502020202020204" pitchFamily="34" charset="0"/>
              </a:rPr>
              <a:t>longicornis</a:t>
            </a:r>
            <a:endParaRPr lang="en-US" dirty="0">
              <a:latin typeface="Century Gothic" panose="020B0502020202020204" pitchFamily="34" charset="0"/>
            </a:endParaRPr>
          </a:p>
        </p:txBody>
      </p:sp>
      <p:pic>
        <p:nvPicPr>
          <p:cNvPr id="5" name="Picture 4">
            <a:extLst>
              <a:ext uri="{FF2B5EF4-FFF2-40B4-BE49-F238E27FC236}">
                <a16:creationId xmlns:a16="http://schemas.microsoft.com/office/drawing/2014/main" id="{9720A603-56BF-95B4-1BE0-632BC60E90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9600" y="635000"/>
            <a:ext cx="2819400" cy="2819400"/>
          </a:xfrm>
          <a:prstGeom prst="rect">
            <a:avLst/>
          </a:prstGeom>
        </p:spPr>
      </p:pic>
    </p:spTree>
    <p:extLst>
      <p:ext uri="{BB962C8B-B14F-4D97-AF65-F5344CB8AC3E}">
        <p14:creationId xmlns:p14="http://schemas.microsoft.com/office/powerpoint/2010/main" val="423546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34585" y="214315"/>
            <a:ext cx="10390716" cy="776286"/>
          </a:xfrm>
        </p:spPr>
        <p:txBody>
          <a:bodyPr/>
          <a:lstStyle/>
          <a:p>
            <a:pPr eaLnBrk="1" hangingPunct="1"/>
            <a:r>
              <a:rPr lang="en-US" altLang="en-US" b="1" dirty="0">
                <a:latin typeface="Century Gothic" panose="020B0502020202020204" pitchFamily="34" charset="0"/>
              </a:rPr>
              <a:t>Argasidae - Soft Ticks</a:t>
            </a:r>
          </a:p>
        </p:txBody>
      </p:sp>
      <p:sp>
        <p:nvSpPr>
          <p:cNvPr id="3075" name="Rectangle 3"/>
          <p:cNvSpPr>
            <a:spLocks noGrp="1" noChangeArrowheads="1"/>
          </p:cNvSpPr>
          <p:nvPr>
            <p:ph type="body" idx="1"/>
          </p:nvPr>
        </p:nvSpPr>
        <p:spPr>
          <a:xfrm>
            <a:off x="533400" y="1295400"/>
            <a:ext cx="8421688" cy="3048000"/>
          </a:xfrm>
        </p:spPr>
        <p:txBody>
          <a:bodyPr/>
          <a:lstStyle/>
          <a:p>
            <a:pPr eaLnBrk="1" hangingPunct="1"/>
            <a:r>
              <a:rPr lang="en-US" altLang="en-US" dirty="0">
                <a:latin typeface="Century Gothic" panose="020B0502020202020204" pitchFamily="34" charset="0"/>
              </a:rPr>
              <a:t>Leathery body without plates or scutum</a:t>
            </a:r>
          </a:p>
          <a:p>
            <a:pPr eaLnBrk="1" hangingPunct="1"/>
            <a:r>
              <a:rPr lang="en-US" altLang="en-US" dirty="0">
                <a:latin typeface="Century Gothic" panose="020B0502020202020204" pitchFamily="34" charset="0"/>
              </a:rPr>
              <a:t>ventral capitulum (gnathostome)</a:t>
            </a:r>
          </a:p>
          <a:p>
            <a:pPr eaLnBrk="1" hangingPunct="1"/>
            <a:r>
              <a:rPr lang="en-US" altLang="en-US" dirty="0">
                <a:latin typeface="Century Gothic" panose="020B0502020202020204" pitchFamily="34" charset="0"/>
              </a:rPr>
              <a:t>feed on multiple individual hosts - generally live in burrows or nests and lay multiple batches of eggs</a:t>
            </a:r>
          </a:p>
        </p:txBody>
      </p:sp>
      <p:sp>
        <p:nvSpPr>
          <p:cNvPr id="4" name="Rectangle 2">
            <a:extLst>
              <a:ext uri="{FF2B5EF4-FFF2-40B4-BE49-F238E27FC236}">
                <a16:creationId xmlns:a16="http://schemas.microsoft.com/office/drawing/2014/main" id="{D7C8F8C0-1D11-48C2-B0C3-EA8A885DC735}"/>
              </a:ext>
            </a:extLst>
          </p:cNvPr>
          <p:cNvSpPr txBox="1">
            <a:spLocks noChangeArrowheads="1"/>
          </p:cNvSpPr>
          <p:nvPr/>
        </p:nvSpPr>
        <p:spPr bwMode="auto">
          <a:xfrm>
            <a:off x="609600" y="4325393"/>
            <a:ext cx="6553200" cy="852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3600" b="1" i="1" kern="0" dirty="0" err="1">
                <a:latin typeface="Century Gothic" panose="020B0502020202020204" pitchFamily="34" charset="0"/>
              </a:rPr>
              <a:t>Argas</a:t>
            </a:r>
            <a:r>
              <a:rPr lang="en-US" altLang="en-US" sz="3600" b="1" i="1" kern="0" dirty="0">
                <a:latin typeface="Century Gothic" panose="020B0502020202020204" pitchFamily="34" charset="0"/>
              </a:rPr>
              <a:t> spp. </a:t>
            </a:r>
            <a:r>
              <a:rPr lang="en-US" altLang="en-US" sz="3600" b="1" kern="0" dirty="0">
                <a:latin typeface="Century Gothic" panose="020B0502020202020204" pitchFamily="34" charset="0"/>
              </a:rPr>
              <a:t>(Fowl ticks)</a:t>
            </a:r>
          </a:p>
        </p:txBody>
      </p:sp>
      <p:sp>
        <p:nvSpPr>
          <p:cNvPr id="5" name="Title 1">
            <a:extLst>
              <a:ext uri="{FF2B5EF4-FFF2-40B4-BE49-F238E27FC236}">
                <a16:creationId xmlns:a16="http://schemas.microsoft.com/office/drawing/2014/main" id="{16DC7D5B-C857-4CC0-91A5-4E0D88E00F1B}"/>
              </a:ext>
            </a:extLst>
          </p:cNvPr>
          <p:cNvSpPr txBox="1">
            <a:spLocks/>
          </p:cNvSpPr>
          <p:nvPr/>
        </p:nvSpPr>
        <p:spPr bwMode="auto">
          <a:xfrm>
            <a:off x="533400" y="5177879"/>
            <a:ext cx="10390716"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tx2"/>
                </a:solidFill>
                <a:latin typeface="Tahom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a:lstStyle>
          <a:p>
            <a:r>
              <a:rPr lang="en-US" altLang="en-US" sz="3600" b="1" i="1" kern="0" dirty="0" err="1">
                <a:latin typeface="Century Gothic" panose="020B0502020202020204" pitchFamily="34" charset="0"/>
              </a:rPr>
              <a:t>Ornithodoros</a:t>
            </a:r>
            <a:r>
              <a:rPr lang="en-US" altLang="en-US" sz="3600" b="1" i="1" kern="0" dirty="0">
                <a:latin typeface="Century Gothic" panose="020B0502020202020204" pitchFamily="34" charset="0"/>
              </a:rPr>
              <a:t> </a:t>
            </a:r>
            <a:r>
              <a:rPr lang="en-US" altLang="en-US" sz="3600" b="1" kern="0" dirty="0">
                <a:latin typeface="Century Gothic" panose="020B0502020202020204" pitchFamily="34" charset="0"/>
              </a:rPr>
              <a:t>spp. (Rodent ticks)</a:t>
            </a:r>
          </a:p>
        </p:txBody>
      </p:sp>
      <p:pic>
        <p:nvPicPr>
          <p:cNvPr id="6" name="Picture 5">
            <a:extLst>
              <a:ext uri="{FF2B5EF4-FFF2-40B4-BE49-F238E27FC236}">
                <a16:creationId xmlns:a16="http://schemas.microsoft.com/office/drawing/2014/main" id="{374653CD-4196-4364-94A0-9D023F5F9DF2}"/>
              </a:ext>
            </a:extLst>
          </p:cNvPr>
          <p:cNvPicPr>
            <a:picLocks noChangeAspect="1"/>
          </p:cNvPicPr>
          <p:nvPr/>
        </p:nvPicPr>
        <p:blipFill>
          <a:blip r:embed="rId2"/>
          <a:stretch>
            <a:fillRect/>
          </a:stretch>
        </p:blipFill>
        <p:spPr>
          <a:xfrm>
            <a:off x="8379140" y="4290224"/>
            <a:ext cx="3002801" cy="1998228"/>
          </a:xfrm>
          <a:prstGeom prst="rect">
            <a:avLst/>
          </a:prstGeom>
        </p:spPr>
      </p:pic>
      <p:pic>
        <p:nvPicPr>
          <p:cNvPr id="3" name="Picture 2">
            <a:extLst>
              <a:ext uri="{FF2B5EF4-FFF2-40B4-BE49-F238E27FC236}">
                <a16:creationId xmlns:a16="http://schemas.microsoft.com/office/drawing/2014/main" id="{EC32F9F3-DBEE-8B50-E375-60DE7975AA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8955088" y="1111641"/>
            <a:ext cx="3074132" cy="2832708"/>
          </a:xfrm>
          <a:prstGeom prst="rect">
            <a:avLst/>
          </a:prstGeom>
        </p:spPr>
      </p:pic>
    </p:spTree>
    <p:extLst>
      <p:ext uri="{BB962C8B-B14F-4D97-AF65-F5344CB8AC3E}">
        <p14:creationId xmlns:p14="http://schemas.microsoft.com/office/powerpoint/2010/main" val="409944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34585" y="214315"/>
            <a:ext cx="10390716" cy="852486"/>
          </a:xfrm>
        </p:spPr>
        <p:txBody>
          <a:bodyPr/>
          <a:lstStyle/>
          <a:p>
            <a:pPr eaLnBrk="1" hangingPunct="1"/>
            <a:r>
              <a:rPr lang="en-US" altLang="en-US" b="1" i="1" dirty="0" err="1">
                <a:latin typeface="Century Gothic" panose="020B0502020202020204" pitchFamily="34" charset="0"/>
              </a:rPr>
              <a:t>Argas</a:t>
            </a:r>
            <a:r>
              <a:rPr lang="en-US" altLang="en-US" b="1" i="1" dirty="0">
                <a:latin typeface="Century Gothic" panose="020B0502020202020204" pitchFamily="34" charset="0"/>
              </a:rPr>
              <a:t> spp. </a:t>
            </a:r>
            <a:r>
              <a:rPr lang="en-US" altLang="en-US" b="1" dirty="0">
                <a:latin typeface="Century Gothic" panose="020B0502020202020204" pitchFamily="34" charset="0"/>
              </a:rPr>
              <a:t>(Fowl ticks)</a:t>
            </a:r>
          </a:p>
        </p:txBody>
      </p:sp>
      <p:sp>
        <p:nvSpPr>
          <p:cNvPr id="6147" name="Rectangle 3"/>
          <p:cNvSpPr>
            <a:spLocks noGrp="1" noChangeArrowheads="1"/>
          </p:cNvSpPr>
          <p:nvPr>
            <p:ph type="body" idx="1"/>
          </p:nvPr>
        </p:nvSpPr>
        <p:spPr>
          <a:xfrm>
            <a:off x="106858" y="1447800"/>
            <a:ext cx="7681791" cy="5357709"/>
          </a:xfrm>
        </p:spPr>
        <p:txBody>
          <a:bodyPr/>
          <a:lstStyle/>
          <a:p>
            <a:pPr eaLnBrk="1" hangingPunct="1"/>
            <a:r>
              <a:rPr lang="en-US" altLang="en-US" sz="2800" dirty="0">
                <a:latin typeface="Century Gothic" panose="020B0502020202020204" pitchFamily="34" charset="0"/>
              </a:rPr>
              <a:t>Primarily parasites of birds</a:t>
            </a:r>
          </a:p>
          <a:p>
            <a:pPr eaLnBrk="1" hangingPunct="1"/>
            <a:r>
              <a:rPr lang="en-US" altLang="en-US" sz="2800" dirty="0">
                <a:latin typeface="Century Gothic" panose="020B0502020202020204" pitchFamily="34" charset="0"/>
              </a:rPr>
              <a:t>Ecology</a:t>
            </a:r>
          </a:p>
          <a:p>
            <a:pPr lvl="1"/>
            <a:r>
              <a:rPr lang="en-US" altLang="en-US" sz="2400" dirty="0">
                <a:latin typeface="Century Gothic" panose="020B0502020202020204" pitchFamily="34" charset="0"/>
              </a:rPr>
              <a:t>Nocturnal: feeds on birds at night</a:t>
            </a:r>
          </a:p>
          <a:p>
            <a:pPr lvl="1"/>
            <a:r>
              <a:rPr lang="en-US" altLang="en-US" sz="2400" dirty="0">
                <a:latin typeface="Century Gothic" panose="020B0502020202020204" pitchFamily="34" charset="0"/>
              </a:rPr>
              <a:t>Lives in cracks, crevices, nests during day</a:t>
            </a:r>
          </a:p>
          <a:p>
            <a:pPr lvl="1"/>
            <a:r>
              <a:rPr lang="en-US" altLang="en-US" sz="2400" dirty="0">
                <a:latin typeface="Century Gothic" panose="020B0502020202020204" pitchFamily="34" charset="0"/>
              </a:rPr>
              <a:t>egg to adult in as little as 30 days</a:t>
            </a:r>
          </a:p>
          <a:p>
            <a:pPr lvl="1"/>
            <a:r>
              <a:rPr lang="en-US" altLang="en-US" sz="2400" dirty="0">
                <a:latin typeface="Century Gothic" panose="020B0502020202020204" pitchFamily="34" charset="0"/>
              </a:rPr>
              <a:t>lay several clutches of 25 to 100 eggs / clutch</a:t>
            </a:r>
          </a:p>
          <a:p>
            <a:pPr lvl="1"/>
            <a:r>
              <a:rPr lang="en-US" altLang="en-US" sz="2400" dirty="0">
                <a:latin typeface="Century Gothic" panose="020B0502020202020204" pitchFamily="34" charset="0"/>
              </a:rPr>
              <a:t>may live for up to 12 years with feeding</a:t>
            </a:r>
          </a:p>
          <a:p>
            <a:pPr lvl="1"/>
            <a:r>
              <a:rPr lang="en-US" altLang="en-US" sz="2400" dirty="0">
                <a:latin typeface="Century Gothic" panose="020B0502020202020204" pitchFamily="34" charset="0"/>
              </a:rPr>
              <a:t>may live up to 2 years without feeding</a:t>
            </a:r>
          </a:p>
          <a:p>
            <a:pPr eaLnBrk="1" hangingPunct="1"/>
            <a:r>
              <a:rPr lang="en-US" altLang="en-US" sz="2800" dirty="0">
                <a:latin typeface="Century Gothic" panose="020B0502020202020204" pitchFamily="34" charset="0"/>
              </a:rPr>
              <a:t>Gulf of Mexico &amp; Mexican border in USA</a:t>
            </a:r>
          </a:p>
          <a:p>
            <a:pPr eaLnBrk="1" hangingPunct="1"/>
            <a:endParaRPr lang="en-US" altLang="en-US" sz="2800" dirty="0">
              <a:solidFill>
                <a:srgbClr val="FFFFFF"/>
              </a:solidFill>
              <a:latin typeface="Century Gothic" panose="020B0502020202020204" pitchFamily="34" charset="0"/>
            </a:endParaRPr>
          </a:p>
        </p:txBody>
      </p:sp>
      <p:pic>
        <p:nvPicPr>
          <p:cNvPr id="6" name="Picture 6" descr="http://www.icb.usp.br/~marcelcp/Imagens/carr4.jpg">
            <a:extLst>
              <a:ext uri="{FF2B5EF4-FFF2-40B4-BE49-F238E27FC236}">
                <a16:creationId xmlns:a16="http://schemas.microsoft.com/office/drawing/2014/main" id="{1FCBCB16-0DE4-4D36-B814-3206C7B49D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8649" y="3581400"/>
            <a:ext cx="4144775" cy="284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F14876F-01CC-4262-B15D-5A85874DE8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8200" y="609600"/>
            <a:ext cx="2995493" cy="2586805"/>
          </a:xfrm>
          <a:prstGeom prst="rect">
            <a:avLst/>
          </a:prstGeom>
        </p:spPr>
      </p:pic>
    </p:spTree>
    <p:extLst>
      <p:ext uri="{BB962C8B-B14F-4D97-AF65-F5344CB8AC3E}">
        <p14:creationId xmlns:p14="http://schemas.microsoft.com/office/powerpoint/2010/main" val="202057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1"/>
            <a:ext cx="7772401" cy="761999"/>
          </a:xfrm>
        </p:spPr>
        <p:txBody>
          <a:bodyPr/>
          <a:lstStyle/>
          <a:p>
            <a:pPr eaLnBrk="1" hangingPunct="1"/>
            <a:r>
              <a:rPr lang="en-US" altLang="en-US" b="1" i="1" dirty="0">
                <a:latin typeface="Century Gothic" panose="020B0502020202020204" pitchFamily="34" charset="0"/>
              </a:rPr>
              <a:t>Argas spp. </a:t>
            </a:r>
            <a:r>
              <a:rPr lang="en-US" altLang="en-US" b="1" dirty="0">
                <a:latin typeface="Century Gothic" panose="020B0502020202020204" pitchFamily="34" charset="0"/>
              </a:rPr>
              <a:t>Pathology</a:t>
            </a:r>
          </a:p>
        </p:txBody>
      </p:sp>
      <p:pic>
        <p:nvPicPr>
          <p:cNvPr id="4" name="Picture 2" descr="Fowl tick infestation in Chickens">
            <a:extLst>
              <a:ext uri="{FF2B5EF4-FFF2-40B4-BE49-F238E27FC236}">
                <a16:creationId xmlns:a16="http://schemas.microsoft.com/office/drawing/2014/main" id="{0D746441-D9A4-4AA3-AD00-6991202808F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77528" y="0"/>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381000" y="1600200"/>
            <a:ext cx="8305800" cy="3962400"/>
          </a:xfrm>
        </p:spPr>
        <p:txBody>
          <a:bodyPr/>
          <a:lstStyle/>
          <a:p>
            <a:pPr eaLnBrk="1" hangingPunct="1"/>
            <a:r>
              <a:rPr lang="en-US" altLang="en-US" dirty="0">
                <a:latin typeface="Century Gothic" panose="020B0502020202020204" pitchFamily="34" charset="0"/>
              </a:rPr>
              <a:t>Anemia </a:t>
            </a:r>
          </a:p>
          <a:p>
            <a:pPr lvl="1"/>
            <a:r>
              <a:rPr lang="en-US" altLang="en-US" dirty="0">
                <a:latin typeface="Century Gothic" panose="020B0502020202020204" pitchFamily="34" charset="0"/>
              </a:rPr>
              <a:t>with mortality in younger birds</a:t>
            </a:r>
          </a:p>
          <a:p>
            <a:r>
              <a:rPr lang="en-US" altLang="en-US" dirty="0">
                <a:latin typeface="Century Gothic" panose="020B0502020202020204" pitchFamily="34" charset="0"/>
              </a:rPr>
              <a:t>Secondary infection at wound site</a:t>
            </a:r>
          </a:p>
          <a:p>
            <a:r>
              <a:rPr lang="en-US" altLang="en-US" dirty="0">
                <a:latin typeface="Century Gothic" panose="020B0502020202020204" pitchFamily="34" charset="0"/>
              </a:rPr>
              <a:t>Decreased egg production</a:t>
            </a:r>
          </a:p>
          <a:p>
            <a:pPr eaLnBrk="1" hangingPunct="1"/>
            <a:r>
              <a:rPr lang="en-US" altLang="en-US" dirty="0">
                <a:latin typeface="Century Gothic" panose="020B0502020202020204" pitchFamily="34" charset="0"/>
              </a:rPr>
              <a:t>Disease transmission - Fowl borreliosis (</a:t>
            </a:r>
            <a:r>
              <a:rPr lang="en-US" altLang="en-US" i="1" dirty="0">
                <a:latin typeface="Century Gothic" panose="020B0502020202020204" pitchFamily="34" charset="0"/>
              </a:rPr>
              <a:t>Borrelia</a:t>
            </a:r>
            <a:r>
              <a:rPr lang="en-US" altLang="en-US" dirty="0">
                <a:latin typeface="Century Gothic" panose="020B0502020202020204" pitchFamily="34" charset="0"/>
              </a:rPr>
              <a:t> </a:t>
            </a:r>
            <a:r>
              <a:rPr lang="en-US" altLang="en-US" i="1" dirty="0">
                <a:latin typeface="Century Gothic" panose="020B0502020202020204" pitchFamily="34" charset="0"/>
              </a:rPr>
              <a:t>anserina</a:t>
            </a:r>
            <a:r>
              <a:rPr lang="en-US" altLang="en-US" dirty="0">
                <a:latin typeface="Century Gothic" panose="020B0502020202020204" pitchFamily="34" charset="0"/>
              </a:rPr>
              <a:t>) in South America</a:t>
            </a:r>
          </a:p>
          <a:p>
            <a:pPr eaLnBrk="1" hangingPunct="1"/>
            <a:r>
              <a:rPr lang="en-US" altLang="en-US" dirty="0">
                <a:latin typeface="Century Gothic" panose="020B0502020202020204" pitchFamily="34" charset="0"/>
              </a:rPr>
              <a:t>Tick paralysis in chickens</a:t>
            </a:r>
            <a:endParaRPr lang="en-US" altLang="en-US" dirty="0">
              <a:solidFill>
                <a:srgbClr val="FFFFFF"/>
              </a:solidFill>
              <a:latin typeface="Century Gothic" panose="020B0502020202020204" pitchFamily="34" charset="0"/>
            </a:endParaRPr>
          </a:p>
        </p:txBody>
      </p:sp>
      <p:pic>
        <p:nvPicPr>
          <p:cNvPr id="2050" name="Picture 2" descr="Fowl tick infestation in Chickens">
            <a:extLst>
              <a:ext uri="{FF2B5EF4-FFF2-40B4-BE49-F238E27FC236}">
                <a16:creationId xmlns:a16="http://schemas.microsoft.com/office/drawing/2014/main" id="{91C98D4F-E1C3-47EB-9DD7-2DA7C739F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69694" y="41910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581140"/>
      </p:ext>
    </p:extLst>
  </p:cSld>
  <p:clrMapOvr>
    <a:masterClrMapping/>
  </p:clrMapOvr>
</p:sld>
</file>

<file path=ppt/theme/theme1.xml><?xml version="1.0" encoding="utf-8"?>
<a:theme xmlns:a="http://schemas.openxmlformats.org/drawingml/2006/main" name="tricolor_ppt">
  <a:themeElements>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PG">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VP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P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P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P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P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P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P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P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P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P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P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P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2991</Words>
  <Application>Microsoft Office PowerPoint</Application>
  <PresentationFormat>Widescreen</PresentationFormat>
  <Paragraphs>385</Paragraphs>
  <Slides>41</Slides>
  <Notes>26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41</vt:i4>
      </vt:variant>
    </vt:vector>
  </HeadingPairs>
  <TitlesOfParts>
    <vt:vector size="58" baseType="lpstr">
      <vt:lpstr>Arial</vt:lpstr>
      <vt:lpstr>Calibri</vt:lpstr>
      <vt:lpstr>Century Gothic</vt:lpstr>
      <vt:lpstr>Comic Sans MS</vt:lpstr>
      <vt:lpstr>Georgia</vt:lpstr>
      <vt:lpstr>Helvetica Neue</vt:lpstr>
      <vt:lpstr>NexusSans</vt:lpstr>
      <vt:lpstr>Open Sans</vt:lpstr>
      <vt:lpstr>open-sans</vt:lpstr>
      <vt:lpstr>Roboto</vt:lpstr>
      <vt:lpstr>Symbol</vt:lpstr>
      <vt:lpstr>Tahoma</vt:lpstr>
      <vt:lpstr>Times New Roman</vt:lpstr>
      <vt:lpstr>Verdana</vt:lpstr>
      <vt:lpstr>Wingdings</vt:lpstr>
      <vt:lpstr>tricolor_ppt</vt:lpstr>
      <vt:lpstr>Blends</vt:lpstr>
      <vt:lpstr>VMP 930 Veterinary Parasitology</vt:lpstr>
      <vt:lpstr>Ticks: Learning Objectives</vt:lpstr>
      <vt:lpstr>Tick - Anatomy</vt:lpstr>
      <vt:lpstr>Tick - Anatomy</vt:lpstr>
      <vt:lpstr>Ticks General History</vt:lpstr>
      <vt:lpstr>Tick - Groups</vt:lpstr>
      <vt:lpstr>Argasidae - Soft Ticks</vt:lpstr>
      <vt:lpstr>Argas spp. (Fowl ticks)</vt:lpstr>
      <vt:lpstr>Argas spp. Pathology</vt:lpstr>
      <vt:lpstr>PowerPoint Presentation</vt:lpstr>
      <vt:lpstr>Ornithodoros spp.</vt:lpstr>
      <vt:lpstr>PowerPoint Presentation</vt:lpstr>
      <vt:lpstr>Hard Ticks: General Characteristics</vt:lpstr>
      <vt:lpstr>Hard Ticks: Identification</vt:lpstr>
      <vt:lpstr>PowerPoint Presentation</vt:lpstr>
      <vt:lpstr>PowerPoint Presentation</vt:lpstr>
      <vt:lpstr>PowerPoint Presentation</vt:lpstr>
      <vt:lpstr>PowerPoint Presentation</vt:lpstr>
      <vt:lpstr>Which Tick is “Easier” to control / eradicate?</vt:lpstr>
      <vt:lpstr>FYI: Eradication of Texas Cattle Fever</vt:lpstr>
      <vt:lpstr>Life Cycle: 3-host tick</vt:lpstr>
      <vt:lpstr>5 Tick Species you should know with scientific and common names</vt:lpstr>
      <vt:lpstr>Amblyomma  americanum (Lone Star Tick)</vt:lpstr>
      <vt:lpstr>Dermacentor variabilis (American Dog Tick)</vt:lpstr>
      <vt:lpstr>Ixodes scapularis (Black-legged tick  or Deer tick)</vt:lpstr>
      <vt:lpstr>Rhipicephalus sanguineus (Brown dog tick/  Kennel tick)</vt:lpstr>
      <vt:lpstr>Haemaphysalis longicornis Asian Long-horned Tick</vt:lpstr>
      <vt:lpstr>PowerPoint Presentation</vt:lpstr>
      <vt:lpstr>Haemaphysalis longicornis (introduced tick)</vt:lpstr>
      <vt:lpstr>Rhipicephalus vs. Haemaphysalis</vt:lpstr>
      <vt:lpstr>PowerPoint Presentation</vt:lpstr>
      <vt:lpstr>Why are ticks excellent vectors to transmit pathogens?</vt:lpstr>
      <vt:lpstr>PowerPoint Presentation</vt:lpstr>
      <vt:lpstr>Tick Associated Pathology</vt:lpstr>
      <vt:lpstr>Tick Associated Pathology DISEASE TRANSMISSION</vt:lpstr>
      <vt:lpstr>Tick Control</vt:lpstr>
      <vt:lpstr>Tick Control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VMP 930 Veterinary Parasitology</dc:title>
  <dc:creator>barbara qurollo</dc:creator>
  <cp:lastModifiedBy>James R Flowers</cp:lastModifiedBy>
  <cp:revision>70</cp:revision>
  <dcterms:created xsi:type="dcterms:W3CDTF">2020-08-06T21:08:52Z</dcterms:created>
  <dcterms:modified xsi:type="dcterms:W3CDTF">2023-08-27T14:44:08Z</dcterms:modified>
</cp:coreProperties>
</file>