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6" r:id="rId2"/>
    <p:sldMasterId id="2147483702" r:id="rId3"/>
  </p:sldMasterIdLst>
  <p:notesMasterIdLst>
    <p:notesMasterId r:id="rId57"/>
  </p:notesMasterIdLst>
  <p:sldIdLst>
    <p:sldId id="318" r:id="rId4"/>
    <p:sldId id="313" r:id="rId5"/>
    <p:sldId id="278" r:id="rId6"/>
    <p:sldId id="405" r:id="rId7"/>
    <p:sldId id="403" r:id="rId8"/>
    <p:sldId id="282" r:id="rId9"/>
    <p:sldId id="279" r:id="rId10"/>
    <p:sldId id="406" r:id="rId11"/>
    <p:sldId id="329" r:id="rId12"/>
    <p:sldId id="327" r:id="rId13"/>
    <p:sldId id="328" r:id="rId14"/>
    <p:sldId id="261" r:id="rId15"/>
    <p:sldId id="335" r:id="rId16"/>
    <p:sldId id="349" r:id="rId17"/>
    <p:sldId id="350" r:id="rId18"/>
    <p:sldId id="299" r:id="rId19"/>
    <p:sldId id="414" r:id="rId20"/>
    <p:sldId id="280" r:id="rId21"/>
    <p:sldId id="351" r:id="rId22"/>
    <p:sldId id="347" r:id="rId23"/>
    <p:sldId id="336" r:id="rId24"/>
    <p:sldId id="348" r:id="rId25"/>
    <p:sldId id="382" r:id="rId26"/>
    <p:sldId id="425" r:id="rId27"/>
    <p:sldId id="380" r:id="rId28"/>
    <p:sldId id="384" r:id="rId29"/>
    <p:sldId id="272" r:id="rId30"/>
    <p:sldId id="303" r:id="rId31"/>
    <p:sldId id="304" r:id="rId32"/>
    <p:sldId id="342" r:id="rId33"/>
    <p:sldId id="344" r:id="rId34"/>
    <p:sldId id="379" r:id="rId35"/>
    <p:sldId id="401" r:id="rId36"/>
    <p:sldId id="345" r:id="rId37"/>
    <p:sldId id="343" r:id="rId38"/>
    <p:sldId id="357" r:id="rId39"/>
    <p:sldId id="358" r:id="rId40"/>
    <p:sldId id="359" r:id="rId41"/>
    <p:sldId id="360" r:id="rId42"/>
    <p:sldId id="361" r:id="rId43"/>
    <p:sldId id="364" r:id="rId44"/>
    <p:sldId id="362" r:id="rId45"/>
    <p:sldId id="385" r:id="rId46"/>
    <p:sldId id="363" r:id="rId47"/>
    <p:sldId id="365" r:id="rId48"/>
    <p:sldId id="366" r:id="rId49"/>
    <p:sldId id="367" r:id="rId50"/>
    <p:sldId id="368" r:id="rId51"/>
    <p:sldId id="369" r:id="rId52"/>
    <p:sldId id="408" r:id="rId53"/>
    <p:sldId id="386" r:id="rId54"/>
    <p:sldId id="426" r:id="rId55"/>
    <p:sldId id="264" r:id="rId56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FFD966"/>
    <a:srgbClr val="C5E0B4"/>
    <a:srgbClr val="DBB7FF"/>
    <a:srgbClr val="FF7C80"/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7"/>
    <p:restoredTop sz="87778" autoAdjust="0"/>
  </p:normalViewPr>
  <p:slideViewPr>
    <p:cSldViewPr>
      <p:cViewPr varScale="1">
        <p:scale>
          <a:sx n="79" d="100"/>
          <a:sy n="79" d="100"/>
        </p:scale>
        <p:origin x="47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E0A9011D-79E9-4917-95B4-FD5CA3B4D6CD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7717B1AE-DD65-4E98-A223-1C64D3842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5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2224" indent="-2329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8082" indent="-2329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3941" indent="-2329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59800" indent="-2329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7BE0EAC-A979-4798-8A01-03DCF2104D1B}" type="slidenum">
              <a:rPr lang="en-US" altLang="en-US" sz="1300"/>
              <a:pPr eaLnBrk="1" hangingPunct="1"/>
              <a:t>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3326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Like </a:t>
            </a:r>
            <a:r>
              <a:rPr lang="en-US" altLang="en-US" i="1" dirty="0">
                <a:latin typeface="Arial" panose="020B0604020202020204" pitchFamily="34" charset="0"/>
              </a:rPr>
              <a:t>Ornithonyssus</a:t>
            </a:r>
            <a:r>
              <a:rPr lang="en-US" altLang="en-US" dirty="0">
                <a:latin typeface="Arial" panose="020B0604020202020204" pitchFamily="34" charset="0"/>
              </a:rPr>
              <a:t>, lice stay on the host all the time. Only chewing (Mallophagan) lice infect birds.</a:t>
            </a:r>
          </a:p>
        </p:txBody>
      </p:sp>
    </p:spTree>
    <p:extLst>
      <p:ext uri="{BB962C8B-B14F-4D97-AF65-F5344CB8AC3E}">
        <p14:creationId xmlns:p14="http://schemas.microsoft.com/office/powerpoint/2010/main" val="386136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78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44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91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7B1AE-DD65-4E98-A223-1C64D38423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54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7B1AE-DD65-4E98-A223-1C64D38423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90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7B1AE-DD65-4E98-A223-1C64D38423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5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099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dirty="0"/>
              <a:t>Feral cat before and after treatment.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7B1AE-DD65-4E98-A223-1C64D38423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42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681038"/>
            <a:ext cx="5975350" cy="3362325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Arthropods have a tracheal system that carries O</a:t>
            </a:r>
            <a:r>
              <a:rPr lang="en-US" altLang="en-US" baseline="-25000" dirty="0">
                <a:latin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</a:rPr>
              <a:t> to various parts of the body.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For high level (ex. Suborder) taxonomy, mites are classified by the location of the openings (stigmata) to their tracheal system.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The stigmata of </a:t>
            </a:r>
            <a:r>
              <a:rPr lang="en-US" altLang="en-US" dirty="0" err="1">
                <a:latin typeface="Arial" panose="020B0604020202020204" pitchFamily="34" charset="0"/>
              </a:rPr>
              <a:t>Mesostigmatid</a:t>
            </a:r>
            <a:r>
              <a:rPr lang="en-US" altLang="en-US" dirty="0">
                <a:latin typeface="Arial" panose="020B0604020202020204" pitchFamily="34" charset="0"/>
              </a:rPr>
              <a:t> mites are located b/w the coxae (hip joints) of the 3</a:t>
            </a:r>
            <a:r>
              <a:rPr lang="en-US" altLang="en-US" baseline="30000" dirty="0">
                <a:latin typeface="Arial" panose="020B0604020202020204" pitchFamily="34" charset="0"/>
              </a:rPr>
              <a:t>rd</a:t>
            </a:r>
            <a:r>
              <a:rPr lang="en-US" altLang="en-US" dirty="0">
                <a:latin typeface="Arial" panose="020B0604020202020204" pitchFamily="34" charset="0"/>
              </a:rPr>
              <a:t> and 4</a:t>
            </a:r>
            <a:r>
              <a:rPr lang="en-US" altLang="en-US" baseline="30000" dirty="0">
                <a:latin typeface="Arial" panose="020B0604020202020204" pitchFamily="34" charset="0"/>
              </a:rPr>
              <a:t>th</a:t>
            </a:r>
            <a:r>
              <a:rPr lang="en-US" altLang="en-US" dirty="0">
                <a:latin typeface="Arial" panose="020B0604020202020204" pitchFamily="34" charset="0"/>
              </a:rPr>
              <a:t> legs.</a:t>
            </a:r>
          </a:p>
        </p:txBody>
      </p:sp>
    </p:spTree>
    <p:extLst>
      <p:ext uri="{BB962C8B-B14F-4D97-AF65-F5344CB8AC3E}">
        <p14:creationId xmlns:p14="http://schemas.microsoft.com/office/powerpoint/2010/main" val="4052354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681038"/>
            <a:ext cx="5975350" cy="3362325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81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681038"/>
            <a:ext cx="5975350" cy="3362325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95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681038"/>
            <a:ext cx="5975350" cy="3362325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89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76275"/>
            <a:ext cx="59975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49572" fontAlgn="auto">
              <a:spcBef>
                <a:spcPts val="0"/>
              </a:spcBef>
              <a:spcAft>
                <a:spcPts val="0"/>
              </a:spcAft>
              <a:defRPr/>
            </a:pPr>
            <a:fld id="{511F1ADA-9088-4253-A210-A0B9F9F5FFE6}" type="slidenum">
              <a:rPr lang="en-US" sz="1200">
                <a:solidFill>
                  <a:prstClr val="black"/>
                </a:solidFill>
                <a:latin typeface="Calibri" panose="020F0502020204030204"/>
                <a:cs typeface="+mn-cs"/>
              </a:rPr>
              <a:pPr defTabSz="849572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12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52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76275"/>
            <a:ext cx="59975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Repeat treatment as eggs are resistant to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49572" fontAlgn="auto">
              <a:spcBef>
                <a:spcPts val="0"/>
              </a:spcBef>
              <a:spcAft>
                <a:spcPts val="0"/>
              </a:spcAft>
              <a:defRPr/>
            </a:pPr>
            <a:fld id="{511F1ADA-9088-4253-A210-A0B9F9F5FFE6}" type="slidenum">
              <a:rPr lang="en-US" sz="1200">
                <a:solidFill>
                  <a:prstClr val="black"/>
                </a:solidFill>
                <a:latin typeface="Calibri" panose="020F0502020204030204"/>
                <a:cs typeface="+mn-cs"/>
              </a:rPr>
              <a:pPr defTabSz="849572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en-US" sz="12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03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681038"/>
            <a:ext cx="5975350" cy="3362325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49572"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93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76275"/>
            <a:ext cx="59975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Neglected / abandoned pig before and after intense prolong treatment.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7B1AE-DD65-4E98-A223-1C64D384233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61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1475" y="681038"/>
            <a:ext cx="5975350" cy="3362325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11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390">
              <a:defRPr/>
            </a:pPr>
            <a:r>
              <a:rPr lang="en-US" dirty="0"/>
              <a:t>Abandoned puppy before and after treatment.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86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Know that topicals, baths, and injectable (systemic) treatments are available – you won’t be asked to name specific treatments.</a:t>
            </a:r>
          </a:p>
        </p:txBody>
      </p:sp>
    </p:spTree>
    <p:extLst>
      <p:ext uri="{BB962C8B-B14F-4D97-AF65-F5344CB8AC3E}">
        <p14:creationId xmlns:p14="http://schemas.microsoft.com/office/powerpoint/2010/main" val="2514632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45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In </a:t>
            </a:r>
            <a:r>
              <a:rPr lang="en-US" altLang="en-US" i="1" dirty="0">
                <a:latin typeface="Arial" panose="020B0604020202020204" pitchFamily="34" charset="0"/>
              </a:rPr>
              <a:t>Demodex</a:t>
            </a:r>
            <a:r>
              <a:rPr lang="en-US" altLang="en-US" dirty="0">
                <a:latin typeface="Arial" panose="020B0604020202020204" pitchFamily="34" charset="0"/>
              </a:rPr>
              <a:t> the stigmata are just anterior to the coxae (hip-joint) of the 1</a:t>
            </a:r>
            <a:r>
              <a:rPr lang="en-US" altLang="en-US" baseline="30000" dirty="0">
                <a:latin typeface="Arial" panose="020B0604020202020204" pitchFamily="34" charset="0"/>
              </a:rPr>
              <a:t>st</a:t>
            </a:r>
            <a:r>
              <a:rPr lang="en-US" altLang="en-US" dirty="0">
                <a:latin typeface="Arial" panose="020B0604020202020204" pitchFamily="34" charset="0"/>
              </a:rPr>
              <a:t> leg.</a:t>
            </a:r>
          </a:p>
        </p:txBody>
      </p:sp>
    </p:spTree>
    <p:extLst>
      <p:ext uri="{BB962C8B-B14F-4D97-AF65-F5344CB8AC3E}">
        <p14:creationId xmlns:p14="http://schemas.microsoft.com/office/powerpoint/2010/main" val="1522532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You will only be responsible for </a:t>
            </a:r>
            <a:r>
              <a:rPr lang="en-US" altLang="en-US" i="1" dirty="0">
                <a:latin typeface="Arial" panose="020B0604020202020204" pitchFamily="34" charset="0"/>
              </a:rPr>
              <a:t>Demodex canis</a:t>
            </a:r>
            <a:r>
              <a:rPr lang="en-US" altLang="en-US" dirty="0">
                <a:latin typeface="Arial" panose="020B0604020202020204" pitchFamily="34" charset="0"/>
              </a:rPr>
              <a:t> (red mange) in dogs.</a:t>
            </a:r>
          </a:p>
        </p:txBody>
      </p:sp>
    </p:spTree>
    <p:extLst>
      <p:ext uri="{BB962C8B-B14F-4D97-AF65-F5344CB8AC3E}">
        <p14:creationId xmlns:p14="http://schemas.microsoft.com/office/powerpoint/2010/main" val="37335092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Note: pruritis does not always accompany red mange.</a:t>
            </a:r>
          </a:p>
        </p:txBody>
      </p:sp>
    </p:spTree>
    <p:extLst>
      <p:ext uri="{BB962C8B-B14F-4D97-AF65-F5344CB8AC3E}">
        <p14:creationId xmlns:p14="http://schemas.microsoft.com/office/powerpoint/2010/main" val="3317405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An immunological defect is primary</a:t>
            </a:r>
          </a:p>
        </p:txBody>
      </p:sp>
    </p:spTree>
    <p:extLst>
      <p:ext uri="{BB962C8B-B14F-4D97-AF65-F5344CB8AC3E}">
        <p14:creationId xmlns:p14="http://schemas.microsoft.com/office/powerpoint/2010/main" val="38870560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211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7B1AE-DD65-4E98-A223-1C64D384233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95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34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7802" indent="-279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9696" indent="-2239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67574" indent="-2239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15453" indent="-2239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3331" indent="-2239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1209" indent="-2239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9088" indent="-2239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6966" indent="-2239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81390" eaLnBrk="1" hangingPunct="1">
              <a:spcBef>
                <a:spcPct val="0"/>
              </a:spcBef>
              <a:defRPr/>
            </a:pPr>
            <a:fld id="{BF7B876D-5103-4184-B7BA-EF56567DF3B8}" type="slidenum">
              <a:rPr lang="en-US" altLang="en-US">
                <a:solidFill>
                  <a:prstClr val="black"/>
                </a:solidFill>
              </a:rPr>
              <a:pPr defTabSz="881390" eaLnBrk="1" hangingPunct="1">
                <a:spcBef>
                  <a:spcPct val="0"/>
                </a:spcBef>
                <a:defRPr/>
              </a:pPr>
              <a:t>44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1313" y="682625"/>
            <a:ext cx="5983287" cy="3367088"/>
          </a:xfrm>
          <a:ln w="12699" cap="flat">
            <a:solidFill>
              <a:schemeClr val="tx1"/>
            </a:solidFill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98" tIns="45099" rIns="90198" bIns="45099"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840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Deep skin scrape with </a:t>
            </a:r>
            <a:r>
              <a:rPr lang="en-US" altLang="en-US" u="sng" dirty="0">
                <a:latin typeface="Arial" panose="020B0604020202020204" pitchFamily="34" charset="0"/>
              </a:rPr>
              <a:t>dull blade</a:t>
            </a:r>
            <a:r>
              <a:rPr lang="en-US" altLang="en-US" dirty="0">
                <a:latin typeface="Arial" panose="020B0604020202020204" pitchFamily="34" charset="0"/>
              </a:rPr>
              <a:t>. Scrape until</a:t>
            </a:r>
            <a:r>
              <a:rPr lang="en-US" altLang="en-US" baseline="0" dirty="0">
                <a:latin typeface="Arial" panose="020B0604020202020204" pitchFamily="34" charset="0"/>
              </a:rPr>
              <a:t> capillary blood oozes.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067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18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554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that topical , oral, and rinse treatments are available – you won’t be asked to name specific treatments.</a:t>
            </a:r>
          </a:p>
          <a:p>
            <a:r>
              <a:rPr lang="en-US" dirty="0"/>
              <a:t>Don’t forget to treat the pyoderma. </a:t>
            </a:r>
          </a:p>
          <a:p>
            <a:r>
              <a:rPr lang="en-US" dirty="0"/>
              <a:t>Elimination of all mites is difficult, so extended treatments are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7B1AE-DD65-4E98-A223-1C64D384233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910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 fontAlgn="auto">
              <a:spcBef>
                <a:spcPts val="0"/>
              </a:spcBef>
              <a:spcAft>
                <a:spcPts val="0"/>
              </a:spcAft>
              <a:defRPr/>
            </a:pPr>
            <a:fld id="{511F1ADA-9088-4253-A210-A0B9F9F5FFE6}" type="slidenum">
              <a:rPr lang="en-US" sz="1200">
                <a:solidFill>
                  <a:prstClr val="black"/>
                </a:solidFill>
                <a:latin typeface="Calibri" panose="020F0502020204030204"/>
                <a:cs typeface="+mn-cs"/>
              </a:rPr>
              <a:pPr defTabSz="881390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en-US" sz="12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40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Temporary Zoonosis occurs.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7B1AE-DD65-4E98-A223-1C64D38423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58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21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2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This slide is just FYI – you will not be tested on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241701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Bed bugs (</a:t>
            </a:r>
            <a:r>
              <a:rPr lang="en-US" altLang="en-US" i="1" dirty="0">
                <a:latin typeface="Arial" panose="020B0604020202020204" pitchFamily="34" charset="0"/>
              </a:rPr>
              <a:t>Cimex lectularius</a:t>
            </a:r>
            <a:r>
              <a:rPr lang="en-US" altLang="en-US" dirty="0">
                <a:latin typeface="Arial" panose="020B0604020202020204" pitchFamily="34" charset="0"/>
              </a:rPr>
              <a:t>) also infest poultry houses, like </a:t>
            </a:r>
            <a:r>
              <a:rPr lang="en-US" altLang="en-US" i="1" dirty="0">
                <a:latin typeface="Arial" panose="020B0604020202020204" pitchFamily="34" charset="0"/>
              </a:rPr>
              <a:t>Dermanyssus</a:t>
            </a:r>
            <a:r>
              <a:rPr lang="en-US" altLang="en-US" dirty="0">
                <a:latin typeface="Arial" panose="020B0604020202020204" pitchFamily="34" charset="0"/>
              </a:rPr>
              <a:t>, they hide in crevices during the day and feed on the host at night.</a:t>
            </a:r>
          </a:p>
        </p:txBody>
      </p:sp>
    </p:spTree>
    <p:extLst>
      <p:ext uri="{BB962C8B-B14F-4D97-AF65-F5344CB8AC3E}">
        <p14:creationId xmlns:p14="http://schemas.microsoft.com/office/powerpoint/2010/main" val="128676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7F0F0-329B-4AB0-BC4C-15E5AAA301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3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902F0-59C1-4D9A-A035-3C337131C9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3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E7299-0531-4010-A5CE-4A846D3371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2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EC5B-45A6-4FD1-9952-5EC0BEB8F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5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1B9E-98F6-4174-9943-105E2CDB9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48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966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 smtClean="0"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4A98D1BD-76BC-DA4F-BF8E-2A73664A7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10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BF27A-B47B-DF45-A2FB-40CBE7785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7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9DA3B-52EA-D044-9062-629B46C30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5E4F9-AA10-B547-8B21-BA34FC150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3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E2C10-BF61-A943-BA4D-B5191C44D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80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CA5ED-1DC7-6A42-94E3-ABC83DF86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9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AF1B7-2F2F-4930-9DE8-4D7D72B07A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16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EE298-3EAF-1B4B-BDA2-6B07C6FED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8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0FBAC-CFD4-9B44-82FB-F5C1F18AC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99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A06BC-6FCF-E747-8A5C-7368C6F77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78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21F11-61F5-7245-8C7E-1F51DECE1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1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D7040-78F5-F04A-BDFD-0910F375E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78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EC5B-45A6-4FD1-9952-5EC0BEB8F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56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8D1BD-76BC-DA4F-BF8E-2A73664A76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7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BF27A-B47B-DF45-A2FB-40CBE77854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05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9DA3B-52EA-D044-9062-629B46C306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2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35E4F9-AA10-B547-8B21-BA34FC1504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B9424-50DB-4DF1-B59E-12F432CBED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21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E2C10-BF61-A943-BA4D-B5191C44D9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52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CA5ED-1DC7-6A42-94E3-ABC83DF868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09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EE298-3EAF-1B4B-BDA2-6B07C6FED2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1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0FBAC-CFD4-9B44-82FB-F5C1F18ACE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19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A06BC-6FCF-E747-8A5C-7368C6F77C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56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721F11-61F5-7245-8C7E-1F51DECE1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0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D7040-78F5-F04A-BDFD-0910F375E7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04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EC5B-45A6-4FD1-9952-5EC0BEB8F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3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F2259-0742-45AA-9E4F-69B488523E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0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82C04-6C54-4C1B-90A1-C828F7A506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4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6454C-54CC-4003-8360-D4A22DDFE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7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FE3E1-B8FB-4163-BB7D-011AEEB512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9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DD963-5A2A-4AF9-80D6-557A62551D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5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AA9D-1CB0-42FB-A969-89566BC32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0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AA878B6-66CC-42C0-8679-E8A2F10A5F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kumimoji="1" lang="en-US" altLang="en-US" sz="240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55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Tahoma" charset="0"/>
              </a:defRPr>
            </a:lvl1pPr>
          </a:lstStyle>
          <a:p>
            <a:pPr>
              <a:defRPr/>
            </a:pPr>
            <a:fld id="{5274C723-BB4E-2748-A899-F23AA4562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A878B6-66CC-42C0-8679-E8A2F10A5F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1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3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pn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emf"/><Relationship Id="rId7" Type="http://schemas.openxmlformats.org/officeDocument/2006/relationships/image" Target="../media/image10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6.png"/><Relationship Id="rId5" Type="http://schemas.openxmlformats.org/officeDocument/2006/relationships/image" Target="../media/image3.png"/><Relationship Id="rId4" Type="http://schemas.openxmlformats.org/officeDocument/2006/relationships/image" Target="../media/image10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0.png"/><Relationship Id="rId7" Type="http://schemas.openxmlformats.org/officeDocument/2006/relationships/image" Target="../media/image113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nZvWkngrus" TargetMode="External"/><Relationship Id="rId2" Type="http://schemas.openxmlformats.org/officeDocument/2006/relationships/slideLayout" Target="../slideLayouts/slideLayout27.xml"/><Relationship Id="rId1" Type="http://schemas.openxmlformats.org/officeDocument/2006/relationships/video" Target="https://www.youtube.com/embed/6nZvWkngrus?feature=oembed" TargetMode="External"/><Relationship Id="rId4" Type="http://schemas.openxmlformats.org/officeDocument/2006/relationships/image" Target="../media/image1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609600"/>
            <a:ext cx="7772400" cy="222408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5000" b="1" u="sng" dirty="0">
                <a:latin typeface="Comic Sans MS" charset="0"/>
                <a:ea typeface="ＭＳ Ｐゴシック" charset="0"/>
              </a:rPr>
              <a:t>VMP 930</a:t>
            </a:r>
            <a:br>
              <a:rPr lang="en-US" sz="5000" b="1" u="sng" dirty="0">
                <a:latin typeface="Comic Sans MS" charset="0"/>
                <a:ea typeface="ＭＳ Ｐゴシック" charset="0"/>
              </a:rPr>
            </a:br>
            <a:r>
              <a:rPr lang="en-US" sz="5000" b="1" u="sng" dirty="0">
                <a:latin typeface="Comic Sans MS" charset="0"/>
                <a:ea typeface="ＭＳ Ｐゴシック" charset="0"/>
              </a:rPr>
              <a:t>Veterinary Parasitology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733800"/>
            <a:ext cx="6858000" cy="19050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7200" b="1" dirty="0">
                <a:latin typeface="Comic Sans MS" charset="0"/>
              </a:rPr>
              <a:t>Mites</a:t>
            </a:r>
            <a:endParaRPr lang="en-US" sz="7200" b="1" dirty="0"/>
          </a:p>
        </p:txBody>
      </p:sp>
      <p:pic>
        <p:nvPicPr>
          <p:cNvPr id="39939" name="Picture 4" descr="vpglogo22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200" y="5096516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ncst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524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A97443-E656-3EA8-6B17-9401979549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377253"/>
            <a:ext cx="9144000" cy="1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4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57043" y="160475"/>
            <a:ext cx="5848712" cy="143266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</a:rPr>
              <a:t>Poultry Mites</a:t>
            </a:r>
            <a:br>
              <a:rPr lang="en-US" altLang="en-US" b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Surveillance Program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2133600"/>
            <a:ext cx="8686800" cy="1066800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Comic Sans MS" panose="030F0702030302020204" pitchFamily="66" charset="0"/>
              </a:rPr>
              <a:t>Regularly inspect for mites.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en-US" i="1" dirty="0">
                <a:latin typeface="Comic Sans MS" panose="030F0702030302020204" pitchFamily="66" charset="0"/>
              </a:rPr>
              <a:t>Dermanyssus gallinae</a:t>
            </a:r>
            <a:r>
              <a:rPr lang="en-US" altLang="en-US" dirty="0">
                <a:latin typeface="Comic Sans MS" panose="030F0702030302020204" pitchFamily="66" charset="0"/>
              </a:rPr>
              <a:t>  </a:t>
            </a: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(Inspect what?)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129" y="4495800"/>
            <a:ext cx="3321566" cy="2302952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26A48D9-2CCD-A645-BE63-7047D3554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124200"/>
            <a:ext cx="839459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rgbClr val="00B050"/>
              </a:buClr>
            </a:pPr>
            <a:r>
              <a:rPr lang="en-US" altLang="en-US" sz="2400" kern="0" dirty="0">
                <a:latin typeface="Comic Sans MS" panose="030F0702030302020204" pitchFamily="66" charset="0"/>
              </a:rPr>
              <a:t>Sample cracks, crevices of chicken house</a:t>
            </a:r>
          </a:p>
          <a:p>
            <a:pPr lvl="1">
              <a:buClr>
                <a:srgbClr val="00B050"/>
              </a:buClr>
            </a:pPr>
            <a:r>
              <a:rPr lang="en-US" altLang="en-US" sz="2400" kern="0" dirty="0">
                <a:latin typeface="Comic Sans MS" panose="030F0702030302020204" pitchFamily="66" charset="0"/>
              </a:rPr>
              <a:t>Sample debris from Roosts, Slats, Nest Boxes, etc.</a:t>
            </a:r>
          </a:p>
          <a:p>
            <a:pPr lvl="1">
              <a:buClr>
                <a:srgbClr val="00B050"/>
              </a:buClr>
            </a:pPr>
            <a:r>
              <a:rPr lang="en-US" altLang="en-US" sz="2400" kern="0" dirty="0">
                <a:latin typeface="Comic Sans MS" panose="030F0702030302020204" pitchFamily="66" charset="0"/>
              </a:rPr>
              <a:t>Use small brush and flashlight/head lamp</a:t>
            </a:r>
          </a:p>
          <a:p>
            <a:pPr lvl="1">
              <a:buClr>
                <a:srgbClr val="00B050"/>
              </a:buClr>
            </a:pPr>
            <a:r>
              <a:rPr lang="en-US" altLang="en-US" sz="2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What else “mite” you find?</a:t>
            </a:r>
            <a:endParaRPr lang="en-US" altLang="en-US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3718F-6A48-4B6C-A5DB-055C918BAD47}"/>
              </a:ext>
            </a:extLst>
          </p:cNvPr>
          <p:cNvSpPr txBox="1"/>
          <p:nvPr/>
        </p:nvSpPr>
        <p:spPr>
          <a:xfrm>
            <a:off x="5752529" y="6400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Bed Bugs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023" y="5105400"/>
            <a:ext cx="2428635" cy="1664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63718F-6A48-4B6C-A5DB-055C918BAD47}"/>
              </a:ext>
            </a:extLst>
          </p:cNvPr>
          <p:cNvSpPr txBox="1"/>
          <p:nvPr/>
        </p:nvSpPr>
        <p:spPr>
          <a:xfrm>
            <a:off x="4023087" y="642942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Soft Ticks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33E9D6-1BF8-59EE-BC67-37F55430405B}"/>
              </a:ext>
            </a:extLst>
          </p:cNvPr>
          <p:cNvGrpSpPr/>
          <p:nvPr/>
        </p:nvGrpSpPr>
        <p:grpSpPr>
          <a:xfrm>
            <a:off x="152399" y="1582420"/>
            <a:ext cx="9144848" cy="93980"/>
            <a:chOff x="1446952" y="7600726"/>
            <a:chExt cx="9144848" cy="939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CDF596-4662-45E3-9452-28D739802289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A10D94-82F4-FFFE-4FC2-6E739535878A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920827-5899-BCC0-1447-49B68FC2BCD0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21603D-15D9-BC5D-9736-2622D9053897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9212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2118466"/>
            <a:ext cx="8686800" cy="1081934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Comic Sans MS" panose="030F0702030302020204" pitchFamily="66" charset="0"/>
              </a:rPr>
              <a:t>Regularly inspect for mites.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en-US" i="1" dirty="0">
                <a:latin typeface="Comic Sans MS" panose="030F0702030302020204" pitchFamily="66" charset="0"/>
              </a:rPr>
              <a:t>Ornithonyssus sylviarum</a:t>
            </a:r>
            <a:r>
              <a:rPr lang="en-US" altLang="en-US" dirty="0">
                <a:latin typeface="Comic Sans MS" panose="030F0702030302020204" pitchFamily="66" charset="0"/>
              </a:rPr>
              <a:t>  </a:t>
            </a: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(Inspect what?)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888C9-E2A7-3F41-8AE8-FE5341B68E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95" y="4572001"/>
            <a:ext cx="2971800" cy="225636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73E5FF0-07E8-A54C-9C35-61B5E633C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191786"/>
            <a:ext cx="8458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>
                <a:srgbClr val="00B050"/>
              </a:buClr>
            </a:pPr>
            <a:r>
              <a:rPr lang="en-US" altLang="en-US" sz="2400" kern="0" dirty="0">
                <a:latin typeface="Comic Sans MS" panose="030F0702030302020204" pitchFamily="66" charset="0"/>
              </a:rPr>
              <a:t>Examine birds directly  --  </a:t>
            </a:r>
            <a:r>
              <a:rPr lang="en-US" altLang="en-US" sz="2000" kern="0" dirty="0">
                <a:latin typeface="Comic Sans MS" panose="030F0702030302020204" pitchFamily="66" charset="0"/>
              </a:rPr>
              <a:t>especially the vent area</a:t>
            </a:r>
          </a:p>
          <a:p>
            <a:pPr lvl="1">
              <a:buClr>
                <a:srgbClr val="00B050"/>
              </a:buClr>
            </a:pPr>
            <a:r>
              <a:rPr lang="en-US" altLang="en-US" sz="2400" kern="0" dirty="0">
                <a:latin typeface="Comic Sans MS" panose="030F0702030302020204" pitchFamily="66" charset="0"/>
              </a:rPr>
              <a:t>Use flashlight / head lamp</a:t>
            </a:r>
          </a:p>
          <a:p>
            <a:pPr lvl="1">
              <a:buClr>
                <a:srgbClr val="00B050"/>
              </a:buClr>
            </a:pPr>
            <a:r>
              <a:rPr lang="en-US" altLang="en-US" sz="2400" kern="0" dirty="0">
                <a:latin typeface="Comic Sans MS" panose="030F0702030302020204" pitchFamily="66" charset="0"/>
              </a:rPr>
              <a:t>Examine several birds weekly to monthly</a:t>
            </a:r>
          </a:p>
          <a:p>
            <a:pPr lvl="1">
              <a:buClr>
                <a:srgbClr val="00B050"/>
              </a:buClr>
            </a:pPr>
            <a:r>
              <a:rPr lang="en-US" altLang="en-US" sz="2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What else “mite” you find?</a:t>
            </a:r>
            <a:endParaRPr lang="en-US" altLang="en-US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B650F-141C-4740-99BA-6C64B8CED0E2}"/>
              </a:ext>
            </a:extLst>
          </p:cNvPr>
          <p:cNvSpPr txBox="1"/>
          <p:nvPr/>
        </p:nvSpPr>
        <p:spPr>
          <a:xfrm>
            <a:off x="6324600" y="64447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Lice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033F1F-BBEC-96C9-0F71-0D290D402786}"/>
              </a:ext>
            </a:extLst>
          </p:cNvPr>
          <p:cNvGrpSpPr/>
          <p:nvPr/>
        </p:nvGrpSpPr>
        <p:grpSpPr>
          <a:xfrm>
            <a:off x="152399" y="1600200"/>
            <a:ext cx="9144848" cy="93980"/>
            <a:chOff x="1446952" y="7600726"/>
            <a:chExt cx="9144848" cy="939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B00616-FA73-B9B6-6152-D84CFBB2AEB1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1AB54A-2EA1-3A33-00D0-81241FCC674B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F8A1E9-2334-66D5-CCD5-73AAAE410C5D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3B0B5E-4E57-51A0-F6F2-A311C34EC2FA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98D64B76-A693-C89D-0EE2-D29E245F888E}"/>
              </a:ext>
            </a:extLst>
          </p:cNvPr>
          <p:cNvSpPr txBox="1">
            <a:spLocks noChangeArrowheads="1"/>
          </p:cNvSpPr>
          <p:nvPr/>
        </p:nvSpPr>
        <p:spPr>
          <a:xfrm>
            <a:off x="475888" y="207106"/>
            <a:ext cx="5848712" cy="1432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1" dirty="0">
                <a:latin typeface="Comic Sans MS" panose="030F0702030302020204" pitchFamily="66" charset="0"/>
              </a:rPr>
              <a:t>Poultry Mites</a:t>
            </a:r>
            <a:br>
              <a:rPr lang="en-US" altLang="en-US" b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Surveillance Program</a:t>
            </a:r>
          </a:p>
        </p:txBody>
      </p:sp>
    </p:spTree>
    <p:extLst>
      <p:ext uri="{BB962C8B-B14F-4D97-AF65-F5344CB8AC3E}">
        <p14:creationId xmlns:p14="http://schemas.microsoft.com/office/powerpoint/2010/main" val="2457891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389" y="549148"/>
            <a:ext cx="8001000" cy="127635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Poultry Mites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379" y="2343750"/>
            <a:ext cx="4310146" cy="3884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i="1" u="sng" dirty="0" err="1">
                <a:latin typeface="Comic Sans MS" panose="030F0702030302020204" pitchFamily="66" charset="0"/>
              </a:rPr>
              <a:t>Ornithonyssus</a:t>
            </a:r>
            <a:r>
              <a:rPr lang="en-US" sz="2800" b="1" i="1" u="sng" dirty="0">
                <a:latin typeface="Comic Sans MS" panose="030F0702030302020204" pitchFamily="66" charset="0"/>
              </a:rPr>
              <a:t> </a:t>
            </a:r>
            <a:r>
              <a:rPr lang="en-US" sz="2800" b="1" i="1" u="sng" dirty="0" err="1">
                <a:latin typeface="Comic Sans MS" panose="030F0702030302020204" pitchFamily="66" charset="0"/>
              </a:rPr>
              <a:t>sylviarum</a:t>
            </a:r>
            <a:endParaRPr lang="en-US" sz="2800" b="1" i="1" u="sng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5608" y="2828864"/>
            <a:ext cx="3225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Roost Mite or Red Chicken Mite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661202" y="2361983"/>
            <a:ext cx="3974375" cy="351968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50" fontAlgn="auto">
              <a:spcBef>
                <a:spcPts val="563"/>
              </a:spcBef>
              <a:spcAft>
                <a:spcPts val="0"/>
              </a:spcAft>
              <a:buNone/>
            </a:pPr>
            <a:r>
              <a:rPr lang="en-US" b="1" i="1" u="sng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Dermanyssus</a:t>
            </a:r>
            <a:r>
              <a:rPr lang="en-US" b="1" i="1" u="sng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i="1" u="sng" dirty="0" err="1">
                <a:solidFill>
                  <a:prstClr val="black"/>
                </a:solidFill>
                <a:latin typeface="Comic Sans MS" panose="030F0702030302020204" pitchFamily="66" charset="0"/>
              </a:rPr>
              <a:t>gallinae</a:t>
            </a:r>
            <a:endParaRPr lang="en-US" b="1" i="1" u="sng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7737" y="2828864"/>
            <a:ext cx="2087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Northern Fowl Mite</a:t>
            </a:r>
          </a:p>
        </p:txBody>
      </p:sp>
      <p:sp>
        <p:nvSpPr>
          <p:cNvPr id="15" name="Rectangle 1027"/>
          <p:cNvSpPr txBox="1">
            <a:spLocks noChangeArrowheads="1"/>
          </p:cNvSpPr>
          <p:nvPr/>
        </p:nvSpPr>
        <p:spPr>
          <a:xfrm>
            <a:off x="6362389" y="3216256"/>
            <a:ext cx="4572000" cy="2574944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prstClr val="black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Chickens, turkeys, pigeons, wild birds, etc.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Mites hide in the environment during daytime, feed on birds during night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Complete LC in 1 week; populations increase rapidly</a:t>
            </a:r>
            <a:r>
              <a:rPr lang="en-US" altLang="en-US" sz="1300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prstClr val="black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Survive without a blood meal for several months.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Feeds on Blood =&gt; anemia. Pale Combs &amp; Wattles. Lethargy. Death in young birds.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Any where on the bird </a:t>
            </a:r>
            <a:r>
              <a:rPr lang="en-US" sz="1300" b="1" u="sng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at night.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prstClr val="black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Carried on fomites (egg crates, clothing, etc.) 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Treatment Target: Primarily Environment</a:t>
            </a:r>
          </a:p>
          <a:p>
            <a:pPr marL="130373" lvl="1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prstClr val="black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If birds unavailable; feed on other hosts                    (rodents, horses, dogs, man).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295452" y="3200399"/>
            <a:ext cx="4572000" cy="2626727"/>
          </a:xfrm>
          <a:prstGeom prst="rect">
            <a:avLst/>
          </a:prstGeom>
          <a:noFill/>
        </p:spPr>
        <p:txBody>
          <a:bodyPr vert="horz" lIns="50900" tIns="25004" rIns="50900" bIns="2500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prstClr val="black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Chickens, turkeys, pigeons, wild birds, etc.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All stages are on the host; rarely wanders off host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Complete LC in 7 days., populations increase rapidly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prstClr val="black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Survive for 2 to 3 weeks in absence of avian host.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Feeds on Blood =&gt; anemia. Pale Combs &amp; Wattles. Lethargy. Death in young birds.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Soiled &amp; matted feathers, crusty skin, severe scabbing, </a:t>
            </a:r>
            <a:r>
              <a:rPr lang="en-US" sz="1300" b="1" u="sng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esp. around the vent</a:t>
            </a:r>
            <a:r>
              <a:rPr lang="en-US" sz="13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  <a:endParaRPr lang="en-US" altLang="en-US" sz="1300" b="1" dirty="0">
              <a:solidFill>
                <a:srgbClr val="00B05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prstClr val="black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Carried on fomites (egg crates, clothing, etc.) 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Treatment Target: Primarily Birds</a:t>
            </a:r>
          </a:p>
          <a:p>
            <a:pPr marL="130373" indent="-130373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300" dirty="0">
                <a:solidFill>
                  <a:prstClr val="black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If birds unavailable; feed on other hosts           (rodents, horses, dogs, man).</a:t>
            </a: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 flipV="1">
            <a:off x="154820" y="5978765"/>
            <a:ext cx="1140632" cy="80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815677" y="5978764"/>
            <a:ext cx="1205461" cy="8021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5270B4-16B3-A3CB-2E7A-8EC42DE35E7C}"/>
              </a:ext>
            </a:extLst>
          </p:cNvPr>
          <p:cNvGrpSpPr/>
          <p:nvPr/>
        </p:nvGrpSpPr>
        <p:grpSpPr>
          <a:xfrm>
            <a:off x="152400" y="1582420"/>
            <a:ext cx="9144848" cy="93980"/>
            <a:chOff x="1446952" y="7600726"/>
            <a:chExt cx="9144848" cy="939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5218D1-906D-D317-D1CE-DE2257E7BC6D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087B2B-A172-7BAA-44C1-9130D9AB8EAF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B41B4B-B453-C8DD-A9AE-C9AF6B2FAA04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ED1188-44B5-887A-0253-FDC5C4723934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E63C43A-75C2-AAAB-9F0A-766BD5829B09}"/>
              </a:ext>
            </a:extLst>
          </p:cNvPr>
          <p:cNvSpPr txBox="1"/>
          <p:nvPr/>
        </p:nvSpPr>
        <p:spPr>
          <a:xfrm>
            <a:off x="3376166" y="5847187"/>
            <a:ext cx="5439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New Veterinarian: Production Animal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Consult / Network with Local Extension Agent regarding local / farmer preferred SOP’s</a:t>
            </a:r>
          </a:p>
        </p:txBody>
      </p:sp>
    </p:spTree>
    <p:extLst>
      <p:ext uri="{BB962C8B-B14F-4D97-AF65-F5344CB8AC3E}">
        <p14:creationId xmlns:p14="http://schemas.microsoft.com/office/powerpoint/2010/main" val="388878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715000" cy="1325563"/>
          </a:xfrm>
          <a:noFill/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altLang="en-US" sz="5000" b="1" dirty="0" err="1">
                <a:latin typeface="Comic Sans MS" panose="030F0702030302020204" pitchFamily="66" charset="0"/>
              </a:rPr>
              <a:t>Astigmatid</a:t>
            </a:r>
            <a:r>
              <a:rPr lang="en-US" altLang="en-US" sz="5000" b="1" dirty="0">
                <a:latin typeface="Comic Sans MS" panose="030F0702030302020204" pitchFamily="66" charset="0"/>
              </a:rPr>
              <a:t> Mites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644590" y="2087347"/>
            <a:ext cx="8413809" cy="2299018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Lack stigmata (no respiratory openings)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respiration is through the integument</a:t>
            </a:r>
          </a:p>
          <a:p>
            <a:pPr marL="457200" lvl="2" indent="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None/>
            </a:pPr>
            <a:endParaRPr lang="en-US" altLang="en-US" sz="2400" kern="0" dirty="0">
              <a:latin typeface="Comic Sans MS" panose="030F0702030302020204" pitchFamily="66" charset="0"/>
              <a:ea typeface="ＭＳ Ｐゴシック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Includes the ‘Mange’ mites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400" i="1" kern="0" dirty="0" err="1">
                <a:latin typeface="Comic Sans MS" panose="030F0702030302020204" pitchFamily="66" charset="0"/>
                <a:ea typeface="ＭＳ Ｐゴシック" charset="0"/>
              </a:rPr>
              <a:t>Knemidocoptes</a:t>
            </a:r>
            <a:r>
              <a:rPr lang="en-US" altLang="en-US" sz="2400" i="1" kern="0" dirty="0">
                <a:latin typeface="Comic Sans MS" panose="030F0702030302020204" pitchFamily="66" charset="0"/>
                <a:ea typeface="ＭＳ Ｐゴシック" charset="0"/>
              </a:rPr>
              <a:t>, </a:t>
            </a:r>
            <a:r>
              <a:rPr lang="en-US" altLang="en-US" sz="2400" i="1" kern="0" dirty="0" err="1">
                <a:latin typeface="Comic Sans MS" panose="030F0702030302020204" pitchFamily="66" charset="0"/>
                <a:ea typeface="ＭＳ Ｐゴシック" charset="0"/>
              </a:rPr>
              <a:t>Otodectes</a:t>
            </a:r>
            <a:r>
              <a:rPr lang="en-US" altLang="en-US" sz="2400" i="1" kern="0" dirty="0">
                <a:latin typeface="Comic Sans MS" panose="030F0702030302020204" pitchFamily="66" charset="0"/>
                <a:ea typeface="ＭＳ Ｐゴシック" charset="0"/>
              </a:rPr>
              <a:t>, </a:t>
            </a:r>
            <a:r>
              <a:rPr lang="en-US" altLang="en-US" sz="2400" i="1" kern="0" dirty="0" err="1">
                <a:latin typeface="Comic Sans MS" panose="030F0702030302020204" pitchFamily="66" charset="0"/>
                <a:ea typeface="ＭＳ Ｐゴシック" charset="0"/>
              </a:rPr>
              <a:t>Notoedres</a:t>
            </a:r>
            <a:r>
              <a:rPr lang="en-US" altLang="en-US" sz="2400" i="1" kern="0" dirty="0">
                <a:latin typeface="Comic Sans MS" panose="030F0702030302020204" pitchFamily="66" charset="0"/>
                <a:ea typeface="ＭＳ Ｐゴシック" charset="0"/>
              </a:rPr>
              <a:t>, Sarcoptes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061" y="4489309"/>
            <a:ext cx="2085539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88" y="4489309"/>
            <a:ext cx="1916112" cy="18735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BA77AB-7B77-8F8C-CE10-9697EEF8BEAD}"/>
              </a:ext>
            </a:extLst>
          </p:cNvPr>
          <p:cNvGrpSpPr/>
          <p:nvPr/>
        </p:nvGrpSpPr>
        <p:grpSpPr>
          <a:xfrm>
            <a:off x="304800" y="1477010"/>
            <a:ext cx="9144848" cy="93980"/>
            <a:chOff x="1446952" y="7600726"/>
            <a:chExt cx="9144848" cy="939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BAEB76-158C-8C7B-1869-FA9429632E17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A4CA16-7E7F-4CF6-9D70-6A6D81104BE0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BAC720-353E-C94F-C621-C9AD8B477772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9C3849-F927-6179-5C7F-BC58FC537E95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02531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6183"/>
            <a:ext cx="6172200" cy="13082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b="1" i="1" dirty="0" err="1">
                <a:latin typeface="Comic Sans MS" panose="030F0702030302020204" pitchFamily="66" charset="0"/>
              </a:rPr>
              <a:t>Knemidocoptes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mutans</a:t>
            </a:r>
            <a:br>
              <a:rPr lang="en-US" altLang="en-US" sz="4800" b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Scaly-leg Mite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24514"/>
            <a:ext cx="10439400" cy="3718560"/>
          </a:xfrm>
        </p:spPr>
        <p:txBody>
          <a:bodyPr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3600" kern="0" dirty="0">
                <a:latin typeface="Comic Sans MS" panose="030F0702030302020204" pitchFamily="66" charset="0"/>
                <a:ea typeface="ＭＳ Ｐゴシック" charset="0"/>
              </a:rPr>
              <a:t>Production birds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3600" kern="0" dirty="0">
                <a:latin typeface="Comic Sans MS" panose="030F0702030302020204" pitchFamily="66" charset="0"/>
                <a:ea typeface="ＭＳ Ｐゴシック" charset="0"/>
              </a:rPr>
              <a:t>Burrow into epidermis of legs causing scales to thicken.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3200" kern="0" dirty="0">
                <a:latin typeface="Comic Sans MS" panose="030F0702030302020204" pitchFamily="66" charset="0"/>
                <a:ea typeface="ＭＳ Ｐゴシック" charset="0"/>
              </a:rPr>
              <a:t>legs &amp; feet become thickened &amp; deformed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3600" kern="0" dirty="0">
                <a:latin typeface="Comic Sans MS" panose="030F0702030302020204" pitchFamily="66" charset="0"/>
                <a:ea typeface="ＭＳ Ｐゴシック" charset="0"/>
              </a:rPr>
              <a:t>Treat with topical acaricides, also oral or IM ivermectin (0.2mg/kg) or 50% topical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433" y="166183"/>
            <a:ext cx="2332778" cy="13347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BC4BE82-AB24-47EB-B3A5-B902C1E7643B}"/>
              </a:ext>
            </a:extLst>
          </p:cNvPr>
          <p:cNvGrpSpPr/>
          <p:nvPr/>
        </p:nvGrpSpPr>
        <p:grpSpPr>
          <a:xfrm>
            <a:off x="304800" y="1477010"/>
            <a:ext cx="9144848" cy="93980"/>
            <a:chOff x="1446952" y="7600726"/>
            <a:chExt cx="9144848" cy="939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B8D9AE-31C1-A37A-EAA5-C7312D6A31AB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FE128C-90EC-A8A7-8EB8-063E0AF23BF3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4043EB-3DF1-07B7-FE8B-65F8C16E95AB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9B5B0F-4B40-9A93-D12E-7EDAA942F802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9434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1030"/>
          <p:cNvSpPr txBox="1">
            <a:spLocks noChangeArrowheads="1"/>
          </p:cNvSpPr>
          <p:nvPr/>
        </p:nvSpPr>
        <p:spPr bwMode="auto">
          <a:xfrm>
            <a:off x="685800" y="413911"/>
            <a:ext cx="746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i="1" dirty="0" err="1">
                <a:latin typeface="Comic Sans MS" panose="030F0702030302020204" pitchFamily="66" charset="0"/>
              </a:rPr>
              <a:t>Knemidocoptes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spp.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05934" y="3667248"/>
            <a:ext cx="2286002" cy="2692425"/>
          </a:xfrm>
          <a:prstGeom prst="rect">
            <a:avLst/>
          </a:prstGeom>
        </p:spPr>
      </p:pic>
      <p:sp>
        <p:nvSpPr>
          <p:cNvPr id="4" name="AutoShape 2" descr="https://upload.wikimedia.org/wikipedia/commons/thumb/3/39/Schnabelr%C3%A4ude.JPG/800px-Schnabelr%C3%A4ude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592" y="4564100"/>
            <a:ext cx="1584847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2029" y="4504003"/>
            <a:ext cx="2318371" cy="22537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86087" y="3039354"/>
            <a:ext cx="1685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latin typeface="Comic Sans MS" panose="030F0702030302020204" pitchFamily="66" charset="0"/>
              </a:rPr>
              <a:t>K. </a:t>
            </a:r>
            <a:r>
              <a:rPr lang="en-US" sz="2000" b="1" i="1" u="sng" dirty="0" err="1">
                <a:latin typeface="Comic Sans MS" panose="030F0702030302020204" pitchFamily="66" charset="0"/>
              </a:rPr>
              <a:t>pilae</a:t>
            </a:r>
            <a:endParaRPr lang="en-US" sz="2000" b="1" i="1" u="sng" dirty="0"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latin typeface="Comic Sans MS" panose="030F0702030302020204" pitchFamily="66" charset="0"/>
              </a:rPr>
              <a:t>Scaly face in Budgerigars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7553" y="2394127"/>
            <a:ext cx="2114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latin typeface="Comic Sans MS" panose="030F0702030302020204" pitchFamily="66" charset="0"/>
              </a:rPr>
              <a:t>K. mutans</a:t>
            </a:r>
          </a:p>
          <a:p>
            <a:pPr algn="ctr"/>
            <a:r>
              <a:rPr lang="en-US" b="1" dirty="0">
                <a:latin typeface="Comic Sans MS" panose="030F0702030302020204" pitchFamily="66" charset="0"/>
              </a:rPr>
              <a:t>Scaly-leg in Chicken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015" y="2293900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77737" y="1852900"/>
            <a:ext cx="2408012" cy="23371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6D75D0-772E-B17D-0915-B9A8E1C66137}"/>
              </a:ext>
            </a:extLst>
          </p:cNvPr>
          <p:cNvGrpSpPr/>
          <p:nvPr/>
        </p:nvGrpSpPr>
        <p:grpSpPr>
          <a:xfrm>
            <a:off x="304800" y="1477010"/>
            <a:ext cx="9144848" cy="93980"/>
            <a:chOff x="1446952" y="7600726"/>
            <a:chExt cx="9144848" cy="939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936FA3-E625-67EF-894E-907609FEB554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AE54A1-AD97-48B1-CB83-CE06D05E7AA0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993504-EBFD-4F86-5AF6-F882C22F3EB5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87A777-47C4-A890-42F8-CF0ED2A48D2A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5402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48114" y="670686"/>
            <a:ext cx="6567086" cy="9443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omic Sans MS" panose="030F0702030302020204" pitchFamily="66" charset="0"/>
              </a:rPr>
              <a:t>Mammal Astigmatid Mites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381" y="2774485"/>
            <a:ext cx="1878173" cy="1657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220" y="2949726"/>
            <a:ext cx="2022580" cy="1516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759" y="4519060"/>
            <a:ext cx="1833867" cy="1439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1958" y="1803160"/>
            <a:ext cx="3137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>
                <a:latin typeface="Comic Sans MS" panose="030F0702030302020204" pitchFamily="66" charset="0"/>
              </a:rPr>
              <a:t>Psoroptes</a:t>
            </a:r>
            <a:r>
              <a:rPr lang="en-US" b="1" i="1" u="sng" dirty="0">
                <a:latin typeface="Comic Sans MS" panose="030F0702030302020204" pitchFamily="66" charset="0"/>
              </a:rPr>
              <a:t> sp.</a:t>
            </a:r>
          </a:p>
          <a:p>
            <a:r>
              <a:rPr lang="en-US" dirty="0">
                <a:latin typeface="Comic Sans MS" panose="030F0702030302020204" pitchFamily="66" charset="0"/>
              </a:rPr>
              <a:t>Scab mite of Sheep</a:t>
            </a:r>
          </a:p>
          <a:p>
            <a:r>
              <a:rPr lang="en-US" dirty="0">
                <a:latin typeface="Comic Sans MS" panose="030F0702030302020204" pitchFamily="66" charset="0"/>
              </a:rPr>
              <a:t>Canker Ear Mite of Rabbits</a:t>
            </a:r>
          </a:p>
          <a:p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32241" y="1834837"/>
            <a:ext cx="3958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>
                <a:latin typeface="Comic Sans MS" panose="030F0702030302020204" pitchFamily="66" charset="0"/>
              </a:rPr>
              <a:t>Chorioptes</a:t>
            </a:r>
            <a:r>
              <a:rPr lang="en-US" b="1" i="1" u="sng" dirty="0">
                <a:latin typeface="Comic Sans MS" panose="030F0702030302020204" pitchFamily="66" charset="0"/>
              </a:rPr>
              <a:t> </a:t>
            </a:r>
            <a:r>
              <a:rPr lang="en-US" b="1" i="1" u="sng" dirty="0" err="1">
                <a:latin typeface="Comic Sans MS" panose="030F0702030302020204" pitchFamily="66" charset="0"/>
              </a:rPr>
              <a:t>bovis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r>
              <a:rPr lang="en-US" dirty="0">
                <a:latin typeface="Comic Sans MS" panose="030F0702030302020204" pitchFamily="66" charset="0"/>
              </a:rPr>
              <a:t>Mange of tail head, udder, scrotum</a:t>
            </a:r>
          </a:p>
          <a:p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990" y="3907519"/>
            <a:ext cx="2355878" cy="1946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65" y="2753670"/>
            <a:ext cx="2400194" cy="18001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0F8E58-F9DC-77EB-5D04-B3CD315117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9955C5-59F6-C1F3-119C-D709F1B640D6}"/>
              </a:ext>
            </a:extLst>
          </p:cNvPr>
          <p:cNvSpPr txBox="1"/>
          <p:nvPr/>
        </p:nvSpPr>
        <p:spPr>
          <a:xfrm>
            <a:off x="3924362" y="6180603"/>
            <a:ext cx="432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New Veterinarian: Production Animal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Consult / Network with Local Extension Agent regarding local / farmer preferred SOP’s</a:t>
            </a:r>
          </a:p>
        </p:txBody>
      </p:sp>
    </p:spTree>
    <p:extLst>
      <p:ext uri="{BB962C8B-B14F-4D97-AF65-F5344CB8AC3E}">
        <p14:creationId xmlns:p14="http://schemas.microsoft.com/office/powerpoint/2010/main" val="2501291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0" y="5209277"/>
            <a:ext cx="3429000" cy="64212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 is your Diagnosis?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53" y="2889883"/>
            <a:ext cx="2980077" cy="1900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047" y="4609553"/>
            <a:ext cx="2584261" cy="1938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2124516"/>
            <a:ext cx="3391028" cy="19186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729" y="1865614"/>
            <a:ext cx="2738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What Clinical Signs do you observe?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6977" y="4815033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  <a:cs typeface="+mn-cs"/>
              </a:rPr>
              <a:t>Self-trauma excoriations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1575" y="4025777"/>
            <a:ext cx="166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  <a:cs typeface="+mn-cs"/>
              </a:rPr>
              <a:t>Head shaking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62265" y="429558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  <a:cs typeface="+mn-cs"/>
              </a:rPr>
              <a:t>Pinna Hematoma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1512" y="5778066"/>
            <a:ext cx="283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B050"/>
                </a:solidFill>
                <a:latin typeface="Comic Sans MS" panose="030F0702030302020204" pitchFamily="66" charset="0"/>
                <a:cs typeface="+mn-cs"/>
              </a:rPr>
              <a:t>Otodectes cynotis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7899" y="5993360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  <a:cs typeface="+mn-cs"/>
              </a:rPr>
              <a:t>Copious cerumen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606" y="4395109"/>
            <a:ext cx="2342138" cy="15865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295" y="2251633"/>
            <a:ext cx="2500795" cy="1664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99B939-88A3-8D55-449F-54B9E8B4F4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DCCD02-2481-BBDB-DF0B-4157B45D809B}"/>
              </a:ext>
            </a:extLst>
          </p:cNvPr>
          <p:cNvSpPr txBox="1"/>
          <p:nvPr/>
        </p:nvSpPr>
        <p:spPr>
          <a:xfrm>
            <a:off x="703972" y="586026"/>
            <a:ext cx="776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000" b="1" dirty="0">
                <a:latin typeface="Comic Sans MS" panose="030F0702030302020204" pitchFamily="66" charset="0"/>
                <a:cs typeface="+mn-cs"/>
              </a:rPr>
              <a:t>What is Your Diagnosis?</a:t>
            </a:r>
          </a:p>
        </p:txBody>
      </p:sp>
    </p:spTree>
    <p:extLst>
      <p:ext uri="{BB962C8B-B14F-4D97-AF65-F5344CB8AC3E}">
        <p14:creationId xmlns:p14="http://schemas.microsoft.com/office/powerpoint/2010/main" val="39091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4630" y="693860"/>
            <a:ext cx="36295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000" b="1" dirty="0">
                <a:latin typeface="Comic Sans MS" panose="030F0702030302020204" pitchFamily="66" charset="0"/>
                <a:cs typeface="+mn-cs"/>
              </a:rPr>
              <a:t>Diagnostics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73" y="2133601"/>
            <a:ext cx="4095828" cy="2303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568" y="5024210"/>
            <a:ext cx="1849988" cy="1344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1300" y="3045766"/>
            <a:ext cx="1257300" cy="3075139"/>
          </a:xfrm>
          <a:prstGeom prst="rect">
            <a:avLst/>
          </a:prstGeom>
        </p:spPr>
      </p:pic>
      <p:pic>
        <p:nvPicPr>
          <p:cNvPr id="11" name="204BB8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0" end="17566.7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9177" y="3436099"/>
            <a:ext cx="4049580" cy="26848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6600" y="4497933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  <a:cs typeface="+mn-cs"/>
              </a:rPr>
              <a:t>Ear Swab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75187" y="6183868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  <a:cs typeface="+mn-cs"/>
              </a:rPr>
              <a:t>Otoscope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34BD9C-CE4D-70E1-7221-BBB982FF864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913FD8-D0D6-23D6-D57E-85206A31E432}"/>
              </a:ext>
            </a:extLst>
          </p:cNvPr>
          <p:cNvSpPr txBox="1"/>
          <p:nvPr/>
        </p:nvSpPr>
        <p:spPr>
          <a:xfrm>
            <a:off x="5486400" y="2094174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How would you confirm your diagnosis of </a:t>
            </a:r>
            <a:r>
              <a:rPr lang="en-US" sz="2400" b="1" i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Otodectes cynotis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196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762000" y="256478"/>
            <a:ext cx="7239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atin typeface="Comic Sans MS" panose="030F0702030302020204" pitchFamily="66" charset="0"/>
              </a:rPr>
              <a:t>Otodectes</a:t>
            </a:r>
            <a:r>
              <a:rPr lang="en-US" altLang="en-US" sz="3600" i="1" dirty="0">
                <a:latin typeface="Comic Sans MS" panose="030F0702030302020204" pitchFamily="66" charset="0"/>
              </a:rPr>
              <a:t> </a:t>
            </a:r>
            <a:r>
              <a:rPr lang="en-US" altLang="en-US" sz="3600" b="1" dirty="0">
                <a:latin typeface="Comic Sans MS" panose="030F0702030302020204" pitchFamily="66" charset="0"/>
              </a:rPr>
              <a:t>cynotis</a:t>
            </a:r>
            <a:endParaRPr lang="en-US" altLang="en-US" sz="36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702030302020204" pitchFamily="66" charset="0"/>
              </a:rPr>
              <a:t>Ear mites (cat, dog)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09553" y="2008871"/>
            <a:ext cx="388619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indent="-292100">
              <a:spcBef>
                <a:spcPct val="0"/>
              </a:spcBef>
              <a:buClr>
                <a:srgbClr val="0070C0"/>
              </a:buClr>
            </a:pPr>
            <a:r>
              <a:rPr lang="en-US" altLang="en-US" sz="2400" dirty="0">
                <a:latin typeface="Comic Sans MS" panose="030F0702030302020204" pitchFamily="66" charset="0"/>
              </a:rPr>
              <a:t>Live and reproduce in the </a:t>
            </a:r>
            <a:r>
              <a:rPr lang="en-US" altLang="en-US" sz="2400" u="sng" dirty="0">
                <a:latin typeface="Comic Sans MS" panose="030F0702030302020204" pitchFamily="66" charset="0"/>
              </a:rPr>
              <a:t>external ear canal</a:t>
            </a:r>
          </a:p>
          <a:p>
            <a:pPr marL="292100" indent="-292100">
              <a:spcBef>
                <a:spcPct val="0"/>
              </a:spcBef>
              <a:buClr>
                <a:srgbClr val="0070C0"/>
              </a:buClr>
            </a:pPr>
            <a:r>
              <a:rPr lang="en-US" altLang="en-US" sz="2400" dirty="0">
                <a:latin typeface="Comic Sans MS" panose="030F0702030302020204" pitchFamily="66" charset="0"/>
              </a:rPr>
              <a:t>Contact transmission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0A001-94DA-1314-EF8F-D35590CD73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92958DE-F7E0-3E02-6AE4-B141911FD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873" y="2618471"/>
            <a:ext cx="3418974" cy="319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spcBef>
                <a:spcPct val="0"/>
              </a:spcBef>
              <a:buClr>
                <a:srgbClr val="0070C0"/>
              </a:buClr>
            </a:pPr>
            <a:r>
              <a:rPr lang="en-US" altLang="en-US" sz="2400" dirty="0">
                <a:latin typeface="Comic Sans MS" panose="030F0702030302020204" pitchFamily="66" charset="0"/>
              </a:rPr>
              <a:t>Topical Selamectin, Subcutaneous Ivermectin, Otic Suspensions</a:t>
            </a:r>
          </a:p>
          <a:p>
            <a:pPr marL="628650" lvl="1" indent="-228600">
              <a:spcBef>
                <a:spcPct val="0"/>
              </a:spcBef>
              <a:buClr>
                <a:srgbClr val="00B050"/>
              </a:buClr>
            </a:pPr>
            <a:r>
              <a:rPr lang="en-US" altLang="en-US" sz="2000" dirty="0">
                <a:latin typeface="Comic Sans MS" panose="030F0702030302020204" pitchFamily="66" charset="0"/>
              </a:rPr>
              <a:t>Pre-treatment cleaning</a:t>
            </a:r>
          </a:p>
          <a:p>
            <a:pPr marL="628650" lvl="1" indent="-228600">
              <a:spcBef>
                <a:spcPct val="0"/>
              </a:spcBef>
              <a:buClr>
                <a:srgbClr val="00B050"/>
              </a:buClr>
            </a:pPr>
            <a:r>
              <a:rPr lang="en-US" altLang="en-US" sz="2000" dirty="0">
                <a:latin typeface="Comic Sans MS" panose="030F0702030302020204" pitchFamily="66" charset="0"/>
              </a:rPr>
              <a:t>Also, treat traumatic lesions and potential pyoderma.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01B47A-293E-5A0A-FB8F-6FA1B01AB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926" y="5317703"/>
            <a:ext cx="5907508" cy="125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indent="-292100">
              <a:spcBef>
                <a:spcPct val="0"/>
              </a:spcBef>
              <a:buClr>
                <a:srgbClr val="0070C0"/>
              </a:buClr>
            </a:pPr>
            <a:r>
              <a:rPr lang="en-US" altLang="en-US" sz="2400" dirty="0">
                <a:latin typeface="Comic Sans MS" panose="030F0702030302020204" pitchFamily="66" charset="0"/>
              </a:rPr>
              <a:t>Mites observed on swabs of ear canal</a:t>
            </a:r>
          </a:p>
          <a:p>
            <a:pPr marL="571500" lvl="1">
              <a:spcBef>
                <a:spcPct val="0"/>
              </a:spcBef>
              <a:buClr>
                <a:srgbClr val="00B050"/>
              </a:buClr>
            </a:pPr>
            <a:r>
              <a:rPr lang="en-US" altLang="en-US" sz="2000" dirty="0">
                <a:latin typeface="Comic Sans MS" panose="030F0702030302020204" pitchFamily="66" charset="0"/>
              </a:rPr>
              <a:t>swab ear with cotton swab and place under warm light</a:t>
            </a:r>
          </a:p>
          <a:p>
            <a:pPr marL="228600" indent="-228600">
              <a:spcBef>
                <a:spcPct val="0"/>
              </a:spcBef>
              <a:buClr>
                <a:srgbClr val="0070C0"/>
              </a:buClr>
            </a:pPr>
            <a:r>
              <a:rPr lang="en-US" altLang="en-US" sz="2400" b="1" dirty="0">
                <a:latin typeface="Comic Sans MS" panose="030F0702030302020204" pitchFamily="66" charset="0"/>
              </a:rPr>
              <a:t>Also visualize with an otoscope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DEAB324-AD4B-3EEE-27A8-CF8F47DB8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312408"/>
            <a:ext cx="4830680" cy="194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indent="-292100">
              <a:spcBef>
                <a:spcPct val="0"/>
              </a:spcBef>
              <a:buClr>
                <a:srgbClr val="0070C0"/>
              </a:buClr>
            </a:pPr>
            <a:r>
              <a:rPr lang="en-US" altLang="en-US" sz="2400" dirty="0">
                <a:latin typeface="Comic Sans MS" panose="030F0702030302020204" pitchFamily="66" charset="0"/>
              </a:rPr>
              <a:t>Intense irritation, otitis, copious cerumen production</a:t>
            </a:r>
          </a:p>
          <a:p>
            <a:pPr marL="292100" indent="-292100">
              <a:spcBef>
                <a:spcPct val="0"/>
              </a:spcBef>
              <a:buClr>
                <a:srgbClr val="0070C0"/>
              </a:buClr>
            </a:pPr>
            <a:r>
              <a:rPr lang="en-US" altLang="en-US" sz="2400" dirty="0">
                <a:latin typeface="Comic Sans MS" panose="030F0702030302020204" pitchFamily="66" charset="0"/>
              </a:rPr>
              <a:t>Self-trauma</a:t>
            </a:r>
          </a:p>
          <a:p>
            <a:pPr marL="457200" lvl="1" indent="-228600">
              <a:spcBef>
                <a:spcPct val="0"/>
              </a:spcBef>
              <a:buClr>
                <a:srgbClr val="00B050"/>
              </a:buClr>
            </a:pPr>
            <a:r>
              <a:rPr lang="en-US" altLang="en-US" sz="2000" dirty="0">
                <a:latin typeface="Comic Sans MS" panose="030F0702030302020204" pitchFamily="66" charset="0"/>
              </a:rPr>
              <a:t>Scratching</a:t>
            </a:r>
          </a:p>
          <a:p>
            <a:pPr marL="457200" lvl="1" indent="-228600">
              <a:spcBef>
                <a:spcPct val="0"/>
              </a:spcBef>
              <a:buClr>
                <a:srgbClr val="00B050"/>
              </a:buClr>
            </a:pPr>
            <a:r>
              <a:rPr lang="en-US" altLang="en-US" sz="2000" dirty="0">
                <a:latin typeface="Comic Sans MS" panose="030F0702030302020204" pitchFamily="66" charset="0"/>
              </a:rPr>
              <a:t>Pinna hematoma from shaking head</a:t>
            </a:r>
          </a:p>
        </p:txBody>
      </p:sp>
      <p:pic>
        <p:nvPicPr>
          <p:cNvPr id="9" name="Picture 8" descr="A diagram of a cat and dog&#10;&#10;Description automatically generated">
            <a:extLst>
              <a:ext uri="{FF2B5EF4-FFF2-40B4-BE49-F238E27FC236}">
                <a16:creationId xmlns:a16="http://schemas.microsoft.com/office/drawing/2014/main" id="{33D47DF4-B47D-65E8-7C87-7130E5EF04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06" y="1933370"/>
            <a:ext cx="3489967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0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0" y="690335"/>
            <a:ext cx="3657600" cy="8080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000" b="1" u="sng" dirty="0">
                <a:latin typeface="Comic Sans MS"/>
                <a:cs typeface="Comic Sans MS"/>
              </a:rPr>
              <a:t>Arachnids</a:t>
            </a:r>
          </a:p>
        </p:txBody>
      </p:sp>
      <p:sp>
        <p:nvSpPr>
          <p:cNvPr id="205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2057400"/>
            <a:ext cx="7239000" cy="4648200"/>
          </a:xfrm>
        </p:spPr>
        <p:txBody>
          <a:bodyPr/>
          <a:lstStyle/>
          <a:p>
            <a:pPr eaLnBrk="1" hangingPunct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Comic Sans MS"/>
                <a:cs typeface="Comic Sans MS"/>
              </a:rPr>
              <a:t>General Arthropod Characteristics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Comic Sans MS"/>
                <a:cs typeface="Comic Sans MS"/>
              </a:rPr>
              <a:t>Cephalothorax + abdomen + 8 legs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Comic Sans MS"/>
                <a:cs typeface="Comic Sans MS"/>
              </a:rPr>
              <a:t>Simple Metamorphosis (Hemimetabolous)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Comic Sans MS"/>
                <a:cs typeface="Comic Sans MS"/>
              </a:rPr>
              <a:t>Egg, larvae, nymph, adult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Comic Sans MS"/>
                <a:cs typeface="Comic Sans MS"/>
              </a:rPr>
              <a:t>Groups of Parasitic Arachnids </a:t>
            </a:r>
            <a:r>
              <a:rPr lang="en-US" sz="1600" b="1" dirty="0">
                <a:latin typeface="Comic Sans MS"/>
                <a:cs typeface="Comic Sans MS"/>
              </a:rPr>
              <a:t>(Subclass Acari)</a:t>
            </a:r>
            <a:endParaRPr lang="en-US" sz="2800" b="1" dirty="0">
              <a:latin typeface="Comic Sans MS"/>
              <a:cs typeface="Comic Sans MS"/>
            </a:endParaRP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Comic Sans MS"/>
                <a:cs typeface="Comic Sans MS"/>
              </a:rPr>
              <a:t>Mites</a:t>
            </a:r>
          </a:p>
          <a:p>
            <a:pPr lvl="2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latin typeface="Comic Sans MS"/>
                <a:cs typeface="Comic Sans MS"/>
              </a:rPr>
              <a:t>Mesostigmatid mites  -- </a:t>
            </a:r>
            <a:r>
              <a:rPr lang="en-US" sz="1600" b="1" i="1" dirty="0">
                <a:latin typeface="Comic Sans MS"/>
                <a:cs typeface="Comic Sans MS"/>
              </a:rPr>
              <a:t>Dermanyssus, Ornithonyssus</a:t>
            </a:r>
          </a:p>
          <a:p>
            <a:pPr lvl="2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latin typeface="Comic Sans MS"/>
                <a:cs typeface="Comic Sans MS"/>
              </a:rPr>
              <a:t>Astigmatid mites  --  </a:t>
            </a:r>
            <a:r>
              <a:rPr lang="en-US" sz="1600" b="1" i="1" dirty="0">
                <a:latin typeface="Comic Sans MS"/>
                <a:cs typeface="Comic Sans MS"/>
              </a:rPr>
              <a:t>Sarcoptes, Notoedres, Otodectes</a:t>
            </a:r>
          </a:p>
          <a:p>
            <a:pPr lvl="2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latin typeface="Comic Sans MS"/>
                <a:cs typeface="Comic Sans MS"/>
              </a:rPr>
              <a:t>Prostigmatid mites  --  </a:t>
            </a:r>
            <a:r>
              <a:rPr lang="en-US" sz="1600" b="1" i="1" dirty="0">
                <a:latin typeface="Comic Sans MS"/>
                <a:cs typeface="Comic Sans MS"/>
              </a:rPr>
              <a:t>Demodex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Comic Sans MS"/>
                <a:cs typeface="Comic Sans MS"/>
              </a:rPr>
              <a:t>Ticks</a:t>
            </a:r>
          </a:p>
          <a:p>
            <a:pPr lvl="2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latin typeface="Comic Sans MS"/>
                <a:cs typeface="Comic Sans MS"/>
              </a:rPr>
              <a:t>Metastigmatid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latin typeface="Comic Sans MS"/>
                <a:cs typeface="Comic Sans MS"/>
              </a:rPr>
              <a:t>Argasid – Soft ticks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b="1" dirty="0">
                <a:latin typeface="Comic Sans MS"/>
                <a:cs typeface="Comic Sans MS"/>
              </a:rPr>
              <a:t>Ixodid – Hard ticks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8B61B-56BD-F2CC-8AFB-549909A348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20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61524" y="76200"/>
            <a:ext cx="6120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i="1" dirty="0">
                <a:latin typeface="Comic Sans MS" panose="030F0702030302020204" pitchFamily="66" charset="0"/>
              </a:rPr>
              <a:t>Notoedres cati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Comic Sans MS" panose="030F0702030302020204" pitchFamily="66" charset="0"/>
              </a:rPr>
              <a:t>Notoedric Mange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63" y="2087864"/>
            <a:ext cx="2663343" cy="2682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5162" y="4304931"/>
            <a:ext cx="2895600" cy="2327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582" y="2438400"/>
            <a:ext cx="2962686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72" y="1889078"/>
            <a:ext cx="2786228" cy="2089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313" y="4948567"/>
            <a:ext cx="1944793" cy="1505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35658B-AB76-9A58-6961-BB36BC5E09F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3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2640"/>
            <a:ext cx="7793037" cy="1462087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4800" b="1" i="1" dirty="0">
                <a:latin typeface="Comic Sans MS" panose="030F0702030302020204" pitchFamily="66" charset="0"/>
              </a:rPr>
              <a:t>Notoedres cati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Feline Scabies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37657"/>
            <a:ext cx="5334000" cy="4495800"/>
          </a:xfrm>
        </p:spPr>
        <p:txBody>
          <a:bodyPr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Rare but </a:t>
            </a:r>
            <a:r>
              <a:rPr lang="en-US" altLang="en-US" sz="2400" u="sng" kern="0" dirty="0">
                <a:latin typeface="Comic Sans MS" panose="030F0702030302020204" pitchFamily="66" charset="0"/>
                <a:ea typeface="ＭＳ Ｐゴシック" charset="0"/>
              </a:rPr>
              <a:t>highly contagious disease of cats and kittens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can opportunistically infest other animals, including people.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Life cycle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All stages in epidermis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Transmission by direct contact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Pathology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Pruritus is severe.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Crusts, Alopecia, Thickened skin, &amp; Skin folds </a:t>
            </a:r>
          </a:p>
          <a:p>
            <a:pPr marL="800100" lvl="3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000" kern="0" dirty="0">
                <a:latin typeface="Comic Sans MS" panose="030F0702030302020204" pitchFamily="66" charset="0"/>
                <a:ea typeface="ＭＳ Ｐゴシック" charset="0"/>
              </a:rPr>
              <a:t>Particularly on </a:t>
            </a:r>
            <a:r>
              <a:rPr lang="en-US" altLang="en-US" sz="2000" u="sng" kern="0" dirty="0">
                <a:latin typeface="Comic Sans MS" panose="030F0702030302020204" pitchFamily="66" charset="0"/>
                <a:ea typeface="ＭＳ Ｐゴシック" charset="0"/>
              </a:rPr>
              <a:t>the ears, head, and neck</a:t>
            </a:r>
            <a:r>
              <a:rPr lang="en-US" altLang="en-US" sz="2000" kern="0" dirty="0">
                <a:latin typeface="Comic Sans MS" panose="030F0702030302020204" pitchFamily="66" charset="0"/>
                <a:ea typeface="ＭＳ Ｐゴシック" charset="0"/>
              </a:rPr>
              <a:t>, and can become generalized.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9CA8B2F-429E-9775-C5F5-A43F05E8A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905000"/>
            <a:ext cx="5334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70C0"/>
              </a:buClr>
            </a:pPr>
            <a:r>
              <a:rPr lang="en-US" altLang="en-US" sz="2400" kern="0" dirty="0">
                <a:latin typeface="Comic Sans MS" panose="030F0702030302020204" pitchFamily="66" charset="0"/>
              </a:rPr>
              <a:t>Diagnosis</a:t>
            </a:r>
          </a:p>
          <a:p>
            <a:pPr lvl="1">
              <a:buClr>
                <a:srgbClr val="00B050"/>
              </a:buClr>
            </a:pPr>
            <a:r>
              <a:rPr lang="en-US" altLang="en-US" sz="2000" kern="0" dirty="0">
                <a:latin typeface="Comic Sans MS" panose="030F0702030302020204" pitchFamily="66" charset="0"/>
              </a:rPr>
              <a:t>Mites easily found in </a:t>
            </a:r>
            <a:r>
              <a:rPr lang="en-US" altLang="en-US" sz="2000" u="sng" kern="0" dirty="0">
                <a:latin typeface="Comic Sans MS" panose="030F0702030302020204" pitchFamily="66" charset="0"/>
              </a:rPr>
              <a:t>skin scrapings</a:t>
            </a:r>
            <a:r>
              <a:rPr lang="en-US" altLang="en-US" sz="2000" kern="0" dirty="0">
                <a:latin typeface="Comic Sans MS" panose="030F0702030302020204" pitchFamily="66" charset="0"/>
              </a:rPr>
              <a:t>.</a:t>
            </a:r>
          </a:p>
          <a:p>
            <a:pPr>
              <a:buClr>
                <a:srgbClr val="0070C0"/>
              </a:buClr>
            </a:pPr>
            <a:r>
              <a:rPr lang="en-US" altLang="en-US" sz="2400" kern="0" dirty="0">
                <a:latin typeface="Comic Sans MS" panose="030F0702030302020204" pitchFamily="66" charset="0"/>
              </a:rPr>
              <a:t>Treatment</a:t>
            </a:r>
          </a:p>
          <a:p>
            <a:pPr lvl="1">
              <a:buClr>
                <a:srgbClr val="00B050"/>
              </a:buClr>
            </a:pPr>
            <a:r>
              <a:rPr lang="en-US" altLang="en-US" sz="2000" kern="0" dirty="0">
                <a:latin typeface="Comic Sans MS" panose="030F0702030302020204" pitchFamily="66" charset="0"/>
              </a:rPr>
              <a:t>Both </a:t>
            </a:r>
            <a:r>
              <a:rPr lang="en-US" altLang="en-US" sz="2000" u="sng" kern="0" dirty="0">
                <a:latin typeface="Comic Sans MS" panose="030F0702030302020204" pitchFamily="66" charset="0"/>
              </a:rPr>
              <a:t>topical and systemic therapies</a:t>
            </a:r>
            <a:r>
              <a:rPr lang="en-US" altLang="en-US" sz="2000" kern="0" dirty="0">
                <a:latin typeface="Comic Sans MS" panose="030F0702030302020204" pitchFamily="66" charset="0"/>
              </a:rPr>
              <a:t>. </a:t>
            </a:r>
            <a:endParaRPr lang="en-US" altLang="en-US" sz="1600" kern="0" dirty="0">
              <a:latin typeface="Comic Sans MS" panose="030F0702030302020204" pitchFamily="66" charset="0"/>
            </a:endParaRPr>
          </a:p>
          <a:p>
            <a:pPr lvl="2">
              <a:buClr>
                <a:srgbClr val="FFC000"/>
              </a:buClr>
            </a:pPr>
            <a:r>
              <a:rPr lang="en-US" altLang="en-US" sz="1600" kern="0" dirty="0" err="1">
                <a:latin typeface="Comic Sans MS" panose="030F0702030302020204" pitchFamily="66" charset="0"/>
              </a:rPr>
              <a:t>Selamectin</a:t>
            </a:r>
            <a:r>
              <a:rPr lang="en-US" altLang="en-US" sz="1600" kern="0" dirty="0">
                <a:latin typeface="Comic Sans MS" panose="030F0702030302020204" pitchFamily="66" charset="0"/>
              </a:rPr>
              <a:t> (spot-on)</a:t>
            </a:r>
          </a:p>
          <a:p>
            <a:pPr lvl="2">
              <a:buClr>
                <a:srgbClr val="FFC000"/>
              </a:buClr>
            </a:pPr>
            <a:r>
              <a:rPr lang="en-US" altLang="en-US" sz="1600" kern="0" dirty="0">
                <a:latin typeface="Comic Sans MS" panose="030F0702030302020204" pitchFamily="66" charset="0"/>
              </a:rPr>
              <a:t>Imidacloprid-moxidectin ( spot-on).</a:t>
            </a:r>
          </a:p>
          <a:p>
            <a:pPr lvl="2">
              <a:buClr>
                <a:srgbClr val="FFC000"/>
              </a:buClr>
            </a:pPr>
            <a:r>
              <a:rPr lang="en-US" altLang="en-US" sz="1600" kern="0" dirty="0">
                <a:latin typeface="Comic Sans MS" panose="030F0702030302020204" pitchFamily="66" charset="0"/>
              </a:rPr>
              <a:t>Ivermectin (SC)</a:t>
            </a:r>
          </a:p>
          <a:p>
            <a:pPr lvl="2">
              <a:buClr>
                <a:srgbClr val="FFC000"/>
              </a:buClr>
            </a:pPr>
            <a:r>
              <a:rPr lang="en-US" altLang="en-US" sz="1600" kern="0" dirty="0">
                <a:latin typeface="Comic Sans MS" panose="030F0702030302020204" pitchFamily="66" charset="0"/>
              </a:rPr>
              <a:t>Lime sulfur dips at 7-day intervals.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F1AEAD-1405-EB22-A49F-1C6766D48F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55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5741" y="4199522"/>
            <a:ext cx="2773036" cy="2555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2072984"/>
            <a:ext cx="3429000" cy="2032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223" y="1905000"/>
            <a:ext cx="3682723" cy="4419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68726" y="4572420"/>
            <a:ext cx="20925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9900"/>
                </a:solidFill>
                <a:latin typeface="Comic Sans MS" panose="030F0702030302020204" pitchFamily="66" charset="0"/>
              </a:rPr>
              <a:t>Tommy the Orange Tabby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EE86A-31F2-F5F7-AEF8-0993933599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E5ED34EB-0932-9C3C-79CE-650CB5E15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24" y="76200"/>
            <a:ext cx="6120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i="1" dirty="0">
                <a:latin typeface="Comic Sans MS" panose="030F0702030302020204" pitchFamily="66" charset="0"/>
              </a:rPr>
              <a:t>Notoedres cati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Comic Sans MS" panose="030F0702030302020204" pitchFamily="66" charset="0"/>
              </a:rPr>
              <a:t>Notoedric Mange</a:t>
            </a:r>
          </a:p>
        </p:txBody>
      </p:sp>
    </p:spTree>
    <p:extLst>
      <p:ext uri="{BB962C8B-B14F-4D97-AF65-F5344CB8AC3E}">
        <p14:creationId xmlns:p14="http://schemas.microsoft.com/office/powerpoint/2010/main" val="3517307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43164" y="189933"/>
            <a:ext cx="7793037" cy="1462087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r>
              <a:rPr lang="en-US" altLang="en-US" b="1" i="1" dirty="0">
                <a:latin typeface="Comic Sans MS" panose="030F0702030302020204" pitchFamily="66" charset="0"/>
              </a:rPr>
              <a:t>Sarcoptes scabiei</a:t>
            </a:r>
            <a:br>
              <a:rPr lang="en-US" altLang="en-US" b="1" i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Scabies mite (General)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5313436" cy="2743200"/>
          </a:xfrm>
        </p:spPr>
        <p:txBody>
          <a:bodyPr>
            <a:normAutofit/>
          </a:bodyPr>
          <a:lstStyle/>
          <a:p>
            <a:pPr marL="342900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Infects dogs, pigs, man, sheep, goats, cattle, horses</a:t>
            </a:r>
          </a:p>
          <a:p>
            <a:pPr marL="800100" lvl="2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But </a:t>
            </a: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different subspecies 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for each host species</a:t>
            </a:r>
          </a:p>
          <a:p>
            <a:pPr marL="800100" lvl="2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Some transient transfer may occur, unless immunocompromised 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 More permanent infection</a:t>
            </a:r>
            <a:endParaRPr lang="en-US" altLang="en-US" kern="0" dirty="0">
              <a:latin typeface="Comic Sans MS" panose="030F0702030302020204" pitchFamily="66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D1F12-5475-AD6D-C9C6-565A2CDC47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BBF2C2-3E36-70A6-A34B-17FC4808F1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063" y="1959906"/>
            <a:ext cx="3443364" cy="4593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0B463A-C8BE-B947-17F8-553CC180CF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290" y="3276600"/>
            <a:ext cx="2657919" cy="2338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4B93F4-B7FE-230D-89B4-09F63F5A57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107" y="4986049"/>
            <a:ext cx="2086171" cy="17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1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43164" y="189933"/>
            <a:ext cx="7793037" cy="1462087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r>
              <a:rPr lang="en-US" altLang="en-US" b="1" i="1" dirty="0">
                <a:latin typeface="Comic Sans MS" panose="030F0702030302020204" pitchFamily="66" charset="0"/>
              </a:rPr>
              <a:t>Sarcoptes scabiei</a:t>
            </a:r>
            <a:br>
              <a:rPr lang="en-US" altLang="en-US" b="1" i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Scabies mite (General)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06893"/>
            <a:ext cx="4019550" cy="503486"/>
          </a:xfrm>
        </p:spPr>
        <p:txBody>
          <a:bodyPr>
            <a:normAutofit/>
          </a:bodyPr>
          <a:lstStyle/>
          <a:p>
            <a:pPr marL="342900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Entire life cycle on host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286" y="5064347"/>
            <a:ext cx="3033362" cy="1706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8B0CA-2EE2-B781-BFBA-83C622AD50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845" y="4648200"/>
            <a:ext cx="2122714" cy="2122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D1F12-5475-AD6D-C9C6-565A2CDC47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14" name="Rectangle 1027">
            <a:extLst>
              <a:ext uri="{FF2B5EF4-FFF2-40B4-BE49-F238E27FC236}">
                <a16:creationId xmlns:a16="http://schemas.microsoft.com/office/drawing/2014/main" id="{2689CC28-351C-3370-EFEB-50365B3345AE}"/>
              </a:ext>
            </a:extLst>
          </p:cNvPr>
          <p:cNvSpPr txBox="1">
            <a:spLocks noChangeArrowheads="1"/>
          </p:cNvSpPr>
          <p:nvPr/>
        </p:nvSpPr>
        <p:spPr>
          <a:xfrm>
            <a:off x="6400800" y="3179564"/>
            <a:ext cx="4343400" cy="6304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600" b="1" dirty="0">
                <a:latin typeface="Comic Sans MS" panose="030F0702030302020204" pitchFamily="66" charset="0"/>
              </a:rPr>
              <a:t>Isolate infected hosts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600" b="1" dirty="0">
                <a:latin typeface="Comic Sans MS" panose="030F0702030302020204" pitchFamily="66" charset="0"/>
              </a:rPr>
              <a:t>Sanitize kennels, stalls, equipment, etc.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FE52363-9CD5-709D-E134-92FB558D1D09}"/>
              </a:ext>
            </a:extLst>
          </p:cNvPr>
          <p:cNvSpPr/>
          <p:nvPr/>
        </p:nvSpPr>
        <p:spPr>
          <a:xfrm>
            <a:off x="5029200" y="3262932"/>
            <a:ext cx="1371600" cy="457200"/>
          </a:xfrm>
          <a:prstGeom prst="rightArrow">
            <a:avLst/>
          </a:prstGeom>
          <a:ln w="28575">
            <a:solidFill>
              <a:srgbClr val="FFD9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23" name="Rectangle 1027">
            <a:extLst>
              <a:ext uri="{FF2B5EF4-FFF2-40B4-BE49-F238E27FC236}">
                <a16:creationId xmlns:a16="http://schemas.microsoft.com/office/drawing/2014/main" id="{DC394478-7928-E213-A049-B4E7C2863A17}"/>
              </a:ext>
            </a:extLst>
          </p:cNvPr>
          <p:cNvSpPr txBox="1">
            <a:spLocks noChangeArrowheads="1"/>
          </p:cNvSpPr>
          <p:nvPr/>
        </p:nvSpPr>
        <p:spPr>
          <a:xfrm>
            <a:off x="6415361" y="2241219"/>
            <a:ext cx="5702396" cy="751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600" b="1" dirty="0">
                <a:latin typeface="Comic Sans MS" panose="030F0702030302020204" pitchFamily="66" charset="0"/>
              </a:rPr>
              <a:t>Pruritus  +/- Alopecia </a:t>
            </a:r>
            <a:r>
              <a:rPr lang="en-US" sz="1600" b="1" dirty="0">
                <a:latin typeface="Comic Sans MS" panose="030F0702030302020204" pitchFamily="66" charset="0"/>
                <a:sym typeface="Wingdings" panose="05000000000000000000" pitchFamily="2" charset="2"/>
              </a:rPr>
              <a:t>+/- Excoriations +/- Pyoderma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600" b="1" dirty="0">
                <a:latin typeface="Comic Sans MS" panose="030F0702030302020204" pitchFamily="66" charset="0"/>
                <a:sym typeface="Wingdings" panose="05000000000000000000" pitchFamily="2" charset="2"/>
              </a:rPr>
              <a:t>Hyperkeratosis +/- Skin Folds   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D160253-4779-AECE-8A1B-3AAC0D0066EF}"/>
              </a:ext>
            </a:extLst>
          </p:cNvPr>
          <p:cNvSpPr/>
          <p:nvPr/>
        </p:nvSpPr>
        <p:spPr>
          <a:xfrm>
            <a:off x="4721212" y="2388238"/>
            <a:ext cx="1677940" cy="467896"/>
          </a:xfrm>
          <a:prstGeom prst="rightArrow">
            <a:avLst/>
          </a:prstGeom>
          <a:noFill/>
          <a:ln w="28575">
            <a:solidFill>
              <a:srgbClr val="BDD7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Clinical Signs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1469D72-92B3-0D14-5671-8568434C57A5}"/>
              </a:ext>
            </a:extLst>
          </p:cNvPr>
          <p:cNvSpPr/>
          <p:nvPr/>
        </p:nvSpPr>
        <p:spPr>
          <a:xfrm>
            <a:off x="4321270" y="4001866"/>
            <a:ext cx="1371600" cy="457200"/>
          </a:xfrm>
          <a:prstGeom prst="rightArrow">
            <a:avLst/>
          </a:prstGeom>
          <a:noFill/>
          <a:ln w="28575">
            <a:solidFill>
              <a:srgbClr val="C5E0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Treatment</a:t>
            </a:r>
          </a:p>
        </p:txBody>
      </p:sp>
      <p:sp>
        <p:nvSpPr>
          <p:cNvPr id="22" name="Rectangle 1027">
            <a:extLst>
              <a:ext uri="{FF2B5EF4-FFF2-40B4-BE49-F238E27FC236}">
                <a16:creationId xmlns:a16="http://schemas.microsoft.com/office/drawing/2014/main" id="{288B9EFD-F107-0E8C-B44A-AEB345EC3A0B}"/>
              </a:ext>
            </a:extLst>
          </p:cNvPr>
          <p:cNvSpPr txBox="1">
            <a:spLocks noChangeArrowheads="1"/>
          </p:cNvSpPr>
          <p:nvPr/>
        </p:nvSpPr>
        <p:spPr>
          <a:xfrm>
            <a:off x="5715000" y="4019347"/>
            <a:ext cx="3882665" cy="476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600" b="1" dirty="0">
                <a:latin typeface="Comic Sans MS" panose="030F0702030302020204" pitchFamily="66" charset="0"/>
              </a:rPr>
              <a:t>Repeat Treatment in 10 to 14 days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3DFF616F-0611-733B-43BD-A4D5CDACDB47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4019347"/>
            <a:ext cx="3033363" cy="4052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None/>
            </a:pPr>
            <a:r>
              <a:rPr lang="en-US" altLang="en-US" sz="1600" kern="0" dirty="0">
                <a:latin typeface="Comic Sans MS" panose="030F0702030302020204" pitchFamily="66" charset="0"/>
                <a:ea typeface="ＭＳ Ｐゴシック" charset="0"/>
              </a:rPr>
              <a:t>treatments don’t affect eggs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1517437C-3A20-E973-8A48-6BF28102D5AC}"/>
              </a:ext>
            </a:extLst>
          </p:cNvPr>
          <p:cNvSpPr txBox="1">
            <a:spLocks noChangeArrowheads="1"/>
          </p:cNvSpPr>
          <p:nvPr/>
        </p:nvSpPr>
        <p:spPr>
          <a:xfrm>
            <a:off x="766836" y="3277909"/>
            <a:ext cx="4187812" cy="370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None/>
            </a:pPr>
            <a:r>
              <a:rPr lang="en-US" altLang="en-US" sz="1600" kern="0" dirty="0">
                <a:latin typeface="Comic Sans MS" panose="030F0702030302020204" pitchFamily="66" charset="0"/>
                <a:ea typeface="ＭＳ Ｐゴシック" charset="0"/>
              </a:rPr>
              <a:t>transmission via direct contact or fomites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70763D50-BEF8-4B3D-E188-27D4EAF3133C}"/>
              </a:ext>
            </a:extLst>
          </p:cNvPr>
          <p:cNvSpPr txBox="1">
            <a:spLocks noChangeArrowheads="1"/>
          </p:cNvSpPr>
          <p:nvPr/>
        </p:nvSpPr>
        <p:spPr>
          <a:xfrm>
            <a:off x="1295400" y="2280277"/>
            <a:ext cx="3352800" cy="67311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None/>
            </a:pPr>
            <a:r>
              <a:rPr lang="en-US" altLang="en-US" sz="1600" kern="0" dirty="0">
                <a:latin typeface="Comic Sans MS" panose="030F0702030302020204" pitchFamily="66" charset="0"/>
                <a:ea typeface="ＭＳ Ｐゴシック" charset="0"/>
              </a:rPr>
              <a:t>burrows extensively in epidermis</a:t>
            </a:r>
          </a:p>
          <a:p>
            <a:pPr marL="0" lvl="2" indent="0"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None/>
            </a:pPr>
            <a:r>
              <a:rPr lang="en-US" altLang="en-US" sz="1400" kern="0" dirty="0">
                <a:latin typeface="Comic Sans MS" panose="030F0702030302020204" pitchFamily="66" charset="0"/>
                <a:ea typeface="ＭＳ Ｐゴシック" charset="0"/>
              </a:rPr>
              <a:t>(Lives, breeds, poops in skin)</a:t>
            </a:r>
          </a:p>
        </p:txBody>
      </p:sp>
    </p:spTree>
    <p:extLst>
      <p:ext uri="{BB962C8B-B14F-4D97-AF65-F5344CB8AC3E}">
        <p14:creationId xmlns:p14="http://schemas.microsoft.com/office/powerpoint/2010/main" val="68137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743713" y="152400"/>
            <a:ext cx="7793037" cy="1462087"/>
          </a:xfrm>
          <a:noFill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r>
              <a:rPr lang="en-US" altLang="en-US" b="1" i="1" dirty="0">
                <a:latin typeface="Comic Sans MS" panose="030F0702030302020204" pitchFamily="66" charset="0"/>
              </a:rPr>
              <a:t>Sarcoptes scabiei</a:t>
            </a:r>
            <a:br>
              <a:rPr lang="en-US" altLang="en-US" b="1" i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Scabies mite (General)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76199" y="2010371"/>
            <a:ext cx="4343400" cy="1709952"/>
          </a:xfrm>
        </p:spPr>
        <p:txBody>
          <a:bodyPr>
            <a:normAutofit fontScale="47500" lnSpcReduction="20000"/>
          </a:bodyPr>
          <a:lstStyle/>
          <a:p>
            <a:pPr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3400" kern="0" dirty="0">
                <a:latin typeface="Comic Sans MS" panose="030F0702030302020204" pitchFamily="66" charset="0"/>
                <a:ea typeface="ＭＳ Ｐゴシック" charset="0"/>
              </a:rPr>
              <a:t>Some </a:t>
            </a:r>
            <a:r>
              <a:rPr lang="en-US" sz="3400" u="sng" kern="0" dirty="0">
                <a:latin typeface="Comic Sans MS" panose="030F0702030302020204" pitchFamily="66" charset="0"/>
                <a:ea typeface="ＭＳ Ｐゴシック" charset="0"/>
              </a:rPr>
              <a:t>Asymptomatic carriers</a:t>
            </a:r>
            <a:r>
              <a:rPr lang="en-US" sz="3400" kern="0" dirty="0">
                <a:latin typeface="Comic Sans MS" panose="030F0702030302020204" pitchFamily="66" charset="0"/>
                <a:ea typeface="ＭＳ Ｐゴシック" charset="0"/>
              </a:rPr>
              <a:t>.</a:t>
            </a:r>
          </a:p>
          <a:p>
            <a:pPr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3400" kern="0" dirty="0">
                <a:latin typeface="Comic Sans MS" panose="030F0702030302020204" pitchFamily="66" charset="0"/>
                <a:ea typeface="ＭＳ Ｐゴシック" charset="0"/>
              </a:rPr>
              <a:t>Clinical signs 10 days to 8 weeks after contact with an infected animal. </a:t>
            </a:r>
          </a:p>
          <a:p>
            <a:pPr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3400" b="1" u="sng" kern="0" dirty="0">
                <a:latin typeface="Comic Sans MS" panose="030F0702030302020204" pitchFamily="66" charset="0"/>
                <a:ea typeface="ＭＳ Ｐゴシック" charset="0"/>
              </a:rPr>
              <a:t>Intense pruritus</a:t>
            </a:r>
            <a:r>
              <a:rPr lang="en-US" sz="3400" kern="0" dirty="0">
                <a:latin typeface="Comic Sans MS" panose="030F0702030302020204" pitchFamily="66" charset="0"/>
                <a:ea typeface="ＭＳ Ｐゴシック" charset="0"/>
              </a:rPr>
              <a:t> is characteristic and probably due to hypersensitivity to mite products.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83578C9-47C4-28D1-0526-99DF4F52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818" y="4410502"/>
            <a:ext cx="3690582" cy="16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buClr>
                <a:srgbClr val="0070C0"/>
              </a:buClr>
            </a:pPr>
            <a:r>
              <a:rPr lang="en-US" sz="1600" kern="0" dirty="0">
                <a:latin typeface="Comic Sans MS" panose="030F0702030302020204" pitchFamily="66" charset="0"/>
              </a:rPr>
              <a:t>Chronic, generalized disease </a:t>
            </a:r>
          </a:p>
          <a:p>
            <a:pPr marL="625475" lvl="1" indent="-168275">
              <a:buClr>
                <a:srgbClr val="00B050"/>
              </a:buClr>
            </a:pPr>
            <a:r>
              <a:rPr lang="en-US" altLang="en-US" sz="1200" b="1" u="sng" kern="0" dirty="0">
                <a:latin typeface="Comic Sans MS" panose="030F0702030302020204" pitchFamily="66" charset="0"/>
              </a:rPr>
              <a:t>hyperkeratosis, </a:t>
            </a:r>
            <a:r>
              <a:rPr lang="en-US" sz="1200" b="1" u="sng" kern="0" dirty="0">
                <a:latin typeface="Comic Sans MS" panose="030F0702030302020204" pitchFamily="66" charset="0"/>
              </a:rPr>
              <a:t>severe thickening of the skin with fold formation and crust buildup</a:t>
            </a:r>
            <a:r>
              <a:rPr lang="en-US" sz="1200" kern="0" dirty="0">
                <a:latin typeface="Comic Sans MS" panose="030F0702030302020204" pitchFamily="66" charset="0"/>
              </a:rPr>
              <a:t>, seborrhea*, peripheral lymphadenopathy, and emaciation.</a:t>
            </a:r>
            <a:endParaRPr lang="en-US" altLang="en-US" sz="1100" kern="0" dirty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endParaRPr lang="en-US" altLang="en-US" sz="1100" kern="0" dirty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r>
              <a:rPr lang="en-US" altLang="en-US" sz="1100" kern="0" dirty="0">
                <a:latin typeface="Comic Sans MS" panose="030F0702030302020204" pitchFamily="66" charset="0"/>
              </a:rPr>
              <a:t>*seborrhea - abnormal increase in secretion of sebum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27342-4685-BF1B-8B04-F639D4E62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923" y="2705627"/>
            <a:ext cx="4150132" cy="299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buClr>
                <a:srgbClr val="0070C0"/>
              </a:buClr>
            </a:pPr>
            <a:r>
              <a:rPr lang="en-US" sz="1600" kern="0" dirty="0">
                <a:latin typeface="Comic Sans MS" panose="030F0702030302020204" pitchFamily="66" charset="0"/>
              </a:rPr>
              <a:t>Early lesions consist of </a:t>
            </a:r>
            <a:r>
              <a:rPr lang="en-US" sz="1600" u="sng" kern="0" dirty="0" err="1">
                <a:latin typeface="Comic Sans MS" panose="030F0702030302020204" pitchFamily="66" charset="0"/>
              </a:rPr>
              <a:t>papulocrustous</a:t>
            </a:r>
            <a:r>
              <a:rPr lang="en-US" sz="1600" u="sng" kern="0" dirty="0">
                <a:latin typeface="Comic Sans MS" panose="030F0702030302020204" pitchFamily="66" charset="0"/>
              </a:rPr>
              <a:t> eruptions with thick, yellow crusts, excoriation, erythema, </a:t>
            </a:r>
            <a:r>
              <a:rPr lang="en-US" sz="1600" u="sng" kern="0" dirty="0" err="1">
                <a:latin typeface="Comic Sans MS" panose="030F0702030302020204" pitchFamily="66" charset="0"/>
              </a:rPr>
              <a:t>lichenification</a:t>
            </a:r>
            <a:r>
              <a:rPr lang="en-US" sz="1600" u="sng" kern="0" dirty="0">
                <a:latin typeface="Comic Sans MS" panose="030F0702030302020204" pitchFamily="66" charset="0"/>
              </a:rPr>
              <a:t>*, and alopecia</a:t>
            </a:r>
            <a:r>
              <a:rPr lang="en-US" sz="1600" kern="0" dirty="0">
                <a:latin typeface="Comic Sans MS" panose="030F0702030302020204" pitchFamily="66" charset="0"/>
              </a:rPr>
              <a:t>. Secondary bacterial and yeast infections often develop. </a:t>
            </a:r>
          </a:p>
          <a:p>
            <a:pPr marL="228600" indent="-228600">
              <a:buClr>
                <a:srgbClr val="0070C0"/>
              </a:buClr>
            </a:pPr>
            <a:r>
              <a:rPr lang="en-US" sz="1600" kern="0" dirty="0">
                <a:latin typeface="Comic Sans MS" panose="030F0702030302020204" pitchFamily="66" charset="0"/>
              </a:rPr>
              <a:t>Typically, lesions start on the </a:t>
            </a:r>
            <a:r>
              <a:rPr lang="en-US" sz="1600" u="sng" kern="0" dirty="0">
                <a:latin typeface="Comic Sans MS" panose="030F0702030302020204" pitchFamily="66" charset="0"/>
              </a:rPr>
              <a:t>ears, elbows, hocks, and </a:t>
            </a:r>
            <a:r>
              <a:rPr lang="en-US" sz="1600" u="sng" kern="0" dirty="0" err="1">
                <a:latin typeface="Comic Sans MS" panose="030F0702030302020204" pitchFamily="66" charset="0"/>
              </a:rPr>
              <a:t>ventrum</a:t>
            </a:r>
            <a:r>
              <a:rPr lang="en-US" sz="1600" kern="0" dirty="0">
                <a:latin typeface="Comic Sans MS" panose="030F0702030302020204" pitchFamily="66" charset="0"/>
              </a:rPr>
              <a:t>.</a:t>
            </a:r>
          </a:p>
          <a:p>
            <a:pPr marL="628650" lvl="1" indent="-228600">
              <a:buClr>
                <a:srgbClr val="00B050"/>
              </a:buClr>
            </a:pPr>
            <a:r>
              <a:rPr lang="en-US" sz="1200" kern="0" dirty="0">
                <a:latin typeface="Comic Sans MS" panose="030F0702030302020204" pitchFamily="66" charset="0"/>
              </a:rPr>
              <a:t>Areas with minimal hair</a:t>
            </a:r>
          </a:p>
          <a:p>
            <a:pPr marL="0" indent="0">
              <a:buClr>
                <a:srgbClr val="0070C0"/>
              </a:buClr>
              <a:buNone/>
            </a:pPr>
            <a:endParaRPr lang="en-US" sz="1600" kern="0" dirty="0">
              <a:latin typeface="Comic Sans MS" panose="030F0702030302020204" pitchFamily="66" charset="0"/>
            </a:endParaRPr>
          </a:p>
          <a:p>
            <a:pPr marL="120650" indent="0">
              <a:buClr>
                <a:srgbClr val="0070C0"/>
              </a:buClr>
              <a:buNone/>
            </a:pPr>
            <a:r>
              <a:rPr lang="en-US" sz="1100" dirty="0">
                <a:latin typeface="Comic Sans MS" panose="030F0702030302020204" pitchFamily="66" charset="0"/>
              </a:rPr>
              <a:t>* </a:t>
            </a:r>
            <a:r>
              <a:rPr lang="en-US" sz="1100" dirty="0" err="1">
                <a:latin typeface="Comic Sans MS" panose="030F0702030302020204" pitchFamily="66" charset="0"/>
              </a:rPr>
              <a:t>Lichenification</a:t>
            </a:r>
            <a:r>
              <a:rPr lang="en-US" sz="1100" dirty="0">
                <a:latin typeface="Comic Sans MS" panose="030F0702030302020204" pitchFamily="66" charset="0"/>
              </a:rPr>
              <a:t> – thickening of skin &amp; hyperpigmentation.</a:t>
            </a:r>
            <a:endParaRPr lang="en-US" sz="1100" kern="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57F08-EBCD-451B-96AC-259E12BB1A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04" y="4026854"/>
            <a:ext cx="3558791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89FF2-A7B7-6667-1C91-A9C11EA865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6750" y="2252449"/>
            <a:ext cx="2494102" cy="1740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75662-3DBB-3520-310A-073A0D4664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58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27723" y="1882911"/>
            <a:ext cx="7029448" cy="4419600"/>
          </a:xfrm>
        </p:spPr>
        <p:txBody>
          <a:bodyPr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Diagnosis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000" kern="0" dirty="0">
                <a:latin typeface="Comic Sans MS" panose="030F0702030302020204" pitchFamily="66" charset="0"/>
                <a:ea typeface="ＭＳ Ｐゴシック" charset="0"/>
              </a:rPr>
              <a:t>History of </a:t>
            </a:r>
            <a:r>
              <a:rPr lang="en-US" sz="2000" u="sng" kern="0" dirty="0">
                <a:latin typeface="Comic Sans MS" panose="030F0702030302020204" pitchFamily="66" charset="0"/>
                <a:ea typeface="ＭＳ Ｐゴシック" charset="0"/>
              </a:rPr>
              <a:t>a sudden onset of severe pruritus 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000" kern="0" dirty="0">
                <a:latin typeface="Comic Sans MS" panose="030F0702030302020204" pitchFamily="66" charset="0"/>
                <a:ea typeface="ＭＳ Ｐゴシック" charset="0"/>
              </a:rPr>
              <a:t>History of possible exposure to infected animal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000" kern="0" dirty="0">
                <a:latin typeface="Comic Sans MS" panose="030F0702030302020204" pitchFamily="66" charset="0"/>
                <a:ea typeface="ＭＳ Ｐゴシック" charset="0"/>
              </a:rPr>
              <a:t>Several extensive </a:t>
            </a:r>
            <a:r>
              <a:rPr lang="en-US" sz="2000" u="sng" kern="0" dirty="0">
                <a:latin typeface="Comic Sans MS" panose="030F0702030302020204" pitchFamily="66" charset="0"/>
                <a:ea typeface="ＭＳ Ｐゴシック" charset="0"/>
              </a:rPr>
              <a:t>skin scrapings</a:t>
            </a:r>
          </a:p>
          <a:p>
            <a:pPr lvl="2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u="sng" kern="0" dirty="0">
                <a:latin typeface="Comic Sans MS" panose="030F0702030302020204" pitchFamily="66" charset="0"/>
                <a:ea typeface="ＭＳ Ｐゴシック" charset="0"/>
              </a:rPr>
              <a:t>ears, elbows, and hocks</a:t>
            </a:r>
            <a:r>
              <a:rPr lang="en-US" kern="0" dirty="0">
                <a:latin typeface="Comic Sans MS" panose="030F0702030302020204" pitchFamily="66" charset="0"/>
                <a:ea typeface="ＭＳ Ｐゴシック" charset="0"/>
              </a:rPr>
              <a:t>  (non-excoriated areas)</a:t>
            </a:r>
          </a:p>
          <a:p>
            <a:pPr lvl="2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kern="0" dirty="0">
                <a:latin typeface="Comic Sans MS" panose="030F0702030302020204" pitchFamily="66" charset="0"/>
                <a:ea typeface="ＭＳ Ｐゴシック" charset="0"/>
              </a:rPr>
              <a:t>flotation of several scrapings may increase chances of finding the mites or mite eggs. </a:t>
            </a:r>
          </a:p>
          <a:p>
            <a:pPr lvl="2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kern="0" dirty="0">
                <a:latin typeface="Comic Sans MS" panose="030F0702030302020204" pitchFamily="66" charset="0"/>
                <a:ea typeface="ＭＳ Ｐゴシック" charset="0"/>
              </a:rPr>
              <a:t>commercially available ELISA for swine.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000" kern="0" dirty="0">
                <a:latin typeface="Comic Sans MS" panose="030F0702030302020204" pitchFamily="66" charset="0"/>
                <a:ea typeface="ＭＳ Ｐゴシック" charset="0"/>
              </a:rPr>
              <a:t>Negative Skin Scrapings but continued pruritus ??</a:t>
            </a:r>
          </a:p>
          <a:p>
            <a:pPr lvl="2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kern="0" dirty="0">
                <a:latin typeface="Comic Sans MS" panose="030F0702030302020204" pitchFamily="66" charset="0"/>
                <a:ea typeface="ＭＳ Ｐゴシック" charset="0"/>
              </a:rPr>
              <a:t>therapeutic trial is warranted.</a:t>
            </a:r>
            <a:endParaRPr lang="en-US" altLang="en-US" kern="0" dirty="0">
              <a:latin typeface="Comic Sans MS" panose="030F0702030302020204" pitchFamily="66" charset="0"/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5B9BE-3465-7A35-9068-E74A4115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400" y="2286000"/>
            <a:ext cx="1905166" cy="187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8CEC8-7D1D-863B-1D49-E091492E58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824841"/>
            <a:ext cx="2692705" cy="186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65EC7-2E96-2D93-F8E8-BC2AF75FB6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142" y="5257800"/>
            <a:ext cx="3342171" cy="1587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0859C4-9B05-637F-D2FC-9F803FD5DB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1713" y="4956401"/>
            <a:ext cx="2819857" cy="1430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A4A255-CB66-2568-8BE0-EBD37121C154}"/>
              </a:ext>
            </a:extLst>
          </p:cNvPr>
          <p:cNvSpPr txBox="1"/>
          <p:nvPr/>
        </p:nvSpPr>
        <p:spPr>
          <a:xfrm>
            <a:off x="6934200" y="6412853"/>
            <a:ext cx="3173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Can float scrapings to increase sensitivity.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8ED44E8-04D8-3805-A74D-44A2A8718D89}"/>
              </a:ext>
            </a:extLst>
          </p:cNvPr>
          <p:cNvSpPr txBox="1">
            <a:spLocks noChangeArrowheads="1"/>
          </p:cNvSpPr>
          <p:nvPr/>
        </p:nvSpPr>
        <p:spPr>
          <a:xfrm>
            <a:off x="743713" y="152400"/>
            <a:ext cx="7793037" cy="1462087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1" i="1" dirty="0">
                <a:latin typeface="Comic Sans MS" panose="030F0702030302020204" pitchFamily="66" charset="0"/>
              </a:rPr>
              <a:t>Sarcoptes </a:t>
            </a:r>
            <a:r>
              <a:rPr lang="en-US" altLang="en-US" b="1" i="1" dirty="0" err="1">
                <a:latin typeface="Comic Sans MS" panose="030F0702030302020204" pitchFamily="66" charset="0"/>
              </a:rPr>
              <a:t>scabiei</a:t>
            </a:r>
            <a:br>
              <a:rPr lang="en-US" altLang="en-US" b="1" i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Scabies mite (General)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2B4F31-A214-EC27-7722-777A71D32F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D3872-B77D-CFA3-40E7-093140DA1D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401382" y="4229016"/>
            <a:ext cx="1219202" cy="19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8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924" y="2304646"/>
            <a:ext cx="1453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Clinical Signs?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944" y="2029340"/>
            <a:ext cx="2901931" cy="2125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025" y="1897195"/>
            <a:ext cx="2872707" cy="1902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91" y="1897194"/>
            <a:ext cx="2072285" cy="1809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086" y="4537363"/>
            <a:ext cx="2766396" cy="1843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391" y="3859123"/>
            <a:ext cx="2348693" cy="1852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997" y="4032998"/>
            <a:ext cx="2140330" cy="2031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9200" y="6397475"/>
            <a:ext cx="2961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Severe hypersensitive (allergic) mange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3494091"/>
            <a:ext cx="1694508" cy="21256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97E871-F8DD-DBC0-CF5E-70AB8C793167}"/>
              </a:ext>
            </a:extLst>
          </p:cNvPr>
          <p:cNvSpPr txBox="1"/>
          <p:nvPr/>
        </p:nvSpPr>
        <p:spPr>
          <a:xfrm>
            <a:off x="6289242" y="5638800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20F0C-0BF1-B2A0-A3F2-7D2B5C097654}"/>
              </a:ext>
            </a:extLst>
          </p:cNvPr>
          <p:cNvSpPr txBox="1"/>
          <p:nvPr/>
        </p:nvSpPr>
        <p:spPr>
          <a:xfrm>
            <a:off x="3693634" y="5257800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D124B-8D13-3CD0-CEEC-1D50A92CA924}"/>
              </a:ext>
            </a:extLst>
          </p:cNvPr>
          <p:cNvSpPr txBox="1"/>
          <p:nvPr/>
        </p:nvSpPr>
        <p:spPr>
          <a:xfrm>
            <a:off x="1816138" y="3933811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9655CD-E7B6-3D62-DA90-D6F308ADAD75}"/>
              </a:ext>
            </a:extLst>
          </p:cNvPr>
          <p:cNvSpPr txBox="1"/>
          <p:nvPr/>
        </p:nvSpPr>
        <p:spPr>
          <a:xfrm>
            <a:off x="8929934" y="2075508"/>
            <a:ext cx="343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04B661-F3A0-2A85-CD61-0AD78E23854E}"/>
              </a:ext>
            </a:extLst>
          </p:cNvPr>
          <p:cNvSpPr txBox="1"/>
          <p:nvPr/>
        </p:nvSpPr>
        <p:spPr>
          <a:xfrm>
            <a:off x="5326884" y="2190690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277C8B-FCBB-8244-6C0C-722733AF4085}"/>
              </a:ext>
            </a:extLst>
          </p:cNvPr>
          <p:cNvSpPr txBox="1"/>
          <p:nvPr/>
        </p:nvSpPr>
        <p:spPr>
          <a:xfrm>
            <a:off x="2520822" y="3276950"/>
            <a:ext cx="37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1C2EA-CDA9-75D7-0FC6-2642AD32541C}"/>
              </a:ext>
            </a:extLst>
          </p:cNvPr>
          <p:cNvSpPr txBox="1"/>
          <p:nvPr/>
        </p:nvSpPr>
        <p:spPr>
          <a:xfrm>
            <a:off x="307350" y="5938870"/>
            <a:ext cx="43893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A = Alopecia</a:t>
            </a:r>
          </a:p>
          <a:p>
            <a:r>
              <a:rPr lang="en-US" sz="1400" dirty="0">
                <a:latin typeface="Comic Sans MS" panose="030F0702030302020204" pitchFamily="66" charset="0"/>
              </a:rPr>
              <a:t>B = Alopecia, Erythema, Skin thickening with folds</a:t>
            </a:r>
          </a:p>
          <a:p>
            <a:pPr defTabSz="881390">
              <a:defRPr/>
            </a:pPr>
            <a:r>
              <a:rPr lang="en-US" sz="1400" dirty="0">
                <a:latin typeface="Comic Sans MS" panose="030F0702030302020204" pitchFamily="66" charset="0"/>
              </a:rPr>
              <a:t>C = Alopecia, Skin thickening with folds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C65F59-2430-1336-7680-B6075523587D}"/>
              </a:ext>
            </a:extLst>
          </p:cNvPr>
          <p:cNvSpPr txBox="1"/>
          <p:nvPr/>
        </p:nvSpPr>
        <p:spPr>
          <a:xfrm>
            <a:off x="4847628" y="5938870"/>
            <a:ext cx="21627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D = Pruritus</a:t>
            </a:r>
          </a:p>
          <a:p>
            <a:pPr defTabSz="881390">
              <a:defRPr/>
            </a:pPr>
            <a:r>
              <a:rPr lang="en-US" sz="1400" dirty="0">
                <a:latin typeface="Comic Sans MS" panose="030F0702030302020204" pitchFamily="66" charset="0"/>
              </a:rPr>
              <a:t>E = Crusts and scabbing</a:t>
            </a:r>
          </a:p>
          <a:p>
            <a:pPr defTabSz="881390">
              <a:defRPr/>
            </a:pPr>
            <a:r>
              <a:rPr lang="en-US" sz="1400" dirty="0">
                <a:latin typeface="Comic Sans MS" panose="030F0702030302020204" pitchFamily="66" charset="0"/>
              </a:rPr>
              <a:t>F = Aural hematoma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18015DBA-14F6-24A6-3ADE-65D3250A1132}"/>
              </a:ext>
            </a:extLst>
          </p:cNvPr>
          <p:cNvSpPr txBox="1">
            <a:spLocks noChangeArrowheads="1"/>
          </p:cNvSpPr>
          <p:nvPr/>
        </p:nvSpPr>
        <p:spPr>
          <a:xfrm>
            <a:off x="725354" y="241754"/>
            <a:ext cx="7793037" cy="1462087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b="1" i="1" dirty="0">
                <a:latin typeface="Comic Sans MS" panose="030F0702030302020204" pitchFamily="66" charset="0"/>
              </a:rPr>
              <a:t>Sarcoptes </a:t>
            </a:r>
            <a:r>
              <a:rPr lang="en-US" altLang="en-US" sz="4800" b="1" i="1" dirty="0" err="1">
                <a:latin typeface="Comic Sans MS" panose="030F0702030302020204" pitchFamily="66" charset="0"/>
              </a:rPr>
              <a:t>scabiei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suis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Scabies mite of Swine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09C8BF-F924-A20B-9B1E-CAEBC1CAA9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2209800"/>
            <a:ext cx="6019800" cy="17001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Economic “Pathology”</a:t>
            </a:r>
          </a:p>
          <a:p>
            <a:pPr marL="1033463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Poor growth/weight gain</a:t>
            </a:r>
          </a:p>
          <a:p>
            <a:pPr marL="1033463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Poor feed conversion</a:t>
            </a:r>
          </a:p>
          <a:p>
            <a:pPr marL="1033463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Destruction of pens &amp; equipment</a:t>
            </a:r>
          </a:p>
        </p:txBody>
      </p:sp>
      <p:pic>
        <p:nvPicPr>
          <p:cNvPr id="6" name="Picture 5" descr="A pig standing behind a fence&#10;&#10;Description automatically generated">
            <a:extLst>
              <a:ext uri="{FF2B5EF4-FFF2-40B4-BE49-F238E27FC236}">
                <a16:creationId xmlns:a16="http://schemas.microsoft.com/office/drawing/2014/main" id="{FD5D9AF0-8542-FC25-05FA-EF5121E0B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971800"/>
            <a:ext cx="4876800" cy="36576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AC3C64B-FEB2-A3BA-2B62-72E562C3CA78}"/>
              </a:ext>
            </a:extLst>
          </p:cNvPr>
          <p:cNvSpPr txBox="1">
            <a:spLocks noChangeArrowheads="1"/>
          </p:cNvSpPr>
          <p:nvPr/>
        </p:nvSpPr>
        <p:spPr>
          <a:xfrm>
            <a:off x="725354" y="241754"/>
            <a:ext cx="7793037" cy="1462087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b="1" i="1" dirty="0">
                <a:latin typeface="Comic Sans MS" panose="030F0702030302020204" pitchFamily="66" charset="0"/>
              </a:rPr>
              <a:t>Sarcoptes </a:t>
            </a:r>
            <a:r>
              <a:rPr lang="en-US" altLang="en-US" sz="4800" b="1" i="1" dirty="0" err="1">
                <a:latin typeface="Comic Sans MS" panose="030F0702030302020204" pitchFamily="66" charset="0"/>
              </a:rPr>
              <a:t>scabiei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suis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Scabies mite of Swine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ADC71-223E-0D46-C7D8-80751F03C5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pic>
        <p:nvPicPr>
          <p:cNvPr id="7" name="Picture 6" descr="A diagram of a pig&#10;&#10;Description automatically generated">
            <a:extLst>
              <a:ext uri="{FF2B5EF4-FFF2-40B4-BE49-F238E27FC236}">
                <a16:creationId xmlns:a16="http://schemas.microsoft.com/office/drawing/2014/main" id="{9491D5A4-AEEA-AD1B-542A-282611E56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962400"/>
            <a:ext cx="3489967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07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1133832" y="2504673"/>
            <a:ext cx="6790968" cy="19666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2000" kern="0" dirty="0">
                <a:latin typeface="Comic Sans MS" panose="030F0702030302020204" pitchFamily="66" charset="0"/>
                <a:ea typeface="ＭＳ Ｐゴシック" charset="0"/>
              </a:rPr>
              <a:t>TREATMENT</a:t>
            </a:r>
          </a:p>
          <a:p>
            <a:pPr marL="628650" lvl="1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1800" kern="0" dirty="0">
                <a:latin typeface="Comic Sans MS" panose="030F0702030302020204" pitchFamily="66" charset="0"/>
                <a:ea typeface="ＭＳ Ｐゴシック" charset="0"/>
              </a:rPr>
              <a:t>Injectable, In-feed, Pour-on Acaricides</a:t>
            </a:r>
          </a:p>
          <a:p>
            <a:pPr marL="628650" lvl="1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1800" kern="0" dirty="0">
                <a:latin typeface="Comic Sans MS" panose="030F0702030302020204" pitchFamily="66" charset="0"/>
                <a:ea typeface="ＭＳ Ｐゴシック" charset="0"/>
              </a:rPr>
              <a:t>Repeat in 10 to 14 days </a:t>
            </a:r>
            <a:r>
              <a:rPr lang="en-US" sz="1800" b="1" kern="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charset="0"/>
              </a:rPr>
              <a:t>(Why?)</a:t>
            </a:r>
          </a:p>
          <a:p>
            <a:pPr marL="628650" lvl="1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1800" kern="0" dirty="0">
                <a:latin typeface="Comic Sans MS" panose="030F0702030302020204" pitchFamily="66" charset="0"/>
                <a:ea typeface="ＭＳ Ｐゴシック" charset="0"/>
              </a:rPr>
              <a:t>Don’t forget withdrawal times</a:t>
            </a:r>
          </a:p>
          <a:p>
            <a:pPr marL="628650" lvl="1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1800" kern="0" dirty="0">
                <a:latin typeface="Comic Sans MS" panose="030F0702030302020204" pitchFamily="66" charset="0"/>
                <a:ea typeface="ＭＳ Ｐゴシック" charset="0"/>
              </a:rPr>
              <a:t>Don’t forget to treat traumatic lesions and pyoderma</a:t>
            </a:r>
            <a:r>
              <a:rPr lang="en-US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52651" y="1983256"/>
            <a:ext cx="4214813" cy="3785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prstClr val="black"/>
                </a:solidFill>
                <a:latin typeface="Comic Sans MS" panose="030F0702030302020204" pitchFamily="66" charset="0"/>
              </a:rPr>
              <a:t>Swine Herd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545" y="4320606"/>
            <a:ext cx="1266116" cy="2428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2057400"/>
            <a:ext cx="1725942" cy="1656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4183384"/>
            <a:ext cx="1310055" cy="1907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84" y="4276231"/>
            <a:ext cx="1310055" cy="1976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2130" y="6248400"/>
            <a:ext cx="8755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In-Feed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8376" y="3880454"/>
            <a:ext cx="1135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Injectables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3774" y="6024518"/>
            <a:ext cx="8306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Comic Sans MS" panose="030F0702030302020204" pitchFamily="66" charset="0"/>
                <a:cs typeface="+mn-cs"/>
              </a:rPr>
              <a:t>Pour-on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B616A1F-632F-E1EA-7402-BF407DB08DAB}"/>
              </a:ext>
            </a:extLst>
          </p:cNvPr>
          <p:cNvSpPr txBox="1">
            <a:spLocks noChangeArrowheads="1"/>
          </p:cNvSpPr>
          <p:nvPr/>
        </p:nvSpPr>
        <p:spPr>
          <a:xfrm>
            <a:off x="877754" y="394154"/>
            <a:ext cx="7793037" cy="1462087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b="1" i="1" dirty="0">
                <a:latin typeface="Comic Sans MS" panose="030F0702030302020204" pitchFamily="66" charset="0"/>
              </a:rPr>
              <a:t>Sarcoptes </a:t>
            </a:r>
            <a:r>
              <a:rPr lang="en-US" altLang="en-US" sz="4800" b="1" i="1" dirty="0" err="1">
                <a:latin typeface="Comic Sans MS" panose="030F0702030302020204" pitchFamily="66" charset="0"/>
              </a:rPr>
              <a:t>scabiei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suis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Scabies mite of Swine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D3F3B2-9D69-2FB0-73CE-CD240256D1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526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6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altLang="en-US" sz="5000" b="1" dirty="0">
                <a:latin typeface="Comic Sans MS" panose="030F0702030302020204" pitchFamily="66" charset="0"/>
              </a:rPr>
              <a:t>Mesostigmatid Mites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2133600"/>
            <a:ext cx="7772400" cy="4114800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Comic Sans MS" panose="030F0702030302020204" pitchFamily="66" charset="0"/>
              </a:rPr>
              <a:t>Stigmata (respiratory pores) in the middle of their bodies</a:t>
            </a:r>
          </a:p>
          <a:p>
            <a:pPr eaLnBrk="1" hangingPunct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en-US" i="1" dirty="0">
                <a:latin typeface="Comic Sans MS" panose="030F0702030302020204" pitchFamily="66" charset="0"/>
              </a:rPr>
              <a:t>Dermanyssus</a:t>
            </a:r>
            <a:r>
              <a:rPr lang="en-US" altLang="en-US" dirty="0">
                <a:latin typeface="Comic Sans MS" panose="030F0702030302020204" pitchFamily="66" charset="0"/>
              </a:rPr>
              <a:t>  and </a:t>
            </a:r>
            <a:r>
              <a:rPr lang="en-US" altLang="en-US" i="1" dirty="0">
                <a:latin typeface="Comic Sans MS" panose="030F0702030302020204" pitchFamily="66" charset="0"/>
              </a:rPr>
              <a:t>Ornithonyssus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Comic Sans MS" panose="030F0702030302020204" pitchFamily="66" charset="0"/>
              </a:rPr>
              <a:t>Poultry mites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Comic Sans MS" panose="030F0702030302020204" pitchFamily="66" charset="0"/>
              </a:rPr>
              <a:t>Blood sucking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Comic Sans MS" panose="030F0702030302020204" pitchFamily="66" charset="0"/>
              </a:rPr>
              <a:t>Also, infest wild birds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1" y="3959226"/>
            <a:ext cx="3767191" cy="2514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0" y="6489776"/>
            <a:ext cx="25908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latin typeface="Comic Sans MS" panose="030F0702030302020204" pitchFamily="66" charset="0"/>
                <a:ea typeface="Times New Roman" panose="02020603050405020304" pitchFamily="18" charset="0"/>
              </a:rPr>
              <a:t>https://www.mwiah.com/our-insights/of-mice-and-hen</a:t>
            </a:r>
            <a:endParaRPr lang="en-US" sz="700" dirty="0"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B1FFE5-D29C-9EA9-ED12-EA5076D17F67}"/>
              </a:ext>
            </a:extLst>
          </p:cNvPr>
          <p:cNvGrpSpPr/>
          <p:nvPr/>
        </p:nvGrpSpPr>
        <p:grpSpPr>
          <a:xfrm>
            <a:off x="152399" y="1506220"/>
            <a:ext cx="9144848" cy="93980"/>
            <a:chOff x="1446952" y="7600726"/>
            <a:chExt cx="9144848" cy="939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510251-95A7-5FA1-FBEC-71F97A59A1FA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90C315-9625-3792-57FB-DCE8EE9C26BC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2673C3-9535-E59A-F362-F7E985631295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A0EC7B-3316-9372-9A37-6B5EF89C1564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943032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512544"/>
            <a:ext cx="9412288" cy="3638323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PREVENTION</a:t>
            </a:r>
          </a:p>
          <a:p>
            <a:pPr lvl="1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kern="0" dirty="0">
                <a:latin typeface="Comic Sans MS" panose="030F0702030302020204" pitchFamily="66" charset="0"/>
                <a:ea typeface="ＭＳ Ｐゴシック" charset="0"/>
              </a:rPr>
              <a:t>Isolate new pigs and take skin scrapings from any suspect lesions. If in doubt treat 10 days apart with ivermectin, doramectin, or related compounds.</a:t>
            </a:r>
          </a:p>
          <a:p>
            <a:pPr lvl="1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u="sng" kern="0" dirty="0">
                <a:latin typeface="Comic Sans MS" panose="030F0702030302020204" pitchFamily="66" charset="0"/>
                <a:ea typeface="ＭＳ Ｐゴシック" charset="0"/>
              </a:rPr>
              <a:t>Sows and boars are the permanent reservoirs </a:t>
            </a:r>
            <a:r>
              <a:rPr lang="en-US" kern="0" dirty="0">
                <a:latin typeface="Comic Sans MS" panose="030F0702030302020204" pitchFamily="66" charset="0"/>
                <a:ea typeface="ＭＳ Ｐゴシック" charset="0"/>
              </a:rPr>
              <a:t>for infection.</a:t>
            </a:r>
          </a:p>
          <a:p>
            <a:pPr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sz="2400" u="sng" kern="0" dirty="0">
                <a:latin typeface="Comic Sans MS" panose="030F0702030302020204" pitchFamily="66" charset="0"/>
                <a:ea typeface="ＭＳ Ｐゴシック" charset="0"/>
              </a:rPr>
              <a:t>Sow is the original source to nursing piglets</a:t>
            </a:r>
          </a:p>
          <a:p>
            <a:pPr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sz="2400" u="sng" kern="0" dirty="0">
                <a:latin typeface="Comic Sans MS" panose="030F0702030302020204" pitchFamily="66" charset="0"/>
                <a:ea typeface="ＭＳ Ｐゴシック" charset="0"/>
              </a:rPr>
              <a:t>Treat the sow seven days prior to farrowing </a:t>
            </a: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to prevent the sow infecting her piglets. Also treat sows every six months</a:t>
            </a:r>
          </a:p>
          <a:p>
            <a:pPr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Treat boars regularly every three months</a:t>
            </a:r>
          </a:p>
          <a:p>
            <a:pPr lvl="1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kern="0" dirty="0">
                <a:latin typeface="Comic Sans MS" panose="030F0702030302020204" pitchFamily="66" charset="0"/>
                <a:ea typeface="ＭＳ Ｐゴシック" charset="0"/>
              </a:rPr>
              <a:t>Cull pigs with chronic lesions that will not resolve with treatment</a:t>
            </a:r>
          </a:p>
          <a:p>
            <a:pPr lvl="1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u="sng" kern="0" dirty="0">
                <a:latin typeface="Comic Sans MS" panose="030F0702030302020204" pitchFamily="66" charset="0"/>
                <a:ea typeface="ＭＳ Ｐゴシック" charset="0"/>
              </a:rPr>
              <a:t>The mite will only live in the environment for about five days</a:t>
            </a:r>
            <a:r>
              <a:rPr lang="en-US" kern="0" dirty="0">
                <a:latin typeface="Comic Sans MS" panose="030F0702030302020204" pitchFamily="66" charset="0"/>
                <a:ea typeface="ＭＳ Ｐゴシック" charset="0"/>
              </a:rPr>
              <a:t>. </a:t>
            </a:r>
          </a:p>
          <a:p>
            <a:pPr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With a miticide, </a:t>
            </a:r>
            <a:r>
              <a:rPr lang="en-US" sz="2400" u="sng" kern="0" dirty="0">
                <a:latin typeface="Comic Sans MS" panose="030F0702030302020204" pitchFamily="66" charset="0"/>
                <a:ea typeface="ＭＳ Ｐゴシック" charset="0"/>
              </a:rPr>
              <a:t>wash down pens</a:t>
            </a: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 that have had infected pigs; then </a:t>
            </a:r>
            <a:r>
              <a:rPr lang="en-US" sz="2400" u="sng" kern="0" dirty="0">
                <a:latin typeface="Comic Sans MS" panose="030F0702030302020204" pitchFamily="66" charset="0"/>
                <a:ea typeface="ＭＳ Ｐゴシック" charset="0"/>
              </a:rPr>
              <a:t>leave pens pig-free for five to six days.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256F6AA-6173-158E-2A4B-F7EF1701A060}"/>
              </a:ext>
            </a:extLst>
          </p:cNvPr>
          <p:cNvSpPr txBox="1">
            <a:spLocks/>
          </p:cNvSpPr>
          <p:nvPr/>
        </p:nvSpPr>
        <p:spPr>
          <a:xfrm>
            <a:off x="3665538" y="1981200"/>
            <a:ext cx="4214813" cy="3785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prstClr val="black"/>
                </a:solidFill>
                <a:latin typeface="Comic Sans MS" panose="030F0702030302020204" pitchFamily="66" charset="0"/>
              </a:rPr>
              <a:t>Swine Herd Management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B91499-317E-83A1-6140-3095A0851ED7}"/>
              </a:ext>
            </a:extLst>
          </p:cNvPr>
          <p:cNvSpPr txBox="1">
            <a:spLocks noChangeArrowheads="1"/>
          </p:cNvSpPr>
          <p:nvPr/>
        </p:nvSpPr>
        <p:spPr>
          <a:xfrm>
            <a:off x="877754" y="304800"/>
            <a:ext cx="7793037" cy="1462087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b="1" i="1" dirty="0">
                <a:latin typeface="Comic Sans MS" panose="030F0702030302020204" pitchFamily="66" charset="0"/>
              </a:rPr>
              <a:t>Sarcoptes </a:t>
            </a:r>
            <a:r>
              <a:rPr lang="en-US" altLang="en-US" sz="4800" b="1" i="1" dirty="0" err="1">
                <a:latin typeface="Comic Sans MS" panose="030F0702030302020204" pitchFamily="66" charset="0"/>
              </a:rPr>
              <a:t>scabiei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suis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Scabies mite of Swine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9AEE9-3334-8758-2F51-AB83488AD1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52600"/>
            <a:ext cx="9156986" cy="103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E61784-F048-3AFF-F030-58C4F6231B42}"/>
              </a:ext>
            </a:extLst>
          </p:cNvPr>
          <p:cNvSpPr txBox="1"/>
          <p:nvPr/>
        </p:nvSpPr>
        <p:spPr>
          <a:xfrm>
            <a:off x="6553200" y="5980452"/>
            <a:ext cx="543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Consult / Network with Local Extension Agent regarding local / farmer preferred SOP’s</a:t>
            </a:r>
          </a:p>
        </p:txBody>
      </p:sp>
    </p:spTree>
    <p:extLst>
      <p:ext uri="{BB962C8B-B14F-4D97-AF65-F5344CB8AC3E}">
        <p14:creationId xmlns:p14="http://schemas.microsoft.com/office/powerpoint/2010/main" val="93754426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52400"/>
            <a:ext cx="4419600" cy="242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110166"/>
            <a:ext cx="4103914" cy="3547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715" y="2743201"/>
            <a:ext cx="3097467" cy="4027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686" y="3733800"/>
            <a:ext cx="3048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1393" y="4419601"/>
            <a:ext cx="2068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Cherry  Blossom</a:t>
            </a:r>
          </a:p>
        </p:txBody>
      </p:sp>
    </p:spTree>
    <p:extLst>
      <p:ext uri="{BB962C8B-B14F-4D97-AF65-F5344CB8AC3E}">
        <p14:creationId xmlns:p14="http://schemas.microsoft.com/office/powerpoint/2010/main" val="4066124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96" y="4153827"/>
            <a:ext cx="3362939" cy="2522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84" y="2356344"/>
            <a:ext cx="4373778" cy="4423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841281"/>
            <a:ext cx="2915189" cy="221554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99861A0-402D-BE9B-802E-CDD9D9251419}"/>
              </a:ext>
            </a:extLst>
          </p:cNvPr>
          <p:cNvSpPr txBox="1">
            <a:spLocks noChangeArrowheads="1"/>
          </p:cNvSpPr>
          <p:nvPr/>
        </p:nvSpPr>
        <p:spPr>
          <a:xfrm>
            <a:off x="773283" y="181969"/>
            <a:ext cx="8718073" cy="1258045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1" i="1" dirty="0">
                <a:latin typeface="Comic Sans MS" panose="030F0702030302020204" pitchFamily="66" charset="0"/>
              </a:rPr>
              <a:t>Sarcoptes </a:t>
            </a:r>
            <a:r>
              <a:rPr lang="en-US" altLang="en-US" b="1" i="1" dirty="0" err="1">
                <a:latin typeface="Comic Sans MS" panose="030F0702030302020204" pitchFamily="66" charset="0"/>
              </a:rPr>
              <a:t>scabiei</a:t>
            </a:r>
            <a:r>
              <a:rPr lang="en-US" altLang="en-US" b="1" i="1" dirty="0">
                <a:latin typeface="Comic Sans MS" panose="030F0702030302020204" pitchFamily="66" charset="0"/>
              </a:rPr>
              <a:t> </a:t>
            </a:r>
            <a:r>
              <a:rPr lang="en-US" altLang="en-US" b="1" dirty="0">
                <a:latin typeface="Comic Sans MS" panose="030F0702030302020204" pitchFamily="66" charset="0"/>
              </a:rPr>
              <a:t>var.</a:t>
            </a:r>
            <a:r>
              <a:rPr lang="en-US" altLang="en-US" b="1" i="1" dirty="0">
                <a:latin typeface="Comic Sans MS" panose="030F0702030302020204" pitchFamily="66" charset="0"/>
              </a:rPr>
              <a:t> </a:t>
            </a:r>
            <a:r>
              <a:rPr lang="en-US" altLang="en-US" b="1" i="1" dirty="0" err="1">
                <a:latin typeface="Comic Sans MS" panose="030F0702030302020204" pitchFamily="66" charset="0"/>
              </a:rPr>
              <a:t>canis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3600" b="1" i="1" dirty="0">
                <a:latin typeface="Comic Sans MS" panose="030F0702030302020204" pitchFamily="66" charset="0"/>
              </a:rPr>
              <a:t>Canine </a:t>
            </a:r>
            <a:r>
              <a:rPr lang="en-US" altLang="en-US" sz="3600" b="1" dirty="0">
                <a:latin typeface="Comic Sans MS" panose="030F0702030302020204" pitchFamily="66" charset="0"/>
              </a:rPr>
              <a:t>Scabies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D8597-D793-BBFF-A8F1-C2FF47B9B8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46831C-6688-7D83-3E98-EC342866A6AA}"/>
              </a:ext>
            </a:extLst>
          </p:cNvPr>
          <p:cNvSpPr txBox="1">
            <a:spLocks/>
          </p:cNvSpPr>
          <p:nvPr/>
        </p:nvSpPr>
        <p:spPr>
          <a:xfrm>
            <a:off x="4063008" y="1840796"/>
            <a:ext cx="2490192" cy="3785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prstClr val="black"/>
                </a:solidFill>
                <a:latin typeface="Comic Sans MS" panose="030F0702030302020204" pitchFamily="66" charset="0"/>
              </a:rPr>
              <a:t>(Early Form)</a:t>
            </a:r>
          </a:p>
        </p:txBody>
      </p:sp>
    </p:spTree>
    <p:extLst>
      <p:ext uri="{BB962C8B-B14F-4D97-AF65-F5344CB8AC3E}">
        <p14:creationId xmlns:p14="http://schemas.microsoft.com/office/powerpoint/2010/main" val="1618061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CEBEDD8-20AD-EAE7-70B5-FEDE5E22620F}"/>
              </a:ext>
            </a:extLst>
          </p:cNvPr>
          <p:cNvSpPr txBox="1">
            <a:spLocks noChangeArrowheads="1"/>
          </p:cNvSpPr>
          <p:nvPr/>
        </p:nvSpPr>
        <p:spPr>
          <a:xfrm>
            <a:off x="743713" y="138113"/>
            <a:ext cx="8718073" cy="1462087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b="1" i="1" dirty="0">
                <a:latin typeface="Comic Sans MS" panose="030F0702030302020204" pitchFamily="66" charset="0"/>
              </a:rPr>
              <a:t>Sarcoptes </a:t>
            </a:r>
            <a:r>
              <a:rPr lang="en-US" altLang="en-US" sz="4800" b="1" i="1" dirty="0" err="1">
                <a:latin typeface="Comic Sans MS" panose="030F0702030302020204" pitchFamily="66" charset="0"/>
              </a:rPr>
              <a:t>scabiei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</a:t>
            </a:r>
            <a:r>
              <a:rPr lang="en-US" altLang="en-US" sz="4800" b="1" dirty="0">
                <a:latin typeface="Comic Sans MS" panose="030F0702030302020204" pitchFamily="66" charset="0"/>
              </a:rPr>
              <a:t>var.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</a:t>
            </a:r>
            <a:r>
              <a:rPr lang="en-US" altLang="en-US" sz="4800" b="1" i="1" dirty="0" err="1">
                <a:latin typeface="Comic Sans MS" panose="030F0702030302020204" pitchFamily="66" charset="0"/>
              </a:rPr>
              <a:t>canis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Scabies mite of Dogs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6FDAA-65A8-3A5B-E852-DE9B7431FB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0A44474-B27C-4019-ED27-6274226EA92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438400"/>
            <a:ext cx="7377939" cy="2819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2600" kern="0" dirty="0">
                <a:latin typeface="Comic Sans MS" panose="030F0702030302020204" pitchFamily="66" charset="0"/>
                <a:ea typeface="ＭＳ Ｐゴシック" charset="0"/>
              </a:rPr>
              <a:t>Diagnosis</a:t>
            </a:r>
          </a:p>
          <a:p>
            <a:pPr marL="800100" lvl="1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200" kern="0" dirty="0">
                <a:latin typeface="Comic Sans MS" panose="030F0702030302020204" pitchFamily="66" charset="0"/>
                <a:ea typeface="ＭＳ Ｐゴシック" charset="0"/>
              </a:rPr>
              <a:t>See General Scabies information</a:t>
            </a:r>
          </a:p>
          <a:p>
            <a:pPr marL="800100" lvl="1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200" kern="0" dirty="0">
                <a:latin typeface="Comic Sans MS" panose="030F0702030302020204" pitchFamily="66" charset="0"/>
                <a:ea typeface="ＭＳ Ｐゴシック" charset="0"/>
              </a:rPr>
              <a:t>Also, for dogs:</a:t>
            </a:r>
          </a:p>
          <a:p>
            <a:pPr marL="1257300" lvl="2" indent="-342900">
              <a:spcBef>
                <a:spcPct val="20000"/>
              </a:spcBef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sz="2200" u="sng" kern="0" dirty="0">
                <a:latin typeface="Comic Sans MS" panose="030F0702030302020204" pitchFamily="66" charset="0"/>
                <a:ea typeface="ＭＳ Ｐゴシック" charset="0"/>
              </a:rPr>
              <a:t>Involvement of the elbows and hocks is considered pathognomonic.</a:t>
            </a:r>
          </a:p>
          <a:p>
            <a:pPr marL="1257300" lvl="2" indent="-342900">
              <a:spcBef>
                <a:spcPct val="20000"/>
              </a:spcBef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sz="2200" u="sng" kern="0" dirty="0">
                <a:latin typeface="Comic Sans MS" panose="030F0702030302020204" pitchFamily="66" charset="0"/>
                <a:ea typeface="ＭＳ Ｐゴシック" charset="0"/>
              </a:rPr>
              <a:t>Pinnal‐pedal response</a:t>
            </a:r>
            <a:r>
              <a:rPr lang="en-US" sz="2200" kern="0" dirty="0">
                <a:latin typeface="Comic Sans MS" panose="030F0702030302020204" pitchFamily="66" charset="0"/>
                <a:ea typeface="ＭＳ Ｐゴシック" charset="0"/>
              </a:rPr>
              <a:t> often present</a:t>
            </a:r>
          </a:p>
          <a:p>
            <a:pPr marL="1714500" lvl="3" indent="-342900">
              <a:spcBef>
                <a:spcPct val="20000"/>
              </a:spcBef>
              <a:buClr>
                <a:srgbClr val="FF0000"/>
              </a:buClr>
              <a:buSzPct val="50000"/>
              <a:buFont typeface="Wingdings" charset="0"/>
              <a:buChar char="n"/>
            </a:pPr>
            <a:r>
              <a:rPr lang="en-US" sz="2200" kern="0" dirty="0">
                <a:latin typeface="Comic Sans MS" panose="030F0702030302020204" pitchFamily="66" charset="0"/>
                <a:ea typeface="ＭＳ Ｐゴシック" charset="0"/>
              </a:rPr>
              <a:t>Rub tip of ears </a:t>
            </a:r>
            <a:r>
              <a:rPr lang="en-US" sz="22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 hind leg makes scratching motion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7CF161-7BF9-4F61-A94A-7AC0DD595E42}"/>
              </a:ext>
            </a:extLst>
          </p:cNvPr>
          <p:cNvSpPr txBox="1">
            <a:spLocks/>
          </p:cNvSpPr>
          <p:nvPr/>
        </p:nvSpPr>
        <p:spPr>
          <a:xfrm>
            <a:off x="1526795" y="1881824"/>
            <a:ext cx="5238749" cy="3785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prstClr val="black"/>
                </a:solidFill>
                <a:latin typeface="Comic Sans MS" panose="030F0702030302020204" pitchFamily="66" charset="0"/>
              </a:rPr>
              <a:t>Notes specific for Canine Scabies</a:t>
            </a:r>
          </a:p>
        </p:txBody>
      </p:sp>
      <p:pic>
        <p:nvPicPr>
          <p:cNvPr id="14" name="Picture 13" descr="A close-up of a dog's leg&#10;&#10;Description automatically generated">
            <a:extLst>
              <a:ext uri="{FF2B5EF4-FFF2-40B4-BE49-F238E27FC236}">
                <a16:creationId xmlns:a16="http://schemas.microsoft.com/office/drawing/2014/main" id="{1C97B973-8B28-594B-992A-BB07377285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39" y="4671296"/>
            <a:ext cx="2428461" cy="1879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9E2900-B04E-2AD5-E1D1-9DDFE44670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436" y="1892704"/>
            <a:ext cx="3153964" cy="236547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83CF6AD-FD60-8E63-E921-AF95E24D7B1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5310187"/>
            <a:ext cx="6899308" cy="124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“</a:t>
            </a:r>
            <a:r>
              <a:rPr lang="en-US" sz="2400" u="sng" kern="0" dirty="0">
                <a:latin typeface="Comic Sans MS" panose="030F0702030302020204" pitchFamily="66" charset="0"/>
                <a:ea typeface="ＭＳ Ｐゴシック" charset="0"/>
              </a:rPr>
              <a:t>Scabies incognito</a:t>
            </a:r>
            <a:r>
              <a:rPr lang="en-US" sz="2400" kern="0" dirty="0">
                <a:latin typeface="Comic Sans MS" panose="030F0702030302020204" pitchFamily="66" charset="0"/>
                <a:ea typeface="ＭＳ Ｐゴシック" charset="0"/>
              </a:rPr>
              <a:t>”</a:t>
            </a:r>
          </a:p>
          <a:p>
            <a:pPr marL="800100" lvl="1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000" kern="0" dirty="0">
                <a:latin typeface="Comic Sans MS" panose="030F0702030302020204" pitchFamily="66" charset="0"/>
                <a:ea typeface="ＭＳ Ｐゴシック" charset="0"/>
              </a:rPr>
              <a:t>well-groomed dogs but pruritic</a:t>
            </a:r>
          </a:p>
          <a:p>
            <a:pPr marL="800100" lvl="1" indent="-342900">
              <a:spcBef>
                <a:spcPct val="20000"/>
              </a:spcBef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000" kern="0" dirty="0">
                <a:latin typeface="Comic Sans MS" panose="030F0702030302020204" pitchFamily="66" charset="0"/>
                <a:ea typeface="ＭＳ Ｐゴシック" charset="0"/>
              </a:rPr>
              <a:t>mites hard due to lack of crusts</a:t>
            </a:r>
          </a:p>
        </p:txBody>
      </p:sp>
    </p:spTree>
    <p:extLst>
      <p:ext uri="{BB962C8B-B14F-4D97-AF65-F5344CB8AC3E}">
        <p14:creationId xmlns:p14="http://schemas.microsoft.com/office/powerpoint/2010/main" val="2901211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356344"/>
            <a:ext cx="8065128" cy="43397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895BEA-C979-F467-F077-26D1A71865C2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318674"/>
            <a:ext cx="8718073" cy="1258045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1" dirty="0">
                <a:latin typeface="Comic Sans MS" panose="030F0702030302020204" pitchFamily="66" charset="0"/>
              </a:rPr>
              <a:t>Sarcoptic Mange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3600" b="1" dirty="0">
                <a:latin typeface="Comic Sans MS" panose="030F0702030302020204" pitchFamily="66" charset="0"/>
              </a:rPr>
              <a:t>Canine Scabies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1BFC5-AE37-EEB4-1F04-8EE348C36B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1216A2-0507-1EB0-C9A8-301F3C73AB33}"/>
              </a:ext>
            </a:extLst>
          </p:cNvPr>
          <p:cNvSpPr txBox="1">
            <a:spLocks/>
          </p:cNvSpPr>
          <p:nvPr/>
        </p:nvSpPr>
        <p:spPr>
          <a:xfrm>
            <a:off x="4063008" y="1840796"/>
            <a:ext cx="2794992" cy="3785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prstClr val="black"/>
                </a:solidFill>
                <a:latin typeface="Comic Sans MS" panose="030F0702030302020204" pitchFamily="66" charset="0"/>
              </a:rPr>
              <a:t>(Chronic Form)</a:t>
            </a:r>
          </a:p>
        </p:txBody>
      </p:sp>
    </p:spTree>
    <p:extLst>
      <p:ext uri="{BB962C8B-B14F-4D97-AF65-F5344CB8AC3E}">
        <p14:creationId xmlns:p14="http://schemas.microsoft.com/office/powerpoint/2010/main" val="2752362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33600"/>
            <a:ext cx="10820400" cy="4184877"/>
          </a:xfrm>
          <a:noFill/>
        </p:spPr>
        <p:txBody>
          <a:bodyPr vert="horz" lIns="90488" tIns="44450" rIns="90488" bIns="44450" rtlCol="0">
            <a:normAutofit fontScale="92500" lnSpcReduction="10000"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Topical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Treatments:</a:t>
            </a:r>
          </a:p>
          <a:p>
            <a:pPr marL="914400" lvl="2" indent="-4572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400" u="sng" kern="0" dirty="0">
                <a:latin typeface="Comic Sans MS" panose="030F0702030302020204" pitchFamily="66" charset="0"/>
                <a:ea typeface="ＭＳ Ｐゴシック" charset="0"/>
              </a:rPr>
              <a:t>Spot–</a:t>
            </a:r>
            <a:r>
              <a:rPr lang="en-US" altLang="en-US" sz="2400" u="sng" kern="0" dirty="0" err="1">
                <a:latin typeface="Comic Sans MS" panose="030F0702030302020204" pitchFamily="66" charset="0"/>
                <a:ea typeface="ＭＳ Ｐゴシック" charset="0"/>
              </a:rPr>
              <a:t>on’s</a:t>
            </a:r>
            <a:endParaRPr lang="en-US" altLang="en-US" sz="2400" u="sng" kern="0" dirty="0">
              <a:latin typeface="Comic Sans MS" panose="030F0702030302020204" pitchFamily="66" charset="0"/>
              <a:ea typeface="ＭＳ Ｐゴシック" charset="0"/>
            </a:endParaRPr>
          </a:p>
          <a:p>
            <a:pPr marL="1371600" lvl="3" indent="-4572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5000"/>
              <a:buFont typeface="Wingdings" charset="0"/>
              <a:buChar char="n"/>
            </a:pPr>
            <a:r>
              <a:rPr lang="en-US" altLang="en-US" sz="2200" kern="0" dirty="0">
                <a:latin typeface="Comic Sans MS" panose="030F0702030302020204" pitchFamily="66" charset="0"/>
                <a:ea typeface="ＭＳ Ｐゴシック" charset="0"/>
              </a:rPr>
              <a:t>Imidacloprid + Moxidectin (Advantage multi®)</a:t>
            </a:r>
          </a:p>
          <a:p>
            <a:pPr marL="1371600" lvl="3" indent="-4572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5000"/>
              <a:buFont typeface="Wingdings" charset="0"/>
              <a:buChar char="n"/>
            </a:pPr>
            <a:r>
              <a:rPr lang="en-US" altLang="en-US" sz="2200" kern="0" dirty="0" err="1">
                <a:latin typeface="Comic Sans MS" panose="030F0702030302020204" pitchFamily="66" charset="0"/>
                <a:ea typeface="ＭＳ Ｐゴシック" charset="0"/>
              </a:rPr>
              <a:t>Selamectin</a:t>
            </a:r>
            <a:r>
              <a:rPr lang="en-US" altLang="en-US" sz="2200" kern="0" dirty="0">
                <a:latin typeface="Comic Sans MS" panose="030F0702030302020204" pitchFamily="66" charset="0"/>
                <a:ea typeface="ＭＳ Ｐゴシック" charset="0"/>
              </a:rPr>
              <a:t> (Revolution®)</a:t>
            </a:r>
          </a:p>
          <a:p>
            <a:pPr marL="914400" lvl="2" indent="-4572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400" u="sng" kern="0" dirty="0">
                <a:latin typeface="Comic Sans MS" panose="030F0702030302020204" pitchFamily="66" charset="0"/>
                <a:ea typeface="ＭＳ Ｐゴシック" charset="0"/>
              </a:rPr>
              <a:t>Bath topicals</a:t>
            </a:r>
          </a:p>
          <a:p>
            <a:pPr marL="1371600" lvl="4" indent="-4572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altLang="en-US" sz="2200" kern="0" dirty="0" err="1">
                <a:latin typeface="Comic Sans MS" panose="030F0702030302020204" pitchFamily="66" charset="0"/>
                <a:ea typeface="ＭＳ Ｐゴシック" charset="0"/>
              </a:rPr>
              <a:t>Amitraz</a:t>
            </a:r>
            <a:r>
              <a:rPr lang="en-US" altLang="en-US" sz="2200" kern="0" dirty="0">
                <a:latin typeface="Comic Sans MS" panose="030F0702030302020204" pitchFamily="66" charset="0"/>
                <a:ea typeface="ＭＳ Ｐゴシック" charset="0"/>
              </a:rPr>
              <a:t> (</a:t>
            </a:r>
            <a:r>
              <a:rPr lang="en-US" altLang="en-US" sz="2200" kern="0" dirty="0" err="1">
                <a:latin typeface="Comic Sans MS" panose="030F0702030302020204" pitchFamily="66" charset="0"/>
                <a:ea typeface="ＭＳ Ｐゴシック" charset="0"/>
              </a:rPr>
              <a:t>Mitaban</a:t>
            </a:r>
            <a:r>
              <a:rPr lang="en-US" altLang="en-US" sz="2200" kern="0" dirty="0">
                <a:latin typeface="Comic Sans MS" panose="030F0702030302020204" pitchFamily="66" charset="0"/>
                <a:ea typeface="ＭＳ Ｐゴシック" charset="0"/>
              </a:rPr>
              <a:t>®), lime-sulfur, etc.</a:t>
            </a:r>
          </a:p>
          <a:p>
            <a:pPr marL="914400" lvl="2" indent="0">
              <a:buNone/>
            </a:pPr>
            <a:endParaRPr lang="en-US" altLang="en-US" sz="900" dirty="0">
              <a:latin typeface="Comic Sans MS" panose="030F0702030302020204" pitchFamily="66" charset="0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Off-label </a:t>
            </a: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systemics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</a:t>
            </a:r>
          </a:p>
          <a:p>
            <a:pPr marL="800100" lvl="2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Ivermectin - subcutaneous injection</a:t>
            </a:r>
          </a:p>
          <a:p>
            <a:pPr marL="1257300" lvl="3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altLang="en-US" sz="2200" kern="0" dirty="0">
                <a:latin typeface="Comic Sans MS" panose="030F0702030302020204" pitchFamily="66" charset="0"/>
                <a:ea typeface="ＭＳ Ｐゴシック" charset="0"/>
              </a:rPr>
              <a:t>Contraindications: avermectin-sensitive dogs or </a:t>
            </a:r>
            <a:r>
              <a:rPr lang="en-US" altLang="en-US" sz="2200" kern="0" dirty="0" err="1">
                <a:latin typeface="Comic Sans MS" panose="030F0702030302020204" pitchFamily="66" charset="0"/>
                <a:ea typeface="ＭＳ Ｐゴシック" charset="0"/>
              </a:rPr>
              <a:t>microfilaremic</a:t>
            </a:r>
            <a:r>
              <a:rPr lang="en-US" altLang="en-US" sz="2200" kern="0" dirty="0">
                <a:latin typeface="Comic Sans MS" panose="030F0702030302020204" pitchFamily="66" charset="0"/>
                <a:ea typeface="ＭＳ Ｐゴシック" charset="0"/>
              </a:rPr>
              <a:t> dogs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Don’t forget to </a:t>
            </a:r>
            <a:r>
              <a:rPr lang="en-US" altLang="en-US" sz="2600" u="sng" kern="0" dirty="0">
                <a:latin typeface="Comic Sans MS" panose="030F0702030302020204" pitchFamily="66" charset="0"/>
                <a:ea typeface="ＭＳ Ｐゴシック" charset="0"/>
              </a:rPr>
              <a:t>treat traumatic lesions and pyoderma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u="sng" kern="0" dirty="0">
                <a:latin typeface="Comic Sans MS" panose="030F0702030302020204" pitchFamily="66" charset="0"/>
                <a:ea typeface="ＭＳ Ｐゴシック" charset="0"/>
              </a:rPr>
              <a:t>Clinical Cure w/o Parasitic Cure = Recurrence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8C6D77-F7CA-441E-1718-BF6EA6844313}"/>
              </a:ext>
            </a:extLst>
          </p:cNvPr>
          <p:cNvSpPr txBox="1">
            <a:spLocks noChangeArrowheads="1"/>
          </p:cNvSpPr>
          <p:nvPr/>
        </p:nvSpPr>
        <p:spPr>
          <a:xfrm>
            <a:off x="743713" y="228600"/>
            <a:ext cx="8718073" cy="1462087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b="1" i="1" dirty="0">
                <a:latin typeface="Comic Sans MS" panose="030F0702030302020204" pitchFamily="66" charset="0"/>
              </a:rPr>
              <a:t>Sarcoptes </a:t>
            </a:r>
            <a:r>
              <a:rPr lang="en-US" altLang="en-US" sz="4800" b="1" i="1" dirty="0" err="1">
                <a:latin typeface="Comic Sans MS" panose="030F0702030302020204" pitchFamily="66" charset="0"/>
              </a:rPr>
              <a:t>scabiei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</a:t>
            </a:r>
            <a:r>
              <a:rPr lang="en-US" altLang="en-US" sz="4800" b="1" dirty="0">
                <a:latin typeface="Comic Sans MS" panose="030F0702030302020204" pitchFamily="66" charset="0"/>
              </a:rPr>
              <a:t>var.</a:t>
            </a:r>
            <a:r>
              <a:rPr lang="en-US" altLang="en-US" sz="4800" b="1" i="1" dirty="0">
                <a:latin typeface="Comic Sans MS" panose="030F0702030302020204" pitchFamily="66" charset="0"/>
              </a:rPr>
              <a:t> </a:t>
            </a:r>
            <a:r>
              <a:rPr lang="en-US" altLang="en-US" sz="4800" b="1" i="1" dirty="0" err="1">
                <a:latin typeface="Comic Sans MS" panose="030F0702030302020204" pitchFamily="66" charset="0"/>
              </a:rPr>
              <a:t>canis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Scabies mite of Dogs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B399D-FD11-B20A-A335-7573714594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801359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443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63336" y="2156231"/>
            <a:ext cx="9525000" cy="1905000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Stigmata (respiratory pores) in anterior of their bodies.</a:t>
            </a:r>
          </a:p>
          <a:p>
            <a:pPr marL="1143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endParaRPr lang="en-US" altLang="en-US" sz="1200" kern="0" dirty="0">
              <a:latin typeface="Comic Sans MS" panose="030F0702030302020204" pitchFamily="66" charset="0"/>
              <a:ea typeface="ＭＳ Ｐゴシック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Includes the Follicle mites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i="1" kern="0" dirty="0">
                <a:latin typeface="Comic Sans MS" panose="030F0702030302020204" pitchFamily="66" charset="0"/>
                <a:ea typeface="ＭＳ Ｐゴシック" charset="0"/>
              </a:rPr>
              <a:t>Demodex spp.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56B77CC-0C7F-8BC2-134E-A5516E1715D7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286017"/>
            <a:ext cx="8718073" cy="1258045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1" dirty="0" err="1">
                <a:latin typeface="Comic Sans MS" panose="030F0702030302020204" pitchFamily="66" charset="0"/>
              </a:rPr>
              <a:t>Prostigmatid</a:t>
            </a:r>
            <a:r>
              <a:rPr lang="en-US" altLang="en-US" b="1" dirty="0">
                <a:latin typeface="Comic Sans MS" panose="030F0702030302020204" pitchFamily="66" charset="0"/>
              </a:rPr>
              <a:t> Mites</a:t>
            </a:r>
            <a:endParaRPr lang="en-US" alt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A9C013-C61A-649E-D4A3-1BB6E75ADE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170996-E7FD-BC6F-610F-30C2B59963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4076429"/>
            <a:ext cx="2734496" cy="2011684"/>
          </a:xfrm>
          <a:prstGeom prst="rect">
            <a:avLst/>
          </a:prstGeom>
        </p:spPr>
      </p:pic>
      <p:pic>
        <p:nvPicPr>
          <p:cNvPr id="13" name="Picture 12" descr="A close-up of a bug&#10;&#10;Description automatically generated">
            <a:extLst>
              <a:ext uri="{FF2B5EF4-FFF2-40B4-BE49-F238E27FC236}">
                <a16:creationId xmlns:a16="http://schemas.microsoft.com/office/drawing/2014/main" id="{6EDEEADD-2737-9AC3-3DCF-588A2851F0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24" y="2988965"/>
            <a:ext cx="4041298" cy="1796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E7CDD0-C3AA-609D-962D-30EA5764C8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432" y="3810000"/>
            <a:ext cx="1466368" cy="24151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662B8A-6FE7-043C-F9EA-C86076E80EE2}"/>
              </a:ext>
            </a:extLst>
          </p:cNvPr>
          <p:cNvSpPr txBox="1"/>
          <p:nvPr/>
        </p:nvSpPr>
        <p:spPr>
          <a:xfrm>
            <a:off x="1505883" y="6225193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latin typeface="Comic Sans MS" panose="030F0702030302020204" pitchFamily="66" charset="0"/>
              </a:rPr>
              <a:t>Demodex </a:t>
            </a:r>
            <a:r>
              <a:rPr lang="en-US" sz="1400" b="1" i="1" dirty="0" err="1">
                <a:latin typeface="Comic Sans MS" panose="030F0702030302020204" pitchFamily="66" charset="0"/>
              </a:rPr>
              <a:t>canis</a:t>
            </a:r>
            <a:endParaRPr lang="en-US" sz="1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Follicle mite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F2CAB2-642C-2842-C15D-5C9E99F61D23}"/>
              </a:ext>
            </a:extLst>
          </p:cNvPr>
          <p:cNvSpPr txBox="1"/>
          <p:nvPr/>
        </p:nvSpPr>
        <p:spPr>
          <a:xfrm>
            <a:off x="4617125" y="6103311"/>
            <a:ext cx="1882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>
                <a:latin typeface="Comic Sans MS" panose="030F0702030302020204" pitchFamily="66" charset="0"/>
              </a:rPr>
              <a:t>Cheyletiella</a:t>
            </a:r>
            <a:r>
              <a:rPr lang="en-US" sz="1400" b="1" i="1" dirty="0">
                <a:latin typeface="Comic Sans MS" panose="030F0702030302020204" pitchFamily="66" charset="0"/>
              </a:rPr>
              <a:t> </a:t>
            </a:r>
            <a:r>
              <a:rPr lang="en-US" sz="1400" b="1" i="1" dirty="0" err="1">
                <a:latin typeface="Comic Sans MS" panose="030F0702030302020204" pitchFamily="66" charset="0"/>
              </a:rPr>
              <a:t>yasguri</a:t>
            </a:r>
            <a:endParaRPr lang="en-US" sz="1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“Walking Dandruff”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308BCE-004F-D3B3-80E1-C776082CBF3A}"/>
              </a:ext>
            </a:extLst>
          </p:cNvPr>
          <p:cNvSpPr txBox="1"/>
          <p:nvPr/>
        </p:nvSpPr>
        <p:spPr>
          <a:xfrm>
            <a:off x="8567232" y="4800600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>
                <a:latin typeface="Comic Sans MS" panose="030F0702030302020204" pitchFamily="66" charset="0"/>
              </a:rPr>
              <a:t>Neotrombicula</a:t>
            </a:r>
            <a:r>
              <a:rPr lang="en-US" sz="1400" b="1" i="1" dirty="0">
                <a:latin typeface="Comic Sans MS" panose="030F0702030302020204" pitchFamily="66" charset="0"/>
              </a:rPr>
              <a:t> </a:t>
            </a:r>
            <a:r>
              <a:rPr lang="en-US" sz="1400" b="1" i="1" dirty="0" err="1">
                <a:latin typeface="Comic Sans MS" panose="030F0702030302020204" pitchFamily="66" charset="0"/>
              </a:rPr>
              <a:t>autumnalis</a:t>
            </a:r>
            <a:endParaRPr lang="en-US" sz="1400" b="1" i="1" dirty="0">
              <a:latin typeface="Comic Sans MS" panose="030F0702030302020204" pitchFamily="66" charset="0"/>
            </a:endParaRP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“Chigger”</a:t>
            </a:r>
          </a:p>
        </p:txBody>
      </p:sp>
    </p:spTree>
    <p:extLst>
      <p:ext uri="{BB962C8B-B14F-4D97-AF65-F5344CB8AC3E}">
        <p14:creationId xmlns:p14="http://schemas.microsoft.com/office/powerpoint/2010/main" val="296251112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7453019" cy="4212318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i="1" u="sng" kern="0" dirty="0">
                <a:latin typeface="Comic Sans MS" panose="030F0702030302020204" pitchFamily="66" charset="0"/>
                <a:ea typeface="ＭＳ Ｐゴシック" charset="0"/>
              </a:rPr>
              <a:t>Demodex canis</a:t>
            </a:r>
            <a:r>
              <a:rPr lang="en-US" altLang="en-US" sz="2600" u="sng" kern="0" dirty="0">
                <a:latin typeface="Comic Sans MS" panose="030F0702030302020204" pitchFamily="66" charset="0"/>
                <a:ea typeface="ＭＳ Ｐゴシック" charset="0"/>
              </a:rPr>
              <a:t>  --  red mange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endParaRPr lang="en-US" altLang="en-US" sz="1600" kern="0" dirty="0">
              <a:latin typeface="Comic Sans MS" panose="030F0702030302020204" pitchFamily="66" charset="0"/>
              <a:ea typeface="ＭＳ Ｐゴシック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i="1" kern="0" dirty="0">
                <a:latin typeface="Comic Sans MS" panose="030F0702030302020204" pitchFamily="66" charset="0"/>
                <a:ea typeface="ＭＳ Ｐゴシック" charset="0"/>
              </a:rPr>
              <a:t>Demodex cati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endParaRPr lang="en-US" altLang="en-US" sz="1600" kern="0" dirty="0">
              <a:latin typeface="Comic Sans MS" panose="030F0702030302020204" pitchFamily="66" charset="0"/>
              <a:ea typeface="ＭＳ Ｐゴシック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i="1" kern="0" dirty="0">
                <a:latin typeface="Comic Sans MS" panose="030F0702030302020204" pitchFamily="66" charset="0"/>
                <a:ea typeface="ＭＳ Ｐゴシック" charset="0"/>
              </a:rPr>
              <a:t>Demodex bovis</a:t>
            </a: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  - cattle follicular mite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60000"/>
              <a:buFont typeface="Wingdings" charset="0"/>
              <a:buChar char="n"/>
            </a:pPr>
            <a:r>
              <a:rPr lang="en-US" altLang="en-US" sz="2200" kern="0" dirty="0">
                <a:latin typeface="Comic Sans MS" panose="030F0702030302020204" pitchFamily="66" charset="0"/>
                <a:ea typeface="ＭＳ Ｐゴシック" charset="0"/>
              </a:rPr>
              <a:t>Normal fauna, but if disease develops (nodules on neck and forequarters); then usually incurable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endParaRPr lang="en-US" altLang="en-US" sz="1600" kern="0" dirty="0">
              <a:latin typeface="Comic Sans MS" panose="030F0702030302020204" pitchFamily="66" charset="0"/>
              <a:ea typeface="ＭＳ Ｐゴシック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i="1" kern="0" dirty="0">
                <a:latin typeface="Comic Sans MS" panose="030F0702030302020204" pitchFamily="66" charset="0"/>
                <a:ea typeface="ＭＳ Ｐゴシック" charset="0"/>
              </a:rPr>
              <a:t>Demodex </a:t>
            </a:r>
            <a:r>
              <a:rPr lang="en-US" altLang="en-US" sz="2600" i="1" kern="0" dirty="0" err="1">
                <a:latin typeface="Comic Sans MS" panose="030F0702030302020204" pitchFamily="66" charset="0"/>
                <a:ea typeface="ＭＳ Ｐゴシック" charset="0"/>
              </a:rPr>
              <a:t>folliculorum</a:t>
            </a: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, </a:t>
            </a:r>
            <a:r>
              <a:rPr lang="en-US" altLang="en-US" sz="2600" i="1" kern="0" dirty="0">
                <a:latin typeface="Comic Sans MS" panose="030F0702030302020204" pitchFamily="66" charset="0"/>
                <a:ea typeface="ＭＳ Ｐゴシック" charset="0"/>
              </a:rPr>
              <a:t>D. brevis</a:t>
            </a: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 -- humans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267" y="1981200"/>
            <a:ext cx="3103133" cy="3145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4AB6C-9A75-147B-AC03-AF8143DCE7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20F2613-9877-D960-5B47-96B48A78FB9A}"/>
              </a:ext>
            </a:extLst>
          </p:cNvPr>
          <p:cNvSpPr txBox="1">
            <a:spLocks noChangeArrowheads="1"/>
          </p:cNvSpPr>
          <p:nvPr/>
        </p:nvSpPr>
        <p:spPr>
          <a:xfrm>
            <a:off x="981917" y="250533"/>
            <a:ext cx="8718073" cy="1258045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1" dirty="0">
                <a:latin typeface="Comic Sans MS" panose="030F0702030302020204" pitchFamily="66" charset="0"/>
              </a:rPr>
              <a:t>Demodex spp.</a:t>
            </a:r>
            <a:endParaRPr lang="en-US" altLang="en-US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8142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8" descr="http://m5.paperblog.com/i/80/803790/dog-scabies-101-L-EyI97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863" y="1892601"/>
            <a:ext cx="4477544" cy="46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61314" y="2362200"/>
            <a:ext cx="6702085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rgbClr val="0070C0"/>
              </a:buClr>
              <a:defRPr/>
            </a:pPr>
            <a:r>
              <a:rPr lang="en-US" altLang="en-US" sz="2600" i="1" kern="0" dirty="0">
                <a:latin typeface="Comic Sans MS" panose="030F0702030302020204" pitchFamily="66" charset="0"/>
                <a:cs typeface="+mn-cs"/>
              </a:rPr>
              <a:t>Demodex</a:t>
            </a:r>
            <a:r>
              <a:rPr lang="en-US" altLang="en-US" sz="2600" kern="0" dirty="0">
                <a:latin typeface="Comic Sans MS" panose="030F0702030302020204" pitchFamily="66" charset="0"/>
                <a:cs typeface="+mn-cs"/>
              </a:rPr>
              <a:t> commonly lives in </a:t>
            </a:r>
            <a:r>
              <a:rPr lang="en-US" altLang="en-US" sz="2600" u="sng" kern="0" dirty="0">
                <a:latin typeface="Comic Sans MS" panose="030F0702030302020204" pitchFamily="66" charset="0"/>
                <a:cs typeface="+mn-cs"/>
              </a:rPr>
              <a:t>hair follicles and sebaceous glands</a:t>
            </a:r>
          </a:p>
          <a:p>
            <a:pPr marL="742950" lvl="2" indent="-342900">
              <a:lnSpc>
                <a:spcPct val="90000"/>
              </a:lnSpc>
              <a:buClr>
                <a:srgbClr val="00B050"/>
              </a:buClr>
              <a:buSzPct val="55000"/>
              <a:defRPr/>
            </a:pPr>
            <a:r>
              <a:rPr lang="en-US" altLang="en-US" sz="2200" kern="0" dirty="0">
                <a:latin typeface="Comic Sans MS" panose="030F0702030302020204" pitchFamily="66" charset="0"/>
                <a:cs typeface="+mn-cs"/>
              </a:rPr>
              <a:t>Most are </a:t>
            </a:r>
            <a:r>
              <a:rPr lang="en-US" altLang="en-US" sz="2200" u="sng" kern="0" dirty="0">
                <a:latin typeface="Comic Sans MS" panose="030F0702030302020204" pitchFamily="66" charset="0"/>
                <a:cs typeface="+mn-cs"/>
              </a:rPr>
              <a:t>commensal with no pathology</a:t>
            </a:r>
            <a:r>
              <a:rPr lang="en-US" altLang="en-US" sz="2200" kern="0" dirty="0">
                <a:latin typeface="Comic Sans MS" panose="030F0702030302020204" pitchFamily="66" charset="0"/>
                <a:cs typeface="+mn-cs"/>
              </a:rPr>
              <a:t>.</a:t>
            </a:r>
          </a:p>
          <a:p>
            <a:pPr>
              <a:lnSpc>
                <a:spcPct val="90000"/>
              </a:lnSpc>
              <a:buClr>
                <a:srgbClr val="0070C0"/>
              </a:buClr>
              <a:defRPr/>
            </a:pPr>
            <a:r>
              <a:rPr lang="en-US" altLang="en-US" sz="2600" u="sng" kern="0" dirty="0">
                <a:latin typeface="Comic Sans MS" panose="030F0702030302020204" pitchFamily="66" charset="0"/>
                <a:cs typeface="+mn-cs"/>
              </a:rPr>
              <a:t>Demodicosis</a:t>
            </a:r>
          </a:p>
          <a:p>
            <a:pPr marL="742950" lvl="2" indent="-342900">
              <a:lnSpc>
                <a:spcPct val="90000"/>
              </a:lnSpc>
              <a:buClr>
                <a:srgbClr val="00B050"/>
              </a:buClr>
              <a:buSzPct val="55000"/>
              <a:defRPr/>
            </a:pPr>
            <a:r>
              <a:rPr lang="en-US" altLang="en-US" sz="2200" kern="0" dirty="0">
                <a:latin typeface="Comic Sans MS" panose="030F0702030302020204" pitchFamily="66" charset="0"/>
                <a:cs typeface="+mn-cs"/>
              </a:rPr>
              <a:t>Inflammation, Alopecia, and Scab formation</a:t>
            </a:r>
          </a:p>
          <a:p>
            <a:pPr marL="742950" lvl="2" indent="-342900">
              <a:lnSpc>
                <a:spcPct val="90000"/>
              </a:lnSpc>
              <a:buClr>
                <a:srgbClr val="00B050"/>
              </a:buClr>
              <a:buSzPct val="55000"/>
              <a:defRPr/>
            </a:pPr>
            <a:r>
              <a:rPr lang="en-US" altLang="en-US" sz="2200" kern="0" dirty="0">
                <a:latin typeface="Comic Sans MS" panose="030F0702030302020204" pitchFamily="66" charset="0"/>
                <a:cs typeface="+mn-cs"/>
              </a:rPr>
              <a:t>AKA: Red mange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75CE8-8612-1563-68F6-BD40953E303F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47775"/>
            <a:ext cx="10058400" cy="1258045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000" b="1" i="1" dirty="0">
                <a:latin typeface="Comic Sans MS" panose="030F0702030302020204" pitchFamily="66" charset="0"/>
              </a:rPr>
              <a:t>Demodex </a:t>
            </a:r>
            <a:r>
              <a:rPr lang="en-US" altLang="en-US" sz="4000" b="1" i="1" dirty="0" err="1">
                <a:latin typeface="Comic Sans MS" panose="030F0702030302020204" pitchFamily="66" charset="0"/>
              </a:rPr>
              <a:t>canis</a:t>
            </a:r>
            <a:r>
              <a:rPr lang="en-US" altLang="en-US" sz="4000" b="1" dirty="0">
                <a:latin typeface="Comic Sans MS" panose="030F0702030302020204" pitchFamily="66" charset="0"/>
              </a:rPr>
              <a:t> (Demodectic Mange)</a:t>
            </a:r>
            <a:endParaRPr lang="en-US" alt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515B1-7793-BF0C-C101-F610D6611C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9974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3029" y="1891975"/>
            <a:ext cx="6241908" cy="481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  <a:cs typeface="+mn-cs"/>
              </a:rPr>
              <a:t>Small numbers of mites is normal fauna, large numbers cause pathology</a:t>
            </a: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u="sng" kern="0" dirty="0">
                <a:latin typeface="Comic Sans MS" panose="030F0702030302020204" pitchFamily="66" charset="0"/>
                <a:ea typeface="ＭＳ Ｐゴシック" charset="0"/>
                <a:cs typeface="+mn-cs"/>
              </a:rPr>
              <a:t>Pathology occurs when host immune system cannot limit mite population</a:t>
            </a:r>
          </a:p>
          <a:p>
            <a:pPr marL="800100" lvl="3" indent="-34290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SzPct val="60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  <a:cs typeface="+mn-cs"/>
              </a:rPr>
              <a:t>Fomite or direct contact with mangy dog does not result in disease. </a:t>
            </a:r>
            <a:r>
              <a:rPr lang="en-US" altLang="en-US" sz="2600" b="1" kern="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charset="0"/>
                <a:cs typeface="+mn-cs"/>
              </a:rPr>
              <a:t>Why?</a:t>
            </a: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2600" u="sng" kern="0" dirty="0">
                <a:latin typeface="Comic Sans MS" panose="030F0702030302020204" pitchFamily="66" charset="0"/>
                <a:ea typeface="ＭＳ Ｐゴシック" charset="0"/>
                <a:cs typeface="+mn-cs"/>
              </a:rPr>
              <a:t>Puppies acquire mites at nursing</a:t>
            </a:r>
          </a:p>
          <a:p>
            <a:pPr marL="800100" lvl="3" indent="-34290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SzPct val="60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  <a:cs typeface="+mn-cs"/>
              </a:rPr>
              <a:t>1st found in follicles of muzzle</a:t>
            </a:r>
          </a:p>
          <a:p>
            <a:pPr marL="800100" lvl="3" indent="-34290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SzPct val="60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  <a:cs typeface="+mn-cs"/>
              </a:rPr>
              <a:t>Cesarean section puppies do not have Demodex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F210B2-CC8C-1A1B-8EA1-38B8751DB46C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342155"/>
            <a:ext cx="8718073" cy="1258045"/>
          </a:xfrm>
          <a:prstGeom prst="rect">
            <a:avLst/>
          </a:prstGeom>
          <a:noFill/>
        </p:spPr>
        <p:txBody>
          <a:bodyPr vert="horz" wrap="square" lIns="90488" tIns="44450" rIns="90488" bIns="4445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1" i="1" dirty="0">
                <a:latin typeface="Comic Sans MS" panose="030F0702030302020204" pitchFamily="66" charset="0"/>
              </a:rPr>
              <a:t>Demodex </a:t>
            </a:r>
            <a:r>
              <a:rPr lang="en-US" altLang="en-US" b="1" i="1" dirty="0" err="1">
                <a:latin typeface="Comic Sans MS" panose="030F0702030302020204" pitchFamily="66" charset="0"/>
              </a:rPr>
              <a:t>canis</a:t>
            </a:r>
            <a:endParaRPr lang="en-US" altLang="en-US" b="1" i="1" dirty="0">
              <a:latin typeface="Comic Sans MS" panose="030F0702030302020204" pitchFamily="66" charset="0"/>
            </a:endParaRPr>
          </a:p>
          <a:p>
            <a:pPr fontAlgn="auto">
              <a:spcAft>
                <a:spcPts val="0"/>
              </a:spcAft>
            </a:pPr>
            <a:r>
              <a:rPr lang="en-US" altLang="en-US" sz="3600" b="1" dirty="0">
                <a:latin typeface="Comic Sans MS" panose="030F0702030302020204" pitchFamily="66" charset="0"/>
              </a:rPr>
              <a:t>Life cycle &amp; Epidemiology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A27B7-6E39-102B-1E03-8E739F47FC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pic>
        <p:nvPicPr>
          <p:cNvPr id="8" name="Picture 7" descr="A diagram of a dog&#10;&#10;Description automatically generated">
            <a:extLst>
              <a:ext uri="{FF2B5EF4-FFF2-40B4-BE49-F238E27FC236}">
                <a16:creationId xmlns:a16="http://schemas.microsoft.com/office/drawing/2014/main" id="{CE49CE2A-E193-E16C-7878-E28AB8F81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346535"/>
            <a:ext cx="4967395" cy="390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8268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89355" y="161210"/>
            <a:ext cx="6550989" cy="9864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latin typeface="Comic Sans MS" panose="030F0702030302020204" pitchFamily="66" charset="0"/>
              </a:rPr>
              <a:t>Poultry Mites</a:t>
            </a:r>
            <a:br>
              <a:rPr lang="en-US" altLang="en-US" sz="3200" b="1" dirty="0">
                <a:latin typeface="Comic Sans MS" panose="030F0702030302020204" pitchFamily="66" charset="0"/>
              </a:rPr>
            </a:br>
            <a:r>
              <a:rPr lang="en-US" altLang="en-US" sz="2000" b="1" i="1" dirty="0" err="1">
                <a:latin typeface="Comic Sans MS" panose="030F0702030302020204" pitchFamily="66" charset="0"/>
              </a:rPr>
              <a:t>Dermanyssus</a:t>
            </a:r>
            <a:r>
              <a:rPr lang="en-US" altLang="en-US" sz="2000" b="1" i="1" dirty="0">
                <a:latin typeface="Comic Sans MS" panose="030F0702030302020204" pitchFamily="66" charset="0"/>
              </a:rPr>
              <a:t> </a:t>
            </a:r>
            <a:r>
              <a:rPr lang="en-US" altLang="en-US" sz="2000" b="1" i="1" dirty="0" err="1">
                <a:latin typeface="Comic Sans MS" panose="030F0702030302020204" pitchFamily="66" charset="0"/>
              </a:rPr>
              <a:t>gallinae</a:t>
            </a:r>
            <a:r>
              <a:rPr lang="en-US" altLang="en-US" sz="2000" b="1" dirty="0">
                <a:latin typeface="Comic Sans MS" panose="030F0702030302020204" pitchFamily="66" charset="0"/>
              </a:rPr>
              <a:t> AND </a:t>
            </a:r>
            <a:r>
              <a:rPr lang="en-US" altLang="en-US" sz="2000" b="1" i="1" dirty="0" err="1">
                <a:latin typeface="Comic Sans MS" panose="030F0702030302020204" pitchFamily="66" charset="0"/>
              </a:rPr>
              <a:t>Ornithonyssus</a:t>
            </a:r>
            <a:r>
              <a:rPr lang="en-US" altLang="en-US" sz="2000" b="1" i="1" dirty="0">
                <a:latin typeface="Comic Sans MS" panose="030F0702030302020204" pitchFamily="66" charset="0"/>
              </a:rPr>
              <a:t> </a:t>
            </a:r>
            <a:r>
              <a:rPr lang="en-US" altLang="en-US" sz="2000" b="1" i="1" dirty="0" err="1">
                <a:latin typeface="Comic Sans MS" panose="030F0702030302020204" pitchFamily="66" charset="0"/>
              </a:rPr>
              <a:t>sylviarum</a:t>
            </a:r>
            <a:endParaRPr lang="en-US" altLang="en-US" sz="2400" b="1" i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79759D-F6C7-8662-609D-111656D68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052512" y="4867748"/>
            <a:ext cx="2619375" cy="174307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C4556157-F8EF-94A2-4042-C7AC67F6E192}"/>
              </a:ext>
            </a:extLst>
          </p:cNvPr>
          <p:cNvGrpSpPr/>
          <p:nvPr/>
        </p:nvGrpSpPr>
        <p:grpSpPr>
          <a:xfrm>
            <a:off x="202935" y="1463987"/>
            <a:ext cx="7264665" cy="457200"/>
            <a:chOff x="20053" y="1311587"/>
            <a:chExt cx="7264665" cy="457200"/>
          </a:xfrm>
        </p:grpSpPr>
        <p:sp>
          <p:nvSpPr>
            <p:cNvPr id="25" name="Rectangle 1027">
              <a:extLst>
                <a:ext uri="{FF2B5EF4-FFF2-40B4-BE49-F238E27FC236}">
                  <a16:creationId xmlns:a16="http://schemas.microsoft.com/office/drawing/2014/main" id="{E1456983-EB11-F447-DA15-8E4DBEF2DB8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053" y="1311587"/>
              <a:ext cx="3290584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US" altLang="en-US" sz="1400" dirty="0">
                  <a:latin typeface="Comic Sans MS" panose="030F0702030302020204" pitchFamily="66" charset="0"/>
                </a:rPr>
                <a:t>Poultry mites, Dg &amp; </a:t>
              </a:r>
              <a:r>
                <a:rPr lang="en-US" altLang="en-US" sz="1400" dirty="0" err="1">
                  <a:latin typeface="Comic Sans MS" panose="030F0702030302020204" pitchFamily="66" charset="0"/>
                </a:rPr>
                <a:t>Os</a:t>
              </a:r>
              <a:r>
                <a:rPr lang="en-US" altLang="en-US" sz="1400" dirty="0">
                  <a:latin typeface="Comic Sans MS" panose="030F0702030302020204" pitchFamily="66" charset="0"/>
                </a:rPr>
                <a:t>, infest chickens, turkeys, pet birds, etc.</a:t>
              </a: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4976544D-C73A-8B80-5493-DDFA03BEBC5A}"/>
                </a:ext>
              </a:extLst>
            </p:cNvPr>
            <p:cNvSpPr/>
            <p:nvPr/>
          </p:nvSpPr>
          <p:spPr>
            <a:xfrm>
              <a:off x="3378066" y="1311587"/>
              <a:ext cx="1371600" cy="457200"/>
            </a:xfrm>
            <a:prstGeom prst="rightArrow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Control</a:t>
              </a:r>
            </a:p>
          </p:txBody>
        </p:sp>
        <p:sp>
          <p:nvSpPr>
            <p:cNvPr id="34" name="Rectangle 1027">
              <a:extLst>
                <a:ext uri="{FF2B5EF4-FFF2-40B4-BE49-F238E27FC236}">
                  <a16:creationId xmlns:a16="http://schemas.microsoft.com/office/drawing/2014/main" id="{F0743330-AEE8-6AA6-2DE7-04285AA9A78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907278" y="1311587"/>
              <a:ext cx="2377440" cy="4572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US" sz="1400" dirty="0">
                  <a:latin typeface="Comic Sans MS" panose="030F0702030302020204" pitchFamily="66" charset="0"/>
                </a:rPr>
                <a:t>Purchase mite-free birds.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10A985E-5FBA-8EEE-A027-F6CE647839D8}"/>
              </a:ext>
            </a:extLst>
          </p:cNvPr>
          <p:cNvGrpSpPr/>
          <p:nvPr/>
        </p:nvGrpSpPr>
        <p:grpSpPr>
          <a:xfrm>
            <a:off x="202935" y="2065494"/>
            <a:ext cx="7264665" cy="457200"/>
            <a:chOff x="20053" y="1867840"/>
            <a:chExt cx="7264665" cy="457200"/>
          </a:xfrm>
        </p:grpSpPr>
        <p:sp>
          <p:nvSpPr>
            <p:cNvPr id="24" name="Rectangle 1027">
              <a:extLst>
                <a:ext uri="{FF2B5EF4-FFF2-40B4-BE49-F238E27FC236}">
                  <a16:creationId xmlns:a16="http://schemas.microsoft.com/office/drawing/2014/main" id="{28B235F3-DE8D-CBDA-2E94-3245E1AA629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053" y="1867840"/>
              <a:ext cx="329184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US" altLang="en-US" sz="1400" dirty="0">
                  <a:latin typeface="Comic Sans MS" panose="030F0702030302020204" pitchFamily="66" charset="0"/>
                </a:rPr>
                <a:t>Also, pigeons, doves, sparrows, various wild birds, even rodents, etc.</a:t>
              </a: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43EE1AC1-ABA7-6C6E-3BCB-36577F66B6AE}"/>
                </a:ext>
              </a:extLst>
            </p:cNvPr>
            <p:cNvSpPr/>
            <p:nvPr/>
          </p:nvSpPr>
          <p:spPr>
            <a:xfrm>
              <a:off x="3378066" y="1867840"/>
              <a:ext cx="1371600" cy="457200"/>
            </a:xfrm>
            <a:prstGeom prst="rightArrow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Control</a:t>
              </a:r>
            </a:p>
          </p:txBody>
        </p:sp>
        <p:sp>
          <p:nvSpPr>
            <p:cNvPr id="37" name="Rectangle 1027">
              <a:extLst>
                <a:ext uri="{FF2B5EF4-FFF2-40B4-BE49-F238E27FC236}">
                  <a16:creationId xmlns:a16="http://schemas.microsoft.com/office/drawing/2014/main" id="{D915D158-42A2-0FC3-9F7C-FF780B96571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907278" y="1867840"/>
              <a:ext cx="2377440" cy="4572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US" sz="1400" dirty="0">
                  <a:latin typeface="Comic Sans MS" panose="030F0702030302020204" pitchFamily="66" charset="0"/>
                </a:rPr>
                <a:t>Secure houses and coops from wildlife.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95936B-1504-1F1D-8A72-777B847D3B31}"/>
              </a:ext>
            </a:extLst>
          </p:cNvPr>
          <p:cNvGrpSpPr/>
          <p:nvPr/>
        </p:nvGrpSpPr>
        <p:grpSpPr>
          <a:xfrm>
            <a:off x="202935" y="2667000"/>
            <a:ext cx="7264665" cy="457200"/>
            <a:chOff x="20053" y="2393990"/>
            <a:chExt cx="7264665" cy="457200"/>
          </a:xfrm>
        </p:grpSpPr>
        <p:sp>
          <p:nvSpPr>
            <p:cNvPr id="23" name="Rectangle 1027">
              <a:extLst>
                <a:ext uri="{FF2B5EF4-FFF2-40B4-BE49-F238E27FC236}">
                  <a16:creationId xmlns:a16="http://schemas.microsoft.com/office/drawing/2014/main" id="{29B9161F-6258-C141-5620-C610185DAD6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053" y="2393990"/>
              <a:ext cx="329184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US" sz="1400" dirty="0">
                  <a:latin typeface="Comic Sans MS" panose="030F0702030302020204" pitchFamily="66" charset="0"/>
                </a:rPr>
                <a:t>Spread from farm to farm by egg flats, bird crates, clothing, etc. </a:t>
              </a:r>
              <a:endParaRPr lang="en-US" altLang="en-US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2EC274E3-AE3A-D347-4A0A-9F819039C7E5}"/>
                </a:ext>
              </a:extLst>
            </p:cNvPr>
            <p:cNvSpPr/>
            <p:nvPr/>
          </p:nvSpPr>
          <p:spPr>
            <a:xfrm>
              <a:off x="3378066" y="2393990"/>
              <a:ext cx="1371600" cy="457200"/>
            </a:xfrm>
            <a:prstGeom prst="rightArrow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Control</a:t>
              </a:r>
            </a:p>
          </p:txBody>
        </p:sp>
        <p:sp>
          <p:nvSpPr>
            <p:cNvPr id="39" name="Rectangle 1027">
              <a:extLst>
                <a:ext uri="{FF2B5EF4-FFF2-40B4-BE49-F238E27FC236}">
                  <a16:creationId xmlns:a16="http://schemas.microsoft.com/office/drawing/2014/main" id="{A32E6327-2C83-5152-911A-A64066EA7B2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907278" y="2393990"/>
              <a:ext cx="2377440" cy="4572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US" sz="1400" dirty="0">
                  <a:latin typeface="Comic Sans MS" panose="030F0702030302020204" pitchFamily="66" charset="0"/>
                </a:rPr>
                <a:t>Practice good biosecurity.</a:t>
              </a:r>
            </a:p>
          </p:txBody>
        </p:sp>
      </p:grpSp>
      <p:sp>
        <p:nvSpPr>
          <p:cNvPr id="20" name="Rectangle 1027">
            <a:extLst>
              <a:ext uri="{FF2B5EF4-FFF2-40B4-BE49-F238E27FC236}">
                <a16:creationId xmlns:a16="http://schemas.microsoft.com/office/drawing/2014/main" id="{7AD2CC59-F515-75E0-3D25-4FD6080258D0}"/>
              </a:ext>
            </a:extLst>
          </p:cNvPr>
          <p:cNvSpPr txBox="1">
            <a:spLocks noChangeArrowheads="1"/>
          </p:cNvSpPr>
          <p:nvPr/>
        </p:nvSpPr>
        <p:spPr>
          <a:xfrm>
            <a:off x="1720909" y="3721781"/>
            <a:ext cx="2286000" cy="457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en-US" sz="1400" dirty="0">
                <a:latin typeface="Comic Sans MS" panose="030F0702030302020204" pitchFamily="66" charset="0"/>
              </a:rPr>
              <a:t>Life cycle may be completed in only 1 week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altLang="en-US" sz="1400" dirty="0">
              <a:latin typeface="Comic Sans MS" panose="030F0702030302020204" pitchFamily="66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35E041A-1CA8-8E1E-934E-EF754A740BFE}"/>
              </a:ext>
            </a:extLst>
          </p:cNvPr>
          <p:cNvGrpSpPr/>
          <p:nvPr/>
        </p:nvGrpSpPr>
        <p:grpSpPr>
          <a:xfrm>
            <a:off x="4053234" y="3522505"/>
            <a:ext cx="4699239" cy="457200"/>
            <a:chOff x="2483815" y="3458421"/>
            <a:chExt cx="4699239" cy="457200"/>
          </a:xfrm>
        </p:grpSpPr>
        <p:sp>
          <p:nvSpPr>
            <p:cNvPr id="33" name="Rectangle 1027">
              <a:extLst>
                <a:ext uri="{FF2B5EF4-FFF2-40B4-BE49-F238E27FC236}">
                  <a16:creationId xmlns:a16="http://schemas.microsoft.com/office/drawing/2014/main" id="{57997B2D-1665-C771-59A9-3716BCAB1E0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891214" y="3458421"/>
              <a:ext cx="3291840" cy="4572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US" altLang="en-US" sz="1400" dirty="0">
                  <a:latin typeface="Comic Sans MS" panose="030F0702030302020204" pitchFamily="66" charset="0"/>
                </a:rPr>
                <a:t>Mite populations and pathology can increase rapidly.</a:t>
              </a:r>
            </a:p>
            <a:p>
              <a:pPr marL="0" indent="0" fontAlgn="auto">
                <a:spcAft>
                  <a:spcPts val="0"/>
                </a:spcAft>
                <a:buNone/>
              </a:pPr>
              <a:endParaRPr lang="en-US" altLang="en-US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79FF5686-FA3E-25A1-C41E-08E34253D2C3}"/>
                </a:ext>
              </a:extLst>
            </p:cNvPr>
            <p:cNvSpPr/>
            <p:nvPr/>
          </p:nvSpPr>
          <p:spPr>
            <a:xfrm>
              <a:off x="2483815" y="3458421"/>
              <a:ext cx="1371600" cy="457200"/>
            </a:xfrm>
            <a:prstGeom prst="rightArrow">
              <a:avLst/>
            </a:prstGeom>
            <a:noFill/>
            <a:ln w="28575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Pathology</a:t>
              </a:r>
            </a:p>
          </p:txBody>
        </p:sp>
      </p:grpSp>
      <p:sp>
        <p:nvSpPr>
          <p:cNvPr id="3" name="Rectangle 1027">
            <a:extLst>
              <a:ext uri="{FF2B5EF4-FFF2-40B4-BE49-F238E27FC236}">
                <a16:creationId xmlns:a16="http://schemas.microsoft.com/office/drawing/2014/main" id="{9742C125-C1B6-0348-0CEF-21ADEAED6DB5}"/>
              </a:ext>
            </a:extLst>
          </p:cNvPr>
          <p:cNvSpPr txBox="1">
            <a:spLocks noChangeArrowheads="1"/>
          </p:cNvSpPr>
          <p:nvPr/>
        </p:nvSpPr>
        <p:spPr>
          <a:xfrm>
            <a:off x="5471160" y="4038600"/>
            <a:ext cx="3291840" cy="457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Frequent Mite surveillance &amp; good sanitation practices to prevent a buildup of mite populations</a:t>
            </a:r>
            <a:r>
              <a:rPr lang="en-US" sz="1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46408390-AB61-C662-3082-9942E7789F9E}"/>
              </a:ext>
            </a:extLst>
          </p:cNvPr>
          <p:cNvSpPr/>
          <p:nvPr/>
        </p:nvSpPr>
        <p:spPr>
          <a:xfrm>
            <a:off x="4053234" y="4038600"/>
            <a:ext cx="1371600" cy="457200"/>
          </a:xfrm>
          <a:prstGeom prst="rightArrow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E6ED83-2170-6841-7A73-1665463422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71608" y="393009"/>
            <a:ext cx="2739392" cy="354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65C008-9334-B08B-D9DA-7A6838C3B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80068" y="4867748"/>
            <a:ext cx="2438400" cy="170687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EEF4A5-9A0C-1A10-EF9D-E118209BB360}"/>
              </a:ext>
            </a:extLst>
          </p:cNvPr>
          <p:cNvSpPr txBox="1">
            <a:spLocks/>
          </p:cNvSpPr>
          <p:nvPr/>
        </p:nvSpPr>
        <p:spPr>
          <a:xfrm>
            <a:off x="4166353" y="4828942"/>
            <a:ext cx="2929869" cy="60510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FYI only:</a:t>
            </a:r>
          </a:p>
          <a:p>
            <a:pPr marL="0" indent="0" algn="ctr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Poultry Industry</a:t>
            </a:r>
          </a:p>
          <a:p>
            <a:pPr marL="0" indent="0" algn="ctr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Which of the following production operations would have the </a:t>
            </a:r>
            <a:r>
              <a:rPr lang="en-US" sz="135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least</a:t>
            </a: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issues with mites? </a:t>
            </a:r>
          </a:p>
          <a:p>
            <a:pPr marL="0" indent="0" algn="ctr" defTabSz="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75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AC548-2C83-3E2A-EBF2-7001B3F639A8}"/>
              </a:ext>
            </a:extLst>
          </p:cNvPr>
          <p:cNvSpPr txBox="1"/>
          <p:nvPr/>
        </p:nvSpPr>
        <p:spPr>
          <a:xfrm>
            <a:off x="4972832" y="5915492"/>
            <a:ext cx="1906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B050"/>
                </a:solidFill>
                <a:latin typeface="Comic Sans MS" panose="030F0702030302020204" pitchFamily="66" charset="0"/>
              </a:rPr>
              <a:t>Broilers (6-7 weeks old)</a:t>
            </a:r>
          </a:p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Layers</a:t>
            </a:r>
          </a:p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Breeders</a:t>
            </a:r>
          </a:p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Backyard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64D98-199B-CD43-6029-5AFEC061BE5C}"/>
              </a:ext>
            </a:extLst>
          </p:cNvPr>
          <p:cNvSpPr txBox="1"/>
          <p:nvPr/>
        </p:nvSpPr>
        <p:spPr>
          <a:xfrm>
            <a:off x="4972832" y="5915492"/>
            <a:ext cx="914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Broilers </a:t>
            </a:r>
          </a:p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Layers</a:t>
            </a:r>
          </a:p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Breeders</a:t>
            </a:r>
          </a:p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Backyard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4B9E19-65BF-4DD2-D64D-C9997403C98F}"/>
              </a:ext>
            </a:extLst>
          </p:cNvPr>
          <p:cNvGrpSpPr/>
          <p:nvPr/>
        </p:nvGrpSpPr>
        <p:grpSpPr>
          <a:xfrm>
            <a:off x="152399" y="1066800"/>
            <a:ext cx="9144848" cy="93980"/>
            <a:chOff x="1446952" y="7600726"/>
            <a:chExt cx="9144848" cy="939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E9DAEF-DE2F-B065-5CC5-34C5D0656B7E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50049C8-0D48-A997-5094-0DD91C1A95AE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BB437C-E202-B94C-A15B-C3BD7BAEFFE0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572D67-07FD-E13D-EFDC-38CBC18AC656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881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2084614"/>
            <a:ext cx="10210800" cy="3859212"/>
          </a:xfrm>
          <a:noFill/>
        </p:spPr>
        <p:txBody>
          <a:bodyPr vert="horz" lIns="90488" tIns="44450" rIns="90488" bIns="44450" rtlCol="0">
            <a:normAutofit lnSpcReduction="10000"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Localized demodicosis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1 to 5 small areas of alopecia, scaling, erythema, +/- pruritus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Mainly </a:t>
            </a:r>
            <a:r>
              <a:rPr lang="en-US" altLang="en-US" sz="2600" u="sng" kern="0" dirty="0">
                <a:latin typeface="Comic Sans MS" panose="030F0702030302020204" pitchFamily="66" charset="0"/>
                <a:ea typeface="ＭＳ Ｐゴシック" charset="0"/>
              </a:rPr>
              <a:t>lips, face, periorbital, forelegs, chest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 err="1">
                <a:latin typeface="Comic Sans MS" panose="030F0702030302020204" pitchFamily="66" charset="0"/>
                <a:ea typeface="ＭＳ Ｐゴシック" charset="0"/>
              </a:rPr>
              <a:t>Dz</a:t>
            </a: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 of </a:t>
            </a:r>
            <a:r>
              <a:rPr lang="en-US" altLang="en-US" sz="2600" u="sng" kern="0" dirty="0">
                <a:latin typeface="Comic Sans MS" panose="030F0702030302020204" pitchFamily="66" charset="0"/>
                <a:ea typeface="ＭＳ Ｐゴシック" charset="0"/>
              </a:rPr>
              <a:t>young dogs </a:t>
            </a: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(3-6 months of age)</a:t>
            </a:r>
          </a:p>
          <a:p>
            <a:pPr lvl="2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most </a:t>
            </a:r>
            <a:r>
              <a:rPr lang="en-US" altLang="en-US" sz="2400" u="sng" kern="0" dirty="0">
                <a:latin typeface="Comic Sans MS" panose="030F0702030302020204" pitchFamily="66" charset="0"/>
                <a:ea typeface="ＭＳ Ｐゴシック" charset="0"/>
              </a:rPr>
              <a:t>resolve spontaneously </a:t>
            </a:r>
          </a:p>
          <a:p>
            <a:pPr lvl="2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~ 10% progress to generalized </a:t>
            </a:r>
            <a:r>
              <a:rPr lang="en-US" altLang="en-US" sz="2400" kern="0" dirty="0" err="1">
                <a:latin typeface="Comic Sans MS" panose="030F0702030302020204" pitchFamily="66" charset="0"/>
                <a:ea typeface="ＭＳ Ｐゴシック" charset="0"/>
              </a:rPr>
              <a:t>demodicosis</a:t>
            </a:r>
            <a:endParaRPr lang="en-US" altLang="en-US" sz="2400" kern="0" dirty="0">
              <a:latin typeface="Comic Sans MS" panose="030F0702030302020204" pitchFamily="66" charset="0"/>
              <a:ea typeface="ＭＳ Ｐゴシック" charset="0"/>
            </a:endParaRP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600" kern="0" dirty="0" err="1">
                <a:latin typeface="Comic Sans MS" panose="030F0702030302020204" pitchFamily="66" charset="0"/>
                <a:ea typeface="ＭＳ Ｐゴシック" charset="0"/>
              </a:rPr>
              <a:t>comedone</a:t>
            </a:r>
            <a:r>
              <a:rPr lang="en-US" sz="2600" kern="0" dirty="0">
                <a:latin typeface="Comic Sans MS" panose="030F0702030302020204" pitchFamily="66" charset="0"/>
                <a:ea typeface="ＭＳ Ｐゴシック" charset="0"/>
              </a:rPr>
              <a:t> formation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600" kern="0" dirty="0">
                <a:latin typeface="Comic Sans MS" panose="030F0702030302020204" pitchFamily="66" charset="0"/>
                <a:ea typeface="ＭＳ Ｐゴシック" charset="0"/>
              </a:rPr>
              <a:t>+/- follicular papules, pustules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600" kern="0" dirty="0">
                <a:latin typeface="Comic Sans MS" panose="030F0702030302020204" pitchFamily="66" charset="0"/>
                <a:ea typeface="ＭＳ Ｐゴシック" charset="0"/>
              </a:rPr>
              <a:t>+/- mild pruritus due to 2ndary bacterial infection</a:t>
            </a:r>
          </a:p>
          <a:p>
            <a:pPr lvl="1"/>
            <a:endParaRPr lang="en-US" altLang="en-US" sz="2400" dirty="0">
              <a:latin typeface="Comic Sans MS" panose="030F0702030302020204" pitchFamily="66" charset="0"/>
            </a:endParaRPr>
          </a:p>
          <a:p>
            <a:pPr eaLnBrk="1" hangingPunct="1"/>
            <a:endParaRPr lang="en-US" altLang="en-US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6DAD6-7581-8346-A01E-1EFD30EC2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112867B-CEB1-0AC5-4DE3-454A3B4C3089}"/>
              </a:ext>
            </a:extLst>
          </p:cNvPr>
          <p:cNvSpPr txBox="1">
            <a:spLocks noChangeArrowheads="1"/>
          </p:cNvSpPr>
          <p:nvPr/>
        </p:nvSpPr>
        <p:spPr>
          <a:xfrm>
            <a:off x="663336" y="228600"/>
            <a:ext cx="7793037" cy="1267959"/>
          </a:xfrm>
          <a:prstGeom prst="rect">
            <a:avLst/>
          </a:prstGeom>
          <a:noFill/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b="1" dirty="0">
                <a:latin typeface="Comic Sans MS" panose="030F0702030302020204" pitchFamily="66" charset="0"/>
              </a:rPr>
              <a:t>Demodectic mange:</a:t>
            </a:r>
          </a:p>
          <a:p>
            <a:pPr fontAlgn="auto">
              <a:spcAft>
                <a:spcPts val="0"/>
              </a:spcAft>
            </a:pPr>
            <a:r>
              <a:rPr lang="en-US" altLang="en-US" sz="4800" b="1" dirty="0">
                <a:latin typeface="Comic Sans MS" panose="030F0702030302020204" pitchFamily="66" charset="0"/>
              </a:rPr>
              <a:t>Disease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92928301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383462" cy="925286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Localized Demodicosis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405132"/>
            <a:ext cx="3330344" cy="2233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405132"/>
            <a:ext cx="3346769" cy="2233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F7121D-797D-B8D6-CF5B-83BDAFE4D8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4D9D5-4727-4E11-4EA1-2B0BCCD681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044" y="1904893"/>
            <a:ext cx="2569997" cy="2054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371" y="1812786"/>
            <a:ext cx="3048000" cy="213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DAF31-06EA-76B2-DB7F-A5D3C776E288}"/>
              </a:ext>
            </a:extLst>
          </p:cNvPr>
          <p:cNvSpPr txBox="1"/>
          <p:nvPr/>
        </p:nvSpPr>
        <p:spPr>
          <a:xfrm>
            <a:off x="8378335" y="3853660"/>
            <a:ext cx="347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Comic Sans MS" panose="030F0702030302020204" pitchFamily="66" charset="0"/>
              </a:rPr>
              <a:t>Patchy alopecia, w/ erythema </a:t>
            </a:r>
            <a:r>
              <a:rPr lang="en-US" sz="1400" u="sng" dirty="0">
                <a:latin typeface="Comic Sans MS" panose="030F0702030302020204" pitchFamily="66" charset="0"/>
              </a:rPr>
              <a:t>on lips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F3600A-D854-4EC0-5DB2-BCE84457D4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673" y="1907986"/>
            <a:ext cx="2856833" cy="19277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16AE67-6ED5-98AC-3FB5-A916E81E9353}"/>
              </a:ext>
            </a:extLst>
          </p:cNvPr>
          <p:cNvSpPr txBox="1"/>
          <p:nvPr/>
        </p:nvSpPr>
        <p:spPr>
          <a:xfrm>
            <a:off x="498044" y="5257800"/>
            <a:ext cx="2332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Comic Sans MS" panose="030F0702030302020204" pitchFamily="66" charset="0"/>
              </a:rPr>
              <a:t> Alopecia, ruptured pustules in </a:t>
            </a:r>
            <a:r>
              <a:rPr lang="en-US" sz="1400" u="sng" dirty="0">
                <a:latin typeface="Comic Sans MS" panose="030F0702030302020204" pitchFamily="66" charset="0"/>
              </a:rPr>
              <a:t>periorbital area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0096C7-C241-C267-E6B5-1E12734AD34B}"/>
              </a:ext>
            </a:extLst>
          </p:cNvPr>
          <p:cNvSpPr txBox="1"/>
          <p:nvPr/>
        </p:nvSpPr>
        <p:spPr>
          <a:xfrm>
            <a:off x="3869479" y="3933108"/>
            <a:ext cx="4457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Alopecia, patch of dry silvery scaly skin, </a:t>
            </a:r>
            <a:r>
              <a:rPr lang="en-US" sz="1400" u="sng" dirty="0">
                <a:latin typeface="Comic Sans MS" panose="030F0702030302020204" pitchFamily="66" charset="0"/>
              </a:rPr>
              <a:t>on foreleg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8510BB-5A1A-5588-9A87-16C904B1EB90}"/>
              </a:ext>
            </a:extLst>
          </p:cNvPr>
          <p:cNvSpPr txBox="1"/>
          <p:nvPr/>
        </p:nvSpPr>
        <p:spPr>
          <a:xfrm>
            <a:off x="1166665" y="3959423"/>
            <a:ext cx="1232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omic Sans MS" panose="030F0702030302020204" pitchFamily="66" charset="0"/>
              </a:rPr>
              <a:t>Comedones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2588E-255F-1B54-F767-A6CDB070D5CD}"/>
              </a:ext>
            </a:extLst>
          </p:cNvPr>
          <p:cNvSpPr txBox="1"/>
          <p:nvPr/>
        </p:nvSpPr>
        <p:spPr>
          <a:xfrm>
            <a:off x="9798551" y="5152784"/>
            <a:ext cx="2263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Comic Sans MS" panose="030F0702030302020204" pitchFamily="66" charset="0"/>
              </a:rPr>
              <a:t>Alopecia, ruptured pustules forming crusts, hyperpigmentation</a:t>
            </a:r>
            <a:endParaRPr lang="en-US" sz="1400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5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1434814" y="2057400"/>
            <a:ext cx="9156986" cy="4648200"/>
          </a:xfrm>
          <a:noFill/>
        </p:spPr>
        <p:txBody>
          <a:bodyPr vert="horz" lIns="90488" tIns="44450" rIns="90488" bIns="44450" rtlCol="0">
            <a:normAutofit fontScale="92500"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Generalized Demodicosis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Prognosis is guarded, intractable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Large areas of body involved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Alopecia, erythema, folliculitis, furunculosis, exudation, crusting, rancid seborrhea, lymphadenopathy, 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Possible pruritus with secondary pyoderma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Chronic DZ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 err="1">
                <a:latin typeface="Comic Sans MS" panose="030F0702030302020204" pitchFamily="66" charset="0"/>
                <a:ea typeface="ＭＳ Ｐゴシック" charset="0"/>
              </a:rPr>
              <a:t>Pododemodicosis</a:t>
            </a:r>
            <a:endParaRPr lang="en-US" altLang="en-US" kern="0" dirty="0">
              <a:latin typeface="Comic Sans MS" panose="030F0702030302020204" pitchFamily="66" charset="0"/>
              <a:ea typeface="ＭＳ Ｐゴシック" charset="0"/>
            </a:endParaRP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Often seen simultaneously with Generalized Demodicosis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Digital, interdigital, plantar disease</a:t>
            </a:r>
          </a:p>
          <a:p>
            <a:pPr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Always complicated by 2ndary bacterial infection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97A07CB-F21D-0EEE-3879-5A15C3F691D5}"/>
              </a:ext>
            </a:extLst>
          </p:cNvPr>
          <p:cNvSpPr txBox="1">
            <a:spLocks noChangeArrowheads="1"/>
          </p:cNvSpPr>
          <p:nvPr/>
        </p:nvSpPr>
        <p:spPr>
          <a:xfrm>
            <a:off x="663336" y="228600"/>
            <a:ext cx="7793037" cy="1267959"/>
          </a:xfrm>
          <a:prstGeom prst="rect">
            <a:avLst/>
          </a:prstGeom>
          <a:noFill/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800" b="1" dirty="0">
                <a:latin typeface="Comic Sans MS" panose="030F0702030302020204" pitchFamily="66" charset="0"/>
              </a:rPr>
              <a:t>Demodectic mange:</a:t>
            </a:r>
          </a:p>
          <a:p>
            <a:pPr fontAlgn="auto">
              <a:spcAft>
                <a:spcPts val="0"/>
              </a:spcAft>
            </a:pPr>
            <a:r>
              <a:rPr lang="en-US" altLang="en-US" sz="4800" b="1" dirty="0">
                <a:latin typeface="Comic Sans MS" panose="030F0702030302020204" pitchFamily="66" charset="0"/>
              </a:rPr>
              <a:t>Disease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992DC-DDB9-FC6D-96B4-F6D5CB50C8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6375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1421"/>
            <a:ext cx="7383462" cy="10668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Generalized Demodicosis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426" y="1777002"/>
            <a:ext cx="3488774" cy="2183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836520"/>
            <a:ext cx="2801203" cy="19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00" y="1747297"/>
            <a:ext cx="2833688" cy="2129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4590182"/>
            <a:ext cx="1531592" cy="2163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D4B5E8-DBCD-D4F7-A168-E3EFC6CF99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pic>
        <p:nvPicPr>
          <p:cNvPr id="9" name="Picture 8" descr="A picture containing dog, standing, mammal, indoor&#10;&#10;Description automatically generated">
            <a:extLst>
              <a:ext uri="{FF2B5EF4-FFF2-40B4-BE49-F238E27FC236}">
                <a16:creationId xmlns:a16="http://schemas.microsoft.com/office/drawing/2014/main" id="{895D861A-1089-6F33-54D5-B37EF5558F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747" y="1819756"/>
            <a:ext cx="3055620" cy="2034540"/>
          </a:xfrm>
          <a:prstGeom prst="rect">
            <a:avLst/>
          </a:prstGeom>
        </p:spPr>
      </p:pic>
      <p:pic>
        <p:nvPicPr>
          <p:cNvPr id="10" name="Picture 9" descr="A picture containing indoor, dog, wall&#10;&#10;Description automatically generated">
            <a:extLst>
              <a:ext uri="{FF2B5EF4-FFF2-40B4-BE49-F238E27FC236}">
                <a16:creationId xmlns:a16="http://schemas.microsoft.com/office/drawing/2014/main" id="{861CE912-8CD9-293D-DF29-FCFC3EB3AE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818" y="4245303"/>
            <a:ext cx="1639693" cy="2469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36CF32-3AED-6C28-0954-024F802CF798}"/>
              </a:ext>
            </a:extLst>
          </p:cNvPr>
          <p:cNvSpPr txBox="1"/>
          <p:nvPr/>
        </p:nvSpPr>
        <p:spPr>
          <a:xfrm>
            <a:off x="5041517" y="3810000"/>
            <a:ext cx="1928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Patchy alopecia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2A046F-CFFA-80CE-4848-5B39C929D5FE}"/>
              </a:ext>
            </a:extLst>
          </p:cNvPr>
          <p:cNvSpPr txBox="1"/>
          <p:nvPr/>
        </p:nvSpPr>
        <p:spPr>
          <a:xfrm>
            <a:off x="3657600" y="4648200"/>
            <a:ext cx="1898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Alopecia on chest, legs and paws, ruptured pustules, crusting, scabbing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ABDA5-5ECA-126D-CB43-758E9A1495A9}"/>
              </a:ext>
            </a:extLst>
          </p:cNvPr>
          <p:cNvSpPr txBox="1"/>
          <p:nvPr/>
        </p:nvSpPr>
        <p:spPr>
          <a:xfrm>
            <a:off x="8608735" y="3957814"/>
            <a:ext cx="3068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Generalized Alopecia, Erythema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2594C6-3641-D942-BD29-0B5A8EF57FC7}"/>
              </a:ext>
            </a:extLst>
          </p:cNvPr>
          <p:cNvSpPr txBox="1"/>
          <p:nvPr/>
        </p:nvSpPr>
        <p:spPr>
          <a:xfrm>
            <a:off x="9413195" y="4909809"/>
            <a:ext cx="2626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omic Sans MS" panose="030F0702030302020204" pitchFamily="66" charset="0"/>
              </a:rPr>
              <a:t>Pododemodicosis</a:t>
            </a:r>
            <a:r>
              <a:rPr lang="en-US" sz="1400" dirty="0">
                <a:latin typeface="Comic Sans MS" panose="030F0702030302020204" pitchFamily="66" charset="0"/>
              </a:rPr>
              <a:t> – pustules, pyoderma, painful – often an issue during generalized demodicosis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D00BEC-A2DE-68B3-A411-84B684A4CF48}"/>
              </a:ext>
            </a:extLst>
          </p:cNvPr>
          <p:cNvSpPr txBox="1"/>
          <p:nvPr/>
        </p:nvSpPr>
        <p:spPr>
          <a:xfrm>
            <a:off x="2895600" y="5955056"/>
            <a:ext cx="1479742" cy="75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Generalized Alopecia and Erythema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E08F8-45F8-A20D-DBC7-E4DABC8106BE}"/>
              </a:ext>
            </a:extLst>
          </p:cNvPr>
          <p:cNvSpPr txBox="1"/>
          <p:nvPr/>
        </p:nvSpPr>
        <p:spPr>
          <a:xfrm>
            <a:off x="265485" y="3870363"/>
            <a:ext cx="3219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Alopecia, Erythema, skin thickening with wrinkles, crusting</a:t>
            </a:r>
          </a:p>
        </p:txBody>
      </p:sp>
    </p:spTree>
    <p:extLst>
      <p:ext uri="{BB962C8B-B14F-4D97-AF65-F5344CB8AC3E}">
        <p14:creationId xmlns:p14="http://schemas.microsoft.com/office/powerpoint/2010/main" val="1385112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32821"/>
            <a:ext cx="7772400" cy="104242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</a:rPr>
              <a:t>Types of Demodicosis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D018-2E73-4013-B26D-A76C66524CD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668000" cy="4565877"/>
          </a:xfrm>
        </p:spPr>
        <p:txBody>
          <a:bodyPr>
            <a:normAutofit fontScale="70000" lnSpcReduction="20000"/>
          </a:bodyPr>
          <a:lstStyle/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3400" kern="0" dirty="0">
                <a:latin typeface="Comic Sans MS" panose="030F0702030302020204" pitchFamily="66" charset="0"/>
                <a:ea typeface="ＭＳ Ｐゴシック" charset="0"/>
              </a:rPr>
              <a:t>Localized demodicosis</a:t>
            </a:r>
          </a:p>
          <a:p>
            <a:pPr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8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In puppies, often resolves spontaneously</a:t>
            </a:r>
          </a:p>
          <a:p>
            <a:pPr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8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Immature immune response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34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Juvenile-onset </a:t>
            </a:r>
            <a:r>
              <a:rPr lang="en-US" sz="3400" kern="0" dirty="0" err="1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demodicosis</a:t>
            </a:r>
            <a:r>
              <a:rPr lang="en-US" sz="30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23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(3-18 months old)</a:t>
            </a:r>
          </a:p>
          <a:p>
            <a:pPr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8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Localized demodicosis (10%)  Generalized demodicosis</a:t>
            </a:r>
          </a:p>
          <a:p>
            <a:pPr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8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No spontaneous cure as dog matures</a:t>
            </a:r>
          </a:p>
          <a:p>
            <a:pPr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8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Mite-Specific immuno-deficiency</a:t>
            </a:r>
          </a:p>
          <a:p>
            <a:pPr lvl="2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sz="26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Not all immunosuppressed dogs get demodicosis</a:t>
            </a:r>
          </a:p>
          <a:p>
            <a:pPr lvl="2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sz="26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Dogs with demodicosis don’t simultaneously suffer from viral, bacterial, etc. infections.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sz="34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Adult-onset </a:t>
            </a:r>
            <a:r>
              <a:rPr lang="en-US" sz="3400" kern="0" dirty="0" err="1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demodicosis</a:t>
            </a:r>
            <a:r>
              <a:rPr lang="en-US" sz="34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  </a:t>
            </a:r>
            <a:r>
              <a:rPr lang="en-US" sz="23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(18+ months old)</a:t>
            </a:r>
          </a:p>
          <a:p>
            <a:pPr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8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Event-mediated demodicosis</a:t>
            </a:r>
          </a:p>
          <a:p>
            <a:pPr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8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Some stress or medical event triggers immunosuppression, which in turn allows the development of demodicosis.</a:t>
            </a:r>
          </a:p>
          <a:p>
            <a:pPr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sz="2800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Often transient, depending on dog’s immune status.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FCD02-2C5F-764F-F4C2-DB34B9604A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7711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85928" y="209275"/>
            <a:ext cx="7342981" cy="1383567"/>
          </a:xfrm>
          <a:noFill/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altLang="en-US" b="1" i="1" dirty="0">
                <a:latin typeface="Comic Sans MS" panose="030F0702030302020204" pitchFamily="66" charset="0"/>
              </a:rPr>
              <a:t>Demodex canis</a:t>
            </a:r>
            <a:br>
              <a:rPr lang="en-US" altLang="en-US" b="1" i="1" dirty="0">
                <a:latin typeface="Comic Sans MS" panose="030F0702030302020204" pitchFamily="66" charset="0"/>
              </a:rPr>
            </a:br>
            <a:r>
              <a:rPr lang="en-US" altLang="en-US" b="1" dirty="0">
                <a:latin typeface="Comic Sans MS" panose="030F0702030302020204" pitchFamily="66" charset="0"/>
              </a:rPr>
              <a:t>Diagnosis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238250" y="1817770"/>
            <a:ext cx="8534400" cy="994022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Diagnose and monitor using deep skin scrapings, trichogram (hair pluck), biopsy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40" y="2811792"/>
            <a:ext cx="3080694" cy="23139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262" y="4443651"/>
            <a:ext cx="2981741" cy="2238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28907" y="2486503"/>
            <a:ext cx="3520921" cy="2445083"/>
          </a:xfrm>
          <a:prstGeom prst="rect">
            <a:avLst/>
          </a:prstGeom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568" y="4480662"/>
            <a:ext cx="2770525" cy="225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2411B9-4774-7D7A-0ABD-0244943176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30750D-AFA0-4A64-E771-BADEE28290C0}"/>
              </a:ext>
            </a:extLst>
          </p:cNvPr>
          <p:cNvSpPr txBox="1"/>
          <p:nvPr/>
        </p:nvSpPr>
        <p:spPr>
          <a:xfrm>
            <a:off x="953622" y="5394925"/>
            <a:ext cx="17475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latin typeface="Comic Sans MS" panose="030F0702030302020204" pitchFamily="66" charset="0"/>
                <a:cs typeface="+mn-cs"/>
              </a:rPr>
              <a:t>Skin Scrape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6ED85-0CCB-FD67-0768-099706B4AA8B}"/>
              </a:ext>
            </a:extLst>
          </p:cNvPr>
          <p:cNvSpPr txBox="1"/>
          <p:nvPr/>
        </p:nvSpPr>
        <p:spPr>
          <a:xfrm>
            <a:off x="10064793" y="5212077"/>
            <a:ext cx="15023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latin typeface="Comic Sans MS" panose="030F0702030302020204" pitchFamily="66" charset="0"/>
                <a:cs typeface="+mn-cs"/>
              </a:rPr>
              <a:t>Hair Pluck</a:t>
            </a:r>
          </a:p>
        </p:txBody>
      </p:sp>
    </p:spTree>
    <p:extLst>
      <p:ext uri="{BB962C8B-B14F-4D97-AF65-F5344CB8AC3E}">
        <p14:creationId xmlns:p14="http://schemas.microsoft.com/office/powerpoint/2010/main" val="302165859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342981" cy="1652020"/>
          </a:xfrm>
          <a:noFill/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altLang="en-US" sz="4800" b="1" i="1" dirty="0">
                <a:latin typeface="Comic Sans MS" panose="030F0702030302020204" pitchFamily="66" charset="0"/>
              </a:rPr>
              <a:t>Demodex canis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Diagnosis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996229"/>
            <a:ext cx="9156986" cy="469612"/>
          </a:xfrm>
          <a:noFill/>
        </p:spPr>
        <p:txBody>
          <a:bodyPr vert="horz" lIns="90488" tIns="44450" rIns="90488" bIns="44450" rtlCol="0">
            <a:normAutofit lnSpcReduction="10000"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A fecal float may reveal an asymptomatic infection.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068" y="2520583"/>
            <a:ext cx="4995863" cy="37431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384CC2-A0AB-FBA2-42E0-E961B8853F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8982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762000" y="103642"/>
            <a:ext cx="7696200" cy="1697718"/>
          </a:xfrm>
        </p:spPr>
        <p:txBody>
          <a:bodyPr>
            <a:normAutofit/>
          </a:bodyPr>
          <a:lstStyle/>
          <a:p>
            <a:r>
              <a:rPr lang="en-US" altLang="en-US" sz="4800" b="1" i="1" dirty="0">
                <a:latin typeface="Comic Sans MS" panose="030F0702030302020204" pitchFamily="66" charset="0"/>
              </a:rPr>
              <a:t>Demodex canis</a:t>
            </a:r>
            <a:br>
              <a:rPr lang="en-US" altLang="en-US" sz="4800" b="1" i="1" dirty="0">
                <a:latin typeface="Comic Sans MS" panose="030F0702030302020204" pitchFamily="66" charset="0"/>
              </a:rPr>
            </a:br>
            <a:r>
              <a:rPr lang="en-US" altLang="en-US" sz="4800" b="1" dirty="0">
                <a:latin typeface="Comic Sans MS" panose="030F0702030302020204" pitchFamily="66" charset="0"/>
              </a:rPr>
              <a:t>Risk factors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1371600" y="1905000"/>
            <a:ext cx="9601200" cy="4495800"/>
          </a:xfrm>
        </p:spPr>
        <p:txBody>
          <a:bodyPr>
            <a:normAutofit fontScale="92500" lnSpcReduction="20000"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Age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Puppies 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  <a:sym typeface="Wingdings" panose="05000000000000000000" pitchFamily="2" charset="2"/>
              </a:rPr>
              <a:t> Localized Demodicosis   resolves spontaneously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endParaRPr lang="en-US" altLang="en-US" sz="1500" kern="0" dirty="0">
              <a:latin typeface="Comic Sans MS" panose="030F0702030302020204" pitchFamily="66" charset="0"/>
              <a:ea typeface="ＭＳ Ｐゴシック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Immune suppression, malnutrition, neoplasia with chemotherapy, endocrine disease</a:t>
            </a:r>
          </a:p>
          <a:p>
            <a:pPr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adult-onset demodicosis – cure immunosuppressive issue and demodicosis should resolve.</a:t>
            </a:r>
          </a:p>
          <a:p>
            <a:pPr marL="457200" lvl="1" indent="0">
              <a:buNone/>
            </a:pPr>
            <a:endParaRPr lang="en-US" altLang="en-US" sz="1500" dirty="0">
              <a:latin typeface="Comic Sans MS" panose="030F0702030302020204" pitchFamily="66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Immunosuppression triggered by stress</a:t>
            </a:r>
          </a:p>
          <a:p>
            <a:pPr lvl="1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Recurrence of generalized demodicosis with each heat cycle</a:t>
            </a:r>
          </a:p>
          <a:p>
            <a:pPr marL="457200" lvl="1" indent="0">
              <a:buNone/>
            </a:pPr>
            <a:endParaRPr lang="en-US" altLang="en-US" sz="1300" dirty="0">
              <a:latin typeface="Comic Sans MS" panose="030F0702030302020204" pitchFamily="66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Genetic connection</a:t>
            </a:r>
          </a:p>
          <a:p>
            <a:pPr lvl="1" indent="-3429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2600" kern="0" dirty="0">
                <a:latin typeface="Comic Sans MS" panose="030F0702030302020204" pitchFamily="66" charset="0"/>
                <a:ea typeface="ＭＳ Ｐゴシック" charset="0"/>
              </a:rPr>
              <a:t>Juvenile-onset demodicosis – an immunological deficiency.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42F2C-F400-5498-F570-A5E8764EF0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50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1371600" y="1929606"/>
            <a:ext cx="9829800" cy="4623594"/>
          </a:xfrm>
        </p:spPr>
        <p:txBody>
          <a:bodyPr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60000"/>
              <a:buFont typeface="Wingdings" charset="0"/>
              <a:buChar char="n"/>
            </a:pP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Topical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</a:t>
            </a:r>
            <a:r>
              <a:rPr lang="en-US" altLang="en-US" kern="0" dirty="0" err="1">
                <a:latin typeface="Comic Sans MS" panose="030F0702030302020204" pitchFamily="66" charset="0"/>
                <a:ea typeface="ＭＳ Ｐゴシック" charset="0"/>
              </a:rPr>
              <a:t>moxidectin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(weekly)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Daily </a:t>
            </a: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oral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</a:t>
            </a:r>
            <a:r>
              <a:rPr lang="en-US" altLang="en-US" kern="0" dirty="0" err="1">
                <a:latin typeface="Comic Sans MS" panose="030F0702030302020204" pitchFamily="66" charset="0"/>
                <a:ea typeface="ＭＳ Ｐゴシック" charset="0"/>
              </a:rPr>
              <a:t>milbemycin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, </a:t>
            </a:r>
            <a:r>
              <a:rPr lang="en-US" altLang="en-US" kern="0" dirty="0" err="1">
                <a:latin typeface="Comic Sans MS" panose="030F0702030302020204" pitchFamily="66" charset="0"/>
                <a:ea typeface="ＭＳ Ｐゴシック" charset="0"/>
              </a:rPr>
              <a:t>moxidectin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or ivermectin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60000"/>
              <a:buFont typeface="Wingdings" charset="0"/>
              <a:buChar char="n"/>
            </a:pPr>
            <a:r>
              <a:rPr lang="en-US" altLang="en-US" kern="0" dirty="0" err="1">
                <a:latin typeface="Comic Sans MS" panose="030F0702030302020204" pitchFamily="66" charset="0"/>
                <a:ea typeface="ＭＳ Ｐゴシック" charset="0"/>
              </a:rPr>
              <a:t>Isoxazoline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products</a:t>
            </a:r>
          </a:p>
          <a:p>
            <a:pPr lvl="2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(NexGard®, </a:t>
            </a:r>
            <a:r>
              <a:rPr lang="en-US" altLang="en-US" sz="2400" kern="0" dirty="0" err="1">
                <a:latin typeface="Comic Sans MS" panose="030F0702030302020204" pitchFamily="66" charset="0"/>
                <a:ea typeface="ＭＳ Ｐゴシック" charset="0"/>
              </a:rPr>
              <a:t>Credelio</a:t>
            </a: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®, </a:t>
            </a:r>
            <a:r>
              <a:rPr lang="en-US" altLang="en-US" sz="2400" kern="0" dirty="0" err="1">
                <a:latin typeface="Comic Sans MS" panose="030F0702030302020204" pitchFamily="66" charset="0"/>
                <a:ea typeface="ＭＳ Ｐゴシック" charset="0"/>
              </a:rPr>
              <a:t>Bravecto</a:t>
            </a: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®,</a:t>
            </a:r>
            <a:r>
              <a:rPr lang="en-US" altLang="en-US" sz="2400" kern="0" dirty="0" err="1">
                <a:latin typeface="Comic Sans MS" panose="030F0702030302020204" pitchFamily="66" charset="0"/>
                <a:ea typeface="ＭＳ Ｐゴシック" charset="0"/>
              </a:rPr>
              <a:t>Simparica</a:t>
            </a:r>
            <a:r>
              <a:rPr lang="en-US" altLang="en-US" sz="2400" kern="0" dirty="0">
                <a:latin typeface="Comic Sans MS" panose="030F0702030302020204" pitchFamily="66" charset="0"/>
                <a:ea typeface="ＭＳ Ｐゴシック" charset="0"/>
              </a:rPr>
              <a:t>®)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 err="1">
                <a:latin typeface="Comic Sans MS" panose="030F0702030302020204" pitchFamily="66" charset="0"/>
                <a:ea typeface="ＭＳ Ｐゴシック" charset="0"/>
              </a:rPr>
              <a:t>Amitraz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</a:t>
            </a: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rinses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(weekly or biweekly)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Topical or oral </a:t>
            </a: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antibiotics or antifungals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 for pyoderma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u="sng" kern="0" dirty="0">
                <a:latin typeface="Comic Sans MS" panose="030F0702030302020204" pitchFamily="66" charset="0"/>
                <a:ea typeface="ＭＳ Ｐゴシック" charset="0"/>
              </a:rPr>
              <a:t>Monitor treatment </a:t>
            </a: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success with skin scraping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kern="0" dirty="0">
                <a:latin typeface="Comic Sans MS" panose="030F0702030302020204" pitchFamily="66" charset="0"/>
                <a:ea typeface="ＭＳ Ｐゴシック" charset="0"/>
              </a:rPr>
              <a:t>Continue treatment 4-8 weeks post-remission</a:t>
            </a:r>
          </a:p>
          <a:p>
            <a:pPr lvl="2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altLang="en-US" sz="2400" u="sng" kern="0" dirty="0">
                <a:latin typeface="Comic Sans MS" panose="030F0702030302020204" pitchFamily="66" charset="0"/>
                <a:ea typeface="ＭＳ Ｐゴシック" charset="0"/>
              </a:rPr>
              <a:t>Clinical cure w/o Parasitic cure = recurrence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u="sng" kern="0" dirty="0">
                <a:latin typeface="Comic Sans MS" panose="030F0702030302020204" pitchFamily="66" charset="0"/>
                <a:ea typeface="ＭＳ Ｐゴシック" charset="0"/>
              </a:rPr>
              <a:t>Avoid immunosuppressive medications</a:t>
            </a:r>
            <a:r>
              <a:rPr lang="en-US" kern="0" dirty="0">
                <a:latin typeface="Comic Sans MS" panose="030F0702030302020204" pitchFamily="66" charset="0"/>
                <a:ea typeface="ＭＳ Ｐゴシック" charset="0"/>
              </a:rPr>
              <a:t>. </a:t>
            </a:r>
            <a:r>
              <a:rPr lang="en-US" b="1" kern="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charset="0"/>
              </a:rPr>
              <a:t>Why?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838200" y="223271"/>
            <a:ext cx="7848600" cy="148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altLang="en-US" sz="4800" b="1" i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Demodex canis</a:t>
            </a:r>
          </a:p>
          <a:p>
            <a:r>
              <a:rPr lang="en-US" altLang="en-US" sz="4800" b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Treatment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BC6EFE-D420-87B9-2BB8-9123FD3D9D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229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1524000" y="1905000"/>
            <a:ext cx="9448800" cy="4572000"/>
          </a:xfrm>
        </p:spPr>
        <p:txBody>
          <a:bodyPr>
            <a:normAutofit fontScale="85000" lnSpcReduction="10000"/>
          </a:bodyPr>
          <a:lstStyle/>
          <a:p>
            <a:pPr marL="34290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4000" kern="0" dirty="0">
                <a:latin typeface="Comic Sans MS" panose="030F0702030302020204" pitchFamily="66" charset="0"/>
                <a:ea typeface="ＭＳ Ｐゴシック" charset="0"/>
              </a:rPr>
              <a:t>Controlling Demodicosis is an added benefit of heartworm and flea prophylaxis with Macrocyclic lactones and Isoxazolines.</a:t>
            </a:r>
          </a:p>
          <a:p>
            <a:pPr marL="34290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60000"/>
              <a:buFont typeface="Wingdings" charset="0"/>
              <a:buChar char="n"/>
            </a:pPr>
            <a:r>
              <a:rPr lang="en-US" altLang="en-US" sz="4000" kern="0" dirty="0">
                <a:latin typeface="Comic Sans MS" panose="030F0702030302020204" pitchFamily="66" charset="0"/>
                <a:ea typeface="ＭＳ Ｐゴシック" charset="0"/>
              </a:rPr>
              <a:t> Spay / Neuter dogs with Demodicosis</a:t>
            </a:r>
          </a:p>
          <a:p>
            <a:pPr lvl="1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3600" kern="0" dirty="0">
                <a:latin typeface="Comic Sans MS" panose="030F0702030302020204" pitchFamily="66" charset="0"/>
                <a:ea typeface="ＭＳ Ｐゴシック" charset="0"/>
              </a:rPr>
              <a:t>Heat-cycle demodicosis</a:t>
            </a:r>
          </a:p>
          <a:p>
            <a:pPr lvl="1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55000"/>
              <a:buFont typeface="Wingdings" charset="0"/>
              <a:buChar char="n"/>
            </a:pPr>
            <a:r>
              <a:rPr lang="en-US" altLang="en-US" sz="3600" kern="0" dirty="0">
                <a:latin typeface="Comic Sans MS" panose="030F0702030302020204" pitchFamily="66" charset="0"/>
                <a:ea typeface="ＭＳ Ｐゴシック" charset="0"/>
              </a:rPr>
              <a:t>Hereditary link</a:t>
            </a:r>
          </a:p>
          <a:p>
            <a:pPr lvl="2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50000"/>
              <a:buFont typeface="Wingdings" charset="0"/>
              <a:buChar char="n"/>
            </a:pPr>
            <a:r>
              <a:rPr lang="en-US" altLang="en-US" sz="3200" kern="0" dirty="0">
                <a:latin typeface="Comic Sans MS" panose="030F0702030302020204" pitchFamily="66" charset="0"/>
                <a:ea typeface="ＭＳ Ｐゴシック" charset="0"/>
              </a:rPr>
              <a:t>Dog with juvenile-onset demodicosis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62000" y="152400"/>
            <a:ext cx="7848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altLang="en-US" sz="4800" b="1" i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Demodex canis</a:t>
            </a:r>
          </a:p>
          <a:p>
            <a:r>
              <a:rPr lang="en-US" altLang="en-US" sz="4800" b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Control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A7EF4-C07C-8BF6-C07B-FE8E3CAEAF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8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>
            <a:extLst>
              <a:ext uri="{FF2B5EF4-FFF2-40B4-BE49-F238E27FC236}">
                <a16:creationId xmlns:a16="http://schemas.microsoft.com/office/drawing/2014/main" id="{B6A77339-999F-F6BA-C60F-559C4CF07D9D}"/>
              </a:ext>
            </a:extLst>
          </p:cNvPr>
          <p:cNvSpPr txBox="1">
            <a:spLocks noChangeArrowheads="1"/>
          </p:cNvSpPr>
          <p:nvPr/>
        </p:nvSpPr>
        <p:spPr>
          <a:xfrm>
            <a:off x="220723" y="1804478"/>
            <a:ext cx="5151157" cy="4596322"/>
          </a:xfrm>
          <a:prstGeom prst="rect">
            <a:avLst/>
          </a:prstGeom>
          <a:solidFill>
            <a:schemeClr val="bg1"/>
          </a:solidFill>
          <a:ln>
            <a:solidFill>
              <a:srgbClr val="FF7C8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Biting Mites </a:t>
            </a:r>
            <a:r>
              <a:rPr 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Pruritus &amp; Intense Irritation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 Decreased productivity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514350" lvl="1" indent="-285750" fontAlgn="auto"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omic Sans MS" panose="030F0702030302020204" pitchFamily="66" charset="0"/>
              </a:rPr>
              <a:t>Flock is restless and stressed</a:t>
            </a:r>
          </a:p>
          <a:p>
            <a:pPr marL="514350" lvl="1" indent="-285750" fontAlgn="auto"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omic Sans MS" panose="030F0702030302020204" pitchFamily="66" charset="0"/>
              </a:rPr>
              <a:t>Feather-pecking, fighting</a:t>
            </a:r>
          </a:p>
          <a:p>
            <a:pPr marL="514350" lvl="1" indent="-285750" fontAlgn="auto"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omic Sans MS" panose="030F0702030302020204" pitchFamily="66" charset="0"/>
              </a:rPr>
              <a:t>Refuse to use nest boxes / roosts</a:t>
            </a:r>
          </a:p>
          <a:p>
            <a:pPr fontAlgn="auto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Feed on Blood </a:t>
            </a:r>
            <a:r>
              <a:rPr 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A</a:t>
            </a:r>
            <a:r>
              <a:rPr lang="en-US" sz="2000" dirty="0">
                <a:latin typeface="Comic Sans MS" panose="030F0702030302020204" pitchFamily="66" charset="0"/>
              </a:rPr>
              <a:t>nemia </a:t>
            </a:r>
            <a:r>
              <a:rPr 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 Decreased productivity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522288" lvl="1" indent="-285750" fontAlgn="auto"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omic Sans MS" panose="030F0702030302020204" pitchFamily="66" charset="0"/>
              </a:rPr>
              <a:t>pale comb and wattles, weakness, and dullness.</a:t>
            </a:r>
          </a:p>
          <a:p>
            <a:pPr marL="522288" lvl="1" indent="-285750" fontAlgn="auto"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omic Sans MS" panose="030F0702030302020204" pitchFamily="66" charset="0"/>
              </a:rPr>
              <a:t>mortality in cases of extreme infestations</a:t>
            </a:r>
          </a:p>
          <a:p>
            <a:pPr fontAlgn="auto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u="sng" dirty="0">
                <a:latin typeface="Comic Sans MS" panose="030F0702030302020204" pitchFamily="66" charset="0"/>
              </a:rPr>
              <a:t>Economic “Pathology”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514350" lvl="1" indent="-285750" fontAlgn="auto"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omic Sans MS" panose="030F0702030302020204" pitchFamily="66" charset="0"/>
              </a:rPr>
              <a:t>decreased egg production</a:t>
            </a:r>
          </a:p>
          <a:p>
            <a:pPr marL="514350" lvl="1" indent="-285750" fontAlgn="auto"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omic Sans MS" panose="030F0702030302020204" pitchFamily="66" charset="0"/>
              </a:rPr>
              <a:t>decreased egg quality</a:t>
            </a:r>
          </a:p>
          <a:p>
            <a:pPr marL="514350" lvl="1" indent="-285750" fontAlgn="auto"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omic Sans MS" panose="030F0702030302020204" pitchFamily="66" charset="0"/>
              </a:rPr>
              <a:t>decreased weight gain</a:t>
            </a:r>
          </a:p>
          <a:p>
            <a:pPr marL="514350" lvl="1" indent="-285750" fontAlgn="auto"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Comic Sans MS" panose="030F0702030302020204" pitchFamily="66" charset="0"/>
              </a:rPr>
              <a:t>poor feed conversion.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CA72E-FD04-E6BF-10B8-FD9B0A9ABF69}"/>
              </a:ext>
            </a:extLst>
          </p:cNvPr>
          <p:cNvSpPr/>
          <p:nvPr/>
        </p:nvSpPr>
        <p:spPr>
          <a:xfrm>
            <a:off x="1670218" y="1219200"/>
            <a:ext cx="2252166" cy="465627"/>
          </a:xfrm>
          <a:prstGeom prst="rect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Pathology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43813B-95BA-77A9-9BAD-7E72C4623144}"/>
              </a:ext>
            </a:extLst>
          </p:cNvPr>
          <p:cNvSpPr txBox="1"/>
          <p:nvPr/>
        </p:nvSpPr>
        <p:spPr>
          <a:xfrm>
            <a:off x="9835020" y="1527742"/>
            <a:ext cx="206775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rgbClr val="000000"/>
                </a:solidFill>
                <a:latin typeface="Comic Sans MS" panose="030F0702030302020204" pitchFamily="66" charset="0"/>
              </a:rPr>
              <a:t>https://www.vinayakcorporation.com/tag/dermanyssus-gallinae/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BCAE9A-7874-FD24-3F1A-9E1FE6D182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1908997"/>
            <a:ext cx="2773588" cy="1846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8C7F4-C409-4A6C-37F5-94C1643169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05" y="4872799"/>
            <a:ext cx="1676400" cy="1831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FF340B-D8CE-D692-A0D7-55111F5933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888" y="5029200"/>
            <a:ext cx="2089053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BBD11-CE9F-725C-397B-5BABA4F5E1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477" y="3956934"/>
            <a:ext cx="2137446" cy="16056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63B914-2CC2-7F70-D2CB-5841456013C3}"/>
              </a:ext>
            </a:extLst>
          </p:cNvPr>
          <p:cNvGrpSpPr/>
          <p:nvPr/>
        </p:nvGrpSpPr>
        <p:grpSpPr>
          <a:xfrm>
            <a:off x="152399" y="1066800"/>
            <a:ext cx="9144848" cy="93980"/>
            <a:chOff x="1446952" y="7600726"/>
            <a:chExt cx="9144848" cy="939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F9407E-1F20-D17B-410A-3740CAE68D79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756CE8-9C31-DE48-7262-93E11929CA69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A70032-AF9D-BC69-508F-56D833C7A2F6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494F9B-EABD-932E-989E-728ABC03A059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31F0553-155E-A30D-FC8C-0147D35C4B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900" y="1250753"/>
            <a:ext cx="2377647" cy="35664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0A941A-87B1-EA3E-6157-6D8B274B57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538734" y="231122"/>
            <a:ext cx="2500867" cy="1328781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25916E3-34D4-AE7B-D774-62D19AB51F4E}"/>
              </a:ext>
            </a:extLst>
          </p:cNvPr>
          <p:cNvSpPr txBox="1">
            <a:spLocks noChangeArrowheads="1"/>
          </p:cNvSpPr>
          <p:nvPr/>
        </p:nvSpPr>
        <p:spPr>
          <a:xfrm>
            <a:off x="589355" y="161210"/>
            <a:ext cx="6550989" cy="986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>
                <a:latin typeface="Comic Sans MS" panose="030F0702030302020204" pitchFamily="66" charset="0"/>
              </a:rPr>
              <a:t>Poultry Mites</a:t>
            </a:r>
            <a:br>
              <a:rPr lang="en-US" altLang="en-US" sz="3200" b="1">
                <a:latin typeface="Comic Sans MS" panose="030F0702030302020204" pitchFamily="66" charset="0"/>
              </a:rPr>
            </a:br>
            <a:r>
              <a:rPr lang="en-US" altLang="en-US" sz="2000" b="1" i="1">
                <a:latin typeface="Comic Sans MS" panose="030F0702030302020204" pitchFamily="66" charset="0"/>
              </a:rPr>
              <a:t>Dermanyssus gallinae</a:t>
            </a:r>
            <a:r>
              <a:rPr lang="en-US" altLang="en-US" sz="2000" b="1">
                <a:latin typeface="Comic Sans MS" panose="030F0702030302020204" pitchFamily="66" charset="0"/>
              </a:rPr>
              <a:t> AND </a:t>
            </a:r>
            <a:r>
              <a:rPr lang="en-US" altLang="en-US" sz="2000" b="1" i="1">
                <a:latin typeface="Comic Sans MS" panose="030F0702030302020204" pitchFamily="66" charset="0"/>
              </a:rPr>
              <a:t>Ornithonyssus sylviarum</a:t>
            </a:r>
            <a:endParaRPr lang="en-US" altLang="en-US" sz="2400" b="1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17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937" y="996947"/>
            <a:ext cx="4320129" cy="1023419"/>
          </a:xfrm>
        </p:spPr>
        <p:txBody>
          <a:bodyPr>
            <a:noAutofit/>
          </a:bodyPr>
          <a:lstStyle/>
          <a:p>
            <a:pPr algn="ctr"/>
            <a:r>
              <a:rPr lang="en-US" sz="2700" b="1" u="sng" dirty="0">
                <a:latin typeface="Comic Sans MS" panose="030F0702030302020204" pitchFamily="66" charset="0"/>
              </a:rPr>
              <a:t>Canine Mange Mites</a:t>
            </a:r>
            <a:br>
              <a:rPr lang="en-US" sz="2700" b="1" u="sng" dirty="0">
                <a:latin typeface="Comic Sans MS" panose="030F0702030302020204" pitchFamily="66" charset="0"/>
              </a:rPr>
            </a:br>
            <a:r>
              <a:rPr lang="en-US" sz="2700" b="1" u="sng" dirty="0">
                <a:latin typeface="Comic Sans MS" panose="030F0702030302020204" pitchFamily="66" charset="0"/>
              </a:rPr>
              <a:t>Demodex v/s Sarcoptes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0531" y="912037"/>
            <a:ext cx="917752" cy="1042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3955" y="940982"/>
            <a:ext cx="1235278" cy="1009362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6089839" y="2016030"/>
            <a:ext cx="0" cy="37579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4" y="2320375"/>
            <a:ext cx="5785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Demodex canis, </a:t>
            </a: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Follicle Mite, Red Mange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Hair and sebaceous follicles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Skin Scrape, Trichogram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Alopecia, Erythema, </a:t>
            </a:r>
            <a:r>
              <a:rPr lang="en-US" sz="1600" b="1" u="sng" dirty="0" err="1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Comedones</a:t>
            </a:r>
            <a:r>
              <a:rPr lang="en-US" sz="1600" b="1" u="sng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, Pustules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+/– </a:t>
            </a:r>
            <a:r>
              <a:rPr lang="en-US" sz="1600" b="1" dirty="0" err="1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prutitus</a:t>
            </a: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, +/- self-trauma, +/- pyoderma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Local: Lips, periorbital, forelimbs – usually puppy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General: Patchy, </a:t>
            </a:r>
            <a:r>
              <a:rPr lang="en-US" sz="1600" b="1" dirty="0" err="1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Pododemodicosis</a:t>
            </a: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, less skin thickening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Etiology = genetic defect -&gt; immune defect </a:t>
            </a: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  <a:sym typeface="Wingdings" panose="05000000000000000000" pitchFamily="2" charset="2"/>
              </a:rPr>
              <a:t>-&gt; overgrowth of mite population.</a:t>
            </a:r>
          </a:p>
          <a:p>
            <a:pPr marL="514350" lvl="1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  <a:sym typeface="Wingdings" panose="05000000000000000000" pitchFamily="2" charset="2"/>
              </a:rPr>
              <a:t>Non-contagious, non-zoonotic</a:t>
            </a:r>
            <a:endParaRPr lang="en-US" sz="1600" b="1" dirty="0">
              <a:solidFill>
                <a:srgbClr val="0070C0"/>
              </a:solidFill>
              <a:latin typeface="Comic Sans MS" panose="030F0702030302020204" pitchFamily="66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EB3FF2-714D-4C80-DAED-3D6FA77DB80D}"/>
              </a:ext>
            </a:extLst>
          </p:cNvPr>
          <p:cNvCxnSpPr/>
          <p:nvPr/>
        </p:nvCxnSpPr>
        <p:spPr>
          <a:xfrm>
            <a:off x="1679061" y="2018198"/>
            <a:ext cx="883387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89E883-5F65-55BA-07CD-76F256A4B11D}"/>
              </a:ext>
            </a:extLst>
          </p:cNvPr>
          <p:cNvSpPr txBox="1"/>
          <p:nvPr/>
        </p:nvSpPr>
        <p:spPr>
          <a:xfrm>
            <a:off x="6175638" y="2320375"/>
            <a:ext cx="58639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Sarcoptes scabiei canis, </a:t>
            </a: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Scabies Mite, Scabies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Epidermis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Skin Scrape, Pinnal–Pedal response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Alopecia, Erythema, </a:t>
            </a:r>
            <a:r>
              <a:rPr lang="en-US" sz="1600" b="1" u="sng" dirty="0" err="1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Lichenification</a:t>
            </a:r>
            <a:endParaRPr lang="en-US" sz="1600" b="1" u="sng" dirty="0">
              <a:solidFill>
                <a:srgbClr val="0070C0"/>
              </a:solidFill>
              <a:latin typeface="Comic Sans MS" panose="030F0702030302020204" pitchFamily="66" charset="0"/>
              <a:cs typeface="+mn-cs"/>
            </a:endParaRP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Intense pruritus, self-trauma, pyoderma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Acute = Ear margins, </a:t>
            </a:r>
            <a:r>
              <a:rPr lang="en-US" sz="1600" b="1" u="sng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elbows</a:t>
            </a: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, </a:t>
            </a:r>
            <a:r>
              <a:rPr lang="en-US" sz="1600" b="1" u="sng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hocks</a:t>
            </a: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, </a:t>
            </a:r>
            <a:r>
              <a:rPr lang="en-US" sz="1600" b="1" dirty="0" err="1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ventrum</a:t>
            </a:r>
            <a:endParaRPr lang="en-US" sz="1600" b="1" dirty="0">
              <a:solidFill>
                <a:srgbClr val="0070C0"/>
              </a:solidFill>
              <a:latin typeface="Comic Sans MS" panose="030F0702030302020204" pitchFamily="66" charset="0"/>
              <a:cs typeface="+mn-cs"/>
            </a:endParaRP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General = Over much of body, skin thickening &amp; crusts</a:t>
            </a:r>
          </a:p>
          <a:p>
            <a:pPr marL="171450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Etiology = pathogenic mite.</a:t>
            </a:r>
          </a:p>
          <a:p>
            <a:pPr marL="514350" lvl="1" indent="-1714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Contagious, zoonotic</a:t>
            </a:r>
          </a:p>
        </p:txBody>
      </p:sp>
    </p:spTree>
    <p:extLst>
      <p:ext uri="{BB962C8B-B14F-4D97-AF65-F5344CB8AC3E}">
        <p14:creationId xmlns:p14="http://schemas.microsoft.com/office/powerpoint/2010/main" val="221540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438401"/>
            <a:ext cx="4381500" cy="3286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4168797"/>
            <a:ext cx="23368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1" y="2153336"/>
            <a:ext cx="3484821" cy="19716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895601" y="255576"/>
            <a:ext cx="640079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4000" b="1" i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Mite Issues</a:t>
            </a:r>
            <a:endParaRPr lang="en-US" altLang="en-US" sz="4000" b="1" kern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4894" y="5745699"/>
            <a:ext cx="27382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Poultry Mite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Control Issue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1836" y="4537266"/>
            <a:ext cx="1701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What “mite” be the problem ?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400800" y="1828801"/>
            <a:ext cx="0" cy="491385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6566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1524000" y="1905000"/>
            <a:ext cx="9448800" cy="457200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800" b="1" dirty="0">
                <a:latin typeface="Comic Sans MS" panose="030F0702030302020204" pitchFamily="66" charset="0"/>
              </a:rPr>
              <a:t>Quiz #1: Protozoa Quiz (Moodle)</a:t>
            </a:r>
            <a:br>
              <a:rPr lang="en-US" sz="2800" b="1" dirty="0">
                <a:latin typeface="Comic Sans MS" panose="030F0702030302020204" pitchFamily="66" charset="0"/>
              </a:rPr>
            </a:br>
            <a:endParaRPr lang="en-US" sz="28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800" b="1" dirty="0">
                <a:latin typeface="Comic Sans MS" panose="030F0702030302020204" pitchFamily="66" charset="0"/>
              </a:rPr>
              <a:t>5 Multiple Choice questions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None/>
            </a:pPr>
            <a:endParaRPr lang="en-US" sz="28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800" b="1" dirty="0">
                <a:latin typeface="Comic Sans MS" panose="030F0702030302020204" pitchFamily="66" charset="0"/>
              </a:rPr>
              <a:t>Opens: Thursday, August 31, 2023, 1:00 PM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Closes: Thursday, August 31, 2023, 4:00 PM</a:t>
            </a:r>
            <a:br>
              <a:rPr lang="en-US" sz="2800" b="1" dirty="0">
                <a:latin typeface="Comic Sans MS" panose="030F0702030302020204" pitchFamily="66" charset="0"/>
              </a:rPr>
            </a:b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Open-Book, Non-Collaborative</a:t>
            </a:r>
            <a:br>
              <a:rPr lang="en-US" sz="2800" b="1" dirty="0">
                <a:latin typeface="Comic Sans MS" panose="030F0702030302020204" pitchFamily="66" charset="0"/>
              </a:rPr>
            </a:b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Location: Student's choice</a:t>
            </a:r>
            <a:br>
              <a:rPr lang="en-US" sz="2800" b="1" dirty="0">
                <a:latin typeface="Comic Sans MS" panose="030F0702030302020204" pitchFamily="66" charset="0"/>
              </a:rPr>
            </a:b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Once Started, each student has 1hr to complete</a:t>
            </a:r>
            <a:br>
              <a:rPr lang="en-US" sz="2800" b="1" dirty="0">
                <a:latin typeface="Comic Sans MS" panose="030F0702030302020204" pitchFamily="66" charset="0"/>
              </a:rPr>
            </a:br>
            <a:endParaRPr lang="en-US" altLang="en-US" sz="3200" b="1" kern="0" dirty="0">
              <a:latin typeface="Comic Sans MS" panose="030F0702030302020204" pitchFamily="66" charset="0"/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62000" y="152400"/>
            <a:ext cx="7848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alt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Quiz 1: Protozoa</a:t>
            </a:r>
            <a:br>
              <a:rPr lang="en-US" alt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Tomorrow: 8/31/23</a:t>
            </a:r>
            <a:endParaRPr lang="en-US" altLang="en-US" sz="4800" b="1" kern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A7EF4-C07C-8BF6-C07B-FE8E3CAEAF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00200"/>
            <a:ext cx="9156986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09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E952C-C25E-3F42-841A-BEB286D2E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15997"/>
            <a:ext cx="4193805" cy="853605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Arial Rounded MT Bold" panose="020F0704030504030204" pitchFamily="34" charset="0"/>
                <a:cs typeface="Aharoni" panose="02010803020104030203" pitchFamily="2" charset="-79"/>
              </a:rPr>
              <a:t>Wellness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E3898-9318-BEC2-BAF6-008C2CD08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169602"/>
            <a:ext cx="10801350" cy="49845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3600" dirty="0"/>
              <a:t>Take a 5-minute wellness break: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dirty="0"/>
          </a:p>
          <a:p>
            <a:pPr marL="0" indent="0">
              <a:spcBef>
                <a:spcPts val="600"/>
              </a:spcBef>
              <a:buNone/>
            </a:pPr>
            <a:endParaRPr lang="en-US" sz="3600" dirty="0"/>
          </a:p>
          <a:p>
            <a:pPr marL="0" indent="0">
              <a:spcBef>
                <a:spcPts val="600"/>
              </a:spcBef>
              <a:buNone/>
            </a:pPr>
            <a:endParaRPr lang="en-US" sz="10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90DC8B-29D7-0EB0-C661-DB01D36BAE7E}"/>
              </a:ext>
            </a:extLst>
          </p:cNvPr>
          <p:cNvCxnSpPr/>
          <p:nvPr/>
        </p:nvCxnSpPr>
        <p:spPr>
          <a:xfrm flipV="1">
            <a:off x="1199707" y="5983415"/>
            <a:ext cx="9792586" cy="4739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CE144-AA39-1390-D8CC-C6CBB8DAF0D9}"/>
              </a:ext>
            </a:extLst>
          </p:cNvPr>
          <p:cNvSpPr txBox="1">
            <a:spLocks/>
          </p:cNvSpPr>
          <p:nvPr/>
        </p:nvSpPr>
        <p:spPr>
          <a:xfrm>
            <a:off x="1287010" y="6198722"/>
            <a:ext cx="7542665" cy="4687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hlinkClick r:id="rId3"/>
              </a:rPr>
              <a:t>https://www.youtube.com/watch?v=6nZvWkngrus</a:t>
            </a:r>
            <a:r>
              <a:rPr lang="en-US" dirty="0"/>
              <a:t> 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800" dirty="0"/>
          </a:p>
        </p:txBody>
      </p:sp>
      <p:pic>
        <p:nvPicPr>
          <p:cNvPr id="6" name="Online Media 5" title="AVA -Heartbeats - Live Acoustic Performance">
            <a:hlinkClick r:id="" action="ppaction://media"/>
            <a:extLst>
              <a:ext uri="{FF2B5EF4-FFF2-40B4-BE49-F238E27FC236}">
                <a16:creationId xmlns:a16="http://schemas.microsoft.com/office/drawing/2014/main" id="{0A0D9A57-78AC-FEF2-23A1-5E38610AE5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91046" y="1575688"/>
            <a:ext cx="7531369" cy="4255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196787-C084-F64B-9008-26ED439ED5BF}"/>
              </a:ext>
            </a:extLst>
          </p:cNvPr>
          <p:cNvSpPr txBox="1"/>
          <p:nvPr/>
        </p:nvSpPr>
        <p:spPr>
          <a:xfrm>
            <a:off x="231650" y="2481943"/>
            <a:ext cx="1784463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Heartbeats</a:t>
            </a:r>
          </a:p>
          <a:p>
            <a:pPr algn="ctr"/>
            <a:r>
              <a:rPr lang="en-US" sz="1100" dirty="0"/>
              <a:t>(Live Acoustic Performance)</a:t>
            </a:r>
          </a:p>
          <a:p>
            <a:pPr algn="ctr"/>
            <a:r>
              <a:rPr lang="en-US" dirty="0"/>
              <a:t>--</a:t>
            </a:r>
          </a:p>
          <a:p>
            <a:pPr algn="ctr"/>
            <a:r>
              <a:rPr lang="en-US" sz="2800" dirty="0" err="1">
                <a:latin typeface="Brush Script MT" panose="03060802040406070304" pitchFamily="66" charset="0"/>
              </a:rPr>
              <a:t>Eabha</a:t>
            </a:r>
            <a:endParaRPr lang="en-US" sz="2800" dirty="0">
              <a:latin typeface="Brush Script MT" panose="03060802040406070304" pitchFamily="66" charset="0"/>
            </a:endParaRPr>
          </a:p>
          <a:p>
            <a:pPr algn="ctr"/>
            <a:r>
              <a:rPr lang="en-US" dirty="0"/>
              <a:t>(“AVA”)</a:t>
            </a:r>
          </a:p>
        </p:txBody>
      </p:sp>
    </p:spTree>
    <p:extLst>
      <p:ext uri="{BB962C8B-B14F-4D97-AF65-F5344CB8AC3E}">
        <p14:creationId xmlns:p14="http://schemas.microsoft.com/office/powerpoint/2010/main" val="76469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426ADC-9142-BF6C-D5EB-401662D882B0}"/>
              </a:ext>
            </a:extLst>
          </p:cNvPr>
          <p:cNvGrpSpPr/>
          <p:nvPr/>
        </p:nvGrpSpPr>
        <p:grpSpPr>
          <a:xfrm>
            <a:off x="5537501" y="2530245"/>
            <a:ext cx="2895600" cy="4098347"/>
            <a:chOff x="4102960" y="2164723"/>
            <a:chExt cx="2895600" cy="4098347"/>
          </a:xfrm>
        </p:grpSpPr>
        <p:sp>
          <p:nvSpPr>
            <p:cNvPr id="2" name="Rectangle 1"/>
            <p:cNvSpPr/>
            <p:nvPr/>
          </p:nvSpPr>
          <p:spPr>
            <a:xfrm>
              <a:off x="4102960" y="5924516"/>
              <a:ext cx="28956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 err="1">
                  <a:solidFill>
                    <a:srgbClr val="221E1F"/>
                  </a:solidFill>
                  <a:latin typeface="GillSans-Heavy"/>
                </a:rPr>
                <a:t>Knottenbelt</a:t>
              </a:r>
              <a:r>
                <a:rPr lang="en-US" sz="800" dirty="0">
                  <a:solidFill>
                    <a:srgbClr val="221E1F"/>
                  </a:solidFill>
                  <a:latin typeface="GillSans-Heavy"/>
                </a:rPr>
                <a:t> and Pascoe’s </a:t>
              </a:r>
            </a:p>
            <a:p>
              <a:pPr algn="ctr"/>
              <a:r>
                <a:rPr lang="en-US" sz="800" dirty="0">
                  <a:solidFill>
                    <a:srgbClr val="221E1F"/>
                  </a:solidFill>
                  <a:latin typeface="GillSans-Heavy"/>
                </a:rPr>
                <a:t>Color Atlas of Diseases and Disorders of the Horse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2960" y="2164723"/>
              <a:ext cx="2895600" cy="376107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1129" y="237097"/>
            <a:ext cx="2539326" cy="15866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24074" y="1893194"/>
            <a:ext cx="253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https://</a:t>
            </a:r>
            <a:r>
              <a:rPr lang="en-US" sz="700" dirty="0" err="1"/>
              <a:t>www.andylawpestcontrol.co.uk</a:t>
            </a:r>
            <a:r>
              <a:rPr lang="en-US" sz="700" dirty="0"/>
              <a:t>/how-much-do-you-know-about-bird-mites/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1973B1-3B90-657F-D521-3DFE60E819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0990" y="2814282"/>
            <a:ext cx="2214918" cy="22149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1F3B33-86BD-3CEE-E328-DDD44D7CEFCF}"/>
              </a:ext>
            </a:extLst>
          </p:cNvPr>
          <p:cNvSpPr txBox="1"/>
          <p:nvPr/>
        </p:nvSpPr>
        <p:spPr>
          <a:xfrm>
            <a:off x="401109" y="5029200"/>
            <a:ext cx="21146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u="sng" dirty="0"/>
              <a:t>https://birdmitegu</a:t>
            </a:r>
            <a:r>
              <a:rPr lang="en-US" sz="700" dirty="0"/>
              <a:t>ide</a:t>
            </a:r>
            <a:r>
              <a:rPr lang="en-US" sz="700" u="sng" dirty="0"/>
              <a:t>.com/bird-mites-on-humans/</a:t>
            </a:r>
            <a:endParaRPr lang="en-US" sz="7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42551B0-CE4F-0DF1-C29E-5FA239A0BE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9318" y="3881212"/>
            <a:ext cx="3006636" cy="229597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6BF5FEA-ABB2-B7A1-3308-259BFB8E2041}"/>
              </a:ext>
            </a:extLst>
          </p:cNvPr>
          <p:cNvGrpSpPr/>
          <p:nvPr/>
        </p:nvGrpSpPr>
        <p:grpSpPr>
          <a:xfrm>
            <a:off x="290721" y="1574778"/>
            <a:ext cx="8544165" cy="457200"/>
            <a:chOff x="304800" y="1207878"/>
            <a:chExt cx="8544165" cy="457200"/>
          </a:xfrm>
        </p:grpSpPr>
        <p:sp>
          <p:nvSpPr>
            <p:cNvPr id="18" name="Rectangle 1027">
              <a:extLst>
                <a:ext uri="{FF2B5EF4-FFF2-40B4-BE49-F238E27FC236}">
                  <a16:creationId xmlns:a16="http://schemas.microsoft.com/office/drawing/2014/main" id="{4B7981F7-5743-292A-7370-DAA15533F38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04800" y="1207878"/>
              <a:ext cx="3691917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51435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US" sz="1400" dirty="0">
                  <a:solidFill>
                    <a:prstClr val="black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If birds unavailable; feed on other hosts                    (rodents, horses, dogs, man).</a:t>
              </a: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59C3B8B6-F925-0BAC-DC1E-5989F0DD652F}"/>
                </a:ext>
              </a:extLst>
            </p:cNvPr>
            <p:cNvSpPr/>
            <p:nvPr/>
          </p:nvSpPr>
          <p:spPr>
            <a:xfrm>
              <a:off x="4091121" y="1207878"/>
              <a:ext cx="1371600" cy="457200"/>
            </a:xfrm>
            <a:prstGeom prst="rightArrow">
              <a:avLst/>
            </a:prstGeom>
            <a:noFill/>
            <a:ln w="28575">
              <a:solidFill>
                <a:srgbClr val="DBB7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Zoonosis</a:t>
              </a:r>
            </a:p>
          </p:txBody>
        </p:sp>
        <p:sp>
          <p:nvSpPr>
            <p:cNvPr id="35" name="Rectangle 1027">
              <a:extLst>
                <a:ext uri="{FF2B5EF4-FFF2-40B4-BE49-F238E27FC236}">
                  <a16:creationId xmlns:a16="http://schemas.microsoft.com/office/drawing/2014/main" id="{0CAD658D-430E-220C-115B-9B0463792FB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557125" y="1207878"/>
              <a:ext cx="3291840" cy="457200"/>
            </a:xfrm>
            <a:prstGeom prst="rect">
              <a:avLst/>
            </a:prstGeom>
            <a:solidFill>
              <a:srgbClr val="DBB7FF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US" sz="1400" dirty="0">
                  <a:latin typeface="Comic Sans MS" panose="030F0702030302020204" pitchFamily="66" charset="0"/>
                </a:rPr>
                <a:t>Irritation to farm workers, other animals, potential </a:t>
              </a:r>
              <a:r>
                <a:rPr lang="en-US" sz="1400" dirty="0" err="1">
                  <a:latin typeface="Comic Sans MS" panose="030F0702030302020204" pitchFamily="66" charset="0"/>
                </a:rPr>
                <a:t>DZ</a:t>
              </a:r>
              <a:r>
                <a:rPr lang="en-US" sz="1400" dirty="0">
                  <a:latin typeface="Comic Sans MS" panose="030F0702030302020204" pitchFamily="66" charset="0"/>
                </a:rPr>
                <a:t> vectors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BE5A498D-1412-DFE3-A930-196B2B5B8A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977" y="3037384"/>
            <a:ext cx="2922494" cy="219187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A91DC4-58F6-65A5-DB7C-76121AE973D8}"/>
              </a:ext>
            </a:extLst>
          </p:cNvPr>
          <p:cNvSpPr txBox="1"/>
          <p:nvPr/>
        </p:nvSpPr>
        <p:spPr>
          <a:xfrm>
            <a:off x="9210740" y="5239888"/>
            <a:ext cx="235673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https://</a:t>
            </a:r>
            <a:r>
              <a:rPr lang="en-US" sz="700" dirty="0" err="1"/>
              <a:t>littlehappypaw.com</a:t>
            </a:r>
            <a:r>
              <a:rPr lang="en-US" sz="700" dirty="0"/>
              <a:t>/can-bird-mites-live-on-dogs/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44BE94-86A5-88CF-67E5-FCC3748BB44D}"/>
              </a:ext>
            </a:extLst>
          </p:cNvPr>
          <p:cNvGrpSpPr/>
          <p:nvPr/>
        </p:nvGrpSpPr>
        <p:grpSpPr>
          <a:xfrm>
            <a:off x="152399" y="1066800"/>
            <a:ext cx="9144848" cy="93980"/>
            <a:chOff x="1446952" y="7600726"/>
            <a:chExt cx="9144848" cy="939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3A5826-7FAB-583D-8848-8EFC87196FBB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B3F99D-AA08-DB0A-3784-F3C054DB92D2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7C9BDF-BF0F-B46F-1E8B-6A70DB979974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B64B4C-9E84-71B6-D1CC-6E2A465662E1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9CAD80CD-A1B4-79CA-42C7-25E9BC684F93}"/>
              </a:ext>
            </a:extLst>
          </p:cNvPr>
          <p:cNvSpPr txBox="1">
            <a:spLocks noChangeArrowheads="1"/>
          </p:cNvSpPr>
          <p:nvPr/>
        </p:nvSpPr>
        <p:spPr>
          <a:xfrm>
            <a:off x="589355" y="161210"/>
            <a:ext cx="6550989" cy="986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>
                <a:latin typeface="Comic Sans MS" panose="030F0702030302020204" pitchFamily="66" charset="0"/>
              </a:rPr>
              <a:t>Poultry Mites</a:t>
            </a:r>
            <a:br>
              <a:rPr lang="en-US" altLang="en-US" sz="3200" b="1" dirty="0">
                <a:latin typeface="Comic Sans MS" panose="030F0702030302020204" pitchFamily="66" charset="0"/>
              </a:rPr>
            </a:br>
            <a:r>
              <a:rPr lang="en-US" altLang="en-US" sz="2000" b="1" i="1" dirty="0" err="1">
                <a:latin typeface="Comic Sans MS" panose="030F0702030302020204" pitchFamily="66" charset="0"/>
              </a:rPr>
              <a:t>Dermanyssus</a:t>
            </a:r>
            <a:r>
              <a:rPr lang="en-US" altLang="en-US" sz="2000" b="1" i="1" dirty="0">
                <a:latin typeface="Comic Sans MS" panose="030F0702030302020204" pitchFamily="66" charset="0"/>
              </a:rPr>
              <a:t> </a:t>
            </a:r>
            <a:r>
              <a:rPr lang="en-US" altLang="en-US" sz="2000" b="1" i="1" dirty="0" err="1">
                <a:latin typeface="Comic Sans MS" panose="030F0702030302020204" pitchFamily="66" charset="0"/>
              </a:rPr>
              <a:t>gallinae</a:t>
            </a:r>
            <a:r>
              <a:rPr lang="en-US" altLang="en-US" sz="2000" b="1" dirty="0">
                <a:latin typeface="Comic Sans MS" panose="030F0702030302020204" pitchFamily="66" charset="0"/>
              </a:rPr>
              <a:t> AND </a:t>
            </a:r>
            <a:r>
              <a:rPr lang="en-US" altLang="en-US" sz="2000" b="1" i="1" dirty="0" err="1">
                <a:latin typeface="Comic Sans MS" panose="030F0702030302020204" pitchFamily="66" charset="0"/>
              </a:rPr>
              <a:t>Ornithonyssus</a:t>
            </a:r>
            <a:r>
              <a:rPr lang="en-US" altLang="en-US" sz="2000" b="1" i="1" dirty="0">
                <a:latin typeface="Comic Sans MS" panose="030F0702030302020204" pitchFamily="66" charset="0"/>
              </a:rPr>
              <a:t> </a:t>
            </a:r>
            <a:r>
              <a:rPr lang="en-US" altLang="en-US" sz="2000" b="1" i="1" dirty="0" err="1">
                <a:latin typeface="Comic Sans MS" panose="030F0702030302020204" pitchFamily="66" charset="0"/>
              </a:rPr>
              <a:t>sylviarum</a:t>
            </a:r>
            <a:endParaRPr lang="en-US" altLang="en-US" sz="2400" b="1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8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08661" y="110494"/>
            <a:ext cx="6550989" cy="9864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i="1" dirty="0">
                <a:latin typeface="Comic Sans MS" panose="030F0702030302020204" pitchFamily="66" charset="0"/>
              </a:rPr>
              <a:t>Dermanyssus gallinae</a:t>
            </a:r>
            <a:br>
              <a:rPr lang="en-US" altLang="en-US" sz="3200" b="1" dirty="0">
                <a:latin typeface="Comic Sans MS" panose="030F0702030302020204" pitchFamily="66" charset="0"/>
              </a:rPr>
            </a:br>
            <a:r>
              <a:rPr lang="en-US" altLang="en-US" sz="2400" b="1" dirty="0">
                <a:latin typeface="Comic Sans MS" panose="030F0702030302020204" pitchFamily="66" charset="0"/>
              </a:rPr>
              <a:t>Roost mite or Red Chicken mite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79759D-F6C7-8662-609D-111656D68B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792314" y="202741"/>
            <a:ext cx="2191743" cy="1458506"/>
          </a:xfrm>
          <a:prstGeom prst="rect">
            <a:avLst/>
          </a:prstGeom>
        </p:spPr>
      </p:pic>
      <p:sp>
        <p:nvSpPr>
          <p:cNvPr id="22" name="Rectangle 1027">
            <a:extLst>
              <a:ext uri="{FF2B5EF4-FFF2-40B4-BE49-F238E27FC236}">
                <a16:creationId xmlns:a16="http://schemas.microsoft.com/office/drawing/2014/main" id="{4AE40447-12B5-F6E4-448E-FC917447CB3C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613010"/>
            <a:ext cx="3474720" cy="457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en-US" sz="1400" b="1" i="1" dirty="0">
                <a:latin typeface="Comic Sans MS" panose="030F0702030302020204" pitchFamily="66" charset="0"/>
              </a:rPr>
              <a:t>Dg</a:t>
            </a:r>
            <a:r>
              <a:rPr lang="en-US" altLang="en-US" sz="1400" b="1" dirty="0">
                <a:latin typeface="Comic Sans MS" panose="030F0702030302020204" pitchFamily="66" charset="0"/>
              </a:rPr>
              <a:t> mites -- hide in the environment during daytime</a:t>
            </a:r>
            <a:r>
              <a:rPr lang="en-US" altLang="en-US" sz="1400" dirty="0">
                <a:latin typeface="Comic Sans MS" panose="030F0702030302020204" pitchFamily="66" charset="0"/>
              </a:rPr>
              <a:t>, feed on birds at  night</a:t>
            </a:r>
          </a:p>
        </p:txBody>
      </p:sp>
      <p:sp>
        <p:nvSpPr>
          <p:cNvPr id="27" name="Rectangle 1027">
            <a:extLst>
              <a:ext uri="{FF2B5EF4-FFF2-40B4-BE49-F238E27FC236}">
                <a16:creationId xmlns:a16="http://schemas.microsoft.com/office/drawing/2014/main" id="{FAC18F14-14E9-16C5-709A-FEF6206A1BE1}"/>
              </a:ext>
            </a:extLst>
          </p:cNvPr>
          <p:cNvSpPr txBox="1">
            <a:spLocks noChangeArrowheads="1"/>
          </p:cNvSpPr>
          <p:nvPr/>
        </p:nvSpPr>
        <p:spPr>
          <a:xfrm>
            <a:off x="5519091" y="1388905"/>
            <a:ext cx="329184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400" b="1" dirty="0">
                <a:latin typeface="Comic Sans MS" panose="030F0702030302020204" pitchFamily="66" charset="0"/>
              </a:rPr>
              <a:t>Mite surveillance </a:t>
            </a:r>
            <a:r>
              <a:rPr lang="en-US" sz="1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 inspect cracks &amp; crevices of chicken house (during day)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F77C2F7E-580F-D4BB-7464-73F762EF1A63}"/>
              </a:ext>
            </a:extLst>
          </p:cNvPr>
          <p:cNvSpPr/>
          <p:nvPr/>
        </p:nvSpPr>
        <p:spPr>
          <a:xfrm>
            <a:off x="4123080" y="1388905"/>
            <a:ext cx="1371600" cy="457200"/>
          </a:xfrm>
          <a:prstGeom prst="rightArrow">
            <a:avLst/>
          </a:prstGeom>
          <a:noFill/>
          <a:ln w="28575">
            <a:solidFill>
              <a:srgbClr val="BDD7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Diagnosis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42DF9E32-09F5-C124-4989-7A153A356B7C}"/>
              </a:ext>
            </a:extLst>
          </p:cNvPr>
          <p:cNvSpPr/>
          <p:nvPr/>
        </p:nvSpPr>
        <p:spPr>
          <a:xfrm>
            <a:off x="4123080" y="1905000"/>
            <a:ext cx="1371600" cy="457200"/>
          </a:xfrm>
          <a:prstGeom prst="rightArrow">
            <a:avLst/>
          </a:prstGeom>
          <a:noFill/>
          <a:ln w="28575">
            <a:solidFill>
              <a:srgbClr val="C5E0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Treatment</a:t>
            </a:r>
          </a:p>
        </p:txBody>
      </p:sp>
      <p:sp>
        <p:nvSpPr>
          <p:cNvPr id="53" name="Rectangle 1027">
            <a:extLst>
              <a:ext uri="{FF2B5EF4-FFF2-40B4-BE49-F238E27FC236}">
                <a16:creationId xmlns:a16="http://schemas.microsoft.com/office/drawing/2014/main" id="{8AA3012C-205F-890D-614C-441BB413C41D}"/>
              </a:ext>
            </a:extLst>
          </p:cNvPr>
          <p:cNvSpPr txBox="1">
            <a:spLocks noChangeArrowheads="1"/>
          </p:cNvSpPr>
          <p:nvPr/>
        </p:nvSpPr>
        <p:spPr>
          <a:xfrm>
            <a:off x="5513730" y="1905000"/>
            <a:ext cx="329184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400" dirty="0">
                <a:latin typeface="Comic Sans MS" panose="030F0702030302020204" pitchFamily="66" charset="0"/>
              </a:rPr>
              <a:t>Acaricides: high-pressure sprays, dusts, etc.</a:t>
            </a:r>
            <a:r>
              <a:rPr lang="en-US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b="1" u="sng" dirty="0">
                <a:latin typeface="Comic Sans MS" panose="030F0702030302020204" pitchFamily="66" charset="0"/>
              </a:rPr>
              <a:t>Primary: environment</a:t>
            </a:r>
            <a:r>
              <a:rPr lang="en-US" sz="1400" dirty="0">
                <a:latin typeface="Comic Sans MS" panose="030F0702030302020204" pitchFamily="66" charset="0"/>
              </a:rPr>
              <a:t>, secondary: birds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EB711-12AE-684E-30A0-5E5DA881E1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56" y="2432604"/>
            <a:ext cx="3049944" cy="217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0B3DC-D40D-B802-2FA6-DF8166551D84}"/>
              </a:ext>
            </a:extLst>
          </p:cNvPr>
          <p:cNvSpPr txBox="1"/>
          <p:nvPr/>
        </p:nvSpPr>
        <p:spPr>
          <a:xfrm>
            <a:off x="741329" y="4606312"/>
            <a:ext cx="23587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Comic Sans MS" panose="030F0702030302020204" pitchFamily="66" charset="0"/>
              </a:rPr>
              <a:t>https://www.coremi.eu/about-coremi/mites.html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4C1CF-CACB-125C-9E8F-69E7FF4198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4853370"/>
            <a:ext cx="2670721" cy="1776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470C-6DDC-343A-789A-E3FB32C8D8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665" y="3569918"/>
            <a:ext cx="3049943" cy="23179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1FF510-2753-6500-C7CE-28728A7B4C7B}"/>
              </a:ext>
            </a:extLst>
          </p:cNvPr>
          <p:cNvGrpSpPr/>
          <p:nvPr/>
        </p:nvGrpSpPr>
        <p:grpSpPr>
          <a:xfrm>
            <a:off x="152399" y="1066800"/>
            <a:ext cx="9144848" cy="93980"/>
            <a:chOff x="1446952" y="7600726"/>
            <a:chExt cx="9144848" cy="939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A04246-EB74-1BF4-D5E0-FDBE69D82C1E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378F37-C647-A85C-1B91-69A941F9ECFA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EF18AE-91F3-372A-10AF-1DBCC84D65F5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A891BB-F0B8-DE36-3396-8D63A7A4891B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chicken and spider with text&#10;&#10;Description automatically generated">
            <a:extLst>
              <a:ext uri="{FF2B5EF4-FFF2-40B4-BE49-F238E27FC236}">
                <a16:creationId xmlns:a16="http://schemas.microsoft.com/office/drawing/2014/main" id="{583E2DFE-B776-3411-2F92-039F311CBC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98" y="2982939"/>
            <a:ext cx="3489967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93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6556"/>
            <a:ext cx="6550989" cy="9864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i="1" dirty="0" err="1">
                <a:latin typeface="Comic Sans MS" panose="030F0702030302020204" pitchFamily="66" charset="0"/>
              </a:rPr>
              <a:t>Ornithonyssus</a:t>
            </a:r>
            <a:r>
              <a:rPr lang="en-US" altLang="en-US" sz="3200" b="1" i="1" dirty="0">
                <a:latin typeface="Comic Sans MS" panose="030F0702030302020204" pitchFamily="66" charset="0"/>
              </a:rPr>
              <a:t> </a:t>
            </a:r>
            <a:r>
              <a:rPr lang="en-US" altLang="en-US" sz="3200" b="1" i="1" dirty="0" err="1">
                <a:latin typeface="Comic Sans MS" panose="030F0702030302020204" pitchFamily="66" charset="0"/>
              </a:rPr>
              <a:t>sylviarum</a:t>
            </a:r>
            <a:br>
              <a:rPr lang="en-US" altLang="en-US" sz="3200" b="1" dirty="0">
                <a:latin typeface="Comic Sans MS" panose="030F0702030302020204" pitchFamily="66" charset="0"/>
              </a:rPr>
            </a:br>
            <a:r>
              <a:rPr lang="en-US" altLang="en-US" sz="2400" b="1" dirty="0">
                <a:latin typeface="Comic Sans MS" panose="030F0702030302020204" pitchFamily="66" charset="0"/>
              </a:rPr>
              <a:t>Northern Fowl Mite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AC73C4-11B4-130D-5FCC-DBE7EA1CB8A7}"/>
              </a:ext>
            </a:extLst>
          </p:cNvPr>
          <p:cNvGrpSpPr/>
          <p:nvPr/>
        </p:nvGrpSpPr>
        <p:grpSpPr>
          <a:xfrm>
            <a:off x="609600" y="1381621"/>
            <a:ext cx="8201331" cy="973295"/>
            <a:chOff x="609600" y="1280466"/>
            <a:chExt cx="8201331" cy="973295"/>
          </a:xfrm>
        </p:grpSpPr>
        <p:sp>
          <p:nvSpPr>
            <p:cNvPr id="22" name="Rectangle 1027">
              <a:extLst>
                <a:ext uri="{FF2B5EF4-FFF2-40B4-BE49-F238E27FC236}">
                  <a16:creationId xmlns:a16="http://schemas.microsoft.com/office/drawing/2014/main" id="{4AE40447-12B5-F6E4-448E-FC917447CB3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09600" y="1504571"/>
              <a:ext cx="347472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lang="en-US" altLang="en-US" sz="1400" b="1" i="1" dirty="0" err="1">
                  <a:latin typeface="Comic Sans MS" panose="030F0702030302020204" pitchFamily="66" charset="0"/>
                </a:rPr>
                <a:t>Os</a:t>
              </a:r>
              <a:r>
                <a:rPr lang="en-US" altLang="en-US" sz="1400" b="1" dirty="0">
                  <a:latin typeface="Comic Sans MS" panose="030F0702030302020204" pitchFamily="66" charset="0"/>
                </a:rPr>
                <a:t> mites -- all stages are on the host &amp; rarely wanders off host</a:t>
              </a:r>
            </a:p>
            <a:p>
              <a:pPr marL="0" indent="0" fontAlgn="auto">
                <a:spcAft>
                  <a:spcPts val="0"/>
                </a:spcAft>
                <a:buNone/>
              </a:pPr>
              <a:endParaRPr lang="en-US" altLang="en-US" sz="1400" dirty="0">
                <a:latin typeface="Comic Sans MS" panose="030F0702030302020204" pitchFamily="66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E87472-3345-8245-2C7C-1107A3444491}"/>
                </a:ext>
              </a:extLst>
            </p:cNvPr>
            <p:cNvGrpSpPr/>
            <p:nvPr/>
          </p:nvGrpSpPr>
          <p:grpSpPr>
            <a:xfrm>
              <a:off x="4123080" y="1280466"/>
              <a:ext cx="4687851" cy="973295"/>
              <a:chOff x="4123080" y="1280466"/>
              <a:chExt cx="4687851" cy="9732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BCBA75A-5770-3B22-C9C9-6EBCD15999D7}"/>
                  </a:ext>
                </a:extLst>
              </p:cNvPr>
              <p:cNvGrpSpPr/>
              <p:nvPr/>
            </p:nvGrpSpPr>
            <p:grpSpPr>
              <a:xfrm>
                <a:off x="4123080" y="1280466"/>
                <a:ext cx="4687851" cy="457200"/>
                <a:chOff x="4123080" y="1280466"/>
                <a:chExt cx="4687851" cy="457200"/>
              </a:xfrm>
            </p:grpSpPr>
            <p:sp>
              <p:nvSpPr>
                <p:cNvPr id="27" name="Rectangle 1027">
                  <a:extLst>
                    <a:ext uri="{FF2B5EF4-FFF2-40B4-BE49-F238E27FC236}">
                      <a16:creationId xmlns:a16="http://schemas.microsoft.com/office/drawing/2014/main" id="{FAC18F14-14E9-16C5-709A-FEF6206A1B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>
                <a:xfrm>
                  <a:off x="5519091" y="1280466"/>
                  <a:ext cx="3291840" cy="457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vert="horz" lIns="91440" tIns="45720" rIns="91440" bIns="45720" rtlCol="0" anchor="ctr">
                  <a:normAutofit fontScale="77500" lnSpcReduction="2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None/>
                  </a:pPr>
                  <a:r>
                    <a:rPr lang="en-US" sz="1400" b="1" dirty="0">
                      <a:latin typeface="Comic Sans MS" panose="030F0702030302020204" pitchFamily="66" charset="0"/>
                    </a:rPr>
                    <a:t>Mite surveillance </a:t>
                  </a:r>
                  <a:r>
                    <a:rPr lang="en-US" sz="1400" b="1" dirty="0">
                      <a:latin typeface="Comic Sans MS" panose="030F0702030302020204" pitchFamily="66" charset="0"/>
                      <a:sym typeface="Wingdings" panose="05000000000000000000" pitchFamily="2" charset="2"/>
                    </a:rPr>
                    <a:t> Soiled &amp; matted feathers, crusty skin, severe scabbing,   esp. </a:t>
                  </a:r>
                  <a:r>
                    <a:rPr lang="en-US" sz="1400" b="1" u="sng" dirty="0">
                      <a:latin typeface="Comic Sans MS" panose="030F0702030302020204" pitchFamily="66" charset="0"/>
                      <a:sym typeface="Wingdings" panose="05000000000000000000" pitchFamily="2" charset="2"/>
                    </a:rPr>
                    <a:t>around the vent</a:t>
                  </a:r>
                  <a:r>
                    <a:rPr lang="en-US" sz="1400" b="1" dirty="0">
                      <a:latin typeface="Comic Sans MS" panose="030F0702030302020204" pitchFamily="66" charset="0"/>
                      <a:sym typeface="Wingdings" panose="05000000000000000000" pitchFamily="2" charset="2"/>
                    </a:rPr>
                    <a:t>.</a:t>
                  </a:r>
                </a:p>
              </p:txBody>
            </p:sp>
            <p:sp>
              <p:nvSpPr>
                <p:cNvPr id="32" name="Arrow: Right 31">
                  <a:extLst>
                    <a:ext uri="{FF2B5EF4-FFF2-40B4-BE49-F238E27FC236}">
                      <a16:creationId xmlns:a16="http://schemas.microsoft.com/office/drawing/2014/main" id="{F77C2F7E-580F-D4BB-7464-73F762EF1A63}"/>
                    </a:ext>
                  </a:extLst>
                </p:cNvPr>
                <p:cNvSpPr/>
                <p:nvPr/>
              </p:nvSpPr>
              <p:spPr>
                <a:xfrm>
                  <a:off x="4123080" y="1280466"/>
                  <a:ext cx="1371600" cy="457200"/>
                </a:xfrm>
                <a:prstGeom prst="rightArrow">
                  <a:avLst/>
                </a:prstGeom>
                <a:noFill/>
                <a:ln w="28575">
                  <a:solidFill>
                    <a:srgbClr val="BDD7E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Diagnosis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4110B74-4EA5-60AC-F2B5-4E770F2AE277}"/>
                  </a:ext>
                </a:extLst>
              </p:cNvPr>
              <p:cNvGrpSpPr/>
              <p:nvPr/>
            </p:nvGrpSpPr>
            <p:grpSpPr>
              <a:xfrm>
                <a:off x="4123080" y="1796561"/>
                <a:ext cx="4682490" cy="457200"/>
                <a:chOff x="4123080" y="1796561"/>
                <a:chExt cx="4682490" cy="457200"/>
              </a:xfrm>
            </p:grpSpPr>
            <p:sp>
              <p:nvSpPr>
                <p:cNvPr id="42" name="Arrow: Right 41">
                  <a:extLst>
                    <a:ext uri="{FF2B5EF4-FFF2-40B4-BE49-F238E27FC236}">
                      <a16:creationId xmlns:a16="http://schemas.microsoft.com/office/drawing/2014/main" id="{42DF9E32-09F5-C124-4989-7A153A356B7C}"/>
                    </a:ext>
                  </a:extLst>
                </p:cNvPr>
                <p:cNvSpPr/>
                <p:nvPr/>
              </p:nvSpPr>
              <p:spPr>
                <a:xfrm>
                  <a:off x="4123080" y="1796561"/>
                  <a:ext cx="1371600" cy="457200"/>
                </a:xfrm>
                <a:prstGeom prst="rightArrow">
                  <a:avLst/>
                </a:prstGeom>
                <a:noFill/>
                <a:ln w="28575">
                  <a:solidFill>
                    <a:srgbClr val="C5E0B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Treatment</a:t>
                  </a:r>
                </a:p>
              </p:txBody>
            </p:sp>
            <p:sp>
              <p:nvSpPr>
                <p:cNvPr id="53" name="Rectangle 1027">
                  <a:extLst>
                    <a:ext uri="{FF2B5EF4-FFF2-40B4-BE49-F238E27FC236}">
                      <a16:creationId xmlns:a16="http://schemas.microsoft.com/office/drawing/2014/main" id="{8AA3012C-205F-890D-614C-441BB413C4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>
                <a:xfrm>
                  <a:off x="5513730" y="1796561"/>
                  <a:ext cx="3291840" cy="4572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vert="horz" lIns="91440" tIns="45720" rIns="91440" bIns="45720" rtlCol="0" anchor="ctr">
                  <a:normAutofit fontScale="77500" lnSpcReduction="2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spcAft>
                      <a:spcPts val="0"/>
                    </a:spcAft>
                    <a:buNone/>
                  </a:pPr>
                  <a:r>
                    <a:rPr lang="en-US" sz="1400" dirty="0">
                      <a:latin typeface="Comic Sans MS" panose="030F0702030302020204" pitchFamily="66" charset="0"/>
                    </a:rPr>
                    <a:t>Acaricides: high-pressure sprays, dusts, etc.</a:t>
                  </a:r>
                  <a:r>
                    <a:rPr lang="en-US" sz="1400" dirty="0">
                      <a:latin typeface="Comic Sans MS" panose="030F0702030302020204" pitchFamily="66" charset="0"/>
                      <a:sym typeface="Wingdings" panose="05000000000000000000" pitchFamily="2" charset="2"/>
                    </a:rPr>
                    <a:t> </a:t>
                  </a:r>
                  <a:r>
                    <a:rPr lang="en-US" sz="1400" dirty="0">
                      <a:latin typeface="Comic Sans MS" panose="030F0702030302020204" pitchFamily="66" charset="0"/>
                    </a:rPr>
                    <a:t> </a:t>
                  </a:r>
                  <a:r>
                    <a:rPr lang="en-US" sz="1400" b="1" u="sng" dirty="0">
                      <a:latin typeface="Comic Sans MS" panose="030F0702030302020204" pitchFamily="66" charset="0"/>
                    </a:rPr>
                    <a:t>Primary: birds</a:t>
                  </a:r>
                  <a:r>
                    <a:rPr lang="en-US" sz="1400" dirty="0">
                      <a:latin typeface="Comic Sans MS" panose="030F0702030302020204" pitchFamily="66" charset="0"/>
                    </a:rPr>
                    <a:t>, secondary: environment</a:t>
                  </a:r>
                </a:p>
              </p:txBody>
            </p:sp>
          </p:grp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B9BD89-591B-677D-0C61-A7F0846644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013" y="402013"/>
            <a:ext cx="2193850" cy="1535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825DE7-B0CE-8665-521A-95BA5D7625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19" y="2581106"/>
            <a:ext cx="3934777" cy="39347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3824BB-D49B-113A-BB18-017359D4E375}"/>
              </a:ext>
            </a:extLst>
          </p:cNvPr>
          <p:cNvGrpSpPr/>
          <p:nvPr/>
        </p:nvGrpSpPr>
        <p:grpSpPr>
          <a:xfrm>
            <a:off x="152399" y="1066800"/>
            <a:ext cx="9144848" cy="93980"/>
            <a:chOff x="1446952" y="7600726"/>
            <a:chExt cx="9144848" cy="939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205440A-6E61-2CA0-210A-6C56E39EAA91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041867-6273-C33B-450F-38CFD0337B9C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FEAB6F-D97C-00AC-1659-7F89A064A942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B405A9-5324-02DE-9273-F93B8B62BE21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chicken and spider with text&#10;&#10;Description automatically generated">
            <a:extLst>
              <a:ext uri="{FF2B5EF4-FFF2-40B4-BE49-F238E27FC236}">
                <a16:creationId xmlns:a16="http://schemas.microsoft.com/office/drawing/2014/main" id="{F1B70CCD-AE51-699C-849E-2E8E89969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176891"/>
            <a:ext cx="3489967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27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6794390" cy="1432666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latin typeface="Comic Sans MS" panose="030F0702030302020204" pitchFamily="66" charset="0"/>
              </a:rPr>
              <a:t>Index for Estimating Infestation of </a:t>
            </a:r>
            <a:r>
              <a:rPr lang="en-US" altLang="en-US" sz="3600" b="1" i="1" dirty="0" err="1">
                <a:latin typeface="Comic Sans MS" panose="030F0702030302020204" pitchFamily="66" charset="0"/>
              </a:rPr>
              <a:t>Ornithonyssus</a:t>
            </a:r>
            <a:r>
              <a:rPr lang="en-US" altLang="en-US" sz="3600" b="1" i="1" dirty="0">
                <a:latin typeface="Comic Sans MS" panose="030F0702030302020204" pitchFamily="66" charset="0"/>
              </a:rPr>
              <a:t> </a:t>
            </a:r>
            <a:r>
              <a:rPr lang="en-US" altLang="en-US" sz="3600" b="1" i="1" dirty="0" err="1">
                <a:latin typeface="Comic Sans MS" panose="030F0702030302020204" pitchFamily="66" charset="0"/>
              </a:rPr>
              <a:t>sylviarum</a:t>
            </a:r>
            <a:endParaRPr lang="en-US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1638300" y="2057400"/>
            <a:ext cx="8915400" cy="4572000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marL="0" indent="0" algn="ctr">
              <a:buNone/>
            </a:pPr>
            <a:r>
              <a:rPr lang="en-US" altLang="en-US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FYI</a:t>
            </a:r>
            <a:endParaRPr lang="en-US" altLang="en-US" sz="2000" b="1" u="sng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0  =  No mites</a:t>
            </a:r>
          </a:p>
          <a:p>
            <a:pPr marL="0" indent="0"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1  =  1 to 50 mites --- Light Infestation</a:t>
            </a:r>
          </a:p>
          <a:p>
            <a:pPr marL="0" indent="0"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2  =  50 to 1000 mites --- Moderate Infestation  =  </a:t>
            </a:r>
            <a:r>
              <a:rPr lang="en-US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TREAT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(small clumps of mites on skin and feathers with beginning </a:t>
            </a:r>
            <a:r>
              <a:rPr lang="en-US" altLang="en-US" sz="1600" dirty="0" err="1">
                <a:latin typeface="Comic Sans MS" panose="030F0702030302020204" pitchFamily="66" charset="0"/>
              </a:rPr>
              <a:t>frass</a:t>
            </a:r>
            <a:r>
              <a:rPr lang="en-US" altLang="en-US" sz="1600" dirty="0">
                <a:latin typeface="Comic Sans MS" panose="030F0702030302020204" pitchFamily="66" charset="0"/>
              </a:rPr>
              <a:t> on some feathers)</a:t>
            </a:r>
          </a:p>
          <a:p>
            <a:pPr marL="0" indent="0"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3  =  1000 to 25,000 mites --- Moderate to Heavy Infestation  =  </a:t>
            </a:r>
            <a:r>
              <a:rPr lang="en-US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TREAT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(more </a:t>
            </a:r>
            <a:r>
              <a:rPr lang="en-US" altLang="en-US" sz="1600" dirty="0" err="1">
                <a:latin typeface="Comic Sans MS" panose="030F0702030302020204" pitchFamily="66" charset="0"/>
              </a:rPr>
              <a:t>frass</a:t>
            </a:r>
            <a:r>
              <a:rPr lang="en-US" altLang="en-US" sz="1600" dirty="0">
                <a:latin typeface="Comic Sans MS" panose="030F0702030302020204" pitchFamily="66" charset="0"/>
              </a:rPr>
              <a:t> accumulation on feathers and around vent)</a:t>
            </a:r>
          </a:p>
          <a:p>
            <a:pPr marL="0" indent="0"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4  =  25,000+ mites   ---   Heavy Infestation  =  </a:t>
            </a:r>
            <a:r>
              <a:rPr lang="en-US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TREAT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(numerous large clumps of mites on skin and feathers, with dense </a:t>
            </a:r>
            <a:r>
              <a:rPr lang="en-US" altLang="en-US" sz="1600" dirty="0" err="1">
                <a:latin typeface="Comic Sans MS" panose="030F0702030302020204" pitchFamily="66" charset="0"/>
              </a:rPr>
              <a:t>frass</a:t>
            </a:r>
            <a:r>
              <a:rPr lang="en-US" altLang="en-US" sz="1600" dirty="0">
                <a:latin typeface="Comic Sans MS" panose="030F0702030302020204" pitchFamily="66" charset="0"/>
              </a:rPr>
              <a:t> on at least 25% of feathers and skin pocketed with scabs)</a:t>
            </a:r>
          </a:p>
          <a:p>
            <a:pPr marL="457200" lvl="1" indent="0">
              <a:buNone/>
            </a:pPr>
            <a:endParaRPr lang="en-US" altLang="en-US" sz="1600" dirty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r>
              <a:rPr lang="en-US" altLang="en-US" sz="1200" i="1" dirty="0">
                <a:latin typeface="Comic Sans MS" panose="030F0702030302020204" pitchFamily="66" charset="0"/>
              </a:rPr>
              <a:t>(R. E. Williams. 2010. Veterinary Entomology – Livestock and Companion Animals)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763653-6CFC-8D5F-5427-81736ACB5C46}"/>
              </a:ext>
            </a:extLst>
          </p:cNvPr>
          <p:cNvGrpSpPr/>
          <p:nvPr/>
        </p:nvGrpSpPr>
        <p:grpSpPr>
          <a:xfrm>
            <a:off x="152400" y="1582420"/>
            <a:ext cx="9144848" cy="93980"/>
            <a:chOff x="1446952" y="7600726"/>
            <a:chExt cx="9144848" cy="939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37F4FB-8832-19C0-1271-49DC8DBAB229}"/>
                </a:ext>
              </a:extLst>
            </p:cNvPr>
            <p:cNvSpPr/>
            <p:nvPr/>
          </p:nvSpPr>
          <p:spPr>
            <a:xfrm>
              <a:off x="1446952" y="7600726"/>
              <a:ext cx="2286000" cy="914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AE8FE1-E76E-BE73-66E1-1B0063BCEFD9}"/>
                </a:ext>
              </a:extLst>
            </p:cNvPr>
            <p:cNvSpPr/>
            <p:nvPr/>
          </p:nvSpPr>
          <p:spPr>
            <a:xfrm>
              <a:off x="3733376" y="7600726"/>
              <a:ext cx="2286000" cy="9144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A94671-0BDF-DCDB-387E-E2E9F292C51F}"/>
                </a:ext>
              </a:extLst>
            </p:cNvPr>
            <p:cNvSpPr/>
            <p:nvPr/>
          </p:nvSpPr>
          <p:spPr>
            <a:xfrm>
              <a:off x="6019800" y="7600726"/>
              <a:ext cx="2286000" cy="914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FF25B6-89AD-006B-69F8-20406C39C0C1}"/>
                </a:ext>
              </a:extLst>
            </p:cNvPr>
            <p:cNvSpPr/>
            <p:nvPr/>
          </p:nvSpPr>
          <p:spPr>
            <a:xfrm>
              <a:off x="8305800" y="7603266"/>
              <a:ext cx="2286000" cy="914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594302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ricolor_ppt">
  <a:themeElements>
    <a:clrScheme name="VP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PG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VP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P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P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tricolor_ppt.thmx</Template>
  <TotalTime>6647</TotalTime>
  <Words>3329</Words>
  <Application>Microsoft Office PowerPoint</Application>
  <PresentationFormat>Widescreen</PresentationFormat>
  <Paragraphs>517</Paragraphs>
  <Slides>53</Slides>
  <Notes>41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Arial</vt:lpstr>
      <vt:lpstr>Arial Rounded MT Bold</vt:lpstr>
      <vt:lpstr>Brush Script MT</vt:lpstr>
      <vt:lpstr>Calibri</vt:lpstr>
      <vt:lpstr>Calibri Light</vt:lpstr>
      <vt:lpstr>Comic Sans MS</vt:lpstr>
      <vt:lpstr>GillSans-Heavy</vt:lpstr>
      <vt:lpstr>Tahoma</vt:lpstr>
      <vt:lpstr>Times New Roman</vt:lpstr>
      <vt:lpstr>Wingdings</vt:lpstr>
      <vt:lpstr>tricolor_ppt</vt:lpstr>
      <vt:lpstr>Blends</vt:lpstr>
      <vt:lpstr>Office Theme</vt:lpstr>
      <vt:lpstr>VMP 930 Veterinary Parasitology</vt:lpstr>
      <vt:lpstr>Arachnids</vt:lpstr>
      <vt:lpstr>Mesostigmatid Mites</vt:lpstr>
      <vt:lpstr>Poultry Mites Dermanyssus gallinae AND Ornithonyssus sylviarum</vt:lpstr>
      <vt:lpstr>PowerPoint Presentation</vt:lpstr>
      <vt:lpstr>PowerPoint Presentation</vt:lpstr>
      <vt:lpstr>Dermanyssus gallinae Roost mite or Red Chicken mite  </vt:lpstr>
      <vt:lpstr>Ornithonyssus sylviarum Northern Fowl Mite</vt:lpstr>
      <vt:lpstr>Index for Estimating Infestation of Ornithonyssus sylviarum</vt:lpstr>
      <vt:lpstr>Poultry Mites Surveillance Program</vt:lpstr>
      <vt:lpstr>PowerPoint Presentation</vt:lpstr>
      <vt:lpstr>Poultry Mites Comparison</vt:lpstr>
      <vt:lpstr>Astigmatid Mites</vt:lpstr>
      <vt:lpstr>Knemidocoptes mutans Scaly-leg Mite</vt:lpstr>
      <vt:lpstr>PowerPoint Presentation</vt:lpstr>
      <vt:lpstr>PowerPoint Presentation</vt:lpstr>
      <vt:lpstr>What is your Diagnosis?</vt:lpstr>
      <vt:lpstr>PowerPoint Presentation</vt:lpstr>
      <vt:lpstr>PowerPoint Presentation</vt:lpstr>
      <vt:lpstr>PowerPoint Presentation</vt:lpstr>
      <vt:lpstr>Notoedres cati Feline Scabies</vt:lpstr>
      <vt:lpstr>PowerPoint Presentation</vt:lpstr>
      <vt:lpstr>Sarcoptes scabiei Scabies mite (General)</vt:lpstr>
      <vt:lpstr>Sarcoptes scabiei Scabies mite (General)</vt:lpstr>
      <vt:lpstr>Sarcoptes scabiei Scabies mite (General)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Localized Demodicosis</vt:lpstr>
      <vt:lpstr>PowerPoint Presentation</vt:lpstr>
      <vt:lpstr>Generalized Demodicosis</vt:lpstr>
      <vt:lpstr>Types of Demodicosis</vt:lpstr>
      <vt:lpstr>Demodex canis Diagnosis</vt:lpstr>
      <vt:lpstr>Demodex canis Diagnosis</vt:lpstr>
      <vt:lpstr>Demodex canis Risk factors</vt:lpstr>
      <vt:lpstr>PowerPoint Presentation</vt:lpstr>
      <vt:lpstr>PowerPoint Presentation</vt:lpstr>
      <vt:lpstr>Canine Mange Mites Demodex v/s Sarcoptes</vt:lpstr>
      <vt:lpstr>PowerPoint Presentation</vt:lpstr>
      <vt:lpstr>PowerPoint Presentation</vt:lpstr>
      <vt:lpstr>Wellness Break</vt:lpstr>
    </vt:vector>
  </TitlesOfParts>
  <Company>North Carolina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Cestodes</dc:title>
  <dc:creator>Dr. James R Flowers</dc:creator>
  <cp:lastModifiedBy>James R Flowers</cp:lastModifiedBy>
  <cp:revision>276</cp:revision>
  <cp:lastPrinted>2023-08-14T15:36:22Z</cp:lastPrinted>
  <dcterms:created xsi:type="dcterms:W3CDTF">2004-09-15T21:42:29Z</dcterms:created>
  <dcterms:modified xsi:type="dcterms:W3CDTF">2023-08-29T17:34:22Z</dcterms:modified>
</cp:coreProperties>
</file>