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  <p:sldMasterId id="2147483692" r:id="rId2"/>
    <p:sldMasterId id="2147483705" r:id="rId3"/>
    <p:sldMasterId id="2147483717" r:id="rId4"/>
    <p:sldMasterId id="2147483732" r:id="rId5"/>
    <p:sldMasterId id="2147483745" r:id="rId6"/>
    <p:sldMasterId id="2147483757" r:id="rId7"/>
  </p:sldMasterIdLst>
  <p:notesMasterIdLst>
    <p:notesMasterId r:id="rId24"/>
  </p:notesMasterIdLst>
  <p:handoutMasterIdLst>
    <p:handoutMasterId r:id="rId25"/>
  </p:handoutMasterIdLst>
  <p:sldIdLst>
    <p:sldId id="320" r:id="rId8"/>
    <p:sldId id="327" r:id="rId9"/>
    <p:sldId id="360" r:id="rId10"/>
    <p:sldId id="323" r:id="rId11"/>
    <p:sldId id="264" r:id="rId12"/>
    <p:sldId id="267" r:id="rId13"/>
    <p:sldId id="292" r:id="rId14"/>
    <p:sldId id="361" r:id="rId15"/>
    <p:sldId id="362" r:id="rId16"/>
    <p:sldId id="334" r:id="rId17"/>
    <p:sldId id="364" r:id="rId18"/>
    <p:sldId id="298" r:id="rId19"/>
    <p:sldId id="365" r:id="rId20"/>
    <p:sldId id="335" r:id="rId21"/>
    <p:sldId id="366" r:id="rId22"/>
    <p:sldId id="353" r:id="rId23"/>
  </p:sldIdLst>
  <p:sldSz cx="12192000" cy="6858000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2" autoAdjust="0"/>
    <p:restoredTop sz="91149" autoAdjust="0"/>
  </p:normalViewPr>
  <p:slideViewPr>
    <p:cSldViewPr>
      <p:cViewPr varScale="1">
        <p:scale>
          <a:sx n="86" d="100"/>
          <a:sy n="86" d="100"/>
        </p:scale>
        <p:origin x="33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7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172200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18897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172200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294" indent="-307805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1222" indent="-246244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23711" indent="-246244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16201" indent="-246244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08689" indent="-2462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01178" indent="-2462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93667" indent="-2462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86156" indent="-2462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BE0EAC-A979-4798-8A01-03DCF2104D1B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2267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292368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173455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409027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314580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17220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8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17220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6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DD9F-4AF0-43B4-A0D3-BF6CEFB8AE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94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1220-76A6-459C-A756-7B2CACEAB9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3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1E90-AEEA-40B4-BE4F-2E4248F831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44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CF823-2194-4279-9649-5D37910DB1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8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4B26D-D0C4-41F9-90A4-14A68A508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0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D8E6454-DF60-4F3C-9610-A9554BBE6E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A98D1BD-76BC-DA4F-BF8E-2A73664A7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F27A-B47B-DF45-A2FB-40CBE7785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DA3B-52EA-D044-9062-629B46C3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2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E4F9-AA10-B547-8B21-BA34FC150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8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2C10-BF61-A943-BA4D-B5191C44D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7CFE0-E1FA-45FA-B1A3-7464A5B3A5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95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A5ED-1DC7-6A42-94E3-ABC83DF8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E298-3EAF-1B4B-BDA2-6B07C6FE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8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FBAC-CFD4-9B44-82FB-F5C1F18A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80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06BC-6FCF-E747-8A5C-7368C6F77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33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1F11-61F5-7245-8C7E-1F51DECE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1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7040-78F5-F04A-BDFD-0910F375E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44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35C2-853A-4A37-984E-4BAE55486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1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DA1B-1E79-47EE-AD04-B589C40DF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70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2728-E1F3-464C-94DD-8CC8E0CF5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8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3429-9B5C-456D-94D4-75F8CD12D5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088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1F5C-BF37-423A-89B4-1BB6BE61D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72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31B2-F9F1-4AED-8A0A-78A81C344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79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9A92A-D157-4A75-A970-BCA171EB0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179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AD91-16EF-4608-B78D-7100C0E11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678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4853-53C6-44DF-9688-47EC6A054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592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B2F7-B379-41F5-B96D-2F8E922C6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72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69C2-BE6D-4C3E-B158-B6EB42AF4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408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A9F5-5864-4FBF-8A2A-894AB430D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05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A24CB-4A32-3C0E-5393-A676554A8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98D1BD-76BC-DA4F-BF8E-2A73664A76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FAC2E-7124-5D4B-F587-913E1D7A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3639684"/>
            <a:ext cx="9144793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8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DB39E-B231-D0F9-101F-8425FB023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BF27A-B47B-DF45-A2FB-40CBE7785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C08894-FC8F-DAE9-DFC1-81918973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457099"/>
            <a:ext cx="9144793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5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41B9-8664-4C41-8704-88798568A9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890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073F3-F75E-137B-EE43-5938B39B7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29DA3B-52EA-D044-9062-629B46C30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0E418-1CF0-94DB-4CB1-CB59A65C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17155"/>
            <a:ext cx="9144793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62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4927600" cy="452596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81DB2B-169F-3ABF-AF2E-115C3583C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57099"/>
            <a:ext cx="9144793" cy="10364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ED09C-1453-AAF8-60B1-46631C67FC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5E4F9-AA10-B547-8B21-BA34FC150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61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5113"/>
            <a:ext cx="49297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49297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BE73A-2655-CFDD-B0E1-7F3ABBF9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6051"/>
            <a:ext cx="9144793" cy="10364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3B3C4E-34B1-279E-CF02-34583291B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5E2C10-BF61-A943-BA4D-B5191C44D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9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603E3-32C5-F51E-E493-4B352BD0B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524000"/>
            <a:ext cx="9144793" cy="10364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9276F-D55A-8488-2590-0452CFFD7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CA5ED-1DC7-6A42-94E3-ABC83DF86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2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E298-3EAF-1B4B-BDA2-6B07C6FED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1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FBAC-CFD4-9B44-82FB-F5C1F18ACE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1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06BC-6FCF-E747-8A5C-7368C6F77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3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1F11-61F5-7245-8C7E-1F51DECE1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7040-78F5-F04A-BDFD-0910F375E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82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0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0C55-7132-4FE1-A9FF-B55B141EC0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516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C723-BB4E-2748-A899-F23AA4562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2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C723-BB4E-2748-A899-F23AA4562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038D8-228D-B1E7-39B7-D7C8EF562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457098"/>
            <a:ext cx="9144793" cy="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54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4A98D1BD-76BC-DA4F-BF8E-2A73664A7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1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F27A-B47B-DF45-A2FB-40CBE7785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04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DA3B-52EA-D044-9062-629B46C30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6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rgbClr val="00B050"/>
              </a:buClr>
              <a:defRPr sz="2000"/>
            </a:lvl3pPr>
            <a:lvl4pPr>
              <a:defRPr sz="1800"/>
            </a:lvl4pPr>
            <a:lvl5pPr>
              <a:buClr>
                <a:srgbClr val="7030A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F732B25-088A-5295-DFD9-15E2B893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60281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2C10-BF61-A943-BA4D-B5191C44D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0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A5ED-1DC7-6A42-94E3-ABC83DF86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29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E298-3EAF-1B4B-BDA2-6B07C6FE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8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FBAC-CFD4-9B44-82FB-F5C1F18A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3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318B-35DE-4A90-9B2C-70AEA08835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242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06BC-6FCF-E747-8A5C-7368C6F77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12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1F11-61F5-7245-8C7E-1F51DECE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59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7040-78F5-F04A-BDFD-0910F375E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380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EC5B-45A6-4FD1-9952-5EC0BEB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04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35C2-853A-4A37-984E-4BAE55486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6261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DA1B-1E79-47EE-AD04-B589C40DF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8217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2728-E1F3-464C-94DD-8CC8E0CF5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396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1F5C-BF37-423A-89B4-1BB6BE61D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4419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31B2-F9F1-4AED-8A0A-78A81C344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15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9A92A-D157-4A75-A970-BCA171EB0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80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0572-ADA6-492C-B3D9-D9D8B21892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634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AD91-16EF-4608-B78D-7100C0E11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472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4853-53C6-44DF-9688-47EC6A054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776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B2F7-B379-41F5-B96D-2F8E922C6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025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69C2-BE6D-4C3E-B158-B6EB42AF4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5159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A9F5-5864-4FBF-8A2A-894AB430D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002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9BEB-DCDA-FA98-B690-A5805E7C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E8092-2510-B175-D894-D7585AAB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A0180-1C20-5D66-F9EF-2830A5B1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773B5-EB08-C947-CE27-1F98FCAC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966E-6E3D-1C73-A1E4-F8518DD2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8D1BD-76BC-DA4F-BF8E-2A73664A76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5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8C30-2612-361F-3DCD-8E314B0F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053F-9E41-6DAF-67CB-BFA8D88C0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90747-60DA-A67D-EC2B-E209717B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FD0A-D47A-F448-3371-EB3C3764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724AC-0E4C-4E75-6D5F-FEFF761E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BF27A-B47B-DF45-A2FB-40CBE7785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51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B6C8-C8E0-D663-1BD8-0F96561A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6B4D1-871D-6E8C-3706-29FA205AF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0301-73B7-9AA1-3ADF-321DB635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3BF-0B46-0453-7BF3-BC23D598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5A59A-944E-3226-D688-A127E309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9DA3B-52EA-D044-9062-629B46C30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08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B3EC-8A26-4F10-953B-54A2589D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69FE-3415-489B-21AF-7EF99EF04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26C61-D6E9-0AA5-93FD-247275932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92C29-3722-1B99-52EE-3709461A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B506D-C5AB-1C6E-EB2F-D99BB538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3D5AB-416E-A828-4B56-A2C090A4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5E4F9-AA10-B547-8B21-BA34FC150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70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0141-67E9-14F2-DF6B-DFB41349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71F83-2C22-9983-12C4-AE08064B2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022D4-95A4-F1E2-26AF-1BBF95274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87714-3C08-F096-CDE9-06EDEBDD4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37D93-B54E-191F-E669-7B3456757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F1070-2A5E-EB08-E1CC-ABE126B6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86586-F506-E8C8-7EB8-390CDE53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31463-A570-32E1-6AB8-66BE24EC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E2C10-BF61-A943-BA4D-B5191C44D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60D2-7B54-446D-9820-2B10E95190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951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8B9F-9E19-530C-5AFC-B5CEBF3B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7B70B-7349-832E-3327-38F96823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7A775-3A67-C44B-3582-9865F26D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29D52-42D0-5A4F-4977-F947DBE7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CA5ED-1DC7-6A42-94E3-ABC83DF86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62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53954-F418-8D85-0317-A92BD90D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1FA9C-9228-D560-94E7-732B4525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EE28A-C855-301E-C4AF-1E5BB601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EE298-3EAF-1B4B-BDA2-6B07C6FED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3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7F8E-B2FC-A586-6E41-B1CD26C0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AFF4E-51AC-5EB3-2DAD-A1D744A7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8E414-01CA-0C58-E2FB-A6179F73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C42E2-2D3D-C7CE-DD0E-A279EF32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D103-26D2-A161-E973-B9209654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CF89B-4842-B203-7D1D-6B40ACF0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0FBAC-CFD4-9B44-82FB-F5C1F18ACE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33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38C8-70C7-B15E-D6E4-0297585B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534FB-3413-0C73-1F86-7AE380746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984B7-7EF3-81BD-AA31-9237716F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71747-596D-AE2E-7AE6-387A6E06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082AB-6200-452F-4B21-92C4D507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B2F92-1FE4-A014-D614-C48C53CD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A06BC-6FCF-E747-8A5C-7368C6F77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7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B3F5-D783-B7A1-40E7-DAFA3097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CB7C9-9B21-531A-A583-F09CDF00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2ABFE-AF64-6C9F-84CC-2B99F079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1ACD-07B9-6AAE-EEA5-3C35ADD8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1D38-1FE3-FF52-2B24-6D62693C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1F11-61F5-7245-8C7E-1F51DECE1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71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10651-7CE4-33D4-4F4C-E96BD4168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FE6A-C70D-F48B-9B03-7E324964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8331-8C2F-FD69-FF49-CB62AB84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9A47F-65F1-E516-17D5-F089DE4B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FF32A-CBBC-6938-2AAA-70B15173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D7040-78F5-F04A-BDFD-0910F375E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D0E10-763D-4F6A-8AF4-D81DFE1640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54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ACF823-2194-4279-9649-5D37910DB1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7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fld id="{5274C723-BB4E-2748-A899-F23AA456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3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D1F65A-A61B-4D13-94A9-7FAAF0A29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77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34800" y="635127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ACF823-2194-4279-9649-5D37910DB1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78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fld id="{5274C723-BB4E-2748-A899-F23AA456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D1F65A-A61B-4D13-94A9-7FAAF0A29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05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2989E-9B45-8BAB-AAB2-C161F807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2120-EA59-BF20-5917-0FD1EB399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6B594-1CF6-7890-781D-7FB2D31D6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2882-BC9B-3C3A-3493-BE7E6BBC5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EE3B-D621-6F9F-B9DE-C5B9E63D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CF823-2194-4279-9649-5D37910DB1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ctimages.org/browse/detail.cfm?imgnum=5459507#collapsesev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204912"/>
            <a:ext cx="7772400" cy="22240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u="sng" dirty="0">
                <a:latin typeface="Comic Sans MS" charset="0"/>
                <a:cs typeface="+mj-cs"/>
              </a:rPr>
              <a:t>VMP 930</a:t>
            </a:r>
            <a:br>
              <a:rPr lang="en-US" sz="4800" b="1" u="sng" dirty="0">
                <a:latin typeface="Comic Sans MS" charset="0"/>
                <a:cs typeface="+mj-cs"/>
              </a:rPr>
            </a:br>
            <a:r>
              <a:rPr lang="en-US" sz="4800" b="1" u="sng" dirty="0">
                <a:latin typeface="Comic Sans MS" charset="0"/>
                <a:cs typeface="+mj-cs"/>
              </a:rPr>
              <a:t>Veterinary Parasitology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6400800" cy="990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7200" b="1" dirty="0">
                <a:latin typeface="Comic Sans MS" charset="0"/>
                <a:cs typeface="+mn-cs"/>
              </a:rPr>
              <a:t>Flea &amp; Lice</a:t>
            </a:r>
          </a:p>
        </p:txBody>
      </p:sp>
      <p:pic>
        <p:nvPicPr>
          <p:cNvPr id="39939" name="Picture 4" descr="vpglogo2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020" y="502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ncs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BD33FC9-06A0-577D-BCFD-257AD6A1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5410200"/>
            <a:ext cx="3429000" cy="8620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4800" kern="0" dirty="0">
                <a:latin typeface="Comic Sans MS" charset="0"/>
                <a:cs typeface="+mn-cs"/>
              </a:rPr>
              <a:t>(answers)</a:t>
            </a:r>
          </a:p>
        </p:txBody>
      </p:sp>
    </p:spTree>
    <p:extLst>
      <p:ext uri="{BB962C8B-B14F-4D97-AF65-F5344CB8AC3E}">
        <p14:creationId xmlns:p14="http://schemas.microsoft.com/office/powerpoint/2010/main" val="272546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69" y="533400"/>
            <a:ext cx="7993062" cy="823853"/>
          </a:xfrm>
          <a:noFill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b="1" dirty="0">
                <a:latin typeface="Comic Sans MS" panose="030F0702030302020204" pitchFamily="66" charset="0"/>
              </a:rPr>
              <a:t>Flea Control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FB121B-38BF-7733-56C3-2DAF7E6E7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293986"/>
            <a:ext cx="10363200" cy="44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To decrease most of the </a:t>
            </a:r>
            <a:r>
              <a:rPr lang="en-US" altLang="en-US" sz="1800" u="sng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total</a:t>
            </a:r>
            <a:r>
              <a:rPr lang="en-US" altLang="en-US" sz="1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flea population one should target the 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F48B7-62ED-1E3E-6EC5-E828A1A4717D}"/>
              </a:ext>
            </a:extLst>
          </p:cNvPr>
          <p:cNvSpPr txBox="1"/>
          <p:nvPr/>
        </p:nvSpPr>
        <p:spPr>
          <a:xfrm>
            <a:off x="8443823" y="2161197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environment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E25E4A1-829E-1A49-9013-10FE433A2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3459300"/>
            <a:ext cx="11220177" cy="54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Integrated Flea control includes: ___________________________________________________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546BC-0FFF-717F-E1DF-F685AB464BC3}"/>
              </a:ext>
            </a:extLst>
          </p:cNvPr>
          <p:cNvSpPr txBox="1"/>
          <p:nvPr/>
        </p:nvSpPr>
        <p:spPr>
          <a:xfrm>
            <a:off x="4821452" y="1739201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Fill in the Blank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ACC9483-B6B5-A4B6-22CA-687D5925E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4724400"/>
            <a:ext cx="10972800" cy="54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Flea products (insecticides) that are toxic to cats contain 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D7069-C8BD-6C46-1791-FED000B26EC4}"/>
              </a:ext>
            </a:extLst>
          </p:cNvPr>
          <p:cNvSpPr txBox="1"/>
          <p:nvPr/>
        </p:nvSpPr>
        <p:spPr>
          <a:xfrm>
            <a:off x="4457360" y="3364468"/>
            <a:ext cx="709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Environmental control &amp; on-Pet Control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(adulticides &amp; larvicides)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FC6C4-A7D2-7224-868F-5DCCBE91FDF3}"/>
              </a:ext>
            </a:extLst>
          </p:cNvPr>
          <p:cNvSpPr txBox="1"/>
          <p:nvPr/>
        </p:nvSpPr>
        <p:spPr>
          <a:xfrm>
            <a:off x="7331990" y="4586758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Pyrethrin or Permethrin</a:t>
            </a:r>
          </a:p>
        </p:txBody>
      </p:sp>
    </p:spTree>
    <p:extLst>
      <p:ext uri="{BB962C8B-B14F-4D97-AF65-F5344CB8AC3E}">
        <p14:creationId xmlns:p14="http://schemas.microsoft.com/office/powerpoint/2010/main" val="383197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C1F6C0-41D0-C9EF-F036-9181CD78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7042"/>
            <a:ext cx="6629400" cy="118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6000" b="1" kern="0" dirty="0">
                <a:latin typeface="Comic Sans MS" panose="030F0702030302020204" pitchFamily="66" charset="0"/>
              </a:rPr>
              <a:t>Lice – Biology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6A0BA-122C-1E4E-7B30-5D3D87DC6D87}"/>
              </a:ext>
            </a:extLst>
          </p:cNvPr>
          <p:cNvSpPr txBox="1"/>
          <p:nvPr/>
        </p:nvSpPr>
        <p:spPr>
          <a:xfrm>
            <a:off x="5225409" y="175260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Matching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89BBAE-22B1-90A1-9C93-ED9ED2FD5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811" y="2982640"/>
            <a:ext cx="7526215" cy="347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____ 1. </a:t>
            </a:r>
            <a:r>
              <a:rPr lang="en-US" sz="2800" b="1" dirty="0">
                <a:latin typeface="Comic Sans MS" panose="030F0702030302020204" pitchFamily="66" charset="0"/>
              </a:rPr>
              <a:t>Simple Metamorphosis</a:t>
            </a:r>
            <a:endParaRPr lang="en-US" altLang="en-US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10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____ 2. Low Host Specificity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10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____ 3. All Life Stages on Host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12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____ 4. Environmental Control Required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12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____ 5. Insects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b="1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89376-884B-FE2C-0825-3B65CBCB5E0C}"/>
              </a:ext>
            </a:extLst>
          </p:cNvPr>
          <p:cNvSpPr txBox="1"/>
          <p:nvPr/>
        </p:nvSpPr>
        <p:spPr>
          <a:xfrm>
            <a:off x="8915400" y="3254276"/>
            <a:ext cx="1858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A. Fleas</a:t>
            </a:r>
            <a:endParaRPr lang="en-US" altLang="en-US" sz="32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B. Lice</a:t>
            </a:r>
          </a:p>
          <a:p>
            <a:r>
              <a:rPr lang="en-US" altLang="en-US" sz="2800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</a:p>
          <a:p>
            <a:r>
              <a:rPr lang="en-US" altLang="en-US" sz="3200" b="1" kern="0" dirty="0">
                <a:latin typeface="Comic Sans MS" panose="030F0702030302020204" pitchFamily="66" charset="0"/>
                <a:ea typeface="ＭＳ Ｐゴシック" charset="0"/>
              </a:rPr>
              <a:t>C. Both</a:t>
            </a:r>
            <a:endParaRPr lang="en-US" altLang="en-US" sz="32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E315D8A-B51B-7250-FC75-067F7427854C}"/>
              </a:ext>
            </a:extLst>
          </p:cNvPr>
          <p:cNvSpPr txBox="1">
            <a:spLocks noChangeArrowheads="1"/>
          </p:cNvSpPr>
          <p:nvPr/>
        </p:nvSpPr>
        <p:spPr>
          <a:xfrm>
            <a:off x="2324100" y="2356366"/>
            <a:ext cx="8267700" cy="57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</a:rPr>
              <a:t>Compare and contrast the life cycles of fleas and lice.</a:t>
            </a:r>
            <a:endParaRPr lang="en-US" altLang="en-US" sz="14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A9626-9CE0-E388-F329-D6A762D6205F}"/>
              </a:ext>
            </a:extLst>
          </p:cNvPr>
          <p:cNvSpPr txBox="1"/>
          <p:nvPr/>
        </p:nvSpPr>
        <p:spPr>
          <a:xfrm>
            <a:off x="1371600" y="2844225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611BD-4425-8473-8D96-19F42E9E4DF0}"/>
              </a:ext>
            </a:extLst>
          </p:cNvPr>
          <p:cNvSpPr txBox="1"/>
          <p:nvPr/>
        </p:nvSpPr>
        <p:spPr>
          <a:xfrm>
            <a:off x="1371600" y="3556111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21D93-916A-EBB4-F645-7FA634AB209B}"/>
              </a:ext>
            </a:extLst>
          </p:cNvPr>
          <p:cNvSpPr txBox="1"/>
          <p:nvPr/>
        </p:nvSpPr>
        <p:spPr>
          <a:xfrm>
            <a:off x="1371600" y="4267997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BB5FD-0B12-0E1C-0C59-1DCED03D1BA7}"/>
              </a:ext>
            </a:extLst>
          </p:cNvPr>
          <p:cNvSpPr txBox="1"/>
          <p:nvPr/>
        </p:nvSpPr>
        <p:spPr>
          <a:xfrm>
            <a:off x="1371600" y="4979883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6D758-FA05-4BC3-386B-2FD16ACA25D6}"/>
              </a:ext>
            </a:extLst>
          </p:cNvPr>
          <p:cNvSpPr txBox="1"/>
          <p:nvPr/>
        </p:nvSpPr>
        <p:spPr>
          <a:xfrm>
            <a:off x="1371600" y="5727250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975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9" y="397042"/>
            <a:ext cx="7086601" cy="1187116"/>
          </a:xfrm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Lice - Treatment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DA52F9-C36C-DBC8-F628-248E18967ABA}"/>
              </a:ext>
            </a:extLst>
          </p:cNvPr>
          <p:cNvSpPr txBox="1"/>
          <p:nvPr/>
        </p:nvSpPr>
        <p:spPr>
          <a:xfrm>
            <a:off x="3902395" y="1730514"/>
            <a:ext cx="438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Comic Sans MS" panose="030F0702030302020204" pitchFamily="66" charset="0"/>
              </a:rPr>
              <a:t>Fill in the Blank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2DC55-03E4-5E25-E9F6-7BCAF92E48E3}"/>
              </a:ext>
            </a:extLst>
          </p:cNvPr>
          <p:cNvSpPr txBox="1"/>
          <p:nvPr/>
        </p:nvSpPr>
        <p:spPr>
          <a:xfrm>
            <a:off x="533400" y="3022129"/>
            <a:ext cx="1115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2. When treating a lice infestation, a repeat treatment is required because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________________________________.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BE3C4-D75A-9ADA-A605-E9C0E2343991}"/>
              </a:ext>
            </a:extLst>
          </p:cNvPr>
          <p:cNvSpPr txBox="1"/>
          <p:nvPr/>
        </p:nvSpPr>
        <p:spPr>
          <a:xfrm>
            <a:off x="533400" y="2447693"/>
            <a:ext cx="1059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1. The lice ___________ are cemented to the hair or feathers of their host.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C801-3560-D652-F750-57CA3DE03C94}"/>
              </a:ext>
            </a:extLst>
          </p:cNvPr>
          <p:cNvSpPr txBox="1"/>
          <p:nvPr/>
        </p:nvSpPr>
        <p:spPr>
          <a:xfrm>
            <a:off x="533400" y="4150562"/>
            <a:ext cx="1059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3. When treating a lice infestation, it is not necessary to treat the environment 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because  _____________________________.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89E5A-2F28-8003-B852-F0EB662A561E}"/>
              </a:ext>
            </a:extLst>
          </p:cNvPr>
          <p:cNvSpPr txBox="1"/>
          <p:nvPr/>
        </p:nvSpPr>
        <p:spPr>
          <a:xfrm>
            <a:off x="1101543" y="3526672"/>
            <a:ext cx="468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Nits (eggs) are resistant to insecticides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41E99-37E3-1284-1546-3E3BE1028CFC}"/>
              </a:ext>
            </a:extLst>
          </p:cNvPr>
          <p:cNvSpPr txBox="1"/>
          <p:nvPr/>
        </p:nvSpPr>
        <p:spPr>
          <a:xfrm>
            <a:off x="2209800" y="242243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Nits (eggs)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5EFD6-BC9E-9062-20F8-B67E9BC5241C}"/>
              </a:ext>
            </a:extLst>
          </p:cNvPr>
          <p:cNvSpPr txBox="1"/>
          <p:nvPr/>
        </p:nvSpPr>
        <p:spPr>
          <a:xfrm>
            <a:off x="2133600" y="4608239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All life cycle stages are on the host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F87BC-9815-BD8B-4826-F72374979229}"/>
              </a:ext>
            </a:extLst>
          </p:cNvPr>
          <p:cNvSpPr txBox="1"/>
          <p:nvPr/>
        </p:nvSpPr>
        <p:spPr>
          <a:xfrm>
            <a:off x="533400" y="527899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4. Why don’t systemic insecticides work against poultry lice ? </a:t>
            </a:r>
          </a:p>
          <a:p>
            <a:r>
              <a:rPr lang="en-US" sz="3600" b="1" dirty="0"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latin typeface="Comic Sans MS" panose="030F0702030302020204" pitchFamily="66" charset="0"/>
              </a:rPr>
              <a:t>_____________________________.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74C76-DAEA-ADCE-0A68-ECE2FB74E8C4}"/>
              </a:ext>
            </a:extLst>
          </p:cNvPr>
          <p:cNvSpPr txBox="1"/>
          <p:nvPr/>
        </p:nvSpPr>
        <p:spPr>
          <a:xfrm>
            <a:off x="1104900" y="5748635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Birds don’t have Anopluran (sucking) lice.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97042"/>
            <a:ext cx="6629400" cy="1187116"/>
          </a:xfrm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Lice – Life Cycle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DA52F9-C36C-DBC8-F628-248E18967ABA}"/>
              </a:ext>
            </a:extLst>
          </p:cNvPr>
          <p:cNvSpPr txBox="1"/>
          <p:nvPr/>
        </p:nvSpPr>
        <p:spPr>
          <a:xfrm>
            <a:off x="5494497" y="1599347"/>
            <a:ext cx="1203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Comic Sans MS" panose="030F0702030302020204" pitchFamily="66" charset="0"/>
              </a:rPr>
              <a:t>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2DC55-03E4-5E25-E9F6-7BCAF92E48E3}"/>
              </a:ext>
            </a:extLst>
          </p:cNvPr>
          <p:cNvSpPr txBox="1"/>
          <p:nvPr/>
        </p:nvSpPr>
        <p:spPr>
          <a:xfrm>
            <a:off x="1038726" y="2430380"/>
            <a:ext cx="856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1. List one way, in which lice are transmitted.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BE3C4-D75A-9ADA-A605-E9C0E2343991}"/>
              </a:ext>
            </a:extLst>
          </p:cNvPr>
          <p:cNvSpPr txBox="1"/>
          <p:nvPr/>
        </p:nvSpPr>
        <p:spPr>
          <a:xfrm>
            <a:off x="3898193" y="3178699"/>
            <a:ext cx="57792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Close contact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Mother to offspring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Sharing nests / stalls / beds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Mating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Grooming tools &amp; other fomites</a:t>
            </a:r>
          </a:p>
        </p:txBody>
      </p:sp>
    </p:spTree>
    <p:extLst>
      <p:ext uri="{BB962C8B-B14F-4D97-AF65-F5344CB8AC3E}">
        <p14:creationId xmlns:p14="http://schemas.microsoft.com/office/powerpoint/2010/main" val="41369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239749" y="3942578"/>
            <a:ext cx="9712494" cy="95404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___ 2.  Which of the following does not promote an increase in lice populations and transmission 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22FAACD-1475-BEC8-CC30-AB5E567F0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97042"/>
            <a:ext cx="6629400" cy="1187116"/>
          </a:xfrm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Lice – Ecology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79EEA2E-C417-AC21-D56A-FC6298CE3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749" y="2321863"/>
            <a:ext cx="9712494" cy="11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___  1.  In which season do lice populations and transmission tend to be highest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E16A0-FD8B-E11A-2BD3-8C60297BC35C}"/>
              </a:ext>
            </a:extLst>
          </p:cNvPr>
          <p:cNvSpPr txBox="1"/>
          <p:nvPr/>
        </p:nvSpPr>
        <p:spPr>
          <a:xfrm>
            <a:off x="4692410" y="1766635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Multiple Choice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E02A66-C351-A0BB-54C1-AB668A79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222228"/>
            <a:ext cx="6441914" cy="6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A. Winter				B. Summer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27866D4-CE57-ED85-9CCA-5517724B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844" y="4930709"/>
            <a:ext cx="10287004" cy="16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2" indent="0">
              <a:buFont typeface="Wingdings" panose="05000000000000000000" pitchFamily="2" charset="2"/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A. Cold weather stress			B. Thicker hair coats</a:t>
            </a:r>
          </a:p>
          <a:p>
            <a:pPr marL="0" lvl="2" indent="0">
              <a:buFont typeface="Wingdings" panose="05000000000000000000" pitchFamily="2" charset="2"/>
              <a:buNone/>
            </a:pPr>
            <a:endParaRPr lang="en-US" altLang="en-US" sz="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2" indent="0">
              <a:buFont typeface="Wingdings" panose="05000000000000000000" pitchFamily="2" charset="2"/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C. Increased Pasture Height		D. Increased huddling behavior</a:t>
            </a:r>
          </a:p>
          <a:p>
            <a:pPr marL="0" lvl="2" indent="0">
              <a:buFont typeface="Wingdings" panose="05000000000000000000" pitchFamily="2" charset="2"/>
              <a:buNone/>
            </a:pPr>
            <a:endParaRPr lang="en-US" altLang="en-US" sz="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2" indent="0">
              <a:buFont typeface="Wingdings" panose="05000000000000000000" pitchFamily="2" charset="2"/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E. Kept in barns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E46AF-05A2-8562-2645-A2EF40F9DADB}"/>
              </a:ext>
            </a:extLst>
          </p:cNvPr>
          <p:cNvSpPr txBox="1"/>
          <p:nvPr/>
        </p:nvSpPr>
        <p:spPr>
          <a:xfrm>
            <a:off x="1371600" y="2040277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73985-61D0-FEA2-0769-3B4757478F3E}"/>
              </a:ext>
            </a:extLst>
          </p:cNvPr>
          <p:cNvSpPr txBox="1"/>
          <p:nvPr/>
        </p:nvSpPr>
        <p:spPr>
          <a:xfrm>
            <a:off x="1392736" y="3754393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95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8B18D90-3388-DCBD-9874-E69809E4C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97042"/>
            <a:ext cx="6629400" cy="1187116"/>
          </a:xfrm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Lice –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D8235-6848-2FC2-B5AA-D1EC2EAD1C74}"/>
              </a:ext>
            </a:extLst>
          </p:cNvPr>
          <p:cNvSpPr txBox="1"/>
          <p:nvPr/>
        </p:nvSpPr>
        <p:spPr>
          <a:xfrm>
            <a:off x="5225409" y="1698272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Matching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4D60F89-2C40-4BA4-1548-84EC1A8F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2799040"/>
            <a:ext cx="7467600" cy="383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____ 1. </a:t>
            </a:r>
            <a:r>
              <a:rPr lang="en-US" sz="2000" b="1" dirty="0">
                <a:latin typeface="Comic Sans MS" panose="030F0702030302020204" pitchFamily="66" charset="0"/>
              </a:rPr>
              <a:t>Narrow head</a:t>
            </a:r>
            <a:endParaRPr lang="en-US" altLang="en-US" sz="20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____ 2. Mammal hosts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____ 4. </a:t>
            </a:r>
            <a:r>
              <a:rPr lang="en-US" sz="2000" b="1" dirty="0">
                <a:latin typeface="Comic Sans MS" panose="030F0702030302020204" pitchFamily="66" charset="0"/>
              </a:rPr>
              <a:t>Anemia</a:t>
            </a:r>
            <a:endParaRPr lang="en-US" altLang="en-US" sz="20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____ 5. Bird hosts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____ 6. Feeds on fur, hair, feathers, epidermal debris.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____ 7. Decreased productivity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____ 8. Systemic Insecticides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1600" b="1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A4733-F533-960C-C232-BC3642BC645D}"/>
              </a:ext>
            </a:extLst>
          </p:cNvPr>
          <p:cNvSpPr txBox="1"/>
          <p:nvPr/>
        </p:nvSpPr>
        <p:spPr>
          <a:xfrm>
            <a:off x="7696200" y="3071714"/>
            <a:ext cx="3318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A. Mallophagan (chewing)</a:t>
            </a:r>
            <a:endParaRPr lang="en-US" altLang="en-US" sz="20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r>
              <a:rPr lang="en-US" altLang="en-US" sz="1200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B. Anopluran (sucking)</a:t>
            </a:r>
          </a:p>
          <a:p>
            <a:r>
              <a:rPr lang="en-US" altLang="en-US" sz="1600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</a:p>
          <a:p>
            <a:r>
              <a:rPr lang="en-US" altLang="en-US" sz="2000" b="1" kern="0" dirty="0">
                <a:latin typeface="Comic Sans MS" panose="030F0702030302020204" pitchFamily="66" charset="0"/>
                <a:ea typeface="ＭＳ Ｐゴシック" charset="0"/>
              </a:rPr>
              <a:t>C. Both</a:t>
            </a:r>
            <a:endParaRPr lang="en-US" altLang="en-US" sz="20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97545A-90F7-438C-DC8E-8CE17BDD5F42}"/>
              </a:ext>
            </a:extLst>
          </p:cNvPr>
          <p:cNvSpPr txBox="1">
            <a:spLocks noChangeArrowheads="1"/>
          </p:cNvSpPr>
          <p:nvPr/>
        </p:nvSpPr>
        <p:spPr>
          <a:xfrm>
            <a:off x="2781300" y="2221492"/>
            <a:ext cx="6629400" cy="57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</a:rPr>
              <a:t>Compare and contrast the two groups of lice.</a:t>
            </a:r>
            <a:endParaRPr lang="en-US" altLang="en-US" sz="14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1EEB04-3DC4-A21F-6CF4-5FAC513175BD}"/>
              </a:ext>
            </a:extLst>
          </p:cNvPr>
          <p:cNvSpPr txBox="1"/>
          <p:nvPr/>
        </p:nvSpPr>
        <p:spPr>
          <a:xfrm>
            <a:off x="1012052" y="5928644"/>
            <a:ext cx="30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altLang="en-US" sz="2000" b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182B6-6EFA-ACBF-8AE1-1E1E7F0DCDE9}"/>
              </a:ext>
            </a:extLst>
          </p:cNvPr>
          <p:cNvSpPr txBox="1"/>
          <p:nvPr/>
        </p:nvSpPr>
        <p:spPr>
          <a:xfrm>
            <a:off x="1013655" y="5419147"/>
            <a:ext cx="30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altLang="en-US" sz="2000" b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6C932-9D41-0DD1-50F9-EB925D571667}"/>
              </a:ext>
            </a:extLst>
          </p:cNvPr>
          <p:cNvSpPr txBox="1"/>
          <p:nvPr/>
        </p:nvSpPr>
        <p:spPr>
          <a:xfrm>
            <a:off x="1013655" y="3381157"/>
            <a:ext cx="30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altLang="en-US" sz="2000" b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173841-0126-698D-B2EF-828EB9697994}"/>
              </a:ext>
            </a:extLst>
          </p:cNvPr>
          <p:cNvSpPr txBox="1"/>
          <p:nvPr/>
        </p:nvSpPr>
        <p:spPr>
          <a:xfrm>
            <a:off x="999228" y="4909649"/>
            <a:ext cx="32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US" altLang="en-US" sz="2000" b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8F4DA-FA45-60F1-EE39-9B0CDAE20195}"/>
              </a:ext>
            </a:extLst>
          </p:cNvPr>
          <p:cNvSpPr txBox="1"/>
          <p:nvPr/>
        </p:nvSpPr>
        <p:spPr>
          <a:xfrm>
            <a:off x="999228" y="4400152"/>
            <a:ext cx="32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US" altLang="en-US" sz="2000" b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4BD8D-0C32-B169-7F29-3D1E9CCEC413}"/>
              </a:ext>
            </a:extLst>
          </p:cNvPr>
          <p:cNvSpPr txBox="1"/>
          <p:nvPr/>
        </p:nvSpPr>
        <p:spPr>
          <a:xfrm>
            <a:off x="1012052" y="3890655"/>
            <a:ext cx="30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altLang="en-US" sz="2000" b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BF372A-80A9-FDCF-C78D-0DDBEE660F6C}"/>
              </a:ext>
            </a:extLst>
          </p:cNvPr>
          <p:cNvSpPr txBox="1"/>
          <p:nvPr/>
        </p:nvSpPr>
        <p:spPr>
          <a:xfrm>
            <a:off x="1012052" y="2871659"/>
            <a:ext cx="30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altLang="en-US" sz="2000" b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2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8B18D90-3388-DCBD-9874-E69809E4C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97042"/>
            <a:ext cx="6629400" cy="1187116"/>
          </a:xfrm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Lice - Genera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D8235-6848-2FC2-B5AA-D1EC2EAD1C74}"/>
              </a:ext>
            </a:extLst>
          </p:cNvPr>
          <p:cNvSpPr txBox="1"/>
          <p:nvPr/>
        </p:nvSpPr>
        <p:spPr>
          <a:xfrm>
            <a:off x="5225409" y="175260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Matching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4D60F89-2C40-4BA4-1548-84EC1A8F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00"/>
            <a:ext cx="5181600" cy="361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____ 1. </a:t>
            </a:r>
            <a:r>
              <a:rPr lang="en-US" sz="2400" b="1" i="1" dirty="0">
                <a:latin typeface="Comic Sans MS" panose="030F0702030302020204" pitchFamily="66" charset="0"/>
              </a:rPr>
              <a:t>Trichodectes</a:t>
            </a:r>
            <a:endParaRPr lang="en-US" altLang="en-US" sz="2400" b="1" i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9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____ 2. </a:t>
            </a:r>
            <a:r>
              <a:rPr lang="en-US" altLang="en-US" sz="2400" b="1" i="1" kern="0" dirty="0">
                <a:latin typeface="Comic Sans MS" panose="030F0702030302020204" pitchFamily="66" charset="0"/>
                <a:ea typeface="ＭＳ Ｐゴシック" charset="0"/>
              </a:rPr>
              <a:t>Notoedres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9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____ 3. </a:t>
            </a:r>
            <a:r>
              <a:rPr lang="en-US" altLang="en-US" sz="2400" b="1" i="1" kern="0" dirty="0">
                <a:latin typeface="Comic Sans MS" panose="030F0702030302020204" pitchFamily="66" charset="0"/>
                <a:ea typeface="ＭＳ Ｐゴシック" charset="0"/>
              </a:rPr>
              <a:t>Felicola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9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____ 4. </a:t>
            </a:r>
            <a:r>
              <a:rPr lang="en-US" sz="2400" b="1" i="1" dirty="0">
                <a:latin typeface="Comic Sans MS" panose="030F0702030302020204" pitchFamily="66" charset="0"/>
              </a:rPr>
              <a:t>Haematopinus</a:t>
            </a:r>
            <a:endParaRPr lang="en-US" altLang="en-US" sz="2400" b="1" i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9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____ 5. </a:t>
            </a:r>
            <a:r>
              <a:rPr lang="en-US" altLang="en-US" sz="2400" b="1" i="1" kern="0" dirty="0">
                <a:latin typeface="Comic Sans MS" panose="030F0702030302020204" pitchFamily="66" charset="0"/>
                <a:ea typeface="ＭＳ Ｐゴシック" charset="0"/>
              </a:rPr>
              <a:t>Bovicola (Damalinia)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900" b="1" i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____ 6. </a:t>
            </a:r>
            <a:r>
              <a:rPr lang="en-US" altLang="en-US" sz="2400" b="1" i="1" kern="0" dirty="0">
                <a:latin typeface="Comic Sans MS" panose="030F0702030302020204" pitchFamily="66" charset="0"/>
                <a:ea typeface="ＭＳ Ｐゴシック" charset="0"/>
              </a:rPr>
              <a:t>Linognathus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9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____ 7. </a:t>
            </a:r>
            <a:r>
              <a:rPr lang="en-US" altLang="en-US" sz="2400" b="1" i="1" kern="0" dirty="0">
                <a:latin typeface="Comic Sans MS" panose="030F0702030302020204" pitchFamily="66" charset="0"/>
                <a:ea typeface="ＭＳ Ｐゴシック" charset="0"/>
              </a:rPr>
              <a:t>Menacanthus</a:t>
            </a:r>
            <a:endParaRPr lang="en-US" altLang="en-US" sz="1100" b="1" i="1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A4733-F533-960C-C232-BC3642BC645D}"/>
              </a:ext>
            </a:extLst>
          </p:cNvPr>
          <p:cNvSpPr txBox="1"/>
          <p:nvPr/>
        </p:nvSpPr>
        <p:spPr>
          <a:xfrm>
            <a:off x="7162800" y="3471632"/>
            <a:ext cx="456887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A. Mallophagan (chewing)</a:t>
            </a:r>
            <a:endParaRPr lang="en-US" altLang="en-US" sz="28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</a:p>
          <a:p>
            <a:r>
              <a:rPr lang="en-US" sz="2800" b="1" dirty="0">
                <a:latin typeface="Comic Sans MS" panose="030F0702030302020204" pitchFamily="66" charset="0"/>
              </a:rPr>
              <a:t>B. Anopluran (sucking)</a:t>
            </a:r>
          </a:p>
          <a:p>
            <a:endParaRPr lang="en-US" sz="2800" b="1" dirty="0">
              <a:latin typeface="Comic Sans MS" panose="030F0702030302020204" pitchFamily="66" charset="0"/>
            </a:endParaRPr>
          </a:p>
          <a:p>
            <a:r>
              <a:rPr lang="en-US" sz="2800" b="1" dirty="0">
                <a:latin typeface="Comic Sans MS" panose="030F0702030302020204" pitchFamily="66" charset="0"/>
              </a:rPr>
              <a:t>C. Neither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97545A-90F7-438C-DC8E-8CE17BDD5F42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2305264"/>
            <a:ext cx="9906000" cy="57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In which group of lice does each taxonomic genus belong? </a:t>
            </a:r>
            <a:endParaRPr lang="en-US" altLang="en-US" sz="16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AF48F-5CFC-F442-AFBF-B97DFEF78CB0}"/>
              </a:ext>
            </a:extLst>
          </p:cNvPr>
          <p:cNvSpPr txBox="1"/>
          <p:nvPr/>
        </p:nvSpPr>
        <p:spPr>
          <a:xfrm>
            <a:off x="1823903" y="2879274"/>
            <a:ext cx="45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C469C-A7AA-F843-EA2F-FBA066E5D450}"/>
              </a:ext>
            </a:extLst>
          </p:cNvPr>
          <p:cNvSpPr txBox="1"/>
          <p:nvPr/>
        </p:nvSpPr>
        <p:spPr>
          <a:xfrm>
            <a:off x="1823903" y="3380215"/>
            <a:ext cx="45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BF831-AA3F-2562-D631-960934E9342F}"/>
              </a:ext>
            </a:extLst>
          </p:cNvPr>
          <p:cNvSpPr txBox="1"/>
          <p:nvPr/>
        </p:nvSpPr>
        <p:spPr>
          <a:xfrm>
            <a:off x="1823903" y="3881156"/>
            <a:ext cx="45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74E7B-233E-DD90-BCB7-4FD6136EC034}"/>
              </a:ext>
            </a:extLst>
          </p:cNvPr>
          <p:cNvSpPr txBox="1"/>
          <p:nvPr/>
        </p:nvSpPr>
        <p:spPr>
          <a:xfrm>
            <a:off x="1823903" y="4382097"/>
            <a:ext cx="45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E7C3D9-13B7-A677-3DA4-2EF6B6773F66}"/>
              </a:ext>
            </a:extLst>
          </p:cNvPr>
          <p:cNvSpPr txBox="1"/>
          <p:nvPr/>
        </p:nvSpPr>
        <p:spPr>
          <a:xfrm>
            <a:off x="1823903" y="4883038"/>
            <a:ext cx="45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EBB6F9-5608-5893-4C24-F0DE7CB2DAD9}"/>
              </a:ext>
            </a:extLst>
          </p:cNvPr>
          <p:cNvSpPr txBox="1"/>
          <p:nvPr/>
        </p:nvSpPr>
        <p:spPr>
          <a:xfrm>
            <a:off x="1823903" y="5383979"/>
            <a:ext cx="45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888454-02F5-3D2C-B49D-468B75B62909}"/>
              </a:ext>
            </a:extLst>
          </p:cNvPr>
          <p:cNvSpPr txBox="1"/>
          <p:nvPr/>
        </p:nvSpPr>
        <p:spPr>
          <a:xfrm>
            <a:off x="1823903" y="5884919"/>
            <a:ext cx="45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646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5791200" cy="969242"/>
          </a:xfrm>
          <a:noFill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dirty="0">
                <a:latin typeface="Comic Sans MS" panose="030F0702030302020204" pitchFamily="66" charset="0"/>
              </a:rPr>
              <a:t>Flea - Life 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1B662-9C34-3F8C-C77A-7BA39EABEE06}"/>
              </a:ext>
            </a:extLst>
          </p:cNvPr>
          <p:cNvSpPr txBox="1"/>
          <p:nvPr/>
        </p:nvSpPr>
        <p:spPr>
          <a:xfrm>
            <a:off x="4506462" y="180010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True   or   False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67497A2-9F9A-FC5B-88A9-59520DA2041A}"/>
              </a:ext>
            </a:extLst>
          </p:cNvPr>
          <p:cNvSpPr txBox="1">
            <a:spLocks noChangeArrowheads="1"/>
          </p:cNvSpPr>
          <p:nvPr/>
        </p:nvSpPr>
        <p:spPr>
          <a:xfrm>
            <a:off x="2346086" y="2580308"/>
            <a:ext cx="9617314" cy="153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Fleas have a Simple metamorphosis (= Hemimetabolous). This means that all the life stages (Larva (x3), Pupa, Adult) are </a:t>
            </a:r>
            <a:r>
              <a:rPr lang="en-US" altLang="en-US" u="sng" kern="0" dirty="0">
                <a:latin typeface="Comic Sans MS" panose="030F0702030302020204" pitchFamily="66" charset="0"/>
                <a:ea typeface="ＭＳ Ｐゴシック" charset="0"/>
              </a:rPr>
              <a:t>similar in appearance</a:t>
            </a: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8AAF1D8-B047-CAAF-305A-162063C56CB5}"/>
              </a:ext>
            </a:extLst>
          </p:cNvPr>
          <p:cNvSpPr txBox="1">
            <a:spLocks noChangeArrowheads="1"/>
          </p:cNvSpPr>
          <p:nvPr/>
        </p:nvSpPr>
        <p:spPr>
          <a:xfrm>
            <a:off x="2346086" y="4766983"/>
            <a:ext cx="9236314" cy="51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The larvae of fleas feed on debris in the environment.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366CAF-4E3C-98F9-8811-E6B12F1EE1A0}"/>
              </a:ext>
            </a:extLst>
          </p:cNvPr>
          <p:cNvSpPr txBox="1"/>
          <p:nvPr/>
        </p:nvSpPr>
        <p:spPr>
          <a:xfrm>
            <a:off x="796084" y="308560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False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87BDC-7666-E0BB-5418-F745BD603D6A}"/>
              </a:ext>
            </a:extLst>
          </p:cNvPr>
          <p:cNvSpPr txBox="1"/>
          <p:nvPr/>
        </p:nvSpPr>
        <p:spPr>
          <a:xfrm>
            <a:off x="810163" y="4764560"/>
            <a:ext cx="113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True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24014A6-535B-6E1A-3C86-6E1295602F4E}"/>
              </a:ext>
            </a:extLst>
          </p:cNvPr>
          <p:cNvSpPr txBox="1">
            <a:spLocks noChangeArrowheads="1"/>
          </p:cNvSpPr>
          <p:nvPr/>
        </p:nvSpPr>
        <p:spPr>
          <a:xfrm>
            <a:off x="2346086" y="6032638"/>
            <a:ext cx="9236314" cy="51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Fleas show </a:t>
            </a:r>
            <a:r>
              <a:rPr lang="en-US" altLang="en-US" u="sng" kern="0" dirty="0">
                <a:latin typeface="Comic Sans MS" panose="030F0702030302020204" pitchFamily="66" charset="0"/>
                <a:ea typeface="ＭＳ Ｐゴシック" charset="0"/>
              </a:rPr>
              <a:t>high</a:t>
            </a:r>
            <a:r>
              <a:rPr lang="en-US" altLang="en-US" kern="0" dirty="0">
                <a:latin typeface="Comic Sans MS" panose="030F0702030302020204" pitchFamily="66" charset="0"/>
                <a:ea typeface="ＭＳ Ｐゴシック" charset="0"/>
              </a:rPr>
              <a:t> host specificity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A84E3-C58C-B00A-E53C-63E822149930}"/>
              </a:ext>
            </a:extLst>
          </p:cNvPr>
          <p:cNvSpPr txBox="1"/>
          <p:nvPr/>
        </p:nvSpPr>
        <p:spPr>
          <a:xfrm>
            <a:off x="796084" y="6030215"/>
            <a:ext cx="113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46145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5791200" cy="969242"/>
          </a:xfrm>
          <a:noFill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dirty="0">
                <a:latin typeface="Comic Sans MS" panose="030F0702030302020204" pitchFamily="66" charset="0"/>
              </a:rPr>
              <a:t>Flea - Life 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1B662-9C34-3F8C-C77A-7BA39EABEE06}"/>
              </a:ext>
            </a:extLst>
          </p:cNvPr>
          <p:cNvSpPr txBox="1"/>
          <p:nvPr/>
        </p:nvSpPr>
        <p:spPr>
          <a:xfrm>
            <a:off x="5590092" y="1930143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Comic Sans MS" panose="030F0702030302020204" pitchFamily="66" charset="0"/>
              </a:rPr>
              <a:t>List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67497A2-9F9A-FC5B-88A9-59520DA2041A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2819401"/>
            <a:ext cx="6629400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1. List the life stages of Fleas that are NOT parasitic.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5F7484E-6C79-D492-39AE-F9AF7D800BBB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4372837"/>
            <a:ext cx="10210800" cy="2180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___ 2. Which stage(s) of the flea life cycle can often be found in the environment ?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endParaRPr lang="en-US" altLang="en-US" sz="1200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A. All the following			D. Pupae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B. Egg					E. Adult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000" kern="0" dirty="0">
                <a:latin typeface="Comic Sans MS" panose="030F0702030302020204" pitchFamily="66" charset="0"/>
                <a:ea typeface="ＭＳ Ｐゴシック" charset="0"/>
              </a:rPr>
              <a:t>C. Larvae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1542C-D1DF-F737-9281-F0E67C5692E4}"/>
              </a:ext>
            </a:extLst>
          </p:cNvPr>
          <p:cNvSpPr txBox="1"/>
          <p:nvPr/>
        </p:nvSpPr>
        <p:spPr>
          <a:xfrm>
            <a:off x="4692409" y="3849617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Multiple Choice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0C423D-89FF-5EFD-3A3B-0346E4163282}"/>
              </a:ext>
            </a:extLst>
          </p:cNvPr>
          <p:cNvSpPr txBox="1"/>
          <p:nvPr/>
        </p:nvSpPr>
        <p:spPr>
          <a:xfrm>
            <a:off x="8686800" y="2363731"/>
            <a:ext cx="1165704" cy="1434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400" b="1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Egg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400" b="1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Larvae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400" b="1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Pupae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070E5A-1991-FA60-32E5-27E6FF42C970}"/>
              </a:ext>
            </a:extLst>
          </p:cNvPr>
          <p:cNvSpPr/>
          <p:nvPr/>
        </p:nvSpPr>
        <p:spPr>
          <a:xfrm>
            <a:off x="1219200" y="5005818"/>
            <a:ext cx="2514600" cy="45720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F8846-12B8-B378-E33D-8BBDA04C7DFC}"/>
              </a:ext>
            </a:extLst>
          </p:cNvPr>
          <p:cNvSpPr txBox="1"/>
          <p:nvPr/>
        </p:nvSpPr>
        <p:spPr>
          <a:xfrm>
            <a:off x="1295400" y="4247130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4486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9536" y="55331"/>
            <a:ext cx="8458200" cy="1253079"/>
          </a:xfrm>
          <a:noFill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000" b="1" dirty="0">
                <a:latin typeface="Comic Sans MS" panose="030F0702030302020204" pitchFamily="66" charset="0"/>
              </a:rPr>
              <a:t>Fleas of Veterinary Importance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85850" y="2709672"/>
            <a:ext cx="10020300" cy="3005328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4400" dirty="0">
                <a:solidFill>
                  <a:srgbClr val="000000"/>
                </a:solidFill>
                <a:latin typeface="Comic Sans MS" panose="030F0702030302020204" pitchFamily="66" charset="0"/>
              </a:rPr>
              <a:t>The most prevalent flea species on dogs and cats in NC are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US" altLang="en-US" sz="4400" dirty="0">
                <a:solidFill>
                  <a:srgbClr val="000000"/>
                </a:solidFill>
                <a:latin typeface="Comic Sans MS" panose="030F0702030302020204" pitchFamily="66" charset="0"/>
              </a:rPr>
              <a:t> _________________</a:t>
            </a:r>
            <a:endParaRPr lang="en-US" altLang="en-US" sz="4400" b="1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5071F-EF45-EB04-004E-424560750CD9}"/>
              </a:ext>
            </a:extLst>
          </p:cNvPr>
          <p:cNvSpPr txBox="1"/>
          <p:nvPr/>
        </p:nvSpPr>
        <p:spPr>
          <a:xfrm>
            <a:off x="3651728" y="1740017"/>
            <a:ext cx="4888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Comic Sans MS" panose="030F0702030302020204" pitchFamily="66" charset="0"/>
              </a:rPr>
              <a:t>Fill in the Blank.</a:t>
            </a:r>
          </a:p>
          <a:p>
            <a:endParaRPr lang="en-US" sz="4000" b="1" u="sng" dirty="0">
              <a:latin typeface="Comic Sans MS" panose="030F0702030302020204" pitchFamily="66" charset="0"/>
            </a:endParaRPr>
          </a:p>
          <a:p>
            <a:endParaRPr lang="en-US" sz="4000" b="1" u="sng" dirty="0">
              <a:latin typeface="Comic Sans MS" panose="030F0702030302020204" pitchFamily="66" charset="0"/>
            </a:endParaRPr>
          </a:p>
          <a:p>
            <a:endParaRPr lang="en-US" sz="4000" b="1" u="sng" dirty="0">
              <a:latin typeface="Comic Sans MS" panose="030F0702030302020204" pitchFamily="66" charset="0"/>
            </a:endParaRPr>
          </a:p>
          <a:p>
            <a:endParaRPr lang="en-US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76823-18CF-8262-5A29-B6E333F03DAD}"/>
              </a:ext>
            </a:extLst>
          </p:cNvPr>
          <p:cNvSpPr txBox="1"/>
          <p:nvPr/>
        </p:nvSpPr>
        <p:spPr>
          <a:xfrm>
            <a:off x="1734377" y="4452957"/>
            <a:ext cx="476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+mn-lt"/>
              </a:rPr>
              <a:t>Ctenocephalides felis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EC1570-F09A-F8E5-4246-7395182004CB}"/>
              </a:ext>
            </a:extLst>
          </p:cNvPr>
          <p:cNvGrpSpPr/>
          <p:nvPr/>
        </p:nvGrpSpPr>
        <p:grpSpPr>
          <a:xfrm>
            <a:off x="8077200" y="3627608"/>
            <a:ext cx="3407138" cy="2913830"/>
            <a:chOff x="8077200" y="3627608"/>
            <a:chExt cx="3407138" cy="29138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AB1CF9-DA2F-9DFD-FCE3-F79A867B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7200" y="3627608"/>
              <a:ext cx="3407138" cy="27017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FAE2EC-6006-4D4F-E029-193E195F7841}"/>
                </a:ext>
              </a:extLst>
            </p:cNvPr>
            <p:cNvSpPr txBox="1"/>
            <p:nvPr/>
          </p:nvSpPr>
          <p:spPr>
            <a:xfrm>
              <a:off x="8309023" y="6310606"/>
              <a:ext cx="294349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latin typeface="+mn-lt"/>
                  <a:hlinkClick r:id="rId3"/>
                </a:rPr>
                <a:t>Pest and Diseases Image Library , </a:t>
              </a:r>
              <a:r>
                <a:rPr lang="en-US" sz="900" b="1" dirty="0" err="1">
                  <a:latin typeface="+mn-lt"/>
                  <a:hlinkClick r:id="rId3"/>
                </a:rPr>
                <a:t>Bugwood.org</a:t>
              </a:r>
              <a:r>
                <a:rPr lang="en-US" sz="900" b="1" dirty="0">
                  <a:latin typeface="+mn-lt"/>
                  <a:hlinkClick r:id="rId3"/>
                </a:rPr>
                <a:t> </a:t>
              </a:r>
              <a:endParaRPr lang="en-US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36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9144000" cy="928688"/>
          </a:xfrm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b="1" dirty="0">
                <a:latin typeface="Comic Sans MS" panose="030F0702030302020204" pitchFamily="66" charset="0"/>
              </a:rPr>
              <a:t>Flea Preferred Habitat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4389822-9539-1A26-4441-3AF3560B7461}"/>
              </a:ext>
            </a:extLst>
          </p:cNvPr>
          <p:cNvSpPr txBox="1">
            <a:spLocks noChangeArrowheads="1"/>
          </p:cNvSpPr>
          <p:nvPr/>
        </p:nvSpPr>
        <p:spPr>
          <a:xfrm>
            <a:off x="639642" y="2524780"/>
            <a:ext cx="11323757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Which habitat characteristic leads to</a:t>
            </a:r>
            <a:r>
              <a:rPr lang="en-US" sz="2400" b="1" dirty="0">
                <a:latin typeface="Comic Sans MS" panose="030F0702030302020204" pitchFamily="66" charset="0"/>
              </a:rPr>
              <a:t> ↑ </a:t>
            </a:r>
            <a:r>
              <a:rPr lang="en-US" sz="2400" b="1" kern="0" dirty="0">
                <a:latin typeface="Comic Sans MS" panose="030F0702030302020204" pitchFamily="66" charset="0"/>
                <a:ea typeface="ＭＳ Ｐゴシック" charset="0"/>
              </a:rPr>
              <a:t>S</a:t>
            </a: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urvival  v/s </a:t>
            </a:r>
            <a:r>
              <a:rPr lang="en-US" sz="2400" b="1" dirty="0">
                <a:latin typeface="Comic Sans MS" panose="030F0702030302020204" pitchFamily="66" charset="0"/>
              </a:rPr>
              <a:t>↑ Mortality ?</a:t>
            </a:r>
            <a:endParaRPr lang="en-US" altLang="en-US" sz="2400" b="1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B655-E3CA-5FB8-DB97-8903C0D2FF5D}"/>
              </a:ext>
            </a:extLst>
          </p:cNvPr>
          <p:cNvSpPr txBox="1"/>
          <p:nvPr/>
        </p:nvSpPr>
        <p:spPr>
          <a:xfrm>
            <a:off x="5225409" y="183898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Matching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EA4100C-FCEC-6722-5813-D73CAA283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7600"/>
            <a:ext cx="7467893" cy="212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____ 1. </a:t>
            </a:r>
            <a:r>
              <a:rPr lang="en-US" sz="2800" b="1" dirty="0">
                <a:latin typeface="Comic Sans MS" panose="030F0702030302020204" pitchFamily="66" charset="0"/>
              </a:rPr>
              <a:t>↑ Temperature </a:t>
            </a:r>
            <a:endParaRPr lang="en-US" altLang="en-US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10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____ 2. Arizona</a:t>
            </a: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10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b="1" kern="0" dirty="0">
                <a:latin typeface="Comic Sans MS" panose="030F0702030302020204" pitchFamily="66" charset="0"/>
                <a:ea typeface="ＭＳ Ｐゴシック" charset="0"/>
              </a:rPr>
              <a:t>____ 3. </a:t>
            </a:r>
            <a:r>
              <a:rPr lang="en-US" sz="2800" b="1" dirty="0">
                <a:latin typeface="Comic Sans MS" panose="030F0702030302020204" pitchFamily="66" charset="0"/>
              </a:rPr>
              <a:t>↑ Humidity </a:t>
            </a:r>
            <a:endParaRPr lang="en-US" altLang="en-US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800100" lvl="1" indent="-457200">
              <a:buSzPct val="55000"/>
              <a:buFont typeface="Wingdings" panose="05000000000000000000" pitchFamily="2" charset="2"/>
              <a:buAutoNum type="alphaUcPeriod" startAt="3"/>
            </a:pPr>
            <a:endParaRPr lang="en-US" altLang="en-US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342900" lvl="1" indent="0">
              <a:buSzPct val="55000"/>
              <a:buFont typeface="Wingdings" panose="05000000000000000000" pitchFamily="2" charset="2"/>
              <a:buNone/>
            </a:pPr>
            <a:endParaRPr lang="en-US" altLang="en-US" b="1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F5EAD-86B7-EAC8-8CEA-49C1AFE25C31}"/>
              </a:ext>
            </a:extLst>
          </p:cNvPr>
          <p:cNvSpPr txBox="1"/>
          <p:nvPr/>
        </p:nvSpPr>
        <p:spPr>
          <a:xfrm>
            <a:off x="7848600" y="3688140"/>
            <a:ext cx="3028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A. ↑ </a:t>
            </a:r>
            <a:r>
              <a:rPr lang="en-US" sz="3200" b="1" kern="0" dirty="0">
                <a:latin typeface="Comic Sans MS" panose="030F0702030302020204" pitchFamily="66" charset="0"/>
                <a:ea typeface="ＭＳ Ｐゴシック" charset="0"/>
              </a:rPr>
              <a:t>S</a:t>
            </a:r>
            <a:r>
              <a:rPr lang="en-US" altLang="en-US" sz="3200" b="1" kern="0" dirty="0">
                <a:latin typeface="Comic Sans MS" panose="030F0702030302020204" pitchFamily="66" charset="0"/>
                <a:ea typeface="ＭＳ Ｐゴシック" charset="0"/>
              </a:rPr>
              <a:t>urvival</a:t>
            </a:r>
          </a:p>
          <a:p>
            <a:r>
              <a:rPr lang="en-US" altLang="en-US" sz="3200" b="1" kern="0" dirty="0">
                <a:latin typeface="Comic Sans MS" panose="030F0702030302020204" pitchFamily="66" charset="0"/>
                <a:ea typeface="ＭＳ Ｐゴシック" charset="0"/>
              </a:rPr>
              <a:t> </a:t>
            </a:r>
          </a:p>
          <a:p>
            <a:r>
              <a:rPr lang="en-US" sz="3200" b="1" dirty="0">
                <a:latin typeface="Comic Sans MS" panose="030F0702030302020204" pitchFamily="66" charset="0"/>
              </a:rPr>
              <a:t>B. ↑ Mortality</a:t>
            </a:r>
            <a:endParaRPr lang="en-US" altLang="en-US" sz="32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D680-7148-418C-EB91-5C0938A602FE}"/>
              </a:ext>
            </a:extLst>
          </p:cNvPr>
          <p:cNvSpPr txBox="1"/>
          <p:nvPr/>
        </p:nvSpPr>
        <p:spPr>
          <a:xfrm>
            <a:off x="1123332" y="426996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CEC158-A0AE-54E6-AB10-17604C224088}"/>
              </a:ext>
            </a:extLst>
          </p:cNvPr>
          <p:cNvSpPr txBox="1"/>
          <p:nvPr/>
        </p:nvSpPr>
        <p:spPr>
          <a:xfrm>
            <a:off x="1123332" y="35814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D6EA8-7626-4589-9BD1-2BC445EC0391}"/>
              </a:ext>
            </a:extLst>
          </p:cNvPr>
          <p:cNvSpPr txBox="1"/>
          <p:nvPr/>
        </p:nvSpPr>
        <p:spPr>
          <a:xfrm>
            <a:off x="1123332" y="4958531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8848"/>
            <a:ext cx="6037218" cy="1004888"/>
          </a:xfrm>
          <a:noFill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dirty="0">
                <a:latin typeface="Comic Sans MS" panose="030F0702030302020204" pitchFamily="66" charset="0"/>
              </a:rPr>
              <a:t>Fleas - Pathology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51DE644-9876-D4BB-3BB2-D7AD215DF756}"/>
              </a:ext>
            </a:extLst>
          </p:cNvPr>
          <p:cNvSpPr txBox="1">
            <a:spLocks noChangeArrowheads="1"/>
          </p:cNvSpPr>
          <p:nvPr/>
        </p:nvSpPr>
        <p:spPr>
          <a:xfrm>
            <a:off x="597568" y="2524505"/>
            <a:ext cx="11606464" cy="57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400" kern="0" dirty="0">
                <a:latin typeface="Comic Sans MS" panose="030F0702030302020204" pitchFamily="66" charset="0"/>
                <a:ea typeface="ＭＳ Ｐゴシック" charset="0"/>
              </a:rPr>
              <a:t>___ 1. Which of the following is not a pathology concern for flea infestations?</a:t>
            </a:r>
            <a:endParaRPr lang="en-US" altLang="en-US" sz="14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04EF4-F82B-403D-1302-51F2F8C73786}"/>
              </a:ext>
            </a:extLst>
          </p:cNvPr>
          <p:cNvSpPr txBox="1"/>
          <p:nvPr/>
        </p:nvSpPr>
        <p:spPr>
          <a:xfrm>
            <a:off x="4692410" y="1828800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Multiple Choice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6AEDC7-74D5-A82B-3FD4-972DCC3C7DB2}"/>
              </a:ext>
            </a:extLst>
          </p:cNvPr>
          <p:cNvSpPr/>
          <p:nvPr/>
        </p:nvSpPr>
        <p:spPr>
          <a:xfrm>
            <a:off x="292768" y="4311144"/>
            <a:ext cx="3364832" cy="56970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F64A1D-A887-40FC-00D6-1EE2B9F3B05C}"/>
              </a:ext>
            </a:extLst>
          </p:cNvPr>
          <p:cNvSpPr txBox="1">
            <a:spLocks noChangeArrowheads="1"/>
          </p:cNvSpPr>
          <p:nvPr/>
        </p:nvSpPr>
        <p:spPr>
          <a:xfrm>
            <a:off x="292768" y="3395203"/>
            <a:ext cx="11606464" cy="1485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A. Pruritus					D. Flea Allergy Dermatitis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070C0"/>
              </a:buClr>
              <a:buSzPct val="60000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B. </a:t>
            </a:r>
            <a:r>
              <a:rPr lang="en-US" altLang="en-US" sz="2400" b="1" i="1" kern="0" dirty="0">
                <a:latin typeface="Comic Sans MS" panose="030F0702030302020204" pitchFamily="66" charset="0"/>
                <a:ea typeface="ＭＳ Ｐゴシック" charset="0"/>
              </a:rPr>
              <a:t>Dipylidium caninum</a:t>
            </a: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			E. Pruritus + excoriations + pyoderma</a:t>
            </a:r>
          </a:p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C. </a:t>
            </a:r>
            <a:r>
              <a:rPr lang="en-US" altLang="en-US" sz="2400" b="1" i="1" kern="0" dirty="0">
                <a:latin typeface="Comic Sans MS" panose="030F0702030302020204" pitchFamily="66" charset="0"/>
                <a:ea typeface="ＭＳ Ｐゴシック" charset="0"/>
              </a:rPr>
              <a:t>Toxoplasma gondii</a:t>
            </a: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			F. Blood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8BA99-3BD5-AAB3-1EEC-0640E204F49F}"/>
              </a:ext>
            </a:extLst>
          </p:cNvPr>
          <p:cNvSpPr txBox="1"/>
          <p:nvPr/>
        </p:nvSpPr>
        <p:spPr>
          <a:xfrm>
            <a:off x="760420" y="2387025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93037" cy="1004889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Comic Sans MS" panose="030F0702030302020204" pitchFamily="66" charset="0"/>
              </a:rPr>
              <a:t>Flea Allergy Dermatitis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44DCCEE-A440-4740-B5E5-A1B03C206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77978"/>
            <a:ext cx="9547058" cy="140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What is the primary target for a veterinarian, who is presented with a pet suffering with Flea Allergy Dermatitis 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b="1" i="1" u="sng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FF613-DD62-573C-6574-4923432CD665}"/>
              </a:ext>
            </a:extLst>
          </p:cNvPr>
          <p:cNvSpPr txBox="1"/>
          <p:nvPr/>
        </p:nvSpPr>
        <p:spPr>
          <a:xfrm>
            <a:off x="4821452" y="1739201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Fill in the Blank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1DA85-F2FE-74B4-254A-D89A1C444D44}"/>
              </a:ext>
            </a:extLst>
          </p:cNvPr>
          <p:cNvSpPr txBox="1"/>
          <p:nvPr/>
        </p:nvSpPr>
        <p:spPr>
          <a:xfrm>
            <a:off x="1393658" y="3261890"/>
            <a:ext cx="907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Give pet immediate relief by eliminating the adult fleas on the pet. (adulticide)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2CD9001-920A-2D48-C0A3-64CFB836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680" y="4495800"/>
            <a:ext cx="8601331" cy="140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What should the owner do to help prevent future incidence of Flea Allergy Dermatitis 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b="1" i="1" u="sng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____________________________________________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F6639-81FB-C5FD-3BBD-48F420585E34}"/>
              </a:ext>
            </a:extLst>
          </p:cNvPr>
          <p:cNvSpPr txBox="1"/>
          <p:nvPr/>
        </p:nvSpPr>
        <p:spPr>
          <a:xfrm>
            <a:off x="1389647" y="528554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Clean the environment &amp; put pet on an integrated flea control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97" y="362831"/>
            <a:ext cx="7793037" cy="1219201"/>
          </a:xfrm>
        </p:spPr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Flea Allergy Dermatitis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1CB06-7BE4-3746-F56D-86693519AB77}"/>
              </a:ext>
            </a:extLst>
          </p:cNvPr>
          <p:cNvSpPr txBox="1">
            <a:spLocks noChangeArrowheads="1"/>
          </p:cNvSpPr>
          <p:nvPr/>
        </p:nvSpPr>
        <p:spPr>
          <a:xfrm>
            <a:off x="639643" y="2524779"/>
            <a:ext cx="10912714" cy="925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Regarding Flea Allergy Dermatitis; match the pet with its most common FAD presentation.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7435C-2A61-F3ED-1E92-1F495D9C8D41}"/>
              </a:ext>
            </a:extLst>
          </p:cNvPr>
          <p:cNvSpPr txBox="1"/>
          <p:nvPr/>
        </p:nvSpPr>
        <p:spPr>
          <a:xfrm>
            <a:off x="5225409" y="183898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Matching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A5E7CCA-8175-0C4F-D519-9B5CB8A72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67" y="3873787"/>
            <a:ext cx="8610600" cy="121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____ 1. </a:t>
            </a:r>
            <a:r>
              <a:rPr lang="en-US" sz="2400" b="1" dirty="0">
                <a:latin typeface="Comic Sans MS" panose="030F0702030302020204" pitchFamily="66" charset="0"/>
              </a:rPr>
              <a:t>“The Flea Triangle” </a:t>
            </a:r>
            <a:r>
              <a:rPr lang="en-US" sz="1400" b="1" dirty="0">
                <a:latin typeface="Comic Sans MS" panose="030F0702030302020204" pitchFamily="66" charset="0"/>
              </a:rPr>
              <a:t>(w/ corners at Mid-back, tail head, back leg)</a:t>
            </a:r>
            <a:endParaRPr lang="en-US" altLang="en-US" sz="24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endParaRPr lang="en-US" altLang="en-US" sz="9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pPr marL="0" lvl="1" indent="0">
              <a:buSzPct val="55000"/>
              <a:buFont typeface="Wingdings" panose="05000000000000000000" pitchFamily="2" charset="2"/>
              <a:buNone/>
            </a:pPr>
            <a:r>
              <a:rPr lang="en-US" altLang="en-US" sz="2400" b="1" kern="0" dirty="0">
                <a:latin typeface="Comic Sans MS" panose="030F0702030302020204" pitchFamily="66" charset="0"/>
                <a:ea typeface="ＭＳ Ｐゴシック" charset="0"/>
              </a:rPr>
              <a:t>____ 2. Miliary Dermatitis on face, neck, and back</a:t>
            </a:r>
          </a:p>
          <a:p>
            <a:pPr marL="342900" lvl="1" indent="0">
              <a:buSzPct val="55000"/>
              <a:buFont typeface="Wingdings" panose="05000000000000000000" pitchFamily="2" charset="2"/>
              <a:buNone/>
            </a:pPr>
            <a:endParaRPr lang="en-US" altLang="en-US" sz="2400" b="1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2DDC1-67BB-639C-A5C5-FD876067AA24}"/>
              </a:ext>
            </a:extLst>
          </p:cNvPr>
          <p:cNvSpPr txBox="1"/>
          <p:nvPr/>
        </p:nvSpPr>
        <p:spPr>
          <a:xfrm>
            <a:off x="9867498" y="3574584"/>
            <a:ext cx="1515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A. Cat</a:t>
            </a:r>
            <a:endParaRPr lang="en-US" altLang="en-US" sz="3200" b="1" kern="0" dirty="0">
              <a:latin typeface="Comic Sans MS" panose="030F0702030302020204" pitchFamily="66" charset="0"/>
              <a:ea typeface="ＭＳ Ｐゴシック" charset="0"/>
            </a:endParaRPr>
          </a:p>
          <a:p>
            <a:r>
              <a:rPr lang="en-US" sz="3200" b="1" dirty="0">
                <a:latin typeface="Comic Sans MS" panose="030F0702030302020204" pitchFamily="66" charset="0"/>
              </a:rPr>
              <a:t>B. Dog</a:t>
            </a:r>
            <a:endParaRPr lang="en-US" altLang="en-US" sz="3200" kern="0" dirty="0"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BC7CF-0BDA-09CE-3359-D374E838660E}"/>
              </a:ext>
            </a:extLst>
          </p:cNvPr>
          <p:cNvSpPr txBox="1"/>
          <p:nvPr/>
        </p:nvSpPr>
        <p:spPr>
          <a:xfrm>
            <a:off x="774032" y="4324103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E7ABD-1EA1-0F92-7217-74776CF128BA}"/>
              </a:ext>
            </a:extLst>
          </p:cNvPr>
          <p:cNvSpPr txBox="1"/>
          <p:nvPr/>
        </p:nvSpPr>
        <p:spPr>
          <a:xfrm>
            <a:off x="762000" y="373932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041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97" y="362831"/>
            <a:ext cx="7793037" cy="1219201"/>
          </a:xfrm>
        </p:spPr>
        <p:txBody>
          <a:bodyPr/>
          <a:lstStyle/>
          <a:p>
            <a:r>
              <a:rPr lang="en-US" sz="4800" b="1" dirty="0">
                <a:latin typeface="Comic Sans MS" panose="030F0702030302020204" pitchFamily="66" charset="0"/>
              </a:rPr>
              <a:t>Flea Allergy Dermatitis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1CB06-7BE4-3746-F56D-86693519AB77}"/>
              </a:ext>
            </a:extLst>
          </p:cNvPr>
          <p:cNvSpPr txBox="1">
            <a:spLocks noChangeArrowheads="1"/>
          </p:cNvSpPr>
          <p:nvPr/>
        </p:nvSpPr>
        <p:spPr>
          <a:xfrm>
            <a:off x="983472" y="2326940"/>
            <a:ext cx="10805378" cy="873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200" b="1" kern="0" dirty="0">
                <a:latin typeface="Comic Sans MS" panose="030F0702030302020204" pitchFamily="66" charset="0"/>
                <a:ea typeface="ＭＳ Ｐゴシック" charset="0"/>
              </a:rPr>
              <a:t>Match the pathogen with the primary presentation of canine dermatitis.</a:t>
            </a:r>
          </a:p>
          <a:p>
            <a:pPr marL="0" indent="0" algn="ct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Arial" panose="020B0604020202020204" pitchFamily="34" charset="0"/>
              <a:buNone/>
            </a:pPr>
            <a:r>
              <a:rPr lang="en-US" altLang="en-US" sz="2200" b="1" kern="0" dirty="0">
                <a:latin typeface="Comic Sans MS" panose="030F0702030302020204" pitchFamily="66" charset="0"/>
                <a:ea typeface="ＭＳ Ｐゴシック" charset="0"/>
              </a:rPr>
              <a:t>(Fleas, </a:t>
            </a:r>
            <a:r>
              <a:rPr lang="en-US" altLang="en-US" sz="2200" b="1" i="1" kern="0" dirty="0">
                <a:latin typeface="Comic Sans MS" panose="030F0702030302020204" pitchFamily="66" charset="0"/>
                <a:ea typeface="ＭＳ Ｐゴシック" charset="0"/>
              </a:rPr>
              <a:t>Sarcoptes</a:t>
            </a:r>
            <a:r>
              <a:rPr lang="en-US" altLang="en-US" sz="2200" b="1" kern="0" dirty="0">
                <a:latin typeface="Comic Sans MS" panose="030F0702030302020204" pitchFamily="66" charset="0"/>
                <a:ea typeface="ＭＳ Ｐゴシック" charset="0"/>
              </a:rPr>
              <a:t>, </a:t>
            </a:r>
            <a:r>
              <a:rPr lang="en-US" altLang="en-US" sz="2200" b="1" i="1" kern="0" dirty="0">
                <a:latin typeface="Comic Sans MS" panose="030F0702030302020204" pitchFamily="66" charset="0"/>
                <a:ea typeface="ＭＳ Ｐゴシック" charset="0"/>
              </a:rPr>
              <a:t>Demodex</a:t>
            </a:r>
            <a:r>
              <a:rPr lang="en-US" altLang="en-US" sz="2200" b="1" kern="0" dirty="0">
                <a:latin typeface="Comic Sans MS" panose="030F0702030302020204" pitchFamily="66" charset="0"/>
                <a:ea typeface="ＭＳ Ｐゴシック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7435C-2A61-F3ED-1E92-1F495D9C8D41}"/>
              </a:ext>
            </a:extLst>
          </p:cNvPr>
          <p:cNvSpPr txBox="1"/>
          <p:nvPr/>
        </p:nvSpPr>
        <p:spPr>
          <a:xfrm>
            <a:off x="5225409" y="167640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Matching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2DDC1-67BB-639C-A5C5-FD876067AA24}"/>
              </a:ext>
            </a:extLst>
          </p:cNvPr>
          <p:cNvSpPr txBox="1"/>
          <p:nvPr/>
        </p:nvSpPr>
        <p:spPr>
          <a:xfrm>
            <a:off x="5632443" y="5949798"/>
            <a:ext cx="8851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Fleas</a:t>
            </a:r>
            <a:endParaRPr lang="en-US" altLang="en-US" sz="2200" b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  <p:pic>
        <p:nvPicPr>
          <p:cNvPr id="11" name="Picture 10" descr="A cartoon of a dog&#10;&#10;Description automatically generated">
            <a:extLst>
              <a:ext uri="{FF2B5EF4-FFF2-40B4-BE49-F238E27FC236}">
                <a16:creationId xmlns:a16="http://schemas.microsoft.com/office/drawing/2014/main" id="{2EDDD0E7-B2D6-0906-0EBD-E6D01C7FD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2" y="3381409"/>
            <a:ext cx="2286005" cy="2286005"/>
          </a:xfrm>
          <a:prstGeom prst="rect">
            <a:avLst/>
          </a:prstGeom>
        </p:spPr>
      </p:pic>
      <p:pic>
        <p:nvPicPr>
          <p:cNvPr id="13" name="Picture 12" descr="A white dog with a pink area&#10;&#10;Description automatically generated">
            <a:extLst>
              <a:ext uri="{FF2B5EF4-FFF2-40B4-BE49-F238E27FC236}">
                <a16:creationId xmlns:a16="http://schemas.microsoft.com/office/drawing/2014/main" id="{9CCA8247-594F-74E5-84FC-F68552AEB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0" y="3381409"/>
            <a:ext cx="2286005" cy="2286005"/>
          </a:xfrm>
          <a:prstGeom prst="rect">
            <a:avLst/>
          </a:prstGeom>
        </p:spPr>
      </p:pic>
      <p:pic>
        <p:nvPicPr>
          <p:cNvPr id="15" name="Picture 14" descr="A cartoon of a dog&#10;&#10;Description automatically generated">
            <a:extLst>
              <a:ext uri="{FF2B5EF4-FFF2-40B4-BE49-F238E27FC236}">
                <a16:creationId xmlns:a16="http://schemas.microsoft.com/office/drawing/2014/main" id="{5133F353-9612-480F-2515-24FC5431D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588" y="3381409"/>
            <a:ext cx="2286005" cy="22860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EEB11A-0682-59CD-695D-0898A772543D}"/>
              </a:ext>
            </a:extLst>
          </p:cNvPr>
          <p:cNvSpPr txBox="1"/>
          <p:nvPr/>
        </p:nvSpPr>
        <p:spPr>
          <a:xfrm>
            <a:off x="1425000" y="5949798"/>
            <a:ext cx="1402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b="1" i="1" kern="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Demodex</a:t>
            </a:r>
            <a:endParaRPr lang="en-US" altLang="en-US" sz="2200" i="1" kern="0" dirty="0">
              <a:solidFill>
                <a:srgbClr val="FF0000"/>
              </a:solidFill>
              <a:latin typeface="Comic Sans MS" panose="030F0702030302020204" pitchFamily="66" charset="0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335CAE-A963-4EAF-464E-9C30B0F7F690}"/>
              </a:ext>
            </a:extLst>
          </p:cNvPr>
          <p:cNvSpPr txBox="1"/>
          <p:nvPr/>
        </p:nvSpPr>
        <p:spPr>
          <a:xfrm>
            <a:off x="9250782" y="5949798"/>
            <a:ext cx="1545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Sarcoptes</a:t>
            </a:r>
          </a:p>
        </p:txBody>
      </p:sp>
    </p:spTree>
    <p:extLst>
      <p:ext uri="{BB962C8B-B14F-4D97-AF65-F5344CB8AC3E}">
        <p14:creationId xmlns:p14="http://schemas.microsoft.com/office/powerpoint/2010/main" val="4548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heme1">
  <a:themeElements>
    <a:clrScheme name="VP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PG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9AE08FF-51CC-4A78-BBEC-0D86B0EA4A5E}" vid="{BDF39AE2-6E67-46EF-81CB-E8633EFD72B2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RDF_Theme 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FFC000"/>
      </a:accent2>
      <a:accent3>
        <a:srgbClr val="BFBFBF"/>
      </a:accent3>
      <a:accent4>
        <a:srgbClr val="00B050"/>
      </a:accent4>
      <a:accent5>
        <a:srgbClr val="FF0000"/>
      </a:accent5>
      <a:accent6>
        <a:srgbClr val="FFFF00"/>
      </a:accent6>
      <a:hlink>
        <a:srgbClr val="009999"/>
      </a:hlink>
      <a:folHlink>
        <a:srgbClr val="99CC00"/>
      </a:folHlink>
    </a:clrScheme>
    <a:fontScheme name="Custom 1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P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P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RDF_Theme 1" id="{5F67605E-C1E8-450B-AD9B-053B728A1BE3}" vid="{16F77C64-F22E-4058-AEC1-9FDA399474CB}"/>
    </a:ext>
  </a:extLst>
</a:theme>
</file>

<file path=ppt/theme/theme5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ustom 1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1870</TotalTime>
  <Pages>21</Pages>
  <Words>915</Words>
  <Application>Microsoft Office PowerPoint</Application>
  <PresentationFormat>Widescreen</PresentationFormat>
  <Paragraphs>193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Tahoma</vt:lpstr>
      <vt:lpstr>Wingdings</vt:lpstr>
      <vt:lpstr>Theme1</vt:lpstr>
      <vt:lpstr>Blends</vt:lpstr>
      <vt:lpstr>Default Design</vt:lpstr>
      <vt:lpstr>JRDF_Theme 1</vt:lpstr>
      <vt:lpstr>1_Blends</vt:lpstr>
      <vt:lpstr>1_Default Design</vt:lpstr>
      <vt:lpstr>Office Theme</vt:lpstr>
      <vt:lpstr>VMP 930 Veterinary Parasitology</vt:lpstr>
      <vt:lpstr>Flea - Life Cycle</vt:lpstr>
      <vt:lpstr>Flea - Life Cycle</vt:lpstr>
      <vt:lpstr>Fleas of Veterinary Importance</vt:lpstr>
      <vt:lpstr>Flea Preferred Habitat</vt:lpstr>
      <vt:lpstr>Fleas - Pathology</vt:lpstr>
      <vt:lpstr>Flea Allergy Dermatitis</vt:lpstr>
      <vt:lpstr>Flea Allergy Dermatitis</vt:lpstr>
      <vt:lpstr>Flea Allergy Dermatitis</vt:lpstr>
      <vt:lpstr>Flea Control</vt:lpstr>
      <vt:lpstr>PowerPoint Presentation</vt:lpstr>
      <vt:lpstr>Lice - Treatment</vt:lpstr>
      <vt:lpstr>Lice – Life Cycle</vt:lpstr>
      <vt:lpstr>Lice – Ecology</vt:lpstr>
      <vt:lpstr>Lice – Groups</vt:lpstr>
      <vt:lpstr>Lice - Genera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Hemiptera - Bugs</dc:title>
  <dc:creator>CVM</dc:creator>
  <cp:lastModifiedBy>James R Flowers</cp:lastModifiedBy>
  <cp:revision>116</cp:revision>
  <cp:lastPrinted>2023-07-18T18:52:12Z</cp:lastPrinted>
  <dcterms:created xsi:type="dcterms:W3CDTF">1997-10-27T17:10:20Z</dcterms:created>
  <dcterms:modified xsi:type="dcterms:W3CDTF">2023-09-01T14:34:20Z</dcterms:modified>
</cp:coreProperties>
</file>