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7" r:id="rId1"/>
    <p:sldMasterId id="2147483692" r:id="rId2"/>
    <p:sldMasterId id="2147483705" r:id="rId3"/>
    <p:sldMasterId id="2147483717" r:id="rId4"/>
    <p:sldMasterId id="2147483732" r:id="rId5"/>
    <p:sldMasterId id="2147483745" r:id="rId6"/>
    <p:sldMasterId id="2147483757" r:id="rId7"/>
  </p:sldMasterIdLst>
  <p:notesMasterIdLst>
    <p:notesMasterId r:id="rId24"/>
  </p:notesMasterIdLst>
  <p:handoutMasterIdLst>
    <p:handoutMasterId r:id="rId25"/>
  </p:handoutMasterIdLst>
  <p:sldIdLst>
    <p:sldId id="320" r:id="rId8"/>
    <p:sldId id="327" r:id="rId9"/>
    <p:sldId id="360" r:id="rId10"/>
    <p:sldId id="323" r:id="rId11"/>
    <p:sldId id="264" r:id="rId12"/>
    <p:sldId id="267" r:id="rId13"/>
    <p:sldId id="292" r:id="rId14"/>
    <p:sldId id="361" r:id="rId15"/>
    <p:sldId id="362" r:id="rId16"/>
    <p:sldId id="334" r:id="rId17"/>
    <p:sldId id="364" r:id="rId18"/>
    <p:sldId id="298" r:id="rId19"/>
    <p:sldId id="365" r:id="rId20"/>
    <p:sldId id="335" r:id="rId21"/>
    <p:sldId id="366" r:id="rId22"/>
    <p:sldId id="353" r:id="rId23"/>
  </p:sldIdLst>
  <p:sldSz cx="12192000" cy="6858000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72" autoAdjust="0"/>
    <p:restoredTop sz="91149" autoAdjust="0"/>
  </p:normalViewPr>
  <p:slideViewPr>
    <p:cSldViewPr>
      <p:cViewPr varScale="1">
        <p:scale>
          <a:sx n="64" d="100"/>
          <a:sy n="64" d="100"/>
        </p:scale>
        <p:origin x="72" y="5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7754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7220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518897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9100" y="703263"/>
            <a:ext cx="6172200" cy="3473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294" indent="-307805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31222" indent="-246244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723711" indent="-246244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216201" indent="-246244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708689" indent="-2462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01178" indent="-2462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93667" indent="-2462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86156" indent="-2462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7BE0EAC-A979-4798-8A01-03DCF2104D1B}" type="slidenum">
              <a:rPr lang="en-US" altLang="en-US" sz="1300"/>
              <a:pPr eaLnBrk="1" hangingPunct="1"/>
              <a:t>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722678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172200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val="2923683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172200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val="1734558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172200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val="4090279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172200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val="3145800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17220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482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17220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463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0DD9F-4AF0-43B4-A0D3-BF6CEFB8AE7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94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71220-76A6-459C-A756-7B2CACEAB9C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913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D1E90-AEEA-40B4-BE4F-2E4248F8312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442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CF823-2194-4279-9649-5D37910DB16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781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94B26D-D0C4-41F9-90A4-14A68A508B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05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D8E6454-DF60-4F3C-9610-A9554BBE6E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0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78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55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12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5E4F9-AA10-B547-8B21-BA34FC150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18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4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7CFE0-E1FA-45FA-B1A3-7464A5B3A5A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959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89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8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808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335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61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444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817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835C2-853A-4A37-984E-4BAE55486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210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8DA1B-1E79-47EE-AD04-B589C40DFE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7050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B2728-E1F3-464C-94DD-8CC8E0CF56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08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A3429-9B5C-456D-94D4-75F8CD12D59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0883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D1F5C-BF37-423A-89B4-1BB6BE61D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725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E31B2-F9F1-4AED-8A0A-78A81C3448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0794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9A92A-D157-4A75-A970-BCA171EB0F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1798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AD91-16EF-4608-B78D-7100C0E11E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6787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04853-53C6-44DF-9688-47EC6A054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5928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4B2F7-B379-41F5-B96D-2F8E922C6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1727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669C2-BE6D-4C3E-B158-B6EB42AF4E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74080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EA9F5-5864-4FBF-8A2A-894AB430D7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059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98D1BD-76BC-DA4F-BF8E-2A73664A76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1845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8BF27A-B47B-DF45-A2FB-40CBE7785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5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C41B9-8664-4C41-8704-88798568A92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8906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9DA3B-52EA-D044-9062-629B46C30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5717155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1626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1"/>
            <a:ext cx="4927600" cy="4525963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5E4F9-AA10-B547-8B21-BA34FC1504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615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535113"/>
            <a:ext cx="49297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174875"/>
            <a:ext cx="49297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5E2C10-BF61-A943-BA4D-B5191C44D9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99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CA5ED-1DC7-6A42-94E3-ABC83DF868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20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7188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110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836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55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826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0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C0C55-7132-4FE1-A9FF-B55B141EC01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51649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4C723-BB4E-2748-A899-F23AA4562A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520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4C723-BB4E-2748-A899-F23AA4562A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0038D8-228D-B1E7-39B7-D7C8EF562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457098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545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911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045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4607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rgbClr val="00B050"/>
              </a:buClr>
              <a:defRPr sz="2000"/>
            </a:lvl3pPr>
            <a:lvl4pPr>
              <a:defRPr sz="1800"/>
            </a:lvl4pPr>
            <a:lvl5pPr>
              <a:buClr>
                <a:srgbClr val="7030A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F732B25-088A-5295-DFD9-15E2B893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60281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6073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2987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8845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3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5318B-35DE-4A90-9B2C-70AEA088350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2427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1207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591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3802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0495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835C2-853A-4A37-984E-4BAE55486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6261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8DA1B-1E79-47EE-AD04-B589C40DFE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82174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B2728-E1F3-464C-94DD-8CC8E0CF56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03968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D1F5C-BF37-423A-89B4-1BB6BE61D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44191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E31B2-F9F1-4AED-8A0A-78A81C3448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31569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9A92A-D157-4A75-A970-BCA171EB0F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80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70572-ADA6-492C-B3D9-D9D8B21892F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563402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AD91-16EF-4608-B78D-7100C0E11E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47293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04853-53C6-44DF-9688-47EC6A054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77623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4B2F7-B379-41F5-B96D-2F8E922C6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02561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669C2-BE6D-4C3E-B158-B6EB42AF4E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51599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EA9F5-5864-4FBF-8A2A-894AB430D7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0028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49BEB-DCDA-FA98-B690-A5805E7C5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E8092-2510-B175-D894-D7585AAB7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A0180-1C20-5D66-F9EF-2830A5B1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73B5-EB08-C947-CE27-1F98FCAC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966E-6E3D-1C73-A1E4-F8518DD2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8D1BD-76BC-DA4F-BF8E-2A73664A76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8517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E8C30-2612-361F-3DCD-8E314B0F2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8053F-9E41-6DAF-67CB-BFA8D88C0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0747-60DA-A67D-EC2B-E209717B1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EFD0A-D47A-F448-3371-EB3C3764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724AC-0E4C-4E75-6D5F-FEFF761E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BF27A-B47B-DF45-A2FB-40CBE7785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5116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1B6C8-C8E0-D663-1BD8-0F96561A4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6B4D1-871D-6E8C-3706-29FA205AF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80301-73B7-9AA1-3ADF-321DB635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A43BF-0B46-0453-7BF3-BC23D598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5A59A-944E-3226-D688-A127E309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9DA3B-52EA-D044-9062-629B46C30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0862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B3EC-8A26-4F10-953B-54A2589DE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269FE-3415-489B-21AF-7EF99EF04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26C61-D6E9-0AA5-93FD-247275932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92C29-3722-1B99-52EE-3709461A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B506D-C5AB-1C6E-EB2F-D99BB538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3D5AB-416E-A828-4B56-A2C090A4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5E4F9-AA10-B547-8B21-BA34FC1504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7080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0141-67E9-14F2-DF6B-DFB41349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71F83-2C22-9983-12C4-AE08064B2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022D4-95A4-F1E2-26AF-1BBF95274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87714-3C08-F096-CDE9-06EDEBDD4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37D93-B54E-191F-E669-7B3456757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2F1070-2A5E-EB08-E1CC-ABE126B6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086586-F506-E8C8-7EB8-390CDE53F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931463-A570-32E1-6AB8-66BE24EC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E2C10-BF61-A943-BA4D-B5191C44D9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0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160D2-7B54-446D-9820-2B10E95190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579518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58B9F-9E19-530C-5AFC-B5CEBF3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7B70B-7349-832E-3327-38F968233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7A775-3A67-C44B-3582-9865F26D0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29D52-42D0-5A4F-4977-F947DBE75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CA5ED-1DC7-6A42-94E3-ABC83DF868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5628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153954-F418-8D85-0317-A92BD90D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61FA9C-9228-D560-94E7-732B4525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EE28A-C855-301E-C4AF-1E5BB601E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EE298-3EAF-1B4B-BDA2-6B07C6FED2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5389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97F8E-B2FC-A586-6E41-B1CD26C0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AFF4E-51AC-5EB3-2DAD-A1D744A7C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8E414-01CA-0C58-E2FB-A6179F732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C42E2-2D3D-C7CE-DD0E-A279EF32A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3D103-26D2-A161-E973-B9209654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CF89B-4842-B203-7D1D-6B40ACF0B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0FBAC-CFD4-9B44-82FB-F5C1F18ACE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3368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B38C8-70C7-B15E-D6E4-0297585B2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D534FB-3413-0C73-1F86-7AE380746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984B7-7EF3-81BD-AA31-9237716F9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71747-596D-AE2E-7AE6-387A6E06C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082AB-6200-452F-4B21-92C4D507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B2F92-1FE4-A014-D614-C48C53CD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A06BC-6FCF-E747-8A5C-7368C6F77C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5721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B3F5-D783-B7A1-40E7-DAFA30975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CB7C9-9B21-531A-A583-F09CDF006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2ABFE-AF64-6C9F-84CC-2B99F0794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61ACD-07B9-6AAE-EEA5-3C35ADD8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91D38-1FE3-FF52-2B24-6D62693C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21F11-61F5-7245-8C7E-1F51DECE1C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7714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710651-7CE4-33D4-4F4C-E96BD4168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5FE6A-C70D-F48B-9B03-7E324964C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8331-8C2F-FD69-FF49-CB62AB84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9A47F-65F1-E516-17D5-F089DE4B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FF32A-CBBC-6938-2AAA-70B151735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D7040-78F5-F04A-BDFD-0910F375E7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8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D0E10-763D-4F6A-8AF4-D81DFE1640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54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CACF823-2194-4279-9649-5D37910DB16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267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3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BD1F65A-A61B-4D13-94A9-7FAAF0A29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77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CACF823-2194-4279-9649-5D37910DB16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78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3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BD1F65A-A61B-4D13-94A9-7FAAF0A29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05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2989E-9B45-8BAB-AAB2-C161F807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22120-EA59-BF20-5917-0FD1EB399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6B594-1CF6-7890-781D-7FB2D31D6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62882-BC9B-3C3A-3493-BE7E6BBC5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0EE3B-D621-6F9F-B9DE-C5B9E63D0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ACF823-2194-4279-9649-5D37910DB16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81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ectimages.org/browse/detail.cfm?imgnum=5459507#collapseseven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1204912"/>
            <a:ext cx="7772400" cy="22240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u="sng" dirty="0">
                <a:latin typeface="Comic Sans MS" charset="0"/>
                <a:cs typeface="+mj-cs"/>
              </a:rPr>
              <a:t>VMP 930</a:t>
            </a:r>
            <a:br>
              <a:rPr lang="en-US" sz="4800" b="1" u="sng" dirty="0">
                <a:latin typeface="Comic Sans MS" charset="0"/>
                <a:cs typeface="+mj-cs"/>
              </a:rPr>
            </a:br>
            <a:r>
              <a:rPr lang="en-US" sz="4800" b="1" u="sng" dirty="0">
                <a:latin typeface="Comic Sans MS" charset="0"/>
                <a:cs typeface="+mj-cs"/>
              </a:rPr>
              <a:t>Veterinary Parasitology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343400"/>
            <a:ext cx="6400800" cy="9906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7200" b="1" dirty="0">
                <a:latin typeface="Comic Sans MS" charset="0"/>
                <a:cs typeface="+mn-cs"/>
              </a:rPr>
              <a:t>Flea &amp; Lice</a:t>
            </a:r>
          </a:p>
        </p:txBody>
      </p:sp>
      <p:pic>
        <p:nvPicPr>
          <p:cNvPr id="39939" name="Picture 4" descr="vpglogo220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13020" y="50292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5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BBD33FC9-06A0-577D-BCFD-257AD6A13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0" y="5410200"/>
            <a:ext cx="3429000" cy="8620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sz="4800" kern="0">
                <a:latin typeface="Comic Sans MS" charset="0"/>
                <a:cs typeface="+mn-cs"/>
              </a:rPr>
              <a:t>(questions)</a:t>
            </a:r>
            <a:endParaRPr lang="en-US" sz="4800" kern="0" dirty="0">
              <a:latin typeface="Comic Sans MS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5464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61269" y="533400"/>
            <a:ext cx="7993062" cy="823853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b="1" dirty="0">
                <a:latin typeface="Comic Sans MS" panose="030F0702030302020204" pitchFamily="66" charset="0"/>
              </a:rPr>
              <a:t>Flea Control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FB121B-38BF-7733-56C3-2DAF7E6E7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9" y="2293986"/>
            <a:ext cx="10363200" cy="449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800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To decrease most of the </a:t>
            </a:r>
            <a:r>
              <a:rPr lang="en-US" altLang="en-US" sz="1800" u="sng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total</a:t>
            </a:r>
            <a:r>
              <a:rPr lang="en-US" altLang="en-US" sz="1800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 flea population one should target the ___________________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E25E4A1-829E-1A49-9013-10FE433A2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9" y="3459300"/>
            <a:ext cx="11220177" cy="54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800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Integrated Flea control includes: ___________________________________________________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5546BC-0FFF-717F-E1DF-F685AB464BC3}"/>
              </a:ext>
            </a:extLst>
          </p:cNvPr>
          <p:cNvSpPr txBox="1"/>
          <p:nvPr/>
        </p:nvSpPr>
        <p:spPr>
          <a:xfrm>
            <a:off x="4821452" y="1739201"/>
            <a:ext cx="2549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latin typeface="Comic Sans MS" panose="030F0702030302020204" pitchFamily="66" charset="0"/>
              </a:rPr>
              <a:t>Fill in the Blank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ACC9483-B6B5-A4B6-22CA-687D5925E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9" y="4724400"/>
            <a:ext cx="10972800" cy="54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800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Flea products (insecticides) that are toxic to cats contain 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83197258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5C1F6C0-41D0-C9EF-F036-9181CD780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7042"/>
            <a:ext cx="6629400" cy="1187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en-US" sz="6000" b="1" kern="0" dirty="0">
                <a:latin typeface="Comic Sans MS" panose="030F0702030302020204" pitchFamily="66" charset="0"/>
              </a:rPr>
              <a:t>Lice – Biology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B6A0BA-122C-1E4E-7B30-5D3D87DC6D87}"/>
              </a:ext>
            </a:extLst>
          </p:cNvPr>
          <p:cNvSpPr txBox="1"/>
          <p:nvPr/>
        </p:nvSpPr>
        <p:spPr>
          <a:xfrm>
            <a:off x="5225409" y="1752600"/>
            <a:ext cx="1741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latin typeface="Comic Sans MS" panose="030F0702030302020204" pitchFamily="66" charset="0"/>
              </a:rPr>
              <a:t>Matching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89BBAE-22B1-90A1-9C93-ED9ED2FD5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811" y="2982640"/>
            <a:ext cx="7526215" cy="3478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b="1" kern="0" dirty="0">
                <a:latin typeface="Comic Sans MS" panose="030F0702030302020204" pitchFamily="66" charset="0"/>
                <a:ea typeface="ＭＳ Ｐゴシック" charset="0"/>
              </a:rPr>
              <a:t>____ 1. </a:t>
            </a:r>
            <a:r>
              <a:rPr lang="en-US" sz="2800" b="1" dirty="0">
                <a:latin typeface="Comic Sans MS" panose="030F0702030302020204" pitchFamily="66" charset="0"/>
              </a:rPr>
              <a:t>Simple Metamorphosis</a:t>
            </a:r>
            <a:endParaRPr lang="en-US" altLang="en-US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endParaRPr lang="en-US" altLang="en-US" sz="1000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b="1" kern="0" dirty="0">
                <a:latin typeface="Comic Sans MS" panose="030F0702030302020204" pitchFamily="66" charset="0"/>
                <a:ea typeface="ＭＳ Ｐゴシック" charset="0"/>
              </a:rPr>
              <a:t>____ 2. Low Host Specificity</a:t>
            </a: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endParaRPr lang="en-US" altLang="en-US" sz="1000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b="1" kern="0" dirty="0">
                <a:latin typeface="Comic Sans MS" panose="030F0702030302020204" pitchFamily="66" charset="0"/>
                <a:ea typeface="ＭＳ Ｐゴシック" charset="0"/>
              </a:rPr>
              <a:t>____ 3. All Life Stages on Host</a:t>
            </a: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endParaRPr lang="en-US" altLang="en-US" sz="1200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b="1" kern="0" dirty="0">
                <a:latin typeface="Comic Sans MS" panose="030F0702030302020204" pitchFamily="66" charset="0"/>
                <a:ea typeface="ＭＳ Ｐゴシック" charset="0"/>
              </a:rPr>
              <a:t>____ 4. Environmental Control Required</a:t>
            </a: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endParaRPr lang="en-US" altLang="en-US" sz="1200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b="1" kern="0" dirty="0">
                <a:latin typeface="Comic Sans MS" panose="030F0702030302020204" pitchFamily="66" charset="0"/>
                <a:ea typeface="ＭＳ Ｐゴシック" charset="0"/>
              </a:rPr>
              <a:t>____ 5. Insects</a:t>
            </a: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endParaRPr lang="en-US" altLang="en-US" b="1" kern="0" dirty="0">
              <a:latin typeface="Comic Sans MS" panose="030F0702030302020204" pitchFamily="66" charset="0"/>
              <a:ea typeface="ＭＳ Ｐゴシック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689376-884B-FE2C-0825-3B65CBCB5E0C}"/>
              </a:ext>
            </a:extLst>
          </p:cNvPr>
          <p:cNvSpPr txBox="1"/>
          <p:nvPr/>
        </p:nvSpPr>
        <p:spPr>
          <a:xfrm>
            <a:off x="8915400" y="3254276"/>
            <a:ext cx="185820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A. Fleas</a:t>
            </a:r>
            <a:endParaRPr lang="en-US" altLang="en-US" sz="3200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r>
              <a:rPr lang="en-US" altLang="en-US" sz="2000" b="1" kern="0" dirty="0">
                <a:latin typeface="Comic Sans MS" panose="030F0702030302020204" pitchFamily="66" charset="0"/>
                <a:ea typeface="ＭＳ Ｐゴシック" charset="0"/>
              </a:rPr>
              <a:t> </a:t>
            </a:r>
          </a:p>
          <a:p>
            <a:r>
              <a:rPr lang="en-US" sz="3200" b="1" dirty="0">
                <a:latin typeface="Comic Sans MS" panose="030F0702030302020204" pitchFamily="66" charset="0"/>
              </a:rPr>
              <a:t>B. Lice</a:t>
            </a:r>
          </a:p>
          <a:p>
            <a:r>
              <a:rPr lang="en-US" altLang="en-US" sz="2800" b="1" kern="0" dirty="0">
                <a:latin typeface="Comic Sans MS" panose="030F0702030302020204" pitchFamily="66" charset="0"/>
                <a:ea typeface="ＭＳ Ｐゴシック" charset="0"/>
              </a:rPr>
              <a:t> </a:t>
            </a:r>
          </a:p>
          <a:p>
            <a:r>
              <a:rPr lang="en-US" altLang="en-US" sz="3200" b="1" kern="0" dirty="0">
                <a:latin typeface="Comic Sans MS" panose="030F0702030302020204" pitchFamily="66" charset="0"/>
                <a:ea typeface="ＭＳ Ｐゴシック" charset="0"/>
              </a:rPr>
              <a:t>C. Both</a:t>
            </a:r>
            <a:endParaRPr lang="en-US" altLang="en-US" sz="3200" kern="0" dirty="0">
              <a:latin typeface="Comic Sans MS" panose="030F0702030302020204" pitchFamily="66" charset="0"/>
              <a:ea typeface="ＭＳ Ｐゴシック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E315D8A-B51B-7250-FC75-067F7427854C}"/>
              </a:ext>
            </a:extLst>
          </p:cNvPr>
          <p:cNvSpPr txBox="1">
            <a:spLocks noChangeArrowheads="1"/>
          </p:cNvSpPr>
          <p:nvPr/>
        </p:nvSpPr>
        <p:spPr>
          <a:xfrm>
            <a:off x="2324100" y="2356366"/>
            <a:ext cx="8267700" cy="5775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60000"/>
              <a:buFont typeface="Arial" panose="020B0604020202020204" pitchFamily="34" charset="0"/>
              <a:buNone/>
            </a:pPr>
            <a:r>
              <a:rPr lang="en-US" altLang="en-US" sz="2400" kern="0" dirty="0">
                <a:latin typeface="Comic Sans MS" panose="030F0702030302020204" pitchFamily="66" charset="0"/>
                <a:ea typeface="ＭＳ Ｐゴシック" charset="0"/>
              </a:rPr>
              <a:t>Compare and contrast the life cycles of fleas and lice.</a:t>
            </a:r>
            <a:endParaRPr lang="en-US" altLang="en-US" sz="1400" kern="0" dirty="0">
              <a:latin typeface="Comic Sans MS" panose="030F0702030302020204" pitchFamily="66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587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799" y="397042"/>
            <a:ext cx="7086601" cy="1187116"/>
          </a:xfrm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sz="6000" b="1" dirty="0">
                <a:latin typeface="Comic Sans MS" panose="030F0702030302020204" pitchFamily="66" charset="0"/>
              </a:rPr>
              <a:t>Lice - Treatment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DA52F9-C36C-DBC8-F628-248E18967ABA}"/>
              </a:ext>
            </a:extLst>
          </p:cNvPr>
          <p:cNvSpPr txBox="1"/>
          <p:nvPr/>
        </p:nvSpPr>
        <p:spPr>
          <a:xfrm>
            <a:off x="3902395" y="1730514"/>
            <a:ext cx="43872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latin typeface="Comic Sans MS" panose="030F0702030302020204" pitchFamily="66" charset="0"/>
              </a:rPr>
              <a:t>Fill in the Blank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D2DC55-03E4-5E25-E9F6-7BCAF92E48E3}"/>
              </a:ext>
            </a:extLst>
          </p:cNvPr>
          <p:cNvSpPr txBox="1"/>
          <p:nvPr/>
        </p:nvSpPr>
        <p:spPr>
          <a:xfrm>
            <a:off x="533400" y="3022129"/>
            <a:ext cx="11153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mic Sans MS" panose="030F0702030302020204" pitchFamily="66" charset="0"/>
              </a:rPr>
              <a:t>2. When treating a lice infestation, a repeat treatment is required because</a:t>
            </a:r>
          </a:p>
          <a:p>
            <a:r>
              <a:rPr lang="en-US" sz="2000" b="1" dirty="0">
                <a:latin typeface="Comic Sans MS" panose="030F0702030302020204" pitchFamily="66" charset="0"/>
              </a:rPr>
              <a:t> </a:t>
            </a:r>
            <a:r>
              <a:rPr lang="en-US" sz="3600" b="1" dirty="0">
                <a:latin typeface="Comic Sans MS" panose="030F0702030302020204" pitchFamily="66" charset="0"/>
              </a:rPr>
              <a:t> </a:t>
            </a:r>
            <a:r>
              <a:rPr lang="en-US" sz="2000" b="1" dirty="0">
                <a:latin typeface="Comic Sans MS" panose="030F0702030302020204" pitchFamily="66" charset="0"/>
              </a:rPr>
              <a:t>________________________________.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6BE3C4-D75A-9ADA-A605-E9C0E2343991}"/>
              </a:ext>
            </a:extLst>
          </p:cNvPr>
          <p:cNvSpPr txBox="1"/>
          <p:nvPr/>
        </p:nvSpPr>
        <p:spPr>
          <a:xfrm>
            <a:off x="533400" y="2447693"/>
            <a:ext cx="1059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mic Sans MS" panose="030F0702030302020204" pitchFamily="66" charset="0"/>
              </a:rPr>
              <a:t>1. The lice ___________ are cemented to the hair or feathers of their host.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3C801-3560-D652-F750-57CA3DE03C94}"/>
              </a:ext>
            </a:extLst>
          </p:cNvPr>
          <p:cNvSpPr txBox="1"/>
          <p:nvPr/>
        </p:nvSpPr>
        <p:spPr>
          <a:xfrm>
            <a:off x="533400" y="4150562"/>
            <a:ext cx="1059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mic Sans MS" panose="030F0702030302020204" pitchFamily="66" charset="0"/>
              </a:rPr>
              <a:t>3. When treating a lice infestation, it is not necessary to treat the environment </a:t>
            </a:r>
          </a:p>
          <a:p>
            <a:r>
              <a:rPr lang="en-US" sz="3600" b="1" dirty="0">
                <a:latin typeface="Comic Sans MS" panose="030F0702030302020204" pitchFamily="66" charset="0"/>
              </a:rPr>
              <a:t> </a:t>
            </a:r>
            <a:r>
              <a:rPr lang="en-US" sz="2000" b="1" dirty="0">
                <a:latin typeface="Comic Sans MS" panose="030F0702030302020204" pitchFamily="66" charset="0"/>
              </a:rPr>
              <a:t>because  _____________________________.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FF87BC-9815-BD8B-4826-F72374979229}"/>
              </a:ext>
            </a:extLst>
          </p:cNvPr>
          <p:cNvSpPr txBox="1"/>
          <p:nvPr/>
        </p:nvSpPr>
        <p:spPr>
          <a:xfrm>
            <a:off x="533400" y="5278996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mic Sans MS" panose="030F0702030302020204" pitchFamily="66" charset="0"/>
              </a:rPr>
              <a:t>4. Why don’t systemic insecticides work against poultry lice ? </a:t>
            </a:r>
          </a:p>
          <a:p>
            <a:r>
              <a:rPr lang="en-US" sz="3600" b="1" dirty="0">
                <a:latin typeface="Comic Sans MS" panose="030F0702030302020204" pitchFamily="66" charset="0"/>
              </a:rPr>
              <a:t> </a:t>
            </a:r>
            <a:r>
              <a:rPr lang="en-US" sz="2800" b="1" dirty="0">
                <a:latin typeface="Comic Sans MS" panose="030F0702030302020204" pitchFamily="66" charset="0"/>
              </a:rPr>
              <a:t>_____________________________.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97042"/>
            <a:ext cx="6629400" cy="1187116"/>
          </a:xfrm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b="1" dirty="0">
                <a:latin typeface="Comic Sans MS" panose="030F0702030302020204" pitchFamily="66" charset="0"/>
              </a:rPr>
              <a:t>Lice – Life Cycle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DA52F9-C36C-DBC8-F628-248E18967ABA}"/>
              </a:ext>
            </a:extLst>
          </p:cNvPr>
          <p:cNvSpPr txBox="1"/>
          <p:nvPr/>
        </p:nvSpPr>
        <p:spPr>
          <a:xfrm>
            <a:off x="5494497" y="1599347"/>
            <a:ext cx="12030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latin typeface="Comic Sans MS" panose="030F0702030302020204" pitchFamily="66" charset="0"/>
              </a:rPr>
              <a:t>List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D2DC55-03E4-5E25-E9F6-7BCAF92E48E3}"/>
              </a:ext>
            </a:extLst>
          </p:cNvPr>
          <p:cNvSpPr txBox="1"/>
          <p:nvPr/>
        </p:nvSpPr>
        <p:spPr>
          <a:xfrm>
            <a:off x="1038726" y="2430380"/>
            <a:ext cx="8562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mic Sans MS" panose="030F0702030302020204" pitchFamily="66" charset="0"/>
              </a:rPr>
              <a:t>1. List one way, in which lice are transmitted.</a:t>
            </a:r>
          </a:p>
        </p:txBody>
      </p:sp>
    </p:spTree>
    <p:extLst>
      <p:ext uri="{BB962C8B-B14F-4D97-AF65-F5344CB8AC3E}">
        <p14:creationId xmlns:p14="http://schemas.microsoft.com/office/powerpoint/2010/main" val="413693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239749" y="3942578"/>
            <a:ext cx="9712494" cy="95404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___ 2.  Which of the following does not promote an increase in lice populations and transmission ?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22FAACD-1475-BEC8-CC30-AB5E567F0D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97042"/>
            <a:ext cx="6629400" cy="1187116"/>
          </a:xfrm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b="1" dirty="0">
                <a:latin typeface="Comic Sans MS" panose="030F0702030302020204" pitchFamily="66" charset="0"/>
              </a:rPr>
              <a:t>Lice – Ecology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79EEA2E-C417-AC21-D56A-FC6298CE3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749" y="2321863"/>
            <a:ext cx="9712494" cy="1187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100">
                <a:solidFill>
                  <a:schemeClr val="tx1"/>
                </a:solidFill>
                <a:latin typeface="+mn-lt"/>
                <a:ea typeface="+mn-ea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+mn-lt"/>
                <a:ea typeface="+mn-ea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en-US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___  1.  In which season do lice populations and transmission tend to be highest 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AE16A0-FD8B-E11A-2BD3-8C60297BC35C}"/>
              </a:ext>
            </a:extLst>
          </p:cNvPr>
          <p:cNvSpPr txBox="1"/>
          <p:nvPr/>
        </p:nvSpPr>
        <p:spPr>
          <a:xfrm>
            <a:off x="4692410" y="1766635"/>
            <a:ext cx="2807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latin typeface="Comic Sans MS" panose="030F0702030302020204" pitchFamily="66" charset="0"/>
              </a:rPr>
              <a:t>Multiple Choice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FE02A66-C351-A0BB-54C1-AB668A791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5039" y="3222228"/>
            <a:ext cx="6441914" cy="68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100">
                <a:solidFill>
                  <a:schemeClr val="tx1"/>
                </a:solidFill>
                <a:latin typeface="+mn-lt"/>
                <a:ea typeface="+mn-ea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+mn-lt"/>
                <a:ea typeface="+mn-ea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en-US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A. Winter				B. Summer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27866D4-CE57-ED85-9CCA-5517724BA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5844" y="4930709"/>
            <a:ext cx="10287004" cy="1620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100">
                <a:solidFill>
                  <a:schemeClr val="tx1"/>
                </a:solidFill>
                <a:latin typeface="+mn-lt"/>
                <a:ea typeface="+mn-ea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+mn-lt"/>
                <a:ea typeface="+mn-ea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2" indent="0">
              <a:buFont typeface="Wingdings" panose="05000000000000000000" pitchFamily="2" charset="2"/>
              <a:buNone/>
            </a:pPr>
            <a:r>
              <a:rPr lang="en-US" altLang="en-US" sz="2400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A. Cold weather stress			B. Thicker hair coats</a:t>
            </a:r>
          </a:p>
          <a:p>
            <a:pPr marL="0" lvl="2" indent="0">
              <a:buFont typeface="Wingdings" panose="05000000000000000000" pitchFamily="2" charset="2"/>
              <a:buNone/>
            </a:pPr>
            <a:endParaRPr lang="en-US" altLang="en-US" sz="800" kern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lvl="2" indent="0">
              <a:buFont typeface="Wingdings" panose="05000000000000000000" pitchFamily="2" charset="2"/>
              <a:buNone/>
            </a:pPr>
            <a:r>
              <a:rPr lang="en-US" altLang="en-US" sz="2400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C. Increased Pasture Height		D. Increased huddling behavior</a:t>
            </a:r>
          </a:p>
          <a:p>
            <a:pPr marL="0" lvl="2" indent="0">
              <a:buFont typeface="Wingdings" panose="05000000000000000000" pitchFamily="2" charset="2"/>
              <a:buNone/>
            </a:pPr>
            <a:endParaRPr lang="en-US" altLang="en-US" sz="800" kern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lvl="2" indent="0">
              <a:buFont typeface="Wingdings" panose="05000000000000000000" pitchFamily="2" charset="2"/>
              <a:buNone/>
            </a:pPr>
            <a:r>
              <a:rPr lang="en-US" altLang="en-US" sz="2400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E. Kept in barns</a:t>
            </a:r>
          </a:p>
        </p:txBody>
      </p:sp>
    </p:spTree>
    <p:extLst>
      <p:ext uri="{BB962C8B-B14F-4D97-AF65-F5344CB8AC3E}">
        <p14:creationId xmlns:p14="http://schemas.microsoft.com/office/powerpoint/2010/main" val="1119502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18B18D90-3388-DCBD-9874-E69809E4CB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97042"/>
            <a:ext cx="6629400" cy="1187116"/>
          </a:xfrm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b="1" dirty="0">
                <a:latin typeface="Comic Sans MS" panose="030F0702030302020204" pitchFamily="66" charset="0"/>
              </a:rPr>
              <a:t>Lice – Groups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8D8235-6848-2FC2-B5AA-D1EC2EAD1C74}"/>
              </a:ext>
            </a:extLst>
          </p:cNvPr>
          <p:cNvSpPr txBox="1"/>
          <p:nvPr/>
        </p:nvSpPr>
        <p:spPr>
          <a:xfrm>
            <a:off x="5225409" y="1698272"/>
            <a:ext cx="1741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latin typeface="Comic Sans MS" panose="030F0702030302020204" pitchFamily="66" charset="0"/>
              </a:rPr>
              <a:t>Matching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4D60F89-2C40-4BA4-1548-84EC1A8FC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1" y="2799040"/>
            <a:ext cx="7467600" cy="383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b="1" kern="0" dirty="0">
                <a:latin typeface="Comic Sans MS" panose="030F0702030302020204" pitchFamily="66" charset="0"/>
                <a:ea typeface="ＭＳ Ｐゴシック" charset="0"/>
              </a:rPr>
              <a:t> </a:t>
            </a:r>
            <a:r>
              <a:rPr lang="en-US" altLang="en-US" sz="2000" b="1" kern="0" dirty="0">
                <a:latin typeface="Comic Sans MS" panose="030F0702030302020204" pitchFamily="66" charset="0"/>
                <a:ea typeface="ＭＳ Ｐゴシック" charset="0"/>
              </a:rPr>
              <a:t>____ 1. </a:t>
            </a:r>
            <a:r>
              <a:rPr lang="en-US" sz="2000" b="1" dirty="0">
                <a:latin typeface="Comic Sans MS" panose="030F0702030302020204" pitchFamily="66" charset="0"/>
              </a:rPr>
              <a:t>Narrow head</a:t>
            </a:r>
            <a:endParaRPr lang="en-US" altLang="en-US" sz="2000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b="1" kern="0" dirty="0">
                <a:latin typeface="Comic Sans MS" panose="030F0702030302020204" pitchFamily="66" charset="0"/>
                <a:ea typeface="ＭＳ Ｐゴシック" charset="0"/>
              </a:rPr>
              <a:t> </a:t>
            </a:r>
            <a:r>
              <a:rPr lang="en-US" altLang="en-US" sz="2000" b="1" kern="0" dirty="0">
                <a:latin typeface="Comic Sans MS" panose="030F0702030302020204" pitchFamily="66" charset="0"/>
                <a:ea typeface="ＭＳ Ｐゴシック" charset="0"/>
              </a:rPr>
              <a:t>____ 2. Mammal hosts</a:t>
            </a: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b="1" kern="0" dirty="0">
                <a:latin typeface="Comic Sans MS" panose="030F0702030302020204" pitchFamily="66" charset="0"/>
                <a:ea typeface="ＭＳ Ｐゴシック" charset="0"/>
              </a:rPr>
              <a:t> </a:t>
            </a:r>
            <a:r>
              <a:rPr lang="en-US" altLang="en-US" sz="2000" b="1" kern="0" dirty="0">
                <a:latin typeface="Comic Sans MS" panose="030F0702030302020204" pitchFamily="66" charset="0"/>
                <a:ea typeface="ＭＳ Ｐゴシック" charset="0"/>
              </a:rPr>
              <a:t>____ 4. </a:t>
            </a:r>
            <a:r>
              <a:rPr lang="en-US" sz="2000" b="1" dirty="0">
                <a:latin typeface="Comic Sans MS" panose="030F0702030302020204" pitchFamily="66" charset="0"/>
              </a:rPr>
              <a:t>Anemia</a:t>
            </a:r>
            <a:endParaRPr lang="en-US" altLang="en-US" sz="2000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b="1" kern="0" dirty="0">
                <a:latin typeface="Comic Sans MS" panose="030F0702030302020204" pitchFamily="66" charset="0"/>
                <a:ea typeface="ＭＳ Ｐゴシック" charset="0"/>
              </a:rPr>
              <a:t> </a:t>
            </a:r>
            <a:r>
              <a:rPr lang="en-US" altLang="en-US" sz="2000" b="1" kern="0" dirty="0">
                <a:latin typeface="Comic Sans MS" panose="030F0702030302020204" pitchFamily="66" charset="0"/>
                <a:ea typeface="ＭＳ Ｐゴシック" charset="0"/>
              </a:rPr>
              <a:t>____ 5. Bird hosts</a:t>
            </a: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b="1" kern="0" dirty="0">
                <a:latin typeface="Comic Sans MS" panose="030F0702030302020204" pitchFamily="66" charset="0"/>
                <a:ea typeface="ＭＳ Ｐゴシック" charset="0"/>
              </a:rPr>
              <a:t> </a:t>
            </a:r>
            <a:r>
              <a:rPr lang="en-US" altLang="en-US" sz="2000" b="1" kern="0" dirty="0">
                <a:latin typeface="Comic Sans MS" panose="030F0702030302020204" pitchFamily="66" charset="0"/>
                <a:ea typeface="ＭＳ Ｐゴシック" charset="0"/>
              </a:rPr>
              <a:t>____ 6. Feeds on fur, hair, feathers, epidermal debris.</a:t>
            </a: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b="1" kern="0" dirty="0">
                <a:latin typeface="Comic Sans MS" panose="030F0702030302020204" pitchFamily="66" charset="0"/>
                <a:ea typeface="ＭＳ Ｐゴシック" charset="0"/>
              </a:rPr>
              <a:t> </a:t>
            </a:r>
            <a:r>
              <a:rPr lang="en-US" altLang="en-US" sz="2000" b="1" kern="0" dirty="0">
                <a:latin typeface="Comic Sans MS" panose="030F0702030302020204" pitchFamily="66" charset="0"/>
                <a:ea typeface="ＭＳ Ｐゴシック" charset="0"/>
              </a:rPr>
              <a:t>____ 7. Decreased productivity</a:t>
            </a: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b="1" kern="0" dirty="0">
                <a:latin typeface="Comic Sans MS" panose="030F0702030302020204" pitchFamily="66" charset="0"/>
                <a:ea typeface="ＭＳ Ｐゴシック" charset="0"/>
              </a:rPr>
              <a:t> </a:t>
            </a:r>
            <a:r>
              <a:rPr lang="en-US" altLang="en-US" sz="2000" b="1" kern="0" dirty="0">
                <a:latin typeface="Comic Sans MS" panose="030F0702030302020204" pitchFamily="66" charset="0"/>
                <a:ea typeface="ＭＳ Ｐゴシック" charset="0"/>
              </a:rPr>
              <a:t>____ 8. Systemic Insecticides</a:t>
            </a: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endParaRPr lang="en-US" altLang="en-US" sz="1600" b="1" kern="0" dirty="0">
              <a:latin typeface="Comic Sans MS" panose="030F0702030302020204" pitchFamily="66" charset="0"/>
              <a:ea typeface="ＭＳ Ｐゴシック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5A4733-F533-960C-C232-BC3642BC645D}"/>
              </a:ext>
            </a:extLst>
          </p:cNvPr>
          <p:cNvSpPr txBox="1"/>
          <p:nvPr/>
        </p:nvSpPr>
        <p:spPr>
          <a:xfrm>
            <a:off x="7696200" y="3071714"/>
            <a:ext cx="331853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mic Sans MS" panose="030F0702030302020204" pitchFamily="66" charset="0"/>
              </a:rPr>
              <a:t>A. Mallophagan (chewing)</a:t>
            </a:r>
            <a:endParaRPr lang="en-US" altLang="en-US" sz="2000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r>
              <a:rPr lang="en-US" altLang="en-US" sz="1200" b="1" kern="0" dirty="0">
                <a:latin typeface="Comic Sans MS" panose="030F0702030302020204" pitchFamily="66" charset="0"/>
                <a:ea typeface="ＭＳ Ｐゴシック" charset="0"/>
              </a:rPr>
              <a:t> </a:t>
            </a:r>
          </a:p>
          <a:p>
            <a:r>
              <a:rPr lang="en-US" sz="2000" b="1" dirty="0">
                <a:latin typeface="Comic Sans MS" panose="030F0702030302020204" pitchFamily="66" charset="0"/>
              </a:rPr>
              <a:t>B. Anopluran (sucking)</a:t>
            </a:r>
          </a:p>
          <a:p>
            <a:r>
              <a:rPr lang="en-US" altLang="en-US" sz="1600" b="1" kern="0" dirty="0">
                <a:latin typeface="Comic Sans MS" panose="030F0702030302020204" pitchFamily="66" charset="0"/>
                <a:ea typeface="ＭＳ Ｐゴシック" charset="0"/>
              </a:rPr>
              <a:t> </a:t>
            </a:r>
          </a:p>
          <a:p>
            <a:r>
              <a:rPr lang="en-US" altLang="en-US" sz="2000" b="1" kern="0" dirty="0">
                <a:latin typeface="Comic Sans MS" panose="030F0702030302020204" pitchFamily="66" charset="0"/>
                <a:ea typeface="ＭＳ Ｐゴシック" charset="0"/>
              </a:rPr>
              <a:t>C. Both</a:t>
            </a:r>
            <a:endParaRPr lang="en-US" altLang="en-US" sz="2000" kern="0" dirty="0">
              <a:latin typeface="Comic Sans MS" panose="030F0702030302020204" pitchFamily="66" charset="0"/>
              <a:ea typeface="ＭＳ Ｐゴシック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697545A-90F7-438C-DC8E-8CE17BDD5F42}"/>
              </a:ext>
            </a:extLst>
          </p:cNvPr>
          <p:cNvSpPr txBox="1">
            <a:spLocks noChangeArrowheads="1"/>
          </p:cNvSpPr>
          <p:nvPr/>
        </p:nvSpPr>
        <p:spPr>
          <a:xfrm>
            <a:off x="2781300" y="2221492"/>
            <a:ext cx="6629400" cy="5775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60000"/>
              <a:buFont typeface="Arial" panose="020B0604020202020204" pitchFamily="34" charset="0"/>
              <a:buNone/>
            </a:pPr>
            <a:r>
              <a:rPr lang="en-US" altLang="en-US" sz="2400" kern="0" dirty="0">
                <a:latin typeface="Comic Sans MS" panose="030F0702030302020204" pitchFamily="66" charset="0"/>
                <a:ea typeface="ＭＳ Ｐゴシック" charset="0"/>
              </a:rPr>
              <a:t>Compare and contrast the two groups of lice.</a:t>
            </a:r>
            <a:endParaRPr lang="en-US" altLang="en-US" sz="1400" kern="0" dirty="0">
              <a:latin typeface="Comic Sans MS" panose="030F0702030302020204" pitchFamily="66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428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18B18D90-3388-DCBD-9874-E69809E4CB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97042"/>
            <a:ext cx="6629400" cy="1187116"/>
          </a:xfrm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b="1" dirty="0">
                <a:latin typeface="Comic Sans MS" panose="030F0702030302020204" pitchFamily="66" charset="0"/>
              </a:rPr>
              <a:t>Lice - Genera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8D8235-6848-2FC2-B5AA-D1EC2EAD1C74}"/>
              </a:ext>
            </a:extLst>
          </p:cNvPr>
          <p:cNvSpPr txBox="1"/>
          <p:nvPr/>
        </p:nvSpPr>
        <p:spPr>
          <a:xfrm>
            <a:off x="5225409" y="1752600"/>
            <a:ext cx="1741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latin typeface="Comic Sans MS" panose="030F0702030302020204" pitchFamily="66" charset="0"/>
              </a:rPr>
              <a:t>Matching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4D60F89-2C40-4BA4-1548-84EC1A8FC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048000"/>
            <a:ext cx="5181600" cy="361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sz="2400" b="1" kern="0" dirty="0">
                <a:latin typeface="Comic Sans MS" panose="030F0702030302020204" pitchFamily="66" charset="0"/>
                <a:ea typeface="ＭＳ Ｐゴシック" charset="0"/>
              </a:rPr>
              <a:t>____ 1. </a:t>
            </a:r>
            <a:r>
              <a:rPr lang="en-US" sz="2400" b="1" i="1" dirty="0">
                <a:latin typeface="Comic Sans MS" panose="030F0702030302020204" pitchFamily="66" charset="0"/>
              </a:rPr>
              <a:t>Trichodectes</a:t>
            </a:r>
            <a:endParaRPr lang="en-US" altLang="en-US" sz="2400" b="1" i="1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endParaRPr lang="en-US" altLang="en-US" sz="900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sz="2400" b="1" kern="0" dirty="0">
                <a:latin typeface="Comic Sans MS" panose="030F0702030302020204" pitchFamily="66" charset="0"/>
                <a:ea typeface="ＭＳ Ｐゴシック" charset="0"/>
              </a:rPr>
              <a:t>____ 2. </a:t>
            </a:r>
            <a:r>
              <a:rPr lang="en-US" altLang="en-US" sz="2400" b="1" i="1" kern="0" dirty="0">
                <a:latin typeface="Comic Sans MS" panose="030F0702030302020204" pitchFamily="66" charset="0"/>
                <a:ea typeface="ＭＳ Ｐゴシック" charset="0"/>
              </a:rPr>
              <a:t>Notoedres</a:t>
            </a: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endParaRPr lang="en-US" altLang="en-US" sz="900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sz="2400" b="1" kern="0" dirty="0">
                <a:latin typeface="Comic Sans MS" panose="030F0702030302020204" pitchFamily="66" charset="0"/>
                <a:ea typeface="ＭＳ Ｐゴシック" charset="0"/>
              </a:rPr>
              <a:t>____ 3. </a:t>
            </a:r>
            <a:r>
              <a:rPr lang="en-US" altLang="en-US" sz="2400" b="1" i="1" kern="0" dirty="0">
                <a:latin typeface="Comic Sans MS" panose="030F0702030302020204" pitchFamily="66" charset="0"/>
                <a:ea typeface="ＭＳ Ｐゴシック" charset="0"/>
              </a:rPr>
              <a:t>Felicola</a:t>
            </a: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endParaRPr lang="en-US" altLang="en-US" sz="900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sz="2400" b="1" kern="0" dirty="0">
                <a:latin typeface="Comic Sans MS" panose="030F0702030302020204" pitchFamily="66" charset="0"/>
                <a:ea typeface="ＭＳ Ｐゴシック" charset="0"/>
              </a:rPr>
              <a:t>____ 4. </a:t>
            </a:r>
            <a:r>
              <a:rPr lang="en-US" sz="2400" b="1" i="1" dirty="0">
                <a:latin typeface="Comic Sans MS" panose="030F0702030302020204" pitchFamily="66" charset="0"/>
              </a:rPr>
              <a:t>Haematopinus</a:t>
            </a:r>
            <a:endParaRPr lang="en-US" altLang="en-US" sz="2400" b="1" i="1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endParaRPr lang="en-US" altLang="en-US" sz="900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sz="2400" b="1" kern="0" dirty="0">
                <a:latin typeface="Comic Sans MS" panose="030F0702030302020204" pitchFamily="66" charset="0"/>
                <a:ea typeface="ＭＳ Ｐゴシック" charset="0"/>
              </a:rPr>
              <a:t>____ 5. </a:t>
            </a:r>
            <a:r>
              <a:rPr lang="en-US" altLang="en-US" sz="2400" b="1" i="1" kern="0" dirty="0">
                <a:latin typeface="Comic Sans MS" panose="030F0702030302020204" pitchFamily="66" charset="0"/>
                <a:ea typeface="ＭＳ Ｐゴシック" charset="0"/>
              </a:rPr>
              <a:t>Bovicola (Damalinia)</a:t>
            </a: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endParaRPr lang="en-US" altLang="en-US" sz="900" b="1" i="1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sz="2400" b="1" kern="0" dirty="0">
                <a:latin typeface="Comic Sans MS" panose="030F0702030302020204" pitchFamily="66" charset="0"/>
                <a:ea typeface="ＭＳ Ｐゴシック" charset="0"/>
              </a:rPr>
              <a:t>____ 6. </a:t>
            </a:r>
            <a:r>
              <a:rPr lang="en-US" altLang="en-US" sz="2400" b="1" i="1" kern="0" dirty="0">
                <a:latin typeface="Comic Sans MS" panose="030F0702030302020204" pitchFamily="66" charset="0"/>
                <a:ea typeface="ＭＳ Ｐゴシック" charset="0"/>
              </a:rPr>
              <a:t>Linognathus</a:t>
            </a: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endParaRPr lang="en-US" altLang="en-US" sz="900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sz="2400" b="1" kern="0" dirty="0">
                <a:latin typeface="Comic Sans MS" panose="030F0702030302020204" pitchFamily="66" charset="0"/>
                <a:ea typeface="ＭＳ Ｐゴシック" charset="0"/>
              </a:rPr>
              <a:t>____ 7. </a:t>
            </a:r>
            <a:r>
              <a:rPr lang="en-US" altLang="en-US" sz="2400" b="1" i="1" kern="0" dirty="0">
                <a:latin typeface="Comic Sans MS" panose="030F0702030302020204" pitchFamily="66" charset="0"/>
                <a:ea typeface="ＭＳ Ｐゴシック" charset="0"/>
              </a:rPr>
              <a:t>Menacanthus</a:t>
            </a:r>
            <a:endParaRPr lang="en-US" altLang="en-US" sz="1100" b="1" i="1" kern="0" dirty="0">
              <a:latin typeface="Comic Sans MS" panose="030F0702030302020204" pitchFamily="66" charset="0"/>
              <a:ea typeface="ＭＳ Ｐゴシック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5A4733-F533-960C-C232-BC3642BC645D}"/>
              </a:ext>
            </a:extLst>
          </p:cNvPr>
          <p:cNvSpPr txBox="1"/>
          <p:nvPr/>
        </p:nvSpPr>
        <p:spPr>
          <a:xfrm>
            <a:off x="7162800" y="3471632"/>
            <a:ext cx="4568879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mic Sans MS" panose="030F0702030302020204" pitchFamily="66" charset="0"/>
              </a:rPr>
              <a:t>A. Mallophagan (chewing)</a:t>
            </a:r>
            <a:endParaRPr lang="en-US" altLang="en-US" sz="2800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r>
              <a:rPr lang="en-US" altLang="en-US" b="1" kern="0" dirty="0">
                <a:latin typeface="Comic Sans MS" panose="030F0702030302020204" pitchFamily="66" charset="0"/>
                <a:ea typeface="ＭＳ Ｐゴシック" charset="0"/>
              </a:rPr>
              <a:t> 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B. Anopluran (sucking)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r>
              <a:rPr lang="en-US" sz="2800" b="1" dirty="0">
                <a:latin typeface="Comic Sans MS" panose="030F0702030302020204" pitchFamily="66" charset="0"/>
              </a:rPr>
              <a:t>C. Neither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697545A-90F7-438C-DC8E-8CE17BDD5F42}"/>
              </a:ext>
            </a:extLst>
          </p:cNvPr>
          <p:cNvSpPr txBox="1">
            <a:spLocks noChangeArrowheads="1"/>
          </p:cNvSpPr>
          <p:nvPr/>
        </p:nvSpPr>
        <p:spPr>
          <a:xfrm>
            <a:off x="1143000" y="2305264"/>
            <a:ext cx="9906000" cy="5775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60000"/>
              <a:buFont typeface="Arial" panose="020B0604020202020204" pitchFamily="34" charset="0"/>
              <a:buNone/>
            </a:pPr>
            <a:r>
              <a:rPr lang="en-US" altLang="en-US" kern="0" dirty="0">
                <a:latin typeface="Comic Sans MS" panose="030F0702030302020204" pitchFamily="66" charset="0"/>
                <a:ea typeface="ＭＳ Ｐゴシック" charset="0"/>
              </a:rPr>
              <a:t>In which group of lice does each taxonomic genus belong? </a:t>
            </a:r>
            <a:endParaRPr lang="en-US" altLang="en-US" sz="1600" kern="0" dirty="0">
              <a:latin typeface="Comic Sans MS" panose="030F0702030302020204" pitchFamily="66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66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5791200" cy="969242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800" b="1" dirty="0">
                <a:latin typeface="Comic Sans MS" panose="030F0702030302020204" pitchFamily="66" charset="0"/>
              </a:rPr>
              <a:t>Flea - Life Cycle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01B662-9C34-3F8C-C77A-7BA39EABEE06}"/>
              </a:ext>
            </a:extLst>
          </p:cNvPr>
          <p:cNvSpPr txBox="1"/>
          <p:nvPr/>
        </p:nvSpPr>
        <p:spPr>
          <a:xfrm>
            <a:off x="4506462" y="1800100"/>
            <a:ext cx="3179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latin typeface="Comic Sans MS" panose="030F0702030302020204" pitchFamily="66" charset="0"/>
              </a:rPr>
              <a:t>True   or   False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67497A2-9F9A-FC5B-88A9-59520DA2041A}"/>
              </a:ext>
            </a:extLst>
          </p:cNvPr>
          <p:cNvSpPr txBox="1">
            <a:spLocks noChangeArrowheads="1"/>
          </p:cNvSpPr>
          <p:nvPr/>
        </p:nvSpPr>
        <p:spPr>
          <a:xfrm>
            <a:off x="2346086" y="2580308"/>
            <a:ext cx="9617314" cy="15338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60000"/>
              <a:buFont typeface="Arial" panose="020B0604020202020204" pitchFamily="34" charset="0"/>
              <a:buNone/>
            </a:pPr>
            <a:r>
              <a:rPr lang="en-US" altLang="en-US" kern="0" dirty="0">
                <a:latin typeface="Comic Sans MS" panose="030F0702030302020204" pitchFamily="66" charset="0"/>
                <a:ea typeface="ＭＳ Ｐゴシック" charset="0"/>
              </a:rPr>
              <a:t>Fleas have a Simple metamorphosis (= Hemimetabolous). This means that all the life stages (Larva (x3), Pupa, Adult) are </a:t>
            </a:r>
            <a:r>
              <a:rPr lang="en-US" altLang="en-US" u="sng" kern="0" dirty="0">
                <a:latin typeface="Comic Sans MS" panose="030F0702030302020204" pitchFamily="66" charset="0"/>
                <a:ea typeface="ＭＳ Ｐゴシック" charset="0"/>
              </a:rPr>
              <a:t>similar in appearance</a:t>
            </a:r>
            <a:r>
              <a:rPr lang="en-US" altLang="en-US" kern="0" dirty="0">
                <a:latin typeface="Comic Sans MS" panose="030F0702030302020204" pitchFamily="66" charset="0"/>
                <a:ea typeface="ＭＳ Ｐゴシック" charset="0"/>
              </a:rPr>
              <a:t>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8AAF1D8-B047-CAAF-305A-162063C56CB5}"/>
              </a:ext>
            </a:extLst>
          </p:cNvPr>
          <p:cNvSpPr txBox="1">
            <a:spLocks noChangeArrowheads="1"/>
          </p:cNvSpPr>
          <p:nvPr/>
        </p:nvSpPr>
        <p:spPr>
          <a:xfrm>
            <a:off x="2346086" y="4766983"/>
            <a:ext cx="9236314" cy="518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60000"/>
              <a:buFont typeface="Arial" panose="020B0604020202020204" pitchFamily="34" charset="0"/>
              <a:buNone/>
            </a:pPr>
            <a:r>
              <a:rPr lang="en-US" altLang="en-US" kern="0" dirty="0">
                <a:latin typeface="Comic Sans MS" panose="030F0702030302020204" pitchFamily="66" charset="0"/>
                <a:ea typeface="ＭＳ Ｐゴシック" charset="0"/>
              </a:rPr>
              <a:t>The larvae of fleas feed on debris in the environment.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24014A6-535B-6E1A-3C86-6E1295602F4E}"/>
              </a:ext>
            </a:extLst>
          </p:cNvPr>
          <p:cNvSpPr txBox="1">
            <a:spLocks noChangeArrowheads="1"/>
          </p:cNvSpPr>
          <p:nvPr/>
        </p:nvSpPr>
        <p:spPr>
          <a:xfrm>
            <a:off x="2346086" y="6032638"/>
            <a:ext cx="9236314" cy="518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60000"/>
              <a:buFont typeface="Arial" panose="020B0604020202020204" pitchFamily="34" charset="0"/>
              <a:buNone/>
            </a:pPr>
            <a:r>
              <a:rPr lang="en-US" altLang="en-US" kern="0" dirty="0">
                <a:latin typeface="Comic Sans MS" panose="030F0702030302020204" pitchFamily="66" charset="0"/>
                <a:ea typeface="ＭＳ Ｐゴシック" charset="0"/>
              </a:rPr>
              <a:t>Fleas show </a:t>
            </a:r>
            <a:r>
              <a:rPr lang="en-US" altLang="en-US" u="sng" kern="0" dirty="0">
                <a:latin typeface="Comic Sans MS" panose="030F0702030302020204" pitchFamily="66" charset="0"/>
                <a:ea typeface="ＭＳ Ｐゴシック" charset="0"/>
              </a:rPr>
              <a:t>high</a:t>
            </a:r>
            <a:r>
              <a:rPr lang="en-US" altLang="en-US" kern="0" dirty="0">
                <a:latin typeface="Comic Sans MS" panose="030F0702030302020204" pitchFamily="66" charset="0"/>
                <a:ea typeface="ＭＳ Ｐゴシック" charset="0"/>
              </a:rPr>
              <a:t> host specificity</a:t>
            </a:r>
          </a:p>
        </p:txBody>
      </p:sp>
    </p:spTree>
    <p:extLst>
      <p:ext uri="{BB962C8B-B14F-4D97-AF65-F5344CB8AC3E}">
        <p14:creationId xmlns:p14="http://schemas.microsoft.com/office/powerpoint/2010/main" val="24614550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5791200" cy="969242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800" b="1" dirty="0">
                <a:latin typeface="Comic Sans MS" panose="030F0702030302020204" pitchFamily="66" charset="0"/>
              </a:rPr>
              <a:t>Flea - Life Cycle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01B662-9C34-3F8C-C77A-7BA39EABEE06}"/>
              </a:ext>
            </a:extLst>
          </p:cNvPr>
          <p:cNvSpPr txBox="1"/>
          <p:nvPr/>
        </p:nvSpPr>
        <p:spPr>
          <a:xfrm>
            <a:off x="5590092" y="1930143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>
                <a:latin typeface="Comic Sans MS" panose="030F0702030302020204" pitchFamily="66" charset="0"/>
              </a:rPr>
              <a:t>List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67497A2-9F9A-FC5B-88A9-59520DA2041A}"/>
              </a:ext>
            </a:extLst>
          </p:cNvPr>
          <p:cNvSpPr txBox="1">
            <a:spLocks noChangeArrowheads="1"/>
          </p:cNvSpPr>
          <p:nvPr/>
        </p:nvSpPr>
        <p:spPr>
          <a:xfrm>
            <a:off x="1219200" y="2819401"/>
            <a:ext cx="6629400" cy="523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60000"/>
              <a:buFont typeface="Arial" panose="020B0604020202020204" pitchFamily="34" charset="0"/>
              <a:buNone/>
            </a:pPr>
            <a:r>
              <a:rPr lang="en-US" altLang="en-US" sz="2000" kern="0" dirty="0">
                <a:latin typeface="Comic Sans MS" panose="030F0702030302020204" pitchFamily="66" charset="0"/>
                <a:ea typeface="ＭＳ Ｐゴシック" charset="0"/>
              </a:rPr>
              <a:t>1. List the life stages of Fleas that are NOT parasitic.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5F7484E-6C79-D492-39AE-F9AF7D800BBB}"/>
              </a:ext>
            </a:extLst>
          </p:cNvPr>
          <p:cNvSpPr txBox="1">
            <a:spLocks noChangeArrowheads="1"/>
          </p:cNvSpPr>
          <p:nvPr/>
        </p:nvSpPr>
        <p:spPr>
          <a:xfrm>
            <a:off x="1219200" y="4372837"/>
            <a:ext cx="10210800" cy="2180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60000"/>
              <a:buFont typeface="Arial" panose="020B0604020202020204" pitchFamily="34" charset="0"/>
              <a:buNone/>
            </a:pPr>
            <a:r>
              <a:rPr lang="en-US" altLang="en-US" sz="2000" kern="0" dirty="0">
                <a:latin typeface="Comic Sans MS" panose="030F0702030302020204" pitchFamily="66" charset="0"/>
                <a:ea typeface="ＭＳ Ｐゴシック" charset="0"/>
              </a:rPr>
              <a:t>___ 2. Which stage(s) of the flea life cycle can often be found in the environment ?</a:t>
            </a:r>
          </a:p>
          <a:p>
            <a:pPr marL="0" indent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60000"/>
              <a:buFont typeface="Arial" panose="020B0604020202020204" pitchFamily="34" charset="0"/>
              <a:buNone/>
            </a:pPr>
            <a:endParaRPr lang="en-US" altLang="en-US" sz="1200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0" indent="0">
              <a:lnSpc>
                <a:spcPct val="110000"/>
              </a:lnSpc>
              <a:spcBef>
                <a:spcPct val="20000"/>
              </a:spcBef>
              <a:buClr>
                <a:srgbClr val="0070C0"/>
              </a:buClr>
              <a:buSzPct val="60000"/>
              <a:buNone/>
            </a:pPr>
            <a:r>
              <a:rPr lang="en-US" altLang="en-US" sz="2000" kern="0" dirty="0">
                <a:latin typeface="Comic Sans MS" panose="030F0702030302020204" pitchFamily="66" charset="0"/>
                <a:ea typeface="ＭＳ Ｐゴシック" charset="0"/>
              </a:rPr>
              <a:t>A. All the following			D. Pupae</a:t>
            </a:r>
          </a:p>
          <a:p>
            <a:pPr marL="0" indent="0">
              <a:lnSpc>
                <a:spcPct val="110000"/>
              </a:lnSpc>
              <a:spcBef>
                <a:spcPct val="20000"/>
              </a:spcBef>
              <a:buClr>
                <a:srgbClr val="0070C0"/>
              </a:buClr>
              <a:buSzPct val="60000"/>
              <a:buNone/>
            </a:pPr>
            <a:r>
              <a:rPr lang="en-US" altLang="en-US" sz="2000" kern="0" dirty="0">
                <a:latin typeface="Comic Sans MS" panose="030F0702030302020204" pitchFamily="66" charset="0"/>
                <a:ea typeface="ＭＳ Ｐゴシック" charset="0"/>
              </a:rPr>
              <a:t>B. Egg					E. Adult</a:t>
            </a:r>
          </a:p>
          <a:p>
            <a:pPr marL="0" indent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60000"/>
              <a:buNone/>
            </a:pPr>
            <a:r>
              <a:rPr lang="en-US" altLang="en-US" sz="2000" kern="0" dirty="0">
                <a:latin typeface="Comic Sans MS" panose="030F0702030302020204" pitchFamily="66" charset="0"/>
                <a:ea typeface="ＭＳ Ｐゴシック" charset="0"/>
              </a:rPr>
              <a:t>C. Larvae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51542C-D1DF-F737-9281-F0E67C5692E4}"/>
              </a:ext>
            </a:extLst>
          </p:cNvPr>
          <p:cNvSpPr txBox="1"/>
          <p:nvPr/>
        </p:nvSpPr>
        <p:spPr>
          <a:xfrm>
            <a:off x="4692409" y="3849617"/>
            <a:ext cx="2807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latin typeface="Comic Sans MS" panose="030F0702030302020204" pitchFamily="66" charset="0"/>
              </a:rPr>
              <a:t>Multiple Choice</a:t>
            </a:r>
          </a:p>
        </p:txBody>
      </p:sp>
    </p:spTree>
    <p:extLst>
      <p:ext uri="{BB962C8B-B14F-4D97-AF65-F5344CB8AC3E}">
        <p14:creationId xmlns:p14="http://schemas.microsoft.com/office/powerpoint/2010/main" val="306448638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9536" y="55331"/>
            <a:ext cx="8458200" cy="1253079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000" b="1" dirty="0">
                <a:latin typeface="Comic Sans MS" panose="030F0702030302020204" pitchFamily="66" charset="0"/>
              </a:rPr>
              <a:t>Fleas of Veterinary Importance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85850" y="2709672"/>
            <a:ext cx="10020300" cy="3005328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altLang="en-US" sz="4400" dirty="0">
                <a:solidFill>
                  <a:srgbClr val="000000"/>
                </a:solidFill>
                <a:latin typeface="Comic Sans MS" panose="030F0702030302020204" pitchFamily="66" charset="0"/>
              </a:rPr>
              <a:t>The most prevalent flea species on dogs and cats in NC are</a:t>
            </a:r>
          </a:p>
          <a:p>
            <a:pPr marL="0" indent="0" eaLnBrk="1" hangingPunct="1">
              <a:buNone/>
            </a:pPr>
            <a:endParaRPr lang="en-US" altLang="en-US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None/>
            </a:pPr>
            <a:r>
              <a:rPr lang="en-US" altLang="en-US" sz="4400" dirty="0">
                <a:solidFill>
                  <a:srgbClr val="000000"/>
                </a:solidFill>
                <a:latin typeface="Comic Sans MS" panose="030F0702030302020204" pitchFamily="66" charset="0"/>
              </a:rPr>
              <a:t> _________________</a:t>
            </a:r>
            <a:endParaRPr lang="en-US" altLang="en-US" sz="4400" b="1" i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5071F-EF45-EB04-004E-424560750CD9}"/>
              </a:ext>
            </a:extLst>
          </p:cNvPr>
          <p:cNvSpPr txBox="1"/>
          <p:nvPr/>
        </p:nvSpPr>
        <p:spPr>
          <a:xfrm>
            <a:off x="3651728" y="1740017"/>
            <a:ext cx="488854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latin typeface="Comic Sans MS" panose="030F0702030302020204" pitchFamily="66" charset="0"/>
              </a:rPr>
              <a:t>Fill in the Blank.</a:t>
            </a:r>
          </a:p>
          <a:p>
            <a:endParaRPr lang="en-US" sz="4000" b="1" u="sng" dirty="0">
              <a:latin typeface="Comic Sans MS" panose="030F0702030302020204" pitchFamily="66" charset="0"/>
            </a:endParaRPr>
          </a:p>
          <a:p>
            <a:endParaRPr lang="en-US" sz="4000" b="1" u="sng" dirty="0">
              <a:latin typeface="Comic Sans MS" panose="030F0702030302020204" pitchFamily="66" charset="0"/>
            </a:endParaRPr>
          </a:p>
          <a:p>
            <a:endParaRPr lang="en-US" sz="4000" b="1" u="sng" dirty="0">
              <a:latin typeface="Comic Sans MS" panose="030F0702030302020204" pitchFamily="66" charset="0"/>
            </a:endParaRPr>
          </a:p>
          <a:p>
            <a:endParaRPr lang="en-US" sz="4000" b="1" u="sng" dirty="0">
              <a:latin typeface="Comic Sans MS" panose="030F0702030302020204" pitchFamily="66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0EC1570-F09A-F8E5-4246-7395182004CB}"/>
              </a:ext>
            </a:extLst>
          </p:cNvPr>
          <p:cNvGrpSpPr/>
          <p:nvPr/>
        </p:nvGrpSpPr>
        <p:grpSpPr>
          <a:xfrm>
            <a:off x="8077200" y="3627608"/>
            <a:ext cx="3407138" cy="2913830"/>
            <a:chOff x="8077200" y="3627608"/>
            <a:chExt cx="3407138" cy="291383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8AB1CF9-DA2F-9DFD-FCE3-F79A867B0E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77200" y="3627608"/>
              <a:ext cx="3407138" cy="2701754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9FAE2EC-6006-4D4F-E029-193E195F7841}"/>
                </a:ext>
              </a:extLst>
            </p:cNvPr>
            <p:cNvSpPr txBox="1"/>
            <p:nvPr/>
          </p:nvSpPr>
          <p:spPr>
            <a:xfrm>
              <a:off x="8309023" y="6310606"/>
              <a:ext cx="2943493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900" b="1" dirty="0">
                  <a:latin typeface="+mn-lt"/>
                  <a:hlinkClick r:id="rId3"/>
                </a:rPr>
                <a:t>Pest and Diseases Image Library , </a:t>
              </a:r>
              <a:r>
                <a:rPr lang="en-US" sz="900" b="1" dirty="0" err="1">
                  <a:latin typeface="+mn-lt"/>
                  <a:hlinkClick r:id="rId3"/>
                </a:rPr>
                <a:t>Bugwood.org</a:t>
              </a:r>
              <a:r>
                <a:rPr lang="en-US" sz="900" b="1" dirty="0">
                  <a:latin typeface="+mn-lt"/>
                  <a:hlinkClick r:id="rId3"/>
                </a:rPr>
                <a:t> </a:t>
              </a:r>
              <a:endParaRPr lang="en-US" sz="900" b="1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836122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9144000" cy="928688"/>
          </a:xfrm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b="1" dirty="0">
                <a:latin typeface="Comic Sans MS" panose="030F0702030302020204" pitchFamily="66" charset="0"/>
              </a:rPr>
              <a:t>Flea Preferred Habitat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4389822-9539-1A26-4441-3AF3560B7461}"/>
              </a:ext>
            </a:extLst>
          </p:cNvPr>
          <p:cNvSpPr txBox="1">
            <a:spLocks noChangeArrowheads="1"/>
          </p:cNvSpPr>
          <p:nvPr/>
        </p:nvSpPr>
        <p:spPr>
          <a:xfrm>
            <a:off x="639642" y="2524780"/>
            <a:ext cx="11323757" cy="523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60000"/>
              <a:buFont typeface="Arial" panose="020B0604020202020204" pitchFamily="34" charset="0"/>
              <a:buNone/>
            </a:pPr>
            <a:r>
              <a:rPr lang="en-US" altLang="en-US" sz="2400" b="1" kern="0" dirty="0">
                <a:latin typeface="Comic Sans MS" panose="030F0702030302020204" pitchFamily="66" charset="0"/>
                <a:ea typeface="ＭＳ Ｐゴシック" charset="0"/>
              </a:rPr>
              <a:t>Which habitat characteristic leads to</a:t>
            </a:r>
            <a:r>
              <a:rPr lang="en-US" sz="2400" b="1" dirty="0">
                <a:latin typeface="Comic Sans MS" panose="030F0702030302020204" pitchFamily="66" charset="0"/>
              </a:rPr>
              <a:t> ↑ </a:t>
            </a:r>
            <a:r>
              <a:rPr lang="en-US" sz="2400" b="1" kern="0" dirty="0">
                <a:latin typeface="Comic Sans MS" panose="030F0702030302020204" pitchFamily="66" charset="0"/>
                <a:ea typeface="ＭＳ Ｐゴシック" charset="0"/>
              </a:rPr>
              <a:t>S</a:t>
            </a:r>
            <a:r>
              <a:rPr lang="en-US" altLang="en-US" sz="2400" b="1" kern="0" dirty="0">
                <a:latin typeface="Comic Sans MS" panose="030F0702030302020204" pitchFamily="66" charset="0"/>
                <a:ea typeface="ＭＳ Ｐゴシック" charset="0"/>
              </a:rPr>
              <a:t>urvival  v/s </a:t>
            </a:r>
            <a:r>
              <a:rPr lang="en-US" sz="2400" b="1" dirty="0">
                <a:latin typeface="Comic Sans MS" panose="030F0702030302020204" pitchFamily="66" charset="0"/>
              </a:rPr>
              <a:t>↑ Mortality ?</a:t>
            </a:r>
            <a:endParaRPr lang="en-US" altLang="en-US" sz="2400" b="1" kern="0" dirty="0">
              <a:latin typeface="Comic Sans MS" panose="030F0702030302020204" pitchFamily="66" charset="0"/>
              <a:ea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14B655-E3CA-5FB8-DB97-8903C0D2FF5D}"/>
              </a:ext>
            </a:extLst>
          </p:cNvPr>
          <p:cNvSpPr txBox="1"/>
          <p:nvPr/>
        </p:nvSpPr>
        <p:spPr>
          <a:xfrm>
            <a:off x="5225409" y="1838980"/>
            <a:ext cx="1741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latin typeface="Comic Sans MS" panose="030F0702030302020204" pitchFamily="66" charset="0"/>
              </a:rPr>
              <a:t>Matching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EA4100C-FCEC-6722-5813-D73CAA283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7600"/>
            <a:ext cx="7467893" cy="2123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b="1" kern="0" dirty="0">
                <a:latin typeface="Comic Sans MS" panose="030F0702030302020204" pitchFamily="66" charset="0"/>
                <a:ea typeface="ＭＳ Ｐゴシック" charset="0"/>
              </a:rPr>
              <a:t>____ 1. </a:t>
            </a:r>
            <a:r>
              <a:rPr lang="en-US" sz="2800" b="1" dirty="0">
                <a:latin typeface="Comic Sans MS" panose="030F0702030302020204" pitchFamily="66" charset="0"/>
              </a:rPr>
              <a:t>↑ Temperature </a:t>
            </a:r>
            <a:endParaRPr lang="en-US" altLang="en-US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endParaRPr lang="en-US" altLang="en-US" sz="1000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b="1" kern="0" dirty="0">
                <a:latin typeface="Comic Sans MS" panose="030F0702030302020204" pitchFamily="66" charset="0"/>
                <a:ea typeface="ＭＳ Ｐゴシック" charset="0"/>
              </a:rPr>
              <a:t>____ 2. Arizona</a:t>
            </a: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endParaRPr lang="en-US" altLang="en-US" sz="1000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b="1" kern="0" dirty="0">
                <a:latin typeface="Comic Sans MS" panose="030F0702030302020204" pitchFamily="66" charset="0"/>
                <a:ea typeface="ＭＳ Ｐゴシック" charset="0"/>
              </a:rPr>
              <a:t>____ 3. </a:t>
            </a:r>
            <a:r>
              <a:rPr lang="en-US" sz="2800" b="1" dirty="0">
                <a:latin typeface="Comic Sans MS" panose="030F0702030302020204" pitchFamily="66" charset="0"/>
              </a:rPr>
              <a:t>↑ Humidity </a:t>
            </a:r>
            <a:endParaRPr lang="en-US" altLang="en-US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800100" lvl="1" indent="-457200">
              <a:buSzPct val="55000"/>
              <a:buFont typeface="Wingdings" panose="05000000000000000000" pitchFamily="2" charset="2"/>
              <a:buAutoNum type="alphaUcPeriod" startAt="3"/>
            </a:pPr>
            <a:endParaRPr lang="en-US" altLang="en-US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342900" lvl="1" indent="0">
              <a:buSzPct val="55000"/>
              <a:buFont typeface="Wingdings" panose="05000000000000000000" pitchFamily="2" charset="2"/>
              <a:buNone/>
            </a:pPr>
            <a:endParaRPr lang="en-US" altLang="en-US" b="1" kern="0" dirty="0">
              <a:latin typeface="Comic Sans MS" panose="030F0702030302020204" pitchFamily="66" charset="0"/>
              <a:ea typeface="ＭＳ Ｐゴシック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9F5EAD-86B7-EAC8-8CEA-49C1AFE25C31}"/>
              </a:ext>
            </a:extLst>
          </p:cNvPr>
          <p:cNvSpPr txBox="1"/>
          <p:nvPr/>
        </p:nvSpPr>
        <p:spPr>
          <a:xfrm>
            <a:off x="7848600" y="3688140"/>
            <a:ext cx="30283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A. ↑ </a:t>
            </a:r>
            <a:r>
              <a:rPr lang="en-US" sz="3200" b="1" kern="0" dirty="0">
                <a:latin typeface="Comic Sans MS" panose="030F0702030302020204" pitchFamily="66" charset="0"/>
                <a:ea typeface="ＭＳ Ｐゴシック" charset="0"/>
              </a:rPr>
              <a:t>S</a:t>
            </a:r>
            <a:r>
              <a:rPr lang="en-US" altLang="en-US" sz="3200" b="1" kern="0" dirty="0">
                <a:latin typeface="Comic Sans MS" panose="030F0702030302020204" pitchFamily="66" charset="0"/>
                <a:ea typeface="ＭＳ Ｐゴシック" charset="0"/>
              </a:rPr>
              <a:t>urvival</a:t>
            </a:r>
          </a:p>
          <a:p>
            <a:r>
              <a:rPr lang="en-US" altLang="en-US" sz="3200" b="1" kern="0" dirty="0">
                <a:latin typeface="Comic Sans MS" panose="030F0702030302020204" pitchFamily="66" charset="0"/>
                <a:ea typeface="ＭＳ Ｐゴシック" charset="0"/>
              </a:rPr>
              <a:t> </a:t>
            </a:r>
          </a:p>
          <a:p>
            <a:r>
              <a:rPr lang="en-US" sz="3200" b="1" dirty="0">
                <a:latin typeface="Comic Sans MS" panose="030F0702030302020204" pitchFamily="66" charset="0"/>
              </a:rPr>
              <a:t>B. ↑ Mortality</a:t>
            </a:r>
            <a:endParaRPr lang="en-US" altLang="en-US" sz="3200" kern="0" dirty="0">
              <a:latin typeface="Comic Sans MS" panose="030F0702030302020204" pitchFamily="66" charset="0"/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8848"/>
            <a:ext cx="6037218" cy="1004888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800" b="1" dirty="0">
                <a:latin typeface="Comic Sans MS" panose="030F0702030302020204" pitchFamily="66" charset="0"/>
              </a:rPr>
              <a:t>Fleas - Pathology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51DE644-9876-D4BB-3BB2-D7AD215DF756}"/>
              </a:ext>
            </a:extLst>
          </p:cNvPr>
          <p:cNvSpPr txBox="1">
            <a:spLocks noChangeArrowheads="1"/>
          </p:cNvSpPr>
          <p:nvPr/>
        </p:nvSpPr>
        <p:spPr>
          <a:xfrm>
            <a:off x="597568" y="2524505"/>
            <a:ext cx="11606464" cy="5775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60000"/>
              <a:buFont typeface="Arial" panose="020B0604020202020204" pitchFamily="34" charset="0"/>
              <a:buNone/>
            </a:pPr>
            <a:r>
              <a:rPr lang="en-US" altLang="en-US" sz="2400" kern="0" dirty="0">
                <a:latin typeface="Comic Sans MS" panose="030F0702030302020204" pitchFamily="66" charset="0"/>
                <a:ea typeface="ＭＳ Ｐゴシック" charset="0"/>
              </a:rPr>
              <a:t>___ 1. Which of the following is not a pathology concern for flea infestations?</a:t>
            </a:r>
            <a:endParaRPr lang="en-US" altLang="en-US" sz="1400" kern="0" dirty="0">
              <a:latin typeface="Comic Sans MS" panose="030F0702030302020204" pitchFamily="66" charset="0"/>
              <a:ea typeface="ＭＳ Ｐゴシック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704EF4-F82B-403D-1302-51F2F8C73786}"/>
              </a:ext>
            </a:extLst>
          </p:cNvPr>
          <p:cNvSpPr txBox="1"/>
          <p:nvPr/>
        </p:nvSpPr>
        <p:spPr>
          <a:xfrm>
            <a:off x="4692410" y="1828800"/>
            <a:ext cx="2807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latin typeface="Comic Sans MS" panose="030F0702030302020204" pitchFamily="66" charset="0"/>
              </a:rPr>
              <a:t>Multiple Choice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7F64A1D-A887-40FC-00D6-1EE2B9F3B05C}"/>
              </a:ext>
            </a:extLst>
          </p:cNvPr>
          <p:cNvSpPr txBox="1">
            <a:spLocks noChangeArrowheads="1"/>
          </p:cNvSpPr>
          <p:nvPr/>
        </p:nvSpPr>
        <p:spPr>
          <a:xfrm>
            <a:off x="292768" y="3395203"/>
            <a:ext cx="11606464" cy="14856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ct val="20000"/>
              </a:spcBef>
              <a:buClr>
                <a:srgbClr val="0070C0"/>
              </a:buClr>
              <a:buSzPct val="60000"/>
              <a:buNone/>
            </a:pPr>
            <a:r>
              <a:rPr lang="en-US" altLang="en-US" sz="2400" b="1" kern="0" dirty="0">
                <a:latin typeface="Comic Sans MS" panose="030F0702030302020204" pitchFamily="66" charset="0"/>
                <a:ea typeface="ＭＳ Ｐゴシック" charset="0"/>
              </a:rPr>
              <a:t>A. Pruritus					D. Flea Allergy Dermatitis</a:t>
            </a:r>
          </a:p>
          <a:p>
            <a:pPr marL="0" indent="0">
              <a:lnSpc>
                <a:spcPct val="110000"/>
              </a:lnSpc>
              <a:spcBef>
                <a:spcPct val="20000"/>
              </a:spcBef>
              <a:buClr>
                <a:srgbClr val="0070C0"/>
              </a:buClr>
              <a:buSzPct val="60000"/>
              <a:buNone/>
            </a:pPr>
            <a:r>
              <a:rPr lang="en-US" altLang="en-US" sz="2400" b="1" kern="0" dirty="0">
                <a:latin typeface="Comic Sans MS" panose="030F0702030302020204" pitchFamily="66" charset="0"/>
                <a:ea typeface="ＭＳ Ｐゴシック" charset="0"/>
              </a:rPr>
              <a:t>B. </a:t>
            </a:r>
            <a:r>
              <a:rPr lang="en-US" altLang="en-US" sz="2400" b="1" i="1" kern="0" dirty="0">
                <a:latin typeface="Comic Sans MS" panose="030F0702030302020204" pitchFamily="66" charset="0"/>
                <a:ea typeface="ＭＳ Ｐゴシック" charset="0"/>
              </a:rPr>
              <a:t>Dipylidium caninum</a:t>
            </a:r>
            <a:r>
              <a:rPr lang="en-US" altLang="en-US" sz="2400" b="1" kern="0" dirty="0">
                <a:latin typeface="Comic Sans MS" panose="030F0702030302020204" pitchFamily="66" charset="0"/>
                <a:ea typeface="ＭＳ Ｐゴシック" charset="0"/>
              </a:rPr>
              <a:t>			E. Pruritus + excoriations + pyoderma</a:t>
            </a:r>
          </a:p>
          <a:p>
            <a:pPr marL="0" indent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60000"/>
              <a:buNone/>
            </a:pPr>
            <a:r>
              <a:rPr lang="en-US" altLang="en-US" sz="2400" b="1" kern="0" dirty="0">
                <a:latin typeface="Comic Sans MS" panose="030F0702030302020204" pitchFamily="66" charset="0"/>
                <a:ea typeface="ＭＳ Ｐゴシック" charset="0"/>
              </a:rPr>
              <a:t>C. </a:t>
            </a:r>
            <a:r>
              <a:rPr lang="en-US" altLang="en-US" sz="2400" b="1" i="1" kern="0" dirty="0">
                <a:latin typeface="Comic Sans MS" panose="030F0702030302020204" pitchFamily="66" charset="0"/>
                <a:ea typeface="ＭＳ Ｐゴシック" charset="0"/>
              </a:rPr>
              <a:t>Toxoplasma gondii</a:t>
            </a:r>
            <a:r>
              <a:rPr lang="en-US" altLang="en-US" sz="2400" b="1" kern="0" dirty="0">
                <a:latin typeface="Comic Sans MS" panose="030F0702030302020204" pitchFamily="66" charset="0"/>
                <a:ea typeface="ＭＳ Ｐゴシック" charset="0"/>
              </a:rPr>
              <a:t>			F. Blood Loss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93037" cy="1004889"/>
          </a:xfrm>
        </p:spPr>
        <p:txBody>
          <a:bodyPr/>
          <a:lstStyle/>
          <a:p>
            <a:pPr eaLnBrk="1" hangingPunct="1"/>
            <a:r>
              <a:rPr lang="en-US" altLang="en-US" sz="4800" b="1" dirty="0">
                <a:latin typeface="Comic Sans MS" panose="030F0702030302020204" pitchFamily="66" charset="0"/>
              </a:rPr>
              <a:t>Flea Allergy Dermatitis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44DCCEE-A440-4740-B5E5-A1B03C206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477978"/>
            <a:ext cx="9547058" cy="1408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What is the primary target for a veterinarian, who is presented with a pet suffering with Flea Allergy Dermatitis ?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b="1" i="1" u="sng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________________________________________________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1FF613-DD62-573C-6574-4923432CD665}"/>
              </a:ext>
            </a:extLst>
          </p:cNvPr>
          <p:cNvSpPr txBox="1"/>
          <p:nvPr/>
        </p:nvSpPr>
        <p:spPr>
          <a:xfrm>
            <a:off x="4821452" y="1739201"/>
            <a:ext cx="2549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latin typeface="Comic Sans MS" panose="030F0702030302020204" pitchFamily="66" charset="0"/>
              </a:rPr>
              <a:t>Fill in the Blank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2CD9001-920A-2D48-C0A3-64CFB8366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5680" y="4495800"/>
            <a:ext cx="8601331" cy="1408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What should the owner do to help prevent future incidence of Flea Allergy Dermatitis ?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b="1" i="1" u="sng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____________________________________________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497" y="362831"/>
            <a:ext cx="7793037" cy="1219201"/>
          </a:xfrm>
        </p:spPr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Flea Allergy Dermatitis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71CB06-7BE4-3746-F56D-86693519AB77}"/>
              </a:ext>
            </a:extLst>
          </p:cNvPr>
          <p:cNvSpPr txBox="1">
            <a:spLocks noChangeArrowheads="1"/>
          </p:cNvSpPr>
          <p:nvPr/>
        </p:nvSpPr>
        <p:spPr>
          <a:xfrm>
            <a:off x="639643" y="2524779"/>
            <a:ext cx="10912714" cy="9259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60000"/>
              <a:buFont typeface="Arial" panose="020B0604020202020204" pitchFamily="34" charset="0"/>
              <a:buNone/>
            </a:pPr>
            <a:r>
              <a:rPr lang="en-US" altLang="en-US" sz="2400" b="1" kern="0" dirty="0">
                <a:latin typeface="Comic Sans MS" panose="030F0702030302020204" pitchFamily="66" charset="0"/>
                <a:ea typeface="ＭＳ Ｐゴシック" charset="0"/>
              </a:rPr>
              <a:t>Regarding Flea Allergy Dermatitis; match the pet with its most common FAD presentation.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77435C-2A61-F3ED-1E92-1F495D9C8D41}"/>
              </a:ext>
            </a:extLst>
          </p:cNvPr>
          <p:cNvSpPr txBox="1"/>
          <p:nvPr/>
        </p:nvSpPr>
        <p:spPr>
          <a:xfrm>
            <a:off x="5225409" y="1838980"/>
            <a:ext cx="1741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latin typeface="Comic Sans MS" panose="030F0702030302020204" pitchFamily="66" charset="0"/>
              </a:rPr>
              <a:t>Matching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A5E7CCA-8175-0C4F-D519-9B5CB8A72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67" y="3873787"/>
            <a:ext cx="8610600" cy="1219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sz="2400" b="1" kern="0" dirty="0">
                <a:latin typeface="Comic Sans MS" panose="030F0702030302020204" pitchFamily="66" charset="0"/>
                <a:ea typeface="ＭＳ Ｐゴシック" charset="0"/>
              </a:rPr>
              <a:t>____ 1. </a:t>
            </a:r>
            <a:r>
              <a:rPr lang="en-US" sz="2400" b="1" dirty="0">
                <a:latin typeface="Comic Sans MS" panose="030F0702030302020204" pitchFamily="66" charset="0"/>
              </a:rPr>
              <a:t>“The Flea Triangle” </a:t>
            </a:r>
            <a:r>
              <a:rPr lang="en-US" sz="1400" b="1" dirty="0">
                <a:latin typeface="Comic Sans MS" panose="030F0702030302020204" pitchFamily="66" charset="0"/>
              </a:rPr>
              <a:t>(w/ corners at Mid-back, tail head, back leg)</a:t>
            </a:r>
            <a:endParaRPr lang="en-US" altLang="en-US" sz="2400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endParaRPr lang="en-US" altLang="en-US" sz="900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pPr marL="0" lvl="1" indent="0">
              <a:buSzPct val="55000"/>
              <a:buFont typeface="Wingdings" panose="05000000000000000000" pitchFamily="2" charset="2"/>
              <a:buNone/>
            </a:pPr>
            <a:r>
              <a:rPr lang="en-US" altLang="en-US" sz="2400" b="1" kern="0" dirty="0">
                <a:latin typeface="Comic Sans MS" panose="030F0702030302020204" pitchFamily="66" charset="0"/>
                <a:ea typeface="ＭＳ Ｐゴシック" charset="0"/>
              </a:rPr>
              <a:t>____ 2. Miliary Dermatitis on face, neck, and back</a:t>
            </a:r>
          </a:p>
          <a:p>
            <a:pPr marL="342900" lvl="1" indent="0">
              <a:buSzPct val="55000"/>
              <a:buFont typeface="Wingdings" panose="05000000000000000000" pitchFamily="2" charset="2"/>
              <a:buNone/>
            </a:pPr>
            <a:endParaRPr lang="en-US" altLang="en-US" sz="2400" b="1" kern="0" dirty="0">
              <a:latin typeface="Comic Sans MS" panose="030F0702030302020204" pitchFamily="66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B2DDC1-67BB-639C-A5C5-FD876067AA24}"/>
              </a:ext>
            </a:extLst>
          </p:cNvPr>
          <p:cNvSpPr txBox="1"/>
          <p:nvPr/>
        </p:nvSpPr>
        <p:spPr>
          <a:xfrm>
            <a:off x="9525000" y="3854834"/>
            <a:ext cx="151515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A. Cat</a:t>
            </a:r>
            <a:endParaRPr lang="en-US" altLang="en-US" sz="3200" b="1" kern="0" dirty="0">
              <a:latin typeface="Comic Sans MS" panose="030F0702030302020204" pitchFamily="66" charset="0"/>
              <a:ea typeface="ＭＳ Ｐゴシック" charset="0"/>
            </a:endParaRPr>
          </a:p>
          <a:p>
            <a:r>
              <a:rPr lang="en-US" sz="3200" b="1" dirty="0">
                <a:latin typeface="Comic Sans MS" panose="030F0702030302020204" pitchFamily="66" charset="0"/>
              </a:rPr>
              <a:t>B. Dog</a:t>
            </a:r>
            <a:endParaRPr lang="en-US" altLang="en-US" sz="3200" kern="0" dirty="0">
              <a:latin typeface="Comic Sans MS" panose="030F0702030302020204" pitchFamily="66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81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497" y="362831"/>
            <a:ext cx="7793037" cy="1219201"/>
          </a:xfrm>
        </p:spPr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Flea Allergy Dermatitis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71CB06-7BE4-3746-F56D-86693519AB77}"/>
              </a:ext>
            </a:extLst>
          </p:cNvPr>
          <p:cNvSpPr txBox="1">
            <a:spLocks noChangeArrowheads="1"/>
          </p:cNvSpPr>
          <p:nvPr/>
        </p:nvSpPr>
        <p:spPr>
          <a:xfrm>
            <a:off x="983472" y="2326940"/>
            <a:ext cx="10805378" cy="8737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60000"/>
              <a:buFont typeface="Arial" panose="020B0604020202020204" pitchFamily="34" charset="0"/>
              <a:buNone/>
            </a:pPr>
            <a:r>
              <a:rPr lang="en-US" altLang="en-US" sz="2200" b="1" kern="0" dirty="0">
                <a:latin typeface="Comic Sans MS" panose="030F0702030302020204" pitchFamily="66" charset="0"/>
                <a:ea typeface="ＭＳ Ｐゴシック" charset="0"/>
              </a:rPr>
              <a:t>Match the pathogen with the primary presentation of canine dermatitis.</a:t>
            </a:r>
          </a:p>
          <a:p>
            <a:pPr marL="0" indent="0" algn="ctr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60000"/>
              <a:buFont typeface="Arial" panose="020B0604020202020204" pitchFamily="34" charset="0"/>
              <a:buNone/>
            </a:pPr>
            <a:r>
              <a:rPr lang="en-US" altLang="en-US" sz="2200" b="1" kern="0" dirty="0">
                <a:latin typeface="Comic Sans MS" panose="030F0702030302020204" pitchFamily="66" charset="0"/>
                <a:ea typeface="ＭＳ Ｐゴシック" charset="0"/>
              </a:rPr>
              <a:t>(Fleas, </a:t>
            </a:r>
            <a:r>
              <a:rPr lang="en-US" altLang="en-US" sz="2200" b="1" i="1" kern="0" dirty="0">
                <a:latin typeface="Comic Sans MS" panose="030F0702030302020204" pitchFamily="66" charset="0"/>
                <a:ea typeface="ＭＳ Ｐゴシック" charset="0"/>
              </a:rPr>
              <a:t>Sarcoptes</a:t>
            </a:r>
            <a:r>
              <a:rPr lang="en-US" altLang="en-US" sz="2200" b="1" kern="0" dirty="0">
                <a:latin typeface="Comic Sans MS" panose="030F0702030302020204" pitchFamily="66" charset="0"/>
                <a:ea typeface="ＭＳ Ｐゴシック" charset="0"/>
              </a:rPr>
              <a:t>, </a:t>
            </a:r>
            <a:r>
              <a:rPr lang="en-US" altLang="en-US" sz="2200" b="1" i="1" kern="0" dirty="0">
                <a:latin typeface="Comic Sans MS" panose="030F0702030302020204" pitchFamily="66" charset="0"/>
                <a:ea typeface="ＭＳ Ｐゴシック" charset="0"/>
              </a:rPr>
              <a:t>Demodex</a:t>
            </a:r>
            <a:r>
              <a:rPr lang="en-US" altLang="en-US" sz="2200" b="1" kern="0" dirty="0">
                <a:latin typeface="Comic Sans MS" panose="030F0702030302020204" pitchFamily="66" charset="0"/>
                <a:ea typeface="ＭＳ Ｐゴシック" charset="0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77435C-2A61-F3ED-1E92-1F495D9C8D41}"/>
              </a:ext>
            </a:extLst>
          </p:cNvPr>
          <p:cNvSpPr txBox="1"/>
          <p:nvPr/>
        </p:nvSpPr>
        <p:spPr>
          <a:xfrm>
            <a:off x="5225409" y="1676400"/>
            <a:ext cx="1741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latin typeface="Comic Sans MS" panose="030F0702030302020204" pitchFamily="66" charset="0"/>
              </a:rPr>
              <a:t>Matching</a:t>
            </a:r>
          </a:p>
        </p:txBody>
      </p:sp>
      <p:pic>
        <p:nvPicPr>
          <p:cNvPr id="11" name="Picture 10" descr="A cartoon of a dog&#10;&#10;Description automatically generated">
            <a:extLst>
              <a:ext uri="{FF2B5EF4-FFF2-40B4-BE49-F238E27FC236}">
                <a16:creationId xmlns:a16="http://schemas.microsoft.com/office/drawing/2014/main" id="{2EDDD0E7-B2D6-0906-0EBD-E6D01C7FD9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72" y="3381409"/>
            <a:ext cx="2286005" cy="2286005"/>
          </a:xfrm>
          <a:prstGeom prst="rect">
            <a:avLst/>
          </a:prstGeom>
        </p:spPr>
      </p:pic>
      <p:pic>
        <p:nvPicPr>
          <p:cNvPr id="13" name="Picture 12" descr="A white dog with a pink area&#10;&#10;Description automatically generated">
            <a:extLst>
              <a:ext uri="{FF2B5EF4-FFF2-40B4-BE49-F238E27FC236}">
                <a16:creationId xmlns:a16="http://schemas.microsoft.com/office/drawing/2014/main" id="{9CCA8247-594F-74E5-84FC-F68552AEB5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30" y="3381409"/>
            <a:ext cx="2286005" cy="2286005"/>
          </a:xfrm>
          <a:prstGeom prst="rect">
            <a:avLst/>
          </a:prstGeom>
        </p:spPr>
      </p:pic>
      <p:pic>
        <p:nvPicPr>
          <p:cNvPr id="15" name="Picture 14" descr="A cartoon of a dog&#10;&#10;Description automatically generated">
            <a:extLst>
              <a:ext uri="{FF2B5EF4-FFF2-40B4-BE49-F238E27FC236}">
                <a16:creationId xmlns:a16="http://schemas.microsoft.com/office/drawing/2014/main" id="{5133F353-9612-480F-2515-24FC5431D7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588" y="3381409"/>
            <a:ext cx="2286005" cy="228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7565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P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PG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09AE08FF-51CC-4A78-BBEC-0D86B0EA4A5E}" vid="{BDF39AE2-6E67-46EF-81CB-E8633EFD72B2}"/>
    </a:ext>
  </a:ext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JRDF_Theme 1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009999"/>
      </a:hlink>
      <a:folHlink>
        <a:srgbClr val="99CC00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JRDF_Theme 1" id="{5F67605E-C1E8-450B-AD9B-053B728A1BE3}" vid="{16F77C64-F22E-4058-AEC1-9FDA399474CB}"/>
    </a:ext>
  </a:extLst>
</a:theme>
</file>

<file path=ppt/theme/theme5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1872</TotalTime>
  <Pages>21</Pages>
  <Words>787</Words>
  <Application>Microsoft Office PowerPoint</Application>
  <PresentationFormat>Widescreen</PresentationFormat>
  <Paragraphs>141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Tahoma</vt:lpstr>
      <vt:lpstr>Wingdings</vt:lpstr>
      <vt:lpstr>Theme1</vt:lpstr>
      <vt:lpstr>Blends</vt:lpstr>
      <vt:lpstr>Default Design</vt:lpstr>
      <vt:lpstr>JRDF_Theme 1</vt:lpstr>
      <vt:lpstr>1_Blends</vt:lpstr>
      <vt:lpstr>1_Default Design</vt:lpstr>
      <vt:lpstr>Office Theme</vt:lpstr>
      <vt:lpstr>VMP 930 Veterinary Parasitology</vt:lpstr>
      <vt:lpstr>Flea - Life Cycle</vt:lpstr>
      <vt:lpstr>Flea - Life Cycle</vt:lpstr>
      <vt:lpstr>Fleas of Veterinary Importance</vt:lpstr>
      <vt:lpstr>Flea Preferred Habitat</vt:lpstr>
      <vt:lpstr>Fleas - Pathology</vt:lpstr>
      <vt:lpstr>Flea Allergy Dermatitis</vt:lpstr>
      <vt:lpstr>Flea Allergy Dermatitis</vt:lpstr>
      <vt:lpstr>Flea Allergy Dermatitis</vt:lpstr>
      <vt:lpstr>Flea Control</vt:lpstr>
      <vt:lpstr>PowerPoint Presentation</vt:lpstr>
      <vt:lpstr>Lice - Treatment</vt:lpstr>
      <vt:lpstr>Lice – Life Cycle</vt:lpstr>
      <vt:lpstr>Lice – Ecology</vt:lpstr>
      <vt:lpstr>Lice – Groups</vt:lpstr>
      <vt:lpstr>Lice - Genera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Hemiptera - Bugs</dc:title>
  <dc:creator>CVM</dc:creator>
  <cp:lastModifiedBy>James R Flowers</cp:lastModifiedBy>
  <cp:revision>117</cp:revision>
  <cp:lastPrinted>2023-07-18T18:52:12Z</cp:lastPrinted>
  <dcterms:created xsi:type="dcterms:W3CDTF">1997-10-27T17:10:20Z</dcterms:created>
  <dcterms:modified xsi:type="dcterms:W3CDTF">2023-09-12T12:52:17Z</dcterms:modified>
</cp:coreProperties>
</file>