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3" r:id="rId2"/>
    <p:sldMasterId id="2147483696" r:id="rId3"/>
    <p:sldMasterId id="2147483711" r:id="rId4"/>
  </p:sldMasterIdLst>
  <p:notesMasterIdLst>
    <p:notesMasterId r:id="rId27"/>
  </p:notesMasterIdLst>
  <p:handoutMasterIdLst>
    <p:handoutMasterId r:id="rId28"/>
  </p:handoutMasterIdLst>
  <p:sldIdLst>
    <p:sldId id="417" r:id="rId5"/>
    <p:sldId id="416" r:id="rId6"/>
    <p:sldId id="257" r:id="rId7"/>
    <p:sldId id="412" r:id="rId8"/>
    <p:sldId id="308" r:id="rId9"/>
    <p:sldId id="260" r:id="rId10"/>
    <p:sldId id="306" r:id="rId11"/>
    <p:sldId id="356" r:id="rId12"/>
    <p:sldId id="361" r:id="rId13"/>
    <p:sldId id="418" r:id="rId14"/>
    <p:sldId id="413" r:id="rId15"/>
    <p:sldId id="369" r:id="rId16"/>
    <p:sldId id="372" r:id="rId17"/>
    <p:sldId id="375" r:id="rId18"/>
    <p:sldId id="414" r:id="rId19"/>
    <p:sldId id="394" r:id="rId20"/>
    <p:sldId id="386" r:id="rId21"/>
    <p:sldId id="395" r:id="rId22"/>
    <p:sldId id="382" r:id="rId23"/>
    <p:sldId id="402" r:id="rId24"/>
    <p:sldId id="415" r:id="rId25"/>
    <p:sldId id="265" r:id="rId26"/>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082" autoAdjust="0"/>
  </p:normalViewPr>
  <p:slideViewPr>
    <p:cSldViewPr>
      <p:cViewPr varScale="1">
        <p:scale>
          <a:sx n="88" d="100"/>
          <a:sy n="88" d="100"/>
        </p:scale>
        <p:origin x="96"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146" cy="4660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654" y="1"/>
            <a:ext cx="3037146" cy="466088"/>
          </a:xfrm>
          <a:prstGeom prst="rect">
            <a:avLst/>
          </a:prstGeom>
        </p:spPr>
        <p:txBody>
          <a:bodyPr vert="horz" lIns="91440" tIns="45720" rIns="91440" bIns="45720" rtlCol="0"/>
          <a:lstStyle>
            <a:lvl1pPr algn="r">
              <a:defRPr sz="1200"/>
            </a:lvl1pPr>
          </a:lstStyle>
          <a:p>
            <a:fld id="{DCE240EE-741A-44FE-89DB-ACC381B5B1E5}" type="datetimeFigureOut">
              <a:rPr lang="en-US" smtClean="0"/>
              <a:t>9/10/2023</a:t>
            </a:fld>
            <a:endParaRPr lang="en-US"/>
          </a:p>
        </p:txBody>
      </p:sp>
      <p:sp>
        <p:nvSpPr>
          <p:cNvPr id="4" name="Footer Placeholder 3"/>
          <p:cNvSpPr>
            <a:spLocks noGrp="1"/>
          </p:cNvSpPr>
          <p:nvPr>
            <p:ph type="ftr" sz="quarter" idx="2"/>
          </p:nvPr>
        </p:nvSpPr>
        <p:spPr>
          <a:xfrm>
            <a:off x="1" y="8830312"/>
            <a:ext cx="3037146" cy="4660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312"/>
            <a:ext cx="3037146" cy="466088"/>
          </a:xfrm>
          <a:prstGeom prst="rect">
            <a:avLst/>
          </a:prstGeom>
        </p:spPr>
        <p:txBody>
          <a:bodyPr vert="horz" lIns="91440" tIns="45720" rIns="91440" bIns="45720" rtlCol="0" anchor="b"/>
          <a:lstStyle>
            <a:lvl1pPr algn="r">
              <a:defRPr sz="1200"/>
            </a:lvl1pPr>
          </a:lstStyle>
          <a:p>
            <a:fld id="{4381E495-E23B-4F7F-BC83-A95AF9C74480}" type="slidenum">
              <a:rPr lang="en-US" smtClean="0"/>
              <a:t>‹#›</a:t>
            </a:fld>
            <a:endParaRPr lang="en-US"/>
          </a:p>
        </p:txBody>
      </p:sp>
    </p:spTree>
    <p:extLst>
      <p:ext uri="{BB962C8B-B14F-4D97-AF65-F5344CB8AC3E}">
        <p14:creationId xmlns:p14="http://schemas.microsoft.com/office/powerpoint/2010/main" val="36053794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9T13:05:17.91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44.719"/>
    </inkml:context>
    <inkml:brush xml:id="br0">
      <inkml:brushProperty name="width" value="0.05" units="cm"/>
      <inkml:brushProperty name="height" value="0.05" units="cm"/>
      <inkml:brushProperty name="color" value="#FFFFFF"/>
    </inkml:brush>
  </inkml:definitions>
  <inkml:trace contextRef="#ctx0" brushRef="#br0">1 130 24575,'6'-1'0,"0"0"0,0 0 0,0-1 0,-1 0 0,1 0 0,7-3 0,11-5 0,-17 8 0,0 0 0,0-1 0,0 1 0,0-2 0,11-6 0,-15 8 0,-1 0 0,1-1 0,-1 1 0,1 0 0,-1-1 0,0 0 0,0 0 0,0 1 0,0-1 0,0 0 0,-1 0 0,1-1 0,-1 1 0,1-6 0,-1 7 4,-1 0 0,0 1-1,1-1 1,0 0 0,-1 1 0,1-1-1,0 0 1,0 1 0,-1-1 0,1 1-1,0-1 1,1 1 0,-1 0 0,0-1-1,0 1 1,1 0 0,-1 0 0,0 0-1,1 0 1,-1 0 0,1 0 0,0 0-1,-1 0 1,1 1 0,0-1 0,-1 1-1,1-1 1,0 1 0,0 0 0,-1-1-1,4 1 1,-2 0-69,-1 1 1,1-1-1,-1 1 1,0 0-1,1-1 1,-1 1-1,0 0 0,0 0 1,0 1-1,0-1 1,0 0-1,0 1 1,0-1-1,0 1 0,0 0 1,-1-1-1,1 1 1,-1 0-1,1 0 1,-1 0-1,0 0 1,2 5-1,1 2-6761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51.697"/>
    </inkml:context>
    <inkml:brush xml:id="br0">
      <inkml:brushProperty name="width" value="0.05" units="cm"/>
      <inkml:brushProperty name="height" value="0.05" units="cm"/>
      <inkml:brushProperty name="color" value="#FFFFFF"/>
    </inkml:brush>
  </inkml:definitions>
  <inkml:trace contextRef="#ctx0" brushRef="#br0">10 1 24575,'0'2'0,"0"3"0,0 2 0,2 2 0,1 2 0,2-1 0,-1-1 0,0 1 0,-1 0 0,-3 3 0,-3-1 0,-2-1 0,-2-1 0,-1-4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9T13:05:31.796"/>
    </inkml:context>
    <inkml:brush xml:id="br0">
      <inkml:brushProperty name="width" value="0.05" units="cm"/>
      <inkml:brushProperty name="height" value="0.3" units="cm"/>
      <inkml:brushProperty name="color" value="#FFFFFF"/>
      <inkml:brushProperty name="ignorePressure" value="1"/>
      <inkml:brushProperty name="inkEffects" value="pencil"/>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19.731"/>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39.319"/>
    </inkml:context>
    <inkml:brush xml:id="br0">
      <inkml:brushProperty name="width" value="0.05" units="cm"/>
      <inkml:brushProperty name="height" value="0.05" units="cm"/>
      <inkml:brushProperty name="color" value="#FFFFFF"/>
    </inkml:brush>
  </inkml:definitions>
  <inkml:trace contextRef="#ctx0" brushRef="#br0">0 13 24575,'3'-2'0,"3"-2"0,3 1 0,4 0 0,1 4 0,-2 4 0,-2 3 0,-4 4 0,1 5 0,-2 2 0,0 0 0,-3 0 0,0-4-8191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31.909"/>
    </inkml:context>
    <inkml:brush xml:id="br0">
      <inkml:brushProperty name="width" value="0.05" units="cm"/>
      <inkml:brushProperty name="height" value="0.05" units="cm"/>
      <inkml:brushProperty name="color" value="#FFFFFF"/>
    </inkml:brush>
  </inkml:definitions>
  <inkml:trace contextRef="#ctx0" brushRef="#br0">1 0 24575,'2'0'0,"2"4"0,4 1 0,1 5 0,2 1 0,-2 2 0,1-2 0,4 0 0,1-3 0,1-2 0,2 0 0,-3 0 0,-4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34"/>
    </inkml:context>
    <inkml:brush xml:id="br0">
      <inkml:brushProperty name="width" value="0.05" units="cm"/>
      <inkml:brushProperty name="height" value="0.05" units="cm"/>
      <inkml:brushProperty name="color" value="#FFFFFF"/>
    </inkml:brush>
  </inkml:definitions>
  <inkml:trace contextRef="#ctx0" brushRef="#br0">1 90 24575,'2'0'0,"4"0"0,6 0 0,5 0 0,3 0 0,0 0 0,-2-2 0,-4-1 0,-3-3 0,-2-4 0,0-1 0,0 1 0,-1 0 0,-1-3 0,0 0 0,-2 1-8191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36.867"/>
    </inkml:context>
    <inkml:brush xml:id="br0">
      <inkml:brushProperty name="width" value="0.05" units="cm"/>
      <inkml:brushProperty name="height" value="0.05" units="cm"/>
      <inkml:brushProperty name="color" value="#FFFFFF"/>
    </inkml:brush>
  </inkml:definitions>
  <inkml:trace contextRef="#ctx0" brushRef="#br0">1 0 24575,'2'0'0,"2"0"0,2 2 0,-2 3 0,0 4 0,0 4 0,2 2 0,0 1 0,-1 1 0,-2-2 0,-2-3 0,-5 1 0,-3-2 0,-2-1 0,0-2-8191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41.238"/>
    </inkml:context>
    <inkml:brush xml:id="br0">
      <inkml:brushProperty name="width" value="0.05" units="cm"/>
      <inkml:brushProperty name="height" value="0.05" units="cm"/>
      <inkml:brushProperty name="color" value="#FFFFFF"/>
    </inkml:brush>
  </inkml:definitions>
  <inkml:trace contextRef="#ctx0" brushRef="#br0">1 0 24575,'2'0'0,"2"0"0,4 0 0,1 0 0,2 0 0,3 0 0,1 0 0,-1 0 0,1 0 0,-3 4 0,-2 1 0,-2 3 0,-1 0 0,-1 1-8191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9T13:06:43.036"/>
    </inkml:context>
    <inkml:brush xml:id="br0">
      <inkml:brushProperty name="width" value="0.05" units="cm"/>
      <inkml:brushProperty name="height" value="0.05" units="cm"/>
      <inkml:brushProperty name="color" value="#FFFFFF"/>
    </inkml:brush>
  </inkml:definitions>
  <inkml:trace contextRef="#ctx0" brushRef="#br0">157 0 24575,'-2'0'0,"-2"0"0,-4 2 0,-3 1 0,-2-1 0,0 2 0,2 1 0,-1 0 0,1 0 0,0 2 0,-1 0 0,1 0 0,-1 1 0,2 0 0,1 2 0,2-1-8191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latin typeface="Times New Roman" charset="0"/>
              </a:defRPr>
            </a:lvl1pPr>
          </a:lstStyle>
          <a:p>
            <a:pPr>
              <a:defRPr/>
            </a:pPr>
            <a:endParaRPr lang="en-US"/>
          </a:p>
        </p:txBody>
      </p:sp>
      <p:sp>
        <p:nvSpPr>
          <p:cNvPr id="4099" name="Rectangle 3"/>
          <p:cNvSpPr>
            <a:spLocks noGrp="1" noChangeArrowheads="1"/>
          </p:cNvSpPr>
          <p:nvPr>
            <p:ph type="dt" idx="1"/>
          </p:nvPr>
        </p:nvSpPr>
        <p:spPr bwMode="auto">
          <a:xfrm>
            <a:off x="3972561" y="0"/>
            <a:ext cx="3037840" cy="464820"/>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934721" y="4415791"/>
            <a:ext cx="5140960" cy="4183380"/>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latin typeface="Times New Roman" charset="0"/>
              </a:defRPr>
            </a:lvl1pPr>
          </a:lstStyle>
          <a:p>
            <a:pPr>
              <a:defRPr/>
            </a:pPr>
            <a:endParaRPr lang="en-US"/>
          </a:p>
        </p:txBody>
      </p:sp>
      <p:sp>
        <p:nvSpPr>
          <p:cNvPr id="4103"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vl1pPr>
          </a:lstStyle>
          <a:p>
            <a:fld id="{C240B2CC-4825-47DE-B31C-47497435B8ED}" type="slidenum">
              <a:rPr lang="en-US" altLang="en-US"/>
              <a:pPr/>
              <a:t>‹#›</a:t>
            </a:fld>
            <a:endParaRPr lang="en-US" altLang="en-US"/>
          </a:p>
        </p:txBody>
      </p:sp>
    </p:spTree>
    <p:extLst>
      <p:ext uri="{BB962C8B-B14F-4D97-AF65-F5344CB8AC3E}">
        <p14:creationId xmlns:p14="http://schemas.microsoft.com/office/powerpoint/2010/main" val="45303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419100" y="703263"/>
            <a:ext cx="6172200" cy="3473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eaLnBrk="0" hangingPunct="0">
              <a:defRPr sz="2500">
                <a:solidFill>
                  <a:schemeClr val="tx1"/>
                </a:solidFill>
                <a:latin typeface="Arial" pitchFamily="34" charset="0"/>
                <a:ea typeface="ＭＳ Ｐゴシック" pitchFamily="34" charset="-128"/>
              </a:defRPr>
            </a:lvl1pPr>
            <a:lvl2pPr marL="800294" indent="-307805" eaLnBrk="0" hangingPunct="0">
              <a:defRPr sz="2500">
                <a:solidFill>
                  <a:schemeClr val="tx1"/>
                </a:solidFill>
                <a:latin typeface="Arial" pitchFamily="34" charset="0"/>
                <a:ea typeface="ＭＳ Ｐゴシック" pitchFamily="34" charset="-128"/>
              </a:defRPr>
            </a:lvl2pPr>
            <a:lvl3pPr marL="1231222" indent="-246244" eaLnBrk="0" hangingPunct="0">
              <a:defRPr sz="2500">
                <a:solidFill>
                  <a:schemeClr val="tx1"/>
                </a:solidFill>
                <a:latin typeface="Arial" pitchFamily="34" charset="0"/>
                <a:ea typeface="ＭＳ Ｐゴシック" pitchFamily="34" charset="-128"/>
              </a:defRPr>
            </a:lvl3pPr>
            <a:lvl4pPr marL="1723711" indent="-246244" eaLnBrk="0" hangingPunct="0">
              <a:defRPr sz="2500">
                <a:solidFill>
                  <a:schemeClr val="tx1"/>
                </a:solidFill>
                <a:latin typeface="Arial" pitchFamily="34" charset="0"/>
                <a:ea typeface="ＭＳ Ｐゴシック" pitchFamily="34" charset="-128"/>
              </a:defRPr>
            </a:lvl4pPr>
            <a:lvl5pPr marL="2216201" indent="-246244" eaLnBrk="0" hangingPunct="0">
              <a:defRPr sz="2500">
                <a:solidFill>
                  <a:schemeClr val="tx1"/>
                </a:solidFill>
                <a:latin typeface="Arial" pitchFamily="34" charset="0"/>
                <a:ea typeface="ＭＳ Ｐゴシック" pitchFamily="34" charset="-128"/>
              </a:defRPr>
            </a:lvl5pPr>
            <a:lvl6pPr marL="2708689" indent="-246244"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201178" indent="-246244"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93667" indent="-246244"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86156" indent="-246244"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D7BE0EAC-A979-4798-8A01-03DCF2104D1B}" type="slidenum">
              <a:rPr lang="en-US" altLang="en-US" sz="1300"/>
              <a:pPr eaLnBrk="1" hangingPunct="1"/>
              <a:t>1</a:t>
            </a:fld>
            <a:endParaRPr lang="en-US" altLang="en-US" sz="1300"/>
          </a:p>
        </p:txBody>
      </p:sp>
    </p:spTree>
    <p:extLst>
      <p:ext uri="{BB962C8B-B14F-4D97-AF65-F5344CB8AC3E}">
        <p14:creationId xmlns:p14="http://schemas.microsoft.com/office/powerpoint/2010/main" val="72267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DAEF7E2-1328-4D0F-AEC6-56FA5EF76233}" type="slidenum">
              <a:rPr lang="en-US" altLang="en-US"/>
              <a:pPr eaLnBrk="1" hangingPunct="1">
                <a:spcBef>
                  <a:spcPct val="0"/>
                </a:spcBef>
              </a:pPr>
              <a:t>14</a:t>
            </a:fld>
            <a:endParaRPr lang="en-US" altLang="en-US"/>
          </a:p>
        </p:txBody>
      </p:sp>
      <p:sp>
        <p:nvSpPr>
          <p:cNvPr id="55299"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6867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2C9490-B038-4E18-84CA-7A4AFCD85A79}" type="slidenum">
              <a:rPr lang="en-US" altLang="en-US"/>
              <a:pPr eaLnBrk="1" hangingPunct="1">
                <a:spcBef>
                  <a:spcPct val="0"/>
                </a:spcBef>
              </a:pPr>
              <a:t>16</a:t>
            </a:fld>
            <a:endParaRPr lang="en-US" altLang="en-US"/>
          </a:p>
        </p:txBody>
      </p:sp>
      <p:sp>
        <p:nvSpPr>
          <p:cNvPr id="58371"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9307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2C9490-B038-4E18-84CA-7A4AFCD85A79}" type="slidenum">
              <a:rPr lang="en-US" altLang="en-US"/>
              <a:pPr eaLnBrk="1" hangingPunct="1">
                <a:spcBef>
                  <a:spcPct val="0"/>
                </a:spcBef>
              </a:pPr>
              <a:t>17</a:t>
            </a:fld>
            <a:endParaRPr lang="en-US" altLang="en-US"/>
          </a:p>
        </p:txBody>
      </p:sp>
      <p:sp>
        <p:nvSpPr>
          <p:cNvPr id="58371"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1998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2C9490-B038-4E18-84CA-7A4AFCD85A79}" type="slidenum">
              <a:rPr lang="en-US" altLang="en-US"/>
              <a:pPr eaLnBrk="1" hangingPunct="1">
                <a:spcBef>
                  <a:spcPct val="0"/>
                </a:spcBef>
              </a:pPr>
              <a:t>18</a:t>
            </a:fld>
            <a:endParaRPr lang="en-US" altLang="en-US"/>
          </a:p>
        </p:txBody>
      </p:sp>
      <p:sp>
        <p:nvSpPr>
          <p:cNvPr id="58371"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68336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2C9490-B038-4E18-84CA-7A4AFCD85A79}" type="slidenum">
              <a:rPr lang="en-US" altLang="en-US"/>
              <a:pPr eaLnBrk="1" hangingPunct="1">
                <a:spcBef>
                  <a:spcPct val="0"/>
                </a:spcBef>
              </a:pPr>
              <a:t>19</a:t>
            </a:fld>
            <a:endParaRPr lang="en-US" altLang="en-US"/>
          </a:p>
        </p:txBody>
      </p:sp>
      <p:sp>
        <p:nvSpPr>
          <p:cNvPr id="58371"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82867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2C9490-B038-4E18-84CA-7A4AFCD85A79}" type="slidenum">
              <a:rPr lang="en-US" altLang="en-US"/>
              <a:pPr eaLnBrk="1" hangingPunct="1">
                <a:spcBef>
                  <a:spcPct val="0"/>
                </a:spcBef>
              </a:pPr>
              <a:t>20</a:t>
            </a:fld>
            <a:endParaRPr lang="en-US" altLang="en-US"/>
          </a:p>
        </p:txBody>
      </p:sp>
      <p:sp>
        <p:nvSpPr>
          <p:cNvPr id="58371"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393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921E4FF-1704-4757-9478-9AD5BF26B3D5}" type="slidenum">
              <a:rPr lang="en-US" altLang="en-US"/>
              <a:pPr eaLnBrk="1" hangingPunct="1">
                <a:spcBef>
                  <a:spcPct val="0"/>
                </a:spcBef>
              </a:pPr>
              <a:t>3</a:t>
            </a:fld>
            <a:endParaRPr lang="en-US" altLang="en-US"/>
          </a:p>
        </p:txBody>
      </p:sp>
      <p:sp>
        <p:nvSpPr>
          <p:cNvPr id="45059"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6316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921E4FF-1704-4757-9478-9AD5BF26B3D5}" type="slidenum">
              <a:rPr lang="en-US" altLang="en-US"/>
              <a:pPr eaLnBrk="1" hangingPunct="1">
                <a:spcBef>
                  <a:spcPct val="0"/>
                </a:spcBef>
              </a:pPr>
              <a:t>4</a:t>
            </a:fld>
            <a:endParaRPr lang="en-US" altLang="en-US"/>
          </a:p>
        </p:txBody>
      </p:sp>
      <p:sp>
        <p:nvSpPr>
          <p:cNvPr id="45059"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1706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Adult filth flies look very similar with black and gray bodies.</a:t>
            </a:r>
          </a:p>
        </p:txBody>
      </p:sp>
      <p:sp>
        <p:nvSpPr>
          <p:cNvPr id="4" name="Slide Number Placeholder 3"/>
          <p:cNvSpPr>
            <a:spLocks noGrp="1"/>
          </p:cNvSpPr>
          <p:nvPr>
            <p:ph type="sldNum" sz="quarter" idx="5"/>
          </p:nvPr>
        </p:nvSpPr>
        <p:spPr/>
        <p:txBody>
          <a:bodyPr/>
          <a:lstStyle/>
          <a:p>
            <a:fld id="{C240B2CC-4825-47DE-B31C-47497435B8ED}" type="slidenum">
              <a:rPr lang="en-US" altLang="en-US" smtClean="0"/>
              <a:pPr/>
              <a:t>5</a:t>
            </a:fld>
            <a:endParaRPr lang="en-US" altLang="en-US"/>
          </a:p>
        </p:txBody>
      </p:sp>
    </p:spTree>
    <p:extLst>
      <p:ext uri="{BB962C8B-B14F-4D97-AF65-F5344CB8AC3E}">
        <p14:creationId xmlns:p14="http://schemas.microsoft.com/office/powerpoint/2010/main" val="208963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74D8638-010D-4EEA-A659-718E82F4D5F4}" type="slidenum">
              <a:rPr lang="en-US" altLang="en-US"/>
              <a:pPr eaLnBrk="1" hangingPunct="1">
                <a:spcBef>
                  <a:spcPct val="0"/>
                </a:spcBef>
              </a:pPr>
              <a:t>6</a:t>
            </a:fld>
            <a:endParaRPr lang="en-US" altLang="en-US"/>
          </a:p>
        </p:txBody>
      </p:sp>
      <p:sp>
        <p:nvSpPr>
          <p:cNvPr id="46083"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54995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F7B876D-5103-4184-B7BA-EF56567DF3B8}" type="slidenum">
              <a:rPr lang="en-US" altLang="en-US"/>
              <a:pPr eaLnBrk="1" hangingPunct="1">
                <a:spcBef>
                  <a:spcPct val="0"/>
                </a:spcBef>
              </a:pPr>
              <a:t>7</a:t>
            </a:fld>
            <a:endParaRPr lang="en-US" altLang="en-US"/>
          </a:p>
        </p:txBody>
      </p:sp>
      <p:sp>
        <p:nvSpPr>
          <p:cNvPr id="51203"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5013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41EB68B-0043-444E-AEDB-7839A92E8DB3}" type="slidenum">
              <a:rPr lang="en-US" altLang="en-US"/>
              <a:pPr eaLnBrk="1" hangingPunct="1">
                <a:spcBef>
                  <a:spcPct val="0"/>
                </a:spcBef>
              </a:pPr>
              <a:t>8</a:t>
            </a:fld>
            <a:endParaRPr lang="en-US" altLang="en-US"/>
          </a:p>
        </p:txBody>
      </p:sp>
      <p:sp>
        <p:nvSpPr>
          <p:cNvPr id="47107"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471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470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603A787-20E2-4556-8BA1-2952CC12A42F}" type="slidenum">
              <a:rPr lang="en-US" altLang="en-US"/>
              <a:pPr eaLnBrk="1" hangingPunct="1">
                <a:spcBef>
                  <a:spcPct val="0"/>
                </a:spcBef>
              </a:pPr>
              <a:t>9</a:t>
            </a:fld>
            <a:endParaRPr lang="en-US" altLang="en-US"/>
          </a:p>
        </p:txBody>
      </p:sp>
      <p:sp>
        <p:nvSpPr>
          <p:cNvPr id="49155"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1118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55060" indent="-290408" eaLnBrk="0" hangingPunct="0">
              <a:spcBef>
                <a:spcPct val="30000"/>
              </a:spcBef>
              <a:defRPr sz="1200">
                <a:solidFill>
                  <a:schemeClr val="tx1"/>
                </a:solidFill>
                <a:latin typeface="Times New Roman" panose="02020603050405020304" pitchFamily="18" charset="0"/>
              </a:defRPr>
            </a:lvl2pPr>
            <a:lvl3pPr marL="1161631" indent="-232326" eaLnBrk="0" hangingPunct="0">
              <a:spcBef>
                <a:spcPct val="30000"/>
              </a:spcBef>
              <a:defRPr sz="1200">
                <a:solidFill>
                  <a:schemeClr val="tx1"/>
                </a:solidFill>
                <a:latin typeface="Times New Roman" panose="02020603050405020304" pitchFamily="18" charset="0"/>
              </a:defRPr>
            </a:lvl3pPr>
            <a:lvl4pPr marL="1626283" indent="-232326" eaLnBrk="0" hangingPunct="0">
              <a:spcBef>
                <a:spcPct val="30000"/>
              </a:spcBef>
              <a:defRPr sz="1200">
                <a:solidFill>
                  <a:schemeClr val="tx1"/>
                </a:solidFill>
                <a:latin typeface="Times New Roman" panose="02020603050405020304" pitchFamily="18" charset="0"/>
              </a:defRPr>
            </a:lvl4pPr>
            <a:lvl5pPr marL="2090936" indent="-232326" eaLnBrk="0" hangingPunct="0">
              <a:spcBef>
                <a:spcPct val="30000"/>
              </a:spcBef>
              <a:defRPr sz="1200">
                <a:solidFill>
                  <a:schemeClr val="tx1"/>
                </a:solidFill>
                <a:latin typeface="Times New Roman" panose="02020603050405020304" pitchFamily="18" charset="0"/>
              </a:defRPr>
            </a:lvl5pPr>
            <a:lvl6pPr marL="2555588" indent="-232326" eaLnBrk="0" fontAlgn="base" hangingPunct="0">
              <a:spcBef>
                <a:spcPct val="30000"/>
              </a:spcBef>
              <a:spcAft>
                <a:spcPct val="0"/>
              </a:spcAft>
              <a:defRPr sz="1200">
                <a:solidFill>
                  <a:schemeClr val="tx1"/>
                </a:solidFill>
                <a:latin typeface="Times New Roman" panose="02020603050405020304" pitchFamily="18" charset="0"/>
              </a:defRPr>
            </a:lvl6pPr>
            <a:lvl7pPr marL="3020240" indent="-232326" eaLnBrk="0" fontAlgn="base" hangingPunct="0">
              <a:spcBef>
                <a:spcPct val="30000"/>
              </a:spcBef>
              <a:spcAft>
                <a:spcPct val="0"/>
              </a:spcAft>
              <a:defRPr sz="1200">
                <a:solidFill>
                  <a:schemeClr val="tx1"/>
                </a:solidFill>
                <a:latin typeface="Times New Roman" panose="02020603050405020304" pitchFamily="18" charset="0"/>
              </a:defRPr>
            </a:lvl7pPr>
            <a:lvl8pPr marL="3484893" indent="-232326" eaLnBrk="0" fontAlgn="base" hangingPunct="0">
              <a:spcBef>
                <a:spcPct val="30000"/>
              </a:spcBef>
              <a:spcAft>
                <a:spcPct val="0"/>
              </a:spcAft>
              <a:defRPr sz="1200">
                <a:solidFill>
                  <a:schemeClr val="tx1"/>
                </a:solidFill>
                <a:latin typeface="Times New Roman" panose="02020603050405020304" pitchFamily="18" charset="0"/>
              </a:defRPr>
            </a:lvl8pPr>
            <a:lvl9pPr marL="3949545" indent="-2323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DB99E67-1C36-4893-8141-1A4603FF1CD4}" type="slidenum">
              <a:rPr lang="en-US" altLang="en-US"/>
              <a:pPr eaLnBrk="1" hangingPunct="1">
                <a:spcBef>
                  <a:spcPct val="0"/>
                </a:spcBef>
              </a:pPr>
              <a:t>12</a:t>
            </a:fld>
            <a:endParaRPr lang="en-US" altLang="en-US"/>
          </a:p>
        </p:txBody>
      </p:sp>
      <p:sp>
        <p:nvSpPr>
          <p:cNvPr id="52227" name="Rectangle 2"/>
          <p:cNvSpPr>
            <a:spLocks noGrp="1" noRot="1" noChangeAspect="1" noChangeArrowheads="1" noTextEdit="1"/>
          </p:cNvSpPr>
          <p:nvPr>
            <p:ph type="sldImg"/>
          </p:nvPr>
        </p:nvSpPr>
        <p:spPr>
          <a:xfrm>
            <a:off x="417513" y="703263"/>
            <a:ext cx="6175375" cy="3473450"/>
          </a:xfrm>
          <a:ln w="12699" cap="flat">
            <a:solidFill>
              <a:schemeClr val="tx1"/>
            </a:solidFill>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576" tIns="46788" rIns="93576" bIns="46788"/>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3671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ltLang="en-US" sz="2400">
                <a:solidFill>
                  <a:srgbClr val="000000"/>
                </a:solidFill>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rgbClr val="1C1C1C"/>
                </a:solidFill>
              </a:defRPr>
            </a:lvl1pPr>
          </a:lstStyle>
          <a:p>
            <a:pPr>
              <a:defRPr/>
            </a:pPr>
            <a:fld id="{C896ABB6-8A25-401B-AA18-D720185E497A}" type="slidenum">
              <a:rPr lang="en-US"/>
              <a:pPr>
                <a:defRPr/>
              </a:pPr>
              <a:t>‹#›</a:t>
            </a:fld>
            <a:endParaRPr lang="en-US"/>
          </a:p>
        </p:txBody>
      </p:sp>
    </p:spTree>
    <p:extLst>
      <p:ext uri="{BB962C8B-B14F-4D97-AF65-F5344CB8AC3E}">
        <p14:creationId xmlns:p14="http://schemas.microsoft.com/office/powerpoint/2010/main" val="135313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C1E3907-76F0-4622-9B53-0E674369C538}" type="slidenum">
              <a:rPr lang="en-US"/>
              <a:pPr>
                <a:defRPr/>
              </a:pPr>
              <a:t>‹#›</a:t>
            </a:fld>
            <a:endParaRPr lang="en-US"/>
          </a:p>
        </p:txBody>
      </p:sp>
    </p:spTree>
    <p:extLst>
      <p:ext uri="{BB962C8B-B14F-4D97-AF65-F5344CB8AC3E}">
        <p14:creationId xmlns:p14="http://schemas.microsoft.com/office/powerpoint/2010/main" val="148668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A00B864-444A-49BD-9A45-A79DE0F4E117}" type="slidenum">
              <a:rPr lang="en-US"/>
              <a:pPr>
                <a:defRPr/>
              </a:pPr>
              <a:t>‹#›</a:t>
            </a:fld>
            <a:endParaRPr lang="en-US"/>
          </a:p>
        </p:txBody>
      </p:sp>
    </p:spTree>
    <p:extLst>
      <p:ext uri="{BB962C8B-B14F-4D97-AF65-F5344CB8AC3E}">
        <p14:creationId xmlns:p14="http://schemas.microsoft.com/office/powerpoint/2010/main" val="10844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071D2C8-B933-4954-AEB1-B89C30199E75}" type="slidenum">
              <a:rPr lang="en-US" altLang="en-US"/>
              <a:pPr/>
              <a:t>‹#›</a:t>
            </a:fld>
            <a:endParaRPr lang="en-US" altLang="en-US"/>
          </a:p>
        </p:txBody>
      </p:sp>
    </p:spTree>
    <p:extLst>
      <p:ext uri="{BB962C8B-B14F-4D97-AF65-F5344CB8AC3E}">
        <p14:creationId xmlns:p14="http://schemas.microsoft.com/office/powerpoint/2010/main" val="217886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15FB9C2B-211B-4133-87A4-01440AF1ADDF}" type="slidenum">
              <a:rPr lang="en-US" altLang="en-US"/>
              <a:pPr/>
              <a:t>‹#›</a:t>
            </a:fld>
            <a:endParaRPr lang="en-US" altLang="en-US"/>
          </a:p>
        </p:txBody>
      </p:sp>
    </p:spTree>
    <p:extLst>
      <p:ext uri="{BB962C8B-B14F-4D97-AF65-F5344CB8AC3E}">
        <p14:creationId xmlns:p14="http://schemas.microsoft.com/office/powerpoint/2010/main" val="2365716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a:solidFill>
                  <a:schemeClr val="tx1"/>
                </a:solidFill>
              </a:defRPr>
            </a:lvl1pPr>
          </a:lstStyle>
          <a:p>
            <a:pPr>
              <a:defRPr/>
            </a:pPr>
            <a:fld id="{518106A9-B465-4436-B975-C318587D7A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916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06CAD74A-9FB4-420A-8B06-AF845871D4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579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783DEDD-273E-4019-A525-39069C2D095B}" type="slidenum">
              <a:rPr lang="en-US" altLang="en-US"/>
              <a:pPr/>
              <a:t>‹#›</a:t>
            </a:fld>
            <a:endParaRPr lang="en-US" altLang="en-US"/>
          </a:p>
        </p:txBody>
      </p:sp>
    </p:spTree>
    <p:extLst>
      <p:ext uri="{BB962C8B-B14F-4D97-AF65-F5344CB8AC3E}">
        <p14:creationId xmlns:p14="http://schemas.microsoft.com/office/powerpoint/2010/main" val="255557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rgbClr val="1C1C1C"/>
                </a:solidFill>
              </a:defRPr>
            </a:lvl1pPr>
          </a:lstStyle>
          <a:p>
            <a:pPr>
              <a:defRPr/>
            </a:pPr>
            <a:fld id="{4A98D1BD-76BC-DA4F-BF8E-2A73664A76FE}" type="slidenum">
              <a:rPr lang="en-US"/>
              <a:pPr>
                <a:defRPr/>
              </a:pPr>
              <a:t>‹#›</a:t>
            </a:fld>
            <a:endParaRPr lang="en-US"/>
          </a:p>
        </p:txBody>
      </p:sp>
    </p:spTree>
    <p:extLst>
      <p:ext uri="{BB962C8B-B14F-4D97-AF65-F5344CB8AC3E}">
        <p14:creationId xmlns:p14="http://schemas.microsoft.com/office/powerpoint/2010/main" val="3775008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BF27A-B47B-DF45-A2FB-40CBE77854DC}" type="slidenum">
              <a:rPr lang="en-US"/>
              <a:pPr>
                <a:defRPr/>
              </a:pPr>
              <a:t>‹#›</a:t>
            </a:fld>
            <a:endParaRPr lang="en-US"/>
          </a:p>
        </p:txBody>
      </p:sp>
    </p:spTree>
    <p:extLst>
      <p:ext uri="{BB962C8B-B14F-4D97-AF65-F5344CB8AC3E}">
        <p14:creationId xmlns:p14="http://schemas.microsoft.com/office/powerpoint/2010/main" val="3256165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29DA3B-52EA-D044-9062-629B46C3063E}" type="slidenum">
              <a:rPr lang="en-US"/>
              <a:pPr>
                <a:defRPr/>
              </a:pPr>
              <a:t>‹#›</a:t>
            </a:fld>
            <a:endParaRPr lang="en-US"/>
          </a:p>
        </p:txBody>
      </p:sp>
    </p:spTree>
    <p:extLst>
      <p:ext uri="{BB962C8B-B14F-4D97-AF65-F5344CB8AC3E}">
        <p14:creationId xmlns:p14="http://schemas.microsoft.com/office/powerpoint/2010/main" val="308843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93F0813-D0AD-41FF-BACA-74D912985813}" type="slidenum">
              <a:rPr lang="en-US"/>
              <a:pPr>
                <a:defRPr/>
              </a:pPr>
              <a:t>‹#›</a:t>
            </a:fld>
            <a:endParaRPr lang="en-US"/>
          </a:p>
        </p:txBody>
      </p:sp>
    </p:spTree>
    <p:extLst>
      <p:ext uri="{BB962C8B-B14F-4D97-AF65-F5344CB8AC3E}">
        <p14:creationId xmlns:p14="http://schemas.microsoft.com/office/powerpoint/2010/main" val="1913021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35E4F9-AA10-B547-8B21-BA34FC15047A}" type="slidenum">
              <a:rPr lang="en-US"/>
              <a:pPr>
                <a:defRPr/>
              </a:pPr>
              <a:t>‹#›</a:t>
            </a:fld>
            <a:endParaRPr lang="en-US"/>
          </a:p>
        </p:txBody>
      </p:sp>
    </p:spTree>
    <p:extLst>
      <p:ext uri="{BB962C8B-B14F-4D97-AF65-F5344CB8AC3E}">
        <p14:creationId xmlns:p14="http://schemas.microsoft.com/office/powerpoint/2010/main" val="3362208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E2C10-BF61-A943-BA4D-B5191C44D971}" type="slidenum">
              <a:rPr lang="en-US"/>
              <a:pPr>
                <a:defRPr/>
              </a:pPr>
              <a:t>‹#›</a:t>
            </a:fld>
            <a:endParaRPr lang="en-US"/>
          </a:p>
        </p:txBody>
      </p:sp>
    </p:spTree>
    <p:extLst>
      <p:ext uri="{BB962C8B-B14F-4D97-AF65-F5344CB8AC3E}">
        <p14:creationId xmlns:p14="http://schemas.microsoft.com/office/powerpoint/2010/main" val="2800469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6CA5ED-1DC7-6A42-94E3-ABC83DF868D7}" type="slidenum">
              <a:rPr lang="en-US"/>
              <a:pPr>
                <a:defRPr/>
              </a:pPr>
              <a:t>‹#›</a:t>
            </a:fld>
            <a:endParaRPr lang="en-US"/>
          </a:p>
        </p:txBody>
      </p:sp>
    </p:spTree>
    <p:extLst>
      <p:ext uri="{BB962C8B-B14F-4D97-AF65-F5344CB8AC3E}">
        <p14:creationId xmlns:p14="http://schemas.microsoft.com/office/powerpoint/2010/main" val="2676834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DEE298-3EAF-1B4B-BDA2-6B07C6FED28A}" type="slidenum">
              <a:rPr lang="en-US"/>
              <a:pPr>
                <a:defRPr/>
              </a:pPr>
              <a:t>‹#›</a:t>
            </a:fld>
            <a:endParaRPr lang="en-US"/>
          </a:p>
        </p:txBody>
      </p:sp>
    </p:spTree>
    <p:extLst>
      <p:ext uri="{BB962C8B-B14F-4D97-AF65-F5344CB8AC3E}">
        <p14:creationId xmlns:p14="http://schemas.microsoft.com/office/powerpoint/2010/main" val="3809041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0FBAC-CFD4-9B44-82FB-F5C1F18ACEF5}" type="slidenum">
              <a:rPr lang="en-US"/>
              <a:pPr>
                <a:defRPr/>
              </a:pPr>
              <a:t>‹#›</a:t>
            </a:fld>
            <a:endParaRPr lang="en-US"/>
          </a:p>
        </p:txBody>
      </p:sp>
    </p:spTree>
    <p:extLst>
      <p:ext uri="{BB962C8B-B14F-4D97-AF65-F5344CB8AC3E}">
        <p14:creationId xmlns:p14="http://schemas.microsoft.com/office/powerpoint/2010/main" val="3825588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06BC-6FCF-E747-8A5C-7368C6F77C18}" type="slidenum">
              <a:rPr lang="en-US"/>
              <a:pPr>
                <a:defRPr/>
              </a:pPr>
              <a:t>‹#›</a:t>
            </a:fld>
            <a:endParaRPr lang="en-US"/>
          </a:p>
        </p:txBody>
      </p:sp>
    </p:spTree>
    <p:extLst>
      <p:ext uri="{BB962C8B-B14F-4D97-AF65-F5344CB8AC3E}">
        <p14:creationId xmlns:p14="http://schemas.microsoft.com/office/powerpoint/2010/main" val="1572846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721F11-61F5-7245-8C7E-1F51DECE1CE4}" type="slidenum">
              <a:rPr lang="en-US"/>
              <a:pPr>
                <a:defRPr/>
              </a:pPr>
              <a:t>‹#›</a:t>
            </a:fld>
            <a:endParaRPr lang="en-US"/>
          </a:p>
        </p:txBody>
      </p:sp>
    </p:spTree>
    <p:extLst>
      <p:ext uri="{BB962C8B-B14F-4D97-AF65-F5344CB8AC3E}">
        <p14:creationId xmlns:p14="http://schemas.microsoft.com/office/powerpoint/2010/main" val="37218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9D7040-78F5-F04A-BDFD-0910F375E738}" type="slidenum">
              <a:rPr lang="en-US"/>
              <a:pPr>
                <a:defRPr/>
              </a:pPr>
              <a:t>‹#›</a:t>
            </a:fld>
            <a:endParaRPr lang="en-US"/>
          </a:p>
        </p:txBody>
      </p:sp>
    </p:spTree>
    <p:extLst>
      <p:ext uri="{BB962C8B-B14F-4D97-AF65-F5344CB8AC3E}">
        <p14:creationId xmlns:p14="http://schemas.microsoft.com/office/powerpoint/2010/main" val="92482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BEC5B-45A6-4FD1-9952-5EC0BEB8FE47}" type="slidenum">
              <a:rPr lang="en-US"/>
              <a:pPr>
                <a:defRPr/>
              </a:pPr>
              <a:t>‹#›</a:t>
            </a:fld>
            <a:endParaRPr lang="en-US"/>
          </a:p>
        </p:txBody>
      </p:sp>
    </p:spTree>
    <p:extLst>
      <p:ext uri="{BB962C8B-B14F-4D97-AF65-F5344CB8AC3E}">
        <p14:creationId xmlns:p14="http://schemas.microsoft.com/office/powerpoint/2010/main" val="3363225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sz="2400">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rgbClr val="1C1C1C"/>
                </a:solidFill>
              </a:defRPr>
            </a:lvl1pPr>
          </a:lstStyle>
          <a:p>
            <a:pPr>
              <a:defRPr/>
            </a:pPr>
            <a:fld id="{4A98D1BD-76BC-DA4F-BF8E-2A73664A76FE}" type="slidenum">
              <a:rPr lang="en-US"/>
              <a:pPr>
                <a:defRPr/>
              </a:pPr>
              <a:t>‹#›</a:t>
            </a:fld>
            <a:endParaRPr lang="en-US"/>
          </a:p>
        </p:txBody>
      </p:sp>
    </p:spTree>
    <p:extLst>
      <p:ext uri="{BB962C8B-B14F-4D97-AF65-F5344CB8AC3E}">
        <p14:creationId xmlns:p14="http://schemas.microsoft.com/office/powerpoint/2010/main" val="188499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3AC6D52-337A-4BD8-AF06-1319F673D3A2}" type="slidenum">
              <a:rPr lang="en-US"/>
              <a:pPr>
                <a:defRPr/>
              </a:pPr>
              <a:t>‹#›</a:t>
            </a:fld>
            <a:endParaRPr lang="en-US"/>
          </a:p>
        </p:txBody>
      </p:sp>
    </p:spTree>
    <p:extLst>
      <p:ext uri="{BB962C8B-B14F-4D97-AF65-F5344CB8AC3E}">
        <p14:creationId xmlns:p14="http://schemas.microsoft.com/office/powerpoint/2010/main" val="1142554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BF27A-B47B-DF45-A2FB-40CBE77854DC}" type="slidenum">
              <a:rPr lang="en-US"/>
              <a:pPr>
                <a:defRPr/>
              </a:pPr>
              <a:t>‹#›</a:t>
            </a:fld>
            <a:endParaRPr lang="en-US"/>
          </a:p>
        </p:txBody>
      </p:sp>
    </p:spTree>
    <p:extLst>
      <p:ext uri="{BB962C8B-B14F-4D97-AF65-F5344CB8AC3E}">
        <p14:creationId xmlns:p14="http://schemas.microsoft.com/office/powerpoint/2010/main" val="2070953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29DA3B-52EA-D044-9062-629B46C3063E}" type="slidenum">
              <a:rPr lang="en-US"/>
              <a:pPr>
                <a:defRPr/>
              </a:pPr>
              <a:t>‹#›</a:t>
            </a:fld>
            <a:endParaRPr lang="en-US"/>
          </a:p>
        </p:txBody>
      </p:sp>
    </p:spTree>
    <p:extLst>
      <p:ext uri="{BB962C8B-B14F-4D97-AF65-F5344CB8AC3E}">
        <p14:creationId xmlns:p14="http://schemas.microsoft.com/office/powerpoint/2010/main" val="1640385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35E4F9-AA10-B547-8B21-BA34FC15047A}" type="slidenum">
              <a:rPr lang="en-US"/>
              <a:pPr>
                <a:defRPr/>
              </a:pPr>
              <a:t>‹#›</a:t>
            </a:fld>
            <a:endParaRPr lang="en-US"/>
          </a:p>
        </p:txBody>
      </p:sp>
    </p:spTree>
    <p:extLst>
      <p:ext uri="{BB962C8B-B14F-4D97-AF65-F5344CB8AC3E}">
        <p14:creationId xmlns:p14="http://schemas.microsoft.com/office/powerpoint/2010/main" val="533492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E2C10-BF61-A943-BA4D-B5191C44D971}" type="slidenum">
              <a:rPr lang="en-US"/>
              <a:pPr>
                <a:defRPr/>
              </a:pPr>
              <a:t>‹#›</a:t>
            </a:fld>
            <a:endParaRPr lang="en-US"/>
          </a:p>
        </p:txBody>
      </p:sp>
    </p:spTree>
    <p:extLst>
      <p:ext uri="{BB962C8B-B14F-4D97-AF65-F5344CB8AC3E}">
        <p14:creationId xmlns:p14="http://schemas.microsoft.com/office/powerpoint/2010/main" val="2480309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6CA5ED-1DC7-6A42-94E3-ABC83DF868D7}" type="slidenum">
              <a:rPr lang="en-US"/>
              <a:pPr>
                <a:defRPr/>
              </a:pPr>
              <a:t>‹#›</a:t>
            </a:fld>
            <a:endParaRPr lang="en-US"/>
          </a:p>
        </p:txBody>
      </p:sp>
    </p:spTree>
    <p:extLst>
      <p:ext uri="{BB962C8B-B14F-4D97-AF65-F5344CB8AC3E}">
        <p14:creationId xmlns:p14="http://schemas.microsoft.com/office/powerpoint/2010/main" val="2355666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DEE298-3EAF-1B4B-BDA2-6B07C6FED28A}" type="slidenum">
              <a:rPr lang="en-US"/>
              <a:pPr>
                <a:defRPr/>
              </a:pPr>
              <a:t>‹#›</a:t>
            </a:fld>
            <a:endParaRPr lang="en-US"/>
          </a:p>
        </p:txBody>
      </p:sp>
    </p:spTree>
    <p:extLst>
      <p:ext uri="{BB962C8B-B14F-4D97-AF65-F5344CB8AC3E}">
        <p14:creationId xmlns:p14="http://schemas.microsoft.com/office/powerpoint/2010/main" val="69272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0FBAC-CFD4-9B44-82FB-F5C1F18ACEF5}" type="slidenum">
              <a:rPr lang="en-US"/>
              <a:pPr>
                <a:defRPr/>
              </a:pPr>
              <a:t>‹#›</a:t>
            </a:fld>
            <a:endParaRPr lang="en-US"/>
          </a:p>
        </p:txBody>
      </p:sp>
    </p:spTree>
    <p:extLst>
      <p:ext uri="{BB962C8B-B14F-4D97-AF65-F5344CB8AC3E}">
        <p14:creationId xmlns:p14="http://schemas.microsoft.com/office/powerpoint/2010/main" val="1265029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06BC-6FCF-E747-8A5C-7368C6F77C18}" type="slidenum">
              <a:rPr lang="en-US"/>
              <a:pPr>
                <a:defRPr/>
              </a:pPr>
              <a:t>‹#›</a:t>
            </a:fld>
            <a:endParaRPr lang="en-US"/>
          </a:p>
        </p:txBody>
      </p:sp>
    </p:spTree>
    <p:extLst>
      <p:ext uri="{BB962C8B-B14F-4D97-AF65-F5344CB8AC3E}">
        <p14:creationId xmlns:p14="http://schemas.microsoft.com/office/powerpoint/2010/main" val="2254479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721F11-61F5-7245-8C7E-1F51DECE1CE4}" type="slidenum">
              <a:rPr lang="en-US"/>
              <a:pPr>
                <a:defRPr/>
              </a:pPr>
              <a:t>‹#›</a:t>
            </a:fld>
            <a:endParaRPr lang="en-US"/>
          </a:p>
        </p:txBody>
      </p:sp>
    </p:spTree>
    <p:extLst>
      <p:ext uri="{BB962C8B-B14F-4D97-AF65-F5344CB8AC3E}">
        <p14:creationId xmlns:p14="http://schemas.microsoft.com/office/powerpoint/2010/main" val="3106034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9D7040-78F5-F04A-BDFD-0910F375E738}" type="slidenum">
              <a:rPr lang="en-US"/>
              <a:pPr>
                <a:defRPr/>
              </a:pPr>
              <a:t>‹#›</a:t>
            </a:fld>
            <a:endParaRPr lang="en-US"/>
          </a:p>
        </p:txBody>
      </p:sp>
    </p:spTree>
    <p:extLst>
      <p:ext uri="{BB962C8B-B14F-4D97-AF65-F5344CB8AC3E}">
        <p14:creationId xmlns:p14="http://schemas.microsoft.com/office/powerpoint/2010/main" val="169079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B70D27D-3EF4-4ACF-B76D-282CA62D5F90}" type="slidenum">
              <a:rPr lang="en-US"/>
              <a:pPr>
                <a:defRPr/>
              </a:pPr>
              <a:t>‹#›</a:t>
            </a:fld>
            <a:endParaRPr lang="en-US"/>
          </a:p>
        </p:txBody>
      </p:sp>
    </p:spTree>
    <p:extLst>
      <p:ext uri="{BB962C8B-B14F-4D97-AF65-F5344CB8AC3E}">
        <p14:creationId xmlns:p14="http://schemas.microsoft.com/office/powerpoint/2010/main" val="3100964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BEC5B-45A6-4FD1-9952-5EC0BEB8FE47}" type="slidenum">
              <a:rPr lang="en-US"/>
              <a:pPr>
                <a:defRPr/>
              </a:pPr>
              <a:t>‹#›</a:t>
            </a:fld>
            <a:endParaRPr lang="en-US"/>
          </a:p>
        </p:txBody>
      </p:sp>
    </p:spTree>
    <p:extLst>
      <p:ext uri="{BB962C8B-B14F-4D97-AF65-F5344CB8AC3E}">
        <p14:creationId xmlns:p14="http://schemas.microsoft.com/office/powerpoint/2010/main" val="3456210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D8E6454-DF60-4F3C-9610-A9554BBE6EE8}" type="slidenum">
              <a:rPr lang="en-US"/>
              <a:pPr/>
              <a:t>‹#›</a:t>
            </a:fld>
            <a:endParaRPr lang="en-US"/>
          </a:p>
        </p:txBody>
      </p:sp>
    </p:spTree>
    <p:extLst>
      <p:ext uri="{BB962C8B-B14F-4D97-AF65-F5344CB8AC3E}">
        <p14:creationId xmlns:p14="http://schemas.microsoft.com/office/powerpoint/2010/main" val="1529284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194B26D-D0C4-41F9-90A4-14A68A508BDA}" type="slidenum">
              <a:rPr lang="en-US" smtClean="0"/>
              <a:pPr/>
              <a:t>‹#›</a:t>
            </a:fld>
            <a:endParaRPr lang="en-US"/>
          </a:p>
        </p:txBody>
      </p:sp>
    </p:spTree>
    <p:extLst>
      <p:ext uri="{BB962C8B-B14F-4D97-AF65-F5344CB8AC3E}">
        <p14:creationId xmlns:p14="http://schemas.microsoft.com/office/powerpoint/2010/main" val="23801359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Slide Number Placeholder 6">
            <a:extLst>
              <a:ext uri="{FF2B5EF4-FFF2-40B4-BE49-F238E27FC236}">
                <a16:creationId xmlns:a16="http://schemas.microsoft.com/office/drawing/2014/main" id="{9DCA24CB-4A32-3C0E-5393-A676554A83FD}"/>
              </a:ext>
            </a:extLst>
          </p:cNvPr>
          <p:cNvSpPr>
            <a:spLocks noGrp="1"/>
          </p:cNvSpPr>
          <p:nvPr>
            <p:ph type="sldNum" sz="quarter" idx="10"/>
          </p:nvPr>
        </p:nvSpPr>
        <p:spPr/>
        <p:txBody>
          <a:bodyPr/>
          <a:lstStyle/>
          <a:p>
            <a:pPr>
              <a:defRPr/>
            </a:pPr>
            <a:fld id="{4A98D1BD-76BC-DA4F-BF8E-2A73664A76FE}" type="slidenum">
              <a:rPr lang="en-US" smtClean="0"/>
              <a:pPr>
                <a:defRPr/>
              </a:pPr>
              <a:t>‹#›</a:t>
            </a:fld>
            <a:endParaRPr lang="en-US"/>
          </a:p>
        </p:txBody>
      </p:sp>
      <p:pic>
        <p:nvPicPr>
          <p:cNvPr id="8" name="Picture 7">
            <a:extLst>
              <a:ext uri="{FF2B5EF4-FFF2-40B4-BE49-F238E27FC236}">
                <a16:creationId xmlns:a16="http://schemas.microsoft.com/office/drawing/2014/main" id="{F35FAC2E-7124-5D4B-F587-913E1D7A52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603" y="3639684"/>
            <a:ext cx="9144793" cy="103641"/>
          </a:xfrm>
          <a:prstGeom prst="rect">
            <a:avLst/>
          </a:prstGeom>
        </p:spPr>
      </p:pic>
    </p:spTree>
    <p:extLst>
      <p:ext uri="{BB962C8B-B14F-4D97-AF65-F5344CB8AC3E}">
        <p14:creationId xmlns:p14="http://schemas.microsoft.com/office/powerpoint/2010/main" val="1592223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43000" y="1600201"/>
            <a:ext cx="104394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4D2DB39E-B231-D0F9-101F-8425FB0239C2}"/>
              </a:ext>
            </a:extLst>
          </p:cNvPr>
          <p:cNvSpPr>
            <a:spLocks noGrp="1"/>
          </p:cNvSpPr>
          <p:nvPr>
            <p:ph type="sldNum" sz="quarter" idx="10"/>
          </p:nvPr>
        </p:nvSpPr>
        <p:spPr/>
        <p:txBody>
          <a:bodyPr/>
          <a:lstStyle/>
          <a:p>
            <a:pPr>
              <a:defRPr/>
            </a:pPr>
            <a:fld id="{BC8BF27A-B47B-DF45-A2FB-40CBE77854DC}" type="slidenum">
              <a:rPr lang="en-US" smtClean="0"/>
              <a:pPr>
                <a:defRPr/>
              </a:pPr>
              <a:t>‹#›</a:t>
            </a:fld>
            <a:endParaRPr lang="en-US"/>
          </a:p>
        </p:txBody>
      </p:sp>
      <p:pic>
        <p:nvPicPr>
          <p:cNvPr id="8" name="Picture 7">
            <a:extLst>
              <a:ext uri="{FF2B5EF4-FFF2-40B4-BE49-F238E27FC236}">
                <a16:creationId xmlns:a16="http://schemas.microsoft.com/office/drawing/2014/main" id="{6AC08894-FC8F-DAE9-DFC1-8191897303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046" y="1457099"/>
            <a:ext cx="9144793" cy="103641"/>
          </a:xfrm>
          <a:prstGeom prst="rect">
            <a:avLst/>
          </a:prstGeom>
        </p:spPr>
      </p:pic>
    </p:spTree>
    <p:extLst>
      <p:ext uri="{BB962C8B-B14F-4D97-AF65-F5344CB8AC3E}">
        <p14:creationId xmlns:p14="http://schemas.microsoft.com/office/powerpoint/2010/main" val="1447898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55073F3-F75E-137B-EE43-5938B39B741F}"/>
              </a:ext>
            </a:extLst>
          </p:cNvPr>
          <p:cNvSpPr>
            <a:spLocks noGrp="1"/>
          </p:cNvSpPr>
          <p:nvPr>
            <p:ph type="sldNum" sz="quarter" idx="10"/>
          </p:nvPr>
        </p:nvSpPr>
        <p:spPr/>
        <p:txBody>
          <a:bodyPr/>
          <a:lstStyle/>
          <a:p>
            <a:pPr>
              <a:defRPr/>
            </a:pPr>
            <a:fld id="{0C29DA3B-52EA-D044-9062-629B46C3063E}" type="slidenum">
              <a:rPr lang="en-US" smtClean="0"/>
              <a:pPr>
                <a:defRPr/>
              </a:pPr>
              <a:t>‹#›</a:t>
            </a:fld>
            <a:endParaRPr lang="en-US"/>
          </a:p>
        </p:txBody>
      </p:sp>
      <p:pic>
        <p:nvPicPr>
          <p:cNvPr id="8" name="Picture 7">
            <a:extLst>
              <a:ext uri="{FF2B5EF4-FFF2-40B4-BE49-F238E27FC236}">
                <a16:creationId xmlns:a16="http://schemas.microsoft.com/office/drawing/2014/main" id="{3F10E418-1CF0-94DB-4CB1-CB59A65CAC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5717155"/>
            <a:ext cx="9144793" cy="103641"/>
          </a:xfrm>
          <a:prstGeom prst="rect">
            <a:avLst/>
          </a:prstGeom>
        </p:spPr>
      </p:pic>
    </p:spTree>
    <p:extLst>
      <p:ext uri="{BB962C8B-B14F-4D97-AF65-F5344CB8AC3E}">
        <p14:creationId xmlns:p14="http://schemas.microsoft.com/office/powerpoint/2010/main" val="3026709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00201"/>
            <a:ext cx="4927600" cy="4525963"/>
          </a:xfrm>
        </p:spPr>
        <p:txBody>
          <a:bodyPr/>
          <a:lstStyle>
            <a:lvl1pPr marL="342900" indent="-342900">
              <a:buClr>
                <a:schemeClr val="accent1"/>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681DB2B-169F-3ABF-AF2E-115C3583C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457099"/>
            <a:ext cx="9144793" cy="103641"/>
          </a:xfrm>
          <a:prstGeom prst="rect">
            <a:avLst/>
          </a:prstGeom>
        </p:spPr>
      </p:pic>
      <p:sp>
        <p:nvSpPr>
          <p:cNvPr id="9" name="Slide Number Placeholder 8">
            <a:extLst>
              <a:ext uri="{FF2B5EF4-FFF2-40B4-BE49-F238E27FC236}">
                <a16:creationId xmlns:a16="http://schemas.microsoft.com/office/drawing/2014/main" id="{1A8ED09C-1453-AAF8-60B1-46631C67FC0B}"/>
              </a:ext>
            </a:extLst>
          </p:cNvPr>
          <p:cNvSpPr>
            <a:spLocks noGrp="1"/>
          </p:cNvSpPr>
          <p:nvPr>
            <p:ph type="sldNum" sz="quarter" idx="10"/>
          </p:nvPr>
        </p:nvSpPr>
        <p:spPr/>
        <p:txBody>
          <a:bodyPr/>
          <a:lstStyle/>
          <a:p>
            <a:pPr>
              <a:defRPr/>
            </a:pPr>
            <a:fld id="{DB35E4F9-AA10-B547-8B21-BA34FC15047A}" type="slidenum">
              <a:rPr lang="en-US" smtClean="0"/>
              <a:pPr>
                <a:defRPr/>
              </a:pPr>
              <a:t>‹#›</a:t>
            </a:fld>
            <a:endParaRPr lang="en-US"/>
          </a:p>
        </p:txBody>
      </p:sp>
    </p:spTree>
    <p:extLst>
      <p:ext uri="{BB962C8B-B14F-4D97-AF65-F5344CB8AC3E}">
        <p14:creationId xmlns:p14="http://schemas.microsoft.com/office/powerpoint/2010/main" val="67400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6800" y="1535113"/>
            <a:ext cx="49297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174875"/>
            <a:ext cx="49297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C4BE73A-2655-CFDD-B0E1-7F3ABBF9D6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416051"/>
            <a:ext cx="9144793" cy="103641"/>
          </a:xfrm>
          <a:prstGeom prst="rect">
            <a:avLst/>
          </a:prstGeom>
        </p:spPr>
      </p:pic>
      <p:sp>
        <p:nvSpPr>
          <p:cNvPr id="11" name="Slide Number Placeholder 10">
            <a:extLst>
              <a:ext uri="{FF2B5EF4-FFF2-40B4-BE49-F238E27FC236}">
                <a16:creationId xmlns:a16="http://schemas.microsoft.com/office/drawing/2014/main" id="{C93B3C4E-34B1-279E-CF02-34583291B0B5}"/>
              </a:ext>
            </a:extLst>
          </p:cNvPr>
          <p:cNvSpPr>
            <a:spLocks noGrp="1"/>
          </p:cNvSpPr>
          <p:nvPr>
            <p:ph type="sldNum" sz="quarter" idx="10"/>
          </p:nvPr>
        </p:nvSpPr>
        <p:spPr/>
        <p:txBody>
          <a:bodyPr/>
          <a:lstStyle/>
          <a:p>
            <a:pPr>
              <a:defRPr/>
            </a:pPr>
            <a:fld id="{2C5E2C10-BF61-A943-BA4D-B5191C44D971}" type="slidenum">
              <a:rPr lang="en-US" smtClean="0"/>
              <a:pPr>
                <a:defRPr/>
              </a:pPr>
              <a:t>‹#›</a:t>
            </a:fld>
            <a:endParaRPr lang="en-US"/>
          </a:p>
        </p:txBody>
      </p:sp>
    </p:spTree>
    <p:extLst>
      <p:ext uri="{BB962C8B-B14F-4D97-AF65-F5344CB8AC3E}">
        <p14:creationId xmlns:p14="http://schemas.microsoft.com/office/powerpoint/2010/main" val="2744567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B75603E3-32C5-F51E-E493-4B352BD0B7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603" y="1524000"/>
            <a:ext cx="9144793" cy="103641"/>
          </a:xfrm>
          <a:prstGeom prst="rect">
            <a:avLst/>
          </a:prstGeom>
        </p:spPr>
      </p:pic>
      <p:sp>
        <p:nvSpPr>
          <p:cNvPr id="7" name="Slide Number Placeholder 6">
            <a:extLst>
              <a:ext uri="{FF2B5EF4-FFF2-40B4-BE49-F238E27FC236}">
                <a16:creationId xmlns:a16="http://schemas.microsoft.com/office/drawing/2014/main" id="{A8C9276F-D55A-8488-2590-0452CFFD7952}"/>
              </a:ext>
            </a:extLst>
          </p:cNvPr>
          <p:cNvSpPr>
            <a:spLocks noGrp="1"/>
          </p:cNvSpPr>
          <p:nvPr>
            <p:ph type="sldNum" sz="quarter" idx="10"/>
          </p:nvPr>
        </p:nvSpPr>
        <p:spPr/>
        <p:txBody>
          <a:bodyPr/>
          <a:lstStyle/>
          <a:p>
            <a:pPr>
              <a:defRPr/>
            </a:pPr>
            <a:fld id="{F36CA5ED-1DC7-6A42-94E3-ABC83DF868D7}" type="slidenum">
              <a:rPr lang="en-US" smtClean="0"/>
              <a:pPr>
                <a:defRPr/>
              </a:pPr>
              <a:t>‹#›</a:t>
            </a:fld>
            <a:endParaRPr lang="en-US"/>
          </a:p>
        </p:txBody>
      </p:sp>
    </p:spTree>
    <p:extLst>
      <p:ext uri="{BB962C8B-B14F-4D97-AF65-F5344CB8AC3E}">
        <p14:creationId xmlns:p14="http://schemas.microsoft.com/office/powerpoint/2010/main" val="3413229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DEE298-3EAF-1B4B-BDA2-6B07C6FED28A}" type="slidenum">
              <a:rPr lang="en-US" smtClean="0"/>
              <a:pPr>
                <a:defRPr/>
              </a:pPr>
              <a:t>‹#›</a:t>
            </a:fld>
            <a:endParaRPr lang="en-US"/>
          </a:p>
        </p:txBody>
      </p:sp>
    </p:spTree>
    <p:extLst>
      <p:ext uri="{BB962C8B-B14F-4D97-AF65-F5344CB8AC3E}">
        <p14:creationId xmlns:p14="http://schemas.microsoft.com/office/powerpoint/2010/main" val="51795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5A9B1F15-C9C6-4867-A0BC-E2808DB6FCD8}" type="slidenum">
              <a:rPr lang="en-US"/>
              <a:pPr>
                <a:defRPr/>
              </a:pPr>
              <a:t>‹#›</a:t>
            </a:fld>
            <a:endParaRPr lang="en-US"/>
          </a:p>
        </p:txBody>
      </p:sp>
    </p:spTree>
    <p:extLst>
      <p:ext uri="{BB962C8B-B14F-4D97-AF65-F5344CB8AC3E}">
        <p14:creationId xmlns:p14="http://schemas.microsoft.com/office/powerpoint/2010/main" val="915673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70FBAC-CFD4-9B44-82FB-F5C1F18ACEF5}" type="slidenum">
              <a:rPr lang="en-US" smtClean="0"/>
              <a:pPr>
                <a:defRPr/>
              </a:pPr>
              <a:t>‹#›</a:t>
            </a:fld>
            <a:endParaRPr lang="en-US"/>
          </a:p>
        </p:txBody>
      </p:sp>
    </p:spTree>
    <p:extLst>
      <p:ext uri="{BB962C8B-B14F-4D97-AF65-F5344CB8AC3E}">
        <p14:creationId xmlns:p14="http://schemas.microsoft.com/office/powerpoint/2010/main" val="1436722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0A06BC-6FCF-E747-8A5C-7368C6F77C18}" type="slidenum">
              <a:rPr lang="en-US" smtClean="0"/>
              <a:pPr>
                <a:defRPr/>
              </a:pPr>
              <a:t>‹#›</a:t>
            </a:fld>
            <a:endParaRPr lang="en-US"/>
          </a:p>
        </p:txBody>
      </p:sp>
    </p:spTree>
    <p:extLst>
      <p:ext uri="{BB962C8B-B14F-4D97-AF65-F5344CB8AC3E}">
        <p14:creationId xmlns:p14="http://schemas.microsoft.com/office/powerpoint/2010/main" val="2760736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721F11-61F5-7245-8C7E-1F51DECE1CE4}" type="slidenum">
              <a:rPr lang="en-US" smtClean="0"/>
              <a:pPr>
                <a:defRPr/>
              </a:pPr>
              <a:t>‹#›</a:t>
            </a:fld>
            <a:endParaRPr lang="en-US"/>
          </a:p>
        </p:txBody>
      </p:sp>
    </p:spTree>
    <p:extLst>
      <p:ext uri="{BB962C8B-B14F-4D97-AF65-F5344CB8AC3E}">
        <p14:creationId xmlns:p14="http://schemas.microsoft.com/office/powerpoint/2010/main" val="4023346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9D7040-78F5-F04A-BDFD-0910F375E738}" type="slidenum">
              <a:rPr lang="en-US" smtClean="0"/>
              <a:pPr>
                <a:defRPr/>
              </a:pPr>
              <a:t>‹#›</a:t>
            </a:fld>
            <a:endParaRPr lang="en-US"/>
          </a:p>
        </p:txBody>
      </p:sp>
    </p:spTree>
    <p:extLst>
      <p:ext uri="{BB962C8B-B14F-4D97-AF65-F5344CB8AC3E}">
        <p14:creationId xmlns:p14="http://schemas.microsoft.com/office/powerpoint/2010/main" val="2225588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8BEC5B-45A6-4FD1-9952-5EC0BEB8FE47}" type="slidenum">
              <a:rPr lang="en-US" smtClean="0"/>
              <a:pPr>
                <a:defRPr/>
              </a:pPr>
              <a:t>‹#›</a:t>
            </a:fld>
            <a:endParaRPr lang="en-US"/>
          </a:p>
        </p:txBody>
      </p:sp>
    </p:spTree>
    <p:extLst>
      <p:ext uri="{BB962C8B-B14F-4D97-AF65-F5344CB8AC3E}">
        <p14:creationId xmlns:p14="http://schemas.microsoft.com/office/powerpoint/2010/main" val="2629626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74C723-BB4E-2748-A899-F23AA4562A6F}" type="slidenum">
              <a:rPr lang="en-US" smtClean="0"/>
              <a:pPr>
                <a:defRPr/>
              </a:pPr>
              <a:t>‹#›</a:t>
            </a:fld>
            <a:endParaRPr lang="en-US"/>
          </a:p>
        </p:txBody>
      </p:sp>
    </p:spTree>
    <p:extLst>
      <p:ext uri="{BB962C8B-B14F-4D97-AF65-F5344CB8AC3E}">
        <p14:creationId xmlns:p14="http://schemas.microsoft.com/office/powerpoint/2010/main" val="35490640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5274C723-BB4E-2748-A899-F23AA4562A6F}" type="slidenum">
              <a:rPr lang="en-US" smtClean="0"/>
              <a:pPr>
                <a:defRPr/>
              </a:pPr>
              <a:t>‹#›</a:t>
            </a:fld>
            <a:endParaRPr lang="en-US"/>
          </a:p>
        </p:txBody>
      </p:sp>
      <p:pic>
        <p:nvPicPr>
          <p:cNvPr id="8" name="Picture 7">
            <a:extLst>
              <a:ext uri="{FF2B5EF4-FFF2-40B4-BE49-F238E27FC236}">
                <a16:creationId xmlns:a16="http://schemas.microsoft.com/office/drawing/2014/main" id="{910038D8-228D-B1E7-39B7-D7C8EF562C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603" y="1457098"/>
            <a:ext cx="9144793" cy="103641"/>
          </a:xfrm>
          <a:prstGeom prst="rect">
            <a:avLst/>
          </a:prstGeom>
        </p:spPr>
      </p:pic>
    </p:spTree>
    <p:extLst>
      <p:ext uri="{BB962C8B-B14F-4D97-AF65-F5344CB8AC3E}">
        <p14:creationId xmlns:p14="http://schemas.microsoft.com/office/powerpoint/2010/main" val="2147545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783DEDD-273E-4019-A525-39069C2D095B}" type="slidenum">
              <a:rPr lang="en-US" altLang="en-US"/>
              <a:pPr/>
              <a:t>‹#›</a:t>
            </a:fld>
            <a:endParaRPr lang="en-US" altLang="en-US"/>
          </a:p>
        </p:txBody>
      </p:sp>
    </p:spTree>
    <p:extLst>
      <p:ext uri="{BB962C8B-B14F-4D97-AF65-F5344CB8AC3E}">
        <p14:creationId xmlns:p14="http://schemas.microsoft.com/office/powerpoint/2010/main" val="139811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B7C91FC6-3A2E-47BB-BFD7-110159CBA9B1}" type="slidenum">
              <a:rPr lang="en-US"/>
              <a:pPr>
                <a:defRPr/>
              </a:pPr>
              <a:t>‹#›</a:t>
            </a:fld>
            <a:endParaRPr lang="en-US"/>
          </a:p>
        </p:txBody>
      </p:sp>
    </p:spTree>
    <p:extLst>
      <p:ext uri="{BB962C8B-B14F-4D97-AF65-F5344CB8AC3E}">
        <p14:creationId xmlns:p14="http://schemas.microsoft.com/office/powerpoint/2010/main" val="428894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8F51154-503D-4769-8896-C16E8AA91EB0}" type="slidenum">
              <a:rPr lang="en-US"/>
              <a:pPr>
                <a:defRPr/>
              </a:pPr>
              <a:t>‹#›</a:t>
            </a:fld>
            <a:endParaRPr lang="en-US"/>
          </a:p>
        </p:txBody>
      </p:sp>
    </p:spTree>
    <p:extLst>
      <p:ext uri="{BB962C8B-B14F-4D97-AF65-F5344CB8AC3E}">
        <p14:creationId xmlns:p14="http://schemas.microsoft.com/office/powerpoint/2010/main" val="229633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F9B06F3-B510-4A13-A45B-D4ED1DB1DA22}" type="slidenum">
              <a:rPr lang="en-US"/>
              <a:pPr>
                <a:defRPr/>
              </a:pPr>
              <a:t>‹#›</a:t>
            </a:fld>
            <a:endParaRPr lang="en-US"/>
          </a:p>
        </p:txBody>
      </p:sp>
    </p:spTree>
    <p:extLst>
      <p:ext uri="{BB962C8B-B14F-4D97-AF65-F5344CB8AC3E}">
        <p14:creationId xmlns:p14="http://schemas.microsoft.com/office/powerpoint/2010/main" val="240828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53BBCAA-FAFA-470C-AB8C-C3012DBFADA7}" type="slidenum">
              <a:rPr lang="en-US"/>
              <a:pPr>
                <a:defRPr/>
              </a:pPr>
              <a:t>‹#›</a:t>
            </a:fld>
            <a:endParaRPr lang="en-US"/>
          </a:p>
        </p:txBody>
      </p:sp>
    </p:spTree>
    <p:extLst>
      <p:ext uri="{BB962C8B-B14F-4D97-AF65-F5344CB8AC3E}">
        <p14:creationId xmlns:p14="http://schemas.microsoft.com/office/powerpoint/2010/main" val="48870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endParaRPr kumimoji="1" lang="en-US" altLang="en-US" sz="2400">
              <a:solidFill>
                <a:srgbClr val="000000"/>
              </a:solidFill>
              <a:latin typeface="Tahoma" pitchFamily="34"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mn-lt"/>
                <a:ea typeface="+mn-ea"/>
              </a:defRPr>
            </a:lvl1pPr>
          </a:lstStyle>
          <a:p>
            <a:pPr>
              <a:defRPr/>
            </a:pPr>
            <a:fld id="{F0A78A85-9D3C-416D-AD06-CC2A942E4344}" type="slidenum">
              <a:rPr lang="en-US"/>
              <a:pPr>
                <a:defRPr/>
              </a:pPr>
              <a:t>‹#›</a:t>
            </a:fld>
            <a:endParaRPr lang="en-US"/>
          </a:p>
        </p:txBody>
      </p:sp>
    </p:spTree>
    <p:extLst>
      <p:ext uri="{BB962C8B-B14F-4D97-AF65-F5344CB8AC3E}">
        <p14:creationId xmlns:p14="http://schemas.microsoft.com/office/powerpoint/2010/main" val="19593972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rgbClr val="000000"/>
                </a:solidFill>
                <a:latin typeface="Tahoma" charset="0"/>
              </a:defRPr>
            </a:lvl1pPr>
          </a:lstStyle>
          <a:p>
            <a:pPr>
              <a:defRPr/>
            </a:pPr>
            <a:fld id="{5274C723-BB4E-2748-A899-F23AA4562A6F}" type="slidenum">
              <a:rPr lang="en-US"/>
              <a:pPr>
                <a:defRPr/>
              </a:pPr>
              <a:t>‹#›</a:t>
            </a:fld>
            <a:endParaRPr lang="en-US"/>
          </a:p>
        </p:txBody>
      </p:sp>
    </p:spTree>
    <p:extLst>
      <p:ext uri="{BB962C8B-B14F-4D97-AF65-F5344CB8AC3E}">
        <p14:creationId xmlns:p14="http://schemas.microsoft.com/office/powerpoint/2010/main" val="428012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rgbClr val="000000"/>
                </a:solidFill>
                <a:latin typeface="Tahoma" charset="0"/>
              </a:defRPr>
            </a:lvl1pPr>
          </a:lstStyle>
          <a:p>
            <a:pPr>
              <a:defRPr/>
            </a:pPr>
            <a:fld id="{5274C723-BB4E-2748-A899-F23AA4562A6F}" type="slidenum">
              <a:rPr lang="en-US"/>
              <a:pPr>
                <a:defRPr/>
              </a:pPr>
              <a:t>‹#›</a:t>
            </a:fld>
            <a:endParaRPr lang="en-US"/>
          </a:p>
        </p:txBody>
      </p:sp>
    </p:spTree>
    <p:extLst>
      <p:ext uri="{BB962C8B-B14F-4D97-AF65-F5344CB8AC3E}">
        <p14:creationId xmlns:p14="http://schemas.microsoft.com/office/powerpoint/2010/main" val="6238401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680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6806" name="Rectangle 6"/>
          <p:cNvSpPr>
            <a:spLocks noGrp="1" noChangeArrowheads="1"/>
          </p:cNvSpPr>
          <p:nvPr>
            <p:ph type="sldNum" sz="quarter" idx="4"/>
          </p:nvPr>
        </p:nvSpPr>
        <p:spPr bwMode="auto">
          <a:xfrm>
            <a:off x="11734800" y="6351270"/>
            <a:ext cx="457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CACF823-2194-4279-9649-5D37910DB16B}" type="slidenum">
              <a:rPr lang="en-US" altLang="en-US" smtClean="0"/>
              <a:pPr>
                <a:defRPr/>
              </a:pPr>
              <a:t>‹#›</a:t>
            </a:fld>
            <a:endParaRPr lang="en-US" altLang="en-US"/>
          </a:p>
        </p:txBody>
      </p:sp>
    </p:spTree>
    <p:extLst>
      <p:ext uri="{BB962C8B-B14F-4D97-AF65-F5344CB8AC3E}">
        <p14:creationId xmlns:p14="http://schemas.microsoft.com/office/powerpoint/2010/main" val="114681957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lr>
          <a:srgbClr val="0070C0"/>
        </a:buClr>
        <a:buFont typeface="Wingdings" panose="05000000000000000000" pitchFamily="2" charset="2"/>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lr>
          <a:srgbClr val="00B050"/>
        </a:buClr>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Clr>
          <a:srgbClr val="FFC000"/>
        </a:buClr>
        <a:buFont typeface="Wingdings" panose="05000000000000000000" pitchFamily="2" charset="2"/>
        <a:buChar char="§"/>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5"/>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rgbClr val="7030A0"/>
        </a:buClr>
        <a:buFont typeface="Arial" panose="020B0604020202020204"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openxmlformats.org/officeDocument/2006/relationships/image" Target="../media/image1.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customXml" Target="../ink/ink3.xml"/><Relationship Id="rId18" Type="http://schemas.openxmlformats.org/officeDocument/2006/relationships/customXml" Target="../ink/ink5.xml"/><Relationship Id="rId26" Type="http://schemas.openxmlformats.org/officeDocument/2006/relationships/customXml" Target="../ink/ink9.xml"/><Relationship Id="rId3" Type="http://schemas.openxmlformats.org/officeDocument/2006/relationships/image" Target="../media/image59.png"/><Relationship Id="rId21" Type="http://schemas.openxmlformats.org/officeDocument/2006/relationships/image" Target="../media/image590.png"/><Relationship Id="rId7" Type="http://schemas.openxmlformats.org/officeDocument/2006/relationships/image" Target="../media/image63.jpeg"/><Relationship Id="rId12" Type="http://schemas.openxmlformats.org/officeDocument/2006/relationships/image" Target="../media/image540.png"/><Relationship Id="rId17" Type="http://schemas.openxmlformats.org/officeDocument/2006/relationships/image" Target="../media/image64.jpeg"/><Relationship Id="rId25" Type="http://schemas.openxmlformats.org/officeDocument/2006/relationships/image" Target="../media/image610.png"/><Relationship Id="rId2" Type="http://schemas.openxmlformats.org/officeDocument/2006/relationships/image" Target="../media/image58.png"/><Relationship Id="rId16" Type="http://schemas.openxmlformats.org/officeDocument/2006/relationships/image" Target="../media/image560.png"/><Relationship Id="rId20" Type="http://schemas.openxmlformats.org/officeDocument/2006/relationships/customXml" Target="../ink/ink6.xml"/><Relationship Id="rId29" Type="http://schemas.openxmlformats.org/officeDocument/2006/relationships/image" Target="../media/image630.png"/><Relationship Id="rId1" Type="http://schemas.openxmlformats.org/officeDocument/2006/relationships/slideLayout" Target="../slideLayouts/slideLayout49.xml"/><Relationship Id="rId6" Type="http://schemas.openxmlformats.org/officeDocument/2006/relationships/image" Target="../media/image62.jpeg"/><Relationship Id="rId11" Type="http://schemas.openxmlformats.org/officeDocument/2006/relationships/customXml" Target="../ink/ink2.xml"/><Relationship Id="rId24" Type="http://schemas.openxmlformats.org/officeDocument/2006/relationships/customXml" Target="../ink/ink8.xml"/><Relationship Id="rId32" Type="http://schemas.openxmlformats.org/officeDocument/2006/relationships/image" Target="../media/image65.jpeg"/><Relationship Id="rId5" Type="http://schemas.openxmlformats.org/officeDocument/2006/relationships/image" Target="../media/image61.jpeg"/><Relationship Id="rId15" Type="http://schemas.openxmlformats.org/officeDocument/2006/relationships/customXml" Target="../ink/ink4.xml"/><Relationship Id="rId23" Type="http://schemas.openxmlformats.org/officeDocument/2006/relationships/image" Target="../media/image600.png"/><Relationship Id="rId28" Type="http://schemas.openxmlformats.org/officeDocument/2006/relationships/customXml" Target="../ink/ink10.xml"/><Relationship Id="rId10" Type="http://schemas.openxmlformats.org/officeDocument/2006/relationships/image" Target="../media/image530.png"/><Relationship Id="rId19" Type="http://schemas.openxmlformats.org/officeDocument/2006/relationships/image" Target="../media/image580.png"/><Relationship Id="rId31" Type="http://schemas.openxmlformats.org/officeDocument/2006/relationships/image" Target="../media/image640.png"/><Relationship Id="rId4" Type="http://schemas.openxmlformats.org/officeDocument/2006/relationships/image" Target="../media/image60.png"/><Relationship Id="rId14" Type="http://schemas.openxmlformats.org/officeDocument/2006/relationships/image" Target="../media/image550.png"/><Relationship Id="rId22" Type="http://schemas.openxmlformats.org/officeDocument/2006/relationships/customXml" Target="../ink/ink7.xml"/><Relationship Id="rId27" Type="http://schemas.openxmlformats.org/officeDocument/2006/relationships/image" Target="../media/image620.png"/><Relationship Id="rId30" Type="http://schemas.openxmlformats.org/officeDocument/2006/relationships/customXml" Target="../ink/ink11.xml"/></Relationships>
</file>

<file path=ppt/slides/_rels/slide1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 Id="rId9" Type="http://schemas.openxmlformats.org/officeDocument/2006/relationships/image" Target="../media/image71.jpeg"/></Relationships>
</file>

<file path=ppt/slides/_rels/slide15.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49.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image" Target="../media/image82.png"/><Relationship Id="rId7" Type="http://schemas.openxmlformats.org/officeDocument/2006/relationships/image" Target="../media/image86.jpeg"/><Relationship Id="rId12"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image" Target="../media/image85.png"/><Relationship Id="rId11" Type="http://schemas.openxmlformats.org/officeDocument/2006/relationships/hyperlink" Target="https://www.youtube.com/watch?v=fs4jBtL62oI" TargetMode="External"/><Relationship Id="rId5" Type="http://schemas.openxmlformats.org/officeDocument/2006/relationships/image" Target="../media/image8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pn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notesSlide" Target="../notesSlides/notesSlide13.xml"/><Relationship Id="rId1" Type="http://schemas.openxmlformats.org/officeDocument/2006/relationships/slideLayout" Target="../slideLayouts/slideLayout54.xml"/><Relationship Id="rId6" Type="http://schemas.openxmlformats.org/officeDocument/2006/relationships/image" Target="../media/image93.jpeg"/><Relationship Id="rId11" Type="http://schemas.openxmlformats.org/officeDocument/2006/relationships/image" Target="../media/image1.png"/><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91.jpeg"/><Relationship Id="rId9" Type="http://schemas.openxmlformats.org/officeDocument/2006/relationships/image" Target="../media/image96.jpeg"/></Relationships>
</file>

<file path=ppt/slides/_rels/slide1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4.xml"/><Relationship Id="rId1" Type="http://schemas.openxmlformats.org/officeDocument/2006/relationships/slideLayout" Target="../slideLayouts/slideLayout54.xml"/><Relationship Id="rId6" Type="http://schemas.openxmlformats.org/officeDocument/2006/relationships/image" Target="../media/image101.png"/><Relationship Id="rId5" Type="http://schemas.openxmlformats.org/officeDocument/2006/relationships/image" Target="../media/image100.png"/><Relationship Id="rId10" Type="http://schemas.openxmlformats.org/officeDocument/2006/relationships/image" Target="../media/image1.png"/><Relationship Id="rId4" Type="http://schemas.openxmlformats.org/officeDocument/2006/relationships/image" Target="../media/image99.png"/><Relationship Id="rId9" Type="http://schemas.openxmlformats.org/officeDocument/2006/relationships/image" Target="../media/image8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png"/><Relationship Id="rId7" Type="http://schemas.openxmlformats.org/officeDocument/2006/relationships/image" Target="../media/image108.jpeg"/><Relationship Id="rId2" Type="http://schemas.openxmlformats.org/officeDocument/2006/relationships/notesSlide" Target="../notesSlides/notesSlide15.xml"/><Relationship Id="rId1" Type="http://schemas.openxmlformats.org/officeDocument/2006/relationships/slideLayout" Target="../slideLayouts/slideLayout54.xml"/><Relationship Id="rId6" Type="http://schemas.openxmlformats.org/officeDocument/2006/relationships/image" Target="../media/image107.jpeg"/><Relationship Id="rId5" Type="http://schemas.openxmlformats.org/officeDocument/2006/relationships/image" Target="../media/image106.png"/><Relationship Id="rId4" Type="http://schemas.openxmlformats.org/officeDocument/2006/relationships/image" Target="../media/image105.jpeg"/><Relationship Id="rId9"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png"/><Relationship Id="rId1" Type="http://schemas.openxmlformats.org/officeDocument/2006/relationships/slideLayout" Target="../slideLayouts/slideLayout49.xml"/><Relationship Id="rId6" Type="http://schemas.openxmlformats.org/officeDocument/2006/relationships/image" Target="../media/image113.jpeg"/><Relationship Id="rId5" Type="http://schemas.openxmlformats.org/officeDocument/2006/relationships/image" Target="../media/image112.png"/><Relationship Id="rId4" Type="http://schemas.openxmlformats.org/officeDocument/2006/relationships/image" Target="../media/image111.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bOQIyyWmr9o" TargetMode="External"/><Relationship Id="rId2" Type="http://schemas.openxmlformats.org/officeDocument/2006/relationships/slideLayout" Target="../slideLayouts/slideLayout44.xml"/><Relationship Id="rId1" Type="http://schemas.openxmlformats.org/officeDocument/2006/relationships/video" Target="https://www.youtube.com/embed/bOQIyyWmr9o?feature=oembed" TargetMode="External"/><Relationship Id="rId4" Type="http://schemas.openxmlformats.org/officeDocument/2006/relationships/image" Target="../media/image114.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1.png"/><Relationship Id="rId10" Type="http://schemas.openxmlformats.org/officeDocument/2006/relationships/image" Target="../media/image31.png"/><Relationship Id="rId4" Type="http://schemas.openxmlformats.org/officeDocument/2006/relationships/image" Target="../media/image26.jpe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image" Target="../media/image42.png"/><Relationship Id="rId11" Type="http://schemas.openxmlformats.org/officeDocument/2006/relationships/image" Target="../media/image1.pn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1.png"/><Relationship Id="rId4" Type="http://schemas.openxmlformats.org/officeDocument/2006/relationships/image" Target="../media/image48.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514600" y="1204912"/>
            <a:ext cx="7772400" cy="2224088"/>
          </a:xfrm>
        </p:spPr>
        <p:txBody>
          <a:bodyPr/>
          <a:lstStyle/>
          <a:p>
            <a:pPr algn="ctr" eaLnBrk="1" hangingPunct="1">
              <a:defRPr/>
            </a:pPr>
            <a:r>
              <a:rPr lang="en-US" sz="4800" b="1" u="sng" dirty="0">
                <a:latin typeface="Comic Sans MS" charset="0"/>
                <a:cs typeface="+mj-cs"/>
              </a:rPr>
              <a:t>VMP 930</a:t>
            </a:r>
            <a:br>
              <a:rPr lang="en-US" sz="4800" b="1" u="sng" dirty="0">
                <a:latin typeface="Comic Sans MS" charset="0"/>
                <a:cs typeface="+mj-cs"/>
              </a:rPr>
            </a:br>
            <a:r>
              <a:rPr lang="en-US" sz="4800" b="1" u="sng" dirty="0">
                <a:latin typeface="Comic Sans MS" charset="0"/>
                <a:cs typeface="+mj-cs"/>
              </a:rPr>
              <a:t>Veterinary Parasitology</a:t>
            </a:r>
          </a:p>
        </p:txBody>
      </p:sp>
      <p:sp>
        <p:nvSpPr>
          <p:cNvPr id="6147" name="Rectangle 3"/>
          <p:cNvSpPr>
            <a:spLocks noGrp="1" noChangeArrowheads="1"/>
          </p:cNvSpPr>
          <p:nvPr>
            <p:ph type="subTitle" idx="1"/>
          </p:nvPr>
        </p:nvSpPr>
        <p:spPr>
          <a:xfrm>
            <a:off x="2743200" y="3886200"/>
            <a:ext cx="6400800" cy="1981200"/>
          </a:xfrm>
          <a:extLst>
            <a:ext uri="{FAA26D3D-D897-4be2-8F04-BA451C77F1D7}">
              <ma14:placeholderFlag xmlns:ma14="http://schemas.microsoft.com/office/mac/drawingml/2011/main" xmlns="" val="1"/>
            </a:ext>
          </a:extLst>
        </p:spPr>
        <p:txBody>
          <a:bodyPr/>
          <a:lstStyle/>
          <a:p>
            <a:pPr eaLnBrk="1" hangingPunct="1">
              <a:lnSpc>
                <a:spcPct val="90000"/>
              </a:lnSpc>
              <a:buFont typeface="Wingdings" charset="0"/>
              <a:buNone/>
              <a:defRPr/>
            </a:pPr>
            <a:r>
              <a:rPr lang="en-US" sz="7200" b="1" dirty="0">
                <a:latin typeface="Comic Sans MS" charset="0"/>
                <a:cs typeface="+mn-cs"/>
              </a:rPr>
              <a:t>Flies</a:t>
            </a:r>
          </a:p>
          <a:p>
            <a:pPr eaLnBrk="1" hangingPunct="1">
              <a:lnSpc>
                <a:spcPct val="90000"/>
              </a:lnSpc>
              <a:buFont typeface="Wingdings" charset="0"/>
              <a:buNone/>
              <a:defRPr/>
            </a:pPr>
            <a:r>
              <a:rPr lang="en-US" sz="3600" dirty="0">
                <a:latin typeface="Comic Sans MS" charset="0"/>
                <a:cs typeface="+mn-cs"/>
              </a:rPr>
              <a:t>(Filth Flies, Maggots, Bots)</a:t>
            </a:r>
            <a:endParaRPr lang="en-US" sz="2400" dirty="0">
              <a:cs typeface="+mn-cs"/>
            </a:endParaRPr>
          </a:p>
        </p:txBody>
      </p:sp>
      <p:pic>
        <p:nvPicPr>
          <p:cNvPr id="39939" name="Picture 4" descr="vpglogo2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13020" y="50292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5" descr="ncst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76200"/>
            <a:ext cx="15240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2782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8901DA1-AC6E-A8C4-4300-EC372DA43042}"/>
              </a:ext>
            </a:extLst>
          </p:cNvPr>
          <p:cNvSpPr txBox="1">
            <a:spLocks noChangeArrowheads="1"/>
          </p:cNvSpPr>
          <p:nvPr/>
        </p:nvSpPr>
        <p:spPr>
          <a:xfrm>
            <a:off x="818720" y="5994799"/>
            <a:ext cx="3835854" cy="505079"/>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
                <a:srgbClr val="00B050"/>
              </a:buClr>
              <a:buNone/>
            </a:pPr>
            <a:r>
              <a:rPr lang="en-US" sz="2800" b="1" i="1" kern="0" dirty="0" err="1">
                <a:solidFill>
                  <a:srgbClr val="00B050"/>
                </a:solidFill>
                <a:latin typeface="Comic Sans MS" panose="030F0702030302020204" pitchFamily="66" charset="0"/>
              </a:rPr>
              <a:t>Haematobia</a:t>
            </a:r>
            <a:r>
              <a:rPr lang="en-US" sz="2800" b="1" i="1" kern="0" dirty="0">
                <a:solidFill>
                  <a:srgbClr val="00B050"/>
                </a:solidFill>
                <a:latin typeface="Comic Sans MS" panose="030F0702030302020204" pitchFamily="66" charset="0"/>
              </a:rPr>
              <a:t> </a:t>
            </a:r>
            <a:r>
              <a:rPr lang="en-US" sz="2800" b="1" i="1" kern="0" dirty="0" err="1">
                <a:solidFill>
                  <a:srgbClr val="00B050"/>
                </a:solidFill>
                <a:latin typeface="Comic Sans MS" panose="030F0702030302020204" pitchFamily="66" charset="0"/>
              </a:rPr>
              <a:t>irritans</a:t>
            </a:r>
            <a:endParaRPr lang="en-US" sz="2800" b="1" i="1" kern="0" dirty="0">
              <a:solidFill>
                <a:srgbClr val="00B050"/>
              </a:solidFill>
              <a:latin typeface="Comic Sans MS" panose="030F0702030302020204" pitchFamily="66" charset="0"/>
            </a:endParaRPr>
          </a:p>
        </p:txBody>
      </p:sp>
      <p:sp>
        <p:nvSpPr>
          <p:cNvPr id="8" name="TextBox 7">
            <a:extLst>
              <a:ext uri="{FF2B5EF4-FFF2-40B4-BE49-F238E27FC236}">
                <a16:creationId xmlns:a16="http://schemas.microsoft.com/office/drawing/2014/main" id="{4F6E0877-9AA3-3364-ADC1-B05BCA820000}"/>
              </a:ext>
            </a:extLst>
          </p:cNvPr>
          <p:cNvSpPr txBox="1"/>
          <p:nvPr/>
        </p:nvSpPr>
        <p:spPr>
          <a:xfrm>
            <a:off x="525235" y="411444"/>
            <a:ext cx="11285765" cy="3970318"/>
          </a:xfrm>
          <a:prstGeom prst="rect">
            <a:avLst/>
          </a:prstGeom>
          <a:noFill/>
        </p:spPr>
        <p:txBody>
          <a:bodyPr wrap="square" rtlCol="0">
            <a:spAutoFit/>
          </a:bodyPr>
          <a:lstStyle/>
          <a:p>
            <a:r>
              <a:rPr lang="en-US" sz="2800" dirty="0">
                <a:latin typeface="Comic Sans MS" panose="030F0702030302020204" pitchFamily="66" charset="0"/>
              </a:rPr>
              <a:t>Neighbors of a dairy complained to the farm manager that when seated outside during the summer; they would frequently experience painful bites from flies, which they suspect were coming from his farm. The manager assured his neighbors that he was controlling flies by giving his cows an in-feed insecticide that kills developing larvae in cattle manure. Further he has seen a major reduction in flies on the faces and backs of his cattle. However, the neighbors continued to experience fly bites. Which fly is the likely source of the neighbors’ continued irritation?</a:t>
            </a:r>
          </a:p>
        </p:txBody>
      </p:sp>
      <p:sp>
        <p:nvSpPr>
          <p:cNvPr id="12" name="Rectangle 3">
            <a:extLst>
              <a:ext uri="{FF2B5EF4-FFF2-40B4-BE49-F238E27FC236}">
                <a16:creationId xmlns:a16="http://schemas.microsoft.com/office/drawing/2014/main" id="{7BBB6A24-27B7-9450-475F-F1C058E4BFBB}"/>
              </a:ext>
            </a:extLst>
          </p:cNvPr>
          <p:cNvSpPr txBox="1">
            <a:spLocks noChangeArrowheads="1"/>
          </p:cNvSpPr>
          <p:nvPr/>
        </p:nvSpPr>
        <p:spPr>
          <a:xfrm>
            <a:off x="6629400" y="5994799"/>
            <a:ext cx="3835854" cy="505079"/>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
                <a:srgbClr val="00B050"/>
              </a:buClr>
              <a:buNone/>
            </a:pPr>
            <a:r>
              <a:rPr lang="en-US" sz="2800" b="1" i="1" kern="0" dirty="0">
                <a:solidFill>
                  <a:srgbClr val="00B050"/>
                </a:solidFill>
                <a:latin typeface="Comic Sans MS" panose="030F0702030302020204" pitchFamily="66" charset="0"/>
              </a:rPr>
              <a:t>Musca </a:t>
            </a:r>
            <a:r>
              <a:rPr lang="en-US" sz="2800" b="1" i="1" kern="0" dirty="0" err="1">
                <a:solidFill>
                  <a:srgbClr val="00B050"/>
                </a:solidFill>
                <a:latin typeface="Comic Sans MS" panose="030F0702030302020204" pitchFamily="66" charset="0"/>
              </a:rPr>
              <a:t>autumnailis</a:t>
            </a:r>
            <a:endParaRPr lang="en-US" sz="2800" b="1" i="1" kern="0" dirty="0">
              <a:solidFill>
                <a:srgbClr val="00B050"/>
              </a:solidFill>
              <a:latin typeface="Comic Sans MS" panose="030F0702030302020204" pitchFamily="66" charset="0"/>
            </a:endParaRPr>
          </a:p>
        </p:txBody>
      </p:sp>
      <p:sp>
        <p:nvSpPr>
          <p:cNvPr id="13" name="Rectangle 3">
            <a:extLst>
              <a:ext uri="{FF2B5EF4-FFF2-40B4-BE49-F238E27FC236}">
                <a16:creationId xmlns:a16="http://schemas.microsoft.com/office/drawing/2014/main" id="{5B87CD7A-A8DB-3DC4-F056-6EEEBBB22CDA}"/>
              </a:ext>
            </a:extLst>
          </p:cNvPr>
          <p:cNvSpPr txBox="1">
            <a:spLocks noChangeArrowheads="1"/>
          </p:cNvSpPr>
          <p:nvPr/>
        </p:nvSpPr>
        <p:spPr>
          <a:xfrm>
            <a:off x="818720" y="4935741"/>
            <a:ext cx="3835854" cy="505079"/>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
                <a:srgbClr val="00B050"/>
              </a:buClr>
              <a:buNone/>
            </a:pPr>
            <a:r>
              <a:rPr lang="en-US" sz="2800" b="1" i="1" kern="0" dirty="0">
                <a:solidFill>
                  <a:srgbClr val="00B050"/>
                </a:solidFill>
                <a:latin typeface="Comic Sans MS" panose="030F0702030302020204" pitchFamily="66" charset="0"/>
              </a:rPr>
              <a:t>Musca domestica</a:t>
            </a:r>
          </a:p>
        </p:txBody>
      </p:sp>
      <p:sp>
        <p:nvSpPr>
          <p:cNvPr id="14" name="Rectangle 3">
            <a:extLst>
              <a:ext uri="{FF2B5EF4-FFF2-40B4-BE49-F238E27FC236}">
                <a16:creationId xmlns:a16="http://schemas.microsoft.com/office/drawing/2014/main" id="{8C307036-D5B4-77A6-D00C-C31FA9234A12}"/>
              </a:ext>
            </a:extLst>
          </p:cNvPr>
          <p:cNvSpPr txBox="1">
            <a:spLocks noChangeArrowheads="1"/>
          </p:cNvSpPr>
          <p:nvPr/>
        </p:nvSpPr>
        <p:spPr>
          <a:xfrm>
            <a:off x="6629400" y="5008563"/>
            <a:ext cx="3835854" cy="505079"/>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Clr>
                <a:srgbClr val="00B050"/>
              </a:buClr>
              <a:buNone/>
            </a:pPr>
            <a:r>
              <a:rPr lang="en-US" sz="2800" b="1" i="1" kern="0" dirty="0" err="1">
                <a:solidFill>
                  <a:srgbClr val="00B050"/>
                </a:solidFill>
                <a:latin typeface="Comic Sans MS" panose="030F0702030302020204" pitchFamily="66" charset="0"/>
              </a:rPr>
              <a:t>Stomoxys</a:t>
            </a:r>
            <a:r>
              <a:rPr lang="en-US" sz="2800" b="1" i="1" kern="0" dirty="0">
                <a:solidFill>
                  <a:srgbClr val="00B050"/>
                </a:solidFill>
                <a:latin typeface="Comic Sans MS" panose="030F0702030302020204" pitchFamily="66" charset="0"/>
              </a:rPr>
              <a:t> </a:t>
            </a:r>
            <a:r>
              <a:rPr lang="en-US" sz="2800" b="1" i="1" kern="0" dirty="0" err="1">
                <a:solidFill>
                  <a:srgbClr val="00B050"/>
                </a:solidFill>
                <a:latin typeface="Comic Sans MS" panose="030F0702030302020204" pitchFamily="66" charset="0"/>
              </a:rPr>
              <a:t>calcitrans</a:t>
            </a:r>
            <a:endParaRPr lang="en-US" sz="2800" b="1" i="1" kern="0" dirty="0">
              <a:solidFill>
                <a:srgbClr val="00B050"/>
              </a:solidFill>
              <a:latin typeface="Comic Sans MS" panose="030F0702030302020204" pitchFamily="66" charset="0"/>
            </a:endParaRPr>
          </a:p>
        </p:txBody>
      </p:sp>
      <p:sp>
        <p:nvSpPr>
          <p:cNvPr id="15" name="Rectangle 14">
            <a:extLst>
              <a:ext uri="{FF2B5EF4-FFF2-40B4-BE49-F238E27FC236}">
                <a16:creationId xmlns:a16="http://schemas.microsoft.com/office/drawing/2014/main" id="{397EDB7B-941B-0936-8DA8-7D7BB78C4CC1}"/>
              </a:ext>
            </a:extLst>
          </p:cNvPr>
          <p:cNvSpPr/>
          <p:nvPr/>
        </p:nvSpPr>
        <p:spPr>
          <a:xfrm>
            <a:off x="2514600" y="1344358"/>
            <a:ext cx="2192111" cy="408242"/>
          </a:xfrm>
          <a:prstGeom prst="rect">
            <a:avLst/>
          </a:prstGeom>
          <a:solidFill>
            <a:schemeClr val="accent6">
              <a:alpha val="2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78F6B5D3-FB7F-C63A-461B-A56564DBAF06}"/>
              </a:ext>
            </a:extLst>
          </p:cNvPr>
          <p:cNvSpPr/>
          <p:nvPr/>
        </p:nvSpPr>
        <p:spPr>
          <a:xfrm>
            <a:off x="7467600" y="2192482"/>
            <a:ext cx="3200400" cy="408242"/>
          </a:xfrm>
          <a:prstGeom prst="rect">
            <a:avLst/>
          </a:prstGeom>
          <a:solidFill>
            <a:schemeClr val="accent6">
              <a:alpha val="2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525E1018-668B-ADF3-E0E0-C9020D5C23DA}"/>
              </a:ext>
            </a:extLst>
          </p:cNvPr>
          <p:cNvSpPr/>
          <p:nvPr/>
        </p:nvSpPr>
        <p:spPr>
          <a:xfrm>
            <a:off x="6629400" y="5038757"/>
            <a:ext cx="3835854" cy="408242"/>
          </a:xfrm>
          <a:prstGeom prst="rect">
            <a:avLst/>
          </a:prstGeom>
          <a:solidFill>
            <a:schemeClr val="accent6">
              <a:alpha val="2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64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48A50-EBC7-997A-AC35-8507ED40FA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2341" y="1088034"/>
            <a:ext cx="5612946" cy="4191000"/>
          </a:xfrm>
          <a:prstGeom prst="rect">
            <a:avLst/>
          </a:prstGeom>
        </p:spPr>
      </p:pic>
      <p:sp>
        <p:nvSpPr>
          <p:cNvPr id="4" name="Rectangle 3">
            <a:extLst>
              <a:ext uri="{FF2B5EF4-FFF2-40B4-BE49-F238E27FC236}">
                <a16:creationId xmlns:a16="http://schemas.microsoft.com/office/drawing/2014/main" id="{0D5799AA-2333-AC01-2873-8A4942E2CB2C}"/>
              </a:ext>
            </a:extLst>
          </p:cNvPr>
          <p:cNvSpPr txBox="1">
            <a:spLocks noChangeArrowheads="1"/>
          </p:cNvSpPr>
          <p:nvPr/>
        </p:nvSpPr>
        <p:spPr>
          <a:xfrm>
            <a:off x="435429" y="1572556"/>
            <a:ext cx="2438400" cy="533400"/>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Font typeface="Wingdings" charset="0"/>
              <a:buNone/>
            </a:pPr>
            <a:r>
              <a:rPr lang="en-US" sz="2800" b="1" kern="0" dirty="0">
                <a:solidFill>
                  <a:srgbClr val="FF0000"/>
                </a:solidFill>
                <a:latin typeface="Comic Sans MS" panose="030F0702030302020204" pitchFamily="66" charset="0"/>
              </a:rPr>
              <a:t>Diagnosis ?</a:t>
            </a:r>
          </a:p>
        </p:txBody>
      </p:sp>
      <p:sp>
        <p:nvSpPr>
          <p:cNvPr id="5" name="Rectangle 3">
            <a:extLst>
              <a:ext uri="{FF2B5EF4-FFF2-40B4-BE49-F238E27FC236}">
                <a16:creationId xmlns:a16="http://schemas.microsoft.com/office/drawing/2014/main" id="{34E9C99C-91E5-DB7C-6D58-68CAD99BE78D}"/>
              </a:ext>
            </a:extLst>
          </p:cNvPr>
          <p:cNvSpPr txBox="1">
            <a:spLocks noChangeArrowheads="1"/>
          </p:cNvSpPr>
          <p:nvPr/>
        </p:nvSpPr>
        <p:spPr>
          <a:xfrm>
            <a:off x="457200" y="3546530"/>
            <a:ext cx="2438400" cy="533400"/>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Font typeface="Wingdings" charset="0"/>
              <a:buNone/>
            </a:pPr>
            <a:r>
              <a:rPr lang="en-US" sz="2800" b="1" kern="0" dirty="0">
                <a:solidFill>
                  <a:srgbClr val="FF0000"/>
                </a:solidFill>
                <a:latin typeface="Comic Sans MS" panose="030F0702030302020204" pitchFamily="66" charset="0"/>
              </a:rPr>
              <a:t>Treatment ?</a:t>
            </a:r>
          </a:p>
        </p:txBody>
      </p:sp>
      <p:sp>
        <p:nvSpPr>
          <p:cNvPr id="6" name="Rectangle 3">
            <a:extLst>
              <a:ext uri="{FF2B5EF4-FFF2-40B4-BE49-F238E27FC236}">
                <a16:creationId xmlns:a16="http://schemas.microsoft.com/office/drawing/2014/main" id="{86177A9E-4E76-28CB-A8F8-814286671DF6}"/>
              </a:ext>
            </a:extLst>
          </p:cNvPr>
          <p:cNvSpPr txBox="1">
            <a:spLocks noChangeArrowheads="1"/>
          </p:cNvSpPr>
          <p:nvPr/>
        </p:nvSpPr>
        <p:spPr>
          <a:xfrm>
            <a:off x="2590800" y="1196921"/>
            <a:ext cx="2438400" cy="1581149"/>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Font typeface="Wingdings" charset="0"/>
              <a:buNone/>
            </a:pPr>
            <a:r>
              <a:rPr lang="en-US" sz="2800" b="1" kern="0" dirty="0">
                <a:solidFill>
                  <a:srgbClr val="00B050"/>
                </a:solidFill>
                <a:latin typeface="Comic Sans MS" panose="030F0702030302020204" pitchFamily="66" charset="0"/>
              </a:rPr>
              <a:t>Maggots</a:t>
            </a:r>
          </a:p>
          <a:p>
            <a:pPr marL="0" indent="0" algn="ctr">
              <a:buFont typeface="Wingdings" charset="0"/>
              <a:buNone/>
            </a:pPr>
            <a:r>
              <a:rPr lang="en-US" sz="2800" b="1" kern="0" dirty="0">
                <a:solidFill>
                  <a:srgbClr val="00B050"/>
                </a:solidFill>
                <a:latin typeface="Comic Sans MS" panose="030F0702030302020204" pitchFamily="66" charset="0"/>
              </a:rPr>
              <a:t>“Fly strike”</a:t>
            </a:r>
          </a:p>
          <a:p>
            <a:pPr marL="0" indent="0" algn="ctr">
              <a:buFont typeface="Wingdings" charset="0"/>
              <a:buNone/>
            </a:pPr>
            <a:r>
              <a:rPr lang="en-US" sz="2800" b="1" kern="0" dirty="0">
                <a:solidFill>
                  <a:srgbClr val="00B050"/>
                </a:solidFill>
                <a:latin typeface="Comic Sans MS" panose="030F0702030302020204" pitchFamily="66" charset="0"/>
              </a:rPr>
              <a:t>Myiasis</a:t>
            </a:r>
          </a:p>
        </p:txBody>
      </p:sp>
      <p:sp>
        <p:nvSpPr>
          <p:cNvPr id="7" name="Rectangle 3">
            <a:extLst>
              <a:ext uri="{FF2B5EF4-FFF2-40B4-BE49-F238E27FC236}">
                <a16:creationId xmlns:a16="http://schemas.microsoft.com/office/drawing/2014/main" id="{98901DA1-AC6E-A8C4-4300-EC372DA43042}"/>
              </a:ext>
            </a:extLst>
          </p:cNvPr>
          <p:cNvSpPr txBox="1">
            <a:spLocks noChangeArrowheads="1"/>
          </p:cNvSpPr>
          <p:nvPr/>
        </p:nvSpPr>
        <p:spPr>
          <a:xfrm>
            <a:off x="910788" y="4079930"/>
            <a:ext cx="4898571" cy="2473270"/>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00B050"/>
              </a:buClr>
            </a:pPr>
            <a:r>
              <a:rPr lang="en-US" sz="2800" b="1" kern="0" dirty="0">
                <a:solidFill>
                  <a:srgbClr val="00B050"/>
                </a:solidFill>
                <a:latin typeface="Comic Sans MS" panose="030F0702030302020204" pitchFamily="66" charset="0"/>
              </a:rPr>
              <a:t>Mechanical removal</a:t>
            </a:r>
          </a:p>
          <a:p>
            <a:pPr>
              <a:buClr>
                <a:srgbClr val="00B050"/>
              </a:buClr>
            </a:pPr>
            <a:r>
              <a:rPr lang="en-US" sz="2800" b="1" kern="0" dirty="0">
                <a:solidFill>
                  <a:srgbClr val="00B050"/>
                </a:solidFill>
                <a:latin typeface="Comic Sans MS" panose="030F0702030302020204" pitchFamily="66" charset="0"/>
              </a:rPr>
              <a:t>CAPSTAR® (nitenpyram)</a:t>
            </a:r>
          </a:p>
          <a:p>
            <a:pPr>
              <a:buClr>
                <a:srgbClr val="00B050"/>
              </a:buClr>
            </a:pPr>
            <a:r>
              <a:rPr lang="en-US" sz="2800" b="1" kern="0" dirty="0">
                <a:solidFill>
                  <a:srgbClr val="00B050"/>
                </a:solidFill>
                <a:latin typeface="Comic Sans MS" panose="030F0702030302020204" pitchFamily="66" charset="0"/>
              </a:rPr>
              <a:t>Don’t forget wound care and antibiotics</a:t>
            </a:r>
          </a:p>
          <a:p>
            <a:pPr lvl="1">
              <a:buClr>
                <a:srgbClr val="00B050"/>
              </a:buClr>
            </a:pPr>
            <a:r>
              <a:rPr lang="en-US" sz="2400" b="1" kern="0" dirty="0">
                <a:solidFill>
                  <a:srgbClr val="00B050"/>
                </a:solidFill>
                <a:latin typeface="Comic Sans MS" panose="030F0702030302020204" pitchFamily="66" charset="0"/>
              </a:rPr>
              <a:t>Debride necrotic tissue</a:t>
            </a:r>
          </a:p>
        </p:txBody>
      </p:sp>
      <p:sp>
        <p:nvSpPr>
          <p:cNvPr id="8" name="TextBox 7">
            <a:extLst>
              <a:ext uri="{FF2B5EF4-FFF2-40B4-BE49-F238E27FC236}">
                <a16:creationId xmlns:a16="http://schemas.microsoft.com/office/drawing/2014/main" id="{4F6E0877-9AA3-3364-ADC1-B05BCA820000}"/>
              </a:ext>
            </a:extLst>
          </p:cNvPr>
          <p:cNvSpPr txBox="1"/>
          <p:nvPr/>
        </p:nvSpPr>
        <p:spPr>
          <a:xfrm>
            <a:off x="3200400" y="114758"/>
            <a:ext cx="4971233" cy="646331"/>
          </a:xfrm>
          <a:prstGeom prst="rect">
            <a:avLst/>
          </a:prstGeom>
          <a:noFill/>
        </p:spPr>
        <p:txBody>
          <a:bodyPr wrap="none" rtlCol="0">
            <a:spAutoFit/>
          </a:bodyPr>
          <a:lstStyle/>
          <a:p>
            <a:r>
              <a:rPr lang="en-US" sz="3600" b="1" dirty="0">
                <a:solidFill>
                  <a:srgbClr val="FF0000"/>
                </a:solidFill>
                <a:latin typeface="Comic Sans MS" panose="030F0702030302020204" pitchFamily="66" charset="0"/>
              </a:rPr>
              <a:t>What’s up with that?</a:t>
            </a:r>
          </a:p>
        </p:txBody>
      </p:sp>
      <p:pic>
        <p:nvPicPr>
          <p:cNvPr id="2" name="Picture 1">
            <a:extLst>
              <a:ext uri="{FF2B5EF4-FFF2-40B4-BE49-F238E27FC236}">
                <a16:creationId xmlns:a16="http://schemas.microsoft.com/office/drawing/2014/main" id="{A894454A-85D3-8AE1-38E6-8FFDDDB48B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4099" y="4403244"/>
            <a:ext cx="2383743" cy="1591194"/>
          </a:xfrm>
          <a:prstGeom prst="rect">
            <a:avLst/>
          </a:prstGeom>
        </p:spPr>
      </p:pic>
    </p:spTree>
    <p:extLst>
      <p:ext uri="{BB962C8B-B14F-4D97-AF65-F5344CB8AC3E}">
        <p14:creationId xmlns:p14="http://schemas.microsoft.com/office/powerpoint/2010/main" val="2348936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2434" y="495301"/>
            <a:ext cx="4561415" cy="609600"/>
          </a:xfrm>
          <a:noFill/>
        </p:spPr>
        <p:txBody>
          <a:bodyPr vert="horz" wrap="square" lIns="92075" tIns="46038" rIns="92075" bIns="46038" numCol="1" anchor="b" anchorCtr="0" compatLnSpc="1">
            <a:prstTxWarp prst="textNoShape">
              <a:avLst/>
            </a:prstTxWarp>
          </a:bodyPr>
          <a:lstStyle/>
          <a:p>
            <a:pPr algn="ctr" eaLnBrk="1" hangingPunct="1"/>
            <a:r>
              <a:rPr lang="en-US" altLang="en-US" b="1" dirty="0">
                <a:latin typeface="Comic Sans MS" panose="030F0702030302020204" pitchFamily="66" charset="0"/>
              </a:rPr>
              <a:t>Myiasis </a:t>
            </a:r>
            <a:r>
              <a:rPr lang="en-US" altLang="en-US" sz="3600" b="1" dirty="0">
                <a:latin typeface="Comic Sans MS" panose="030F0702030302020204" pitchFamily="66" charset="0"/>
              </a:rPr>
              <a:t>- </a:t>
            </a:r>
            <a:r>
              <a:rPr lang="en-US" altLang="en-US" sz="3600" dirty="0">
                <a:latin typeface="Comic Sans MS" panose="030F0702030302020204" pitchFamily="66" charset="0"/>
              </a:rPr>
              <a:t>general</a:t>
            </a:r>
          </a:p>
        </p:txBody>
      </p:sp>
      <p:sp>
        <p:nvSpPr>
          <p:cNvPr id="8" name="Content Placeholder 2">
            <a:extLst>
              <a:ext uri="{FF2B5EF4-FFF2-40B4-BE49-F238E27FC236}">
                <a16:creationId xmlns:a16="http://schemas.microsoft.com/office/drawing/2014/main" id="{4A7ADF68-5222-77D4-8807-57F113A9DE3C}"/>
              </a:ext>
            </a:extLst>
          </p:cNvPr>
          <p:cNvSpPr>
            <a:spLocks noGrp="1"/>
          </p:cNvSpPr>
          <p:nvPr>
            <p:ph idx="1"/>
          </p:nvPr>
        </p:nvSpPr>
        <p:spPr>
          <a:xfrm>
            <a:off x="3766720" y="5585023"/>
            <a:ext cx="2183769" cy="1101581"/>
          </a:xfrm>
        </p:spPr>
        <p:txBody>
          <a:bodyPr/>
          <a:lstStyle/>
          <a:p>
            <a:pPr marL="0" indent="0" algn="ctr">
              <a:buNone/>
            </a:pPr>
            <a:r>
              <a:rPr lang="en-US" sz="2000" dirty="0">
                <a:solidFill>
                  <a:srgbClr val="0070C0"/>
                </a:solidFill>
                <a:latin typeface="Comic Sans MS" panose="030F0902030302020204" pitchFamily="66" charset="0"/>
              </a:rPr>
              <a:t>Search ”Mangoworms” for videos</a:t>
            </a:r>
          </a:p>
        </p:txBody>
      </p:sp>
      <p:sp>
        <p:nvSpPr>
          <p:cNvPr id="2" name="Rectangle 3">
            <a:extLst>
              <a:ext uri="{FF2B5EF4-FFF2-40B4-BE49-F238E27FC236}">
                <a16:creationId xmlns:a16="http://schemas.microsoft.com/office/drawing/2014/main" id="{24CD9DE2-40CF-4729-4A35-607A4D42604C}"/>
              </a:ext>
            </a:extLst>
          </p:cNvPr>
          <p:cNvSpPr txBox="1">
            <a:spLocks noChangeArrowheads="1"/>
          </p:cNvSpPr>
          <p:nvPr/>
        </p:nvSpPr>
        <p:spPr bwMode="auto">
          <a:xfrm>
            <a:off x="262434" y="1428241"/>
            <a:ext cx="8001000" cy="3731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31775" indent="-231775">
              <a:buClr>
                <a:srgbClr val="0070C0"/>
              </a:buClr>
            </a:pPr>
            <a:r>
              <a:rPr lang="en-US" sz="2000" kern="0" dirty="0">
                <a:latin typeface="Comic Sans MS" panose="030F0702030302020204" pitchFamily="66" charset="0"/>
              </a:rPr>
              <a:t>Invasion of tissue by dipterous larvae (maggots or bots)</a:t>
            </a:r>
          </a:p>
          <a:p>
            <a:pPr marL="231775" indent="-231775">
              <a:buClr>
                <a:srgbClr val="0070C0"/>
              </a:buClr>
            </a:pPr>
            <a:r>
              <a:rPr lang="en-US" sz="2000" kern="0" dirty="0">
                <a:latin typeface="Comic Sans MS" panose="030F0702030302020204" pitchFamily="66" charset="0"/>
              </a:rPr>
              <a:t>Facultative (accidental) myiasis</a:t>
            </a:r>
          </a:p>
          <a:p>
            <a:pPr marL="463550" lvl="2">
              <a:buClr>
                <a:srgbClr val="00B050"/>
              </a:buClr>
              <a:buSzPct val="55000"/>
            </a:pPr>
            <a:r>
              <a:rPr lang="en-US" sz="1800" kern="0" dirty="0">
                <a:latin typeface="Comic Sans MS" panose="030F0702030302020204" pitchFamily="66" charset="0"/>
              </a:rPr>
              <a:t>These maggots prefer dead tissue but may invade living tissue.</a:t>
            </a:r>
          </a:p>
          <a:p>
            <a:pPr marL="463550" lvl="2">
              <a:buClr>
                <a:srgbClr val="00B050"/>
              </a:buClr>
              <a:buSzPct val="55000"/>
            </a:pPr>
            <a:r>
              <a:rPr lang="en-US" sz="1800" kern="0" dirty="0">
                <a:latin typeface="Comic Sans MS" panose="030F0702030302020204" pitchFamily="66" charset="0"/>
              </a:rPr>
              <a:t>Attracted to wounds with necrotic tissue (saprophytic)</a:t>
            </a:r>
          </a:p>
          <a:p>
            <a:pPr marL="463550" lvl="2">
              <a:buClr>
                <a:srgbClr val="00B050"/>
              </a:buClr>
              <a:buSzPct val="55000"/>
            </a:pPr>
            <a:r>
              <a:rPr lang="en-US" sz="1800" u="sng" kern="0" dirty="0">
                <a:latin typeface="Comic Sans MS" panose="030F0702030302020204" pitchFamily="66" charset="0"/>
              </a:rPr>
              <a:t>Blow flies</a:t>
            </a:r>
            <a:r>
              <a:rPr lang="en-US" sz="1800" kern="0" dirty="0">
                <a:latin typeface="Comic Sans MS" panose="030F0702030302020204" pitchFamily="66" charset="0"/>
              </a:rPr>
              <a:t>, </a:t>
            </a:r>
            <a:r>
              <a:rPr lang="en-US" sz="1800" u="sng" kern="0" dirty="0">
                <a:latin typeface="Comic Sans MS" panose="030F0702030302020204" pitchFamily="66" charset="0"/>
              </a:rPr>
              <a:t>bottle flies</a:t>
            </a:r>
            <a:r>
              <a:rPr lang="en-US" sz="1800" kern="0" dirty="0">
                <a:latin typeface="Comic Sans MS" panose="030F0702030302020204" pitchFamily="66" charset="0"/>
              </a:rPr>
              <a:t>, flesh flies, </a:t>
            </a:r>
            <a:r>
              <a:rPr lang="en-US" sz="1800" u="sng" kern="0" dirty="0">
                <a:latin typeface="Comic Sans MS" panose="030F0702030302020204" pitchFamily="66" charset="0"/>
              </a:rPr>
              <a:t>secondary screwworm</a:t>
            </a:r>
          </a:p>
          <a:p>
            <a:pPr>
              <a:buClr>
                <a:srgbClr val="0070C0"/>
              </a:buClr>
            </a:pPr>
            <a:r>
              <a:rPr lang="en-US" sz="2000" kern="0" dirty="0">
                <a:latin typeface="Comic Sans MS" panose="030F0702030302020204" pitchFamily="66" charset="0"/>
              </a:rPr>
              <a:t>Obligate myiasis</a:t>
            </a:r>
          </a:p>
          <a:p>
            <a:pPr marL="463550" lvl="2">
              <a:buClr>
                <a:srgbClr val="00B050"/>
              </a:buClr>
              <a:buSzPct val="55000"/>
            </a:pPr>
            <a:r>
              <a:rPr lang="en-US" sz="2000" kern="0" dirty="0">
                <a:latin typeface="Comic Sans MS" panose="030F0702030302020204" pitchFamily="66" charset="0"/>
              </a:rPr>
              <a:t>These maggots require living tissue.</a:t>
            </a:r>
          </a:p>
          <a:p>
            <a:pPr marL="463550" lvl="2">
              <a:buClr>
                <a:srgbClr val="00B050"/>
              </a:buClr>
              <a:buSzPct val="55000"/>
            </a:pPr>
            <a:r>
              <a:rPr lang="en-US" sz="2000" kern="0" dirty="0">
                <a:latin typeface="Comic Sans MS" panose="030F0702030302020204" pitchFamily="66" charset="0"/>
              </a:rPr>
              <a:t>Some attracted by fresh wounds</a:t>
            </a:r>
          </a:p>
          <a:p>
            <a:pPr marL="463550" lvl="2">
              <a:buClr>
                <a:srgbClr val="00B050"/>
              </a:buClr>
              <a:buSzPct val="55000"/>
            </a:pPr>
            <a:r>
              <a:rPr lang="en-US" sz="2000" kern="0" dirty="0">
                <a:latin typeface="Comic Sans MS" panose="030F0702030302020204" pitchFamily="66" charset="0"/>
              </a:rPr>
              <a:t>Others simply attack host</a:t>
            </a:r>
          </a:p>
          <a:p>
            <a:pPr marL="463550" lvl="2">
              <a:buClr>
                <a:srgbClr val="00B050"/>
              </a:buClr>
              <a:buSzPct val="55000"/>
            </a:pPr>
            <a:r>
              <a:rPr lang="en-US" sz="2000" u="sng" kern="0" dirty="0">
                <a:latin typeface="Comic Sans MS" panose="030F0702030302020204" pitchFamily="66" charset="0"/>
              </a:rPr>
              <a:t>Primary screwworm</a:t>
            </a:r>
            <a:r>
              <a:rPr lang="en-US" sz="2000" kern="0" dirty="0">
                <a:latin typeface="Comic Sans MS" panose="030F0702030302020204" pitchFamily="66" charset="0"/>
              </a:rPr>
              <a:t>, mango worm, </a:t>
            </a:r>
            <a:r>
              <a:rPr lang="en-US" sz="2000" u="sng" kern="0" dirty="0">
                <a:latin typeface="Comic Sans MS" panose="030F0702030302020204" pitchFamily="66" charset="0"/>
              </a:rPr>
              <a:t>bots</a:t>
            </a:r>
          </a:p>
          <a:p>
            <a:pPr marL="914400" lvl="2" indent="0">
              <a:buNone/>
            </a:pPr>
            <a:endParaRPr lang="en-US" sz="2000" kern="0" dirty="0">
              <a:latin typeface="Comic Sans MS" panose="030F0702030302020204" pitchFamily="66" charset="0"/>
            </a:endParaRPr>
          </a:p>
        </p:txBody>
      </p:sp>
      <p:pic>
        <p:nvPicPr>
          <p:cNvPr id="3" name="Picture 2">
            <a:extLst>
              <a:ext uri="{FF2B5EF4-FFF2-40B4-BE49-F238E27FC236}">
                <a16:creationId xmlns:a16="http://schemas.microsoft.com/office/drawing/2014/main" id="{37117C25-ECDA-C61E-E5D8-67B0F1FFA2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6201" y="1266972"/>
            <a:ext cx="3392387" cy="2534161"/>
          </a:xfrm>
          <a:prstGeom prst="rect">
            <a:avLst/>
          </a:prstGeom>
        </p:spPr>
      </p:pic>
      <p:pic>
        <p:nvPicPr>
          <p:cNvPr id="4" name="Picture 3">
            <a:extLst>
              <a:ext uri="{FF2B5EF4-FFF2-40B4-BE49-F238E27FC236}">
                <a16:creationId xmlns:a16="http://schemas.microsoft.com/office/drawing/2014/main" id="{3682A140-19E8-06CA-E8E4-8169B18256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4229610"/>
            <a:ext cx="4151382" cy="2467230"/>
          </a:xfrm>
          <a:prstGeom prst="rect">
            <a:avLst/>
          </a:prstGeom>
        </p:spPr>
      </p:pic>
      <p:sp>
        <p:nvSpPr>
          <p:cNvPr id="9" name="TextBox 8">
            <a:extLst>
              <a:ext uri="{FF2B5EF4-FFF2-40B4-BE49-F238E27FC236}">
                <a16:creationId xmlns:a16="http://schemas.microsoft.com/office/drawing/2014/main" id="{F476C749-87C0-0F87-D0B1-48A9B6D4C531}"/>
              </a:ext>
            </a:extLst>
          </p:cNvPr>
          <p:cNvSpPr txBox="1"/>
          <p:nvPr/>
        </p:nvSpPr>
        <p:spPr>
          <a:xfrm>
            <a:off x="5889709" y="3796034"/>
            <a:ext cx="1226618" cy="400110"/>
          </a:xfrm>
          <a:prstGeom prst="rect">
            <a:avLst/>
          </a:prstGeom>
          <a:noFill/>
        </p:spPr>
        <p:txBody>
          <a:bodyPr wrap="none" rtlCol="0">
            <a:spAutoFit/>
          </a:bodyPr>
          <a:lstStyle/>
          <a:p>
            <a:r>
              <a:rPr lang="en-US" sz="2000" b="1" dirty="0">
                <a:solidFill>
                  <a:srgbClr val="00B050"/>
                </a:solidFill>
                <a:latin typeface="Comic Sans MS" panose="030F0702030302020204" pitchFamily="66" charset="0"/>
              </a:rPr>
              <a:t>Obligate</a:t>
            </a:r>
          </a:p>
        </p:txBody>
      </p:sp>
      <p:sp>
        <p:nvSpPr>
          <p:cNvPr id="10" name="TextBox 9">
            <a:extLst>
              <a:ext uri="{FF2B5EF4-FFF2-40B4-BE49-F238E27FC236}">
                <a16:creationId xmlns:a16="http://schemas.microsoft.com/office/drawing/2014/main" id="{304163BF-C4C4-2817-5A92-436FEC238444}"/>
              </a:ext>
            </a:extLst>
          </p:cNvPr>
          <p:cNvSpPr txBox="1"/>
          <p:nvPr/>
        </p:nvSpPr>
        <p:spPr>
          <a:xfrm>
            <a:off x="10253384" y="3850010"/>
            <a:ext cx="1540806" cy="400110"/>
          </a:xfrm>
          <a:prstGeom prst="rect">
            <a:avLst/>
          </a:prstGeom>
          <a:noFill/>
        </p:spPr>
        <p:txBody>
          <a:bodyPr wrap="none" rtlCol="0">
            <a:spAutoFit/>
          </a:bodyPr>
          <a:lstStyle/>
          <a:p>
            <a:r>
              <a:rPr lang="en-US" sz="2000" b="1" dirty="0">
                <a:solidFill>
                  <a:srgbClr val="00B050"/>
                </a:solidFill>
                <a:latin typeface="Comic Sans MS" panose="030F0702030302020204" pitchFamily="66" charset="0"/>
              </a:rPr>
              <a:t>Facultative</a:t>
            </a:r>
          </a:p>
        </p:txBody>
      </p:sp>
      <p:pic>
        <p:nvPicPr>
          <p:cNvPr id="5" name="Picture 4">
            <a:extLst>
              <a:ext uri="{FF2B5EF4-FFF2-40B4-BE49-F238E27FC236}">
                <a16:creationId xmlns:a16="http://schemas.microsoft.com/office/drawing/2014/main" id="{94C04A7F-29E2-91FB-9C44-A0059D8B7C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434" y="1114454"/>
            <a:ext cx="9144793" cy="103641"/>
          </a:xfrm>
          <a:prstGeom prst="rect">
            <a:avLst/>
          </a:prstGeom>
        </p:spPr>
      </p:pic>
    </p:spTree>
    <p:extLst>
      <p:ext uri="{BB962C8B-B14F-4D97-AF65-F5344CB8AC3E}">
        <p14:creationId xmlns:p14="http://schemas.microsoft.com/office/powerpoint/2010/main" val="39899976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4459260" y="12927"/>
            <a:ext cx="3985385" cy="1077218"/>
          </a:xfrm>
          <a:prstGeom prst="rect">
            <a:avLst/>
          </a:prstGeom>
          <a:noFill/>
        </p:spPr>
        <p:txBody>
          <a:bodyPr wrap="none" rtlCol="0">
            <a:spAutoFit/>
          </a:bodyPr>
          <a:lstStyle/>
          <a:p>
            <a:pPr algn="ctr"/>
            <a:r>
              <a:rPr lang="en-US" sz="3200" b="1" u="sng" dirty="0">
                <a:solidFill>
                  <a:schemeClr val="tx2"/>
                </a:solidFill>
                <a:latin typeface="Comic Sans MS" panose="030F0702030302020204" pitchFamily="66" charset="0"/>
              </a:rPr>
              <a:t>Blow flies</a:t>
            </a:r>
          </a:p>
          <a:p>
            <a:pPr algn="ctr"/>
            <a:r>
              <a:rPr lang="en-US" sz="3200" b="1" u="sng" dirty="0">
                <a:solidFill>
                  <a:schemeClr val="tx2"/>
                </a:solidFill>
                <a:latin typeface="Comic Sans MS" panose="030F0702030302020204" pitchFamily="66" charset="0"/>
              </a:rPr>
              <a:t>Facultative Myiasis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976670"/>
            <a:ext cx="3147479" cy="2184107"/>
          </a:xfrm>
          <a:prstGeom prst="rect">
            <a:avLst/>
          </a:prstGeom>
        </p:spPr>
      </p:pic>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8876" y="976670"/>
            <a:ext cx="2531349" cy="2184107"/>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226530"/>
            <a:ext cx="3247122" cy="2402871"/>
          </a:xfrm>
          <a:prstGeom prst="rect">
            <a:avLst/>
          </a:prstGeom>
        </p:spPr>
      </p:pic>
      <p:sp>
        <p:nvSpPr>
          <p:cNvPr id="22" name="TextBox 21"/>
          <p:cNvSpPr txBox="1"/>
          <p:nvPr/>
        </p:nvSpPr>
        <p:spPr>
          <a:xfrm>
            <a:off x="3528479" y="1197311"/>
            <a:ext cx="2225289" cy="584775"/>
          </a:xfrm>
          <a:prstGeom prst="rect">
            <a:avLst/>
          </a:prstGeom>
          <a:noFill/>
        </p:spPr>
        <p:txBody>
          <a:bodyPr wrap="none" rtlCol="0">
            <a:spAutoFit/>
          </a:bodyPr>
          <a:lstStyle/>
          <a:p>
            <a:r>
              <a:rPr lang="en-US" sz="1600" dirty="0">
                <a:latin typeface="Comic Sans MS" panose="030F0702030302020204" pitchFamily="66" charset="0"/>
              </a:rPr>
              <a:t>Blue </a:t>
            </a:r>
            <a:r>
              <a:rPr lang="en-US" sz="1600" u="sng" dirty="0">
                <a:latin typeface="Comic Sans MS" panose="030F0702030302020204" pitchFamily="66" charset="0"/>
              </a:rPr>
              <a:t>Bottle Fly</a:t>
            </a:r>
          </a:p>
          <a:p>
            <a:r>
              <a:rPr lang="en-US" sz="1600" dirty="0">
                <a:latin typeface="Comic Sans MS" panose="030F0702030302020204" pitchFamily="66" charset="0"/>
              </a:rPr>
              <a:t>(</a:t>
            </a:r>
            <a:r>
              <a:rPr lang="en-US" sz="1600" i="1" dirty="0">
                <a:latin typeface="Comic Sans MS" panose="030F0702030302020204" pitchFamily="66" charset="0"/>
              </a:rPr>
              <a:t>Calliphora vomitoria</a:t>
            </a:r>
            <a:r>
              <a:rPr lang="en-US" sz="1600" dirty="0">
                <a:latin typeface="Comic Sans MS" panose="030F0702030302020204" pitchFamily="66" charset="0"/>
              </a:rPr>
              <a:t>)</a:t>
            </a:r>
          </a:p>
        </p:txBody>
      </p:sp>
      <p:sp>
        <p:nvSpPr>
          <p:cNvPr id="23" name="TextBox 22"/>
          <p:cNvSpPr txBox="1"/>
          <p:nvPr/>
        </p:nvSpPr>
        <p:spPr>
          <a:xfrm>
            <a:off x="3704323" y="5638801"/>
            <a:ext cx="1742785" cy="584775"/>
          </a:xfrm>
          <a:prstGeom prst="rect">
            <a:avLst/>
          </a:prstGeom>
          <a:noFill/>
        </p:spPr>
        <p:txBody>
          <a:bodyPr wrap="none" rtlCol="0">
            <a:spAutoFit/>
          </a:bodyPr>
          <a:lstStyle/>
          <a:p>
            <a:r>
              <a:rPr lang="en-US" sz="1600" dirty="0">
                <a:latin typeface="Comic Sans MS" panose="030F0702030302020204" pitchFamily="66" charset="0"/>
              </a:rPr>
              <a:t>Black </a:t>
            </a:r>
            <a:r>
              <a:rPr lang="en-US" sz="1600" u="sng" dirty="0">
                <a:latin typeface="Comic Sans MS" panose="030F0702030302020204" pitchFamily="66" charset="0"/>
              </a:rPr>
              <a:t>Blow Fly</a:t>
            </a:r>
          </a:p>
          <a:p>
            <a:r>
              <a:rPr lang="en-US" sz="1600" dirty="0">
                <a:latin typeface="Comic Sans MS" panose="030F0702030302020204" pitchFamily="66" charset="0"/>
              </a:rPr>
              <a:t>(</a:t>
            </a:r>
            <a:r>
              <a:rPr lang="en-US" sz="1600" i="1" dirty="0">
                <a:latin typeface="Comic Sans MS" panose="030F0702030302020204" pitchFamily="66" charset="0"/>
              </a:rPr>
              <a:t>Phormia regina</a:t>
            </a:r>
            <a:r>
              <a:rPr lang="en-US" sz="1600" dirty="0">
                <a:latin typeface="Comic Sans MS" panose="030F0702030302020204" pitchFamily="66" charset="0"/>
              </a:rPr>
              <a:t>)</a:t>
            </a:r>
          </a:p>
        </p:txBody>
      </p:sp>
      <p:sp>
        <p:nvSpPr>
          <p:cNvPr id="24" name="TextBox 23"/>
          <p:cNvSpPr txBox="1"/>
          <p:nvPr/>
        </p:nvSpPr>
        <p:spPr>
          <a:xfrm>
            <a:off x="8938098" y="3277159"/>
            <a:ext cx="2872902" cy="830997"/>
          </a:xfrm>
          <a:prstGeom prst="rect">
            <a:avLst/>
          </a:prstGeom>
          <a:noFill/>
        </p:spPr>
        <p:txBody>
          <a:bodyPr wrap="none" rtlCol="0">
            <a:spAutoFit/>
          </a:bodyPr>
          <a:lstStyle/>
          <a:p>
            <a:pPr algn="ctr"/>
            <a:r>
              <a:rPr lang="en-US" sz="1600" dirty="0">
                <a:latin typeface="Comic Sans MS" panose="030F0702030302020204" pitchFamily="66" charset="0"/>
              </a:rPr>
              <a:t> Green </a:t>
            </a:r>
            <a:r>
              <a:rPr lang="en-US" sz="1600" u="sng" dirty="0">
                <a:latin typeface="Comic Sans MS" panose="030F0702030302020204" pitchFamily="66" charset="0"/>
              </a:rPr>
              <a:t>Bottle Fly</a:t>
            </a:r>
          </a:p>
          <a:p>
            <a:pPr algn="ctr"/>
            <a:r>
              <a:rPr lang="en-US" sz="1600" dirty="0">
                <a:latin typeface="Comic Sans MS" panose="030F0702030302020204" pitchFamily="66" charset="0"/>
              </a:rPr>
              <a:t>(</a:t>
            </a:r>
            <a:r>
              <a:rPr lang="en-US" sz="1600" i="1" dirty="0">
                <a:latin typeface="Comic Sans MS" panose="030F0702030302020204" pitchFamily="66" charset="0"/>
              </a:rPr>
              <a:t>Phaenicia (Lucilia) </a:t>
            </a:r>
            <a:r>
              <a:rPr lang="en-US" sz="1600" i="1" dirty="0" err="1">
                <a:latin typeface="Comic Sans MS" panose="030F0702030302020204" pitchFamily="66" charset="0"/>
              </a:rPr>
              <a:t>sericata</a:t>
            </a:r>
            <a:r>
              <a:rPr lang="en-US" sz="1600" dirty="0">
                <a:latin typeface="Comic Sans MS" panose="030F0702030302020204" pitchFamily="66" charset="0"/>
              </a:rPr>
              <a:t>)</a:t>
            </a:r>
          </a:p>
          <a:p>
            <a:pPr algn="ctr"/>
            <a:endParaRPr lang="en-US" sz="1600" dirty="0">
              <a:latin typeface="Comic Sans MS" panose="030F0702030302020204" pitchFamily="66" charset="0"/>
            </a:endParaRPr>
          </a:p>
        </p:txBody>
      </p:sp>
      <p:pic>
        <p:nvPicPr>
          <p:cNvPr id="5" name="Picture 4">
            <a:extLst>
              <a:ext uri="{FF2B5EF4-FFF2-40B4-BE49-F238E27FC236}">
                <a16:creationId xmlns:a16="http://schemas.microsoft.com/office/drawing/2014/main" id="{65B7B071-BFB2-2532-B406-3427BF96D5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0251" y="4428233"/>
            <a:ext cx="3109626" cy="1750387"/>
          </a:xfrm>
          <a:prstGeom prst="rect">
            <a:avLst/>
          </a:prstGeom>
        </p:spPr>
      </p:pic>
      <p:pic>
        <p:nvPicPr>
          <p:cNvPr id="8" name="Picture 7">
            <a:extLst>
              <a:ext uri="{FF2B5EF4-FFF2-40B4-BE49-F238E27FC236}">
                <a16:creationId xmlns:a16="http://schemas.microsoft.com/office/drawing/2014/main" id="{868EAF89-414B-E990-603B-5D887EC0FD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45567" y="1981107"/>
            <a:ext cx="1868805" cy="3322320"/>
          </a:xfrm>
          <a:prstGeom prst="rect">
            <a:avLst/>
          </a:prstGeom>
        </p:spPr>
      </p:pic>
      <p:pic>
        <p:nvPicPr>
          <p:cNvPr id="9" name="Picture 8">
            <a:extLst>
              <a:ext uri="{FF2B5EF4-FFF2-40B4-BE49-F238E27FC236}">
                <a16:creationId xmlns:a16="http://schemas.microsoft.com/office/drawing/2014/main" id="{E97159B0-13DC-51ED-0509-E82DFFA7A2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2361" y="1898511"/>
            <a:ext cx="2838886" cy="189143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1" name="Ink 10">
                <a:extLst>
                  <a:ext uri="{FF2B5EF4-FFF2-40B4-BE49-F238E27FC236}">
                    <a16:creationId xmlns:a16="http://schemas.microsoft.com/office/drawing/2014/main" id="{1974E59C-4D69-BC4D-20D4-F39F5E47ACB7}"/>
                  </a:ext>
                </a:extLst>
              </p14:cNvPr>
              <p14:cNvContentPartPr/>
              <p14:nvPr/>
            </p14:nvContentPartPr>
            <p14:xfrm>
              <a:off x="-1543530" y="-1429320"/>
              <a:ext cx="360" cy="360"/>
            </p14:xfrm>
          </p:contentPart>
        </mc:Choice>
        <mc:Fallback xmlns="">
          <p:pic>
            <p:nvPicPr>
              <p:cNvPr id="11" name="Ink 10">
                <a:extLst>
                  <a:ext uri="{FF2B5EF4-FFF2-40B4-BE49-F238E27FC236}">
                    <a16:creationId xmlns:a16="http://schemas.microsoft.com/office/drawing/2014/main" id="{1974E59C-4D69-BC4D-20D4-F39F5E47ACB7}"/>
                  </a:ext>
                </a:extLst>
              </p:cNvPr>
              <p:cNvPicPr/>
              <p:nvPr/>
            </p:nvPicPr>
            <p:blipFill>
              <a:blip r:embed="rId10"/>
              <a:stretch>
                <a:fillRect/>
              </a:stretch>
            </p:blipFill>
            <p:spPr>
              <a:xfrm>
                <a:off x="-1561530" y="-153732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2" name="Ink 11">
                <a:extLst>
                  <a:ext uri="{FF2B5EF4-FFF2-40B4-BE49-F238E27FC236}">
                    <a16:creationId xmlns:a16="http://schemas.microsoft.com/office/drawing/2014/main" id="{A0BF8ED2-664D-B12F-1E35-4C51DAAB47D3}"/>
                  </a:ext>
                </a:extLst>
              </p14:cNvPr>
              <p14:cNvContentPartPr/>
              <p14:nvPr/>
            </p14:nvContentPartPr>
            <p14:xfrm>
              <a:off x="3047250" y="-1905240"/>
              <a:ext cx="360" cy="360"/>
            </p14:xfrm>
          </p:contentPart>
        </mc:Choice>
        <mc:Fallback xmlns="">
          <p:pic>
            <p:nvPicPr>
              <p:cNvPr id="12" name="Ink 11">
                <a:extLst>
                  <a:ext uri="{FF2B5EF4-FFF2-40B4-BE49-F238E27FC236}">
                    <a16:creationId xmlns:a16="http://schemas.microsoft.com/office/drawing/2014/main" id="{A0BF8ED2-664D-B12F-1E35-4C51DAAB47D3}"/>
                  </a:ext>
                </a:extLst>
              </p:cNvPr>
              <p:cNvPicPr/>
              <p:nvPr/>
            </p:nvPicPr>
            <p:blipFill>
              <a:blip r:embed="rId12"/>
              <a:stretch>
                <a:fillRect/>
              </a:stretch>
            </p:blipFill>
            <p:spPr>
              <a:xfrm>
                <a:off x="3038250" y="-1959240"/>
                <a:ext cx="18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D9F3C1FE-BFC3-D02C-2DD6-2189DDFBA516}"/>
                  </a:ext>
                </a:extLst>
              </p14:cNvPr>
              <p14:cNvContentPartPr/>
              <p14:nvPr/>
            </p14:nvContentPartPr>
            <p14:xfrm>
              <a:off x="154909" y="166145"/>
              <a:ext cx="360" cy="360"/>
            </p14:xfrm>
          </p:contentPart>
        </mc:Choice>
        <mc:Fallback xmlns="">
          <p:pic>
            <p:nvPicPr>
              <p:cNvPr id="14" name="Ink 13">
                <a:extLst>
                  <a:ext uri="{FF2B5EF4-FFF2-40B4-BE49-F238E27FC236}">
                    <a16:creationId xmlns:a16="http://schemas.microsoft.com/office/drawing/2014/main" id="{D9F3C1FE-BFC3-D02C-2DD6-2189DDFBA516}"/>
                  </a:ext>
                </a:extLst>
              </p:cNvPr>
              <p:cNvPicPr/>
              <p:nvPr/>
            </p:nvPicPr>
            <p:blipFill>
              <a:blip r:embed="rId14"/>
              <a:stretch>
                <a:fillRect/>
              </a:stretch>
            </p:blipFill>
            <p:spPr>
              <a:xfrm>
                <a:off x="119269" y="13014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CD7DF428-BF01-60C5-59EE-2A4D5E794E8F}"/>
                  </a:ext>
                </a:extLst>
              </p14:cNvPr>
              <p14:cNvContentPartPr/>
              <p14:nvPr/>
            </p14:nvContentPartPr>
            <p14:xfrm>
              <a:off x="786709" y="599225"/>
              <a:ext cx="33840" cy="42120"/>
            </p14:xfrm>
          </p:contentPart>
        </mc:Choice>
        <mc:Fallback xmlns="">
          <p:pic>
            <p:nvPicPr>
              <p:cNvPr id="27" name="Ink 26">
                <a:extLst>
                  <a:ext uri="{FF2B5EF4-FFF2-40B4-BE49-F238E27FC236}">
                    <a16:creationId xmlns:a16="http://schemas.microsoft.com/office/drawing/2014/main" id="{CD7DF428-BF01-60C5-59EE-2A4D5E794E8F}"/>
                  </a:ext>
                </a:extLst>
              </p:cNvPr>
              <p:cNvPicPr/>
              <p:nvPr/>
            </p:nvPicPr>
            <p:blipFill>
              <a:blip r:embed="rId16"/>
              <a:stretch>
                <a:fillRect/>
              </a:stretch>
            </p:blipFill>
            <p:spPr>
              <a:xfrm>
                <a:off x="777709" y="590585"/>
                <a:ext cx="51480" cy="59760"/>
              </a:xfrm>
              <a:prstGeom prst="rect">
                <a:avLst/>
              </a:prstGeom>
            </p:spPr>
          </p:pic>
        </mc:Fallback>
      </mc:AlternateContent>
      <p:grpSp>
        <p:nvGrpSpPr>
          <p:cNvPr id="34" name="Group 33">
            <a:extLst>
              <a:ext uri="{FF2B5EF4-FFF2-40B4-BE49-F238E27FC236}">
                <a16:creationId xmlns:a16="http://schemas.microsoft.com/office/drawing/2014/main" id="{3777A417-0C17-EB65-F971-D457B90C0BBD}"/>
              </a:ext>
            </a:extLst>
          </p:cNvPr>
          <p:cNvGrpSpPr>
            <a:grpSpLocks noChangeAspect="1"/>
          </p:cNvGrpSpPr>
          <p:nvPr/>
        </p:nvGrpSpPr>
        <p:grpSpPr>
          <a:xfrm>
            <a:off x="1609751" y="3171257"/>
            <a:ext cx="942020" cy="942020"/>
            <a:chOff x="219647" y="40706"/>
            <a:chExt cx="1223403" cy="1223403"/>
          </a:xfrm>
        </p:grpSpPr>
        <p:pic>
          <p:nvPicPr>
            <p:cNvPr id="10" name="Picture 9">
              <a:extLst>
                <a:ext uri="{FF2B5EF4-FFF2-40B4-BE49-F238E27FC236}">
                  <a16:creationId xmlns:a16="http://schemas.microsoft.com/office/drawing/2014/main" id="{937D1C9D-0F37-2668-208E-2F23FAFFFD8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19647" y="40706"/>
              <a:ext cx="1223403" cy="1223403"/>
            </a:xfrm>
            <a:prstGeom prst="rect">
              <a:avLst/>
            </a:prstGeom>
          </p:spPr>
        </p:pic>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FBEF8A92-2BF1-DC29-D011-53380B46E35E}"/>
                    </a:ext>
                  </a:extLst>
                </p14:cNvPr>
                <p14:cNvContentPartPr/>
                <p14:nvPr/>
              </p14:nvContentPartPr>
              <p14:xfrm>
                <a:off x="764389" y="282425"/>
                <a:ext cx="66960" cy="45720"/>
              </p14:xfrm>
            </p:contentPart>
          </mc:Choice>
          <mc:Fallback xmlns="">
            <p:pic>
              <p:nvPicPr>
                <p:cNvPr id="16" name="Ink 15">
                  <a:extLst>
                    <a:ext uri="{FF2B5EF4-FFF2-40B4-BE49-F238E27FC236}">
                      <a16:creationId xmlns:a16="http://schemas.microsoft.com/office/drawing/2014/main" id="{FBEF8A92-2BF1-DC29-D011-53380B46E35E}"/>
                    </a:ext>
                  </a:extLst>
                </p:cNvPr>
                <p:cNvPicPr/>
                <p:nvPr/>
              </p:nvPicPr>
              <p:blipFill>
                <a:blip r:embed="rId19"/>
                <a:stretch>
                  <a:fillRect/>
                </a:stretch>
              </p:blipFill>
              <p:spPr>
                <a:xfrm>
                  <a:off x="753229" y="270762"/>
                  <a:ext cx="89745" cy="68580"/>
                </a:xfrm>
                <a:prstGeom prst="rect">
                  <a:avLst/>
                </a:prstGeom>
              </p:spPr>
            </p:pic>
          </mc:Fallback>
        </mc:AlternateContent>
        <p:grpSp>
          <p:nvGrpSpPr>
            <p:cNvPr id="26" name="Group 25">
              <a:extLst>
                <a:ext uri="{FF2B5EF4-FFF2-40B4-BE49-F238E27FC236}">
                  <a16:creationId xmlns:a16="http://schemas.microsoft.com/office/drawing/2014/main" id="{0690F231-0ABC-A1D5-8C2B-E7D23B30CB58}"/>
                </a:ext>
              </a:extLst>
            </p:cNvPr>
            <p:cNvGrpSpPr/>
            <p:nvPr/>
          </p:nvGrpSpPr>
          <p:grpSpPr>
            <a:xfrm>
              <a:off x="653509" y="415265"/>
              <a:ext cx="220680" cy="83520"/>
              <a:chOff x="653509" y="415265"/>
              <a:chExt cx="220680" cy="8352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0611CF60-B003-4523-872D-5AB5C3DB5F63}"/>
                      </a:ext>
                    </a:extLst>
                  </p14:cNvPr>
                  <p14:cNvContentPartPr/>
                  <p14:nvPr/>
                </p14:nvContentPartPr>
                <p14:xfrm>
                  <a:off x="653509" y="456665"/>
                  <a:ext cx="81720" cy="42120"/>
                </p14:xfrm>
              </p:contentPart>
            </mc:Choice>
            <mc:Fallback xmlns="">
              <p:pic>
                <p:nvPicPr>
                  <p:cNvPr id="17" name="Ink 16">
                    <a:extLst>
                      <a:ext uri="{FF2B5EF4-FFF2-40B4-BE49-F238E27FC236}">
                        <a16:creationId xmlns:a16="http://schemas.microsoft.com/office/drawing/2014/main" id="{0611CF60-B003-4523-872D-5AB5C3DB5F63}"/>
                      </a:ext>
                    </a:extLst>
                  </p:cNvPr>
                  <p:cNvPicPr/>
                  <p:nvPr/>
                </p:nvPicPr>
                <p:blipFill>
                  <a:blip r:embed="rId21"/>
                  <a:stretch>
                    <a:fillRect/>
                  </a:stretch>
                </p:blipFill>
                <p:spPr>
                  <a:xfrm>
                    <a:off x="642302" y="444965"/>
                    <a:ext cx="104602" cy="6505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5BB316C8-264C-D13C-82B7-6A607E997CD9}"/>
                      </a:ext>
                    </a:extLst>
                  </p14:cNvPr>
                  <p14:cNvContentPartPr/>
                  <p14:nvPr/>
                </p14:nvContentPartPr>
                <p14:xfrm>
                  <a:off x="852949" y="415265"/>
                  <a:ext cx="21240" cy="68040"/>
                </p14:xfrm>
              </p:contentPart>
            </mc:Choice>
            <mc:Fallback xmlns="">
              <p:pic>
                <p:nvPicPr>
                  <p:cNvPr id="25" name="Ink 24">
                    <a:extLst>
                      <a:ext uri="{FF2B5EF4-FFF2-40B4-BE49-F238E27FC236}">
                        <a16:creationId xmlns:a16="http://schemas.microsoft.com/office/drawing/2014/main" id="{5BB316C8-264C-D13C-82B7-6A607E997CD9}"/>
                      </a:ext>
                    </a:extLst>
                  </p:cNvPr>
                  <p:cNvPicPr/>
                  <p:nvPr/>
                </p:nvPicPr>
                <p:blipFill>
                  <a:blip r:embed="rId23"/>
                  <a:stretch>
                    <a:fillRect/>
                  </a:stretch>
                </p:blipFill>
                <p:spPr>
                  <a:xfrm>
                    <a:off x="841867" y="403614"/>
                    <a:ext cx="43865" cy="90875"/>
                  </a:xfrm>
                  <a:prstGeom prst="rect">
                    <a:avLst/>
                  </a:prstGeom>
                </p:spPr>
              </p:pic>
            </mc:Fallback>
          </mc:AlternateContent>
        </p:grpSp>
        <p:grpSp>
          <p:nvGrpSpPr>
            <p:cNvPr id="31" name="Group 30">
              <a:extLst>
                <a:ext uri="{FF2B5EF4-FFF2-40B4-BE49-F238E27FC236}">
                  <a16:creationId xmlns:a16="http://schemas.microsoft.com/office/drawing/2014/main" id="{ED86CF4D-BC0B-AE84-6FBF-5538668EBF1B}"/>
                </a:ext>
              </a:extLst>
            </p:cNvPr>
            <p:cNvGrpSpPr/>
            <p:nvPr/>
          </p:nvGrpSpPr>
          <p:grpSpPr>
            <a:xfrm>
              <a:off x="979309" y="953105"/>
              <a:ext cx="275400" cy="110520"/>
              <a:chOff x="979309" y="953105"/>
              <a:chExt cx="275400" cy="110520"/>
            </a:xfrm>
          </p:grpSpPr>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C3986E02-FD7C-7905-4ACE-AB8D291A3C4F}"/>
                      </a:ext>
                    </a:extLst>
                  </p14:cNvPr>
                  <p14:cNvContentPartPr/>
                  <p14:nvPr/>
                </p14:nvContentPartPr>
                <p14:xfrm>
                  <a:off x="1190989" y="953105"/>
                  <a:ext cx="63720" cy="16200"/>
                </p14:xfrm>
              </p:contentPart>
            </mc:Choice>
            <mc:Fallback xmlns="">
              <p:pic>
                <p:nvPicPr>
                  <p:cNvPr id="28" name="Ink 27">
                    <a:extLst>
                      <a:ext uri="{FF2B5EF4-FFF2-40B4-BE49-F238E27FC236}">
                        <a16:creationId xmlns:a16="http://schemas.microsoft.com/office/drawing/2014/main" id="{C3986E02-FD7C-7905-4ACE-AB8D291A3C4F}"/>
                      </a:ext>
                    </a:extLst>
                  </p:cNvPr>
                  <p:cNvPicPr/>
                  <p:nvPr/>
                </p:nvPicPr>
                <p:blipFill>
                  <a:blip r:embed="rId25"/>
                  <a:stretch>
                    <a:fillRect/>
                  </a:stretch>
                </p:blipFill>
                <p:spPr>
                  <a:xfrm>
                    <a:off x="1179744" y="941534"/>
                    <a:ext cx="86678"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761AE5F4-98E7-6102-B49F-CA0E9774CEAB}"/>
                      </a:ext>
                    </a:extLst>
                  </p14:cNvPr>
                  <p14:cNvContentPartPr/>
                  <p14:nvPr/>
                </p14:nvContentPartPr>
                <p14:xfrm>
                  <a:off x="979309" y="1025105"/>
                  <a:ext cx="73800" cy="38520"/>
                </p14:xfrm>
              </p:contentPart>
            </mc:Choice>
            <mc:Fallback xmlns="">
              <p:pic>
                <p:nvPicPr>
                  <p:cNvPr id="29" name="Ink 28">
                    <a:extLst>
                      <a:ext uri="{FF2B5EF4-FFF2-40B4-BE49-F238E27FC236}">
                        <a16:creationId xmlns:a16="http://schemas.microsoft.com/office/drawing/2014/main" id="{761AE5F4-98E7-6102-B49F-CA0E9774CEAB}"/>
                      </a:ext>
                    </a:extLst>
                  </p:cNvPr>
                  <p:cNvPicPr/>
                  <p:nvPr/>
                </p:nvPicPr>
                <p:blipFill>
                  <a:blip r:embed="rId27"/>
                  <a:stretch>
                    <a:fillRect/>
                  </a:stretch>
                </p:blipFill>
                <p:spPr>
                  <a:xfrm>
                    <a:off x="967632" y="1013361"/>
                    <a:ext cx="96687" cy="6153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059649CD-31AE-66F0-7C9A-64CBCF0936DB}"/>
                    </a:ext>
                  </a:extLst>
                </p14:cNvPr>
                <p14:cNvContentPartPr/>
                <p14:nvPr/>
              </p14:nvContentPartPr>
              <p14:xfrm>
                <a:off x="415189" y="914585"/>
                <a:ext cx="116640" cy="61200"/>
              </p14:xfrm>
            </p:contentPart>
          </mc:Choice>
          <mc:Fallback xmlns="">
            <p:pic>
              <p:nvPicPr>
                <p:cNvPr id="30" name="Ink 29">
                  <a:extLst>
                    <a:ext uri="{FF2B5EF4-FFF2-40B4-BE49-F238E27FC236}">
                      <a16:creationId xmlns:a16="http://schemas.microsoft.com/office/drawing/2014/main" id="{059649CD-31AE-66F0-7C9A-64CBCF0936DB}"/>
                    </a:ext>
                  </a:extLst>
                </p:cNvPr>
                <p:cNvPicPr/>
                <p:nvPr/>
              </p:nvPicPr>
              <p:blipFill>
                <a:blip r:embed="rId29"/>
                <a:stretch>
                  <a:fillRect/>
                </a:stretch>
              </p:blipFill>
              <p:spPr>
                <a:xfrm>
                  <a:off x="403992" y="902906"/>
                  <a:ext cx="139501" cy="8409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Ink 31">
                  <a:extLst>
                    <a:ext uri="{FF2B5EF4-FFF2-40B4-BE49-F238E27FC236}">
                      <a16:creationId xmlns:a16="http://schemas.microsoft.com/office/drawing/2014/main" id="{7F565BB0-77F9-D2C1-35AB-6B0369AB1AE3}"/>
                    </a:ext>
                  </a:extLst>
                </p14:cNvPr>
                <p14:cNvContentPartPr/>
                <p14:nvPr/>
              </p14:nvContentPartPr>
              <p14:xfrm>
                <a:off x="1147789" y="730985"/>
                <a:ext cx="14760" cy="61920"/>
              </p14:xfrm>
            </p:contentPart>
          </mc:Choice>
          <mc:Fallback xmlns="">
            <p:pic>
              <p:nvPicPr>
                <p:cNvPr id="32" name="Ink 31">
                  <a:extLst>
                    <a:ext uri="{FF2B5EF4-FFF2-40B4-BE49-F238E27FC236}">
                      <a16:creationId xmlns:a16="http://schemas.microsoft.com/office/drawing/2014/main" id="{7F565BB0-77F9-D2C1-35AB-6B0369AB1AE3}"/>
                    </a:ext>
                  </a:extLst>
                </p:cNvPr>
                <p:cNvPicPr/>
                <p:nvPr/>
              </p:nvPicPr>
              <p:blipFill>
                <a:blip r:embed="rId31"/>
                <a:stretch>
                  <a:fillRect/>
                </a:stretch>
              </p:blipFill>
              <p:spPr>
                <a:xfrm>
                  <a:off x="1136258" y="719811"/>
                  <a:ext cx="37361" cy="84733"/>
                </a:xfrm>
                <a:prstGeom prst="rect">
                  <a:avLst/>
                </a:prstGeom>
              </p:spPr>
            </p:pic>
          </mc:Fallback>
        </mc:AlternateContent>
      </p:grpSp>
      <p:sp>
        <p:nvSpPr>
          <p:cNvPr id="35" name="TextBox 34">
            <a:extLst>
              <a:ext uri="{FF2B5EF4-FFF2-40B4-BE49-F238E27FC236}">
                <a16:creationId xmlns:a16="http://schemas.microsoft.com/office/drawing/2014/main" id="{C6802103-9C8D-C576-4F05-62051EA739E0}"/>
              </a:ext>
            </a:extLst>
          </p:cNvPr>
          <p:cNvSpPr txBox="1"/>
          <p:nvPr/>
        </p:nvSpPr>
        <p:spPr>
          <a:xfrm>
            <a:off x="6572448" y="3855309"/>
            <a:ext cx="1689886" cy="461665"/>
          </a:xfrm>
          <a:prstGeom prst="rect">
            <a:avLst/>
          </a:prstGeom>
          <a:noFill/>
        </p:spPr>
        <p:txBody>
          <a:bodyPr wrap="none" rtlCol="0">
            <a:spAutoFit/>
          </a:bodyPr>
          <a:lstStyle/>
          <a:p>
            <a:r>
              <a:rPr lang="en-US" b="1" dirty="0">
                <a:solidFill>
                  <a:srgbClr val="0070C0"/>
                </a:solidFill>
                <a:latin typeface="Comic Sans MS" panose="030F0702030302020204" pitchFamily="66" charset="0"/>
              </a:rPr>
              <a:t>Fly Strike</a:t>
            </a:r>
          </a:p>
        </p:txBody>
      </p:sp>
      <p:pic>
        <p:nvPicPr>
          <p:cNvPr id="2" name="Picture 1">
            <a:extLst>
              <a:ext uri="{FF2B5EF4-FFF2-40B4-BE49-F238E27FC236}">
                <a16:creationId xmlns:a16="http://schemas.microsoft.com/office/drawing/2014/main" id="{2FDD0204-387E-A2C1-BD10-234486D6A98D}"/>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9275755" y="4244968"/>
            <a:ext cx="2775193" cy="1851032"/>
          </a:xfrm>
          <a:prstGeom prst="rect">
            <a:avLst/>
          </a:prstGeom>
        </p:spPr>
      </p:pic>
      <p:sp>
        <p:nvSpPr>
          <p:cNvPr id="4" name="TextBox 3">
            <a:extLst>
              <a:ext uri="{FF2B5EF4-FFF2-40B4-BE49-F238E27FC236}">
                <a16:creationId xmlns:a16="http://schemas.microsoft.com/office/drawing/2014/main" id="{14F933EC-C056-8E2B-2609-259A013E37C0}"/>
              </a:ext>
            </a:extLst>
          </p:cNvPr>
          <p:cNvSpPr txBox="1"/>
          <p:nvPr/>
        </p:nvSpPr>
        <p:spPr>
          <a:xfrm>
            <a:off x="9413711" y="6120825"/>
            <a:ext cx="2465739" cy="584775"/>
          </a:xfrm>
          <a:prstGeom prst="rect">
            <a:avLst/>
          </a:prstGeom>
          <a:noFill/>
        </p:spPr>
        <p:txBody>
          <a:bodyPr wrap="none" rtlCol="0">
            <a:spAutoFit/>
          </a:bodyPr>
          <a:lstStyle/>
          <a:p>
            <a:pPr algn="ctr"/>
            <a:r>
              <a:rPr lang="en-US" sz="1600" u="sng" dirty="0">
                <a:latin typeface="Comic Sans MS" panose="030F0702030302020204" pitchFamily="66" charset="0"/>
              </a:rPr>
              <a:t>Secondary Screwworm</a:t>
            </a:r>
          </a:p>
          <a:p>
            <a:pPr algn="ctr"/>
            <a:r>
              <a:rPr lang="en-US" sz="1600" dirty="0">
                <a:latin typeface="Comic Sans MS" panose="030F0702030302020204" pitchFamily="66" charset="0"/>
              </a:rPr>
              <a:t>(</a:t>
            </a:r>
            <a:r>
              <a:rPr lang="en-US" sz="1600" i="1" dirty="0" err="1">
                <a:latin typeface="Comic Sans MS" panose="030F0702030302020204" pitchFamily="66" charset="0"/>
              </a:rPr>
              <a:t>Cochliomyia</a:t>
            </a:r>
            <a:r>
              <a:rPr lang="en-US" sz="1600" i="1" dirty="0">
                <a:latin typeface="Comic Sans MS" panose="030F0702030302020204" pitchFamily="66" charset="0"/>
              </a:rPr>
              <a:t> macellaria</a:t>
            </a:r>
            <a:r>
              <a:rPr lang="en-US" sz="1600" dirty="0">
                <a:latin typeface="Comic Sans MS" panose="030F0702030302020204" pitchFamily="66" charset="0"/>
              </a:rPr>
              <a:t>)</a:t>
            </a:r>
          </a:p>
        </p:txBody>
      </p:sp>
    </p:spTree>
    <p:extLst>
      <p:ext uri="{BB962C8B-B14F-4D97-AF65-F5344CB8AC3E}">
        <p14:creationId xmlns:p14="http://schemas.microsoft.com/office/powerpoint/2010/main" val="155995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 name="Picture 28" descr="Map&#10;&#10;Description automatically generated">
            <a:extLst>
              <a:ext uri="{FF2B5EF4-FFF2-40B4-BE49-F238E27FC236}">
                <a16:creationId xmlns:a16="http://schemas.microsoft.com/office/drawing/2014/main" id="{A1A0B765-A9D1-A607-A479-C8EA924359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3975325"/>
            <a:ext cx="2890765" cy="2696428"/>
          </a:xfrm>
          <a:prstGeom prst="rect">
            <a:avLst/>
          </a:prstGeom>
        </p:spPr>
      </p:pic>
      <p:sp>
        <p:nvSpPr>
          <p:cNvPr id="19458" name="Rectangle 2"/>
          <p:cNvSpPr>
            <a:spLocks noGrp="1" noChangeArrowheads="1"/>
          </p:cNvSpPr>
          <p:nvPr>
            <p:ph type="title"/>
          </p:nvPr>
        </p:nvSpPr>
        <p:spPr>
          <a:xfrm>
            <a:off x="3666821" y="408431"/>
            <a:ext cx="4948665" cy="963169"/>
          </a:xfrm>
          <a:noFill/>
        </p:spPr>
        <p:txBody>
          <a:bodyPr vert="horz" wrap="square" lIns="92075" tIns="46038" rIns="92075" bIns="46038" numCol="1" anchor="b" anchorCtr="0" compatLnSpc="1">
            <a:prstTxWarp prst="textNoShape">
              <a:avLst/>
            </a:prstTxWarp>
          </a:bodyPr>
          <a:lstStyle/>
          <a:p>
            <a:pPr algn="ctr" eaLnBrk="1" hangingPunct="1"/>
            <a:r>
              <a:rPr lang="en-US" altLang="en-US" sz="3600" b="1" dirty="0">
                <a:latin typeface="Comic Sans MS" panose="030F0702030302020204" pitchFamily="66" charset="0"/>
              </a:rPr>
              <a:t>Primary screwworm</a:t>
            </a:r>
            <a:br>
              <a:rPr lang="en-US" altLang="en-US" sz="3600" b="1" dirty="0">
                <a:latin typeface="Comic Sans MS" panose="030F0702030302020204" pitchFamily="66" charset="0"/>
              </a:rPr>
            </a:br>
            <a:r>
              <a:rPr lang="en-US" altLang="en-US" sz="2800" b="1" dirty="0">
                <a:latin typeface="Comic Sans MS" panose="030F0702030302020204" pitchFamily="66" charset="0"/>
              </a:rPr>
              <a:t>(</a:t>
            </a:r>
            <a:r>
              <a:rPr lang="en-US" altLang="en-US" sz="2800" b="1" i="1" dirty="0">
                <a:latin typeface="Comic Sans MS" panose="030F0702030302020204" pitchFamily="66" charset="0"/>
              </a:rPr>
              <a:t>Cochliomyia </a:t>
            </a:r>
            <a:r>
              <a:rPr lang="en-US" altLang="en-US" sz="2800" b="1" i="1" dirty="0" err="1">
                <a:latin typeface="Comic Sans MS" panose="030F0702030302020204" pitchFamily="66" charset="0"/>
              </a:rPr>
              <a:t>hominivorax</a:t>
            </a:r>
            <a:r>
              <a:rPr lang="en-US" altLang="en-US" sz="2800" b="1" i="1" dirty="0">
                <a:latin typeface="Comic Sans MS" panose="030F0702030302020204" pitchFamily="66" charset="0"/>
              </a:rPr>
              <a:t>)</a:t>
            </a:r>
            <a:endParaRPr lang="en-US" altLang="en-US" sz="3600" b="1" dirty="0">
              <a:latin typeface="Comic Sans MS" panose="030F0702030302020204" pitchFamily="66"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0049" y="268489"/>
            <a:ext cx="2117120" cy="911238"/>
          </a:xfrm>
          <a:prstGeom prst="rect">
            <a:avLst/>
          </a:prstGeom>
        </p:spPr>
      </p:pic>
      <p:sp>
        <p:nvSpPr>
          <p:cNvPr id="10" name="Rectangle 3">
            <a:extLst>
              <a:ext uri="{FF2B5EF4-FFF2-40B4-BE49-F238E27FC236}">
                <a16:creationId xmlns:a16="http://schemas.microsoft.com/office/drawing/2014/main" id="{76174E5A-C1AC-7F20-8EF8-45883E36C638}"/>
              </a:ext>
            </a:extLst>
          </p:cNvPr>
          <p:cNvSpPr txBox="1">
            <a:spLocks noChangeArrowheads="1"/>
          </p:cNvSpPr>
          <p:nvPr/>
        </p:nvSpPr>
        <p:spPr bwMode="auto">
          <a:xfrm>
            <a:off x="127571" y="1612232"/>
            <a:ext cx="5087087" cy="2758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31775" indent="-231775">
              <a:buClr>
                <a:srgbClr val="0070C0"/>
              </a:buClr>
            </a:pPr>
            <a:r>
              <a:rPr lang="en-US" altLang="en-US" sz="2000" kern="0" dirty="0">
                <a:latin typeface="Comic Sans MS" panose="030F0702030302020204" pitchFamily="66" charset="0"/>
              </a:rPr>
              <a:t>Obligate Myiasis</a:t>
            </a:r>
          </a:p>
          <a:p>
            <a:pPr marL="231775" indent="-231775">
              <a:buClr>
                <a:srgbClr val="0070C0"/>
              </a:buClr>
            </a:pPr>
            <a:r>
              <a:rPr lang="en-US" altLang="en-US" sz="2000" kern="0" dirty="0">
                <a:latin typeface="Comic Sans MS" panose="030F0702030302020204" pitchFamily="66" charset="0"/>
              </a:rPr>
              <a:t>Lives only in the living flesh of warm-blooded animals.</a:t>
            </a:r>
          </a:p>
          <a:p>
            <a:pPr marL="231775" indent="-231775">
              <a:buClr>
                <a:srgbClr val="0070C0"/>
              </a:buClr>
            </a:pPr>
            <a:r>
              <a:rPr lang="en-US" altLang="en-US" sz="2000" kern="0" dirty="0">
                <a:latin typeface="Comic Sans MS" panose="030F0702030302020204" pitchFamily="66" charset="0"/>
              </a:rPr>
              <a:t>Any small wound will permit infestation.</a:t>
            </a:r>
          </a:p>
          <a:p>
            <a:pPr marL="463550" lvl="1" indent="-230188">
              <a:buClr>
                <a:srgbClr val="00B050"/>
              </a:buClr>
            </a:pPr>
            <a:r>
              <a:rPr lang="en-US" altLang="en-US" sz="2000" kern="0" dirty="0">
                <a:latin typeface="Comic Sans MS" panose="030F0702030302020204" pitchFamily="66" charset="0"/>
              </a:rPr>
              <a:t>barbed wire scratch, tick bite, dehorning, castration</a:t>
            </a:r>
          </a:p>
          <a:p>
            <a:pPr marL="231775" indent="-231775">
              <a:lnSpc>
                <a:spcPct val="90000"/>
              </a:lnSpc>
              <a:buClr>
                <a:srgbClr val="0070C0"/>
              </a:buClr>
            </a:pPr>
            <a:r>
              <a:rPr lang="en-US" altLang="en-US" sz="2000" dirty="0">
                <a:latin typeface="Comic Sans MS" panose="030F0702030302020204" pitchFamily="66" charset="0"/>
              </a:rPr>
              <a:t>Female fly copulates only once. </a:t>
            </a:r>
            <a:endParaRPr lang="en-US" altLang="en-US" sz="2000" kern="0" dirty="0">
              <a:latin typeface="Comic Sans MS" panose="030F0702030302020204" pitchFamily="66" charset="0"/>
            </a:endParaRPr>
          </a:p>
        </p:txBody>
      </p:sp>
      <p:pic>
        <p:nvPicPr>
          <p:cNvPr id="33" name="Picture 32" descr="A picture containing text, close&#10;&#10;Description automatically generated">
            <a:extLst>
              <a:ext uri="{FF2B5EF4-FFF2-40B4-BE49-F238E27FC236}">
                <a16:creationId xmlns:a16="http://schemas.microsoft.com/office/drawing/2014/main" id="{DEE5E7DD-7D1D-DF26-F45D-ED6BB0D243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36003" y="1584869"/>
            <a:ext cx="2774773" cy="1844131"/>
          </a:xfrm>
          <a:prstGeom prst="rect">
            <a:avLst/>
          </a:prstGeom>
        </p:spPr>
      </p:pic>
      <p:sp>
        <p:nvSpPr>
          <p:cNvPr id="34" name="Rectangle 3">
            <a:extLst>
              <a:ext uri="{FF2B5EF4-FFF2-40B4-BE49-F238E27FC236}">
                <a16:creationId xmlns:a16="http://schemas.microsoft.com/office/drawing/2014/main" id="{5457E4AA-54B8-28A2-14DF-E5CF48996D27}"/>
              </a:ext>
            </a:extLst>
          </p:cNvPr>
          <p:cNvSpPr txBox="1">
            <a:spLocks noChangeArrowheads="1"/>
          </p:cNvSpPr>
          <p:nvPr/>
        </p:nvSpPr>
        <p:spPr bwMode="auto">
          <a:xfrm>
            <a:off x="963818" y="5513841"/>
            <a:ext cx="3631469" cy="1015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nSpc>
                <a:spcPct val="90000"/>
              </a:lnSpc>
              <a:buNone/>
            </a:pPr>
            <a:r>
              <a:rPr lang="en-US" altLang="en-US" sz="1800" dirty="0">
                <a:solidFill>
                  <a:srgbClr val="00B050"/>
                </a:solidFill>
                <a:latin typeface="Comic Sans MS" panose="030F0702030302020204" pitchFamily="66" charset="0"/>
              </a:rPr>
              <a:t>Release of irradiated pupae</a:t>
            </a:r>
          </a:p>
          <a:p>
            <a:pPr marL="0" indent="0">
              <a:lnSpc>
                <a:spcPct val="90000"/>
              </a:lnSpc>
              <a:buNone/>
            </a:pPr>
            <a:r>
              <a:rPr lang="en-US" altLang="en-US" sz="1800" kern="0" dirty="0">
                <a:solidFill>
                  <a:srgbClr val="00B050"/>
                </a:solidFill>
                <a:latin typeface="Comic Sans MS" panose="030F0702030302020204" pitchFamily="66" charset="0"/>
                <a:sym typeface="Wingdings" panose="05000000000000000000" pitchFamily="2" charset="2"/>
              </a:rPr>
              <a:t> </a:t>
            </a:r>
            <a:r>
              <a:rPr lang="en-US" altLang="en-US" sz="1800" kern="0" dirty="0">
                <a:solidFill>
                  <a:srgbClr val="00B050"/>
                </a:solidFill>
                <a:latin typeface="Comic Sans MS" panose="030F0702030302020204" pitchFamily="66" charset="0"/>
              </a:rPr>
              <a:t>Sterile males mated with females </a:t>
            </a:r>
            <a:r>
              <a:rPr lang="en-US" altLang="en-US" sz="1800" kern="0" dirty="0">
                <a:solidFill>
                  <a:srgbClr val="00B050"/>
                </a:solidFill>
                <a:latin typeface="Comic Sans MS" panose="030F0702030302020204" pitchFamily="66" charset="0"/>
                <a:sym typeface="Wingdings" panose="05000000000000000000" pitchFamily="2" charset="2"/>
              </a:rPr>
              <a:t> sterile eggs.</a:t>
            </a:r>
            <a:endParaRPr lang="en-US" altLang="en-US" sz="1400" kern="0" dirty="0">
              <a:solidFill>
                <a:srgbClr val="00B050"/>
              </a:solidFill>
              <a:latin typeface="Comic Sans MS" panose="030F0702030302020204" pitchFamily="66" charset="0"/>
            </a:endParaRPr>
          </a:p>
        </p:txBody>
      </p:sp>
      <p:sp>
        <p:nvSpPr>
          <p:cNvPr id="35" name="TextBox 34">
            <a:extLst>
              <a:ext uri="{FF2B5EF4-FFF2-40B4-BE49-F238E27FC236}">
                <a16:creationId xmlns:a16="http://schemas.microsoft.com/office/drawing/2014/main" id="{6275182F-2287-97FB-A2F6-E21EF2ABBBFB}"/>
              </a:ext>
            </a:extLst>
          </p:cNvPr>
          <p:cNvSpPr txBox="1"/>
          <p:nvPr/>
        </p:nvSpPr>
        <p:spPr>
          <a:xfrm>
            <a:off x="606709" y="4421031"/>
            <a:ext cx="3405791" cy="923330"/>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How did this biological characteristic allow eradication from the US?</a:t>
            </a: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45138" y="135041"/>
            <a:ext cx="2026813" cy="1621450"/>
          </a:xfrm>
          <a:prstGeom prst="rect">
            <a:avLst/>
          </a:prstGeom>
        </p:spPr>
      </p:pic>
      <p:pic>
        <p:nvPicPr>
          <p:cNvPr id="3" name="Picture 2">
            <a:extLst>
              <a:ext uri="{FF2B5EF4-FFF2-40B4-BE49-F238E27FC236}">
                <a16:creationId xmlns:a16="http://schemas.microsoft.com/office/drawing/2014/main" id="{EA3515E0-1BD7-952E-F048-B15B7D9AF1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007" y="1344159"/>
            <a:ext cx="9144793" cy="103641"/>
          </a:xfrm>
          <a:prstGeom prst="rect">
            <a:avLst/>
          </a:prstGeom>
        </p:spPr>
      </p:pic>
      <p:sp>
        <p:nvSpPr>
          <p:cNvPr id="8" name="TextBox 7">
            <a:extLst>
              <a:ext uri="{FF2B5EF4-FFF2-40B4-BE49-F238E27FC236}">
                <a16:creationId xmlns:a16="http://schemas.microsoft.com/office/drawing/2014/main" id="{A96F5B76-03BB-4127-09CD-649B5C2E70B2}"/>
              </a:ext>
            </a:extLst>
          </p:cNvPr>
          <p:cNvSpPr txBox="1"/>
          <p:nvPr/>
        </p:nvSpPr>
        <p:spPr>
          <a:xfrm>
            <a:off x="9459811" y="4126468"/>
            <a:ext cx="1965791" cy="369332"/>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“Zombie Deer”</a:t>
            </a:r>
          </a:p>
        </p:txBody>
      </p:sp>
      <p:sp>
        <p:nvSpPr>
          <p:cNvPr id="9" name="TextBox 8">
            <a:extLst>
              <a:ext uri="{FF2B5EF4-FFF2-40B4-BE49-F238E27FC236}">
                <a16:creationId xmlns:a16="http://schemas.microsoft.com/office/drawing/2014/main" id="{2F95E0EF-1B89-0CDE-FAB3-BEC41A72890B}"/>
              </a:ext>
            </a:extLst>
          </p:cNvPr>
          <p:cNvSpPr txBox="1"/>
          <p:nvPr/>
        </p:nvSpPr>
        <p:spPr>
          <a:xfrm>
            <a:off x="7234165" y="4181483"/>
            <a:ext cx="1965791" cy="584775"/>
          </a:xfrm>
          <a:prstGeom prst="rect">
            <a:avLst/>
          </a:prstGeom>
          <a:noFill/>
        </p:spPr>
        <p:txBody>
          <a:bodyPr wrap="square" rtlCol="0">
            <a:spAutoFit/>
          </a:bodyPr>
          <a:lstStyle/>
          <a:p>
            <a:pPr algn="ctr"/>
            <a:r>
              <a:rPr lang="en-US" sz="1600" dirty="0">
                <a:solidFill>
                  <a:srgbClr val="FF0000"/>
                </a:solidFill>
                <a:latin typeface="+mn-lt"/>
              </a:rPr>
              <a:t>Florida Key deer</a:t>
            </a:r>
          </a:p>
          <a:p>
            <a:pPr algn="ctr"/>
            <a:r>
              <a:rPr lang="en-US" sz="1600" dirty="0">
                <a:solidFill>
                  <a:srgbClr val="FF0000"/>
                </a:solidFill>
                <a:latin typeface="+mn-lt"/>
              </a:rPr>
              <a:t>2016 outbreak</a:t>
            </a:r>
          </a:p>
        </p:txBody>
      </p:sp>
      <p:pic>
        <p:nvPicPr>
          <p:cNvPr id="11" name="Picture 10">
            <a:extLst>
              <a:ext uri="{FF2B5EF4-FFF2-40B4-BE49-F238E27FC236}">
                <a16:creationId xmlns:a16="http://schemas.microsoft.com/office/drawing/2014/main" id="{52DF1BE3-1C0D-5108-06FF-886C532A82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29313" y="4557717"/>
            <a:ext cx="2971800" cy="2228850"/>
          </a:xfrm>
          <a:prstGeom prst="rect">
            <a:avLst/>
          </a:prstGeom>
        </p:spPr>
      </p:pic>
      <p:pic>
        <p:nvPicPr>
          <p:cNvPr id="12" name="Picture 11">
            <a:extLst>
              <a:ext uri="{FF2B5EF4-FFF2-40B4-BE49-F238E27FC236}">
                <a16:creationId xmlns:a16="http://schemas.microsoft.com/office/drawing/2014/main" id="{2051744F-14E5-D239-BB8C-6B87EE6F6A1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98012" y="1832949"/>
            <a:ext cx="3089188" cy="2316891"/>
          </a:xfrm>
          <a:prstGeom prst="rect">
            <a:avLst/>
          </a:prstGeom>
        </p:spPr>
      </p:pic>
    </p:spTree>
    <p:extLst>
      <p:ext uri="{BB962C8B-B14F-4D97-AF65-F5344CB8AC3E}">
        <p14:creationId xmlns:p14="http://schemas.microsoft.com/office/powerpoint/2010/main" val="29263008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D24325-99D1-B36E-79EA-49BBE1C7CB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818061"/>
            <a:ext cx="3618441" cy="2713830"/>
          </a:xfrm>
          <a:prstGeom prst="rect">
            <a:avLst/>
          </a:prstGeom>
        </p:spPr>
      </p:pic>
      <p:pic>
        <p:nvPicPr>
          <p:cNvPr id="3" name="Picture 2">
            <a:extLst>
              <a:ext uri="{FF2B5EF4-FFF2-40B4-BE49-F238E27FC236}">
                <a16:creationId xmlns:a16="http://schemas.microsoft.com/office/drawing/2014/main" id="{6611C5C1-3DC0-F5D4-1514-B2FF2015E9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319" y="3945679"/>
            <a:ext cx="3724452" cy="2794988"/>
          </a:xfrm>
          <a:prstGeom prst="rect">
            <a:avLst/>
          </a:prstGeom>
        </p:spPr>
      </p:pic>
      <p:pic>
        <p:nvPicPr>
          <p:cNvPr id="4" name="Picture 3">
            <a:extLst>
              <a:ext uri="{FF2B5EF4-FFF2-40B4-BE49-F238E27FC236}">
                <a16:creationId xmlns:a16="http://schemas.microsoft.com/office/drawing/2014/main" id="{302E4698-AC01-1FED-15EC-216996D4BE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8209" y="943684"/>
            <a:ext cx="2736582" cy="2566913"/>
          </a:xfrm>
          <a:prstGeom prst="rect">
            <a:avLst/>
          </a:prstGeom>
        </p:spPr>
      </p:pic>
      <p:pic>
        <p:nvPicPr>
          <p:cNvPr id="8" name="Picture 7" descr="A picture containing mammal, dry, rodent&#10;&#10;Description automatically generated">
            <a:extLst>
              <a:ext uri="{FF2B5EF4-FFF2-40B4-BE49-F238E27FC236}">
                <a16:creationId xmlns:a16="http://schemas.microsoft.com/office/drawing/2014/main" id="{18DB5774-902E-8C16-B8CB-D85614C21E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245372" y="3914500"/>
            <a:ext cx="2874130" cy="2105300"/>
          </a:xfrm>
          <a:prstGeom prst="rect">
            <a:avLst/>
          </a:prstGeom>
        </p:spPr>
      </p:pic>
      <p:pic>
        <p:nvPicPr>
          <p:cNvPr id="10" name="Picture 9" descr="A close up of a person's hair&#10;&#10;Description automatically generated with low confidence">
            <a:extLst>
              <a:ext uri="{FF2B5EF4-FFF2-40B4-BE49-F238E27FC236}">
                <a16:creationId xmlns:a16="http://schemas.microsoft.com/office/drawing/2014/main" id="{C6BC780D-008E-10B5-BB95-C561BF9957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20200" y="660400"/>
            <a:ext cx="2514600" cy="2235200"/>
          </a:xfrm>
          <a:prstGeom prst="rect">
            <a:avLst/>
          </a:prstGeom>
        </p:spPr>
      </p:pic>
      <p:sp>
        <p:nvSpPr>
          <p:cNvPr id="13" name="TextBox 12">
            <a:extLst>
              <a:ext uri="{FF2B5EF4-FFF2-40B4-BE49-F238E27FC236}">
                <a16:creationId xmlns:a16="http://schemas.microsoft.com/office/drawing/2014/main" id="{8CF73FE4-8735-69DF-608E-3C414A36B555}"/>
              </a:ext>
            </a:extLst>
          </p:cNvPr>
          <p:cNvSpPr txBox="1"/>
          <p:nvPr/>
        </p:nvSpPr>
        <p:spPr>
          <a:xfrm>
            <a:off x="3475640" y="19050"/>
            <a:ext cx="4971233" cy="646331"/>
          </a:xfrm>
          <a:prstGeom prst="rect">
            <a:avLst/>
          </a:prstGeom>
          <a:noFill/>
        </p:spPr>
        <p:txBody>
          <a:bodyPr wrap="none" rtlCol="0">
            <a:spAutoFit/>
          </a:bodyPr>
          <a:lstStyle/>
          <a:p>
            <a:r>
              <a:rPr lang="en-US" sz="3600" b="1" dirty="0">
                <a:solidFill>
                  <a:srgbClr val="FF0000"/>
                </a:solidFill>
                <a:latin typeface="Comic Sans MS" panose="030F0702030302020204" pitchFamily="66" charset="0"/>
              </a:rPr>
              <a:t>What’s up with that?</a:t>
            </a:r>
          </a:p>
        </p:txBody>
      </p:sp>
      <p:sp>
        <p:nvSpPr>
          <p:cNvPr id="14" name="Rectangle 13">
            <a:extLst>
              <a:ext uri="{FF2B5EF4-FFF2-40B4-BE49-F238E27FC236}">
                <a16:creationId xmlns:a16="http://schemas.microsoft.com/office/drawing/2014/main" id="{EF7504A5-C295-9B02-EDB1-C35205FD362E}"/>
              </a:ext>
            </a:extLst>
          </p:cNvPr>
          <p:cNvSpPr/>
          <p:nvPr/>
        </p:nvSpPr>
        <p:spPr bwMode="auto">
          <a:xfrm>
            <a:off x="128246" y="665380"/>
            <a:ext cx="5967754" cy="309067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85D6E37C-1651-A749-56BD-20C62B6326C8}"/>
              </a:ext>
            </a:extLst>
          </p:cNvPr>
          <p:cNvSpPr/>
          <p:nvPr/>
        </p:nvSpPr>
        <p:spPr bwMode="auto">
          <a:xfrm>
            <a:off x="6096000" y="3739070"/>
            <a:ext cx="6096000" cy="309067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6" name="Picture 5" descr="A picture containing mammal&#10;&#10;Description automatically generated">
            <a:extLst>
              <a:ext uri="{FF2B5EF4-FFF2-40B4-BE49-F238E27FC236}">
                <a16:creationId xmlns:a16="http://schemas.microsoft.com/office/drawing/2014/main" id="{AF6EFBD7-9F01-C766-3646-8707F36B54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69638" y="4313056"/>
            <a:ext cx="3236814" cy="2427611"/>
          </a:xfrm>
          <a:prstGeom prst="rect">
            <a:avLst/>
          </a:prstGeom>
        </p:spPr>
      </p:pic>
      <p:sp>
        <p:nvSpPr>
          <p:cNvPr id="17" name="TextBox 16">
            <a:extLst>
              <a:ext uri="{FF2B5EF4-FFF2-40B4-BE49-F238E27FC236}">
                <a16:creationId xmlns:a16="http://schemas.microsoft.com/office/drawing/2014/main" id="{17ADB334-27E4-06CB-F15D-70FFFBE51A43}"/>
              </a:ext>
            </a:extLst>
          </p:cNvPr>
          <p:cNvSpPr txBox="1"/>
          <p:nvPr/>
        </p:nvSpPr>
        <p:spPr>
          <a:xfrm>
            <a:off x="684783" y="115669"/>
            <a:ext cx="1160895" cy="646331"/>
          </a:xfrm>
          <a:prstGeom prst="rect">
            <a:avLst/>
          </a:prstGeom>
          <a:noFill/>
        </p:spPr>
        <p:txBody>
          <a:bodyPr wrap="none" rtlCol="0">
            <a:spAutoFit/>
          </a:bodyPr>
          <a:lstStyle/>
          <a:p>
            <a:r>
              <a:rPr lang="en-US" sz="3600" b="1" dirty="0">
                <a:solidFill>
                  <a:srgbClr val="00B050"/>
                </a:solidFill>
                <a:latin typeface="Comic Sans MS" panose="030F0702030302020204" pitchFamily="66" charset="0"/>
              </a:rPr>
              <a:t>Bots</a:t>
            </a:r>
          </a:p>
        </p:txBody>
      </p:sp>
      <p:sp>
        <p:nvSpPr>
          <p:cNvPr id="19" name="TextBox 18">
            <a:extLst>
              <a:ext uri="{FF2B5EF4-FFF2-40B4-BE49-F238E27FC236}">
                <a16:creationId xmlns:a16="http://schemas.microsoft.com/office/drawing/2014/main" id="{2F0ABE31-DFF1-9192-86E4-8A0D83016042}"/>
              </a:ext>
            </a:extLst>
          </p:cNvPr>
          <p:cNvSpPr txBox="1"/>
          <p:nvPr/>
        </p:nvSpPr>
        <p:spPr>
          <a:xfrm>
            <a:off x="6354955" y="6120825"/>
            <a:ext cx="2377574" cy="584775"/>
          </a:xfrm>
          <a:prstGeom prst="rect">
            <a:avLst/>
          </a:prstGeom>
          <a:noFill/>
        </p:spPr>
        <p:txBody>
          <a:bodyPr wrap="none" rtlCol="0">
            <a:spAutoFit/>
          </a:bodyPr>
          <a:lstStyle/>
          <a:p>
            <a:r>
              <a:rPr lang="en-US" sz="3200" b="1" dirty="0">
                <a:solidFill>
                  <a:srgbClr val="00B050"/>
                </a:solidFill>
                <a:latin typeface="Comic Sans MS" panose="030F0702030302020204" pitchFamily="66" charset="0"/>
              </a:rPr>
              <a:t>Hypoderma</a:t>
            </a:r>
          </a:p>
        </p:txBody>
      </p:sp>
      <p:sp>
        <p:nvSpPr>
          <p:cNvPr id="20" name="TextBox 19">
            <a:extLst>
              <a:ext uri="{FF2B5EF4-FFF2-40B4-BE49-F238E27FC236}">
                <a16:creationId xmlns:a16="http://schemas.microsoft.com/office/drawing/2014/main" id="{D2423679-D75A-93AE-6497-A206469BCEA7}"/>
              </a:ext>
            </a:extLst>
          </p:cNvPr>
          <p:cNvSpPr txBox="1"/>
          <p:nvPr/>
        </p:nvSpPr>
        <p:spPr>
          <a:xfrm>
            <a:off x="4215265" y="4903986"/>
            <a:ext cx="1745991" cy="584775"/>
          </a:xfrm>
          <a:prstGeom prst="rect">
            <a:avLst/>
          </a:prstGeom>
          <a:noFill/>
        </p:spPr>
        <p:txBody>
          <a:bodyPr wrap="none" rtlCol="0">
            <a:spAutoFit/>
          </a:bodyPr>
          <a:lstStyle/>
          <a:p>
            <a:r>
              <a:rPr lang="en-US" sz="3200" b="1" dirty="0">
                <a:solidFill>
                  <a:srgbClr val="00B050"/>
                </a:solidFill>
                <a:latin typeface="Comic Sans MS" panose="030F0702030302020204" pitchFamily="66" charset="0"/>
              </a:rPr>
              <a:t>Oestrus</a:t>
            </a:r>
          </a:p>
        </p:txBody>
      </p:sp>
      <p:sp>
        <p:nvSpPr>
          <p:cNvPr id="21" name="TextBox 20">
            <a:extLst>
              <a:ext uri="{FF2B5EF4-FFF2-40B4-BE49-F238E27FC236}">
                <a16:creationId xmlns:a16="http://schemas.microsoft.com/office/drawing/2014/main" id="{A9176921-C26D-F55E-875B-1EBDD15C2A0A}"/>
              </a:ext>
            </a:extLst>
          </p:cNvPr>
          <p:cNvSpPr txBox="1"/>
          <p:nvPr/>
        </p:nvSpPr>
        <p:spPr>
          <a:xfrm>
            <a:off x="9074837" y="2996625"/>
            <a:ext cx="2826415" cy="584775"/>
          </a:xfrm>
          <a:prstGeom prst="rect">
            <a:avLst/>
          </a:prstGeom>
          <a:noFill/>
        </p:spPr>
        <p:txBody>
          <a:bodyPr wrap="none" rtlCol="0">
            <a:spAutoFit/>
          </a:bodyPr>
          <a:lstStyle/>
          <a:p>
            <a:r>
              <a:rPr lang="en-US" sz="3200" b="1" dirty="0">
                <a:solidFill>
                  <a:srgbClr val="00B050"/>
                </a:solidFill>
                <a:latin typeface="Comic Sans MS" panose="030F0702030302020204" pitchFamily="66" charset="0"/>
              </a:rPr>
              <a:t>Gasterophilus</a:t>
            </a:r>
          </a:p>
        </p:txBody>
      </p:sp>
      <p:sp>
        <p:nvSpPr>
          <p:cNvPr id="22" name="TextBox 21">
            <a:extLst>
              <a:ext uri="{FF2B5EF4-FFF2-40B4-BE49-F238E27FC236}">
                <a16:creationId xmlns:a16="http://schemas.microsoft.com/office/drawing/2014/main" id="{046DFC7B-FFCD-AFBC-D516-F06D226AA6EE}"/>
              </a:ext>
            </a:extLst>
          </p:cNvPr>
          <p:cNvSpPr txBox="1"/>
          <p:nvPr/>
        </p:nvSpPr>
        <p:spPr>
          <a:xfrm>
            <a:off x="133694" y="2004054"/>
            <a:ext cx="2169184" cy="584775"/>
          </a:xfrm>
          <a:prstGeom prst="rect">
            <a:avLst/>
          </a:prstGeom>
          <a:noFill/>
        </p:spPr>
        <p:txBody>
          <a:bodyPr wrap="none" rtlCol="0">
            <a:spAutoFit/>
          </a:bodyPr>
          <a:lstStyle/>
          <a:p>
            <a:r>
              <a:rPr lang="en-US" sz="3200" b="1" dirty="0">
                <a:solidFill>
                  <a:srgbClr val="00B050"/>
                </a:solidFill>
                <a:latin typeface="Comic Sans MS" panose="030F0702030302020204" pitchFamily="66" charset="0"/>
              </a:rPr>
              <a:t>Cuterebra</a:t>
            </a:r>
          </a:p>
        </p:txBody>
      </p:sp>
      <p:cxnSp>
        <p:nvCxnSpPr>
          <p:cNvPr id="9" name="Straight Connector 8">
            <a:extLst>
              <a:ext uri="{FF2B5EF4-FFF2-40B4-BE49-F238E27FC236}">
                <a16:creationId xmlns:a16="http://schemas.microsoft.com/office/drawing/2014/main" id="{9B9AAEF4-CBCB-0ABB-A80A-232385DFC059}"/>
              </a:ext>
            </a:extLst>
          </p:cNvPr>
          <p:cNvCxnSpPr>
            <a:cxnSpLocks/>
          </p:cNvCxnSpPr>
          <p:nvPr/>
        </p:nvCxnSpPr>
        <p:spPr>
          <a:xfrm flipV="1">
            <a:off x="128246" y="3652330"/>
            <a:ext cx="11897647" cy="814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6D78597-5E53-CB37-6A8F-2F3843652944}"/>
              </a:ext>
            </a:extLst>
          </p:cNvPr>
          <p:cNvCxnSpPr>
            <a:cxnSpLocks/>
          </p:cNvCxnSpPr>
          <p:nvPr/>
        </p:nvCxnSpPr>
        <p:spPr>
          <a:xfrm flipH="1">
            <a:off x="6061246" y="660400"/>
            <a:ext cx="34754" cy="61693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EF6317E-451E-01A3-68FE-4CC09C7D79CC}"/>
              </a:ext>
            </a:extLst>
          </p:cNvPr>
          <p:cNvCxnSpPr>
            <a:cxnSpLocks/>
          </p:cNvCxnSpPr>
          <p:nvPr/>
        </p:nvCxnSpPr>
        <p:spPr>
          <a:xfrm flipV="1">
            <a:off x="406131" y="610297"/>
            <a:ext cx="11328669" cy="7550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562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599" y="205308"/>
            <a:ext cx="7996139" cy="838200"/>
          </a:xfrm>
          <a:noFill/>
        </p:spPr>
        <p:txBody>
          <a:bodyPr vert="horz" wrap="square" lIns="92075" tIns="46038" rIns="92075" bIns="46038" numCol="1" anchor="b" anchorCtr="0" compatLnSpc="1">
            <a:prstTxWarp prst="textNoShape">
              <a:avLst/>
            </a:prstTxWarp>
          </a:bodyPr>
          <a:lstStyle/>
          <a:p>
            <a:pPr eaLnBrk="1" hangingPunct="1"/>
            <a:r>
              <a:rPr lang="en-US" altLang="en-US" sz="4000" b="1" dirty="0">
                <a:latin typeface="Comic Sans MS" panose="030F0702030302020204" pitchFamily="66" charset="0"/>
              </a:rPr>
              <a:t>Bot Flies &amp; Bots: </a:t>
            </a:r>
            <a:r>
              <a:rPr lang="en-US" altLang="en-US" b="1" dirty="0">
                <a:latin typeface="Comic Sans MS" panose="030F0702030302020204" pitchFamily="66" charset="0"/>
              </a:rPr>
              <a:t>Morphology</a:t>
            </a:r>
          </a:p>
        </p:txBody>
      </p:sp>
      <p:sp>
        <p:nvSpPr>
          <p:cNvPr id="25603" name="Rectangle 3"/>
          <p:cNvSpPr>
            <a:spLocks noGrp="1" noChangeArrowheads="1"/>
          </p:cNvSpPr>
          <p:nvPr>
            <p:ph type="body" sz="half" idx="1"/>
          </p:nvPr>
        </p:nvSpPr>
        <p:spPr>
          <a:xfrm>
            <a:off x="272440" y="1219199"/>
            <a:ext cx="5506110" cy="3479389"/>
          </a:xfrm>
          <a:noFill/>
        </p:spPr>
        <p:txBody>
          <a:bodyPr vert="horz" wrap="square" lIns="92075" tIns="46038" rIns="92075" bIns="46038" numCol="1" anchor="t" anchorCtr="0" compatLnSpc="1">
            <a:prstTxWarp prst="textNoShape">
              <a:avLst/>
            </a:prstTxWarp>
          </a:bodyPr>
          <a:lstStyle/>
          <a:p>
            <a:pPr marL="231775" indent="-231775"/>
            <a:r>
              <a:rPr lang="en-US" altLang="en-US" sz="2400" dirty="0">
                <a:latin typeface="Comic Sans MS" panose="030F0702030302020204" pitchFamily="66" charset="0"/>
              </a:rPr>
              <a:t>Obligate Myiasis</a:t>
            </a:r>
          </a:p>
          <a:p>
            <a:pPr marL="231775" indent="-231775"/>
            <a:r>
              <a:rPr lang="en-US" altLang="en-US" sz="2400" dirty="0">
                <a:latin typeface="Comic Sans MS" panose="030F0702030302020204" pitchFamily="66" charset="0"/>
              </a:rPr>
              <a:t>Adult Fly - large, heavy bodied like honeybees or bumble bees, but </a:t>
            </a:r>
            <a:r>
              <a:rPr lang="en-US" altLang="en-US" sz="2400" b="1" dirty="0">
                <a:latin typeface="Comic Sans MS" panose="030F0702030302020204" pitchFamily="66" charset="0"/>
              </a:rPr>
              <a:t>lack mouth parts</a:t>
            </a:r>
            <a:r>
              <a:rPr lang="en-US" altLang="en-US" sz="2400" dirty="0">
                <a:latin typeface="Comic Sans MS" panose="030F0702030302020204" pitchFamily="66" charset="0"/>
              </a:rPr>
              <a:t>.</a:t>
            </a:r>
          </a:p>
          <a:p>
            <a:pPr marL="231775" indent="-231775"/>
            <a:r>
              <a:rPr lang="en-US" altLang="en-US" sz="2400" dirty="0">
                <a:latin typeface="Comic Sans MS" panose="030F0702030302020204" pitchFamily="66" charset="0"/>
              </a:rPr>
              <a:t>Larvae = Bots</a:t>
            </a:r>
          </a:p>
          <a:p>
            <a:pPr marL="463550" lvl="1" indent="-230188"/>
            <a:r>
              <a:rPr lang="en-US" altLang="en-US" sz="2000" dirty="0">
                <a:latin typeface="Comic Sans MS" panose="030F0702030302020204" pitchFamily="66" charset="0"/>
              </a:rPr>
              <a:t>Large, stout bodied, somewhat rounded on both ends, may have tegumental spines, bumps, or ridges.</a:t>
            </a:r>
          </a:p>
          <a:p>
            <a:pPr marL="463550" lvl="1" indent="-230188"/>
            <a:r>
              <a:rPr lang="en-US" altLang="en-US" sz="2000" dirty="0">
                <a:latin typeface="Comic Sans MS" panose="030F0702030302020204" pitchFamily="66" charset="0"/>
              </a:rPr>
              <a:t>Respiratory spiracles identify genera.</a:t>
            </a:r>
          </a:p>
          <a:p>
            <a:pPr lvl="1"/>
            <a:endParaRPr lang="en-US" altLang="en-US" sz="2000" dirty="0">
              <a:latin typeface="Comic Sans MS" panose="030F0702030302020204" pitchFamily="66"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2070" y="1900023"/>
            <a:ext cx="2158171" cy="213378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995" y="4943884"/>
            <a:ext cx="3733801" cy="170817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70357" y="3248961"/>
            <a:ext cx="3322608" cy="2493480"/>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1999" y="4714631"/>
            <a:ext cx="2362200" cy="1771650"/>
          </a:xfrm>
          <a:prstGeom prst="rect">
            <a:avLst/>
          </a:prstGeom>
        </p:spPr>
      </p:pic>
      <p:pic>
        <p:nvPicPr>
          <p:cNvPr id="3" name="Picture 2">
            <a:extLst>
              <a:ext uri="{FF2B5EF4-FFF2-40B4-BE49-F238E27FC236}">
                <a16:creationId xmlns:a16="http://schemas.microsoft.com/office/drawing/2014/main" id="{CB6B8BFC-8A19-9A94-1D9C-EB77FF38E81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007" y="1115559"/>
            <a:ext cx="9144793" cy="103641"/>
          </a:xfrm>
          <a:prstGeom prst="rect">
            <a:avLst/>
          </a:prstGeom>
        </p:spPr>
      </p:pic>
    </p:spTree>
    <p:extLst>
      <p:ext uri="{BB962C8B-B14F-4D97-AF65-F5344CB8AC3E}">
        <p14:creationId xmlns:p14="http://schemas.microsoft.com/office/powerpoint/2010/main" val="36933087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2967696" y="304800"/>
            <a:ext cx="6404903"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en-US" altLang="en-US" b="1" i="1" kern="0" dirty="0" err="1">
                <a:latin typeface="Comic Sans MS" panose="030F0702030302020204" pitchFamily="66" charset="0"/>
              </a:rPr>
              <a:t>Cuterebra</a:t>
            </a:r>
            <a:r>
              <a:rPr lang="en-US" altLang="en-US" b="1" i="1" kern="0" dirty="0">
                <a:latin typeface="Comic Sans MS" panose="030F0702030302020204" pitchFamily="66" charset="0"/>
              </a:rPr>
              <a:t> emasculator</a:t>
            </a:r>
          </a:p>
          <a:p>
            <a:pPr algn="ctr"/>
            <a:r>
              <a:rPr lang="en-US" altLang="en-US" sz="2800" kern="0" dirty="0">
                <a:latin typeface="Comic Sans MS" panose="030F0702030302020204" pitchFamily="66" charset="0"/>
              </a:rPr>
              <a:t>Rodent Bot  or  Emasculating fly</a:t>
            </a:r>
            <a:endParaRPr lang="en-US" altLang="en-US" sz="3200" kern="0" dirty="0">
              <a:latin typeface="Comic Sans MS" panose="030F0702030302020204" pitchFamily="66"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56556" y="149706"/>
            <a:ext cx="2010513" cy="1419925"/>
          </a:xfrm>
          <a:prstGeom prst="rect">
            <a:avLst/>
          </a:prstGeom>
        </p:spPr>
      </p:pic>
      <p:pic>
        <p:nvPicPr>
          <p:cNvPr id="10" name="Picture 9" descr="cuterebra1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23746" y="170691"/>
            <a:ext cx="2404050" cy="1566468"/>
          </a:xfrm>
          <a:prstGeom prst="rect">
            <a:avLst/>
          </a:prstGeom>
        </p:spPr>
      </p:pic>
      <p:pic>
        <p:nvPicPr>
          <p:cNvPr id="7" name="Picture 6" descr="cutarebra4.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85229" y="2109451"/>
            <a:ext cx="3255077" cy="2393033"/>
          </a:xfrm>
          <a:prstGeom prst="rect">
            <a:avLst/>
          </a:prstGeom>
        </p:spPr>
      </p:pic>
      <p:pic>
        <p:nvPicPr>
          <p:cNvPr id="3" name="Picture 2">
            <a:extLst>
              <a:ext uri="{FF2B5EF4-FFF2-40B4-BE49-F238E27FC236}">
                <a16:creationId xmlns:a16="http://schemas.microsoft.com/office/drawing/2014/main" id="{3245192B-8117-F251-F467-B565CC9E19F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04982" y="1998807"/>
            <a:ext cx="3196491" cy="2193956"/>
          </a:xfrm>
          <a:prstGeom prst="rect">
            <a:avLst/>
          </a:prstGeom>
        </p:spPr>
      </p:pic>
      <p:sp>
        <p:nvSpPr>
          <p:cNvPr id="6" name="Rectangle 1027">
            <a:extLst>
              <a:ext uri="{FF2B5EF4-FFF2-40B4-BE49-F238E27FC236}">
                <a16:creationId xmlns:a16="http://schemas.microsoft.com/office/drawing/2014/main" id="{394A970C-2F6E-960E-9A2E-723DE8DC6BA9}"/>
              </a:ext>
            </a:extLst>
          </p:cNvPr>
          <p:cNvSpPr txBox="1">
            <a:spLocks noChangeArrowheads="1"/>
          </p:cNvSpPr>
          <p:nvPr/>
        </p:nvSpPr>
        <p:spPr bwMode="auto">
          <a:xfrm>
            <a:off x="111373" y="4412539"/>
            <a:ext cx="4438791" cy="2037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31775" indent="-231775">
              <a:buClr>
                <a:srgbClr val="0070C0"/>
              </a:buClr>
            </a:pPr>
            <a:r>
              <a:rPr lang="en-US" altLang="en-US" sz="2000" kern="0" dirty="0">
                <a:latin typeface="Comic Sans MS" panose="030F0702030302020204" pitchFamily="66" charset="0"/>
              </a:rPr>
              <a:t>Squirrels, Rodents, &amp; Rabbits</a:t>
            </a:r>
          </a:p>
          <a:p>
            <a:pPr marL="465138" lvl="1" indent="-239713">
              <a:buClr>
                <a:srgbClr val="00B050"/>
              </a:buClr>
            </a:pPr>
            <a:r>
              <a:rPr lang="en-US" altLang="en-US" sz="1800" kern="0" dirty="0">
                <a:latin typeface="Comic Sans MS" panose="030F0702030302020204" pitchFamily="66" charset="0"/>
              </a:rPr>
              <a:t>Various parts of the body, including the scrotum.</a:t>
            </a:r>
          </a:p>
          <a:p>
            <a:pPr marL="231775" indent="-231775">
              <a:buClr>
                <a:srgbClr val="0070C0"/>
              </a:buClr>
            </a:pPr>
            <a:r>
              <a:rPr lang="en-US" altLang="en-US" sz="2000" kern="0" dirty="0">
                <a:latin typeface="Comic Sans MS" panose="030F0702030302020204" pitchFamily="66" charset="0"/>
              </a:rPr>
              <a:t>Dogs &amp; Cats</a:t>
            </a:r>
          </a:p>
          <a:p>
            <a:pPr marL="457200" lvl="1" indent="-231775">
              <a:buClr>
                <a:srgbClr val="00B050"/>
              </a:buClr>
            </a:pPr>
            <a:r>
              <a:rPr lang="en-US" altLang="en-US" sz="1800" kern="0" dirty="0">
                <a:latin typeface="Comic Sans MS" panose="030F0702030302020204" pitchFamily="66" charset="0"/>
              </a:rPr>
              <a:t>Usually on the head or neck</a:t>
            </a:r>
          </a:p>
          <a:p>
            <a:pPr marL="457200" lvl="1" indent="-231775">
              <a:buClr>
                <a:srgbClr val="00B050"/>
              </a:buClr>
            </a:pPr>
            <a:r>
              <a:rPr lang="en-US" altLang="en-US" sz="1800" kern="0" dirty="0">
                <a:latin typeface="Comic Sans MS" panose="030F0702030302020204" pitchFamily="66" charset="0"/>
              </a:rPr>
              <a:t>Migration to the brain is fatal</a:t>
            </a:r>
          </a:p>
        </p:txBody>
      </p:sp>
      <p:pic>
        <p:nvPicPr>
          <p:cNvPr id="9" name="Picture 8">
            <a:extLst>
              <a:ext uri="{FF2B5EF4-FFF2-40B4-BE49-F238E27FC236}">
                <a16:creationId xmlns:a16="http://schemas.microsoft.com/office/drawing/2014/main" id="{A1E30B75-F9EE-8E59-3CD9-E862EDACC6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016" y="1975247"/>
            <a:ext cx="3493507" cy="1966471"/>
          </a:xfrm>
          <a:prstGeom prst="rect">
            <a:avLst/>
          </a:prstGeom>
        </p:spPr>
      </p:pic>
      <p:pic>
        <p:nvPicPr>
          <p:cNvPr id="11" name="Picture 10">
            <a:extLst>
              <a:ext uri="{FF2B5EF4-FFF2-40B4-BE49-F238E27FC236}">
                <a16:creationId xmlns:a16="http://schemas.microsoft.com/office/drawing/2014/main" id="{38C7CF2E-CE58-40BA-A883-A3F604CE311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11206" y="4859385"/>
            <a:ext cx="2329100" cy="1746825"/>
          </a:xfrm>
          <a:prstGeom prst="rect">
            <a:avLst/>
          </a:prstGeom>
        </p:spPr>
      </p:pic>
      <p:pic>
        <p:nvPicPr>
          <p:cNvPr id="13" name="Picture 12">
            <a:extLst>
              <a:ext uri="{FF2B5EF4-FFF2-40B4-BE49-F238E27FC236}">
                <a16:creationId xmlns:a16="http://schemas.microsoft.com/office/drawing/2014/main" id="{02987F8D-33EB-561B-A1B6-C55774CAA1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3970919" y="6042660"/>
            <a:ext cx="628690" cy="574438"/>
          </a:xfrm>
          <a:prstGeom prst="rect">
            <a:avLst/>
          </a:prstGeom>
        </p:spPr>
      </p:pic>
      <p:pic>
        <p:nvPicPr>
          <p:cNvPr id="14" name="Picture 13">
            <a:extLst>
              <a:ext uri="{FF2B5EF4-FFF2-40B4-BE49-F238E27FC236}">
                <a16:creationId xmlns:a16="http://schemas.microsoft.com/office/drawing/2014/main" id="{F904DF26-308C-0CAF-99DA-F02872174AF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068928" y="4347318"/>
            <a:ext cx="2563399" cy="2393033"/>
          </a:xfrm>
          <a:prstGeom prst="rect">
            <a:avLst/>
          </a:prstGeom>
        </p:spPr>
      </p:pic>
      <p:sp>
        <p:nvSpPr>
          <p:cNvPr id="16" name="TextBox 15">
            <a:extLst>
              <a:ext uri="{FF2B5EF4-FFF2-40B4-BE49-F238E27FC236}">
                <a16:creationId xmlns:a16="http://schemas.microsoft.com/office/drawing/2014/main" id="{D082365B-0C54-BB6B-6E2F-FC9080AD5345}"/>
              </a:ext>
            </a:extLst>
          </p:cNvPr>
          <p:cNvSpPr txBox="1"/>
          <p:nvPr/>
        </p:nvSpPr>
        <p:spPr>
          <a:xfrm>
            <a:off x="456556" y="3976131"/>
            <a:ext cx="3748426" cy="276999"/>
          </a:xfrm>
          <a:prstGeom prst="rect">
            <a:avLst/>
          </a:prstGeom>
          <a:noFill/>
        </p:spPr>
        <p:txBody>
          <a:bodyPr wrap="square">
            <a:spAutoFit/>
          </a:bodyPr>
          <a:lstStyle/>
          <a:p>
            <a:pPr algn="ctr"/>
            <a:r>
              <a:rPr lang="en-US" sz="1200" dirty="0">
                <a:latin typeface="Comic Sans MS" panose="030F0702030302020204" pitchFamily="66" charset="0"/>
                <a:hlinkClick r:id="rId11"/>
              </a:rPr>
              <a:t>https://www.youtube.com/watch?v=fs4jBtL62oI</a:t>
            </a:r>
            <a:r>
              <a:rPr lang="en-US" sz="1200" dirty="0">
                <a:latin typeface="Comic Sans MS" panose="030F0702030302020204" pitchFamily="66" charset="0"/>
              </a:rPr>
              <a:t> </a:t>
            </a:r>
          </a:p>
        </p:txBody>
      </p:sp>
      <p:sp>
        <p:nvSpPr>
          <p:cNvPr id="4" name="TextBox 3">
            <a:extLst>
              <a:ext uri="{FF2B5EF4-FFF2-40B4-BE49-F238E27FC236}">
                <a16:creationId xmlns:a16="http://schemas.microsoft.com/office/drawing/2014/main" id="{16281929-CB25-F99A-89B9-FD4511D68EDB}"/>
              </a:ext>
            </a:extLst>
          </p:cNvPr>
          <p:cNvSpPr txBox="1"/>
          <p:nvPr/>
        </p:nvSpPr>
        <p:spPr>
          <a:xfrm>
            <a:off x="4332428" y="4502391"/>
            <a:ext cx="2614389" cy="923330"/>
          </a:xfrm>
          <a:prstGeom prst="rect">
            <a:avLst/>
          </a:prstGeom>
          <a:noFill/>
        </p:spPr>
        <p:txBody>
          <a:bodyPr wrap="square" rtlCol="0">
            <a:spAutoFit/>
          </a:bodyPr>
          <a:lstStyle/>
          <a:p>
            <a:r>
              <a:rPr lang="en-US" sz="1800" b="1" dirty="0">
                <a:solidFill>
                  <a:srgbClr val="FF0000"/>
                </a:solidFill>
                <a:latin typeface="Comic Sans MS" panose="030F0702030302020204" pitchFamily="66" charset="0"/>
              </a:rPr>
              <a:t>Why should care be taken when removing a </a:t>
            </a:r>
            <a:r>
              <a:rPr lang="en-US" sz="1800" b="1" i="1" dirty="0" err="1">
                <a:solidFill>
                  <a:srgbClr val="FF0000"/>
                </a:solidFill>
                <a:latin typeface="Comic Sans MS" panose="030F0702030302020204" pitchFamily="66" charset="0"/>
              </a:rPr>
              <a:t>Cuterebra</a:t>
            </a:r>
            <a:r>
              <a:rPr lang="en-US" sz="1800" b="1" dirty="0">
                <a:solidFill>
                  <a:srgbClr val="FF0000"/>
                </a:solidFill>
                <a:latin typeface="Comic Sans MS" panose="030F0702030302020204" pitchFamily="66" charset="0"/>
              </a:rPr>
              <a:t>?</a:t>
            </a:r>
          </a:p>
        </p:txBody>
      </p:sp>
      <p:sp>
        <p:nvSpPr>
          <p:cNvPr id="8" name="TextBox 7">
            <a:extLst>
              <a:ext uri="{FF2B5EF4-FFF2-40B4-BE49-F238E27FC236}">
                <a16:creationId xmlns:a16="http://schemas.microsoft.com/office/drawing/2014/main" id="{95C33416-F6F8-4417-A7D3-51AAA58841BF}"/>
              </a:ext>
            </a:extLst>
          </p:cNvPr>
          <p:cNvSpPr txBox="1"/>
          <p:nvPr/>
        </p:nvSpPr>
        <p:spPr>
          <a:xfrm>
            <a:off x="4077523" y="5460831"/>
            <a:ext cx="3124200" cy="369332"/>
          </a:xfrm>
          <a:prstGeom prst="rect">
            <a:avLst/>
          </a:prstGeom>
          <a:noFill/>
        </p:spPr>
        <p:txBody>
          <a:bodyPr wrap="square" rtlCol="0">
            <a:spAutoFit/>
          </a:bodyPr>
          <a:lstStyle/>
          <a:p>
            <a:r>
              <a:rPr lang="en-US" sz="1800" b="1" dirty="0">
                <a:solidFill>
                  <a:srgbClr val="00B050"/>
                </a:solidFill>
                <a:latin typeface="Comic Sans MS" panose="030F0702030302020204" pitchFamily="66" charset="0"/>
              </a:rPr>
              <a:t>Severe anaphylactic </a:t>
            </a:r>
            <a:r>
              <a:rPr lang="en-US" sz="1800" b="1" dirty="0" err="1">
                <a:solidFill>
                  <a:srgbClr val="00B050"/>
                </a:solidFill>
                <a:latin typeface="Comic Sans MS" panose="030F0702030302020204" pitchFamily="66" charset="0"/>
              </a:rPr>
              <a:t>RXN</a:t>
            </a:r>
            <a:endParaRPr lang="en-US" sz="1800" b="1" dirty="0">
              <a:solidFill>
                <a:srgbClr val="00B050"/>
              </a:solidFill>
              <a:latin typeface="Comic Sans MS" panose="030F0702030302020204" pitchFamily="66" charset="0"/>
            </a:endParaRPr>
          </a:p>
        </p:txBody>
      </p:sp>
      <p:pic>
        <p:nvPicPr>
          <p:cNvPr id="5" name="Picture 4">
            <a:extLst>
              <a:ext uri="{FF2B5EF4-FFF2-40B4-BE49-F238E27FC236}">
                <a16:creationId xmlns:a16="http://schemas.microsoft.com/office/drawing/2014/main" id="{331D66AC-C080-3076-201E-F4AE3C4A142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4800" y="1633518"/>
            <a:ext cx="9144793" cy="103641"/>
          </a:xfrm>
          <a:prstGeom prst="rect">
            <a:avLst/>
          </a:prstGeom>
        </p:spPr>
      </p:pic>
      <p:sp>
        <p:nvSpPr>
          <p:cNvPr id="15" name="TextBox 14">
            <a:extLst>
              <a:ext uri="{FF2B5EF4-FFF2-40B4-BE49-F238E27FC236}">
                <a16:creationId xmlns:a16="http://schemas.microsoft.com/office/drawing/2014/main" id="{9E47C866-FEB2-63F1-42B3-4429649DA2FE}"/>
              </a:ext>
            </a:extLst>
          </p:cNvPr>
          <p:cNvSpPr txBox="1"/>
          <p:nvPr/>
        </p:nvSpPr>
        <p:spPr>
          <a:xfrm>
            <a:off x="6591066" y="1986322"/>
            <a:ext cx="2277765" cy="584775"/>
          </a:xfrm>
          <a:prstGeom prst="rect">
            <a:avLst/>
          </a:prstGeom>
          <a:noFill/>
        </p:spPr>
        <p:txBody>
          <a:bodyPr wrap="square" rtlCol="0">
            <a:spAutoFit/>
          </a:bodyPr>
          <a:lstStyle/>
          <a:p>
            <a:r>
              <a:rPr lang="en-US" sz="1600" dirty="0">
                <a:latin typeface="Comic Sans MS" panose="030F0702030302020204" pitchFamily="66" charset="0"/>
              </a:rPr>
              <a:t>Lays eggs in habitat, not on host</a:t>
            </a:r>
          </a:p>
        </p:txBody>
      </p:sp>
    </p:spTree>
    <p:extLst>
      <p:ext uri="{BB962C8B-B14F-4D97-AF65-F5344CB8AC3E}">
        <p14:creationId xmlns:p14="http://schemas.microsoft.com/office/powerpoint/2010/main" val="10706033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3A49372-62A8-5B57-B35A-44DBD1B6A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3516" y="1796382"/>
            <a:ext cx="3792284" cy="284674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flipH="1">
            <a:off x="9654388" y="4474728"/>
            <a:ext cx="2633168" cy="1976426"/>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113" y="122146"/>
            <a:ext cx="1992638" cy="1374920"/>
          </a:xfrm>
          <a:prstGeom prst="rect">
            <a:avLst/>
          </a:prstGeom>
        </p:spPr>
      </p:pic>
      <p:sp>
        <p:nvSpPr>
          <p:cNvPr id="10" name="Rectangle 2"/>
          <p:cNvSpPr txBox="1">
            <a:spLocks noChangeArrowheads="1"/>
          </p:cNvSpPr>
          <p:nvPr/>
        </p:nvSpPr>
        <p:spPr bwMode="auto">
          <a:xfrm>
            <a:off x="2667000" y="76200"/>
            <a:ext cx="77724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en-US" altLang="en-US" b="1" i="1" kern="0" dirty="0">
                <a:latin typeface="Comic Sans MS" panose="030F0702030302020204" pitchFamily="66" charset="0"/>
              </a:rPr>
              <a:t>Gasterophilus spp.</a:t>
            </a:r>
            <a:br>
              <a:rPr lang="en-US" altLang="en-US" b="1" kern="0" dirty="0">
                <a:latin typeface="Comic Sans MS" panose="030F0702030302020204" pitchFamily="66" charset="0"/>
              </a:rPr>
            </a:br>
            <a:r>
              <a:rPr lang="en-US" altLang="en-US" sz="3200" kern="0" dirty="0">
                <a:latin typeface="Comic Sans MS" panose="030F0702030302020204" pitchFamily="66" charset="0"/>
              </a:rPr>
              <a:t>Horse Stomach Bots</a:t>
            </a: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71731" y="4736300"/>
            <a:ext cx="2138517" cy="1828800"/>
          </a:xfrm>
          <a:prstGeom prst="rect">
            <a:avLst/>
          </a:prstGeom>
        </p:spPr>
      </p:pic>
      <p:pic>
        <p:nvPicPr>
          <p:cNvPr id="6" name="Picture 5">
            <a:extLst>
              <a:ext uri="{FF2B5EF4-FFF2-40B4-BE49-F238E27FC236}">
                <a16:creationId xmlns:a16="http://schemas.microsoft.com/office/drawing/2014/main" id="{903D8B99-DCF1-AE13-3999-CD0B315B8F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29002" y="1816460"/>
            <a:ext cx="3605766" cy="2420086"/>
          </a:xfrm>
          <a:prstGeom prst="rect">
            <a:avLst/>
          </a:prstGeom>
        </p:spPr>
      </p:pic>
      <p:sp>
        <p:nvSpPr>
          <p:cNvPr id="7" name="Rectangle 3">
            <a:extLst>
              <a:ext uri="{FF2B5EF4-FFF2-40B4-BE49-F238E27FC236}">
                <a16:creationId xmlns:a16="http://schemas.microsoft.com/office/drawing/2014/main" id="{C13754D5-EA1B-9A35-2B3C-2C82B309C0BB}"/>
              </a:ext>
            </a:extLst>
          </p:cNvPr>
          <p:cNvSpPr txBox="1">
            <a:spLocks noChangeArrowheads="1"/>
          </p:cNvSpPr>
          <p:nvPr/>
        </p:nvSpPr>
        <p:spPr bwMode="auto">
          <a:xfrm>
            <a:off x="248319" y="2121377"/>
            <a:ext cx="4376134" cy="1307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31775" lvl="1" indent="-231775">
              <a:lnSpc>
                <a:spcPct val="90000"/>
              </a:lnSpc>
              <a:buClr>
                <a:srgbClr val="0070C0"/>
              </a:buClr>
              <a:buSzPct val="60000"/>
            </a:pPr>
            <a:r>
              <a:rPr lang="en-US" altLang="en-US" sz="2000" kern="0" dirty="0">
                <a:latin typeface="Comic Sans MS" panose="030F0702030302020204" pitchFamily="66" charset="0"/>
              </a:rPr>
              <a:t>Adult flies annoy horses.</a:t>
            </a:r>
          </a:p>
          <a:p>
            <a:pPr marL="231775" lvl="1" indent="-231775">
              <a:lnSpc>
                <a:spcPct val="90000"/>
              </a:lnSpc>
              <a:buClr>
                <a:srgbClr val="0070C0"/>
              </a:buClr>
              <a:buSzPct val="60000"/>
            </a:pPr>
            <a:r>
              <a:rPr lang="en-US" altLang="en-US" sz="2000" kern="0" dirty="0">
                <a:latin typeface="Comic Sans MS" panose="030F0702030302020204" pitchFamily="66" charset="0"/>
              </a:rPr>
              <a:t>L1 &amp; L2 damage mouth mucosa</a:t>
            </a:r>
          </a:p>
          <a:p>
            <a:pPr marL="231775" lvl="1" indent="-231775">
              <a:lnSpc>
                <a:spcPct val="90000"/>
              </a:lnSpc>
              <a:buClr>
                <a:srgbClr val="0070C0"/>
              </a:buClr>
              <a:buSzPct val="60000"/>
            </a:pPr>
            <a:r>
              <a:rPr lang="en-US" altLang="en-US" sz="2000" kern="0" dirty="0">
                <a:latin typeface="Comic Sans MS" panose="030F0702030302020204" pitchFamily="66" charset="0"/>
              </a:rPr>
              <a:t>L3 Damage mucosa of stomach / duodenum, may block pylorus</a:t>
            </a:r>
          </a:p>
        </p:txBody>
      </p:sp>
      <p:sp>
        <p:nvSpPr>
          <p:cNvPr id="9" name="Rectangle 3">
            <a:extLst>
              <a:ext uri="{FF2B5EF4-FFF2-40B4-BE49-F238E27FC236}">
                <a16:creationId xmlns:a16="http://schemas.microsoft.com/office/drawing/2014/main" id="{6A39B994-5F99-F373-EDE8-F998832F1280}"/>
              </a:ext>
            </a:extLst>
          </p:cNvPr>
          <p:cNvSpPr txBox="1">
            <a:spLocks noChangeArrowheads="1"/>
          </p:cNvSpPr>
          <p:nvPr/>
        </p:nvSpPr>
        <p:spPr bwMode="auto">
          <a:xfrm>
            <a:off x="196559" y="3929301"/>
            <a:ext cx="4796385" cy="2623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nSpc>
                <a:spcPct val="90000"/>
              </a:lnSpc>
              <a:buClr>
                <a:srgbClr val="0070C0"/>
              </a:buClr>
              <a:buNone/>
            </a:pPr>
            <a:r>
              <a:rPr lang="en-US" altLang="en-US" sz="2400" b="1" u="sng" kern="0" dirty="0">
                <a:latin typeface="Comic Sans MS" panose="030F0702030302020204" pitchFamily="66" charset="0"/>
              </a:rPr>
              <a:t>Treatment / Control</a:t>
            </a:r>
          </a:p>
          <a:p>
            <a:pPr marL="231775" indent="-231775">
              <a:lnSpc>
                <a:spcPct val="90000"/>
              </a:lnSpc>
              <a:buClr>
                <a:srgbClr val="0070C0"/>
              </a:buClr>
            </a:pPr>
            <a:r>
              <a:rPr lang="en-US" altLang="en-US" sz="2000" kern="0" dirty="0">
                <a:latin typeface="Comic Sans MS" panose="030F0702030302020204" pitchFamily="66" charset="0"/>
              </a:rPr>
              <a:t>L1 to L3</a:t>
            </a:r>
          </a:p>
          <a:p>
            <a:pPr marL="463550" lvl="1" indent="-223838">
              <a:lnSpc>
                <a:spcPct val="90000"/>
              </a:lnSpc>
              <a:buClr>
                <a:srgbClr val="00B050"/>
              </a:buClr>
            </a:pPr>
            <a:r>
              <a:rPr lang="en-US" altLang="en-US" sz="1800" kern="0" dirty="0">
                <a:latin typeface="Comic Sans MS" panose="030F0702030302020204" pitchFamily="66" charset="0"/>
              </a:rPr>
              <a:t>Late summer &amp; Fall “deworming” with a macrocyclic lactone.</a:t>
            </a:r>
          </a:p>
          <a:p>
            <a:pPr marL="231775" indent="-231775">
              <a:lnSpc>
                <a:spcPct val="90000"/>
              </a:lnSpc>
              <a:buClr>
                <a:srgbClr val="0070C0"/>
              </a:buClr>
            </a:pPr>
            <a:r>
              <a:rPr lang="en-US" altLang="en-US" sz="2000" kern="0" dirty="0">
                <a:latin typeface="Comic Sans MS" panose="030F0702030302020204" pitchFamily="66" charset="0"/>
              </a:rPr>
              <a:t>Nits</a:t>
            </a:r>
          </a:p>
          <a:p>
            <a:pPr marL="463550" lvl="1" indent="-230188">
              <a:lnSpc>
                <a:spcPct val="90000"/>
              </a:lnSpc>
              <a:buClr>
                <a:srgbClr val="00B050"/>
              </a:buClr>
            </a:pPr>
            <a:r>
              <a:rPr lang="en-US" altLang="en-US" sz="1800" kern="0" dirty="0">
                <a:latin typeface="Comic Sans MS" panose="030F0702030302020204" pitchFamily="66" charset="0"/>
              </a:rPr>
              <a:t>Nit Combs</a:t>
            </a:r>
          </a:p>
          <a:p>
            <a:pPr marL="463550" lvl="1" indent="-230188">
              <a:lnSpc>
                <a:spcPct val="90000"/>
              </a:lnSpc>
              <a:buClr>
                <a:srgbClr val="00B050"/>
              </a:buClr>
            </a:pPr>
            <a:r>
              <a:rPr lang="en-US" altLang="en-US" sz="1800" kern="0" dirty="0">
                <a:latin typeface="Comic Sans MS" panose="030F0702030302020204" pitchFamily="66" charset="0"/>
              </a:rPr>
              <a:t>Wash nits </a:t>
            </a:r>
          </a:p>
          <a:p>
            <a:pPr marL="682625" lvl="2">
              <a:lnSpc>
                <a:spcPct val="90000"/>
              </a:lnSpc>
              <a:buClr>
                <a:srgbClr val="FFC000"/>
              </a:buClr>
            </a:pPr>
            <a:r>
              <a:rPr lang="en-US" altLang="en-US" sz="1400" kern="0" dirty="0">
                <a:latin typeface="Comic Sans MS" panose="030F0702030302020204" pitchFamily="66" charset="0"/>
              </a:rPr>
              <a:t>Warm water with insecticide </a:t>
            </a:r>
            <a:r>
              <a:rPr lang="en-US" altLang="en-US" sz="1400" kern="0" dirty="0">
                <a:latin typeface="Comic Sans MS" panose="030F0702030302020204" pitchFamily="66" charset="0"/>
                <a:sym typeface="Wingdings" panose="05000000000000000000" pitchFamily="2" charset="2"/>
              </a:rPr>
              <a:t> </a:t>
            </a:r>
            <a:r>
              <a:rPr lang="en-US" altLang="en-US" sz="1400" i="1" kern="0" dirty="0">
                <a:latin typeface="Comic Sans MS" panose="030F0702030302020204" pitchFamily="66" charset="0"/>
              </a:rPr>
              <a:t>G. intestinalis</a:t>
            </a:r>
          </a:p>
        </p:txBody>
      </p:sp>
      <p:pic>
        <p:nvPicPr>
          <p:cNvPr id="11" name="Picture 10">
            <a:extLst>
              <a:ext uri="{FF2B5EF4-FFF2-40B4-BE49-F238E27FC236}">
                <a16:creationId xmlns:a16="http://schemas.microsoft.com/office/drawing/2014/main" id="{2FCF684B-4F95-D137-CA2D-7E7D57E8098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10800000">
            <a:off x="9846694" y="208673"/>
            <a:ext cx="2180358" cy="1288393"/>
          </a:xfrm>
          <a:prstGeom prst="rect">
            <a:avLst/>
          </a:prstGeom>
        </p:spPr>
      </p:pic>
      <p:grpSp>
        <p:nvGrpSpPr>
          <p:cNvPr id="18" name="Group 17">
            <a:extLst>
              <a:ext uri="{FF2B5EF4-FFF2-40B4-BE49-F238E27FC236}">
                <a16:creationId xmlns:a16="http://schemas.microsoft.com/office/drawing/2014/main" id="{3BAB4F64-0356-641F-CE22-E336B4EC5134}"/>
              </a:ext>
            </a:extLst>
          </p:cNvPr>
          <p:cNvGrpSpPr/>
          <p:nvPr/>
        </p:nvGrpSpPr>
        <p:grpSpPr>
          <a:xfrm>
            <a:off x="4992944" y="4504536"/>
            <a:ext cx="2670021" cy="1828799"/>
            <a:chOff x="3620841" y="1610034"/>
            <a:chExt cx="2761257" cy="1828800"/>
          </a:xfrm>
        </p:grpSpPr>
        <p:pic>
          <p:nvPicPr>
            <p:cNvPr id="12" name="Picture 11">
              <a:extLst>
                <a:ext uri="{FF2B5EF4-FFF2-40B4-BE49-F238E27FC236}">
                  <a16:creationId xmlns:a16="http://schemas.microsoft.com/office/drawing/2014/main" id="{FB2EF3EA-5049-3770-BD7F-AB567DA566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20841" y="1610034"/>
              <a:ext cx="1828800" cy="1828800"/>
            </a:xfrm>
            <a:prstGeom prst="rect">
              <a:avLst/>
            </a:prstGeom>
          </p:spPr>
        </p:pic>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4870480" y="1927216"/>
              <a:ext cx="1828800" cy="1194436"/>
            </a:xfrm>
            <a:prstGeom prst="rect">
              <a:avLst/>
            </a:prstGeom>
          </p:spPr>
        </p:pic>
      </p:grpSp>
      <p:pic>
        <p:nvPicPr>
          <p:cNvPr id="3" name="Picture 2">
            <a:extLst>
              <a:ext uri="{FF2B5EF4-FFF2-40B4-BE49-F238E27FC236}">
                <a16:creationId xmlns:a16="http://schemas.microsoft.com/office/drawing/2014/main" id="{4709CB58-CE86-1F9F-6D54-3671266B27A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4800" y="1633518"/>
            <a:ext cx="9144793" cy="103641"/>
          </a:xfrm>
          <a:prstGeom prst="rect">
            <a:avLst/>
          </a:prstGeom>
        </p:spPr>
      </p:pic>
    </p:spTree>
    <p:extLst>
      <p:ext uri="{BB962C8B-B14F-4D97-AF65-F5344CB8AC3E}">
        <p14:creationId xmlns:p14="http://schemas.microsoft.com/office/powerpoint/2010/main" val="36083665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095122" y="315978"/>
            <a:ext cx="4114800" cy="130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en-US" altLang="en-US" b="1" i="1" kern="0" dirty="0">
                <a:latin typeface="Comic Sans MS" panose="030F0702030302020204" pitchFamily="66" charset="0"/>
              </a:rPr>
              <a:t>Oestrus ovis</a:t>
            </a:r>
            <a:br>
              <a:rPr lang="en-US" altLang="en-US" sz="4000" b="1" kern="0" dirty="0">
                <a:latin typeface="Comic Sans MS" panose="030F0702030302020204" pitchFamily="66" charset="0"/>
              </a:rPr>
            </a:br>
            <a:r>
              <a:rPr lang="en-US" altLang="en-US" sz="3200" kern="0" dirty="0">
                <a:latin typeface="Comic Sans MS" panose="030F0702030302020204" pitchFamily="66" charset="0"/>
              </a:rPr>
              <a:t>Sheep Nasal Bot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7800" y="2133601"/>
            <a:ext cx="2855252" cy="187376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81000" y="76200"/>
            <a:ext cx="2209800" cy="148056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1336" y="4187022"/>
            <a:ext cx="2592442" cy="1944332"/>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6875" y="152208"/>
            <a:ext cx="2592442" cy="1304862"/>
          </a:xfrm>
          <a:prstGeom prst="rect">
            <a:avLst/>
          </a:prstGeom>
        </p:spPr>
      </p:pic>
      <p:pic>
        <p:nvPicPr>
          <p:cNvPr id="2" name="Picture 1">
            <a:extLst>
              <a:ext uri="{FF2B5EF4-FFF2-40B4-BE49-F238E27FC236}">
                <a16:creationId xmlns:a16="http://schemas.microsoft.com/office/drawing/2014/main" id="{6671A637-3D76-0502-9E3B-A5DE6334E9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39705" y="1853985"/>
            <a:ext cx="3442398" cy="2581120"/>
          </a:xfrm>
          <a:prstGeom prst="rect">
            <a:avLst/>
          </a:prstGeom>
        </p:spPr>
      </p:pic>
      <p:sp>
        <p:nvSpPr>
          <p:cNvPr id="4" name="Rectangle 3">
            <a:extLst>
              <a:ext uri="{FF2B5EF4-FFF2-40B4-BE49-F238E27FC236}">
                <a16:creationId xmlns:a16="http://schemas.microsoft.com/office/drawing/2014/main" id="{62C2AE3B-BB6D-76BA-D677-8EA0E83811AA}"/>
              </a:ext>
            </a:extLst>
          </p:cNvPr>
          <p:cNvSpPr txBox="1">
            <a:spLocks noChangeArrowheads="1"/>
          </p:cNvSpPr>
          <p:nvPr/>
        </p:nvSpPr>
        <p:spPr bwMode="auto">
          <a:xfrm>
            <a:off x="120996" y="2148375"/>
            <a:ext cx="5448623" cy="2336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36550" indent="-336550">
              <a:lnSpc>
                <a:spcPct val="90000"/>
              </a:lnSpc>
              <a:buClr>
                <a:srgbClr val="0070C0"/>
              </a:buClr>
            </a:pPr>
            <a:r>
              <a:rPr lang="en-US" altLang="en-US" sz="2400" u="sng" kern="0" dirty="0" err="1">
                <a:latin typeface="Comic Sans MS" panose="030F0702030302020204" pitchFamily="66" charset="0"/>
              </a:rPr>
              <a:t>Larviposit</a:t>
            </a:r>
            <a:r>
              <a:rPr lang="en-US" altLang="en-US" sz="2400" kern="0" dirty="0">
                <a:latin typeface="Comic Sans MS" panose="030F0702030302020204" pitchFamily="66" charset="0"/>
              </a:rPr>
              <a:t> directly in the nostrils of sheep &amp; goats.  (</a:t>
            </a:r>
            <a:r>
              <a:rPr lang="en-US" altLang="en-US" sz="2400" u="sng" kern="0" dirty="0">
                <a:latin typeface="Comic Sans MS" panose="030F0702030302020204" pitchFamily="66" charset="0"/>
              </a:rPr>
              <a:t>No egg stage</a:t>
            </a:r>
            <a:r>
              <a:rPr lang="en-US" altLang="en-US" sz="2400" kern="0" dirty="0">
                <a:latin typeface="Comic Sans MS" panose="030F0702030302020204" pitchFamily="66" charset="0"/>
              </a:rPr>
              <a:t>)</a:t>
            </a:r>
          </a:p>
          <a:p>
            <a:pPr marL="336550" indent="-336550">
              <a:lnSpc>
                <a:spcPct val="90000"/>
              </a:lnSpc>
              <a:buClr>
                <a:srgbClr val="0070C0"/>
              </a:buClr>
            </a:pPr>
            <a:r>
              <a:rPr lang="en-US" altLang="en-US" sz="2400" kern="0" dirty="0">
                <a:latin typeface="Comic Sans MS" panose="030F0702030302020204" pitchFamily="66" charset="0"/>
              </a:rPr>
              <a:t>Develop in the sinuses. </a:t>
            </a:r>
          </a:p>
          <a:p>
            <a:pPr marL="336550" indent="-336550">
              <a:lnSpc>
                <a:spcPct val="90000"/>
              </a:lnSpc>
              <a:buClr>
                <a:srgbClr val="0070C0"/>
              </a:buClr>
            </a:pPr>
            <a:r>
              <a:rPr lang="en-US" altLang="en-US" sz="2400" kern="0" dirty="0">
                <a:latin typeface="Comic Sans MS" panose="030F0702030302020204" pitchFamily="66" charset="0"/>
              </a:rPr>
              <a:t>Feed on mucosa.</a:t>
            </a:r>
          </a:p>
          <a:p>
            <a:pPr marL="336550" indent="-336550">
              <a:lnSpc>
                <a:spcPct val="90000"/>
              </a:lnSpc>
              <a:buClr>
                <a:srgbClr val="0070C0"/>
              </a:buClr>
            </a:pPr>
            <a:r>
              <a:rPr lang="en-US" altLang="en-US" sz="2400" kern="0" dirty="0">
                <a:latin typeface="Comic Sans MS" panose="030F0702030302020204" pitchFamily="66" charset="0"/>
              </a:rPr>
              <a:t>Crawl back to nostrils to be sneezed out</a:t>
            </a:r>
            <a:r>
              <a:rPr lang="en-US" altLang="en-US" sz="2000" kern="0" dirty="0">
                <a:latin typeface="Comic Sans MS" panose="030F0702030302020204" pitchFamily="66" charset="0"/>
              </a:rPr>
              <a:t>.</a:t>
            </a:r>
          </a:p>
        </p:txBody>
      </p:sp>
      <p:sp>
        <p:nvSpPr>
          <p:cNvPr id="5" name="Rectangle 1027">
            <a:extLst>
              <a:ext uri="{FF2B5EF4-FFF2-40B4-BE49-F238E27FC236}">
                <a16:creationId xmlns:a16="http://schemas.microsoft.com/office/drawing/2014/main" id="{2153B79C-6D73-767E-E7DE-04E89327037A}"/>
              </a:ext>
            </a:extLst>
          </p:cNvPr>
          <p:cNvSpPr txBox="1">
            <a:spLocks noChangeArrowheads="1"/>
          </p:cNvSpPr>
          <p:nvPr/>
        </p:nvSpPr>
        <p:spPr bwMode="auto">
          <a:xfrm>
            <a:off x="129016" y="4551931"/>
            <a:ext cx="6043183" cy="2221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0070C0"/>
              </a:buClr>
            </a:pPr>
            <a:r>
              <a:rPr lang="en-US" altLang="en-US" sz="2400" kern="0" dirty="0">
                <a:latin typeface="Comic Sans MS" panose="030F0702030302020204" pitchFamily="66" charset="0"/>
              </a:rPr>
              <a:t>Heavy infestations</a:t>
            </a:r>
          </a:p>
          <a:p>
            <a:pPr marL="577850" lvl="1" indent="-234950">
              <a:buClr>
                <a:srgbClr val="00B050"/>
              </a:buClr>
            </a:pPr>
            <a:r>
              <a:rPr lang="en-US" altLang="en-US" sz="2000" kern="0" dirty="0">
                <a:latin typeface="Comic Sans MS" panose="030F0702030302020204" pitchFamily="66" charset="0"/>
              </a:rPr>
              <a:t>Great distress, sneezing, head shaking, etc. </a:t>
            </a:r>
          </a:p>
          <a:p>
            <a:pPr marL="577850" lvl="1" indent="-234950">
              <a:buClr>
                <a:srgbClr val="00B050"/>
              </a:buClr>
            </a:pPr>
            <a:r>
              <a:rPr lang="en-US" altLang="en-US" sz="2000" kern="0" dirty="0">
                <a:latin typeface="Comic Sans MS" panose="030F0702030302020204" pitchFamily="66" charset="0"/>
              </a:rPr>
              <a:t>purulent discharge</a:t>
            </a:r>
          </a:p>
          <a:p>
            <a:pPr marL="577850" lvl="1" indent="-234950">
              <a:buClr>
                <a:srgbClr val="00B050"/>
              </a:buClr>
            </a:pPr>
            <a:r>
              <a:rPr lang="en-US" altLang="en-US" sz="2000" kern="0" dirty="0">
                <a:latin typeface="Comic Sans MS" panose="030F0702030302020204" pitchFamily="66" charset="0"/>
              </a:rPr>
              <a:t>loss of appetite</a:t>
            </a:r>
          </a:p>
          <a:p>
            <a:pPr marL="577850" lvl="1" indent="-234950">
              <a:buClr>
                <a:srgbClr val="00B050"/>
              </a:buClr>
            </a:pPr>
            <a:r>
              <a:rPr lang="en-US" altLang="en-US" sz="2000" kern="0" dirty="0">
                <a:latin typeface="Comic Sans MS" panose="030F0702030302020204" pitchFamily="66" charset="0"/>
              </a:rPr>
              <a:t>penetration into the cranium is fatal.</a:t>
            </a:r>
          </a:p>
        </p:txBody>
      </p:sp>
      <p:pic>
        <p:nvPicPr>
          <p:cNvPr id="6" name="Picture 5">
            <a:extLst>
              <a:ext uri="{FF2B5EF4-FFF2-40B4-BE49-F238E27FC236}">
                <a16:creationId xmlns:a16="http://schemas.microsoft.com/office/drawing/2014/main" id="{4825FD11-503A-22B3-7C3E-7E0CAAE2704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55305" y="4551931"/>
            <a:ext cx="2867122" cy="2153861"/>
          </a:xfrm>
          <a:prstGeom prst="rect">
            <a:avLst/>
          </a:prstGeom>
        </p:spPr>
      </p:pic>
      <p:pic>
        <p:nvPicPr>
          <p:cNvPr id="7" name="Picture 6">
            <a:extLst>
              <a:ext uri="{FF2B5EF4-FFF2-40B4-BE49-F238E27FC236}">
                <a16:creationId xmlns:a16="http://schemas.microsoft.com/office/drawing/2014/main" id="{E6DFAD96-CC49-9985-AE0C-E30BD32740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5240461" y="6131354"/>
            <a:ext cx="628690" cy="574438"/>
          </a:xfrm>
          <a:prstGeom prst="rect">
            <a:avLst/>
          </a:prstGeom>
        </p:spPr>
      </p:pic>
      <p:pic>
        <p:nvPicPr>
          <p:cNvPr id="10" name="Picture 9">
            <a:extLst>
              <a:ext uri="{FF2B5EF4-FFF2-40B4-BE49-F238E27FC236}">
                <a16:creationId xmlns:a16="http://schemas.microsoft.com/office/drawing/2014/main" id="{AC537BD7-96D5-5603-323F-B7D57A44BFF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4800" y="1633518"/>
            <a:ext cx="9144793" cy="103641"/>
          </a:xfrm>
          <a:prstGeom prst="rect">
            <a:avLst/>
          </a:prstGeom>
        </p:spPr>
      </p:pic>
    </p:spTree>
    <p:extLst>
      <p:ext uri="{BB962C8B-B14F-4D97-AF65-F5344CB8AC3E}">
        <p14:creationId xmlns:p14="http://schemas.microsoft.com/office/powerpoint/2010/main" val="35872676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945F03-A361-61C2-10E9-E6E1C4BCA1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9455336" y="940521"/>
            <a:ext cx="2433873" cy="1619632"/>
          </a:xfrm>
          <a:prstGeom prst="rect">
            <a:avLst/>
          </a:prstGeom>
        </p:spPr>
      </p:pic>
      <p:pic>
        <p:nvPicPr>
          <p:cNvPr id="7" name="Picture 6">
            <a:extLst>
              <a:ext uri="{FF2B5EF4-FFF2-40B4-BE49-F238E27FC236}">
                <a16:creationId xmlns:a16="http://schemas.microsoft.com/office/drawing/2014/main" id="{D3DE2C81-C6E4-4522-3FFC-C77008CE476D}"/>
              </a:ext>
            </a:extLst>
          </p:cNvPr>
          <p:cNvPicPr>
            <a:picLocks noChangeAspect="1"/>
          </p:cNvPicPr>
          <p:nvPr/>
        </p:nvPicPr>
        <p:blipFill>
          <a:blip r:embed="rId3"/>
          <a:stretch>
            <a:fillRect/>
          </a:stretch>
        </p:blipFill>
        <p:spPr>
          <a:xfrm rot="5400000">
            <a:off x="-21586" y="1341515"/>
            <a:ext cx="3464490" cy="2305461"/>
          </a:xfrm>
          <a:prstGeom prst="rect">
            <a:avLst/>
          </a:prstGeom>
        </p:spPr>
      </p:pic>
      <p:pic>
        <p:nvPicPr>
          <p:cNvPr id="9" name="Picture 8">
            <a:extLst>
              <a:ext uri="{FF2B5EF4-FFF2-40B4-BE49-F238E27FC236}">
                <a16:creationId xmlns:a16="http://schemas.microsoft.com/office/drawing/2014/main" id="{FF4A32B4-4872-85E0-00CB-178AF287C6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74648" y="1392997"/>
            <a:ext cx="1495425" cy="2182313"/>
          </a:xfrm>
          <a:prstGeom prst="rect">
            <a:avLst/>
          </a:prstGeom>
        </p:spPr>
      </p:pic>
      <p:pic>
        <p:nvPicPr>
          <p:cNvPr id="11" name="Picture 10">
            <a:extLst>
              <a:ext uri="{FF2B5EF4-FFF2-40B4-BE49-F238E27FC236}">
                <a16:creationId xmlns:a16="http://schemas.microsoft.com/office/drawing/2014/main" id="{0FF1F4A9-A135-098D-17C9-1852B9B150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4800" y="4387827"/>
            <a:ext cx="2729628" cy="1899102"/>
          </a:xfrm>
          <a:prstGeom prst="rect">
            <a:avLst/>
          </a:prstGeom>
        </p:spPr>
      </p:pic>
      <p:pic>
        <p:nvPicPr>
          <p:cNvPr id="13" name="Picture 12">
            <a:extLst>
              <a:ext uri="{FF2B5EF4-FFF2-40B4-BE49-F238E27FC236}">
                <a16:creationId xmlns:a16="http://schemas.microsoft.com/office/drawing/2014/main" id="{857C5F72-50FD-61A6-D14C-9F6C768BB0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21217" y="1517910"/>
            <a:ext cx="2514600" cy="2182313"/>
          </a:xfrm>
          <a:prstGeom prst="rect">
            <a:avLst/>
          </a:prstGeom>
        </p:spPr>
      </p:pic>
      <p:sp>
        <p:nvSpPr>
          <p:cNvPr id="15" name="TextBox 14">
            <a:extLst>
              <a:ext uri="{FF2B5EF4-FFF2-40B4-BE49-F238E27FC236}">
                <a16:creationId xmlns:a16="http://schemas.microsoft.com/office/drawing/2014/main" id="{5AEE5B64-F69B-3762-7FD0-B966E4402584}"/>
              </a:ext>
            </a:extLst>
          </p:cNvPr>
          <p:cNvSpPr txBox="1"/>
          <p:nvPr/>
        </p:nvSpPr>
        <p:spPr>
          <a:xfrm>
            <a:off x="4315044" y="300901"/>
            <a:ext cx="4419600" cy="646331"/>
          </a:xfrm>
          <a:prstGeom prst="rect">
            <a:avLst/>
          </a:prstGeom>
          <a:noFill/>
        </p:spPr>
        <p:txBody>
          <a:bodyPr wrap="square" rtlCol="0">
            <a:spAutoFit/>
          </a:bodyPr>
          <a:lstStyle/>
          <a:p>
            <a:r>
              <a:rPr lang="en-US" sz="3600" b="1" dirty="0">
                <a:solidFill>
                  <a:srgbClr val="FF0000"/>
                </a:solidFill>
                <a:latin typeface="Comic Sans MS" panose="030F0702030302020204" pitchFamily="66" charset="0"/>
              </a:rPr>
              <a:t>What Fly is this ?</a:t>
            </a:r>
          </a:p>
        </p:txBody>
      </p:sp>
      <p:pic>
        <p:nvPicPr>
          <p:cNvPr id="4" name="Picture 3" descr="A close up of a fly&#10;&#10;Description automatically generated with medium confidence">
            <a:extLst>
              <a:ext uri="{FF2B5EF4-FFF2-40B4-BE49-F238E27FC236}">
                <a16:creationId xmlns:a16="http://schemas.microsoft.com/office/drawing/2014/main" id="{5596D111-CB5F-E4F0-EFC9-7D4777F7E5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19400" y="4648200"/>
            <a:ext cx="2305462" cy="1537725"/>
          </a:xfrm>
          <a:prstGeom prst="rect">
            <a:avLst/>
          </a:prstGeom>
        </p:spPr>
      </p:pic>
      <p:sp>
        <p:nvSpPr>
          <p:cNvPr id="3" name="TextBox 2">
            <a:extLst>
              <a:ext uri="{FF2B5EF4-FFF2-40B4-BE49-F238E27FC236}">
                <a16:creationId xmlns:a16="http://schemas.microsoft.com/office/drawing/2014/main" id="{8AF6754F-C628-456C-C8C5-8CDE7896D915}"/>
              </a:ext>
            </a:extLst>
          </p:cNvPr>
          <p:cNvSpPr txBox="1"/>
          <p:nvPr/>
        </p:nvSpPr>
        <p:spPr>
          <a:xfrm>
            <a:off x="931908" y="4226491"/>
            <a:ext cx="1557502" cy="615553"/>
          </a:xfrm>
          <a:prstGeom prst="rect">
            <a:avLst/>
          </a:prstGeom>
          <a:noFill/>
        </p:spPr>
        <p:txBody>
          <a:bodyPr wrap="square" rtlCol="0">
            <a:spAutoFit/>
          </a:bodyPr>
          <a:lstStyle/>
          <a:p>
            <a:pPr algn="ctr"/>
            <a:r>
              <a:rPr lang="en-US" sz="2000" b="1" dirty="0">
                <a:solidFill>
                  <a:srgbClr val="00B050"/>
                </a:solidFill>
                <a:latin typeface="Comic Sans MS" panose="030F0702030302020204" pitchFamily="66" charset="0"/>
              </a:rPr>
              <a:t>Horse fly</a:t>
            </a:r>
          </a:p>
          <a:p>
            <a:pPr algn="ctr"/>
            <a:r>
              <a:rPr lang="en-US" sz="1400" b="1" i="1" dirty="0">
                <a:solidFill>
                  <a:srgbClr val="00B050"/>
                </a:solidFill>
                <a:latin typeface="Comic Sans MS" panose="030F0702030302020204" pitchFamily="66" charset="0"/>
              </a:rPr>
              <a:t>(</a:t>
            </a:r>
            <a:r>
              <a:rPr lang="en-US" sz="1400" b="1" i="1" dirty="0" err="1">
                <a:solidFill>
                  <a:srgbClr val="00B050"/>
                </a:solidFill>
                <a:latin typeface="Comic Sans MS" panose="030F0702030302020204" pitchFamily="66" charset="0"/>
              </a:rPr>
              <a:t>Tabanus</a:t>
            </a:r>
            <a:r>
              <a:rPr lang="en-US" sz="1400" b="1" i="1" dirty="0">
                <a:solidFill>
                  <a:srgbClr val="00B050"/>
                </a:solidFill>
                <a:latin typeface="Comic Sans MS" panose="030F0702030302020204" pitchFamily="66" charset="0"/>
              </a:rPr>
              <a:t> sp.)</a:t>
            </a:r>
          </a:p>
        </p:txBody>
      </p:sp>
      <p:sp>
        <p:nvSpPr>
          <p:cNvPr id="10" name="TextBox 9">
            <a:extLst>
              <a:ext uri="{FF2B5EF4-FFF2-40B4-BE49-F238E27FC236}">
                <a16:creationId xmlns:a16="http://schemas.microsoft.com/office/drawing/2014/main" id="{903BAD8F-B726-8D6D-DB4B-F6C3A4CF2625}"/>
              </a:ext>
            </a:extLst>
          </p:cNvPr>
          <p:cNvSpPr txBox="1"/>
          <p:nvPr/>
        </p:nvSpPr>
        <p:spPr>
          <a:xfrm>
            <a:off x="3193380" y="6172200"/>
            <a:ext cx="1557502" cy="615553"/>
          </a:xfrm>
          <a:prstGeom prst="rect">
            <a:avLst/>
          </a:prstGeom>
          <a:noFill/>
        </p:spPr>
        <p:txBody>
          <a:bodyPr wrap="square" rtlCol="0">
            <a:spAutoFit/>
          </a:bodyPr>
          <a:lstStyle/>
          <a:p>
            <a:pPr algn="ctr"/>
            <a:r>
              <a:rPr lang="en-US" sz="2000" b="1" dirty="0">
                <a:solidFill>
                  <a:srgbClr val="00B050"/>
                </a:solidFill>
                <a:latin typeface="Comic Sans MS" panose="030F0702030302020204" pitchFamily="66" charset="0"/>
              </a:rPr>
              <a:t>Black fly</a:t>
            </a:r>
          </a:p>
          <a:p>
            <a:pPr algn="ctr"/>
            <a:r>
              <a:rPr lang="en-US" sz="1400" b="1" i="1" dirty="0">
                <a:solidFill>
                  <a:srgbClr val="00B050"/>
                </a:solidFill>
                <a:latin typeface="Comic Sans MS" panose="030F0702030302020204" pitchFamily="66" charset="0"/>
              </a:rPr>
              <a:t>(</a:t>
            </a:r>
            <a:r>
              <a:rPr lang="en-US" sz="1400" b="1" i="1" dirty="0" err="1">
                <a:solidFill>
                  <a:srgbClr val="00B050"/>
                </a:solidFill>
                <a:latin typeface="Comic Sans MS" panose="030F0702030302020204" pitchFamily="66" charset="0"/>
              </a:rPr>
              <a:t>Simulium</a:t>
            </a:r>
            <a:r>
              <a:rPr lang="en-US" sz="1400" b="1" i="1" dirty="0">
                <a:solidFill>
                  <a:srgbClr val="00B050"/>
                </a:solidFill>
                <a:latin typeface="Comic Sans MS" panose="030F0702030302020204" pitchFamily="66" charset="0"/>
              </a:rPr>
              <a:t> sp.)</a:t>
            </a:r>
          </a:p>
        </p:txBody>
      </p:sp>
      <p:sp>
        <p:nvSpPr>
          <p:cNvPr id="14" name="TextBox 13">
            <a:extLst>
              <a:ext uri="{FF2B5EF4-FFF2-40B4-BE49-F238E27FC236}">
                <a16:creationId xmlns:a16="http://schemas.microsoft.com/office/drawing/2014/main" id="{35D1BE97-619E-F3A0-9932-C6631A1DCC88}"/>
              </a:ext>
            </a:extLst>
          </p:cNvPr>
          <p:cNvSpPr txBox="1"/>
          <p:nvPr/>
        </p:nvSpPr>
        <p:spPr>
          <a:xfrm>
            <a:off x="8510863" y="6305490"/>
            <a:ext cx="1557502" cy="400110"/>
          </a:xfrm>
          <a:prstGeom prst="rect">
            <a:avLst/>
          </a:prstGeom>
          <a:noFill/>
        </p:spPr>
        <p:txBody>
          <a:bodyPr wrap="square" rtlCol="0">
            <a:spAutoFit/>
          </a:bodyPr>
          <a:lstStyle/>
          <a:p>
            <a:pPr algn="ctr"/>
            <a:r>
              <a:rPr lang="en-US" sz="2000" b="1" dirty="0">
                <a:solidFill>
                  <a:srgbClr val="00B050"/>
                </a:solidFill>
                <a:latin typeface="Comic Sans MS" panose="030F0702030302020204" pitchFamily="66" charset="0"/>
              </a:rPr>
              <a:t>Blow fly</a:t>
            </a:r>
          </a:p>
        </p:txBody>
      </p:sp>
      <p:sp>
        <p:nvSpPr>
          <p:cNvPr id="18" name="TextBox 17">
            <a:extLst>
              <a:ext uri="{FF2B5EF4-FFF2-40B4-BE49-F238E27FC236}">
                <a16:creationId xmlns:a16="http://schemas.microsoft.com/office/drawing/2014/main" id="{ED368B15-1383-42FD-CC02-0E586EB923EF}"/>
              </a:ext>
            </a:extLst>
          </p:cNvPr>
          <p:cNvSpPr txBox="1"/>
          <p:nvPr/>
        </p:nvSpPr>
        <p:spPr>
          <a:xfrm>
            <a:off x="7343609" y="3393816"/>
            <a:ext cx="1557502" cy="400110"/>
          </a:xfrm>
          <a:prstGeom prst="rect">
            <a:avLst/>
          </a:prstGeom>
          <a:noFill/>
        </p:spPr>
        <p:txBody>
          <a:bodyPr wrap="square" rtlCol="0">
            <a:spAutoFit/>
          </a:bodyPr>
          <a:lstStyle/>
          <a:p>
            <a:pPr algn="ctr"/>
            <a:r>
              <a:rPr lang="en-US" sz="2000" b="1" dirty="0">
                <a:solidFill>
                  <a:srgbClr val="00B050"/>
                </a:solidFill>
                <a:latin typeface="Comic Sans MS" panose="030F0702030302020204" pitchFamily="66" charset="0"/>
              </a:rPr>
              <a:t>Filth fly</a:t>
            </a:r>
          </a:p>
        </p:txBody>
      </p:sp>
      <p:sp>
        <p:nvSpPr>
          <p:cNvPr id="26" name="TextBox 25">
            <a:extLst>
              <a:ext uri="{FF2B5EF4-FFF2-40B4-BE49-F238E27FC236}">
                <a16:creationId xmlns:a16="http://schemas.microsoft.com/office/drawing/2014/main" id="{BC1FD9EA-E6C3-33F5-46AF-5B766E99A906}"/>
              </a:ext>
            </a:extLst>
          </p:cNvPr>
          <p:cNvSpPr txBox="1"/>
          <p:nvPr/>
        </p:nvSpPr>
        <p:spPr>
          <a:xfrm>
            <a:off x="9893521" y="2971800"/>
            <a:ext cx="1557502" cy="615553"/>
          </a:xfrm>
          <a:prstGeom prst="rect">
            <a:avLst/>
          </a:prstGeom>
          <a:noFill/>
        </p:spPr>
        <p:txBody>
          <a:bodyPr wrap="square" rtlCol="0">
            <a:spAutoFit/>
          </a:bodyPr>
          <a:lstStyle/>
          <a:p>
            <a:pPr algn="ctr"/>
            <a:r>
              <a:rPr lang="en-US" sz="2000" b="1" dirty="0">
                <a:solidFill>
                  <a:srgbClr val="00B050"/>
                </a:solidFill>
                <a:latin typeface="Comic Sans MS" panose="030F0702030302020204" pitchFamily="66" charset="0"/>
              </a:rPr>
              <a:t>Deer fly</a:t>
            </a:r>
          </a:p>
          <a:p>
            <a:pPr algn="ctr"/>
            <a:r>
              <a:rPr lang="en-US" sz="1400" b="1" i="1" dirty="0">
                <a:solidFill>
                  <a:srgbClr val="00B050"/>
                </a:solidFill>
                <a:latin typeface="Comic Sans MS" panose="030F0702030302020204" pitchFamily="66" charset="0"/>
              </a:rPr>
              <a:t>(Chrysops sp.)</a:t>
            </a:r>
          </a:p>
        </p:txBody>
      </p:sp>
      <p:sp>
        <p:nvSpPr>
          <p:cNvPr id="28" name="TextBox 27">
            <a:extLst>
              <a:ext uri="{FF2B5EF4-FFF2-40B4-BE49-F238E27FC236}">
                <a16:creationId xmlns:a16="http://schemas.microsoft.com/office/drawing/2014/main" id="{056F592B-E53A-6F6D-611F-34A19FBB6328}"/>
              </a:ext>
            </a:extLst>
          </p:cNvPr>
          <p:cNvSpPr txBox="1"/>
          <p:nvPr/>
        </p:nvSpPr>
        <p:spPr>
          <a:xfrm>
            <a:off x="4466904" y="3700223"/>
            <a:ext cx="1823226" cy="615553"/>
          </a:xfrm>
          <a:prstGeom prst="rect">
            <a:avLst/>
          </a:prstGeom>
          <a:noFill/>
        </p:spPr>
        <p:txBody>
          <a:bodyPr wrap="square" rtlCol="0">
            <a:spAutoFit/>
          </a:bodyPr>
          <a:lstStyle/>
          <a:p>
            <a:pPr algn="ctr"/>
            <a:r>
              <a:rPr lang="en-US" sz="2000" b="1" dirty="0">
                <a:solidFill>
                  <a:srgbClr val="00B050"/>
                </a:solidFill>
                <a:latin typeface="Comic Sans MS" panose="030F0702030302020204" pitchFamily="66" charset="0"/>
              </a:rPr>
              <a:t>Bot fly</a:t>
            </a:r>
          </a:p>
          <a:p>
            <a:pPr algn="ctr"/>
            <a:r>
              <a:rPr lang="en-US" sz="1400" b="1" i="1" dirty="0">
                <a:solidFill>
                  <a:srgbClr val="00B050"/>
                </a:solidFill>
                <a:latin typeface="Comic Sans MS" panose="030F0702030302020204" pitchFamily="66" charset="0"/>
              </a:rPr>
              <a:t>(</a:t>
            </a:r>
            <a:r>
              <a:rPr lang="en-US" sz="1400" b="1" i="1" dirty="0" err="1">
                <a:solidFill>
                  <a:srgbClr val="00B050"/>
                </a:solidFill>
                <a:latin typeface="Comic Sans MS" panose="030F0702030302020204" pitchFamily="66" charset="0"/>
              </a:rPr>
              <a:t>Hypoderma</a:t>
            </a:r>
            <a:r>
              <a:rPr lang="en-US" sz="1400" b="1" i="1" dirty="0">
                <a:solidFill>
                  <a:srgbClr val="00B050"/>
                </a:solidFill>
                <a:latin typeface="Comic Sans MS" panose="030F0702030302020204" pitchFamily="66" charset="0"/>
              </a:rPr>
              <a:t> sp.)</a:t>
            </a:r>
          </a:p>
        </p:txBody>
      </p:sp>
    </p:spTree>
    <p:extLst>
      <p:ext uri="{BB962C8B-B14F-4D97-AF65-F5344CB8AC3E}">
        <p14:creationId xmlns:p14="http://schemas.microsoft.com/office/powerpoint/2010/main" val="195214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9511708" y="4024467"/>
            <a:ext cx="1771650" cy="265747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0292" y="4949837"/>
            <a:ext cx="2244211" cy="1621828"/>
          </a:xfrm>
          <a:prstGeom prst="rect">
            <a:avLst/>
          </a:prstGeom>
        </p:spPr>
      </p:pic>
      <p:sp>
        <p:nvSpPr>
          <p:cNvPr id="12" name="Rectangle 2"/>
          <p:cNvSpPr txBox="1">
            <a:spLocks noChangeArrowheads="1"/>
          </p:cNvSpPr>
          <p:nvPr/>
        </p:nvSpPr>
        <p:spPr bwMode="auto">
          <a:xfrm>
            <a:off x="2425511" y="273162"/>
            <a:ext cx="7222221" cy="1297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en-US" altLang="en-US" b="1" i="1" kern="0" dirty="0">
                <a:latin typeface="Comic Sans MS" panose="030F0702030302020204" pitchFamily="66" charset="0"/>
              </a:rPr>
              <a:t>Hypoderma spp.</a:t>
            </a:r>
            <a:br>
              <a:rPr lang="en-US" altLang="en-US" sz="4000" b="1" kern="0" dirty="0">
                <a:latin typeface="Comic Sans MS" panose="030F0702030302020204" pitchFamily="66" charset="0"/>
              </a:rPr>
            </a:br>
            <a:r>
              <a:rPr lang="en-US" altLang="en-US" sz="2800" kern="0" dirty="0">
                <a:latin typeface="Comic Sans MS" panose="030F0702030302020204" pitchFamily="66" charset="0"/>
              </a:rPr>
              <a:t>Heel Fly, Gadfly, Cattle Grub, Ox Warble</a:t>
            </a:r>
            <a:endParaRPr lang="en-US" altLang="en-US" sz="3200" kern="0" dirty="0">
              <a:latin typeface="Comic Sans MS" panose="030F0702030302020204" pitchFamily="66" charset="0"/>
            </a:endParaRPr>
          </a:p>
        </p:txBody>
      </p:sp>
      <p:pic>
        <p:nvPicPr>
          <p:cNvPr id="4" name="Picture 3">
            <a:extLst>
              <a:ext uri="{FF2B5EF4-FFF2-40B4-BE49-F238E27FC236}">
                <a16:creationId xmlns:a16="http://schemas.microsoft.com/office/drawing/2014/main" id="{AD52CD5E-36B5-D1C1-9E04-D9F1FC083B5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69304" y="1925831"/>
            <a:ext cx="4070907" cy="2850775"/>
          </a:xfrm>
          <a:prstGeom prst="rect">
            <a:avLst/>
          </a:prstGeom>
        </p:spPr>
      </p:pic>
      <p:sp>
        <p:nvSpPr>
          <p:cNvPr id="11" name="Rectangle 3">
            <a:extLst>
              <a:ext uri="{FF2B5EF4-FFF2-40B4-BE49-F238E27FC236}">
                <a16:creationId xmlns:a16="http://schemas.microsoft.com/office/drawing/2014/main" id="{02C389BC-4097-E937-BE09-813EEEFFAF3E}"/>
              </a:ext>
            </a:extLst>
          </p:cNvPr>
          <p:cNvSpPr txBox="1">
            <a:spLocks noChangeArrowheads="1"/>
          </p:cNvSpPr>
          <p:nvPr/>
        </p:nvSpPr>
        <p:spPr bwMode="auto">
          <a:xfrm>
            <a:off x="147736" y="1961545"/>
            <a:ext cx="3914775" cy="180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None/>
            </a:pPr>
            <a:r>
              <a:rPr lang="en-US" altLang="en-US" sz="2400" i="1" u="sng" kern="0" dirty="0">
                <a:latin typeface="Comic Sans MS" panose="030F0702030302020204" pitchFamily="66" charset="0"/>
              </a:rPr>
              <a:t>Hypoderma bovis</a:t>
            </a:r>
          </a:p>
          <a:p>
            <a:pPr marL="228600" indent="-228600">
              <a:buClr>
                <a:srgbClr val="0070C0"/>
              </a:buClr>
            </a:pPr>
            <a:r>
              <a:rPr lang="en-US" altLang="en-US" sz="2000" kern="0" dirty="0">
                <a:latin typeface="Comic Sans MS" panose="030F0702030302020204" pitchFamily="66" charset="0"/>
              </a:rPr>
              <a:t>Northern Cattle Grub</a:t>
            </a:r>
          </a:p>
          <a:p>
            <a:pPr marL="228600" indent="-228600">
              <a:buClr>
                <a:srgbClr val="0070C0"/>
              </a:buClr>
            </a:pPr>
            <a:r>
              <a:rPr lang="en-US" altLang="en-US" sz="2000" kern="0" dirty="0">
                <a:latin typeface="Comic Sans MS" panose="030F0702030302020204" pitchFamily="66" charset="0"/>
              </a:rPr>
              <a:t>Larvae migrate through the </a:t>
            </a:r>
            <a:r>
              <a:rPr lang="en-US" altLang="en-US" sz="2000" b="1" u="sng" kern="0" dirty="0">
                <a:latin typeface="Comic Sans MS" panose="030F0702030302020204" pitchFamily="66" charset="0"/>
              </a:rPr>
              <a:t>spinal canal</a:t>
            </a:r>
            <a:r>
              <a:rPr lang="en-US" altLang="en-US" sz="2000" kern="0" dirty="0">
                <a:latin typeface="Comic Sans MS" panose="030F0702030302020204" pitchFamily="66" charset="0"/>
              </a:rPr>
              <a:t> and loin muscles to the back.</a:t>
            </a:r>
          </a:p>
          <a:p>
            <a:pPr marL="0" indent="0">
              <a:buNone/>
            </a:pPr>
            <a:endParaRPr lang="en-US" altLang="en-US" sz="2000" dirty="0">
              <a:latin typeface="Comic Sans MS" panose="030F0702030302020204" pitchFamily="66" charset="0"/>
            </a:endParaRPr>
          </a:p>
        </p:txBody>
      </p:sp>
      <p:sp>
        <p:nvSpPr>
          <p:cNvPr id="13" name="Rectangle 3">
            <a:extLst>
              <a:ext uri="{FF2B5EF4-FFF2-40B4-BE49-F238E27FC236}">
                <a16:creationId xmlns:a16="http://schemas.microsoft.com/office/drawing/2014/main" id="{763D4D6B-70C7-AEF3-4778-09DFDA3391F6}"/>
              </a:ext>
            </a:extLst>
          </p:cNvPr>
          <p:cNvSpPr txBox="1">
            <a:spLocks noChangeArrowheads="1"/>
          </p:cNvSpPr>
          <p:nvPr/>
        </p:nvSpPr>
        <p:spPr bwMode="auto">
          <a:xfrm>
            <a:off x="2104" y="3790093"/>
            <a:ext cx="42672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Font typeface="Wingdings" charset="0"/>
              <a:buNone/>
            </a:pPr>
            <a:r>
              <a:rPr lang="en-US" altLang="en-US" sz="2400" i="1" u="sng" kern="0" dirty="0" err="1">
                <a:latin typeface="Comic Sans MS" panose="030F0702030302020204" pitchFamily="66" charset="0"/>
              </a:rPr>
              <a:t>Hypoderma</a:t>
            </a:r>
            <a:r>
              <a:rPr lang="en-US" altLang="en-US" sz="2400" i="1" u="sng" kern="0" dirty="0">
                <a:latin typeface="Comic Sans MS" panose="030F0702030302020204" pitchFamily="66" charset="0"/>
              </a:rPr>
              <a:t> </a:t>
            </a:r>
            <a:r>
              <a:rPr lang="en-US" altLang="en-US" sz="2400" i="1" u="sng" kern="0" dirty="0" err="1">
                <a:latin typeface="Comic Sans MS" panose="030F0702030302020204" pitchFamily="66" charset="0"/>
              </a:rPr>
              <a:t>lineatum</a:t>
            </a:r>
            <a:endParaRPr lang="en-US" altLang="en-US" sz="2400" i="1" u="sng" kern="0" dirty="0">
              <a:latin typeface="Comic Sans MS" panose="030F0702030302020204" pitchFamily="66" charset="0"/>
            </a:endParaRPr>
          </a:p>
          <a:p>
            <a:pPr marL="228600" indent="-228600">
              <a:buClr>
                <a:srgbClr val="0070C0"/>
              </a:buClr>
            </a:pPr>
            <a:r>
              <a:rPr lang="en-US" altLang="en-US" sz="2000" kern="0" dirty="0">
                <a:latin typeface="Comic Sans MS" panose="030F0702030302020204" pitchFamily="66" charset="0"/>
              </a:rPr>
              <a:t>Common Cattle Grub</a:t>
            </a:r>
          </a:p>
          <a:p>
            <a:pPr marL="228600" indent="-228600">
              <a:lnSpc>
                <a:spcPct val="90000"/>
              </a:lnSpc>
              <a:buClr>
                <a:srgbClr val="0070C0"/>
              </a:buClr>
            </a:pPr>
            <a:r>
              <a:rPr lang="en-US" altLang="en-US" sz="2000" kern="0" dirty="0">
                <a:latin typeface="Comic Sans MS" panose="030F0702030302020204" pitchFamily="66" charset="0"/>
              </a:rPr>
              <a:t>Larvae migrate to the </a:t>
            </a:r>
            <a:r>
              <a:rPr lang="en-US" altLang="en-US" sz="2000" b="1" u="sng" kern="0" dirty="0">
                <a:latin typeface="Comic Sans MS" panose="030F0702030302020204" pitchFamily="66" charset="0"/>
              </a:rPr>
              <a:t>esophageal submucosa </a:t>
            </a:r>
            <a:r>
              <a:rPr lang="en-US" altLang="en-US" sz="2000" kern="0" dirty="0">
                <a:latin typeface="Comic Sans MS" panose="030F0702030302020204" pitchFamily="66" charset="0"/>
              </a:rPr>
              <a:t>and loin muscles to the back.</a:t>
            </a:r>
          </a:p>
        </p:txBody>
      </p:sp>
      <p:pic>
        <p:nvPicPr>
          <p:cNvPr id="35" name="Picture 34" descr="A close up of a bee&#10;&#10;Description automatically generated">
            <a:extLst>
              <a:ext uri="{FF2B5EF4-FFF2-40B4-BE49-F238E27FC236}">
                <a16:creationId xmlns:a16="http://schemas.microsoft.com/office/drawing/2014/main" id="{DF24C5AC-F94C-0B10-9800-9BF9A244E2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729" y="102799"/>
            <a:ext cx="1704692" cy="1484422"/>
          </a:xfrm>
          <a:prstGeom prst="rect">
            <a:avLst/>
          </a:prstGeom>
        </p:spPr>
      </p:pic>
      <p:pic>
        <p:nvPicPr>
          <p:cNvPr id="37" name="Picture 36" descr="A close up of a dog's face&#10;&#10;Description automatically generated with medium confidence">
            <a:extLst>
              <a:ext uri="{FF2B5EF4-FFF2-40B4-BE49-F238E27FC236}">
                <a16:creationId xmlns:a16="http://schemas.microsoft.com/office/drawing/2014/main" id="{388A3593-9A82-6A8D-246E-20A24F21CC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30986" y="2344318"/>
            <a:ext cx="2880765" cy="1885444"/>
          </a:xfrm>
          <a:prstGeom prst="rect">
            <a:avLst/>
          </a:prstGeom>
        </p:spPr>
      </p:pic>
      <p:pic>
        <p:nvPicPr>
          <p:cNvPr id="3" name="Picture 2">
            <a:extLst>
              <a:ext uri="{FF2B5EF4-FFF2-40B4-BE49-F238E27FC236}">
                <a16:creationId xmlns:a16="http://schemas.microsoft.com/office/drawing/2014/main" id="{4869297A-462E-7E3E-1F94-FF0F83CF52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47732" y="273162"/>
            <a:ext cx="2078539" cy="1208947"/>
          </a:xfrm>
          <a:prstGeom prst="rect">
            <a:avLst/>
          </a:prstGeom>
        </p:spPr>
      </p:pic>
      <p:sp>
        <p:nvSpPr>
          <p:cNvPr id="5" name="TextBox 4">
            <a:extLst>
              <a:ext uri="{FF2B5EF4-FFF2-40B4-BE49-F238E27FC236}">
                <a16:creationId xmlns:a16="http://schemas.microsoft.com/office/drawing/2014/main" id="{F558729F-A713-23A4-1283-073E0EE6E214}"/>
              </a:ext>
            </a:extLst>
          </p:cNvPr>
          <p:cNvSpPr txBox="1"/>
          <p:nvPr/>
        </p:nvSpPr>
        <p:spPr>
          <a:xfrm>
            <a:off x="324853" y="5659927"/>
            <a:ext cx="3395584" cy="923330"/>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What are the consequence of migration through the loin muscles and hide?</a:t>
            </a:r>
          </a:p>
        </p:txBody>
      </p:sp>
      <p:sp>
        <p:nvSpPr>
          <p:cNvPr id="14" name="TextBox 13">
            <a:extLst>
              <a:ext uri="{FF2B5EF4-FFF2-40B4-BE49-F238E27FC236}">
                <a16:creationId xmlns:a16="http://schemas.microsoft.com/office/drawing/2014/main" id="{674C4FF9-E6CC-FB50-8B39-74B3C0A0949B}"/>
              </a:ext>
            </a:extLst>
          </p:cNvPr>
          <p:cNvSpPr txBox="1"/>
          <p:nvPr/>
        </p:nvSpPr>
        <p:spPr>
          <a:xfrm>
            <a:off x="3821795" y="5572786"/>
            <a:ext cx="2603840" cy="1200329"/>
          </a:xfrm>
          <a:prstGeom prst="rect">
            <a:avLst/>
          </a:prstGeom>
          <a:noFill/>
        </p:spPr>
        <p:txBody>
          <a:bodyPr wrap="square" rtlCol="0">
            <a:spAutoFit/>
          </a:bodyPr>
          <a:lstStyle/>
          <a:p>
            <a:r>
              <a:rPr lang="en-US" sz="1800" dirty="0">
                <a:solidFill>
                  <a:srgbClr val="00B050"/>
                </a:solidFill>
                <a:latin typeface="Comic Sans MS" panose="030F0702030302020204" pitchFamily="66" charset="0"/>
              </a:rPr>
              <a:t>Economic: condemnation of carcass, down grade hide for leather</a:t>
            </a:r>
          </a:p>
        </p:txBody>
      </p:sp>
      <p:pic>
        <p:nvPicPr>
          <p:cNvPr id="2" name="Picture 1">
            <a:extLst>
              <a:ext uri="{FF2B5EF4-FFF2-40B4-BE49-F238E27FC236}">
                <a16:creationId xmlns:a16="http://schemas.microsoft.com/office/drawing/2014/main" id="{6E9A3731-2A07-3310-3FC0-8938CD5EAA0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4800" y="1633518"/>
            <a:ext cx="9144793" cy="103641"/>
          </a:xfrm>
          <a:prstGeom prst="rect">
            <a:avLst/>
          </a:prstGeom>
        </p:spPr>
      </p:pic>
    </p:spTree>
    <p:extLst>
      <p:ext uri="{BB962C8B-B14F-4D97-AF65-F5344CB8AC3E}">
        <p14:creationId xmlns:p14="http://schemas.microsoft.com/office/powerpoint/2010/main" val="3846684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FAF3A-5F85-9114-E7F0-4C39F66D81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993" y="830053"/>
            <a:ext cx="9144793" cy="103641"/>
          </a:xfrm>
          <a:prstGeom prst="rect">
            <a:avLst/>
          </a:prstGeom>
        </p:spPr>
      </p:pic>
      <p:pic>
        <p:nvPicPr>
          <p:cNvPr id="6" name="Picture 5" descr="Map&#10;&#10;Description automatically generated">
            <a:extLst>
              <a:ext uri="{FF2B5EF4-FFF2-40B4-BE49-F238E27FC236}">
                <a16:creationId xmlns:a16="http://schemas.microsoft.com/office/drawing/2014/main" id="{F1CB1188-E24A-345D-AAC2-C8DE991175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0105" y="2212922"/>
            <a:ext cx="4056888" cy="2468880"/>
          </a:xfrm>
          <a:prstGeom prst="rect">
            <a:avLst/>
          </a:prstGeom>
        </p:spPr>
      </p:pic>
      <p:sp>
        <p:nvSpPr>
          <p:cNvPr id="5" name="Rectangle 3">
            <a:extLst>
              <a:ext uri="{FF2B5EF4-FFF2-40B4-BE49-F238E27FC236}">
                <a16:creationId xmlns:a16="http://schemas.microsoft.com/office/drawing/2014/main" id="{A224E4F9-8449-6516-8D10-65FF4EB97A89}"/>
              </a:ext>
            </a:extLst>
          </p:cNvPr>
          <p:cNvSpPr txBox="1">
            <a:spLocks noChangeArrowheads="1"/>
          </p:cNvSpPr>
          <p:nvPr/>
        </p:nvSpPr>
        <p:spPr bwMode="auto">
          <a:xfrm>
            <a:off x="99226" y="4723170"/>
            <a:ext cx="5332856" cy="1385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altLang="en-US" sz="1600" kern="0" dirty="0">
                <a:solidFill>
                  <a:srgbClr val="00B050"/>
                </a:solidFill>
                <a:latin typeface="Comic Sans MS" panose="030F0702030302020204" pitchFamily="66" charset="0"/>
              </a:rPr>
              <a:t>Post-treatment Pathology:</a:t>
            </a:r>
          </a:p>
          <a:p>
            <a:pPr marL="341313" lvl="1" indent="-223838"/>
            <a:r>
              <a:rPr lang="en-US" altLang="en-US" sz="1400" kern="0" dirty="0">
                <a:solidFill>
                  <a:srgbClr val="00B050"/>
                </a:solidFill>
                <a:latin typeface="Comic Sans MS" panose="030F0702030302020204" pitchFamily="66" charset="0"/>
              </a:rPr>
              <a:t>Migratory larvae killed by systemic drugs will cause immune reaction, inflammation, abscess, etc.</a:t>
            </a:r>
          </a:p>
          <a:p>
            <a:pPr marL="341313" lvl="1" indent="-223838"/>
            <a:r>
              <a:rPr lang="en-US" altLang="en-US" sz="1400" i="1" kern="0" dirty="0">
                <a:solidFill>
                  <a:srgbClr val="00B050"/>
                </a:solidFill>
                <a:latin typeface="Comic Sans MS" panose="030F0702030302020204" pitchFamily="66" charset="0"/>
              </a:rPr>
              <a:t>H. </a:t>
            </a:r>
            <a:r>
              <a:rPr lang="en-US" altLang="en-US" sz="1400" i="1" kern="0" dirty="0" err="1">
                <a:solidFill>
                  <a:srgbClr val="00B050"/>
                </a:solidFill>
                <a:latin typeface="Comic Sans MS" panose="030F0702030302020204" pitchFamily="66" charset="0"/>
              </a:rPr>
              <a:t>lineatum</a:t>
            </a:r>
            <a:r>
              <a:rPr lang="en-US" altLang="en-US" sz="1400" kern="0" dirty="0">
                <a:solidFill>
                  <a:srgbClr val="00B050"/>
                </a:solidFill>
                <a:latin typeface="Comic Sans MS" panose="030F0702030302020204" pitchFamily="66" charset="0"/>
              </a:rPr>
              <a:t> -- occlusion of esophagus &amp; fatal bloat</a:t>
            </a:r>
          </a:p>
          <a:p>
            <a:pPr marL="341313" lvl="1" indent="-223838"/>
            <a:r>
              <a:rPr lang="en-US" altLang="en-US" sz="1400" i="1" kern="0" dirty="0">
                <a:solidFill>
                  <a:srgbClr val="00B050"/>
                </a:solidFill>
                <a:latin typeface="Comic Sans MS" panose="030F0702030302020204" pitchFamily="66" charset="0"/>
              </a:rPr>
              <a:t>H. </a:t>
            </a:r>
            <a:r>
              <a:rPr lang="en-US" altLang="en-US" sz="1400" i="1" kern="0" dirty="0" err="1">
                <a:solidFill>
                  <a:srgbClr val="00B050"/>
                </a:solidFill>
                <a:latin typeface="Comic Sans MS" panose="030F0702030302020204" pitchFamily="66" charset="0"/>
              </a:rPr>
              <a:t>bovis</a:t>
            </a:r>
            <a:r>
              <a:rPr lang="en-US" altLang="en-US" sz="1400" i="1" kern="0" dirty="0">
                <a:solidFill>
                  <a:srgbClr val="00B050"/>
                </a:solidFill>
                <a:latin typeface="Comic Sans MS" panose="030F0702030302020204" pitchFamily="66" charset="0"/>
              </a:rPr>
              <a:t> </a:t>
            </a:r>
            <a:r>
              <a:rPr lang="en-US" altLang="en-US" sz="1400" kern="0" dirty="0">
                <a:solidFill>
                  <a:srgbClr val="00B050"/>
                </a:solidFill>
                <a:latin typeface="Comic Sans MS" panose="030F0702030302020204" pitchFamily="66" charset="0"/>
              </a:rPr>
              <a:t>-- spinal cord affected; posterior limb paralysis.</a:t>
            </a:r>
            <a:endParaRPr lang="en-US" altLang="en-US" sz="1200" kern="0" dirty="0">
              <a:solidFill>
                <a:srgbClr val="00B050"/>
              </a:solidFill>
              <a:latin typeface="Comic Sans MS" panose="030F0702030302020204" pitchFamily="66" charset="0"/>
            </a:endParaRPr>
          </a:p>
        </p:txBody>
      </p:sp>
      <p:pic>
        <p:nvPicPr>
          <p:cNvPr id="7" name="Picture 6">
            <a:extLst>
              <a:ext uri="{FF2B5EF4-FFF2-40B4-BE49-F238E27FC236}">
                <a16:creationId xmlns:a16="http://schemas.microsoft.com/office/drawing/2014/main" id="{A5EA40EB-E73E-F126-3FF0-725FED932E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2891" y="4751056"/>
            <a:ext cx="2769529" cy="1858807"/>
          </a:xfrm>
          <a:prstGeom prst="rect">
            <a:avLst/>
          </a:prstGeom>
        </p:spPr>
      </p:pic>
      <p:pic>
        <p:nvPicPr>
          <p:cNvPr id="11" name="Picture 10">
            <a:extLst>
              <a:ext uri="{FF2B5EF4-FFF2-40B4-BE49-F238E27FC236}">
                <a16:creationId xmlns:a16="http://schemas.microsoft.com/office/drawing/2014/main" id="{12C4AC5E-ECB6-DC29-749B-94FDBF9E00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4121" y="189637"/>
            <a:ext cx="3429000" cy="1797390"/>
          </a:xfrm>
          <a:prstGeom prst="rect">
            <a:avLst/>
          </a:prstGeom>
        </p:spPr>
      </p:pic>
      <p:sp>
        <p:nvSpPr>
          <p:cNvPr id="13" name="Rectangle 3">
            <a:extLst>
              <a:ext uri="{FF2B5EF4-FFF2-40B4-BE49-F238E27FC236}">
                <a16:creationId xmlns:a16="http://schemas.microsoft.com/office/drawing/2014/main" id="{6749B08B-B834-E73B-B2BC-51D6EB3BBCD7}"/>
              </a:ext>
            </a:extLst>
          </p:cNvPr>
          <p:cNvSpPr txBox="1">
            <a:spLocks noChangeArrowheads="1"/>
          </p:cNvSpPr>
          <p:nvPr/>
        </p:nvSpPr>
        <p:spPr bwMode="auto">
          <a:xfrm>
            <a:off x="3048000" y="954825"/>
            <a:ext cx="5036037" cy="1649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altLang="en-US" sz="1600" b="1" u="sng" kern="0" dirty="0">
                <a:latin typeface="Comic Sans MS" panose="030F0702030302020204" pitchFamily="66" charset="0"/>
              </a:rPr>
              <a:t>Systemic Macrocyclic lactones</a:t>
            </a:r>
          </a:p>
          <a:p>
            <a:pPr marL="231775" indent="-231775">
              <a:buClr>
                <a:srgbClr val="0070C0"/>
              </a:buClr>
            </a:pPr>
            <a:r>
              <a:rPr lang="en-US" altLang="en-US" sz="1600" kern="0" dirty="0">
                <a:latin typeface="Comic Sans MS" panose="030F0702030302020204" pitchFamily="66" charset="0"/>
              </a:rPr>
              <a:t>Pour-</a:t>
            </a:r>
            <a:r>
              <a:rPr lang="en-US" altLang="en-US" sz="1600" kern="0" dirty="0" err="1">
                <a:latin typeface="Comic Sans MS" panose="030F0702030302020204" pitchFamily="66" charset="0"/>
              </a:rPr>
              <a:t>ons</a:t>
            </a:r>
            <a:r>
              <a:rPr lang="en-US" altLang="en-US" sz="1600" kern="0" dirty="0">
                <a:latin typeface="Comic Sans MS" panose="030F0702030302020204" pitchFamily="66" charset="0"/>
              </a:rPr>
              <a:t>:  Doramectin, ivermectin, eprinomectin, moxidectin</a:t>
            </a:r>
          </a:p>
          <a:p>
            <a:pPr marL="231775" indent="-231775">
              <a:buClr>
                <a:srgbClr val="0070C0"/>
              </a:buClr>
            </a:pPr>
            <a:r>
              <a:rPr lang="en-US" altLang="en-US" sz="1600" kern="0" dirty="0">
                <a:latin typeface="Comic Sans MS" panose="030F0702030302020204" pitchFamily="66" charset="0"/>
              </a:rPr>
              <a:t>Injectables: Ivermectin Long-acting Injection – </a:t>
            </a:r>
            <a:r>
              <a:rPr lang="en-US" altLang="en-US" sz="1600" kern="0" dirty="0" err="1">
                <a:latin typeface="Comic Sans MS" panose="030F0702030302020204" pitchFamily="66" charset="0"/>
              </a:rPr>
              <a:t>Ivomec</a:t>
            </a:r>
            <a:r>
              <a:rPr lang="en-US" altLang="en-US" sz="1600" kern="0" dirty="0">
                <a:latin typeface="Comic Sans MS" panose="030F0702030302020204" pitchFamily="66" charset="0"/>
              </a:rPr>
              <a:t> Gold</a:t>
            </a:r>
          </a:p>
          <a:p>
            <a:pPr marL="63500" indent="-225425">
              <a:buClr>
                <a:srgbClr val="0070C0"/>
              </a:buClr>
            </a:pPr>
            <a:r>
              <a:rPr lang="en-US" altLang="en-US" sz="1600" kern="0" dirty="0">
                <a:latin typeface="Comic Sans MS" panose="030F0702030302020204" pitchFamily="66" charset="0"/>
              </a:rPr>
              <a:t>Prophylactic or Therapeutic </a:t>
            </a:r>
          </a:p>
        </p:txBody>
      </p:sp>
      <p:pic>
        <p:nvPicPr>
          <p:cNvPr id="21" name="Picture 20" descr="A picture containing text&#10;&#10;Description automatically generated">
            <a:extLst>
              <a:ext uri="{FF2B5EF4-FFF2-40B4-BE49-F238E27FC236}">
                <a16:creationId xmlns:a16="http://schemas.microsoft.com/office/drawing/2014/main" id="{D9E80CE9-2A3B-B56D-0B8D-A19F82F56B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596" y="189637"/>
            <a:ext cx="2855488" cy="3239363"/>
          </a:xfrm>
          <a:prstGeom prst="rect">
            <a:avLst/>
          </a:prstGeom>
        </p:spPr>
      </p:pic>
      <p:sp>
        <p:nvSpPr>
          <p:cNvPr id="4" name="Rectangle 2">
            <a:extLst>
              <a:ext uri="{FF2B5EF4-FFF2-40B4-BE49-F238E27FC236}">
                <a16:creationId xmlns:a16="http://schemas.microsoft.com/office/drawing/2014/main" id="{B5F575FB-7BE8-531B-1602-DD35391B2FBF}"/>
              </a:ext>
            </a:extLst>
          </p:cNvPr>
          <p:cNvSpPr txBox="1">
            <a:spLocks noChangeArrowheads="1"/>
          </p:cNvSpPr>
          <p:nvPr/>
        </p:nvSpPr>
        <p:spPr bwMode="auto">
          <a:xfrm>
            <a:off x="3498364" y="191694"/>
            <a:ext cx="4570963" cy="6465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ctr"/>
            <a:r>
              <a:rPr lang="en-US" altLang="en-US" sz="4000" b="1" i="1" kern="0" dirty="0">
                <a:latin typeface="Comic Sans MS" panose="030F0702030302020204" pitchFamily="66" charset="0"/>
              </a:rPr>
              <a:t>Hypoderma spp.</a:t>
            </a:r>
            <a:endParaRPr lang="en-US" altLang="en-US" sz="2800" kern="0" dirty="0">
              <a:latin typeface="Comic Sans MS" panose="030F0702030302020204" pitchFamily="66" charset="0"/>
            </a:endParaRPr>
          </a:p>
        </p:txBody>
      </p:sp>
      <p:sp>
        <p:nvSpPr>
          <p:cNvPr id="8" name="TextBox 7">
            <a:extLst>
              <a:ext uri="{FF2B5EF4-FFF2-40B4-BE49-F238E27FC236}">
                <a16:creationId xmlns:a16="http://schemas.microsoft.com/office/drawing/2014/main" id="{B20FEF91-287B-DCC3-6537-C81FBC99482C}"/>
              </a:ext>
            </a:extLst>
          </p:cNvPr>
          <p:cNvSpPr txBox="1"/>
          <p:nvPr/>
        </p:nvSpPr>
        <p:spPr>
          <a:xfrm>
            <a:off x="197522" y="3769887"/>
            <a:ext cx="3807825" cy="923330"/>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What is the danger of treatments while larvae are in the spinal cord or esophagus?</a:t>
            </a:r>
          </a:p>
        </p:txBody>
      </p:sp>
      <p:sp>
        <p:nvSpPr>
          <p:cNvPr id="12" name="Rectangle 3">
            <a:extLst>
              <a:ext uri="{FF2B5EF4-FFF2-40B4-BE49-F238E27FC236}">
                <a16:creationId xmlns:a16="http://schemas.microsoft.com/office/drawing/2014/main" id="{04FCA8B7-EB9F-FF5C-FDEF-96BA0883CF97}"/>
              </a:ext>
            </a:extLst>
          </p:cNvPr>
          <p:cNvSpPr txBox="1">
            <a:spLocks noChangeArrowheads="1"/>
          </p:cNvSpPr>
          <p:nvPr/>
        </p:nvSpPr>
        <p:spPr bwMode="auto">
          <a:xfrm>
            <a:off x="3603542" y="2661958"/>
            <a:ext cx="4480495" cy="566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altLang="en-US" sz="1400" b="1" u="sng" kern="0" dirty="0">
                <a:latin typeface="Comic Sans MS" panose="030F0702030302020204" pitchFamily="66" charset="0"/>
              </a:rPr>
              <a:t>Cattle should be treated as soon as possible after the end of the adult fly season. </a:t>
            </a:r>
            <a:endParaRPr lang="en-US" altLang="en-US" sz="1100" b="1" u="sng" kern="0" dirty="0">
              <a:latin typeface="Comic Sans MS" panose="030F0702030302020204" pitchFamily="66" charset="0"/>
            </a:endParaRPr>
          </a:p>
        </p:txBody>
      </p:sp>
      <p:sp>
        <p:nvSpPr>
          <p:cNvPr id="17" name="TextBox 16">
            <a:extLst>
              <a:ext uri="{FF2B5EF4-FFF2-40B4-BE49-F238E27FC236}">
                <a16:creationId xmlns:a16="http://schemas.microsoft.com/office/drawing/2014/main" id="{994055AF-0A2A-1B0E-315E-E3EFFD3CED72}"/>
              </a:ext>
            </a:extLst>
          </p:cNvPr>
          <p:cNvSpPr txBox="1"/>
          <p:nvPr/>
        </p:nvSpPr>
        <p:spPr>
          <a:xfrm>
            <a:off x="4781696" y="3544298"/>
            <a:ext cx="2759147" cy="646331"/>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Why treat soon after adult fly season?</a:t>
            </a:r>
          </a:p>
        </p:txBody>
      </p:sp>
      <p:sp>
        <p:nvSpPr>
          <p:cNvPr id="19" name="TextBox 18">
            <a:extLst>
              <a:ext uri="{FF2B5EF4-FFF2-40B4-BE49-F238E27FC236}">
                <a16:creationId xmlns:a16="http://schemas.microsoft.com/office/drawing/2014/main" id="{211DD02A-0304-C979-A7E0-3319ACCDC7CC}"/>
              </a:ext>
            </a:extLst>
          </p:cNvPr>
          <p:cNvSpPr txBox="1"/>
          <p:nvPr/>
        </p:nvSpPr>
        <p:spPr>
          <a:xfrm>
            <a:off x="5842544" y="5180992"/>
            <a:ext cx="2769528" cy="646331"/>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Why not treat during fly season?</a:t>
            </a:r>
          </a:p>
        </p:txBody>
      </p:sp>
      <p:sp>
        <p:nvSpPr>
          <p:cNvPr id="22" name="TextBox 21">
            <a:extLst>
              <a:ext uri="{FF2B5EF4-FFF2-40B4-BE49-F238E27FC236}">
                <a16:creationId xmlns:a16="http://schemas.microsoft.com/office/drawing/2014/main" id="{134DABA3-540A-C666-54AB-BB5D8C9B35F1}"/>
              </a:ext>
            </a:extLst>
          </p:cNvPr>
          <p:cNvSpPr txBox="1"/>
          <p:nvPr/>
        </p:nvSpPr>
        <p:spPr>
          <a:xfrm>
            <a:off x="5432082" y="4130596"/>
            <a:ext cx="2934078" cy="830997"/>
          </a:xfrm>
          <a:prstGeom prst="rect">
            <a:avLst/>
          </a:prstGeom>
          <a:noFill/>
        </p:spPr>
        <p:txBody>
          <a:bodyPr wrap="square" rtlCol="0">
            <a:spAutoFit/>
          </a:bodyPr>
          <a:lstStyle/>
          <a:p>
            <a:pPr algn="ctr"/>
            <a:r>
              <a:rPr lang="en-US" sz="1600" dirty="0">
                <a:solidFill>
                  <a:srgbClr val="00B050"/>
                </a:solidFill>
                <a:latin typeface="Comic Sans MS" panose="030F0702030302020204" pitchFamily="66" charset="0"/>
              </a:rPr>
              <a:t>Kill larvae before they reach vital organs (i.e. - Avoid post-treatment pathology)</a:t>
            </a:r>
          </a:p>
        </p:txBody>
      </p:sp>
      <p:sp>
        <p:nvSpPr>
          <p:cNvPr id="24" name="TextBox 23">
            <a:extLst>
              <a:ext uri="{FF2B5EF4-FFF2-40B4-BE49-F238E27FC236}">
                <a16:creationId xmlns:a16="http://schemas.microsoft.com/office/drawing/2014/main" id="{9FDB951E-38C2-0522-9F36-08B3EE7DA861}"/>
              </a:ext>
            </a:extLst>
          </p:cNvPr>
          <p:cNvSpPr txBox="1"/>
          <p:nvPr/>
        </p:nvSpPr>
        <p:spPr>
          <a:xfrm>
            <a:off x="6096000" y="5830298"/>
            <a:ext cx="2999347" cy="338554"/>
          </a:xfrm>
          <a:prstGeom prst="rect">
            <a:avLst/>
          </a:prstGeom>
          <a:noFill/>
        </p:spPr>
        <p:txBody>
          <a:bodyPr wrap="square" rtlCol="0">
            <a:spAutoFit/>
          </a:bodyPr>
          <a:lstStyle/>
          <a:p>
            <a:pPr algn="ctr"/>
            <a:r>
              <a:rPr lang="en-US" sz="1600" dirty="0">
                <a:solidFill>
                  <a:srgbClr val="00B050"/>
                </a:solidFill>
                <a:latin typeface="Comic Sans MS" panose="030F0702030302020204" pitchFamily="66" charset="0"/>
              </a:rPr>
              <a:t>Inefficient, Not economical.</a:t>
            </a:r>
          </a:p>
        </p:txBody>
      </p:sp>
      <p:sp>
        <p:nvSpPr>
          <p:cNvPr id="9" name="TextBox 8">
            <a:extLst>
              <a:ext uri="{FF2B5EF4-FFF2-40B4-BE49-F238E27FC236}">
                <a16:creationId xmlns:a16="http://schemas.microsoft.com/office/drawing/2014/main" id="{D4FA7905-9B9C-AE8E-5948-9349D754D214}"/>
              </a:ext>
            </a:extLst>
          </p:cNvPr>
          <p:cNvSpPr txBox="1"/>
          <p:nvPr/>
        </p:nvSpPr>
        <p:spPr>
          <a:xfrm>
            <a:off x="1854820" y="6329075"/>
            <a:ext cx="7154523" cy="461665"/>
          </a:xfrm>
          <a:prstGeom prst="rect">
            <a:avLst/>
          </a:prstGeom>
          <a:noFill/>
        </p:spPr>
        <p:txBody>
          <a:bodyPr wrap="none" rtlCol="0">
            <a:spAutoFit/>
          </a:bodyPr>
          <a:lstStyle/>
          <a:p>
            <a:r>
              <a:rPr lang="en-US" b="1" dirty="0">
                <a:latin typeface="Comic Sans MS" panose="030F0702030302020204" pitchFamily="66" charset="0"/>
              </a:rPr>
              <a:t>Consult with an Extension Agent in your area !</a:t>
            </a:r>
          </a:p>
        </p:txBody>
      </p:sp>
    </p:spTree>
    <p:extLst>
      <p:ext uri="{BB962C8B-B14F-4D97-AF65-F5344CB8AC3E}">
        <p14:creationId xmlns:p14="http://schemas.microsoft.com/office/powerpoint/2010/main" val="2892622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952C-C25E-3F42-841A-BEB286D2EDF7}"/>
              </a:ext>
            </a:extLst>
          </p:cNvPr>
          <p:cNvSpPr>
            <a:spLocks noGrp="1"/>
          </p:cNvSpPr>
          <p:nvPr>
            <p:ph type="title"/>
          </p:nvPr>
        </p:nvSpPr>
        <p:spPr>
          <a:xfrm>
            <a:off x="617727" y="131883"/>
            <a:ext cx="4193805" cy="853605"/>
          </a:xfrm>
        </p:spPr>
        <p:txBody>
          <a:bodyPr>
            <a:noAutofit/>
          </a:bodyPr>
          <a:lstStyle/>
          <a:p>
            <a:r>
              <a:rPr lang="en-US" sz="4000" b="1" u="sng" dirty="0">
                <a:latin typeface="Arial Rounded MT Bold" panose="020F0704030504030204" pitchFamily="34" charset="0"/>
                <a:cs typeface="Aharoni" panose="02010803020104030203" pitchFamily="2" charset="-79"/>
              </a:rPr>
              <a:t>Wellness Break</a:t>
            </a:r>
          </a:p>
        </p:txBody>
      </p:sp>
      <p:sp>
        <p:nvSpPr>
          <p:cNvPr id="3" name="Content Placeholder 2">
            <a:extLst>
              <a:ext uri="{FF2B5EF4-FFF2-40B4-BE49-F238E27FC236}">
                <a16:creationId xmlns:a16="http://schemas.microsoft.com/office/drawing/2014/main" id="{BB8E3898-9318-BEC2-BAF6-008C2CD08425}"/>
              </a:ext>
            </a:extLst>
          </p:cNvPr>
          <p:cNvSpPr>
            <a:spLocks noGrp="1"/>
          </p:cNvSpPr>
          <p:nvPr>
            <p:ph idx="1"/>
          </p:nvPr>
        </p:nvSpPr>
        <p:spPr>
          <a:xfrm>
            <a:off x="637780" y="946096"/>
            <a:ext cx="7305675" cy="498450"/>
          </a:xfrm>
        </p:spPr>
        <p:txBody>
          <a:bodyPr>
            <a:normAutofit fontScale="92500" lnSpcReduction="20000"/>
          </a:bodyPr>
          <a:lstStyle/>
          <a:p>
            <a:pPr marL="0" indent="0">
              <a:spcBef>
                <a:spcPts val="600"/>
              </a:spcBef>
              <a:buNone/>
            </a:pPr>
            <a:r>
              <a:rPr lang="en-US" sz="3600" dirty="0"/>
              <a:t>Take a 5-minute wellness break:</a:t>
            </a:r>
          </a:p>
          <a:p>
            <a:pPr marL="0" indent="0">
              <a:spcBef>
                <a:spcPts val="600"/>
              </a:spcBef>
              <a:buNone/>
            </a:pPr>
            <a:endParaRPr lang="en-US" sz="1600" dirty="0"/>
          </a:p>
          <a:p>
            <a:pPr marL="0" indent="0">
              <a:spcBef>
                <a:spcPts val="600"/>
              </a:spcBef>
              <a:buNone/>
            </a:pPr>
            <a:endParaRPr lang="en-US" sz="3600" dirty="0"/>
          </a:p>
          <a:p>
            <a:pPr marL="0" indent="0">
              <a:spcBef>
                <a:spcPts val="600"/>
              </a:spcBef>
              <a:buNone/>
            </a:pPr>
            <a:endParaRPr lang="en-US" sz="1050" dirty="0"/>
          </a:p>
        </p:txBody>
      </p:sp>
      <p:cxnSp>
        <p:nvCxnSpPr>
          <p:cNvPr id="7" name="Straight Connector 6">
            <a:extLst>
              <a:ext uri="{FF2B5EF4-FFF2-40B4-BE49-F238E27FC236}">
                <a16:creationId xmlns:a16="http://schemas.microsoft.com/office/drawing/2014/main" id="{2D90DC8B-29D7-0EB0-C661-DB01D36BAE7E}"/>
              </a:ext>
            </a:extLst>
          </p:cNvPr>
          <p:cNvCxnSpPr/>
          <p:nvPr/>
        </p:nvCxnSpPr>
        <p:spPr>
          <a:xfrm flipV="1">
            <a:off x="1199707" y="6048603"/>
            <a:ext cx="9792586" cy="47397"/>
          </a:xfrm>
          <a:prstGeom prst="line">
            <a:avLst/>
          </a:prstGeom>
          <a:ln w="76200"/>
        </p:spPr>
        <p:style>
          <a:lnRef idx="1">
            <a:schemeClr val="dk1"/>
          </a:lnRef>
          <a:fillRef idx="0">
            <a:schemeClr val="dk1"/>
          </a:fillRef>
          <a:effectRef idx="0">
            <a:schemeClr val="dk1"/>
          </a:effectRef>
          <a:fontRef idx="minor">
            <a:schemeClr val="tx1"/>
          </a:fontRef>
        </p:style>
      </p:cxnSp>
      <p:sp>
        <p:nvSpPr>
          <p:cNvPr id="4" name="Content Placeholder 2">
            <a:extLst>
              <a:ext uri="{FF2B5EF4-FFF2-40B4-BE49-F238E27FC236}">
                <a16:creationId xmlns:a16="http://schemas.microsoft.com/office/drawing/2014/main" id="{464CE144-AA39-1390-D8CC-C6CBB8DAF0D9}"/>
              </a:ext>
            </a:extLst>
          </p:cNvPr>
          <p:cNvSpPr txBox="1">
            <a:spLocks/>
          </p:cNvSpPr>
          <p:nvPr/>
        </p:nvSpPr>
        <p:spPr>
          <a:xfrm>
            <a:off x="1287010" y="6248400"/>
            <a:ext cx="7542665" cy="46877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hlinkClick r:id="rId3"/>
              </a:rPr>
              <a:t>https://www.youtube.com/watch?v=bOQIyyWmr9o</a:t>
            </a:r>
            <a:r>
              <a:rPr lang="en-US" dirty="0"/>
              <a:t> </a:t>
            </a:r>
            <a:endParaRPr lang="en-US" sz="800" dirty="0"/>
          </a:p>
        </p:txBody>
      </p:sp>
      <p:pic>
        <p:nvPicPr>
          <p:cNvPr id="5" name="Online Media 4" title="Wildflowers">
            <a:hlinkClick r:id="" action="ppaction://media"/>
            <a:extLst>
              <a:ext uri="{FF2B5EF4-FFF2-40B4-BE49-F238E27FC236}">
                <a16:creationId xmlns:a16="http://schemas.microsoft.com/office/drawing/2014/main" id="{EFA2C050-45D0-3083-7C72-43595785F9D2}"/>
              </a:ext>
            </a:extLst>
          </p:cNvPr>
          <p:cNvPicPr>
            <a:picLocks noRot="1" noChangeAspect="1"/>
          </p:cNvPicPr>
          <p:nvPr>
            <a:videoFile r:link="rId1"/>
          </p:nvPr>
        </p:nvPicPr>
        <p:blipFill>
          <a:blip r:embed="rId4"/>
          <a:stretch>
            <a:fillRect/>
          </a:stretch>
        </p:blipFill>
        <p:spPr>
          <a:xfrm>
            <a:off x="2447925" y="1740551"/>
            <a:ext cx="7439025" cy="4203049"/>
          </a:xfrm>
          <a:prstGeom prst="rect">
            <a:avLst/>
          </a:prstGeom>
        </p:spPr>
      </p:pic>
      <p:sp>
        <p:nvSpPr>
          <p:cNvPr id="6" name="TextBox 5">
            <a:extLst>
              <a:ext uri="{FF2B5EF4-FFF2-40B4-BE49-F238E27FC236}">
                <a16:creationId xmlns:a16="http://schemas.microsoft.com/office/drawing/2014/main" id="{7E2BB7CC-9A61-EC7E-411E-08BC5F30DEF9}"/>
              </a:ext>
            </a:extLst>
          </p:cNvPr>
          <p:cNvSpPr txBox="1"/>
          <p:nvPr/>
        </p:nvSpPr>
        <p:spPr>
          <a:xfrm>
            <a:off x="617727" y="2521657"/>
            <a:ext cx="1338572" cy="1354217"/>
          </a:xfrm>
          <a:prstGeom prst="rect">
            <a:avLst/>
          </a:prstGeom>
          <a:noFill/>
        </p:spPr>
        <p:txBody>
          <a:bodyPr wrap="none" rtlCol="0">
            <a:spAutoFit/>
          </a:bodyPr>
          <a:lstStyle/>
          <a:p>
            <a:pPr algn="ctr"/>
            <a:r>
              <a:rPr lang="en-US" b="1" dirty="0"/>
              <a:t>Wildflowers</a:t>
            </a:r>
            <a:endParaRPr lang="en-US" sz="1100" dirty="0"/>
          </a:p>
          <a:p>
            <a:pPr algn="ctr"/>
            <a:r>
              <a:rPr lang="en-US" dirty="0"/>
              <a:t>--</a:t>
            </a:r>
          </a:p>
          <a:p>
            <a:pPr algn="ctr"/>
            <a:r>
              <a:rPr lang="en-US" sz="2800" dirty="0" err="1">
                <a:latin typeface="Brush Script MT" panose="03060802040406070304" pitchFamily="66" charset="0"/>
              </a:rPr>
              <a:t>Eabha</a:t>
            </a:r>
            <a:endParaRPr lang="en-US" sz="2800" dirty="0">
              <a:latin typeface="Brush Script MT" panose="03060802040406070304" pitchFamily="66" charset="0"/>
            </a:endParaRPr>
          </a:p>
          <a:p>
            <a:pPr algn="ctr"/>
            <a:r>
              <a:rPr lang="en-US" dirty="0"/>
              <a:t>(“AVA”)</a:t>
            </a:r>
          </a:p>
        </p:txBody>
      </p:sp>
    </p:spTree>
    <p:extLst>
      <p:ext uri="{BB962C8B-B14F-4D97-AF65-F5344CB8AC3E}">
        <p14:creationId xmlns:p14="http://schemas.microsoft.com/office/powerpoint/2010/main" val="182716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Users\mglevy\Desktop\housefly_life_cycle_big.jpg">
            <a:extLst>
              <a:ext uri="{FF2B5EF4-FFF2-40B4-BE49-F238E27FC236}">
                <a16:creationId xmlns:a16="http://schemas.microsoft.com/office/drawing/2014/main" id="{3C24CC4E-5F4D-1137-B3B7-4538254A27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73786" y="1040524"/>
            <a:ext cx="4038600" cy="3404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0" name="Rectangle 4"/>
          <p:cNvSpPr>
            <a:spLocks noGrp="1" noChangeArrowheads="1"/>
          </p:cNvSpPr>
          <p:nvPr>
            <p:ph type="title"/>
          </p:nvPr>
        </p:nvSpPr>
        <p:spPr>
          <a:xfrm>
            <a:off x="582385" y="159787"/>
            <a:ext cx="7862207" cy="1142999"/>
          </a:xfrm>
        </p:spPr>
        <p:txBody>
          <a:bodyPr/>
          <a:lstStyle/>
          <a:p>
            <a:pPr algn="ctr" eaLnBrk="1" hangingPunct="1"/>
            <a:r>
              <a:rPr lang="en-US" altLang="en-US" sz="3600" b="1" dirty="0">
                <a:solidFill>
                  <a:schemeClr val="tx1"/>
                </a:solidFill>
                <a:latin typeface="Comic Sans MS" panose="030F0702030302020204" pitchFamily="66" charset="0"/>
              </a:rPr>
              <a:t>Filth Flies (Muscidae) - in general</a:t>
            </a:r>
          </a:p>
        </p:txBody>
      </p:sp>
      <p:sp>
        <p:nvSpPr>
          <p:cNvPr id="2" name="Rectangle 5">
            <a:extLst>
              <a:ext uri="{FF2B5EF4-FFF2-40B4-BE49-F238E27FC236}">
                <a16:creationId xmlns:a16="http://schemas.microsoft.com/office/drawing/2014/main" id="{4BC092BD-D349-C0AD-F6EE-0E2109ED7F2A}"/>
              </a:ext>
            </a:extLst>
          </p:cNvPr>
          <p:cNvSpPr txBox="1">
            <a:spLocks noChangeArrowheads="1"/>
          </p:cNvSpPr>
          <p:nvPr/>
        </p:nvSpPr>
        <p:spPr bwMode="auto">
          <a:xfrm>
            <a:off x="587829" y="3474315"/>
            <a:ext cx="4643769" cy="1752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28600" indent="-228600">
              <a:buClr>
                <a:srgbClr val="0070C0"/>
              </a:buClr>
              <a:buSzPct val="70000"/>
            </a:pPr>
            <a:r>
              <a:rPr lang="en-US" altLang="en-US" sz="2000" b="1" kern="0" dirty="0">
                <a:latin typeface="Comic Sans MS" panose="030F0702030302020204" pitchFamily="66" charset="0"/>
              </a:rPr>
              <a:t>Fly-bother</a:t>
            </a:r>
          </a:p>
          <a:p>
            <a:pPr marL="457200" lvl="1" indent="-217488">
              <a:buClr>
                <a:srgbClr val="00B050"/>
              </a:buClr>
              <a:buSzPct val="60000"/>
            </a:pPr>
            <a:r>
              <a:rPr lang="en-US" altLang="en-US" sz="1800" kern="0" dirty="0">
                <a:latin typeface="Comic Sans MS" panose="030F0702030302020204" pitchFamily="66" charset="0"/>
              </a:rPr>
              <a:t>Decreased thriftiness</a:t>
            </a:r>
          </a:p>
          <a:p>
            <a:pPr marL="457200" lvl="1" indent="-217488">
              <a:buClr>
                <a:srgbClr val="00B050"/>
              </a:buClr>
              <a:buSzPct val="60000"/>
            </a:pPr>
            <a:r>
              <a:rPr lang="en-US" altLang="en-US" sz="1800" kern="0" dirty="0">
                <a:latin typeface="Comic Sans MS" panose="030F0702030302020204" pitchFamily="66" charset="0"/>
              </a:rPr>
              <a:t>Decreased weight gain to weight loss</a:t>
            </a:r>
          </a:p>
          <a:p>
            <a:pPr marL="457200" lvl="1" indent="-217488">
              <a:buClr>
                <a:srgbClr val="00B050"/>
              </a:buClr>
              <a:buSzPct val="60000"/>
            </a:pPr>
            <a:r>
              <a:rPr lang="en-US" altLang="en-US" sz="1800" kern="0" dirty="0">
                <a:latin typeface="Comic Sans MS" panose="030F0702030302020204" pitchFamily="66" charset="0"/>
              </a:rPr>
              <a:t>Low productivity (ex. Milk)</a:t>
            </a:r>
          </a:p>
          <a:p>
            <a:pPr marL="457200" lvl="1" indent="-217488">
              <a:buClr>
                <a:srgbClr val="00B050"/>
              </a:buClr>
              <a:buSzPct val="60000"/>
            </a:pPr>
            <a:r>
              <a:rPr lang="en-US" altLang="en-US" sz="1800" kern="0" dirty="0">
                <a:latin typeface="Comic Sans MS" panose="030F0702030302020204" pitchFamily="66" charset="0"/>
              </a:rPr>
              <a:t>Low feed conversion</a:t>
            </a:r>
          </a:p>
          <a:p>
            <a:pPr lvl="1"/>
            <a:endParaRPr lang="en-US" altLang="en-US" sz="1400" kern="0" dirty="0">
              <a:latin typeface="Comic Sans MS" panose="030F0702030302020204" pitchFamily="66" charset="0"/>
            </a:endParaRPr>
          </a:p>
        </p:txBody>
      </p:sp>
      <p:sp>
        <p:nvSpPr>
          <p:cNvPr id="4" name="TextBox 5">
            <a:extLst>
              <a:ext uri="{FF2B5EF4-FFF2-40B4-BE49-F238E27FC236}">
                <a16:creationId xmlns:a16="http://schemas.microsoft.com/office/drawing/2014/main" id="{EEF30055-2EBE-2A54-BA7B-8ADC9DC56533}"/>
              </a:ext>
            </a:extLst>
          </p:cNvPr>
          <p:cNvSpPr txBox="1">
            <a:spLocks noChangeArrowheads="1"/>
          </p:cNvSpPr>
          <p:nvPr/>
        </p:nvSpPr>
        <p:spPr bwMode="auto">
          <a:xfrm>
            <a:off x="8915400" y="2285999"/>
            <a:ext cx="163413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b="1" dirty="0">
                <a:latin typeface="Comic Sans MS" panose="030F0702030302020204" pitchFamily="66" charset="0"/>
              </a:rPr>
              <a:t>Complete metamorphosis</a:t>
            </a:r>
          </a:p>
          <a:p>
            <a:pPr algn="ctr" eaLnBrk="1" hangingPunct="1">
              <a:spcBef>
                <a:spcPct val="0"/>
              </a:spcBef>
              <a:buFontTx/>
              <a:buNone/>
            </a:pPr>
            <a:r>
              <a:rPr lang="en-US" altLang="en-US" sz="1200" b="1" dirty="0">
                <a:latin typeface="Comic Sans MS" panose="030F0702030302020204" pitchFamily="66" charset="0"/>
              </a:rPr>
              <a:t>(Holometabolous)</a:t>
            </a:r>
          </a:p>
        </p:txBody>
      </p:sp>
      <p:sp>
        <p:nvSpPr>
          <p:cNvPr id="6" name="Rectangle 5">
            <a:extLst>
              <a:ext uri="{FF2B5EF4-FFF2-40B4-BE49-F238E27FC236}">
                <a16:creationId xmlns:a16="http://schemas.microsoft.com/office/drawing/2014/main" id="{A0911B06-2D7A-BF08-0678-9C488E22ED5D}"/>
              </a:ext>
            </a:extLst>
          </p:cNvPr>
          <p:cNvSpPr/>
          <p:nvPr/>
        </p:nvSpPr>
        <p:spPr bwMode="auto">
          <a:xfrm>
            <a:off x="7946572" y="2942898"/>
            <a:ext cx="4093028" cy="1501810"/>
          </a:xfrm>
          <a:prstGeom prst="rect">
            <a:avLst/>
          </a:prstGeom>
          <a:noFill/>
          <a:ln w="254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0A7163BC-F623-29A1-67AA-675A4EF30507}"/>
              </a:ext>
            </a:extLst>
          </p:cNvPr>
          <p:cNvSpPr txBox="1"/>
          <p:nvPr/>
        </p:nvSpPr>
        <p:spPr>
          <a:xfrm>
            <a:off x="5260521" y="2152524"/>
            <a:ext cx="3184072" cy="1015663"/>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What is the common name for the larvae of most dipteran flies?</a:t>
            </a:r>
          </a:p>
        </p:txBody>
      </p:sp>
      <p:sp>
        <p:nvSpPr>
          <p:cNvPr id="12" name="Rectangle 5">
            <a:extLst>
              <a:ext uri="{FF2B5EF4-FFF2-40B4-BE49-F238E27FC236}">
                <a16:creationId xmlns:a16="http://schemas.microsoft.com/office/drawing/2014/main" id="{FB80552C-6F07-BB4F-E94E-B85602577FBE}"/>
              </a:ext>
            </a:extLst>
          </p:cNvPr>
          <p:cNvSpPr txBox="1">
            <a:spLocks noChangeArrowheads="1"/>
          </p:cNvSpPr>
          <p:nvPr/>
        </p:nvSpPr>
        <p:spPr bwMode="auto">
          <a:xfrm>
            <a:off x="587829" y="5388339"/>
            <a:ext cx="4822371" cy="1317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28600" indent="-228600">
              <a:buClr>
                <a:srgbClr val="0070C0"/>
              </a:buClr>
            </a:pPr>
            <a:r>
              <a:rPr lang="en-US" altLang="en-US" sz="2000" b="1" kern="0" dirty="0">
                <a:latin typeface="Comic Sans MS" panose="030F0702030302020204" pitchFamily="66" charset="0"/>
              </a:rPr>
              <a:t>Vector</a:t>
            </a:r>
          </a:p>
          <a:p>
            <a:pPr marL="465138" lvl="1" indent="-225425">
              <a:buClr>
                <a:srgbClr val="00B050"/>
              </a:buClr>
            </a:pPr>
            <a:r>
              <a:rPr lang="en-US" altLang="en-US" sz="1800" kern="0" dirty="0">
                <a:latin typeface="Comic Sans MS" panose="030F0702030302020204" pitchFamily="66" charset="0"/>
              </a:rPr>
              <a:t>Mechanical vector = transport host</a:t>
            </a:r>
          </a:p>
          <a:p>
            <a:pPr marL="465138" lvl="1" indent="-225425">
              <a:buClr>
                <a:srgbClr val="00B050"/>
              </a:buClr>
            </a:pPr>
            <a:r>
              <a:rPr lang="en-US" altLang="en-US" sz="1800" kern="0" dirty="0">
                <a:latin typeface="Comic Sans MS" panose="030F0702030302020204" pitchFamily="66" charset="0"/>
              </a:rPr>
              <a:t>Biological vector = intermediate host</a:t>
            </a:r>
          </a:p>
          <a:p>
            <a:pPr marL="865188" lvl="2" indent="-225425">
              <a:buClr>
                <a:srgbClr val="FFC000"/>
              </a:buClr>
              <a:buSzPct val="55000"/>
            </a:pPr>
            <a:r>
              <a:rPr lang="en-US" altLang="en-US" sz="1400" kern="0" dirty="0">
                <a:latin typeface="Comic Sans MS" panose="030F0702030302020204" pitchFamily="66" charset="0"/>
              </a:rPr>
              <a:t>Required host for pathogen development</a:t>
            </a:r>
          </a:p>
        </p:txBody>
      </p:sp>
      <p:sp>
        <p:nvSpPr>
          <p:cNvPr id="14" name="TextBox 13">
            <a:extLst>
              <a:ext uri="{FF2B5EF4-FFF2-40B4-BE49-F238E27FC236}">
                <a16:creationId xmlns:a16="http://schemas.microsoft.com/office/drawing/2014/main" id="{D0061E21-213D-BB6A-CFA5-154F62B77409}"/>
              </a:ext>
            </a:extLst>
          </p:cNvPr>
          <p:cNvSpPr txBox="1"/>
          <p:nvPr/>
        </p:nvSpPr>
        <p:spPr>
          <a:xfrm>
            <a:off x="5448522" y="4424524"/>
            <a:ext cx="2299608" cy="1200329"/>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What </a:t>
            </a:r>
            <a:r>
              <a:rPr lang="en-US" sz="1800" u="sng" dirty="0">
                <a:solidFill>
                  <a:srgbClr val="FF0000"/>
                </a:solidFill>
                <a:latin typeface="Comic Sans MS" panose="030F0702030302020204" pitchFamily="66" charset="0"/>
              </a:rPr>
              <a:t>insect</a:t>
            </a:r>
            <a:r>
              <a:rPr lang="en-US" sz="1800" dirty="0">
                <a:solidFill>
                  <a:srgbClr val="FF0000"/>
                </a:solidFill>
                <a:latin typeface="Comic Sans MS" panose="030F0702030302020204" pitchFamily="66" charset="0"/>
              </a:rPr>
              <a:t> group, (already discussed) also has complete metamorphosis?</a:t>
            </a:r>
          </a:p>
        </p:txBody>
      </p:sp>
      <p:sp>
        <p:nvSpPr>
          <p:cNvPr id="15" name="TextBox 14">
            <a:extLst>
              <a:ext uri="{FF2B5EF4-FFF2-40B4-BE49-F238E27FC236}">
                <a16:creationId xmlns:a16="http://schemas.microsoft.com/office/drawing/2014/main" id="{37A89895-7C88-630C-517A-5C5FBD701DF3}"/>
              </a:ext>
            </a:extLst>
          </p:cNvPr>
          <p:cNvSpPr txBox="1"/>
          <p:nvPr/>
        </p:nvSpPr>
        <p:spPr>
          <a:xfrm>
            <a:off x="8843282" y="5168524"/>
            <a:ext cx="2299608" cy="1200329"/>
          </a:xfrm>
          <a:prstGeom prst="rect">
            <a:avLst/>
          </a:prstGeom>
          <a:noFill/>
        </p:spPr>
        <p:txBody>
          <a:bodyPr wrap="square" rtlCol="0">
            <a:spAutoFit/>
          </a:bodyPr>
          <a:lstStyle/>
          <a:p>
            <a:r>
              <a:rPr lang="en-US" sz="1800" dirty="0">
                <a:solidFill>
                  <a:srgbClr val="FF0000"/>
                </a:solidFill>
                <a:latin typeface="Comic Sans MS" panose="030F0702030302020204" pitchFamily="66" charset="0"/>
              </a:rPr>
              <a:t>What </a:t>
            </a:r>
            <a:r>
              <a:rPr lang="en-US" sz="1800" u="sng" dirty="0">
                <a:solidFill>
                  <a:srgbClr val="FF0000"/>
                </a:solidFill>
                <a:latin typeface="Comic Sans MS" panose="030F0702030302020204" pitchFamily="66" charset="0"/>
              </a:rPr>
              <a:t>insect</a:t>
            </a:r>
            <a:r>
              <a:rPr lang="en-US" sz="1800" dirty="0">
                <a:solidFill>
                  <a:srgbClr val="FF0000"/>
                </a:solidFill>
                <a:latin typeface="Comic Sans MS" panose="030F0702030302020204" pitchFamily="66" charset="0"/>
              </a:rPr>
              <a:t> group, (already discussed) has simple metamorphosis?</a:t>
            </a:r>
          </a:p>
        </p:txBody>
      </p:sp>
      <p:sp>
        <p:nvSpPr>
          <p:cNvPr id="16" name="TextBox 15">
            <a:extLst>
              <a:ext uri="{FF2B5EF4-FFF2-40B4-BE49-F238E27FC236}">
                <a16:creationId xmlns:a16="http://schemas.microsoft.com/office/drawing/2014/main" id="{A1C308CF-7A2F-0773-CDF8-A2D9F24A109C}"/>
              </a:ext>
            </a:extLst>
          </p:cNvPr>
          <p:cNvSpPr txBox="1"/>
          <p:nvPr/>
        </p:nvSpPr>
        <p:spPr>
          <a:xfrm>
            <a:off x="6816465" y="5657510"/>
            <a:ext cx="931665" cy="461665"/>
          </a:xfrm>
          <a:prstGeom prst="rect">
            <a:avLst/>
          </a:prstGeom>
          <a:noFill/>
        </p:spPr>
        <p:txBody>
          <a:bodyPr wrap="none" rtlCol="0">
            <a:spAutoFit/>
          </a:bodyPr>
          <a:lstStyle/>
          <a:p>
            <a:r>
              <a:rPr lang="en-US" dirty="0">
                <a:solidFill>
                  <a:srgbClr val="00B050"/>
                </a:solidFill>
                <a:latin typeface="Comic Sans MS" panose="030F0702030302020204" pitchFamily="66" charset="0"/>
              </a:rPr>
              <a:t>Fleas</a:t>
            </a:r>
          </a:p>
        </p:txBody>
      </p:sp>
      <p:sp>
        <p:nvSpPr>
          <p:cNvPr id="17" name="TextBox 16">
            <a:extLst>
              <a:ext uri="{FF2B5EF4-FFF2-40B4-BE49-F238E27FC236}">
                <a16:creationId xmlns:a16="http://schemas.microsoft.com/office/drawing/2014/main" id="{93E546DB-1D2F-C1EF-1637-88192F0B6F68}"/>
              </a:ext>
            </a:extLst>
          </p:cNvPr>
          <p:cNvSpPr txBox="1"/>
          <p:nvPr/>
        </p:nvSpPr>
        <p:spPr>
          <a:xfrm>
            <a:off x="10758810" y="5989875"/>
            <a:ext cx="768159" cy="461665"/>
          </a:xfrm>
          <a:prstGeom prst="rect">
            <a:avLst/>
          </a:prstGeom>
          <a:noFill/>
        </p:spPr>
        <p:txBody>
          <a:bodyPr wrap="none" rtlCol="0">
            <a:spAutoFit/>
          </a:bodyPr>
          <a:lstStyle/>
          <a:p>
            <a:r>
              <a:rPr lang="en-US" dirty="0">
                <a:solidFill>
                  <a:srgbClr val="00B050"/>
                </a:solidFill>
                <a:latin typeface="Comic Sans MS" panose="030F0702030302020204" pitchFamily="66" charset="0"/>
              </a:rPr>
              <a:t>Lice</a:t>
            </a:r>
          </a:p>
        </p:txBody>
      </p:sp>
      <p:sp>
        <p:nvSpPr>
          <p:cNvPr id="5" name="TextBox 4">
            <a:extLst>
              <a:ext uri="{FF2B5EF4-FFF2-40B4-BE49-F238E27FC236}">
                <a16:creationId xmlns:a16="http://schemas.microsoft.com/office/drawing/2014/main" id="{19E3BA0F-8797-3292-AAD7-4CCCD3B579FF}"/>
              </a:ext>
            </a:extLst>
          </p:cNvPr>
          <p:cNvSpPr txBox="1"/>
          <p:nvPr/>
        </p:nvSpPr>
        <p:spPr>
          <a:xfrm>
            <a:off x="6363396" y="3060967"/>
            <a:ext cx="1396536" cy="461665"/>
          </a:xfrm>
          <a:prstGeom prst="rect">
            <a:avLst/>
          </a:prstGeom>
          <a:noFill/>
        </p:spPr>
        <p:txBody>
          <a:bodyPr wrap="none" rtlCol="0">
            <a:spAutoFit/>
          </a:bodyPr>
          <a:lstStyle/>
          <a:p>
            <a:r>
              <a:rPr lang="en-US" dirty="0">
                <a:solidFill>
                  <a:srgbClr val="00B050"/>
                </a:solidFill>
                <a:latin typeface="Comic Sans MS" panose="030F0702030302020204" pitchFamily="66" charset="0"/>
              </a:rPr>
              <a:t>Maggots</a:t>
            </a:r>
          </a:p>
        </p:txBody>
      </p:sp>
      <p:pic>
        <p:nvPicPr>
          <p:cNvPr id="9" name="Picture 8">
            <a:extLst>
              <a:ext uri="{FF2B5EF4-FFF2-40B4-BE49-F238E27FC236}">
                <a16:creationId xmlns:a16="http://schemas.microsoft.com/office/drawing/2014/main" id="{CC8982DA-E9EF-8718-D033-3531DBDDCA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400" y="1306379"/>
            <a:ext cx="9144793" cy="103641"/>
          </a:xfrm>
          <a:prstGeom prst="rect">
            <a:avLst/>
          </a:prstGeom>
        </p:spPr>
      </p:pic>
      <p:sp>
        <p:nvSpPr>
          <p:cNvPr id="10" name="Rectangle 5">
            <a:extLst>
              <a:ext uri="{FF2B5EF4-FFF2-40B4-BE49-F238E27FC236}">
                <a16:creationId xmlns:a16="http://schemas.microsoft.com/office/drawing/2014/main" id="{617B4B94-ECF7-9465-0C32-C31FC26EEFB1}"/>
              </a:ext>
            </a:extLst>
          </p:cNvPr>
          <p:cNvSpPr txBox="1">
            <a:spLocks noChangeArrowheads="1"/>
          </p:cNvSpPr>
          <p:nvPr/>
        </p:nvSpPr>
        <p:spPr bwMode="auto">
          <a:xfrm>
            <a:off x="587829" y="1669184"/>
            <a:ext cx="4267200" cy="1752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28600" indent="-228600">
              <a:buClr>
                <a:srgbClr val="0070C0"/>
              </a:buClr>
              <a:buSzPct val="70000"/>
            </a:pPr>
            <a:r>
              <a:rPr lang="en-US" altLang="en-US" sz="2000" b="1" kern="0" dirty="0">
                <a:latin typeface="Comic Sans MS" panose="030F0702030302020204" pitchFamily="66" charset="0"/>
              </a:rPr>
              <a:t>Family </a:t>
            </a:r>
            <a:r>
              <a:rPr lang="en-US" altLang="en-US" sz="2000" b="1" kern="0" dirty="0" err="1">
                <a:latin typeface="Comic Sans MS" panose="030F0702030302020204" pitchFamily="66" charset="0"/>
              </a:rPr>
              <a:t>Muscidae</a:t>
            </a:r>
            <a:endParaRPr lang="en-US" altLang="en-US" sz="2000" b="1" kern="0" dirty="0">
              <a:latin typeface="Comic Sans MS" panose="030F0702030302020204" pitchFamily="66" charset="0"/>
            </a:endParaRPr>
          </a:p>
          <a:p>
            <a:pPr marL="457200" lvl="1" indent="-217488">
              <a:buClr>
                <a:srgbClr val="00B050"/>
              </a:buClr>
              <a:buSzPct val="60000"/>
            </a:pPr>
            <a:r>
              <a:rPr lang="en-US" altLang="en-US" sz="1800" i="1" kern="0" dirty="0">
                <a:latin typeface="Comic Sans MS" panose="030F0702030302020204" pitchFamily="66" charset="0"/>
              </a:rPr>
              <a:t>Musca domestica</a:t>
            </a:r>
            <a:r>
              <a:rPr lang="en-US" altLang="en-US" sz="1800" kern="0" dirty="0">
                <a:latin typeface="Comic Sans MS" panose="030F0702030302020204" pitchFamily="66" charset="0"/>
              </a:rPr>
              <a:t>    -   house fly</a:t>
            </a:r>
          </a:p>
          <a:p>
            <a:pPr marL="457200" lvl="1" indent="-217488">
              <a:buClr>
                <a:srgbClr val="00B050"/>
              </a:buClr>
              <a:buSzPct val="60000"/>
            </a:pPr>
            <a:r>
              <a:rPr lang="en-US" altLang="en-US" sz="1800" i="1" kern="0" dirty="0">
                <a:latin typeface="Comic Sans MS" panose="030F0702030302020204" pitchFamily="66" charset="0"/>
              </a:rPr>
              <a:t>Musca </a:t>
            </a:r>
            <a:r>
              <a:rPr lang="en-US" altLang="en-US" sz="1800" i="1" kern="0" dirty="0" err="1">
                <a:latin typeface="Comic Sans MS" panose="030F0702030302020204" pitchFamily="66" charset="0"/>
              </a:rPr>
              <a:t>autumnalis</a:t>
            </a:r>
            <a:r>
              <a:rPr lang="en-US" altLang="en-US" sz="1800" kern="0" dirty="0">
                <a:latin typeface="Comic Sans MS" panose="030F0702030302020204" pitchFamily="66" charset="0"/>
              </a:rPr>
              <a:t>   -   face fly</a:t>
            </a:r>
          </a:p>
          <a:p>
            <a:pPr marL="457200" lvl="1" indent="-217488">
              <a:buClr>
                <a:srgbClr val="00B050"/>
              </a:buClr>
              <a:buSzPct val="60000"/>
            </a:pPr>
            <a:r>
              <a:rPr lang="en-US" altLang="en-US" sz="1800" i="1" kern="0" dirty="0" err="1">
                <a:latin typeface="Comic Sans MS" panose="030F0702030302020204" pitchFamily="66" charset="0"/>
              </a:rPr>
              <a:t>Stomoxys</a:t>
            </a:r>
            <a:r>
              <a:rPr lang="en-US" altLang="en-US" sz="1800" i="1" kern="0" dirty="0">
                <a:latin typeface="Comic Sans MS" panose="030F0702030302020204" pitchFamily="66" charset="0"/>
              </a:rPr>
              <a:t> </a:t>
            </a:r>
            <a:r>
              <a:rPr lang="en-US" altLang="en-US" sz="1800" i="1" kern="0" dirty="0" err="1">
                <a:latin typeface="Comic Sans MS" panose="030F0702030302020204" pitchFamily="66" charset="0"/>
              </a:rPr>
              <a:t>calcitrans</a:t>
            </a:r>
            <a:r>
              <a:rPr lang="en-US" altLang="en-US" sz="1800" kern="0" dirty="0">
                <a:latin typeface="Comic Sans MS" panose="030F0702030302020204" pitchFamily="66" charset="0"/>
              </a:rPr>
              <a:t>  -  stable fly</a:t>
            </a:r>
          </a:p>
          <a:p>
            <a:pPr marL="457200" lvl="1" indent="-217488">
              <a:buClr>
                <a:srgbClr val="00B050"/>
              </a:buClr>
              <a:buSzPct val="60000"/>
            </a:pPr>
            <a:r>
              <a:rPr lang="en-US" altLang="en-US" sz="1800" i="1" kern="0" dirty="0" err="1">
                <a:latin typeface="Comic Sans MS" panose="030F0702030302020204" pitchFamily="66" charset="0"/>
              </a:rPr>
              <a:t>Haematobia</a:t>
            </a:r>
            <a:r>
              <a:rPr lang="en-US" altLang="en-US" sz="1800" i="1" kern="0" dirty="0">
                <a:latin typeface="Comic Sans MS" panose="030F0702030302020204" pitchFamily="66" charset="0"/>
              </a:rPr>
              <a:t> </a:t>
            </a:r>
            <a:r>
              <a:rPr lang="en-US" altLang="en-US" sz="1800" i="1" kern="0" dirty="0" err="1">
                <a:latin typeface="Comic Sans MS" panose="030F0702030302020204" pitchFamily="66" charset="0"/>
              </a:rPr>
              <a:t>irritans</a:t>
            </a:r>
            <a:r>
              <a:rPr lang="en-US" altLang="en-US" sz="1800" kern="0" dirty="0">
                <a:latin typeface="Comic Sans MS" panose="030F0702030302020204" pitchFamily="66" charset="0"/>
              </a:rPr>
              <a:t>  -  horn fly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DF0120-6C6E-DA06-BD01-5E40E6829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889" y="1241748"/>
            <a:ext cx="9144793" cy="103641"/>
          </a:xfrm>
          <a:prstGeom prst="rect">
            <a:avLst/>
          </a:prstGeom>
        </p:spPr>
      </p:pic>
      <p:pic>
        <p:nvPicPr>
          <p:cNvPr id="5" name="Picture 4">
            <a:extLst>
              <a:ext uri="{FF2B5EF4-FFF2-40B4-BE49-F238E27FC236}">
                <a16:creationId xmlns:a16="http://schemas.microsoft.com/office/drawing/2014/main" id="{16CFE53A-7777-CB58-34A4-7A2B6A9CBF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4942" y="392709"/>
            <a:ext cx="2739089" cy="1899368"/>
          </a:xfrm>
          <a:prstGeom prst="rect">
            <a:avLst/>
          </a:prstGeom>
        </p:spPr>
      </p:pic>
      <p:sp>
        <p:nvSpPr>
          <p:cNvPr id="9" name="Rectangle 3">
            <a:extLst>
              <a:ext uri="{FF2B5EF4-FFF2-40B4-BE49-F238E27FC236}">
                <a16:creationId xmlns:a16="http://schemas.microsoft.com/office/drawing/2014/main" id="{0A9B4CE2-F9E9-CCD0-943E-CF4E20BF9A7B}"/>
              </a:ext>
            </a:extLst>
          </p:cNvPr>
          <p:cNvSpPr txBox="1">
            <a:spLocks noChangeArrowheads="1"/>
          </p:cNvSpPr>
          <p:nvPr/>
        </p:nvSpPr>
        <p:spPr bwMode="auto">
          <a:xfrm>
            <a:off x="255501" y="1814199"/>
            <a:ext cx="4087900" cy="4473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altLang="en-US" sz="2400" b="1" u="sng" kern="0" dirty="0">
                <a:latin typeface="Comic Sans MS" panose="030F0702030302020204" pitchFamily="66" charset="0"/>
              </a:rPr>
              <a:t>Fly control</a:t>
            </a:r>
            <a:endParaRPr lang="en-US" altLang="en-US" sz="2000" b="1" u="sng" kern="0" dirty="0">
              <a:latin typeface="Comic Sans MS" panose="030F0702030302020204" pitchFamily="66" charset="0"/>
            </a:endParaRPr>
          </a:p>
          <a:p>
            <a:pPr marL="341313" lvl="1" indent="-220663">
              <a:buClr>
                <a:srgbClr val="0070C0"/>
              </a:buClr>
              <a:buSzPct val="60000"/>
            </a:pPr>
            <a:r>
              <a:rPr lang="en-US" altLang="en-US" sz="2000" kern="0" dirty="0">
                <a:latin typeface="Comic Sans MS" panose="030F0702030302020204" pitchFamily="66" charset="0"/>
              </a:rPr>
              <a:t>Target Adult flies</a:t>
            </a:r>
          </a:p>
          <a:p>
            <a:pPr marL="566738" lvl="2">
              <a:buClr>
                <a:srgbClr val="00B050"/>
              </a:buClr>
              <a:buSzPct val="55000"/>
            </a:pPr>
            <a:r>
              <a:rPr lang="en-US" altLang="en-US" sz="1800" kern="0" dirty="0">
                <a:latin typeface="Comic Sans MS" panose="030F0702030302020204" pitchFamily="66" charset="0"/>
              </a:rPr>
              <a:t>Topical insecticides on animals</a:t>
            </a:r>
          </a:p>
          <a:p>
            <a:pPr marL="968375" lvl="3" indent="-173038"/>
            <a:r>
              <a:rPr lang="en-US" altLang="en-US" sz="1200" kern="0" dirty="0">
                <a:latin typeface="Comic Sans MS" panose="030F0702030302020204" pitchFamily="66" charset="0"/>
              </a:rPr>
              <a:t>(sprays, dusts, ear tags, rubs)</a:t>
            </a:r>
          </a:p>
          <a:p>
            <a:pPr marL="566738" lvl="2">
              <a:buClr>
                <a:srgbClr val="00B050"/>
              </a:buClr>
              <a:buSzPct val="55000"/>
            </a:pPr>
            <a:r>
              <a:rPr lang="en-US" altLang="en-US" sz="1800" kern="0" dirty="0">
                <a:latin typeface="Comic Sans MS" panose="030F0702030302020204" pitchFamily="66" charset="0"/>
              </a:rPr>
              <a:t>Fly Strips &amp; Traps</a:t>
            </a:r>
          </a:p>
          <a:p>
            <a:pPr marL="566738" lvl="2">
              <a:buClr>
                <a:srgbClr val="00B050"/>
              </a:buClr>
              <a:buSzPct val="55000"/>
            </a:pPr>
            <a:r>
              <a:rPr lang="en-US" altLang="en-US" sz="1800" kern="0" dirty="0">
                <a:latin typeface="Comic Sans MS" panose="030F0702030302020204" pitchFamily="66" charset="0"/>
              </a:rPr>
              <a:t>Fly masks</a:t>
            </a:r>
          </a:p>
          <a:p>
            <a:pPr marL="566738" lvl="2">
              <a:buClr>
                <a:srgbClr val="00B050"/>
              </a:buClr>
              <a:buSzPct val="55000"/>
            </a:pPr>
            <a:r>
              <a:rPr lang="en-US" altLang="en-US" sz="1800" kern="0" dirty="0">
                <a:latin typeface="Comic Sans MS" panose="030F0702030302020204" pitchFamily="66" charset="0"/>
              </a:rPr>
              <a:t>Fly vacuum</a:t>
            </a:r>
          </a:p>
          <a:p>
            <a:pPr marL="341313" lvl="1" indent="-220663">
              <a:buClr>
                <a:srgbClr val="0070C0"/>
              </a:buClr>
              <a:buSzPct val="60000"/>
            </a:pPr>
            <a:r>
              <a:rPr lang="en-US" altLang="en-US" sz="2000" kern="0" dirty="0">
                <a:latin typeface="Comic Sans MS" panose="030F0702030302020204" pitchFamily="66" charset="0"/>
              </a:rPr>
              <a:t>Target Immature flies</a:t>
            </a:r>
          </a:p>
          <a:p>
            <a:pPr marL="566738" lvl="2">
              <a:buClr>
                <a:srgbClr val="00B050"/>
              </a:buClr>
              <a:buSzPct val="55000"/>
            </a:pPr>
            <a:r>
              <a:rPr lang="en-US" altLang="en-US" sz="1600" kern="0" dirty="0">
                <a:latin typeface="Comic Sans MS" panose="030F0702030302020204" pitchFamily="66" charset="0"/>
              </a:rPr>
              <a:t>Target Larvae / pupae </a:t>
            </a:r>
          </a:p>
          <a:p>
            <a:pPr marL="566738" lvl="2">
              <a:buClr>
                <a:srgbClr val="00B050"/>
              </a:buClr>
              <a:buSzPct val="55000"/>
            </a:pPr>
            <a:r>
              <a:rPr lang="en-US" altLang="en-US" sz="1600" kern="0" dirty="0">
                <a:latin typeface="Comic Sans MS" panose="030F0702030302020204" pitchFamily="66" charset="0"/>
              </a:rPr>
              <a:t>Eliminate breeding habitat</a:t>
            </a:r>
          </a:p>
          <a:p>
            <a:pPr marL="566738" lvl="2">
              <a:buClr>
                <a:srgbClr val="00B050"/>
              </a:buClr>
              <a:buSzPct val="55000"/>
            </a:pPr>
            <a:r>
              <a:rPr lang="en-US" altLang="en-US" sz="1600" kern="0" dirty="0">
                <a:latin typeface="Comic Sans MS" panose="030F0702030302020204" pitchFamily="66" charset="0"/>
              </a:rPr>
              <a:t>In-feed insecticides</a:t>
            </a:r>
          </a:p>
          <a:p>
            <a:pPr marL="968375" lvl="3" indent="-173038"/>
            <a:r>
              <a:rPr lang="en-US" altLang="en-US" sz="1200" kern="0" dirty="0">
                <a:latin typeface="Comic Sans MS" panose="030F0702030302020204" pitchFamily="66" charset="0"/>
              </a:rPr>
              <a:t>pass-through insecticides</a:t>
            </a:r>
          </a:p>
          <a:p>
            <a:pPr marL="566738" lvl="2">
              <a:buClr>
                <a:srgbClr val="00B050"/>
              </a:buClr>
              <a:buSzPct val="55000"/>
            </a:pPr>
            <a:r>
              <a:rPr lang="en-US" altLang="en-US" sz="1600" kern="0" dirty="0">
                <a:latin typeface="Comic Sans MS" panose="030F0702030302020204" pitchFamily="66" charset="0"/>
              </a:rPr>
              <a:t>Biological Control</a:t>
            </a:r>
          </a:p>
          <a:p>
            <a:pPr marL="968375" lvl="3" indent="-173038"/>
            <a:r>
              <a:rPr lang="en-US" altLang="en-US" sz="1200" kern="0" dirty="0">
                <a:latin typeface="Comic Sans MS" panose="030F0702030302020204" pitchFamily="66" charset="0"/>
              </a:rPr>
              <a:t>Parasitoid wasps</a:t>
            </a:r>
          </a:p>
        </p:txBody>
      </p:sp>
      <p:pic>
        <p:nvPicPr>
          <p:cNvPr id="13" name="Picture 12">
            <a:extLst>
              <a:ext uri="{FF2B5EF4-FFF2-40B4-BE49-F238E27FC236}">
                <a16:creationId xmlns:a16="http://schemas.microsoft.com/office/drawing/2014/main" id="{0066EBCD-F38C-B959-E7D9-E9D064C87F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2381" y="1617521"/>
            <a:ext cx="2986731" cy="2602722"/>
          </a:xfrm>
          <a:prstGeom prst="rect">
            <a:avLst/>
          </a:prstGeom>
        </p:spPr>
      </p:pic>
      <p:pic>
        <p:nvPicPr>
          <p:cNvPr id="15" name="Picture 14">
            <a:extLst>
              <a:ext uri="{FF2B5EF4-FFF2-40B4-BE49-F238E27FC236}">
                <a16:creationId xmlns:a16="http://schemas.microsoft.com/office/drawing/2014/main" id="{7E5B61CA-18A7-5795-BD32-ABFBA9C5378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037022" y="2405125"/>
            <a:ext cx="3004531" cy="2047749"/>
          </a:xfrm>
          <a:prstGeom prst="rect">
            <a:avLst/>
          </a:prstGeom>
        </p:spPr>
      </p:pic>
      <p:pic>
        <p:nvPicPr>
          <p:cNvPr id="16" name="Picture 15">
            <a:extLst>
              <a:ext uri="{FF2B5EF4-FFF2-40B4-BE49-F238E27FC236}">
                <a16:creationId xmlns:a16="http://schemas.microsoft.com/office/drawing/2014/main" id="{301CEFE5-D2FF-0532-98E0-B454AAA7175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4616924"/>
            <a:ext cx="3581400" cy="2164876"/>
          </a:xfrm>
          <a:prstGeom prst="rect">
            <a:avLst/>
          </a:prstGeom>
        </p:spPr>
      </p:pic>
      <p:pic>
        <p:nvPicPr>
          <p:cNvPr id="20" name="Picture 19">
            <a:extLst>
              <a:ext uri="{FF2B5EF4-FFF2-40B4-BE49-F238E27FC236}">
                <a16:creationId xmlns:a16="http://schemas.microsoft.com/office/drawing/2014/main" id="{8848EEBE-145E-514A-78B4-D2D9F3BCEED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41613" y="4096896"/>
            <a:ext cx="1772557" cy="2190351"/>
          </a:xfrm>
          <a:prstGeom prst="rect">
            <a:avLst/>
          </a:prstGeom>
        </p:spPr>
      </p:pic>
      <p:pic>
        <p:nvPicPr>
          <p:cNvPr id="2" name="Picture 1">
            <a:extLst>
              <a:ext uri="{FF2B5EF4-FFF2-40B4-BE49-F238E27FC236}">
                <a16:creationId xmlns:a16="http://schemas.microsoft.com/office/drawing/2014/main" id="{0F70F875-36D7-4A67-1482-F9219BE8BE4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4594127" y="1476689"/>
            <a:ext cx="838200" cy="2321711"/>
          </a:xfrm>
          <a:prstGeom prst="rect">
            <a:avLst/>
          </a:prstGeom>
        </p:spPr>
      </p:pic>
      <p:grpSp>
        <p:nvGrpSpPr>
          <p:cNvPr id="4" name="Group 3">
            <a:extLst>
              <a:ext uri="{FF2B5EF4-FFF2-40B4-BE49-F238E27FC236}">
                <a16:creationId xmlns:a16="http://schemas.microsoft.com/office/drawing/2014/main" id="{64543249-73B3-8179-3F7B-E3ED1643B6E5}"/>
              </a:ext>
            </a:extLst>
          </p:cNvPr>
          <p:cNvGrpSpPr/>
          <p:nvPr/>
        </p:nvGrpSpPr>
        <p:grpSpPr>
          <a:xfrm>
            <a:off x="9816368" y="4686051"/>
            <a:ext cx="2133600" cy="2026622"/>
            <a:chOff x="381000" y="4800600"/>
            <a:chExt cx="2133600" cy="2026622"/>
          </a:xfrm>
        </p:grpSpPr>
        <p:pic>
          <p:nvPicPr>
            <p:cNvPr id="17" name="Picture 16">
              <a:extLst>
                <a:ext uri="{FF2B5EF4-FFF2-40B4-BE49-F238E27FC236}">
                  <a16:creationId xmlns:a16="http://schemas.microsoft.com/office/drawing/2014/main" id="{3B80863A-2025-7238-79CD-BDE14737800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1000" y="4800600"/>
              <a:ext cx="2133600" cy="1817512"/>
            </a:xfrm>
            <a:prstGeom prst="rect">
              <a:avLst/>
            </a:prstGeom>
          </p:spPr>
        </p:pic>
        <p:sp>
          <p:nvSpPr>
            <p:cNvPr id="3" name="TextBox 2">
              <a:extLst>
                <a:ext uri="{FF2B5EF4-FFF2-40B4-BE49-F238E27FC236}">
                  <a16:creationId xmlns:a16="http://schemas.microsoft.com/office/drawing/2014/main" id="{04FF33A6-690A-48A6-E1CC-85F66318ACF4}"/>
                </a:ext>
              </a:extLst>
            </p:cNvPr>
            <p:cNvSpPr txBox="1"/>
            <p:nvPr/>
          </p:nvSpPr>
          <p:spPr>
            <a:xfrm>
              <a:off x="670985" y="6596390"/>
              <a:ext cx="1553630" cy="230832"/>
            </a:xfrm>
            <a:prstGeom prst="rect">
              <a:avLst/>
            </a:prstGeom>
            <a:noFill/>
          </p:spPr>
          <p:txBody>
            <a:bodyPr wrap="none" rtlCol="0">
              <a:spAutoFit/>
            </a:bodyPr>
            <a:lstStyle/>
            <a:p>
              <a:r>
                <a:rPr lang="en-US" sz="900" dirty="0">
                  <a:latin typeface="+mn-lt"/>
                </a:rPr>
                <a:t>(Insecticide = abamectin)</a:t>
              </a:r>
            </a:p>
          </p:txBody>
        </p:sp>
      </p:grpSp>
      <p:sp>
        <p:nvSpPr>
          <p:cNvPr id="7" name="Rectangle 4">
            <a:extLst>
              <a:ext uri="{FF2B5EF4-FFF2-40B4-BE49-F238E27FC236}">
                <a16:creationId xmlns:a16="http://schemas.microsoft.com/office/drawing/2014/main" id="{27FDE15A-158B-8796-E4D3-FADE534DE93A}"/>
              </a:ext>
            </a:extLst>
          </p:cNvPr>
          <p:cNvSpPr txBox="1">
            <a:spLocks noChangeArrowheads="1"/>
          </p:cNvSpPr>
          <p:nvPr/>
        </p:nvSpPr>
        <p:spPr bwMode="auto">
          <a:xfrm>
            <a:off x="793296" y="209008"/>
            <a:ext cx="7862207" cy="1142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a:lstStyle>
          <a:p>
            <a:r>
              <a:rPr lang="en-US" altLang="en-US" sz="3600" b="1" kern="0" dirty="0">
                <a:solidFill>
                  <a:schemeClr val="tx1"/>
                </a:solidFill>
                <a:latin typeface="Comic Sans MS" panose="030F0702030302020204" pitchFamily="66" charset="0"/>
              </a:rPr>
              <a:t>Filth Flies (Muscidae) - in general</a:t>
            </a:r>
          </a:p>
        </p:txBody>
      </p:sp>
    </p:spTree>
    <p:extLst>
      <p:ext uri="{BB962C8B-B14F-4D97-AF65-F5344CB8AC3E}">
        <p14:creationId xmlns:p14="http://schemas.microsoft.com/office/powerpoint/2010/main" val="6785642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6096000" y="6400801"/>
            <a:ext cx="4385688" cy="307777"/>
          </a:xfrm>
          <a:prstGeom prst="rect">
            <a:avLst/>
          </a:prstGeom>
          <a:noFill/>
        </p:spPr>
        <p:txBody>
          <a:bodyPr wrap="none" rtlCol="0">
            <a:spAutoFit/>
          </a:bodyPr>
          <a:lstStyle/>
          <a:p>
            <a:r>
              <a:rPr lang="en-US" sz="1400" dirty="0"/>
              <a:t>http://www.centralflycontrol.com/insect-identification.php</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0752" y="6229350"/>
            <a:ext cx="1533525" cy="604838"/>
          </a:xfrm>
          <a:prstGeom prst="rect">
            <a:avLst/>
          </a:prstGeom>
        </p:spPr>
      </p:pic>
      <p:grpSp>
        <p:nvGrpSpPr>
          <p:cNvPr id="17" name="Group 16"/>
          <p:cNvGrpSpPr/>
          <p:nvPr/>
        </p:nvGrpSpPr>
        <p:grpSpPr>
          <a:xfrm>
            <a:off x="2209801" y="875348"/>
            <a:ext cx="3236751" cy="2782253"/>
            <a:chOff x="685800" y="146013"/>
            <a:chExt cx="3236751" cy="2782253"/>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41339" y="146013"/>
              <a:ext cx="2081212" cy="2782253"/>
            </a:xfrm>
            <a:prstGeom prst="rect">
              <a:avLst/>
            </a:prstGeom>
          </p:spPr>
        </p:pic>
        <p:sp>
          <p:nvSpPr>
            <p:cNvPr id="10" name="TextBox 9"/>
            <p:cNvSpPr txBox="1"/>
            <p:nvPr/>
          </p:nvSpPr>
          <p:spPr>
            <a:xfrm>
              <a:off x="685800" y="1537140"/>
              <a:ext cx="1653017" cy="338554"/>
            </a:xfrm>
            <a:prstGeom prst="rect">
              <a:avLst/>
            </a:prstGeom>
            <a:noFill/>
          </p:spPr>
          <p:txBody>
            <a:bodyPr wrap="none" rtlCol="0">
              <a:spAutoFit/>
            </a:bodyPr>
            <a:lstStyle/>
            <a:p>
              <a:r>
                <a:rPr lang="en-US" sz="1600" b="1" i="1" dirty="0"/>
                <a:t>Musca domestica</a:t>
              </a:r>
            </a:p>
          </p:txBody>
        </p:sp>
      </p:grpSp>
      <p:grpSp>
        <p:nvGrpSpPr>
          <p:cNvPr id="16" name="Group 15"/>
          <p:cNvGrpSpPr/>
          <p:nvPr/>
        </p:nvGrpSpPr>
        <p:grpSpPr>
          <a:xfrm>
            <a:off x="6716960" y="875347"/>
            <a:ext cx="3584271" cy="2782253"/>
            <a:chOff x="5192959" y="146012"/>
            <a:chExt cx="3584271" cy="2782253"/>
          </a:xfrm>
        </p:grpSpPr>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92959" y="146012"/>
              <a:ext cx="2081212" cy="2782253"/>
            </a:xfrm>
            <a:prstGeom prst="rect">
              <a:avLst/>
            </a:prstGeom>
          </p:spPr>
        </p:pic>
        <p:sp>
          <p:nvSpPr>
            <p:cNvPr id="11" name="TextBox 10"/>
            <p:cNvSpPr txBox="1"/>
            <p:nvPr/>
          </p:nvSpPr>
          <p:spPr>
            <a:xfrm>
              <a:off x="7010400" y="1537140"/>
              <a:ext cx="1766830" cy="338554"/>
            </a:xfrm>
            <a:prstGeom prst="rect">
              <a:avLst/>
            </a:prstGeom>
            <a:noFill/>
          </p:spPr>
          <p:txBody>
            <a:bodyPr wrap="none" rtlCol="0">
              <a:spAutoFit/>
            </a:bodyPr>
            <a:lstStyle/>
            <a:p>
              <a:r>
                <a:rPr lang="en-US" sz="1600" b="1" i="1" dirty="0"/>
                <a:t>Musca autumnalis</a:t>
              </a:r>
            </a:p>
          </p:txBody>
        </p:sp>
      </p:grpSp>
      <p:grpSp>
        <p:nvGrpSpPr>
          <p:cNvPr id="14" name="Group 13"/>
          <p:cNvGrpSpPr/>
          <p:nvPr/>
        </p:nvGrpSpPr>
        <p:grpSpPr>
          <a:xfrm>
            <a:off x="2209801" y="3694748"/>
            <a:ext cx="3711047" cy="2782253"/>
            <a:chOff x="685800" y="3187681"/>
            <a:chExt cx="3711047" cy="2782253"/>
          </a:xfrm>
        </p:grpSpPr>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5800" y="3187681"/>
              <a:ext cx="2081212" cy="2782253"/>
            </a:xfrm>
            <a:prstGeom prst="rect">
              <a:avLst/>
            </a:prstGeom>
          </p:spPr>
        </p:pic>
        <p:sp>
          <p:nvSpPr>
            <p:cNvPr id="12" name="TextBox 11"/>
            <p:cNvSpPr txBox="1"/>
            <p:nvPr/>
          </p:nvSpPr>
          <p:spPr>
            <a:xfrm>
              <a:off x="2514600" y="4409530"/>
              <a:ext cx="1882247" cy="338554"/>
            </a:xfrm>
            <a:prstGeom prst="rect">
              <a:avLst/>
            </a:prstGeom>
            <a:noFill/>
          </p:spPr>
          <p:txBody>
            <a:bodyPr wrap="none" rtlCol="0">
              <a:spAutoFit/>
            </a:bodyPr>
            <a:lstStyle/>
            <a:p>
              <a:r>
                <a:rPr lang="en-US" sz="1600" b="1" i="1" dirty="0"/>
                <a:t>Stomoxys calcitrans</a:t>
              </a:r>
            </a:p>
          </p:txBody>
        </p:sp>
      </p:grpSp>
      <p:grpSp>
        <p:nvGrpSpPr>
          <p:cNvPr id="2" name="Group 1"/>
          <p:cNvGrpSpPr/>
          <p:nvPr/>
        </p:nvGrpSpPr>
        <p:grpSpPr>
          <a:xfrm>
            <a:off x="6629400" y="3837940"/>
            <a:ext cx="3136900" cy="2258060"/>
            <a:chOff x="5105400" y="3837940"/>
            <a:chExt cx="3136900" cy="2258060"/>
          </a:xfrm>
        </p:grpSpPr>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53200" y="3837940"/>
              <a:ext cx="1689100" cy="2258060"/>
            </a:xfrm>
            <a:prstGeom prst="rect">
              <a:avLst/>
            </a:prstGeom>
          </p:spPr>
        </p:pic>
        <p:sp>
          <p:nvSpPr>
            <p:cNvPr id="13" name="TextBox 12"/>
            <p:cNvSpPr txBox="1"/>
            <p:nvPr/>
          </p:nvSpPr>
          <p:spPr>
            <a:xfrm>
              <a:off x="5105400" y="4919018"/>
              <a:ext cx="1906291" cy="338554"/>
            </a:xfrm>
            <a:prstGeom prst="rect">
              <a:avLst/>
            </a:prstGeom>
            <a:noFill/>
          </p:spPr>
          <p:txBody>
            <a:bodyPr wrap="none" rtlCol="0">
              <a:spAutoFit/>
            </a:bodyPr>
            <a:lstStyle/>
            <a:p>
              <a:r>
                <a:rPr lang="en-US" sz="1600" b="1" i="1" dirty="0"/>
                <a:t>Haematobia irritans</a:t>
              </a:r>
            </a:p>
          </p:txBody>
        </p:sp>
      </p:grpSp>
      <p:sp>
        <p:nvSpPr>
          <p:cNvPr id="18" name="TextBox 17"/>
          <p:cNvSpPr txBox="1"/>
          <p:nvPr/>
        </p:nvSpPr>
        <p:spPr>
          <a:xfrm>
            <a:off x="4583909" y="152400"/>
            <a:ext cx="3583032" cy="707886"/>
          </a:xfrm>
          <a:prstGeom prst="rect">
            <a:avLst/>
          </a:prstGeom>
          <a:noFill/>
        </p:spPr>
        <p:txBody>
          <a:bodyPr wrap="none" rtlCol="0">
            <a:spAutoFit/>
          </a:bodyPr>
          <a:lstStyle/>
          <a:p>
            <a:r>
              <a:rPr lang="en-US" sz="4000" b="1" u="sng" dirty="0">
                <a:latin typeface="Comic Sans MS" panose="030F0702030302020204" pitchFamily="66" charset="0"/>
              </a:rPr>
              <a:t>FILTH FLIES</a:t>
            </a:r>
          </a:p>
        </p:txBody>
      </p:sp>
    </p:spTree>
    <p:extLst>
      <p:ext uri="{BB962C8B-B14F-4D97-AF65-F5344CB8AC3E}">
        <p14:creationId xmlns:p14="http://schemas.microsoft.com/office/powerpoint/2010/main" val="329561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6527" y="1547376"/>
            <a:ext cx="1303371" cy="1742401"/>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366447" y="137179"/>
            <a:ext cx="1151873" cy="828227"/>
          </a:xfrm>
          <a:prstGeom prst="rect">
            <a:avLst/>
          </a:prstGeom>
        </p:spPr>
      </p:pic>
      <p:pic>
        <p:nvPicPr>
          <p:cNvPr id="5" name="Picture 4">
            <a:extLst>
              <a:ext uri="{FF2B5EF4-FFF2-40B4-BE49-F238E27FC236}">
                <a16:creationId xmlns:a16="http://schemas.microsoft.com/office/drawing/2014/main" id="{CFDDFC73-02E3-C731-E3A9-C076BD6B87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741" y="920316"/>
            <a:ext cx="9144793" cy="103641"/>
          </a:xfrm>
          <a:prstGeom prst="rect">
            <a:avLst/>
          </a:prstGeom>
        </p:spPr>
      </p:pic>
      <p:sp>
        <p:nvSpPr>
          <p:cNvPr id="4098" name="Rectangle 2"/>
          <p:cNvSpPr>
            <a:spLocks noGrp="1" noChangeArrowheads="1"/>
          </p:cNvSpPr>
          <p:nvPr>
            <p:ph type="title"/>
          </p:nvPr>
        </p:nvSpPr>
        <p:spPr>
          <a:xfrm>
            <a:off x="471688" y="228600"/>
            <a:ext cx="7772400" cy="762000"/>
          </a:xfrm>
          <a:noFill/>
        </p:spPr>
        <p:txBody>
          <a:bodyPr vert="horz" wrap="square" lIns="92075" tIns="46038" rIns="92075" bIns="46038" numCol="1" anchor="b" anchorCtr="0" compatLnSpc="1">
            <a:prstTxWarp prst="textNoShape">
              <a:avLst/>
            </a:prstTxWarp>
          </a:bodyPr>
          <a:lstStyle/>
          <a:p>
            <a:pPr eaLnBrk="1" hangingPunct="1"/>
            <a:r>
              <a:rPr lang="en-US" altLang="en-US" i="1" dirty="0">
                <a:latin typeface="Comic Sans MS" panose="030F0702030302020204" pitchFamily="66" charset="0"/>
              </a:rPr>
              <a:t>Musca domestica </a:t>
            </a:r>
            <a:r>
              <a:rPr lang="en-US" altLang="en-US" dirty="0">
                <a:latin typeface="Comic Sans MS" panose="030F0702030302020204" pitchFamily="66" charset="0"/>
              </a:rPr>
              <a:t>- </a:t>
            </a:r>
            <a:r>
              <a:rPr lang="en-US" altLang="en-US" b="1" dirty="0">
                <a:latin typeface="Comic Sans MS" panose="030F0702030302020204" pitchFamily="66" charset="0"/>
              </a:rPr>
              <a:t>house fly</a:t>
            </a:r>
          </a:p>
        </p:txBody>
      </p:sp>
      <p:sp>
        <p:nvSpPr>
          <p:cNvPr id="4099" name="Rectangle 3"/>
          <p:cNvSpPr>
            <a:spLocks noGrp="1" noChangeArrowheads="1"/>
          </p:cNvSpPr>
          <p:nvPr>
            <p:ph type="body" sz="half" idx="1"/>
          </p:nvPr>
        </p:nvSpPr>
        <p:spPr>
          <a:xfrm>
            <a:off x="2245380" y="1142156"/>
            <a:ext cx="5530129" cy="3418107"/>
          </a:xfrm>
          <a:noFill/>
        </p:spPr>
        <p:txBody>
          <a:bodyPr vert="horz" wrap="square" lIns="92075" tIns="46038" rIns="92075" bIns="46038" numCol="1" anchor="t" anchorCtr="0" compatLnSpc="1">
            <a:prstTxWarp prst="textNoShape">
              <a:avLst/>
            </a:prstTxWarp>
          </a:bodyPr>
          <a:lstStyle/>
          <a:p>
            <a:r>
              <a:rPr lang="en-US" altLang="en-US" sz="2800" dirty="0">
                <a:latin typeface="Comic Sans MS" panose="030F0702030302020204" pitchFamily="66" charset="0"/>
              </a:rPr>
              <a:t>Sponging mouth parts</a:t>
            </a:r>
          </a:p>
          <a:p>
            <a:r>
              <a:rPr lang="en-US" altLang="en-US" sz="2800" dirty="0">
                <a:latin typeface="Comic Sans MS" panose="030F0702030302020204" pitchFamily="66" charset="0"/>
              </a:rPr>
              <a:t>Breed in any decaying matter</a:t>
            </a:r>
          </a:p>
          <a:p>
            <a:pPr lvl="1"/>
            <a:r>
              <a:rPr lang="en-US" altLang="en-US" sz="2400" dirty="0">
                <a:latin typeface="Comic Sans MS" panose="030F0702030302020204" pitchFamily="66" charset="0"/>
              </a:rPr>
              <a:t>Decaying plant or animal matter</a:t>
            </a:r>
          </a:p>
          <a:p>
            <a:r>
              <a:rPr lang="en-US" altLang="en-US" sz="2800" dirty="0">
                <a:latin typeface="Comic Sans MS" panose="030F0702030302020204" pitchFamily="66" charset="0"/>
              </a:rPr>
              <a:t>Mechanical vector</a:t>
            </a:r>
          </a:p>
          <a:p>
            <a:pPr lvl="1"/>
            <a:r>
              <a:rPr lang="en-US" altLang="en-US" sz="2400" dirty="0">
                <a:latin typeface="Comic Sans MS" panose="030F0702030302020204" pitchFamily="66" charset="0"/>
              </a:rPr>
              <a:t>Bacteria, virus, protozoa, etc.</a:t>
            </a:r>
          </a:p>
          <a:p>
            <a:r>
              <a:rPr lang="en-US" altLang="en-US" sz="2800" dirty="0">
                <a:latin typeface="Comic Sans MS" panose="030F0702030302020204" pitchFamily="66" charset="0"/>
              </a:rPr>
              <a:t>Control Target</a:t>
            </a:r>
          </a:p>
          <a:p>
            <a:pPr lvl="1"/>
            <a:r>
              <a:rPr lang="en-US" altLang="en-US" sz="2400" dirty="0">
                <a:latin typeface="Comic Sans MS" panose="030F0702030302020204" pitchFamily="66" charset="0"/>
              </a:rPr>
              <a:t>Adult flies</a:t>
            </a:r>
          </a:p>
          <a:p>
            <a:pPr lvl="1"/>
            <a:r>
              <a:rPr lang="en-US" altLang="en-US" sz="2400" dirty="0">
                <a:latin typeface="Comic Sans MS" panose="030F0702030302020204" pitchFamily="66" charset="0"/>
              </a:rPr>
              <a:t>Breeding habitat</a:t>
            </a:r>
            <a:endParaRPr lang="en-US" altLang="en-US" sz="3600" dirty="0">
              <a:latin typeface="Comic Sans MS" panose="030F0702030302020204" pitchFamily="66" charset="0"/>
            </a:endParaRPr>
          </a:p>
          <a:p>
            <a:pPr marL="0" indent="0">
              <a:buNone/>
            </a:pPr>
            <a:r>
              <a:rPr lang="en-US" altLang="en-US" sz="2000" dirty="0">
                <a:latin typeface="Comic Sans MS" panose="030F0702030302020204" pitchFamily="66" charset="0"/>
              </a:rPr>
              <a:t> </a:t>
            </a:r>
            <a:endParaRPr lang="en-US" altLang="en-US" sz="2800" dirty="0">
              <a:latin typeface="Comic Sans MS" panose="030F0702030302020204" pitchFamily="66" charset="0"/>
            </a:endParaRPr>
          </a:p>
        </p:txBody>
      </p:sp>
      <p:pic>
        <p:nvPicPr>
          <p:cNvPr id="3" name="Picture 2">
            <a:extLst>
              <a:ext uri="{FF2B5EF4-FFF2-40B4-BE49-F238E27FC236}">
                <a16:creationId xmlns:a16="http://schemas.microsoft.com/office/drawing/2014/main" id="{978C1556-4D82-DA46-F8F1-5DB5080913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6931" y="3694997"/>
            <a:ext cx="2349516" cy="2349516"/>
          </a:xfrm>
          <a:prstGeom prst="rect">
            <a:avLst/>
          </a:prstGeom>
        </p:spPr>
      </p:pic>
      <p:pic>
        <p:nvPicPr>
          <p:cNvPr id="6" name="Picture 5">
            <a:extLst>
              <a:ext uri="{FF2B5EF4-FFF2-40B4-BE49-F238E27FC236}">
                <a16:creationId xmlns:a16="http://schemas.microsoft.com/office/drawing/2014/main" id="{726BDEA3-6E78-9763-81E7-0631E51768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7377" y="1933726"/>
            <a:ext cx="1732338" cy="2309783"/>
          </a:xfrm>
          <a:prstGeom prst="rect">
            <a:avLst/>
          </a:prstGeom>
        </p:spPr>
      </p:pic>
      <p:pic>
        <p:nvPicPr>
          <p:cNvPr id="7" name="Picture 6">
            <a:extLst>
              <a:ext uri="{FF2B5EF4-FFF2-40B4-BE49-F238E27FC236}">
                <a16:creationId xmlns:a16="http://schemas.microsoft.com/office/drawing/2014/main" id="{3B788C3F-EFA7-1CB8-575D-AB84F8BFC32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688990" y="4608919"/>
            <a:ext cx="3013340" cy="2077303"/>
          </a:xfrm>
          <a:prstGeom prst="rect">
            <a:avLst/>
          </a:prstGeom>
        </p:spPr>
      </p:pic>
      <p:pic>
        <p:nvPicPr>
          <p:cNvPr id="8" name="Picture 7">
            <a:extLst>
              <a:ext uri="{FF2B5EF4-FFF2-40B4-BE49-F238E27FC236}">
                <a16:creationId xmlns:a16="http://schemas.microsoft.com/office/drawing/2014/main" id="{07D7A752-24D4-7679-993C-6683C26B6C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32741" y="5285307"/>
            <a:ext cx="1570594" cy="1332300"/>
          </a:xfrm>
          <a:prstGeom prst="rect">
            <a:avLst/>
          </a:prstGeom>
        </p:spPr>
      </p:pic>
      <p:pic>
        <p:nvPicPr>
          <p:cNvPr id="9" name="Picture 8">
            <a:extLst>
              <a:ext uri="{FF2B5EF4-FFF2-40B4-BE49-F238E27FC236}">
                <a16:creationId xmlns:a16="http://schemas.microsoft.com/office/drawing/2014/main" id="{1AEB5EB1-BC4C-5932-554D-CE419CE987E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42383" y="1142157"/>
            <a:ext cx="3072454" cy="3418106"/>
          </a:xfrm>
          <a:prstGeom prst="rect">
            <a:avLst/>
          </a:prstGeom>
        </p:spPr>
      </p:pic>
      <p:pic>
        <p:nvPicPr>
          <p:cNvPr id="10" name="Picture 9">
            <a:extLst>
              <a:ext uri="{FF2B5EF4-FFF2-40B4-BE49-F238E27FC236}">
                <a16:creationId xmlns:a16="http://schemas.microsoft.com/office/drawing/2014/main" id="{C52EC5EF-1085-C610-66ED-9FCFECC83C1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67151" y="5077694"/>
            <a:ext cx="2329165" cy="1551706"/>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45352" y="152400"/>
            <a:ext cx="7772400" cy="685800"/>
          </a:xfrm>
          <a:noFill/>
        </p:spPr>
        <p:txBody>
          <a:bodyPr vert="horz" wrap="square" lIns="92075" tIns="46038" rIns="92075" bIns="46038" numCol="1" anchor="b" anchorCtr="0" compatLnSpc="1">
            <a:prstTxWarp prst="textNoShape">
              <a:avLst/>
            </a:prstTxWarp>
          </a:bodyPr>
          <a:lstStyle/>
          <a:p>
            <a:pPr eaLnBrk="1" hangingPunct="1"/>
            <a:r>
              <a:rPr lang="en-US" altLang="en-US" i="1" dirty="0">
                <a:latin typeface="Comic Sans MS" panose="030F0702030302020204" pitchFamily="66" charset="0"/>
              </a:rPr>
              <a:t>Musca autumnalis </a:t>
            </a:r>
            <a:r>
              <a:rPr lang="en-US" altLang="en-US" dirty="0">
                <a:latin typeface="Comic Sans MS" panose="030F0702030302020204" pitchFamily="66" charset="0"/>
              </a:rPr>
              <a:t>- </a:t>
            </a:r>
            <a:r>
              <a:rPr lang="en-US" altLang="en-US" b="1" dirty="0">
                <a:latin typeface="Comic Sans MS" panose="030F0702030302020204" pitchFamily="66" charset="0"/>
              </a:rPr>
              <a:t>face fly</a:t>
            </a:r>
          </a:p>
        </p:txBody>
      </p:sp>
      <p:sp>
        <p:nvSpPr>
          <p:cNvPr id="4" name="Rectangle 3">
            <a:extLst>
              <a:ext uri="{FF2B5EF4-FFF2-40B4-BE49-F238E27FC236}">
                <a16:creationId xmlns:a16="http://schemas.microsoft.com/office/drawing/2014/main" id="{E833146B-79E8-1988-80A4-69B3DA6DDC0D}"/>
              </a:ext>
            </a:extLst>
          </p:cNvPr>
          <p:cNvSpPr>
            <a:spLocks noGrp="1" noChangeArrowheads="1"/>
          </p:cNvSpPr>
          <p:nvPr>
            <p:ph type="body" sz="half" idx="1"/>
          </p:nvPr>
        </p:nvSpPr>
        <p:spPr>
          <a:xfrm>
            <a:off x="242243" y="986377"/>
            <a:ext cx="6003670" cy="4119023"/>
          </a:xfrm>
          <a:noFill/>
        </p:spPr>
        <p:txBody>
          <a:bodyPr vert="horz" wrap="square" lIns="92075" tIns="46038" rIns="92075" bIns="46038" numCol="1" anchor="t" anchorCtr="0" compatLnSpc="1">
            <a:prstTxWarp prst="textNoShape">
              <a:avLst/>
            </a:prstTxWarp>
          </a:bodyPr>
          <a:lstStyle/>
          <a:p>
            <a:pPr marL="228600" indent="-228600"/>
            <a:r>
              <a:rPr lang="en-US" altLang="en-US" sz="2000" dirty="0">
                <a:latin typeface="Comic Sans MS" panose="030F0702030302020204" pitchFamily="66" charset="0"/>
              </a:rPr>
              <a:t>Sponging mouth parts</a:t>
            </a:r>
          </a:p>
          <a:p>
            <a:pPr marL="228600" indent="-228600"/>
            <a:r>
              <a:rPr lang="en-US" altLang="en-US" sz="2000" dirty="0">
                <a:latin typeface="Comic Sans MS" panose="030F0702030302020204" pitchFamily="66" charset="0"/>
              </a:rPr>
              <a:t>Prefer face, eyes, nose</a:t>
            </a:r>
          </a:p>
          <a:p>
            <a:pPr marL="228600" indent="-228600"/>
            <a:r>
              <a:rPr lang="en-US" altLang="en-US" sz="2000" dirty="0">
                <a:latin typeface="Comic Sans MS" panose="030F0702030302020204" pitchFamily="66" charset="0"/>
              </a:rPr>
              <a:t>Breeds in fresh cow manure</a:t>
            </a:r>
          </a:p>
          <a:p>
            <a:pPr marL="228600" indent="-228600"/>
            <a:r>
              <a:rPr lang="en-US" altLang="en-US" sz="2000" kern="0" dirty="0">
                <a:latin typeface="Comic Sans MS" panose="030F0702030302020204" pitchFamily="66" charset="0"/>
              </a:rPr>
              <a:t>Pathology</a:t>
            </a:r>
          </a:p>
          <a:p>
            <a:pPr marL="457200" lvl="1" indent="-228600"/>
            <a:r>
              <a:rPr lang="en-US" altLang="en-US" sz="1800" kern="0" dirty="0">
                <a:latin typeface="Comic Sans MS" panose="030F0702030302020204" pitchFamily="66" charset="0"/>
              </a:rPr>
              <a:t>Fly-bother</a:t>
            </a:r>
            <a:endParaRPr lang="en-US" altLang="en-US" sz="1800" dirty="0">
              <a:latin typeface="Comic Sans MS" panose="030F0702030302020204" pitchFamily="66" charset="0"/>
            </a:endParaRPr>
          </a:p>
          <a:p>
            <a:pPr marL="457200" lvl="1" indent="-228600"/>
            <a:r>
              <a:rPr lang="en-US" altLang="en-US" sz="1800" kern="0" dirty="0">
                <a:latin typeface="Comic Sans MS" panose="030F0702030302020204" pitchFamily="66" charset="0"/>
              </a:rPr>
              <a:t>Mechanical vector</a:t>
            </a:r>
          </a:p>
          <a:p>
            <a:pPr marL="631825" lvl="2" indent="-165100">
              <a:buClr>
                <a:srgbClr val="FFC000"/>
              </a:buClr>
            </a:pPr>
            <a:r>
              <a:rPr lang="en-US" altLang="en-US" sz="1400" kern="0" dirty="0">
                <a:latin typeface="Comic Sans MS" panose="030F0702030302020204" pitchFamily="66" charset="0"/>
              </a:rPr>
              <a:t>pinkeye = keratoconjunctivitis </a:t>
            </a:r>
            <a:r>
              <a:rPr lang="en-US" altLang="en-US" sz="1400" i="1" kern="0" dirty="0">
                <a:latin typeface="Comic Sans MS" panose="030F0702030302020204" pitchFamily="66" charset="0"/>
              </a:rPr>
              <a:t>(Moraxella bovis)</a:t>
            </a:r>
            <a:endParaRPr lang="en-US" altLang="en-US" sz="1400" i="1" dirty="0">
              <a:latin typeface="Comic Sans MS" panose="030F0702030302020204" pitchFamily="66" charset="0"/>
            </a:endParaRPr>
          </a:p>
          <a:p>
            <a:pPr marL="457200" lvl="1" indent="-228600"/>
            <a:r>
              <a:rPr lang="en-US" altLang="en-US" sz="1800" kern="0" dirty="0">
                <a:latin typeface="Comic Sans MS" panose="030F0702030302020204" pitchFamily="66" charset="0"/>
              </a:rPr>
              <a:t>Biological vector</a:t>
            </a:r>
          </a:p>
          <a:p>
            <a:pPr marL="631825" lvl="2" indent="-165100">
              <a:buClr>
                <a:srgbClr val="FFC000"/>
              </a:buClr>
            </a:pPr>
            <a:r>
              <a:rPr lang="en-US" altLang="en-US" sz="1400" kern="0" dirty="0">
                <a:latin typeface="Comic Sans MS" panose="030F0702030302020204" pitchFamily="66" charset="0"/>
              </a:rPr>
              <a:t>eye worm (</a:t>
            </a:r>
            <a:r>
              <a:rPr lang="en-US" altLang="en-US" sz="1400" i="1" kern="0" dirty="0">
                <a:latin typeface="Comic Sans MS" panose="030F0702030302020204" pitchFamily="66" charset="0"/>
              </a:rPr>
              <a:t>Thelazia)</a:t>
            </a:r>
            <a:endParaRPr lang="en-US" altLang="en-US" sz="1400" kern="0" dirty="0">
              <a:latin typeface="Comic Sans MS" panose="030F0702030302020204" pitchFamily="66" charset="0"/>
            </a:endParaRPr>
          </a:p>
          <a:p>
            <a:pPr marL="228600" indent="-228600"/>
            <a:r>
              <a:rPr lang="en-US" altLang="en-US" sz="2000" dirty="0">
                <a:latin typeface="Comic Sans MS" panose="030F0702030302020204" pitchFamily="66" charset="0"/>
              </a:rPr>
              <a:t>Control Target</a:t>
            </a:r>
          </a:p>
          <a:p>
            <a:pPr marL="457200" lvl="1" indent="-231775"/>
            <a:r>
              <a:rPr lang="en-US" altLang="en-US" sz="1800" dirty="0">
                <a:latin typeface="Comic Sans MS" panose="030F0702030302020204" pitchFamily="66" charset="0"/>
              </a:rPr>
              <a:t>Adult flies</a:t>
            </a:r>
          </a:p>
          <a:p>
            <a:pPr marL="457200" lvl="1" indent="-231775"/>
            <a:r>
              <a:rPr lang="en-US" altLang="en-US" sz="1800" dirty="0">
                <a:latin typeface="Comic Sans MS" panose="030F0702030302020204" pitchFamily="66" charset="0"/>
              </a:rPr>
              <a:t>Larvae &amp; Breeding habitat</a:t>
            </a:r>
            <a:endParaRPr lang="en-US" altLang="en-US" b="1" dirty="0">
              <a:solidFill>
                <a:srgbClr val="FF0000"/>
              </a:solidFill>
              <a:latin typeface="Comic Sans MS" panose="030F0702030302020204" pitchFamily="66" charset="0"/>
            </a:endParaRPr>
          </a:p>
          <a:p>
            <a:pPr marL="0" indent="0">
              <a:buNone/>
            </a:pPr>
            <a:r>
              <a:rPr lang="en-US" altLang="en-US" sz="1600" dirty="0">
                <a:latin typeface="Comic Sans MS" panose="030F0702030302020204" pitchFamily="66" charset="0"/>
              </a:rPr>
              <a:t> </a:t>
            </a:r>
            <a:endParaRPr lang="en-US" altLang="en-US" sz="2000" dirty="0">
              <a:latin typeface="Comic Sans MS" panose="030F0702030302020204" pitchFamily="66"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09982" y="5093663"/>
            <a:ext cx="1925525" cy="162263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7388" y="1133847"/>
            <a:ext cx="1321897" cy="1767168"/>
          </a:xfrm>
          <a:prstGeom prst="rect">
            <a:avLst/>
          </a:prstGeom>
        </p:spPr>
      </p:pic>
      <p:pic>
        <p:nvPicPr>
          <p:cNvPr id="7" name="Picture 6">
            <a:extLst>
              <a:ext uri="{FF2B5EF4-FFF2-40B4-BE49-F238E27FC236}">
                <a16:creationId xmlns:a16="http://schemas.microsoft.com/office/drawing/2014/main" id="{5CE8A996-89D7-A6C1-DF82-605091542A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1516" y="3962400"/>
            <a:ext cx="2031658" cy="2514922"/>
          </a:xfrm>
          <a:prstGeom prst="rect">
            <a:avLst/>
          </a:prstGeom>
        </p:spPr>
      </p:pic>
      <p:pic>
        <p:nvPicPr>
          <p:cNvPr id="8" name="Picture 7">
            <a:extLst>
              <a:ext uri="{FF2B5EF4-FFF2-40B4-BE49-F238E27FC236}">
                <a16:creationId xmlns:a16="http://schemas.microsoft.com/office/drawing/2014/main" id="{ED14FCDB-5853-6090-FD69-3EA7A5FEA4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09265" y="2017431"/>
            <a:ext cx="2125477" cy="2833969"/>
          </a:xfrm>
          <a:prstGeom prst="rect">
            <a:avLst/>
          </a:prstGeom>
        </p:spPr>
      </p:pic>
      <p:sp>
        <p:nvSpPr>
          <p:cNvPr id="9" name="TextBox 8">
            <a:extLst>
              <a:ext uri="{FF2B5EF4-FFF2-40B4-BE49-F238E27FC236}">
                <a16:creationId xmlns:a16="http://schemas.microsoft.com/office/drawing/2014/main" id="{363C8211-9FEF-51E9-3B27-7A590C663285}"/>
              </a:ext>
            </a:extLst>
          </p:cNvPr>
          <p:cNvSpPr txBox="1"/>
          <p:nvPr/>
        </p:nvSpPr>
        <p:spPr>
          <a:xfrm>
            <a:off x="3860667" y="4379414"/>
            <a:ext cx="2983048" cy="1015663"/>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How would one target the larvae and breeding habitat?</a:t>
            </a:r>
          </a:p>
        </p:txBody>
      </p:sp>
      <p:pic>
        <p:nvPicPr>
          <p:cNvPr id="10" name="Picture 9">
            <a:extLst>
              <a:ext uri="{FF2B5EF4-FFF2-40B4-BE49-F238E27FC236}">
                <a16:creationId xmlns:a16="http://schemas.microsoft.com/office/drawing/2014/main" id="{CA4142D4-D9E6-566B-8E4B-AA0A2D6BC80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400" y="5151881"/>
            <a:ext cx="2386707" cy="1588941"/>
          </a:xfrm>
          <a:prstGeom prst="rect">
            <a:avLst/>
          </a:prstGeom>
        </p:spPr>
      </p:pic>
      <p:pic>
        <p:nvPicPr>
          <p:cNvPr id="11" name="Picture 10">
            <a:extLst>
              <a:ext uri="{FF2B5EF4-FFF2-40B4-BE49-F238E27FC236}">
                <a16:creationId xmlns:a16="http://schemas.microsoft.com/office/drawing/2014/main" id="{F9492D1C-3238-FD66-EAD0-7BE12EB2BB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82720" y="1066477"/>
            <a:ext cx="2514923" cy="2514923"/>
          </a:xfrm>
          <a:prstGeom prst="rect">
            <a:avLst/>
          </a:prstGeom>
        </p:spPr>
      </p:pic>
      <p:sp>
        <p:nvSpPr>
          <p:cNvPr id="6" name="TextBox 5">
            <a:extLst>
              <a:ext uri="{FF2B5EF4-FFF2-40B4-BE49-F238E27FC236}">
                <a16:creationId xmlns:a16="http://schemas.microsoft.com/office/drawing/2014/main" id="{DAE8D0CA-98FE-2BD3-2163-E56DDB5A024A}"/>
              </a:ext>
            </a:extLst>
          </p:cNvPr>
          <p:cNvSpPr txBox="1"/>
          <p:nvPr/>
        </p:nvSpPr>
        <p:spPr>
          <a:xfrm>
            <a:off x="4676872" y="5565388"/>
            <a:ext cx="2546240" cy="707886"/>
          </a:xfrm>
          <a:prstGeom prst="rect">
            <a:avLst/>
          </a:prstGeom>
          <a:noFill/>
        </p:spPr>
        <p:txBody>
          <a:bodyPr wrap="square" rtlCol="0">
            <a:spAutoFit/>
          </a:bodyPr>
          <a:lstStyle/>
          <a:p>
            <a:r>
              <a:rPr lang="en-US" sz="2000" dirty="0">
                <a:solidFill>
                  <a:srgbClr val="00B050"/>
                </a:solidFill>
                <a:latin typeface="Comic Sans MS" panose="030F0702030302020204" pitchFamily="66" charset="0"/>
              </a:rPr>
              <a:t>In-feed/pass-thru insecticides</a:t>
            </a:r>
          </a:p>
        </p:txBody>
      </p:sp>
      <p:pic>
        <p:nvPicPr>
          <p:cNvPr id="5" name="Picture 4">
            <a:extLst>
              <a:ext uri="{FF2B5EF4-FFF2-40B4-BE49-F238E27FC236}">
                <a16:creationId xmlns:a16="http://schemas.microsoft.com/office/drawing/2014/main" id="{4C2411B3-9F39-E4A6-217D-62283535BD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2741" y="838200"/>
            <a:ext cx="9144793" cy="103641"/>
          </a:xfrm>
          <a:prstGeom prst="rect">
            <a:avLst/>
          </a:prstGeom>
        </p:spPr>
      </p:pic>
    </p:spTree>
    <p:extLst>
      <p:ext uri="{BB962C8B-B14F-4D97-AF65-F5344CB8AC3E}">
        <p14:creationId xmlns:p14="http://schemas.microsoft.com/office/powerpoint/2010/main" val="11743476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5537" y="63103"/>
            <a:ext cx="8839200" cy="838200"/>
          </a:xfrm>
          <a:noFill/>
        </p:spPr>
        <p:txBody>
          <a:bodyPr vert="horz" wrap="square" lIns="92075" tIns="46038" rIns="92075" bIns="46038" numCol="1" anchor="b" anchorCtr="0" compatLnSpc="1">
            <a:prstTxWarp prst="textNoShape">
              <a:avLst/>
            </a:prstTxWarp>
          </a:bodyPr>
          <a:lstStyle/>
          <a:p>
            <a:pPr eaLnBrk="1" hangingPunct="1"/>
            <a:r>
              <a:rPr lang="en-US" altLang="en-US" i="1" dirty="0">
                <a:latin typeface="Comic Sans MS" panose="030F0702030302020204" pitchFamily="66" charset="0"/>
              </a:rPr>
              <a:t>Stomoxys calcitrans </a:t>
            </a:r>
            <a:r>
              <a:rPr lang="en-US" altLang="en-US" dirty="0">
                <a:latin typeface="Comic Sans MS" panose="030F0702030302020204" pitchFamily="66" charset="0"/>
              </a:rPr>
              <a:t>- </a:t>
            </a:r>
            <a:r>
              <a:rPr lang="en-US" altLang="en-US" b="1" dirty="0">
                <a:latin typeface="Comic Sans MS" panose="030F0702030302020204" pitchFamily="66" charset="0"/>
              </a:rPr>
              <a:t>stable fly</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97726" y="5426232"/>
            <a:ext cx="1559194" cy="1339932"/>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3594" y="382444"/>
            <a:ext cx="1845665" cy="1413087"/>
          </a:xfrm>
          <a:prstGeom prst="rect">
            <a:avLst/>
          </a:prstGeom>
        </p:spPr>
      </p:pic>
      <p:sp>
        <p:nvSpPr>
          <p:cNvPr id="5" name="Rectangle 3">
            <a:extLst>
              <a:ext uri="{FF2B5EF4-FFF2-40B4-BE49-F238E27FC236}">
                <a16:creationId xmlns:a16="http://schemas.microsoft.com/office/drawing/2014/main" id="{44B2026D-A6C8-6C85-69CE-A3D3E1557D45}"/>
              </a:ext>
            </a:extLst>
          </p:cNvPr>
          <p:cNvSpPr txBox="1">
            <a:spLocks noChangeArrowheads="1"/>
          </p:cNvSpPr>
          <p:nvPr/>
        </p:nvSpPr>
        <p:spPr bwMode="auto">
          <a:xfrm>
            <a:off x="326216" y="1219200"/>
            <a:ext cx="5083984" cy="3849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31775" indent="-231775">
              <a:buClr>
                <a:srgbClr val="0070C0"/>
              </a:buClr>
            </a:pPr>
            <a:r>
              <a:rPr lang="en-US" altLang="en-US" sz="2000" kern="0" dirty="0">
                <a:latin typeface="Comic Sans MS" panose="030F0702030302020204" pitchFamily="66" charset="0"/>
              </a:rPr>
              <a:t>Piercing mouth-parts </a:t>
            </a:r>
            <a:r>
              <a:rPr lang="en-US" altLang="en-US" sz="2000" kern="0" dirty="0">
                <a:latin typeface="Comic Sans MS" panose="030F0702030302020204" pitchFamily="66" charset="0"/>
                <a:sym typeface="Wingdings" panose="05000000000000000000" pitchFamily="2" charset="2"/>
              </a:rPr>
              <a:t> </a:t>
            </a:r>
            <a:r>
              <a:rPr lang="en-US" altLang="en-US" sz="2000" kern="0" dirty="0">
                <a:latin typeface="Comic Sans MS" panose="030F0702030302020204" pitchFamily="66" charset="0"/>
              </a:rPr>
              <a:t>feeds on blood</a:t>
            </a:r>
          </a:p>
          <a:p>
            <a:pPr marL="231775" indent="-231775">
              <a:buClr>
                <a:srgbClr val="0070C0"/>
              </a:buClr>
            </a:pPr>
            <a:r>
              <a:rPr lang="en-US" altLang="en-US" sz="2000" kern="0" dirty="0">
                <a:latin typeface="Comic Sans MS" panose="030F0702030302020204" pitchFamily="66" charset="0"/>
              </a:rPr>
              <a:t>Attacks any body part</a:t>
            </a:r>
          </a:p>
          <a:p>
            <a:pPr marL="231775" indent="-231775">
              <a:buClr>
                <a:srgbClr val="0070C0"/>
              </a:buClr>
            </a:pPr>
            <a:r>
              <a:rPr lang="en-US" altLang="en-US" sz="2000" dirty="0">
                <a:latin typeface="Comic Sans MS" panose="030F0702030302020204" pitchFamily="66" charset="0"/>
              </a:rPr>
              <a:t>Breeds in rotting plant matter</a:t>
            </a:r>
          </a:p>
          <a:p>
            <a:pPr marL="457200" lvl="1" indent="-231775">
              <a:buClr>
                <a:srgbClr val="00B050"/>
              </a:buClr>
            </a:pPr>
            <a:r>
              <a:rPr lang="en-US" altLang="en-US" sz="1800" dirty="0">
                <a:latin typeface="Comic Sans MS" panose="030F0702030302020204" pitchFamily="66" charset="0"/>
              </a:rPr>
              <a:t>decaying hay/straw/silage/etc.</a:t>
            </a:r>
            <a:endParaRPr lang="en-US" altLang="en-US" sz="1800" kern="0" dirty="0">
              <a:latin typeface="Comic Sans MS" panose="030F0702030302020204" pitchFamily="66" charset="0"/>
            </a:endParaRPr>
          </a:p>
          <a:p>
            <a:pPr marL="231775" indent="-231775">
              <a:buClr>
                <a:srgbClr val="0070C0"/>
              </a:buClr>
            </a:pPr>
            <a:r>
              <a:rPr lang="en-US" altLang="en-US" sz="2000" kern="0" dirty="0">
                <a:latin typeface="Comic Sans MS" panose="030F0702030302020204" pitchFamily="66" charset="0"/>
              </a:rPr>
              <a:t>Pathology</a:t>
            </a:r>
          </a:p>
          <a:p>
            <a:pPr marL="457200" lvl="1" indent="-225425">
              <a:buClr>
                <a:srgbClr val="00B050"/>
              </a:buClr>
            </a:pPr>
            <a:r>
              <a:rPr lang="en-US" altLang="en-US" sz="1800" kern="0" dirty="0">
                <a:latin typeface="Comic Sans MS" panose="030F0702030302020204" pitchFamily="66" charset="0"/>
              </a:rPr>
              <a:t>Very painful bites</a:t>
            </a:r>
          </a:p>
          <a:p>
            <a:pPr marL="457200" lvl="1" indent="-225425">
              <a:buClr>
                <a:srgbClr val="00B050"/>
              </a:buClr>
            </a:pPr>
            <a:r>
              <a:rPr lang="en-US" altLang="en-US" sz="1800" kern="0" dirty="0">
                <a:latin typeface="Comic Sans MS" panose="030F0702030302020204" pitchFamily="66" charset="0"/>
              </a:rPr>
              <a:t>Fly-bother</a:t>
            </a:r>
          </a:p>
          <a:p>
            <a:pPr marL="457200" lvl="1" indent="-225425">
              <a:buClr>
                <a:srgbClr val="00B050"/>
              </a:buClr>
            </a:pPr>
            <a:r>
              <a:rPr lang="en-US" altLang="en-US" sz="1800" kern="0" dirty="0">
                <a:latin typeface="Comic Sans MS" panose="030F0702030302020204" pitchFamily="66" charset="0"/>
              </a:rPr>
              <a:t>Biological vector</a:t>
            </a:r>
          </a:p>
          <a:p>
            <a:pPr marL="631825" lvl="2" indent="-176213">
              <a:buClr>
                <a:srgbClr val="FFC000"/>
              </a:buClr>
            </a:pPr>
            <a:r>
              <a:rPr lang="en-US" altLang="en-US" sz="1600" kern="0" dirty="0">
                <a:latin typeface="Comic Sans MS" panose="030F0702030302020204" pitchFamily="66" charset="0"/>
              </a:rPr>
              <a:t>Horse stomach worm (</a:t>
            </a:r>
            <a:r>
              <a:rPr lang="en-US" altLang="en-US" sz="1600" i="1" kern="0" dirty="0" err="1">
                <a:latin typeface="Comic Sans MS" panose="030F0702030302020204" pitchFamily="66" charset="0"/>
              </a:rPr>
              <a:t>Habronema</a:t>
            </a:r>
            <a:r>
              <a:rPr lang="en-US" altLang="en-US" sz="1600" i="1" kern="0" dirty="0">
                <a:latin typeface="Comic Sans MS" panose="030F0702030302020204" pitchFamily="66" charset="0"/>
              </a:rPr>
              <a:t>)</a:t>
            </a:r>
            <a:endParaRPr lang="en-US" altLang="en-US" sz="1600" kern="0" dirty="0">
              <a:latin typeface="Comic Sans MS" panose="030F0702030302020204" pitchFamily="66" charset="0"/>
            </a:endParaRPr>
          </a:p>
          <a:p>
            <a:pPr marL="231775" indent="-231775">
              <a:buClr>
                <a:srgbClr val="0070C0"/>
              </a:buClr>
            </a:pPr>
            <a:r>
              <a:rPr lang="en-US" altLang="en-US" sz="2000" kern="0" dirty="0">
                <a:latin typeface="Comic Sans MS" panose="030F0702030302020204" pitchFamily="66" charset="0"/>
              </a:rPr>
              <a:t>Control Target</a:t>
            </a:r>
          </a:p>
          <a:p>
            <a:pPr marL="457200" lvl="1" indent="-225425">
              <a:buClr>
                <a:srgbClr val="00B050"/>
              </a:buClr>
            </a:pPr>
            <a:r>
              <a:rPr lang="en-US" altLang="en-US" sz="1800" kern="0" dirty="0">
                <a:latin typeface="Comic Sans MS" panose="030F0702030302020204" pitchFamily="66" charset="0"/>
              </a:rPr>
              <a:t>Adult flies</a:t>
            </a:r>
          </a:p>
          <a:p>
            <a:pPr marL="457200" lvl="1" indent="-225425">
              <a:buClr>
                <a:srgbClr val="00B050"/>
              </a:buClr>
            </a:pPr>
            <a:r>
              <a:rPr lang="en-US" altLang="en-US" sz="1800" kern="0" dirty="0">
                <a:latin typeface="Comic Sans MS" panose="030F0702030302020204" pitchFamily="66" charset="0"/>
              </a:rPr>
              <a:t>Eliminate breeding habitat</a:t>
            </a:r>
            <a:endParaRPr lang="en-US" altLang="en-US" b="1" kern="0" dirty="0">
              <a:solidFill>
                <a:srgbClr val="FF0000"/>
              </a:solidFill>
              <a:latin typeface="Comic Sans MS" panose="030F0702030302020204" pitchFamily="66" charset="0"/>
            </a:endParaRPr>
          </a:p>
        </p:txBody>
      </p:sp>
      <p:pic>
        <p:nvPicPr>
          <p:cNvPr id="10" name="Picture 9">
            <a:extLst>
              <a:ext uri="{FF2B5EF4-FFF2-40B4-BE49-F238E27FC236}">
                <a16:creationId xmlns:a16="http://schemas.microsoft.com/office/drawing/2014/main" id="{B88CE7FD-BC61-62B2-3BC6-41E88D5390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9800" y="4389215"/>
            <a:ext cx="2939865" cy="1904875"/>
          </a:xfrm>
          <a:prstGeom prst="rect">
            <a:avLst/>
          </a:prstGeom>
        </p:spPr>
      </p:pic>
      <p:pic>
        <p:nvPicPr>
          <p:cNvPr id="14" name="Picture 13">
            <a:extLst>
              <a:ext uri="{FF2B5EF4-FFF2-40B4-BE49-F238E27FC236}">
                <a16:creationId xmlns:a16="http://schemas.microsoft.com/office/drawing/2014/main" id="{F72CF47D-EB64-6B20-DC34-7FE327903C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7275" y="1850130"/>
            <a:ext cx="2185049" cy="2194591"/>
          </a:xfrm>
          <a:prstGeom prst="rect">
            <a:avLst/>
          </a:prstGeom>
        </p:spPr>
      </p:pic>
      <p:pic>
        <p:nvPicPr>
          <p:cNvPr id="16" name="Picture 15">
            <a:extLst>
              <a:ext uri="{FF2B5EF4-FFF2-40B4-BE49-F238E27FC236}">
                <a16:creationId xmlns:a16="http://schemas.microsoft.com/office/drawing/2014/main" id="{1073DD2F-557D-DE8D-DAF7-2D1D8757DAF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50370" y="4510941"/>
            <a:ext cx="2207588" cy="2270859"/>
          </a:xfrm>
          <a:prstGeom prst="rect">
            <a:avLst/>
          </a:prstGeom>
        </p:spPr>
      </p:pic>
      <p:pic>
        <p:nvPicPr>
          <p:cNvPr id="23" name="Picture 22" descr="A person's legs and shoes&#10;&#10;Description automatically generated with medium confidence">
            <a:extLst>
              <a:ext uri="{FF2B5EF4-FFF2-40B4-BE49-F238E27FC236}">
                <a16:creationId xmlns:a16="http://schemas.microsoft.com/office/drawing/2014/main" id="{92A5DFB0-146A-CB73-9D73-E286D23938A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808383" y="2003759"/>
            <a:ext cx="2057401" cy="2432515"/>
          </a:xfrm>
          <a:prstGeom prst="rect">
            <a:avLst/>
          </a:prstGeom>
        </p:spPr>
      </p:pic>
      <p:pic>
        <p:nvPicPr>
          <p:cNvPr id="24" name="Picture 23">
            <a:extLst>
              <a:ext uri="{FF2B5EF4-FFF2-40B4-BE49-F238E27FC236}">
                <a16:creationId xmlns:a16="http://schemas.microsoft.com/office/drawing/2014/main" id="{AC2304F2-99B5-2521-ED2B-0475FF72D49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238295" y="5334111"/>
            <a:ext cx="2590800" cy="1442939"/>
          </a:xfrm>
          <a:prstGeom prst="rect">
            <a:avLst/>
          </a:prstGeom>
        </p:spPr>
      </p:pic>
      <p:pic>
        <p:nvPicPr>
          <p:cNvPr id="21" name="Picture 20">
            <a:extLst>
              <a:ext uri="{FF2B5EF4-FFF2-40B4-BE49-F238E27FC236}">
                <a16:creationId xmlns:a16="http://schemas.microsoft.com/office/drawing/2014/main" id="{C53B4375-3880-39DA-A6B2-20E97843AF7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310454" y="1219200"/>
            <a:ext cx="2278027" cy="1904875"/>
          </a:xfrm>
          <a:prstGeom prst="rect">
            <a:avLst/>
          </a:prstGeom>
        </p:spPr>
      </p:pic>
      <p:pic>
        <p:nvPicPr>
          <p:cNvPr id="4" name="Picture 3">
            <a:extLst>
              <a:ext uri="{FF2B5EF4-FFF2-40B4-BE49-F238E27FC236}">
                <a16:creationId xmlns:a16="http://schemas.microsoft.com/office/drawing/2014/main" id="{693734F8-05E7-864C-4FAF-AE12AD0CCEA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2741" y="920316"/>
            <a:ext cx="9144793" cy="103641"/>
          </a:xfrm>
          <a:prstGeom prst="rect">
            <a:avLst/>
          </a:prstGeom>
        </p:spPr>
      </p:pic>
    </p:spTree>
    <p:extLst>
      <p:ext uri="{BB962C8B-B14F-4D97-AF65-F5344CB8AC3E}">
        <p14:creationId xmlns:p14="http://schemas.microsoft.com/office/powerpoint/2010/main" val="20732153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010" y="152400"/>
            <a:ext cx="8219015" cy="762001"/>
          </a:xfrm>
          <a:noFill/>
        </p:spPr>
        <p:txBody>
          <a:bodyPr vert="horz" wrap="square" lIns="92075" tIns="46038" rIns="92075" bIns="46038" numCol="1" anchor="b" anchorCtr="0" compatLnSpc="1">
            <a:prstTxWarp prst="textNoShape">
              <a:avLst/>
            </a:prstTxWarp>
          </a:bodyPr>
          <a:lstStyle/>
          <a:p>
            <a:pPr eaLnBrk="1" hangingPunct="1"/>
            <a:r>
              <a:rPr lang="en-US" altLang="en-US" i="1" dirty="0">
                <a:latin typeface="Comic Sans MS" panose="030F0702030302020204" pitchFamily="66" charset="0"/>
              </a:rPr>
              <a:t>Haematobia irritans </a:t>
            </a:r>
            <a:r>
              <a:rPr lang="en-US" altLang="en-US" dirty="0">
                <a:latin typeface="Comic Sans MS" panose="030F0702030302020204" pitchFamily="66" charset="0"/>
              </a:rPr>
              <a:t>- </a:t>
            </a:r>
            <a:r>
              <a:rPr lang="en-US" altLang="en-US" b="1" dirty="0">
                <a:latin typeface="Comic Sans MS" panose="030F0702030302020204" pitchFamily="66" charset="0"/>
              </a:rPr>
              <a:t>horn fly</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flipH="1">
            <a:off x="10726055" y="389651"/>
            <a:ext cx="1079867" cy="135529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2516" y="3322432"/>
            <a:ext cx="1661122" cy="1505907"/>
          </a:xfrm>
          <a:prstGeom prst="rect">
            <a:avLst/>
          </a:prstGeom>
        </p:spPr>
      </p:pic>
      <p:sp>
        <p:nvSpPr>
          <p:cNvPr id="5" name="Rectangle 3">
            <a:extLst>
              <a:ext uri="{FF2B5EF4-FFF2-40B4-BE49-F238E27FC236}">
                <a16:creationId xmlns:a16="http://schemas.microsoft.com/office/drawing/2014/main" id="{521AF914-FA9B-E4E6-5383-AE3A8B3B0A3B}"/>
              </a:ext>
            </a:extLst>
          </p:cNvPr>
          <p:cNvSpPr txBox="1">
            <a:spLocks noChangeArrowheads="1"/>
          </p:cNvSpPr>
          <p:nvPr/>
        </p:nvSpPr>
        <p:spPr bwMode="auto">
          <a:xfrm>
            <a:off x="238126" y="1120957"/>
            <a:ext cx="6104387" cy="39207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231775" indent="-231775">
              <a:buClr>
                <a:srgbClr val="0070C0"/>
              </a:buClr>
            </a:pPr>
            <a:r>
              <a:rPr lang="en-US" altLang="en-US" sz="2000" kern="0" dirty="0">
                <a:latin typeface="Comic Sans MS" panose="030F0702030302020204" pitchFamily="66" charset="0"/>
              </a:rPr>
              <a:t>Piercing mouth-parts </a:t>
            </a:r>
            <a:r>
              <a:rPr lang="en-US" altLang="en-US" sz="2000" kern="0" dirty="0">
                <a:latin typeface="Comic Sans MS" panose="030F0702030302020204" pitchFamily="66" charset="0"/>
                <a:sym typeface="Wingdings" panose="05000000000000000000" pitchFamily="2" charset="2"/>
              </a:rPr>
              <a:t> </a:t>
            </a:r>
            <a:r>
              <a:rPr lang="en-US" altLang="en-US" sz="2000" kern="0" dirty="0">
                <a:latin typeface="Comic Sans MS" panose="030F0702030302020204" pitchFamily="66" charset="0"/>
              </a:rPr>
              <a:t>feeds on blood</a:t>
            </a:r>
          </a:p>
          <a:p>
            <a:pPr marL="231775" indent="-231775">
              <a:buClr>
                <a:srgbClr val="0070C0"/>
              </a:buClr>
            </a:pPr>
            <a:r>
              <a:rPr lang="en-US" altLang="en-US" sz="2000" kern="0" dirty="0">
                <a:latin typeface="Comic Sans MS" panose="030F0702030302020204" pitchFamily="66" charset="0"/>
              </a:rPr>
              <a:t>Prefers Back or Ventral mid-line</a:t>
            </a:r>
          </a:p>
          <a:p>
            <a:pPr marL="231775" indent="-231775">
              <a:buClr>
                <a:srgbClr val="0070C0"/>
              </a:buClr>
            </a:pPr>
            <a:r>
              <a:rPr lang="en-US" altLang="en-US" sz="2000" kern="0" dirty="0">
                <a:latin typeface="Comic Sans MS" panose="030F0702030302020204" pitchFamily="66" charset="0"/>
              </a:rPr>
              <a:t>Adults always on the host </a:t>
            </a:r>
            <a:r>
              <a:rPr lang="en-US" altLang="en-US" sz="1200" kern="0" dirty="0">
                <a:latin typeface="Comic Sans MS" panose="030F0702030302020204" pitchFamily="66" charset="0"/>
              </a:rPr>
              <a:t>(except in-doors)</a:t>
            </a:r>
          </a:p>
          <a:p>
            <a:pPr marL="231775" indent="-231775">
              <a:buClr>
                <a:srgbClr val="0070C0"/>
              </a:buClr>
            </a:pPr>
            <a:r>
              <a:rPr lang="en-US" altLang="en-US" sz="2000" dirty="0">
                <a:latin typeface="Comic Sans MS" panose="030F0702030302020204" pitchFamily="66" charset="0"/>
              </a:rPr>
              <a:t>Breeds in fresh cow manure</a:t>
            </a:r>
            <a:endParaRPr lang="en-US" altLang="en-US" sz="2000" kern="0" dirty="0">
              <a:latin typeface="Comic Sans MS" panose="030F0702030302020204" pitchFamily="66" charset="0"/>
            </a:endParaRPr>
          </a:p>
          <a:p>
            <a:pPr marL="231775" indent="-231775">
              <a:buClr>
                <a:srgbClr val="0070C0"/>
              </a:buClr>
            </a:pPr>
            <a:r>
              <a:rPr lang="en-US" altLang="en-US" sz="2000" kern="0" dirty="0">
                <a:latin typeface="Comic Sans MS" panose="030F0702030302020204" pitchFamily="66" charset="0"/>
              </a:rPr>
              <a:t>Pathology</a:t>
            </a:r>
          </a:p>
          <a:p>
            <a:pPr marL="463550" lvl="1" indent="-230188">
              <a:buClr>
                <a:srgbClr val="00B050"/>
              </a:buClr>
            </a:pPr>
            <a:r>
              <a:rPr lang="en-US" altLang="en-US" sz="1800" b="1" u="sng" kern="0" dirty="0">
                <a:solidFill>
                  <a:srgbClr val="FF0000"/>
                </a:solidFill>
                <a:latin typeface="Comic Sans MS" panose="030F0702030302020204" pitchFamily="66" charset="0"/>
              </a:rPr>
              <a:t>Fly-bother -&gt; decreased productivity</a:t>
            </a:r>
          </a:p>
          <a:p>
            <a:pPr marL="463550" lvl="1" indent="-230188">
              <a:buClr>
                <a:srgbClr val="00B050"/>
              </a:buClr>
            </a:pPr>
            <a:r>
              <a:rPr lang="en-US" altLang="en-US" sz="1800" kern="0" dirty="0">
                <a:latin typeface="Comic Sans MS" panose="030F0702030302020204" pitchFamily="66" charset="0"/>
              </a:rPr>
              <a:t>Biological vector</a:t>
            </a:r>
          </a:p>
          <a:p>
            <a:pPr marL="631825" lvl="2" indent="-176213">
              <a:buClr>
                <a:srgbClr val="FFC000"/>
              </a:buClr>
            </a:pPr>
            <a:r>
              <a:rPr lang="en-US" altLang="en-US" sz="1600" kern="0" dirty="0">
                <a:latin typeface="Comic Sans MS" panose="030F0702030302020204" pitchFamily="66" charset="0"/>
              </a:rPr>
              <a:t>Cattle filarial worm (</a:t>
            </a:r>
            <a:r>
              <a:rPr lang="en-US" altLang="en-US" sz="1600" i="1" kern="0" dirty="0" err="1">
                <a:latin typeface="Comic Sans MS" panose="030F0702030302020204" pitchFamily="66" charset="0"/>
              </a:rPr>
              <a:t>Stephanofilaria</a:t>
            </a:r>
            <a:r>
              <a:rPr lang="en-US" altLang="en-US" sz="1600" i="1" kern="0" dirty="0">
                <a:latin typeface="Comic Sans MS" panose="030F0702030302020204" pitchFamily="66" charset="0"/>
              </a:rPr>
              <a:t>)</a:t>
            </a:r>
            <a:endParaRPr lang="en-US" altLang="en-US" sz="1600" kern="0" dirty="0">
              <a:latin typeface="Comic Sans MS" panose="030F0702030302020204" pitchFamily="66" charset="0"/>
            </a:endParaRPr>
          </a:p>
          <a:p>
            <a:pPr marL="228600" indent="-228600">
              <a:buClr>
                <a:srgbClr val="0070C0"/>
              </a:buClr>
            </a:pPr>
            <a:r>
              <a:rPr lang="en-US" altLang="en-US" sz="2000" kern="0" dirty="0">
                <a:latin typeface="Comic Sans MS" panose="030F0702030302020204" pitchFamily="66" charset="0"/>
              </a:rPr>
              <a:t>Control Target</a:t>
            </a:r>
          </a:p>
          <a:p>
            <a:pPr marL="457200" lvl="1" indent="-231775">
              <a:buClr>
                <a:srgbClr val="00B050"/>
              </a:buClr>
            </a:pPr>
            <a:r>
              <a:rPr lang="en-US" altLang="en-US" sz="2000" kern="0" dirty="0">
                <a:latin typeface="Comic Sans MS" panose="030F0702030302020204" pitchFamily="66" charset="0"/>
              </a:rPr>
              <a:t>Adult flies</a:t>
            </a:r>
          </a:p>
          <a:p>
            <a:pPr marL="457200" lvl="1" indent="-231775">
              <a:buClr>
                <a:srgbClr val="00B050"/>
              </a:buClr>
            </a:pPr>
            <a:r>
              <a:rPr lang="en-US" altLang="en-US" sz="2000" kern="0" dirty="0">
                <a:latin typeface="Comic Sans MS" panose="030F0702030302020204" pitchFamily="66" charset="0"/>
              </a:rPr>
              <a:t>Larvae &amp; Breeding habitat</a:t>
            </a:r>
            <a:endParaRPr lang="en-US" altLang="en-US" sz="3200" b="1" kern="0" dirty="0">
              <a:solidFill>
                <a:srgbClr val="FF0000"/>
              </a:solidFill>
              <a:latin typeface="Comic Sans MS" panose="030F0702030302020204" pitchFamily="66" charset="0"/>
            </a:endParaRPr>
          </a:p>
        </p:txBody>
      </p:sp>
      <p:pic>
        <p:nvPicPr>
          <p:cNvPr id="9" name="Picture 8">
            <a:extLst>
              <a:ext uri="{FF2B5EF4-FFF2-40B4-BE49-F238E27FC236}">
                <a16:creationId xmlns:a16="http://schemas.microsoft.com/office/drawing/2014/main" id="{77394807-98A2-E0FE-B081-119327D322F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6601" y="5074264"/>
            <a:ext cx="2546240" cy="1636366"/>
          </a:xfrm>
          <a:prstGeom prst="rect">
            <a:avLst/>
          </a:prstGeom>
        </p:spPr>
      </p:pic>
      <p:pic>
        <p:nvPicPr>
          <p:cNvPr id="11" name="Picture 7">
            <a:extLst>
              <a:ext uri="{FF2B5EF4-FFF2-40B4-BE49-F238E27FC236}">
                <a16:creationId xmlns:a16="http://schemas.microsoft.com/office/drawing/2014/main" id="{16AA5713-CD86-EB93-07FF-792864CDE11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405491" y="4957963"/>
            <a:ext cx="2652584" cy="1747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C4C813-3F1C-3498-DBE4-1239B605DED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2249" y="2850573"/>
            <a:ext cx="2304654" cy="2011489"/>
          </a:xfrm>
          <a:prstGeom prst="rect">
            <a:avLst/>
          </a:prstGeom>
          <a:noFill/>
          <a:ln>
            <a:noFill/>
          </a:ln>
        </p:spPr>
      </p:pic>
      <p:sp>
        <p:nvSpPr>
          <p:cNvPr id="14" name="Rectangle 3">
            <a:extLst>
              <a:ext uri="{FF2B5EF4-FFF2-40B4-BE49-F238E27FC236}">
                <a16:creationId xmlns:a16="http://schemas.microsoft.com/office/drawing/2014/main" id="{88A20B6A-6815-9F3E-2A14-A36F36699609}"/>
              </a:ext>
            </a:extLst>
          </p:cNvPr>
          <p:cNvSpPr txBox="1">
            <a:spLocks noChangeArrowheads="1"/>
          </p:cNvSpPr>
          <p:nvPr/>
        </p:nvSpPr>
        <p:spPr bwMode="auto">
          <a:xfrm>
            <a:off x="5198624" y="1828234"/>
            <a:ext cx="2783661" cy="15931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altLang="en-US" sz="1800" dirty="0">
                <a:solidFill>
                  <a:srgbClr val="0070C0"/>
                </a:solidFill>
                <a:latin typeface="Comic Sans MS" panose="030F0702030302020204" pitchFamily="66" charset="0"/>
              </a:rPr>
              <a:t>Heavily infested cattle may lose 0.5 pounds of flesh per day and milk production reduced by 10 to 20%. </a:t>
            </a:r>
          </a:p>
        </p:txBody>
      </p:sp>
      <p:pic>
        <p:nvPicPr>
          <p:cNvPr id="15" name="Picture 14">
            <a:extLst>
              <a:ext uri="{FF2B5EF4-FFF2-40B4-BE49-F238E27FC236}">
                <a16:creationId xmlns:a16="http://schemas.microsoft.com/office/drawing/2014/main" id="{A352F2CF-7119-17E3-E6FF-124E045842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52610" y="1120957"/>
            <a:ext cx="2234390" cy="1671613"/>
          </a:xfrm>
          <a:prstGeom prst="rect">
            <a:avLst/>
          </a:prstGeom>
        </p:spPr>
      </p:pic>
      <p:pic>
        <p:nvPicPr>
          <p:cNvPr id="19" name="Picture 18">
            <a:extLst>
              <a:ext uri="{FF2B5EF4-FFF2-40B4-BE49-F238E27FC236}">
                <a16:creationId xmlns:a16="http://schemas.microsoft.com/office/drawing/2014/main" id="{B6B9C624-BAFC-D77D-80A4-BAB65B741A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0700" y="3469900"/>
            <a:ext cx="2930900" cy="2930900"/>
          </a:xfrm>
          <a:prstGeom prst="rect">
            <a:avLst/>
          </a:prstGeom>
        </p:spPr>
      </p:pic>
      <p:sp>
        <p:nvSpPr>
          <p:cNvPr id="6" name="TextBox 5">
            <a:extLst>
              <a:ext uri="{FF2B5EF4-FFF2-40B4-BE49-F238E27FC236}">
                <a16:creationId xmlns:a16="http://schemas.microsoft.com/office/drawing/2014/main" id="{E4E874BD-AD44-888F-63B3-0F1D65D5D9DD}"/>
              </a:ext>
            </a:extLst>
          </p:cNvPr>
          <p:cNvSpPr txBox="1"/>
          <p:nvPr/>
        </p:nvSpPr>
        <p:spPr>
          <a:xfrm>
            <a:off x="2941255" y="5041675"/>
            <a:ext cx="2983048" cy="1015663"/>
          </a:xfrm>
          <a:prstGeom prst="rect">
            <a:avLst/>
          </a:prstGeom>
          <a:noFill/>
        </p:spPr>
        <p:txBody>
          <a:bodyPr wrap="square" rtlCol="0">
            <a:spAutoFit/>
          </a:bodyPr>
          <a:lstStyle/>
          <a:p>
            <a:r>
              <a:rPr lang="en-US" sz="2000" dirty="0">
                <a:solidFill>
                  <a:srgbClr val="FF0000"/>
                </a:solidFill>
                <a:latin typeface="Comic Sans MS" panose="030F0702030302020204" pitchFamily="66" charset="0"/>
              </a:rPr>
              <a:t>How would one target the larvae and breeding habitat?</a:t>
            </a:r>
          </a:p>
        </p:txBody>
      </p:sp>
      <p:sp>
        <p:nvSpPr>
          <p:cNvPr id="8" name="TextBox 7">
            <a:extLst>
              <a:ext uri="{FF2B5EF4-FFF2-40B4-BE49-F238E27FC236}">
                <a16:creationId xmlns:a16="http://schemas.microsoft.com/office/drawing/2014/main" id="{A33E2F08-72E1-0B9E-4EEF-F7DAEABD526D}"/>
              </a:ext>
            </a:extLst>
          </p:cNvPr>
          <p:cNvSpPr txBox="1"/>
          <p:nvPr/>
        </p:nvSpPr>
        <p:spPr>
          <a:xfrm>
            <a:off x="3603409" y="6027386"/>
            <a:ext cx="2546240" cy="707886"/>
          </a:xfrm>
          <a:prstGeom prst="rect">
            <a:avLst/>
          </a:prstGeom>
          <a:noFill/>
        </p:spPr>
        <p:txBody>
          <a:bodyPr wrap="square" rtlCol="0">
            <a:spAutoFit/>
          </a:bodyPr>
          <a:lstStyle/>
          <a:p>
            <a:r>
              <a:rPr lang="en-US" sz="2000" dirty="0">
                <a:solidFill>
                  <a:srgbClr val="00B050"/>
                </a:solidFill>
                <a:latin typeface="Comic Sans MS" panose="030F0702030302020204" pitchFamily="66" charset="0"/>
              </a:rPr>
              <a:t>In-feed/pass-thru insecticides</a:t>
            </a:r>
          </a:p>
        </p:txBody>
      </p:sp>
      <p:pic>
        <p:nvPicPr>
          <p:cNvPr id="4" name="Picture 3">
            <a:extLst>
              <a:ext uri="{FF2B5EF4-FFF2-40B4-BE49-F238E27FC236}">
                <a16:creationId xmlns:a16="http://schemas.microsoft.com/office/drawing/2014/main" id="{10AEF8C1-78DA-85E5-ECB7-137C8FD83F0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2741" y="920316"/>
            <a:ext cx="9144793" cy="103641"/>
          </a:xfrm>
          <a:prstGeom prst="rect">
            <a:avLst/>
          </a:prstGeom>
        </p:spPr>
      </p:pic>
    </p:spTree>
    <p:extLst>
      <p:ext uri="{BB962C8B-B14F-4D97-AF65-F5344CB8AC3E}">
        <p14:creationId xmlns:p14="http://schemas.microsoft.com/office/powerpoint/2010/main" val="3943249043"/>
      </p:ext>
    </p:extLst>
  </p:cSld>
  <p:clrMapOvr>
    <a:masterClrMapping/>
  </p:clrMapOvr>
  <p:transition/>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JRDF_Theme 1">
  <a:themeElements>
    <a:clrScheme name="Custom 1">
      <a:dk1>
        <a:srgbClr val="000000"/>
      </a:dk1>
      <a:lt1>
        <a:srgbClr val="FFFFFF"/>
      </a:lt1>
      <a:dk2>
        <a:srgbClr val="000000"/>
      </a:dk2>
      <a:lt2>
        <a:srgbClr val="808080"/>
      </a:lt2>
      <a:accent1>
        <a:srgbClr val="333399"/>
      </a:accent1>
      <a:accent2>
        <a:srgbClr val="FFC000"/>
      </a:accent2>
      <a:accent3>
        <a:srgbClr val="BFBFBF"/>
      </a:accent3>
      <a:accent4>
        <a:srgbClr val="00B050"/>
      </a:accent4>
      <a:accent5>
        <a:srgbClr val="FF0000"/>
      </a:accent5>
      <a:accent6>
        <a:srgbClr val="FFFF00"/>
      </a:accent6>
      <a:hlink>
        <a:srgbClr val="009999"/>
      </a:hlink>
      <a:folHlink>
        <a:srgbClr val="99CC00"/>
      </a:folHlink>
    </a:clrScheme>
    <a:fontScheme name="Custom 1">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RDF_Theme 1" id="{5F67605E-C1E8-450B-AD9B-053B728A1BE3}" vid="{16F77C64-F22E-4058-AEC1-9FDA399474C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3404</TotalTime>
  <Words>1336</Words>
  <Application>Microsoft Office PowerPoint</Application>
  <PresentationFormat>Widescreen</PresentationFormat>
  <Paragraphs>258</Paragraphs>
  <Slides>22</Slides>
  <Notes>15</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Arial</vt:lpstr>
      <vt:lpstr>Arial Rounded MT Bold</vt:lpstr>
      <vt:lpstr>Brush Script MT</vt:lpstr>
      <vt:lpstr>Comic Sans MS</vt:lpstr>
      <vt:lpstr>Tahoma</vt:lpstr>
      <vt:lpstr>Times New Roman</vt:lpstr>
      <vt:lpstr>Wingdings</vt:lpstr>
      <vt:lpstr>Blends</vt:lpstr>
      <vt:lpstr>1_Blends</vt:lpstr>
      <vt:lpstr>2_Blends</vt:lpstr>
      <vt:lpstr>JRDF_Theme 1</vt:lpstr>
      <vt:lpstr>VMP 930 Veterinary Parasitology</vt:lpstr>
      <vt:lpstr>PowerPoint Presentation</vt:lpstr>
      <vt:lpstr>Filth Flies (Muscidae) - in general</vt:lpstr>
      <vt:lpstr>PowerPoint Presentation</vt:lpstr>
      <vt:lpstr>PowerPoint Presentation</vt:lpstr>
      <vt:lpstr>Musca domestica - house fly</vt:lpstr>
      <vt:lpstr>Musca autumnalis - face fly</vt:lpstr>
      <vt:lpstr>Stomoxys calcitrans - stable fly</vt:lpstr>
      <vt:lpstr>Haematobia irritans - horn fly</vt:lpstr>
      <vt:lpstr>PowerPoint Presentation</vt:lpstr>
      <vt:lpstr>PowerPoint Presentation</vt:lpstr>
      <vt:lpstr>Myiasis - general</vt:lpstr>
      <vt:lpstr>PowerPoint Presentation</vt:lpstr>
      <vt:lpstr>Primary screwworm (Cochliomyia hominivorax)</vt:lpstr>
      <vt:lpstr>PowerPoint Presentation</vt:lpstr>
      <vt:lpstr>Bot Flies &amp; Bots: Morphology</vt:lpstr>
      <vt:lpstr>PowerPoint Presentation</vt:lpstr>
      <vt:lpstr>PowerPoint Presentation</vt:lpstr>
      <vt:lpstr>PowerPoint Presentation</vt:lpstr>
      <vt:lpstr>PowerPoint Presentation</vt:lpstr>
      <vt:lpstr>PowerPoint Presentation</vt:lpstr>
      <vt:lpstr>Wellness Break</vt:lpstr>
    </vt:vector>
  </TitlesOfParts>
  <Company>NC State College of Veterinary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Mosquitoes (Culicidae)  Filth Flies (Muscidae)</dc:title>
  <dc:creator>Bruce Hammerberg</dc:creator>
  <cp:lastModifiedBy>James R Flowers</cp:lastModifiedBy>
  <cp:revision>202</cp:revision>
  <cp:lastPrinted>2022-09-09T16:40:33Z</cp:lastPrinted>
  <dcterms:created xsi:type="dcterms:W3CDTF">2000-10-31T16:08:04Z</dcterms:created>
  <dcterms:modified xsi:type="dcterms:W3CDTF">2023-09-10T08:53:02Z</dcterms:modified>
</cp:coreProperties>
</file>