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6" r:id="rId2"/>
    <p:sldMasterId id="2147483690" r:id="rId3"/>
    <p:sldMasterId id="2147483704" r:id="rId4"/>
  </p:sldMasterIdLst>
  <p:notesMasterIdLst>
    <p:notesMasterId r:id="rId29"/>
  </p:notesMasterIdLst>
  <p:handoutMasterIdLst>
    <p:handoutMasterId r:id="rId30"/>
  </p:handoutMasterIdLst>
  <p:sldIdLst>
    <p:sldId id="442" r:id="rId5"/>
    <p:sldId id="345" r:id="rId6"/>
    <p:sldId id="258" r:id="rId7"/>
    <p:sldId id="259" r:id="rId8"/>
    <p:sldId id="260" r:id="rId9"/>
    <p:sldId id="261" r:id="rId10"/>
    <p:sldId id="262" r:id="rId11"/>
    <p:sldId id="266" r:id="rId12"/>
    <p:sldId id="267" r:id="rId13"/>
    <p:sldId id="348" r:id="rId14"/>
    <p:sldId id="351" r:id="rId15"/>
    <p:sldId id="357" r:id="rId16"/>
    <p:sldId id="434" r:id="rId17"/>
    <p:sldId id="435" r:id="rId18"/>
    <p:sldId id="377" r:id="rId19"/>
    <p:sldId id="436" r:id="rId20"/>
    <p:sldId id="437" r:id="rId21"/>
    <p:sldId id="438" r:id="rId22"/>
    <p:sldId id="403" r:id="rId23"/>
    <p:sldId id="439" r:id="rId24"/>
    <p:sldId id="409" r:id="rId25"/>
    <p:sldId id="441" r:id="rId26"/>
    <p:sldId id="440" r:id="rId27"/>
    <p:sldId id="271" r:id="rId28"/>
  </p:sldIdLst>
  <p:sldSz cx="12192000" cy="6858000"/>
  <p:notesSz cx="6954838"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22" autoAdjust="0"/>
  </p:normalViewPr>
  <p:slideViewPr>
    <p:cSldViewPr>
      <p:cViewPr varScale="1">
        <p:scale>
          <a:sx n="62" d="100"/>
          <a:sy n="62" d="100"/>
        </p:scale>
        <p:origin x="90" y="624"/>
      </p:cViewPr>
      <p:guideLst>
        <p:guide orient="horz" pos="2160"/>
        <p:guide pos="3840"/>
      </p:guideLst>
    </p:cSldViewPr>
  </p:slideViewPr>
  <p:notesTextViewPr>
    <p:cViewPr>
      <p:scale>
        <a:sx n="100" d="100"/>
        <a:sy n="100" d="100"/>
      </p:scale>
      <p:origin x="0" y="0"/>
    </p:cViewPr>
  </p:notesTextViewPr>
  <p:sorterViewPr>
    <p:cViewPr>
      <p:scale>
        <a:sx n="60" d="100"/>
        <a:sy n="60" d="100"/>
      </p:scale>
      <p:origin x="0" y="-16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3EF02D1C-909C-4CD9-8113-672036AEA2F3}" type="datetimeFigureOut">
              <a:rPr lang="en-US" smtClean="0"/>
              <a:t>11/6/2023</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1368C27F-D81D-4751-ABB7-2F0C0CAE88C8}" type="slidenum">
              <a:rPr lang="en-US" smtClean="0"/>
              <a:t>‹#›</a:t>
            </a:fld>
            <a:endParaRPr lang="en-US"/>
          </a:p>
        </p:txBody>
      </p:sp>
    </p:spTree>
    <p:extLst>
      <p:ext uri="{BB962C8B-B14F-4D97-AF65-F5344CB8AC3E}">
        <p14:creationId xmlns:p14="http://schemas.microsoft.com/office/powerpoint/2010/main" val="3855437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6725"/>
          </a:xfrm>
          <a:prstGeom prst="rect">
            <a:avLst/>
          </a:prstGeom>
        </p:spPr>
        <p:txBody>
          <a:bodyPr vert="horz" lIns="91440" tIns="45720" rIns="91440" bIns="45720" rtlCol="0"/>
          <a:lstStyle>
            <a:lvl1pPr algn="r">
              <a:defRPr sz="1200"/>
            </a:lvl1pPr>
          </a:lstStyle>
          <a:p>
            <a:fld id="{C89ACC52-5ECF-41EF-82A8-76D10F6AF718}" type="datetimeFigureOut">
              <a:rPr lang="en-US" smtClean="0"/>
              <a:t>11/6/2023</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79925"/>
            <a:ext cx="5564188"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130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842375"/>
            <a:ext cx="3013075" cy="466725"/>
          </a:xfrm>
          <a:prstGeom prst="rect">
            <a:avLst/>
          </a:prstGeom>
        </p:spPr>
        <p:txBody>
          <a:bodyPr vert="horz" lIns="91440" tIns="45720" rIns="91440" bIns="45720" rtlCol="0" anchor="b"/>
          <a:lstStyle>
            <a:lvl1pPr algn="r">
              <a:defRPr sz="1200"/>
            </a:lvl1pPr>
          </a:lstStyle>
          <a:p>
            <a:fld id="{8733FCA6-AF95-47C4-9972-EDDD2BE29493}" type="slidenum">
              <a:rPr lang="en-US" smtClean="0"/>
              <a:t>‹#›</a:t>
            </a:fld>
            <a:endParaRPr lang="en-US"/>
          </a:p>
        </p:txBody>
      </p:sp>
    </p:spTree>
    <p:extLst>
      <p:ext uri="{BB962C8B-B14F-4D97-AF65-F5344CB8AC3E}">
        <p14:creationId xmlns:p14="http://schemas.microsoft.com/office/powerpoint/2010/main" val="3632268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685800" y="1163638"/>
            <a:ext cx="5583238" cy="314166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72742" indent="-297209">
              <a:defRPr>
                <a:solidFill>
                  <a:schemeClr val="tx1"/>
                </a:solidFill>
                <a:latin typeface="Arial" panose="020B0604020202020204" pitchFamily="34" charset="0"/>
                <a:ea typeface="ＭＳ Ｐゴシック" panose="020B0600070205080204" pitchFamily="34" charset="-128"/>
              </a:defRPr>
            </a:lvl2pPr>
            <a:lvl3pPr marL="1188834" indent="-237767">
              <a:defRPr>
                <a:solidFill>
                  <a:schemeClr val="tx1"/>
                </a:solidFill>
                <a:latin typeface="Arial" panose="020B0604020202020204" pitchFamily="34" charset="0"/>
                <a:ea typeface="ＭＳ Ｐゴシック" panose="020B0600070205080204" pitchFamily="34" charset="-128"/>
              </a:defRPr>
            </a:lvl3pPr>
            <a:lvl4pPr marL="1664368" indent="-237767">
              <a:defRPr>
                <a:solidFill>
                  <a:schemeClr val="tx1"/>
                </a:solidFill>
                <a:latin typeface="Arial" panose="020B0604020202020204" pitchFamily="34" charset="0"/>
                <a:ea typeface="ＭＳ Ｐゴシック" panose="020B0600070205080204" pitchFamily="34" charset="-128"/>
              </a:defRPr>
            </a:lvl4pPr>
            <a:lvl5pPr marL="2139902" indent="-237767">
              <a:defRPr>
                <a:solidFill>
                  <a:schemeClr val="tx1"/>
                </a:solidFill>
                <a:latin typeface="Arial" panose="020B0604020202020204" pitchFamily="34" charset="0"/>
                <a:ea typeface="ＭＳ Ｐゴシック" panose="020B0600070205080204" pitchFamily="34" charset="-128"/>
              </a:defRPr>
            </a:lvl5pPr>
            <a:lvl6pPr marL="2615435"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90969"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66503"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42037"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7EB94D7-EEDD-4CD2-B189-FCB3C53E6F6C}" type="slidenum">
              <a:rPr lang="en-US" altLang="en-US"/>
              <a:pPr/>
              <a:t>1</a:t>
            </a:fld>
            <a:endParaRPr lang="en-US" altLang="en-US"/>
          </a:p>
        </p:txBody>
      </p:sp>
    </p:spTree>
    <p:extLst>
      <p:ext uri="{BB962C8B-B14F-4D97-AF65-F5344CB8AC3E}">
        <p14:creationId xmlns:p14="http://schemas.microsoft.com/office/powerpoint/2010/main" val="3243949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685800" y="1163638"/>
            <a:ext cx="5583238" cy="314166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72742" indent="-297209">
              <a:defRPr>
                <a:solidFill>
                  <a:schemeClr val="tx1"/>
                </a:solidFill>
                <a:latin typeface="Arial" panose="020B0604020202020204" pitchFamily="34" charset="0"/>
                <a:ea typeface="ＭＳ Ｐゴシック" panose="020B0600070205080204" pitchFamily="34" charset="-128"/>
              </a:defRPr>
            </a:lvl2pPr>
            <a:lvl3pPr marL="1188834" indent="-237767">
              <a:defRPr>
                <a:solidFill>
                  <a:schemeClr val="tx1"/>
                </a:solidFill>
                <a:latin typeface="Arial" panose="020B0604020202020204" pitchFamily="34" charset="0"/>
                <a:ea typeface="ＭＳ Ｐゴシック" panose="020B0600070205080204" pitchFamily="34" charset="-128"/>
              </a:defRPr>
            </a:lvl3pPr>
            <a:lvl4pPr marL="1664368" indent="-237767">
              <a:defRPr>
                <a:solidFill>
                  <a:schemeClr val="tx1"/>
                </a:solidFill>
                <a:latin typeface="Arial" panose="020B0604020202020204" pitchFamily="34" charset="0"/>
                <a:ea typeface="ＭＳ Ｐゴシック" panose="020B0600070205080204" pitchFamily="34" charset="-128"/>
              </a:defRPr>
            </a:lvl4pPr>
            <a:lvl5pPr marL="2139902" indent="-237767">
              <a:defRPr>
                <a:solidFill>
                  <a:schemeClr val="tx1"/>
                </a:solidFill>
                <a:latin typeface="Arial" panose="020B0604020202020204" pitchFamily="34" charset="0"/>
                <a:ea typeface="ＭＳ Ｐゴシック" panose="020B0600070205080204" pitchFamily="34" charset="-128"/>
              </a:defRPr>
            </a:lvl5pPr>
            <a:lvl6pPr marL="2615435"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90969"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66503"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42037"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7EB94D7-EEDD-4CD2-B189-FCB3C53E6F6C}" type="slidenum">
              <a:rPr lang="en-US" altLang="en-US"/>
              <a:pPr/>
              <a:t>15</a:t>
            </a:fld>
            <a:endParaRPr lang="en-US" altLang="en-US"/>
          </a:p>
        </p:txBody>
      </p:sp>
    </p:spTree>
    <p:extLst>
      <p:ext uri="{BB962C8B-B14F-4D97-AF65-F5344CB8AC3E}">
        <p14:creationId xmlns:p14="http://schemas.microsoft.com/office/powerpoint/2010/main" val="3345778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Eggs from the segments are ingested by Cattle.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Humans ingest larval tapeworm in poorly cooked beef.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Adult tapeworm develops in the small intestine of humans</a:t>
            </a:r>
          </a:p>
          <a:p>
            <a:endParaRPr lang="en-US" dirty="0"/>
          </a:p>
        </p:txBody>
      </p:sp>
      <p:sp>
        <p:nvSpPr>
          <p:cNvPr id="4" name="Slide Number Placeholder 3"/>
          <p:cNvSpPr>
            <a:spLocks noGrp="1"/>
          </p:cNvSpPr>
          <p:nvPr>
            <p:ph type="sldNum" sz="quarter" idx="5"/>
          </p:nvPr>
        </p:nvSpPr>
        <p:spPr/>
        <p:txBody>
          <a:bodyPr/>
          <a:lstStyle/>
          <a:p>
            <a:fld id="{8733FCA6-AF95-47C4-9972-EDDD2BE29493}" type="slidenum">
              <a:rPr lang="en-US" smtClean="0"/>
              <a:t>16</a:t>
            </a:fld>
            <a:endParaRPr lang="en-US"/>
          </a:p>
        </p:txBody>
      </p:sp>
    </p:spTree>
    <p:extLst>
      <p:ext uri="{BB962C8B-B14F-4D97-AF65-F5344CB8AC3E}">
        <p14:creationId xmlns:p14="http://schemas.microsoft.com/office/powerpoint/2010/main" val="2356214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Eggs from the segments are ingested by Swine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Humans ingest larval tapeworm in poorly cooked pork.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Adult tapeworm develops in the small intestine of humans</a:t>
            </a:r>
          </a:p>
          <a:p>
            <a:endParaRPr lang="en-US" dirty="0"/>
          </a:p>
        </p:txBody>
      </p:sp>
      <p:sp>
        <p:nvSpPr>
          <p:cNvPr id="4" name="Slide Number Placeholder 3"/>
          <p:cNvSpPr>
            <a:spLocks noGrp="1"/>
          </p:cNvSpPr>
          <p:nvPr>
            <p:ph type="sldNum" sz="quarter" idx="5"/>
          </p:nvPr>
        </p:nvSpPr>
        <p:spPr/>
        <p:txBody>
          <a:bodyPr/>
          <a:lstStyle/>
          <a:p>
            <a:fld id="{8733FCA6-AF95-47C4-9972-EDDD2BE29493}" type="slidenum">
              <a:rPr lang="en-US" smtClean="0"/>
              <a:t>17</a:t>
            </a:fld>
            <a:endParaRPr lang="en-US"/>
          </a:p>
        </p:txBody>
      </p:sp>
    </p:spTree>
    <p:extLst>
      <p:ext uri="{BB962C8B-B14F-4D97-AF65-F5344CB8AC3E}">
        <p14:creationId xmlns:p14="http://schemas.microsoft.com/office/powerpoint/2010/main" val="3070648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3FCA6-AF95-47C4-9972-EDDD2BE29493}" type="slidenum">
              <a:rPr lang="en-US" smtClean="0"/>
              <a:t>18</a:t>
            </a:fld>
            <a:endParaRPr lang="en-US"/>
          </a:p>
        </p:txBody>
      </p:sp>
    </p:spTree>
    <p:extLst>
      <p:ext uri="{BB962C8B-B14F-4D97-AF65-F5344CB8AC3E}">
        <p14:creationId xmlns:p14="http://schemas.microsoft.com/office/powerpoint/2010/main" val="865385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685800" y="1163638"/>
            <a:ext cx="5583238"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72742" indent="-297209">
              <a:defRPr>
                <a:solidFill>
                  <a:schemeClr val="tx1"/>
                </a:solidFill>
                <a:latin typeface="Arial" panose="020B0604020202020204" pitchFamily="34" charset="0"/>
                <a:ea typeface="ＭＳ Ｐゴシック" panose="020B0600070205080204" pitchFamily="34" charset="-128"/>
              </a:defRPr>
            </a:lvl2pPr>
            <a:lvl3pPr marL="1188834" indent="-237767">
              <a:defRPr>
                <a:solidFill>
                  <a:schemeClr val="tx1"/>
                </a:solidFill>
                <a:latin typeface="Arial" panose="020B0604020202020204" pitchFamily="34" charset="0"/>
                <a:ea typeface="ＭＳ Ｐゴシック" panose="020B0600070205080204" pitchFamily="34" charset="-128"/>
              </a:defRPr>
            </a:lvl3pPr>
            <a:lvl4pPr marL="1664368" indent="-237767">
              <a:defRPr>
                <a:solidFill>
                  <a:schemeClr val="tx1"/>
                </a:solidFill>
                <a:latin typeface="Arial" panose="020B0604020202020204" pitchFamily="34" charset="0"/>
                <a:ea typeface="ＭＳ Ｐゴシック" panose="020B0600070205080204" pitchFamily="34" charset="-128"/>
              </a:defRPr>
            </a:lvl4pPr>
            <a:lvl5pPr marL="2139902" indent="-237767">
              <a:defRPr>
                <a:solidFill>
                  <a:schemeClr val="tx1"/>
                </a:solidFill>
                <a:latin typeface="Arial" panose="020B0604020202020204" pitchFamily="34" charset="0"/>
                <a:ea typeface="ＭＳ Ｐゴシック" panose="020B0600070205080204" pitchFamily="34" charset="-128"/>
              </a:defRPr>
            </a:lvl5pPr>
            <a:lvl6pPr marL="2615435"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90969"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66503"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42037"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7EB94D7-EEDD-4CD2-B189-FCB3C53E6F6C}" type="slidenum">
              <a:rPr lang="en-US" altLang="en-US"/>
              <a:pPr/>
              <a:t>19</a:t>
            </a:fld>
            <a:endParaRPr lang="en-US" altLang="en-US"/>
          </a:p>
        </p:txBody>
      </p:sp>
    </p:spTree>
    <p:extLst>
      <p:ext uri="{BB962C8B-B14F-4D97-AF65-F5344CB8AC3E}">
        <p14:creationId xmlns:p14="http://schemas.microsoft.com/office/powerpoint/2010/main" val="3816687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Eggs from the segments are ingested by ruminants or swine.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Dogs ingest larval tapeworm in ruminant / swine internal organs.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Adult tapeworm develops in the small intestine of dogs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dogs get infected through scavenging dead carcasses or scraps thrown out when a backyard slaughter occurs.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Echinococcus</a:t>
            </a:r>
            <a:r>
              <a:rPr lang="en-US" dirty="0"/>
              <a:t> eggs (Single, spherical, striated shell) are indistinguishable from </a:t>
            </a:r>
            <a:r>
              <a:rPr lang="en-US" i="1" dirty="0"/>
              <a:t>Taenia</a:t>
            </a:r>
            <a:r>
              <a:rPr lang="en-US" dirty="0"/>
              <a:t> eggs (Single, spherical, striated shell)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Don’t allow canids to poop in pastures. This may be difficult due to stray &amp; wild canids.  (ex. dingoes in Australia).</a:t>
            </a:r>
          </a:p>
          <a:p>
            <a:r>
              <a:rPr lang="en-US" dirty="0"/>
              <a:t>Offal is the internal organs left over from the slaughter of ruminants and pigs. “Field dressing” is an analogous activity for deer hunters.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733FCA6-AF95-47C4-9972-EDDD2BE29493}" type="slidenum">
              <a:rPr lang="en-US" smtClean="0"/>
              <a:t>20</a:t>
            </a:fld>
            <a:endParaRPr lang="en-US"/>
          </a:p>
        </p:txBody>
      </p:sp>
    </p:spTree>
    <p:extLst>
      <p:ext uri="{BB962C8B-B14F-4D97-AF65-F5344CB8AC3E}">
        <p14:creationId xmlns:p14="http://schemas.microsoft.com/office/powerpoint/2010/main" val="3320338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Unilocular - Hydatid cyst usually are spherical. They are filled with fluid and continually grow larger. Also the germinative inner lining of the hydatid cyst continually buds-off (asexual repro) “hydatid sand” (=proto-</a:t>
            </a:r>
            <a:r>
              <a:rPr lang="en-US" dirty="0" err="1"/>
              <a:t>scolicies</a:t>
            </a:r>
            <a:r>
              <a:rPr lang="en-US" dirty="0"/>
              <a:t> – each of which can develop into an adult tapeworm if eaten by a dog).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Multilocular - The larval cysts of some </a:t>
            </a:r>
            <a:r>
              <a:rPr lang="en-US" i="1" dirty="0"/>
              <a:t>Echinococcus</a:t>
            </a:r>
            <a:r>
              <a:rPr lang="en-US" dirty="0"/>
              <a:t> species act like malignant tumors.</a:t>
            </a:r>
          </a:p>
          <a:p>
            <a:endParaRPr lang="en-US" dirty="0"/>
          </a:p>
        </p:txBody>
      </p:sp>
      <p:sp>
        <p:nvSpPr>
          <p:cNvPr id="4" name="Slide Number Placeholder 3"/>
          <p:cNvSpPr>
            <a:spLocks noGrp="1"/>
          </p:cNvSpPr>
          <p:nvPr>
            <p:ph type="sldNum" sz="quarter" idx="5"/>
          </p:nvPr>
        </p:nvSpPr>
        <p:spPr/>
        <p:txBody>
          <a:bodyPr/>
          <a:lstStyle/>
          <a:p>
            <a:fld id="{8733FCA6-AF95-47C4-9972-EDDD2BE29493}" type="slidenum">
              <a:rPr lang="en-US" smtClean="0"/>
              <a:t>22</a:t>
            </a:fld>
            <a:endParaRPr lang="en-US"/>
          </a:p>
        </p:txBody>
      </p:sp>
    </p:spTree>
    <p:extLst>
      <p:ext uri="{BB962C8B-B14F-4D97-AF65-F5344CB8AC3E}">
        <p14:creationId xmlns:p14="http://schemas.microsoft.com/office/powerpoint/2010/main" val="470745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second of three tapeworms that illicit human health concerns due to humans becoming infected with </a:t>
            </a:r>
            <a:r>
              <a:rPr lang="en-US" u="sng" dirty="0"/>
              <a:t>the larval stage</a:t>
            </a:r>
            <a:r>
              <a:rPr lang="en-US" dirty="0"/>
              <a:t>.  What was the 1</a:t>
            </a:r>
            <a:r>
              <a:rPr lang="en-US" baseline="30000" dirty="0"/>
              <a:t>st</a:t>
            </a:r>
            <a:r>
              <a:rPr lang="en-US" dirty="0"/>
              <a:t> that we have already discussed?  __________________________</a:t>
            </a:r>
          </a:p>
          <a:p>
            <a:r>
              <a:rPr lang="en-US" dirty="0"/>
              <a:t>2</a:t>
            </a:r>
            <a:r>
              <a:rPr lang="en-US" baseline="30000" dirty="0"/>
              <a:t>nd</a:t>
            </a:r>
            <a:r>
              <a:rPr lang="en-US" dirty="0"/>
              <a:t> = </a:t>
            </a:r>
            <a:r>
              <a:rPr lang="en-US" i="1" dirty="0"/>
              <a:t>Echinococcus</a:t>
            </a:r>
            <a:r>
              <a:rPr lang="en-US" dirty="0"/>
              <a:t>; 3</a:t>
            </a:r>
            <a:r>
              <a:rPr lang="en-US" baseline="30000" dirty="0"/>
              <a:t>rd</a:t>
            </a:r>
            <a:r>
              <a:rPr lang="en-US" dirty="0"/>
              <a:t> = </a:t>
            </a:r>
            <a:r>
              <a:rPr lang="en-US" i="1" dirty="0"/>
              <a:t>Spirometra</a:t>
            </a:r>
            <a:r>
              <a:rPr lang="en-US" dirty="0"/>
              <a:t>.</a:t>
            </a:r>
          </a:p>
          <a:p>
            <a:endParaRPr lang="en-US" dirty="0"/>
          </a:p>
          <a:p>
            <a:r>
              <a:rPr lang="en-US" dirty="0"/>
              <a:t>NOTE: I test a lot on tapeworms that cause human health concerns.  What is the tapeworm? What stage is infecting the human? How does the human become infected with that tapeworm stage? </a:t>
            </a:r>
          </a:p>
          <a:p>
            <a:endParaRPr lang="en-US" dirty="0"/>
          </a:p>
        </p:txBody>
      </p:sp>
      <p:sp>
        <p:nvSpPr>
          <p:cNvPr id="4" name="Slide Number Placeholder 3"/>
          <p:cNvSpPr>
            <a:spLocks noGrp="1"/>
          </p:cNvSpPr>
          <p:nvPr>
            <p:ph type="sldNum" sz="quarter" idx="5"/>
          </p:nvPr>
        </p:nvSpPr>
        <p:spPr/>
        <p:txBody>
          <a:bodyPr/>
          <a:lstStyle/>
          <a:p>
            <a:fld id="{8733FCA6-AF95-47C4-9972-EDDD2BE29493}" type="slidenum">
              <a:rPr lang="en-US" smtClean="0"/>
              <a:t>23</a:t>
            </a:fld>
            <a:endParaRPr lang="en-US"/>
          </a:p>
        </p:txBody>
      </p:sp>
    </p:spTree>
    <p:extLst>
      <p:ext uri="{BB962C8B-B14F-4D97-AF65-F5344CB8AC3E}">
        <p14:creationId xmlns:p14="http://schemas.microsoft.com/office/powerpoint/2010/main" val="4108504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685800" y="1163638"/>
            <a:ext cx="5583238" cy="314166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72742" indent="-297209">
              <a:defRPr>
                <a:solidFill>
                  <a:schemeClr val="tx1"/>
                </a:solidFill>
                <a:latin typeface="Arial" panose="020B0604020202020204" pitchFamily="34" charset="0"/>
                <a:ea typeface="ＭＳ Ｐゴシック" panose="020B0600070205080204" pitchFamily="34" charset="-128"/>
              </a:defRPr>
            </a:lvl2pPr>
            <a:lvl3pPr marL="1188834" indent="-237767">
              <a:defRPr>
                <a:solidFill>
                  <a:schemeClr val="tx1"/>
                </a:solidFill>
                <a:latin typeface="Arial" panose="020B0604020202020204" pitchFamily="34" charset="0"/>
                <a:ea typeface="ＭＳ Ｐゴシック" panose="020B0600070205080204" pitchFamily="34" charset="-128"/>
              </a:defRPr>
            </a:lvl3pPr>
            <a:lvl4pPr marL="1664368" indent="-237767">
              <a:defRPr>
                <a:solidFill>
                  <a:schemeClr val="tx1"/>
                </a:solidFill>
                <a:latin typeface="Arial" panose="020B0604020202020204" pitchFamily="34" charset="0"/>
                <a:ea typeface="ＭＳ Ｐゴシック" panose="020B0600070205080204" pitchFamily="34" charset="-128"/>
              </a:defRPr>
            </a:lvl4pPr>
            <a:lvl5pPr marL="2139902" indent="-237767">
              <a:defRPr>
                <a:solidFill>
                  <a:schemeClr val="tx1"/>
                </a:solidFill>
                <a:latin typeface="Arial" panose="020B0604020202020204" pitchFamily="34" charset="0"/>
                <a:ea typeface="ＭＳ Ｐゴシック" panose="020B0600070205080204" pitchFamily="34" charset="-128"/>
              </a:defRPr>
            </a:lvl5pPr>
            <a:lvl6pPr marL="2615435"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90969"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66503"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42037"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7EB94D7-EEDD-4CD2-B189-FCB3C53E6F6C}" type="slidenum">
              <a:rPr lang="en-US" altLang="en-US"/>
              <a:pPr/>
              <a:t>2</a:t>
            </a:fld>
            <a:endParaRPr lang="en-US" altLang="en-US"/>
          </a:p>
        </p:txBody>
      </p:sp>
    </p:spTree>
    <p:extLst>
      <p:ext uri="{BB962C8B-B14F-4D97-AF65-F5344CB8AC3E}">
        <p14:creationId xmlns:p14="http://schemas.microsoft.com/office/powerpoint/2010/main" val="3243949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3FCA6-AF95-47C4-9972-EDDD2BE29493}" type="slidenum">
              <a:rPr lang="en-US" smtClean="0"/>
              <a:t>3</a:t>
            </a:fld>
            <a:endParaRPr lang="en-US"/>
          </a:p>
        </p:txBody>
      </p:sp>
    </p:spTree>
    <p:extLst>
      <p:ext uri="{BB962C8B-B14F-4D97-AF65-F5344CB8AC3E}">
        <p14:creationId xmlns:p14="http://schemas.microsoft.com/office/powerpoint/2010/main" val="322368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r>
              <a:rPr lang="en-US" dirty="0"/>
              <a:t>Adult tapeworms are in the small intestine of the definitive host.</a:t>
            </a:r>
          </a:p>
          <a:p>
            <a:r>
              <a:rPr lang="en-US" dirty="0"/>
              <a:t>Segments are passed in the feces; Segments disseminate eggs in the environment.</a:t>
            </a:r>
          </a:p>
          <a:p>
            <a:r>
              <a:rPr lang="en-US" dirty="0"/>
              <a:t>Intermediate host ingests eggs, Larval stage develops in the intermediate host</a:t>
            </a:r>
          </a:p>
          <a:p>
            <a:r>
              <a:rPr lang="en-US" dirty="0"/>
              <a:t>Definitive host ingests the larval tapeworm when it eats the intermediate host.</a:t>
            </a:r>
          </a:p>
        </p:txBody>
      </p:sp>
      <p:sp>
        <p:nvSpPr>
          <p:cNvPr id="4" name="Slide Number Placeholder 3"/>
          <p:cNvSpPr>
            <a:spLocks noGrp="1"/>
          </p:cNvSpPr>
          <p:nvPr>
            <p:ph type="sldNum" sz="quarter" idx="5"/>
          </p:nvPr>
        </p:nvSpPr>
        <p:spPr/>
        <p:txBody>
          <a:bodyPr/>
          <a:lstStyle/>
          <a:p>
            <a:fld id="{8733FCA6-AF95-47C4-9972-EDDD2BE29493}" type="slidenum">
              <a:rPr lang="en-US" smtClean="0"/>
              <a:t>8</a:t>
            </a:fld>
            <a:endParaRPr lang="en-US"/>
          </a:p>
        </p:txBody>
      </p:sp>
    </p:spTree>
    <p:extLst>
      <p:ext uri="{BB962C8B-B14F-4D97-AF65-F5344CB8AC3E}">
        <p14:creationId xmlns:p14="http://schemas.microsoft.com/office/powerpoint/2010/main" val="3540434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r>
              <a:rPr lang="en-US" dirty="0"/>
              <a:t>This is a list of tapeworms that we will discuss. </a:t>
            </a:r>
          </a:p>
          <a:p>
            <a:r>
              <a:rPr lang="en-US" dirty="0"/>
              <a:t>Not only will we discuss the adult tapeworms, but we will also discuss pathogenic larval tapeworms.</a:t>
            </a:r>
          </a:p>
        </p:txBody>
      </p:sp>
      <p:sp>
        <p:nvSpPr>
          <p:cNvPr id="4" name="Slide Number Placeholder 3"/>
          <p:cNvSpPr>
            <a:spLocks noGrp="1"/>
          </p:cNvSpPr>
          <p:nvPr>
            <p:ph type="sldNum" sz="quarter" idx="5"/>
          </p:nvPr>
        </p:nvSpPr>
        <p:spPr/>
        <p:txBody>
          <a:bodyPr/>
          <a:lstStyle/>
          <a:p>
            <a:fld id="{8733FCA6-AF95-47C4-9972-EDDD2BE29493}" type="slidenum">
              <a:rPr lang="en-US" smtClean="0"/>
              <a:t>9</a:t>
            </a:fld>
            <a:endParaRPr lang="en-US"/>
          </a:p>
        </p:txBody>
      </p:sp>
    </p:spTree>
    <p:extLst>
      <p:ext uri="{BB962C8B-B14F-4D97-AF65-F5344CB8AC3E}">
        <p14:creationId xmlns:p14="http://schemas.microsoft.com/office/powerpoint/2010/main" val="2203727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685800" y="1163638"/>
            <a:ext cx="5583238"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2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72742" indent="-297209">
              <a:defRPr>
                <a:solidFill>
                  <a:schemeClr val="tx1"/>
                </a:solidFill>
                <a:latin typeface="Arial" panose="020B0604020202020204" pitchFamily="34" charset="0"/>
                <a:ea typeface="ＭＳ Ｐゴシック" panose="020B0600070205080204" pitchFamily="34" charset="-128"/>
              </a:defRPr>
            </a:lvl2pPr>
            <a:lvl3pPr marL="1188834" indent="-237767">
              <a:defRPr>
                <a:solidFill>
                  <a:schemeClr val="tx1"/>
                </a:solidFill>
                <a:latin typeface="Arial" panose="020B0604020202020204" pitchFamily="34" charset="0"/>
                <a:ea typeface="ＭＳ Ｐゴシック" panose="020B0600070205080204" pitchFamily="34" charset="-128"/>
              </a:defRPr>
            </a:lvl3pPr>
            <a:lvl4pPr marL="1664368" indent="-237767">
              <a:defRPr>
                <a:solidFill>
                  <a:schemeClr val="tx1"/>
                </a:solidFill>
                <a:latin typeface="Arial" panose="020B0604020202020204" pitchFamily="34" charset="0"/>
                <a:ea typeface="ＭＳ Ｐゴシック" panose="020B0600070205080204" pitchFamily="34" charset="-128"/>
              </a:defRPr>
            </a:lvl4pPr>
            <a:lvl5pPr marL="2139902" indent="-237767">
              <a:defRPr>
                <a:solidFill>
                  <a:schemeClr val="tx1"/>
                </a:solidFill>
                <a:latin typeface="Arial" panose="020B0604020202020204" pitchFamily="34" charset="0"/>
                <a:ea typeface="ＭＳ Ｐゴシック" panose="020B0600070205080204" pitchFamily="34" charset="-128"/>
              </a:defRPr>
            </a:lvl5pPr>
            <a:lvl6pPr marL="2615435"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90969"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66503"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42037"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7EB94D7-EEDD-4CD2-B189-FCB3C53E6F6C}" type="slidenum">
              <a:rPr lang="en-US" altLang="en-US"/>
              <a:pPr/>
              <a:t>10</a:t>
            </a:fld>
            <a:endParaRPr lang="en-US" altLang="en-US"/>
          </a:p>
        </p:txBody>
      </p:sp>
    </p:spTree>
    <p:extLst>
      <p:ext uri="{BB962C8B-B14F-4D97-AF65-F5344CB8AC3E}">
        <p14:creationId xmlns:p14="http://schemas.microsoft.com/office/powerpoint/2010/main" val="2517721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rectangular shape of the proglottid and the single genital pore helps with the diagnosis of segments passed in the feces.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latin typeface="Comic Sans MS" panose="030F0702030302020204" pitchFamily="66" charset="0"/>
              </a:rPr>
              <a:t>The life cycle of </a:t>
            </a:r>
            <a:r>
              <a:rPr lang="en-US" i="1" dirty="0">
                <a:latin typeface="Comic Sans MS" panose="030F0702030302020204" pitchFamily="66" charset="0"/>
              </a:rPr>
              <a:t>Tania pisiformis</a:t>
            </a:r>
            <a:r>
              <a:rPr lang="en-US" dirty="0">
                <a:latin typeface="Comic Sans MS" panose="030F0702030302020204" pitchFamily="66" charset="0"/>
              </a:rPr>
              <a:t> the large dog tapeworm. Practice describing this life cycle.</a:t>
            </a:r>
          </a:p>
          <a:p>
            <a:pPr marL="0" indent="0">
              <a:buNone/>
              <a:defRPr/>
            </a:pPr>
            <a:r>
              <a:rPr lang="en-US" altLang="en-US" b="1" dirty="0">
                <a:latin typeface="Comic Sans MS" panose="030F0702030302020204" pitchFamily="66" charset="0"/>
                <a:cs typeface="Times New Roman" pitchFamily="18" charset="0"/>
              </a:rPr>
              <a:t>1. What is the ecological relationship between the definitive host and the intermediate host of tapeworms?  Predation (predator / prey)</a:t>
            </a:r>
          </a:p>
          <a:p>
            <a:pPr marL="0" indent="0">
              <a:buNone/>
              <a:defRPr/>
            </a:pPr>
            <a:r>
              <a:rPr lang="en-US" altLang="en-US" b="1" dirty="0">
                <a:latin typeface="Comic Sans MS" panose="030F0702030302020204" pitchFamily="66" charset="0"/>
                <a:cs typeface="Times New Roman" pitchFamily="18" charset="0"/>
              </a:rPr>
              <a:t>2. Where do the adult tapeworms reside within the definitive host?  Small intestine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733FCA6-AF95-47C4-9972-EDDD2BE29493}" type="slidenum">
              <a:rPr lang="en-US" smtClean="0"/>
              <a:t>11</a:t>
            </a:fld>
            <a:endParaRPr lang="en-US"/>
          </a:p>
        </p:txBody>
      </p:sp>
    </p:spTree>
    <p:extLst>
      <p:ext uri="{BB962C8B-B14F-4D97-AF65-F5344CB8AC3E}">
        <p14:creationId xmlns:p14="http://schemas.microsoft.com/office/powerpoint/2010/main" val="3600277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3FCA6-AF95-47C4-9972-EDDD2BE29493}" type="slidenum">
              <a:rPr lang="en-US" smtClean="0"/>
              <a:t>13</a:t>
            </a:fld>
            <a:endParaRPr lang="en-US"/>
          </a:p>
        </p:txBody>
      </p:sp>
    </p:spTree>
    <p:extLst>
      <p:ext uri="{BB962C8B-B14F-4D97-AF65-F5344CB8AC3E}">
        <p14:creationId xmlns:p14="http://schemas.microsoft.com/office/powerpoint/2010/main" val="3096278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omic Sans MS" panose="030F0702030302020204" pitchFamily="66" charset="0"/>
              </a:rPr>
              <a:t>Practice describing the life cycle of </a:t>
            </a:r>
            <a:r>
              <a:rPr lang="en-US" i="1" dirty="0">
                <a:latin typeface="Comic Sans MS" panose="030F0702030302020204" pitchFamily="66" charset="0"/>
              </a:rPr>
              <a:t>Taenia taeniaformis</a:t>
            </a:r>
            <a:r>
              <a:rPr lang="en-US" dirty="0">
                <a:latin typeface="Comic Sans MS" panose="030F0702030302020204" pitchFamily="66" charset="0"/>
              </a:rPr>
              <a:t> the large cat tapeworm.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Eggs from the segments are ingested by rodents.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Cats ingest larval tapeworm in rodents.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Adult tapeworm develops in the small intestine of cats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omic Sans MS" panose="030F0702030302020204" pitchFamily="66" charset="0"/>
            </a:endParaRPr>
          </a:p>
          <a:p>
            <a:endParaRPr lang="en-US" dirty="0"/>
          </a:p>
        </p:txBody>
      </p:sp>
      <p:sp>
        <p:nvSpPr>
          <p:cNvPr id="4" name="Slide Number Placeholder 3"/>
          <p:cNvSpPr>
            <a:spLocks noGrp="1"/>
          </p:cNvSpPr>
          <p:nvPr>
            <p:ph type="sldNum" sz="quarter" idx="5"/>
          </p:nvPr>
        </p:nvSpPr>
        <p:spPr/>
        <p:txBody>
          <a:bodyPr/>
          <a:lstStyle/>
          <a:p>
            <a:fld id="{8733FCA6-AF95-47C4-9972-EDDD2BE29493}" type="slidenum">
              <a:rPr lang="en-US" smtClean="0"/>
              <a:t>14</a:t>
            </a:fld>
            <a:endParaRPr lang="en-US"/>
          </a:p>
        </p:txBody>
      </p:sp>
    </p:spTree>
    <p:extLst>
      <p:ext uri="{BB962C8B-B14F-4D97-AF65-F5344CB8AC3E}">
        <p14:creationId xmlns:p14="http://schemas.microsoft.com/office/powerpoint/2010/main" val="2097431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57F0F0-329B-4AB0-BC4C-15E5AAA3012A}" type="slidenum">
              <a:rPr lang="en-US" smtClean="0"/>
              <a:pPr>
                <a:defRPr/>
              </a:pPr>
              <a:t>‹#›</a:t>
            </a:fld>
            <a:endParaRPr lang="en-US"/>
          </a:p>
        </p:txBody>
      </p:sp>
    </p:spTree>
    <p:extLst>
      <p:ext uri="{BB962C8B-B14F-4D97-AF65-F5344CB8AC3E}">
        <p14:creationId xmlns:p14="http://schemas.microsoft.com/office/powerpoint/2010/main" val="2776937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5902F0-59C1-4D9A-A035-3C337131C952}" type="slidenum">
              <a:rPr lang="en-US" smtClean="0"/>
              <a:pPr>
                <a:defRPr/>
              </a:pPr>
              <a:t>‹#›</a:t>
            </a:fld>
            <a:endParaRPr lang="en-US"/>
          </a:p>
        </p:txBody>
      </p:sp>
    </p:spTree>
    <p:extLst>
      <p:ext uri="{BB962C8B-B14F-4D97-AF65-F5344CB8AC3E}">
        <p14:creationId xmlns:p14="http://schemas.microsoft.com/office/powerpoint/2010/main" val="3015130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AE7299-0531-4010-A5CE-4A846D337117}" type="slidenum">
              <a:rPr lang="en-US" smtClean="0"/>
              <a:pPr>
                <a:defRPr/>
              </a:pPr>
              <a:t>‹#›</a:t>
            </a:fld>
            <a:endParaRPr lang="en-US"/>
          </a:p>
        </p:txBody>
      </p:sp>
    </p:spTree>
    <p:extLst>
      <p:ext uri="{BB962C8B-B14F-4D97-AF65-F5344CB8AC3E}">
        <p14:creationId xmlns:p14="http://schemas.microsoft.com/office/powerpoint/2010/main" val="3069427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F871B9E-98F6-4174-9943-105E2CDB923B}" type="slidenum">
              <a:rPr lang="en-US"/>
              <a:pPr>
                <a:defRPr/>
              </a:pPr>
              <a:t>‹#›</a:t>
            </a:fld>
            <a:endParaRPr lang="en-US"/>
          </a:p>
        </p:txBody>
      </p:sp>
    </p:spTree>
    <p:extLst>
      <p:ext uri="{BB962C8B-B14F-4D97-AF65-F5344CB8AC3E}">
        <p14:creationId xmlns:p14="http://schemas.microsoft.com/office/powerpoint/2010/main" val="2420948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BD8E6454-DF60-4F3C-9610-A9554BBE6EE8}" type="slidenum">
              <a:rPr lang="en-US"/>
              <a:pPr/>
              <a:t>‹#›</a:t>
            </a:fld>
            <a:endParaRPr lang="en-US"/>
          </a:p>
        </p:txBody>
      </p:sp>
    </p:spTree>
    <p:extLst>
      <p:ext uri="{BB962C8B-B14F-4D97-AF65-F5344CB8AC3E}">
        <p14:creationId xmlns:p14="http://schemas.microsoft.com/office/powerpoint/2010/main" val="3031451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2438401"/>
            <a:ext cx="12012084"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grpSp>
      <p:sp>
        <p:nvSpPr>
          <p:cNvPr id="196620" name="Rectangle 12"/>
          <p:cNvSpPr>
            <a:spLocks noGrp="1" noChangeArrowheads="1"/>
          </p:cNvSpPr>
          <p:nvPr>
            <p:ph type="ctrTitle"/>
          </p:nvPr>
        </p:nvSpPr>
        <p:spPr>
          <a:xfrm>
            <a:off x="1320800" y="1676400"/>
            <a:ext cx="10363200" cy="1462088"/>
          </a:xfrm>
        </p:spPr>
        <p:txBody>
          <a:bodyPr/>
          <a:lstStyle>
            <a:lvl1pPr>
              <a:defRPr/>
            </a:lvl1pPr>
          </a:lstStyle>
          <a:p>
            <a:pPr lvl="0"/>
            <a:r>
              <a:rPr lang="en-US" noProof="0"/>
              <a:t>Click to edit Master title style</a:t>
            </a:r>
          </a:p>
        </p:txBody>
      </p:sp>
      <p:sp>
        <p:nvSpPr>
          <p:cNvPr id="196621"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4" name="Rectangle 14"/>
          <p:cNvSpPr>
            <a:spLocks noGrp="1" noChangeArrowheads="1"/>
          </p:cNvSpPr>
          <p:nvPr>
            <p:ph type="dt" sz="half" idx="10"/>
          </p:nvPr>
        </p:nvSpPr>
        <p:spPr>
          <a:xfrm>
            <a:off x="1320800" y="6248400"/>
            <a:ext cx="2540000" cy="457200"/>
          </a:xfrm>
        </p:spPr>
        <p:txBody>
          <a:bodyPr/>
          <a:lstStyle>
            <a:lvl1pPr>
              <a:defRPr>
                <a:solidFill>
                  <a:srgbClr val="1C1C1C"/>
                </a:solidFill>
              </a:defRPr>
            </a:lvl1pPr>
          </a:lstStyle>
          <a:p>
            <a:pPr>
              <a:defRPr/>
            </a:pPr>
            <a:endParaRPr lang="en-US"/>
          </a:p>
        </p:txBody>
      </p:sp>
      <p:sp>
        <p:nvSpPr>
          <p:cNvPr id="15" name="Rectangle 15"/>
          <p:cNvSpPr>
            <a:spLocks noGrp="1" noChangeArrowheads="1"/>
          </p:cNvSpPr>
          <p:nvPr>
            <p:ph type="ftr" sz="quarter" idx="11"/>
          </p:nvPr>
        </p:nvSpPr>
        <p:spPr>
          <a:xfrm>
            <a:off x="4572000" y="6248400"/>
            <a:ext cx="3860800" cy="457200"/>
          </a:xfrm>
        </p:spPr>
        <p:txBody>
          <a:bodyPr/>
          <a:lstStyle>
            <a:lvl1pPr>
              <a:defRPr>
                <a:solidFill>
                  <a:srgbClr val="1C1C1C"/>
                </a:solidFill>
              </a:defRPr>
            </a:lvl1pPr>
          </a:lstStyle>
          <a:p>
            <a:pPr>
              <a:defRPr/>
            </a:pPr>
            <a:endParaRPr lang="en-US"/>
          </a:p>
        </p:txBody>
      </p:sp>
      <p:sp>
        <p:nvSpPr>
          <p:cNvPr id="16" name="Rectangle 16"/>
          <p:cNvSpPr>
            <a:spLocks noGrp="1" noChangeArrowheads="1"/>
          </p:cNvSpPr>
          <p:nvPr>
            <p:ph type="sldNum" sz="quarter" idx="12"/>
          </p:nvPr>
        </p:nvSpPr>
        <p:spPr>
          <a:xfrm>
            <a:off x="9144000" y="6248400"/>
            <a:ext cx="2540000" cy="457200"/>
          </a:xfrm>
        </p:spPr>
        <p:txBody>
          <a:bodyPr/>
          <a:lstStyle>
            <a:lvl1pPr>
              <a:defRPr smtClean="0">
                <a:solidFill>
                  <a:srgbClr val="1C1C1C"/>
                </a:solidFill>
              </a:defRPr>
            </a:lvl1pPr>
          </a:lstStyle>
          <a:p>
            <a:pPr>
              <a:defRPr/>
            </a:pPr>
            <a:fld id="{4A98D1BD-76BC-DA4F-BF8E-2A73664A76FE}" type="slidenum">
              <a:rPr lang="en-US"/>
              <a:pPr>
                <a:defRPr/>
              </a:pPr>
              <a:t>‹#›</a:t>
            </a:fld>
            <a:endParaRPr lang="en-US"/>
          </a:p>
        </p:txBody>
      </p:sp>
    </p:spTree>
    <p:extLst>
      <p:ext uri="{BB962C8B-B14F-4D97-AF65-F5344CB8AC3E}">
        <p14:creationId xmlns:p14="http://schemas.microsoft.com/office/powerpoint/2010/main" val="3581110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BC8BF27A-B47B-DF45-A2FB-40CBE77854DC}" type="slidenum">
              <a:rPr lang="en-US"/>
              <a:pPr>
                <a:defRPr/>
              </a:pPr>
              <a:t>‹#›</a:t>
            </a:fld>
            <a:endParaRPr lang="en-US"/>
          </a:p>
        </p:txBody>
      </p:sp>
    </p:spTree>
    <p:extLst>
      <p:ext uri="{BB962C8B-B14F-4D97-AF65-F5344CB8AC3E}">
        <p14:creationId xmlns:p14="http://schemas.microsoft.com/office/powerpoint/2010/main" val="4042277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C29DA3B-52EA-D044-9062-629B46C3063E}" type="slidenum">
              <a:rPr lang="en-US"/>
              <a:pPr>
                <a:defRPr/>
              </a:pPr>
              <a:t>‹#›</a:t>
            </a:fld>
            <a:endParaRPr lang="en-US"/>
          </a:p>
        </p:txBody>
      </p:sp>
    </p:spTree>
    <p:extLst>
      <p:ext uri="{BB962C8B-B14F-4D97-AF65-F5344CB8AC3E}">
        <p14:creationId xmlns:p14="http://schemas.microsoft.com/office/powerpoint/2010/main" val="3739005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B35E4F9-AA10-B547-8B21-BA34FC15047A}" type="slidenum">
              <a:rPr lang="en-US"/>
              <a:pPr>
                <a:defRPr/>
              </a:pPr>
              <a:t>‹#›</a:t>
            </a:fld>
            <a:endParaRPr lang="en-US"/>
          </a:p>
        </p:txBody>
      </p:sp>
    </p:spTree>
    <p:extLst>
      <p:ext uri="{BB962C8B-B14F-4D97-AF65-F5344CB8AC3E}">
        <p14:creationId xmlns:p14="http://schemas.microsoft.com/office/powerpoint/2010/main" val="3451235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2C5E2C10-BF61-A943-BA4D-B5191C44D971}" type="slidenum">
              <a:rPr lang="en-US"/>
              <a:pPr>
                <a:defRPr/>
              </a:pPr>
              <a:t>‹#›</a:t>
            </a:fld>
            <a:endParaRPr lang="en-US"/>
          </a:p>
        </p:txBody>
      </p:sp>
    </p:spTree>
    <p:extLst>
      <p:ext uri="{BB962C8B-B14F-4D97-AF65-F5344CB8AC3E}">
        <p14:creationId xmlns:p14="http://schemas.microsoft.com/office/powerpoint/2010/main" val="3518580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F36CA5ED-1DC7-6A42-94E3-ABC83DF868D7}" type="slidenum">
              <a:rPr lang="en-US"/>
              <a:pPr>
                <a:defRPr/>
              </a:pPr>
              <a:t>‹#›</a:t>
            </a:fld>
            <a:endParaRPr lang="en-US"/>
          </a:p>
        </p:txBody>
      </p:sp>
    </p:spTree>
    <p:extLst>
      <p:ext uri="{BB962C8B-B14F-4D97-AF65-F5344CB8AC3E}">
        <p14:creationId xmlns:p14="http://schemas.microsoft.com/office/powerpoint/2010/main" val="1158392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8AF1B7-2F2F-4930-9DE8-4D7D72B07AFB}" type="slidenum">
              <a:rPr lang="en-US" smtClean="0"/>
              <a:pPr>
                <a:defRPr/>
              </a:pPr>
              <a:t>‹#›</a:t>
            </a:fld>
            <a:endParaRPr lang="en-US"/>
          </a:p>
        </p:txBody>
      </p:sp>
    </p:spTree>
    <p:extLst>
      <p:ext uri="{BB962C8B-B14F-4D97-AF65-F5344CB8AC3E}">
        <p14:creationId xmlns:p14="http://schemas.microsoft.com/office/powerpoint/2010/main" val="1862716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BCDEE298-3EAF-1B4B-BDA2-6B07C6FED28A}" type="slidenum">
              <a:rPr lang="en-US"/>
              <a:pPr>
                <a:defRPr/>
              </a:pPr>
              <a:t>‹#›</a:t>
            </a:fld>
            <a:endParaRPr lang="en-US"/>
          </a:p>
        </p:txBody>
      </p:sp>
    </p:spTree>
    <p:extLst>
      <p:ext uri="{BB962C8B-B14F-4D97-AF65-F5344CB8AC3E}">
        <p14:creationId xmlns:p14="http://schemas.microsoft.com/office/powerpoint/2010/main" val="3863185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770FBAC-CFD4-9B44-82FB-F5C1F18ACEF5}" type="slidenum">
              <a:rPr lang="en-US"/>
              <a:pPr>
                <a:defRPr/>
              </a:pPr>
              <a:t>‹#›</a:t>
            </a:fld>
            <a:endParaRPr lang="en-US"/>
          </a:p>
        </p:txBody>
      </p:sp>
    </p:spTree>
    <p:extLst>
      <p:ext uri="{BB962C8B-B14F-4D97-AF65-F5344CB8AC3E}">
        <p14:creationId xmlns:p14="http://schemas.microsoft.com/office/powerpoint/2010/main" val="3593199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E40A06BC-6FCF-E747-8A5C-7368C6F77C18}" type="slidenum">
              <a:rPr lang="en-US"/>
              <a:pPr>
                <a:defRPr/>
              </a:pPr>
              <a:t>‹#›</a:t>
            </a:fld>
            <a:endParaRPr lang="en-US"/>
          </a:p>
        </p:txBody>
      </p:sp>
    </p:spTree>
    <p:extLst>
      <p:ext uri="{BB962C8B-B14F-4D97-AF65-F5344CB8AC3E}">
        <p14:creationId xmlns:p14="http://schemas.microsoft.com/office/powerpoint/2010/main" val="1158378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1721F11-61F5-7245-8C7E-1F51DECE1CE4}" type="slidenum">
              <a:rPr lang="en-US"/>
              <a:pPr>
                <a:defRPr/>
              </a:pPr>
              <a:t>‹#›</a:t>
            </a:fld>
            <a:endParaRPr lang="en-US"/>
          </a:p>
        </p:txBody>
      </p:sp>
    </p:spTree>
    <p:extLst>
      <p:ext uri="{BB962C8B-B14F-4D97-AF65-F5344CB8AC3E}">
        <p14:creationId xmlns:p14="http://schemas.microsoft.com/office/powerpoint/2010/main" val="217871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09D7040-78F5-F04A-BDFD-0910F375E738}" type="slidenum">
              <a:rPr lang="en-US"/>
              <a:pPr>
                <a:defRPr/>
              </a:pPr>
              <a:t>‹#›</a:t>
            </a:fld>
            <a:endParaRPr lang="en-US"/>
          </a:p>
        </p:txBody>
      </p:sp>
    </p:spTree>
    <p:extLst>
      <p:ext uri="{BB962C8B-B14F-4D97-AF65-F5344CB8AC3E}">
        <p14:creationId xmlns:p14="http://schemas.microsoft.com/office/powerpoint/2010/main" val="2770778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8BEC5B-45A6-4FD1-9952-5EC0BEB8FE47}" type="slidenum">
              <a:rPr lang="en-US"/>
              <a:pPr>
                <a:defRPr/>
              </a:pPr>
              <a:t>‹#›</a:t>
            </a:fld>
            <a:endParaRPr lang="en-US"/>
          </a:p>
        </p:txBody>
      </p:sp>
    </p:spTree>
    <p:extLst>
      <p:ext uri="{BB962C8B-B14F-4D97-AF65-F5344CB8AC3E}">
        <p14:creationId xmlns:p14="http://schemas.microsoft.com/office/powerpoint/2010/main" val="1485356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F871B9E-98F6-4174-9943-105E2CDB923B}" type="slidenum">
              <a:rPr lang="en-US"/>
              <a:pPr>
                <a:defRPr/>
              </a:pPr>
              <a:t>‹#›</a:t>
            </a:fld>
            <a:endParaRPr lang="en-US"/>
          </a:p>
        </p:txBody>
      </p:sp>
    </p:spTree>
    <p:extLst>
      <p:ext uri="{BB962C8B-B14F-4D97-AF65-F5344CB8AC3E}">
        <p14:creationId xmlns:p14="http://schemas.microsoft.com/office/powerpoint/2010/main" val="2420948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BD8E6454-DF60-4F3C-9610-A9554BBE6EE8}" type="slidenum">
              <a:rPr lang="en-US"/>
              <a:pPr/>
              <a:t>‹#›</a:t>
            </a:fld>
            <a:endParaRPr lang="en-US"/>
          </a:p>
        </p:txBody>
      </p:sp>
    </p:spTree>
    <p:extLst>
      <p:ext uri="{BB962C8B-B14F-4D97-AF65-F5344CB8AC3E}">
        <p14:creationId xmlns:p14="http://schemas.microsoft.com/office/powerpoint/2010/main" val="2087440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2438401"/>
            <a:ext cx="12012084"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endParaRPr>
            </a:p>
          </p:txBody>
        </p:sp>
      </p:grpSp>
      <p:sp>
        <p:nvSpPr>
          <p:cNvPr id="196620" name="Rectangle 12"/>
          <p:cNvSpPr>
            <a:spLocks noGrp="1" noChangeArrowheads="1"/>
          </p:cNvSpPr>
          <p:nvPr>
            <p:ph type="ctrTitle"/>
          </p:nvPr>
        </p:nvSpPr>
        <p:spPr>
          <a:xfrm>
            <a:off x="1320800" y="1676400"/>
            <a:ext cx="10363200" cy="1462088"/>
          </a:xfrm>
        </p:spPr>
        <p:txBody>
          <a:bodyPr/>
          <a:lstStyle>
            <a:lvl1pPr>
              <a:defRPr/>
            </a:lvl1pPr>
          </a:lstStyle>
          <a:p>
            <a:pPr lvl="0"/>
            <a:r>
              <a:rPr lang="en-US" noProof="0"/>
              <a:t>Click to edit Master title style</a:t>
            </a:r>
          </a:p>
        </p:txBody>
      </p:sp>
      <p:sp>
        <p:nvSpPr>
          <p:cNvPr id="196621"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4" name="Rectangle 14"/>
          <p:cNvSpPr>
            <a:spLocks noGrp="1" noChangeArrowheads="1"/>
          </p:cNvSpPr>
          <p:nvPr>
            <p:ph type="dt" sz="half" idx="10"/>
          </p:nvPr>
        </p:nvSpPr>
        <p:spPr>
          <a:xfrm>
            <a:off x="1320800" y="6248400"/>
            <a:ext cx="2540000" cy="457200"/>
          </a:xfrm>
        </p:spPr>
        <p:txBody>
          <a:bodyPr/>
          <a:lstStyle>
            <a:lvl1pPr>
              <a:defRPr>
                <a:solidFill>
                  <a:srgbClr val="1C1C1C"/>
                </a:solidFill>
              </a:defRPr>
            </a:lvl1pPr>
          </a:lstStyle>
          <a:p>
            <a:pPr>
              <a:defRPr/>
            </a:pPr>
            <a:endParaRPr lang="en-US"/>
          </a:p>
        </p:txBody>
      </p:sp>
      <p:sp>
        <p:nvSpPr>
          <p:cNvPr id="15" name="Rectangle 15"/>
          <p:cNvSpPr>
            <a:spLocks noGrp="1" noChangeArrowheads="1"/>
          </p:cNvSpPr>
          <p:nvPr>
            <p:ph type="ftr" sz="quarter" idx="11"/>
          </p:nvPr>
        </p:nvSpPr>
        <p:spPr>
          <a:xfrm>
            <a:off x="4572000" y="6248400"/>
            <a:ext cx="3860800" cy="457200"/>
          </a:xfrm>
        </p:spPr>
        <p:txBody>
          <a:bodyPr/>
          <a:lstStyle>
            <a:lvl1pPr>
              <a:defRPr>
                <a:solidFill>
                  <a:srgbClr val="1C1C1C"/>
                </a:solidFill>
              </a:defRPr>
            </a:lvl1pPr>
          </a:lstStyle>
          <a:p>
            <a:pPr>
              <a:defRPr/>
            </a:pPr>
            <a:endParaRPr lang="en-US"/>
          </a:p>
        </p:txBody>
      </p:sp>
      <p:sp>
        <p:nvSpPr>
          <p:cNvPr id="16" name="Rectangle 16"/>
          <p:cNvSpPr>
            <a:spLocks noGrp="1" noChangeArrowheads="1"/>
          </p:cNvSpPr>
          <p:nvPr>
            <p:ph type="sldNum" sz="quarter" idx="12"/>
          </p:nvPr>
        </p:nvSpPr>
        <p:spPr>
          <a:xfrm>
            <a:off x="9144000" y="6248400"/>
            <a:ext cx="2540000" cy="457200"/>
          </a:xfrm>
        </p:spPr>
        <p:txBody>
          <a:bodyPr/>
          <a:lstStyle>
            <a:lvl1pPr>
              <a:defRPr smtClean="0">
                <a:solidFill>
                  <a:srgbClr val="1C1C1C"/>
                </a:solidFill>
              </a:defRPr>
            </a:lvl1pPr>
          </a:lstStyle>
          <a:p>
            <a:pPr>
              <a:defRPr/>
            </a:pPr>
            <a:fld id="{4A98D1BD-76BC-DA4F-BF8E-2A73664A76FE}" type="slidenum">
              <a:rPr lang="en-US"/>
              <a:pPr>
                <a:defRPr/>
              </a:pPr>
              <a:t>‹#›</a:t>
            </a:fld>
            <a:endParaRPr lang="en-US"/>
          </a:p>
        </p:txBody>
      </p:sp>
    </p:spTree>
    <p:extLst>
      <p:ext uri="{BB962C8B-B14F-4D97-AF65-F5344CB8AC3E}">
        <p14:creationId xmlns:p14="http://schemas.microsoft.com/office/powerpoint/2010/main" val="37057640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BC8BF27A-B47B-DF45-A2FB-40CBE77854DC}" type="slidenum">
              <a:rPr lang="en-US"/>
              <a:pPr>
                <a:defRPr/>
              </a:pPr>
              <a:t>‹#›</a:t>
            </a:fld>
            <a:endParaRPr lang="en-US"/>
          </a:p>
        </p:txBody>
      </p:sp>
    </p:spTree>
    <p:extLst>
      <p:ext uri="{BB962C8B-B14F-4D97-AF65-F5344CB8AC3E}">
        <p14:creationId xmlns:p14="http://schemas.microsoft.com/office/powerpoint/2010/main" val="397738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3B9424-50DB-4DF1-B59E-12F432CBED88}" type="slidenum">
              <a:rPr lang="en-US" smtClean="0"/>
              <a:pPr>
                <a:defRPr/>
              </a:pPr>
              <a:t>‹#›</a:t>
            </a:fld>
            <a:endParaRPr lang="en-US"/>
          </a:p>
        </p:txBody>
      </p:sp>
    </p:spTree>
    <p:extLst>
      <p:ext uri="{BB962C8B-B14F-4D97-AF65-F5344CB8AC3E}">
        <p14:creationId xmlns:p14="http://schemas.microsoft.com/office/powerpoint/2010/main" val="19496217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C29DA3B-52EA-D044-9062-629B46C3063E}" type="slidenum">
              <a:rPr lang="en-US"/>
              <a:pPr>
                <a:defRPr/>
              </a:pPr>
              <a:t>‹#›</a:t>
            </a:fld>
            <a:endParaRPr lang="en-US"/>
          </a:p>
        </p:txBody>
      </p:sp>
    </p:spTree>
    <p:extLst>
      <p:ext uri="{BB962C8B-B14F-4D97-AF65-F5344CB8AC3E}">
        <p14:creationId xmlns:p14="http://schemas.microsoft.com/office/powerpoint/2010/main" val="2315675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B35E4F9-AA10-B547-8B21-BA34FC15047A}" type="slidenum">
              <a:rPr lang="en-US"/>
              <a:pPr>
                <a:defRPr/>
              </a:pPr>
              <a:t>‹#›</a:t>
            </a:fld>
            <a:endParaRPr lang="en-US"/>
          </a:p>
        </p:txBody>
      </p:sp>
    </p:spTree>
    <p:extLst>
      <p:ext uri="{BB962C8B-B14F-4D97-AF65-F5344CB8AC3E}">
        <p14:creationId xmlns:p14="http://schemas.microsoft.com/office/powerpoint/2010/main" val="1346119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2C5E2C10-BF61-A943-BA4D-B5191C44D971}" type="slidenum">
              <a:rPr lang="en-US"/>
              <a:pPr>
                <a:defRPr/>
              </a:pPr>
              <a:t>‹#›</a:t>
            </a:fld>
            <a:endParaRPr lang="en-US"/>
          </a:p>
        </p:txBody>
      </p:sp>
    </p:spTree>
    <p:extLst>
      <p:ext uri="{BB962C8B-B14F-4D97-AF65-F5344CB8AC3E}">
        <p14:creationId xmlns:p14="http://schemas.microsoft.com/office/powerpoint/2010/main" val="2827791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F36CA5ED-1DC7-6A42-94E3-ABC83DF868D7}" type="slidenum">
              <a:rPr lang="en-US"/>
              <a:pPr>
                <a:defRPr/>
              </a:pPr>
              <a:t>‹#›</a:t>
            </a:fld>
            <a:endParaRPr lang="en-US"/>
          </a:p>
        </p:txBody>
      </p:sp>
    </p:spTree>
    <p:extLst>
      <p:ext uri="{BB962C8B-B14F-4D97-AF65-F5344CB8AC3E}">
        <p14:creationId xmlns:p14="http://schemas.microsoft.com/office/powerpoint/2010/main" val="38902349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BCDEE298-3EAF-1B4B-BDA2-6B07C6FED28A}" type="slidenum">
              <a:rPr lang="en-US"/>
              <a:pPr>
                <a:defRPr/>
              </a:pPr>
              <a:t>‹#›</a:t>
            </a:fld>
            <a:endParaRPr lang="en-US"/>
          </a:p>
        </p:txBody>
      </p:sp>
    </p:spTree>
    <p:extLst>
      <p:ext uri="{BB962C8B-B14F-4D97-AF65-F5344CB8AC3E}">
        <p14:creationId xmlns:p14="http://schemas.microsoft.com/office/powerpoint/2010/main" val="41422403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770FBAC-CFD4-9B44-82FB-F5C1F18ACEF5}" type="slidenum">
              <a:rPr lang="en-US"/>
              <a:pPr>
                <a:defRPr/>
              </a:pPr>
              <a:t>‹#›</a:t>
            </a:fld>
            <a:endParaRPr lang="en-US"/>
          </a:p>
        </p:txBody>
      </p:sp>
    </p:spTree>
    <p:extLst>
      <p:ext uri="{BB962C8B-B14F-4D97-AF65-F5344CB8AC3E}">
        <p14:creationId xmlns:p14="http://schemas.microsoft.com/office/powerpoint/2010/main" val="7834458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E40A06BC-6FCF-E747-8A5C-7368C6F77C18}" type="slidenum">
              <a:rPr lang="en-US"/>
              <a:pPr>
                <a:defRPr/>
              </a:pPr>
              <a:t>‹#›</a:t>
            </a:fld>
            <a:endParaRPr lang="en-US"/>
          </a:p>
        </p:txBody>
      </p:sp>
    </p:spTree>
    <p:extLst>
      <p:ext uri="{BB962C8B-B14F-4D97-AF65-F5344CB8AC3E}">
        <p14:creationId xmlns:p14="http://schemas.microsoft.com/office/powerpoint/2010/main" val="35287536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1721F11-61F5-7245-8C7E-1F51DECE1CE4}" type="slidenum">
              <a:rPr lang="en-US"/>
              <a:pPr>
                <a:defRPr/>
              </a:pPr>
              <a:t>‹#›</a:t>
            </a:fld>
            <a:endParaRPr lang="en-US"/>
          </a:p>
        </p:txBody>
      </p:sp>
    </p:spTree>
    <p:extLst>
      <p:ext uri="{BB962C8B-B14F-4D97-AF65-F5344CB8AC3E}">
        <p14:creationId xmlns:p14="http://schemas.microsoft.com/office/powerpoint/2010/main" val="2402724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09D7040-78F5-F04A-BDFD-0910F375E738}" type="slidenum">
              <a:rPr lang="en-US"/>
              <a:pPr>
                <a:defRPr/>
              </a:pPr>
              <a:t>‹#›</a:t>
            </a:fld>
            <a:endParaRPr lang="en-US"/>
          </a:p>
        </p:txBody>
      </p:sp>
    </p:spTree>
    <p:extLst>
      <p:ext uri="{BB962C8B-B14F-4D97-AF65-F5344CB8AC3E}">
        <p14:creationId xmlns:p14="http://schemas.microsoft.com/office/powerpoint/2010/main" val="25657892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2438401"/>
            <a:ext cx="12012084"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endParaRPr>
            </a:p>
          </p:txBody>
        </p:sp>
      </p:grpSp>
      <p:sp>
        <p:nvSpPr>
          <p:cNvPr id="196620" name="Rectangle 12"/>
          <p:cNvSpPr>
            <a:spLocks noGrp="1" noChangeArrowheads="1"/>
          </p:cNvSpPr>
          <p:nvPr>
            <p:ph type="ctrTitle"/>
          </p:nvPr>
        </p:nvSpPr>
        <p:spPr>
          <a:xfrm>
            <a:off x="1320800" y="1676400"/>
            <a:ext cx="10363200" cy="1462088"/>
          </a:xfrm>
        </p:spPr>
        <p:txBody>
          <a:bodyPr/>
          <a:lstStyle>
            <a:lvl1pPr>
              <a:defRPr/>
            </a:lvl1pPr>
          </a:lstStyle>
          <a:p>
            <a:pPr lvl="0"/>
            <a:r>
              <a:rPr lang="en-US" noProof="0"/>
              <a:t>Click to edit Master title style</a:t>
            </a:r>
          </a:p>
        </p:txBody>
      </p:sp>
      <p:sp>
        <p:nvSpPr>
          <p:cNvPr id="196621"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4" name="Rectangle 14"/>
          <p:cNvSpPr>
            <a:spLocks noGrp="1" noChangeArrowheads="1"/>
          </p:cNvSpPr>
          <p:nvPr>
            <p:ph type="dt" sz="half" idx="10"/>
          </p:nvPr>
        </p:nvSpPr>
        <p:spPr>
          <a:xfrm>
            <a:off x="1320800" y="6248400"/>
            <a:ext cx="2540000" cy="457200"/>
          </a:xfrm>
        </p:spPr>
        <p:txBody>
          <a:bodyPr/>
          <a:lstStyle>
            <a:lvl1pPr>
              <a:defRPr>
                <a:solidFill>
                  <a:srgbClr val="1C1C1C"/>
                </a:solidFill>
              </a:defRPr>
            </a:lvl1pPr>
          </a:lstStyle>
          <a:p>
            <a:pPr>
              <a:defRPr/>
            </a:pPr>
            <a:endParaRPr lang="en-US"/>
          </a:p>
        </p:txBody>
      </p:sp>
      <p:sp>
        <p:nvSpPr>
          <p:cNvPr id="15" name="Rectangle 15"/>
          <p:cNvSpPr>
            <a:spLocks noGrp="1" noChangeArrowheads="1"/>
          </p:cNvSpPr>
          <p:nvPr>
            <p:ph type="ftr" sz="quarter" idx="11"/>
          </p:nvPr>
        </p:nvSpPr>
        <p:spPr>
          <a:xfrm>
            <a:off x="4572000" y="6248400"/>
            <a:ext cx="3860800" cy="457200"/>
          </a:xfrm>
        </p:spPr>
        <p:txBody>
          <a:bodyPr/>
          <a:lstStyle>
            <a:lvl1pPr>
              <a:defRPr>
                <a:solidFill>
                  <a:srgbClr val="1C1C1C"/>
                </a:solidFill>
              </a:defRPr>
            </a:lvl1pPr>
          </a:lstStyle>
          <a:p>
            <a:pPr>
              <a:defRPr/>
            </a:pPr>
            <a:endParaRPr lang="en-US"/>
          </a:p>
        </p:txBody>
      </p:sp>
      <p:sp>
        <p:nvSpPr>
          <p:cNvPr id="16" name="Rectangle 16"/>
          <p:cNvSpPr>
            <a:spLocks noGrp="1" noChangeArrowheads="1"/>
          </p:cNvSpPr>
          <p:nvPr>
            <p:ph type="sldNum" sz="quarter" idx="12"/>
          </p:nvPr>
        </p:nvSpPr>
        <p:spPr>
          <a:xfrm>
            <a:off x="9144000" y="6248400"/>
            <a:ext cx="2540000" cy="457200"/>
          </a:xfrm>
        </p:spPr>
        <p:txBody>
          <a:bodyPr/>
          <a:lstStyle>
            <a:lvl1pPr>
              <a:defRPr smtClean="0">
                <a:solidFill>
                  <a:srgbClr val="1C1C1C"/>
                </a:solidFill>
              </a:defRPr>
            </a:lvl1pPr>
          </a:lstStyle>
          <a:p>
            <a:pPr>
              <a:defRPr/>
            </a:pPr>
            <a:fld id="{4A98D1BD-76BC-DA4F-BF8E-2A73664A76FE}" type="slidenum">
              <a:rPr lang="en-US"/>
              <a:pPr>
                <a:defRPr/>
              </a:pPr>
              <a:t>‹#›</a:t>
            </a:fld>
            <a:endParaRPr lang="en-US"/>
          </a:p>
        </p:txBody>
      </p:sp>
    </p:spTree>
    <p:extLst>
      <p:ext uri="{BB962C8B-B14F-4D97-AF65-F5344CB8AC3E}">
        <p14:creationId xmlns:p14="http://schemas.microsoft.com/office/powerpoint/2010/main" val="755127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EF2259-0742-45AA-9E4F-69B488523EBF}" type="slidenum">
              <a:rPr lang="en-US" smtClean="0"/>
              <a:pPr>
                <a:defRPr/>
              </a:pPr>
              <a:t>‹#›</a:t>
            </a:fld>
            <a:endParaRPr lang="en-US"/>
          </a:p>
        </p:txBody>
      </p:sp>
    </p:spTree>
    <p:extLst>
      <p:ext uri="{BB962C8B-B14F-4D97-AF65-F5344CB8AC3E}">
        <p14:creationId xmlns:p14="http://schemas.microsoft.com/office/powerpoint/2010/main" val="22861049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BC8BF27A-B47B-DF45-A2FB-40CBE77854DC}" type="slidenum">
              <a:rPr lang="en-US"/>
              <a:pPr>
                <a:defRPr/>
              </a:pPr>
              <a:t>‹#›</a:t>
            </a:fld>
            <a:endParaRPr lang="en-US"/>
          </a:p>
        </p:txBody>
      </p:sp>
    </p:spTree>
    <p:extLst>
      <p:ext uri="{BB962C8B-B14F-4D97-AF65-F5344CB8AC3E}">
        <p14:creationId xmlns:p14="http://schemas.microsoft.com/office/powerpoint/2010/main" val="4831387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C29DA3B-52EA-D044-9062-629B46C3063E}" type="slidenum">
              <a:rPr lang="en-US"/>
              <a:pPr>
                <a:defRPr/>
              </a:pPr>
              <a:t>‹#›</a:t>
            </a:fld>
            <a:endParaRPr lang="en-US"/>
          </a:p>
        </p:txBody>
      </p:sp>
    </p:spTree>
    <p:extLst>
      <p:ext uri="{BB962C8B-B14F-4D97-AF65-F5344CB8AC3E}">
        <p14:creationId xmlns:p14="http://schemas.microsoft.com/office/powerpoint/2010/main" val="30800992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B35E4F9-AA10-B547-8B21-BA34FC15047A}" type="slidenum">
              <a:rPr lang="en-US"/>
              <a:pPr>
                <a:defRPr/>
              </a:pPr>
              <a:t>‹#›</a:t>
            </a:fld>
            <a:endParaRPr lang="en-US"/>
          </a:p>
        </p:txBody>
      </p:sp>
    </p:spTree>
    <p:extLst>
      <p:ext uri="{BB962C8B-B14F-4D97-AF65-F5344CB8AC3E}">
        <p14:creationId xmlns:p14="http://schemas.microsoft.com/office/powerpoint/2010/main" val="23504870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2C5E2C10-BF61-A943-BA4D-B5191C44D971}" type="slidenum">
              <a:rPr lang="en-US"/>
              <a:pPr>
                <a:defRPr/>
              </a:pPr>
              <a:t>‹#›</a:t>
            </a:fld>
            <a:endParaRPr lang="en-US"/>
          </a:p>
        </p:txBody>
      </p:sp>
    </p:spTree>
    <p:extLst>
      <p:ext uri="{BB962C8B-B14F-4D97-AF65-F5344CB8AC3E}">
        <p14:creationId xmlns:p14="http://schemas.microsoft.com/office/powerpoint/2010/main" val="3930067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F36CA5ED-1DC7-6A42-94E3-ABC83DF868D7}" type="slidenum">
              <a:rPr lang="en-US"/>
              <a:pPr>
                <a:defRPr/>
              </a:pPr>
              <a:t>‹#›</a:t>
            </a:fld>
            <a:endParaRPr lang="en-US"/>
          </a:p>
        </p:txBody>
      </p:sp>
    </p:spTree>
    <p:extLst>
      <p:ext uri="{BB962C8B-B14F-4D97-AF65-F5344CB8AC3E}">
        <p14:creationId xmlns:p14="http://schemas.microsoft.com/office/powerpoint/2010/main" val="9740072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BCDEE298-3EAF-1B4B-BDA2-6B07C6FED28A}" type="slidenum">
              <a:rPr lang="en-US"/>
              <a:pPr>
                <a:defRPr/>
              </a:pPr>
              <a:t>‹#›</a:t>
            </a:fld>
            <a:endParaRPr lang="en-US"/>
          </a:p>
        </p:txBody>
      </p:sp>
    </p:spTree>
    <p:extLst>
      <p:ext uri="{BB962C8B-B14F-4D97-AF65-F5344CB8AC3E}">
        <p14:creationId xmlns:p14="http://schemas.microsoft.com/office/powerpoint/2010/main" val="1379266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770FBAC-CFD4-9B44-82FB-F5C1F18ACEF5}" type="slidenum">
              <a:rPr lang="en-US"/>
              <a:pPr>
                <a:defRPr/>
              </a:pPr>
              <a:t>‹#›</a:t>
            </a:fld>
            <a:endParaRPr lang="en-US"/>
          </a:p>
        </p:txBody>
      </p:sp>
    </p:spTree>
    <p:extLst>
      <p:ext uri="{BB962C8B-B14F-4D97-AF65-F5344CB8AC3E}">
        <p14:creationId xmlns:p14="http://schemas.microsoft.com/office/powerpoint/2010/main" val="37158170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E40A06BC-6FCF-E747-8A5C-7368C6F77C18}" type="slidenum">
              <a:rPr lang="en-US"/>
              <a:pPr>
                <a:defRPr/>
              </a:pPr>
              <a:t>‹#›</a:t>
            </a:fld>
            <a:endParaRPr lang="en-US"/>
          </a:p>
        </p:txBody>
      </p:sp>
    </p:spTree>
    <p:extLst>
      <p:ext uri="{BB962C8B-B14F-4D97-AF65-F5344CB8AC3E}">
        <p14:creationId xmlns:p14="http://schemas.microsoft.com/office/powerpoint/2010/main" val="2743201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1721F11-61F5-7245-8C7E-1F51DECE1CE4}" type="slidenum">
              <a:rPr lang="en-US"/>
              <a:pPr>
                <a:defRPr/>
              </a:pPr>
              <a:t>‹#›</a:t>
            </a:fld>
            <a:endParaRPr lang="en-US"/>
          </a:p>
        </p:txBody>
      </p:sp>
    </p:spTree>
    <p:extLst>
      <p:ext uri="{BB962C8B-B14F-4D97-AF65-F5344CB8AC3E}">
        <p14:creationId xmlns:p14="http://schemas.microsoft.com/office/powerpoint/2010/main" val="31641169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09D7040-78F5-F04A-BDFD-0910F375E738}" type="slidenum">
              <a:rPr lang="en-US"/>
              <a:pPr>
                <a:defRPr/>
              </a:pPr>
              <a:t>‹#›</a:t>
            </a:fld>
            <a:endParaRPr lang="en-US"/>
          </a:p>
        </p:txBody>
      </p:sp>
    </p:spTree>
    <p:extLst>
      <p:ext uri="{BB962C8B-B14F-4D97-AF65-F5344CB8AC3E}">
        <p14:creationId xmlns:p14="http://schemas.microsoft.com/office/powerpoint/2010/main" val="13019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EE82C04-6C54-4C1B-90A1-C828F7A506AB}" type="slidenum">
              <a:rPr lang="en-US" smtClean="0"/>
              <a:pPr>
                <a:defRPr/>
              </a:pPr>
              <a:t>‹#›</a:t>
            </a:fld>
            <a:endParaRPr lang="en-US"/>
          </a:p>
        </p:txBody>
      </p:sp>
    </p:spTree>
    <p:extLst>
      <p:ext uri="{BB962C8B-B14F-4D97-AF65-F5344CB8AC3E}">
        <p14:creationId xmlns:p14="http://schemas.microsoft.com/office/powerpoint/2010/main" val="2108745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536454C-54CC-4003-8360-D4A22DDFE80F}" type="slidenum">
              <a:rPr lang="en-US" smtClean="0"/>
              <a:pPr>
                <a:defRPr/>
              </a:pPr>
              <a:t>‹#›</a:t>
            </a:fld>
            <a:endParaRPr lang="en-US"/>
          </a:p>
        </p:txBody>
      </p:sp>
    </p:spTree>
    <p:extLst>
      <p:ext uri="{BB962C8B-B14F-4D97-AF65-F5344CB8AC3E}">
        <p14:creationId xmlns:p14="http://schemas.microsoft.com/office/powerpoint/2010/main" val="1258471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B2FE3E1-B8FB-4163-BB7D-011AEEB512ED}" type="slidenum">
              <a:rPr lang="en-US" smtClean="0"/>
              <a:pPr>
                <a:defRPr/>
              </a:pPr>
              <a:t>‹#›</a:t>
            </a:fld>
            <a:endParaRPr lang="en-US"/>
          </a:p>
        </p:txBody>
      </p:sp>
    </p:spTree>
    <p:extLst>
      <p:ext uri="{BB962C8B-B14F-4D97-AF65-F5344CB8AC3E}">
        <p14:creationId xmlns:p14="http://schemas.microsoft.com/office/powerpoint/2010/main" val="162549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5DD963-5A2A-4AF9-80D6-557A62551D55}" type="slidenum">
              <a:rPr lang="en-US" smtClean="0"/>
              <a:pPr>
                <a:defRPr/>
              </a:pPr>
              <a:t>‹#›</a:t>
            </a:fld>
            <a:endParaRPr lang="en-US"/>
          </a:p>
        </p:txBody>
      </p:sp>
    </p:spTree>
    <p:extLst>
      <p:ext uri="{BB962C8B-B14F-4D97-AF65-F5344CB8AC3E}">
        <p14:creationId xmlns:p14="http://schemas.microsoft.com/office/powerpoint/2010/main" val="2547359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5BAA9D-1CB0-42FB-A969-89566BC32E99}" type="slidenum">
              <a:rPr lang="en-US" smtClean="0"/>
              <a:pPr>
                <a:defRPr/>
              </a:pPr>
              <a:t>‹#›</a:t>
            </a:fld>
            <a:endParaRPr lang="en-US"/>
          </a:p>
        </p:txBody>
      </p:sp>
    </p:spTree>
    <p:extLst>
      <p:ext uri="{BB962C8B-B14F-4D97-AF65-F5344CB8AC3E}">
        <p14:creationId xmlns:p14="http://schemas.microsoft.com/office/powerpoint/2010/main" val="3882906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680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a:defRPr/>
            </a:pPr>
            <a:endParaRPr lang="en-US"/>
          </a:p>
        </p:txBody>
      </p:sp>
      <p:sp>
        <p:nvSpPr>
          <p:cNvPr id="7680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a:defRPr/>
            </a:pPr>
            <a:endParaRPr lang="en-US"/>
          </a:p>
        </p:txBody>
      </p:sp>
      <p:sp>
        <p:nvSpPr>
          <p:cNvPr id="7680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AA878B6-66CC-42C0-8679-E8A2F10A5FB9}"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 id="2147483717" r:id="rId13"/>
  </p:sldLayoutIdLst>
  <p:txStyles>
    <p:titleStyle>
      <a:lvl1pPr algn="ctr" rtl="0" eaLnBrk="1" fontAlgn="base" hangingPunct="1">
        <a:spcBef>
          <a:spcPct val="0"/>
        </a:spcBef>
        <a:spcAft>
          <a:spcPct val="0"/>
        </a:spcAft>
        <a:defRPr sz="4400">
          <a:solidFill>
            <a:schemeClr val="tx2"/>
          </a:solidFill>
          <a:latin typeface="+mj-lt"/>
          <a:ea typeface="+mj-ea"/>
          <a:cs typeface="ＭＳ Ｐゴシック" charset="0"/>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ltGray">
          <a:xfrm>
            <a:off x="556684" y="1098551"/>
            <a:ext cx="584200" cy="47466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1"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2" name="Rectangle 4"/>
          <p:cNvSpPr>
            <a:spLocks noChangeArrowheads="1"/>
          </p:cNvSpPr>
          <p:nvPr/>
        </p:nvSpPr>
        <p:spPr bwMode="ltGray">
          <a:xfrm>
            <a:off x="721785" y="1520826"/>
            <a:ext cx="563033" cy="474663"/>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3"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4"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5" name="Rectangle 7"/>
          <p:cNvSpPr>
            <a:spLocks noChangeArrowheads="1"/>
          </p:cNvSpPr>
          <p:nvPr/>
        </p:nvSpPr>
        <p:spPr bwMode="gray">
          <a:xfrm>
            <a:off x="1016000" y="990601"/>
            <a:ext cx="42333" cy="1052513"/>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6"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7" name="Rectangle 9"/>
          <p:cNvSpPr>
            <a:spLocks noGrp="1" noChangeArrowheads="1"/>
          </p:cNvSpPr>
          <p:nvPr>
            <p:ph type="title"/>
          </p:nvPr>
        </p:nvSpPr>
        <p:spPr bwMode="auto">
          <a:xfrm>
            <a:off x="1534585" y="214314"/>
            <a:ext cx="10390716" cy="1462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8" name="Rectangle 10"/>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5595" name="Rectangle 11"/>
          <p:cNvSpPr>
            <a:spLocks noGrp="1" noChangeArrowheads="1"/>
          </p:cNvSpPr>
          <p:nvPr>
            <p:ph type="dt" sz="half" idx="2"/>
          </p:nvPr>
        </p:nvSpPr>
        <p:spPr bwMode="auto">
          <a:xfrm>
            <a:off x="1549400" y="6243638"/>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mn-lt"/>
                <a:ea typeface="+mn-ea"/>
                <a:cs typeface="+mn-cs"/>
              </a:defRPr>
            </a:lvl1pPr>
          </a:lstStyle>
          <a:p>
            <a:pPr>
              <a:defRPr/>
            </a:pPr>
            <a:endParaRPr lang="en-US"/>
          </a:p>
        </p:txBody>
      </p:sp>
      <p:sp>
        <p:nvSpPr>
          <p:cNvPr id="195596" name="Rectangle 12"/>
          <p:cNvSpPr>
            <a:spLocks noGrp="1" noChangeArrowheads="1"/>
          </p:cNvSpPr>
          <p:nvPr>
            <p:ph type="ftr" sz="quarter" idx="3"/>
          </p:nvPr>
        </p:nvSpPr>
        <p:spPr bwMode="auto">
          <a:xfrm>
            <a:off x="4876800" y="6243638"/>
            <a:ext cx="3860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mn-lt"/>
                <a:ea typeface="+mn-ea"/>
                <a:cs typeface="+mn-cs"/>
              </a:defRPr>
            </a:lvl1pPr>
          </a:lstStyle>
          <a:p>
            <a:pPr>
              <a:defRPr/>
            </a:pPr>
            <a:endParaRPr lang="en-US"/>
          </a:p>
        </p:txBody>
      </p:sp>
      <p:sp>
        <p:nvSpPr>
          <p:cNvPr id="195597" name="Rectangle 13"/>
          <p:cNvSpPr>
            <a:spLocks noGrp="1" noChangeArrowheads="1"/>
          </p:cNvSpPr>
          <p:nvPr>
            <p:ph type="sldNum" sz="quarter" idx="4"/>
          </p:nvPr>
        </p:nvSpPr>
        <p:spPr bwMode="auto">
          <a:xfrm>
            <a:off x="9389533" y="6243638"/>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solidFill>
                  <a:srgbClr val="000000"/>
                </a:solidFill>
                <a:latin typeface="Tahoma" charset="0"/>
              </a:defRPr>
            </a:lvl1pPr>
          </a:lstStyle>
          <a:p>
            <a:pPr>
              <a:defRPr/>
            </a:pPr>
            <a:fld id="{5274C723-BB4E-2748-A899-F23AA4562A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716" r:id="rId14"/>
  </p:sldLayoutIdLst>
  <p:txStyles>
    <p:titleStyle>
      <a:lvl1pPr algn="l" rtl="0" eaLnBrk="1" fontAlgn="base" hangingPunct="1">
        <a:spcBef>
          <a:spcPct val="0"/>
        </a:spcBef>
        <a:spcAft>
          <a:spcPct val="0"/>
        </a:spcAft>
        <a:defRPr sz="44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2pPr>
      <a:lvl3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3pPr>
      <a:lvl4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4pPr>
      <a:lvl5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ltGray">
          <a:xfrm>
            <a:off x="556684" y="1098551"/>
            <a:ext cx="584200" cy="47466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endParaRPr>
          </a:p>
        </p:txBody>
      </p:sp>
      <p:sp>
        <p:nvSpPr>
          <p:cNvPr id="2051"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endParaRPr>
          </a:p>
        </p:txBody>
      </p:sp>
      <p:sp>
        <p:nvSpPr>
          <p:cNvPr id="2052" name="Rectangle 4"/>
          <p:cNvSpPr>
            <a:spLocks noChangeArrowheads="1"/>
          </p:cNvSpPr>
          <p:nvPr/>
        </p:nvSpPr>
        <p:spPr bwMode="ltGray">
          <a:xfrm>
            <a:off x="721785" y="1520826"/>
            <a:ext cx="563033" cy="474663"/>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endParaRPr>
          </a:p>
        </p:txBody>
      </p:sp>
      <p:sp>
        <p:nvSpPr>
          <p:cNvPr id="2053"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endParaRPr>
          </a:p>
        </p:txBody>
      </p:sp>
      <p:sp>
        <p:nvSpPr>
          <p:cNvPr id="2054"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endParaRPr>
          </a:p>
        </p:txBody>
      </p:sp>
      <p:sp>
        <p:nvSpPr>
          <p:cNvPr id="2055" name="Rectangle 7"/>
          <p:cNvSpPr>
            <a:spLocks noChangeArrowheads="1"/>
          </p:cNvSpPr>
          <p:nvPr/>
        </p:nvSpPr>
        <p:spPr bwMode="gray">
          <a:xfrm>
            <a:off x="1016000" y="990601"/>
            <a:ext cx="42333" cy="1052513"/>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endParaRPr>
          </a:p>
        </p:txBody>
      </p:sp>
      <p:sp>
        <p:nvSpPr>
          <p:cNvPr id="2056"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endParaRPr>
          </a:p>
        </p:txBody>
      </p:sp>
      <p:sp>
        <p:nvSpPr>
          <p:cNvPr id="2057" name="Rectangle 9"/>
          <p:cNvSpPr>
            <a:spLocks noGrp="1" noChangeArrowheads="1"/>
          </p:cNvSpPr>
          <p:nvPr>
            <p:ph type="title"/>
          </p:nvPr>
        </p:nvSpPr>
        <p:spPr bwMode="auto">
          <a:xfrm>
            <a:off x="1534585" y="214314"/>
            <a:ext cx="10390716" cy="1462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8" name="Rectangle 10"/>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5595" name="Rectangle 11"/>
          <p:cNvSpPr>
            <a:spLocks noGrp="1" noChangeArrowheads="1"/>
          </p:cNvSpPr>
          <p:nvPr>
            <p:ph type="dt" sz="half" idx="2"/>
          </p:nvPr>
        </p:nvSpPr>
        <p:spPr bwMode="auto">
          <a:xfrm>
            <a:off x="1549400" y="6243638"/>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mn-lt"/>
                <a:ea typeface="+mn-ea"/>
                <a:cs typeface="+mn-cs"/>
              </a:defRPr>
            </a:lvl1pPr>
          </a:lstStyle>
          <a:p>
            <a:pPr>
              <a:defRPr/>
            </a:pPr>
            <a:endParaRPr lang="en-US"/>
          </a:p>
        </p:txBody>
      </p:sp>
      <p:sp>
        <p:nvSpPr>
          <p:cNvPr id="195596" name="Rectangle 12"/>
          <p:cNvSpPr>
            <a:spLocks noGrp="1" noChangeArrowheads="1"/>
          </p:cNvSpPr>
          <p:nvPr>
            <p:ph type="ftr" sz="quarter" idx="3"/>
          </p:nvPr>
        </p:nvSpPr>
        <p:spPr bwMode="auto">
          <a:xfrm>
            <a:off x="4876800" y="6243638"/>
            <a:ext cx="3860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mn-lt"/>
                <a:ea typeface="+mn-ea"/>
                <a:cs typeface="+mn-cs"/>
              </a:defRPr>
            </a:lvl1pPr>
          </a:lstStyle>
          <a:p>
            <a:pPr>
              <a:defRPr/>
            </a:pPr>
            <a:endParaRPr lang="en-US"/>
          </a:p>
        </p:txBody>
      </p:sp>
      <p:sp>
        <p:nvSpPr>
          <p:cNvPr id="195597" name="Rectangle 13"/>
          <p:cNvSpPr>
            <a:spLocks noGrp="1" noChangeArrowheads="1"/>
          </p:cNvSpPr>
          <p:nvPr>
            <p:ph type="sldNum" sz="quarter" idx="4"/>
          </p:nvPr>
        </p:nvSpPr>
        <p:spPr bwMode="auto">
          <a:xfrm>
            <a:off x="9389533" y="6243638"/>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solidFill>
                  <a:srgbClr val="000000"/>
                </a:solidFill>
                <a:latin typeface="Tahoma" charset="0"/>
              </a:defRPr>
            </a:lvl1pPr>
          </a:lstStyle>
          <a:p>
            <a:pPr>
              <a:defRPr/>
            </a:pPr>
            <a:fld id="{5274C723-BB4E-2748-A899-F23AA4562A6F}" type="slidenum">
              <a:rPr lang="en-US">
                <a:cs typeface="+mn-cs"/>
              </a:rPr>
              <a:pPr>
                <a:defRPr/>
              </a:pPr>
              <a:t>‹#›</a:t>
            </a:fld>
            <a:endParaRPr lang="en-US">
              <a:cs typeface="+mn-cs"/>
            </a:endParaRPr>
          </a:p>
        </p:txBody>
      </p:sp>
    </p:spTree>
    <p:extLst>
      <p:ext uri="{BB962C8B-B14F-4D97-AF65-F5344CB8AC3E}">
        <p14:creationId xmlns:p14="http://schemas.microsoft.com/office/powerpoint/2010/main" val="272360905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rtl="0" eaLnBrk="1" fontAlgn="base" hangingPunct="1">
        <a:spcBef>
          <a:spcPct val="0"/>
        </a:spcBef>
        <a:spcAft>
          <a:spcPct val="0"/>
        </a:spcAft>
        <a:defRPr sz="44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2pPr>
      <a:lvl3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3pPr>
      <a:lvl4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4pPr>
      <a:lvl5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ltGray">
          <a:xfrm>
            <a:off x="556684" y="1098551"/>
            <a:ext cx="584200" cy="47466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endParaRPr>
          </a:p>
        </p:txBody>
      </p:sp>
      <p:sp>
        <p:nvSpPr>
          <p:cNvPr id="2051"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endParaRPr>
          </a:p>
        </p:txBody>
      </p:sp>
      <p:sp>
        <p:nvSpPr>
          <p:cNvPr id="2052" name="Rectangle 4"/>
          <p:cNvSpPr>
            <a:spLocks noChangeArrowheads="1"/>
          </p:cNvSpPr>
          <p:nvPr/>
        </p:nvSpPr>
        <p:spPr bwMode="ltGray">
          <a:xfrm>
            <a:off x="721785" y="1520826"/>
            <a:ext cx="563033" cy="474663"/>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endParaRPr>
          </a:p>
        </p:txBody>
      </p:sp>
      <p:sp>
        <p:nvSpPr>
          <p:cNvPr id="2053"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endParaRPr>
          </a:p>
        </p:txBody>
      </p:sp>
      <p:sp>
        <p:nvSpPr>
          <p:cNvPr id="2054"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endParaRPr>
          </a:p>
        </p:txBody>
      </p:sp>
      <p:sp>
        <p:nvSpPr>
          <p:cNvPr id="2055" name="Rectangle 7"/>
          <p:cNvSpPr>
            <a:spLocks noChangeArrowheads="1"/>
          </p:cNvSpPr>
          <p:nvPr/>
        </p:nvSpPr>
        <p:spPr bwMode="gray">
          <a:xfrm>
            <a:off x="1016000" y="990601"/>
            <a:ext cx="42333" cy="1052513"/>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endParaRPr>
          </a:p>
        </p:txBody>
      </p:sp>
      <p:sp>
        <p:nvSpPr>
          <p:cNvPr id="2056"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endParaRPr>
          </a:p>
        </p:txBody>
      </p:sp>
      <p:sp>
        <p:nvSpPr>
          <p:cNvPr id="2057" name="Rectangle 9"/>
          <p:cNvSpPr>
            <a:spLocks noGrp="1" noChangeArrowheads="1"/>
          </p:cNvSpPr>
          <p:nvPr>
            <p:ph type="title"/>
          </p:nvPr>
        </p:nvSpPr>
        <p:spPr bwMode="auto">
          <a:xfrm>
            <a:off x="1534585" y="214314"/>
            <a:ext cx="10390716" cy="1462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8" name="Rectangle 10"/>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5595" name="Rectangle 11"/>
          <p:cNvSpPr>
            <a:spLocks noGrp="1" noChangeArrowheads="1"/>
          </p:cNvSpPr>
          <p:nvPr>
            <p:ph type="dt" sz="half" idx="2"/>
          </p:nvPr>
        </p:nvSpPr>
        <p:spPr bwMode="auto">
          <a:xfrm>
            <a:off x="1549400" y="6243638"/>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mn-lt"/>
                <a:ea typeface="+mn-ea"/>
                <a:cs typeface="+mn-cs"/>
              </a:defRPr>
            </a:lvl1pPr>
          </a:lstStyle>
          <a:p>
            <a:pPr>
              <a:defRPr/>
            </a:pPr>
            <a:endParaRPr lang="en-US"/>
          </a:p>
        </p:txBody>
      </p:sp>
      <p:sp>
        <p:nvSpPr>
          <p:cNvPr id="195596" name="Rectangle 12"/>
          <p:cNvSpPr>
            <a:spLocks noGrp="1" noChangeArrowheads="1"/>
          </p:cNvSpPr>
          <p:nvPr>
            <p:ph type="ftr" sz="quarter" idx="3"/>
          </p:nvPr>
        </p:nvSpPr>
        <p:spPr bwMode="auto">
          <a:xfrm>
            <a:off x="4876800" y="6243638"/>
            <a:ext cx="3860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mn-lt"/>
                <a:ea typeface="+mn-ea"/>
                <a:cs typeface="+mn-cs"/>
              </a:defRPr>
            </a:lvl1pPr>
          </a:lstStyle>
          <a:p>
            <a:pPr>
              <a:defRPr/>
            </a:pPr>
            <a:endParaRPr lang="en-US"/>
          </a:p>
        </p:txBody>
      </p:sp>
      <p:sp>
        <p:nvSpPr>
          <p:cNvPr id="195597" name="Rectangle 13"/>
          <p:cNvSpPr>
            <a:spLocks noGrp="1" noChangeArrowheads="1"/>
          </p:cNvSpPr>
          <p:nvPr>
            <p:ph type="sldNum" sz="quarter" idx="4"/>
          </p:nvPr>
        </p:nvSpPr>
        <p:spPr bwMode="auto">
          <a:xfrm>
            <a:off x="9389533" y="6243638"/>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solidFill>
                  <a:srgbClr val="000000"/>
                </a:solidFill>
                <a:latin typeface="Tahoma" charset="0"/>
              </a:defRPr>
            </a:lvl1pPr>
          </a:lstStyle>
          <a:p>
            <a:pPr>
              <a:defRPr/>
            </a:pPr>
            <a:fld id="{5274C723-BB4E-2748-A899-F23AA4562A6F}" type="slidenum">
              <a:rPr lang="en-US">
                <a:ea typeface="ＭＳ Ｐゴシック" charset="0"/>
                <a:cs typeface="+mn-cs"/>
              </a:rPr>
              <a:pPr>
                <a:defRPr/>
              </a:pPr>
              <a:t>‹#›</a:t>
            </a:fld>
            <a:endParaRPr lang="en-US">
              <a:ea typeface="ＭＳ Ｐゴシック" charset="0"/>
              <a:cs typeface="+mn-cs"/>
            </a:endParaRPr>
          </a:p>
        </p:txBody>
      </p:sp>
    </p:spTree>
    <p:extLst>
      <p:ext uri="{BB962C8B-B14F-4D97-AF65-F5344CB8AC3E}">
        <p14:creationId xmlns:p14="http://schemas.microsoft.com/office/powerpoint/2010/main" val="210297863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rtl="0" eaLnBrk="1" fontAlgn="base" hangingPunct="1">
        <a:spcBef>
          <a:spcPct val="0"/>
        </a:spcBef>
        <a:spcAft>
          <a:spcPct val="0"/>
        </a:spcAft>
        <a:defRPr sz="44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2pPr>
      <a:lvl3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3pPr>
      <a:lvl4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4pPr>
      <a:lvl5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gi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3.jpeg"/><Relationship Id="rId11" Type="http://schemas.openxmlformats.org/officeDocument/2006/relationships/image" Target="../media/image37.jpeg"/><Relationship Id="rId5" Type="http://schemas.openxmlformats.org/officeDocument/2006/relationships/image" Target="../media/image32.jpeg"/><Relationship Id="rId10" Type="http://schemas.openxmlformats.org/officeDocument/2006/relationships/image" Target="../media/image36.jpeg"/><Relationship Id="rId4" Type="http://schemas.openxmlformats.org/officeDocument/2006/relationships/image" Target="../media/image31.jpeg"/><Relationship Id="rId9"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5.sv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3.pn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8.jpeg"/><Relationship Id="rId4" Type="http://schemas.openxmlformats.org/officeDocument/2006/relationships/image" Target="../media/image57.jpeg"/></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7.jpeg"/><Relationship Id="rId4" Type="http://schemas.openxmlformats.org/officeDocument/2006/relationships/image" Target="../media/image6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09800" y="1695074"/>
            <a:ext cx="7772400" cy="1462088"/>
          </a:xfrm>
        </p:spPr>
        <p:txBody>
          <a:bodyPr/>
          <a:lstStyle/>
          <a:p>
            <a:pPr algn="ctr" eaLnBrk="1" hangingPunct="1">
              <a:defRPr/>
            </a:pPr>
            <a:r>
              <a:rPr lang="en-US" sz="4800" b="1" u="sng" dirty="0">
                <a:latin typeface="Comic Sans MS" charset="0"/>
              </a:rPr>
              <a:t>VMP 930</a:t>
            </a:r>
            <a:br>
              <a:rPr lang="en-US" sz="4800" b="1" u="sng" dirty="0">
                <a:latin typeface="Comic Sans MS" charset="0"/>
              </a:rPr>
            </a:br>
            <a:r>
              <a:rPr lang="en-US" sz="4800" b="1" u="sng" dirty="0">
                <a:latin typeface="Comic Sans MS" charset="0"/>
              </a:rPr>
              <a:t>Veterinary Parasitology</a:t>
            </a:r>
          </a:p>
        </p:txBody>
      </p:sp>
      <p:sp>
        <p:nvSpPr>
          <p:cNvPr id="3075" name="Rectangle 3"/>
          <p:cNvSpPr>
            <a:spLocks noGrp="1" noChangeArrowheads="1"/>
          </p:cNvSpPr>
          <p:nvPr>
            <p:ph type="subTitle" idx="1"/>
          </p:nvPr>
        </p:nvSpPr>
        <p:spPr>
          <a:xfrm>
            <a:off x="3036498" y="3945729"/>
            <a:ext cx="6400800" cy="1281114"/>
          </a:xfrm>
        </p:spPr>
        <p:txBody>
          <a:bodyPr/>
          <a:lstStyle/>
          <a:p>
            <a:pPr eaLnBrk="1" hangingPunct="1">
              <a:lnSpc>
                <a:spcPct val="90000"/>
              </a:lnSpc>
              <a:buFont typeface="Wingdings" charset="0"/>
              <a:buNone/>
              <a:defRPr/>
            </a:pPr>
            <a:r>
              <a:rPr lang="en-US" sz="4000" b="1" dirty="0">
                <a:latin typeface="Comic Sans MS" panose="030F0702030302020204" pitchFamily="66" charset="0"/>
              </a:rPr>
              <a:t>Cestodes</a:t>
            </a:r>
          </a:p>
          <a:p>
            <a:pPr eaLnBrk="1" hangingPunct="1">
              <a:lnSpc>
                <a:spcPct val="90000"/>
              </a:lnSpc>
              <a:buFont typeface="Wingdings" charset="0"/>
              <a:buNone/>
              <a:defRPr/>
            </a:pPr>
            <a:r>
              <a:rPr lang="en-US" sz="4000" b="1" dirty="0">
                <a:latin typeface="Comic Sans MS" panose="030F0702030302020204" pitchFamily="66" charset="0"/>
              </a:rPr>
              <a:t>Tapeworms</a:t>
            </a:r>
            <a:endParaRPr lang="en-US" sz="4000" dirty="0">
              <a:latin typeface="Comic Sans MS" panose="030F0702030302020204" pitchFamily="66" charset="0"/>
            </a:endParaRPr>
          </a:p>
        </p:txBody>
      </p:sp>
      <p:pic>
        <p:nvPicPr>
          <p:cNvPr id="3076" name="Picture 4" descr="vpglogo220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87000" y="5029200"/>
            <a:ext cx="16764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7" name="Picture 5" descr="ncstat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978" y="104775"/>
            <a:ext cx="1524000"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a:extLst>
              <a:ext uri="{FF2B5EF4-FFF2-40B4-BE49-F238E27FC236}">
                <a16:creationId xmlns:a16="http://schemas.microsoft.com/office/drawing/2014/main" id="{8A6EC28B-440E-A20B-CA98-978A37D177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7748" y="3348425"/>
            <a:ext cx="9144793" cy="103641"/>
          </a:xfrm>
          <a:prstGeom prst="rect">
            <a:avLst/>
          </a:prstGeom>
        </p:spPr>
      </p:pic>
    </p:spTree>
    <p:extLst>
      <p:ext uri="{BB962C8B-B14F-4D97-AF65-F5344CB8AC3E}">
        <p14:creationId xmlns:p14="http://schemas.microsoft.com/office/powerpoint/2010/main" val="3723406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2895599" y="398715"/>
            <a:ext cx="6400800" cy="1676400"/>
          </a:xfrm>
        </p:spPr>
        <p:txBody>
          <a:bodyPr/>
          <a:lstStyle/>
          <a:p>
            <a:pPr eaLnBrk="1" hangingPunct="1">
              <a:lnSpc>
                <a:spcPct val="90000"/>
              </a:lnSpc>
              <a:buFont typeface="Wingdings" charset="0"/>
              <a:buNone/>
              <a:defRPr/>
            </a:pPr>
            <a:r>
              <a:rPr lang="en-US" sz="5400" b="1" i="1" dirty="0">
                <a:latin typeface="Comic Sans MS" panose="030F0702030302020204" pitchFamily="66" charset="0"/>
              </a:rPr>
              <a:t>Taenia spp.</a:t>
            </a:r>
          </a:p>
          <a:p>
            <a:pPr eaLnBrk="1" hangingPunct="1">
              <a:lnSpc>
                <a:spcPct val="90000"/>
              </a:lnSpc>
              <a:buFont typeface="Wingdings" charset="0"/>
              <a:buNone/>
              <a:defRPr/>
            </a:pPr>
            <a:r>
              <a:rPr lang="en-US" sz="5400" b="1" dirty="0">
                <a:latin typeface="Comic Sans MS" panose="030F0702030302020204" pitchFamily="66" charset="0"/>
              </a:rPr>
              <a:t>of Pets</a:t>
            </a:r>
            <a:endParaRPr lang="en-US" sz="5400" dirty="0">
              <a:latin typeface="Comic Sans MS" panose="030F0702030302020204" pitchFamily="66" charset="0"/>
            </a:endParaRPr>
          </a:p>
        </p:txBody>
      </p:sp>
      <p:pic>
        <p:nvPicPr>
          <p:cNvPr id="4" name="Picture 3">
            <a:extLst>
              <a:ext uri="{FF2B5EF4-FFF2-40B4-BE49-F238E27FC236}">
                <a16:creationId xmlns:a16="http://schemas.microsoft.com/office/drawing/2014/main" id="{BB21F5AB-526D-BC55-B5AA-6B2A296069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3602" y="2015105"/>
            <a:ext cx="9144793" cy="103641"/>
          </a:xfrm>
          <a:prstGeom prst="rect">
            <a:avLst/>
          </a:prstGeom>
        </p:spPr>
      </p:pic>
      <p:pic>
        <p:nvPicPr>
          <p:cNvPr id="3" name="Picture 2" descr="A cartoon of a dog&#10;&#10;Description automatically generated">
            <a:extLst>
              <a:ext uri="{FF2B5EF4-FFF2-40B4-BE49-F238E27FC236}">
                <a16:creationId xmlns:a16="http://schemas.microsoft.com/office/drawing/2014/main" id="{07ED55E9-6DA0-818C-3D97-8B5D8E010371}"/>
              </a:ext>
            </a:extLst>
          </p:cNvPr>
          <p:cNvPicPr>
            <a:picLocks noChangeAspect="1"/>
          </p:cNvPicPr>
          <p:nvPr/>
        </p:nvPicPr>
        <p:blipFill rotWithShape="1">
          <a:blip r:embed="rId4">
            <a:extLst>
              <a:ext uri="{28A0092B-C50C-407E-A947-70E740481C1C}">
                <a14:useLocalDpi xmlns:a14="http://schemas.microsoft.com/office/drawing/2010/main" val="0"/>
              </a:ext>
            </a:extLst>
          </a:blip>
          <a:srcRect r="5692"/>
          <a:stretch/>
        </p:blipFill>
        <p:spPr>
          <a:xfrm>
            <a:off x="8891746" y="2276971"/>
            <a:ext cx="3199704" cy="4581029"/>
          </a:xfrm>
          <a:prstGeom prst="rect">
            <a:avLst/>
          </a:prstGeom>
        </p:spPr>
      </p:pic>
      <p:pic>
        <p:nvPicPr>
          <p:cNvPr id="7" name="Picture 6" descr="A cartoon of a rabbit holding a carrot&#10;&#10;Description automatically generated">
            <a:extLst>
              <a:ext uri="{FF2B5EF4-FFF2-40B4-BE49-F238E27FC236}">
                <a16:creationId xmlns:a16="http://schemas.microsoft.com/office/drawing/2014/main" id="{A9E1C6C2-489D-EC67-F64E-D8B826BFBF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2334" y="2963083"/>
            <a:ext cx="2279412" cy="3647059"/>
          </a:xfrm>
          <a:prstGeom prst="rect">
            <a:avLst/>
          </a:prstGeom>
        </p:spPr>
      </p:pic>
      <p:pic>
        <p:nvPicPr>
          <p:cNvPr id="12" name="Picture 11" descr="A cartoon of a mouse wearing a yellow hat&#10;&#10;Description automatically generated">
            <a:extLst>
              <a:ext uri="{FF2B5EF4-FFF2-40B4-BE49-F238E27FC236}">
                <a16:creationId xmlns:a16="http://schemas.microsoft.com/office/drawing/2014/main" id="{4736E7B2-8DCE-9F75-F6DA-1909865728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3349" y="4417809"/>
            <a:ext cx="1948720" cy="2230948"/>
          </a:xfrm>
          <a:prstGeom prst="rect">
            <a:avLst/>
          </a:prstGeom>
        </p:spPr>
      </p:pic>
      <p:pic>
        <p:nvPicPr>
          <p:cNvPr id="14" name="Picture 13" descr="A cartoon character with a red nose&#10;&#10;Description automatically generated">
            <a:extLst>
              <a:ext uri="{FF2B5EF4-FFF2-40B4-BE49-F238E27FC236}">
                <a16:creationId xmlns:a16="http://schemas.microsoft.com/office/drawing/2014/main" id="{609B2888-3FD6-F8C8-A157-5FAEC19C53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482" y="2498107"/>
            <a:ext cx="3199703" cy="4116951"/>
          </a:xfrm>
          <a:prstGeom prst="rect">
            <a:avLst/>
          </a:prstGeom>
        </p:spPr>
      </p:pic>
    </p:spTree>
    <p:extLst>
      <p:ext uri="{BB962C8B-B14F-4D97-AF65-F5344CB8AC3E}">
        <p14:creationId xmlns:p14="http://schemas.microsoft.com/office/powerpoint/2010/main" val="3516294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8EE00B-BC53-4DF1-0D49-9DBB27D331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656" y="1267959"/>
            <a:ext cx="9144793" cy="103641"/>
          </a:xfrm>
          <a:prstGeom prst="rect">
            <a:avLst/>
          </a:prstGeom>
        </p:spPr>
      </p:pic>
      <p:pic>
        <p:nvPicPr>
          <p:cNvPr id="7" name="Picture 6" descr="Diagram&#10;&#10;Description automatically generated">
            <a:extLst>
              <a:ext uri="{FF2B5EF4-FFF2-40B4-BE49-F238E27FC236}">
                <a16:creationId xmlns:a16="http://schemas.microsoft.com/office/drawing/2014/main" id="{9D1A3C95-CFAA-1D3C-80E4-A510DB19F2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65060" y="820312"/>
            <a:ext cx="5943600" cy="4669536"/>
          </a:xfrm>
          <a:prstGeom prst="rect">
            <a:avLst/>
          </a:prstGeom>
        </p:spPr>
      </p:pic>
      <p:sp>
        <p:nvSpPr>
          <p:cNvPr id="3077" name="Rectangle 5"/>
          <p:cNvSpPr>
            <a:spLocks noGrp="1" noChangeArrowheads="1"/>
          </p:cNvSpPr>
          <p:nvPr>
            <p:ph type="body" sz="half" idx="2"/>
          </p:nvPr>
        </p:nvSpPr>
        <p:spPr>
          <a:xfrm>
            <a:off x="207557" y="1565373"/>
            <a:ext cx="5755377" cy="720627"/>
          </a:xfrm>
        </p:spPr>
        <p:txBody>
          <a:bodyPr/>
          <a:lstStyle/>
          <a:p>
            <a:pPr marL="177800" indent="-177800">
              <a:lnSpc>
                <a:spcPct val="90000"/>
              </a:lnSpc>
            </a:pPr>
            <a:r>
              <a:rPr lang="en-US" sz="1400" dirty="0">
                <a:latin typeface="Comic Sans MS"/>
                <a:cs typeface="Comic Sans MS"/>
              </a:rPr>
              <a:t>Scolex with non-retractable armed rostellum and 4 suckers </a:t>
            </a:r>
          </a:p>
          <a:p>
            <a:pPr marL="177800" indent="-177800">
              <a:lnSpc>
                <a:spcPct val="90000"/>
              </a:lnSpc>
            </a:pPr>
            <a:r>
              <a:rPr lang="en-US" sz="1400" dirty="0">
                <a:latin typeface="Comic Sans MS"/>
                <a:cs typeface="Comic Sans MS"/>
              </a:rPr>
              <a:t>Strobila (up to 6 ft long) made of </a:t>
            </a:r>
            <a:r>
              <a:rPr lang="en-US" sz="1400" u="sng" dirty="0">
                <a:latin typeface="Comic Sans MS"/>
                <a:cs typeface="Comic Sans MS"/>
              </a:rPr>
              <a:t>rectangular</a:t>
            </a:r>
            <a:r>
              <a:rPr lang="en-US" sz="1400" dirty="0">
                <a:latin typeface="Comic Sans MS"/>
                <a:cs typeface="Comic Sans MS"/>
              </a:rPr>
              <a:t> proglottids with </a:t>
            </a:r>
            <a:r>
              <a:rPr lang="en-US" sz="1400" u="sng" dirty="0">
                <a:latin typeface="Comic Sans MS"/>
                <a:cs typeface="Comic Sans MS"/>
              </a:rPr>
              <a:t>single</a:t>
            </a:r>
            <a:r>
              <a:rPr lang="en-US" sz="1400" dirty="0">
                <a:latin typeface="Comic Sans MS"/>
                <a:cs typeface="Comic Sans MS"/>
              </a:rPr>
              <a:t> irregularly alternating </a:t>
            </a:r>
            <a:r>
              <a:rPr lang="en-US" sz="1400" u="sng" dirty="0">
                <a:latin typeface="Comic Sans MS"/>
                <a:cs typeface="Comic Sans MS"/>
              </a:rPr>
              <a:t>unilateral genital pores </a:t>
            </a:r>
          </a:p>
        </p:txBody>
      </p:sp>
      <p:sp>
        <p:nvSpPr>
          <p:cNvPr id="2" name="Rectangle 3">
            <a:extLst>
              <a:ext uri="{FF2B5EF4-FFF2-40B4-BE49-F238E27FC236}">
                <a16:creationId xmlns:a16="http://schemas.microsoft.com/office/drawing/2014/main" id="{4AD9B635-9323-B581-BD2B-5E9F88F3FC0B}"/>
              </a:ext>
            </a:extLst>
          </p:cNvPr>
          <p:cNvSpPr txBox="1">
            <a:spLocks noChangeArrowheads="1"/>
          </p:cNvSpPr>
          <p:nvPr/>
        </p:nvSpPr>
        <p:spPr bwMode="auto">
          <a:xfrm>
            <a:off x="188223" y="126451"/>
            <a:ext cx="4459977" cy="1090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90000"/>
              </a:lnSpc>
              <a:buFont typeface="Wingdings" charset="0"/>
              <a:buNone/>
              <a:defRPr/>
            </a:pPr>
            <a:r>
              <a:rPr lang="en-US" sz="4000" b="1" i="1" u="sng" kern="0" dirty="0">
                <a:latin typeface="Comic Sans MS" panose="030F0702030302020204" pitchFamily="66" charset="0"/>
              </a:rPr>
              <a:t>Taenia pisiformis</a:t>
            </a:r>
          </a:p>
          <a:p>
            <a:pPr>
              <a:lnSpc>
                <a:spcPct val="90000"/>
              </a:lnSpc>
              <a:buFont typeface="Wingdings" charset="0"/>
              <a:buNone/>
              <a:defRPr/>
            </a:pPr>
            <a:r>
              <a:rPr lang="en-US" sz="2800" b="1" kern="0" dirty="0">
                <a:latin typeface="Comic Sans MS" panose="030F0702030302020204" pitchFamily="66" charset="0"/>
              </a:rPr>
              <a:t>Large tapeworm of dogs</a:t>
            </a:r>
            <a:endParaRPr lang="en-US" sz="2800" kern="0" dirty="0">
              <a:latin typeface="Comic Sans MS" panose="030F0702030302020204" pitchFamily="66" charset="0"/>
            </a:endParaRPr>
          </a:p>
        </p:txBody>
      </p:sp>
      <p:pic>
        <p:nvPicPr>
          <p:cNvPr id="5" name="Picture 4" descr="adult">
            <a:extLst>
              <a:ext uri="{FF2B5EF4-FFF2-40B4-BE49-F238E27FC236}">
                <a16:creationId xmlns:a16="http://schemas.microsoft.com/office/drawing/2014/main" id="{B02B53A8-6488-85E2-13F4-4757B5CE865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4895" y="4327796"/>
            <a:ext cx="3588921" cy="245400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9" name="Rectangle 3">
            <a:extLst>
              <a:ext uri="{FF2B5EF4-FFF2-40B4-BE49-F238E27FC236}">
                <a16:creationId xmlns:a16="http://schemas.microsoft.com/office/drawing/2014/main" id="{367CD457-97D2-CC07-6125-546E2F9372A7}"/>
              </a:ext>
            </a:extLst>
          </p:cNvPr>
          <p:cNvSpPr>
            <a:spLocks noGrp="1" noChangeArrowheads="1"/>
          </p:cNvSpPr>
          <p:nvPr>
            <p:ph idx="1"/>
          </p:nvPr>
        </p:nvSpPr>
        <p:spPr>
          <a:xfrm>
            <a:off x="481697" y="2426418"/>
            <a:ext cx="5614303" cy="1993182"/>
          </a:xfrm>
        </p:spPr>
        <p:txBody>
          <a:bodyPr/>
          <a:lstStyle/>
          <a:p>
            <a:pPr marL="0" indent="0">
              <a:lnSpc>
                <a:spcPct val="90000"/>
              </a:lnSpc>
              <a:buNone/>
            </a:pPr>
            <a:r>
              <a:rPr lang="en-US" sz="1600" b="1" u="sng" dirty="0">
                <a:latin typeface="Comic Sans MS"/>
                <a:cs typeface="Comic Sans MS"/>
              </a:rPr>
              <a:t>Life Cycle</a:t>
            </a:r>
          </a:p>
          <a:p>
            <a:pPr marL="177800" indent="-177800">
              <a:lnSpc>
                <a:spcPct val="90000"/>
              </a:lnSpc>
            </a:pPr>
            <a:r>
              <a:rPr lang="en-US" sz="1600" dirty="0">
                <a:latin typeface="Comic Sans MS"/>
                <a:cs typeface="Comic Sans MS"/>
              </a:rPr>
              <a:t>DH: Dogs, fox, coyote, wolf  (small intestine) </a:t>
            </a:r>
          </a:p>
          <a:p>
            <a:pPr marL="177800" indent="-177800">
              <a:lnSpc>
                <a:spcPct val="90000"/>
              </a:lnSpc>
            </a:pPr>
            <a:r>
              <a:rPr lang="en-US" sz="1600" dirty="0">
                <a:latin typeface="Comic Sans MS"/>
                <a:cs typeface="Comic Sans MS"/>
              </a:rPr>
              <a:t>Gravid proglottids passed in feces </a:t>
            </a:r>
          </a:p>
          <a:p>
            <a:pPr marL="177800" indent="-177800">
              <a:lnSpc>
                <a:spcPct val="90000"/>
              </a:lnSpc>
            </a:pPr>
            <a:r>
              <a:rPr lang="en-US" sz="1600" dirty="0">
                <a:latin typeface="Comic Sans MS"/>
                <a:cs typeface="Comic Sans MS"/>
              </a:rPr>
              <a:t>Ova disseminated in environment</a:t>
            </a:r>
          </a:p>
          <a:p>
            <a:pPr marL="177800" indent="-177800">
              <a:lnSpc>
                <a:spcPct val="90000"/>
              </a:lnSpc>
            </a:pPr>
            <a:r>
              <a:rPr lang="en-US" sz="1600" dirty="0">
                <a:latin typeface="Comic Sans MS"/>
                <a:cs typeface="Comic Sans MS"/>
              </a:rPr>
              <a:t>IH: Rabbits or Squirrels </a:t>
            </a:r>
          </a:p>
          <a:p>
            <a:pPr marL="287338" lvl="1" indent="-177800">
              <a:lnSpc>
                <a:spcPct val="90000"/>
              </a:lnSpc>
            </a:pPr>
            <a:r>
              <a:rPr lang="en-US" sz="1400" dirty="0" err="1">
                <a:latin typeface="Comic Sans MS"/>
                <a:cs typeface="Comic Sans MS"/>
              </a:rPr>
              <a:t>Cysticercus</a:t>
            </a:r>
            <a:r>
              <a:rPr lang="en-US" sz="1400" dirty="0">
                <a:latin typeface="Comic Sans MS"/>
                <a:cs typeface="Comic Sans MS"/>
              </a:rPr>
              <a:t> larvae (bladder worm) in liver and mesenteries. </a:t>
            </a:r>
          </a:p>
          <a:p>
            <a:pPr marL="287338" lvl="1" indent="-177800">
              <a:lnSpc>
                <a:spcPct val="90000"/>
              </a:lnSpc>
            </a:pPr>
            <a:r>
              <a:rPr lang="en-US" sz="1400" dirty="0">
                <a:latin typeface="Comic Sans MS"/>
                <a:cs typeface="Comic Sans MS"/>
              </a:rPr>
              <a:t>Ingested by the Definitive host</a:t>
            </a:r>
          </a:p>
        </p:txBody>
      </p:sp>
      <p:pic>
        <p:nvPicPr>
          <p:cNvPr id="11" name="Picture 10" descr="A close-up of a coin&#10;&#10;Description automatically generated with medium confidence">
            <a:extLst>
              <a:ext uri="{FF2B5EF4-FFF2-40B4-BE49-F238E27FC236}">
                <a16:creationId xmlns:a16="http://schemas.microsoft.com/office/drawing/2014/main" id="{2AAD754E-175E-361B-3EAC-497763E3E17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210800" y="5249338"/>
            <a:ext cx="889277" cy="768760"/>
          </a:xfrm>
          <a:prstGeom prst="rect">
            <a:avLst/>
          </a:prstGeom>
        </p:spPr>
      </p:pic>
      <p:pic>
        <p:nvPicPr>
          <p:cNvPr id="12" name="Picture 11">
            <a:extLst>
              <a:ext uri="{FF2B5EF4-FFF2-40B4-BE49-F238E27FC236}">
                <a16:creationId xmlns:a16="http://schemas.microsoft.com/office/drawing/2014/main" id="{E5470C55-DAE2-3A7E-7040-2BD2019183B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938209" y="4828270"/>
            <a:ext cx="1073044" cy="670653"/>
          </a:xfrm>
          <a:prstGeom prst="rect">
            <a:avLst/>
          </a:prstGeom>
        </p:spPr>
      </p:pic>
      <p:sp>
        <p:nvSpPr>
          <p:cNvPr id="13" name="Rectangle 5">
            <a:extLst>
              <a:ext uri="{FF2B5EF4-FFF2-40B4-BE49-F238E27FC236}">
                <a16:creationId xmlns:a16="http://schemas.microsoft.com/office/drawing/2014/main" id="{9A0C4F99-8927-B37F-656B-9356FC7276DB}"/>
              </a:ext>
            </a:extLst>
          </p:cNvPr>
          <p:cNvSpPr txBox="1">
            <a:spLocks noChangeArrowheads="1"/>
          </p:cNvSpPr>
          <p:nvPr/>
        </p:nvSpPr>
        <p:spPr bwMode="auto">
          <a:xfrm>
            <a:off x="4055942" y="5233980"/>
            <a:ext cx="1659057" cy="4810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177800" indent="-177800">
              <a:lnSpc>
                <a:spcPct val="90000"/>
              </a:lnSpc>
            </a:pPr>
            <a:r>
              <a:rPr lang="en-US" sz="1400" kern="0" dirty="0">
                <a:latin typeface="Comic Sans MS"/>
                <a:cs typeface="Comic Sans MS"/>
              </a:rPr>
              <a:t>Worldwide</a:t>
            </a:r>
          </a:p>
          <a:p>
            <a:pPr marL="177800" indent="-177800">
              <a:lnSpc>
                <a:spcPct val="90000"/>
              </a:lnSpc>
            </a:pPr>
            <a:r>
              <a:rPr lang="en-US" sz="1400" kern="0" dirty="0">
                <a:latin typeface="Comic Sans MS"/>
                <a:cs typeface="Comic Sans MS"/>
              </a:rPr>
              <a:t>Not Zoonotic</a:t>
            </a:r>
            <a:endParaRPr lang="en-US" sz="1400" u="sng" kern="0" dirty="0">
              <a:latin typeface="Comic Sans MS"/>
              <a:cs typeface="Comic Sans MS"/>
            </a:endParaRPr>
          </a:p>
        </p:txBody>
      </p:sp>
    </p:spTree>
    <p:extLst>
      <p:ext uri="{BB962C8B-B14F-4D97-AF65-F5344CB8AC3E}">
        <p14:creationId xmlns:p14="http://schemas.microsoft.com/office/powerpoint/2010/main" val="167255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EE5409-2CC7-05F0-45D2-25BBEA3283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2913" y="1420359"/>
            <a:ext cx="9144793" cy="103641"/>
          </a:xfrm>
          <a:prstGeom prst="rect">
            <a:avLst/>
          </a:prstGeom>
        </p:spPr>
      </p:pic>
      <p:sp>
        <p:nvSpPr>
          <p:cNvPr id="14339" name="Rectangle 3"/>
          <p:cNvSpPr>
            <a:spLocks noGrp="1" noChangeArrowheads="1"/>
          </p:cNvSpPr>
          <p:nvPr>
            <p:ph idx="1"/>
          </p:nvPr>
        </p:nvSpPr>
        <p:spPr>
          <a:xfrm>
            <a:off x="417068" y="1614423"/>
            <a:ext cx="4916932" cy="1052577"/>
          </a:xfrm>
        </p:spPr>
        <p:txBody>
          <a:bodyPr/>
          <a:lstStyle/>
          <a:p>
            <a:pPr marL="231775" indent="-231775">
              <a:spcBef>
                <a:spcPts val="0"/>
              </a:spcBef>
            </a:pPr>
            <a:r>
              <a:rPr lang="en-US" sz="2000" dirty="0">
                <a:latin typeface="Comic Sans MS"/>
                <a:cs typeface="Comic Sans MS"/>
              </a:rPr>
              <a:t>No Pathology</a:t>
            </a:r>
          </a:p>
          <a:p>
            <a:pPr marL="341313" lvl="1" indent="-231775">
              <a:spcBef>
                <a:spcPts val="0"/>
              </a:spcBef>
              <a:buNone/>
            </a:pPr>
            <a:r>
              <a:rPr lang="en-US" sz="1400" dirty="0">
                <a:latin typeface="Comic Sans MS"/>
                <a:cs typeface="Comic Sans MS"/>
              </a:rPr>
              <a:t>       </a:t>
            </a:r>
            <a:r>
              <a:rPr lang="en-US" sz="1200" dirty="0">
                <a:latin typeface="Comic Sans MS"/>
                <a:cs typeface="Comic Sans MS"/>
              </a:rPr>
              <a:t>(maybe nutrient competition in malnourished hosts)</a:t>
            </a:r>
          </a:p>
          <a:p>
            <a:pPr marL="288925" indent="-231775"/>
            <a:r>
              <a:rPr lang="en-US" sz="2000" dirty="0">
                <a:latin typeface="Comic Sans MS"/>
                <a:cs typeface="Comic Sans MS"/>
              </a:rPr>
              <a:t>"Client Worry” </a:t>
            </a:r>
            <a:r>
              <a:rPr lang="en-US" sz="1400" dirty="0">
                <a:latin typeface="Comic Sans MS"/>
                <a:cs typeface="Comic Sans MS"/>
              </a:rPr>
              <a:t>(proglottid aesthetics)</a:t>
            </a:r>
          </a:p>
        </p:txBody>
      </p:sp>
      <p:sp>
        <p:nvSpPr>
          <p:cNvPr id="2" name="Rectangle 3">
            <a:extLst>
              <a:ext uri="{FF2B5EF4-FFF2-40B4-BE49-F238E27FC236}">
                <a16:creationId xmlns:a16="http://schemas.microsoft.com/office/drawing/2014/main" id="{56A4D2E2-81AD-C58B-C574-99556E60EF26}"/>
              </a:ext>
            </a:extLst>
          </p:cNvPr>
          <p:cNvSpPr txBox="1">
            <a:spLocks noChangeArrowheads="1"/>
          </p:cNvSpPr>
          <p:nvPr/>
        </p:nvSpPr>
        <p:spPr bwMode="auto">
          <a:xfrm>
            <a:off x="304800" y="201943"/>
            <a:ext cx="4572000" cy="1090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90000"/>
              </a:lnSpc>
              <a:buFont typeface="Wingdings" charset="0"/>
              <a:buNone/>
              <a:defRPr/>
            </a:pPr>
            <a:r>
              <a:rPr lang="en-US" sz="4000" b="1" i="1" u="sng" kern="0" dirty="0">
                <a:latin typeface="Comic Sans MS" panose="030F0702030302020204" pitchFamily="66" charset="0"/>
              </a:rPr>
              <a:t>Taenia pisiformis</a:t>
            </a:r>
          </a:p>
          <a:p>
            <a:pPr>
              <a:lnSpc>
                <a:spcPct val="90000"/>
              </a:lnSpc>
              <a:buFont typeface="Wingdings" charset="0"/>
              <a:buNone/>
              <a:defRPr/>
            </a:pPr>
            <a:r>
              <a:rPr lang="en-US" sz="2800" b="1" kern="0" dirty="0">
                <a:latin typeface="Comic Sans MS" panose="030F0702030302020204" pitchFamily="66" charset="0"/>
              </a:rPr>
              <a:t>Pathology, Diagnosis</a:t>
            </a:r>
            <a:endParaRPr lang="en-US" sz="2800" kern="0" dirty="0">
              <a:latin typeface="Comic Sans MS" panose="030F0702030302020204" pitchFamily="66" charset="0"/>
            </a:endParaRPr>
          </a:p>
        </p:txBody>
      </p:sp>
      <p:pic>
        <p:nvPicPr>
          <p:cNvPr id="5" name="Picture 5" descr="path1">
            <a:extLst>
              <a:ext uri="{FF2B5EF4-FFF2-40B4-BE49-F238E27FC236}">
                <a16:creationId xmlns:a16="http://schemas.microsoft.com/office/drawing/2014/main" id="{DF702CEC-73C0-48AA-62C1-18EC5184E5A9}"/>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a:stretch/>
        </p:blipFill>
        <p:spPr bwMode="auto">
          <a:xfrm>
            <a:off x="6858002" y="201943"/>
            <a:ext cx="2819398" cy="196920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 name="Picture 4" descr="IMG_1743">
            <a:extLst>
              <a:ext uri="{FF2B5EF4-FFF2-40B4-BE49-F238E27FC236}">
                <a16:creationId xmlns:a16="http://schemas.microsoft.com/office/drawing/2014/main" id="{48642125-FABE-6995-1C72-A032E20A189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18149" y="2525041"/>
            <a:ext cx="3726973" cy="279472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2">
            <a:extLst>
              <a:ext uri="{FF2B5EF4-FFF2-40B4-BE49-F238E27FC236}">
                <a16:creationId xmlns:a16="http://schemas.microsoft.com/office/drawing/2014/main" id="{6FC18C66-DAFF-2942-BED2-5E61B242386B}"/>
              </a:ext>
            </a:extLst>
          </p:cNvPr>
          <p:cNvSpPr txBox="1">
            <a:spLocks noChangeArrowheads="1"/>
          </p:cNvSpPr>
          <p:nvPr/>
        </p:nvSpPr>
        <p:spPr bwMode="auto">
          <a:xfrm>
            <a:off x="5773899" y="2205297"/>
            <a:ext cx="2493802" cy="254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lgn="ctr">
              <a:buClr>
                <a:srgbClr val="3333CC"/>
              </a:buClr>
              <a:buNone/>
            </a:pPr>
            <a:r>
              <a:rPr lang="en-US" sz="1200" dirty="0">
                <a:solidFill>
                  <a:srgbClr val="000000"/>
                </a:solidFill>
                <a:latin typeface="Comic Sans MS"/>
                <a:cs typeface="Comic Sans MS"/>
              </a:rPr>
              <a:t>Active Segments on Poop or Pet</a:t>
            </a:r>
          </a:p>
        </p:txBody>
      </p:sp>
      <p:sp>
        <p:nvSpPr>
          <p:cNvPr id="8" name="Rectangle 3">
            <a:extLst>
              <a:ext uri="{FF2B5EF4-FFF2-40B4-BE49-F238E27FC236}">
                <a16:creationId xmlns:a16="http://schemas.microsoft.com/office/drawing/2014/main" id="{54E04C79-4C9B-B81D-321C-9B7743F32185}"/>
              </a:ext>
            </a:extLst>
          </p:cNvPr>
          <p:cNvSpPr txBox="1">
            <a:spLocks noChangeArrowheads="1"/>
          </p:cNvSpPr>
          <p:nvPr/>
        </p:nvSpPr>
        <p:spPr bwMode="auto">
          <a:xfrm>
            <a:off x="1001633" y="2873825"/>
            <a:ext cx="4724400" cy="14135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2000" b="1" u="sng" kern="0" dirty="0">
                <a:latin typeface="Comic Sans MS"/>
                <a:cs typeface="Comic Sans MS"/>
              </a:rPr>
              <a:t>Clinical Signs</a:t>
            </a:r>
          </a:p>
          <a:p>
            <a:pPr marL="177800" indent="-177800"/>
            <a:r>
              <a:rPr lang="en-US" sz="1600" kern="0" dirty="0">
                <a:latin typeface="Comic Sans MS"/>
                <a:cs typeface="Comic Sans MS"/>
              </a:rPr>
              <a:t>Segments presented by Client</a:t>
            </a:r>
          </a:p>
          <a:p>
            <a:pPr marL="177800" indent="-177800"/>
            <a:r>
              <a:rPr lang="en-US" sz="1600" kern="0" dirty="0">
                <a:latin typeface="Comic Sans MS"/>
                <a:cs typeface="Comic Sans MS"/>
              </a:rPr>
              <a:t>Pet usually shows no signs</a:t>
            </a:r>
          </a:p>
          <a:p>
            <a:pPr marL="395288" lvl="1" indent="-177800"/>
            <a:r>
              <a:rPr lang="en-US" sz="1200" kern="0" dirty="0">
                <a:latin typeface="Comic Sans MS"/>
                <a:cs typeface="Comic Sans MS"/>
              </a:rPr>
              <a:t>Occasionally dog drags tail</a:t>
            </a:r>
          </a:p>
          <a:p>
            <a:pPr marL="177800" indent="-177800"/>
            <a:r>
              <a:rPr lang="en-US" sz="1600" kern="0" dirty="0">
                <a:latin typeface="Comic Sans MS"/>
                <a:cs typeface="Comic Sans MS"/>
              </a:rPr>
              <a:t>Dietary History -- possibility of rabbit diet</a:t>
            </a:r>
          </a:p>
        </p:txBody>
      </p:sp>
      <p:sp>
        <p:nvSpPr>
          <p:cNvPr id="9" name="Rectangle 3">
            <a:extLst>
              <a:ext uri="{FF2B5EF4-FFF2-40B4-BE49-F238E27FC236}">
                <a16:creationId xmlns:a16="http://schemas.microsoft.com/office/drawing/2014/main" id="{973AD287-AC5A-5BB3-BEF4-03FE82234D92}"/>
              </a:ext>
            </a:extLst>
          </p:cNvPr>
          <p:cNvSpPr txBox="1">
            <a:spLocks noChangeArrowheads="1"/>
          </p:cNvSpPr>
          <p:nvPr/>
        </p:nvSpPr>
        <p:spPr bwMode="auto">
          <a:xfrm>
            <a:off x="1278099" y="4868001"/>
            <a:ext cx="4055901" cy="1295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2000" b="1" u="sng" kern="0" dirty="0">
                <a:latin typeface="Comic Sans MS"/>
                <a:cs typeface="Comic Sans MS"/>
              </a:rPr>
              <a:t>Diagnosis</a:t>
            </a:r>
          </a:p>
          <a:p>
            <a:pPr marL="230188" indent="-230188"/>
            <a:r>
              <a:rPr lang="en-US" sz="2000" kern="0" dirty="0">
                <a:latin typeface="Comic Sans MS"/>
                <a:cs typeface="Comic Sans MS"/>
              </a:rPr>
              <a:t>Segment Squash</a:t>
            </a:r>
          </a:p>
          <a:p>
            <a:pPr marL="465138" lvl="2" indent="-239713">
              <a:buSzPct val="60000"/>
            </a:pPr>
            <a:r>
              <a:rPr lang="en-US" sz="1400" kern="0" dirty="0">
                <a:latin typeface="Comic Sans MS"/>
                <a:cs typeface="Comic Sans MS"/>
              </a:rPr>
              <a:t>Rectangular segment</a:t>
            </a:r>
          </a:p>
          <a:p>
            <a:pPr marL="465138" lvl="2" indent="-239713">
              <a:buSzPct val="60000"/>
            </a:pPr>
            <a:r>
              <a:rPr lang="en-US" sz="1400" kern="0" dirty="0">
                <a:latin typeface="Comic Sans MS"/>
                <a:cs typeface="Comic Sans MS"/>
              </a:rPr>
              <a:t>Single Spherical eggs with striated shell. </a:t>
            </a:r>
          </a:p>
        </p:txBody>
      </p:sp>
      <p:pic>
        <p:nvPicPr>
          <p:cNvPr id="10" name="Picture 6" descr="prog2">
            <a:extLst>
              <a:ext uri="{FF2B5EF4-FFF2-40B4-BE49-F238E27FC236}">
                <a16:creationId xmlns:a16="http://schemas.microsoft.com/office/drawing/2014/main" id="{BE050214-6487-F36B-1EF6-56AE5717BC6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416260" y="3476514"/>
            <a:ext cx="2493802" cy="1621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pic>
      <p:pic>
        <p:nvPicPr>
          <p:cNvPr id="11" name="Picture 7" descr="ovum1">
            <a:extLst>
              <a:ext uri="{FF2B5EF4-FFF2-40B4-BE49-F238E27FC236}">
                <a16:creationId xmlns:a16="http://schemas.microsoft.com/office/drawing/2014/main" id="{8B931031-2BF3-247A-5E73-7B9D3D1ACA4D}"/>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a:xfrm>
            <a:off x="9067800" y="5641816"/>
            <a:ext cx="1219200" cy="83819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2" name="Oval 11">
            <a:extLst>
              <a:ext uri="{FF2B5EF4-FFF2-40B4-BE49-F238E27FC236}">
                <a16:creationId xmlns:a16="http://schemas.microsoft.com/office/drawing/2014/main" id="{15DEB32F-B0F0-B8C5-1256-A9F1A5ACC827}"/>
              </a:ext>
            </a:extLst>
          </p:cNvPr>
          <p:cNvSpPr/>
          <p:nvPr/>
        </p:nvSpPr>
        <p:spPr bwMode="auto">
          <a:xfrm>
            <a:off x="10726851" y="3557339"/>
            <a:ext cx="1160349" cy="1395661"/>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endParaRPr lang="en-US"/>
          </a:p>
        </p:txBody>
      </p:sp>
    </p:spTree>
    <p:extLst>
      <p:ext uri="{BB962C8B-B14F-4D97-AF65-F5344CB8AC3E}">
        <p14:creationId xmlns:p14="http://schemas.microsoft.com/office/powerpoint/2010/main" val="417804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232705-B85D-27F0-3274-E15EA41FD7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203" y="1580220"/>
            <a:ext cx="9144793" cy="103641"/>
          </a:xfrm>
          <a:prstGeom prst="rect">
            <a:avLst/>
          </a:prstGeom>
        </p:spPr>
      </p:pic>
      <p:pic>
        <p:nvPicPr>
          <p:cNvPr id="6" name="Picture 5" descr="Diagram&#10;&#10;Description automatically generated">
            <a:extLst>
              <a:ext uri="{FF2B5EF4-FFF2-40B4-BE49-F238E27FC236}">
                <a16:creationId xmlns:a16="http://schemas.microsoft.com/office/drawing/2014/main" id="{A2A9E26E-7E9B-63CB-3031-B66DD06032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9371" y="2409480"/>
            <a:ext cx="5026152" cy="3950208"/>
          </a:xfrm>
          <a:prstGeom prst="rect">
            <a:avLst/>
          </a:prstGeom>
        </p:spPr>
      </p:pic>
      <p:sp>
        <p:nvSpPr>
          <p:cNvPr id="2" name="Rectangle 3">
            <a:extLst>
              <a:ext uri="{FF2B5EF4-FFF2-40B4-BE49-F238E27FC236}">
                <a16:creationId xmlns:a16="http://schemas.microsoft.com/office/drawing/2014/main" id="{56A4D2E2-81AD-C58B-C574-99556E60EF26}"/>
              </a:ext>
            </a:extLst>
          </p:cNvPr>
          <p:cNvSpPr txBox="1">
            <a:spLocks noChangeArrowheads="1"/>
          </p:cNvSpPr>
          <p:nvPr/>
        </p:nvSpPr>
        <p:spPr bwMode="auto">
          <a:xfrm>
            <a:off x="304800" y="201943"/>
            <a:ext cx="4495800" cy="1090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90000"/>
              </a:lnSpc>
              <a:buFont typeface="Wingdings" charset="0"/>
              <a:buNone/>
              <a:defRPr/>
            </a:pPr>
            <a:r>
              <a:rPr lang="en-US" sz="4000" b="1" i="1" u="sng" kern="0" dirty="0">
                <a:latin typeface="Comic Sans MS" panose="030F0702030302020204" pitchFamily="66" charset="0"/>
              </a:rPr>
              <a:t>Taenia pisiformis</a:t>
            </a:r>
          </a:p>
          <a:p>
            <a:pPr>
              <a:lnSpc>
                <a:spcPct val="90000"/>
              </a:lnSpc>
              <a:buFont typeface="Wingdings" charset="0"/>
              <a:buNone/>
              <a:defRPr/>
            </a:pPr>
            <a:r>
              <a:rPr lang="en-US" sz="2800" b="1" kern="0" dirty="0">
                <a:latin typeface="Comic Sans MS" panose="030F0702030302020204" pitchFamily="66" charset="0"/>
              </a:rPr>
              <a:t>Treatment, Control</a:t>
            </a:r>
            <a:endParaRPr lang="en-US" sz="2800" kern="0" dirty="0">
              <a:latin typeface="Comic Sans MS" panose="030F0702030302020204" pitchFamily="66" charset="0"/>
            </a:endParaRPr>
          </a:p>
        </p:txBody>
      </p:sp>
      <p:sp>
        <p:nvSpPr>
          <p:cNvPr id="10" name="Rectangle 3">
            <a:extLst>
              <a:ext uri="{FF2B5EF4-FFF2-40B4-BE49-F238E27FC236}">
                <a16:creationId xmlns:a16="http://schemas.microsoft.com/office/drawing/2014/main" id="{4B6DFA8D-9474-60B1-B1C1-402A2160D1E6}"/>
              </a:ext>
            </a:extLst>
          </p:cNvPr>
          <p:cNvSpPr>
            <a:spLocks noGrp="1" noChangeArrowheads="1"/>
          </p:cNvSpPr>
          <p:nvPr>
            <p:ph idx="1"/>
          </p:nvPr>
        </p:nvSpPr>
        <p:spPr>
          <a:xfrm>
            <a:off x="304800" y="2392339"/>
            <a:ext cx="5943600" cy="2530521"/>
          </a:xfrm>
        </p:spPr>
        <p:txBody>
          <a:bodyPr/>
          <a:lstStyle/>
          <a:p>
            <a:pPr marL="177800" indent="-177800"/>
            <a:r>
              <a:rPr lang="en-US" sz="1400" b="1" dirty="0" err="1">
                <a:solidFill>
                  <a:srgbClr val="FF0000"/>
                </a:solidFill>
                <a:latin typeface="Comic Sans MS"/>
                <a:cs typeface="Comic Sans MS"/>
              </a:rPr>
              <a:t>Praziquantel</a:t>
            </a:r>
            <a:r>
              <a:rPr lang="en-US" sz="1400" b="1" dirty="0">
                <a:latin typeface="Comic Sans MS"/>
                <a:cs typeface="Comic Sans MS"/>
              </a:rPr>
              <a:t> </a:t>
            </a:r>
            <a:r>
              <a:rPr lang="en-US" sz="1200" b="1" dirty="0">
                <a:latin typeface="Comic Sans MS"/>
                <a:cs typeface="Comic Sans MS"/>
              </a:rPr>
              <a:t>(</a:t>
            </a:r>
            <a:r>
              <a:rPr lang="en-US" sz="1200" b="1" i="1" dirty="0" err="1">
                <a:latin typeface="Comic Sans MS"/>
                <a:cs typeface="Comic Sans MS"/>
              </a:rPr>
              <a:t>Droncit</a:t>
            </a:r>
            <a:r>
              <a:rPr lang="en-US" sz="1200" b="1" dirty="0">
                <a:latin typeface="Comic Sans MS"/>
                <a:cs typeface="Comic Sans MS"/>
              </a:rPr>
              <a:t>) (5mg/kg)</a:t>
            </a:r>
            <a:endParaRPr lang="en-US" sz="1400" b="1" dirty="0">
              <a:latin typeface="Comic Sans MS"/>
              <a:cs typeface="Comic Sans MS"/>
            </a:endParaRPr>
          </a:p>
          <a:p>
            <a:pPr marL="177800" indent="-177800"/>
            <a:r>
              <a:rPr lang="en-US" sz="1400" b="1" dirty="0" err="1">
                <a:latin typeface="Comic Sans MS"/>
                <a:cs typeface="Comic Sans MS"/>
              </a:rPr>
              <a:t>Pyrantel+</a:t>
            </a:r>
            <a:r>
              <a:rPr lang="en-US" sz="1400" b="1" dirty="0" err="1">
                <a:solidFill>
                  <a:srgbClr val="FF0000"/>
                </a:solidFill>
                <a:latin typeface="Comic Sans MS"/>
                <a:cs typeface="Comic Sans MS"/>
              </a:rPr>
              <a:t>Praziquantel</a:t>
            </a:r>
            <a:r>
              <a:rPr lang="en-US" sz="1400" b="1" dirty="0" err="1">
                <a:latin typeface="Comic Sans MS"/>
                <a:cs typeface="Comic Sans MS"/>
              </a:rPr>
              <a:t>+Febantel</a:t>
            </a:r>
            <a:r>
              <a:rPr lang="en-US" sz="1400" b="1" dirty="0">
                <a:latin typeface="Comic Sans MS"/>
                <a:cs typeface="Comic Sans MS"/>
              </a:rPr>
              <a:t> </a:t>
            </a:r>
            <a:r>
              <a:rPr lang="en-US" sz="1200" b="1" dirty="0">
                <a:latin typeface="Comic Sans MS"/>
                <a:cs typeface="Comic Sans MS"/>
              </a:rPr>
              <a:t>(</a:t>
            </a:r>
            <a:r>
              <a:rPr lang="en-US" sz="1200" b="1" i="1" dirty="0" err="1">
                <a:latin typeface="Comic Sans MS"/>
                <a:cs typeface="Comic Sans MS"/>
              </a:rPr>
              <a:t>Drontal</a:t>
            </a:r>
            <a:r>
              <a:rPr lang="en-US" sz="1200" b="1" i="1" dirty="0">
                <a:latin typeface="Comic Sans MS"/>
                <a:cs typeface="Comic Sans MS"/>
              </a:rPr>
              <a:t> Plus Tablets</a:t>
            </a:r>
            <a:r>
              <a:rPr lang="en-US" sz="1200" b="1" dirty="0">
                <a:latin typeface="Comic Sans MS"/>
                <a:cs typeface="Comic Sans MS"/>
              </a:rPr>
              <a:t>)</a:t>
            </a:r>
          </a:p>
          <a:p>
            <a:pPr marL="177800" indent="-177800"/>
            <a:r>
              <a:rPr lang="en-US" sz="1400" b="1" dirty="0" err="1">
                <a:latin typeface="Comic Sans MS"/>
                <a:cs typeface="Comic Sans MS"/>
              </a:rPr>
              <a:t>Pyrantel+</a:t>
            </a:r>
            <a:r>
              <a:rPr lang="en-US" sz="1400" b="1" dirty="0" err="1">
                <a:solidFill>
                  <a:srgbClr val="FF0000"/>
                </a:solidFill>
                <a:latin typeface="Comic Sans MS"/>
                <a:cs typeface="Comic Sans MS"/>
              </a:rPr>
              <a:t>Praziquantel</a:t>
            </a:r>
            <a:r>
              <a:rPr lang="en-US" sz="1400" b="1" dirty="0">
                <a:latin typeface="Comic Sans MS"/>
                <a:cs typeface="Comic Sans MS"/>
              </a:rPr>
              <a:t> </a:t>
            </a:r>
            <a:r>
              <a:rPr lang="en-US" sz="1200" b="1" dirty="0">
                <a:latin typeface="Comic Sans MS"/>
                <a:cs typeface="Comic Sans MS"/>
              </a:rPr>
              <a:t>(</a:t>
            </a:r>
            <a:r>
              <a:rPr lang="en-US" sz="1200" b="1" i="1" dirty="0" err="1">
                <a:latin typeface="Comic Sans MS"/>
                <a:cs typeface="Comic Sans MS"/>
              </a:rPr>
              <a:t>Virbantel</a:t>
            </a:r>
            <a:r>
              <a:rPr lang="en-US" sz="1200" b="1" i="1" dirty="0">
                <a:latin typeface="Comic Sans MS"/>
                <a:cs typeface="Comic Sans MS"/>
              </a:rPr>
              <a:t> Flavored </a:t>
            </a:r>
            <a:r>
              <a:rPr lang="en-US" sz="1200" b="1" i="1" dirty="0" err="1">
                <a:latin typeface="Comic Sans MS"/>
                <a:cs typeface="Comic Sans MS"/>
              </a:rPr>
              <a:t>Chewables</a:t>
            </a:r>
            <a:r>
              <a:rPr lang="en-US" sz="1200" b="1" dirty="0">
                <a:latin typeface="Comic Sans MS"/>
                <a:cs typeface="Comic Sans MS"/>
              </a:rPr>
              <a:t>)</a:t>
            </a:r>
          </a:p>
          <a:p>
            <a:pPr marL="177800" indent="-177800"/>
            <a:r>
              <a:rPr lang="en-US" sz="1400" b="1" dirty="0" err="1">
                <a:latin typeface="Comic Sans MS"/>
                <a:cs typeface="Comic Sans MS"/>
              </a:rPr>
              <a:t>Ivermectin+Pyrantel+</a:t>
            </a:r>
            <a:r>
              <a:rPr lang="en-US" sz="1400" b="1" dirty="0" err="1">
                <a:solidFill>
                  <a:srgbClr val="FF0000"/>
                </a:solidFill>
                <a:latin typeface="Comic Sans MS"/>
                <a:cs typeface="Comic Sans MS"/>
              </a:rPr>
              <a:t>Praziquantel</a:t>
            </a:r>
            <a:r>
              <a:rPr lang="en-US" sz="1400" b="1" dirty="0">
                <a:solidFill>
                  <a:srgbClr val="FF0000"/>
                </a:solidFill>
                <a:latin typeface="Comic Sans MS"/>
                <a:cs typeface="Comic Sans MS"/>
              </a:rPr>
              <a:t> </a:t>
            </a:r>
            <a:r>
              <a:rPr lang="en-US" sz="1200" b="1" dirty="0">
                <a:latin typeface="Comic Sans MS"/>
                <a:cs typeface="Comic Sans MS"/>
              </a:rPr>
              <a:t>(</a:t>
            </a:r>
            <a:r>
              <a:rPr lang="en-US" sz="1200" b="1" i="1" dirty="0" err="1">
                <a:latin typeface="Comic Sans MS"/>
                <a:cs typeface="Comic Sans MS"/>
              </a:rPr>
              <a:t>Iverhart</a:t>
            </a:r>
            <a:r>
              <a:rPr lang="en-US" sz="1200" b="1" i="1" dirty="0">
                <a:latin typeface="Comic Sans MS"/>
                <a:cs typeface="Comic Sans MS"/>
              </a:rPr>
              <a:t> Max Chewable Tablets</a:t>
            </a:r>
            <a:r>
              <a:rPr lang="en-US" sz="1200" b="1" dirty="0">
                <a:latin typeface="Comic Sans MS"/>
                <a:cs typeface="Comic Sans MS"/>
              </a:rPr>
              <a:t>)</a:t>
            </a:r>
            <a:endParaRPr lang="en-US" sz="1400" b="1" dirty="0">
              <a:latin typeface="Comic Sans MS"/>
              <a:cs typeface="Comic Sans MS"/>
            </a:endParaRPr>
          </a:p>
          <a:p>
            <a:pPr marL="177800" indent="-177800">
              <a:buNone/>
            </a:pPr>
            <a:endParaRPr lang="en-US" sz="1400" b="1" dirty="0">
              <a:latin typeface="Comic Sans MS"/>
              <a:cs typeface="Comic Sans MS"/>
            </a:endParaRPr>
          </a:p>
          <a:p>
            <a:pPr marL="177800" indent="-177800"/>
            <a:r>
              <a:rPr lang="en-US" sz="1400" b="1" dirty="0" err="1">
                <a:solidFill>
                  <a:srgbClr val="FF0000"/>
                </a:solidFill>
                <a:latin typeface="Comic Sans MS"/>
                <a:cs typeface="Comic Sans MS"/>
              </a:rPr>
              <a:t>Epsiprantel</a:t>
            </a:r>
            <a:r>
              <a:rPr lang="en-US" sz="1400" b="1" dirty="0">
                <a:latin typeface="Comic Sans MS"/>
                <a:cs typeface="Comic Sans MS"/>
              </a:rPr>
              <a:t> (</a:t>
            </a:r>
            <a:r>
              <a:rPr lang="en-US" sz="1400" b="1" i="1" dirty="0" err="1">
                <a:latin typeface="Comic Sans MS"/>
                <a:cs typeface="Comic Sans MS"/>
              </a:rPr>
              <a:t>Cestex</a:t>
            </a:r>
            <a:r>
              <a:rPr lang="en-US" sz="1400" b="1" dirty="0">
                <a:latin typeface="Comic Sans MS"/>
                <a:cs typeface="Comic Sans MS"/>
              </a:rPr>
              <a:t>) (5.5 mg/kg)</a:t>
            </a:r>
          </a:p>
          <a:p>
            <a:pPr marL="177800" indent="-177800"/>
            <a:endParaRPr lang="en-US" sz="1400" b="1" dirty="0">
              <a:latin typeface="Comic Sans MS"/>
              <a:cs typeface="Comic Sans MS"/>
            </a:endParaRPr>
          </a:p>
          <a:p>
            <a:pPr marL="177800" indent="-177800"/>
            <a:r>
              <a:rPr lang="en-US" sz="1400" b="1" dirty="0">
                <a:latin typeface="Comic Sans MS"/>
                <a:cs typeface="Comic Sans MS"/>
              </a:rPr>
              <a:t>Fenbendazole (</a:t>
            </a:r>
            <a:r>
              <a:rPr lang="en-US" sz="1400" b="1" i="1" dirty="0" err="1">
                <a:latin typeface="Comic Sans MS"/>
                <a:cs typeface="Comic Sans MS"/>
              </a:rPr>
              <a:t>Panacur</a:t>
            </a:r>
            <a:r>
              <a:rPr lang="en-US" sz="1400" b="1" dirty="0">
                <a:latin typeface="Comic Sans MS"/>
                <a:cs typeface="Comic Sans MS"/>
              </a:rPr>
              <a:t>) (50 mg/kg SID for 3 days)</a:t>
            </a:r>
          </a:p>
          <a:p>
            <a:pPr marL="0" indent="0">
              <a:buNone/>
            </a:pPr>
            <a:endParaRPr lang="en-US" sz="1200" dirty="0">
              <a:latin typeface="Comic Sans MS" panose="030F0702030302020204" pitchFamily="66" charset="0"/>
              <a:cs typeface="Comic Sans MS"/>
            </a:endParaRPr>
          </a:p>
          <a:p>
            <a:pPr marL="0" indent="0">
              <a:buNone/>
            </a:pPr>
            <a:r>
              <a:rPr lang="en-US" sz="1200" dirty="0">
                <a:latin typeface="Comic Sans MS" panose="030F0702030302020204" pitchFamily="66" charset="0"/>
                <a:cs typeface="Comic Sans MS"/>
              </a:rPr>
              <a:t>(</a:t>
            </a:r>
            <a:r>
              <a:rPr lang="en-US" sz="1200" dirty="0">
                <a:latin typeface="Comic Sans MS" panose="030F0702030302020204" pitchFamily="66" charset="0"/>
              </a:rPr>
              <a:t>Praziquantel &amp; </a:t>
            </a:r>
            <a:r>
              <a:rPr lang="en-US" sz="1200" dirty="0" err="1">
                <a:latin typeface="Comic Sans MS" panose="030F0702030302020204" pitchFamily="66" charset="0"/>
              </a:rPr>
              <a:t>epsiprantel</a:t>
            </a:r>
            <a:r>
              <a:rPr lang="en-US" sz="1200" dirty="0">
                <a:latin typeface="Comic Sans MS" panose="030F0702030302020204" pitchFamily="66" charset="0"/>
              </a:rPr>
              <a:t> are the drugs of choice for tapeworms.)</a:t>
            </a:r>
          </a:p>
          <a:p>
            <a:pPr marL="0" indent="0">
              <a:buNone/>
            </a:pPr>
            <a:endParaRPr lang="en-US" sz="1400" dirty="0">
              <a:latin typeface="Comic Sans MS"/>
              <a:cs typeface="Comic Sans MS"/>
            </a:endParaRPr>
          </a:p>
        </p:txBody>
      </p:sp>
      <p:sp>
        <p:nvSpPr>
          <p:cNvPr id="12" name="Rectangle 3">
            <a:extLst>
              <a:ext uri="{FF2B5EF4-FFF2-40B4-BE49-F238E27FC236}">
                <a16:creationId xmlns:a16="http://schemas.microsoft.com/office/drawing/2014/main" id="{018B62B8-C5AE-4699-19B3-06C9224284F7}"/>
              </a:ext>
            </a:extLst>
          </p:cNvPr>
          <p:cNvSpPr txBox="1">
            <a:spLocks noChangeArrowheads="1"/>
          </p:cNvSpPr>
          <p:nvPr/>
        </p:nvSpPr>
        <p:spPr bwMode="auto">
          <a:xfrm>
            <a:off x="7618476" y="6428181"/>
            <a:ext cx="32004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buNone/>
            </a:pPr>
            <a:r>
              <a:rPr lang="en-US" sz="1800" b="1" kern="0" dirty="0">
                <a:solidFill>
                  <a:srgbClr val="FF0000"/>
                </a:solidFill>
                <a:latin typeface="Comic Sans MS"/>
                <a:cs typeface="Comic Sans MS"/>
              </a:rPr>
              <a:t>Restrict access to Rabbits</a:t>
            </a:r>
          </a:p>
        </p:txBody>
      </p:sp>
      <p:sp>
        <p:nvSpPr>
          <p:cNvPr id="13" name="TextBox 12">
            <a:extLst>
              <a:ext uri="{FF2B5EF4-FFF2-40B4-BE49-F238E27FC236}">
                <a16:creationId xmlns:a16="http://schemas.microsoft.com/office/drawing/2014/main" id="{0FAEB7C4-87DC-B2E5-10E6-0181E6C51720}"/>
              </a:ext>
            </a:extLst>
          </p:cNvPr>
          <p:cNvSpPr txBox="1"/>
          <p:nvPr/>
        </p:nvSpPr>
        <p:spPr>
          <a:xfrm>
            <a:off x="6283750" y="1886411"/>
            <a:ext cx="5697394" cy="461665"/>
          </a:xfrm>
          <a:prstGeom prst="rect">
            <a:avLst/>
          </a:prstGeom>
          <a:noFill/>
        </p:spPr>
        <p:txBody>
          <a:bodyPr wrap="none" rtlCol="0">
            <a:spAutoFit/>
          </a:bodyPr>
          <a:lstStyle/>
          <a:p>
            <a:r>
              <a:rPr lang="en-US" sz="2400" b="1" dirty="0">
                <a:solidFill>
                  <a:srgbClr val="000000"/>
                </a:solidFill>
                <a:latin typeface="Comic Sans MS"/>
                <a:cs typeface="Comic Sans MS"/>
              </a:rPr>
              <a:t>How would you prevent re-infection?</a:t>
            </a:r>
          </a:p>
        </p:txBody>
      </p:sp>
    </p:spTree>
    <p:extLst>
      <p:ext uri="{BB962C8B-B14F-4D97-AF65-F5344CB8AC3E}">
        <p14:creationId xmlns:p14="http://schemas.microsoft.com/office/powerpoint/2010/main" val="35118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816597-82CB-E3E3-5D4E-BE26C43EDB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913" y="1295400"/>
            <a:ext cx="9144793" cy="103641"/>
          </a:xfrm>
          <a:prstGeom prst="rect">
            <a:avLst/>
          </a:prstGeom>
        </p:spPr>
      </p:pic>
      <p:pic>
        <p:nvPicPr>
          <p:cNvPr id="6" name="Picture 5" descr="Diagram&#10;&#10;Description automatically generated">
            <a:extLst>
              <a:ext uri="{FF2B5EF4-FFF2-40B4-BE49-F238E27FC236}">
                <a16:creationId xmlns:a16="http://schemas.microsoft.com/office/drawing/2014/main" id="{3C4EC344-55CE-91A5-2E44-54926A2A63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26168" y="2718770"/>
            <a:ext cx="3886200" cy="3054096"/>
          </a:xfrm>
          <a:prstGeom prst="rect">
            <a:avLst/>
          </a:prstGeom>
        </p:spPr>
      </p:pic>
      <p:sp>
        <p:nvSpPr>
          <p:cNvPr id="3077" name="Rectangle 5"/>
          <p:cNvSpPr>
            <a:spLocks noGrp="1" noChangeArrowheads="1"/>
          </p:cNvSpPr>
          <p:nvPr>
            <p:ph type="body" sz="half" idx="2"/>
          </p:nvPr>
        </p:nvSpPr>
        <p:spPr>
          <a:xfrm>
            <a:off x="222913" y="1565373"/>
            <a:ext cx="5755377" cy="720627"/>
          </a:xfrm>
        </p:spPr>
        <p:txBody>
          <a:bodyPr/>
          <a:lstStyle/>
          <a:p>
            <a:pPr marL="177800" indent="-177800">
              <a:lnSpc>
                <a:spcPct val="90000"/>
              </a:lnSpc>
            </a:pPr>
            <a:r>
              <a:rPr lang="en-US" sz="1400" dirty="0">
                <a:latin typeface="Comic Sans MS"/>
                <a:cs typeface="Comic Sans MS"/>
              </a:rPr>
              <a:t>Scolex with non-retractable armed rostellum and 4 suckers </a:t>
            </a:r>
          </a:p>
          <a:p>
            <a:pPr marL="177800" indent="-177800">
              <a:lnSpc>
                <a:spcPct val="90000"/>
              </a:lnSpc>
            </a:pPr>
            <a:r>
              <a:rPr lang="en-US" sz="1400" dirty="0">
                <a:latin typeface="Comic Sans MS"/>
                <a:cs typeface="Comic Sans MS"/>
              </a:rPr>
              <a:t>Strobila (up to 2 ft long) made of </a:t>
            </a:r>
            <a:r>
              <a:rPr lang="en-US" sz="1400" u="sng" dirty="0">
                <a:latin typeface="Comic Sans MS"/>
                <a:cs typeface="Comic Sans MS"/>
              </a:rPr>
              <a:t>rectangular</a:t>
            </a:r>
            <a:r>
              <a:rPr lang="en-US" sz="1400" dirty="0">
                <a:latin typeface="Comic Sans MS"/>
                <a:cs typeface="Comic Sans MS"/>
              </a:rPr>
              <a:t> proglottids with </a:t>
            </a:r>
            <a:r>
              <a:rPr lang="en-US" sz="1400" u="sng" dirty="0">
                <a:latin typeface="Comic Sans MS"/>
                <a:cs typeface="Comic Sans MS"/>
              </a:rPr>
              <a:t>single</a:t>
            </a:r>
            <a:r>
              <a:rPr lang="en-US" sz="1400" dirty="0">
                <a:latin typeface="Comic Sans MS"/>
                <a:cs typeface="Comic Sans MS"/>
              </a:rPr>
              <a:t> irregularly alternating unilateral </a:t>
            </a:r>
            <a:r>
              <a:rPr lang="en-US" sz="1400" u="sng" dirty="0">
                <a:latin typeface="Comic Sans MS"/>
                <a:cs typeface="Comic Sans MS"/>
              </a:rPr>
              <a:t>genital pores </a:t>
            </a:r>
          </a:p>
        </p:txBody>
      </p:sp>
      <p:sp>
        <p:nvSpPr>
          <p:cNvPr id="2" name="Rectangle 3">
            <a:extLst>
              <a:ext uri="{FF2B5EF4-FFF2-40B4-BE49-F238E27FC236}">
                <a16:creationId xmlns:a16="http://schemas.microsoft.com/office/drawing/2014/main" id="{4AD9B635-9323-B581-BD2B-5E9F88F3FC0B}"/>
              </a:ext>
            </a:extLst>
          </p:cNvPr>
          <p:cNvSpPr txBox="1">
            <a:spLocks noChangeArrowheads="1"/>
          </p:cNvSpPr>
          <p:nvPr/>
        </p:nvSpPr>
        <p:spPr bwMode="auto">
          <a:xfrm>
            <a:off x="475111" y="97466"/>
            <a:ext cx="5907777" cy="1090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90000"/>
              </a:lnSpc>
              <a:buFont typeface="Wingdings" charset="0"/>
              <a:buNone/>
              <a:defRPr/>
            </a:pPr>
            <a:r>
              <a:rPr lang="en-US" sz="4000" b="1" i="1" u="sng" kern="0" dirty="0">
                <a:latin typeface="Comic Sans MS" panose="030F0702030302020204" pitchFamily="66" charset="0"/>
              </a:rPr>
              <a:t>Taenia taeniaformis</a:t>
            </a:r>
          </a:p>
          <a:p>
            <a:pPr>
              <a:lnSpc>
                <a:spcPct val="90000"/>
              </a:lnSpc>
              <a:buFont typeface="Wingdings" charset="0"/>
              <a:buNone/>
              <a:defRPr/>
            </a:pPr>
            <a:r>
              <a:rPr lang="en-US" sz="2800" b="1" kern="0" dirty="0">
                <a:latin typeface="Comic Sans MS" panose="030F0702030302020204" pitchFamily="66" charset="0"/>
              </a:rPr>
              <a:t>Large tapeworm of cats</a:t>
            </a:r>
            <a:endParaRPr lang="en-US" sz="2800" kern="0" dirty="0">
              <a:latin typeface="Comic Sans MS" panose="030F0702030302020204" pitchFamily="66" charset="0"/>
            </a:endParaRPr>
          </a:p>
        </p:txBody>
      </p:sp>
      <p:sp>
        <p:nvSpPr>
          <p:cNvPr id="9" name="Rectangle 3">
            <a:extLst>
              <a:ext uri="{FF2B5EF4-FFF2-40B4-BE49-F238E27FC236}">
                <a16:creationId xmlns:a16="http://schemas.microsoft.com/office/drawing/2014/main" id="{367CD457-97D2-CC07-6125-546E2F9372A7}"/>
              </a:ext>
            </a:extLst>
          </p:cNvPr>
          <p:cNvSpPr>
            <a:spLocks noGrp="1" noChangeArrowheads="1"/>
          </p:cNvSpPr>
          <p:nvPr>
            <p:ph idx="1"/>
          </p:nvPr>
        </p:nvSpPr>
        <p:spPr>
          <a:xfrm>
            <a:off x="295273" y="2438400"/>
            <a:ext cx="2895602" cy="1380062"/>
          </a:xfrm>
        </p:spPr>
        <p:txBody>
          <a:bodyPr/>
          <a:lstStyle/>
          <a:p>
            <a:pPr marL="0" indent="0">
              <a:lnSpc>
                <a:spcPct val="90000"/>
              </a:lnSpc>
              <a:buNone/>
            </a:pPr>
            <a:r>
              <a:rPr lang="en-US" sz="1200" b="1" u="sng" dirty="0">
                <a:latin typeface="Comic Sans MS"/>
                <a:cs typeface="Comic Sans MS"/>
              </a:rPr>
              <a:t>Life Cycle</a:t>
            </a:r>
          </a:p>
          <a:p>
            <a:pPr marL="177800" indent="-177800">
              <a:lnSpc>
                <a:spcPct val="90000"/>
              </a:lnSpc>
            </a:pPr>
            <a:r>
              <a:rPr lang="en-US" sz="1100" dirty="0">
                <a:latin typeface="Comic Sans MS"/>
                <a:cs typeface="Comic Sans MS"/>
              </a:rPr>
              <a:t>DH: Cats, Lynx  (small intestine) </a:t>
            </a:r>
          </a:p>
          <a:p>
            <a:pPr marL="177800" indent="-177800">
              <a:lnSpc>
                <a:spcPct val="90000"/>
              </a:lnSpc>
            </a:pPr>
            <a:r>
              <a:rPr lang="en-US" sz="1100" dirty="0">
                <a:latin typeface="Comic Sans MS"/>
                <a:cs typeface="Comic Sans MS"/>
              </a:rPr>
              <a:t>Gravid proglottids passed in feces </a:t>
            </a:r>
          </a:p>
          <a:p>
            <a:pPr marL="177800" indent="-177800">
              <a:lnSpc>
                <a:spcPct val="90000"/>
              </a:lnSpc>
            </a:pPr>
            <a:r>
              <a:rPr lang="en-US" sz="1100" dirty="0">
                <a:latin typeface="Comic Sans MS"/>
                <a:cs typeface="Comic Sans MS"/>
              </a:rPr>
              <a:t>Ova disseminated in environment </a:t>
            </a:r>
          </a:p>
          <a:p>
            <a:pPr marL="177800" indent="-177800">
              <a:lnSpc>
                <a:spcPct val="90000"/>
              </a:lnSpc>
            </a:pPr>
            <a:r>
              <a:rPr lang="en-US" sz="1100" dirty="0">
                <a:latin typeface="Comic Sans MS"/>
                <a:cs typeface="Comic Sans MS"/>
              </a:rPr>
              <a:t>IH: Rodents</a:t>
            </a:r>
          </a:p>
          <a:p>
            <a:pPr marL="287338" lvl="1" indent="-177800">
              <a:lnSpc>
                <a:spcPct val="90000"/>
              </a:lnSpc>
            </a:pPr>
            <a:r>
              <a:rPr lang="en-US" sz="1000" dirty="0" err="1">
                <a:latin typeface="Comic Sans MS"/>
                <a:cs typeface="Comic Sans MS"/>
              </a:rPr>
              <a:t>Strobilocercus</a:t>
            </a:r>
            <a:r>
              <a:rPr lang="en-US" sz="1000" dirty="0">
                <a:latin typeface="Comic Sans MS"/>
                <a:cs typeface="Comic Sans MS"/>
              </a:rPr>
              <a:t> larvae in liver. </a:t>
            </a:r>
          </a:p>
          <a:p>
            <a:pPr marL="287338" lvl="1" indent="-177800">
              <a:lnSpc>
                <a:spcPct val="90000"/>
              </a:lnSpc>
            </a:pPr>
            <a:r>
              <a:rPr lang="en-US" sz="1000" dirty="0">
                <a:latin typeface="Comic Sans MS"/>
                <a:cs typeface="Comic Sans MS"/>
              </a:rPr>
              <a:t>Ingested by the Definitive host</a:t>
            </a:r>
          </a:p>
        </p:txBody>
      </p:sp>
      <p:sp>
        <p:nvSpPr>
          <p:cNvPr id="13" name="Rectangle 5">
            <a:extLst>
              <a:ext uri="{FF2B5EF4-FFF2-40B4-BE49-F238E27FC236}">
                <a16:creationId xmlns:a16="http://schemas.microsoft.com/office/drawing/2014/main" id="{9A0C4F99-8927-B37F-656B-9356FC7276DB}"/>
              </a:ext>
            </a:extLst>
          </p:cNvPr>
          <p:cNvSpPr txBox="1">
            <a:spLocks noChangeArrowheads="1"/>
          </p:cNvSpPr>
          <p:nvPr/>
        </p:nvSpPr>
        <p:spPr bwMode="auto">
          <a:xfrm>
            <a:off x="6607468" y="1810619"/>
            <a:ext cx="1403180" cy="4810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109538" indent="-109538">
              <a:lnSpc>
                <a:spcPct val="90000"/>
              </a:lnSpc>
            </a:pPr>
            <a:r>
              <a:rPr lang="en-US" sz="1200" kern="0" dirty="0">
                <a:latin typeface="Comic Sans MS"/>
                <a:cs typeface="Comic Sans MS"/>
              </a:rPr>
              <a:t>Worldwide</a:t>
            </a:r>
          </a:p>
          <a:p>
            <a:pPr marL="109538" indent="-109538">
              <a:lnSpc>
                <a:spcPct val="90000"/>
              </a:lnSpc>
            </a:pPr>
            <a:r>
              <a:rPr lang="en-US" sz="1200" kern="0" dirty="0">
                <a:latin typeface="Comic Sans MS"/>
                <a:cs typeface="Comic Sans MS"/>
              </a:rPr>
              <a:t>Not Zoonotic</a:t>
            </a:r>
            <a:endParaRPr lang="en-US" sz="1200" u="sng" kern="0" dirty="0">
              <a:latin typeface="Comic Sans MS"/>
              <a:cs typeface="Comic Sans MS"/>
            </a:endParaRPr>
          </a:p>
        </p:txBody>
      </p:sp>
      <p:pic>
        <p:nvPicPr>
          <p:cNvPr id="4" name="Content Placeholder 3">
            <a:extLst>
              <a:ext uri="{FF2B5EF4-FFF2-40B4-BE49-F238E27FC236}">
                <a16:creationId xmlns:a16="http://schemas.microsoft.com/office/drawing/2014/main" id="{C98D9195-8CA8-FB5B-9843-ECD28ED8B70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8368633" y="200500"/>
            <a:ext cx="3545531" cy="24058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pic>
      <p:pic>
        <p:nvPicPr>
          <p:cNvPr id="7" name="Picture 5" descr="strobilocerc">
            <a:extLst>
              <a:ext uri="{FF2B5EF4-FFF2-40B4-BE49-F238E27FC236}">
                <a16:creationId xmlns:a16="http://schemas.microsoft.com/office/drawing/2014/main" id="{71DF3C4D-8A13-EF47-47D0-09B200CF52B1}"/>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tretch/>
        </p:blipFill>
        <p:spPr bwMode="auto">
          <a:xfrm rot="10800000">
            <a:off x="6874230" y="5236865"/>
            <a:ext cx="996449" cy="55978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4" name="Picture 5" descr="path1">
            <a:extLst>
              <a:ext uri="{FF2B5EF4-FFF2-40B4-BE49-F238E27FC236}">
                <a16:creationId xmlns:a16="http://schemas.microsoft.com/office/drawing/2014/main" id="{05967864-2D30-390E-11CE-7F5A219A423B}"/>
              </a:ext>
            </a:extLst>
          </p:cNvPr>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a:ext>
            </a:extLst>
          </a:blip>
          <a:srcRect/>
          <a:stretch/>
        </p:blipFill>
        <p:spPr bwMode="auto">
          <a:xfrm>
            <a:off x="10452427" y="4041476"/>
            <a:ext cx="1242895" cy="8680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1" name="Picture 10" descr="A close-up of a coin&#10;&#10;Description automatically generated with medium confidence">
            <a:extLst>
              <a:ext uri="{FF2B5EF4-FFF2-40B4-BE49-F238E27FC236}">
                <a16:creationId xmlns:a16="http://schemas.microsoft.com/office/drawing/2014/main" id="{2AAD754E-175E-361B-3EAC-497763E3E17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389330" y="5716469"/>
            <a:ext cx="752068" cy="650146"/>
          </a:xfrm>
          <a:prstGeom prst="rect">
            <a:avLst/>
          </a:prstGeom>
        </p:spPr>
      </p:pic>
      <p:sp>
        <p:nvSpPr>
          <p:cNvPr id="15" name="Rectangle 3">
            <a:extLst>
              <a:ext uri="{FF2B5EF4-FFF2-40B4-BE49-F238E27FC236}">
                <a16:creationId xmlns:a16="http://schemas.microsoft.com/office/drawing/2014/main" id="{677126CC-DBAB-1154-9774-A63B1CFE852E}"/>
              </a:ext>
            </a:extLst>
          </p:cNvPr>
          <p:cNvSpPr txBox="1">
            <a:spLocks noChangeArrowheads="1"/>
          </p:cNvSpPr>
          <p:nvPr/>
        </p:nvSpPr>
        <p:spPr bwMode="auto">
          <a:xfrm>
            <a:off x="57150" y="3842112"/>
            <a:ext cx="3371849" cy="80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spcBef>
                <a:spcPts val="0"/>
              </a:spcBef>
              <a:buNone/>
            </a:pPr>
            <a:r>
              <a:rPr lang="en-US" sz="1200" b="1" u="sng" kern="0" dirty="0">
                <a:latin typeface="Comic Sans MS"/>
                <a:cs typeface="Comic Sans MS"/>
              </a:rPr>
              <a:t>Pathology</a:t>
            </a:r>
          </a:p>
          <a:p>
            <a:pPr marL="177800" indent="-177800">
              <a:spcBef>
                <a:spcPts val="0"/>
              </a:spcBef>
            </a:pPr>
            <a:r>
              <a:rPr lang="en-US" sz="1100" kern="0" dirty="0">
                <a:latin typeface="Comic Sans MS"/>
                <a:cs typeface="Comic Sans MS"/>
              </a:rPr>
              <a:t>No Pathology</a:t>
            </a:r>
          </a:p>
          <a:p>
            <a:pPr marL="231775" indent="0">
              <a:spcBef>
                <a:spcPts val="0"/>
              </a:spcBef>
              <a:buNone/>
            </a:pPr>
            <a:r>
              <a:rPr lang="en-US" sz="900" kern="0" dirty="0">
                <a:latin typeface="Comic Sans MS"/>
                <a:cs typeface="Comic Sans MS"/>
              </a:rPr>
              <a:t>(maybe nutrient competition in malnourished hosts)</a:t>
            </a:r>
          </a:p>
          <a:p>
            <a:pPr marL="177800" indent="-177800"/>
            <a:r>
              <a:rPr lang="en-US" sz="1100" kern="0" dirty="0">
                <a:latin typeface="Comic Sans MS"/>
                <a:cs typeface="Comic Sans MS"/>
              </a:rPr>
              <a:t>"Client Worry”</a:t>
            </a:r>
            <a:r>
              <a:rPr lang="en-US" sz="1200" kern="0" dirty="0">
                <a:latin typeface="Comic Sans MS"/>
                <a:cs typeface="Comic Sans MS"/>
              </a:rPr>
              <a:t> </a:t>
            </a:r>
            <a:r>
              <a:rPr lang="en-US" sz="1000" kern="0" dirty="0">
                <a:latin typeface="Comic Sans MS"/>
                <a:cs typeface="Comic Sans MS"/>
              </a:rPr>
              <a:t>(proglottid aesthetics)</a:t>
            </a:r>
          </a:p>
        </p:txBody>
      </p:sp>
      <p:sp>
        <p:nvSpPr>
          <p:cNvPr id="16" name="Rectangle 3">
            <a:extLst>
              <a:ext uri="{FF2B5EF4-FFF2-40B4-BE49-F238E27FC236}">
                <a16:creationId xmlns:a16="http://schemas.microsoft.com/office/drawing/2014/main" id="{0C0043F9-B1F3-491A-3451-4C33CC7B1EA6}"/>
              </a:ext>
            </a:extLst>
          </p:cNvPr>
          <p:cNvSpPr txBox="1">
            <a:spLocks noChangeArrowheads="1"/>
          </p:cNvSpPr>
          <p:nvPr/>
        </p:nvSpPr>
        <p:spPr bwMode="auto">
          <a:xfrm>
            <a:off x="2394250" y="4734246"/>
            <a:ext cx="3257123" cy="10386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1200" b="1" u="sng" kern="0" dirty="0">
                <a:latin typeface="Comic Sans MS"/>
                <a:cs typeface="Comic Sans MS"/>
              </a:rPr>
              <a:t>Clinical Signs</a:t>
            </a:r>
          </a:p>
          <a:p>
            <a:pPr marL="109538" indent="-109538"/>
            <a:r>
              <a:rPr lang="en-US" sz="1100" kern="0" dirty="0">
                <a:latin typeface="Comic Sans MS"/>
                <a:cs typeface="Comic Sans MS"/>
              </a:rPr>
              <a:t>Segments presented by Client</a:t>
            </a:r>
          </a:p>
          <a:p>
            <a:pPr marL="109538" indent="-109538"/>
            <a:r>
              <a:rPr lang="en-US" sz="1100" kern="0" dirty="0">
                <a:latin typeface="Comic Sans MS"/>
                <a:cs typeface="Comic Sans MS"/>
              </a:rPr>
              <a:t>Pet usually shows no signs</a:t>
            </a:r>
          </a:p>
          <a:p>
            <a:pPr marL="177800" lvl="1" indent="-68263"/>
            <a:r>
              <a:rPr lang="en-US" sz="1000" kern="0" dirty="0">
                <a:latin typeface="Comic Sans MS"/>
                <a:cs typeface="Comic Sans MS"/>
              </a:rPr>
              <a:t>Occasionally cat drags tail</a:t>
            </a:r>
          </a:p>
          <a:p>
            <a:pPr marL="109538" indent="-109538"/>
            <a:r>
              <a:rPr lang="en-US" sz="1100" kern="0" dirty="0">
                <a:latin typeface="Comic Sans MS"/>
                <a:cs typeface="Comic Sans MS"/>
              </a:rPr>
              <a:t>Dietary History -- possibility of rodent diet</a:t>
            </a:r>
          </a:p>
        </p:txBody>
      </p:sp>
      <p:sp>
        <p:nvSpPr>
          <p:cNvPr id="17" name="Rectangle 3">
            <a:extLst>
              <a:ext uri="{FF2B5EF4-FFF2-40B4-BE49-F238E27FC236}">
                <a16:creationId xmlns:a16="http://schemas.microsoft.com/office/drawing/2014/main" id="{EC0F516B-A4BB-E8B8-F5B4-F7FDCBD919B7}"/>
              </a:ext>
            </a:extLst>
          </p:cNvPr>
          <p:cNvSpPr txBox="1">
            <a:spLocks noChangeArrowheads="1"/>
          </p:cNvSpPr>
          <p:nvPr/>
        </p:nvSpPr>
        <p:spPr bwMode="auto">
          <a:xfrm>
            <a:off x="3775265" y="5796646"/>
            <a:ext cx="2895600" cy="9425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1200" b="1" u="sng" kern="0" dirty="0">
                <a:latin typeface="Comic Sans MS"/>
                <a:cs typeface="Comic Sans MS"/>
              </a:rPr>
              <a:t>Diagnosis</a:t>
            </a:r>
          </a:p>
          <a:p>
            <a:pPr marL="157163" indent="-157163"/>
            <a:r>
              <a:rPr lang="en-US" sz="1100" kern="0" dirty="0">
                <a:latin typeface="Comic Sans MS"/>
                <a:cs typeface="Comic Sans MS"/>
              </a:rPr>
              <a:t>Segment Squash</a:t>
            </a:r>
          </a:p>
          <a:p>
            <a:pPr marL="231775" lvl="2" indent="-112713">
              <a:buSzPct val="60000"/>
            </a:pPr>
            <a:r>
              <a:rPr lang="en-US" sz="1000" kern="0" dirty="0">
                <a:latin typeface="Comic Sans MS"/>
                <a:cs typeface="Comic Sans MS"/>
              </a:rPr>
              <a:t>Rectangular segment</a:t>
            </a:r>
          </a:p>
          <a:p>
            <a:pPr marL="231775" lvl="2" indent="-112713">
              <a:buSzPct val="60000"/>
            </a:pPr>
            <a:r>
              <a:rPr lang="en-US" sz="1000" kern="0" dirty="0">
                <a:latin typeface="Comic Sans MS"/>
                <a:cs typeface="Comic Sans MS"/>
              </a:rPr>
              <a:t>Single Spherical eggs with striated shell. </a:t>
            </a:r>
          </a:p>
        </p:txBody>
      </p:sp>
      <p:pic>
        <p:nvPicPr>
          <p:cNvPr id="18" name="Picture 6" descr="prog2">
            <a:extLst>
              <a:ext uri="{FF2B5EF4-FFF2-40B4-BE49-F238E27FC236}">
                <a16:creationId xmlns:a16="http://schemas.microsoft.com/office/drawing/2014/main" id="{2F46518E-6811-6FB2-3EB5-F518A9AA1A7A}"/>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74812" y="4986151"/>
            <a:ext cx="1705971" cy="11093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pic>
      <p:pic>
        <p:nvPicPr>
          <p:cNvPr id="19" name="Picture 7" descr="ovum1">
            <a:extLst>
              <a:ext uri="{FF2B5EF4-FFF2-40B4-BE49-F238E27FC236}">
                <a16:creationId xmlns:a16="http://schemas.microsoft.com/office/drawing/2014/main" id="{2DA9C986-F130-B4AD-0C9F-8643C4CAC991}"/>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a:xfrm>
            <a:off x="2229146" y="5900220"/>
            <a:ext cx="914773" cy="8060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0" name="Oval 19">
            <a:extLst>
              <a:ext uri="{FF2B5EF4-FFF2-40B4-BE49-F238E27FC236}">
                <a16:creationId xmlns:a16="http://schemas.microsoft.com/office/drawing/2014/main" id="{E02093DB-E7B2-676C-03B0-C92E62BC911D}"/>
              </a:ext>
            </a:extLst>
          </p:cNvPr>
          <p:cNvSpPr/>
          <p:nvPr/>
        </p:nvSpPr>
        <p:spPr bwMode="auto">
          <a:xfrm>
            <a:off x="1259228" y="4986151"/>
            <a:ext cx="778187" cy="1004549"/>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endParaRPr lang="en-US"/>
          </a:p>
        </p:txBody>
      </p:sp>
      <p:sp>
        <p:nvSpPr>
          <p:cNvPr id="21" name="TextBox 20">
            <a:extLst>
              <a:ext uri="{FF2B5EF4-FFF2-40B4-BE49-F238E27FC236}">
                <a16:creationId xmlns:a16="http://schemas.microsoft.com/office/drawing/2014/main" id="{DF80C16B-DA1E-EF31-A680-161E618C0BD2}"/>
              </a:ext>
            </a:extLst>
          </p:cNvPr>
          <p:cNvSpPr txBox="1"/>
          <p:nvPr/>
        </p:nvSpPr>
        <p:spPr>
          <a:xfrm>
            <a:off x="7230920" y="6083266"/>
            <a:ext cx="1279517"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Control ??</a:t>
            </a:r>
          </a:p>
        </p:txBody>
      </p:sp>
      <p:sp>
        <p:nvSpPr>
          <p:cNvPr id="22" name="Rectangle 3">
            <a:extLst>
              <a:ext uri="{FF2B5EF4-FFF2-40B4-BE49-F238E27FC236}">
                <a16:creationId xmlns:a16="http://schemas.microsoft.com/office/drawing/2014/main" id="{9BEA295E-2A71-6261-DF2A-31A09D401BFC}"/>
              </a:ext>
            </a:extLst>
          </p:cNvPr>
          <p:cNvSpPr txBox="1">
            <a:spLocks noChangeArrowheads="1"/>
          </p:cNvSpPr>
          <p:nvPr/>
        </p:nvSpPr>
        <p:spPr bwMode="auto">
          <a:xfrm>
            <a:off x="3679783" y="2923345"/>
            <a:ext cx="2895601" cy="14739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1200" b="1" u="sng" kern="0" dirty="0">
                <a:latin typeface="Comic Sans MS"/>
                <a:cs typeface="Comic Sans MS"/>
              </a:rPr>
              <a:t>Treatment</a:t>
            </a:r>
          </a:p>
          <a:p>
            <a:pPr marL="109538" indent="-109538"/>
            <a:r>
              <a:rPr lang="en-US" sz="1050" b="1" kern="0" dirty="0">
                <a:solidFill>
                  <a:srgbClr val="FF0000"/>
                </a:solidFill>
                <a:latin typeface="Comic Sans MS"/>
                <a:cs typeface="Comic Sans MS"/>
              </a:rPr>
              <a:t>Praziquantel</a:t>
            </a:r>
            <a:r>
              <a:rPr lang="en-US" sz="1050" b="1" kern="0" dirty="0">
                <a:latin typeface="Comic Sans MS"/>
                <a:cs typeface="Comic Sans MS"/>
              </a:rPr>
              <a:t> </a:t>
            </a:r>
            <a:r>
              <a:rPr lang="en-US" sz="1000" b="1" kern="0" dirty="0">
                <a:latin typeface="Comic Sans MS"/>
                <a:cs typeface="Comic Sans MS"/>
              </a:rPr>
              <a:t>(</a:t>
            </a:r>
            <a:r>
              <a:rPr lang="en-US" sz="1000" b="1" i="1" kern="0" dirty="0" err="1">
                <a:latin typeface="Comic Sans MS"/>
                <a:cs typeface="Comic Sans MS"/>
              </a:rPr>
              <a:t>Droncit</a:t>
            </a:r>
            <a:r>
              <a:rPr lang="en-US" sz="1000" b="1" kern="0" dirty="0">
                <a:latin typeface="Comic Sans MS"/>
                <a:cs typeface="Comic Sans MS"/>
              </a:rPr>
              <a:t>)</a:t>
            </a:r>
            <a:endParaRPr lang="en-US" sz="1050" b="1" kern="0" dirty="0">
              <a:latin typeface="Comic Sans MS"/>
              <a:cs typeface="Comic Sans MS"/>
            </a:endParaRPr>
          </a:p>
          <a:p>
            <a:pPr marL="109538" indent="-109538"/>
            <a:r>
              <a:rPr lang="en-US" sz="1050" b="1" kern="0" dirty="0" err="1">
                <a:latin typeface="Comic Sans MS"/>
                <a:cs typeface="Comic Sans MS"/>
              </a:rPr>
              <a:t>Pyrantel+</a:t>
            </a:r>
            <a:r>
              <a:rPr lang="en-US" sz="1050" b="1" kern="0" dirty="0" err="1">
                <a:solidFill>
                  <a:srgbClr val="FF0000"/>
                </a:solidFill>
                <a:latin typeface="Comic Sans MS"/>
                <a:cs typeface="Comic Sans MS"/>
              </a:rPr>
              <a:t>Praziquantel</a:t>
            </a:r>
            <a:r>
              <a:rPr lang="en-US" sz="1050" b="1" kern="0" dirty="0">
                <a:solidFill>
                  <a:srgbClr val="FF0000"/>
                </a:solidFill>
                <a:latin typeface="Comic Sans MS"/>
                <a:cs typeface="Comic Sans MS"/>
              </a:rPr>
              <a:t> </a:t>
            </a:r>
            <a:r>
              <a:rPr lang="en-US" sz="1000" b="1" kern="0" dirty="0">
                <a:latin typeface="Comic Sans MS"/>
                <a:cs typeface="Comic Sans MS"/>
              </a:rPr>
              <a:t>(</a:t>
            </a:r>
            <a:r>
              <a:rPr lang="en-US" sz="1000" b="1" i="1" kern="0" dirty="0" err="1">
                <a:latin typeface="Comic Sans MS"/>
                <a:cs typeface="Comic Sans MS"/>
              </a:rPr>
              <a:t>Drontal</a:t>
            </a:r>
            <a:r>
              <a:rPr lang="en-US" sz="1000" b="1" i="1" kern="0" dirty="0">
                <a:latin typeface="Comic Sans MS"/>
                <a:cs typeface="Comic Sans MS"/>
              </a:rPr>
              <a:t> tablets</a:t>
            </a:r>
            <a:r>
              <a:rPr lang="en-US" sz="1000" b="1" kern="0" dirty="0">
                <a:latin typeface="Comic Sans MS"/>
                <a:cs typeface="Comic Sans MS"/>
              </a:rPr>
              <a:t>)</a:t>
            </a:r>
          </a:p>
          <a:p>
            <a:pPr marL="109538" indent="-109538"/>
            <a:r>
              <a:rPr lang="en-US" sz="1050" b="1" kern="0" dirty="0" err="1">
                <a:latin typeface="Comic Sans MS"/>
                <a:cs typeface="Comic Sans MS"/>
              </a:rPr>
              <a:t>Emodepside+</a:t>
            </a:r>
            <a:r>
              <a:rPr lang="en-US" sz="1050" b="1" kern="0" dirty="0" err="1">
                <a:solidFill>
                  <a:srgbClr val="FF0000"/>
                </a:solidFill>
                <a:latin typeface="Comic Sans MS"/>
                <a:cs typeface="Comic Sans MS"/>
              </a:rPr>
              <a:t>Praziquantel</a:t>
            </a:r>
            <a:r>
              <a:rPr lang="en-US" sz="1050" b="1" kern="0" dirty="0">
                <a:latin typeface="Comic Sans MS"/>
                <a:cs typeface="Comic Sans MS"/>
              </a:rPr>
              <a:t> </a:t>
            </a:r>
            <a:r>
              <a:rPr lang="en-US" sz="1000" b="1" kern="0" dirty="0">
                <a:latin typeface="Comic Sans MS"/>
                <a:cs typeface="Comic Sans MS"/>
              </a:rPr>
              <a:t>(</a:t>
            </a:r>
            <a:r>
              <a:rPr lang="en-US" sz="1000" b="1" i="1" kern="0" dirty="0" err="1">
                <a:latin typeface="Comic Sans MS"/>
                <a:cs typeface="Comic Sans MS"/>
              </a:rPr>
              <a:t>Profender</a:t>
            </a:r>
            <a:r>
              <a:rPr lang="en-US" sz="1000" b="1" kern="0" dirty="0">
                <a:latin typeface="Comic Sans MS"/>
                <a:cs typeface="Comic Sans MS"/>
              </a:rPr>
              <a:t>)</a:t>
            </a:r>
          </a:p>
          <a:p>
            <a:pPr marL="109538" indent="-109538"/>
            <a:endParaRPr lang="en-US" sz="1050" b="1" kern="0" dirty="0">
              <a:latin typeface="Comic Sans MS"/>
              <a:cs typeface="Comic Sans MS"/>
            </a:endParaRPr>
          </a:p>
          <a:p>
            <a:pPr marL="109538" indent="-109538"/>
            <a:r>
              <a:rPr lang="en-US" sz="1050" b="1" kern="0" dirty="0" err="1">
                <a:solidFill>
                  <a:srgbClr val="FF0000"/>
                </a:solidFill>
                <a:latin typeface="Comic Sans MS"/>
                <a:cs typeface="Comic Sans MS"/>
              </a:rPr>
              <a:t>Epsiprantel</a:t>
            </a:r>
            <a:r>
              <a:rPr lang="en-US" sz="1050" b="1" kern="0" dirty="0">
                <a:latin typeface="Comic Sans MS"/>
                <a:cs typeface="Comic Sans MS"/>
              </a:rPr>
              <a:t> </a:t>
            </a:r>
            <a:r>
              <a:rPr lang="en-US" sz="1000" b="1" kern="0" dirty="0">
                <a:latin typeface="Comic Sans MS"/>
                <a:cs typeface="Comic Sans MS"/>
              </a:rPr>
              <a:t>(</a:t>
            </a:r>
            <a:r>
              <a:rPr lang="en-US" sz="1000" b="1" i="1" kern="0" dirty="0" err="1">
                <a:latin typeface="Comic Sans MS"/>
                <a:cs typeface="Comic Sans MS"/>
              </a:rPr>
              <a:t>Cestex</a:t>
            </a:r>
            <a:r>
              <a:rPr lang="en-US" sz="1000" b="1" i="1" kern="0" dirty="0">
                <a:latin typeface="Comic Sans MS"/>
                <a:cs typeface="Comic Sans MS"/>
              </a:rPr>
              <a:t>)</a:t>
            </a:r>
            <a:endParaRPr lang="en-US" sz="1050" b="1" kern="0" dirty="0">
              <a:latin typeface="Comic Sans MS"/>
              <a:cs typeface="Comic Sans MS"/>
            </a:endParaRPr>
          </a:p>
          <a:p>
            <a:pPr marL="109538" indent="-109538"/>
            <a:r>
              <a:rPr lang="en-US" sz="1050" b="1" kern="0" dirty="0">
                <a:latin typeface="Comic Sans MS"/>
                <a:cs typeface="Comic Sans MS"/>
              </a:rPr>
              <a:t>Fenbendazole </a:t>
            </a:r>
            <a:r>
              <a:rPr lang="en-US" sz="1000" b="1" kern="0" dirty="0">
                <a:latin typeface="Comic Sans MS"/>
                <a:cs typeface="Comic Sans MS"/>
              </a:rPr>
              <a:t>(</a:t>
            </a:r>
            <a:r>
              <a:rPr lang="en-US" sz="1000" b="1" i="1" kern="0" dirty="0" err="1">
                <a:latin typeface="Comic Sans MS"/>
                <a:cs typeface="Comic Sans MS"/>
              </a:rPr>
              <a:t>Panacur</a:t>
            </a:r>
            <a:r>
              <a:rPr lang="en-US" sz="1000" b="1" kern="0" dirty="0">
                <a:latin typeface="Comic Sans MS"/>
                <a:cs typeface="Comic Sans MS"/>
              </a:rPr>
              <a:t>) </a:t>
            </a:r>
            <a:r>
              <a:rPr lang="en-US" sz="1000" b="1" kern="0" dirty="0">
                <a:solidFill>
                  <a:srgbClr val="FF0000"/>
                </a:solidFill>
                <a:latin typeface="Comic Sans MS"/>
                <a:cs typeface="Comic Sans MS"/>
              </a:rPr>
              <a:t>[extra-label]</a:t>
            </a:r>
            <a:endParaRPr lang="en-US" sz="1050" b="1" kern="0" dirty="0">
              <a:solidFill>
                <a:srgbClr val="FF0000"/>
              </a:solidFill>
              <a:latin typeface="Comic Sans MS"/>
              <a:cs typeface="Comic Sans MS"/>
            </a:endParaRPr>
          </a:p>
          <a:p>
            <a:pPr marL="227013" indent="-227013"/>
            <a:endParaRPr lang="en-US" sz="1050" b="1" kern="0" dirty="0">
              <a:latin typeface="Comic Sans MS"/>
              <a:cs typeface="Comic Sans MS"/>
            </a:endParaRPr>
          </a:p>
          <a:p>
            <a:pPr marL="227013" indent="-227013"/>
            <a:endParaRPr lang="en-US" sz="1050" kern="0" dirty="0">
              <a:latin typeface="Comic Sans MS"/>
              <a:cs typeface="Comic Sans MS"/>
            </a:endParaRPr>
          </a:p>
        </p:txBody>
      </p:sp>
      <p:sp>
        <p:nvSpPr>
          <p:cNvPr id="5" name="Rectangle 3">
            <a:extLst>
              <a:ext uri="{FF2B5EF4-FFF2-40B4-BE49-F238E27FC236}">
                <a16:creationId xmlns:a16="http://schemas.microsoft.com/office/drawing/2014/main" id="{2D555195-F6F4-BAF8-59E8-3A09881494D5}"/>
              </a:ext>
            </a:extLst>
          </p:cNvPr>
          <p:cNvSpPr txBox="1">
            <a:spLocks noChangeArrowheads="1"/>
          </p:cNvSpPr>
          <p:nvPr/>
        </p:nvSpPr>
        <p:spPr bwMode="auto">
          <a:xfrm>
            <a:off x="8010648" y="6374151"/>
            <a:ext cx="3200400" cy="3888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buNone/>
            </a:pPr>
            <a:r>
              <a:rPr lang="en-US" sz="1600" b="1" kern="0" dirty="0">
                <a:solidFill>
                  <a:srgbClr val="FF0000"/>
                </a:solidFill>
                <a:latin typeface="Comic Sans MS"/>
                <a:cs typeface="Comic Sans MS"/>
              </a:rPr>
              <a:t>Restrict access to Rodents</a:t>
            </a:r>
          </a:p>
        </p:txBody>
      </p:sp>
    </p:spTree>
    <p:extLst>
      <p:ext uri="{BB962C8B-B14F-4D97-AF65-F5344CB8AC3E}">
        <p14:creationId xmlns:p14="http://schemas.microsoft.com/office/powerpoint/2010/main" val="221634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2895600" y="1130968"/>
            <a:ext cx="6400800" cy="1676400"/>
          </a:xfrm>
        </p:spPr>
        <p:txBody>
          <a:bodyPr/>
          <a:lstStyle/>
          <a:p>
            <a:pPr eaLnBrk="1" hangingPunct="1">
              <a:lnSpc>
                <a:spcPct val="90000"/>
              </a:lnSpc>
              <a:buFont typeface="Wingdings" charset="0"/>
              <a:buNone/>
              <a:defRPr/>
            </a:pPr>
            <a:r>
              <a:rPr lang="en-US" sz="5400" b="1" i="1" dirty="0">
                <a:latin typeface="Comic Sans MS" panose="030F0702030302020204" pitchFamily="66" charset="0"/>
              </a:rPr>
              <a:t>Taenia spp.</a:t>
            </a:r>
          </a:p>
          <a:p>
            <a:pPr eaLnBrk="1" hangingPunct="1">
              <a:lnSpc>
                <a:spcPct val="90000"/>
              </a:lnSpc>
              <a:buFont typeface="Wingdings" charset="0"/>
              <a:buNone/>
              <a:defRPr/>
            </a:pPr>
            <a:r>
              <a:rPr lang="en-US" sz="5400" b="1" dirty="0">
                <a:latin typeface="Comic Sans MS" panose="030F0702030302020204" pitchFamily="66" charset="0"/>
              </a:rPr>
              <a:t>of Humans</a:t>
            </a:r>
            <a:endParaRPr lang="en-US" sz="5400" dirty="0">
              <a:latin typeface="Comic Sans MS" panose="030F0702030302020204" pitchFamily="66" charset="0"/>
            </a:endParaRPr>
          </a:p>
        </p:txBody>
      </p:sp>
      <p:pic>
        <p:nvPicPr>
          <p:cNvPr id="5" name="Picture 4">
            <a:extLst>
              <a:ext uri="{FF2B5EF4-FFF2-40B4-BE49-F238E27FC236}">
                <a16:creationId xmlns:a16="http://schemas.microsoft.com/office/drawing/2014/main" id="{1FD97C68-299F-8AA1-335A-9B65D3A1DC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3603" y="2971800"/>
            <a:ext cx="9144793" cy="103641"/>
          </a:xfrm>
          <a:prstGeom prst="rect">
            <a:avLst/>
          </a:prstGeom>
        </p:spPr>
      </p:pic>
      <p:pic>
        <p:nvPicPr>
          <p:cNvPr id="7" name="Picture 6" descr="A cartoon of a bull&#10;&#10;Description automatically generated">
            <a:extLst>
              <a:ext uri="{FF2B5EF4-FFF2-40B4-BE49-F238E27FC236}">
                <a16:creationId xmlns:a16="http://schemas.microsoft.com/office/drawing/2014/main" id="{6495E563-A692-0B69-8861-057A1DEFE6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3800" y="3457074"/>
            <a:ext cx="4334256" cy="3218688"/>
          </a:xfrm>
          <a:prstGeom prst="rect">
            <a:avLst/>
          </a:prstGeom>
        </p:spPr>
      </p:pic>
      <p:pic>
        <p:nvPicPr>
          <p:cNvPr id="13" name="Graphic 12">
            <a:extLst>
              <a:ext uri="{FF2B5EF4-FFF2-40B4-BE49-F238E27FC236}">
                <a16:creationId xmlns:a16="http://schemas.microsoft.com/office/drawing/2014/main" id="{6F673B0C-1419-C570-169A-1E6CFA761D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6800" y="4188602"/>
            <a:ext cx="3242191" cy="2487160"/>
          </a:xfrm>
          <a:prstGeom prst="rect">
            <a:avLst/>
          </a:prstGeom>
        </p:spPr>
      </p:pic>
      <p:pic>
        <p:nvPicPr>
          <p:cNvPr id="4" name="Picture 3" descr="Cartoon character of a cartoon character&#10;&#10;Description automatically generated">
            <a:extLst>
              <a:ext uri="{FF2B5EF4-FFF2-40B4-BE49-F238E27FC236}">
                <a16:creationId xmlns:a16="http://schemas.microsoft.com/office/drawing/2014/main" id="{C680B4A6-CDA2-C0D9-F1E0-E39A66E85B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91099" y="3230041"/>
            <a:ext cx="2209800" cy="3535680"/>
          </a:xfrm>
          <a:prstGeom prst="rect">
            <a:avLst/>
          </a:prstGeom>
        </p:spPr>
      </p:pic>
    </p:spTree>
    <p:extLst>
      <p:ext uri="{BB962C8B-B14F-4D97-AF65-F5344CB8AC3E}">
        <p14:creationId xmlns:p14="http://schemas.microsoft.com/office/powerpoint/2010/main" val="2330947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CA84DF-119F-305A-1915-A8EDECF82B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913" y="1295400"/>
            <a:ext cx="9144793" cy="103641"/>
          </a:xfrm>
          <a:prstGeom prst="rect">
            <a:avLst/>
          </a:prstGeom>
        </p:spPr>
      </p:pic>
      <p:pic>
        <p:nvPicPr>
          <p:cNvPr id="13" name="Picture 12" descr="Diagram&#10;&#10;Description automatically generated">
            <a:extLst>
              <a:ext uri="{FF2B5EF4-FFF2-40B4-BE49-F238E27FC236}">
                <a16:creationId xmlns:a16="http://schemas.microsoft.com/office/drawing/2014/main" id="{6A61B384-E0A3-546C-08B9-373AEA7844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67157" y="88555"/>
            <a:ext cx="4389120" cy="3447288"/>
          </a:xfrm>
          <a:prstGeom prst="rect">
            <a:avLst/>
          </a:prstGeom>
        </p:spPr>
      </p:pic>
      <p:sp>
        <p:nvSpPr>
          <p:cNvPr id="2" name="Rectangle 5">
            <a:extLst>
              <a:ext uri="{FF2B5EF4-FFF2-40B4-BE49-F238E27FC236}">
                <a16:creationId xmlns:a16="http://schemas.microsoft.com/office/drawing/2014/main" id="{F4DFBB55-19FB-A342-15C8-C048104A24AA}"/>
              </a:ext>
            </a:extLst>
          </p:cNvPr>
          <p:cNvSpPr txBox="1">
            <a:spLocks noChangeArrowheads="1"/>
          </p:cNvSpPr>
          <p:nvPr/>
        </p:nvSpPr>
        <p:spPr>
          <a:xfrm>
            <a:off x="188223" y="1490126"/>
            <a:ext cx="3678643" cy="720627"/>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177800" indent="-177800">
              <a:lnSpc>
                <a:spcPct val="90000"/>
              </a:lnSpc>
            </a:pPr>
            <a:r>
              <a:rPr lang="en-US" sz="1400" kern="0" dirty="0">
                <a:latin typeface="Comic Sans MS"/>
                <a:cs typeface="Comic Sans MS"/>
              </a:rPr>
              <a:t>Worldwide</a:t>
            </a:r>
          </a:p>
          <a:p>
            <a:pPr marL="177800" indent="-177800">
              <a:lnSpc>
                <a:spcPct val="90000"/>
              </a:lnSpc>
            </a:pPr>
            <a:r>
              <a:rPr lang="en-US" sz="1400" kern="0" dirty="0">
                <a:latin typeface="Comic Sans MS"/>
                <a:cs typeface="Comic Sans MS"/>
              </a:rPr>
              <a:t>24 to 75 ft long, survives “many years”</a:t>
            </a:r>
          </a:p>
          <a:p>
            <a:pPr marL="177800" indent="-177800">
              <a:lnSpc>
                <a:spcPct val="90000"/>
              </a:lnSpc>
            </a:pPr>
            <a:r>
              <a:rPr lang="en-US" sz="1400" kern="0" dirty="0">
                <a:latin typeface="Comic Sans MS"/>
                <a:cs typeface="Comic Sans MS"/>
              </a:rPr>
              <a:t>Larval tapeworms in cattle </a:t>
            </a:r>
          </a:p>
        </p:txBody>
      </p:sp>
      <p:sp>
        <p:nvSpPr>
          <p:cNvPr id="3" name="Rectangle 3">
            <a:extLst>
              <a:ext uri="{FF2B5EF4-FFF2-40B4-BE49-F238E27FC236}">
                <a16:creationId xmlns:a16="http://schemas.microsoft.com/office/drawing/2014/main" id="{C2A6FF9E-8E55-7FFE-3D25-9F08C9D75849}"/>
              </a:ext>
            </a:extLst>
          </p:cNvPr>
          <p:cNvSpPr txBox="1">
            <a:spLocks noChangeArrowheads="1"/>
          </p:cNvSpPr>
          <p:nvPr/>
        </p:nvSpPr>
        <p:spPr bwMode="auto">
          <a:xfrm>
            <a:off x="564962" y="125911"/>
            <a:ext cx="4840977" cy="1090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90000"/>
              </a:lnSpc>
              <a:buFont typeface="Wingdings" charset="0"/>
              <a:buNone/>
              <a:defRPr/>
            </a:pPr>
            <a:r>
              <a:rPr lang="en-US" sz="4000" b="1" i="1" u="sng" kern="0" dirty="0">
                <a:latin typeface="Comic Sans MS" panose="030F0702030302020204" pitchFamily="66" charset="0"/>
              </a:rPr>
              <a:t>Taenia saginata</a:t>
            </a:r>
          </a:p>
          <a:p>
            <a:pPr>
              <a:lnSpc>
                <a:spcPct val="90000"/>
              </a:lnSpc>
              <a:buFont typeface="Wingdings" charset="0"/>
              <a:buNone/>
              <a:defRPr/>
            </a:pPr>
            <a:r>
              <a:rPr lang="en-US" sz="2800" b="1" kern="0" dirty="0">
                <a:latin typeface="Comic Sans MS" panose="030F0702030302020204" pitchFamily="66" charset="0"/>
              </a:rPr>
              <a:t>Beef tapeworm of humans</a:t>
            </a:r>
            <a:endParaRPr lang="en-US" sz="2800" kern="0" dirty="0">
              <a:latin typeface="Comic Sans MS" panose="030F0702030302020204" pitchFamily="66" charset="0"/>
            </a:endParaRPr>
          </a:p>
        </p:txBody>
      </p:sp>
      <p:sp>
        <p:nvSpPr>
          <p:cNvPr id="4" name="Rectangle 3">
            <a:extLst>
              <a:ext uri="{FF2B5EF4-FFF2-40B4-BE49-F238E27FC236}">
                <a16:creationId xmlns:a16="http://schemas.microsoft.com/office/drawing/2014/main" id="{B9C2DB82-F1BB-D6DE-034A-812A62739B51}"/>
              </a:ext>
            </a:extLst>
          </p:cNvPr>
          <p:cNvSpPr txBox="1">
            <a:spLocks noChangeArrowheads="1"/>
          </p:cNvSpPr>
          <p:nvPr/>
        </p:nvSpPr>
        <p:spPr>
          <a:xfrm>
            <a:off x="326699" y="2365368"/>
            <a:ext cx="3401689" cy="1233102"/>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nSpc>
                <a:spcPct val="90000"/>
              </a:lnSpc>
              <a:buFontTx/>
              <a:buNone/>
            </a:pPr>
            <a:r>
              <a:rPr lang="en-US" sz="1600" b="1" u="sng" kern="0" dirty="0">
                <a:latin typeface="Comic Sans MS"/>
                <a:cs typeface="Comic Sans MS"/>
              </a:rPr>
              <a:t>Life Cycle</a:t>
            </a:r>
          </a:p>
          <a:p>
            <a:pPr marL="177800" indent="-177800">
              <a:lnSpc>
                <a:spcPct val="90000"/>
              </a:lnSpc>
            </a:pPr>
            <a:r>
              <a:rPr lang="en-US" sz="1200" kern="0" dirty="0">
                <a:latin typeface="Comic Sans MS"/>
                <a:cs typeface="Comic Sans MS"/>
              </a:rPr>
              <a:t>DH: Humans (small intestine) </a:t>
            </a:r>
          </a:p>
          <a:p>
            <a:pPr marL="177800" indent="-177800">
              <a:lnSpc>
                <a:spcPct val="90000"/>
              </a:lnSpc>
            </a:pPr>
            <a:r>
              <a:rPr lang="en-US" sz="1200" kern="0" dirty="0">
                <a:latin typeface="Comic Sans MS"/>
                <a:cs typeface="Comic Sans MS"/>
              </a:rPr>
              <a:t>Gravid proglottids passed in feces</a:t>
            </a:r>
          </a:p>
          <a:p>
            <a:pPr marL="177800" indent="-177800">
              <a:lnSpc>
                <a:spcPct val="90000"/>
              </a:lnSpc>
            </a:pPr>
            <a:r>
              <a:rPr lang="en-US" sz="1200" kern="0" dirty="0">
                <a:latin typeface="Comic Sans MS"/>
                <a:cs typeface="Comic Sans MS"/>
              </a:rPr>
              <a:t>IH: Cattle</a:t>
            </a:r>
          </a:p>
          <a:p>
            <a:pPr marL="287338" lvl="1" indent="-177800">
              <a:lnSpc>
                <a:spcPct val="90000"/>
              </a:lnSpc>
            </a:pPr>
            <a:r>
              <a:rPr lang="en-US" sz="1100" i="1" kern="0" dirty="0">
                <a:latin typeface="Comic Sans MS"/>
                <a:cs typeface="Comic Sans MS"/>
              </a:rPr>
              <a:t>Cysticercus bovis</a:t>
            </a:r>
            <a:r>
              <a:rPr lang="en-US" sz="1100" kern="0" dirty="0">
                <a:latin typeface="Comic Sans MS"/>
                <a:cs typeface="Comic Sans MS"/>
              </a:rPr>
              <a:t> (bladder worm) in muscles. </a:t>
            </a:r>
          </a:p>
          <a:p>
            <a:pPr marL="287338" lvl="1" indent="-177800">
              <a:lnSpc>
                <a:spcPct val="90000"/>
              </a:lnSpc>
            </a:pPr>
            <a:r>
              <a:rPr lang="en-US" sz="1100" kern="0" dirty="0">
                <a:latin typeface="Comic Sans MS"/>
                <a:cs typeface="Comic Sans MS"/>
              </a:rPr>
              <a:t>Ingested by the Definitive host</a:t>
            </a:r>
          </a:p>
        </p:txBody>
      </p:sp>
      <p:pic>
        <p:nvPicPr>
          <p:cNvPr id="6" name="Picture 6" descr="cysticerc1">
            <a:extLst>
              <a:ext uri="{FF2B5EF4-FFF2-40B4-BE49-F238E27FC236}">
                <a16:creationId xmlns:a16="http://schemas.microsoft.com/office/drawing/2014/main" id="{311C449B-179C-A590-4882-C1AEC3D623A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a:xfrm>
            <a:off x="6325282" y="2950449"/>
            <a:ext cx="1974304" cy="131898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7" name="TextBox 6">
            <a:extLst>
              <a:ext uri="{FF2B5EF4-FFF2-40B4-BE49-F238E27FC236}">
                <a16:creationId xmlns:a16="http://schemas.microsoft.com/office/drawing/2014/main" id="{8D5E08DE-450B-5C56-EF35-F90742B2DA41}"/>
              </a:ext>
            </a:extLst>
          </p:cNvPr>
          <p:cNvSpPr txBox="1"/>
          <p:nvPr/>
        </p:nvSpPr>
        <p:spPr>
          <a:xfrm>
            <a:off x="6702834" y="4314237"/>
            <a:ext cx="1219200" cy="276999"/>
          </a:xfrm>
          <a:prstGeom prst="rect">
            <a:avLst/>
          </a:prstGeom>
          <a:noFill/>
        </p:spPr>
        <p:txBody>
          <a:bodyPr wrap="square" rtlCol="0">
            <a:spAutoFit/>
          </a:bodyPr>
          <a:lstStyle/>
          <a:p>
            <a:pPr algn="ctr"/>
            <a:r>
              <a:rPr lang="en-US" sz="1200" dirty="0">
                <a:latin typeface="Comic Sans MS" panose="030F0702030302020204" pitchFamily="66" charset="0"/>
              </a:rPr>
              <a:t>Measly Beef</a:t>
            </a:r>
          </a:p>
        </p:txBody>
      </p:sp>
      <p:sp>
        <p:nvSpPr>
          <p:cNvPr id="9" name="Rectangle 3">
            <a:extLst>
              <a:ext uri="{FF2B5EF4-FFF2-40B4-BE49-F238E27FC236}">
                <a16:creationId xmlns:a16="http://schemas.microsoft.com/office/drawing/2014/main" id="{F74D7439-4444-02B2-242B-FA2089249569}"/>
              </a:ext>
            </a:extLst>
          </p:cNvPr>
          <p:cNvSpPr txBox="1">
            <a:spLocks noChangeArrowheads="1"/>
          </p:cNvSpPr>
          <p:nvPr/>
        </p:nvSpPr>
        <p:spPr>
          <a:xfrm>
            <a:off x="156377" y="3580776"/>
            <a:ext cx="4153927" cy="1833612"/>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1600" b="1" u="sng" kern="0" dirty="0">
                <a:latin typeface="Comic Sans MS"/>
                <a:cs typeface="Comic Sans MS"/>
              </a:rPr>
              <a:t>Pathology</a:t>
            </a:r>
          </a:p>
          <a:p>
            <a:pPr marL="0" indent="0">
              <a:buNone/>
            </a:pPr>
            <a:r>
              <a:rPr lang="en-US" sz="1400" kern="0" dirty="0">
                <a:latin typeface="Comic Sans MS"/>
                <a:cs typeface="Comic Sans MS"/>
              </a:rPr>
              <a:t>Human (DH) </a:t>
            </a:r>
          </a:p>
          <a:p>
            <a:pPr marL="287338" lvl="1" indent="-177800"/>
            <a:r>
              <a:rPr lang="en-US" sz="1200" kern="0" dirty="0">
                <a:latin typeface="Comic Sans MS"/>
                <a:cs typeface="Comic Sans MS"/>
              </a:rPr>
              <a:t>Proglottid aesthetics</a:t>
            </a:r>
          </a:p>
          <a:p>
            <a:pPr marL="287338" lvl="1" indent="-177800"/>
            <a:r>
              <a:rPr lang="en-US" sz="1200" kern="0" dirty="0">
                <a:latin typeface="Comic Sans MS"/>
                <a:cs typeface="Comic Sans MS"/>
              </a:rPr>
              <a:t>Nutrient competition in malnourished hosts</a:t>
            </a:r>
          </a:p>
          <a:p>
            <a:pPr marL="0" indent="0">
              <a:buNone/>
            </a:pPr>
            <a:r>
              <a:rPr lang="en-US" sz="1400" kern="0" dirty="0">
                <a:latin typeface="Comic Sans MS"/>
                <a:cs typeface="Comic Sans MS"/>
              </a:rPr>
              <a:t>Cattle (IH) </a:t>
            </a:r>
          </a:p>
          <a:p>
            <a:pPr marL="231775" lvl="1" indent="-138113"/>
            <a:r>
              <a:rPr lang="en-US" sz="1200" i="1" kern="0" dirty="0">
                <a:latin typeface="Comic Sans MS"/>
                <a:cs typeface="Comic Sans MS"/>
              </a:rPr>
              <a:t>Cysticercus bovis</a:t>
            </a:r>
            <a:r>
              <a:rPr lang="en-US" sz="1200" kern="0" dirty="0">
                <a:latin typeface="Comic Sans MS"/>
                <a:cs typeface="Comic Sans MS"/>
              </a:rPr>
              <a:t>: Muscle &amp; Heart damage</a:t>
            </a:r>
          </a:p>
          <a:p>
            <a:pPr marL="231775" lvl="1" indent="-138113"/>
            <a:r>
              <a:rPr lang="en-US" sz="1200" u="sng" kern="0" dirty="0">
                <a:solidFill>
                  <a:srgbClr val="FF0000"/>
                </a:solidFill>
                <a:latin typeface="Comic Sans MS"/>
                <a:cs typeface="Comic Sans MS"/>
              </a:rPr>
              <a:t>Beef Condemnation</a:t>
            </a:r>
            <a:r>
              <a:rPr lang="en-US" sz="1200" kern="0" dirty="0">
                <a:latin typeface="Comic Sans MS"/>
                <a:cs typeface="Comic Sans MS"/>
              </a:rPr>
              <a:t> ("Measly Beef") </a:t>
            </a:r>
            <a:r>
              <a:rPr lang="en-US" sz="1200" b="1" u="sng" kern="0" dirty="0">
                <a:latin typeface="Comic Sans MS"/>
                <a:cs typeface="Comic Sans MS"/>
              </a:rPr>
              <a:t>[economic loss]</a:t>
            </a:r>
          </a:p>
        </p:txBody>
      </p:sp>
      <p:pic>
        <p:nvPicPr>
          <p:cNvPr id="12" name="Picture 11" descr="A picture containing tent&#10;&#10;Description automatically generated">
            <a:extLst>
              <a:ext uri="{FF2B5EF4-FFF2-40B4-BE49-F238E27FC236}">
                <a16:creationId xmlns:a16="http://schemas.microsoft.com/office/drawing/2014/main" id="{4DEE7BD1-2250-C2DC-CE65-1E4F5739302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303888" y="3908848"/>
            <a:ext cx="2731734" cy="1759919"/>
          </a:xfrm>
          <a:prstGeom prst="rect">
            <a:avLst/>
          </a:prstGeom>
        </p:spPr>
      </p:pic>
      <p:pic>
        <p:nvPicPr>
          <p:cNvPr id="14" name="Picture 13" descr="A picture containing pizza, indoor, food&#10;&#10;Description automatically generated">
            <a:extLst>
              <a:ext uri="{FF2B5EF4-FFF2-40B4-BE49-F238E27FC236}">
                <a16:creationId xmlns:a16="http://schemas.microsoft.com/office/drawing/2014/main" id="{C047CD21-B265-D665-6CA3-6D78DCDFFB5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41464" y="4591236"/>
            <a:ext cx="2817304" cy="1745935"/>
          </a:xfrm>
          <a:prstGeom prst="rect">
            <a:avLst/>
          </a:prstGeom>
        </p:spPr>
      </p:pic>
      <p:sp>
        <p:nvSpPr>
          <p:cNvPr id="15" name="TextBox 14">
            <a:extLst>
              <a:ext uri="{FF2B5EF4-FFF2-40B4-BE49-F238E27FC236}">
                <a16:creationId xmlns:a16="http://schemas.microsoft.com/office/drawing/2014/main" id="{B3F43F8E-13BB-4F8D-49A0-6FD2B6833D0D}"/>
              </a:ext>
            </a:extLst>
          </p:cNvPr>
          <p:cNvSpPr txBox="1"/>
          <p:nvPr/>
        </p:nvSpPr>
        <p:spPr>
          <a:xfrm>
            <a:off x="9677400" y="5690676"/>
            <a:ext cx="2204067" cy="276999"/>
          </a:xfrm>
          <a:prstGeom prst="rect">
            <a:avLst/>
          </a:prstGeom>
          <a:noFill/>
        </p:spPr>
        <p:txBody>
          <a:bodyPr wrap="square" rtlCol="0">
            <a:spAutoFit/>
          </a:bodyPr>
          <a:lstStyle/>
          <a:p>
            <a:pPr algn="ctr"/>
            <a:r>
              <a:rPr lang="en-US" sz="1200" dirty="0">
                <a:latin typeface="Comic Sans MS" panose="030F0702030302020204" pitchFamily="66" charset="0"/>
              </a:rPr>
              <a:t>18 ft from raw-beef eater</a:t>
            </a:r>
          </a:p>
        </p:txBody>
      </p:sp>
      <p:sp>
        <p:nvSpPr>
          <p:cNvPr id="16" name="Rectangle 3">
            <a:extLst>
              <a:ext uri="{FF2B5EF4-FFF2-40B4-BE49-F238E27FC236}">
                <a16:creationId xmlns:a16="http://schemas.microsoft.com/office/drawing/2014/main" id="{C55DAF35-6465-A9FD-F4AB-92895D0D6332}"/>
              </a:ext>
            </a:extLst>
          </p:cNvPr>
          <p:cNvSpPr txBox="1">
            <a:spLocks noChangeArrowheads="1"/>
          </p:cNvSpPr>
          <p:nvPr/>
        </p:nvSpPr>
        <p:spPr>
          <a:xfrm>
            <a:off x="556941" y="5252974"/>
            <a:ext cx="3352800" cy="775922"/>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1600" b="1" u="sng" kern="0" dirty="0">
                <a:latin typeface="Comic Sans MS"/>
                <a:cs typeface="Comic Sans MS"/>
              </a:rPr>
              <a:t>Diagnosis</a:t>
            </a:r>
          </a:p>
          <a:p>
            <a:pPr marL="0" indent="0">
              <a:buNone/>
            </a:pPr>
            <a:r>
              <a:rPr lang="en-US" sz="1200" kern="0" dirty="0">
                <a:latin typeface="Comic Sans MS"/>
                <a:cs typeface="Comic Sans MS"/>
              </a:rPr>
              <a:t>Human (DH) – Tapeworm in feces</a:t>
            </a:r>
          </a:p>
          <a:p>
            <a:pPr marL="0" indent="0">
              <a:buNone/>
            </a:pPr>
            <a:r>
              <a:rPr lang="en-US" sz="1200" kern="0" dirty="0">
                <a:latin typeface="Comic Sans MS"/>
                <a:cs typeface="Comic Sans MS"/>
              </a:rPr>
              <a:t>Cattle (IH) - </a:t>
            </a:r>
            <a:r>
              <a:rPr lang="en-US" sz="1200" i="1" kern="0" dirty="0">
                <a:latin typeface="Comic Sans MS"/>
                <a:cs typeface="Comic Sans MS"/>
              </a:rPr>
              <a:t>Cysticercus bovis</a:t>
            </a:r>
            <a:r>
              <a:rPr lang="en-US" sz="1200" kern="0" dirty="0">
                <a:latin typeface="Comic Sans MS"/>
                <a:cs typeface="Comic Sans MS"/>
              </a:rPr>
              <a:t> @ slaughter</a:t>
            </a:r>
          </a:p>
          <a:p>
            <a:pPr marL="796925" lvl="1" indent="-339725"/>
            <a:endParaRPr lang="en-US" kern="0" dirty="0">
              <a:latin typeface="Comic Sans MS"/>
              <a:cs typeface="Comic Sans MS"/>
            </a:endParaRPr>
          </a:p>
        </p:txBody>
      </p:sp>
      <p:sp>
        <p:nvSpPr>
          <p:cNvPr id="17" name="Rectangle 3">
            <a:extLst>
              <a:ext uri="{FF2B5EF4-FFF2-40B4-BE49-F238E27FC236}">
                <a16:creationId xmlns:a16="http://schemas.microsoft.com/office/drawing/2014/main" id="{5AC565CE-9796-AB2B-9C2C-8DB2FE743606}"/>
              </a:ext>
            </a:extLst>
          </p:cNvPr>
          <p:cNvSpPr txBox="1">
            <a:spLocks noChangeArrowheads="1"/>
          </p:cNvSpPr>
          <p:nvPr/>
        </p:nvSpPr>
        <p:spPr>
          <a:xfrm>
            <a:off x="2897235" y="5948924"/>
            <a:ext cx="3909873" cy="775922"/>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1600" b="1" u="sng" kern="0" dirty="0">
                <a:latin typeface="Comic Sans MS"/>
                <a:cs typeface="Comic Sans MS"/>
              </a:rPr>
              <a:t>Treatment</a:t>
            </a:r>
          </a:p>
          <a:p>
            <a:pPr marL="0" indent="0">
              <a:buNone/>
            </a:pPr>
            <a:r>
              <a:rPr lang="en-US" sz="1200" kern="0" dirty="0">
                <a:latin typeface="Comic Sans MS"/>
                <a:cs typeface="Comic Sans MS"/>
              </a:rPr>
              <a:t>Human (DH) – </a:t>
            </a:r>
            <a:r>
              <a:rPr lang="en-US" sz="1200" kern="0" dirty="0" err="1">
                <a:latin typeface="Comic Sans MS"/>
                <a:cs typeface="Comic Sans MS"/>
              </a:rPr>
              <a:t>Niclosamide</a:t>
            </a:r>
            <a:endParaRPr lang="en-US" sz="1200" kern="0" dirty="0">
              <a:latin typeface="Comic Sans MS"/>
              <a:cs typeface="Comic Sans MS"/>
            </a:endParaRPr>
          </a:p>
          <a:p>
            <a:pPr marL="0" indent="0">
              <a:buNone/>
            </a:pPr>
            <a:r>
              <a:rPr lang="en-US" sz="1200" kern="0" dirty="0">
                <a:latin typeface="Comic Sans MS"/>
                <a:cs typeface="Comic Sans MS"/>
              </a:rPr>
              <a:t>Cattle (IH) - </a:t>
            </a:r>
            <a:r>
              <a:rPr lang="en-US" sz="1200" i="1" kern="0" dirty="0">
                <a:latin typeface="Comic Sans MS"/>
                <a:cs typeface="Comic Sans MS"/>
              </a:rPr>
              <a:t>Cysticercus bovis</a:t>
            </a:r>
            <a:r>
              <a:rPr lang="en-US" sz="1200" kern="0" dirty="0">
                <a:latin typeface="Comic Sans MS"/>
                <a:cs typeface="Comic Sans MS"/>
              </a:rPr>
              <a:t> </a:t>
            </a:r>
            <a:r>
              <a:rPr lang="en-US" sz="1200" kern="0" dirty="0">
                <a:latin typeface="Comic Sans MS"/>
                <a:cs typeface="Comic Sans MS"/>
                <a:sym typeface="Wingdings" panose="05000000000000000000" pitchFamily="2" charset="2"/>
              </a:rPr>
              <a:t></a:t>
            </a:r>
            <a:r>
              <a:rPr lang="en-US" sz="1200" kern="0" dirty="0">
                <a:latin typeface="Comic Sans MS"/>
                <a:cs typeface="Comic Sans MS"/>
              </a:rPr>
              <a:t> control measures</a:t>
            </a:r>
          </a:p>
          <a:p>
            <a:pPr marL="796925" lvl="1" indent="-339725"/>
            <a:endParaRPr lang="en-US" kern="0" dirty="0">
              <a:latin typeface="Comic Sans MS"/>
              <a:cs typeface="Comic Sans MS"/>
            </a:endParaRPr>
          </a:p>
        </p:txBody>
      </p:sp>
      <p:sp>
        <p:nvSpPr>
          <p:cNvPr id="19" name="Rectangle 3">
            <a:extLst>
              <a:ext uri="{FF2B5EF4-FFF2-40B4-BE49-F238E27FC236}">
                <a16:creationId xmlns:a16="http://schemas.microsoft.com/office/drawing/2014/main" id="{3D248630-71DD-1191-4D44-9A42CE57BB57}"/>
              </a:ext>
            </a:extLst>
          </p:cNvPr>
          <p:cNvSpPr txBox="1">
            <a:spLocks noChangeArrowheads="1"/>
          </p:cNvSpPr>
          <p:nvPr/>
        </p:nvSpPr>
        <p:spPr>
          <a:xfrm>
            <a:off x="4046406" y="1665191"/>
            <a:ext cx="1162335" cy="336766"/>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1600" b="1" u="sng" kern="0" dirty="0">
                <a:solidFill>
                  <a:srgbClr val="FF0000"/>
                </a:solidFill>
                <a:latin typeface="Comic Sans MS"/>
                <a:cs typeface="Comic Sans MS"/>
              </a:rPr>
              <a:t>Control ?</a:t>
            </a:r>
          </a:p>
        </p:txBody>
      </p:sp>
      <p:sp>
        <p:nvSpPr>
          <p:cNvPr id="20" name="Rectangle 3">
            <a:extLst>
              <a:ext uri="{FF2B5EF4-FFF2-40B4-BE49-F238E27FC236}">
                <a16:creationId xmlns:a16="http://schemas.microsoft.com/office/drawing/2014/main" id="{ADFB2540-A061-6256-4C35-5E54FEAEEB91}"/>
              </a:ext>
            </a:extLst>
          </p:cNvPr>
          <p:cNvSpPr txBox="1">
            <a:spLocks noChangeArrowheads="1"/>
          </p:cNvSpPr>
          <p:nvPr/>
        </p:nvSpPr>
        <p:spPr>
          <a:xfrm>
            <a:off x="3675061" y="2003747"/>
            <a:ext cx="3853618" cy="927389"/>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177800" indent="-177800"/>
            <a:r>
              <a:rPr lang="en-US" sz="1200" b="1" kern="0" dirty="0">
                <a:latin typeface="Comic Sans MS"/>
                <a:cs typeface="Comic Sans MS"/>
              </a:rPr>
              <a:t>Restrict human defecation in cattle pastures. </a:t>
            </a:r>
          </a:p>
          <a:p>
            <a:pPr marL="177800" indent="-177800"/>
            <a:r>
              <a:rPr lang="en-US" sz="1200" b="1" kern="0" dirty="0">
                <a:latin typeface="Comic Sans MS"/>
                <a:cs typeface="Comic Sans MS"/>
              </a:rPr>
              <a:t>Restrict human from eating raw beef. </a:t>
            </a:r>
          </a:p>
          <a:p>
            <a:pPr marL="177800" indent="-177800"/>
            <a:r>
              <a:rPr lang="en-US" sz="1200" b="1" kern="0" dirty="0">
                <a:latin typeface="Comic Sans MS"/>
                <a:cs typeface="Comic Sans MS"/>
              </a:rPr>
              <a:t>USDA condemnation of "Measly beef".</a:t>
            </a:r>
          </a:p>
          <a:p>
            <a:pPr marL="177800" indent="-177800"/>
            <a:r>
              <a:rPr lang="en-US" sz="1200" b="1" kern="0" dirty="0">
                <a:latin typeface="Comic Sans MS"/>
                <a:cs typeface="Comic Sans MS"/>
              </a:rPr>
              <a:t>USDA guidelines for cooking beef.</a:t>
            </a:r>
          </a:p>
        </p:txBody>
      </p:sp>
    </p:spTree>
    <p:extLst>
      <p:ext uri="{BB962C8B-B14F-4D97-AF65-F5344CB8AC3E}">
        <p14:creationId xmlns:p14="http://schemas.microsoft.com/office/powerpoint/2010/main" val="2240263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BD3FCC-C357-E27A-2780-F3329FF4B5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913" y="1295400"/>
            <a:ext cx="9144793" cy="103641"/>
          </a:xfrm>
          <a:prstGeom prst="rect">
            <a:avLst/>
          </a:prstGeom>
        </p:spPr>
      </p:pic>
      <p:pic>
        <p:nvPicPr>
          <p:cNvPr id="11" name="Picture 10" descr="Diagram&#10;&#10;Description automatically generated">
            <a:extLst>
              <a:ext uri="{FF2B5EF4-FFF2-40B4-BE49-F238E27FC236}">
                <a16:creationId xmlns:a16="http://schemas.microsoft.com/office/drawing/2014/main" id="{89986868-3949-AD5F-6113-566D8EDFF9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64110" y="165184"/>
            <a:ext cx="4114800" cy="3233928"/>
          </a:xfrm>
          <a:prstGeom prst="rect">
            <a:avLst/>
          </a:prstGeom>
        </p:spPr>
      </p:pic>
      <p:sp>
        <p:nvSpPr>
          <p:cNvPr id="2" name="Rectangle 5">
            <a:extLst>
              <a:ext uri="{FF2B5EF4-FFF2-40B4-BE49-F238E27FC236}">
                <a16:creationId xmlns:a16="http://schemas.microsoft.com/office/drawing/2014/main" id="{F4DFBB55-19FB-A342-15C8-C048104A24AA}"/>
              </a:ext>
            </a:extLst>
          </p:cNvPr>
          <p:cNvSpPr txBox="1">
            <a:spLocks noChangeArrowheads="1"/>
          </p:cNvSpPr>
          <p:nvPr/>
        </p:nvSpPr>
        <p:spPr>
          <a:xfrm>
            <a:off x="188223" y="1656303"/>
            <a:ext cx="3280148" cy="720627"/>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177800" indent="-177800">
              <a:lnSpc>
                <a:spcPct val="90000"/>
              </a:lnSpc>
            </a:pPr>
            <a:r>
              <a:rPr lang="en-US" sz="1400" kern="0" dirty="0">
                <a:latin typeface="Comic Sans MS"/>
                <a:cs typeface="Comic Sans MS"/>
              </a:rPr>
              <a:t>Worldwide</a:t>
            </a:r>
          </a:p>
          <a:p>
            <a:pPr marL="177800" indent="-177800">
              <a:lnSpc>
                <a:spcPct val="90000"/>
              </a:lnSpc>
            </a:pPr>
            <a:r>
              <a:rPr lang="en-US" sz="1400" kern="0" dirty="0">
                <a:latin typeface="Comic Sans MS"/>
                <a:cs typeface="Comic Sans MS"/>
              </a:rPr>
              <a:t>15 to 24 ft long, survives 25 years</a:t>
            </a:r>
          </a:p>
          <a:p>
            <a:pPr marL="177800" indent="-177800">
              <a:lnSpc>
                <a:spcPct val="90000"/>
              </a:lnSpc>
            </a:pPr>
            <a:r>
              <a:rPr lang="en-US" sz="1400" kern="0" dirty="0">
                <a:latin typeface="Comic Sans MS"/>
                <a:cs typeface="Comic Sans MS"/>
              </a:rPr>
              <a:t>Larval tapeworms in swine </a:t>
            </a:r>
          </a:p>
        </p:txBody>
      </p:sp>
      <p:sp>
        <p:nvSpPr>
          <p:cNvPr id="3" name="Rectangle 3">
            <a:extLst>
              <a:ext uri="{FF2B5EF4-FFF2-40B4-BE49-F238E27FC236}">
                <a16:creationId xmlns:a16="http://schemas.microsoft.com/office/drawing/2014/main" id="{C2A6FF9E-8E55-7FFE-3D25-9F08C9D75849}"/>
              </a:ext>
            </a:extLst>
          </p:cNvPr>
          <p:cNvSpPr txBox="1">
            <a:spLocks noChangeArrowheads="1"/>
          </p:cNvSpPr>
          <p:nvPr/>
        </p:nvSpPr>
        <p:spPr bwMode="auto">
          <a:xfrm>
            <a:off x="661305" y="172047"/>
            <a:ext cx="4840977" cy="1090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90000"/>
              </a:lnSpc>
              <a:buFont typeface="Wingdings" charset="0"/>
              <a:buNone/>
              <a:defRPr/>
            </a:pPr>
            <a:r>
              <a:rPr lang="en-US" sz="4000" b="1" i="1" u="sng" kern="0" dirty="0">
                <a:latin typeface="Comic Sans MS" panose="030F0702030302020204" pitchFamily="66" charset="0"/>
              </a:rPr>
              <a:t>Taenia solium</a:t>
            </a:r>
          </a:p>
          <a:p>
            <a:pPr>
              <a:lnSpc>
                <a:spcPct val="90000"/>
              </a:lnSpc>
              <a:buFont typeface="Wingdings" charset="0"/>
              <a:buNone/>
              <a:defRPr/>
            </a:pPr>
            <a:r>
              <a:rPr lang="en-US" sz="2800" b="1" kern="0" dirty="0">
                <a:latin typeface="Comic Sans MS" panose="030F0702030302020204" pitchFamily="66" charset="0"/>
              </a:rPr>
              <a:t>Pork tapeworm of humans</a:t>
            </a:r>
            <a:endParaRPr lang="en-US" sz="2800" kern="0" dirty="0">
              <a:latin typeface="Comic Sans MS" panose="030F0702030302020204" pitchFamily="66" charset="0"/>
            </a:endParaRPr>
          </a:p>
        </p:txBody>
      </p:sp>
      <p:sp>
        <p:nvSpPr>
          <p:cNvPr id="4" name="Rectangle 3">
            <a:extLst>
              <a:ext uri="{FF2B5EF4-FFF2-40B4-BE49-F238E27FC236}">
                <a16:creationId xmlns:a16="http://schemas.microsoft.com/office/drawing/2014/main" id="{B9C2DB82-F1BB-D6DE-034A-812A62739B51}"/>
              </a:ext>
            </a:extLst>
          </p:cNvPr>
          <p:cNvSpPr txBox="1">
            <a:spLocks noChangeArrowheads="1"/>
          </p:cNvSpPr>
          <p:nvPr/>
        </p:nvSpPr>
        <p:spPr>
          <a:xfrm>
            <a:off x="604799" y="2712426"/>
            <a:ext cx="3782890" cy="1289751"/>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nSpc>
                <a:spcPct val="90000"/>
              </a:lnSpc>
              <a:buFontTx/>
              <a:buNone/>
            </a:pPr>
            <a:r>
              <a:rPr lang="en-US" sz="1600" b="1" u="sng" kern="0" dirty="0">
                <a:latin typeface="Comic Sans MS"/>
                <a:cs typeface="Comic Sans MS"/>
              </a:rPr>
              <a:t>Life Cycle</a:t>
            </a:r>
          </a:p>
          <a:p>
            <a:pPr marL="177800" indent="-177800">
              <a:lnSpc>
                <a:spcPct val="90000"/>
              </a:lnSpc>
            </a:pPr>
            <a:r>
              <a:rPr lang="en-US" sz="1200" kern="0" dirty="0">
                <a:latin typeface="Comic Sans MS"/>
                <a:cs typeface="Comic Sans MS"/>
              </a:rPr>
              <a:t>DH: Humans (small intestine) </a:t>
            </a:r>
          </a:p>
          <a:p>
            <a:pPr marL="177800" indent="-177800">
              <a:lnSpc>
                <a:spcPct val="90000"/>
              </a:lnSpc>
            </a:pPr>
            <a:r>
              <a:rPr lang="en-US" sz="1200" kern="0" dirty="0">
                <a:latin typeface="Comic Sans MS"/>
                <a:cs typeface="Comic Sans MS"/>
              </a:rPr>
              <a:t>Gravid proglottids passed in feces</a:t>
            </a:r>
          </a:p>
          <a:p>
            <a:pPr marL="177800" indent="-177800">
              <a:lnSpc>
                <a:spcPct val="90000"/>
              </a:lnSpc>
            </a:pPr>
            <a:r>
              <a:rPr lang="en-US" sz="1200" kern="0" dirty="0">
                <a:latin typeface="Comic Sans MS"/>
                <a:cs typeface="Comic Sans MS"/>
              </a:rPr>
              <a:t>IH: Swine  </a:t>
            </a:r>
            <a:r>
              <a:rPr lang="en-US" sz="1200" kern="0" dirty="0">
                <a:solidFill>
                  <a:srgbClr val="FF0000"/>
                </a:solidFill>
                <a:latin typeface="Comic Sans MS"/>
                <a:cs typeface="Comic Sans MS"/>
              </a:rPr>
              <a:t>[humans]</a:t>
            </a:r>
          </a:p>
          <a:p>
            <a:pPr marL="287338" lvl="1" indent="-177800">
              <a:lnSpc>
                <a:spcPct val="90000"/>
              </a:lnSpc>
            </a:pPr>
            <a:r>
              <a:rPr lang="en-US" sz="1100" i="1" kern="0" dirty="0">
                <a:latin typeface="Comic Sans MS"/>
                <a:cs typeface="Comic Sans MS"/>
              </a:rPr>
              <a:t>Cysticercus </a:t>
            </a:r>
            <a:r>
              <a:rPr lang="en-US" sz="1100" i="1" kern="0" dirty="0" err="1">
                <a:latin typeface="Comic Sans MS"/>
                <a:cs typeface="Comic Sans MS"/>
              </a:rPr>
              <a:t>cellulosae</a:t>
            </a:r>
            <a:r>
              <a:rPr lang="en-US" sz="1100" kern="0" dirty="0">
                <a:latin typeface="Comic Sans MS"/>
                <a:cs typeface="Comic Sans MS"/>
              </a:rPr>
              <a:t> (bladder worm) in muscles. </a:t>
            </a:r>
          </a:p>
          <a:p>
            <a:pPr marL="287338" lvl="1" indent="-177800">
              <a:lnSpc>
                <a:spcPct val="90000"/>
              </a:lnSpc>
            </a:pPr>
            <a:r>
              <a:rPr lang="en-US" sz="1100" kern="0" dirty="0">
                <a:latin typeface="Comic Sans MS"/>
                <a:cs typeface="Comic Sans MS"/>
              </a:rPr>
              <a:t>Ingested by the Definitive host</a:t>
            </a:r>
          </a:p>
        </p:txBody>
      </p:sp>
      <p:sp>
        <p:nvSpPr>
          <p:cNvPr id="7" name="TextBox 6">
            <a:extLst>
              <a:ext uri="{FF2B5EF4-FFF2-40B4-BE49-F238E27FC236}">
                <a16:creationId xmlns:a16="http://schemas.microsoft.com/office/drawing/2014/main" id="{8D5E08DE-450B-5C56-EF35-F90742B2DA41}"/>
              </a:ext>
            </a:extLst>
          </p:cNvPr>
          <p:cNvSpPr txBox="1"/>
          <p:nvPr/>
        </p:nvSpPr>
        <p:spPr>
          <a:xfrm>
            <a:off x="8224099" y="4470447"/>
            <a:ext cx="1219200" cy="276999"/>
          </a:xfrm>
          <a:prstGeom prst="rect">
            <a:avLst/>
          </a:prstGeom>
          <a:noFill/>
        </p:spPr>
        <p:txBody>
          <a:bodyPr wrap="square" rtlCol="0">
            <a:spAutoFit/>
          </a:bodyPr>
          <a:lstStyle/>
          <a:p>
            <a:pPr algn="ctr"/>
            <a:r>
              <a:rPr lang="en-US" sz="1200" dirty="0">
                <a:latin typeface="Comic Sans MS" panose="030F0702030302020204" pitchFamily="66" charset="0"/>
              </a:rPr>
              <a:t>Measly Pork</a:t>
            </a:r>
          </a:p>
        </p:txBody>
      </p:sp>
      <p:sp>
        <p:nvSpPr>
          <p:cNvPr id="9" name="Rectangle 3">
            <a:extLst>
              <a:ext uri="{FF2B5EF4-FFF2-40B4-BE49-F238E27FC236}">
                <a16:creationId xmlns:a16="http://schemas.microsoft.com/office/drawing/2014/main" id="{F74D7439-4444-02B2-242B-FA2089249569}"/>
              </a:ext>
            </a:extLst>
          </p:cNvPr>
          <p:cNvSpPr txBox="1">
            <a:spLocks noChangeArrowheads="1"/>
          </p:cNvSpPr>
          <p:nvPr/>
        </p:nvSpPr>
        <p:spPr>
          <a:xfrm>
            <a:off x="260073" y="4089214"/>
            <a:ext cx="4153927" cy="1833612"/>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1600" b="1" u="sng" kern="0" dirty="0">
                <a:latin typeface="Comic Sans MS"/>
                <a:cs typeface="Comic Sans MS"/>
              </a:rPr>
              <a:t>Pathology</a:t>
            </a:r>
          </a:p>
          <a:p>
            <a:pPr marL="0" indent="0">
              <a:buNone/>
            </a:pPr>
            <a:r>
              <a:rPr lang="en-US" sz="1400" kern="0" dirty="0">
                <a:latin typeface="Comic Sans MS"/>
                <a:cs typeface="Comic Sans MS"/>
              </a:rPr>
              <a:t>Human (DH) </a:t>
            </a:r>
            <a:r>
              <a:rPr lang="en-US" sz="1400" u="sng" kern="0" dirty="0">
                <a:latin typeface="Comic Sans MS"/>
                <a:cs typeface="Comic Sans MS"/>
              </a:rPr>
              <a:t>(adult tapeworm)</a:t>
            </a:r>
          </a:p>
          <a:p>
            <a:pPr marL="287338" lvl="1" indent="-177800"/>
            <a:r>
              <a:rPr lang="en-US" sz="1200" kern="0" dirty="0">
                <a:latin typeface="Comic Sans MS"/>
                <a:cs typeface="Comic Sans MS"/>
              </a:rPr>
              <a:t>Proglottid aesthetics</a:t>
            </a:r>
          </a:p>
          <a:p>
            <a:pPr marL="287338" lvl="1" indent="-177800"/>
            <a:r>
              <a:rPr lang="en-US" sz="1200" kern="0" dirty="0">
                <a:latin typeface="Comic Sans MS"/>
                <a:cs typeface="Comic Sans MS"/>
              </a:rPr>
              <a:t>Nutrient competition in malnourished hosts</a:t>
            </a:r>
          </a:p>
          <a:p>
            <a:pPr marL="0" indent="0">
              <a:buNone/>
            </a:pPr>
            <a:r>
              <a:rPr lang="en-US" sz="1400" kern="0" dirty="0">
                <a:latin typeface="Comic Sans MS"/>
                <a:cs typeface="Comic Sans MS"/>
              </a:rPr>
              <a:t>Swine (IH)  &amp; </a:t>
            </a:r>
            <a:r>
              <a:rPr lang="en-US" sz="1400" kern="0" dirty="0">
                <a:solidFill>
                  <a:srgbClr val="FF0000"/>
                </a:solidFill>
                <a:latin typeface="Comic Sans MS"/>
                <a:cs typeface="Comic Sans MS"/>
              </a:rPr>
              <a:t>[humans]</a:t>
            </a:r>
          </a:p>
          <a:p>
            <a:pPr marL="231775" lvl="1" indent="-138113"/>
            <a:r>
              <a:rPr lang="en-US" sz="1200" i="1" kern="0" dirty="0">
                <a:latin typeface="Comic Sans MS"/>
                <a:cs typeface="Comic Sans MS"/>
              </a:rPr>
              <a:t>Cysticercus </a:t>
            </a:r>
            <a:r>
              <a:rPr lang="en-US" sz="1200" i="1" kern="0" dirty="0" err="1">
                <a:latin typeface="Comic Sans MS"/>
                <a:cs typeface="Comic Sans MS"/>
              </a:rPr>
              <a:t>cellulosae</a:t>
            </a:r>
            <a:r>
              <a:rPr lang="en-US" sz="1200" kern="0" dirty="0">
                <a:latin typeface="Comic Sans MS"/>
                <a:cs typeface="Comic Sans MS"/>
              </a:rPr>
              <a:t>: Muscle damage</a:t>
            </a:r>
          </a:p>
          <a:p>
            <a:pPr marL="231775" lvl="1" indent="-138113"/>
            <a:r>
              <a:rPr lang="en-US" sz="1200" u="sng" kern="0" dirty="0">
                <a:solidFill>
                  <a:srgbClr val="FF0000"/>
                </a:solidFill>
                <a:latin typeface="Comic Sans MS"/>
                <a:cs typeface="Comic Sans MS"/>
              </a:rPr>
              <a:t>Pork Condemnation</a:t>
            </a:r>
            <a:r>
              <a:rPr lang="en-US" sz="1200" kern="0" dirty="0">
                <a:latin typeface="Comic Sans MS"/>
                <a:cs typeface="Comic Sans MS"/>
              </a:rPr>
              <a:t> ("Measly pork") </a:t>
            </a:r>
            <a:r>
              <a:rPr lang="en-US" sz="1200" b="1" u="sng" kern="0" dirty="0">
                <a:latin typeface="Comic Sans MS"/>
                <a:cs typeface="Comic Sans MS"/>
              </a:rPr>
              <a:t>[economic loss]</a:t>
            </a:r>
          </a:p>
        </p:txBody>
      </p:sp>
      <p:sp>
        <p:nvSpPr>
          <p:cNvPr id="16" name="Rectangle 3">
            <a:extLst>
              <a:ext uri="{FF2B5EF4-FFF2-40B4-BE49-F238E27FC236}">
                <a16:creationId xmlns:a16="http://schemas.microsoft.com/office/drawing/2014/main" id="{C55DAF35-6465-A9FD-F4AB-92895D0D6332}"/>
              </a:ext>
            </a:extLst>
          </p:cNvPr>
          <p:cNvSpPr txBox="1">
            <a:spLocks noChangeArrowheads="1"/>
          </p:cNvSpPr>
          <p:nvPr/>
        </p:nvSpPr>
        <p:spPr>
          <a:xfrm>
            <a:off x="2538141" y="5842713"/>
            <a:ext cx="3557859" cy="775922"/>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1600" b="1" u="sng" kern="0" dirty="0">
                <a:latin typeface="Comic Sans MS"/>
                <a:cs typeface="Comic Sans MS"/>
              </a:rPr>
              <a:t>Diagnosis</a:t>
            </a:r>
          </a:p>
          <a:p>
            <a:pPr marL="0" indent="0">
              <a:buNone/>
            </a:pPr>
            <a:r>
              <a:rPr lang="en-US" sz="1200" kern="0" dirty="0">
                <a:latin typeface="Comic Sans MS"/>
                <a:cs typeface="Comic Sans MS"/>
              </a:rPr>
              <a:t>Human (DH) – Tapeworm in feces</a:t>
            </a:r>
          </a:p>
          <a:p>
            <a:pPr marL="0" indent="0">
              <a:buNone/>
            </a:pPr>
            <a:r>
              <a:rPr lang="en-US" sz="1200" kern="0" dirty="0">
                <a:latin typeface="Comic Sans MS"/>
                <a:cs typeface="Comic Sans MS"/>
              </a:rPr>
              <a:t>Swine (IH) - </a:t>
            </a:r>
            <a:r>
              <a:rPr lang="en-US" sz="1200" i="1" kern="0" dirty="0">
                <a:latin typeface="Comic Sans MS"/>
                <a:cs typeface="Comic Sans MS"/>
              </a:rPr>
              <a:t>Cysticercus </a:t>
            </a:r>
            <a:r>
              <a:rPr lang="en-US" sz="1200" i="1" kern="0" dirty="0" err="1">
                <a:latin typeface="Comic Sans MS"/>
                <a:cs typeface="Comic Sans MS"/>
              </a:rPr>
              <a:t>celulosae</a:t>
            </a:r>
            <a:r>
              <a:rPr lang="en-US" sz="1200" kern="0" dirty="0">
                <a:latin typeface="Comic Sans MS"/>
                <a:cs typeface="Comic Sans MS"/>
              </a:rPr>
              <a:t> @ slaughter</a:t>
            </a:r>
          </a:p>
          <a:p>
            <a:pPr marL="796925" lvl="1" indent="-339725"/>
            <a:endParaRPr lang="en-US" kern="0" dirty="0">
              <a:latin typeface="Comic Sans MS"/>
              <a:cs typeface="Comic Sans MS"/>
            </a:endParaRPr>
          </a:p>
        </p:txBody>
      </p:sp>
      <p:sp>
        <p:nvSpPr>
          <p:cNvPr id="17" name="Rectangle 3">
            <a:extLst>
              <a:ext uri="{FF2B5EF4-FFF2-40B4-BE49-F238E27FC236}">
                <a16:creationId xmlns:a16="http://schemas.microsoft.com/office/drawing/2014/main" id="{5AC565CE-9796-AB2B-9C2C-8DB2FE743606}"/>
              </a:ext>
            </a:extLst>
          </p:cNvPr>
          <p:cNvSpPr txBox="1">
            <a:spLocks noChangeArrowheads="1"/>
          </p:cNvSpPr>
          <p:nvPr/>
        </p:nvSpPr>
        <p:spPr>
          <a:xfrm>
            <a:off x="3676508" y="1871026"/>
            <a:ext cx="4184071" cy="775922"/>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1600" b="1" u="sng" kern="0" dirty="0">
                <a:latin typeface="Comic Sans MS"/>
                <a:cs typeface="Comic Sans MS"/>
              </a:rPr>
              <a:t>Treatment</a:t>
            </a:r>
          </a:p>
          <a:p>
            <a:pPr marL="0" indent="0">
              <a:buNone/>
            </a:pPr>
            <a:r>
              <a:rPr lang="en-US" sz="1200" kern="0" dirty="0">
                <a:latin typeface="Comic Sans MS"/>
                <a:cs typeface="Comic Sans MS"/>
              </a:rPr>
              <a:t>Human (DH) – </a:t>
            </a:r>
            <a:r>
              <a:rPr lang="en-US" sz="1200" kern="0" dirty="0" err="1">
                <a:latin typeface="Comic Sans MS"/>
                <a:cs typeface="Comic Sans MS"/>
              </a:rPr>
              <a:t>Niclosamide</a:t>
            </a:r>
            <a:endParaRPr lang="en-US" sz="1200" kern="0" dirty="0">
              <a:latin typeface="Comic Sans MS"/>
              <a:cs typeface="Comic Sans MS"/>
            </a:endParaRPr>
          </a:p>
          <a:p>
            <a:pPr marL="0" indent="0">
              <a:buNone/>
            </a:pPr>
            <a:r>
              <a:rPr lang="en-US" sz="1200" kern="0" dirty="0">
                <a:latin typeface="Comic Sans MS"/>
                <a:cs typeface="Comic Sans MS"/>
              </a:rPr>
              <a:t>Cattle (IH) - </a:t>
            </a:r>
            <a:r>
              <a:rPr lang="en-US" sz="1200" i="1" kern="0" dirty="0">
                <a:latin typeface="Comic Sans MS"/>
                <a:cs typeface="Comic Sans MS"/>
              </a:rPr>
              <a:t>Cysticercus </a:t>
            </a:r>
            <a:r>
              <a:rPr lang="en-US" sz="1200" i="1" kern="0" dirty="0" err="1">
                <a:latin typeface="Comic Sans MS"/>
                <a:cs typeface="Comic Sans MS"/>
              </a:rPr>
              <a:t>cellulosae</a:t>
            </a:r>
            <a:r>
              <a:rPr lang="en-US" sz="1200" kern="0" dirty="0">
                <a:latin typeface="Comic Sans MS"/>
                <a:cs typeface="Comic Sans MS"/>
              </a:rPr>
              <a:t> </a:t>
            </a:r>
            <a:r>
              <a:rPr lang="en-US" sz="1200" kern="0" dirty="0">
                <a:latin typeface="Comic Sans MS"/>
                <a:cs typeface="Comic Sans MS"/>
                <a:sym typeface="Wingdings" panose="05000000000000000000" pitchFamily="2" charset="2"/>
              </a:rPr>
              <a:t></a:t>
            </a:r>
            <a:r>
              <a:rPr lang="en-US" sz="1200" kern="0" dirty="0">
                <a:latin typeface="Comic Sans MS"/>
                <a:cs typeface="Comic Sans MS"/>
              </a:rPr>
              <a:t> control measures</a:t>
            </a:r>
          </a:p>
          <a:p>
            <a:pPr marL="796925" lvl="1" indent="-339725"/>
            <a:endParaRPr lang="en-US" kern="0" dirty="0">
              <a:latin typeface="Comic Sans MS"/>
              <a:cs typeface="Comic Sans MS"/>
            </a:endParaRPr>
          </a:p>
        </p:txBody>
      </p:sp>
      <p:sp>
        <p:nvSpPr>
          <p:cNvPr id="19" name="Rectangle 3">
            <a:extLst>
              <a:ext uri="{FF2B5EF4-FFF2-40B4-BE49-F238E27FC236}">
                <a16:creationId xmlns:a16="http://schemas.microsoft.com/office/drawing/2014/main" id="{3D248630-71DD-1191-4D44-9A42CE57BB57}"/>
              </a:ext>
            </a:extLst>
          </p:cNvPr>
          <p:cNvSpPr txBox="1">
            <a:spLocks noChangeArrowheads="1"/>
          </p:cNvSpPr>
          <p:nvPr/>
        </p:nvSpPr>
        <p:spPr>
          <a:xfrm>
            <a:off x="4901797" y="3292710"/>
            <a:ext cx="1162335" cy="336766"/>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1600" b="1" u="sng" kern="0" dirty="0">
                <a:solidFill>
                  <a:srgbClr val="FF0000"/>
                </a:solidFill>
                <a:latin typeface="Comic Sans MS"/>
                <a:cs typeface="Comic Sans MS"/>
              </a:rPr>
              <a:t>Control ?</a:t>
            </a:r>
          </a:p>
        </p:txBody>
      </p:sp>
      <p:sp>
        <p:nvSpPr>
          <p:cNvPr id="20" name="Rectangle 3">
            <a:extLst>
              <a:ext uri="{FF2B5EF4-FFF2-40B4-BE49-F238E27FC236}">
                <a16:creationId xmlns:a16="http://schemas.microsoft.com/office/drawing/2014/main" id="{ADFB2540-A061-6256-4C35-5E54FEAEEB91}"/>
              </a:ext>
            </a:extLst>
          </p:cNvPr>
          <p:cNvSpPr txBox="1">
            <a:spLocks noChangeArrowheads="1"/>
          </p:cNvSpPr>
          <p:nvPr/>
        </p:nvSpPr>
        <p:spPr>
          <a:xfrm>
            <a:off x="4890995" y="3601939"/>
            <a:ext cx="3853618" cy="927389"/>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177800" indent="-177800"/>
            <a:r>
              <a:rPr lang="en-US" sz="1200" b="1" kern="0" dirty="0">
                <a:latin typeface="Comic Sans MS"/>
                <a:cs typeface="Comic Sans MS"/>
              </a:rPr>
              <a:t>Restrict human defecation in swine pastures. </a:t>
            </a:r>
          </a:p>
          <a:p>
            <a:pPr marL="177800" indent="-177800"/>
            <a:r>
              <a:rPr lang="en-US" sz="1200" b="1" kern="0" dirty="0">
                <a:latin typeface="Comic Sans MS"/>
                <a:cs typeface="Comic Sans MS"/>
              </a:rPr>
              <a:t>Restrict human from eating raw pork. </a:t>
            </a:r>
          </a:p>
          <a:p>
            <a:pPr marL="177800" indent="-177800"/>
            <a:r>
              <a:rPr lang="en-US" sz="1200" b="1" kern="0" dirty="0">
                <a:latin typeface="Comic Sans MS"/>
                <a:cs typeface="Comic Sans MS"/>
              </a:rPr>
              <a:t>USDA condemnation of "Measly pork".</a:t>
            </a:r>
          </a:p>
          <a:p>
            <a:pPr marL="177800" indent="-177800"/>
            <a:r>
              <a:rPr lang="en-US" sz="1200" b="1" kern="0" dirty="0">
                <a:latin typeface="Comic Sans MS"/>
                <a:cs typeface="Comic Sans MS"/>
              </a:rPr>
              <a:t>USDA guidelines for cooking pork.</a:t>
            </a:r>
          </a:p>
        </p:txBody>
      </p:sp>
      <p:pic>
        <p:nvPicPr>
          <p:cNvPr id="13" name="Picture 12" descr="A picture containing food, dish, dessert, close&#10;&#10;Description automatically generated">
            <a:extLst>
              <a:ext uri="{FF2B5EF4-FFF2-40B4-BE49-F238E27FC236}">
                <a16:creationId xmlns:a16="http://schemas.microsoft.com/office/drawing/2014/main" id="{4A680FD7-98E8-549D-6743-BE869623AC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4174" y="4747446"/>
            <a:ext cx="2799051" cy="1961379"/>
          </a:xfrm>
          <a:prstGeom prst="rect">
            <a:avLst/>
          </a:prstGeom>
        </p:spPr>
      </p:pic>
      <p:pic>
        <p:nvPicPr>
          <p:cNvPr id="21" name="Picture 20" descr="A picture containing indoor, wall&#10;&#10;Description automatically generated">
            <a:extLst>
              <a:ext uri="{FF2B5EF4-FFF2-40B4-BE49-F238E27FC236}">
                <a16:creationId xmlns:a16="http://schemas.microsoft.com/office/drawing/2014/main" id="{656E2416-9FDB-1BDF-1BF2-4655B942058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471515" y="3489757"/>
            <a:ext cx="1564107" cy="1961379"/>
          </a:xfrm>
          <a:prstGeom prst="rect">
            <a:avLst/>
          </a:prstGeom>
        </p:spPr>
      </p:pic>
    </p:spTree>
    <p:extLst>
      <p:ext uri="{BB962C8B-B14F-4D97-AF65-F5344CB8AC3E}">
        <p14:creationId xmlns:p14="http://schemas.microsoft.com/office/powerpoint/2010/main" val="2317176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F76DC4-7924-9670-33ED-17774E6124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913" y="1295400"/>
            <a:ext cx="9144793" cy="103641"/>
          </a:xfrm>
          <a:prstGeom prst="rect">
            <a:avLst/>
          </a:prstGeom>
        </p:spPr>
      </p:pic>
      <p:pic>
        <p:nvPicPr>
          <p:cNvPr id="15" name="Picture 14" descr="Diagram&#10;&#10;Description automatically generated">
            <a:extLst>
              <a:ext uri="{FF2B5EF4-FFF2-40B4-BE49-F238E27FC236}">
                <a16:creationId xmlns:a16="http://schemas.microsoft.com/office/drawing/2014/main" id="{AB522BE2-73BA-95C2-C6C1-F504B2984F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70548" y="905120"/>
            <a:ext cx="5303520" cy="4166616"/>
          </a:xfrm>
          <a:prstGeom prst="rect">
            <a:avLst/>
          </a:prstGeom>
        </p:spPr>
      </p:pic>
      <p:sp>
        <p:nvSpPr>
          <p:cNvPr id="2" name="Rectangle 5">
            <a:extLst>
              <a:ext uri="{FF2B5EF4-FFF2-40B4-BE49-F238E27FC236}">
                <a16:creationId xmlns:a16="http://schemas.microsoft.com/office/drawing/2014/main" id="{F4DFBB55-19FB-A342-15C8-C048104A24AA}"/>
              </a:ext>
            </a:extLst>
          </p:cNvPr>
          <p:cNvSpPr txBox="1">
            <a:spLocks noChangeArrowheads="1"/>
          </p:cNvSpPr>
          <p:nvPr/>
        </p:nvSpPr>
        <p:spPr>
          <a:xfrm>
            <a:off x="222913" y="1812787"/>
            <a:ext cx="6614764" cy="689151"/>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177800" indent="-177800">
              <a:lnSpc>
                <a:spcPct val="90000"/>
              </a:lnSpc>
            </a:pPr>
            <a:r>
              <a:rPr lang="en-US" sz="1800" b="1" kern="0" dirty="0">
                <a:solidFill>
                  <a:srgbClr val="FF0000"/>
                </a:solidFill>
                <a:latin typeface="Comic Sans MS"/>
                <a:cs typeface="Comic Sans MS"/>
              </a:rPr>
              <a:t>Very Important  Pathogenic Human DZ</a:t>
            </a:r>
          </a:p>
          <a:p>
            <a:pPr marL="177800" indent="-177800">
              <a:lnSpc>
                <a:spcPct val="90000"/>
              </a:lnSpc>
            </a:pPr>
            <a:r>
              <a:rPr lang="en-US" sz="1800" b="1" kern="0" dirty="0">
                <a:solidFill>
                  <a:srgbClr val="FF0000"/>
                </a:solidFill>
                <a:latin typeface="Comic Sans MS"/>
                <a:cs typeface="Comic Sans MS"/>
              </a:rPr>
              <a:t>Most important cause of neurologic DZ in Latin America</a:t>
            </a:r>
          </a:p>
        </p:txBody>
      </p:sp>
      <p:sp>
        <p:nvSpPr>
          <p:cNvPr id="3" name="Rectangle 3">
            <a:extLst>
              <a:ext uri="{FF2B5EF4-FFF2-40B4-BE49-F238E27FC236}">
                <a16:creationId xmlns:a16="http://schemas.microsoft.com/office/drawing/2014/main" id="{C2A6FF9E-8E55-7FFE-3D25-9F08C9D75849}"/>
              </a:ext>
            </a:extLst>
          </p:cNvPr>
          <p:cNvSpPr txBox="1">
            <a:spLocks noChangeArrowheads="1"/>
          </p:cNvSpPr>
          <p:nvPr/>
        </p:nvSpPr>
        <p:spPr bwMode="auto">
          <a:xfrm>
            <a:off x="386536" y="93389"/>
            <a:ext cx="7771504" cy="1090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90000"/>
              </a:lnSpc>
              <a:buFont typeface="Wingdings" charset="0"/>
              <a:buNone/>
              <a:defRPr/>
            </a:pPr>
            <a:r>
              <a:rPr lang="en-US" sz="4000" b="1" i="1" u="sng" kern="0" dirty="0">
                <a:latin typeface="Comic Sans MS" panose="030F0702030302020204" pitchFamily="66" charset="0"/>
              </a:rPr>
              <a:t>Taenia solium -- Cysticercosis</a:t>
            </a:r>
          </a:p>
          <a:p>
            <a:pPr>
              <a:lnSpc>
                <a:spcPct val="90000"/>
              </a:lnSpc>
              <a:buFont typeface="Wingdings" charset="0"/>
              <a:buNone/>
              <a:defRPr/>
            </a:pPr>
            <a:r>
              <a:rPr lang="en-US" sz="2800" b="1" kern="0" dirty="0">
                <a:latin typeface="Comic Sans MS" panose="030F0702030302020204" pitchFamily="66" charset="0"/>
              </a:rPr>
              <a:t>Larval pork tapeworm in humans</a:t>
            </a:r>
            <a:endParaRPr lang="en-US" sz="2800" kern="0" dirty="0">
              <a:latin typeface="Comic Sans MS" panose="030F0702030302020204" pitchFamily="66" charset="0"/>
            </a:endParaRPr>
          </a:p>
        </p:txBody>
      </p:sp>
      <p:sp>
        <p:nvSpPr>
          <p:cNvPr id="5" name="Rectangle 3">
            <a:extLst>
              <a:ext uri="{FF2B5EF4-FFF2-40B4-BE49-F238E27FC236}">
                <a16:creationId xmlns:a16="http://schemas.microsoft.com/office/drawing/2014/main" id="{ACAB3758-4C25-11A7-9C03-B2D523026D19}"/>
              </a:ext>
            </a:extLst>
          </p:cNvPr>
          <p:cNvSpPr txBox="1">
            <a:spLocks noChangeArrowheads="1"/>
          </p:cNvSpPr>
          <p:nvPr/>
        </p:nvSpPr>
        <p:spPr>
          <a:xfrm>
            <a:off x="222913" y="2827465"/>
            <a:ext cx="6165527" cy="875069"/>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2400" b="1" kern="0" dirty="0">
                <a:latin typeface="Comic Sans MS"/>
                <a:cs typeface="Comic Sans MS"/>
              </a:rPr>
              <a:t>Humans as intermediate hosts.  </a:t>
            </a:r>
            <a:r>
              <a:rPr lang="en-US" sz="2400" b="1" kern="0" dirty="0">
                <a:solidFill>
                  <a:srgbClr val="FF0000"/>
                </a:solidFill>
                <a:latin typeface="Comic Sans MS"/>
                <a:cs typeface="Comic Sans MS"/>
              </a:rPr>
              <a:t>HOW ?</a:t>
            </a:r>
          </a:p>
          <a:p>
            <a:pPr marL="682625" lvl="1" indent="-219075"/>
            <a:r>
              <a:rPr lang="en-US" sz="2000" b="1" kern="0" dirty="0" err="1">
                <a:latin typeface="Comic Sans MS"/>
                <a:cs typeface="Comic Sans MS"/>
              </a:rPr>
              <a:t>cysticerci</a:t>
            </a:r>
            <a:r>
              <a:rPr lang="en-US" sz="2000" b="1" kern="0" dirty="0">
                <a:latin typeface="Comic Sans MS"/>
                <a:cs typeface="Comic Sans MS"/>
              </a:rPr>
              <a:t> in muscles, eyes, brain.</a:t>
            </a:r>
          </a:p>
        </p:txBody>
      </p:sp>
      <p:sp>
        <p:nvSpPr>
          <p:cNvPr id="6" name="Rectangle 3">
            <a:extLst>
              <a:ext uri="{FF2B5EF4-FFF2-40B4-BE49-F238E27FC236}">
                <a16:creationId xmlns:a16="http://schemas.microsoft.com/office/drawing/2014/main" id="{F0747F34-7795-163B-1630-DD21E200A5BB}"/>
              </a:ext>
            </a:extLst>
          </p:cNvPr>
          <p:cNvSpPr txBox="1">
            <a:spLocks noChangeArrowheads="1"/>
          </p:cNvSpPr>
          <p:nvPr/>
        </p:nvSpPr>
        <p:spPr>
          <a:xfrm>
            <a:off x="6948585" y="5214163"/>
            <a:ext cx="5243415" cy="88419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2400" b="1" kern="0" dirty="0">
                <a:solidFill>
                  <a:srgbClr val="FF0000"/>
                </a:solidFill>
                <a:latin typeface="Comic Sans MS"/>
                <a:cs typeface="Comic Sans MS"/>
              </a:rPr>
              <a:t>If humans ingest ova from human feces; then cysticercosis. </a:t>
            </a:r>
            <a:endParaRPr lang="en-US" sz="2400" kern="0" dirty="0">
              <a:solidFill>
                <a:srgbClr val="FF0000"/>
              </a:solidFill>
              <a:latin typeface="Comic Sans MS"/>
              <a:cs typeface="Comic Sans MS"/>
            </a:endParaRPr>
          </a:p>
        </p:txBody>
      </p:sp>
      <p:pic>
        <p:nvPicPr>
          <p:cNvPr id="10" name="Picture 5" descr="zoonos1">
            <a:extLst>
              <a:ext uri="{FF2B5EF4-FFF2-40B4-BE49-F238E27FC236}">
                <a16:creationId xmlns:a16="http://schemas.microsoft.com/office/drawing/2014/main" id="{D38B29B2-5E65-0FF9-2927-1171FBB59674}"/>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a:xfrm>
            <a:off x="386536" y="4363072"/>
            <a:ext cx="3542734" cy="230553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1" name="Picture 6" descr="zoonos2">
            <a:extLst>
              <a:ext uri="{FF2B5EF4-FFF2-40B4-BE49-F238E27FC236}">
                <a16:creationId xmlns:a16="http://schemas.microsoft.com/office/drawing/2014/main" id="{59BE89BA-63CC-3135-FAE4-DB7B47C38E34}"/>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a:xfrm>
            <a:off x="4202173" y="5072125"/>
            <a:ext cx="2355576" cy="1596479"/>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2" name="Rectangle 2">
            <a:extLst>
              <a:ext uri="{FF2B5EF4-FFF2-40B4-BE49-F238E27FC236}">
                <a16:creationId xmlns:a16="http://schemas.microsoft.com/office/drawing/2014/main" id="{E75F8094-D6C9-0D00-8782-595E0FC08EA0}"/>
              </a:ext>
            </a:extLst>
          </p:cNvPr>
          <p:cNvSpPr txBox="1">
            <a:spLocks noChangeArrowheads="1"/>
          </p:cNvSpPr>
          <p:nvPr/>
        </p:nvSpPr>
        <p:spPr>
          <a:xfrm>
            <a:off x="4040993" y="4372636"/>
            <a:ext cx="1524000" cy="556933"/>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ＭＳ Ｐゴシック" charset="0"/>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a:lstStyle>
          <a:p>
            <a:r>
              <a:rPr lang="en-US" sz="1600" b="1" u="sng" kern="0">
                <a:latin typeface="Comic Sans MS"/>
                <a:cs typeface="Comic Sans MS"/>
              </a:rPr>
              <a:t>Neural Cysticercosis</a:t>
            </a:r>
            <a:endParaRPr lang="en-US" sz="1600" u="sng" kern="0" dirty="0">
              <a:latin typeface="Comic Sans MS"/>
              <a:cs typeface="Comic Sans MS"/>
            </a:endParaRPr>
          </a:p>
        </p:txBody>
      </p:sp>
    </p:spTree>
    <p:extLst>
      <p:ext uri="{BB962C8B-B14F-4D97-AF65-F5344CB8AC3E}">
        <p14:creationId xmlns:p14="http://schemas.microsoft.com/office/powerpoint/2010/main" val="364246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93DD3348-A065-6A3F-4A20-BB868F77C7FB}"/>
              </a:ext>
            </a:extLst>
          </p:cNvPr>
          <p:cNvSpPr txBox="1">
            <a:spLocks noChangeArrowheads="1"/>
          </p:cNvSpPr>
          <p:nvPr/>
        </p:nvSpPr>
        <p:spPr bwMode="auto">
          <a:xfrm>
            <a:off x="2895600" y="1347918"/>
            <a:ext cx="6400800" cy="8227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mn-lt"/>
                <a:ea typeface="+mn-ea"/>
                <a:cs typeface="ＭＳ Ｐゴシック" charset="0"/>
              </a:defRPr>
            </a:lvl1pPr>
            <a:lvl2pPr marL="457200" indent="0" algn="ctr" rtl="0" eaLnBrk="1" fontAlgn="base" hangingPunct="1">
              <a:spcBef>
                <a:spcPct val="20000"/>
              </a:spcBef>
              <a:spcAft>
                <a:spcPct val="0"/>
              </a:spcAft>
              <a:buNone/>
              <a:defRPr sz="2800">
                <a:solidFill>
                  <a:schemeClr val="tx1"/>
                </a:solidFill>
                <a:latin typeface="+mn-lt"/>
                <a:ea typeface="+mn-ea"/>
              </a:defRPr>
            </a:lvl2pPr>
            <a:lvl3pPr marL="914400" indent="0" algn="ctr" rtl="0" eaLnBrk="1" fontAlgn="base" hangingPunct="1">
              <a:spcBef>
                <a:spcPct val="20000"/>
              </a:spcBef>
              <a:spcAft>
                <a:spcPct val="0"/>
              </a:spcAft>
              <a:buNone/>
              <a:defRPr sz="2400">
                <a:solidFill>
                  <a:schemeClr val="tx1"/>
                </a:solidFill>
                <a:latin typeface="+mn-lt"/>
                <a:ea typeface="+mn-ea"/>
              </a:defRPr>
            </a:lvl3pPr>
            <a:lvl4pPr marL="1371600" indent="0" algn="ctr" rtl="0" eaLnBrk="1" fontAlgn="base" hangingPunct="1">
              <a:spcBef>
                <a:spcPct val="20000"/>
              </a:spcBef>
              <a:spcAft>
                <a:spcPct val="0"/>
              </a:spcAft>
              <a:buNone/>
              <a:defRPr sz="2000">
                <a:solidFill>
                  <a:schemeClr val="tx1"/>
                </a:solidFill>
                <a:latin typeface="+mn-lt"/>
                <a:ea typeface="+mn-ea"/>
              </a:defRPr>
            </a:lvl4pPr>
            <a:lvl5pPr marL="1828800" indent="0" algn="ctr" rtl="0" eaLnBrk="1" fontAlgn="base" hangingPunct="1">
              <a:spcBef>
                <a:spcPct val="20000"/>
              </a:spcBef>
              <a:spcAft>
                <a:spcPct val="0"/>
              </a:spcAft>
              <a:buNone/>
              <a:defRPr sz="2000">
                <a:solidFill>
                  <a:schemeClr val="tx1"/>
                </a:solidFill>
                <a:latin typeface="+mn-lt"/>
                <a:ea typeface="+mn-ea"/>
              </a:defRPr>
            </a:lvl5pPr>
            <a:lvl6pPr marL="2286000" indent="0" algn="ctr" rtl="0" eaLnBrk="1" fontAlgn="base" hangingPunct="1">
              <a:spcBef>
                <a:spcPct val="20000"/>
              </a:spcBef>
              <a:spcAft>
                <a:spcPct val="0"/>
              </a:spcAft>
              <a:buNone/>
              <a:defRPr sz="2000">
                <a:solidFill>
                  <a:schemeClr val="tx1"/>
                </a:solidFill>
                <a:latin typeface="+mn-lt"/>
                <a:ea typeface="+mn-ea"/>
              </a:defRPr>
            </a:lvl6pPr>
            <a:lvl7pPr marL="2743200" indent="0" algn="ctr" rtl="0" eaLnBrk="1" fontAlgn="base" hangingPunct="1">
              <a:spcBef>
                <a:spcPct val="20000"/>
              </a:spcBef>
              <a:spcAft>
                <a:spcPct val="0"/>
              </a:spcAft>
              <a:buNone/>
              <a:defRPr sz="2000">
                <a:solidFill>
                  <a:schemeClr val="tx1"/>
                </a:solidFill>
                <a:latin typeface="+mn-lt"/>
                <a:ea typeface="+mn-ea"/>
              </a:defRPr>
            </a:lvl7pPr>
            <a:lvl8pPr marL="3200400" indent="0" algn="ctr" rtl="0" eaLnBrk="1" fontAlgn="base" hangingPunct="1">
              <a:spcBef>
                <a:spcPct val="20000"/>
              </a:spcBef>
              <a:spcAft>
                <a:spcPct val="0"/>
              </a:spcAft>
              <a:buNone/>
              <a:defRPr sz="2000">
                <a:solidFill>
                  <a:schemeClr val="tx1"/>
                </a:solidFill>
                <a:latin typeface="+mn-lt"/>
                <a:ea typeface="+mn-ea"/>
              </a:defRPr>
            </a:lvl8pPr>
            <a:lvl9pPr marL="3657600" indent="0" algn="ctr" rtl="0" eaLnBrk="1" fontAlgn="base" hangingPunct="1">
              <a:spcBef>
                <a:spcPct val="20000"/>
              </a:spcBef>
              <a:spcAft>
                <a:spcPct val="0"/>
              </a:spcAft>
              <a:buNone/>
              <a:defRPr sz="2000">
                <a:solidFill>
                  <a:schemeClr val="tx1"/>
                </a:solidFill>
                <a:latin typeface="+mn-lt"/>
                <a:ea typeface="+mn-ea"/>
              </a:defRPr>
            </a:lvl9pPr>
          </a:lstStyle>
          <a:p>
            <a:pPr>
              <a:lnSpc>
                <a:spcPct val="90000"/>
              </a:lnSpc>
              <a:buFont typeface="Wingdings" charset="0"/>
              <a:buNone/>
              <a:defRPr/>
            </a:pPr>
            <a:r>
              <a:rPr lang="en-US" sz="5400" b="1" i="1" kern="0" dirty="0">
                <a:latin typeface="Comic Sans MS" panose="030F0702030302020204" pitchFamily="66" charset="0"/>
              </a:rPr>
              <a:t>Echinococcus spp.</a:t>
            </a:r>
          </a:p>
        </p:txBody>
      </p:sp>
      <p:pic>
        <p:nvPicPr>
          <p:cNvPr id="4" name="Picture 3" descr="A cartoon sheep with a green scarf&#10;&#10;Description automatically generated">
            <a:extLst>
              <a:ext uri="{FF2B5EF4-FFF2-40B4-BE49-F238E27FC236}">
                <a16:creationId xmlns:a16="http://schemas.microsoft.com/office/drawing/2014/main" id="{72CAA42D-F091-F279-2EB1-8ADFCEBD37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367406" y="4113584"/>
            <a:ext cx="3277468" cy="2266915"/>
          </a:xfrm>
          <a:prstGeom prst="rect">
            <a:avLst/>
          </a:prstGeom>
        </p:spPr>
      </p:pic>
      <p:pic>
        <p:nvPicPr>
          <p:cNvPr id="6" name="Picture 5" descr="A cartoon dog with red nose&#10;&#10;Description automatically generated">
            <a:extLst>
              <a:ext uri="{FF2B5EF4-FFF2-40B4-BE49-F238E27FC236}">
                <a16:creationId xmlns:a16="http://schemas.microsoft.com/office/drawing/2014/main" id="{66737E3E-469E-7FB7-F94D-F411E62EA3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1263" y="2609396"/>
            <a:ext cx="2729473" cy="3719362"/>
          </a:xfrm>
          <a:prstGeom prst="rect">
            <a:avLst/>
          </a:prstGeom>
        </p:spPr>
      </p:pic>
      <p:pic>
        <p:nvPicPr>
          <p:cNvPr id="9" name="Picture 8">
            <a:extLst>
              <a:ext uri="{FF2B5EF4-FFF2-40B4-BE49-F238E27FC236}">
                <a16:creationId xmlns:a16="http://schemas.microsoft.com/office/drawing/2014/main" id="{34CE1423-B7C5-5A83-8E84-28BD13598B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3603" y="2471331"/>
            <a:ext cx="9144793" cy="103641"/>
          </a:xfrm>
          <a:prstGeom prst="rect">
            <a:avLst/>
          </a:prstGeom>
        </p:spPr>
      </p:pic>
      <p:pic>
        <p:nvPicPr>
          <p:cNvPr id="10" name="Graphic 9">
            <a:extLst>
              <a:ext uri="{FF2B5EF4-FFF2-40B4-BE49-F238E27FC236}">
                <a16:creationId xmlns:a16="http://schemas.microsoft.com/office/drawing/2014/main" id="{282ECCF5-0CB9-DB34-E8D4-5FCF593FA28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34897" y="3121108"/>
            <a:ext cx="1922205" cy="3259391"/>
          </a:xfrm>
          <a:prstGeom prst="rect">
            <a:avLst/>
          </a:prstGeom>
        </p:spPr>
      </p:pic>
    </p:spTree>
    <p:extLst>
      <p:ext uri="{BB962C8B-B14F-4D97-AF65-F5344CB8AC3E}">
        <p14:creationId xmlns:p14="http://schemas.microsoft.com/office/powerpoint/2010/main" val="294143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4381498" y="176212"/>
            <a:ext cx="3429002" cy="1447800"/>
          </a:xfrm>
        </p:spPr>
        <p:txBody>
          <a:bodyPr/>
          <a:lstStyle/>
          <a:p>
            <a:pPr eaLnBrk="1" hangingPunct="1">
              <a:lnSpc>
                <a:spcPct val="90000"/>
              </a:lnSpc>
              <a:buFont typeface="Wingdings" charset="0"/>
              <a:buNone/>
              <a:defRPr/>
            </a:pPr>
            <a:r>
              <a:rPr lang="en-US" sz="5400" b="1" u="sng" dirty="0">
                <a:latin typeface="Comic Sans MS" panose="030F0702030302020204" pitchFamily="66" charset="0"/>
              </a:rPr>
              <a:t>Cestodes</a:t>
            </a:r>
          </a:p>
          <a:p>
            <a:pPr eaLnBrk="1" hangingPunct="1">
              <a:lnSpc>
                <a:spcPct val="90000"/>
              </a:lnSpc>
              <a:buFont typeface="Wingdings" charset="0"/>
              <a:buNone/>
              <a:defRPr/>
            </a:pPr>
            <a:r>
              <a:rPr lang="en-US" sz="4000" b="1" dirty="0">
                <a:latin typeface="Comic Sans MS" panose="030F0702030302020204" pitchFamily="66" charset="0"/>
              </a:rPr>
              <a:t>Tapeworms</a:t>
            </a:r>
            <a:endParaRPr lang="en-US" sz="4000" dirty="0">
              <a:latin typeface="Comic Sans MS" panose="030F0702030302020204" pitchFamily="66" charset="0"/>
            </a:endParaRPr>
          </a:p>
        </p:txBody>
      </p:sp>
      <p:sp>
        <p:nvSpPr>
          <p:cNvPr id="5" name="Rectangle 3">
            <a:extLst>
              <a:ext uri="{FF2B5EF4-FFF2-40B4-BE49-F238E27FC236}">
                <a16:creationId xmlns:a16="http://schemas.microsoft.com/office/drawing/2014/main" id="{6B01945B-C1CB-95D8-5703-4B4F08D2DED8}"/>
              </a:ext>
            </a:extLst>
          </p:cNvPr>
          <p:cNvSpPr txBox="1">
            <a:spLocks noChangeArrowheads="1"/>
          </p:cNvSpPr>
          <p:nvPr/>
        </p:nvSpPr>
        <p:spPr bwMode="auto">
          <a:xfrm>
            <a:off x="261638" y="2174752"/>
            <a:ext cx="6531429" cy="37210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mn-lt"/>
                <a:ea typeface="+mn-ea"/>
                <a:cs typeface="ＭＳ Ｐゴシック" charset="0"/>
              </a:defRPr>
            </a:lvl1pPr>
            <a:lvl2pPr marL="457200" indent="0" algn="ctr" rtl="0" eaLnBrk="1" fontAlgn="base" hangingPunct="1">
              <a:spcBef>
                <a:spcPct val="20000"/>
              </a:spcBef>
              <a:spcAft>
                <a:spcPct val="0"/>
              </a:spcAft>
              <a:buNone/>
              <a:defRPr sz="2800">
                <a:solidFill>
                  <a:schemeClr val="tx1"/>
                </a:solidFill>
                <a:latin typeface="+mn-lt"/>
                <a:ea typeface="+mn-ea"/>
              </a:defRPr>
            </a:lvl2pPr>
            <a:lvl3pPr marL="914400" indent="0" algn="ctr" rtl="0" eaLnBrk="1" fontAlgn="base" hangingPunct="1">
              <a:spcBef>
                <a:spcPct val="20000"/>
              </a:spcBef>
              <a:spcAft>
                <a:spcPct val="0"/>
              </a:spcAft>
              <a:buNone/>
              <a:defRPr sz="2400">
                <a:solidFill>
                  <a:schemeClr val="tx1"/>
                </a:solidFill>
                <a:latin typeface="+mn-lt"/>
                <a:ea typeface="+mn-ea"/>
              </a:defRPr>
            </a:lvl3pPr>
            <a:lvl4pPr marL="1371600" indent="0" algn="ctr" rtl="0" eaLnBrk="1" fontAlgn="base" hangingPunct="1">
              <a:spcBef>
                <a:spcPct val="20000"/>
              </a:spcBef>
              <a:spcAft>
                <a:spcPct val="0"/>
              </a:spcAft>
              <a:buNone/>
              <a:defRPr sz="2000">
                <a:solidFill>
                  <a:schemeClr val="tx1"/>
                </a:solidFill>
                <a:latin typeface="+mn-lt"/>
                <a:ea typeface="+mn-ea"/>
              </a:defRPr>
            </a:lvl4pPr>
            <a:lvl5pPr marL="1828800" indent="0" algn="ctr" rtl="0" eaLnBrk="1" fontAlgn="base" hangingPunct="1">
              <a:spcBef>
                <a:spcPct val="20000"/>
              </a:spcBef>
              <a:spcAft>
                <a:spcPct val="0"/>
              </a:spcAft>
              <a:buNone/>
              <a:defRPr sz="2000">
                <a:solidFill>
                  <a:schemeClr val="tx1"/>
                </a:solidFill>
                <a:latin typeface="+mn-lt"/>
                <a:ea typeface="+mn-ea"/>
              </a:defRPr>
            </a:lvl5pPr>
            <a:lvl6pPr marL="2286000" indent="0" algn="ctr" rtl="0" eaLnBrk="1" fontAlgn="base" hangingPunct="1">
              <a:spcBef>
                <a:spcPct val="20000"/>
              </a:spcBef>
              <a:spcAft>
                <a:spcPct val="0"/>
              </a:spcAft>
              <a:buNone/>
              <a:defRPr sz="2000">
                <a:solidFill>
                  <a:schemeClr val="tx1"/>
                </a:solidFill>
                <a:latin typeface="+mn-lt"/>
                <a:ea typeface="+mn-ea"/>
              </a:defRPr>
            </a:lvl6pPr>
            <a:lvl7pPr marL="2743200" indent="0" algn="ctr" rtl="0" eaLnBrk="1" fontAlgn="base" hangingPunct="1">
              <a:spcBef>
                <a:spcPct val="20000"/>
              </a:spcBef>
              <a:spcAft>
                <a:spcPct val="0"/>
              </a:spcAft>
              <a:buNone/>
              <a:defRPr sz="2000">
                <a:solidFill>
                  <a:schemeClr val="tx1"/>
                </a:solidFill>
                <a:latin typeface="+mn-lt"/>
                <a:ea typeface="+mn-ea"/>
              </a:defRPr>
            </a:lvl7pPr>
            <a:lvl8pPr marL="3200400" indent="0" algn="ctr" rtl="0" eaLnBrk="1" fontAlgn="base" hangingPunct="1">
              <a:spcBef>
                <a:spcPct val="20000"/>
              </a:spcBef>
              <a:spcAft>
                <a:spcPct val="0"/>
              </a:spcAft>
              <a:buNone/>
              <a:defRPr sz="2000">
                <a:solidFill>
                  <a:schemeClr val="tx1"/>
                </a:solidFill>
                <a:latin typeface="+mn-lt"/>
                <a:ea typeface="+mn-ea"/>
              </a:defRPr>
            </a:lvl8pPr>
            <a:lvl9pPr marL="3657600" indent="0" algn="ctr" rtl="0" eaLnBrk="1" fontAlgn="base" hangingPunct="1">
              <a:spcBef>
                <a:spcPct val="20000"/>
              </a:spcBef>
              <a:spcAft>
                <a:spcPct val="0"/>
              </a:spcAft>
              <a:buNone/>
              <a:defRPr sz="2000">
                <a:solidFill>
                  <a:schemeClr val="tx1"/>
                </a:solidFill>
                <a:latin typeface="+mn-lt"/>
                <a:ea typeface="+mn-ea"/>
              </a:defRPr>
            </a:lvl9pPr>
          </a:lstStyle>
          <a:p>
            <a:pPr marL="344488" indent="-344488" algn="l">
              <a:lnSpc>
                <a:spcPct val="80000"/>
              </a:lnSpc>
            </a:pPr>
            <a:r>
              <a:rPr lang="en-US" sz="2400" b="1" kern="0" dirty="0">
                <a:latin typeface="Comic Sans MS"/>
                <a:cs typeface="Comic Sans MS"/>
              </a:rPr>
              <a:t>General Flatworm Characteristics </a:t>
            </a:r>
          </a:p>
          <a:p>
            <a:pPr marL="690563" lvl="1" indent="-233363" algn="l">
              <a:lnSpc>
                <a:spcPct val="80000"/>
              </a:lnSpc>
              <a:buFont typeface="Arial" panose="020B0604020202020204" pitchFamily="34" charset="0"/>
              <a:buChar char="•"/>
            </a:pPr>
            <a:r>
              <a:rPr lang="en-US" sz="2000" b="1" kern="0" dirty="0">
                <a:latin typeface="Comic Sans MS"/>
                <a:cs typeface="Comic Sans MS"/>
              </a:rPr>
              <a:t>Except </a:t>
            </a:r>
            <a:r>
              <a:rPr lang="en-US" sz="2000" b="1" u="sng" kern="0" dirty="0">
                <a:latin typeface="Comic Sans MS"/>
                <a:cs typeface="Comic Sans MS"/>
              </a:rPr>
              <a:t>lacks Digestive Tract</a:t>
            </a:r>
          </a:p>
          <a:p>
            <a:pPr marL="690563" lvl="1" indent="-233363" algn="l">
              <a:lnSpc>
                <a:spcPct val="80000"/>
              </a:lnSpc>
              <a:buFont typeface="Arial" panose="020B0604020202020204" pitchFamily="34" charset="0"/>
              <a:buChar char="•"/>
            </a:pPr>
            <a:r>
              <a:rPr lang="en-US" sz="2000" b="1" u="sng" kern="0" dirty="0">
                <a:latin typeface="Comic Sans MS"/>
                <a:cs typeface="Comic Sans MS"/>
              </a:rPr>
              <a:t>Absorbs food directly across Tegument </a:t>
            </a:r>
          </a:p>
          <a:p>
            <a:pPr marL="344488" indent="-344488" algn="l">
              <a:lnSpc>
                <a:spcPct val="80000"/>
              </a:lnSpc>
            </a:pPr>
            <a:r>
              <a:rPr lang="en-US" sz="2400" b="1" kern="0" dirty="0">
                <a:latin typeface="Comic Sans MS"/>
                <a:cs typeface="Comic Sans MS"/>
              </a:rPr>
              <a:t>Adult Body </a:t>
            </a:r>
          </a:p>
          <a:p>
            <a:pPr marL="690563" lvl="1" indent="-233363" algn="l">
              <a:lnSpc>
                <a:spcPct val="80000"/>
              </a:lnSpc>
              <a:buFont typeface="Arial" panose="020B0604020202020204" pitchFamily="34" charset="0"/>
              <a:buChar char="•"/>
            </a:pPr>
            <a:r>
              <a:rPr lang="en-US" sz="2000" b="1" kern="0" dirty="0">
                <a:latin typeface="Comic Sans MS"/>
                <a:cs typeface="Comic Sans MS"/>
              </a:rPr>
              <a:t>Scolex =&gt; Holdfast organ</a:t>
            </a:r>
          </a:p>
          <a:p>
            <a:pPr marL="1147763" lvl="2" indent="-233363" algn="l">
              <a:lnSpc>
                <a:spcPct val="80000"/>
              </a:lnSpc>
              <a:buFont typeface="Arial" panose="020B0604020202020204" pitchFamily="34" charset="0"/>
              <a:buChar char="•"/>
            </a:pPr>
            <a:r>
              <a:rPr lang="en-US" sz="1600" kern="0" dirty="0">
                <a:latin typeface="Comic Sans MS"/>
                <a:cs typeface="Comic Sans MS"/>
              </a:rPr>
              <a:t>Usually has suckers, retractable or non-retractable rostellum of hooks </a:t>
            </a:r>
          </a:p>
          <a:p>
            <a:pPr marL="690563" lvl="1" indent="-233363" algn="l">
              <a:lnSpc>
                <a:spcPct val="80000"/>
              </a:lnSpc>
              <a:buFont typeface="Arial" panose="020B0604020202020204" pitchFamily="34" charset="0"/>
              <a:buChar char="•"/>
            </a:pPr>
            <a:r>
              <a:rPr lang="en-US" sz="2000" b="1" kern="0" dirty="0">
                <a:latin typeface="Comic Sans MS"/>
                <a:cs typeface="Comic Sans MS"/>
              </a:rPr>
              <a:t>Neck</a:t>
            </a:r>
          </a:p>
          <a:p>
            <a:pPr marL="1147763" lvl="2" indent="-233363" algn="l">
              <a:lnSpc>
                <a:spcPct val="80000"/>
              </a:lnSpc>
              <a:buFont typeface="Arial" panose="020B0604020202020204" pitchFamily="34" charset="0"/>
              <a:buChar char="•"/>
            </a:pPr>
            <a:r>
              <a:rPr lang="en-US" sz="1600" kern="0" dirty="0">
                <a:latin typeface="Comic Sans MS"/>
                <a:cs typeface="Comic Sans MS"/>
              </a:rPr>
              <a:t>Germinative region produces "segments“, asexually</a:t>
            </a:r>
          </a:p>
          <a:p>
            <a:pPr marL="690563" lvl="1" indent="-233363" algn="l">
              <a:lnSpc>
                <a:spcPct val="80000"/>
              </a:lnSpc>
              <a:buFont typeface="Arial" panose="020B0604020202020204" pitchFamily="34" charset="0"/>
              <a:buChar char="•"/>
            </a:pPr>
            <a:r>
              <a:rPr lang="en-US" sz="2000" b="1" kern="0" dirty="0">
                <a:latin typeface="Comic Sans MS"/>
                <a:cs typeface="Comic Sans MS"/>
              </a:rPr>
              <a:t>Strobila</a:t>
            </a:r>
          </a:p>
          <a:p>
            <a:pPr marL="1147763" lvl="2" indent="-233363" algn="l">
              <a:lnSpc>
                <a:spcPct val="80000"/>
              </a:lnSpc>
              <a:buFont typeface="Arial" panose="020B0604020202020204" pitchFamily="34" charset="0"/>
              <a:buChar char="•"/>
            </a:pPr>
            <a:r>
              <a:rPr lang="en-US" sz="1600" kern="0" dirty="0">
                <a:latin typeface="Comic Sans MS"/>
                <a:cs typeface="Comic Sans MS"/>
              </a:rPr>
              <a:t>Series of Maturing "Segments" or Proglottids</a:t>
            </a:r>
          </a:p>
          <a:p>
            <a:pPr marL="1147763" lvl="2" indent="-233363" algn="l">
              <a:lnSpc>
                <a:spcPct val="80000"/>
              </a:lnSpc>
              <a:buFont typeface="Arial" panose="020B0604020202020204" pitchFamily="34" charset="0"/>
              <a:buChar char="•"/>
            </a:pPr>
            <a:r>
              <a:rPr lang="en-US" sz="1600" kern="0" dirty="0">
                <a:latin typeface="Comic Sans MS"/>
                <a:cs typeface="Comic Sans MS"/>
              </a:rPr>
              <a:t>Immature, mature, gravid proglottids in series</a:t>
            </a:r>
          </a:p>
          <a:p>
            <a:pPr marL="1147763" lvl="2" indent="-233363" algn="l">
              <a:lnSpc>
                <a:spcPct val="80000"/>
              </a:lnSpc>
              <a:buFont typeface="Arial" panose="020B0604020202020204" pitchFamily="34" charset="0"/>
              <a:buChar char="•"/>
            </a:pPr>
            <a:r>
              <a:rPr lang="en-US" sz="1600" u="sng" kern="0" dirty="0">
                <a:latin typeface="Comic Sans MS"/>
                <a:cs typeface="Comic Sans MS"/>
              </a:rPr>
              <a:t>Each Proglottid is an individual reproductive unit </a:t>
            </a:r>
          </a:p>
          <a:p>
            <a:pPr lvl="2" algn="l">
              <a:lnSpc>
                <a:spcPct val="80000"/>
              </a:lnSpc>
            </a:pPr>
            <a:endParaRPr lang="en-US" sz="1800" kern="0" dirty="0">
              <a:latin typeface="Comic Sans MS"/>
              <a:cs typeface="Comic Sans MS"/>
            </a:endParaRPr>
          </a:p>
        </p:txBody>
      </p:sp>
      <p:pic>
        <p:nvPicPr>
          <p:cNvPr id="7" name="Picture 6" descr="A picture containing indoor&#10;&#10;Description automatically generated">
            <a:extLst>
              <a:ext uri="{FF2B5EF4-FFF2-40B4-BE49-F238E27FC236}">
                <a16:creationId xmlns:a16="http://schemas.microsoft.com/office/drawing/2014/main" id="{E50AD43F-57FD-3E47-D4E2-AB3F2B8EBA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2800" y="2105027"/>
            <a:ext cx="4751613" cy="3100848"/>
          </a:xfrm>
          <a:prstGeom prst="rect">
            <a:avLst/>
          </a:prstGeom>
        </p:spPr>
      </p:pic>
      <p:pic>
        <p:nvPicPr>
          <p:cNvPr id="2" name="Picture 1">
            <a:extLst>
              <a:ext uri="{FF2B5EF4-FFF2-40B4-BE49-F238E27FC236}">
                <a16:creationId xmlns:a16="http://schemas.microsoft.com/office/drawing/2014/main" id="{DC4B908E-E249-81BB-E4C7-C27F4DB097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3603" y="1679113"/>
            <a:ext cx="9144793" cy="103641"/>
          </a:xfrm>
          <a:prstGeom prst="rect">
            <a:avLst/>
          </a:prstGeom>
        </p:spPr>
      </p:pic>
    </p:spTree>
    <p:extLst>
      <p:ext uri="{BB962C8B-B14F-4D97-AF65-F5344CB8AC3E}">
        <p14:creationId xmlns:p14="http://schemas.microsoft.com/office/powerpoint/2010/main" val="2114655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Diagram&#10;&#10;Description automatically generated">
            <a:extLst>
              <a:ext uri="{FF2B5EF4-FFF2-40B4-BE49-F238E27FC236}">
                <a16:creationId xmlns:a16="http://schemas.microsoft.com/office/drawing/2014/main" id="{7AD9BE14-AB6F-A642-A20D-5D397D8F57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6567" y="1516056"/>
            <a:ext cx="5257800" cy="4130040"/>
          </a:xfrm>
          <a:prstGeom prst="rect">
            <a:avLst/>
          </a:prstGeom>
        </p:spPr>
      </p:pic>
      <p:sp>
        <p:nvSpPr>
          <p:cNvPr id="2" name="Rectangle 5">
            <a:extLst>
              <a:ext uri="{FF2B5EF4-FFF2-40B4-BE49-F238E27FC236}">
                <a16:creationId xmlns:a16="http://schemas.microsoft.com/office/drawing/2014/main" id="{F4DFBB55-19FB-A342-15C8-C048104A24AA}"/>
              </a:ext>
            </a:extLst>
          </p:cNvPr>
          <p:cNvSpPr txBox="1">
            <a:spLocks noChangeArrowheads="1"/>
          </p:cNvSpPr>
          <p:nvPr/>
        </p:nvSpPr>
        <p:spPr>
          <a:xfrm>
            <a:off x="43392" y="1503872"/>
            <a:ext cx="4223808" cy="705928"/>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177800" indent="-177800">
              <a:lnSpc>
                <a:spcPct val="90000"/>
              </a:lnSpc>
            </a:pPr>
            <a:r>
              <a:rPr lang="en-US" sz="1400" kern="0" dirty="0">
                <a:latin typeface="Comic Sans MS"/>
                <a:cs typeface="Comic Sans MS"/>
              </a:rPr>
              <a:t>Sporadic distribution</a:t>
            </a:r>
          </a:p>
          <a:p>
            <a:pPr marL="177800" indent="-177800">
              <a:lnSpc>
                <a:spcPct val="90000"/>
              </a:lnSpc>
            </a:pPr>
            <a:r>
              <a:rPr lang="en-US" sz="1400" kern="0" dirty="0">
                <a:latin typeface="Comic Sans MS"/>
                <a:cs typeface="Comic Sans MS"/>
              </a:rPr>
              <a:t>Larval tapeworms in various animals &amp; humans</a:t>
            </a:r>
          </a:p>
          <a:p>
            <a:pPr marL="177800" indent="-177800">
              <a:lnSpc>
                <a:spcPct val="90000"/>
              </a:lnSpc>
            </a:pPr>
            <a:r>
              <a:rPr lang="en-US" sz="1400" kern="0" dirty="0">
                <a:solidFill>
                  <a:srgbClr val="FF0000"/>
                </a:solidFill>
                <a:latin typeface="Comic Sans MS"/>
                <a:cs typeface="Comic Sans MS"/>
              </a:rPr>
              <a:t>Major Zoonotic concern</a:t>
            </a:r>
          </a:p>
        </p:txBody>
      </p:sp>
      <p:sp>
        <p:nvSpPr>
          <p:cNvPr id="3" name="Rectangle 3">
            <a:extLst>
              <a:ext uri="{FF2B5EF4-FFF2-40B4-BE49-F238E27FC236}">
                <a16:creationId xmlns:a16="http://schemas.microsoft.com/office/drawing/2014/main" id="{C2A6FF9E-8E55-7FFE-3D25-9F08C9D75849}"/>
              </a:ext>
            </a:extLst>
          </p:cNvPr>
          <p:cNvSpPr txBox="1">
            <a:spLocks noChangeArrowheads="1"/>
          </p:cNvSpPr>
          <p:nvPr/>
        </p:nvSpPr>
        <p:spPr bwMode="auto">
          <a:xfrm>
            <a:off x="188223" y="126451"/>
            <a:ext cx="6199874" cy="1090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90000"/>
              </a:lnSpc>
              <a:buFont typeface="Wingdings" charset="0"/>
              <a:buNone/>
              <a:defRPr/>
            </a:pPr>
            <a:r>
              <a:rPr lang="en-US" sz="4000" b="1" i="1" u="sng" kern="0" dirty="0">
                <a:latin typeface="Comic Sans MS" panose="030F0702030302020204" pitchFamily="66" charset="0"/>
              </a:rPr>
              <a:t>Echinococcus granulosus</a:t>
            </a:r>
          </a:p>
          <a:p>
            <a:pPr>
              <a:lnSpc>
                <a:spcPct val="90000"/>
              </a:lnSpc>
              <a:buFont typeface="Wingdings" charset="0"/>
              <a:buNone/>
              <a:defRPr/>
            </a:pPr>
            <a:r>
              <a:rPr lang="en-US" sz="2800" b="1" kern="0" dirty="0">
                <a:latin typeface="Comic Sans MS" panose="030F0702030302020204" pitchFamily="66" charset="0"/>
              </a:rPr>
              <a:t>Minute tapeworm of Canids</a:t>
            </a:r>
            <a:endParaRPr lang="en-US" sz="2800" kern="0" dirty="0">
              <a:latin typeface="Comic Sans MS" panose="030F0702030302020204" pitchFamily="66" charset="0"/>
            </a:endParaRPr>
          </a:p>
        </p:txBody>
      </p:sp>
      <p:sp>
        <p:nvSpPr>
          <p:cNvPr id="4" name="Rectangle 3">
            <a:extLst>
              <a:ext uri="{FF2B5EF4-FFF2-40B4-BE49-F238E27FC236}">
                <a16:creationId xmlns:a16="http://schemas.microsoft.com/office/drawing/2014/main" id="{B9C2DB82-F1BB-D6DE-034A-812A62739B51}"/>
              </a:ext>
            </a:extLst>
          </p:cNvPr>
          <p:cNvSpPr txBox="1">
            <a:spLocks noChangeArrowheads="1"/>
          </p:cNvSpPr>
          <p:nvPr/>
        </p:nvSpPr>
        <p:spPr>
          <a:xfrm>
            <a:off x="298670" y="2534380"/>
            <a:ext cx="3782890" cy="1289751"/>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nSpc>
                <a:spcPct val="90000"/>
              </a:lnSpc>
              <a:buFontTx/>
              <a:buNone/>
            </a:pPr>
            <a:r>
              <a:rPr lang="en-US" sz="1600" b="1" u="sng" kern="0" dirty="0">
                <a:latin typeface="Comic Sans MS"/>
                <a:cs typeface="Comic Sans MS"/>
              </a:rPr>
              <a:t>Life Cycle</a:t>
            </a:r>
          </a:p>
          <a:p>
            <a:pPr marL="177800" indent="-177800">
              <a:lnSpc>
                <a:spcPct val="90000"/>
              </a:lnSpc>
            </a:pPr>
            <a:r>
              <a:rPr lang="en-US" sz="1200" kern="0" dirty="0">
                <a:latin typeface="Comic Sans MS"/>
                <a:cs typeface="Comic Sans MS"/>
              </a:rPr>
              <a:t>DH: Dogs, Wild Canids (small intestine) </a:t>
            </a:r>
          </a:p>
          <a:p>
            <a:pPr marL="177800" indent="-177800">
              <a:lnSpc>
                <a:spcPct val="90000"/>
              </a:lnSpc>
            </a:pPr>
            <a:r>
              <a:rPr lang="en-US" sz="1200" kern="0" dirty="0">
                <a:latin typeface="Comic Sans MS"/>
                <a:cs typeface="Comic Sans MS"/>
              </a:rPr>
              <a:t>Gravid proglottids passed in feces</a:t>
            </a:r>
          </a:p>
          <a:p>
            <a:pPr marL="177800" indent="-177800">
              <a:lnSpc>
                <a:spcPct val="90000"/>
              </a:lnSpc>
            </a:pPr>
            <a:r>
              <a:rPr lang="en-US" sz="1200" kern="0" dirty="0">
                <a:latin typeface="Comic Sans MS"/>
                <a:cs typeface="Comic Sans MS"/>
              </a:rPr>
              <a:t>IH: various ruminants &amp; swine  </a:t>
            </a:r>
            <a:r>
              <a:rPr lang="en-US" sz="1200" kern="0" dirty="0">
                <a:solidFill>
                  <a:srgbClr val="FF0000"/>
                </a:solidFill>
                <a:latin typeface="Comic Sans MS"/>
                <a:cs typeface="Comic Sans MS"/>
              </a:rPr>
              <a:t>[humans]</a:t>
            </a:r>
          </a:p>
          <a:p>
            <a:pPr marL="287338" lvl="1" indent="-177800">
              <a:lnSpc>
                <a:spcPct val="90000"/>
              </a:lnSpc>
            </a:pPr>
            <a:r>
              <a:rPr lang="en-US" sz="1100" kern="0" dirty="0">
                <a:latin typeface="Comic Sans MS"/>
                <a:cs typeface="Comic Sans MS"/>
              </a:rPr>
              <a:t>Hydatid Cyst in various organs</a:t>
            </a:r>
          </a:p>
          <a:p>
            <a:pPr marL="287338" lvl="1" indent="-177800">
              <a:lnSpc>
                <a:spcPct val="90000"/>
              </a:lnSpc>
            </a:pPr>
            <a:r>
              <a:rPr lang="en-US" sz="1100" kern="0" dirty="0">
                <a:latin typeface="Comic Sans MS"/>
                <a:cs typeface="Comic Sans MS"/>
              </a:rPr>
              <a:t>Ingested by the Definitive host</a:t>
            </a:r>
          </a:p>
        </p:txBody>
      </p:sp>
      <p:sp>
        <p:nvSpPr>
          <p:cNvPr id="9" name="Rectangle 3">
            <a:extLst>
              <a:ext uri="{FF2B5EF4-FFF2-40B4-BE49-F238E27FC236}">
                <a16:creationId xmlns:a16="http://schemas.microsoft.com/office/drawing/2014/main" id="{F74D7439-4444-02B2-242B-FA2089249569}"/>
              </a:ext>
            </a:extLst>
          </p:cNvPr>
          <p:cNvSpPr txBox="1">
            <a:spLocks noChangeArrowheads="1"/>
          </p:cNvSpPr>
          <p:nvPr/>
        </p:nvSpPr>
        <p:spPr>
          <a:xfrm>
            <a:off x="384978" y="4876800"/>
            <a:ext cx="2739222" cy="1572264"/>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1600" b="1" u="sng" kern="0" dirty="0">
                <a:latin typeface="Comic Sans MS"/>
                <a:cs typeface="Comic Sans MS"/>
              </a:rPr>
              <a:t>Pathology</a:t>
            </a:r>
          </a:p>
          <a:p>
            <a:pPr marL="0" indent="0">
              <a:buNone/>
            </a:pPr>
            <a:r>
              <a:rPr lang="en-US" sz="1400" kern="0" dirty="0">
                <a:latin typeface="Comic Sans MS"/>
                <a:cs typeface="Comic Sans MS"/>
              </a:rPr>
              <a:t>Canids (DH)</a:t>
            </a:r>
            <a:endParaRPr lang="en-US" sz="1400" u="sng" kern="0" dirty="0">
              <a:latin typeface="Comic Sans MS"/>
              <a:cs typeface="Comic Sans MS"/>
            </a:endParaRPr>
          </a:p>
          <a:p>
            <a:pPr marL="287338" lvl="1" indent="-177800"/>
            <a:r>
              <a:rPr lang="en-US" sz="1200" kern="0" dirty="0">
                <a:latin typeface="Comic Sans MS"/>
                <a:cs typeface="Comic Sans MS"/>
              </a:rPr>
              <a:t>No Pathology</a:t>
            </a:r>
          </a:p>
          <a:p>
            <a:pPr marL="0" indent="0">
              <a:buNone/>
            </a:pPr>
            <a:r>
              <a:rPr lang="en-US" sz="1400" kern="0" dirty="0">
                <a:latin typeface="Comic Sans MS"/>
                <a:cs typeface="Comic Sans MS"/>
              </a:rPr>
              <a:t>Various (IH)  &amp; </a:t>
            </a:r>
            <a:r>
              <a:rPr lang="en-US" sz="1400" kern="0" dirty="0">
                <a:solidFill>
                  <a:srgbClr val="FF0000"/>
                </a:solidFill>
                <a:latin typeface="Comic Sans MS"/>
                <a:cs typeface="Comic Sans MS"/>
              </a:rPr>
              <a:t>[humans]</a:t>
            </a:r>
          </a:p>
          <a:p>
            <a:pPr marL="231775" lvl="1" indent="-138113"/>
            <a:r>
              <a:rPr lang="en-US" sz="1200" kern="0" dirty="0">
                <a:solidFill>
                  <a:srgbClr val="FF0000"/>
                </a:solidFill>
                <a:latin typeface="Comic Sans MS"/>
                <a:cs typeface="Comic Sans MS"/>
              </a:rPr>
              <a:t>Hydatid Cyst DZ</a:t>
            </a:r>
          </a:p>
          <a:p>
            <a:pPr marL="341313" lvl="2" indent="-109538"/>
            <a:r>
              <a:rPr lang="en-US" sz="1000" kern="0" dirty="0">
                <a:solidFill>
                  <a:srgbClr val="FF0000"/>
                </a:solidFill>
                <a:latin typeface="Comic Sans MS"/>
                <a:cs typeface="Comic Sans MS"/>
              </a:rPr>
              <a:t>Organ damage – Pressure atrophy</a:t>
            </a:r>
          </a:p>
          <a:p>
            <a:pPr marL="341313" lvl="2" indent="-109538"/>
            <a:r>
              <a:rPr lang="en-US" sz="1000" kern="0" dirty="0">
                <a:solidFill>
                  <a:srgbClr val="FF0000"/>
                </a:solidFill>
                <a:latin typeface="Comic Sans MS"/>
                <a:cs typeface="Comic Sans MS"/>
              </a:rPr>
              <a:t>Risk of anaphylaxis if cyst ruptures</a:t>
            </a:r>
          </a:p>
        </p:txBody>
      </p:sp>
      <p:sp>
        <p:nvSpPr>
          <p:cNvPr id="16" name="Rectangle 3">
            <a:extLst>
              <a:ext uri="{FF2B5EF4-FFF2-40B4-BE49-F238E27FC236}">
                <a16:creationId xmlns:a16="http://schemas.microsoft.com/office/drawing/2014/main" id="{C55DAF35-6465-A9FD-F4AB-92895D0D6332}"/>
              </a:ext>
            </a:extLst>
          </p:cNvPr>
          <p:cNvSpPr txBox="1">
            <a:spLocks noChangeArrowheads="1"/>
          </p:cNvSpPr>
          <p:nvPr/>
        </p:nvSpPr>
        <p:spPr>
          <a:xfrm>
            <a:off x="3574014" y="2161536"/>
            <a:ext cx="3557859" cy="1572264"/>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1600" b="1" u="sng" kern="0" dirty="0">
                <a:latin typeface="Comic Sans MS"/>
                <a:cs typeface="Comic Sans MS"/>
              </a:rPr>
              <a:t>Diagnosis</a:t>
            </a:r>
          </a:p>
          <a:p>
            <a:pPr marL="0" indent="0">
              <a:buNone/>
            </a:pPr>
            <a:r>
              <a:rPr lang="en-US" sz="1200" kern="0" dirty="0">
                <a:latin typeface="Comic Sans MS"/>
                <a:cs typeface="Comic Sans MS"/>
              </a:rPr>
              <a:t>Dog (DH) – Tapeworm or Ova in feces</a:t>
            </a:r>
          </a:p>
          <a:p>
            <a:pPr marL="0" indent="0">
              <a:buNone/>
            </a:pPr>
            <a:r>
              <a:rPr lang="en-US" sz="1200" kern="0" dirty="0">
                <a:latin typeface="Comic Sans MS"/>
                <a:cs typeface="Comic Sans MS"/>
              </a:rPr>
              <a:t>Various IH – Hydatid Cyst @ slaughter</a:t>
            </a:r>
          </a:p>
          <a:p>
            <a:pPr marL="976313" lvl="1" indent="-171450">
              <a:buFontTx/>
              <a:buChar char="-"/>
            </a:pPr>
            <a:r>
              <a:rPr lang="en-US" sz="1200" kern="0" dirty="0">
                <a:latin typeface="Comic Sans MS"/>
                <a:cs typeface="Comic Sans MS"/>
              </a:rPr>
              <a:t>Serology, Radiographs</a:t>
            </a:r>
          </a:p>
          <a:p>
            <a:pPr marL="976313" lvl="1" indent="-171450">
              <a:buFontTx/>
              <a:buChar char="-"/>
            </a:pPr>
            <a:r>
              <a:rPr lang="en-US" sz="1200" kern="0" dirty="0">
                <a:latin typeface="Comic Sans MS"/>
                <a:cs typeface="Comic Sans MS"/>
              </a:rPr>
              <a:t>Humans : CDC has ELISA to distinguish between the two species found in humans.</a:t>
            </a:r>
          </a:p>
          <a:p>
            <a:pPr marL="976313" lvl="1" indent="-171450">
              <a:buFontTx/>
              <a:buChar char="-"/>
            </a:pPr>
            <a:endParaRPr lang="en-US" sz="1200" kern="0" dirty="0">
              <a:latin typeface="Comic Sans MS"/>
              <a:cs typeface="Comic Sans MS"/>
            </a:endParaRPr>
          </a:p>
        </p:txBody>
      </p:sp>
      <p:sp>
        <p:nvSpPr>
          <p:cNvPr id="17" name="Rectangle 3">
            <a:extLst>
              <a:ext uri="{FF2B5EF4-FFF2-40B4-BE49-F238E27FC236}">
                <a16:creationId xmlns:a16="http://schemas.microsoft.com/office/drawing/2014/main" id="{5AC565CE-9796-AB2B-9C2C-8DB2FE743606}"/>
              </a:ext>
            </a:extLst>
          </p:cNvPr>
          <p:cNvSpPr txBox="1">
            <a:spLocks noChangeArrowheads="1"/>
          </p:cNvSpPr>
          <p:nvPr/>
        </p:nvSpPr>
        <p:spPr>
          <a:xfrm>
            <a:off x="2954539" y="4024678"/>
            <a:ext cx="4186455" cy="775922"/>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1600" b="1" u="sng" kern="0" dirty="0">
                <a:latin typeface="Comic Sans MS"/>
                <a:cs typeface="Comic Sans MS"/>
              </a:rPr>
              <a:t>Treatment</a:t>
            </a:r>
          </a:p>
          <a:p>
            <a:pPr marL="0" indent="0">
              <a:buNone/>
            </a:pPr>
            <a:r>
              <a:rPr lang="en-US" sz="1200" kern="0" dirty="0">
                <a:latin typeface="Comic Sans MS"/>
                <a:cs typeface="Comic Sans MS"/>
              </a:rPr>
              <a:t>Canid (DH) – Praziquantel, </a:t>
            </a:r>
            <a:r>
              <a:rPr lang="en-US" sz="1200" kern="0" dirty="0" err="1">
                <a:latin typeface="Comic Sans MS"/>
                <a:cs typeface="Comic Sans MS"/>
              </a:rPr>
              <a:t>Epsiprantel</a:t>
            </a:r>
            <a:endParaRPr lang="en-US" sz="1200" kern="0" dirty="0">
              <a:latin typeface="Comic Sans MS"/>
              <a:cs typeface="Comic Sans MS"/>
            </a:endParaRPr>
          </a:p>
          <a:p>
            <a:pPr marL="0" indent="0">
              <a:buNone/>
            </a:pPr>
            <a:r>
              <a:rPr lang="en-US" sz="1200" kern="0" dirty="0">
                <a:latin typeface="Comic Sans MS"/>
                <a:cs typeface="Comic Sans MS"/>
              </a:rPr>
              <a:t>Various (IH) - Aggressive Mebendazole or Albendazole</a:t>
            </a:r>
          </a:p>
          <a:p>
            <a:pPr marL="0" indent="0">
              <a:buNone/>
            </a:pPr>
            <a:endParaRPr lang="en-US" sz="1200" kern="0" dirty="0">
              <a:latin typeface="Comic Sans MS"/>
              <a:cs typeface="Comic Sans MS"/>
            </a:endParaRPr>
          </a:p>
          <a:p>
            <a:pPr marL="796925" lvl="1" indent="-339725"/>
            <a:endParaRPr lang="en-US" kern="0" dirty="0">
              <a:latin typeface="Comic Sans MS"/>
              <a:cs typeface="Comic Sans MS"/>
            </a:endParaRPr>
          </a:p>
        </p:txBody>
      </p:sp>
      <p:pic>
        <p:nvPicPr>
          <p:cNvPr id="5" name="Picture 4" descr="A snake with a long tail&#10;&#10;Description automatically generated with low confidence">
            <a:extLst>
              <a:ext uri="{FF2B5EF4-FFF2-40B4-BE49-F238E27FC236}">
                <a16:creationId xmlns:a16="http://schemas.microsoft.com/office/drawing/2014/main" id="{B5A01311-5352-8D38-0856-9F03AE8A22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21994" y="58663"/>
            <a:ext cx="2064277" cy="1413236"/>
          </a:xfrm>
          <a:prstGeom prst="rect">
            <a:avLst/>
          </a:prstGeom>
        </p:spPr>
      </p:pic>
      <p:sp>
        <p:nvSpPr>
          <p:cNvPr id="20" name="Rectangle 3">
            <a:extLst>
              <a:ext uri="{FF2B5EF4-FFF2-40B4-BE49-F238E27FC236}">
                <a16:creationId xmlns:a16="http://schemas.microsoft.com/office/drawing/2014/main" id="{ADFB2540-A061-6256-4C35-5E54FEAEEB91}"/>
              </a:ext>
            </a:extLst>
          </p:cNvPr>
          <p:cNvSpPr txBox="1">
            <a:spLocks noChangeArrowheads="1"/>
          </p:cNvSpPr>
          <p:nvPr/>
        </p:nvSpPr>
        <p:spPr>
          <a:xfrm>
            <a:off x="4081560" y="5257615"/>
            <a:ext cx="3563977" cy="1239275"/>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1600" b="1" u="sng" kern="0" dirty="0">
                <a:latin typeface="Comic Sans MS"/>
                <a:cs typeface="Comic Sans MS"/>
              </a:rPr>
              <a:t>Control</a:t>
            </a:r>
          </a:p>
          <a:p>
            <a:pPr marL="177800" indent="-177800"/>
            <a:r>
              <a:rPr lang="en-US" sz="1200" kern="0" dirty="0">
                <a:latin typeface="Comic Sans MS"/>
                <a:cs typeface="Comic Sans MS"/>
              </a:rPr>
              <a:t>Restrict canine access to ruminant pastures. </a:t>
            </a:r>
          </a:p>
          <a:p>
            <a:pPr marL="177800" indent="-177800"/>
            <a:r>
              <a:rPr lang="en-US" sz="1200" kern="0" dirty="0">
                <a:latin typeface="Comic Sans MS"/>
                <a:cs typeface="Comic Sans MS"/>
              </a:rPr>
              <a:t>Do not feed canids uncooked offal </a:t>
            </a:r>
          </a:p>
          <a:p>
            <a:pPr marL="177800" indent="-177800"/>
            <a:r>
              <a:rPr lang="en-US" sz="1200" kern="0" dirty="0">
                <a:latin typeface="Comic Sans MS"/>
                <a:cs typeface="Comic Sans MS"/>
              </a:rPr>
              <a:t>Regular deworming of dog </a:t>
            </a:r>
          </a:p>
          <a:p>
            <a:pPr marL="177800" indent="-177800"/>
            <a:r>
              <a:rPr lang="en-US" sz="1200" kern="0" dirty="0">
                <a:latin typeface="Comic Sans MS"/>
                <a:cs typeface="Comic Sans MS"/>
              </a:rPr>
              <a:t>Eliminate stray or wild canids </a:t>
            </a:r>
          </a:p>
        </p:txBody>
      </p:sp>
      <p:pic>
        <p:nvPicPr>
          <p:cNvPr id="18" name="Picture 6" descr="diag2">
            <a:extLst>
              <a:ext uri="{FF2B5EF4-FFF2-40B4-BE49-F238E27FC236}">
                <a16:creationId xmlns:a16="http://schemas.microsoft.com/office/drawing/2014/main" id="{9D2409ED-101E-DBFA-D04D-DFBA3831B96B}"/>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a:xfrm>
            <a:off x="10151797" y="5341944"/>
            <a:ext cx="1204669" cy="107061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6" name="Picture 5">
            <a:extLst>
              <a:ext uri="{FF2B5EF4-FFF2-40B4-BE49-F238E27FC236}">
                <a16:creationId xmlns:a16="http://schemas.microsoft.com/office/drawing/2014/main" id="{5C2DC378-EB32-1B25-C1F4-C7EEE9F8CEA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2913" y="1295400"/>
            <a:ext cx="9144793" cy="103641"/>
          </a:xfrm>
          <a:prstGeom prst="rect">
            <a:avLst/>
          </a:prstGeom>
        </p:spPr>
      </p:pic>
    </p:spTree>
    <p:extLst>
      <p:ext uri="{BB962C8B-B14F-4D97-AF65-F5344CB8AC3E}">
        <p14:creationId xmlns:p14="http://schemas.microsoft.com/office/powerpoint/2010/main" val="2413316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44735" y="484641"/>
            <a:ext cx="7231062" cy="762000"/>
          </a:xfrm>
        </p:spPr>
        <p:txBody>
          <a:bodyPr/>
          <a:lstStyle/>
          <a:p>
            <a:r>
              <a:rPr lang="en-US" sz="4800" b="1" u="sng" dirty="0">
                <a:latin typeface="Comic Sans MS"/>
                <a:cs typeface="Comic Sans MS"/>
              </a:rPr>
              <a:t>Geographic Distribution</a:t>
            </a:r>
            <a:endParaRPr lang="en-US" sz="4800" u="sng" dirty="0">
              <a:latin typeface="Comic Sans MS"/>
              <a:cs typeface="Comic Sans MS"/>
            </a:endParaRPr>
          </a:p>
        </p:txBody>
      </p:sp>
      <p:sp>
        <p:nvSpPr>
          <p:cNvPr id="12291" name="Rectangle 3"/>
          <p:cNvSpPr>
            <a:spLocks noGrp="1" noChangeArrowheads="1"/>
          </p:cNvSpPr>
          <p:nvPr>
            <p:ph idx="1"/>
          </p:nvPr>
        </p:nvSpPr>
        <p:spPr>
          <a:xfrm>
            <a:off x="2895600" y="1752600"/>
            <a:ext cx="6400801" cy="609600"/>
          </a:xfrm>
        </p:spPr>
        <p:txBody>
          <a:bodyPr/>
          <a:lstStyle/>
          <a:p>
            <a:pPr marL="0" indent="0" algn="ctr">
              <a:buNone/>
            </a:pPr>
            <a:r>
              <a:rPr lang="en-US" b="1" dirty="0">
                <a:latin typeface="Comic Sans MS"/>
                <a:cs typeface="Comic Sans MS"/>
              </a:rPr>
              <a:t>Sporadic Global Distribution</a:t>
            </a:r>
          </a:p>
        </p:txBody>
      </p:sp>
      <p:grpSp>
        <p:nvGrpSpPr>
          <p:cNvPr id="3" name="Group 2">
            <a:extLst>
              <a:ext uri="{FF2B5EF4-FFF2-40B4-BE49-F238E27FC236}">
                <a16:creationId xmlns:a16="http://schemas.microsoft.com/office/drawing/2014/main" id="{8D60A191-7D0C-2AEA-C638-E7DF5FB4D6C1}"/>
              </a:ext>
            </a:extLst>
          </p:cNvPr>
          <p:cNvGrpSpPr/>
          <p:nvPr/>
        </p:nvGrpSpPr>
        <p:grpSpPr>
          <a:xfrm>
            <a:off x="1224998" y="2631531"/>
            <a:ext cx="9742005" cy="3845469"/>
            <a:chOff x="1371600" y="2631531"/>
            <a:chExt cx="9742005" cy="3845469"/>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1600" y="2631531"/>
              <a:ext cx="3657600" cy="3200400"/>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56005" y="2631531"/>
              <a:ext cx="3657600" cy="3200400"/>
            </a:xfrm>
            <a:prstGeom prst="rect">
              <a:avLst/>
            </a:prstGeom>
          </p:spPr>
        </p:pic>
        <p:sp>
          <p:nvSpPr>
            <p:cNvPr id="6" name="TextBox 5"/>
            <p:cNvSpPr txBox="1"/>
            <p:nvPr/>
          </p:nvSpPr>
          <p:spPr>
            <a:xfrm>
              <a:off x="2288131" y="6076890"/>
              <a:ext cx="1824538" cy="400110"/>
            </a:xfrm>
            <a:prstGeom prst="rect">
              <a:avLst/>
            </a:prstGeom>
            <a:noFill/>
          </p:spPr>
          <p:txBody>
            <a:bodyPr wrap="none" rtlCol="0">
              <a:spAutoFit/>
            </a:bodyPr>
            <a:lstStyle/>
            <a:p>
              <a:r>
                <a:rPr lang="en-US" sz="2000" b="1" i="1" dirty="0">
                  <a:latin typeface="Comic Sans MS" panose="030F0702030302020204" pitchFamily="66" charset="0"/>
                </a:rPr>
                <a:t>E. granulosus</a:t>
              </a:r>
            </a:p>
          </p:txBody>
        </p:sp>
        <p:sp>
          <p:nvSpPr>
            <p:cNvPr id="7" name="TextBox 6"/>
            <p:cNvSpPr txBox="1"/>
            <p:nvPr/>
          </p:nvSpPr>
          <p:spPr>
            <a:xfrm>
              <a:off x="8202618" y="6076890"/>
              <a:ext cx="2164375" cy="400110"/>
            </a:xfrm>
            <a:prstGeom prst="rect">
              <a:avLst/>
            </a:prstGeom>
            <a:noFill/>
          </p:spPr>
          <p:txBody>
            <a:bodyPr wrap="none" rtlCol="0">
              <a:spAutoFit/>
            </a:bodyPr>
            <a:lstStyle/>
            <a:p>
              <a:r>
                <a:rPr lang="en-US" sz="2000" b="1" i="1" dirty="0">
                  <a:latin typeface="Comic Sans MS" panose="030F0702030302020204" pitchFamily="66" charset="0"/>
                </a:rPr>
                <a:t>E. </a:t>
              </a:r>
              <a:r>
                <a:rPr lang="en-US" sz="2000" b="1" i="1" dirty="0" err="1">
                  <a:latin typeface="Comic Sans MS" panose="030F0702030302020204" pitchFamily="66" charset="0"/>
                </a:rPr>
                <a:t>multilocularis</a:t>
              </a:r>
              <a:endParaRPr lang="en-US" sz="2000" b="1" i="1" dirty="0">
                <a:latin typeface="Comic Sans MS" panose="030F0702030302020204" pitchFamily="66" charset="0"/>
              </a:endParaRPr>
            </a:p>
          </p:txBody>
        </p:sp>
      </p:grpSp>
      <p:pic>
        <p:nvPicPr>
          <p:cNvPr id="2" name="Picture 1">
            <a:extLst>
              <a:ext uri="{FF2B5EF4-FFF2-40B4-BE49-F238E27FC236}">
                <a16:creationId xmlns:a16="http://schemas.microsoft.com/office/drawing/2014/main" id="{115C6B13-105C-53DB-D196-01E5D5846D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2913" y="1295400"/>
            <a:ext cx="9144793" cy="103641"/>
          </a:xfrm>
          <a:prstGeom prst="rect">
            <a:avLst/>
          </a:prstGeom>
        </p:spPr>
      </p:pic>
    </p:spTree>
    <p:extLst>
      <p:ext uri="{BB962C8B-B14F-4D97-AF65-F5344CB8AC3E}">
        <p14:creationId xmlns:p14="http://schemas.microsoft.com/office/powerpoint/2010/main" val="781806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2542EC8-38B5-2FBF-19F6-F5EB9C6EEFE0}"/>
              </a:ext>
            </a:extLst>
          </p:cNvPr>
          <p:cNvSpPr txBox="1">
            <a:spLocks noChangeArrowheads="1"/>
          </p:cNvSpPr>
          <p:nvPr/>
        </p:nvSpPr>
        <p:spPr bwMode="auto">
          <a:xfrm>
            <a:off x="188222" y="126451"/>
            <a:ext cx="9641577" cy="1090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90000"/>
              </a:lnSpc>
              <a:buFont typeface="Wingdings" charset="0"/>
              <a:buNone/>
              <a:defRPr/>
            </a:pPr>
            <a:r>
              <a:rPr lang="en-US" sz="4000" b="1" i="1" u="sng" kern="0" dirty="0">
                <a:latin typeface="Comic Sans MS" panose="030F0702030302020204" pitchFamily="66" charset="0"/>
              </a:rPr>
              <a:t>Echinococcus spp. – Hydatid Cyst DZ</a:t>
            </a:r>
          </a:p>
          <a:p>
            <a:pPr>
              <a:lnSpc>
                <a:spcPct val="90000"/>
              </a:lnSpc>
              <a:buFont typeface="Wingdings" charset="0"/>
              <a:buNone/>
              <a:defRPr/>
            </a:pPr>
            <a:r>
              <a:rPr lang="en-US" sz="2800" b="1" kern="0" dirty="0">
                <a:latin typeface="Comic Sans MS" panose="030F0702030302020204" pitchFamily="66" charset="0"/>
              </a:rPr>
              <a:t>Larval tapeworm in various animals</a:t>
            </a:r>
            <a:endParaRPr lang="en-US" sz="2800" kern="0" dirty="0">
              <a:latin typeface="Comic Sans MS" panose="030F0702030302020204" pitchFamily="66" charset="0"/>
            </a:endParaRPr>
          </a:p>
        </p:txBody>
      </p:sp>
      <p:pic>
        <p:nvPicPr>
          <p:cNvPr id="3" name="Picture 6" descr="unilocular">
            <a:extLst>
              <a:ext uri="{FF2B5EF4-FFF2-40B4-BE49-F238E27FC236}">
                <a16:creationId xmlns:a16="http://schemas.microsoft.com/office/drawing/2014/main" id="{1A28620A-887A-0722-FF6C-7BDDD45A687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58" b="-143"/>
          <a:stretch/>
        </p:blipFill>
        <p:spPr>
          <a:xfrm>
            <a:off x="384139" y="2292130"/>
            <a:ext cx="3048001" cy="21333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4" name="Rectangle 4">
            <a:extLst>
              <a:ext uri="{FF2B5EF4-FFF2-40B4-BE49-F238E27FC236}">
                <a16:creationId xmlns:a16="http://schemas.microsoft.com/office/drawing/2014/main" id="{19939258-8D3D-9AEA-D78A-55915E0B079F}"/>
              </a:ext>
            </a:extLst>
          </p:cNvPr>
          <p:cNvSpPr txBox="1">
            <a:spLocks noChangeArrowheads="1"/>
          </p:cNvSpPr>
          <p:nvPr/>
        </p:nvSpPr>
        <p:spPr>
          <a:xfrm>
            <a:off x="807208" y="4444614"/>
            <a:ext cx="2201862" cy="234512"/>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ＭＳ Ｐゴシック" charset="0"/>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a:lstStyle>
          <a:p>
            <a:r>
              <a:rPr lang="en-US" sz="1200" kern="0" dirty="0">
                <a:latin typeface="Comic Sans MS"/>
                <a:cs typeface="Comic Sans MS"/>
              </a:rPr>
              <a:t>Unilocular Hydatid Cyst</a:t>
            </a:r>
          </a:p>
        </p:txBody>
      </p:sp>
      <p:pic>
        <p:nvPicPr>
          <p:cNvPr id="5" name="Picture 5" descr="path1">
            <a:extLst>
              <a:ext uri="{FF2B5EF4-FFF2-40B4-BE49-F238E27FC236}">
                <a16:creationId xmlns:a16="http://schemas.microsoft.com/office/drawing/2014/main" id="{04AF7DF1-B6F0-0EF3-094C-A811B555589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61"/>
          <a:stretch/>
        </p:blipFill>
        <p:spPr>
          <a:xfrm>
            <a:off x="4366145" y="1567354"/>
            <a:ext cx="3234250" cy="2286001"/>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6" name="Rectangle 2">
            <a:extLst>
              <a:ext uri="{FF2B5EF4-FFF2-40B4-BE49-F238E27FC236}">
                <a16:creationId xmlns:a16="http://schemas.microsoft.com/office/drawing/2014/main" id="{6ABAEA86-5616-C893-F72A-F3A388A9C7AD}"/>
              </a:ext>
            </a:extLst>
          </p:cNvPr>
          <p:cNvSpPr txBox="1">
            <a:spLocks noChangeArrowheads="1"/>
          </p:cNvSpPr>
          <p:nvPr/>
        </p:nvSpPr>
        <p:spPr>
          <a:xfrm>
            <a:off x="4806139" y="3911898"/>
            <a:ext cx="2354261" cy="2286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ＭＳ Ｐゴシック" charset="0"/>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a:lstStyle>
          <a:p>
            <a:r>
              <a:rPr lang="en-US" sz="1200" kern="0" dirty="0">
                <a:latin typeface="Comic Sans MS"/>
                <a:cs typeface="Comic Sans MS"/>
              </a:rPr>
              <a:t>Multilocular Cyst in Cow Liver</a:t>
            </a:r>
          </a:p>
        </p:txBody>
      </p:sp>
      <p:pic>
        <p:nvPicPr>
          <p:cNvPr id="7" name="Picture 6" descr="path2">
            <a:extLst>
              <a:ext uri="{FF2B5EF4-FFF2-40B4-BE49-F238E27FC236}">
                <a16:creationId xmlns:a16="http://schemas.microsoft.com/office/drawing/2014/main" id="{525B3AEE-5A06-EFC6-9977-D0601C10342C}"/>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a:xfrm>
            <a:off x="8534399" y="2297589"/>
            <a:ext cx="3048001" cy="215961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8" name="Rectangle 4">
            <a:extLst>
              <a:ext uri="{FF2B5EF4-FFF2-40B4-BE49-F238E27FC236}">
                <a16:creationId xmlns:a16="http://schemas.microsoft.com/office/drawing/2014/main" id="{BCB7BFD9-ED54-16FB-110A-92EB4B34688E}"/>
              </a:ext>
            </a:extLst>
          </p:cNvPr>
          <p:cNvSpPr txBox="1">
            <a:spLocks noChangeArrowheads="1"/>
          </p:cNvSpPr>
          <p:nvPr/>
        </p:nvSpPr>
        <p:spPr>
          <a:xfrm>
            <a:off x="8839199" y="4482223"/>
            <a:ext cx="2438399" cy="3048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ＭＳ Ｐゴシック" charset="0"/>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a:lstStyle>
          <a:p>
            <a:r>
              <a:rPr lang="en-US" sz="1200" kern="0" dirty="0">
                <a:latin typeface="Comic Sans MS"/>
                <a:cs typeface="Comic Sans MS"/>
              </a:rPr>
              <a:t>Multilocular Cyst in Horse Liver</a:t>
            </a:r>
          </a:p>
        </p:txBody>
      </p:sp>
      <p:pic>
        <p:nvPicPr>
          <p:cNvPr id="9" name="Picture 6" descr="path3">
            <a:extLst>
              <a:ext uri="{FF2B5EF4-FFF2-40B4-BE49-F238E27FC236}">
                <a16:creationId xmlns:a16="http://schemas.microsoft.com/office/drawing/2014/main" id="{1C311718-E516-2CCE-7C1F-74A89C6B64BA}"/>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7"/>
          <a:stretch/>
        </p:blipFill>
        <p:spPr>
          <a:xfrm>
            <a:off x="4003840" y="4419600"/>
            <a:ext cx="3156560" cy="213337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10" name="Rectangle 2">
            <a:extLst>
              <a:ext uri="{FF2B5EF4-FFF2-40B4-BE49-F238E27FC236}">
                <a16:creationId xmlns:a16="http://schemas.microsoft.com/office/drawing/2014/main" id="{F9EED3D3-2B0A-0335-D47C-0F5429C3CA7C}"/>
              </a:ext>
            </a:extLst>
          </p:cNvPr>
          <p:cNvSpPr txBox="1">
            <a:spLocks noChangeArrowheads="1"/>
          </p:cNvSpPr>
          <p:nvPr/>
        </p:nvSpPr>
        <p:spPr>
          <a:xfrm>
            <a:off x="4439120" y="6553200"/>
            <a:ext cx="2286000" cy="3048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ＭＳ Ｐゴシック" charset="0"/>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a:lstStyle>
          <a:p>
            <a:r>
              <a:rPr lang="en-US" sz="1200" kern="0" dirty="0">
                <a:latin typeface="Comic Sans MS"/>
                <a:cs typeface="Comic Sans MS"/>
              </a:rPr>
              <a:t>Multilocular Cyst in Vertebra</a:t>
            </a:r>
          </a:p>
        </p:txBody>
      </p:sp>
      <p:pic>
        <p:nvPicPr>
          <p:cNvPr id="11" name="Picture 10">
            <a:extLst>
              <a:ext uri="{FF2B5EF4-FFF2-40B4-BE49-F238E27FC236}">
                <a16:creationId xmlns:a16="http://schemas.microsoft.com/office/drawing/2014/main" id="{58C7DF82-52BD-A88F-F952-C2206431E17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2913" y="1295400"/>
            <a:ext cx="9144793" cy="103641"/>
          </a:xfrm>
          <a:prstGeom prst="rect">
            <a:avLst/>
          </a:prstGeom>
        </p:spPr>
      </p:pic>
    </p:spTree>
    <p:extLst>
      <p:ext uri="{BB962C8B-B14F-4D97-AF65-F5344CB8AC3E}">
        <p14:creationId xmlns:p14="http://schemas.microsoft.com/office/powerpoint/2010/main" val="2355164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agram&#10;&#10;Description automatically generated">
            <a:extLst>
              <a:ext uri="{FF2B5EF4-FFF2-40B4-BE49-F238E27FC236}">
                <a16:creationId xmlns:a16="http://schemas.microsoft.com/office/drawing/2014/main" id="{74B405E2-987C-A8FB-243E-B9C5A5DD75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0063" y="1676400"/>
            <a:ext cx="5943600" cy="4669536"/>
          </a:xfrm>
          <a:prstGeom prst="rect">
            <a:avLst/>
          </a:prstGeom>
        </p:spPr>
      </p:pic>
      <p:sp>
        <p:nvSpPr>
          <p:cNvPr id="2" name="Rectangle 5">
            <a:extLst>
              <a:ext uri="{FF2B5EF4-FFF2-40B4-BE49-F238E27FC236}">
                <a16:creationId xmlns:a16="http://schemas.microsoft.com/office/drawing/2014/main" id="{F4DFBB55-19FB-A342-15C8-C048104A24AA}"/>
              </a:ext>
            </a:extLst>
          </p:cNvPr>
          <p:cNvSpPr txBox="1">
            <a:spLocks noChangeArrowheads="1"/>
          </p:cNvSpPr>
          <p:nvPr/>
        </p:nvSpPr>
        <p:spPr>
          <a:xfrm>
            <a:off x="243250" y="1512876"/>
            <a:ext cx="5319350" cy="395616"/>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177800" indent="-177800">
              <a:lnSpc>
                <a:spcPct val="90000"/>
              </a:lnSpc>
            </a:pPr>
            <a:r>
              <a:rPr lang="en-US" sz="2800" b="1" kern="0" dirty="0">
                <a:solidFill>
                  <a:srgbClr val="FF0000"/>
                </a:solidFill>
                <a:latin typeface="Comic Sans MS"/>
                <a:cs typeface="Comic Sans MS"/>
              </a:rPr>
              <a:t>Very Important Zoonotic DZ</a:t>
            </a:r>
          </a:p>
        </p:txBody>
      </p:sp>
      <p:sp>
        <p:nvSpPr>
          <p:cNvPr id="5" name="Rectangle 3">
            <a:extLst>
              <a:ext uri="{FF2B5EF4-FFF2-40B4-BE49-F238E27FC236}">
                <a16:creationId xmlns:a16="http://schemas.microsoft.com/office/drawing/2014/main" id="{ACAB3758-4C25-11A7-9C03-B2D523026D19}"/>
              </a:ext>
            </a:extLst>
          </p:cNvPr>
          <p:cNvSpPr txBox="1">
            <a:spLocks noChangeArrowheads="1"/>
          </p:cNvSpPr>
          <p:nvPr/>
        </p:nvSpPr>
        <p:spPr>
          <a:xfrm>
            <a:off x="175713" y="2053320"/>
            <a:ext cx="6852464" cy="875069"/>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2400" b="1" kern="0" dirty="0">
                <a:latin typeface="Comic Sans MS"/>
                <a:cs typeface="Comic Sans MS"/>
              </a:rPr>
              <a:t>Humans act as intermediate hosts.  </a:t>
            </a:r>
            <a:r>
              <a:rPr lang="en-US" sz="2400" b="1" kern="0" dirty="0">
                <a:solidFill>
                  <a:srgbClr val="FF0000"/>
                </a:solidFill>
                <a:latin typeface="Comic Sans MS"/>
                <a:cs typeface="Comic Sans MS"/>
              </a:rPr>
              <a:t>HOW ?</a:t>
            </a:r>
          </a:p>
          <a:p>
            <a:pPr marL="682625" lvl="1" indent="-219075"/>
            <a:r>
              <a:rPr lang="en-US" sz="2000" b="1" kern="0" dirty="0">
                <a:latin typeface="Comic Sans MS"/>
                <a:cs typeface="Comic Sans MS"/>
              </a:rPr>
              <a:t>Hydatid Cyst in Liver, Lungs, Brain.</a:t>
            </a:r>
          </a:p>
        </p:txBody>
      </p:sp>
      <p:sp>
        <p:nvSpPr>
          <p:cNvPr id="6" name="Rectangle 3">
            <a:extLst>
              <a:ext uri="{FF2B5EF4-FFF2-40B4-BE49-F238E27FC236}">
                <a16:creationId xmlns:a16="http://schemas.microsoft.com/office/drawing/2014/main" id="{F0747F34-7795-163B-1630-DD21E200A5BB}"/>
              </a:ext>
            </a:extLst>
          </p:cNvPr>
          <p:cNvSpPr txBox="1">
            <a:spLocks noChangeArrowheads="1"/>
          </p:cNvSpPr>
          <p:nvPr/>
        </p:nvSpPr>
        <p:spPr>
          <a:xfrm>
            <a:off x="72192" y="2912451"/>
            <a:ext cx="6493350" cy="88419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US" sz="2400" b="1" kern="0" dirty="0">
                <a:solidFill>
                  <a:srgbClr val="FF0000"/>
                </a:solidFill>
                <a:latin typeface="Comic Sans MS"/>
                <a:cs typeface="Comic Sans MS"/>
              </a:rPr>
              <a:t>If humans ingest </a:t>
            </a:r>
            <a:r>
              <a:rPr lang="en-US" sz="2400" b="1" i="1" kern="0" dirty="0">
                <a:solidFill>
                  <a:srgbClr val="FF0000"/>
                </a:solidFill>
                <a:latin typeface="Comic Sans MS"/>
                <a:cs typeface="Comic Sans MS"/>
              </a:rPr>
              <a:t>Echinococcus</a:t>
            </a:r>
            <a:r>
              <a:rPr lang="en-US" sz="2400" b="1" kern="0" dirty="0">
                <a:solidFill>
                  <a:srgbClr val="FF0000"/>
                </a:solidFill>
                <a:latin typeface="Comic Sans MS"/>
                <a:cs typeface="Comic Sans MS"/>
              </a:rPr>
              <a:t> ova from dog feces; then Hydatid Cyst DZ </a:t>
            </a:r>
            <a:endParaRPr lang="en-US" sz="2400" kern="0" dirty="0">
              <a:solidFill>
                <a:srgbClr val="FF0000"/>
              </a:solidFill>
              <a:latin typeface="Comic Sans MS"/>
              <a:cs typeface="Comic Sans MS"/>
            </a:endParaRPr>
          </a:p>
        </p:txBody>
      </p:sp>
      <p:sp>
        <p:nvSpPr>
          <p:cNvPr id="12" name="Rectangle 2">
            <a:extLst>
              <a:ext uri="{FF2B5EF4-FFF2-40B4-BE49-F238E27FC236}">
                <a16:creationId xmlns:a16="http://schemas.microsoft.com/office/drawing/2014/main" id="{E75F8094-D6C9-0D00-8782-595E0FC08EA0}"/>
              </a:ext>
            </a:extLst>
          </p:cNvPr>
          <p:cNvSpPr txBox="1">
            <a:spLocks noChangeArrowheads="1"/>
          </p:cNvSpPr>
          <p:nvPr/>
        </p:nvSpPr>
        <p:spPr>
          <a:xfrm>
            <a:off x="2555694" y="4286112"/>
            <a:ext cx="1975211" cy="556933"/>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ＭＳ Ｐゴシック" charset="0"/>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a:lstStyle>
          <a:p>
            <a:r>
              <a:rPr lang="en-US" sz="1600" b="1" u="sng" kern="0" dirty="0">
                <a:latin typeface="Comic Sans MS"/>
                <a:cs typeface="Comic Sans MS"/>
              </a:rPr>
              <a:t>Hydatid Cyst DZ</a:t>
            </a:r>
            <a:endParaRPr lang="en-US" sz="1600" u="sng" kern="0" dirty="0">
              <a:latin typeface="Comic Sans MS"/>
              <a:cs typeface="Comic Sans MS"/>
            </a:endParaRPr>
          </a:p>
        </p:txBody>
      </p:sp>
      <p:sp>
        <p:nvSpPr>
          <p:cNvPr id="4" name="Rectangle 3">
            <a:extLst>
              <a:ext uri="{FF2B5EF4-FFF2-40B4-BE49-F238E27FC236}">
                <a16:creationId xmlns:a16="http://schemas.microsoft.com/office/drawing/2014/main" id="{A10D30D6-6602-289D-E8F1-E7C480830EBA}"/>
              </a:ext>
            </a:extLst>
          </p:cNvPr>
          <p:cNvSpPr txBox="1">
            <a:spLocks noChangeArrowheads="1"/>
          </p:cNvSpPr>
          <p:nvPr/>
        </p:nvSpPr>
        <p:spPr bwMode="auto">
          <a:xfrm>
            <a:off x="627512" y="48797"/>
            <a:ext cx="9641577" cy="1090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90000"/>
              </a:lnSpc>
              <a:buFont typeface="Wingdings" charset="0"/>
              <a:buNone/>
              <a:defRPr/>
            </a:pPr>
            <a:r>
              <a:rPr lang="en-US" sz="4000" b="1" i="1" u="sng" kern="0" dirty="0">
                <a:latin typeface="Comic Sans MS" panose="030F0702030302020204" pitchFamily="66" charset="0"/>
              </a:rPr>
              <a:t>Echinococcus spp. – Hydatid Cyst DZ</a:t>
            </a:r>
          </a:p>
          <a:p>
            <a:pPr>
              <a:lnSpc>
                <a:spcPct val="90000"/>
              </a:lnSpc>
              <a:buFont typeface="Wingdings" charset="0"/>
              <a:buNone/>
              <a:defRPr/>
            </a:pPr>
            <a:r>
              <a:rPr lang="en-US" sz="2800" b="1" kern="0" dirty="0">
                <a:latin typeface="Comic Sans MS" panose="030F0702030302020204" pitchFamily="66" charset="0"/>
              </a:rPr>
              <a:t>Larval tapeworm in Humans</a:t>
            </a:r>
            <a:endParaRPr lang="en-US" sz="2800" kern="0" dirty="0">
              <a:latin typeface="Comic Sans MS" panose="030F0702030302020204" pitchFamily="66" charset="0"/>
            </a:endParaRPr>
          </a:p>
        </p:txBody>
      </p:sp>
      <p:pic>
        <p:nvPicPr>
          <p:cNvPr id="9" name="Picture 6" descr="zoonos1">
            <a:extLst>
              <a:ext uri="{FF2B5EF4-FFF2-40B4-BE49-F238E27FC236}">
                <a16:creationId xmlns:a16="http://schemas.microsoft.com/office/drawing/2014/main" id="{688DAE0D-FAFB-941F-9AD4-B2213FB7C19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
          <a:stretch/>
        </p:blipFill>
        <p:spPr>
          <a:xfrm>
            <a:off x="513781" y="3853012"/>
            <a:ext cx="1980117" cy="290059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13" name="Picture 6" descr="zoonos2">
            <a:extLst>
              <a:ext uri="{FF2B5EF4-FFF2-40B4-BE49-F238E27FC236}">
                <a16:creationId xmlns:a16="http://schemas.microsoft.com/office/drawing/2014/main" id="{7D2B60D5-4269-5187-FECC-3C248BF40A7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895602" y="4800600"/>
            <a:ext cx="2848972" cy="184149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3" name="Picture 2">
            <a:extLst>
              <a:ext uri="{FF2B5EF4-FFF2-40B4-BE49-F238E27FC236}">
                <a16:creationId xmlns:a16="http://schemas.microsoft.com/office/drawing/2014/main" id="{4985DFC3-6930-F107-BD43-B2F75504870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9724" y="1191759"/>
            <a:ext cx="9144793" cy="103641"/>
          </a:xfrm>
          <a:prstGeom prst="rect">
            <a:avLst/>
          </a:prstGeom>
        </p:spPr>
      </p:pic>
    </p:spTree>
    <p:extLst>
      <p:ext uri="{BB962C8B-B14F-4D97-AF65-F5344CB8AC3E}">
        <p14:creationId xmlns:p14="http://schemas.microsoft.com/office/powerpoint/2010/main" val="179808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8E3898-9318-BEC2-BAF6-008C2CD08425}"/>
              </a:ext>
            </a:extLst>
          </p:cNvPr>
          <p:cNvSpPr>
            <a:spLocks noGrp="1"/>
          </p:cNvSpPr>
          <p:nvPr>
            <p:ph idx="1"/>
          </p:nvPr>
        </p:nvSpPr>
        <p:spPr>
          <a:xfrm>
            <a:off x="589613" y="2438400"/>
            <a:ext cx="11075581" cy="3248653"/>
          </a:xfrm>
        </p:spPr>
        <p:txBody>
          <a:bodyPr>
            <a:normAutofit/>
          </a:bodyPr>
          <a:lstStyle/>
          <a:p>
            <a:pPr marL="0" indent="0">
              <a:spcBef>
                <a:spcPts val="600"/>
              </a:spcBef>
              <a:buNone/>
            </a:pPr>
            <a:endParaRPr lang="en-US" sz="900" dirty="0"/>
          </a:p>
          <a:p>
            <a:pPr marL="0" marR="0" indent="0">
              <a:spcBef>
                <a:spcPts val="0"/>
              </a:spcBef>
              <a:spcAft>
                <a:spcPts val="0"/>
              </a:spcAft>
              <a:buNone/>
            </a:pPr>
            <a:r>
              <a:rPr lang="en-US" sz="2400" dirty="0">
                <a:effectLst/>
                <a:latin typeface="Calibri" panose="020F0502020204030204" pitchFamily="34" charset="0"/>
                <a:ea typeface="Times New Roman" panose="02020603050405020304" pitchFamily="18" charset="0"/>
                <a:cs typeface="Calibri" panose="020F0502020204030204" pitchFamily="34" charset="0"/>
              </a:rPr>
              <a:t>“If you believe: </a:t>
            </a:r>
          </a:p>
          <a:p>
            <a:pPr marL="0" marR="0" indent="0">
              <a:spcBef>
                <a:spcPts val="0"/>
              </a:spcBef>
              <a:spcAft>
                <a:spcPts val="0"/>
              </a:spcAft>
              <a:buNone/>
            </a:pPr>
            <a:r>
              <a:rPr lang="en-US" sz="2400" dirty="0">
                <a:effectLst/>
                <a:latin typeface="Calibri" panose="020F0502020204030204" pitchFamily="34" charset="0"/>
                <a:ea typeface="Times New Roman" panose="02020603050405020304" pitchFamily="18" charset="0"/>
                <a:cs typeface="Calibri" panose="020F0502020204030204" pitchFamily="34" charset="0"/>
              </a:rPr>
              <a:t>‘My group is the sum of all good in the world. My group represents the highest aspirations of humankind. So, my group’s interest is the universal interest. And if anybody threatens my group; they threaten virtue, then I have warrant for [bullying]. By [bullying] them I am protecting virtue.’    ” </a:t>
            </a:r>
          </a:p>
          <a:p>
            <a:pPr marL="0" marR="0" indent="0">
              <a:spcBef>
                <a:spcPts val="0"/>
              </a:spcBef>
              <a:spcAft>
                <a:spcPts val="0"/>
              </a:spcAft>
              <a:buNone/>
            </a:pPr>
            <a:endParaRPr lang="en-US" sz="1600" b="1"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i="1" dirty="0">
                <a:effectLst/>
                <a:latin typeface="Calibri" panose="020F0502020204030204" pitchFamily="34" charset="0"/>
                <a:ea typeface="Times New Roman" panose="02020603050405020304" pitchFamily="18" charset="0"/>
                <a:cs typeface="Calibri" panose="020F0502020204030204" pitchFamily="34" charset="0"/>
              </a:rPr>
              <a:t>Professor Stephen Reicher</a:t>
            </a:r>
          </a:p>
          <a:p>
            <a:pPr marL="0" marR="0" indent="0">
              <a:spcBef>
                <a:spcPts val="0"/>
              </a:spcBef>
              <a:spcAft>
                <a:spcPts val="0"/>
              </a:spcAft>
              <a:buNone/>
            </a:pPr>
            <a:r>
              <a:rPr lang="en-US" sz="1800" i="1" dirty="0">
                <a:effectLst/>
                <a:latin typeface="Calibri" panose="020F0502020204030204" pitchFamily="34" charset="0"/>
                <a:ea typeface="Times New Roman" panose="02020603050405020304" pitchFamily="18" charset="0"/>
                <a:cs typeface="Calibri" panose="020F0502020204030204" pitchFamily="34" charset="0"/>
              </a:rPr>
              <a:t>Psychologist &amp; Holocaust Scholar</a:t>
            </a:r>
          </a:p>
          <a:p>
            <a:pPr marL="0" marR="0" indent="0">
              <a:spcBef>
                <a:spcPts val="0"/>
              </a:spcBef>
              <a:spcAft>
                <a:spcPts val="0"/>
              </a:spcAft>
              <a:buNone/>
            </a:pPr>
            <a:r>
              <a:rPr lang="en-US" sz="1800" i="1" dirty="0">
                <a:effectLst/>
                <a:latin typeface="Calibri" panose="020F0502020204030204" pitchFamily="34" charset="0"/>
                <a:ea typeface="Times New Roman" panose="02020603050405020304" pitchFamily="18" charset="0"/>
                <a:cs typeface="Calibri" panose="020F0502020204030204" pitchFamily="34" charset="0"/>
              </a:rPr>
              <a:t>University of St. Andrews</a:t>
            </a:r>
          </a:p>
        </p:txBody>
      </p:sp>
      <p:sp>
        <p:nvSpPr>
          <p:cNvPr id="8" name="Title 1">
            <a:extLst>
              <a:ext uri="{FF2B5EF4-FFF2-40B4-BE49-F238E27FC236}">
                <a16:creationId xmlns:a16="http://schemas.microsoft.com/office/drawing/2014/main" id="{FAAC9849-4CCA-6C99-1DDB-0A1F8E6360B9}"/>
              </a:ext>
            </a:extLst>
          </p:cNvPr>
          <p:cNvSpPr>
            <a:spLocks noGrp="1"/>
          </p:cNvSpPr>
          <p:nvPr>
            <p:ph type="title"/>
          </p:nvPr>
        </p:nvSpPr>
        <p:spPr>
          <a:xfrm>
            <a:off x="609600" y="457200"/>
            <a:ext cx="11011786" cy="1299470"/>
          </a:xfrm>
        </p:spPr>
        <p:txBody>
          <a:bodyPr>
            <a:noAutofit/>
          </a:bodyPr>
          <a:lstStyle/>
          <a:p>
            <a:r>
              <a:rPr lang="en-US" sz="4000" b="1" u="sng" dirty="0">
                <a:latin typeface="Arial Rounded MT Bold" panose="020F0704030504030204" pitchFamily="34" charset="0"/>
                <a:cs typeface="Aharoni" panose="02010803020104030203" pitchFamily="2" charset="-79"/>
              </a:rPr>
              <a:t>To Contemplate is to Exercise the Intellect</a:t>
            </a:r>
          </a:p>
        </p:txBody>
      </p:sp>
      <p:sp>
        <p:nvSpPr>
          <p:cNvPr id="5" name="Content Placeholder 2">
            <a:extLst>
              <a:ext uri="{FF2B5EF4-FFF2-40B4-BE49-F238E27FC236}">
                <a16:creationId xmlns:a16="http://schemas.microsoft.com/office/drawing/2014/main" id="{CEE6F42E-6856-EC31-3498-1CA279A9EE44}"/>
              </a:ext>
            </a:extLst>
          </p:cNvPr>
          <p:cNvSpPr txBox="1">
            <a:spLocks/>
          </p:cNvSpPr>
          <p:nvPr/>
        </p:nvSpPr>
        <p:spPr>
          <a:xfrm>
            <a:off x="2285993" y="1593603"/>
            <a:ext cx="7619999" cy="3931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2400" dirty="0"/>
              <a:t>If you choose; contemplate the following “in the mirror”:</a:t>
            </a:r>
            <a:endParaRPr lang="en-US" sz="2400" i="1" dirty="0"/>
          </a:p>
        </p:txBody>
      </p:sp>
    </p:spTree>
    <p:extLst>
      <p:ext uri="{BB962C8B-B14F-4D97-AF65-F5344CB8AC3E}">
        <p14:creationId xmlns:p14="http://schemas.microsoft.com/office/powerpoint/2010/main" val="3369372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7562" y="271150"/>
            <a:ext cx="10972800" cy="1143000"/>
          </a:xfrm>
        </p:spPr>
        <p:txBody>
          <a:bodyPr/>
          <a:lstStyle/>
          <a:p>
            <a:pPr eaLnBrk="1" hangingPunct="1"/>
            <a:r>
              <a:rPr lang="en-US" sz="5400" b="1" dirty="0">
                <a:latin typeface="Comic Sans MS"/>
                <a:cs typeface="Comic Sans MS"/>
              </a:rPr>
              <a:t>Scolex &amp; Neck</a:t>
            </a:r>
            <a:endParaRPr lang="en-US" sz="5400" dirty="0">
              <a:latin typeface="Comic Sans MS"/>
              <a:cs typeface="Comic Sans MS"/>
            </a:endParaRPr>
          </a:p>
        </p:txBody>
      </p:sp>
      <p:pic>
        <p:nvPicPr>
          <p:cNvPr id="4099" name="Picture 6" descr="taenia2"/>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1676400" y="2133601"/>
            <a:ext cx="2851150" cy="447198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100" name="Picture 7" descr="scolex"/>
          <p:cNvPicPr>
            <a:picLocks noGrp="1" noChangeAspect="1" noChangeArrowheads="1"/>
          </p:cNvPicPr>
          <p:nvPr>
            <p:ph sz="half" idx="2"/>
          </p:nvPr>
        </p:nvPicPr>
        <p:blipFill rotWithShape="1">
          <a:blip r:embed="rId4" cstate="email">
            <a:extLst>
              <a:ext uri="{28A0092B-C50C-407E-A947-70E740481C1C}">
                <a14:useLocalDpi xmlns:a14="http://schemas.microsoft.com/office/drawing/2010/main"/>
              </a:ext>
            </a:extLst>
          </a:blip>
          <a:srcRect b="-409"/>
          <a:stretch/>
        </p:blipFill>
        <p:spPr>
          <a:xfrm>
            <a:off x="4800601" y="1981201"/>
            <a:ext cx="2606723" cy="361665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026" name="Picture 2" descr="C:\Users\jflowers\Desktop\Kitten Study\pictures\Taenia SEM\file1691\3891---Copy.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72400" y="2971800"/>
            <a:ext cx="2743200" cy="36576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8E5232E-F45D-400F-AEC6-8A3E9E7ABE6A}"/>
              </a:ext>
            </a:extLst>
          </p:cNvPr>
          <p:cNvSpPr txBox="1"/>
          <p:nvPr/>
        </p:nvSpPr>
        <p:spPr>
          <a:xfrm>
            <a:off x="5181601" y="6248401"/>
            <a:ext cx="1608133" cy="461665"/>
          </a:xfrm>
          <a:prstGeom prst="rect">
            <a:avLst/>
          </a:prstGeom>
          <a:noFill/>
        </p:spPr>
        <p:txBody>
          <a:bodyPr wrap="none" rtlCol="0">
            <a:spAutoFit/>
          </a:bodyPr>
          <a:lstStyle/>
          <a:p>
            <a:r>
              <a:rPr lang="en-US" sz="2400" i="1" dirty="0">
                <a:latin typeface="Comic Sans MS" panose="030F0702030302020204" pitchFamily="66" charset="0"/>
              </a:rPr>
              <a:t>Taenia sp.</a:t>
            </a:r>
          </a:p>
        </p:txBody>
      </p:sp>
      <p:pic>
        <p:nvPicPr>
          <p:cNvPr id="3" name="Picture 2">
            <a:extLst>
              <a:ext uri="{FF2B5EF4-FFF2-40B4-BE49-F238E27FC236}">
                <a16:creationId xmlns:a16="http://schemas.microsoft.com/office/drawing/2014/main" id="{7E4AEFD7-D4D0-6FD7-DC32-291EDF5F06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23603" y="1552288"/>
            <a:ext cx="9144793" cy="10364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241548" y="304800"/>
            <a:ext cx="7793037" cy="990600"/>
          </a:xfrm>
        </p:spPr>
        <p:txBody>
          <a:bodyPr/>
          <a:lstStyle/>
          <a:p>
            <a:pPr eaLnBrk="1" hangingPunct="1"/>
            <a:r>
              <a:rPr lang="en-US" sz="5400" b="1" dirty="0">
                <a:latin typeface="Comic Sans MS"/>
                <a:cs typeface="Comic Sans MS"/>
              </a:rPr>
              <a:t>Immature Proglottids</a:t>
            </a:r>
            <a:endParaRPr lang="en-US" sz="5400" dirty="0">
              <a:latin typeface="Comic Sans MS"/>
              <a:cs typeface="Comic Sans MS"/>
            </a:endParaRPr>
          </a:p>
        </p:txBody>
      </p:sp>
      <p:pic>
        <p:nvPicPr>
          <p:cNvPr id="5123" name="Picture 7" descr="taenia3"/>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2438400" y="1707181"/>
            <a:ext cx="2895601" cy="454121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124" name="Picture 8" descr="immature"/>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6705601" y="1659018"/>
            <a:ext cx="3047999" cy="458938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 name="TextBox 4">
            <a:extLst>
              <a:ext uri="{FF2B5EF4-FFF2-40B4-BE49-F238E27FC236}">
                <a16:creationId xmlns:a16="http://schemas.microsoft.com/office/drawing/2014/main" id="{B8456E20-6D8B-4ADA-B278-8FB5BA8704C1}"/>
              </a:ext>
            </a:extLst>
          </p:cNvPr>
          <p:cNvSpPr txBox="1"/>
          <p:nvPr/>
        </p:nvSpPr>
        <p:spPr>
          <a:xfrm>
            <a:off x="5334001" y="6332838"/>
            <a:ext cx="1608133" cy="461665"/>
          </a:xfrm>
          <a:prstGeom prst="rect">
            <a:avLst/>
          </a:prstGeom>
          <a:noFill/>
        </p:spPr>
        <p:txBody>
          <a:bodyPr wrap="none" rtlCol="0">
            <a:spAutoFit/>
          </a:bodyPr>
          <a:lstStyle/>
          <a:p>
            <a:r>
              <a:rPr lang="en-US" sz="2400" i="1" dirty="0">
                <a:latin typeface="Comic Sans MS" panose="030F0702030302020204" pitchFamily="66" charset="0"/>
              </a:rPr>
              <a:t>Taenia sp.</a:t>
            </a:r>
          </a:p>
        </p:txBody>
      </p:sp>
      <p:pic>
        <p:nvPicPr>
          <p:cNvPr id="2" name="Picture 1">
            <a:extLst>
              <a:ext uri="{FF2B5EF4-FFF2-40B4-BE49-F238E27FC236}">
                <a16:creationId xmlns:a16="http://schemas.microsoft.com/office/drawing/2014/main" id="{A5674DE1-A166-8948-12C0-0E831D4934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3603" y="1447800"/>
            <a:ext cx="9144793" cy="10364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2823369" y="209918"/>
            <a:ext cx="6545262" cy="838200"/>
          </a:xfrm>
        </p:spPr>
        <p:txBody>
          <a:bodyPr/>
          <a:lstStyle/>
          <a:p>
            <a:pPr eaLnBrk="1" hangingPunct="1"/>
            <a:r>
              <a:rPr lang="en-US" sz="5400" b="1" dirty="0">
                <a:latin typeface="Comic Sans MS"/>
                <a:cs typeface="Comic Sans MS"/>
              </a:rPr>
              <a:t>Mature Proglottids</a:t>
            </a:r>
            <a:endParaRPr lang="en-US" sz="5400" dirty="0">
              <a:latin typeface="Comic Sans MS"/>
              <a:cs typeface="Comic Sans MS"/>
            </a:endParaRPr>
          </a:p>
        </p:txBody>
      </p:sp>
      <p:pic>
        <p:nvPicPr>
          <p:cNvPr id="6147" name="Picture 7" descr="taenia4"/>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2073200" y="1601584"/>
            <a:ext cx="3108401" cy="487541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6148" name="Picture 8" descr="mature"/>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6781800" y="1605318"/>
            <a:ext cx="3234901" cy="487168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F5D2EEA8-3EF8-4DAB-A44B-D02DB9A0D06D}"/>
              </a:ext>
            </a:extLst>
          </p:cNvPr>
          <p:cNvSpPr txBox="1"/>
          <p:nvPr/>
        </p:nvSpPr>
        <p:spPr>
          <a:xfrm>
            <a:off x="10550363" y="1856124"/>
            <a:ext cx="681597" cy="276999"/>
          </a:xfrm>
          <a:prstGeom prst="rect">
            <a:avLst/>
          </a:prstGeom>
          <a:noFill/>
        </p:spPr>
        <p:txBody>
          <a:bodyPr wrap="none" rtlCol="0">
            <a:spAutoFit/>
          </a:bodyPr>
          <a:lstStyle/>
          <a:p>
            <a:r>
              <a:rPr lang="en-US" sz="1200" dirty="0">
                <a:latin typeface="Comic Sans MS" panose="030F0702030302020204" pitchFamily="66" charset="0"/>
              </a:rPr>
              <a:t>Testes</a:t>
            </a:r>
          </a:p>
        </p:txBody>
      </p:sp>
      <p:cxnSp>
        <p:nvCxnSpPr>
          <p:cNvPr id="4" name="Straight Arrow Connector 3">
            <a:extLst>
              <a:ext uri="{FF2B5EF4-FFF2-40B4-BE49-F238E27FC236}">
                <a16:creationId xmlns:a16="http://schemas.microsoft.com/office/drawing/2014/main" id="{1B88FC68-6706-407F-A586-413521973EDB}"/>
              </a:ext>
            </a:extLst>
          </p:cNvPr>
          <p:cNvCxnSpPr>
            <a:cxnSpLocks/>
          </p:cNvCxnSpPr>
          <p:nvPr/>
        </p:nvCxnSpPr>
        <p:spPr bwMode="auto">
          <a:xfrm flipH="1">
            <a:off x="8875199" y="2005167"/>
            <a:ext cx="158439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 name="TextBox 7">
            <a:extLst>
              <a:ext uri="{FF2B5EF4-FFF2-40B4-BE49-F238E27FC236}">
                <a16:creationId xmlns:a16="http://schemas.microsoft.com/office/drawing/2014/main" id="{4988C7A1-5CAF-482A-90BE-3929B36944B1}"/>
              </a:ext>
            </a:extLst>
          </p:cNvPr>
          <p:cNvSpPr txBox="1"/>
          <p:nvPr/>
        </p:nvSpPr>
        <p:spPr>
          <a:xfrm>
            <a:off x="5763981" y="1728168"/>
            <a:ext cx="1056700" cy="276999"/>
          </a:xfrm>
          <a:prstGeom prst="rect">
            <a:avLst/>
          </a:prstGeom>
          <a:noFill/>
        </p:spPr>
        <p:txBody>
          <a:bodyPr wrap="none" rtlCol="0">
            <a:spAutoFit/>
          </a:bodyPr>
          <a:lstStyle/>
          <a:p>
            <a:r>
              <a:rPr lang="en-US" sz="1200" dirty="0">
                <a:latin typeface="Comic Sans MS" panose="030F0702030302020204" pitchFamily="66" charset="0"/>
              </a:rPr>
              <a:t>Genital pore</a:t>
            </a:r>
          </a:p>
        </p:txBody>
      </p:sp>
      <p:cxnSp>
        <p:nvCxnSpPr>
          <p:cNvPr id="9" name="Straight Arrow Connector 8">
            <a:extLst>
              <a:ext uri="{FF2B5EF4-FFF2-40B4-BE49-F238E27FC236}">
                <a16:creationId xmlns:a16="http://schemas.microsoft.com/office/drawing/2014/main" id="{0963A365-9282-4CF0-826F-2835D8B83F24}"/>
              </a:ext>
            </a:extLst>
          </p:cNvPr>
          <p:cNvCxnSpPr>
            <a:stCxn id="8" idx="2"/>
          </p:cNvCxnSpPr>
          <p:nvPr/>
        </p:nvCxnSpPr>
        <p:spPr bwMode="auto">
          <a:xfrm>
            <a:off x="6292331" y="2005167"/>
            <a:ext cx="767050" cy="33260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B947C936-4CD3-464F-B217-E97DD3A99319}"/>
              </a:ext>
            </a:extLst>
          </p:cNvPr>
          <p:cNvSpPr txBox="1"/>
          <p:nvPr/>
        </p:nvSpPr>
        <p:spPr>
          <a:xfrm>
            <a:off x="10506170" y="2831592"/>
            <a:ext cx="615874" cy="276999"/>
          </a:xfrm>
          <a:prstGeom prst="rect">
            <a:avLst/>
          </a:prstGeom>
          <a:noFill/>
        </p:spPr>
        <p:txBody>
          <a:bodyPr wrap="none" rtlCol="0">
            <a:spAutoFit/>
          </a:bodyPr>
          <a:lstStyle/>
          <a:p>
            <a:r>
              <a:rPr lang="en-US" sz="1200" dirty="0">
                <a:latin typeface="Comic Sans MS" panose="030F0702030302020204" pitchFamily="66" charset="0"/>
              </a:rPr>
              <a:t>Ovary</a:t>
            </a:r>
          </a:p>
        </p:txBody>
      </p:sp>
      <p:cxnSp>
        <p:nvCxnSpPr>
          <p:cNvPr id="11" name="Straight Arrow Connector 10">
            <a:extLst>
              <a:ext uri="{FF2B5EF4-FFF2-40B4-BE49-F238E27FC236}">
                <a16:creationId xmlns:a16="http://schemas.microsoft.com/office/drawing/2014/main" id="{E98E2BD8-7B1E-454B-BFF7-84E44F85D2DD}"/>
              </a:ext>
            </a:extLst>
          </p:cNvPr>
          <p:cNvCxnSpPr>
            <a:cxnSpLocks/>
          </p:cNvCxnSpPr>
          <p:nvPr/>
        </p:nvCxnSpPr>
        <p:spPr bwMode="auto">
          <a:xfrm flipH="1" flipV="1">
            <a:off x="8598033" y="2639874"/>
            <a:ext cx="1908137" cy="27699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2" name="TextBox 11">
            <a:extLst>
              <a:ext uri="{FF2B5EF4-FFF2-40B4-BE49-F238E27FC236}">
                <a16:creationId xmlns:a16="http://schemas.microsoft.com/office/drawing/2014/main" id="{644C4090-2166-4FDE-9145-F639B6894172}"/>
              </a:ext>
            </a:extLst>
          </p:cNvPr>
          <p:cNvSpPr txBox="1"/>
          <p:nvPr/>
        </p:nvSpPr>
        <p:spPr>
          <a:xfrm>
            <a:off x="5870979" y="2582803"/>
            <a:ext cx="906017" cy="276999"/>
          </a:xfrm>
          <a:prstGeom prst="rect">
            <a:avLst/>
          </a:prstGeom>
          <a:noFill/>
        </p:spPr>
        <p:txBody>
          <a:bodyPr wrap="none" rtlCol="0">
            <a:spAutoFit/>
          </a:bodyPr>
          <a:lstStyle/>
          <a:p>
            <a:r>
              <a:rPr lang="en-US" sz="1200" dirty="0">
                <a:latin typeface="Comic Sans MS" panose="030F0702030302020204" pitchFamily="66" charset="0"/>
              </a:rPr>
              <a:t>Yolk gland</a:t>
            </a:r>
          </a:p>
        </p:txBody>
      </p:sp>
      <p:cxnSp>
        <p:nvCxnSpPr>
          <p:cNvPr id="13" name="Straight Arrow Connector 12">
            <a:extLst>
              <a:ext uri="{FF2B5EF4-FFF2-40B4-BE49-F238E27FC236}">
                <a16:creationId xmlns:a16="http://schemas.microsoft.com/office/drawing/2014/main" id="{6C49E015-67C3-4AD6-8DDC-77AE2B3D8CE4}"/>
              </a:ext>
            </a:extLst>
          </p:cNvPr>
          <p:cNvCxnSpPr>
            <a:cxnSpLocks/>
            <a:stCxn id="12" idx="3"/>
          </p:cNvCxnSpPr>
          <p:nvPr/>
        </p:nvCxnSpPr>
        <p:spPr bwMode="auto">
          <a:xfrm>
            <a:off x="6776996" y="2721303"/>
            <a:ext cx="1378140" cy="17499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F0143586-6AA2-4931-9B49-DCFEE87CFAA9}"/>
              </a:ext>
            </a:extLst>
          </p:cNvPr>
          <p:cNvSpPr txBox="1"/>
          <p:nvPr/>
        </p:nvSpPr>
        <p:spPr>
          <a:xfrm>
            <a:off x="5181601" y="6248401"/>
            <a:ext cx="1608133" cy="461665"/>
          </a:xfrm>
          <a:prstGeom prst="rect">
            <a:avLst/>
          </a:prstGeom>
          <a:noFill/>
        </p:spPr>
        <p:txBody>
          <a:bodyPr wrap="none" rtlCol="0">
            <a:spAutoFit/>
          </a:bodyPr>
          <a:lstStyle/>
          <a:p>
            <a:r>
              <a:rPr lang="en-US" sz="2400" i="1" dirty="0">
                <a:latin typeface="Comic Sans MS" panose="030F0702030302020204" pitchFamily="66" charset="0"/>
              </a:rPr>
              <a:t>Taenia sp.</a:t>
            </a:r>
          </a:p>
        </p:txBody>
      </p:sp>
      <p:pic>
        <p:nvPicPr>
          <p:cNvPr id="3" name="Picture 2">
            <a:extLst>
              <a:ext uri="{FF2B5EF4-FFF2-40B4-BE49-F238E27FC236}">
                <a16:creationId xmlns:a16="http://schemas.microsoft.com/office/drawing/2014/main" id="{9E415BBD-8E50-5AEC-EBDA-4588CD7824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3603" y="1179606"/>
            <a:ext cx="9144793" cy="10364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861468" y="184468"/>
            <a:ext cx="6469062" cy="1066800"/>
          </a:xfrm>
        </p:spPr>
        <p:txBody>
          <a:bodyPr/>
          <a:lstStyle/>
          <a:p>
            <a:pPr eaLnBrk="1" hangingPunct="1"/>
            <a:r>
              <a:rPr lang="en-US" sz="5400" b="1" dirty="0">
                <a:latin typeface="Comic Sans MS"/>
                <a:cs typeface="Comic Sans MS"/>
              </a:rPr>
              <a:t>Gravid </a:t>
            </a:r>
            <a:r>
              <a:rPr lang="en-US" sz="5400" b="1" dirty="0" err="1">
                <a:latin typeface="Comic Sans MS"/>
                <a:cs typeface="Comic Sans MS"/>
              </a:rPr>
              <a:t>Proglottid</a:t>
            </a:r>
            <a:endParaRPr lang="en-US" sz="5400" dirty="0">
              <a:latin typeface="Comic Sans MS"/>
              <a:cs typeface="Comic Sans MS"/>
            </a:endParaRPr>
          </a:p>
        </p:txBody>
      </p:sp>
      <p:pic>
        <p:nvPicPr>
          <p:cNvPr id="7171" name="Picture 6" descr="taenia5"/>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967472" y="1582837"/>
            <a:ext cx="3071128" cy="48179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7172" name="Picture 7" descr="gravid"/>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6597650" y="1688143"/>
            <a:ext cx="3071127" cy="471265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 name="TextBox 4">
            <a:extLst>
              <a:ext uri="{FF2B5EF4-FFF2-40B4-BE49-F238E27FC236}">
                <a16:creationId xmlns:a16="http://schemas.microsoft.com/office/drawing/2014/main" id="{1ECD76D7-8E89-40B3-B9D4-338C6D517A09}"/>
              </a:ext>
            </a:extLst>
          </p:cNvPr>
          <p:cNvSpPr txBox="1"/>
          <p:nvPr/>
        </p:nvSpPr>
        <p:spPr>
          <a:xfrm>
            <a:off x="9677400" y="3609201"/>
            <a:ext cx="1056700" cy="276999"/>
          </a:xfrm>
          <a:prstGeom prst="rect">
            <a:avLst/>
          </a:prstGeom>
          <a:noFill/>
        </p:spPr>
        <p:txBody>
          <a:bodyPr wrap="none" rtlCol="0">
            <a:spAutoFit/>
          </a:bodyPr>
          <a:lstStyle/>
          <a:p>
            <a:r>
              <a:rPr lang="en-US" sz="1200" dirty="0">
                <a:latin typeface="Comic Sans MS" panose="030F0702030302020204" pitchFamily="66" charset="0"/>
              </a:rPr>
              <a:t>Genital pore</a:t>
            </a:r>
          </a:p>
        </p:txBody>
      </p:sp>
      <p:cxnSp>
        <p:nvCxnSpPr>
          <p:cNvPr id="6" name="Straight Arrow Connector 5">
            <a:extLst>
              <a:ext uri="{FF2B5EF4-FFF2-40B4-BE49-F238E27FC236}">
                <a16:creationId xmlns:a16="http://schemas.microsoft.com/office/drawing/2014/main" id="{BA5FAF53-54E5-4374-8C19-A14C5D5DBFC7}"/>
              </a:ext>
            </a:extLst>
          </p:cNvPr>
          <p:cNvCxnSpPr>
            <a:cxnSpLocks/>
            <a:stCxn id="5" idx="2"/>
          </p:cNvCxnSpPr>
          <p:nvPr/>
        </p:nvCxnSpPr>
        <p:spPr bwMode="auto">
          <a:xfrm flipH="1">
            <a:off x="9532950" y="3886200"/>
            <a:ext cx="672801" cy="33260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 name="TextBox 8">
            <a:extLst>
              <a:ext uri="{FF2B5EF4-FFF2-40B4-BE49-F238E27FC236}">
                <a16:creationId xmlns:a16="http://schemas.microsoft.com/office/drawing/2014/main" id="{0B76EFDA-13D3-4C64-8F4D-E4C0814AA922}"/>
              </a:ext>
            </a:extLst>
          </p:cNvPr>
          <p:cNvSpPr txBox="1"/>
          <p:nvPr/>
        </p:nvSpPr>
        <p:spPr>
          <a:xfrm>
            <a:off x="5451876" y="3200401"/>
            <a:ext cx="1019680" cy="646331"/>
          </a:xfrm>
          <a:prstGeom prst="rect">
            <a:avLst/>
          </a:prstGeom>
          <a:noFill/>
        </p:spPr>
        <p:txBody>
          <a:bodyPr wrap="square" rtlCol="0">
            <a:spAutoFit/>
          </a:bodyPr>
          <a:lstStyle/>
          <a:p>
            <a:pPr algn="ctr"/>
            <a:r>
              <a:rPr lang="en-US" sz="1200" dirty="0">
                <a:latin typeface="Comic Sans MS" panose="030F0702030302020204" pitchFamily="66" charset="0"/>
              </a:rPr>
              <a:t>Uterus packed with eggs</a:t>
            </a:r>
          </a:p>
        </p:txBody>
      </p:sp>
      <p:cxnSp>
        <p:nvCxnSpPr>
          <p:cNvPr id="7" name="Straight Arrow Connector 6">
            <a:extLst>
              <a:ext uri="{FF2B5EF4-FFF2-40B4-BE49-F238E27FC236}">
                <a16:creationId xmlns:a16="http://schemas.microsoft.com/office/drawing/2014/main" id="{08FFE8FB-CEFE-4CBD-A562-13118C17C34A}"/>
              </a:ext>
            </a:extLst>
          </p:cNvPr>
          <p:cNvCxnSpPr>
            <a:cxnSpLocks/>
            <a:stCxn id="9" idx="3"/>
          </p:cNvCxnSpPr>
          <p:nvPr/>
        </p:nvCxnSpPr>
        <p:spPr bwMode="auto">
          <a:xfrm flipV="1">
            <a:off x="6471556" y="2607815"/>
            <a:ext cx="1681846" cy="91575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TextBox 15">
            <a:extLst>
              <a:ext uri="{FF2B5EF4-FFF2-40B4-BE49-F238E27FC236}">
                <a16:creationId xmlns:a16="http://schemas.microsoft.com/office/drawing/2014/main" id="{C39F09B0-9FBD-4A35-A0DD-849EB4655031}"/>
              </a:ext>
            </a:extLst>
          </p:cNvPr>
          <p:cNvSpPr txBox="1"/>
          <p:nvPr/>
        </p:nvSpPr>
        <p:spPr>
          <a:xfrm>
            <a:off x="4647809" y="6211867"/>
            <a:ext cx="1608133" cy="461665"/>
          </a:xfrm>
          <a:prstGeom prst="rect">
            <a:avLst/>
          </a:prstGeom>
          <a:noFill/>
        </p:spPr>
        <p:txBody>
          <a:bodyPr wrap="none" rtlCol="0">
            <a:spAutoFit/>
          </a:bodyPr>
          <a:lstStyle/>
          <a:p>
            <a:r>
              <a:rPr lang="en-US" sz="2400" i="1" dirty="0">
                <a:latin typeface="Comic Sans MS" panose="030F0702030302020204" pitchFamily="66" charset="0"/>
              </a:rPr>
              <a:t>Taenia sp.</a:t>
            </a:r>
          </a:p>
        </p:txBody>
      </p:sp>
      <p:pic>
        <p:nvPicPr>
          <p:cNvPr id="2" name="Picture 1">
            <a:extLst>
              <a:ext uri="{FF2B5EF4-FFF2-40B4-BE49-F238E27FC236}">
                <a16:creationId xmlns:a16="http://schemas.microsoft.com/office/drawing/2014/main" id="{2735DDC7-8C71-74E0-3CA8-36307B3F10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3603" y="1179696"/>
            <a:ext cx="9144793" cy="10364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222913" y="2011339"/>
            <a:ext cx="5334000" cy="4191000"/>
          </a:xfrm>
        </p:spPr>
        <p:txBody>
          <a:bodyPr/>
          <a:lstStyle/>
          <a:p>
            <a:pPr marL="344488" indent="-344488"/>
            <a:r>
              <a:rPr lang="en-US" sz="2800" b="1" dirty="0">
                <a:latin typeface="Comic Sans MS"/>
                <a:cs typeface="Comic Sans MS"/>
              </a:rPr>
              <a:t>Definitive Host </a:t>
            </a:r>
          </a:p>
          <a:p>
            <a:pPr marL="688975" lvl="1" indent="-231775"/>
            <a:r>
              <a:rPr lang="en-US" sz="2400" b="1" dirty="0">
                <a:latin typeface="Comic Sans MS"/>
                <a:cs typeface="Comic Sans MS"/>
              </a:rPr>
              <a:t>Adult Worms </a:t>
            </a:r>
          </a:p>
          <a:p>
            <a:pPr marL="688975" lvl="1" indent="-231775"/>
            <a:r>
              <a:rPr lang="en-US" sz="2400" b="1" dirty="0">
                <a:latin typeface="Comic Sans MS"/>
                <a:cs typeface="Comic Sans MS"/>
              </a:rPr>
              <a:t>Sexual Reproduction </a:t>
            </a:r>
          </a:p>
          <a:p>
            <a:pPr marL="344488" indent="-344488"/>
            <a:r>
              <a:rPr lang="en-US" sz="2800" b="1" dirty="0">
                <a:latin typeface="Comic Sans MS"/>
                <a:cs typeface="Comic Sans MS"/>
              </a:rPr>
              <a:t>Ova</a:t>
            </a:r>
          </a:p>
          <a:p>
            <a:pPr marL="344488" indent="-344488"/>
            <a:r>
              <a:rPr lang="en-US" sz="2800" b="1" dirty="0">
                <a:latin typeface="Comic Sans MS"/>
                <a:cs typeface="Comic Sans MS"/>
              </a:rPr>
              <a:t>1 or 2 Intermediate Hosts</a:t>
            </a:r>
          </a:p>
          <a:p>
            <a:pPr marL="688975" lvl="1" indent="-231775"/>
            <a:r>
              <a:rPr lang="en-US" sz="2400" b="1" dirty="0">
                <a:latin typeface="Comic Sans MS"/>
                <a:cs typeface="Comic Sans MS"/>
              </a:rPr>
              <a:t>Larval tapeworms</a:t>
            </a:r>
          </a:p>
          <a:p>
            <a:pPr marL="1089025" lvl="2" indent="-231775"/>
            <a:r>
              <a:rPr lang="en-US" sz="1800" dirty="0">
                <a:latin typeface="Comic Sans MS"/>
                <a:cs typeface="Comic Sans MS"/>
              </a:rPr>
              <a:t>“</a:t>
            </a:r>
            <a:r>
              <a:rPr lang="en-US" sz="1800" dirty="0" err="1">
                <a:latin typeface="Comic Sans MS"/>
                <a:cs typeface="Comic Sans MS"/>
              </a:rPr>
              <a:t>Metacestodes</a:t>
            </a:r>
            <a:r>
              <a:rPr lang="en-US" sz="1800" dirty="0">
                <a:latin typeface="Comic Sans MS"/>
                <a:cs typeface="Comic Sans MS"/>
              </a:rPr>
              <a:t>”</a:t>
            </a:r>
          </a:p>
          <a:p>
            <a:pPr marL="1089025" lvl="2" indent="-231775"/>
            <a:r>
              <a:rPr lang="en-US" sz="1800" dirty="0">
                <a:latin typeface="Comic Sans MS"/>
                <a:cs typeface="Comic Sans MS"/>
              </a:rPr>
              <a:t>various types depending on species</a:t>
            </a:r>
          </a:p>
          <a:p>
            <a:pPr marL="1089025" lvl="2" indent="-231775"/>
            <a:r>
              <a:rPr lang="en-US" sz="1800" dirty="0">
                <a:latin typeface="Comic Sans MS"/>
                <a:cs typeface="Comic Sans MS"/>
              </a:rPr>
              <a:t>Some show Asexual Reproduction</a:t>
            </a:r>
          </a:p>
        </p:txBody>
      </p:sp>
      <p:sp>
        <p:nvSpPr>
          <p:cNvPr id="3" name="Rectangle 3">
            <a:extLst>
              <a:ext uri="{FF2B5EF4-FFF2-40B4-BE49-F238E27FC236}">
                <a16:creationId xmlns:a16="http://schemas.microsoft.com/office/drawing/2014/main" id="{BD96DEAA-7BCB-364B-1563-C5E6F9AE5B53}"/>
              </a:ext>
            </a:extLst>
          </p:cNvPr>
          <p:cNvSpPr txBox="1">
            <a:spLocks noChangeArrowheads="1"/>
          </p:cNvSpPr>
          <p:nvPr/>
        </p:nvSpPr>
        <p:spPr bwMode="auto">
          <a:xfrm>
            <a:off x="609600" y="215659"/>
            <a:ext cx="3543302" cy="11293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90000"/>
              </a:lnSpc>
              <a:buFont typeface="Wingdings" charset="0"/>
              <a:buNone/>
              <a:defRPr/>
            </a:pPr>
            <a:r>
              <a:rPr lang="en-US" sz="4000" b="1" u="sng" kern="0" dirty="0">
                <a:latin typeface="Comic Sans MS" panose="030F0702030302020204" pitchFamily="66" charset="0"/>
              </a:rPr>
              <a:t>Cestodes</a:t>
            </a:r>
          </a:p>
          <a:p>
            <a:pPr>
              <a:lnSpc>
                <a:spcPct val="90000"/>
              </a:lnSpc>
              <a:buFont typeface="Wingdings" charset="0"/>
              <a:buNone/>
              <a:defRPr/>
            </a:pPr>
            <a:r>
              <a:rPr lang="en-US" sz="2800" b="1" kern="0" dirty="0">
                <a:latin typeface="Comic Sans MS" panose="030F0702030302020204" pitchFamily="66" charset="0"/>
              </a:rPr>
              <a:t>Complex Life Cycle</a:t>
            </a:r>
            <a:endParaRPr lang="en-US" sz="2800" kern="0" dirty="0">
              <a:latin typeface="Comic Sans MS" panose="030F0702030302020204" pitchFamily="66" charset="0"/>
            </a:endParaRPr>
          </a:p>
        </p:txBody>
      </p:sp>
      <p:pic>
        <p:nvPicPr>
          <p:cNvPr id="8" name="Picture 7" descr="A close-up of a coin&#10;&#10;Description automatically generated with medium confidence">
            <a:extLst>
              <a:ext uri="{FF2B5EF4-FFF2-40B4-BE49-F238E27FC236}">
                <a16:creationId xmlns:a16="http://schemas.microsoft.com/office/drawing/2014/main" id="{EF208CED-83C4-3D87-35DC-70B5438E5AE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31407" y="2126207"/>
            <a:ext cx="1905001" cy="1646830"/>
          </a:xfrm>
          <a:prstGeom prst="rect">
            <a:avLst/>
          </a:prstGeom>
        </p:spPr>
      </p:pic>
      <p:pic>
        <p:nvPicPr>
          <p:cNvPr id="9" name="Picture 8">
            <a:extLst>
              <a:ext uri="{FF2B5EF4-FFF2-40B4-BE49-F238E27FC236}">
                <a16:creationId xmlns:a16="http://schemas.microsoft.com/office/drawing/2014/main" id="{C35A0210-F526-AB83-AE30-38A214312F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38999" y="4106839"/>
            <a:ext cx="3657601" cy="2286000"/>
          </a:xfrm>
          <a:prstGeom prst="rect">
            <a:avLst/>
          </a:prstGeom>
        </p:spPr>
      </p:pic>
      <p:sp>
        <p:nvSpPr>
          <p:cNvPr id="10" name="Rectangle 2">
            <a:extLst>
              <a:ext uri="{FF2B5EF4-FFF2-40B4-BE49-F238E27FC236}">
                <a16:creationId xmlns:a16="http://schemas.microsoft.com/office/drawing/2014/main" id="{8D9C05BC-532D-C399-CA03-5C6FADD3A005}"/>
              </a:ext>
            </a:extLst>
          </p:cNvPr>
          <p:cNvSpPr txBox="1">
            <a:spLocks noChangeArrowheads="1"/>
          </p:cNvSpPr>
          <p:nvPr/>
        </p:nvSpPr>
        <p:spPr bwMode="auto">
          <a:xfrm>
            <a:off x="7810499" y="6384878"/>
            <a:ext cx="2514600" cy="413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ＭＳ Ｐゴシック" charset="0"/>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a:lstStyle>
          <a:p>
            <a:r>
              <a:rPr lang="en-US" sz="1400" kern="0" dirty="0">
                <a:latin typeface="Comic Sans MS"/>
                <a:cs typeface="Comic Sans MS"/>
              </a:rPr>
              <a:t>Cysticercus – bladder worm</a:t>
            </a:r>
          </a:p>
        </p:txBody>
      </p:sp>
      <p:pic>
        <p:nvPicPr>
          <p:cNvPr id="2" name="Picture 1">
            <a:extLst>
              <a:ext uri="{FF2B5EF4-FFF2-40B4-BE49-F238E27FC236}">
                <a16:creationId xmlns:a16="http://schemas.microsoft.com/office/drawing/2014/main" id="{4F5DFCDB-1AE0-B159-F2BC-2139145C6D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2913" y="1420359"/>
            <a:ext cx="9144793" cy="103641"/>
          </a:xfrm>
          <a:prstGeom prst="rect">
            <a:avLst/>
          </a:prstGeom>
        </p:spPr>
      </p:pic>
      <p:pic>
        <p:nvPicPr>
          <p:cNvPr id="7" name="Picture 6" descr="adult">
            <a:extLst>
              <a:ext uri="{FF2B5EF4-FFF2-40B4-BE49-F238E27FC236}">
                <a16:creationId xmlns:a16="http://schemas.microsoft.com/office/drawing/2014/main" id="{E6EDFA47-7E15-40C3-6C78-BF3001A1080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50707" y="530989"/>
            <a:ext cx="4112693" cy="28121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057401" y="76200"/>
            <a:ext cx="8097837"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lgn="ctr">
              <a:buNone/>
            </a:pPr>
            <a:r>
              <a:rPr lang="en-US" sz="4400" b="1" dirty="0">
                <a:latin typeface="Comic Sans MS"/>
                <a:cs typeface="Comic Sans MS"/>
              </a:rPr>
              <a:t>Basic Tapeworm Life Cycle</a:t>
            </a:r>
            <a:endParaRPr lang="en-US" sz="4400" dirty="0">
              <a:latin typeface="Comic Sans MS"/>
              <a:cs typeface="Comic Sans MS"/>
            </a:endParaRPr>
          </a:p>
        </p:txBody>
      </p:sp>
      <p:pic>
        <p:nvPicPr>
          <p:cNvPr id="7" name="Picture 6" descr="Diagram&#10;&#10;Description automatically generated">
            <a:extLst>
              <a:ext uri="{FF2B5EF4-FFF2-40B4-BE49-F238E27FC236}">
                <a16:creationId xmlns:a16="http://schemas.microsoft.com/office/drawing/2014/main" id="{D38ECEB5-72A5-0A68-80A6-CEFA283338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8719" y="972312"/>
            <a:ext cx="7315200" cy="5748528"/>
          </a:xfrm>
          <a:prstGeom prst="rect">
            <a:avLst/>
          </a:prstGeom>
        </p:spPr>
      </p:pic>
      <p:pic>
        <p:nvPicPr>
          <p:cNvPr id="2" name="Picture 1">
            <a:extLst>
              <a:ext uri="{FF2B5EF4-FFF2-40B4-BE49-F238E27FC236}">
                <a16:creationId xmlns:a16="http://schemas.microsoft.com/office/drawing/2014/main" id="{65ABB65D-BD4E-5536-9C76-EEA1912C13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3603" y="868671"/>
            <a:ext cx="9144793" cy="10364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3051968" y="234312"/>
            <a:ext cx="6088062" cy="914400"/>
          </a:xfrm>
        </p:spPr>
        <p:txBody>
          <a:bodyPr/>
          <a:lstStyle/>
          <a:p>
            <a:pPr eaLnBrk="1" hangingPunct="1"/>
            <a:r>
              <a:rPr lang="en-US" sz="5400" b="1" u="sng" dirty="0" err="1">
                <a:latin typeface="Comic Sans MS"/>
                <a:cs typeface="Comic Sans MS"/>
              </a:rPr>
              <a:t>Cestode</a:t>
            </a:r>
            <a:r>
              <a:rPr lang="en-US" sz="5400" b="1" u="sng" dirty="0">
                <a:latin typeface="Comic Sans MS"/>
                <a:cs typeface="Comic Sans MS"/>
              </a:rPr>
              <a:t> Groups</a:t>
            </a:r>
            <a:endParaRPr lang="en-US" sz="5400" u="sng" dirty="0">
              <a:latin typeface="Comic Sans MS"/>
              <a:cs typeface="Comic Sans MS"/>
            </a:endParaRPr>
          </a:p>
        </p:txBody>
      </p:sp>
      <p:sp>
        <p:nvSpPr>
          <p:cNvPr id="13315" name="Rectangle 5"/>
          <p:cNvSpPr>
            <a:spLocks noGrp="1" noChangeArrowheads="1"/>
          </p:cNvSpPr>
          <p:nvPr>
            <p:ph sz="half" idx="1"/>
          </p:nvPr>
        </p:nvSpPr>
        <p:spPr>
          <a:xfrm>
            <a:off x="1666965" y="1562099"/>
            <a:ext cx="4581831" cy="2590799"/>
          </a:xfrm>
        </p:spPr>
        <p:txBody>
          <a:bodyPr/>
          <a:lstStyle/>
          <a:p>
            <a:pPr algn="ctr" eaLnBrk="1" hangingPunct="1">
              <a:lnSpc>
                <a:spcPct val="90000"/>
              </a:lnSpc>
              <a:buFontTx/>
              <a:buNone/>
            </a:pPr>
            <a:r>
              <a:rPr lang="en-US" sz="2000" b="1" u="sng" dirty="0">
                <a:latin typeface="Comic Sans MS"/>
                <a:cs typeface="Comic Sans MS"/>
              </a:rPr>
              <a:t>Large Animals</a:t>
            </a:r>
            <a:endParaRPr lang="en-US" sz="2000" b="1" dirty="0">
              <a:latin typeface="Comic Sans MS"/>
              <a:cs typeface="Comic Sans MS"/>
            </a:endParaRPr>
          </a:p>
          <a:p>
            <a:pPr marL="463550" indent="-231775">
              <a:lnSpc>
                <a:spcPct val="90000"/>
              </a:lnSpc>
            </a:pPr>
            <a:r>
              <a:rPr lang="en-US" sz="2000" b="1" dirty="0">
                <a:latin typeface="Comic Sans MS"/>
                <a:cs typeface="Comic Sans MS"/>
              </a:rPr>
              <a:t>Adult Tapeworms</a:t>
            </a:r>
          </a:p>
          <a:p>
            <a:pPr lvl="1" eaLnBrk="1" hangingPunct="1">
              <a:lnSpc>
                <a:spcPct val="90000"/>
              </a:lnSpc>
            </a:pPr>
            <a:r>
              <a:rPr lang="en-US" sz="1800" b="1" i="1" dirty="0">
                <a:latin typeface="Comic Sans MS"/>
                <a:cs typeface="Comic Sans MS"/>
              </a:rPr>
              <a:t>Anoplocephala</a:t>
            </a:r>
            <a:r>
              <a:rPr lang="en-US" sz="1800" b="1" dirty="0">
                <a:latin typeface="Comic Sans MS"/>
                <a:cs typeface="Comic Sans MS"/>
              </a:rPr>
              <a:t> (equine) </a:t>
            </a:r>
          </a:p>
          <a:p>
            <a:pPr lvl="1" eaLnBrk="1" hangingPunct="1">
              <a:lnSpc>
                <a:spcPct val="90000"/>
              </a:lnSpc>
            </a:pPr>
            <a:r>
              <a:rPr lang="en-US" sz="1800" b="1" i="1" dirty="0">
                <a:latin typeface="Comic Sans MS"/>
                <a:cs typeface="Comic Sans MS"/>
              </a:rPr>
              <a:t>Moniezia</a:t>
            </a:r>
            <a:r>
              <a:rPr lang="en-US" sz="1800" b="1" dirty="0">
                <a:latin typeface="Comic Sans MS"/>
                <a:cs typeface="Comic Sans MS"/>
              </a:rPr>
              <a:t> (ruminants) </a:t>
            </a:r>
          </a:p>
          <a:p>
            <a:pPr lvl="1" eaLnBrk="1" hangingPunct="1">
              <a:lnSpc>
                <a:spcPct val="90000"/>
              </a:lnSpc>
            </a:pPr>
            <a:endParaRPr lang="en-US" sz="1000" dirty="0">
              <a:latin typeface="Comic Sans MS"/>
              <a:cs typeface="Comic Sans MS"/>
            </a:endParaRPr>
          </a:p>
          <a:p>
            <a:pPr marL="463550" indent="-231775">
              <a:lnSpc>
                <a:spcPct val="90000"/>
              </a:lnSpc>
            </a:pPr>
            <a:r>
              <a:rPr lang="en-US" sz="2200" b="1" dirty="0">
                <a:latin typeface="Comic Sans MS"/>
                <a:cs typeface="Comic Sans MS"/>
              </a:rPr>
              <a:t>Larval Tapes </a:t>
            </a:r>
            <a:r>
              <a:rPr lang="en-US" sz="1800" b="1" dirty="0">
                <a:latin typeface="Comic Sans MS"/>
                <a:cs typeface="Comic Sans MS"/>
              </a:rPr>
              <a:t>(condemnations)</a:t>
            </a:r>
          </a:p>
          <a:p>
            <a:pPr marL="738188" lvl="1">
              <a:lnSpc>
                <a:spcPct val="90000"/>
              </a:lnSpc>
            </a:pPr>
            <a:r>
              <a:rPr lang="en-US" sz="1800" b="1" i="1" dirty="0">
                <a:latin typeface="Comic Sans MS"/>
                <a:cs typeface="Comic Sans MS"/>
              </a:rPr>
              <a:t>Taenia saginata</a:t>
            </a:r>
            <a:r>
              <a:rPr lang="en-US" sz="1800" b="1" dirty="0">
                <a:latin typeface="Comic Sans MS"/>
                <a:cs typeface="Comic Sans MS"/>
              </a:rPr>
              <a:t> (cattle)</a:t>
            </a:r>
          </a:p>
          <a:p>
            <a:pPr marL="738188" lvl="1">
              <a:lnSpc>
                <a:spcPct val="90000"/>
              </a:lnSpc>
            </a:pPr>
            <a:r>
              <a:rPr lang="en-US" sz="1800" b="1" i="1" dirty="0">
                <a:latin typeface="Comic Sans MS"/>
                <a:cs typeface="Comic Sans MS"/>
              </a:rPr>
              <a:t>Taenia solium</a:t>
            </a:r>
            <a:r>
              <a:rPr lang="en-US" sz="1800" b="1" dirty="0">
                <a:latin typeface="Comic Sans MS"/>
                <a:cs typeface="Comic Sans MS"/>
              </a:rPr>
              <a:t> (swine)</a:t>
            </a:r>
          </a:p>
        </p:txBody>
      </p:sp>
      <p:sp>
        <p:nvSpPr>
          <p:cNvPr id="13316" name="Rectangle 6"/>
          <p:cNvSpPr>
            <a:spLocks noGrp="1" noChangeArrowheads="1"/>
          </p:cNvSpPr>
          <p:nvPr>
            <p:ph sz="half" idx="2"/>
          </p:nvPr>
        </p:nvSpPr>
        <p:spPr>
          <a:xfrm>
            <a:off x="6248796" y="1676400"/>
            <a:ext cx="4419600" cy="2362198"/>
          </a:xfrm>
        </p:spPr>
        <p:txBody>
          <a:bodyPr/>
          <a:lstStyle/>
          <a:p>
            <a:pPr algn="ctr" eaLnBrk="1" hangingPunct="1">
              <a:lnSpc>
                <a:spcPct val="90000"/>
              </a:lnSpc>
              <a:buFontTx/>
              <a:buNone/>
            </a:pPr>
            <a:r>
              <a:rPr lang="en-US" sz="2000" b="1" u="sng" dirty="0">
                <a:latin typeface="Comic Sans MS"/>
                <a:cs typeface="Comic Sans MS"/>
              </a:rPr>
              <a:t>Small Animals</a:t>
            </a:r>
            <a:endParaRPr lang="en-US" sz="2000" b="1" dirty="0">
              <a:latin typeface="Comic Sans MS"/>
              <a:cs typeface="Comic Sans MS"/>
            </a:endParaRPr>
          </a:p>
          <a:p>
            <a:pPr marL="463550" indent="-231775">
              <a:lnSpc>
                <a:spcPct val="90000"/>
              </a:lnSpc>
            </a:pPr>
            <a:r>
              <a:rPr lang="en-US" sz="2000" b="1" dirty="0">
                <a:latin typeface="Comic Sans MS"/>
                <a:cs typeface="Comic Sans MS"/>
              </a:rPr>
              <a:t>Adult Tapeworms </a:t>
            </a:r>
          </a:p>
          <a:p>
            <a:pPr lvl="1" eaLnBrk="1" hangingPunct="1">
              <a:lnSpc>
                <a:spcPct val="90000"/>
              </a:lnSpc>
            </a:pPr>
            <a:r>
              <a:rPr lang="en-US" sz="1800" b="1" i="1" dirty="0">
                <a:latin typeface="Comic Sans MS"/>
                <a:cs typeface="Comic Sans MS"/>
              </a:rPr>
              <a:t>Taenia pisiformis</a:t>
            </a:r>
            <a:r>
              <a:rPr lang="en-US" sz="1800" b="1" dirty="0">
                <a:latin typeface="Comic Sans MS"/>
                <a:cs typeface="Comic Sans MS"/>
              </a:rPr>
              <a:t> (dogs)</a:t>
            </a:r>
          </a:p>
          <a:p>
            <a:pPr lvl="1" eaLnBrk="1" hangingPunct="1">
              <a:lnSpc>
                <a:spcPct val="90000"/>
              </a:lnSpc>
            </a:pPr>
            <a:r>
              <a:rPr lang="en-US" sz="1800" b="1" i="1" dirty="0">
                <a:latin typeface="Comic Sans MS"/>
                <a:cs typeface="Comic Sans MS"/>
              </a:rPr>
              <a:t>Taenia taeniaformis </a:t>
            </a:r>
            <a:r>
              <a:rPr lang="en-US" sz="1800" b="1" dirty="0">
                <a:latin typeface="Comic Sans MS"/>
                <a:cs typeface="Comic Sans MS"/>
              </a:rPr>
              <a:t>(cats) </a:t>
            </a:r>
          </a:p>
          <a:p>
            <a:pPr lvl="1" eaLnBrk="1" hangingPunct="1">
              <a:lnSpc>
                <a:spcPct val="90000"/>
              </a:lnSpc>
            </a:pPr>
            <a:r>
              <a:rPr lang="en-US" sz="1800" b="1" i="1" dirty="0">
                <a:latin typeface="Comic Sans MS"/>
                <a:cs typeface="Comic Sans MS"/>
              </a:rPr>
              <a:t>Echinococcus granulosus </a:t>
            </a:r>
            <a:r>
              <a:rPr lang="en-US" sz="1800" b="1" dirty="0">
                <a:latin typeface="Comic Sans MS"/>
                <a:cs typeface="Comic Sans MS"/>
              </a:rPr>
              <a:t>(dogs) </a:t>
            </a:r>
          </a:p>
          <a:p>
            <a:pPr lvl="1" eaLnBrk="1" hangingPunct="1">
              <a:lnSpc>
                <a:spcPct val="90000"/>
              </a:lnSpc>
            </a:pPr>
            <a:r>
              <a:rPr lang="en-US" sz="1800" b="1" i="1" dirty="0" err="1">
                <a:latin typeface="Comic Sans MS"/>
                <a:cs typeface="Comic Sans MS"/>
              </a:rPr>
              <a:t>Dipylidium</a:t>
            </a:r>
            <a:r>
              <a:rPr lang="en-US" sz="1800" b="1" i="1" dirty="0">
                <a:latin typeface="Comic Sans MS"/>
                <a:cs typeface="Comic Sans MS"/>
              </a:rPr>
              <a:t> </a:t>
            </a:r>
            <a:r>
              <a:rPr lang="en-US" sz="1800" b="1" i="1" dirty="0" err="1">
                <a:latin typeface="Comic Sans MS"/>
                <a:cs typeface="Comic Sans MS"/>
              </a:rPr>
              <a:t>caninum</a:t>
            </a:r>
            <a:r>
              <a:rPr lang="en-US" sz="1800" b="1" dirty="0">
                <a:latin typeface="Comic Sans MS"/>
                <a:cs typeface="Comic Sans MS"/>
              </a:rPr>
              <a:t> (dogs, cats) </a:t>
            </a:r>
          </a:p>
          <a:p>
            <a:pPr lvl="1" eaLnBrk="1" hangingPunct="1">
              <a:lnSpc>
                <a:spcPct val="90000"/>
              </a:lnSpc>
            </a:pPr>
            <a:r>
              <a:rPr lang="en-US" sz="1800" b="1" i="1" dirty="0" err="1">
                <a:latin typeface="Comic Sans MS"/>
                <a:cs typeface="Comic Sans MS"/>
              </a:rPr>
              <a:t>Spirometra</a:t>
            </a:r>
            <a:r>
              <a:rPr lang="en-US" sz="1800" b="1" i="1" dirty="0">
                <a:latin typeface="Comic Sans MS"/>
                <a:cs typeface="Comic Sans MS"/>
              </a:rPr>
              <a:t> sp. </a:t>
            </a:r>
            <a:r>
              <a:rPr lang="en-US" sz="1800" b="1" dirty="0">
                <a:latin typeface="Comic Sans MS"/>
                <a:cs typeface="Comic Sans MS"/>
              </a:rPr>
              <a:t>(dogs, cats) </a:t>
            </a:r>
          </a:p>
        </p:txBody>
      </p:sp>
      <p:sp>
        <p:nvSpPr>
          <p:cNvPr id="5" name="Rectangle 6"/>
          <p:cNvSpPr txBox="1">
            <a:spLocks noChangeArrowheads="1"/>
          </p:cNvSpPr>
          <p:nvPr/>
        </p:nvSpPr>
        <p:spPr bwMode="auto">
          <a:xfrm>
            <a:off x="2124164" y="4572000"/>
            <a:ext cx="3667431" cy="1693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60000"/>
              <a:buFont typeface="Wingdings" charset="0"/>
              <a:buChar char="n"/>
              <a:defRPr sz="28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4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0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18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18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8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8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8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800">
                <a:solidFill>
                  <a:schemeClr val="tx1"/>
                </a:solidFill>
                <a:latin typeface="+mn-lt"/>
              </a:defRPr>
            </a:lvl9pPr>
          </a:lstStyle>
          <a:p>
            <a:pPr algn="ctr">
              <a:lnSpc>
                <a:spcPct val="90000"/>
              </a:lnSpc>
              <a:buFontTx/>
              <a:buNone/>
            </a:pPr>
            <a:r>
              <a:rPr lang="en-US" sz="2000" b="1" u="sng" kern="0" dirty="0">
                <a:latin typeface="Comic Sans MS"/>
                <a:cs typeface="Comic Sans MS"/>
              </a:rPr>
              <a:t>Human “Zoonosis”</a:t>
            </a:r>
            <a:endParaRPr lang="en-US" sz="2000" b="1" kern="0" dirty="0">
              <a:latin typeface="Comic Sans MS"/>
              <a:cs typeface="Comic Sans MS"/>
            </a:endParaRPr>
          </a:p>
          <a:p>
            <a:pPr marL="574675">
              <a:lnSpc>
                <a:spcPct val="90000"/>
              </a:lnSpc>
              <a:buClrTx/>
              <a:buFont typeface="Arial" panose="020B0604020202020204" pitchFamily="34" charset="0"/>
              <a:buChar char="•"/>
            </a:pPr>
            <a:r>
              <a:rPr lang="en-US" sz="2000" b="1" kern="0" dirty="0">
                <a:latin typeface="Comic Sans MS"/>
                <a:cs typeface="Comic Sans MS"/>
              </a:rPr>
              <a:t>Adult Tapeworms </a:t>
            </a:r>
          </a:p>
          <a:p>
            <a:pPr lvl="1">
              <a:lnSpc>
                <a:spcPct val="90000"/>
              </a:lnSpc>
              <a:buClrTx/>
              <a:buFont typeface="Arial" panose="020B0604020202020204" pitchFamily="34" charset="0"/>
              <a:buChar char="•"/>
            </a:pPr>
            <a:r>
              <a:rPr lang="en-US" sz="1800" b="1" i="1" kern="0" dirty="0">
                <a:latin typeface="Comic Sans MS"/>
                <a:cs typeface="Comic Sans MS"/>
              </a:rPr>
              <a:t>Taenia saginata</a:t>
            </a:r>
          </a:p>
          <a:p>
            <a:pPr lvl="1">
              <a:lnSpc>
                <a:spcPct val="90000"/>
              </a:lnSpc>
              <a:buClrTx/>
              <a:buFont typeface="Arial" panose="020B0604020202020204" pitchFamily="34" charset="0"/>
              <a:buChar char="•"/>
            </a:pPr>
            <a:r>
              <a:rPr lang="en-US" sz="1800" b="1" i="1" kern="0" dirty="0">
                <a:latin typeface="Comic Sans MS"/>
                <a:cs typeface="Comic Sans MS"/>
              </a:rPr>
              <a:t>Taenia solium </a:t>
            </a:r>
          </a:p>
          <a:p>
            <a:pPr lvl="1">
              <a:lnSpc>
                <a:spcPct val="90000"/>
              </a:lnSpc>
              <a:buClrTx/>
              <a:buFont typeface="Arial" panose="020B0604020202020204" pitchFamily="34" charset="0"/>
              <a:buChar char="•"/>
            </a:pPr>
            <a:r>
              <a:rPr lang="en-US" sz="1800" b="1" i="1" kern="0" dirty="0" err="1">
                <a:latin typeface="Comic Sans MS"/>
                <a:cs typeface="Comic Sans MS"/>
              </a:rPr>
              <a:t>Dipylidium</a:t>
            </a:r>
            <a:r>
              <a:rPr lang="en-US" sz="1800" b="1" i="1" kern="0" dirty="0">
                <a:latin typeface="Comic Sans MS"/>
                <a:cs typeface="Comic Sans MS"/>
              </a:rPr>
              <a:t> </a:t>
            </a:r>
            <a:r>
              <a:rPr lang="en-US" sz="1800" b="1" i="1" kern="0" dirty="0" err="1">
                <a:latin typeface="Comic Sans MS"/>
                <a:cs typeface="Comic Sans MS"/>
              </a:rPr>
              <a:t>caninum</a:t>
            </a:r>
            <a:r>
              <a:rPr lang="en-US" sz="1800" b="1" i="1" kern="0" dirty="0">
                <a:latin typeface="Comic Sans MS"/>
                <a:cs typeface="Comic Sans MS"/>
              </a:rPr>
              <a:t> </a:t>
            </a:r>
          </a:p>
        </p:txBody>
      </p:sp>
      <p:sp>
        <p:nvSpPr>
          <p:cNvPr id="6" name="Rectangle 6"/>
          <p:cNvSpPr txBox="1">
            <a:spLocks noChangeArrowheads="1"/>
          </p:cNvSpPr>
          <p:nvPr/>
        </p:nvSpPr>
        <p:spPr bwMode="auto">
          <a:xfrm>
            <a:off x="6480190" y="4612072"/>
            <a:ext cx="3581400" cy="16764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60000"/>
              <a:buFont typeface="Wingdings" charset="0"/>
              <a:buChar char="n"/>
              <a:defRPr sz="28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4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0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18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18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8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8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8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800">
                <a:solidFill>
                  <a:schemeClr val="tx1"/>
                </a:solidFill>
                <a:latin typeface="+mn-lt"/>
              </a:defRPr>
            </a:lvl9pPr>
          </a:lstStyle>
          <a:p>
            <a:pPr algn="ctr">
              <a:lnSpc>
                <a:spcPct val="90000"/>
              </a:lnSpc>
              <a:buFontTx/>
              <a:buNone/>
            </a:pPr>
            <a:r>
              <a:rPr lang="en-US" sz="2000" b="1" u="sng" kern="0" dirty="0">
                <a:latin typeface="Comic Sans MS"/>
                <a:cs typeface="Comic Sans MS"/>
              </a:rPr>
              <a:t>Human Zoonosis</a:t>
            </a:r>
            <a:endParaRPr lang="en-US" sz="2000" b="1" kern="0" dirty="0">
              <a:latin typeface="Comic Sans MS"/>
              <a:cs typeface="Comic Sans MS"/>
            </a:endParaRPr>
          </a:p>
          <a:p>
            <a:pPr marL="574675">
              <a:lnSpc>
                <a:spcPct val="90000"/>
              </a:lnSpc>
              <a:buClr>
                <a:schemeClr val="tx1"/>
              </a:buClr>
              <a:buFont typeface="Arial" panose="020B0604020202020204" pitchFamily="34" charset="0"/>
              <a:buChar char="•"/>
            </a:pPr>
            <a:r>
              <a:rPr lang="en-US" sz="2000" b="1" kern="0" dirty="0">
                <a:latin typeface="Comic Sans MS"/>
                <a:cs typeface="Comic Sans MS"/>
              </a:rPr>
              <a:t>Larval Tapeworms </a:t>
            </a:r>
          </a:p>
          <a:p>
            <a:pPr lvl="1">
              <a:lnSpc>
                <a:spcPct val="90000"/>
              </a:lnSpc>
              <a:buClr>
                <a:schemeClr val="tx1"/>
              </a:buClr>
              <a:buFont typeface="Arial" panose="020B0604020202020204" pitchFamily="34" charset="0"/>
              <a:buChar char="•"/>
            </a:pPr>
            <a:r>
              <a:rPr lang="en-US" sz="1800" b="1" i="1" kern="0" dirty="0">
                <a:latin typeface="Comic Sans MS"/>
                <a:cs typeface="Comic Sans MS"/>
              </a:rPr>
              <a:t>Echinococcus sp.</a:t>
            </a:r>
          </a:p>
          <a:p>
            <a:pPr lvl="1">
              <a:lnSpc>
                <a:spcPct val="90000"/>
              </a:lnSpc>
              <a:buClr>
                <a:schemeClr val="tx1"/>
              </a:buClr>
              <a:buFont typeface="Arial" panose="020B0604020202020204" pitchFamily="34" charset="0"/>
              <a:buChar char="•"/>
            </a:pPr>
            <a:r>
              <a:rPr lang="en-US" sz="1800" b="1" i="1" kern="0" dirty="0">
                <a:latin typeface="Comic Sans MS"/>
                <a:cs typeface="Comic Sans MS"/>
              </a:rPr>
              <a:t>Taenia solium </a:t>
            </a:r>
          </a:p>
          <a:p>
            <a:pPr lvl="1">
              <a:lnSpc>
                <a:spcPct val="90000"/>
              </a:lnSpc>
              <a:buClr>
                <a:schemeClr val="tx1"/>
              </a:buClr>
              <a:buFont typeface="Arial" panose="020B0604020202020204" pitchFamily="34" charset="0"/>
              <a:buChar char="•"/>
            </a:pPr>
            <a:r>
              <a:rPr lang="en-US" sz="1800" b="1" i="1" kern="0" dirty="0">
                <a:latin typeface="Comic Sans MS"/>
                <a:cs typeface="Comic Sans MS"/>
              </a:rPr>
              <a:t>Spirometra sp.</a:t>
            </a:r>
          </a:p>
        </p:txBody>
      </p:sp>
      <p:pic>
        <p:nvPicPr>
          <p:cNvPr id="2" name="Picture 1">
            <a:extLst>
              <a:ext uri="{FF2B5EF4-FFF2-40B4-BE49-F238E27FC236}">
                <a16:creationId xmlns:a16="http://schemas.microsoft.com/office/drawing/2014/main" id="{02B54AAF-3191-0C3F-90BE-BF938FB209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3603" y="1179606"/>
            <a:ext cx="9144793" cy="103641"/>
          </a:xfrm>
          <a:prstGeom prst="rect">
            <a:avLst/>
          </a:prstGeom>
        </p:spPr>
      </p:pic>
    </p:spTree>
  </p:cSld>
  <p:clrMapOvr>
    <a:masterClrMapping/>
  </p:clrMapOvr>
</p:sld>
</file>

<file path=ppt/theme/theme1.xml><?xml version="1.0" encoding="utf-8"?>
<a:theme xmlns:a="http://schemas.openxmlformats.org/drawingml/2006/main" name="tricolor_ppt">
  <a:themeElements>
    <a:clrScheme name="VP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PG">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VP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P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P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P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P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P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P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P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P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P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P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P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tricolor_ppt.thmx</Template>
  <TotalTime>2892</TotalTime>
  <Words>1882</Words>
  <Application>Microsoft Office PowerPoint</Application>
  <PresentationFormat>Widescreen</PresentationFormat>
  <Paragraphs>333</Paragraphs>
  <Slides>24</Slides>
  <Notes>17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24</vt:i4>
      </vt:variant>
    </vt:vector>
  </HeadingPairs>
  <TitlesOfParts>
    <vt:vector size="35" baseType="lpstr">
      <vt:lpstr>Arial</vt:lpstr>
      <vt:lpstr>Arial Rounded MT Bold</vt:lpstr>
      <vt:lpstr>Calibri</vt:lpstr>
      <vt:lpstr>Comic Sans MS</vt:lpstr>
      <vt:lpstr>Tahoma</vt:lpstr>
      <vt:lpstr>Times New Roman</vt:lpstr>
      <vt:lpstr>Wingdings</vt:lpstr>
      <vt:lpstr>tricolor_ppt</vt:lpstr>
      <vt:lpstr>Blends</vt:lpstr>
      <vt:lpstr>1_Blends</vt:lpstr>
      <vt:lpstr>2_Blends</vt:lpstr>
      <vt:lpstr>VMP 930 Veterinary Parasitology</vt:lpstr>
      <vt:lpstr>PowerPoint Presentation</vt:lpstr>
      <vt:lpstr>Scolex &amp; Neck</vt:lpstr>
      <vt:lpstr>Immature Proglottids</vt:lpstr>
      <vt:lpstr>Mature Proglottids</vt:lpstr>
      <vt:lpstr>Gravid Proglottid</vt:lpstr>
      <vt:lpstr>PowerPoint Presentation</vt:lpstr>
      <vt:lpstr>PowerPoint Presentation</vt:lpstr>
      <vt:lpstr>Cestode Groups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Geographic Distribution</vt:lpstr>
      <vt:lpstr>PowerPoint Presentation</vt:lpstr>
      <vt:lpstr>PowerPoint Presentation</vt:lpstr>
      <vt:lpstr>To Contemplate is to Exercise the Intellect</vt:lpstr>
    </vt:vector>
  </TitlesOfParts>
  <Company>North Carolina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Cestodes</dc:title>
  <dc:creator>Dr. James R Flowers</dc:creator>
  <cp:lastModifiedBy>James R Flowers</cp:lastModifiedBy>
  <cp:revision>113</cp:revision>
  <cp:lastPrinted>2016-11-10T13:34:39Z</cp:lastPrinted>
  <dcterms:created xsi:type="dcterms:W3CDTF">2004-09-15T21:42:29Z</dcterms:created>
  <dcterms:modified xsi:type="dcterms:W3CDTF">2023-11-06T14:33:30Z</dcterms:modified>
</cp:coreProperties>
</file>