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  <p:sldMasterId id="2147483690" r:id="rId3"/>
    <p:sldMasterId id="2147483704" r:id="rId4"/>
  </p:sldMasterIdLst>
  <p:notesMasterIdLst>
    <p:notesMasterId r:id="rId13"/>
  </p:notesMasterIdLst>
  <p:handoutMasterIdLst>
    <p:handoutMasterId r:id="rId14"/>
  </p:handoutMasterIdLst>
  <p:sldIdLst>
    <p:sldId id="442" r:id="rId5"/>
    <p:sldId id="376" r:id="rId6"/>
    <p:sldId id="433" r:id="rId7"/>
    <p:sldId id="431" r:id="rId8"/>
    <p:sldId id="432" r:id="rId9"/>
    <p:sldId id="424" r:id="rId10"/>
    <p:sldId id="427" r:id="rId11"/>
    <p:sldId id="429" r:id="rId12"/>
  </p:sldIdLst>
  <p:sldSz cx="12192000" cy="6858000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52" autoAdjust="0"/>
  </p:normalViewPr>
  <p:slideViewPr>
    <p:cSldViewPr>
      <p:cViewPr varScale="1">
        <p:scale>
          <a:sx n="64" d="100"/>
          <a:sy n="64" d="100"/>
        </p:scale>
        <p:origin x="78" y="1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EF02D1C-909C-4CD9-8113-672036AEA2F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1368C27F-D81D-4751-ABB7-2F0C0CAE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37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ACC52-5ECF-41EF-82A8-76D10F6AF718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3FCA6-AF95-47C4-9972-EDDD2BE29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68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63638"/>
            <a:ext cx="5583238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72742" indent="-297209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88834" indent="-237767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64368" indent="-237767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39902" indent="-237767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15435" indent="-237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90969" indent="-237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66503" indent="-237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042037" indent="-237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94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3FCA6-AF95-47C4-9972-EDDD2BE294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93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3FCA6-AF95-47C4-9972-EDDD2BE294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50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3FCA6-AF95-47C4-9972-EDDD2BE294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30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3FCA6-AF95-47C4-9972-EDDD2BE294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76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3FCA6-AF95-47C4-9972-EDDD2BE294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49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72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life</a:t>
            </a:r>
            <a:r>
              <a:rPr lang="en-US" baseline="0" dirty="0"/>
              <a:t> cycle flow for most Tapeworms.</a:t>
            </a:r>
          </a:p>
          <a:p>
            <a:r>
              <a:rPr lang="en-US" baseline="0" dirty="0"/>
              <a:t>Spirometra (the last tapeworm we discuss) does not always follow this life cycle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3FCA6-AF95-47C4-9972-EDDD2BE294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2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7F0F0-329B-4AB0-BC4C-15E5AAA301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3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902F0-59C1-4D9A-A035-3C337131C9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3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7299-0531-4010-A5CE-4A846D3371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27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0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77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05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E4F9-AA10-B547-8B21-BA34FC150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35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80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2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85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9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AF1B7-2F2F-4930-9DE8-4D7D72B07A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16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78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1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784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565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71B9E-98F6-4174-9943-105E2CDB9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488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D8E6454-DF60-4F3C-9610-A9554BBE6E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404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640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83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75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E4F9-AA10-B547-8B21-BA34FC150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1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B9424-50DB-4DF1-B59E-12F432CBED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217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913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349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403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458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536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241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892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276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387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9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F2259-0742-45AA-9E4F-69B488523E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049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E4F9-AA10-B547-8B21-BA34FC150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87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67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072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66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170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01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169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82C04-6C54-4C1B-90A1-C828F7A506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4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6454C-54CC-4003-8360-D4A22DDFE8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7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FE3E1-B8FB-4163-BB7D-011AEEB512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9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DD963-5A2A-4AF9-80D6-557A62551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BAA9D-1CB0-42FB-A969-89566BC32E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0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AA878B6-66CC-42C0-8679-E8A2F10A5F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716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>
                <a:cs typeface="+mn-cs"/>
              </a:rPr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60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97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695074"/>
            <a:ext cx="7772400" cy="14620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u="sng" dirty="0">
                <a:latin typeface="Comic Sans MS" charset="0"/>
              </a:rPr>
              <a:t>VMP 930</a:t>
            </a:r>
            <a:br>
              <a:rPr lang="en-US" sz="4800" b="1" u="sng" dirty="0">
                <a:latin typeface="Comic Sans MS" charset="0"/>
              </a:rPr>
            </a:br>
            <a:r>
              <a:rPr lang="en-US" sz="4800" b="1" u="sng" dirty="0">
                <a:latin typeface="Comic Sans MS" charset="0"/>
              </a:rPr>
              <a:t>Veterinary Parasitology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36498" y="3945728"/>
            <a:ext cx="6400800" cy="207407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000" b="1" dirty="0">
                <a:latin typeface="Comic Sans MS" panose="030F0702030302020204" pitchFamily="66" charset="0"/>
              </a:rPr>
              <a:t>Cestodes 1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000" b="1" dirty="0">
                <a:latin typeface="Comic Sans MS" panose="030F0702030302020204" pitchFamily="66" charset="0"/>
              </a:rPr>
              <a:t>Tapeworms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000" b="1" dirty="0">
                <a:latin typeface="Comic Sans MS" panose="030F0702030302020204" pitchFamily="66" charset="0"/>
              </a:rPr>
              <a:t>Answers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3076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50292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78" y="104775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A6EC28B-440E-A20B-CA98-978A37D177C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7748" y="3348425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0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438400"/>
            <a:ext cx="8229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Which of the following are of concern with a </a:t>
            </a:r>
            <a:r>
              <a:rPr lang="en-US" b="1" i="1" dirty="0">
                <a:latin typeface="Comic Sans MS"/>
                <a:cs typeface="Comic Sans MS"/>
              </a:rPr>
              <a:t>Taenia pisiformis</a:t>
            </a:r>
            <a:r>
              <a:rPr lang="en-US" b="1" dirty="0">
                <a:latin typeface="Comic Sans MS"/>
                <a:cs typeface="Comic Sans MS"/>
              </a:rPr>
              <a:t> infection?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b="1" dirty="0">
                <a:latin typeface="Comic Sans MS"/>
                <a:cs typeface="Comic Sans MS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1. Companion animal concern</a:t>
            </a:r>
          </a:p>
          <a:p>
            <a:pPr lvl="1" eaLnBrk="1" hangingPunct="1">
              <a:lnSpc>
                <a:spcPct val="90000"/>
              </a:lnSpc>
            </a:pPr>
            <a:endParaRPr lang="en-US" sz="1000" b="1" dirty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2. Economic concern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000" b="1" dirty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3. Human Health concern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2362200" y="3505200"/>
            <a:ext cx="5867400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0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438400"/>
            <a:ext cx="8229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Which of the following are of concern with a </a:t>
            </a:r>
            <a:r>
              <a:rPr lang="en-US" b="1" i="1" dirty="0">
                <a:latin typeface="Comic Sans MS"/>
                <a:cs typeface="Comic Sans MS"/>
              </a:rPr>
              <a:t>Taenia taeniaformis</a:t>
            </a:r>
            <a:r>
              <a:rPr lang="en-US" b="1" dirty="0">
                <a:latin typeface="Comic Sans MS"/>
                <a:cs typeface="Comic Sans MS"/>
              </a:rPr>
              <a:t> infection?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b="1" dirty="0">
                <a:latin typeface="Comic Sans MS"/>
                <a:cs typeface="Comic Sans MS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1. Companion animal concern</a:t>
            </a:r>
          </a:p>
          <a:p>
            <a:pPr lvl="1" eaLnBrk="1" hangingPunct="1">
              <a:lnSpc>
                <a:spcPct val="90000"/>
              </a:lnSpc>
            </a:pPr>
            <a:endParaRPr lang="en-US" sz="1000" b="1" dirty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2. Economic concern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000" b="1" dirty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3. Human Health concern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2362200" y="3505200"/>
            <a:ext cx="5867400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A3672B9-9B5E-6EB7-C48B-A8D1E992A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960438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236438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400300"/>
            <a:ext cx="76962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Which of the following are of concern with a </a:t>
            </a:r>
            <a:r>
              <a:rPr lang="en-US" b="1" i="1" dirty="0">
                <a:latin typeface="Comic Sans MS"/>
                <a:cs typeface="Comic Sans MS"/>
              </a:rPr>
              <a:t>Taenia saginata</a:t>
            </a:r>
            <a:r>
              <a:rPr lang="en-US" b="1" dirty="0">
                <a:latin typeface="Comic Sans MS"/>
                <a:cs typeface="Comic Sans MS"/>
              </a:rPr>
              <a:t> infection?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b="1" dirty="0">
                <a:latin typeface="Comic Sans MS"/>
                <a:cs typeface="Comic Sans MS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1. Companion animal concern</a:t>
            </a:r>
          </a:p>
          <a:p>
            <a:pPr lvl="1" eaLnBrk="1" hangingPunct="1">
              <a:lnSpc>
                <a:spcPct val="90000"/>
              </a:lnSpc>
            </a:pPr>
            <a:endParaRPr lang="en-US" sz="1000" b="1" dirty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2. Economic concern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000" b="1" dirty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3. Human Health concern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362200" y="4495800"/>
            <a:ext cx="5867400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368639" y="5156592"/>
            <a:ext cx="7543800" cy="609600"/>
            <a:chOff x="609600" y="3508744"/>
            <a:chExt cx="7543800" cy="6096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609600" y="3508744"/>
              <a:ext cx="7543800" cy="609600"/>
            </a:xfrm>
            <a:prstGeom prst="roundRect">
              <a:avLst/>
            </a:prstGeom>
            <a:solidFill>
              <a:srgbClr val="FF0000">
                <a:alpha val="43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25732" y="3582711"/>
              <a:ext cx="12057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mic Sans MS" panose="030F0702030302020204" pitchFamily="66" charset="0"/>
                </a:rPr>
                <a:t>(minor)</a:t>
              </a:r>
            </a:p>
          </p:txBody>
        </p:sp>
      </p:grpSp>
      <p:sp>
        <p:nvSpPr>
          <p:cNvPr id="4" name="Rectangle 2">
            <a:extLst>
              <a:ext uri="{FF2B5EF4-FFF2-40B4-BE49-F238E27FC236}">
                <a16:creationId xmlns:a16="http://schemas.microsoft.com/office/drawing/2014/main" id="{68723ADF-F869-1513-E45D-AD7AD21FE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22491" y="884238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27690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400300"/>
            <a:ext cx="76962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Which of the following are of concern with a </a:t>
            </a:r>
            <a:r>
              <a:rPr lang="en-US" b="1" i="1" dirty="0">
                <a:latin typeface="Comic Sans MS"/>
                <a:cs typeface="Comic Sans MS"/>
              </a:rPr>
              <a:t>Taenia solium </a:t>
            </a:r>
            <a:r>
              <a:rPr lang="en-US" b="1" dirty="0">
                <a:latin typeface="Comic Sans MS"/>
                <a:cs typeface="Comic Sans MS"/>
              </a:rPr>
              <a:t>infection?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b="1" dirty="0">
                <a:latin typeface="Comic Sans MS"/>
                <a:cs typeface="Comic Sans MS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1. Companion animal concern</a:t>
            </a:r>
          </a:p>
          <a:p>
            <a:pPr lvl="1" eaLnBrk="1" hangingPunct="1">
              <a:lnSpc>
                <a:spcPct val="90000"/>
              </a:lnSpc>
            </a:pPr>
            <a:endParaRPr lang="en-US" sz="1000" b="1" dirty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2. Economic concern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000" b="1" dirty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3. Human Health concern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362200" y="4548713"/>
            <a:ext cx="5867400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362200" y="5200382"/>
            <a:ext cx="5867400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B14242F-C415-40BD-A3F8-301E417196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0" y="907525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296227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289544"/>
            <a:ext cx="8763000" cy="3657600"/>
          </a:xfrm>
        </p:spPr>
        <p:txBody>
          <a:bodyPr/>
          <a:lstStyle/>
          <a:p>
            <a:r>
              <a:rPr lang="en-US" b="1" dirty="0">
                <a:latin typeface="Comic Sans MS"/>
                <a:cs typeface="Comic Sans MS"/>
              </a:rPr>
              <a:t>Which of the following are of concern with an </a:t>
            </a:r>
            <a:r>
              <a:rPr lang="en-US" b="1" i="1" dirty="0">
                <a:latin typeface="Comic Sans MS"/>
                <a:cs typeface="Comic Sans MS"/>
              </a:rPr>
              <a:t>Echinococcus</a:t>
            </a:r>
            <a:r>
              <a:rPr lang="en-US" b="1" dirty="0">
                <a:latin typeface="Comic Sans MS"/>
                <a:cs typeface="Comic Sans MS"/>
              </a:rPr>
              <a:t> infection?</a:t>
            </a:r>
          </a:p>
          <a:p>
            <a:endParaRPr lang="en-US" sz="1000" dirty="0">
              <a:latin typeface="Comic Sans MS"/>
              <a:cs typeface="Comic Sans MS"/>
            </a:endParaRPr>
          </a:p>
          <a:p>
            <a:pPr lvl="1"/>
            <a:r>
              <a:rPr lang="en-US" dirty="0">
                <a:latin typeface="Comic Sans MS"/>
                <a:cs typeface="Comic Sans MS"/>
              </a:rPr>
              <a:t> 1. Companion animal concern</a:t>
            </a:r>
          </a:p>
          <a:p>
            <a:pPr lvl="1"/>
            <a:endParaRPr lang="en-US" sz="1000" dirty="0">
              <a:latin typeface="Comic Sans MS"/>
              <a:cs typeface="Comic Sans MS"/>
            </a:endParaRPr>
          </a:p>
          <a:p>
            <a:pPr lvl="1"/>
            <a:r>
              <a:rPr lang="en-US" dirty="0">
                <a:latin typeface="Comic Sans MS"/>
                <a:cs typeface="Comic Sans MS"/>
              </a:rPr>
              <a:t> 2. Economic concern</a:t>
            </a:r>
          </a:p>
          <a:p>
            <a:pPr lvl="1"/>
            <a:endParaRPr lang="en-US" sz="1000" dirty="0">
              <a:latin typeface="Comic Sans MS"/>
              <a:cs typeface="Comic Sans MS"/>
            </a:endParaRPr>
          </a:p>
          <a:p>
            <a:pPr lvl="1"/>
            <a:r>
              <a:rPr lang="en-US" dirty="0">
                <a:latin typeface="Comic Sans MS"/>
                <a:cs typeface="Comic Sans MS"/>
              </a:rPr>
              <a:t> 3. Human Health concern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057400" y="4876800"/>
            <a:ext cx="5867400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133600" y="3508744"/>
            <a:ext cx="7543800" cy="609600"/>
            <a:chOff x="609600" y="3508744"/>
            <a:chExt cx="7543800" cy="609600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609600" y="3508744"/>
              <a:ext cx="7543800" cy="609600"/>
            </a:xfrm>
            <a:prstGeom prst="roundRect">
              <a:avLst/>
            </a:prstGeom>
            <a:solidFill>
              <a:srgbClr val="FF0000">
                <a:alpha val="43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725732" y="3582711"/>
              <a:ext cx="12057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mic Sans MS" panose="030F0702030302020204" pitchFamily="66" charset="0"/>
                </a:rPr>
                <a:t>(minor)</a:t>
              </a:r>
            </a:p>
          </p:txBody>
        </p:sp>
      </p:grpSp>
      <p:sp>
        <p:nvSpPr>
          <p:cNvPr id="8" name="Rounded Rectangle 7"/>
          <p:cNvSpPr/>
          <p:nvPr/>
        </p:nvSpPr>
        <p:spPr bwMode="auto">
          <a:xfrm>
            <a:off x="2097646" y="4192772"/>
            <a:ext cx="5867400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A40EC02C-679C-A590-D835-1FAC1D6E4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67553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26429" y="2171700"/>
            <a:ext cx="8367714" cy="10668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How do humans become infected with the hydatid cyst of </a:t>
            </a:r>
            <a:r>
              <a:rPr lang="en-US" altLang="en-US" sz="2800" b="1" i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Echinococcus granulosus</a:t>
            </a:r>
            <a:r>
              <a:rPr lang="en-US" altLang="en-US" sz="2800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?</a:t>
            </a:r>
            <a:endParaRPr lang="en-US" altLang="en-US" sz="2400" b="1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657601"/>
            <a:ext cx="688657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sz="2400" b="1" dirty="0">
                <a:latin typeface="Comic Sans MS" panose="030F0702030302020204" pitchFamily="66" charset="0"/>
              </a:rPr>
              <a:t>Ingest larval tapeworm from raw pork</a:t>
            </a:r>
          </a:p>
          <a:p>
            <a:pPr marL="457200" indent="-457200">
              <a:buAutoNum type="alphaUcPeriod"/>
            </a:pPr>
            <a:endParaRPr lang="en-US" sz="1100" b="1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2"/>
            </a:pPr>
            <a:r>
              <a:rPr lang="en-US" sz="2400" b="1" dirty="0">
                <a:latin typeface="Comic Sans MS" panose="030F0702030302020204" pitchFamily="66" charset="0"/>
              </a:rPr>
              <a:t>Ingest larval tapeworm from raw beef</a:t>
            </a:r>
          </a:p>
          <a:p>
            <a:pPr marL="457200" indent="-457200">
              <a:buAutoNum type="alphaUcPeriod" startAt="2"/>
            </a:pPr>
            <a:endParaRPr lang="en-US" sz="11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lphaUcPeriod" startAt="3"/>
            </a:pPr>
            <a:r>
              <a:rPr lang="en-US" sz="2400" b="1" dirty="0">
                <a:latin typeface="Comic Sans MS" panose="030F0702030302020204" pitchFamily="66" charset="0"/>
              </a:rPr>
              <a:t>Ingest tapeworm egg from dog feces</a:t>
            </a:r>
          </a:p>
          <a:p>
            <a:pPr marL="457200" indent="-457200">
              <a:buFontTx/>
              <a:buAutoNum type="alphaUcPeriod" startAt="3"/>
            </a:pPr>
            <a:endParaRPr lang="en-US" sz="1100" b="1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sz="2400" b="1" dirty="0">
                <a:latin typeface="Comic Sans MS" panose="030F0702030302020204" pitchFamily="66" charset="0"/>
              </a:rPr>
              <a:t>Ingest larval tapeworm in copepod</a:t>
            </a:r>
          </a:p>
          <a:p>
            <a:pPr marL="457200" indent="-457200">
              <a:buAutoNum type="alphaUcPeriod" startAt="4"/>
            </a:pPr>
            <a:endParaRPr lang="en-US" sz="1100" b="1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sz="2400" b="1" dirty="0">
                <a:latin typeface="Comic Sans MS" panose="030F0702030302020204" pitchFamily="66" charset="0"/>
              </a:rPr>
              <a:t>Ingest tapeworm egg from human feces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66999" y="4660850"/>
            <a:ext cx="6248401" cy="609600"/>
          </a:xfrm>
          <a:prstGeom prst="roundRect">
            <a:avLst/>
          </a:prstGeom>
          <a:solidFill>
            <a:srgbClr val="FF0000">
              <a:alpha val="43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8E326DF-354D-5801-C1B5-96B107D4C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74935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4217446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1752600"/>
            <a:ext cx="7772400" cy="1219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b="1" dirty="0">
                <a:latin typeface="Comic Sans MS" panose="030F0702030302020204" pitchFamily="66" charset="0"/>
                <a:cs typeface="Times New Roman" pitchFamily="18" charset="0"/>
              </a:rPr>
              <a:t>If a host is infected with a </a:t>
            </a:r>
            <a:r>
              <a:rPr lang="en-US" altLang="en-US" b="1" u="sng" dirty="0">
                <a:latin typeface="Comic Sans MS" panose="030F0702030302020204" pitchFamily="66" charset="0"/>
                <a:cs typeface="Times New Roman" pitchFamily="18" charset="0"/>
              </a:rPr>
              <a:t>larval</a:t>
            </a:r>
            <a:r>
              <a:rPr lang="en-US" altLang="en-US" b="1" dirty="0">
                <a:latin typeface="Comic Sans MS" panose="030F0702030302020204" pitchFamily="66" charset="0"/>
                <a:cs typeface="Times New Roman" pitchFamily="18" charset="0"/>
              </a:rPr>
              <a:t> tapeworm, what did the host ingest?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133600" y="3391469"/>
            <a:ext cx="7924800" cy="2593988"/>
            <a:chOff x="618185" y="3915209"/>
            <a:chExt cx="7924800" cy="2593988"/>
          </a:xfrm>
        </p:grpSpPr>
        <p:sp>
          <p:nvSpPr>
            <p:cNvPr id="4" name="Rectangle 3"/>
            <p:cNvSpPr txBox="1">
              <a:spLocks noChangeArrowheads="1"/>
            </p:cNvSpPr>
            <p:nvPr/>
          </p:nvSpPr>
          <p:spPr bwMode="auto">
            <a:xfrm>
              <a:off x="618185" y="3915209"/>
              <a:ext cx="7924800" cy="2362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xmlns="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buChar char="n"/>
                <a:defRPr sz="320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charset="0"/>
                <a:buChar char="n"/>
                <a:defRPr sz="28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charset="0"/>
                <a:buChar char="n"/>
                <a:defRPr sz="24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0"/>
                <a:buChar char="n"/>
                <a:defRPr sz="20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charset="0"/>
                <a:buChar char="n"/>
                <a:defRPr sz="20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buNone/>
                <a:defRPr/>
              </a:pPr>
              <a:r>
                <a:rPr lang="en-US" altLang="en-US" b="1" kern="0" dirty="0">
                  <a:solidFill>
                    <a:srgbClr val="FF0000"/>
                  </a:solidFill>
                  <a:latin typeface="Comic Sans MS" panose="030F0702030302020204" pitchFamily="66" charset="0"/>
                  <a:cs typeface="Times New Roman" pitchFamily="18" charset="0"/>
                </a:rPr>
                <a:t>Tapeworm egg</a:t>
              </a:r>
            </a:p>
            <a:p>
              <a:pPr marL="0" indent="0" algn="ctr">
                <a:buNone/>
                <a:defRPr/>
              </a:pPr>
              <a:endParaRPr lang="en-US" altLang="en-US" sz="2000" b="1" kern="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endParaRPr>
            </a:p>
            <a:p>
              <a:pPr marL="0" indent="0" algn="ctr">
                <a:buNone/>
                <a:defRPr/>
              </a:pPr>
              <a:r>
                <a:rPr lang="en-US" altLang="en-US" sz="2400" b="1" kern="0" dirty="0">
                  <a:solidFill>
                    <a:srgbClr val="FF0000"/>
                  </a:solidFill>
                  <a:latin typeface="Comic Sans MS" panose="030F0702030302020204" pitchFamily="66" charset="0"/>
                  <a:cs typeface="Times New Roman" pitchFamily="18" charset="0"/>
                </a:rPr>
                <a:t>Remember the flow of the life cycle:</a:t>
              </a:r>
            </a:p>
            <a:p>
              <a:pPr marL="0" indent="0" algn="ctr">
                <a:buNone/>
                <a:defRPr/>
              </a:pPr>
              <a:r>
                <a:rPr lang="en-US" altLang="en-US" sz="2400" b="1" kern="0" dirty="0">
                  <a:solidFill>
                    <a:srgbClr val="FF0000"/>
                  </a:solidFill>
                  <a:latin typeface="Comic Sans MS" panose="030F0702030302020204" pitchFamily="66" charset="0"/>
                  <a:cs typeface="Times New Roman" pitchFamily="18" charset="0"/>
                </a:rPr>
                <a:t>adult  -&gt;  egg  -&gt; larva</a:t>
              </a:r>
            </a:p>
            <a:p>
              <a:pPr marL="0" indent="0" algn="ctr">
                <a:buNone/>
                <a:defRPr/>
              </a:pPr>
              <a:endParaRPr lang="en-US" altLang="en-US" sz="2400" b="1" kern="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endParaRPr>
            </a:p>
            <a:p>
              <a:pPr marL="0" indent="0" algn="ctr">
                <a:buNone/>
                <a:defRPr/>
              </a:pPr>
              <a:endParaRPr lang="en-US" altLang="en-US" sz="2400" b="1" kern="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endParaRPr>
            </a:p>
            <a:p>
              <a:pPr marL="0" indent="0" algn="ctr">
                <a:buNone/>
                <a:defRPr/>
              </a:pPr>
              <a:r>
                <a:rPr lang="en-US" altLang="en-US" sz="2400" b="1" u="sng" kern="0" dirty="0">
                  <a:solidFill>
                    <a:srgbClr val="FF0000"/>
                  </a:solidFill>
                  <a:latin typeface="Comic Sans MS" panose="030F0702030302020204" pitchFamily="66" charset="0"/>
                  <a:cs typeface="Times New Roman" pitchFamily="18" charset="0"/>
                </a:rPr>
                <a:t>For most tapeworms</a:t>
              </a:r>
            </a:p>
          </p:txBody>
        </p:sp>
        <p:cxnSp>
          <p:nvCxnSpPr>
            <p:cNvPr id="18" name="Straight Arrow Connector 17"/>
            <p:cNvCxnSpPr>
              <a:stCxn id="21" idx="0"/>
            </p:cNvCxnSpPr>
            <p:nvPr/>
          </p:nvCxnSpPr>
          <p:spPr bwMode="auto">
            <a:xfrm flipH="1" flipV="1">
              <a:off x="3048001" y="5715000"/>
              <a:ext cx="232501" cy="38455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Arc 20"/>
            <p:cNvSpPr/>
            <p:nvPr/>
          </p:nvSpPr>
          <p:spPr bwMode="auto">
            <a:xfrm flipV="1">
              <a:off x="3200400" y="5289997"/>
              <a:ext cx="2895600" cy="1219200"/>
            </a:xfrm>
            <a:prstGeom prst="arc">
              <a:avLst>
                <a:gd name="adj1" fmla="val 11299062"/>
                <a:gd name="adj2" fmla="val 292506"/>
              </a:avLst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/>
            </a:p>
          </p:txBody>
        </p:sp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743B6F26-4145-AFB6-7F12-84EA8D10B2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72715" y="669125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3654093531"/>
      </p:ext>
    </p:extLst>
  </p:cSld>
  <p:clrMapOvr>
    <a:masterClrMapping/>
  </p:clrMapOvr>
</p:sld>
</file>

<file path=ppt/theme/theme1.xml><?xml version="1.0" encoding="utf-8"?>
<a:theme xmlns:a="http://schemas.openxmlformats.org/drawingml/2006/main" name="tricolor_ppt">
  <a:themeElements>
    <a:clrScheme name="VP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PG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tricolor_ppt.thmx</Template>
  <TotalTime>2865</TotalTime>
  <Words>293</Words>
  <Application>Microsoft Office PowerPoint</Application>
  <PresentationFormat>Widescreen</PresentationFormat>
  <Paragraphs>76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Comic Sans MS</vt:lpstr>
      <vt:lpstr>Tahoma</vt:lpstr>
      <vt:lpstr>Wingdings</vt:lpstr>
      <vt:lpstr>tricolor_ppt</vt:lpstr>
      <vt:lpstr>Blends</vt:lpstr>
      <vt:lpstr>1_Blends</vt:lpstr>
      <vt:lpstr>2_Blends</vt:lpstr>
      <vt:lpstr>VMP 930 Veterinary Parasitology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Cestodes</dc:title>
  <dc:creator>Dr. James R Flowers</dc:creator>
  <cp:lastModifiedBy>James R Flowers</cp:lastModifiedBy>
  <cp:revision>112</cp:revision>
  <cp:lastPrinted>2016-11-10T13:34:39Z</cp:lastPrinted>
  <dcterms:created xsi:type="dcterms:W3CDTF">2004-09-15T21:42:29Z</dcterms:created>
  <dcterms:modified xsi:type="dcterms:W3CDTF">2023-11-07T15:13:38Z</dcterms:modified>
</cp:coreProperties>
</file>