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88" r:id="rId3"/>
    <p:sldMasterId id="2147483702" r:id="rId4"/>
    <p:sldMasterId id="2147483716" r:id="rId5"/>
    <p:sldMasterId id="2147483730" r:id="rId6"/>
  </p:sldMasterIdLst>
  <p:notesMasterIdLst>
    <p:notesMasterId r:id="rId30"/>
  </p:notesMasterIdLst>
  <p:sldIdLst>
    <p:sldId id="442" r:id="rId7"/>
    <p:sldId id="345" r:id="rId8"/>
    <p:sldId id="257" r:id="rId9"/>
    <p:sldId id="279" r:id="rId10"/>
    <p:sldId id="337" r:id="rId11"/>
    <p:sldId id="285" r:id="rId12"/>
    <p:sldId id="423" r:id="rId13"/>
    <p:sldId id="363" r:id="rId14"/>
    <p:sldId id="366" r:id="rId15"/>
    <p:sldId id="370" r:id="rId16"/>
    <p:sldId id="374" r:id="rId17"/>
    <p:sldId id="378" r:id="rId18"/>
    <p:sldId id="381" r:id="rId19"/>
    <p:sldId id="383" r:id="rId20"/>
    <p:sldId id="387" r:id="rId21"/>
    <p:sldId id="390" r:id="rId22"/>
    <p:sldId id="392" r:id="rId23"/>
    <p:sldId id="425" r:id="rId24"/>
    <p:sldId id="396" r:id="rId25"/>
    <p:sldId id="398" r:id="rId26"/>
    <p:sldId id="394" r:id="rId27"/>
    <p:sldId id="429" r:id="rId28"/>
    <p:sldId id="270" r:id="rId29"/>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43" autoAdjust="0"/>
    <p:restoredTop sz="72626" autoAdjust="0"/>
  </p:normalViewPr>
  <p:slideViewPr>
    <p:cSldViewPr>
      <p:cViewPr varScale="1">
        <p:scale>
          <a:sx n="48" d="100"/>
          <a:sy n="48" d="100"/>
        </p:scale>
        <p:origin x="48" y="44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146" cy="4660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1654" y="1"/>
            <a:ext cx="3037146" cy="466088"/>
          </a:xfrm>
          <a:prstGeom prst="rect">
            <a:avLst/>
          </a:prstGeom>
        </p:spPr>
        <p:txBody>
          <a:bodyPr vert="horz" lIns="91440" tIns="45720" rIns="91440" bIns="45720" rtlCol="0"/>
          <a:lstStyle>
            <a:lvl1pPr algn="r">
              <a:defRPr sz="1200"/>
            </a:lvl1pPr>
          </a:lstStyle>
          <a:p>
            <a:fld id="{BE4FC61A-A6A6-46A3-B1F0-273752CA7A1D}" type="datetimeFigureOut">
              <a:rPr lang="en-US" smtClean="0"/>
              <a:t>11/6/2023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880" y="4473813"/>
            <a:ext cx="5608640" cy="36605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312"/>
            <a:ext cx="3037146" cy="4660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1654" y="8830312"/>
            <a:ext cx="3037146" cy="466088"/>
          </a:xfrm>
          <a:prstGeom prst="rect">
            <a:avLst/>
          </a:prstGeom>
        </p:spPr>
        <p:txBody>
          <a:bodyPr vert="horz" lIns="91440" tIns="45720" rIns="91440" bIns="45720" rtlCol="0" anchor="b"/>
          <a:lstStyle>
            <a:lvl1pPr algn="r">
              <a:defRPr sz="1200"/>
            </a:lvl1pPr>
          </a:lstStyle>
          <a:p>
            <a:fld id="{475F18D6-375C-46C9-84C1-F839FE858914}" type="slidenum">
              <a:rPr lang="en-US" smtClean="0"/>
              <a:t>‹#›</a:t>
            </a:fld>
            <a:endParaRPr lang="en-US"/>
          </a:p>
        </p:txBody>
      </p:sp>
    </p:spTree>
    <p:extLst>
      <p:ext uri="{BB962C8B-B14F-4D97-AF65-F5344CB8AC3E}">
        <p14:creationId xmlns:p14="http://schemas.microsoft.com/office/powerpoint/2010/main" val="51445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685800" y="1163638"/>
            <a:ext cx="5583238"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2742" indent="-297209">
              <a:defRPr>
                <a:solidFill>
                  <a:schemeClr val="tx1"/>
                </a:solidFill>
                <a:latin typeface="Arial" panose="020B0604020202020204" pitchFamily="34" charset="0"/>
                <a:ea typeface="ＭＳ Ｐゴシック" panose="020B0600070205080204" pitchFamily="34" charset="-128"/>
              </a:defRPr>
            </a:lvl2pPr>
            <a:lvl3pPr marL="1188834" indent="-237767">
              <a:defRPr>
                <a:solidFill>
                  <a:schemeClr val="tx1"/>
                </a:solidFill>
                <a:latin typeface="Arial" panose="020B0604020202020204" pitchFamily="34" charset="0"/>
                <a:ea typeface="ＭＳ Ｐゴシック" panose="020B0600070205080204" pitchFamily="34" charset="-128"/>
              </a:defRPr>
            </a:lvl3pPr>
            <a:lvl4pPr marL="1664368" indent="-237767">
              <a:defRPr>
                <a:solidFill>
                  <a:schemeClr val="tx1"/>
                </a:solidFill>
                <a:latin typeface="Arial" panose="020B0604020202020204" pitchFamily="34" charset="0"/>
                <a:ea typeface="ＭＳ Ｐゴシック" panose="020B0600070205080204" pitchFamily="34" charset="-128"/>
              </a:defRPr>
            </a:lvl4pPr>
            <a:lvl5pPr marL="2139902" indent="-237767">
              <a:defRPr>
                <a:solidFill>
                  <a:schemeClr val="tx1"/>
                </a:solidFill>
                <a:latin typeface="Arial" panose="020B0604020202020204" pitchFamily="34" charset="0"/>
                <a:ea typeface="ＭＳ Ｐゴシック" panose="020B0600070205080204" pitchFamily="34" charset="-128"/>
              </a:defRPr>
            </a:lvl5pPr>
            <a:lvl6pPr marL="2615435"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90969"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66503"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42037"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EB94D7-EEDD-4CD2-B189-FCB3C53E6F6C}" type="slidenum">
              <a:rPr lang="en-US" altLang="en-US"/>
              <a:pPr/>
              <a:t>1</a:t>
            </a:fld>
            <a:endParaRPr lang="en-US" altLang="en-US"/>
          </a:p>
        </p:txBody>
      </p:sp>
    </p:spTree>
    <p:extLst>
      <p:ext uri="{BB962C8B-B14F-4D97-AF65-F5344CB8AC3E}">
        <p14:creationId xmlns:p14="http://schemas.microsoft.com/office/powerpoint/2010/main" val="324394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If one is trying to sell their stock and a potential buyer sees the sections of tapeworms in the feces; the buyer may decide not to buy.</a:t>
            </a:r>
          </a:p>
          <a:p>
            <a:r>
              <a:rPr lang="en-US" dirty="0"/>
              <a:t>One can often see segments in the feces of TAU sheep or goats.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shape of egg. Eggs in the </a:t>
            </a:r>
            <a:r>
              <a:rPr lang="en-US" dirty="0" err="1"/>
              <a:t>Anoplocephalid</a:t>
            </a:r>
            <a:r>
              <a:rPr lang="en-US" dirty="0"/>
              <a:t> group usually have angles and at least one flat side.</a:t>
            </a:r>
          </a:p>
          <a:p>
            <a:endParaRPr lang="en-US" dirty="0"/>
          </a:p>
        </p:txBody>
      </p:sp>
      <p:sp>
        <p:nvSpPr>
          <p:cNvPr id="4" name="Slide Number Placeholder 3"/>
          <p:cNvSpPr>
            <a:spLocks noGrp="1"/>
          </p:cNvSpPr>
          <p:nvPr>
            <p:ph type="sldNum" sz="quarter" idx="5"/>
          </p:nvPr>
        </p:nvSpPr>
        <p:spPr/>
        <p:txBody>
          <a:bodyPr/>
          <a:lstStyle/>
          <a:p>
            <a:fld id="{475F18D6-375C-46C9-84C1-F839FE858914}" type="slidenum">
              <a:rPr lang="en-US" smtClean="0"/>
              <a:t>13</a:t>
            </a:fld>
            <a:endParaRPr lang="en-US"/>
          </a:p>
        </p:txBody>
      </p:sp>
    </p:spTree>
    <p:extLst>
      <p:ext uri="{BB962C8B-B14F-4D97-AF65-F5344CB8AC3E}">
        <p14:creationId xmlns:p14="http://schemas.microsoft.com/office/powerpoint/2010/main" val="2705105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2742" indent="-297209">
              <a:defRPr>
                <a:solidFill>
                  <a:schemeClr val="tx1"/>
                </a:solidFill>
                <a:latin typeface="Arial" panose="020B0604020202020204" pitchFamily="34" charset="0"/>
                <a:ea typeface="ＭＳ Ｐゴシック" panose="020B0600070205080204" pitchFamily="34" charset="-128"/>
              </a:defRPr>
            </a:lvl2pPr>
            <a:lvl3pPr marL="1188834" indent="-237767">
              <a:defRPr>
                <a:solidFill>
                  <a:schemeClr val="tx1"/>
                </a:solidFill>
                <a:latin typeface="Arial" panose="020B0604020202020204" pitchFamily="34" charset="0"/>
                <a:ea typeface="ＭＳ Ｐゴシック" panose="020B0600070205080204" pitchFamily="34" charset="-128"/>
              </a:defRPr>
            </a:lvl3pPr>
            <a:lvl4pPr marL="1664368" indent="-237767">
              <a:defRPr>
                <a:solidFill>
                  <a:schemeClr val="tx1"/>
                </a:solidFill>
                <a:latin typeface="Arial" panose="020B0604020202020204" pitchFamily="34" charset="0"/>
                <a:ea typeface="ＭＳ Ｐゴシック" panose="020B0600070205080204" pitchFamily="34" charset="-128"/>
              </a:defRPr>
            </a:lvl4pPr>
            <a:lvl5pPr marL="2139902" indent="-237767">
              <a:defRPr>
                <a:solidFill>
                  <a:schemeClr val="tx1"/>
                </a:solidFill>
                <a:latin typeface="Arial" panose="020B0604020202020204" pitchFamily="34" charset="0"/>
                <a:ea typeface="ＭＳ Ｐゴシック" panose="020B0600070205080204" pitchFamily="34" charset="-128"/>
              </a:defRPr>
            </a:lvl5pPr>
            <a:lvl6pPr marL="2615435"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90969"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66503"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42037"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EB94D7-EEDD-4CD2-B189-FCB3C53E6F6C}" type="slidenum">
              <a:rPr lang="en-US" altLang="en-US"/>
              <a:pPr/>
              <a:t>15</a:t>
            </a:fld>
            <a:endParaRPr lang="en-US" altLang="en-US"/>
          </a:p>
        </p:txBody>
      </p:sp>
    </p:spTree>
    <p:extLst>
      <p:ext uri="{BB962C8B-B14F-4D97-AF65-F5344CB8AC3E}">
        <p14:creationId xmlns:p14="http://schemas.microsoft.com/office/powerpoint/2010/main" val="303481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i="1" dirty="0" err="1"/>
              <a:t>Spirometra</a:t>
            </a:r>
            <a:r>
              <a:rPr lang="en-US" dirty="0"/>
              <a:t> is generally known as the wildlife tapeworm, it is also called the “zipper worm” because of its ventral genital pores.. </a:t>
            </a:r>
            <a:r>
              <a:rPr lang="en-US" i="1" dirty="0" err="1"/>
              <a:t>Spirometra</a:t>
            </a:r>
            <a:r>
              <a:rPr lang="en-US" dirty="0"/>
              <a:t> and similar tapeworms (</a:t>
            </a:r>
            <a:r>
              <a:rPr lang="en-US" dirty="0" err="1"/>
              <a:t>Pseudophyllidea</a:t>
            </a:r>
            <a:r>
              <a:rPr lang="en-US" dirty="0"/>
              <a:t>) are considered more primitive than the previous tapeworms (</a:t>
            </a:r>
            <a:r>
              <a:rPr lang="en-US" i="0" dirty="0" err="1"/>
              <a:t>Cyclophyllidea</a:t>
            </a:r>
            <a:r>
              <a:rPr lang="en-US" i="0" dirty="0"/>
              <a:t>) that </a:t>
            </a:r>
            <a:r>
              <a:rPr lang="en-US" dirty="0"/>
              <a:t>we have discussed.</a:t>
            </a:r>
          </a:p>
          <a:p>
            <a:endParaRPr lang="en-US" dirty="0"/>
          </a:p>
          <a:p>
            <a:r>
              <a:rPr lang="en-US" dirty="0"/>
              <a:t>The scolex of </a:t>
            </a:r>
            <a:r>
              <a:rPr lang="en-US" i="1" dirty="0" err="1"/>
              <a:t>Spirometra</a:t>
            </a:r>
            <a:r>
              <a:rPr lang="en-US" dirty="0"/>
              <a:t> does not have sucker. Instead, it holds on to the intestinal lining with 2 slits (bothria) on the scolex.</a:t>
            </a:r>
          </a:p>
          <a:p>
            <a:r>
              <a:rPr lang="en-US" dirty="0"/>
              <a:t>The segments are rectangular, with the genital pore on the ventral surface. Eggs are released into the gut lumen, not segments</a:t>
            </a:r>
          </a:p>
          <a:p>
            <a:endParaRPr lang="en-US" dirty="0"/>
          </a:p>
        </p:txBody>
      </p:sp>
      <p:sp>
        <p:nvSpPr>
          <p:cNvPr id="4" name="Slide Number Placeholder 3"/>
          <p:cNvSpPr>
            <a:spLocks noGrp="1"/>
          </p:cNvSpPr>
          <p:nvPr>
            <p:ph type="sldNum" sz="quarter" idx="5"/>
          </p:nvPr>
        </p:nvSpPr>
        <p:spPr/>
        <p:txBody>
          <a:bodyPr/>
          <a:lstStyle/>
          <a:p>
            <a:fld id="{475F18D6-375C-46C9-84C1-F839FE858914}" type="slidenum">
              <a:rPr lang="en-US" smtClean="0"/>
              <a:t>16</a:t>
            </a:fld>
            <a:endParaRPr lang="en-US"/>
          </a:p>
        </p:txBody>
      </p:sp>
    </p:spTree>
    <p:extLst>
      <p:ext uri="{BB962C8B-B14F-4D97-AF65-F5344CB8AC3E}">
        <p14:creationId xmlns:p14="http://schemas.microsoft.com/office/powerpoint/2010/main" val="286906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This is the Life Cycle of </a:t>
            </a:r>
            <a:r>
              <a:rPr lang="en-US" i="1" dirty="0" err="1"/>
              <a:t>Spirometra</a:t>
            </a:r>
            <a:r>
              <a:rPr lang="en-US" dirty="0"/>
              <a:t>. Practice describing this life cycle.</a:t>
            </a:r>
          </a:p>
          <a:p>
            <a:r>
              <a:rPr lang="en-US" dirty="0"/>
              <a:t>FYI: The Raccoon’s name is “</a:t>
            </a:r>
            <a:r>
              <a:rPr lang="en-US" dirty="0" err="1"/>
              <a:t>Aaarnold</a:t>
            </a:r>
            <a:r>
              <a:rPr lang="en-US" dirty="0"/>
              <a:t>”.</a:t>
            </a:r>
          </a:p>
          <a:p>
            <a:r>
              <a:rPr lang="en-US" dirty="0"/>
              <a:t>FYI: In the whole of the Tapeworm kingdom, the </a:t>
            </a:r>
            <a:r>
              <a:rPr lang="en-US" dirty="0" err="1"/>
              <a:t>coracidium</a:t>
            </a:r>
            <a:r>
              <a:rPr lang="en-US" dirty="0"/>
              <a:t> is the only free-living stage. No other stage in all</a:t>
            </a:r>
            <a:r>
              <a:rPr lang="en-US" baseline="0" dirty="0"/>
              <a:t> of </a:t>
            </a:r>
            <a:r>
              <a:rPr lang="en-US" dirty="0"/>
              <a:t>“</a:t>
            </a:r>
            <a:r>
              <a:rPr lang="en-US" dirty="0" err="1"/>
              <a:t>Tapedom</a:t>
            </a:r>
            <a:r>
              <a:rPr lang="en-US" dirty="0"/>
              <a:t>” is free-living. The </a:t>
            </a:r>
            <a:r>
              <a:rPr lang="en-US" dirty="0" err="1"/>
              <a:t>coracidium</a:t>
            </a:r>
            <a:r>
              <a:rPr lang="en-US" dirty="0"/>
              <a:t> is considered an indication of </a:t>
            </a:r>
            <a:r>
              <a:rPr lang="en-US" i="1" dirty="0" err="1"/>
              <a:t>Spirometra</a:t>
            </a:r>
            <a:r>
              <a:rPr lang="en-US" dirty="0"/>
              <a:t> being less advanced than tapeworms such as </a:t>
            </a:r>
            <a:r>
              <a:rPr lang="en-US" i="1" dirty="0"/>
              <a:t>Taenia</a:t>
            </a:r>
            <a:r>
              <a:rPr lang="en-US" dirty="0"/>
              <a:t>.</a:t>
            </a:r>
          </a:p>
          <a:p>
            <a:endParaRPr lang="en-US" dirty="0"/>
          </a:p>
          <a:p>
            <a:r>
              <a:rPr lang="en-US" dirty="0"/>
              <a:t>The 1</a:t>
            </a:r>
            <a:r>
              <a:rPr lang="en-US" baseline="30000" dirty="0"/>
              <a:t>st</a:t>
            </a:r>
            <a:r>
              <a:rPr lang="en-US" dirty="0"/>
              <a:t> Intermediate host (copepod) ingests the </a:t>
            </a:r>
            <a:r>
              <a:rPr lang="en-US" i="1" dirty="0" err="1"/>
              <a:t>Spirometra</a:t>
            </a:r>
            <a:r>
              <a:rPr lang="en-US" dirty="0"/>
              <a:t> </a:t>
            </a:r>
            <a:r>
              <a:rPr lang="en-US" dirty="0" err="1"/>
              <a:t>coracidum</a:t>
            </a:r>
            <a:r>
              <a:rPr lang="en-US" dirty="0"/>
              <a:t> and the procercoid larva develops in the copepod.</a:t>
            </a:r>
          </a:p>
          <a:p>
            <a:r>
              <a:rPr lang="en-US" dirty="0"/>
              <a:t>A tadpole or frog ingests the copepod and a </a:t>
            </a:r>
            <a:r>
              <a:rPr lang="en-US" dirty="0" err="1"/>
              <a:t>pleurocercoid</a:t>
            </a:r>
            <a:r>
              <a:rPr lang="en-US" dirty="0"/>
              <a:t> larva develops in the tadpole or frog.</a:t>
            </a:r>
          </a:p>
          <a:p>
            <a:r>
              <a:rPr lang="en-US" dirty="0"/>
              <a:t>The tadpole or frog may be ingested by a paratenic host (snake, rodent, pig) and the </a:t>
            </a:r>
            <a:r>
              <a:rPr lang="en-US" dirty="0" err="1"/>
              <a:t>pleurocercoid</a:t>
            </a:r>
            <a:r>
              <a:rPr lang="en-US" dirty="0"/>
              <a:t> larvae will transfer to the new transport host.</a:t>
            </a:r>
          </a:p>
          <a:p>
            <a:r>
              <a:rPr lang="en-US" dirty="0"/>
              <a:t>The definitive host will become infected when it eats an infected Frog (2</a:t>
            </a:r>
            <a:r>
              <a:rPr lang="en-US" baseline="30000" dirty="0"/>
              <a:t>nd</a:t>
            </a:r>
            <a:r>
              <a:rPr lang="en-US" dirty="0"/>
              <a:t> </a:t>
            </a:r>
            <a:r>
              <a:rPr lang="en-US" dirty="0" err="1"/>
              <a:t>IH</a:t>
            </a:r>
            <a:r>
              <a:rPr lang="en-US" dirty="0"/>
              <a:t>) or an infected paratenic host – the resulting adult tapeworm will reside in the pet’s small intestine.</a:t>
            </a:r>
          </a:p>
          <a:p>
            <a:r>
              <a:rPr lang="en-US" dirty="0"/>
              <a:t>If a human ingests a copepod (via stream water) or a raw frog, snake, rodent or pig, the human will get a </a:t>
            </a:r>
            <a:r>
              <a:rPr lang="en-US" dirty="0" err="1"/>
              <a:t>pleurocercoid</a:t>
            </a:r>
            <a:r>
              <a:rPr lang="en-US" dirty="0"/>
              <a:t> larvae (aka </a:t>
            </a:r>
            <a:r>
              <a:rPr lang="en-US" dirty="0" err="1"/>
              <a:t>spargana</a:t>
            </a:r>
            <a:r>
              <a:rPr lang="en-US" dirty="0"/>
              <a:t>) in their organs (a form of visceral larval </a:t>
            </a:r>
            <a:r>
              <a:rPr lang="en-US" dirty="0" err="1"/>
              <a:t>migrans</a:t>
            </a:r>
            <a:r>
              <a:rPr lang="en-US" dirty="0"/>
              <a:t>) – this disease is called sparganosis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Spirometra</a:t>
            </a:r>
            <a:r>
              <a:rPr lang="en-US" i="1" dirty="0"/>
              <a:t> sp</a:t>
            </a:r>
            <a:r>
              <a:rPr lang="en-US" dirty="0"/>
              <a:t>. are common in wildlife. The CVM has diagnosed many pets being infected with </a:t>
            </a:r>
            <a:r>
              <a:rPr lang="en-US" i="1" dirty="0" err="1"/>
              <a:t>Spirometra</a:t>
            </a:r>
            <a:r>
              <a:rPr lang="en-US" i="1" dirty="0"/>
              <a:t>.</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475F18D6-375C-46C9-84C1-F839FE858914}" type="slidenum">
              <a:rPr lang="en-US" smtClean="0"/>
              <a:t>17</a:t>
            </a:fld>
            <a:endParaRPr lang="en-US"/>
          </a:p>
        </p:txBody>
      </p:sp>
    </p:spTree>
    <p:extLst>
      <p:ext uri="{BB962C8B-B14F-4D97-AF65-F5344CB8AC3E}">
        <p14:creationId xmlns:p14="http://schemas.microsoft.com/office/powerpoint/2010/main" val="272437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Proliferative</a:t>
            </a:r>
            <a:r>
              <a:rPr lang="en-US" baseline="0" dirty="0"/>
              <a:t> Sparganosis is rare, with a poor prognosis.</a:t>
            </a:r>
          </a:p>
          <a:p>
            <a:r>
              <a:rPr lang="en-US" baseline="0" dirty="0"/>
              <a:t>There likely were raccoons in the area that contaminated the marshy area. </a:t>
            </a:r>
          </a:p>
          <a:p>
            <a:r>
              <a:rPr lang="en-US" baseline="0" dirty="0"/>
              <a:t>The dog probably ingested infected copepods from this marshy area.</a:t>
            </a:r>
            <a:endParaRPr lang="en-US" dirty="0"/>
          </a:p>
        </p:txBody>
      </p:sp>
      <p:sp>
        <p:nvSpPr>
          <p:cNvPr id="4" name="Slide Number Placeholder 3"/>
          <p:cNvSpPr>
            <a:spLocks noGrp="1"/>
          </p:cNvSpPr>
          <p:nvPr>
            <p:ph type="sldNum" sz="quarter" idx="5"/>
          </p:nvPr>
        </p:nvSpPr>
        <p:spPr/>
        <p:txBody>
          <a:bodyPr/>
          <a:lstStyle/>
          <a:p>
            <a:fld id="{475F18D6-375C-46C9-84C1-F839FE858914}" type="slidenum">
              <a:rPr lang="en-US" smtClean="0"/>
              <a:t>18</a:t>
            </a:fld>
            <a:endParaRPr lang="en-US"/>
          </a:p>
        </p:txBody>
      </p:sp>
    </p:spTree>
    <p:extLst>
      <p:ext uri="{BB962C8B-B14F-4D97-AF65-F5344CB8AC3E}">
        <p14:creationId xmlns:p14="http://schemas.microsoft.com/office/powerpoint/2010/main" val="420242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Note: Other pet tapeworms release segments in the feces. </a:t>
            </a:r>
            <a:r>
              <a:rPr lang="en-US" i="1" dirty="0"/>
              <a:t>Spirometra</a:t>
            </a:r>
            <a:r>
              <a:rPr lang="en-US" dirty="0"/>
              <a:t> passes large numbers of eggs in the feces.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operculum may be difficult to visualize. Sometimes clinicians get </a:t>
            </a:r>
            <a:r>
              <a:rPr lang="en-US" i="1" dirty="0" err="1"/>
              <a:t>Spirometra</a:t>
            </a:r>
            <a:r>
              <a:rPr lang="en-US" dirty="0"/>
              <a:t> and </a:t>
            </a:r>
            <a:r>
              <a:rPr lang="en-US" i="1" dirty="0" err="1"/>
              <a:t>Paragonimus</a:t>
            </a:r>
            <a:r>
              <a:rPr lang="en-US" dirty="0"/>
              <a:t> eggs confused. Compared to </a:t>
            </a:r>
            <a:r>
              <a:rPr lang="en-US" i="1" dirty="0" err="1"/>
              <a:t>Paragonimus</a:t>
            </a:r>
            <a:r>
              <a:rPr lang="en-US" dirty="0"/>
              <a:t> eggs; </a:t>
            </a:r>
            <a:r>
              <a:rPr lang="en-US" i="1" dirty="0" err="1"/>
              <a:t>Spirometra</a:t>
            </a:r>
            <a:r>
              <a:rPr lang="en-US" dirty="0"/>
              <a:t> is a small egg, gray in color and lacks the opercular rim that is seen in </a:t>
            </a:r>
            <a:r>
              <a:rPr lang="en-US" i="1" dirty="0" err="1"/>
              <a:t>Paragonimus</a:t>
            </a:r>
            <a:r>
              <a:rPr lang="en-US" dirty="0"/>
              <a:t>.  But also remember </a:t>
            </a:r>
            <a:r>
              <a:rPr lang="en-US" i="1" dirty="0" err="1"/>
              <a:t>Paragonimus</a:t>
            </a:r>
            <a:r>
              <a:rPr lang="en-US" dirty="0"/>
              <a:t> is the lung fluke, so clinical signs would be respiratory v/s the intermittent diarrhea seen with </a:t>
            </a:r>
            <a:r>
              <a:rPr lang="en-US" i="1" dirty="0" err="1"/>
              <a:t>Spirometra</a:t>
            </a:r>
            <a:r>
              <a:rPr lang="en-US" dirty="0"/>
              <a:t> infections.</a:t>
            </a:r>
          </a:p>
          <a:p>
            <a:endParaRPr lang="en-US" dirty="0"/>
          </a:p>
        </p:txBody>
      </p:sp>
      <p:sp>
        <p:nvSpPr>
          <p:cNvPr id="4" name="Slide Number Placeholder 3"/>
          <p:cNvSpPr>
            <a:spLocks noGrp="1"/>
          </p:cNvSpPr>
          <p:nvPr>
            <p:ph type="sldNum" sz="quarter" idx="5"/>
          </p:nvPr>
        </p:nvSpPr>
        <p:spPr/>
        <p:txBody>
          <a:bodyPr/>
          <a:lstStyle/>
          <a:p>
            <a:fld id="{475F18D6-375C-46C9-84C1-F839FE858914}" type="slidenum">
              <a:rPr lang="en-US" smtClean="0"/>
              <a:t>19</a:t>
            </a:fld>
            <a:endParaRPr lang="en-US"/>
          </a:p>
        </p:txBody>
      </p:sp>
    </p:spTree>
    <p:extLst>
      <p:ext uri="{BB962C8B-B14F-4D97-AF65-F5344CB8AC3E}">
        <p14:creationId xmlns:p14="http://schemas.microsoft.com/office/powerpoint/2010/main" val="3271069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When humans are infected with </a:t>
            </a:r>
            <a:r>
              <a:rPr lang="en-US" i="1" dirty="0"/>
              <a:t>Spirometra</a:t>
            </a:r>
            <a:r>
              <a:rPr lang="en-US" dirty="0"/>
              <a:t> larva, the zoonotic disease is called </a:t>
            </a:r>
            <a:r>
              <a:rPr lang="en-US" i="1" dirty="0"/>
              <a:t>Sparganosis</a:t>
            </a:r>
            <a:r>
              <a:rPr lang="en-US" dirty="0"/>
              <a:t>.</a:t>
            </a:r>
          </a:p>
          <a:p>
            <a:r>
              <a:rPr lang="en-US" dirty="0"/>
              <a:t>Zoonotic infections may occur when humans-</a:t>
            </a:r>
          </a:p>
          <a:p>
            <a:pPr marL="171450" indent="-171450">
              <a:buFont typeface="Arial" panose="020B0604020202020204" pitchFamily="34" charset="0"/>
              <a:buChar char="•"/>
            </a:pPr>
            <a:r>
              <a:rPr lang="en-US" dirty="0"/>
              <a:t>accidentally drink an infected freshwater copepod with stream, pond, creek, etc. water that has not been boiled.</a:t>
            </a:r>
          </a:p>
          <a:p>
            <a:pPr marL="171450" indent="-171450">
              <a:buFont typeface="Arial" panose="020B0604020202020204" pitchFamily="34" charset="0"/>
              <a:buChar char="•"/>
            </a:pPr>
            <a:r>
              <a:rPr lang="en-US" dirty="0"/>
              <a:t>Accidentally ingest a raw infected frog, snake or pork.</a:t>
            </a:r>
          </a:p>
          <a:p>
            <a:pPr marL="171450" indent="-171450">
              <a:buFont typeface="Arial" panose="020B0604020202020204" pitchFamily="34" charset="0"/>
              <a:buChar char="•"/>
            </a:pPr>
            <a:r>
              <a:rPr lang="en-US" dirty="0"/>
              <a:t>Or via poultice (a natural remedy) – if one gets a wound; some cultures slice open a frog and bind it on the cut. If the snake or frog is infected with a </a:t>
            </a:r>
            <a:r>
              <a:rPr lang="en-US" i="1" dirty="0" err="1"/>
              <a:t>Spirometra</a:t>
            </a:r>
            <a:r>
              <a:rPr lang="en-US" dirty="0"/>
              <a:t> </a:t>
            </a:r>
            <a:r>
              <a:rPr lang="en-US" dirty="0" err="1"/>
              <a:t>pleurocercoid</a:t>
            </a:r>
            <a:r>
              <a:rPr lang="en-US" dirty="0"/>
              <a:t> larva, then the larvae might migrate from the poultice (frog or snake) into the human.</a:t>
            </a:r>
          </a:p>
        </p:txBody>
      </p:sp>
      <p:sp>
        <p:nvSpPr>
          <p:cNvPr id="4" name="Slide Number Placeholder 3"/>
          <p:cNvSpPr>
            <a:spLocks noGrp="1"/>
          </p:cNvSpPr>
          <p:nvPr>
            <p:ph type="sldNum" sz="quarter" idx="5"/>
          </p:nvPr>
        </p:nvSpPr>
        <p:spPr/>
        <p:txBody>
          <a:bodyPr/>
          <a:lstStyle/>
          <a:p>
            <a:fld id="{475F18D6-375C-46C9-84C1-F839FE858914}" type="slidenum">
              <a:rPr lang="en-US" smtClean="0"/>
              <a:t>20</a:t>
            </a:fld>
            <a:endParaRPr lang="en-US"/>
          </a:p>
        </p:txBody>
      </p:sp>
    </p:spTree>
    <p:extLst>
      <p:ext uri="{BB962C8B-B14F-4D97-AF65-F5344CB8AC3E}">
        <p14:creationId xmlns:p14="http://schemas.microsoft.com/office/powerpoint/2010/main" val="335508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FYI: The </a:t>
            </a:r>
            <a:r>
              <a:rPr lang="en-US" dirty="0" err="1"/>
              <a:t>pleurocercoid</a:t>
            </a:r>
            <a:r>
              <a:rPr lang="en-US" dirty="0"/>
              <a:t> (</a:t>
            </a:r>
            <a:r>
              <a:rPr lang="en-US" dirty="0" err="1"/>
              <a:t>spargana</a:t>
            </a:r>
            <a:r>
              <a:rPr lang="en-US" dirty="0"/>
              <a:t>) larval stage produces a </a:t>
            </a:r>
            <a:r>
              <a:rPr lang="en-US" dirty="0" err="1"/>
              <a:t>Pleurocercoid</a:t>
            </a:r>
            <a:r>
              <a:rPr lang="en-US" dirty="0"/>
              <a:t> Growth Factor. This hormone analogue can cause intermediate hosts to become large and obese.  Such obese and slow animals are more easily caught by the definitive hosts of </a:t>
            </a:r>
            <a:r>
              <a:rPr lang="en-US" i="1" dirty="0" err="1"/>
              <a:t>Spirtometra</a:t>
            </a:r>
            <a:r>
              <a:rPr lang="en-US" dirty="0"/>
              <a:t>.</a:t>
            </a:r>
          </a:p>
        </p:txBody>
      </p:sp>
      <p:sp>
        <p:nvSpPr>
          <p:cNvPr id="4" name="Slide Number Placeholder 3"/>
          <p:cNvSpPr>
            <a:spLocks noGrp="1"/>
          </p:cNvSpPr>
          <p:nvPr>
            <p:ph type="sldNum" sz="quarter" idx="5"/>
          </p:nvPr>
        </p:nvSpPr>
        <p:spPr/>
        <p:txBody>
          <a:bodyPr/>
          <a:lstStyle/>
          <a:p>
            <a:fld id="{475F18D6-375C-46C9-84C1-F839FE858914}" type="slidenum">
              <a:rPr lang="en-US" smtClean="0"/>
              <a:t>21</a:t>
            </a:fld>
            <a:endParaRPr lang="en-US"/>
          </a:p>
        </p:txBody>
      </p:sp>
    </p:spTree>
    <p:extLst>
      <p:ext uri="{BB962C8B-B14F-4D97-AF65-F5344CB8AC3E}">
        <p14:creationId xmlns:p14="http://schemas.microsoft.com/office/powerpoint/2010/main" val="92857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F18D6-375C-46C9-84C1-F839FE858914}" type="slidenum">
              <a:rPr lang="en-US" smtClean="0"/>
              <a:t>22</a:t>
            </a:fld>
            <a:endParaRPr lang="en-US"/>
          </a:p>
        </p:txBody>
      </p:sp>
    </p:spTree>
    <p:extLst>
      <p:ext uri="{BB962C8B-B14F-4D97-AF65-F5344CB8AC3E}">
        <p14:creationId xmlns:p14="http://schemas.microsoft.com/office/powerpoint/2010/main" val="271084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2742" indent="-297209">
              <a:defRPr>
                <a:solidFill>
                  <a:schemeClr val="tx1"/>
                </a:solidFill>
                <a:latin typeface="Arial" panose="020B0604020202020204" pitchFamily="34" charset="0"/>
                <a:ea typeface="ＭＳ Ｐゴシック" panose="020B0600070205080204" pitchFamily="34" charset="-128"/>
              </a:defRPr>
            </a:lvl2pPr>
            <a:lvl3pPr marL="1188834" indent="-237767">
              <a:defRPr>
                <a:solidFill>
                  <a:schemeClr val="tx1"/>
                </a:solidFill>
                <a:latin typeface="Arial" panose="020B0604020202020204" pitchFamily="34" charset="0"/>
                <a:ea typeface="ＭＳ Ｐゴシック" panose="020B0600070205080204" pitchFamily="34" charset="-128"/>
              </a:defRPr>
            </a:lvl3pPr>
            <a:lvl4pPr marL="1664368" indent="-237767">
              <a:defRPr>
                <a:solidFill>
                  <a:schemeClr val="tx1"/>
                </a:solidFill>
                <a:latin typeface="Arial" panose="020B0604020202020204" pitchFamily="34" charset="0"/>
                <a:ea typeface="ＭＳ Ｐゴシック" panose="020B0600070205080204" pitchFamily="34" charset="-128"/>
              </a:defRPr>
            </a:lvl4pPr>
            <a:lvl5pPr marL="2139902" indent="-237767">
              <a:defRPr>
                <a:solidFill>
                  <a:schemeClr val="tx1"/>
                </a:solidFill>
                <a:latin typeface="Arial" panose="020B0604020202020204" pitchFamily="34" charset="0"/>
                <a:ea typeface="ＭＳ Ｐゴシック" panose="020B0600070205080204" pitchFamily="34" charset="-128"/>
              </a:defRPr>
            </a:lvl5pPr>
            <a:lvl6pPr marL="2615435"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90969"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66503"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42037"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EB94D7-EEDD-4CD2-B189-FCB3C53E6F6C}" type="slidenum">
              <a:rPr lang="en-US" altLang="en-US"/>
              <a:pPr/>
              <a:t>2</a:t>
            </a:fld>
            <a:endParaRPr lang="en-US" altLang="en-US"/>
          </a:p>
        </p:txBody>
      </p:sp>
    </p:spTree>
    <p:extLst>
      <p:ext uri="{BB962C8B-B14F-4D97-AF65-F5344CB8AC3E}">
        <p14:creationId xmlns:p14="http://schemas.microsoft.com/office/powerpoint/2010/main" val="324394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Dipylidium caninum is sometimes called the flea tapeworm, because dogs and cats get infected from eating infected fleas.</a:t>
            </a:r>
          </a:p>
          <a:p>
            <a:endParaRPr lang="en-US" dirty="0"/>
          </a:p>
          <a:p>
            <a:r>
              <a:rPr lang="en-US" dirty="0"/>
              <a:t>The </a:t>
            </a:r>
            <a:r>
              <a:rPr lang="en-US" i="1" dirty="0"/>
              <a:t>Dipylidium</a:t>
            </a:r>
            <a:r>
              <a:rPr lang="en-US" dirty="0"/>
              <a:t> segment is oval shaped and has 2 genital pores and 2 sets of repro organs.</a:t>
            </a:r>
          </a:p>
          <a:p>
            <a:r>
              <a:rPr lang="en-US" dirty="0"/>
              <a:t>(Di = two  </a:t>
            </a:r>
            <a:r>
              <a:rPr lang="en-US" dirty="0" err="1"/>
              <a:t>pyl</a:t>
            </a:r>
            <a:r>
              <a:rPr lang="en-US" dirty="0"/>
              <a:t> = pore)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Larval fleas are detritus feeders, which eat any debris. The larval flea ingests Dipylidium egg packet and the larval tapeworms develop in the flea larva.  When the flea larva pupates and develops into an adult the larval tapeworms are retained in the fleas body.  When an infected flea bites a pet and they nip at the flea then the flea w/ tapeworm larvae get ingested.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children accidentally ingest an infected flea, then they may develop an adult </a:t>
            </a:r>
            <a:r>
              <a:rPr lang="en-US" i="1" dirty="0"/>
              <a:t>Dipylidium</a:t>
            </a:r>
            <a:r>
              <a:rPr lang="en-US" dirty="0"/>
              <a:t> in their small intestine. Such cases cause little Pathology, except to the mother’s “mental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75F18D6-375C-46C9-84C1-F839FE858914}" type="slidenum">
              <a:rPr lang="en-US" smtClean="0"/>
              <a:t>3</a:t>
            </a:fld>
            <a:endParaRPr lang="en-US"/>
          </a:p>
        </p:txBody>
      </p:sp>
    </p:spTree>
    <p:extLst>
      <p:ext uri="{BB962C8B-B14F-4D97-AF65-F5344CB8AC3E}">
        <p14:creationId xmlns:p14="http://schemas.microsoft.com/office/powerpoint/2010/main" val="247911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Praziquantel &amp; </a:t>
            </a:r>
            <a:r>
              <a:rPr lang="en-US" dirty="0" err="1"/>
              <a:t>epsiprantel</a:t>
            </a:r>
            <a:r>
              <a:rPr lang="en-US" dirty="0"/>
              <a:t> are the drugs of choice for tapeworms.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Resistant </a:t>
            </a:r>
            <a:r>
              <a:rPr lang="en-US" i="1" dirty="0"/>
              <a:t>Dipylidium</a:t>
            </a:r>
            <a:r>
              <a:rPr lang="en-US" dirty="0"/>
              <a:t> cases are getting more common. However, one needs to verify that there is client compliance with flea control before “diagnosing” a resistant </a:t>
            </a:r>
            <a:r>
              <a:rPr lang="en-US" i="1" dirty="0"/>
              <a:t>Dipylidium</a:t>
            </a:r>
            <a:r>
              <a:rPr lang="en-US" dirty="0"/>
              <a:t>.  Also, one needs to confirm that the tapeworm is not a </a:t>
            </a:r>
            <a:r>
              <a:rPr lang="en-US" i="1" dirty="0"/>
              <a:t>Taenia</a:t>
            </a:r>
            <a:r>
              <a:rPr lang="en-US" dirty="0"/>
              <a:t> tapeworm =&gt; do a Segment Squash whenever presented with a tapeworm infection.</a:t>
            </a:r>
          </a:p>
          <a:p>
            <a:endParaRPr lang="en-US" dirty="0"/>
          </a:p>
        </p:txBody>
      </p:sp>
      <p:sp>
        <p:nvSpPr>
          <p:cNvPr id="4" name="Slide Number Placeholder 3"/>
          <p:cNvSpPr>
            <a:spLocks noGrp="1"/>
          </p:cNvSpPr>
          <p:nvPr>
            <p:ph type="sldNum" sz="quarter" idx="10"/>
          </p:nvPr>
        </p:nvSpPr>
        <p:spPr/>
        <p:txBody>
          <a:bodyPr/>
          <a:lstStyle/>
          <a:p>
            <a:fld id="{475F18D6-375C-46C9-84C1-F839FE858914}" type="slidenum">
              <a:rPr lang="en-US" smtClean="0"/>
              <a:t>5</a:t>
            </a:fld>
            <a:endParaRPr lang="en-US"/>
          </a:p>
        </p:txBody>
      </p:sp>
    </p:spTree>
    <p:extLst>
      <p:ext uri="{BB962C8B-B14F-4D97-AF65-F5344CB8AC3E}">
        <p14:creationId xmlns:p14="http://schemas.microsoft.com/office/powerpoint/2010/main" val="139725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This</a:t>
            </a:r>
            <a:r>
              <a:rPr lang="en-US" baseline="0" dirty="0"/>
              <a:t> re-treatment seems to be targeting </a:t>
            </a:r>
            <a:r>
              <a:rPr lang="en-US" i="1" baseline="0" dirty="0"/>
              <a:t>Dipylidium</a:t>
            </a:r>
            <a:r>
              <a:rPr lang="en-US" baseline="0" dirty="0"/>
              <a:t>.  </a:t>
            </a:r>
          </a:p>
          <a:p>
            <a:pPr marL="228600" indent="-228600">
              <a:buAutoNum type="arabicPeriod"/>
            </a:pPr>
            <a:r>
              <a:rPr lang="en-US" baseline="0" dirty="0"/>
              <a:t>Do a segment squash to make sure it is not </a:t>
            </a:r>
            <a:r>
              <a:rPr lang="en-US" i="1" baseline="0" dirty="0"/>
              <a:t>Taenia</a:t>
            </a:r>
            <a:r>
              <a:rPr lang="en-US" baseline="0" dirty="0"/>
              <a:t>.</a:t>
            </a:r>
          </a:p>
          <a:p>
            <a:pPr marL="228600" indent="-228600">
              <a:buAutoNum type="arabicPeriod"/>
            </a:pPr>
            <a:r>
              <a:rPr lang="en-US" baseline="0" dirty="0"/>
              <a:t>Assumes pet will pick up flea from a contaminated home when they leave the clinic. Without flea control, pet will get </a:t>
            </a:r>
            <a:r>
              <a:rPr lang="en-US" i="1" baseline="0" dirty="0"/>
              <a:t>Dipylidium</a:t>
            </a:r>
            <a:r>
              <a:rPr lang="en-US" baseline="0" dirty="0"/>
              <a:t> again even after the re-treatment.</a:t>
            </a:r>
          </a:p>
          <a:p>
            <a:pPr marL="228600" indent="-228600">
              <a:buAutoNum type="arabicPeriod"/>
            </a:pPr>
            <a:endParaRPr lang="en-US" baseline="0" dirty="0"/>
          </a:p>
          <a:p>
            <a:pPr marL="0" indent="0">
              <a:buNone/>
            </a:pPr>
            <a:r>
              <a:rPr lang="en-US" baseline="0" dirty="0"/>
              <a:t>Thus, confirm offending tapeworm species followed by client education.</a:t>
            </a:r>
            <a:endParaRPr lang="en-US" dirty="0"/>
          </a:p>
        </p:txBody>
      </p:sp>
      <p:sp>
        <p:nvSpPr>
          <p:cNvPr id="4" name="Slide Number Placeholder 3"/>
          <p:cNvSpPr>
            <a:spLocks noGrp="1"/>
          </p:cNvSpPr>
          <p:nvPr>
            <p:ph type="sldNum" sz="quarter" idx="10"/>
          </p:nvPr>
        </p:nvSpPr>
        <p:spPr/>
        <p:txBody>
          <a:bodyPr/>
          <a:lstStyle/>
          <a:p>
            <a:fld id="{475F18D6-375C-46C9-84C1-F839FE858914}" type="slidenum">
              <a:rPr lang="en-US" smtClean="0"/>
              <a:t>6</a:t>
            </a:fld>
            <a:endParaRPr lang="en-US"/>
          </a:p>
        </p:txBody>
      </p:sp>
    </p:spTree>
    <p:extLst>
      <p:ext uri="{BB962C8B-B14F-4D97-AF65-F5344CB8AC3E}">
        <p14:creationId xmlns:p14="http://schemas.microsoft.com/office/powerpoint/2010/main" val="399774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2742" indent="-297209">
              <a:defRPr>
                <a:solidFill>
                  <a:schemeClr val="tx1"/>
                </a:solidFill>
                <a:latin typeface="Arial" panose="020B0604020202020204" pitchFamily="34" charset="0"/>
                <a:ea typeface="ＭＳ Ｐゴシック" panose="020B0600070205080204" pitchFamily="34" charset="-128"/>
              </a:defRPr>
            </a:lvl2pPr>
            <a:lvl3pPr marL="1188834" indent="-237767">
              <a:defRPr>
                <a:solidFill>
                  <a:schemeClr val="tx1"/>
                </a:solidFill>
                <a:latin typeface="Arial" panose="020B0604020202020204" pitchFamily="34" charset="0"/>
                <a:ea typeface="ＭＳ Ｐゴシック" panose="020B0600070205080204" pitchFamily="34" charset="-128"/>
              </a:defRPr>
            </a:lvl3pPr>
            <a:lvl4pPr marL="1664368" indent="-237767">
              <a:defRPr>
                <a:solidFill>
                  <a:schemeClr val="tx1"/>
                </a:solidFill>
                <a:latin typeface="Arial" panose="020B0604020202020204" pitchFamily="34" charset="0"/>
                <a:ea typeface="ＭＳ Ｐゴシック" panose="020B0600070205080204" pitchFamily="34" charset="-128"/>
              </a:defRPr>
            </a:lvl4pPr>
            <a:lvl5pPr marL="2139902" indent="-237767">
              <a:defRPr>
                <a:solidFill>
                  <a:schemeClr val="tx1"/>
                </a:solidFill>
                <a:latin typeface="Arial" panose="020B0604020202020204" pitchFamily="34" charset="0"/>
                <a:ea typeface="ＭＳ Ｐゴシック" panose="020B0600070205080204" pitchFamily="34" charset="-128"/>
              </a:defRPr>
            </a:lvl5pPr>
            <a:lvl6pPr marL="2615435"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90969"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66503"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42037" indent="-23776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EB94D7-EEDD-4CD2-B189-FCB3C53E6F6C}" type="slidenum">
              <a:rPr lang="en-US" altLang="en-US"/>
              <a:pPr/>
              <a:t>8</a:t>
            </a:fld>
            <a:endParaRPr lang="en-US" altLang="en-US"/>
          </a:p>
        </p:txBody>
      </p:sp>
    </p:spTree>
    <p:extLst>
      <p:ext uri="{BB962C8B-B14F-4D97-AF65-F5344CB8AC3E}">
        <p14:creationId xmlns:p14="http://schemas.microsoft.com/office/powerpoint/2010/main" val="291254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horse tapeworm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Horses are infected when they accidentally ingest an infected pasture mite while grazing.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Adult worms have very thin segments.</a:t>
            </a:r>
          </a:p>
          <a:p>
            <a:r>
              <a:rPr lang="en-US" dirty="0"/>
              <a:t>So, the segments disintegrate within the intestine lumen, releasing eggs into the fecal bolus.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75F18D6-375C-46C9-84C1-F839FE858914}" type="slidenum">
              <a:rPr lang="en-US" smtClean="0"/>
              <a:t>9</a:t>
            </a:fld>
            <a:endParaRPr lang="en-US"/>
          </a:p>
        </p:txBody>
      </p:sp>
    </p:spTree>
    <p:extLst>
      <p:ext uri="{BB962C8B-B14F-4D97-AF65-F5344CB8AC3E}">
        <p14:creationId xmlns:p14="http://schemas.microsoft.com/office/powerpoint/2010/main" val="544142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eggs are very sporadic -- although one may see eggs on a McMasters, fecal centrifugation increases the sensitivity.</a:t>
            </a:r>
          </a:p>
        </p:txBody>
      </p:sp>
      <p:sp>
        <p:nvSpPr>
          <p:cNvPr id="4" name="Slide Number Placeholder 3"/>
          <p:cNvSpPr>
            <a:spLocks noGrp="1"/>
          </p:cNvSpPr>
          <p:nvPr>
            <p:ph type="sldNum" sz="quarter" idx="5"/>
          </p:nvPr>
        </p:nvSpPr>
        <p:spPr/>
        <p:txBody>
          <a:bodyPr/>
          <a:lstStyle/>
          <a:p>
            <a:fld id="{475F18D6-375C-46C9-84C1-F839FE858914}" type="slidenum">
              <a:rPr lang="en-US" smtClean="0"/>
              <a:t>11</a:t>
            </a:fld>
            <a:endParaRPr lang="en-US"/>
          </a:p>
        </p:txBody>
      </p:sp>
    </p:spTree>
    <p:extLst>
      <p:ext uri="{BB962C8B-B14F-4D97-AF65-F5344CB8AC3E}">
        <p14:creationId xmlns:p14="http://schemas.microsoft.com/office/powerpoint/2010/main" val="1699893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ruminant tapeworm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Ruminants are infected when they accidentally ingest an infected pasture mite while grazing.</a:t>
            </a:r>
          </a:p>
          <a:p>
            <a:endParaRPr lang="en-US" dirty="0"/>
          </a:p>
        </p:txBody>
      </p:sp>
      <p:sp>
        <p:nvSpPr>
          <p:cNvPr id="4" name="Slide Number Placeholder 3"/>
          <p:cNvSpPr>
            <a:spLocks noGrp="1"/>
          </p:cNvSpPr>
          <p:nvPr>
            <p:ph type="sldNum" sz="quarter" idx="5"/>
          </p:nvPr>
        </p:nvSpPr>
        <p:spPr/>
        <p:txBody>
          <a:bodyPr/>
          <a:lstStyle/>
          <a:p>
            <a:fld id="{475F18D6-375C-46C9-84C1-F839FE858914}" type="slidenum">
              <a:rPr lang="en-US" smtClean="0"/>
              <a:t>12</a:t>
            </a:fld>
            <a:endParaRPr lang="en-US"/>
          </a:p>
        </p:txBody>
      </p:sp>
    </p:spTree>
    <p:extLst>
      <p:ext uri="{BB962C8B-B14F-4D97-AF65-F5344CB8AC3E}">
        <p14:creationId xmlns:p14="http://schemas.microsoft.com/office/powerpoint/2010/main" val="397517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7DC329-63B2-4C2B-8791-B1146DB20F54}" type="slidenum">
              <a:rPr lang="en-US" smtClean="0"/>
              <a:pPr/>
              <a:t>‹#›</a:t>
            </a:fld>
            <a:endParaRPr lang="en-US"/>
          </a:p>
        </p:txBody>
      </p:sp>
    </p:spTree>
    <p:extLst>
      <p:ext uri="{BB962C8B-B14F-4D97-AF65-F5344CB8AC3E}">
        <p14:creationId xmlns:p14="http://schemas.microsoft.com/office/powerpoint/2010/main" val="277693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6AAD041-F12B-47F1-B80E-3AE73E735F09}" type="slidenum">
              <a:rPr lang="en-US" smtClean="0"/>
              <a:pPr/>
              <a:t>‹#›</a:t>
            </a:fld>
            <a:endParaRPr lang="en-US"/>
          </a:p>
        </p:txBody>
      </p:sp>
    </p:spTree>
    <p:extLst>
      <p:ext uri="{BB962C8B-B14F-4D97-AF65-F5344CB8AC3E}">
        <p14:creationId xmlns:p14="http://schemas.microsoft.com/office/powerpoint/2010/main" val="301513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DE34D3C-71EC-42F9-9580-0B4476A68C35}" type="slidenum">
              <a:rPr lang="en-US" smtClean="0"/>
              <a:pPr/>
              <a:t>‹#›</a:t>
            </a:fld>
            <a:endParaRPr lang="en-US"/>
          </a:p>
        </p:txBody>
      </p:sp>
    </p:spTree>
    <p:extLst>
      <p:ext uri="{BB962C8B-B14F-4D97-AF65-F5344CB8AC3E}">
        <p14:creationId xmlns:p14="http://schemas.microsoft.com/office/powerpoint/2010/main" val="30694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F86A421-F589-44ED-8234-8BD3B7F6686A}" type="slidenum">
              <a:rPr lang="en-US"/>
              <a:pPr/>
              <a:t>‹#›</a:t>
            </a:fld>
            <a:endParaRPr lang="en-US"/>
          </a:p>
        </p:txBody>
      </p:sp>
    </p:spTree>
    <p:extLst>
      <p:ext uri="{BB962C8B-B14F-4D97-AF65-F5344CB8AC3E}">
        <p14:creationId xmlns:p14="http://schemas.microsoft.com/office/powerpoint/2010/main" val="69625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00D8254B-5FDF-4F60-8F98-8EFFE2AEC05D}" type="slidenum">
              <a:rPr lang="en-US"/>
              <a:pPr/>
              <a:t>‹#›</a:t>
            </a:fld>
            <a:endParaRPr lang="en-US"/>
          </a:p>
        </p:txBody>
      </p:sp>
    </p:spTree>
    <p:extLst>
      <p:ext uri="{BB962C8B-B14F-4D97-AF65-F5344CB8AC3E}">
        <p14:creationId xmlns:p14="http://schemas.microsoft.com/office/powerpoint/2010/main" val="51855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smtClean="0">
                <a:solidFill>
                  <a:srgbClr val="1C1C1C"/>
                </a:solidFill>
              </a:defRPr>
            </a:lvl1pPr>
          </a:lstStyle>
          <a:p>
            <a:pPr>
              <a:defRPr/>
            </a:pPr>
            <a:fld id="{4A98D1BD-76BC-DA4F-BF8E-2A73664A76FE}" type="slidenum">
              <a:rPr lang="en-US"/>
              <a:pPr>
                <a:defRPr/>
              </a:pPr>
              <a:t>‹#›</a:t>
            </a:fld>
            <a:endParaRPr lang="en-US"/>
          </a:p>
        </p:txBody>
      </p:sp>
    </p:spTree>
    <p:extLst>
      <p:ext uri="{BB962C8B-B14F-4D97-AF65-F5344CB8AC3E}">
        <p14:creationId xmlns:p14="http://schemas.microsoft.com/office/powerpoint/2010/main" val="3581110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C8BF27A-B47B-DF45-A2FB-40CBE77854DC}" type="slidenum">
              <a:rPr lang="en-US"/>
              <a:pPr>
                <a:defRPr/>
              </a:pPr>
              <a:t>‹#›</a:t>
            </a:fld>
            <a:endParaRPr lang="en-US"/>
          </a:p>
        </p:txBody>
      </p:sp>
    </p:spTree>
    <p:extLst>
      <p:ext uri="{BB962C8B-B14F-4D97-AF65-F5344CB8AC3E}">
        <p14:creationId xmlns:p14="http://schemas.microsoft.com/office/powerpoint/2010/main" val="4042277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C29DA3B-52EA-D044-9062-629B46C3063E}" type="slidenum">
              <a:rPr lang="en-US"/>
              <a:pPr>
                <a:defRPr/>
              </a:pPr>
              <a:t>‹#›</a:t>
            </a:fld>
            <a:endParaRPr lang="en-US"/>
          </a:p>
        </p:txBody>
      </p:sp>
    </p:spTree>
    <p:extLst>
      <p:ext uri="{BB962C8B-B14F-4D97-AF65-F5344CB8AC3E}">
        <p14:creationId xmlns:p14="http://schemas.microsoft.com/office/powerpoint/2010/main" val="3739005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B35E4F9-AA10-B547-8B21-BA34FC15047A}" type="slidenum">
              <a:rPr lang="en-US"/>
              <a:pPr>
                <a:defRPr/>
              </a:pPr>
              <a:t>‹#›</a:t>
            </a:fld>
            <a:endParaRPr lang="en-US"/>
          </a:p>
        </p:txBody>
      </p:sp>
    </p:spTree>
    <p:extLst>
      <p:ext uri="{BB962C8B-B14F-4D97-AF65-F5344CB8AC3E}">
        <p14:creationId xmlns:p14="http://schemas.microsoft.com/office/powerpoint/2010/main" val="3451235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C5E2C10-BF61-A943-BA4D-B5191C44D971}" type="slidenum">
              <a:rPr lang="en-US"/>
              <a:pPr>
                <a:defRPr/>
              </a:pPr>
              <a:t>‹#›</a:t>
            </a:fld>
            <a:endParaRPr lang="en-US"/>
          </a:p>
        </p:txBody>
      </p:sp>
    </p:spTree>
    <p:extLst>
      <p:ext uri="{BB962C8B-B14F-4D97-AF65-F5344CB8AC3E}">
        <p14:creationId xmlns:p14="http://schemas.microsoft.com/office/powerpoint/2010/main" val="351858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36CA5ED-1DC7-6A42-94E3-ABC83DF868D7}" type="slidenum">
              <a:rPr lang="en-US"/>
              <a:pPr>
                <a:defRPr/>
              </a:pPr>
              <a:t>‹#›</a:t>
            </a:fld>
            <a:endParaRPr lang="en-US"/>
          </a:p>
        </p:txBody>
      </p:sp>
    </p:spTree>
    <p:extLst>
      <p:ext uri="{BB962C8B-B14F-4D97-AF65-F5344CB8AC3E}">
        <p14:creationId xmlns:p14="http://schemas.microsoft.com/office/powerpoint/2010/main" val="115839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3FB8A7A-9AA3-442F-B376-F3C6B4E58C75}" type="slidenum">
              <a:rPr lang="en-US" smtClean="0"/>
              <a:pPr/>
              <a:t>‹#›</a:t>
            </a:fld>
            <a:endParaRPr lang="en-US"/>
          </a:p>
        </p:txBody>
      </p:sp>
    </p:spTree>
    <p:extLst>
      <p:ext uri="{BB962C8B-B14F-4D97-AF65-F5344CB8AC3E}">
        <p14:creationId xmlns:p14="http://schemas.microsoft.com/office/powerpoint/2010/main" val="1862716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CDEE298-3EAF-1B4B-BDA2-6B07C6FED28A}" type="slidenum">
              <a:rPr lang="en-US"/>
              <a:pPr>
                <a:defRPr/>
              </a:pPr>
              <a:t>‹#›</a:t>
            </a:fld>
            <a:endParaRPr lang="en-US"/>
          </a:p>
        </p:txBody>
      </p:sp>
    </p:spTree>
    <p:extLst>
      <p:ext uri="{BB962C8B-B14F-4D97-AF65-F5344CB8AC3E}">
        <p14:creationId xmlns:p14="http://schemas.microsoft.com/office/powerpoint/2010/main" val="3863185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770FBAC-CFD4-9B44-82FB-F5C1F18ACEF5}" type="slidenum">
              <a:rPr lang="en-US"/>
              <a:pPr>
                <a:defRPr/>
              </a:pPr>
              <a:t>‹#›</a:t>
            </a:fld>
            <a:endParaRPr lang="en-US"/>
          </a:p>
        </p:txBody>
      </p:sp>
    </p:spTree>
    <p:extLst>
      <p:ext uri="{BB962C8B-B14F-4D97-AF65-F5344CB8AC3E}">
        <p14:creationId xmlns:p14="http://schemas.microsoft.com/office/powerpoint/2010/main" val="3593199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40A06BC-6FCF-E747-8A5C-7368C6F77C18}" type="slidenum">
              <a:rPr lang="en-US"/>
              <a:pPr>
                <a:defRPr/>
              </a:pPr>
              <a:t>‹#›</a:t>
            </a:fld>
            <a:endParaRPr lang="en-US"/>
          </a:p>
        </p:txBody>
      </p:sp>
    </p:spTree>
    <p:extLst>
      <p:ext uri="{BB962C8B-B14F-4D97-AF65-F5344CB8AC3E}">
        <p14:creationId xmlns:p14="http://schemas.microsoft.com/office/powerpoint/2010/main" val="1158378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721F11-61F5-7245-8C7E-1F51DECE1CE4}" type="slidenum">
              <a:rPr lang="en-US"/>
              <a:pPr>
                <a:defRPr/>
              </a:pPr>
              <a:t>‹#›</a:t>
            </a:fld>
            <a:endParaRPr lang="en-US"/>
          </a:p>
        </p:txBody>
      </p:sp>
    </p:spTree>
    <p:extLst>
      <p:ext uri="{BB962C8B-B14F-4D97-AF65-F5344CB8AC3E}">
        <p14:creationId xmlns:p14="http://schemas.microsoft.com/office/powerpoint/2010/main" val="217871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09D7040-78F5-F04A-BDFD-0910F375E738}" type="slidenum">
              <a:rPr lang="en-US"/>
              <a:pPr>
                <a:defRPr/>
              </a:pPr>
              <a:t>‹#›</a:t>
            </a:fld>
            <a:endParaRPr lang="en-US"/>
          </a:p>
        </p:txBody>
      </p:sp>
    </p:spTree>
    <p:extLst>
      <p:ext uri="{BB962C8B-B14F-4D97-AF65-F5344CB8AC3E}">
        <p14:creationId xmlns:p14="http://schemas.microsoft.com/office/powerpoint/2010/main" val="2770778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F86A421-F589-44ED-8234-8BD3B7F6686A}" type="slidenum">
              <a:rPr lang="en-US"/>
              <a:pPr/>
              <a:t>‹#›</a:t>
            </a:fld>
            <a:endParaRPr lang="en-US"/>
          </a:p>
        </p:txBody>
      </p:sp>
    </p:spTree>
    <p:extLst>
      <p:ext uri="{BB962C8B-B14F-4D97-AF65-F5344CB8AC3E}">
        <p14:creationId xmlns:p14="http://schemas.microsoft.com/office/powerpoint/2010/main" val="69625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00D8254B-5FDF-4F60-8F98-8EFFE2AEC05D}" type="slidenum">
              <a:rPr lang="en-US"/>
              <a:pPr/>
              <a:t>‹#›</a:t>
            </a:fld>
            <a:endParaRPr lang="en-US"/>
          </a:p>
        </p:txBody>
      </p:sp>
    </p:spTree>
    <p:extLst>
      <p:ext uri="{BB962C8B-B14F-4D97-AF65-F5344CB8AC3E}">
        <p14:creationId xmlns:p14="http://schemas.microsoft.com/office/powerpoint/2010/main" val="518558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smtClean="0">
                <a:solidFill>
                  <a:srgbClr val="1C1C1C"/>
                </a:solidFill>
              </a:defRPr>
            </a:lvl1pPr>
          </a:lstStyle>
          <a:p>
            <a:pPr>
              <a:defRPr/>
            </a:pPr>
            <a:fld id="{4A98D1BD-76BC-DA4F-BF8E-2A73664A76FE}" type="slidenum">
              <a:rPr lang="en-US"/>
              <a:pPr>
                <a:defRPr/>
              </a:pPr>
              <a:t>‹#›</a:t>
            </a:fld>
            <a:endParaRPr lang="en-US"/>
          </a:p>
        </p:txBody>
      </p:sp>
    </p:spTree>
    <p:extLst>
      <p:ext uri="{BB962C8B-B14F-4D97-AF65-F5344CB8AC3E}">
        <p14:creationId xmlns:p14="http://schemas.microsoft.com/office/powerpoint/2010/main" val="3581110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C8BF27A-B47B-DF45-A2FB-40CBE77854DC}" type="slidenum">
              <a:rPr lang="en-US"/>
              <a:pPr>
                <a:defRPr/>
              </a:pPr>
              <a:t>‹#›</a:t>
            </a:fld>
            <a:endParaRPr lang="en-US"/>
          </a:p>
        </p:txBody>
      </p:sp>
    </p:spTree>
    <p:extLst>
      <p:ext uri="{BB962C8B-B14F-4D97-AF65-F5344CB8AC3E}">
        <p14:creationId xmlns:p14="http://schemas.microsoft.com/office/powerpoint/2010/main" val="4042277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C29DA3B-52EA-D044-9062-629B46C3063E}" type="slidenum">
              <a:rPr lang="en-US"/>
              <a:pPr>
                <a:defRPr/>
              </a:pPr>
              <a:t>‹#›</a:t>
            </a:fld>
            <a:endParaRPr lang="en-US"/>
          </a:p>
        </p:txBody>
      </p:sp>
    </p:spTree>
    <p:extLst>
      <p:ext uri="{BB962C8B-B14F-4D97-AF65-F5344CB8AC3E}">
        <p14:creationId xmlns:p14="http://schemas.microsoft.com/office/powerpoint/2010/main" val="373900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7ACB24F-67A1-403C-B4A0-63AA238F80C3}" type="slidenum">
              <a:rPr lang="en-US" smtClean="0"/>
              <a:pPr/>
              <a:t>‹#›</a:t>
            </a:fld>
            <a:endParaRPr lang="en-US"/>
          </a:p>
        </p:txBody>
      </p:sp>
    </p:spTree>
    <p:extLst>
      <p:ext uri="{BB962C8B-B14F-4D97-AF65-F5344CB8AC3E}">
        <p14:creationId xmlns:p14="http://schemas.microsoft.com/office/powerpoint/2010/main" val="1949621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B35E4F9-AA10-B547-8B21-BA34FC15047A}" type="slidenum">
              <a:rPr lang="en-US"/>
              <a:pPr>
                <a:defRPr/>
              </a:pPr>
              <a:t>‹#›</a:t>
            </a:fld>
            <a:endParaRPr lang="en-US"/>
          </a:p>
        </p:txBody>
      </p:sp>
    </p:spTree>
    <p:extLst>
      <p:ext uri="{BB962C8B-B14F-4D97-AF65-F5344CB8AC3E}">
        <p14:creationId xmlns:p14="http://schemas.microsoft.com/office/powerpoint/2010/main" val="3451235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C5E2C10-BF61-A943-BA4D-B5191C44D971}" type="slidenum">
              <a:rPr lang="en-US"/>
              <a:pPr>
                <a:defRPr/>
              </a:pPr>
              <a:t>‹#›</a:t>
            </a:fld>
            <a:endParaRPr lang="en-US"/>
          </a:p>
        </p:txBody>
      </p:sp>
    </p:spTree>
    <p:extLst>
      <p:ext uri="{BB962C8B-B14F-4D97-AF65-F5344CB8AC3E}">
        <p14:creationId xmlns:p14="http://schemas.microsoft.com/office/powerpoint/2010/main" val="3518580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36CA5ED-1DC7-6A42-94E3-ABC83DF868D7}" type="slidenum">
              <a:rPr lang="en-US"/>
              <a:pPr>
                <a:defRPr/>
              </a:pPr>
              <a:t>‹#›</a:t>
            </a:fld>
            <a:endParaRPr lang="en-US"/>
          </a:p>
        </p:txBody>
      </p:sp>
    </p:spTree>
    <p:extLst>
      <p:ext uri="{BB962C8B-B14F-4D97-AF65-F5344CB8AC3E}">
        <p14:creationId xmlns:p14="http://schemas.microsoft.com/office/powerpoint/2010/main" val="1158392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CDEE298-3EAF-1B4B-BDA2-6B07C6FED28A}" type="slidenum">
              <a:rPr lang="en-US"/>
              <a:pPr>
                <a:defRPr/>
              </a:pPr>
              <a:t>‹#›</a:t>
            </a:fld>
            <a:endParaRPr lang="en-US"/>
          </a:p>
        </p:txBody>
      </p:sp>
    </p:spTree>
    <p:extLst>
      <p:ext uri="{BB962C8B-B14F-4D97-AF65-F5344CB8AC3E}">
        <p14:creationId xmlns:p14="http://schemas.microsoft.com/office/powerpoint/2010/main" val="3863185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770FBAC-CFD4-9B44-82FB-F5C1F18ACEF5}" type="slidenum">
              <a:rPr lang="en-US"/>
              <a:pPr>
                <a:defRPr/>
              </a:pPr>
              <a:t>‹#›</a:t>
            </a:fld>
            <a:endParaRPr lang="en-US"/>
          </a:p>
        </p:txBody>
      </p:sp>
    </p:spTree>
    <p:extLst>
      <p:ext uri="{BB962C8B-B14F-4D97-AF65-F5344CB8AC3E}">
        <p14:creationId xmlns:p14="http://schemas.microsoft.com/office/powerpoint/2010/main" val="3593199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40A06BC-6FCF-E747-8A5C-7368C6F77C18}" type="slidenum">
              <a:rPr lang="en-US"/>
              <a:pPr>
                <a:defRPr/>
              </a:pPr>
              <a:t>‹#›</a:t>
            </a:fld>
            <a:endParaRPr lang="en-US"/>
          </a:p>
        </p:txBody>
      </p:sp>
    </p:spTree>
    <p:extLst>
      <p:ext uri="{BB962C8B-B14F-4D97-AF65-F5344CB8AC3E}">
        <p14:creationId xmlns:p14="http://schemas.microsoft.com/office/powerpoint/2010/main" val="1158378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721F11-61F5-7245-8C7E-1F51DECE1CE4}" type="slidenum">
              <a:rPr lang="en-US"/>
              <a:pPr>
                <a:defRPr/>
              </a:pPr>
              <a:t>‹#›</a:t>
            </a:fld>
            <a:endParaRPr lang="en-US"/>
          </a:p>
        </p:txBody>
      </p:sp>
    </p:spTree>
    <p:extLst>
      <p:ext uri="{BB962C8B-B14F-4D97-AF65-F5344CB8AC3E}">
        <p14:creationId xmlns:p14="http://schemas.microsoft.com/office/powerpoint/2010/main" val="217871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09D7040-78F5-F04A-BDFD-0910F375E738}" type="slidenum">
              <a:rPr lang="en-US"/>
              <a:pPr>
                <a:defRPr/>
              </a:pPr>
              <a:t>‹#›</a:t>
            </a:fld>
            <a:endParaRPr lang="en-US"/>
          </a:p>
        </p:txBody>
      </p:sp>
    </p:spTree>
    <p:extLst>
      <p:ext uri="{BB962C8B-B14F-4D97-AF65-F5344CB8AC3E}">
        <p14:creationId xmlns:p14="http://schemas.microsoft.com/office/powerpoint/2010/main" val="2770778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rgbClr val="1C1C1C"/>
                </a:solidFill>
              </a:defRPr>
            </a:lvl1pPr>
          </a:lstStyle>
          <a:p>
            <a:pPr>
              <a:defRPr/>
            </a:pPr>
            <a:fld id="{53226127-697F-CD44-A00B-AF05B1714C4E}" type="slidenum">
              <a:rPr lang="en-US"/>
              <a:pPr>
                <a:defRPr/>
              </a:pPr>
              <a:t>‹#›</a:t>
            </a:fld>
            <a:endParaRPr lang="en-US"/>
          </a:p>
        </p:txBody>
      </p:sp>
    </p:spTree>
    <p:extLst>
      <p:ext uri="{BB962C8B-B14F-4D97-AF65-F5344CB8AC3E}">
        <p14:creationId xmlns:p14="http://schemas.microsoft.com/office/powerpoint/2010/main" val="4129316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FDBFD5B-0B0F-B345-9895-9910BDD6A8A7}" type="slidenum">
              <a:rPr lang="en-US"/>
              <a:pPr>
                <a:defRPr/>
              </a:pPr>
              <a:t>‹#›</a:t>
            </a:fld>
            <a:endParaRPr lang="en-US"/>
          </a:p>
        </p:txBody>
      </p:sp>
    </p:spTree>
    <p:extLst>
      <p:ext uri="{BB962C8B-B14F-4D97-AF65-F5344CB8AC3E}">
        <p14:creationId xmlns:p14="http://schemas.microsoft.com/office/powerpoint/2010/main" val="306821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84691B1-AD39-49C4-AC44-1B83D364A684}" type="slidenum">
              <a:rPr lang="en-US" smtClean="0"/>
              <a:pPr/>
              <a:t>‹#›</a:t>
            </a:fld>
            <a:endParaRPr lang="en-US"/>
          </a:p>
        </p:txBody>
      </p:sp>
    </p:spTree>
    <p:extLst>
      <p:ext uri="{BB962C8B-B14F-4D97-AF65-F5344CB8AC3E}">
        <p14:creationId xmlns:p14="http://schemas.microsoft.com/office/powerpoint/2010/main" val="2286104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173B534-EF89-F747-9685-7D979A16DA32}" type="slidenum">
              <a:rPr lang="en-US"/>
              <a:pPr>
                <a:defRPr/>
              </a:pPr>
              <a:t>‹#›</a:t>
            </a:fld>
            <a:endParaRPr lang="en-US"/>
          </a:p>
        </p:txBody>
      </p:sp>
    </p:spTree>
    <p:extLst>
      <p:ext uri="{BB962C8B-B14F-4D97-AF65-F5344CB8AC3E}">
        <p14:creationId xmlns:p14="http://schemas.microsoft.com/office/powerpoint/2010/main" val="1771273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624E560-BFE0-C24C-BDE4-5DFF8E12A0EE}" type="slidenum">
              <a:rPr lang="en-US"/>
              <a:pPr>
                <a:defRPr/>
              </a:pPr>
              <a:t>‹#›</a:t>
            </a:fld>
            <a:endParaRPr lang="en-US"/>
          </a:p>
        </p:txBody>
      </p:sp>
    </p:spTree>
    <p:extLst>
      <p:ext uri="{BB962C8B-B14F-4D97-AF65-F5344CB8AC3E}">
        <p14:creationId xmlns:p14="http://schemas.microsoft.com/office/powerpoint/2010/main" val="144724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C75B1580-EF11-9B41-BDA6-0981871E33D6}" type="slidenum">
              <a:rPr lang="en-US"/>
              <a:pPr>
                <a:defRPr/>
              </a:pPr>
              <a:t>‹#›</a:t>
            </a:fld>
            <a:endParaRPr lang="en-US"/>
          </a:p>
        </p:txBody>
      </p:sp>
    </p:spTree>
    <p:extLst>
      <p:ext uri="{BB962C8B-B14F-4D97-AF65-F5344CB8AC3E}">
        <p14:creationId xmlns:p14="http://schemas.microsoft.com/office/powerpoint/2010/main" val="2853710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54E23F4F-A068-0A43-BED1-BFE393507A93}" type="slidenum">
              <a:rPr lang="en-US"/>
              <a:pPr>
                <a:defRPr/>
              </a:pPr>
              <a:t>‹#›</a:t>
            </a:fld>
            <a:endParaRPr lang="en-US"/>
          </a:p>
        </p:txBody>
      </p:sp>
    </p:spTree>
    <p:extLst>
      <p:ext uri="{BB962C8B-B14F-4D97-AF65-F5344CB8AC3E}">
        <p14:creationId xmlns:p14="http://schemas.microsoft.com/office/powerpoint/2010/main" val="1297872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959D75A9-B6A9-BA42-A58C-6CAEC77114F9}" type="slidenum">
              <a:rPr lang="en-US"/>
              <a:pPr>
                <a:defRPr/>
              </a:pPr>
              <a:t>‹#›</a:t>
            </a:fld>
            <a:endParaRPr lang="en-US"/>
          </a:p>
        </p:txBody>
      </p:sp>
    </p:spTree>
    <p:extLst>
      <p:ext uri="{BB962C8B-B14F-4D97-AF65-F5344CB8AC3E}">
        <p14:creationId xmlns:p14="http://schemas.microsoft.com/office/powerpoint/2010/main" val="1227084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2EE0DD7-5377-2043-9E2E-EF935FACDC2F}" type="slidenum">
              <a:rPr lang="en-US"/>
              <a:pPr>
                <a:defRPr/>
              </a:pPr>
              <a:t>‹#›</a:t>
            </a:fld>
            <a:endParaRPr lang="en-US"/>
          </a:p>
        </p:txBody>
      </p:sp>
    </p:spTree>
    <p:extLst>
      <p:ext uri="{BB962C8B-B14F-4D97-AF65-F5344CB8AC3E}">
        <p14:creationId xmlns:p14="http://schemas.microsoft.com/office/powerpoint/2010/main" val="2257302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013477C-2E2F-5B43-A4A8-0EFB4656E6B9}" type="slidenum">
              <a:rPr lang="en-US"/>
              <a:pPr>
                <a:defRPr/>
              </a:pPr>
              <a:t>‹#›</a:t>
            </a:fld>
            <a:endParaRPr lang="en-US"/>
          </a:p>
        </p:txBody>
      </p:sp>
    </p:spTree>
    <p:extLst>
      <p:ext uri="{BB962C8B-B14F-4D97-AF65-F5344CB8AC3E}">
        <p14:creationId xmlns:p14="http://schemas.microsoft.com/office/powerpoint/2010/main" val="3969098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3F3A1F8-875F-7F4C-8B21-424BF7098059}" type="slidenum">
              <a:rPr lang="en-US"/>
              <a:pPr>
                <a:defRPr/>
              </a:pPr>
              <a:t>‹#›</a:t>
            </a:fld>
            <a:endParaRPr lang="en-US"/>
          </a:p>
        </p:txBody>
      </p:sp>
    </p:spTree>
    <p:extLst>
      <p:ext uri="{BB962C8B-B14F-4D97-AF65-F5344CB8AC3E}">
        <p14:creationId xmlns:p14="http://schemas.microsoft.com/office/powerpoint/2010/main" val="7806233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63CD00C-B025-EB40-8999-F189972B1BF3}" type="slidenum">
              <a:rPr lang="en-US"/>
              <a:pPr>
                <a:defRPr/>
              </a:pPr>
              <a:t>‹#›</a:t>
            </a:fld>
            <a:endParaRPr lang="en-US"/>
          </a:p>
        </p:txBody>
      </p:sp>
    </p:spTree>
    <p:extLst>
      <p:ext uri="{BB962C8B-B14F-4D97-AF65-F5344CB8AC3E}">
        <p14:creationId xmlns:p14="http://schemas.microsoft.com/office/powerpoint/2010/main" val="876522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rgbClr val="1C1C1C"/>
                </a:solidFill>
              </a:defRPr>
            </a:lvl1pPr>
          </a:lstStyle>
          <a:p>
            <a:fld id="{8B9C5AA4-5CEA-4747-8F8A-6DF39AFC6687}" type="slidenum">
              <a:rPr lang="en-US" altLang="en-US"/>
              <a:pPr/>
              <a:t>‹#›</a:t>
            </a:fld>
            <a:endParaRPr lang="en-US" altLang="en-US"/>
          </a:p>
        </p:txBody>
      </p:sp>
    </p:spTree>
    <p:extLst>
      <p:ext uri="{BB962C8B-B14F-4D97-AF65-F5344CB8AC3E}">
        <p14:creationId xmlns:p14="http://schemas.microsoft.com/office/powerpoint/2010/main" val="422971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6014C03-2A20-457D-8B35-5D7C74DC73D2}" type="slidenum">
              <a:rPr lang="en-US" smtClean="0"/>
              <a:pPr/>
              <a:t>‹#›</a:t>
            </a:fld>
            <a:endParaRPr lang="en-US"/>
          </a:p>
        </p:txBody>
      </p:sp>
    </p:spTree>
    <p:extLst>
      <p:ext uri="{BB962C8B-B14F-4D97-AF65-F5344CB8AC3E}">
        <p14:creationId xmlns:p14="http://schemas.microsoft.com/office/powerpoint/2010/main" val="2108745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0F848D95-5FAA-4C5E-B9BD-222122F0AB03}" type="slidenum">
              <a:rPr lang="en-US" altLang="en-US"/>
              <a:pPr/>
              <a:t>‹#›</a:t>
            </a:fld>
            <a:endParaRPr lang="en-US" altLang="en-US"/>
          </a:p>
        </p:txBody>
      </p:sp>
    </p:spTree>
    <p:extLst>
      <p:ext uri="{BB962C8B-B14F-4D97-AF65-F5344CB8AC3E}">
        <p14:creationId xmlns:p14="http://schemas.microsoft.com/office/powerpoint/2010/main" val="1082963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EC8CCBE4-07A2-4375-8DFB-7F6325E054F0}" type="slidenum">
              <a:rPr lang="en-US" altLang="en-US"/>
              <a:pPr/>
              <a:t>‹#›</a:t>
            </a:fld>
            <a:endParaRPr lang="en-US" altLang="en-US"/>
          </a:p>
        </p:txBody>
      </p:sp>
    </p:spTree>
    <p:extLst>
      <p:ext uri="{BB962C8B-B14F-4D97-AF65-F5344CB8AC3E}">
        <p14:creationId xmlns:p14="http://schemas.microsoft.com/office/powerpoint/2010/main" val="3349894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BDB3E44A-69A8-49AF-A474-6DD7B082C387}" type="slidenum">
              <a:rPr lang="en-US" altLang="en-US"/>
              <a:pPr/>
              <a:t>‹#›</a:t>
            </a:fld>
            <a:endParaRPr lang="en-US" altLang="en-US"/>
          </a:p>
        </p:txBody>
      </p:sp>
    </p:spTree>
    <p:extLst>
      <p:ext uri="{BB962C8B-B14F-4D97-AF65-F5344CB8AC3E}">
        <p14:creationId xmlns:p14="http://schemas.microsoft.com/office/powerpoint/2010/main" val="852265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131B45B9-1C82-45B9-AD70-E71BD71C6C59}" type="slidenum">
              <a:rPr lang="en-US" altLang="en-US"/>
              <a:pPr/>
              <a:t>‹#›</a:t>
            </a:fld>
            <a:endParaRPr lang="en-US" altLang="en-US"/>
          </a:p>
        </p:txBody>
      </p:sp>
    </p:spTree>
    <p:extLst>
      <p:ext uri="{BB962C8B-B14F-4D97-AF65-F5344CB8AC3E}">
        <p14:creationId xmlns:p14="http://schemas.microsoft.com/office/powerpoint/2010/main" val="39752877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CC10B5E1-9895-40D7-8533-156D8587B306}" type="slidenum">
              <a:rPr lang="en-US" altLang="en-US"/>
              <a:pPr/>
              <a:t>‹#›</a:t>
            </a:fld>
            <a:endParaRPr lang="en-US" altLang="en-US"/>
          </a:p>
        </p:txBody>
      </p:sp>
    </p:spTree>
    <p:extLst>
      <p:ext uri="{BB962C8B-B14F-4D97-AF65-F5344CB8AC3E}">
        <p14:creationId xmlns:p14="http://schemas.microsoft.com/office/powerpoint/2010/main" val="23582689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41921018-F9D9-4A25-BC3D-9A964BC48E34}" type="slidenum">
              <a:rPr lang="en-US" altLang="en-US"/>
              <a:pPr/>
              <a:t>‹#›</a:t>
            </a:fld>
            <a:endParaRPr lang="en-US" altLang="en-US"/>
          </a:p>
        </p:txBody>
      </p:sp>
    </p:spTree>
    <p:extLst>
      <p:ext uri="{BB962C8B-B14F-4D97-AF65-F5344CB8AC3E}">
        <p14:creationId xmlns:p14="http://schemas.microsoft.com/office/powerpoint/2010/main" val="7440765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DED8F11E-4D2E-42B1-B7B8-36303CB4F76B}" type="slidenum">
              <a:rPr lang="en-US" altLang="en-US"/>
              <a:pPr/>
              <a:t>‹#›</a:t>
            </a:fld>
            <a:endParaRPr lang="en-US" altLang="en-US"/>
          </a:p>
        </p:txBody>
      </p:sp>
    </p:spTree>
    <p:extLst>
      <p:ext uri="{BB962C8B-B14F-4D97-AF65-F5344CB8AC3E}">
        <p14:creationId xmlns:p14="http://schemas.microsoft.com/office/powerpoint/2010/main" val="23716820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222555AB-7196-497D-B3AA-86F7DA47DEBA}" type="slidenum">
              <a:rPr lang="en-US" altLang="en-US"/>
              <a:pPr/>
              <a:t>‹#›</a:t>
            </a:fld>
            <a:endParaRPr lang="en-US" altLang="en-US"/>
          </a:p>
        </p:txBody>
      </p:sp>
    </p:spTree>
    <p:extLst>
      <p:ext uri="{BB962C8B-B14F-4D97-AF65-F5344CB8AC3E}">
        <p14:creationId xmlns:p14="http://schemas.microsoft.com/office/powerpoint/2010/main" val="35941574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2C293AA4-C9AD-4768-8BC5-21BD07CBE15A}" type="slidenum">
              <a:rPr lang="en-US" altLang="en-US"/>
              <a:pPr/>
              <a:t>‹#›</a:t>
            </a:fld>
            <a:endParaRPr lang="en-US" altLang="en-US"/>
          </a:p>
        </p:txBody>
      </p:sp>
    </p:spTree>
    <p:extLst>
      <p:ext uri="{BB962C8B-B14F-4D97-AF65-F5344CB8AC3E}">
        <p14:creationId xmlns:p14="http://schemas.microsoft.com/office/powerpoint/2010/main" val="493396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4ED36A38-7643-4C47-8179-CE0304F0CEF4}" type="slidenum">
              <a:rPr lang="en-US" altLang="en-US"/>
              <a:pPr/>
              <a:t>‹#›</a:t>
            </a:fld>
            <a:endParaRPr lang="en-US" altLang="en-US"/>
          </a:p>
        </p:txBody>
      </p:sp>
    </p:spTree>
    <p:extLst>
      <p:ext uri="{BB962C8B-B14F-4D97-AF65-F5344CB8AC3E}">
        <p14:creationId xmlns:p14="http://schemas.microsoft.com/office/powerpoint/2010/main" val="20224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31CCC51-2DF4-4BE7-8C6C-A5955894167F}" type="slidenum">
              <a:rPr lang="en-US" smtClean="0"/>
              <a:pPr/>
              <a:t>‹#›</a:t>
            </a:fld>
            <a:endParaRPr lang="en-US"/>
          </a:p>
        </p:txBody>
      </p:sp>
    </p:spTree>
    <p:extLst>
      <p:ext uri="{BB962C8B-B14F-4D97-AF65-F5344CB8AC3E}">
        <p14:creationId xmlns:p14="http://schemas.microsoft.com/office/powerpoint/2010/main" val="12584715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rgbClr val="1C1C1C"/>
                </a:solidFill>
              </a:defRPr>
            </a:lvl1pPr>
          </a:lstStyle>
          <a:p>
            <a:fld id="{97B61BCB-040B-4876-972B-30C72B127F77}" type="slidenum">
              <a:rPr lang="en-US" altLang="en-US"/>
              <a:pPr/>
              <a:t>‹#›</a:t>
            </a:fld>
            <a:endParaRPr lang="en-US" altLang="en-US"/>
          </a:p>
        </p:txBody>
      </p:sp>
    </p:spTree>
    <p:extLst>
      <p:ext uri="{BB962C8B-B14F-4D97-AF65-F5344CB8AC3E}">
        <p14:creationId xmlns:p14="http://schemas.microsoft.com/office/powerpoint/2010/main" val="25770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F42542CD-556A-43AA-8159-0C1879897313}" type="slidenum">
              <a:rPr lang="en-US" altLang="en-US"/>
              <a:pPr/>
              <a:t>‹#›</a:t>
            </a:fld>
            <a:endParaRPr lang="en-US" altLang="en-US"/>
          </a:p>
        </p:txBody>
      </p:sp>
    </p:spTree>
    <p:extLst>
      <p:ext uri="{BB962C8B-B14F-4D97-AF65-F5344CB8AC3E}">
        <p14:creationId xmlns:p14="http://schemas.microsoft.com/office/powerpoint/2010/main" val="21695585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07020C67-9DA2-40E5-999C-B9859B4E2AA3}" type="slidenum">
              <a:rPr lang="en-US" altLang="en-US"/>
              <a:pPr/>
              <a:t>‹#›</a:t>
            </a:fld>
            <a:endParaRPr lang="en-US" altLang="en-US"/>
          </a:p>
        </p:txBody>
      </p:sp>
    </p:spTree>
    <p:extLst>
      <p:ext uri="{BB962C8B-B14F-4D97-AF65-F5344CB8AC3E}">
        <p14:creationId xmlns:p14="http://schemas.microsoft.com/office/powerpoint/2010/main" val="1852837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9B7A8BF-4654-4C64-BCC6-F8460BD12499}" type="slidenum">
              <a:rPr lang="en-US" altLang="en-US"/>
              <a:pPr/>
              <a:t>‹#›</a:t>
            </a:fld>
            <a:endParaRPr lang="en-US" altLang="en-US"/>
          </a:p>
        </p:txBody>
      </p:sp>
    </p:spTree>
    <p:extLst>
      <p:ext uri="{BB962C8B-B14F-4D97-AF65-F5344CB8AC3E}">
        <p14:creationId xmlns:p14="http://schemas.microsoft.com/office/powerpoint/2010/main" val="38831616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73BD1927-BE51-4F65-9128-02C4C71A7F65}" type="slidenum">
              <a:rPr lang="en-US" altLang="en-US"/>
              <a:pPr/>
              <a:t>‹#›</a:t>
            </a:fld>
            <a:endParaRPr lang="en-US" altLang="en-US"/>
          </a:p>
        </p:txBody>
      </p:sp>
    </p:spTree>
    <p:extLst>
      <p:ext uri="{BB962C8B-B14F-4D97-AF65-F5344CB8AC3E}">
        <p14:creationId xmlns:p14="http://schemas.microsoft.com/office/powerpoint/2010/main" val="41286844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BE1485B7-A57C-4295-8DDB-09068802E6C0}" type="slidenum">
              <a:rPr lang="en-US" altLang="en-US"/>
              <a:pPr/>
              <a:t>‹#›</a:t>
            </a:fld>
            <a:endParaRPr lang="en-US" altLang="en-US"/>
          </a:p>
        </p:txBody>
      </p:sp>
    </p:spTree>
    <p:extLst>
      <p:ext uri="{BB962C8B-B14F-4D97-AF65-F5344CB8AC3E}">
        <p14:creationId xmlns:p14="http://schemas.microsoft.com/office/powerpoint/2010/main" val="10952198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4EA47C9B-C6B9-4817-9663-461D86D05D62}" type="slidenum">
              <a:rPr lang="en-US" altLang="en-US"/>
              <a:pPr/>
              <a:t>‹#›</a:t>
            </a:fld>
            <a:endParaRPr lang="en-US" altLang="en-US"/>
          </a:p>
        </p:txBody>
      </p:sp>
    </p:spTree>
    <p:extLst>
      <p:ext uri="{BB962C8B-B14F-4D97-AF65-F5344CB8AC3E}">
        <p14:creationId xmlns:p14="http://schemas.microsoft.com/office/powerpoint/2010/main" val="31325981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5C581C8-1AC4-4158-8A56-E0003501D7BD}" type="slidenum">
              <a:rPr lang="en-US" altLang="en-US"/>
              <a:pPr/>
              <a:t>‹#›</a:t>
            </a:fld>
            <a:endParaRPr lang="en-US" altLang="en-US"/>
          </a:p>
        </p:txBody>
      </p:sp>
    </p:spTree>
    <p:extLst>
      <p:ext uri="{BB962C8B-B14F-4D97-AF65-F5344CB8AC3E}">
        <p14:creationId xmlns:p14="http://schemas.microsoft.com/office/powerpoint/2010/main" val="2181502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57A5689C-2925-46F6-8448-CC1C10163DB2}" type="slidenum">
              <a:rPr lang="en-US" altLang="en-US"/>
              <a:pPr/>
              <a:t>‹#›</a:t>
            </a:fld>
            <a:endParaRPr lang="en-US" altLang="en-US"/>
          </a:p>
        </p:txBody>
      </p:sp>
    </p:spTree>
    <p:extLst>
      <p:ext uri="{BB962C8B-B14F-4D97-AF65-F5344CB8AC3E}">
        <p14:creationId xmlns:p14="http://schemas.microsoft.com/office/powerpoint/2010/main" val="6223548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4DE5D059-CCCE-4CF0-807A-C9B1FAF5D581}" type="slidenum">
              <a:rPr lang="en-US" altLang="en-US"/>
              <a:pPr/>
              <a:t>‹#›</a:t>
            </a:fld>
            <a:endParaRPr lang="en-US" altLang="en-US"/>
          </a:p>
        </p:txBody>
      </p:sp>
    </p:spTree>
    <p:extLst>
      <p:ext uri="{BB962C8B-B14F-4D97-AF65-F5344CB8AC3E}">
        <p14:creationId xmlns:p14="http://schemas.microsoft.com/office/powerpoint/2010/main" val="419633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2014243-8B3D-4E6D-A1D7-661C0ED94C3C}" type="slidenum">
              <a:rPr lang="en-US" smtClean="0"/>
              <a:pPr/>
              <a:t>‹#›</a:t>
            </a:fld>
            <a:endParaRPr lang="en-US"/>
          </a:p>
        </p:txBody>
      </p:sp>
    </p:spTree>
    <p:extLst>
      <p:ext uri="{BB962C8B-B14F-4D97-AF65-F5344CB8AC3E}">
        <p14:creationId xmlns:p14="http://schemas.microsoft.com/office/powerpoint/2010/main" val="16254969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E05D7C6F-3C85-4B41-8DDB-7588231FCF75}" type="slidenum">
              <a:rPr lang="en-US" altLang="en-US"/>
              <a:pPr/>
              <a:t>‹#›</a:t>
            </a:fld>
            <a:endParaRPr lang="en-US" altLang="en-US"/>
          </a:p>
        </p:txBody>
      </p:sp>
    </p:spTree>
    <p:extLst>
      <p:ext uri="{BB962C8B-B14F-4D97-AF65-F5344CB8AC3E}">
        <p14:creationId xmlns:p14="http://schemas.microsoft.com/office/powerpoint/2010/main" val="130704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DC5839A-42D4-464C-8648-2D9B9F1F8929}" type="slidenum">
              <a:rPr lang="en-US" smtClean="0"/>
              <a:pPr/>
              <a:t>‹#›</a:t>
            </a:fld>
            <a:endParaRPr lang="en-US"/>
          </a:p>
        </p:txBody>
      </p:sp>
    </p:spTree>
    <p:extLst>
      <p:ext uri="{BB962C8B-B14F-4D97-AF65-F5344CB8AC3E}">
        <p14:creationId xmlns:p14="http://schemas.microsoft.com/office/powerpoint/2010/main" val="254735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97A35AA-591B-4F1A-ABED-EC17AD6AF22C}" type="slidenum">
              <a:rPr lang="en-US" smtClean="0"/>
              <a:pPr/>
              <a:t>‹#›</a:t>
            </a:fld>
            <a:endParaRPr lang="en-US"/>
          </a:p>
        </p:txBody>
      </p:sp>
    </p:spTree>
    <p:extLst>
      <p:ext uri="{BB962C8B-B14F-4D97-AF65-F5344CB8AC3E}">
        <p14:creationId xmlns:p14="http://schemas.microsoft.com/office/powerpoint/2010/main" val="388290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0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endParaRPr lang="en-US"/>
          </a:p>
        </p:txBody>
      </p:sp>
      <p:sp>
        <p:nvSpPr>
          <p:cNvPr id="7680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endParaRPr lang="en-US"/>
          </a:p>
        </p:txBody>
      </p:sp>
      <p:sp>
        <p:nvSpPr>
          <p:cNvPr id="7680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fld id="{83585D19-B7AB-4BC8-9FC7-9A60DC0C98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solidFill>
                  <a:srgbClr val="000000"/>
                </a:solidFill>
                <a:latin typeface="Tahoma" charset="0"/>
              </a:defRPr>
            </a:lvl1pPr>
          </a:lstStyle>
          <a:p>
            <a:pPr>
              <a:defRPr/>
            </a:pPr>
            <a:fld id="{5274C723-BB4E-2748-A899-F23AA4562A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00" r:id="rId12"/>
    <p:sldLayoutId id="2147483701" r:id="rId13"/>
  </p:sldLayoutIdLst>
  <p:txStyles>
    <p:title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solidFill>
                  <a:srgbClr val="000000"/>
                </a:solidFill>
                <a:latin typeface="Tahoma" charset="0"/>
              </a:defRPr>
            </a:lvl1pPr>
          </a:lstStyle>
          <a:p>
            <a:pPr>
              <a:defRPr/>
            </a:pPr>
            <a:fld id="{5274C723-BB4E-2748-A899-F23AA4562A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rgbClr val="000000"/>
                </a:solidFill>
                <a:latin typeface="Tahoma" charset="0"/>
                <a:cs typeface="+mn-cs"/>
              </a:defRPr>
            </a:lvl1pPr>
          </a:lstStyle>
          <a:p>
            <a:pPr>
              <a:defRPr/>
            </a:pPr>
            <a:fld id="{ED3C1802-8EC7-A24F-8516-BE4F35E9F390}" type="slidenum">
              <a:rPr lang="en-US">
                <a:ea typeface="ＭＳ Ｐゴシック" charset="0"/>
              </a:rPr>
              <a:pPr>
                <a:defRPr/>
              </a:pPr>
              <a:t>‹#›</a:t>
            </a:fld>
            <a:endParaRPr lang="en-US">
              <a:ea typeface="ＭＳ Ｐゴシック" charset="0"/>
            </a:endParaRPr>
          </a:p>
        </p:txBody>
      </p:sp>
    </p:spTree>
    <p:extLst>
      <p:ext uri="{BB962C8B-B14F-4D97-AF65-F5344CB8AC3E}">
        <p14:creationId xmlns:p14="http://schemas.microsoft.com/office/powerpoint/2010/main" val="8092499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fontAlgn="base">
        <a:spcBef>
          <a:spcPct val="0"/>
        </a:spcBef>
        <a:spcAft>
          <a:spcPct val="0"/>
        </a:spcAft>
        <a:defRPr sz="4400">
          <a:solidFill>
            <a:schemeClr val="tx2"/>
          </a:solidFill>
          <a:latin typeface="+mj-lt"/>
          <a:ea typeface="ＭＳ Ｐゴシック" charset="0"/>
          <a:cs typeface="ＭＳ Ｐゴシック" charset="0"/>
        </a:defRPr>
      </a:lvl1pPr>
      <a:lvl2pPr algn="l" rtl="0" fontAlgn="base">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fontAlgn="base">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fontAlgn="base">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fontAlgn="base">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fontAlgn="base">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fontAlgn="base">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rgbClr val="000000"/>
                </a:solidFill>
                <a:latin typeface="Tahoma" pitchFamily="34" charset="0"/>
              </a:defRPr>
            </a:lvl1pPr>
          </a:lstStyle>
          <a:p>
            <a:fld id="{9CF73E79-1098-4EE3-A19A-3FE7DB88F6DA}" type="slidenum">
              <a:rPr lang="en-US" altLang="en-US">
                <a:ea typeface="ＭＳ Ｐゴシック" pitchFamily="34" charset="-128"/>
              </a:rPr>
              <a:pPr/>
              <a:t>‹#›</a:t>
            </a:fld>
            <a:endParaRPr lang="en-US" altLang="en-US">
              <a:ea typeface="ＭＳ Ｐゴシック" pitchFamily="34" charset="-128"/>
            </a:endParaRPr>
          </a:p>
        </p:txBody>
      </p:sp>
    </p:spTree>
    <p:extLst>
      <p:ext uri="{BB962C8B-B14F-4D97-AF65-F5344CB8AC3E}">
        <p14:creationId xmlns:p14="http://schemas.microsoft.com/office/powerpoint/2010/main" val="45137463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fontAlgn="base">
        <a:spcBef>
          <a:spcPct val="0"/>
        </a:spcBef>
        <a:spcAft>
          <a:spcPct val="0"/>
        </a:spcAft>
        <a:defRPr sz="4400">
          <a:solidFill>
            <a:schemeClr val="tx2"/>
          </a:solidFill>
          <a:latin typeface="+mj-lt"/>
          <a:ea typeface="ＭＳ Ｐゴシック" charset="0"/>
          <a:cs typeface="ＭＳ Ｐゴシック" charset="0"/>
        </a:defRPr>
      </a:lvl1pPr>
      <a:lvl2pPr algn="l" rtl="0" fontAlgn="base">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fontAlgn="base">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fontAlgn="base">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fontAlgn="base">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ea typeface="ＭＳ Ｐゴシック" charset="0"/>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ea typeface="ＭＳ Ｐゴシック" charset="0"/>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ea typeface="ＭＳ Ｐゴシック" charset="0"/>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rgbClr val="000000"/>
                </a:solidFill>
                <a:latin typeface="Tahoma" pitchFamily="34" charset="0"/>
              </a:defRPr>
            </a:lvl1pPr>
          </a:lstStyle>
          <a:p>
            <a:fld id="{60ACF677-9F54-4443-B624-E780290683C9}" type="slidenum">
              <a:rPr lang="en-US" altLang="en-US">
                <a:ea typeface="ＭＳ Ｐゴシック" pitchFamily="34" charset="-128"/>
              </a:rPr>
              <a:pPr/>
              <a:t>‹#›</a:t>
            </a:fld>
            <a:endParaRPr lang="en-US" altLang="en-US">
              <a:ea typeface="ＭＳ Ｐゴシック" pitchFamily="34" charset="-128"/>
            </a:endParaRPr>
          </a:p>
        </p:txBody>
      </p:sp>
    </p:spTree>
    <p:extLst>
      <p:ext uri="{BB962C8B-B14F-4D97-AF65-F5344CB8AC3E}">
        <p14:creationId xmlns:p14="http://schemas.microsoft.com/office/powerpoint/2010/main" val="266248979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fontAlgn="base">
        <a:spcBef>
          <a:spcPct val="0"/>
        </a:spcBef>
        <a:spcAft>
          <a:spcPct val="0"/>
        </a:spcAft>
        <a:defRPr sz="4400">
          <a:solidFill>
            <a:schemeClr val="tx2"/>
          </a:solidFill>
          <a:latin typeface="+mj-lt"/>
          <a:ea typeface="ＭＳ Ｐゴシック" charset="0"/>
          <a:cs typeface="ＭＳ Ｐゴシック" charset="0"/>
        </a:defRPr>
      </a:lvl1pPr>
      <a:lvl2pPr algn="l" rtl="0" fontAlgn="base">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fontAlgn="base">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fontAlgn="base">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fontAlgn="base">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ea typeface="ＭＳ Ｐゴシック" charset="0"/>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ea typeface="ＭＳ Ｐゴシック" charset="0"/>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ea typeface="ＭＳ Ｐゴシック" charset="0"/>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pn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BCdCgiINblM" TargetMode="External"/><Relationship Id="rId2" Type="http://schemas.openxmlformats.org/officeDocument/2006/relationships/slideLayout" Target="../slideLayouts/slideLayout2.xml"/><Relationship Id="rId1" Type="http://schemas.openxmlformats.org/officeDocument/2006/relationships/video" Target="https://www.youtube.com/embed/BCdCgiINblM?feature=oembed" TargetMode="Externa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1695074"/>
            <a:ext cx="7772400" cy="1462088"/>
          </a:xfrm>
        </p:spPr>
        <p:txBody>
          <a:bodyPr/>
          <a:lstStyle/>
          <a:p>
            <a:pPr algn="ctr" eaLnBrk="1" hangingPunct="1">
              <a:defRPr/>
            </a:pPr>
            <a:r>
              <a:rPr lang="en-US" sz="4800" b="1" u="sng" dirty="0">
                <a:latin typeface="Comic Sans MS" charset="0"/>
              </a:rPr>
              <a:t>VMP 930</a:t>
            </a:r>
            <a:br>
              <a:rPr lang="en-US" sz="4800" b="1" u="sng" dirty="0">
                <a:latin typeface="Comic Sans MS" charset="0"/>
              </a:rPr>
            </a:br>
            <a:r>
              <a:rPr lang="en-US" sz="4800" b="1" u="sng" dirty="0">
                <a:latin typeface="Comic Sans MS" charset="0"/>
              </a:rPr>
              <a:t>Veterinary Parasitology</a:t>
            </a:r>
          </a:p>
        </p:txBody>
      </p:sp>
      <p:sp>
        <p:nvSpPr>
          <p:cNvPr id="3075" name="Rectangle 3"/>
          <p:cNvSpPr>
            <a:spLocks noGrp="1" noChangeArrowheads="1"/>
          </p:cNvSpPr>
          <p:nvPr>
            <p:ph type="subTitle" idx="1"/>
          </p:nvPr>
        </p:nvSpPr>
        <p:spPr>
          <a:xfrm>
            <a:off x="3036498" y="3945728"/>
            <a:ext cx="6400800" cy="1464471"/>
          </a:xfrm>
        </p:spPr>
        <p:txBody>
          <a:bodyPr/>
          <a:lstStyle/>
          <a:p>
            <a:pPr eaLnBrk="1" hangingPunct="1">
              <a:lnSpc>
                <a:spcPct val="90000"/>
              </a:lnSpc>
              <a:buFont typeface="Wingdings" charset="0"/>
              <a:buNone/>
              <a:defRPr/>
            </a:pPr>
            <a:r>
              <a:rPr lang="en-US" sz="4000" b="1" dirty="0">
                <a:latin typeface="Comic Sans MS" panose="030F0702030302020204" pitchFamily="66" charset="0"/>
              </a:rPr>
              <a:t>Cestodes 2</a:t>
            </a:r>
          </a:p>
          <a:p>
            <a:pPr eaLnBrk="1" hangingPunct="1">
              <a:lnSpc>
                <a:spcPct val="90000"/>
              </a:lnSpc>
              <a:buFont typeface="Wingdings" charset="0"/>
              <a:buNone/>
              <a:defRPr/>
            </a:pPr>
            <a:r>
              <a:rPr lang="en-US" sz="4000" b="1" dirty="0">
                <a:latin typeface="Comic Sans MS" panose="030F0702030302020204" pitchFamily="66" charset="0"/>
              </a:rPr>
              <a:t>More Tapeworms</a:t>
            </a:r>
            <a:endParaRPr lang="en-US" sz="4000" dirty="0">
              <a:latin typeface="Comic Sans MS" panose="030F0702030302020204" pitchFamily="66" charset="0"/>
            </a:endParaRPr>
          </a:p>
        </p:txBody>
      </p:sp>
      <p:pic>
        <p:nvPicPr>
          <p:cNvPr id="3076" name="Picture 4" descr="vpglogo22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87000" y="5029200"/>
            <a:ext cx="16764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7" name="Picture 5" descr="ncstat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978" y="104775"/>
            <a:ext cx="15240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A6EC28B-440E-A20B-CA98-978A37D177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7748" y="3348425"/>
            <a:ext cx="9144793" cy="103641"/>
          </a:xfrm>
          <a:prstGeom prst="rect">
            <a:avLst/>
          </a:prstGeom>
        </p:spPr>
      </p:pic>
    </p:spTree>
    <p:extLst>
      <p:ext uri="{BB962C8B-B14F-4D97-AF65-F5344CB8AC3E}">
        <p14:creationId xmlns:p14="http://schemas.microsoft.com/office/powerpoint/2010/main" val="372340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07494" y="1542272"/>
            <a:ext cx="5850235" cy="1124728"/>
          </a:xfrm>
        </p:spPr>
        <p:txBody>
          <a:bodyPr/>
          <a:lstStyle/>
          <a:p>
            <a:pPr>
              <a:defRPr/>
            </a:pPr>
            <a:r>
              <a:rPr lang="en-US" sz="2000" dirty="0">
                <a:latin typeface="Comic Sans MS"/>
                <a:cs typeface="Comic Sans MS"/>
              </a:rPr>
              <a:t>Ulceration &amp; inflammation of mucosa </a:t>
            </a:r>
          </a:p>
          <a:p>
            <a:pPr>
              <a:defRPr/>
            </a:pPr>
            <a:r>
              <a:rPr lang="en-US" sz="2000" dirty="0">
                <a:latin typeface="Comic Sans MS"/>
                <a:cs typeface="Comic Sans MS"/>
              </a:rPr>
              <a:t>Possible bowel wall rupture </a:t>
            </a:r>
          </a:p>
          <a:p>
            <a:pPr>
              <a:defRPr/>
            </a:pPr>
            <a:r>
              <a:rPr lang="en-US" sz="2000" dirty="0">
                <a:latin typeface="Comic Sans MS"/>
                <a:cs typeface="Comic Sans MS"/>
              </a:rPr>
              <a:t>Possible Intussusception of ileum into cecum</a:t>
            </a:r>
          </a:p>
        </p:txBody>
      </p:sp>
      <p:sp>
        <p:nvSpPr>
          <p:cNvPr id="2" name="Rectangle 3">
            <a:extLst>
              <a:ext uri="{FF2B5EF4-FFF2-40B4-BE49-F238E27FC236}">
                <a16:creationId xmlns:a16="http://schemas.microsoft.com/office/drawing/2014/main" id="{851D587D-6484-53E0-94E8-0E029A9C3ADF}"/>
              </a:ext>
            </a:extLst>
          </p:cNvPr>
          <p:cNvSpPr txBox="1">
            <a:spLocks noChangeArrowheads="1"/>
          </p:cNvSpPr>
          <p:nvPr/>
        </p:nvSpPr>
        <p:spPr bwMode="auto">
          <a:xfrm>
            <a:off x="188224" y="204786"/>
            <a:ext cx="6288776"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err="1">
                <a:latin typeface="Comic Sans MS" panose="030F0702030302020204" pitchFamily="66" charset="0"/>
              </a:rPr>
              <a:t>Anoplocephala</a:t>
            </a:r>
            <a:r>
              <a:rPr lang="en-US" sz="4000" b="1" i="1" u="sng" kern="0" dirty="0">
                <a:latin typeface="Comic Sans MS" panose="030F0702030302020204" pitchFamily="66" charset="0"/>
              </a:rPr>
              <a:t> </a:t>
            </a:r>
            <a:r>
              <a:rPr lang="en-US" sz="4000" b="1" i="1" u="sng" kern="0" dirty="0" err="1">
                <a:latin typeface="Comic Sans MS" panose="030F0702030302020204" pitchFamily="66" charset="0"/>
              </a:rPr>
              <a:t>perfoliata</a:t>
            </a:r>
            <a:endParaRPr lang="en-US" sz="4000" b="1" i="1" u="sng" kern="0" dirty="0">
              <a:latin typeface="Comic Sans MS" panose="030F0702030302020204" pitchFamily="66" charset="0"/>
            </a:endParaRPr>
          </a:p>
          <a:p>
            <a:pPr>
              <a:lnSpc>
                <a:spcPct val="90000"/>
              </a:lnSpc>
              <a:buFont typeface="Wingdings" charset="0"/>
              <a:buNone/>
              <a:defRPr/>
            </a:pPr>
            <a:r>
              <a:rPr lang="en-US" sz="2800" b="1" kern="0" dirty="0">
                <a:latin typeface="Comic Sans MS" panose="030F0702030302020204" pitchFamily="66" charset="0"/>
              </a:rPr>
              <a:t>Pathology</a:t>
            </a:r>
            <a:endParaRPr lang="en-US" sz="2800" kern="0" dirty="0">
              <a:latin typeface="Comic Sans MS" panose="030F0702030302020204" pitchFamily="66" charset="0"/>
            </a:endParaRPr>
          </a:p>
        </p:txBody>
      </p:sp>
      <p:sp>
        <p:nvSpPr>
          <p:cNvPr id="5" name="Rectangle 4">
            <a:extLst>
              <a:ext uri="{FF2B5EF4-FFF2-40B4-BE49-F238E27FC236}">
                <a16:creationId xmlns:a16="http://schemas.microsoft.com/office/drawing/2014/main" id="{90AA6175-6286-5F6F-0E06-D27BD81E3123}"/>
              </a:ext>
            </a:extLst>
          </p:cNvPr>
          <p:cNvSpPr>
            <a:spLocks noGrp="1" noChangeArrowheads="1"/>
          </p:cNvSpPr>
          <p:nvPr>
            <p:ph type="title"/>
          </p:nvPr>
        </p:nvSpPr>
        <p:spPr>
          <a:xfrm>
            <a:off x="8278069" y="3072899"/>
            <a:ext cx="2354264" cy="356101"/>
          </a:xfrm>
        </p:spPr>
        <p:txBody>
          <a:bodyPr/>
          <a:lstStyle/>
          <a:p>
            <a:pPr>
              <a:defRPr/>
            </a:pPr>
            <a:r>
              <a:rPr lang="en-US" sz="1800" dirty="0">
                <a:latin typeface="Comic Sans MS"/>
                <a:cs typeface="Comic Sans MS"/>
              </a:rPr>
              <a:t>Mucosal Ulceration</a:t>
            </a:r>
          </a:p>
        </p:txBody>
      </p:sp>
      <p:pic>
        <p:nvPicPr>
          <p:cNvPr id="6" name="Picture 6" descr="path1">
            <a:extLst>
              <a:ext uri="{FF2B5EF4-FFF2-40B4-BE49-F238E27FC236}">
                <a16:creationId xmlns:a16="http://schemas.microsoft.com/office/drawing/2014/main" id="{AB5DE5AA-C024-C6BF-E99E-D886AD31154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43800" y="481898"/>
            <a:ext cx="3822802" cy="2491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pic>
      <p:sp>
        <p:nvSpPr>
          <p:cNvPr id="7" name="Rectangle 2">
            <a:extLst>
              <a:ext uri="{FF2B5EF4-FFF2-40B4-BE49-F238E27FC236}">
                <a16:creationId xmlns:a16="http://schemas.microsoft.com/office/drawing/2014/main" id="{BCFCA83C-6631-9CD1-FF67-6E9E8F8A7600}"/>
              </a:ext>
            </a:extLst>
          </p:cNvPr>
          <p:cNvSpPr txBox="1">
            <a:spLocks noChangeArrowheads="1"/>
          </p:cNvSpPr>
          <p:nvPr/>
        </p:nvSpPr>
        <p:spPr bwMode="auto">
          <a:xfrm>
            <a:off x="7943250" y="6376102"/>
            <a:ext cx="2253852" cy="340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a:lstStyle>
          <a:p>
            <a:pPr>
              <a:defRPr/>
            </a:pPr>
            <a:r>
              <a:rPr lang="en-US" sz="1800" kern="0" dirty="0">
                <a:latin typeface="Comic Sans MS"/>
                <a:cs typeface="Comic Sans MS"/>
              </a:rPr>
              <a:t>Intestinal Rupture</a:t>
            </a:r>
          </a:p>
        </p:txBody>
      </p:sp>
      <p:pic>
        <p:nvPicPr>
          <p:cNvPr id="8" name="Picture 5" descr="path2">
            <a:extLst>
              <a:ext uri="{FF2B5EF4-FFF2-40B4-BE49-F238E27FC236}">
                <a16:creationId xmlns:a16="http://schemas.microsoft.com/office/drawing/2014/main" id="{653765D8-B1C6-FB36-DB6A-3FD7EE69630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86600" y="3668879"/>
            <a:ext cx="3967153" cy="25816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pic>
      <p:sp>
        <p:nvSpPr>
          <p:cNvPr id="9" name="Rectangle 4">
            <a:extLst>
              <a:ext uri="{FF2B5EF4-FFF2-40B4-BE49-F238E27FC236}">
                <a16:creationId xmlns:a16="http://schemas.microsoft.com/office/drawing/2014/main" id="{B36C91F7-51A7-E3FE-951D-20337BF71504}"/>
              </a:ext>
            </a:extLst>
          </p:cNvPr>
          <p:cNvSpPr txBox="1">
            <a:spLocks noChangeArrowheads="1"/>
          </p:cNvSpPr>
          <p:nvPr/>
        </p:nvSpPr>
        <p:spPr bwMode="auto">
          <a:xfrm>
            <a:off x="1740893" y="5768054"/>
            <a:ext cx="2035968" cy="446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a:lstStyle>
          <a:p>
            <a:pPr>
              <a:defRPr/>
            </a:pPr>
            <a:r>
              <a:rPr lang="en-US" sz="1800" kern="0" dirty="0">
                <a:latin typeface="Comic Sans MS"/>
                <a:cs typeface="Comic Sans MS"/>
              </a:rPr>
              <a:t>Intussusception</a:t>
            </a:r>
          </a:p>
        </p:txBody>
      </p:sp>
      <p:pic>
        <p:nvPicPr>
          <p:cNvPr id="10" name="Picture 6" descr="path3">
            <a:extLst>
              <a:ext uri="{FF2B5EF4-FFF2-40B4-BE49-F238E27FC236}">
                <a16:creationId xmlns:a16="http://schemas.microsoft.com/office/drawing/2014/main" id="{55C527E6-CA1D-1543-792A-D2ECCB2DE9D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022"/>
          <a:stretch/>
        </p:blipFill>
        <p:spPr bwMode="auto">
          <a:xfrm>
            <a:off x="685800" y="3011323"/>
            <a:ext cx="4274154" cy="28215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pic>
      <p:pic>
        <p:nvPicPr>
          <p:cNvPr id="3" name="Picture 2">
            <a:extLst>
              <a:ext uri="{FF2B5EF4-FFF2-40B4-BE49-F238E27FC236}">
                <a16:creationId xmlns:a16="http://schemas.microsoft.com/office/drawing/2014/main" id="{32BA7CA0-9AD0-653C-1860-C5DDB7E4FF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spTree>
    <p:extLst>
      <p:ext uri="{BB962C8B-B14F-4D97-AF65-F5344CB8AC3E}">
        <p14:creationId xmlns:p14="http://schemas.microsoft.com/office/powerpoint/2010/main" val="107141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33400" y="1752600"/>
            <a:ext cx="6400800" cy="2286000"/>
          </a:xfrm>
        </p:spPr>
        <p:txBody>
          <a:bodyPr/>
          <a:lstStyle/>
          <a:p>
            <a:pPr marL="0" indent="0">
              <a:buNone/>
              <a:defRPr/>
            </a:pPr>
            <a:r>
              <a:rPr lang="en-US" sz="2000" b="1" u="sng" dirty="0">
                <a:latin typeface="Comic Sans MS"/>
                <a:cs typeface="Comic Sans MS"/>
              </a:rPr>
              <a:t>Diagnosis</a:t>
            </a:r>
          </a:p>
          <a:p>
            <a:pPr marL="223838" indent="-223838">
              <a:defRPr/>
            </a:pPr>
            <a:r>
              <a:rPr lang="en-US" sz="1800" dirty="0">
                <a:latin typeface="Comic Sans MS"/>
                <a:cs typeface="Comic Sans MS"/>
              </a:rPr>
              <a:t>Diagnosis difficult.</a:t>
            </a:r>
          </a:p>
          <a:p>
            <a:pPr marL="465138" lvl="1" indent="-238125">
              <a:defRPr/>
            </a:pPr>
            <a:r>
              <a:rPr lang="en-US" sz="1600" dirty="0">
                <a:latin typeface="Comic Sans MS"/>
                <a:cs typeface="Comic Sans MS"/>
              </a:rPr>
              <a:t>Ova not always readily found during fecal exam.</a:t>
            </a:r>
          </a:p>
          <a:p>
            <a:pPr marL="223838" indent="-223838">
              <a:defRPr/>
            </a:pPr>
            <a:r>
              <a:rPr lang="en-US" sz="1800" dirty="0">
                <a:latin typeface="Comic Sans MS"/>
                <a:cs typeface="Comic Sans MS"/>
              </a:rPr>
              <a:t>Use fecal centrifugation for detection (not McMasters)</a:t>
            </a:r>
          </a:p>
          <a:p>
            <a:pPr marL="223838" indent="-223838">
              <a:defRPr/>
            </a:pPr>
            <a:r>
              <a:rPr lang="en-US" sz="1800" dirty="0">
                <a:latin typeface="Comic Sans MS"/>
                <a:cs typeface="Comic Sans MS"/>
              </a:rPr>
              <a:t>Tests currently in Development:</a:t>
            </a:r>
          </a:p>
          <a:p>
            <a:pPr marL="465138" lvl="1" indent="-238125">
              <a:defRPr/>
            </a:pPr>
            <a:r>
              <a:rPr lang="en-US" sz="1600" dirty="0">
                <a:latin typeface="Comic Sans MS"/>
                <a:cs typeface="Comic Sans MS"/>
              </a:rPr>
              <a:t>Antibody test.</a:t>
            </a:r>
          </a:p>
          <a:p>
            <a:pPr marL="465138" lvl="1" indent="-238125">
              <a:defRPr/>
            </a:pPr>
            <a:r>
              <a:rPr lang="en-US" sz="1600" dirty="0">
                <a:latin typeface="Comic Sans MS"/>
                <a:cs typeface="Comic Sans MS"/>
              </a:rPr>
              <a:t>PCR test. </a:t>
            </a:r>
          </a:p>
          <a:p>
            <a:pPr>
              <a:buFontTx/>
              <a:buNone/>
              <a:defRPr/>
            </a:pPr>
            <a:endParaRPr lang="en-US" dirty="0">
              <a:latin typeface="Comic Sans MS"/>
              <a:cs typeface="Comic Sans MS"/>
            </a:endParaRPr>
          </a:p>
        </p:txBody>
      </p:sp>
      <p:sp>
        <p:nvSpPr>
          <p:cNvPr id="2" name="Rectangle 3">
            <a:extLst>
              <a:ext uri="{FF2B5EF4-FFF2-40B4-BE49-F238E27FC236}">
                <a16:creationId xmlns:a16="http://schemas.microsoft.com/office/drawing/2014/main" id="{21BF6A78-1206-D312-EDF5-3A0FC40CAACC}"/>
              </a:ext>
            </a:extLst>
          </p:cNvPr>
          <p:cNvSpPr txBox="1">
            <a:spLocks noChangeArrowheads="1"/>
          </p:cNvSpPr>
          <p:nvPr/>
        </p:nvSpPr>
        <p:spPr bwMode="auto">
          <a:xfrm>
            <a:off x="208277" y="240632"/>
            <a:ext cx="6288776"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err="1">
                <a:latin typeface="Comic Sans MS" panose="030F0702030302020204" pitchFamily="66" charset="0"/>
              </a:rPr>
              <a:t>Anoplocephala</a:t>
            </a:r>
            <a:r>
              <a:rPr lang="en-US" sz="4000" b="1" i="1" u="sng" kern="0" dirty="0">
                <a:latin typeface="Comic Sans MS" panose="030F0702030302020204" pitchFamily="66" charset="0"/>
              </a:rPr>
              <a:t> </a:t>
            </a:r>
            <a:r>
              <a:rPr lang="en-US" sz="4000" b="1" i="1" u="sng" kern="0" dirty="0" err="1">
                <a:latin typeface="Comic Sans MS" panose="030F0702030302020204" pitchFamily="66" charset="0"/>
              </a:rPr>
              <a:t>perfoliata</a:t>
            </a:r>
            <a:endParaRPr lang="en-US" sz="4000" b="1" i="1" u="sng" kern="0" dirty="0">
              <a:latin typeface="Comic Sans MS" panose="030F0702030302020204" pitchFamily="66" charset="0"/>
            </a:endParaRPr>
          </a:p>
          <a:p>
            <a:pPr>
              <a:lnSpc>
                <a:spcPct val="90000"/>
              </a:lnSpc>
              <a:buFont typeface="Wingdings" charset="0"/>
              <a:buNone/>
              <a:defRPr/>
            </a:pPr>
            <a:r>
              <a:rPr lang="en-US" sz="2800" b="1" kern="0" dirty="0">
                <a:latin typeface="Comic Sans MS" panose="030F0702030302020204" pitchFamily="66" charset="0"/>
              </a:rPr>
              <a:t>Diagnosis, Treatment, Control</a:t>
            </a:r>
            <a:endParaRPr lang="en-US" sz="2800" kern="0" dirty="0">
              <a:latin typeface="Comic Sans MS" panose="030F0702030302020204" pitchFamily="66" charset="0"/>
            </a:endParaRPr>
          </a:p>
        </p:txBody>
      </p:sp>
      <p:sp>
        <p:nvSpPr>
          <p:cNvPr id="6" name="Rectangle 3">
            <a:extLst>
              <a:ext uri="{FF2B5EF4-FFF2-40B4-BE49-F238E27FC236}">
                <a16:creationId xmlns:a16="http://schemas.microsoft.com/office/drawing/2014/main" id="{DD5014AD-8E77-837A-54AD-7BD82D526E5D}"/>
              </a:ext>
            </a:extLst>
          </p:cNvPr>
          <p:cNvSpPr txBox="1">
            <a:spLocks noChangeArrowheads="1"/>
          </p:cNvSpPr>
          <p:nvPr/>
        </p:nvSpPr>
        <p:spPr bwMode="auto">
          <a:xfrm>
            <a:off x="3505200" y="3629526"/>
            <a:ext cx="3593432" cy="2959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defRPr/>
            </a:pPr>
            <a:r>
              <a:rPr lang="en-US" sz="2000" b="1" u="sng" kern="0" dirty="0">
                <a:latin typeface="Comic Sans MS"/>
                <a:cs typeface="Comic Sans MS"/>
              </a:rPr>
              <a:t>Treatment</a:t>
            </a:r>
          </a:p>
          <a:p>
            <a:pPr marL="223838" indent="-223838">
              <a:defRPr/>
            </a:pPr>
            <a:r>
              <a:rPr lang="en-US" sz="1800" kern="0" dirty="0">
                <a:latin typeface="Comic Sans MS"/>
                <a:cs typeface="Comic Sans MS"/>
              </a:rPr>
              <a:t>Pyrantel </a:t>
            </a:r>
            <a:r>
              <a:rPr lang="en-US" sz="1600" kern="0" dirty="0">
                <a:solidFill>
                  <a:srgbClr val="FF0000"/>
                </a:solidFill>
                <a:latin typeface="Comic Sans MS"/>
                <a:cs typeface="Comic Sans MS"/>
              </a:rPr>
              <a:t>(Extra-label)</a:t>
            </a:r>
          </a:p>
          <a:p>
            <a:pPr marL="465138" lvl="1" indent="-238125">
              <a:defRPr/>
            </a:pPr>
            <a:r>
              <a:rPr lang="en-US" sz="1600" kern="0" dirty="0">
                <a:latin typeface="Comic Sans MS"/>
                <a:cs typeface="Comic Sans MS"/>
              </a:rPr>
              <a:t>Pyrantel pamoate </a:t>
            </a:r>
            <a:r>
              <a:rPr lang="en-US" sz="1400" kern="0" dirty="0">
                <a:latin typeface="Comic Sans MS"/>
                <a:cs typeface="Comic Sans MS"/>
              </a:rPr>
              <a:t>(</a:t>
            </a:r>
            <a:r>
              <a:rPr lang="en-US" sz="1400" kern="0" dirty="0" err="1">
                <a:latin typeface="Comic Sans MS"/>
                <a:cs typeface="Comic Sans MS"/>
              </a:rPr>
              <a:t>Strongid</a:t>
            </a:r>
            <a:r>
              <a:rPr lang="en-US" sz="1400" kern="0" dirty="0">
                <a:latin typeface="Comic Sans MS"/>
                <a:cs typeface="Comic Sans MS"/>
              </a:rPr>
              <a:t>-T)</a:t>
            </a:r>
            <a:endParaRPr lang="en-US" sz="1600" i="1" kern="0" dirty="0">
              <a:latin typeface="Comic Sans MS"/>
              <a:cs typeface="Comic Sans MS"/>
            </a:endParaRPr>
          </a:p>
          <a:p>
            <a:pPr marL="625475" lvl="2" indent="-125413">
              <a:defRPr/>
            </a:pPr>
            <a:r>
              <a:rPr lang="en-US" sz="1000" kern="0" dirty="0">
                <a:latin typeface="Comic Sans MS"/>
                <a:cs typeface="Comic Sans MS"/>
              </a:rPr>
              <a:t>(double the nematode dose)</a:t>
            </a:r>
          </a:p>
          <a:p>
            <a:pPr marL="223838" indent="-223838">
              <a:defRPr/>
            </a:pPr>
            <a:r>
              <a:rPr lang="en-US" sz="1800" kern="0" dirty="0">
                <a:latin typeface="Comic Sans MS"/>
                <a:cs typeface="Comic Sans MS"/>
              </a:rPr>
              <a:t>Praziquantel</a:t>
            </a:r>
          </a:p>
          <a:p>
            <a:pPr marL="465138" lvl="1" indent="-238125">
              <a:defRPr/>
            </a:pPr>
            <a:r>
              <a:rPr lang="en-US" sz="1600" kern="0" dirty="0">
                <a:latin typeface="Comic Sans MS"/>
                <a:cs typeface="Comic Sans MS"/>
              </a:rPr>
              <a:t>Ivermectin + Praziquantel</a:t>
            </a:r>
          </a:p>
          <a:p>
            <a:pPr marL="625475" lvl="2" indent="-176213">
              <a:defRPr/>
            </a:pPr>
            <a:r>
              <a:rPr lang="en-US" sz="1400" kern="0" dirty="0" err="1">
                <a:latin typeface="Comic Sans MS"/>
                <a:cs typeface="Comic Sans MS"/>
              </a:rPr>
              <a:t>Zimectrin</a:t>
            </a:r>
            <a:r>
              <a:rPr lang="en-US" sz="1400" kern="0" dirty="0">
                <a:latin typeface="Comic Sans MS"/>
                <a:cs typeface="Comic Sans MS"/>
              </a:rPr>
              <a:t> Gold &amp; </a:t>
            </a:r>
            <a:r>
              <a:rPr lang="en-US" sz="1400" kern="0" dirty="0" err="1">
                <a:latin typeface="Comic Sans MS"/>
                <a:cs typeface="Comic Sans MS"/>
              </a:rPr>
              <a:t>Equimax</a:t>
            </a:r>
            <a:endParaRPr lang="en-US" sz="1400" kern="0" dirty="0">
              <a:latin typeface="Comic Sans MS"/>
              <a:cs typeface="Comic Sans MS"/>
            </a:endParaRPr>
          </a:p>
          <a:p>
            <a:pPr marL="465138" lvl="1" indent="-233363">
              <a:defRPr/>
            </a:pPr>
            <a:r>
              <a:rPr lang="en-US" sz="1600" kern="0" dirty="0">
                <a:latin typeface="Comic Sans MS"/>
                <a:cs typeface="Comic Sans MS"/>
              </a:rPr>
              <a:t>Moxidectin + Praziquantel</a:t>
            </a:r>
          </a:p>
          <a:p>
            <a:pPr marL="625475" lvl="2" indent="-176213">
              <a:defRPr/>
            </a:pPr>
            <a:r>
              <a:rPr lang="en-US" sz="1400" kern="0" dirty="0">
                <a:latin typeface="Comic Sans MS"/>
                <a:cs typeface="Comic Sans MS"/>
              </a:rPr>
              <a:t>Quest Plus</a:t>
            </a:r>
          </a:p>
          <a:p>
            <a:pPr>
              <a:buFontTx/>
              <a:buNone/>
              <a:defRPr/>
            </a:pPr>
            <a:endParaRPr lang="en-US" sz="2800" kern="0" dirty="0">
              <a:latin typeface="Comic Sans MS"/>
              <a:cs typeface="Comic Sans MS"/>
            </a:endParaRPr>
          </a:p>
        </p:txBody>
      </p:sp>
      <p:sp>
        <p:nvSpPr>
          <p:cNvPr id="7" name="Rectangle 3">
            <a:extLst>
              <a:ext uri="{FF2B5EF4-FFF2-40B4-BE49-F238E27FC236}">
                <a16:creationId xmlns:a16="http://schemas.microsoft.com/office/drawing/2014/main" id="{24B78061-E5B2-0930-04F7-483903AA3403}"/>
              </a:ext>
            </a:extLst>
          </p:cNvPr>
          <p:cNvSpPr txBox="1">
            <a:spLocks noChangeArrowheads="1"/>
          </p:cNvSpPr>
          <p:nvPr/>
        </p:nvSpPr>
        <p:spPr bwMode="auto">
          <a:xfrm>
            <a:off x="7897998" y="4876800"/>
            <a:ext cx="3593432" cy="1353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defRPr/>
            </a:pPr>
            <a:r>
              <a:rPr lang="en-US" sz="2000" b="1" u="sng" kern="0" dirty="0">
                <a:latin typeface="Comic Sans MS"/>
                <a:cs typeface="Comic Sans MS"/>
              </a:rPr>
              <a:t>Control</a:t>
            </a:r>
          </a:p>
          <a:p>
            <a:pPr>
              <a:defRPr/>
            </a:pPr>
            <a:r>
              <a:rPr lang="en-US" sz="1800" kern="0" dirty="0">
                <a:latin typeface="Comic Sans MS"/>
                <a:cs typeface="Comic Sans MS"/>
              </a:rPr>
              <a:t>Perform regularly scheduled treatments, </a:t>
            </a:r>
            <a:r>
              <a:rPr lang="en-US" sz="1800" u="sng" kern="0" dirty="0">
                <a:latin typeface="Comic Sans MS"/>
                <a:cs typeface="Comic Sans MS"/>
              </a:rPr>
              <a:t>as detection of ova is not reliable</a:t>
            </a:r>
            <a:r>
              <a:rPr lang="en-US" sz="1800" kern="0" dirty="0">
                <a:latin typeface="Comic Sans MS"/>
                <a:cs typeface="Comic Sans MS"/>
              </a:rPr>
              <a:t>.</a:t>
            </a:r>
            <a:endParaRPr lang="en-US" kern="0" dirty="0">
              <a:latin typeface="Comic Sans MS"/>
              <a:cs typeface="Comic Sans MS"/>
            </a:endParaRPr>
          </a:p>
        </p:txBody>
      </p:sp>
      <p:pic>
        <p:nvPicPr>
          <p:cNvPr id="3" name="Picture 2">
            <a:extLst>
              <a:ext uri="{FF2B5EF4-FFF2-40B4-BE49-F238E27FC236}">
                <a16:creationId xmlns:a16="http://schemas.microsoft.com/office/drawing/2014/main" id="{AAFF4E21-D1EE-B1EB-8809-101B871732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pic>
        <p:nvPicPr>
          <p:cNvPr id="5" name="Picture 6" descr="diag1">
            <a:extLst>
              <a:ext uri="{FF2B5EF4-FFF2-40B4-BE49-F238E27FC236}">
                <a16:creationId xmlns:a16="http://schemas.microsoft.com/office/drawing/2014/main" id="{1AF75B76-402A-AA29-CCB4-103ED5179EE3}"/>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8446115" y="381000"/>
            <a:ext cx="3045315"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72294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A349A37-100A-00BE-3716-F2C2DFF398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7437" y="2558387"/>
            <a:ext cx="5120640" cy="4026408"/>
          </a:xfrm>
          <a:prstGeom prst="rect">
            <a:avLst/>
          </a:prstGeom>
        </p:spPr>
      </p:pic>
      <p:sp>
        <p:nvSpPr>
          <p:cNvPr id="17411" name="Rectangle 5"/>
          <p:cNvSpPr>
            <a:spLocks noGrp="1" noChangeArrowheads="1"/>
          </p:cNvSpPr>
          <p:nvPr>
            <p:ph type="body" sz="half" idx="2"/>
          </p:nvPr>
        </p:nvSpPr>
        <p:spPr>
          <a:xfrm>
            <a:off x="474260" y="1479625"/>
            <a:ext cx="4648200" cy="728040"/>
          </a:xfrm>
        </p:spPr>
        <p:txBody>
          <a:bodyPr/>
          <a:lstStyle/>
          <a:p>
            <a:pPr marL="176213" indent="-176213">
              <a:lnSpc>
                <a:spcPct val="90000"/>
              </a:lnSpc>
              <a:spcBef>
                <a:spcPts val="0"/>
              </a:spcBef>
              <a:defRPr/>
            </a:pPr>
            <a:r>
              <a:rPr lang="en-US" sz="1400" dirty="0">
                <a:latin typeface="Comic Sans MS"/>
                <a:cs typeface="Comic Sans MS"/>
              </a:rPr>
              <a:t>Scolex with 4 suckers only (no hooks)</a:t>
            </a:r>
          </a:p>
          <a:p>
            <a:pPr marL="176213" indent="-176213">
              <a:lnSpc>
                <a:spcPct val="90000"/>
              </a:lnSpc>
              <a:spcBef>
                <a:spcPts val="0"/>
              </a:spcBef>
              <a:defRPr/>
            </a:pPr>
            <a:r>
              <a:rPr lang="en-US" sz="1400" dirty="0" err="1">
                <a:latin typeface="Comic Sans MS"/>
                <a:cs typeface="Comic Sans MS"/>
              </a:rPr>
              <a:t>Strobila</a:t>
            </a:r>
            <a:r>
              <a:rPr lang="en-US" sz="1400" dirty="0">
                <a:latin typeface="Comic Sans MS"/>
                <a:cs typeface="Comic Sans MS"/>
              </a:rPr>
              <a:t> made of many short, wide </a:t>
            </a:r>
            <a:r>
              <a:rPr lang="en-US" sz="1400" dirty="0" err="1">
                <a:latin typeface="Comic Sans MS"/>
                <a:cs typeface="Comic Sans MS"/>
              </a:rPr>
              <a:t>proglottids</a:t>
            </a:r>
            <a:r>
              <a:rPr lang="en-US" sz="1400" dirty="0">
                <a:latin typeface="Comic Sans MS"/>
                <a:cs typeface="Comic Sans MS"/>
              </a:rPr>
              <a:t> with bilateral genital pores and reproductive organs. </a:t>
            </a:r>
          </a:p>
        </p:txBody>
      </p:sp>
      <p:sp>
        <p:nvSpPr>
          <p:cNvPr id="2" name="Rectangle 3">
            <a:extLst>
              <a:ext uri="{FF2B5EF4-FFF2-40B4-BE49-F238E27FC236}">
                <a16:creationId xmlns:a16="http://schemas.microsoft.com/office/drawing/2014/main" id="{45871F22-59A6-001A-1900-018A7F4D39C1}"/>
              </a:ext>
            </a:extLst>
          </p:cNvPr>
          <p:cNvSpPr txBox="1">
            <a:spLocks noChangeArrowheads="1"/>
          </p:cNvSpPr>
          <p:nvPr/>
        </p:nvSpPr>
        <p:spPr bwMode="auto">
          <a:xfrm>
            <a:off x="188224" y="126451"/>
            <a:ext cx="6288776"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err="1">
                <a:latin typeface="Comic Sans MS" panose="030F0702030302020204" pitchFamily="66" charset="0"/>
              </a:rPr>
              <a:t>Moniezia</a:t>
            </a:r>
            <a:r>
              <a:rPr lang="en-US" sz="4000" b="1" i="1" u="sng" kern="0" dirty="0">
                <a:latin typeface="Comic Sans MS" panose="030F0702030302020204" pitchFamily="66" charset="0"/>
              </a:rPr>
              <a:t> sp.</a:t>
            </a:r>
          </a:p>
          <a:p>
            <a:pPr>
              <a:lnSpc>
                <a:spcPct val="90000"/>
              </a:lnSpc>
              <a:buFont typeface="Wingdings" charset="0"/>
              <a:buNone/>
              <a:defRPr/>
            </a:pPr>
            <a:r>
              <a:rPr lang="en-US" sz="2800" b="1" kern="0" dirty="0">
                <a:latin typeface="Comic Sans MS" panose="030F0702030302020204" pitchFamily="66" charset="0"/>
              </a:rPr>
              <a:t>Tapeworm of Ruminants</a:t>
            </a:r>
            <a:endParaRPr lang="en-US" sz="2800" kern="0" dirty="0">
              <a:latin typeface="Comic Sans MS" panose="030F0702030302020204" pitchFamily="66" charset="0"/>
            </a:endParaRPr>
          </a:p>
        </p:txBody>
      </p:sp>
      <p:sp>
        <p:nvSpPr>
          <p:cNvPr id="6" name="Rectangle 3">
            <a:extLst>
              <a:ext uri="{FF2B5EF4-FFF2-40B4-BE49-F238E27FC236}">
                <a16:creationId xmlns:a16="http://schemas.microsoft.com/office/drawing/2014/main" id="{9FC5CCAB-5EFE-DCAD-1012-AF84AAD80F29}"/>
              </a:ext>
            </a:extLst>
          </p:cNvPr>
          <p:cNvSpPr txBox="1">
            <a:spLocks noChangeArrowheads="1"/>
          </p:cNvSpPr>
          <p:nvPr/>
        </p:nvSpPr>
        <p:spPr bwMode="auto">
          <a:xfrm>
            <a:off x="445231" y="2622804"/>
            <a:ext cx="4419600"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80000"/>
              </a:lnSpc>
              <a:buNone/>
              <a:defRPr/>
            </a:pPr>
            <a:r>
              <a:rPr lang="en-US" sz="1800" b="1" u="sng" kern="0" dirty="0">
                <a:latin typeface="Comic Sans MS"/>
                <a:cs typeface="Comic Sans MS"/>
              </a:rPr>
              <a:t>Life Cycle</a:t>
            </a:r>
          </a:p>
          <a:p>
            <a:pPr marL="112713" indent="-112713">
              <a:lnSpc>
                <a:spcPct val="80000"/>
              </a:lnSpc>
              <a:defRPr/>
            </a:pPr>
            <a:r>
              <a:rPr lang="en-US" sz="1600" kern="0" dirty="0">
                <a:latin typeface="Comic Sans MS"/>
                <a:cs typeface="Comic Sans MS"/>
              </a:rPr>
              <a:t>DH: Ruminants (small intestine)</a:t>
            </a:r>
          </a:p>
          <a:p>
            <a:pPr marL="112713" indent="-112713">
              <a:lnSpc>
                <a:spcPct val="80000"/>
              </a:lnSpc>
              <a:defRPr/>
            </a:pPr>
            <a:r>
              <a:rPr lang="en-US" sz="1600" kern="0" dirty="0">
                <a:latin typeface="Comic Sans MS"/>
                <a:cs typeface="Comic Sans MS"/>
              </a:rPr>
              <a:t>Gravid proglottids &amp; eggs released in feces </a:t>
            </a:r>
          </a:p>
          <a:p>
            <a:pPr marL="112713" indent="-112713">
              <a:lnSpc>
                <a:spcPct val="80000"/>
              </a:lnSpc>
              <a:defRPr/>
            </a:pPr>
            <a:r>
              <a:rPr lang="en-US" sz="1600" kern="0" dirty="0">
                <a:latin typeface="Comic Sans MS"/>
                <a:cs typeface="Comic Sans MS"/>
              </a:rPr>
              <a:t>Ova disseminated in the environment </a:t>
            </a:r>
          </a:p>
          <a:p>
            <a:pPr marL="112713" indent="-112713">
              <a:lnSpc>
                <a:spcPct val="80000"/>
              </a:lnSpc>
              <a:defRPr/>
            </a:pPr>
            <a:r>
              <a:rPr lang="en-US" sz="1600" kern="0" dirty="0" err="1">
                <a:latin typeface="Comic Sans MS"/>
                <a:cs typeface="Comic Sans MS"/>
              </a:rPr>
              <a:t>IH</a:t>
            </a:r>
            <a:r>
              <a:rPr lang="en-US" sz="1600" kern="0" dirty="0">
                <a:latin typeface="Comic Sans MS"/>
                <a:cs typeface="Comic Sans MS"/>
              </a:rPr>
              <a:t>: Pasture mites </a:t>
            </a:r>
          </a:p>
          <a:p>
            <a:pPr marL="336550" lvl="1" indent="-104775">
              <a:lnSpc>
                <a:spcPct val="80000"/>
              </a:lnSpc>
              <a:defRPr/>
            </a:pPr>
            <a:r>
              <a:rPr lang="en-US" sz="1100" kern="0" dirty="0">
                <a:latin typeface="Comic Sans MS"/>
                <a:cs typeface="Comic Sans MS"/>
              </a:rPr>
              <a:t>Cysticercoid </a:t>
            </a:r>
          </a:p>
          <a:p>
            <a:pPr marL="336550" lvl="1" indent="-104775">
              <a:lnSpc>
                <a:spcPct val="80000"/>
              </a:lnSpc>
              <a:defRPr/>
            </a:pPr>
            <a:r>
              <a:rPr lang="en-US" sz="1100" kern="0" dirty="0">
                <a:latin typeface="Comic Sans MS"/>
                <a:cs typeface="Comic Sans MS"/>
              </a:rPr>
              <a:t>Ingested by the Definitive Host </a:t>
            </a:r>
          </a:p>
        </p:txBody>
      </p:sp>
      <p:sp>
        <p:nvSpPr>
          <p:cNvPr id="9" name="Rectangle 5">
            <a:extLst>
              <a:ext uri="{FF2B5EF4-FFF2-40B4-BE49-F238E27FC236}">
                <a16:creationId xmlns:a16="http://schemas.microsoft.com/office/drawing/2014/main" id="{F2DEFB32-7DCC-BAFC-82EF-CC3F2164EE11}"/>
              </a:ext>
            </a:extLst>
          </p:cNvPr>
          <p:cNvSpPr txBox="1">
            <a:spLocks noChangeArrowheads="1"/>
          </p:cNvSpPr>
          <p:nvPr/>
        </p:nvSpPr>
        <p:spPr bwMode="auto">
          <a:xfrm>
            <a:off x="9753600" y="4419600"/>
            <a:ext cx="1600200" cy="4810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09538" indent="-109538">
              <a:lnSpc>
                <a:spcPct val="90000"/>
              </a:lnSpc>
            </a:pPr>
            <a:r>
              <a:rPr lang="en-US" sz="1600" kern="0" dirty="0">
                <a:latin typeface="Comic Sans MS"/>
                <a:cs typeface="Comic Sans MS"/>
              </a:rPr>
              <a:t>Worldwide</a:t>
            </a:r>
          </a:p>
          <a:p>
            <a:pPr marL="109538" indent="-109538">
              <a:lnSpc>
                <a:spcPct val="90000"/>
              </a:lnSpc>
            </a:pPr>
            <a:r>
              <a:rPr lang="en-US" sz="1600" kern="0" dirty="0">
                <a:latin typeface="Comic Sans MS"/>
                <a:cs typeface="Comic Sans MS"/>
              </a:rPr>
              <a:t>Not Zoonotic</a:t>
            </a:r>
            <a:endParaRPr lang="en-US" sz="1600" u="sng" kern="0" dirty="0">
              <a:latin typeface="Comic Sans MS"/>
              <a:cs typeface="Comic Sans MS"/>
            </a:endParaRPr>
          </a:p>
        </p:txBody>
      </p:sp>
      <p:pic>
        <p:nvPicPr>
          <p:cNvPr id="5" name="Picture 4">
            <a:extLst>
              <a:ext uri="{FF2B5EF4-FFF2-40B4-BE49-F238E27FC236}">
                <a16:creationId xmlns:a16="http://schemas.microsoft.com/office/drawing/2014/main" id="{CB8B8CE5-5077-98AD-B856-AA427DA23A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pic>
        <p:nvPicPr>
          <p:cNvPr id="17412" name="Picture 6" descr="adult1"/>
          <p:cNvPicPr>
            <a:picLocks noGrp="1" noChangeAspect="1" noChangeArrowheads="1"/>
          </p:cNvPicPr>
          <p:nvPr>
            <p:ph sz="half" idx="1"/>
          </p:nvPr>
        </p:nvPicPr>
        <p:blipFill rotWithShape="1">
          <a:blip r:embed="rId5" cstate="email">
            <a:extLst>
              <a:ext uri="{28A0092B-C50C-407E-A947-70E740481C1C}">
                <a14:useLocalDpi xmlns:a14="http://schemas.microsoft.com/office/drawing/2010/main"/>
              </a:ext>
            </a:extLst>
          </a:blip>
          <a:srcRect/>
          <a:stretch/>
        </p:blipFill>
        <p:spPr>
          <a:xfrm>
            <a:off x="8324564" y="417976"/>
            <a:ext cx="3393176" cy="2515191"/>
          </a:xfrm>
        </p:spPr>
      </p:pic>
    </p:spTree>
    <p:extLst>
      <p:ext uri="{BB962C8B-B14F-4D97-AF65-F5344CB8AC3E}">
        <p14:creationId xmlns:p14="http://schemas.microsoft.com/office/powerpoint/2010/main" val="352304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82F6E5-65A4-8B6F-74A1-8A395873C4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sp>
        <p:nvSpPr>
          <p:cNvPr id="20483" name="Rectangle 3"/>
          <p:cNvSpPr>
            <a:spLocks noGrp="1" noChangeArrowheads="1"/>
          </p:cNvSpPr>
          <p:nvPr>
            <p:ph idx="1"/>
          </p:nvPr>
        </p:nvSpPr>
        <p:spPr>
          <a:xfrm>
            <a:off x="685800" y="1600200"/>
            <a:ext cx="5049383" cy="1981200"/>
          </a:xfrm>
        </p:spPr>
        <p:txBody>
          <a:bodyPr/>
          <a:lstStyle/>
          <a:p>
            <a:pPr>
              <a:spcBef>
                <a:spcPts val="0"/>
              </a:spcBef>
              <a:defRPr/>
            </a:pPr>
            <a:r>
              <a:rPr lang="en-US" sz="1600" b="1" dirty="0">
                <a:latin typeface="Comic Sans MS"/>
                <a:cs typeface="Comic Sans MS"/>
              </a:rPr>
              <a:t>Pathology</a:t>
            </a:r>
          </a:p>
          <a:p>
            <a:pPr lvl="1">
              <a:spcBef>
                <a:spcPts val="0"/>
              </a:spcBef>
              <a:defRPr/>
            </a:pPr>
            <a:r>
              <a:rPr lang="en-US" sz="2000" dirty="0">
                <a:latin typeface="Comic Sans MS"/>
                <a:cs typeface="Comic Sans MS"/>
              </a:rPr>
              <a:t> </a:t>
            </a:r>
            <a:r>
              <a:rPr lang="en-US" sz="1400" dirty="0">
                <a:latin typeface="Comic Sans MS" panose="030F0702030302020204" pitchFamily="66" charset="0"/>
                <a:cs typeface="Comic Sans MS"/>
              </a:rPr>
              <a:t>Considered non-pathogenic.</a:t>
            </a:r>
          </a:p>
          <a:p>
            <a:pPr lvl="1">
              <a:spcBef>
                <a:spcPts val="0"/>
              </a:spcBef>
              <a:defRPr/>
            </a:pPr>
            <a:r>
              <a:rPr lang="ja-JP" altLang="en-US" sz="1400" dirty="0">
                <a:latin typeface="Comic Sans MS" panose="030F0702030302020204" pitchFamily="66" charset="0"/>
                <a:cs typeface="Comic Sans MS"/>
              </a:rPr>
              <a:t>“</a:t>
            </a:r>
            <a:r>
              <a:rPr lang="en-US" sz="1400" dirty="0">
                <a:latin typeface="Comic Sans MS" panose="030F0702030302020204" pitchFamily="66" charset="0"/>
                <a:cs typeface="Comic Sans MS"/>
              </a:rPr>
              <a:t>Client Worry</a:t>
            </a:r>
            <a:r>
              <a:rPr lang="ja-JP" altLang="en-US" sz="1400" dirty="0">
                <a:latin typeface="Comic Sans MS" panose="030F0702030302020204" pitchFamily="66" charset="0"/>
                <a:cs typeface="Comic Sans MS"/>
              </a:rPr>
              <a:t>”</a:t>
            </a:r>
            <a:r>
              <a:rPr lang="en-US" altLang="ja-JP" sz="1400" dirty="0">
                <a:latin typeface="Comic Sans MS" panose="030F0702030302020204" pitchFamily="66" charset="0"/>
                <a:cs typeface="Comic Sans MS"/>
              </a:rPr>
              <a:t> (decreased marketability)</a:t>
            </a:r>
          </a:p>
          <a:p>
            <a:pPr marL="457200" lvl="1" indent="0">
              <a:spcBef>
                <a:spcPts val="0"/>
              </a:spcBef>
              <a:buNone/>
              <a:defRPr/>
            </a:pPr>
            <a:endParaRPr lang="en-US" altLang="ja-JP" sz="2000" dirty="0">
              <a:latin typeface="Comic Sans MS"/>
              <a:cs typeface="Comic Sans MS"/>
            </a:endParaRPr>
          </a:p>
          <a:p>
            <a:pPr>
              <a:spcBef>
                <a:spcPts val="0"/>
              </a:spcBef>
              <a:defRPr/>
            </a:pPr>
            <a:r>
              <a:rPr lang="en-US" sz="1600" b="1" dirty="0">
                <a:latin typeface="Comic Sans MS"/>
                <a:cs typeface="Comic Sans MS"/>
              </a:rPr>
              <a:t>Diagnosis</a:t>
            </a:r>
          </a:p>
          <a:p>
            <a:pPr lvl="1">
              <a:spcBef>
                <a:spcPts val="0"/>
              </a:spcBef>
              <a:defRPr/>
            </a:pPr>
            <a:r>
              <a:rPr lang="en-US" sz="1400" dirty="0">
                <a:latin typeface="Comic Sans MS"/>
                <a:cs typeface="Comic Sans MS"/>
              </a:rPr>
              <a:t>Segments (individual or in groups) seen in feces. </a:t>
            </a:r>
          </a:p>
          <a:p>
            <a:pPr lvl="1">
              <a:spcBef>
                <a:spcPts val="0"/>
              </a:spcBef>
              <a:defRPr/>
            </a:pPr>
            <a:r>
              <a:rPr lang="en-US" sz="1400" dirty="0">
                <a:latin typeface="Comic Sans MS"/>
                <a:cs typeface="Comic Sans MS"/>
              </a:rPr>
              <a:t>Ova found on fecal float or McMasters.</a:t>
            </a:r>
            <a:endParaRPr lang="en-US" sz="1400" b="1" dirty="0">
              <a:latin typeface="Comic Sans MS"/>
              <a:cs typeface="Comic Sans MS"/>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911" y="3647658"/>
            <a:ext cx="2494416" cy="2847507"/>
          </a:xfrm>
          <a:prstGeom prst="rect">
            <a:avLst/>
          </a:prstGeom>
        </p:spPr>
      </p:pic>
      <p:sp>
        <p:nvSpPr>
          <p:cNvPr id="2" name="Rectangle 3">
            <a:extLst>
              <a:ext uri="{FF2B5EF4-FFF2-40B4-BE49-F238E27FC236}">
                <a16:creationId xmlns:a16="http://schemas.microsoft.com/office/drawing/2014/main" id="{6C353B30-C6A2-60F8-57C5-2EE1AA0C6AB8}"/>
              </a:ext>
            </a:extLst>
          </p:cNvPr>
          <p:cNvSpPr txBox="1">
            <a:spLocks noChangeArrowheads="1"/>
          </p:cNvSpPr>
          <p:nvPr/>
        </p:nvSpPr>
        <p:spPr bwMode="auto">
          <a:xfrm>
            <a:off x="188224" y="126451"/>
            <a:ext cx="4138122"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err="1">
                <a:latin typeface="Comic Sans MS" panose="030F0702030302020204" pitchFamily="66" charset="0"/>
              </a:rPr>
              <a:t>Moniezia</a:t>
            </a:r>
            <a:r>
              <a:rPr lang="en-US" sz="4000" b="1" i="1" u="sng" kern="0" dirty="0">
                <a:latin typeface="Comic Sans MS" panose="030F0702030302020204" pitchFamily="66" charset="0"/>
              </a:rPr>
              <a:t> sp.</a:t>
            </a:r>
          </a:p>
          <a:p>
            <a:pPr>
              <a:lnSpc>
                <a:spcPct val="90000"/>
              </a:lnSpc>
              <a:buFont typeface="Wingdings" charset="0"/>
              <a:buNone/>
              <a:defRPr/>
            </a:pPr>
            <a:r>
              <a:rPr lang="en-US" sz="2800" b="1" kern="0" dirty="0">
                <a:latin typeface="Comic Sans MS" panose="030F0702030302020204" pitchFamily="66" charset="0"/>
              </a:rPr>
              <a:t>Pathology, Diagnosis</a:t>
            </a:r>
            <a:endParaRPr lang="en-US" sz="2800" kern="0" dirty="0">
              <a:latin typeface="Comic Sans MS" panose="030F0702030302020204" pitchFamily="66" charset="0"/>
            </a:endParaRPr>
          </a:p>
        </p:txBody>
      </p:sp>
      <p:pic>
        <p:nvPicPr>
          <p:cNvPr id="12" name="Picture 11">
            <a:extLst>
              <a:ext uri="{FF2B5EF4-FFF2-40B4-BE49-F238E27FC236}">
                <a16:creationId xmlns:a16="http://schemas.microsoft.com/office/drawing/2014/main" id="{330F3E87-E210-457C-66A3-9F8908226F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76051" y="2170114"/>
            <a:ext cx="1564367" cy="1794421"/>
          </a:xfrm>
          <a:prstGeom prst="rect">
            <a:avLst/>
          </a:prstGeom>
        </p:spPr>
      </p:pic>
      <p:pic>
        <p:nvPicPr>
          <p:cNvPr id="14" name="Picture 13">
            <a:extLst>
              <a:ext uri="{FF2B5EF4-FFF2-40B4-BE49-F238E27FC236}">
                <a16:creationId xmlns:a16="http://schemas.microsoft.com/office/drawing/2014/main" id="{E12C8057-DB99-D1CC-AFF0-C8779CBB809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40286" y="814033"/>
            <a:ext cx="1752600" cy="1776767"/>
          </a:xfrm>
          <a:prstGeom prst="rect">
            <a:avLst/>
          </a:prstGeom>
        </p:spPr>
      </p:pic>
      <p:pic>
        <p:nvPicPr>
          <p:cNvPr id="16" name="Picture 15">
            <a:extLst>
              <a:ext uri="{FF2B5EF4-FFF2-40B4-BE49-F238E27FC236}">
                <a16:creationId xmlns:a16="http://schemas.microsoft.com/office/drawing/2014/main" id="{BF3CAC9A-0440-EBA8-4369-7D67A0036B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98710" y="2961271"/>
            <a:ext cx="3782890" cy="2480808"/>
          </a:xfrm>
          <a:prstGeom prst="rect">
            <a:avLst/>
          </a:prstGeom>
        </p:spPr>
      </p:pic>
      <p:pic>
        <p:nvPicPr>
          <p:cNvPr id="17" name="Picture 16">
            <a:extLst>
              <a:ext uri="{FF2B5EF4-FFF2-40B4-BE49-F238E27FC236}">
                <a16:creationId xmlns:a16="http://schemas.microsoft.com/office/drawing/2014/main" id="{9ADBF9F5-DE7B-D5D6-F564-318303D41A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90763" y="4324784"/>
            <a:ext cx="4340761" cy="2170381"/>
          </a:xfrm>
          <a:prstGeom prst="rect">
            <a:avLst/>
          </a:prstGeom>
        </p:spPr>
      </p:pic>
      <p:pic>
        <p:nvPicPr>
          <p:cNvPr id="19" name="Picture 18">
            <a:extLst>
              <a:ext uri="{FF2B5EF4-FFF2-40B4-BE49-F238E27FC236}">
                <a16:creationId xmlns:a16="http://schemas.microsoft.com/office/drawing/2014/main" id="{3857D3BC-5F16-309A-1BA9-93E4D7AEE68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161716" y="142990"/>
            <a:ext cx="2743200" cy="1666875"/>
          </a:xfrm>
          <a:prstGeom prst="rect">
            <a:avLst/>
          </a:prstGeom>
        </p:spPr>
      </p:pic>
    </p:spTree>
    <p:extLst>
      <p:ext uri="{BB962C8B-B14F-4D97-AF65-F5344CB8AC3E}">
        <p14:creationId xmlns:p14="http://schemas.microsoft.com/office/powerpoint/2010/main" val="2539490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81000" y="1636712"/>
            <a:ext cx="7467600" cy="3011488"/>
          </a:xfrm>
        </p:spPr>
        <p:txBody>
          <a:bodyPr/>
          <a:lstStyle/>
          <a:p>
            <a:pPr marL="0" indent="0">
              <a:buNone/>
              <a:defRPr/>
            </a:pPr>
            <a:r>
              <a:rPr lang="en-US" sz="2000" b="1" u="sng" dirty="0">
                <a:latin typeface="Comic Sans MS"/>
                <a:cs typeface="Comic Sans MS"/>
              </a:rPr>
              <a:t>Treatment</a:t>
            </a:r>
          </a:p>
          <a:p>
            <a:pPr marL="176213" indent="-176213">
              <a:defRPr/>
            </a:pPr>
            <a:r>
              <a:rPr lang="en-US" sz="1600" dirty="0">
                <a:latin typeface="Comic Sans MS"/>
                <a:cs typeface="Comic Sans MS"/>
              </a:rPr>
              <a:t>Fenbendazole (</a:t>
            </a:r>
            <a:r>
              <a:rPr lang="en-US" sz="1600" i="1" dirty="0" err="1">
                <a:latin typeface="Comic Sans MS"/>
                <a:cs typeface="Comic Sans MS"/>
              </a:rPr>
              <a:t>Panacur</a:t>
            </a:r>
            <a:r>
              <a:rPr lang="en-US" sz="1600" i="1" dirty="0">
                <a:latin typeface="Comic Sans MS"/>
                <a:cs typeface="Comic Sans MS"/>
              </a:rPr>
              <a:t> or Safe-Guard</a:t>
            </a:r>
            <a:r>
              <a:rPr lang="en-US" sz="1600" dirty="0">
                <a:latin typeface="Comic Sans MS"/>
                <a:cs typeface="Comic Sans MS"/>
              </a:rPr>
              <a:t>) [cattle] </a:t>
            </a:r>
          </a:p>
          <a:p>
            <a:pPr marL="176213" indent="-176213">
              <a:defRPr/>
            </a:pPr>
            <a:r>
              <a:rPr lang="en-US" sz="1600" dirty="0">
                <a:latin typeface="Comic Sans MS"/>
                <a:cs typeface="Comic Sans MS"/>
              </a:rPr>
              <a:t>Albendazole (</a:t>
            </a:r>
            <a:r>
              <a:rPr lang="en-US" sz="1600" i="1" dirty="0">
                <a:latin typeface="Comic Sans MS"/>
                <a:cs typeface="Comic Sans MS"/>
              </a:rPr>
              <a:t>Valbazen Suspension PI</a:t>
            </a:r>
            <a:r>
              <a:rPr lang="en-US" sz="1600" dirty="0">
                <a:latin typeface="Comic Sans MS"/>
                <a:cs typeface="Comic Sans MS"/>
              </a:rPr>
              <a:t>) [cattle, sheep, goats]</a:t>
            </a:r>
          </a:p>
          <a:p>
            <a:pPr marL="176213" indent="-176213">
              <a:defRPr/>
            </a:pPr>
            <a:r>
              <a:rPr lang="en-US" sz="1600" dirty="0" err="1">
                <a:latin typeface="Comic Sans MS"/>
                <a:cs typeface="Comic Sans MS"/>
              </a:rPr>
              <a:t>Oxfendazole</a:t>
            </a:r>
            <a:r>
              <a:rPr lang="en-US" sz="1600" dirty="0">
                <a:latin typeface="Comic Sans MS"/>
                <a:cs typeface="Comic Sans MS"/>
              </a:rPr>
              <a:t> (</a:t>
            </a:r>
            <a:r>
              <a:rPr lang="en-US" sz="1600" i="1" dirty="0" err="1">
                <a:latin typeface="Comic Sans MS"/>
                <a:cs typeface="Comic Sans MS"/>
              </a:rPr>
              <a:t>Synanthic</a:t>
            </a:r>
            <a:r>
              <a:rPr lang="en-US" sz="1600" i="1" dirty="0">
                <a:latin typeface="Comic Sans MS"/>
                <a:cs typeface="Comic Sans MS"/>
              </a:rPr>
              <a:t> Bovine </a:t>
            </a:r>
            <a:r>
              <a:rPr lang="en-US" sz="1600" i="1" dirty="0" err="1">
                <a:latin typeface="Comic Sans MS"/>
                <a:cs typeface="Comic Sans MS"/>
              </a:rPr>
              <a:t>Dewormer</a:t>
            </a:r>
            <a:r>
              <a:rPr lang="en-US" sz="1600" i="1" dirty="0">
                <a:latin typeface="Comic Sans MS"/>
                <a:cs typeface="Comic Sans MS"/>
              </a:rPr>
              <a:t> Suspension</a:t>
            </a:r>
            <a:r>
              <a:rPr lang="en-US" sz="1600" dirty="0">
                <a:latin typeface="Comic Sans MS"/>
                <a:cs typeface="Comic Sans MS"/>
              </a:rPr>
              <a:t>) [cattle] </a:t>
            </a:r>
          </a:p>
          <a:p>
            <a:pPr marL="176213" indent="-176213">
              <a:defRPr/>
            </a:pPr>
            <a:endParaRPr lang="en-US" sz="1600" dirty="0">
              <a:latin typeface="Comic Sans MS"/>
              <a:cs typeface="Comic Sans MS"/>
            </a:endParaRPr>
          </a:p>
          <a:p>
            <a:pPr marL="176213" indent="-176213">
              <a:defRPr/>
            </a:pPr>
            <a:r>
              <a:rPr lang="en-US" sz="1600" dirty="0" err="1">
                <a:latin typeface="Comic Sans MS"/>
                <a:cs typeface="Comic Sans MS"/>
              </a:rPr>
              <a:t>Praziquantel</a:t>
            </a:r>
            <a:r>
              <a:rPr lang="en-US" sz="1600" dirty="0">
                <a:latin typeface="Comic Sans MS"/>
                <a:cs typeface="Comic Sans MS"/>
              </a:rPr>
              <a:t> (</a:t>
            </a:r>
            <a:r>
              <a:rPr lang="en-US" sz="1600" i="1" dirty="0" err="1">
                <a:latin typeface="Comic Sans MS"/>
                <a:cs typeface="Comic Sans MS"/>
              </a:rPr>
              <a:t>Droncit</a:t>
            </a:r>
            <a:r>
              <a:rPr lang="en-US" sz="1600" dirty="0">
                <a:latin typeface="Comic Sans MS"/>
                <a:cs typeface="Comic Sans MS"/>
              </a:rPr>
              <a:t>) [sheep &amp; goats]  </a:t>
            </a:r>
            <a:r>
              <a:rPr lang="en-US" sz="1600" dirty="0">
                <a:solidFill>
                  <a:srgbClr val="FF0000"/>
                </a:solidFill>
                <a:latin typeface="Comic Sans MS"/>
                <a:cs typeface="Comic Sans MS"/>
              </a:rPr>
              <a:t>(extra-label)</a:t>
            </a:r>
          </a:p>
          <a:p>
            <a:pPr>
              <a:defRPr/>
            </a:pPr>
            <a:endParaRPr lang="en-US" sz="1600" dirty="0">
              <a:latin typeface="Comic Sans MS"/>
              <a:cs typeface="Comic Sans MS"/>
            </a:endParaRPr>
          </a:p>
          <a:p>
            <a:pPr marL="223838" indent="-223838">
              <a:defRPr/>
            </a:pPr>
            <a:r>
              <a:rPr lang="en-US" sz="2400" b="1" dirty="0">
                <a:solidFill>
                  <a:srgbClr val="FF0000"/>
                </a:solidFill>
                <a:latin typeface="Comic Sans MS"/>
                <a:cs typeface="Comic Sans MS"/>
              </a:rPr>
              <a:t>Always check Restrictions &amp; Withdrawal Times </a:t>
            </a:r>
            <a:endParaRPr lang="en-US" sz="2400" dirty="0">
              <a:solidFill>
                <a:srgbClr val="FF0000"/>
              </a:solidFill>
              <a:latin typeface="Comic Sans MS"/>
              <a:cs typeface="Comic Sans MS"/>
            </a:endParaRPr>
          </a:p>
        </p:txBody>
      </p:sp>
      <p:sp>
        <p:nvSpPr>
          <p:cNvPr id="2" name="Rectangle 3">
            <a:extLst>
              <a:ext uri="{FF2B5EF4-FFF2-40B4-BE49-F238E27FC236}">
                <a16:creationId xmlns:a16="http://schemas.microsoft.com/office/drawing/2014/main" id="{6DFAF511-380A-AB71-6A40-75427C711755}"/>
              </a:ext>
            </a:extLst>
          </p:cNvPr>
          <p:cNvSpPr txBox="1">
            <a:spLocks noChangeArrowheads="1"/>
          </p:cNvSpPr>
          <p:nvPr/>
        </p:nvSpPr>
        <p:spPr bwMode="auto">
          <a:xfrm>
            <a:off x="188224" y="126451"/>
            <a:ext cx="3926576"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err="1">
                <a:latin typeface="Comic Sans MS" panose="030F0702030302020204" pitchFamily="66" charset="0"/>
              </a:rPr>
              <a:t>Moniezia</a:t>
            </a:r>
            <a:r>
              <a:rPr lang="en-US" sz="4000" b="1" i="1" u="sng" kern="0" dirty="0">
                <a:latin typeface="Comic Sans MS" panose="030F0702030302020204" pitchFamily="66" charset="0"/>
              </a:rPr>
              <a:t> sp.</a:t>
            </a:r>
          </a:p>
          <a:p>
            <a:pPr>
              <a:lnSpc>
                <a:spcPct val="90000"/>
              </a:lnSpc>
              <a:buFont typeface="Wingdings" charset="0"/>
              <a:buNone/>
              <a:defRPr/>
            </a:pPr>
            <a:r>
              <a:rPr lang="en-US" sz="2800" b="1" kern="0" dirty="0">
                <a:latin typeface="Comic Sans MS" panose="030F0702030302020204" pitchFamily="66" charset="0"/>
              </a:rPr>
              <a:t>Treatment, Control</a:t>
            </a:r>
            <a:endParaRPr lang="en-US" sz="2800" kern="0" dirty="0">
              <a:latin typeface="Comic Sans MS" panose="030F0702030302020204" pitchFamily="66" charset="0"/>
            </a:endParaRPr>
          </a:p>
        </p:txBody>
      </p:sp>
      <p:sp>
        <p:nvSpPr>
          <p:cNvPr id="5" name="Rectangle 3">
            <a:extLst>
              <a:ext uri="{FF2B5EF4-FFF2-40B4-BE49-F238E27FC236}">
                <a16:creationId xmlns:a16="http://schemas.microsoft.com/office/drawing/2014/main" id="{698D1E98-7DCE-8E2C-FB19-0619E001BF2A}"/>
              </a:ext>
            </a:extLst>
          </p:cNvPr>
          <p:cNvSpPr txBox="1">
            <a:spLocks noChangeArrowheads="1"/>
          </p:cNvSpPr>
          <p:nvPr/>
        </p:nvSpPr>
        <p:spPr bwMode="auto">
          <a:xfrm>
            <a:off x="4343400" y="4906198"/>
            <a:ext cx="5943600" cy="1418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defRPr/>
            </a:pPr>
            <a:r>
              <a:rPr lang="en-US" b="1" u="sng" kern="0" dirty="0">
                <a:latin typeface="Comic Sans MS"/>
                <a:cs typeface="Comic Sans MS"/>
              </a:rPr>
              <a:t>Control</a:t>
            </a:r>
          </a:p>
          <a:p>
            <a:pPr>
              <a:defRPr/>
            </a:pPr>
            <a:r>
              <a:rPr lang="en-US" sz="2400" kern="0" dirty="0">
                <a:latin typeface="Comic Sans MS"/>
                <a:cs typeface="Comic Sans MS"/>
              </a:rPr>
              <a:t>Perform regularly scheduled treatments, spring &amp; fall. </a:t>
            </a:r>
          </a:p>
        </p:txBody>
      </p:sp>
      <p:pic>
        <p:nvPicPr>
          <p:cNvPr id="3" name="Picture 2">
            <a:extLst>
              <a:ext uri="{FF2B5EF4-FFF2-40B4-BE49-F238E27FC236}">
                <a16:creationId xmlns:a16="http://schemas.microsoft.com/office/drawing/2014/main" id="{0332BAE3-2F82-F593-58C8-06B36F0AC8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pic>
        <p:nvPicPr>
          <p:cNvPr id="8" name="Picture 7">
            <a:extLst>
              <a:ext uri="{FF2B5EF4-FFF2-40B4-BE49-F238E27FC236}">
                <a16:creationId xmlns:a16="http://schemas.microsoft.com/office/drawing/2014/main" id="{FF3C5070-2909-3B85-F6E0-4B09016A3E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370232"/>
            <a:ext cx="4382949" cy="3108780"/>
          </a:xfrm>
          <a:prstGeom prst="rect">
            <a:avLst/>
          </a:prstGeom>
        </p:spPr>
      </p:pic>
    </p:spTree>
    <p:extLst>
      <p:ext uri="{BB962C8B-B14F-4D97-AF65-F5344CB8AC3E}">
        <p14:creationId xmlns:p14="http://schemas.microsoft.com/office/powerpoint/2010/main" val="165993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895600" y="762000"/>
            <a:ext cx="6400800" cy="1905000"/>
          </a:xfrm>
        </p:spPr>
        <p:txBody>
          <a:bodyPr/>
          <a:lstStyle/>
          <a:p>
            <a:pPr eaLnBrk="1" hangingPunct="1">
              <a:lnSpc>
                <a:spcPct val="90000"/>
              </a:lnSpc>
              <a:buFont typeface="Wingdings" charset="0"/>
              <a:buNone/>
              <a:defRPr/>
            </a:pPr>
            <a:r>
              <a:rPr lang="en-US" sz="5400" b="1" i="1" dirty="0" err="1">
                <a:latin typeface="Comic Sans MS" panose="030F0702030302020204" pitchFamily="66" charset="0"/>
              </a:rPr>
              <a:t>Spirometra</a:t>
            </a:r>
            <a:r>
              <a:rPr lang="en-US" sz="5400" b="1" i="1" dirty="0">
                <a:latin typeface="Comic Sans MS" panose="030F0702030302020204" pitchFamily="66" charset="0"/>
              </a:rPr>
              <a:t> sp.</a:t>
            </a:r>
          </a:p>
          <a:p>
            <a:pPr eaLnBrk="1" hangingPunct="1">
              <a:lnSpc>
                <a:spcPct val="90000"/>
              </a:lnSpc>
              <a:buFont typeface="Wingdings" charset="0"/>
              <a:buNone/>
              <a:defRPr/>
            </a:pPr>
            <a:r>
              <a:rPr lang="en-US" sz="5400" b="1" dirty="0">
                <a:latin typeface="Comic Sans MS" panose="030F0702030302020204" pitchFamily="66" charset="0"/>
              </a:rPr>
              <a:t>Wildlife Tapeworm</a:t>
            </a:r>
            <a:endParaRPr lang="en-US" sz="5400" dirty="0">
              <a:latin typeface="Comic Sans MS" panose="030F0702030302020204" pitchFamily="66" charset="0"/>
            </a:endParaRPr>
          </a:p>
        </p:txBody>
      </p:sp>
      <p:pic>
        <p:nvPicPr>
          <p:cNvPr id="4" name="Picture 3">
            <a:extLst>
              <a:ext uri="{FF2B5EF4-FFF2-40B4-BE49-F238E27FC236}">
                <a16:creationId xmlns:a16="http://schemas.microsoft.com/office/drawing/2014/main" id="{C4DFBBFF-AA55-2EAA-D1BF-598EB55FA4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3603" y="2667000"/>
            <a:ext cx="9144793" cy="103641"/>
          </a:xfrm>
          <a:prstGeom prst="rect">
            <a:avLst/>
          </a:prstGeom>
        </p:spPr>
      </p:pic>
      <p:pic>
        <p:nvPicPr>
          <p:cNvPr id="6" name="Picture 5" descr="A cartoon of a cat&#10;&#10;Description automatically generated">
            <a:extLst>
              <a:ext uri="{FF2B5EF4-FFF2-40B4-BE49-F238E27FC236}">
                <a16:creationId xmlns:a16="http://schemas.microsoft.com/office/drawing/2014/main" id="{FEE24AB0-B678-D2B0-DC8C-F9096C374B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800" y="3678851"/>
            <a:ext cx="2022535" cy="2681945"/>
          </a:xfrm>
          <a:prstGeom prst="rect">
            <a:avLst/>
          </a:prstGeom>
        </p:spPr>
      </p:pic>
      <p:pic>
        <p:nvPicPr>
          <p:cNvPr id="7" name="Picture 6">
            <a:extLst>
              <a:ext uri="{FF2B5EF4-FFF2-40B4-BE49-F238E27FC236}">
                <a16:creationId xmlns:a16="http://schemas.microsoft.com/office/drawing/2014/main" id="{C82F65E6-7432-B583-2A3D-B6578FF482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7812319" y="3429000"/>
            <a:ext cx="3948205" cy="2898860"/>
          </a:xfrm>
          <a:prstGeom prst="rect">
            <a:avLst/>
          </a:prstGeom>
        </p:spPr>
      </p:pic>
      <p:pic>
        <p:nvPicPr>
          <p:cNvPr id="8" name="Picture 7">
            <a:extLst>
              <a:ext uri="{FF2B5EF4-FFF2-40B4-BE49-F238E27FC236}">
                <a16:creationId xmlns:a16="http://schemas.microsoft.com/office/drawing/2014/main" id="{A4236BDF-FBAC-C1E0-4E97-F5D340BACD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25333" y="3220905"/>
            <a:ext cx="4267200" cy="3597835"/>
          </a:xfrm>
          <a:prstGeom prst="rect">
            <a:avLst/>
          </a:prstGeom>
        </p:spPr>
      </p:pic>
    </p:spTree>
    <p:extLst>
      <p:ext uri="{BB962C8B-B14F-4D97-AF65-F5344CB8AC3E}">
        <p14:creationId xmlns:p14="http://schemas.microsoft.com/office/powerpoint/2010/main" val="2607744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A9566E-A9CE-617F-6788-D8D66D1D7E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sp>
        <p:nvSpPr>
          <p:cNvPr id="3077" name="Rectangle 5"/>
          <p:cNvSpPr>
            <a:spLocks noGrp="1" noChangeArrowheads="1"/>
          </p:cNvSpPr>
          <p:nvPr>
            <p:ph type="body" sz="half" idx="2"/>
          </p:nvPr>
        </p:nvSpPr>
        <p:spPr>
          <a:xfrm>
            <a:off x="246512" y="1524000"/>
            <a:ext cx="4648200" cy="914400"/>
          </a:xfrm>
          <a:extLst>
            <a:ext uri="{FAA26D3D-D897-4be2-8F04-BA451C77F1D7}">
              <ma14:placeholderFlag xmlns:ma14="http://schemas.microsoft.com/office/mac/drawingml/2011/main" xmlns="" val="1"/>
            </a:ext>
          </a:extLst>
        </p:spPr>
        <p:txBody>
          <a:bodyPr/>
          <a:lstStyle/>
          <a:p>
            <a:pPr marL="234950" indent="-234950">
              <a:lnSpc>
                <a:spcPct val="90000"/>
              </a:lnSpc>
              <a:defRPr/>
            </a:pPr>
            <a:r>
              <a:rPr lang="en-US" sz="1800" dirty="0">
                <a:latin typeface="Comic Sans MS"/>
                <a:cs typeface="Comic Sans MS"/>
              </a:rPr>
              <a:t>Scolex with 2 bothria (grooves) only </a:t>
            </a:r>
          </a:p>
          <a:p>
            <a:pPr marL="234950" indent="-234950">
              <a:lnSpc>
                <a:spcPct val="90000"/>
              </a:lnSpc>
              <a:defRPr/>
            </a:pPr>
            <a:r>
              <a:rPr lang="en-US" sz="1800" dirty="0" err="1">
                <a:latin typeface="Comic Sans MS"/>
                <a:cs typeface="Comic Sans MS"/>
              </a:rPr>
              <a:t>Strobila</a:t>
            </a:r>
            <a:r>
              <a:rPr lang="en-US" sz="1800" dirty="0">
                <a:latin typeface="Comic Sans MS"/>
                <a:cs typeface="Comic Sans MS"/>
              </a:rPr>
              <a:t> made of square </a:t>
            </a:r>
            <a:r>
              <a:rPr lang="en-US" sz="1800" dirty="0" err="1">
                <a:latin typeface="Comic Sans MS"/>
                <a:cs typeface="Comic Sans MS"/>
              </a:rPr>
              <a:t>proglottids</a:t>
            </a:r>
            <a:r>
              <a:rPr lang="en-US" sz="1800" dirty="0">
                <a:latin typeface="Comic Sans MS"/>
                <a:cs typeface="Comic Sans MS"/>
              </a:rPr>
              <a:t> with single ventral genital pore. </a:t>
            </a:r>
          </a:p>
        </p:txBody>
      </p:sp>
      <p:pic>
        <p:nvPicPr>
          <p:cNvPr id="12" name="Picture 11">
            <a:extLst>
              <a:ext uri="{FF2B5EF4-FFF2-40B4-BE49-F238E27FC236}">
                <a16:creationId xmlns:a16="http://schemas.microsoft.com/office/drawing/2014/main" id="{D91606FD-17C3-B06E-0825-4394E55B6D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6266" y="2599347"/>
            <a:ext cx="4588896" cy="2916364"/>
          </a:xfrm>
          <a:prstGeom prst="rect">
            <a:avLst/>
          </a:prstGeom>
        </p:spPr>
      </p:pic>
      <p:sp>
        <p:nvSpPr>
          <p:cNvPr id="13" name="Rectangle 3">
            <a:extLst>
              <a:ext uri="{FF2B5EF4-FFF2-40B4-BE49-F238E27FC236}">
                <a16:creationId xmlns:a16="http://schemas.microsoft.com/office/drawing/2014/main" id="{76A67E8C-2443-38BB-D1F5-7921ACB3C5D8}"/>
              </a:ext>
            </a:extLst>
          </p:cNvPr>
          <p:cNvSpPr txBox="1">
            <a:spLocks noChangeArrowheads="1"/>
          </p:cNvSpPr>
          <p:nvPr/>
        </p:nvSpPr>
        <p:spPr bwMode="auto">
          <a:xfrm>
            <a:off x="188224" y="204786"/>
            <a:ext cx="4764776"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err="1">
                <a:latin typeface="Comic Sans MS" panose="030F0702030302020204" pitchFamily="66" charset="0"/>
              </a:rPr>
              <a:t>Spirometra</a:t>
            </a:r>
            <a:r>
              <a:rPr lang="en-US" sz="4000" b="1" i="1" u="sng" kern="0" dirty="0">
                <a:latin typeface="Comic Sans MS" panose="030F0702030302020204" pitchFamily="66" charset="0"/>
              </a:rPr>
              <a:t> sp.</a:t>
            </a:r>
          </a:p>
          <a:p>
            <a:pPr>
              <a:lnSpc>
                <a:spcPct val="90000"/>
              </a:lnSpc>
              <a:buFont typeface="Wingdings" charset="0"/>
              <a:buNone/>
              <a:defRPr/>
            </a:pPr>
            <a:r>
              <a:rPr lang="en-US" sz="2800" b="1" kern="0" dirty="0">
                <a:latin typeface="Comic Sans MS" panose="030F0702030302020204" pitchFamily="66" charset="0"/>
              </a:rPr>
              <a:t>Wildlife Tapeworm</a:t>
            </a:r>
            <a:endParaRPr lang="en-US" sz="2800" kern="0" dirty="0">
              <a:latin typeface="Comic Sans MS" panose="030F0702030302020204" pitchFamily="66" charset="0"/>
            </a:endParaRPr>
          </a:p>
        </p:txBody>
      </p:sp>
      <p:pic>
        <p:nvPicPr>
          <p:cNvPr id="14" name="Picture 6" descr="scolex">
            <a:extLst>
              <a:ext uri="{FF2B5EF4-FFF2-40B4-BE49-F238E27FC236}">
                <a16:creationId xmlns:a16="http://schemas.microsoft.com/office/drawing/2014/main" id="{6766EC56-BE86-0B2E-22BE-A33C55C3AB2D}"/>
              </a:ext>
            </a:extLst>
          </p:cNvPr>
          <p:cNvPicPr>
            <a:picLocks noGrp="1" noChangeAspect="1" noChangeArrowheads="1"/>
          </p:cNvPicPr>
          <p:nvPr>
            <p:ph sz="half" idx="1"/>
          </p:nvPr>
        </p:nvPicPr>
        <p:blipFill>
          <a:blip r:embed="rId5" cstate="email">
            <a:extLst>
              <a:ext uri="{28A0092B-C50C-407E-A947-70E740481C1C}">
                <a14:useLocalDpi xmlns:a14="http://schemas.microsoft.com/office/drawing/2010/main"/>
              </a:ext>
            </a:extLst>
          </a:blip>
          <a:srcRect/>
          <a:stretch>
            <a:fillRect/>
          </a:stretch>
        </p:blipFill>
        <p:spPr>
          <a:xfrm>
            <a:off x="6778104" y="3061269"/>
            <a:ext cx="1202295" cy="29785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pic>
        <p:nvPicPr>
          <p:cNvPr id="15" name="Picture 7" descr="prog">
            <a:extLst>
              <a:ext uri="{FF2B5EF4-FFF2-40B4-BE49-F238E27FC236}">
                <a16:creationId xmlns:a16="http://schemas.microsoft.com/office/drawing/2014/main" id="{84B12F8B-B9FE-EECB-EE15-C194CCB250C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62475" y="654264"/>
            <a:ext cx="2519236" cy="32634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sp>
        <p:nvSpPr>
          <p:cNvPr id="16" name="TextBox 15">
            <a:extLst>
              <a:ext uri="{FF2B5EF4-FFF2-40B4-BE49-F238E27FC236}">
                <a16:creationId xmlns:a16="http://schemas.microsoft.com/office/drawing/2014/main" id="{11C16BCC-3B9E-17F3-5B86-20792E4CF21F}"/>
              </a:ext>
            </a:extLst>
          </p:cNvPr>
          <p:cNvSpPr txBox="1"/>
          <p:nvPr/>
        </p:nvSpPr>
        <p:spPr>
          <a:xfrm>
            <a:off x="11113795" y="2132692"/>
            <a:ext cx="933269" cy="369332"/>
          </a:xfrm>
          <a:prstGeom prst="rect">
            <a:avLst/>
          </a:prstGeom>
          <a:noFill/>
        </p:spPr>
        <p:txBody>
          <a:bodyPr wrap="none" rtlCol="0">
            <a:spAutoFit/>
          </a:bodyPr>
          <a:lstStyle/>
          <a:p>
            <a:r>
              <a:rPr lang="en-US" dirty="0">
                <a:latin typeface="Comic Sans MS" panose="030F0702030302020204" pitchFamily="66" charset="0"/>
              </a:rPr>
              <a:t>Uterus</a:t>
            </a:r>
          </a:p>
        </p:txBody>
      </p:sp>
      <p:sp>
        <p:nvSpPr>
          <p:cNvPr id="17" name="TextBox 16">
            <a:extLst>
              <a:ext uri="{FF2B5EF4-FFF2-40B4-BE49-F238E27FC236}">
                <a16:creationId xmlns:a16="http://schemas.microsoft.com/office/drawing/2014/main" id="{55880762-16BA-7BA5-CC37-2EEB2A59DA0D}"/>
              </a:ext>
            </a:extLst>
          </p:cNvPr>
          <p:cNvSpPr txBox="1"/>
          <p:nvPr/>
        </p:nvSpPr>
        <p:spPr>
          <a:xfrm>
            <a:off x="11113795" y="3345653"/>
            <a:ext cx="830677" cy="369332"/>
          </a:xfrm>
          <a:prstGeom prst="rect">
            <a:avLst/>
          </a:prstGeom>
          <a:noFill/>
        </p:spPr>
        <p:txBody>
          <a:bodyPr wrap="none" rtlCol="0">
            <a:spAutoFit/>
          </a:bodyPr>
          <a:lstStyle/>
          <a:p>
            <a:r>
              <a:rPr lang="en-US" dirty="0">
                <a:latin typeface="Comic Sans MS" panose="030F0702030302020204" pitchFamily="66" charset="0"/>
              </a:rPr>
              <a:t>Ovary</a:t>
            </a:r>
          </a:p>
        </p:txBody>
      </p:sp>
      <p:sp>
        <p:nvSpPr>
          <p:cNvPr id="18" name="TextBox 17">
            <a:extLst>
              <a:ext uri="{FF2B5EF4-FFF2-40B4-BE49-F238E27FC236}">
                <a16:creationId xmlns:a16="http://schemas.microsoft.com/office/drawing/2014/main" id="{EB7D69F3-AF88-DE61-EE7B-6AEB3AC0FB41}"/>
              </a:ext>
            </a:extLst>
          </p:cNvPr>
          <p:cNvSpPr txBox="1"/>
          <p:nvPr/>
        </p:nvSpPr>
        <p:spPr>
          <a:xfrm>
            <a:off x="11161296" y="841982"/>
            <a:ext cx="987771" cy="646331"/>
          </a:xfrm>
          <a:prstGeom prst="rect">
            <a:avLst/>
          </a:prstGeom>
          <a:noFill/>
        </p:spPr>
        <p:txBody>
          <a:bodyPr wrap="square" rtlCol="0">
            <a:spAutoFit/>
          </a:bodyPr>
          <a:lstStyle/>
          <a:p>
            <a:pPr algn="ctr"/>
            <a:r>
              <a:rPr lang="en-US" dirty="0">
                <a:latin typeface="Comic Sans MS" panose="030F0702030302020204" pitchFamily="66" charset="0"/>
              </a:rPr>
              <a:t>Genital pore</a:t>
            </a:r>
          </a:p>
        </p:txBody>
      </p:sp>
      <p:sp>
        <p:nvSpPr>
          <p:cNvPr id="19" name="TextBox 18">
            <a:extLst>
              <a:ext uri="{FF2B5EF4-FFF2-40B4-BE49-F238E27FC236}">
                <a16:creationId xmlns:a16="http://schemas.microsoft.com/office/drawing/2014/main" id="{958FA75E-E4EC-08DC-A87C-EE30211A1D47}"/>
              </a:ext>
            </a:extLst>
          </p:cNvPr>
          <p:cNvSpPr txBox="1"/>
          <p:nvPr/>
        </p:nvSpPr>
        <p:spPr>
          <a:xfrm>
            <a:off x="7008653" y="1238550"/>
            <a:ext cx="1295400" cy="923330"/>
          </a:xfrm>
          <a:prstGeom prst="rect">
            <a:avLst/>
          </a:prstGeom>
          <a:solidFill>
            <a:schemeClr val="bg1"/>
          </a:solidFill>
        </p:spPr>
        <p:txBody>
          <a:bodyPr wrap="square" rtlCol="0">
            <a:spAutoFit/>
          </a:bodyPr>
          <a:lstStyle/>
          <a:p>
            <a:pPr algn="ctr"/>
            <a:r>
              <a:rPr lang="en-US" dirty="0">
                <a:latin typeface="Comic Sans MS" panose="030F0702030302020204" pitchFamily="66" charset="0"/>
              </a:rPr>
              <a:t>Testes &amp; Yolk glands</a:t>
            </a:r>
          </a:p>
        </p:txBody>
      </p:sp>
      <p:sp>
        <p:nvSpPr>
          <p:cNvPr id="20" name="TextBox 19">
            <a:extLst>
              <a:ext uri="{FF2B5EF4-FFF2-40B4-BE49-F238E27FC236}">
                <a16:creationId xmlns:a16="http://schemas.microsoft.com/office/drawing/2014/main" id="{9D1204CD-F1F5-DA74-FF8B-A372D03D8251}"/>
              </a:ext>
            </a:extLst>
          </p:cNvPr>
          <p:cNvSpPr txBox="1"/>
          <p:nvPr/>
        </p:nvSpPr>
        <p:spPr>
          <a:xfrm>
            <a:off x="8016064" y="4218476"/>
            <a:ext cx="1168910" cy="369332"/>
          </a:xfrm>
          <a:prstGeom prst="rect">
            <a:avLst/>
          </a:prstGeom>
          <a:noFill/>
        </p:spPr>
        <p:txBody>
          <a:bodyPr wrap="none" rtlCol="0">
            <a:spAutoFit/>
          </a:bodyPr>
          <a:lstStyle/>
          <a:p>
            <a:r>
              <a:rPr lang="en-US" dirty="0">
                <a:latin typeface="Comic Sans MS" panose="030F0702030302020204" pitchFamily="66" charset="0"/>
              </a:rPr>
              <a:t>Bothrium</a:t>
            </a:r>
          </a:p>
        </p:txBody>
      </p:sp>
      <p:cxnSp>
        <p:nvCxnSpPr>
          <p:cNvPr id="21" name="Straight Arrow Connector 20">
            <a:extLst>
              <a:ext uri="{FF2B5EF4-FFF2-40B4-BE49-F238E27FC236}">
                <a16:creationId xmlns:a16="http://schemas.microsoft.com/office/drawing/2014/main" id="{ACE48E0B-4E6D-1448-8D86-0CDCD08C34D2}"/>
              </a:ext>
            </a:extLst>
          </p:cNvPr>
          <p:cNvCxnSpPr>
            <a:cxnSpLocks/>
          </p:cNvCxnSpPr>
          <p:nvPr/>
        </p:nvCxnSpPr>
        <p:spPr bwMode="auto">
          <a:xfrm flipH="1" flipV="1">
            <a:off x="7672395" y="3731027"/>
            <a:ext cx="810495" cy="5361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F97CC3E8-678E-174D-D91F-1AB5AB2B1516}"/>
              </a:ext>
            </a:extLst>
          </p:cNvPr>
          <p:cNvCxnSpPr>
            <a:cxnSpLocks/>
          </p:cNvCxnSpPr>
          <p:nvPr/>
        </p:nvCxnSpPr>
        <p:spPr bwMode="auto">
          <a:xfrm flipH="1">
            <a:off x="9863700" y="1452865"/>
            <a:ext cx="1476432" cy="73318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345FB8A1-B2A7-8FA0-1FFB-69516A8EF4E1}"/>
              </a:ext>
            </a:extLst>
          </p:cNvPr>
          <p:cNvCxnSpPr>
            <a:cxnSpLocks/>
          </p:cNvCxnSpPr>
          <p:nvPr/>
        </p:nvCxnSpPr>
        <p:spPr bwMode="auto">
          <a:xfrm flipH="1">
            <a:off x="9863700" y="2340547"/>
            <a:ext cx="1297596" cy="29258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D3501AAB-998A-0758-6F3D-402828E4193E}"/>
              </a:ext>
            </a:extLst>
          </p:cNvPr>
          <p:cNvCxnSpPr>
            <a:cxnSpLocks/>
          </p:cNvCxnSpPr>
          <p:nvPr/>
        </p:nvCxnSpPr>
        <p:spPr bwMode="auto">
          <a:xfrm flipH="1" flipV="1">
            <a:off x="9822093" y="2876603"/>
            <a:ext cx="1339203" cy="55239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A029778B-2182-ADE3-5F37-8A969DA89875}"/>
              </a:ext>
            </a:extLst>
          </p:cNvPr>
          <p:cNvCxnSpPr>
            <a:cxnSpLocks/>
            <a:stCxn id="19" idx="3"/>
          </p:cNvCxnSpPr>
          <p:nvPr/>
        </p:nvCxnSpPr>
        <p:spPr bwMode="auto">
          <a:xfrm flipV="1">
            <a:off x="8304053" y="1452865"/>
            <a:ext cx="990162" cy="24735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EBE26354-CFD3-1F6B-F214-A3420BC80C3D}"/>
              </a:ext>
            </a:extLst>
          </p:cNvPr>
          <p:cNvCxnSpPr>
            <a:stCxn id="19" idx="3"/>
          </p:cNvCxnSpPr>
          <p:nvPr/>
        </p:nvCxnSpPr>
        <p:spPr bwMode="auto">
          <a:xfrm>
            <a:off x="8304054" y="1700216"/>
            <a:ext cx="592931" cy="15450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7D24DA4D-3094-987F-0C21-ABF4E1CFD5CA}"/>
              </a:ext>
            </a:extLst>
          </p:cNvPr>
          <p:cNvSpPr txBox="1"/>
          <p:nvPr/>
        </p:nvSpPr>
        <p:spPr>
          <a:xfrm>
            <a:off x="2230666" y="5562600"/>
            <a:ext cx="2624436" cy="369332"/>
          </a:xfrm>
          <a:prstGeom prst="rect">
            <a:avLst/>
          </a:prstGeom>
          <a:noFill/>
        </p:spPr>
        <p:txBody>
          <a:bodyPr wrap="none" rtlCol="0">
            <a:spAutoFit/>
          </a:bodyPr>
          <a:lstStyle/>
          <a:p>
            <a:r>
              <a:rPr lang="en-US" dirty="0">
                <a:latin typeface="Comic Sans MS" panose="030F0702030302020204" pitchFamily="66" charset="0"/>
              </a:rPr>
              <a:t>aka “Zipper tapeworm”</a:t>
            </a:r>
          </a:p>
        </p:txBody>
      </p:sp>
      <p:sp>
        <p:nvSpPr>
          <p:cNvPr id="3" name="TextBox 2">
            <a:extLst>
              <a:ext uri="{FF2B5EF4-FFF2-40B4-BE49-F238E27FC236}">
                <a16:creationId xmlns:a16="http://schemas.microsoft.com/office/drawing/2014/main" id="{087E3D92-F2F0-EF4E-3560-A49313FAD6EB}"/>
              </a:ext>
            </a:extLst>
          </p:cNvPr>
          <p:cNvSpPr txBox="1"/>
          <p:nvPr/>
        </p:nvSpPr>
        <p:spPr>
          <a:xfrm>
            <a:off x="6937539" y="6035191"/>
            <a:ext cx="862737" cy="369332"/>
          </a:xfrm>
          <a:prstGeom prst="rect">
            <a:avLst/>
          </a:prstGeom>
          <a:noFill/>
        </p:spPr>
        <p:txBody>
          <a:bodyPr wrap="none" rtlCol="0">
            <a:spAutoFit/>
          </a:bodyPr>
          <a:lstStyle/>
          <a:p>
            <a:r>
              <a:rPr lang="en-US" dirty="0">
                <a:latin typeface="Comic Sans MS" panose="030F0702030302020204" pitchFamily="66" charset="0"/>
              </a:rPr>
              <a:t>scolex</a:t>
            </a:r>
          </a:p>
        </p:txBody>
      </p:sp>
    </p:spTree>
    <p:extLst>
      <p:ext uri="{BB962C8B-B14F-4D97-AF65-F5344CB8AC3E}">
        <p14:creationId xmlns:p14="http://schemas.microsoft.com/office/powerpoint/2010/main" val="1154330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CFF68684-4854-F00A-0924-420FD49030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6165" y="1676400"/>
            <a:ext cx="5943600" cy="4669536"/>
          </a:xfrm>
          <a:prstGeom prst="rect">
            <a:avLst/>
          </a:prstGeom>
        </p:spPr>
      </p:pic>
      <p:sp>
        <p:nvSpPr>
          <p:cNvPr id="2" name="Rectangle 3">
            <a:extLst>
              <a:ext uri="{FF2B5EF4-FFF2-40B4-BE49-F238E27FC236}">
                <a16:creationId xmlns:a16="http://schemas.microsoft.com/office/drawing/2014/main" id="{0E5D0FF5-840B-9E93-91FA-E9A3F535F47C}"/>
              </a:ext>
            </a:extLst>
          </p:cNvPr>
          <p:cNvSpPr txBox="1">
            <a:spLocks noChangeArrowheads="1"/>
          </p:cNvSpPr>
          <p:nvPr/>
        </p:nvSpPr>
        <p:spPr bwMode="auto">
          <a:xfrm>
            <a:off x="188224" y="126451"/>
            <a:ext cx="4231376"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err="1">
                <a:latin typeface="Comic Sans MS" panose="030F0702030302020204" pitchFamily="66" charset="0"/>
              </a:rPr>
              <a:t>Spirometra</a:t>
            </a:r>
            <a:r>
              <a:rPr lang="en-US" sz="4000" b="1" i="1" u="sng" kern="0" dirty="0">
                <a:latin typeface="Comic Sans MS" panose="030F0702030302020204" pitchFamily="66" charset="0"/>
              </a:rPr>
              <a:t> sp.</a:t>
            </a:r>
          </a:p>
          <a:p>
            <a:pPr>
              <a:lnSpc>
                <a:spcPct val="90000"/>
              </a:lnSpc>
              <a:buFont typeface="Wingdings" charset="0"/>
              <a:buNone/>
              <a:defRPr/>
            </a:pPr>
            <a:r>
              <a:rPr lang="en-US" sz="2800" b="1" kern="0" dirty="0">
                <a:latin typeface="Comic Sans MS" panose="030F0702030302020204" pitchFamily="66" charset="0"/>
              </a:rPr>
              <a:t>Life Cycle</a:t>
            </a:r>
            <a:endParaRPr lang="en-US" sz="2800" kern="0" dirty="0">
              <a:latin typeface="Comic Sans MS" panose="030F0702030302020204" pitchFamily="66" charset="0"/>
            </a:endParaRPr>
          </a:p>
        </p:txBody>
      </p:sp>
      <p:sp>
        <p:nvSpPr>
          <p:cNvPr id="3" name="Rectangle 3">
            <a:extLst>
              <a:ext uri="{FF2B5EF4-FFF2-40B4-BE49-F238E27FC236}">
                <a16:creationId xmlns:a16="http://schemas.microsoft.com/office/drawing/2014/main" id="{1C20E98F-6624-A99D-E47A-5A2E0695527C}"/>
              </a:ext>
            </a:extLst>
          </p:cNvPr>
          <p:cNvSpPr txBox="1">
            <a:spLocks noChangeArrowheads="1"/>
          </p:cNvSpPr>
          <p:nvPr/>
        </p:nvSpPr>
        <p:spPr>
          <a:xfrm>
            <a:off x="192235" y="1524000"/>
            <a:ext cx="6286886" cy="28194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76213" indent="-176213">
              <a:lnSpc>
                <a:spcPct val="80000"/>
              </a:lnSpc>
              <a:defRPr/>
            </a:pPr>
            <a:r>
              <a:rPr lang="en-US" sz="1800" kern="0" dirty="0">
                <a:latin typeface="Comic Sans MS"/>
                <a:cs typeface="Comic Sans MS"/>
              </a:rPr>
              <a:t>Definitive Hosts </a:t>
            </a:r>
          </a:p>
          <a:p>
            <a:pPr marL="401638" lvl="1" indent="-171450">
              <a:lnSpc>
                <a:spcPct val="80000"/>
              </a:lnSpc>
              <a:defRPr/>
            </a:pPr>
            <a:r>
              <a:rPr lang="en-US" sz="1600" kern="0" dirty="0">
                <a:latin typeface="Comic Sans MS"/>
                <a:cs typeface="Comic Sans MS"/>
              </a:rPr>
              <a:t>Dogs &amp; Cats (small intestine)</a:t>
            </a:r>
          </a:p>
          <a:p>
            <a:pPr marL="401638" lvl="1" indent="-171450">
              <a:lnSpc>
                <a:spcPct val="80000"/>
              </a:lnSpc>
              <a:defRPr/>
            </a:pPr>
            <a:r>
              <a:rPr lang="en-US" sz="1600" kern="0" dirty="0">
                <a:latin typeface="Comic Sans MS"/>
                <a:cs typeface="Comic Sans MS"/>
              </a:rPr>
              <a:t>Raccoon, bobcat, fox, etc. </a:t>
            </a:r>
          </a:p>
          <a:p>
            <a:pPr marL="176213" indent="-176213">
              <a:lnSpc>
                <a:spcPct val="80000"/>
              </a:lnSpc>
              <a:defRPr/>
            </a:pPr>
            <a:r>
              <a:rPr lang="en-US" sz="1800" kern="0" dirty="0">
                <a:latin typeface="Comic Sans MS"/>
                <a:cs typeface="Comic Sans MS"/>
              </a:rPr>
              <a:t>Ova (not segments) released in feces </a:t>
            </a:r>
          </a:p>
          <a:p>
            <a:pPr marL="176213" indent="-176213">
              <a:lnSpc>
                <a:spcPct val="80000"/>
              </a:lnSpc>
              <a:defRPr/>
            </a:pPr>
            <a:r>
              <a:rPr lang="en-US" sz="1800" kern="0" dirty="0">
                <a:latin typeface="Comic Sans MS"/>
                <a:cs typeface="Comic Sans MS"/>
              </a:rPr>
              <a:t>Ova in water, develop and hatch. </a:t>
            </a:r>
          </a:p>
          <a:p>
            <a:pPr marL="176213" indent="-176213">
              <a:lnSpc>
                <a:spcPct val="80000"/>
              </a:lnSpc>
              <a:defRPr/>
            </a:pPr>
            <a:r>
              <a:rPr lang="en-US" sz="1800" kern="0" dirty="0">
                <a:latin typeface="Comic Sans MS"/>
                <a:cs typeface="Comic Sans MS"/>
              </a:rPr>
              <a:t>Free-swimming </a:t>
            </a:r>
            <a:r>
              <a:rPr lang="en-US" sz="1800" kern="0" dirty="0" err="1">
                <a:latin typeface="Comic Sans MS"/>
                <a:cs typeface="Comic Sans MS"/>
              </a:rPr>
              <a:t>Coracidium</a:t>
            </a:r>
            <a:r>
              <a:rPr lang="en-US" sz="1800" kern="0" dirty="0">
                <a:latin typeface="Comic Sans MS"/>
                <a:cs typeface="Comic Sans MS"/>
              </a:rPr>
              <a:t> ingested by 1st </a:t>
            </a:r>
            <a:r>
              <a:rPr lang="en-US" sz="1800" kern="0" dirty="0" err="1">
                <a:latin typeface="Comic Sans MS"/>
                <a:cs typeface="Comic Sans MS"/>
              </a:rPr>
              <a:t>IH</a:t>
            </a:r>
            <a:endParaRPr lang="en-US" sz="1800" kern="0" dirty="0">
              <a:latin typeface="Comic Sans MS"/>
              <a:cs typeface="Comic Sans MS"/>
            </a:endParaRPr>
          </a:p>
          <a:p>
            <a:pPr marL="176213" indent="-176213">
              <a:lnSpc>
                <a:spcPct val="80000"/>
              </a:lnSpc>
              <a:defRPr/>
            </a:pPr>
            <a:r>
              <a:rPr lang="en-US" sz="1800" kern="0" dirty="0">
                <a:latin typeface="Comic Sans MS"/>
                <a:cs typeface="Comic Sans MS"/>
              </a:rPr>
              <a:t>1st </a:t>
            </a:r>
            <a:r>
              <a:rPr lang="en-US" sz="1800" kern="0" dirty="0" err="1">
                <a:latin typeface="Comic Sans MS"/>
                <a:cs typeface="Comic Sans MS"/>
              </a:rPr>
              <a:t>IH</a:t>
            </a:r>
            <a:r>
              <a:rPr lang="en-US" sz="1800" kern="0" dirty="0">
                <a:latin typeface="Comic Sans MS"/>
                <a:cs typeface="Comic Sans MS"/>
              </a:rPr>
              <a:t>: </a:t>
            </a:r>
            <a:r>
              <a:rPr lang="en-US" sz="1600" kern="0" dirty="0">
                <a:latin typeface="Comic Sans MS"/>
                <a:cs typeface="Comic Sans MS"/>
              </a:rPr>
              <a:t>Copepod  </a:t>
            </a:r>
            <a:r>
              <a:rPr lang="en-US" sz="1400" kern="0" dirty="0">
                <a:latin typeface="Comic Sans MS"/>
                <a:cs typeface="Comic Sans MS"/>
              </a:rPr>
              <a:t>(Procercoid) </a:t>
            </a:r>
          </a:p>
          <a:p>
            <a:pPr marL="176213" indent="-176213">
              <a:lnSpc>
                <a:spcPct val="80000"/>
              </a:lnSpc>
              <a:defRPr/>
            </a:pPr>
            <a:r>
              <a:rPr lang="en-US" sz="1800" kern="0" dirty="0">
                <a:latin typeface="Comic Sans MS"/>
                <a:cs typeface="Comic Sans MS"/>
              </a:rPr>
              <a:t>2nd </a:t>
            </a:r>
            <a:r>
              <a:rPr lang="en-US" sz="1800" kern="0" dirty="0" err="1">
                <a:latin typeface="Comic Sans MS"/>
                <a:cs typeface="Comic Sans MS"/>
              </a:rPr>
              <a:t>IH</a:t>
            </a:r>
            <a:r>
              <a:rPr lang="en-US" sz="1800" kern="0" dirty="0">
                <a:latin typeface="Comic Sans MS"/>
                <a:cs typeface="Comic Sans MS"/>
              </a:rPr>
              <a:t>: </a:t>
            </a:r>
            <a:r>
              <a:rPr lang="en-US" sz="1600" kern="0" dirty="0">
                <a:latin typeface="Comic Sans MS"/>
                <a:cs typeface="Comic Sans MS"/>
              </a:rPr>
              <a:t>Tadpole or Frog </a:t>
            </a:r>
            <a:r>
              <a:rPr lang="en-US" sz="1400" kern="0" dirty="0">
                <a:latin typeface="Comic Sans MS"/>
                <a:cs typeface="Comic Sans MS"/>
              </a:rPr>
              <a:t>(</a:t>
            </a:r>
            <a:r>
              <a:rPr lang="en-US" sz="1400" kern="0" dirty="0" err="1">
                <a:latin typeface="Comic Sans MS"/>
                <a:cs typeface="Comic Sans MS"/>
              </a:rPr>
              <a:t>Pleurocercoid</a:t>
            </a:r>
            <a:r>
              <a:rPr lang="en-US" sz="1400" kern="0" dirty="0">
                <a:latin typeface="Comic Sans MS"/>
                <a:cs typeface="Comic Sans MS"/>
              </a:rPr>
              <a:t> (</a:t>
            </a:r>
            <a:r>
              <a:rPr lang="en-US" sz="1400" kern="0" dirty="0" err="1">
                <a:latin typeface="Comic Sans MS"/>
                <a:cs typeface="Comic Sans MS"/>
              </a:rPr>
              <a:t>spargana</a:t>
            </a:r>
            <a:r>
              <a:rPr lang="en-US" sz="1400" kern="0" dirty="0">
                <a:latin typeface="Comic Sans MS"/>
                <a:cs typeface="Comic Sans MS"/>
              </a:rPr>
              <a:t>)) </a:t>
            </a:r>
          </a:p>
          <a:p>
            <a:pPr marL="176213" indent="-176213">
              <a:lnSpc>
                <a:spcPct val="80000"/>
              </a:lnSpc>
              <a:defRPr/>
            </a:pPr>
            <a:r>
              <a:rPr lang="en-US" sz="1800" kern="0" dirty="0">
                <a:latin typeface="Comic Sans MS"/>
                <a:cs typeface="Comic Sans MS"/>
              </a:rPr>
              <a:t>PH: </a:t>
            </a:r>
            <a:r>
              <a:rPr lang="en-US" sz="1600" kern="0" dirty="0">
                <a:latin typeface="Comic Sans MS"/>
                <a:cs typeface="Comic Sans MS"/>
              </a:rPr>
              <a:t>Snake, rodents, pigs, </a:t>
            </a:r>
            <a:r>
              <a:rPr lang="en-US" sz="1600" kern="0" dirty="0">
                <a:solidFill>
                  <a:srgbClr val="FF0000"/>
                </a:solidFill>
                <a:latin typeface="Comic Sans MS"/>
                <a:cs typeface="Comic Sans MS"/>
              </a:rPr>
              <a:t>humans</a:t>
            </a:r>
            <a:r>
              <a:rPr lang="en-US" sz="1600" kern="0" dirty="0">
                <a:latin typeface="Comic Sans MS"/>
                <a:cs typeface="Comic Sans MS"/>
              </a:rPr>
              <a:t>, etc. </a:t>
            </a:r>
            <a:r>
              <a:rPr lang="en-US" sz="1400" kern="0" dirty="0">
                <a:latin typeface="Comic Sans MS"/>
                <a:cs typeface="Comic Sans MS"/>
              </a:rPr>
              <a:t>(</a:t>
            </a:r>
            <a:r>
              <a:rPr lang="en-US" sz="1400" kern="0" dirty="0" err="1">
                <a:latin typeface="Comic Sans MS"/>
                <a:cs typeface="Comic Sans MS"/>
              </a:rPr>
              <a:t>Pleurocercoid</a:t>
            </a:r>
            <a:r>
              <a:rPr lang="en-US" sz="1400" kern="0" dirty="0">
                <a:latin typeface="Comic Sans MS"/>
                <a:cs typeface="Comic Sans MS"/>
              </a:rPr>
              <a:t> (</a:t>
            </a:r>
            <a:r>
              <a:rPr lang="en-US" sz="1400" kern="0" dirty="0" err="1">
                <a:latin typeface="Comic Sans MS"/>
                <a:cs typeface="Comic Sans MS"/>
              </a:rPr>
              <a:t>spargana</a:t>
            </a:r>
            <a:r>
              <a:rPr lang="en-US" sz="1400" kern="0" dirty="0">
                <a:latin typeface="Comic Sans MS"/>
                <a:cs typeface="Comic Sans MS"/>
              </a:rPr>
              <a:t>)) </a:t>
            </a:r>
          </a:p>
          <a:p>
            <a:pPr marL="176213" indent="-176213">
              <a:lnSpc>
                <a:spcPct val="80000"/>
              </a:lnSpc>
              <a:defRPr/>
            </a:pPr>
            <a:r>
              <a:rPr lang="en-US" sz="1800" kern="0" dirty="0">
                <a:latin typeface="Comic Sans MS"/>
                <a:cs typeface="Comic Sans MS"/>
              </a:rPr>
              <a:t>Ingested by the Definitive Host</a:t>
            </a:r>
          </a:p>
        </p:txBody>
      </p:sp>
      <p:sp>
        <p:nvSpPr>
          <p:cNvPr id="5" name="Rectangle 3">
            <a:extLst>
              <a:ext uri="{FF2B5EF4-FFF2-40B4-BE49-F238E27FC236}">
                <a16:creationId xmlns:a16="http://schemas.microsoft.com/office/drawing/2014/main" id="{435516F8-4C88-B0D4-69C6-CDE262BD7BE1}"/>
              </a:ext>
            </a:extLst>
          </p:cNvPr>
          <p:cNvSpPr txBox="1">
            <a:spLocks noChangeArrowheads="1"/>
          </p:cNvSpPr>
          <p:nvPr/>
        </p:nvSpPr>
        <p:spPr>
          <a:xfrm>
            <a:off x="1905000" y="4857750"/>
            <a:ext cx="3389312" cy="12954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defRPr/>
            </a:pPr>
            <a:r>
              <a:rPr lang="en-US" sz="2000" b="1" u="sng" kern="0" dirty="0">
                <a:latin typeface="Comic Sans MS"/>
                <a:cs typeface="Comic Sans MS"/>
              </a:rPr>
              <a:t>Geographic Distribution</a:t>
            </a:r>
          </a:p>
          <a:p>
            <a:pPr marL="176213" indent="-176213">
              <a:buFont typeface="Arial" panose="020B0604020202020204" pitchFamily="34" charset="0"/>
              <a:buChar char="•"/>
              <a:defRPr/>
            </a:pPr>
            <a:r>
              <a:rPr lang="en-US" sz="1400" kern="0" dirty="0">
                <a:latin typeface="Comic Sans MS"/>
                <a:cs typeface="Comic Sans MS"/>
              </a:rPr>
              <a:t>North America </a:t>
            </a:r>
          </a:p>
          <a:p>
            <a:pPr marL="176213" indent="-176213">
              <a:buFont typeface="Arial" panose="020B0604020202020204" pitchFamily="34" charset="0"/>
              <a:buChar char="•"/>
              <a:defRPr/>
            </a:pPr>
            <a:r>
              <a:rPr lang="en-US" sz="1400" kern="0" dirty="0">
                <a:latin typeface="Comic Sans MS"/>
                <a:cs typeface="Comic Sans MS"/>
              </a:rPr>
              <a:t>Feline and canine cases in North Carolina rather common. </a:t>
            </a:r>
          </a:p>
          <a:p>
            <a:pPr marL="176213" indent="-176213">
              <a:buFont typeface="Arial" panose="020B0604020202020204" pitchFamily="34" charset="0"/>
              <a:buChar char="•"/>
              <a:defRPr/>
            </a:pPr>
            <a:r>
              <a:rPr lang="en-US" sz="1400" kern="0" dirty="0">
                <a:latin typeface="Comic Sans MS"/>
                <a:cs typeface="Comic Sans MS"/>
              </a:rPr>
              <a:t>NC raccoons and fox also. </a:t>
            </a:r>
          </a:p>
          <a:p>
            <a:pPr>
              <a:buFont typeface="Wingdings" charset="0"/>
              <a:buChar char="n"/>
              <a:defRPr/>
            </a:pPr>
            <a:endParaRPr lang="en-US" kern="0" dirty="0">
              <a:latin typeface="Comic Sans MS"/>
              <a:cs typeface="Comic Sans MS"/>
            </a:endParaRPr>
          </a:p>
        </p:txBody>
      </p:sp>
      <p:pic>
        <p:nvPicPr>
          <p:cNvPr id="4" name="Picture 3">
            <a:extLst>
              <a:ext uri="{FF2B5EF4-FFF2-40B4-BE49-F238E27FC236}">
                <a16:creationId xmlns:a16="http://schemas.microsoft.com/office/drawing/2014/main" id="{D7782B2F-13EF-5C3C-31FF-2A1E98EBE8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spTree>
    <p:extLst>
      <p:ext uri="{BB962C8B-B14F-4D97-AF65-F5344CB8AC3E}">
        <p14:creationId xmlns:p14="http://schemas.microsoft.com/office/powerpoint/2010/main" val="2032383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98700" y="1556789"/>
            <a:ext cx="3944700" cy="2551756"/>
          </a:xfrm>
        </p:spPr>
        <p:txBody>
          <a:bodyPr/>
          <a:lstStyle/>
          <a:p>
            <a:pPr marL="288925" lvl="1" indent="-168275">
              <a:buClr>
                <a:schemeClr val="tx2"/>
              </a:buClr>
              <a:buFont typeface="Arial" panose="020B0604020202020204" pitchFamily="34" charset="0"/>
              <a:buChar char="•"/>
              <a:defRPr/>
            </a:pPr>
            <a:r>
              <a:rPr lang="en-US" sz="1600" dirty="0">
                <a:latin typeface="Comic Sans MS"/>
                <a:cs typeface="Comic Sans MS"/>
              </a:rPr>
              <a:t>Adults in small intestine</a:t>
            </a:r>
          </a:p>
          <a:p>
            <a:pPr marL="465138" lvl="2">
              <a:buFont typeface="Comic Sans MS" panose="030F0702030302020204" pitchFamily="66" charset="0"/>
              <a:buChar char="−"/>
              <a:defRPr/>
            </a:pPr>
            <a:r>
              <a:rPr lang="en-US" sz="1400" dirty="0">
                <a:latin typeface="Comic Sans MS"/>
                <a:cs typeface="Comic Sans MS"/>
              </a:rPr>
              <a:t>Usually not pathogenic but may cause </a:t>
            </a:r>
            <a:r>
              <a:rPr lang="en-US" sz="1400" u="sng" dirty="0">
                <a:latin typeface="Comic Sans MS"/>
                <a:cs typeface="Comic Sans MS"/>
              </a:rPr>
              <a:t>enteritis, with intermittent diarrhea</a:t>
            </a:r>
          </a:p>
          <a:p>
            <a:pPr marL="288925" lvl="1" indent="-168275">
              <a:buClr>
                <a:schemeClr val="tx2"/>
              </a:buClr>
              <a:buFont typeface="Arial" panose="020B0604020202020204" pitchFamily="34" charset="0"/>
              <a:buChar char="•"/>
              <a:defRPr/>
            </a:pPr>
            <a:r>
              <a:rPr lang="en-US" sz="1600" dirty="0">
                <a:latin typeface="Comic Sans MS"/>
                <a:cs typeface="Comic Sans MS"/>
              </a:rPr>
              <a:t>Proliferative </a:t>
            </a:r>
            <a:r>
              <a:rPr lang="en-US" sz="1600" dirty="0" err="1">
                <a:latin typeface="Comic Sans MS"/>
                <a:cs typeface="Comic Sans MS"/>
              </a:rPr>
              <a:t>sparganosis</a:t>
            </a:r>
            <a:endParaRPr lang="en-US" sz="1600" dirty="0">
              <a:latin typeface="Comic Sans MS"/>
              <a:cs typeface="Comic Sans MS"/>
            </a:endParaRPr>
          </a:p>
          <a:p>
            <a:pPr marL="465138" lvl="2" indent="-223838">
              <a:buFontTx/>
              <a:buChar char="-"/>
              <a:defRPr/>
            </a:pPr>
            <a:r>
              <a:rPr lang="en-US" sz="1400" dirty="0">
                <a:latin typeface="Comic Sans MS"/>
                <a:cs typeface="Comic Sans MS"/>
              </a:rPr>
              <a:t>Extremely rare </a:t>
            </a:r>
          </a:p>
          <a:p>
            <a:pPr marL="465138" lvl="2">
              <a:buFontTx/>
              <a:buChar char="-"/>
              <a:defRPr/>
            </a:pPr>
            <a:r>
              <a:rPr lang="en-US" sz="1400" dirty="0">
                <a:latin typeface="Comic Sans MS"/>
                <a:cs typeface="Comic Sans MS"/>
              </a:rPr>
              <a:t>Larval stages proliferate throughout the body</a:t>
            </a:r>
          </a:p>
          <a:p>
            <a:pPr marL="577850" lvl="3" indent="-107950">
              <a:buFontTx/>
              <a:buChar char="-"/>
              <a:defRPr/>
            </a:pPr>
            <a:r>
              <a:rPr lang="en-US" sz="1200" dirty="0">
                <a:latin typeface="Comic Sans MS"/>
                <a:cs typeface="Comic Sans MS"/>
              </a:rPr>
              <a:t>Extremely poor prognosis</a:t>
            </a:r>
          </a:p>
        </p:txBody>
      </p:sp>
      <p:sp>
        <p:nvSpPr>
          <p:cNvPr id="2" name="Rectangle 3">
            <a:extLst>
              <a:ext uri="{FF2B5EF4-FFF2-40B4-BE49-F238E27FC236}">
                <a16:creationId xmlns:a16="http://schemas.microsoft.com/office/drawing/2014/main" id="{D0F726B6-EB27-029C-82FF-C2FB3FC806E8}"/>
              </a:ext>
            </a:extLst>
          </p:cNvPr>
          <p:cNvSpPr txBox="1">
            <a:spLocks noChangeArrowheads="1"/>
          </p:cNvSpPr>
          <p:nvPr/>
        </p:nvSpPr>
        <p:spPr bwMode="auto">
          <a:xfrm>
            <a:off x="188224" y="126451"/>
            <a:ext cx="4155176"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err="1">
                <a:latin typeface="Comic Sans MS" panose="030F0702030302020204" pitchFamily="66" charset="0"/>
              </a:rPr>
              <a:t>Spirometra</a:t>
            </a:r>
            <a:r>
              <a:rPr lang="en-US" sz="4000" b="1" i="1" u="sng" kern="0" dirty="0">
                <a:latin typeface="Comic Sans MS" panose="030F0702030302020204" pitchFamily="66" charset="0"/>
              </a:rPr>
              <a:t> sp.</a:t>
            </a:r>
          </a:p>
          <a:p>
            <a:pPr>
              <a:lnSpc>
                <a:spcPct val="90000"/>
              </a:lnSpc>
              <a:buFont typeface="Wingdings" charset="0"/>
              <a:buNone/>
              <a:defRPr/>
            </a:pPr>
            <a:r>
              <a:rPr lang="en-US" sz="2800" b="1" kern="0" dirty="0">
                <a:latin typeface="Comic Sans MS" panose="030F0702030302020204" pitchFamily="66" charset="0"/>
              </a:rPr>
              <a:t>Pathology</a:t>
            </a:r>
            <a:endParaRPr lang="en-US" sz="2800" kern="0" dirty="0">
              <a:latin typeface="Comic Sans MS" panose="030F0702030302020204" pitchFamily="66" charset="0"/>
            </a:endParaRPr>
          </a:p>
        </p:txBody>
      </p:sp>
      <p:sp>
        <p:nvSpPr>
          <p:cNvPr id="7" name="Rectangle 3">
            <a:extLst>
              <a:ext uri="{FF2B5EF4-FFF2-40B4-BE49-F238E27FC236}">
                <a16:creationId xmlns:a16="http://schemas.microsoft.com/office/drawing/2014/main" id="{A37D093D-3064-90D8-6395-DF02B951C8E6}"/>
              </a:ext>
            </a:extLst>
          </p:cNvPr>
          <p:cNvSpPr txBox="1">
            <a:spLocks noChangeArrowheads="1"/>
          </p:cNvSpPr>
          <p:nvPr/>
        </p:nvSpPr>
        <p:spPr bwMode="auto">
          <a:xfrm>
            <a:off x="4859100" y="2610322"/>
            <a:ext cx="69342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Clr>
                <a:schemeClr val="tx2"/>
              </a:buClr>
              <a:buNone/>
              <a:defRPr/>
            </a:pPr>
            <a:r>
              <a:rPr lang="en-US" sz="1200" b="1" kern="0" dirty="0">
                <a:solidFill>
                  <a:srgbClr val="FF0000"/>
                </a:solidFill>
                <a:latin typeface="Comic Sans MS"/>
                <a:cs typeface="Comic Sans MS"/>
              </a:rPr>
              <a:t>FYI</a:t>
            </a:r>
            <a:r>
              <a:rPr lang="en-US" sz="1200" b="1" kern="0" dirty="0">
                <a:latin typeface="Comic Sans MS"/>
                <a:cs typeface="Comic Sans MS"/>
              </a:rPr>
              <a:t> Canine Case of Proliferative Sparganosis  </a:t>
            </a:r>
            <a:r>
              <a:rPr lang="en-US" sz="1200" b="1" kern="0" dirty="0">
                <a:solidFill>
                  <a:srgbClr val="FF0000"/>
                </a:solidFill>
                <a:latin typeface="Comic Sans MS"/>
                <a:cs typeface="Comic Sans MS"/>
              </a:rPr>
              <a:t>FYI</a:t>
            </a:r>
          </a:p>
          <a:p>
            <a:pPr marL="177800" indent="-177800">
              <a:buClr>
                <a:schemeClr val="tx2"/>
              </a:buClr>
              <a:defRPr/>
            </a:pPr>
            <a:r>
              <a:rPr lang="en-US" sz="1200" b="1" kern="0" dirty="0">
                <a:latin typeface="Comic Sans MS"/>
                <a:cs typeface="Comic Sans MS"/>
              </a:rPr>
              <a:t>Case Description  --  </a:t>
            </a:r>
            <a:r>
              <a:rPr lang="en-US" sz="1200" kern="0" dirty="0">
                <a:latin typeface="Comic Sans MS"/>
                <a:cs typeface="Comic Sans MS"/>
              </a:rPr>
              <a:t>A 21-month-old spayed female Border Collie. Fenced yard in Tampa, Fla, that contained a small area of marshy terrain.</a:t>
            </a:r>
          </a:p>
          <a:p>
            <a:pPr marL="177800" indent="-177800">
              <a:buClr>
                <a:schemeClr val="tx2"/>
              </a:buClr>
              <a:defRPr/>
            </a:pPr>
            <a:r>
              <a:rPr lang="en-US" sz="1200" b="1" kern="0" dirty="0">
                <a:latin typeface="Comic Sans MS"/>
                <a:cs typeface="Comic Sans MS"/>
              </a:rPr>
              <a:t>Complaint  --  </a:t>
            </a:r>
            <a:r>
              <a:rPr lang="en-US" sz="1200" kern="0" dirty="0">
                <a:latin typeface="Comic Sans MS"/>
                <a:cs typeface="Comic Sans MS"/>
              </a:rPr>
              <a:t>Progressive right forelimb lameness, signs of pain, &amp;  subcutaneous edema.</a:t>
            </a:r>
            <a:r>
              <a:rPr lang="en-US" sz="1200" b="1" kern="0" dirty="0">
                <a:latin typeface="Comic Sans MS"/>
                <a:cs typeface="Comic Sans MS"/>
              </a:rPr>
              <a:t> </a:t>
            </a:r>
          </a:p>
          <a:p>
            <a:pPr marL="177800" indent="-177800">
              <a:buClr>
                <a:schemeClr val="tx2"/>
              </a:buClr>
              <a:defRPr/>
            </a:pPr>
            <a:r>
              <a:rPr lang="en-US" sz="1200" b="1" kern="0" dirty="0">
                <a:latin typeface="Comic Sans MS"/>
                <a:cs typeface="Comic Sans MS"/>
              </a:rPr>
              <a:t>Clinical Finding</a:t>
            </a:r>
          </a:p>
          <a:p>
            <a:pPr marL="457200" lvl="1" indent="-228600">
              <a:buClr>
                <a:srgbClr val="FF0000"/>
              </a:buClr>
              <a:defRPr/>
            </a:pPr>
            <a:r>
              <a:rPr lang="en-US" sz="1100" kern="0" dirty="0">
                <a:latin typeface="Comic Sans MS"/>
                <a:cs typeface="Comic Sans MS"/>
              </a:rPr>
              <a:t>The subcutis and intermuscular fascia contained multiple cystic cavities filled with larval cestodes (plerocercoids or </a:t>
            </a:r>
            <a:r>
              <a:rPr lang="en-US" sz="1100" kern="0" dirty="0" err="1">
                <a:latin typeface="Comic Sans MS"/>
                <a:cs typeface="Comic Sans MS"/>
              </a:rPr>
              <a:t>spargana</a:t>
            </a:r>
            <a:r>
              <a:rPr lang="en-US" sz="1100" kern="0" dirty="0">
                <a:latin typeface="Comic Sans MS"/>
                <a:cs typeface="Comic Sans MS"/>
              </a:rPr>
              <a:t>) and cloudy red fluid.</a:t>
            </a:r>
          </a:p>
          <a:p>
            <a:pPr marL="457200" lvl="1" indent="-228600">
              <a:buClr>
                <a:srgbClr val="FF0000"/>
              </a:buClr>
              <a:defRPr/>
            </a:pPr>
            <a:r>
              <a:rPr lang="en-US" sz="1100" kern="0" dirty="0">
                <a:latin typeface="Comic Sans MS"/>
                <a:cs typeface="Comic Sans MS"/>
              </a:rPr>
              <a:t>The dog developed a progressively worsening fever, dyspnea, mature neutrophilia, and hypoproteinemia. Septic pleuritis and peritonitis complicated the later stages of the disease.</a:t>
            </a:r>
          </a:p>
          <a:p>
            <a:pPr marL="177800" indent="-177800">
              <a:buClr>
                <a:schemeClr val="tx2"/>
              </a:buClr>
              <a:defRPr/>
            </a:pPr>
            <a:r>
              <a:rPr lang="en-US" sz="1200" b="1" kern="0" dirty="0">
                <a:latin typeface="Comic Sans MS"/>
                <a:cs typeface="Comic Sans MS"/>
              </a:rPr>
              <a:t>Treatment  --  </a:t>
            </a:r>
            <a:r>
              <a:rPr lang="en-US" sz="1200" kern="0" dirty="0">
                <a:latin typeface="Comic Sans MS"/>
                <a:cs typeface="Comic Sans MS"/>
              </a:rPr>
              <a:t>Treatment with praziquantel, fenbendazole, and nitazoxanide failed to control the proliferation and dissemination of larval cestodes. </a:t>
            </a:r>
          </a:p>
          <a:p>
            <a:pPr marL="177800" indent="-177800">
              <a:buClr>
                <a:schemeClr val="tx2"/>
              </a:buClr>
              <a:defRPr/>
            </a:pPr>
            <a:r>
              <a:rPr lang="en-US" sz="1200" b="1" kern="0" dirty="0">
                <a:latin typeface="Comic Sans MS"/>
                <a:cs typeface="Comic Sans MS"/>
              </a:rPr>
              <a:t>Outcome  --  </a:t>
            </a:r>
            <a:r>
              <a:rPr lang="en-US" sz="1200" kern="0" dirty="0">
                <a:latin typeface="Comic Sans MS"/>
                <a:cs typeface="Comic Sans MS"/>
              </a:rPr>
              <a:t>The dog was euthanatized after 133 days of treatment.</a:t>
            </a:r>
          </a:p>
          <a:p>
            <a:pPr marL="177800" indent="-177800">
              <a:buClr>
                <a:schemeClr val="tx2"/>
              </a:buClr>
              <a:defRPr/>
            </a:pPr>
            <a:r>
              <a:rPr lang="en-US" sz="1200" b="1" kern="0" dirty="0">
                <a:latin typeface="Comic Sans MS"/>
                <a:cs typeface="Comic Sans MS"/>
              </a:rPr>
              <a:t>Necropsy</a:t>
            </a:r>
          </a:p>
          <a:p>
            <a:pPr marL="457200" lvl="1" indent="-228600">
              <a:buClr>
                <a:srgbClr val="FF0000"/>
              </a:buClr>
              <a:defRPr/>
            </a:pPr>
            <a:r>
              <a:rPr lang="en-US" sz="1100" kern="0" dirty="0">
                <a:latin typeface="Comic Sans MS"/>
                <a:cs typeface="Comic Sans MS"/>
              </a:rPr>
              <a:t>Numerous parasitic tissue cysts were present in the subcutis and intermuscular fascia; these cysts were most abundant in the soft tissues of the forelimbs and cervical musculature.</a:t>
            </a:r>
          </a:p>
          <a:p>
            <a:pPr marL="457200" lvl="1" indent="-228600">
              <a:buClr>
                <a:srgbClr val="FF0000"/>
              </a:buClr>
              <a:defRPr/>
            </a:pPr>
            <a:r>
              <a:rPr lang="en-US" sz="1100" kern="0" dirty="0">
                <a:latin typeface="Comic Sans MS"/>
                <a:cs typeface="Comic Sans MS"/>
              </a:rPr>
              <a:t>The pleural and peritoneal cavities contained multiple larval cestodes and were characterized by neutrophilic inflammation and secondary bacterial infection.</a:t>
            </a:r>
          </a:p>
          <a:p>
            <a:pPr lvl="1">
              <a:buClr>
                <a:schemeClr val="tx2"/>
              </a:buClr>
              <a:defRPr/>
            </a:pPr>
            <a:endParaRPr lang="en-US" sz="1100" b="1" kern="0" dirty="0">
              <a:latin typeface="Comic Sans MS"/>
              <a:cs typeface="Comic Sans MS"/>
            </a:endParaRPr>
          </a:p>
          <a:p>
            <a:pPr marL="457200" lvl="1" indent="0">
              <a:buClr>
                <a:schemeClr val="tx2"/>
              </a:buClr>
              <a:buFontTx/>
              <a:buNone/>
              <a:defRPr/>
            </a:pPr>
            <a:r>
              <a:rPr lang="en-US" sz="900" kern="0" dirty="0">
                <a:latin typeface="Comic Sans MS" panose="030F0702030302020204" pitchFamily="66" charset="0"/>
                <a:cs typeface="Comic Sans MS"/>
              </a:rPr>
              <a:t>(J </a:t>
            </a:r>
            <a:r>
              <a:rPr lang="en-US" sz="900" i="1" kern="0" dirty="0">
                <a:latin typeface="Comic Sans MS" panose="030F0702030302020204" pitchFamily="66" charset="0"/>
              </a:rPr>
              <a:t>Am Vet Med Assoc </a:t>
            </a:r>
            <a:r>
              <a:rPr lang="en-US" sz="900" kern="0" dirty="0">
                <a:latin typeface="Comic Sans MS" panose="030F0702030302020204" pitchFamily="66" charset="0"/>
              </a:rPr>
              <a:t>2008; 233:1756–1760)</a:t>
            </a:r>
            <a:endParaRPr lang="en-US" sz="900" kern="0" dirty="0">
              <a:latin typeface="Comic Sans MS" panose="030F0702030302020204" pitchFamily="66" charset="0"/>
              <a:cs typeface="Comic Sans MS"/>
            </a:endParaRPr>
          </a:p>
        </p:txBody>
      </p:sp>
      <p:pic>
        <p:nvPicPr>
          <p:cNvPr id="10" name="Picture 9">
            <a:extLst>
              <a:ext uri="{FF2B5EF4-FFF2-40B4-BE49-F238E27FC236}">
                <a16:creationId xmlns:a16="http://schemas.microsoft.com/office/drawing/2014/main" id="{A0D38BCC-8392-9D60-DFD7-F666F87632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700" y="4095293"/>
            <a:ext cx="2487384" cy="1835055"/>
          </a:xfrm>
          <a:prstGeom prst="rect">
            <a:avLst/>
          </a:prstGeom>
        </p:spPr>
      </p:pic>
      <p:pic>
        <p:nvPicPr>
          <p:cNvPr id="3" name="Picture 2">
            <a:extLst>
              <a:ext uri="{FF2B5EF4-FFF2-40B4-BE49-F238E27FC236}">
                <a16:creationId xmlns:a16="http://schemas.microsoft.com/office/drawing/2014/main" id="{BEC59429-F0E4-BC2E-E738-1D52888454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pic>
        <p:nvPicPr>
          <p:cNvPr id="5" name="Picture 4">
            <a:extLst>
              <a:ext uri="{FF2B5EF4-FFF2-40B4-BE49-F238E27FC236}">
                <a16:creationId xmlns:a16="http://schemas.microsoft.com/office/drawing/2014/main" id="{0FAF9ADA-42F2-7AD1-8740-B273984CC2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5364" y="145251"/>
            <a:ext cx="3257936" cy="2209800"/>
          </a:xfrm>
          <a:prstGeom prst="rect">
            <a:avLst/>
          </a:prstGeom>
        </p:spPr>
      </p:pic>
    </p:spTree>
    <p:extLst>
      <p:ext uri="{BB962C8B-B14F-4D97-AF65-F5344CB8AC3E}">
        <p14:creationId xmlns:p14="http://schemas.microsoft.com/office/powerpoint/2010/main" val="617998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rain&#10;&#10;Description automatically generated">
            <a:extLst>
              <a:ext uri="{FF2B5EF4-FFF2-40B4-BE49-F238E27FC236}">
                <a16:creationId xmlns:a16="http://schemas.microsoft.com/office/drawing/2014/main" id="{8F62EE44-51CF-B1D3-267B-4E08197F31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9182" y="4371125"/>
            <a:ext cx="2455490" cy="2134048"/>
          </a:xfrm>
          <a:prstGeom prst="rect">
            <a:avLst/>
          </a:prstGeom>
        </p:spPr>
      </p:pic>
      <p:sp>
        <p:nvSpPr>
          <p:cNvPr id="14339" name="Rectangle 3"/>
          <p:cNvSpPr>
            <a:spLocks noGrp="1" noChangeArrowheads="1"/>
          </p:cNvSpPr>
          <p:nvPr>
            <p:ph idx="1"/>
          </p:nvPr>
        </p:nvSpPr>
        <p:spPr>
          <a:xfrm>
            <a:off x="368833" y="1520562"/>
            <a:ext cx="5486400" cy="1603638"/>
          </a:xfrm>
        </p:spPr>
        <p:txBody>
          <a:bodyPr/>
          <a:lstStyle/>
          <a:p>
            <a:pPr marL="0" indent="0">
              <a:buNone/>
              <a:defRPr/>
            </a:pPr>
            <a:r>
              <a:rPr lang="en-US" sz="2000" b="1" u="sng" dirty="0">
                <a:latin typeface="Comic Sans MS"/>
                <a:cs typeface="Comic Sans MS"/>
              </a:rPr>
              <a:t>Diagnosis</a:t>
            </a:r>
            <a:r>
              <a:rPr lang="en-US" sz="2400" b="1" dirty="0">
                <a:latin typeface="Comic Sans MS"/>
                <a:cs typeface="Comic Sans MS"/>
              </a:rPr>
              <a:t> </a:t>
            </a:r>
            <a:r>
              <a:rPr lang="en-US" sz="1800" dirty="0">
                <a:latin typeface="Comic Sans MS"/>
                <a:cs typeface="Comic Sans MS"/>
              </a:rPr>
              <a:t>(for adults in intestine)</a:t>
            </a:r>
          </a:p>
          <a:p>
            <a:pPr marL="288925" lvl="1" indent="-173038">
              <a:buFont typeface="Arial" panose="020B0604020202020204" pitchFamily="34" charset="0"/>
              <a:buChar char="•"/>
              <a:defRPr/>
            </a:pPr>
            <a:r>
              <a:rPr lang="en-US" sz="1600" dirty="0" err="1">
                <a:latin typeface="Comic Sans MS"/>
                <a:cs typeface="Comic Sans MS"/>
              </a:rPr>
              <a:t>Operculate</a:t>
            </a:r>
            <a:r>
              <a:rPr lang="en-US" sz="1600" dirty="0">
                <a:latin typeface="Comic Sans MS"/>
                <a:cs typeface="Comic Sans MS"/>
              </a:rPr>
              <a:t> ova in fecal sedimentation or smear.</a:t>
            </a:r>
          </a:p>
          <a:p>
            <a:pPr marL="288925" lvl="1" indent="-173038">
              <a:buFont typeface="Arial" panose="020B0604020202020204" pitchFamily="34" charset="0"/>
              <a:buChar char="•"/>
              <a:defRPr/>
            </a:pPr>
            <a:r>
              <a:rPr lang="en-US" sz="1600" dirty="0">
                <a:latin typeface="Comic Sans MS"/>
                <a:cs typeface="Comic Sans MS"/>
              </a:rPr>
              <a:t>Clinical signs: intermittent diarrhea</a:t>
            </a:r>
          </a:p>
          <a:p>
            <a:pPr marL="288925" lvl="1" indent="-173038">
              <a:buFont typeface="Arial" panose="020B0604020202020204" pitchFamily="34" charset="0"/>
              <a:buChar char="•"/>
              <a:defRPr/>
            </a:pPr>
            <a:r>
              <a:rPr lang="en-US" sz="1600" dirty="0">
                <a:latin typeface="Comic Sans MS"/>
                <a:cs typeface="Comic Sans MS"/>
              </a:rPr>
              <a:t>Sections of tapeworm passed in feces or vomitus are often presented by owner.</a:t>
            </a:r>
          </a:p>
          <a:p>
            <a:pPr marL="0" indent="0">
              <a:buNone/>
              <a:defRPr/>
            </a:pPr>
            <a:endParaRPr lang="en-US" sz="2800" b="1" dirty="0">
              <a:latin typeface="Comic Sans MS"/>
              <a:cs typeface="Comic Sans MS"/>
            </a:endParaRPr>
          </a:p>
          <a:p>
            <a:pPr lvl="1">
              <a:buFont typeface="Wingdings" charset="0"/>
              <a:buChar char="n"/>
              <a:defRPr/>
            </a:pPr>
            <a:endParaRPr lang="en-US" sz="2400" dirty="0">
              <a:latin typeface="Comic Sans MS"/>
              <a:cs typeface="Comic Sans MS"/>
            </a:endParaRPr>
          </a:p>
        </p:txBody>
      </p:sp>
      <p:sp>
        <p:nvSpPr>
          <p:cNvPr id="2" name="Rectangle 3">
            <a:extLst>
              <a:ext uri="{FF2B5EF4-FFF2-40B4-BE49-F238E27FC236}">
                <a16:creationId xmlns:a16="http://schemas.microsoft.com/office/drawing/2014/main" id="{3BA19803-3349-B03D-EF72-4D76B41CE446}"/>
              </a:ext>
            </a:extLst>
          </p:cNvPr>
          <p:cNvSpPr txBox="1">
            <a:spLocks noChangeArrowheads="1"/>
          </p:cNvSpPr>
          <p:nvPr/>
        </p:nvSpPr>
        <p:spPr bwMode="auto">
          <a:xfrm>
            <a:off x="188224" y="126451"/>
            <a:ext cx="5831576"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err="1">
                <a:latin typeface="Comic Sans MS" panose="030F0702030302020204" pitchFamily="66" charset="0"/>
              </a:rPr>
              <a:t>Spirometra</a:t>
            </a:r>
            <a:r>
              <a:rPr lang="en-US" sz="4000" b="1" i="1" u="sng" kern="0" dirty="0">
                <a:latin typeface="Comic Sans MS" panose="030F0702030302020204" pitchFamily="66" charset="0"/>
              </a:rPr>
              <a:t> sp.</a:t>
            </a:r>
          </a:p>
          <a:p>
            <a:pPr>
              <a:lnSpc>
                <a:spcPct val="90000"/>
              </a:lnSpc>
              <a:buFont typeface="Wingdings" charset="0"/>
              <a:buNone/>
              <a:defRPr/>
            </a:pPr>
            <a:r>
              <a:rPr lang="en-US" sz="2800" b="1" kern="0" dirty="0">
                <a:latin typeface="Comic Sans MS" panose="030F0702030302020204" pitchFamily="66" charset="0"/>
              </a:rPr>
              <a:t>Diagnosis, Treatment, Control</a:t>
            </a:r>
            <a:endParaRPr lang="en-US" sz="2800" kern="0" dirty="0">
              <a:latin typeface="Comic Sans MS" panose="030F0702030302020204" pitchFamily="66" charset="0"/>
            </a:endParaRPr>
          </a:p>
        </p:txBody>
      </p:sp>
      <p:sp>
        <p:nvSpPr>
          <p:cNvPr id="6" name="Rectangle 3">
            <a:extLst>
              <a:ext uri="{FF2B5EF4-FFF2-40B4-BE49-F238E27FC236}">
                <a16:creationId xmlns:a16="http://schemas.microsoft.com/office/drawing/2014/main" id="{2BDA23E3-812D-41A7-F8F6-8970D85699B9}"/>
              </a:ext>
            </a:extLst>
          </p:cNvPr>
          <p:cNvSpPr txBox="1">
            <a:spLocks noChangeArrowheads="1"/>
          </p:cNvSpPr>
          <p:nvPr/>
        </p:nvSpPr>
        <p:spPr bwMode="auto">
          <a:xfrm>
            <a:off x="1037174" y="3277048"/>
            <a:ext cx="31242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defRPr/>
            </a:pPr>
            <a:r>
              <a:rPr lang="en-US" sz="2000" b="1" u="sng" kern="0" dirty="0">
                <a:latin typeface="Comic Sans MS"/>
                <a:cs typeface="Comic Sans MS"/>
              </a:rPr>
              <a:t>Treatment</a:t>
            </a:r>
          </a:p>
          <a:p>
            <a:pPr marL="288925" lvl="1" indent="-173038">
              <a:buFont typeface="Arial" panose="020B0604020202020204" pitchFamily="34" charset="0"/>
              <a:buChar char="•"/>
              <a:defRPr/>
            </a:pPr>
            <a:r>
              <a:rPr lang="en-US" sz="1600" kern="0" dirty="0">
                <a:latin typeface="Comic Sans MS"/>
                <a:cs typeface="Comic Sans MS"/>
              </a:rPr>
              <a:t>Praziquantel </a:t>
            </a:r>
            <a:r>
              <a:rPr lang="en-US" sz="1600" i="1" kern="0" dirty="0">
                <a:latin typeface="Comic Sans MS"/>
                <a:cs typeface="Comic Sans MS"/>
              </a:rPr>
              <a:t>(</a:t>
            </a:r>
            <a:r>
              <a:rPr lang="en-US" sz="1600" i="1" kern="0" dirty="0" err="1">
                <a:latin typeface="Comic Sans MS"/>
                <a:cs typeface="Comic Sans MS"/>
              </a:rPr>
              <a:t>Droncit</a:t>
            </a:r>
            <a:r>
              <a:rPr lang="en-US" sz="1600" i="1" kern="0" dirty="0">
                <a:latin typeface="Comic Sans MS"/>
                <a:cs typeface="Comic Sans MS"/>
              </a:rPr>
              <a:t>)</a:t>
            </a:r>
          </a:p>
          <a:p>
            <a:pPr marL="401638" lvl="2" indent="-174625">
              <a:buFont typeface="Arial" panose="020B0604020202020204" pitchFamily="34" charset="0"/>
              <a:buChar char="•"/>
              <a:defRPr/>
            </a:pPr>
            <a:r>
              <a:rPr lang="en-US" sz="1200" kern="0" dirty="0">
                <a:latin typeface="Comic Sans MS"/>
                <a:cs typeface="Comic Sans MS"/>
              </a:rPr>
              <a:t>High doses, multiple treatments</a:t>
            </a:r>
          </a:p>
        </p:txBody>
      </p:sp>
      <p:sp>
        <p:nvSpPr>
          <p:cNvPr id="12" name="TextBox 11">
            <a:extLst>
              <a:ext uri="{FF2B5EF4-FFF2-40B4-BE49-F238E27FC236}">
                <a16:creationId xmlns:a16="http://schemas.microsoft.com/office/drawing/2014/main" id="{8004E670-FB78-CA38-882C-7FE45493503F}"/>
              </a:ext>
            </a:extLst>
          </p:cNvPr>
          <p:cNvSpPr txBox="1"/>
          <p:nvPr/>
        </p:nvSpPr>
        <p:spPr>
          <a:xfrm>
            <a:off x="2708475" y="5240753"/>
            <a:ext cx="822661" cy="246221"/>
          </a:xfrm>
          <a:prstGeom prst="rect">
            <a:avLst/>
          </a:prstGeom>
          <a:noFill/>
        </p:spPr>
        <p:txBody>
          <a:bodyPr wrap="none" rtlCol="0">
            <a:spAutoFit/>
          </a:bodyPr>
          <a:lstStyle/>
          <a:p>
            <a:r>
              <a:rPr lang="en-US" sz="1000" dirty="0">
                <a:latin typeface="Comic Sans MS" panose="030F0702030302020204" pitchFamily="66" charset="0"/>
              </a:rPr>
              <a:t>Operculum</a:t>
            </a:r>
          </a:p>
        </p:txBody>
      </p:sp>
      <p:sp>
        <p:nvSpPr>
          <p:cNvPr id="5" name="Rectangle 3">
            <a:extLst>
              <a:ext uri="{FF2B5EF4-FFF2-40B4-BE49-F238E27FC236}">
                <a16:creationId xmlns:a16="http://schemas.microsoft.com/office/drawing/2014/main" id="{E43AD3D9-526B-288B-93BB-EAFA6BE1BDCB}"/>
              </a:ext>
            </a:extLst>
          </p:cNvPr>
          <p:cNvSpPr txBox="1">
            <a:spLocks noChangeArrowheads="1"/>
          </p:cNvSpPr>
          <p:nvPr/>
        </p:nvSpPr>
        <p:spPr bwMode="auto">
          <a:xfrm>
            <a:off x="4876800" y="5337438"/>
            <a:ext cx="4495800" cy="1260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defRPr/>
            </a:pPr>
            <a:r>
              <a:rPr lang="en-US" sz="2000" b="1" u="sng" kern="0" dirty="0">
                <a:latin typeface="Comic Sans MS"/>
                <a:cs typeface="Comic Sans MS"/>
              </a:rPr>
              <a:t>Control</a:t>
            </a:r>
          </a:p>
          <a:p>
            <a:pPr marL="401638" lvl="1" indent="-176213">
              <a:buFont typeface="Arial" panose="020B0604020202020204" pitchFamily="34" charset="0"/>
              <a:buChar char="•"/>
              <a:defRPr/>
            </a:pPr>
            <a:r>
              <a:rPr lang="en-US" sz="1600" kern="0" dirty="0">
                <a:latin typeface="Comic Sans MS"/>
                <a:cs typeface="Comic Sans MS"/>
              </a:rPr>
              <a:t>Adult tapeworm:  Prevent access to snakes, frogs, rodents.</a:t>
            </a:r>
          </a:p>
          <a:p>
            <a:pPr marL="401638" lvl="1" indent="-176213">
              <a:buFont typeface="Arial" panose="020B0604020202020204" pitchFamily="34" charset="0"/>
              <a:buChar char="•"/>
              <a:defRPr/>
            </a:pPr>
            <a:r>
              <a:rPr lang="en-US" sz="1600" kern="0" dirty="0">
                <a:latin typeface="Comic Sans MS"/>
                <a:cs typeface="Comic Sans MS"/>
              </a:rPr>
              <a:t>Sparganosis: Prevent access to copepods</a:t>
            </a:r>
          </a:p>
        </p:txBody>
      </p:sp>
      <p:cxnSp>
        <p:nvCxnSpPr>
          <p:cNvPr id="8" name="Straight Arrow Connector 7">
            <a:extLst>
              <a:ext uri="{FF2B5EF4-FFF2-40B4-BE49-F238E27FC236}">
                <a16:creationId xmlns:a16="http://schemas.microsoft.com/office/drawing/2014/main" id="{5A5A0698-C2DA-0C0E-738F-64AA69D2198E}"/>
              </a:ext>
            </a:extLst>
          </p:cNvPr>
          <p:cNvCxnSpPr>
            <a:cxnSpLocks/>
          </p:cNvCxnSpPr>
          <p:nvPr/>
        </p:nvCxnSpPr>
        <p:spPr>
          <a:xfrm flipH="1" flipV="1">
            <a:off x="2743200" y="5029200"/>
            <a:ext cx="376605" cy="2115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C1F16964-948F-D4FF-5FF7-57E57A2CEC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pic>
        <p:nvPicPr>
          <p:cNvPr id="7" name="Picture 6" descr="Diagram&#10;&#10;Description automatically generated">
            <a:extLst>
              <a:ext uri="{FF2B5EF4-FFF2-40B4-BE49-F238E27FC236}">
                <a16:creationId xmlns:a16="http://schemas.microsoft.com/office/drawing/2014/main" id="{283461EE-669F-BA17-A067-C1F3E9BA64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5233" y="512064"/>
            <a:ext cx="5943600" cy="4669536"/>
          </a:xfrm>
          <a:prstGeom prst="rect">
            <a:avLst/>
          </a:prstGeom>
        </p:spPr>
      </p:pic>
    </p:spTree>
    <p:extLst>
      <p:ext uri="{BB962C8B-B14F-4D97-AF65-F5344CB8AC3E}">
        <p14:creationId xmlns:p14="http://schemas.microsoft.com/office/powerpoint/2010/main" val="386294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943100" y="969423"/>
            <a:ext cx="8305800" cy="2248275"/>
          </a:xfrm>
        </p:spPr>
        <p:txBody>
          <a:bodyPr/>
          <a:lstStyle/>
          <a:p>
            <a:pPr eaLnBrk="1" hangingPunct="1">
              <a:lnSpc>
                <a:spcPct val="90000"/>
              </a:lnSpc>
              <a:buFont typeface="Wingdings" charset="0"/>
              <a:buNone/>
              <a:defRPr/>
            </a:pPr>
            <a:r>
              <a:rPr lang="en-US" sz="5400" b="1" i="1" dirty="0">
                <a:latin typeface="Comic Sans MS" panose="030F0702030302020204" pitchFamily="66" charset="0"/>
              </a:rPr>
              <a:t>Dipylidium caninum</a:t>
            </a:r>
          </a:p>
          <a:p>
            <a:pPr eaLnBrk="1" hangingPunct="1">
              <a:lnSpc>
                <a:spcPct val="90000"/>
              </a:lnSpc>
              <a:buFont typeface="Wingdings" charset="0"/>
              <a:buNone/>
              <a:defRPr/>
            </a:pPr>
            <a:r>
              <a:rPr lang="en-US" sz="5400" b="1" dirty="0">
                <a:latin typeface="Comic Sans MS" panose="030F0702030302020204" pitchFamily="66" charset="0"/>
              </a:rPr>
              <a:t>Flea Tapeworm of Pets</a:t>
            </a:r>
            <a:endParaRPr lang="en-US" sz="5400" dirty="0">
              <a:latin typeface="Comic Sans MS" panose="030F0702030302020204" pitchFamily="66" charset="0"/>
            </a:endParaRPr>
          </a:p>
        </p:txBody>
      </p:sp>
      <p:pic>
        <p:nvPicPr>
          <p:cNvPr id="2" name="Picture 1">
            <a:extLst>
              <a:ext uri="{FF2B5EF4-FFF2-40B4-BE49-F238E27FC236}">
                <a16:creationId xmlns:a16="http://schemas.microsoft.com/office/drawing/2014/main" id="{703256F7-A610-10A5-60EF-060E38DBCD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2819400"/>
            <a:ext cx="9144793" cy="103641"/>
          </a:xfrm>
          <a:prstGeom prst="rect">
            <a:avLst/>
          </a:prstGeom>
        </p:spPr>
      </p:pic>
      <p:pic>
        <p:nvPicPr>
          <p:cNvPr id="7" name="Picture 6" descr="A cartoon of a cat&#10;&#10;Description automatically generated">
            <a:extLst>
              <a:ext uri="{FF2B5EF4-FFF2-40B4-BE49-F238E27FC236}">
                <a16:creationId xmlns:a16="http://schemas.microsoft.com/office/drawing/2014/main" id="{AF199879-466F-41F7-E5A8-C9BA8A379B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6943" y="3333613"/>
            <a:ext cx="1780345" cy="3397492"/>
          </a:xfrm>
          <a:prstGeom prst="rect">
            <a:avLst/>
          </a:prstGeom>
        </p:spPr>
      </p:pic>
      <p:pic>
        <p:nvPicPr>
          <p:cNvPr id="8" name="Picture 7">
            <a:extLst>
              <a:ext uri="{FF2B5EF4-FFF2-40B4-BE49-F238E27FC236}">
                <a16:creationId xmlns:a16="http://schemas.microsoft.com/office/drawing/2014/main" id="{FE84E8A9-1317-E67B-9B33-D38F4C1F854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7199" y="3259988"/>
            <a:ext cx="4114801" cy="3471117"/>
          </a:xfrm>
          <a:prstGeom prst="rect">
            <a:avLst/>
          </a:prstGeom>
        </p:spPr>
      </p:pic>
      <p:pic>
        <p:nvPicPr>
          <p:cNvPr id="11" name="Picture 10" descr="A cartoon of a bug holding a trash can&#10;&#10;Description automatically generated">
            <a:extLst>
              <a:ext uri="{FF2B5EF4-FFF2-40B4-BE49-F238E27FC236}">
                <a16:creationId xmlns:a16="http://schemas.microsoft.com/office/drawing/2014/main" id="{C3EA0DF8-7B01-E4EF-E878-E27C9975AF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4000" y="5124238"/>
            <a:ext cx="1978477" cy="1606867"/>
          </a:xfrm>
          <a:prstGeom prst="rect">
            <a:avLst/>
          </a:prstGeom>
        </p:spPr>
      </p:pic>
    </p:spTree>
    <p:extLst>
      <p:ext uri="{BB962C8B-B14F-4D97-AF65-F5344CB8AC3E}">
        <p14:creationId xmlns:p14="http://schemas.microsoft.com/office/powerpoint/2010/main" val="2114655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06012" y="1570939"/>
            <a:ext cx="5791200" cy="2374083"/>
          </a:xfrm>
        </p:spPr>
        <p:txBody>
          <a:bodyPr/>
          <a:lstStyle/>
          <a:p>
            <a:pPr marL="0" indent="0">
              <a:buNone/>
              <a:defRPr/>
            </a:pPr>
            <a:r>
              <a:rPr lang="en-US" sz="2400" b="1" u="sng" dirty="0">
                <a:latin typeface="Comic Sans MS"/>
                <a:cs typeface="Comic Sans MS"/>
              </a:rPr>
              <a:t>Sparganosis</a:t>
            </a:r>
            <a:r>
              <a:rPr lang="en-US" sz="2000" b="1" u="sng" dirty="0">
                <a:latin typeface="Comic Sans MS"/>
                <a:cs typeface="Comic Sans MS"/>
              </a:rPr>
              <a:t> </a:t>
            </a:r>
            <a:r>
              <a:rPr lang="en-US" sz="2000" u="sng" dirty="0">
                <a:latin typeface="Comic Sans MS"/>
                <a:cs typeface="Comic Sans MS"/>
              </a:rPr>
              <a:t>(in humans) </a:t>
            </a:r>
          </a:p>
          <a:p>
            <a:pPr marL="287338" lvl="1" indent="-169863">
              <a:buFont typeface="Arial" panose="020B0604020202020204" pitchFamily="34" charset="0"/>
              <a:buChar char="•"/>
              <a:defRPr/>
            </a:pPr>
            <a:r>
              <a:rPr lang="en-US" sz="1800" dirty="0">
                <a:latin typeface="Comic Sans MS"/>
                <a:cs typeface="Comic Sans MS"/>
              </a:rPr>
              <a:t>When </a:t>
            </a:r>
            <a:r>
              <a:rPr lang="en-US" sz="1800" dirty="0" err="1">
                <a:latin typeface="Comic Sans MS"/>
                <a:cs typeface="Comic Sans MS"/>
              </a:rPr>
              <a:t>spargana</a:t>
            </a:r>
            <a:r>
              <a:rPr lang="en-US" sz="1800" dirty="0">
                <a:latin typeface="Comic Sans MS"/>
                <a:cs typeface="Comic Sans MS"/>
              </a:rPr>
              <a:t> [</a:t>
            </a:r>
            <a:r>
              <a:rPr lang="en-US" sz="1800" dirty="0" err="1">
                <a:latin typeface="Comic Sans MS"/>
                <a:cs typeface="Comic Sans MS"/>
              </a:rPr>
              <a:t>pleurocercoids</a:t>
            </a:r>
            <a:r>
              <a:rPr lang="en-US" sz="1800" dirty="0">
                <a:latin typeface="Comic Sans MS"/>
                <a:cs typeface="Comic Sans MS"/>
              </a:rPr>
              <a:t>] invade various organs and muscles) </a:t>
            </a:r>
          </a:p>
          <a:p>
            <a:pPr lvl="1">
              <a:buFont typeface="Arial" panose="020B0604020202020204" pitchFamily="34" charset="0"/>
              <a:buChar char="•"/>
              <a:defRPr/>
            </a:pPr>
            <a:r>
              <a:rPr lang="en-US" sz="1600" dirty="0">
                <a:latin typeface="Comic Sans MS"/>
                <a:cs typeface="Comic Sans MS"/>
              </a:rPr>
              <a:t>Ingestion of </a:t>
            </a:r>
            <a:r>
              <a:rPr lang="en-US" sz="1600" dirty="0" err="1">
                <a:latin typeface="Comic Sans MS"/>
                <a:cs typeface="Comic Sans MS"/>
              </a:rPr>
              <a:t>procercoid</a:t>
            </a:r>
            <a:r>
              <a:rPr lang="en-US" sz="1600" dirty="0">
                <a:latin typeface="Comic Sans MS"/>
                <a:cs typeface="Comic Sans MS"/>
              </a:rPr>
              <a:t> in copepod</a:t>
            </a:r>
          </a:p>
          <a:p>
            <a:pPr lvl="1">
              <a:buFont typeface="Arial" panose="020B0604020202020204" pitchFamily="34" charset="0"/>
              <a:buChar char="•"/>
              <a:defRPr/>
            </a:pPr>
            <a:r>
              <a:rPr lang="en-US" sz="1600" dirty="0">
                <a:latin typeface="Comic Sans MS"/>
                <a:cs typeface="Comic Sans MS"/>
              </a:rPr>
              <a:t>Ingestion of </a:t>
            </a:r>
            <a:r>
              <a:rPr lang="en-US" sz="1600" dirty="0" err="1">
                <a:latin typeface="Comic Sans MS"/>
                <a:cs typeface="Comic Sans MS"/>
              </a:rPr>
              <a:t>pleurocercoid</a:t>
            </a:r>
            <a:r>
              <a:rPr lang="en-US" sz="1600" dirty="0">
                <a:latin typeface="Comic Sans MS"/>
                <a:cs typeface="Comic Sans MS"/>
              </a:rPr>
              <a:t> in raw paratenic host (swine, snake, frog) </a:t>
            </a:r>
          </a:p>
          <a:p>
            <a:pPr lvl="1">
              <a:buFont typeface="Arial" panose="020B0604020202020204" pitchFamily="34" charset="0"/>
              <a:buChar char="•"/>
              <a:defRPr/>
            </a:pPr>
            <a:r>
              <a:rPr lang="en-US" sz="1600" dirty="0">
                <a:latin typeface="Comic Sans MS"/>
                <a:cs typeface="Comic Sans MS"/>
              </a:rPr>
              <a:t>Use of Poultice </a:t>
            </a:r>
          </a:p>
        </p:txBody>
      </p:sp>
      <p:sp>
        <p:nvSpPr>
          <p:cNvPr id="2" name="Rectangle 3">
            <a:extLst>
              <a:ext uri="{FF2B5EF4-FFF2-40B4-BE49-F238E27FC236}">
                <a16:creationId xmlns:a16="http://schemas.microsoft.com/office/drawing/2014/main" id="{57A726BC-A4F0-1E38-5E46-EE253032A0F5}"/>
              </a:ext>
            </a:extLst>
          </p:cNvPr>
          <p:cNvSpPr txBox="1">
            <a:spLocks noChangeArrowheads="1"/>
          </p:cNvSpPr>
          <p:nvPr/>
        </p:nvSpPr>
        <p:spPr bwMode="auto">
          <a:xfrm>
            <a:off x="304800" y="261070"/>
            <a:ext cx="4078976"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err="1">
                <a:latin typeface="Comic Sans MS" panose="030F0702030302020204" pitchFamily="66" charset="0"/>
              </a:rPr>
              <a:t>Spirometra</a:t>
            </a:r>
            <a:r>
              <a:rPr lang="en-US" sz="4000" b="1" i="1" u="sng" kern="0" dirty="0">
                <a:latin typeface="Comic Sans MS" panose="030F0702030302020204" pitchFamily="66" charset="0"/>
              </a:rPr>
              <a:t> sp.</a:t>
            </a:r>
          </a:p>
          <a:p>
            <a:pPr>
              <a:lnSpc>
                <a:spcPct val="90000"/>
              </a:lnSpc>
              <a:buFont typeface="Wingdings" charset="0"/>
              <a:buNone/>
              <a:defRPr/>
            </a:pPr>
            <a:r>
              <a:rPr lang="en-US" sz="2800" b="1" kern="0" dirty="0">
                <a:latin typeface="Comic Sans MS" panose="030F0702030302020204" pitchFamily="66" charset="0"/>
              </a:rPr>
              <a:t>Zoonosis</a:t>
            </a:r>
            <a:endParaRPr lang="en-US" sz="2800" kern="0" dirty="0">
              <a:latin typeface="Comic Sans MS" panose="030F0702030302020204" pitchFamily="66" charset="0"/>
            </a:endParaRPr>
          </a:p>
        </p:txBody>
      </p:sp>
      <p:pic>
        <p:nvPicPr>
          <p:cNvPr id="11" name="Picture 10">
            <a:extLst>
              <a:ext uri="{FF2B5EF4-FFF2-40B4-BE49-F238E27FC236}">
                <a16:creationId xmlns:a16="http://schemas.microsoft.com/office/drawing/2014/main" id="{CF483B34-9BA1-6468-8806-8BA99C3B6A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9309" y="3920001"/>
            <a:ext cx="2819400" cy="2135280"/>
          </a:xfrm>
          <a:prstGeom prst="rect">
            <a:avLst/>
          </a:prstGeom>
        </p:spPr>
      </p:pic>
      <p:pic>
        <p:nvPicPr>
          <p:cNvPr id="13" name="Picture 12">
            <a:extLst>
              <a:ext uri="{FF2B5EF4-FFF2-40B4-BE49-F238E27FC236}">
                <a16:creationId xmlns:a16="http://schemas.microsoft.com/office/drawing/2014/main" id="{EEC749AF-FBE4-4545-DBD1-9C79AFF894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4238" y="3945022"/>
            <a:ext cx="3032522" cy="2122765"/>
          </a:xfrm>
          <a:prstGeom prst="rect">
            <a:avLst/>
          </a:prstGeom>
        </p:spPr>
      </p:pic>
      <p:pic>
        <p:nvPicPr>
          <p:cNvPr id="15" name="Picture 14">
            <a:extLst>
              <a:ext uri="{FF2B5EF4-FFF2-40B4-BE49-F238E27FC236}">
                <a16:creationId xmlns:a16="http://schemas.microsoft.com/office/drawing/2014/main" id="{E6F30843-96C7-4FEC-DB27-DBFE0F0DFA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8922" y="4287264"/>
            <a:ext cx="1834156" cy="1675028"/>
          </a:xfrm>
          <a:prstGeom prst="rect">
            <a:avLst/>
          </a:prstGeom>
        </p:spPr>
      </p:pic>
      <p:sp>
        <p:nvSpPr>
          <p:cNvPr id="16" name="TextBox 15">
            <a:extLst>
              <a:ext uri="{FF2B5EF4-FFF2-40B4-BE49-F238E27FC236}">
                <a16:creationId xmlns:a16="http://schemas.microsoft.com/office/drawing/2014/main" id="{E091D80B-7440-382A-84E3-57DE412E0642}"/>
              </a:ext>
            </a:extLst>
          </p:cNvPr>
          <p:cNvSpPr txBox="1"/>
          <p:nvPr/>
        </p:nvSpPr>
        <p:spPr>
          <a:xfrm>
            <a:off x="9168536" y="2295990"/>
            <a:ext cx="1923925" cy="307777"/>
          </a:xfrm>
          <a:prstGeom prst="rect">
            <a:avLst/>
          </a:prstGeom>
          <a:noFill/>
        </p:spPr>
        <p:txBody>
          <a:bodyPr wrap="none" rtlCol="0">
            <a:spAutoFit/>
          </a:bodyPr>
          <a:lstStyle/>
          <a:p>
            <a:r>
              <a:rPr lang="en-US" sz="1400" dirty="0">
                <a:latin typeface="Comic Sans MS" panose="030F0702030302020204" pitchFamily="66" charset="0"/>
              </a:rPr>
              <a:t>Cerebral sparganosis</a:t>
            </a:r>
          </a:p>
        </p:txBody>
      </p:sp>
      <p:sp>
        <p:nvSpPr>
          <p:cNvPr id="17" name="TextBox 16">
            <a:extLst>
              <a:ext uri="{FF2B5EF4-FFF2-40B4-BE49-F238E27FC236}">
                <a16:creationId xmlns:a16="http://schemas.microsoft.com/office/drawing/2014/main" id="{04A202B4-691F-F0BE-88DF-93FA636B371D}"/>
              </a:ext>
            </a:extLst>
          </p:cNvPr>
          <p:cNvSpPr txBox="1"/>
          <p:nvPr/>
        </p:nvSpPr>
        <p:spPr>
          <a:xfrm>
            <a:off x="5178922" y="6107825"/>
            <a:ext cx="1834156" cy="307777"/>
          </a:xfrm>
          <a:prstGeom prst="rect">
            <a:avLst/>
          </a:prstGeom>
          <a:noFill/>
        </p:spPr>
        <p:txBody>
          <a:bodyPr wrap="none" rtlCol="0">
            <a:spAutoFit/>
          </a:bodyPr>
          <a:lstStyle/>
          <a:p>
            <a:r>
              <a:rPr lang="en-US" sz="1400" dirty="0">
                <a:latin typeface="Comic Sans MS" panose="030F0702030302020204" pitchFamily="66" charset="0"/>
              </a:rPr>
              <a:t>Extracted </a:t>
            </a:r>
            <a:r>
              <a:rPr lang="en-US" sz="1400" dirty="0" err="1">
                <a:latin typeface="Comic Sans MS" panose="030F0702030302020204" pitchFamily="66" charset="0"/>
              </a:rPr>
              <a:t>spargana</a:t>
            </a:r>
            <a:endParaRPr lang="en-US" sz="1400" dirty="0">
              <a:latin typeface="Comic Sans MS" panose="030F0702030302020204" pitchFamily="66" charset="0"/>
            </a:endParaRPr>
          </a:p>
        </p:txBody>
      </p:sp>
      <p:sp>
        <p:nvSpPr>
          <p:cNvPr id="18" name="TextBox 17">
            <a:extLst>
              <a:ext uri="{FF2B5EF4-FFF2-40B4-BE49-F238E27FC236}">
                <a16:creationId xmlns:a16="http://schemas.microsoft.com/office/drawing/2014/main" id="{CA282A1E-4A44-3DE4-FDF5-8396BF9976FD}"/>
              </a:ext>
            </a:extLst>
          </p:cNvPr>
          <p:cNvSpPr txBox="1"/>
          <p:nvPr/>
        </p:nvSpPr>
        <p:spPr>
          <a:xfrm>
            <a:off x="1927998" y="6011338"/>
            <a:ext cx="1762021" cy="307777"/>
          </a:xfrm>
          <a:prstGeom prst="rect">
            <a:avLst/>
          </a:prstGeom>
          <a:noFill/>
        </p:spPr>
        <p:txBody>
          <a:bodyPr wrap="none" rtlCol="0">
            <a:spAutoFit/>
          </a:bodyPr>
          <a:lstStyle/>
          <a:p>
            <a:r>
              <a:rPr lang="en-US" sz="1400" dirty="0">
                <a:latin typeface="Comic Sans MS" panose="030F0702030302020204" pitchFamily="66" charset="0"/>
              </a:rPr>
              <a:t>Pleural sparganosis</a:t>
            </a:r>
          </a:p>
        </p:txBody>
      </p:sp>
      <p:sp>
        <p:nvSpPr>
          <p:cNvPr id="19" name="TextBox 18">
            <a:extLst>
              <a:ext uri="{FF2B5EF4-FFF2-40B4-BE49-F238E27FC236}">
                <a16:creationId xmlns:a16="http://schemas.microsoft.com/office/drawing/2014/main" id="{23CA2FEB-C3A3-FCBA-B716-6469D074313C}"/>
              </a:ext>
            </a:extLst>
          </p:cNvPr>
          <p:cNvSpPr txBox="1"/>
          <p:nvPr/>
        </p:nvSpPr>
        <p:spPr>
          <a:xfrm>
            <a:off x="9107621" y="6067787"/>
            <a:ext cx="2045753" cy="307777"/>
          </a:xfrm>
          <a:prstGeom prst="rect">
            <a:avLst/>
          </a:prstGeom>
          <a:noFill/>
        </p:spPr>
        <p:txBody>
          <a:bodyPr wrap="none" rtlCol="0">
            <a:spAutoFit/>
          </a:bodyPr>
          <a:lstStyle/>
          <a:p>
            <a:r>
              <a:rPr lang="en-US" sz="1400" dirty="0">
                <a:latin typeface="Comic Sans MS" panose="030F0702030302020204" pitchFamily="66" charset="0"/>
              </a:rPr>
              <a:t>Cutaneous sparganosis</a:t>
            </a:r>
          </a:p>
        </p:txBody>
      </p:sp>
      <p:pic>
        <p:nvPicPr>
          <p:cNvPr id="21" name="Picture 20">
            <a:extLst>
              <a:ext uri="{FF2B5EF4-FFF2-40B4-BE49-F238E27FC236}">
                <a16:creationId xmlns:a16="http://schemas.microsoft.com/office/drawing/2014/main" id="{7D14F839-B625-5207-A20A-390B7F42C5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70444" y="2405376"/>
            <a:ext cx="3196721" cy="1465606"/>
          </a:xfrm>
          <a:prstGeom prst="rect">
            <a:avLst/>
          </a:prstGeom>
        </p:spPr>
      </p:pic>
      <p:sp>
        <p:nvSpPr>
          <p:cNvPr id="22" name="TextBox 21">
            <a:extLst>
              <a:ext uri="{FF2B5EF4-FFF2-40B4-BE49-F238E27FC236}">
                <a16:creationId xmlns:a16="http://schemas.microsoft.com/office/drawing/2014/main" id="{83DD16FD-21DB-6DE9-12C6-13998ECB75A5}"/>
              </a:ext>
            </a:extLst>
          </p:cNvPr>
          <p:cNvSpPr txBox="1"/>
          <p:nvPr/>
        </p:nvSpPr>
        <p:spPr>
          <a:xfrm>
            <a:off x="6390198" y="3886200"/>
            <a:ext cx="1757212" cy="307777"/>
          </a:xfrm>
          <a:prstGeom prst="rect">
            <a:avLst/>
          </a:prstGeom>
          <a:noFill/>
        </p:spPr>
        <p:txBody>
          <a:bodyPr wrap="none" rtlCol="0">
            <a:spAutoFit/>
          </a:bodyPr>
          <a:lstStyle/>
          <a:p>
            <a:r>
              <a:rPr lang="en-US" sz="1400" dirty="0">
                <a:latin typeface="Comic Sans MS" panose="030F0702030302020204" pitchFamily="66" charset="0"/>
              </a:rPr>
              <a:t>Ocular sparganosis</a:t>
            </a:r>
          </a:p>
        </p:txBody>
      </p:sp>
      <p:pic>
        <p:nvPicPr>
          <p:cNvPr id="3" name="Picture 2">
            <a:extLst>
              <a:ext uri="{FF2B5EF4-FFF2-40B4-BE49-F238E27FC236}">
                <a16:creationId xmlns:a16="http://schemas.microsoft.com/office/drawing/2014/main" id="{A2B73C06-B052-6B1F-7D01-878146568A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pic>
        <p:nvPicPr>
          <p:cNvPr id="9" name="Picture 8">
            <a:extLst>
              <a:ext uri="{FF2B5EF4-FFF2-40B4-BE49-F238E27FC236}">
                <a16:creationId xmlns:a16="http://schemas.microsoft.com/office/drawing/2014/main" id="{C5319CD5-8764-ACC9-2191-DB5B8571177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614238" y="470266"/>
            <a:ext cx="3032522" cy="1828800"/>
          </a:xfrm>
          <a:prstGeom prst="rect">
            <a:avLst/>
          </a:prstGeom>
        </p:spPr>
      </p:pic>
    </p:spTree>
    <p:extLst>
      <p:ext uri="{BB962C8B-B14F-4D97-AF65-F5344CB8AC3E}">
        <p14:creationId xmlns:p14="http://schemas.microsoft.com/office/powerpoint/2010/main" val="2001520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2819400" y="0"/>
            <a:ext cx="7620000" cy="1752600"/>
          </a:xfrm>
        </p:spPr>
        <p:txBody>
          <a:bodyPr/>
          <a:lstStyle/>
          <a:p>
            <a:pPr algn="ctr">
              <a:defRPr/>
            </a:pPr>
            <a:r>
              <a:rPr lang="en-US" sz="3600" b="1" dirty="0">
                <a:solidFill>
                  <a:srgbClr val="FF0000"/>
                </a:solidFill>
                <a:latin typeface="Comic Sans MS"/>
                <a:cs typeface="Comic Sans MS"/>
              </a:rPr>
              <a:t>FYI</a:t>
            </a:r>
            <a:br>
              <a:rPr lang="en-US" sz="3600" b="1" u="sng" dirty="0">
                <a:latin typeface="Comic Sans MS"/>
                <a:cs typeface="Comic Sans MS"/>
              </a:rPr>
            </a:br>
            <a:r>
              <a:rPr lang="en-US" sz="3600" b="1" u="sng" dirty="0" err="1">
                <a:latin typeface="Comic Sans MS"/>
                <a:cs typeface="Comic Sans MS"/>
              </a:rPr>
              <a:t>Pleurocercoid</a:t>
            </a:r>
            <a:r>
              <a:rPr lang="en-US" sz="3600" b="1" u="sng" dirty="0">
                <a:latin typeface="Comic Sans MS"/>
                <a:cs typeface="Comic Sans MS"/>
              </a:rPr>
              <a:t> Growth Factor</a:t>
            </a:r>
            <a:br>
              <a:rPr lang="en-US" sz="3600" b="1" u="sng" dirty="0">
                <a:latin typeface="Comic Sans MS"/>
                <a:cs typeface="Comic Sans MS"/>
              </a:rPr>
            </a:br>
            <a:r>
              <a:rPr lang="en-US" sz="3600" b="1" u="sng" dirty="0">
                <a:latin typeface="Comic Sans MS"/>
                <a:cs typeface="Comic Sans MS"/>
              </a:rPr>
              <a:t>in Paratenic Host</a:t>
            </a:r>
            <a:endParaRPr lang="en-US" sz="3600" u="sng" dirty="0">
              <a:latin typeface="Comic Sans MS"/>
              <a:cs typeface="Comic Sans MS"/>
            </a:endParaRPr>
          </a:p>
        </p:txBody>
      </p:sp>
      <p:pic>
        <p:nvPicPr>
          <p:cNvPr id="10246" name="Picture 6" descr="pgf"/>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4419600" y="1891066"/>
            <a:ext cx="3581400" cy="481453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807637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24300" y="685800"/>
            <a:ext cx="4343399" cy="838200"/>
          </a:xfrm>
        </p:spPr>
        <p:txBody>
          <a:bodyPr/>
          <a:lstStyle/>
          <a:p>
            <a:pPr>
              <a:defRPr/>
            </a:pPr>
            <a:r>
              <a:rPr lang="en-US" b="1" u="sng" dirty="0">
                <a:latin typeface="Comic Sans MS"/>
                <a:cs typeface="Comic Sans MS"/>
              </a:rPr>
              <a:t>Final Exam</a:t>
            </a:r>
          </a:p>
        </p:txBody>
      </p:sp>
      <p:sp>
        <p:nvSpPr>
          <p:cNvPr id="23555" name="Rectangle 3"/>
          <p:cNvSpPr>
            <a:spLocks noGrp="1" noChangeArrowheads="1"/>
          </p:cNvSpPr>
          <p:nvPr>
            <p:ph idx="1"/>
          </p:nvPr>
        </p:nvSpPr>
        <p:spPr>
          <a:xfrm>
            <a:off x="1691738" y="1905000"/>
            <a:ext cx="8808522" cy="4267200"/>
          </a:xfrm>
        </p:spPr>
        <p:txBody>
          <a:bodyPr/>
          <a:lstStyle/>
          <a:p>
            <a:pPr>
              <a:buFontTx/>
              <a:buNone/>
              <a:defRPr/>
            </a:pPr>
            <a:r>
              <a:rPr lang="en-US" b="1" dirty="0">
                <a:latin typeface="Comic Sans MS"/>
                <a:cs typeface="Comic Sans MS"/>
              </a:rPr>
              <a:t>Monday, November 13 @ 9:00am in B112</a:t>
            </a:r>
          </a:p>
          <a:p>
            <a:pPr marL="1252538">
              <a:buNone/>
              <a:defRPr/>
            </a:pPr>
            <a:endParaRPr lang="en-US" sz="2400" b="1" dirty="0">
              <a:latin typeface="Comic Sans MS"/>
              <a:cs typeface="Comic Sans MS"/>
            </a:endParaRPr>
          </a:p>
          <a:p>
            <a:pPr marL="463550">
              <a:buSzPct val="73000"/>
              <a:buFont typeface="Wingdings" panose="05000000000000000000" pitchFamily="2" charset="2"/>
              <a:buChar char="§"/>
              <a:defRPr/>
            </a:pPr>
            <a:r>
              <a:rPr lang="en-US" sz="2800" b="1" dirty="0" err="1">
                <a:latin typeface="Comic Sans MS"/>
                <a:cs typeface="Comic Sans MS"/>
              </a:rPr>
              <a:t>ExamSoft</a:t>
            </a:r>
            <a:r>
              <a:rPr lang="en-US" sz="2800" b="1" dirty="0">
                <a:latin typeface="Comic Sans MS"/>
                <a:cs typeface="Comic Sans MS"/>
              </a:rPr>
              <a:t> Exam  (1 </a:t>
            </a:r>
            <a:r>
              <a:rPr lang="en-US" sz="2800" b="1" dirty="0" err="1">
                <a:latin typeface="Comic Sans MS"/>
                <a:cs typeface="Comic Sans MS"/>
              </a:rPr>
              <a:t>pt</a:t>
            </a:r>
            <a:r>
              <a:rPr lang="en-US" sz="2800" b="1" dirty="0">
                <a:latin typeface="Comic Sans MS"/>
                <a:cs typeface="Comic Sans MS"/>
              </a:rPr>
              <a:t> / question)</a:t>
            </a:r>
          </a:p>
          <a:p>
            <a:pPr marL="863600" lvl="1">
              <a:buSzPct val="73000"/>
              <a:buFont typeface="Wingdings" panose="05000000000000000000" pitchFamily="2" charset="2"/>
              <a:buChar char="§"/>
              <a:defRPr/>
            </a:pPr>
            <a:r>
              <a:rPr lang="en-US" sz="2200" b="1" dirty="0">
                <a:latin typeface="Comic Sans MS"/>
                <a:cs typeface="Comic Sans MS"/>
              </a:rPr>
              <a:t>40 questions: Nematodes - </a:t>
            </a:r>
            <a:r>
              <a:rPr lang="en-US" sz="2200" b="1" dirty="0" err="1">
                <a:latin typeface="Comic Sans MS"/>
                <a:cs typeface="Comic Sans MS"/>
              </a:rPr>
              <a:t>Hammerberg</a:t>
            </a:r>
            <a:endParaRPr lang="en-US" sz="2200" b="1" dirty="0">
              <a:latin typeface="Comic Sans MS"/>
              <a:cs typeface="Comic Sans MS"/>
            </a:endParaRPr>
          </a:p>
          <a:p>
            <a:pPr marL="863600" lvl="1">
              <a:buSzPct val="73000"/>
              <a:buFont typeface="Wingdings" panose="05000000000000000000" pitchFamily="2" charset="2"/>
              <a:buChar char="§"/>
              <a:defRPr/>
            </a:pPr>
            <a:r>
              <a:rPr lang="en-US" sz="2200" b="1" dirty="0">
                <a:latin typeface="Comic Sans MS"/>
                <a:cs typeface="Comic Sans MS"/>
              </a:rPr>
              <a:t>33 questions: Protozoa &amp; Ticks - </a:t>
            </a:r>
            <a:r>
              <a:rPr lang="en-US" sz="2200" b="1" dirty="0" err="1">
                <a:latin typeface="Comic Sans MS"/>
                <a:cs typeface="Comic Sans MS"/>
              </a:rPr>
              <a:t>Qurollo</a:t>
            </a:r>
            <a:endParaRPr lang="en-US" sz="2200" b="1" dirty="0">
              <a:latin typeface="Comic Sans MS"/>
              <a:cs typeface="Comic Sans MS"/>
            </a:endParaRPr>
          </a:p>
          <a:p>
            <a:pPr marL="863600" lvl="1">
              <a:buSzPct val="73000"/>
              <a:buFont typeface="Wingdings" panose="05000000000000000000" pitchFamily="2" charset="2"/>
              <a:buChar char="§"/>
              <a:defRPr/>
            </a:pPr>
            <a:r>
              <a:rPr lang="en-US" sz="2200" b="1" dirty="0">
                <a:latin typeface="Comic Sans MS"/>
                <a:cs typeface="Comic Sans MS"/>
              </a:rPr>
              <a:t>27 questions: Arthropods &amp; Platyhelminthes - Flowers</a:t>
            </a:r>
          </a:p>
          <a:p>
            <a:pPr marL="1263650" lvl="2">
              <a:buClr>
                <a:schemeClr val="accent2"/>
              </a:buClr>
              <a:buSzPct val="73000"/>
              <a:buFont typeface="Wingdings" panose="05000000000000000000" pitchFamily="2" charset="2"/>
              <a:buChar char="§"/>
              <a:defRPr/>
            </a:pPr>
            <a:r>
              <a:rPr lang="en-US" sz="1800" b="1" dirty="0">
                <a:latin typeface="Comic Sans MS"/>
                <a:cs typeface="Comic Sans MS"/>
              </a:rPr>
              <a:t>12 questions - Arthropods (other than ticks)</a:t>
            </a:r>
          </a:p>
          <a:p>
            <a:pPr marL="1720850" lvl="3">
              <a:buClr>
                <a:schemeClr val="accent2"/>
              </a:buClr>
              <a:buSzPct val="73000"/>
              <a:buFont typeface="Wingdings" panose="05000000000000000000" pitchFamily="2" charset="2"/>
              <a:buChar char="§"/>
              <a:defRPr/>
            </a:pPr>
            <a:r>
              <a:rPr lang="en-US" sz="1400" b="1" dirty="0">
                <a:latin typeface="Comic Sans MS"/>
                <a:cs typeface="Comic Sans MS"/>
              </a:rPr>
              <a:t>Mites (4), Fleas (2), Lice (2), Fly (2), Bot (2)</a:t>
            </a:r>
          </a:p>
          <a:p>
            <a:pPr marL="1263650" lvl="2">
              <a:buClr>
                <a:schemeClr val="accent2"/>
              </a:buClr>
              <a:buSzPct val="73000"/>
              <a:buFont typeface="Wingdings" panose="05000000000000000000" pitchFamily="2" charset="2"/>
              <a:buChar char="§"/>
              <a:defRPr/>
            </a:pPr>
            <a:r>
              <a:rPr lang="en-US" sz="1800" b="1" dirty="0">
                <a:latin typeface="Comic Sans MS"/>
                <a:cs typeface="Comic Sans MS"/>
              </a:rPr>
              <a:t>8 questions – Trematodes</a:t>
            </a:r>
          </a:p>
          <a:p>
            <a:pPr marL="1263650" lvl="2">
              <a:buClr>
                <a:schemeClr val="accent2"/>
              </a:buClr>
              <a:buSzPct val="73000"/>
              <a:buFont typeface="Wingdings" panose="05000000000000000000" pitchFamily="2" charset="2"/>
              <a:buChar char="§"/>
              <a:defRPr/>
            </a:pPr>
            <a:r>
              <a:rPr lang="en-US" sz="1800" b="1" dirty="0">
                <a:latin typeface="Comic Sans MS"/>
                <a:cs typeface="Comic Sans MS"/>
              </a:rPr>
              <a:t>7 questions - Cestodes</a:t>
            </a:r>
          </a:p>
        </p:txBody>
      </p:sp>
    </p:spTree>
    <p:extLst>
      <p:ext uri="{BB962C8B-B14F-4D97-AF65-F5344CB8AC3E}">
        <p14:creationId xmlns:p14="http://schemas.microsoft.com/office/powerpoint/2010/main" val="229162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E952C-C25E-3F42-841A-BEB286D2EDF7}"/>
              </a:ext>
            </a:extLst>
          </p:cNvPr>
          <p:cNvSpPr>
            <a:spLocks noGrp="1"/>
          </p:cNvSpPr>
          <p:nvPr>
            <p:ph type="title"/>
          </p:nvPr>
        </p:nvSpPr>
        <p:spPr>
          <a:xfrm>
            <a:off x="695325" y="315997"/>
            <a:ext cx="4193805" cy="853605"/>
          </a:xfrm>
        </p:spPr>
        <p:txBody>
          <a:bodyPr>
            <a:noAutofit/>
          </a:bodyPr>
          <a:lstStyle/>
          <a:p>
            <a:r>
              <a:rPr lang="en-US" sz="4000" b="1" u="sng" dirty="0">
                <a:latin typeface="Arial Rounded MT Bold" panose="020F0704030504030204" pitchFamily="34" charset="0"/>
                <a:cs typeface="Aharoni" panose="02010803020104030203" pitchFamily="2" charset="-79"/>
              </a:rPr>
              <a:t>Wellness Break</a:t>
            </a:r>
          </a:p>
        </p:txBody>
      </p:sp>
      <p:sp>
        <p:nvSpPr>
          <p:cNvPr id="3" name="Content Placeholder 2">
            <a:extLst>
              <a:ext uri="{FF2B5EF4-FFF2-40B4-BE49-F238E27FC236}">
                <a16:creationId xmlns:a16="http://schemas.microsoft.com/office/drawing/2014/main" id="{BB8E3898-9318-BEC2-BAF6-008C2CD08425}"/>
              </a:ext>
            </a:extLst>
          </p:cNvPr>
          <p:cNvSpPr>
            <a:spLocks noGrp="1"/>
          </p:cNvSpPr>
          <p:nvPr>
            <p:ph idx="1"/>
          </p:nvPr>
        </p:nvSpPr>
        <p:spPr>
          <a:xfrm>
            <a:off x="695325" y="1169602"/>
            <a:ext cx="10801350" cy="498450"/>
          </a:xfrm>
        </p:spPr>
        <p:txBody>
          <a:bodyPr>
            <a:normAutofit fontScale="92500" lnSpcReduction="20000"/>
          </a:bodyPr>
          <a:lstStyle/>
          <a:p>
            <a:pPr marL="0" indent="0">
              <a:spcBef>
                <a:spcPts val="600"/>
              </a:spcBef>
              <a:buNone/>
            </a:pPr>
            <a:r>
              <a:rPr lang="en-US" sz="3600" dirty="0"/>
              <a:t>Take a 5-minute wellness break:</a:t>
            </a:r>
          </a:p>
          <a:p>
            <a:pPr marL="0" indent="0">
              <a:spcBef>
                <a:spcPts val="600"/>
              </a:spcBef>
              <a:buNone/>
            </a:pPr>
            <a:endParaRPr lang="en-US" sz="1600" dirty="0"/>
          </a:p>
          <a:p>
            <a:pPr marL="0" indent="0">
              <a:spcBef>
                <a:spcPts val="600"/>
              </a:spcBef>
              <a:buNone/>
            </a:pPr>
            <a:endParaRPr lang="en-US" sz="3600" dirty="0"/>
          </a:p>
          <a:p>
            <a:pPr marL="0" indent="0">
              <a:spcBef>
                <a:spcPts val="600"/>
              </a:spcBef>
              <a:buNone/>
            </a:pPr>
            <a:endParaRPr lang="en-US" sz="1050" dirty="0"/>
          </a:p>
        </p:txBody>
      </p:sp>
      <p:cxnSp>
        <p:nvCxnSpPr>
          <p:cNvPr id="7" name="Straight Connector 6">
            <a:extLst>
              <a:ext uri="{FF2B5EF4-FFF2-40B4-BE49-F238E27FC236}">
                <a16:creationId xmlns:a16="http://schemas.microsoft.com/office/drawing/2014/main" id="{2D90DC8B-29D7-0EB0-C661-DB01D36BAE7E}"/>
              </a:ext>
            </a:extLst>
          </p:cNvPr>
          <p:cNvCxnSpPr/>
          <p:nvPr/>
        </p:nvCxnSpPr>
        <p:spPr>
          <a:xfrm flipV="1">
            <a:off x="1199707" y="5983415"/>
            <a:ext cx="9792586" cy="47397"/>
          </a:xfrm>
          <a:prstGeom prst="line">
            <a:avLst/>
          </a:prstGeom>
          <a:ln w="76200"/>
        </p:spPr>
        <p:style>
          <a:lnRef idx="1">
            <a:schemeClr val="dk1"/>
          </a:lnRef>
          <a:fillRef idx="0">
            <a:schemeClr val="dk1"/>
          </a:fillRef>
          <a:effectRef idx="0">
            <a:schemeClr val="dk1"/>
          </a:effectRef>
          <a:fontRef idx="minor">
            <a:schemeClr val="tx1"/>
          </a:fontRef>
        </p:style>
      </p:cxnSp>
      <p:sp>
        <p:nvSpPr>
          <p:cNvPr id="4" name="Content Placeholder 2">
            <a:extLst>
              <a:ext uri="{FF2B5EF4-FFF2-40B4-BE49-F238E27FC236}">
                <a16:creationId xmlns:a16="http://schemas.microsoft.com/office/drawing/2014/main" id="{464CE144-AA39-1390-D8CC-C6CBB8DAF0D9}"/>
              </a:ext>
            </a:extLst>
          </p:cNvPr>
          <p:cNvSpPr txBox="1">
            <a:spLocks/>
          </p:cNvSpPr>
          <p:nvPr/>
        </p:nvSpPr>
        <p:spPr>
          <a:xfrm>
            <a:off x="1287010" y="6198722"/>
            <a:ext cx="7542665" cy="46877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hlinkClick r:id="rId3"/>
              </a:rPr>
              <a:t>https://www.youtube.com/watch?v=BCdCgiINblM</a:t>
            </a:r>
            <a:r>
              <a:rPr lang="en-US" dirty="0"/>
              <a:t> </a:t>
            </a:r>
            <a:endParaRPr lang="en-US" sz="800" dirty="0"/>
          </a:p>
        </p:txBody>
      </p:sp>
      <p:pic>
        <p:nvPicPr>
          <p:cNvPr id="5" name="Online Media 4" title="You Are Home">
            <a:hlinkClick r:id="" action="ppaction://media"/>
            <a:extLst>
              <a:ext uri="{FF2B5EF4-FFF2-40B4-BE49-F238E27FC236}">
                <a16:creationId xmlns:a16="http://schemas.microsoft.com/office/drawing/2014/main" id="{BE7A453A-6E23-088B-35C8-1D3B04B3D225}"/>
              </a:ext>
            </a:extLst>
          </p:cNvPr>
          <p:cNvPicPr>
            <a:picLocks noRot="1" noChangeAspect="1"/>
          </p:cNvPicPr>
          <p:nvPr>
            <a:videoFile r:link="rId1"/>
          </p:nvPr>
        </p:nvPicPr>
        <p:blipFill>
          <a:blip r:embed="rId4"/>
          <a:stretch>
            <a:fillRect/>
          </a:stretch>
        </p:blipFill>
        <p:spPr>
          <a:xfrm>
            <a:off x="2574280" y="1835962"/>
            <a:ext cx="7043439" cy="3979543"/>
          </a:xfrm>
          <a:prstGeom prst="rect">
            <a:avLst/>
          </a:prstGeom>
        </p:spPr>
      </p:pic>
      <p:sp>
        <p:nvSpPr>
          <p:cNvPr id="6" name="TextBox 5">
            <a:extLst>
              <a:ext uri="{FF2B5EF4-FFF2-40B4-BE49-F238E27FC236}">
                <a16:creationId xmlns:a16="http://schemas.microsoft.com/office/drawing/2014/main" id="{F83C6790-7DCB-A622-1E21-06066FB22BEE}"/>
              </a:ext>
            </a:extLst>
          </p:cNvPr>
          <p:cNvSpPr txBox="1"/>
          <p:nvPr/>
        </p:nvSpPr>
        <p:spPr>
          <a:xfrm>
            <a:off x="514364" y="2521657"/>
            <a:ext cx="1545295" cy="1354217"/>
          </a:xfrm>
          <a:prstGeom prst="rect">
            <a:avLst/>
          </a:prstGeom>
          <a:noFill/>
        </p:spPr>
        <p:txBody>
          <a:bodyPr wrap="none" rtlCol="0">
            <a:spAutoFit/>
          </a:bodyPr>
          <a:lstStyle/>
          <a:p>
            <a:pPr algn="ctr"/>
            <a:r>
              <a:rPr lang="en-US" b="1" dirty="0"/>
              <a:t>You Are Home</a:t>
            </a:r>
            <a:endParaRPr lang="en-US" sz="1100" dirty="0"/>
          </a:p>
          <a:p>
            <a:pPr algn="ctr"/>
            <a:r>
              <a:rPr lang="en-US" dirty="0"/>
              <a:t>--</a:t>
            </a:r>
          </a:p>
          <a:p>
            <a:pPr algn="ctr"/>
            <a:r>
              <a:rPr lang="en-US" sz="2800" dirty="0" err="1">
                <a:latin typeface="Brush Script MT" panose="03060802040406070304" pitchFamily="66" charset="0"/>
              </a:rPr>
              <a:t>Eabha</a:t>
            </a:r>
            <a:endParaRPr lang="en-US" sz="2800" dirty="0">
              <a:latin typeface="Brush Script MT" panose="03060802040406070304" pitchFamily="66" charset="0"/>
            </a:endParaRPr>
          </a:p>
          <a:p>
            <a:pPr algn="ctr"/>
            <a:r>
              <a:rPr lang="en-US" dirty="0"/>
              <a:t>(“AVA”)</a:t>
            </a:r>
          </a:p>
        </p:txBody>
      </p:sp>
    </p:spTree>
    <p:extLst>
      <p:ext uri="{BB962C8B-B14F-4D97-AF65-F5344CB8AC3E}">
        <p14:creationId xmlns:p14="http://schemas.microsoft.com/office/powerpoint/2010/main" val="10112760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adult1"/>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128898" y="4618910"/>
            <a:ext cx="3144389" cy="218658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7" name="Rectangle 5"/>
          <p:cNvSpPr>
            <a:spLocks noGrp="1" noChangeArrowheads="1"/>
          </p:cNvSpPr>
          <p:nvPr>
            <p:ph type="body" sz="half" idx="2"/>
          </p:nvPr>
        </p:nvSpPr>
        <p:spPr>
          <a:xfrm>
            <a:off x="342837" y="1585833"/>
            <a:ext cx="5524562" cy="762000"/>
          </a:xfrm>
        </p:spPr>
        <p:txBody>
          <a:bodyPr/>
          <a:lstStyle/>
          <a:p>
            <a:pPr marL="228600" indent="-228600">
              <a:lnSpc>
                <a:spcPct val="90000"/>
              </a:lnSpc>
            </a:pPr>
            <a:r>
              <a:rPr lang="en-US" sz="1400" u="sng" dirty="0">
                <a:latin typeface="Comic Sans MS"/>
                <a:cs typeface="Comic Sans MS"/>
              </a:rPr>
              <a:t>Most common tapeworm of dogs and cats</a:t>
            </a:r>
            <a:endParaRPr lang="en-US" sz="1400" dirty="0">
              <a:latin typeface="Comic Sans MS"/>
              <a:cs typeface="Comic Sans MS"/>
            </a:endParaRPr>
          </a:p>
          <a:p>
            <a:pPr marL="228600" indent="-228600">
              <a:lnSpc>
                <a:spcPct val="90000"/>
              </a:lnSpc>
            </a:pPr>
            <a:r>
              <a:rPr lang="en-US" sz="1400" dirty="0">
                <a:latin typeface="Comic Sans MS"/>
                <a:cs typeface="Comic Sans MS"/>
              </a:rPr>
              <a:t>Scolex with retractable armed rostellum and 4 suckers </a:t>
            </a:r>
          </a:p>
          <a:p>
            <a:pPr marL="228600" indent="-228600">
              <a:lnSpc>
                <a:spcPct val="90000"/>
              </a:lnSpc>
            </a:pPr>
            <a:r>
              <a:rPr lang="en-US" sz="1400" dirty="0">
                <a:latin typeface="Comic Sans MS"/>
                <a:cs typeface="Comic Sans MS"/>
              </a:rPr>
              <a:t>Strobila made of oval proglottids with bilateral genital pores. </a:t>
            </a:r>
          </a:p>
        </p:txBody>
      </p:sp>
      <p:sp>
        <p:nvSpPr>
          <p:cNvPr id="2" name="Rectangle 3">
            <a:extLst>
              <a:ext uri="{FF2B5EF4-FFF2-40B4-BE49-F238E27FC236}">
                <a16:creationId xmlns:a16="http://schemas.microsoft.com/office/drawing/2014/main" id="{F9461650-A165-16AF-13BF-994977DF5653}"/>
              </a:ext>
            </a:extLst>
          </p:cNvPr>
          <p:cNvSpPr txBox="1">
            <a:spLocks noChangeArrowheads="1"/>
          </p:cNvSpPr>
          <p:nvPr/>
        </p:nvSpPr>
        <p:spPr bwMode="auto">
          <a:xfrm>
            <a:off x="647636" y="167960"/>
            <a:ext cx="5907777"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a:latin typeface="Comic Sans MS" panose="030F0702030302020204" pitchFamily="66" charset="0"/>
              </a:rPr>
              <a:t>Dipylidium caninum</a:t>
            </a:r>
          </a:p>
          <a:p>
            <a:pPr>
              <a:lnSpc>
                <a:spcPct val="90000"/>
              </a:lnSpc>
              <a:buFont typeface="Wingdings" charset="0"/>
              <a:buNone/>
              <a:defRPr/>
            </a:pPr>
            <a:r>
              <a:rPr lang="en-US" sz="2800" b="1" kern="0" dirty="0">
                <a:latin typeface="Comic Sans MS" panose="030F0702030302020204" pitchFamily="66" charset="0"/>
              </a:rPr>
              <a:t>Flea tapeworm of dogs &amp; cats</a:t>
            </a:r>
            <a:endParaRPr lang="en-US" sz="2800" kern="0" dirty="0">
              <a:latin typeface="Comic Sans MS" panose="030F0702030302020204" pitchFamily="66" charset="0"/>
            </a:endParaRPr>
          </a:p>
        </p:txBody>
      </p:sp>
      <p:sp>
        <p:nvSpPr>
          <p:cNvPr id="6" name="Rectangle 3">
            <a:extLst>
              <a:ext uri="{FF2B5EF4-FFF2-40B4-BE49-F238E27FC236}">
                <a16:creationId xmlns:a16="http://schemas.microsoft.com/office/drawing/2014/main" id="{9048E2C3-89C4-54D1-CAB0-561C8EE4F78B}"/>
              </a:ext>
            </a:extLst>
          </p:cNvPr>
          <p:cNvSpPr txBox="1">
            <a:spLocks noChangeArrowheads="1"/>
          </p:cNvSpPr>
          <p:nvPr/>
        </p:nvSpPr>
        <p:spPr bwMode="auto">
          <a:xfrm>
            <a:off x="647636" y="2570140"/>
            <a:ext cx="4914964" cy="1936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90000"/>
              </a:lnSpc>
              <a:buNone/>
            </a:pPr>
            <a:r>
              <a:rPr lang="en-US" sz="1600" b="1" u="sng" kern="0" dirty="0">
                <a:latin typeface="Comic Sans MS"/>
                <a:cs typeface="Comic Sans MS"/>
              </a:rPr>
              <a:t>Life Cycle</a:t>
            </a:r>
          </a:p>
          <a:p>
            <a:pPr marL="344488" indent="-344488">
              <a:lnSpc>
                <a:spcPct val="90000"/>
              </a:lnSpc>
            </a:pPr>
            <a:r>
              <a:rPr lang="en-US" sz="1600" kern="0" dirty="0">
                <a:latin typeface="Comic Sans MS"/>
                <a:cs typeface="Comic Sans MS"/>
              </a:rPr>
              <a:t>DH: Canids &amp; Felids (small intestine)</a:t>
            </a:r>
          </a:p>
          <a:p>
            <a:pPr marL="344488" indent="-344488">
              <a:lnSpc>
                <a:spcPct val="90000"/>
              </a:lnSpc>
            </a:pPr>
            <a:r>
              <a:rPr lang="en-US" sz="1600" kern="0" dirty="0">
                <a:latin typeface="Comic Sans MS"/>
                <a:cs typeface="Comic Sans MS"/>
              </a:rPr>
              <a:t>Gravid proglottids passed in feces </a:t>
            </a:r>
          </a:p>
          <a:p>
            <a:pPr marL="344488" indent="-344488">
              <a:lnSpc>
                <a:spcPct val="90000"/>
              </a:lnSpc>
            </a:pPr>
            <a:r>
              <a:rPr lang="en-US" sz="1600" kern="0" dirty="0">
                <a:latin typeface="Comic Sans MS"/>
                <a:cs typeface="Comic Sans MS"/>
              </a:rPr>
              <a:t>Ova disseminated in the environment </a:t>
            </a:r>
          </a:p>
          <a:p>
            <a:pPr marL="344488" indent="-344488">
              <a:lnSpc>
                <a:spcPct val="90000"/>
              </a:lnSpc>
            </a:pPr>
            <a:r>
              <a:rPr lang="en-US" sz="1600" kern="0" dirty="0" err="1">
                <a:latin typeface="Comic Sans MS"/>
                <a:cs typeface="Comic Sans MS"/>
              </a:rPr>
              <a:t>IH</a:t>
            </a:r>
            <a:r>
              <a:rPr lang="en-US" sz="1600" kern="0" dirty="0">
                <a:latin typeface="Comic Sans MS"/>
                <a:cs typeface="Comic Sans MS"/>
              </a:rPr>
              <a:t>:  Fleas &amp; Lice </a:t>
            </a:r>
            <a:r>
              <a:rPr lang="en-US" sz="1600" i="1" kern="0" dirty="0">
                <a:solidFill>
                  <a:srgbClr val="FF0000"/>
                </a:solidFill>
                <a:latin typeface="Comic Sans MS"/>
                <a:cs typeface="Comic Sans MS"/>
              </a:rPr>
              <a:t>(How do fleas get infected?)</a:t>
            </a:r>
            <a:r>
              <a:rPr lang="en-US" sz="1600" kern="0" dirty="0">
                <a:latin typeface="Comic Sans MS"/>
                <a:cs typeface="Comic Sans MS"/>
              </a:rPr>
              <a:t> </a:t>
            </a:r>
          </a:p>
          <a:p>
            <a:pPr marL="688975" lvl="1" indent="-236538">
              <a:lnSpc>
                <a:spcPct val="90000"/>
              </a:lnSpc>
            </a:pPr>
            <a:r>
              <a:rPr lang="en-US" sz="1600" kern="0" dirty="0">
                <a:latin typeface="Comic Sans MS"/>
                <a:cs typeface="Comic Sans MS"/>
              </a:rPr>
              <a:t>Cysticercoid larvae in hemocoel. </a:t>
            </a:r>
          </a:p>
          <a:p>
            <a:pPr marL="688975" lvl="1" indent="-236538">
              <a:lnSpc>
                <a:spcPct val="90000"/>
              </a:lnSpc>
            </a:pPr>
            <a:r>
              <a:rPr lang="en-US" sz="1600" kern="0" dirty="0">
                <a:latin typeface="Comic Sans MS"/>
                <a:cs typeface="Comic Sans MS"/>
              </a:rPr>
              <a:t>Ingested by the Definitive host</a:t>
            </a:r>
          </a:p>
        </p:txBody>
      </p:sp>
      <p:sp>
        <p:nvSpPr>
          <p:cNvPr id="7" name="Rectangle 3">
            <a:extLst>
              <a:ext uri="{FF2B5EF4-FFF2-40B4-BE49-F238E27FC236}">
                <a16:creationId xmlns:a16="http://schemas.microsoft.com/office/drawing/2014/main" id="{97397EA5-86C2-E79F-8ABA-783D634BCC9F}"/>
              </a:ext>
            </a:extLst>
          </p:cNvPr>
          <p:cNvSpPr txBox="1">
            <a:spLocks noChangeArrowheads="1"/>
          </p:cNvSpPr>
          <p:nvPr/>
        </p:nvSpPr>
        <p:spPr bwMode="auto">
          <a:xfrm>
            <a:off x="3908323" y="5002573"/>
            <a:ext cx="2420489" cy="1762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68275" indent="-168275"/>
            <a:r>
              <a:rPr lang="en-US" sz="1600" kern="0" dirty="0">
                <a:latin typeface="Comic Sans MS"/>
                <a:cs typeface="Comic Sans MS"/>
              </a:rPr>
              <a:t>Worldwide</a:t>
            </a:r>
          </a:p>
          <a:p>
            <a:pPr marL="168275" indent="-168275"/>
            <a:r>
              <a:rPr lang="en-US" sz="1600" kern="0" dirty="0">
                <a:latin typeface="Comic Sans MS"/>
                <a:cs typeface="Comic Sans MS"/>
              </a:rPr>
              <a:t>Zoonotic - Yes</a:t>
            </a:r>
          </a:p>
          <a:p>
            <a:pPr marL="457200" lvl="1" indent="-225425"/>
            <a:r>
              <a:rPr lang="en-US" sz="1600" kern="0" dirty="0">
                <a:latin typeface="Comic Sans MS"/>
                <a:cs typeface="Comic Sans MS"/>
              </a:rPr>
              <a:t>Children have been infected with adult worms.   </a:t>
            </a:r>
            <a:r>
              <a:rPr lang="en-US" sz="1600" b="1" kern="0" dirty="0">
                <a:solidFill>
                  <a:srgbClr val="FF0000"/>
                </a:solidFill>
                <a:latin typeface="Comic Sans MS"/>
                <a:cs typeface="Comic Sans MS"/>
              </a:rPr>
              <a:t>(How?)</a:t>
            </a:r>
            <a:endParaRPr lang="en-US" sz="1600" b="1" kern="0" dirty="0">
              <a:latin typeface="Comic Sans MS"/>
              <a:cs typeface="Comic Sans MS"/>
            </a:endParaRPr>
          </a:p>
          <a:p>
            <a:endParaRPr lang="en-US" sz="1600" b="1" kern="0" dirty="0">
              <a:latin typeface="Comic Sans MS"/>
              <a:cs typeface="Comic Sans MS"/>
            </a:endParaRPr>
          </a:p>
          <a:p>
            <a:endParaRPr lang="en-US" sz="1600" kern="0" dirty="0">
              <a:latin typeface="Comic Sans MS"/>
              <a:cs typeface="Comic Sans MS"/>
            </a:endParaRPr>
          </a:p>
        </p:txBody>
      </p:sp>
      <p:grpSp>
        <p:nvGrpSpPr>
          <p:cNvPr id="30" name="Group 29">
            <a:extLst>
              <a:ext uri="{FF2B5EF4-FFF2-40B4-BE49-F238E27FC236}">
                <a16:creationId xmlns:a16="http://schemas.microsoft.com/office/drawing/2014/main" id="{F07C448B-E38A-BBC7-9B39-F1AC9FC5613D}"/>
              </a:ext>
            </a:extLst>
          </p:cNvPr>
          <p:cNvGrpSpPr/>
          <p:nvPr/>
        </p:nvGrpSpPr>
        <p:grpSpPr>
          <a:xfrm>
            <a:off x="7166616" y="4495800"/>
            <a:ext cx="3989565" cy="2198368"/>
            <a:chOff x="6532827" y="4618191"/>
            <a:chExt cx="3989565" cy="2198368"/>
          </a:xfrm>
        </p:grpSpPr>
        <p:pic>
          <p:nvPicPr>
            <p:cNvPr id="8" name="Picture 5" descr="prog1">
              <a:extLst>
                <a:ext uri="{FF2B5EF4-FFF2-40B4-BE49-F238E27FC236}">
                  <a16:creationId xmlns:a16="http://schemas.microsoft.com/office/drawing/2014/main" id="{C3C12B83-73B6-EAA6-D145-B6537751A79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62800" y="5008473"/>
              <a:ext cx="3359592" cy="14747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 name="TextBox 8">
              <a:extLst>
                <a:ext uri="{FF2B5EF4-FFF2-40B4-BE49-F238E27FC236}">
                  <a16:creationId xmlns:a16="http://schemas.microsoft.com/office/drawing/2014/main" id="{3A95B331-3B2F-9F5E-D61F-67C1630B5532}"/>
                </a:ext>
              </a:extLst>
            </p:cNvPr>
            <p:cNvSpPr txBox="1"/>
            <p:nvPr/>
          </p:nvSpPr>
          <p:spPr>
            <a:xfrm>
              <a:off x="7963073" y="4618191"/>
              <a:ext cx="912429" cy="246221"/>
            </a:xfrm>
            <a:prstGeom prst="rect">
              <a:avLst/>
            </a:prstGeom>
            <a:noFill/>
          </p:spPr>
          <p:txBody>
            <a:bodyPr wrap="none" rtlCol="0">
              <a:spAutoFit/>
            </a:bodyPr>
            <a:lstStyle/>
            <a:p>
              <a:r>
                <a:rPr lang="en-US" sz="1000" dirty="0">
                  <a:latin typeface="Comic Sans MS" panose="030F0702030302020204" pitchFamily="66" charset="0"/>
                </a:rPr>
                <a:t>Genital pore</a:t>
              </a:r>
            </a:p>
          </p:txBody>
        </p:sp>
        <p:sp>
          <p:nvSpPr>
            <p:cNvPr id="10" name="TextBox 9">
              <a:extLst>
                <a:ext uri="{FF2B5EF4-FFF2-40B4-BE49-F238E27FC236}">
                  <a16:creationId xmlns:a16="http://schemas.microsoft.com/office/drawing/2014/main" id="{689B5439-B13A-421C-3F95-3689EA48102E}"/>
                </a:ext>
              </a:extLst>
            </p:cNvPr>
            <p:cNvSpPr txBox="1"/>
            <p:nvPr/>
          </p:nvSpPr>
          <p:spPr>
            <a:xfrm>
              <a:off x="7387395" y="4671152"/>
              <a:ext cx="543739" cy="246221"/>
            </a:xfrm>
            <a:prstGeom prst="rect">
              <a:avLst/>
            </a:prstGeom>
            <a:noFill/>
          </p:spPr>
          <p:txBody>
            <a:bodyPr wrap="none" rtlCol="0">
              <a:spAutoFit/>
            </a:bodyPr>
            <a:lstStyle/>
            <a:p>
              <a:r>
                <a:rPr lang="en-US" sz="1000" dirty="0">
                  <a:latin typeface="Comic Sans MS" panose="030F0702030302020204" pitchFamily="66" charset="0"/>
                </a:rPr>
                <a:t>Ovary</a:t>
              </a:r>
            </a:p>
          </p:txBody>
        </p:sp>
        <p:sp>
          <p:nvSpPr>
            <p:cNvPr id="11" name="TextBox 10">
              <a:extLst>
                <a:ext uri="{FF2B5EF4-FFF2-40B4-BE49-F238E27FC236}">
                  <a16:creationId xmlns:a16="http://schemas.microsoft.com/office/drawing/2014/main" id="{F5D21196-076B-8201-FE8A-A97D4D1D8637}"/>
                </a:ext>
              </a:extLst>
            </p:cNvPr>
            <p:cNvSpPr txBox="1"/>
            <p:nvPr/>
          </p:nvSpPr>
          <p:spPr>
            <a:xfrm>
              <a:off x="6532827" y="4640736"/>
              <a:ext cx="847878" cy="246221"/>
            </a:xfrm>
            <a:prstGeom prst="rect">
              <a:avLst/>
            </a:prstGeom>
            <a:noFill/>
          </p:spPr>
          <p:txBody>
            <a:bodyPr wrap="square" rtlCol="0">
              <a:spAutoFit/>
            </a:bodyPr>
            <a:lstStyle/>
            <a:p>
              <a:pPr algn="ctr"/>
              <a:r>
                <a:rPr lang="en-US" sz="1000" dirty="0">
                  <a:latin typeface="Comic Sans MS" panose="030F0702030302020204" pitchFamily="66" charset="0"/>
                </a:rPr>
                <a:t>Yolk gland</a:t>
              </a:r>
            </a:p>
          </p:txBody>
        </p:sp>
        <p:sp>
          <p:nvSpPr>
            <p:cNvPr id="12" name="TextBox 11">
              <a:extLst>
                <a:ext uri="{FF2B5EF4-FFF2-40B4-BE49-F238E27FC236}">
                  <a16:creationId xmlns:a16="http://schemas.microsoft.com/office/drawing/2014/main" id="{96D25B49-C3AA-CFE8-D051-7DCC14035C58}"/>
                </a:ext>
              </a:extLst>
            </p:cNvPr>
            <p:cNvSpPr txBox="1"/>
            <p:nvPr/>
          </p:nvSpPr>
          <p:spPr>
            <a:xfrm>
              <a:off x="8859629" y="4634009"/>
              <a:ext cx="598241" cy="246221"/>
            </a:xfrm>
            <a:prstGeom prst="rect">
              <a:avLst/>
            </a:prstGeom>
            <a:noFill/>
          </p:spPr>
          <p:txBody>
            <a:bodyPr wrap="none" rtlCol="0">
              <a:spAutoFit/>
            </a:bodyPr>
            <a:lstStyle/>
            <a:p>
              <a:r>
                <a:rPr lang="en-US" sz="1000" dirty="0">
                  <a:latin typeface="Comic Sans MS" panose="030F0702030302020204" pitchFamily="66" charset="0"/>
                </a:rPr>
                <a:t>Testes</a:t>
              </a:r>
            </a:p>
          </p:txBody>
        </p:sp>
        <p:cxnSp>
          <p:nvCxnSpPr>
            <p:cNvPr id="13" name="Straight Arrow Connector 12">
              <a:extLst>
                <a:ext uri="{FF2B5EF4-FFF2-40B4-BE49-F238E27FC236}">
                  <a16:creationId xmlns:a16="http://schemas.microsoft.com/office/drawing/2014/main" id="{DBF3FB00-A069-E3C0-70BC-3D1CFAD02C15}"/>
                </a:ext>
              </a:extLst>
            </p:cNvPr>
            <p:cNvCxnSpPr>
              <a:cxnSpLocks/>
              <a:stCxn id="12" idx="2"/>
            </p:cNvCxnSpPr>
            <p:nvPr/>
          </p:nvCxnSpPr>
          <p:spPr bwMode="auto">
            <a:xfrm>
              <a:off x="9158750" y="4880230"/>
              <a:ext cx="594850" cy="641805"/>
            </a:xfrm>
            <a:prstGeom prst="straightConnector1">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A194B910-106D-1EC5-224F-3CDDFA2B4115}"/>
                </a:ext>
              </a:extLst>
            </p:cNvPr>
            <p:cNvCxnSpPr>
              <a:cxnSpLocks/>
            </p:cNvCxnSpPr>
            <p:nvPr/>
          </p:nvCxnSpPr>
          <p:spPr bwMode="auto">
            <a:xfrm>
              <a:off x="9158749" y="4891596"/>
              <a:ext cx="38222" cy="630191"/>
            </a:xfrm>
            <a:prstGeom prst="straightConnector1">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463E49C4-7216-4660-B13C-70CF01234464}"/>
                </a:ext>
              </a:extLst>
            </p:cNvPr>
            <p:cNvCxnSpPr>
              <a:cxnSpLocks/>
            </p:cNvCxnSpPr>
            <p:nvPr/>
          </p:nvCxnSpPr>
          <p:spPr bwMode="auto">
            <a:xfrm>
              <a:off x="8467796" y="4880230"/>
              <a:ext cx="271913" cy="441876"/>
            </a:xfrm>
            <a:prstGeom prst="straightConnector1">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DCF48532-688D-11B4-CAF8-267023FBA6B2}"/>
                </a:ext>
              </a:extLst>
            </p:cNvPr>
            <p:cNvCxnSpPr>
              <a:cxnSpLocks/>
            </p:cNvCxnSpPr>
            <p:nvPr/>
          </p:nvCxnSpPr>
          <p:spPr bwMode="auto">
            <a:xfrm>
              <a:off x="7730091" y="4891596"/>
              <a:ext cx="846436" cy="639647"/>
            </a:xfrm>
            <a:prstGeom prst="straightConnector1">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E4C70CB7-7307-FC44-99F1-22CB7711729F}"/>
                </a:ext>
              </a:extLst>
            </p:cNvPr>
            <p:cNvCxnSpPr>
              <a:cxnSpLocks/>
            </p:cNvCxnSpPr>
            <p:nvPr/>
          </p:nvCxnSpPr>
          <p:spPr bwMode="auto">
            <a:xfrm>
              <a:off x="7221157" y="4880230"/>
              <a:ext cx="1042340" cy="750469"/>
            </a:xfrm>
            <a:prstGeom prst="straightConnector1">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TextBox 17">
              <a:extLst>
                <a:ext uri="{FF2B5EF4-FFF2-40B4-BE49-F238E27FC236}">
                  <a16:creationId xmlns:a16="http://schemas.microsoft.com/office/drawing/2014/main" id="{6999C165-085F-F0C8-7725-FB2085073CE6}"/>
                </a:ext>
              </a:extLst>
            </p:cNvPr>
            <p:cNvSpPr txBox="1"/>
            <p:nvPr/>
          </p:nvSpPr>
          <p:spPr>
            <a:xfrm>
              <a:off x="8999960" y="6570338"/>
              <a:ext cx="912429" cy="246221"/>
            </a:xfrm>
            <a:prstGeom prst="rect">
              <a:avLst/>
            </a:prstGeom>
            <a:noFill/>
          </p:spPr>
          <p:txBody>
            <a:bodyPr wrap="none" rtlCol="0">
              <a:spAutoFit/>
            </a:bodyPr>
            <a:lstStyle/>
            <a:p>
              <a:r>
                <a:rPr lang="en-US" sz="1000" dirty="0">
                  <a:latin typeface="Comic Sans MS" panose="030F0702030302020204" pitchFamily="66" charset="0"/>
                </a:rPr>
                <a:t>Genital pore</a:t>
              </a:r>
            </a:p>
          </p:txBody>
        </p:sp>
        <p:cxnSp>
          <p:nvCxnSpPr>
            <p:cNvPr id="19" name="Straight Arrow Connector 18">
              <a:extLst>
                <a:ext uri="{FF2B5EF4-FFF2-40B4-BE49-F238E27FC236}">
                  <a16:creationId xmlns:a16="http://schemas.microsoft.com/office/drawing/2014/main" id="{3305AA70-3547-0F73-5A95-B7DC252E1E42}"/>
                </a:ext>
              </a:extLst>
            </p:cNvPr>
            <p:cNvCxnSpPr>
              <a:cxnSpLocks/>
            </p:cNvCxnSpPr>
            <p:nvPr/>
          </p:nvCxnSpPr>
          <p:spPr bwMode="auto">
            <a:xfrm flipH="1" flipV="1">
              <a:off x="8875502" y="6248400"/>
              <a:ext cx="580673" cy="324858"/>
            </a:xfrm>
            <a:prstGeom prst="straightConnector1">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3" name="Picture 2">
            <a:extLst>
              <a:ext uri="{FF2B5EF4-FFF2-40B4-BE49-F238E27FC236}">
                <a16:creationId xmlns:a16="http://schemas.microsoft.com/office/drawing/2014/main" id="{B5AD5DE1-CE43-AE0D-AE7C-E53A523C42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pic>
        <p:nvPicPr>
          <p:cNvPr id="4" name="Picture 3" descr="Diagram&#10;&#10;Description automatically generated">
            <a:extLst>
              <a:ext uri="{FF2B5EF4-FFF2-40B4-BE49-F238E27FC236}">
                <a16:creationId xmlns:a16="http://schemas.microsoft.com/office/drawing/2014/main" id="{CCC13A8D-3D9F-91B3-A51B-53375C6227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8621" y="188976"/>
            <a:ext cx="5577840" cy="43830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42361" y="1473993"/>
            <a:ext cx="4317539" cy="1090614"/>
          </a:xfrm>
        </p:spPr>
        <p:txBody>
          <a:bodyPr/>
          <a:lstStyle/>
          <a:p>
            <a:pPr marL="233363" lvl="2" indent="-233363">
              <a:spcBef>
                <a:spcPts val="0"/>
              </a:spcBef>
            </a:pPr>
            <a:r>
              <a:rPr lang="en-US" sz="2000" dirty="0">
                <a:latin typeface="Comic Sans MS"/>
                <a:cs typeface="Comic Sans MS"/>
              </a:rPr>
              <a:t>No Pathology</a:t>
            </a:r>
          </a:p>
          <a:p>
            <a:pPr marL="279400" lvl="2" indent="0">
              <a:spcBef>
                <a:spcPts val="0"/>
              </a:spcBef>
              <a:buNone/>
            </a:pPr>
            <a:r>
              <a:rPr lang="en-US" sz="1200" dirty="0">
                <a:latin typeface="Comic Sans MS"/>
                <a:cs typeface="Comic Sans MS"/>
              </a:rPr>
              <a:t>(nutrient competition in mal-nourished hosts)</a:t>
            </a:r>
          </a:p>
          <a:p>
            <a:pPr marL="231775" indent="-231775"/>
            <a:r>
              <a:rPr lang="en-US" sz="2000" dirty="0">
                <a:latin typeface="Comic Sans MS"/>
                <a:cs typeface="Comic Sans MS"/>
              </a:rPr>
              <a:t>"Client Worry”  </a:t>
            </a:r>
            <a:r>
              <a:rPr lang="en-US" sz="1400" dirty="0">
                <a:latin typeface="Comic Sans MS"/>
                <a:cs typeface="Comic Sans MS"/>
              </a:rPr>
              <a:t>(proglottid aesthetics)</a:t>
            </a:r>
          </a:p>
        </p:txBody>
      </p:sp>
      <p:sp>
        <p:nvSpPr>
          <p:cNvPr id="4" name="Rectangle 3">
            <a:extLst>
              <a:ext uri="{FF2B5EF4-FFF2-40B4-BE49-F238E27FC236}">
                <a16:creationId xmlns:a16="http://schemas.microsoft.com/office/drawing/2014/main" id="{61C8B12C-E4A6-4341-01F0-E5F4BB8825E8}"/>
              </a:ext>
            </a:extLst>
          </p:cNvPr>
          <p:cNvSpPr txBox="1">
            <a:spLocks noChangeArrowheads="1"/>
          </p:cNvSpPr>
          <p:nvPr/>
        </p:nvSpPr>
        <p:spPr bwMode="auto">
          <a:xfrm>
            <a:off x="304800" y="201943"/>
            <a:ext cx="4792662"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a:latin typeface="Comic Sans MS" panose="030F0702030302020204" pitchFamily="66" charset="0"/>
              </a:rPr>
              <a:t>Dipylidium caninum</a:t>
            </a:r>
          </a:p>
          <a:p>
            <a:pPr>
              <a:lnSpc>
                <a:spcPct val="90000"/>
              </a:lnSpc>
              <a:buFont typeface="Wingdings" charset="0"/>
              <a:buNone/>
              <a:defRPr/>
            </a:pPr>
            <a:r>
              <a:rPr lang="en-US" sz="2800" b="1" kern="0" dirty="0">
                <a:latin typeface="Comic Sans MS" panose="030F0702030302020204" pitchFamily="66" charset="0"/>
              </a:rPr>
              <a:t>Pathology, Diagnosis</a:t>
            </a:r>
            <a:endParaRPr lang="en-US" sz="2800" kern="0" dirty="0">
              <a:latin typeface="Comic Sans MS" panose="030F0702030302020204" pitchFamily="66" charset="0"/>
            </a:endParaRPr>
          </a:p>
        </p:txBody>
      </p:sp>
      <p:sp>
        <p:nvSpPr>
          <p:cNvPr id="7" name="Rectangle 3">
            <a:extLst>
              <a:ext uri="{FF2B5EF4-FFF2-40B4-BE49-F238E27FC236}">
                <a16:creationId xmlns:a16="http://schemas.microsoft.com/office/drawing/2014/main" id="{DD8A8B28-C17A-C431-3268-3078D2EAB4A5}"/>
              </a:ext>
            </a:extLst>
          </p:cNvPr>
          <p:cNvSpPr txBox="1">
            <a:spLocks noChangeArrowheads="1"/>
          </p:cNvSpPr>
          <p:nvPr/>
        </p:nvSpPr>
        <p:spPr bwMode="auto">
          <a:xfrm>
            <a:off x="1143000" y="2592681"/>
            <a:ext cx="3344862" cy="20878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000" b="1" u="sng" kern="0" dirty="0">
                <a:latin typeface="Comic Sans MS"/>
                <a:cs typeface="Comic Sans MS"/>
              </a:rPr>
              <a:t>Clinical Signs</a:t>
            </a:r>
          </a:p>
          <a:p>
            <a:pPr marL="223838" indent="-223838"/>
            <a:r>
              <a:rPr lang="en-US" sz="1600" kern="0" dirty="0">
                <a:latin typeface="Comic Sans MS"/>
                <a:cs typeface="Comic Sans MS"/>
              </a:rPr>
              <a:t>Segments presented by Client</a:t>
            </a:r>
          </a:p>
          <a:p>
            <a:pPr marL="223838" indent="-223838"/>
            <a:r>
              <a:rPr lang="en-US" sz="1600" kern="0" dirty="0">
                <a:latin typeface="Comic Sans MS"/>
                <a:cs typeface="Comic Sans MS"/>
              </a:rPr>
              <a:t>Pet usually shows no signs</a:t>
            </a:r>
          </a:p>
          <a:p>
            <a:pPr marL="465138" lvl="1" indent="-227013"/>
            <a:r>
              <a:rPr lang="en-US" sz="1200" kern="0" dirty="0">
                <a:latin typeface="Comic Sans MS"/>
                <a:cs typeface="Comic Sans MS"/>
              </a:rPr>
              <a:t>Occasionally pet drags tail</a:t>
            </a:r>
          </a:p>
          <a:p>
            <a:pPr marL="223838" indent="-223838"/>
            <a:r>
              <a:rPr lang="en-US" sz="1600" u="sng" kern="0" dirty="0">
                <a:latin typeface="Comic Sans MS"/>
                <a:cs typeface="Comic Sans MS"/>
              </a:rPr>
              <a:t>Observation of fleas</a:t>
            </a:r>
          </a:p>
          <a:p>
            <a:pPr marL="223838" indent="-223838"/>
            <a:r>
              <a:rPr lang="en-US" sz="1600" kern="0" dirty="0">
                <a:latin typeface="Comic Sans MS"/>
                <a:cs typeface="Comic Sans MS"/>
              </a:rPr>
              <a:t>History</a:t>
            </a:r>
          </a:p>
          <a:p>
            <a:pPr marL="465138" lvl="1" indent="-227013"/>
            <a:r>
              <a:rPr lang="en-US" sz="1200" u="sng" kern="0" dirty="0">
                <a:latin typeface="Comic Sans MS"/>
                <a:cs typeface="Comic Sans MS"/>
              </a:rPr>
              <a:t>Lack of Flea Control</a:t>
            </a:r>
          </a:p>
        </p:txBody>
      </p:sp>
      <p:pic>
        <p:nvPicPr>
          <p:cNvPr id="9" name="Picture 6" descr="prog2">
            <a:extLst>
              <a:ext uri="{FF2B5EF4-FFF2-40B4-BE49-F238E27FC236}">
                <a16:creationId xmlns:a16="http://schemas.microsoft.com/office/drawing/2014/main" id="{4FBD67F3-04F9-1F31-FF26-23063913F78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67926" y="4313034"/>
            <a:ext cx="3344862" cy="21751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pic>
      <p:pic>
        <p:nvPicPr>
          <p:cNvPr id="10" name="Picture 7" descr="ovum1">
            <a:extLst>
              <a:ext uri="{FF2B5EF4-FFF2-40B4-BE49-F238E27FC236}">
                <a16:creationId xmlns:a16="http://schemas.microsoft.com/office/drawing/2014/main" id="{3FBC4E21-B148-C505-0B19-D545E896053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a:xfrm>
            <a:off x="9677400" y="3448502"/>
            <a:ext cx="2373488" cy="172906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1" name="Oval 10">
            <a:extLst>
              <a:ext uri="{FF2B5EF4-FFF2-40B4-BE49-F238E27FC236}">
                <a16:creationId xmlns:a16="http://schemas.microsoft.com/office/drawing/2014/main" id="{4750E854-7397-05D5-60D0-F355996908F7}"/>
              </a:ext>
            </a:extLst>
          </p:cNvPr>
          <p:cNvSpPr/>
          <p:nvPr/>
        </p:nvSpPr>
        <p:spPr bwMode="auto">
          <a:xfrm>
            <a:off x="6096000" y="4463912"/>
            <a:ext cx="1860884" cy="2024278"/>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a:p>
        </p:txBody>
      </p:sp>
      <p:sp>
        <p:nvSpPr>
          <p:cNvPr id="12" name="Rectangle 3">
            <a:extLst>
              <a:ext uri="{FF2B5EF4-FFF2-40B4-BE49-F238E27FC236}">
                <a16:creationId xmlns:a16="http://schemas.microsoft.com/office/drawing/2014/main" id="{50D802B0-B08B-E98E-081B-02C5BB70FDB7}"/>
              </a:ext>
            </a:extLst>
          </p:cNvPr>
          <p:cNvSpPr txBox="1">
            <a:spLocks noChangeArrowheads="1"/>
          </p:cNvSpPr>
          <p:nvPr/>
        </p:nvSpPr>
        <p:spPr bwMode="auto">
          <a:xfrm>
            <a:off x="1752600" y="4845614"/>
            <a:ext cx="4495800" cy="129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000" b="1" u="sng" kern="0" dirty="0">
                <a:latin typeface="Comic Sans MS"/>
                <a:cs typeface="Comic Sans MS"/>
              </a:rPr>
              <a:t>Diagnosis</a:t>
            </a:r>
          </a:p>
          <a:p>
            <a:pPr marL="230188" indent="-230188"/>
            <a:r>
              <a:rPr lang="en-US" sz="2000" kern="0" dirty="0">
                <a:latin typeface="Comic Sans MS"/>
                <a:cs typeface="Comic Sans MS"/>
              </a:rPr>
              <a:t>Segment Squash</a:t>
            </a:r>
          </a:p>
          <a:p>
            <a:pPr marL="401638" lvl="2" indent="-176213">
              <a:buSzPct val="60000"/>
            </a:pPr>
            <a:r>
              <a:rPr lang="en-US" sz="1400" kern="0" dirty="0">
                <a:latin typeface="Comic Sans MS"/>
                <a:cs typeface="Comic Sans MS"/>
              </a:rPr>
              <a:t>Oval Segment</a:t>
            </a:r>
          </a:p>
          <a:p>
            <a:pPr marL="401638" lvl="2" indent="-176213">
              <a:buSzPct val="60000"/>
            </a:pPr>
            <a:r>
              <a:rPr lang="en-US" sz="1400" kern="0" dirty="0">
                <a:latin typeface="Comic Sans MS"/>
                <a:cs typeface="Comic Sans MS"/>
              </a:rPr>
              <a:t>Eggs in packets. </a:t>
            </a:r>
          </a:p>
        </p:txBody>
      </p:sp>
      <p:pic>
        <p:nvPicPr>
          <p:cNvPr id="2" name="Picture 1">
            <a:extLst>
              <a:ext uri="{FF2B5EF4-FFF2-40B4-BE49-F238E27FC236}">
                <a16:creationId xmlns:a16="http://schemas.microsoft.com/office/drawing/2014/main" id="{B5412819-4E5A-5CC6-E3BE-BE1FDBDC34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pic>
        <p:nvPicPr>
          <p:cNvPr id="3" name="Picture 2">
            <a:extLst>
              <a:ext uri="{FF2B5EF4-FFF2-40B4-BE49-F238E27FC236}">
                <a16:creationId xmlns:a16="http://schemas.microsoft.com/office/drawing/2014/main" id="{20FED950-943B-9D2D-E7AD-1233F5575631}"/>
              </a:ext>
            </a:extLst>
          </p:cNvPr>
          <p:cNvPicPr>
            <a:picLocks noChangeAspect="1"/>
          </p:cNvPicPr>
          <p:nvPr/>
        </p:nvPicPr>
        <p:blipFill>
          <a:blip r:embed="rId5"/>
          <a:stretch>
            <a:fillRect/>
          </a:stretch>
        </p:blipFill>
        <p:spPr>
          <a:xfrm>
            <a:off x="6477000" y="747250"/>
            <a:ext cx="4038600" cy="2600325"/>
          </a:xfrm>
          <a:prstGeom prst="rect">
            <a:avLst/>
          </a:prstGeom>
        </p:spPr>
      </p:pic>
    </p:spTree>
    <p:extLst>
      <p:ext uri="{BB962C8B-B14F-4D97-AF65-F5344CB8AC3E}">
        <p14:creationId xmlns:p14="http://schemas.microsoft.com/office/powerpoint/2010/main" val="324738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BDFEFC5F-F393-E378-3E98-2D74A0FD05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94"/>
          <a:stretch/>
        </p:blipFill>
        <p:spPr>
          <a:xfrm>
            <a:off x="2016830" y="3733800"/>
            <a:ext cx="3981050" cy="3124200"/>
          </a:xfrm>
          <a:prstGeom prst="rect">
            <a:avLst/>
          </a:prstGeom>
        </p:spPr>
      </p:pic>
      <p:sp>
        <p:nvSpPr>
          <p:cNvPr id="20483" name="Rectangle 3"/>
          <p:cNvSpPr>
            <a:spLocks noGrp="1" noChangeArrowheads="1"/>
          </p:cNvSpPr>
          <p:nvPr>
            <p:ph idx="1"/>
          </p:nvPr>
        </p:nvSpPr>
        <p:spPr>
          <a:xfrm>
            <a:off x="197959" y="1585967"/>
            <a:ext cx="6023541" cy="1524000"/>
          </a:xfrm>
        </p:spPr>
        <p:txBody>
          <a:bodyPr/>
          <a:lstStyle/>
          <a:p>
            <a:pPr marL="176213" indent="-176213"/>
            <a:r>
              <a:rPr lang="en-US" sz="1200" b="1" dirty="0" err="1">
                <a:solidFill>
                  <a:srgbClr val="FF0000"/>
                </a:solidFill>
                <a:latin typeface="Comic Sans MS"/>
                <a:cs typeface="Comic Sans MS"/>
              </a:rPr>
              <a:t>Praziquantel</a:t>
            </a:r>
            <a:r>
              <a:rPr lang="en-US" sz="1200" b="1" dirty="0">
                <a:latin typeface="Comic Sans MS"/>
                <a:cs typeface="Comic Sans MS"/>
              </a:rPr>
              <a:t> (</a:t>
            </a:r>
            <a:r>
              <a:rPr lang="en-US" sz="1200" b="1" i="1" dirty="0" err="1">
                <a:latin typeface="Comic Sans MS"/>
                <a:cs typeface="Comic Sans MS"/>
              </a:rPr>
              <a:t>Droncit</a:t>
            </a:r>
            <a:r>
              <a:rPr lang="en-US" sz="1200" b="1" dirty="0">
                <a:latin typeface="Comic Sans MS"/>
                <a:cs typeface="Comic Sans MS"/>
              </a:rPr>
              <a:t>) (5mg/kg)  [dog &amp; cat]</a:t>
            </a:r>
          </a:p>
          <a:p>
            <a:pPr marL="176213" indent="-176213"/>
            <a:r>
              <a:rPr lang="en-US" sz="1200" b="1" dirty="0" err="1">
                <a:latin typeface="Comic Sans MS"/>
                <a:cs typeface="Comic Sans MS"/>
              </a:rPr>
              <a:t>Pyrantel+</a:t>
            </a:r>
            <a:r>
              <a:rPr lang="en-US" sz="1200" b="1" dirty="0" err="1">
                <a:solidFill>
                  <a:srgbClr val="FF0000"/>
                </a:solidFill>
                <a:latin typeface="Comic Sans MS"/>
                <a:cs typeface="Comic Sans MS"/>
              </a:rPr>
              <a:t>Praziquantel</a:t>
            </a:r>
            <a:r>
              <a:rPr lang="en-US" sz="1200" b="1" dirty="0" err="1">
                <a:latin typeface="Comic Sans MS"/>
                <a:cs typeface="Comic Sans MS"/>
              </a:rPr>
              <a:t>+Febantel</a:t>
            </a:r>
            <a:r>
              <a:rPr lang="en-US" sz="1200" b="1" dirty="0">
                <a:latin typeface="Comic Sans MS"/>
                <a:cs typeface="Comic Sans MS"/>
              </a:rPr>
              <a:t> (</a:t>
            </a:r>
            <a:r>
              <a:rPr lang="en-US" sz="1200" b="1" i="1" dirty="0" err="1">
                <a:latin typeface="Comic Sans MS"/>
                <a:cs typeface="Comic Sans MS"/>
              </a:rPr>
              <a:t>Drontal</a:t>
            </a:r>
            <a:r>
              <a:rPr lang="en-US" sz="1200" b="1" i="1" dirty="0">
                <a:latin typeface="Comic Sans MS"/>
                <a:cs typeface="Comic Sans MS"/>
              </a:rPr>
              <a:t> Plus Tablets</a:t>
            </a:r>
            <a:r>
              <a:rPr lang="en-US" sz="1200" b="1" dirty="0">
                <a:latin typeface="Comic Sans MS"/>
                <a:cs typeface="Comic Sans MS"/>
              </a:rPr>
              <a:t>) [dog]</a:t>
            </a:r>
          </a:p>
          <a:p>
            <a:pPr marL="176213" indent="-176213"/>
            <a:r>
              <a:rPr lang="en-US" sz="1200" b="1" dirty="0" err="1">
                <a:latin typeface="Comic Sans MS"/>
                <a:cs typeface="Comic Sans MS"/>
              </a:rPr>
              <a:t>Pyrantel+</a:t>
            </a:r>
            <a:r>
              <a:rPr lang="en-US" sz="1200" b="1" dirty="0" err="1">
                <a:solidFill>
                  <a:srgbClr val="FF0000"/>
                </a:solidFill>
                <a:latin typeface="Comic Sans MS"/>
                <a:cs typeface="Comic Sans MS"/>
              </a:rPr>
              <a:t>Praziquantel</a:t>
            </a:r>
            <a:r>
              <a:rPr lang="en-US" sz="1200" b="1" dirty="0">
                <a:latin typeface="Comic Sans MS"/>
                <a:cs typeface="Comic Sans MS"/>
              </a:rPr>
              <a:t> (</a:t>
            </a:r>
            <a:r>
              <a:rPr lang="en-US" sz="1200" b="1" i="1" dirty="0" err="1">
                <a:latin typeface="Comic Sans MS"/>
                <a:cs typeface="Comic Sans MS"/>
              </a:rPr>
              <a:t>Virbantel</a:t>
            </a:r>
            <a:r>
              <a:rPr lang="en-US" sz="1200" b="1" i="1" dirty="0">
                <a:latin typeface="Comic Sans MS"/>
                <a:cs typeface="Comic Sans MS"/>
              </a:rPr>
              <a:t> Flavored </a:t>
            </a:r>
            <a:r>
              <a:rPr lang="en-US" sz="1200" b="1" i="1" dirty="0" err="1">
                <a:latin typeface="Comic Sans MS"/>
                <a:cs typeface="Comic Sans MS"/>
              </a:rPr>
              <a:t>Chewables</a:t>
            </a:r>
            <a:r>
              <a:rPr lang="en-US" sz="1200" b="1" dirty="0">
                <a:latin typeface="Comic Sans MS"/>
                <a:cs typeface="Comic Sans MS"/>
              </a:rPr>
              <a:t>) [dog]</a:t>
            </a:r>
          </a:p>
          <a:p>
            <a:pPr marL="176213" indent="-176213"/>
            <a:r>
              <a:rPr lang="en-US" sz="1400" b="1" dirty="0" err="1">
                <a:latin typeface="Comic Sans MS"/>
                <a:cs typeface="Comic Sans MS"/>
              </a:rPr>
              <a:t>Ivermectin</a:t>
            </a:r>
            <a:r>
              <a:rPr lang="en-US" sz="1200" b="1" dirty="0" err="1">
                <a:latin typeface="Comic Sans MS"/>
                <a:cs typeface="Comic Sans MS"/>
              </a:rPr>
              <a:t>+Pyrantel+</a:t>
            </a:r>
            <a:r>
              <a:rPr lang="en-US" sz="1200" b="1" dirty="0" err="1">
                <a:solidFill>
                  <a:srgbClr val="FF0000"/>
                </a:solidFill>
                <a:latin typeface="Comic Sans MS"/>
                <a:cs typeface="Comic Sans MS"/>
              </a:rPr>
              <a:t>Praziquantel</a:t>
            </a:r>
            <a:r>
              <a:rPr lang="en-US" sz="1200" b="1" dirty="0">
                <a:latin typeface="Comic Sans MS"/>
                <a:cs typeface="Comic Sans MS"/>
              </a:rPr>
              <a:t> (</a:t>
            </a:r>
            <a:r>
              <a:rPr lang="en-US" sz="1200" b="1" i="1" dirty="0" err="1">
                <a:latin typeface="Comic Sans MS"/>
                <a:cs typeface="Comic Sans MS"/>
              </a:rPr>
              <a:t>Iverhart</a:t>
            </a:r>
            <a:r>
              <a:rPr lang="en-US" sz="1200" b="1" i="1" dirty="0">
                <a:latin typeface="Comic Sans MS"/>
                <a:cs typeface="Comic Sans MS"/>
              </a:rPr>
              <a:t> Max Chewable Tablets</a:t>
            </a:r>
            <a:r>
              <a:rPr lang="en-US" sz="1200" b="1" dirty="0">
                <a:latin typeface="Comic Sans MS"/>
                <a:cs typeface="Comic Sans MS"/>
              </a:rPr>
              <a:t>) [dog]</a:t>
            </a:r>
          </a:p>
          <a:p>
            <a:pPr marL="176213" indent="-176213"/>
            <a:r>
              <a:rPr lang="en-US" sz="1200" b="1" dirty="0" err="1">
                <a:latin typeface="Comic Sans MS"/>
                <a:cs typeface="Comic Sans MS"/>
              </a:rPr>
              <a:t>Pyrantel+</a:t>
            </a:r>
            <a:r>
              <a:rPr lang="en-US" sz="1200" b="1" dirty="0" err="1">
                <a:solidFill>
                  <a:srgbClr val="FF0000"/>
                </a:solidFill>
                <a:latin typeface="Comic Sans MS"/>
                <a:cs typeface="Comic Sans MS"/>
              </a:rPr>
              <a:t>Praziquantel</a:t>
            </a:r>
            <a:r>
              <a:rPr lang="en-US" sz="1200" b="1" dirty="0">
                <a:latin typeface="Comic Sans MS"/>
                <a:cs typeface="Comic Sans MS"/>
              </a:rPr>
              <a:t>  </a:t>
            </a:r>
            <a:r>
              <a:rPr lang="en-US" sz="1200" b="1" i="1" dirty="0">
                <a:latin typeface="Comic Sans MS"/>
                <a:cs typeface="Comic Sans MS"/>
              </a:rPr>
              <a:t>(</a:t>
            </a:r>
            <a:r>
              <a:rPr lang="en-US" sz="1200" b="1" i="1" dirty="0" err="1">
                <a:latin typeface="Comic Sans MS"/>
                <a:cs typeface="Comic Sans MS"/>
              </a:rPr>
              <a:t>Drontal</a:t>
            </a:r>
            <a:r>
              <a:rPr lang="en-US" sz="1200" b="1" i="1" dirty="0">
                <a:latin typeface="Comic Sans MS"/>
                <a:cs typeface="Comic Sans MS"/>
              </a:rPr>
              <a:t> Tablets) </a:t>
            </a:r>
            <a:r>
              <a:rPr lang="en-US" sz="1200" b="1" dirty="0">
                <a:latin typeface="Comic Sans MS"/>
                <a:cs typeface="Comic Sans MS"/>
              </a:rPr>
              <a:t>[cat]</a:t>
            </a:r>
          </a:p>
          <a:p>
            <a:pPr marL="176213" indent="-176213"/>
            <a:r>
              <a:rPr lang="en-US" sz="1200" b="1" dirty="0" err="1">
                <a:latin typeface="Comic Sans MS"/>
                <a:cs typeface="Comic Sans MS"/>
              </a:rPr>
              <a:t>Emodepside+</a:t>
            </a:r>
            <a:r>
              <a:rPr lang="en-US" sz="1200" b="1" dirty="0" err="1">
                <a:solidFill>
                  <a:srgbClr val="FF0000"/>
                </a:solidFill>
                <a:latin typeface="Comic Sans MS"/>
                <a:cs typeface="Comic Sans MS"/>
              </a:rPr>
              <a:t>Praziquantel</a:t>
            </a:r>
            <a:r>
              <a:rPr lang="en-US" sz="1200" b="1" dirty="0">
                <a:latin typeface="Comic Sans MS"/>
                <a:cs typeface="Comic Sans MS"/>
              </a:rPr>
              <a:t> (</a:t>
            </a:r>
            <a:r>
              <a:rPr lang="en-US" sz="1200" b="1" i="1" dirty="0" err="1">
                <a:latin typeface="Comic Sans MS"/>
                <a:cs typeface="Comic Sans MS"/>
              </a:rPr>
              <a:t>Profender</a:t>
            </a:r>
            <a:r>
              <a:rPr lang="en-US" sz="1200" b="1" dirty="0">
                <a:latin typeface="Comic Sans MS"/>
                <a:cs typeface="Comic Sans MS"/>
              </a:rPr>
              <a:t>) [cat]</a:t>
            </a:r>
          </a:p>
          <a:p>
            <a:pPr marL="176213" indent="-176213"/>
            <a:r>
              <a:rPr lang="en-US" sz="1200" b="1" dirty="0" err="1">
                <a:solidFill>
                  <a:srgbClr val="FF0000"/>
                </a:solidFill>
                <a:latin typeface="Comic Sans MS"/>
                <a:cs typeface="Comic Sans MS"/>
              </a:rPr>
              <a:t>Epsiprantel</a:t>
            </a:r>
            <a:r>
              <a:rPr lang="en-US" sz="1200" b="1" dirty="0">
                <a:latin typeface="Comic Sans MS"/>
                <a:cs typeface="Comic Sans MS"/>
              </a:rPr>
              <a:t> (</a:t>
            </a:r>
            <a:r>
              <a:rPr lang="en-US" sz="1200" b="1" i="1" dirty="0" err="1">
                <a:latin typeface="Comic Sans MS"/>
                <a:cs typeface="Comic Sans MS"/>
              </a:rPr>
              <a:t>Cestex</a:t>
            </a:r>
            <a:r>
              <a:rPr lang="en-US" sz="1200" b="1" dirty="0">
                <a:latin typeface="Comic Sans MS"/>
                <a:cs typeface="Comic Sans MS"/>
              </a:rPr>
              <a:t>) [dog &amp; cat]</a:t>
            </a:r>
          </a:p>
          <a:p>
            <a:pPr marL="0" indent="0">
              <a:buNone/>
            </a:pPr>
            <a:endParaRPr lang="en-US" sz="1200" b="1" dirty="0">
              <a:latin typeface="Comic Sans MS"/>
              <a:cs typeface="Comic Sans MS"/>
            </a:endParaRPr>
          </a:p>
        </p:txBody>
      </p:sp>
      <p:sp>
        <p:nvSpPr>
          <p:cNvPr id="2" name="Rectangle 3">
            <a:extLst>
              <a:ext uri="{FF2B5EF4-FFF2-40B4-BE49-F238E27FC236}">
                <a16:creationId xmlns:a16="http://schemas.microsoft.com/office/drawing/2014/main" id="{58407F43-8499-DA55-7FD3-2C37974FE30A}"/>
              </a:ext>
            </a:extLst>
          </p:cNvPr>
          <p:cNvSpPr txBox="1">
            <a:spLocks noChangeArrowheads="1"/>
          </p:cNvSpPr>
          <p:nvPr/>
        </p:nvSpPr>
        <p:spPr bwMode="auto">
          <a:xfrm>
            <a:off x="197959" y="75629"/>
            <a:ext cx="4876800"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a:solidFill>
                  <a:schemeClr val="accent2"/>
                </a:solidFill>
                <a:latin typeface="Comic Sans MS" panose="030F0702030302020204" pitchFamily="66" charset="0"/>
              </a:rPr>
              <a:t>Dipylidium caninum</a:t>
            </a:r>
          </a:p>
          <a:p>
            <a:pPr>
              <a:lnSpc>
                <a:spcPct val="90000"/>
              </a:lnSpc>
              <a:buFont typeface="Wingdings" charset="0"/>
              <a:buNone/>
              <a:defRPr/>
            </a:pPr>
            <a:r>
              <a:rPr lang="en-US" sz="2800" b="1" kern="0" dirty="0">
                <a:latin typeface="Comic Sans MS" panose="030F0702030302020204" pitchFamily="66" charset="0"/>
              </a:rPr>
              <a:t>Treatment, Control</a:t>
            </a:r>
            <a:endParaRPr lang="en-US" sz="2800" kern="0" dirty="0">
              <a:latin typeface="Comic Sans MS" panose="030F0702030302020204" pitchFamily="66" charset="0"/>
            </a:endParaRPr>
          </a:p>
        </p:txBody>
      </p:sp>
      <p:sp>
        <p:nvSpPr>
          <p:cNvPr id="7" name="TextBox 6">
            <a:extLst>
              <a:ext uri="{FF2B5EF4-FFF2-40B4-BE49-F238E27FC236}">
                <a16:creationId xmlns:a16="http://schemas.microsoft.com/office/drawing/2014/main" id="{DA90139C-459A-35B2-B25E-97C8E84DB173}"/>
              </a:ext>
            </a:extLst>
          </p:cNvPr>
          <p:cNvSpPr txBox="1"/>
          <p:nvPr/>
        </p:nvSpPr>
        <p:spPr>
          <a:xfrm>
            <a:off x="1879670" y="3228945"/>
            <a:ext cx="5181600" cy="400110"/>
          </a:xfrm>
          <a:prstGeom prst="rect">
            <a:avLst/>
          </a:prstGeom>
          <a:noFill/>
        </p:spPr>
        <p:txBody>
          <a:bodyPr wrap="square" rtlCol="0">
            <a:spAutoFit/>
          </a:bodyPr>
          <a:lstStyle/>
          <a:p>
            <a:r>
              <a:rPr lang="en-US" sz="2000" b="1" dirty="0">
                <a:solidFill>
                  <a:srgbClr val="FF0000"/>
                </a:solidFill>
                <a:latin typeface="Comic Sans MS"/>
                <a:cs typeface="Comic Sans MS"/>
              </a:rPr>
              <a:t>How would you prevent re-infection?</a:t>
            </a:r>
          </a:p>
        </p:txBody>
      </p:sp>
      <p:sp>
        <p:nvSpPr>
          <p:cNvPr id="8" name="Rectangle 3">
            <a:extLst>
              <a:ext uri="{FF2B5EF4-FFF2-40B4-BE49-F238E27FC236}">
                <a16:creationId xmlns:a16="http://schemas.microsoft.com/office/drawing/2014/main" id="{2CA316D2-E6A0-4E78-38C0-4230377B2181}"/>
              </a:ext>
            </a:extLst>
          </p:cNvPr>
          <p:cNvSpPr txBox="1">
            <a:spLocks noChangeArrowheads="1"/>
          </p:cNvSpPr>
          <p:nvPr/>
        </p:nvSpPr>
        <p:spPr bwMode="auto">
          <a:xfrm>
            <a:off x="609600" y="5162795"/>
            <a:ext cx="1600200" cy="7619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None/>
            </a:pPr>
            <a:r>
              <a:rPr lang="en-US" sz="1800" b="1" kern="0" dirty="0">
                <a:solidFill>
                  <a:srgbClr val="FF0000"/>
                </a:solidFill>
                <a:latin typeface="Comic Sans MS"/>
                <a:cs typeface="Comic Sans MS"/>
              </a:rPr>
              <a:t>Flea Control Program</a:t>
            </a:r>
          </a:p>
        </p:txBody>
      </p:sp>
      <p:sp>
        <p:nvSpPr>
          <p:cNvPr id="9" name="TextBox 8">
            <a:extLst>
              <a:ext uri="{FF2B5EF4-FFF2-40B4-BE49-F238E27FC236}">
                <a16:creationId xmlns:a16="http://schemas.microsoft.com/office/drawing/2014/main" id="{C74F7427-C15D-CFBB-7218-3EB9E279765D}"/>
              </a:ext>
            </a:extLst>
          </p:cNvPr>
          <p:cNvSpPr txBox="1"/>
          <p:nvPr/>
        </p:nvSpPr>
        <p:spPr>
          <a:xfrm>
            <a:off x="2286000" y="4819471"/>
            <a:ext cx="853119" cy="1200329"/>
          </a:xfrm>
          <a:prstGeom prst="rect">
            <a:avLst/>
          </a:prstGeom>
          <a:noFill/>
        </p:spPr>
        <p:txBody>
          <a:bodyPr wrap="none" rtlCol="0">
            <a:spAutoFit/>
          </a:bodyPr>
          <a:lstStyle/>
          <a:p>
            <a:r>
              <a:rPr lang="en-US" sz="7200" b="1" dirty="0">
                <a:solidFill>
                  <a:srgbClr val="FF0000"/>
                </a:solidFill>
                <a:latin typeface="Comic Sans MS" panose="030F0702030302020204" pitchFamily="66" charset="0"/>
              </a:rPr>
              <a:t>X</a:t>
            </a:r>
          </a:p>
        </p:txBody>
      </p:sp>
      <p:sp>
        <p:nvSpPr>
          <p:cNvPr id="11" name="Rectangle 3">
            <a:extLst>
              <a:ext uri="{FF2B5EF4-FFF2-40B4-BE49-F238E27FC236}">
                <a16:creationId xmlns:a16="http://schemas.microsoft.com/office/drawing/2014/main" id="{3249A1E9-0698-F33B-AC72-F91686A5D7C0}"/>
              </a:ext>
            </a:extLst>
          </p:cNvPr>
          <p:cNvSpPr txBox="1">
            <a:spLocks noChangeArrowheads="1"/>
          </p:cNvSpPr>
          <p:nvPr/>
        </p:nvSpPr>
        <p:spPr bwMode="auto">
          <a:xfrm>
            <a:off x="7202714" y="1673397"/>
            <a:ext cx="4682170" cy="4198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800" b="1" u="sng" kern="0" dirty="0">
                <a:latin typeface="Comic Sans MS"/>
                <a:cs typeface="Comic Sans MS"/>
              </a:rPr>
              <a:t>Resistance – emerging issue</a:t>
            </a:r>
          </a:p>
          <a:p>
            <a:r>
              <a:rPr lang="en-US" sz="1800" b="1" kern="0" dirty="0">
                <a:solidFill>
                  <a:srgbClr val="FF0000"/>
                </a:solidFill>
                <a:latin typeface="Comic Sans MS"/>
                <a:cs typeface="Comic Sans MS"/>
              </a:rPr>
              <a:t>Some </a:t>
            </a:r>
            <a:r>
              <a:rPr lang="en-US" sz="1800" b="1" i="1" kern="0" dirty="0">
                <a:solidFill>
                  <a:srgbClr val="FF0000"/>
                </a:solidFill>
                <a:latin typeface="Comic Sans MS"/>
                <a:cs typeface="Comic Sans MS"/>
              </a:rPr>
              <a:t>Dipylidium</a:t>
            </a:r>
            <a:r>
              <a:rPr lang="en-US" sz="1800" b="1" kern="0" dirty="0">
                <a:solidFill>
                  <a:srgbClr val="FF0000"/>
                </a:solidFill>
                <a:latin typeface="Comic Sans MS"/>
                <a:cs typeface="Comic Sans MS"/>
              </a:rPr>
              <a:t> isolates have been reported to be resistant to praziquantel &amp; </a:t>
            </a:r>
            <a:r>
              <a:rPr lang="en-US" sz="1800" b="1" kern="0" dirty="0" err="1">
                <a:solidFill>
                  <a:srgbClr val="FF0000"/>
                </a:solidFill>
                <a:latin typeface="Comic Sans MS"/>
                <a:cs typeface="Comic Sans MS"/>
              </a:rPr>
              <a:t>epsiprantel</a:t>
            </a:r>
            <a:r>
              <a:rPr lang="en-US" sz="1800" b="1" kern="0" dirty="0">
                <a:solidFill>
                  <a:srgbClr val="FF0000"/>
                </a:solidFill>
                <a:latin typeface="Comic Sans MS"/>
                <a:cs typeface="Comic Sans MS"/>
              </a:rPr>
              <a:t>.</a:t>
            </a:r>
          </a:p>
          <a:p>
            <a:pPr lvl="1"/>
            <a:r>
              <a:rPr lang="en-US" sz="1400" kern="0" dirty="0">
                <a:latin typeface="Comic Sans MS"/>
                <a:cs typeface="Comic Sans MS"/>
              </a:rPr>
              <a:t>Treatments with </a:t>
            </a:r>
            <a:r>
              <a:rPr lang="en-US" sz="1400" kern="0" dirty="0" err="1">
                <a:latin typeface="Comic Sans MS"/>
                <a:cs typeface="Comic Sans MS"/>
              </a:rPr>
              <a:t>nitroscanate</a:t>
            </a:r>
            <a:r>
              <a:rPr lang="en-US" sz="1400" kern="0" dirty="0">
                <a:latin typeface="Comic Sans MS"/>
                <a:cs typeface="Comic Sans MS"/>
              </a:rPr>
              <a:t> or compounded pyrantel/praziquantel/oxantel were successful against the resistant isolates.</a:t>
            </a:r>
            <a:r>
              <a:rPr lang="en-US" sz="1600" kern="0" dirty="0">
                <a:latin typeface="Comic Sans MS"/>
                <a:cs typeface="Comic Sans MS"/>
              </a:rPr>
              <a:t> </a:t>
            </a:r>
            <a:r>
              <a:rPr lang="en-US" sz="800" kern="0" dirty="0">
                <a:latin typeface="Comic Sans MS"/>
                <a:cs typeface="Comic Sans MS"/>
              </a:rPr>
              <a:t>(2018. </a:t>
            </a:r>
            <a:r>
              <a:rPr lang="en-US" sz="800" kern="0" dirty="0" err="1">
                <a:latin typeface="Comic Sans MS"/>
                <a:cs typeface="Comic Sans MS"/>
              </a:rPr>
              <a:t>Chelladurai</a:t>
            </a:r>
            <a:r>
              <a:rPr lang="en-US" sz="800" kern="0" dirty="0">
                <a:latin typeface="Comic Sans MS"/>
                <a:cs typeface="Comic Sans MS"/>
              </a:rPr>
              <a:t> et al. Am. J. Trop Med </a:t>
            </a:r>
            <a:r>
              <a:rPr lang="en-US" sz="800" kern="0" dirty="0" err="1">
                <a:latin typeface="Comic Sans MS"/>
                <a:cs typeface="Comic Sans MS"/>
              </a:rPr>
              <a:t>Hyg</a:t>
            </a:r>
            <a:r>
              <a:rPr lang="en-US" sz="800" kern="0" dirty="0">
                <a:latin typeface="Comic Sans MS"/>
                <a:cs typeface="Comic Sans MS"/>
              </a:rPr>
              <a:t> 99: 1201-1205)</a:t>
            </a:r>
          </a:p>
          <a:p>
            <a:pPr lvl="1"/>
            <a:r>
              <a:rPr lang="en-US" sz="1400" kern="0" dirty="0">
                <a:latin typeface="Comic Sans MS"/>
                <a:cs typeface="Comic Sans MS"/>
              </a:rPr>
              <a:t>“in these patients, off-label use of nitazoxanide (100 mg/kg) may prove helpful.”</a:t>
            </a:r>
            <a:r>
              <a:rPr lang="en-US" sz="1600" kern="0" dirty="0">
                <a:latin typeface="Comic Sans MS"/>
                <a:cs typeface="Comic Sans MS"/>
              </a:rPr>
              <a:t> </a:t>
            </a:r>
            <a:r>
              <a:rPr lang="en-US" sz="800" kern="0" dirty="0">
                <a:latin typeface="Comic Sans MS"/>
                <a:cs typeface="Comic Sans MS"/>
              </a:rPr>
              <a:t>-- </a:t>
            </a:r>
            <a:r>
              <a:rPr lang="en-US" sz="800" kern="0" dirty="0" err="1">
                <a:latin typeface="Comic Sans MS"/>
                <a:cs typeface="Comic Sans MS"/>
              </a:rPr>
              <a:t>CAPC</a:t>
            </a:r>
            <a:r>
              <a:rPr lang="en-US" sz="800" kern="0" dirty="0">
                <a:latin typeface="Comic Sans MS"/>
                <a:cs typeface="Comic Sans MS"/>
              </a:rPr>
              <a:t> (https://</a:t>
            </a:r>
            <a:r>
              <a:rPr lang="en-US" sz="800" kern="0" dirty="0" err="1">
                <a:latin typeface="Comic Sans MS"/>
                <a:cs typeface="Comic Sans MS"/>
              </a:rPr>
              <a:t>capcvet.org</a:t>
            </a:r>
            <a:r>
              <a:rPr lang="en-US" sz="800" kern="0" dirty="0">
                <a:latin typeface="Comic Sans MS"/>
                <a:cs typeface="Comic Sans MS"/>
              </a:rPr>
              <a:t>/guidelines/</a:t>
            </a:r>
            <a:r>
              <a:rPr lang="en-US" sz="800" kern="0" dirty="0" err="1">
                <a:latin typeface="Comic Sans MS"/>
                <a:cs typeface="Comic Sans MS"/>
              </a:rPr>
              <a:t>dipylidium</a:t>
            </a:r>
            <a:r>
              <a:rPr lang="en-US" sz="800" kern="0" dirty="0">
                <a:latin typeface="Comic Sans MS"/>
                <a:cs typeface="Comic Sans MS"/>
              </a:rPr>
              <a:t>-caninum/) </a:t>
            </a:r>
          </a:p>
          <a:p>
            <a:pPr lvl="1"/>
            <a:r>
              <a:rPr lang="en-US" sz="1400" kern="0" dirty="0">
                <a:latin typeface="Comic Sans MS" panose="030F0702030302020204" pitchFamily="66" charset="0"/>
              </a:rPr>
              <a:t>Note from one practicing veterinarian:</a:t>
            </a:r>
          </a:p>
          <a:p>
            <a:pPr lvl="2">
              <a:buClr>
                <a:schemeClr val="accent2"/>
              </a:buClr>
            </a:pPr>
            <a:r>
              <a:rPr lang="en-US" sz="1100" kern="0" dirty="0">
                <a:latin typeface="Comic Sans MS" panose="030F0702030302020204" pitchFamily="66" charset="0"/>
              </a:rPr>
              <a:t>used nitazoxanide at the 100 mg/kg dose once orally </a:t>
            </a:r>
            <a:r>
              <a:rPr lang="en-US" sz="1100" kern="0" dirty="0">
                <a:latin typeface="Comic Sans MS" panose="030F0702030302020204" pitchFamily="66" charset="0"/>
                <a:sym typeface="Wingdings" panose="05000000000000000000" pitchFamily="2" charset="2"/>
              </a:rPr>
              <a:t> cleared </a:t>
            </a:r>
            <a:r>
              <a:rPr lang="en-US" sz="1100" kern="0" dirty="0">
                <a:latin typeface="Comic Sans MS" panose="030F0702030302020204" pitchFamily="66" charset="0"/>
              </a:rPr>
              <a:t>tapeworm infection. </a:t>
            </a:r>
          </a:p>
          <a:p>
            <a:pPr lvl="2">
              <a:buClr>
                <a:schemeClr val="accent2"/>
              </a:buClr>
            </a:pPr>
            <a:r>
              <a:rPr lang="en-US" sz="1100" kern="0" dirty="0">
                <a:latin typeface="Comic Sans MS" panose="030F0702030302020204" pitchFamily="66" charset="0"/>
              </a:rPr>
              <a:t>side effects: vomiting about 5-6 hours post-treatment + loose stool, lethargic.  Lasted 1 day.</a:t>
            </a:r>
          </a:p>
          <a:p>
            <a:pPr lvl="2">
              <a:buClr>
                <a:schemeClr val="accent2"/>
              </a:buClr>
            </a:pPr>
            <a:r>
              <a:rPr lang="en-US" sz="1100" kern="0" dirty="0">
                <a:latin typeface="Comic Sans MS" panose="030F0702030302020204" pitchFamily="66" charset="0"/>
              </a:rPr>
              <a:t>The dose for a ~40 </a:t>
            </a:r>
            <a:r>
              <a:rPr lang="en-US" sz="1100" kern="0" dirty="0" err="1">
                <a:latin typeface="Comic Sans MS" panose="030F0702030302020204" pitchFamily="66" charset="0"/>
              </a:rPr>
              <a:t>lb</a:t>
            </a:r>
            <a:r>
              <a:rPr lang="en-US" sz="1100" kern="0" dirty="0">
                <a:latin typeface="Comic Sans MS" panose="030F0702030302020204" pitchFamily="66" charset="0"/>
              </a:rPr>
              <a:t> dog was about $230 after using a </a:t>
            </a:r>
            <a:r>
              <a:rPr lang="en-US" sz="1100" kern="0" dirty="0" err="1">
                <a:latin typeface="Comic Sans MS" panose="030F0702030302020204" pitchFamily="66" charset="0"/>
              </a:rPr>
              <a:t>GoodRX</a:t>
            </a:r>
            <a:r>
              <a:rPr lang="en-US" sz="1100" kern="0" dirty="0">
                <a:latin typeface="Comic Sans MS" panose="030F0702030302020204" pitchFamily="66" charset="0"/>
              </a:rPr>
              <a:t> coupon.</a:t>
            </a:r>
            <a:endParaRPr lang="en-US" sz="1100" b="1" kern="0" dirty="0">
              <a:latin typeface="Comic Sans MS" panose="030F0702030302020204" pitchFamily="66" charset="0"/>
              <a:cs typeface="Comic Sans MS"/>
            </a:endParaRPr>
          </a:p>
        </p:txBody>
      </p:sp>
      <p:pic>
        <p:nvPicPr>
          <p:cNvPr id="3" name="Picture 2">
            <a:extLst>
              <a:ext uri="{FF2B5EF4-FFF2-40B4-BE49-F238E27FC236}">
                <a16:creationId xmlns:a16="http://schemas.microsoft.com/office/drawing/2014/main" id="{C3DFFF70-9B94-4A1C-1DCD-BFCBD4E393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spTree>
    <p:extLst>
      <p:ext uri="{BB962C8B-B14F-4D97-AF65-F5344CB8AC3E}">
        <p14:creationId xmlns:p14="http://schemas.microsoft.com/office/powerpoint/2010/main" val="419286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895600" y="685800"/>
            <a:ext cx="6781800" cy="990600"/>
          </a:xfrm>
        </p:spPr>
        <p:txBody>
          <a:bodyPr/>
          <a:lstStyle/>
          <a:p>
            <a:r>
              <a:rPr lang="en-US" sz="5400" b="1" dirty="0">
                <a:latin typeface="Comic Sans MS"/>
                <a:cs typeface="Comic Sans MS"/>
              </a:rPr>
              <a:t>In-Class Discussion</a:t>
            </a:r>
          </a:p>
        </p:txBody>
      </p:sp>
      <p:sp>
        <p:nvSpPr>
          <p:cNvPr id="25603" name="Rectangle 3"/>
          <p:cNvSpPr>
            <a:spLocks noGrp="1" noChangeArrowheads="1"/>
          </p:cNvSpPr>
          <p:nvPr>
            <p:ph idx="1"/>
          </p:nvPr>
        </p:nvSpPr>
        <p:spPr>
          <a:xfrm>
            <a:off x="2133600" y="2209800"/>
            <a:ext cx="8001000" cy="3810000"/>
          </a:xfrm>
        </p:spPr>
        <p:txBody>
          <a:bodyPr/>
          <a:lstStyle/>
          <a:p>
            <a:pPr marL="0" indent="0">
              <a:buNone/>
            </a:pPr>
            <a:r>
              <a:rPr lang="en-US" b="1" dirty="0">
                <a:latin typeface="Comic Sans MS"/>
                <a:cs typeface="Comic Sans MS"/>
              </a:rPr>
              <a:t>For tapeworms, some clinics use a 21-day automatic re-treatment schedule.</a:t>
            </a:r>
          </a:p>
          <a:p>
            <a:pPr marL="0" indent="0">
              <a:buNone/>
            </a:pPr>
            <a:r>
              <a:rPr lang="en-US" b="1" dirty="0">
                <a:latin typeface="Comic Sans MS"/>
                <a:cs typeface="Comic Sans MS"/>
              </a:rPr>
              <a:t>Would you?</a:t>
            </a:r>
          </a:p>
          <a:p>
            <a:endParaRPr lang="en-US" sz="2800" b="1" i="1" dirty="0">
              <a:latin typeface="Comic Sans MS"/>
              <a:cs typeface="Comic Sans MS"/>
            </a:endParaRPr>
          </a:p>
          <a:p>
            <a:endParaRPr lang="en-US" sz="2800" b="1" i="1" dirty="0">
              <a:latin typeface="Comic Sans MS"/>
              <a:cs typeface="Comic Sans MS"/>
            </a:endParaRPr>
          </a:p>
          <a:p>
            <a:endParaRPr lang="en-US" sz="2800" b="1" i="1" dirty="0">
              <a:latin typeface="Comic Sans MS"/>
              <a:cs typeface="Comic Sans MS"/>
            </a:endParaRPr>
          </a:p>
          <a:p>
            <a:pPr>
              <a:spcBef>
                <a:spcPts val="0"/>
              </a:spcBef>
              <a:buNone/>
            </a:pPr>
            <a:r>
              <a:rPr lang="en-US" sz="2400" b="1" i="1" dirty="0" err="1">
                <a:latin typeface="Comic Sans MS"/>
                <a:cs typeface="Comic Sans MS"/>
              </a:rPr>
              <a:t>Taenia</a:t>
            </a:r>
            <a:r>
              <a:rPr lang="en-US" sz="2400" b="1" i="1" dirty="0">
                <a:latin typeface="Comic Sans MS"/>
                <a:cs typeface="Comic Sans MS"/>
              </a:rPr>
              <a:t> </a:t>
            </a:r>
            <a:r>
              <a:rPr lang="en-US" sz="2400" b="1" i="1" dirty="0" err="1">
                <a:latin typeface="Comic Sans MS"/>
                <a:cs typeface="Comic Sans MS"/>
              </a:rPr>
              <a:t>pisiformis</a:t>
            </a:r>
            <a:r>
              <a:rPr lang="en-US" sz="2400" b="1" dirty="0">
                <a:latin typeface="Comic Sans MS"/>
                <a:cs typeface="Comic Sans MS"/>
              </a:rPr>
              <a:t> -  </a:t>
            </a:r>
            <a:r>
              <a:rPr lang="en-US" sz="2400" b="1" dirty="0" err="1">
                <a:latin typeface="Comic Sans MS"/>
                <a:cs typeface="Comic Sans MS"/>
              </a:rPr>
              <a:t>prepatent</a:t>
            </a:r>
            <a:r>
              <a:rPr lang="en-US" sz="2400" b="1" dirty="0">
                <a:latin typeface="Comic Sans MS"/>
                <a:cs typeface="Comic Sans MS"/>
              </a:rPr>
              <a:t> period  =  56 days</a:t>
            </a:r>
          </a:p>
          <a:p>
            <a:pPr>
              <a:spcBef>
                <a:spcPts val="0"/>
              </a:spcBef>
              <a:buNone/>
            </a:pPr>
            <a:r>
              <a:rPr lang="en-US" sz="2400" b="1" i="1" dirty="0" err="1">
                <a:latin typeface="Comic Sans MS"/>
                <a:cs typeface="Comic Sans MS"/>
              </a:rPr>
              <a:t>Taenia</a:t>
            </a:r>
            <a:r>
              <a:rPr lang="en-US" sz="2400" b="1" i="1" dirty="0">
                <a:latin typeface="Comic Sans MS"/>
                <a:cs typeface="Comic Sans MS"/>
              </a:rPr>
              <a:t> </a:t>
            </a:r>
            <a:r>
              <a:rPr lang="en-US" sz="2400" b="1" i="1" dirty="0" err="1">
                <a:latin typeface="Comic Sans MS"/>
                <a:cs typeface="Comic Sans MS"/>
              </a:rPr>
              <a:t>taeniaformis</a:t>
            </a:r>
            <a:r>
              <a:rPr lang="en-US" sz="2400" b="1" dirty="0">
                <a:latin typeface="Comic Sans MS"/>
                <a:cs typeface="Comic Sans MS"/>
              </a:rPr>
              <a:t> – </a:t>
            </a:r>
            <a:r>
              <a:rPr lang="en-US" sz="2400" b="1" dirty="0" err="1">
                <a:latin typeface="Comic Sans MS"/>
                <a:cs typeface="Comic Sans MS"/>
              </a:rPr>
              <a:t>prepatent</a:t>
            </a:r>
            <a:r>
              <a:rPr lang="en-US" sz="2400" b="1" dirty="0">
                <a:latin typeface="Comic Sans MS"/>
                <a:cs typeface="Comic Sans MS"/>
              </a:rPr>
              <a:t> period  =  40 days</a:t>
            </a:r>
          </a:p>
          <a:p>
            <a:pPr>
              <a:spcBef>
                <a:spcPts val="0"/>
              </a:spcBef>
              <a:buNone/>
            </a:pPr>
            <a:r>
              <a:rPr lang="en-US" sz="2400" b="1" i="1" dirty="0" err="1">
                <a:latin typeface="Comic Sans MS"/>
                <a:cs typeface="Comic Sans MS"/>
              </a:rPr>
              <a:t>Dipylidium</a:t>
            </a:r>
            <a:r>
              <a:rPr lang="en-US" sz="2400" b="1" i="1" dirty="0">
                <a:latin typeface="Comic Sans MS"/>
                <a:cs typeface="Comic Sans MS"/>
              </a:rPr>
              <a:t> </a:t>
            </a:r>
            <a:r>
              <a:rPr lang="en-US" sz="2400" b="1" i="1" dirty="0" err="1">
                <a:latin typeface="Comic Sans MS"/>
                <a:cs typeface="Comic Sans MS"/>
              </a:rPr>
              <a:t>caninum</a:t>
            </a:r>
            <a:r>
              <a:rPr lang="en-US" sz="2400" b="1" dirty="0">
                <a:latin typeface="Comic Sans MS"/>
                <a:cs typeface="Comic Sans MS"/>
              </a:rPr>
              <a:t> - </a:t>
            </a:r>
            <a:r>
              <a:rPr lang="en-US" sz="2400" b="1" dirty="0" err="1">
                <a:latin typeface="Comic Sans MS"/>
                <a:cs typeface="Comic Sans MS"/>
              </a:rPr>
              <a:t>prepatent</a:t>
            </a:r>
            <a:r>
              <a:rPr lang="en-US" sz="2400" b="1" dirty="0">
                <a:latin typeface="Comic Sans MS"/>
                <a:cs typeface="Comic Sans MS"/>
              </a:rPr>
              <a:t> period  =  21 days</a:t>
            </a:r>
          </a:p>
        </p:txBody>
      </p:sp>
    </p:spTree>
    <p:extLst>
      <p:ext uri="{BB962C8B-B14F-4D97-AF65-F5344CB8AC3E}">
        <p14:creationId xmlns:p14="http://schemas.microsoft.com/office/powerpoint/2010/main" val="289761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sz="5400" b="1" u="sng" dirty="0">
                <a:latin typeface="Comic Sans MS" panose="030F0702030302020204" pitchFamily="66" charset="0"/>
              </a:rPr>
              <a:t>In-class Discussion</a:t>
            </a:r>
          </a:p>
        </p:txBody>
      </p:sp>
      <p:sp>
        <p:nvSpPr>
          <p:cNvPr id="12291" name="Rectangle 3"/>
          <p:cNvSpPr>
            <a:spLocks noGrp="1" noChangeArrowheads="1"/>
          </p:cNvSpPr>
          <p:nvPr>
            <p:ph idx="1"/>
          </p:nvPr>
        </p:nvSpPr>
        <p:spPr>
          <a:xfrm>
            <a:off x="1981200" y="1641985"/>
            <a:ext cx="8229600" cy="3505200"/>
          </a:xfrm>
        </p:spPr>
        <p:txBody>
          <a:bodyPr/>
          <a:lstStyle/>
          <a:p>
            <a:r>
              <a:rPr lang="en-US" altLang="en-US" dirty="0">
                <a:latin typeface="Comic Sans MS" panose="030F0702030302020204" pitchFamily="66" charset="0"/>
                <a:ea typeface="ＭＳ Ｐゴシック" pitchFamily="34" charset="-128"/>
              </a:rPr>
              <a:t>An irate client storms into your office and complains that you are a quack because about 2 months ago you charged him an </a:t>
            </a:r>
            <a:r>
              <a:rPr lang="ja-JP" altLang="en-US" dirty="0">
                <a:latin typeface="Comic Sans MS" panose="030F0702030302020204" pitchFamily="66" charset="0"/>
                <a:ea typeface="ＭＳ Ｐゴシック" pitchFamily="34" charset="-128"/>
              </a:rPr>
              <a:t>“</a:t>
            </a:r>
            <a:r>
              <a:rPr lang="en-US" altLang="ja-JP" dirty="0">
                <a:latin typeface="Comic Sans MS" panose="030F0702030302020204" pitchFamily="66" charset="0"/>
                <a:ea typeface="ＭＳ Ｐゴシック" pitchFamily="34" charset="-128"/>
              </a:rPr>
              <a:t>excessive amount of money</a:t>
            </a:r>
            <a:r>
              <a:rPr lang="ja-JP" altLang="en-US" dirty="0">
                <a:latin typeface="Comic Sans MS" panose="030F0702030302020204" pitchFamily="66" charset="0"/>
                <a:ea typeface="ＭＳ Ｐゴシック" pitchFamily="34" charset="-128"/>
              </a:rPr>
              <a:t>”</a:t>
            </a:r>
            <a:r>
              <a:rPr lang="en-US" altLang="ja-JP" dirty="0">
                <a:latin typeface="Comic Sans MS" panose="030F0702030302020204" pitchFamily="66" charset="0"/>
                <a:ea typeface="ＭＳ Ｐゴシック" pitchFamily="34" charset="-128"/>
              </a:rPr>
              <a:t> to treat tapeworms and yet his dog still has tapeworms.  Are you a quack?  Why or why not?</a:t>
            </a:r>
            <a:endParaRPr lang="en-US" altLang="en-US" dirty="0">
              <a:latin typeface="Comic Sans MS" panose="030F0702030302020204" pitchFamily="66" charset="0"/>
              <a:ea typeface="ＭＳ Ｐゴシック" pitchFamily="34" charset="-128"/>
            </a:endParaRPr>
          </a:p>
        </p:txBody>
      </p:sp>
      <p:sp>
        <p:nvSpPr>
          <p:cNvPr id="6" name="Rectangle 3"/>
          <p:cNvSpPr txBox="1">
            <a:spLocks noChangeArrowheads="1"/>
          </p:cNvSpPr>
          <p:nvPr/>
        </p:nvSpPr>
        <p:spPr bwMode="auto">
          <a:xfrm>
            <a:off x="1981200" y="5410200"/>
            <a:ext cx="6400800" cy="1173162"/>
          </a:xfrm>
          <a:prstGeom prst="rect">
            <a:avLst/>
          </a:prstGeom>
          <a:noFill/>
          <a:ln w="9525">
            <a:noFill/>
            <a:miter lim="800000"/>
            <a:headEnd/>
            <a:tailEnd/>
          </a:ln>
          <a:effectLst/>
        </p:spPr>
        <p:txBody>
          <a:bodyPr/>
          <a:lstStyle/>
          <a:p>
            <a:pPr marL="342900" indent="-342900">
              <a:spcBef>
                <a:spcPct val="20000"/>
              </a:spcBef>
              <a:defRPr/>
            </a:pPr>
            <a:r>
              <a:rPr lang="en-US" sz="2400" i="1" kern="0" dirty="0">
                <a:solidFill>
                  <a:srgbClr val="000000"/>
                </a:solidFill>
                <a:latin typeface="Comic Sans MS" panose="030F0702030302020204" pitchFamily="66" charset="0"/>
                <a:ea typeface="ＭＳ Ｐゴシック" pitchFamily="34" charset="-128"/>
              </a:rPr>
              <a:t>	</a:t>
            </a:r>
            <a:r>
              <a:rPr lang="en-US" i="1" kern="0" dirty="0" err="1">
                <a:solidFill>
                  <a:srgbClr val="000000"/>
                </a:solidFill>
                <a:latin typeface="Comic Sans MS" panose="030F0702030302020204" pitchFamily="66" charset="0"/>
                <a:ea typeface="ＭＳ Ｐゴシック" pitchFamily="34" charset="-128"/>
              </a:rPr>
              <a:t>Taenia</a:t>
            </a:r>
            <a:r>
              <a:rPr lang="en-US" i="1" kern="0" dirty="0">
                <a:solidFill>
                  <a:srgbClr val="000000"/>
                </a:solidFill>
                <a:latin typeface="Comic Sans MS" panose="030F0702030302020204" pitchFamily="66" charset="0"/>
                <a:ea typeface="ＭＳ Ｐゴシック" pitchFamily="34" charset="-128"/>
              </a:rPr>
              <a:t> </a:t>
            </a:r>
            <a:r>
              <a:rPr lang="en-US" i="1" kern="0" dirty="0" err="1">
                <a:solidFill>
                  <a:srgbClr val="000000"/>
                </a:solidFill>
                <a:latin typeface="Comic Sans MS" panose="030F0702030302020204" pitchFamily="66" charset="0"/>
                <a:ea typeface="ＭＳ Ｐゴシック" pitchFamily="34" charset="-128"/>
              </a:rPr>
              <a:t>pisiformis</a:t>
            </a:r>
            <a:r>
              <a:rPr lang="en-US" kern="0" dirty="0">
                <a:solidFill>
                  <a:srgbClr val="000000"/>
                </a:solidFill>
                <a:latin typeface="Comic Sans MS" panose="030F0702030302020204" pitchFamily="66" charset="0"/>
                <a:ea typeface="ＭＳ Ｐゴシック" pitchFamily="34" charset="-128"/>
              </a:rPr>
              <a:t> -  </a:t>
            </a:r>
            <a:r>
              <a:rPr lang="en-US" kern="0" dirty="0" err="1">
                <a:solidFill>
                  <a:srgbClr val="000000"/>
                </a:solidFill>
                <a:latin typeface="Comic Sans MS" panose="030F0702030302020204" pitchFamily="66" charset="0"/>
                <a:ea typeface="ＭＳ Ｐゴシック" pitchFamily="34" charset="-128"/>
              </a:rPr>
              <a:t>prepatent</a:t>
            </a:r>
            <a:r>
              <a:rPr lang="en-US" kern="0" dirty="0">
                <a:solidFill>
                  <a:srgbClr val="000000"/>
                </a:solidFill>
                <a:latin typeface="Comic Sans MS" panose="030F0702030302020204" pitchFamily="66" charset="0"/>
                <a:ea typeface="ＭＳ Ｐゴシック" pitchFamily="34" charset="-128"/>
              </a:rPr>
              <a:t> period  =  56 days</a:t>
            </a:r>
            <a:br>
              <a:rPr lang="en-US" kern="0" dirty="0">
                <a:solidFill>
                  <a:srgbClr val="000000"/>
                </a:solidFill>
                <a:latin typeface="Comic Sans MS" panose="030F0702030302020204" pitchFamily="66" charset="0"/>
                <a:ea typeface="ＭＳ Ｐゴシック" pitchFamily="34" charset="-128"/>
              </a:rPr>
            </a:br>
            <a:r>
              <a:rPr lang="en-US" i="1" kern="0" dirty="0" err="1">
                <a:solidFill>
                  <a:srgbClr val="000000"/>
                </a:solidFill>
                <a:latin typeface="Comic Sans MS" panose="030F0702030302020204" pitchFamily="66" charset="0"/>
                <a:ea typeface="ＭＳ Ｐゴシック" pitchFamily="34" charset="-128"/>
              </a:rPr>
              <a:t>Taenia</a:t>
            </a:r>
            <a:r>
              <a:rPr lang="en-US" i="1" kern="0" dirty="0">
                <a:solidFill>
                  <a:srgbClr val="000000"/>
                </a:solidFill>
                <a:latin typeface="Comic Sans MS" panose="030F0702030302020204" pitchFamily="66" charset="0"/>
                <a:ea typeface="ＭＳ Ｐゴシック" pitchFamily="34" charset="-128"/>
              </a:rPr>
              <a:t> </a:t>
            </a:r>
            <a:r>
              <a:rPr lang="en-US" i="1" kern="0" dirty="0" err="1">
                <a:solidFill>
                  <a:srgbClr val="000000"/>
                </a:solidFill>
                <a:latin typeface="Comic Sans MS" panose="030F0702030302020204" pitchFamily="66" charset="0"/>
                <a:ea typeface="ＭＳ Ｐゴシック" pitchFamily="34" charset="-128"/>
              </a:rPr>
              <a:t>taeniaeformis</a:t>
            </a:r>
            <a:r>
              <a:rPr lang="en-US" kern="0" dirty="0">
                <a:solidFill>
                  <a:srgbClr val="000000"/>
                </a:solidFill>
                <a:latin typeface="Comic Sans MS" panose="030F0702030302020204" pitchFamily="66" charset="0"/>
                <a:ea typeface="ＭＳ Ｐゴシック" pitchFamily="34" charset="-128"/>
              </a:rPr>
              <a:t> - </a:t>
            </a:r>
            <a:r>
              <a:rPr lang="en-US" kern="0" dirty="0" err="1">
                <a:solidFill>
                  <a:srgbClr val="000000"/>
                </a:solidFill>
                <a:latin typeface="Comic Sans MS" panose="030F0702030302020204" pitchFamily="66" charset="0"/>
                <a:ea typeface="ＭＳ Ｐゴシック" pitchFamily="34" charset="-128"/>
              </a:rPr>
              <a:t>prepatent</a:t>
            </a:r>
            <a:r>
              <a:rPr lang="en-US" kern="0" dirty="0">
                <a:solidFill>
                  <a:srgbClr val="000000"/>
                </a:solidFill>
                <a:latin typeface="Comic Sans MS" panose="030F0702030302020204" pitchFamily="66" charset="0"/>
                <a:ea typeface="ＭＳ Ｐゴシック" pitchFamily="34" charset="-128"/>
              </a:rPr>
              <a:t> period  =  40 days</a:t>
            </a:r>
            <a:br>
              <a:rPr lang="en-US" kern="0" dirty="0">
                <a:solidFill>
                  <a:srgbClr val="000000"/>
                </a:solidFill>
                <a:latin typeface="Comic Sans MS" panose="030F0702030302020204" pitchFamily="66" charset="0"/>
                <a:ea typeface="ＭＳ Ｐゴシック" pitchFamily="34" charset="-128"/>
              </a:rPr>
            </a:br>
            <a:r>
              <a:rPr lang="en-US" i="1" kern="0" dirty="0" err="1">
                <a:solidFill>
                  <a:srgbClr val="000000"/>
                </a:solidFill>
                <a:latin typeface="Comic Sans MS" panose="030F0702030302020204" pitchFamily="66" charset="0"/>
                <a:ea typeface="ＭＳ Ｐゴシック" pitchFamily="34" charset="-128"/>
              </a:rPr>
              <a:t>Dipylidium</a:t>
            </a:r>
            <a:r>
              <a:rPr lang="en-US" i="1" kern="0" dirty="0">
                <a:solidFill>
                  <a:srgbClr val="000000"/>
                </a:solidFill>
                <a:latin typeface="Comic Sans MS" panose="030F0702030302020204" pitchFamily="66" charset="0"/>
                <a:ea typeface="ＭＳ Ｐゴシック" pitchFamily="34" charset="-128"/>
              </a:rPr>
              <a:t> </a:t>
            </a:r>
            <a:r>
              <a:rPr lang="en-US" i="1" kern="0" dirty="0" err="1">
                <a:solidFill>
                  <a:srgbClr val="000000"/>
                </a:solidFill>
                <a:latin typeface="Comic Sans MS" panose="030F0702030302020204" pitchFamily="66" charset="0"/>
                <a:ea typeface="ＭＳ Ｐゴシック" pitchFamily="34" charset="-128"/>
              </a:rPr>
              <a:t>caninum</a:t>
            </a:r>
            <a:r>
              <a:rPr lang="en-US" kern="0" dirty="0">
                <a:solidFill>
                  <a:srgbClr val="000000"/>
                </a:solidFill>
                <a:latin typeface="Comic Sans MS" panose="030F0702030302020204" pitchFamily="66" charset="0"/>
                <a:ea typeface="ＭＳ Ｐゴシック" pitchFamily="34" charset="-128"/>
              </a:rPr>
              <a:t> - </a:t>
            </a:r>
            <a:r>
              <a:rPr lang="en-US" kern="0" dirty="0" err="1">
                <a:solidFill>
                  <a:srgbClr val="000000"/>
                </a:solidFill>
                <a:latin typeface="Comic Sans MS" panose="030F0702030302020204" pitchFamily="66" charset="0"/>
                <a:ea typeface="ＭＳ Ｐゴシック" pitchFamily="34" charset="-128"/>
              </a:rPr>
              <a:t>prepatent</a:t>
            </a:r>
            <a:r>
              <a:rPr lang="en-US" kern="0" dirty="0">
                <a:solidFill>
                  <a:srgbClr val="000000"/>
                </a:solidFill>
                <a:latin typeface="Comic Sans MS" panose="030F0702030302020204" pitchFamily="66" charset="0"/>
                <a:ea typeface="ＭＳ Ｐゴシック" pitchFamily="34" charset="-128"/>
              </a:rPr>
              <a:t> period  =  21 days</a:t>
            </a:r>
          </a:p>
          <a:p>
            <a:pPr marL="342900" indent="-342900">
              <a:spcBef>
                <a:spcPct val="20000"/>
              </a:spcBef>
              <a:defRPr/>
            </a:pPr>
            <a:r>
              <a:rPr lang="en-US" kern="0" dirty="0">
                <a:solidFill>
                  <a:srgbClr val="000000"/>
                </a:solidFill>
                <a:latin typeface="Comic Sans MS" panose="030F0702030302020204" pitchFamily="66" charset="0"/>
                <a:ea typeface="ＭＳ Ｐゴシック" pitchFamily="34" charset="-128"/>
              </a:rPr>
              <a:t>	</a:t>
            </a:r>
          </a:p>
        </p:txBody>
      </p:sp>
    </p:spTree>
    <p:extLst>
      <p:ext uri="{BB962C8B-B14F-4D97-AF65-F5344CB8AC3E}">
        <p14:creationId xmlns:p14="http://schemas.microsoft.com/office/powerpoint/2010/main" val="7912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048000" y="762000"/>
            <a:ext cx="6400800" cy="1670277"/>
          </a:xfrm>
        </p:spPr>
        <p:txBody>
          <a:bodyPr/>
          <a:lstStyle/>
          <a:p>
            <a:pPr eaLnBrk="1" hangingPunct="1">
              <a:lnSpc>
                <a:spcPct val="90000"/>
              </a:lnSpc>
              <a:buFont typeface="Wingdings" charset="0"/>
              <a:buNone/>
              <a:defRPr/>
            </a:pPr>
            <a:r>
              <a:rPr lang="en-US" sz="5400" b="1" i="1" dirty="0">
                <a:latin typeface="Comic Sans MS" panose="030F0702030302020204" pitchFamily="66" charset="0"/>
              </a:rPr>
              <a:t>Tapeworms</a:t>
            </a:r>
          </a:p>
          <a:p>
            <a:pPr eaLnBrk="1" hangingPunct="1">
              <a:lnSpc>
                <a:spcPct val="90000"/>
              </a:lnSpc>
              <a:buFont typeface="Wingdings" charset="0"/>
              <a:buNone/>
              <a:defRPr/>
            </a:pPr>
            <a:r>
              <a:rPr lang="en-US" sz="5400" b="1" i="1" dirty="0">
                <a:latin typeface="Comic Sans MS" panose="030F0702030302020204" pitchFamily="66" charset="0"/>
              </a:rPr>
              <a:t>of Livestock</a:t>
            </a:r>
            <a:endParaRPr lang="en-US" sz="5400" i="1" dirty="0">
              <a:latin typeface="Comic Sans MS" panose="030F0702030302020204" pitchFamily="66" charset="0"/>
            </a:endParaRPr>
          </a:p>
        </p:txBody>
      </p:sp>
      <p:pic>
        <p:nvPicPr>
          <p:cNvPr id="2" name="Picture 1">
            <a:extLst>
              <a:ext uri="{FF2B5EF4-FFF2-40B4-BE49-F238E27FC236}">
                <a16:creationId xmlns:a16="http://schemas.microsoft.com/office/drawing/2014/main" id="{949BE038-6161-5A67-68FB-6771C5012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3603" y="2667000"/>
            <a:ext cx="9144793" cy="103641"/>
          </a:xfrm>
          <a:prstGeom prst="rect">
            <a:avLst/>
          </a:prstGeom>
        </p:spPr>
      </p:pic>
      <p:pic>
        <p:nvPicPr>
          <p:cNvPr id="5" name="Picture 4">
            <a:extLst>
              <a:ext uri="{FF2B5EF4-FFF2-40B4-BE49-F238E27FC236}">
                <a16:creationId xmlns:a16="http://schemas.microsoft.com/office/drawing/2014/main" id="{7BA7D99F-E1BA-9ACC-6505-AD5BBF053A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3276600"/>
            <a:ext cx="3354542" cy="3354542"/>
          </a:xfrm>
          <a:prstGeom prst="rect">
            <a:avLst/>
          </a:prstGeom>
        </p:spPr>
      </p:pic>
      <p:pic>
        <p:nvPicPr>
          <p:cNvPr id="6" name="Picture 5">
            <a:extLst>
              <a:ext uri="{FF2B5EF4-FFF2-40B4-BE49-F238E27FC236}">
                <a16:creationId xmlns:a16="http://schemas.microsoft.com/office/drawing/2014/main" id="{F4B0A289-F546-21DB-0524-199A20838C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2293" y="3774777"/>
            <a:ext cx="2442860" cy="2856365"/>
          </a:xfrm>
          <a:prstGeom prst="rect">
            <a:avLst/>
          </a:prstGeom>
        </p:spPr>
      </p:pic>
      <p:pic>
        <p:nvPicPr>
          <p:cNvPr id="8" name="Picture 7">
            <a:extLst>
              <a:ext uri="{FF2B5EF4-FFF2-40B4-BE49-F238E27FC236}">
                <a16:creationId xmlns:a16="http://schemas.microsoft.com/office/drawing/2014/main" id="{26B5CA1C-CE1C-0638-0C95-23524F6793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57800" y="4892807"/>
            <a:ext cx="1821019" cy="1821019"/>
          </a:xfrm>
          <a:prstGeom prst="rect">
            <a:avLst/>
          </a:prstGeom>
        </p:spPr>
      </p:pic>
    </p:spTree>
    <p:extLst>
      <p:ext uri="{BB962C8B-B14F-4D97-AF65-F5344CB8AC3E}">
        <p14:creationId xmlns:p14="http://schemas.microsoft.com/office/powerpoint/2010/main" val="350662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039DFED7-9D24-EFD8-967C-051F9CC68A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4373" y="2397543"/>
            <a:ext cx="5486400" cy="4309872"/>
          </a:xfrm>
          <a:prstGeom prst="rect">
            <a:avLst/>
          </a:prstGeom>
        </p:spPr>
      </p:pic>
      <p:pic>
        <p:nvPicPr>
          <p:cNvPr id="2052" name="Picture 9" descr="adult1"/>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a:off x="636587" y="4073390"/>
            <a:ext cx="2496359" cy="1954431"/>
          </a:xfrm>
        </p:spPr>
      </p:pic>
      <p:sp>
        <p:nvSpPr>
          <p:cNvPr id="2051" name="Rectangle 8"/>
          <p:cNvSpPr>
            <a:spLocks noGrp="1" noChangeArrowheads="1"/>
          </p:cNvSpPr>
          <p:nvPr>
            <p:ph type="body" sz="half" idx="2"/>
          </p:nvPr>
        </p:nvSpPr>
        <p:spPr>
          <a:xfrm>
            <a:off x="188224" y="1627521"/>
            <a:ext cx="4383776" cy="770022"/>
          </a:xfrm>
        </p:spPr>
        <p:txBody>
          <a:bodyPr/>
          <a:lstStyle/>
          <a:p>
            <a:pPr marL="336550" indent="-217488">
              <a:spcBef>
                <a:spcPts val="0"/>
              </a:spcBef>
              <a:defRPr/>
            </a:pPr>
            <a:r>
              <a:rPr lang="en-US" sz="1400" dirty="0">
                <a:latin typeface="Comic Sans MS"/>
                <a:cs typeface="Comic Sans MS"/>
              </a:rPr>
              <a:t>Scolex with unarmed rostellum and 4 suckers </a:t>
            </a:r>
          </a:p>
          <a:p>
            <a:pPr marL="336550" indent="-217488">
              <a:spcBef>
                <a:spcPts val="0"/>
              </a:spcBef>
              <a:defRPr/>
            </a:pPr>
            <a:r>
              <a:rPr lang="en-US" sz="1400" dirty="0" err="1">
                <a:latin typeface="Comic Sans MS"/>
                <a:cs typeface="Comic Sans MS"/>
              </a:rPr>
              <a:t>Strobila</a:t>
            </a:r>
            <a:r>
              <a:rPr lang="en-US" sz="1400" dirty="0">
                <a:latin typeface="Comic Sans MS"/>
                <a:cs typeface="Comic Sans MS"/>
              </a:rPr>
              <a:t> made of many short, wide </a:t>
            </a:r>
            <a:r>
              <a:rPr lang="en-US" sz="1400" dirty="0" err="1">
                <a:latin typeface="Comic Sans MS"/>
                <a:cs typeface="Comic Sans MS"/>
              </a:rPr>
              <a:t>proglottids</a:t>
            </a:r>
            <a:r>
              <a:rPr lang="en-US" sz="1400" dirty="0">
                <a:latin typeface="Comic Sans MS"/>
                <a:cs typeface="Comic Sans MS"/>
              </a:rPr>
              <a:t> with unilateral genital pores. </a:t>
            </a:r>
          </a:p>
        </p:txBody>
      </p:sp>
      <p:sp>
        <p:nvSpPr>
          <p:cNvPr id="2" name="Rectangle 3">
            <a:extLst>
              <a:ext uri="{FF2B5EF4-FFF2-40B4-BE49-F238E27FC236}">
                <a16:creationId xmlns:a16="http://schemas.microsoft.com/office/drawing/2014/main" id="{6E00ADEA-B17F-C466-EE06-CEACAA665A20}"/>
              </a:ext>
            </a:extLst>
          </p:cNvPr>
          <p:cNvSpPr txBox="1">
            <a:spLocks noChangeArrowheads="1"/>
          </p:cNvSpPr>
          <p:nvPr/>
        </p:nvSpPr>
        <p:spPr bwMode="auto">
          <a:xfrm>
            <a:off x="188224" y="126451"/>
            <a:ext cx="6288776" cy="109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90000"/>
              </a:lnSpc>
              <a:buFont typeface="Wingdings" charset="0"/>
              <a:buNone/>
              <a:defRPr/>
            </a:pPr>
            <a:r>
              <a:rPr lang="en-US" sz="4000" b="1" i="1" u="sng" kern="0" dirty="0" err="1">
                <a:latin typeface="Comic Sans MS" panose="030F0702030302020204" pitchFamily="66" charset="0"/>
              </a:rPr>
              <a:t>Anoplocephala</a:t>
            </a:r>
            <a:r>
              <a:rPr lang="en-US" sz="4000" b="1" i="1" u="sng" kern="0" dirty="0">
                <a:latin typeface="Comic Sans MS" panose="030F0702030302020204" pitchFamily="66" charset="0"/>
              </a:rPr>
              <a:t> </a:t>
            </a:r>
            <a:r>
              <a:rPr lang="en-US" sz="4000" b="1" i="1" u="sng" kern="0" dirty="0" err="1">
                <a:latin typeface="Comic Sans MS" panose="030F0702030302020204" pitchFamily="66" charset="0"/>
              </a:rPr>
              <a:t>perfoliata</a:t>
            </a:r>
            <a:endParaRPr lang="en-US" sz="4000" b="1" i="1" u="sng" kern="0" dirty="0">
              <a:latin typeface="Comic Sans MS" panose="030F0702030302020204" pitchFamily="66" charset="0"/>
            </a:endParaRPr>
          </a:p>
          <a:p>
            <a:pPr>
              <a:lnSpc>
                <a:spcPct val="90000"/>
              </a:lnSpc>
              <a:buFont typeface="Wingdings" charset="0"/>
              <a:buNone/>
              <a:defRPr/>
            </a:pPr>
            <a:r>
              <a:rPr lang="en-US" sz="2800" b="1" kern="0" dirty="0">
                <a:latin typeface="Comic Sans MS" panose="030F0702030302020204" pitchFamily="66" charset="0"/>
              </a:rPr>
              <a:t>Tapeworm of Equine</a:t>
            </a:r>
            <a:endParaRPr lang="en-US" sz="2800" kern="0" dirty="0">
              <a:latin typeface="Comic Sans MS" panose="030F0702030302020204" pitchFamily="66" charset="0"/>
            </a:endParaRPr>
          </a:p>
        </p:txBody>
      </p:sp>
      <p:sp>
        <p:nvSpPr>
          <p:cNvPr id="5" name="Rectangle 5">
            <a:extLst>
              <a:ext uri="{FF2B5EF4-FFF2-40B4-BE49-F238E27FC236}">
                <a16:creationId xmlns:a16="http://schemas.microsoft.com/office/drawing/2014/main" id="{D285BD17-512D-F9A2-A2AE-EE36257ABA29}"/>
              </a:ext>
            </a:extLst>
          </p:cNvPr>
          <p:cNvSpPr txBox="1">
            <a:spLocks noChangeArrowheads="1"/>
          </p:cNvSpPr>
          <p:nvPr/>
        </p:nvSpPr>
        <p:spPr bwMode="auto">
          <a:xfrm>
            <a:off x="9982200" y="4296248"/>
            <a:ext cx="1403180" cy="4810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09538" indent="-109538">
              <a:lnSpc>
                <a:spcPct val="90000"/>
              </a:lnSpc>
            </a:pPr>
            <a:r>
              <a:rPr lang="en-US" sz="1400" kern="0" dirty="0">
                <a:latin typeface="Comic Sans MS"/>
                <a:cs typeface="Comic Sans MS"/>
              </a:rPr>
              <a:t>Worldwide</a:t>
            </a:r>
          </a:p>
          <a:p>
            <a:pPr marL="109538" indent="-109538">
              <a:lnSpc>
                <a:spcPct val="90000"/>
              </a:lnSpc>
            </a:pPr>
            <a:r>
              <a:rPr lang="en-US" sz="1400" kern="0" dirty="0">
                <a:latin typeface="Comic Sans MS"/>
                <a:cs typeface="Comic Sans MS"/>
              </a:rPr>
              <a:t>Not Zoonotic</a:t>
            </a:r>
            <a:endParaRPr lang="en-US" sz="1400" u="sng" kern="0" dirty="0">
              <a:latin typeface="Comic Sans MS"/>
              <a:cs typeface="Comic Sans MS"/>
            </a:endParaRPr>
          </a:p>
        </p:txBody>
      </p:sp>
      <p:sp>
        <p:nvSpPr>
          <p:cNvPr id="6" name="Rectangle 3">
            <a:extLst>
              <a:ext uri="{FF2B5EF4-FFF2-40B4-BE49-F238E27FC236}">
                <a16:creationId xmlns:a16="http://schemas.microsoft.com/office/drawing/2014/main" id="{C3ECAACA-DB61-344C-BC51-A730C0D73AC9}"/>
              </a:ext>
            </a:extLst>
          </p:cNvPr>
          <p:cNvSpPr txBox="1">
            <a:spLocks noChangeArrowheads="1"/>
          </p:cNvSpPr>
          <p:nvPr/>
        </p:nvSpPr>
        <p:spPr bwMode="auto">
          <a:xfrm>
            <a:off x="533400" y="2644927"/>
            <a:ext cx="3118301" cy="1295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80000"/>
              </a:lnSpc>
              <a:buNone/>
              <a:defRPr/>
            </a:pPr>
            <a:r>
              <a:rPr lang="en-US" sz="1600" b="1" u="sng" kern="0" dirty="0">
                <a:latin typeface="Comic Sans MS"/>
                <a:cs typeface="Comic Sans MS"/>
              </a:rPr>
              <a:t>Life Cycle</a:t>
            </a:r>
          </a:p>
          <a:p>
            <a:pPr marL="176213" indent="-176213">
              <a:lnSpc>
                <a:spcPct val="80000"/>
              </a:lnSpc>
              <a:defRPr/>
            </a:pPr>
            <a:r>
              <a:rPr lang="en-US" sz="1400" kern="0" dirty="0">
                <a:latin typeface="Comic Sans MS"/>
                <a:cs typeface="Comic Sans MS"/>
              </a:rPr>
              <a:t>DH:  Equids (ileocecal junction)</a:t>
            </a:r>
          </a:p>
          <a:p>
            <a:pPr marL="176213" indent="-176213">
              <a:lnSpc>
                <a:spcPct val="80000"/>
              </a:lnSpc>
              <a:defRPr/>
            </a:pPr>
            <a:r>
              <a:rPr lang="en-US" sz="1400" kern="0" dirty="0">
                <a:latin typeface="Comic Sans MS"/>
                <a:cs typeface="Comic Sans MS"/>
              </a:rPr>
              <a:t>Eggs are passed in the feces </a:t>
            </a:r>
          </a:p>
          <a:p>
            <a:pPr marL="176213" indent="-176213">
              <a:lnSpc>
                <a:spcPct val="80000"/>
              </a:lnSpc>
              <a:defRPr/>
            </a:pPr>
            <a:r>
              <a:rPr lang="en-US" sz="1400" kern="0" dirty="0" err="1">
                <a:latin typeface="Comic Sans MS"/>
                <a:cs typeface="Comic Sans MS"/>
              </a:rPr>
              <a:t>IH</a:t>
            </a:r>
            <a:r>
              <a:rPr lang="en-US" sz="1400" kern="0" dirty="0">
                <a:latin typeface="Comic Sans MS"/>
                <a:cs typeface="Comic Sans MS"/>
              </a:rPr>
              <a:t>:  Pasture mites</a:t>
            </a:r>
          </a:p>
          <a:p>
            <a:pPr marL="465138" lvl="1" indent="-227013">
              <a:lnSpc>
                <a:spcPct val="80000"/>
              </a:lnSpc>
              <a:defRPr/>
            </a:pPr>
            <a:r>
              <a:rPr lang="en-US" sz="1100" kern="0" dirty="0">
                <a:latin typeface="Comic Sans MS"/>
                <a:cs typeface="Comic Sans MS"/>
              </a:rPr>
              <a:t>Cysticercoid </a:t>
            </a:r>
          </a:p>
          <a:p>
            <a:pPr marL="465138" lvl="1" indent="-227013">
              <a:lnSpc>
                <a:spcPct val="80000"/>
              </a:lnSpc>
              <a:defRPr/>
            </a:pPr>
            <a:r>
              <a:rPr lang="en-US" sz="1100" kern="0" dirty="0">
                <a:latin typeface="Comic Sans MS"/>
                <a:cs typeface="Comic Sans MS"/>
              </a:rPr>
              <a:t>Ingested by the Definitive Host </a:t>
            </a:r>
          </a:p>
        </p:txBody>
      </p:sp>
      <p:pic>
        <p:nvPicPr>
          <p:cNvPr id="3" name="Picture 2">
            <a:extLst>
              <a:ext uri="{FF2B5EF4-FFF2-40B4-BE49-F238E27FC236}">
                <a16:creationId xmlns:a16="http://schemas.microsoft.com/office/drawing/2014/main" id="{FB447E07-A94D-8F34-7017-053035572D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705" y="1344159"/>
            <a:ext cx="9144793" cy="103641"/>
          </a:xfrm>
          <a:prstGeom prst="rect">
            <a:avLst/>
          </a:prstGeom>
        </p:spPr>
      </p:pic>
      <p:pic>
        <p:nvPicPr>
          <p:cNvPr id="8" name="Picture 5" descr="perfoliata">
            <a:extLst>
              <a:ext uri="{FF2B5EF4-FFF2-40B4-BE49-F238E27FC236}">
                <a16:creationId xmlns:a16="http://schemas.microsoft.com/office/drawing/2014/main" id="{AA26E9E0-AE7A-3F42-BD75-8E6B3820278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437113" y="347595"/>
            <a:ext cx="3429000" cy="22828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942732237"/>
      </p:ext>
    </p:extLst>
  </p:cSld>
  <p:clrMapOvr>
    <a:masterClrMapping/>
  </p:clrMapOvr>
</p:sld>
</file>

<file path=ppt/theme/theme1.xml><?xml version="1.0" encoding="utf-8"?>
<a:theme xmlns:a="http://schemas.openxmlformats.org/drawingml/2006/main" name="tricolor_ppt">
  <a:themeElements>
    <a:clrScheme name="V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P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V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P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P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P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P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P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P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P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P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P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P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P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tricolor_ppt.thmx</Template>
  <TotalTime>1446</TotalTime>
  <Words>2533</Words>
  <Application>Microsoft Office PowerPoint</Application>
  <PresentationFormat>Widescreen</PresentationFormat>
  <Paragraphs>320</Paragraphs>
  <Slides>23</Slides>
  <Notes>18</Notes>
  <HiddenSlides>0</HiddenSlides>
  <MMClips>1</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23</vt:i4>
      </vt:variant>
    </vt:vector>
  </HeadingPairs>
  <TitlesOfParts>
    <vt:vector size="36" baseType="lpstr">
      <vt:lpstr>Arial</vt:lpstr>
      <vt:lpstr>Arial Rounded MT Bold</vt:lpstr>
      <vt:lpstr>Brush Script MT</vt:lpstr>
      <vt:lpstr>Calibri</vt:lpstr>
      <vt:lpstr>Comic Sans MS</vt:lpstr>
      <vt:lpstr>Tahoma</vt:lpstr>
      <vt:lpstr>Wingdings</vt:lpstr>
      <vt:lpstr>tricolor_ppt</vt:lpstr>
      <vt:lpstr>Blends</vt:lpstr>
      <vt:lpstr>1_Blends</vt:lpstr>
      <vt:lpstr>2_Blends</vt:lpstr>
      <vt:lpstr>3_Blends</vt:lpstr>
      <vt:lpstr>4_Blends</vt:lpstr>
      <vt:lpstr>VMP 930 Veterinary Parasitology</vt:lpstr>
      <vt:lpstr>PowerPoint Presentation</vt:lpstr>
      <vt:lpstr>PowerPoint Presentation</vt:lpstr>
      <vt:lpstr>PowerPoint Presentation</vt:lpstr>
      <vt:lpstr>PowerPoint Presentation</vt:lpstr>
      <vt:lpstr>In-Class Discussion</vt:lpstr>
      <vt:lpstr>In-class Discussion</vt:lpstr>
      <vt:lpstr>PowerPoint Presentation</vt:lpstr>
      <vt:lpstr>PowerPoint Presentation</vt:lpstr>
      <vt:lpstr>Mucosal Ulceration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FYI Pleurocercoid Growth Factor in Paratenic Host</vt:lpstr>
      <vt:lpstr>Final Exam</vt:lpstr>
      <vt:lpstr>Wellness Break</vt:lpstr>
    </vt:vector>
  </TitlesOfParts>
  <Company>North Carolina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Dipylidium caninum</dc:title>
  <dc:creator>Dr. James R Flowers</dc:creator>
  <cp:lastModifiedBy>James R Flowers</cp:lastModifiedBy>
  <cp:revision>137</cp:revision>
  <cp:lastPrinted>2022-11-07T23:18:05Z</cp:lastPrinted>
  <dcterms:created xsi:type="dcterms:W3CDTF">2004-09-20T13:32:20Z</dcterms:created>
  <dcterms:modified xsi:type="dcterms:W3CDTF">2023-11-06T16:48:52Z</dcterms:modified>
</cp:coreProperties>
</file>