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88" r:id="rId3"/>
    <p:sldMasterId id="2147483702" r:id="rId4"/>
    <p:sldMasterId id="2147483716" r:id="rId5"/>
    <p:sldMasterId id="2147483730" r:id="rId6"/>
  </p:sldMasterIdLst>
  <p:notesMasterIdLst>
    <p:notesMasterId r:id="rId22"/>
  </p:notesMasterIdLst>
  <p:sldIdLst>
    <p:sldId id="443" r:id="rId7"/>
    <p:sldId id="287" r:id="rId8"/>
    <p:sldId id="385" r:id="rId9"/>
    <p:sldId id="401" r:id="rId10"/>
    <p:sldId id="386" r:id="rId11"/>
    <p:sldId id="399" r:id="rId12"/>
    <p:sldId id="402" r:id="rId13"/>
    <p:sldId id="403" r:id="rId14"/>
    <p:sldId id="405" r:id="rId15"/>
    <p:sldId id="406" r:id="rId16"/>
    <p:sldId id="407" r:id="rId17"/>
    <p:sldId id="408" r:id="rId18"/>
    <p:sldId id="435" r:id="rId19"/>
    <p:sldId id="409" r:id="rId20"/>
    <p:sldId id="412" r:id="rId2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43" autoAdjust="0"/>
    <p:restoredTop sz="91176" autoAdjust="0"/>
  </p:normalViewPr>
  <p:slideViewPr>
    <p:cSldViewPr>
      <p:cViewPr varScale="1">
        <p:scale>
          <a:sx n="49" d="100"/>
          <a:sy n="49" d="100"/>
        </p:scale>
        <p:origin x="54" y="7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FC61A-A6A6-46A3-B1F0-273752CA7A1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73813"/>
            <a:ext cx="5608640" cy="36605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F18D6-375C-46C9-84C1-F839FE85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5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63638"/>
            <a:ext cx="5583238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72742" indent="-297209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8834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4368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39902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5435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90969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6503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42037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94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6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5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8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77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33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4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6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DC329-63B2-4C2B-8791-B1146DB20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AD041-F12B-47F1-B80E-3AE73E735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3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34D3C-71EC-42F9-9580-0B4476A68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5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B8A7A-9AA3-442F-B376-F3C6B4E58C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6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8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F86A421-F589-44ED-8234-8BD3B7F66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5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0D8254B-5FDF-4F60-8F98-8EFFE2AEC0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8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0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5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CB24F-67A1-403C-B4A0-63AA238F8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17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51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9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8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3226127-697F-CD44-A00B-AF05B1714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69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BFD5B-0B0F-B345-9895-9910BDD6A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6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B534-EF89-F747-9685-7D979A16D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3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4E560-BFE0-C24C-BDE4-5DFF8E12A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691B1-AD39-49C4-AC44-1B83D364A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49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1580-EF11-9B41-BDA6-0981871E3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106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23F4F-A068-0A43-BED1-BFE393507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0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D75A9-B6A9-BA42-A58C-6CAEC7711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46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0DD7-5377-2043-9E2E-EF935FACD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02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477C-2E2F-5B43-A4A8-0EFB4656E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982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3A1F8-875F-7F4C-8B21-424BF709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233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CD00C-B025-EB40-8999-F189972B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22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8B9C5AA4-5CEA-4747-8F8A-6DF39AFC6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7120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48D95-5FAA-4C5E-B9BD-222122F0A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638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CCBE4-07A2-4375-8DFB-7F6325E05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9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14C03-2A20-457D-8B35-5D7C74DC7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53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3E44A-69A8-49AF-A474-6DD7B082C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2659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B45B9-1C82-45B9-AD70-E71BD71C6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2877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B5E1-9895-40D7-8533-156D8587B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2689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21018-F9D9-4A25-BC3D-9A964BC48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0765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8F11E-4D2E-42B1-B7B8-36303CB4F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6820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555AB-7196-497D-B3AA-86F7DA47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1574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93AA4-C9AD-4768-8BC5-21BD07CBE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969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36A38-7643-4C47-8179-CE0304F0C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453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97B61BCB-040B-4876-972B-30C72B127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607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542CD-556A-43AA-8159-0C1879897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55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CCC51-2DF4-4BE7-8C6C-A59558941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15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20C67-9DA2-40E5-999C-B9859B4E2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8371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7A8BF-4654-4C64-BCC6-F8460BD12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616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D1927-BE51-4F65-9128-02C4C71A7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6844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485B7-A57C-4295-8DDB-09068802E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2198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47C9B-C6B9-4817-9663-461D86D05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5981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581C8-1AC4-4158-8A56-E0003501D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5020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5689C-2925-46F6-8448-CC1C10163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3548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5D059-CCCE-4CF0-807A-C9B1FAF5D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3315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D7C6F-3C85-4B41-8DDB-7588231FC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4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14243-8B3D-4E6D-A1D7-661C0ED94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5839A-42D4-464C-8648-2D9B9F1F8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A35AA-591B-4F1A-ABED-EC17AD6AF2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3585D19-B7AB-4BC8-9FC7-9A60DC0C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0" r:id="rId12"/>
    <p:sldLayoutId id="214748370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ED3C1802-8EC7-A24F-8516-BE4F35E9F390}" type="slidenum">
              <a:rPr lang="en-US">
                <a:ea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4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fld id="{9CF73E79-1098-4EE3-A19A-3FE7DB88F6DA}" type="slidenum">
              <a:rPr lang="en-US" altLang="en-US">
                <a:ea typeface="ＭＳ Ｐゴシック" pitchFamily="34" charset="-128"/>
              </a:rPr>
              <a:pPr/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137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fld id="{60ACF677-9F54-4443-B624-E780290683C9}" type="slidenum">
              <a:rPr lang="en-US" altLang="en-US">
                <a:ea typeface="ＭＳ Ｐゴシック" pitchFamily="34" charset="-128"/>
              </a:rPr>
              <a:pPr/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48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695074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</a:rPr>
              <a:t>VMP 930</a:t>
            </a:r>
            <a:br>
              <a:rPr lang="en-US" sz="4800" b="1" u="sng" dirty="0">
                <a:latin typeface="Comic Sans MS" charset="0"/>
              </a:rPr>
            </a:br>
            <a:r>
              <a:rPr lang="en-US" sz="4800" b="1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6498" y="3945728"/>
            <a:ext cx="6400800" cy="192167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Cestodes 2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More Tapeworms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Questions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78" y="104775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6EC28B-440E-A20B-CA98-978A37D177C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748" y="334842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7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201334"/>
            <a:ext cx="86106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How does a sheep become infected with the tapeworm, </a:t>
            </a:r>
            <a:r>
              <a:rPr lang="en-US" b="1" i="1" dirty="0">
                <a:latin typeface="Comic Sans MS"/>
                <a:cs typeface="Comic Sans MS"/>
              </a:rPr>
              <a:t>Moniezia </a:t>
            </a:r>
            <a:r>
              <a:rPr lang="en-US" b="1" i="1" dirty="0" err="1">
                <a:latin typeface="Comic Sans MS"/>
                <a:cs typeface="Comic Sans MS"/>
              </a:rPr>
              <a:t>expansa</a:t>
            </a:r>
            <a:r>
              <a:rPr lang="en-US" b="1" dirty="0">
                <a:latin typeface="Comic Sans MS"/>
                <a:cs typeface="Comic Sans MS"/>
              </a:rPr>
              <a:t>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Ingest eggs from sheep feces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Ingest eggs from dog feces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Ingest infected pasture mite while grazing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Ingest infected ants while grazing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29BB837-82DE-3FF6-30B8-1BE906F63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44469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201334"/>
            <a:ext cx="8686800" cy="4275666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What is the name of the zoonotic disease of a human that is infected with the larval stage of </a:t>
            </a:r>
            <a:r>
              <a:rPr lang="en-US" b="1" i="1" dirty="0" err="1">
                <a:latin typeface="Comic Sans MS"/>
                <a:cs typeface="Comic Sans MS"/>
              </a:rPr>
              <a:t>Spirometra</a:t>
            </a:r>
            <a:r>
              <a:rPr lang="en-US" b="1" i="1" dirty="0">
                <a:latin typeface="Comic Sans MS"/>
                <a:cs typeface="Comic Sans MS"/>
              </a:rPr>
              <a:t> sp.</a:t>
            </a:r>
            <a:r>
              <a:rPr lang="en-US" b="1" dirty="0">
                <a:latin typeface="Comic Sans MS"/>
                <a:cs typeface="Comic Sans MS"/>
              </a:rPr>
              <a:t>?</a:t>
            </a: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Hydatid disease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There is no zoonotic disease with </a:t>
            </a:r>
            <a:r>
              <a:rPr lang="en-US" sz="2400" b="1" i="1" dirty="0">
                <a:latin typeface="Comic Sans MS"/>
                <a:cs typeface="Comic Sans MS"/>
              </a:rPr>
              <a:t>Spirometra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Cysticercosis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Sparganosis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981544-F82A-EB01-9D42-CE0D84BF9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77259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866900"/>
            <a:ext cx="86868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Which pet tapeworm is diagnosed via fecal sedimentation instead of segment squash?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</a:t>
            </a:r>
            <a:r>
              <a:rPr lang="en-US" sz="2400" b="1" i="1" dirty="0">
                <a:latin typeface="Comic Sans MS"/>
                <a:cs typeface="Comic Sans MS"/>
              </a:rPr>
              <a:t>Spirometra </a:t>
            </a:r>
            <a:r>
              <a:rPr lang="en-US" sz="2400" b="1" i="1" dirty="0" err="1">
                <a:latin typeface="Comic Sans MS"/>
                <a:cs typeface="Comic Sans MS"/>
              </a:rPr>
              <a:t>mansonoides</a:t>
            </a:r>
            <a:endParaRPr lang="en-US" sz="2400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</a:t>
            </a:r>
            <a:r>
              <a:rPr lang="en-US" sz="2400" b="1" i="1" dirty="0">
                <a:latin typeface="Comic Sans MS"/>
                <a:cs typeface="Comic Sans MS"/>
              </a:rPr>
              <a:t>Taenia taeniaformis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</a:t>
            </a:r>
            <a:r>
              <a:rPr lang="en-US" sz="2400" b="1" i="1" dirty="0">
                <a:latin typeface="Comic Sans MS"/>
                <a:cs typeface="Comic Sans MS"/>
              </a:rPr>
              <a:t>Taenia pisiformis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</a:t>
            </a:r>
            <a:r>
              <a:rPr lang="en-US" sz="2400" b="1" i="1" dirty="0">
                <a:latin typeface="Comic Sans MS"/>
                <a:cs typeface="Comic Sans MS"/>
              </a:rPr>
              <a:t>Dipylidium caninum</a:t>
            </a:r>
          </a:p>
          <a:p>
            <a:pPr marL="1252538">
              <a:buNone/>
              <a:defRPr/>
            </a:pPr>
            <a:endParaRPr lang="en-US" sz="2400" b="1" dirty="0">
              <a:latin typeface="Comic Sans MS"/>
              <a:cs typeface="Comic Sans M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AF8BE7-E42A-2A0F-B29D-509B65D86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82409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8763000" cy="537065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Definitive Host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the tapeworm with its natural </a:t>
            </a:r>
            <a:r>
              <a:rPr lang="en-US" altLang="en-US" sz="2000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definitive host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 </a:t>
            </a:r>
            <a:endParaRPr lang="en-US" altLang="en-US" sz="1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95651"/>
            <a:ext cx="8256954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Moniezia</a:t>
            </a:r>
            <a:r>
              <a:rPr lang="en-US" dirty="0">
                <a:latin typeface="Comic Sans MS" panose="030F0702030302020204" pitchFamily="66" charset="0"/>
              </a:rPr>
              <a:t>	A.  Dog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Anoplocephala</a:t>
            </a:r>
            <a:r>
              <a:rPr lang="en-US" dirty="0">
                <a:latin typeface="Comic Sans MS" panose="030F0702030302020204" pitchFamily="66" charset="0"/>
              </a:rPr>
              <a:t>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Cat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solium</a:t>
            </a:r>
            <a:r>
              <a:rPr lang="en-US" dirty="0">
                <a:latin typeface="Comic Sans MS" panose="030F0702030302020204" pitchFamily="66" charset="0"/>
              </a:rPr>
              <a:t>	C.  Cow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Echinococcus</a:t>
            </a:r>
            <a:r>
              <a:rPr lang="en-US" dirty="0">
                <a:latin typeface="Comic Sans MS" panose="030F0702030302020204" pitchFamily="66" charset="0"/>
              </a:rPr>
              <a:t>	D.  Horse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taeniaformis</a:t>
            </a:r>
            <a:r>
              <a:rPr lang="en-US" dirty="0">
                <a:latin typeface="Comic Sans MS" panose="030F0702030302020204" pitchFamily="66" charset="0"/>
              </a:rPr>
              <a:t>	E.  Human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saginata</a:t>
            </a:r>
            <a:r>
              <a:rPr lang="en-US" dirty="0">
                <a:latin typeface="Comic Sans MS" panose="030F0702030302020204" pitchFamily="66" charset="0"/>
              </a:rPr>
              <a:t>	F.  Pig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8.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</a:t>
            </a:r>
            <a:r>
              <a:rPr lang="en-US" i="1" dirty="0" err="1">
                <a:latin typeface="Comic Sans MS" panose="030F0702030302020204" pitchFamily="66" charset="0"/>
              </a:rPr>
              <a:t>pisiformis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0CD1E9A-92DB-C25D-ED83-7093E8D8F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831275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7786688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Intermediate Host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: 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One often controls tapeworm infections by not allowing access to the intermediate host. Match the tapeworm with its </a:t>
            </a:r>
            <a:r>
              <a:rPr lang="en-US" altLang="en-US" sz="2000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intermediate host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 </a:t>
            </a:r>
            <a:endParaRPr lang="en-US" altLang="en-US" sz="1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95651"/>
            <a:ext cx="8256954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Dipylidium</a:t>
            </a:r>
            <a:r>
              <a:rPr lang="en-US" dirty="0">
                <a:latin typeface="Comic Sans MS" panose="030F0702030302020204" pitchFamily="66" charset="0"/>
              </a:rPr>
              <a:t>	A.  Pasture mite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Anoplocephala</a:t>
            </a:r>
            <a:r>
              <a:rPr lang="en-US" dirty="0">
                <a:latin typeface="Comic Sans MS" panose="030F0702030302020204" pitchFamily="66" charset="0"/>
              </a:rPr>
              <a:t>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Rabbit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solium</a:t>
            </a:r>
            <a:r>
              <a:rPr lang="en-US" dirty="0">
                <a:latin typeface="Comic Sans MS" panose="030F0702030302020204" pitchFamily="66" charset="0"/>
              </a:rPr>
              <a:t>	C.  Sheep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Echinococcus</a:t>
            </a:r>
            <a:r>
              <a:rPr lang="en-US" dirty="0">
                <a:latin typeface="Comic Sans MS" panose="030F0702030302020204" pitchFamily="66" charset="0"/>
              </a:rPr>
              <a:t>	D.  Cow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taeniaformis</a:t>
            </a:r>
            <a:r>
              <a:rPr lang="en-US" dirty="0">
                <a:latin typeface="Comic Sans MS" panose="030F0702030302020204" pitchFamily="66" charset="0"/>
              </a:rPr>
              <a:t>	E.  Rodent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saginata</a:t>
            </a:r>
            <a:r>
              <a:rPr lang="en-US" dirty="0">
                <a:latin typeface="Comic Sans MS" panose="030F0702030302020204" pitchFamily="66" charset="0"/>
              </a:rPr>
              <a:t>	F.  Flea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8.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pisiformis</a:t>
            </a:r>
            <a:r>
              <a:rPr lang="en-US" dirty="0">
                <a:latin typeface="Comic Sans MS" panose="030F0702030302020204" pitchFamily="66" charset="0"/>
              </a:rPr>
              <a:t>	G.  Pig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96C92E-2E9A-EDDB-0743-575DFBB4E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31665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06215" y="1540366"/>
            <a:ext cx="8367714" cy="7239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Zoonosis: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How do humans become infected with  _________? Match the tapeworm with its transmission to humans.</a:t>
            </a:r>
            <a:endParaRPr lang="en-US" altLang="en-US" sz="18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040263"/>
            <a:ext cx="800814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1.  </a:t>
            </a:r>
            <a:r>
              <a:rPr lang="en-US" i="1" dirty="0">
                <a:latin typeface="Comic Sans MS" panose="030F0702030302020204" pitchFamily="66" charset="0"/>
              </a:rPr>
              <a:t>Taenia saginata 	  </a:t>
            </a:r>
            <a:r>
              <a:rPr lang="en-US" dirty="0">
                <a:latin typeface="Comic Sans MS" panose="030F0702030302020204" pitchFamily="66" charset="0"/>
              </a:rPr>
              <a:t>A.  Ingest larval tapeworm from raw pork</a:t>
            </a:r>
          </a:p>
          <a:p>
            <a:pPr marL="228600" indent="-228600">
              <a:buAutoNum type="alphaUcPeriod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2.  </a:t>
            </a:r>
            <a:r>
              <a:rPr lang="en-US" i="1" dirty="0">
                <a:latin typeface="Comic Sans MS" panose="030F0702030302020204" pitchFamily="66" charset="0"/>
              </a:rPr>
              <a:t>Spirometra 	  </a:t>
            </a:r>
            <a:r>
              <a:rPr lang="en-US" dirty="0">
                <a:latin typeface="Comic Sans MS" panose="030F0702030302020204" pitchFamily="66" charset="0"/>
              </a:rPr>
              <a:t>B.  Ingest larval tapeworm in a flea</a:t>
            </a:r>
          </a:p>
          <a:p>
            <a:pPr marL="228600" indent="-228600">
              <a:buAutoNum type="alphaUcPeriod" startAt="2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3.  </a:t>
            </a:r>
            <a:r>
              <a:rPr lang="en-US" i="1" dirty="0">
                <a:latin typeface="Comic Sans MS" panose="030F0702030302020204" pitchFamily="66" charset="0"/>
              </a:rPr>
              <a:t>Dipylidium	  </a:t>
            </a:r>
            <a:r>
              <a:rPr lang="en-US" dirty="0">
                <a:latin typeface="Comic Sans MS" panose="030F0702030302020204" pitchFamily="66" charset="0"/>
              </a:rPr>
              <a:t>C.  Ingest tapeworm egg from dog feces</a:t>
            </a:r>
          </a:p>
          <a:p>
            <a:pPr marL="228600" indent="-228600">
              <a:buFontTx/>
              <a:buAutoNum type="alphaUcPeriod" startAt="3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4.  </a:t>
            </a:r>
            <a:r>
              <a:rPr lang="en-US" i="1" dirty="0">
                <a:latin typeface="Comic Sans MS" panose="030F0702030302020204" pitchFamily="66" charset="0"/>
              </a:rPr>
              <a:t>Taenia solium	  </a:t>
            </a:r>
            <a:r>
              <a:rPr lang="en-US" dirty="0">
                <a:latin typeface="Comic Sans MS" panose="030F0702030302020204" pitchFamily="66" charset="0"/>
              </a:rPr>
              <a:t>D.  Ingest larval tapeworm in a copepod</a:t>
            </a:r>
          </a:p>
          <a:p>
            <a:pPr marL="228600" indent="-228600">
              <a:buAutoNum type="alphaUcPeriod" startAt="4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5.  </a:t>
            </a:r>
            <a:r>
              <a:rPr lang="en-US" i="1" dirty="0">
                <a:latin typeface="Comic Sans MS" panose="030F0702030302020204" pitchFamily="66" charset="0"/>
              </a:rPr>
              <a:t>Echinococcus	  </a:t>
            </a:r>
            <a:r>
              <a:rPr lang="en-US" dirty="0">
                <a:latin typeface="Comic Sans MS" panose="030F0702030302020204" pitchFamily="66" charset="0"/>
              </a:rPr>
              <a:t>E.  Ingest tapeworm egg from human feces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			</a:t>
            </a:r>
            <a:r>
              <a:rPr lang="en-US" dirty="0">
                <a:latin typeface="Comic Sans MS" panose="030F0702030302020204" pitchFamily="66" charset="0"/>
              </a:rPr>
              <a:t>  F.  Ingest larval tapeworm from raw beef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			  G.  Ingest larval tapeworm from raw frog</a:t>
            </a: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C40BEF-D900-976D-A9E9-27DA0B8C3A28}"/>
              </a:ext>
            </a:extLst>
          </p:cNvPr>
          <p:cNvSpPr txBox="1"/>
          <p:nvPr/>
        </p:nvSpPr>
        <p:spPr>
          <a:xfrm>
            <a:off x="4495800" y="6214173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Green = Adult worm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058B3-46C8-687A-B6ED-5B260E545347}"/>
              </a:ext>
            </a:extLst>
          </p:cNvPr>
          <p:cNvSpPr txBox="1"/>
          <p:nvPr/>
        </p:nvSpPr>
        <p:spPr>
          <a:xfrm>
            <a:off x="6790241" y="6214173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Red = Larval worm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D98431-AA11-86BC-DFE4-60C2F5739775}"/>
              </a:ext>
            </a:extLst>
          </p:cNvPr>
          <p:cNvSpPr txBox="1"/>
          <p:nvPr/>
        </p:nvSpPr>
        <p:spPr>
          <a:xfrm>
            <a:off x="2693704" y="6214173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</a:rPr>
              <a:t>Stage in human: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BAC6C27-A028-C1F1-8E05-270F42FBA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98129" y="528949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74516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 err="1">
                <a:latin typeface="Comic Sans MS"/>
                <a:cs typeface="Comic Sans MS"/>
              </a:rPr>
              <a:t>Dipylidium</a:t>
            </a:r>
            <a:r>
              <a:rPr lang="en-US" b="1" i="1" dirty="0">
                <a:latin typeface="Comic Sans MS"/>
                <a:cs typeface="Comic Sans MS"/>
              </a:rPr>
              <a:t> </a:t>
            </a:r>
            <a:r>
              <a:rPr lang="en-US" b="1" i="1" dirty="0" err="1">
                <a:latin typeface="Comic Sans MS"/>
                <a:cs typeface="Comic Sans MS"/>
              </a:rPr>
              <a:t>caninum</a:t>
            </a:r>
            <a:r>
              <a:rPr lang="en-US" b="1" dirty="0">
                <a:latin typeface="Comic Sans MS"/>
                <a:cs typeface="Comic Sans MS"/>
              </a:rPr>
              <a:t> fall:</a:t>
            </a:r>
          </a:p>
          <a:p>
            <a:pPr eaLnBrk="1" hangingPunct="1">
              <a:buFontTx/>
              <a:buNone/>
              <a:defRPr/>
            </a:pPr>
            <a:r>
              <a:rPr lang="en-US" sz="1000" b="1" dirty="0">
                <a:latin typeface="Comic Sans MS"/>
                <a:cs typeface="Comic Sans M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 eaLnBrk="1" hangingPunct="1"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 eaLnBrk="1" hangingPunct="1"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Health concern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8B6451C-6001-4E01-ADB0-061D6B7E5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109276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362200"/>
            <a:ext cx="9296400" cy="2514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600" b="1" dirty="0">
                <a:latin typeface="Comic Sans MS"/>
                <a:cs typeface="Comic Sans MS"/>
              </a:rPr>
              <a:t>A horse presents with colic.</a:t>
            </a:r>
          </a:p>
          <a:p>
            <a:pPr marL="0" indent="0">
              <a:buNone/>
              <a:defRPr/>
            </a:pPr>
            <a:endParaRPr lang="en-US" sz="3600" b="1" dirty="0">
              <a:latin typeface="Comic Sans MS"/>
              <a:cs typeface="Comic Sans MS"/>
            </a:endParaRPr>
          </a:p>
          <a:p>
            <a:pPr marL="0" indent="0">
              <a:buNone/>
              <a:defRPr/>
            </a:pPr>
            <a:r>
              <a:rPr lang="en-US" sz="3600" b="1" dirty="0">
                <a:latin typeface="Comic Sans MS"/>
                <a:cs typeface="Comic Sans MS"/>
              </a:rPr>
              <a:t>What clues might lead you to a diagnosis of </a:t>
            </a:r>
            <a:r>
              <a:rPr lang="en-US" sz="3600" b="1" i="1" dirty="0" err="1">
                <a:latin typeface="Comic Sans MS"/>
                <a:cs typeface="Comic Sans MS"/>
              </a:rPr>
              <a:t>Anoplocephala</a:t>
            </a:r>
            <a:r>
              <a:rPr lang="en-US" sz="3600" b="1" i="1" dirty="0">
                <a:latin typeface="Comic Sans MS"/>
                <a:cs typeface="Comic Sans MS"/>
              </a:rPr>
              <a:t> </a:t>
            </a:r>
            <a:r>
              <a:rPr lang="en-US" sz="3600" b="1" i="1" dirty="0" err="1">
                <a:latin typeface="Comic Sans MS"/>
                <a:cs typeface="Comic Sans MS"/>
              </a:rPr>
              <a:t>perfoliata</a:t>
            </a:r>
            <a:r>
              <a:rPr lang="en-US" sz="3600" b="1" dirty="0">
                <a:latin typeface="Comic Sans MS"/>
                <a:cs typeface="Comic Sans MS"/>
              </a:rPr>
              <a:t>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95F5859-7E0E-92C6-0D50-8D09BBC54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72665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095500"/>
            <a:ext cx="7772400" cy="358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>
                <a:latin typeface="Comic Sans MS"/>
                <a:cs typeface="Comic Sans MS"/>
              </a:rPr>
              <a:t>Anoplocephala </a:t>
            </a:r>
            <a:r>
              <a:rPr lang="en-US" b="1" dirty="0">
                <a:latin typeface="Comic Sans MS"/>
                <a:cs typeface="Comic Sans MS"/>
              </a:rPr>
              <a:t>fall: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medical concern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F1837E-94E1-2A0C-D2E0-5D6231DC5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6096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51131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286000"/>
            <a:ext cx="7772400" cy="358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>
                <a:latin typeface="Comic Sans MS"/>
                <a:cs typeface="Comic Sans MS"/>
              </a:rPr>
              <a:t>Moniezia</a:t>
            </a:r>
            <a:r>
              <a:rPr lang="en-US" b="1" dirty="0">
                <a:latin typeface="Comic Sans MS"/>
                <a:cs typeface="Comic Sans MS"/>
              </a:rPr>
              <a:t> fall: </a:t>
            </a: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medical concern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DBB730A-AD99-F722-576D-50AE191E3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87593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286000"/>
            <a:ext cx="7772400" cy="358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>
                <a:latin typeface="Comic Sans MS"/>
                <a:cs typeface="Comic Sans MS"/>
              </a:rPr>
              <a:t>Spirometra</a:t>
            </a:r>
            <a:r>
              <a:rPr lang="en-US" b="1" dirty="0">
                <a:latin typeface="Comic Sans MS"/>
                <a:cs typeface="Comic Sans MS"/>
              </a:rPr>
              <a:t> occur: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Health concern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C43A83-2315-F13C-F05F-EA6A6DC57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93699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86000"/>
            <a:ext cx="77724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Which Tapeworm does </a:t>
            </a:r>
            <a:r>
              <a:rPr lang="en-US" b="1" u="sng" dirty="0">
                <a:latin typeface="Comic Sans MS"/>
                <a:cs typeface="Comic Sans MS"/>
              </a:rPr>
              <a:t>NOT</a:t>
            </a:r>
            <a:r>
              <a:rPr lang="en-US" b="1" dirty="0">
                <a:latin typeface="Comic Sans MS"/>
                <a:cs typeface="Comic Sans MS"/>
              </a:rPr>
              <a:t> cause zoonosis in humans?</a:t>
            </a: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</a:t>
            </a:r>
            <a:r>
              <a:rPr lang="en-US" b="1" i="1" dirty="0">
                <a:latin typeface="Comic Sans MS"/>
                <a:cs typeface="Comic Sans MS"/>
              </a:rPr>
              <a:t>Spirometra </a:t>
            </a:r>
            <a:r>
              <a:rPr lang="en-US" b="1" i="1" dirty="0" err="1">
                <a:latin typeface="Comic Sans MS"/>
                <a:cs typeface="Comic Sans MS"/>
              </a:rPr>
              <a:t>mansonoides</a:t>
            </a:r>
            <a:endParaRPr lang="en-US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</a:t>
            </a:r>
            <a:r>
              <a:rPr lang="en-US" b="1" i="1" dirty="0">
                <a:latin typeface="Comic Sans MS"/>
                <a:cs typeface="Comic Sans MS"/>
              </a:rPr>
              <a:t>Dipylidium caninum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</a:t>
            </a:r>
            <a:r>
              <a:rPr lang="en-US" b="1" i="1" dirty="0">
                <a:latin typeface="Comic Sans MS"/>
                <a:cs typeface="Comic Sans MS"/>
              </a:rPr>
              <a:t>Taenia pisiformis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D. </a:t>
            </a:r>
            <a:r>
              <a:rPr lang="en-US" b="1" i="1" dirty="0">
                <a:latin typeface="Comic Sans MS"/>
                <a:cs typeface="Comic Sans MS"/>
              </a:rPr>
              <a:t>Echinococcus granulosus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25E05F-5A31-4E81-C189-6A9F3FF1D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1800" y="7620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97123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828800"/>
            <a:ext cx="7772400" cy="426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If a cow is found to be infected with </a:t>
            </a:r>
            <a:r>
              <a:rPr lang="en-US" b="1" i="1" dirty="0">
                <a:latin typeface="Comic Sans MS"/>
                <a:cs typeface="Comic Sans MS"/>
              </a:rPr>
              <a:t>Taenia saginata</a:t>
            </a:r>
            <a:r>
              <a:rPr lang="en-US" b="1" dirty="0">
                <a:latin typeface="Comic Sans MS"/>
                <a:cs typeface="Comic Sans MS"/>
              </a:rPr>
              <a:t>, what is the cause of condemnation of a cow carcass?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Measly beef (larvae in the muscles)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Adult tapeworms in the small intestine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Larval stages in the liver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Segments in the feces of the cow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9FA87D1-777B-E83B-C808-420B08D06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8506" y="648511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424364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86000"/>
            <a:ext cx="77724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Which is the tapeworm of horses?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</a:t>
            </a:r>
            <a:r>
              <a:rPr lang="en-US" b="1" i="1" dirty="0">
                <a:latin typeface="Comic Sans MS"/>
                <a:cs typeface="Comic Sans MS"/>
              </a:rPr>
              <a:t>Taenia solium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</a:t>
            </a:r>
            <a:r>
              <a:rPr lang="en-US" b="1" i="1" dirty="0">
                <a:latin typeface="Comic Sans MS"/>
                <a:cs typeface="Comic Sans MS"/>
              </a:rPr>
              <a:t>Spirometra </a:t>
            </a:r>
            <a:r>
              <a:rPr lang="en-US" b="1" i="1" dirty="0" err="1">
                <a:latin typeface="Comic Sans MS"/>
                <a:cs typeface="Comic Sans MS"/>
              </a:rPr>
              <a:t>mansonoides</a:t>
            </a:r>
            <a:endParaRPr lang="en-US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</a:t>
            </a:r>
            <a:r>
              <a:rPr lang="en-US" b="1" i="1" dirty="0">
                <a:latin typeface="Comic Sans MS"/>
                <a:cs typeface="Comic Sans MS"/>
              </a:rPr>
              <a:t>Moniezia </a:t>
            </a:r>
            <a:r>
              <a:rPr lang="en-US" b="1" i="1" dirty="0" err="1">
                <a:latin typeface="Comic Sans MS"/>
                <a:cs typeface="Comic Sans MS"/>
              </a:rPr>
              <a:t>expansa</a:t>
            </a:r>
            <a:endParaRPr lang="en-US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D. </a:t>
            </a:r>
            <a:r>
              <a:rPr lang="en-US" b="1" i="1" dirty="0">
                <a:latin typeface="Comic Sans MS"/>
                <a:cs typeface="Comic Sans MS"/>
              </a:rPr>
              <a:t>Anoplocephala </a:t>
            </a:r>
            <a:r>
              <a:rPr lang="en-US" b="1" i="1" dirty="0" err="1">
                <a:latin typeface="Comic Sans MS"/>
                <a:cs typeface="Comic Sans MS"/>
              </a:rPr>
              <a:t>perfoliata</a:t>
            </a:r>
            <a:endParaRPr lang="en-US" b="1" i="1" dirty="0">
              <a:latin typeface="Comic Sans MS"/>
              <a:cs typeface="Comic Sans MS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297CB9-A4D0-9464-A588-3F9608667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113657505"/>
      </p:ext>
    </p:extLst>
  </p:cSld>
  <p:clrMapOvr>
    <a:masterClrMapping/>
  </p:clrMapOvr>
</p:sld>
</file>

<file path=ppt/theme/theme1.xml><?xml version="1.0" encoding="utf-8"?>
<a:theme xmlns:a="http://schemas.openxmlformats.org/drawingml/2006/main" name="tricolor_ppt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tricolor_ppt.thmx</Template>
  <TotalTime>1409</TotalTime>
  <Words>656</Words>
  <Application>Microsoft Office PowerPoint</Application>
  <PresentationFormat>Widescreen</PresentationFormat>
  <Paragraphs>154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Comic Sans MS</vt:lpstr>
      <vt:lpstr>Tahoma</vt:lpstr>
      <vt:lpstr>Wingdings</vt:lpstr>
      <vt:lpstr>tricolor_ppt</vt:lpstr>
      <vt:lpstr>Blends</vt:lpstr>
      <vt:lpstr>1_Blends</vt:lpstr>
      <vt:lpstr>2_Blends</vt:lpstr>
      <vt:lpstr>3_Blends</vt:lpstr>
      <vt:lpstr>4_Blends</vt:lpstr>
      <vt:lpstr>VMP 930 Veterinary Parasitology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Dipylidium caninum</dc:title>
  <dc:creator>Dr. James R Flowers</dc:creator>
  <cp:lastModifiedBy>James R Flowers</cp:lastModifiedBy>
  <cp:revision>138</cp:revision>
  <cp:lastPrinted>2022-11-07T23:18:05Z</cp:lastPrinted>
  <dcterms:created xsi:type="dcterms:W3CDTF">2004-09-20T13:32:20Z</dcterms:created>
  <dcterms:modified xsi:type="dcterms:W3CDTF">2023-11-07T15:22:53Z</dcterms:modified>
</cp:coreProperties>
</file>