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410" r:id="rId3"/>
    <p:sldId id="411" r:id="rId4"/>
    <p:sldId id="413" r:id="rId5"/>
    <p:sldId id="412" r:id="rId6"/>
    <p:sldId id="417" r:id="rId7"/>
    <p:sldId id="415" r:id="rId8"/>
    <p:sldId id="414" r:id="rId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2810" autoAdjust="0"/>
  </p:normalViewPr>
  <p:slideViewPr>
    <p:cSldViewPr>
      <p:cViewPr>
        <p:scale>
          <a:sx n="100" d="100"/>
          <a:sy n="100" d="100"/>
        </p:scale>
        <p:origin x="1392" y="-7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562" y="-120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747" cy="464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defTabSz="931843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053" y="1"/>
            <a:ext cx="3038746" cy="464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algn="r" defTabSz="931843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5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0312"/>
            <a:ext cx="3038747" cy="464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defTabSz="931843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053" y="8830312"/>
            <a:ext cx="3038746" cy="464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algn="r" defTabSz="931058" eaLnBrk="1" hangingPunct="1">
              <a:defRPr sz="1200"/>
            </a:lvl1pPr>
          </a:lstStyle>
          <a:p>
            <a:fld id="{168E9612-A211-48FA-B8AD-27EA9AFB78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84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747" cy="464503"/>
          </a:xfrm>
          <a:prstGeom prst="rect">
            <a:avLst/>
          </a:prstGeom>
        </p:spPr>
        <p:txBody>
          <a:bodyPr vert="horz" lIns="88134" tIns="44068" rIns="88134" bIns="44068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053" y="1"/>
            <a:ext cx="3038746" cy="464503"/>
          </a:xfrm>
          <a:prstGeom prst="rect">
            <a:avLst/>
          </a:prstGeom>
        </p:spPr>
        <p:txBody>
          <a:bodyPr vert="horz" lIns="88134" tIns="44068" rIns="88134" bIns="44068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3F730F0-0129-4F4A-B2FF-D682D5F0E152}" type="datetimeFigureOut">
              <a:rPr lang="en-US"/>
              <a:pPr>
                <a:defRPr/>
              </a:pPr>
              <a:t>7/20/2023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4" tIns="44068" rIns="88134" bIns="4406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880" y="4416742"/>
            <a:ext cx="5608640" cy="4182112"/>
          </a:xfrm>
          <a:prstGeom prst="rect">
            <a:avLst/>
          </a:prstGeom>
        </p:spPr>
        <p:txBody>
          <a:bodyPr vert="horz" lIns="88134" tIns="44068" rIns="88134" bIns="44068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312"/>
            <a:ext cx="3038747" cy="464503"/>
          </a:xfrm>
          <a:prstGeom prst="rect">
            <a:avLst/>
          </a:prstGeom>
        </p:spPr>
        <p:txBody>
          <a:bodyPr vert="horz" lIns="88134" tIns="44068" rIns="88134" bIns="44068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053" y="8830312"/>
            <a:ext cx="3038746" cy="464503"/>
          </a:xfrm>
          <a:prstGeom prst="rect">
            <a:avLst/>
          </a:prstGeom>
        </p:spPr>
        <p:txBody>
          <a:bodyPr vert="horz" wrap="square" lIns="88134" tIns="44068" rIns="88134" bIns="4406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BEF672-8051-4E79-856E-ED78B15A0F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4923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4846" indent="-28648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5917" indent="-229184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4284" indent="-229184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62652" indent="-229184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21018" indent="-2291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9385" indent="-2291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37752" indent="-2291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96119" indent="-2291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7EB94D7-EEDD-4CD2-B189-FCB3C53E6F6C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543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2300" b="1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4846" indent="-28648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5917" indent="-229184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4284" indent="-229184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62652" indent="-229184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21018" indent="-2291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9385" indent="-2291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37752" indent="-2291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96119" indent="-2291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331FA22-ECB7-4633-B652-AF84A099EBB0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590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3600" b="1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4846" indent="-28648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5917" indent="-229184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4284" indent="-229184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62652" indent="-229184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21018" indent="-2291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9385" indent="-2291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37752" indent="-2291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96119" indent="-2291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755FD6A-72E4-4A5E-A5DD-1A032EF8D494}" type="slidenum">
              <a:rPr lang="en-US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4981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4846" indent="-28648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5917" indent="-229184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4284" indent="-229184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62652" indent="-229184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21018" indent="-2291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9385" indent="-2291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37752" indent="-2291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96119" indent="-2291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E716837-2B8E-43A3-A05F-41F40FBAF60A}" type="slidenum">
              <a:rPr lang="en-US" altLang="en-US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013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BEF672-8051-4E79-856E-ED78B15A0FC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0827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4400" b="1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4846" indent="-28648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5917" indent="-229184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4284" indent="-229184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62652" indent="-229184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21018" indent="-2291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9385" indent="-2291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37752" indent="-2291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96119" indent="-2291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7FD83A8-B4AE-44A3-A4BD-556FE5DDD871}" type="slidenum">
              <a:rPr lang="en-US" altLang="en-US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612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ABD6DAC-73AF-460A-B9E2-61C1BF3051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4558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CFF02D-C5CF-4D35-BDBB-8DB79F179C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5027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10AA37-83C8-4AAA-9B44-76CF791890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012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DC1458-61DF-4A9A-9701-B0DE584998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4900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F3A798-0B04-4834-A7BC-4A3772766E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212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1014DC-7577-4ECF-95D0-5A998C7DA8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025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3985DD-3CF4-4091-88A6-0642B8799C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7321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EFAE95-E3EB-4FDD-8B47-17D7898A4B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79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0B43B7-6954-42BA-BFEF-14BD148F0D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1443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D30FD7-D825-4A42-B657-B0E53BF84E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6708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543B9B-6F3E-4A96-ABFD-F85016AED4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9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  <a:ea typeface="ＭＳ Ｐゴシック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  <a:ea typeface="ＭＳ Ｐゴシック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  <a:ea typeface="ＭＳ Ｐゴシック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  <a:ea typeface="ＭＳ Ｐゴシック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  <a:ea typeface="ＭＳ Ｐゴシック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  <a:ea typeface="ＭＳ Ｐゴシック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  <a:ea typeface="ＭＳ Ｐゴシック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panose="020B0604030504040204" pitchFamily="34" charset="0"/>
              </a:defRPr>
            </a:lvl1pPr>
          </a:lstStyle>
          <a:p>
            <a:fld id="{3664A42B-4385-45BF-B356-7AAF894C0A0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parasitology.cvm.ncsu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72400" cy="146208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u="sng" dirty="0">
                <a:latin typeface="Comic Sans MS" charset="0"/>
              </a:rPr>
              <a:t>VMP 930</a:t>
            </a:r>
            <a:br>
              <a:rPr lang="en-US" sz="4800" u="sng" dirty="0">
                <a:latin typeface="Comic Sans MS" charset="0"/>
              </a:rPr>
            </a:br>
            <a:r>
              <a:rPr lang="en-US" sz="4800" u="sng" dirty="0">
                <a:latin typeface="Comic Sans MS" charset="0"/>
              </a:rPr>
              <a:t>Veterinary Parasitology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733800"/>
            <a:ext cx="64008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dirty="0">
                <a:latin typeface="Comic Sans MS" panose="030F0702030302020204" pitchFamily="66" charset="0"/>
              </a:rPr>
              <a:t>Dr. Bruce </a:t>
            </a:r>
            <a:r>
              <a:rPr lang="en-US" sz="2800" dirty="0" err="1">
                <a:latin typeface="Comic Sans MS" panose="030F0702030302020204" pitchFamily="66" charset="0"/>
              </a:rPr>
              <a:t>Hammerberg</a:t>
            </a:r>
            <a:endParaRPr lang="en-US" sz="28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dirty="0">
                <a:latin typeface="Comic Sans MS" panose="030F0702030302020204" pitchFamily="66" charset="0"/>
              </a:rPr>
              <a:t>Dr. Barbara </a:t>
            </a:r>
            <a:r>
              <a:rPr lang="en-US" sz="2800" dirty="0" err="1">
                <a:latin typeface="Comic Sans MS" panose="030F0702030302020204" pitchFamily="66" charset="0"/>
              </a:rPr>
              <a:t>Qurollo</a:t>
            </a:r>
            <a:endParaRPr lang="en-US" sz="28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dirty="0">
                <a:latin typeface="Comic Sans MS" panose="030F0702030302020204" pitchFamily="66" charset="0"/>
              </a:rPr>
              <a:t>James Flowers, PhD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800" dirty="0">
                <a:latin typeface="Comic Sans MS" panose="030F0702030302020204" pitchFamily="66" charset="0"/>
              </a:rPr>
              <a:t>(Office hours by appointment)</a:t>
            </a:r>
          </a:p>
        </p:txBody>
      </p:sp>
      <p:pic>
        <p:nvPicPr>
          <p:cNvPr id="3076" name="Picture 4" descr="vpglogo22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9000" y="50292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ncsta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600200" y="2514600"/>
            <a:ext cx="6400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2400">
                <a:latin typeface="Comic Sans MS" charset="0"/>
                <a:ea typeface="ＭＳ Ｐゴシック" charset="0"/>
              </a:rPr>
              <a:t>(aka  Infection &amp; Immunity III)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vpglogo2200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53400" y="58674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09600"/>
            <a:ext cx="7793037" cy="1066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b="1" dirty="0">
                <a:latin typeface="Comic Sans MS" charset="0"/>
              </a:rPr>
              <a:t>Syllabus -- Objectives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905000"/>
            <a:ext cx="7772400" cy="41148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800" dirty="0">
                <a:latin typeface="Comic Sans MS" charset="0"/>
              </a:rPr>
              <a:t>Diagnosis of Major Parasites of Domestic Animals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400" dirty="0">
                <a:latin typeface="Comic Sans MS" charset="0"/>
              </a:rPr>
              <a:t>Clinical signs, diagnostics, diagnostic stages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800" dirty="0">
                <a:latin typeface="Comic Sans MS" charset="0"/>
              </a:rPr>
              <a:t>Become Knowledgeable of the Life Cycles of Major Parasites and apply to their Treatment &amp; Control.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400" dirty="0">
                <a:latin typeface="Comic Sans MS" charset="0"/>
              </a:rPr>
              <a:t>Treatment for acute issues.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400" dirty="0">
                <a:latin typeface="Comic Sans MS" charset="0"/>
              </a:rPr>
              <a:t>Control strategies to prevent re-infection or keep parasite population below disease levels.</a:t>
            </a:r>
          </a:p>
        </p:txBody>
      </p:sp>
      <p:pic>
        <p:nvPicPr>
          <p:cNvPr id="4101" name="Picture 5" descr="ncsta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09600"/>
            <a:ext cx="7793037" cy="1066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>
                <a:latin typeface="Comic Sans MS" pitchFamily="66" charset="0"/>
                <a:ea typeface="ＭＳ Ｐゴシック" pitchFamily="34" charset="-128"/>
              </a:rPr>
              <a:t>Syllabus – Recommended Text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05000"/>
            <a:ext cx="74676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u="sng" dirty="0">
                <a:latin typeface="Comic Sans MS" pitchFamily="66" charset="0"/>
                <a:ea typeface="ＭＳ Ｐゴシック" pitchFamily="34" charset="-128"/>
              </a:rPr>
              <a:t>Course packet</a:t>
            </a:r>
          </a:p>
          <a:p>
            <a:pPr lvl="1" eaLnBrk="1" hangingPunct="1">
              <a:defRPr/>
            </a:pPr>
            <a:r>
              <a:rPr lang="en-US" sz="2000" dirty="0">
                <a:latin typeface="Comic Sans MS" pitchFamily="66" charset="0"/>
                <a:ea typeface="ＭＳ Ｐゴシック" pitchFamily="34" charset="-128"/>
              </a:rPr>
              <a:t>You are </a:t>
            </a:r>
            <a:r>
              <a:rPr lang="en-US" sz="2000" b="1" u="sng" dirty="0">
                <a:latin typeface="Comic Sans MS" pitchFamily="66" charset="0"/>
                <a:ea typeface="ＭＳ Ｐゴシック" pitchFamily="34" charset="-128"/>
              </a:rPr>
              <a:t>not</a:t>
            </a:r>
            <a:r>
              <a:rPr lang="en-US" sz="2000" dirty="0">
                <a:latin typeface="Comic Sans MS" pitchFamily="66" charset="0"/>
                <a:ea typeface="ＭＳ Ｐゴシック" pitchFamily="34" charset="-128"/>
              </a:rPr>
              <a:t> responsible for material in the Appendices of the Lecture Notes.</a:t>
            </a:r>
          </a:p>
          <a:p>
            <a:pPr eaLnBrk="1" hangingPunct="1">
              <a:defRPr/>
            </a:pPr>
            <a:r>
              <a:rPr lang="en-US" sz="2400" b="1" u="sng" dirty="0" err="1">
                <a:latin typeface="Comic Sans MS" pitchFamily="66" charset="0"/>
                <a:ea typeface="ＭＳ Ｐゴシック" pitchFamily="34" charset="-128"/>
              </a:rPr>
              <a:t>Georgis</a:t>
            </a:r>
            <a:r>
              <a:rPr lang="ja-JP" altLang="en-US" sz="2400" b="1" u="sng" dirty="0">
                <a:latin typeface="Comic Sans MS" pitchFamily="66" charset="0"/>
                <a:ea typeface="ＭＳ Ｐゴシック" pitchFamily="34" charset="-128"/>
              </a:rPr>
              <a:t>’</a:t>
            </a:r>
            <a:r>
              <a:rPr lang="en-US" altLang="ja-JP" sz="2400" b="1" u="sng" dirty="0">
                <a:latin typeface="Comic Sans MS" pitchFamily="66" charset="0"/>
                <a:ea typeface="ＭＳ Ｐゴシック" pitchFamily="34" charset="-128"/>
              </a:rPr>
              <a:t> Parasitology For Veterinarians</a:t>
            </a:r>
          </a:p>
          <a:p>
            <a:pPr lvl="1" eaLnBrk="1" hangingPunct="1">
              <a:defRPr/>
            </a:pPr>
            <a:r>
              <a:rPr lang="en-US" sz="2400" dirty="0">
                <a:latin typeface="Comic Sans MS" pitchFamily="66" charset="0"/>
                <a:ea typeface="ＭＳ Ｐゴシック" pitchFamily="34" charset="-128"/>
              </a:rPr>
              <a:t>11</a:t>
            </a:r>
            <a:r>
              <a:rPr lang="en-US" sz="2400" baseline="30000" dirty="0">
                <a:latin typeface="Comic Sans MS" pitchFamily="66" charset="0"/>
                <a:ea typeface="ＭＳ Ｐゴシック" pitchFamily="34" charset="-128"/>
              </a:rPr>
              <a:t>th</a:t>
            </a:r>
            <a:r>
              <a:rPr lang="en-US" sz="2400" dirty="0">
                <a:latin typeface="Comic Sans MS" pitchFamily="66" charset="0"/>
                <a:ea typeface="ＭＳ Ｐゴシック" pitchFamily="34" charset="-128"/>
              </a:rPr>
              <a:t> edition</a:t>
            </a:r>
          </a:p>
          <a:p>
            <a:pPr lvl="1" eaLnBrk="1" hangingPunct="1">
              <a:defRPr/>
            </a:pPr>
            <a:r>
              <a:rPr lang="en-US" sz="2400" dirty="0">
                <a:latin typeface="Comic Sans MS" pitchFamily="66" charset="0"/>
                <a:ea typeface="ＭＳ Ｐゴシック" pitchFamily="34" charset="-128"/>
              </a:rPr>
              <a:t>Many good quick-reference tables</a:t>
            </a:r>
          </a:p>
          <a:p>
            <a:pPr lvl="2" eaLnBrk="1" hangingPunct="1">
              <a:defRPr/>
            </a:pPr>
            <a:r>
              <a:rPr lang="en-US" sz="2000" dirty="0">
                <a:latin typeface="Comic Sans MS" pitchFamily="66" charset="0"/>
                <a:ea typeface="ＭＳ Ｐゴシック" pitchFamily="34" charset="-128"/>
              </a:rPr>
              <a:t>Diagnostic stages, </a:t>
            </a:r>
            <a:r>
              <a:rPr lang="en-US" sz="2000" dirty="0" err="1">
                <a:latin typeface="Comic Sans MS" pitchFamily="66" charset="0"/>
                <a:ea typeface="ＭＳ Ｐゴシック" pitchFamily="34" charset="-128"/>
              </a:rPr>
              <a:t>prepatent</a:t>
            </a:r>
            <a:r>
              <a:rPr lang="en-US" sz="2000" dirty="0">
                <a:latin typeface="Comic Sans MS" pitchFamily="66" charset="0"/>
                <a:ea typeface="ＭＳ Ｐゴシック" pitchFamily="34" charset="-128"/>
              </a:rPr>
              <a:t> periods, transmission</a:t>
            </a:r>
          </a:p>
          <a:p>
            <a:pPr lvl="1" eaLnBrk="1" hangingPunct="1">
              <a:defRPr/>
            </a:pPr>
            <a:r>
              <a:rPr lang="en-US" sz="2400" dirty="0">
                <a:latin typeface="Comic Sans MS" pitchFamily="66" charset="0"/>
                <a:ea typeface="ＭＳ Ｐゴシック" pitchFamily="34" charset="-128"/>
              </a:rPr>
              <a:t>Section on Current Anti-</a:t>
            </a:r>
            <a:r>
              <a:rPr lang="en-US" sz="2400" dirty="0" err="1">
                <a:latin typeface="Comic Sans MS" pitchFamily="66" charset="0"/>
                <a:ea typeface="ＭＳ Ｐゴシック" pitchFamily="34" charset="-128"/>
              </a:rPr>
              <a:t>Parasitics</a:t>
            </a:r>
            <a:endParaRPr lang="en-US" sz="2400" dirty="0">
              <a:latin typeface="Comic Sans MS" pitchFamily="66" charset="0"/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sz="2400" dirty="0">
                <a:latin typeface="Comic Sans MS" pitchFamily="66" charset="0"/>
                <a:ea typeface="ＭＳ Ｐゴシック" pitchFamily="34" charset="-128"/>
              </a:rPr>
              <a:t>Section with Annotated Lists of parasites for many domestic animals</a:t>
            </a:r>
          </a:p>
          <a:p>
            <a:pPr lvl="1" eaLnBrk="1" hangingPunct="1">
              <a:defRPr/>
            </a:pPr>
            <a:endParaRPr lang="en-US" sz="2400" dirty="0">
              <a:latin typeface="Comic Sans MS" pitchFamily="66" charset="0"/>
              <a:ea typeface="ＭＳ Ｐゴシック" pitchFamily="34" charset="-128"/>
            </a:endParaRPr>
          </a:p>
        </p:txBody>
      </p:sp>
      <p:pic>
        <p:nvPicPr>
          <p:cNvPr id="5124" name="Picture 4" descr="vpglogo2200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48600" y="56388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ncsta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09600"/>
            <a:ext cx="7793037" cy="1066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 dirty="0">
                <a:latin typeface="Comic Sans MS" pitchFamily="66" charset="0"/>
                <a:ea typeface="ＭＳ Ｐゴシック" pitchFamily="34" charset="-128"/>
              </a:rPr>
              <a:t>Syllabus – Schedule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153400" cy="46482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800" b="1" dirty="0">
                <a:latin typeface="Comic Sans MS" charset="0"/>
              </a:rPr>
              <a:t>Lectures &amp; Lecture Exams:</a:t>
            </a:r>
            <a:endParaRPr lang="en-US" sz="2800" dirty="0">
              <a:latin typeface="Comic Sans MS" charset="0"/>
            </a:endParaRP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400" dirty="0">
                <a:latin typeface="Comic Sans MS" charset="0"/>
              </a:rPr>
              <a:t>M @ 8:00 in B112  [South Theater] 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400" dirty="0">
                <a:latin typeface="Comic Sans MS" charset="0"/>
              </a:rPr>
              <a:t>W @ 8:00 in B112  [South Theater]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800" b="1" dirty="0">
                <a:latin typeface="Comic Sans MS" charset="0"/>
              </a:rPr>
              <a:t>Labs:</a:t>
            </a:r>
            <a:endParaRPr lang="en-US" sz="2800" dirty="0">
              <a:latin typeface="Comic Sans MS" charset="0"/>
            </a:endParaRP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400" dirty="0">
                <a:latin typeface="Comic Sans MS" charset="0"/>
              </a:rPr>
              <a:t>H  @ 1:00 thru 4:00 in B104D  [Microscope Lab]</a:t>
            </a:r>
          </a:p>
          <a:p>
            <a:pPr lvl="2" eaLnBrk="1" hangingPunct="1">
              <a:buFont typeface="Wingdings" charset="0"/>
              <a:buChar char="n"/>
              <a:defRPr/>
            </a:pPr>
            <a:r>
              <a:rPr lang="en-US" sz="2000" dirty="0">
                <a:latin typeface="Comic Sans MS" charset="0"/>
              </a:rPr>
              <a:t>3 Groups (A, B, C) of 35 students each</a:t>
            </a:r>
          </a:p>
          <a:p>
            <a:pPr lvl="3" eaLnBrk="1" hangingPunct="1">
              <a:buFont typeface="Wingdings" charset="0"/>
              <a:buChar char="n"/>
              <a:defRPr/>
            </a:pPr>
            <a:r>
              <a:rPr lang="en-US" sz="1600" dirty="0">
                <a:latin typeface="Comic Sans MS" charset="0"/>
              </a:rPr>
              <a:t>1-2; 2-3; 3-4pm  (See website for group order/lab)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800" b="1" dirty="0">
                <a:latin typeface="Comic Sans MS" charset="0"/>
              </a:rPr>
              <a:t>Special Notes</a:t>
            </a:r>
            <a:endParaRPr lang="en-US" sz="2800" dirty="0">
              <a:latin typeface="Comic Sans MS" charset="0"/>
            </a:endParaRP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400" dirty="0">
                <a:latin typeface="Comic Sans MS" charset="0"/>
              </a:rPr>
              <a:t>First 3 and Last Lab Periods will be Lectures 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000" dirty="0">
                <a:latin typeface="Comic Sans MS" charset="0"/>
              </a:rPr>
              <a:t>H @ 1:00 in B112  [South Theater]</a:t>
            </a:r>
          </a:p>
          <a:p>
            <a:pPr lvl="2" eaLnBrk="1" hangingPunct="1">
              <a:buFont typeface="Wingdings" charset="0"/>
              <a:buChar char="n"/>
              <a:defRPr/>
            </a:pPr>
            <a:r>
              <a:rPr lang="en-US" sz="2000" dirty="0">
                <a:latin typeface="Comic Sans MS" charset="0"/>
              </a:rPr>
              <a:t>August 10, August 17, August 24, November 09</a:t>
            </a:r>
          </a:p>
        </p:txBody>
      </p:sp>
      <p:pic>
        <p:nvPicPr>
          <p:cNvPr id="7172" name="Picture 4" descr="vpglogo2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0" y="541020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ncsta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09600"/>
            <a:ext cx="7793037" cy="1066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 dirty="0">
                <a:latin typeface="Comic Sans MS" pitchFamily="66" charset="0"/>
                <a:ea typeface="ＭＳ Ｐゴシック" pitchFamily="34" charset="-128"/>
              </a:rPr>
              <a:t>Syllabus – Examinations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2093996"/>
            <a:ext cx="8153400" cy="4611604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000" b="1" dirty="0">
                <a:latin typeface="Comic Sans MS" charset="0"/>
              </a:rPr>
              <a:t>Two lecture exams </a:t>
            </a:r>
            <a:r>
              <a:rPr lang="en-US" sz="1600" dirty="0">
                <a:latin typeface="Comic Sans MS" charset="0"/>
              </a:rPr>
              <a:t>(closed-book; on-site)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1800" dirty="0">
                <a:latin typeface="Comic Sans MS" charset="0"/>
              </a:rPr>
              <a:t>Protozoa &amp; Arthropods (15%)  [September 13] {</a:t>
            </a:r>
            <a:r>
              <a:rPr lang="en-US" sz="1800" dirty="0" err="1">
                <a:latin typeface="Comic Sans MS" charset="0"/>
              </a:rPr>
              <a:t>ExamSoft</a:t>
            </a:r>
            <a:r>
              <a:rPr lang="en-US" sz="1800" dirty="0">
                <a:latin typeface="Comic Sans MS" charset="0"/>
              </a:rPr>
              <a:t>}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1800" dirty="0">
                <a:latin typeface="Comic Sans MS" charset="0"/>
              </a:rPr>
              <a:t>Nematodes (15%) [October 30] {</a:t>
            </a:r>
            <a:r>
              <a:rPr lang="en-US" sz="1800" dirty="0" err="1">
                <a:latin typeface="Comic Sans MS" charset="0"/>
              </a:rPr>
              <a:t>ExamSoft</a:t>
            </a:r>
            <a:r>
              <a:rPr lang="en-US" sz="1800" dirty="0">
                <a:latin typeface="Comic Sans MS" charset="0"/>
              </a:rPr>
              <a:t>}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000" b="1" dirty="0">
                <a:latin typeface="Comic Sans MS" charset="0"/>
              </a:rPr>
              <a:t>One laboratory exam </a:t>
            </a:r>
            <a:r>
              <a:rPr lang="en-US" sz="1600" dirty="0">
                <a:latin typeface="Comic Sans MS" charset="0"/>
              </a:rPr>
              <a:t>(closed-book; on-site)</a:t>
            </a:r>
            <a:endParaRPr lang="en-US" sz="1600" b="1" dirty="0">
              <a:latin typeface="Comic Sans MS" charset="0"/>
            </a:endParaRP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1800" dirty="0">
                <a:latin typeface="Comic Sans MS" charset="0"/>
              </a:rPr>
              <a:t>Cumulative (10%) [November 02]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000" b="1" dirty="0">
                <a:latin typeface="Comic Sans MS" charset="0"/>
              </a:rPr>
              <a:t>Five Lecture Quizzes </a:t>
            </a:r>
            <a:r>
              <a:rPr lang="en-US" sz="1600" dirty="0">
                <a:latin typeface="Comic Sans MS" charset="0"/>
              </a:rPr>
              <a:t>(closed-book; on-site)</a:t>
            </a:r>
            <a:endParaRPr lang="en-US" sz="1600" b="1" dirty="0">
              <a:latin typeface="Comic Sans MS" charset="0"/>
            </a:endParaRP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1800" dirty="0">
                <a:latin typeface="Comic Sans MS" charset="0"/>
              </a:rPr>
              <a:t>(5% each) {Moodle Quizzes}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1800" dirty="0">
                <a:latin typeface="Comic Sans MS" charset="0"/>
              </a:rPr>
              <a:t>1 Protozoa, 1 Arthropod, 2 Nematode, 1 Platyhelminthes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1800" dirty="0">
                <a:latin typeface="Comic Sans MS" charset="0"/>
              </a:rPr>
              <a:t>During the unused portion of some labs.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000" b="1" dirty="0">
                <a:latin typeface="Comic Sans MS" charset="0"/>
              </a:rPr>
              <a:t>Final Exam </a:t>
            </a:r>
            <a:r>
              <a:rPr lang="en-US" sz="1600" dirty="0">
                <a:latin typeface="Comic Sans MS" charset="0"/>
              </a:rPr>
              <a:t>(closed-book; on-site)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1800" dirty="0">
                <a:latin typeface="Comic Sans MS" charset="0"/>
              </a:rPr>
              <a:t>Cumulative (35%) [November 13] </a:t>
            </a:r>
            <a:r>
              <a:rPr lang="en-US" sz="1800" b="1" u="sng" dirty="0">
                <a:latin typeface="Comic Sans MS" charset="0"/>
              </a:rPr>
              <a:t>Monday</a:t>
            </a:r>
            <a:r>
              <a:rPr lang="en-US" sz="1800" dirty="0">
                <a:latin typeface="Comic Sans MS" charset="0"/>
              </a:rPr>
              <a:t> {9am, B112}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000" b="1" u="sng" dirty="0">
                <a:latin typeface="Comic Sans MS" charset="0"/>
              </a:rPr>
              <a:t>Must acquire an excused absence from Academic Affairs prior to Make-up Exam consideration.</a:t>
            </a:r>
          </a:p>
          <a:p>
            <a:pPr lvl="1" eaLnBrk="1" hangingPunct="1">
              <a:buFont typeface="Wingdings" charset="0"/>
              <a:buNone/>
              <a:defRPr/>
            </a:pPr>
            <a:endParaRPr lang="en-US" sz="1800" b="1" u="sng" dirty="0">
              <a:latin typeface="Comic Sans MS" charset="0"/>
            </a:endParaRPr>
          </a:p>
        </p:txBody>
      </p:sp>
      <p:pic>
        <p:nvPicPr>
          <p:cNvPr id="6148" name="Picture 4" descr="vpglogo2200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1000" y="57150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ncsta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219200" y="848146"/>
            <a:ext cx="7391400" cy="8382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4000" b="1" kern="0" dirty="0">
                <a:latin typeface="Comic Sans MS" pitchFamily="66" charset="0"/>
                <a:ea typeface="ＭＳ Ｐゴシック" pitchFamily="34" charset="-128"/>
              </a:rPr>
              <a:t>Syllabus – Schedule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113307-C179-571E-3A2F-F638C92CDBB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10100" y="3200400"/>
            <a:ext cx="3810000" cy="2743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B6A330C-760B-91EE-6BA6-CF642DEFFA1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8600" y="2209800"/>
            <a:ext cx="41910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481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09600"/>
            <a:ext cx="7793037" cy="1066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 dirty="0">
                <a:latin typeface="Comic Sans MS" charset="0"/>
              </a:rPr>
              <a:t>Parasitology Website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779143"/>
            <a:ext cx="8153400" cy="10668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3600" b="1" dirty="0">
                <a:latin typeface="Comic Sans MS" charset="0"/>
                <a:hlinkClick r:id="rId2"/>
              </a:rPr>
              <a:t>http://parasitology.cvm.ncsu.edu</a:t>
            </a:r>
            <a:endParaRPr lang="en-US" sz="3600" b="1" dirty="0">
              <a:latin typeface="Comic Sans MS" charset="0"/>
            </a:endParaRPr>
          </a:p>
          <a:p>
            <a:pPr eaLnBrk="1" hangingPunct="1">
              <a:buFont typeface="Wingdings" charset="0"/>
              <a:buChar char="n"/>
              <a:defRPr/>
            </a:pPr>
            <a:endParaRPr lang="en-US" sz="3600" b="1" dirty="0">
              <a:latin typeface="Comic Sans MS" charset="0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>
              <a:latin typeface="Comic Sans MS" charset="0"/>
            </a:endParaRPr>
          </a:p>
        </p:txBody>
      </p:sp>
      <p:pic>
        <p:nvPicPr>
          <p:cNvPr id="8196" name="Picture 4" descr="vpglogo22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0" y="541020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 descr="ncsta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 descr="vpglogo2200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38400" y="785120"/>
            <a:ext cx="4267200" cy="42672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19" name="Picture 10" descr="ncsta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vpg template2</Template>
  <TotalTime>1186</TotalTime>
  <Words>373</Words>
  <Application>Microsoft Office PowerPoint</Application>
  <PresentationFormat>On-screen Show (4:3)</PresentationFormat>
  <Paragraphs>55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Comic Sans MS</vt:lpstr>
      <vt:lpstr>Tahoma</vt:lpstr>
      <vt:lpstr>Wingdings</vt:lpstr>
      <vt:lpstr>Blends</vt:lpstr>
      <vt:lpstr>VMP 930 Veterinary Parasitology</vt:lpstr>
      <vt:lpstr>Syllabus -- Objectives</vt:lpstr>
      <vt:lpstr>Syllabus – Recommended Text</vt:lpstr>
      <vt:lpstr>Syllabus – Schedule</vt:lpstr>
      <vt:lpstr>Syllabus – Examinations</vt:lpstr>
      <vt:lpstr>PowerPoint Presentation</vt:lpstr>
      <vt:lpstr>Parasitology Website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Wildlife Parasites</dc:title>
  <dc:creator>James Flowers, Ph.D.</dc:creator>
  <cp:lastModifiedBy>James R Flowers</cp:lastModifiedBy>
  <cp:revision>68</cp:revision>
  <cp:lastPrinted>2023-07-20T13:36:24Z</cp:lastPrinted>
  <dcterms:created xsi:type="dcterms:W3CDTF">2007-01-13T13:39:05Z</dcterms:created>
  <dcterms:modified xsi:type="dcterms:W3CDTF">2023-07-20T13:51:28Z</dcterms:modified>
</cp:coreProperties>
</file>