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87" r:id="rId2"/>
  </p:sldMasterIdLst>
  <p:notesMasterIdLst>
    <p:notesMasterId r:id="rId44"/>
  </p:notesMasterIdLst>
  <p:sldIdLst>
    <p:sldId id="256" r:id="rId3"/>
    <p:sldId id="352" r:id="rId4"/>
    <p:sldId id="350" r:id="rId5"/>
    <p:sldId id="371" r:id="rId6"/>
    <p:sldId id="364" r:id="rId7"/>
    <p:sldId id="365" r:id="rId8"/>
    <p:sldId id="373" r:id="rId9"/>
    <p:sldId id="304" r:id="rId10"/>
    <p:sldId id="305" r:id="rId11"/>
    <p:sldId id="341" r:id="rId12"/>
    <p:sldId id="306" r:id="rId13"/>
    <p:sldId id="307" r:id="rId14"/>
    <p:sldId id="308" r:id="rId15"/>
    <p:sldId id="309" r:id="rId16"/>
    <p:sldId id="342" r:id="rId17"/>
    <p:sldId id="326" r:id="rId18"/>
    <p:sldId id="327" r:id="rId19"/>
    <p:sldId id="343" r:id="rId20"/>
    <p:sldId id="335" r:id="rId21"/>
    <p:sldId id="336" r:id="rId22"/>
    <p:sldId id="316" r:id="rId23"/>
    <p:sldId id="317" r:id="rId24"/>
    <p:sldId id="318" r:id="rId25"/>
    <p:sldId id="319" r:id="rId26"/>
    <p:sldId id="322" r:id="rId27"/>
    <p:sldId id="320" r:id="rId28"/>
    <p:sldId id="321" r:id="rId29"/>
    <p:sldId id="323" r:id="rId30"/>
    <p:sldId id="324" r:id="rId31"/>
    <p:sldId id="354" r:id="rId32"/>
    <p:sldId id="358" r:id="rId33"/>
    <p:sldId id="359" r:id="rId34"/>
    <p:sldId id="357" r:id="rId35"/>
    <p:sldId id="356" r:id="rId36"/>
    <p:sldId id="360" r:id="rId37"/>
    <p:sldId id="361" r:id="rId38"/>
    <p:sldId id="363" r:id="rId39"/>
    <p:sldId id="362" r:id="rId40"/>
    <p:sldId id="368" r:id="rId41"/>
    <p:sldId id="369" r:id="rId42"/>
    <p:sldId id="370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FF00"/>
    <a:srgbClr val="9933FF"/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0749" autoAdjust="0"/>
  </p:normalViewPr>
  <p:slideViewPr>
    <p:cSldViewPr>
      <p:cViewPr varScale="1">
        <p:scale>
          <a:sx n="61" d="100"/>
          <a:sy n="61" d="100"/>
        </p:scale>
        <p:origin x="84" y="4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1008" y="6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4503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54" y="1"/>
            <a:ext cx="3037146" cy="464503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r">
              <a:defRPr sz="1200"/>
            </a:lvl1pPr>
          </a:lstStyle>
          <a:p>
            <a:pPr>
              <a:defRPr/>
            </a:pPr>
            <a:fld id="{E0F112B4-8B95-4E10-8F7A-160DC99A869D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3" rIns="93167" bIns="4658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0" y="4415157"/>
            <a:ext cx="5608640" cy="4183697"/>
          </a:xfrm>
          <a:prstGeom prst="rect">
            <a:avLst/>
          </a:prstGeom>
        </p:spPr>
        <p:txBody>
          <a:bodyPr vert="horz" lIns="93167" tIns="46583" rIns="93167" bIns="4658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2"/>
            <a:ext cx="3037146" cy="464503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54" y="8830312"/>
            <a:ext cx="3037146" cy="464503"/>
          </a:xfrm>
          <a:prstGeom prst="rect">
            <a:avLst/>
          </a:prstGeom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5DAC63-82D1-4D77-86E6-68278FE3A4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16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EB94D7-EEDD-4CD2-B189-FCB3C53E6F6C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566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Direct LC,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Definitive host,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Paratenic host,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Accidental host,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Sanitation control &amp; Pest control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58F2B83-A24A-4D0C-AA30-6EDE5E758033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764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Indirect Life Cycle,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Definitive host,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Intermediate host,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Pest control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32B046A-AF3E-456F-9411-1CF33A65A3EE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850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F8988A2-46C3-4F22-AB81-A59DBD77A985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923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Indirect LC,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DH &amp; IH,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Aquatic LC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334F7A5-905E-4BAA-8E6F-398015DBF897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211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Indirect LC,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DH &amp; IH,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Terrestrial LC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D901FF3-006A-4B42-994C-E24E26C59B5B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183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B40F36F-F9FC-4677-B450-389D6D2FE7B4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36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Indirect LC,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DH &amp; IH,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Pest Control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 b="1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4C4B989-DDC6-4A91-B0CF-A3C8CB5FD971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39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Indirect LC,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DH &amp; IH,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Pest control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 b="1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A608274-058B-45B6-968C-7DE08A642375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777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E7444A-1225-4574-B611-8F114B0367E6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29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Direct Life Cycle,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Quick build-up of environmental contamination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Sanitation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 err="1"/>
              <a:t>Transmammary</a:t>
            </a:r>
            <a:r>
              <a:rPr lang="en-US" altLang="en-US" sz="2800" b="1" dirty="0"/>
              <a:t> thus expect disease of the very young.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DF57F1-5C36-464F-AFA1-80F3B0CBBAAF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0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71E6A44-5C7D-4AA2-BAB4-0049974DE930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214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Direct Life cycle,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Definitive Host,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Sanitation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6D161B9-6025-44D3-85D8-0772063B5AF6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266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Direct LC,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Pasture contamination = Sanitation,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Theoretically could rotate pastures every 3 to 5 days.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7D210A-C058-47BC-B22B-BE72F0A691A7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062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Direct LC,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Definitive host,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Accidental host/ zoonosis, Transmammary thus expected DZ of very young,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Sanitation,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2 week repeat treatment due to repeat infection from mother’s milk (&amp; environment).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F1DB09-151E-471F-8573-BC2AF090DA20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495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Direct LC,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 err="1"/>
              <a:t>Defintive</a:t>
            </a:r>
            <a:r>
              <a:rPr lang="en-US" altLang="en-US" sz="2800" b="1" dirty="0"/>
              <a:t> Host,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Paratenic Hosts,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Transmammary &amp; Uterine = expected DZ of young,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Sanitation &amp; Pest management,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Repeat treatment</a:t>
            </a:r>
            <a:r>
              <a:rPr lang="en-US" altLang="en-US" dirty="0"/>
              <a:t>.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766D160-553C-4C64-901D-1DF710C23FD0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311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Direct LC,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Sanitation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07860E3-D767-4638-8113-E0B14D07EA67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9516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Indirect LC,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Definitive host,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Intermediate Host,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 err="1"/>
              <a:t>Paratenic</a:t>
            </a:r>
            <a:r>
              <a:rPr lang="en-US" altLang="en-US" sz="2800" b="1" dirty="0"/>
              <a:t> Host, 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 b="1" dirty="0"/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Low Host specificity, 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 b="1" dirty="0"/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Pest Control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4E066F-B35D-4FA3-97FC-53E39D9A02C5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68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Indirect LC,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Definitive host,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Intermediate host,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Moderate host specificity,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Prophylactic control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4C5EF8E-4C76-4781-92BA-3366DF426E5F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426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Mites, Ticks, Lice, Fleas, Bugs, Flies</a:t>
            </a:r>
            <a:endParaRPr lang="en-US" alt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8A57DC-7375-4EDA-9B07-5C68E21CBC8E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6124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Lice - High Host specificity,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All stages on host,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Nits resistant thus repeat treatments required (1 week)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Sanitation &amp; Quarantine Control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 b="1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8DA760-DC73-4698-900F-B162AE3E3F15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9286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Fleas – Low host specificity,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eggs, larvae, pupae, adults in environment so control more challenging.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Control:  treatment &amp; sanitation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FBB03FA-B377-47BC-A5C2-A8C40CB87B46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74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BAD3BD-6E1B-46E2-A0BD-80B7D92CEA56}" type="slidenum">
              <a:rPr lang="en-US" altLang="en-US"/>
              <a:pPr eaLnBrk="1" hangingPunct="1"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64947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LC on single host,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Contact transmission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Sanitation &amp; Quarantine Control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A2A4DEB-C322-46D1-979E-89A752194CCA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5684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3 host tick,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hard to control,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Vector RMSF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8865F05-EB0A-4316-AD71-2A61FCE6DD73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061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E2AEED-9000-47C9-B674-341EE259CE40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4098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40886" y="4419913"/>
            <a:ext cx="5608639" cy="418369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High Concern,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Direct LC,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Quick build up w/o sanitation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A50BFA6-7C15-49B3-AD73-09BF01A5FBE8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1549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No concern,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Indirect LC,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Two IH,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Aquatic LC,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No chance of reinfection</a:t>
            </a:r>
            <a:r>
              <a:rPr lang="en-US" altLang="en-US" dirty="0"/>
              <a:t>.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625EF4C-73E8-4A78-A5DE-DBF420CB7E2E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4864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Moderate concern,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Indirect LC &amp; Paratenic Host,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Pest control.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8A3388E-EF78-4A84-BE28-4DA90EAE1E6B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500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E2AEED-9000-47C9-B674-341EE259CE40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4098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E2AEED-9000-47C9-B674-341EE259CE40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4098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4400" b="1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FD83A8-B4AE-44A3-A4BD-556FE5DDD871}" type="slidenum">
              <a:rPr lang="en-US" altLang="en-US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612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BAD3BD-6E1B-46E2-A0BD-80B7D92CEA56}" type="slidenum">
              <a:rPr lang="en-US" altLang="en-US"/>
              <a:pPr eaLnBrk="1" hangingPunct="1"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1379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24D21B4-9073-406F-82BE-B09E632049DE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81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94B2F5E-688F-469A-83C5-74BFF9529170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887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92589F-D116-493C-87AF-47189458CDDB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228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44B687-2830-4D0D-82E9-C0DAF3E4C5BB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234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400" b="1" dirty="0"/>
              <a:t>Direct LC,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/>
              <a:t>Definitive Host,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/>
              <a:t>Sanitation,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/>
              <a:t>Coccidiostats to decrease level of infection,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/>
              <a:t>Calf hutch system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846" indent="-286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917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284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2652" indent="-2291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018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9385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7752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6119" indent="-2291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3839C0F-02FD-4ADC-814B-3CF4D84D3A00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54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966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966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fld id="{1EE5A133-0F94-488C-94FD-88DFB9A0C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96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D5B8300-624A-4B71-B498-C71768C07B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45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D9CDFAC-39D2-47B6-BF58-C50437FE46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67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966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966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6622C4E-3500-431D-AE16-E4FA3AACC4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497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0B39B-F072-4BDB-A403-FCF90B0CB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474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6011F-82CC-4338-B932-89FA727E9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250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A1B8E-DA06-4904-B5A2-B2EA4B2527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530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8D6B0-1835-4FE9-9776-2298A8D4FD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122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8C2B5-2B3F-45D7-B366-D9A9563E13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729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7FE9F-0A29-48E4-9B3F-7F1084291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461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A7E66-609E-40E5-A9EB-46A8A9C8E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14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B83E5A0-2C84-4E3C-AB99-15C59B7644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054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FF1F8-F8B7-4B19-B35F-0EC596B3AB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983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FD36B-0043-4F75-A889-D57307E1F6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401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87AB7-B1B4-4E6B-9C8B-ECFFD89C88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99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1161545-4D8C-41D5-8990-B1EFB88FD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10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0EE2FCE-E77D-4933-8CF5-216AFD791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96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2DDC24B-D8CD-4A72-BED7-88FE3E8B9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49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032470F-9CD0-47AC-9439-EB106B6403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4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AFE754A-E6E1-4C17-9CFF-65155B179C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2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5172E3F-540D-487F-A4E2-20476E8CDC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63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09CA699-6D98-4FCE-8359-4E3A26B182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92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55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fld id="{AE423C36-FD40-4B7E-B47D-B639EF23AF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55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fld id="{6FDF9612-A525-4724-8C84-A4B6872D77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72400" cy="14620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u="sng" dirty="0">
                <a:latin typeface="Comic Sans MS" charset="0"/>
              </a:rPr>
              <a:t>VMP 930</a:t>
            </a:r>
            <a:br>
              <a:rPr lang="en-US" sz="4800" u="sng" dirty="0">
                <a:latin typeface="Comic Sans MS" charset="0"/>
              </a:rPr>
            </a:br>
            <a:r>
              <a:rPr lang="en-US" sz="4800" u="sng" dirty="0">
                <a:latin typeface="Comic Sans MS" charset="0"/>
              </a:rPr>
              <a:t>Veterinary Parasitology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733800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dirty="0">
                <a:latin typeface="Comic Sans MS" panose="030F0702030302020204" pitchFamily="66" charset="0"/>
              </a:rPr>
              <a:t>Dr. Bruce </a:t>
            </a:r>
            <a:r>
              <a:rPr lang="en-US" sz="2800" dirty="0" err="1">
                <a:latin typeface="Comic Sans MS" panose="030F0702030302020204" pitchFamily="66" charset="0"/>
              </a:rPr>
              <a:t>Hammerberg</a:t>
            </a:r>
            <a:endParaRPr lang="en-US" sz="2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dirty="0">
                <a:latin typeface="Comic Sans MS" panose="030F0702030302020204" pitchFamily="66" charset="0"/>
              </a:rPr>
              <a:t>Dr. Barbara </a:t>
            </a:r>
            <a:r>
              <a:rPr lang="en-US" sz="2800" dirty="0" err="1">
                <a:latin typeface="Comic Sans MS" panose="030F0702030302020204" pitchFamily="66" charset="0"/>
              </a:rPr>
              <a:t>Qurollo</a:t>
            </a:r>
            <a:endParaRPr lang="en-US" sz="2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dirty="0">
                <a:latin typeface="Comic Sans MS" panose="030F0702030302020204" pitchFamily="66" charset="0"/>
              </a:rPr>
              <a:t>James Flowers, PhD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800" dirty="0">
                <a:latin typeface="Comic Sans MS" panose="030F0702030302020204" pitchFamily="66" charset="0"/>
              </a:rPr>
              <a:t>(Office hours by appointment)</a:t>
            </a:r>
          </a:p>
        </p:txBody>
      </p:sp>
      <p:pic>
        <p:nvPicPr>
          <p:cNvPr id="3076" name="Picture 4" descr="vpglogo2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ncst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600200" y="2514600"/>
            <a:ext cx="640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>
                <a:latin typeface="Comic Sans MS" charset="0"/>
                <a:ea typeface="ＭＳ Ｐゴシック" charset="0"/>
              </a:rPr>
              <a:t>(aka  Infection &amp; Immunity III)</a:t>
            </a:r>
          </a:p>
        </p:txBody>
      </p:sp>
    </p:spTree>
    <p:extLst>
      <p:ext uri="{BB962C8B-B14F-4D97-AF65-F5344CB8AC3E}">
        <p14:creationId xmlns:p14="http://schemas.microsoft.com/office/powerpoint/2010/main" val="311791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75" y="228600"/>
            <a:ext cx="42862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4351338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4088" y="1233488"/>
            <a:ext cx="4117975" cy="1138237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i="1" dirty="0">
                <a:latin typeface="Comic Sans MS" pitchFamily="66" charset="0"/>
              </a:rPr>
              <a:t>Giardia sp.</a:t>
            </a:r>
          </a:p>
          <a:p>
            <a:pPr algn="ctr">
              <a:defRPr/>
            </a:pPr>
            <a:r>
              <a:rPr lang="en-US" sz="2400" b="1" i="1" dirty="0">
                <a:latin typeface="Comic Sans MS" pitchFamily="66" charset="0"/>
              </a:rPr>
              <a:t> </a:t>
            </a:r>
            <a:r>
              <a:rPr lang="en-US" sz="2000" b="1" i="1" dirty="0">
                <a:latin typeface="Comic Sans MS" pitchFamily="66" charset="0"/>
              </a:rPr>
              <a:t>&amp; other extracellular protozoa</a:t>
            </a:r>
            <a:endParaRPr lang="en-US" sz="4400" b="1" i="1" dirty="0">
              <a:latin typeface="Comic Sans MS" pitchFamily="66" charset="0"/>
            </a:endParaRPr>
          </a:p>
        </p:txBody>
      </p:sp>
      <p:sp>
        <p:nvSpPr>
          <p:cNvPr id="7" name="Bent-Up Arrow 6"/>
          <p:cNvSpPr/>
          <p:nvPr/>
        </p:nvSpPr>
        <p:spPr bwMode="auto">
          <a:xfrm rot="5400000">
            <a:off x="2951956" y="3409157"/>
            <a:ext cx="1944687" cy="1600200"/>
          </a:xfrm>
          <a:prstGeom prst="bentUpArrow">
            <a:avLst>
              <a:gd name="adj1" fmla="val 25000"/>
              <a:gd name="adj2" fmla="val 22460"/>
              <a:gd name="adj3" fmla="val 25000"/>
            </a:avLst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13038" y="5410200"/>
            <a:ext cx="185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latin typeface="Comic Sans MS" panose="030F0702030302020204" pitchFamily="66" charset="0"/>
              </a:rPr>
              <a:t>Replication</a:t>
            </a:r>
          </a:p>
          <a:p>
            <a:pPr algn="ctr" eaLnBrk="1" hangingPunct="1"/>
            <a:r>
              <a:rPr lang="en-US" altLang="en-US" b="1">
                <a:latin typeface="Comic Sans MS" panose="030F0702030302020204" pitchFamily="66" charset="0"/>
              </a:rPr>
              <a:t>(binary fission)</a:t>
            </a:r>
          </a:p>
        </p:txBody>
      </p:sp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76200" y="4121150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latin typeface="Comic Sans MS" panose="030F0702030302020204" pitchFamily="66" charset="0"/>
              </a:rPr>
              <a:t>Pathology:</a:t>
            </a:r>
          </a:p>
          <a:p>
            <a:pPr eaLnBrk="1" hangingPunct="1"/>
            <a:r>
              <a:rPr lang="en-US" altLang="en-US" b="1">
                <a:latin typeface="Comic Sans MS" panose="030F0702030302020204" pitchFamily="66" charset="0"/>
              </a:rPr>
              <a:t>Host organ dysfunction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41288" y="4343400"/>
            <a:ext cx="2219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latin typeface="Comic Sans MS" panose="030F0702030302020204" pitchFamily="66" charset="0"/>
              </a:rPr>
              <a:t>Pathology:</a:t>
            </a:r>
          </a:p>
          <a:p>
            <a:pPr eaLnBrk="1" hangingPunct="1"/>
            <a:r>
              <a:rPr lang="en-US" altLang="en-US" b="1">
                <a:latin typeface="Comic Sans MS" panose="030F0702030302020204" pitchFamily="66" charset="0"/>
              </a:rPr>
              <a:t>Cellular trauma</a:t>
            </a:r>
          </a:p>
          <a:p>
            <a:pPr eaLnBrk="1" hangingPunct="1"/>
            <a:r>
              <a:rPr lang="en-US" altLang="en-US" b="1">
                <a:latin typeface="Comic Sans MS" panose="030F0702030302020204" pitchFamily="66" charset="0"/>
              </a:rPr>
              <a:t>Organ dysfunction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53" y="0"/>
            <a:ext cx="87288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8" y="30163"/>
            <a:ext cx="9064625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b="1" dirty="0">
                <a:latin typeface="Comic Sans MS" charset="0"/>
              </a:rPr>
              <a:t>Trematodes</a:t>
            </a: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211138" y="2535238"/>
            <a:ext cx="89328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4000">
                <a:solidFill>
                  <a:srgbClr val="000000"/>
                </a:solidFill>
                <a:latin typeface="Comic Sans MS" panose="030F0702030302020204" pitchFamily="66" charset="0"/>
              </a:rPr>
              <a:t>Macroparasites</a:t>
            </a:r>
          </a:p>
          <a:p>
            <a:pPr lvl="2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en-US" sz="3600">
                <a:solidFill>
                  <a:srgbClr val="000000"/>
                </a:solidFill>
                <a:latin typeface="Comic Sans MS" panose="030F0702030302020204" pitchFamily="66" charset="0"/>
              </a:rPr>
              <a:t>Large parasites</a:t>
            </a:r>
          </a:p>
          <a:p>
            <a:pPr lvl="2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en-US" sz="3600" u="sng">
                <a:solidFill>
                  <a:srgbClr val="000000"/>
                </a:solidFill>
                <a:latin typeface="Comic Sans MS" panose="030F0702030302020204" pitchFamily="66" charset="0"/>
              </a:rPr>
              <a:t>Individual ADULT organisms do Not multiply in the host.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b="1" dirty="0" err="1">
                <a:latin typeface="Comic Sans MS" charset="0"/>
              </a:rPr>
              <a:t>Cestodes</a:t>
            </a:r>
            <a:endParaRPr lang="en-US" sz="7200" b="1" dirty="0">
              <a:latin typeface="Comic Sans MS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211138" y="2230438"/>
            <a:ext cx="893286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4400">
                <a:solidFill>
                  <a:srgbClr val="000000"/>
                </a:solidFill>
                <a:latin typeface="Comic Sans MS" panose="030F0702030302020204" pitchFamily="66" charset="0"/>
              </a:rPr>
              <a:t>Macroparasites</a:t>
            </a:r>
          </a:p>
          <a:p>
            <a:pPr lvl="2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en-US" sz="4000">
                <a:solidFill>
                  <a:srgbClr val="000000"/>
                </a:solidFill>
                <a:latin typeface="Comic Sans MS" panose="030F0702030302020204" pitchFamily="66" charset="0"/>
              </a:rPr>
              <a:t>Large parasites</a:t>
            </a:r>
          </a:p>
          <a:p>
            <a:pPr lvl="2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en-US" sz="4000" u="sng">
                <a:solidFill>
                  <a:srgbClr val="000000"/>
                </a:solidFill>
                <a:latin typeface="Comic Sans MS" panose="030F0702030302020204" pitchFamily="66" charset="0"/>
              </a:rPr>
              <a:t>Individual ADULT organisms do Not multiply in the host.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u="sng" dirty="0">
                <a:latin typeface="Comic Sans MS Bold"/>
                <a:cs typeface="Comic Sans MS Bold"/>
              </a:rPr>
              <a:t>Parasitism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pPr marL="571500" lvl="1" indent="-457200" eaLnBrk="1" hangingPunct="1">
              <a:buClr>
                <a:schemeClr val="folHlink"/>
              </a:buClr>
              <a:buSzPct val="116000"/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Comic Sans MS"/>
                <a:cs typeface="Comic Sans MS"/>
              </a:rPr>
              <a:t>Intimate relationship between two hetero-specific organisms, in which the parasite, usually the smaller symbiont, is metabolically dependent on the host.</a:t>
            </a:r>
          </a:p>
          <a:p>
            <a:pPr marL="114300" lvl="1" indent="0" eaLnBrk="1" hangingPunct="1">
              <a:buClr>
                <a:schemeClr val="folHlink"/>
              </a:buClr>
              <a:buSzPct val="116000"/>
              <a:buNone/>
              <a:defRPr/>
            </a:pPr>
            <a:endParaRPr lang="en-US" sz="3200" dirty="0">
              <a:latin typeface="Comic Sans MS"/>
              <a:cs typeface="Comic Sans MS"/>
            </a:endParaRPr>
          </a:p>
          <a:p>
            <a:pPr marL="571500" lvl="1" indent="-457200" eaLnBrk="1" hangingPunct="1">
              <a:buClr>
                <a:schemeClr val="folHlink"/>
              </a:buClr>
              <a:buSzPct val="116000"/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Comic Sans MS"/>
                <a:cs typeface="Comic Sans MS"/>
              </a:rPr>
              <a:t>One symbiont (host) is harmed, while the other symbiont (parasite) benefits.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b="1" dirty="0">
                <a:latin typeface="Comic Sans MS" charset="0"/>
              </a:rPr>
              <a:t>Nematodes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28600" y="2362200"/>
            <a:ext cx="8686800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4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Macroparasites</a:t>
            </a:r>
            <a:endParaRPr lang="en-US" alt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1023938" lvl="2" indent="-342900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en-US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Large parasites</a:t>
            </a:r>
          </a:p>
          <a:p>
            <a:pPr marL="1023938" lvl="2" indent="-342900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en-US" sz="32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Individuals do Not multiply in the host.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0"/>
            <a:ext cx="8686800" cy="682534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64462" cy="14620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>
                <a:latin typeface="Comic Sans MS Bold"/>
                <a:cs typeface="Comic Sans MS Bold"/>
              </a:rPr>
              <a:t>Studies in Infectious Diseases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dirty="0">
                <a:latin typeface="Comic Sans MS"/>
                <a:cs typeface="Comic Sans MS"/>
              </a:rPr>
              <a:t>Microbiology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>
                <a:latin typeface="Comic Sans MS"/>
                <a:cs typeface="Comic Sans MS"/>
              </a:rPr>
              <a:t>Virology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>
                <a:latin typeface="Comic Sans MS"/>
                <a:cs typeface="Comic Sans MS"/>
              </a:rPr>
              <a:t>Bacteriology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>
                <a:latin typeface="Comic Sans MS"/>
                <a:cs typeface="Comic Sans MS"/>
              </a:rPr>
              <a:t>Mycology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>
                <a:latin typeface="Comic Sans MS"/>
                <a:cs typeface="Comic Sans MS"/>
              </a:rPr>
              <a:t>Parasitology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>
                <a:latin typeface="Comic Sans MS"/>
                <a:cs typeface="Comic Sans MS"/>
              </a:rPr>
              <a:t>Medical &amp; Veterinary Protozoology 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>
                <a:latin typeface="Comic Sans MS"/>
                <a:cs typeface="Comic Sans MS"/>
              </a:rPr>
              <a:t>Helminthology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>
                <a:latin typeface="Comic Sans MS"/>
                <a:cs typeface="Comic Sans MS"/>
              </a:rPr>
              <a:t>Medical &amp; Veterinary Entomology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b="1" dirty="0">
                <a:latin typeface="Comic Sans MS" charset="0"/>
              </a:rPr>
              <a:t>Arthropods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244296" y="2057400"/>
            <a:ext cx="8686800" cy="389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3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Macroparasites</a:t>
            </a:r>
            <a:endParaRPr lang="en-US" altLang="en-US" sz="3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1377950" lvl="2" indent="-463550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en-US" sz="32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Individual </a:t>
            </a:r>
            <a:r>
              <a:rPr lang="en-US" altLang="en-US" sz="32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organisms</a:t>
            </a:r>
            <a:r>
              <a:rPr lang="en-US" altLang="en-US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 do </a:t>
            </a:r>
            <a:r>
              <a:rPr lang="en-US" altLang="en-US" sz="3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Not replicate themselves </a:t>
            </a:r>
            <a:r>
              <a:rPr lang="en-US" altLang="en-US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in or on the host.</a:t>
            </a:r>
          </a:p>
          <a:p>
            <a:pPr marL="1377950" lvl="2" indent="-463550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en-US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Although the pathology of some arthropods (mites &amp; lice) is due to their reproduction on the host.</a:t>
            </a:r>
          </a:p>
          <a:p>
            <a:pPr marL="1377950" lvl="2" indent="-463550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en-US" sz="32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Vectors for other disease agents</a:t>
            </a:r>
          </a:p>
        </p:txBody>
      </p:sp>
    </p:spTree>
    <p:extLst>
      <p:ext uri="{BB962C8B-B14F-4D97-AF65-F5344CB8AC3E}">
        <p14:creationId xmlns:p14="http://schemas.microsoft.com/office/powerpoint/2010/main" val="498042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205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080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36513"/>
            <a:ext cx="9102725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798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23813"/>
            <a:ext cx="90932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033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>
                <a:latin typeface="Comic Sans MS" charset="0"/>
              </a:rPr>
              <a:t>Controlling Parasites</a:t>
            </a:r>
          </a:p>
        </p:txBody>
      </p:sp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457200" y="2209800"/>
            <a:ext cx="8001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Comic Sans MS" panose="030F0702030302020204" pitchFamily="66" charset="0"/>
              </a:rPr>
              <a:t>Assume you are working at a Wildlife Rehab </a:t>
            </a:r>
          </a:p>
          <a:p>
            <a:pPr algn="ctr" eaLnBrk="1" hangingPunct="1"/>
            <a:r>
              <a:rPr lang="en-US" altLang="en-US" sz="2800" b="1" dirty="0">
                <a:latin typeface="Comic Sans MS" panose="030F0702030302020204" pitchFamily="66" charset="0"/>
              </a:rPr>
              <a:t>facility with limited </a:t>
            </a:r>
            <a:r>
              <a:rPr lang="en-US" altLang="en-US" sz="2800" b="1" dirty="0" smtClean="0">
                <a:latin typeface="Comic Sans MS" panose="030F0702030302020204" pitchFamily="66" charset="0"/>
              </a:rPr>
              <a:t>funds.</a:t>
            </a:r>
            <a:endParaRPr lang="en-US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381000" y="4057650"/>
            <a:ext cx="8494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>
                <a:latin typeface="Comic Sans MS" panose="030F0702030302020204" pitchFamily="66" charset="0"/>
              </a:rPr>
              <a:t>1. Which of the following 3 parasites would likely cause the most concern for re-infection &amp; a build-up of parasites?</a:t>
            </a:r>
          </a:p>
        </p:txBody>
      </p:sp>
      <p:sp>
        <p:nvSpPr>
          <p:cNvPr id="49157" name="TextBox 4"/>
          <p:cNvSpPr txBox="1">
            <a:spLocks noChangeArrowheads="1"/>
          </p:cNvSpPr>
          <p:nvPr/>
        </p:nvSpPr>
        <p:spPr bwMode="auto">
          <a:xfrm>
            <a:off x="381000" y="54864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latin typeface="Comic Sans MS" panose="030F0702030302020204" pitchFamily="66" charset="0"/>
              </a:rPr>
              <a:t>2. What would you generally do to control reinfection?</a:t>
            </a:r>
          </a:p>
        </p:txBody>
      </p:sp>
    </p:spTree>
    <p:extLst>
      <p:ext uri="{BB962C8B-B14F-4D97-AF65-F5344CB8AC3E}">
        <p14:creationId xmlns:p14="http://schemas.microsoft.com/office/powerpoint/2010/main" val="4001929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ruz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76200"/>
            <a:ext cx="2590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/>
                <a:cs typeface="Comic Sans MS"/>
              </a:rPr>
              <a:t>Concern for reinfection, </a:t>
            </a:r>
          </a:p>
          <a:p>
            <a:r>
              <a:rPr lang="en-US" sz="1600" dirty="0">
                <a:latin typeface="Comic Sans MS"/>
                <a:cs typeface="Comic Sans MS"/>
              </a:rPr>
              <a:t>build up of large </a:t>
            </a:r>
          </a:p>
          <a:p>
            <a:r>
              <a:rPr lang="en-US" sz="1600" dirty="0">
                <a:latin typeface="Comic Sans MS"/>
                <a:cs typeface="Comic Sans MS"/>
              </a:rPr>
              <a:t>parasite population </a:t>
            </a:r>
          </a:p>
          <a:p>
            <a:r>
              <a:rPr lang="en-US" sz="1600" dirty="0">
                <a:latin typeface="Comic Sans MS"/>
                <a:cs typeface="Comic Sans MS"/>
              </a:rPr>
              <a:t>in the host ?</a:t>
            </a:r>
          </a:p>
          <a:p>
            <a:endParaRPr lang="en-US" sz="1200" dirty="0">
              <a:latin typeface="Comic Sans MS"/>
              <a:cs typeface="Comic Sans MS"/>
            </a:endParaRPr>
          </a:p>
          <a:p>
            <a:r>
              <a:rPr lang="en-US" sz="1600" dirty="0">
                <a:latin typeface="Comic Sans MS"/>
                <a:cs typeface="Comic Sans MS"/>
              </a:rPr>
              <a:t>+  low concern</a:t>
            </a:r>
          </a:p>
          <a:p>
            <a:r>
              <a:rPr lang="en-US" sz="1600" dirty="0">
                <a:latin typeface="Comic Sans MS"/>
                <a:cs typeface="Comic Sans MS"/>
              </a:rPr>
              <a:t>++  moderate concern</a:t>
            </a:r>
          </a:p>
          <a:p>
            <a:r>
              <a:rPr lang="en-US" sz="1600" dirty="0">
                <a:latin typeface="Comic Sans MS"/>
                <a:cs typeface="Comic Sans MS"/>
              </a:rPr>
              <a:t>+++  high concern</a:t>
            </a:r>
          </a:p>
        </p:txBody>
      </p:sp>
    </p:spTree>
    <p:extLst>
      <p:ext uri="{BB962C8B-B14F-4D97-AF65-F5344CB8AC3E}">
        <p14:creationId xmlns:p14="http://schemas.microsoft.com/office/powerpoint/2010/main" val="2858318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/>
              <a:t>Didelphodiplostomum variable</a:t>
            </a:r>
            <a:r>
              <a:rPr lang="en-US"/>
              <a:t> Life Cycle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endParaRPr lang="en-US"/>
          </a:p>
        </p:txBody>
      </p:sp>
      <p:pic>
        <p:nvPicPr>
          <p:cNvPr id="52228" name="Picture 4" descr="didelphodiplostom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09600"/>
            <a:ext cx="2590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/>
                <a:cs typeface="Comic Sans MS"/>
              </a:rPr>
              <a:t>Concern for reinfection, </a:t>
            </a:r>
          </a:p>
          <a:p>
            <a:r>
              <a:rPr lang="en-US" sz="1600" dirty="0">
                <a:latin typeface="Comic Sans MS"/>
                <a:cs typeface="Comic Sans MS"/>
              </a:rPr>
              <a:t>build up of large </a:t>
            </a:r>
          </a:p>
          <a:p>
            <a:r>
              <a:rPr lang="en-US" sz="1600" dirty="0">
                <a:latin typeface="Comic Sans MS"/>
                <a:cs typeface="Comic Sans MS"/>
              </a:rPr>
              <a:t>parasite population </a:t>
            </a:r>
          </a:p>
          <a:p>
            <a:r>
              <a:rPr lang="en-US" sz="1600" dirty="0">
                <a:latin typeface="Comic Sans MS"/>
                <a:cs typeface="Comic Sans MS"/>
              </a:rPr>
              <a:t>in the host ?</a:t>
            </a:r>
          </a:p>
          <a:p>
            <a:endParaRPr lang="en-US" sz="1200" dirty="0">
              <a:latin typeface="Comic Sans MS"/>
              <a:cs typeface="Comic Sans MS"/>
            </a:endParaRPr>
          </a:p>
          <a:p>
            <a:r>
              <a:rPr lang="en-US" sz="1600" dirty="0">
                <a:latin typeface="Comic Sans MS"/>
                <a:cs typeface="Comic Sans MS"/>
              </a:rPr>
              <a:t>+  low concern</a:t>
            </a:r>
          </a:p>
          <a:p>
            <a:r>
              <a:rPr lang="en-US" sz="1600" dirty="0">
                <a:latin typeface="Comic Sans MS"/>
                <a:cs typeface="Comic Sans MS"/>
              </a:rPr>
              <a:t>++  moderate concern</a:t>
            </a:r>
          </a:p>
          <a:p>
            <a:r>
              <a:rPr lang="en-US" sz="1600" dirty="0">
                <a:latin typeface="Comic Sans MS"/>
                <a:cs typeface="Comic Sans MS"/>
              </a:rPr>
              <a:t>+++  high concern</a:t>
            </a:r>
          </a:p>
        </p:txBody>
      </p:sp>
    </p:spTree>
    <p:extLst>
      <p:ext uri="{BB962C8B-B14F-4D97-AF65-F5344CB8AC3E}">
        <p14:creationId xmlns:p14="http://schemas.microsoft.com/office/powerpoint/2010/main" val="3911052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hysaloptera turg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2590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/>
                <a:cs typeface="Comic Sans MS"/>
              </a:rPr>
              <a:t>Concern for reinfection, </a:t>
            </a:r>
          </a:p>
          <a:p>
            <a:r>
              <a:rPr lang="en-US" sz="1600" dirty="0">
                <a:latin typeface="Comic Sans MS"/>
                <a:cs typeface="Comic Sans MS"/>
              </a:rPr>
              <a:t>build up of large </a:t>
            </a:r>
          </a:p>
          <a:p>
            <a:r>
              <a:rPr lang="en-US" sz="1600" dirty="0">
                <a:latin typeface="Comic Sans MS"/>
                <a:cs typeface="Comic Sans MS"/>
              </a:rPr>
              <a:t>parasite population </a:t>
            </a:r>
          </a:p>
          <a:p>
            <a:r>
              <a:rPr lang="en-US" sz="1600" dirty="0">
                <a:latin typeface="Comic Sans MS"/>
                <a:cs typeface="Comic Sans MS"/>
              </a:rPr>
              <a:t>in the host ?</a:t>
            </a:r>
          </a:p>
          <a:p>
            <a:endParaRPr lang="en-US" sz="1200" dirty="0">
              <a:latin typeface="Comic Sans MS"/>
              <a:cs typeface="Comic Sans MS"/>
            </a:endParaRPr>
          </a:p>
          <a:p>
            <a:r>
              <a:rPr lang="en-US" sz="1600" dirty="0">
                <a:latin typeface="Comic Sans MS"/>
                <a:cs typeface="Comic Sans MS"/>
              </a:rPr>
              <a:t>+  low concern</a:t>
            </a:r>
          </a:p>
          <a:p>
            <a:r>
              <a:rPr lang="en-US" sz="1600" dirty="0">
                <a:latin typeface="Comic Sans MS"/>
                <a:cs typeface="Comic Sans MS"/>
              </a:rPr>
              <a:t>++  moderate concern</a:t>
            </a:r>
          </a:p>
          <a:p>
            <a:r>
              <a:rPr lang="en-US" sz="1600" dirty="0">
                <a:latin typeface="Comic Sans MS"/>
                <a:cs typeface="Comic Sans MS"/>
              </a:rPr>
              <a:t>+++  high concern</a:t>
            </a:r>
          </a:p>
        </p:txBody>
      </p:sp>
    </p:spTree>
    <p:extLst>
      <p:ext uri="{BB962C8B-B14F-4D97-AF65-F5344CB8AC3E}">
        <p14:creationId xmlns:p14="http://schemas.microsoft.com/office/powerpoint/2010/main" val="712989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>
                <a:latin typeface="Comic Sans MS" charset="0"/>
              </a:rPr>
              <a:t>Take Home</a:t>
            </a:r>
          </a:p>
        </p:txBody>
      </p:sp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609600" y="1981200"/>
            <a:ext cx="8001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27012" lvl="1" indent="0"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Importance of knowing life cycles for successful clinical cases and disease control.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33400" y="3429000"/>
            <a:ext cx="8001000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27012" lvl="1" indent="0"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Concepts that should become “second nature”:</a:t>
            </a:r>
          </a:p>
          <a:p>
            <a:pPr marL="574675" lvl="1" indent="-347663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Infection v/s Infectious v/s Disease</a:t>
            </a:r>
          </a:p>
          <a:p>
            <a:pPr marL="574675" lvl="1" indent="-347663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Host Specificity:  Low v/s High</a:t>
            </a:r>
          </a:p>
          <a:p>
            <a:pPr marL="574675" lvl="1" indent="-347663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Life Cycles: Direct v/s Indirect</a:t>
            </a:r>
          </a:p>
        </p:txBody>
      </p:sp>
    </p:spTree>
    <p:extLst>
      <p:ext uri="{BB962C8B-B14F-4D97-AF65-F5344CB8AC3E}">
        <p14:creationId xmlns:p14="http://schemas.microsoft.com/office/powerpoint/2010/main" val="297124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64462" cy="14620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>
                <a:latin typeface="Comic Sans MS Bold"/>
                <a:cs typeface="Comic Sans MS Bold"/>
              </a:rPr>
              <a:t>Parasites in Practice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8650288" cy="47244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dirty="0">
                <a:latin typeface="Comic Sans MS"/>
                <a:cs typeface="Comic Sans MS"/>
              </a:rPr>
              <a:t>In a veterinary practice how much effort &amp; time is spent on Parasite issues?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>
                <a:latin typeface="Comic Sans MS"/>
                <a:cs typeface="Comic Sans MS"/>
              </a:rPr>
              <a:t>What parasites are often diagnosed in a veterinary practice?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>
                <a:latin typeface="Comic Sans MS"/>
                <a:cs typeface="Comic Sans MS"/>
              </a:rPr>
              <a:t>What parasites do veterinary practices often </a:t>
            </a:r>
            <a:r>
              <a:rPr lang="en-US" dirty="0" smtClean="0">
                <a:latin typeface="Comic Sans MS"/>
                <a:cs typeface="Comic Sans MS"/>
              </a:rPr>
              <a:t>“just treat”?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>
                <a:latin typeface="Comic Sans MS"/>
                <a:cs typeface="Comic Sans MS"/>
              </a:rPr>
              <a:t>What parasites do veterinary practices often try to manage</a:t>
            </a:r>
            <a:r>
              <a:rPr lang="en-US" dirty="0" smtClean="0">
                <a:latin typeface="Comic Sans MS"/>
                <a:cs typeface="Comic Sans MS"/>
              </a:rPr>
              <a:t>?</a:t>
            </a:r>
          </a:p>
          <a:p>
            <a:pPr lvl="2" eaLnBrk="1" hangingPunct="1">
              <a:buClr>
                <a:schemeClr val="accent2"/>
              </a:buClr>
              <a:buFont typeface="Wingdings" charset="0"/>
              <a:buChar char="n"/>
              <a:defRPr/>
            </a:pPr>
            <a:r>
              <a:rPr lang="en-US" dirty="0" smtClean="0">
                <a:latin typeface="Comic Sans MS"/>
                <a:cs typeface="Comic Sans MS"/>
              </a:rPr>
              <a:t>What has made parasites more difficult to manage?</a:t>
            </a:r>
            <a:endParaRPr lang="en-US" dirty="0">
              <a:latin typeface="Comic Sans MS"/>
              <a:cs typeface="Comic Sans MS"/>
            </a:endParaRPr>
          </a:p>
          <a:p>
            <a:pPr lvl="1" eaLnBrk="1" hangingPunct="1">
              <a:buFont typeface="Wingdings" charset="0"/>
              <a:buChar char="n"/>
              <a:defRPr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439245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>
                <a:latin typeface="Comic Sans MS" charset="0"/>
              </a:rPr>
              <a:t>Take Home</a:t>
            </a:r>
          </a:p>
        </p:txBody>
      </p:sp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152400" y="2209800"/>
            <a:ext cx="8839200" cy="32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indent="-515938" eaLnBrk="1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en-U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Concepts &amp; Definitions that should become “second nature”:</a:t>
            </a:r>
          </a:p>
          <a:p>
            <a:pPr marL="681038" lvl="2" indent="-347663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sz="2400" b="1" dirty="0" smtClean="0">
                <a:latin typeface="Comic Sans MS"/>
                <a:cs typeface="Comic Sans MS"/>
              </a:rPr>
              <a:t>Prepatent v/s Patent</a:t>
            </a:r>
          </a:p>
          <a:p>
            <a:pPr marL="681038" lvl="2" indent="-347663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sz="2400" b="1" smtClean="0">
                <a:latin typeface="Comic Sans MS"/>
                <a:cs typeface="Comic Sans MS"/>
              </a:rPr>
              <a:t>Parasite Stage</a:t>
            </a:r>
            <a:r>
              <a:rPr lang="en-US" sz="2400" b="1" dirty="0">
                <a:latin typeface="Comic Sans MS"/>
                <a:cs typeface="Comic Sans MS"/>
              </a:rPr>
              <a:t>: Larval  v/s   Adult </a:t>
            </a:r>
          </a:p>
          <a:p>
            <a:pPr marL="681038" lvl="2" indent="-347663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sz="2400" b="1" dirty="0">
                <a:latin typeface="Comic Sans MS"/>
                <a:cs typeface="Comic Sans MS"/>
              </a:rPr>
              <a:t>Hosts: Definitive  v/s  Intermediate  v/s  Paratenic</a:t>
            </a:r>
          </a:p>
          <a:p>
            <a:pPr marL="681038" lvl="2" indent="-347663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sz="2400" b="1" dirty="0">
                <a:latin typeface="Comic Sans MS"/>
                <a:cs typeface="Comic Sans MS"/>
              </a:rPr>
              <a:t>Zoonosis</a:t>
            </a:r>
          </a:p>
          <a:p>
            <a:pPr marL="627062" lvl="2" indent="0"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altLang="en-US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2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vpglogo220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8400" y="785120"/>
            <a:ext cx="4267200" cy="4267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10" descr="ncst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60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8600" y="2057400"/>
            <a:ext cx="8915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Pathogenesis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Production or Development of Disease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Forms of Pathogenesis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Trauma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Nutrient Robbing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Toxin Production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Interactions with Host immune / inflammatory responses</a:t>
            </a:r>
            <a:r>
              <a:rPr lang="en-US" altLang="en-US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en-US" altLang="en-US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150938" y="292100"/>
            <a:ext cx="7793037" cy="1460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u="sng" dirty="0">
                <a:latin typeface="Comic Sans MS" panose="030F0702030302020204" pitchFamily="66" charset="0"/>
              </a:rPr>
              <a:t>Parasite Impact </a:t>
            </a:r>
            <a:br>
              <a:rPr lang="en-US" sz="4800" b="1" u="sng" dirty="0">
                <a:latin typeface="Comic Sans MS" panose="030F0702030302020204" pitchFamily="66" charset="0"/>
              </a:rPr>
            </a:br>
            <a:r>
              <a:rPr lang="en-US" sz="4800" b="1" u="sng" dirty="0">
                <a:latin typeface="Comic Sans MS" panose="030F0702030302020204" pitchFamily="66" charset="0"/>
              </a:rPr>
              <a:t>on the Host</a:t>
            </a:r>
          </a:p>
        </p:txBody>
      </p:sp>
    </p:spTree>
    <p:extLst>
      <p:ext uri="{BB962C8B-B14F-4D97-AF65-F5344CB8AC3E}">
        <p14:creationId xmlns:p14="http://schemas.microsoft.com/office/powerpoint/2010/main" val="62406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09600" y="1981200"/>
            <a:ext cx="853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Infection = presence of an agent that has the potential to cause disease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Infectious = capable of causing </a:t>
            </a:r>
            <a:r>
              <a:rPr lang="en-US" altLang="en-US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infection</a:t>
            </a:r>
          </a:p>
          <a:p>
            <a:pPr marL="0" indent="0"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altLang="en-US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Disease </a:t>
            </a:r>
            <a:r>
              <a:rPr lang="en-US" alt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= the occurrence of dysfunction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Infection ≠ Infectious ≠ Disease </a:t>
            </a:r>
            <a:endParaRPr lang="en-US" altLang="en-US" sz="24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en-US" altLang="en-US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Clinical judgement: “Is the effect on the patient important enough to justify treatment</a:t>
            </a:r>
            <a:r>
              <a:rPr lang="en-US" altLang="en-US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?”</a:t>
            </a:r>
            <a:endParaRPr lang="en-US" altLang="en-US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239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latin typeface="Comic Sans MS" panose="030F0702030302020204" pitchFamily="66" charset="0"/>
              </a:rPr>
              <a:t>Important concepts of Parasitic Infections</a:t>
            </a:r>
          </a:p>
        </p:txBody>
      </p:sp>
    </p:spTree>
    <p:extLst>
      <p:ext uri="{BB962C8B-B14F-4D97-AF65-F5344CB8AC3E}">
        <p14:creationId xmlns:p14="http://schemas.microsoft.com/office/powerpoint/2010/main" val="215221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282575" y="55626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D.  After using the bathroom, she was horrified to see that she had passed several active </a:t>
            </a:r>
            <a:r>
              <a:rPr lang="en-US" altLang="en-US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segments </a:t>
            </a:r>
            <a:r>
              <a:rPr lang="en-US" alt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of the beef tapeworm, </a:t>
            </a:r>
            <a:r>
              <a:rPr lang="en-US" altLang="en-US" sz="2000" b="1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Taenia</a:t>
            </a:r>
            <a:r>
              <a:rPr lang="en-US" altLang="en-US" sz="20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saginata</a:t>
            </a:r>
            <a:r>
              <a:rPr lang="en-US" alt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en-US" altLang="en-US" sz="3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82575" y="2133600"/>
            <a:ext cx="861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A.  The dog showed no adverse symptoms to the 2 female </a:t>
            </a:r>
            <a:r>
              <a:rPr lang="en-US" altLang="en-US" sz="2000" b="1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Dirofilaria</a:t>
            </a:r>
            <a:r>
              <a:rPr lang="en-US" altLang="en-US" sz="20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immitis</a:t>
            </a:r>
            <a:r>
              <a:rPr lang="en-US" alt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in its </a:t>
            </a:r>
            <a:r>
              <a:rPr lang="en-US" altLang="en-US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pulmonary arteries.</a:t>
            </a:r>
            <a:r>
              <a:rPr lang="en-US" altLang="en-US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en-US" alt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6324600" y="2496065"/>
            <a:ext cx="1371600" cy="381000"/>
          </a:xfrm>
          <a:prstGeom prst="rect">
            <a:avLst/>
          </a:prstGeom>
          <a:solidFill>
            <a:srgbClr val="F1D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Infection</a:t>
            </a:r>
            <a:r>
              <a:rPr lang="en-US" altLang="en-US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en-US" alt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304800" y="3124200"/>
            <a:ext cx="861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B.  1,000 juvenile </a:t>
            </a:r>
            <a:r>
              <a:rPr lang="en-US" altLang="en-US" sz="2000" b="1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Haemonchus</a:t>
            </a:r>
            <a:r>
              <a:rPr lang="en-US" altLang="en-US" sz="20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contortus</a:t>
            </a:r>
            <a:r>
              <a:rPr lang="en-US" alt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were causing severe anemia in the lamb.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5257800" y="3505200"/>
            <a:ext cx="2743200" cy="381000"/>
          </a:xfrm>
          <a:prstGeom prst="rect">
            <a:avLst/>
          </a:prstGeom>
          <a:solidFill>
            <a:srgbClr val="F1D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Infection + Disease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304800" y="4267200"/>
            <a:ext cx="861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C.  Cats suffering from large bowel diarrhea due to </a:t>
            </a:r>
            <a:r>
              <a:rPr lang="en-US" altLang="en-US" sz="2000" b="1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Tritrichomonas</a:t>
            </a:r>
            <a:r>
              <a:rPr lang="en-US" altLang="en-US" sz="20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i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blagburni</a:t>
            </a:r>
            <a:r>
              <a:rPr lang="en-US" altLang="en-US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pass active </a:t>
            </a:r>
            <a:r>
              <a:rPr lang="en-US" altLang="en-US" sz="20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trophs</a:t>
            </a:r>
            <a:r>
              <a:rPr lang="en-US" alt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in their stool. </a:t>
            </a:r>
            <a:endParaRPr lang="en-US" altLang="en-US" sz="3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4343400" y="4953000"/>
            <a:ext cx="4419600" cy="457200"/>
          </a:xfrm>
          <a:prstGeom prst="rect">
            <a:avLst/>
          </a:prstGeom>
          <a:solidFill>
            <a:srgbClr val="F1D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Infection + Disease + Infectious</a:t>
            </a:r>
            <a:endParaRPr lang="en-US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6759575" y="6248400"/>
            <a:ext cx="1371600" cy="381000"/>
          </a:xfrm>
          <a:prstGeom prst="rect">
            <a:avLst/>
          </a:prstGeom>
          <a:solidFill>
            <a:srgbClr val="F1D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Infection</a:t>
            </a:r>
            <a:endParaRPr lang="en-US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921026"/>
            <a:ext cx="7924800" cy="655638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latin typeface="Comic Sans MS" panose="030F0702030302020204" pitchFamily="66" charset="0"/>
              </a:rPr>
              <a:t>Infection, Disease, and/or Infectious?</a:t>
            </a:r>
          </a:p>
        </p:txBody>
      </p:sp>
    </p:spTree>
    <p:extLst>
      <p:ext uri="{BB962C8B-B14F-4D97-AF65-F5344CB8AC3E}">
        <p14:creationId xmlns:p14="http://schemas.microsoft.com/office/powerpoint/2010/main" val="94434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82" grpId="0"/>
      <p:bldP spid="71685" grpId="0" animBg="1"/>
      <p:bldP spid="71686" grpId="0"/>
      <p:bldP spid="71687" grpId="0" animBg="1"/>
      <p:bldP spid="71688" grpId="0"/>
      <p:bldP spid="71689" grpId="0" animBg="1"/>
      <p:bldP spid="716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hylogenetic tree_al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b="1" dirty="0">
                <a:latin typeface="Comic Sans MS" charset="0"/>
              </a:rPr>
              <a:t>Protozoa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04800" y="2590800"/>
            <a:ext cx="8305800" cy="30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32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Microparasites</a:t>
            </a:r>
            <a:endParaRPr lang="en-US" altLang="en-US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2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Small (single cell) parasites</a:t>
            </a:r>
          </a:p>
          <a:p>
            <a:pPr marL="1714500" lvl="3" indent="-342900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u"/>
            </a:pPr>
            <a:r>
              <a:rPr lang="en-US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(Protozoa, [bacteria, viruses])</a:t>
            </a:r>
          </a:p>
          <a:p>
            <a:pPr lvl="2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Intracellular &amp; Extracellular</a:t>
            </a:r>
          </a:p>
          <a:p>
            <a:pPr lvl="2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en-US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Individual organisms Multiply in the host.</a:t>
            </a:r>
          </a:p>
          <a:p>
            <a:pPr marL="1714500" lvl="3" indent="-342900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u"/>
            </a:pPr>
            <a:r>
              <a:rPr lang="en-US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“mechanism” of protozoan induced pathology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2079</TotalTime>
  <Words>1035</Words>
  <Application>Microsoft Office PowerPoint</Application>
  <PresentationFormat>On-screen Show (4:3)</PresentationFormat>
  <Paragraphs>252</Paragraphs>
  <Slides>41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ＭＳ Ｐゴシック</vt:lpstr>
      <vt:lpstr>Arial</vt:lpstr>
      <vt:lpstr>Calibri</vt:lpstr>
      <vt:lpstr>Comic Sans MS</vt:lpstr>
      <vt:lpstr>Comic Sans MS Bold</vt:lpstr>
      <vt:lpstr>Tahoma</vt:lpstr>
      <vt:lpstr>Wingdings</vt:lpstr>
      <vt:lpstr>Blends</vt:lpstr>
      <vt:lpstr>1_Blends</vt:lpstr>
      <vt:lpstr>VMP 930 Veterinary Parasitology</vt:lpstr>
      <vt:lpstr>Parasitism</vt:lpstr>
      <vt:lpstr>Studies in Infectious Diseases</vt:lpstr>
      <vt:lpstr>Parasites in Practice</vt:lpstr>
      <vt:lpstr>Parasite Impact  on the Host</vt:lpstr>
      <vt:lpstr>Important concepts of Parasitic Infections</vt:lpstr>
      <vt:lpstr>Infection, Disease, and/or Infectious?</vt:lpstr>
      <vt:lpstr>PowerPoint Presentation</vt:lpstr>
      <vt:lpstr>Protozoa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Trematodes</vt:lpstr>
      <vt:lpstr>PowerPoint Presentation</vt:lpstr>
      <vt:lpstr>PowerPoint Presentation</vt:lpstr>
      <vt:lpstr>Cestodes</vt:lpstr>
      <vt:lpstr>PowerPoint Presentation</vt:lpstr>
      <vt:lpstr>PowerPoint Presentation</vt:lpstr>
      <vt:lpstr>Nematodes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Arthropods</vt:lpstr>
      <vt:lpstr>PowerPoint Presentation</vt:lpstr>
      <vt:lpstr>PowerPoint Presentation</vt:lpstr>
      <vt:lpstr>PowerPoint Presentation</vt:lpstr>
      <vt:lpstr>PowerPoint Presentation</vt:lpstr>
      <vt:lpstr>Controlling Parasites</vt:lpstr>
      <vt:lpstr>PowerPoint Presentation</vt:lpstr>
      <vt:lpstr>Didelphodiplostomum variable Life Cycle</vt:lpstr>
      <vt:lpstr>PowerPoint Presentation</vt:lpstr>
      <vt:lpstr>Take Home</vt:lpstr>
      <vt:lpstr>Take Home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Symbiosis</dc:title>
  <dc:creator>James Flowers, Ph.D.</dc:creator>
  <cp:lastModifiedBy>James R Flowers</cp:lastModifiedBy>
  <cp:revision>133</cp:revision>
  <cp:lastPrinted>2022-08-04T20:00:56Z</cp:lastPrinted>
  <dcterms:created xsi:type="dcterms:W3CDTF">2007-04-26T01:08:46Z</dcterms:created>
  <dcterms:modified xsi:type="dcterms:W3CDTF">2022-08-04T20:03:24Z</dcterms:modified>
</cp:coreProperties>
</file>