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6"/>
  </p:notesMasterIdLst>
  <p:sldIdLst>
    <p:sldId id="295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654" autoAdjust="0"/>
  </p:normalViewPr>
  <p:slideViewPr>
    <p:cSldViewPr snapToGrid="0" snapToObjects="1">
      <p:cViewPr varScale="1">
        <p:scale>
          <a:sx n="84" d="100"/>
          <a:sy n="84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88289-8016-4A45-B360-31E84F0619EC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AD47-BF12-C946-AF1F-CB762D8BD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4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nematodes in the Order </a:t>
            </a:r>
            <a:r>
              <a:rPr lang="en-US" dirty="0" err="1"/>
              <a:t>Strongylida</a:t>
            </a:r>
            <a:r>
              <a:rPr lang="en-US" dirty="0"/>
              <a:t> are a completely different group of nematodes from the ones we just described in the Order Rhabditida that included </a:t>
            </a:r>
            <a:r>
              <a:rPr lang="en-US" i="1" dirty="0" err="1"/>
              <a:t>Strongyoides</a:t>
            </a:r>
            <a:r>
              <a:rPr lang="en-US" dirty="0"/>
              <a:t>. Be careful not to be confused by the genus name </a:t>
            </a:r>
            <a:r>
              <a:rPr lang="en-US" i="1" dirty="0" err="1"/>
              <a:t>Strongyloides</a:t>
            </a:r>
            <a:r>
              <a:rPr lang="en-US" dirty="0"/>
              <a:t> in the Order </a:t>
            </a:r>
            <a:r>
              <a:rPr lang="en-US" dirty="0" err="1"/>
              <a:t>Rhabditia</a:t>
            </a:r>
            <a:r>
              <a:rPr lang="en-US" dirty="0"/>
              <a:t> and some of the genus names in the Order </a:t>
            </a:r>
            <a:r>
              <a:rPr lang="en-US" dirty="0" err="1"/>
              <a:t>Strongylida</a:t>
            </a:r>
            <a:r>
              <a:rPr lang="en-US" dirty="0"/>
              <a:t>.  In the top figure you see the smaller males grasping the larger females at the vulvar opening using its copulatory bursa.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this with </a:t>
            </a:r>
            <a:r>
              <a:rPr lang="en-US" i="1" dirty="0" err="1"/>
              <a:t>Haemonchus</a:t>
            </a:r>
            <a:r>
              <a:rPr lang="en-US" dirty="0"/>
              <a:t> infections in small ruminants.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16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8E5C4-C89D-3949-8018-E70D50C8DAE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8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8E5C4-C89D-3949-8018-E70D50C8DAE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47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Upper left figure showing black, tarry feces; not watery diarrhea. Upper right and lower left show edema resulting from hypoproteinemia. Lower right showing FAMACHA measurement of anemia resulting from blood loss due to </a:t>
            </a:r>
            <a:r>
              <a:rPr lang="en-US" i="1" dirty="0" err="1"/>
              <a:t>Haemonchus</a:t>
            </a:r>
            <a:r>
              <a:rPr lang="en-US" dirty="0"/>
              <a:t> feeding.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608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Cooperia</a:t>
            </a:r>
            <a:r>
              <a:rPr lang="en-US" dirty="0"/>
              <a:t> infections in cattle are no where near as pathogenic as </a:t>
            </a:r>
            <a:r>
              <a:rPr lang="en-US" dirty="0" err="1"/>
              <a:t>Ostertagia</a:t>
            </a:r>
            <a:r>
              <a:rPr lang="en-US" dirty="0"/>
              <a:t> infections. </a:t>
            </a:r>
            <a:r>
              <a:rPr lang="en-US" dirty="0" err="1"/>
              <a:t>Cooperia</a:t>
            </a:r>
            <a:r>
              <a:rPr lang="en-US" dirty="0"/>
              <a:t> nematodes require a higher anthelmintic drug dose to be killed compared to </a:t>
            </a:r>
            <a:r>
              <a:rPr lang="en-US" dirty="0" err="1"/>
              <a:t>Ostertagia</a:t>
            </a:r>
            <a:r>
              <a:rPr lang="en-US" dirty="0"/>
              <a:t>, thus they are becoming the main source of fecal ova which may mislead decisions to treat based on fecal ova counts when assuming all ova are from </a:t>
            </a:r>
            <a:r>
              <a:rPr lang="en-US" dirty="0" err="1"/>
              <a:t>Ostertagia</a:t>
            </a:r>
            <a:r>
              <a:rPr lang="en-US" dirty="0"/>
              <a:t>. What would you need to do to determine whether </a:t>
            </a:r>
            <a:r>
              <a:rPr lang="en-US" dirty="0" err="1"/>
              <a:t>Ostertgia</a:t>
            </a:r>
            <a:r>
              <a:rPr lang="en-US" dirty="0"/>
              <a:t> or </a:t>
            </a:r>
            <a:r>
              <a:rPr lang="en-US" dirty="0" err="1"/>
              <a:t>Cooperia</a:t>
            </a:r>
            <a:r>
              <a:rPr lang="en-US" dirty="0"/>
              <a:t> was the source ova seen in feces? Remember, their ova have the same </a:t>
            </a:r>
            <a:r>
              <a:rPr lang="en-US" dirty="0" err="1"/>
              <a:t>strongyle</a:t>
            </a:r>
            <a:r>
              <a:rPr lang="en-US" dirty="0"/>
              <a:t>-type morphology.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you will recognize “</a:t>
            </a:r>
            <a:r>
              <a:rPr lang="en-US" dirty="0" err="1"/>
              <a:t>strongyle</a:t>
            </a:r>
            <a:r>
              <a:rPr lang="en-US" dirty="0"/>
              <a:t> type” ova or eggs as hookworm ova, but this is the same ova type as produced by </a:t>
            </a:r>
            <a:r>
              <a:rPr lang="en-US" dirty="0" err="1"/>
              <a:t>trichostrongyles</a:t>
            </a:r>
            <a:r>
              <a:rPr lang="en-US" dirty="0"/>
              <a:t> in ruminants and by small and large </a:t>
            </a:r>
            <a:r>
              <a:rPr lang="en-US" dirty="0" err="1"/>
              <a:t>strongyles</a:t>
            </a:r>
            <a:r>
              <a:rPr lang="en-US" dirty="0"/>
              <a:t> in horses.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6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Transmission of pasture borne nematodes of ruminants and equids is highly dependent on environmental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9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other distantly related nematode we just covered uses these routes of infection?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4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Requirements for an intermediate host is important to know for controlling infection. Without the intermediate host there is no transmission of infection.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DAD47-BF12-C946-AF1F-CB762D8BDD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Wash your garden vegetables, especially if you are using sheep manure as a fertilizer.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40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Sheep can tolerate fairly high numbers of </a:t>
            </a:r>
            <a:r>
              <a:rPr lang="en-US" dirty="0" err="1"/>
              <a:t>Trichostrongylus</a:t>
            </a:r>
            <a:r>
              <a:rPr lang="en-US" dirty="0"/>
              <a:t> </a:t>
            </a:r>
            <a:r>
              <a:rPr lang="en-US" dirty="0" err="1"/>
              <a:t>axei</a:t>
            </a:r>
            <a:r>
              <a:rPr lang="en-US" dirty="0"/>
              <a:t> without clinical signs; whereas, horses can develop clinical disease from lower infection levels. The upper figure shows pathological lesions on the </a:t>
            </a:r>
            <a:r>
              <a:rPr lang="en-US" dirty="0" err="1"/>
              <a:t>abomasal</a:t>
            </a:r>
            <a:r>
              <a:rPr lang="en-US" dirty="0"/>
              <a:t> surface of a heavily infected sheep. The lower figure shows nodular formations on the stomach mucosal surface of an infected horse.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5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lack of cross infection of </a:t>
            </a:r>
            <a:r>
              <a:rPr lang="en-US" dirty="0" err="1"/>
              <a:t>Ostertagia</a:t>
            </a:r>
            <a:r>
              <a:rPr lang="en-US" dirty="0"/>
              <a:t> between cattle and sheep may be useful for pasture utilization when co-grazing of cattle and sheep is a consideration.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08957D-2566-E94B-B681-9BEF319FE5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4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1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4447573-7A38-4C9F-A084-1BE360B44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15DBB3D-2472-4397-8719-BCC3571134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93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5CBEB1D-5F0F-4342-9EC2-4650A822B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2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7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9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8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9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4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B49491D4-E0D8-6D4F-8F7B-A7B738A2BD14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FD876744-5624-674A-9621-F0F8C160A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5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559ED-4F5F-BD49-904B-86A29890A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VMP 930 Lecture 16a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E27C2-847E-7842-AC52-BA37BC44F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578659"/>
            <a:ext cx="8534400" cy="2894503"/>
          </a:xfrm>
        </p:spPr>
        <p:txBody>
          <a:bodyPr/>
          <a:lstStyle/>
          <a:p>
            <a:pPr algn="l"/>
            <a:r>
              <a:rPr lang="en-US" dirty="0"/>
              <a:t>Objectives:</a:t>
            </a:r>
          </a:p>
          <a:p>
            <a:pPr marL="457200" indent="-457200" algn="l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Name the four Superfamily groupings of nematodes in the Order </a:t>
            </a:r>
            <a:r>
              <a:rPr lang="en-US" dirty="0" err="1"/>
              <a:t>Strongylida</a:t>
            </a:r>
            <a:endParaRPr lang="en-US" dirty="0"/>
          </a:p>
          <a:p>
            <a:pPr marL="457200" indent="-457200" algn="l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List the characteristics of each superfamily and how they are similar and different</a:t>
            </a:r>
          </a:p>
        </p:txBody>
      </p:sp>
    </p:spTree>
    <p:extLst>
      <p:ext uri="{BB962C8B-B14F-4D97-AF65-F5344CB8AC3E}">
        <p14:creationId xmlns:p14="http://schemas.microsoft.com/office/powerpoint/2010/main" val="27382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0589" y="2743200"/>
            <a:ext cx="5454316" cy="3465095"/>
          </a:xfrm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6400" y="509587"/>
            <a:ext cx="10363200" cy="1143000"/>
          </a:xfrm>
        </p:spPr>
        <p:txBody>
          <a:bodyPr/>
          <a:lstStyle/>
          <a:p>
            <a:r>
              <a:rPr lang="en-US" b="1" dirty="0"/>
              <a:t>Order </a:t>
            </a:r>
            <a:r>
              <a:rPr lang="en-US" b="1" dirty="0" err="1"/>
              <a:t>Strongylida</a:t>
            </a:r>
            <a:r>
              <a:rPr lang="en-US" b="1" dirty="0"/>
              <a:t> - general life cycles </a:t>
            </a:r>
            <a:r>
              <a:rPr lang="en-US" sz="3200" dirty="0"/>
              <a:t>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399" y="2313693"/>
            <a:ext cx="5406189" cy="4114800"/>
          </a:xfrm>
        </p:spPr>
        <p:txBody>
          <a:bodyPr/>
          <a:lstStyle/>
          <a:p>
            <a:r>
              <a:rPr lang="en-US" dirty="0"/>
              <a:t>Routes of infection (cont.): </a:t>
            </a:r>
            <a:br>
              <a:rPr lang="en-US" dirty="0"/>
            </a:br>
            <a:r>
              <a:rPr lang="en-US" dirty="0"/>
              <a:t>2.  Skin penetration and ingestion, including lactogenic, is used by </a:t>
            </a:r>
            <a:r>
              <a:rPr lang="en-US" dirty="0" err="1"/>
              <a:t>Ancylostomoidea</a:t>
            </a:r>
            <a:r>
              <a:rPr lang="en-US" dirty="0"/>
              <a:t> (hookworm).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20262" y="6160169"/>
            <a:ext cx="2654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Cutaneous larval </a:t>
            </a:r>
            <a:r>
              <a:rPr lang="en-US" sz="1600" b="1" u="sng" dirty="0" err="1"/>
              <a:t>migrans</a:t>
            </a:r>
            <a:r>
              <a:rPr lang="en-US" sz="1600" b="1" u="sng" dirty="0"/>
              <a:t> </a:t>
            </a:r>
            <a:r>
              <a:rPr lang="en-US" sz="1600" b="1" dirty="0"/>
              <a:t>lesion from infective larva</a:t>
            </a:r>
          </a:p>
        </p:txBody>
      </p:sp>
    </p:spTree>
    <p:extLst>
      <p:ext uri="{BB962C8B-B14F-4D97-AF65-F5344CB8AC3E}">
        <p14:creationId xmlns:p14="http://schemas.microsoft.com/office/powerpoint/2010/main" val="296764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3832" y="4170947"/>
            <a:ext cx="3801979" cy="2470486"/>
          </a:xfr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200" y="552000"/>
            <a:ext cx="10363200" cy="1143000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dirty="0"/>
              <a:t>Order </a:t>
            </a:r>
            <a:r>
              <a:rPr lang="en-US" b="1" dirty="0" err="1"/>
              <a:t>Strongylida</a:t>
            </a:r>
            <a:r>
              <a:rPr lang="en-US" b="1" dirty="0"/>
              <a:t> - general life cycles </a:t>
            </a:r>
            <a:r>
              <a:rPr lang="en-US" sz="3600" dirty="0"/>
              <a:t>(cont.)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dirty="0"/>
              <a:t>Routes of infection (cont.):</a:t>
            </a:r>
            <a:br>
              <a:rPr lang="en-US" dirty="0"/>
            </a:br>
            <a:r>
              <a:rPr lang="en-US" dirty="0"/>
              <a:t>3.  Ingestion of infected </a:t>
            </a:r>
            <a:r>
              <a:rPr lang="en-US" b="1" dirty="0"/>
              <a:t>intermediate host</a:t>
            </a:r>
            <a:r>
              <a:rPr lang="en-US" dirty="0"/>
              <a:t> is used by </a:t>
            </a:r>
            <a:r>
              <a:rPr lang="en-US" dirty="0" err="1"/>
              <a:t>Metastrongyloidea</a:t>
            </a:r>
            <a:r>
              <a:rPr lang="en-US" dirty="0"/>
              <a:t> genera.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2525" y="2190220"/>
            <a:ext cx="3695875" cy="34330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5811" y="6056658"/>
            <a:ext cx="134218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Earthworm containing L</a:t>
            </a:r>
            <a:r>
              <a:rPr lang="en-US" sz="1600" b="1" baseline="-25000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78737" y="5643731"/>
            <a:ext cx="134218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Slug (or snail) </a:t>
            </a:r>
            <a:r>
              <a:rPr lang="en-US" sz="1600" b="1" dirty="0"/>
              <a:t>containing L</a:t>
            </a:r>
            <a:r>
              <a:rPr lang="en-US" sz="1600" b="1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4394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33EE59-ACE4-754F-ABE7-EFD7B040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Question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1D7A7-8E4B-394E-B6E8-2091AC18B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</a:t>
            </a:r>
            <a:r>
              <a:rPr lang="en-US" dirty="0" err="1"/>
              <a:t>superfamilies</a:t>
            </a:r>
            <a:r>
              <a:rPr lang="en-US" dirty="0"/>
              <a:t> of nematodes have genera that produce eggs with the same </a:t>
            </a:r>
            <a:r>
              <a:rPr lang="en-US" dirty="0" err="1"/>
              <a:t>strongyle</a:t>
            </a:r>
            <a:r>
              <a:rPr lang="en-US" dirty="0"/>
              <a:t>-type morphology?</a:t>
            </a:r>
          </a:p>
          <a:p>
            <a:r>
              <a:rPr lang="en-US" dirty="0"/>
              <a:t>What is required to get this type of egg to develop to an infective stage?</a:t>
            </a:r>
          </a:p>
        </p:txBody>
      </p:sp>
    </p:spTree>
    <p:extLst>
      <p:ext uri="{BB962C8B-B14F-4D97-AF65-F5344CB8AC3E}">
        <p14:creationId xmlns:p14="http://schemas.microsoft.com/office/powerpoint/2010/main" val="1203951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A5EC-81BB-2C46-85D1-27C4F62FD5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/>
              <a:t>VMP 930 lecture 16b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14E61-EE3D-FC45-967D-695B9BF9E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1243" y="3585237"/>
            <a:ext cx="10880702" cy="3144483"/>
          </a:xfrm>
        </p:spPr>
        <p:txBody>
          <a:bodyPr/>
          <a:lstStyle/>
          <a:p>
            <a:pPr algn="l"/>
            <a:r>
              <a:rPr lang="en-US" dirty="0"/>
              <a:t>Objectives:</a:t>
            </a:r>
          </a:p>
          <a:p>
            <a:pPr marL="457200" indent="-457200" algn="l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Compare cattle with small ruminants regarding </a:t>
            </a:r>
            <a:r>
              <a:rPr lang="en-US" dirty="0" err="1"/>
              <a:t>trichostrongyle</a:t>
            </a:r>
            <a:r>
              <a:rPr lang="en-US" dirty="0"/>
              <a:t> nematode infection and disease.</a:t>
            </a:r>
          </a:p>
          <a:p>
            <a:pPr marL="457200" indent="-457200" algn="l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Know the host location and adult worm morphology of </a:t>
            </a:r>
            <a:r>
              <a:rPr lang="en-US" i="1" dirty="0" err="1"/>
              <a:t>Trichostrongylus</a:t>
            </a:r>
            <a:r>
              <a:rPr lang="en-US" dirty="0"/>
              <a:t> </a:t>
            </a:r>
            <a:r>
              <a:rPr lang="en-US" i="1" dirty="0" err="1"/>
              <a:t>axei</a:t>
            </a:r>
            <a:r>
              <a:rPr lang="en-US" dirty="0"/>
              <a:t>, </a:t>
            </a:r>
            <a:r>
              <a:rPr lang="en-US" i="1" dirty="0" err="1"/>
              <a:t>Ostertgia</a:t>
            </a:r>
            <a:r>
              <a:rPr lang="en-US" dirty="0"/>
              <a:t> </a:t>
            </a:r>
            <a:r>
              <a:rPr lang="en-US" i="1" dirty="0" err="1"/>
              <a:t>ostertagi</a:t>
            </a:r>
            <a:r>
              <a:rPr lang="en-US" dirty="0"/>
              <a:t>, </a:t>
            </a:r>
            <a:r>
              <a:rPr lang="en-US" i="1" dirty="0"/>
              <a:t>Haemonchus</a:t>
            </a:r>
            <a:r>
              <a:rPr lang="en-US" dirty="0"/>
              <a:t> </a:t>
            </a:r>
            <a:r>
              <a:rPr lang="en-US" i="1" dirty="0"/>
              <a:t>contortus</a:t>
            </a:r>
            <a:r>
              <a:rPr lang="en-US" dirty="0"/>
              <a:t>, and </a:t>
            </a:r>
            <a:r>
              <a:rPr lang="en-US" i="1" dirty="0" err="1"/>
              <a:t>Cooperia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578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74016" y="345883"/>
            <a:ext cx="8971147" cy="1462087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sz="3600" b="1" dirty="0"/>
              <a:t>Superfamily </a:t>
            </a:r>
            <a:r>
              <a:rPr lang="en-US" sz="3600" b="1" dirty="0" err="1"/>
              <a:t>Trichostrongyloidea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commonly called </a:t>
            </a:r>
            <a:r>
              <a:rPr lang="en-US" sz="3600" b="1" dirty="0" err="1"/>
              <a:t>trichostrongyles</a:t>
            </a:r>
            <a:endParaRPr lang="en-US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/>
              <a:t>Haemonchus</a:t>
            </a:r>
            <a:r>
              <a:rPr lang="en-US"/>
              <a:t>, </a:t>
            </a:r>
            <a:r>
              <a:rPr lang="en-US" i="1"/>
              <a:t>Ostertagia</a:t>
            </a:r>
            <a:r>
              <a:rPr lang="en-US"/>
              <a:t>, </a:t>
            </a:r>
            <a:r>
              <a:rPr lang="en-US" i="1"/>
              <a:t>Trichostrongylus</a:t>
            </a:r>
            <a:r>
              <a:rPr lang="en-US"/>
              <a:t> (HOT) plus </a:t>
            </a:r>
            <a:r>
              <a:rPr lang="en-US" i="1"/>
              <a:t>Cooperia</a:t>
            </a:r>
            <a:r>
              <a:rPr lang="en-US"/>
              <a:t> are the genera that infect the abomasum and duodenum of grazing ruminants.</a:t>
            </a:r>
          </a:p>
          <a:p>
            <a:pPr>
              <a:lnSpc>
                <a:spcPct val="90000"/>
              </a:lnSpc>
            </a:pPr>
            <a:r>
              <a:rPr lang="en-US"/>
              <a:t>Sheep and goats are most severely affected by </a:t>
            </a:r>
            <a:r>
              <a:rPr lang="en-US" i="1"/>
              <a:t>Haemonchus contortus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Cattle are most severely affected by </a:t>
            </a:r>
            <a:r>
              <a:rPr lang="en-US" i="1"/>
              <a:t>Ostertagia ostertagi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4672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7320" y="725487"/>
            <a:ext cx="10390716" cy="950914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 err="1"/>
              <a:t>Trichostrongylus</a:t>
            </a:r>
            <a:r>
              <a:rPr lang="en-US" b="1" i="1" dirty="0"/>
              <a:t> spp.</a:t>
            </a:r>
            <a:endParaRPr lang="en-US" sz="3200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88515" y="2299549"/>
            <a:ext cx="11451602" cy="41148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i="1" dirty="0" err="1"/>
              <a:t>Trichostrongylus</a:t>
            </a:r>
            <a:r>
              <a:rPr lang="en-US" i="1" dirty="0"/>
              <a:t> </a:t>
            </a:r>
            <a:r>
              <a:rPr lang="en-US" i="1" dirty="0" err="1"/>
              <a:t>axei</a:t>
            </a:r>
            <a:r>
              <a:rPr lang="en-US" dirty="0"/>
              <a:t> - found in the abomasum of ruminants and stomach of horses. </a:t>
            </a:r>
          </a:p>
          <a:p>
            <a:r>
              <a:rPr lang="en-US" i="1" dirty="0" err="1"/>
              <a:t>Trichostrongylus</a:t>
            </a:r>
            <a:r>
              <a:rPr lang="en-US" i="1" dirty="0"/>
              <a:t> </a:t>
            </a:r>
            <a:r>
              <a:rPr lang="en-US" i="1" dirty="0" err="1"/>
              <a:t>colubriformis</a:t>
            </a:r>
            <a:r>
              <a:rPr lang="en-US" dirty="0"/>
              <a:t> - found in the small intestine of ruminants.</a:t>
            </a:r>
          </a:p>
          <a:p>
            <a:r>
              <a:rPr lang="en-US" dirty="0"/>
              <a:t>Both </a:t>
            </a:r>
            <a:r>
              <a:rPr lang="en-US" i="1" dirty="0" err="1"/>
              <a:t>Trichostrongylus</a:t>
            </a:r>
            <a:r>
              <a:rPr lang="en-US" i="1" dirty="0"/>
              <a:t> sp</a:t>
            </a:r>
            <a:r>
              <a:rPr lang="en-US" dirty="0"/>
              <a:t>. also infect rabbit, pig and man (be careful where you graze). </a:t>
            </a:r>
          </a:p>
        </p:txBody>
      </p:sp>
    </p:spTree>
    <p:extLst>
      <p:ext uri="{BB962C8B-B14F-4D97-AF65-F5344CB8AC3E}">
        <p14:creationId xmlns:p14="http://schemas.microsoft.com/office/powerpoint/2010/main" val="1319363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quarter" idx="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16900" y="2303410"/>
            <a:ext cx="2578100" cy="3920307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5699" y="3915096"/>
            <a:ext cx="4114801" cy="2628901"/>
          </a:xfrm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6041" y="559436"/>
            <a:ext cx="7275181" cy="1143000"/>
          </a:xfrm>
        </p:spPr>
        <p:txBody>
          <a:bodyPr/>
          <a:lstStyle/>
          <a:p>
            <a:r>
              <a:rPr lang="en-US" b="1" i="1" dirty="0" err="1"/>
              <a:t>Trichostrongylus</a:t>
            </a:r>
            <a:r>
              <a:rPr lang="en-US" b="1" i="1" dirty="0"/>
              <a:t> </a:t>
            </a:r>
            <a:r>
              <a:rPr lang="en-US" b="1" i="1" dirty="0" err="1"/>
              <a:t>axei</a:t>
            </a:r>
            <a:endParaRPr lang="en-US" sz="3200" i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4850" y="2177143"/>
            <a:ext cx="5950207" cy="1148908"/>
          </a:xfrm>
        </p:spPr>
        <p:txBody>
          <a:bodyPr/>
          <a:lstStyle/>
          <a:p>
            <a:r>
              <a:rPr lang="en-US" i="1" dirty="0" err="1"/>
              <a:t>Trichostrongylus</a:t>
            </a:r>
            <a:r>
              <a:rPr lang="en-US" i="1" dirty="0"/>
              <a:t> </a:t>
            </a:r>
            <a:r>
              <a:rPr lang="en-US" i="1" dirty="0" err="1"/>
              <a:t>axei</a:t>
            </a:r>
            <a:r>
              <a:rPr lang="en-US" dirty="0"/>
              <a:t>. - Adults are less than 7 mm long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18618" y="3971794"/>
            <a:ext cx="145793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i="1" dirty="0"/>
              <a:t>T. </a:t>
            </a:r>
            <a:r>
              <a:rPr lang="en-US" sz="1200" b="1" i="1" dirty="0" err="1"/>
              <a:t>axei</a:t>
            </a:r>
            <a:r>
              <a:rPr lang="en-US" sz="1200" b="1" dirty="0"/>
              <a:t> adult male</a:t>
            </a:r>
          </a:p>
        </p:txBody>
      </p:sp>
      <p:sp>
        <p:nvSpPr>
          <p:cNvPr id="3" name="Left Bracket 2"/>
          <p:cNvSpPr/>
          <p:nvPr/>
        </p:nvSpPr>
        <p:spPr>
          <a:xfrm>
            <a:off x="8384668" y="4396636"/>
            <a:ext cx="581301" cy="1657804"/>
          </a:xfrm>
          <a:prstGeom prst="leftBracket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903271" y="5909504"/>
            <a:ext cx="128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2"/>
                </a:solidFill>
              </a:rPr>
              <a:t>Copulatory</a:t>
            </a:r>
            <a:r>
              <a:rPr lang="en-US" sz="1200" b="1" dirty="0">
                <a:solidFill>
                  <a:schemeClr val="bg2"/>
                </a:solidFill>
              </a:rPr>
              <a:t> bursa</a:t>
            </a:r>
          </a:p>
        </p:txBody>
      </p:sp>
      <p:sp>
        <p:nvSpPr>
          <p:cNvPr id="5" name="Right Bracket 4"/>
          <p:cNvSpPr/>
          <p:nvPr/>
        </p:nvSpPr>
        <p:spPr>
          <a:xfrm>
            <a:off x="10127293" y="4076700"/>
            <a:ext cx="463463" cy="1977740"/>
          </a:xfrm>
          <a:prstGeom prst="rightBracket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4668" y="3049052"/>
            <a:ext cx="768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spicules</a:t>
            </a:r>
          </a:p>
        </p:txBody>
      </p:sp>
      <p:cxnSp>
        <p:nvCxnSpPr>
          <p:cNvPr id="8" name="Straight Arrow Connector 7"/>
          <p:cNvCxnSpPr>
            <a:cxnSpLocks/>
            <a:stCxn id="6" idx="3"/>
          </p:cNvCxnSpPr>
          <p:nvPr/>
        </p:nvCxnSpPr>
        <p:spPr>
          <a:xfrm flipV="1">
            <a:off x="9153578" y="3032102"/>
            <a:ext cx="273842" cy="1708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  <a:stCxn id="6" idx="3"/>
          </p:cNvCxnSpPr>
          <p:nvPr/>
        </p:nvCxnSpPr>
        <p:spPr>
          <a:xfrm>
            <a:off x="9153578" y="3202941"/>
            <a:ext cx="610460" cy="220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887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8299" y="4318000"/>
            <a:ext cx="3771901" cy="2456433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23200" y="1854199"/>
            <a:ext cx="3759200" cy="2451101"/>
          </a:xfrm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8487" y="609600"/>
            <a:ext cx="10363200" cy="1143000"/>
          </a:xfrm>
        </p:spPr>
        <p:txBody>
          <a:bodyPr/>
          <a:lstStyle/>
          <a:p>
            <a:r>
              <a:rPr lang="en-US" b="1" i="1" dirty="0" err="1"/>
              <a:t>Trichostrongylus</a:t>
            </a:r>
            <a:r>
              <a:rPr lang="en-US" b="1" i="1" dirty="0"/>
              <a:t> </a:t>
            </a:r>
            <a:r>
              <a:rPr lang="en-US" b="1" i="1" dirty="0" err="1"/>
              <a:t>axei</a:t>
            </a:r>
            <a:endParaRPr lang="en-US" sz="3200" i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0625" y="2288088"/>
            <a:ext cx="5361139" cy="3066789"/>
          </a:xfrm>
        </p:spPr>
        <p:txBody>
          <a:bodyPr/>
          <a:lstStyle/>
          <a:p>
            <a:r>
              <a:rPr lang="en-US" dirty="0"/>
              <a:t>Rarely causes clinical disease alone. </a:t>
            </a:r>
          </a:p>
          <a:p>
            <a:r>
              <a:rPr lang="en-US" dirty="0"/>
              <a:t>Exception: horses can develop clinical disease.</a:t>
            </a:r>
          </a:p>
          <a:p>
            <a:pPr lvl="1"/>
            <a:r>
              <a:rPr lang="en-US" dirty="0"/>
              <a:t>Risk of being pastured with sheep.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57419" y="3933634"/>
            <a:ext cx="143527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Catarrhal gastritis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3582" y="6467275"/>
            <a:ext cx="187577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Nodular hyperplasia</a:t>
            </a:r>
          </a:p>
        </p:txBody>
      </p:sp>
    </p:spTree>
    <p:extLst>
      <p:ext uri="{BB962C8B-B14F-4D97-AF65-F5344CB8AC3E}">
        <p14:creationId xmlns:p14="http://schemas.microsoft.com/office/powerpoint/2010/main" val="2033515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 err="1"/>
              <a:t>Ostertagia</a:t>
            </a:r>
            <a:r>
              <a:rPr lang="en-US" b="1" i="1" dirty="0"/>
              <a:t> spp.</a:t>
            </a:r>
            <a:endParaRPr lang="en-US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76197" y="2662619"/>
            <a:ext cx="11407761" cy="2823781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i="1" dirty="0" err="1"/>
              <a:t>Ostertagia</a:t>
            </a:r>
            <a:r>
              <a:rPr lang="en-US" i="1" dirty="0"/>
              <a:t> </a:t>
            </a:r>
            <a:r>
              <a:rPr lang="en-US" i="1" dirty="0" err="1"/>
              <a:t>ostertagi</a:t>
            </a:r>
            <a:r>
              <a:rPr lang="en-US" dirty="0"/>
              <a:t> - most important helminth parasite of cattle. </a:t>
            </a:r>
          </a:p>
          <a:p>
            <a:r>
              <a:rPr lang="en-US" i="1" dirty="0" err="1"/>
              <a:t>Teladorsagia</a:t>
            </a:r>
            <a:r>
              <a:rPr lang="en-US" dirty="0"/>
              <a:t> (</a:t>
            </a:r>
            <a:r>
              <a:rPr lang="en-US" i="1" dirty="0"/>
              <a:t>O.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i="1" dirty="0" err="1"/>
              <a:t>circumcincta</a:t>
            </a:r>
            <a:r>
              <a:rPr lang="en-US" dirty="0"/>
              <a:t> - infects sheep, goats and llamas. </a:t>
            </a:r>
          </a:p>
          <a:p>
            <a:r>
              <a:rPr lang="en-US" dirty="0"/>
              <a:t>Host species specific. Does </a:t>
            </a:r>
            <a:r>
              <a:rPr lang="en-US" b="1" dirty="0"/>
              <a:t>not</a:t>
            </a:r>
            <a:r>
              <a:rPr lang="en-US" dirty="0"/>
              <a:t> cross infect.</a:t>
            </a:r>
          </a:p>
          <a:p>
            <a:r>
              <a:rPr lang="en-US" dirty="0"/>
              <a:t>Common name - brown stomach worm.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36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59700" y="2171700"/>
            <a:ext cx="4127500" cy="2641600"/>
          </a:xfrm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655" y="549568"/>
            <a:ext cx="7772400" cy="1143000"/>
          </a:xfrm>
        </p:spPr>
        <p:txBody>
          <a:bodyPr/>
          <a:lstStyle/>
          <a:p>
            <a:r>
              <a:rPr lang="en-US" b="1" i="1" dirty="0" err="1"/>
              <a:t>Ostertagia</a:t>
            </a:r>
            <a:r>
              <a:rPr lang="en-US" b="1" i="1" dirty="0"/>
              <a:t> sp.</a:t>
            </a:r>
            <a:endParaRPr lang="en-US" i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0283" y="2179007"/>
            <a:ext cx="5076417" cy="2728586"/>
          </a:xfrm>
        </p:spPr>
        <p:txBody>
          <a:bodyPr/>
          <a:lstStyle/>
          <a:p>
            <a:r>
              <a:rPr lang="en-US" dirty="0" smtClean="0"/>
              <a:t>Adult </a:t>
            </a:r>
            <a:r>
              <a:rPr lang="en-US" dirty="0"/>
              <a:t>worms are 7 to 14 mm long, brown in color.</a:t>
            </a:r>
          </a:p>
          <a:p>
            <a:r>
              <a:rPr lang="en-US" dirty="0"/>
              <a:t>Fecal egg counts above 200 indicate high worm burden.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17131" y="5158623"/>
            <a:ext cx="13295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adult male copulatory bursa &amp; spicules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85162" y="4813300"/>
            <a:ext cx="20375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2"/>
                </a:solidFill>
              </a:rPr>
              <a:t>Adult worms on gastric mucosa. Note bubbles due to protein loss into lumen.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46700" y="3093721"/>
            <a:ext cx="2159000" cy="3281680"/>
          </a:xfrm>
        </p:spPr>
      </p:pic>
    </p:spTree>
    <p:extLst>
      <p:ext uri="{BB962C8B-B14F-4D97-AF65-F5344CB8AC3E}">
        <p14:creationId xmlns:p14="http://schemas.microsoft.com/office/powerpoint/2010/main" val="271199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1618" y="4182265"/>
            <a:ext cx="3827321" cy="2551547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4516" y="1905674"/>
            <a:ext cx="3200609" cy="2133741"/>
          </a:xfr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10363200" cy="1143000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dirty="0"/>
              <a:t>Order </a:t>
            </a:r>
            <a:r>
              <a:rPr lang="en-US" b="1" dirty="0" err="1"/>
              <a:t>Strongylida</a:t>
            </a:r>
            <a:r>
              <a:rPr lang="en-US" b="1" dirty="0"/>
              <a:t> - general morphology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1421" y="2302093"/>
            <a:ext cx="6460958" cy="1808747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dirty="0"/>
              <a:t>“</a:t>
            </a:r>
            <a:r>
              <a:rPr lang="en-US" dirty="0" err="1"/>
              <a:t>Bursate</a:t>
            </a:r>
            <a:r>
              <a:rPr lang="en-US" dirty="0"/>
              <a:t> worms”: males have a distinctive copulatory bursa. </a:t>
            </a:r>
          </a:p>
          <a:p>
            <a:pPr lvl="1"/>
            <a:r>
              <a:rPr lang="en-US" b="1" dirty="0" smtClean="0"/>
              <a:t>Lobes </a:t>
            </a:r>
            <a:r>
              <a:rPr lang="en-US" sz="2000" i="1" dirty="0"/>
              <a:t>(</a:t>
            </a:r>
            <a:r>
              <a:rPr lang="en-US" sz="2000" i="1" dirty="0" err="1"/>
              <a:t>braket</a:t>
            </a:r>
            <a:r>
              <a:rPr lang="en-US" sz="2000" i="1" dirty="0"/>
              <a:t>)</a:t>
            </a:r>
            <a:r>
              <a:rPr lang="en-US" dirty="0"/>
              <a:t> supported by </a:t>
            </a:r>
            <a:r>
              <a:rPr lang="en-US" b="1" dirty="0"/>
              <a:t>rays </a:t>
            </a:r>
            <a:r>
              <a:rPr lang="en-US" sz="2000" i="1" dirty="0"/>
              <a:t>(arrow)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Left Brace 1"/>
          <p:cNvSpPr/>
          <p:nvPr/>
        </p:nvSpPr>
        <p:spPr>
          <a:xfrm>
            <a:off x="5386740" y="4343400"/>
            <a:ext cx="457200" cy="1155032"/>
          </a:xfrm>
          <a:prstGeom prst="leftBrace">
            <a:avLst>
              <a:gd name="adj1" fmla="val 8333"/>
              <a:gd name="adj2" fmla="val 5274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85787" y="4797990"/>
            <a:ext cx="5594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2"/>
                </a:solidFill>
              </a:rPr>
              <a:t>lobe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1991" y="5630779"/>
            <a:ext cx="577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ray</a:t>
            </a: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 flipV="1">
            <a:off x="8306443" y="4797990"/>
            <a:ext cx="272074" cy="832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0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33387" y="2025188"/>
            <a:ext cx="3043978" cy="4635500"/>
          </a:xfr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8132" y="605189"/>
            <a:ext cx="7697244" cy="1143000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 err="1"/>
              <a:t>Ostertagia</a:t>
            </a:r>
            <a:r>
              <a:rPr lang="en-US" b="1" i="1" dirty="0"/>
              <a:t> sp.</a:t>
            </a:r>
            <a:endParaRPr lang="en-US" i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3827" y="2314340"/>
            <a:ext cx="6874180" cy="4114800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i="1" dirty="0" err="1"/>
              <a:t>Ostertagia</a:t>
            </a:r>
            <a:r>
              <a:rPr lang="en-US" i="1" dirty="0"/>
              <a:t> sp.</a:t>
            </a:r>
            <a:r>
              <a:rPr lang="en-US" dirty="0"/>
              <a:t> pathogenesis:</a:t>
            </a:r>
          </a:p>
          <a:p>
            <a:pPr marL="457200" indent="0">
              <a:lnSpc>
                <a:spcPct val="90000"/>
              </a:lnSpc>
              <a:buNone/>
            </a:pPr>
            <a:r>
              <a:rPr lang="en-US" sz="1000" dirty="0"/>
              <a:t/>
            </a:r>
            <a:br>
              <a:rPr lang="en-US" sz="1000" dirty="0"/>
            </a:br>
            <a:r>
              <a:rPr lang="en-US" sz="2800" dirty="0"/>
              <a:t>1.  L</a:t>
            </a:r>
            <a:r>
              <a:rPr lang="en-US" sz="2800" baseline="-25000" dirty="0"/>
              <a:t>3</a:t>
            </a:r>
            <a:r>
              <a:rPr lang="en-US" sz="2800" dirty="0"/>
              <a:t> ingested from pasture enter the gastric glands and develop to L</a:t>
            </a:r>
            <a:r>
              <a:rPr lang="en-US" sz="2800" baseline="-25000" dirty="0"/>
              <a:t>4</a:t>
            </a:r>
            <a:r>
              <a:rPr lang="en-US" sz="2800" dirty="0"/>
              <a:t> then emerge to gastric lumen or are </a:t>
            </a:r>
            <a:r>
              <a:rPr lang="en-US" sz="2800" dirty="0" err="1"/>
              <a:t>hypobiotic</a:t>
            </a:r>
            <a:r>
              <a:rPr lang="en-US" sz="2800" dirty="0"/>
              <a:t> in glands.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dirty="0" err="1"/>
              <a:t>Prepatent</a:t>
            </a:r>
            <a:r>
              <a:rPr lang="en-US" dirty="0"/>
              <a:t> time is 3 weeks.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64776" y="6028004"/>
            <a:ext cx="1981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2"/>
                </a:solidFill>
              </a:rPr>
              <a:t>hypobiotic</a:t>
            </a:r>
            <a:r>
              <a:rPr lang="en-US" sz="1200" b="1" dirty="0">
                <a:solidFill>
                  <a:schemeClr val="bg2"/>
                </a:solidFill>
              </a:rPr>
              <a:t>, arrested L</a:t>
            </a:r>
            <a:r>
              <a:rPr lang="en-US" sz="1200" b="1" baseline="-25000" dirty="0">
                <a:solidFill>
                  <a:schemeClr val="bg2"/>
                </a:solidFill>
              </a:rPr>
              <a:t>4</a:t>
            </a:r>
          </a:p>
        </p:txBody>
      </p:sp>
      <p:cxnSp>
        <p:nvCxnSpPr>
          <p:cNvPr id="4" name="Straight Arrow Connector 3"/>
          <p:cNvCxnSpPr>
            <a:cxnSpLocks/>
            <a:stCxn id="2" idx="0"/>
          </p:cNvCxnSpPr>
          <p:nvPr/>
        </p:nvCxnSpPr>
        <p:spPr>
          <a:xfrm flipH="1" flipV="1">
            <a:off x="9220200" y="5292247"/>
            <a:ext cx="135176" cy="735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257957" y="2088688"/>
            <a:ext cx="2286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emerging, metabolically active L</a:t>
            </a:r>
            <a:r>
              <a:rPr lang="en-US" sz="1200" b="1" baseline="-25000" dirty="0">
                <a:solidFill>
                  <a:schemeClr val="bg2"/>
                </a:solidFill>
              </a:rPr>
              <a:t>4</a:t>
            </a:r>
          </a:p>
        </p:txBody>
      </p:sp>
      <p:cxnSp>
        <p:nvCxnSpPr>
          <p:cNvPr id="7" name="Straight Arrow Connector 6"/>
          <p:cNvCxnSpPr>
            <a:cxnSpLocks/>
            <a:stCxn id="5" idx="2"/>
          </p:cNvCxnSpPr>
          <p:nvPr/>
        </p:nvCxnSpPr>
        <p:spPr>
          <a:xfrm flipH="1">
            <a:off x="9191668" y="2365687"/>
            <a:ext cx="209289" cy="845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  <a:stCxn id="5" idx="2"/>
          </p:cNvCxnSpPr>
          <p:nvPr/>
        </p:nvCxnSpPr>
        <p:spPr>
          <a:xfrm>
            <a:off x="9400957" y="2365687"/>
            <a:ext cx="711374" cy="943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649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04000" y="2463801"/>
            <a:ext cx="4699000" cy="3073400"/>
          </a:xfrm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8591" y="609600"/>
            <a:ext cx="7847556" cy="1143000"/>
          </a:xfrm>
        </p:spPr>
        <p:txBody>
          <a:bodyPr/>
          <a:lstStyle/>
          <a:p>
            <a:r>
              <a:rPr lang="en-US" b="1" i="1" dirty="0" err="1"/>
              <a:t>Ostertagia</a:t>
            </a:r>
            <a:r>
              <a:rPr lang="en-US" b="1" i="1" dirty="0"/>
              <a:t> sp.</a:t>
            </a:r>
            <a:endParaRPr lang="en-US" sz="3200" i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9413" y="1981200"/>
            <a:ext cx="6087649" cy="4444652"/>
          </a:xfrm>
        </p:spPr>
        <p:txBody>
          <a:bodyPr/>
          <a:lstStyle/>
          <a:p>
            <a:r>
              <a:rPr lang="en-US" i="1" dirty="0" err="1"/>
              <a:t>Ostertagia</a:t>
            </a:r>
            <a:r>
              <a:rPr lang="en-US" i="1" dirty="0"/>
              <a:t> sp.</a:t>
            </a:r>
            <a:r>
              <a:rPr lang="en-US" dirty="0"/>
              <a:t> pathogenesis </a:t>
            </a:r>
            <a:r>
              <a:rPr lang="en-US" sz="2000" dirty="0"/>
              <a:t>(cont.)</a:t>
            </a:r>
            <a:r>
              <a:rPr lang="en-US" dirty="0"/>
              <a:t>:</a:t>
            </a:r>
            <a:r>
              <a:rPr lang="en-US" sz="2400" dirty="0"/>
              <a:t/>
            </a:r>
            <a:br>
              <a:rPr lang="en-US" sz="2400" dirty="0"/>
            </a:br>
            <a:endParaRPr lang="en-US" sz="1000" dirty="0"/>
          </a:p>
          <a:p>
            <a:pPr marL="287338" indent="0">
              <a:buNone/>
            </a:pPr>
            <a:r>
              <a:rPr lang="en-US" sz="2800" dirty="0"/>
              <a:t>2. Cells lining gland dedifferentiate, stop producing acid. </a:t>
            </a:r>
            <a:r>
              <a:rPr lang="en-US" sz="2800" dirty="0" err="1"/>
              <a:t>Abomasal</a:t>
            </a:r>
            <a:r>
              <a:rPr lang="en-US" sz="2800" dirty="0"/>
              <a:t> pH increases.</a:t>
            </a:r>
            <a:br>
              <a:rPr lang="en-US" sz="2800" dirty="0"/>
            </a:br>
            <a:endParaRPr lang="en-US" sz="2800" dirty="0"/>
          </a:p>
          <a:p>
            <a:pPr marL="344488" indent="0">
              <a:buNone/>
            </a:pPr>
            <a:r>
              <a:rPr lang="en-US" sz="2800" dirty="0"/>
              <a:t>3. Mucosal cells at entrance of gland proliferate, small nodules = </a:t>
            </a:r>
            <a:r>
              <a:rPr lang="en-US" sz="2800" dirty="0" err="1"/>
              <a:t>moroccan</a:t>
            </a:r>
            <a:r>
              <a:rPr lang="en-US" sz="2800" dirty="0"/>
              <a:t> leather appearance of mucosal surface.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90779" y="5172651"/>
            <a:ext cx="354596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nodules of proliferating gastric mucosal cells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>
            <a:off x="9392865" y="3768927"/>
            <a:ext cx="496346" cy="2880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9090764" y="4402486"/>
            <a:ext cx="485383" cy="1195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661400" y="2959100"/>
            <a:ext cx="463550" cy="136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145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214314"/>
            <a:ext cx="7158478" cy="1462087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 err="1"/>
              <a:t>Ostertagia</a:t>
            </a:r>
            <a:r>
              <a:rPr lang="en-US" b="1" i="1" dirty="0"/>
              <a:t> sp.</a:t>
            </a:r>
            <a:endParaRPr lang="en-US" sz="3200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8988" y="2243182"/>
            <a:ext cx="11230946" cy="4114800"/>
          </a:xfrm>
          <a:noFill/>
          <a:ln/>
        </p:spPr>
        <p:txBody>
          <a:bodyPr vert="horz" lIns="92075" tIns="46038" rIns="92075" bIns="46038" rtlCol="0">
            <a:normAutofit fontScale="92500"/>
          </a:bodyPr>
          <a:lstStyle/>
          <a:p>
            <a:r>
              <a:rPr lang="en-US" i="1" dirty="0" err="1"/>
              <a:t>Ostertagia</a:t>
            </a:r>
            <a:r>
              <a:rPr lang="en-US" i="1" dirty="0"/>
              <a:t> sp.</a:t>
            </a:r>
            <a:r>
              <a:rPr lang="en-US" dirty="0"/>
              <a:t> pathogenesis </a:t>
            </a:r>
            <a:r>
              <a:rPr lang="en-US" sz="2000" dirty="0"/>
              <a:t>(cont.)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sz="1100" dirty="0"/>
          </a:p>
          <a:p>
            <a:pPr marL="344488" indent="0">
              <a:buNone/>
            </a:pP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4. Leaky mucosa causes loss of protein and fluid to </a:t>
            </a:r>
            <a:r>
              <a:rPr lang="en-US" dirty="0" err="1"/>
              <a:t>abomasal</a:t>
            </a:r>
            <a:r>
              <a:rPr lang="en-US" dirty="0"/>
              <a:t> lumen.</a:t>
            </a:r>
          </a:p>
          <a:p>
            <a:pPr marL="344488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5. Systemically there is increased protein catabolism and nitrogen excretion in urine.</a:t>
            </a:r>
          </a:p>
          <a:p>
            <a:pPr marL="344488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6. Hypoproteinemia.</a:t>
            </a:r>
          </a:p>
        </p:txBody>
      </p:sp>
    </p:spTree>
    <p:extLst>
      <p:ext uri="{BB962C8B-B14F-4D97-AF65-F5344CB8AC3E}">
        <p14:creationId xmlns:p14="http://schemas.microsoft.com/office/powerpoint/2010/main" val="2501243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2683340"/>
            <a:ext cx="5753100" cy="3823958"/>
          </a:xfr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368" y="690562"/>
            <a:ext cx="8809264" cy="1143000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 err="1"/>
              <a:t>Ostertagia</a:t>
            </a:r>
            <a:r>
              <a:rPr lang="en-US" b="1" i="1" dirty="0"/>
              <a:t> sp.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i="1" dirty="0" err="1"/>
              <a:t>Ostertagia</a:t>
            </a:r>
            <a:r>
              <a:rPr lang="en-US" dirty="0"/>
              <a:t> clinical signs:</a:t>
            </a:r>
            <a:br>
              <a:rPr lang="en-US" dirty="0"/>
            </a:br>
            <a:r>
              <a:rPr lang="en-US" dirty="0"/>
              <a:t>1. </a:t>
            </a:r>
            <a:r>
              <a:rPr lang="en-US" b="1" dirty="0"/>
              <a:t>Anorexia</a:t>
            </a:r>
            <a:r>
              <a:rPr lang="en-US" dirty="0"/>
              <a:t> - loss of appetite.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92979" y="4345089"/>
            <a:ext cx="1717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calves showing no interest in grazing</a:t>
            </a:r>
          </a:p>
        </p:txBody>
      </p:sp>
    </p:spTree>
    <p:extLst>
      <p:ext uri="{BB962C8B-B14F-4D97-AF65-F5344CB8AC3E}">
        <p14:creationId xmlns:p14="http://schemas.microsoft.com/office/powerpoint/2010/main" val="2134504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39975" y="3906523"/>
            <a:ext cx="3947999" cy="2570792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30747" y="3197591"/>
            <a:ext cx="4064000" cy="2705100"/>
          </a:xfrm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672841"/>
            <a:ext cx="5845629" cy="1143000"/>
          </a:xfrm>
        </p:spPr>
        <p:txBody>
          <a:bodyPr/>
          <a:lstStyle/>
          <a:p>
            <a:r>
              <a:rPr lang="en-US" b="1" i="1" dirty="0" err="1"/>
              <a:t>Ostertagia</a:t>
            </a:r>
            <a:r>
              <a:rPr lang="en-US" b="1" i="1" dirty="0"/>
              <a:t> sp.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5124" y="2362200"/>
            <a:ext cx="6997700" cy="1314450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b="1" dirty="0"/>
              <a:t>Diarrhea</a:t>
            </a:r>
            <a:r>
              <a:rPr lang="en-US" dirty="0"/>
              <a:t> - watery diarrhea in calves.</a:t>
            </a:r>
          </a:p>
          <a:p>
            <a:r>
              <a:rPr lang="en-US" dirty="0"/>
              <a:t>3. </a:t>
            </a:r>
            <a:r>
              <a:rPr lang="en-US" b="1" dirty="0"/>
              <a:t>Edema</a:t>
            </a:r>
            <a:r>
              <a:rPr lang="en-US" dirty="0"/>
              <a:t> – due to protein loss.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8926" y="593064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intramandibular</a:t>
            </a:r>
            <a:r>
              <a:rPr lang="en-US" sz="1600" b="1" dirty="0"/>
              <a:t> edema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V="1">
            <a:off x="1942874" y="5306786"/>
            <a:ext cx="1045255" cy="6238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192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50395" y="2231703"/>
            <a:ext cx="5303610" cy="3525185"/>
          </a:xfrm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378" y="876298"/>
            <a:ext cx="9718221" cy="876301"/>
          </a:xfrm>
        </p:spPr>
        <p:txBody>
          <a:bodyPr/>
          <a:lstStyle/>
          <a:p>
            <a:r>
              <a:rPr lang="en-US" b="1" i="1" dirty="0" err="1"/>
              <a:t>Ostertagia</a:t>
            </a:r>
            <a:r>
              <a:rPr lang="en-US" b="1" i="1" dirty="0"/>
              <a:t> sp.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8364" y="2566874"/>
            <a:ext cx="5586186" cy="2941864"/>
          </a:xfrm>
        </p:spPr>
        <p:txBody>
          <a:bodyPr/>
          <a:lstStyle/>
          <a:p>
            <a:r>
              <a:rPr lang="en-US" dirty="0"/>
              <a:t>4. Decreased weight gain, poor growth due to </a:t>
            </a:r>
            <a:r>
              <a:rPr lang="en-US" b="1" dirty="0"/>
              <a:t>anorexia</a:t>
            </a:r>
            <a:r>
              <a:rPr lang="en-US" dirty="0"/>
              <a:t> and protein catabolism. </a:t>
            </a:r>
          </a:p>
          <a:p>
            <a:r>
              <a:rPr lang="en-US" dirty="0"/>
              <a:t>5. Subclinical effects revealed by anthelmintic therapy.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92043" y="2252139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uninfected, unlimited feed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41321" y="2252139"/>
            <a:ext cx="174715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uninfected, feed equal to infected intake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27823" y="2252139"/>
            <a:ext cx="1143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infected, unlimited feed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72323" y="5370238"/>
            <a:ext cx="40005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proximal tibia showing </a:t>
            </a:r>
            <a:r>
              <a:rPr lang="en-US" sz="1200" b="1" dirty="0" err="1"/>
              <a:t>haversian</a:t>
            </a:r>
            <a:r>
              <a:rPr lang="en-US" sz="1200" b="1" dirty="0"/>
              <a:t> canal growth activity</a:t>
            </a:r>
          </a:p>
        </p:txBody>
      </p:sp>
      <p:sp>
        <p:nvSpPr>
          <p:cNvPr id="6" name="Right Bracket 5"/>
          <p:cNvSpPr/>
          <p:nvPr/>
        </p:nvSpPr>
        <p:spPr>
          <a:xfrm>
            <a:off x="10441577" y="3286237"/>
            <a:ext cx="114300" cy="526889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8857750" y="3330689"/>
            <a:ext cx="114300" cy="211026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ight Bracket 9"/>
          <p:cNvSpPr/>
          <p:nvPr/>
        </p:nvSpPr>
        <p:spPr>
          <a:xfrm>
            <a:off x="7299323" y="3292585"/>
            <a:ext cx="114300" cy="111015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513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48655-7D56-7043-BD1D-5A64968D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Ostertagia</a:t>
            </a:r>
            <a:r>
              <a:rPr lang="en-US" b="1" i="1" dirty="0"/>
              <a:t> sp.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81CB6B-A340-CF4A-B1EA-767F10486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7" y="2284413"/>
            <a:ext cx="10363200" cy="4114800"/>
          </a:xfrm>
        </p:spPr>
        <p:txBody>
          <a:bodyPr/>
          <a:lstStyle/>
          <a:p>
            <a:r>
              <a:rPr lang="en-US" i="1" dirty="0" err="1"/>
              <a:t>Ostertagia</a:t>
            </a:r>
            <a:r>
              <a:rPr lang="en-US" dirty="0"/>
              <a:t> in cattle causes clinical signs in young, growing calves. </a:t>
            </a:r>
          </a:p>
          <a:p>
            <a:r>
              <a:rPr lang="en-US" dirty="0"/>
              <a:t>Due to age resistance mature cows seldom show clinical disease.</a:t>
            </a:r>
          </a:p>
        </p:txBody>
      </p:sp>
    </p:spTree>
    <p:extLst>
      <p:ext uri="{BB962C8B-B14F-4D97-AF65-F5344CB8AC3E}">
        <p14:creationId xmlns:p14="http://schemas.microsoft.com/office/powerpoint/2010/main" val="3849124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7825" y="590550"/>
            <a:ext cx="8334375" cy="1085851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/>
              <a:t>Haemonchus sp.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i="1" dirty="0"/>
              <a:t>Haemonchus contortus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most important helminth parasite of sheep and goats.</a:t>
            </a:r>
          </a:p>
          <a:p>
            <a:pPr lvl="1"/>
            <a:r>
              <a:rPr lang="en-US" dirty="0"/>
              <a:t>Reports of </a:t>
            </a:r>
            <a:r>
              <a:rPr lang="en-US" i="1" dirty="0"/>
              <a:t>H. contortus </a:t>
            </a:r>
            <a:r>
              <a:rPr lang="en-US" dirty="0"/>
              <a:t>infecting cattle,</a:t>
            </a:r>
          </a:p>
          <a:p>
            <a:pPr lvl="2">
              <a:buClr>
                <a:srgbClr val="FFC000"/>
              </a:buClr>
            </a:pPr>
            <a:r>
              <a:rPr lang="en-US" dirty="0"/>
              <a:t>but not as pathogenic as in sheep.</a:t>
            </a:r>
          </a:p>
          <a:p>
            <a:r>
              <a:rPr lang="en-US" i="1" dirty="0" err="1"/>
              <a:t>Haemonchus</a:t>
            </a:r>
            <a:r>
              <a:rPr lang="en-US" i="1" dirty="0"/>
              <a:t> </a:t>
            </a:r>
            <a:r>
              <a:rPr lang="en-US" i="1" dirty="0" err="1"/>
              <a:t>placei</a:t>
            </a:r>
            <a:r>
              <a:rPr lang="en-US" dirty="0"/>
              <a:t>: species specific for cattle.</a:t>
            </a:r>
          </a:p>
          <a:p>
            <a:r>
              <a:rPr lang="en-US" dirty="0"/>
              <a:t>Common name = barber pole worm.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50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5325" y="1981200"/>
            <a:ext cx="5299075" cy="4114800"/>
          </a:xfrm>
        </p:spPr>
        <p:txBody>
          <a:bodyPr/>
          <a:lstStyle/>
          <a:p>
            <a:r>
              <a:rPr lang="en-US" dirty="0"/>
              <a:t>Found in the abomasum</a:t>
            </a:r>
          </a:p>
          <a:p>
            <a:pPr lvl="1"/>
            <a:r>
              <a:rPr lang="en-US" dirty="0"/>
              <a:t>adults up to 30 mm long,</a:t>
            </a:r>
          </a:p>
          <a:p>
            <a:pPr lvl="1"/>
            <a:r>
              <a:rPr lang="en-US" dirty="0"/>
              <a:t>blood-filled worm gut and twisted reproductive tract</a:t>
            </a:r>
          </a:p>
          <a:p>
            <a:pPr lvl="2">
              <a:buClr>
                <a:srgbClr val="FFC000"/>
              </a:buClr>
            </a:pPr>
            <a:r>
              <a:rPr lang="en-US" dirty="0"/>
              <a:t>gives red &amp; white barber pole affect.</a:t>
            </a:r>
          </a:p>
          <a:p>
            <a:r>
              <a:rPr lang="en-US" dirty="0"/>
              <a:t>Fecal egg counts above 1000 indicate high worm burden.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82056" y="2363227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Adult female showing barber pole affect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90284" y="5396970"/>
            <a:ext cx="16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2"/>
                </a:solidFill>
              </a:rPr>
              <a:t>Adult male </a:t>
            </a:r>
            <a:r>
              <a:rPr lang="en-US" sz="1600" b="1" dirty="0" err="1">
                <a:solidFill>
                  <a:schemeClr val="bg2"/>
                </a:solidFill>
              </a:rPr>
              <a:t>copulatory</a:t>
            </a:r>
            <a:r>
              <a:rPr lang="en-US" sz="1400" b="1" dirty="0">
                <a:solidFill>
                  <a:schemeClr val="bg2"/>
                </a:solidFill>
              </a:rPr>
              <a:t> bursa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8B8E8F6-89A7-4FE6-BCAE-FA0AFE75F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762" y="605134"/>
            <a:ext cx="8334375" cy="108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 dirty="0"/>
              <a:t>Haemonchus sp.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949" y="1981199"/>
            <a:ext cx="3959107" cy="2205789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3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90484" y="4010527"/>
            <a:ext cx="1764632" cy="2679032"/>
          </a:xfrm>
        </p:spPr>
      </p:pic>
    </p:spTree>
    <p:extLst>
      <p:ext uri="{BB962C8B-B14F-4D97-AF65-F5344CB8AC3E}">
        <p14:creationId xmlns:p14="http://schemas.microsoft.com/office/powerpoint/2010/main" val="3794442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94360" y="2045672"/>
            <a:ext cx="5321666" cy="4603076"/>
          </a:xfrm>
          <a:noFill/>
          <a:ln/>
        </p:spPr>
        <p:txBody>
          <a:bodyPr vert="horz" lIns="92075" tIns="46038" rIns="92075" bIns="46038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i="1" dirty="0"/>
              <a:t>Haemonchus</a:t>
            </a:r>
            <a:r>
              <a:rPr lang="en-US" dirty="0"/>
              <a:t> pathogenesis: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prepatent (3 weeks)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adult worms in lumen of abomasum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blood feeders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loss of blood</a:t>
            </a:r>
            <a:r>
              <a:rPr lang="en-US" dirty="0"/>
              <a:t> leading to anemia and hypoproteinemia </a:t>
            </a:r>
          </a:p>
          <a:p>
            <a:pPr lvl="2">
              <a:lnSpc>
                <a:spcPct val="90000"/>
              </a:lnSpc>
              <a:buClr>
                <a:srgbClr val="FFC000"/>
              </a:buClr>
            </a:pPr>
            <a:r>
              <a:rPr lang="en-US" sz="2000" dirty="0"/>
              <a:t>can be severe within one week of ingestion of large number of infective larvae.</a:t>
            </a: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1312" y="2426970"/>
            <a:ext cx="5681614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73772" y="6245722"/>
            <a:ext cx="4723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adult worm showing blood-filled digestive tract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431DD83-FC17-49A0-AB66-C0187271F8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7825" y="590550"/>
            <a:ext cx="8334375" cy="1085851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i="1" dirty="0"/>
              <a:t>Haemonchus sp.</a:t>
            </a:r>
          </a:p>
        </p:txBody>
      </p:sp>
    </p:spTree>
    <p:extLst>
      <p:ext uri="{BB962C8B-B14F-4D97-AF65-F5344CB8AC3E}">
        <p14:creationId xmlns:p14="http://schemas.microsoft.com/office/powerpoint/2010/main" val="343242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26641" y="2310064"/>
            <a:ext cx="2406316" cy="3850106"/>
          </a:xfrm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328" y="512906"/>
            <a:ext cx="10363200" cy="1143000"/>
          </a:xfrm>
        </p:spPr>
        <p:txBody>
          <a:bodyPr/>
          <a:lstStyle/>
          <a:p>
            <a:r>
              <a:rPr lang="en-US" b="1" dirty="0"/>
              <a:t>Order </a:t>
            </a:r>
            <a:r>
              <a:rPr lang="en-US" b="1" dirty="0" err="1"/>
              <a:t>Strongylida</a:t>
            </a:r>
            <a:r>
              <a:rPr lang="en-US" b="1" dirty="0"/>
              <a:t> - general morphology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7095" y="2300614"/>
            <a:ext cx="7816241" cy="286637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Buccal area (mouth): used to subdivide these worms into 4 </a:t>
            </a:r>
            <a:r>
              <a:rPr lang="en-US" dirty="0" err="1"/>
              <a:t>superfamilies</a:t>
            </a:r>
            <a:r>
              <a:rPr lang="en-US" dirty="0"/>
              <a:t>.</a:t>
            </a:r>
          </a:p>
          <a:p>
            <a:pPr marL="914400" indent="-914400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sz="2800" dirty="0"/>
              <a:t>1. </a:t>
            </a:r>
            <a:r>
              <a:rPr lang="en-US" sz="2800" u="sng" dirty="0" err="1"/>
              <a:t>Trichostrongyloidea</a:t>
            </a:r>
            <a:r>
              <a:rPr lang="en-US" sz="2800" dirty="0"/>
              <a:t> - very small </a:t>
            </a:r>
            <a:r>
              <a:rPr lang="en-US" sz="2800" b="1" dirty="0"/>
              <a:t>buccal</a:t>
            </a:r>
            <a:r>
              <a:rPr lang="en-US" sz="2800" dirty="0"/>
              <a:t> </a:t>
            </a:r>
            <a:r>
              <a:rPr lang="en-US" sz="2800" b="1" dirty="0"/>
              <a:t>cavity</a:t>
            </a:r>
            <a:r>
              <a:rPr lang="en-US" sz="2800" dirty="0"/>
              <a:t>, in ruminant abomasum or small intestine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9829799" y="2404998"/>
            <a:ext cx="1221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Buccal cavity</a:t>
            </a:r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 flipH="1">
            <a:off x="9995770" y="2712775"/>
            <a:ext cx="444865" cy="331214"/>
          </a:xfrm>
          <a:prstGeom prst="straightConnector1">
            <a:avLst/>
          </a:prstGeom>
          <a:ln w="285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80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91056" y="1880940"/>
            <a:ext cx="3672510" cy="2417349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3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89507" y="2721977"/>
            <a:ext cx="3499248" cy="2267118"/>
          </a:xfrm>
        </p:spPr>
      </p:pic>
      <p:sp>
        <p:nvSpPr>
          <p:cNvPr id="348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39700" y="2095501"/>
            <a:ext cx="2382520" cy="457199"/>
          </a:xfrm>
        </p:spPr>
        <p:txBody>
          <a:bodyPr/>
          <a:lstStyle/>
          <a:p>
            <a:r>
              <a:rPr lang="en-US" sz="3200" b="1" u="sng" dirty="0">
                <a:solidFill>
                  <a:schemeClr val="tx1"/>
                </a:solidFill>
              </a:rPr>
              <a:t>Clinical Signs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5952" y="6036139"/>
            <a:ext cx="1993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black tarry feces, </a:t>
            </a:r>
          </a:p>
          <a:p>
            <a:pPr algn="ctr"/>
            <a:r>
              <a:rPr lang="en-US" sz="1600" b="1" dirty="0"/>
              <a:t>not diarrhea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83356" y="2853572"/>
            <a:ext cx="816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edema of lips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3604" y="4954309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intramandibular</a:t>
            </a:r>
            <a:r>
              <a:rPr lang="en-US" sz="1600" b="1" dirty="0"/>
              <a:t> edema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12927" y="5637560"/>
            <a:ext cx="1638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pale conjunctiva, FAMACHA score?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AD900D05-A16A-42EE-92C8-75BCF171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175" y="745398"/>
            <a:ext cx="8334375" cy="108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/>
              <a:t>Haemonchus sp.</a:t>
            </a:r>
            <a:endParaRPr lang="en-US" b="1" i="1" kern="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2715" y="2793571"/>
            <a:ext cx="2114491" cy="3274652"/>
          </a:xfrm>
        </p:spPr>
      </p:pic>
      <p:pic>
        <p:nvPicPr>
          <p:cNvPr id="14" name="Content Placeholder 13"/>
          <p:cNvPicPr>
            <a:picLocks noGrp="1" noChangeAspect="1"/>
          </p:cNvPicPr>
          <p:nvPr>
            <p:ph sz="quarter" idx="4"/>
          </p:nvPr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06063" y="4378153"/>
            <a:ext cx="3559414" cy="2388153"/>
          </a:xfrm>
        </p:spPr>
      </p:pic>
    </p:spTree>
    <p:extLst>
      <p:ext uri="{BB962C8B-B14F-4D97-AF65-F5344CB8AC3E}">
        <p14:creationId xmlns:p14="http://schemas.microsoft.com/office/powerpoint/2010/main" val="3145375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u="sng" dirty="0"/>
              <a:t>Clinical signs: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Signs of </a:t>
            </a:r>
            <a:r>
              <a:rPr lang="en-US" b="1" dirty="0"/>
              <a:t>blood loss, anemia</a:t>
            </a:r>
          </a:p>
          <a:p>
            <a:pPr lvl="2">
              <a:lnSpc>
                <a:spcPct val="90000"/>
              </a:lnSpc>
              <a:buClr>
                <a:srgbClr val="FFC000"/>
              </a:buClr>
            </a:pPr>
            <a:r>
              <a:rPr lang="en-US" dirty="0"/>
              <a:t>pale mucous membranes, </a:t>
            </a:r>
          </a:p>
          <a:p>
            <a:pPr lvl="2">
              <a:lnSpc>
                <a:spcPct val="90000"/>
              </a:lnSpc>
              <a:buClr>
                <a:srgbClr val="FFC000"/>
              </a:buClr>
            </a:pPr>
            <a:r>
              <a:rPr lang="en-US" dirty="0"/>
              <a:t>low hematocrit, </a:t>
            </a:r>
          </a:p>
          <a:p>
            <a:pPr lvl="2">
              <a:lnSpc>
                <a:spcPct val="90000"/>
              </a:lnSpc>
              <a:buClr>
                <a:srgbClr val="FFC000"/>
              </a:buClr>
            </a:pPr>
            <a:r>
              <a:rPr lang="en-US" dirty="0"/>
              <a:t>rapid shallow breathing and high heart rate, </a:t>
            </a:r>
          </a:p>
          <a:p>
            <a:pPr lvl="2">
              <a:lnSpc>
                <a:spcPct val="90000"/>
              </a:lnSpc>
              <a:buClr>
                <a:srgbClr val="FFC000"/>
              </a:buClr>
            </a:pPr>
            <a:r>
              <a:rPr lang="en-US" dirty="0"/>
              <a:t>prostrate. </a:t>
            </a:r>
          </a:p>
          <a:p>
            <a:pPr lvl="2">
              <a:lnSpc>
                <a:spcPct val="90000"/>
              </a:lnSpc>
              <a:buClr>
                <a:srgbClr val="FFC000"/>
              </a:buClr>
            </a:pPr>
            <a:r>
              <a:rPr lang="en-US" dirty="0"/>
              <a:t>Body condition may be good in acute infections.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Black, tarry feces. Not diarrhea.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Edema of lips, </a:t>
            </a:r>
            <a:r>
              <a:rPr lang="en-US" dirty="0" err="1"/>
              <a:t>intramandibular</a:t>
            </a:r>
            <a:r>
              <a:rPr lang="en-US" dirty="0"/>
              <a:t> region, limbs.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B1CC834-C212-42C4-920F-8F2D7AB7E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917" y="906780"/>
            <a:ext cx="8334375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 dirty="0"/>
              <a:t>Haemonchus sp.</a:t>
            </a:r>
          </a:p>
        </p:txBody>
      </p:sp>
    </p:spTree>
    <p:extLst>
      <p:ext uri="{BB962C8B-B14F-4D97-AF65-F5344CB8AC3E}">
        <p14:creationId xmlns:p14="http://schemas.microsoft.com/office/powerpoint/2010/main" val="1738933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quarter" idx="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17305" y="4010527"/>
            <a:ext cx="3882190" cy="245444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0168" y="1876927"/>
            <a:ext cx="1876928" cy="2807368"/>
          </a:xfrm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1160" y="633800"/>
            <a:ext cx="6088380" cy="1143000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dirty="0"/>
              <a:t>Other </a:t>
            </a:r>
            <a:r>
              <a:rPr lang="en-US" b="1" dirty="0" err="1"/>
              <a:t>trichostrongyles</a:t>
            </a:r>
            <a:endParaRPr lang="en-US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 dirty="0"/>
              <a:t> </a:t>
            </a:r>
            <a:r>
              <a:rPr lang="en-US" i="1" dirty="0" err="1"/>
              <a:t>Cooperia</a:t>
            </a:r>
            <a:r>
              <a:rPr lang="en-US" dirty="0"/>
              <a:t> and </a:t>
            </a:r>
            <a:r>
              <a:rPr lang="en-US" i="1" dirty="0" err="1"/>
              <a:t>Nematodirus</a:t>
            </a:r>
            <a:r>
              <a:rPr lang="en-US" dirty="0"/>
              <a:t> are </a:t>
            </a:r>
            <a:r>
              <a:rPr lang="en-US" dirty="0" err="1"/>
              <a:t>trichostrongyles</a:t>
            </a:r>
            <a:r>
              <a:rPr lang="en-US" dirty="0"/>
              <a:t> that infect the proximal small intestine of ruminants.</a:t>
            </a:r>
          </a:p>
          <a:p>
            <a:r>
              <a:rPr lang="en-US" i="1" dirty="0" err="1"/>
              <a:t>Cooperia</a:t>
            </a:r>
            <a:r>
              <a:rPr lang="en-US" dirty="0"/>
              <a:t> drug resistance is a growing concern in cattle.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942802" y="1991225"/>
            <a:ext cx="1326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adult stage, anterior end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90005" y="6018312"/>
            <a:ext cx="16459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strongyle</a:t>
            </a:r>
            <a:r>
              <a:rPr lang="en-US" sz="1400" b="1" dirty="0"/>
              <a:t>-type ova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9349660" y="5632670"/>
            <a:ext cx="749131" cy="36261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9835925" y="6172201"/>
            <a:ext cx="657902" cy="153888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600530" y="4119444"/>
            <a:ext cx="149826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err="1">
                <a:solidFill>
                  <a:schemeClr val="bg2"/>
                </a:solidFill>
              </a:rPr>
              <a:t>Nematodirus</a:t>
            </a:r>
            <a:r>
              <a:rPr lang="en-US" sz="1400" b="1" dirty="0">
                <a:solidFill>
                  <a:schemeClr val="bg2"/>
                </a:solidFill>
              </a:rPr>
              <a:t> ova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9349660" y="4427221"/>
            <a:ext cx="99140" cy="5257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998864E-1948-4E79-AAA0-0071B4177D87}"/>
              </a:ext>
            </a:extLst>
          </p:cNvPr>
          <p:cNvCxnSpPr>
            <a:cxnSpLocks/>
          </p:cNvCxnSpPr>
          <p:nvPr/>
        </p:nvCxnSpPr>
        <p:spPr>
          <a:xfrm>
            <a:off x="9724226" y="4427221"/>
            <a:ext cx="1660054" cy="106531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620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</a:t>
            </a:r>
            <a:r>
              <a:rPr lang="en-US" b="1" dirty="0" err="1"/>
              <a:t>trichostrongyles</a:t>
            </a:r>
            <a:endParaRPr lang="en-US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with </a:t>
            </a:r>
            <a:r>
              <a:rPr lang="en-US" i="1" dirty="0" err="1"/>
              <a:t>Trichostrongylus</a:t>
            </a:r>
            <a:r>
              <a:rPr lang="en-US" dirty="0"/>
              <a:t>, they are important as mixed infections with </a:t>
            </a:r>
            <a:r>
              <a:rPr lang="en-US" i="1" dirty="0" err="1"/>
              <a:t>Ostertagia</a:t>
            </a:r>
            <a:r>
              <a:rPr lang="en-US" dirty="0"/>
              <a:t> or </a:t>
            </a:r>
            <a:r>
              <a:rPr lang="en-US" i="1" dirty="0"/>
              <a:t>Haemonchus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32226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97FB1-A70E-A044-B020-AABEDF5EC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4A20A-F6C6-F643-888B-D8D734A36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a scenario for the occurrence of clinical disease from </a:t>
            </a:r>
            <a:r>
              <a:rPr lang="en-US" i="1" dirty="0" err="1"/>
              <a:t>Haemonchus</a:t>
            </a:r>
            <a:r>
              <a:rPr lang="en-US" dirty="0"/>
              <a:t> infection in sheep.</a:t>
            </a:r>
          </a:p>
          <a:p>
            <a:r>
              <a:rPr lang="en-US" dirty="0"/>
              <a:t>Describe a scenario for the occurrence of clinical disease from </a:t>
            </a:r>
            <a:r>
              <a:rPr lang="en-US" i="1" dirty="0" err="1"/>
              <a:t>Ostertagia</a:t>
            </a:r>
            <a:r>
              <a:rPr lang="en-US" dirty="0"/>
              <a:t> infection in cattle.</a:t>
            </a:r>
          </a:p>
        </p:txBody>
      </p:sp>
    </p:spTree>
    <p:extLst>
      <p:ext uri="{BB962C8B-B14F-4D97-AF65-F5344CB8AC3E}">
        <p14:creationId xmlns:p14="http://schemas.microsoft.com/office/powerpoint/2010/main" val="402086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6479" y="4138865"/>
            <a:ext cx="3765884" cy="2430379"/>
          </a:xfrm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98400" y="564728"/>
            <a:ext cx="10593600" cy="1143000"/>
          </a:xfrm>
        </p:spPr>
        <p:txBody>
          <a:bodyPr/>
          <a:lstStyle/>
          <a:p>
            <a:r>
              <a:rPr lang="en-US" b="1" dirty="0"/>
              <a:t>Order </a:t>
            </a:r>
            <a:r>
              <a:rPr lang="en-US" b="1" dirty="0" err="1"/>
              <a:t>Strongylida</a:t>
            </a:r>
            <a:r>
              <a:rPr lang="en-US" b="1" dirty="0"/>
              <a:t> - general morphology</a:t>
            </a:r>
            <a:r>
              <a:rPr lang="en-US" sz="3200" dirty="0"/>
              <a:t>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4192" y="2362200"/>
            <a:ext cx="6325644" cy="1572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2. </a:t>
            </a:r>
            <a:r>
              <a:rPr lang="en-US" sz="2800" u="sng" dirty="0" err="1"/>
              <a:t>Strongyloidea</a:t>
            </a:r>
            <a:r>
              <a:rPr lang="en-US" sz="2800" dirty="0"/>
              <a:t> - very large buccal cavity with </a:t>
            </a:r>
            <a:r>
              <a:rPr lang="en-US" sz="2800" b="1" dirty="0"/>
              <a:t>leaf crown</a:t>
            </a:r>
            <a:r>
              <a:rPr lang="en-US" sz="2800" dirty="0"/>
              <a:t> on </a:t>
            </a:r>
            <a:r>
              <a:rPr lang="en-US" sz="2800" b="1" dirty="0"/>
              <a:t>buccal capsule</a:t>
            </a:r>
            <a:r>
              <a:rPr lang="en-US" sz="2800" dirty="0"/>
              <a:t>, in equid large intestine.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0019" y="520154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Host mucosa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6479" y="598637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Buccal capsule</a:t>
            </a:r>
          </a:p>
        </p:txBody>
      </p:sp>
      <p:cxnSp>
        <p:nvCxnSpPr>
          <p:cNvPr id="5" name="Straight Arrow Connector 4"/>
          <p:cNvCxnSpPr>
            <a:cxnSpLocks/>
            <a:stCxn id="3" idx="0"/>
          </p:cNvCxnSpPr>
          <p:nvPr/>
        </p:nvCxnSpPr>
        <p:spPr>
          <a:xfrm flipV="1">
            <a:off x="2987979" y="5781985"/>
            <a:ext cx="732538" cy="2043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  <a:stCxn id="3" idx="3"/>
          </p:cNvCxnSpPr>
          <p:nvPr/>
        </p:nvCxnSpPr>
        <p:spPr>
          <a:xfrm flipV="1">
            <a:off x="3559479" y="5986373"/>
            <a:ext cx="560540" cy="1384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Content Placeholder 9"/>
          <p:cNvPicPr>
            <a:picLocks noGrp="1" noChangeAspect="1"/>
          </p:cNvPicPr>
          <p:nvPr>
            <p:ph sz="quarter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1632" y="2129588"/>
            <a:ext cx="2956278" cy="4133782"/>
          </a:xfrm>
        </p:spPr>
      </p:pic>
    </p:spTree>
    <p:extLst>
      <p:ext uri="{BB962C8B-B14F-4D97-AF65-F5344CB8AC3E}">
        <p14:creationId xmlns:p14="http://schemas.microsoft.com/office/powerpoint/2010/main" val="15653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9287" y="2882538"/>
            <a:ext cx="4789134" cy="3069958"/>
          </a:xfrm>
        </p:spPr>
      </p:pic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9645" y="3315221"/>
            <a:ext cx="5524500" cy="1953257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3. </a:t>
            </a:r>
            <a:r>
              <a:rPr lang="en-US" sz="2800" u="sng" dirty="0" err="1"/>
              <a:t>Ancylostomoidea</a:t>
            </a:r>
            <a:r>
              <a:rPr lang="en-US" sz="2800" dirty="0"/>
              <a:t> (hookworms) - buccal cavity is bent dorsally, </a:t>
            </a:r>
            <a:r>
              <a:rPr lang="en-US" sz="2800" b="1" dirty="0"/>
              <a:t>buccal capsule</a:t>
            </a:r>
            <a:r>
              <a:rPr lang="en-US" sz="2800" dirty="0"/>
              <a:t> has teeth or cutting plates at anterior opening.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71244" y="392121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teeth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 flipV="1">
            <a:off x="8751518" y="3534184"/>
            <a:ext cx="420532" cy="431058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stCxn id="2" idx="1"/>
          </p:cNvCxnSpPr>
          <p:nvPr/>
        </p:nvCxnSpPr>
        <p:spPr>
          <a:xfrm flipH="1" flipV="1">
            <a:off x="8751518" y="3760839"/>
            <a:ext cx="219726" cy="298878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  <a:stCxn id="2" idx="1"/>
          </p:cNvCxnSpPr>
          <p:nvPr/>
        </p:nvCxnSpPr>
        <p:spPr>
          <a:xfrm flipH="1">
            <a:off x="8751518" y="4059717"/>
            <a:ext cx="219726" cy="44023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528137" y="5038833"/>
            <a:ext cx="0" cy="6858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528137" y="5104734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/>
                </a:solidFill>
              </a:rPr>
              <a:t>Axis of worm body</a:t>
            </a:r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BF8396A9-2A86-4437-9B04-1C260975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400" y="588559"/>
            <a:ext cx="10593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kern="0" dirty="0"/>
              <a:t>Order </a:t>
            </a:r>
            <a:r>
              <a:rPr lang="en-US" b="1" kern="0" dirty="0" err="1"/>
              <a:t>Strongylida</a:t>
            </a:r>
            <a:r>
              <a:rPr lang="en-US" b="1" kern="0" dirty="0"/>
              <a:t> - general morphology</a:t>
            </a:r>
            <a:r>
              <a:rPr lang="en-US" sz="3200" kern="0" dirty="0"/>
              <a:t> (cont.)</a:t>
            </a:r>
          </a:p>
        </p:txBody>
      </p:sp>
    </p:spTree>
    <p:extLst>
      <p:ext uri="{BB962C8B-B14F-4D97-AF65-F5344CB8AC3E}">
        <p14:creationId xmlns:p14="http://schemas.microsoft.com/office/powerpoint/2010/main" val="33076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51241" y="2881498"/>
            <a:ext cx="10363200" cy="1189462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buFontTx/>
              <a:buNone/>
            </a:pPr>
            <a:r>
              <a:rPr lang="en-US" sz="2800" dirty="0"/>
              <a:t>4. </a:t>
            </a:r>
            <a:r>
              <a:rPr lang="en-US" sz="2800" u="sng" dirty="0" err="1"/>
              <a:t>Metastrongyloidea</a:t>
            </a:r>
            <a:r>
              <a:rPr lang="en-US" sz="2800" dirty="0"/>
              <a:t> - lacks buccal cavity, worms found in lungs or nervous system.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EC2488-C5F8-4B53-A187-3B1049BAF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400" y="625198"/>
            <a:ext cx="10593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kern="0" dirty="0"/>
              <a:t>Order </a:t>
            </a:r>
            <a:r>
              <a:rPr lang="en-US" b="1" kern="0" dirty="0" err="1"/>
              <a:t>Strongylida</a:t>
            </a:r>
            <a:r>
              <a:rPr lang="en-US" b="1" kern="0" dirty="0"/>
              <a:t> - general morphology</a:t>
            </a:r>
            <a:r>
              <a:rPr lang="en-US" sz="3200" kern="0" dirty="0"/>
              <a:t> (cont.)</a:t>
            </a:r>
          </a:p>
        </p:txBody>
      </p:sp>
    </p:spTree>
    <p:extLst>
      <p:ext uri="{BB962C8B-B14F-4D97-AF65-F5344CB8AC3E}">
        <p14:creationId xmlns:p14="http://schemas.microsoft.com/office/powerpoint/2010/main" val="75082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97840" y="314523"/>
            <a:ext cx="9024856" cy="1462087"/>
          </a:xfrm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dirty="0"/>
              <a:t>Order </a:t>
            </a:r>
            <a:r>
              <a:rPr lang="en-US" b="1" dirty="0" err="1"/>
              <a:t>Strongylida</a:t>
            </a:r>
            <a:r>
              <a:rPr lang="en-US" b="1" dirty="0"/>
              <a:t> - general life cycles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2075" tIns="46038" rIns="92075" bIns="46038" rtlCol="0">
            <a:normAutofit lnSpcReduction="10000"/>
          </a:bodyPr>
          <a:lstStyle/>
          <a:p>
            <a:r>
              <a:rPr lang="en-US" dirty="0"/>
              <a:t>Three </a:t>
            </a:r>
            <a:r>
              <a:rPr lang="en-US" dirty="0" err="1"/>
              <a:t>superfamilies</a:t>
            </a:r>
            <a:r>
              <a:rPr lang="en-US" dirty="0"/>
              <a:t> have free-living larval forms that must develop to infective L</a:t>
            </a:r>
            <a:r>
              <a:rPr lang="en-US" baseline="-25000" dirty="0"/>
              <a:t>3</a:t>
            </a:r>
            <a:r>
              <a:rPr lang="en-US" dirty="0"/>
              <a:t> in the environment outside of the host.</a:t>
            </a:r>
          </a:p>
          <a:p>
            <a:r>
              <a:rPr lang="en-US" dirty="0"/>
              <a:t>Most produce </a:t>
            </a:r>
            <a:r>
              <a:rPr lang="en-US" dirty="0" err="1"/>
              <a:t>strongyle</a:t>
            </a:r>
            <a:r>
              <a:rPr lang="en-US" dirty="0"/>
              <a:t> type eggs (aka ova), with exceptions of those that develop larvae before passed in feces.</a:t>
            </a:r>
          </a:p>
          <a:p>
            <a:r>
              <a:rPr lang="en-US" dirty="0" err="1"/>
              <a:t>Metastrongyloidea</a:t>
            </a:r>
            <a:r>
              <a:rPr lang="en-US" dirty="0"/>
              <a:t> superfamily is the exception in that its genera require mollusk or annelid intermediate hosts.</a:t>
            </a:r>
          </a:p>
        </p:txBody>
      </p:sp>
    </p:spTree>
    <p:extLst>
      <p:ext uri="{BB962C8B-B14F-4D97-AF65-F5344CB8AC3E}">
        <p14:creationId xmlns:p14="http://schemas.microsoft.com/office/powerpoint/2010/main" val="397604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b="1" dirty="0"/>
              <a:t>Order </a:t>
            </a:r>
            <a:r>
              <a:rPr lang="en-US" b="1" dirty="0" err="1"/>
              <a:t>Strongylida</a:t>
            </a:r>
            <a:r>
              <a:rPr lang="en-US" b="1" dirty="0"/>
              <a:t> - general life cycles </a:t>
            </a:r>
            <a:r>
              <a:rPr lang="en-US" sz="3200" dirty="0"/>
              <a:t>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r>
              <a:rPr lang="en-US"/>
              <a:t>Routes of infection:</a:t>
            </a:r>
            <a:br>
              <a:rPr lang="en-US"/>
            </a:br>
            <a:r>
              <a:rPr lang="en-US"/>
              <a:t>1. Ingestion with herbage while grazing is the only significant route for Trichostrongyloidea (trichostrongyles) in ruminants and Strongyloidea (strongyles) in horses.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6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11124" y="2243891"/>
            <a:ext cx="2973787" cy="2028418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11124" y="4707172"/>
            <a:ext cx="2973787" cy="2041410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3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63848" y="2247328"/>
            <a:ext cx="2883791" cy="2024981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63848" y="4444404"/>
            <a:ext cx="2883791" cy="2211213"/>
          </a:xfrm>
        </p:spPr>
      </p:pic>
      <p:sp>
        <p:nvSpPr>
          <p:cNvPr id="276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828800" y="609600"/>
            <a:ext cx="9450888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Route of Infection</a:t>
            </a:r>
            <a:br>
              <a:rPr lang="en-US" b="1" dirty="0"/>
            </a:br>
            <a:r>
              <a:rPr lang="en-US" b="1" dirty="0" err="1"/>
              <a:t>Trichostrongyles</a:t>
            </a:r>
            <a:r>
              <a:rPr lang="en-US" b="1" dirty="0"/>
              <a:t> and Strongyles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CE6DF2-948A-49AE-9046-BDBE04BFA9E1}"/>
              </a:ext>
            </a:extLst>
          </p:cNvPr>
          <p:cNvSpPr txBox="1"/>
          <p:nvPr/>
        </p:nvSpPr>
        <p:spPr>
          <a:xfrm>
            <a:off x="5083392" y="2989322"/>
            <a:ext cx="25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499569-E1F2-49E1-9DD2-2F723E567644}"/>
              </a:ext>
            </a:extLst>
          </p:cNvPr>
          <p:cNvSpPr txBox="1"/>
          <p:nvPr/>
        </p:nvSpPr>
        <p:spPr>
          <a:xfrm>
            <a:off x="5083392" y="5375842"/>
            <a:ext cx="25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B9C553-69E4-454B-847A-5CD3F8C47510}"/>
              </a:ext>
            </a:extLst>
          </p:cNvPr>
          <p:cNvSpPr txBox="1"/>
          <p:nvPr/>
        </p:nvSpPr>
        <p:spPr>
          <a:xfrm>
            <a:off x="7014847" y="2935266"/>
            <a:ext cx="25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4767" y="5367891"/>
            <a:ext cx="11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“deadly dew-drop”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7374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2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blends2</Template>
  <TotalTime>165</TotalTime>
  <Words>1686</Words>
  <Application>Microsoft Office PowerPoint</Application>
  <PresentationFormat>Widescreen</PresentationFormat>
  <Paragraphs>188</Paragraphs>
  <Slides>34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ＭＳ Ｐゴシック</vt:lpstr>
      <vt:lpstr>Arial</vt:lpstr>
      <vt:lpstr>Calibri</vt:lpstr>
      <vt:lpstr>Tahoma</vt:lpstr>
      <vt:lpstr>Wingdings</vt:lpstr>
      <vt:lpstr>Blends</vt:lpstr>
      <vt:lpstr>VMP 930 Lecture 16a</vt:lpstr>
      <vt:lpstr>Order Strongylida - general morphology</vt:lpstr>
      <vt:lpstr>Order Strongylida - general morphology</vt:lpstr>
      <vt:lpstr>Order Strongylida - general morphology (cont.)</vt:lpstr>
      <vt:lpstr>PowerPoint Presentation</vt:lpstr>
      <vt:lpstr>PowerPoint Presentation</vt:lpstr>
      <vt:lpstr>Order Strongylida - general life cycles</vt:lpstr>
      <vt:lpstr>Order Strongylida - general life cycles (cont.)</vt:lpstr>
      <vt:lpstr>Route of Infection Trichostrongyles and Strongyles</vt:lpstr>
      <vt:lpstr>Order Strongylida - general life cycles (cont.)</vt:lpstr>
      <vt:lpstr>Order Strongylida - general life cycles (cont.)</vt:lpstr>
      <vt:lpstr>Discussion Question</vt:lpstr>
      <vt:lpstr>VMP 930 lecture 16b</vt:lpstr>
      <vt:lpstr>Superfamily Trichostrongyloidea commonly called trichostrongyles</vt:lpstr>
      <vt:lpstr>Trichostrongylus spp.</vt:lpstr>
      <vt:lpstr>Trichostrongylus axei</vt:lpstr>
      <vt:lpstr>Trichostrongylus axei</vt:lpstr>
      <vt:lpstr>Ostertagia spp.</vt:lpstr>
      <vt:lpstr>Ostertagia sp.</vt:lpstr>
      <vt:lpstr>Ostertagia sp.</vt:lpstr>
      <vt:lpstr>Ostertagia sp.</vt:lpstr>
      <vt:lpstr>Ostertagia sp.</vt:lpstr>
      <vt:lpstr>Ostertagia sp.</vt:lpstr>
      <vt:lpstr>Ostertagia sp.</vt:lpstr>
      <vt:lpstr>Ostertagia sp.</vt:lpstr>
      <vt:lpstr>Ostertagia sp.</vt:lpstr>
      <vt:lpstr>Haemonchus sp.</vt:lpstr>
      <vt:lpstr>PowerPoint Presentation</vt:lpstr>
      <vt:lpstr>Haemonchus sp.</vt:lpstr>
      <vt:lpstr>Clinical Signs</vt:lpstr>
      <vt:lpstr>PowerPoint Presentation</vt:lpstr>
      <vt:lpstr>Other trichostrongyles</vt:lpstr>
      <vt:lpstr>Other trichostrongyles</vt:lpstr>
      <vt:lpstr>Discussion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Strongylida - general morphology</dc:title>
  <dc:creator>Bruce Hammerberg</dc:creator>
  <cp:lastModifiedBy>James R Flowers</cp:lastModifiedBy>
  <cp:revision>13</cp:revision>
  <dcterms:created xsi:type="dcterms:W3CDTF">2020-07-08T21:26:49Z</dcterms:created>
  <dcterms:modified xsi:type="dcterms:W3CDTF">2021-07-07T15:32:58Z</dcterms:modified>
</cp:coreProperties>
</file>