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22"/>
  </p:notesMasterIdLst>
  <p:sldIdLst>
    <p:sldId id="274" r:id="rId2"/>
    <p:sldId id="273" r:id="rId3"/>
    <p:sldId id="257" r:id="rId4"/>
    <p:sldId id="258" r:id="rId5"/>
    <p:sldId id="259" r:id="rId6"/>
    <p:sldId id="260" r:id="rId7"/>
    <p:sldId id="261" r:id="rId8"/>
    <p:sldId id="262" r:id="rId9"/>
    <p:sldId id="263" r:id="rId10"/>
    <p:sldId id="270" r:id="rId11"/>
    <p:sldId id="264" r:id="rId12"/>
    <p:sldId id="271" r:id="rId13"/>
    <p:sldId id="275" r:id="rId14"/>
    <p:sldId id="276" r:id="rId15"/>
    <p:sldId id="277" r:id="rId16"/>
    <p:sldId id="278" r:id="rId17"/>
    <p:sldId id="279" r:id="rId18"/>
    <p:sldId id="280" r:id="rId19"/>
    <p:sldId id="281"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4"/>
  </p:normalViewPr>
  <p:slideViewPr>
    <p:cSldViewPr snapToGrid="0" snapToObjects="1">
      <p:cViewPr varScale="1">
        <p:scale>
          <a:sx n="84" d="100"/>
          <a:sy n="84"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3F4C7-067D-F048-9FF4-BBE7DAD9721B}" type="datetimeFigureOut">
              <a:rPr lang="en-US" smtClean="0"/>
              <a:t>7/7/2021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18817A-1B38-5741-B846-B70A6DD0774C}" type="slidenum">
              <a:rPr lang="en-US" smtClean="0"/>
              <a:t>‹#›</a:t>
            </a:fld>
            <a:endParaRPr lang="en-US"/>
          </a:p>
        </p:txBody>
      </p:sp>
    </p:spTree>
    <p:extLst>
      <p:ext uri="{BB962C8B-B14F-4D97-AF65-F5344CB8AC3E}">
        <p14:creationId xmlns:p14="http://schemas.microsoft.com/office/powerpoint/2010/main" val="914719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Late in the grazing season infective larvae will have accumulated on pasture making it the time for greatest transmission and largest number of adult worms in susceptible hosts (young calves). The grazing season in cool temperate regions such as western North Carolina is from April to September. The grazing season in hot, semi-arid regions such as Texas and Louisiana is September to March.</a:t>
            </a:r>
          </a:p>
        </p:txBody>
      </p:sp>
      <p:sp>
        <p:nvSpPr>
          <p:cNvPr id="4" name="Slide Number Placeholder 3"/>
          <p:cNvSpPr>
            <a:spLocks noGrp="1"/>
          </p:cNvSpPr>
          <p:nvPr>
            <p:ph type="sldNum" sz="quarter" idx="5"/>
          </p:nvPr>
        </p:nvSpPr>
        <p:spPr/>
        <p:txBody>
          <a:bodyPr/>
          <a:lstStyle/>
          <a:p>
            <a:fld id="{DD18817A-1B38-5741-B846-B70A6DD0774C}" type="slidenum">
              <a:rPr lang="en-US" smtClean="0"/>
              <a:t>6</a:t>
            </a:fld>
            <a:endParaRPr lang="en-US"/>
          </a:p>
        </p:txBody>
      </p:sp>
    </p:spTree>
    <p:extLst>
      <p:ext uri="{BB962C8B-B14F-4D97-AF65-F5344CB8AC3E}">
        <p14:creationId xmlns:p14="http://schemas.microsoft.com/office/powerpoint/2010/main" val="281342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Selective treatment of small ruminants based on FAMACHA anemia results allows the development of a “refugia” population of worms in untreated resilient hosts. These worms have not been selected for resistance by treatment and should create a population of worms that can be killed by current </a:t>
            </a:r>
            <a:r>
              <a:rPr lang="en-US" dirty="0" err="1"/>
              <a:t>anthelmintics</a:t>
            </a:r>
            <a:r>
              <a:rPr lang="en-US" dirty="0"/>
              <a:t>.</a:t>
            </a:r>
          </a:p>
          <a:p>
            <a:r>
              <a:rPr lang="en-US" dirty="0"/>
              <a:t>Accelerated rotational grazing by moving herd to new pasture every 3 days or less has been successful locally near Mebane, NC in a grass-fed cow calf herd. No </a:t>
            </a:r>
            <a:r>
              <a:rPr lang="en-US" dirty="0" err="1"/>
              <a:t>anthelmintics</a:t>
            </a:r>
            <a:r>
              <a:rPr lang="en-US" dirty="0"/>
              <a:t> used for 6 years. This farm has 17 pastures.</a:t>
            </a:r>
          </a:p>
        </p:txBody>
      </p:sp>
      <p:sp>
        <p:nvSpPr>
          <p:cNvPr id="4" name="Slide Number Placeholder 3"/>
          <p:cNvSpPr>
            <a:spLocks noGrp="1"/>
          </p:cNvSpPr>
          <p:nvPr>
            <p:ph type="sldNum" sz="quarter" idx="5"/>
          </p:nvPr>
        </p:nvSpPr>
        <p:spPr/>
        <p:txBody>
          <a:bodyPr/>
          <a:lstStyle/>
          <a:p>
            <a:fld id="{DD18817A-1B38-5741-B846-B70A6DD0774C}" type="slidenum">
              <a:rPr lang="en-US" smtClean="0"/>
              <a:t>12</a:t>
            </a:fld>
            <a:endParaRPr lang="en-US"/>
          </a:p>
        </p:txBody>
      </p:sp>
    </p:spTree>
    <p:extLst>
      <p:ext uri="{BB962C8B-B14F-4D97-AF65-F5344CB8AC3E}">
        <p14:creationId xmlns:p14="http://schemas.microsoft.com/office/powerpoint/2010/main" val="3812520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err="1"/>
              <a:t>Dictyocaulus</a:t>
            </a:r>
            <a:r>
              <a:rPr lang="en-US" dirty="0"/>
              <a:t> species are host specific. </a:t>
            </a:r>
            <a:r>
              <a:rPr lang="en-US" i="1" dirty="0" err="1"/>
              <a:t>Dictyocaulus</a:t>
            </a:r>
            <a:r>
              <a:rPr lang="en-US" dirty="0"/>
              <a:t> in cattle do not infect sheep and vice versa. </a:t>
            </a:r>
            <a:r>
              <a:rPr lang="en-US" i="1" dirty="0" err="1"/>
              <a:t>Dictyocaulus</a:t>
            </a:r>
            <a:r>
              <a:rPr lang="en-US" dirty="0"/>
              <a:t> in equine do not infect ruminants and vice versa. Donkeys permit patent infections, while horses often do not even though they show clinical disease that is often not seen in infected donkeys. Do not co-graze donkeys and horses if you find larvae in the feces of donkeys.</a:t>
            </a:r>
          </a:p>
        </p:txBody>
      </p:sp>
      <p:sp>
        <p:nvSpPr>
          <p:cNvPr id="4" name="Slide Number Placeholder 3"/>
          <p:cNvSpPr>
            <a:spLocks noGrp="1"/>
          </p:cNvSpPr>
          <p:nvPr>
            <p:ph type="sldNum" sz="quarter" idx="5"/>
          </p:nvPr>
        </p:nvSpPr>
        <p:spPr/>
        <p:txBody>
          <a:bodyPr/>
          <a:lstStyle/>
          <a:p>
            <a:fld id="{8E9CFF71-0301-AB41-8FB8-1AC49FBB9E4F}" type="slidenum">
              <a:rPr lang="en-US" smtClean="0"/>
              <a:t>16</a:t>
            </a:fld>
            <a:endParaRPr lang="en-US"/>
          </a:p>
        </p:txBody>
      </p:sp>
    </p:spTree>
    <p:extLst>
      <p:ext uri="{BB962C8B-B14F-4D97-AF65-F5344CB8AC3E}">
        <p14:creationId xmlns:p14="http://schemas.microsoft.com/office/powerpoint/2010/main" val="1149351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Horses mount a much more intense inflammatory response to </a:t>
            </a:r>
            <a:r>
              <a:rPr lang="en-US" i="1" dirty="0" err="1"/>
              <a:t>Dictyocaulus</a:t>
            </a:r>
            <a:r>
              <a:rPr lang="en-US" dirty="0"/>
              <a:t> than donkeys and suffer severe lung pathology without showing a patent infection; whereas, donkeys do not have as severe lung inflammation and do permit patent infections that contaminate pastures.</a:t>
            </a:r>
          </a:p>
        </p:txBody>
      </p:sp>
      <p:sp>
        <p:nvSpPr>
          <p:cNvPr id="4" name="Slide Number Placeholder 3"/>
          <p:cNvSpPr>
            <a:spLocks noGrp="1"/>
          </p:cNvSpPr>
          <p:nvPr>
            <p:ph type="sldNum" sz="quarter" idx="5"/>
          </p:nvPr>
        </p:nvSpPr>
        <p:spPr/>
        <p:txBody>
          <a:bodyPr/>
          <a:lstStyle/>
          <a:p>
            <a:fld id="{8E9CFF71-0301-AB41-8FB8-1AC49FBB9E4F}" type="slidenum">
              <a:rPr lang="en-US" smtClean="0"/>
              <a:t>20</a:t>
            </a:fld>
            <a:endParaRPr lang="en-US"/>
          </a:p>
        </p:txBody>
      </p:sp>
    </p:spTree>
    <p:extLst>
      <p:ext uri="{BB962C8B-B14F-4D97-AF65-F5344CB8AC3E}">
        <p14:creationId xmlns:p14="http://schemas.microsoft.com/office/powerpoint/2010/main" val="2942916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800">
                <a:solidFill>
                  <a:srgbClr val="000000"/>
                </a:solidFill>
                <a:latin typeface="Arial" charset="0"/>
                <a:ea typeface="ＭＳ Ｐゴシック" pitchFamily="34" charset="-128"/>
              </a:endParaRPr>
            </a:p>
          </p:txBody>
        </p:sp>
      </p:grpSp>
      <p:sp>
        <p:nvSpPr>
          <p:cNvPr id="196620" name="Rectangle 12"/>
          <p:cNvSpPr>
            <a:spLocks noGrp="1" noChangeArrowheads="1"/>
          </p:cNvSpPr>
          <p:nvPr>
            <p:ph type="ctrTitle"/>
          </p:nvPr>
        </p:nvSpPr>
        <p:spPr>
          <a:xfrm>
            <a:off x="1320800" y="1676400"/>
            <a:ext cx="10363200" cy="1462088"/>
          </a:xfrm>
        </p:spPr>
        <p:txBody>
          <a:bodyPr/>
          <a:lstStyle>
            <a:lvl1pPr>
              <a:defRPr/>
            </a:lvl1pPr>
          </a:lstStyle>
          <a:p>
            <a:pPr lvl="0"/>
            <a:r>
              <a:rPr lang="en-US" noProof="0"/>
              <a:t>Click to edit Master title style</a:t>
            </a:r>
          </a:p>
        </p:txBody>
      </p:sp>
      <p:sp>
        <p:nvSpPr>
          <p:cNvPr id="196621"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a:solidFill>
                  <a:schemeClr val="bg2"/>
                </a:solidFill>
              </a:defRPr>
            </a:lvl1pPr>
          </a:lstStyle>
          <a:p>
            <a:fld id="{5995C324-E391-4247-8C67-5B1D375EDFF9}" type="datetimeFigureOut">
              <a:rPr lang="en-US" smtClean="0"/>
              <a:t>7/7/2021</a:t>
            </a:fld>
            <a:endParaRPr lang="en-US"/>
          </a:p>
        </p:txBody>
      </p:sp>
      <p:sp>
        <p:nvSpPr>
          <p:cNvPr id="15" name="Rectangle 15"/>
          <p:cNvSpPr>
            <a:spLocks noGrp="1" noChangeArrowheads="1"/>
          </p:cNvSpPr>
          <p:nvPr>
            <p:ph type="ftr" sz="quarter" idx="11"/>
          </p:nvPr>
        </p:nvSpPr>
        <p:spPr>
          <a:xfrm>
            <a:off x="4572000" y="6248400"/>
            <a:ext cx="3860800" cy="457200"/>
          </a:xfrm>
        </p:spPr>
        <p:txBody>
          <a:bodyPr/>
          <a:lstStyle>
            <a:lvl1pPr>
              <a:defRPr>
                <a:solidFill>
                  <a:schemeClr val="bg2"/>
                </a:solidFill>
              </a:defRPr>
            </a:lvl1pPr>
          </a:lstStyle>
          <a:p>
            <a:endParaRPr lang="en-US"/>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5985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5995C324-E391-4247-8C67-5B1D375EDFF9}"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3586753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214313"/>
            <a:ext cx="2601384"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214313"/>
            <a:ext cx="7600949"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5995C324-E391-4247-8C67-5B1D375EDFF9}"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3695864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914400" y="6248400"/>
            <a:ext cx="2540000" cy="457200"/>
          </a:xfrm>
        </p:spPr>
        <p:txBody>
          <a:bodyPr/>
          <a:lstStyle>
            <a:lvl1pPr>
              <a:defRPr/>
            </a:lvl1pPr>
          </a:lstStyle>
          <a:p>
            <a:fld id="{5995C324-E391-4247-8C67-5B1D375EDFF9}" type="datetimeFigureOut">
              <a:rPr lang="en-US" smtClean="0"/>
              <a:t>7/7/2021</a:t>
            </a:fld>
            <a:endParaRPr lang="en-US"/>
          </a:p>
        </p:txBody>
      </p:sp>
      <p:sp>
        <p:nvSpPr>
          <p:cNvPr id="7" name="Footer Placeholder 6"/>
          <p:cNvSpPr>
            <a:spLocks noGrp="1"/>
          </p:cNvSpPr>
          <p:nvPr>
            <p:ph type="ftr" sz="quarter" idx="11"/>
          </p:nvPr>
        </p:nvSpPr>
        <p:spPr>
          <a:xfrm>
            <a:off x="4165600" y="6248400"/>
            <a:ext cx="38608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8737600" y="6248400"/>
            <a:ext cx="2540000" cy="457200"/>
          </a:xfrm>
        </p:spPr>
        <p:txBody>
          <a:bodyPr/>
          <a:lstStyle>
            <a:lvl1pPr>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1383732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14400" y="6248400"/>
            <a:ext cx="2540000" cy="457200"/>
          </a:xfrm>
        </p:spPr>
        <p:txBody>
          <a:bodyPr/>
          <a:lstStyle>
            <a:lvl1pPr>
              <a:defRPr/>
            </a:lvl1pPr>
          </a:lstStyle>
          <a:p>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74D5E0F5-6910-44FC-8295-A3D16E5BE153}" type="slidenum">
              <a:rPr lang="en-US" smtClean="0"/>
              <a:pPr/>
              <a:t>‹#›</a:t>
            </a:fld>
            <a:endParaRPr lang="en-US"/>
          </a:p>
        </p:txBody>
      </p:sp>
    </p:spTree>
    <p:extLst>
      <p:ext uri="{BB962C8B-B14F-4D97-AF65-F5344CB8AC3E}">
        <p14:creationId xmlns:p14="http://schemas.microsoft.com/office/powerpoint/2010/main" val="660807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14400" y="609600"/>
            <a:ext cx="10363200" cy="1143000"/>
          </a:xfrm>
        </p:spPr>
        <p:txBody>
          <a:bodyPr/>
          <a:lstStyle/>
          <a:p>
            <a:r>
              <a:rPr lang="en-US"/>
              <a:t>Click to edit Master title style</a:t>
            </a:r>
          </a:p>
        </p:txBody>
      </p:sp>
      <p:sp>
        <p:nvSpPr>
          <p:cNvPr id="3" name="Content Placeholder 2"/>
          <p:cNvSpPr>
            <a:spLocks noGrp="1"/>
          </p:cNvSpPr>
          <p:nvPr>
            <p:ph sz="quarter" idx="1"/>
          </p:nvPr>
        </p:nvSpPr>
        <p:spPr>
          <a:xfrm>
            <a:off x="9144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9144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914400" y="6248400"/>
            <a:ext cx="2540000" cy="457200"/>
          </a:xfrm>
        </p:spPr>
        <p:txBody>
          <a:bodyPr/>
          <a:lstStyle>
            <a:lvl1pPr>
              <a:defRPr/>
            </a:lvl1pPr>
          </a:lstStyle>
          <a:p>
            <a:endParaRPr lang="en-US"/>
          </a:p>
        </p:txBody>
      </p:sp>
      <p:sp>
        <p:nvSpPr>
          <p:cNvPr id="8" name="Footer Placeholder 7"/>
          <p:cNvSpPr>
            <a:spLocks noGrp="1"/>
          </p:cNvSpPr>
          <p:nvPr>
            <p:ph type="ftr" sz="quarter" idx="11"/>
          </p:nvPr>
        </p:nvSpPr>
        <p:spPr>
          <a:xfrm>
            <a:off x="4165600" y="6248400"/>
            <a:ext cx="38608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8737600" y="6248400"/>
            <a:ext cx="2540000" cy="457200"/>
          </a:xfrm>
        </p:spPr>
        <p:txBody>
          <a:bodyPr/>
          <a:lstStyle>
            <a:lvl1pPr>
              <a:defRPr/>
            </a:lvl1pPr>
          </a:lstStyle>
          <a:p>
            <a:fld id="{D07ECE57-7F89-4801-87D7-B244C31852BC}" type="slidenum">
              <a:rPr lang="en-US" smtClean="0"/>
              <a:pPr/>
              <a:t>‹#›</a:t>
            </a:fld>
            <a:endParaRPr lang="en-US"/>
          </a:p>
        </p:txBody>
      </p:sp>
    </p:spTree>
    <p:extLst>
      <p:ext uri="{BB962C8B-B14F-4D97-AF65-F5344CB8AC3E}">
        <p14:creationId xmlns:p14="http://schemas.microsoft.com/office/powerpoint/2010/main" val="159002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fld id="{5995C324-E391-4247-8C67-5B1D375EDFF9}"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2024385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5995C324-E391-4247-8C67-5B1D375EDFF9}" type="datetimeFigureOut">
              <a:rPr lang="en-US" smtClean="0"/>
              <a:t>7/7/2021</a:t>
            </a:fld>
            <a:endParaRPr lang="en-US"/>
          </a:p>
        </p:txBody>
      </p:sp>
      <p:sp>
        <p:nvSpPr>
          <p:cNvPr id="5" name="Rectangle 12"/>
          <p:cNvSpPr>
            <a:spLocks noGrp="1" noChangeArrowheads="1"/>
          </p:cNvSpPr>
          <p:nvPr>
            <p:ph type="ftr" sz="quarter" idx="11"/>
          </p:nvPr>
        </p:nvSpPr>
        <p:spPr>
          <a:ln/>
        </p:spPr>
        <p:txBody>
          <a:bodyPr/>
          <a:lstStyle>
            <a:lvl1pPr>
              <a:defRPr/>
            </a:lvl1pPr>
          </a:lstStyle>
          <a:p>
            <a:endParaRPr lang="en-US"/>
          </a:p>
        </p:txBody>
      </p:sp>
      <p:sp>
        <p:nvSpPr>
          <p:cNvPr id="6" name="Rectangle 13"/>
          <p:cNvSpPr>
            <a:spLocks noGrp="1" noChangeArrowheads="1"/>
          </p:cNvSpPr>
          <p:nvPr>
            <p:ph type="sldNum" sz="quarter" idx="12"/>
          </p:nvPr>
        </p:nvSpPr>
        <p:spPr>
          <a:ln/>
        </p:spPr>
        <p:txBody>
          <a:bodyPr/>
          <a:lstStyle>
            <a:lvl1pPr>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1891486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fld id="{5995C324-E391-4247-8C67-5B1D375EDFF9}" type="datetimeFigureOut">
              <a:rPr lang="en-US" smtClean="0"/>
              <a:t>7/7/2021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423929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fld id="{5995C324-E391-4247-8C67-5B1D375EDFF9}" type="datetimeFigureOut">
              <a:rPr lang="en-US" smtClean="0"/>
              <a:t>7/7/2021</a:t>
            </a:fld>
            <a:endParaRPr lang="en-US"/>
          </a:p>
        </p:txBody>
      </p:sp>
      <p:sp>
        <p:nvSpPr>
          <p:cNvPr id="8" name="Rectangle 12"/>
          <p:cNvSpPr>
            <a:spLocks noGrp="1" noChangeArrowheads="1"/>
          </p:cNvSpPr>
          <p:nvPr>
            <p:ph type="ftr" sz="quarter" idx="11"/>
          </p:nvPr>
        </p:nvSpPr>
        <p:spPr>
          <a:ln/>
        </p:spPr>
        <p:txBody>
          <a:bodyPr/>
          <a:lstStyle>
            <a:lvl1pPr>
              <a:defRPr/>
            </a:lvl1pPr>
          </a:lstStyle>
          <a:p>
            <a:endParaRPr lang="en-US"/>
          </a:p>
        </p:txBody>
      </p:sp>
      <p:sp>
        <p:nvSpPr>
          <p:cNvPr id="9" name="Rectangle 13"/>
          <p:cNvSpPr>
            <a:spLocks noGrp="1" noChangeArrowheads="1"/>
          </p:cNvSpPr>
          <p:nvPr>
            <p:ph type="sldNum" sz="quarter" idx="12"/>
          </p:nvPr>
        </p:nvSpPr>
        <p:spPr>
          <a:ln/>
        </p:spPr>
        <p:txBody>
          <a:bodyPr/>
          <a:lstStyle>
            <a:lvl1pPr>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209978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fld id="{5995C324-E391-4247-8C67-5B1D375EDFF9}" type="datetimeFigureOut">
              <a:rPr lang="en-US" smtClean="0"/>
              <a:t>7/7/2021</a:t>
            </a:fld>
            <a:endParaRPr lang="en-US"/>
          </a:p>
        </p:txBody>
      </p:sp>
      <p:sp>
        <p:nvSpPr>
          <p:cNvPr id="4" name="Rectangle 12"/>
          <p:cNvSpPr>
            <a:spLocks noGrp="1" noChangeArrowheads="1"/>
          </p:cNvSpPr>
          <p:nvPr>
            <p:ph type="ftr" sz="quarter" idx="11"/>
          </p:nvPr>
        </p:nvSpPr>
        <p:spPr>
          <a:ln/>
        </p:spPr>
        <p:txBody>
          <a:bodyPr/>
          <a:lstStyle>
            <a:lvl1pPr>
              <a:defRPr/>
            </a:lvl1pPr>
          </a:lstStyle>
          <a:p>
            <a:endParaRPr lang="en-US"/>
          </a:p>
        </p:txBody>
      </p:sp>
      <p:sp>
        <p:nvSpPr>
          <p:cNvPr id="5" name="Rectangle 13"/>
          <p:cNvSpPr>
            <a:spLocks noGrp="1" noChangeArrowheads="1"/>
          </p:cNvSpPr>
          <p:nvPr>
            <p:ph type="sldNum" sz="quarter" idx="12"/>
          </p:nvPr>
        </p:nvSpPr>
        <p:spPr>
          <a:ln/>
        </p:spPr>
        <p:txBody>
          <a:bodyPr/>
          <a:lstStyle>
            <a:lvl1pPr>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1570955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5995C324-E391-4247-8C67-5B1D375EDFF9}" type="datetimeFigureOut">
              <a:rPr lang="en-US" smtClean="0"/>
              <a:t>7/7/2021</a:t>
            </a:fld>
            <a:endParaRPr lang="en-US"/>
          </a:p>
        </p:txBody>
      </p:sp>
      <p:sp>
        <p:nvSpPr>
          <p:cNvPr id="3" name="Rectangle 12"/>
          <p:cNvSpPr>
            <a:spLocks noGrp="1" noChangeArrowheads="1"/>
          </p:cNvSpPr>
          <p:nvPr>
            <p:ph type="ftr" sz="quarter" idx="11"/>
          </p:nvPr>
        </p:nvSpPr>
        <p:spPr>
          <a:ln/>
        </p:spPr>
        <p:txBody>
          <a:bodyPr/>
          <a:lstStyle>
            <a:lvl1pPr>
              <a:defRPr/>
            </a:lvl1pPr>
          </a:lstStyle>
          <a:p>
            <a:endParaRPr lang="en-US"/>
          </a:p>
        </p:txBody>
      </p:sp>
      <p:sp>
        <p:nvSpPr>
          <p:cNvPr id="4" name="Rectangle 13"/>
          <p:cNvSpPr>
            <a:spLocks noGrp="1" noChangeArrowheads="1"/>
          </p:cNvSpPr>
          <p:nvPr>
            <p:ph type="sldNum" sz="quarter" idx="12"/>
          </p:nvPr>
        </p:nvSpPr>
        <p:spPr>
          <a:ln/>
        </p:spPr>
        <p:txBody>
          <a:bodyPr/>
          <a:lstStyle>
            <a:lvl1pPr>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404414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5995C324-E391-4247-8C67-5B1D375EDFF9}" type="datetimeFigureOut">
              <a:rPr lang="en-US" smtClean="0"/>
              <a:t>7/7/2021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80299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5995C324-E391-4247-8C67-5B1D375EDFF9}" type="datetimeFigureOut">
              <a:rPr lang="en-US" smtClean="0"/>
              <a:t>7/7/2021</a:t>
            </a:fld>
            <a:endParaRPr lang="en-US"/>
          </a:p>
        </p:txBody>
      </p:sp>
      <p:sp>
        <p:nvSpPr>
          <p:cNvPr id="6" name="Rectangle 12"/>
          <p:cNvSpPr>
            <a:spLocks noGrp="1" noChangeArrowheads="1"/>
          </p:cNvSpPr>
          <p:nvPr>
            <p:ph type="ftr" sz="quarter" idx="11"/>
          </p:nvPr>
        </p:nvSpPr>
        <p:spPr>
          <a:ln/>
        </p:spPr>
        <p:txBody>
          <a:bodyPr/>
          <a:lstStyle>
            <a:lvl1pPr>
              <a:defRPr/>
            </a:lvl1pPr>
          </a:lstStyle>
          <a:p>
            <a:endParaRPr lang="en-US"/>
          </a:p>
        </p:txBody>
      </p:sp>
      <p:sp>
        <p:nvSpPr>
          <p:cNvPr id="7" name="Rectangle 13"/>
          <p:cNvSpPr>
            <a:spLocks noGrp="1" noChangeArrowheads="1"/>
          </p:cNvSpPr>
          <p:nvPr>
            <p:ph type="sldNum" sz="quarter" idx="12"/>
          </p:nvPr>
        </p:nvSpPr>
        <p:spPr>
          <a:ln/>
        </p:spPr>
        <p:txBody>
          <a:bodyPr/>
          <a:lstStyle>
            <a:lvl1pPr>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146899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556684" y="1098551"/>
            <a:ext cx="58420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27"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28" name="Rectangle 4"/>
          <p:cNvSpPr>
            <a:spLocks noChangeArrowheads="1"/>
          </p:cNvSpPr>
          <p:nvPr/>
        </p:nvSpPr>
        <p:spPr bwMode="ltGray">
          <a:xfrm>
            <a:off x="721785" y="1520826"/>
            <a:ext cx="563033"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29"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0"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1" name="Rectangle 7"/>
          <p:cNvSpPr>
            <a:spLocks noChangeArrowheads="1"/>
          </p:cNvSpPr>
          <p:nvPr/>
        </p:nvSpPr>
        <p:spPr bwMode="gray">
          <a:xfrm>
            <a:off x="1016000" y="990601"/>
            <a:ext cx="42333"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2"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en-US" sz="2400">
              <a:solidFill>
                <a:srgbClr val="000000"/>
              </a:solidFill>
              <a:ea typeface="ＭＳ Ｐゴシック" pitchFamily="34" charset="-128"/>
            </a:endParaRPr>
          </a:p>
        </p:txBody>
      </p:sp>
      <p:sp>
        <p:nvSpPr>
          <p:cNvPr id="1033" name="Rectangle 9"/>
          <p:cNvSpPr>
            <a:spLocks noGrp="1" noChangeArrowheads="1"/>
          </p:cNvSpPr>
          <p:nvPr>
            <p:ph type="title"/>
          </p:nvPr>
        </p:nvSpPr>
        <p:spPr bwMode="auto">
          <a:xfrm>
            <a:off x="1534585" y="214314"/>
            <a:ext cx="10390716"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1576917" y="2017713"/>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5595" name="Rectangle 11"/>
          <p:cNvSpPr>
            <a:spLocks noGrp="1" noChangeArrowheads="1"/>
          </p:cNvSpPr>
          <p:nvPr>
            <p:ph type="dt" sz="half" idx="2"/>
          </p:nvPr>
        </p:nvSpPr>
        <p:spPr bwMode="auto">
          <a:xfrm>
            <a:off x="1549400"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fld id="{5995C324-E391-4247-8C67-5B1D375EDFF9}" type="datetimeFigureOut">
              <a:rPr lang="en-US" smtClean="0"/>
              <a:t>7/7/2021</a:t>
            </a:fld>
            <a:endParaRPr lang="en-US"/>
          </a:p>
        </p:txBody>
      </p:sp>
      <p:sp>
        <p:nvSpPr>
          <p:cNvPr id="195596" name="Rectangle 12"/>
          <p:cNvSpPr>
            <a:spLocks noGrp="1" noChangeArrowheads="1"/>
          </p:cNvSpPr>
          <p:nvPr>
            <p:ph type="ftr" sz="quarter" idx="3"/>
          </p:nvPr>
        </p:nvSpPr>
        <p:spPr bwMode="auto">
          <a:xfrm>
            <a:off x="4876800" y="6243638"/>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p>
        </p:txBody>
      </p:sp>
      <p:sp>
        <p:nvSpPr>
          <p:cNvPr id="195597" name="Rectangle 13"/>
          <p:cNvSpPr>
            <a:spLocks noGrp="1" noChangeArrowheads="1"/>
          </p:cNvSpPr>
          <p:nvPr>
            <p:ph type="sldNum" sz="quarter" idx="4"/>
          </p:nvPr>
        </p:nvSpPr>
        <p:spPr bwMode="auto">
          <a:xfrm>
            <a:off x="9389533"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63651686-7A29-C345-A866-3347275EB2A8}" type="slidenum">
              <a:rPr lang="en-US" smtClean="0"/>
              <a:t>‹#›</a:t>
            </a:fld>
            <a:endParaRPr lang="en-US"/>
          </a:p>
        </p:txBody>
      </p:sp>
    </p:spTree>
    <p:extLst>
      <p:ext uri="{BB962C8B-B14F-4D97-AF65-F5344CB8AC3E}">
        <p14:creationId xmlns:p14="http://schemas.microsoft.com/office/powerpoint/2010/main" val="193664699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4.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C4777-6FBB-4241-B293-E996B7B21272}"/>
              </a:ext>
            </a:extLst>
          </p:cNvPr>
          <p:cNvSpPr>
            <a:spLocks noGrp="1"/>
          </p:cNvSpPr>
          <p:nvPr>
            <p:ph type="ctrTitle"/>
          </p:nvPr>
        </p:nvSpPr>
        <p:spPr/>
        <p:txBody>
          <a:bodyPr/>
          <a:lstStyle/>
          <a:p>
            <a:r>
              <a:rPr lang="en-US" b="1" dirty="0"/>
              <a:t>VMP 930 lecture 17a</a:t>
            </a:r>
          </a:p>
        </p:txBody>
      </p:sp>
      <p:sp>
        <p:nvSpPr>
          <p:cNvPr id="3" name="Subtitle 2">
            <a:extLst>
              <a:ext uri="{FF2B5EF4-FFF2-40B4-BE49-F238E27FC236}">
                <a16:creationId xmlns:a16="http://schemas.microsoft.com/office/drawing/2014/main" id="{917B007D-8E36-474C-8CBB-140B611FEF04}"/>
              </a:ext>
            </a:extLst>
          </p:cNvPr>
          <p:cNvSpPr>
            <a:spLocks noGrp="1"/>
          </p:cNvSpPr>
          <p:nvPr>
            <p:ph type="subTitle" idx="1"/>
          </p:nvPr>
        </p:nvSpPr>
        <p:spPr/>
        <p:txBody>
          <a:bodyPr/>
          <a:lstStyle/>
          <a:p>
            <a:pPr algn="l"/>
            <a:r>
              <a:rPr lang="en-US" b="1" dirty="0" err="1"/>
              <a:t>Trichostrongyle</a:t>
            </a:r>
            <a:r>
              <a:rPr lang="en-US" b="1" dirty="0"/>
              <a:t> transmission</a:t>
            </a:r>
          </a:p>
          <a:p>
            <a:pPr algn="l"/>
            <a:r>
              <a:rPr lang="en-US" b="1" dirty="0"/>
              <a:t>Strategic control</a:t>
            </a:r>
          </a:p>
        </p:txBody>
      </p:sp>
    </p:spTree>
    <p:extLst>
      <p:ext uri="{BB962C8B-B14F-4D97-AF65-F5344CB8AC3E}">
        <p14:creationId xmlns:p14="http://schemas.microsoft.com/office/powerpoint/2010/main" val="294902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72372" y="864296"/>
            <a:ext cx="9375585" cy="862209"/>
          </a:xfrm>
        </p:spPr>
        <p:txBody>
          <a:bodyPr/>
          <a:lstStyle/>
          <a:p>
            <a:r>
              <a:rPr lang="en-US" b="1" dirty="0"/>
              <a:t>Control: Strategic</a:t>
            </a:r>
          </a:p>
        </p:txBody>
      </p:sp>
      <p:sp>
        <p:nvSpPr>
          <p:cNvPr id="16387" name="Rectangle 3"/>
          <p:cNvSpPr>
            <a:spLocks noGrp="1" noChangeArrowheads="1"/>
          </p:cNvSpPr>
          <p:nvPr>
            <p:ph idx="1"/>
          </p:nvPr>
        </p:nvSpPr>
        <p:spPr/>
        <p:txBody>
          <a:bodyPr/>
          <a:lstStyle/>
          <a:p>
            <a:r>
              <a:rPr lang="en-US" dirty="0"/>
              <a:t>In the cool temperate regions: treat calves with repeating or long lasting </a:t>
            </a:r>
            <a:r>
              <a:rPr lang="en-US" dirty="0" err="1"/>
              <a:t>adulticide</a:t>
            </a:r>
            <a:r>
              <a:rPr lang="en-US" dirty="0"/>
              <a:t> in spring when put on pasture; treat re-stocking calves with adult and L</a:t>
            </a:r>
            <a:r>
              <a:rPr lang="en-US" baseline="-25000" dirty="0"/>
              <a:t>4</a:t>
            </a:r>
            <a:r>
              <a:rPr lang="en-US" dirty="0"/>
              <a:t> killing drugs in late fall.</a:t>
            </a:r>
          </a:p>
          <a:p>
            <a:r>
              <a:rPr lang="en-US" dirty="0"/>
              <a:t>In subtropical regions: treat calves, long-yearlings in early fall (wet season) with </a:t>
            </a:r>
            <a:r>
              <a:rPr lang="en-US" dirty="0" err="1"/>
              <a:t>adulticidal</a:t>
            </a:r>
            <a:r>
              <a:rPr lang="en-US" dirty="0"/>
              <a:t> drugs; treat calves in late spring/early summer at start of dry season with adult and L</a:t>
            </a:r>
            <a:r>
              <a:rPr lang="en-US" baseline="-25000" dirty="0"/>
              <a:t>4</a:t>
            </a:r>
            <a:r>
              <a:rPr lang="en-US" dirty="0"/>
              <a:t> killing drugs.</a:t>
            </a:r>
          </a:p>
        </p:txBody>
      </p:sp>
    </p:spTree>
    <p:extLst>
      <p:ext uri="{BB962C8B-B14F-4D97-AF65-F5344CB8AC3E}">
        <p14:creationId xmlns:p14="http://schemas.microsoft.com/office/powerpoint/2010/main" val="4093850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vert="horz" lIns="92075" tIns="46038" rIns="92075" bIns="46038" rtlCol="0" anchor="b">
            <a:normAutofit/>
          </a:bodyPr>
          <a:lstStyle/>
          <a:p>
            <a:r>
              <a:rPr lang="en-US" b="1" dirty="0"/>
              <a:t>Control of </a:t>
            </a:r>
            <a:r>
              <a:rPr lang="en-US" b="1" dirty="0" err="1"/>
              <a:t>trichostrongyles</a:t>
            </a:r>
            <a:endParaRPr lang="en-US" b="1" dirty="0"/>
          </a:p>
        </p:txBody>
      </p:sp>
      <p:sp>
        <p:nvSpPr>
          <p:cNvPr id="10243" name="Rectangle 3"/>
          <p:cNvSpPr>
            <a:spLocks noGrp="1" noChangeArrowheads="1"/>
          </p:cNvSpPr>
          <p:nvPr>
            <p:ph idx="1"/>
          </p:nvPr>
        </p:nvSpPr>
        <p:spPr>
          <a:xfrm>
            <a:off x="493416" y="2393494"/>
            <a:ext cx="10798798" cy="2710862"/>
          </a:xfrm>
          <a:noFill/>
          <a:ln/>
        </p:spPr>
        <p:txBody>
          <a:bodyPr vert="horz" lIns="92075" tIns="46038" rIns="92075" bIns="46038" rtlCol="0">
            <a:normAutofit/>
          </a:bodyPr>
          <a:lstStyle/>
          <a:p>
            <a:r>
              <a:rPr lang="en-US" dirty="0"/>
              <a:t>To get optimal milk production, first lactation cows are treated just before calving.</a:t>
            </a:r>
          </a:p>
          <a:p>
            <a:r>
              <a:rPr lang="en-US" dirty="0"/>
              <a:t>To prevent disease and minimize pasture contamination pregnant ewes and goats are treated before parturition.</a:t>
            </a:r>
          </a:p>
        </p:txBody>
      </p:sp>
    </p:spTree>
    <p:extLst>
      <p:ext uri="{BB962C8B-B14F-4D97-AF65-F5344CB8AC3E}">
        <p14:creationId xmlns:p14="http://schemas.microsoft.com/office/powerpoint/2010/main" val="700434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014" y="283208"/>
            <a:ext cx="9344416" cy="1462087"/>
          </a:xfrm>
        </p:spPr>
        <p:txBody>
          <a:bodyPr/>
          <a:lstStyle/>
          <a:p>
            <a:r>
              <a:rPr lang="en-US" sz="3200" b="1" dirty="0"/>
              <a:t>Control: </a:t>
            </a:r>
            <a:br>
              <a:rPr lang="en-US" sz="3200" b="1" dirty="0"/>
            </a:br>
            <a:r>
              <a:rPr lang="en-US" sz="3200" b="1" dirty="0"/>
              <a:t>Sustainable Approach with Minimal or no Drugs</a:t>
            </a:r>
          </a:p>
        </p:txBody>
      </p:sp>
      <p:sp>
        <p:nvSpPr>
          <p:cNvPr id="3" name="Content Placeholder 2"/>
          <p:cNvSpPr>
            <a:spLocks noGrp="1"/>
          </p:cNvSpPr>
          <p:nvPr>
            <p:ph idx="1"/>
          </p:nvPr>
        </p:nvSpPr>
        <p:spPr>
          <a:xfrm>
            <a:off x="1152395" y="2307592"/>
            <a:ext cx="10421653" cy="4267200"/>
          </a:xfrm>
        </p:spPr>
        <p:txBody>
          <a:bodyPr>
            <a:normAutofit/>
          </a:bodyPr>
          <a:lstStyle/>
          <a:p>
            <a:r>
              <a:rPr lang="en-US" sz="2400" dirty="0"/>
              <a:t>Selective treatment for small ruminants based on FAMACHA to reduce drug resistance development in an untreated </a:t>
            </a:r>
            <a:r>
              <a:rPr lang="en-US" sz="2400" u="sng" dirty="0"/>
              <a:t>refugia</a:t>
            </a:r>
            <a:r>
              <a:rPr lang="en-US" sz="2400" dirty="0"/>
              <a:t> worm population.</a:t>
            </a:r>
          </a:p>
          <a:p>
            <a:r>
              <a:rPr lang="en-US" sz="2400" dirty="0"/>
              <a:t>Accelerated rotational grazing. Requires a lot of fencing (many individual pastures) and </a:t>
            </a:r>
            <a:r>
              <a:rPr lang="en-US" sz="2400" u="sng" dirty="0">
                <a:solidFill>
                  <a:schemeClr val="tx2"/>
                </a:solidFill>
              </a:rPr>
              <a:t>moving the herd every three days or less</a:t>
            </a:r>
            <a:r>
              <a:rPr lang="en-US" sz="2400" dirty="0"/>
              <a:t>. “Mob grazing” like migratory herds.</a:t>
            </a:r>
          </a:p>
          <a:p>
            <a:r>
              <a:rPr lang="en-US" sz="2400" dirty="0"/>
              <a:t>Unlike small ruminants, mature cattle are very resistant to large worm burdens and clinical disease. Use them to remove infective larvae and reduce exposure to young calves.</a:t>
            </a:r>
          </a:p>
          <a:p>
            <a:r>
              <a:rPr lang="en-US" sz="2400" dirty="0"/>
              <a:t>Reduced herd density</a:t>
            </a:r>
          </a:p>
        </p:txBody>
      </p:sp>
    </p:spTree>
    <p:extLst>
      <p:ext uri="{BB962C8B-B14F-4D97-AF65-F5344CB8AC3E}">
        <p14:creationId xmlns:p14="http://schemas.microsoft.com/office/powerpoint/2010/main" val="210709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C1741-DC51-5541-8C01-A04441285283}"/>
              </a:ext>
            </a:extLst>
          </p:cNvPr>
          <p:cNvSpPr>
            <a:spLocks noGrp="1"/>
          </p:cNvSpPr>
          <p:nvPr>
            <p:ph type="title"/>
          </p:nvPr>
        </p:nvSpPr>
        <p:spPr>
          <a:xfrm>
            <a:off x="1697424" y="958241"/>
            <a:ext cx="6964325" cy="799579"/>
          </a:xfrm>
        </p:spPr>
        <p:txBody>
          <a:bodyPr/>
          <a:lstStyle/>
          <a:p>
            <a:r>
              <a:rPr lang="en-US" b="1" dirty="0"/>
              <a:t>Discussion Question</a:t>
            </a:r>
          </a:p>
        </p:txBody>
      </p:sp>
      <p:sp>
        <p:nvSpPr>
          <p:cNvPr id="3" name="Content Placeholder 2">
            <a:extLst>
              <a:ext uri="{FF2B5EF4-FFF2-40B4-BE49-F238E27FC236}">
                <a16:creationId xmlns:a16="http://schemas.microsoft.com/office/drawing/2014/main" id="{C9D424BD-45CD-4F4F-89AC-5D7DE6939D94}"/>
              </a:ext>
            </a:extLst>
          </p:cNvPr>
          <p:cNvSpPr>
            <a:spLocks noGrp="1"/>
          </p:cNvSpPr>
          <p:nvPr>
            <p:ph idx="1"/>
          </p:nvPr>
        </p:nvSpPr>
        <p:spPr/>
        <p:txBody>
          <a:bodyPr/>
          <a:lstStyle/>
          <a:p>
            <a:r>
              <a:rPr lang="en-US" dirty="0"/>
              <a:t>Why do one-year-old calves grazed in Texas and Louisiana and being put on feedlots in Iowa in September usually require deworming even though they have low eggs per gram fecal egg counts?</a:t>
            </a:r>
          </a:p>
          <a:p>
            <a:r>
              <a:rPr lang="en-US" dirty="0"/>
              <a:t>Hint: Type II </a:t>
            </a:r>
            <a:r>
              <a:rPr lang="en-US" dirty="0" err="1"/>
              <a:t>ostertagiasis</a:t>
            </a:r>
            <a:r>
              <a:rPr lang="en-US" dirty="0"/>
              <a:t>.</a:t>
            </a:r>
          </a:p>
        </p:txBody>
      </p:sp>
    </p:spTree>
    <p:extLst>
      <p:ext uri="{BB962C8B-B14F-4D97-AF65-F5344CB8AC3E}">
        <p14:creationId xmlns:p14="http://schemas.microsoft.com/office/powerpoint/2010/main" val="2460375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9DA4-DA54-1742-A36B-AE6B777FAAE4}"/>
              </a:ext>
            </a:extLst>
          </p:cNvPr>
          <p:cNvSpPr>
            <a:spLocks noGrp="1"/>
          </p:cNvSpPr>
          <p:nvPr>
            <p:ph type="ctrTitle"/>
          </p:nvPr>
        </p:nvSpPr>
        <p:spPr>
          <a:xfrm>
            <a:off x="1320800" y="2098514"/>
            <a:ext cx="6974584" cy="1039973"/>
          </a:xfrm>
        </p:spPr>
        <p:txBody>
          <a:bodyPr/>
          <a:lstStyle/>
          <a:p>
            <a:r>
              <a:rPr lang="en-US" b="1" dirty="0"/>
              <a:t>VMP 930 lecture 17b</a:t>
            </a:r>
          </a:p>
        </p:txBody>
      </p:sp>
      <p:sp>
        <p:nvSpPr>
          <p:cNvPr id="3" name="Subtitle 2">
            <a:extLst>
              <a:ext uri="{FF2B5EF4-FFF2-40B4-BE49-F238E27FC236}">
                <a16:creationId xmlns:a16="http://schemas.microsoft.com/office/drawing/2014/main" id="{91DD3BB2-CD87-054D-9436-F3741925B99F}"/>
              </a:ext>
            </a:extLst>
          </p:cNvPr>
          <p:cNvSpPr>
            <a:spLocks noGrp="1"/>
          </p:cNvSpPr>
          <p:nvPr>
            <p:ph type="subTitle" idx="1"/>
          </p:nvPr>
        </p:nvSpPr>
        <p:spPr>
          <a:xfrm>
            <a:off x="1828800" y="3811609"/>
            <a:ext cx="8534400" cy="1451123"/>
          </a:xfrm>
        </p:spPr>
        <p:txBody>
          <a:bodyPr/>
          <a:lstStyle/>
          <a:p>
            <a:r>
              <a:rPr lang="en-US" b="1" i="1" dirty="0" err="1"/>
              <a:t>Dictyocaulus</a:t>
            </a:r>
            <a:endParaRPr lang="en-US" b="1" i="1" dirty="0"/>
          </a:p>
          <a:p>
            <a:r>
              <a:rPr lang="en-US" b="1" dirty="0"/>
              <a:t>the only </a:t>
            </a:r>
            <a:r>
              <a:rPr lang="en-US" b="1" dirty="0" err="1"/>
              <a:t>trichostrongyle</a:t>
            </a:r>
            <a:r>
              <a:rPr lang="en-US" b="1" dirty="0"/>
              <a:t> inhabiting the lung</a:t>
            </a:r>
          </a:p>
        </p:txBody>
      </p:sp>
    </p:spTree>
    <p:extLst>
      <p:ext uri="{BB962C8B-B14F-4D97-AF65-F5344CB8AC3E}">
        <p14:creationId xmlns:p14="http://schemas.microsoft.com/office/powerpoint/2010/main" val="2908034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04CF7-0350-A249-A7DB-A97E3AE062CA}"/>
              </a:ext>
            </a:extLst>
          </p:cNvPr>
          <p:cNvSpPr>
            <a:spLocks noGrp="1"/>
          </p:cNvSpPr>
          <p:nvPr>
            <p:ph type="title"/>
          </p:nvPr>
        </p:nvSpPr>
        <p:spPr>
          <a:xfrm>
            <a:off x="2633181" y="237854"/>
            <a:ext cx="3918923" cy="1462087"/>
          </a:xfrm>
        </p:spPr>
        <p:txBody>
          <a:bodyPr/>
          <a:lstStyle/>
          <a:p>
            <a:r>
              <a:rPr lang="en-US" b="1" i="1" dirty="0" err="1"/>
              <a:t>Dictyocaulus</a:t>
            </a:r>
            <a:endParaRPr lang="en-US" b="1" i="1" dirty="0"/>
          </a:p>
        </p:txBody>
      </p:sp>
      <p:sp>
        <p:nvSpPr>
          <p:cNvPr id="3" name="Content Placeholder 2">
            <a:extLst>
              <a:ext uri="{FF2B5EF4-FFF2-40B4-BE49-F238E27FC236}">
                <a16:creationId xmlns:a16="http://schemas.microsoft.com/office/drawing/2014/main" id="{62C0078E-A033-1A44-B19F-6C42DC4DE173}"/>
              </a:ext>
            </a:extLst>
          </p:cNvPr>
          <p:cNvSpPr>
            <a:spLocks noGrp="1"/>
          </p:cNvSpPr>
          <p:nvPr>
            <p:ph idx="1"/>
          </p:nvPr>
        </p:nvSpPr>
        <p:spPr>
          <a:xfrm>
            <a:off x="1294045" y="2622928"/>
            <a:ext cx="10363200" cy="3284491"/>
          </a:xfrm>
        </p:spPr>
        <p:txBody>
          <a:bodyPr/>
          <a:lstStyle/>
          <a:p>
            <a:r>
              <a:rPr lang="en-US" dirty="0"/>
              <a:t>Objectives</a:t>
            </a:r>
          </a:p>
          <a:p>
            <a:pPr lvl="1"/>
            <a:r>
              <a:rPr lang="en-US" dirty="0"/>
              <a:t>Describe the pathology and adult worm location (tissue and organ) in the host</a:t>
            </a:r>
          </a:p>
          <a:p>
            <a:pPr lvl="1"/>
            <a:r>
              <a:rPr lang="en-US" dirty="0"/>
              <a:t>Know host specificity and risks of co-grazing horses with donkeys</a:t>
            </a:r>
          </a:p>
          <a:p>
            <a:pPr lvl="1"/>
            <a:r>
              <a:rPr lang="en-US" dirty="0"/>
              <a:t>Know how </a:t>
            </a:r>
            <a:r>
              <a:rPr lang="en-US" i="1" dirty="0" err="1"/>
              <a:t>Dictyocaulus</a:t>
            </a:r>
            <a:r>
              <a:rPr lang="en-US" dirty="0"/>
              <a:t> is transmitted</a:t>
            </a:r>
          </a:p>
        </p:txBody>
      </p:sp>
    </p:spTree>
    <p:extLst>
      <p:ext uri="{BB962C8B-B14F-4D97-AF65-F5344CB8AC3E}">
        <p14:creationId xmlns:p14="http://schemas.microsoft.com/office/powerpoint/2010/main" val="2350539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quarter" idx="3"/>
          </p:nvPr>
        </p:nvPicPr>
        <p:blipFill rotWithShape="1">
          <a:blip r:embed="rId3" cstate="email">
            <a:extLst>
              <a:ext uri="{28A0092B-C50C-407E-A947-70E740481C1C}">
                <a14:useLocalDpi xmlns:a14="http://schemas.microsoft.com/office/drawing/2010/main"/>
              </a:ext>
            </a:extLst>
          </a:blip>
          <a:srcRect/>
          <a:stretch/>
        </p:blipFill>
        <p:spPr>
          <a:xfrm>
            <a:off x="6185987" y="4572000"/>
            <a:ext cx="3062153" cy="2067609"/>
          </a:xfrm>
        </p:spPr>
      </p:pic>
      <p:pic>
        <p:nvPicPr>
          <p:cNvPr id="5" name="Content Placeholder 4"/>
          <p:cNvPicPr>
            <a:picLocks noGrp="1" noChangeAspect="1"/>
          </p:cNvPicPr>
          <p:nvPr>
            <p:ph sz="quarter" idx="2"/>
          </p:nvPr>
        </p:nvPicPr>
        <p:blipFill rotWithShape="1">
          <a:blip r:embed="rId4" cstate="email">
            <a:extLst>
              <a:ext uri="{28A0092B-C50C-407E-A947-70E740481C1C}">
                <a14:useLocalDpi xmlns:a14="http://schemas.microsoft.com/office/drawing/2010/main"/>
              </a:ext>
            </a:extLst>
          </a:blip>
          <a:srcRect/>
          <a:stretch/>
        </p:blipFill>
        <p:spPr>
          <a:xfrm>
            <a:off x="8387080" y="2026534"/>
            <a:ext cx="3733918" cy="2412450"/>
          </a:xfrm>
        </p:spPr>
      </p:pic>
      <p:sp>
        <p:nvSpPr>
          <p:cNvPr id="11266" name="Rectangle 2"/>
          <p:cNvSpPr>
            <a:spLocks noGrp="1" noChangeArrowheads="1"/>
          </p:cNvSpPr>
          <p:nvPr>
            <p:ph type="title"/>
          </p:nvPr>
        </p:nvSpPr>
        <p:spPr>
          <a:xfrm>
            <a:off x="1658309" y="581800"/>
            <a:ext cx="6190291" cy="1143000"/>
          </a:xfrm>
          <a:noFill/>
          <a:ln/>
        </p:spPr>
        <p:txBody>
          <a:bodyPr vert="horz" lIns="92075" tIns="46038" rIns="92075" bIns="46038" rtlCol="0" anchor="b">
            <a:normAutofit/>
          </a:bodyPr>
          <a:lstStyle/>
          <a:p>
            <a:r>
              <a:rPr lang="en-US" b="1" i="1" dirty="0" err="1"/>
              <a:t>Dictyocaulus</a:t>
            </a:r>
            <a:r>
              <a:rPr lang="en-US" b="1" i="1" dirty="0"/>
              <a:t> sp.</a:t>
            </a:r>
          </a:p>
        </p:txBody>
      </p:sp>
      <p:sp>
        <p:nvSpPr>
          <p:cNvPr id="11267" name="Rectangle 3"/>
          <p:cNvSpPr>
            <a:spLocks noGrp="1" noChangeArrowheads="1"/>
          </p:cNvSpPr>
          <p:nvPr>
            <p:ph type="body" sz="half" idx="1"/>
          </p:nvPr>
        </p:nvSpPr>
        <p:spPr>
          <a:noFill/>
          <a:ln/>
        </p:spPr>
        <p:txBody>
          <a:bodyPr vert="horz" lIns="92075" tIns="46038" rIns="92075" bIns="46038" rtlCol="0">
            <a:normAutofit/>
          </a:bodyPr>
          <a:lstStyle/>
          <a:p>
            <a:r>
              <a:rPr lang="en-US"/>
              <a:t>Lung worm of cattle (</a:t>
            </a:r>
            <a:r>
              <a:rPr lang="en-US" i="1"/>
              <a:t>D. viviparus</a:t>
            </a:r>
            <a:r>
              <a:rPr lang="en-US"/>
              <a:t>), sheep and goats (</a:t>
            </a:r>
            <a:r>
              <a:rPr lang="en-US" i="1"/>
              <a:t>D. filaria</a:t>
            </a:r>
            <a:r>
              <a:rPr lang="en-US"/>
              <a:t>), equine (</a:t>
            </a:r>
            <a:r>
              <a:rPr lang="en-US" i="1"/>
              <a:t>D. arnfieldi</a:t>
            </a:r>
            <a:r>
              <a:rPr lang="en-US"/>
              <a:t>)</a:t>
            </a:r>
          </a:p>
          <a:p>
            <a:r>
              <a:rPr lang="en-US"/>
              <a:t>Adults found in bronchi and trachea are up to 80 mm long and thin.</a:t>
            </a:r>
          </a:p>
          <a:p>
            <a:endParaRPr lang="en-US"/>
          </a:p>
        </p:txBody>
      </p:sp>
      <p:sp>
        <p:nvSpPr>
          <p:cNvPr id="2" name="TextBox 1"/>
          <p:cNvSpPr txBox="1"/>
          <p:nvPr/>
        </p:nvSpPr>
        <p:spPr>
          <a:xfrm>
            <a:off x="10290132" y="2667433"/>
            <a:ext cx="1683428" cy="276999"/>
          </a:xfrm>
          <a:prstGeom prst="rect">
            <a:avLst/>
          </a:prstGeom>
          <a:solidFill>
            <a:schemeClr val="bg1"/>
          </a:solidFill>
        </p:spPr>
        <p:txBody>
          <a:bodyPr wrap="square" rtlCol="0">
            <a:spAutoFit/>
          </a:bodyPr>
          <a:lstStyle/>
          <a:p>
            <a:pPr algn="ctr"/>
            <a:r>
              <a:rPr lang="en-US" sz="1200" b="1" dirty="0"/>
              <a:t>adult worms in bronchi</a:t>
            </a:r>
          </a:p>
        </p:txBody>
      </p:sp>
      <p:cxnSp>
        <p:nvCxnSpPr>
          <p:cNvPr id="4" name="Straight Arrow Connector 3"/>
          <p:cNvCxnSpPr>
            <a:cxnSpLocks/>
          </p:cNvCxnSpPr>
          <p:nvPr/>
        </p:nvCxnSpPr>
        <p:spPr>
          <a:xfrm flipH="1">
            <a:off x="10124440" y="2966146"/>
            <a:ext cx="1022350" cy="2142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 name="Straight Arrow Connector 5"/>
          <p:cNvCxnSpPr>
            <a:cxnSpLocks/>
            <a:stCxn id="2" idx="2"/>
          </p:cNvCxnSpPr>
          <p:nvPr/>
        </p:nvCxnSpPr>
        <p:spPr>
          <a:xfrm flipH="1">
            <a:off x="10886442" y="2944432"/>
            <a:ext cx="245404" cy="68623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7942262" y="4672309"/>
            <a:ext cx="1305878" cy="276999"/>
          </a:xfrm>
          <a:prstGeom prst="rect">
            <a:avLst/>
          </a:prstGeom>
          <a:solidFill>
            <a:schemeClr val="bg1"/>
          </a:solidFill>
        </p:spPr>
        <p:txBody>
          <a:bodyPr wrap="square" rtlCol="0">
            <a:spAutoFit/>
          </a:bodyPr>
          <a:lstStyle/>
          <a:p>
            <a:r>
              <a:rPr lang="en-US" sz="1200" b="1" dirty="0">
                <a:solidFill>
                  <a:schemeClr val="bg2"/>
                </a:solidFill>
              </a:rPr>
              <a:t>male adult worm</a:t>
            </a:r>
          </a:p>
        </p:txBody>
      </p:sp>
      <p:cxnSp>
        <p:nvCxnSpPr>
          <p:cNvPr id="9" name="Straight Arrow Connector 8"/>
          <p:cNvCxnSpPr>
            <a:cxnSpLocks/>
          </p:cNvCxnSpPr>
          <p:nvPr/>
        </p:nvCxnSpPr>
        <p:spPr>
          <a:xfrm flipH="1">
            <a:off x="8387080" y="4949308"/>
            <a:ext cx="226060" cy="377072"/>
          </a:xfrm>
          <a:prstGeom prst="straightConnector1">
            <a:avLst/>
          </a:prstGeom>
          <a:ln w="28575">
            <a:tailEnd type="arrow"/>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5874707" y="6104541"/>
            <a:ext cx="1018853" cy="461665"/>
          </a:xfrm>
          <a:prstGeom prst="rect">
            <a:avLst/>
          </a:prstGeom>
          <a:solidFill>
            <a:schemeClr val="bg1"/>
          </a:solidFill>
        </p:spPr>
        <p:txBody>
          <a:bodyPr wrap="square" rtlCol="0">
            <a:spAutoFit/>
          </a:bodyPr>
          <a:lstStyle/>
          <a:p>
            <a:r>
              <a:rPr lang="en-US" sz="1200" b="1" dirty="0"/>
              <a:t>L</a:t>
            </a:r>
            <a:r>
              <a:rPr lang="en-US" sz="1200" b="1" baseline="-25000" dirty="0"/>
              <a:t>1</a:t>
            </a:r>
            <a:r>
              <a:rPr lang="en-US" sz="1200" b="1" dirty="0"/>
              <a:t> stage from fresh feces</a:t>
            </a:r>
          </a:p>
        </p:txBody>
      </p:sp>
      <p:cxnSp>
        <p:nvCxnSpPr>
          <p:cNvPr id="12" name="Straight Arrow Connector 11"/>
          <p:cNvCxnSpPr>
            <a:cxnSpLocks/>
            <a:stCxn id="10" idx="3"/>
          </p:cNvCxnSpPr>
          <p:nvPr/>
        </p:nvCxnSpPr>
        <p:spPr>
          <a:xfrm flipV="1">
            <a:off x="6893560" y="6045202"/>
            <a:ext cx="525780" cy="2901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0565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22329" y="609600"/>
            <a:ext cx="5542767" cy="1143000"/>
          </a:xfrm>
        </p:spPr>
        <p:txBody>
          <a:bodyPr/>
          <a:lstStyle/>
          <a:p>
            <a:r>
              <a:rPr lang="en-US" b="1" i="1" dirty="0" err="1"/>
              <a:t>Dictyocaulus</a:t>
            </a:r>
            <a:r>
              <a:rPr lang="en-US" b="1" i="1" dirty="0"/>
              <a:t> sp.</a:t>
            </a:r>
          </a:p>
        </p:txBody>
      </p:sp>
      <p:sp>
        <p:nvSpPr>
          <p:cNvPr id="12291" name="Rectangle 3"/>
          <p:cNvSpPr>
            <a:spLocks noGrp="1" noChangeArrowheads="1"/>
          </p:cNvSpPr>
          <p:nvPr>
            <p:ph type="body" sz="half" idx="1"/>
          </p:nvPr>
        </p:nvSpPr>
        <p:spPr>
          <a:xfrm>
            <a:off x="482251" y="2431093"/>
            <a:ext cx="10634598" cy="3932129"/>
          </a:xfrm>
        </p:spPr>
        <p:txBody>
          <a:bodyPr/>
          <a:lstStyle/>
          <a:p>
            <a:r>
              <a:rPr lang="en-US" dirty="0"/>
              <a:t>Life cycle predicts onset of clinical signs and when to treat:</a:t>
            </a:r>
          </a:p>
          <a:p>
            <a:pPr lvl="1"/>
            <a:r>
              <a:rPr lang="en-US" dirty="0"/>
              <a:t>7 days after ingestion of L</a:t>
            </a:r>
            <a:r>
              <a:rPr lang="en-US" baseline="-25000" dirty="0"/>
              <a:t>3</a:t>
            </a:r>
            <a:r>
              <a:rPr lang="en-US" dirty="0"/>
              <a:t> from pasture, </a:t>
            </a:r>
          </a:p>
          <a:p>
            <a:pPr lvl="2"/>
            <a:r>
              <a:rPr lang="en-US" dirty="0"/>
              <a:t>first season grazing calves begin showing respiratory signs.</a:t>
            </a:r>
          </a:p>
          <a:p>
            <a:pPr lvl="1"/>
            <a:r>
              <a:rPr lang="en-US" dirty="0"/>
              <a:t>Adult worms present in bronchi at 3-4 weeks after ingestion of L3, </a:t>
            </a:r>
          </a:p>
          <a:p>
            <a:pPr lvl="2"/>
            <a:r>
              <a:rPr lang="en-US" dirty="0"/>
              <a:t>severe pneumonia. </a:t>
            </a:r>
          </a:p>
          <a:p>
            <a:r>
              <a:rPr lang="en-US" dirty="0"/>
              <a:t>Results in strong immunity.</a:t>
            </a:r>
          </a:p>
        </p:txBody>
      </p:sp>
    </p:spTree>
    <p:extLst>
      <p:ext uri="{BB962C8B-B14F-4D97-AF65-F5344CB8AC3E}">
        <p14:creationId xmlns:p14="http://schemas.microsoft.com/office/powerpoint/2010/main" val="1454417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quarter" idx="3"/>
          </p:nvPr>
        </p:nvPicPr>
        <p:blipFill rotWithShape="1">
          <a:blip r:embed="rId2" cstate="email">
            <a:extLst>
              <a:ext uri="{28A0092B-C50C-407E-A947-70E740481C1C}">
                <a14:useLocalDpi xmlns:a14="http://schemas.microsoft.com/office/drawing/2010/main"/>
              </a:ext>
            </a:extLst>
          </a:blip>
          <a:srcRect/>
          <a:stretch/>
        </p:blipFill>
        <p:spPr>
          <a:xfrm>
            <a:off x="3268796" y="3779240"/>
            <a:ext cx="3889094" cy="2944598"/>
          </a:xfrm>
        </p:spPr>
      </p:pic>
      <p:pic>
        <p:nvPicPr>
          <p:cNvPr id="6" name="Content Placeholder 5"/>
          <p:cNvPicPr>
            <a:picLocks noGrp="1" noChangeAspect="1"/>
          </p:cNvPicPr>
          <p:nvPr>
            <p:ph sz="quarter" idx="2"/>
          </p:nvPr>
        </p:nvPicPr>
        <p:blipFill rotWithShape="1">
          <a:blip r:embed="rId3" cstate="email">
            <a:extLst>
              <a:ext uri="{28A0092B-C50C-407E-A947-70E740481C1C}">
                <a14:useLocalDpi xmlns:a14="http://schemas.microsoft.com/office/drawing/2010/main"/>
              </a:ext>
            </a:extLst>
          </a:blip>
          <a:srcRect/>
          <a:stretch/>
        </p:blipFill>
        <p:spPr>
          <a:xfrm>
            <a:off x="7419771" y="2225414"/>
            <a:ext cx="4156278" cy="2684262"/>
          </a:xfrm>
        </p:spPr>
      </p:pic>
      <p:sp>
        <p:nvSpPr>
          <p:cNvPr id="13314" name="Rectangle 2"/>
          <p:cNvSpPr>
            <a:spLocks noGrp="1" noChangeArrowheads="1"/>
          </p:cNvSpPr>
          <p:nvPr>
            <p:ph type="title"/>
          </p:nvPr>
        </p:nvSpPr>
        <p:spPr>
          <a:xfrm>
            <a:off x="1632494" y="615863"/>
            <a:ext cx="4728575" cy="1143000"/>
          </a:xfrm>
        </p:spPr>
        <p:txBody>
          <a:bodyPr/>
          <a:lstStyle/>
          <a:p>
            <a:r>
              <a:rPr lang="en-US" b="1" i="1" dirty="0" err="1"/>
              <a:t>Dictyocaulus</a:t>
            </a:r>
            <a:r>
              <a:rPr lang="en-US" b="1" i="1" dirty="0"/>
              <a:t> sp.</a:t>
            </a:r>
          </a:p>
        </p:txBody>
      </p:sp>
      <p:sp>
        <p:nvSpPr>
          <p:cNvPr id="13315" name="Rectangle 3"/>
          <p:cNvSpPr>
            <a:spLocks noGrp="1" noChangeArrowheads="1"/>
          </p:cNvSpPr>
          <p:nvPr>
            <p:ph type="body" sz="half" idx="1"/>
          </p:nvPr>
        </p:nvSpPr>
        <p:spPr>
          <a:xfrm>
            <a:off x="200416" y="2514601"/>
            <a:ext cx="6836992" cy="1981200"/>
          </a:xfrm>
        </p:spPr>
        <p:txBody>
          <a:bodyPr/>
          <a:lstStyle/>
          <a:p>
            <a:r>
              <a:rPr lang="en-US" dirty="0"/>
              <a:t>Pathogenesis: worms and inflammatory exudate block air flow.</a:t>
            </a:r>
          </a:p>
        </p:txBody>
      </p:sp>
      <p:sp>
        <p:nvSpPr>
          <p:cNvPr id="2" name="TextBox 1"/>
          <p:cNvSpPr txBox="1"/>
          <p:nvPr/>
        </p:nvSpPr>
        <p:spPr>
          <a:xfrm>
            <a:off x="3430841" y="6319517"/>
            <a:ext cx="1407376" cy="276999"/>
          </a:xfrm>
          <a:prstGeom prst="rect">
            <a:avLst/>
          </a:prstGeom>
          <a:solidFill>
            <a:schemeClr val="bg1"/>
          </a:solidFill>
        </p:spPr>
        <p:txBody>
          <a:bodyPr wrap="square" rtlCol="0">
            <a:spAutoFit/>
          </a:bodyPr>
          <a:lstStyle/>
          <a:p>
            <a:pPr algn="ctr"/>
            <a:r>
              <a:rPr lang="en-US" sz="1200" b="1" dirty="0"/>
              <a:t>consolidated lung </a:t>
            </a:r>
          </a:p>
        </p:txBody>
      </p:sp>
      <p:sp>
        <p:nvSpPr>
          <p:cNvPr id="3" name="TextBox 2"/>
          <p:cNvSpPr txBox="1"/>
          <p:nvPr/>
        </p:nvSpPr>
        <p:spPr>
          <a:xfrm>
            <a:off x="9701943" y="4410212"/>
            <a:ext cx="1676400" cy="461665"/>
          </a:xfrm>
          <a:prstGeom prst="rect">
            <a:avLst/>
          </a:prstGeom>
          <a:solidFill>
            <a:schemeClr val="bg1"/>
          </a:solidFill>
        </p:spPr>
        <p:txBody>
          <a:bodyPr wrap="square" rtlCol="0">
            <a:spAutoFit/>
          </a:bodyPr>
          <a:lstStyle/>
          <a:p>
            <a:pPr algn="ctr"/>
            <a:r>
              <a:rPr lang="en-US" sz="1200" b="1" dirty="0"/>
              <a:t>inflammatory exudate blocking air flow</a:t>
            </a:r>
          </a:p>
        </p:txBody>
      </p:sp>
      <p:cxnSp>
        <p:nvCxnSpPr>
          <p:cNvPr id="5" name="Straight Arrow Connector 4"/>
          <p:cNvCxnSpPr>
            <a:cxnSpLocks/>
            <a:stCxn id="3" idx="0"/>
          </p:cNvCxnSpPr>
          <p:nvPr/>
        </p:nvCxnSpPr>
        <p:spPr>
          <a:xfrm flipH="1" flipV="1">
            <a:off x="9784773" y="3567545"/>
            <a:ext cx="755370" cy="842667"/>
          </a:xfrm>
          <a:prstGeom prst="straightConnector1">
            <a:avLst/>
          </a:prstGeom>
          <a:ln>
            <a:solidFill>
              <a:schemeClr val="accent2">
                <a:lumMod val="60000"/>
                <a:lumOff val="40000"/>
              </a:schemeClr>
            </a:solidFill>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06999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2"/>
          </p:nvPr>
        </p:nvPicPr>
        <p:blipFill rotWithShape="1">
          <a:blip r:embed="rId2" cstate="email">
            <a:extLst>
              <a:ext uri="{28A0092B-C50C-407E-A947-70E740481C1C}">
                <a14:useLocalDpi xmlns:a14="http://schemas.microsoft.com/office/drawing/2010/main"/>
              </a:ext>
            </a:extLst>
          </a:blip>
          <a:srcRect/>
          <a:stretch/>
        </p:blipFill>
        <p:spPr>
          <a:xfrm>
            <a:off x="6146157" y="2812647"/>
            <a:ext cx="4629873" cy="2986269"/>
          </a:xfrm>
        </p:spPr>
      </p:pic>
      <p:sp>
        <p:nvSpPr>
          <p:cNvPr id="14338" name="Rectangle 2"/>
          <p:cNvSpPr>
            <a:spLocks noGrp="1" noChangeArrowheads="1"/>
          </p:cNvSpPr>
          <p:nvPr>
            <p:ph type="title"/>
          </p:nvPr>
        </p:nvSpPr>
        <p:spPr>
          <a:xfrm>
            <a:off x="1937982" y="609600"/>
            <a:ext cx="5807122" cy="1143000"/>
          </a:xfrm>
        </p:spPr>
        <p:txBody>
          <a:bodyPr/>
          <a:lstStyle/>
          <a:p>
            <a:r>
              <a:rPr lang="en-US" b="1" i="1" dirty="0" err="1"/>
              <a:t>Dictyocaulus</a:t>
            </a:r>
            <a:r>
              <a:rPr lang="en-US" b="1" i="1" dirty="0"/>
              <a:t> sp.</a:t>
            </a:r>
          </a:p>
        </p:txBody>
      </p:sp>
      <p:sp>
        <p:nvSpPr>
          <p:cNvPr id="14339" name="Rectangle 3"/>
          <p:cNvSpPr>
            <a:spLocks noGrp="1" noChangeArrowheads="1"/>
          </p:cNvSpPr>
          <p:nvPr>
            <p:ph type="body" sz="half" idx="1"/>
          </p:nvPr>
        </p:nvSpPr>
        <p:spPr>
          <a:xfrm>
            <a:off x="685800" y="2408207"/>
            <a:ext cx="5080000" cy="3327779"/>
          </a:xfrm>
        </p:spPr>
        <p:txBody>
          <a:bodyPr/>
          <a:lstStyle/>
          <a:p>
            <a:r>
              <a:rPr lang="en-US" dirty="0"/>
              <a:t>Clinical signs: </a:t>
            </a:r>
          </a:p>
          <a:p>
            <a:pPr lvl="1"/>
            <a:r>
              <a:rPr lang="en-US" dirty="0"/>
              <a:t>young animals on pasture first year showing rapid breathing and coughing. </a:t>
            </a:r>
          </a:p>
          <a:p>
            <a:pPr lvl="1"/>
            <a:r>
              <a:rPr lang="en-US" b="1" dirty="0"/>
              <a:t>L</a:t>
            </a:r>
            <a:r>
              <a:rPr lang="en-US" b="1" baseline="-25000" dirty="0"/>
              <a:t>1</a:t>
            </a:r>
            <a:r>
              <a:rPr lang="en-US" b="1" dirty="0"/>
              <a:t> in feces </a:t>
            </a:r>
            <a:r>
              <a:rPr lang="en-US" dirty="0"/>
              <a:t>(not eggs).</a:t>
            </a:r>
          </a:p>
          <a:p>
            <a:endParaRPr lang="en-US" dirty="0"/>
          </a:p>
        </p:txBody>
      </p:sp>
      <p:sp>
        <p:nvSpPr>
          <p:cNvPr id="2" name="TextBox 1"/>
          <p:cNvSpPr txBox="1"/>
          <p:nvPr/>
        </p:nvSpPr>
        <p:spPr>
          <a:xfrm>
            <a:off x="6953648" y="4675732"/>
            <a:ext cx="2873020" cy="523220"/>
          </a:xfrm>
          <a:prstGeom prst="rect">
            <a:avLst/>
          </a:prstGeom>
          <a:noFill/>
        </p:spPr>
        <p:txBody>
          <a:bodyPr wrap="square" rtlCol="0">
            <a:spAutoFit/>
          </a:bodyPr>
          <a:lstStyle/>
          <a:p>
            <a:pPr algn="ctr"/>
            <a:r>
              <a:rPr lang="en-US" sz="1400" b="1" dirty="0">
                <a:solidFill>
                  <a:schemeClr val="bg2"/>
                </a:solidFill>
              </a:rPr>
              <a:t>diagnostic larva found in fresh feces. note dark granules.</a:t>
            </a:r>
          </a:p>
        </p:txBody>
      </p:sp>
      <p:cxnSp>
        <p:nvCxnSpPr>
          <p:cNvPr id="4" name="Straight Arrow Connector 3"/>
          <p:cNvCxnSpPr>
            <a:cxnSpLocks/>
            <a:stCxn id="2" idx="0"/>
          </p:cNvCxnSpPr>
          <p:nvPr/>
        </p:nvCxnSpPr>
        <p:spPr>
          <a:xfrm flipH="1" flipV="1">
            <a:off x="8153400" y="3200400"/>
            <a:ext cx="236758" cy="1475332"/>
          </a:xfrm>
          <a:prstGeom prst="straightConnector1">
            <a:avLst/>
          </a:prstGeom>
          <a:ln w="28575">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cxnSpLocks/>
            <a:stCxn id="2" idx="0"/>
          </p:cNvCxnSpPr>
          <p:nvPr/>
        </p:nvCxnSpPr>
        <p:spPr>
          <a:xfrm flipV="1">
            <a:off x="8390158" y="3197022"/>
            <a:ext cx="121382" cy="1478710"/>
          </a:xfrm>
          <a:prstGeom prst="straightConnector1">
            <a:avLst/>
          </a:prstGeom>
          <a:ln w="28575">
            <a:solidFill>
              <a:schemeClr val="bg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1719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83D9A-7B7B-2748-9FBD-A7A23112B16C}"/>
              </a:ext>
            </a:extLst>
          </p:cNvPr>
          <p:cNvSpPr>
            <a:spLocks noGrp="1"/>
          </p:cNvSpPr>
          <p:nvPr>
            <p:ph type="title"/>
          </p:nvPr>
        </p:nvSpPr>
        <p:spPr>
          <a:xfrm>
            <a:off x="1725358" y="312990"/>
            <a:ext cx="7892287" cy="1462087"/>
          </a:xfrm>
        </p:spPr>
        <p:txBody>
          <a:bodyPr/>
          <a:lstStyle/>
          <a:p>
            <a:r>
              <a:rPr lang="en-US" b="1" dirty="0" err="1"/>
              <a:t>Trichostrongyle</a:t>
            </a:r>
            <a:r>
              <a:rPr lang="en-US" b="1" dirty="0"/>
              <a:t/>
            </a:r>
            <a:br>
              <a:rPr lang="en-US" b="1" dirty="0"/>
            </a:br>
            <a:r>
              <a:rPr lang="en-US" b="1" dirty="0"/>
              <a:t>Transmission and control</a:t>
            </a:r>
          </a:p>
        </p:txBody>
      </p:sp>
      <p:sp>
        <p:nvSpPr>
          <p:cNvPr id="4" name="Content Placeholder 3">
            <a:extLst>
              <a:ext uri="{FF2B5EF4-FFF2-40B4-BE49-F238E27FC236}">
                <a16:creationId xmlns:a16="http://schemas.microsoft.com/office/drawing/2014/main" id="{886D9BAB-8D93-1C4D-88A3-1AF0DC0508F1}"/>
              </a:ext>
            </a:extLst>
          </p:cNvPr>
          <p:cNvSpPr>
            <a:spLocks noGrp="1"/>
          </p:cNvSpPr>
          <p:nvPr>
            <p:ph idx="1"/>
          </p:nvPr>
        </p:nvSpPr>
        <p:spPr>
          <a:xfrm>
            <a:off x="1576917" y="2017713"/>
            <a:ext cx="10363200" cy="3672618"/>
          </a:xfrm>
        </p:spPr>
        <p:txBody>
          <a:bodyPr/>
          <a:lstStyle/>
          <a:p>
            <a:r>
              <a:rPr lang="en-US" sz="3600" dirty="0"/>
              <a:t>Objectives:</a:t>
            </a:r>
          </a:p>
          <a:p>
            <a:pPr lvl="1"/>
            <a:r>
              <a:rPr lang="en-US" sz="3200" dirty="0"/>
              <a:t>Describe egg to infective larva development on pasture including highest risk for infection</a:t>
            </a:r>
          </a:p>
          <a:p>
            <a:pPr lvl="1"/>
            <a:r>
              <a:rPr lang="en-US" sz="3200" dirty="0"/>
              <a:t> Compare Type I with Type II </a:t>
            </a:r>
            <a:r>
              <a:rPr lang="en-US" sz="3200" dirty="0" err="1"/>
              <a:t>ostertagiasis</a:t>
            </a:r>
            <a:endParaRPr lang="en-US" sz="3200" dirty="0"/>
          </a:p>
          <a:p>
            <a:pPr lvl="1"/>
            <a:r>
              <a:rPr lang="en-US" sz="3200" dirty="0"/>
              <a:t>Describe various control measures for pasture-borne </a:t>
            </a:r>
            <a:r>
              <a:rPr lang="en-US" sz="3200" dirty="0" err="1"/>
              <a:t>trichostrongyle</a:t>
            </a:r>
            <a:r>
              <a:rPr lang="en-US" sz="3200" dirty="0"/>
              <a:t> infections</a:t>
            </a:r>
          </a:p>
        </p:txBody>
      </p:sp>
    </p:spTree>
    <p:extLst>
      <p:ext uri="{BB962C8B-B14F-4D97-AF65-F5344CB8AC3E}">
        <p14:creationId xmlns:p14="http://schemas.microsoft.com/office/powerpoint/2010/main" val="3779941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681843" y="653143"/>
            <a:ext cx="5219700" cy="1143000"/>
          </a:xfrm>
          <a:noFill/>
          <a:ln/>
        </p:spPr>
        <p:txBody>
          <a:bodyPr vert="horz" lIns="92075" tIns="46038" rIns="92075" bIns="46038" rtlCol="0" anchor="b">
            <a:normAutofit/>
          </a:bodyPr>
          <a:lstStyle/>
          <a:p>
            <a:r>
              <a:rPr lang="en-US" b="1" i="1" dirty="0" err="1"/>
              <a:t>Dictyocaulus</a:t>
            </a:r>
            <a:r>
              <a:rPr lang="en-US" b="1" i="1" dirty="0"/>
              <a:t> sp.</a:t>
            </a:r>
          </a:p>
        </p:txBody>
      </p:sp>
      <p:sp>
        <p:nvSpPr>
          <p:cNvPr id="15363" name="Rectangle 3"/>
          <p:cNvSpPr>
            <a:spLocks noGrp="1" noChangeArrowheads="1"/>
          </p:cNvSpPr>
          <p:nvPr>
            <p:ph type="body" sz="half" idx="1"/>
          </p:nvPr>
        </p:nvSpPr>
        <p:spPr>
          <a:xfrm>
            <a:off x="288471" y="2422071"/>
            <a:ext cx="6081014" cy="4291879"/>
          </a:xfrm>
          <a:noFill/>
          <a:ln/>
        </p:spPr>
        <p:txBody>
          <a:bodyPr vert="horz" lIns="92075" tIns="46038" rIns="92075" bIns="46038" rtlCol="0">
            <a:noAutofit/>
          </a:bodyPr>
          <a:lstStyle/>
          <a:p>
            <a:pPr>
              <a:lnSpc>
                <a:spcPct val="90000"/>
              </a:lnSpc>
            </a:pPr>
            <a:r>
              <a:rPr lang="en-US" sz="2800" dirty="0"/>
              <a:t>Treatment and control: </a:t>
            </a:r>
          </a:p>
          <a:p>
            <a:pPr lvl="1">
              <a:lnSpc>
                <a:spcPct val="90000"/>
              </a:lnSpc>
            </a:pPr>
            <a:r>
              <a:rPr lang="en-US" sz="2400" dirty="0"/>
              <a:t>treat at first signs of coughing </a:t>
            </a:r>
          </a:p>
          <a:p>
            <a:pPr lvl="2">
              <a:lnSpc>
                <a:spcPct val="90000"/>
              </a:lnSpc>
              <a:buClr>
                <a:srgbClr val="FFC000"/>
              </a:buClr>
            </a:pPr>
            <a:r>
              <a:rPr lang="en-US" sz="2000" dirty="0"/>
              <a:t>(about one week after put on contaminated pasture).</a:t>
            </a:r>
          </a:p>
          <a:p>
            <a:pPr lvl="1">
              <a:lnSpc>
                <a:spcPct val="90000"/>
              </a:lnSpc>
            </a:pPr>
            <a:r>
              <a:rPr lang="en-US" sz="2400" dirty="0"/>
              <a:t>Avoid low, wet pastures. Local foci of contaminated pastures. </a:t>
            </a:r>
          </a:p>
          <a:p>
            <a:pPr lvl="1">
              <a:lnSpc>
                <a:spcPct val="90000"/>
              </a:lnSpc>
            </a:pPr>
            <a:r>
              <a:rPr lang="en-US" sz="2400" dirty="0"/>
              <a:t>Problem for mountain pastures as snow cover protects L</a:t>
            </a:r>
            <a:r>
              <a:rPr lang="en-US" sz="2400" baseline="-25000" dirty="0"/>
              <a:t>3</a:t>
            </a:r>
            <a:r>
              <a:rPr lang="en-US" sz="2400" dirty="0"/>
              <a:t> over winter.</a:t>
            </a:r>
          </a:p>
          <a:p>
            <a:pPr marL="457200" lvl="1" indent="0">
              <a:lnSpc>
                <a:spcPct val="90000"/>
              </a:lnSpc>
              <a:buNone/>
            </a:pPr>
            <a:endParaRPr lang="en-US" sz="2400" dirty="0"/>
          </a:p>
          <a:p>
            <a:pPr>
              <a:lnSpc>
                <a:spcPct val="90000"/>
              </a:lnSpc>
            </a:pPr>
            <a:r>
              <a:rPr lang="en-US" sz="2800" dirty="0"/>
              <a:t>Do not co-graze donkeys and horses.</a:t>
            </a:r>
          </a:p>
        </p:txBody>
      </p:sp>
      <p:pic>
        <p:nvPicPr>
          <p:cNvPr id="3" name="Content Placeholder 2"/>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7176304" y="2422071"/>
            <a:ext cx="4201610" cy="3044142"/>
          </a:xfrm>
        </p:spPr>
      </p:pic>
    </p:spTree>
    <p:extLst>
      <p:ext uri="{BB962C8B-B14F-4D97-AF65-F5344CB8AC3E}">
        <p14:creationId xmlns:p14="http://schemas.microsoft.com/office/powerpoint/2010/main" val="368861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sz="half" idx="1"/>
          </p:nvPr>
        </p:nvSpPr>
        <p:spPr>
          <a:xfrm>
            <a:off x="369517" y="2803502"/>
            <a:ext cx="5624881" cy="2610535"/>
          </a:xfrm>
          <a:noFill/>
          <a:ln/>
        </p:spPr>
        <p:txBody>
          <a:bodyPr vert="horz" lIns="92075" tIns="46038" rIns="92075" bIns="46038" rtlCol="0">
            <a:normAutofit fontScale="92500" lnSpcReduction="20000"/>
          </a:bodyPr>
          <a:lstStyle/>
          <a:p>
            <a:r>
              <a:rPr lang="en-US" sz="3600" dirty="0"/>
              <a:t>Source of infection = Pasture</a:t>
            </a:r>
          </a:p>
          <a:p>
            <a:endParaRPr lang="en-US" sz="1200" dirty="0"/>
          </a:p>
          <a:p>
            <a:r>
              <a:rPr lang="en-US" sz="3600" dirty="0"/>
              <a:t>Adult worm population inside grazing hosts determines number of eggs shed on pasture.</a:t>
            </a:r>
          </a:p>
          <a:p>
            <a:endParaRPr lang="en-US" sz="3600" dirty="0"/>
          </a:p>
          <a:p>
            <a:endParaRPr lang="en-US" sz="3600" dirty="0"/>
          </a:p>
        </p:txBody>
      </p:sp>
      <p:sp>
        <p:nvSpPr>
          <p:cNvPr id="5" name="Title 1">
            <a:extLst>
              <a:ext uri="{FF2B5EF4-FFF2-40B4-BE49-F238E27FC236}">
                <a16:creationId xmlns:a16="http://schemas.microsoft.com/office/drawing/2014/main" id="{D2A46A75-7565-4413-A0F0-2400F77DDFE4}"/>
              </a:ext>
            </a:extLst>
          </p:cNvPr>
          <p:cNvSpPr txBox="1">
            <a:spLocks/>
          </p:cNvSpPr>
          <p:nvPr/>
        </p:nvSpPr>
        <p:spPr bwMode="auto">
          <a:xfrm>
            <a:off x="1725358" y="851770"/>
            <a:ext cx="7892287" cy="923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b="1" kern="0" dirty="0" err="1"/>
              <a:t>Trichostrongyle</a:t>
            </a:r>
            <a:r>
              <a:rPr lang="en-US" b="1" kern="0" dirty="0"/>
              <a:t>: Transmission</a:t>
            </a:r>
          </a:p>
        </p:txBody>
      </p:sp>
      <p:pic>
        <p:nvPicPr>
          <p:cNvPr id="3" name="Content Placeholder 2"/>
          <p:cNvPicPr>
            <a:picLocks noGrp="1" noChangeAspect="1"/>
          </p:cNvPicPr>
          <p:nvPr>
            <p:ph sz="half" idx="2"/>
          </p:nvPr>
        </p:nvPicPr>
        <p:blipFill rotWithShape="1">
          <a:blip r:embed="rId2" cstate="email">
            <a:extLst>
              <a:ext uri="{28A0092B-C50C-407E-A947-70E740481C1C}">
                <a14:useLocalDpi xmlns:a14="http://schemas.microsoft.com/office/drawing/2010/main"/>
              </a:ext>
            </a:extLst>
          </a:blip>
          <a:srcRect/>
          <a:stretch/>
        </p:blipFill>
        <p:spPr>
          <a:xfrm>
            <a:off x="6829063" y="2592730"/>
            <a:ext cx="4629874" cy="3321934"/>
          </a:xfrm>
        </p:spPr>
      </p:pic>
    </p:spTree>
    <p:extLst>
      <p:ext uri="{BB962C8B-B14F-4D97-AF65-F5344CB8AC3E}">
        <p14:creationId xmlns:p14="http://schemas.microsoft.com/office/powerpoint/2010/main" val="262122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AE7A2-32EE-4C5B-B793-23CBB2CD07E6}"/>
              </a:ext>
            </a:extLst>
          </p:cNvPr>
          <p:cNvSpPr txBox="1">
            <a:spLocks/>
          </p:cNvSpPr>
          <p:nvPr/>
        </p:nvSpPr>
        <p:spPr bwMode="auto">
          <a:xfrm>
            <a:off x="1781725" y="736234"/>
            <a:ext cx="7892287" cy="923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a:lstStyle>
          <a:p>
            <a:r>
              <a:rPr lang="en-US" b="1" kern="0" dirty="0" err="1"/>
              <a:t>Trichostrongyle</a:t>
            </a:r>
            <a:r>
              <a:rPr lang="en-US" b="1" kern="0" dirty="0"/>
              <a:t>: Transmission</a:t>
            </a:r>
          </a:p>
        </p:txBody>
      </p:sp>
      <p:sp>
        <p:nvSpPr>
          <p:cNvPr id="9" name="Rectangle 3">
            <a:extLst>
              <a:ext uri="{FF2B5EF4-FFF2-40B4-BE49-F238E27FC236}">
                <a16:creationId xmlns:a16="http://schemas.microsoft.com/office/drawing/2014/main" id="{4764AD3D-17DC-4532-AFD1-A675E84EBA17}"/>
              </a:ext>
            </a:extLst>
          </p:cNvPr>
          <p:cNvSpPr txBox="1">
            <a:spLocks noChangeArrowheads="1"/>
          </p:cNvSpPr>
          <p:nvPr/>
        </p:nvSpPr>
        <p:spPr bwMode="auto">
          <a:xfrm>
            <a:off x="163079" y="2550652"/>
            <a:ext cx="4302690" cy="2610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rtlCol="0" anchor="t" anchorCtr="0" compatLnSpc="1">
            <a:prstTxWarp prst="textNoShape">
              <a:avLst/>
            </a:prstTxWarp>
            <a:normAutofit fontScale="85000" lnSpcReduction="10000"/>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n-US" sz="3300" dirty="0"/>
              <a:t>Appropriate conditions (moisture, warmth, O</a:t>
            </a:r>
            <a:r>
              <a:rPr lang="en-US" sz="3300" baseline="-25000" dirty="0"/>
              <a:t>2</a:t>
            </a:r>
            <a:r>
              <a:rPr lang="en-US" sz="3300" dirty="0"/>
              <a:t>) allow eggs to hatch and L</a:t>
            </a:r>
            <a:r>
              <a:rPr lang="en-US" sz="3300" baseline="-25000" dirty="0"/>
              <a:t>1</a:t>
            </a:r>
            <a:r>
              <a:rPr lang="en-US" sz="3300" dirty="0"/>
              <a:t> become L</a:t>
            </a:r>
            <a:r>
              <a:rPr lang="en-US" sz="3300" baseline="-25000" dirty="0"/>
              <a:t>3</a:t>
            </a:r>
          </a:p>
          <a:p>
            <a:r>
              <a:rPr lang="en-US" sz="3300" b="1" dirty="0"/>
              <a:t>Requires 5 – 7 days</a:t>
            </a:r>
            <a:r>
              <a:rPr lang="en-US" sz="3300" dirty="0"/>
              <a:t> under optimal conditions</a:t>
            </a:r>
            <a:r>
              <a:rPr lang="en-US" sz="3300" baseline="-25000" dirty="0"/>
              <a:t> </a:t>
            </a:r>
            <a:endParaRPr lang="en-US" sz="3300" kern="0" dirty="0"/>
          </a:p>
          <a:p>
            <a:endParaRPr lang="en-US" sz="3600" kern="0" dirty="0"/>
          </a:p>
        </p:txBody>
      </p:sp>
      <p:sp>
        <p:nvSpPr>
          <p:cNvPr id="3" name="TextBox 2">
            <a:extLst>
              <a:ext uri="{FF2B5EF4-FFF2-40B4-BE49-F238E27FC236}">
                <a16:creationId xmlns:a16="http://schemas.microsoft.com/office/drawing/2014/main" id="{734320E5-59C0-4BE3-B9AD-0A1DFE7E75E8}"/>
              </a:ext>
            </a:extLst>
          </p:cNvPr>
          <p:cNvSpPr txBox="1"/>
          <p:nvPr/>
        </p:nvSpPr>
        <p:spPr>
          <a:xfrm>
            <a:off x="7956457" y="6292965"/>
            <a:ext cx="314510" cy="400110"/>
          </a:xfrm>
          <a:prstGeom prst="rect">
            <a:avLst/>
          </a:prstGeom>
          <a:noFill/>
        </p:spPr>
        <p:txBody>
          <a:bodyPr wrap="none" rtlCol="0">
            <a:spAutoFit/>
          </a:bodyPr>
          <a:lstStyle/>
          <a:p>
            <a:r>
              <a:rPr lang="en-US" sz="2000" b="1" dirty="0"/>
              <a:t>3</a:t>
            </a:r>
          </a:p>
        </p:txBody>
      </p:sp>
      <p:sp>
        <p:nvSpPr>
          <p:cNvPr id="4" name="TextBox 3">
            <a:extLst>
              <a:ext uri="{FF2B5EF4-FFF2-40B4-BE49-F238E27FC236}">
                <a16:creationId xmlns:a16="http://schemas.microsoft.com/office/drawing/2014/main" id="{EEA1C6F8-3CE2-46F3-A4C0-A474C9588AFF}"/>
              </a:ext>
            </a:extLst>
          </p:cNvPr>
          <p:cNvSpPr txBox="1"/>
          <p:nvPr/>
        </p:nvSpPr>
        <p:spPr>
          <a:xfrm>
            <a:off x="8388737" y="6292965"/>
            <a:ext cx="314510" cy="400110"/>
          </a:xfrm>
          <a:prstGeom prst="rect">
            <a:avLst/>
          </a:prstGeom>
          <a:noFill/>
        </p:spPr>
        <p:txBody>
          <a:bodyPr wrap="none" rtlCol="0">
            <a:spAutoFit/>
          </a:bodyPr>
          <a:lstStyle/>
          <a:p>
            <a:r>
              <a:rPr lang="en-US" sz="2000" b="1" dirty="0"/>
              <a:t>4</a:t>
            </a:r>
          </a:p>
        </p:txBody>
      </p:sp>
      <p:sp>
        <p:nvSpPr>
          <p:cNvPr id="5" name="TextBox 4">
            <a:extLst>
              <a:ext uri="{FF2B5EF4-FFF2-40B4-BE49-F238E27FC236}">
                <a16:creationId xmlns:a16="http://schemas.microsoft.com/office/drawing/2014/main" id="{E40ACC34-F273-4146-B4B0-0EA2C194F07F}"/>
              </a:ext>
            </a:extLst>
          </p:cNvPr>
          <p:cNvSpPr txBox="1"/>
          <p:nvPr/>
        </p:nvSpPr>
        <p:spPr>
          <a:xfrm>
            <a:off x="8435162" y="3759014"/>
            <a:ext cx="314510" cy="400110"/>
          </a:xfrm>
          <a:prstGeom prst="rect">
            <a:avLst/>
          </a:prstGeom>
          <a:noFill/>
        </p:spPr>
        <p:txBody>
          <a:bodyPr wrap="none" rtlCol="0">
            <a:spAutoFit/>
          </a:bodyPr>
          <a:lstStyle/>
          <a:p>
            <a:r>
              <a:rPr lang="en-US" sz="2000" b="1" dirty="0"/>
              <a:t>2</a:t>
            </a:r>
          </a:p>
        </p:txBody>
      </p:sp>
      <p:sp>
        <p:nvSpPr>
          <p:cNvPr id="6" name="TextBox 5">
            <a:extLst>
              <a:ext uri="{FF2B5EF4-FFF2-40B4-BE49-F238E27FC236}">
                <a16:creationId xmlns:a16="http://schemas.microsoft.com/office/drawing/2014/main" id="{092229D2-63F1-4A7D-B930-D28F5DAAD1D0}"/>
              </a:ext>
            </a:extLst>
          </p:cNvPr>
          <p:cNvSpPr txBox="1"/>
          <p:nvPr/>
        </p:nvSpPr>
        <p:spPr>
          <a:xfrm>
            <a:off x="7947764" y="3757189"/>
            <a:ext cx="314510" cy="400110"/>
          </a:xfrm>
          <a:prstGeom prst="rect">
            <a:avLst/>
          </a:prstGeom>
          <a:noFill/>
        </p:spPr>
        <p:txBody>
          <a:bodyPr wrap="none" rtlCol="0">
            <a:spAutoFit/>
          </a:bodyPr>
          <a:lstStyle/>
          <a:p>
            <a:r>
              <a:rPr lang="en-US" sz="2000" b="1" dirty="0"/>
              <a:t>1</a:t>
            </a:r>
          </a:p>
        </p:txBody>
      </p:sp>
      <p:pic>
        <p:nvPicPr>
          <p:cNvPr id="8" name="Content Placeholder 7"/>
          <p:cNvPicPr>
            <a:picLocks noGrp="1" noChangeAspect="1"/>
          </p:cNvPicPr>
          <p:nvPr>
            <p:ph sz="quarter" idx="1"/>
          </p:nvPr>
        </p:nvPicPr>
        <p:blipFill rotWithShape="1">
          <a:blip r:embed="rId2" cstate="email">
            <a:extLst>
              <a:ext uri="{28A0092B-C50C-407E-A947-70E740481C1C}">
                <a14:useLocalDpi xmlns:a14="http://schemas.microsoft.com/office/drawing/2010/main"/>
              </a:ext>
            </a:extLst>
          </a:blip>
          <a:srcRect/>
          <a:stretch/>
        </p:blipFill>
        <p:spPr>
          <a:xfrm>
            <a:off x="4660789" y="1946366"/>
            <a:ext cx="3310245" cy="2286000"/>
          </a:xfrm>
        </p:spPr>
      </p:pic>
      <p:pic>
        <p:nvPicPr>
          <p:cNvPr id="11" name="Content Placeholder 10"/>
          <p:cNvPicPr>
            <a:picLocks noGrp="1" noChangeAspect="1"/>
          </p:cNvPicPr>
          <p:nvPr>
            <p:ph sz="quarter" idx="2"/>
          </p:nvPr>
        </p:nvPicPr>
        <p:blipFill rotWithShape="1">
          <a:blip r:embed="rId3" cstate="email">
            <a:extLst>
              <a:ext uri="{28A0092B-C50C-407E-A947-70E740481C1C}">
                <a14:useLocalDpi xmlns:a14="http://schemas.microsoft.com/office/drawing/2010/main"/>
              </a:ext>
            </a:extLst>
          </a:blip>
          <a:srcRect/>
          <a:stretch/>
        </p:blipFill>
        <p:spPr>
          <a:xfrm>
            <a:off x="8684619" y="1946366"/>
            <a:ext cx="3374572" cy="2286000"/>
          </a:xfrm>
        </p:spPr>
      </p:pic>
      <p:pic>
        <p:nvPicPr>
          <p:cNvPr id="13" name="Content Placeholder 12"/>
          <p:cNvPicPr>
            <a:picLocks noGrp="1" noChangeAspect="1"/>
          </p:cNvPicPr>
          <p:nvPr>
            <p:ph sz="quarter" idx="3"/>
          </p:nvPr>
        </p:nvPicPr>
        <p:blipFill rotWithShape="1">
          <a:blip r:embed="rId4" cstate="email">
            <a:extLst>
              <a:ext uri="{28A0092B-C50C-407E-A947-70E740481C1C}">
                <a14:useLocalDpi xmlns:a14="http://schemas.microsoft.com/office/drawing/2010/main"/>
              </a:ext>
            </a:extLst>
          </a:blip>
          <a:srcRect/>
          <a:stretch/>
        </p:blipFill>
        <p:spPr>
          <a:xfrm>
            <a:off x="4754086" y="4407075"/>
            <a:ext cx="3193678" cy="2286000"/>
          </a:xfrm>
        </p:spPr>
      </p:pic>
      <p:pic>
        <p:nvPicPr>
          <p:cNvPr id="15" name="Content Placeholder 14"/>
          <p:cNvPicPr>
            <a:picLocks noGrp="1" noChangeAspect="1"/>
          </p:cNvPicPr>
          <p:nvPr>
            <p:ph sz="quarter" idx="4"/>
          </p:nvPr>
        </p:nvPicPr>
        <p:blipFill rotWithShape="1">
          <a:blip r:embed="rId5" cstate="email">
            <a:extLst>
              <a:ext uri="{28A0092B-C50C-407E-A947-70E740481C1C}">
                <a14:useLocalDpi xmlns:a14="http://schemas.microsoft.com/office/drawing/2010/main"/>
              </a:ext>
            </a:extLst>
          </a:blip>
          <a:srcRect/>
          <a:stretch/>
        </p:blipFill>
        <p:spPr>
          <a:xfrm>
            <a:off x="8708302" y="4407075"/>
            <a:ext cx="3311339" cy="2286000"/>
          </a:xfrm>
        </p:spPr>
      </p:pic>
    </p:spTree>
    <p:extLst>
      <p:ext uri="{BB962C8B-B14F-4D97-AF65-F5344CB8AC3E}">
        <p14:creationId xmlns:p14="http://schemas.microsoft.com/office/powerpoint/2010/main" val="193515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2"/>
          </p:nvPr>
        </p:nvPicPr>
        <p:blipFill rotWithShape="1">
          <a:blip r:embed="rId2" cstate="email">
            <a:extLst>
              <a:ext uri="{28A0092B-C50C-407E-A947-70E740481C1C}">
                <a14:useLocalDpi xmlns:a14="http://schemas.microsoft.com/office/drawing/2010/main"/>
              </a:ext>
            </a:extLst>
          </a:blip>
          <a:srcRect/>
          <a:stretch/>
        </p:blipFill>
        <p:spPr>
          <a:xfrm>
            <a:off x="6352674" y="2296932"/>
            <a:ext cx="5053771" cy="3577390"/>
          </a:xfrm>
        </p:spPr>
      </p:pic>
      <p:sp>
        <p:nvSpPr>
          <p:cNvPr id="5122" name="Rectangle 2"/>
          <p:cNvSpPr>
            <a:spLocks noGrp="1" noChangeArrowheads="1"/>
          </p:cNvSpPr>
          <p:nvPr>
            <p:ph type="title"/>
          </p:nvPr>
        </p:nvSpPr>
        <p:spPr>
          <a:xfrm>
            <a:off x="1766169" y="537249"/>
            <a:ext cx="7386181" cy="1143000"/>
          </a:xfrm>
        </p:spPr>
        <p:txBody>
          <a:bodyPr/>
          <a:lstStyle/>
          <a:p>
            <a:r>
              <a:rPr lang="en-US" b="1" dirty="0"/>
              <a:t>Source of infection = Pasture</a:t>
            </a:r>
          </a:p>
        </p:txBody>
      </p:sp>
      <p:sp>
        <p:nvSpPr>
          <p:cNvPr id="5123" name="Rectangle 3"/>
          <p:cNvSpPr>
            <a:spLocks noGrp="1" noChangeArrowheads="1"/>
          </p:cNvSpPr>
          <p:nvPr>
            <p:ph type="body" sz="half" idx="1"/>
          </p:nvPr>
        </p:nvSpPr>
        <p:spPr>
          <a:xfrm>
            <a:off x="540011" y="2670132"/>
            <a:ext cx="5555989" cy="2478066"/>
          </a:xfrm>
        </p:spPr>
        <p:txBody>
          <a:bodyPr/>
          <a:lstStyle/>
          <a:p>
            <a:r>
              <a:rPr lang="en-US" dirty="0"/>
              <a:t>How is a large population of adult worms generated? Remember adult worms do not replicate.</a:t>
            </a:r>
          </a:p>
        </p:txBody>
      </p:sp>
      <p:sp>
        <p:nvSpPr>
          <p:cNvPr id="2" name="TextBox 1"/>
          <p:cNvSpPr txBox="1"/>
          <p:nvPr/>
        </p:nvSpPr>
        <p:spPr>
          <a:xfrm>
            <a:off x="7507959" y="5886135"/>
            <a:ext cx="2743200" cy="584775"/>
          </a:xfrm>
          <a:prstGeom prst="rect">
            <a:avLst/>
          </a:prstGeom>
          <a:noFill/>
        </p:spPr>
        <p:txBody>
          <a:bodyPr wrap="square" rtlCol="0">
            <a:spAutoFit/>
          </a:bodyPr>
          <a:lstStyle/>
          <a:p>
            <a:pPr algn="ctr"/>
            <a:r>
              <a:rPr lang="en-US" sz="1600" b="1" dirty="0"/>
              <a:t>infective larvae (L</a:t>
            </a:r>
            <a:r>
              <a:rPr lang="en-US" sz="1600" b="1" baseline="-25000" dirty="0"/>
              <a:t>3</a:t>
            </a:r>
            <a:r>
              <a:rPr lang="en-US" sz="1600" b="1" dirty="0"/>
              <a:t>) in dew drop on grass</a:t>
            </a:r>
            <a:endParaRPr lang="en-US" sz="1600" b="1" baseline="-25000" dirty="0"/>
          </a:p>
        </p:txBody>
      </p:sp>
    </p:spTree>
    <p:extLst>
      <p:ext uri="{BB962C8B-B14F-4D97-AF65-F5344CB8AC3E}">
        <p14:creationId xmlns:p14="http://schemas.microsoft.com/office/powerpoint/2010/main" val="150512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vert="horz" lIns="92075" tIns="46038" rIns="92075" bIns="46038" rtlCol="0" anchor="b">
            <a:normAutofit/>
          </a:bodyPr>
          <a:lstStyle/>
          <a:p>
            <a:r>
              <a:rPr lang="en-US" b="1" dirty="0"/>
              <a:t>Source of infection = Pasture </a:t>
            </a:r>
            <a:r>
              <a:rPr lang="en-US" sz="3200" dirty="0"/>
              <a:t>(cont.)</a:t>
            </a:r>
          </a:p>
        </p:txBody>
      </p:sp>
      <p:sp>
        <p:nvSpPr>
          <p:cNvPr id="6147" name="Rectangle 3"/>
          <p:cNvSpPr>
            <a:spLocks noGrp="1" noChangeArrowheads="1"/>
          </p:cNvSpPr>
          <p:nvPr>
            <p:ph idx="1"/>
          </p:nvPr>
        </p:nvSpPr>
        <p:spPr>
          <a:noFill/>
          <a:ln/>
        </p:spPr>
        <p:txBody>
          <a:bodyPr vert="horz" lIns="92075" tIns="46038" rIns="92075" bIns="46038" rtlCol="0">
            <a:normAutofit/>
          </a:bodyPr>
          <a:lstStyle/>
          <a:p>
            <a:r>
              <a:rPr lang="en-US" dirty="0"/>
              <a:t>How is a large population of L</a:t>
            </a:r>
            <a:r>
              <a:rPr lang="en-US" baseline="-25000" dirty="0"/>
              <a:t>3</a:t>
            </a:r>
            <a:r>
              <a:rPr lang="en-US" dirty="0"/>
              <a:t> established on pasture?</a:t>
            </a:r>
          </a:p>
          <a:p>
            <a:r>
              <a:rPr lang="en-US" dirty="0"/>
              <a:t>Type I </a:t>
            </a:r>
            <a:r>
              <a:rPr lang="en-US" dirty="0" err="1"/>
              <a:t>ostertagiasis</a:t>
            </a:r>
            <a:endParaRPr lang="en-US" dirty="0"/>
          </a:p>
          <a:p>
            <a:pPr lvl="1"/>
            <a:r>
              <a:rPr lang="en-US" dirty="0"/>
              <a:t>when L</a:t>
            </a:r>
            <a:r>
              <a:rPr lang="en-US" baseline="-25000" dirty="0"/>
              <a:t>4</a:t>
            </a:r>
            <a:r>
              <a:rPr lang="en-US" dirty="0"/>
              <a:t> do </a:t>
            </a:r>
            <a:r>
              <a:rPr lang="en-US" b="1" dirty="0"/>
              <a:t>not</a:t>
            </a:r>
            <a:r>
              <a:rPr lang="en-US" dirty="0"/>
              <a:t> arrest</a:t>
            </a:r>
          </a:p>
          <a:p>
            <a:pPr lvl="1"/>
            <a:r>
              <a:rPr lang="en-US" dirty="0"/>
              <a:t>they emerge and become egg laying adults in 3 weeks.</a:t>
            </a:r>
          </a:p>
          <a:p>
            <a:pPr lvl="1"/>
            <a:r>
              <a:rPr lang="en-US" dirty="0"/>
              <a:t>Calves show clinical signs in the Fall in cool temperate regions; or, in the Spring in hot, semi-arid regions.</a:t>
            </a:r>
          </a:p>
          <a:p>
            <a:pPr lvl="1"/>
            <a:r>
              <a:rPr lang="en-US" dirty="0"/>
              <a:t>Why?</a:t>
            </a:r>
          </a:p>
        </p:txBody>
      </p:sp>
    </p:spTree>
    <p:extLst>
      <p:ext uri="{BB962C8B-B14F-4D97-AF65-F5344CB8AC3E}">
        <p14:creationId xmlns:p14="http://schemas.microsoft.com/office/powerpoint/2010/main" val="2209076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vert="horz" lIns="92075" tIns="46038" rIns="92075" bIns="46038" rtlCol="0" anchor="b">
            <a:normAutofit/>
          </a:bodyPr>
          <a:lstStyle/>
          <a:p>
            <a:r>
              <a:rPr lang="en-US" b="1" dirty="0"/>
              <a:t>Source of infection = Pasture </a:t>
            </a:r>
            <a:r>
              <a:rPr lang="en-US" sz="3200" dirty="0"/>
              <a:t>(cont.)</a:t>
            </a:r>
          </a:p>
        </p:txBody>
      </p:sp>
      <p:sp>
        <p:nvSpPr>
          <p:cNvPr id="7171" name="Rectangle 3"/>
          <p:cNvSpPr>
            <a:spLocks noGrp="1" noChangeArrowheads="1"/>
          </p:cNvSpPr>
          <p:nvPr>
            <p:ph idx="1"/>
          </p:nvPr>
        </p:nvSpPr>
        <p:spPr>
          <a:xfrm>
            <a:off x="356992" y="2337865"/>
            <a:ext cx="11173216" cy="4006569"/>
          </a:xfrm>
          <a:noFill/>
          <a:ln/>
        </p:spPr>
        <p:txBody>
          <a:bodyPr vert="horz" lIns="92075" tIns="46038" rIns="92075" bIns="46038" rtlCol="0">
            <a:normAutofit/>
          </a:bodyPr>
          <a:lstStyle/>
          <a:p>
            <a:r>
              <a:rPr lang="en-US" dirty="0"/>
              <a:t>Type II </a:t>
            </a:r>
            <a:r>
              <a:rPr lang="en-US" dirty="0" err="1"/>
              <a:t>ostertagiasis</a:t>
            </a:r>
            <a:endParaRPr lang="en-US" dirty="0"/>
          </a:p>
          <a:p>
            <a:pPr lvl="1"/>
            <a:r>
              <a:rPr lang="en-US" dirty="0"/>
              <a:t>When larvae in arrested development in </a:t>
            </a:r>
            <a:r>
              <a:rPr lang="en-US" dirty="0" err="1"/>
              <a:t>abomasal</a:t>
            </a:r>
            <a:r>
              <a:rPr lang="en-US" dirty="0"/>
              <a:t> mucosa emerge they can be a source of adults producing eggs to contaminate pasture and cause of disease.</a:t>
            </a:r>
          </a:p>
          <a:p>
            <a:pPr lvl="1"/>
            <a:r>
              <a:rPr lang="en-US" dirty="0"/>
              <a:t>Long yearlings (grazed the previous season) develop adult worms </a:t>
            </a:r>
          </a:p>
          <a:p>
            <a:pPr lvl="2"/>
            <a:r>
              <a:rPr lang="en-US" dirty="0"/>
              <a:t>That contaminate spring pastures with ova in the North.</a:t>
            </a:r>
          </a:p>
          <a:p>
            <a:pPr lvl="2"/>
            <a:r>
              <a:rPr lang="en-US" dirty="0"/>
              <a:t>Southern grazed calves moved to feedlots (anywhere) in the Fall have potential for Type II disease.</a:t>
            </a:r>
          </a:p>
        </p:txBody>
      </p:sp>
    </p:spTree>
    <p:extLst>
      <p:ext uri="{BB962C8B-B14F-4D97-AF65-F5344CB8AC3E}">
        <p14:creationId xmlns:p14="http://schemas.microsoft.com/office/powerpoint/2010/main" val="2591984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91160" y="725487"/>
            <a:ext cx="8680391" cy="950914"/>
          </a:xfrm>
          <a:noFill/>
          <a:ln/>
        </p:spPr>
        <p:txBody>
          <a:bodyPr vert="horz" lIns="92075" tIns="46038" rIns="92075" bIns="46038" rtlCol="0" anchor="b">
            <a:normAutofit/>
          </a:bodyPr>
          <a:lstStyle/>
          <a:p>
            <a:r>
              <a:rPr lang="en-US" b="1" dirty="0"/>
              <a:t>Source of infection = Pasture </a:t>
            </a:r>
            <a:r>
              <a:rPr lang="en-US" sz="3200" dirty="0"/>
              <a:t>(cont.)</a:t>
            </a:r>
          </a:p>
        </p:txBody>
      </p:sp>
      <p:sp>
        <p:nvSpPr>
          <p:cNvPr id="8195" name="Rectangle 3"/>
          <p:cNvSpPr>
            <a:spLocks noGrp="1" noChangeArrowheads="1"/>
          </p:cNvSpPr>
          <p:nvPr>
            <p:ph idx="1"/>
          </p:nvPr>
        </p:nvSpPr>
        <p:spPr>
          <a:xfrm>
            <a:off x="1219925" y="2431072"/>
            <a:ext cx="10363200" cy="2917541"/>
          </a:xfrm>
          <a:noFill/>
          <a:ln/>
        </p:spPr>
        <p:txBody>
          <a:bodyPr vert="horz" lIns="92075" tIns="46038" rIns="92075" bIns="46038" rtlCol="0">
            <a:normAutofit/>
          </a:bodyPr>
          <a:lstStyle/>
          <a:p>
            <a:r>
              <a:rPr lang="en-US" dirty="0"/>
              <a:t>Periparturient </a:t>
            </a:r>
            <a:r>
              <a:rPr lang="en-US" dirty="0" err="1"/>
              <a:t>haemonchosis</a:t>
            </a:r>
            <a:r>
              <a:rPr lang="en-US" dirty="0"/>
              <a:t> in ewes.</a:t>
            </a:r>
          </a:p>
          <a:p>
            <a:pPr lvl="1"/>
            <a:r>
              <a:rPr lang="en-US" dirty="0"/>
              <a:t>Emergence of L</a:t>
            </a:r>
            <a:r>
              <a:rPr lang="en-US" baseline="-25000" dirty="0"/>
              <a:t>4</a:t>
            </a:r>
            <a:r>
              <a:rPr lang="en-US" dirty="0"/>
              <a:t> stimulated by parturition.</a:t>
            </a:r>
          </a:p>
          <a:p>
            <a:pPr lvl="1"/>
            <a:r>
              <a:rPr lang="en-US" dirty="0"/>
              <a:t>Adults develop and produce eggs to contaminate pastures for lambs to ingest L</a:t>
            </a:r>
            <a:r>
              <a:rPr lang="en-US" baseline="-25000" dirty="0"/>
              <a:t>3</a:t>
            </a:r>
            <a:r>
              <a:rPr lang="en-US" dirty="0"/>
              <a:t>.</a:t>
            </a:r>
          </a:p>
          <a:p>
            <a:pPr lvl="1"/>
            <a:r>
              <a:rPr lang="en-US" dirty="0"/>
              <a:t>Ewes debilitated by large adult worm burden.</a:t>
            </a:r>
          </a:p>
        </p:txBody>
      </p:sp>
    </p:spTree>
    <p:extLst>
      <p:ext uri="{BB962C8B-B14F-4D97-AF65-F5344CB8AC3E}">
        <p14:creationId xmlns:p14="http://schemas.microsoft.com/office/powerpoint/2010/main" val="1163891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34584" y="725487"/>
            <a:ext cx="7672045" cy="950914"/>
          </a:xfrm>
          <a:noFill/>
          <a:ln/>
        </p:spPr>
        <p:txBody>
          <a:bodyPr vert="horz" lIns="92075" tIns="46038" rIns="92075" bIns="46038" rtlCol="0" anchor="b">
            <a:normAutofit/>
          </a:bodyPr>
          <a:lstStyle/>
          <a:p>
            <a:r>
              <a:rPr lang="en-US" b="1" dirty="0"/>
              <a:t>Control</a:t>
            </a:r>
          </a:p>
        </p:txBody>
      </p:sp>
      <p:sp>
        <p:nvSpPr>
          <p:cNvPr id="9219" name="Rectangle 3"/>
          <p:cNvSpPr>
            <a:spLocks noGrp="1" noChangeArrowheads="1"/>
          </p:cNvSpPr>
          <p:nvPr>
            <p:ph idx="1"/>
          </p:nvPr>
        </p:nvSpPr>
        <p:spPr>
          <a:xfrm>
            <a:off x="681306" y="2393494"/>
            <a:ext cx="10363200" cy="4114800"/>
          </a:xfrm>
          <a:noFill/>
          <a:ln/>
        </p:spPr>
        <p:txBody>
          <a:bodyPr vert="horz" lIns="92075" tIns="46038" rIns="92075" bIns="46038" rtlCol="0">
            <a:normAutofit/>
          </a:bodyPr>
          <a:lstStyle/>
          <a:p>
            <a:r>
              <a:rPr lang="en-US" sz="2400" dirty="0"/>
              <a:t>Tactical treatments - when susceptible animals are on heavily contaminated pastures you must treat repeatedly due to re-infection; or, treat and move to a clean pasture.</a:t>
            </a:r>
          </a:p>
          <a:p>
            <a:pPr marL="0" indent="0">
              <a:buNone/>
            </a:pPr>
            <a:endParaRPr lang="en-US" sz="2400" dirty="0"/>
          </a:p>
          <a:p>
            <a:r>
              <a:rPr lang="en-US" sz="2400" dirty="0"/>
              <a:t>Strategic treatments - soon after uninfected animals are put on pasture and become infected they are treated to prevent adult worm from generating eggs to contaminate pasture (sustained release or repeated </a:t>
            </a:r>
            <a:r>
              <a:rPr lang="en-US" sz="2400" dirty="0" err="1"/>
              <a:t>macrolid</a:t>
            </a:r>
            <a:r>
              <a:rPr lang="en-US" sz="2400" dirty="0"/>
              <a:t> drug). Infected animals are treated before being put on pasture.   Spring and Fall.</a:t>
            </a:r>
          </a:p>
        </p:txBody>
      </p:sp>
    </p:spTree>
    <p:extLst>
      <p:ext uri="{BB962C8B-B14F-4D97-AF65-F5344CB8AC3E}">
        <p14:creationId xmlns:p14="http://schemas.microsoft.com/office/powerpoint/2010/main" val="579011228"/>
      </p:ext>
    </p:extLst>
  </p:cSld>
  <p:clrMapOvr>
    <a:masterClrMapping/>
  </p:clrMapOvr>
</p:sld>
</file>

<file path=ppt/theme/theme1.xml><?xml version="1.0" encoding="utf-8"?>
<a:theme xmlns:a="http://schemas.openxmlformats.org/drawingml/2006/main" name="Blends2">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2a">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lends2" id="{496DC248-EC6E-4C99-B00F-BE6076C03622}" vid="{965DB1AC-8535-4574-ABE4-FFFA09F834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Blends2</Template>
  <TotalTime>129</TotalTime>
  <Words>1171</Words>
  <Application>Microsoft Office PowerPoint</Application>
  <PresentationFormat>Widescreen</PresentationFormat>
  <Paragraphs>105</Paragraphs>
  <Slides>20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Tahoma</vt:lpstr>
      <vt:lpstr>Wingdings</vt:lpstr>
      <vt:lpstr>Blends2</vt:lpstr>
      <vt:lpstr>VMP 930 lecture 17a</vt:lpstr>
      <vt:lpstr>Trichostrongyle Transmission and control</vt:lpstr>
      <vt:lpstr>PowerPoint Presentation</vt:lpstr>
      <vt:lpstr>PowerPoint Presentation</vt:lpstr>
      <vt:lpstr>Source of infection = Pasture</vt:lpstr>
      <vt:lpstr>Source of infection = Pasture (cont.)</vt:lpstr>
      <vt:lpstr>Source of infection = Pasture (cont.)</vt:lpstr>
      <vt:lpstr>Source of infection = Pasture (cont.)</vt:lpstr>
      <vt:lpstr>Control</vt:lpstr>
      <vt:lpstr>Control: Strategic</vt:lpstr>
      <vt:lpstr>Control of trichostrongyles</vt:lpstr>
      <vt:lpstr>Control:  Sustainable Approach with Minimal or no Drugs</vt:lpstr>
      <vt:lpstr>Discussion Question</vt:lpstr>
      <vt:lpstr>VMP 930 lecture 17b</vt:lpstr>
      <vt:lpstr>Dictyocaulus</vt:lpstr>
      <vt:lpstr>Dictyocaulus sp.</vt:lpstr>
      <vt:lpstr>Dictyocaulus sp.</vt:lpstr>
      <vt:lpstr>Dictyocaulus sp.</vt:lpstr>
      <vt:lpstr>Dictyocaulus sp.</vt:lpstr>
      <vt:lpstr>Dictyocaulus 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VMP 930 lecture 17a</dc:title>
  <dc:creator>Bruce Hammerberg</dc:creator>
  <cp:lastModifiedBy>James R Flowers</cp:lastModifiedBy>
  <cp:revision>14</cp:revision>
  <dcterms:created xsi:type="dcterms:W3CDTF">2020-07-08T21:53:05Z</dcterms:created>
  <dcterms:modified xsi:type="dcterms:W3CDTF">2021-07-07T15:33:46Z</dcterms:modified>
</cp:coreProperties>
</file>