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256" r:id="rId2"/>
    <p:sldId id="365" r:id="rId3"/>
    <p:sldId id="258" r:id="rId4"/>
    <p:sldId id="259" r:id="rId5"/>
    <p:sldId id="309" r:id="rId6"/>
    <p:sldId id="293" r:id="rId7"/>
    <p:sldId id="298" r:id="rId8"/>
    <p:sldId id="262" r:id="rId9"/>
    <p:sldId id="265" r:id="rId10"/>
    <p:sldId id="313" r:id="rId11"/>
    <p:sldId id="314" r:id="rId12"/>
    <p:sldId id="315" r:id="rId13"/>
    <p:sldId id="316" r:id="rId14"/>
    <p:sldId id="317" r:id="rId15"/>
    <p:sldId id="318" r:id="rId16"/>
    <p:sldId id="319"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391" r:id="rId43"/>
    <p:sldId id="392" r:id="rId44"/>
    <p:sldId id="393" r:id="rId45"/>
    <p:sldId id="394" r:id="rId46"/>
    <p:sldId id="395" r:id="rId47"/>
    <p:sldId id="396" r:id="rId48"/>
    <p:sldId id="397" r:id="rId49"/>
    <p:sldId id="39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4"/>
  </p:normalViewPr>
  <p:slideViewPr>
    <p:cSldViewPr snapToGrid="0" snapToObjects="1">
      <p:cViewPr varScale="1">
        <p:scale>
          <a:sx n="64" d="100"/>
          <a:sy n="64" d="100"/>
        </p:scale>
        <p:origin x="96" y="8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518DE-3758-1542-81F2-8023CC2EB7CD}"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9CB2F-0CD4-8147-A6AA-C7A388047618}" type="slidenum">
              <a:rPr lang="en-US" smtClean="0"/>
              <a:t>‹#›</a:t>
            </a:fld>
            <a:endParaRPr lang="en-US"/>
          </a:p>
        </p:txBody>
      </p:sp>
    </p:spTree>
    <p:extLst>
      <p:ext uri="{BB962C8B-B14F-4D97-AF65-F5344CB8AC3E}">
        <p14:creationId xmlns:p14="http://schemas.microsoft.com/office/powerpoint/2010/main" val="2719036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393700" y="692150"/>
            <a:ext cx="6070600" cy="3416300"/>
          </a:xfrm>
          <a:ln/>
        </p:spPr>
      </p:sp>
      <p:sp>
        <p:nvSpPr>
          <p:cNvPr id="114691" name="Rectangle 3"/>
          <p:cNvSpPr>
            <a:spLocks noGrp="1" noChangeArrowheads="1"/>
          </p:cNvSpPr>
          <p:nvPr>
            <p:ph type="body" idx="1"/>
          </p:nvPr>
        </p:nvSpPr>
        <p:spPr>
          <a:noFill/>
          <a:ln w="9525"/>
        </p:spPr>
        <p:txBody>
          <a:bodyPr/>
          <a:lstStyle/>
          <a:p>
            <a:r>
              <a:rPr lang="en-US" dirty="0"/>
              <a:t>Moving on from the superfamily </a:t>
            </a:r>
            <a:r>
              <a:rPr lang="en-US" dirty="0" err="1"/>
              <a:t>Trichostrongyloidea</a:t>
            </a:r>
            <a:r>
              <a:rPr lang="en-US" dirty="0"/>
              <a:t> that contained the pervasive </a:t>
            </a:r>
            <a:r>
              <a:rPr lang="en-US" dirty="0" err="1"/>
              <a:t>trichostrongyle</a:t>
            </a:r>
            <a:r>
              <a:rPr lang="en-US" dirty="0"/>
              <a:t> nematodes infecting the abomasum and small intestine of ruminants. The superfamily </a:t>
            </a:r>
            <a:r>
              <a:rPr lang="en-US" dirty="0" err="1"/>
              <a:t>Stongyloidea</a:t>
            </a:r>
            <a:r>
              <a:rPr lang="en-US" dirty="0"/>
              <a:t> includes the </a:t>
            </a:r>
            <a:r>
              <a:rPr lang="en-US" dirty="0" err="1"/>
              <a:t>strongyle</a:t>
            </a:r>
            <a:r>
              <a:rPr lang="en-US" dirty="0"/>
              <a:t> (small and large) nematodes that infect the large intestine and cecum of most horses.</a:t>
            </a:r>
          </a:p>
        </p:txBody>
      </p:sp>
    </p:spTree>
    <p:extLst>
      <p:ext uri="{BB962C8B-B14F-4D97-AF65-F5344CB8AC3E}">
        <p14:creationId xmlns:p14="http://schemas.microsoft.com/office/powerpoint/2010/main" val="3134394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393700" y="692150"/>
            <a:ext cx="6070600" cy="3416300"/>
          </a:xfrm>
          <a:ln/>
        </p:spPr>
      </p:sp>
      <p:sp>
        <p:nvSpPr>
          <p:cNvPr id="86019"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893698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393700" y="692150"/>
            <a:ext cx="6070600" cy="3416300"/>
          </a:xfrm>
          <a:ln/>
        </p:spPr>
      </p:sp>
      <p:sp>
        <p:nvSpPr>
          <p:cNvPr id="87043" name="Rectangle 3"/>
          <p:cNvSpPr>
            <a:spLocks noGrp="1" noChangeArrowheads="1"/>
          </p:cNvSpPr>
          <p:nvPr>
            <p:ph type="body" idx="1"/>
          </p:nvPr>
        </p:nvSpPr>
        <p:spPr>
          <a:noFill/>
          <a:ln w="9525"/>
        </p:spPr>
        <p:txBody>
          <a:bodyPr/>
          <a:lstStyle/>
          <a:p>
            <a:r>
              <a:rPr lang="en-US" dirty="0"/>
              <a:t>Damage caused by infective larvae entering small arteries flowing to the cecum. Acute disease.</a:t>
            </a:r>
          </a:p>
        </p:txBody>
      </p:sp>
    </p:spTree>
    <p:extLst>
      <p:ext uri="{BB962C8B-B14F-4D97-AF65-F5344CB8AC3E}">
        <p14:creationId xmlns:p14="http://schemas.microsoft.com/office/powerpoint/2010/main" val="9770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393700" y="692150"/>
            <a:ext cx="6070600" cy="3416300"/>
          </a:xfrm>
          <a:ln/>
        </p:spPr>
      </p:sp>
      <p:sp>
        <p:nvSpPr>
          <p:cNvPr id="88067" name="Rectangle 3"/>
          <p:cNvSpPr>
            <a:spLocks noGrp="1" noChangeArrowheads="1"/>
          </p:cNvSpPr>
          <p:nvPr>
            <p:ph type="body" idx="1"/>
          </p:nvPr>
        </p:nvSpPr>
        <p:spPr>
          <a:noFill/>
          <a:ln w="9525"/>
        </p:spPr>
        <p:txBody>
          <a:bodyPr/>
          <a:lstStyle/>
          <a:p>
            <a:r>
              <a:rPr lang="en-US" dirty="0"/>
              <a:t>Chronic disease from repeated migrations of larvae within the wall of the cranial mesenteric artery.</a:t>
            </a:r>
          </a:p>
        </p:txBody>
      </p:sp>
    </p:spTree>
    <p:extLst>
      <p:ext uri="{BB962C8B-B14F-4D97-AF65-F5344CB8AC3E}">
        <p14:creationId xmlns:p14="http://schemas.microsoft.com/office/powerpoint/2010/main" val="87994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393700" y="692150"/>
            <a:ext cx="6070600" cy="3416300"/>
          </a:xfrm>
          <a:ln/>
        </p:spPr>
      </p:sp>
      <p:sp>
        <p:nvSpPr>
          <p:cNvPr id="89091"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244199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393700" y="692150"/>
            <a:ext cx="6070600" cy="3416300"/>
          </a:xfrm>
          <a:ln/>
        </p:spPr>
      </p:sp>
      <p:sp>
        <p:nvSpPr>
          <p:cNvPr id="9011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9467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393700" y="692150"/>
            <a:ext cx="6070600" cy="3416300"/>
          </a:xfrm>
          <a:ln/>
        </p:spPr>
      </p:sp>
      <p:sp>
        <p:nvSpPr>
          <p:cNvPr id="91139"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774003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393700" y="692150"/>
            <a:ext cx="6070600" cy="3416300"/>
          </a:xfrm>
          <a:ln/>
        </p:spPr>
      </p:sp>
      <p:sp>
        <p:nvSpPr>
          <p:cNvPr id="94211" name="Rectangle 3"/>
          <p:cNvSpPr>
            <a:spLocks noGrp="1" noChangeArrowheads="1"/>
          </p:cNvSpPr>
          <p:nvPr>
            <p:ph type="body" idx="1"/>
          </p:nvPr>
        </p:nvSpPr>
        <p:spPr>
          <a:noFill/>
          <a:ln w="9525"/>
        </p:spPr>
        <p:txBody>
          <a:bodyPr/>
          <a:lstStyle/>
          <a:p>
            <a:r>
              <a:rPr lang="en-US" dirty="0" err="1"/>
              <a:t>Cyathostomes</a:t>
            </a:r>
            <a:r>
              <a:rPr lang="en-US" dirty="0"/>
              <a:t> do </a:t>
            </a:r>
            <a:r>
              <a:rPr lang="en-US" u="sng" dirty="0"/>
              <a:t>not</a:t>
            </a:r>
            <a:r>
              <a:rPr lang="en-US" dirty="0"/>
              <a:t> have larvae that migrate deep into host tissues, but their ubiquitous transmission on pastures make them the most important nematode infection in horses world-wide.</a:t>
            </a:r>
          </a:p>
        </p:txBody>
      </p:sp>
    </p:spTree>
    <p:extLst>
      <p:ext uri="{BB962C8B-B14F-4D97-AF65-F5344CB8AC3E}">
        <p14:creationId xmlns:p14="http://schemas.microsoft.com/office/powerpoint/2010/main" val="2638075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393700" y="692150"/>
            <a:ext cx="6070600" cy="3416300"/>
          </a:xfrm>
          <a:ln/>
        </p:spPr>
      </p:sp>
      <p:sp>
        <p:nvSpPr>
          <p:cNvPr id="9523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593442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393700" y="692150"/>
            <a:ext cx="6070600" cy="3416300"/>
          </a:xfrm>
          <a:ln/>
        </p:spPr>
      </p:sp>
      <p:sp>
        <p:nvSpPr>
          <p:cNvPr id="96259" name="Rectangle 3"/>
          <p:cNvSpPr>
            <a:spLocks noGrp="1" noChangeArrowheads="1"/>
          </p:cNvSpPr>
          <p:nvPr>
            <p:ph type="body" idx="1"/>
          </p:nvPr>
        </p:nvSpPr>
        <p:spPr>
          <a:noFill/>
          <a:ln w="9525"/>
        </p:spPr>
        <p:txBody>
          <a:bodyPr/>
          <a:lstStyle/>
          <a:p>
            <a:r>
              <a:rPr lang="en-US" dirty="0"/>
              <a:t>The figure shows larval forms emerging from the mucosa of the large intestine.</a:t>
            </a:r>
          </a:p>
        </p:txBody>
      </p:sp>
    </p:spTree>
    <p:extLst>
      <p:ext uri="{BB962C8B-B14F-4D97-AF65-F5344CB8AC3E}">
        <p14:creationId xmlns:p14="http://schemas.microsoft.com/office/powerpoint/2010/main" val="2540011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393700" y="692150"/>
            <a:ext cx="6070600" cy="3416300"/>
          </a:xfrm>
          <a:ln/>
        </p:spPr>
      </p:sp>
      <p:sp>
        <p:nvSpPr>
          <p:cNvPr id="97283" name="Rectangle 3"/>
          <p:cNvSpPr>
            <a:spLocks noGrp="1" noChangeArrowheads="1"/>
          </p:cNvSpPr>
          <p:nvPr>
            <p:ph type="body" idx="1"/>
          </p:nvPr>
        </p:nvSpPr>
        <p:spPr>
          <a:noFill/>
          <a:ln w="9525"/>
        </p:spPr>
        <p:txBody>
          <a:bodyPr/>
          <a:lstStyle/>
          <a:p>
            <a:r>
              <a:rPr lang="en-US" dirty="0"/>
              <a:t>Adult worm drug resistance to fenbendazole and pyrantel is prevalent.  Drug efficacy  evaluation for a herd is done that same way as for small ruminants: collect feces for egg count measurement (McMasters) at the time of treatment and 7 to 14 days later. Reduction should be 90% </a:t>
            </a:r>
            <a:r>
              <a:rPr lang="en-US"/>
              <a:t>or better.</a:t>
            </a:r>
            <a:endParaRPr lang="en-US" dirty="0"/>
          </a:p>
        </p:txBody>
      </p:sp>
    </p:spTree>
    <p:extLst>
      <p:ext uri="{BB962C8B-B14F-4D97-AF65-F5344CB8AC3E}">
        <p14:creationId xmlns:p14="http://schemas.microsoft.com/office/powerpoint/2010/main" val="307387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393700" y="692150"/>
            <a:ext cx="6070600" cy="3416300"/>
          </a:xfrm>
          <a:ln/>
        </p:spPr>
      </p:sp>
      <p:sp>
        <p:nvSpPr>
          <p:cNvPr id="68611" name="Rectangle 3"/>
          <p:cNvSpPr>
            <a:spLocks noGrp="1" noChangeArrowheads="1"/>
          </p:cNvSpPr>
          <p:nvPr>
            <p:ph type="body" idx="1"/>
          </p:nvPr>
        </p:nvSpPr>
        <p:spPr>
          <a:noFill/>
          <a:ln w="9525"/>
        </p:spPr>
        <p:txBody>
          <a:bodyPr/>
          <a:lstStyle/>
          <a:p>
            <a:r>
              <a:rPr lang="en-US" dirty="0"/>
              <a:t>In addition to the really important </a:t>
            </a:r>
            <a:r>
              <a:rPr lang="en-US" dirty="0" err="1"/>
              <a:t>strongyles</a:t>
            </a:r>
            <a:r>
              <a:rPr lang="en-US" dirty="0"/>
              <a:t> in equids this superfamily also contains nodular worms, kidney worms and avian tracheal gapeworms. We will not cover kidney worms in pigs (</a:t>
            </a:r>
            <a:r>
              <a:rPr lang="en-US" i="1" dirty="0" err="1"/>
              <a:t>Stephanurus</a:t>
            </a:r>
            <a:r>
              <a:rPr lang="en-US" i="1" dirty="0"/>
              <a:t> </a:t>
            </a:r>
            <a:r>
              <a:rPr lang="en-US" i="1" dirty="0" err="1"/>
              <a:t>dentatus</a:t>
            </a:r>
            <a:r>
              <a:rPr lang="en-US" dirty="0"/>
              <a:t>), but if you have a swine </a:t>
            </a:r>
            <a:r>
              <a:rPr lang="en-US" dirty="0" err="1"/>
              <a:t>intereset</a:t>
            </a:r>
            <a:r>
              <a:rPr lang="en-US" dirty="0"/>
              <a:t> please see the appendix of your lecture notes.</a:t>
            </a:r>
          </a:p>
        </p:txBody>
      </p:sp>
    </p:spTree>
    <p:extLst>
      <p:ext uri="{BB962C8B-B14F-4D97-AF65-F5344CB8AC3E}">
        <p14:creationId xmlns:p14="http://schemas.microsoft.com/office/powerpoint/2010/main" val="1394355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393700" y="692150"/>
            <a:ext cx="6070600" cy="3416300"/>
          </a:xfrm>
          <a:ln/>
        </p:spPr>
      </p:sp>
      <p:sp>
        <p:nvSpPr>
          <p:cNvPr id="98307"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349100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393700" y="692150"/>
            <a:ext cx="6070600" cy="3416300"/>
          </a:xfrm>
          <a:ln/>
        </p:spPr>
      </p:sp>
      <p:sp>
        <p:nvSpPr>
          <p:cNvPr id="99331" name="Rectangle 3"/>
          <p:cNvSpPr>
            <a:spLocks noGrp="1" noChangeArrowheads="1"/>
          </p:cNvSpPr>
          <p:nvPr>
            <p:ph type="body" idx="1"/>
          </p:nvPr>
        </p:nvSpPr>
        <p:spPr>
          <a:noFill/>
          <a:ln w="9525"/>
        </p:spPr>
        <p:txBody>
          <a:bodyPr/>
          <a:lstStyle/>
          <a:p>
            <a:r>
              <a:rPr lang="en-US" dirty="0"/>
              <a:t>Currently there is wide-spread (global) adult worm resistance to fenbendazole and to pyrantel. So far no resistance to </a:t>
            </a:r>
            <a:r>
              <a:rPr lang="en-US" dirty="0" err="1"/>
              <a:t>avermectin</a:t>
            </a:r>
            <a:r>
              <a:rPr lang="en-US"/>
              <a:t> drugs.</a:t>
            </a:r>
            <a:endParaRPr lang="en-US" dirty="0"/>
          </a:p>
        </p:txBody>
      </p:sp>
    </p:spTree>
    <p:extLst>
      <p:ext uri="{BB962C8B-B14F-4D97-AF65-F5344CB8AC3E}">
        <p14:creationId xmlns:p14="http://schemas.microsoft.com/office/powerpoint/2010/main" val="3678197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393700" y="692150"/>
            <a:ext cx="6070600" cy="3416300"/>
          </a:xfrm>
          <a:ln/>
        </p:spPr>
      </p:sp>
      <p:sp>
        <p:nvSpPr>
          <p:cNvPr id="10035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696746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393700" y="692150"/>
            <a:ext cx="6070600" cy="3416300"/>
          </a:xfrm>
          <a:ln/>
        </p:spPr>
      </p:sp>
      <p:sp>
        <p:nvSpPr>
          <p:cNvPr id="101379"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803321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93700" y="692150"/>
            <a:ext cx="6070600" cy="3416300"/>
          </a:xfrm>
          <a:ln/>
        </p:spPr>
      </p:sp>
      <p:sp>
        <p:nvSpPr>
          <p:cNvPr id="103427" name="Rectangle 3"/>
          <p:cNvSpPr>
            <a:spLocks noGrp="1" noChangeArrowheads="1"/>
          </p:cNvSpPr>
          <p:nvPr>
            <p:ph type="body" idx="1"/>
          </p:nvPr>
        </p:nvSpPr>
        <p:spPr>
          <a:noFill/>
          <a:ln w="9525"/>
        </p:spPr>
        <p:txBody>
          <a:bodyPr/>
          <a:lstStyle/>
          <a:p>
            <a:r>
              <a:rPr lang="en-US" dirty="0"/>
              <a:t>It is important to know that there are recommendations for parasite control endorsed by the AAEP that would be considered as “best practices”. These have been published in many lay journals. </a:t>
            </a:r>
          </a:p>
        </p:txBody>
      </p:sp>
    </p:spTree>
    <p:extLst>
      <p:ext uri="{BB962C8B-B14F-4D97-AF65-F5344CB8AC3E}">
        <p14:creationId xmlns:p14="http://schemas.microsoft.com/office/powerpoint/2010/main" val="2030919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393700" y="692150"/>
            <a:ext cx="6070600" cy="3416300"/>
          </a:xfrm>
          <a:ln/>
        </p:spPr>
      </p:sp>
      <p:sp>
        <p:nvSpPr>
          <p:cNvPr id="10547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078410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393700" y="692150"/>
            <a:ext cx="6070600" cy="3416300"/>
          </a:xfrm>
          <a:ln/>
        </p:spPr>
      </p:sp>
      <p:sp>
        <p:nvSpPr>
          <p:cNvPr id="106499"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4167893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393700" y="692150"/>
            <a:ext cx="6070600" cy="3416300"/>
          </a:xfrm>
          <a:ln/>
        </p:spPr>
      </p:sp>
      <p:sp>
        <p:nvSpPr>
          <p:cNvPr id="10752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117510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393700" y="692150"/>
            <a:ext cx="6070600" cy="3416300"/>
          </a:xfrm>
          <a:ln/>
        </p:spPr>
      </p:sp>
      <p:sp>
        <p:nvSpPr>
          <p:cNvPr id="108547"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587032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393700" y="692150"/>
            <a:ext cx="6070600" cy="3416300"/>
          </a:xfrm>
          <a:ln/>
        </p:spPr>
      </p:sp>
      <p:sp>
        <p:nvSpPr>
          <p:cNvPr id="109571" name="Rectangle 3"/>
          <p:cNvSpPr>
            <a:spLocks noGrp="1" noChangeArrowheads="1"/>
          </p:cNvSpPr>
          <p:nvPr>
            <p:ph type="body" idx="1"/>
          </p:nvPr>
        </p:nvSpPr>
        <p:spPr>
          <a:noFill/>
          <a:ln w="9525"/>
        </p:spPr>
        <p:txBody>
          <a:bodyPr/>
          <a:lstStyle/>
          <a:p>
            <a:r>
              <a:rPr lang="en-US" dirty="0"/>
              <a:t>Adults are found in the large intestine, but they are not as pathogenic are the larval form.</a:t>
            </a:r>
          </a:p>
        </p:txBody>
      </p:sp>
    </p:spTree>
    <p:extLst>
      <p:ext uri="{BB962C8B-B14F-4D97-AF65-F5344CB8AC3E}">
        <p14:creationId xmlns:p14="http://schemas.microsoft.com/office/powerpoint/2010/main" val="180181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393700" y="692150"/>
            <a:ext cx="6070600" cy="3416300"/>
          </a:xfrm>
          <a:ln/>
        </p:spPr>
      </p:sp>
      <p:sp>
        <p:nvSpPr>
          <p:cNvPr id="69635" name="Rectangle 3"/>
          <p:cNvSpPr>
            <a:spLocks noGrp="1" noChangeArrowheads="1"/>
          </p:cNvSpPr>
          <p:nvPr>
            <p:ph type="body" idx="1"/>
          </p:nvPr>
        </p:nvSpPr>
        <p:spPr>
          <a:noFill/>
          <a:ln w="9525"/>
        </p:spPr>
        <p:txBody>
          <a:bodyPr/>
          <a:lstStyle/>
          <a:p>
            <a:r>
              <a:rPr lang="en-US" dirty="0"/>
              <a:t>This figure shows the details of the buccal cavity of </a:t>
            </a:r>
            <a:r>
              <a:rPr lang="en-US" i="1" dirty="0" err="1"/>
              <a:t>Strongylus</a:t>
            </a:r>
            <a:r>
              <a:rPr lang="en-US" i="1" dirty="0"/>
              <a:t> </a:t>
            </a:r>
            <a:r>
              <a:rPr lang="en-US" i="1" dirty="0" err="1"/>
              <a:t>equinus</a:t>
            </a:r>
            <a:r>
              <a:rPr lang="en-US" i="1" dirty="0"/>
              <a:t> </a:t>
            </a:r>
            <a:r>
              <a:rPr lang="en-US" dirty="0"/>
              <a:t>as an example of the features you may see in the three species of the genus </a:t>
            </a:r>
            <a:r>
              <a:rPr lang="en-US" i="1" dirty="0" err="1"/>
              <a:t>Strongylus</a:t>
            </a:r>
            <a:r>
              <a:rPr lang="en-US" dirty="0"/>
              <a:t> (large </a:t>
            </a:r>
            <a:r>
              <a:rPr lang="en-US" dirty="0" err="1"/>
              <a:t>strongyles</a:t>
            </a:r>
            <a:r>
              <a:rPr lang="en-US" dirty="0"/>
              <a:t>); and, also in the 40 or more species of small </a:t>
            </a:r>
            <a:r>
              <a:rPr lang="en-US" dirty="0" err="1"/>
              <a:t>strongyles</a:t>
            </a:r>
            <a:r>
              <a:rPr lang="en-US" dirty="0"/>
              <a:t>.</a:t>
            </a:r>
          </a:p>
        </p:txBody>
      </p:sp>
    </p:spTree>
    <p:extLst>
      <p:ext uri="{BB962C8B-B14F-4D97-AF65-F5344CB8AC3E}">
        <p14:creationId xmlns:p14="http://schemas.microsoft.com/office/powerpoint/2010/main" val="52503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393700" y="692150"/>
            <a:ext cx="6070600" cy="3416300"/>
          </a:xfrm>
          <a:ln/>
        </p:spPr>
      </p:sp>
      <p:sp>
        <p:nvSpPr>
          <p:cNvPr id="110595" name="Rectangle 3"/>
          <p:cNvSpPr>
            <a:spLocks noGrp="1" noChangeArrowheads="1"/>
          </p:cNvSpPr>
          <p:nvPr>
            <p:ph type="body" idx="1"/>
          </p:nvPr>
        </p:nvSpPr>
        <p:spPr>
          <a:noFill/>
          <a:ln w="9525"/>
        </p:spPr>
        <p:txBody>
          <a:bodyPr/>
          <a:lstStyle/>
          <a:p>
            <a:r>
              <a:rPr lang="en-US" dirty="0"/>
              <a:t>Infective larvae develop in soil with or without pasture. Infection is by ingestion of larvae with soil while routing and or nursing mom with dirt on her nipples. No significant transmission in confinement reared pigs.</a:t>
            </a:r>
          </a:p>
        </p:txBody>
      </p:sp>
    </p:spTree>
    <p:extLst>
      <p:ext uri="{BB962C8B-B14F-4D97-AF65-F5344CB8AC3E}">
        <p14:creationId xmlns:p14="http://schemas.microsoft.com/office/powerpoint/2010/main" val="1942431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393700" y="692150"/>
            <a:ext cx="6070600" cy="3416300"/>
          </a:xfrm>
          <a:ln/>
        </p:spPr>
      </p:sp>
      <p:sp>
        <p:nvSpPr>
          <p:cNvPr id="113667" name="Rectangle 3"/>
          <p:cNvSpPr>
            <a:spLocks noGrp="1" noChangeArrowheads="1"/>
          </p:cNvSpPr>
          <p:nvPr>
            <p:ph type="body" idx="1"/>
          </p:nvPr>
        </p:nvSpPr>
        <p:spPr>
          <a:noFill/>
          <a:ln w="9525"/>
        </p:spPr>
        <p:txBody>
          <a:bodyPr/>
          <a:lstStyle/>
          <a:p>
            <a:r>
              <a:rPr lang="en-US" dirty="0"/>
              <a:t>Common name originates from the clinical signs of tracheal obstruction by mature worms. Birds stand with necks extended, beaks open, gasping for air.</a:t>
            </a:r>
          </a:p>
        </p:txBody>
      </p:sp>
    </p:spTree>
    <p:extLst>
      <p:ext uri="{BB962C8B-B14F-4D97-AF65-F5344CB8AC3E}">
        <p14:creationId xmlns:p14="http://schemas.microsoft.com/office/powerpoint/2010/main" val="2970366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393700" y="692150"/>
            <a:ext cx="6070600" cy="3416300"/>
          </a:xfrm>
          <a:ln/>
        </p:spPr>
      </p:sp>
      <p:sp>
        <p:nvSpPr>
          <p:cNvPr id="114691" name="Rectangle 3"/>
          <p:cNvSpPr>
            <a:spLocks noGrp="1" noChangeArrowheads="1"/>
          </p:cNvSpPr>
          <p:nvPr>
            <p:ph type="body" idx="1"/>
          </p:nvPr>
        </p:nvSpPr>
        <p:spPr>
          <a:noFill/>
          <a:ln w="9525"/>
        </p:spPr>
        <p:txBody>
          <a:bodyPr/>
          <a:lstStyle/>
          <a:p>
            <a:r>
              <a:rPr lang="en-US" dirty="0"/>
              <a:t>The nematodes of the superfamily </a:t>
            </a:r>
            <a:r>
              <a:rPr lang="en-US" dirty="0" err="1"/>
              <a:t>Metastrongyloidea</a:t>
            </a:r>
            <a:r>
              <a:rPr lang="en-US" dirty="0"/>
              <a:t>, as the name implies, are different from the members of the two previous </a:t>
            </a:r>
            <a:r>
              <a:rPr lang="en-US" dirty="0" err="1"/>
              <a:t>superfamilies</a:t>
            </a:r>
            <a:r>
              <a:rPr lang="en-US" dirty="0"/>
              <a:t> of the Order </a:t>
            </a:r>
            <a:r>
              <a:rPr lang="en-US" dirty="0" err="1"/>
              <a:t>Strongylata</a:t>
            </a:r>
            <a:r>
              <a:rPr lang="en-US" dirty="0"/>
              <a:t> in life cycle and the adult worm location inside the host (excepting </a:t>
            </a:r>
            <a:r>
              <a:rPr lang="en-US" i="1" dirty="0" err="1"/>
              <a:t>Dictyocaulus</a:t>
            </a:r>
            <a:r>
              <a:rPr lang="en-US" dirty="0"/>
              <a:t> and </a:t>
            </a:r>
            <a:r>
              <a:rPr lang="en-US" i="1" dirty="0" err="1"/>
              <a:t>Syngamus</a:t>
            </a:r>
            <a:r>
              <a:rPr lang="en-US" dirty="0"/>
              <a:t>).</a:t>
            </a:r>
          </a:p>
        </p:txBody>
      </p:sp>
    </p:spTree>
    <p:extLst>
      <p:ext uri="{BB962C8B-B14F-4D97-AF65-F5344CB8AC3E}">
        <p14:creationId xmlns:p14="http://schemas.microsoft.com/office/powerpoint/2010/main" val="3549098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393700" y="692150"/>
            <a:ext cx="6070600" cy="3416300"/>
          </a:xfrm>
          <a:ln/>
        </p:spPr>
      </p:sp>
      <p:sp>
        <p:nvSpPr>
          <p:cNvPr id="11571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445548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393700" y="692150"/>
            <a:ext cx="6070600" cy="3416300"/>
          </a:xfrm>
          <a:ln/>
        </p:spPr>
      </p:sp>
      <p:sp>
        <p:nvSpPr>
          <p:cNvPr id="116739" name="Rectangle 3"/>
          <p:cNvSpPr>
            <a:spLocks noGrp="1" noChangeArrowheads="1"/>
          </p:cNvSpPr>
          <p:nvPr>
            <p:ph type="body" idx="1"/>
          </p:nvPr>
        </p:nvSpPr>
        <p:spPr>
          <a:noFill/>
          <a:ln w="9525"/>
        </p:spPr>
        <p:txBody>
          <a:bodyPr/>
          <a:lstStyle/>
          <a:p>
            <a:r>
              <a:rPr lang="en-US" dirty="0" err="1"/>
              <a:t>Larvated</a:t>
            </a:r>
            <a:r>
              <a:rPr lang="en-US" dirty="0"/>
              <a:t> eggs hatch when ingested by earthworms where infective larvae develop before the earthworms are eaten by pigs. No transmission in confinement-reared pigs.</a:t>
            </a:r>
          </a:p>
        </p:txBody>
      </p:sp>
    </p:spTree>
    <p:extLst>
      <p:ext uri="{BB962C8B-B14F-4D97-AF65-F5344CB8AC3E}">
        <p14:creationId xmlns:p14="http://schemas.microsoft.com/office/powerpoint/2010/main" val="1141829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393700" y="692150"/>
            <a:ext cx="6070600" cy="3416300"/>
          </a:xfrm>
          <a:ln/>
        </p:spPr>
      </p:sp>
      <p:sp>
        <p:nvSpPr>
          <p:cNvPr id="119811"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4096871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393700" y="692150"/>
            <a:ext cx="6070600" cy="3416300"/>
          </a:xfrm>
          <a:ln/>
        </p:spPr>
      </p:sp>
      <p:sp>
        <p:nvSpPr>
          <p:cNvPr id="12083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939896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393700" y="692150"/>
            <a:ext cx="6070600" cy="3416300"/>
          </a:xfrm>
          <a:ln/>
        </p:spPr>
      </p:sp>
      <p:sp>
        <p:nvSpPr>
          <p:cNvPr id="121859"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4149381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393700" y="692150"/>
            <a:ext cx="6070600" cy="3416300"/>
          </a:xfrm>
          <a:ln/>
        </p:spPr>
      </p:sp>
      <p:sp>
        <p:nvSpPr>
          <p:cNvPr id="12288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283626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393700" y="692150"/>
            <a:ext cx="6070600" cy="3416300"/>
          </a:xfrm>
          <a:ln/>
        </p:spPr>
      </p:sp>
      <p:sp>
        <p:nvSpPr>
          <p:cNvPr id="123907"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16223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93700" y="692150"/>
            <a:ext cx="6070600" cy="3416300"/>
          </a:xfrm>
          <a:ln/>
        </p:spPr>
      </p:sp>
      <p:sp>
        <p:nvSpPr>
          <p:cNvPr id="71683" name="Rectangle 3"/>
          <p:cNvSpPr>
            <a:spLocks noGrp="1" noChangeArrowheads="1"/>
          </p:cNvSpPr>
          <p:nvPr>
            <p:ph type="body" idx="1"/>
          </p:nvPr>
        </p:nvSpPr>
        <p:spPr>
          <a:noFill/>
          <a:ln w="9525"/>
        </p:spPr>
        <p:txBody>
          <a:bodyPr/>
          <a:lstStyle/>
          <a:p>
            <a:r>
              <a:rPr lang="en-US" dirty="0"/>
              <a:t>This figure shows a typical male copulatory bursa of large and small </a:t>
            </a:r>
            <a:r>
              <a:rPr lang="en-US" dirty="0" err="1"/>
              <a:t>strongyles</a:t>
            </a:r>
            <a:r>
              <a:rPr lang="en-US" dirty="0"/>
              <a:t>.</a:t>
            </a:r>
          </a:p>
        </p:txBody>
      </p:sp>
    </p:spTree>
    <p:extLst>
      <p:ext uri="{BB962C8B-B14F-4D97-AF65-F5344CB8AC3E}">
        <p14:creationId xmlns:p14="http://schemas.microsoft.com/office/powerpoint/2010/main" val="2416709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393700" y="692150"/>
            <a:ext cx="6070600" cy="3416300"/>
          </a:xfrm>
          <a:ln/>
        </p:spPr>
      </p:sp>
      <p:sp>
        <p:nvSpPr>
          <p:cNvPr id="124931"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564635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393700" y="692150"/>
            <a:ext cx="6070600" cy="3416300"/>
          </a:xfrm>
          <a:ln/>
        </p:spPr>
      </p:sp>
      <p:sp>
        <p:nvSpPr>
          <p:cNvPr id="12595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213639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393700" y="692150"/>
            <a:ext cx="6070600" cy="3416300"/>
          </a:xfrm>
          <a:ln/>
        </p:spPr>
      </p:sp>
      <p:sp>
        <p:nvSpPr>
          <p:cNvPr id="126979"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06410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393700" y="692150"/>
            <a:ext cx="6070600" cy="3416300"/>
          </a:xfrm>
          <a:ln/>
        </p:spPr>
      </p:sp>
      <p:sp>
        <p:nvSpPr>
          <p:cNvPr id="73731" name="Rectangle 3"/>
          <p:cNvSpPr>
            <a:spLocks noGrp="1" noChangeArrowheads="1"/>
          </p:cNvSpPr>
          <p:nvPr>
            <p:ph type="body" idx="1"/>
          </p:nvPr>
        </p:nvSpPr>
        <p:spPr>
          <a:noFill/>
          <a:ln w="9525"/>
        </p:spPr>
        <p:txBody>
          <a:bodyPr/>
          <a:lstStyle/>
          <a:p>
            <a:r>
              <a:rPr lang="en-US" dirty="0" err="1"/>
              <a:t>Strongyles</a:t>
            </a:r>
            <a:r>
              <a:rPr lang="en-US" dirty="0"/>
              <a:t>, especially small </a:t>
            </a:r>
            <a:r>
              <a:rPr lang="en-US" dirty="0" err="1"/>
              <a:t>strongyles</a:t>
            </a:r>
            <a:r>
              <a:rPr lang="en-US" dirty="0"/>
              <a:t>, are the most important nematode infecting horses globally.</a:t>
            </a:r>
          </a:p>
        </p:txBody>
      </p:sp>
    </p:spTree>
    <p:extLst>
      <p:ext uri="{BB962C8B-B14F-4D97-AF65-F5344CB8AC3E}">
        <p14:creationId xmlns:p14="http://schemas.microsoft.com/office/powerpoint/2010/main" val="107954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393700" y="692150"/>
            <a:ext cx="6070600" cy="3416300"/>
          </a:xfrm>
          <a:ln/>
        </p:spPr>
      </p:sp>
      <p:sp>
        <p:nvSpPr>
          <p:cNvPr id="74755" name="Rectangle 3"/>
          <p:cNvSpPr>
            <a:spLocks noGrp="1" noChangeArrowheads="1"/>
          </p:cNvSpPr>
          <p:nvPr>
            <p:ph type="body" idx="1"/>
          </p:nvPr>
        </p:nvSpPr>
        <p:spPr>
          <a:noFill/>
          <a:ln w="9525"/>
        </p:spPr>
        <p:txBody>
          <a:bodyPr/>
          <a:lstStyle/>
          <a:p>
            <a:r>
              <a:rPr lang="en-US" dirty="0"/>
              <a:t>This figure shows a mix of adult large and small </a:t>
            </a:r>
            <a:r>
              <a:rPr lang="en-US" dirty="0" err="1"/>
              <a:t>strongyles</a:t>
            </a:r>
            <a:r>
              <a:rPr lang="en-US" dirty="0"/>
              <a:t>. Note that some species of small </a:t>
            </a:r>
            <a:r>
              <a:rPr lang="en-US" dirty="0" err="1"/>
              <a:t>strongyles</a:t>
            </a:r>
            <a:r>
              <a:rPr lang="en-US" dirty="0"/>
              <a:t> are bright red in color, but this does not mean they are blood-feeders. You may see these red worms on your rectal exam glove or your client may see them passed in the feces of their horse.</a:t>
            </a:r>
          </a:p>
        </p:txBody>
      </p:sp>
    </p:spTree>
    <p:extLst>
      <p:ext uri="{BB962C8B-B14F-4D97-AF65-F5344CB8AC3E}">
        <p14:creationId xmlns:p14="http://schemas.microsoft.com/office/powerpoint/2010/main" val="324679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393700" y="692150"/>
            <a:ext cx="6070600" cy="3416300"/>
          </a:xfrm>
          <a:ln/>
        </p:spPr>
      </p:sp>
      <p:sp>
        <p:nvSpPr>
          <p:cNvPr id="76803" name="Rectangle 3"/>
          <p:cNvSpPr>
            <a:spLocks noGrp="1" noChangeArrowheads="1"/>
          </p:cNvSpPr>
          <p:nvPr>
            <p:ph type="body" idx="1"/>
          </p:nvPr>
        </p:nvSpPr>
        <p:spPr>
          <a:noFill/>
          <a:ln w="9525"/>
        </p:spPr>
        <p:txBody>
          <a:bodyPr/>
          <a:lstStyle/>
          <a:p>
            <a:r>
              <a:rPr lang="en-US" dirty="0"/>
              <a:t>Of the three species of </a:t>
            </a:r>
            <a:r>
              <a:rPr lang="en-US" i="1" dirty="0" err="1"/>
              <a:t>Strongylus</a:t>
            </a:r>
            <a:r>
              <a:rPr lang="en-US" dirty="0"/>
              <a:t> (large </a:t>
            </a:r>
            <a:r>
              <a:rPr lang="en-US" dirty="0" err="1"/>
              <a:t>strongyles</a:t>
            </a:r>
            <a:r>
              <a:rPr lang="en-US" dirty="0"/>
              <a:t>), </a:t>
            </a:r>
            <a:r>
              <a:rPr lang="en-US" i="1" dirty="0"/>
              <a:t>S. vulgaris </a:t>
            </a:r>
            <a:r>
              <a:rPr lang="en-US" dirty="0"/>
              <a:t>is historically the most important due to the pathology caused by its migrating larval stages. In current times </a:t>
            </a:r>
            <a:r>
              <a:rPr lang="en-US" dirty="0" err="1"/>
              <a:t>cyathostomes</a:t>
            </a:r>
            <a:r>
              <a:rPr lang="en-US" dirty="0"/>
              <a:t>, or cyathostomins, are the most important and pervasive nematode infecting horses. Why is </a:t>
            </a:r>
            <a:r>
              <a:rPr lang="en-US" i="1" dirty="0" err="1"/>
              <a:t>Strongylus</a:t>
            </a:r>
            <a:r>
              <a:rPr lang="en-US" i="1" dirty="0"/>
              <a:t> vulgaris </a:t>
            </a:r>
            <a:r>
              <a:rPr lang="en-US" dirty="0"/>
              <a:t>no longer the most important nematode infecting horses?</a:t>
            </a:r>
          </a:p>
        </p:txBody>
      </p:sp>
    </p:spTree>
    <p:extLst>
      <p:ext uri="{BB962C8B-B14F-4D97-AF65-F5344CB8AC3E}">
        <p14:creationId xmlns:p14="http://schemas.microsoft.com/office/powerpoint/2010/main" val="161825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393700" y="692150"/>
            <a:ext cx="6070600" cy="3416300"/>
          </a:xfrm>
          <a:ln/>
        </p:spPr>
      </p:sp>
      <p:sp>
        <p:nvSpPr>
          <p:cNvPr id="7987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44901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93700" y="692150"/>
            <a:ext cx="6070600" cy="3416300"/>
          </a:xfrm>
          <a:ln/>
        </p:spPr>
      </p:sp>
      <p:sp>
        <p:nvSpPr>
          <p:cNvPr id="84995" name="Rectangle 3"/>
          <p:cNvSpPr>
            <a:spLocks noGrp="1" noChangeArrowheads="1"/>
          </p:cNvSpPr>
          <p:nvPr>
            <p:ph type="body" idx="1"/>
          </p:nvPr>
        </p:nvSpPr>
        <p:spPr>
          <a:noFill/>
          <a:ln w="9525"/>
        </p:spPr>
        <p:txBody>
          <a:bodyPr/>
          <a:lstStyle/>
          <a:p>
            <a:r>
              <a:rPr lang="en-US" dirty="0"/>
              <a:t>You are not responsible for the details of the life cycles of </a:t>
            </a:r>
            <a:r>
              <a:rPr lang="en-US" i="1" dirty="0" err="1"/>
              <a:t>Strongylus</a:t>
            </a:r>
            <a:r>
              <a:rPr lang="en-US" i="1" dirty="0"/>
              <a:t> edentates </a:t>
            </a:r>
            <a:r>
              <a:rPr lang="en-US" dirty="0"/>
              <a:t>and </a:t>
            </a:r>
            <a:r>
              <a:rPr lang="en-US" i="1" dirty="0" err="1"/>
              <a:t>Strongylus</a:t>
            </a:r>
            <a:r>
              <a:rPr lang="en-US" i="1" dirty="0"/>
              <a:t> </a:t>
            </a:r>
            <a:r>
              <a:rPr lang="en-US" i="1" dirty="0" err="1"/>
              <a:t>equinus</a:t>
            </a:r>
            <a:r>
              <a:rPr lang="en-US" dirty="0"/>
              <a:t>, just that their prepatent times are even longer than </a:t>
            </a:r>
            <a:r>
              <a:rPr lang="en-US" i="1" dirty="0" err="1"/>
              <a:t>Strongylus</a:t>
            </a:r>
            <a:r>
              <a:rPr lang="en-US" i="1" dirty="0"/>
              <a:t> vulgaris </a:t>
            </a:r>
            <a:r>
              <a:rPr lang="en-US" dirty="0"/>
              <a:t>and their migrating larval forms are readily killed by current anthelmintic drugs. Remember that the prepatent time for </a:t>
            </a:r>
            <a:r>
              <a:rPr lang="en-US" i="1" dirty="0" err="1"/>
              <a:t>Strongylus</a:t>
            </a:r>
            <a:r>
              <a:rPr lang="en-US" i="1" dirty="0"/>
              <a:t> vulgaris </a:t>
            </a:r>
            <a:r>
              <a:rPr lang="en-US" dirty="0"/>
              <a:t>is 6 months.</a:t>
            </a:r>
          </a:p>
        </p:txBody>
      </p:sp>
    </p:spTree>
    <p:extLst>
      <p:ext uri="{BB962C8B-B14F-4D97-AF65-F5344CB8AC3E}">
        <p14:creationId xmlns:p14="http://schemas.microsoft.com/office/powerpoint/2010/main" val="215473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latin typeface="Arial" charset="0"/>
                  <a:ea typeface="ＭＳ Ｐゴシック" pitchFamily="34" charset="-128"/>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latin typeface="Arial" charset="0"/>
                  <a:ea typeface="ＭＳ Ｐゴシック" pitchFamily="34" charset="-128"/>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latin typeface="Arial" charset="0"/>
                  <a:ea typeface="ＭＳ Ｐゴシック" pitchFamily="34" charset="-128"/>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latin typeface="Arial" charset="0"/>
                  <a:ea typeface="ＭＳ Ｐゴシック" pitchFamily="34" charset="-128"/>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latin typeface="Arial" charset="0"/>
                <a:ea typeface="ＭＳ Ｐゴシック" pitchFamily="34" charset="-128"/>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latin typeface="Arial" charset="0"/>
                <a:ea typeface="ＭＳ Ｐゴシック" pitchFamily="34" charset="-128"/>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latin typeface="Arial" charset="0"/>
                <a:ea typeface="ＭＳ Ｐゴシック" pitchFamily="34" charset="-128"/>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fld id="{322FCE8A-8CDB-CA4E-900E-6AC7341C5C7B}" type="datetimeFigureOut">
              <a:rPr lang="en-US" smtClean="0"/>
              <a:t>9/29/2021</a:t>
            </a:fld>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298789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fld id="{322FCE8A-8CDB-CA4E-900E-6AC7341C5C7B}" type="datetimeFigureOut">
              <a:rPr lang="en-US" smtClean="0"/>
              <a:t>9/29/2021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401125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fld id="{322FCE8A-8CDB-CA4E-900E-6AC7341C5C7B}" type="datetimeFigureOut">
              <a:rPr lang="en-US" smtClean="0"/>
              <a:t>9/29/2021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3519253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fld id="{322FCE8A-8CDB-CA4E-900E-6AC7341C5C7B}" type="datetimeFigureOut">
              <a:rPr lang="en-US" smtClean="0"/>
              <a:t>9/29/2021</a:t>
            </a:fld>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317991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322FCE8A-8CDB-CA4E-900E-6AC7341C5C7B}" type="datetimeFigureOut">
              <a:rPr lang="en-US" smtClean="0"/>
              <a:t>9/29/2021</a:t>
            </a:fld>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3328987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fld id="{322FCE8A-8CDB-CA4E-900E-6AC7341C5C7B}" type="datetimeFigureOut">
              <a:rPr lang="en-US" smtClean="0"/>
              <a:t>9/29/2021</a:t>
            </a:fld>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76457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fld id="{322FCE8A-8CDB-CA4E-900E-6AC7341C5C7B}" type="datetimeFigureOut">
              <a:rPr lang="en-US" smtClean="0"/>
              <a:t>9/29/2021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124181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fld id="{322FCE8A-8CDB-CA4E-900E-6AC7341C5C7B}" type="datetimeFigureOut">
              <a:rPr lang="en-US" smtClean="0"/>
              <a:t>9/29/2021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426799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fld id="{322FCE8A-8CDB-CA4E-900E-6AC7341C5C7B}" type="datetimeFigureOut">
              <a:rPr lang="en-US" smtClean="0"/>
              <a:t>9/29/2021</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9632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fld id="{322FCE8A-8CDB-CA4E-900E-6AC7341C5C7B}" type="datetimeFigureOut">
              <a:rPr lang="en-US" smtClean="0"/>
              <a:t>9/29/2021</a:t>
            </a:fld>
            <a:endParaRPr lang="en-US"/>
          </a:p>
        </p:txBody>
      </p:sp>
      <p:sp>
        <p:nvSpPr>
          <p:cNvPr id="8" name="Rectangle 12"/>
          <p:cNvSpPr>
            <a:spLocks noGrp="1" noChangeArrowheads="1"/>
          </p:cNvSpPr>
          <p:nvPr>
            <p:ph type="ftr" sz="quarter" idx="11"/>
          </p:nvPr>
        </p:nvSpPr>
        <p:spPr>
          <a:ln/>
        </p:spPr>
        <p:txBody>
          <a:bodyPr/>
          <a:lstStyle>
            <a:lvl1pPr>
              <a:defRPr/>
            </a:lvl1pPr>
          </a:lstStyle>
          <a:p>
            <a:endParaRPr lang="en-US"/>
          </a:p>
        </p:txBody>
      </p:sp>
      <p:sp>
        <p:nvSpPr>
          <p:cNvPr id="9" name="Rectangle 13"/>
          <p:cNvSpPr>
            <a:spLocks noGrp="1" noChangeArrowheads="1"/>
          </p:cNvSpPr>
          <p:nvPr>
            <p:ph type="sldNum" sz="quarter" idx="12"/>
          </p:nvPr>
        </p:nvSpPr>
        <p:spPr>
          <a:ln/>
        </p:spPr>
        <p:txBody>
          <a:bodyPr/>
          <a:lstStyle>
            <a:lvl1pPr>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112427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fld id="{322FCE8A-8CDB-CA4E-900E-6AC7341C5C7B}" type="datetimeFigureOut">
              <a:rPr lang="en-US" smtClean="0"/>
              <a:t>9/29/2021</a:t>
            </a:fld>
            <a:endParaRPr lang="en-US"/>
          </a:p>
        </p:txBody>
      </p:sp>
      <p:sp>
        <p:nvSpPr>
          <p:cNvPr id="4" name="Rectangle 12"/>
          <p:cNvSpPr>
            <a:spLocks noGrp="1" noChangeArrowheads="1"/>
          </p:cNvSpPr>
          <p:nvPr>
            <p:ph type="ftr" sz="quarter" idx="11"/>
          </p:nvPr>
        </p:nvSpPr>
        <p:spPr>
          <a:ln/>
        </p:spPr>
        <p:txBody>
          <a:bodyPr/>
          <a:lstStyle>
            <a:lvl1pPr>
              <a:defRPr/>
            </a:lvl1pPr>
          </a:lstStyle>
          <a:p>
            <a:endParaRPr lang="en-US"/>
          </a:p>
        </p:txBody>
      </p:sp>
      <p:sp>
        <p:nvSpPr>
          <p:cNvPr id="5" name="Rectangle 13"/>
          <p:cNvSpPr>
            <a:spLocks noGrp="1" noChangeArrowheads="1"/>
          </p:cNvSpPr>
          <p:nvPr>
            <p:ph type="sldNum" sz="quarter" idx="12"/>
          </p:nvPr>
        </p:nvSpPr>
        <p:spPr>
          <a:ln/>
        </p:spPr>
        <p:txBody>
          <a:bodyPr/>
          <a:lstStyle>
            <a:lvl1pPr>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394623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322FCE8A-8CDB-CA4E-900E-6AC7341C5C7B}" type="datetimeFigureOut">
              <a:rPr lang="en-US" smtClean="0"/>
              <a:t>9/29/2021</a:t>
            </a:fld>
            <a:endParaRPr lang="en-US"/>
          </a:p>
        </p:txBody>
      </p:sp>
      <p:sp>
        <p:nvSpPr>
          <p:cNvPr id="3" name="Rectangle 12"/>
          <p:cNvSpPr>
            <a:spLocks noGrp="1" noChangeArrowheads="1"/>
          </p:cNvSpPr>
          <p:nvPr>
            <p:ph type="ftr" sz="quarter" idx="11"/>
          </p:nvPr>
        </p:nvSpPr>
        <p:spPr>
          <a:ln/>
        </p:spPr>
        <p:txBody>
          <a:bodyPr/>
          <a:lstStyle>
            <a:lvl1pPr>
              <a:defRPr/>
            </a:lvl1pPr>
          </a:lstStyle>
          <a:p>
            <a:endParaRPr lang="en-US"/>
          </a:p>
        </p:txBody>
      </p:sp>
      <p:sp>
        <p:nvSpPr>
          <p:cNvPr id="4" name="Rectangle 13"/>
          <p:cNvSpPr>
            <a:spLocks noGrp="1" noChangeArrowheads="1"/>
          </p:cNvSpPr>
          <p:nvPr>
            <p:ph type="sldNum" sz="quarter" idx="12"/>
          </p:nvPr>
        </p:nvSpPr>
        <p:spPr>
          <a:ln/>
        </p:spPr>
        <p:txBody>
          <a:bodyPr/>
          <a:lstStyle>
            <a:lvl1pPr>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176683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322FCE8A-8CDB-CA4E-900E-6AC7341C5C7B}" type="datetimeFigureOut">
              <a:rPr lang="en-US" smtClean="0"/>
              <a:t>9/29/2021</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193116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322FCE8A-8CDB-CA4E-900E-6AC7341C5C7B}" type="datetimeFigureOut">
              <a:rPr lang="en-US" smtClean="0"/>
              <a:t>9/29/2021</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377458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a typeface="ＭＳ Ｐゴシック" pitchFamily="34" charset="-128"/>
            </a:endParaRPr>
          </a:p>
        </p:txBody>
      </p:sp>
      <p:sp>
        <p:nvSpPr>
          <p:cNvPr id="1027"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a typeface="ＭＳ Ｐゴシック" pitchFamily="34" charset="-128"/>
            </a:endParaRPr>
          </a:p>
        </p:txBody>
      </p:sp>
      <p:sp>
        <p:nvSpPr>
          <p:cNvPr id="1028"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a typeface="ＭＳ Ｐゴシック" pitchFamily="34" charset="-128"/>
            </a:endParaRPr>
          </a:p>
        </p:txBody>
      </p:sp>
      <p:sp>
        <p:nvSpPr>
          <p:cNvPr id="1029"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a typeface="ＭＳ Ｐゴシック" pitchFamily="34" charset="-128"/>
            </a:endParaRPr>
          </a:p>
        </p:txBody>
      </p:sp>
      <p:sp>
        <p:nvSpPr>
          <p:cNvPr id="1030"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a typeface="ＭＳ Ｐゴシック" pitchFamily="34" charset="-128"/>
            </a:endParaRPr>
          </a:p>
        </p:txBody>
      </p:sp>
      <p:sp>
        <p:nvSpPr>
          <p:cNvPr id="1031"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a typeface="ＭＳ Ｐゴシック" pitchFamily="34" charset="-128"/>
            </a:endParaRPr>
          </a:p>
        </p:txBody>
      </p:sp>
      <p:sp>
        <p:nvSpPr>
          <p:cNvPr id="1032"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a typeface="ＭＳ Ｐゴシック" pitchFamily="34" charset="-128"/>
            </a:endParaRPr>
          </a:p>
        </p:txBody>
      </p:sp>
      <p:sp>
        <p:nvSpPr>
          <p:cNvPr id="1033"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fld id="{322FCE8A-8CDB-CA4E-900E-6AC7341C5C7B}" type="datetimeFigureOut">
              <a:rPr lang="en-US" smtClean="0"/>
              <a:t>9/29/2021</a:t>
            </a:fld>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848E429B-1FA3-3B49-AFE6-63A7F50E9492}" type="slidenum">
              <a:rPr lang="en-US" smtClean="0"/>
              <a:t>‹#›</a:t>
            </a:fld>
            <a:endParaRPr lang="en-US"/>
          </a:p>
        </p:txBody>
      </p:sp>
    </p:spTree>
    <p:extLst>
      <p:ext uri="{BB962C8B-B14F-4D97-AF65-F5344CB8AC3E}">
        <p14:creationId xmlns:p14="http://schemas.microsoft.com/office/powerpoint/2010/main" val="3043305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ABB0-1903-9643-ADE5-7CD6D63E5330}"/>
              </a:ext>
            </a:extLst>
          </p:cNvPr>
          <p:cNvSpPr>
            <a:spLocks noGrp="1"/>
          </p:cNvSpPr>
          <p:nvPr>
            <p:ph type="ctrTitle"/>
          </p:nvPr>
        </p:nvSpPr>
        <p:spPr>
          <a:xfrm>
            <a:off x="1583847" y="1676400"/>
            <a:ext cx="7328421" cy="1462088"/>
          </a:xfrm>
        </p:spPr>
        <p:txBody>
          <a:bodyPr/>
          <a:lstStyle/>
          <a:p>
            <a:r>
              <a:rPr lang="en-US" b="1" dirty="0"/>
              <a:t>VMP 930 lecture 18a</a:t>
            </a:r>
          </a:p>
        </p:txBody>
      </p:sp>
      <p:sp>
        <p:nvSpPr>
          <p:cNvPr id="3" name="Subtitle 2">
            <a:extLst>
              <a:ext uri="{FF2B5EF4-FFF2-40B4-BE49-F238E27FC236}">
                <a16:creationId xmlns:a16="http://schemas.microsoft.com/office/drawing/2014/main" id="{61247908-CF5C-1C40-881B-A54F1D26616A}"/>
              </a:ext>
            </a:extLst>
          </p:cNvPr>
          <p:cNvSpPr>
            <a:spLocks noGrp="1"/>
          </p:cNvSpPr>
          <p:nvPr>
            <p:ph type="subTitle" idx="1"/>
          </p:nvPr>
        </p:nvSpPr>
        <p:spPr>
          <a:xfrm>
            <a:off x="1709803" y="3719513"/>
            <a:ext cx="8534400" cy="1752600"/>
          </a:xfrm>
        </p:spPr>
        <p:txBody>
          <a:bodyPr/>
          <a:lstStyle/>
          <a:p>
            <a:r>
              <a:rPr lang="en-US" b="1" dirty="0"/>
              <a:t>Superfamily </a:t>
            </a:r>
            <a:r>
              <a:rPr lang="en-US" b="1" dirty="0" err="1"/>
              <a:t>Strongyloidea</a:t>
            </a:r>
            <a:endParaRPr lang="en-US" b="1" dirty="0"/>
          </a:p>
          <a:p>
            <a:r>
              <a:rPr lang="en-US" b="1" dirty="0"/>
              <a:t>Large </a:t>
            </a:r>
            <a:r>
              <a:rPr lang="en-US" b="1" dirty="0" err="1"/>
              <a:t>strongyles</a:t>
            </a:r>
            <a:r>
              <a:rPr lang="en-US" b="1" dirty="0"/>
              <a:t> of horses</a:t>
            </a:r>
          </a:p>
        </p:txBody>
      </p:sp>
    </p:spTree>
    <p:extLst>
      <p:ext uri="{BB962C8B-B14F-4D97-AF65-F5344CB8AC3E}">
        <p14:creationId xmlns:p14="http://schemas.microsoft.com/office/powerpoint/2010/main" val="347610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003" y="725487"/>
            <a:ext cx="8991406" cy="950914"/>
          </a:xfrm>
        </p:spPr>
        <p:txBody>
          <a:bodyPr rtlCol="0">
            <a:normAutofit/>
          </a:bodyPr>
          <a:lstStyle/>
          <a:p>
            <a:pPr>
              <a:defRPr/>
            </a:pPr>
            <a:r>
              <a:rPr lang="en-US" b="1" dirty="0" err="1">
                <a:solidFill>
                  <a:schemeClr val="tx1"/>
                </a:solidFill>
              </a:rPr>
              <a:t>Prepatent</a:t>
            </a:r>
            <a:r>
              <a:rPr lang="en-US" b="1" dirty="0">
                <a:solidFill>
                  <a:schemeClr val="tx1"/>
                </a:solidFill>
              </a:rPr>
              <a:t> periods of large </a:t>
            </a:r>
            <a:r>
              <a:rPr lang="en-US" b="1" dirty="0" err="1">
                <a:solidFill>
                  <a:schemeClr val="tx1"/>
                </a:solidFill>
              </a:rPr>
              <a:t>strongyles</a:t>
            </a:r>
            <a:endParaRPr lang="en-US" b="1" dirty="0">
              <a:solidFill>
                <a:schemeClr val="tx1"/>
              </a:solidFill>
            </a:endParaRPr>
          </a:p>
        </p:txBody>
      </p:sp>
      <p:sp>
        <p:nvSpPr>
          <p:cNvPr id="65539" name="Rectangle 3"/>
          <p:cNvSpPr>
            <a:spLocks noGrp="1" noChangeArrowheads="1"/>
          </p:cNvSpPr>
          <p:nvPr>
            <p:ph idx="1"/>
          </p:nvPr>
        </p:nvSpPr>
        <p:spPr>
          <a:xfrm>
            <a:off x="995026" y="2589213"/>
            <a:ext cx="10363200" cy="3229696"/>
          </a:xfrm>
        </p:spPr>
        <p:txBody>
          <a:bodyPr/>
          <a:lstStyle/>
          <a:p>
            <a:r>
              <a:rPr lang="en-US" dirty="0"/>
              <a:t>Large </a:t>
            </a:r>
            <a:r>
              <a:rPr lang="en-US" dirty="0" err="1"/>
              <a:t>strongyles</a:t>
            </a:r>
            <a:r>
              <a:rPr lang="en-US" dirty="0"/>
              <a:t> are easily controlled and not found often.</a:t>
            </a:r>
          </a:p>
          <a:p>
            <a:pPr lvl="1"/>
            <a:r>
              <a:rPr lang="en-US" dirty="0"/>
              <a:t>Why?</a:t>
            </a:r>
          </a:p>
          <a:p>
            <a:pPr lvl="1"/>
            <a:r>
              <a:rPr lang="en-US" dirty="0"/>
              <a:t>Remember these </a:t>
            </a:r>
            <a:r>
              <a:rPr lang="en-US" dirty="0" err="1"/>
              <a:t>strongyles</a:t>
            </a:r>
            <a:r>
              <a:rPr lang="en-US" dirty="0"/>
              <a:t> do not arrest, and no </a:t>
            </a:r>
            <a:r>
              <a:rPr lang="en-US" dirty="0" err="1"/>
              <a:t>hypobiosis</a:t>
            </a:r>
            <a:r>
              <a:rPr lang="en-US" dirty="0"/>
              <a:t>.</a:t>
            </a:r>
          </a:p>
          <a:p>
            <a:pPr lvl="1"/>
            <a:r>
              <a:rPr lang="en-US" dirty="0"/>
              <a:t>Current drugs are effective against all stages. </a:t>
            </a:r>
          </a:p>
          <a:p>
            <a:pPr lvl="1"/>
            <a:r>
              <a:rPr lang="en-US" dirty="0"/>
              <a:t>Hint: how often would you need to treat to prevent patency?</a:t>
            </a:r>
          </a:p>
        </p:txBody>
      </p:sp>
    </p:spTree>
    <p:extLst>
      <p:ext uri="{BB962C8B-B14F-4D97-AF65-F5344CB8AC3E}">
        <p14:creationId xmlns:p14="http://schemas.microsoft.com/office/powerpoint/2010/main" val="42832491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b="1" i="1" dirty="0" err="1">
                <a:solidFill>
                  <a:schemeClr val="tx1"/>
                </a:solidFill>
              </a:rPr>
              <a:t>Strongylus</a:t>
            </a:r>
            <a:r>
              <a:rPr lang="en-US" sz="4000" b="1" i="1" dirty="0">
                <a:solidFill>
                  <a:schemeClr val="tx1"/>
                </a:solidFill>
              </a:rPr>
              <a:t> vulgaris: </a:t>
            </a:r>
            <a:r>
              <a:rPr lang="en-US" sz="4000" b="1" dirty="0">
                <a:solidFill>
                  <a:schemeClr val="tx1"/>
                </a:solidFill>
              </a:rPr>
              <a:t>Signs/Pathology</a:t>
            </a:r>
            <a:endParaRPr lang="en-US" sz="4000" b="1" i="1" dirty="0">
              <a:solidFill>
                <a:schemeClr val="tx1"/>
              </a:solidFill>
            </a:endParaRPr>
          </a:p>
        </p:txBody>
      </p:sp>
      <p:sp>
        <p:nvSpPr>
          <p:cNvPr id="23555" name="Rectangle 3"/>
          <p:cNvSpPr>
            <a:spLocks noGrp="1" noChangeArrowheads="1"/>
          </p:cNvSpPr>
          <p:nvPr>
            <p:ph idx="1"/>
          </p:nvPr>
        </p:nvSpPr>
        <p:spPr>
          <a:xfrm>
            <a:off x="1914526" y="1922317"/>
            <a:ext cx="8524875" cy="4852556"/>
          </a:xfrm>
        </p:spPr>
        <p:txBody>
          <a:bodyPr/>
          <a:lstStyle/>
          <a:p>
            <a:pPr>
              <a:buSzPct val="100000"/>
            </a:pPr>
            <a:r>
              <a:rPr lang="en-US" dirty="0"/>
              <a:t>Acute disease</a:t>
            </a:r>
          </a:p>
          <a:p>
            <a:pPr lvl="1">
              <a:buSzPct val="100000"/>
            </a:pPr>
            <a:r>
              <a:rPr lang="en-US" dirty="0"/>
              <a:t> fever, depression, </a:t>
            </a:r>
            <a:r>
              <a:rPr lang="en-US" u="sng" dirty="0"/>
              <a:t>colic</a:t>
            </a:r>
            <a:r>
              <a:rPr lang="en-US" dirty="0"/>
              <a:t>, diarrhea/constipation</a:t>
            </a:r>
          </a:p>
          <a:p>
            <a:pPr lvl="1">
              <a:buSzPct val="100000"/>
            </a:pPr>
            <a:r>
              <a:rPr lang="en-US" dirty="0"/>
              <a:t> due to infarction/obstruction of arteries and inflammation from entering larvae</a:t>
            </a:r>
          </a:p>
          <a:p>
            <a:pPr lvl="1">
              <a:buSzPct val="100000"/>
            </a:pPr>
            <a:r>
              <a:rPr lang="en-US" dirty="0"/>
              <a:t>soon after turnout</a:t>
            </a:r>
          </a:p>
          <a:p>
            <a:pPr lvl="1">
              <a:buSzPct val="100000"/>
            </a:pPr>
            <a:endParaRPr lang="en-US" sz="1000" dirty="0"/>
          </a:p>
          <a:p>
            <a:pPr>
              <a:buSzPct val="100000"/>
            </a:pPr>
            <a:r>
              <a:rPr lang="en-US" dirty="0"/>
              <a:t>Chronic disease</a:t>
            </a:r>
          </a:p>
          <a:p>
            <a:pPr lvl="1">
              <a:buSzPct val="100000"/>
            </a:pPr>
            <a:r>
              <a:rPr lang="en-US" dirty="0"/>
              <a:t>Episodes of colic, with/without sudden death</a:t>
            </a:r>
          </a:p>
          <a:p>
            <a:pPr lvl="2">
              <a:buClr>
                <a:schemeClr val="accent2"/>
              </a:buClr>
              <a:buSzPct val="100000"/>
            </a:pPr>
            <a:r>
              <a:rPr lang="en-US" dirty="0"/>
              <a:t> Sudden death from </a:t>
            </a:r>
            <a:r>
              <a:rPr lang="en-US" dirty="0" err="1"/>
              <a:t>thromboemboli</a:t>
            </a:r>
            <a:r>
              <a:rPr lang="en-US" dirty="0"/>
              <a:t> and/or rupture of an aortal aneurism</a:t>
            </a:r>
          </a:p>
          <a:p>
            <a:pPr eaLnBrk="1" hangingPunct="1">
              <a:buFont typeface="Monotype Sorts" charset="2"/>
              <a:buNone/>
            </a:pPr>
            <a:endParaRPr lang="en-US" dirty="0"/>
          </a:p>
          <a:p>
            <a:pPr eaLnBrk="1" hangingPunct="1"/>
            <a:endParaRPr lang="en-US" dirty="0"/>
          </a:p>
        </p:txBody>
      </p:sp>
    </p:spTree>
    <p:extLst>
      <p:ext uri="{BB962C8B-B14F-4D97-AF65-F5344CB8AC3E}">
        <p14:creationId xmlns:p14="http://schemas.microsoft.com/office/powerpoint/2010/main" val="17414354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1834244" y="367506"/>
            <a:ext cx="9144000" cy="6122988"/>
          </a:xfrm>
          <a:prstGeom prst="rect">
            <a:avLst/>
          </a:prstGeom>
          <a:noFill/>
          <a:ln w="9525">
            <a:noFill/>
            <a:miter lim="800000"/>
            <a:headEnd/>
            <a:tailEnd/>
          </a:ln>
        </p:spPr>
      </p:pic>
      <p:cxnSp>
        <p:nvCxnSpPr>
          <p:cNvPr id="3" name="Straight Arrow Connector 2"/>
          <p:cNvCxnSpPr>
            <a:cxnSpLocks/>
            <a:stCxn id="4" idx="0"/>
          </p:cNvCxnSpPr>
          <p:nvPr/>
        </p:nvCxnSpPr>
        <p:spPr>
          <a:xfrm flipH="1" flipV="1">
            <a:off x="5241472" y="3529806"/>
            <a:ext cx="65315" cy="729343"/>
          </a:xfrm>
          <a:prstGeom prst="straightConnector1">
            <a:avLst/>
          </a:prstGeom>
          <a:ln w="50800">
            <a:solidFill>
              <a:schemeClr val="tx2">
                <a:lumMod val="75000"/>
              </a:schemeClr>
            </a:solidFill>
            <a:tailEnd type="arrow"/>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D85E3E74-478E-44C6-97FC-F107116251EE}"/>
              </a:ext>
            </a:extLst>
          </p:cNvPr>
          <p:cNvSpPr txBox="1"/>
          <p:nvPr/>
        </p:nvSpPr>
        <p:spPr>
          <a:xfrm>
            <a:off x="4784273" y="4259149"/>
            <a:ext cx="1045028" cy="369332"/>
          </a:xfrm>
          <a:prstGeom prst="rect">
            <a:avLst/>
          </a:prstGeom>
          <a:solidFill>
            <a:schemeClr val="bg1"/>
          </a:solidFill>
        </p:spPr>
        <p:txBody>
          <a:bodyPr wrap="square" rtlCol="0">
            <a:spAutoFit/>
          </a:bodyPr>
          <a:lstStyle/>
          <a:p>
            <a:pPr algn="ctr"/>
            <a:r>
              <a:rPr lang="en-US" b="1" dirty="0"/>
              <a:t>Ischemia</a:t>
            </a:r>
          </a:p>
        </p:txBody>
      </p:sp>
      <p:sp>
        <p:nvSpPr>
          <p:cNvPr id="9" name="TextBox 8">
            <a:extLst>
              <a:ext uri="{FF2B5EF4-FFF2-40B4-BE49-F238E27FC236}">
                <a16:creationId xmlns:a16="http://schemas.microsoft.com/office/drawing/2014/main" id="{387923AA-AEB9-4958-9A60-B1AF11B64227}"/>
              </a:ext>
            </a:extLst>
          </p:cNvPr>
          <p:cNvSpPr txBox="1"/>
          <p:nvPr/>
        </p:nvSpPr>
        <p:spPr>
          <a:xfrm>
            <a:off x="6594022" y="3714472"/>
            <a:ext cx="1126670" cy="369332"/>
          </a:xfrm>
          <a:prstGeom prst="rect">
            <a:avLst/>
          </a:prstGeom>
          <a:solidFill>
            <a:schemeClr val="bg1"/>
          </a:solidFill>
        </p:spPr>
        <p:txBody>
          <a:bodyPr wrap="square" rtlCol="0">
            <a:spAutoFit/>
          </a:bodyPr>
          <a:lstStyle/>
          <a:p>
            <a:pPr algn="ctr"/>
            <a:r>
              <a:rPr lang="en-US" b="1" dirty="0"/>
              <a:t>Infarction</a:t>
            </a:r>
          </a:p>
        </p:txBody>
      </p:sp>
      <p:cxnSp>
        <p:nvCxnSpPr>
          <p:cNvPr id="14" name="Straight Arrow Connector 13">
            <a:extLst>
              <a:ext uri="{FF2B5EF4-FFF2-40B4-BE49-F238E27FC236}">
                <a16:creationId xmlns:a16="http://schemas.microsoft.com/office/drawing/2014/main" id="{CE8C622A-EA8D-4A43-91ED-4B247743C9C7}"/>
              </a:ext>
            </a:extLst>
          </p:cNvPr>
          <p:cNvCxnSpPr>
            <a:cxnSpLocks/>
            <a:stCxn id="9" idx="0"/>
          </p:cNvCxnSpPr>
          <p:nvPr/>
        </p:nvCxnSpPr>
        <p:spPr>
          <a:xfrm flipH="1" flipV="1">
            <a:off x="6919235" y="2854889"/>
            <a:ext cx="238122" cy="859583"/>
          </a:xfrm>
          <a:prstGeom prst="straightConnector1">
            <a:avLst/>
          </a:prstGeom>
          <a:ln w="50800">
            <a:solidFill>
              <a:schemeClr val="accent2">
                <a:lumMod val="40000"/>
                <a:lumOff val="60000"/>
              </a:schemeClr>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060118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flipH="1">
            <a:off x="1461453" y="251700"/>
            <a:ext cx="4312920" cy="6439688"/>
          </a:xfrm>
          <a:prstGeom prst="rect">
            <a:avLst/>
          </a:prstGeom>
          <a:noFill/>
          <a:ln w="9525">
            <a:noFill/>
            <a:miter lim="800000"/>
            <a:headEnd/>
            <a:tailEnd/>
          </a:ln>
        </p:spPr>
      </p:pic>
      <p:pic>
        <p:nvPicPr>
          <p:cNvPr id="25603" name="Picture 3"/>
          <p:cNvPicPr>
            <a:picLocks noChangeAspect="1" noChangeArrowheads="1"/>
          </p:cNvPicPr>
          <p:nvPr/>
        </p:nvPicPr>
        <p:blipFill>
          <a:blip r:embed="rId4" cstate="print"/>
          <a:srcRect/>
          <a:stretch>
            <a:fillRect/>
          </a:stretch>
        </p:blipFill>
        <p:spPr bwMode="auto">
          <a:xfrm>
            <a:off x="6713220" y="325507"/>
            <a:ext cx="4236402" cy="6327791"/>
          </a:xfrm>
          <a:prstGeom prst="rect">
            <a:avLst/>
          </a:prstGeom>
          <a:noFill/>
          <a:ln w="9525">
            <a:noFill/>
            <a:miter lim="800000"/>
            <a:headEnd/>
            <a:tailEnd/>
          </a:ln>
        </p:spPr>
      </p:pic>
      <p:sp>
        <p:nvSpPr>
          <p:cNvPr id="2" name="Right Bracket 1"/>
          <p:cNvSpPr/>
          <p:nvPr/>
        </p:nvSpPr>
        <p:spPr>
          <a:xfrm flipH="1">
            <a:off x="2821623" y="4003986"/>
            <a:ext cx="228600" cy="1143000"/>
          </a:xfrm>
          <a:prstGeom prst="righ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4" name="Straight Arrow Connector 3"/>
          <p:cNvCxnSpPr>
            <a:cxnSpLocks/>
            <a:stCxn id="15" idx="0"/>
          </p:cNvCxnSpPr>
          <p:nvPr/>
        </p:nvCxnSpPr>
        <p:spPr>
          <a:xfrm flipH="1" flipV="1">
            <a:off x="9478108" y="3909060"/>
            <a:ext cx="546002" cy="147016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a:stCxn id="15" idx="0"/>
          </p:cNvCxnSpPr>
          <p:nvPr/>
        </p:nvCxnSpPr>
        <p:spPr>
          <a:xfrm flipH="1" flipV="1">
            <a:off x="8960427" y="4374573"/>
            <a:ext cx="1063683" cy="100465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a:stCxn id="15" idx="1"/>
          </p:cNvCxnSpPr>
          <p:nvPr/>
        </p:nvCxnSpPr>
        <p:spPr>
          <a:xfrm flipH="1" flipV="1">
            <a:off x="8461664" y="4745182"/>
            <a:ext cx="815686" cy="109570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839200" y="578972"/>
            <a:ext cx="638908" cy="307777"/>
          </a:xfrm>
          <a:prstGeom prst="rect">
            <a:avLst/>
          </a:prstGeom>
          <a:solidFill>
            <a:schemeClr val="bg1"/>
          </a:solidFill>
        </p:spPr>
        <p:txBody>
          <a:bodyPr wrap="square" rtlCol="0">
            <a:spAutoFit/>
          </a:bodyPr>
          <a:lstStyle/>
          <a:p>
            <a:pPr algn="ctr"/>
            <a:r>
              <a:rPr lang="en-US" sz="1400" b="1" dirty="0"/>
              <a:t>aorta</a:t>
            </a:r>
          </a:p>
        </p:txBody>
      </p:sp>
      <p:cxnSp>
        <p:nvCxnSpPr>
          <p:cNvPr id="11" name="Straight Arrow Connector 10"/>
          <p:cNvCxnSpPr>
            <a:cxnSpLocks/>
          </p:cNvCxnSpPr>
          <p:nvPr/>
        </p:nvCxnSpPr>
        <p:spPr>
          <a:xfrm flipH="1">
            <a:off x="8382000" y="732860"/>
            <a:ext cx="381000" cy="4102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01814" y="2642176"/>
            <a:ext cx="1099185" cy="738664"/>
          </a:xfrm>
          <a:prstGeom prst="rect">
            <a:avLst/>
          </a:prstGeom>
          <a:solidFill>
            <a:schemeClr val="bg1"/>
          </a:solidFill>
        </p:spPr>
        <p:txBody>
          <a:bodyPr wrap="square" rtlCol="0">
            <a:spAutoFit/>
          </a:bodyPr>
          <a:lstStyle/>
          <a:p>
            <a:pPr algn="ctr"/>
            <a:r>
              <a:rPr lang="en-US" sz="1400" b="1" dirty="0"/>
              <a:t>Cranial mesenteric artery</a:t>
            </a:r>
          </a:p>
        </p:txBody>
      </p:sp>
      <p:cxnSp>
        <p:nvCxnSpPr>
          <p:cNvPr id="14" name="Straight Arrow Connector 13"/>
          <p:cNvCxnSpPr>
            <a:cxnSpLocks/>
            <a:stCxn id="12" idx="2"/>
          </p:cNvCxnSpPr>
          <p:nvPr/>
        </p:nvCxnSpPr>
        <p:spPr>
          <a:xfrm>
            <a:off x="7451407" y="3380840"/>
            <a:ext cx="1159193" cy="6806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110194" y="1332492"/>
            <a:ext cx="613410" cy="307777"/>
          </a:xfrm>
          <a:prstGeom prst="rect">
            <a:avLst/>
          </a:prstGeom>
          <a:noFill/>
        </p:spPr>
        <p:txBody>
          <a:bodyPr wrap="square" rtlCol="0">
            <a:spAutoFit/>
          </a:bodyPr>
          <a:lstStyle/>
          <a:p>
            <a:r>
              <a:rPr lang="en-US" sz="1400" b="1" dirty="0"/>
              <a:t>aorta</a:t>
            </a:r>
          </a:p>
        </p:txBody>
      </p:sp>
      <p:sp>
        <p:nvSpPr>
          <p:cNvPr id="5" name="TextBox 4"/>
          <p:cNvSpPr txBox="1"/>
          <p:nvPr/>
        </p:nvSpPr>
        <p:spPr>
          <a:xfrm>
            <a:off x="5042692" y="2767228"/>
            <a:ext cx="1512570" cy="523220"/>
          </a:xfrm>
          <a:prstGeom prst="rect">
            <a:avLst/>
          </a:prstGeom>
          <a:solidFill>
            <a:schemeClr val="bg1"/>
          </a:solidFill>
        </p:spPr>
        <p:txBody>
          <a:bodyPr wrap="square" rtlCol="0">
            <a:spAutoFit/>
          </a:bodyPr>
          <a:lstStyle/>
          <a:p>
            <a:pPr algn="ctr"/>
            <a:r>
              <a:rPr lang="en-US" sz="1400" b="1" dirty="0"/>
              <a:t>Cranial  mesenteric artery</a:t>
            </a:r>
          </a:p>
        </p:txBody>
      </p:sp>
      <p:sp>
        <p:nvSpPr>
          <p:cNvPr id="15" name="TextBox 14">
            <a:extLst>
              <a:ext uri="{FF2B5EF4-FFF2-40B4-BE49-F238E27FC236}">
                <a16:creationId xmlns:a16="http://schemas.microsoft.com/office/drawing/2014/main" id="{679684F8-E82D-4DA6-8187-740B9EE28041}"/>
              </a:ext>
            </a:extLst>
          </p:cNvPr>
          <p:cNvSpPr txBox="1"/>
          <p:nvPr/>
        </p:nvSpPr>
        <p:spPr>
          <a:xfrm>
            <a:off x="9277350" y="5379226"/>
            <a:ext cx="1493520" cy="923330"/>
          </a:xfrm>
          <a:prstGeom prst="rect">
            <a:avLst/>
          </a:prstGeom>
          <a:solidFill>
            <a:schemeClr val="bg1"/>
          </a:solidFill>
        </p:spPr>
        <p:txBody>
          <a:bodyPr wrap="square" rtlCol="0">
            <a:spAutoFit/>
          </a:bodyPr>
          <a:lstStyle/>
          <a:p>
            <a:pPr algn="ctr"/>
            <a:r>
              <a:rPr lang="en-US" b="1" dirty="0"/>
              <a:t>Hypertrophy of arterial walls</a:t>
            </a:r>
          </a:p>
        </p:txBody>
      </p:sp>
      <p:cxnSp>
        <p:nvCxnSpPr>
          <p:cNvPr id="27" name="Straight Arrow Connector 26">
            <a:extLst>
              <a:ext uri="{FF2B5EF4-FFF2-40B4-BE49-F238E27FC236}">
                <a16:creationId xmlns:a16="http://schemas.microsoft.com/office/drawing/2014/main" id="{FF4B9155-52A8-40F4-AD6E-2DD1A2AD510D}"/>
              </a:ext>
            </a:extLst>
          </p:cNvPr>
          <p:cNvCxnSpPr>
            <a:cxnSpLocks/>
            <a:stCxn id="5" idx="1"/>
          </p:cNvCxnSpPr>
          <p:nvPr/>
        </p:nvCxnSpPr>
        <p:spPr>
          <a:xfrm flipH="1">
            <a:off x="4110194" y="3028838"/>
            <a:ext cx="932498" cy="2616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2E84A75-A9AE-4EB7-B397-791A7EF97D5F}"/>
              </a:ext>
            </a:extLst>
          </p:cNvPr>
          <p:cNvSpPr txBox="1"/>
          <p:nvPr/>
        </p:nvSpPr>
        <p:spPr>
          <a:xfrm>
            <a:off x="277486" y="5197773"/>
            <a:ext cx="2167177" cy="1354217"/>
          </a:xfrm>
          <a:prstGeom prst="rect">
            <a:avLst/>
          </a:prstGeom>
          <a:solidFill>
            <a:schemeClr val="bg1"/>
          </a:solidFill>
        </p:spPr>
        <p:txBody>
          <a:bodyPr wrap="square" rtlCol="0">
            <a:spAutoFit/>
          </a:bodyPr>
          <a:lstStyle/>
          <a:p>
            <a:pPr algn="ctr"/>
            <a:r>
              <a:rPr lang="en-US" b="1" dirty="0"/>
              <a:t>  Aneurism of cranial mesenteric artery</a:t>
            </a:r>
          </a:p>
          <a:p>
            <a:pPr algn="ctr"/>
            <a:endParaRPr lang="en-US" sz="1000" b="1" dirty="0"/>
          </a:p>
          <a:p>
            <a:pPr algn="ctr"/>
            <a:r>
              <a:rPr lang="en-US" b="1" dirty="0"/>
              <a:t>Felt on rectal palpation </a:t>
            </a:r>
          </a:p>
        </p:txBody>
      </p:sp>
      <p:cxnSp>
        <p:nvCxnSpPr>
          <p:cNvPr id="25600" name="Straight Connector 25599">
            <a:extLst>
              <a:ext uri="{FF2B5EF4-FFF2-40B4-BE49-F238E27FC236}">
                <a16:creationId xmlns:a16="http://schemas.microsoft.com/office/drawing/2014/main" id="{6FF5A1A4-30C1-4975-88F5-7C81B8743336}"/>
              </a:ext>
            </a:extLst>
          </p:cNvPr>
          <p:cNvCxnSpPr>
            <a:stCxn id="30" idx="0"/>
            <a:endCxn id="2" idx="2"/>
          </p:cNvCxnSpPr>
          <p:nvPr/>
        </p:nvCxnSpPr>
        <p:spPr bwMode="auto">
          <a:xfrm flipV="1">
            <a:off x="1361075" y="4575486"/>
            <a:ext cx="1460548" cy="622287"/>
          </a:xfrm>
          <a:prstGeom prst="line">
            <a:avLst/>
          </a:prstGeom>
          <a:ln w="38100">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834897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620435" y="183356"/>
            <a:ext cx="5685365" cy="1462087"/>
          </a:xfrm>
        </p:spPr>
        <p:txBody>
          <a:bodyPr/>
          <a:lstStyle/>
          <a:p>
            <a:pPr eaLnBrk="1" hangingPunct="1"/>
            <a:r>
              <a:rPr lang="en-US" b="1" dirty="0"/>
              <a:t>Pathology</a:t>
            </a:r>
          </a:p>
        </p:txBody>
      </p:sp>
      <p:sp>
        <p:nvSpPr>
          <p:cNvPr id="70659" name="Rectangle 3"/>
          <p:cNvSpPr>
            <a:spLocks noGrp="1" noChangeArrowheads="1"/>
          </p:cNvSpPr>
          <p:nvPr>
            <p:ph idx="1"/>
          </p:nvPr>
        </p:nvSpPr>
        <p:spPr>
          <a:xfrm>
            <a:off x="1996017" y="2216944"/>
            <a:ext cx="6477000" cy="4219575"/>
          </a:xfrm>
        </p:spPr>
        <p:txBody>
          <a:bodyPr/>
          <a:lstStyle/>
          <a:p>
            <a:r>
              <a:rPr lang="en-US" sz="3600" b="1" dirty="0"/>
              <a:t>COLIC:</a:t>
            </a:r>
          </a:p>
          <a:p>
            <a:pPr lvl="1"/>
            <a:r>
              <a:rPr lang="en-US" sz="3200" dirty="0"/>
              <a:t>blood flow disrupted</a:t>
            </a:r>
          </a:p>
          <a:p>
            <a:pPr lvl="1"/>
            <a:r>
              <a:rPr lang="en-US" sz="3200" dirty="0"/>
              <a:t>thrombo-embolism</a:t>
            </a:r>
          </a:p>
          <a:p>
            <a:pPr lvl="1"/>
            <a:r>
              <a:rPr lang="en-US" sz="3200" dirty="0"/>
              <a:t>mechanical damage to intestine</a:t>
            </a:r>
          </a:p>
          <a:p>
            <a:pPr lvl="1"/>
            <a:r>
              <a:rPr lang="en-US" sz="3200" dirty="0"/>
              <a:t>altered motility</a:t>
            </a:r>
          </a:p>
          <a:p>
            <a:pPr lvl="1"/>
            <a:r>
              <a:rPr lang="en-US" sz="3200" dirty="0"/>
              <a:t>allergic irritation</a:t>
            </a:r>
          </a:p>
          <a:p>
            <a:pPr lvl="1"/>
            <a:r>
              <a:rPr lang="en-US" sz="3200" dirty="0"/>
              <a:t>innervation abnormalities</a:t>
            </a:r>
          </a:p>
        </p:txBody>
      </p:sp>
    </p:spTree>
    <p:extLst>
      <p:ext uri="{BB962C8B-B14F-4D97-AF65-F5344CB8AC3E}">
        <p14:creationId xmlns:p14="http://schemas.microsoft.com/office/powerpoint/2010/main" val="30739580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34585" y="214314"/>
            <a:ext cx="6113990" cy="1462087"/>
          </a:xfrm>
        </p:spPr>
        <p:txBody>
          <a:bodyPr/>
          <a:lstStyle/>
          <a:p>
            <a:pPr eaLnBrk="1" hangingPunct="1"/>
            <a:r>
              <a:rPr lang="en-US" b="1" dirty="0"/>
              <a:t>Pathology</a:t>
            </a:r>
          </a:p>
        </p:txBody>
      </p:sp>
      <p:sp>
        <p:nvSpPr>
          <p:cNvPr id="27651" name="Rectangle 3"/>
          <p:cNvSpPr>
            <a:spLocks noGrp="1" noChangeArrowheads="1"/>
          </p:cNvSpPr>
          <p:nvPr>
            <p:ph idx="1"/>
          </p:nvPr>
        </p:nvSpPr>
        <p:spPr>
          <a:xfrm>
            <a:off x="1356782" y="2366961"/>
            <a:ext cx="9478435" cy="3043239"/>
          </a:xfrm>
        </p:spPr>
        <p:txBody>
          <a:bodyPr/>
          <a:lstStyle/>
          <a:p>
            <a:r>
              <a:rPr lang="en-US" sz="4000" dirty="0"/>
              <a:t>Blood chemistry:</a:t>
            </a:r>
          </a:p>
          <a:p>
            <a:pPr lvl="1"/>
            <a:r>
              <a:rPr lang="en-US" sz="3600" dirty="0"/>
              <a:t>Eosinophilia</a:t>
            </a:r>
          </a:p>
          <a:p>
            <a:pPr lvl="1"/>
            <a:r>
              <a:rPr lang="en-US" sz="3600" dirty="0"/>
              <a:t>Hypergammaglobulinemia</a:t>
            </a:r>
          </a:p>
          <a:p>
            <a:pPr lvl="1"/>
            <a:r>
              <a:rPr lang="en-US" sz="3600" dirty="0"/>
              <a:t>hypoalbuminemia, esp. with migratory larvae</a:t>
            </a:r>
          </a:p>
          <a:p>
            <a:pPr eaLnBrk="1" hangingPunct="1">
              <a:buFont typeface="Monotype Sorts" charset="2"/>
              <a:buNone/>
            </a:pPr>
            <a:endParaRPr lang="en-US" sz="4000" dirty="0"/>
          </a:p>
          <a:p>
            <a:pPr eaLnBrk="1" hangingPunct="1"/>
            <a:endParaRPr lang="en-US" sz="4000" dirty="0"/>
          </a:p>
        </p:txBody>
      </p:sp>
    </p:spTree>
    <p:extLst>
      <p:ext uri="{BB962C8B-B14F-4D97-AF65-F5344CB8AC3E}">
        <p14:creationId xmlns:p14="http://schemas.microsoft.com/office/powerpoint/2010/main" val="40109020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34585" y="214314"/>
            <a:ext cx="3913715" cy="1462087"/>
          </a:xfrm>
        </p:spPr>
        <p:txBody>
          <a:bodyPr/>
          <a:lstStyle/>
          <a:p>
            <a:pPr algn="l" eaLnBrk="1" hangingPunct="1"/>
            <a:r>
              <a:rPr lang="en-US" b="1" dirty="0"/>
              <a:t>Diagnosis</a:t>
            </a:r>
          </a:p>
        </p:txBody>
      </p:sp>
      <p:sp>
        <p:nvSpPr>
          <p:cNvPr id="28675" name="Rectangle 3"/>
          <p:cNvSpPr>
            <a:spLocks noGrp="1" noChangeArrowheads="1"/>
          </p:cNvSpPr>
          <p:nvPr>
            <p:ph idx="1"/>
          </p:nvPr>
        </p:nvSpPr>
        <p:spPr>
          <a:xfrm>
            <a:off x="476250" y="2189956"/>
            <a:ext cx="10382250" cy="2478087"/>
          </a:xfrm>
        </p:spPr>
        <p:txBody>
          <a:bodyPr/>
          <a:lstStyle/>
          <a:p>
            <a:pPr eaLnBrk="1" hangingPunct="1"/>
            <a:r>
              <a:rPr lang="en-US" dirty="0"/>
              <a:t>Eggs in feces, but same type as small </a:t>
            </a:r>
            <a:r>
              <a:rPr lang="en-US" dirty="0" err="1"/>
              <a:t>strongyles</a:t>
            </a:r>
            <a:endParaRPr lang="en-US" dirty="0"/>
          </a:p>
          <a:p>
            <a:pPr eaLnBrk="1" hangingPunct="1">
              <a:buFont typeface="Monotype Sorts" charset="2"/>
              <a:buNone/>
            </a:pPr>
            <a:r>
              <a:rPr lang="en-US" dirty="0"/>
              <a:t>...BUT  IF.....clinical signs are positive  and fecal is negative</a:t>
            </a:r>
          </a:p>
          <a:p>
            <a:pPr eaLnBrk="1" hangingPunct="1">
              <a:buFont typeface="Monotype Sorts" charset="2"/>
              <a:buNone/>
            </a:pPr>
            <a:endParaRPr lang="en-US" dirty="0"/>
          </a:p>
          <a:p>
            <a:pPr eaLnBrk="1" hangingPunct="1">
              <a:buFont typeface="Monotype Sorts" charset="2"/>
              <a:buNone/>
            </a:pPr>
            <a:r>
              <a:rPr lang="en-US" dirty="0"/>
              <a:t>What’s your explanation?</a:t>
            </a:r>
          </a:p>
        </p:txBody>
      </p:sp>
      <p:pic>
        <p:nvPicPr>
          <p:cNvPr id="28676" name="Picture 4"/>
          <p:cNvPicPr>
            <a:picLocks noChangeAspect="1" noChangeArrowheads="1"/>
          </p:cNvPicPr>
          <p:nvPr/>
        </p:nvPicPr>
        <p:blipFill>
          <a:blip r:embed="rId3" cstate="print"/>
          <a:srcRect/>
          <a:stretch>
            <a:fillRect/>
          </a:stretch>
        </p:blipFill>
        <p:spPr bwMode="auto">
          <a:xfrm>
            <a:off x="7002462" y="3551238"/>
            <a:ext cx="4427538" cy="2971800"/>
          </a:xfrm>
          <a:prstGeom prst="rect">
            <a:avLst/>
          </a:prstGeom>
          <a:noFill/>
          <a:ln w="9525">
            <a:noFill/>
            <a:miter lim="800000"/>
            <a:headEnd/>
            <a:tailEnd/>
          </a:ln>
        </p:spPr>
      </p:pic>
    </p:spTree>
    <p:extLst>
      <p:ext uri="{BB962C8B-B14F-4D97-AF65-F5344CB8AC3E}">
        <p14:creationId xmlns:p14="http://schemas.microsoft.com/office/powerpoint/2010/main" val="185579658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C953-D766-0440-857C-D1902B06BFD6}"/>
              </a:ext>
            </a:extLst>
          </p:cNvPr>
          <p:cNvSpPr>
            <a:spLocks noGrp="1"/>
          </p:cNvSpPr>
          <p:nvPr>
            <p:ph type="ctrTitle"/>
          </p:nvPr>
        </p:nvSpPr>
        <p:spPr/>
        <p:txBody>
          <a:bodyPr/>
          <a:lstStyle/>
          <a:p>
            <a:r>
              <a:rPr lang="en-US" b="1" dirty="0"/>
              <a:t>VMP 930 lecture 18b</a:t>
            </a:r>
          </a:p>
        </p:txBody>
      </p:sp>
      <p:sp>
        <p:nvSpPr>
          <p:cNvPr id="3" name="Subtitle 2">
            <a:extLst>
              <a:ext uri="{FF2B5EF4-FFF2-40B4-BE49-F238E27FC236}">
                <a16:creationId xmlns:a16="http://schemas.microsoft.com/office/drawing/2014/main" id="{AE2F20FD-74DD-2E4E-8C18-287D4B911F32}"/>
              </a:ext>
            </a:extLst>
          </p:cNvPr>
          <p:cNvSpPr>
            <a:spLocks noGrp="1"/>
          </p:cNvSpPr>
          <p:nvPr>
            <p:ph type="subTitle" idx="1"/>
          </p:nvPr>
        </p:nvSpPr>
        <p:spPr>
          <a:xfrm>
            <a:off x="1828800" y="3886200"/>
            <a:ext cx="8534400" cy="1356799"/>
          </a:xfrm>
        </p:spPr>
        <p:txBody>
          <a:bodyPr/>
          <a:lstStyle/>
          <a:p>
            <a:r>
              <a:rPr lang="en-US" b="1" dirty="0"/>
              <a:t>Superfamily </a:t>
            </a:r>
            <a:r>
              <a:rPr lang="en-US" b="1" dirty="0" err="1"/>
              <a:t>Strongyloidea</a:t>
            </a:r>
            <a:endParaRPr lang="en-US" b="1" dirty="0"/>
          </a:p>
          <a:p>
            <a:r>
              <a:rPr lang="en-US" b="1" dirty="0"/>
              <a:t>Small </a:t>
            </a:r>
            <a:r>
              <a:rPr lang="en-US" b="1" dirty="0" err="1"/>
              <a:t>strongyles</a:t>
            </a:r>
            <a:r>
              <a:rPr lang="en-US" b="1" dirty="0"/>
              <a:t> of horses</a:t>
            </a:r>
          </a:p>
        </p:txBody>
      </p:sp>
    </p:spTree>
    <p:extLst>
      <p:ext uri="{BB962C8B-B14F-4D97-AF65-F5344CB8AC3E}">
        <p14:creationId xmlns:p14="http://schemas.microsoft.com/office/powerpoint/2010/main" val="2169214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178D18-E2F1-7641-AE64-0E027CD39CB7}"/>
              </a:ext>
            </a:extLst>
          </p:cNvPr>
          <p:cNvSpPr>
            <a:spLocks noGrp="1"/>
          </p:cNvSpPr>
          <p:nvPr>
            <p:ph type="title"/>
          </p:nvPr>
        </p:nvSpPr>
        <p:spPr>
          <a:xfrm>
            <a:off x="1883241" y="766819"/>
            <a:ext cx="8267257" cy="950914"/>
          </a:xfrm>
        </p:spPr>
        <p:txBody>
          <a:bodyPr/>
          <a:lstStyle/>
          <a:p>
            <a:r>
              <a:rPr lang="en-US" b="1" dirty="0" err="1"/>
              <a:t>Cyathostomes</a:t>
            </a:r>
            <a:r>
              <a:rPr lang="en-US" b="1" dirty="0"/>
              <a:t> = small </a:t>
            </a:r>
            <a:r>
              <a:rPr lang="en-US" b="1" dirty="0" err="1"/>
              <a:t>strongyles</a:t>
            </a:r>
            <a:endParaRPr lang="en-US" b="1" dirty="0"/>
          </a:p>
        </p:txBody>
      </p:sp>
      <p:sp>
        <p:nvSpPr>
          <p:cNvPr id="5" name="Content Placeholder 4">
            <a:extLst>
              <a:ext uri="{FF2B5EF4-FFF2-40B4-BE49-F238E27FC236}">
                <a16:creationId xmlns:a16="http://schemas.microsoft.com/office/drawing/2014/main" id="{13495A7F-0DF2-C64B-AD71-61AC3E902228}"/>
              </a:ext>
            </a:extLst>
          </p:cNvPr>
          <p:cNvSpPr>
            <a:spLocks noGrp="1"/>
          </p:cNvSpPr>
          <p:nvPr>
            <p:ph idx="1"/>
          </p:nvPr>
        </p:nvSpPr>
        <p:spPr>
          <a:xfrm>
            <a:off x="1333515" y="2480726"/>
            <a:ext cx="10363200" cy="2659542"/>
          </a:xfrm>
        </p:spPr>
        <p:txBody>
          <a:bodyPr/>
          <a:lstStyle/>
          <a:p>
            <a:r>
              <a:rPr lang="en-US" dirty="0"/>
              <a:t>This nematode is the target of routine deworming of horses on pasture.</a:t>
            </a:r>
          </a:p>
          <a:p>
            <a:r>
              <a:rPr lang="en-US" dirty="0"/>
              <a:t>World-wide cost of control (not cure) of </a:t>
            </a:r>
            <a:r>
              <a:rPr lang="en-US" dirty="0" err="1"/>
              <a:t>cyathostome</a:t>
            </a:r>
            <a:r>
              <a:rPr lang="en-US" dirty="0"/>
              <a:t> infections in horses is very large.</a:t>
            </a:r>
          </a:p>
        </p:txBody>
      </p:sp>
    </p:spTree>
    <p:extLst>
      <p:ext uri="{BB962C8B-B14F-4D97-AF65-F5344CB8AC3E}">
        <p14:creationId xmlns:p14="http://schemas.microsoft.com/office/powerpoint/2010/main" val="305230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09741" y="795403"/>
            <a:ext cx="9168905" cy="912313"/>
          </a:xfrm>
        </p:spPr>
        <p:txBody>
          <a:bodyPr/>
          <a:lstStyle/>
          <a:p>
            <a:pPr eaLnBrk="1" hangingPunct="1"/>
            <a:r>
              <a:rPr lang="en-US" sz="4000" b="1" dirty="0" err="1"/>
              <a:t>Cyathostomes</a:t>
            </a:r>
            <a:r>
              <a:rPr lang="en-US" sz="4000" b="1" dirty="0"/>
              <a:t>, the small </a:t>
            </a:r>
            <a:r>
              <a:rPr lang="en-US" sz="4000" b="1" dirty="0" err="1"/>
              <a:t>strongyles</a:t>
            </a:r>
            <a:endParaRPr lang="en-US" sz="4000" b="1" dirty="0"/>
          </a:p>
        </p:txBody>
      </p:sp>
      <p:sp>
        <p:nvSpPr>
          <p:cNvPr id="31747" name="Rectangle 3"/>
          <p:cNvSpPr>
            <a:spLocks noGrp="1" noChangeArrowheads="1"/>
          </p:cNvSpPr>
          <p:nvPr>
            <p:ph idx="1"/>
          </p:nvPr>
        </p:nvSpPr>
        <p:spPr>
          <a:xfrm>
            <a:off x="1371747" y="2576674"/>
            <a:ext cx="8763000" cy="3105478"/>
          </a:xfrm>
        </p:spPr>
        <p:txBody>
          <a:bodyPr/>
          <a:lstStyle/>
          <a:p>
            <a:pPr eaLnBrk="1" hangingPunct="1"/>
            <a:r>
              <a:rPr lang="en-US" dirty="0"/>
              <a:t>&gt;40 species in large intestine of horses</a:t>
            </a:r>
          </a:p>
          <a:p>
            <a:pPr eaLnBrk="1" hangingPunct="1"/>
            <a:r>
              <a:rPr lang="en-US" dirty="0"/>
              <a:t>also species specific to elephants, pigs, marsupials, turtles</a:t>
            </a:r>
          </a:p>
          <a:p>
            <a:pPr eaLnBrk="1" hangingPunct="1"/>
            <a:r>
              <a:rPr lang="en-US" dirty="0"/>
              <a:t>distinct </a:t>
            </a:r>
            <a:r>
              <a:rPr lang="en-US" dirty="0" err="1"/>
              <a:t>buccal</a:t>
            </a:r>
            <a:r>
              <a:rPr lang="en-US" dirty="0"/>
              <a:t> capsules</a:t>
            </a:r>
          </a:p>
          <a:p>
            <a:pPr eaLnBrk="1" hangingPunct="1"/>
            <a:r>
              <a:rPr lang="en-US" dirty="0"/>
              <a:t>'smaller' than the large </a:t>
            </a:r>
            <a:r>
              <a:rPr lang="en-US" dirty="0" err="1"/>
              <a:t>strongyles</a:t>
            </a:r>
            <a:r>
              <a:rPr lang="en-US" dirty="0"/>
              <a:t>, ~15 mm</a:t>
            </a:r>
          </a:p>
        </p:txBody>
      </p:sp>
    </p:spTree>
    <p:extLst>
      <p:ext uri="{BB962C8B-B14F-4D97-AF65-F5344CB8AC3E}">
        <p14:creationId xmlns:p14="http://schemas.microsoft.com/office/powerpoint/2010/main" val="27089133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1493688" y="2257949"/>
            <a:ext cx="7775574" cy="3447658"/>
          </a:xfrm>
          <a:prstGeom prst="rect">
            <a:avLst/>
          </a:prstGeom>
          <a:noFill/>
          <a:ln w="12700">
            <a:noFill/>
            <a:miter lim="800000"/>
            <a:headEnd/>
            <a:tailEnd/>
          </a:ln>
        </p:spPr>
        <p:txBody>
          <a:bodyPr lIns="90487" tIns="44450" rIns="90487" bIns="44450"/>
          <a:lstStyle/>
          <a:p>
            <a:pPr marL="342900" indent="-342900">
              <a:spcBef>
                <a:spcPct val="20000"/>
              </a:spcBef>
            </a:pPr>
            <a:r>
              <a:rPr lang="en-US" sz="3200" b="1" u="sng" dirty="0" err="1"/>
              <a:t>Superfamilies</a:t>
            </a:r>
            <a:r>
              <a:rPr lang="en-US" sz="3200" b="1" u="sng" dirty="0"/>
              <a:t>:</a:t>
            </a:r>
            <a:endParaRPr lang="en-US" sz="3200" b="1" dirty="0"/>
          </a:p>
          <a:p>
            <a:pPr marL="457200" indent="-457200">
              <a:spcBef>
                <a:spcPct val="20000"/>
              </a:spcBef>
              <a:buClr>
                <a:schemeClr val="tx2"/>
              </a:buClr>
              <a:buSzPct val="100000"/>
              <a:buFont typeface="Wingdings" panose="05000000000000000000" pitchFamily="2" charset="2"/>
              <a:buChar char="§"/>
            </a:pPr>
            <a:r>
              <a:rPr lang="en-US" sz="3200" dirty="0" err="1"/>
              <a:t>Trichostrongyloidea</a:t>
            </a:r>
            <a:endParaRPr lang="en-US" sz="3200" dirty="0"/>
          </a:p>
          <a:p>
            <a:pPr marL="457200" indent="-457200">
              <a:spcBef>
                <a:spcPct val="20000"/>
              </a:spcBef>
              <a:buClr>
                <a:schemeClr val="tx2"/>
              </a:buClr>
              <a:buSzPct val="100000"/>
              <a:buFont typeface="Wingdings" panose="05000000000000000000" pitchFamily="2" charset="2"/>
              <a:buChar char="§"/>
            </a:pPr>
            <a:r>
              <a:rPr lang="en-US" sz="4000" b="1" u="sng" dirty="0" err="1"/>
              <a:t>Strongyloidea</a:t>
            </a:r>
            <a:endParaRPr lang="en-US" sz="4000" b="1" u="sng" dirty="0"/>
          </a:p>
          <a:p>
            <a:pPr marL="457200" indent="-457200">
              <a:spcBef>
                <a:spcPct val="20000"/>
              </a:spcBef>
              <a:buClr>
                <a:schemeClr val="tx2"/>
              </a:buClr>
              <a:buSzPct val="100000"/>
              <a:buFont typeface="Wingdings" panose="05000000000000000000" pitchFamily="2" charset="2"/>
              <a:buChar char="§"/>
            </a:pPr>
            <a:r>
              <a:rPr lang="en-US" sz="3200" dirty="0" err="1"/>
              <a:t>Metastrongyloidea</a:t>
            </a:r>
            <a:r>
              <a:rPr lang="en-US" sz="3200" dirty="0"/>
              <a:t> = infect lungs</a:t>
            </a:r>
          </a:p>
          <a:p>
            <a:pPr marL="457200" indent="-457200">
              <a:spcBef>
                <a:spcPct val="20000"/>
              </a:spcBef>
              <a:buClr>
                <a:schemeClr val="tx2"/>
              </a:buClr>
              <a:buSzPct val="100000"/>
              <a:buFont typeface="Wingdings" panose="05000000000000000000" pitchFamily="2" charset="2"/>
              <a:buChar char="§"/>
            </a:pPr>
            <a:r>
              <a:rPr lang="en-US" sz="3200" dirty="0" err="1"/>
              <a:t>Ancylostomatoidea</a:t>
            </a:r>
            <a:endParaRPr lang="en-US" sz="3200" dirty="0">
              <a:latin typeface="Book Antiqua" pitchFamily="18" charset="0"/>
            </a:endParaRPr>
          </a:p>
        </p:txBody>
      </p:sp>
      <p:sp>
        <p:nvSpPr>
          <p:cNvPr id="4" name="Rectangle 2">
            <a:extLst>
              <a:ext uri="{FF2B5EF4-FFF2-40B4-BE49-F238E27FC236}">
                <a16:creationId xmlns:a16="http://schemas.microsoft.com/office/drawing/2014/main" id="{BC5BD9FC-5AD8-4AB3-A369-EA1193D53CA4}"/>
              </a:ext>
            </a:extLst>
          </p:cNvPr>
          <p:cNvSpPr>
            <a:spLocks noGrp="1" noChangeArrowheads="1"/>
          </p:cNvSpPr>
          <p:nvPr>
            <p:ph type="title"/>
          </p:nvPr>
        </p:nvSpPr>
        <p:spPr>
          <a:xfrm>
            <a:off x="1697425" y="908137"/>
            <a:ext cx="6482072" cy="824631"/>
          </a:xfrm>
        </p:spPr>
        <p:txBody>
          <a:bodyPr/>
          <a:lstStyle/>
          <a:p>
            <a:pPr eaLnBrk="1" hangingPunct="1"/>
            <a:r>
              <a:rPr lang="en-US" b="1" dirty="0"/>
              <a:t>Order STRONGYLIDA</a:t>
            </a:r>
          </a:p>
        </p:txBody>
      </p:sp>
    </p:spTree>
    <p:extLst>
      <p:ext uri="{BB962C8B-B14F-4D97-AF65-F5344CB8AC3E}">
        <p14:creationId xmlns:p14="http://schemas.microsoft.com/office/powerpoint/2010/main" val="22545742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34585" y="726510"/>
            <a:ext cx="5542620" cy="949891"/>
          </a:xfrm>
        </p:spPr>
        <p:txBody>
          <a:bodyPr/>
          <a:lstStyle/>
          <a:p>
            <a:pPr eaLnBrk="1" hangingPunct="1"/>
            <a:r>
              <a:rPr lang="en-US" b="1" dirty="0" err="1"/>
              <a:t>Cyathostomes</a:t>
            </a:r>
            <a:endParaRPr lang="en-US" b="1" dirty="0"/>
          </a:p>
        </p:txBody>
      </p:sp>
      <p:sp>
        <p:nvSpPr>
          <p:cNvPr id="32771" name="Rectangle 3"/>
          <p:cNvSpPr>
            <a:spLocks noGrp="1" noChangeArrowheads="1"/>
          </p:cNvSpPr>
          <p:nvPr>
            <p:ph idx="1"/>
          </p:nvPr>
        </p:nvSpPr>
        <p:spPr>
          <a:xfrm>
            <a:off x="350729" y="2056354"/>
            <a:ext cx="8185759" cy="4494757"/>
          </a:xfrm>
        </p:spPr>
        <p:txBody>
          <a:bodyPr/>
          <a:lstStyle/>
          <a:p>
            <a:pPr eaLnBrk="1" hangingPunct="1"/>
            <a:r>
              <a:rPr lang="en-US" dirty="0"/>
              <a:t>larvae do </a:t>
            </a:r>
            <a:r>
              <a:rPr lang="en-US" b="1" u="sng" dirty="0"/>
              <a:t>NOT</a:t>
            </a:r>
            <a:r>
              <a:rPr lang="en-US" dirty="0"/>
              <a:t> migrate beyond large intestine</a:t>
            </a:r>
          </a:p>
          <a:p>
            <a:pPr eaLnBrk="1" hangingPunct="1"/>
            <a:r>
              <a:rPr lang="en-US" dirty="0"/>
              <a:t>L</a:t>
            </a:r>
            <a:r>
              <a:rPr lang="en-US" baseline="-25000" dirty="0"/>
              <a:t>4</a:t>
            </a:r>
            <a:r>
              <a:rPr lang="en-US" dirty="0"/>
              <a:t> can arrest in intestinal mucosa and reactivate at later times, especially when horse is stressed or in springtime/foaling season or after removal of adult worms by deworming.</a:t>
            </a:r>
          </a:p>
          <a:p>
            <a:pPr eaLnBrk="1" hangingPunct="1"/>
            <a:r>
              <a:rPr lang="en-US" dirty="0" err="1"/>
              <a:t>prepatent</a:t>
            </a:r>
            <a:r>
              <a:rPr lang="en-US" dirty="0"/>
              <a:t> period is ~ 2.5 - 3 months without arrest</a:t>
            </a:r>
          </a:p>
        </p:txBody>
      </p:sp>
      <p:pic>
        <p:nvPicPr>
          <p:cNvPr id="32772" name="Picture 4"/>
          <p:cNvPicPr>
            <a:picLocks noChangeAspect="1" noChangeArrowheads="1"/>
          </p:cNvPicPr>
          <p:nvPr/>
        </p:nvPicPr>
        <p:blipFill>
          <a:blip r:embed="rId3" cstate="print"/>
          <a:srcRect/>
          <a:stretch>
            <a:fillRect/>
          </a:stretch>
        </p:blipFill>
        <p:spPr bwMode="auto">
          <a:xfrm>
            <a:off x="8237951" y="2816269"/>
            <a:ext cx="3352800" cy="2244725"/>
          </a:xfrm>
          <a:prstGeom prst="rect">
            <a:avLst/>
          </a:prstGeom>
          <a:noFill/>
          <a:ln w="9525">
            <a:noFill/>
            <a:miter lim="800000"/>
            <a:headEnd/>
            <a:tailEnd/>
          </a:ln>
        </p:spPr>
      </p:pic>
    </p:spTree>
    <p:extLst>
      <p:ext uri="{BB962C8B-B14F-4D97-AF65-F5344CB8AC3E}">
        <p14:creationId xmlns:p14="http://schemas.microsoft.com/office/powerpoint/2010/main" val="68761492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p:cNvPicPr>
            <a:picLocks noChangeAspect="1" noChangeArrowheads="1"/>
          </p:cNvPicPr>
          <p:nvPr/>
        </p:nvPicPr>
        <p:blipFill>
          <a:blip r:embed="rId3" cstate="print"/>
          <a:srcRect/>
          <a:stretch>
            <a:fillRect/>
          </a:stretch>
        </p:blipFill>
        <p:spPr bwMode="auto">
          <a:xfrm>
            <a:off x="7805802" y="3898877"/>
            <a:ext cx="4202114" cy="2813169"/>
          </a:xfrm>
          <a:prstGeom prst="rect">
            <a:avLst/>
          </a:prstGeom>
          <a:noFill/>
          <a:ln w="9525">
            <a:noFill/>
            <a:miter lim="800000"/>
            <a:headEnd/>
            <a:tailEnd/>
          </a:ln>
        </p:spPr>
      </p:pic>
      <p:sp>
        <p:nvSpPr>
          <p:cNvPr id="33794" name="Rectangle 2"/>
          <p:cNvSpPr>
            <a:spLocks noGrp="1" noChangeArrowheads="1"/>
          </p:cNvSpPr>
          <p:nvPr>
            <p:ph type="title"/>
          </p:nvPr>
        </p:nvSpPr>
        <p:spPr>
          <a:xfrm>
            <a:off x="1534585" y="726510"/>
            <a:ext cx="7665782" cy="949891"/>
          </a:xfrm>
        </p:spPr>
        <p:txBody>
          <a:bodyPr/>
          <a:lstStyle/>
          <a:p>
            <a:pPr eaLnBrk="1" hangingPunct="1"/>
            <a:r>
              <a:rPr lang="en-US" b="1" dirty="0" err="1"/>
              <a:t>Cyathostomes</a:t>
            </a:r>
            <a:endParaRPr lang="en-US" b="1" dirty="0"/>
          </a:p>
        </p:txBody>
      </p:sp>
      <p:sp>
        <p:nvSpPr>
          <p:cNvPr id="33795" name="Rectangle 3"/>
          <p:cNvSpPr>
            <a:spLocks noGrp="1" noChangeArrowheads="1"/>
          </p:cNvSpPr>
          <p:nvPr>
            <p:ph idx="1"/>
          </p:nvPr>
        </p:nvSpPr>
        <p:spPr>
          <a:xfrm>
            <a:off x="594986" y="2315227"/>
            <a:ext cx="8763000" cy="2532345"/>
          </a:xfrm>
        </p:spPr>
        <p:txBody>
          <a:bodyPr/>
          <a:lstStyle/>
          <a:p>
            <a:pPr eaLnBrk="1" hangingPunct="1"/>
            <a:r>
              <a:rPr lang="en-US" dirty="0"/>
              <a:t>granulomatous colitis from larvae in mucosa</a:t>
            </a:r>
          </a:p>
          <a:p>
            <a:pPr eaLnBrk="1" hangingPunct="1"/>
            <a:r>
              <a:rPr lang="en-US" dirty="0"/>
              <a:t>major loss of protein, </a:t>
            </a:r>
            <a:r>
              <a:rPr lang="en-US" u="sng" dirty="0"/>
              <a:t>not blood, </a:t>
            </a:r>
            <a:r>
              <a:rPr lang="en-US" dirty="0"/>
              <a:t>edema</a:t>
            </a:r>
          </a:p>
          <a:p>
            <a:pPr eaLnBrk="1" hangingPunct="1"/>
            <a:r>
              <a:rPr lang="en-US" dirty="0"/>
              <a:t>Progressive emaciation</a:t>
            </a:r>
          </a:p>
          <a:p>
            <a:pPr eaLnBrk="1" hangingPunct="1"/>
            <a:r>
              <a:rPr lang="en-US" dirty="0"/>
              <a:t>emerging larvae=</a:t>
            </a:r>
            <a:r>
              <a:rPr lang="en-US" dirty="0" err="1"/>
              <a:t>colitis+diarrhea</a:t>
            </a:r>
            <a:endParaRPr lang="en-US" dirty="0"/>
          </a:p>
        </p:txBody>
      </p:sp>
      <p:sp>
        <p:nvSpPr>
          <p:cNvPr id="33797" name="Line 5"/>
          <p:cNvSpPr>
            <a:spLocks noChangeShapeType="1"/>
          </p:cNvSpPr>
          <p:nvPr/>
        </p:nvSpPr>
        <p:spPr bwMode="auto">
          <a:xfrm flipH="1">
            <a:off x="9977119" y="3684598"/>
            <a:ext cx="223520" cy="1598602"/>
          </a:xfrm>
          <a:prstGeom prst="line">
            <a:avLst/>
          </a:prstGeom>
          <a:noFill/>
          <a:ln w="38100">
            <a:solidFill>
              <a:schemeClr val="tx1"/>
            </a:solidFill>
            <a:round/>
            <a:headEnd/>
            <a:tailEnd type="triangle" w="med" len="med"/>
          </a:ln>
        </p:spPr>
        <p:txBody>
          <a:bodyPr wrap="none" anchor="ctr"/>
          <a:lstStyle/>
          <a:p>
            <a:endParaRPr lang="en-US"/>
          </a:p>
        </p:txBody>
      </p:sp>
      <p:sp>
        <p:nvSpPr>
          <p:cNvPr id="2" name="TextBox 1"/>
          <p:cNvSpPr txBox="1"/>
          <p:nvPr/>
        </p:nvSpPr>
        <p:spPr>
          <a:xfrm>
            <a:off x="8948977" y="3038267"/>
            <a:ext cx="2514600" cy="646331"/>
          </a:xfrm>
          <a:prstGeom prst="rect">
            <a:avLst/>
          </a:prstGeom>
          <a:noFill/>
        </p:spPr>
        <p:txBody>
          <a:bodyPr wrap="square" rtlCol="0">
            <a:spAutoFit/>
          </a:bodyPr>
          <a:lstStyle/>
          <a:p>
            <a:pPr algn="ctr"/>
            <a:r>
              <a:rPr lang="en-US" b="1" dirty="0"/>
              <a:t>Massive numbers of emerging larvae</a:t>
            </a:r>
          </a:p>
        </p:txBody>
      </p:sp>
    </p:spTree>
    <p:extLst>
      <p:ext uri="{BB962C8B-B14F-4D97-AF65-F5344CB8AC3E}">
        <p14:creationId xmlns:p14="http://schemas.microsoft.com/office/powerpoint/2010/main" val="17252841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946218" y="2378075"/>
            <a:ext cx="10172631" cy="3114676"/>
          </a:xfrm>
        </p:spPr>
        <p:txBody>
          <a:bodyPr rtlCol="0">
            <a:normAutofit/>
          </a:bodyPr>
          <a:lstStyle/>
          <a:p>
            <a:pPr>
              <a:defRPr/>
            </a:pPr>
            <a:r>
              <a:rPr lang="en-US" dirty="0"/>
              <a:t>Control:</a:t>
            </a:r>
          </a:p>
          <a:p>
            <a:pPr lvl="1">
              <a:defRPr/>
            </a:pPr>
            <a:r>
              <a:rPr lang="en-US" dirty="0"/>
              <a:t>All ages of horses can be sources of pasture contamination</a:t>
            </a:r>
          </a:p>
          <a:p>
            <a:pPr lvl="1">
              <a:defRPr/>
            </a:pPr>
            <a:r>
              <a:rPr lang="en-US" dirty="0"/>
              <a:t>Arrested larval forms are </a:t>
            </a:r>
            <a:r>
              <a:rPr lang="en-US" u="sng" dirty="0"/>
              <a:t>not</a:t>
            </a:r>
            <a:r>
              <a:rPr lang="en-US" dirty="0"/>
              <a:t> easily killed by many drugs</a:t>
            </a:r>
          </a:p>
          <a:p>
            <a:pPr lvl="1">
              <a:defRPr/>
            </a:pPr>
            <a:r>
              <a:rPr lang="en-US" dirty="0"/>
              <a:t>Adult worm drug resistant strains have evolved</a:t>
            </a:r>
          </a:p>
          <a:p>
            <a:pPr lvl="1">
              <a:defRPr/>
            </a:pPr>
            <a:r>
              <a:rPr lang="en-US" dirty="0"/>
              <a:t>Steroid therapy in face of clinical signs</a:t>
            </a:r>
          </a:p>
        </p:txBody>
      </p:sp>
      <p:sp>
        <p:nvSpPr>
          <p:cNvPr id="3" name="Rectangle 2">
            <a:extLst>
              <a:ext uri="{FF2B5EF4-FFF2-40B4-BE49-F238E27FC236}">
                <a16:creationId xmlns:a16="http://schemas.microsoft.com/office/drawing/2014/main" id="{D7FA6929-E110-4BF2-BD9A-2786C131EB48}"/>
              </a:ext>
            </a:extLst>
          </p:cNvPr>
          <p:cNvSpPr>
            <a:spLocks noGrp="1" noChangeArrowheads="1"/>
          </p:cNvSpPr>
          <p:nvPr>
            <p:ph type="title"/>
          </p:nvPr>
        </p:nvSpPr>
        <p:spPr>
          <a:xfrm>
            <a:off x="1686985" y="741820"/>
            <a:ext cx="7665782" cy="949891"/>
          </a:xfrm>
        </p:spPr>
        <p:txBody>
          <a:bodyPr/>
          <a:lstStyle/>
          <a:p>
            <a:pPr eaLnBrk="1" hangingPunct="1"/>
            <a:r>
              <a:rPr lang="en-US" b="1" dirty="0" err="1"/>
              <a:t>Cyathostomes</a:t>
            </a:r>
            <a:endParaRPr lang="en-US" b="1" dirty="0"/>
          </a:p>
        </p:txBody>
      </p:sp>
    </p:spTree>
    <p:extLst>
      <p:ext uri="{BB962C8B-B14F-4D97-AF65-F5344CB8AC3E}">
        <p14:creationId xmlns:p14="http://schemas.microsoft.com/office/powerpoint/2010/main" val="29541597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674285" y="736600"/>
            <a:ext cx="5564715" cy="939801"/>
          </a:xfrm>
        </p:spPr>
        <p:txBody>
          <a:bodyPr/>
          <a:lstStyle/>
          <a:p>
            <a:pPr eaLnBrk="1" hangingPunct="1"/>
            <a:r>
              <a:rPr lang="en-US" b="1" dirty="0"/>
              <a:t>Treatment &amp; Control</a:t>
            </a:r>
          </a:p>
        </p:txBody>
      </p:sp>
      <p:sp>
        <p:nvSpPr>
          <p:cNvPr id="35843" name="Rectangle 3"/>
          <p:cNvSpPr>
            <a:spLocks noGrp="1" noChangeArrowheads="1"/>
          </p:cNvSpPr>
          <p:nvPr>
            <p:ph idx="1"/>
          </p:nvPr>
        </p:nvSpPr>
        <p:spPr>
          <a:xfrm>
            <a:off x="641351" y="2139951"/>
            <a:ext cx="11055350" cy="3898899"/>
          </a:xfrm>
        </p:spPr>
        <p:txBody>
          <a:bodyPr/>
          <a:lstStyle/>
          <a:p>
            <a:pPr eaLnBrk="1" hangingPunct="1"/>
            <a:r>
              <a:rPr lang="en-US" dirty="0"/>
              <a:t>pasture management</a:t>
            </a:r>
          </a:p>
          <a:p>
            <a:pPr lvl="1" eaLnBrk="1" hangingPunct="1"/>
            <a:r>
              <a:rPr lang="en-US" dirty="0"/>
              <a:t>remove manure; </a:t>
            </a:r>
          </a:p>
          <a:p>
            <a:pPr lvl="1" eaLnBrk="1" hangingPunct="1"/>
            <a:r>
              <a:rPr lang="en-US" dirty="0"/>
              <a:t>keep grass short</a:t>
            </a:r>
          </a:p>
          <a:p>
            <a:pPr lvl="1" eaLnBrk="1" hangingPunct="1"/>
            <a:r>
              <a:rPr lang="en-US" dirty="0"/>
              <a:t>avoid mixing foals with yearlings</a:t>
            </a:r>
            <a:r>
              <a:rPr lang="en-US" b="1" dirty="0"/>
              <a:t> (Why?)</a:t>
            </a:r>
          </a:p>
          <a:p>
            <a:pPr marL="457200" lvl="1" indent="0" eaLnBrk="1" hangingPunct="1">
              <a:buNone/>
            </a:pPr>
            <a:endParaRPr lang="en-US" b="1" dirty="0"/>
          </a:p>
          <a:p>
            <a:pPr eaLnBrk="1" hangingPunct="1"/>
            <a:r>
              <a:rPr lang="en-US" dirty="0"/>
              <a:t>monitor fecal egg counts (McMasters) on individual horses as a basis for </a:t>
            </a:r>
            <a:r>
              <a:rPr lang="en-US" u="sng" dirty="0"/>
              <a:t>selective deworming</a:t>
            </a:r>
            <a:r>
              <a:rPr lang="en-US" dirty="0"/>
              <a:t> at 3 years of age and older.</a:t>
            </a:r>
            <a:endParaRPr lang="en-US" u="sng" dirty="0"/>
          </a:p>
          <a:p>
            <a:pPr eaLnBrk="1" hangingPunct="1"/>
            <a:endParaRPr lang="en-US" dirty="0"/>
          </a:p>
          <a:p>
            <a:pPr eaLnBrk="1" hangingPunct="1">
              <a:buFont typeface="Monotype Sorts" charset="2"/>
              <a:buNone/>
            </a:pPr>
            <a:endParaRPr lang="en-US" dirty="0"/>
          </a:p>
        </p:txBody>
      </p:sp>
    </p:spTree>
    <p:extLst>
      <p:ext uri="{BB962C8B-B14F-4D97-AF65-F5344CB8AC3E}">
        <p14:creationId xmlns:p14="http://schemas.microsoft.com/office/powerpoint/2010/main" val="239729243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39901" y="874714"/>
            <a:ext cx="8683626" cy="871537"/>
          </a:xfrm>
        </p:spPr>
        <p:txBody>
          <a:bodyPr/>
          <a:lstStyle/>
          <a:p>
            <a:pPr eaLnBrk="1" hangingPunct="1"/>
            <a:r>
              <a:rPr lang="en-US" b="1" dirty="0"/>
              <a:t>Control program against </a:t>
            </a:r>
            <a:r>
              <a:rPr lang="en-US" b="1" dirty="0" err="1"/>
              <a:t>strongyles</a:t>
            </a:r>
            <a:endParaRPr lang="en-US" b="1" dirty="0"/>
          </a:p>
        </p:txBody>
      </p:sp>
      <p:sp>
        <p:nvSpPr>
          <p:cNvPr id="36867" name="Rectangle 3"/>
          <p:cNvSpPr>
            <a:spLocks noGrp="1" noChangeArrowheads="1"/>
          </p:cNvSpPr>
          <p:nvPr>
            <p:ph idx="1"/>
          </p:nvPr>
        </p:nvSpPr>
        <p:spPr>
          <a:xfrm>
            <a:off x="654050" y="2292350"/>
            <a:ext cx="10185400" cy="4114800"/>
          </a:xfrm>
        </p:spPr>
        <p:txBody>
          <a:bodyPr/>
          <a:lstStyle/>
          <a:p>
            <a:pPr eaLnBrk="1" hangingPunct="1">
              <a:lnSpc>
                <a:spcPct val="90000"/>
              </a:lnSpc>
            </a:pPr>
            <a:r>
              <a:rPr lang="en-US" dirty="0"/>
              <a:t>deworming schedule - strategic</a:t>
            </a:r>
          </a:p>
          <a:p>
            <a:pPr lvl="1" eaLnBrk="1" hangingPunct="1">
              <a:lnSpc>
                <a:spcPct val="90000"/>
              </a:lnSpc>
            </a:pPr>
            <a:r>
              <a:rPr lang="en-US" dirty="0"/>
              <a:t>during grazing season</a:t>
            </a:r>
          </a:p>
          <a:p>
            <a:pPr lvl="1" eaLnBrk="1" hangingPunct="1">
              <a:lnSpc>
                <a:spcPct val="90000"/>
              </a:lnSpc>
            </a:pPr>
            <a:r>
              <a:rPr lang="en-US" dirty="0"/>
              <a:t>with </a:t>
            </a:r>
            <a:r>
              <a:rPr lang="en-US" dirty="0" err="1"/>
              <a:t>larvicidal</a:t>
            </a:r>
            <a:r>
              <a:rPr lang="en-US" dirty="0"/>
              <a:t> drug at beginning and end of grazing period</a:t>
            </a:r>
          </a:p>
          <a:p>
            <a:pPr eaLnBrk="1" hangingPunct="1">
              <a:lnSpc>
                <a:spcPct val="90000"/>
              </a:lnSpc>
            </a:pPr>
            <a:r>
              <a:rPr lang="en-US" dirty="0"/>
              <a:t>use a </a:t>
            </a:r>
            <a:r>
              <a:rPr lang="en-US" dirty="0" err="1"/>
              <a:t>larvicidal</a:t>
            </a:r>
            <a:r>
              <a:rPr lang="en-US" dirty="0"/>
              <a:t> drug q 6 months to kill emerging and arrested L4s</a:t>
            </a:r>
          </a:p>
          <a:p>
            <a:pPr lvl="1" eaLnBrk="1" hangingPunct="1">
              <a:lnSpc>
                <a:spcPct val="90000"/>
              </a:lnSpc>
              <a:buFontTx/>
              <a:buNone/>
            </a:pPr>
            <a:r>
              <a:rPr lang="en-US" b="1" dirty="0"/>
              <a:t>e.g. fenbendazole elevated/prolonged dosage, or moxidectin</a:t>
            </a:r>
          </a:p>
          <a:p>
            <a:pPr lvl="1" eaLnBrk="1" hangingPunct="1">
              <a:lnSpc>
                <a:spcPct val="90000"/>
              </a:lnSpc>
              <a:buFontTx/>
              <a:buNone/>
            </a:pPr>
            <a:r>
              <a:rPr lang="en-US" b="1" dirty="0"/>
              <a:t>Any drug that kills metabolically active larvae will kill adults</a:t>
            </a:r>
          </a:p>
        </p:txBody>
      </p:sp>
    </p:spTree>
    <p:extLst>
      <p:ext uri="{BB962C8B-B14F-4D97-AF65-F5344CB8AC3E}">
        <p14:creationId xmlns:p14="http://schemas.microsoft.com/office/powerpoint/2010/main" val="8770609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idx="1"/>
          </p:nvPr>
        </p:nvSpPr>
        <p:spPr>
          <a:xfrm>
            <a:off x="1092200" y="2152650"/>
            <a:ext cx="10534649" cy="4064000"/>
          </a:xfrm>
        </p:spPr>
        <p:txBody>
          <a:bodyPr rtlCol="0">
            <a:normAutofit lnSpcReduction="10000"/>
          </a:bodyPr>
          <a:lstStyle/>
          <a:p>
            <a:pPr>
              <a:defRPr/>
            </a:pPr>
            <a:r>
              <a:rPr lang="en-US" dirty="0" err="1"/>
              <a:t>Strongyle</a:t>
            </a:r>
            <a:r>
              <a:rPr lang="en-US" dirty="0"/>
              <a:t>-type eggs</a:t>
            </a:r>
          </a:p>
          <a:p>
            <a:pPr lvl="1">
              <a:defRPr/>
            </a:pPr>
            <a:r>
              <a:rPr lang="en-US" dirty="0"/>
              <a:t> Genus??</a:t>
            </a:r>
          </a:p>
          <a:p>
            <a:pPr>
              <a:defRPr/>
            </a:pPr>
            <a:r>
              <a:rPr lang="en-US" dirty="0"/>
              <a:t>Variability in results: technique is important</a:t>
            </a:r>
          </a:p>
          <a:p>
            <a:pPr>
              <a:defRPr/>
            </a:pPr>
            <a:r>
              <a:rPr lang="en-US" dirty="0"/>
              <a:t>20% of individuals in herd produce 80% of eggs deposited on pasture.</a:t>
            </a:r>
          </a:p>
          <a:p>
            <a:pPr lvl="1">
              <a:defRPr/>
            </a:pPr>
            <a:r>
              <a:rPr lang="en-US" dirty="0"/>
              <a:t>Justification for “selective deworming”.</a:t>
            </a:r>
          </a:p>
          <a:p>
            <a:pPr>
              <a:defRPr/>
            </a:pPr>
            <a:r>
              <a:rPr lang="en-US" dirty="0"/>
              <a:t>Interpretation of data for tactical (response to the current situation) treatment. Horses: &gt;200 -500 </a:t>
            </a:r>
            <a:r>
              <a:rPr lang="en-US" dirty="0" err="1"/>
              <a:t>epg</a:t>
            </a:r>
            <a:r>
              <a:rPr lang="en-US" dirty="0"/>
              <a:t>	</a:t>
            </a:r>
          </a:p>
        </p:txBody>
      </p:sp>
      <p:sp>
        <p:nvSpPr>
          <p:cNvPr id="3" name="Rectangle 2">
            <a:extLst>
              <a:ext uri="{FF2B5EF4-FFF2-40B4-BE49-F238E27FC236}">
                <a16:creationId xmlns:a16="http://schemas.microsoft.com/office/drawing/2014/main" id="{57C42684-BF2C-4609-9EA7-BC5CF3E38BC0}"/>
              </a:ext>
            </a:extLst>
          </p:cNvPr>
          <p:cNvSpPr>
            <a:spLocks noGrp="1" noChangeArrowheads="1"/>
          </p:cNvSpPr>
          <p:nvPr>
            <p:ph type="title"/>
          </p:nvPr>
        </p:nvSpPr>
        <p:spPr>
          <a:xfrm>
            <a:off x="1676399" y="882650"/>
            <a:ext cx="5575299" cy="871537"/>
          </a:xfrm>
        </p:spPr>
        <p:txBody>
          <a:bodyPr/>
          <a:lstStyle/>
          <a:p>
            <a:pPr eaLnBrk="1" hangingPunct="1"/>
            <a:r>
              <a:rPr lang="en-US" b="1" dirty="0"/>
              <a:t>Eggs per Gram (EPG)</a:t>
            </a:r>
          </a:p>
        </p:txBody>
      </p:sp>
    </p:spTree>
    <p:extLst>
      <p:ext uri="{BB962C8B-B14F-4D97-AF65-F5344CB8AC3E}">
        <p14:creationId xmlns:p14="http://schemas.microsoft.com/office/powerpoint/2010/main" val="2965212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1028700" y="2235201"/>
            <a:ext cx="10013950" cy="3917950"/>
          </a:xfrm>
        </p:spPr>
        <p:txBody>
          <a:bodyPr/>
          <a:lstStyle/>
          <a:p>
            <a:r>
              <a:rPr lang="en-US" sz="3600" dirty="0"/>
              <a:t>Infected with mature </a:t>
            </a:r>
            <a:r>
              <a:rPr lang="en-US" sz="3600" dirty="0" err="1"/>
              <a:t>strongyle</a:t>
            </a:r>
            <a:r>
              <a:rPr lang="en-US" sz="3600" dirty="0"/>
              <a:t> adult worms; probably also has larval stages in mucosa.</a:t>
            </a:r>
          </a:p>
          <a:p>
            <a:pPr lvl="1"/>
            <a:r>
              <a:rPr lang="en-US" sz="3200" dirty="0"/>
              <a:t>But low or negative </a:t>
            </a:r>
            <a:r>
              <a:rPr lang="en-US" sz="3200" dirty="0" err="1"/>
              <a:t>epg</a:t>
            </a:r>
            <a:r>
              <a:rPr lang="en-US" sz="3200" dirty="0"/>
              <a:t> does not rule out mucosal larval stages that may be causing disease.</a:t>
            </a:r>
          </a:p>
          <a:p>
            <a:pPr lvl="1"/>
            <a:endParaRPr lang="en-US" sz="1400" dirty="0"/>
          </a:p>
          <a:p>
            <a:pPr eaLnBrk="1" hangingPunct="1"/>
            <a:r>
              <a:rPr lang="en-US" dirty="0"/>
              <a:t>Adult worms are contaminating the pasture with eggs (which will become </a:t>
            </a:r>
            <a:r>
              <a:rPr lang="en-US" u="sng" dirty="0"/>
              <a:t>infective larvae</a:t>
            </a:r>
            <a:r>
              <a:rPr lang="en-US" dirty="0"/>
              <a:t>)</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38915" name="Text Box 3"/>
          <p:cNvSpPr txBox="1">
            <a:spLocks noChangeArrowheads="1"/>
          </p:cNvSpPr>
          <p:nvPr/>
        </p:nvSpPr>
        <p:spPr bwMode="auto">
          <a:xfrm>
            <a:off x="1616076" y="952501"/>
            <a:ext cx="6854184" cy="769441"/>
          </a:xfrm>
          <a:prstGeom prst="rect">
            <a:avLst/>
          </a:prstGeom>
          <a:noFill/>
          <a:ln w="12700">
            <a:noFill/>
            <a:miter lim="800000"/>
            <a:headEnd/>
            <a:tailEnd/>
          </a:ln>
        </p:spPr>
        <p:txBody>
          <a:bodyPr wrap="none">
            <a:spAutoFit/>
          </a:bodyPr>
          <a:lstStyle/>
          <a:p>
            <a:r>
              <a:rPr lang="en-US" sz="4400" b="1" dirty="0">
                <a:solidFill>
                  <a:schemeClr val="tx2"/>
                </a:solidFill>
              </a:rPr>
              <a:t>EPG tells you the horse is……</a:t>
            </a:r>
          </a:p>
        </p:txBody>
      </p:sp>
    </p:spTree>
    <p:extLst>
      <p:ext uri="{BB962C8B-B14F-4D97-AF65-F5344CB8AC3E}">
        <p14:creationId xmlns:p14="http://schemas.microsoft.com/office/powerpoint/2010/main" val="1201489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idx="1"/>
          </p:nvPr>
        </p:nvSpPr>
        <p:spPr>
          <a:xfrm>
            <a:off x="1828801" y="1600200"/>
            <a:ext cx="8448675" cy="4267200"/>
          </a:xfrm>
        </p:spPr>
        <p:txBody>
          <a:bodyPr/>
          <a:lstStyle/>
          <a:p>
            <a:pPr lvl="1" eaLnBrk="1" hangingPunct="1">
              <a:buFontTx/>
              <a:buNone/>
            </a:pPr>
            <a:r>
              <a:rPr lang="en-US">
                <a:solidFill>
                  <a:schemeClr val="tx2"/>
                </a:solidFill>
              </a:rPr>
              <a:t>			</a:t>
            </a:r>
            <a:endParaRPr lang="en-US" b="1"/>
          </a:p>
        </p:txBody>
      </p:sp>
      <p:graphicFrame>
        <p:nvGraphicFramePr>
          <p:cNvPr id="1026" name="Object 3"/>
          <p:cNvGraphicFramePr>
            <a:graphicFrameLocks noChangeAspect="1"/>
          </p:cNvGraphicFramePr>
          <p:nvPr>
            <p:extLst/>
          </p:nvPr>
        </p:nvGraphicFramePr>
        <p:xfrm>
          <a:off x="9469438" y="-146050"/>
          <a:ext cx="2457629" cy="3492500"/>
        </p:xfrm>
        <a:graphic>
          <a:graphicData uri="http://schemas.openxmlformats.org/presentationml/2006/ole">
            <mc:AlternateContent xmlns:mc="http://schemas.openxmlformats.org/markup-compatibility/2006">
              <mc:Choice xmlns:v="urn:schemas-microsoft-com:vml" Requires="v">
                <p:oleObj spid="_x0000_s1027" r:id="rId4" imgW="3860800" imgH="5486400" progId="">
                  <p:embed/>
                </p:oleObj>
              </mc:Choice>
              <mc:Fallback>
                <p:oleObj r:id="rId4" imgW="3860800" imgH="5486400" progId="">
                  <p:embed/>
                  <p:pic>
                    <p:nvPicPr>
                      <p:cNvPr id="102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9438" y="-146050"/>
                        <a:ext cx="2457629" cy="3492500"/>
                      </a:xfrm>
                      <a:prstGeom prst="rect">
                        <a:avLst/>
                      </a:prstGeom>
                      <a:noFill/>
                    </p:spPr>
                  </p:pic>
                </p:oleObj>
              </mc:Fallback>
            </mc:AlternateContent>
          </a:graphicData>
        </a:graphic>
      </p:graphicFrame>
      <p:sp>
        <p:nvSpPr>
          <p:cNvPr id="1028" name="Rectangle 4"/>
          <p:cNvSpPr>
            <a:spLocks noChangeArrowheads="1"/>
          </p:cNvSpPr>
          <p:nvPr/>
        </p:nvSpPr>
        <p:spPr bwMode="auto">
          <a:xfrm>
            <a:off x="427833" y="2194907"/>
            <a:ext cx="10045699" cy="1384995"/>
          </a:xfrm>
          <a:prstGeom prst="rect">
            <a:avLst/>
          </a:prstGeom>
          <a:noFill/>
          <a:ln w="12700">
            <a:noFill/>
            <a:miter lim="800000"/>
            <a:headEnd/>
            <a:tailEnd/>
          </a:ln>
        </p:spPr>
        <p:txBody>
          <a:bodyPr wrap="square">
            <a:spAutoFit/>
          </a:bodyPr>
          <a:lstStyle/>
          <a:p>
            <a:pPr algn="ctr">
              <a:buClr>
                <a:schemeClr val="tx2"/>
              </a:buClr>
            </a:pPr>
            <a:r>
              <a:rPr lang="en-US" sz="2800" b="1" dirty="0"/>
              <a:t>See American Association of Equine Practitioners Guidelines 2016.   </a:t>
            </a:r>
            <a:r>
              <a:rPr lang="en-US" sz="2400" dirty="0"/>
              <a:t>(Summary in your lecture manual.)</a:t>
            </a:r>
          </a:p>
          <a:p>
            <a:pPr algn="ctr"/>
            <a:endParaRPr lang="en-US" sz="3200" b="1" dirty="0"/>
          </a:p>
        </p:txBody>
      </p:sp>
      <p:sp>
        <p:nvSpPr>
          <p:cNvPr id="2" name="Text Box 3">
            <a:extLst>
              <a:ext uri="{FF2B5EF4-FFF2-40B4-BE49-F238E27FC236}">
                <a16:creationId xmlns:a16="http://schemas.microsoft.com/office/drawing/2014/main" id="{C6CE1A93-89D3-4FDE-A7AF-0196CC71C755}"/>
              </a:ext>
            </a:extLst>
          </p:cNvPr>
          <p:cNvSpPr txBox="1">
            <a:spLocks noChangeArrowheads="1"/>
          </p:cNvSpPr>
          <p:nvPr/>
        </p:nvSpPr>
        <p:spPr bwMode="auto">
          <a:xfrm>
            <a:off x="1778796" y="411013"/>
            <a:ext cx="7343774" cy="1446550"/>
          </a:xfrm>
          <a:prstGeom prst="rect">
            <a:avLst/>
          </a:prstGeom>
          <a:noFill/>
          <a:ln w="12700">
            <a:noFill/>
            <a:miter lim="800000"/>
            <a:headEnd/>
            <a:tailEnd/>
          </a:ln>
        </p:spPr>
        <p:txBody>
          <a:bodyPr wrap="square">
            <a:spAutoFit/>
          </a:bodyPr>
          <a:lstStyle/>
          <a:p>
            <a:r>
              <a:rPr lang="en-US" sz="4400" b="1" dirty="0"/>
              <a:t>“So, what’s a good deworming schedule for horses?!!!”</a:t>
            </a:r>
          </a:p>
        </p:txBody>
      </p:sp>
      <p:sp>
        <p:nvSpPr>
          <p:cNvPr id="3" name="Rectangle 4">
            <a:extLst>
              <a:ext uri="{FF2B5EF4-FFF2-40B4-BE49-F238E27FC236}">
                <a16:creationId xmlns:a16="http://schemas.microsoft.com/office/drawing/2014/main" id="{A8E2A958-0403-4B42-9E82-2DE60EE35139}"/>
              </a:ext>
            </a:extLst>
          </p:cNvPr>
          <p:cNvSpPr>
            <a:spLocks noChangeArrowheads="1"/>
          </p:cNvSpPr>
          <p:nvPr/>
        </p:nvSpPr>
        <p:spPr bwMode="auto">
          <a:xfrm>
            <a:off x="289544" y="3210390"/>
            <a:ext cx="5688189" cy="3108543"/>
          </a:xfrm>
          <a:prstGeom prst="rect">
            <a:avLst/>
          </a:prstGeom>
          <a:noFill/>
          <a:ln w="12700">
            <a:noFill/>
            <a:miter lim="800000"/>
            <a:headEnd/>
            <a:tailEnd/>
          </a:ln>
        </p:spPr>
        <p:txBody>
          <a:bodyPr wrap="square">
            <a:spAutoFit/>
          </a:bodyPr>
          <a:lstStyle/>
          <a:p>
            <a:pPr marL="457200" indent="-457200">
              <a:buFont typeface="Wingdings" panose="05000000000000000000" pitchFamily="2" charset="2"/>
              <a:buChar char="§"/>
            </a:pPr>
            <a:r>
              <a:rPr lang="en-US" sz="2800" b="1" dirty="0">
                <a:solidFill>
                  <a:schemeClr val="tx2"/>
                </a:solidFill>
              </a:rPr>
              <a:t>First year:</a:t>
            </a:r>
          </a:p>
          <a:p>
            <a:pPr marL="914400" lvl="1" indent="-457200">
              <a:buClr>
                <a:srgbClr val="FF0000"/>
              </a:buClr>
              <a:buFont typeface="Wingdings" panose="05000000000000000000" pitchFamily="2" charset="2"/>
              <a:buChar char="§"/>
            </a:pPr>
            <a:r>
              <a:rPr lang="en-US" sz="2400" dirty="0"/>
              <a:t>(foals, weanlings, yearlings)</a:t>
            </a:r>
            <a:endParaRPr lang="en-US" sz="2800" b="1" dirty="0"/>
          </a:p>
          <a:p>
            <a:pPr marL="914400" lvl="1" indent="-457200">
              <a:buClr>
                <a:srgbClr val="FF0000"/>
              </a:buClr>
              <a:buFont typeface="Wingdings" panose="05000000000000000000" pitchFamily="2" charset="2"/>
              <a:buChar char="§"/>
            </a:pPr>
            <a:r>
              <a:rPr lang="en-US" sz="2800" b="1" dirty="0"/>
              <a:t>deworm at least 4 times starting at 2-3 months of age</a:t>
            </a:r>
          </a:p>
          <a:p>
            <a:pPr marL="914400" lvl="1" indent="-457200">
              <a:buClr>
                <a:srgbClr val="FF0000"/>
              </a:buClr>
              <a:buFont typeface="Wingdings" panose="05000000000000000000" pitchFamily="2" charset="2"/>
              <a:buChar char="§"/>
            </a:pPr>
            <a:r>
              <a:rPr lang="en-US" sz="2800" b="1" dirty="0"/>
              <a:t>again at 4-6 months old, 9 months and 12 months if on pasture.</a:t>
            </a:r>
          </a:p>
        </p:txBody>
      </p:sp>
      <p:sp>
        <p:nvSpPr>
          <p:cNvPr id="4" name="Rectangle 4">
            <a:extLst>
              <a:ext uri="{FF2B5EF4-FFF2-40B4-BE49-F238E27FC236}">
                <a16:creationId xmlns:a16="http://schemas.microsoft.com/office/drawing/2014/main" id="{F3BB2E61-2625-4F5F-BA50-827D7DF2B04C}"/>
              </a:ext>
            </a:extLst>
          </p:cNvPr>
          <p:cNvSpPr>
            <a:spLocks noChangeArrowheads="1"/>
          </p:cNvSpPr>
          <p:nvPr/>
        </p:nvSpPr>
        <p:spPr bwMode="auto">
          <a:xfrm>
            <a:off x="5588971" y="3210390"/>
            <a:ext cx="6423818" cy="3477875"/>
          </a:xfrm>
          <a:prstGeom prst="rect">
            <a:avLst/>
          </a:prstGeom>
          <a:noFill/>
          <a:ln w="12700">
            <a:noFill/>
            <a:miter lim="800000"/>
            <a:headEnd/>
            <a:tailEnd/>
          </a:ln>
        </p:spPr>
        <p:txBody>
          <a:bodyPr wrap="square">
            <a:spAutoFit/>
          </a:bodyPr>
          <a:lstStyle/>
          <a:p>
            <a:pPr marL="457200" indent="-457200">
              <a:buFont typeface="Wingdings" panose="05000000000000000000" pitchFamily="2" charset="2"/>
              <a:buChar char="§"/>
            </a:pPr>
            <a:r>
              <a:rPr lang="en-US" sz="2800" b="1" dirty="0">
                <a:solidFill>
                  <a:schemeClr val="tx2"/>
                </a:solidFill>
              </a:rPr>
              <a:t>&gt;3 years old</a:t>
            </a:r>
            <a:r>
              <a:rPr lang="en-US" sz="2800" b="1" dirty="0"/>
              <a:t>: </a:t>
            </a:r>
          </a:p>
          <a:p>
            <a:pPr marL="914400" lvl="1" indent="-457200">
              <a:buClr>
                <a:srgbClr val="FF0000"/>
              </a:buClr>
              <a:buFont typeface="Wingdings" panose="05000000000000000000" pitchFamily="2" charset="2"/>
              <a:buChar char="§"/>
            </a:pPr>
            <a:r>
              <a:rPr lang="en-US" sz="2800" b="1" dirty="0"/>
              <a:t>two treatments at six-month interval minimum for small </a:t>
            </a:r>
            <a:r>
              <a:rPr lang="en-US" sz="2800" b="1" dirty="0" err="1"/>
              <a:t>strongyles</a:t>
            </a:r>
            <a:r>
              <a:rPr lang="en-US" sz="2800" b="1" dirty="0"/>
              <a:t> </a:t>
            </a:r>
            <a:r>
              <a:rPr lang="en-US" sz="2000" dirty="0"/>
              <a:t>(also covers large </a:t>
            </a:r>
            <a:r>
              <a:rPr lang="en-US" sz="2000" dirty="0" err="1"/>
              <a:t>strongyles</a:t>
            </a:r>
            <a:r>
              <a:rPr lang="en-US" sz="2000" dirty="0"/>
              <a:t>, tapeworms, bots and stomach worms). </a:t>
            </a:r>
          </a:p>
          <a:p>
            <a:pPr marL="914400" lvl="1" indent="-457200">
              <a:buClr>
                <a:srgbClr val="FF0000"/>
              </a:buClr>
              <a:buFont typeface="Wingdings" panose="05000000000000000000" pitchFamily="2" charset="2"/>
              <a:buChar char="§"/>
            </a:pPr>
            <a:r>
              <a:rPr lang="en-US" sz="2800" b="1" dirty="0"/>
              <a:t>Do fecal egg counts to adjust treatment frequency upward on individual basis.</a:t>
            </a:r>
            <a:endParaRPr lang="en-US" sz="3200" b="1" dirty="0"/>
          </a:p>
        </p:txBody>
      </p:sp>
    </p:spTree>
    <p:extLst>
      <p:ext uri="{BB962C8B-B14F-4D97-AF65-F5344CB8AC3E}">
        <p14:creationId xmlns:p14="http://schemas.microsoft.com/office/powerpoint/2010/main" val="186202343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u="sng" dirty="0"/>
              <a:t>Some</a:t>
            </a:r>
            <a:r>
              <a:rPr lang="en-US" b="1" dirty="0"/>
              <a:t> common </a:t>
            </a:r>
            <a:r>
              <a:rPr lang="en-US" b="1" dirty="0" err="1"/>
              <a:t>dewormers</a:t>
            </a:r>
            <a:r>
              <a:rPr lang="en-US" b="1" dirty="0"/>
              <a:t>: </a:t>
            </a:r>
            <a:r>
              <a:rPr lang="en-US" b="1" u="sng" dirty="0">
                <a:solidFill>
                  <a:srgbClr val="FF0000"/>
                </a:solidFill>
              </a:rPr>
              <a:t>(FYI only)</a:t>
            </a:r>
          </a:p>
        </p:txBody>
      </p:sp>
      <p:sp>
        <p:nvSpPr>
          <p:cNvPr id="41987" name="Rectangle 3"/>
          <p:cNvSpPr>
            <a:spLocks noGrp="1" noChangeArrowheads="1"/>
          </p:cNvSpPr>
          <p:nvPr>
            <p:ph idx="1"/>
          </p:nvPr>
        </p:nvSpPr>
        <p:spPr>
          <a:xfrm>
            <a:off x="1611086" y="2153558"/>
            <a:ext cx="9635219" cy="3730171"/>
          </a:xfrm>
        </p:spPr>
        <p:txBody>
          <a:bodyPr rtlCol="0">
            <a:normAutofit fontScale="77500" lnSpcReduction="20000"/>
          </a:bodyPr>
          <a:lstStyle/>
          <a:p>
            <a:pPr>
              <a:defRPr/>
            </a:pPr>
            <a:r>
              <a:rPr lang="en-US" sz="2400" dirty="0" err="1"/>
              <a:t>Pyrantel</a:t>
            </a:r>
            <a:endParaRPr lang="en-US" sz="2400" dirty="0"/>
          </a:p>
          <a:p>
            <a:pPr lvl="1">
              <a:buFont typeface="Arial" pitchFamily="34" charset="0"/>
              <a:buChar char="–"/>
              <a:defRPr/>
            </a:pPr>
            <a:r>
              <a:rPr lang="en-US" dirty="0"/>
              <a:t>STRONGID-C (Pellets; tartrate salt; daily)</a:t>
            </a:r>
          </a:p>
          <a:p>
            <a:pPr lvl="1">
              <a:buFont typeface="Arial" pitchFamily="34" charset="0"/>
              <a:buChar char="–"/>
              <a:defRPr/>
            </a:pPr>
            <a:r>
              <a:rPr lang="en-US" dirty="0"/>
              <a:t>STRONGID-T (Paste; </a:t>
            </a:r>
            <a:r>
              <a:rPr lang="en-US" dirty="0" err="1"/>
              <a:t>pamoate</a:t>
            </a:r>
            <a:r>
              <a:rPr lang="en-US" dirty="0"/>
              <a:t> salt)</a:t>
            </a:r>
          </a:p>
          <a:p>
            <a:pPr>
              <a:defRPr/>
            </a:pPr>
            <a:r>
              <a:rPr lang="en-US" sz="2400" dirty="0" err="1"/>
              <a:t>Fenbendazole</a:t>
            </a:r>
            <a:r>
              <a:rPr lang="en-US" sz="2400" dirty="0"/>
              <a:t> </a:t>
            </a:r>
          </a:p>
          <a:p>
            <a:pPr lvl="1">
              <a:buFont typeface="Arial" pitchFamily="34" charset="0"/>
              <a:buChar char="–"/>
              <a:defRPr/>
            </a:pPr>
            <a:r>
              <a:rPr lang="en-US" dirty="0"/>
              <a:t>PANACUR</a:t>
            </a:r>
          </a:p>
          <a:p>
            <a:pPr>
              <a:defRPr/>
            </a:pPr>
            <a:r>
              <a:rPr lang="en-US" sz="2400" dirty="0" err="1"/>
              <a:t>Ivermectin</a:t>
            </a:r>
            <a:r>
              <a:rPr lang="en-US" sz="2400" dirty="0"/>
              <a:t> </a:t>
            </a:r>
          </a:p>
          <a:p>
            <a:pPr lvl="1">
              <a:buFont typeface="Arial" pitchFamily="34" charset="0"/>
              <a:buChar char="–"/>
              <a:defRPr/>
            </a:pPr>
            <a:r>
              <a:rPr lang="en-US" dirty="0"/>
              <a:t>EQVALAN paste/liquid, DURAMECTIN, ZIMECTIN (with </a:t>
            </a:r>
            <a:r>
              <a:rPr lang="en-US" dirty="0" err="1"/>
              <a:t>praziquantel</a:t>
            </a:r>
            <a:r>
              <a:rPr lang="en-US" dirty="0"/>
              <a:t>)</a:t>
            </a:r>
          </a:p>
          <a:p>
            <a:pPr>
              <a:defRPr/>
            </a:pPr>
            <a:r>
              <a:rPr lang="en-US" sz="2400" dirty="0" err="1"/>
              <a:t>Moxidectin</a:t>
            </a:r>
            <a:r>
              <a:rPr lang="en-US" sz="2400" dirty="0"/>
              <a:t> </a:t>
            </a:r>
          </a:p>
          <a:p>
            <a:pPr lvl="1">
              <a:buFont typeface="Arial" pitchFamily="34" charset="0"/>
              <a:buChar char="–"/>
              <a:defRPr/>
            </a:pPr>
            <a:r>
              <a:rPr lang="en-US" dirty="0"/>
              <a:t>QUEST GEL</a:t>
            </a:r>
          </a:p>
          <a:p>
            <a:pPr>
              <a:defRPr/>
            </a:pPr>
            <a:r>
              <a:rPr lang="en-US" sz="2400" dirty="0" err="1"/>
              <a:t>Abamectin</a:t>
            </a:r>
            <a:r>
              <a:rPr lang="en-US" sz="2400" dirty="0"/>
              <a:t>/</a:t>
            </a:r>
            <a:r>
              <a:rPr lang="en-US" sz="2400" dirty="0" err="1"/>
              <a:t>Praziquantel</a:t>
            </a:r>
            <a:endParaRPr lang="en-US" sz="2400" dirty="0"/>
          </a:p>
          <a:p>
            <a:pPr lvl="1">
              <a:buFont typeface="Arial" pitchFamily="34" charset="0"/>
              <a:buChar char="–"/>
              <a:defRPr/>
            </a:pPr>
            <a:r>
              <a:rPr lang="en-US" dirty="0"/>
              <a:t>EQUIMAX</a:t>
            </a:r>
          </a:p>
        </p:txBody>
      </p:sp>
    </p:spTree>
    <p:extLst>
      <p:ext uri="{BB962C8B-B14F-4D97-AF65-F5344CB8AC3E}">
        <p14:creationId xmlns:p14="http://schemas.microsoft.com/office/powerpoint/2010/main" val="1150361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A2762-6FD2-6A41-B9F3-D1D99B544EA1}"/>
              </a:ext>
            </a:extLst>
          </p:cNvPr>
          <p:cNvSpPr>
            <a:spLocks noGrp="1"/>
          </p:cNvSpPr>
          <p:nvPr>
            <p:ph type="ctrTitle"/>
          </p:nvPr>
        </p:nvSpPr>
        <p:spPr/>
        <p:txBody>
          <a:bodyPr/>
          <a:lstStyle/>
          <a:p>
            <a:r>
              <a:rPr lang="en-US" b="1" dirty="0"/>
              <a:t>VMP 930 lecture 18c</a:t>
            </a:r>
          </a:p>
        </p:txBody>
      </p:sp>
      <p:sp>
        <p:nvSpPr>
          <p:cNvPr id="3" name="Subtitle 2">
            <a:extLst>
              <a:ext uri="{FF2B5EF4-FFF2-40B4-BE49-F238E27FC236}">
                <a16:creationId xmlns:a16="http://schemas.microsoft.com/office/drawing/2014/main" id="{8729C8CA-BB3B-DD42-B4CF-7138157CB455}"/>
              </a:ext>
            </a:extLst>
          </p:cNvPr>
          <p:cNvSpPr>
            <a:spLocks noGrp="1"/>
          </p:cNvSpPr>
          <p:nvPr>
            <p:ph type="subTitle" idx="1"/>
          </p:nvPr>
        </p:nvSpPr>
        <p:spPr/>
        <p:txBody>
          <a:bodyPr/>
          <a:lstStyle/>
          <a:p>
            <a:r>
              <a:rPr lang="en-US" b="1" dirty="0"/>
              <a:t>Superfamily </a:t>
            </a:r>
            <a:r>
              <a:rPr lang="en-US" b="1" dirty="0" err="1"/>
              <a:t>Strongyloidea</a:t>
            </a:r>
            <a:endParaRPr lang="en-US" b="1" dirty="0"/>
          </a:p>
          <a:p>
            <a:r>
              <a:rPr lang="en-US" b="1" i="1" dirty="0" err="1"/>
              <a:t>Oesophagostomum</a:t>
            </a:r>
            <a:r>
              <a:rPr lang="en-US" b="1" dirty="0"/>
              <a:t> (nodular worm)</a:t>
            </a:r>
          </a:p>
          <a:p>
            <a:r>
              <a:rPr lang="en-US" b="1" i="1" dirty="0" err="1"/>
              <a:t>Syngamus</a:t>
            </a:r>
            <a:r>
              <a:rPr lang="en-US" b="1" i="1" dirty="0"/>
              <a:t> trachea </a:t>
            </a:r>
            <a:r>
              <a:rPr lang="en-US" b="1" dirty="0"/>
              <a:t>(gape worm)</a:t>
            </a:r>
          </a:p>
        </p:txBody>
      </p:sp>
    </p:spTree>
    <p:extLst>
      <p:ext uri="{BB962C8B-B14F-4D97-AF65-F5344CB8AC3E}">
        <p14:creationId xmlns:p14="http://schemas.microsoft.com/office/powerpoint/2010/main" val="140808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85314" y="870559"/>
            <a:ext cx="8129245" cy="824631"/>
          </a:xfrm>
        </p:spPr>
        <p:txBody>
          <a:bodyPr/>
          <a:lstStyle/>
          <a:p>
            <a:pPr eaLnBrk="1" hangingPunct="1"/>
            <a:r>
              <a:rPr lang="en-US" b="1" dirty="0"/>
              <a:t>Superfamily   STRONGYLOIDEA</a:t>
            </a:r>
          </a:p>
        </p:txBody>
      </p:sp>
      <p:sp>
        <p:nvSpPr>
          <p:cNvPr id="6147" name="Rectangle 3"/>
          <p:cNvSpPr>
            <a:spLocks noGrp="1" noChangeArrowheads="1"/>
          </p:cNvSpPr>
          <p:nvPr>
            <p:ph idx="1"/>
          </p:nvPr>
        </p:nvSpPr>
        <p:spPr>
          <a:xfrm>
            <a:off x="1576917" y="2017713"/>
            <a:ext cx="10363200" cy="3193114"/>
          </a:xfrm>
        </p:spPr>
        <p:txBody>
          <a:bodyPr/>
          <a:lstStyle/>
          <a:p>
            <a:pPr eaLnBrk="1" hangingPunct="1"/>
            <a:r>
              <a:rPr lang="en-US" b="1" dirty="0">
                <a:solidFill>
                  <a:srgbClr val="FF0000"/>
                </a:solidFill>
              </a:rPr>
              <a:t>Horses  --  </a:t>
            </a:r>
            <a:r>
              <a:rPr lang="en-US" b="1" dirty="0" err="1">
                <a:solidFill>
                  <a:srgbClr val="FF0000"/>
                </a:solidFill>
              </a:rPr>
              <a:t>strongyles</a:t>
            </a:r>
            <a:r>
              <a:rPr lang="en-US" b="1" dirty="0">
                <a:solidFill>
                  <a:srgbClr val="FF0000"/>
                </a:solidFill>
              </a:rPr>
              <a:t> of large intestine</a:t>
            </a:r>
          </a:p>
          <a:p>
            <a:pPr marL="0" indent="0" eaLnBrk="1" hangingPunct="1">
              <a:buNone/>
            </a:pPr>
            <a:endParaRPr lang="en-US" dirty="0">
              <a:solidFill>
                <a:srgbClr val="FF0000"/>
              </a:solidFill>
            </a:endParaRPr>
          </a:p>
          <a:p>
            <a:pPr eaLnBrk="1" hangingPunct="1"/>
            <a:r>
              <a:rPr lang="en-US" dirty="0"/>
              <a:t>Ruminants  --  nodular worms of large intestine</a:t>
            </a:r>
          </a:p>
          <a:p>
            <a:pPr eaLnBrk="1" hangingPunct="1"/>
            <a:r>
              <a:rPr lang="en-US" dirty="0"/>
              <a:t>Swine  --  kidney worms and nodular worms</a:t>
            </a:r>
          </a:p>
          <a:p>
            <a:pPr eaLnBrk="1" hangingPunct="1"/>
            <a:r>
              <a:rPr lang="en-US" dirty="0"/>
              <a:t>Birds  --  tracheal “gapeworms”</a:t>
            </a:r>
          </a:p>
        </p:txBody>
      </p:sp>
    </p:spTree>
    <p:extLst>
      <p:ext uri="{BB962C8B-B14F-4D97-AF65-F5344CB8AC3E}">
        <p14:creationId xmlns:p14="http://schemas.microsoft.com/office/powerpoint/2010/main" val="387196154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7579-73D6-A14B-B036-C1963DF8B8FD}"/>
              </a:ext>
            </a:extLst>
          </p:cNvPr>
          <p:cNvSpPr>
            <a:spLocks noGrp="1"/>
          </p:cNvSpPr>
          <p:nvPr>
            <p:ph type="title"/>
          </p:nvPr>
        </p:nvSpPr>
        <p:spPr>
          <a:xfrm>
            <a:off x="1653582" y="908137"/>
            <a:ext cx="8248242" cy="855946"/>
          </a:xfrm>
        </p:spPr>
        <p:txBody>
          <a:bodyPr/>
          <a:lstStyle/>
          <a:p>
            <a:r>
              <a:rPr lang="en-US" b="1" i="1" dirty="0" err="1"/>
              <a:t>Oesophagostomum</a:t>
            </a:r>
            <a:r>
              <a:rPr lang="en-US" b="1" i="1" dirty="0"/>
              <a:t> spp.</a:t>
            </a:r>
          </a:p>
        </p:txBody>
      </p:sp>
      <p:sp>
        <p:nvSpPr>
          <p:cNvPr id="3" name="Content Placeholder 2">
            <a:extLst>
              <a:ext uri="{FF2B5EF4-FFF2-40B4-BE49-F238E27FC236}">
                <a16:creationId xmlns:a16="http://schemas.microsoft.com/office/drawing/2014/main" id="{B8AFF4EB-7AA2-B44F-8164-5EF96EF4AFD6}"/>
              </a:ext>
            </a:extLst>
          </p:cNvPr>
          <p:cNvSpPr>
            <a:spLocks noGrp="1"/>
          </p:cNvSpPr>
          <p:nvPr>
            <p:ph idx="1"/>
          </p:nvPr>
        </p:nvSpPr>
        <p:spPr/>
        <p:txBody>
          <a:bodyPr/>
          <a:lstStyle/>
          <a:p>
            <a:r>
              <a:rPr lang="en-US" dirty="0"/>
              <a:t>There are many species of </a:t>
            </a:r>
            <a:r>
              <a:rPr lang="en-US" i="1" dirty="0" err="1"/>
              <a:t>Oesophagostomum</a:t>
            </a:r>
            <a:endParaRPr lang="en-US" i="1" dirty="0"/>
          </a:p>
          <a:p>
            <a:r>
              <a:rPr lang="en-US" dirty="0"/>
              <a:t>Most species are host specific</a:t>
            </a:r>
          </a:p>
        </p:txBody>
      </p:sp>
    </p:spTree>
    <p:extLst>
      <p:ext uri="{BB962C8B-B14F-4D97-AF65-F5344CB8AC3E}">
        <p14:creationId xmlns:p14="http://schemas.microsoft.com/office/powerpoint/2010/main" val="407136618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753790" y="839243"/>
            <a:ext cx="5736774" cy="837157"/>
          </a:xfrm>
        </p:spPr>
        <p:txBody>
          <a:bodyPr rtlCol="0">
            <a:normAutofit/>
          </a:bodyPr>
          <a:lstStyle/>
          <a:p>
            <a:pPr>
              <a:defRPr/>
            </a:pPr>
            <a:r>
              <a:rPr lang="en-US" b="1" i="1" dirty="0" err="1"/>
              <a:t>Oesophagostomum</a:t>
            </a:r>
            <a:endParaRPr lang="en-US" b="1" dirty="0"/>
          </a:p>
        </p:txBody>
      </p:sp>
      <p:sp>
        <p:nvSpPr>
          <p:cNvPr id="43011" name="Rectangle 3"/>
          <p:cNvSpPr>
            <a:spLocks noGrp="1" noChangeArrowheads="1"/>
          </p:cNvSpPr>
          <p:nvPr>
            <p:ph idx="1"/>
          </p:nvPr>
        </p:nvSpPr>
        <p:spPr>
          <a:xfrm>
            <a:off x="936320" y="2278062"/>
            <a:ext cx="5790157" cy="4267200"/>
          </a:xfrm>
        </p:spPr>
        <p:txBody>
          <a:bodyPr/>
          <a:lstStyle/>
          <a:p>
            <a:pPr eaLnBrk="1" hangingPunct="1"/>
            <a:r>
              <a:rPr lang="en-US" dirty="0"/>
              <a:t>NODULAR worm of cattle, sheep, goats, swine and primates</a:t>
            </a:r>
          </a:p>
          <a:p>
            <a:pPr eaLnBrk="1" hangingPunct="1"/>
            <a:r>
              <a:rPr lang="en-US" u="sng" dirty="0"/>
              <a:t>Adult worms:</a:t>
            </a:r>
            <a:endParaRPr lang="en-US" dirty="0"/>
          </a:p>
          <a:p>
            <a:pPr lvl="1"/>
            <a:r>
              <a:rPr lang="en-US" dirty="0"/>
              <a:t>in large intestine</a:t>
            </a:r>
          </a:p>
          <a:p>
            <a:pPr lvl="1"/>
            <a:r>
              <a:rPr lang="en-US" dirty="0"/>
              <a:t>15-20 mm long, stout</a:t>
            </a:r>
          </a:p>
          <a:p>
            <a:pPr lvl="1"/>
            <a:r>
              <a:rPr lang="en-US" dirty="0"/>
              <a:t>cephalic collar at anterior end</a:t>
            </a:r>
          </a:p>
        </p:txBody>
      </p:sp>
      <p:pic>
        <p:nvPicPr>
          <p:cNvPr id="43012" name="Picture 4"/>
          <p:cNvPicPr>
            <a:picLocks noChangeAspect="1" noChangeArrowheads="1"/>
          </p:cNvPicPr>
          <p:nvPr/>
        </p:nvPicPr>
        <p:blipFill>
          <a:blip r:embed="rId3" cstate="print"/>
          <a:srcRect/>
          <a:stretch>
            <a:fillRect/>
          </a:stretch>
        </p:blipFill>
        <p:spPr bwMode="auto">
          <a:xfrm>
            <a:off x="7871334" y="1935620"/>
            <a:ext cx="2681844" cy="4266742"/>
          </a:xfrm>
          <a:prstGeom prst="rect">
            <a:avLst/>
          </a:prstGeom>
          <a:noFill/>
          <a:ln w="9525">
            <a:noFill/>
            <a:miter lim="800000"/>
            <a:headEnd/>
            <a:tailEnd/>
          </a:ln>
        </p:spPr>
      </p:pic>
      <p:sp>
        <p:nvSpPr>
          <p:cNvPr id="2" name="TextBox 1"/>
          <p:cNvSpPr txBox="1"/>
          <p:nvPr/>
        </p:nvSpPr>
        <p:spPr>
          <a:xfrm>
            <a:off x="8458200" y="1939507"/>
            <a:ext cx="1618582" cy="369332"/>
          </a:xfrm>
          <a:prstGeom prst="rect">
            <a:avLst/>
          </a:prstGeom>
          <a:noFill/>
        </p:spPr>
        <p:txBody>
          <a:bodyPr wrap="square" rtlCol="0">
            <a:spAutoFit/>
          </a:bodyPr>
          <a:lstStyle/>
          <a:p>
            <a:pPr algn="ctr"/>
            <a:r>
              <a:rPr lang="en-US" b="1" dirty="0"/>
              <a:t>cephalic collar</a:t>
            </a:r>
          </a:p>
        </p:txBody>
      </p:sp>
      <p:cxnSp>
        <p:nvCxnSpPr>
          <p:cNvPr id="4" name="Straight Arrow Connector 3"/>
          <p:cNvCxnSpPr/>
          <p:nvPr/>
        </p:nvCxnSpPr>
        <p:spPr>
          <a:xfrm>
            <a:off x="8077200" y="3429000"/>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H="1">
            <a:off x="10024998" y="3352800"/>
            <a:ext cx="427973"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1714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1"/>
          </p:nvPr>
        </p:nvSpPr>
        <p:spPr>
          <a:xfrm>
            <a:off x="1108555" y="2388509"/>
            <a:ext cx="4064696" cy="3529827"/>
          </a:xfrm>
        </p:spPr>
        <p:txBody>
          <a:bodyPr/>
          <a:lstStyle/>
          <a:p>
            <a:pPr eaLnBrk="1" hangingPunct="1"/>
            <a:r>
              <a:rPr lang="en-US" dirty="0"/>
              <a:t>L3s are ingested while grazing</a:t>
            </a:r>
          </a:p>
          <a:p>
            <a:pPr eaLnBrk="1" hangingPunct="1"/>
            <a:r>
              <a:rPr lang="en-US" dirty="0"/>
              <a:t>Larvae are within encapsulated cysts (aka Nodules) in both large and small intestine.			</a:t>
            </a:r>
          </a:p>
        </p:txBody>
      </p:sp>
      <p:sp>
        <p:nvSpPr>
          <p:cNvPr id="44035" name="Text Box 3"/>
          <p:cNvSpPr txBox="1">
            <a:spLocks noChangeArrowheads="1"/>
          </p:cNvSpPr>
          <p:nvPr/>
        </p:nvSpPr>
        <p:spPr bwMode="auto">
          <a:xfrm>
            <a:off x="1774304" y="1045381"/>
            <a:ext cx="4759765" cy="769441"/>
          </a:xfrm>
          <a:prstGeom prst="rect">
            <a:avLst/>
          </a:prstGeom>
          <a:noFill/>
          <a:ln w="12700">
            <a:noFill/>
            <a:miter lim="800000"/>
            <a:headEnd/>
            <a:tailEnd/>
          </a:ln>
        </p:spPr>
        <p:txBody>
          <a:bodyPr wrap="none">
            <a:spAutoFit/>
          </a:bodyPr>
          <a:lstStyle/>
          <a:p>
            <a:r>
              <a:rPr lang="en-US" sz="4400" b="1" i="1" dirty="0" err="1">
                <a:solidFill>
                  <a:schemeClr val="tx2"/>
                </a:solidFill>
              </a:rPr>
              <a:t>Oesophagostomum</a:t>
            </a:r>
            <a:endParaRPr lang="en-US" sz="4400" b="1" dirty="0">
              <a:solidFill>
                <a:schemeClr val="tx2"/>
              </a:solidFill>
            </a:endParaRPr>
          </a:p>
        </p:txBody>
      </p:sp>
      <p:pic>
        <p:nvPicPr>
          <p:cNvPr id="44036" name="Picture 4"/>
          <p:cNvPicPr>
            <a:picLocks noChangeAspect="1" noChangeArrowheads="1"/>
          </p:cNvPicPr>
          <p:nvPr/>
        </p:nvPicPr>
        <p:blipFill>
          <a:blip r:embed="rId3" cstate="print"/>
          <a:srcRect/>
          <a:stretch>
            <a:fillRect/>
          </a:stretch>
        </p:blipFill>
        <p:spPr bwMode="auto">
          <a:xfrm>
            <a:off x="5734667" y="2172221"/>
            <a:ext cx="6031535" cy="3940479"/>
          </a:xfrm>
          <a:prstGeom prst="rect">
            <a:avLst/>
          </a:prstGeom>
          <a:noFill/>
          <a:ln w="9525">
            <a:noFill/>
            <a:miter lim="800000"/>
            <a:headEnd/>
            <a:tailEnd/>
          </a:ln>
        </p:spPr>
      </p:pic>
      <p:sp>
        <p:nvSpPr>
          <p:cNvPr id="2" name="TextBox 1"/>
          <p:cNvSpPr txBox="1"/>
          <p:nvPr/>
        </p:nvSpPr>
        <p:spPr>
          <a:xfrm>
            <a:off x="6116315" y="6112700"/>
            <a:ext cx="5268238" cy="400110"/>
          </a:xfrm>
          <a:prstGeom prst="rect">
            <a:avLst/>
          </a:prstGeom>
          <a:noFill/>
        </p:spPr>
        <p:txBody>
          <a:bodyPr wrap="square" rtlCol="0">
            <a:spAutoFit/>
          </a:bodyPr>
          <a:lstStyle/>
          <a:p>
            <a:r>
              <a:rPr lang="en-US" sz="2000" b="1" dirty="0" err="1"/>
              <a:t>Serosal</a:t>
            </a:r>
            <a:r>
              <a:rPr lang="en-US" sz="2000" b="1" dirty="0"/>
              <a:t> view of cystic nodule response to larvae</a:t>
            </a:r>
          </a:p>
        </p:txBody>
      </p:sp>
    </p:spTree>
    <p:extLst>
      <p:ext uri="{BB962C8B-B14F-4D97-AF65-F5344CB8AC3E}">
        <p14:creationId xmlns:p14="http://schemas.microsoft.com/office/powerpoint/2010/main" val="19291182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41265" y="880084"/>
            <a:ext cx="5323415" cy="805842"/>
          </a:xfrm>
        </p:spPr>
        <p:txBody>
          <a:bodyPr/>
          <a:lstStyle/>
          <a:p>
            <a:pPr eaLnBrk="1" hangingPunct="1"/>
            <a:r>
              <a:rPr lang="en-US" b="1" i="1" dirty="0" err="1"/>
              <a:t>Oesophagostomum</a:t>
            </a:r>
            <a:endParaRPr lang="en-US" b="1" i="1" dirty="0"/>
          </a:p>
        </p:txBody>
      </p:sp>
      <p:sp>
        <p:nvSpPr>
          <p:cNvPr id="45059" name="Rectangle 3"/>
          <p:cNvSpPr>
            <a:spLocks noGrp="1" noChangeArrowheads="1"/>
          </p:cNvSpPr>
          <p:nvPr>
            <p:ph idx="1"/>
          </p:nvPr>
        </p:nvSpPr>
        <p:spPr>
          <a:xfrm>
            <a:off x="572675" y="2724053"/>
            <a:ext cx="6285326" cy="2743471"/>
          </a:xfrm>
        </p:spPr>
        <p:txBody>
          <a:bodyPr/>
          <a:lstStyle/>
          <a:p>
            <a:pPr eaLnBrk="1" hangingPunct="1"/>
            <a:r>
              <a:rPr lang="en-US" dirty="0"/>
              <a:t>Pathogenesis</a:t>
            </a:r>
          </a:p>
          <a:p>
            <a:pPr lvl="1"/>
            <a:r>
              <a:rPr lang="en-US" u="sng" dirty="0"/>
              <a:t>due mostly to larvae</a:t>
            </a:r>
          </a:p>
          <a:p>
            <a:pPr lvl="1" eaLnBrk="1" hangingPunct="1"/>
            <a:r>
              <a:rPr lang="en-US" dirty="0"/>
              <a:t>adhesions, calcified cysts</a:t>
            </a:r>
          </a:p>
          <a:p>
            <a:pPr lvl="1" eaLnBrk="1" hangingPunct="1"/>
            <a:r>
              <a:rPr lang="en-US" dirty="0"/>
              <a:t>Enteritis/diarrhea when L4s emerge </a:t>
            </a:r>
          </a:p>
          <a:p>
            <a:pPr lvl="2"/>
            <a:r>
              <a:rPr lang="en-US" dirty="0"/>
              <a:t>i.e. acute inflammatory reaction</a:t>
            </a:r>
            <a:endParaRPr lang="en-US" b="1" dirty="0"/>
          </a:p>
          <a:p>
            <a:pPr lvl="1" eaLnBrk="1" hangingPunct="1">
              <a:buFontTx/>
              <a:buNone/>
            </a:pPr>
            <a:endParaRPr lang="en-US" sz="3600" dirty="0"/>
          </a:p>
          <a:p>
            <a:pPr lvl="1" eaLnBrk="1" hangingPunct="1">
              <a:buFontTx/>
              <a:buNone/>
            </a:pPr>
            <a:endParaRPr lang="en-US" sz="3600" dirty="0"/>
          </a:p>
        </p:txBody>
      </p:sp>
      <p:pic>
        <p:nvPicPr>
          <p:cNvPr id="45060" name="Picture 4"/>
          <p:cNvPicPr>
            <a:picLocks noChangeAspect="1" noChangeArrowheads="1"/>
          </p:cNvPicPr>
          <p:nvPr/>
        </p:nvPicPr>
        <p:blipFill>
          <a:blip r:embed="rId3" cstate="print"/>
          <a:srcRect/>
          <a:stretch>
            <a:fillRect/>
          </a:stretch>
        </p:blipFill>
        <p:spPr bwMode="auto">
          <a:xfrm>
            <a:off x="8229600" y="4162312"/>
            <a:ext cx="3462350" cy="2545241"/>
          </a:xfrm>
          <a:prstGeom prst="rect">
            <a:avLst/>
          </a:prstGeom>
          <a:noFill/>
          <a:ln w="9525">
            <a:noFill/>
            <a:miter lim="800000"/>
            <a:headEnd/>
            <a:tailEnd/>
          </a:ln>
        </p:spPr>
      </p:pic>
      <p:sp>
        <p:nvSpPr>
          <p:cNvPr id="45061" name="Line 5"/>
          <p:cNvSpPr>
            <a:spLocks noChangeShapeType="1"/>
          </p:cNvSpPr>
          <p:nvPr/>
        </p:nvSpPr>
        <p:spPr bwMode="auto">
          <a:xfrm>
            <a:off x="9104334" y="3867410"/>
            <a:ext cx="1066800" cy="0"/>
          </a:xfrm>
          <a:prstGeom prst="line">
            <a:avLst/>
          </a:prstGeom>
          <a:noFill/>
          <a:ln w="38100">
            <a:solidFill>
              <a:schemeClr val="tx1"/>
            </a:solidFill>
            <a:round/>
            <a:headEnd/>
            <a:tailEnd type="triangle" w="med" len="med"/>
          </a:ln>
        </p:spPr>
        <p:txBody>
          <a:bodyPr wrap="none" anchor="ctr"/>
          <a:lstStyle/>
          <a:p>
            <a:endParaRPr lang="en-US"/>
          </a:p>
        </p:txBody>
      </p:sp>
      <p:pic>
        <p:nvPicPr>
          <p:cNvPr id="45062" name="Picture 6"/>
          <p:cNvPicPr>
            <a:picLocks noChangeAspect="1" noChangeArrowheads="1"/>
          </p:cNvPicPr>
          <p:nvPr/>
        </p:nvPicPr>
        <p:blipFill>
          <a:blip r:embed="rId4" cstate="print"/>
          <a:srcRect/>
          <a:stretch>
            <a:fillRect/>
          </a:stretch>
        </p:blipFill>
        <p:spPr bwMode="auto">
          <a:xfrm>
            <a:off x="6803721" y="1871301"/>
            <a:ext cx="3367413" cy="2199843"/>
          </a:xfrm>
          <a:prstGeom prst="rect">
            <a:avLst/>
          </a:prstGeom>
          <a:noFill/>
          <a:ln w="9525">
            <a:noFill/>
            <a:miter lim="800000"/>
            <a:headEnd/>
            <a:tailEnd/>
          </a:ln>
        </p:spPr>
      </p:pic>
      <p:sp>
        <p:nvSpPr>
          <p:cNvPr id="2" name="TextBox 1"/>
          <p:cNvSpPr txBox="1"/>
          <p:nvPr/>
        </p:nvSpPr>
        <p:spPr>
          <a:xfrm>
            <a:off x="7123134" y="5488429"/>
            <a:ext cx="1981200" cy="830997"/>
          </a:xfrm>
          <a:prstGeom prst="rect">
            <a:avLst/>
          </a:prstGeom>
          <a:solidFill>
            <a:schemeClr val="bg1"/>
          </a:solidFill>
        </p:spPr>
        <p:txBody>
          <a:bodyPr wrap="square" rtlCol="0">
            <a:spAutoFit/>
          </a:bodyPr>
          <a:lstStyle/>
          <a:p>
            <a:pPr algn="ctr"/>
            <a:r>
              <a:rPr lang="en-US" sz="1600" b="1" dirty="0"/>
              <a:t>Mucosal view of response to emerging larvae</a:t>
            </a:r>
          </a:p>
        </p:txBody>
      </p:sp>
      <p:cxnSp>
        <p:nvCxnSpPr>
          <p:cNvPr id="4" name="Straight Arrow Connector 3"/>
          <p:cNvCxnSpPr>
            <a:cxnSpLocks/>
          </p:cNvCxnSpPr>
          <p:nvPr/>
        </p:nvCxnSpPr>
        <p:spPr>
          <a:xfrm flipV="1">
            <a:off x="9204960" y="4785649"/>
            <a:ext cx="647804"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H="1">
            <a:off x="10399734" y="5806440"/>
            <a:ext cx="702606" cy="1697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Arrow: Bent-Up 2">
            <a:extLst>
              <a:ext uri="{FF2B5EF4-FFF2-40B4-BE49-F238E27FC236}">
                <a16:creationId xmlns:a16="http://schemas.microsoft.com/office/drawing/2014/main" id="{8435725D-BA2B-47A4-99B9-60A1319292AF}"/>
              </a:ext>
            </a:extLst>
          </p:cNvPr>
          <p:cNvSpPr/>
          <p:nvPr/>
        </p:nvSpPr>
        <p:spPr bwMode="auto">
          <a:xfrm rot="10800000" flipH="1">
            <a:off x="10178963" y="2983960"/>
            <a:ext cx="601771" cy="1087184"/>
          </a:xfrm>
          <a:prstGeom prst="bentUpArrow">
            <a:avLst>
              <a:gd name="adj1" fmla="val 25000"/>
              <a:gd name="adj2" fmla="val 21357"/>
              <a:gd name="adj3" fmla="val 39562"/>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3148452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34585" y="725487"/>
            <a:ext cx="8904815" cy="950914"/>
          </a:xfrm>
        </p:spPr>
        <p:txBody>
          <a:bodyPr/>
          <a:lstStyle/>
          <a:p>
            <a:pPr eaLnBrk="1" hangingPunct="1"/>
            <a:r>
              <a:rPr lang="en-US" b="1" i="1" dirty="0" err="1"/>
              <a:t>Oesophagostomum</a:t>
            </a:r>
            <a:r>
              <a:rPr lang="en-US" b="1" dirty="0"/>
              <a:t>  in Swine</a:t>
            </a:r>
          </a:p>
        </p:txBody>
      </p:sp>
      <p:sp>
        <p:nvSpPr>
          <p:cNvPr id="46083" name="Rectangle 3"/>
          <p:cNvSpPr>
            <a:spLocks noGrp="1" noChangeArrowheads="1"/>
          </p:cNvSpPr>
          <p:nvPr>
            <p:ph idx="1"/>
          </p:nvPr>
        </p:nvSpPr>
        <p:spPr>
          <a:xfrm>
            <a:off x="1089661" y="2506980"/>
            <a:ext cx="5638800" cy="3575367"/>
          </a:xfrm>
        </p:spPr>
        <p:txBody>
          <a:bodyPr/>
          <a:lstStyle/>
          <a:p>
            <a:pPr eaLnBrk="1" hangingPunct="1"/>
            <a:r>
              <a:rPr lang="en-US" dirty="0"/>
              <a:t>Ingestion of infective larvae</a:t>
            </a:r>
          </a:p>
          <a:p>
            <a:pPr eaLnBrk="1" hangingPunct="1"/>
            <a:r>
              <a:rPr lang="en-US" dirty="0"/>
              <a:t>Much transmission of infection to piglets</a:t>
            </a:r>
          </a:p>
          <a:p>
            <a:pPr lvl="1"/>
            <a:r>
              <a:rPr lang="en-US" dirty="0"/>
              <a:t>due to peak worm-egg production in sow at ~6 weeks after farrowing</a:t>
            </a:r>
          </a:p>
        </p:txBody>
      </p:sp>
      <p:pic>
        <p:nvPicPr>
          <p:cNvPr id="46084" name="Picture 4"/>
          <p:cNvPicPr>
            <a:picLocks noChangeAspect="1" noChangeArrowheads="1"/>
          </p:cNvPicPr>
          <p:nvPr/>
        </p:nvPicPr>
        <p:blipFill>
          <a:blip r:embed="rId3" cstate="print"/>
          <a:srcRect/>
          <a:stretch>
            <a:fillRect/>
          </a:stretch>
        </p:blipFill>
        <p:spPr bwMode="auto">
          <a:xfrm>
            <a:off x="7487428" y="2811780"/>
            <a:ext cx="4232132" cy="2766060"/>
          </a:xfrm>
          <a:prstGeom prst="rect">
            <a:avLst/>
          </a:prstGeom>
          <a:noFill/>
          <a:ln w="9525">
            <a:noFill/>
            <a:miter lim="800000"/>
            <a:headEnd/>
            <a:tailEnd/>
          </a:ln>
        </p:spPr>
      </p:pic>
    </p:spTree>
    <p:extLst>
      <p:ext uri="{BB962C8B-B14F-4D97-AF65-F5344CB8AC3E}">
        <p14:creationId xmlns:p14="http://schemas.microsoft.com/office/powerpoint/2010/main" val="324026690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62594-EFF5-134A-8380-9F512A786A7F}"/>
              </a:ext>
            </a:extLst>
          </p:cNvPr>
          <p:cNvSpPr>
            <a:spLocks noGrp="1"/>
          </p:cNvSpPr>
          <p:nvPr>
            <p:ph type="title"/>
          </p:nvPr>
        </p:nvSpPr>
        <p:spPr>
          <a:xfrm>
            <a:off x="1664125" y="571500"/>
            <a:ext cx="8310455" cy="1249681"/>
          </a:xfrm>
        </p:spPr>
        <p:txBody>
          <a:bodyPr/>
          <a:lstStyle/>
          <a:p>
            <a:r>
              <a:rPr lang="en-US" b="1" i="1" dirty="0" err="1"/>
              <a:t>Syngamus</a:t>
            </a:r>
            <a:r>
              <a:rPr lang="en-US" b="1" i="1" dirty="0"/>
              <a:t> trachea  </a:t>
            </a:r>
            <a:r>
              <a:rPr lang="en-US" b="1" dirty="0">
                <a:solidFill>
                  <a:srgbClr val="FF0000"/>
                </a:solidFill>
              </a:rPr>
              <a:t>(FYI only)</a:t>
            </a:r>
          </a:p>
        </p:txBody>
      </p:sp>
      <p:sp>
        <p:nvSpPr>
          <p:cNvPr id="5" name="Content Placeholder 4">
            <a:extLst>
              <a:ext uri="{FF2B5EF4-FFF2-40B4-BE49-F238E27FC236}">
                <a16:creationId xmlns:a16="http://schemas.microsoft.com/office/drawing/2014/main" id="{E425445C-5DC5-E143-9F6E-08E840613033}"/>
              </a:ext>
            </a:extLst>
          </p:cNvPr>
          <p:cNvSpPr>
            <a:spLocks noGrp="1"/>
          </p:cNvSpPr>
          <p:nvPr>
            <p:ph idx="1"/>
          </p:nvPr>
        </p:nvSpPr>
        <p:spPr>
          <a:xfrm>
            <a:off x="450416" y="2107566"/>
            <a:ext cx="7699016" cy="4384674"/>
          </a:xfrm>
        </p:spPr>
        <p:txBody>
          <a:bodyPr/>
          <a:lstStyle/>
          <a:p>
            <a:r>
              <a:rPr lang="en-US" dirty="0"/>
              <a:t>aka “gapeworm”</a:t>
            </a:r>
          </a:p>
          <a:p>
            <a:r>
              <a:rPr lang="en-US" dirty="0"/>
              <a:t>Avian host</a:t>
            </a:r>
          </a:p>
          <a:p>
            <a:pPr lvl="1"/>
            <a:r>
              <a:rPr lang="en-US" sz="2400" dirty="0"/>
              <a:t>turkey, pheasants, fowl, captive emus in NC</a:t>
            </a:r>
          </a:p>
          <a:p>
            <a:r>
              <a:rPr lang="en-US" dirty="0"/>
              <a:t>2-20 mm long adults, in </a:t>
            </a:r>
            <a:r>
              <a:rPr lang="en-US" u="sng" dirty="0"/>
              <a:t>permanent copula</a:t>
            </a:r>
            <a:endParaRPr lang="en-US" dirty="0"/>
          </a:p>
          <a:p>
            <a:r>
              <a:rPr lang="en-US" dirty="0"/>
              <a:t>Unlike other genera in the </a:t>
            </a:r>
            <a:r>
              <a:rPr lang="en-US" dirty="0" err="1"/>
              <a:t>Strongyloidea</a:t>
            </a:r>
            <a:r>
              <a:rPr lang="en-US" dirty="0"/>
              <a:t> superfamily this worm has double operculated ova.</a:t>
            </a:r>
          </a:p>
        </p:txBody>
      </p:sp>
      <p:pic>
        <p:nvPicPr>
          <p:cNvPr id="2" name="Picture 4">
            <a:extLst>
              <a:ext uri="{FF2B5EF4-FFF2-40B4-BE49-F238E27FC236}">
                <a16:creationId xmlns:a16="http://schemas.microsoft.com/office/drawing/2014/main" id="{2D5D1E88-ED4D-4F0F-B735-5EE49D3BF4C9}"/>
              </a:ext>
            </a:extLst>
          </p:cNvPr>
          <p:cNvPicPr>
            <a:picLocks noChangeAspect="1" noChangeArrowheads="1"/>
          </p:cNvPicPr>
          <p:nvPr/>
        </p:nvPicPr>
        <p:blipFill>
          <a:blip r:embed="rId2" cstate="print"/>
          <a:srcRect/>
          <a:stretch>
            <a:fillRect/>
          </a:stretch>
        </p:blipFill>
        <p:spPr bwMode="auto">
          <a:xfrm rot="5400000">
            <a:off x="8221609" y="3268186"/>
            <a:ext cx="3962400" cy="2668588"/>
          </a:xfrm>
          <a:prstGeom prst="rect">
            <a:avLst/>
          </a:prstGeom>
          <a:noFill/>
          <a:ln w="9525">
            <a:noFill/>
            <a:miter lim="800000"/>
            <a:headEnd/>
            <a:tailEnd/>
          </a:ln>
        </p:spPr>
      </p:pic>
      <p:sp>
        <p:nvSpPr>
          <p:cNvPr id="3" name="TextBox 2">
            <a:extLst>
              <a:ext uri="{FF2B5EF4-FFF2-40B4-BE49-F238E27FC236}">
                <a16:creationId xmlns:a16="http://schemas.microsoft.com/office/drawing/2014/main" id="{D5CAE762-F8B2-476D-841F-AE6CCBB0E60A}"/>
              </a:ext>
            </a:extLst>
          </p:cNvPr>
          <p:cNvSpPr txBox="1"/>
          <p:nvPr/>
        </p:nvSpPr>
        <p:spPr>
          <a:xfrm>
            <a:off x="7961434" y="4787146"/>
            <a:ext cx="1220666" cy="369332"/>
          </a:xfrm>
          <a:prstGeom prst="rect">
            <a:avLst/>
          </a:prstGeom>
          <a:solidFill>
            <a:schemeClr val="bg1"/>
          </a:solidFill>
        </p:spPr>
        <p:txBody>
          <a:bodyPr wrap="square" rtlCol="0">
            <a:spAutoFit/>
          </a:bodyPr>
          <a:lstStyle/>
          <a:p>
            <a:pPr algn="ctr"/>
            <a:r>
              <a:rPr lang="en-US" b="1" dirty="0"/>
              <a:t>small male</a:t>
            </a:r>
          </a:p>
        </p:txBody>
      </p:sp>
      <p:sp>
        <p:nvSpPr>
          <p:cNvPr id="9" name="TextBox 8">
            <a:extLst>
              <a:ext uri="{FF2B5EF4-FFF2-40B4-BE49-F238E27FC236}">
                <a16:creationId xmlns:a16="http://schemas.microsoft.com/office/drawing/2014/main" id="{E02D02C3-F069-47BC-8489-B99A55DE9662}"/>
              </a:ext>
            </a:extLst>
          </p:cNvPr>
          <p:cNvSpPr txBox="1"/>
          <p:nvPr/>
        </p:nvSpPr>
        <p:spPr>
          <a:xfrm>
            <a:off x="9072185" y="5917168"/>
            <a:ext cx="1388906" cy="369332"/>
          </a:xfrm>
          <a:prstGeom prst="rect">
            <a:avLst/>
          </a:prstGeom>
          <a:solidFill>
            <a:schemeClr val="bg1"/>
          </a:solidFill>
        </p:spPr>
        <p:txBody>
          <a:bodyPr wrap="none" rtlCol="0">
            <a:spAutoFit/>
          </a:bodyPr>
          <a:lstStyle/>
          <a:p>
            <a:r>
              <a:rPr lang="en-US" b="1" dirty="0"/>
              <a:t>large</a:t>
            </a:r>
            <a:r>
              <a:rPr lang="en-US" dirty="0"/>
              <a:t> female</a:t>
            </a:r>
          </a:p>
        </p:txBody>
      </p:sp>
      <p:cxnSp>
        <p:nvCxnSpPr>
          <p:cNvPr id="11" name="Straight Arrow Connector 10">
            <a:extLst>
              <a:ext uri="{FF2B5EF4-FFF2-40B4-BE49-F238E27FC236}">
                <a16:creationId xmlns:a16="http://schemas.microsoft.com/office/drawing/2014/main" id="{77BE2C4F-4F8F-400F-BFA1-6809F4AB95D0}"/>
              </a:ext>
            </a:extLst>
          </p:cNvPr>
          <p:cNvCxnSpPr>
            <a:cxnSpLocks/>
            <a:stCxn id="3" idx="0"/>
          </p:cNvCxnSpPr>
          <p:nvPr/>
        </p:nvCxnSpPr>
        <p:spPr bwMode="auto">
          <a:xfrm flipV="1">
            <a:off x="8571767" y="4162306"/>
            <a:ext cx="500418" cy="62484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F9A3B047-DFB9-45EA-BE8B-3797815617FB}"/>
              </a:ext>
            </a:extLst>
          </p:cNvPr>
          <p:cNvCxnSpPr>
            <a:cxnSpLocks/>
          </p:cNvCxnSpPr>
          <p:nvPr/>
        </p:nvCxnSpPr>
        <p:spPr bwMode="auto">
          <a:xfrm flipV="1">
            <a:off x="9766638" y="4716780"/>
            <a:ext cx="969942" cy="114300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A0C78989-54EE-45E8-AE3D-A31F510253B6}"/>
              </a:ext>
            </a:extLst>
          </p:cNvPr>
          <p:cNvSpPr txBox="1"/>
          <p:nvPr/>
        </p:nvSpPr>
        <p:spPr>
          <a:xfrm>
            <a:off x="7735235" y="2249032"/>
            <a:ext cx="1336950" cy="646331"/>
          </a:xfrm>
          <a:prstGeom prst="rect">
            <a:avLst/>
          </a:prstGeom>
          <a:solidFill>
            <a:schemeClr val="bg1"/>
          </a:solidFill>
        </p:spPr>
        <p:txBody>
          <a:bodyPr wrap="square" rtlCol="0">
            <a:spAutoFit/>
          </a:bodyPr>
          <a:lstStyle/>
          <a:p>
            <a:pPr algn="ctr"/>
            <a:r>
              <a:rPr lang="en-US" b="1" dirty="0"/>
              <a:t>permanent copula</a:t>
            </a:r>
          </a:p>
        </p:txBody>
      </p:sp>
      <p:cxnSp>
        <p:nvCxnSpPr>
          <p:cNvPr id="20" name="Straight Arrow Connector 19">
            <a:extLst>
              <a:ext uri="{FF2B5EF4-FFF2-40B4-BE49-F238E27FC236}">
                <a16:creationId xmlns:a16="http://schemas.microsoft.com/office/drawing/2014/main" id="{A740F7E2-0D94-4BE3-BA17-824B9C00558D}"/>
              </a:ext>
            </a:extLst>
          </p:cNvPr>
          <p:cNvCxnSpPr>
            <a:cxnSpLocks/>
            <a:stCxn id="19" idx="2"/>
          </p:cNvCxnSpPr>
          <p:nvPr/>
        </p:nvCxnSpPr>
        <p:spPr bwMode="auto">
          <a:xfrm>
            <a:off x="8403710" y="2895363"/>
            <a:ext cx="668475" cy="49643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82563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716090" y="2243196"/>
            <a:ext cx="7309866" cy="4495800"/>
          </a:xfrm>
        </p:spPr>
        <p:txBody>
          <a:bodyPr/>
          <a:lstStyle/>
          <a:p>
            <a:pPr eaLnBrk="1" hangingPunct="1"/>
            <a:r>
              <a:rPr lang="en-US" sz="2800" dirty="0"/>
              <a:t>Life-cycle</a:t>
            </a:r>
          </a:p>
          <a:p>
            <a:pPr lvl="1"/>
            <a:r>
              <a:rPr lang="en-US" sz="2400" dirty="0"/>
              <a:t>direct ingestion of egg   OR</a:t>
            </a:r>
          </a:p>
          <a:p>
            <a:pPr lvl="1"/>
            <a:r>
              <a:rPr lang="en-US" sz="2400" dirty="0"/>
              <a:t>via a transport host (earthworm, snail, slug)	</a:t>
            </a:r>
          </a:p>
          <a:p>
            <a:pPr eaLnBrk="1" hangingPunct="1"/>
            <a:r>
              <a:rPr lang="en-US" sz="2800" dirty="0"/>
              <a:t>After ingestion</a:t>
            </a:r>
          </a:p>
          <a:p>
            <a:pPr lvl="1"/>
            <a:r>
              <a:rPr lang="en-US" sz="2400" dirty="0"/>
              <a:t>larvae migrate into the airways and mature in lungs</a:t>
            </a:r>
          </a:p>
          <a:p>
            <a:pPr lvl="1"/>
            <a:r>
              <a:rPr lang="en-US" sz="2400" dirty="0"/>
              <a:t>PPP ~3 weeks</a:t>
            </a:r>
          </a:p>
          <a:p>
            <a:pPr eaLnBrk="1" hangingPunct="1"/>
            <a:r>
              <a:rPr lang="en-US" sz="2800" dirty="0"/>
              <a:t>eggs are coughed up and swallowed</a:t>
            </a:r>
          </a:p>
          <a:p>
            <a:pPr eaLnBrk="1" hangingPunct="1"/>
            <a:r>
              <a:rPr lang="en-US" sz="2800" dirty="0"/>
              <a:t>bi-operculated egg in feces</a:t>
            </a:r>
          </a:p>
          <a:p>
            <a:pPr eaLnBrk="1" hangingPunct="1"/>
            <a:r>
              <a:rPr lang="en-US" sz="2800" dirty="0"/>
              <a:t>Birds show signs of tracheal obstruction</a:t>
            </a:r>
          </a:p>
        </p:txBody>
      </p:sp>
      <p:pic>
        <p:nvPicPr>
          <p:cNvPr id="49156" name="Picture 4"/>
          <p:cNvPicPr>
            <a:picLocks noChangeAspect="1" noChangeArrowheads="1"/>
          </p:cNvPicPr>
          <p:nvPr/>
        </p:nvPicPr>
        <p:blipFill>
          <a:blip r:embed="rId3" cstate="print"/>
          <a:srcRect/>
          <a:stretch>
            <a:fillRect/>
          </a:stretch>
        </p:blipFill>
        <p:spPr bwMode="auto">
          <a:xfrm>
            <a:off x="8330756" y="2883451"/>
            <a:ext cx="3421380" cy="3421380"/>
          </a:xfrm>
          <a:prstGeom prst="rect">
            <a:avLst/>
          </a:prstGeom>
          <a:noFill/>
          <a:ln w="9525">
            <a:noFill/>
            <a:miter lim="800000"/>
            <a:headEnd/>
            <a:tailEnd/>
          </a:ln>
        </p:spPr>
      </p:pic>
      <p:sp>
        <p:nvSpPr>
          <p:cNvPr id="2" name="TextBox 1"/>
          <p:cNvSpPr txBox="1"/>
          <p:nvPr/>
        </p:nvSpPr>
        <p:spPr>
          <a:xfrm>
            <a:off x="9406891" y="2453640"/>
            <a:ext cx="1219200" cy="338554"/>
          </a:xfrm>
          <a:prstGeom prst="rect">
            <a:avLst/>
          </a:prstGeom>
          <a:noFill/>
        </p:spPr>
        <p:txBody>
          <a:bodyPr wrap="square" rtlCol="0">
            <a:spAutoFit/>
          </a:bodyPr>
          <a:lstStyle/>
          <a:p>
            <a:pPr algn="ctr"/>
            <a:r>
              <a:rPr lang="en-US" sz="1600" b="1" dirty="0"/>
              <a:t>opercula</a:t>
            </a:r>
          </a:p>
        </p:txBody>
      </p:sp>
      <p:cxnSp>
        <p:nvCxnSpPr>
          <p:cNvPr id="4" name="Straight Arrow Connector 3"/>
          <p:cNvCxnSpPr>
            <a:cxnSpLocks/>
            <a:stCxn id="2" idx="2"/>
          </p:cNvCxnSpPr>
          <p:nvPr/>
        </p:nvCxnSpPr>
        <p:spPr>
          <a:xfrm flipH="1">
            <a:off x="9027605" y="2792194"/>
            <a:ext cx="988886" cy="14550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a:stCxn id="2" idx="2"/>
          </p:cNvCxnSpPr>
          <p:nvPr/>
        </p:nvCxnSpPr>
        <p:spPr>
          <a:xfrm>
            <a:off x="10016491" y="2792194"/>
            <a:ext cx="1314069" cy="16989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C7100839-28D3-489C-8302-D73D5C2927FC}"/>
              </a:ext>
            </a:extLst>
          </p:cNvPr>
          <p:cNvSpPr txBox="1">
            <a:spLocks/>
          </p:cNvSpPr>
          <p:nvPr/>
        </p:nvSpPr>
        <p:spPr bwMode="auto">
          <a:xfrm>
            <a:off x="1940772" y="812528"/>
            <a:ext cx="8310455" cy="9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b="1" i="1" kern="0" dirty="0" err="1"/>
              <a:t>Syngamus</a:t>
            </a:r>
            <a:r>
              <a:rPr lang="en-US" b="1" i="1" kern="0" dirty="0"/>
              <a:t> trachea  </a:t>
            </a:r>
            <a:r>
              <a:rPr lang="en-US" b="1" kern="0" dirty="0">
                <a:solidFill>
                  <a:srgbClr val="FF0000"/>
                </a:solidFill>
              </a:rPr>
              <a:t>(FYI only)</a:t>
            </a:r>
          </a:p>
        </p:txBody>
      </p:sp>
    </p:spTree>
    <p:extLst>
      <p:ext uri="{BB962C8B-B14F-4D97-AF65-F5344CB8AC3E}">
        <p14:creationId xmlns:p14="http://schemas.microsoft.com/office/powerpoint/2010/main" val="161583075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44E8-65FE-BB49-97C8-523A76C79ACE}"/>
              </a:ext>
            </a:extLst>
          </p:cNvPr>
          <p:cNvSpPr>
            <a:spLocks noGrp="1"/>
          </p:cNvSpPr>
          <p:nvPr>
            <p:ph type="ctrTitle"/>
          </p:nvPr>
        </p:nvSpPr>
        <p:spPr>
          <a:xfrm>
            <a:off x="1320800" y="1676400"/>
            <a:ext cx="6382527" cy="1462088"/>
          </a:xfrm>
        </p:spPr>
        <p:txBody>
          <a:bodyPr/>
          <a:lstStyle/>
          <a:p>
            <a:r>
              <a:rPr lang="en-US" b="1" dirty="0"/>
              <a:t>VMP 930 lecture 18d</a:t>
            </a:r>
          </a:p>
        </p:txBody>
      </p:sp>
      <p:sp>
        <p:nvSpPr>
          <p:cNvPr id="3" name="Subtitle 2">
            <a:extLst>
              <a:ext uri="{FF2B5EF4-FFF2-40B4-BE49-F238E27FC236}">
                <a16:creationId xmlns:a16="http://schemas.microsoft.com/office/drawing/2014/main" id="{ABBE0C98-5C7C-1949-A550-62EB9563F65B}"/>
              </a:ext>
            </a:extLst>
          </p:cNvPr>
          <p:cNvSpPr>
            <a:spLocks noGrp="1"/>
          </p:cNvSpPr>
          <p:nvPr>
            <p:ph type="subTitle" idx="1"/>
          </p:nvPr>
        </p:nvSpPr>
        <p:spPr>
          <a:xfrm>
            <a:off x="1749859" y="3590171"/>
            <a:ext cx="8534400" cy="1752600"/>
          </a:xfrm>
        </p:spPr>
        <p:txBody>
          <a:bodyPr/>
          <a:lstStyle/>
          <a:p>
            <a:r>
              <a:rPr lang="en-US" b="1" dirty="0"/>
              <a:t>Superfamily </a:t>
            </a:r>
            <a:r>
              <a:rPr lang="en-US" b="1" dirty="0" err="1"/>
              <a:t>Metastrongyloidea</a:t>
            </a:r>
            <a:endParaRPr lang="en-US" b="1" dirty="0"/>
          </a:p>
          <a:p>
            <a:r>
              <a:rPr lang="en-US" b="1" i="1" dirty="0" err="1"/>
              <a:t>Metastrongylus</a:t>
            </a:r>
            <a:r>
              <a:rPr lang="en-US" b="1" dirty="0"/>
              <a:t> in pigs</a:t>
            </a:r>
          </a:p>
          <a:p>
            <a:r>
              <a:rPr lang="en-US" b="1" i="1" dirty="0" err="1"/>
              <a:t>Aelurostrongylus</a:t>
            </a:r>
            <a:r>
              <a:rPr lang="en-US" b="1" i="1" dirty="0"/>
              <a:t> </a:t>
            </a:r>
            <a:r>
              <a:rPr lang="en-US" b="1" i="1" dirty="0" err="1"/>
              <a:t>abstrusus</a:t>
            </a:r>
            <a:r>
              <a:rPr lang="en-US" b="1" i="1" dirty="0"/>
              <a:t> </a:t>
            </a:r>
            <a:r>
              <a:rPr lang="en-US" b="1" dirty="0"/>
              <a:t>in cats</a:t>
            </a:r>
          </a:p>
        </p:txBody>
      </p:sp>
    </p:spTree>
    <p:extLst>
      <p:ext uri="{BB962C8B-B14F-4D97-AF65-F5344CB8AC3E}">
        <p14:creationId xmlns:p14="http://schemas.microsoft.com/office/powerpoint/2010/main" val="3246038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1296445" y="1838326"/>
            <a:ext cx="9133432" cy="3247241"/>
          </a:xfrm>
          <a:prstGeom prst="rect">
            <a:avLst/>
          </a:prstGeom>
          <a:noFill/>
          <a:ln w="12700">
            <a:noFill/>
            <a:miter lim="800000"/>
            <a:headEnd/>
            <a:tailEnd/>
          </a:ln>
        </p:spPr>
        <p:txBody>
          <a:bodyPr lIns="90487" tIns="44450" rIns="90487" bIns="44450"/>
          <a:lstStyle/>
          <a:p>
            <a:pPr marL="342900" indent="-342900">
              <a:spcBef>
                <a:spcPct val="20000"/>
              </a:spcBef>
            </a:pPr>
            <a:r>
              <a:rPr lang="en-US" sz="3200" b="1" u="sng" dirty="0" err="1"/>
              <a:t>Superfamilies</a:t>
            </a:r>
            <a:r>
              <a:rPr lang="en-US" sz="3200" b="1" u="sng" dirty="0"/>
              <a:t>:</a:t>
            </a:r>
            <a:endParaRPr lang="en-US" sz="3200" b="1" dirty="0"/>
          </a:p>
          <a:p>
            <a:pPr marL="457200" indent="-457200">
              <a:spcBef>
                <a:spcPct val="20000"/>
              </a:spcBef>
              <a:buClr>
                <a:schemeClr val="tx2"/>
              </a:buClr>
              <a:buSzPct val="100000"/>
              <a:buFont typeface="Wingdings" panose="05000000000000000000" pitchFamily="2" charset="2"/>
              <a:buChar char="§"/>
            </a:pPr>
            <a:r>
              <a:rPr lang="en-US" sz="3200" dirty="0" err="1"/>
              <a:t>Trichostrongyloidea</a:t>
            </a:r>
            <a:endParaRPr lang="en-US" sz="3200" dirty="0"/>
          </a:p>
          <a:p>
            <a:pPr marL="457200" indent="-457200">
              <a:spcBef>
                <a:spcPct val="20000"/>
              </a:spcBef>
              <a:buClr>
                <a:schemeClr val="tx2"/>
              </a:buClr>
              <a:buSzPct val="100000"/>
              <a:buFont typeface="Wingdings" panose="05000000000000000000" pitchFamily="2" charset="2"/>
              <a:buChar char="§"/>
            </a:pPr>
            <a:r>
              <a:rPr lang="en-US" sz="3200" dirty="0" err="1"/>
              <a:t>Strongyloidea</a:t>
            </a:r>
            <a:endParaRPr lang="en-US" sz="3200" dirty="0"/>
          </a:p>
          <a:p>
            <a:pPr marL="457200" indent="-457200">
              <a:spcBef>
                <a:spcPct val="20000"/>
              </a:spcBef>
              <a:buClr>
                <a:schemeClr val="tx2"/>
              </a:buClr>
              <a:buSzPct val="100000"/>
              <a:buFont typeface="Wingdings" panose="05000000000000000000" pitchFamily="2" charset="2"/>
              <a:buChar char="§"/>
            </a:pPr>
            <a:r>
              <a:rPr lang="en-US" sz="3600" b="1" dirty="0" err="1">
                <a:solidFill>
                  <a:schemeClr val="tx2"/>
                </a:solidFill>
              </a:rPr>
              <a:t>Metastrongyloidea</a:t>
            </a:r>
            <a:r>
              <a:rPr lang="en-US" sz="3600" b="1" dirty="0">
                <a:solidFill>
                  <a:schemeClr val="tx2"/>
                </a:solidFill>
              </a:rPr>
              <a:t> = infect lungs</a:t>
            </a:r>
          </a:p>
          <a:p>
            <a:pPr marL="457200" indent="-457200">
              <a:spcBef>
                <a:spcPct val="20000"/>
              </a:spcBef>
              <a:buClr>
                <a:schemeClr val="tx2"/>
              </a:buClr>
              <a:buSzPct val="100000"/>
              <a:buFont typeface="Wingdings" panose="05000000000000000000" pitchFamily="2" charset="2"/>
              <a:buChar char="§"/>
            </a:pPr>
            <a:r>
              <a:rPr lang="en-US" sz="3200" dirty="0" err="1"/>
              <a:t>Ancylostomatoidea</a:t>
            </a:r>
            <a:endParaRPr lang="en-US" sz="3200" dirty="0">
              <a:latin typeface="Book Antiqua" pitchFamily="18" charset="0"/>
            </a:endParaRPr>
          </a:p>
        </p:txBody>
      </p:sp>
      <p:sp>
        <p:nvSpPr>
          <p:cNvPr id="2" name="TextBox 1">
            <a:extLst>
              <a:ext uri="{FF2B5EF4-FFF2-40B4-BE49-F238E27FC236}">
                <a16:creationId xmlns:a16="http://schemas.microsoft.com/office/drawing/2014/main" id="{C69895E0-D4E7-41FA-88C9-06B17836D6FD}"/>
              </a:ext>
            </a:extLst>
          </p:cNvPr>
          <p:cNvSpPr txBox="1"/>
          <p:nvPr/>
        </p:nvSpPr>
        <p:spPr>
          <a:xfrm>
            <a:off x="1697276" y="998495"/>
            <a:ext cx="4329134" cy="769441"/>
          </a:xfrm>
          <a:prstGeom prst="rect">
            <a:avLst/>
          </a:prstGeom>
          <a:noFill/>
        </p:spPr>
        <p:txBody>
          <a:bodyPr wrap="none" rtlCol="0">
            <a:spAutoFit/>
          </a:bodyPr>
          <a:lstStyle/>
          <a:p>
            <a:r>
              <a:rPr lang="en-US" sz="4400" b="1" dirty="0">
                <a:solidFill>
                  <a:schemeClr val="tx2"/>
                </a:solidFill>
              </a:rPr>
              <a:t>Order </a:t>
            </a:r>
            <a:r>
              <a:rPr lang="en-US" sz="4400" b="1" dirty="0" err="1">
                <a:solidFill>
                  <a:schemeClr val="tx2"/>
                </a:solidFill>
              </a:rPr>
              <a:t>Strongylida</a:t>
            </a:r>
            <a:endParaRPr lang="en-US" sz="4400" b="1" dirty="0">
              <a:solidFill>
                <a:schemeClr val="tx2"/>
              </a:solidFill>
            </a:endParaRPr>
          </a:p>
        </p:txBody>
      </p:sp>
    </p:spTree>
    <p:extLst>
      <p:ext uri="{BB962C8B-B14F-4D97-AF65-F5344CB8AC3E}">
        <p14:creationId xmlns:p14="http://schemas.microsoft.com/office/powerpoint/2010/main" val="59661457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41056" y="725487"/>
            <a:ext cx="5824456" cy="950914"/>
          </a:xfrm>
        </p:spPr>
        <p:txBody>
          <a:bodyPr/>
          <a:lstStyle/>
          <a:p>
            <a:pPr eaLnBrk="1" hangingPunct="1"/>
            <a:r>
              <a:rPr lang="en-US" b="1" dirty="0" err="1"/>
              <a:t>Metastrongyles</a:t>
            </a:r>
            <a:endParaRPr lang="en-US" b="1" dirty="0"/>
          </a:p>
        </p:txBody>
      </p:sp>
      <p:sp>
        <p:nvSpPr>
          <p:cNvPr id="51203" name="Rectangle 3"/>
          <p:cNvSpPr>
            <a:spLocks noGrp="1" noChangeArrowheads="1"/>
          </p:cNvSpPr>
          <p:nvPr>
            <p:ph idx="1"/>
          </p:nvPr>
        </p:nvSpPr>
        <p:spPr/>
        <p:txBody>
          <a:bodyPr/>
          <a:lstStyle/>
          <a:p>
            <a:pPr eaLnBrk="1" hangingPunct="1"/>
            <a:r>
              <a:rPr lang="en-US" dirty="0" err="1"/>
              <a:t>Metastrongyles</a:t>
            </a:r>
            <a:endParaRPr lang="en-US" dirty="0"/>
          </a:p>
          <a:p>
            <a:pPr lvl="1"/>
            <a:r>
              <a:rPr lang="en-US" u="sng" dirty="0"/>
              <a:t>Mostly respiratory system</a:t>
            </a:r>
          </a:p>
          <a:p>
            <a:pPr lvl="1"/>
            <a:r>
              <a:rPr lang="en-US" dirty="0"/>
              <a:t>but some affect the vascular and nervous systems.</a:t>
            </a:r>
          </a:p>
          <a:p>
            <a:pPr lvl="1"/>
            <a:r>
              <a:rPr lang="en-US" dirty="0"/>
              <a:t>None enteric</a:t>
            </a:r>
          </a:p>
          <a:p>
            <a:pPr eaLnBrk="1" hangingPunct="1"/>
            <a:r>
              <a:rPr lang="en-US" dirty="0"/>
              <a:t>Life-cycle can be:</a:t>
            </a:r>
          </a:p>
          <a:p>
            <a:pPr lvl="1" eaLnBrk="1" hangingPunct="1"/>
            <a:r>
              <a:rPr lang="en-US" dirty="0"/>
              <a:t>INDIRECT requiring snails, slugs, </a:t>
            </a:r>
            <a:r>
              <a:rPr lang="en-US" dirty="0">
                <a:solidFill>
                  <a:schemeClr val="tx2"/>
                </a:solidFill>
              </a:rPr>
              <a:t>earthworms</a:t>
            </a:r>
            <a:endParaRPr lang="en-US" dirty="0"/>
          </a:p>
          <a:p>
            <a:pPr lvl="1" eaLnBrk="1" hangingPunct="1"/>
            <a:r>
              <a:rPr lang="en-US" dirty="0"/>
              <a:t>Direct (</a:t>
            </a:r>
            <a:r>
              <a:rPr lang="en-US" i="1" dirty="0" err="1"/>
              <a:t>Filaroides</a:t>
            </a:r>
            <a:r>
              <a:rPr lang="en-US" dirty="0"/>
              <a:t> sp. not covered here)</a:t>
            </a:r>
          </a:p>
        </p:txBody>
      </p:sp>
    </p:spTree>
    <p:extLst>
      <p:ext uri="{BB962C8B-B14F-4D97-AF65-F5344CB8AC3E}">
        <p14:creationId xmlns:p14="http://schemas.microsoft.com/office/powerpoint/2010/main" val="10875555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34585" y="720247"/>
            <a:ext cx="6137607" cy="956154"/>
          </a:xfrm>
        </p:spPr>
        <p:txBody>
          <a:bodyPr/>
          <a:lstStyle/>
          <a:p>
            <a:pPr eaLnBrk="1" hangingPunct="1"/>
            <a:r>
              <a:rPr lang="en-US" b="1" dirty="0" err="1"/>
              <a:t>Strongyle</a:t>
            </a:r>
            <a:r>
              <a:rPr lang="en-US" b="1" dirty="0"/>
              <a:t> Morphology</a:t>
            </a:r>
          </a:p>
        </p:txBody>
      </p:sp>
      <p:sp>
        <p:nvSpPr>
          <p:cNvPr id="7171" name="Rectangle 3"/>
          <p:cNvSpPr>
            <a:spLocks noGrp="1" noChangeArrowheads="1"/>
          </p:cNvSpPr>
          <p:nvPr>
            <p:ph idx="1"/>
          </p:nvPr>
        </p:nvSpPr>
        <p:spPr>
          <a:xfrm>
            <a:off x="1188610" y="2387231"/>
            <a:ext cx="4454365" cy="3036539"/>
          </a:xfrm>
        </p:spPr>
        <p:txBody>
          <a:bodyPr/>
          <a:lstStyle/>
          <a:p>
            <a:pPr eaLnBrk="1" hangingPunct="1"/>
            <a:r>
              <a:rPr lang="en-US" b="1" dirty="0"/>
              <a:t>large, thick body</a:t>
            </a:r>
          </a:p>
          <a:p>
            <a:pPr eaLnBrk="1" hangingPunct="1"/>
            <a:r>
              <a:rPr lang="en-US" b="1" dirty="0"/>
              <a:t>large buccal cavity</a:t>
            </a:r>
          </a:p>
          <a:p>
            <a:pPr lvl="1"/>
            <a:r>
              <a:rPr lang="en-US" b="1" dirty="0"/>
              <a:t>leaf crown</a:t>
            </a:r>
          </a:p>
          <a:p>
            <a:pPr lvl="1"/>
            <a:r>
              <a:rPr lang="en-US" b="1" dirty="0"/>
              <a:t>teeth (+/-)</a:t>
            </a:r>
            <a:endParaRPr lang="en-US" dirty="0"/>
          </a:p>
        </p:txBody>
      </p:sp>
      <p:pic>
        <p:nvPicPr>
          <p:cNvPr id="7172" name="Picture 5"/>
          <p:cNvPicPr>
            <a:picLocks noChangeAspect="1" noChangeArrowheads="1"/>
          </p:cNvPicPr>
          <p:nvPr/>
        </p:nvPicPr>
        <p:blipFill rotWithShape="1">
          <a:blip r:embed="rId3" cstate="print"/>
          <a:srcRect b="9449"/>
          <a:stretch/>
        </p:blipFill>
        <p:spPr bwMode="auto">
          <a:xfrm>
            <a:off x="8065227" y="1966586"/>
            <a:ext cx="3026386" cy="4546948"/>
          </a:xfrm>
          <a:prstGeom prst="rect">
            <a:avLst/>
          </a:prstGeom>
          <a:noFill/>
          <a:ln w="9525">
            <a:noFill/>
            <a:miter lim="800000"/>
            <a:headEnd/>
            <a:tailEnd/>
          </a:ln>
        </p:spPr>
      </p:pic>
    </p:spTree>
    <p:extLst>
      <p:ext uri="{BB962C8B-B14F-4D97-AF65-F5344CB8AC3E}">
        <p14:creationId xmlns:p14="http://schemas.microsoft.com/office/powerpoint/2010/main" val="29327129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34585" y="129540"/>
            <a:ext cx="10390716" cy="1546861"/>
          </a:xfrm>
        </p:spPr>
        <p:txBody>
          <a:bodyPr/>
          <a:lstStyle/>
          <a:p>
            <a:pPr eaLnBrk="1" hangingPunct="1"/>
            <a:r>
              <a:rPr lang="en-US" b="1" i="1" dirty="0" err="1"/>
              <a:t>Metastrongylus</a:t>
            </a:r>
            <a:r>
              <a:rPr lang="en-US" b="1" dirty="0"/>
              <a:t> </a:t>
            </a:r>
            <a:br>
              <a:rPr lang="en-US" b="1" dirty="0"/>
            </a:br>
            <a:r>
              <a:rPr lang="en-US" b="1" dirty="0"/>
              <a:t>(lung worms of swine)</a:t>
            </a:r>
          </a:p>
        </p:txBody>
      </p:sp>
      <p:sp>
        <p:nvSpPr>
          <p:cNvPr id="52227" name="Rectangle 3"/>
          <p:cNvSpPr>
            <a:spLocks noGrp="1" noChangeArrowheads="1"/>
          </p:cNvSpPr>
          <p:nvPr>
            <p:ph idx="1"/>
          </p:nvPr>
        </p:nvSpPr>
        <p:spPr>
          <a:xfrm>
            <a:off x="406054" y="2294351"/>
            <a:ext cx="5689946" cy="4434109"/>
          </a:xfrm>
        </p:spPr>
        <p:txBody>
          <a:bodyPr rtlCol="0">
            <a:normAutofit fontScale="92500" lnSpcReduction="20000"/>
          </a:bodyPr>
          <a:lstStyle/>
          <a:p>
            <a:pPr>
              <a:defRPr/>
            </a:pPr>
            <a:r>
              <a:rPr lang="en-US" sz="3500" dirty="0"/>
              <a:t>adult worms</a:t>
            </a:r>
          </a:p>
          <a:p>
            <a:pPr lvl="1">
              <a:defRPr/>
            </a:pPr>
            <a:r>
              <a:rPr lang="en-US" sz="3000" dirty="0"/>
              <a:t>large, white</a:t>
            </a:r>
          </a:p>
          <a:p>
            <a:pPr lvl="1">
              <a:defRPr/>
            </a:pPr>
            <a:r>
              <a:rPr lang="en-US" sz="3000" dirty="0"/>
              <a:t>in bronchi</a:t>
            </a:r>
          </a:p>
          <a:p>
            <a:pPr marL="457200" lvl="1" indent="0">
              <a:buNone/>
              <a:defRPr/>
            </a:pPr>
            <a:endParaRPr lang="en-US" dirty="0"/>
          </a:p>
          <a:p>
            <a:pPr marL="457200" lvl="1" indent="0">
              <a:buNone/>
              <a:defRPr/>
            </a:pPr>
            <a:endParaRPr lang="en-US" dirty="0"/>
          </a:p>
          <a:p>
            <a:pPr>
              <a:defRPr/>
            </a:pPr>
            <a:r>
              <a:rPr lang="en-US" sz="3500" u="sng" dirty="0" err="1"/>
              <a:t>larvated</a:t>
            </a:r>
            <a:r>
              <a:rPr lang="en-US" sz="3500" u="sng" dirty="0"/>
              <a:t> </a:t>
            </a:r>
            <a:r>
              <a:rPr lang="en-US" sz="3500" dirty="0"/>
              <a:t>eggs are released from the female in the bronchi, coughed up, swallowed and passed out in feces</a:t>
            </a:r>
          </a:p>
        </p:txBody>
      </p:sp>
      <p:pic>
        <p:nvPicPr>
          <p:cNvPr id="52228" name="Picture 4"/>
          <p:cNvPicPr>
            <a:picLocks noChangeAspect="1" noChangeArrowheads="1"/>
          </p:cNvPicPr>
          <p:nvPr/>
        </p:nvPicPr>
        <p:blipFill>
          <a:blip r:embed="rId3" cstate="print"/>
          <a:srcRect/>
          <a:stretch>
            <a:fillRect/>
          </a:stretch>
        </p:blipFill>
        <p:spPr bwMode="auto">
          <a:xfrm>
            <a:off x="4654739" y="1975167"/>
            <a:ext cx="3422458" cy="2126479"/>
          </a:xfrm>
          <a:prstGeom prst="rect">
            <a:avLst/>
          </a:prstGeom>
          <a:noFill/>
          <a:ln w="9525">
            <a:noFill/>
            <a:miter lim="800000"/>
            <a:headEnd/>
            <a:tailEnd/>
          </a:ln>
        </p:spPr>
      </p:pic>
      <p:sp>
        <p:nvSpPr>
          <p:cNvPr id="2" name="TextBox 1"/>
          <p:cNvSpPr txBox="1"/>
          <p:nvPr/>
        </p:nvSpPr>
        <p:spPr>
          <a:xfrm>
            <a:off x="8351568" y="2209800"/>
            <a:ext cx="1440129" cy="338554"/>
          </a:xfrm>
          <a:prstGeom prst="rect">
            <a:avLst/>
          </a:prstGeom>
          <a:solidFill>
            <a:schemeClr val="bg1"/>
          </a:solidFill>
        </p:spPr>
        <p:txBody>
          <a:bodyPr wrap="square" rtlCol="0">
            <a:spAutoFit/>
          </a:bodyPr>
          <a:lstStyle/>
          <a:p>
            <a:r>
              <a:rPr lang="en-US" sz="1600" b="1" dirty="0"/>
              <a:t>2 </a:t>
            </a:r>
            <a:r>
              <a:rPr lang="en-US" sz="1600" b="1" dirty="0" err="1"/>
              <a:t>trilobed</a:t>
            </a:r>
            <a:r>
              <a:rPr lang="en-US" sz="1600" b="1" dirty="0"/>
              <a:t> lips</a:t>
            </a:r>
          </a:p>
        </p:txBody>
      </p:sp>
      <p:cxnSp>
        <p:nvCxnSpPr>
          <p:cNvPr id="8" name="Straight Arrow Connector 7"/>
          <p:cNvCxnSpPr>
            <a:cxnSpLocks/>
            <a:stCxn id="2" idx="1"/>
          </p:cNvCxnSpPr>
          <p:nvPr/>
        </p:nvCxnSpPr>
        <p:spPr>
          <a:xfrm flipH="1">
            <a:off x="7962900" y="2379077"/>
            <a:ext cx="388668" cy="343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9866" y="3912963"/>
            <a:ext cx="3667679" cy="2739297"/>
          </a:xfrm>
          <a:prstGeom prst="rect">
            <a:avLst/>
          </a:prstGeom>
        </p:spPr>
      </p:pic>
    </p:spTree>
    <p:extLst>
      <p:ext uri="{BB962C8B-B14F-4D97-AF65-F5344CB8AC3E}">
        <p14:creationId xmlns:p14="http://schemas.microsoft.com/office/powerpoint/2010/main" val="306676642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01284" y="160020"/>
            <a:ext cx="6976956" cy="1531620"/>
          </a:xfrm>
        </p:spPr>
        <p:txBody>
          <a:bodyPr/>
          <a:lstStyle/>
          <a:p>
            <a:pPr eaLnBrk="1" hangingPunct="1"/>
            <a:r>
              <a:rPr lang="en-US" b="1" i="1" dirty="0" err="1"/>
              <a:t>Aelurostrongylus</a:t>
            </a:r>
            <a:r>
              <a:rPr lang="en-US" b="1" i="1" dirty="0"/>
              <a:t> </a:t>
            </a:r>
            <a:r>
              <a:rPr lang="en-US" b="1" i="1" dirty="0" err="1"/>
              <a:t>abstrusus</a:t>
            </a:r>
            <a:r>
              <a:rPr lang="en-US" b="1" i="1" dirty="0"/>
              <a:t/>
            </a:r>
            <a:br>
              <a:rPr lang="en-US" b="1" i="1" dirty="0"/>
            </a:br>
            <a:r>
              <a:rPr lang="en-US" b="1" dirty="0"/>
              <a:t>(lung worm of cats)</a:t>
            </a:r>
          </a:p>
        </p:txBody>
      </p:sp>
      <p:sp>
        <p:nvSpPr>
          <p:cNvPr id="109571" name="Rectangle 3"/>
          <p:cNvSpPr>
            <a:spLocks noGrp="1" noChangeArrowheads="1"/>
          </p:cNvSpPr>
          <p:nvPr>
            <p:ph idx="1"/>
          </p:nvPr>
        </p:nvSpPr>
        <p:spPr>
          <a:xfrm>
            <a:off x="611505" y="2184877"/>
            <a:ext cx="6718935" cy="1386522"/>
          </a:xfrm>
        </p:spPr>
        <p:txBody>
          <a:bodyPr/>
          <a:lstStyle/>
          <a:p>
            <a:pPr eaLnBrk="1" hangingPunct="1"/>
            <a:r>
              <a:rPr lang="en-US" dirty="0"/>
              <a:t>Adults in lung parenchyma of CATS</a:t>
            </a:r>
          </a:p>
          <a:p>
            <a:pPr eaLnBrk="1" hangingPunct="1"/>
            <a:r>
              <a:rPr lang="en-US" dirty="0"/>
              <a:t>Occasionally seen in N.C.</a:t>
            </a:r>
          </a:p>
        </p:txBody>
      </p:sp>
      <p:pic>
        <p:nvPicPr>
          <p:cNvPr id="55301" name="Picture 5"/>
          <p:cNvPicPr>
            <a:picLocks noChangeAspect="1" noChangeArrowheads="1"/>
          </p:cNvPicPr>
          <p:nvPr/>
        </p:nvPicPr>
        <p:blipFill>
          <a:blip r:embed="rId3" cstate="print"/>
          <a:srcRect/>
          <a:stretch>
            <a:fillRect/>
          </a:stretch>
        </p:blipFill>
        <p:spPr bwMode="auto">
          <a:xfrm rot="5400000">
            <a:off x="7550068" y="3063851"/>
            <a:ext cx="4407921" cy="2881219"/>
          </a:xfrm>
          <a:prstGeom prst="rect">
            <a:avLst/>
          </a:prstGeom>
          <a:noFill/>
          <a:ln w="9525">
            <a:noFill/>
            <a:miter lim="800000"/>
            <a:headEnd/>
            <a:tailEnd/>
          </a:ln>
        </p:spPr>
      </p:pic>
      <p:pic>
        <p:nvPicPr>
          <p:cNvPr id="55302" name="Picture 6"/>
          <p:cNvPicPr>
            <a:picLocks noChangeAspect="1" noChangeArrowheads="1"/>
          </p:cNvPicPr>
          <p:nvPr/>
        </p:nvPicPr>
        <p:blipFill>
          <a:blip r:embed="rId4" cstate="print"/>
          <a:srcRect/>
          <a:stretch>
            <a:fillRect/>
          </a:stretch>
        </p:blipFill>
        <p:spPr bwMode="auto">
          <a:xfrm>
            <a:off x="1074420" y="3425429"/>
            <a:ext cx="4716780" cy="3081230"/>
          </a:xfrm>
          <a:prstGeom prst="rect">
            <a:avLst/>
          </a:prstGeom>
          <a:noFill/>
          <a:ln w="9525">
            <a:noFill/>
            <a:miter lim="800000"/>
            <a:headEnd/>
            <a:tailEnd/>
          </a:ln>
        </p:spPr>
      </p:pic>
      <p:cxnSp>
        <p:nvCxnSpPr>
          <p:cNvPr id="3" name="Straight Arrow Connector 2"/>
          <p:cNvCxnSpPr>
            <a:cxnSpLocks/>
          </p:cNvCxnSpPr>
          <p:nvPr/>
        </p:nvCxnSpPr>
        <p:spPr>
          <a:xfrm flipV="1">
            <a:off x="8718550" y="5363349"/>
            <a:ext cx="393905" cy="4405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V="1">
            <a:off x="10363200" y="5186957"/>
            <a:ext cx="246380" cy="495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55300" idx="0"/>
          </p:cNvCxnSpPr>
          <p:nvPr/>
        </p:nvCxnSpPr>
        <p:spPr>
          <a:xfrm flipH="1" flipV="1">
            <a:off x="3596640" y="5288280"/>
            <a:ext cx="570435" cy="7879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300" name="Text Box 4"/>
          <p:cNvSpPr txBox="1">
            <a:spLocks noChangeArrowheads="1"/>
          </p:cNvSpPr>
          <p:nvPr/>
        </p:nvSpPr>
        <p:spPr bwMode="auto">
          <a:xfrm>
            <a:off x="2785062" y="6076235"/>
            <a:ext cx="2764026" cy="369332"/>
          </a:xfrm>
          <a:prstGeom prst="rect">
            <a:avLst/>
          </a:prstGeom>
          <a:solidFill>
            <a:schemeClr val="bg1"/>
          </a:solidFill>
          <a:ln w="12700">
            <a:noFill/>
            <a:miter lim="800000"/>
            <a:headEnd/>
            <a:tailEnd/>
          </a:ln>
        </p:spPr>
        <p:txBody>
          <a:bodyPr wrap="none">
            <a:spAutoFit/>
          </a:bodyPr>
          <a:lstStyle/>
          <a:p>
            <a:r>
              <a:rPr lang="en-US" b="1" dirty="0">
                <a:latin typeface="Calibri" panose="020F0502020204030204" pitchFamily="34" charset="0"/>
                <a:cs typeface="Calibri" panose="020F0502020204030204" pitchFamily="34" charset="0"/>
              </a:rPr>
              <a:t>Grayish subpleural nodules</a:t>
            </a:r>
          </a:p>
        </p:txBody>
      </p:sp>
      <p:cxnSp>
        <p:nvCxnSpPr>
          <p:cNvPr id="12" name="Straight Arrow Connector 11">
            <a:extLst>
              <a:ext uri="{FF2B5EF4-FFF2-40B4-BE49-F238E27FC236}">
                <a16:creationId xmlns:a16="http://schemas.microsoft.com/office/drawing/2014/main" id="{0592F8EE-C0C5-46B1-AADB-F2D6E2995FCD}"/>
              </a:ext>
            </a:extLst>
          </p:cNvPr>
          <p:cNvCxnSpPr>
            <a:cxnSpLocks/>
            <a:stCxn id="55300" idx="0"/>
          </p:cNvCxnSpPr>
          <p:nvPr/>
        </p:nvCxnSpPr>
        <p:spPr>
          <a:xfrm flipV="1">
            <a:off x="4167075" y="4879063"/>
            <a:ext cx="177698" cy="11971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510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BE266A-DF29-0E4A-B721-F9EDDCF73D71}"/>
              </a:ext>
            </a:extLst>
          </p:cNvPr>
          <p:cNvSpPr>
            <a:spLocks noGrp="1"/>
          </p:cNvSpPr>
          <p:nvPr>
            <p:ph type="title"/>
          </p:nvPr>
        </p:nvSpPr>
        <p:spPr>
          <a:xfrm>
            <a:off x="1534585" y="725487"/>
            <a:ext cx="9400115" cy="950914"/>
          </a:xfrm>
        </p:spPr>
        <p:txBody>
          <a:bodyPr/>
          <a:lstStyle/>
          <a:p>
            <a:r>
              <a:rPr lang="en-US" b="1" i="1" dirty="0" err="1"/>
              <a:t>Aelurostrongylus</a:t>
            </a:r>
            <a:r>
              <a:rPr lang="en-US" b="1" i="1" dirty="0"/>
              <a:t> </a:t>
            </a:r>
            <a:r>
              <a:rPr lang="en-US" b="1" i="1" dirty="0" err="1"/>
              <a:t>abstrusus</a:t>
            </a:r>
            <a:endParaRPr lang="en-US" b="1" i="1" dirty="0"/>
          </a:p>
        </p:txBody>
      </p:sp>
      <p:sp>
        <p:nvSpPr>
          <p:cNvPr id="5" name="Content Placeholder 4">
            <a:extLst>
              <a:ext uri="{FF2B5EF4-FFF2-40B4-BE49-F238E27FC236}">
                <a16:creationId xmlns:a16="http://schemas.microsoft.com/office/drawing/2014/main" id="{01161444-CEC5-4B48-BDAA-96BAC49D2F0E}"/>
              </a:ext>
            </a:extLst>
          </p:cNvPr>
          <p:cNvSpPr>
            <a:spLocks noGrp="1"/>
          </p:cNvSpPr>
          <p:nvPr>
            <p:ph idx="1"/>
          </p:nvPr>
        </p:nvSpPr>
        <p:spPr>
          <a:xfrm>
            <a:off x="1062567" y="2411413"/>
            <a:ext cx="10363200" cy="1785937"/>
          </a:xfrm>
        </p:spPr>
        <p:txBody>
          <a:bodyPr/>
          <a:lstStyle/>
          <a:p>
            <a:r>
              <a:rPr lang="en-US" dirty="0"/>
              <a:t>Can be the cause of severe disease in indoor/outdoor cats.</a:t>
            </a:r>
          </a:p>
          <a:p>
            <a:r>
              <a:rPr lang="en-US" dirty="0"/>
              <a:t>Diagnosis requires special technique to find motile larvae in feces or sputum.</a:t>
            </a:r>
          </a:p>
        </p:txBody>
      </p:sp>
    </p:spTree>
    <p:extLst>
      <p:ext uri="{BB962C8B-B14F-4D97-AF65-F5344CB8AC3E}">
        <p14:creationId xmlns:p14="http://schemas.microsoft.com/office/powerpoint/2010/main" val="3302315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a:stretch>
            <a:fillRect/>
          </a:stretch>
        </p:blipFill>
        <p:spPr bwMode="auto">
          <a:xfrm>
            <a:off x="1104899" y="28577"/>
            <a:ext cx="9972675" cy="6775248"/>
          </a:xfrm>
          <a:prstGeom prst="rect">
            <a:avLst/>
          </a:prstGeom>
          <a:noFill/>
          <a:ln w="9525">
            <a:noFill/>
            <a:miter lim="800000"/>
            <a:headEnd/>
            <a:tailEnd/>
          </a:ln>
        </p:spPr>
      </p:pic>
    </p:spTree>
    <p:extLst>
      <p:ext uri="{BB962C8B-B14F-4D97-AF65-F5344CB8AC3E}">
        <p14:creationId xmlns:p14="http://schemas.microsoft.com/office/powerpoint/2010/main" val="1515628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04977" y="742950"/>
            <a:ext cx="7981949" cy="1014415"/>
          </a:xfrm>
        </p:spPr>
        <p:txBody>
          <a:bodyPr/>
          <a:lstStyle/>
          <a:p>
            <a:pPr eaLnBrk="1" hangingPunct="1"/>
            <a:r>
              <a:rPr lang="en-US" b="1" i="1" dirty="0" err="1"/>
              <a:t>Aelurostrongylus</a:t>
            </a:r>
            <a:r>
              <a:rPr lang="en-US" b="1" i="1" dirty="0"/>
              <a:t> </a:t>
            </a:r>
            <a:r>
              <a:rPr lang="en-US" b="1" i="1" dirty="0" err="1"/>
              <a:t>abstrusus</a:t>
            </a:r>
            <a:endParaRPr lang="en-US" b="1" i="1" dirty="0"/>
          </a:p>
        </p:txBody>
      </p:sp>
      <p:sp>
        <p:nvSpPr>
          <p:cNvPr id="111619" name="Rectangle 3"/>
          <p:cNvSpPr>
            <a:spLocks noGrp="1" noChangeArrowheads="1"/>
          </p:cNvSpPr>
          <p:nvPr>
            <p:ph idx="1"/>
          </p:nvPr>
        </p:nvSpPr>
        <p:spPr>
          <a:xfrm>
            <a:off x="1285876" y="2219326"/>
            <a:ext cx="7762875" cy="4286249"/>
          </a:xfrm>
        </p:spPr>
        <p:txBody>
          <a:bodyPr/>
          <a:lstStyle/>
          <a:p>
            <a:pPr eaLnBrk="1" hangingPunct="1"/>
            <a:r>
              <a:rPr lang="en-US" sz="3600" dirty="0"/>
              <a:t>Cat infected by eating</a:t>
            </a:r>
          </a:p>
          <a:p>
            <a:pPr lvl="1" eaLnBrk="1" hangingPunct="1"/>
            <a:r>
              <a:rPr lang="en-US" sz="3200" dirty="0"/>
              <a:t> infected snail/slug </a:t>
            </a:r>
          </a:p>
          <a:p>
            <a:pPr lvl="1" eaLnBrk="1" hangingPunct="1"/>
            <a:r>
              <a:rPr lang="en-US" sz="3200" dirty="0"/>
              <a:t> infected paratenic host (e.g. bird)</a:t>
            </a:r>
          </a:p>
          <a:p>
            <a:pPr eaLnBrk="1" hangingPunct="1"/>
            <a:r>
              <a:rPr lang="en-US" sz="3600" dirty="0"/>
              <a:t>Larvae migrate from stomach to lungs</a:t>
            </a:r>
          </a:p>
          <a:p>
            <a:pPr eaLnBrk="1" hangingPunct="1"/>
            <a:r>
              <a:rPr lang="en-US" sz="3600" dirty="0"/>
              <a:t>Prepatent period is 5-6 weeks</a:t>
            </a:r>
          </a:p>
          <a:p>
            <a:pPr eaLnBrk="1" hangingPunct="1"/>
            <a:r>
              <a:rPr lang="en-US" sz="3600" dirty="0"/>
              <a:t>L1 coughed up, swallowed, in feces</a:t>
            </a:r>
          </a:p>
        </p:txBody>
      </p:sp>
    </p:spTree>
    <p:extLst>
      <p:ext uri="{BB962C8B-B14F-4D97-AF65-F5344CB8AC3E}">
        <p14:creationId xmlns:p14="http://schemas.microsoft.com/office/powerpoint/2010/main" val="4035635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1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16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6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6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528167" y="2297121"/>
            <a:ext cx="5747808" cy="4366253"/>
          </a:xfrm>
        </p:spPr>
        <p:txBody>
          <a:bodyPr/>
          <a:lstStyle/>
          <a:p>
            <a:pPr eaLnBrk="1" hangingPunct="1">
              <a:buFont typeface="Monotype Sorts" charset="2"/>
              <a:buNone/>
            </a:pPr>
            <a:r>
              <a:rPr lang="en-US" b="1" u="sng" dirty="0"/>
              <a:t>Pathogenesis</a:t>
            </a:r>
          </a:p>
          <a:p>
            <a:r>
              <a:rPr lang="en-US" dirty="0"/>
              <a:t>Egg masses </a:t>
            </a:r>
          </a:p>
          <a:p>
            <a:pPr lvl="1"/>
            <a:r>
              <a:rPr lang="en-US" sz="2400" dirty="0"/>
              <a:t>small, grayish subpleural nodules</a:t>
            </a:r>
          </a:p>
          <a:p>
            <a:r>
              <a:rPr lang="en-US" dirty="0"/>
              <a:t>Adult worms</a:t>
            </a:r>
          </a:p>
          <a:p>
            <a:pPr lvl="1"/>
            <a:r>
              <a:rPr lang="en-US" sz="2400" dirty="0"/>
              <a:t>7-10 mm long</a:t>
            </a:r>
          </a:p>
          <a:p>
            <a:pPr lvl="1"/>
            <a:r>
              <a:rPr lang="en-US" sz="2400" dirty="0"/>
              <a:t>Cause smooth muscle hyperplasia and pulmonary hypertrophy</a:t>
            </a:r>
          </a:p>
          <a:p>
            <a:r>
              <a:rPr lang="en-US" u="sng" dirty="0"/>
              <a:t>Heavy burdens can be fatal</a:t>
            </a:r>
          </a:p>
          <a:p>
            <a:pPr eaLnBrk="1" hangingPunct="1">
              <a:buFont typeface="Monotype Sorts" charset="2"/>
              <a:buNone/>
            </a:pPr>
            <a:endParaRPr lang="en-US" dirty="0"/>
          </a:p>
          <a:p>
            <a:pPr eaLnBrk="1" hangingPunct="1">
              <a:buFont typeface="Monotype Sorts" charset="2"/>
              <a:buNone/>
            </a:pPr>
            <a:endParaRPr lang="en-US" dirty="0"/>
          </a:p>
          <a:p>
            <a:pPr eaLnBrk="1" hangingPunct="1">
              <a:buFont typeface="Monotype Sorts" charset="2"/>
              <a:buNone/>
            </a:pPr>
            <a:endParaRPr lang="en-US" dirty="0"/>
          </a:p>
          <a:p>
            <a:pPr eaLnBrk="1" hangingPunct="1">
              <a:buFont typeface="Monotype Sorts" charset="2"/>
              <a:buNone/>
            </a:pPr>
            <a:endParaRPr lang="en-US" dirty="0"/>
          </a:p>
        </p:txBody>
      </p:sp>
      <p:pic>
        <p:nvPicPr>
          <p:cNvPr id="58373" name="Picture 5"/>
          <p:cNvPicPr>
            <a:picLocks noChangeAspect="1" noChangeArrowheads="1"/>
          </p:cNvPicPr>
          <p:nvPr/>
        </p:nvPicPr>
        <p:blipFill>
          <a:blip r:embed="rId3" cstate="print"/>
          <a:srcRect/>
          <a:stretch>
            <a:fillRect/>
          </a:stretch>
        </p:blipFill>
        <p:spPr bwMode="auto">
          <a:xfrm>
            <a:off x="6581774" y="2076449"/>
            <a:ext cx="3630025" cy="2371701"/>
          </a:xfrm>
          <a:prstGeom prst="rect">
            <a:avLst/>
          </a:prstGeom>
          <a:noFill/>
          <a:ln w="9525">
            <a:noFill/>
            <a:miter lim="800000"/>
            <a:headEnd/>
            <a:tailEnd/>
          </a:ln>
        </p:spPr>
      </p:pic>
      <p:pic>
        <p:nvPicPr>
          <p:cNvPr id="58374" name="Picture 6"/>
          <p:cNvPicPr>
            <a:picLocks noChangeAspect="1" noChangeArrowheads="1"/>
          </p:cNvPicPr>
          <p:nvPr/>
        </p:nvPicPr>
        <p:blipFill>
          <a:blip r:embed="rId4" cstate="print"/>
          <a:srcRect/>
          <a:stretch>
            <a:fillRect/>
          </a:stretch>
        </p:blipFill>
        <p:spPr bwMode="auto">
          <a:xfrm>
            <a:off x="8500584" y="4343401"/>
            <a:ext cx="3518581" cy="2300924"/>
          </a:xfrm>
          <a:prstGeom prst="rect">
            <a:avLst/>
          </a:prstGeom>
          <a:noFill/>
          <a:ln w="9525">
            <a:noFill/>
            <a:miter lim="800000"/>
            <a:headEnd/>
            <a:tailEnd/>
          </a:ln>
        </p:spPr>
      </p:pic>
      <p:sp>
        <p:nvSpPr>
          <p:cNvPr id="7" name="Rectangle 2">
            <a:extLst>
              <a:ext uri="{FF2B5EF4-FFF2-40B4-BE49-F238E27FC236}">
                <a16:creationId xmlns:a16="http://schemas.microsoft.com/office/drawing/2014/main" id="{C0475CC6-5B55-4466-B393-C274E4346903}"/>
              </a:ext>
            </a:extLst>
          </p:cNvPr>
          <p:cNvSpPr txBox="1">
            <a:spLocks noChangeArrowheads="1"/>
          </p:cNvSpPr>
          <p:nvPr/>
        </p:nvSpPr>
        <p:spPr bwMode="auto">
          <a:xfrm>
            <a:off x="1704977" y="742950"/>
            <a:ext cx="7981949" cy="101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b="1" i="1" kern="0" dirty="0" err="1"/>
              <a:t>Aelurostrongylus</a:t>
            </a:r>
            <a:r>
              <a:rPr lang="en-US" b="1" i="1" kern="0" dirty="0"/>
              <a:t> </a:t>
            </a:r>
            <a:r>
              <a:rPr lang="en-US" b="1" i="1" kern="0" dirty="0" err="1"/>
              <a:t>abstrusus</a:t>
            </a:r>
            <a:endParaRPr lang="en-US" b="1" i="1" kern="0" dirty="0"/>
          </a:p>
        </p:txBody>
      </p:sp>
      <p:cxnSp>
        <p:nvCxnSpPr>
          <p:cNvPr id="4" name="Straight Arrow Connector 3">
            <a:extLst>
              <a:ext uri="{FF2B5EF4-FFF2-40B4-BE49-F238E27FC236}">
                <a16:creationId xmlns:a16="http://schemas.microsoft.com/office/drawing/2014/main" id="{930499B2-8365-4EF5-A8D5-C5C62EAE1173}"/>
              </a:ext>
            </a:extLst>
          </p:cNvPr>
          <p:cNvCxnSpPr/>
          <p:nvPr/>
        </p:nvCxnSpPr>
        <p:spPr bwMode="auto">
          <a:xfrm>
            <a:off x="8610600" y="3552825"/>
            <a:ext cx="571500" cy="714375"/>
          </a:xfrm>
          <a:prstGeom prst="straightConnector1">
            <a:avLst/>
          </a:prstGeom>
          <a:solidFill>
            <a:schemeClr val="accent1"/>
          </a:solidFill>
          <a:ln w="381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931771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1028700" y="63500"/>
            <a:ext cx="10274300" cy="6712043"/>
          </a:xfrm>
          <a:prstGeom prst="rect">
            <a:avLst/>
          </a:prstGeom>
          <a:noFill/>
          <a:ln w="9525">
            <a:noFill/>
            <a:miter lim="800000"/>
            <a:headEnd/>
            <a:tailEnd/>
          </a:ln>
        </p:spPr>
      </p:pic>
      <p:sp>
        <p:nvSpPr>
          <p:cNvPr id="2" name="TextBox 1"/>
          <p:cNvSpPr txBox="1"/>
          <p:nvPr/>
        </p:nvSpPr>
        <p:spPr>
          <a:xfrm>
            <a:off x="4582886" y="2464247"/>
            <a:ext cx="1698171" cy="646331"/>
          </a:xfrm>
          <a:prstGeom prst="rect">
            <a:avLst/>
          </a:prstGeom>
          <a:solidFill>
            <a:schemeClr val="bg1"/>
          </a:solidFill>
        </p:spPr>
        <p:txBody>
          <a:bodyPr wrap="square" rtlCol="0">
            <a:spAutoFit/>
          </a:bodyPr>
          <a:lstStyle/>
          <a:p>
            <a:pPr algn="ctr"/>
            <a:r>
              <a:rPr lang="en-US" b="1" dirty="0"/>
              <a:t>Adult worms in cross-section</a:t>
            </a:r>
          </a:p>
        </p:txBody>
      </p:sp>
      <p:cxnSp>
        <p:nvCxnSpPr>
          <p:cNvPr id="4" name="Straight Arrow Connector 3"/>
          <p:cNvCxnSpPr>
            <a:cxnSpLocks/>
            <a:stCxn id="5" idx="0"/>
          </p:cNvCxnSpPr>
          <p:nvPr/>
        </p:nvCxnSpPr>
        <p:spPr>
          <a:xfrm flipH="1" flipV="1">
            <a:off x="8251373" y="2362202"/>
            <a:ext cx="816426" cy="505598"/>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610599" y="2867800"/>
            <a:ext cx="914399" cy="369332"/>
          </a:xfrm>
          <a:prstGeom prst="rect">
            <a:avLst/>
          </a:prstGeom>
          <a:solidFill>
            <a:schemeClr val="bg1"/>
          </a:solidFill>
        </p:spPr>
        <p:txBody>
          <a:bodyPr wrap="square" rtlCol="0">
            <a:spAutoFit/>
          </a:bodyPr>
          <a:lstStyle/>
          <a:p>
            <a:pPr algn="ctr"/>
            <a:r>
              <a:rPr lang="en-US" b="1" dirty="0"/>
              <a:t>cuticle</a:t>
            </a:r>
          </a:p>
        </p:txBody>
      </p:sp>
      <p:sp>
        <p:nvSpPr>
          <p:cNvPr id="6" name="TextBox 5"/>
          <p:cNvSpPr txBox="1"/>
          <p:nvPr/>
        </p:nvSpPr>
        <p:spPr>
          <a:xfrm>
            <a:off x="8839199" y="1676401"/>
            <a:ext cx="914399" cy="369332"/>
          </a:xfrm>
          <a:prstGeom prst="rect">
            <a:avLst/>
          </a:prstGeom>
          <a:solidFill>
            <a:schemeClr val="bg1"/>
          </a:solidFill>
        </p:spPr>
        <p:txBody>
          <a:bodyPr wrap="square" rtlCol="0">
            <a:spAutoFit/>
          </a:bodyPr>
          <a:lstStyle/>
          <a:p>
            <a:pPr algn="ctr"/>
            <a:r>
              <a:rPr lang="en-US" b="1" dirty="0"/>
              <a:t>uterus</a:t>
            </a:r>
          </a:p>
        </p:txBody>
      </p:sp>
      <p:cxnSp>
        <p:nvCxnSpPr>
          <p:cNvPr id="8" name="Straight Arrow Connector 7"/>
          <p:cNvCxnSpPr>
            <a:cxnSpLocks/>
            <a:stCxn id="6" idx="1"/>
          </p:cNvCxnSpPr>
          <p:nvPr/>
        </p:nvCxnSpPr>
        <p:spPr>
          <a:xfrm flipH="1" flipV="1">
            <a:off x="8134351" y="1660073"/>
            <a:ext cx="704848" cy="200994"/>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88876" y="565667"/>
            <a:ext cx="1529443" cy="369332"/>
          </a:xfrm>
          <a:prstGeom prst="rect">
            <a:avLst/>
          </a:prstGeom>
          <a:solidFill>
            <a:schemeClr val="bg1"/>
          </a:solidFill>
        </p:spPr>
        <p:txBody>
          <a:bodyPr wrap="square" rtlCol="0">
            <a:spAutoFit/>
          </a:bodyPr>
          <a:lstStyle/>
          <a:p>
            <a:pPr algn="ctr"/>
            <a:r>
              <a:rPr lang="en-US" b="1" dirty="0"/>
              <a:t>intestine</a:t>
            </a:r>
          </a:p>
        </p:txBody>
      </p:sp>
      <p:cxnSp>
        <p:nvCxnSpPr>
          <p:cNvPr id="11" name="Straight Arrow Connector 10"/>
          <p:cNvCxnSpPr>
            <a:cxnSpLocks/>
            <a:stCxn id="9" idx="1"/>
          </p:cNvCxnSpPr>
          <p:nvPr/>
        </p:nvCxnSpPr>
        <p:spPr>
          <a:xfrm flipH="1">
            <a:off x="7870371" y="750333"/>
            <a:ext cx="1118505" cy="104001"/>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2">
            <a:extLst>
              <a:ext uri="{FF2B5EF4-FFF2-40B4-BE49-F238E27FC236}">
                <a16:creationId xmlns:a16="http://schemas.microsoft.com/office/drawing/2014/main" id="{76624BA1-B353-440D-A396-8D2BC0FED55E}"/>
              </a:ext>
            </a:extLst>
          </p:cNvPr>
          <p:cNvSpPr txBox="1">
            <a:spLocks noChangeArrowheads="1"/>
          </p:cNvSpPr>
          <p:nvPr/>
        </p:nvSpPr>
        <p:spPr bwMode="auto">
          <a:xfrm>
            <a:off x="3403600" y="5833280"/>
            <a:ext cx="5524500" cy="791105"/>
          </a:xfrm>
          <a:prstGeom prst="rect">
            <a:avLst/>
          </a:prstGeom>
          <a:solidFill>
            <a:schemeClr val="bg1"/>
          </a:solidFill>
          <a:ln>
            <a:noFill/>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ctr"/>
            <a:r>
              <a:rPr lang="en-US" sz="2800" b="1" i="1" kern="0" dirty="0" err="1"/>
              <a:t>Aelurostrongylus</a:t>
            </a:r>
            <a:r>
              <a:rPr lang="en-US" sz="2800" b="1" i="1" kern="0" dirty="0"/>
              <a:t> </a:t>
            </a:r>
            <a:r>
              <a:rPr lang="en-US" sz="2800" b="1" i="1" kern="0" dirty="0" err="1"/>
              <a:t>abstrusus</a:t>
            </a:r>
            <a:endParaRPr lang="en-US" sz="2800" b="1" i="1" kern="0" dirty="0"/>
          </a:p>
        </p:txBody>
      </p:sp>
    </p:spTree>
    <p:extLst>
      <p:ext uri="{BB962C8B-B14F-4D97-AF65-F5344CB8AC3E}">
        <p14:creationId xmlns:p14="http://schemas.microsoft.com/office/powerpoint/2010/main" val="2790948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34585" y="685800"/>
            <a:ext cx="7418915" cy="990601"/>
          </a:xfrm>
        </p:spPr>
        <p:txBody>
          <a:bodyPr/>
          <a:lstStyle/>
          <a:p>
            <a:pPr eaLnBrk="1" hangingPunct="1"/>
            <a:r>
              <a:rPr lang="en-US" b="1" i="1" dirty="0" err="1"/>
              <a:t>Aelurostrongylus</a:t>
            </a:r>
            <a:r>
              <a:rPr lang="en-US" b="1" i="1" dirty="0"/>
              <a:t> </a:t>
            </a:r>
            <a:r>
              <a:rPr lang="en-US" b="1" i="1" dirty="0" err="1"/>
              <a:t>abstrusus</a:t>
            </a:r>
            <a:endParaRPr lang="en-US" b="1" i="1" dirty="0"/>
          </a:p>
        </p:txBody>
      </p:sp>
      <p:sp>
        <p:nvSpPr>
          <p:cNvPr id="60419" name="Rectangle 3"/>
          <p:cNvSpPr>
            <a:spLocks noGrp="1" noChangeArrowheads="1"/>
          </p:cNvSpPr>
          <p:nvPr>
            <p:ph idx="1"/>
          </p:nvPr>
        </p:nvSpPr>
        <p:spPr>
          <a:xfrm>
            <a:off x="463869" y="2598085"/>
            <a:ext cx="4877751" cy="2085201"/>
          </a:xfrm>
        </p:spPr>
        <p:txBody>
          <a:bodyPr/>
          <a:lstStyle/>
          <a:p>
            <a:pPr eaLnBrk="1" hangingPunct="1">
              <a:buFont typeface="Monotype Sorts" charset="2"/>
              <a:buNone/>
            </a:pPr>
            <a:r>
              <a:rPr lang="en-US" b="1" u="sng" dirty="0"/>
              <a:t>Diagnosis</a:t>
            </a:r>
          </a:p>
          <a:p>
            <a:r>
              <a:rPr lang="en-US" dirty="0"/>
              <a:t>Respiratory signs</a:t>
            </a:r>
          </a:p>
          <a:p>
            <a:r>
              <a:rPr lang="en-US" dirty="0"/>
              <a:t>Thoracic radiographs</a:t>
            </a:r>
          </a:p>
          <a:p>
            <a:pPr eaLnBrk="1" hangingPunct="1">
              <a:buFont typeface="Monotype Sorts" charset="2"/>
              <a:buNone/>
            </a:pPr>
            <a:r>
              <a:rPr lang="en-US" dirty="0"/>
              <a:t>				</a:t>
            </a:r>
          </a:p>
        </p:txBody>
      </p:sp>
      <p:pic>
        <p:nvPicPr>
          <p:cNvPr id="60421" name="Picture 5"/>
          <p:cNvPicPr>
            <a:picLocks noChangeAspect="1" noChangeArrowheads="1"/>
          </p:cNvPicPr>
          <p:nvPr/>
        </p:nvPicPr>
        <p:blipFill>
          <a:blip r:embed="rId3" cstate="print"/>
          <a:srcRect/>
          <a:stretch>
            <a:fillRect/>
          </a:stretch>
        </p:blipFill>
        <p:spPr bwMode="auto">
          <a:xfrm flipV="1">
            <a:off x="5524500" y="2443103"/>
            <a:ext cx="6629400" cy="4331711"/>
          </a:xfrm>
          <a:prstGeom prst="rect">
            <a:avLst/>
          </a:prstGeom>
          <a:noFill/>
          <a:ln w="9525">
            <a:noFill/>
            <a:miter lim="800000"/>
            <a:headEnd/>
            <a:tailEnd/>
          </a:ln>
        </p:spPr>
      </p:pic>
      <p:sp>
        <p:nvSpPr>
          <p:cNvPr id="2" name="TextBox 1"/>
          <p:cNvSpPr txBox="1"/>
          <p:nvPr/>
        </p:nvSpPr>
        <p:spPr>
          <a:xfrm>
            <a:off x="8622030" y="2519252"/>
            <a:ext cx="2369820" cy="369332"/>
          </a:xfrm>
          <a:prstGeom prst="rect">
            <a:avLst/>
          </a:prstGeom>
          <a:solidFill>
            <a:schemeClr val="bg1"/>
          </a:solidFill>
        </p:spPr>
        <p:txBody>
          <a:bodyPr wrap="square" rtlCol="0">
            <a:spAutoFit/>
          </a:bodyPr>
          <a:lstStyle/>
          <a:p>
            <a:pPr algn="ctr"/>
            <a:r>
              <a:rPr lang="en-US" b="1" dirty="0"/>
              <a:t>parenchymal densities</a:t>
            </a:r>
          </a:p>
        </p:txBody>
      </p:sp>
      <p:cxnSp>
        <p:nvCxnSpPr>
          <p:cNvPr id="4" name="Straight Arrow Connector 3"/>
          <p:cNvCxnSpPr>
            <a:cxnSpLocks/>
          </p:cNvCxnSpPr>
          <p:nvPr/>
        </p:nvCxnSpPr>
        <p:spPr>
          <a:xfrm>
            <a:off x="9532620" y="4411980"/>
            <a:ext cx="350520" cy="39624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H="1" flipV="1">
            <a:off x="10534650" y="4672987"/>
            <a:ext cx="346710" cy="219053"/>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13723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34585" y="708660"/>
            <a:ext cx="6626435" cy="967741"/>
          </a:xfrm>
        </p:spPr>
        <p:txBody>
          <a:bodyPr/>
          <a:lstStyle/>
          <a:p>
            <a:pPr eaLnBrk="1" hangingPunct="1"/>
            <a:r>
              <a:rPr lang="en-US" b="1" i="1" dirty="0" err="1"/>
              <a:t>Aelurostrongylus</a:t>
            </a:r>
            <a:r>
              <a:rPr lang="en-US" b="1" i="1" dirty="0"/>
              <a:t> </a:t>
            </a:r>
            <a:r>
              <a:rPr lang="en-US" b="1" i="1" dirty="0" err="1"/>
              <a:t>abstrusus</a:t>
            </a:r>
            <a:endParaRPr lang="en-US" b="1" i="1" dirty="0"/>
          </a:p>
        </p:txBody>
      </p:sp>
      <p:sp>
        <p:nvSpPr>
          <p:cNvPr id="61443" name="Rectangle 3"/>
          <p:cNvSpPr>
            <a:spLocks noGrp="1" noChangeArrowheads="1"/>
          </p:cNvSpPr>
          <p:nvPr>
            <p:ph idx="1"/>
          </p:nvPr>
        </p:nvSpPr>
        <p:spPr>
          <a:xfrm>
            <a:off x="523413" y="2278652"/>
            <a:ext cx="3637108" cy="2925808"/>
          </a:xfrm>
        </p:spPr>
        <p:txBody>
          <a:bodyPr/>
          <a:lstStyle/>
          <a:p>
            <a:pPr eaLnBrk="1" hangingPunct="1">
              <a:buFont typeface="Monotype Sorts" charset="2"/>
              <a:buNone/>
            </a:pPr>
            <a:r>
              <a:rPr lang="en-US" b="1" u="sng" dirty="0"/>
              <a:t>Diagnosis</a:t>
            </a:r>
          </a:p>
          <a:p>
            <a:r>
              <a:rPr lang="en-US" dirty="0"/>
              <a:t> L1 larvae in feces or sputum</a:t>
            </a:r>
          </a:p>
          <a:p>
            <a:r>
              <a:rPr lang="en-US" dirty="0"/>
              <a:t>Baermann OR  direct smear</a:t>
            </a:r>
          </a:p>
          <a:p>
            <a:pPr eaLnBrk="1" hangingPunct="1">
              <a:buFont typeface="Monotype Sorts" charset="2"/>
              <a:buNone/>
            </a:pPr>
            <a:r>
              <a:rPr lang="en-US" dirty="0"/>
              <a:t>				</a:t>
            </a:r>
          </a:p>
        </p:txBody>
      </p:sp>
      <p:grpSp>
        <p:nvGrpSpPr>
          <p:cNvPr id="61444" name="Group 21"/>
          <p:cNvGrpSpPr>
            <a:grpSpLocks/>
          </p:cNvGrpSpPr>
          <p:nvPr/>
        </p:nvGrpSpPr>
        <p:grpSpPr bwMode="auto">
          <a:xfrm>
            <a:off x="4495800" y="2924785"/>
            <a:ext cx="1801813" cy="3106738"/>
            <a:chOff x="448" y="1648"/>
            <a:chExt cx="1135" cy="1957"/>
          </a:xfrm>
        </p:grpSpPr>
        <p:sp>
          <p:nvSpPr>
            <p:cNvPr id="61451" name="Line 5"/>
            <p:cNvSpPr>
              <a:spLocks noChangeShapeType="1"/>
            </p:cNvSpPr>
            <p:nvPr/>
          </p:nvSpPr>
          <p:spPr bwMode="auto">
            <a:xfrm>
              <a:off x="448" y="1648"/>
              <a:ext cx="453" cy="1131"/>
            </a:xfrm>
            <a:prstGeom prst="line">
              <a:avLst/>
            </a:prstGeom>
            <a:noFill/>
            <a:ln w="50800">
              <a:solidFill>
                <a:schemeClr val="tx1"/>
              </a:solidFill>
              <a:round/>
              <a:headEnd/>
              <a:tailEnd/>
            </a:ln>
          </p:spPr>
          <p:txBody>
            <a:bodyPr wrap="none" anchor="ctr"/>
            <a:lstStyle/>
            <a:p>
              <a:endParaRPr lang="en-US"/>
            </a:p>
          </p:txBody>
        </p:sp>
        <p:sp>
          <p:nvSpPr>
            <p:cNvPr id="61452" name="Line 6"/>
            <p:cNvSpPr>
              <a:spLocks noChangeShapeType="1"/>
            </p:cNvSpPr>
            <p:nvPr/>
          </p:nvSpPr>
          <p:spPr bwMode="auto">
            <a:xfrm flipH="1">
              <a:off x="1159" y="1726"/>
              <a:ext cx="424" cy="1053"/>
            </a:xfrm>
            <a:prstGeom prst="line">
              <a:avLst/>
            </a:prstGeom>
            <a:noFill/>
            <a:ln w="50800">
              <a:solidFill>
                <a:schemeClr val="tx1"/>
              </a:solidFill>
              <a:round/>
              <a:headEnd/>
              <a:tailEnd/>
            </a:ln>
          </p:spPr>
          <p:txBody>
            <a:bodyPr wrap="none" anchor="ctr"/>
            <a:lstStyle/>
            <a:p>
              <a:endParaRPr lang="en-US"/>
            </a:p>
          </p:txBody>
        </p:sp>
        <p:sp>
          <p:nvSpPr>
            <p:cNvPr id="61453" name="Line 7"/>
            <p:cNvSpPr>
              <a:spLocks noChangeShapeType="1"/>
            </p:cNvSpPr>
            <p:nvPr/>
          </p:nvSpPr>
          <p:spPr bwMode="auto">
            <a:xfrm>
              <a:off x="912" y="2784"/>
              <a:ext cx="0" cy="821"/>
            </a:xfrm>
            <a:prstGeom prst="line">
              <a:avLst/>
            </a:prstGeom>
            <a:noFill/>
            <a:ln w="50800">
              <a:solidFill>
                <a:schemeClr val="tx1"/>
              </a:solidFill>
              <a:round/>
              <a:headEnd/>
              <a:tailEnd/>
            </a:ln>
          </p:spPr>
          <p:txBody>
            <a:bodyPr wrap="none" anchor="ctr"/>
            <a:lstStyle/>
            <a:p>
              <a:endParaRPr lang="en-US"/>
            </a:p>
          </p:txBody>
        </p:sp>
        <p:sp>
          <p:nvSpPr>
            <p:cNvPr id="61454" name="Line 8"/>
            <p:cNvSpPr>
              <a:spLocks noChangeShapeType="1"/>
            </p:cNvSpPr>
            <p:nvPr/>
          </p:nvSpPr>
          <p:spPr bwMode="auto">
            <a:xfrm>
              <a:off x="1152" y="2784"/>
              <a:ext cx="0" cy="821"/>
            </a:xfrm>
            <a:prstGeom prst="line">
              <a:avLst/>
            </a:prstGeom>
            <a:noFill/>
            <a:ln w="50800">
              <a:solidFill>
                <a:schemeClr val="tx1"/>
              </a:solidFill>
              <a:round/>
              <a:headEnd/>
              <a:tailEnd/>
            </a:ln>
          </p:spPr>
          <p:txBody>
            <a:bodyPr wrap="none" anchor="ctr"/>
            <a:lstStyle/>
            <a:p>
              <a:endParaRPr lang="en-US"/>
            </a:p>
          </p:txBody>
        </p:sp>
        <p:sp>
          <p:nvSpPr>
            <p:cNvPr id="61455" name="Line 9"/>
            <p:cNvSpPr>
              <a:spLocks noChangeShapeType="1"/>
            </p:cNvSpPr>
            <p:nvPr/>
          </p:nvSpPr>
          <p:spPr bwMode="auto">
            <a:xfrm>
              <a:off x="768" y="2160"/>
              <a:ext cx="574" cy="0"/>
            </a:xfrm>
            <a:prstGeom prst="line">
              <a:avLst/>
            </a:prstGeom>
            <a:noFill/>
            <a:ln w="50800">
              <a:solidFill>
                <a:schemeClr val="tx1"/>
              </a:solidFill>
              <a:round/>
              <a:headEnd/>
              <a:tailEnd/>
            </a:ln>
          </p:spPr>
          <p:txBody>
            <a:bodyPr wrap="none" anchor="ctr"/>
            <a:lstStyle/>
            <a:p>
              <a:endParaRPr lang="en-US"/>
            </a:p>
          </p:txBody>
        </p:sp>
        <p:sp>
          <p:nvSpPr>
            <p:cNvPr id="61456" name="Freeform 12"/>
            <p:cNvSpPr>
              <a:spLocks/>
            </p:cNvSpPr>
            <p:nvPr/>
          </p:nvSpPr>
          <p:spPr bwMode="auto">
            <a:xfrm>
              <a:off x="856" y="1787"/>
              <a:ext cx="365" cy="854"/>
            </a:xfrm>
            <a:custGeom>
              <a:avLst/>
              <a:gdLst>
                <a:gd name="T0" fmla="*/ 328 w 365"/>
                <a:gd name="T1" fmla="*/ 0 h 854"/>
                <a:gd name="T2" fmla="*/ 333 w 365"/>
                <a:gd name="T3" fmla="*/ 46 h 854"/>
                <a:gd name="T4" fmla="*/ 319 w 365"/>
                <a:gd name="T5" fmla="*/ 85 h 854"/>
                <a:gd name="T6" fmla="*/ 288 w 365"/>
                <a:gd name="T7" fmla="*/ 122 h 854"/>
                <a:gd name="T8" fmla="*/ 273 w 365"/>
                <a:gd name="T9" fmla="*/ 161 h 854"/>
                <a:gd name="T10" fmla="*/ 273 w 365"/>
                <a:gd name="T11" fmla="*/ 200 h 854"/>
                <a:gd name="T12" fmla="*/ 258 w 365"/>
                <a:gd name="T13" fmla="*/ 258 h 854"/>
                <a:gd name="T14" fmla="*/ 228 w 365"/>
                <a:gd name="T15" fmla="*/ 295 h 854"/>
                <a:gd name="T16" fmla="*/ 213 w 365"/>
                <a:gd name="T17" fmla="*/ 334 h 854"/>
                <a:gd name="T18" fmla="*/ 182 w 365"/>
                <a:gd name="T19" fmla="*/ 373 h 854"/>
                <a:gd name="T20" fmla="*/ 151 w 365"/>
                <a:gd name="T21" fmla="*/ 392 h 854"/>
                <a:gd name="T22" fmla="*/ 122 w 365"/>
                <a:gd name="T23" fmla="*/ 431 h 854"/>
                <a:gd name="T24" fmla="*/ 91 w 365"/>
                <a:gd name="T25" fmla="*/ 431 h 854"/>
                <a:gd name="T26" fmla="*/ 60 w 365"/>
                <a:gd name="T27" fmla="*/ 450 h 854"/>
                <a:gd name="T28" fmla="*/ 46 w 365"/>
                <a:gd name="T29" fmla="*/ 488 h 854"/>
                <a:gd name="T30" fmla="*/ 15 w 365"/>
                <a:gd name="T31" fmla="*/ 507 h 854"/>
                <a:gd name="T32" fmla="*/ 15 w 365"/>
                <a:gd name="T33" fmla="*/ 546 h 854"/>
                <a:gd name="T34" fmla="*/ 0 w 365"/>
                <a:gd name="T35" fmla="*/ 604 h 854"/>
                <a:gd name="T36" fmla="*/ 0 w 365"/>
                <a:gd name="T37" fmla="*/ 661 h 854"/>
                <a:gd name="T38" fmla="*/ 31 w 365"/>
                <a:gd name="T39" fmla="*/ 719 h 854"/>
                <a:gd name="T40" fmla="*/ 76 w 365"/>
                <a:gd name="T41" fmla="*/ 756 h 854"/>
                <a:gd name="T42" fmla="*/ 91 w 365"/>
                <a:gd name="T43" fmla="*/ 795 h 854"/>
                <a:gd name="T44" fmla="*/ 122 w 365"/>
                <a:gd name="T45" fmla="*/ 814 h 854"/>
                <a:gd name="T46" fmla="*/ 167 w 365"/>
                <a:gd name="T47" fmla="*/ 834 h 854"/>
                <a:gd name="T48" fmla="*/ 213 w 365"/>
                <a:gd name="T49" fmla="*/ 853 h 854"/>
                <a:gd name="T50" fmla="*/ 258 w 365"/>
                <a:gd name="T51" fmla="*/ 853 h 854"/>
                <a:gd name="T52" fmla="*/ 304 w 365"/>
                <a:gd name="T53" fmla="*/ 853 h 854"/>
                <a:gd name="T54" fmla="*/ 319 w 365"/>
                <a:gd name="T55" fmla="*/ 814 h 854"/>
                <a:gd name="T56" fmla="*/ 349 w 365"/>
                <a:gd name="T57" fmla="*/ 795 h 854"/>
                <a:gd name="T58" fmla="*/ 349 w 365"/>
                <a:gd name="T59" fmla="*/ 756 h 854"/>
                <a:gd name="T60" fmla="*/ 364 w 365"/>
                <a:gd name="T61" fmla="*/ 699 h 854"/>
                <a:gd name="T62" fmla="*/ 364 w 365"/>
                <a:gd name="T63" fmla="*/ 641 h 854"/>
                <a:gd name="T64" fmla="*/ 349 w 365"/>
                <a:gd name="T65" fmla="*/ 565 h 854"/>
                <a:gd name="T66" fmla="*/ 333 w 365"/>
                <a:gd name="T67" fmla="*/ 526 h 854"/>
                <a:gd name="T68" fmla="*/ 288 w 365"/>
                <a:gd name="T69" fmla="*/ 507 h 854"/>
                <a:gd name="T70" fmla="*/ 273 w 365"/>
                <a:gd name="T71" fmla="*/ 468 h 854"/>
                <a:gd name="T72" fmla="*/ 242 w 365"/>
                <a:gd name="T73" fmla="*/ 411 h 854"/>
                <a:gd name="T74" fmla="*/ 242 w 365"/>
                <a:gd name="T75" fmla="*/ 353 h 854"/>
                <a:gd name="T76" fmla="*/ 258 w 365"/>
                <a:gd name="T77" fmla="*/ 295 h 854"/>
                <a:gd name="T78" fmla="*/ 288 w 365"/>
                <a:gd name="T79" fmla="*/ 238 h 854"/>
                <a:gd name="T80" fmla="*/ 304 w 365"/>
                <a:gd name="T81" fmla="*/ 180 h 854"/>
                <a:gd name="T82" fmla="*/ 319 w 365"/>
                <a:gd name="T83" fmla="*/ 122 h 854"/>
                <a:gd name="T84" fmla="*/ 349 w 365"/>
                <a:gd name="T85" fmla="*/ 65 h 854"/>
                <a:gd name="T86" fmla="*/ 328 w 365"/>
                <a:gd name="T87" fmla="*/ 0 h 8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5"/>
                <a:gd name="T133" fmla="*/ 0 h 854"/>
                <a:gd name="T134" fmla="*/ 365 w 365"/>
                <a:gd name="T135" fmla="*/ 854 h 8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5" h="854">
                  <a:moveTo>
                    <a:pt x="328" y="0"/>
                  </a:moveTo>
                  <a:lnTo>
                    <a:pt x="333" y="46"/>
                  </a:lnTo>
                  <a:lnTo>
                    <a:pt x="319" y="85"/>
                  </a:lnTo>
                  <a:lnTo>
                    <a:pt x="288" y="122"/>
                  </a:lnTo>
                  <a:lnTo>
                    <a:pt x="273" y="161"/>
                  </a:lnTo>
                  <a:lnTo>
                    <a:pt x="273" y="200"/>
                  </a:lnTo>
                  <a:lnTo>
                    <a:pt x="258" y="258"/>
                  </a:lnTo>
                  <a:lnTo>
                    <a:pt x="228" y="295"/>
                  </a:lnTo>
                  <a:lnTo>
                    <a:pt x="213" y="334"/>
                  </a:lnTo>
                  <a:lnTo>
                    <a:pt x="182" y="373"/>
                  </a:lnTo>
                  <a:lnTo>
                    <a:pt x="151" y="392"/>
                  </a:lnTo>
                  <a:lnTo>
                    <a:pt x="122" y="431"/>
                  </a:lnTo>
                  <a:lnTo>
                    <a:pt x="91" y="431"/>
                  </a:lnTo>
                  <a:lnTo>
                    <a:pt x="60" y="450"/>
                  </a:lnTo>
                  <a:lnTo>
                    <a:pt x="46" y="488"/>
                  </a:lnTo>
                  <a:lnTo>
                    <a:pt x="15" y="507"/>
                  </a:lnTo>
                  <a:lnTo>
                    <a:pt x="15" y="546"/>
                  </a:lnTo>
                  <a:lnTo>
                    <a:pt x="0" y="604"/>
                  </a:lnTo>
                  <a:lnTo>
                    <a:pt x="0" y="661"/>
                  </a:lnTo>
                  <a:lnTo>
                    <a:pt x="31" y="719"/>
                  </a:lnTo>
                  <a:lnTo>
                    <a:pt x="76" y="756"/>
                  </a:lnTo>
                  <a:lnTo>
                    <a:pt x="91" y="795"/>
                  </a:lnTo>
                  <a:lnTo>
                    <a:pt x="122" y="814"/>
                  </a:lnTo>
                  <a:lnTo>
                    <a:pt x="167" y="834"/>
                  </a:lnTo>
                  <a:lnTo>
                    <a:pt x="213" y="853"/>
                  </a:lnTo>
                  <a:lnTo>
                    <a:pt x="258" y="853"/>
                  </a:lnTo>
                  <a:lnTo>
                    <a:pt x="304" y="853"/>
                  </a:lnTo>
                  <a:lnTo>
                    <a:pt x="319" y="814"/>
                  </a:lnTo>
                  <a:lnTo>
                    <a:pt x="349" y="795"/>
                  </a:lnTo>
                  <a:lnTo>
                    <a:pt x="349" y="756"/>
                  </a:lnTo>
                  <a:lnTo>
                    <a:pt x="364" y="699"/>
                  </a:lnTo>
                  <a:lnTo>
                    <a:pt x="364" y="641"/>
                  </a:lnTo>
                  <a:lnTo>
                    <a:pt x="349" y="565"/>
                  </a:lnTo>
                  <a:lnTo>
                    <a:pt x="333" y="526"/>
                  </a:lnTo>
                  <a:lnTo>
                    <a:pt x="288" y="507"/>
                  </a:lnTo>
                  <a:lnTo>
                    <a:pt x="273" y="468"/>
                  </a:lnTo>
                  <a:lnTo>
                    <a:pt x="242" y="411"/>
                  </a:lnTo>
                  <a:lnTo>
                    <a:pt x="242" y="353"/>
                  </a:lnTo>
                  <a:lnTo>
                    <a:pt x="258" y="295"/>
                  </a:lnTo>
                  <a:lnTo>
                    <a:pt x="288" y="238"/>
                  </a:lnTo>
                  <a:lnTo>
                    <a:pt x="304" y="180"/>
                  </a:lnTo>
                  <a:lnTo>
                    <a:pt x="319" y="122"/>
                  </a:lnTo>
                  <a:lnTo>
                    <a:pt x="349" y="65"/>
                  </a:lnTo>
                  <a:lnTo>
                    <a:pt x="328" y="0"/>
                  </a:lnTo>
                </a:path>
              </a:pathLst>
            </a:custGeom>
            <a:solidFill>
              <a:schemeClr val="accent1"/>
            </a:solidFill>
            <a:ln w="50800" cap="rnd" cmpd="sng">
              <a:solidFill>
                <a:schemeClr val="tx1"/>
              </a:solidFill>
              <a:prstDash val="solid"/>
              <a:round/>
              <a:headEnd type="none" w="med" len="med"/>
              <a:tailEnd type="none" w="med" len="med"/>
            </a:ln>
          </p:spPr>
          <p:txBody>
            <a:bodyPr/>
            <a:lstStyle/>
            <a:p>
              <a:endParaRPr lang="en-US"/>
            </a:p>
          </p:txBody>
        </p:sp>
        <p:sp>
          <p:nvSpPr>
            <p:cNvPr id="61457" name="Freeform 13"/>
            <p:cNvSpPr>
              <a:spLocks/>
            </p:cNvSpPr>
            <p:nvPr/>
          </p:nvSpPr>
          <p:spPr bwMode="auto">
            <a:xfrm>
              <a:off x="1038" y="2873"/>
              <a:ext cx="28" cy="186"/>
            </a:xfrm>
            <a:custGeom>
              <a:avLst/>
              <a:gdLst>
                <a:gd name="T0" fmla="*/ 0 w 28"/>
                <a:gd name="T1" fmla="*/ 0 h 186"/>
                <a:gd name="T2" fmla="*/ 27 w 28"/>
                <a:gd name="T3" fmla="*/ 56 h 186"/>
                <a:gd name="T4" fmla="*/ 27 w 28"/>
                <a:gd name="T5" fmla="*/ 121 h 186"/>
                <a:gd name="T6" fmla="*/ 27 w 28"/>
                <a:gd name="T7" fmla="*/ 185 h 186"/>
                <a:gd name="T8" fmla="*/ 0 w 28"/>
                <a:gd name="T9" fmla="*/ 0 h 186"/>
                <a:gd name="T10" fmla="*/ 0 60000 65536"/>
                <a:gd name="T11" fmla="*/ 0 60000 65536"/>
                <a:gd name="T12" fmla="*/ 0 60000 65536"/>
                <a:gd name="T13" fmla="*/ 0 60000 65536"/>
                <a:gd name="T14" fmla="*/ 0 60000 65536"/>
                <a:gd name="T15" fmla="*/ 0 w 28"/>
                <a:gd name="T16" fmla="*/ 0 h 186"/>
                <a:gd name="T17" fmla="*/ 28 w 28"/>
                <a:gd name="T18" fmla="*/ 186 h 186"/>
              </a:gdLst>
              <a:ahLst/>
              <a:cxnLst>
                <a:cxn ang="T10">
                  <a:pos x="T0" y="T1"/>
                </a:cxn>
                <a:cxn ang="T11">
                  <a:pos x="T2" y="T3"/>
                </a:cxn>
                <a:cxn ang="T12">
                  <a:pos x="T4" y="T5"/>
                </a:cxn>
                <a:cxn ang="T13">
                  <a:pos x="T6" y="T7"/>
                </a:cxn>
                <a:cxn ang="T14">
                  <a:pos x="T8" y="T9"/>
                </a:cxn>
              </a:cxnLst>
              <a:rect l="T15" t="T16" r="T17" b="T18"/>
              <a:pathLst>
                <a:path w="28" h="186">
                  <a:moveTo>
                    <a:pt x="0" y="0"/>
                  </a:moveTo>
                  <a:lnTo>
                    <a:pt x="27" y="56"/>
                  </a:lnTo>
                  <a:lnTo>
                    <a:pt x="27" y="121"/>
                  </a:lnTo>
                  <a:lnTo>
                    <a:pt x="27" y="185"/>
                  </a:lnTo>
                  <a:lnTo>
                    <a:pt x="0" y="0"/>
                  </a:lnTo>
                </a:path>
              </a:pathLst>
            </a:custGeom>
            <a:solidFill>
              <a:schemeClr val="accent1"/>
            </a:solidFill>
            <a:ln w="50800" cap="rnd" cmpd="sng">
              <a:solidFill>
                <a:schemeClr val="tx1"/>
              </a:solidFill>
              <a:prstDash val="solid"/>
              <a:round/>
              <a:headEnd type="none" w="med" len="med"/>
              <a:tailEnd type="none" w="med" len="med"/>
            </a:ln>
          </p:spPr>
          <p:txBody>
            <a:bodyPr/>
            <a:lstStyle/>
            <a:p>
              <a:endParaRPr lang="en-US"/>
            </a:p>
          </p:txBody>
        </p:sp>
      </p:grpSp>
      <p:pic>
        <p:nvPicPr>
          <p:cNvPr id="18"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966" y="2013553"/>
            <a:ext cx="3428348" cy="41874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0905314" y="2401565"/>
            <a:ext cx="1240299" cy="523220"/>
          </a:xfrm>
          <a:prstGeom prst="rect">
            <a:avLst/>
          </a:prstGeom>
          <a:noFill/>
        </p:spPr>
        <p:txBody>
          <a:bodyPr wrap="square" rtlCol="0">
            <a:spAutoFit/>
          </a:bodyPr>
          <a:lstStyle/>
          <a:p>
            <a:pPr algn="ctr"/>
            <a:r>
              <a:rPr lang="en-US" sz="1400" b="1" dirty="0"/>
              <a:t>Spine at posterior end</a:t>
            </a:r>
          </a:p>
        </p:txBody>
      </p:sp>
      <p:cxnSp>
        <p:nvCxnSpPr>
          <p:cNvPr id="4" name="Straight Arrow Connector 3"/>
          <p:cNvCxnSpPr>
            <a:cxnSpLocks/>
          </p:cNvCxnSpPr>
          <p:nvPr/>
        </p:nvCxnSpPr>
        <p:spPr>
          <a:xfrm flipH="1" flipV="1">
            <a:off x="10745314" y="2278652"/>
            <a:ext cx="385330" cy="3448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V="1">
            <a:off x="7588869" y="2319819"/>
            <a:ext cx="357553" cy="1634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4543" y="6201018"/>
            <a:ext cx="1064578" cy="5231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4545C871-69E9-4096-900A-E6A2534F95EF}"/>
              </a:ext>
            </a:extLst>
          </p:cNvPr>
          <p:cNvSpPr txBox="1"/>
          <p:nvPr/>
        </p:nvSpPr>
        <p:spPr>
          <a:xfrm>
            <a:off x="4232417" y="6201018"/>
            <a:ext cx="2400016" cy="461665"/>
          </a:xfrm>
          <a:prstGeom prst="rect">
            <a:avLst/>
          </a:prstGeom>
          <a:noFill/>
        </p:spPr>
        <p:txBody>
          <a:bodyPr wrap="none" rtlCol="0">
            <a:spAutoFit/>
          </a:bodyPr>
          <a:lstStyle/>
          <a:p>
            <a:r>
              <a:rPr lang="en-US" sz="2400" b="1" dirty="0"/>
              <a:t>Baermann funnel</a:t>
            </a:r>
          </a:p>
        </p:txBody>
      </p:sp>
    </p:spTree>
    <p:extLst>
      <p:ext uri="{BB962C8B-B14F-4D97-AF65-F5344CB8AC3E}">
        <p14:creationId xmlns:p14="http://schemas.microsoft.com/office/powerpoint/2010/main" val="294220007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778425" y="906780"/>
            <a:ext cx="7022675" cy="800101"/>
          </a:xfrm>
        </p:spPr>
        <p:txBody>
          <a:bodyPr/>
          <a:lstStyle/>
          <a:p>
            <a:pPr eaLnBrk="1" hangingPunct="1"/>
            <a:r>
              <a:rPr lang="en-US" b="1" i="1" dirty="0" err="1"/>
              <a:t>Aelurostrongylus</a:t>
            </a:r>
            <a:r>
              <a:rPr lang="en-US" b="1" i="1" dirty="0"/>
              <a:t> </a:t>
            </a:r>
            <a:r>
              <a:rPr lang="en-US" b="1" i="1" dirty="0" err="1"/>
              <a:t>abstrusus</a:t>
            </a:r>
            <a:endParaRPr lang="en-US" b="1" i="1" dirty="0"/>
          </a:p>
        </p:txBody>
      </p:sp>
      <p:sp>
        <p:nvSpPr>
          <p:cNvPr id="62467" name="Rectangle 3"/>
          <p:cNvSpPr>
            <a:spLocks noGrp="1" noChangeArrowheads="1"/>
          </p:cNvSpPr>
          <p:nvPr>
            <p:ph idx="1"/>
          </p:nvPr>
        </p:nvSpPr>
        <p:spPr>
          <a:xfrm>
            <a:off x="1576917" y="2292033"/>
            <a:ext cx="9243483" cy="2615247"/>
          </a:xfrm>
        </p:spPr>
        <p:txBody>
          <a:bodyPr/>
          <a:lstStyle/>
          <a:p>
            <a:pPr eaLnBrk="1" hangingPunct="1">
              <a:buFont typeface="Monotype Sorts" charset="2"/>
              <a:buNone/>
            </a:pPr>
            <a:r>
              <a:rPr lang="en-US" b="1" u="sng" dirty="0"/>
              <a:t>Control</a:t>
            </a:r>
          </a:p>
          <a:p>
            <a:r>
              <a:rPr lang="en-US" dirty="0"/>
              <a:t>fenbendazole, ivermectin</a:t>
            </a:r>
          </a:p>
          <a:p>
            <a:r>
              <a:rPr lang="en-US" dirty="0"/>
              <a:t>restrict access to paratenic hosts</a:t>
            </a:r>
          </a:p>
        </p:txBody>
      </p:sp>
    </p:spTree>
    <p:extLst>
      <p:ext uri="{BB962C8B-B14F-4D97-AF65-F5344CB8AC3E}">
        <p14:creationId xmlns:p14="http://schemas.microsoft.com/office/powerpoint/2010/main" val="17764822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5"/>
          <p:cNvPicPr>
            <a:picLocks noChangeAspect="1" noChangeArrowheads="1"/>
          </p:cNvPicPr>
          <p:nvPr/>
        </p:nvPicPr>
        <p:blipFill>
          <a:blip r:embed="rId3" cstate="print"/>
          <a:srcRect/>
          <a:stretch>
            <a:fillRect/>
          </a:stretch>
        </p:blipFill>
        <p:spPr bwMode="auto">
          <a:xfrm>
            <a:off x="5893642" y="2194860"/>
            <a:ext cx="4712918" cy="3929125"/>
          </a:xfrm>
          <a:prstGeom prst="rect">
            <a:avLst/>
          </a:prstGeom>
          <a:noFill/>
          <a:ln w="9525">
            <a:noFill/>
            <a:miter lim="800000"/>
            <a:headEnd/>
            <a:tailEnd/>
          </a:ln>
        </p:spPr>
      </p:pic>
      <p:sp>
        <p:nvSpPr>
          <p:cNvPr id="2" name="TextBox 1">
            <a:extLst>
              <a:ext uri="{FF2B5EF4-FFF2-40B4-BE49-F238E27FC236}">
                <a16:creationId xmlns:a16="http://schemas.microsoft.com/office/drawing/2014/main" id="{1A9EE265-7DCF-4D79-9251-EB4B5B93B324}"/>
              </a:ext>
            </a:extLst>
          </p:cNvPr>
          <p:cNvSpPr txBox="1"/>
          <p:nvPr/>
        </p:nvSpPr>
        <p:spPr>
          <a:xfrm flipH="1">
            <a:off x="751635" y="2855148"/>
            <a:ext cx="4221125" cy="1569660"/>
          </a:xfrm>
          <a:prstGeom prst="rect">
            <a:avLst/>
          </a:prstGeom>
          <a:noFill/>
        </p:spPr>
        <p:txBody>
          <a:bodyPr wrap="square" rtlCol="0">
            <a:spAutoFit/>
          </a:bodyPr>
          <a:lstStyle/>
          <a:p>
            <a:pPr marL="457200" indent="-457200">
              <a:buClr>
                <a:schemeClr val="tx2"/>
              </a:buClr>
              <a:buFont typeface="Wingdings" panose="05000000000000000000" pitchFamily="2" charset="2"/>
              <a:buChar char="§"/>
            </a:pPr>
            <a:r>
              <a:rPr lang="en-US" sz="3200" b="1" dirty="0"/>
              <a:t>Male worm</a:t>
            </a:r>
          </a:p>
          <a:p>
            <a:pPr marL="457200" indent="-457200" algn="ctr">
              <a:buClr>
                <a:srgbClr val="FF0000"/>
              </a:buClr>
              <a:buSzPct val="80000"/>
              <a:buFont typeface="Wingdings" panose="05000000000000000000" pitchFamily="2" charset="2"/>
              <a:buChar char="§"/>
            </a:pPr>
            <a:r>
              <a:rPr lang="en-US" sz="3200" b="1" dirty="0" err="1"/>
              <a:t>Copulator</a:t>
            </a:r>
            <a:r>
              <a:rPr lang="en-US" sz="3200" b="1" dirty="0"/>
              <a:t> bursa is well-developed</a:t>
            </a:r>
          </a:p>
        </p:txBody>
      </p:sp>
      <p:sp>
        <p:nvSpPr>
          <p:cNvPr id="3" name="Title 2">
            <a:extLst>
              <a:ext uri="{FF2B5EF4-FFF2-40B4-BE49-F238E27FC236}">
                <a16:creationId xmlns:a16="http://schemas.microsoft.com/office/drawing/2014/main" id="{216A6ED2-77F1-4F97-9CBF-3A4E12727618}"/>
              </a:ext>
            </a:extLst>
          </p:cNvPr>
          <p:cNvSpPr>
            <a:spLocks noGrp="1"/>
          </p:cNvSpPr>
          <p:nvPr>
            <p:ph type="title"/>
          </p:nvPr>
        </p:nvSpPr>
        <p:spPr>
          <a:xfrm>
            <a:off x="1635357" y="795403"/>
            <a:ext cx="5755000" cy="974944"/>
          </a:xfrm>
        </p:spPr>
        <p:txBody>
          <a:bodyPr/>
          <a:lstStyle/>
          <a:p>
            <a:r>
              <a:rPr lang="en-US" b="1" dirty="0" err="1"/>
              <a:t>Strongyle</a:t>
            </a:r>
            <a:r>
              <a:rPr lang="en-US" b="1" dirty="0"/>
              <a:t> Morphology</a:t>
            </a:r>
          </a:p>
        </p:txBody>
      </p:sp>
    </p:spTree>
    <p:extLst>
      <p:ext uri="{BB962C8B-B14F-4D97-AF65-F5344CB8AC3E}">
        <p14:creationId xmlns:p14="http://schemas.microsoft.com/office/powerpoint/2010/main" val="38474227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593937" y="2056355"/>
            <a:ext cx="7772400" cy="1143000"/>
          </a:xfrm>
        </p:spPr>
        <p:txBody>
          <a:bodyPr/>
          <a:lstStyle/>
          <a:p>
            <a:pPr algn="l" eaLnBrk="1" hangingPunct="1"/>
            <a:r>
              <a:rPr lang="en-US" b="1" dirty="0"/>
              <a:t>Strongyles in Horses</a:t>
            </a:r>
          </a:p>
        </p:txBody>
      </p:sp>
      <p:sp>
        <p:nvSpPr>
          <p:cNvPr id="11267" name="Rectangle 3"/>
          <p:cNvSpPr>
            <a:spLocks noGrp="1" noChangeArrowheads="1"/>
          </p:cNvSpPr>
          <p:nvPr>
            <p:ph type="subTitle" idx="1"/>
          </p:nvPr>
        </p:nvSpPr>
        <p:spPr>
          <a:xfrm>
            <a:off x="908137" y="3989019"/>
            <a:ext cx="10158608" cy="1013564"/>
          </a:xfrm>
        </p:spPr>
        <p:txBody>
          <a:bodyPr/>
          <a:lstStyle/>
          <a:p>
            <a:pPr eaLnBrk="1" hangingPunct="1"/>
            <a:r>
              <a:rPr lang="en-US" sz="4800" u="sng" dirty="0"/>
              <a:t>LARGE</a:t>
            </a:r>
            <a:r>
              <a:rPr lang="en-US" sz="4000" dirty="0">
                <a:solidFill>
                  <a:schemeClr val="tx1"/>
                </a:solidFill>
              </a:rPr>
              <a:t>  and </a:t>
            </a:r>
            <a:r>
              <a:rPr lang="en-US" sz="2800" u="sng" dirty="0"/>
              <a:t>SMALL</a:t>
            </a:r>
            <a:r>
              <a:rPr lang="en-US" sz="4000" dirty="0">
                <a:solidFill>
                  <a:schemeClr val="tx1"/>
                </a:solidFill>
              </a:rPr>
              <a:t> </a:t>
            </a:r>
            <a:r>
              <a:rPr lang="en-US" sz="4000" dirty="0" err="1">
                <a:solidFill>
                  <a:schemeClr val="tx1"/>
                </a:solidFill>
              </a:rPr>
              <a:t>strongyles</a:t>
            </a:r>
            <a:r>
              <a:rPr lang="en-US" sz="4000" dirty="0">
                <a:solidFill>
                  <a:schemeClr val="tx1"/>
                </a:solidFill>
              </a:rPr>
              <a:t> in large intestine</a:t>
            </a:r>
          </a:p>
        </p:txBody>
      </p:sp>
    </p:spTree>
    <p:extLst>
      <p:ext uri="{BB962C8B-B14F-4D97-AF65-F5344CB8AC3E}">
        <p14:creationId xmlns:p14="http://schemas.microsoft.com/office/powerpoint/2010/main" val="22448280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cstate="print"/>
          <a:srcRect/>
          <a:stretch>
            <a:fillRect/>
          </a:stretch>
        </p:blipFill>
        <p:spPr bwMode="auto">
          <a:xfrm>
            <a:off x="1028701" y="2564"/>
            <a:ext cx="10134600" cy="6786563"/>
          </a:xfrm>
          <a:prstGeom prst="rect">
            <a:avLst/>
          </a:prstGeom>
          <a:ln>
            <a:tailEnd type="arrow"/>
          </a:ln>
        </p:spPr>
      </p:pic>
      <p:sp>
        <p:nvSpPr>
          <p:cNvPr id="2" name="TextBox 1"/>
          <p:cNvSpPr txBox="1"/>
          <p:nvPr/>
        </p:nvSpPr>
        <p:spPr>
          <a:xfrm>
            <a:off x="7105651" y="3651410"/>
            <a:ext cx="1520190" cy="307777"/>
          </a:xfrm>
          <a:prstGeom prst="rect">
            <a:avLst/>
          </a:prstGeom>
          <a:noFill/>
        </p:spPr>
        <p:txBody>
          <a:bodyPr wrap="square" rtlCol="0">
            <a:spAutoFit/>
          </a:bodyPr>
          <a:lstStyle/>
          <a:p>
            <a:pPr algn="ctr"/>
            <a:r>
              <a:rPr lang="en-US" sz="1400" b="1" dirty="0"/>
              <a:t>small </a:t>
            </a:r>
            <a:r>
              <a:rPr lang="en-US" sz="1400" b="1" dirty="0" err="1"/>
              <a:t>strongyles</a:t>
            </a:r>
            <a:endParaRPr lang="en-US" sz="1400" b="1" dirty="0"/>
          </a:p>
        </p:txBody>
      </p:sp>
      <p:cxnSp>
        <p:nvCxnSpPr>
          <p:cNvPr id="4" name="Straight Arrow Connector 3"/>
          <p:cNvCxnSpPr>
            <a:cxnSpLocks/>
            <a:stCxn id="2" idx="1"/>
          </p:cNvCxnSpPr>
          <p:nvPr/>
        </p:nvCxnSpPr>
        <p:spPr>
          <a:xfrm flipH="1" flipV="1">
            <a:off x="6336031" y="3429001"/>
            <a:ext cx="769620" cy="3762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a:stCxn id="2" idx="1"/>
          </p:cNvCxnSpPr>
          <p:nvPr/>
        </p:nvCxnSpPr>
        <p:spPr>
          <a:xfrm>
            <a:off x="7105651" y="3805299"/>
            <a:ext cx="190500" cy="412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05701" y="1410006"/>
            <a:ext cx="1721285" cy="369332"/>
          </a:xfrm>
          <a:prstGeom prst="rect">
            <a:avLst/>
          </a:prstGeom>
          <a:noFill/>
          <a:ln>
            <a:noFill/>
          </a:ln>
        </p:spPr>
        <p:txBody>
          <a:bodyPr wrap="square" rtlCol="0">
            <a:spAutoFit/>
          </a:bodyPr>
          <a:lstStyle/>
          <a:p>
            <a:r>
              <a:rPr lang="en-US" b="1" dirty="0"/>
              <a:t>large </a:t>
            </a:r>
            <a:r>
              <a:rPr lang="en-US" b="1" dirty="0" err="1"/>
              <a:t>strongyle</a:t>
            </a:r>
            <a:endParaRPr lang="en-US" b="1" dirty="0"/>
          </a:p>
        </p:txBody>
      </p:sp>
      <p:cxnSp>
        <p:nvCxnSpPr>
          <p:cNvPr id="13" name="Straight Arrow Connector 12"/>
          <p:cNvCxnSpPr>
            <a:cxnSpLocks/>
            <a:stCxn id="9" idx="2"/>
          </p:cNvCxnSpPr>
          <p:nvPr/>
        </p:nvCxnSpPr>
        <p:spPr>
          <a:xfrm flipH="1">
            <a:off x="7799019" y="1779338"/>
            <a:ext cx="567325" cy="275330"/>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47651" y="5468891"/>
            <a:ext cx="1877599" cy="369332"/>
          </a:xfrm>
          <a:prstGeom prst="rect">
            <a:avLst/>
          </a:prstGeom>
          <a:noFill/>
        </p:spPr>
        <p:txBody>
          <a:bodyPr wrap="square" rtlCol="0">
            <a:spAutoFit/>
          </a:bodyPr>
          <a:lstStyle/>
          <a:p>
            <a:r>
              <a:rPr lang="en-US" b="1" dirty="0">
                <a:solidFill>
                  <a:schemeClr val="bg2"/>
                </a:solidFill>
              </a:rPr>
              <a:t>large </a:t>
            </a:r>
            <a:r>
              <a:rPr lang="en-US" b="1" dirty="0" err="1">
                <a:solidFill>
                  <a:schemeClr val="bg2"/>
                </a:solidFill>
              </a:rPr>
              <a:t>strongyle</a:t>
            </a:r>
            <a:endParaRPr lang="en-US" b="1" dirty="0">
              <a:solidFill>
                <a:schemeClr val="bg2"/>
              </a:solidFill>
            </a:endParaRPr>
          </a:p>
        </p:txBody>
      </p:sp>
      <p:cxnSp>
        <p:nvCxnSpPr>
          <p:cNvPr id="17" name="Straight Arrow Connector 16"/>
          <p:cNvCxnSpPr>
            <a:cxnSpLocks/>
            <a:stCxn id="15" idx="0"/>
          </p:cNvCxnSpPr>
          <p:nvPr/>
        </p:nvCxnSpPr>
        <p:spPr>
          <a:xfrm flipV="1">
            <a:off x="5886451" y="4789491"/>
            <a:ext cx="340551" cy="679400"/>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90197" y="383120"/>
            <a:ext cx="6215011" cy="646331"/>
          </a:xfrm>
          <a:prstGeom prst="rect">
            <a:avLst/>
          </a:prstGeom>
          <a:noFill/>
        </p:spPr>
        <p:txBody>
          <a:bodyPr wrap="square" rtlCol="0">
            <a:spAutoFit/>
          </a:bodyPr>
          <a:lstStyle/>
          <a:p>
            <a:r>
              <a:rPr lang="en-US" sz="3600" b="1" dirty="0"/>
              <a:t>Large intestine mucosal surface</a:t>
            </a:r>
          </a:p>
        </p:txBody>
      </p:sp>
      <p:cxnSp>
        <p:nvCxnSpPr>
          <p:cNvPr id="5" name="Straight Arrow Connector 4"/>
          <p:cNvCxnSpPr>
            <a:cxnSpLocks/>
            <a:stCxn id="2" idx="1"/>
          </p:cNvCxnSpPr>
          <p:nvPr/>
        </p:nvCxnSpPr>
        <p:spPr>
          <a:xfrm flipH="1" flipV="1">
            <a:off x="5528311" y="3429001"/>
            <a:ext cx="1577340" cy="3762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7768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a:solidFill>
                  <a:schemeClr val="tx1"/>
                </a:solidFill>
              </a:rPr>
              <a:t>Superfamily </a:t>
            </a:r>
            <a:r>
              <a:rPr lang="en-US" b="1" dirty="0" err="1">
                <a:solidFill>
                  <a:schemeClr val="tx1"/>
                </a:solidFill>
              </a:rPr>
              <a:t>Strongyloidea</a:t>
            </a:r>
            <a:r>
              <a:rPr lang="en-US" b="1" dirty="0">
                <a:solidFill>
                  <a:schemeClr val="tx1"/>
                </a:solidFill>
              </a:rPr>
              <a:t> in Horses</a:t>
            </a:r>
          </a:p>
        </p:txBody>
      </p:sp>
      <p:sp>
        <p:nvSpPr>
          <p:cNvPr id="14339" name="Rectangle 3"/>
          <p:cNvSpPr>
            <a:spLocks noGrp="1" noChangeArrowheads="1"/>
          </p:cNvSpPr>
          <p:nvPr>
            <p:ph idx="1"/>
          </p:nvPr>
        </p:nvSpPr>
        <p:spPr>
          <a:xfrm>
            <a:off x="1192454" y="2339832"/>
            <a:ext cx="10363200" cy="4216832"/>
          </a:xfrm>
        </p:spPr>
        <p:txBody>
          <a:bodyPr/>
          <a:lstStyle/>
          <a:p>
            <a:pPr eaLnBrk="1" hangingPunct="1"/>
            <a:r>
              <a:rPr lang="en-US" sz="3600" b="1" i="1" dirty="0" err="1"/>
              <a:t>Strongylus</a:t>
            </a:r>
            <a:r>
              <a:rPr lang="en-US" sz="3600" dirty="0"/>
              <a:t> species (large </a:t>
            </a:r>
            <a:r>
              <a:rPr lang="en-US" sz="3600" dirty="0" err="1"/>
              <a:t>strongyles</a:t>
            </a:r>
            <a:r>
              <a:rPr lang="en-US" sz="3600" dirty="0"/>
              <a:t>)</a:t>
            </a:r>
          </a:p>
          <a:p>
            <a:pPr lvl="1" eaLnBrk="1" hangingPunct="1"/>
            <a:r>
              <a:rPr lang="en-US" sz="3200" b="1" i="1" dirty="0"/>
              <a:t>S. vulgaris</a:t>
            </a:r>
          </a:p>
          <a:p>
            <a:pPr lvl="1" eaLnBrk="1" hangingPunct="1"/>
            <a:r>
              <a:rPr lang="en-US" sz="3200" b="1" i="1" dirty="0"/>
              <a:t>S. </a:t>
            </a:r>
            <a:r>
              <a:rPr lang="en-US" sz="3200" b="1" i="1" dirty="0" err="1"/>
              <a:t>edentatus</a:t>
            </a:r>
            <a:endParaRPr lang="en-US" sz="3200" b="1" i="1" dirty="0"/>
          </a:p>
          <a:p>
            <a:pPr lvl="1" eaLnBrk="1" hangingPunct="1"/>
            <a:r>
              <a:rPr lang="en-US" sz="3200" b="1" i="1" dirty="0"/>
              <a:t>S. </a:t>
            </a:r>
            <a:r>
              <a:rPr lang="en-US" sz="3200" b="1" i="1" dirty="0" err="1"/>
              <a:t>equinus</a:t>
            </a:r>
            <a:endParaRPr lang="en-US" sz="3200" dirty="0"/>
          </a:p>
          <a:p>
            <a:pPr eaLnBrk="1" hangingPunct="1"/>
            <a:r>
              <a:rPr lang="en-US" sz="3600" b="1" i="1" dirty="0" err="1"/>
              <a:t>Triodontophorus</a:t>
            </a:r>
            <a:r>
              <a:rPr lang="en-US" sz="3600" dirty="0"/>
              <a:t> species</a:t>
            </a:r>
          </a:p>
          <a:p>
            <a:pPr eaLnBrk="1" hangingPunct="1"/>
            <a:r>
              <a:rPr lang="en-US" sz="3600" dirty="0" err="1"/>
              <a:t>Cyathostomes</a:t>
            </a:r>
            <a:r>
              <a:rPr lang="en-US" sz="3600" dirty="0"/>
              <a:t> (small </a:t>
            </a:r>
            <a:r>
              <a:rPr lang="en-US" sz="3600" dirty="0" err="1"/>
              <a:t>strongyles</a:t>
            </a:r>
            <a:r>
              <a:rPr lang="en-US" sz="3600" dirty="0"/>
              <a:t>)</a:t>
            </a:r>
          </a:p>
        </p:txBody>
      </p:sp>
    </p:spTree>
    <p:extLst>
      <p:ext uri="{BB962C8B-B14F-4D97-AF65-F5344CB8AC3E}">
        <p14:creationId xmlns:p14="http://schemas.microsoft.com/office/powerpoint/2010/main" val="38337107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34585" y="214314"/>
            <a:ext cx="8627724" cy="1462087"/>
          </a:xfrm>
        </p:spPr>
        <p:txBody>
          <a:bodyPr/>
          <a:lstStyle/>
          <a:p>
            <a:pPr eaLnBrk="1" hangingPunct="1"/>
            <a:r>
              <a:rPr lang="en-US" b="1" i="1" dirty="0" err="1">
                <a:solidFill>
                  <a:schemeClr val="tx1"/>
                </a:solidFill>
              </a:rPr>
              <a:t>Strongylus</a:t>
            </a:r>
            <a:r>
              <a:rPr lang="en-US" b="1" i="1" dirty="0">
                <a:solidFill>
                  <a:schemeClr val="tx1"/>
                </a:solidFill>
              </a:rPr>
              <a:t> vulgaris: </a:t>
            </a:r>
            <a:r>
              <a:rPr lang="en-US" b="1" dirty="0">
                <a:solidFill>
                  <a:schemeClr val="tx1"/>
                </a:solidFill>
              </a:rPr>
              <a:t>Life-cycle</a:t>
            </a:r>
            <a:endParaRPr lang="en-US" b="1" i="1" dirty="0">
              <a:solidFill>
                <a:schemeClr val="tx1"/>
              </a:solidFill>
            </a:endParaRPr>
          </a:p>
        </p:txBody>
      </p:sp>
      <p:sp>
        <p:nvSpPr>
          <p:cNvPr id="17411" name="Rectangle 3"/>
          <p:cNvSpPr>
            <a:spLocks noGrp="1" noChangeArrowheads="1"/>
          </p:cNvSpPr>
          <p:nvPr>
            <p:ph idx="1"/>
          </p:nvPr>
        </p:nvSpPr>
        <p:spPr>
          <a:xfrm>
            <a:off x="883228" y="2085110"/>
            <a:ext cx="10598726" cy="4558575"/>
          </a:xfrm>
        </p:spPr>
        <p:txBody>
          <a:bodyPr/>
          <a:lstStyle/>
          <a:p>
            <a:pPr marL="571500" indent="-571500">
              <a:buSzPct val="100000"/>
            </a:pPr>
            <a:r>
              <a:rPr lang="en-US" dirty="0"/>
              <a:t> L3 ingested when horse is grazing on infected pasture (only route of infection).  </a:t>
            </a:r>
            <a:r>
              <a:rPr lang="en-US" sz="2400" dirty="0"/>
              <a:t>(Just like </a:t>
            </a:r>
            <a:r>
              <a:rPr lang="en-US" sz="2400" dirty="0" err="1"/>
              <a:t>trichostrongyles</a:t>
            </a:r>
            <a:r>
              <a:rPr lang="en-US" sz="2400" dirty="0"/>
              <a:t> in ruminants.)</a:t>
            </a:r>
          </a:p>
          <a:p>
            <a:pPr marL="571500" indent="-571500">
              <a:buSzPct val="100000"/>
            </a:pPr>
            <a:r>
              <a:rPr lang="en-US" dirty="0"/>
              <a:t> larva penetrates intestinal wall (~1-7 days)</a:t>
            </a:r>
          </a:p>
          <a:p>
            <a:pPr marL="571500" indent="-571500">
              <a:buSzPct val="100000"/>
            </a:pPr>
            <a:r>
              <a:rPr lang="en-US" dirty="0"/>
              <a:t>Larva migrates in vessel wall up to the cranial mesenteric artery or aorta taking 8-21 days</a:t>
            </a:r>
          </a:p>
          <a:p>
            <a:pPr marL="571500" indent="-571500">
              <a:buSzPct val="100000"/>
            </a:pPr>
            <a:r>
              <a:rPr lang="en-US" dirty="0"/>
              <a:t>L</a:t>
            </a:r>
            <a:r>
              <a:rPr lang="en-US" baseline="-25000" dirty="0"/>
              <a:t>4</a:t>
            </a:r>
            <a:r>
              <a:rPr lang="en-US" dirty="0"/>
              <a:t> break into blood stream and carried back to colon &amp; cecum, develop to adult stage during 2-4 months</a:t>
            </a:r>
          </a:p>
          <a:p>
            <a:pPr marL="571500" indent="-571500">
              <a:buSzPct val="100000"/>
            </a:pPr>
            <a:r>
              <a:rPr lang="en-US" b="1" dirty="0"/>
              <a:t>total prepatent period ~6 months</a:t>
            </a:r>
          </a:p>
          <a:p>
            <a:pPr marL="571500" indent="-571500">
              <a:buSzPct val="100000"/>
            </a:pPr>
            <a:endParaRPr lang="en-US" dirty="0"/>
          </a:p>
          <a:p>
            <a:pPr eaLnBrk="1" hangingPunct="1">
              <a:buFont typeface="Monotype Sorts" charset="2"/>
              <a:buNone/>
            </a:pPr>
            <a:r>
              <a:rPr lang="en-US" dirty="0"/>
              <a:t>	</a:t>
            </a:r>
          </a:p>
        </p:txBody>
      </p:sp>
    </p:spTree>
    <p:extLst>
      <p:ext uri="{BB962C8B-B14F-4D97-AF65-F5344CB8AC3E}">
        <p14:creationId xmlns:p14="http://schemas.microsoft.com/office/powerpoint/2010/main" val="2661909407"/>
      </p:ext>
    </p:extLst>
  </p:cSld>
  <p:clrMapOvr>
    <a:masterClrMapping/>
  </p:clrMapOvr>
  <p:transition/>
</p:sld>
</file>

<file path=ppt/theme/theme1.xml><?xml version="1.0" encoding="utf-8"?>
<a:theme xmlns:a="http://schemas.openxmlformats.org/drawingml/2006/main" name="Blends2">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2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ends2" id="{496DC248-EC6E-4C99-B00F-BE6076C03622}" vid="{965DB1AC-8535-4574-ABE4-FFFA09F83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Blends2</Template>
  <TotalTime>123</TotalTime>
  <Words>2129</Words>
  <Application>Microsoft Office PowerPoint</Application>
  <PresentationFormat>Widescreen</PresentationFormat>
  <Paragraphs>306</Paragraphs>
  <Slides>49</Slides>
  <Notes>42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49</vt:i4>
      </vt:variant>
    </vt:vector>
  </HeadingPairs>
  <TitlesOfParts>
    <vt:vector size="57" baseType="lpstr">
      <vt:lpstr>ＭＳ Ｐゴシック</vt:lpstr>
      <vt:lpstr>Arial</vt:lpstr>
      <vt:lpstr>Book Antiqua</vt:lpstr>
      <vt:lpstr>Calibri</vt:lpstr>
      <vt:lpstr>Monotype Sorts</vt:lpstr>
      <vt:lpstr>Tahoma</vt:lpstr>
      <vt:lpstr>Wingdings</vt:lpstr>
      <vt:lpstr>Blends2</vt:lpstr>
      <vt:lpstr>VMP 930 lecture 18a</vt:lpstr>
      <vt:lpstr>Order STRONGYLIDA</vt:lpstr>
      <vt:lpstr>Superfamily   STRONGYLOIDEA</vt:lpstr>
      <vt:lpstr>Strongyle Morphology</vt:lpstr>
      <vt:lpstr>Strongyle Morphology</vt:lpstr>
      <vt:lpstr>Strongyles in Horses</vt:lpstr>
      <vt:lpstr>PowerPoint Presentation</vt:lpstr>
      <vt:lpstr>Superfamily Strongyloidea in Horses</vt:lpstr>
      <vt:lpstr>Strongylus vulgaris: Life-cycle</vt:lpstr>
      <vt:lpstr>Prepatent periods of large strongyles</vt:lpstr>
      <vt:lpstr>Strongylus vulgaris: Signs/Pathology</vt:lpstr>
      <vt:lpstr>PowerPoint Presentation</vt:lpstr>
      <vt:lpstr>PowerPoint Presentation</vt:lpstr>
      <vt:lpstr>Pathology</vt:lpstr>
      <vt:lpstr>Pathology</vt:lpstr>
      <vt:lpstr>Diagnosis</vt:lpstr>
      <vt:lpstr>VMP 930 lecture 18b</vt:lpstr>
      <vt:lpstr>Cyathostomes = small strongyles</vt:lpstr>
      <vt:lpstr>Cyathostomes, the small strongyles</vt:lpstr>
      <vt:lpstr>Cyathostomes</vt:lpstr>
      <vt:lpstr>Cyathostomes</vt:lpstr>
      <vt:lpstr>Cyathostomes</vt:lpstr>
      <vt:lpstr>Treatment &amp; Control</vt:lpstr>
      <vt:lpstr>Control program against strongyles</vt:lpstr>
      <vt:lpstr>Eggs per Gram (EPG)</vt:lpstr>
      <vt:lpstr>PowerPoint Presentation</vt:lpstr>
      <vt:lpstr>PowerPoint Presentation</vt:lpstr>
      <vt:lpstr>Some common dewormers: (FYI only)</vt:lpstr>
      <vt:lpstr>VMP 930 lecture 18c</vt:lpstr>
      <vt:lpstr>Oesophagostomum spp.</vt:lpstr>
      <vt:lpstr>Oesophagostomum</vt:lpstr>
      <vt:lpstr>PowerPoint Presentation</vt:lpstr>
      <vt:lpstr>Oesophagostomum</vt:lpstr>
      <vt:lpstr>Oesophagostomum  in Swine</vt:lpstr>
      <vt:lpstr>Syngamus trachea  (FYI only)</vt:lpstr>
      <vt:lpstr>PowerPoint Presentation</vt:lpstr>
      <vt:lpstr>VMP 930 lecture 18d</vt:lpstr>
      <vt:lpstr>PowerPoint Presentation</vt:lpstr>
      <vt:lpstr>Metastrongyles</vt:lpstr>
      <vt:lpstr>Metastrongylus  (lung worms of swine)</vt:lpstr>
      <vt:lpstr>Aelurostrongylus abstrusus (lung worm of cats)</vt:lpstr>
      <vt:lpstr>Aelurostrongylus abstrusus</vt:lpstr>
      <vt:lpstr>PowerPoint Presentation</vt:lpstr>
      <vt:lpstr>Aelurostrongylus abstrusus</vt:lpstr>
      <vt:lpstr>PowerPoint Presentation</vt:lpstr>
      <vt:lpstr>PowerPoint Presentation</vt:lpstr>
      <vt:lpstr>Aelurostrongylus abstrusus</vt:lpstr>
      <vt:lpstr>Aelurostrongylus abstrusus</vt:lpstr>
      <vt:lpstr>Aelurostrongylus abstrusus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VMP 930 lecture 18a</dc:title>
  <dc:creator>Bruce Hammerberg</dc:creator>
  <cp:lastModifiedBy>James R Flowers</cp:lastModifiedBy>
  <cp:revision>15</cp:revision>
  <dcterms:created xsi:type="dcterms:W3CDTF">2020-07-08T22:28:12Z</dcterms:created>
  <dcterms:modified xsi:type="dcterms:W3CDTF">2021-09-29T13:09:07Z</dcterms:modified>
</cp:coreProperties>
</file>