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3"/>
  </p:notesMasterIdLst>
  <p:sldIdLst>
    <p:sldId id="256" r:id="rId2"/>
    <p:sldId id="318" r:id="rId3"/>
    <p:sldId id="257" r:id="rId4"/>
    <p:sldId id="284" r:id="rId5"/>
    <p:sldId id="282" r:id="rId6"/>
    <p:sldId id="259" r:id="rId7"/>
    <p:sldId id="286" r:id="rId8"/>
    <p:sldId id="287" r:id="rId9"/>
    <p:sldId id="278" r:id="rId10"/>
    <p:sldId id="289" r:id="rId11"/>
    <p:sldId id="279" r:id="rId12"/>
    <p:sldId id="291" r:id="rId13"/>
    <p:sldId id="264" r:id="rId14"/>
    <p:sldId id="265" r:id="rId15"/>
    <p:sldId id="309" r:id="rId16"/>
    <p:sldId id="320" r:id="rId17"/>
    <p:sldId id="321" r:id="rId18"/>
    <p:sldId id="322" r:id="rId19"/>
    <p:sldId id="323" r:id="rId20"/>
    <p:sldId id="324" r:id="rId21"/>
    <p:sldId id="325" r:id="rId22"/>
    <p:sldId id="272" r:id="rId23"/>
    <p:sldId id="327" r:id="rId24"/>
    <p:sldId id="331" r:id="rId25"/>
    <p:sldId id="332" r:id="rId26"/>
    <p:sldId id="333" r:id="rId27"/>
    <p:sldId id="334" r:id="rId28"/>
    <p:sldId id="335" r:id="rId29"/>
    <p:sldId id="336" r:id="rId30"/>
    <p:sldId id="337" r:id="rId31"/>
    <p:sldId id="33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3835" autoAdjust="0"/>
  </p:normalViewPr>
  <p:slideViewPr>
    <p:cSldViewPr snapToGrid="0" snapToObjects="1">
      <p:cViewPr varScale="1">
        <p:scale>
          <a:sx n="84" d="100"/>
          <a:sy n="84" d="100"/>
        </p:scale>
        <p:origin x="114"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5D39A6-407A-4B41-B682-F57351199F72}" type="datetimeFigureOut">
              <a:rPr lang="en-US" smtClean="0"/>
              <a:t>7/7/2021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0C8960-CB77-3C4B-8CAF-BB3DE74E40D6}" type="slidenum">
              <a:rPr lang="en-US" smtClean="0"/>
              <a:t>‹#›</a:t>
            </a:fld>
            <a:endParaRPr lang="en-US"/>
          </a:p>
        </p:txBody>
      </p:sp>
    </p:spTree>
    <p:extLst>
      <p:ext uri="{BB962C8B-B14F-4D97-AF65-F5344CB8AC3E}">
        <p14:creationId xmlns:p14="http://schemas.microsoft.com/office/powerpoint/2010/main" val="4006024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393700" y="692150"/>
            <a:ext cx="6070600" cy="3416300"/>
          </a:xfrm>
          <a:ln/>
        </p:spPr>
      </p:sp>
      <p:sp>
        <p:nvSpPr>
          <p:cNvPr id="38915" name="Rectangle 3"/>
          <p:cNvSpPr>
            <a:spLocks noGrp="1" noChangeArrowheads="1"/>
          </p:cNvSpPr>
          <p:nvPr>
            <p:ph type="body" idx="1"/>
          </p:nvPr>
        </p:nvSpPr>
        <p:spPr>
          <a:noFill/>
          <a:ln w="9525"/>
        </p:spPr>
        <p:txBody>
          <a:bodyPr/>
          <a:lstStyle/>
          <a:p>
            <a:r>
              <a:rPr lang="en-US" dirty="0"/>
              <a:t>Hookworm infections in dogs (</a:t>
            </a:r>
            <a:r>
              <a:rPr lang="en-US" i="1" dirty="0" err="1"/>
              <a:t>Ancylostoma</a:t>
            </a:r>
            <a:r>
              <a:rPr lang="en-US" i="1" dirty="0"/>
              <a:t> caninum</a:t>
            </a:r>
            <a:r>
              <a:rPr lang="en-US" dirty="0"/>
              <a:t>) are common in dogs of all ages and an important cause of clinical disease (anemia) in puppies.</a:t>
            </a:r>
          </a:p>
        </p:txBody>
      </p:sp>
    </p:spTree>
    <p:extLst>
      <p:ext uri="{BB962C8B-B14F-4D97-AF65-F5344CB8AC3E}">
        <p14:creationId xmlns:p14="http://schemas.microsoft.com/office/powerpoint/2010/main" val="9274744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393700" y="692150"/>
            <a:ext cx="6070600" cy="3416300"/>
          </a:xfrm>
          <a:ln/>
        </p:spPr>
      </p:sp>
      <p:sp>
        <p:nvSpPr>
          <p:cNvPr id="4813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953723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393700" y="692150"/>
            <a:ext cx="6070600" cy="3416300"/>
          </a:xfrm>
          <a:ln/>
        </p:spPr>
      </p:sp>
      <p:sp>
        <p:nvSpPr>
          <p:cNvPr id="4915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860545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393700" y="692150"/>
            <a:ext cx="6070600" cy="3416300"/>
          </a:xfrm>
          <a:ln/>
        </p:spPr>
      </p:sp>
      <p:sp>
        <p:nvSpPr>
          <p:cNvPr id="5017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990668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393700" y="692150"/>
            <a:ext cx="6070600" cy="3416300"/>
          </a:xfrm>
          <a:ln/>
        </p:spPr>
      </p:sp>
      <p:sp>
        <p:nvSpPr>
          <p:cNvPr id="51203"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5811109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393700" y="692150"/>
            <a:ext cx="6070600" cy="3416300"/>
          </a:xfrm>
          <a:ln/>
        </p:spPr>
      </p:sp>
      <p:sp>
        <p:nvSpPr>
          <p:cNvPr id="52227" name="Rectangle 3"/>
          <p:cNvSpPr>
            <a:spLocks noGrp="1" noChangeArrowheads="1"/>
          </p:cNvSpPr>
          <p:nvPr>
            <p:ph type="body" idx="1"/>
          </p:nvPr>
        </p:nvSpPr>
        <p:spPr>
          <a:noFill/>
          <a:ln w="9525"/>
        </p:spPr>
        <p:txBody>
          <a:bodyPr/>
          <a:lstStyle/>
          <a:p>
            <a:r>
              <a:rPr lang="en-US" dirty="0"/>
              <a:t>Only the L3 larva is infective, not ova. The L3 larva in milk that came out of arrest when lactation began is the same L3 larva that entered the host by skin penetration or by ingestion.</a:t>
            </a:r>
          </a:p>
        </p:txBody>
      </p:sp>
    </p:spTree>
    <p:extLst>
      <p:ext uri="{BB962C8B-B14F-4D97-AF65-F5344CB8AC3E}">
        <p14:creationId xmlns:p14="http://schemas.microsoft.com/office/powerpoint/2010/main" val="31601313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393700" y="692150"/>
            <a:ext cx="6070600" cy="3416300"/>
          </a:xfrm>
          <a:ln/>
        </p:spPr>
      </p:sp>
      <p:sp>
        <p:nvSpPr>
          <p:cNvPr id="5325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9895238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393700" y="692150"/>
            <a:ext cx="6070600" cy="3416300"/>
          </a:xfrm>
          <a:ln/>
        </p:spPr>
      </p:sp>
      <p:sp>
        <p:nvSpPr>
          <p:cNvPr id="5427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1071927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393700" y="692150"/>
            <a:ext cx="6070600" cy="3416300"/>
          </a:xfrm>
          <a:ln/>
        </p:spPr>
      </p:sp>
      <p:sp>
        <p:nvSpPr>
          <p:cNvPr id="5529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4502498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393700" y="692150"/>
            <a:ext cx="6070600" cy="3416300"/>
          </a:xfrm>
          <a:ln/>
        </p:spPr>
      </p:sp>
      <p:sp>
        <p:nvSpPr>
          <p:cNvPr id="56323"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40589100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393700" y="692150"/>
            <a:ext cx="6070600" cy="3416300"/>
          </a:xfrm>
          <a:ln/>
        </p:spPr>
      </p:sp>
      <p:sp>
        <p:nvSpPr>
          <p:cNvPr id="5734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593773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393700" y="692150"/>
            <a:ext cx="6070600" cy="3416300"/>
          </a:xfrm>
          <a:ln/>
        </p:spPr>
      </p:sp>
      <p:sp>
        <p:nvSpPr>
          <p:cNvPr id="39939" name="Rectangle 3"/>
          <p:cNvSpPr>
            <a:spLocks noGrp="1" noChangeArrowheads="1"/>
          </p:cNvSpPr>
          <p:nvPr>
            <p:ph type="body" idx="1"/>
          </p:nvPr>
        </p:nvSpPr>
        <p:spPr>
          <a:noFill/>
          <a:ln w="9525"/>
        </p:spPr>
        <p:txBody>
          <a:bodyPr/>
          <a:lstStyle/>
          <a:p>
            <a:r>
              <a:rPr lang="en-US" dirty="0"/>
              <a:t>The upper figure shows the anterior end of </a:t>
            </a:r>
            <a:r>
              <a:rPr lang="en-US" i="1" dirty="0" err="1"/>
              <a:t>Ancylostoma</a:t>
            </a:r>
            <a:r>
              <a:rPr lang="en-US" i="1" dirty="0"/>
              <a:t> caninum</a:t>
            </a:r>
            <a:r>
              <a:rPr lang="en-US" dirty="0"/>
              <a:t>.</a:t>
            </a:r>
          </a:p>
        </p:txBody>
      </p:sp>
    </p:spTree>
    <p:extLst>
      <p:ext uri="{BB962C8B-B14F-4D97-AF65-F5344CB8AC3E}">
        <p14:creationId xmlns:p14="http://schemas.microsoft.com/office/powerpoint/2010/main" val="40418427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393700" y="692150"/>
            <a:ext cx="6070600" cy="3416300"/>
          </a:xfrm>
          <a:ln/>
        </p:spPr>
      </p:sp>
      <p:sp>
        <p:nvSpPr>
          <p:cNvPr id="5837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9019672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393700" y="692150"/>
            <a:ext cx="6070600" cy="3416300"/>
          </a:xfrm>
          <a:ln/>
        </p:spPr>
      </p:sp>
      <p:sp>
        <p:nvSpPr>
          <p:cNvPr id="5939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6542693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393700" y="692150"/>
            <a:ext cx="6070600" cy="3416300"/>
          </a:xfrm>
          <a:ln/>
        </p:spPr>
      </p:sp>
      <p:sp>
        <p:nvSpPr>
          <p:cNvPr id="6041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0437540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393700" y="692150"/>
            <a:ext cx="6070600" cy="3416300"/>
          </a:xfrm>
          <a:ln/>
        </p:spPr>
      </p:sp>
      <p:sp>
        <p:nvSpPr>
          <p:cNvPr id="6246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7697504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an entirely different Order from all the previous worms we have presented in the Order </a:t>
            </a:r>
            <a:r>
              <a:rPr lang="en-US"/>
              <a:t>Strongylata</a:t>
            </a:r>
            <a:r>
              <a:rPr lang="en-US" dirty="0"/>
              <a:t>.</a:t>
            </a:r>
          </a:p>
        </p:txBody>
      </p:sp>
      <p:sp>
        <p:nvSpPr>
          <p:cNvPr id="4" name="Slide Number Placeholder 3"/>
          <p:cNvSpPr>
            <a:spLocks noGrp="1"/>
          </p:cNvSpPr>
          <p:nvPr>
            <p:ph type="sldNum" sz="quarter" idx="5"/>
          </p:nvPr>
        </p:nvSpPr>
        <p:spPr/>
        <p:txBody>
          <a:bodyPr/>
          <a:lstStyle/>
          <a:p>
            <a:fld id="{AB872637-ACEE-5540-8F51-2F5BAE92B1F3}" type="slidenum">
              <a:rPr lang="en-US" smtClean="0"/>
              <a:t>25</a:t>
            </a:fld>
            <a:endParaRPr lang="en-US"/>
          </a:p>
        </p:txBody>
      </p:sp>
    </p:spTree>
    <p:extLst>
      <p:ext uri="{BB962C8B-B14F-4D97-AF65-F5344CB8AC3E}">
        <p14:creationId xmlns:p14="http://schemas.microsoft.com/office/powerpoint/2010/main" val="35321893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393700" y="692150"/>
            <a:ext cx="6070600" cy="3416300"/>
          </a:xfrm>
          <a:ln/>
        </p:spPr>
      </p:sp>
      <p:sp>
        <p:nvSpPr>
          <p:cNvPr id="6553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7797257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393700" y="692150"/>
            <a:ext cx="6070600" cy="3416300"/>
          </a:xfrm>
          <a:ln/>
        </p:spPr>
      </p:sp>
      <p:sp>
        <p:nvSpPr>
          <p:cNvPr id="66563"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20412290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393700" y="692150"/>
            <a:ext cx="6070600" cy="3416300"/>
          </a:xfrm>
          <a:ln/>
        </p:spPr>
      </p:sp>
      <p:sp>
        <p:nvSpPr>
          <p:cNvPr id="68611" name="Rectangle 3"/>
          <p:cNvSpPr>
            <a:spLocks noGrp="1" noChangeArrowheads="1"/>
          </p:cNvSpPr>
          <p:nvPr>
            <p:ph type="body" idx="1"/>
          </p:nvPr>
        </p:nvSpPr>
        <p:spPr>
          <a:noFill/>
          <a:ln w="9525"/>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long prepatent time allows control with twice yearly treatment, but drug resistance requires using anthelmintics other than ivermectin and moxidectin. Sanitation including cleaning tack, water and food containers is important.</a:t>
            </a:r>
          </a:p>
          <a:p>
            <a:endParaRPr lang="en-US" dirty="0"/>
          </a:p>
        </p:txBody>
      </p:sp>
    </p:spTree>
    <p:extLst>
      <p:ext uri="{BB962C8B-B14F-4D97-AF65-F5344CB8AC3E}">
        <p14:creationId xmlns:p14="http://schemas.microsoft.com/office/powerpoint/2010/main" val="14898887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393700" y="692150"/>
            <a:ext cx="6070600" cy="3416300"/>
          </a:xfrm>
          <a:ln/>
        </p:spPr>
      </p:sp>
      <p:sp>
        <p:nvSpPr>
          <p:cNvPr id="7065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8655541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393700" y="692150"/>
            <a:ext cx="6070600" cy="3416300"/>
          </a:xfrm>
          <a:ln/>
        </p:spPr>
      </p:sp>
      <p:sp>
        <p:nvSpPr>
          <p:cNvPr id="71683" name="Rectangle 3"/>
          <p:cNvSpPr>
            <a:spLocks noGrp="1" noChangeArrowheads="1"/>
          </p:cNvSpPr>
          <p:nvPr>
            <p:ph type="body" idx="1"/>
          </p:nvPr>
        </p:nvSpPr>
        <p:spPr>
          <a:noFill/>
          <a:ln w="9525"/>
        </p:spPr>
        <p:txBody>
          <a:bodyPr/>
          <a:lstStyle/>
          <a:p>
            <a:r>
              <a:rPr lang="en-US" dirty="0"/>
              <a:t>Diagnosis requires cleaning the perianal area the day before using scotch tape to dap the perianal area and look for operculated ova.</a:t>
            </a:r>
          </a:p>
        </p:txBody>
      </p:sp>
    </p:spTree>
    <p:extLst>
      <p:ext uri="{BB962C8B-B14F-4D97-AF65-F5344CB8AC3E}">
        <p14:creationId xmlns:p14="http://schemas.microsoft.com/office/powerpoint/2010/main" val="3495984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393700" y="692150"/>
            <a:ext cx="6070600" cy="3416300"/>
          </a:xfrm>
          <a:ln/>
        </p:spPr>
      </p:sp>
      <p:sp>
        <p:nvSpPr>
          <p:cNvPr id="40963" name="Rectangle 3"/>
          <p:cNvSpPr>
            <a:spLocks noGrp="1" noChangeArrowheads="1"/>
          </p:cNvSpPr>
          <p:nvPr>
            <p:ph type="body" idx="1"/>
          </p:nvPr>
        </p:nvSpPr>
        <p:spPr>
          <a:noFill/>
          <a:ln w="9525"/>
        </p:spPr>
        <p:txBody>
          <a:bodyPr/>
          <a:lstStyle/>
          <a:p>
            <a:r>
              <a:rPr lang="en-US" i="1" dirty="0" err="1"/>
              <a:t>Ancylostoma</a:t>
            </a:r>
            <a:r>
              <a:rPr lang="en-US" dirty="0"/>
              <a:t> and </a:t>
            </a:r>
            <a:r>
              <a:rPr lang="en-US" i="1" dirty="0" err="1"/>
              <a:t>Uncinaria</a:t>
            </a:r>
            <a:r>
              <a:rPr lang="en-US" dirty="0"/>
              <a:t> eggs are morphologically the same. Same egg type as found in ruminant and horse feces. If a dog eats horse feces it will pass </a:t>
            </a:r>
            <a:r>
              <a:rPr lang="en-US" dirty="0" err="1"/>
              <a:t>strongyle</a:t>
            </a:r>
            <a:r>
              <a:rPr lang="en-US" dirty="0"/>
              <a:t>-type eggs in its feces while </a:t>
            </a:r>
            <a:r>
              <a:rPr lang="en-US" u="sng" dirty="0"/>
              <a:t>not</a:t>
            </a:r>
            <a:r>
              <a:rPr lang="en-US" dirty="0"/>
              <a:t> infected with hookworms.</a:t>
            </a:r>
          </a:p>
        </p:txBody>
      </p:sp>
    </p:spTree>
    <p:extLst>
      <p:ext uri="{BB962C8B-B14F-4D97-AF65-F5344CB8AC3E}">
        <p14:creationId xmlns:p14="http://schemas.microsoft.com/office/powerpoint/2010/main" val="32809502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393700" y="692150"/>
            <a:ext cx="6070600" cy="3416300"/>
          </a:xfrm>
          <a:ln/>
        </p:spPr>
      </p:sp>
      <p:sp>
        <p:nvSpPr>
          <p:cNvPr id="71683"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1052975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393700" y="692150"/>
            <a:ext cx="6070600" cy="3416300"/>
          </a:xfrm>
          <a:ln/>
        </p:spPr>
      </p:sp>
      <p:sp>
        <p:nvSpPr>
          <p:cNvPr id="4198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972536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393700" y="692150"/>
            <a:ext cx="6070600" cy="3416300"/>
          </a:xfrm>
          <a:ln/>
        </p:spPr>
      </p:sp>
      <p:sp>
        <p:nvSpPr>
          <p:cNvPr id="4301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57596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393700" y="692150"/>
            <a:ext cx="6070600" cy="3416300"/>
          </a:xfrm>
          <a:ln/>
        </p:spPr>
      </p:sp>
      <p:sp>
        <p:nvSpPr>
          <p:cNvPr id="44035" name="Rectangle 3"/>
          <p:cNvSpPr>
            <a:spLocks noGrp="1" noChangeArrowheads="1"/>
          </p:cNvSpPr>
          <p:nvPr>
            <p:ph type="body" idx="1"/>
          </p:nvPr>
        </p:nvSpPr>
        <p:spPr>
          <a:noFill/>
          <a:ln w="9525"/>
        </p:spPr>
        <p:txBody>
          <a:bodyPr/>
          <a:lstStyle/>
          <a:p>
            <a:r>
              <a:rPr lang="en-US" dirty="0"/>
              <a:t>Neonatal or very young puppies under 6 weeks of age are at highest risk for acute disease and death due to blood loss.</a:t>
            </a:r>
          </a:p>
        </p:txBody>
      </p:sp>
    </p:spTree>
    <p:extLst>
      <p:ext uri="{BB962C8B-B14F-4D97-AF65-F5344CB8AC3E}">
        <p14:creationId xmlns:p14="http://schemas.microsoft.com/office/powerpoint/2010/main" val="2727032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393700" y="692150"/>
            <a:ext cx="6070600" cy="3416300"/>
          </a:xfrm>
          <a:ln/>
        </p:spPr>
      </p:sp>
      <p:sp>
        <p:nvSpPr>
          <p:cNvPr id="4505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757884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393700" y="692150"/>
            <a:ext cx="6070600" cy="3416300"/>
          </a:xfrm>
          <a:ln/>
        </p:spPr>
      </p:sp>
      <p:sp>
        <p:nvSpPr>
          <p:cNvPr id="46083" name="Rectangle 3"/>
          <p:cNvSpPr>
            <a:spLocks noGrp="1" noChangeArrowheads="1"/>
          </p:cNvSpPr>
          <p:nvPr>
            <p:ph type="body" idx="1"/>
          </p:nvPr>
        </p:nvSpPr>
        <p:spPr>
          <a:noFill/>
          <a:ln w="9525"/>
        </p:spPr>
        <p:txBody>
          <a:bodyPr/>
          <a:lstStyle/>
          <a:p>
            <a:r>
              <a:rPr lang="en-US" dirty="0"/>
              <a:t>Just like </a:t>
            </a:r>
            <a:r>
              <a:rPr lang="en-US" dirty="0" err="1"/>
              <a:t>trichostrongyles</a:t>
            </a:r>
            <a:r>
              <a:rPr lang="en-US" dirty="0"/>
              <a:t> infecting ruminants and </a:t>
            </a:r>
            <a:r>
              <a:rPr lang="en-US" dirty="0" err="1"/>
              <a:t>strongyles</a:t>
            </a:r>
            <a:r>
              <a:rPr lang="en-US" dirty="0"/>
              <a:t> infecting horses, hookworm ova passed in feces develop to the L3 infective stage in the environment, typically, warm, moist soil.</a:t>
            </a:r>
          </a:p>
        </p:txBody>
      </p:sp>
    </p:spTree>
    <p:extLst>
      <p:ext uri="{BB962C8B-B14F-4D97-AF65-F5344CB8AC3E}">
        <p14:creationId xmlns:p14="http://schemas.microsoft.com/office/powerpoint/2010/main" val="24985759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393700" y="692150"/>
            <a:ext cx="6070600" cy="3416300"/>
          </a:xfrm>
          <a:ln/>
        </p:spPr>
      </p:sp>
      <p:sp>
        <p:nvSpPr>
          <p:cNvPr id="4710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454267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2438401"/>
            <a:ext cx="12012084"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800">
                  <a:solidFill>
                    <a:srgbClr val="000000"/>
                  </a:solidFill>
                  <a:latin typeface="Arial" charset="0"/>
                  <a:ea typeface="ＭＳ Ｐゴシック" pitchFamily="34" charset="-128"/>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800">
                  <a:solidFill>
                    <a:srgbClr val="000000"/>
                  </a:solidFill>
                  <a:latin typeface="Arial" charset="0"/>
                  <a:ea typeface="ＭＳ Ｐゴシック" pitchFamily="34" charset="-128"/>
                </a:endParaRPr>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800">
                  <a:solidFill>
                    <a:srgbClr val="000000"/>
                  </a:solidFill>
                  <a:latin typeface="Arial" charset="0"/>
                  <a:ea typeface="ＭＳ Ｐゴシック" pitchFamily="34" charset="-128"/>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800">
                  <a:solidFill>
                    <a:srgbClr val="000000"/>
                  </a:solidFill>
                  <a:latin typeface="Arial" charset="0"/>
                  <a:ea typeface="ＭＳ Ｐゴシック" pitchFamily="34" charset="-128"/>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800">
                <a:solidFill>
                  <a:srgbClr val="000000"/>
                </a:solidFill>
                <a:latin typeface="Arial" charset="0"/>
                <a:ea typeface="ＭＳ Ｐゴシック" pitchFamily="34" charset="-128"/>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800">
                <a:solidFill>
                  <a:srgbClr val="000000"/>
                </a:solidFill>
                <a:latin typeface="Arial" charset="0"/>
                <a:ea typeface="ＭＳ Ｐゴシック" pitchFamily="34" charset="-128"/>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800">
                <a:solidFill>
                  <a:srgbClr val="000000"/>
                </a:solidFill>
                <a:latin typeface="Arial" charset="0"/>
                <a:ea typeface="ＭＳ Ｐゴシック" pitchFamily="34" charset="-128"/>
              </a:endParaRPr>
            </a:p>
          </p:txBody>
        </p:sp>
      </p:grpSp>
      <p:sp>
        <p:nvSpPr>
          <p:cNvPr id="196620" name="Rectangle 12"/>
          <p:cNvSpPr>
            <a:spLocks noGrp="1" noChangeArrowheads="1"/>
          </p:cNvSpPr>
          <p:nvPr>
            <p:ph type="ctrTitle"/>
          </p:nvPr>
        </p:nvSpPr>
        <p:spPr>
          <a:xfrm>
            <a:off x="1320800" y="1676400"/>
            <a:ext cx="10363200" cy="1462088"/>
          </a:xfrm>
        </p:spPr>
        <p:txBody>
          <a:bodyPr/>
          <a:lstStyle>
            <a:lvl1pPr>
              <a:defRPr/>
            </a:lvl1pPr>
          </a:lstStyle>
          <a:p>
            <a:pPr lvl="0"/>
            <a:r>
              <a:rPr lang="en-US" noProof="0"/>
              <a:t>Click to edit Master title style</a:t>
            </a:r>
          </a:p>
        </p:txBody>
      </p:sp>
      <p:sp>
        <p:nvSpPr>
          <p:cNvPr id="196621" name="Rectangle 13"/>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4" name="Rectangle 14"/>
          <p:cNvSpPr>
            <a:spLocks noGrp="1" noChangeArrowheads="1"/>
          </p:cNvSpPr>
          <p:nvPr>
            <p:ph type="dt" sz="half" idx="10"/>
          </p:nvPr>
        </p:nvSpPr>
        <p:spPr>
          <a:xfrm>
            <a:off x="1320800" y="6248400"/>
            <a:ext cx="2540000" cy="457200"/>
          </a:xfrm>
        </p:spPr>
        <p:txBody>
          <a:bodyPr/>
          <a:lstStyle>
            <a:lvl1pPr>
              <a:defRPr>
                <a:solidFill>
                  <a:schemeClr val="bg2"/>
                </a:solidFill>
              </a:defRPr>
            </a:lvl1pPr>
          </a:lstStyle>
          <a:p>
            <a:fld id="{1B74C67B-79E9-574D-BB5B-9853F6B4B9BC}" type="datetimeFigureOut">
              <a:rPr lang="en-US" smtClean="0"/>
              <a:t>7/7/2021</a:t>
            </a:fld>
            <a:endParaRPr lang="en-US"/>
          </a:p>
        </p:txBody>
      </p:sp>
      <p:sp>
        <p:nvSpPr>
          <p:cNvPr id="15" name="Rectangle 15"/>
          <p:cNvSpPr>
            <a:spLocks noGrp="1" noChangeArrowheads="1"/>
          </p:cNvSpPr>
          <p:nvPr>
            <p:ph type="ftr" sz="quarter" idx="11"/>
          </p:nvPr>
        </p:nvSpPr>
        <p:spPr>
          <a:xfrm>
            <a:off x="4572000" y="6248400"/>
            <a:ext cx="3860800" cy="457200"/>
          </a:xfrm>
        </p:spPr>
        <p:txBody>
          <a:bodyPr/>
          <a:lstStyle>
            <a:lvl1pPr>
              <a:defRPr>
                <a:solidFill>
                  <a:schemeClr val="bg2"/>
                </a:solidFill>
              </a:defRPr>
            </a:lvl1pPr>
          </a:lstStyle>
          <a:p>
            <a:endParaRPr lang="en-US"/>
          </a:p>
        </p:txBody>
      </p:sp>
      <p:sp>
        <p:nvSpPr>
          <p:cNvPr id="16" name="Rectangle 16"/>
          <p:cNvSpPr>
            <a:spLocks noGrp="1" noChangeArrowheads="1"/>
          </p:cNvSpPr>
          <p:nvPr>
            <p:ph type="sldNum" sz="quarter" idx="12"/>
          </p:nvPr>
        </p:nvSpPr>
        <p:spPr>
          <a:xfrm>
            <a:off x="9144000" y="6248400"/>
            <a:ext cx="2540000" cy="457200"/>
          </a:xfrm>
        </p:spPr>
        <p:txBody>
          <a:bodyPr/>
          <a:lstStyle>
            <a:lvl1pPr>
              <a:defRPr>
                <a:solidFill>
                  <a:schemeClr val="bg2"/>
                </a:solidFill>
              </a:defRPr>
            </a:lvl1pPr>
          </a:lstStyle>
          <a:p>
            <a:fld id="{52090032-E22E-804C-B673-5436B0B5C9AF}" type="slidenum">
              <a:rPr lang="en-US" smtClean="0"/>
              <a:t>‹#›</a:t>
            </a:fld>
            <a:endParaRPr lang="en-US"/>
          </a:p>
        </p:txBody>
      </p:sp>
    </p:spTree>
    <p:extLst>
      <p:ext uri="{BB962C8B-B14F-4D97-AF65-F5344CB8AC3E}">
        <p14:creationId xmlns:p14="http://schemas.microsoft.com/office/powerpoint/2010/main" val="1270509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fld id="{1B74C67B-79E9-574D-BB5B-9853F6B4B9BC}" type="datetimeFigureOut">
              <a:rPr lang="en-US" smtClean="0"/>
              <a:t>7/7/2021</a:t>
            </a:fld>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52090032-E22E-804C-B673-5436B0B5C9AF}" type="slidenum">
              <a:rPr lang="en-US" smtClean="0"/>
              <a:t>‹#›</a:t>
            </a:fld>
            <a:endParaRPr lang="en-US"/>
          </a:p>
        </p:txBody>
      </p:sp>
    </p:spTree>
    <p:extLst>
      <p:ext uri="{BB962C8B-B14F-4D97-AF65-F5344CB8AC3E}">
        <p14:creationId xmlns:p14="http://schemas.microsoft.com/office/powerpoint/2010/main" val="408725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8733" y="214313"/>
            <a:ext cx="2601384" cy="591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34584" y="214313"/>
            <a:ext cx="7600949"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fld id="{1B74C67B-79E9-574D-BB5B-9853F6B4B9BC}" type="datetimeFigureOut">
              <a:rPr lang="en-US" smtClean="0"/>
              <a:t>7/7/2021</a:t>
            </a:fld>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52090032-E22E-804C-B673-5436B0B5C9AF}" type="slidenum">
              <a:rPr lang="en-US" smtClean="0"/>
              <a:t>‹#›</a:t>
            </a:fld>
            <a:endParaRPr lang="en-US"/>
          </a:p>
        </p:txBody>
      </p:sp>
    </p:spTree>
    <p:extLst>
      <p:ext uri="{BB962C8B-B14F-4D97-AF65-F5344CB8AC3E}">
        <p14:creationId xmlns:p14="http://schemas.microsoft.com/office/powerpoint/2010/main" val="2895116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41148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914400" y="6248400"/>
            <a:ext cx="2540000" cy="457200"/>
          </a:xfrm>
        </p:spPr>
        <p:txBody>
          <a:bodyPr/>
          <a:lstStyle>
            <a:lvl1pPr>
              <a:defRPr/>
            </a:lvl1pPr>
          </a:lstStyle>
          <a:p>
            <a:fld id="{1B74C67B-79E9-574D-BB5B-9853F6B4B9BC}" type="datetimeFigureOut">
              <a:rPr lang="en-US" smtClean="0"/>
              <a:t>7/7/2021</a:t>
            </a:fld>
            <a:endParaRPr lang="en-US"/>
          </a:p>
        </p:txBody>
      </p:sp>
      <p:sp>
        <p:nvSpPr>
          <p:cNvPr id="7" name="Footer Placeholder 6"/>
          <p:cNvSpPr>
            <a:spLocks noGrp="1"/>
          </p:cNvSpPr>
          <p:nvPr>
            <p:ph type="ftr" sz="quarter" idx="11"/>
          </p:nvPr>
        </p:nvSpPr>
        <p:spPr>
          <a:xfrm>
            <a:off x="4165600" y="6248400"/>
            <a:ext cx="38608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8737600" y="6248400"/>
            <a:ext cx="2540000" cy="457200"/>
          </a:xfrm>
        </p:spPr>
        <p:txBody>
          <a:bodyPr/>
          <a:lstStyle>
            <a:lvl1pPr>
              <a:defRPr/>
            </a:lvl1pPr>
          </a:lstStyle>
          <a:p>
            <a:fld id="{52090032-E22E-804C-B673-5436B0B5C9AF}" type="slidenum">
              <a:rPr lang="en-US" smtClean="0"/>
              <a:t>‹#›</a:t>
            </a:fld>
            <a:endParaRPr lang="en-US"/>
          </a:p>
        </p:txBody>
      </p:sp>
    </p:spTree>
    <p:extLst>
      <p:ext uri="{BB962C8B-B14F-4D97-AF65-F5344CB8AC3E}">
        <p14:creationId xmlns:p14="http://schemas.microsoft.com/office/powerpoint/2010/main" val="864692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914400" y="6248400"/>
            <a:ext cx="2540000" cy="457200"/>
          </a:xfrm>
        </p:spPr>
        <p:txBody>
          <a:bodyPr/>
          <a:lstStyle>
            <a:lvl1pPr>
              <a:defRPr/>
            </a:lvl1pPr>
          </a:lstStyle>
          <a:p>
            <a:fld id="{1B74C67B-79E9-574D-BB5B-9853F6B4B9BC}" type="datetimeFigureOut">
              <a:rPr lang="en-US" smtClean="0"/>
              <a:t>7/7/2021</a:t>
            </a:fld>
            <a:endParaRPr 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8737600" y="6248400"/>
            <a:ext cx="2540000" cy="457200"/>
          </a:xfrm>
        </p:spPr>
        <p:txBody>
          <a:bodyPr/>
          <a:lstStyle>
            <a:lvl1pPr>
              <a:defRPr/>
            </a:lvl1pPr>
          </a:lstStyle>
          <a:p>
            <a:fld id="{52090032-E22E-804C-B673-5436B0B5C9AF}" type="slidenum">
              <a:rPr lang="en-US" smtClean="0"/>
              <a:t>‹#›</a:t>
            </a:fld>
            <a:endParaRPr lang="en-US"/>
          </a:p>
        </p:txBody>
      </p:sp>
    </p:spTree>
    <p:extLst>
      <p:ext uri="{BB962C8B-B14F-4D97-AF65-F5344CB8AC3E}">
        <p14:creationId xmlns:p14="http://schemas.microsoft.com/office/powerpoint/2010/main" val="715139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914400" y="609600"/>
            <a:ext cx="10363200" cy="1143000"/>
          </a:xfrm>
        </p:spPr>
        <p:txBody>
          <a:bodyPr/>
          <a:lstStyle/>
          <a:p>
            <a:r>
              <a:rPr lang="en-US"/>
              <a:t>Click to edit Master title style</a:t>
            </a:r>
          </a:p>
        </p:txBody>
      </p:sp>
      <p:sp>
        <p:nvSpPr>
          <p:cNvPr id="3" name="Content Placeholder 2"/>
          <p:cNvSpPr>
            <a:spLocks noGrp="1"/>
          </p:cNvSpPr>
          <p:nvPr>
            <p:ph sz="quarter" idx="1"/>
          </p:nvPr>
        </p:nvSpPr>
        <p:spPr>
          <a:xfrm>
            <a:off x="914400" y="19812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914400" y="41148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7600" y="41148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914400" y="6248400"/>
            <a:ext cx="2540000" cy="457200"/>
          </a:xfrm>
        </p:spPr>
        <p:txBody>
          <a:bodyPr/>
          <a:lstStyle>
            <a:lvl1pPr>
              <a:defRPr/>
            </a:lvl1pPr>
          </a:lstStyle>
          <a:p>
            <a:fld id="{1B74C67B-79E9-574D-BB5B-9853F6B4B9BC}" type="datetimeFigureOut">
              <a:rPr lang="en-US" smtClean="0"/>
              <a:t>7/7/2021</a:t>
            </a:fld>
            <a:endParaRPr lang="en-US"/>
          </a:p>
        </p:txBody>
      </p:sp>
      <p:sp>
        <p:nvSpPr>
          <p:cNvPr id="8" name="Footer Placeholder 7"/>
          <p:cNvSpPr>
            <a:spLocks noGrp="1"/>
          </p:cNvSpPr>
          <p:nvPr>
            <p:ph type="ftr" sz="quarter" idx="11"/>
          </p:nvPr>
        </p:nvSpPr>
        <p:spPr>
          <a:xfrm>
            <a:off x="4165600" y="6248400"/>
            <a:ext cx="3860800" cy="457200"/>
          </a:xfrm>
        </p:spPr>
        <p:txBody>
          <a:bodyPr/>
          <a:lstStyle>
            <a:lvl1pPr>
              <a:defRPr/>
            </a:lvl1pPr>
          </a:lstStyle>
          <a:p>
            <a:endParaRPr lang="en-US"/>
          </a:p>
        </p:txBody>
      </p:sp>
      <p:sp>
        <p:nvSpPr>
          <p:cNvPr id="9" name="Slide Number Placeholder 8"/>
          <p:cNvSpPr>
            <a:spLocks noGrp="1"/>
          </p:cNvSpPr>
          <p:nvPr>
            <p:ph type="sldNum" sz="quarter" idx="12"/>
          </p:nvPr>
        </p:nvSpPr>
        <p:spPr>
          <a:xfrm>
            <a:off x="8737600" y="6248400"/>
            <a:ext cx="2540000" cy="457200"/>
          </a:xfrm>
        </p:spPr>
        <p:txBody>
          <a:bodyPr/>
          <a:lstStyle>
            <a:lvl1pPr>
              <a:defRPr/>
            </a:lvl1pPr>
          </a:lstStyle>
          <a:p>
            <a:fld id="{52090032-E22E-804C-B673-5436B0B5C9AF}" type="slidenum">
              <a:rPr lang="en-US" smtClean="0"/>
              <a:t>‹#›</a:t>
            </a:fld>
            <a:endParaRPr lang="en-US"/>
          </a:p>
        </p:txBody>
      </p:sp>
    </p:spTree>
    <p:extLst>
      <p:ext uri="{BB962C8B-B14F-4D97-AF65-F5344CB8AC3E}">
        <p14:creationId xmlns:p14="http://schemas.microsoft.com/office/powerpoint/2010/main" val="55622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fld id="{1B74C67B-79E9-574D-BB5B-9853F6B4B9BC}" type="datetimeFigureOut">
              <a:rPr lang="en-US" smtClean="0"/>
              <a:t>7/7/2021</a:t>
            </a:fld>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52090032-E22E-804C-B673-5436B0B5C9AF}" type="slidenum">
              <a:rPr lang="en-US" smtClean="0"/>
              <a:t>‹#›</a:t>
            </a:fld>
            <a:endParaRPr lang="en-US"/>
          </a:p>
        </p:txBody>
      </p:sp>
    </p:spTree>
    <p:extLst>
      <p:ext uri="{BB962C8B-B14F-4D97-AF65-F5344CB8AC3E}">
        <p14:creationId xmlns:p14="http://schemas.microsoft.com/office/powerpoint/2010/main" val="1306086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fld id="{1B74C67B-79E9-574D-BB5B-9853F6B4B9BC}" type="datetimeFigureOut">
              <a:rPr lang="en-US" smtClean="0"/>
              <a:t>7/7/2021</a:t>
            </a:fld>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52090032-E22E-804C-B673-5436B0B5C9AF}" type="slidenum">
              <a:rPr lang="en-US" smtClean="0"/>
              <a:t>‹#›</a:t>
            </a:fld>
            <a:endParaRPr lang="en-US"/>
          </a:p>
        </p:txBody>
      </p:sp>
    </p:spTree>
    <p:extLst>
      <p:ext uri="{BB962C8B-B14F-4D97-AF65-F5344CB8AC3E}">
        <p14:creationId xmlns:p14="http://schemas.microsoft.com/office/powerpoint/2010/main" val="4043996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769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601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fld id="{1B74C67B-79E9-574D-BB5B-9853F6B4B9BC}" type="datetimeFigureOut">
              <a:rPr lang="en-US" smtClean="0"/>
              <a:t>7/7/2021</a:t>
            </a:fld>
            <a:endParaRPr lang="en-US"/>
          </a:p>
        </p:txBody>
      </p:sp>
      <p:sp>
        <p:nvSpPr>
          <p:cNvPr id="6" name="Rectangle 12"/>
          <p:cNvSpPr>
            <a:spLocks noGrp="1" noChangeArrowheads="1"/>
          </p:cNvSpPr>
          <p:nvPr>
            <p:ph type="ftr" sz="quarter" idx="11"/>
          </p:nvPr>
        </p:nvSpPr>
        <p:spPr>
          <a:ln/>
        </p:spPr>
        <p:txBody>
          <a:bodyPr/>
          <a:lstStyle>
            <a:lvl1pPr>
              <a:defRPr/>
            </a:lvl1pPr>
          </a:lstStyle>
          <a:p>
            <a:endParaRPr lang="en-US"/>
          </a:p>
        </p:txBody>
      </p:sp>
      <p:sp>
        <p:nvSpPr>
          <p:cNvPr id="7" name="Rectangle 13"/>
          <p:cNvSpPr>
            <a:spLocks noGrp="1" noChangeArrowheads="1"/>
          </p:cNvSpPr>
          <p:nvPr>
            <p:ph type="sldNum" sz="quarter" idx="12"/>
          </p:nvPr>
        </p:nvSpPr>
        <p:spPr>
          <a:ln/>
        </p:spPr>
        <p:txBody>
          <a:bodyPr/>
          <a:lstStyle>
            <a:lvl1pPr>
              <a:defRPr/>
            </a:lvl1pPr>
          </a:lstStyle>
          <a:p>
            <a:fld id="{52090032-E22E-804C-B673-5436B0B5C9AF}" type="slidenum">
              <a:rPr lang="en-US" smtClean="0"/>
              <a:t>‹#›</a:t>
            </a:fld>
            <a:endParaRPr lang="en-US"/>
          </a:p>
        </p:txBody>
      </p:sp>
    </p:spTree>
    <p:extLst>
      <p:ext uri="{BB962C8B-B14F-4D97-AF65-F5344CB8AC3E}">
        <p14:creationId xmlns:p14="http://schemas.microsoft.com/office/powerpoint/2010/main" val="1460090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fld id="{1B74C67B-79E9-574D-BB5B-9853F6B4B9BC}" type="datetimeFigureOut">
              <a:rPr lang="en-US" smtClean="0"/>
              <a:t>7/7/2021</a:t>
            </a:fld>
            <a:endParaRPr lang="en-US"/>
          </a:p>
        </p:txBody>
      </p:sp>
      <p:sp>
        <p:nvSpPr>
          <p:cNvPr id="8" name="Rectangle 12"/>
          <p:cNvSpPr>
            <a:spLocks noGrp="1" noChangeArrowheads="1"/>
          </p:cNvSpPr>
          <p:nvPr>
            <p:ph type="ftr" sz="quarter" idx="11"/>
          </p:nvPr>
        </p:nvSpPr>
        <p:spPr>
          <a:ln/>
        </p:spPr>
        <p:txBody>
          <a:bodyPr/>
          <a:lstStyle>
            <a:lvl1pPr>
              <a:defRPr/>
            </a:lvl1pPr>
          </a:lstStyle>
          <a:p>
            <a:endParaRPr lang="en-US"/>
          </a:p>
        </p:txBody>
      </p:sp>
      <p:sp>
        <p:nvSpPr>
          <p:cNvPr id="9" name="Rectangle 13"/>
          <p:cNvSpPr>
            <a:spLocks noGrp="1" noChangeArrowheads="1"/>
          </p:cNvSpPr>
          <p:nvPr>
            <p:ph type="sldNum" sz="quarter" idx="12"/>
          </p:nvPr>
        </p:nvSpPr>
        <p:spPr>
          <a:ln/>
        </p:spPr>
        <p:txBody>
          <a:bodyPr/>
          <a:lstStyle>
            <a:lvl1pPr>
              <a:defRPr/>
            </a:lvl1pPr>
          </a:lstStyle>
          <a:p>
            <a:fld id="{52090032-E22E-804C-B673-5436B0B5C9AF}" type="slidenum">
              <a:rPr lang="en-US" smtClean="0"/>
              <a:t>‹#›</a:t>
            </a:fld>
            <a:endParaRPr lang="en-US"/>
          </a:p>
        </p:txBody>
      </p:sp>
    </p:spTree>
    <p:extLst>
      <p:ext uri="{BB962C8B-B14F-4D97-AF65-F5344CB8AC3E}">
        <p14:creationId xmlns:p14="http://schemas.microsoft.com/office/powerpoint/2010/main" val="2872332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fld id="{1B74C67B-79E9-574D-BB5B-9853F6B4B9BC}" type="datetimeFigureOut">
              <a:rPr lang="en-US" smtClean="0"/>
              <a:t>7/7/2021</a:t>
            </a:fld>
            <a:endParaRPr lang="en-US"/>
          </a:p>
        </p:txBody>
      </p:sp>
      <p:sp>
        <p:nvSpPr>
          <p:cNvPr id="4" name="Rectangle 12"/>
          <p:cNvSpPr>
            <a:spLocks noGrp="1" noChangeArrowheads="1"/>
          </p:cNvSpPr>
          <p:nvPr>
            <p:ph type="ftr" sz="quarter" idx="11"/>
          </p:nvPr>
        </p:nvSpPr>
        <p:spPr>
          <a:ln/>
        </p:spPr>
        <p:txBody>
          <a:bodyPr/>
          <a:lstStyle>
            <a:lvl1pPr>
              <a:defRPr/>
            </a:lvl1pPr>
          </a:lstStyle>
          <a:p>
            <a:endParaRPr lang="en-US"/>
          </a:p>
        </p:txBody>
      </p:sp>
      <p:sp>
        <p:nvSpPr>
          <p:cNvPr id="5" name="Rectangle 13"/>
          <p:cNvSpPr>
            <a:spLocks noGrp="1" noChangeArrowheads="1"/>
          </p:cNvSpPr>
          <p:nvPr>
            <p:ph type="sldNum" sz="quarter" idx="12"/>
          </p:nvPr>
        </p:nvSpPr>
        <p:spPr>
          <a:ln/>
        </p:spPr>
        <p:txBody>
          <a:bodyPr/>
          <a:lstStyle>
            <a:lvl1pPr>
              <a:defRPr/>
            </a:lvl1pPr>
          </a:lstStyle>
          <a:p>
            <a:fld id="{52090032-E22E-804C-B673-5436B0B5C9AF}" type="slidenum">
              <a:rPr lang="en-US" smtClean="0"/>
              <a:t>‹#›</a:t>
            </a:fld>
            <a:endParaRPr lang="en-US"/>
          </a:p>
        </p:txBody>
      </p:sp>
    </p:spTree>
    <p:extLst>
      <p:ext uri="{BB962C8B-B14F-4D97-AF65-F5344CB8AC3E}">
        <p14:creationId xmlns:p14="http://schemas.microsoft.com/office/powerpoint/2010/main" val="4191851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fld id="{1B74C67B-79E9-574D-BB5B-9853F6B4B9BC}" type="datetimeFigureOut">
              <a:rPr lang="en-US" smtClean="0"/>
              <a:t>7/7/2021</a:t>
            </a:fld>
            <a:endParaRPr lang="en-US"/>
          </a:p>
        </p:txBody>
      </p:sp>
      <p:sp>
        <p:nvSpPr>
          <p:cNvPr id="3" name="Rectangle 12"/>
          <p:cNvSpPr>
            <a:spLocks noGrp="1" noChangeArrowheads="1"/>
          </p:cNvSpPr>
          <p:nvPr>
            <p:ph type="ftr" sz="quarter" idx="11"/>
          </p:nvPr>
        </p:nvSpPr>
        <p:spPr>
          <a:ln/>
        </p:spPr>
        <p:txBody>
          <a:bodyPr/>
          <a:lstStyle>
            <a:lvl1pPr>
              <a:defRPr/>
            </a:lvl1pPr>
          </a:lstStyle>
          <a:p>
            <a:endParaRPr lang="en-US"/>
          </a:p>
        </p:txBody>
      </p:sp>
      <p:sp>
        <p:nvSpPr>
          <p:cNvPr id="4" name="Rectangle 13"/>
          <p:cNvSpPr>
            <a:spLocks noGrp="1" noChangeArrowheads="1"/>
          </p:cNvSpPr>
          <p:nvPr>
            <p:ph type="sldNum" sz="quarter" idx="12"/>
          </p:nvPr>
        </p:nvSpPr>
        <p:spPr>
          <a:ln/>
        </p:spPr>
        <p:txBody>
          <a:bodyPr/>
          <a:lstStyle>
            <a:lvl1pPr>
              <a:defRPr/>
            </a:lvl1pPr>
          </a:lstStyle>
          <a:p>
            <a:fld id="{52090032-E22E-804C-B673-5436B0B5C9AF}" type="slidenum">
              <a:rPr lang="en-US" smtClean="0"/>
              <a:t>‹#›</a:t>
            </a:fld>
            <a:endParaRPr lang="en-US"/>
          </a:p>
        </p:txBody>
      </p:sp>
    </p:spTree>
    <p:extLst>
      <p:ext uri="{BB962C8B-B14F-4D97-AF65-F5344CB8AC3E}">
        <p14:creationId xmlns:p14="http://schemas.microsoft.com/office/powerpoint/2010/main" val="1202900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fld id="{1B74C67B-79E9-574D-BB5B-9853F6B4B9BC}" type="datetimeFigureOut">
              <a:rPr lang="en-US" smtClean="0"/>
              <a:t>7/7/2021</a:t>
            </a:fld>
            <a:endParaRPr lang="en-US"/>
          </a:p>
        </p:txBody>
      </p:sp>
      <p:sp>
        <p:nvSpPr>
          <p:cNvPr id="6" name="Rectangle 12"/>
          <p:cNvSpPr>
            <a:spLocks noGrp="1" noChangeArrowheads="1"/>
          </p:cNvSpPr>
          <p:nvPr>
            <p:ph type="ftr" sz="quarter" idx="11"/>
          </p:nvPr>
        </p:nvSpPr>
        <p:spPr>
          <a:ln/>
        </p:spPr>
        <p:txBody>
          <a:bodyPr/>
          <a:lstStyle>
            <a:lvl1pPr>
              <a:defRPr/>
            </a:lvl1pPr>
          </a:lstStyle>
          <a:p>
            <a:endParaRPr lang="en-US"/>
          </a:p>
        </p:txBody>
      </p:sp>
      <p:sp>
        <p:nvSpPr>
          <p:cNvPr id="7" name="Rectangle 13"/>
          <p:cNvSpPr>
            <a:spLocks noGrp="1" noChangeArrowheads="1"/>
          </p:cNvSpPr>
          <p:nvPr>
            <p:ph type="sldNum" sz="quarter" idx="12"/>
          </p:nvPr>
        </p:nvSpPr>
        <p:spPr>
          <a:ln/>
        </p:spPr>
        <p:txBody>
          <a:bodyPr/>
          <a:lstStyle>
            <a:lvl1pPr>
              <a:defRPr/>
            </a:lvl1pPr>
          </a:lstStyle>
          <a:p>
            <a:fld id="{52090032-E22E-804C-B673-5436B0B5C9AF}" type="slidenum">
              <a:rPr lang="en-US" smtClean="0"/>
              <a:t>‹#›</a:t>
            </a:fld>
            <a:endParaRPr lang="en-US"/>
          </a:p>
        </p:txBody>
      </p:sp>
    </p:spTree>
    <p:extLst>
      <p:ext uri="{BB962C8B-B14F-4D97-AF65-F5344CB8AC3E}">
        <p14:creationId xmlns:p14="http://schemas.microsoft.com/office/powerpoint/2010/main" val="3967832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fld id="{1B74C67B-79E9-574D-BB5B-9853F6B4B9BC}" type="datetimeFigureOut">
              <a:rPr lang="en-US" smtClean="0"/>
              <a:t>7/7/2021</a:t>
            </a:fld>
            <a:endParaRPr lang="en-US"/>
          </a:p>
        </p:txBody>
      </p:sp>
      <p:sp>
        <p:nvSpPr>
          <p:cNvPr id="6" name="Rectangle 12"/>
          <p:cNvSpPr>
            <a:spLocks noGrp="1" noChangeArrowheads="1"/>
          </p:cNvSpPr>
          <p:nvPr>
            <p:ph type="ftr" sz="quarter" idx="11"/>
          </p:nvPr>
        </p:nvSpPr>
        <p:spPr>
          <a:ln/>
        </p:spPr>
        <p:txBody>
          <a:bodyPr/>
          <a:lstStyle>
            <a:lvl1pPr>
              <a:defRPr/>
            </a:lvl1pPr>
          </a:lstStyle>
          <a:p>
            <a:endParaRPr lang="en-US"/>
          </a:p>
        </p:txBody>
      </p:sp>
      <p:sp>
        <p:nvSpPr>
          <p:cNvPr id="7" name="Rectangle 13"/>
          <p:cNvSpPr>
            <a:spLocks noGrp="1" noChangeArrowheads="1"/>
          </p:cNvSpPr>
          <p:nvPr>
            <p:ph type="sldNum" sz="quarter" idx="12"/>
          </p:nvPr>
        </p:nvSpPr>
        <p:spPr>
          <a:ln/>
        </p:spPr>
        <p:txBody>
          <a:bodyPr/>
          <a:lstStyle>
            <a:lvl1pPr>
              <a:defRPr/>
            </a:lvl1pPr>
          </a:lstStyle>
          <a:p>
            <a:fld id="{52090032-E22E-804C-B673-5436B0B5C9AF}" type="slidenum">
              <a:rPr lang="en-US" smtClean="0"/>
              <a:t>‹#›</a:t>
            </a:fld>
            <a:endParaRPr lang="en-US"/>
          </a:p>
        </p:txBody>
      </p:sp>
    </p:spTree>
    <p:extLst>
      <p:ext uri="{BB962C8B-B14F-4D97-AF65-F5344CB8AC3E}">
        <p14:creationId xmlns:p14="http://schemas.microsoft.com/office/powerpoint/2010/main" val="4045781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556684" y="1098551"/>
            <a:ext cx="58420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en-US" sz="2400">
              <a:solidFill>
                <a:srgbClr val="000000"/>
              </a:solidFill>
              <a:ea typeface="ＭＳ Ｐゴシック" pitchFamily="34" charset="-128"/>
            </a:endParaRPr>
          </a:p>
        </p:txBody>
      </p:sp>
      <p:sp>
        <p:nvSpPr>
          <p:cNvPr id="1027" name="Rectangle 3"/>
          <p:cNvSpPr>
            <a:spLocks noChangeArrowheads="1"/>
          </p:cNvSpPr>
          <p:nvPr/>
        </p:nvSpPr>
        <p:spPr bwMode="ltGray">
          <a:xfrm>
            <a:off x="1066801" y="1098551"/>
            <a:ext cx="438151"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en-US" sz="2400">
              <a:solidFill>
                <a:srgbClr val="000000"/>
              </a:solidFill>
              <a:ea typeface="ＭＳ Ｐゴシック" pitchFamily="34" charset="-128"/>
            </a:endParaRPr>
          </a:p>
        </p:txBody>
      </p:sp>
      <p:sp>
        <p:nvSpPr>
          <p:cNvPr id="1028" name="Rectangle 4"/>
          <p:cNvSpPr>
            <a:spLocks noChangeArrowheads="1"/>
          </p:cNvSpPr>
          <p:nvPr/>
        </p:nvSpPr>
        <p:spPr bwMode="ltGray">
          <a:xfrm>
            <a:off x="721785" y="1520826"/>
            <a:ext cx="563033"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en-US" sz="2400">
              <a:solidFill>
                <a:srgbClr val="000000"/>
              </a:solidFill>
              <a:ea typeface="ＭＳ Ｐゴシック" pitchFamily="34" charset="-128"/>
            </a:endParaRPr>
          </a:p>
        </p:txBody>
      </p:sp>
      <p:sp>
        <p:nvSpPr>
          <p:cNvPr id="1029" name="Rectangle 5"/>
          <p:cNvSpPr>
            <a:spLocks noChangeArrowheads="1"/>
          </p:cNvSpPr>
          <p:nvPr/>
        </p:nvSpPr>
        <p:spPr bwMode="ltGray">
          <a:xfrm>
            <a:off x="1214967" y="1520826"/>
            <a:ext cx="491067"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en-US" sz="2400">
              <a:solidFill>
                <a:srgbClr val="000000"/>
              </a:solidFill>
              <a:ea typeface="ＭＳ Ｐゴシック" pitchFamily="34" charset="-128"/>
            </a:endParaRPr>
          </a:p>
        </p:txBody>
      </p:sp>
      <p:sp>
        <p:nvSpPr>
          <p:cNvPr id="1030" name="Rectangle 6"/>
          <p:cNvSpPr>
            <a:spLocks noChangeArrowheads="1"/>
          </p:cNvSpPr>
          <p:nvPr/>
        </p:nvSpPr>
        <p:spPr bwMode="ltGray">
          <a:xfrm>
            <a:off x="169333" y="1447801"/>
            <a:ext cx="747184"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en-US" sz="2400">
              <a:solidFill>
                <a:srgbClr val="000000"/>
              </a:solidFill>
              <a:ea typeface="ＭＳ Ｐゴシック" pitchFamily="34" charset="-128"/>
            </a:endParaRPr>
          </a:p>
        </p:txBody>
      </p:sp>
      <p:sp>
        <p:nvSpPr>
          <p:cNvPr id="1031" name="Rectangle 7"/>
          <p:cNvSpPr>
            <a:spLocks noChangeArrowheads="1"/>
          </p:cNvSpPr>
          <p:nvPr/>
        </p:nvSpPr>
        <p:spPr bwMode="gray">
          <a:xfrm>
            <a:off x="1016000" y="990601"/>
            <a:ext cx="42333"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en-US" sz="2400">
              <a:solidFill>
                <a:srgbClr val="000000"/>
              </a:solidFill>
              <a:ea typeface="ＭＳ Ｐゴシック" pitchFamily="34" charset="-128"/>
            </a:endParaRPr>
          </a:p>
        </p:txBody>
      </p:sp>
      <p:sp>
        <p:nvSpPr>
          <p:cNvPr id="1032" name="Rectangle 8"/>
          <p:cNvSpPr>
            <a:spLocks noChangeArrowheads="1"/>
          </p:cNvSpPr>
          <p:nvPr/>
        </p:nvSpPr>
        <p:spPr bwMode="gray">
          <a:xfrm>
            <a:off x="590551" y="1781175"/>
            <a:ext cx="10968567"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en-US" sz="2400">
              <a:solidFill>
                <a:srgbClr val="000000"/>
              </a:solidFill>
              <a:ea typeface="ＭＳ Ｐゴシック" pitchFamily="34" charset="-128"/>
            </a:endParaRPr>
          </a:p>
        </p:txBody>
      </p:sp>
      <p:sp>
        <p:nvSpPr>
          <p:cNvPr id="1033" name="Rectangle 9"/>
          <p:cNvSpPr>
            <a:spLocks noGrp="1" noChangeArrowheads="1"/>
          </p:cNvSpPr>
          <p:nvPr>
            <p:ph type="title"/>
          </p:nvPr>
        </p:nvSpPr>
        <p:spPr bwMode="auto">
          <a:xfrm>
            <a:off x="1534585" y="214314"/>
            <a:ext cx="10390716"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4" name="Rectangle 10"/>
          <p:cNvSpPr>
            <a:spLocks noGrp="1" noChangeArrowheads="1"/>
          </p:cNvSpPr>
          <p:nvPr>
            <p:ph type="body" idx="1"/>
          </p:nvPr>
        </p:nvSpPr>
        <p:spPr bwMode="auto">
          <a:xfrm>
            <a:off x="1576917" y="2017713"/>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5595" name="Rectangle 11"/>
          <p:cNvSpPr>
            <a:spLocks noGrp="1" noChangeArrowheads="1"/>
          </p:cNvSpPr>
          <p:nvPr>
            <p:ph type="dt" sz="half" idx="2"/>
          </p:nvPr>
        </p:nvSpPr>
        <p:spPr bwMode="auto">
          <a:xfrm>
            <a:off x="1549400" y="6243638"/>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atin typeface="+mn-lt"/>
              </a:defRPr>
            </a:lvl1pPr>
          </a:lstStyle>
          <a:p>
            <a:fld id="{1B74C67B-79E9-574D-BB5B-9853F6B4B9BC}" type="datetimeFigureOut">
              <a:rPr lang="en-US" smtClean="0"/>
              <a:t>7/7/2021</a:t>
            </a:fld>
            <a:endParaRPr lang="en-US"/>
          </a:p>
        </p:txBody>
      </p:sp>
      <p:sp>
        <p:nvSpPr>
          <p:cNvPr id="195596" name="Rectangle 12"/>
          <p:cNvSpPr>
            <a:spLocks noGrp="1" noChangeArrowheads="1"/>
          </p:cNvSpPr>
          <p:nvPr>
            <p:ph type="ftr" sz="quarter" idx="3"/>
          </p:nvPr>
        </p:nvSpPr>
        <p:spPr bwMode="auto">
          <a:xfrm>
            <a:off x="4876800" y="6243638"/>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mn-lt"/>
              </a:defRPr>
            </a:lvl1pPr>
          </a:lstStyle>
          <a:p>
            <a:endParaRPr lang="en-US"/>
          </a:p>
        </p:txBody>
      </p:sp>
      <p:sp>
        <p:nvSpPr>
          <p:cNvPr id="195597" name="Rectangle 13"/>
          <p:cNvSpPr>
            <a:spLocks noGrp="1" noChangeArrowheads="1"/>
          </p:cNvSpPr>
          <p:nvPr>
            <p:ph type="sldNum" sz="quarter" idx="4"/>
          </p:nvPr>
        </p:nvSpPr>
        <p:spPr bwMode="auto">
          <a:xfrm>
            <a:off x="9389533" y="6243638"/>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fld id="{52090032-E22E-804C-B673-5436B0B5C9AF}" type="slidenum">
              <a:rPr lang="en-US" smtClean="0"/>
              <a:t>‹#›</a:t>
            </a:fld>
            <a:endParaRPr lang="en-US"/>
          </a:p>
        </p:txBody>
      </p:sp>
    </p:spTree>
    <p:extLst>
      <p:ext uri="{BB962C8B-B14F-4D97-AF65-F5344CB8AC3E}">
        <p14:creationId xmlns:p14="http://schemas.microsoft.com/office/powerpoint/2010/main" val="1857343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D6363-19DF-A341-9AA2-5C3A7D1AEB06}"/>
              </a:ext>
            </a:extLst>
          </p:cNvPr>
          <p:cNvSpPr>
            <a:spLocks noGrp="1"/>
          </p:cNvSpPr>
          <p:nvPr>
            <p:ph type="ctrTitle"/>
          </p:nvPr>
        </p:nvSpPr>
        <p:spPr/>
        <p:txBody>
          <a:bodyPr/>
          <a:lstStyle/>
          <a:p>
            <a:r>
              <a:rPr lang="en-US" b="1" dirty="0"/>
              <a:t>VMP 930 lecture 19a</a:t>
            </a:r>
          </a:p>
        </p:txBody>
      </p:sp>
      <p:sp>
        <p:nvSpPr>
          <p:cNvPr id="3" name="Subtitle 2">
            <a:extLst>
              <a:ext uri="{FF2B5EF4-FFF2-40B4-BE49-F238E27FC236}">
                <a16:creationId xmlns:a16="http://schemas.microsoft.com/office/drawing/2014/main" id="{C4788E9D-358E-354C-A7CF-998EE5496C78}"/>
              </a:ext>
            </a:extLst>
          </p:cNvPr>
          <p:cNvSpPr>
            <a:spLocks noGrp="1"/>
          </p:cNvSpPr>
          <p:nvPr>
            <p:ph type="subTitle" idx="1"/>
          </p:nvPr>
        </p:nvSpPr>
        <p:spPr/>
        <p:txBody>
          <a:bodyPr/>
          <a:lstStyle/>
          <a:p>
            <a:r>
              <a:rPr lang="en-US" b="1" dirty="0"/>
              <a:t>Superfamily </a:t>
            </a:r>
            <a:r>
              <a:rPr lang="en-US" b="1" dirty="0" err="1"/>
              <a:t>Ancylostomatoidea</a:t>
            </a:r>
            <a:endParaRPr lang="en-US" b="1" dirty="0"/>
          </a:p>
          <a:p>
            <a:r>
              <a:rPr lang="en-US" b="1" dirty="0"/>
              <a:t>Hookworm</a:t>
            </a:r>
          </a:p>
        </p:txBody>
      </p:sp>
    </p:spTree>
    <p:extLst>
      <p:ext uri="{BB962C8B-B14F-4D97-AF65-F5344CB8AC3E}">
        <p14:creationId xmlns:p14="http://schemas.microsoft.com/office/powerpoint/2010/main" val="1347785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Text Box 4"/>
          <p:cNvSpPr txBox="1">
            <a:spLocks noChangeArrowheads="1"/>
          </p:cNvSpPr>
          <p:nvPr/>
        </p:nvSpPr>
        <p:spPr bwMode="auto">
          <a:xfrm>
            <a:off x="1820636" y="2269671"/>
            <a:ext cx="8229600" cy="3170099"/>
          </a:xfrm>
          <a:prstGeom prst="rect">
            <a:avLst/>
          </a:prstGeom>
          <a:noFill/>
          <a:ln w="12700">
            <a:noFill/>
            <a:miter lim="800000"/>
            <a:headEnd/>
            <a:tailEnd/>
          </a:ln>
          <a:effectLst/>
        </p:spPr>
        <p:txBody>
          <a:bodyPr wrap="square">
            <a:spAutoFit/>
          </a:bodyPr>
          <a:lstStyle/>
          <a:p>
            <a:pPr marL="457200" indent="-457200">
              <a:buClr>
                <a:schemeClr val="tx2"/>
              </a:buClr>
              <a:buFont typeface="Wingdings" panose="05000000000000000000" pitchFamily="2" charset="2"/>
              <a:buChar char="§"/>
              <a:defRPr/>
            </a:pPr>
            <a:r>
              <a:rPr lang="en-US" sz="4000" dirty="0"/>
              <a:t>Infection from the environment by:</a:t>
            </a:r>
          </a:p>
          <a:p>
            <a:pPr marL="914400" lvl="1" indent="-457200">
              <a:buClr>
                <a:srgbClr val="FF0000"/>
              </a:buClr>
              <a:buSzPct val="80000"/>
              <a:buFont typeface="Wingdings" panose="05000000000000000000" pitchFamily="2" charset="2"/>
              <a:buChar char="§"/>
              <a:defRPr/>
            </a:pPr>
            <a:r>
              <a:rPr lang="en-US" sz="4000" dirty="0"/>
              <a:t>Ingestion of L3 </a:t>
            </a:r>
          </a:p>
          <a:p>
            <a:pPr marL="914400" lvl="1" indent="-457200">
              <a:buClr>
                <a:srgbClr val="FF0000"/>
              </a:buClr>
              <a:buSzPct val="80000"/>
              <a:buFont typeface="Wingdings" panose="05000000000000000000" pitchFamily="2" charset="2"/>
              <a:buChar char="§"/>
              <a:defRPr/>
            </a:pPr>
            <a:r>
              <a:rPr lang="en-US" sz="4000" dirty="0"/>
              <a:t>Skin penetration by L3 </a:t>
            </a:r>
          </a:p>
          <a:p>
            <a:pPr marL="914400" lvl="1" indent="-457200">
              <a:buClr>
                <a:srgbClr val="FF0000"/>
              </a:buClr>
              <a:buSzPct val="80000"/>
              <a:buFont typeface="Wingdings" panose="05000000000000000000" pitchFamily="2" charset="2"/>
              <a:buChar char="§"/>
              <a:defRPr/>
            </a:pPr>
            <a:r>
              <a:rPr lang="en-US" sz="4000" dirty="0"/>
              <a:t>(Ingestion of paratenic host)</a:t>
            </a:r>
          </a:p>
          <a:p>
            <a:pPr marL="342900" indent="-342900">
              <a:defRPr/>
            </a:pPr>
            <a:endParaRPr lang="en-US" sz="4000" dirty="0">
              <a:effectLst>
                <a:outerShdw blurRad="38100" dist="38100" dir="2700000" algn="tl">
                  <a:srgbClr val="000000"/>
                </a:outerShdw>
              </a:effectLst>
            </a:endParaRPr>
          </a:p>
        </p:txBody>
      </p:sp>
      <p:sp>
        <p:nvSpPr>
          <p:cNvPr id="2" name="Rectangle 2">
            <a:extLst>
              <a:ext uri="{FF2B5EF4-FFF2-40B4-BE49-F238E27FC236}">
                <a16:creationId xmlns:a16="http://schemas.microsoft.com/office/drawing/2014/main" id="{811490BA-2404-48F1-9C53-2C95F83CE363}"/>
              </a:ext>
            </a:extLst>
          </p:cNvPr>
          <p:cNvSpPr txBox="1">
            <a:spLocks noChangeArrowheads="1"/>
          </p:cNvSpPr>
          <p:nvPr/>
        </p:nvSpPr>
        <p:spPr>
          <a:xfrm>
            <a:off x="1925240" y="845506"/>
            <a:ext cx="9504759" cy="830894"/>
          </a:xfrm>
          <a:prstGeom prst="rect">
            <a:avLst/>
          </a:prstGeom>
        </p:spPr>
        <p:txBody>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a:lstStyle>
          <a:p>
            <a:r>
              <a:rPr lang="en-US" b="1" i="1" dirty="0"/>
              <a:t>A. caninum:  </a:t>
            </a:r>
            <a:r>
              <a:rPr lang="en-US" b="1" kern="0" dirty="0"/>
              <a:t>Transmission</a:t>
            </a:r>
          </a:p>
        </p:txBody>
      </p:sp>
    </p:spTree>
    <p:extLst>
      <p:ext uri="{BB962C8B-B14F-4D97-AF65-F5344CB8AC3E}">
        <p14:creationId xmlns:p14="http://schemas.microsoft.com/office/powerpoint/2010/main" val="2847101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657049" y="816769"/>
            <a:ext cx="7666565" cy="876301"/>
          </a:xfrm>
        </p:spPr>
        <p:txBody>
          <a:bodyPr/>
          <a:lstStyle/>
          <a:p>
            <a:r>
              <a:rPr lang="en-US" b="1" dirty="0"/>
              <a:t>Development within the host</a:t>
            </a:r>
          </a:p>
        </p:txBody>
      </p:sp>
      <p:sp>
        <p:nvSpPr>
          <p:cNvPr id="12291" name="Rectangle 3"/>
          <p:cNvSpPr>
            <a:spLocks noGrp="1" noChangeArrowheads="1"/>
          </p:cNvSpPr>
          <p:nvPr>
            <p:ph idx="1"/>
          </p:nvPr>
        </p:nvSpPr>
        <p:spPr>
          <a:xfrm>
            <a:off x="1576917" y="2172831"/>
            <a:ext cx="8514140" cy="4317773"/>
          </a:xfrm>
        </p:spPr>
        <p:txBody>
          <a:bodyPr/>
          <a:lstStyle/>
          <a:p>
            <a:pPr>
              <a:buFont typeface="Monotype Sorts" charset="2"/>
              <a:buNone/>
            </a:pPr>
            <a:r>
              <a:rPr lang="en-US" u="sng" dirty="0"/>
              <a:t>Two choices for an L3 larva after entering host:</a:t>
            </a:r>
          </a:p>
          <a:p>
            <a:pPr>
              <a:buFont typeface="Monotype Sorts" charset="2"/>
              <a:buNone/>
            </a:pPr>
            <a:endParaRPr lang="en-US" sz="800" u="sng" dirty="0"/>
          </a:p>
          <a:p>
            <a:pPr>
              <a:buFont typeface="Monotype Sorts" charset="2"/>
              <a:buNone/>
            </a:pPr>
            <a:r>
              <a:rPr lang="en-US" dirty="0"/>
              <a:t>1.  NORMAL DEVELOPMENT</a:t>
            </a:r>
          </a:p>
          <a:p>
            <a:pPr>
              <a:buFont typeface="Monotype Sorts" charset="2"/>
              <a:buNone/>
            </a:pPr>
            <a:r>
              <a:rPr lang="en-US" dirty="0"/>
              <a:t>   		L3		L4		Adult</a:t>
            </a:r>
          </a:p>
          <a:p>
            <a:pPr>
              <a:buFont typeface="Monotype Sorts" charset="2"/>
              <a:buNone/>
            </a:pPr>
            <a:r>
              <a:rPr lang="en-US" sz="1200" dirty="0"/>
              <a:t>                       </a:t>
            </a:r>
          </a:p>
          <a:p>
            <a:pPr>
              <a:buFont typeface="Monotype Sorts" charset="2"/>
              <a:buNone/>
            </a:pPr>
            <a:r>
              <a:rPr lang="en-US" dirty="0"/>
              <a:t>				OR</a:t>
            </a:r>
          </a:p>
          <a:p>
            <a:pPr>
              <a:buFont typeface="Monotype Sorts" charset="2"/>
              <a:buNone/>
            </a:pPr>
            <a:endParaRPr lang="en-US" sz="1200" dirty="0"/>
          </a:p>
          <a:p>
            <a:pPr>
              <a:buFont typeface="Monotype Sorts" charset="2"/>
              <a:buNone/>
            </a:pPr>
            <a:r>
              <a:rPr lang="en-US" dirty="0"/>
              <a:t>2.   ARRESTED DEVELOPMENT </a:t>
            </a:r>
          </a:p>
          <a:p>
            <a:pPr>
              <a:buFont typeface="Monotype Sorts" charset="2"/>
              <a:buNone/>
            </a:pPr>
            <a:r>
              <a:rPr lang="en-US" dirty="0"/>
              <a:t>		(‘hang out’ as L3 in muscle, organs)</a:t>
            </a:r>
          </a:p>
        </p:txBody>
      </p:sp>
      <p:sp>
        <p:nvSpPr>
          <p:cNvPr id="30724" name="Line 4"/>
          <p:cNvSpPr>
            <a:spLocks noChangeShapeType="1"/>
          </p:cNvSpPr>
          <p:nvPr/>
        </p:nvSpPr>
        <p:spPr bwMode="auto">
          <a:xfrm>
            <a:off x="3358281" y="3793820"/>
            <a:ext cx="838200" cy="0"/>
          </a:xfrm>
          <a:prstGeom prst="line">
            <a:avLst/>
          </a:prstGeom>
          <a:noFill/>
          <a:ln w="63500">
            <a:solidFill>
              <a:srgbClr val="FF0000"/>
            </a:solidFill>
            <a:round/>
            <a:headEnd/>
            <a:tailEnd type="triangle" w="med" len="med"/>
          </a:ln>
          <a:effectLst/>
        </p:spPr>
        <p:txBody>
          <a:bodyPr wrap="none" anchor="ctr"/>
          <a:lstStyle/>
          <a:p>
            <a:pPr>
              <a:defRPr/>
            </a:pPr>
            <a:endParaRPr lang="en-US"/>
          </a:p>
        </p:txBody>
      </p:sp>
      <p:sp>
        <p:nvSpPr>
          <p:cNvPr id="30725" name="Line 5"/>
          <p:cNvSpPr>
            <a:spLocks noChangeShapeType="1"/>
          </p:cNvSpPr>
          <p:nvPr/>
        </p:nvSpPr>
        <p:spPr bwMode="auto">
          <a:xfrm>
            <a:off x="5045528" y="3793820"/>
            <a:ext cx="838200" cy="0"/>
          </a:xfrm>
          <a:prstGeom prst="line">
            <a:avLst/>
          </a:prstGeom>
          <a:noFill/>
          <a:ln w="57150">
            <a:solidFill>
              <a:srgbClr val="FF0000"/>
            </a:solidFill>
            <a:round/>
            <a:headEnd/>
            <a:tailEnd type="triangle" w="med" len="med"/>
          </a:ln>
          <a:effectLst/>
        </p:spPr>
        <p:txBody>
          <a:bodyPr wrap="none" anchor="ctr"/>
          <a:lstStyle/>
          <a:p>
            <a:pPr>
              <a:defRPr/>
            </a:pPr>
            <a:endParaRPr lang="en-US" sz="3600"/>
          </a:p>
        </p:txBody>
      </p:sp>
    </p:spTree>
    <p:extLst>
      <p:ext uri="{BB962C8B-B14F-4D97-AF65-F5344CB8AC3E}">
        <p14:creationId xmlns:p14="http://schemas.microsoft.com/office/powerpoint/2010/main" val="1680986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7008020" y="3890552"/>
            <a:ext cx="3694113" cy="366767"/>
          </a:xfrm>
          <a:prstGeom prst="rect">
            <a:avLst/>
          </a:prstGeom>
          <a:noFill/>
          <a:ln w="12700">
            <a:noFill/>
            <a:miter lim="800000"/>
            <a:headEnd/>
            <a:tailEnd/>
          </a:ln>
          <a:effectLst/>
        </p:spPr>
        <p:txBody>
          <a:bodyPr wrap="square" lIns="90487" tIns="44450" rIns="90487" bIns="44450">
            <a:spAutoFit/>
          </a:bodyPr>
          <a:lstStyle/>
          <a:p>
            <a:pPr marL="342900" indent="-342900" algn="ctr">
              <a:defRPr/>
            </a:pPr>
            <a:r>
              <a:rPr lang="en-US" b="1" dirty="0"/>
              <a:t>REACTIVATION of tissue-arrested L3s</a:t>
            </a:r>
          </a:p>
        </p:txBody>
      </p:sp>
      <p:sp>
        <p:nvSpPr>
          <p:cNvPr id="46083" name="Line 3"/>
          <p:cNvSpPr>
            <a:spLocks noChangeShapeType="1"/>
          </p:cNvSpPr>
          <p:nvPr/>
        </p:nvSpPr>
        <p:spPr bwMode="auto">
          <a:xfrm flipH="1">
            <a:off x="4876800" y="4267200"/>
            <a:ext cx="1143000" cy="914400"/>
          </a:xfrm>
          <a:prstGeom prst="line">
            <a:avLst/>
          </a:prstGeom>
          <a:noFill/>
          <a:ln w="12700">
            <a:noFill/>
            <a:round/>
            <a:headEnd/>
            <a:tailEnd type="triangle" w="med" len="med"/>
          </a:ln>
          <a:effectLst/>
        </p:spPr>
        <p:txBody>
          <a:bodyPr wrap="none" anchor="ctr"/>
          <a:lstStyle/>
          <a:p>
            <a:pPr>
              <a:defRPr/>
            </a:pPr>
            <a:endParaRPr lang="en-US"/>
          </a:p>
        </p:txBody>
      </p:sp>
      <p:sp>
        <p:nvSpPr>
          <p:cNvPr id="46087" name="Line 7"/>
          <p:cNvSpPr>
            <a:spLocks noChangeShapeType="1"/>
          </p:cNvSpPr>
          <p:nvPr/>
        </p:nvSpPr>
        <p:spPr bwMode="auto">
          <a:xfrm>
            <a:off x="1987578" y="3084841"/>
            <a:ext cx="355572" cy="860412"/>
          </a:xfrm>
          <a:prstGeom prst="line">
            <a:avLst/>
          </a:prstGeom>
          <a:noFill/>
          <a:ln w="50800">
            <a:solidFill>
              <a:srgbClr val="FF0000"/>
            </a:solidFill>
            <a:round/>
            <a:headEnd/>
            <a:tailEnd type="triangle" w="med" len="med"/>
          </a:ln>
          <a:effectLst/>
        </p:spPr>
        <p:txBody>
          <a:bodyPr wrap="none" anchor="ctr"/>
          <a:lstStyle/>
          <a:p>
            <a:pPr>
              <a:defRPr/>
            </a:pPr>
            <a:endParaRPr lang="en-US"/>
          </a:p>
        </p:txBody>
      </p:sp>
      <p:sp>
        <p:nvSpPr>
          <p:cNvPr id="46088" name="Line 8"/>
          <p:cNvSpPr>
            <a:spLocks noChangeShapeType="1"/>
          </p:cNvSpPr>
          <p:nvPr/>
        </p:nvSpPr>
        <p:spPr bwMode="auto">
          <a:xfrm>
            <a:off x="8848727" y="3081109"/>
            <a:ext cx="0" cy="784341"/>
          </a:xfrm>
          <a:prstGeom prst="line">
            <a:avLst/>
          </a:prstGeom>
          <a:noFill/>
          <a:ln w="50800">
            <a:solidFill>
              <a:srgbClr val="FF0000"/>
            </a:solidFill>
            <a:round/>
            <a:headEnd/>
            <a:tailEnd type="triangle" w="med" len="med"/>
          </a:ln>
          <a:effectLst/>
        </p:spPr>
        <p:txBody>
          <a:bodyPr wrap="none" anchor="ctr"/>
          <a:lstStyle/>
          <a:p>
            <a:pPr>
              <a:defRPr/>
            </a:pPr>
            <a:endParaRPr lang="en-US"/>
          </a:p>
        </p:txBody>
      </p:sp>
      <p:sp>
        <p:nvSpPr>
          <p:cNvPr id="46089" name="Rectangle 9"/>
          <p:cNvSpPr>
            <a:spLocks noChangeArrowheads="1"/>
          </p:cNvSpPr>
          <p:nvPr/>
        </p:nvSpPr>
        <p:spPr bwMode="auto">
          <a:xfrm>
            <a:off x="2437719" y="1888841"/>
            <a:ext cx="6776811" cy="523220"/>
          </a:xfrm>
          <a:prstGeom prst="rect">
            <a:avLst/>
          </a:prstGeom>
          <a:noFill/>
          <a:ln w="34925">
            <a:noFill/>
            <a:miter lim="800000"/>
            <a:headEnd/>
            <a:tailEnd/>
          </a:ln>
          <a:effectLst/>
        </p:spPr>
        <p:txBody>
          <a:bodyPr wrap="square">
            <a:spAutoFit/>
          </a:bodyPr>
          <a:lstStyle/>
          <a:p>
            <a:pPr algn="ctr">
              <a:buFont typeface="Monotype Sorts" charset="2"/>
              <a:buNone/>
              <a:defRPr/>
            </a:pPr>
            <a:r>
              <a:rPr lang="en-US" sz="2800" b="1" dirty="0"/>
              <a:t>When do arrested L3 larvae reactivate?</a:t>
            </a:r>
          </a:p>
        </p:txBody>
      </p:sp>
      <p:sp>
        <p:nvSpPr>
          <p:cNvPr id="9" name="Rectangle 2">
            <a:extLst>
              <a:ext uri="{FF2B5EF4-FFF2-40B4-BE49-F238E27FC236}">
                <a16:creationId xmlns:a16="http://schemas.microsoft.com/office/drawing/2014/main" id="{9C3BF580-1EEF-4252-AFE8-AD75BA4BBC0D}"/>
              </a:ext>
            </a:extLst>
          </p:cNvPr>
          <p:cNvSpPr>
            <a:spLocks noGrp="1" noChangeArrowheads="1"/>
          </p:cNvSpPr>
          <p:nvPr>
            <p:ph type="title"/>
          </p:nvPr>
        </p:nvSpPr>
        <p:spPr>
          <a:xfrm>
            <a:off x="1657049" y="816769"/>
            <a:ext cx="7666565" cy="876301"/>
          </a:xfrm>
        </p:spPr>
        <p:txBody>
          <a:bodyPr/>
          <a:lstStyle/>
          <a:p>
            <a:r>
              <a:rPr lang="en-US" b="1" dirty="0"/>
              <a:t>Development within the host</a:t>
            </a:r>
          </a:p>
        </p:txBody>
      </p:sp>
      <p:sp>
        <p:nvSpPr>
          <p:cNvPr id="2" name="Rectangle 2">
            <a:extLst>
              <a:ext uri="{FF2B5EF4-FFF2-40B4-BE49-F238E27FC236}">
                <a16:creationId xmlns:a16="http://schemas.microsoft.com/office/drawing/2014/main" id="{42FF644C-2FBD-4531-B3B7-9418F2F630CE}"/>
              </a:ext>
            </a:extLst>
          </p:cNvPr>
          <p:cNvSpPr>
            <a:spLocks noChangeArrowheads="1"/>
          </p:cNvSpPr>
          <p:nvPr/>
        </p:nvSpPr>
        <p:spPr bwMode="auto">
          <a:xfrm>
            <a:off x="1413895" y="5022850"/>
            <a:ext cx="3307895" cy="1320874"/>
          </a:xfrm>
          <a:prstGeom prst="rect">
            <a:avLst/>
          </a:prstGeom>
          <a:noFill/>
          <a:ln w="12700">
            <a:noFill/>
            <a:miter lim="800000"/>
            <a:headEnd/>
            <a:tailEnd/>
          </a:ln>
          <a:effectLst/>
        </p:spPr>
        <p:txBody>
          <a:bodyPr wrap="square" lIns="90487" tIns="44450" rIns="90487" bIns="44450">
            <a:spAutoFit/>
          </a:bodyPr>
          <a:lstStyle/>
          <a:p>
            <a:pPr marL="342900" indent="-342900" algn="ctr">
              <a:defRPr/>
            </a:pPr>
            <a:r>
              <a:rPr lang="en-US" sz="2400" b="1" dirty="0"/>
              <a:t>SELF-REPOPULATION</a:t>
            </a:r>
          </a:p>
          <a:p>
            <a:pPr marL="342900" indent="-342900" algn="ctr">
              <a:defRPr/>
            </a:pPr>
            <a:r>
              <a:rPr lang="en-US" sz="2800" b="1" dirty="0"/>
              <a:t>L3 to adult</a:t>
            </a:r>
            <a:r>
              <a:rPr lang="en-US" sz="2400" b="1" dirty="0"/>
              <a:t> stage</a:t>
            </a:r>
          </a:p>
          <a:p>
            <a:pPr marL="342900" indent="-342900" algn="ctr">
              <a:defRPr/>
            </a:pPr>
            <a:r>
              <a:rPr lang="en-US" sz="2800" b="1" dirty="0"/>
              <a:t>in small intestine</a:t>
            </a:r>
            <a:endParaRPr lang="en-US" sz="2400" b="1" dirty="0">
              <a:effectLst>
                <a:outerShdw blurRad="38100" dist="38100" dir="2700000" algn="tl">
                  <a:srgbClr val="000000"/>
                </a:outerShdw>
              </a:effectLst>
            </a:endParaRPr>
          </a:p>
        </p:txBody>
      </p:sp>
      <p:sp>
        <p:nvSpPr>
          <p:cNvPr id="3" name="Rectangle 9">
            <a:extLst>
              <a:ext uri="{FF2B5EF4-FFF2-40B4-BE49-F238E27FC236}">
                <a16:creationId xmlns:a16="http://schemas.microsoft.com/office/drawing/2014/main" id="{DD704D23-FAED-4867-93F8-D6BBF3C70047}"/>
              </a:ext>
            </a:extLst>
          </p:cNvPr>
          <p:cNvSpPr>
            <a:spLocks noChangeArrowheads="1"/>
          </p:cNvSpPr>
          <p:nvPr/>
        </p:nvSpPr>
        <p:spPr bwMode="auto">
          <a:xfrm>
            <a:off x="1134157" y="2621310"/>
            <a:ext cx="1990724" cy="461665"/>
          </a:xfrm>
          <a:prstGeom prst="rect">
            <a:avLst/>
          </a:prstGeom>
          <a:noFill/>
          <a:ln w="12700">
            <a:solidFill>
              <a:schemeClr val="tx1"/>
            </a:solidFill>
            <a:miter lim="800000"/>
            <a:headEnd/>
            <a:tailEnd/>
          </a:ln>
          <a:effectLst/>
        </p:spPr>
        <p:txBody>
          <a:bodyPr wrap="square">
            <a:spAutoFit/>
          </a:bodyPr>
          <a:lstStyle/>
          <a:p>
            <a:pPr algn="ctr">
              <a:buFont typeface="Monotype Sorts" charset="2"/>
              <a:buNone/>
              <a:defRPr/>
            </a:pPr>
            <a:r>
              <a:rPr lang="en-US" sz="2400" b="1" dirty="0"/>
              <a:t>DEWORMING</a:t>
            </a:r>
          </a:p>
        </p:txBody>
      </p:sp>
      <p:sp>
        <p:nvSpPr>
          <p:cNvPr id="4" name="Rectangle 9">
            <a:extLst>
              <a:ext uri="{FF2B5EF4-FFF2-40B4-BE49-F238E27FC236}">
                <a16:creationId xmlns:a16="http://schemas.microsoft.com/office/drawing/2014/main" id="{CAAB358D-1162-478C-9452-DCC65295991A}"/>
              </a:ext>
            </a:extLst>
          </p:cNvPr>
          <p:cNvSpPr>
            <a:spLocks noChangeArrowheads="1"/>
          </p:cNvSpPr>
          <p:nvPr/>
        </p:nvSpPr>
        <p:spPr bwMode="auto">
          <a:xfrm>
            <a:off x="7874002" y="2621310"/>
            <a:ext cx="1962150" cy="461665"/>
          </a:xfrm>
          <a:prstGeom prst="rect">
            <a:avLst/>
          </a:prstGeom>
          <a:noFill/>
          <a:ln w="12700">
            <a:solidFill>
              <a:schemeClr val="tx1"/>
            </a:solidFill>
            <a:miter lim="800000"/>
            <a:headEnd/>
            <a:tailEnd/>
          </a:ln>
          <a:effectLst/>
        </p:spPr>
        <p:txBody>
          <a:bodyPr wrap="square">
            <a:spAutoFit/>
          </a:bodyPr>
          <a:lstStyle/>
          <a:p>
            <a:pPr algn="ctr">
              <a:buFont typeface="Monotype Sorts" charset="2"/>
              <a:buNone/>
              <a:defRPr/>
            </a:pPr>
            <a:r>
              <a:rPr lang="en-US" sz="2400" b="1" dirty="0"/>
              <a:t>PREGNANCY</a:t>
            </a:r>
          </a:p>
        </p:txBody>
      </p:sp>
      <p:sp>
        <p:nvSpPr>
          <p:cNvPr id="5" name="Rectangle 9">
            <a:extLst>
              <a:ext uri="{FF2B5EF4-FFF2-40B4-BE49-F238E27FC236}">
                <a16:creationId xmlns:a16="http://schemas.microsoft.com/office/drawing/2014/main" id="{5FC36DEC-6295-410F-8DE6-3B5D5FFCC84C}"/>
              </a:ext>
            </a:extLst>
          </p:cNvPr>
          <p:cNvSpPr>
            <a:spLocks noChangeArrowheads="1"/>
          </p:cNvSpPr>
          <p:nvPr/>
        </p:nvSpPr>
        <p:spPr bwMode="auto">
          <a:xfrm>
            <a:off x="3654654" y="2621310"/>
            <a:ext cx="1221920" cy="461665"/>
          </a:xfrm>
          <a:prstGeom prst="rect">
            <a:avLst/>
          </a:prstGeom>
          <a:noFill/>
          <a:ln w="12700">
            <a:solidFill>
              <a:schemeClr val="tx1"/>
            </a:solidFill>
            <a:miter lim="800000"/>
            <a:headEnd/>
            <a:tailEnd/>
          </a:ln>
          <a:effectLst/>
        </p:spPr>
        <p:txBody>
          <a:bodyPr wrap="square">
            <a:spAutoFit/>
          </a:bodyPr>
          <a:lstStyle/>
          <a:p>
            <a:pPr algn="ctr">
              <a:buFont typeface="Monotype Sorts" charset="2"/>
              <a:buNone/>
              <a:defRPr/>
            </a:pPr>
            <a:r>
              <a:rPr lang="en-US" sz="2400" b="1" dirty="0"/>
              <a:t>STRESS </a:t>
            </a:r>
          </a:p>
        </p:txBody>
      </p:sp>
      <p:sp>
        <p:nvSpPr>
          <p:cNvPr id="7" name="Line 7">
            <a:extLst>
              <a:ext uri="{FF2B5EF4-FFF2-40B4-BE49-F238E27FC236}">
                <a16:creationId xmlns:a16="http://schemas.microsoft.com/office/drawing/2014/main" id="{649B0DC9-B124-4A28-90FE-0B2CAA2C2DC1}"/>
              </a:ext>
            </a:extLst>
          </p:cNvPr>
          <p:cNvSpPr>
            <a:spLocks noChangeShapeType="1"/>
          </p:cNvSpPr>
          <p:nvPr/>
        </p:nvSpPr>
        <p:spPr bwMode="auto">
          <a:xfrm flipH="1">
            <a:off x="3654654" y="3135319"/>
            <a:ext cx="610960" cy="809934"/>
          </a:xfrm>
          <a:prstGeom prst="line">
            <a:avLst/>
          </a:prstGeom>
          <a:noFill/>
          <a:ln w="50800">
            <a:solidFill>
              <a:srgbClr val="FF0000"/>
            </a:solidFill>
            <a:round/>
            <a:headEnd/>
            <a:tailEnd type="triangle" w="med" len="med"/>
          </a:ln>
          <a:effectLst/>
        </p:spPr>
        <p:txBody>
          <a:bodyPr wrap="none" anchor="ctr"/>
          <a:lstStyle/>
          <a:p>
            <a:pPr>
              <a:defRPr/>
            </a:pPr>
            <a:endParaRPr lang="en-US"/>
          </a:p>
        </p:txBody>
      </p:sp>
      <p:sp>
        <p:nvSpPr>
          <p:cNvPr id="8" name="Rectangle 2">
            <a:extLst>
              <a:ext uri="{FF2B5EF4-FFF2-40B4-BE49-F238E27FC236}">
                <a16:creationId xmlns:a16="http://schemas.microsoft.com/office/drawing/2014/main" id="{E387551C-5EA7-4D58-9C27-BD433C9A9F3F}"/>
              </a:ext>
            </a:extLst>
          </p:cNvPr>
          <p:cNvSpPr>
            <a:spLocks noChangeArrowheads="1"/>
          </p:cNvSpPr>
          <p:nvPr/>
        </p:nvSpPr>
        <p:spPr bwMode="auto">
          <a:xfrm>
            <a:off x="1220787" y="3890552"/>
            <a:ext cx="3694113" cy="366767"/>
          </a:xfrm>
          <a:prstGeom prst="rect">
            <a:avLst/>
          </a:prstGeom>
          <a:noFill/>
          <a:ln w="12700">
            <a:noFill/>
            <a:miter lim="800000"/>
            <a:headEnd/>
            <a:tailEnd/>
          </a:ln>
          <a:effectLst/>
        </p:spPr>
        <p:txBody>
          <a:bodyPr wrap="square" lIns="90487" tIns="44450" rIns="90487" bIns="44450">
            <a:spAutoFit/>
          </a:bodyPr>
          <a:lstStyle/>
          <a:p>
            <a:pPr marL="342900" indent="-342900" algn="ctr">
              <a:defRPr/>
            </a:pPr>
            <a:r>
              <a:rPr lang="en-US" b="1" dirty="0"/>
              <a:t>REACTIVATION of tissue-arrested L3s</a:t>
            </a:r>
          </a:p>
        </p:txBody>
      </p:sp>
      <p:sp>
        <p:nvSpPr>
          <p:cNvPr id="11" name="Rectangle 2">
            <a:extLst>
              <a:ext uri="{FF2B5EF4-FFF2-40B4-BE49-F238E27FC236}">
                <a16:creationId xmlns:a16="http://schemas.microsoft.com/office/drawing/2014/main" id="{113ED68C-E38B-4BC3-9C0B-52299F04803E}"/>
              </a:ext>
            </a:extLst>
          </p:cNvPr>
          <p:cNvSpPr>
            <a:spLocks noChangeArrowheads="1"/>
          </p:cNvSpPr>
          <p:nvPr/>
        </p:nvSpPr>
        <p:spPr bwMode="auto">
          <a:xfrm>
            <a:off x="6456591" y="5022850"/>
            <a:ext cx="4962070" cy="1136208"/>
          </a:xfrm>
          <a:prstGeom prst="rect">
            <a:avLst/>
          </a:prstGeom>
          <a:noFill/>
          <a:ln w="12700">
            <a:noFill/>
            <a:miter lim="800000"/>
            <a:headEnd/>
            <a:tailEnd/>
          </a:ln>
          <a:effectLst/>
        </p:spPr>
        <p:txBody>
          <a:bodyPr wrap="square" lIns="90487" tIns="44450" rIns="90487" bIns="44450">
            <a:spAutoFit/>
          </a:bodyPr>
          <a:lstStyle/>
          <a:p>
            <a:pPr marL="342900" indent="-342900" algn="ctr">
              <a:defRPr/>
            </a:pPr>
            <a:r>
              <a:rPr lang="en-US" sz="2400" b="1" dirty="0"/>
              <a:t>  TRANSMAMMARY TRANSMISSION</a:t>
            </a:r>
          </a:p>
          <a:p>
            <a:pPr marL="342900" indent="-342900" algn="ctr">
              <a:defRPr/>
            </a:pPr>
            <a:r>
              <a:rPr lang="en-US" sz="2400" b="1" dirty="0"/>
              <a:t>L3 in milk to pups </a:t>
            </a:r>
          </a:p>
          <a:p>
            <a:pPr marL="342900" indent="-342900" algn="ctr">
              <a:defRPr/>
            </a:pPr>
            <a:r>
              <a:rPr lang="en-US" sz="2000" b="1" dirty="0"/>
              <a:t>(but </a:t>
            </a:r>
            <a:r>
              <a:rPr lang="en-US" sz="2000" b="1" u="sng" dirty="0"/>
              <a:t>not </a:t>
            </a:r>
            <a:r>
              <a:rPr lang="en-US" sz="2000" b="1" dirty="0"/>
              <a:t>kittens)</a:t>
            </a:r>
            <a:endParaRPr lang="en-US" sz="2000" b="1" dirty="0">
              <a:effectLst>
                <a:outerShdw blurRad="38100" dist="38100" dir="2700000" algn="tl">
                  <a:srgbClr val="000000"/>
                </a:outerShdw>
              </a:effectLst>
            </a:endParaRPr>
          </a:p>
        </p:txBody>
      </p:sp>
      <p:sp>
        <p:nvSpPr>
          <p:cNvPr id="13" name="Line 7">
            <a:extLst>
              <a:ext uri="{FF2B5EF4-FFF2-40B4-BE49-F238E27FC236}">
                <a16:creationId xmlns:a16="http://schemas.microsoft.com/office/drawing/2014/main" id="{D78AEB03-5AF5-4393-8B0A-5954EC4A3B5C}"/>
              </a:ext>
            </a:extLst>
          </p:cNvPr>
          <p:cNvSpPr>
            <a:spLocks noChangeShapeType="1"/>
          </p:cNvSpPr>
          <p:nvPr/>
        </p:nvSpPr>
        <p:spPr bwMode="auto">
          <a:xfrm>
            <a:off x="3067745" y="4257319"/>
            <a:ext cx="0" cy="805711"/>
          </a:xfrm>
          <a:prstGeom prst="line">
            <a:avLst/>
          </a:prstGeom>
          <a:noFill/>
          <a:ln w="50800">
            <a:solidFill>
              <a:srgbClr val="FF0000"/>
            </a:solidFill>
            <a:round/>
            <a:headEnd/>
            <a:tailEnd type="triangle" w="med" len="med"/>
          </a:ln>
          <a:effectLst/>
        </p:spPr>
        <p:txBody>
          <a:bodyPr wrap="none" anchor="ctr"/>
          <a:lstStyle/>
          <a:p>
            <a:pPr>
              <a:defRPr/>
            </a:pPr>
            <a:endParaRPr lang="en-US"/>
          </a:p>
        </p:txBody>
      </p:sp>
      <p:sp>
        <p:nvSpPr>
          <p:cNvPr id="15" name="Line 7">
            <a:extLst>
              <a:ext uri="{FF2B5EF4-FFF2-40B4-BE49-F238E27FC236}">
                <a16:creationId xmlns:a16="http://schemas.microsoft.com/office/drawing/2014/main" id="{62FA695C-205C-427C-964B-69067EB0F0B3}"/>
              </a:ext>
            </a:extLst>
          </p:cNvPr>
          <p:cNvSpPr>
            <a:spLocks noChangeShapeType="1"/>
          </p:cNvSpPr>
          <p:nvPr/>
        </p:nvSpPr>
        <p:spPr bwMode="auto">
          <a:xfrm>
            <a:off x="8855772" y="4267200"/>
            <a:ext cx="0" cy="805711"/>
          </a:xfrm>
          <a:prstGeom prst="line">
            <a:avLst/>
          </a:prstGeom>
          <a:noFill/>
          <a:ln w="50800">
            <a:solidFill>
              <a:srgbClr val="FF0000"/>
            </a:solidFill>
            <a:round/>
            <a:headEnd/>
            <a:tailEnd type="triangle" w="med" len="med"/>
          </a:ln>
          <a:effectLst/>
        </p:spPr>
        <p:txBody>
          <a:bodyPr wrap="none" anchor="ctr"/>
          <a:lstStyle/>
          <a:p>
            <a:pPr>
              <a:defRPr/>
            </a:pPr>
            <a:endParaRPr lang="en-US"/>
          </a:p>
        </p:txBody>
      </p:sp>
    </p:spTree>
    <p:extLst>
      <p:ext uri="{BB962C8B-B14F-4D97-AF65-F5344CB8AC3E}">
        <p14:creationId xmlns:p14="http://schemas.microsoft.com/office/powerpoint/2010/main" val="47510106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680635" y="914400"/>
            <a:ext cx="7628465" cy="762001"/>
          </a:xfrm>
        </p:spPr>
        <p:txBody>
          <a:bodyPr/>
          <a:lstStyle/>
          <a:p>
            <a:r>
              <a:rPr lang="en-US" b="1" dirty="0" err="1"/>
              <a:t>Transmammary</a:t>
            </a:r>
            <a:r>
              <a:rPr lang="en-US" b="1" dirty="0"/>
              <a:t> transmission</a:t>
            </a:r>
          </a:p>
        </p:txBody>
      </p:sp>
      <p:sp>
        <p:nvSpPr>
          <p:cNvPr id="14339" name="Rectangle 3"/>
          <p:cNvSpPr>
            <a:spLocks noGrp="1" noChangeArrowheads="1"/>
          </p:cNvSpPr>
          <p:nvPr>
            <p:ph idx="1"/>
          </p:nvPr>
        </p:nvSpPr>
        <p:spPr>
          <a:xfrm>
            <a:off x="1397000" y="2178050"/>
            <a:ext cx="9499600" cy="2895600"/>
          </a:xfrm>
        </p:spPr>
        <p:txBody>
          <a:bodyPr/>
          <a:lstStyle/>
          <a:p>
            <a:r>
              <a:rPr lang="en-US" dirty="0"/>
              <a:t>Migration to mammary glands</a:t>
            </a:r>
          </a:p>
          <a:p>
            <a:r>
              <a:rPr lang="en-US" dirty="0"/>
              <a:t>Transmission in milk to nursing pups during lactation </a:t>
            </a:r>
          </a:p>
          <a:p>
            <a:r>
              <a:rPr lang="en-US" dirty="0"/>
              <a:t>Experimental observation:  </a:t>
            </a:r>
          </a:p>
          <a:p>
            <a:pPr lvl="1"/>
            <a:r>
              <a:rPr lang="en-US" dirty="0"/>
              <a:t>1 infection of dam can contribute to transmission of infection to at least 3 subsequent litters!</a:t>
            </a:r>
          </a:p>
        </p:txBody>
      </p:sp>
    </p:spTree>
    <p:extLst>
      <p:ext uri="{BB962C8B-B14F-4D97-AF65-F5344CB8AC3E}">
        <p14:creationId xmlns:p14="http://schemas.microsoft.com/office/powerpoint/2010/main" val="384695334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642535" y="788987"/>
            <a:ext cx="7533215" cy="950914"/>
          </a:xfrm>
        </p:spPr>
        <p:txBody>
          <a:bodyPr/>
          <a:lstStyle/>
          <a:p>
            <a:r>
              <a:rPr lang="en-US" b="1" dirty="0"/>
              <a:t>Getting rid of arrested larvae?</a:t>
            </a:r>
          </a:p>
        </p:txBody>
      </p:sp>
      <p:sp>
        <p:nvSpPr>
          <p:cNvPr id="15363" name="Rectangle 3"/>
          <p:cNvSpPr>
            <a:spLocks noGrp="1" noChangeArrowheads="1"/>
          </p:cNvSpPr>
          <p:nvPr>
            <p:ph idx="1"/>
          </p:nvPr>
        </p:nvSpPr>
        <p:spPr>
          <a:xfrm>
            <a:off x="952501" y="2767013"/>
            <a:ext cx="10820400" cy="2014537"/>
          </a:xfrm>
        </p:spPr>
        <p:txBody>
          <a:bodyPr/>
          <a:lstStyle/>
          <a:p>
            <a:r>
              <a:rPr lang="en-US" dirty="0"/>
              <a:t>metabolically quiescent</a:t>
            </a:r>
          </a:p>
          <a:p>
            <a:r>
              <a:rPr lang="en-US" dirty="0"/>
              <a:t>relatively resistant to host defense mechanisms and to </a:t>
            </a:r>
            <a:r>
              <a:rPr lang="en-US" u="sng" dirty="0"/>
              <a:t>drugs</a:t>
            </a:r>
          </a:p>
          <a:p>
            <a:r>
              <a:rPr lang="en-US" dirty="0"/>
              <a:t>negative fecal analysis ?</a:t>
            </a:r>
          </a:p>
        </p:txBody>
      </p:sp>
    </p:spTree>
    <p:extLst>
      <p:ext uri="{BB962C8B-B14F-4D97-AF65-F5344CB8AC3E}">
        <p14:creationId xmlns:p14="http://schemas.microsoft.com/office/powerpoint/2010/main" val="306714722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772180" y="584201"/>
            <a:ext cx="6844770" cy="1143000"/>
          </a:xfrm>
        </p:spPr>
        <p:txBody>
          <a:bodyPr rtlCol="0">
            <a:noAutofit/>
          </a:bodyPr>
          <a:lstStyle/>
          <a:p>
            <a:pPr>
              <a:defRPr/>
            </a:pPr>
            <a:r>
              <a:rPr lang="en-US" b="1" dirty="0"/>
              <a:t/>
            </a:r>
            <a:br>
              <a:rPr lang="en-US" b="1" dirty="0"/>
            </a:br>
            <a:r>
              <a:rPr lang="en-US" b="1" dirty="0"/>
              <a:t> </a:t>
            </a:r>
            <a:r>
              <a:rPr lang="en-US" b="1" i="1" dirty="0"/>
              <a:t>Ancylostoma</a:t>
            </a:r>
            <a:r>
              <a:rPr lang="en-US" b="1" dirty="0"/>
              <a:t> transmission</a:t>
            </a:r>
          </a:p>
        </p:txBody>
      </p:sp>
      <p:sp>
        <p:nvSpPr>
          <p:cNvPr id="2" name="Text Placeholder 1"/>
          <p:cNvSpPr>
            <a:spLocks noGrp="1"/>
          </p:cNvSpPr>
          <p:nvPr>
            <p:ph type="body" idx="1"/>
          </p:nvPr>
        </p:nvSpPr>
        <p:spPr>
          <a:xfrm>
            <a:off x="1400705" y="3440113"/>
            <a:ext cx="3584045" cy="447674"/>
          </a:xfrm>
        </p:spPr>
        <p:txBody>
          <a:bodyPr/>
          <a:lstStyle/>
          <a:p>
            <a:pPr algn="ctr"/>
            <a:r>
              <a:rPr lang="en-US" sz="2800" i="1" u="sng" dirty="0" err="1"/>
              <a:t>Ancylostoma</a:t>
            </a:r>
            <a:r>
              <a:rPr lang="en-US" sz="2800" i="1" u="sng" dirty="0"/>
              <a:t> </a:t>
            </a:r>
            <a:r>
              <a:rPr lang="en-US" sz="2800" i="1" u="sng" dirty="0" err="1"/>
              <a:t>caninum</a:t>
            </a:r>
            <a:endParaRPr lang="en-US" sz="2800" i="1" u="sng" dirty="0"/>
          </a:p>
        </p:txBody>
      </p:sp>
      <p:sp>
        <p:nvSpPr>
          <p:cNvPr id="3" name="Content Placeholder 2"/>
          <p:cNvSpPr>
            <a:spLocks noGrp="1"/>
          </p:cNvSpPr>
          <p:nvPr>
            <p:ph sz="half" idx="2"/>
          </p:nvPr>
        </p:nvSpPr>
        <p:spPr>
          <a:xfrm>
            <a:off x="529166" y="4114403"/>
            <a:ext cx="5369983" cy="1782764"/>
          </a:xfrm>
        </p:spPr>
        <p:txBody>
          <a:bodyPr/>
          <a:lstStyle/>
          <a:p>
            <a:r>
              <a:rPr lang="en-US" sz="2600" dirty="0"/>
              <a:t>Primary route is lactogenic</a:t>
            </a:r>
          </a:p>
          <a:p>
            <a:r>
              <a:rPr lang="en-US" sz="2600" dirty="0"/>
              <a:t>Ingestion from environment</a:t>
            </a:r>
          </a:p>
          <a:p>
            <a:r>
              <a:rPr lang="en-US" sz="2600" dirty="0"/>
              <a:t>Skin penetration from environment</a:t>
            </a:r>
          </a:p>
          <a:p>
            <a:pPr marL="0" indent="0">
              <a:buNone/>
            </a:pPr>
            <a:endParaRPr lang="en-US" sz="2600" dirty="0"/>
          </a:p>
        </p:txBody>
      </p:sp>
      <p:sp>
        <p:nvSpPr>
          <p:cNvPr id="4" name="Text Placeholder 3"/>
          <p:cNvSpPr>
            <a:spLocks noGrp="1"/>
          </p:cNvSpPr>
          <p:nvPr>
            <p:ph type="body" sz="quarter" idx="3"/>
          </p:nvPr>
        </p:nvSpPr>
        <p:spPr>
          <a:xfrm>
            <a:off x="7058024" y="3440113"/>
            <a:ext cx="4127081" cy="447674"/>
          </a:xfrm>
        </p:spPr>
        <p:txBody>
          <a:bodyPr/>
          <a:lstStyle/>
          <a:p>
            <a:pPr algn="ctr"/>
            <a:r>
              <a:rPr lang="en-US" sz="2800" i="1" u="sng" dirty="0"/>
              <a:t>Ancylostoma </a:t>
            </a:r>
            <a:r>
              <a:rPr lang="en-US" sz="2800" i="1" u="sng" dirty="0" err="1"/>
              <a:t>tubaeformae</a:t>
            </a:r>
            <a:endParaRPr lang="en-US" sz="2800" i="1" u="sng" dirty="0"/>
          </a:p>
        </p:txBody>
      </p:sp>
      <p:sp>
        <p:nvSpPr>
          <p:cNvPr id="5" name="Content Placeholder 4"/>
          <p:cNvSpPr>
            <a:spLocks noGrp="1"/>
          </p:cNvSpPr>
          <p:nvPr>
            <p:ph sz="quarter" idx="4"/>
          </p:nvPr>
        </p:nvSpPr>
        <p:spPr>
          <a:xfrm>
            <a:off x="6051551" y="4114403"/>
            <a:ext cx="5764530" cy="1004094"/>
          </a:xfrm>
        </p:spPr>
        <p:txBody>
          <a:bodyPr/>
          <a:lstStyle/>
          <a:p>
            <a:r>
              <a:rPr lang="en-US" sz="2600" dirty="0"/>
              <a:t>No lactogenic transmission in cats</a:t>
            </a:r>
          </a:p>
          <a:p>
            <a:r>
              <a:rPr lang="en-US" sz="2600" dirty="0"/>
              <a:t>Primary is ingestion from environment</a:t>
            </a:r>
          </a:p>
          <a:p>
            <a:pPr marL="0" indent="0">
              <a:buNone/>
            </a:pPr>
            <a:endParaRPr lang="en-US" sz="2600" dirty="0"/>
          </a:p>
        </p:txBody>
      </p:sp>
      <p:sp>
        <p:nvSpPr>
          <p:cNvPr id="7" name="Rectangle 2">
            <a:extLst>
              <a:ext uri="{FF2B5EF4-FFF2-40B4-BE49-F238E27FC236}">
                <a16:creationId xmlns:a16="http://schemas.microsoft.com/office/drawing/2014/main" id="{E67E8A0E-46B1-41A8-9E08-725B23CA72C4}"/>
              </a:ext>
            </a:extLst>
          </p:cNvPr>
          <p:cNvSpPr txBox="1">
            <a:spLocks noChangeArrowheads="1"/>
          </p:cNvSpPr>
          <p:nvPr/>
        </p:nvSpPr>
        <p:spPr bwMode="auto">
          <a:xfrm>
            <a:off x="2046287" y="2184397"/>
            <a:ext cx="8099425" cy="1004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b" anchorCtr="0" compatLnSpc="1">
            <a:prstTxWarp prst="textNoShape">
              <a:avLst/>
            </a:prstTxWarp>
            <a:noAutofit/>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a:lstStyle>
          <a:p>
            <a:pPr algn="ctr">
              <a:defRPr/>
            </a:pPr>
            <a:r>
              <a:rPr lang="en-US" sz="3200" b="1" kern="0" dirty="0">
                <a:solidFill>
                  <a:schemeClr val="tx1"/>
                </a:solidFill>
              </a:rPr>
              <a:t> What are the different ways by which dogs and cats can acquire </a:t>
            </a:r>
            <a:r>
              <a:rPr lang="en-US" sz="3200" b="1" i="1" kern="0" dirty="0">
                <a:solidFill>
                  <a:schemeClr val="tx1"/>
                </a:solidFill>
              </a:rPr>
              <a:t>Ancylostoma</a:t>
            </a:r>
            <a:r>
              <a:rPr lang="en-US" sz="3200" b="1" kern="0" dirty="0">
                <a:solidFill>
                  <a:schemeClr val="tx1"/>
                </a:solidFill>
              </a:rPr>
              <a:t> infections?</a:t>
            </a:r>
          </a:p>
        </p:txBody>
      </p:sp>
    </p:spTree>
    <p:extLst>
      <p:ext uri="{BB962C8B-B14F-4D97-AF65-F5344CB8AC3E}">
        <p14:creationId xmlns:p14="http://schemas.microsoft.com/office/powerpoint/2010/main" val="17358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644650" y="939800"/>
            <a:ext cx="7251700" cy="819150"/>
          </a:xfrm>
        </p:spPr>
        <p:txBody>
          <a:bodyPr/>
          <a:lstStyle/>
          <a:p>
            <a:r>
              <a:rPr lang="en-US" b="1" dirty="0"/>
              <a:t>Pathogenesis &amp; Clinical signs</a:t>
            </a:r>
          </a:p>
        </p:txBody>
      </p:sp>
      <p:sp>
        <p:nvSpPr>
          <p:cNvPr id="17411" name="Rectangle 3"/>
          <p:cNvSpPr>
            <a:spLocks noGrp="1" noChangeArrowheads="1"/>
          </p:cNvSpPr>
          <p:nvPr>
            <p:ph idx="1"/>
          </p:nvPr>
        </p:nvSpPr>
        <p:spPr>
          <a:xfrm>
            <a:off x="514350" y="2787650"/>
            <a:ext cx="6496050" cy="3238500"/>
          </a:xfrm>
        </p:spPr>
        <p:txBody>
          <a:bodyPr/>
          <a:lstStyle/>
          <a:p>
            <a:r>
              <a:rPr lang="en-US" dirty="0"/>
              <a:t>Adult worms are blood-feeders</a:t>
            </a:r>
          </a:p>
          <a:p>
            <a:pPr lvl="1"/>
            <a:r>
              <a:rPr lang="en-US" dirty="0"/>
              <a:t>need oxygen/nutrients</a:t>
            </a:r>
          </a:p>
          <a:p>
            <a:pPr marL="457200" lvl="1" indent="0">
              <a:buNone/>
            </a:pPr>
            <a:endParaRPr lang="en-US" sz="1200" dirty="0"/>
          </a:p>
          <a:p>
            <a:r>
              <a:rPr lang="en-US" u="sng" dirty="0"/>
              <a:t>Consequences to the host</a:t>
            </a:r>
            <a:r>
              <a:rPr lang="en-US" dirty="0"/>
              <a:t>:</a:t>
            </a:r>
          </a:p>
          <a:p>
            <a:pPr lvl="1"/>
            <a:r>
              <a:rPr lang="en-US" dirty="0"/>
              <a:t>ANEMIA				</a:t>
            </a:r>
          </a:p>
          <a:p>
            <a:pPr lvl="1"/>
            <a:r>
              <a:rPr lang="en-US" dirty="0"/>
              <a:t>BLOODY DIARRHEA </a:t>
            </a:r>
            <a:endParaRPr lang="en-US" sz="2000" dirty="0"/>
          </a:p>
        </p:txBody>
      </p:sp>
      <p:pic>
        <p:nvPicPr>
          <p:cNvPr id="17413" name="Picture 6"/>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073900" y="2832893"/>
            <a:ext cx="4606964" cy="3085307"/>
          </a:xfrm>
          <a:prstGeom prst="rect">
            <a:avLst/>
          </a:prstGeom>
          <a:noFill/>
          <a:ln w="9525">
            <a:noFill/>
            <a:miter lim="800000"/>
            <a:headEnd/>
            <a:tailEnd/>
          </a:ln>
        </p:spPr>
      </p:pic>
    </p:spTree>
    <p:extLst>
      <p:ext uri="{BB962C8B-B14F-4D97-AF65-F5344CB8AC3E}">
        <p14:creationId xmlns:p14="http://schemas.microsoft.com/office/powerpoint/2010/main" val="112715905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706035" y="1155699"/>
            <a:ext cx="4066115" cy="673101"/>
          </a:xfrm>
        </p:spPr>
        <p:txBody>
          <a:bodyPr/>
          <a:lstStyle/>
          <a:p>
            <a:r>
              <a:rPr lang="en-US" b="1" dirty="0"/>
              <a:t>Pathogenesis</a:t>
            </a:r>
          </a:p>
        </p:txBody>
      </p:sp>
      <p:sp>
        <p:nvSpPr>
          <p:cNvPr id="18435" name="Rectangle 3"/>
          <p:cNvSpPr>
            <a:spLocks noGrp="1" noChangeArrowheads="1"/>
          </p:cNvSpPr>
          <p:nvPr>
            <p:ph idx="1"/>
          </p:nvPr>
        </p:nvSpPr>
        <p:spPr>
          <a:xfrm>
            <a:off x="1549400" y="2622550"/>
            <a:ext cx="8610600" cy="2927350"/>
          </a:xfrm>
        </p:spPr>
        <p:txBody>
          <a:bodyPr/>
          <a:lstStyle/>
          <a:p>
            <a:r>
              <a:rPr lang="en-US" b="1" dirty="0"/>
              <a:t>Hemorrhage: bite sites continue to bleed</a:t>
            </a:r>
          </a:p>
          <a:p>
            <a:pPr lvl="1"/>
            <a:r>
              <a:rPr lang="en-US" b="1" dirty="0"/>
              <a:t>(Why does blood not clot?)</a:t>
            </a:r>
          </a:p>
          <a:p>
            <a:r>
              <a:rPr lang="en-US" b="1" dirty="0"/>
              <a:t>Some damage to intestinal mucosa</a:t>
            </a:r>
          </a:p>
          <a:p>
            <a:r>
              <a:rPr lang="en-US" b="1" dirty="0"/>
              <a:t>Larval migrations may cause some pathology (e.g. respiratory signs but this is not common)</a:t>
            </a:r>
          </a:p>
        </p:txBody>
      </p:sp>
    </p:spTree>
    <p:extLst>
      <p:ext uri="{BB962C8B-B14F-4D97-AF65-F5344CB8AC3E}">
        <p14:creationId xmlns:p14="http://schemas.microsoft.com/office/powerpoint/2010/main" val="111084718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750485" y="1028700"/>
            <a:ext cx="5545665" cy="730251"/>
          </a:xfrm>
        </p:spPr>
        <p:txBody>
          <a:bodyPr/>
          <a:lstStyle/>
          <a:p>
            <a:r>
              <a:rPr lang="en-US" b="1" dirty="0"/>
              <a:t>Clinical Disease</a:t>
            </a:r>
          </a:p>
        </p:txBody>
      </p:sp>
      <p:sp>
        <p:nvSpPr>
          <p:cNvPr id="19459" name="Rectangle 3"/>
          <p:cNvSpPr>
            <a:spLocks noGrp="1" noChangeArrowheads="1"/>
          </p:cNvSpPr>
          <p:nvPr>
            <p:ph idx="1"/>
          </p:nvPr>
        </p:nvSpPr>
        <p:spPr>
          <a:xfrm>
            <a:off x="1534584" y="2108200"/>
            <a:ext cx="9692215" cy="3905250"/>
          </a:xfrm>
        </p:spPr>
        <p:txBody>
          <a:bodyPr/>
          <a:lstStyle/>
          <a:p>
            <a:r>
              <a:rPr lang="en-US" b="1" dirty="0"/>
              <a:t>Acute anemia in nursing puppies</a:t>
            </a:r>
          </a:p>
          <a:p>
            <a:pPr lvl="1"/>
            <a:r>
              <a:rPr lang="en-US" b="1" dirty="0"/>
              <a:t>PCV down to 10+% from  35-57% (normal)</a:t>
            </a:r>
          </a:p>
          <a:p>
            <a:pPr lvl="1"/>
            <a:r>
              <a:rPr lang="en-US" b="1" dirty="0"/>
              <a:t>Blood loss from 50-100 adults ~3 ml/day</a:t>
            </a:r>
          </a:p>
          <a:p>
            <a:pPr lvl="1"/>
            <a:r>
              <a:rPr lang="en-US" b="1" dirty="0"/>
              <a:t>Mortality between 8 and 24 days of age	</a:t>
            </a:r>
          </a:p>
          <a:p>
            <a:r>
              <a:rPr lang="en-US" b="1" dirty="0"/>
              <a:t>Chronic disease: weight loss, poor body condition, especially in older or immunocompromised animals</a:t>
            </a:r>
          </a:p>
          <a:p>
            <a:r>
              <a:rPr lang="en-US" b="1" dirty="0"/>
              <a:t>Clinical disease very common in dogs but not in cats</a:t>
            </a:r>
          </a:p>
        </p:txBody>
      </p:sp>
    </p:spTree>
    <p:extLst>
      <p:ext uri="{BB962C8B-B14F-4D97-AF65-F5344CB8AC3E}">
        <p14:creationId xmlns:p14="http://schemas.microsoft.com/office/powerpoint/2010/main" val="354245605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769535" y="1016000"/>
            <a:ext cx="7253815" cy="711201"/>
          </a:xfrm>
        </p:spPr>
        <p:txBody>
          <a:bodyPr/>
          <a:lstStyle/>
          <a:p>
            <a:r>
              <a:rPr lang="en-US" b="1" dirty="0"/>
              <a:t>Host resistance - Adult dog</a:t>
            </a:r>
          </a:p>
        </p:txBody>
      </p:sp>
      <p:sp>
        <p:nvSpPr>
          <p:cNvPr id="20483" name="Rectangle 3"/>
          <p:cNvSpPr>
            <a:spLocks noGrp="1" noChangeArrowheads="1"/>
          </p:cNvSpPr>
          <p:nvPr>
            <p:ph idx="1"/>
          </p:nvPr>
        </p:nvSpPr>
        <p:spPr>
          <a:xfrm>
            <a:off x="1576917" y="2366963"/>
            <a:ext cx="9211733" cy="3113087"/>
          </a:xfrm>
        </p:spPr>
        <p:txBody>
          <a:bodyPr/>
          <a:lstStyle/>
          <a:p>
            <a:r>
              <a:rPr lang="en-US" b="1" dirty="0"/>
              <a:t>acquired immunity (not complete)</a:t>
            </a:r>
          </a:p>
          <a:p>
            <a:pPr lvl="1"/>
            <a:r>
              <a:rPr lang="en-US" b="1" dirty="0"/>
              <a:t>prone to re-infection</a:t>
            </a:r>
          </a:p>
          <a:p>
            <a:r>
              <a:rPr lang="en-US" b="1" dirty="0"/>
              <a:t>premunition (inhibition of further infection due to residual population)</a:t>
            </a:r>
          </a:p>
          <a:p>
            <a:r>
              <a:rPr lang="en-US" b="1" dirty="0"/>
              <a:t>ability to compensate for blood loss</a:t>
            </a:r>
          </a:p>
          <a:p>
            <a:endParaRPr lang="en-US" dirty="0"/>
          </a:p>
        </p:txBody>
      </p:sp>
    </p:spTree>
    <p:extLst>
      <p:ext uri="{BB962C8B-B14F-4D97-AF65-F5344CB8AC3E}">
        <p14:creationId xmlns:p14="http://schemas.microsoft.com/office/powerpoint/2010/main" val="257679674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1434095" y="2463276"/>
            <a:ext cx="7880943" cy="3174428"/>
          </a:xfrm>
          <a:prstGeom prst="rect">
            <a:avLst/>
          </a:prstGeom>
          <a:noFill/>
          <a:ln w="12700">
            <a:noFill/>
            <a:miter lim="800000"/>
            <a:headEnd/>
            <a:tailEnd/>
          </a:ln>
        </p:spPr>
        <p:txBody>
          <a:bodyPr lIns="90487" tIns="44450" rIns="90487" bIns="44450"/>
          <a:lstStyle/>
          <a:p>
            <a:pPr marL="342900" indent="-342900"/>
            <a:r>
              <a:rPr lang="en-US" sz="3200" b="1" u="sng" dirty="0" err="1"/>
              <a:t>Superfamilies</a:t>
            </a:r>
            <a:r>
              <a:rPr lang="en-US" sz="3200" b="1" u="sng" dirty="0"/>
              <a:t>:</a:t>
            </a:r>
            <a:endParaRPr lang="en-US" sz="3200" b="1" dirty="0"/>
          </a:p>
          <a:p>
            <a:pPr marL="457200" indent="-457200">
              <a:buClr>
                <a:schemeClr val="tx2"/>
              </a:buClr>
              <a:buFont typeface="Wingdings" panose="05000000000000000000" pitchFamily="2" charset="2"/>
              <a:buChar char="§"/>
            </a:pPr>
            <a:r>
              <a:rPr lang="en-US" sz="3200" dirty="0" err="1"/>
              <a:t>Trichostrongyloidea</a:t>
            </a:r>
            <a:endParaRPr lang="en-US" sz="3200" dirty="0"/>
          </a:p>
          <a:p>
            <a:pPr marL="457200" indent="-457200">
              <a:buClr>
                <a:schemeClr val="tx2"/>
              </a:buClr>
              <a:buFont typeface="Wingdings" panose="05000000000000000000" pitchFamily="2" charset="2"/>
              <a:buChar char="§"/>
            </a:pPr>
            <a:r>
              <a:rPr lang="en-US" sz="3200" dirty="0" err="1"/>
              <a:t>Strongyloidea</a:t>
            </a:r>
            <a:endParaRPr lang="en-US" sz="3200" dirty="0"/>
          </a:p>
          <a:p>
            <a:pPr marL="457200" indent="-457200">
              <a:buClr>
                <a:schemeClr val="tx2"/>
              </a:buClr>
              <a:buFont typeface="Wingdings" panose="05000000000000000000" pitchFamily="2" charset="2"/>
              <a:buChar char="§"/>
            </a:pPr>
            <a:r>
              <a:rPr lang="en-US" sz="3200" dirty="0" err="1"/>
              <a:t>Metastrongyloidea</a:t>
            </a:r>
            <a:endParaRPr lang="en-US" sz="3200" dirty="0">
              <a:solidFill>
                <a:schemeClr val="tx2"/>
              </a:solidFill>
            </a:endParaRPr>
          </a:p>
          <a:p>
            <a:pPr marL="457200" indent="-457200">
              <a:buClr>
                <a:schemeClr val="tx2"/>
              </a:buClr>
              <a:buFont typeface="Wingdings" panose="05000000000000000000" pitchFamily="2" charset="2"/>
              <a:buChar char="§"/>
            </a:pPr>
            <a:r>
              <a:rPr lang="en-US" sz="3600" b="1" dirty="0" err="1">
                <a:solidFill>
                  <a:schemeClr val="tx2"/>
                </a:solidFill>
              </a:rPr>
              <a:t>Ancylostomatoidea</a:t>
            </a:r>
            <a:r>
              <a:rPr lang="en-US" sz="3600" b="1" dirty="0">
                <a:solidFill>
                  <a:schemeClr val="tx2"/>
                </a:solidFill>
              </a:rPr>
              <a:t> (hookworms)</a:t>
            </a:r>
            <a:endParaRPr lang="en-US" sz="3600" dirty="0">
              <a:solidFill>
                <a:schemeClr val="tx2"/>
              </a:solidFill>
              <a:latin typeface="Book Antiqua" pitchFamily="18" charset="0"/>
            </a:endParaRPr>
          </a:p>
        </p:txBody>
      </p:sp>
      <p:sp>
        <p:nvSpPr>
          <p:cNvPr id="2" name="TextBox 1">
            <a:extLst>
              <a:ext uri="{FF2B5EF4-FFF2-40B4-BE49-F238E27FC236}">
                <a16:creationId xmlns:a16="http://schemas.microsoft.com/office/drawing/2014/main" id="{C165AF81-AB8E-41F9-9E20-DD79E7255B75}"/>
              </a:ext>
            </a:extLst>
          </p:cNvPr>
          <p:cNvSpPr txBox="1"/>
          <p:nvPr/>
        </p:nvSpPr>
        <p:spPr>
          <a:xfrm>
            <a:off x="2219304" y="831620"/>
            <a:ext cx="4329134" cy="769441"/>
          </a:xfrm>
          <a:prstGeom prst="rect">
            <a:avLst/>
          </a:prstGeom>
          <a:noFill/>
        </p:spPr>
        <p:txBody>
          <a:bodyPr wrap="none" rtlCol="0">
            <a:spAutoFit/>
          </a:bodyPr>
          <a:lstStyle/>
          <a:p>
            <a:r>
              <a:rPr lang="en-US" sz="4400" b="1" dirty="0"/>
              <a:t>Order </a:t>
            </a:r>
            <a:r>
              <a:rPr lang="en-US" sz="4400" b="1" dirty="0" err="1"/>
              <a:t>Strongylida</a:t>
            </a:r>
            <a:endParaRPr lang="en-US" sz="4400" b="1" dirty="0"/>
          </a:p>
        </p:txBody>
      </p:sp>
    </p:spTree>
    <p:extLst>
      <p:ext uri="{BB962C8B-B14F-4D97-AF65-F5344CB8AC3E}">
        <p14:creationId xmlns:p14="http://schemas.microsoft.com/office/powerpoint/2010/main" val="262436463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746250" y="971550"/>
            <a:ext cx="5810250" cy="666750"/>
          </a:xfrm>
        </p:spPr>
        <p:txBody>
          <a:bodyPr rtlCol="0">
            <a:noAutofit/>
          </a:bodyPr>
          <a:lstStyle/>
          <a:p>
            <a:pPr>
              <a:defRPr/>
            </a:pPr>
            <a:r>
              <a:rPr lang="en-US" b="1" dirty="0"/>
              <a:t>Treatment &amp; Control</a:t>
            </a:r>
          </a:p>
        </p:txBody>
      </p:sp>
      <p:sp>
        <p:nvSpPr>
          <p:cNvPr id="21507" name="Rectangle 3"/>
          <p:cNvSpPr>
            <a:spLocks noGrp="1" noChangeArrowheads="1"/>
          </p:cNvSpPr>
          <p:nvPr>
            <p:ph idx="1"/>
          </p:nvPr>
        </p:nvSpPr>
        <p:spPr>
          <a:xfrm>
            <a:off x="336550" y="2260600"/>
            <a:ext cx="11068050" cy="4191000"/>
          </a:xfrm>
        </p:spPr>
        <p:txBody>
          <a:bodyPr/>
          <a:lstStyle/>
          <a:p>
            <a:r>
              <a:rPr lang="en-US" sz="2800" b="1" dirty="0"/>
              <a:t>Warm, moist conditions favor L3 survival, do not tolerate desiccation</a:t>
            </a:r>
          </a:p>
          <a:p>
            <a:r>
              <a:rPr lang="en-US" sz="2800" b="1" dirty="0"/>
              <a:t>Newly emerging multi-drug resistant </a:t>
            </a:r>
            <a:r>
              <a:rPr lang="en-US" sz="2800" b="1" i="1" dirty="0" err="1"/>
              <a:t>Ancylostoma</a:t>
            </a:r>
            <a:r>
              <a:rPr lang="en-US" sz="2800" b="1" i="1" dirty="0"/>
              <a:t> </a:t>
            </a:r>
            <a:r>
              <a:rPr lang="en-US" sz="2800" b="1" i="1" dirty="0" err="1"/>
              <a:t>caninum</a:t>
            </a:r>
            <a:r>
              <a:rPr lang="en-US" sz="2800" b="1" dirty="0"/>
              <a:t>. Seen in mature dogs. Originally rescue Greyhounds.</a:t>
            </a:r>
          </a:p>
          <a:p>
            <a:r>
              <a:rPr lang="en-US" sz="2800" b="1" u="sng" dirty="0"/>
              <a:t>Newborns</a:t>
            </a:r>
          </a:p>
          <a:p>
            <a:pPr lvl="1"/>
            <a:r>
              <a:rPr lang="en-US" sz="2400" b="1" dirty="0"/>
              <a:t>TREAT with anthelmintic at first sign of disease (Improvement = Diagnosis)</a:t>
            </a:r>
          </a:p>
          <a:p>
            <a:pPr lvl="1"/>
            <a:r>
              <a:rPr lang="en-US" sz="2400" b="1" dirty="0"/>
              <a:t>+/-BLOOD TRANSFUSION</a:t>
            </a:r>
          </a:p>
          <a:p>
            <a:pPr lvl="1"/>
            <a:r>
              <a:rPr lang="en-US" sz="2400" b="1" dirty="0"/>
              <a:t>+/- Iron supplementation, vitamins, protein</a:t>
            </a:r>
          </a:p>
        </p:txBody>
      </p:sp>
    </p:spTree>
    <p:extLst>
      <p:ext uri="{BB962C8B-B14F-4D97-AF65-F5344CB8AC3E}">
        <p14:creationId xmlns:p14="http://schemas.microsoft.com/office/powerpoint/2010/main" val="122267444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1123950" y="2589213"/>
            <a:ext cx="10879667" cy="2033587"/>
          </a:xfrm>
        </p:spPr>
        <p:txBody>
          <a:bodyPr/>
          <a:lstStyle/>
          <a:p>
            <a:r>
              <a:rPr lang="en-US" u="sng" dirty="0"/>
              <a:t>Puppies</a:t>
            </a:r>
            <a:r>
              <a:rPr lang="en-US" dirty="0"/>
              <a:t>: deworm every 2-3 weeks, until starting monthly heartworm preventative </a:t>
            </a:r>
          </a:p>
          <a:p>
            <a:r>
              <a:rPr lang="en-US" dirty="0"/>
              <a:t>Keep runs clean and dry;  bleach washes</a:t>
            </a:r>
          </a:p>
        </p:txBody>
      </p:sp>
      <p:sp>
        <p:nvSpPr>
          <p:cNvPr id="3" name="Rectangle 2">
            <a:extLst>
              <a:ext uri="{FF2B5EF4-FFF2-40B4-BE49-F238E27FC236}">
                <a16:creationId xmlns:a16="http://schemas.microsoft.com/office/drawing/2014/main" id="{E4C5FB84-834B-415C-AA41-1E890CD66A8C}"/>
              </a:ext>
            </a:extLst>
          </p:cNvPr>
          <p:cNvSpPr>
            <a:spLocks noGrp="1" noChangeArrowheads="1"/>
          </p:cNvSpPr>
          <p:nvPr>
            <p:ph type="title"/>
          </p:nvPr>
        </p:nvSpPr>
        <p:spPr>
          <a:xfrm>
            <a:off x="1746250" y="971550"/>
            <a:ext cx="5810250" cy="666750"/>
          </a:xfrm>
        </p:spPr>
        <p:txBody>
          <a:bodyPr rtlCol="0">
            <a:noAutofit/>
          </a:bodyPr>
          <a:lstStyle/>
          <a:p>
            <a:pPr>
              <a:defRPr/>
            </a:pPr>
            <a:r>
              <a:rPr lang="en-US" b="1" dirty="0"/>
              <a:t>Treatment &amp; Control</a:t>
            </a:r>
          </a:p>
        </p:txBody>
      </p:sp>
    </p:spTree>
    <p:extLst>
      <p:ext uri="{BB962C8B-B14F-4D97-AF65-F5344CB8AC3E}">
        <p14:creationId xmlns:p14="http://schemas.microsoft.com/office/powerpoint/2010/main" val="3503368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633942" y="2565400"/>
            <a:ext cx="10390716" cy="2679700"/>
          </a:xfrm>
        </p:spPr>
        <p:txBody>
          <a:bodyPr/>
          <a:lstStyle/>
          <a:p>
            <a:r>
              <a:rPr lang="en-US" b="1" dirty="0"/>
              <a:t>Treating pregnant dogs to prevent infections in puppies</a:t>
            </a:r>
            <a:endParaRPr lang="en-US" dirty="0"/>
          </a:p>
          <a:p>
            <a:pPr lvl="1"/>
            <a:r>
              <a:rPr lang="en-US" dirty="0"/>
              <a:t>Fenbendazole - every day from day 40 of gestation to day 14 of lactation (~ 40 days!)</a:t>
            </a:r>
          </a:p>
          <a:p>
            <a:pPr lvl="1"/>
            <a:r>
              <a:rPr lang="en-US" dirty="0" err="1"/>
              <a:t>Selemectin</a:t>
            </a:r>
            <a:r>
              <a:rPr lang="en-US" dirty="0"/>
              <a:t> and possibly other monthly </a:t>
            </a:r>
            <a:r>
              <a:rPr lang="en-US" dirty="0" err="1"/>
              <a:t>avermectin</a:t>
            </a:r>
            <a:r>
              <a:rPr lang="en-US" dirty="0"/>
              <a:t> prophylactic drugs timed to coincide with whelping. Much easier than above</a:t>
            </a:r>
          </a:p>
          <a:p>
            <a:pPr>
              <a:buFont typeface="Monotype Sorts" charset="2"/>
              <a:buNone/>
            </a:pPr>
            <a:endParaRPr lang="en-US" i="1" dirty="0"/>
          </a:p>
        </p:txBody>
      </p:sp>
      <p:sp>
        <p:nvSpPr>
          <p:cNvPr id="4" name="Rectangle 2">
            <a:extLst>
              <a:ext uri="{FF2B5EF4-FFF2-40B4-BE49-F238E27FC236}">
                <a16:creationId xmlns:a16="http://schemas.microsoft.com/office/drawing/2014/main" id="{CDCF988B-CBCD-40D8-B274-F9C51156A64A}"/>
              </a:ext>
            </a:extLst>
          </p:cNvPr>
          <p:cNvSpPr txBox="1">
            <a:spLocks noChangeArrowheads="1"/>
          </p:cNvSpPr>
          <p:nvPr/>
        </p:nvSpPr>
        <p:spPr bwMode="auto">
          <a:xfrm>
            <a:off x="1746250" y="1114425"/>
            <a:ext cx="581025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b" anchorCtr="0" compatLnSpc="1">
            <a:prstTxWarp prst="textNoShape">
              <a:avLst/>
            </a:prstTxWarp>
            <a:noAutofit/>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a:lstStyle>
          <a:p>
            <a:pPr>
              <a:defRPr/>
            </a:pPr>
            <a:r>
              <a:rPr lang="en-US" b="1" kern="0" dirty="0"/>
              <a:t>Treatment &amp; Control</a:t>
            </a:r>
          </a:p>
        </p:txBody>
      </p:sp>
    </p:spTree>
    <p:extLst>
      <p:ext uri="{BB962C8B-B14F-4D97-AF65-F5344CB8AC3E}">
        <p14:creationId xmlns:p14="http://schemas.microsoft.com/office/powerpoint/2010/main" val="246546310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670050" y="914400"/>
            <a:ext cx="3594100" cy="819150"/>
          </a:xfrm>
        </p:spPr>
        <p:txBody>
          <a:bodyPr/>
          <a:lstStyle/>
          <a:p>
            <a:r>
              <a:rPr lang="en-US" b="1" dirty="0"/>
              <a:t>Zoonosis</a:t>
            </a:r>
          </a:p>
        </p:txBody>
      </p:sp>
      <p:sp>
        <p:nvSpPr>
          <p:cNvPr id="24579" name="Text Box 5"/>
          <p:cNvSpPr txBox="1">
            <a:spLocks noChangeArrowheads="1"/>
          </p:cNvSpPr>
          <p:nvPr/>
        </p:nvSpPr>
        <p:spPr bwMode="auto">
          <a:xfrm>
            <a:off x="1009651" y="1984482"/>
            <a:ext cx="10864850" cy="1938992"/>
          </a:xfrm>
          <a:prstGeom prst="rect">
            <a:avLst/>
          </a:prstGeom>
          <a:noFill/>
          <a:ln w="34925">
            <a:noFill/>
            <a:miter lim="800000"/>
            <a:headEnd/>
            <a:tailEnd/>
          </a:ln>
        </p:spPr>
        <p:txBody>
          <a:bodyPr wrap="square">
            <a:spAutoFit/>
          </a:bodyPr>
          <a:lstStyle/>
          <a:p>
            <a:pPr marL="742950" lvl="1" indent="-285750">
              <a:spcBef>
                <a:spcPct val="0"/>
              </a:spcBef>
              <a:buClr>
                <a:schemeClr val="tx2"/>
              </a:buClr>
              <a:buSzTx/>
              <a:buFont typeface="Wingdings" panose="05000000000000000000" pitchFamily="2" charset="2"/>
              <a:buChar char="§"/>
            </a:pPr>
            <a:r>
              <a:rPr lang="en-US" sz="3200" dirty="0"/>
              <a:t>Infective L3 can penetrate human skin and cause cutaneous larva migrans</a:t>
            </a:r>
          </a:p>
          <a:p>
            <a:pPr marL="1200150" lvl="2" indent="-285750">
              <a:spcBef>
                <a:spcPct val="0"/>
              </a:spcBef>
              <a:buClr>
                <a:srgbClr val="FF0000"/>
              </a:buClr>
              <a:buSzPct val="80000"/>
              <a:buFont typeface="Wingdings" panose="05000000000000000000" pitchFamily="2" charset="2"/>
              <a:buChar char="§"/>
            </a:pPr>
            <a:r>
              <a:rPr lang="en-US" sz="2800" dirty="0"/>
              <a:t>erythematous pruritis</a:t>
            </a:r>
          </a:p>
          <a:p>
            <a:pPr marL="1200150" lvl="2" indent="-285750">
              <a:spcBef>
                <a:spcPct val="0"/>
              </a:spcBef>
              <a:buClr>
                <a:srgbClr val="FF0000"/>
              </a:buClr>
              <a:buSzPct val="80000"/>
              <a:buFont typeface="Wingdings" panose="05000000000000000000" pitchFamily="2" charset="2"/>
              <a:buChar char="§"/>
            </a:pPr>
            <a:r>
              <a:rPr lang="en-US" sz="2800" i="1" dirty="0"/>
              <a:t>A. </a:t>
            </a:r>
            <a:r>
              <a:rPr lang="en-US" sz="2800" i="1" dirty="0" err="1"/>
              <a:t>braziliense</a:t>
            </a:r>
            <a:r>
              <a:rPr lang="en-US" sz="2800" i="1" dirty="0"/>
              <a:t>; A. caninum</a:t>
            </a:r>
          </a:p>
        </p:txBody>
      </p:sp>
      <p:pic>
        <p:nvPicPr>
          <p:cNvPr id="24580" name="Picture 6"/>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385051" y="3701146"/>
            <a:ext cx="4216399" cy="2823285"/>
          </a:xfrm>
          <a:prstGeom prst="rect">
            <a:avLst/>
          </a:prstGeom>
          <a:noFill/>
          <a:ln w="9525">
            <a:noFill/>
            <a:miter lim="800000"/>
            <a:headEnd/>
            <a:tailEnd/>
          </a:ln>
        </p:spPr>
      </p:pic>
      <p:pic>
        <p:nvPicPr>
          <p:cNvPr id="24581" name="Picture 7"/>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193799" y="4040630"/>
            <a:ext cx="3835401" cy="2569719"/>
          </a:xfrm>
          <a:prstGeom prst="rect">
            <a:avLst/>
          </a:prstGeom>
          <a:noFill/>
          <a:ln w="9525">
            <a:noFill/>
            <a:miter lim="800000"/>
            <a:headEnd/>
            <a:tailEnd/>
          </a:ln>
        </p:spPr>
      </p:pic>
    </p:spTree>
    <p:extLst>
      <p:ext uri="{BB962C8B-B14F-4D97-AF65-F5344CB8AC3E}">
        <p14:creationId xmlns:p14="http://schemas.microsoft.com/office/powerpoint/2010/main" val="269573388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845735" y="946150"/>
            <a:ext cx="5247215" cy="742951"/>
          </a:xfrm>
        </p:spPr>
        <p:txBody>
          <a:bodyPr/>
          <a:lstStyle/>
          <a:p>
            <a:pPr algn="l"/>
            <a:r>
              <a:rPr lang="en-US" b="1" i="1" dirty="0" err="1"/>
              <a:t>Uncinara</a:t>
            </a:r>
            <a:r>
              <a:rPr lang="en-US" b="1" i="1" dirty="0"/>
              <a:t>  sp. </a:t>
            </a:r>
            <a:endParaRPr lang="en-US" b="1" dirty="0"/>
          </a:p>
        </p:txBody>
      </p:sp>
      <p:sp>
        <p:nvSpPr>
          <p:cNvPr id="26627" name="Rectangle 3"/>
          <p:cNvSpPr>
            <a:spLocks noGrp="1" noChangeArrowheads="1"/>
          </p:cNvSpPr>
          <p:nvPr>
            <p:ph idx="1"/>
          </p:nvPr>
        </p:nvSpPr>
        <p:spPr>
          <a:xfrm>
            <a:off x="1077384" y="2451100"/>
            <a:ext cx="8104715" cy="3644900"/>
          </a:xfrm>
        </p:spPr>
        <p:txBody>
          <a:bodyPr/>
          <a:lstStyle/>
          <a:p>
            <a:r>
              <a:rPr lang="en-US" b="1" dirty="0"/>
              <a:t>less common hookworm of dogs</a:t>
            </a:r>
          </a:p>
          <a:p>
            <a:r>
              <a:rPr lang="en-US" b="1" dirty="0"/>
              <a:t>found in cooler temperate regions 		</a:t>
            </a:r>
          </a:p>
          <a:p>
            <a:r>
              <a:rPr lang="en-US" b="1" dirty="0"/>
              <a:t>relatively non-pathogenic</a:t>
            </a:r>
          </a:p>
          <a:p>
            <a:r>
              <a:rPr lang="en-US" b="1" dirty="0"/>
              <a:t>only infected by ingestion of L3</a:t>
            </a:r>
          </a:p>
          <a:p>
            <a:pPr lvl="1"/>
            <a:r>
              <a:rPr lang="en-US" b="1" dirty="0"/>
              <a:t>(no </a:t>
            </a:r>
            <a:r>
              <a:rPr lang="en-US" b="1" dirty="0" err="1"/>
              <a:t>transmammary</a:t>
            </a:r>
            <a:r>
              <a:rPr lang="en-US" b="1" dirty="0"/>
              <a:t> transmission) 	</a:t>
            </a:r>
            <a:r>
              <a:rPr lang="en-US" dirty="0"/>
              <a:t>		</a:t>
            </a:r>
          </a:p>
        </p:txBody>
      </p:sp>
    </p:spTree>
    <p:extLst>
      <p:ext uri="{BB962C8B-B14F-4D97-AF65-F5344CB8AC3E}">
        <p14:creationId xmlns:p14="http://schemas.microsoft.com/office/powerpoint/2010/main" val="22995054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F25AF-A63A-BC4D-A174-587851CB082F}"/>
              </a:ext>
            </a:extLst>
          </p:cNvPr>
          <p:cNvSpPr>
            <a:spLocks noGrp="1"/>
          </p:cNvSpPr>
          <p:nvPr>
            <p:ph type="ctrTitle"/>
          </p:nvPr>
        </p:nvSpPr>
        <p:spPr/>
        <p:txBody>
          <a:bodyPr/>
          <a:lstStyle/>
          <a:p>
            <a:r>
              <a:rPr lang="en-US" b="1" dirty="0"/>
              <a:t>VMP 930 lecture 19b</a:t>
            </a:r>
          </a:p>
        </p:txBody>
      </p:sp>
      <p:sp>
        <p:nvSpPr>
          <p:cNvPr id="3" name="Subtitle 2">
            <a:extLst>
              <a:ext uri="{FF2B5EF4-FFF2-40B4-BE49-F238E27FC236}">
                <a16:creationId xmlns:a16="http://schemas.microsoft.com/office/drawing/2014/main" id="{5E0FC631-139F-B744-8A4A-9FB23AB1D725}"/>
              </a:ext>
            </a:extLst>
          </p:cNvPr>
          <p:cNvSpPr>
            <a:spLocks noGrp="1"/>
          </p:cNvSpPr>
          <p:nvPr>
            <p:ph type="subTitle" idx="1"/>
          </p:nvPr>
        </p:nvSpPr>
        <p:spPr/>
        <p:txBody>
          <a:bodyPr/>
          <a:lstStyle/>
          <a:p>
            <a:r>
              <a:rPr lang="en-US" b="1" dirty="0"/>
              <a:t>Order </a:t>
            </a:r>
            <a:r>
              <a:rPr lang="en-US" b="1" dirty="0" err="1"/>
              <a:t>Oxyurida</a:t>
            </a:r>
            <a:endParaRPr lang="en-US" b="1" dirty="0"/>
          </a:p>
          <a:p>
            <a:r>
              <a:rPr lang="en-US" b="1" i="1" dirty="0" err="1"/>
              <a:t>Oxyuris</a:t>
            </a:r>
            <a:r>
              <a:rPr lang="en-US" b="1" i="1" dirty="0"/>
              <a:t> </a:t>
            </a:r>
            <a:r>
              <a:rPr lang="en-US" b="1" i="1" dirty="0" err="1"/>
              <a:t>equi</a:t>
            </a:r>
            <a:r>
              <a:rPr lang="en-US" b="1" i="1" dirty="0"/>
              <a:t> </a:t>
            </a:r>
            <a:r>
              <a:rPr lang="en-US" b="1" dirty="0"/>
              <a:t>(pinworm of horses)</a:t>
            </a:r>
          </a:p>
        </p:txBody>
      </p:sp>
    </p:spTree>
    <p:extLst>
      <p:ext uri="{BB962C8B-B14F-4D97-AF65-F5344CB8AC3E}">
        <p14:creationId xmlns:p14="http://schemas.microsoft.com/office/powerpoint/2010/main" val="18606781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686985" y="825500"/>
            <a:ext cx="5977465" cy="850901"/>
          </a:xfrm>
        </p:spPr>
        <p:txBody>
          <a:bodyPr/>
          <a:lstStyle/>
          <a:p>
            <a:r>
              <a:rPr lang="en-US" b="1" dirty="0"/>
              <a:t>Order OXYURIDA</a:t>
            </a:r>
          </a:p>
        </p:txBody>
      </p:sp>
      <p:sp>
        <p:nvSpPr>
          <p:cNvPr id="115715" name="Rectangle 3"/>
          <p:cNvSpPr>
            <a:spLocks noGrp="1" noChangeArrowheads="1"/>
          </p:cNvSpPr>
          <p:nvPr>
            <p:ph idx="1"/>
          </p:nvPr>
        </p:nvSpPr>
        <p:spPr/>
        <p:txBody>
          <a:bodyPr/>
          <a:lstStyle/>
          <a:p>
            <a:r>
              <a:rPr lang="en-US" b="1" dirty="0"/>
              <a:t>Pinworms of the large intestine</a:t>
            </a:r>
          </a:p>
          <a:p>
            <a:r>
              <a:rPr lang="en-US" b="1" dirty="0"/>
              <a:t>Adult worms have long tapering tail</a:t>
            </a:r>
          </a:p>
          <a:p>
            <a:r>
              <a:rPr lang="en-US" b="1" dirty="0"/>
              <a:t>Worm most often seen by horse owner</a:t>
            </a:r>
          </a:p>
          <a:p>
            <a:r>
              <a:rPr lang="en-US" b="1" u="sng" dirty="0"/>
              <a:t>Host-specific</a:t>
            </a:r>
            <a:r>
              <a:rPr lang="en-US" b="1" dirty="0"/>
              <a:t>   </a:t>
            </a:r>
          </a:p>
          <a:p>
            <a:pPr lvl="1"/>
            <a:r>
              <a:rPr lang="en-US" b="1" i="1" dirty="0" err="1"/>
              <a:t>Enterobius</a:t>
            </a:r>
            <a:r>
              <a:rPr lang="en-US" b="1" dirty="0"/>
              <a:t> is a human pinworm</a:t>
            </a:r>
          </a:p>
          <a:p>
            <a:pPr lvl="1"/>
            <a:r>
              <a:rPr lang="en-US" b="1" dirty="0"/>
              <a:t>Cats and dogs do </a:t>
            </a:r>
            <a:r>
              <a:rPr lang="en-US" b="1" u="sng" dirty="0"/>
              <a:t>NOT</a:t>
            </a:r>
            <a:r>
              <a:rPr lang="en-US" b="1" dirty="0"/>
              <a:t> have pinworms</a:t>
            </a:r>
          </a:p>
          <a:p>
            <a:pPr lvl="1"/>
            <a:r>
              <a:rPr lang="en-US" b="1" dirty="0">
                <a:solidFill>
                  <a:srgbClr val="FF0000"/>
                </a:solidFill>
              </a:rPr>
              <a:t>Horses:  </a:t>
            </a:r>
            <a:r>
              <a:rPr lang="en-US" b="1" i="1" dirty="0" err="1">
                <a:solidFill>
                  <a:srgbClr val="FF0000"/>
                </a:solidFill>
              </a:rPr>
              <a:t>Oxyuris</a:t>
            </a:r>
            <a:r>
              <a:rPr lang="en-US" b="1" i="1" dirty="0">
                <a:solidFill>
                  <a:srgbClr val="FF0000"/>
                </a:solidFill>
              </a:rPr>
              <a:t> </a:t>
            </a:r>
            <a:r>
              <a:rPr lang="en-US" b="1" i="1" dirty="0" err="1">
                <a:solidFill>
                  <a:srgbClr val="FF0000"/>
                </a:solidFill>
              </a:rPr>
              <a:t>equi</a:t>
            </a:r>
            <a:endParaRPr lang="en-US" b="1" dirty="0">
              <a:solidFill>
                <a:srgbClr val="FF0000"/>
              </a:solidFill>
            </a:endParaRPr>
          </a:p>
          <a:p>
            <a:pPr marL="457200" lvl="1" indent="0">
              <a:buNone/>
            </a:pPr>
            <a:endParaRPr lang="en-US" b="1" i="1" dirty="0">
              <a:solidFill>
                <a:srgbClr val="FF0000"/>
              </a:solidFill>
            </a:endParaRPr>
          </a:p>
        </p:txBody>
      </p:sp>
    </p:spTree>
    <p:extLst>
      <p:ext uri="{BB962C8B-B14F-4D97-AF65-F5344CB8AC3E}">
        <p14:creationId xmlns:p14="http://schemas.microsoft.com/office/powerpoint/2010/main" val="337441256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399588" y="146832"/>
            <a:ext cx="7672224" cy="6500079"/>
          </a:xfrm>
          <a:prstGeom prst="rect">
            <a:avLst/>
          </a:prstGeom>
          <a:noFill/>
          <a:ln w="9525">
            <a:noFill/>
            <a:miter lim="800000"/>
            <a:headEnd/>
            <a:tailEnd/>
          </a:ln>
        </p:spPr>
      </p:pic>
      <p:sp>
        <p:nvSpPr>
          <p:cNvPr id="2" name="Right Bracket 1"/>
          <p:cNvSpPr/>
          <p:nvPr/>
        </p:nvSpPr>
        <p:spPr>
          <a:xfrm rot="20399180" flipH="1">
            <a:off x="3018754" y="452545"/>
            <a:ext cx="521677" cy="2318471"/>
          </a:xfrm>
          <a:prstGeom prst="righ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1540873" y="3282951"/>
            <a:ext cx="1379415" cy="584775"/>
          </a:xfrm>
          <a:prstGeom prst="rect">
            <a:avLst/>
          </a:prstGeom>
          <a:solidFill>
            <a:schemeClr val="bg1"/>
          </a:solidFill>
        </p:spPr>
        <p:txBody>
          <a:bodyPr wrap="square" rtlCol="0">
            <a:spAutoFit/>
          </a:bodyPr>
          <a:lstStyle/>
          <a:p>
            <a:pPr algn="ctr">
              <a:buNone/>
            </a:pPr>
            <a:r>
              <a:rPr lang="en-US" sz="1600" b="1" dirty="0"/>
              <a:t>Long tapering posterior</a:t>
            </a:r>
          </a:p>
        </p:txBody>
      </p:sp>
      <p:sp>
        <p:nvSpPr>
          <p:cNvPr id="4" name="Title 3">
            <a:extLst>
              <a:ext uri="{FF2B5EF4-FFF2-40B4-BE49-F238E27FC236}">
                <a16:creationId xmlns:a16="http://schemas.microsoft.com/office/drawing/2014/main" id="{A33F5E0A-00B7-954C-AD77-F477AFC5E176}"/>
              </a:ext>
            </a:extLst>
          </p:cNvPr>
          <p:cNvSpPr>
            <a:spLocks noGrp="1"/>
          </p:cNvSpPr>
          <p:nvPr>
            <p:ph type="title"/>
          </p:nvPr>
        </p:nvSpPr>
        <p:spPr>
          <a:xfrm>
            <a:off x="6713150" y="146832"/>
            <a:ext cx="2371969" cy="646332"/>
          </a:xfrm>
          <a:solidFill>
            <a:schemeClr val="bg1"/>
          </a:solidFill>
        </p:spPr>
        <p:txBody>
          <a:bodyPr/>
          <a:lstStyle/>
          <a:p>
            <a:pPr algn="ctr"/>
            <a:r>
              <a:rPr lang="en-US" sz="3200" b="1" i="1" dirty="0" err="1"/>
              <a:t>Oxyuris</a:t>
            </a:r>
            <a:r>
              <a:rPr lang="en-US" sz="3200" b="1" i="1" dirty="0"/>
              <a:t> </a:t>
            </a:r>
            <a:r>
              <a:rPr lang="en-US" sz="3200" b="1" i="1" dirty="0" err="1"/>
              <a:t>equi</a:t>
            </a:r>
            <a:endParaRPr lang="en-US" sz="3200" b="1" i="1" dirty="0"/>
          </a:p>
        </p:txBody>
      </p:sp>
      <p:cxnSp>
        <p:nvCxnSpPr>
          <p:cNvPr id="6" name="Straight Connector 5">
            <a:extLst>
              <a:ext uri="{FF2B5EF4-FFF2-40B4-BE49-F238E27FC236}">
                <a16:creationId xmlns:a16="http://schemas.microsoft.com/office/drawing/2014/main" id="{CAA35ABE-E68D-4418-9FF7-55531F03EC08}"/>
              </a:ext>
            </a:extLst>
          </p:cNvPr>
          <p:cNvCxnSpPr>
            <a:stCxn id="3" idx="0"/>
            <a:endCxn id="2" idx="2"/>
          </p:cNvCxnSpPr>
          <p:nvPr/>
        </p:nvCxnSpPr>
        <p:spPr bwMode="auto">
          <a:xfrm flipV="1">
            <a:off x="2230581" y="1701051"/>
            <a:ext cx="803925" cy="1581900"/>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a:extLst>
              <a:ext uri="{FF2B5EF4-FFF2-40B4-BE49-F238E27FC236}">
                <a16:creationId xmlns:a16="http://schemas.microsoft.com/office/drawing/2014/main" id="{6D5EE064-5429-4FDF-8E78-D9EEF5B07EF4}"/>
              </a:ext>
            </a:extLst>
          </p:cNvPr>
          <p:cNvSpPr txBox="1"/>
          <p:nvPr/>
        </p:nvSpPr>
        <p:spPr>
          <a:xfrm>
            <a:off x="4495800" y="6277579"/>
            <a:ext cx="3333750" cy="369332"/>
          </a:xfrm>
          <a:prstGeom prst="rect">
            <a:avLst/>
          </a:prstGeom>
          <a:solidFill>
            <a:schemeClr val="bg1"/>
          </a:solidFill>
        </p:spPr>
        <p:txBody>
          <a:bodyPr wrap="square" rtlCol="0">
            <a:spAutoFit/>
          </a:bodyPr>
          <a:lstStyle/>
          <a:p>
            <a:pPr algn="ctr"/>
            <a:r>
              <a:rPr lang="en-US" b="1" dirty="0"/>
              <a:t>large, white, thick-bodied adults</a:t>
            </a:r>
          </a:p>
        </p:txBody>
      </p:sp>
    </p:spTree>
    <p:extLst>
      <p:ext uri="{BB962C8B-B14F-4D97-AF65-F5344CB8AC3E}">
        <p14:creationId xmlns:p14="http://schemas.microsoft.com/office/powerpoint/2010/main" val="30753175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idx="1"/>
          </p:nvPr>
        </p:nvSpPr>
        <p:spPr>
          <a:xfrm>
            <a:off x="1206500" y="1963478"/>
            <a:ext cx="10598150" cy="4729421"/>
          </a:xfrm>
        </p:spPr>
        <p:txBody>
          <a:bodyPr/>
          <a:lstStyle/>
          <a:p>
            <a:pPr>
              <a:spcBef>
                <a:spcPts val="400"/>
              </a:spcBef>
            </a:pPr>
            <a:r>
              <a:rPr lang="en-US" b="1" dirty="0"/>
              <a:t>Life Cycle</a:t>
            </a:r>
          </a:p>
          <a:p>
            <a:pPr lvl="1">
              <a:spcBef>
                <a:spcPts val="400"/>
              </a:spcBef>
            </a:pPr>
            <a:r>
              <a:rPr lang="en-US" dirty="0"/>
              <a:t>Host: Horses</a:t>
            </a:r>
          </a:p>
          <a:p>
            <a:pPr lvl="1">
              <a:spcBef>
                <a:spcPts val="400"/>
              </a:spcBef>
            </a:pPr>
            <a:r>
              <a:rPr lang="en-US" dirty="0"/>
              <a:t>Adult female in large intestine, migrates to the anus and deposits eggs in a sticky fluid on perianal area</a:t>
            </a:r>
          </a:p>
          <a:p>
            <a:pPr lvl="1">
              <a:spcBef>
                <a:spcPts val="400"/>
              </a:spcBef>
            </a:pPr>
            <a:r>
              <a:rPr lang="en-US" dirty="0"/>
              <a:t>Fluid dries and flakes off with eggs contaminating food and water containers</a:t>
            </a:r>
          </a:p>
          <a:p>
            <a:pPr lvl="1">
              <a:spcBef>
                <a:spcPts val="400"/>
              </a:spcBef>
            </a:pPr>
            <a:r>
              <a:rPr lang="en-US" dirty="0"/>
              <a:t>Infective L3 mature within the eggshell in 4-5 days; ingested by the horse</a:t>
            </a:r>
          </a:p>
          <a:p>
            <a:pPr lvl="1">
              <a:spcBef>
                <a:spcPts val="400"/>
              </a:spcBef>
            </a:pPr>
            <a:r>
              <a:rPr lang="en-US" dirty="0"/>
              <a:t>L3s in large intestine mature to adulthood</a:t>
            </a:r>
          </a:p>
          <a:p>
            <a:pPr lvl="1">
              <a:spcBef>
                <a:spcPts val="400"/>
              </a:spcBef>
            </a:pPr>
            <a:r>
              <a:rPr lang="en-US" dirty="0"/>
              <a:t>Prepatent period ~ 5 months</a:t>
            </a:r>
          </a:p>
          <a:p>
            <a:pPr lvl="1"/>
            <a:endParaRPr lang="en-US" b="1" dirty="0"/>
          </a:p>
          <a:p>
            <a:endParaRPr lang="en-US" sz="2800" dirty="0"/>
          </a:p>
        </p:txBody>
      </p:sp>
      <p:sp>
        <p:nvSpPr>
          <p:cNvPr id="3" name="Rectangle 2">
            <a:extLst>
              <a:ext uri="{FF2B5EF4-FFF2-40B4-BE49-F238E27FC236}">
                <a16:creationId xmlns:a16="http://schemas.microsoft.com/office/drawing/2014/main" id="{8593D9CA-79CC-44C3-BFFB-54FA17E6C8FC}"/>
              </a:ext>
            </a:extLst>
          </p:cNvPr>
          <p:cNvSpPr>
            <a:spLocks noGrp="1" noChangeArrowheads="1"/>
          </p:cNvSpPr>
          <p:nvPr>
            <p:ph type="title"/>
          </p:nvPr>
        </p:nvSpPr>
        <p:spPr>
          <a:xfrm>
            <a:off x="1686985" y="825500"/>
            <a:ext cx="5977465" cy="850901"/>
          </a:xfrm>
        </p:spPr>
        <p:txBody>
          <a:bodyPr/>
          <a:lstStyle/>
          <a:p>
            <a:r>
              <a:rPr lang="en-US" b="1" dirty="0"/>
              <a:t>Oxyuris equi</a:t>
            </a:r>
          </a:p>
        </p:txBody>
      </p:sp>
    </p:spTree>
    <p:extLst>
      <p:ext uri="{BB962C8B-B14F-4D97-AF65-F5344CB8AC3E}">
        <p14:creationId xmlns:p14="http://schemas.microsoft.com/office/powerpoint/2010/main" val="3790791131"/>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idx="1"/>
          </p:nvPr>
        </p:nvSpPr>
        <p:spPr>
          <a:xfrm>
            <a:off x="1105429" y="2392750"/>
            <a:ext cx="10227468" cy="2465000"/>
          </a:xfrm>
        </p:spPr>
        <p:txBody>
          <a:bodyPr/>
          <a:lstStyle/>
          <a:p>
            <a:r>
              <a:rPr lang="en-US" b="1" dirty="0"/>
              <a:t>Pathogenesis &amp; Clinical Signs</a:t>
            </a:r>
          </a:p>
          <a:p>
            <a:pPr lvl="1"/>
            <a:r>
              <a:rPr lang="en-US" dirty="0"/>
              <a:t>Large numbers of adults and developing L4 - L5 larvae in the large intestine cause colitis</a:t>
            </a:r>
          </a:p>
          <a:p>
            <a:pPr lvl="1"/>
            <a:r>
              <a:rPr lang="en-US" dirty="0"/>
              <a:t>Eggs/sticky fluid cause perianal itching and a bare or scruffy ‘tailhead’</a:t>
            </a:r>
          </a:p>
        </p:txBody>
      </p:sp>
      <p:sp>
        <p:nvSpPr>
          <p:cNvPr id="8" name="Rectangle 2">
            <a:extLst>
              <a:ext uri="{FF2B5EF4-FFF2-40B4-BE49-F238E27FC236}">
                <a16:creationId xmlns:a16="http://schemas.microsoft.com/office/drawing/2014/main" id="{185E12BF-4940-449F-87B6-8FD31D0FDE49}"/>
              </a:ext>
            </a:extLst>
          </p:cNvPr>
          <p:cNvSpPr>
            <a:spLocks noGrp="1" noChangeArrowheads="1"/>
          </p:cNvSpPr>
          <p:nvPr>
            <p:ph type="title"/>
          </p:nvPr>
        </p:nvSpPr>
        <p:spPr>
          <a:xfrm>
            <a:off x="1686985" y="825500"/>
            <a:ext cx="10301815" cy="850901"/>
          </a:xfrm>
        </p:spPr>
        <p:txBody>
          <a:bodyPr/>
          <a:lstStyle/>
          <a:p>
            <a:r>
              <a:rPr lang="en-US" b="1" i="1" dirty="0"/>
              <a:t>Oxyuris equi</a:t>
            </a:r>
            <a:endParaRPr lang="en-US" b="1" dirty="0"/>
          </a:p>
        </p:txBody>
      </p:sp>
    </p:spTree>
    <p:extLst>
      <p:ext uri="{BB962C8B-B14F-4D97-AF65-F5344CB8AC3E}">
        <p14:creationId xmlns:p14="http://schemas.microsoft.com/office/powerpoint/2010/main" val="387816063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745293" y="509086"/>
            <a:ext cx="5782849" cy="1236944"/>
          </a:xfrm>
        </p:spPr>
        <p:txBody>
          <a:bodyPr/>
          <a:lstStyle/>
          <a:p>
            <a:pPr algn="l"/>
            <a:r>
              <a:rPr lang="en-US" b="1" dirty="0" err="1"/>
              <a:t>Ancylostomatoidea</a:t>
            </a:r>
            <a:endParaRPr lang="en-US" dirty="0"/>
          </a:p>
        </p:txBody>
      </p:sp>
      <p:sp>
        <p:nvSpPr>
          <p:cNvPr id="5123" name="Rectangle 3"/>
          <p:cNvSpPr>
            <a:spLocks noGrp="1" noChangeArrowheads="1"/>
          </p:cNvSpPr>
          <p:nvPr>
            <p:ph idx="1"/>
          </p:nvPr>
        </p:nvSpPr>
        <p:spPr>
          <a:xfrm>
            <a:off x="795926" y="2604514"/>
            <a:ext cx="5782849" cy="3395454"/>
          </a:xfrm>
        </p:spPr>
        <p:txBody>
          <a:bodyPr rtlCol="0">
            <a:normAutofit fontScale="77500" lnSpcReduction="20000"/>
          </a:bodyPr>
          <a:lstStyle/>
          <a:p>
            <a:pPr>
              <a:buNone/>
              <a:defRPr/>
            </a:pPr>
            <a:r>
              <a:rPr lang="en-US" sz="4100" b="1" u="sng" dirty="0"/>
              <a:t>HOOKWORMS</a:t>
            </a:r>
          </a:p>
          <a:p>
            <a:pPr>
              <a:defRPr/>
            </a:pPr>
            <a:r>
              <a:rPr lang="en-US" sz="4100" b="1" dirty="0"/>
              <a:t> </a:t>
            </a:r>
            <a:r>
              <a:rPr lang="en-US" sz="4100" dirty="0"/>
              <a:t>Adults</a:t>
            </a:r>
          </a:p>
          <a:p>
            <a:pPr lvl="1">
              <a:defRPr/>
            </a:pPr>
            <a:r>
              <a:rPr lang="en-US" sz="3600" dirty="0"/>
              <a:t>dorsally flexed anterior</a:t>
            </a:r>
          </a:p>
          <a:p>
            <a:pPr lvl="1">
              <a:defRPr/>
            </a:pPr>
            <a:r>
              <a:rPr lang="en-US" sz="3600" dirty="0"/>
              <a:t>Buccal cavity w/ cutting teeth or plates</a:t>
            </a:r>
          </a:p>
          <a:p>
            <a:pPr lvl="1">
              <a:defRPr/>
            </a:pPr>
            <a:r>
              <a:rPr lang="en-US" sz="3600" dirty="0"/>
              <a:t>10-16 mm long</a:t>
            </a:r>
          </a:p>
          <a:p>
            <a:pPr lvl="1">
              <a:defRPr/>
            </a:pPr>
            <a:r>
              <a:rPr lang="en-US" sz="3600" dirty="0"/>
              <a:t>Infect the host’s small intestine</a:t>
            </a:r>
          </a:p>
        </p:txBody>
      </p:sp>
      <p:pic>
        <p:nvPicPr>
          <p:cNvPr id="4100" name="Picture 17"/>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338170" y="4700262"/>
            <a:ext cx="2048005" cy="2083015"/>
          </a:xfrm>
          <a:prstGeom prst="rect">
            <a:avLst/>
          </a:prstGeom>
          <a:noFill/>
          <a:ln w="9525">
            <a:noFill/>
            <a:miter lim="800000"/>
            <a:headEnd/>
            <a:tailEnd/>
          </a:ln>
        </p:spPr>
      </p:pic>
      <p:pic>
        <p:nvPicPr>
          <p:cNvPr id="4101" name="Picture 18"/>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979079" y="1997197"/>
            <a:ext cx="3903945" cy="2616864"/>
          </a:xfrm>
          <a:prstGeom prst="rect">
            <a:avLst/>
          </a:prstGeom>
          <a:noFill/>
          <a:ln w="9525">
            <a:noFill/>
            <a:miter lim="800000"/>
            <a:headEnd/>
            <a:tailEnd/>
          </a:ln>
        </p:spPr>
      </p:pic>
      <p:sp>
        <p:nvSpPr>
          <p:cNvPr id="2" name="TextBox 1"/>
          <p:cNvSpPr txBox="1"/>
          <p:nvPr/>
        </p:nvSpPr>
        <p:spPr>
          <a:xfrm>
            <a:off x="8326154" y="5676802"/>
            <a:ext cx="2950923" cy="646331"/>
          </a:xfrm>
          <a:prstGeom prst="rect">
            <a:avLst/>
          </a:prstGeom>
          <a:noFill/>
        </p:spPr>
        <p:txBody>
          <a:bodyPr wrap="square" rtlCol="0">
            <a:spAutoFit/>
          </a:bodyPr>
          <a:lstStyle/>
          <a:p>
            <a:pPr>
              <a:buNone/>
            </a:pPr>
            <a:r>
              <a:rPr lang="en-US" b="1" dirty="0"/>
              <a:t>Anterior of hookworm</a:t>
            </a:r>
          </a:p>
          <a:p>
            <a:pPr>
              <a:buNone/>
            </a:pPr>
            <a:r>
              <a:rPr lang="en-US" b="1" dirty="0"/>
              <a:t>Note buccal cavity with teeth</a:t>
            </a:r>
          </a:p>
        </p:txBody>
      </p:sp>
      <p:sp>
        <p:nvSpPr>
          <p:cNvPr id="3" name="TextBox 2"/>
          <p:cNvSpPr txBox="1"/>
          <p:nvPr/>
        </p:nvSpPr>
        <p:spPr>
          <a:xfrm>
            <a:off x="9121558" y="2373304"/>
            <a:ext cx="1256255" cy="338554"/>
          </a:xfrm>
          <a:prstGeom prst="rect">
            <a:avLst/>
          </a:prstGeom>
          <a:noFill/>
        </p:spPr>
        <p:txBody>
          <a:bodyPr wrap="square" rtlCol="0">
            <a:spAutoFit/>
          </a:bodyPr>
          <a:lstStyle/>
          <a:p>
            <a:pPr>
              <a:buNone/>
            </a:pPr>
            <a:r>
              <a:rPr lang="en-US" sz="1600" b="1" dirty="0"/>
              <a:t>adult worm</a:t>
            </a:r>
          </a:p>
        </p:txBody>
      </p:sp>
      <p:cxnSp>
        <p:nvCxnSpPr>
          <p:cNvPr id="5" name="Straight Arrow Connector 4"/>
          <p:cNvCxnSpPr>
            <a:cxnSpLocks/>
            <a:stCxn id="3" idx="2"/>
          </p:cNvCxnSpPr>
          <p:nvPr/>
        </p:nvCxnSpPr>
        <p:spPr>
          <a:xfrm>
            <a:off x="9749686" y="2711858"/>
            <a:ext cx="703284" cy="20044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C5E5ADA-B2CC-4996-AE1B-7BB6869D7CEE}"/>
              </a:ext>
            </a:extLst>
          </p:cNvPr>
          <p:cNvSpPr txBox="1"/>
          <p:nvPr/>
        </p:nvSpPr>
        <p:spPr>
          <a:xfrm>
            <a:off x="5425857" y="2182411"/>
            <a:ext cx="2609067" cy="923330"/>
          </a:xfrm>
          <a:prstGeom prst="rect">
            <a:avLst/>
          </a:prstGeom>
          <a:noFill/>
        </p:spPr>
        <p:txBody>
          <a:bodyPr wrap="square" rtlCol="0">
            <a:spAutoFit/>
          </a:bodyPr>
          <a:lstStyle/>
          <a:p>
            <a:pPr algn="r">
              <a:buNone/>
            </a:pPr>
            <a:r>
              <a:rPr lang="en-US" b="1" dirty="0"/>
              <a:t>Lumen of small intestine</a:t>
            </a:r>
          </a:p>
          <a:p>
            <a:pPr algn="r">
              <a:buNone/>
            </a:pPr>
            <a:r>
              <a:rPr lang="en-US" b="1" dirty="0"/>
              <a:t>Note blood caused by feeding hookworms</a:t>
            </a:r>
          </a:p>
        </p:txBody>
      </p:sp>
    </p:spTree>
    <p:extLst>
      <p:ext uri="{BB962C8B-B14F-4D97-AF65-F5344CB8AC3E}">
        <p14:creationId xmlns:p14="http://schemas.microsoft.com/office/powerpoint/2010/main" val="835391537"/>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457200" y="2372322"/>
            <a:ext cx="6121399" cy="2726728"/>
          </a:xfrm>
        </p:spPr>
        <p:txBody>
          <a:bodyPr/>
          <a:lstStyle/>
          <a:p>
            <a:r>
              <a:rPr lang="en-US" b="1" dirty="0"/>
              <a:t>Diagnosis</a:t>
            </a:r>
          </a:p>
          <a:p>
            <a:pPr lvl="1"/>
            <a:r>
              <a:rPr lang="en-US" b="1" dirty="0"/>
              <a:t>‘scotch-tape’ pressed around previously cleaned perianal area; examine for operculated eggs</a:t>
            </a:r>
          </a:p>
          <a:p>
            <a:pPr lvl="1"/>
            <a:r>
              <a:rPr lang="en-US" b="1" dirty="0"/>
              <a:t>Eggs w/ single operculum				</a:t>
            </a:r>
          </a:p>
        </p:txBody>
      </p:sp>
      <p:sp>
        <p:nvSpPr>
          <p:cNvPr id="4" name="Rectangle 2">
            <a:extLst>
              <a:ext uri="{FF2B5EF4-FFF2-40B4-BE49-F238E27FC236}">
                <a16:creationId xmlns:a16="http://schemas.microsoft.com/office/drawing/2014/main" id="{63D120EC-0467-4233-854A-5A2D9511F28F}"/>
              </a:ext>
            </a:extLst>
          </p:cNvPr>
          <p:cNvSpPr txBox="1">
            <a:spLocks noChangeArrowheads="1"/>
          </p:cNvSpPr>
          <p:nvPr/>
        </p:nvSpPr>
        <p:spPr bwMode="auto">
          <a:xfrm>
            <a:off x="1852085" y="908050"/>
            <a:ext cx="8238065" cy="850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a:lstStyle>
          <a:p>
            <a:r>
              <a:rPr lang="en-US" b="1" i="1" kern="0" dirty="0"/>
              <a:t>Oxyuris equi</a:t>
            </a:r>
            <a:endParaRPr lang="en-US" b="1" kern="0" dirty="0"/>
          </a:p>
        </p:txBody>
      </p:sp>
      <p:pic>
        <p:nvPicPr>
          <p:cNvPr id="6" name="Picture 3">
            <a:extLst>
              <a:ext uri="{FF2B5EF4-FFF2-40B4-BE49-F238E27FC236}">
                <a16:creationId xmlns:a16="http://schemas.microsoft.com/office/drawing/2014/main" id="{0320928F-F89E-4565-A9D8-7CBC596C5819}"/>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rot="10800000">
            <a:off x="7020719" y="2298700"/>
            <a:ext cx="4757738" cy="3406776"/>
          </a:xfrm>
          <a:prstGeom prst="rect">
            <a:avLst/>
          </a:prstGeom>
          <a:noFill/>
          <a:ln w="9525">
            <a:noFill/>
            <a:miter lim="800000"/>
            <a:headEnd/>
            <a:tailEnd/>
          </a:ln>
        </p:spPr>
      </p:pic>
      <p:sp>
        <p:nvSpPr>
          <p:cNvPr id="7" name="TextBox 6">
            <a:extLst>
              <a:ext uri="{FF2B5EF4-FFF2-40B4-BE49-F238E27FC236}">
                <a16:creationId xmlns:a16="http://schemas.microsoft.com/office/drawing/2014/main" id="{E2FCE2D5-E05C-4BE5-BC5B-E3FD782C07C2}"/>
              </a:ext>
            </a:extLst>
          </p:cNvPr>
          <p:cNvSpPr txBox="1"/>
          <p:nvPr/>
        </p:nvSpPr>
        <p:spPr>
          <a:xfrm>
            <a:off x="10673557" y="2454872"/>
            <a:ext cx="1104900" cy="338554"/>
          </a:xfrm>
          <a:prstGeom prst="rect">
            <a:avLst/>
          </a:prstGeom>
          <a:noFill/>
        </p:spPr>
        <p:txBody>
          <a:bodyPr wrap="square" rtlCol="0">
            <a:spAutoFit/>
          </a:bodyPr>
          <a:lstStyle/>
          <a:p>
            <a:pPr algn="ctr">
              <a:buNone/>
            </a:pPr>
            <a:r>
              <a:rPr lang="en-US" sz="1600" b="1" dirty="0"/>
              <a:t>operculum</a:t>
            </a:r>
          </a:p>
        </p:txBody>
      </p:sp>
      <p:cxnSp>
        <p:nvCxnSpPr>
          <p:cNvPr id="8" name="Straight Arrow Connector 7">
            <a:extLst>
              <a:ext uri="{FF2B5EF4-FFF2-40B4-BE49-F238E27FC236}">
                <a16:creationId xmlns:a16="http://schemas.microsoft.com/office/drawing/2014/main" id="{16F25AE3-B761-4C02-A014-D4B80806C11A}"/>
              </a:ext>
            </a:extLst>
          </p:cNvPr>
          <p:cNvCxnSpPr>
            <a:cxnSpLocks/>
            <a:stCxn id="7" idx="1"/>
          </p:cNvCxnSpPr>
          <p:nvPr/>
        </p:nvCxnSpPr>
        <p:spPr>
          <a:xfrm flipH="1" flipV="1">
            <a:off x="10106819" y="2546350"/>
            <a:ext cx="566738" cy="7779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7F0D609-11F4-4311-A5AD-DF91F65D25F4}"/>
              </a:ext>
            </a:extLst>
          </p:cNvPr>
          <p:cNvSpPr txBox="1"/>
          <p:nvPr/>
        </p:nvSpPr>
        <p:spPr>
          <a:xfrm>
            <a:off x="8776494" y="4985523"/>
            <a:ext cx="923926" cy="338536"/>
          </a:xfrm>
          <a:prstGeom prst="rect">
            <a:avLst/>
          </a:prstGeom>
          <a:noFill/>
        </p:spPr>
        <p:txBody>
          <a:bodyPr wrap="square" rtlCol="0">
            <a:spAutoFit/>
          </a:bodyPr>
          <a:lstStyle/>
          <a:p>
            <a:pPr algn="ctr">
              <a:buNone/>
            </a:pPr>
            <a:r>
              <a:rPr lang="en-US" sz="1600" b="1" dirty="0"/>
              <a:t>embryo</a:t>
            </a:r>
          </a:p>
        </p:txBody>
      </p:sp>
      <p:cxnSp>
        <p:nvCxnSpPr>
          <p:cNvPr id="10" name="Straight Arrow Connector 9">
            <a:extLst>
              <a:ext uri="{FF2B5EF4-FFF2-40B4-BE49-F238E27FC236}">
                <a16:creationId xmlns:a16="http://schemas.microsoft.com/office/drawing/2014/main" id="{649A6D00-F698-4751-BB9D-B680D1683A17}"/>
              </a:ext>
            </a:extLst>
          </p:cNvPr>
          <p:cNvCxnSpPr>
            <a:cxnSpLocks/>
            <a:stCxn id="9" idx="0"/>
          </p:cNvCxnSpPr>
          <p:nvPr/>
        </p:nvCxnSpPr>
        <p:spPr>
          <a:xfrm flipH="1" flipV="1">
            <a:off x="8563769" y="4051303"/>
            <a:ext cx="674688" cy="93422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779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1256242" y="2273299"/>
            <a:ext cx="8967258" cy="2249081"/>
          </a:xfrm>
        </p:spPr>
        <p:txBody>
          <a:bodyPr/>
          <a:lstStyle/>
          <a:p>
            <a:r>
              <a:rPr lang="en-US" b="1" dirty="0"/>
              <a:t>Treatment</a:t>
            </a:r>
          </a:p>
          <a:p>
            <a:pPr lvl="1"/>
            <a:r>
              <a:rPr lang="en-US" b="1" dirty="0"/>
              <a:t>Benzimidazoles (fenbendazole) recommended </a:t>
            </a:r>
          </a:p>
          <a:p>
            <a:pPr lvl="1"/>
            <a:r>
              <a:rPr lang="en-US" b="1" dirty="0"/>
              <a:t>Drug resistance to avermectins including ivermectin and moxidectin. </a:t>
            </a:r>
            <a:endParaRPr lang="en-US" sz="3200" b="1" dirty="0"/>
          </a:p>
        </p:txBody>
      </p:sp>
      <p:sp>
        <p:nvSpPr>
          <p:cNvPr id="2" name="Rectangle 2">
            <a:extLst>
              <a:ext uri="{FF2B5EF4-FFF2-40B4-BE49-F238E27FC236}">
                <a16:creationId xmlns:a16="http://schemas.microsoft.com/office/drawing/2014/main" id="{07688E1C-6FE8-42E4-AC61-3FF025CD440B}"/>
              </a:ext>
            </a:extLst>
          </p:cNvPr>
          <p:cNvSpPr txBox="1">
            <a:spLocks noChangeArrowheads="1"/>
          </p:cNvSpPr>
          <p:nvPr/>
        </p:nvSpPr>
        <p:spPr bwMode="auto">
          <a:xfrm>
            <a:off x="1845735" y="647699"/>
            <a:ext cx="8238065" cy="850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a:lstStyle>
          <a:p>
            <a:r>
              <a:rPr lang="en-US" b="1" i="1" kern="0" dirty="0"/>
              <a:t>Oxyuris equi</a:t>
            </a:r>
            <a:endParaRPr lang="en-US" b="1" kern="0" dirty="0"/>
          </a:p>
        </p:txBody>
      </p:sp>
    </p:spTree>
    <p:extLst>
      <p:ext uri="{BB962C8B-B14F-4D97-AF65-F5344CB8AC3E}">
        <p14:creationId xmlns:p14="http://schemas.microsoft.com/office/powerpoint/2010/main" val="37194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1044916" y="2729894"/>
            <a:ext cx="1157427" cy="566100"/>
          </a:xfrm>
        </p:spPr>
        <p:txBody>
          <a:bodyPr/>
          <a:lstStyle/>
          <a:p>
            <a:r>
              <a:rPr lang="en-US" sz="2800" dirty="0">
                <a:solidFill>
                  <a:schemeClr val="tx1"/>
                </a:solidFill>
              </a:rPr>
              <a:t>TEETH</a:t>
            </a:r>
          </a:p>
        </p:txBody>
      </p:sp>
      <p:pic>
        <p:nvPicPr>
          <p:cNvPr id="5123" name="Picture 1029"/>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27956" y="3286736"/>
            <a:ext cx="1938338" cy="2895600"/>
          </a:xfrm>
          <a:prstGeom prst="rect">
            <a:avLst/>
          </a:prstGeom>
          <a:noFill/>
          <a:ln w="9525">
            <a:noFill/>
            <a:miter lim="800000"/>
            <a:headEnd/>
            <a:tailEnd/>
          </a:ln>
        </p:spPr>
      </p:pic>
      <p:pic>
        <p:nvPicPr>
          <p:cNvPr id="5124" name="Picture 1030"/>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982079" y="3295994"/>
            <a:ext cx="4322842" cy="2895600"/>
          </a:xfrm>
          <a:prstGeom prst="rect">
            <a:avLst/>
          </a:prstGeom>
          <a:noFill/>
          <a:ln w="9525">
            <a:noFill/>
            <a:miter lim="800000"/>
            <a:headEnd/>
            <a:tailEnd/>
          </a:ln>
        </p:spPr>
      </p:pic>
      <p:sp>
        <p:nvSpPr>
          <p:cNvPr id="36871" name="Rectangle 1031"/>
          <p:cNvSpPr>
            <a:spLocks noChangeArrowheads="1"/>
          </p:cNvSpPr>
          <p:nvPr/>
        </p:nvSpPr>
        <p:spPr bwMode="auto">
          <a:xfrm>
            <a:off x="7840244" y="2723641"/>
            <a:ext cx="3965854" cy="646331"/>
          </a:xfrm>
          <a:prstGeom prst="rect">
            <a:avLst/>
          </a:prstGeom>
          <a:noFill/>
          <a:ln w="34925">
            <a:noFill/>
            <a:miter lim="800000"/>
            <a:headEnd/>
            <a:tailEnd/>
          </a:ln>
          <a:effectLst/>
        </p:spPr>
        <p:txBody>
          <a:bodyPr wrap="square">
            <a:spAutoFit/>
          </a:bodyPr>
          <a:lstStyle/>
          <a:p>
            <a:pPr>
              <a:buFontTx/>
              <a:buChar char="•"/>
              <a:defRPr/>
            </a:pPr>
            <a:r>
              <a:rPr lang="en-US" dirty="0" err="1">
                <a:solidFill>
                  <a:srgbClr val="FF0000"/>
                </a:solidFill>
                <a:effectLst>
                  <a:outerShdw blurRad="38100" dist="38100" dir="2700000" algn="tl">
                    <a:srgbClr val="000000"/>
                  </a:outerShdw>
                </a:effectLst>
              </a:rPr>
              <a:t>Strongyle</a:t>
            </a:r>
            <a:r>
              <a:rPr lang="en-US" dirty="0">
                <a:solidFill>
                  <a:srgbClr val="FF0000"/>
                </a:solidFill>
                <a:effectLst>
                  <a:outerShdw blurRad="38100" dist="38100" dir="2700000" algn="tl">
                    <a:srgbClr val="000000"/>
                  </a:outerShdw>
                </a:effectLst>
              </a:rPr>
              <a:t>-type eggs in dog or cat feces </a:t>
            </a:r>
            <a:br>
              <a:rPr lang="en-US" dirty="0">
                <a:solidFill>
                  <a:srgbClr val="FF0000"/>
                </a:solidFill>
                <a:effectLst>
                  <a:outerShdw blurRad="38100" dist="38100" dir="2700000" algn="tl">
                    <a:srgbClr val="000000"/>
                  </a:outerShdw>
                </a:effectLst>
              </a:rPr>
            </a:br>
            <a:r>
              <a:rPr lang="en-US" dirty="0">
                <a:solidFill>
                  <a:srgbClr val="FF0000"/>
                </a:solidFill>
                <a:effectLst>
                  <a:outerShdw blurRad="38100" dist="38100" dir="2700000" algn="tl">
                    <a:srgbClr val="000000"/>
                  </a:outerShdw>
                </a:effectLst>
              </a:rPr>
              <a:t>	= “HOOKWORM” eggs</a:t>
            </a:r>
          </a:p>
        </p:txBody>
      </p:sp>
      <p:sp>
        <p:nvSpPr>
          <p:cNvPr id="6" name="Rectangle 2">
            <a:extLst>
              <a:ext uri="{FF2B5EF4-FFF2-40B4-BE49-F238E27FC236}">
                <a16:creationId xmlns:a16="http://schemas.microsoft.com/office/drawing/2014/main" id="{7010C35F-3C95-4674-8389-31D95744779B}"/>
              </a:ext>
            </a:extLst>
          </p:cNvPr>
          <p:cNvSpPr txBox="1">
            <a:spLocks noChangeArrowheads="1"/>
          </p:cNvSpPr>
          <p:nvPr/>
        </p:nvSpPr>
        <p:spPr bwMode="auto">
          <a:xfrm>
            <a:off x="1851764" y="590505"/>
            <a:ext cx="5782849" cy="1236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a:lstStyle>
          <a:p>
            <a:r>
              <a:rPr lang="en-US" b="1" kern="0" dirty="0"/>
              <a:t>Morphology</a:t>
            </a:r>
            <a:endParaRPr lang="en-US" kern="0" dirty="0"/>
          </a:p>
        </p:txBody>
      </p:sp>
      <p:sp>
        <p:nvSpPr>
          <p:cNvPr id="7" name="Rectangle 1026">
            <a:extLst>
              <a:ext uri="{FF2B5EF4-FFF2-40B4-BE49-F238E27FC236}">
                <a16:creationId xmlns:a16="http://schemas.microsoft.com/office/drawing/2014/main" id="{420E4624-660B-4BA9-821F-B01DC56BCB7A}"/>
              </a:ext>
            </a:extLst>
          </p:cNvPr>
          <p:cNvSpPr txBox="1">
            <a:spLocks noChangeArrowheads="1"/>
          </p:cNvSpPr>
          <p:nvPr/>
        </p:nvSpPr>
        <p:spPr bwMode="auto">
          <a:xfrm>
            <a:off x="4217009" y="6182336"/>
            <a:ext cx="1852982" cy="593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a:lstStyle>
          <a:p>
            <a:r>
              <a:rPr lang="en-US" sz="3200" b="1" i="1" kern="0" dirty="0" err="1">
                <a:solidFill>
                  <a:schemeClr val="tx1"/>
                </a:solidFill>
              </a:rPr>
              <a:t>Uncinaria</a:t>
            </a:r>
            <a:endParaRPr lang="en-US" sz="3200" b="1" kern="0" dirty="0">
              <a:solidFill>
                <a:schemeClr val="tx1"/>
              </a:solidFill>
            </a:endParaRPr>
          </a:p>
        </p:txBody>
      </p:sp>
      <p:sp>
        <p:nvSpPr>
          <p:cNvPr id="2" name="Rectangle 1026">
            <a:extLst>
              <a:ext uri="{FF2B5EF4-FFF2-40B4-BE49-F238E27FC236}">
                <a16:creationId xmlns:a16="http://schemas.microsoft.com/office/drawing/2014/main" id="{093AA17D-41ED-47B3-922A-C791F25FB505}"/>
              </a:ext>
            </a:extLst>
          </p:cNvPr>
          <p:cNvSpPr txBox="1">
            <a:spLocks noChangeArrowheads="1"/>
          </p:cNvSpPr>
          <p:nvPr/>
        </p:nvSpPr>
        <p:spPr bwMode="auto">
          <a:xfrm>
            <a:off x="360192" y="6182336"/>
            <a:ext cx="2477195" cy="593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a:lstStyle>
          <a:p>
            <a:r>
              <a:rPr lang="en-US" sz="3200" b="1" i="1" kern="0" dirty="0">
                <a:solidFill>
                  <a:schemeClr val="tx1"/>
                </a:solidFill>
              </a:rPr>
              <a:t>Ancylostoma</a:t>
            </a:r>
            <a:endParaRPr lang="en-US" sz="3200" b="1" kern="0" dirty="0">
              <a:solidFill>
                <a:schemeClr val="tx1"/>
              </a:solidFill>
            </a:endParaRPr>
          </a:p>
        </p:txBody>
      </p:sp>
      <p:sp>
        <p:nvSpPr>
          <p:cNvPr id="10" name="Rectangle 1026">
            <a:extLst>
              <a:ext uri="{FF2B5EF4-FFF2-40B4-BE49-F238E27FC236}">
                <a16:creationId xmlns:a16="http://schemas.microsoft.com/office/drawing/2014/main" id="{0EE04ED7-21EE-4983-81B0-1647C43F9CC3}"/>
              </a:ext>
            </a:extLst>
          </p:cNvPr>
          <p:cNvSpPr txBox="1">
            <a:spLocks noChangeArrowheads="1"/>
          </p:cNvSpPr>
          <p:nvPr/>
        </p:nvSpPr>
        <p:spPr bwMode="auto">
          <a:xfrm>
            <a:off x="1044916" y="2291647"/>
            <a:ext cx="3874326" cy="431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a:lstStyle>
          <a:p>
            <a:r>
              <a:rPr lang="en-US" sz="3200" b="1" u="sng" kern="0" dirty="0">
                <a:solidFill>
                  <a:schemeClr val="tx1"/>
                </a:solidFill>
              </a:rPr>
              <a:t>Anterior morphology</a:t>
            </a:r>
          </a:p>
        </p:txBody>
      </p:sp>
      <p:sp>
        <p:nvSpPr>
          <p:cNvPr id="11" name="Rectangle 1026">
            <a:extLst>
              <a:ext uri="{FF2B5EF4-FFF2-40B4-BE49-F238E27FC236}">
                <a16:creationId xmlns:a16="http://schemas.microsoft.com/office/drawing/2014/main" id="{8CBBA60A-54E6-413A-9516-F0BB48F866D5}"/>
              </a:ext>
            </a:extLst>
          </p:cNvPr>
          <p:cNvSpPr txBox="1">
            <a:spLocks noChangeArrowheads="1"/>
          </p:cNvSpPr>
          <p:nvPr/>
        </p:nvSpPr>
        <p:spPr bwMode="auto">
          <a:xfrm>
            <a:off x="3627459" y="2898547"/>
            <a:ext cx="3032081" cy="526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a:lstStyle>
          <a:p>
            <a:r>
              <a:rPr lang="en-US" sz="2800" kern="0" dirty="0">
                <a:solidFill>
                  <a:schemeClr val="tx1"/>
                </a:solidFill>
              </a:rPr>
              <a:t>CUTTING PLATES</a:t>
            </a:r>
          </a:p>
        </p:txBody>
      </p:sp>
      <p:sp>
        <p:nvSpPr>
          <p:cNvPr id="3" name="Rectangle 1026">
            <a:extLst>
              <a:ext uri="{FF2B5EF4-FFF2-40B4-BE49-F238E27FC236}">
                <a16:creationId xmlns:a16="http://schemas.microsoft.com/office/drawing/2014/main" id="{0F0C83F3-BDA1-4B21-9F92-086DC8C768E8}"/>
              </a:ext>
            </a:extLst>
          </p:cNvPr>
          <p:cNvSpPr txBox="1">
            <a:spLocks noChangeArrowheads="1"/>
          </p:cNvSpPr>
          <p:nvPr/>
        </p:nvSpPr>
        <p:spPr bwMode="auto">
          <a:xfrm>
            <a:off x="8257421" y="2177461"/>
            <a:ext cx="3874326" cy="431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a:lstStyle>
          <a:p>
            <a:r>
              <a:rPr lang="en-US" sz="3200" b="1" u="sng" kern="0" dirty="0">
                <a:solidFill>
                  <a:schemeClr val="tx1"/>
                </a:solidFill>
              </a:rPr>
              <a:t>Ova morphology</a:t>
            </a:r>
          </a:p>
        </p:txBody>
      </p:sp>
      <p:pic>
        <p:nvPicPr>
          <p:cNvPr id="4" name="Picture 3">
            <a:extLst>
              <a:ext uri="{FF2B5EF4-FFF2-40B4-BE49-F238E27FC236}">
                <a16:creationId xmlns:a16="http://schemas.microsoft.com/office/drawing/2014/main" id="{DAE6DE9E-52FC-4FE6-B4C8-D5669F232E9D}"/>
              </a:ext>
            </a:extLst>
          </p:cNvPr>
          <p:cNvPicPr>
            <a:picLocks noChangeAspect="1"/>
          </p:cNvPicPr>
          <p:nvPr/>
        </p:nvPicPr>
        <p:blipFill>
          <a:blip r:embed="rId5"/>
          <a:stretch>
            <a:fillRect/>
          </a:stretch>
        </p:blipFill>
        <p:spPr>
          <a:xfrm>
            <a:off x="8819972" y="3581400"/>
            <a:ext cx="2771150" cy="2992842"/>
          </a:xfrm>
          <a:prstGeom prst="rect">
            <a:avLst/>
          </a:prstGeom>
        </p:spPr>
      </p:pic>
    </p:spTree>
    <p:extLst>
      <p:ext uri="{BB962C8B-B14F-4D97-AF65-F5344CB8AC3E}">
        <p14:creationId xmlns:p14="http://schemas.microsoft.com/office/powerpoint/2010/main" val="3737204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1027"/>
          <p:cNvSpPr>
            <a:spLocks noGrp="1" noChangeArrowheads="1"/>
          </p:cNvSpPr>
          <p:nvPr>
            <p:ph idx="1"/>
          </p:nvPr>
        </p:nvSpPr>
        <p:spPr>
          <a:xfrm>
            <a:off x="1371600" y="2362201"/>
            <a:ext cx="9448800" cy="3448049"/>
          </a:xfrm>
        </p:spPr>
        <p:txBody>
          <a:bodyPr rtlCol="0">
            <a:noAutofit/>
          </a:bodyPr>
          <a:lstStyle/>
          <a:p>
            <a:pPr>
              <a:buNone/>
              <a:defRPr/>
            </a:pPr>
            <a:r>
              <a:rPr lang="en-US" sz="3600" b="1" i="1" dirty="0">
                <a:solidFill>
                  <a:srgbClr val="FF0000"/>
                </a:solidFill>
              </a:rPr>
              <a:t>Ancylostoma caninum   --</a:t>
            </a:r>
            <a:r>
              <a:rPr lang="en-US" sz="3600" b="1" dirty="0">
                <a:solidFill>
                  <a:srgbClr val="FF0000"/>
                </a:solidFill>
              </a:rPr>
              <a:t>-   DOGS</a:t>
            </a:r>
          </a:p>
          <a:p>
            <a:pPr>
              <a:buNone/>
              <a:defRPr/>
            </a:pPr>
            <a:r>
              <a:rPr lang="en-US" sz="3600" b="1" i="1" dirty="0"/>
              <a:t>Ancylostoma </a:t>
            </a:r>
            <a:r>
              <a:rPr lang="en-US" sz="3600" b="1" i="1" dirty="0" err="1"/>
              <a:t>tubaeformae</a:t>
            </a:r>
            <a:r>
              <a:rPr lang="en-US" sz="3600" b="1" i="1" dirty="0"/>
              <a:t>   --</a:t>
            </a:r>
            <a:r>
              <a:rPr lang="en-US" sz="3600" b="1" dirty="0"/>
              <a:t>-   CATS</a:t>
            </a:r>
          </a:p>
          <a:p>
            <a:pPr>
              <a:buNone/>
              <a:defRPr/>
            </a:pPr>
            <a:r>
              <a:rPr lang="en-US" sz="3600" b="1" i="1" dirty="0"/>
              <a:t>Ancylostoma </a:t>
            </a:r>
            <a:r>
              <a:rPr lang="en-US" sz="3600" b="1" i="1" dirty="0" err="1"/>
              <a:t>braziliense</a:t>
            </a:r>
            <a:r>
              <a:rPr lang="en-US" sz="3600" b="1" i="1" dirty="0"/>
              <a:t>   --</a:t>
            </a:r>
            <a:r>
              <a:rPr lang="en-US" sz="3600" b="1" dirty="0"/>
              <a:t>-   DOGS &amp; CATS</a:t>
            </a:r>
          </a:p>
          <a:p>
            <a:pPr>
              <a:buNone/>
              <a:defRPr/>
            </a:pPr>
            <a:endParaRPr lang="en-US" sz="3600" b="1" dirty="0"/>
          </a:p>
          <a:p>
            <a:pPr>
              <a:buNone/>
              <a:defRPr/>
            </a:pPr>
            <a:r>
              <a:rPr lang="en-US" sz="3600" b="1" i="1" dirty="0"/>
              <a:t>Ancylostoma duodenale   --</a:t>
            </a:r>
            <a:r>
              <a:rPr lang="en-US" sz="3600" b="1" dirty="0"/>
              <a:t>-   HUMANS</a:t>
            </a:r>
          </a:p>
          <a:p>
            <a:pPr>
              <a:buNone/>
              <a:defRPr/>
            </a:pPr>
            <a:r>
              <a:rPr lang="en-US" sz="3600" i="1" dirty="0"/>
              <a:t>		</a:t>
            </a:r>
            <a:endParaRPr lang="en-US" sz="3600" dirty="0"/>
          </a:p>
        </p:txBody>
      </p:sp>
      <p:sp>
        <p:nvSpPr>
          <p:cNvPr id="2" name="TextBox 1">
            <a:extLst>
              <a:ext uri="{FF2B5EF4-FFF2-40B4-BE49-F238E27FC236}">
                <a16:creationId xmlns:a16="http://schemas.microsoft.com/office/drawing/2014/main" id="{AA97EDBC-890E-4BF6-AE32-B1ACAACCD210}"/>
              </a:ext>
            </a:extLst>
          </p:cNvPr>
          <p:cNvSpPr txBox="1"/>
          <p:nvPr/>
        </p:nvSpPr>
        <p:spPr>
          <a:xfrm>
            <a:off x="1628775" y="752475"/>
            <a:ext cx="8466805" cy="769441"/>
          </a:xfrm>
          <a:prstGeom prst="rect">
            <a:avLst/>
          </a:prstGeom>
          <a:noFill/>
        </p:spPr>
        <p:txBody>
          <a:bodyPr wrap="none" rtlCol="0">
            <a:spAutoFit/>
          </a:bodyPr>
          <a:lstStyle/>
          <a:p>
            <a:r>
              <a:rPr lang="en-US" sz="4400" b="1" i="1" dirty="0">
                <a:solidFill>
                  <a:schemeClr val="tx2"/>
                </a:solidFill>
              </a:rPr>
              <a:t>Ancylostoma</a:t>
            </a:r>
            <a:r>
              <a:rPr lang="en-US" sz="4400" b="1" dirty="0">
                <a:solidFill>
                  <a:schemeClr val="tx2"/>
                </a:solidFill>
              </a:rPr>
              <a:t> species of importance</a:t>
            </a:r>
          </a:p>
        </p:txBody>
      </p:sp>
    </p:spTree>
    <p:extLst>
      <p:ext uri="{BB962C8B-B14F-4D97-AF65-F5344CB8AC3E}">
        <p14:creationId xmlns:p14="http://schemas.microsoft.com/office/powerpoint/2010/main" val="70276568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753791" y="845507"/>
            <a:ext cx="5836982" cy="830894"/>
          </a:xfrm>
        </p:spPr>
        <p:txBody>
          <a:bodyPr/>
          <a:lstStyle/>
          <a:p>
            <a:r>
              <a:rPr lang="en-US" b="1" i="1" dirty="0"/>
              <a:t>Ancylostoma caninum </a:t>
            </a:r>
          </a:p>
        </p:txBody>
      </p:sp>
      <p:sp>
        <p:nvSpPr>
          <p:cNvPr id="7171" name="Rectangle 3"/>
          <p:cNvSpPr>
            <a:spLocks noGrp="1" noChangeArrowheads="1"/>
          </p:cNvSpPr>
          <p:nvPr>
            <p:ph idx="1"/>
          </p:nvPr>
        </p:nvSpPr>
        <p:spPr>
          <a:xfrm>
            <a:off x="1033397" y="2017713"/>
            <a:ext cx="10906720" cy="2034457"/>
          </a:xfrm>
        </p:spPr>
        <p:txBody>
          <a:bodyPr/>
          <a:lstStyle/>
          <a:p>
            <a:r>
              <a:rPr lang="en-US" dirty="0"/>
              <a:t>SOUTH-EASTERN STATES, most prevalent enteric helminth in dogs 				</a:t>
            </a:r>
          </a:p>
          <a:p>
            <a:pPr>
              <a:buFont typeface="Arial" charset="0"/>
              <a:buNone/>
            </a:pPr>
            <a:r>
              <a:rPr lang="en-US" dirty="0"/>
              <a:t>      ~20-40% in shelter dogs</a:t>
            </a:r>
          </a:p>
        </p:txBody>
      </p:sp>
    </p:spTree>
    <p:extLst>
      <p:ext uri="{BB962C8B-B14F-4D97-AF65-F5344CB8AC3E}">
        <p14:creationId xmlns:p14="http://schemas.microsoft.com/office/powerpoint/2010/main" val="358420555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1028"/>
          <p:cNvSpPr txBox="1">
            <a:spLocks noChangeArrowheads="1"/>
          </p:cNvSpPr>
          <p:nvPr/>
        </p:nvSpPr>
        <p:spPr bwMode="auto">
          <a:xfrm>
            <a:off x="7118958" y="5559468"/>
            <a:ext cx="4935538" cy="1200150"/>
          </a:xfrm>
          <a:prstGeom prst="rect">
            <a:avLst/>
          </a:prstGeom>
          <a:solidFill>
            <a:schemeClr val="bg1"/>
          </a:solidFill>
          <a:ln w="34925">
            <a:solidFill>
              <a:schemeClr val="tx1"/>
            </a:solidFill>
            <a:miter lim="800000"/>
            <a:headEnd/>
            <a:tailEnd/>
          </a:ln>
        </p:spPr>
        <p:txBody>
          <a:bodyPr>
            <a:spAutoFit/>
          </a:bodyPr>
          <a:lstStyle/>
          <a:p>
            <a:pPr marL="342900" indent="-342900">
              <a:spcBef>
                <a:spcPct val="0"/>
              </a:spcBef>
            </a:pPr>
            <a:r>
              <a:rPr lang="en-US" sz="2400"/>
              <a:t>Blood-feeding parasites</a:t>
            </a:r>
          </a:p>
          <a:p>
            <a:pPr marL="342900" indent="-342900">
              <a:spcBef>
                <a:spcPct val="0"/>
              </a:spcBef>
            </a:pPr>
            <a:endParaRPr lang="en-US" sz="2400"/>
          </a:p>
          <a:p>
            <a:pPr marL="342900" indent="-342900">
              <a:spcBef>
                <a:spcPct val="0"/>
              </a:spcBef>
            </a:pPr>
            <a:r>
              <a:rPr lang="en-US" sz="2400"/>
              <a:t>    Morbidity and potential mortality!</a:t>
            </a:r>
          </a:p>
        </p:txBody>
      </p:sp>
      <p:sp>
        <p:nvSpPr>
          <p:cNvPr id="38917" name="Line 1029"/>
          <p:cNvSpPr>
            <a:spLocks noChangeShapeType="1"/>
          </p:cNvSpPr>
          <p:nvPr/>
        </p:nvSpPr>
        <p:spPr bwMode="auto">
          <a:xfrm>
            <a:off x="8963417" y="5972827"/>
            <a:ext cx="0" cy="381000"/>
          </a:xfrm>
          <a:prstGeom prst="line">
            <a:avLst/>
          </a:prstGeom>
          <a:noFill/>
          <a:ln w="47625">
            <a:solidFill>
              <a:srgbClr val="FF0000"/>
            </a:solidFill>
            <a:round/>
            <a:headEnd/>
            <a:tailEnd type="triangle" w="med" len="med"/>
          </a:ln>
          <a:effectLst/>
        </p:spPr>
        <p:txBody>
          <a:bodyPr wrap="none" anchor="ctr"/>
          <a:lstStyle/>
          <a:p>
            <a:pPr>
              <a:defRPr/>
            </a:pPr>
            <a:endParaRPr lang="en-US"/>
          </a:p>
        </p:txBody>
      </p:sp>
      <p:pic>
        <p:nvPicPr>
          <p:cNvPr id="8196" name="Picture 1030"/>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1721" y="132695"/>
            <a:ext cx="8162644" cy="5334133"/>
          </a:xfrm>
          <a:prstGeom prst="rect">
            <a:avLst/>
          </a:prstGeom>
          <a:noFill/>
          <a:ln w="9525">
            <a:noFill/>
            <a:miter lim="800000"/>
            <a:headEnd/>
            <a:tailEnd/>
          </a:ln>
        </p:spPr>
      </p:pic>
    </p:spTree>
    <p:extLst>
      <p:ext uri="{BB962C8B-B14F-4D97-AF65-F5344CB8AC3E}">
        <p14:creationId xmlns:p14="http://schemas.microsoft.com/office/powerpoint/2010/main" val="2178038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2" name="Text Box 6"/>
          <p:cNvSpPr txBox="1">
            <a:spLocks noChangeArrowheads="1"/>
          </p:cNvSpPr>
          <p:nvPr/>
        </p:nvSpPr>
        <p:spPr bwMode="auto">
          <a:xfrm>
            <a:off x="1381821" y="5772251"/>
            <a:ext cx="3020186" cy="369332"/>
          </a:xfrm>
          <a:prstGeom prst="rect">
            <a:avLst/>
          </a:prstGeom>
          <a:noFill/>
          <a:ln w="34925">
            <a:noFill/>
            <a:miter lim="800000"/>
            <a:headEnd/>
            <a:tailEnd/>
          </a:ln>
          <a:effectLst/>
        </p:spPr>
        <p:txBody>
          <a:bodyPr wrap="none">
            <a:spAutoFit/>
          </a:bodyPr>
          <a:lstStyle/>
          <a:p>
            <a:pPr marL="342900" indent="-342900">
              <a:defRPr/>
            </a:pPr>
            <a:r>
              <a:rPr lang="en-US" b="1" i="1" dirty="0" err="1"/>
              <a:t>Ancylosotma</a:t>
            </a:r>
            <a:r>
              <a:rPr lang="en-US" b="1" i="1" dirty="0"/>
              <a:t> caninum </a:t>
            </a:r>
            <a:r>
              <a:rPr lang="en-US" b="1" dirty="0"/>
              <a:t>adult </a:t>
            </a:r>
          </a:p>
        </p:txBody>
      </p:sp>
      <p:sp>
        <p:nvSpPr>
          <p:cNvPr id="39943" name="Text Box 7"/>
          <p:cNvSpPr txBox="1">
            <a:spLocks noChangeArrowheads="1"/>
          </p:cNvSpPr>
          <p:nvPr/>
        </p:nvSpPr>
        <p:spPr bwMode="auto">
          <a:xfrm>
            <a:off x="6152367" y="5772251"/>
            <a:ext cx="3481531" cy="369332"/>
          </a:xfrm>
          <a:prstGeom prst="rect">
            <a:avLst/>
          </a:prstGeom>
          <a:noFill/>
          <a:ln w="34925">
            <a:noFill/>
            <a:miter lim="800000"/>
            <a:headEnd/>
            <a:tailEnd/>
          </a:ln>
          <a:effectLst/>
        </p:spPr>
        <p:txBody>
          <a:bodyPr wrap="none">
            <a:spAutoFit/>
          </a:bodyPr>
          <a:lstStyle/>
          <a:p>
            <a:pPr marL="342900" indent="-342900">
              <a:defRPr/>
            </a:pPr>
            <a:r>
              <a:rPr lang="en-US" b="1" dirty="0"/>
              <a:t>…taking a ‘bloody’ bite of mucosa!</a:t>
            </a:r>
          </a:p>
        </p:txBody>
      </p:sp>
      <p:pic>
        <p:nvPicPr>
          <p:cNvPr id="9220" name="Picture 8"/>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97669" y="2085259"/>
            <a:ext cx="5187950" cy="3389313"/>
          </a:xfrm>
          <a:prstGeom prst="rect">
            <a:avLst/>
          </a:prstGeom>
          <a:noFill/>
          <a:ln w="9525">
            <a:noFill/>
            <a:miter lim="800000"/>
            <a:headEnd/>
            <a:tailEnd/>
          </a:ln>
        </p:spPr>
      </p:pic>
      <p:pic>
        <p:nvPicPr>
          <p:cNvPr id="9221" name="Picture 9"/>
          <p:cNvPicPr>
            <a:picLocks noChangeAspect="1" noChangeArrowheads="1"/>
          </p:cNvPicPr>
          <p:nvPr/>
        </p:nvPicPr>
        <p:blipFill>
          <a:blip r:embed="rId4" cstate="print"/>
          <a:srcRect/>
          <a:stretch>
            <a:fillRect/>
          </a:stretch>
        </p:blipFill>
        <p:spPr bwMode="auto">
          <a:xfrm>
            <a:off x="513565" y="2506986"/>
            <a:ext cx="4542637" cy="2967586"/>
          </a:xfrm>
          <a:prstGeom prst="rect">
            <a:avLst/>
          </a:prstGeom>
          <a:noFill/>
          <a:ln w="9525">
            <a:noFill/>
            <a:miter lim="800000"/>
            <a:headEnd/>
            <a:tailEnd/>
          </a:ln>
        </p:spPr>
      </p:pic>
      <p:sp>
        <p:nvSpPr>
          <p:cNvPr id="6" name="Rectangle 2">
            <a:extLst>
              <a:ext uri="{FF2B5EF4-FFF2-40B4-BE49-F238E27FC236}">
                <a16:creationId xmlns:a16="http://schemas.microsoft.com/office/drawing/2014/main" id="{3A219B58-E980-4754-8C6B-8F3A57A28074}"/>
              </a:ext>
            </a:extLst>
          </p:cNvPr>
          <p:cNvSpPr txBox="1">
            <a:spLocks noChangeArrowheads="1"/>
          </p:cNvSpPr>
          <p:nvPr/>
        </p:nvSpPr>
        <p:spPr>
          <a:xfrm>
            <a:off x="1753790" y="1010257"/>
            <a:ext cx="9504759" cy="830894"/>
          </a:xfrm>
          <a:prstGeom prst="rect">
            <a:avLst/>
          </a:prstGeom>
        </p:spPr>
        <p:txBody>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a:lstStyle>
          <a:p>
            <a:r>
              <a:rPr lang="en-US" b="1" i="1" dirty="0"/>
              <a:t>A. caninum:  </a:t>
            </a:r>
            <a:r>
              <a:rPr lang="en-US" b="1" kern="0" dirty="0"/>
              <a:t>Pathogenesis</a:t>
            </a:r>
          </a:p>
        </p:txBody>
      </p:sp>
    </p:spTree>
    <p:extLst>
      <p:ext uri="{BB962C8B-B14F-4D97-AF65-F5344CB8AC3E}">
        <p14:creationId xmlns:p14="http://schemas.microsoft.com/office/powerpoint/2010/main" val="3098167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334736" y="3751318"/>
            <a:ext cx="6180365" cy="771185"/>
          </a:xfrm>
        </p:spPr>
        <p:txBody>
          <a:bodyPr/>
          <a:lstStyle/>
          <a:p>
            <a:pPr>
              <a:buFont typeface="Monotype Sorts" charset="2"/>
              <a:buNone/>
            </a:pPr>
            <a:r>
              <a:rPr lang="en-US" sz="4400" dirty="0"/>
              <a:t>  </a:t>
            </a:r>
            <a:r>
              <a:rPr lang="en-US" sz="4400" b="1" dirty="0"/>
              <a:t>Egg  </a:t>
            </a:r>
            <a:r>
              <a:rPr lang="en-US" sz="4400" b="1" dirty="0">
                <a:sym typeface="Wingdings" panose="05000000000000000000" pitchFamily="2" charset="2"/>
              </a:rPr>
              <a:t>  </a:t>
            </a:r>
            <a:r>
              <a:rPr lang="en-US" sz="4400" b="1" dirty="0"/>
              <a:t>L1  </a:t>
            </a:r>
            <a:r>
              <a:rPr lang="en-US" sz="4400" b="1" dirty="0">
                <a:sym typeface="Wingdings" panose="05000000000000000000" pitchFamily="2" charset="2"/>
              </a:rPr>
              <a:t>  </a:t>
            </a:r>
            <a:r>
              <a:rPr lang="en-US" sz="4400" b="1" dirty="0"/>
              <a:t>L2  </a:t>
            </a:r>
            <a:r>
              <a:rPr lang="en-US" sz="4400" b="1" dirty="0">
                <a:sym typeface="Wingdings" panose="05000000000000000000" pitchFamily="2" charset="2"/>
              </a:rPr>
              <a:t>  </a:t>
            </a:r>
            <a:r>
              <a:rPr lang="en-US" sz="4400" b="1" dirty="0"/>
              <a:t>L3</a:t>
            </a:r>
          </a:p>
        </p:txBody>
      </p:sp>
      <p:sp>
        <p:nvSpPr>
          <p:cNvPr id="29700" name="Rectangle 4"/>
          <p:cNvSpPr>
            <a:spLocks noChangeArrowheads="1"/>
          </p:cNvSpPr>
          <p:nvPr/>
        </p:nvSpPr>
        <p:spPr bwMode="auto">
          <a:xfrm>
            <a:off x="5540829" y="3794010"/>
            <a:ext cx="762000" cy="685800"/>
          </a:xfrm>
          <a:prstGeom prst="rect">
            <a:avLst/>
          </a:prstGeom>
          <a:noFill/>
          <a:ln w="25400">
            <a:solidFill>
              <a:srgbClr val="FF0000"/>
            </a:solidFill>
            <a:miter lim="800000"/>
            <a:headEnd/>
            <a:tailEnd/>
          </a:ln>
          <a:effectLst/>
        </p:spPr>
        <p:txBody>
          <a:bodyPr wrap="none" anchor="ctr"/>
          <a:lstStyle/>
          <a:p>
            <a:pPr>
              <a:defRPr/>
            </a:pPr>
            <a:endParaRPr lang="en-US"/>
          </a:p>
        </p:txBody>
      </p:sp>
      <p:sp>
        <p:nvSpPr>
          <p:cNvPr id="29701" name="Text Box 5"/>
          <p:cNvSpPr txBox="1">
            <a:spLocks noChangeArrowheads="1"/>
          </p:cNvSpPr>
          <p:nvPr/>
        </p:nvSpPr>
        <p:spPr bwMode="auto">
          <a:xfrm>
            <a:off x="3124201" y="4038600"/>
            <a:ext cx="184731" cy="369332"/>
          </a:xfrm>
          <a:prstGeom prst="rect">
            <a:avLst/>
          </a:prstGeom>
          <a:noFill/>
          <a:ln w="12700">
            <a:noFill/>
            <a:miter lim="800000"/>
            <a:headEnd/>
            <a:tailEnd/>
          </a:ln>
          <a:effectLst/>
        </p:spPr>
        <p:txBody>
          <a:bodyPr wrap="none">
            <a:spAutoFit/>
          </a:bodyPr>
          <a:lstStyle/>
          <a:p>
            <a:pPr marL="342900" indent="-342900">
              <a:defRPr/>
            </a:pPr>
            <a:endParaRPr lang="en-US">
              <a:effectLst>
                <a:outerShdw blurRad="38100" dist="38100" dir="2700000" algn="tl">
                  <a:srgbClr val="000000"/>
                </a:outerShdw>
              </a:effectLst>
            </a:endParaRPr>
          </a:p>
        </p:txBody>
      </p:sp>
      <p:sp>
        <p:nvSpPr>
          <p:cNvPr id="29715" name="Text Box 19"/>
          <p:cNvSpPr txBox="1">
            <a:spLocks noChangeArrowheads="1"/>
          </p:cNvSpPr>
          <p:nvPr/>
        </p:nvSpPr>
        <p:spPr bwMode="auto">
          <a:xfrm>
            <a:off x="8052710" y="5386078"/>
            <a:ext cx="2343398" cy="461665"/>
          </a:xfrm>
          <a:prstGeom prst="rect">
            <a:avLst/>
          </a:prstGeom>
          <a:noFill/>
          <a:ln w="34925">
            <a:noFill/>
            <a:miter lim="800000"/>
            <a:headEnd/>
            <a:tailEnd/>
          </a:ln>
          <a:effectLst/>
        </p:spPr>
        <p:txBody>
          <a:bodyPr wrap="none">
            <a:spAutoFit/>
          </a:bodyPr>
          <a:lstStyle/>
          <a:p>
            <a:pPr marL="342900" indent="-342900">
              <a:defRPr/>
            </a:pPr>
            <a:r>
              <a:rPr lang="en-US" sz="2400" b="1" dirty="0"/>
              <a:t>Infective L3 larva</a:t>
            </a:r>
          </a:p>
        </p:txBody>
      </p:sp>
      <p:sp>
        <p:nvSpPr>
          <p:cNvPr id="29720" name="Text Box 24"/>
          <p:cNvSpPr txBox="1">
            <a:spLocks noChangeArrowheads="1"/>
          </p:cNvSpPr>
          <p:nvPr/>
        </p:nvSpPr>
        <p:spPr bwMode="auto">
          <a:xfrm>
            <a:off x="705885" y="4522503"/>
            <a:ext cx="5206093" cy="523220"/>
          </a:xfrm>
          <a:prstGeom prst="rect">
            <a:avLst/>
          </a:prstGeom>
          <a:noFill/>
          <a:ln w="34925">
            <a:noFill/>
            <a:miter lim="800000"/>
            <a:headEnd/>
            <a:tailEnd/>
          </a:ln>
          <a:effectLst/>
        </p:spPr>
        <p:txBody>
          <a:bodyPr wrap="square">
            <a:spAutoFit/>
          </a:bodyPr>
          <a:lstStyle/>
          <a:p>
            <a:pPr marL="342900" indent="-342900" algn="ctr">
              <a:defRPr/>
            </a:pPr>
            <a:r>
              <a:rPr lang="en-US" sz="2800" b="1" dirty="0"/>
              <a:t>5-7 days in warm, moist soil</a:t>
            </a:r>
          </a:p>
        </p:txBody>
      </p:sp>
      <p:pic>
        <p:nvPicPr>
          <p:cNvPr id="10248" name="Picture 35"/>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658536" y="2145335"/>
            <a:ext cx="4915702" cy="3211965"/>
          </a:xfrm>
          <a:prstGeom prst="rect">
            <a:avLst/>
          </a:prstGeom>
          <a:noFill/>
          <a:ln w="9525">
            <a:noFill/>
            <a:miter lim="800000"/>
            <a:headEnd/>
            <a:tailEnd/>
          </a:ln>
        </p:spPr>
      </p:pic>
      <p:sp>
        <p:nvSpPr>
          <p:cNvPr id="2" name="Rectangle 2">
            <a:extLst>
              <a:ext uri="{FF2B5EF4-FFF2-40B4-BE49-F238E27FC236}">
                <a16:creationId xmlns:a16="http://schemas.microsoft.com/office/drawing/2014/main" id="{73E3C774-1029-436B-A697-591C9886C32D}"/>
              </a:ext>
            </a:extLst>
          </p:cNvPr>
          <p:cNvSpPr txBox="1">
            <a:spLocks noChangeArrowheads="1"/>
          </p:cNvSpPr>
          <p:nvPr/>
        </p:nvSpPr>
        <p:spPr>
          <a:xfrm>
            <a:off x="1753790" y="1010257"/>
            <a:ext cx="9504759" cy="830894"/>
          </a:xfrm>
          <a:prstGeom prst="rect">
            <a:avLst/>
          </a:prstGeom>
        </p:spPr>
        <p:txBody>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a:lstStyle>
          <a:p>
            <a:r>
              <a:rPr lang="en-US" b="1" i="1" dirty="0"/>
              <a:t>A. caninum:  </a:t>
            </a:r>
            <a:r>
              <a:rPr lang="en-US" b="1" kern="0" dirty="0"/>
              <a:t>Ecology</a:t>
            </a:r>
          </a:p>
        </p:txBody>
      </p:sp>
    </p:spTree>
    <p:extLst>
      <p:ext uri="{BB962C8B-B14F-4D97-AF65-F5344CB8AC3E}">
        <p14:creationId xmlns:p14="http://schemas.microsoft.com/office/powerpoint/2010/main" val="2828070336"/>
      </p:ext>
    </p:extLst>
  </p:cSld>
  <p:clrMapOvr>
    <a:masterClrMapping/>
  </p:clrMapOvr>
</p:sld>
</file>

<file path=ppt/theme/theme1.xml><?xml version="1.0" encoding="utf-8"?>
<a:theme xmlns:a="http://schemas.openxmlformats.org/drawingml/2006/main" name="Blends2">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2a">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lends2" id="{496DC248-EC6E-4C99-B00F-BE6076C03622}" vid="{965DB1AC-8535-4574-ABE4-FFFA09F8345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TotalTime>
  <Words>1183</Words>
  <Application>Microsoft Office PowerPoint</Application>
  <PresentationFormat>Widescreen</PresentationFormat>
  <Paragraphs>189</Paragraphs>
  <Slides>31</Slides>
  <Notes>30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ＭＳ Ｐゴシック</vt:lpstr>
      <vt:lpstr>Arial</vt:lpstr>
      <vt:lpstr>Book Antiqua</vt:lpstr>
      <vt:lpstr>Calibri</vt:lpstr>
      <vt:lpstr>Monotype Sorts</vt:lpstr>
      <vt:lpstr>Tahoma</vt:lpstr>
      <vt:lpstr>Wingdings</vt:lpstr>
      <vt:lpstr>Blends2</vt:lpstr>
      <vt:lpstr>VMP 930 lecture 19a</vt:lpstr>
      <vt:lpstr>PowerPoint Presentation</vt:lpstr>
      <vt:lpstr>Ancylostomatoidea</vt:lpstr>
      <vt:lpstr>TEETH</vt:lpstr>
      <vt:lpstr>PowerPoint Presentation</vt:lpstr>
      <vt:lpstr>Ancylostoma caninum </vt:lpstr>
      <vt:lpstr>PowerPoint Presentation</vt:lpstr>
      <vt:lpstr>PowerPoint Presentation</vt:lpstr>
      <vt:lpstr>PowerPoint Presentation</vt:lpstr>
      <vt:lpstr>PowerPoint Presentation</vt:lpstr>
      <vt:lpstr>Development within the host</vt:lpstr>
      <vt:lpstr>Development within the host</vt:lpstr>
      <vt:lpstr>Transmammary transmission</vt:lpstr>
      <vt:lpstr>Getting rid of arrested larvae?</vt:lpstr>
      <vt:lpstr>  Ancylostoma transmission</vt:lpstr>
      <vt:lpstr>Pathogenesis &amp; Clinical signs</vt:lpstr>
      <vt:lpstr>Pathogenesis</vt:lpstr>
      <vt:lpstr>Clinical Disease</vt:lpstr>
      <vt:lpstr>Host resistance - Adult dog</vt:lpstr>
      <vt:lpstr>Treatment &amp; Control</vt:lpstr>
      <vt:lpstr>Treatment &amp; Control</vt:lpstr>
      <vt:lpstr>PowerPoint Presentation</vt:lpstr>
      <vt:lpstr>Zoonosis</vt:lpstr>
      <vt:lpstr>Uncinara  sp. </vt:lpstr>
      <vt:lpstr>VMP 930 lecture 19b</vt:lpstr>
      <vt:lpstr>Order OXYURIDA</vt:lpstr>
      <vt:lpstr>Oxyuris equi</vt:lpstr>
      <vt:lpstr>Oxyuris equi</vt:lpstr>
      <vt:lpstr>Oxyuris equi</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VMP 930 lecture 19a</dc:title>
  <dc:creator>Bruce Hammerberg</dc:creator>
  <cp:lastModifiedBy>James R Flowers</cp:lastModifiedBy>
  <cp:revision>16</cp:revision>
  <dcterms:created xsi:type="dcterms:W3CDTF">2020-07-08T22:57:10Z</dcterms:created>
  <dcterms:modified xsi:type="dcterms:W3CDTF">2021-07-07T15:37:32Z</dcterms:modified>
</cp:coreProperties>
</file>