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20"/>
  </p:notes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59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 snapToObjects="1">
      <p:cViewPr varScale="1">
        <p:scale>
          <a:sx n="84" d="100"/>
          <a:sy n="84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4D093-722E-FD46-A0E7-07A2D8E83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33FE0-B1CA-5348-8665-EE1030CA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04E48-4112-481B-8F5C-0FFD6BB17E42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stichosome</a:t>
            </a:r>
            <a:r>
              <a:rPr lang="en-US" dirty="0"/>
              <a:t> esophagus is composed of glandular </a:t>
            </a:r>
            <a:r>
              <a:rPr lang="en-US" dirty="0" err="1"/>
              <a:t>stichocyte</a:t>
            </a:r>
            <a:r>
              <a:rPr lang="en-US" dirty="0"/>
              <a:t> cells lining the esophagus, especially prominent at the posterior portion of the esophagus.</a:t>
            </a:r>
          </a:p>
        </p:txBody>
      </p:sp>
    </p:spTree>
    <p:extLst>
      <p:ext uri="{BB962C8B-B14F-4D97-AF65-F5344CB8AC3E}">
        <p14:creationId xmlns:p14="http://schemas.microsoft.com/office/powerpoint/2010/main" val="2771435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EB1D9-FA09-41EC-89A5-16C70E2CFA13}" type="slidenum">
              <a:rPr lang="en-US"/>
              <a:pPr/>
              <a:t>12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8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28ADF-2573-42BB-87A4-39350C12C1A9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9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1205B-B8EA-4352-AC91-0F374B9AA106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Fecal antigen diagnostic tests for prepatent and adult worms are available for send out commercially. This is very helpful for problematic </a:t>
            </a:r>
            <a:r>
              <a:rPr lang="en-US" i="1" dirty="0"/>
              <a:t>Trichuris</a:t>
            </a:r>
            <a:r>
              <a:rPr lang="en-US" dirty="0"/>
              <a:t> infection.</a:t>
            </a:r>
          </a:p>
        </p:txBody>
      </p:sp>
    </p:spTree>
    <p:extLst>
      <p:ext uri="{BB962C8B-B14F-4D97-AF65-F5344CB8AC3E}">
        <p14:creationId xmlns:p14="http://schemas.microsoft.com/office/powerpoint/2010/main" val="2394875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1205B-B8EA-4352-AC91-0F374B9AA106}" type="slidenum">
              <a:rPr lang="en-US"/>
              <a:pPr/>
              <a:t>15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19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85236-A7AA-4BF8-8345-BFB6905AD85B}" type="slidenum">
              <a:rPr lang="en-US"/>
              <a:pPr/>
              <a:t>16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33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F76E8-A7F8-49EE-9ECF-7CE28443ED42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organ sites harbor different species of </a:t>
            </a:r>
            <a:r>
              <a:rPr lang="en-US" i="1" dirty="0" err="1"/>
              <a:t>Eucoleus</a:t>
            </a:r>
            <a:r>
              <a:rPr lang="en-US" dirty="0"/>
              <a:t>. These species are host and organ specific.</a:t>
            </a:r>
          </a:p>
        </p:txBody>
      </p:sp>
    </p:spTree>
    <p:extLst>
      <p:ext uri="{BB962C8B-B14F-4D97-AF65-F5344CB8AC3E}">
        <p14:creationId xmlns:p14="http://schemas.microsoft.com/office/powerpoint/2010/main" val="2501447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98E71-13C7-4303-9292-845DF86FE6ED}" type="slidenum">
              <a:rPr lang="en-US"/>
              <a:pPr/>
              <a:t>18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B2098-1A1A-418E-B8ED-B8AB0E4179B8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6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0FF19-5987-4DE0-A145-68E747AC0F4F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4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E90EE-34CD-4976-9D19-FF41F68B25A2}" type="slidenum">
              <a:rPr lang="en-US"/>
              <a:pPr/>
              <a:t>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6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7012B-BA42-4F66-841D-250C0FE2436E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7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33B55-EA43-41BC-811A-9C107D6EE563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Diagnosis is mainly by clinical signs and history supported by serology showing antibodies specific for </a:t>
            </a:r>
            <a:r>
              <a:rPr lang="en-US" i="1" dirty="0"/>
              <a:t>Trichinella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692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628DC-B774-462F-97F0-CCA7DD9E9094}" type="slidenum">
              <a:rPr lang="en-US"/>
              <a:pPr/>
              <a:t>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Horses being fed meat scrapes is reported to occur in Eastern Europe. Also, alfalfa hay cubes containing rodent carcasses can result from close cutting hay fields.</a:t>
            </a:r>
          </a:p>
        </p:txBody>
      </p:sp>
    </p:spTree>
    <p:extLst>
      <p:ext uri="{BB962C8B-B14F-4D97-AF65-F5344CB8AC3E}">
        <p14:creationId xmlns:p14="http://schemas.microsoft.com/office/powerpoint/2010/main" val="228834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1FB58-FEBE-4E29-A19E-E3460066DAD5}" type="slidenum">
              <a:rPr lang="en-US"/>
              <a:pPr/>
              <a:t>10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7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C777F-79F7-4855-A488-2042DFB4A41B}" type="slidenum">
              <a:rPr lang="en-US"/>
              <a:pPr/>
              <a:t>11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2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2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4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6E2D5C6-E855-459F-832A-2EA0C98C9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4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BD88FF4-611E-4B50-8B1D-C2507C8FB8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6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FAA843F6-C3D3-B34A-8C14-ECF8C12F53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C7DDAD60-DBFB-A248-90BD-166E5124E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2D2B-6E9B-5E48-B3D2-E0D60A725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77" y="2184034"/>
            <a:ext cx="7895562" cy="993924"/>
          </a:xfrm>
        </p:spPr>
        <p:txBody>
          <a:bodyPr/>
          <a:lstStyle/>
          <a:p>
            <a:r>
              <a:rPr lang="en-US" b="1" dirty="0"/>
              <a:t>VMP 930 lecture 21a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3451B-B138-F34D-9286-B0DBC7D53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304171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Enoplida</a:t>
            </a:r>
            <a:endParaRPr lang="en-US" b="1" dirty="0"/>
          </a:p>
          <a:p>
            <a:r>
              <a:rPr lang="en-US" b="1" i="1" dirty="0"/>
              <a:t>Trichinella</a:t>
            </a:r>
          </a:p>
        </p:txBody>
      </p:sp>
    </p:spTree>
    <p:extLst>
      <p:ext uri="{BB962C8B-B14F-4D97-AF65-F5344CB8AC3E}">
        <p14:creationId xmlns:p14="http://schemas.microsoft.com/office/powerpoint/2010/main" val="31902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6286" y="2249714"/>
            <a:ext cx="4717143" cy="3077030"/>
          </a:xfr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133" y="537237"/>
            <a:ext cx="4433853" cy="1143000"/>
          </a:xfrm>
        </p:spPr>
        <p:txBody>
          <a:bodyPr/>
          <a:lstStyle/>
          <a:p>
            <a:r>
              <a:rPr lang="en-US" b="1" i="1" dirty="0"/>
              <a:t>Trichuris sp.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1243" y="2119346"/>
            <a:ext cx="4508957" cy="4114800"/>
          </a:xfrm>
        </p:spPr>
        <p:txBody>
          <a:bodyPr/>
          <a:lstStyle/>
          <a:p>
            <a:r>
              <a:rPr lang="en-US" dirty="0"/>
              <a:t>Adults found in the tip of the cecum and large intestine.</a:t>
            </a:r>
          </a:p>
          <a:p>
            <a:r>
              <a:rPr lang="en-US" dirty="0"/>
              <a:t>Unlike </a:t>
            </a:r>
            <a:r>
              <a:rPr lang="en-US" i="1" dirty="0"/>
              <a:t>Trichinella</a:t>
            </a:r>
            <a:r>
              <a:rPr lang="en-US" dirty="0"/>
              <a:t>, </a:t>
            </a:r>
            <a:r>
              <a:rPr lang="en-US" i="1" dirty="0"/>
              <a:t>Trichuris</a:t>
            </a:r>
            <a:r>
              <a:rPr lang="en-US" dirty="0"/>
              <a:t> is very species specific.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35839" y="2486855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Mucosal surface of cecum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89302" y="2967335"/>
            <a:ext cx="163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adult </a:t>
            </a:r>
            <a:r>
              <a:rPr lang="en-US" sz="1400" b="1" i="1" dirty="0" err="1">
                <a:solidFill>
                  <a:schemeClr val="bg1"/>
                </a:solidFill>
              </a:rPr>
              <a:t>Trichuris</a:t>
            </a:r>
            <a:r>
              <a:rPr lang="en-US" sz="1400" b="1" dirty="0">
                <a:solidFill>
                  <a:schemeClr val="bg1"/>
                </a:solidFill>
              </a:rPr>
              <a:t> posterior end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960078" y="3006574"/>
            <a:ext cx="457200" cy="18913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03704" y="3954613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anterior end embedded in mucosa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9041705" y="4235614"/>
            <a:ext cx="708350" cy="32014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76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5370" y="4267200"/>
            <a:ext cx="3454401" cy="2220686"/>
          </a:xfrm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2016" y="540707"/>
            <a:ext cx="6582428" cy="1143000"/>
          </a:xfrm>
        </p:spPr>
        <p:txBody>
          <a:bodyPr/>
          <a:lstStyle/>
          <a:p>
            <a:r>
              <a:rPr lang="en-US" b="1" i="1" dirty="0"/>
              <a:t>Trichuris sp.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86000"/>
            <a:ext cx="5080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Long thin (hair-like) </a:t>
            </a:r>
            <a:r>
              <a:rPr lang="en-US" u="sng" dirty="0"/>
              <a:t>anterior</a:t>
            </a:r>
            <a:r>
              <a:rPr lang="en-US" dirty="0"/>
              <a:t> end and thicker posterior 1/3 (big butt).</a:t>
            </a:r>
          </a:p>
          <a:p>
            <a:pPr>
              <a:lnSpc>
                <a:spcPct val="90000"/>
              </a:lnSpc>
            </a:pPr>
            <a:r>
              <a:rPr lang="en-US" dirty="0"/>
              <a:t>Females produce double operculated, bipolar eggs characteristic of the Order, including </a:t>
            </a:r>
            <a:r>
              <a:rPr lang="en-US" i="1" dirty="0" err="1"/>
              <a:t>Capillaria</a:t>
            </a:r>
            <a:r>
              <a:rPr lang="en-US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68057" y="5073644"/>
            <a:ext cx="1434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 err="1"/>
              <a:t>Trichuris</a:t>
            </a:r>
            <a:r>
              <a:rPr lang="en-US" sz="1400" b="1" dirty="0"/>
              <a:t> egg with smooth shell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26513" y="1915886"/>
            <a:ext cx="3340924" cy="2264229"/>
          </a:xfrm>
        </p:spPr>
      </p:pic>
    </p:spTree>
    <p:extLst>
      <p:ext uri="{BB962C8B-B14F-4D97-AF65-F5344CB8AC3E}">
        <p14:creationId xmlns:p14="http://schemas.microsoft.com/office/powerpoint/2010/main" val="49438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864296"/>
            <a:ext cx="6300445" cy="812105"/>
          </a:xfrm>
        </p:spPr>
        <p:txBody>
          <a:bodyPr/>
          <a:lstStyle/>
          <a:p>
            <a:r>
              <a:rPr lang="en-US" b="1" i="1" dirty="0"/>
              <a:t>Trichuris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Transmission</a:t>
            </a:r>
          </a:p>
          <a:p>
            <a:pPr lvl="1"/>
            <a:r>
              <a:rPr lang="en-US" dirty="0"/>
              <a:t>Egg containing infective larva must be ingested. Route of infection = fecal/oral. </a:t>
            </a:r>
          </a:p>
          <a:p>
            <a:pPr lvl="1"/>
            <a:r>
              <a:rPr lang="en-US" dirty="0"/>
              <a:t>But eggs require 3 weeks to become infective.</a:t>
            </a:r>
          </a:p>
          <a:p>
            <a:pPr lvl="1"/>
            <a:r>
              <a:rPr lang="en-US" dirty="0"/>
              <a:t>Prepatent time in dogs is 12 weeks. </a:t>
            </a:r>
          </a:p>
          <a:p>
            <a:pPr lvl="1"/>
            <a:r>
              <a:rPr lang="en-US" dirty="0"/>
              <a:t>PPT in Pigs = 6 weeks.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9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3771" y="4441371"/>
            <a:ext cx="3091543" cy="2191658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4724" y="1866250"/>
            <a:ext cx="3366507" cy="2240280"/>
          </a:xfr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120" y="609600"/>
            <a:ext cx="9655479" cy="1143000"/>
          </a:xfrm>
        </p:spPr>
        <p:txBody>
          <a:bodyPr/>
          <a:lstStyle/>
          <a:p>
            <a:r>
              <a:rPr lang="en-US" b="1" i="1" dirty="0"/>
              <a:t>Trichuris</a:t>
            </a:r>
            <a:endParaRPr lang="en-US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259" y="2375770"/>
            <a:ext cx="5943600" cy="4114800"/>
          </a:xfrm>
        </p:spPr>
        <p:txBody>
          <a:bodyPr/>
          <a:lstStyle/>
          <a:p>
            <a:r>
              <a:rPr lang="en-US" u="sng" dirty="0"/>
              <a:t>Clinical signs</a:t>
            </a:r>
          </a:p>
          <a:p>
            <a:pPr lvl="1"/>
            <a:r>
              <a:rPr lang="en-US" dirty="0"/>
              <a:t>seen mostly in dogs (</a:t>
            </a:r>
            <a:r>
              <a:rPr lang="en-US" i="1" dirty="0"/>
              <a:t>T</a:t>
            </a:r>
            <a:r>
              <a:rPr lang="en-US" dirty="0"/>
              <a:t>. </a:t>
            </a:r>
            <a:r>
              <a:rPr lang="en-US" i="1" dirty="0" err="1"/>
              <a:t>vulpis</a:t>
            </a:r>
            <a:r>
              <a:rPr lang="en-US" dirty="0"/>
              <a:t>) and pigs (</a:t>
            </a:r>
            <a:r>
              <a:rPr lang="en-US" i="1" dirty="0"/>
              <a:t>T</a:t>
            </a:r>
            <a:r>
              <a:rPr lang="en-US" dirty="0"/>
              <a:t>. </a:t>
            </a:r>
            <a:r>
              <a:rPr lang="en-US" i="1" dirty="0"/>
              <a:t>suis)</a:t>
            </a:r>
          </a:p>
          <a:p>
            <a:pPr lvl="1"/>
            <a:r>
              <a:rPr lang="en-US" dirty="0"/>
              <a:t>characteristic of colitis, and often hemorrhagic.</a:t>
            </a:r>
          </a:p>
          <a:p>
            <a:r>
              <a:rPr lang="en-US" u="sng" dirty="0"/>
              <a:t>Pathology</a:t>
            </a:r>
          </a:p>
          <a:p>
            <a:pPr lvl="1"/>
            <a:r>
              <a:rPr lang="en-US" dirty="0"/>
              <a:t>due to bacteria invading mucosa compromised by </a:t>
            </a:r>
            <a:r>
              <a:rPr lang="en-US" i="1" dirty="0"/>
              <a:t>Trichuris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94049" y="6294475"/>
            <a:ext cx="2448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blood in diarrhea feces</a:t>
            </a:r>
          </a:p>
        </p:txBody>
      </p:sp>
    </p:spTree>
    <p:extLst>
      <p:ext uri="{BB962C8B-B14F-4D97-AF65-F5344CB8AC3E}">
        <p14:creationId xmlns:p14="http://schemas.microsoft.com/office/powerpoint/2010/main" val="293631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745299"/>
            <a:ext cx="7590626" cy="931102"/>
          </a:xfrm>
        </p:spPr>
        <p:txBody>
          <a:bodyPr/>
          <a:lstStyle/>
          <a:p>
            <a:r>
              <a:rPr lang="en-US" b="1" i="1" dirty="0"/>
              <a:t>Trichuris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39868" y="2115637"/>
            <a:ext cx="10121031" cy="3633157"/>
          </a:xfrm>
        </p:spPr>
        <p:txBody>
          <a:bodyPr/>
          <a:lstStyle/>
          <a:p>
            <a:r>
              <a:rPr lang="en-US" b="1" dirty="0"/>
              <a:t>Diagnosis is problematic.</a:t>
            </a:r>
          </a:p>
          <a:p>
            <a:pPr lvl="1"/>
            <a:r>
              <a:rPr lang="en-US" dirty="0"/>
              <a:t>Long prepatent times must be observed</a:t>
            </a:r>
          </a:p>
          <a:p>
            <a:pPr lvl="1"/>
            <a:r>
              <a:rPr lang="en-US" dirty="0"/>
              <a:t>Adult females are sporadic egg producers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thus diagnosis by fecal exam is difficult.</a:t>
            </a:r>
          </a:p>
          <a:p>
            <a:pPr lvl="1"/>
            <a:r>
              <a:rPr lang="en-US" dirty="0"/>
              <a:t>Fecal antigen diagnostic tests for prepatent worms and adult worms are available for send out commercially. This is very helpful for problematic </a:t>
            </a:r>
            <a:r>
              <a:rPr lang="en-US" i="1" dirty="0"/>
              <a:t>Trichuris</a:t>
            </a:r>
            <a:r>
              <a:rPr lang="en-US" dirty="0"/>
              <a:t> infection.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41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745299"/>
            <a:ext cx="7590626" cy="931102"/>
          </a:xfrm>
        </p:spPr>
        <p:txBody>
          <a:bodyPr/>
          <a:lstStyle/>
          <a:p>
            <a:r>
              <a:rPr lang="en-US" b="1" i="1" dirty="0"/>
              <a:t>Trichuris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39868" y="2028172"/>
            <a:ext cx="10121031" cy="4495800"/>
          </a:xfrm>
        </p:spPr>
        <p:txBody>
          <a:bodyPr/>
          <a:lstStyle/>
          <a:p>
            <a:r>
              <a:rPr lang="en-US" b="1" dirty="0"/>
              <a:t>Control is problematic.</a:t>
            </a:r>
          </a:p>
          <a:p>
            <a:pPr lvl="1"/>
            <a:r>
              <a:rPr lang="en-US" dirty="0"/>
              <a:t>long prepatent time must be observed</a:t>
            </a:r>
          </a:p>
          <a:p>
            <a:pPr lvl="1"/>
            <a:r>
              <a:rPr lang="en-US" dirty="0"/>
              <a:t>larval stages are not easily killed by most drugs.</a:t>
            </a:r>
          </a:p>
          <a:p>
            <a:pPr lvl="1"/>
            <a:r>
              <a:rPr lang="en-US" dirty="0"/>
              <a:t>eggs are highly resistant and larvae inside are long-lived like ascarid eggs.</a:t>
            </a:r>
          </a:p>
          <a:p>
            <a:pPr lvl="1"/>
            <a:r>
              <a:rPr lang="en-US" dirty="0"/>
              <a:t>change environment and </a:t>
            </a:r>
            <a:r>
              <a:rPr lang="en-US" u="sng" dirty="0"/>
              <a:t>repeat treatments </a:t>
            </a:r>
            <a:r>
              <a:rPr lang="en-US" dirty="0"/>
              <a:t>for the length of the prepatent time at least.</a:t>
            </a:r>
          </a:p>
          <a:p>
            <a:pPr lvl="1"/>
            <a:r>
              <a:rPr lang="en-US" dirty="0"/>
              <a:t>shorten heartworm monthly prophylaxis to three-week interval (milbemycin containing products work best for this)</a:t>
            </a:r>
          </a:p>
        </p:txBody>
      </p:sp>
    </p:spTree>
    <p:extLst>
      <p:ext uri="{BB962C8B-B14F-4D97-AF65-F5344CB8AC3E}">
        <p14:creationId xmlns:p14="http://schemas.microsoft.com/office/powerpoint/2010/main" val="4015279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2971" y="2844800"/>
            <a:ext cx="4470400" cy="3018971"/>
          </a:xfr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40" y="599162"/>
            <a:ext cx="10363200" cy="1143000"/>
          </a:xfrm>
        </p:spPr>
        <p:txBody>
          <a:bodyPr/>
          <a:lstStyle/>
          <a:p>
            <a:r>
              <a:rPr lang="en-US" b="1" i="1" dirty="0" err="1"/>
              <a:t>Capillaria</a:t>
            </a:r>
            <a:r>
              <a:rPr lang="en-US" b="1" i="1" dirty="0"/>
              <a:t> sp. (</a:t>
            </a:r>
            <a:r>
              <a:rPr lang="en-US" b="1" i="1" dirty="0" err="1"/>
              <a:t>Eucoleus</a:t>
            </a:r>
            <a:r>
              <a:rPr lang="en-US" b="1" i="1" dirty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3983" y="2144038"/>
            <a:ext cx="5837129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multitude of species that are site specific and somewhat host specific.</a:t>
            </a:r>
          </a:p>
          <a:p>
            <a:pPr>
              <a:lnSpc>
                <a:spcPct val="90000"/>
              </a:lnSpc>
            </a:pPr>
            <a:r>
              <a:rPr lang="en-US" dirty="0"/>
              <a:t>All have a stichosome esophagus and are hair-like.</a:t>
            </a:r>
          </a:p>
          <a:p>
            <a:pPr>
              <a:lnSpc>
                <a:spcPct val="90000"/>
              </a:lnSpc>
            </a:pPr>
            <a:r>
              <a:rPr lang="en-US" dirty="0"/>
              <a:t>Females produce bipolar eggs that must be differentiated from </a:t>
            </a:r>
            <a:r>
              <a:rPr lang="en-US" i="1" dirty="0"/>
              <a:t>Trichuris</a:t>
            </a:r>
            <a:r>
              <a:rPr lang="en-US" dirty="0"/>
              <a:t> eggs.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60281" y="3136612"/>
            <a:ext cx="1888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>
                <a:solidFill>
                  <a:schemeClr val="bg2"/>
                </a:solidFill>
              </a:rPr>
              <a:t>Capillaria</a:t>
            </a:r>
            <a:r>
              <a:rPr lang="en-US" sz="1600" b="1" dirty="0">
                <a:solidFill>
                  <a:schemeClr val="bg2"/>
                </a:solidFill>
              </a:rPr>
              <a:t> egg with ridges on shell</a:t>
            </a:r>
          </a:p>
        </p:txBody>
      </p:sp>
    </p:spTree>
    <p:extLst>
      <p:ext uri="{BB962C8B-B14F-4D97-AF65-F5344CB8AC3E}">
        <p14:creationId xmlns:p14="http://schemas.microsoft.com/office/powerpoint/2010/main" val="360133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5857" y="553233"/>
            <a:ext cx="6494746" cy="1143000"/>
          </a:xfrm>
        </p:spPr>
        <p:txBody>
          <a:bodyPr/>
          <a:lstStyle/>
          <a:p>
            <a:r>
              <a:rPr lang="en-US" b="1" i="1" dirty="0" err="1"/>
              <a:t>Capillaria</a:t>
            </a:r>
            <a:r>
              <a:rPr lang="en-US" b="1" i="1" dirty="0"/>
              <a:t> sp.(</a:t>
            </a:r>
            <a:r>
              <a:rPr lang="en-US" b="1" i="1" dirty="0" err="1"/>
              <a:t>Eucoleus</a:t>
            </a:r>
            <a:r>
              <a:rPr lang="en-US" b="1" i="1" dirty="0"/>
              <a:t>)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9494" y="2265124"/>
            <a:ext cx="5592991" cy="3843402"/>
          </a:xfrm>
        </p:spPr>
        <p:txBody>
          <a:bodyPr/>
          <a:lstStyle/>
          <a:p>
            <a:r>
              <a:rPr lang="en-US" sz="2800" dirty="0"/>
              <a:t>Nasal sinuses and airways of dogs and cats.</a:t>
            </a:r>
          </a:p>
          <a:p>
            <a:pPr lvl="1"/>
            <a:r>
              <a:rPr lang="en-US" sz="2400" dirty="0"/>
              <a:t>Differential diagnosis with allergic rhinitis important for correct treatment </a:t>
            </a:r>
            <a:r>
              <a:rPr lang="en-US" sz="2000" dirty="0"/>
              <a:t>(corticosteroid vs anthelmintic)</a:t>
            </a:r>
          </a:p>
          <a:p>
            <a:r>
              <a:rPr lang="en-US" sz="2800" dirty="0"/>
              <a:t>Urinary bladder of dogs and cats.</a:t>
            </a:r>
          </a:p>
          <a:p>
            <a:r>
              <a:rPr lang="en-US" sz="2800" dirty="0"/>
              <a:t>Digestive tract of birds</a:t>
            </a:r>
            <a:r>
              <a:rPr lang="en-US" sz="3600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1198" y="2194502"/>
            <a:ext cx="5640305" cy="37741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8337" y="2215976"/>
            <a:ext cx="1826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>
                <a:solidFill>
                  <a:schemeClr val="bg1"/>
                </a:solidFill>
              </a:rPr>
              <a:t>Eucoleus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bohmi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on nasal sinus mucosa – endoscopic view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493685" y="3692048"/>
            <a:ext cx="381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7903923" y="3632549"/>
            <a:ext cx="216074" cy="3981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740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530" y="939452"/>
            <a:ext cx="9087486" cy="762001"/>
          </a:xfrm>
        </p:spPr>
        <p:txBody>
          <a:bodyPr/>
          <a:lstStyle/>
          <a:p>
            <a:r>
              <a:rPr lang="en-US" b="1" i="1" dirty="0" err="1"/>
              <a:t>Capillaria</a:t>
            </a:r>
            <a:r>
              <a:rPr lang="en-US" b="1" i="1" dirty="0"/>
              <a:t> </a:t>
            </a:r>
            <a:r>
              <a:rPr lang="en-US" b="1" dirty="0"/>
              <a:t>sp. (</a:t>
            </a:r>
            <a:r>
              <a:rPr lang="en-US" b="1" i="1" dirty="0" err="1"/>
              <a:t>Eucoleus</a:t>
            </a:r>
            <a:r>
              <a:rPr lang="en-US" b="1" dirty="0"/>
              <a:t>)</a:t>
            </a:r>
            <a:endParaRPr lang="en-US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71184" y="2254685"/>
            <a:ext cx="10768933" cy="387782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FYI not on test</a:t>
            </a:r>
            <a:endParaRPr lang="en-US" dirty="0"/>
          </a:p>
          <a:p>
            <a:pPr lvl="1"/>
            <a:r>
              <a:rPr lang="en-US" dirty="0"/>
              <a:t>Treatment of companion animals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fenbendazole (</a:t>
            </a:r>
            <a:r>
              <a:rPr lang="en-US" dirty="0" err="1"/>
              <a:t>Panacur</a:t>
            </a:r>
            <a:r>
              <a:rPr lang="en-US" dirty="0"/>
              <a:t>) at very high doses for 1-2 weeks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OR  ivermectin (0.2mg/ml).</a:t>
            </a:r>
          </a:p>
          <a:p>
            <a:pPr lvl="1"/>
            <a:r>
              <a:rPr lang="en-US" dirty="0"/>
              <a:t>Treatment of production animals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Pyrantel tartrate as continuous medication in feed is used to kill larvae emerging from eggs, as with ascarids and </a:t>
            </a:r>
            <a:r>
              <a:rPr lang="en-US" i="1" dirty="0"/>
              <a:t>Trichuris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81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24485" y="1979271"/>
            <a:ext cx="2951545" cy="4548852"/>
          </a:xfr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366" y="609600"/>
            <a:ext cx="6705531" cy="1143000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Enoplida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823" y="2244849"/>
            <a:ext cx="5966624" cy="2669229"/>
          </a:xfrm>
        </p:spPr>
        <p:txBody>
          <a:bodyPr/>
          <a:lstStyle/>
          <a:p>
            <a:r>
              <a:rPr lang="en-US" dirty="0"/>
              <a:t>Three important genera</a:t>
            </a:r>
          </a:p>
          <a:p>
            <a:pPr lvl="1"/>
            <a:r>
              <a:rPr lang="en-US" dirty="0"/>
              <a:t>all have the stichosome esophagus</a:t>
            </a:r>
            <a:br>
              <a:rPr lang="en-US" dirty="0"/>
            </a:br>
            <a:r>
              <a:rPr lang="en-US" i="1" dirty="0"/>
              <a:t>Trichinella spiralis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Trichuris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Capillaria</a:t>
            </a:r>
            <a:r>
              <a:rPr lang="en-US" i="1" dirty="0"/>
              <a:t> (</a:t>
            </a:r>
            <a:r>
              <a:rPr lang="en-US" i="1" dirty="0" err="1"/>
              <a:t>Eucoleus</a:t>
            </a:r>
            <a:r>
              <a:rPr lang="en-US" i="1" dirty="0"/>
              <a:t>)</a:t>
            </a:r>
            <a:endParaRPr lang="en-US" dirty="0"/>
          </a:p>
        </p:txBody>
      </p:sp>
      <p:graphicFrame>
        <p:nvGraphicFramePr>
          <p:cNvPr id="5125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522075" y="5327650"/>
          <a:ext cx="6699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5" imgW="1190476" imgH="1190476" progId="Paint.Picture">
                  <p:embed/>
                </p:oleObj>
              </mc:Choice>
              <mc:Fallback>
                <p:oleObj name="Bitmap Image" r:id="rId5" imgW="1190476" imgH="1190476" progId="Paint.Picture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2075" y="5327650"/>
                        <a:ext cx="66992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760887" y="2067418"/>
            <a:ext cx="998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/>
                </a:solidFill>
              </a:rPr>
              <a:t>rhabditiform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9845" y="206741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/>
                </a:solidFill>
              </a:rPr>
              <a:t>strongyliform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29741" y="206741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/>
                </a:solidFill>
              </a:rPr>
              <a:t>filariform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541" y="522119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0000"/>
                </a:solidFill>
              </a:rPr>
              <a:t>Stichosome</a:t>
            </a:r>
            <a:r>
              <a:rPr lang="en-US" sz="1200" b="1" dirty="0">
                <a:solidFill>
                  <a:srgbClr val="FF0000"/>
                </a:solidFill>
              </a:rPr>
              <a:t> esophagus</a:t>
            </a:r>
          </a:p>
        </p:txBody>
      </p:sp>
    </p:spTree>
    <p:extLst>
      <p:ext uri="{BB962C8B-B14F-4D97-AF65-F5344CB8AC3E}">
        <p14:creationId xmlns:p14="http://schemas.microsoft.com/office/powerpoint/2010/main" val="93626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51808" y="4363656"/>
            <a:ext cx="3611302" cy="2314936"/>
          </a:xfr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9595" y="629758"/>
            <a:ext cx="7816241" cy="1143000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Enoplida</a:t>
            </a:r>
            <a:endParaRPr 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7096" y="2073348"/>
            <a:ext cx="6059175" cy="3707414"/>
          </a:xfrm>
        </p:spPr>
        <p:txBody>
          <a:bodyPr/>
          <a:lstStyle/>
          <a:p>
            <a:r>
              <a:rPr lang="en-US" dirty="0" err="1"/>
              <a:t>Trichinelloidea</a:t>
            </a:r>
            <a:r>
              <a:rPr lang="en-US" dirty="0"/>
              <a:t> genera and </a:t>
            </a:r>
            <a:r>
              <a:rPr lang="en-US" i="1" dirty="0" err="1"/>
              <a:t>Dioctophyme</a:t>
            </a:r>
            <a:r>
              <a:rPr lang="en-US" dirty="0"/>
              <a:t> have eggs with </a:t>
            </a:r>
            <a:r>
              <a:rPr lang="en-US" u="sng" dirty="0"/>
              <a:t>bipolar plugs.</a:t>
            </a:r>
          </a:p>
          <a:p>
            <a:pPr marL="0" indent="0">
              <a:buNone/>
            </a:pPr>
            <a:r>
              <a:rPr lang="en-US" sz="1400" dirty="0"/>
              <a:t>	(Also </a:t>
            </a:r>
            <a:r>
              <a:rPr lang="en-US" sz="1400" i="1" dirty="0" err="1"/>
              <a:t>Syngamus</a:t>
            </a:r>
            <a:r>
              <a:rPr lang="en-US" sz="1400" dirty="0"/>
              <a:t> </a:t>
            </a:r>
            <a:r>
              <a:rPr lang="en-US" sz="1400" i="1" dirty="0"/>
              <a:t>trachea</a:t>
            </a:r>
            <a:r>
              <a:rPr lang="en-US" sz="1400" dirty="0"/>
              <a:t> in birds, which is not in this Order).</a:t>
            </a:r>
          </a:p>
          <a:p>
            <a:pPr lvl="1"/>
            <a:r>
              <a:rPr lang="en-US" i="1" dirty="0" err="1"/>
              <a:t>Capillaria</a:t>
            </a:r>
            <a:r>
              <a:rPr lang="en-US" dirty="0"/>
              <a:t> above</a:t>
            </a:r>
          </a:p>
          <a:p>
            <a:pPr lvl="1"/>
            <a:r>
              <a:rPr lang="en-US" i="1" dirty="0" err="1"/>
              <a:t>Trichuris</a:t>
            </a:r>
            <a:r>
              <a:rPr lang="en-US" dirty="0"/>
              <a:t> below</a:t>
            </a:r>
          </a:p>
          <a:p>
            <a:pPr lvl="1"/>
            <a:r>
              <a:rPr lang="en-US" i="1" dirty="0" err="1"/>
              <a:t>Trichinella</a:t>
            </a:r>
            <a:r>
              <a:rPr lang="en-US" dirty="0"/>
              <a:t> does </a:t>
            </a:r>
            <a:r>
              <a:rPr lang="en-US" u="sng" dirty="0"/>
              <a:t>not</a:t>
            </a:r>
            <a:r>
              <a:rPr lang="en-US" dirty="0"/>
              <a:t> produce eggs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86"/>
          <a:stretch/>
        </p:blipFill>
        <p:spPr bwMode="auto">
          <a:xfrm rot="5400000" flipH="1">
            <a:off x="7404656" y="1240644"/>
            <a:ext cx="1815335" cy="322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73548" y="2439711"/>
            <a:ext cx="11130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shell with tiny pits or ridges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3004" y="5519152"/>
            <a:ext cx="1266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shell is very smooth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42750" y="1916975"/>
            <a:ext cx="147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>
                <a:solidFill>
                  <a:schemeClr val="bg2"/>
                </a:solidFill>
              </a:rPr>
              <a:t>Capillaria</a:t>
            </a:r>
            <a:r>
              <a:rPr lang="en-US" sz="1400" b="1" dirty="0">
                <a:solidFill>
                  <a:schemeClr val="bg2"/>
                </a:solidFill>
              </a:rPr>
              <a:t> egg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6265" y="4363656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Trichuris</a:t>
            </a:r>
            <a:r>
              <a:rPr lang="en-US" sz="1600" b="1" dirty="0"/>
              <a:t> egg</a:t>
            </a:r>
          </a:p>
        </p:txBody>
      </p:sp>
    </p:spTree>
    <p:extLst>
      <p:ext uri="{BB962C8B-B14F-4D97-AF65-F5344CB8AC3E}">
        <p14:creationId xmlns:p14="http://schemas.microsoft.com/office/powerpoint/2010/main" val="318473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23" y="883085"/>
            <a:ext cx="5924664" cy="880998"/>
          </a:xfrm>
        </p:spPr>
        <p:txBody>
          <a:bodyPr/>
          <a:lstStyle/>
          <a:p>
            <a:r>
              <a:rPr lang="en-US" b="1" i="1" dirty="0"/>
              <a:t>Trichinella spiralis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51978" y="2174289"/>
            <a:ext cx="10750144" cy="3349690"/>
          </a:xfrm>
        </p:spPr>
        <p:txBody>
          <a:bodyPr/>
          <a:lstStyle/>
          <a:p>
            <a:r>
              <a:rPr lang="en-US" dirty="0"/>
              <a:t>The same species infects all warm-blooded animals</a:t>
            </a:r>
          </a:p>
          <a:p>
            <a:r>
              <a:rPr lang="en-US" dirty="0"/>
              <a:t>Causes a zoonotic disease of major public health concern </a:t>
            </a:r>
          </a:p>
          <a:p>
            <a:pPr lvl="1"/>
            <a:r>
              <a:rPr lang="en-US" dirty="0"/>
              <a:t>where pigs are raised outside, and pork is not cooked well or frozen</a:t>
            </a:r>
          </a:p>
          <a:p>
            <a:pPr lvl="1"/>
            <a:r>
              <a:rPr lang="en-US" dirty="0"/>
              <a:t>when omnivore/carnivore game species are eaten without thorough cooking</a:t>
            </a:r>
          </a:p>
        </p:txBody>
      </p:sp>
    </p:spTree>
    <p:extLst>
      <p:ext uri="{BB962C8B-B14F-4D97-AF65-F5344CB8AC3E}">
        <p14:creationId xmlns:p14="http://schemas.microsoft.com/office/powerpoint/2010/main" val="392579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94339" y="2546431"/>
            <a:ext cx="4745620" cy="307886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4525" y="4163598"/>
            <a:ext cx="3368234" cy="2430684"/>
          </a:xfrm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633325"/>
            <a:ext cx="5791200" cy="1143000"/>
          </a:xfrm>
        </p:spPr>
        <p:txBody>
          <a:bodyPr/>
          <a:lstStyle/>
          <a:p>
            <a:r>
              <a:rPr lang="en-US" b="1" i="1" dirty="0"/>
              <a:t>Trichinella spiralis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1457" y="2132012"/>
            <a:ext cx="4733730" cy="1675899"/>
          </a:xfrm>
        </p:spPr>
        <p:txBody>
          <a:bodyPr/>
          <a:lstStyle/>
          <a:p>
            <a:r>
              <a:rPr lang="en-US" dirty="0"/>
              <a:t>Tiny adults are found in the mucosa of the small intestine.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5264" y="5003543"/>
            <a:ext cx="9248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small intestine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2067" y="5763053"/>
            <a:ext cx="838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adult female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3611567" y="5593537"/>
            <a:ext cx="381000" cy="219474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02017" y="6086923"/>
            <a:ext cx="419100" cy="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67580" y="2749868"/>
            <a:ext cx="1708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Adult stage isolated from intestine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6931021" y="4356004"/>
            <a:ext cx="623200" cy="642406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7089010" y="4356004"/>
            <a:ext cx="678570" cy="724887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01050" y="4038054"/>
            <a:ext cx="1076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stichocytes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7727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1271" y="4213184"/>
            <a:ext cx="3356658" cy="226863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31888" y="1967695"/>
            <a:ext cx="3206187" cy="2129743"/>
          </a:xfrm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027134"/>
            <a:ext cx="5257800" cy="725466"/>
          </a:xfrm>
        </p:spPr>
        <p:txBody>
          <a:bodyPr/>
          <a:lstStyle/>
          <a:p>
            <a:r>
              <a:rPr lang="en-US" b="1" i="1" dirty="0"/>
              <a:t>Trichinella spiralis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8827" y="1981200"/>
            <a:ext cx="5533373" cy="4114800"/>
          </a:xfrm>
        </p:spPr>
        <p:txBody>
          <a:bodyPr/>
          <a:lstStyle/>
          <a:p>
            <a:r>
              <a:rPr lang="en-US" sz="2800" dirty="0"/>
              <a:t>Larvae produced by the females are distributed to the host muscle tissue of the same host where they remain until eaten by the next host. </a:t>
            </a:r>
          </a:p>
          <a:p>
            <a:r>
              <a:rPr lang="en-US" sz="2400" dirty="0"/>
              <a:t>Consequences of infection.</a:t>
            </a:r>
          </a:p>
          <a:p>
            <a:pPr lvl="1"/>
            <a:r>
              <a:rPr lang="en-US" sz="2000" dirty="0"/>
              <a:t>What is the risk of humans getting infected from eating undercooked beef compared to eating undercooked pork?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15189" y="2934025"/>
            <a:ext cx="1601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L</a:t>
            </a:r>
            <a:r>
              <a:rPr lang="en-US" sz="1400" b="1" baseline="-25000" dirty="0">
                <a:solidFill>
                  <a:schemeClr val="bg2"/>
                </a:solidFill>
              </a:rPr>
              <a:t>1</a:t>
            </a:r>
            <a:r>
              <a:rPr lang="en-US" sz="1400" b="1" dirty="0">
                <a:solidFill>
                  <a:schemeClr val="bg2"/>
                </a:solidFill>
              </a:rPr>
              <a:t> larva in blood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1361" y="4553634"/>
            <a:ext cx="1044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L</a:t>
            </a:r>
            <a:r>
              <a:rPr lang="en-US" sz="1400" b="1" baseline="-25000" dirty="0">
                <a:solidFill>
                  <a:schemeClr val="bg2"/>
                </a:solidFill>
              </a:rPr>
              <a:t>1</a:t>
            </a:r>
            <a:r>
              <a:rPr lang="en-US" sz="1400" b="1" dirty="0">
                <a:solidFill>
                  <a:schemeClr val="bg2"/>
                </a:solidFill>
              </a:rPr>
              <a:t> larva encysted in muscle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7584510" y="5123145"/>
            <a:ext cx="518103" cy="169153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7584510" y="4588753"/>
            <a:ext cx="645090" cy="89719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62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Trichinella spiralis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717" y="2318338"/>
            <a:ext cx="10363200" cy="35814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Clinical disease seen in humans, rarely in other species. </a:t>
            </a:r>
          </a:p>
          <a:p>
            <a:pPr>
              <a:lnSpc>
                <a:spcPct val="90000"/>
              </a:lnSpc>
            </a:pPr>
            <a:r>
              <a:rPr lang="en-US" dirty="0"/>
              <a:t>Signs of transient enteritis early after infection, then larvae cause myositis and possibly muscle paralysis in heavy infections. </a:t>
            </a:r>
          </a:p>
          <a:p>
            <a:pPr>
              <a:lnSpc>
                <a:spcPct val="90000"/>
              </a:lnSpc>
            </a:pPr>
            <a:r>
              <a:rPr lang="en-US" dirty="0"/>
              <a:t>Diagnosis: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clinical signs shortly after eating raw or under-cooked meat.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Antibody titers.</a:t>
            </a:r>
          </a:p>
        </p:txBody>
      </p:sp>
    </p:spTree>
    <p:extLst>
      <p:ext uri="{BB962C8B-B14F-4D97-AF65-F5344CB8AC3E}">
        <p14:creationId xmlns:p14="http://schemas.microsoft.com/office/powerpoint/2010/main" val="428501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725487"/>
            <a:ext cx="7578100" cy="950914"/>
          </a:xfrm>
        </p:spPr>
        <p:txBody>
          <a:bodyPr/>
          <a:lstStyle/>
          <a:p>
            <a:r>
              <a:rPr lang="en-US" b="1" i="1" dirty="0"/>
              <a:t>Trichinella spiralis</a:t>
            </a:r>
            <a:endParaRPr lang="en-US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eat raw or rare meat!</a:t>
            </a:r>
          </a:p>
          <a:p>
            <a:pPr lvl="1"/>
            <a:r>
              <a:rPr lang="en-US" dirty="0"/>
              <a:t>Even horse meat may contain </a:t>
            </a:r>
            <a:r>
              <a:rPr lang="en-US" i="1" dirty="0"/>
              <a:t>Trichinella</a:t>
            </a:r>
            <a:r>
              <a:rPr lang="en-US" dirty="0"/>
              <a:t>. </a:t>
            </a:r>
            <a:r>
              <a:rPr lang="en-US" b="1" dirty="0"/>
              <a:t>How?</a:t>
            </a:r>
          </a:p>
          <a:p>
            <a:r>
              <a:rPr lang="en-US" dirty="0"/>
              <a:t>Do not feed uncooked garbage to pigs.</a:t>
            </a:r>
          </a:p>
          <a:p>
            <a:r>
              <a:rPr lang="en-US" dirty="0"/>
              <a:t>Rodent control to prevent pigs from eating “</a:t>
            </a:r>
            <a:r>
              <a:rPr lang="en-US" dirty="0" err="1"/>
              <a:t>ratburgers</a:t>
            </a:r>
            <a:r>
              <a:rPr lang="en-US" dirty="0"/>
              <a:t>”.</a:t>
            </a:r>
          </a:p>
          <a:p>
            <a:r>
              <a:rPr lang="en-US" dirty="0"/>
              <a:t>Treatment: </a:t>
            </a:r>
          </a:p>
          <a:p>
            <a:pPr lvl="1"/>
            <a:r>
              <a:rPr lang="en-US" dirty="0"/>
              <a:t>benzimidazoles and concurrent corticosteroids.</a:t>
            </a:r>
          </a:p>
        </p:txBody>
      </p:sp>
    </p:spTree>
    <p:extLst>
      <p:ext uri="{BB962C8B-B14F-4D97-AF65-F5344CB8AC3E}">
        <p14:creationId xmlns:p14="http://schemas.microsoft.com/office/powerpoint/2010/main" val="208661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C9C8-47D1-854C-9018-F1C88471F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584" y="1676400"/>
            <a:ext cx="10363200" cy="1462088"/>
          </a:xfrm>
        </p:spPr>
        <p:txBody>
          <a:bodyPr/>
          <a:lstStyle/>
          <a:p>
            <a:r>
              <a:rPr lang="en-US" b="1" dirty="0"/>
              <a:t>VMP 930 lecture 21b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A6010-A23B-1E40-BBE7-DF14C0B4E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Trichuris</a:t>
            </a:r>
            <a:r>
              <a:rPr lang="en-US" b="1" dirty="0"/>
              <a:t> (whipworm)</a:t>
            </a:r>
          </a:p>
          <a:p>
            <a:r>
              <a:rPr lang="en-US" b="1" i="1" dirty="0" err="1"/>
              <a:t>Capillaria</a:t>
            </a:r>
            <a:r>
              <a:rPr lang="en-US" b="1" i="1" dirty="0"/>
              <a:t> </a:t>
            </a:r>
            <a:r>
              <a:rPr lang="en-US" b="1" dirty="0"/>
              <a:t>/ </a:t>
            </a:r>
            <a:r>
              <a:rPr lang="en-US" b="1" i="1" dirty="0" err="1"/>
              <a:t>Eucoleus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6009594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2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2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ends2" id="{496DC248-EC6E-4C99-B00F-BE6076C03622}" vid="{965DB1AC-8535-4574-ABE4-FFFA09F834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858</Words>
  <Application>Microsoft Office PowerPoint</Application>
  <PresentationFormat>Widescreen</PresentationFormat>
  <Paragraphs>128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Tahoma</vt:lpstr>
      <vt:lpstr>Wingdings</vt:lpstr>
      <vt:lpstr>Blends2</vt:lpstr>
      <vt:lpstr>Bitmap Image</vt:lpstr>
      <vt:lpstr>VMP 930 lecture 21a</vt:lpstr>
      <vt:lpstr>Order Enoplida</vt:lpstr>
      <vt:lpstr>Order Enoplida</vt:lpstr>
      <vt:lpstr>Trichinella spiralis</vt:lpstr>
      <vt:lpstr>Trichinella spiralis</vt:lpstr>
      <vt:lpstr>Trichinella spiralis</vt:lpstr>
      <vt:lpstr>Trichinella spiralis</vt:lpstr>
      <vt:lpstr>Trichinella spiralis</vt:lpstr>
      <vt:lpstr>VMP 930 lecture 21b</vt:lpstr>
      <vt:lpstr>Trichuris sp.</vt:lpstr>
      <vt:lpstr>Trichuris sp.</vt:lpstr>
      <vt:lpstr>Trichuris</vt:lpstr>
      <vt:lpstr>Trichuris</vt:lpstr>
      <vt:lpstr>Trichuris</vt:lpstr>
      <vt:lpstr>Trichuris</vt:lpstr>
      <vt:lpstr>Capillaria sp. (Eucoleus)</vt:lpstr>
      <vt:lpstr>Capillaria sp.(Eucoleus) </vt:lpstr>
      <vt:lpstr>Capillaria sp. (Eucoleus)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VMP 930 lecture 21a</dc:title>
  <dc:creator>Bruce Hammerberg</dc:creator>
  <cp:lastModifiedBy>James R Flowers</cp:lastModifiedBy>
  <cp:revision>9</cp:revision>
  <dcterms:created xsi:type="dcterms:W3CDTF">2020-07-08T23:38:27Z</dcterms:created>
  <dcterms:modified xsi:type="dcterms:W3CDTF">2021-07-07T15:41:45Z</dcterms:modified>
</cp:coreProperties>
</file>