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20"/>
  </p:notesMasterIdLst>
  <p:sldIdLst>
    <p:sldId id="256" r:id="rId2"/>
    <p:sldId id="287" r:id="rId3"/>
    <p:sldId id="271" r:id="rId4"/>
    <p:sldId id="272" r:id="rId5"/>
    <p:sldId id="281" r:id="rId6"/>
    <p:sldId id="288" r:id="rId7"/>
    <p:sldId id="273" r:id="rId8"/>
    <p:sldId id="282" r:id="rId9"/>
    <p:sldId id="274" r:id="rId10"/>
    <p:sldId id="275" r:id="rId11"/>
    <p:sldId id="276" r:id="rId12"/>
    <p:sldId id="285" r:id="rId13"/>
    <p:sldId id="286" r:id="rId14"/>
    <p:sldId id="277" r:id="rId15"/>
    <p:sldId id="278" r:id="rId16"/>
    <p:sldId id="279" r:id="rId17"/>
    <p:sldId id="280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 snapToObjects="1">
      <p:cViewPr varScale="1">
        <p:scale>
          <a:sx n="69" d="100"/>
          <a:sy n="69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B6D32-7807-8449-B062-C77CCBC2AF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35CE2-4B2F-D642-AFDD-EDA7117A0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B1858-D4FF-4590-8A06-44550D598B40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list of uncommon helminths that should be considered if your practice is in an area where raccoons are frequently seen. </a:t>
            </a:r>
            <a:r>
              <a:rPr lang="en-US" i="1" dirty="0" err="1"/>
              <a:t>Macracanthorhynchus</a:t>
            </a:r>
            <a:r>
              <a:rPr lang="en-US" dirty="0"/>
              <a:t> information is in the appendix of your lecture manual but will not be on tests. Dr. Flowers will cover </a:t>
            </a:r>
            <a:r>
              <a:rPr lang="en-US" i="1" dirty="0" err="1"/>
              <a:t>Heterobilharzia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i="1" dirty="0" err="1"/>
              <a:t>Dracunculus</a:t>
            </a:r>
            <a:r>
              <a:rPr lang="en-US" dirty="0"/>
              <a:t> and </a:t>
            </a:r>
            <a:r>
              <a:rPr lang="en-US" i="1" dirty="0" err="1"/>
              <a:t>Physaloptera</a:t>
            </a:r>
            <a:r>
              <a:rPr lang="en-US" dirty="0"/>
              <a:t> will be covered in this section.</a:t>
            </a:r>
          </a:p>
        </p:txBody>
      </p:sp>
    </p:spTree>
    <p:extLst>
      <p:ext uri="{BB962C8B-B14F-4D97-AF65-F5344CB8AC3E}">
        <p14:creationId xmlns:p14="http://schemas.microsoft.com/office/powerpoint/2010/main" val="3529834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31262-8F11-474C-BD9D-DC2466127CA6}" type="slidenum">
              <a:rPr lang="en-US"/>
              <a:pPr/>
              <a:t>12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2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5C4D5-BC82-4280-A9A8-49A1520D7181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Lower right figure shows biopsy of the lesion showing eosinophil infiltrate and larval worm.</a:t>
            </a:r>
          </a:p>
        </p:txBody>
      </p:sp>
    </p:spTree>
    <p:extLst>
      <p:ext uri="{BB962C8B-B14F-4D97-AF65-F5344CB8AC3E}">
        <p14:creationId xmlns:p14="http://schemas.microsoft.com/office/powerpoint/2010/main" val="3305198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253F1-FB70-47F8-A443-6A23AE35AE53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ACDBE-9FF1-41C0-AA70-957590C14DD9}" type="slidenum">
              <a:rPr lang="en-US"/>
              <a:pPr/>
              <a:t>15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33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6C8A6-B557-4ECE-9AC9-D1E55AF65A4A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57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2F596-5FE0-420D-96EE-FC94E541B199}" type="slidenum">
              <a:rPr lang="en-US"/>
              <a:pPr/>
              <a:t>17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2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CE33-2D31-4AC8-9CFD-35EFB4E7C265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3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0DFA7-BD81-4DC5-91AA-9B8B3AF70693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21883-A3F6-40B9-BEF0-E60E5BE2C040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1A7D6-4BB9-4286-98E7-BAB8D4C17CA2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A29A-93F0-4A68-A8CA-9C0DC3AD88D9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figure shows an endoscopic view of adult worms embedded in the mucosa of the stomach.</a:t>
            </a:r>
          </a:p>
        </p:txBody>
      </p:sp>
    </p:spTree>
    <p:extLst>
      <p:ext uri="{BB962C8B-B14F-4D97-AF65-F5344CB8AC3E}">
        <p14:creationId xmlns:p14="http://schemas.microsoft.com/office/powerpoint/2010/main" val="167460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AE1B7-9A2C-4EF1-A701-E65C517F1725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7F614-C3E1-4FB5-B70E-F432185A8617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6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B7477-D38F-456E-A054-4DFA3A537125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6E2D5C6-E855-459F-832A-2EA0C98C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5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BD88FF4-611E-4B50-8B1D-C2507C8FB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1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F0403C5-581B-41BF-AC94-3FD79FFB4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9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C7256C6-6CCA-4B0E-A29B-AC9EC7531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9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0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0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8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5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BE7FE733-965F-D445-9130-BEE6ED185266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EB77967-798A-6C49-AE09-A08F88D4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rtwormsociety.org/veterinary-resources/american-heartworm-society-guidelin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95C6-3021-5143-BE1E-CD467D56C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VMP 930 lecture 21c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DD1E4-8433-F14B-84D5-93EF2D0B3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402847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Spirurida</a:t>
            </a:r>
            <a:endParaRPr lang="en-US" b="1" dirty="0"/>
          </a:p>
          <a:p>
            <a:r>
              <a:rPr lang="en-US" b="1" dirty="0"/>
              <a:t>Require arthropod intermediate hosts</a:t>
            </a:r>
          </a:p>
        </p:txBody>
      </p:sp>
    </p:spTree>
    <p:extLst>
      <p:ext uri="{BB962C8B-B14F-4D97-AF65-F5344CB8AC3E}">
        <p14:creationId xmlns:p14="http://schemas.microsoft.com/office/powerpoint/2010/main" val="282322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585" y="820737"/>
            <a:ext cx="7996765" cy="950914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/>
              <a:t>Habronema</a:t>
            </a:r>
            <a:r>
              <a:rPr lang="en-US" b="1" dirty="0"/>
              <a:t> and </a:t>
            </a:r>
            <a:r>
              <a:rPr lang="en-US" b="1" i="1" dirty="0" err="1"/>
              <a:t>Drashia</a:t>
            </a:r>
            <a:endParaRPr lang="en-US" b="1" i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717" y="2252663"/>
            <a:ext cx="6176433" cy="4114800"/>
          </a:xfrm>
          <a:noFill/>
          <a:ln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r>
              <a:rPr lang="en-US" dirty="0"/>
              <a:t>Stomach worms of horses</a:t>
            </a:r>
          </a:p>
          <a:p>
            <a:r>
              <a:rPr lang="en-US" dirty="0"/>
              <a:t>Up to 20 mm long, thicker than </a:t>
            </a:r>
            <a:r>
              <a:rPr lang="en-US" i="1" dirty="0" err="1"/>
              <a:t>Trichostrongylus</a:t>
            </a:r>
            <a:r>
              <a:rPr lang="en-US" i="1" dirty="0"/>
              <a:t> </a:t>
            </a:r>
            <a:r>
              <a:rPr lang="en-US" i="1" dirty="0" err="1"/>
              <a:t>axei</a:t>
            </a:r>
            <a:endParaRPr lang="en-US" i="1" dirty="0"/>
          </a:p>
          <a:p>
            <a:r>
              <a:rPr lang="en-US" dirty="0"/>
              <a:t>Life Cycle</a:t>
            </a:r>
          </a:p>
          <a:p>
            <a:pPr lvl="1"/>
            <a:r>
              <a:rPr lang="en-US" dirty="0" err="1"/>
              <a:t>larvated</a:t>
            </a:r>
            <a:r>
              <a:rPr lang="en-US" dirty="0"/>
              <a:t> egg, passed in feces</a:t>
            </a:r>
          </a:p>
          <a:p>
            <a:pPr lvl="1"/>
            <a:r>
              <a:rPr lang="en-US" dirty="0"/>
              <a:t>hatches and L</a:t>
            </a:r>
            <a:r>
              <a:rPr lang="en-US" baseline="-25000" dirty="0"/>
              <a:t>1</a:t>
            </a:r>
            <a:r>
              <a:rPr lang="en-US" dirty="0"/>
              <a:t> ingested by maggot of </a:t>
            </a:r>
            <a:r>
              <a:rPr lang="en-US" i="1" dirty="0"/>
              <a:t>Stomoxys</a:t>
            </a:r>
            <a:r>
              <a:rPr lang="en-US" dirty="0"/>
              <a:t> or </a:t>
            </a:r>
            <a:r>
              <a:rPr lang="en-US" i="1" dirty="0"/>
              <a:t>Musca</a:t>
            </a:r>
            <a:r>
              <a:rPr lang="en-US" dirty="0"/>
              <a:t> flies</a:t>
            </a:r>
          </a:p>
          <a:p>
            <a:pPr lvl="1"/>
            <a:r>
              <a:rPr lang="en-US" dirty="0"/>
              <a:t>L</a:t>
            </a:r>
            <a:r>
              <a:rPr lang="en-US" baseline="-25000" dirty="0"/>
              <a:t>3</a:t>
            </a:r>
            <a:r>
              <a:rPr lang="en-US" dirty="0"/>
              <a:t> deposited on horse by fly - when fly is feeding around lips, eye or wounds.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6416" y="2084832"/>
            <a:ext cx="3401568" cy="22067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8753856" y="3840480"/>
            <a:ext cx="3450336" cy="210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7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97240" y="4255008"/>
            <a:ext cx="3389376" cy="2218944"/>
          </a:xfrm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2900" y="635000"/>
            <a:ext cx="8674100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/>
              <a:t>Habronema</a:t>
            </a:r>
            <a:r>
              <a:rPr lang="en-US" b="1" dirty="0"/>
              <a:t> and </a:t>
            </a:r>
            <a:r>
              <a:rPr lang="en-US" b="1" i="1" dirty="0" err="1"/>
              <a:t>Drashia</a:t>
            </a:r>
            <a:endParaRPr lang="en-US" b="1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3001895"/>
            <a:ext cx="5384800" cy="2787650"/>
          </a:xfrm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r>
              <a:rPr lang="en-US" dirty="0"/>
              <a:t>Internal Pathogenesis:</a:t>
            </a:r>
          </a:p>
          <a:p>
            <a:pPr lvl="1"/>
            <a:r>
              <a:rPr lang="en-US" dirty="0"/>
              <a:t>gastritis and ulcers from </a:t>
            </a:r>
            <a:r>
              <a:rPr lang="en-US" i="1" dirty="0"/>
              <a:t>Habronema</a:t>
            </a:r>
            <a:r>
              <a:rPr lang="en-US" dirty="0"/>
              <a:t> adults</a:t>
            </a:r>
          </a:p>
          <a:p>
            <a:pPr lvl="1"/>
            <a:r>
              <a:rPr lang="en-US" dirty="0"/>
              <a:t>fibrous “tumors” in stomach wall containing adult </a:t>
            </a:r>
            <a:r>
              <a:rPr lang="en-US" i="1" dirty="0" err="1"/>
              <a:t>Drashia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2328" y="2279903"/>
            <a:ext cx="3401568" cy="2243329"/>
          </a:xfrm>
        </p:spPr>
      </p:pic>
    </p:spTree>
    <p:extLst>
      <p:ext uri="{BB962C8B-B14F-4D97-AF65-F5344CB8AC3E}">
        <p14:creationId xmlns:p14="http://schemas.microsoft.com/office/powerpoint/2010/main" val="547272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787400"/>
            <a:ext cx="7431615" cy="889001"/>
          </a:xfrm>
        </p:spPr>
        <p:txBody>
          <a:bodyPr/>
          <a:lstStyle/>
          <a:p>
            <a:r>
              <a:rPr lang="en-US" b="1" i="1" dirty="0"/>
              <a:t>Habronema</a:t>
            </a:r>
            <a:r>
              <a:rPr lang="en-US" b="1" dirty="0"/>
              <a:t> and </a:t>
            </a:r>
            <a:r>
              <a:rPr lang="en-US" b="1" i="1" dirty="0" err="1"/>
              <a:t>Drashia</a:t>
            </a:r>
            <a:endParaRPr lang="en-US" b="1" i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Pathogenesis</a:t>
            </a:r>
          </a:p>
          <a:p>
            <a:pPr lvl="1"/>
            <a:r>
              <a:rPr lang="en-US" dirty="0"/>
              <a:t>cutaneous </a:t>
            </a:r>
            <a:r>
              <a:rPr lang="en-US" dirty="0" err="1"/>
              <a:t>habronemiasis</a:t>
            </a:r>
            <a:r>
              <a:rPr lang="en-US" dirty="0"/>
              <a:t> 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occurs when larval stages remain in the skin and cause eosinophil/granulomatous lesion.</a:t>
            </a:r>
          </a:p>
        </p:txBody>
      </p:sp>
    </p:spTree>
    <p:extLst>
      <p:ext uri="{BB962C8B-B14F-4D97-AF65-F5344CB8AC3E}">
        <p14:creationId xmlns:p14="http://schemas.microsoft.com/office/powerpoint/2010/main" val="118752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612900" y="1003300"/>
            <a:ext cx="7150100" cy="787400"/>
          </a:xfrm>
        </p:spPr>
        <p:txBody>
          <a:bodyPr/>
          <a:lstStyle/>
          <a:p>
            <a:r>
              <a:rPr lang="en-US" b="1" i="1" dirty="0"/>
              <a:t>Habronema</a:t>
            </a:r>
            <a:r>
              <a:rPr lang="en-US" b="1" dirty="0"/>
              <a:t> and </a:t>
            </a:r>
            <a:r>
              <a:rPr lang="en-US" b="1" i="1" dirty="0" err="1"/>
              <a:t>Drashia</a:t>
            </a:r>
            <a:endParaRPr lang="en-US" b="1" i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6783" y="4400045"/>
            <a:ext cx="3542610" cy="2367108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8257" y="1887906"/>
            <a:ext cx="3645408" cy="235032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8535" y="1887906"/>
            <a:ext cx="3849078" cy="244787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06124" y="4432990"/>
            <a:ext cx="3556820" cy="2334163"/>
          </a:xfrm>
        </p:spPr>
      </p:pic>
    </p:spTree>
    <p:extLst>
      <p:ext uri="{BB962C8B-B14F-4D97-AF65-F5344CB8AC3E}">
        <p14:creationId xmlns:p14="http://schemas.microsoft.com/office/powerpoint/2010/main" val="407938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685" y="977900"/>
            <a:ext cx="6136215" cy="80645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/>
              <a:t>Habronema</a:t>
            </a:r>
            <a:r>
              <a:rPr lang="en-US" b="1" dirty="0"/>
              <a:t> and </a:t>
            </a:r>
            <a:r>
              <a:rPr lang="en-US" b="1" i="1" dirty="0" err="1"/>
              <a:t>Drashia</a:t>
            </a:r>
            <a:endParaRPr lang="en-US" b="1" i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44551" y="2017712"/>
            <a:ext cx="9956800" cy="4694237"/>
          </a:xfrm>
          <a:noFill/>
          <a:ln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r>
              <a:rPr lang="en-US" dirty="0"/>
              <a:t>Diagnosis: </a:t>
            </a:r>
          </a:p>
          <a:p>
            <a:pPr lvl="1"/>
            <a:r>
              <a:rPr lang="en-US" dirty="0"/>
              <a:t>Anorexia</a:t>
            </a:r>
          </a:p>
          <a:p>
            <a:pPr lvl="1"/>
            <a:r>
              <a:rPr lang="en-US" dirty="0"/>
              <a:t>cutaneous lesions</a:t>
            </a:r>
          </a:p>
          <a:p>
            <a:pPr lvl="1"/>
            <a:r>
              <a:rPr lang="en-US" dirty="0"/>
              <a:t>response to anthelmintics.</a:t>
            </a:r>
          </a:p>
          <a:p>
            <a:r>
              <a:rPr lang="en-US" dirty="0"/>
              <a:t>Treatment:</a:t>
            </a:r>
          </a:p>
          <a:p>
            <a:pPr lvl="1"/>
            <a:r>
              <a:rPr lang="en-US" dirty="0"/>
              <a:t>systemic fenbendazole or ivermectin</a:t>
            </a:r>
          </a:p>
          <a:p>
            <a:pPr lvl="1"/>
            <a:r>
              <a:rPr lang="en-US" dirty="0"/>
              <a:t>also topical application.</a:t>
            </a:r>
          </a:p>
          <a:p>
            <a:r>
              <a:rPr lang="en-US" dirty="0"/>
              <a:t>Control:</a:t>
            </a:r>
          </a:p>
          <a:p>
            <a:pPr lvl="1"/>
            <a:r>
              <a:rPr lang="en-US" dirty="0"/>
              <a:t>compost manure and fly control if indoors.</a:t>
            </a:r>
          </a:p>
          <a:p>
            <a:pPr lvl="1"/>
            <a:r>
              <a:rPr lang="en-US" dirty="0"/>
              <a:t>Use fly repellant on abrasions.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4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917" y="725487"/>
            <a:ext cx="10390716" cy="102235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Dipetalonema</a:t>
            </a:r>
            <a:r>
              <a:rPr lang="en-US" b="1" i="1" dirty="0"/>
              <a:t> (</a:t>
            </a:r>
            <a:r>
              <a:rPr lang="en-US" b="1" i="1" dirty="0" err="1"/>
              <a:t>Acanthocheilonema</a:t>
            </a:r>
            <a:r>
              <a:rPr lang="en-US" b="1" i="1" dirty="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035050" y="2361407"/>
            <a:ext cx="10759017" cy="1912144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A filarial worm of dogs</a:t>
            </a:r>
          </a:p>
          <a:p>
            <a:pPr lvl="1"/>
            <a:r>
              <a:rPr lang="en-US" dirty="0"/>
              <a:t>Adults in subcutaneous tissue cause no signs</a:t>
            </a:r>
          </a:p>
          <a:p>
            <a:pPr lvl="1"/>
            <a:r>
              <a:rPr lang="en-US" dirty="0"/>
              <a:t>but microfilariae in blood can be confused with </a:t>
            </a:r>
            <a:r>
              <a:rPr lang="en-US" i="1" dirty="0" err="1"/>
              <a:t>Dirofilaria</a:t>
            </a:r>
            <a:r>
              <a:rPr lang="en-US" dirty="0"/>
              <a:t> </a:t>
            </a:r>
            <a:r>
              <a:rPr lang="en-US" i="1" dirty="0" err="1"/>
              <a:t>immitis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32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5085" y="1028700"/>
            <a:ext cx="5958415" cy="762001"/>
          </a:xfrm>
          <a:noFill/>
          <a:ln/>
        </p:spPr>
        <p:txBody>
          <a:bodyPr vert="horz" lIns="92075" tIns="46038" rIns="92075" bIns="46038" rtlCol="0" anchor="b">
            <a:normAutofit fontScale="90000"/>
          </a:bodyPr>
          <a:lstStyle/>
          <a:p>
            <a:r>
              <a:rPr lang="en-US" b="1" i="1" dirty="0" err="1"/>
              <a:t>Onchocerca</a:t>
            </a:r>
            <a:r>
              <a:rPr lang="en-US" b="1" i="1" dirty="0"/>
              <a:t> sp.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Filarial worm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Species in horses was very common before ivermectin, now seen in horses under minimal management.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Adult worm in ligaments of neck cause no pathology there.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Microfilariae produced by adults congregate in skin of ventral abdomen where intermediate host, </a:t>
            </a:r>
            <a:r>
              <a:rPr lang="en-US" i="1" dirty="0" err="1"/>
              <a:t>Culicoides</a:t>
            </a:r>
            <a:r>
              <a:rPr lang="en-US" dirty="0"/>
              <a:t> (midge) bite.</a:t>
            </a:r>
          </a:p>
        </p:txBody>
      </p:sp>
    </p:spTree>
    <p:extLst>
      <p:ext uri="{BB962C8B-B14F-4D97-AF65-F5344CB8AC3E}">
        <p14:creationId xmlns:p14="http://schemas.microsoft.com/office/powerpoint/2010/main" val="160724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485" y="322264"/>
            <a:ext cx="5621865" cy="14620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Onchocerca</a:t>
            </a:r>
            <a:r>
              <a:rPr lang="en-US" b="1" i="1" dirty="0"/>
              <a:t> sp.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06500" y="2292349"/>
            <a:ext cx="10733617" cy="3840163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Pathogenesis: </a:t>
            </a:r>
          </a:p>
          <a:p>
            <a:pPr lvl="1"/>
            <a:r>
              <a:rPr lang="en-US" dirty="0"/>
              <a:t>summer sores develop on </a:t>
            </a:r>
            <a:r>
              <a:rPr lang="en-US" u="sng" dirty="0"/>
              <a:t>ventral abdomen</a:t>
            </a:r>
          </a:p>
          <a:p>
            <a:pPr lvl="1"/>
            <a:r>
              <a:rPr lang="en-US" dirty="0"/>
              <a:t>This localized dermatitis is very itchy (pruritic).</a:t>
            </a:r>
            <a:endParaRPr lang="en-US" u="sng" dirty="0"/>
          </a:p>
          <a:p>
            <a:pPr lvl="1"/>
            <a:r>
              <a:rPr lang="en-US" dirty="0"/>
              <a:t>microfilariae found in skin snip. </a:t>
            </a:r>
          </a:p>
          <a:p>
            <a:r>
              <a:rPr lang="en-US" dirty="0"/>
              <a:t>Treatment:</a:t>
            </a:r>
          </a:p>
          <a:p>
            <a:pPr lvl="1"/>
            <a:r>
              <a:rPr lang="en-US" dirty="0"/>
              <a:t>systemic ivermectin clears skin lesions.</a:t>
            </a:r>
          </a:p>
          <a:p>
            <a:pPr lvl="1"/>
            <a:r>
              <a:rPr lang="en-US" dirty="0"/>
              <a:t>May precipitate transient edema.</a:t>
            </a:r>
          </a:p>
        </p:txBody>
      </p:sp>
    </p:spTree>
    <p:extLst>
      <p:ext uri="{BB962C8B-B14F-4D97-AF65-F5344CB8AC3E}">
        <p14:creationId xmlns:p14="http://schemas.microsoft.com/office/powerpoint/2010/main" val="2803403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935" y="946150"/>
            <a:ext cx="5336115" cy="812801"/>
          </a:xfrm>
        </p:spPr>
        <p:txBody>
          <a:bodyPr/>
          <a:lstStyle/>
          <a:p>
            <a:r>
              <a:rPr lang="en-US" b="1" i="1" dirty="0" err="1"/>
              <a:t>Dirofilaria</a:t>
            </a:r>
            <a:r>
              <a:rPr lang="en-US" b="1" i="1" dirty="0"/>
              <a:t> </a:t>
            </a:r>
            <a:r>
              <a:rPr lang="en-US" b="1" i="1" dirty="0" err="1"/>
              <a:t>immitis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0" y="2070100"/>
            <a:ext cx="9779000" cy="4572000"/>
          </a:xfrm>
        </p:spPr>
        <p:txBody>
          <a:bodyPr/>
          <a:lstStyle/>
          <a:p>
            <a:r>
              <a:rPr lang="en-US" dirty="0"/>
              <a:t>Canine Heartworm</a:t>
            </a:r>
          </a:p>
          <a:p>
            <a:pPr lvl="1"/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www.heartwormsociety.org/veterinary-resources/american-heartworm-society-guidelines</a:t>
            </a:r>
            <a:endParaRPr lang="en-US" smtClean="0"/>
          </a:p>
          <a:p>
            <a:pPr lvl="1"/>
            <a:r>
              <a:rPr lang="en-US" smtClean="0"/>
              <a:t>Read </a:t>
            </a:r>
            <a:r>
              <a:rPr lang="en-US" dirty="0"/>
              <a:t>American Heartworm Society Guidelines for Dogs.</a:t>
            </a:r>
          </a:p>
          <a:p>
            <a:pPr lvl="1"/>
            <a:r>
              <a:rPr lang="en-US" dirty="0"/>
              <a:t>Read American Heartworm Society Guidelines for Cats.</a:t>
            </a:r>
          </a:p>
          <a:p>
            <a:pPr lvl="1"/>
            <a:r>
              <a:rPr lang="en-US" dirty="0"/>
              <a:t>Come ready to discuss in class.</a:t>
            </a:r>
          </a:p>
          <a:p>
            <a:pPr lvl="1"/>
            <a:r>
              <a:rPr lang="en-US" dirty="0"/>
              <a:t>These Guidelines are published “Best Practice Guidelines” viewed by your clients</a:t>
            </a:r>
          </a:p>
          <a:p>
            <a:pPr lvl="1"/>
            <a:r>
              <a:rPr lang="en-US" dirty="0"/>
              <a:t>http://heartwormsociety.org</a:t>
            </a:r>
          </a:p>
        </p:txBody>
      </p:sp>
    </p:spTree>
    <p:extLst>
      <p:ext uri="{BB962C8B-B14F-4D97-AF65-F5344CB8AC3E}">
        <p14:creationId xmlns:p14="http://schemas.microsoft.com/office/powerpoint/2010/main" val="328287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109" y="320786"/>
            <a:ext cx="10390716" cy="1462087"/>
          </a:xfrm>
        </p:spPr>
        <p:txBody>
          <a:bodyPr/>
          <a:lstStyle/>
          <a:p>
            <a:r>
              <a:rPr lang="en-US" b="1" dirty="0"/>
              <a:t>Urbanized Raccoons</a:t>
            </a:r>
            <a:br>
              <a:rPr lang="en-US" b="1" dirty="0"/>
            </a:br>
            <a:r>
              <a:rPr lang="en-US" b="1" dirty="0"/>
              <a:t>as Sources of Helminth Infection to Dogs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r>
              <a:rPr lang="en-US" i="1" dirty="0" err="1"/>
              <a:t>Macracanthorhynchus</a:t>
            </a:r>
            <a:r>
              <a:rPr lang="en-US" i="1" dirty="0"/>
              <a:t> </a:t>
            </a:r>
            <a:r>
              <a:rPr lang="en-US" i="1" dirty="0" err="1"/>
              <a:t>ingens</a:t>
            </a:r>
            <a:r>
              <a:rPr lang="en-US" dirty="0"/>
              <a:t> (thorny headed worm)</a:t>
            </a:r>
          </a:p>
          <a:p>
            <a:r>
              <a:rPr lang="en-US" i="1" dirty="0" err="1"/>
              <a:t>Heterobilharzia</a:t>
            </a:r>
            <a:r>
              <a:rPr lang="en-US" i="1" dirty="0"/>
              <a:t> </a:t>
            </a:r>
            <a:r>
              <a:rPr lang="en-US" i="1" dirty="0" err="1"/>
              <a:t>americana</a:t>
            </a:r>
            <a:r>
              <a:rPr lang="en-US" dirty="0"/>
              <a:t> (blood fluke)</a:t>
            </a:r>
          </a:p>
          <a:p>
            <a:r>
              <a:rPr lang="en-US" i="1" dirty="0" err="1"/>
              <a:t>Dracunculus</a:t>
            </a:r>
            <a:r>
              <a:rPr lang="en-US" i="1" dirty="0"/>
              <a:t> </a:t>
            </a:r>
            <a:r>
              <a:rPr lang="en-US" i="1" dirty="0" err="1"/>
              <a:t>insignus</a:t>
            </a:r>
            <a:r>
              <a:rPr lang="en-US" dirty="0"/>
              <a:t> (related to human guinea worm)</a:t>
            </a:r>
          </a:p>
          <a:p>
            <a:r>
              <a:rPr lang="en-US" i="1" dirty="0" err="1"/>
              <a:t>Physaloptera</a:t>
            </a:r>
            <a:r>
              <a:rPr lang="en-US" dirty="0"/>
              <a:t> (stomach worm of dogs and cats)</a:t>
            </a:r>
          </a:p>
          <a:p>
            <a:r>
              <a:rPr lang="en-US" i="1" dirty="0" err="1"/>
              <a:t>Baylisascaris</a:t>
            </a:r>
            <a:r>
              <a:rPr lang="en-US" i="1" dirty="0"/>
              <a:t> </a:t>
            </a:r>
            <a:r>
              <a:rPr lang="en-US" i="1" dirty="0" err="1"/>
              <a:t>procyonis</a:t>
            </a:r>
            <a:r>
              <a:rPr lang="en-US" i="1" dirty="0"/>
              <a:t> </a:t>
            </a:r>
            <a:r>
              <a:rPr lang="en-US" dirty="0"/>
              <a:t>(raccoon </a:t>
            </a:r>
            <a:r>
              <a:rPr lang="en-US" dirty="0" err="1"/>
              <a:t>ascarid</a:t>
            </a:r>
            <a:r>
              <a:rPr lang="en-US" dirty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18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284" y="851770"/>
            <a:ext cx="8269642" cy="88726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Spirurida</a:t>
            </a:r>
            <a:r>
              <a:rPr lang="en-US" b="1" dirty="0"/>
              <a:t> - general features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in this Order?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 err="1"/>
              <a:t>Dracunculus</a:t>
            </a:r>
            <a:r>
              <a:rPr lang="en-US" i="1" dirty="0"/>
              <a:t> </a:t>
            </a:r>
            <a:r>
              <a:rPr lang="en-US" i="1" dirty="0" err="1"/>
              <a:t>insignus</a:t>
            </a:r>
            <a:r>
              <a:rPr lang="en-US" dirty="0"/>
              <a:t> – subcutaneous.</a:t>
            </a:r>
            <a:br>
              <a:rPr lang="en-US" dirty="0"/>
            </a:br>
            <a:r>
              <a:rPr lang="en-US" i="1" dirty="0" err="1"/>
              <a:t>Physaloptera</a:t>
            </a:r>
            <a:r>
              <a:rPr lang="en-US" dirty="0"/>
              <a:t> - stomach worm of dogs, cats.</a:t>
            </a:r>
            <a:br>
              <a:rPr lang="en-US" dirty="0"/>
            </a:br>
            <a:r>
              <a:rPr lang="en-US" i="1" dirty="0" err="1"/>
              <a:t>Habronema</a:t>
            </a:r>
            <a:r>
              <a:rPr lang="en-US" dirty="0"/>
              <a:t> &amp; </a:t>
            </a:r>
            <a:r>
              <a:rPr lang="en-US" i="1" dirty="0" err="1"/>
              <a:t>Drashia</a:t>
            </a:r>
            <a:r>
              <a:rPr lang="en-US" dirty="0"/>
              <a:t> - found in stomach of horses.</a:t>
            </a:r>
            <a:br>
              <a:rPr lang="en-US" dirty="0"/>
            </a:br>
            <a:r>
              <a:rPr lang="en-US" i="1" dirty="0" err="1"/>
              <a:t>Onchocerca</a:t>
            </a:r>
            <a:r>
              <a:rPr lang="en-US" dirty="0"/>
              <a:t> - found in ligaments of horses.</a:t>
            </a:r>
            <a:br>
              <a:rPr lang="en-US" dirty="0"/>
            </a:br>
            <a:r>
              <a:rPr lang="en-US" i="1" dirty="0" err="1"/>
              <a:t>Dipetalonema</a:t>
            </a:r>
            <a:r>
              <a:rPr lang="en-US" dirty="0"/>
              <a:t> - subcutaneous in dogs.</a:t>
            </a:r>
            <a:br>
              <a:rPr lang="en-US" dirty="0"/>
            </a:br>
            <a:r>
              <a:rPr lang="en-US" i="1" dirty="0" err="1"/>
              <a:t>Dirofilaria</a:t>
            </a:r>
            <a:r>
              <a:rPr lang="en-US" dirty="0"/>
              <a:t> - dog heartworm.</a:t>
            </a:r>
          </a:p>
        </p:txBody>
      </p:sp>
    </p:spTree>
    <p:extLst>
      <p:ext uri="{BB962C8B-B14F-4D97-AF65-F5344CB8AC3E}">
        <p14:creationId xmlns:p14="http://schemas.microsoft.com/office/powerpoint/2010/main" val="16572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776614"/>
            <a:ext cx="8649075" cy="8997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Spirurida</a:t>
            </a:r>
            <a:r>
              <a:rPr lang="en-US" b="1" dirty="0"/>
              <a:t> - general features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b="1" dirty="0"/>
              <a:t>Require</a:t>
            </a:r>
            <a:r>
              <a:rPr lang="en-US" dirty="0"/>
              <a:t> arthropods as intermediate host.</a:t>
            </a:r>
          </a:p>
          <a:p>
            <a:r>
              <a:rPr lang="en-US" dirty="0"/>
              <a:t>Routes of infection:</a:t>
            </a:r>
          </a:p>
          <a:p>
            <a:pPr lvl="1"/>
            <a:r>
              <a:rPr lang="en-US" u="sng" dirty="0"/>
              <a:t>ingestion</a:t>
            </a:r>
            <a:r>
              <a:rPr lang="en-US" dirty="0"/>
              <a:t> of arthropod, or ingestion of a paratenic host that ate the infected arthropod.</a:t>
            </a:r>
          </a:p>
          <a:p>
            <a:pPr lvl="1"/>
            <a:r>
              <a:rPr lang="en-US" dirty="0"/>
              <a:t>infective larvae delivered to host when </a:t>
            </a:r>
            <a:r>
              <a:rPr lang="en-US" u="sng" dirty="0"/>
              <a:t>arthropod feeds on the host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560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9022" y="2161032"/>
            <a:ext cx="4715170" cy="300837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9343" y="2157984"/>
            <a:ext cx="4535425" cy="3011424"/>
          </a:xfrm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2225" y="814191"/>
            <a:ext cx="5398717" cy="886885"/>
          </a:xfrm>
        </p:spPr>
        <p:txBody>
          <a:bodyPr/>
          <a:lstStyle/>
          <a:p>
            <a:r>
              <a:rPr lang="en-US" b="1" i="1" dirty="0" err="1"/>
              <a:t>Dracunculus</a:t>
            </a:r>
            <a:r>
              <a:rPr lang="en-US" b="1" i="1" dirty="0"/>
              <a:t> insignis</a:t>
            </a:r>
            <a:endParaRPr lang="en-US" b="1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657617" y="5425388"/>
            <a:ext cx="10363200" cy="1324121"/>
          </a:xfrm>
        </p:spPr>
        <p:txBody>
          <a:bodyPr/>
          <a:lstStyle/>
          <a:p>
            <a:r>
              <a:rPr lang="en-US" i="1" dirty="0" err="1"/>
              <a:t>Dracunculus</a:t>
            </a:r>
            <a:r>
              <a:rPr lang="en-US" i="1" dirty="0"/>
              <a:t> </a:t>
            </a:r>
            <a:r>
              <a:rPr lang="en-US" i="1" dirty="0" err="1"/>
              <a:t>insignus</a:t>
            </a:r>
            <a:r>
              <a:rPr lang="en-US" dirty="0"/>
              <a:t> – occurs in North Carolina in dogs, raccoon reservoir (also, reported in 2 cats)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971799" y="2157146"/>
            <a:ext cx="2752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Raccoon: skinned fore limb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6094" y="328362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err="1"/>
              <a:t>Dracunculus</a:t>
            </a:r>
            <a:r>
              <a:rPr lang="en-US" sz="1400" b="1" dirty="0"/>
              <a:t> adults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3601233" y="3048000"/>
            <a:ext cx="469726" cy="2250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309994" y="2892061"/>
            <a:ext cx="76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96957" y="4444858"/>
            <a:ext cx="165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Surgical removal from a dog</a:t>
            </a:r>
          </a:p>
        </p:txBody>
      </p:sp>
    </p:spTree>
    <p:extLst>
      <p:ext uri="{BB962C8B-B14F-4D97-AF65-F5344CB8AC3E}">
        <p14:creationId xmlns:p14="http://schemas.microsoft.com/office/powerpoint/2010/main" val="337163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5213" y="1840142"/>
            <a:ext cx="3789975" cy="2529397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1746" y="4175152"/>
            <a:ext cx="3079218" cy="2516408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8" y="2195843"/>
            <a:ext cx="6606434" cy="4495718"/>
          </a:xfrm>
        </p:spPr>
        <p:txBody>
          <a:bodyPr/>
          <a:lstStyle/>
          <a:p>
            <a:r>
              <a:rPr lang="en-US" dirty="0"/>
              <a:t>Life cycle:</a:t>
            </a:r>
          </a:p>
          <a:p>
            <a:pPr lvl="1"/>
            <a:r>
              <a:rPr lang="en-US" dirty="0"/>
              <a:t>adult female opens skin lesion to release L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L</a:t>
            </a:r>
            <a:r>
              <a:rPr lang="en-US" baseline="-25000" dirty="0"/>
              <a:t>1</a:t>
            </a:r>
            <a:r>
              <a:rPr lang="en-US" dirty="0"/>
              <a:t> are eaten by copepod intermediate host.</a:t>
            </a:r>
          </a:p>
          <a:p>
            <a:pPr lvl="1"/>
            <a:r>
              <a:rPr lang="en-US" dirty="0"/>
              <a:t>Copepod or paratenic host frog eaten by raccoon/dog. </a:t>
            </a:r>
          </a:p>
          <a:p>
            <a:pPr lvl="1"/>
            <a:r>
              <a:rPr lang="en-US" dirty="0"/>
              <a:t>Prepatent time in dog = 300-400 days.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72400" y="2412059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Dracunculus</a:t>
            </a:r>
            <a:r>
              <a:rPr lang="en-US" sz="1600" b="1" dirty="0"/>
              <a:t> L1 from adult female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84492" y="4545236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Copepod containing infective L3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F331D2A-9E83-4686-A677-16805B275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2225" y="814191"/>
            <a:ext cx="5398717" cy="886885"/>
          </a:xfrm>
        </p:spPr>
        <p:txBody>
          <a:bodyPr/>
          <a:lstStyle/>
          <a:p>
            <a:r>
              <a:rPr lang="en-US" b="1" i="1" dirty="0" err="1"/>
              <a:t>Dracunculus</a:t>
            </a:r>
            <a:r>
              <a:rPr lang="en-US" b="1" i="1" dirty="0"/>
              <a:t> insignis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323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9569" y="2097024"/>
            <a:ext cx="3401568" cy="223113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7399" y="4212336"/>
            <a:ext cx="3570755" cy="2368296"/>
          </a:xfrm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277" y="1033396"/>
            <a:ext cx="6369485" cy="719203"/>
          </a:xfrm>
          <a:noFill/>
          <a:ln/>
        </p:spPr>
        <p:txBody>
          <a:bodyPr vert="horz" lIns="92075" tIns="46038" rIns="92075" bIns="46038" rtlCol="0" anchor="b">
            <a:normAutofit fontScale="90000"/>
          </a:bodyPr>
          <a:lstStyle/>
          <a:p>
            <a:r>
              <a:rPr lang="en-US" b="1" i="1" dirty="0" err="1"/>
              <a:t>Physaloptera</a:t>
            </a:r>
            <a:r>
              <a:rPr lang="en-US" b="1" i="1" dirty="0"/>
              <a:t> sp.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3463" y="2144038"/>
            <a:ext cx="5974915" cy="3480149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Thick-bodied up to 40 mm long with anterior collar</a:t>
            </a:r>
          </a:p>
          <a:p>
            <a:pPr lvl="1"/>
            <a:r>
              <a:rPr lang="en-US" dirty="0"/>
              <a:t>don’t confuse with </a:t>
            </a:r>
            <a:r>
              <a:rPr lang="en-US" i="1" dirty="0"/>
              <a:t>Toxocara</a:t>
            </a:r>
            <a:r>
              <a:rPr lang="en-US" dirty="0"/>
              <a:t> or </a:t>
            </a:r>
            <a:r>
              <a:rPr lang="en-US" i="1" dirty="0" err="1"/>
              <a:t>Toxascaris</a:t>
            </a:r>
            <a:r>
              <a:rPr lang="en-US" dirty="0"/>
              <a:t>.</a:t>
            </a:r>
          </a:p>
          <a:p>
            <a:r>
              <a:rPr lang="en-US" dirty="0"/>
              <a:t>Adults in stomach of raccoons (reservoir host), dogs and cats.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4581-B2E1-4E9B-BAD0-5C999E91202A}"/>
              </a:ext>
            </a:extLst>
          </p:cNvPr>
          <p:cNvSpPr txBox="1"/>
          <p:nvPr/>
        </p:nvSpPr>
        <p:spPr>
          <a:xfrm>
            <a:off x="8515647" y="4439949"/>
            <a:ext cx="91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Cephalic collar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4C4194A-D807-47FA-A4E9-34AB8DD110F4}"/>
              </a:ext>
            </a:extLst>
          </p:cNvPr>
          <p:cNvCxnSpPr/>
          <p:nvPr/>
        </p:nvCxnSpPr>
        <p:spPr bwMode="auto">
          <a:xfrm>
            <a:off x="9432099" y="4662812"/>
            <a:ext cx="626549" cy="5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294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2031" y="2523743"/>
            <a:ext cx="4901185" cy="3169921"/>
          </a:xfr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95350"/>
            <a:ext cx="5683250" cy="857250"/>
          </a:xfrm>
        </p:spPr>
        <p:txBody>
          <a:bodyPr/>
          <a:lstStyle/>
          <a:p>
            <a:r>
              <a:rPr lang="en-US" b="1" i="1" dirty="0" err="1"/>
              <a:t>Physaloptera</a:t>
            </a:r>
            <a:r>
              <a:rPr lang="en-US" b="1" i="1" dirty="0"/>
              <a:t> sp.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6750" y="2247900"/>
            <a:ext cx="5327650" cy="3346450"/>
          </a:xfrm>
        </p:spPr>
        <p:txBody>
          <a:bodyPr/>
          <a:lstStyle/>
          <a:p>
            <a:r>
              <a:rPr lang="en-US" dirty="0"/>
              <a:t>Beetles are the intermediate hosts</a:t>
            </a:r>
          </a:p>
          <a:p>
            <a:pPr lvl="1"/>
            <a:r>
              <a:rPr lang="en-US" dirty="0"/>
              <a:t>but rodents can be paratenic hosts.</a:t>
            </a:r>
          </a:p>
          <a:p>
            <a:r>
              <a:rPr lang="en-US" dirty="0"/>
              <a:t>Pathogenesis: gastritis, bleeding, ulcers.</a:t>
            </a:r>
          </a:p>
        </p:txBody>
      </p:sp>
    </p:spTree>
    <p:extLst>
      <p:ext uri="{BB962C8B-B14F-4D97-AF65-F5344CB8AC3E}">
        <p14:creationId xmlns:p14="http://schemas.microsoft.com/office/powerpoint/2010/main" val="258533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5085" y="971550"/>
            <a:ext cx="5837765" cy="77470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Physaloptera</a:t>
            </a:r>
            <a:r>
              <a:rPr lang="en-US" b="1" i="1" dirty="0"/>
              <a:t> sp.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7409" y="2180552"/>
            <a:ext cx="10828867" cy="4114800"/>
          </a:xfrm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r>
              <a:rPr lang="en-US" dirty="0"/>
              <a:t>Diagnosis: </a:t>
            </a:r>
          </a:p>
          <a:p>
            <a:pPr lvl="1"/>
            <a:r>
              <a:rPr lang="en-US" dirty="0"/>
              <a:t>difficult due to few and hard to float eggs.</a:t>
            </a:r>
          </a:p>
          <a:p>
            <a:pPr lvl="1"/>
            <a:r>
              <a:rPr lang="en-US" dirty="0"/>
              <a:t>Vomited worm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don’t assume it is </a:t>
            </a:r>
            <a:r>
              <a:rPr lang="en-US" i="1" dirty="0"/>
              <a:t>Toxocara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Endoscopic exam.</a:t>
            </a:r>
          </a:p>
          <a:p>
            <a:r>
              <a:rPr lang="en-US" dirty="0"/>
              <a:t>Treatment: </a:t>
            </a:r>
          </a:p>
          <a:p>
            <a:pPr lvl="1"/>
            <a:r>
              <a:rPr lang="en-US" dirty="0"/>
              <a:t>Pyrantel at 20mg/kg, repeated if vomiting persists. </a:t>
            </a:r>
          </a:p>
          <a:p>
            <a:pPr lvl="1"/>
            <a:r>
              <a:rPr lang="en-US" dirty="0"/>
              <a:t>Other anthelmintics effective as well.</a:t>
            </a:r>
          </a:p>
        </p:txBody>
      </p:sp>
    </p:spTree>
    <p:extLst>
      <p:ext uri="{BB962C8B-B14F-4D97-AF65-F5344CB8AC3E}">
        <p14:creationId xmlns:p14="http://schemas.microsoft.com/office/powerpoint/2010/main" val="199459199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2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ends2" id="{496DC248-EC6E-4C99-B00F-BE6076C03622}" vid="{965DB1AC-8535-4574-ABE4-FFFA09F834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751</Words>
  <Application>Microsoft Office PowerPoint</Application>
  <PresentationFormat>Widescreen</PresentationFormat>
  <Paragraphs>117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Tahoma</vt:lpstr>
      <vt:lpstr>Wingdings</vt:lpstr>
      <vt:lpstr>Blends2</vt:lpstr>
      <vt:lpstr>VMP 930 lecture 21c</vt:lpstr>
      <vt:lpstr>Urbanized Raccoons as Sources of Helminth Infection to Dogs</vt:lpstr>
      <vt:lpstr>Order Spirurida - general features</vt:lpstr>
      <vt:lpstr>Order Spirurida - general features</vt:lpstr>
      <vt:lpstr>Dracunculus insignis</vt:lpstr>
      <vt:lpstr>Dracunculus insignis</vt:lpstr>
      <vt:lpstr>Physaloptera sp.</vt:lpstr>
      <vt:lpstr>Physaloptera sp.</vt:lpstr>
      <vt:lpstr>Physaloptera sp.</vt:lpstr>
      <vt:lpstr>Habronema and Drashia</vt:lpstr>
      <vt:lpstr>Habronema and Drashia</vt:lpstr>
      <vt:lpstr>Habronema and Drashia</vt:lpstr>
      <vt:lpstr>Habronema and Drashia</vt:lpstr>
      <vt:lpstr>Habronema and Drashia</vt:lpstr>
      <vt:lpstr>Dipetalonema (Acanthocheilonema)</vt:lpstr>
      <vt:lpstr>Onchocerca sp.</vt:lpstr>
      <vt:lpstr>Onchocerca sp.</vt:lpstr>
      <vt:lpstr>Dirofilaria immitis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VMP 930 lecture 21c</dc:title>
  <dc:creator>Bruce Hammerberg</dc:creator>
  <cp:lastModifiedBy>James R Flowers</cp:lastModifiedBy>
  <cp:revision>12</cp:revision>
  <dcterms:created xsi:type="dcterms:W3CDTF">2020-07-09T00:04:17Z</dcterms:created>
  <dcterms:modified xsi:type="dcterms:W3CDTF">2020-10-12T18:34:31Z</dcterms:modified>
</cp:coreProperties>
</file>