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6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4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2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409C120A-B9CF-4EED-A383-C7987887D13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D4C452C7-91AE-490E-BC93-2A68B0DA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Heartworm Infection in Dogs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75 out of 100 infective larvae become adult worms in 100% of experimentally infected </a:t>
            </a:r>
            <a:r>
              <a:rPr lang="en-US" dirty="0" smtClean="0"/>
              <a:t>dogs.</a:t>
            </a:r>
          </a:p>
          <a:p>
            <a:r>
              <a:rPr lang="en-US" dirty="0" smtClean="0"/>
              <a:t>80</a:t>
            </a:r>
            <a:r>
              <a:rPr lang="en-US" dirty="0" smtClean="0"/>
              <a:t>% of dogs become </a:t>
            </a:r>
            <a:r>
              <a:rPr lang="en-US" dirty="0" err="1" smtClean="0"/>
              <a:t>microfilaremic</a:t>
            </a:r>
            <a:endParaRPr lang="en-US" dirty="0"/>
          </a:p>
          <a:p>
            <a:r>
              <a:rPr lang="en-US" dirty="0" smtClean="0"/>
              <a:t>Patent </a:t>
            </a:r>
            <a:r>
              <a:rPr lang="en-US" dirty="0" smtClean="0"/>
              <a:t>infections in 7 to 9 months after </a:t>
            </a:r>
            <a:r>
              <a:rPr lang="en-US" dirty="0" smtClean="0"/>
              <a:t>infection</a:t>
            </a:r>
          </a:p>
          <a:p>
            <a:r>
              <a:rPr lang="en-US" dirty="0" smtClean="0"/>
              <a:t>Worms </a:t>
            </a:r>
            <a:r>
              <a:rPr lang="en-US" dirty="0" smtClean="0"/>
              <a:t>live 6 to 8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Pathological lesions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75" y="2222429"/>
            <a:ext cx="10971126" cy="4301200"/>
          </a:xfrm>
        </p:spPr>
        <p:txBody>
          <a:bodyPr/>
          <a:lstStyle/>
          <a:p>
            <a:r>
              <a:rPr lang="en-US" sz="2800" dirty="0" smtClean="0"/>
              <a:t>Response to adult worms: pulmonary arterial wall with intimal/endothelial cell proliferation causes </a:t>
            </a:r>
            <a:r>
              <a:rPr lang="en-US" sz="2800" dirty="0" smtClean="0"/>
              <a:t>thickening</a:t>
            </a:r>
          </a:p>
          <a:p>
            <a:r>
              <a:rPr lang="en-US" sz="2800" dirty="0" smtClean="0"/>
              <a:t>Chronic </a:t>
            </a:r>
            <a:r>
              <a:rPr lang="en-US" sz="2800" dirty="0" smtClean="0"/>
              <a:t>disease: shortening and thickening of pulmonary arteries, </a:t>
            </a:r>
            <a:r>
              <a:rPr lang="en-US" sz="2800" dirty="0" err="1" smtClean="0"/>
              <a:t>thromboembolitic</a:t>
            </a:r>
            <a:r>
              <a:rPr lang="en-US" sz="2800" dirty="0" smtClean="0"/>
              <a:t> </a:t>
            </a:r>
            <a:r>
              <a:rPr lang="en-US" sz="2800" dirty="0" smtClean="0"/>
              <a:t>disease</a:t>
            </a:r>
          </a:p>
          <a:p>
            <a:r>
              <a:rPr lang="en-US" sz="2800" dirty="0" smtClean="0"/>
              <a:t>Increased </a:t>
            </a:r>
            <a:r>
              <a:rPr lang="en-US" sz="2800" dirty="0" smtClean="0"/>
              <a:t>right heart pressure and </a:t>
            </a:r>
            <a:r>
              <a:rPr lang="en-US" sz="2800" dirty="0" smtClean="0"/>
              <a:t>hypertrophy</a:t>
            </a:r>
          </a:p>
          <a:p>
            <a:r>
              <a:rPr lang="en-US" sz="2800" dirty="0" err="1" smtClean="0"/>
              <a:t>Thromboembolitic</a:t>
            </a:r>
            <a:r>
              <a:rPr lang="en-US" sz="2800" dirty="0" smtClean="0"/>
              <a:t> </a:t>
            </a:r>
            <a:r>
              <a:rPr lang="en-US" sz="2800" dirty="0" smtClean="0"/>
              <a:t>pathology associated with </a:t>
            </a:r>
            <a:r>
              <a:rPr lang="en-US" sz="2800" dirty="0" err="1" smtClean="0"/>
              <a:t>adulticide</a:t>
            </a:r>
            <a:r>
              <a:rPr lang="en-US" sz="2800" dirty="0" smtClean="0"/>
              <a:t> therapy was reduced by pretreatment with ivermectin and </a:t>
            </a:r>
            <a:r>
              <a:rPr lang="en-US" sz="2800" dirty="0" smtClean="0"/>
              <a:t>doxycycline</a:t>
            </a:r>
          </a:p>
          <a:p>
            <a:r>
              <a:rPr lang="en-US" sz="2800" dirty="0" smtClean="0"/>
              <a:t>Distinct </a:t>
            </a:r>
            <a:r>
              <a:rPr lang="en-US" sz="2800" dirty="0" smtClean="0"/>
              <a:t>correlation between activity level of the dog and severity of disease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507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Clinical Signs</a:t>
            </a:r>
            <a:endParaRPr lang="en-US" sz="4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infections are asymptomatic</a:t>
            </a:r>
          </a:p>
          <a:p>
            <a:r>
              <a:rPr lang="en-US" dirty="0" smtClean="0"/>
              <a:t>Easily tired, shortness of breath, weight loss, heart murmur</a:t>
            </a:r>
          </a:p>
          <a:p>
            <a:r>
              <a:rPr lang="en-US" dirty="0" smtClean="0"/>
              <a:t>Depend on yearly screening with </a:t>
            </a:r>
            <a:r>
              <a:rPr lang="en-US" dirty="0" err="1" smtClean="0"/>
              <a:t>antigenemia</a:t>
            </a:r>
            <a:r>
              <a:rPr lang="en-US" dirty="0" smtClean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Diagnosis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justification for testing a dog for </a:t>
            </a:r>
            <a:r>
              <a:rPr lang="en-US" dirty="0" err="1" smtClean="0"/>
              <a:t>antigenemia</a:t>
            </a:r>
            <a:r>
              <a:rPr lang="en-US" dirty="0" smtClean="0"/>
              <a:t> or microfilariae before it is 7 months old</a:t>
            </a:r>
          </a:p>
          <a:p>
            <a:r>
              <a:rPr lang="en-US" dirty="0" err="1" smtClean="0"/>
              <a:t>Antigenemia</a:t>
            </a:r>
            <a:r>
              <a:rPr lang="en-US" dirty="0" smtClean="0"/>
              <a:t> tests are 100% specific and dependent on sexually mature adult female worms</a:t>
            </a:r>
          </a:p>
          <a:p>
            <a:r>
              <a:rPr lang="en-US" dirty="0" smtClean="0"/>
              <a:t>Blocking antibodies may mask antigen from detection by </a:t>
            </a:r>
            <a:r>
              <a:rPr lang="en-US" dirty="0" err="1" smtClean="0"/>
              <a:t>antigenemia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Do both </a:t>
            </a:r>
            <a:r>
              <a:rPr lang="en-US" dirty="0" err="1" smtClean="0"/>
              <a:t>antigenemia</a:t>
            </a:r>
            <a:r>
              <a:rPr lang="en-US" dirty="0" smtClean="0"/>
              <a:t> test and microfilaria test</a:t>
            </a:r>
          </a:p>
          <a:p>
            <a:r>
              <a:rPr lang="en-US" dirty="0" smtClean="0"/>
              <a:t>Use modified Knott test to detect microfilariae when low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5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Diagnosis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positive </a:t>
            </a:r>
            <a:r>
              <a:rPr lang="en-US" dirty="0" err="1" smtClean="0"/>
              <a:t>antigenemia</a:t>
            </a:r>
            <a:r>
              <a:rPr lang="en-US" dirty="0" smtClean="0"/>
              <a:t> test by: 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microfilaremia</a:t>
            </a:r>
            <a:r>
              <a:rPr lang="en-US" dirty="0" smtClean="0"/>
              <a:t> test</a:t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b) another brand of </a:t>
            </a:r>
            <a:r>
              <a:rPr lang="en-US" dirty="0" err="1" smtClean="0"/>
              <a:t>antigenemia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Microfilaria tests should be done on all dogs to:</a:t>
            </a:r>
            <a:br>
              <a:rPr lang="en-US" dirty="0" smtClean="0"/>
            </a:br>
            <a:r>
              <a:rPr lang="en-US" dirty="0" smtClean="0"/>
              <a:t>a) alert for adverse reaction to starting preventative therapy in high </a:t>
            </a:r>
            <a:r>
              <a:rPr lang="en-US" dirty="0" err="1" smtClean="0"/>
              <a:t>microfilaremia</a:t>
            </a:r>
            <a:r>
              <a:rPr lang="en-US" dirty="0" smtClean="0"/>
              <a:t> dogs</a:t>
            </a:r>
            <a:br>
              <a:rPr lang="en-US" dirty="0" smtClean="0"/>
            </a:br>
            <a:r>
              <a:rPr lang="en-US" dirty="0" smtClean="0"/>
              <a:t>b) to identify patient as reservoir of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9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00062"/>
            <a:ext cx="8996149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Adulticide</a:t>
            </a:r>
            <a:r>
              <a:rPr lang="en-US" sz="4000" b="1" dirty="0" smtClean="0"/>
              <a:t> Treatment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17" y="1825625"/>
            <a:ext cx="10515600" cy="4351338"/>
          </a:xfrm>
        </p:spPr>
        <p:txBody>
          <a:bodyPr/>
          <a:lstStyle/>
          <a:p>
            <a:r>
              <a:rPr lang="en-US" dirty="0" smtClean="0"/>
              <a:t>Most important:  “high activity level of the dog during treatment, and for 6 to 8 weeks after the last </a:t>
            </a:r>
            <a:r>
              <a:rPr lang="en-US" dirty="0" err="1" smtClean="0"/>
              <a:t>melarsomine</a:t>
            </a:r>
            <a:r>
              <a:rPr lang="en-US" dirty="0" smtClean="0"/>
              <a:t> injection is one of the most significant factors contributing to post-</a:t>
            </a:r>
            <a:r>
              <a:rPr lang="en-US" dirty="0" err="1" smtClean="0"/>
              <a:t>adulticidal</a:t>
            </a:r>
            <a:r>
              <a:rPr lang="en-US" dirty="0" smtClean="0"/>
              <a:t> complications.” </a:t>
            </a:r>
            <a:r>
              <a:rPr lang="en-US" sz="2000" dirty="0" smtClean="0"/>
              <a:t>2018 Canine Heartworm Guidelines</a:t>
            </a:r>
          </a:p>
          <a:p>
            <a:r>
              <a:rPr lang="en-US" dirty="0" smtClean="0"/>
              <a:t>No test available to determine the number of adult heartworms</a:t>
            </a:r>
          </a:p>
          <a:p>
            <a:r>
              <a:rPr lang="en-US" dirty="0" smtClean="0"/>
              <a:t>Radiographic evidence of pulmonary arterial obstruction is the best indicator of potential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8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846161"/>
            <a:ext cx="10390716" cy="8302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Treatment Protocol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585" y="1922178"/>
            <a:ext cx="10363200" cy="4935821"/>
          </a:xfrm>
        </p:spPr>
        <p:txBody>
          <a:bodyPr/>
          <a:lstStyle/>
          <a:p>
            <a:r>
              <a:rPr lang="en-US" dirty="0" smtClean="0"/>
              <a:t>60 days before single dose </a:t>
            </a:r>
            <a:r>
              <a:rPr lang="en-US" dirty="0" err="1" smtClean="0"/>
              <a:t>melarsomine</a:t>
            </a:r>
            <a:r>
              <a:rPr lang="en-US" dirty="0" smtClean="0"/>
              <a:t> start on monthly preventative and begin doxycycline for 4 weeks</a:t>
            </a:r>
          </a:p>
          <a:p>
            <a:r>
              <a:rPr lang="en-US" dirty="0" smtClean="0"/>
              <a:t>30 days before: give monthly preventative</a:t>
            </a:r>
          </a:p>
          <a:p>
            <a:r>
              <a:rPr lang="en-US" dirty="0" smtClean="0"/>
              <a:t>0 days before: give monthly preventative and give single </a:t>
            </a:r>
            <a:r>
              <a:rPr lang="en-US" dirty="0" err="1" smtClean="0"/>
              <a:t>melarsomine</a:t>
            </a:r>
            <a:r>
              <a:rPr lang="en-US" dirty="0" smtClean="0"/>
              <a:t> injection. STRICT CAGE RESTRICTION</a:t>
            </a:r>
          </a:p>
          <a:p>
            <a:r>
              <a:rPr lang="en-US" dirty="0" smtClean="0"/>
              <a:t>30 days after first </a:t>
            </a:r>
            <a:r>
              <a:rPr lang="en-US" dirty="0" err="1" smtClean="0"/>
              <a:t>melarsomine</a:t>
            </a:r>
            <a:r>
              <a:rPr lang="en-US" dirty="0" smtClean="0"/>
              <a:t> injection give monthly preventative and the second </a:t>
            </a:r>
            <a:r>
              <a:rPr lang="en-US" dirty="0" err="1" smtClean="0"/>
              <a:t>melarsomine</a:t>
            </a:r>
            <a:r>
              <a:rPr lang="en-US" dirty="0" smtClean="0"/>
              <a:t> injection</a:t>
            </a:r>
          </a:p>
          <a:p>
            <a:r>
              <a:rPr lang="en-US" dirty="0" smtClean="0"/>
              <a:t>31 days after first </a:t>
            </a:r>
            <a:r>
              <a:rPr lang="en-US" dirty="0" err="1" smtClean="0"/>
              <a:t>melarsomine</a:t>
            </a:r>
            <a:r>
              <a:rPr lang="en-US" dirty="0" smtClean="0"/>
              <a:t> give third </a:t>
            </a:r>
            <a:r>
              <a:rPr lang="en-US" dirty="0" err="1" smtClean="0"/>
              <a:t>melarsomine</a:t>
            </a:r>
            <a:r>
              <a:rPr lang="en-US" dirty="0" smtClean="0"/>
              <a:t> infection. RESTRICT EXERCISE FOR 6 to 8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0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Treatment Follow-up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days after the first </a:t>
            </a:r>
            <a:r>
              <a:rPr lang="en-US" dirty="0" err="1" smtClean="0"/>
              <a:t>melarsomine</a:t>
            </a:r>
            <a:r>
              <a:rPr lang="en-US" dirty="0" smtClean="0"/>
              <a:t> injection test for microfilariae and treat with </a:t>
            </a:r>
            <a:r>
              <a:rPr lang="en-US" dirty="0" err="1" smtClean="0"/>
              <a:t>microfilaricide</a:t>
            </a:r>
            <a:r>
              <a:rPr lang="en-US" dirty="0" smtClean="0"/>
              <a:t> (</a:t>
            </a:r>
            <a:r>
              <a:rPr lang="en-US" dirty="0" err="1" smtClean="0"/>
              <a:t>moxidectin</a:t>
            </a:r>
            <a:r>
              <a:rPr lang="en-US" dirty="0" smtClean="0"/>
              <a:t>) if necessary</a:t>
            </a:r>
          </a:p>
          <a:p>
            <a:r>
              <a:rPr lang="en-US" dirty="0" smtClean="0"/>
              <a:t>300 days after first </a:t>
            </a:r>
            <a:r>
              <a:rPr lang="en-US" dirty="0" err="1" smtClean="0"/>
              <a:t>melarsomine</a:t>
            </a:r>
            <a:r>
              <a:rPr lang="en-US" dirty="0" smtClean="0"/>
              <a:t> do antigen test . If positive re-treat with doxycycline and 2 doses of </a:t>
            </a:r>
            <a:r>
              <a:rPr lang="en-US" dirty="0" err="1" smtClean="0"/>
              <a:t>melarsomine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Prevention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585" y="1894882"/>
            <a:ext cx="10363200" cy="4840287"/>
          </a:xfrm>
        </p:spPr>
        <p:txBody>
          <a:bodyPr/>
          <a:lstStyle/>
          <a:p>
            <a:r>
              <a:rPr lang="en-US" dirty="0" smtClean="0"/>
              <a:t>Macrocyclic lactone drugs are the only approved drugs for </a:t>
            </a: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ivermectin </a:t>
            </a:r>
            <a:r>
              <a:rPr lang="en-US" dirty="0" smtClean="0"/>
              <a:t>and milbemycin – </a:t>
            </a:r>
            <a:r>
              <a:rPr lang="en-US" dirty="0" smtClean="0"/>
              <a:t>oral</a:t>
            </a:r>
          </a:p>
          <a:p>
            <a:pPr lvl="1"/>
            <a:r>
              <a:rPr lang="en-US" dirty="0" err="1" smtClean="0"/>
              <a:t>moxidectin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selemectin</a:t>
            </a:r>
            <a:r>
              <a:rPr lang="en-US" dirty="0" smtClean="0"/>
              <a:t> – </a:t>
            </a:r>
            <a:r>
              <a:rPr lang="en-US" dirty="0" smtClean="0"/>
              <a:t>topical</a:t>
            </a:r>
          </a:p>
          <a:p>
            <a:pPr lvl="1"/>
            <a:r>
              <a:rPr lang="en-US" dirty="0" err="1" smtClean="0"/>
              <a:t>moxidectin</a:t>
            </a:r>
            <a:r>
              <a:rPr lang="en-US" dirty="0" smtClean="0"/>
              <a:t> </a:t>
            </a:r>
            <a:r>
              <a:rPr lang="en-US" dirty="0" smtClean="0"/>
              <a:t>slow-release – subcutaneous injection</a:t>
            </a:r>
          </a:p>
          <a:p>
            <a:r>
              <a:rPr lang="en-US" dirty="0" smtClean="0"/>
              <a:t>Prophylaxis drugs target the infective larva in the skin and the migrating fourth stage larva</a:t>
            </a:r>
          </a:p>
          <a:p>
            <a:r>
              <a:rPr lang="en-US" dirty="0" smtClean="0"/>
              <a:t>Newly recommended is the addition of topical monthly repellant and </a:t>
            </a:r>
            <a:r>
              <a:rPr lang="en-US" dirty="0" err="1" smtClean="0"/>
              <a:t>ectoparasiticide</a:t>
            </a:r>
            <a:r>
              <a:rPr lang="en-US" dirty="0" smtClean="0"/>
              <a:t>. </a:t>
            </a:r>
            <a:r>
              <a:rPr lang="en-US" sz="2400" dirty="0" smtClean="0"/>
              <a:t>Example: DPP Vectra 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01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blends2</Template>
  <TotalTime>204</TotalTime>
  <Words>477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Tahoma</vt:lpstr>
      <vt:lpstr>Wingdings</vt:lpstr>
      <vt:lpstr>Blends</vt:lpstr>
      <vt:lpstr>Heartworm Infection in Dogs</vt:lpstr>
      <vt:lpstr>Pathological lesions</vt:lpstr>
      <vt:lpstr>Clinical Signs</vt:lpstr>
      <vt:lpstr>Diagnosis</vt:lpstr>
      <vt:lpstr>Diagnosis</vt:lpstr>
      <vt:lpstr>Adulticide Treatment</vt:lpstr>
      <vt:lpstr>Treatment Protocol</vt:lpstr>
      <vt:lpstr>Treatment Follow-up</vt:lpstr>
      <vt:lpstr>Prevention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Heartworm Infection in Dogs</dc:title>
  <dc:creator>Bruce Hammerberg</dc:creator>
  <cp:lastModifiedBy>James R Flowers</cp:lastModifiedBy>
  <cp:revision>15</cp:revision>
  <cp:lastPrinted>2018-10-22T11:52:13Z</cp:lastPrinted>
  <dcterms:created xsi:type="dcterms:W3CDTF">2018-10-19T14:41:11Z</dcterms:created>
  <dcterms:modified xsi:type="dcterms:W3CDTF">2020-10-07T13:16:55Z</dcterms:modified>
</cp:coreProperties>
</file>