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936" r:id="rId3"/>
  </p:sldMasterIdLst>
  <p:notesMasterIdLst>
    <p:notesMasterId r:id="rId63"/>
  </p:notesMasterIdLst>
  <p:handoutMasterIdLst>
    <p:handoutMasterId r:id="rId64"/>
  </p:handoutMasterIdLst>
  <p:sldIdLst>
    <p:sldId id="471" r:id="rId4"/>
    <p:sldId id="331" r:id="rId5"/>
    <p:sldId id="470" r:id="rId6"/>
    <p:sldId id="328" r:id="rId7"/>
    <p:sldId id="460" r:id="rId8"/>
    <p:sldId id="453" r:id="rId9"/>
    <p:sldId id="457" r:id="rId10"/>
    <p:sldId id="459" r:id="rId11"/>
    <p:sldId id="412" r:id="rId12"/>
    <p:sldId id="329" r:id="rId13"/>
    <p:sldId id="608" r:id="rId14"/>
    <p:sldId id="398" r:id="rId15"/>
    <p:sldId id="606" r:id="rId16"/>
    <p:sldId id="607" r:id="rId17"/>
    <p:sldId id="461" r:id="rId18"/>
    <p:sldId id="557" r:id="rId19"/>
    <p:sldId id="559" r:id="rId20"/>
    <p:sldId id="560" r:id="rId21"/>
    <p:sldId id="562" r:id="rId22"/>
    <p:sldId id="563" r:id="rId23"/>
    <p:sldId id="565" r:id="rId24"/>
    <p:sldId id="567" r:id="rId25"/>
    <p:sldId id="569" r:id="rId26"/>
    <p:sldId id="570" r:id="rId27"/>
    <p:sldId id="571" r:id="rId28"/>
    <p:sldId id="572" r:id="rId29"/>
    <p:sldId id="573" r:id="rId30"/>
    <p:sldId id="574" r:id="rId31"/>
    <p:sldId id="575" r:id="rId32"/>
    <p:sldId id="576" r:id="rId33"/>
    <p:sldId id="577" r:id="rId34"/>
    <p:sldId id="578" r:id="rId35"/>
    <p:sldId id="579" r:id="rId36"/>
    <p:sldId id="580" r:id="rId37"/>
    <p:sldId id="605" r:id="rId38"/>
    <p:sldId id="581" r:id="rId39"/>
    <p:sldId id="582" r:id="rId40"/>
    <p:sldId id="583" r:id="rId41"/>
    <p:sldId id="584" r:id="rId42"/>
    <p:sldId id="585" r:id="rId43"/>
    <p:sldId id="586" r:id="rId44"/>
    <p:sldId id="587" r:id="rId45"/>
    <p:sldId id="588" r:id="rId46"/>
    <p:sldId id="590" r:id="rId47"/>
    <p:sldId id="592" r:id="rId48"/>
    <p:sldId id="593" r:id="rId49"/>
    <p:sldId id="594" r:id="rId50"/>
    <p:sldId id="596" r:id="rId51"/>
    <p:sldId id="597" r:id="rId52"/>
    <p:sldId id="598" r:id="rId53"/>
    <p:sldId id="599" r:id="rId54"/>
    <p:sldId id="600" r:id="rId55"/>
    <p:sldId id="601" r:id="rId56"/>
    <p:sldId id="602" r:id="rId57"/>
    <p:sldId id="603" r:id="rId58"/>
    <p:sldId id="604" r:id="rId59"/>
    <p:sldId id="320" r:id="rId60"/>
    <p:sldId id="319" r:id="rId61"/>
    <p:sldId id="589" r:id="rId62"/>
  </p:sldIdLst>
  <p:sldSz cx="12192000" cy="6858000"/>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99"/>
    <a:srgbClr val="0000FF"/>
    <a:srgbClr val="FF3399"/>
    <a:srgbClr val="4D4D73"/>
    <a:srgbClr val="7ABC32"/>
    <a:srgbClr val="7030A0"/>
    <a:srgbClr val="ACA800"/>
    <a:srgbClr val="6666FF"/>
    <a:srgbClr val="CC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19" autoAdjust="0"/>
    <p:restoredTop sz="59973" autoAdjust="0"/>
  </p:normalViewPr>
  <p:slideViewPr>
    <p:cSldViewPr>
      <p:cViewPr varScale="1">
        <p:scale>
          <a:sx n="56" d="100"/>
          <a:sy n="56" d="100"/>
        </p:scale>
        <p:origin x="1980" y="7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23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1"/>
            <a:ext cx="3038145" cy="464205"/>
          </a:xfrm>
          <a:prstGeom prst="rect">
            <a:avLst/>
          </a:prstGeom>
        </p:spPr>
        <p:txBody>
          <a:bodyPr vert="horz" lIns="88139" tIns="44070" rIns="88139" bIns="44070" rtlCol="0"/>
          <a:lstStyle>
            <a:lvl1pPr algn="r">
              <a:defRPr sz="1200"/>
            </a:lvl1pPr>
          </a:lstStyle>
          <a:p>
            <a:fld id="{8E3B5061-375C-9A4E-BD14-E7418263E5A3}" type="datetimeFigureOut">
              <a:rPr lang="en-US" smtClean="0"/>
              <a:t>8/4/2023</a:t>
            </a:fld>
            <a:endParaRPr lang="en-US"/>
          </a:p>
        </p:txBody>
      </p:sp>
      <p:sp>
        <p:nvSpPr>
          <p:cNvPr id="4" name="Footer Placeholder 3"/>
          <p:cNvSpPr>
            <a:spLocks noGrp="1"/>
          </p:cNvSpPr>
          <p:nvPr>
            <p:ph type="ftr" sz="quarter" idx="2"/>
          </p:nvPr>
        </p:nvSpPr>
        <p:spPr>
          <a:xfrm>
            <a:off x="0" y="8830659"/>
            <a:ext cx="3038145" cy="464205"/>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9"/>
            <a:ext cx="3038145" cy="464205"/>
          </a:xfrm>
          <a:prstGeom prst="rect">
            <a:avLst/>
          </a:prstGeom>
        </p:spPr>
        <p:txBody>
          <a:bodyPr vert="horz" lIns="88139" tIns="44070" rIns="88139" bIns="44070" rtlCol="0" anchor="b"/>
          <a:lstStyle>
            <a:lvl1pPr algn="r">
              <a:defRPr sz="1200"/>
            </a:lvl1pPr>
          </a:lstStyle>
          <a:p>
            <a:fld id="{B988F408-A695-E243-8B2F-0B2EB793D038}" type="slidenum">
              <a:rPr lang="en-US" smtClean="0"/>
              <a:t>‹#›</a:t>
            </a:fld>
            <a:endParaRPr lang="en-US"/>
          </a:p>
        </p:txBody>
      </p:sp>
    </p:spTree>
    <p:extLst>
      <p:ext uri="{BB962C8B-B14F-4D97-AF65-F5344CB8AC3E}">
        <p14:creationId xmlns:p14="http://schemas.microsoft.com/office/powerpoint/2010/main" val="2204893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5F952E24-A1BD-4A21-A415-5E9833C33723}" type="datetimeFigureOut">
              <a:rPr lang="en-US" smtClean="0"/>
              <a:t>8/4/2023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DAB44083-A2B0-473F-93CB-FBABF270A72D}" type="slidenum">
              <a:rPr lang="en-US" smtClean="0"/>
              <a:t>‹#›</a:t>
            </a:fld>
            <a:endParaRPr lang="en-US"/>
          </a:p>
        </p:txBody>
      </p:sp>
    </p:spTree>
    <p:extLst>
      <p:ext uri="{BB962C8B-B14F-4D97-AF65-F5344CB8AC3E}">
        <p14:creationId xmlns:p14="http://schemas.microsoft.com/office/powerpoint/2010/main" val="1866767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1</a:t>
            </a:fld>
            <a:endParaRPr lang="en-US"/>
          </a:p>
        </p:txBody>
      </p:sp>
    </p:spTree>
    <p:extLst>
      <p:ext uri="{BB962C8B-B14F-4D97-AF65-F5344CB8AC3E}">
        <p14:creationId xmlns:p14="http://schemas.microsoft.com/office/powerpoint/2010/main" val="3212886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These are the different life cycle strategies that we will discuss for the various protozoa pathogens. You will not be quizzed about these terms directly.</a:t>
            </a:r>
          </a:p>
          <a:p>
            <a:r>
              <a:rPr lang="en-US" dirty="0"/>
              <a:t>This slide is meant to introduce you to the life cycle strategies. </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10</a:t>
            </a:fld>
            <a:endParaRPr lang="en-US"/>
          </a:p>
        </p:txBody>
      </p:sp>
    </p:spTree>
    <p:extLst>
      <p:ext uri="{BB962C8B-B14F-4D97-AF65-F5344CB8AC3E}">
        <p14:creationId xmlns:p14="http://schemas.microsoft.com/office/powerpoint/2010/main" val="1989170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Excretion of toxins: glycoproteins and proteases are produced that can damage host cells, for examples. Protozoa toxins not as virulent as bacteria, in general</a:t>
            </a:r>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11</a:t>
            </a:fld>
            <a:endParaRPr lang="en-US"/>
          </a:p>
        </p:txBody>
      </p:sp>
    </p:spTree>
    <p:extLst>
      <p:ext uri="{BB962C8B-B14F-4D97-AF65-F5344CB8AC3E}">
        <p14:creationId xmlns:p14="http://schemas.microsoft.com/office/powerpoint/2010/main" val="4168135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Direct destruction = the protozoa multiply within a host cell causing the host cells to rupture. The cellular trauma can cause damage to the organ of the infected cells. For example, intestinal coccidia go through asexual multiplication inside enterocytes, destroying the cells when they rupture causing damage to the intestinal tract, thus causing diarrhea.</a:t>
            </a:r>
          </a:p>
        </p:txBody>
      </p:sp>
      <p:sp>
        <p:nvSpPr>
          <p:cNvPr id="4" name="Slide Number Placeholder 3"/>
          <p:cNvSpPr>
            <a:spLocks noGrp="1"/>
          </p:cNvSpPr>
          <p:nvPr>
            <p:ph type="sldNum" sz="quarter" idx="10"/>
          </p:nvPr>
        </p:nvSpPr>
        <p:spPr/>
        <p:txBody>
          <a:bodyPr/>
          <a:lstStyle/>
          <a:p>
            <a:fld id="{DAB44083-A2B0-473F-93CB-FBABF270A72D}" type="slidenum">
              <a:rPr lang="en-US" smtClean="0"/>
              <a:t>12</a:t>
            </a:fld>
            <a:endParaRPr lang="en-US"/>
          </a:p>
        </p:txBody>
      </p:sp>
    </p:spTree>
    <p:extLst>
      <p:ext uri="{BB962C8B-B14F-4D97-AF65-F5344CB8AC3E}">
        <p14:creationId xmlns:p14="http://schemas.microsoft.com/office/powerpoint/2010/main" val="3956943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Indirect destruction = the protozoa produce products and/or interact with host cells that cause impairment, damage or apoptosis of the host cells. </a:t>
            </a:r>
          </a:p>
          <a:p>
            <a:r>
              <a:rPr lang="en-US" sz="1200" b="0" i="0" kern="1200" dirty="0">
                <a:solidFill>
                  <a:schemeClr val="tx1"/>
                </a:solidFill>
                <a:effectLst/>
                <a:latin typeface="+mn-lt"/>
                <a:ea typeface="+mn-ea"/>
                <a:cs typeface="+mn-cs"/>
              </a:rPr>
              <a:t>alter the lumen microenvironment</a:t>
            </a:r>
          </a:p>
          <a:p>
            <a:r>
              <a:rPr lang="en-US" sz="1200" b="0" i="0" kern="1200" dirty="0">
                <a:solidFill>
                  <a:schemeClr val="tx1"/>
                </a:solidFill>
                <a:effectLst/>
                <a:latin typeface="+mn-lt"/>
                <a:ea typeface="+mn-ea"/>
                <a:cs typeface="+mn-cs"/>
              </a:rPr>
              <a:t>degradation of mucus</a:t>
            </a:r>
          </a:p>
          <a:p>
            <a:r>
              <a:rPr lang="en-US" sz="1200" b="0" i="0" kern="1200" dirty="0">
                <a:solidFill>
                  <a:schemeClr val="tx1"/>
                </a:solidFill>
                <a:effectLst/>
                <a:latin typeface="+mn-lt"/>
                <a:ea typeface="+mn-ea"/>
                <a:cs typeface="+mn-cs"/>
              </a:rPr>
              <a:t>adhesion to the epithelial cells </a:t>
            </a:r>
          </a:p>
          <a:p>
            <a:r>
              <a:rPr lang="en-US" sz="1200" b="0" i="0" kern="1200" dirty="0">
                <a:solidFill>
                  <a:schemeClr val="tx1"/>
                </a:solidFill>
                <a:effectLst/>
                <a:latin typeface="+mn-lt"/>
                <a:ea typeface="+mn-ea"/>
                <a:cs typeface="+mn-cs"/>
              </a:rPr>
              <a:t>Increases permeability, epithelial cell detachment and apoptosis </a:t>
            </a:r>
          </a:p>
          <a:p>
            <a:r>
              <a:rPr lang="en-US" sz="1200" b="0" i="0" kern="1200" dirty="0">
                <a:solidFill>
                  <a:schemeClr val="tx1"/>
                </a:solidFill>
                <a:effectLst/>
                <a:latin typeface="+mn-lt"/>
                <a:ea typeface="+mn-ea"/>
                <a:cs typeface="+mn-cs"/>
              </a:rPr>
              <a:t>Secretory proteins of trichomonads can directly promote epithelial cell lysis</a:t>
            </a:r>
          </a:p>
          <a:p>
            <a:r>
              <a:rPr lang="en-US" sz="1200" b="0" i="0" kern="1200" dirty="0">
                <a:solidFill>
                  <a:schemeClr val="tx1"/>
                </a:solidFill>
                <a:effectLst/>
                <a:latin typeface="+mn-lt"/>
                <a:ea typeface="+mn-ea"/>
                <a:cs typeface="+mn-cs"/>
              </a:rPr>
              <a:t>activate the immune system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example, Giardia or T. </a:t>
            </a:r>
            <a:r>
              <a:rPr lang="en-US" sz="1200" b="0" i="0" kern="1200" dirty="0" err="1">
                <a:solidFill>
                  <a:schemeClr val="tx1"/>
                </a:solidFill>
                <a:effectLst/>
                <a:latin typeface="+mn-lt"/>
                <a:ea typeface="+mn-ea"/>
                <a:cs typeface="+mn-cs"/>
              </a:rPr>
              <a:t>foetus</a:t>
            </a:r>
            <a:r>
              <a:rPr lang="en-US" sz="1200" b="0" i="0" kern="1200" dirty="0">
                <a:solidFill>
                  <a:schemeClr val="tx1"/>
                </a:solidFill>
                <a:effectLst/>
                <a:latin typeface="+mn-lt"/>
                <a:ea typeface="+mn-ea"/>
                <a:cs typeface="+mn-cs"/>
              </a:rPr>
              <a:t> can cause impairment of digestive and absorptive functions of intestinal cells (enterocytes). These </a:t>
            </a:r>
            <a:r>
              <a:rPr lang="en-US" sz="1200" b="0" i="0" kern="1200" dirty="0" err="1">
                <a:solidFill>
                  <a:schemeClr val="tx1"/>
                </a:solidFill>
                <a:effectLst/>
                <a:latin typeface="+mn-lt"/>
                <a:ea typeface="+mn-ea"/>
                <a:cs typeface="+mn-cs"/>
              </a:rPr>
              <a:t>mucoflagellates</a:t>
            </a:r>
            <a:r>
              <a:rPr lang="en-US" sz="1200" b="0" i="0" kern="1200" dirty="0">
                <a:solidFill>
                  <a:schemeClr val="tx1"/>
                </a:solidFill>
                <a:effectLst/>
                <a:latin typeface="+mn-lt"/>
                <a:ea typeface="+mn-ea"/>
                <a:cs typeface="+mn-cs"/>
              </a:rPr>
              <a:t> are not multiplying inside the enterocytes like coccidia are.</a:t>
            </a:r>
          </a:p>
        </p:txBody>
      </p:sp>
      <p:sp>
        <p:nvSpPr>
          <p:cNvPr id="4" name="Slide Number Placeholder 3"/>
          <p:cNvSpPr>
            <a:spLocks noGrp="1"/>
          </p:cNvSpPr>
          <p:nvPr>
            <p:ph type="sldNum" sz="quarter" idx="10"/>
          </p:nvPr>
        </p:nvSpPr>
        <p:spPr/>
        <p:txBody>
          <a:bodyPr/>
          <a:lstStyle/>
          <a:p>
            <a:fld id="{DAB44083-A2B0-473F-93CB-FBABF270A72D}" type="slidenum">
              <a:rPr lang="en-US" smtClean="0"/>
              <a:t>13</a:t>
            </a:fld>
            <a:endParaRPr lang="en-US"/>
          </a:p>
        </p:txBody>
      </p:sp>
    </p:spTree>
    <p:extLst>
      <p:ext uri="{BB962C8B-B14F-4D97-AF65-F5344CB8AC3E}">
        <p14:creationId xmlns:p14="http://schemas.microsoft.com/office/powerpoint/2010/main" val="2858037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Some protozoa can alter the host’s immune system, which can cause disease in the host.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These are examples of different autoimmune diseases initiated by protozoa. You do not need to know these specific examples. Just understand that some protozoa can cause changes in the hosts immune system such as autoimmune diseases and immunomodulation or suppression in their hosts.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example, Babesia can cause an autoimmune reaction against red blood cells (erythrocytes) causing hemolytic anemia.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Leishmania can alter the immune system (drive it to a humoral response), which supports Leishmania pathogens’ survival inside host cells (intracellular survival).</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AB44083-A2B0-473F-93CB-FBABF270A72D}" type="slidenum">
              <a:rPr lang="en-US" smtClean="0"/>
              <a:t>14</a:t>
            </a:fld>
            <a:endParaRPr lang="en-US"/>
          </a:p>
        </p:txBody>
      </p:sp>
    </p:spTree>
    <p:extLst>
      <p:ext uri="{BB962C8B-B14F-4D97-AF65-F5344CB8AC3E}">
        <p14:creationId xmlns:p14="http://schemas.microsoft.com/office/powerpoint/2010/main" val="833496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On this slide, I’ve grouped the protozoa we will cover by where they cause infection in the host and a morphological trait that allows for motility (+/- flagellum).</a:t>
            </a:r>
          </a:p>
          <a:p>
            <a:endParaRPr lang="en-US" dirty="0"/>
          </a:p>
          <a:p>
            <a:r>
              <a:rPr lang="en-US" dirty="0"/>
              <a:t>This slide also serves as a guide to the different genus and species of protozoa we will cover in detail in this course.</a:t>
            </a:r>
          </a:p>
          <a:p>
            <a:endParaRPr lang="en-US" dirty="0"/>
          </a:p>
          <a:p>
            <a:r>
              <a:rPr lang="en-US" dirty="0"/>
              <a:t>Terms in parenthesis, like piroplasm and coccidia are common terms used in the medical field and scientific literature to describe certain protozoa. We will use these terms as well.</a:t>
            </a:r>
          </a:p>
          <a:p>
            <a:endParaRPr lang="en-US" dirty="0"/>
          </a:p>
          <a:p>
            <a:r>
              <a:rPr lang="en-US" dirty="0"/>
              <a:t>You may notice the hemoflagellates T. </a:t>
            </a:r>
            <a:r>
              <a:rPr lang="en-US" dirty="0" err="1"/>
              <a:t>cruzi</a:t>
            </a:r>
            <a:r>
              <a:rPr lang="en-US" dirty="0"/>
              <a:t> and L. infantum are in blood but also in the system section (tissues). This is because these infections may start in the blood or skin but can go systemic and infect many different organs. </a:t>
            </a:r>
          </a:p>
          <a:p>
            <a:endParaRPr lang="en-US" dirty="0"/>
          </a:p>
          <a:p>
            <a:r>
              <a:rPr lang="en-US" dirty="0"/>
              <a:t>Today we are going to start with</a:t>
            </a:r>
            <a:r>
              <a:rPr lang="en-US" baseline="0" dirty="0"/>
              <a:t> </a:t>
            </a:r>
            <a:r>
              <a:rPr lang="en-US" baseline="0" dirty="0" err="1"/>
              <a:t>Hemoflagellates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15</a:t>
            </a:fld>
            <a:endParaRPr lang="en-US"/>
          </a:p>
        </p:txBody>
      </p:sp>
    </p:spTree>
    <p:extLst>
      <p:ext uri="{BB962C8B-B14F-4D97-AF65-F5344CB8AC3E}">
        <p14:creationId xmlns:p14="http://schemas.microsoft.com/office/powerpoint/2010/main" val="1996171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move on to the hemoflagellates. </a:t>
            </a:r>
          </a:p>
          <a:p>
            <a:r>
              <a:rPr lang="en-US" dirty="0"/>
              <a:t>Tri-AT-O-MINE</a:t>
            </a:r>
          </a:p>
          <a:p>
            <a:r>
              <a:rPr lang="en-US" dirty="0" err="1"/>
              <a:t>Phelbotomus</a:t>
            </a:r>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16</a:t>
            </a:fld>
            <a:endParaRPr lang="en-US"/>
          </a:p>
        </p:txBody>
      </p:sp>
    </p:spTree>
    <p:extLst>
      <p:ext uri="{BB962C8B-B14F-4D97-AF65-F5344CB8AC3E}">
        <p14:creationId xmlns:p14="http://schemas.microsoft.com/office/powerpoint/2010/main" val="1803317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err="1"/>
              <a:t>Hemo</a:t>
            </a:r>
            <a:r>
              <a:rPr lang="en-US" dirty="0"/>
              <a:t> = blood</a:t>
            </a:r>
          </a:p>
          <a:p>
            <a:r>
              <a:rPr lang="en-US" dirty="0"/>
              <a:t>Flagellates = organisms with a flagellum</a:t>
            </a:r>
          </a:p>
          <a:p>
            <a:endParaRPr lang="en-US" dirty="0"/>
          </a:p>
          <a:p>
            <a:r>
              <a:rPr lang="en-US" dirty="0"/>
              <a:t>the hemoflagellates will have intermediate insect vector hosts.</a:t>
            </a:r>
          </a:p>
        </p:txBody>
      </p:sp>
      <p:sp>
        <p:nvSpPr>
          <p:cNvPr id="4" name="Slide Number Placeholder 3"/>
          <p:cNvSpPr>
            <a:spLocks noGrp="1"/>
          </p:cNvSpPr>
          <p:nvPr>
            <p:ph type="sldNum" sz="quarter" idx="5"/>
          </p:nvPr>
        </p:nvSpPr>
        <p:spPr/>
        <p:txBody>
          <a:bodyPr/>
          <a:lstStyle/>
          <a:p>
            <a:fld id="{DAB44083-A2B0-473F-93CB-FBABF270A72D}" type="slidenum">
              <a:rPr lang="en-US" smtClean="0"/>
              <a:t>17</a:t>
            </a:fld>
            <a:endParaRPr lang="en-US"/>
          </a:p>
        </p:txBody>
      </p:sp>
    </p:spTree>
    <p:extLst>
      <p:ext uri="{BB962C8B-B14F-4D97-AF65-F5344CB8AC3E}">
        <p14:creationId xmlns:p14="http://schemas.microsoft.com/office/powerpoint/2010/main" val="2641378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18</a:t>
            </a:fld>
            <a:endParaRPr lang="en-US"/>
          </a:p>
        </p:txBody>
      </p:sp>
    </p:spTree>
    <p:extLst>
      <p:ext uri="{BB962C8B-B14F-4D97-AF65-F5344CB8AC3E}">
        <p14:creationId xmlns:p14="http://schemas.microsoft.com/office/powerpoint/2010/main" val="3821493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Leishmania infantum </a:t>
            </a:r>
            <a:r>
              <a:rPr lang="en-US" dirty="0"/>
              <a:t>is a vector-borne disease spread by sandflies. There are hundreds of </a:t>
            </a:r>
            <a:r>
              <a:rPr lang="en-US" i="1" dirty="0"/>
              <a:t>Leishmania</a:t>
            </a:r>
            <a:r>
              <a:rPr lang="en-US" dirty="0"/>
              <a:t> species that can cause varying degrees of disease in people and animals. We will focus on </a:t>
            </a:r>
            <a:r>
              <a:rPr lang="en-US" i="1" dirty="0"/>
              <a:t>L. infantum </a:t>
            </a:r>
            <a:r>
              <a:rPr lang="en-US" dirty="0"/>
              <a:t>(AKA </a:t>
            </a:r>
            <a:r>
              <a:rPr lang="en-US" i="1" dirty="0"/>
              <a:t>L. chagas </a:t>
            </a:r>
            <a:r>
              <a:rPr lang="en-US" dirty="0"/>
              <a:t>in Latin America), but I will briefly mention </a:t>
            </a:r>
            <a:r>
              <a:rPr lang="en-US" i="1" dirty="0"/>
              <a:t>L. </a:t>
            </a:r>
            <a:r>
              <a:rPr lang="en-US" i="1" dirty="0" err="1"/>
              <a:t>mexicana</a:t>
            </a:r>
            <a:r>
              <a:rPr lang="en-US" i="1" dirty="0"/>
              <a:t> </a:t>
            </a:r>
            <a:r>
              <a:rPr lang="en-US" i="0" dirty="0"/>
              <a:t>later in the presentation</a:t>
            </a:r>
            <a:r>
              <a:rPr lang="en-US" dirty="0"/>
              <a:t>, as this is naturally transmitted to animals in TX.</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19</a:t>
            </a:fld>
            <a:endParaRPr lang="en-US"/>
          </a:p>
        </p:txBody>
      </p:sp>
    </p:spTree>
    <p:extLst>
      <p:ext uri="{BB962C8B-B14F-4D97-AF65-F5344CB8AC3E}">
        <p14:creationId xmlns:p14="http://schemas.microsoft.com/office/powerpoint/2010/main" val="269911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2</a:t>
            </a:fld>
            <a:endParaRPr lang="en-US"/>
          </a:p>
        </p:txBody>
      </p:sp>
    </p:spTree>
    <p:extLst>
      <p:ext uri="{BB962C8B-B14F-4D97-AF65-F5344CB8AC3E}">
        <p14:creationId xmlns:p14="http://schemas.microsoft.com/office/powerpoint/2010/main" val="2289239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auto"/>
            <a:endParaRPr lang="en-US" dirty="0"/>
          </a:p>
        </p:txBody>
      </p:sp>
      <p:sp>
        <p:nvSpPr>
          <p:cNvPr id="4" name="Slide Number Placeholder 3"/>
          <p:cNvSpPr>
            <a:spLocks noGrp="1"/>
          </p:cNvSpPr>
          <p:nvPr>
            <p:ph type="sldNum" sz="quarter" idx="10"/>
          </p:nvPr>
        </p:nvSpPr>
        <p:spPr/>
        <p:txBody>
          <a:bodyPr/>
          <a:lstStyle/>
          <a:p>
            <a:fld id="{0D4EB5DA-FE15-4F35-940D-6242A2B12F7F}" type="slidenum">
              <a:rPr lang="en-US" smtClean="0"/>
              <a:t>20</a:t>
            </a:fld>
            <a:endParaRPr lang="en-US"/>
          </a:p>
        </p:txBody>
      </p:sp>
    </p:spTree>
    <p:extLst>
      <p:ext uri="{BB962C8B-B14F-4D97-AF65-F5344CB8AC3E}">
        <p14:creationId xmlns:p14="http://schemas.microsoft.com/office/powerpoint/2010/main" val="4049938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i="1" dirty="0"/>
              <a:t>Leishmania</a:t>
            </a:r>
            <a:r>
              <a:rPr lang="en-US" dirty="0"/>
              <a:t> has an </a:t>
            </a:r>
            <a:r>
              <a:rPr lang="en-US" u="sng" dirty="0"/>
              <a:t>indirect life cycle </a:t>
            </a:r>
            <a:r>
              <a:rPr lang="en-US" dirty="0"/>
              <a:t>(meaning it requires an intermediate host, which in this case is a sandfly). It is spread between a </a:t>
            </a:r>
            <a:r>
              <a:rPr lang="en-US" dirty="0" err="1"/>
              <a:t>sandfly</a:t>
            </a:r>
            <a:r>
              <a:rPr lang="en-US" dirty="0"/>
              <a:t> and a </a:t>
            </a:r>
            <a:r>
              <a:rPr lang="en-US" dirty="0" err="1"/>
              <a:t>verterbrate</a:t>
            </a:r>
            <a:r>
              <a:rPr lang="en-US" dirty="0"/>
              <a:t> host (primarily mammals). We often call this a vector-borne disease because the </a:t>
            </a:r>
            <a:r>
              <a:rPr lang="en-US" dirty="0" err="1"/>
              <a:t>sandfly</a:t>
            </a:r>
            <a:r>
              <a:rPr lang="en-US" dirty="0"/>
              <a:t> is the vector transmitting the pathogen.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promastigote form exists in the sandfly and the amastigote form exists in the vertebrate host. When a sandfly transmits the infective promastigote to the vertebrate, it changes to the amastigote form (lives inside macrophages). </a:t>
            </a:r>
          </a:p>
          <a:p>
            <a:endParaRPr lang="en-US" dirty="0"/>
          </a:p>
          <a:p>
            <a:endParaRPr lang="en-US" dirty="0"/>
          </a:p>
          <a:p>
            <a:r>
              <a:rPr lang="en-US" dirty="0"/>
              <a:t>I expect you to know these two forms and where they exist (</a:t>
            </a:r>
            <a:r>
              <a:rPr lang="en-US" dirty="0" err="1"/>
              <a:t>ie</a:t>
            </a:r>
            <a:r>
              <a:rPr lang="en-US" dirty="0"/>
              <a:t> in the </a:t>
            </a:r>
            <a:r>
              <a:rPr lang="en-US" dirty="0" err="1"/>
              <a:t>sandfly</a:t>
            </a:r>
            <a:r>
              <a:rPr lang="en-US" dirty="0"/>
              <a:t> or the mammal host). </a:t>
            </a:r>
          </a:p>
          <a:p>
            <a:r>
              <a:rPr lang="en-US" dirty="0"/>
              <a:t>You do not need to know the labeled morphological features on the organisms (kinetoplast, flagellum </a:t>
            </a:r>
            <a:r>
              <a:rPr lang="en-US" dirty="0" err="1"/>
              <a:t>etc</a:t>
            </a:r>
            <a:r>
              <a:rPr lang="en-US" dirty="0"/>
              <a:t>).</a:t>
            </a:r>
          </a:p>
        </p:txBody>
      </p:sp>
      <p:sp>
        <p:nvSpPr>
          <p:cNvPr id="4" name="Slide Number Placeholder 3"/>
          <p:cNvSpPr>
            <a:spLocks noGrp="1"/>
          </p:cNvSpPr>
          <p:nvPr>
            <p:ph type="sldNum" sz="quarter" idx="10"/>
          </p:nvPr>
        </p:nvSpPr>
        <p:spPr/>
        <p:txBody>
          <a:bodyPr/>
          <a:lstStyle/>
          <a:p>
            <a:fld id="{DAB44083-A2B0-473F-93CB-FBABF270A72D}" type="slidenum">
              <a:rPr lang="en-US" smtClean="0"/>
              <a:t>21</a:t>
            </a:fld>
            <a:endParaRPr lang="en-US"/>
          </a:p>
        </p:txBody>
      </p:sp>
    </p:spTree>
    <p:extLst>
      <p:ext uri="{BB962C8B-B14F-4D97-AF65-F5344CB8AC3E}">
        <p14:creationId xmlns:p14="http://schemas.microsoft.com/office/powerpoint/2010/main" val="1948585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detailed picture of the life cycle. You are responsible for the blue highlighted, bolded information.</a:t>
            </a:r>
          </a:p>
        </p:txBody>
      </p:sp>
      <p:sp>
        <p:nvSpPr>
          <p:cNvPr id="4" name="Slide Number Placeholder 3"/>
          <p:cNvSpPr>
            <a:spLocks noGrp="1"/>
          </p:cNvSpPr>
          <p:nvPr>
            <p:ph type="sldNum" sz="quarter" idx="5"/>
          </p:nvPr>
        </p:nvSpPr>
        <p:spPr/>
        <p:txBody>
          <a:bodyPr/>
          <a:lstStyle/>
          <a:p>
            <a:fld id="{DAB44083-A2B0-473F-93CB-FBABF270A72D}" type="slidenum">
              <a:rPr lang="en-US" smtClean="0"/>
              <a:t>22</a:t>
            </a:fld>
            <a:endParaRPr lang="en-US"/>
          </a:p>
        </p:txBody>
      </p:sp>
    </p:spTree>
    <p:extLst>
      <p:ext uri="{BB962C8B-B14F-4D97-AF65-F5344CB8AC3E}">
        <p14:creationId xmlns:p14="http://schemas.microsoft.com/office/powerpoint/2010/main" val="2001554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As veterinarians, it’s important for you to know the different routes of transmission of this pathogen. You’ve learned its natural route of transmission, through the bite of a </a:t>
            </a:r>
            <a:r>
              <a:rPr lang="en-US" dirty="0" err="1"/>
              <a:t>sandfly</a:t>
            </a:r>
            <a:r>
              <a:rPr lang="en-US" dirty="0"/>
              <a:t>; however, it can be transmitted in other ways. </a:t>
            </a:r>
          </a:p>
          <a:p>
            <a:endParaRPr lang="en-US" dirty="0"/>
          </a:p>
          <a:p>
            <a:r>
              <a:rPr lang="en-US" u="sng" dirty="0"/>
              <a:t>You should know these transmission routes:</a:t>
            </a:r>
            <a:endParaRPr lang="en-US" dirty="0"/>
          </a:p>
          <a:p>
            <a:r>
              <a:rPr lang="en-US" dirty="0"/>
              <a:t>1. Vector-borne, </a:t>
            </a:r>
            <a:r>
              <a:rPr lang="en-US" dirty="0" err="1"/>
              <a:t>salivarian</a:t>
            </a:r>
            <a:r>
              <a:rPr lang="en-US" dirty="0"/>
              <a:t> transmission by a </a:t>
            </a:r>
            <a:r>
              <a:rPr lang="en-US" dirty="0" err="1"/>
              <a:t>sandfly</a:t>
            </a:r>
            <a:endParaRPr lang="en-US" dirty="0"/>
          </a:p>
          <a:p>
            <a:r>
              <a:rPr lang="en-US" dirty="0"/>
              <a:t>2. Blood transfusion (it’ important to screen blood donors for this pathogen!)</a:t>
            </a:r>
          </a:p>
          <a:p>
            <a:r>
              <a:rPr lang="en-US" dirty="0"/>
              <a:t>3. Transplacental (this is why it’s endemic in our foxhound breed…more on this later)</a:t>
            </a:r>
          </a:p>
          <a:p>
            <a:endParaRPr lang="en-US" dirty="0"/>
          </a:p>
          <a:p>
            <a:r>
              <a:rPr lang="en-US" dirty="0"/>
              <a:t>There’s evidence to suggest there are other routes, sexually, dog bites </a:t>
            </a:r>
            <a:r>
              <a:rPr lang="en-US" dirty="0" err="1"/>
              <a:t>etc</a:t>
            </a:r>
            <a:r>
              <a:rPr lang="en-US" dirty="0"/>
              <a:t>, but you are only responsible for the 3 main routes listed above.</a:t>
            </a:r>
          </a:p>
          <a:p>
            <a:endParaRPr lang="en-US" dirty="0"/>
          </a:p>
          <a:p>
            <a:r>
              <a:rPr lang="en-US" dirty="0"/>
              <a:t>The incubation from infection to disease has a wide time variation. Dogs are, in many countries, asymptomatic reservoirs for </a:t>
            </a:r>
            <a:r>
              <a:rPr lang="en-US" i="1" dirty="0"/>
              <a:t>Leishmania</a:t>
            </a:r>
            <a:r>
              <a:rPr lang="en-US" dirty="0"/>
              <a:t> (meaning they are infected and serve as a reservoir for sandflies to take up the organism). Some dogs never develop </a:t>
            </a:r>
            <a:r>
              <a:rPr lang="en-US" dirty="0" err="1"/>
              <a:t>leishmanisis</a:t>
            </a:r>
            <a:r>
              <a:rPr lang="en-US" dirty="0"/>
              <a:t> even though they are infected. Others may develop the disease. WHY? More on this next…</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23</a:t>
            </a:fld>
            <a:endParaRPr lang="en-US"/>
          </a:p>
        </p:txBody>
      </p:sp>
    </p:spTree>
    <p:extLst>
      <p:ext uri="{BB962C8B-B14F-4D97-AF65-F5344CB8AC3E}">
        <p14:creationId xmlns:p14="http://schemas.microsoft.com/office/powerpoint/2010/main" val="2231714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There’s a lot of extra information on this slide about what happens inside the vertebrate host after infection.</a:t>
            </a:r>
          </a:p>
          <a:p>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rPr>
              <a:t>For this class, all you need to understand is this:</a:t>
            </a:r>
          </a:p>
          <a:p>
            <a:r>
              <a:rPr lang="en-US" sz="1200" b="1" i="0" kern="1200" dirty="0">
                <a:solidFill>
                  <a:schemeClr val="tx1"/>
                </a:solidFill>
                <a:effectLst/>
                <a:latin typeface="+mn-lt"/>
                <a:ea typeface="+mn-ea"/>
                <a:cs typeface="+mn-cs"/>
              </a:rPr>
              <a:t>Macrophages</a:t>
            </a:r>
            <a:r>
              <a:rPr lang="en-US" sz="1200" b="0" i="0" kern="1200" dirty="0">
                <a:solidFill>
                  <a:schemeClr val="tx1"/>
                </a:solidFill>
                <a:effectLst/>
                <a:latin typeface="+mn-lt"/>
                <a:ea typeface="+mn-ea"/>
                <a:cs typeface="+mn-cs"/>
              </a:rPr>
              <a:t> are the most commonly infected cell in the host. </a:t>
            </a:r>
          </a:p>
          <a:p>
            <a:r>
              <a:rPr lang="en-US" sz="1200" b="0" i="0" kern="1200" dirty="0">
                <a:solidFill>
                  <a:schemeClr val="tx1"/>
                </a:solidFill>
                <a:effectLst/>
                <a:latin typeface="+mn-lt"/>
                <a:ea typeface="+mn-ea"/>
                <a:cs typeface="+mn-cs"/>
              </a:rPr>
              <a:t>If the host mounts a </a:t>
            </a:r>
            <a:r>
              <a:rPr lang="en-US" sz="1200" b="1" i="0" kern="1200" dirty="0">
                <a:solidFill>
                  <a:schemeClr val="tx1"/>
                </a:solidFill>
                <a:effectLst/>
                <a:latin typeface="+mn-lt"/>
                <a:ea typeface="+mn-ea"/>
                <a:cs typeface="+mn-cs"/>
              </a:rPr>
              <a:t>strong </a:t>
            </a:r>
            <a:r>
              <a:rPr lang="en-US" sz="1200" b="0" i="0" u="sng" kern="1200" dirty="0">
                <a:solidFill>
                  <a:schemeClr val="tx1"/>
                </a:solidFill>
                <a:effectLst/>
                <a:latin typeface="+mn-lt"/>
                <a:ea typeface="+mn-ea"/>
                <a:cs typeface="+mn-cs"/>
              </a:rPr>
              <a:t>cell-mediated immune response</a:t>
            </a:r>
            <a:r>
              <a:rPr lang="en-US" sz="1200" b="0" i="0" kern="1200" dirty="0">
                <a:solidFill>
                  <a:schemeClr val="tx1"/>
                </a:solidFill>
                <a:effectLst/>
                <a:latin typeface="+mn-lt"/>
                <a:ea typeface="+mn-ea"/>
                <a:cs typeface="+mn-cs"/>
              </a:rPr>
              <a:t>, disease is </a:t>
            </a:r>
            <a:r>
              <a:rPr lang="en-US" sz="1200" b="1" i="0" kern="1200" dirty="0">
                <a:solidFill>
                  <a:schemeClr val="tx1"/>
                </a:solidFill>
                <a:effectLst/>
                <a:latin typeface="+mn-lt"/>
                <a:ea typeface="+mn-ea"/>
                <a:cs typeface="+mn-cs"/>
              </a:rPr>
              <a:t>mild or cleared</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If there is </a:t>
            </a:r>
            <a:r>
              <a:rPr lang="en-US" sz="1200" b="1" i="0" kern="1200" dirty="0">
                <a:solidFill>
                  <a:schemeClr val="tx1"/>
                </a:solidFill>
                <a:effectLst/>
                <a:latin typeface="+mn-lt"/>
                <a:ea typeface="+mn-ea"/>
                <a:cs typeface="+mn-cs"/>
              </a:rPr>
              <a:t>no or a poor </a:t>
            </a:r>
            <a:r>
              <a:rPr lang="en-US" sz="1200" b="0" i="0" u="sng" kern="1200" dirty="0">
                <a:solidFill>
                  <a:schemeClr val="tx1"/>
                </a:solidFill>
                <a:effectLst/>
                <a:latin typeface="+mn-lt"/>
                <a:ea typeface="+mn-ea"/>
                <a:cs typeface="+mn-cs"/>
              </a:rPr>
              <a:t>cell-mediated immune response</a:t>
            </a:r>
            <a:r>
              <a:rPr lang="en-US" sz="1200" b="0" i="0" kern="1200" dirty="0">
                <a:solidFill>
                  <a:schemeClr val="tx1"/>
                </a:solidFill>
                <a:effectLst/>
                <a:latin typeface="+mn-lt"/>
                <a:ea typeface="+mn-ea"/>
                <a:cs typeface="+mn-cs"/>
              </a:rPr>
              <a:t>, the host will have </a:t>
            </a:r>
            <a:r>
              <a:rPr lang="en-US" sz="1200" b="1" i="0" kern="1200" dirty="0">
                <a:solidFill>
                  <a:schemeClr val="tx1"/>
                </a:solidFill>
                <a:effectLst/>
                <a:latin typeface="+mn-lt"/>
                <a:ea typeface="+mn-ea"/>
                <a:cs typeface="+mn-cs"/>
              </a:rPr>
              <a:t>more severe disease</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immune response, which may or may not occur, or may occur at different durations of infection, is one reason we can see a wide range of clinical disease and incubation time in animals that are infected.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Lesions occur from inflammatory response, pathogen proliferation. Disseminate to </a:t>
            </a:r>
            <a:r>
              <a:rPr lang="en-US" b="1" i="0" dirty="0">
                <a:solidFill>
                  <a:srgbClr val="2E2E2E"/>
                </a:solidFill>
                <a:effectLst/>
                <a:latin typeface="NexusSerif"/>
              </a:rPr>
              <a:t>infect macrophages of the bone marrow, lymph node, liver and spleen, as well as the kidneys</a:t>
            </a:r>
            <a:endParaRPr lang="en-US" sz="1200" b="1"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Deep dive! </a:t>
            </a:r>
            <a:r>
              <a:rPr lang="en-US" sz="1200" b="0" i="0" kern="1200" dirty="0">
                <a:solidFill>
                  <a:schemeClr val="tx1"/>
                </a:solidFill>
                <a:effectLst/>
                <a:latin typeface="+mn-lt"/>
                <a:ea typeface="+mn-ea"/>
                <a:cs typeface="+mn-cs"/>
              </a:rPr>
              <a:t>See below if you want way more information than you are expected to know for the test.</a:t>
            </a:r>
          </a:p>
          <a:p>
            <a:r>
              <a:rPr lang="en-US" sz="1200" b="0" i="0" kern="1200" dirty="0">
                <a:solidFill>
                  <a:schemeClr val="tx1"/>
                </a:solidFill>
                <a:effectLst/>
                <a:latin typeface="+mn-lt"/>
                <a:ea typeface="+mn-ea"/>
                <a:cs typeface="+mn-cs"/>
              </a:rPr>
              <a:t>Promastigotes are deposited in the dermis in a mixture of immunomodulatory salivary secretions and parasite-derived </a:t>
            </a:r>
            <a:r>
              <a:rPr lang="en-US" sz="1200" b="0" i="0" kern="1200" dirty="0" err="1">
                <a:solidFill>
                  <a:schemeClr val="tx1"/>
                </a:solidFill>
                <a:effectLst/>
                <a:latin typeface="+mn-lt"/>
                <a:ea typeface="+mn-ea"/>
                <a:cs typeface="+mn-cs"/>
              </a:rPr>
              <a:t>proteophosphoglycans</a:t>
            </a:r>
            <a:r>
              <a:rPr lang="en-US" sz="1200" b="0" i="0" kern="1200" dirty="0">
                <a:solidFill>
                  <a:schemeClr val="tx1"/>
                </a:solidFill>
                <a:effectLst/>
                <a:latin typeface="+mn-lt"/>
                <a:ea typeface="+mn-ea"/>
                <a:cs typeface="+mn-cs"/>
              </a:rPr>
              <a:t>. The impact of these factors on local phagocyte function is poorly defined. Promastigotes from the initial inoculum (or those that have been released from infected neutrophils) are phagocytosed by tissue-resident macrophages and dermal dendritic cells (DCs). Capillary and other tissue damage resulting from the mechanical trauma of the bite may result in the recruitment of neutrophils.</a:t>
            </a:r>
          </a:p>
          <a:p>
            <a:endParaRPr lang="en-US" sz="1200" b="0" i="0" kern="1200" dirty="0">
              <a:solidFill>
                <a:schemeClr val="tx1"/>
              </a:solidFill>
              <a:effectLst/>
              <a:latin typeface="+mn-lt"/>
              <a:ea typeface="+mn-ea"/>
              <a:cs typeface="+mn-cs"/>
            </a:endParaRPr>
          </a:p>
          <a:p>
            <a:r>
              <a:rPr lang="en-US" dirty="0">
                <a:solidFill>
                  <a:srgbClr val="222222"/>
                </a:solidFill>
                <a:latin typeface="Century Gothic" panose="020B0502020202020204" pitchFamily="34" charset="0"/>
              </a:rPr>
              <a:t>After being phagocytosed by macrophages, </a:t>
            </a:r>
            <a:r>
              <a:rPr lang="en-US" i="1" dirty="0">
                <a:solidFill>
                  <a:srgbClr val="222222"/>
                </a:solidFill>
                <a:latin typeface="Century Gothic" panose="020B0502020202020204" pitchFamily="34" charset="0"/>
              </a:rPr>
              <a:t>Leishmania</a:t>
            </a:r>
            <a:r>
              <a:rPr lang="en-US" dirty="0">
                <a:solidFill>
                  <a:srgbClr val="222222"/>
                </a:solidFill>
                <a:latin typeface="Century Gothic" panose="020B0502020202020204" pitchFamily="34" charset="0"/>
              </a:rPr>
              <a:t> use a variety of virulence mechanisms to suppress the host cell microbicidal response and replicate intracellularly. Infected macrophages can either facilitate intracellular survival and/or replication, </a:t>
            </a:r>
            <a:r>
              <a:rPr lang="en-US" u="sng" dirty="0">
                <a:solidFill>
                  <a:srgbClr val="222222"/>
                </a:solidFill>
                <a:latin typeface="Century Gothic" panose="020B0502020202020204" pitchFamily="34" charset="0"/>
              </a:rPr>
              <a:t>or</a:t>
            </a:r>
            <a:r>
              <a:rPr lang="en-US" dirty="0">
                <a:solidFill>
                  <a:srgbClr val="222222"/>
                </a:solidFill>
                <a:latin typeface="Century Gothic" panose="020B0502020202020204" pitchFamily="34" charset="0"/>
              </a:rPr>
              <a:t> if infected macrophages are exposed to activating signals (cell-medicated immune responses) such as </a:t>
            </a:r>
            <a:r>
              <a:rPr lang="en-US" dirty="0" err="1">
                <a:solidFill>
                  <a:srgbClr val="222222"/>
                </a:solidFill>
                <a:latin typeface="Century Gothic" panose="020B0502020202020204" pitchFamily="34" charset="0"/>
              </a:rPr>
              <a:t>IFNγ</a:t>
            </a:r>
            <a:r>
              <a:rPr lang="en-US" dirty="0">
                <a:solidFill>
                  <a:srgbClr val="222222"/>
                </a:solidFill>
                <a:latin typeface="Century Gothic" panose="020B0502020202020204" pitchFamily="34" charset="0"/>
              </a:rPr>
              <a:t> from T</a:t>
            </a:r>
            <a:r>
              <a:rPr lang="en-US" baseline="-25000" dirty="0">
                <a:solidFill>
                  <a:srgbClr val="222222"/>
                </a:solidFill>
                <a:latin typeface="Century Gothic" panose="020B0502020202020204" pitchFamily="34" charset="0"/>
              </a:rPr>
              <a:t>H</a:t>
            </a:r>
            <a:r>
              <a:rPr lang="en-US" dirty="0">
                <a:solidFill>
                  <a:srgbClr val="222222"/>
                </a:solidFill>
                <a:latin typeface="Century Gothic" panose="020B0502020202020204" pitchFamily="34" charset="0"/>
              </a:rPr>
              <a:t>1-type cells or NK cells, the macrophages can upregulate </a:t>
            </a:r>
            <a:r>
              <a:rPr lang="en-US" dirty="0" err="1">
                <a:solidFill>
                  <a:srgbClr val="222222"/>
                </a:solidFill>
                <a:latin typeface="Century Gothic" panose="020B0502020202020204" pitchFamily="34" charset="0"/>
              </a:rPr>
              <a:t>iNOS</a:t>
            </a:r>
            <a:r>
              <a:rPr lang="en-US" dirty="0">
                <a:solidFill>
                  <a:srgbClr val="222222"/>
                </a:solidFill>
                <a:latin typeface="Century Gothic" panose="020B0502020202020204" pitchFamily="34" charset="0"/>
              </a:rPr>
              <a:t> and kill the pathogen (yay!).</a:t>
            </a:r>
          </a:p>
          <a:p>
            <a:endParaRPr lang="en-US" dirty="0">
              <a:solidFill>
                <a:srgbClr val="222222"/>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D4EB5DA-FE15-4F35-940D-6242A2B12F7F}" type="slidenum">
              <a:rPr lang="en-US" smtClean="0"/>
              <a:t>24</a:t>
            </a:fld>
            <a:endParaRPr lang="en-US"/>
          </a:p>
        </p:txBody>
      </p:sp>
    </p:spTree>
    <p:extLst>
      <p:ext uri="{BB962C8B-B14F-4D97-AF65-F5344CB8AC3E}">
        <p14:creationId xmlns:p14="http://schemas.microsoft.com/office/powerpoint/2010/main" val="2171991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Th1/Th2 paradigm is an oversimplification</a:t>
            </a:r>
          </a:p>
          <a:p>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Times New Roman" panose="02020603050405020304" pitchFamily="18" charset="0"/>
              </a:rPr>
              <a:t>B cells and antibodies are generally not considered to be of major importance in protective immunity against </a:t>
            </a:r>
            <a:r>
              <a:rPr lang="en-US" b="0" i="1" dirty="0">
                <a:solidFill>
                  <a:srgbClr val="000000"/>
                </a:solidFill>
                <a:effectLst/>
                <a:latin typeface="Times New Roman" panose="02020603050405020304" pitchFamily="18" charset="0"/>
              </a:rPr>
              <a:t>Leishmania</a:t>
            </a:r>
            <a:r>
              <a:rPr lang="en-US" b="0" i="0" dirty="0">
                <a:solidFill>
                  <a:srgbClr val="000000"/>
                </a:solidFill>
                <a:effectLst/>
                <a:latin typeface="Times New Roman" panose="02020603050405020304" pitchFamily="18" charset="0"/>
              </a:rPr>
              <a:t>. </a:t>
            </a:r>
          </a:p>
          <a:p>
            <a:pPr algn="l"/>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Times New Roman" panose="02020603050405020304" pitchFamily="18" charset="0"/>
              </a:rPr>
              <a:t>Antibodies are not effective at killing the parasite as it hides inside cells</a:t>
            </a:r>
          </a:p>
          <a:p>
            <a:pPr algn="l"/>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Times New Roman" panose="02020603050405020304" pitchFamily="18" charset="0"/>
              </a:rPr>
              <a:t>High levels of </a:t>
            </a:r>
            <a:r>
              <a:rPr lang="en-US" b="0" i="1" dirty="0">
                <a:solidFill>
                  <a:srgbClr val="000000"/>
                </a:solidFill>
                <a:effectLst/>
                <a:latin typeface="Times New Roman" panose="02020603050405020304" pitchFamily="18" charset="0"/>
              </a:rPr>
              <a:t>Leishmania</a:t>
            </a:r>
            <a:r>
              <a:rPr lang="en-US" b="0" i="0" dirty="0">
                <a:solidFill>
                  <a:srgbClr val="000000"/>
                </a:solidFill>
                <a:effectLst/>
                <a:latin typeface="Times New Roman" panose="02020603050405020304" pitchFamily="18" charset="0"/>
              </a:rPr>
              <a:t> specific antibodies are observed in patients with VL and other severe forms of leishmanial disease and there are accumulating evidence that B cells and antibodies correlate with pathology.</a:t>
            </a:r>
          </a:p>
          <a:p>
            <a:pPr algn="l"/>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Times New Roman" panose="02020603050405020304" pitchFamily="18" charset="0"/>
              </a:rPr>
              <a:t>Immunization with, the for dogs licensed vaccine, </a:t>
            </a:r>
            <a:r>
              <a:rPr lang="en-US" b="0" i="0" dirty="0" err="1">
                <a:solidFill>
                  <a:srgbClr val="000000"/>
                </a:solidFill>
                <a:effectLst/>
                <a:latin typeface="Times New Roman" panose="02020603050405020304" pitchFamily="18" charset="0"/>
              </a:rPr>
              <a:t>Leishmune</a:t>
            </a:r>
            <a:r>
              <a:rPr lang="en-US" b="0" i="0" dirty="0">
                <a:solidFill>
                  <a:srgbClr val="000000"/>
                </a:solidFill>
                <a:effectLst/>
                <a:latin typeface="Times New Roman" panose="02020603050405020304" pitchFamily="18" charset="0"/>
              </a:rPr>
              <a:t>, which confers some protection against leishmaniasis, result in seroconversion and an increase in the proportion of B cells</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25</a:t>
            </a:fld>
            <a:endParaRPr lang="en-US"/>
          </a:p>
        </p:txBody>
      </p:sp>
    </p:spTree>
    <p:extLst>
      <p:ext uri="{BB962C8B-B14F-4D97-AF65-F5344CB8AC3E}">
        <p14:creationId xmlns:p14="http://schemas.microsoft.com/office/powerpoint/2010/main" val="655413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for veterinarians to recognize the clinical signs associated with Leishmaniasis. </a:t>
            </a:r>
          </a:p>
          <a:p>
            <a:r>
              <a:rPr lang="en-US" dirty="0"/>
              <a:t>I expect you to know the </a:t>
            </a:r>
            <a:r>
              <a:rPr lang="en-US" b="1" dirty="0"/>
              <a:t>4 blue bolded abnormalities </a:t>
            </a:r>
            <a:r>
              <a:rPr lang="en-US" dirty="0"/>
              <a:t>for this class.</a:t>
            </a:r>
          </a:p>
          <a:p>
            <a:endParaRPr lang="en-US" dirty="0"/>
          </a:p>
          <a:p>
            <a:r>
              <a:rPr lang="en-US" dirty="0"/>
              <a:t>The following slides highlight more abnormalities and include pictures, FYI.</a:t>
            </a:r>
          </a:p>
        </p:txBody>
      </p:sp>
      <p:sp>
        <p:nvSpPr>
          <p:cNvPr id="4" name="Slide Number Placeholder 3"/>
          <p:cNvSpPr>
            <a:spLocks noGrp="1"/>
          </p:cNvSpPr>
          <p:nvPr>
            <p:ph type="sldNum" sz="quarter" idx="5"/>
          </p:nvPr>
        </p:nvSpPr>
        <p:spPr/>
        <p:txBody>
          <a:bodyPr/>
          <a:lstStyle/>
          <a:p>
            <a:fld id="{DAB44083-A2B0-473F-93CB-FBABF270A72D}" type="slidenum">
              <a:rPr lang="en-US" smtClean="0"/>
              <a:t>26</a:t>
            </a:fld>
            <a:endParaRPr lang="en-US"/>
          </a:p>
        </p:txBody>
      </p:sp>
    </p:spTree>
    <p:extLst>
      <p:ext uri="{BB962C8B-B14F-4D97-AF65-F5344CB8AC3E}">
        <p14:creationId xmlns:p14="http://schemas.microsoft.com/office/powerpoint/2010/main" val="3365930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slide is FYI. You won’t be tested on this slide but it highlights the different variables that can dictate clinical severity if you patients are infected with </a:t>
            </a:r>
            <a:r>
              <a:rPr lang="en-US" sz="1200" b="0" i="1" kern="1200" dirty="0">
                <a:solidFill>
                  <a:schemeClr val="tx1"/>
                </a:solidFill>
                <a:effectLst/>
                <a:latin typeface="+mn-lt"/>
                <a:ea typeface="+mn-ea"/>
                <a:cs typeface="+mn-cs"/>
              </a:rPr>
              <a:t>Leishmania</a:t>
            </a:r>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0D4EB5DA-FE15-4F35-940D-6242A2B12F7F}" type="slidenum">
              <a:rPr lang="en-US" smtClean="0"/>
              <a:t>27</a:t>
            </a:fld>
            <a:endParaRPr lang="en-US"/>
          </a:p>
        </p:txBody>
      </p:sp>
    </p:spTree>
    <p:extLst>
      <p:ext uri="{BB962C8B-B14F-4D97-AF65-F5344CB8AC3E}">
        <p14:creationId xmlns:p14="http://schemas.microsoft.com/office/powerpoint/2010/main" val="3510325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Descriptions of abnormalities are on the next slide</a:t>
            </a:r>
          </a:p>
        </p:txBody>
      </p:sp>
      <p:sp>
        <p:nvSpPr>
          <p:cNvPr id="4" name="Slide Number Placeholder 3"/>
          <p:cNvSpPr>
            <a:spLocks noGrp="1"/>
          </p:cNvSpPr>
          <p:nvPr>
            <p:ph type="sldNum" sz="quarter" idx="5"/>
          </p:nvPr>
        </p:nvSpPr>
        <p:spPr/>
        <p:txBody>
          <a:bodyPr/>
          <a:lstStyle/>
          <a:p>
            <a:fld id="{DAB44083-A2B0-473F-93CB-FBABF270A72D}" type="slidenum">
              <a:rPr lang="en-US" smtClean="0"/>
              <a:t>28</a:t>
            </a:fld>
            <a:endParaRPr lang="en-US"/>
          </a:p>
        </p:txBody>
      </p:sp>
    </p:spTree>
    <p:extLst>
      <p:ext uri="{BB962C8B-B14F-4D97-AF65-F5344CB8AC3E}">
        <p14:creationId xmlns:p14="http://schemas.microsoft.com/office/powerpoint/2010/main" val="3246993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Descriptions of abnormalities are on the next slide</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30</a:t>
            </a:fld>
            <a:endParaRPr lang="en-US"/>
          </a:p>
        </p:txBody>
      </p:sp>
    </p:spTree>
    <p:extLst>
      <p:ext uri="{BB962C8B-B14F-4D97-AF65-F5344CB8AC3E}">
        <p14:creationId xmlns:p14="http://schemas.microsoft.com/office/powerpoint/2010/main" val="3619936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3</a:t>
            </a:fld>
            <a:endParaRPr lang="en-US"/>
          </a:p>
        </p:txBody>
      </p:sp>
    </p:spTree>
    <p:extLst>
      <p:ext uri="{BB962C8B-B14F-4D97-AF65-F5344CB8AC3E}">
        <p14:creationId xmlns:p14="http://schemas.microsoft.com/office/powerpoint/2010/main" val="640851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Descriptions of abnormalities are on the next slide</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32</a:t>
            </a:fld>
            <a:endParaRPr lang="en-US"/>
          </a:p>
        </p:txBody>
      </p:sp>
    </p:spTree>
    <p:extLst>
      <p:ext uri="{BB962C8B-B14F-4D97-AF65-F5344CB8AC3E}">
        <p14:creationId xmlns:p14="http://schemas.microsoft.com/office/powerpoint/2010/main" val="2782630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33</a:t>
            </a:fld>
            <a:endParaRPr lang="en-US"/>
          </a:p>
        </p:txBody>
      </p:sp>
    </p:spTree>
    <p:extLst>
      <p:ext uri="{BB962C8B-B14F-4D97-AF65-F5344CB8AC3E}">
        <p14:creationId xmlns:p14="http://schemas.microsoft.com/office/powerpoint/2010/main" val="2544271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the 3 main ways to diagnose leishmaniasis, highlighted in bolded blue font.</a:t>
            </a:r>
          </a:p>
        </p:txBody>
      </p:sp>
      <p:sp>
        <p:nvSpPr>
          <p:cNvPr id="4" name="Slide Number Placeholder 3"/>
          <p:cNvSpPr>
            <a:spLocks noGrp="1"/>
          </p:cNvSpPr>
          <p:nvPr>
            <p:ph type="sldNum" sz="quarter" idx="5"/>
          </p:nvPr>
        </p:nvSpPr>
        <p:spPr/>
        <p:txBody>
          <a:bodyPr/>
          <a:lstStyle/>
          <a:p>
            <a:fld id="{DAB44083-A2B0-473F-93CB-FBABF270A72D}" type="slidenum">
              <a:rPr lang="en-US" smtClean="0"/>
              <a:t>34</a:t>
            </a:fld>
            <a:endParaRPr lang="en-US"/>
          </a:p>
        </p:txBody>
      </p:sp>
    </p:spTree>
    <p:extLst>
      <p:ext uri="{BB962C8B-B14F-4D97-AF65-F5344CB8AC3E}">
        <p14:creationId xmlns:p14="http://schemas.microsoft.com/office/powerpoint/2010/main" val="1068939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B) High numbers of intracellular and extracellular Leishmania amastigotes in a fine needle aspirate of a reactive lymph node from a dog with clinical leishmaniosis (x100, modified Giemsa stain).</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36</a:t>
            </a:fld>
            <a:endParaRPr lang="en-US"/>
          </a:p>
        </p:txBody>
      </p:sp>
    </p:spTree>
    <p:extLst>
      <p:ext uri="{BB962C8B-B14F-4D97-AF65-F5344CB8AC3E}">
        <p14:creationId xmlns:p14="http://schemas.microsoft.com/office/powerpoint/2010/main" val="3226303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Interpretation of cytology requires time and expertise for the detection of Leishmania amastigotes when parasites are in low numbers and freed from the cells. Note the nucleus (N) and the kinetoplast (K) of extracellular amastigotes (arrows) in a fine needle aspirate of a reactive lymph node from a dog with clinical leishmaniosis (x100, Diff-quick stain);</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37</a:t>
            </a:fld>
            <a:endParaRPr lang="en-US"/>
          </a:p>
        </p:txBody>
      </p:sp>
    </p:spTree>
    <p:extLst>
      <p:ext uri="{BB962C8B-B14F-4D97-AF65-F5344CB8AC3E}">
        <p14:creationId xmlns:p14="http://schemas.microsoft.com/office/powerpoint/2010/main" val="41402708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38</a:t>
            </a:fld>
            <a:endParaRPr lang="en-US"/>
          </a:p>
        </p:txBody>
      </p:sp>
    </p:spTree>
    <p:extLst>
      <p:ext uri="{BB962C8B-B14F-4D97-AF65-F5344CB8AC3E}">
        <p14:creationId xmlns:p14="http://schemas.microsoft.com/office/powerpoint/2010/main" val="988919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39</a:t>
            </a:fld>
            <a:endParaRPr lang="en-US"/>
          </a:p>
        </p:txBody>
      </p:sp>
    </p:spTree>
    <p:extLst>
      <p:ext uri="{BB962C8B-B14F-4D97-AF65-F5344CB8AC3E}">
        <p14:creationId xmlns:p14="http://schemas.microsoft.com/office/powerpoint/2010/main" val="1573923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Most of this info is FYI. But I do want you to understand that </a:t>
            </a:r>
            <a:r>
              <a:rPr lang="en-US" b="1" dirty="0"/>
              <a:t>dogs that have been to countries outside the US may be infected and you may have to deal with this disease</a:t>
            </a:r>
            <a:r>
              <a:rPr lang="en-US" dirty="0"/>
              <a:t>. There are currently no regulations for dogs entering the US to be screened for this zoonotic disease.</a:t>
            </a:r>
          </a:p>
        </p:txBody>
      </p:sp>
      <p:sp>
        <p:nvSpPr>
          <p:cNvPr id="4" name="Slide Number Placeholder 3"/>
          <p:cNvSpPr>
            <a:spLocks noGrp="1"/>
          </p:cNvSpPr>
          <p:nvPr>
            <p:ph type="sldNum" sz="quarter" idx="10"/>
          </p:nvPr>
        </p:nvSpPr>
        <p:spPr/>
        <p:txBody>
          <a:bodyPr/>
          <a:lstStyle/>
          <a:p>
            <a:fld id="{DAB44083-A2B0-473F-93CB-FBABF270A72D}" type="slidenum">
              <a:rPr lang="en-US" smtClean="0"/>
              <a:t>40</a:t>
            </a:fld>
            <a:endParaRPr lang="en-US"/>
          </a:p>
        </p:txBody>
      </p:sp>
    </p:spTree>
    <p:extLst>
      <p:ext uri="{BB962C8B-B14F-4D97-AF65-F5344CB8AC3E}">
        <p14:creationId xmlns:p14="http://schemas.microsoft.com/office/powerpoint/2010/main" val="26745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 this slide, just know that </a:t>
            </a:r>
            <a:r>
              <a:rPr lang="en-US" sz="1200" b="1" i="0" kern="1200" dirty="0">
                <a:solidFill>
                  <a:schemeClr val="tx1"/>
                </a:solidFill>
                <a:effectLst/>
                <a:latin typeface="+mn-lt"/>
                <a:ea typeface="+mn-ea"/>
                <a:cs typeface="+mn-cs"/>
              </a:rPr>
              <a:t>America Foxhounds, Bassets and Beagles can be infected with L. infantum in the US even if they haven’t travelled outside the US and transmission is primarily vertical (we don’t have the sandfly species in the US that can transmit L. infantum –as far as we know).</a:t>
            </a:r>
            <a:endParaRPr lang="en-US" b="1" dirty="0"/>
          </a:p>
        </p:txBody>
      </p:sp>
      <p:sp>
        <p:nvSpPr>
          <p:cNvPr id="4" name="Slide Number Placeholder 3"/>
          <p:cNvSpPr>
            <a:spLocks noGrp="1"/>
          </p:cNvSpPr>
          <p:nvPr>
            <p:ph type="sldNum" sz="quarter" idx="10"/>
          </p:nvPr>
        </p:nvSpPr>
        <p:spPr/>
        <p:txBody>
          <a:bodyPr/>
          <a:lstStyle/>
          <a:p>
            <a:fld id="{0D4EB5DA-FE15-4F35-940D-6242A2B12F7F}" type="slidenum">
              <a:rPr lang="en-US" smtClean="0"/>
              <a:t>41</a:t>
            </a:fld>
            <a:endParaRPr lang="en-US"/>
          </a:p>
        </p:txBody>
      </p:sp>
    </p:spTree>
    <p:extLst>
      <p:ext uri="{BB962C8B-B14F-4D97-AF65-F5344CB8AC3E}">
        <p14:creationId xmlns:p14="http://schemas.microsoft.com/office/powerpoint/2010/main" val="34804449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Know that the US is not endemic for </a:t>
            </a:r>
            <a:r>
              <a:rPr lang="en-US" i="1" dirty="0"/>
              <a:t>L. infantum </a:t>
            </a:r>
            <a:r>
              <a:rPr lang="en-US" dirty="0"/>
              <a:t>and the 3 main risk factors for canine leishmaniasis</a:t>
            </a:r>
          </a:p>
        </p:txBody>
      </p:sp>
      <p:sp>
        <p:nvSpPr>
          <p:cNvPr id="4" name="Slide Number Placeholder 3"/>
          <p:cNvSpPr>
            <a:spLocks noGrp="1"/>
          </p:cNvSpPr>
          <p:nvPr>
            <p:ph type="sldNum" sz="quarter" idx="10"/>
          </p:nvPr>
        </p:nvSpPr>
        <p:spPr/>
        <p:txBody>
          <a:bodyPr/>
          <a:lstStyle/>
          <a:p>
            <a:fld id="{0D4EB5DA-FE15-4F35-940D-6242A2B12F7F}" type="slidenum">
              <a:rPr lang="en-US" smtClean="0"/>
              <a:t>42</a:t>
            </a:fld>
            <a:endParaRPr lang="en-US"/>
          </a:p>
        </p:txBody>
      </p:sp>
    </p:spTree>
    <p:extLst>
      <p:ext uri="{BB962C8B-B14F-4D97-AF65-F5344CB8AC3E}">
        <p14:creationId xmlns:p14="http://schemas.microsoft.com/office/powerpoint/2010/main" val="676589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basic traits that all protozoa share. </a:t>
            </a:r>
          </a:p>
        </p:txBody>
      </p:sp>
      <p:sp>
        <p:nvSpPr>
          <p:cNvPr id="4" name="Slide Number Placeholder 3"/>
          <p:cNvSpPr>
            <a:spLocks noGrp="1"/>
          </p:cNvSpPr>
          <p:nvPr>
            <p:ph type="sldNum" sz="quarter" idx="5"/>
          </p:nvPr>
        </p:nvSpPr>
        <p:spPr/>
        <p:txBody>
          <a:bodyPr/>
          <a:lstStyle/>
          <a:p>
            <a:fld id="{DAB44083-A2B0-473F-93CB-FBABF270A72D}" type="slidenum">
              <a:rPr lang="en-US" smtClean="0"/>
              <a:t>4</a:t>
            </a:fld>
            <a:endParaRPr lang="en-US"/>
          </a:p>
        </p:txBody>
      </p:sp>
    </p:spTree>
    <p:extLst>
      <p:ext uri="{BB962C8B-B14F-4D97-AF65-F5344CB8AC3E}">
        <p14:creationId xmlns:p14="http://schemas.microsoft.com/office/powerpoint/2010/main" val="26518278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slide, just know that Leishmania is a zoonotic disease and people become infected primarily through bites from infected sandflies</a:t>
            </a:r>
          </a:p>
        </p:txBody>
      </p:sp>
      <p:sp>
        <p:nvSpPr>
          <p:cNvPr id="4" name="Slide Number Placeholder 3"/>
          <p:cNvSpPr>
            <a:spLocks noGrp="1"/>
          </p:cNvSpPr>
          <p:nvPr>
            <p:ph type="sldNum" sz="quarter" idx="5"/>
          </p:nvPr>
        </p:nvSpPr>
        <p:spPr/>
        <p:txBody>
          <a:bodyPr/>
          <a:lstStyle/>
          <a:p>
            <a:fld id="{DAB44083-A2B0-473F-93CB-FBABF270A72D}" type="slidenum">
              <a:rPr lang="en-US" smtClean="0"/>
              <a:t>43</a:t>
            </a:fld>
            <a:endParaRPr lang="en-US"/>
          </a:p>
        </p:txBody>
      </p:sp>
    </p:spTree>
    <p:extLst>
      <p:ext uri="{BB962C8B-B14F-4D97-AF65-F5344CB8AC3E}">
        <p14:creationId xmlns:p14="http://schemas.microsoft.com/office/powerpoint/2010/main" val="33835313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44</a:t>
            </a:fld>
            <a:endParaRPr lang="en-US"/>
          </a:p>
        </p:txBody>
      </p:sp>
    </p:spTree>
    <p:extLst>
      <p:ext uri="{BB962C8B-B14F-4D97-AF65-F5344CB8AC3E}">
        <p14:creationId xmlns:p14="http://schemas.microsoft.com/office/powerpoint/2010/main" val="23889006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auto"/>
            <a:endParaRPr lang="en-US" dirty="0"/>
          </a:p>
        </p:txBody>
      </p:sp>
      <p:sp>
        <p:nvSpPr>
          <p:cNvPr id="4" name="Slide Number Placeholder 3"/>
          <p:cNvSpPr>
            <a:spLocks noGrp="1"/>
          </p:cNvSpPr>
          <p:nvPr>
            <p:ph type="sldNum" sz="quarter" idx="10"/>
          </p:nvPr>
        </p:nvSpPr>
        <p:spPr/>
        <p:txBody>
          <a:bodyPr/>
          <a:lstStyle/>
          <a:p>
            <a:fld id="{0D4EB5DA-FE15-4F35-940D-6242A2B12F7F}" type="slidenum">
              <a:rPr lang="en-US" smtClean="0"/>
              <a:t>45</a:t>
            </a:fld>
            <a:endParaRPr lang="en-US"/>
          </a:p>
        </p:txBody>
      </p:sp>
    </p:spTree>
    <p:extLst>
      <p:ext uri="{BB962C8B-B14F-4D97-AF65-F5344CB8AC3E}">
        <p14:creationId xmlns:p14="http://schemas.microsoft.com/office/powerpoint/2010/main" val="31799879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These are the 3 stages of T. </a:t>
            </a:r>
            <a:r>
              <a:rPr lang="en-US" u="sng" dirty="0" err="1"/>
              <a:t>cruzi</a:t>
            </a:r>
            <a:r>
              <a:rPr lang="en-US" u="sng" dirty="0"/>
              <a:t>. </a:t>
            </a:r>
          </a:p>
          <a:p>
            <a:r>
              <a:rPr lang="en-US" dirty="0" err="1"/>
              <a:t>Epimastigote</a:t>
            </a:r>
            <a:r>
              <a:rPr lang="en-US" dirty="0"/>
              <a:t> is specific for the vector, </a:t>
            </a:r>
            <a:r>
              <a:rPr lang="en-US" sz="1200" b="0" i="0" kern="1200" dirty="0">
                <a:solidFill>
                  <a:schemeClr val="tx1"/>
                </a:solidFill>
                <a:effectLst/>
                <a:latin typeface="+mn-lt"/>
                <a:ea typeface="+mn-ea"/>
                <a:cs typeface="+mn-cs"/>
              </a:rPr>
              <a:t>triatomine</a:t>
            </a:r>
            <a:r>
              <a:rPr lang="en-US" dirty="0"/>
              <a:t> bugs</a:t>
            </a:r>
          </a:p>
          <a:p>
            <a:r>
              <a:rPr lang="en-US" dirty="0"/>
              <a:t>Trypomastigote is the infective stage so it exists in the bug and the mammal host in this form</a:t>
            </a:r>
          </a:p>
          <a:p>
            <a:r>
              <a:rPr lang="en-US" dirty="0"/>
              <a:t>Amastigote is in the mammal host.</a:t>
            </a:r>
          </a:p>
          <a:p>
            <a:endParaRPr lang="en-US" dirty="0"/>
          </a:p>
          <a:p>
            <a:r>
              <a:rPr lang="en-US" dirty="0"/>
              <a:t>You are responsible for the bolded font</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46</a:t>
            </a:fld>
            <a:endParaRPr lang="en-US"/>
          </a:p>
        </p:txBody>
      </p:sp>
    </p:spTree>
    <p:extLst>
      <p:ext uri="{BB962C8B-B14F-4D97-AF65-F5344CB8AC3E}">
        <p14:creationId xmlns:p14="http://schemas.microsoft.com/office/powerpoint/2010/main" val="37808045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the information on this slide.</a:t>
            </a:r>
          </a:p>
          <a:p>
            <a:endParaRPr lang="en-US" dirty="0"/>
          </a:p>
          <a:p>
            <a:r>
              <a:rPr lang="en-US" sz="1200" b="0" i="0" kern="1200" dirty="0">
                <a:solidFill>
                  <a:schemeClr val="tx1"/>
                </a:solidFill>
                <a:effectLst/>
                <a:latin typeface="+mn-lt"/>
                <a:ea typeface="+mn-ea"/>
                <a:cs typeface="+mn-cs"/>
              </a:rPr>
              <a:t>This is a picture of the indirect life cycle, with the </a:t>
            </a:r>
            <a:r>
              <a:rPr lang="en-US" sz="1200" b="0" i="0" kern="1200" dirty="0" err="1">
                <a:solidFill>
                  <a:schemeClr val="tx1"/>
                </a:solidFill>
                <a:effectLst/>
                <a:latin typeface="+mn-lt"/>
                <a:ea typeface="+mn-ea"/>
                <a:cs typeface="+mn-cs"/>
              </a:rPr>
              <a:t>tiatomine</a:t>
            </a:r>
            <a:r>
              <a:rPr lang="en-US" sz="1200" b="0" i="0" kern="1200" dirty="0">
                <a:solidFill>
                  <a:schemeClr val="tx1"/>
                </a:solidFill>
                <a:effectLst/>
                <a:latin typeface="+mn-lt"/>
                <a:ea typeface="+mn-ea"/>
                <a:cs typeface="+mn-cs"/>
              </a:rPr>
              <a:t> bugs and canine host. You are responsible for the bold blue font. </a:t>
            </a:r>
            <a:r>
              <a:rPr lang="en-US" sz="1200" b="0" i="0" kern="1200" dirty="0" err="1">
                <a:solidFill>
                  <a:schemeClr val="tx1"/>
                </a:solidFill>
                <a:effectLst/>
                <a:latin typeface="+mn-lt"/>
                <a:ea typeface="+mn-ea"/>
                <a:cs typeface="+mn-cs"/>
              </a:rPr>
              <a:t>Stercorian</a:t>
            </a:r>
            <a:r>
              <a:rPr lang="en-US" sz="1200" b="0" i="0" kern="1200" dirty="0">
                <a:solidFill>
                  <a:schemeClr val="tx1"/>
                </a:solidFill>
                <a:effectLst/>
                <a:latin typeface="+mn-lt"/>
                <a:ea typeface="+mn-ea"/>
                <a:cs typeface="+mn-cs"/>
              </a:rPr>
              <a:t> transmission is when the pathogen is transmitted from the vector feces into a wound or mucous membrane of the mammalian host.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FYI Deep dive:</a:t>
            </a:r>
          </a:p>
          <a:p>
            <a:r>
              <a:rPr lang="en-US" sz="1200" b="0" i="0" kern="1200" dirty="0">
                <a:solidFill>
                  <a:schemeClr val="tx1"/>
                </a:solidFill>
                <a:effectLst/>
                <a:latin typeface="+mn-lt"/>
                <a:ea typeface="+mn-ea"/>
                <a:cs typeface="+mn-cs"/>
              </a:rPr>
              <a:t>An infected triatomine insect vector (or "kissing" bug) takes a blood meal and releases trypomastigotes in its feces near the site of the bite wound (</a:t>
            </a:r>
            <a:r>
              <a:rPr lang="en-US" sz="1200" b="0" i="0" kern="1200" dirty="0">
                <a:solidFill>
                  <a:srgbClr val="FF0000"/>
                </a:solidFill>
                <a:effectLst/>
                <a:latin typeface="+mn-lt"/>
                <a:ea typeface="+mn-ea"/>
                <a:cs typeface="+mn-cs"/>
              </a:rPr>
              <a:t>trypomastigotes then enter the vertebrate host through the bite wound or penetrate intact mucous membranes –incase of dogs</a:t>
            </a:r>
            <a:r>
              <a:rPr lang="en-US" sz="1200" b="0" i="0" kern="1200" baseline="0" dirty="0">
                <a:solidFill>
                  <a:srgbClr val="FF0000"/>
                </a:solidFill>
                <a:effectLst/>
                <a:latin typeface="+mn-lt"/>
                <a:ea typeface="+mn-ea"/>
                <a:cs typeface="+mn-cs"/>
              </a:rPr>
              <a:t> or cats eating the bugs</a:t>
            </a:r>
            <a:r>
              <a:rPr lang="en-US" sz="1200" b="0" i="0" kern="1200" baseline="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Trypomastigotes enter the host through the wound or through intact mucosal membranes. Inside the host, the trypomastigotes invade cells (host cell, most commonly macrophages or </a:t>
            </a:r>
            <a:r>
              <a:rPr lang="en-US" sz="1200" b="0" i="0" kern="1200" dirty="0" err="1">
                <a:solidFill>
                  <a:schemeClr val="tx1"/>
                </a:solidFill>
                <a:effectLst/>
                <a:latin typeface="+mn-lt"/>
                <a:ea typeface="+mn-ea"/>
                <a:cs typeface="+mn-cs"/>
              </a:rPr>
              <a:t>myocardiocytes</a:t>
            </a:r>
            <a:r>
              <a:rPr lang="en-US" sz="1200" b="0" i="0" kern="1200" dirty="0">
                <a:solidFill>
                  <a:schemeClr val="tx1"/>
                </a:solidFill>
                <a:effectLst/>
                <a:latin typeface="+mn-lt"/>
                <a:ea typeface="+mn-ea"/>
                <a:cs typeface="+mn-cs"/>
              </a:rPr>
              <a:t>) near the site of inoculation, where they differentiate into intracellular amastigotes . The amastigotes multiply by binary fission and differentiate into trypomastigotes, and then are released into the circulation as bloodstream trypomastigotes . Trypomastigotes infect cells from a variety of tissues and transform into intracellular amastigotes in new infection sites. The bloodstream trypomastigotes do not replicate (different from the African trypanosomes). Replication resumes only when the parasites enter another cell or are ingested by another vector. The “kissing” bug becomes infected by feeding on human or animal blood that contains circulating parasites . The ingested trypomastigotes transform into </a:t>
            </a:r>
            <a:r>
              <a:rPr lang="en-US" sz="1200" b="0" i="0" kern="1200" dirty="0" err="1">
                <a:solidFill>
                  <a:schemeClr val="tx1"/>
                </a:solidFill>
                <a:effectLst/>
                <a:latin typeface="+mn-lt"/>
                <a:ea typeface="+mn-ea"/>
                <a:cs typeface="+mn-cs"/>
              </a:rPr>
              <a:t>epimastigotes</a:t>
            </a:r>
            <a:r>
              <a:rPr lang="en-US" sz="1200" b="0" i="0" kern="1200" dirty="0">
                <a:solidFill>
                  <a:schemeClr val="tx1"/>
                </a:solidFill>
                <a:effectLst/>
                <a:latin typeface="+mn-lt"/>
                <a:ea typeface="+mn-ea"/>
                <a:cs typeface="+mn-cs"/>
              </a:rPr>
              <a:t> in the vector’s midgut . The parasites multiply and differentiate in the midgut  and differentiate into infective metacyclic trypomastigotes in the hindgut .</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AB44083-A2B0-473F-93CB-FBABF270A72D}" type="slidenum">
              <a:rPr lang="en-US" smtClean="0"/>
              <a:t>47</a:t>
            </a:fld>
            <a:endParaRPr lang="en-US"/>
          </a:p>
        </p:txBody>
      </p:sp>
    </p:spTree>
    <p:extLst>
      <p:ext uri="{BB962C8B-B14F-4D97-AF65-F5344CB8AC3E}">
        <p14:creationId xmlns:p14="http://schemas.microsoft.com/office/powerpoint/2010/main" val="6704877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Know these 4 transmission routes.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dogs, it’s likely ingestion of bugs or infected prey animals is the most common route.</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48</a:t>
            </a:fld>
            <a:endParaRPr lang="en-US"/>
          </a:p>
        </p:txBody>
      </p:sp>
    </p:spTree>
    <p:extLst>
      <p:ext uri="{BB962C8B-B14F-4D97-AF65-F5344CB8AC3E}">
        <p14:creationId xmlns:p14="http://schemas.microsoft.com/office/powerpoint/2010/main" val="23339253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Know bolded blue font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latin typeface="Century Gothic" panose="020B0502020202020204" pitchFamily="34" charset="0"/>
              </a:rPr>
              <a:t>Clinical disease occurs in phases, with cardiac disease in chronic and final stage.</a:t>
            </a:r>
          </a:p>
          <a:p>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49</a:t>
            </a:fld>
            <a:endParaRPr lang="en-US"/>
          </a:p>
        </p:txBody>
      </p:sp>
    </p:spTree>
    <p:extLst>
      <p:ext uri="{BB962C8B-B14F-4D97-AF65-F5344CB8AC3E}">
        <p14:creationId xmlns:p14="http://schemas.microsoft.com/office/powerpoint/2010/main" val="31251083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Know the different phases of disease post-infection and the main clinical signs associated with that phase (blue bold font)</a:t>
            </a:r>
          </a:p>
          <a:p>
            <a:endParaRPr lang="en-US" sz="2400" b="1" dirty="0">
              <a:solidFill>
                <a:srgbClr val="00B0F0"/>
              </a:solidFill>
              <a:latin typeface="Century Gothic" panose="020B0502020202020204" pitchFamily="34" charset="0"/>
            </a:endParaRPr>
          </a:p>
          <a:p>
            <a:r>
              <a:rPr lang="en-US" sz="2400" b="1" dirty="0">
                <a:solidFill>
                  <a:srgbClr val="00B0F0"/>
                </a:solidFill>
                <a:latin typeface="Century Gothic" panose="020B0502020202020204" pitchFamily="34" charset="0"/>
              </a:rPr>
              <a:t>Signs related to heart damage</a:t>
            </a:r>
          </a:p>
          <a:p>
            <a:pPr lvl="2" fontAlgn="auto"/>
            <a:r>
              <a:rPr lang="en-US" sz="2200" dirty="0">
                <a:solidFill>
                  <a:schemeClr val="tx1"/>
                </a:solidFill>
                <a:latin typeface="Century Gothic" panose="020B0502020202020204" pitchFamily="34" charset="0"/>
              </a:rPr>
              <a:t>Chronic weakness, hepatomegaly, ascites, myocarditis</a:t>
            </a:r>
          </a:p>
          <a:p>
            <a:pPr lvl="2" fontAlgn="auto"/>
            <a:r>
              <a:rPr lang="en-US" sz="2200" dirty="0">
                <a:solidFill>
                  <a:schemeClr val="tx1"/>
                </a:solidFill>
                <a:latin typeface="Century Gothic" panose="020B0502020202020204" pitchFamily="34" charset="0"/>
              </a:rPr>
              <a:t>Ventricular arrhythmias, ECG abnormalities, enlarged heart</a:t>
            </a:r>
          </a:p>
          <a:p>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50</a:t>
            </a:fld>
            <a:endParaRPr lang="en-US"/>
          </a:p>
        </p:txBody>
      </p:sp>
    </p:spTree>
    <p:extLst>
      <p:ext uri="{BB962C8B-B14F-4D97-AF65-F5344CB8AC3E}">
        <p14:creationId xmlns:p14="http://schemas.microsoft.com/office/powerpoint/2010/main" val="22763753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Know that PCR is good for acute disease and serology is better for chronic or latent form of the disease.</a:t>
            </a:r>
          </a:p>
        </p:txBody>
      </p:sp>
      <p:sp>
        <p:nvSpPr>
          <p:cNvPr id="4" name="Slide Number Placeholder 3"/>
          <p:cNvSpPr>
            <a:spLocks noGrp="1"/>
          </p:cNvSpPr>
          <p:nvPr>
            <p:ph type="sldNum" sz="quarter" idx="5"/>
          </p:nvPr>
        </p:nvSpPr>
        <p:spPr/>
        <p:txBody>
          <a:bodyPr/>
          <a:lstStyle/>
          <a:p>
            <a:fld id="{DAB44083-A2B0-473F-93CB-FBABF270A72D}" type="slidenum">
              <a:rPr lang="en-US" smtClean="0"/>
              <a:t>51</a:t>
            </a:fld>
            <a:endParaRPr lang="en-US"/>
          </a:p>
        </p:txBody>
      </p:sp>
    </p:spTree>
    <p:extLst>
      <p:ext uri="{BB962C8B-B14F-4D97-AF65-F5344CB8AC3E}">
        <p14:creationId xmlns:p14="http://schemas.microsoft.com/office/powerpoint/2010/main" val="30999155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FYI: images</a:t>
            </a:r>
          </a:p>
        </p:txBody>
      </p:sp>
      <p:sp>
        <p:nvSpPr>
          <p:cNvPr id="4" name="Slide Number Placeholder 3"/>
          <p:cNvSpPr>
            <a:spLocks noGrp="1"/>
          </p:cNvSpPr>
          <p:nvPr>
            <p:ph type="sldNum" sz="quarter" idx="5"/>
          </p:nvPr>
        </p:nvSpPr>
        <p:spPr/>
        <p:txBody>
          <a:bodyPr/>
          <a:lstStyle/>
          <a:p>
            <a:fld id="{DAB44083-A2B0-473F-93CB-FBABF270A72D}" type="slidenum">
              <a:rPr lang="en-US" smtClean="0"/>
              <a:t>52</a:t>
            </a:fld>
            <a:endParaRPr lang="en-US"/>
          </a:p>
        </p:txBody>
      </p:sp>
    </p:spTree>
    <p:extLst>
      <p:ext uri="{BB962C8B-B14F-4D97-AF65-F5344CB8AC3E}">
        <p14:creationId xmlns:p14="http://schemas.microsoft.com/office/powerpoint/2010/main" val="63428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past, I have fallen into a wormhole trying to update myself on the organization of protozoa! </a:t>
            </a:r>
          </a:p>
          <a:p>
            <a:endParaRPr lang="en-US" dirty="0"/>
          </a:p>
          <a:p>
            <a:r>
              <a:rPr lang="en-US" dirty="0"/>
              <a:t>Over time, protozoa names and organization have changed as parasitologists learn more about these organisms, especially with more genome sequence knowledge. </a:t>
            </a:r>
          </a:p>
          <a:p>
            <a:r>
              <a:rPr lang="en-US" dirty="0"/>
              <a:t>I will introduce you to old and new taxonomic organization and terminology, since you will hear and read these terms in your notes and textbooks. </a:t>
            </a:r>
          </a:p>
          <a:p>
            <a:r>
              <a:rPr lang="en-US" dirty="0"/>
              <a:t>You will not be asked test questions related to taxonomy.</a:t>
            </a:r>
          </a:p>
        </p:txBody>
      </p:sp>
      <p:sp>
        <p:nvSpPr>
          <p:cNvPr id="4" name="Slide Number Placeholder 3"/>
          <p:cNvSpPr>
            <a:spLocks noGrp="1"/>
          </p:cNvSpPr>
          <p:nvPr>
            <p:ph type="sldNum" sz="quarter" idx="5"/>
          </p:nvPr>
        </p:nvSpPr>
        <p:spPr/>
        <p:txBody>
          <a:bodyPr/>
          <a:lstStyle/>
          <a:p>
            <a:fld id="{DAB44083-A2B0-473F-93CB-FBABF270A72D}" type="slidenum">
              <a:rPr lang="en-US" smtClean="0"/>
              <a:t>5</a:t>
            </a:fld>
            <a:endParaRPr lang="en-US"/>
          </a:p>
        </p:txBody>
      </p:sp>
    </p:spTree>
    <p:extLst>
      <p:ext uri="{BB962C8B-B14F-4D97-AF65-F5344CB8AC3E}">
        <p14:creationId xmlns:p14="http://schemas.microsoft.com/office/powerpoint/2010/main" val="28983450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53</a:t>
            </a:fld>
            <a:endParaRPr lang="en-US"/>
          </a:p>
        </p:txBody>
      </p:sp>
    </p:spTree>
    <p:extLst>
      <p:ext uri="{BB962C8B-B14F-4D97-AF65-F5344CB8AC3E}">
        <p14:creationId xmlns:p14="http://schemas.microsoft.com/office/powerpoint/2010/main" val="17700691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T. </a:t>
            </a:r>
            <a:r>
              <a:rPr lang="en-US" sz="1200" b="0" i="1" u="none" strike="noStrike" kern="1200" baseline="0" dirty="0" err="1">
                <a:solidFill>
                  <a:schemeClr val="tx1"/>
                </a:solidFill>
                <a:latin typeface="+mn-lt"/>
                <a:ea typeface="+mn-ea"/>
                <a:cs typeface="+mn-cs"/>
              </a:rPr>
              <a:t>cruzi</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infection has been reported in dogs from a number of other states, including California Georgia,</a:t>
            </a:r>
          </a:p>
          <a:p>
            <a:r>
              <a:rPr lang="en-US" sz="1200" b="0" i="0" u="none" strike="noStrike" kern="1200" baseline="0" dirty="0">
                <a:solidFill>
                  <a:schemeClr val="tx1"/>
                </a:solidFill>
                <a:latin typeface="+mn-lt"/>
                <a:ea typeface="+mn-ea"/>
                <a:cs typeface="+mn-cs"/>
              </a:rPr>
              <a:t>Louisiana, Oklahoma, South Carolina, Tennessee, and Virginia</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Know that it’s found in Central and South America and southern US states, especially TX and Louisiana have higher prevalence of T. </a:t>
            </a:r>
            <a:r>
              <a:rPr lang="en-US" sz="1200" b="1" i="0" u="none" strike="noStrike" kern="1200" baseline="0" dirty="0" err="1">
                <a:solidFill>
                  <a:schemeClr val="tx1"/>
                </a:solidFill>
                <a:latin typeface="+mn-lt"/>
                <a:ea typeface="+mn-ea"/>
                <a:cs typeface="+mn-cs"/>
              </a:rPr>
              <a:t>cruzi</a:t>
            </a:r>
            <a:r>
              <a:rPr lang="en-US" sz="1200" b="1" i="0" u="none" strike="noStrike" kern="1200" baseline="0" dirty="0">
                <a:solidFill>
                  <a:schemeClr val="tx1"/>
                </a:solidFill>
                <a:latin typeface="+mn-lt"/>
                <a:ea typeface="+mn-ea"/>
                <a:cs typeface="+mn-cs"/>
              </a:rPr>
              <a:t> exposure in dogs.</a:t>
            </a:r>
            <a:endParaRPr lang="en-US" b="1" dirty="0"/>
          </a:p>
        </p:txBody>
      </p:sp>
      <p:sp>
        <p:nvSpPr>
          <p:cNvPr id="4" name="Slide Number Placeholder 3"/>
          <p:cNvSpPr>
            <a:spLocks noGrp="1"/>
          </p:cNvSpPr>
          <p:nvPr>
            <p:ph type="sldNum" sz="quarter" idx="10"/>
          </p:nvPr>
        </p:nvSpPr>
        <p:spPr/>
        <p:txBody>
          <a:bodyPr/>
          <a:lstStyle/>
          <a:p>
            <a:fld id="{DAB44083-A2B0-473F-93CB-FBABF270A72D}" type="slidenum">
              <a:rPr lang="en-US" smtClean="0"/>
              <a:t>55</a:t>
            </a:fld>
            <a:endParaRPr lang="en-US"/>
          </a:p>
        </p:txBody>
      </p:sp>
    </p:spTree>
    <p:extLst>
      <p:ext uri="{BB962C8B-B14F-4D97-AF65-F5344CB8AC3E}">
        <p14:creationId xmlns:p14="http://schemas.microsoft.com/office/powerpoint/2010/main" val="31027541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lumMod val="85000"/>
                    <a:lumOff val="15000"/>
                  </a:schemeClr>
                </a:solidFill>
                <a:latin typeface="Century Gothic" panose="020B0502020202020204" pitchFamily="34" charset="0"/>
                <a:cs typeface="Comic Sans MS"/>
              </a:rPr>
              <a:t>Know that it is a zoonotic disease transmitted by the vector bug</a:t>
            </a:r>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56</a:t>
            </a:fld>
            <a:endParaRPr lang="en-US"/>
          </a:p>
        </p:txBody>
      </p:sp>
    </p:spTree>
    <p:extLst>
      <p:ext uri="{BB962C8B-B14F-4D97-AF65-F5344CB8AC3E}">
        <p14:creationId xmlns:p14="http://schemas.microsoft.com/office/powerpoint/2010/main" val="30281868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email me with a question, I will send the question and answer to the entire class but will keep you anonymous. So, don’t be shy!</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59</a:t>
            </a:fld>
            <a:endParaRPr lang="en-US"/>
          </a:p>
        </p:txBody>
      </p:sp>
    </p:spTree>
    <p:extLst>
      <p:ext uri="{BB962C8B-B14F-4D97-AF65-F5344CB8AC3E}">
        <p14:creationId xmlns:p14="http://schemas.microsoft.com/office/powerpoint/2010/main" val="935435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6</a:t>
            </a:fld>
            <a:endParaRPr lang="en-US"/>
          </a:p>
        </p:txBody>
      </p:sp>
    </p:spTree>
    <p:extLst>
      <p:ext uri="{BB962C8B-B14F-4D97-AF65-F5344CB8AC3E}">
        <p14:creationId xmlns:p14="http://schemas.microsoft.com/office/powerpoint/2010/main" val="3298626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Protista kingdom</a:t>
            </a:r>
            <a:r>
              <a:rPr lang="en-US" baseline="0" dirty="0"/>
              <a:t> is dead</a:t>
            </a:r>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7</a:t>
            </a:fld>
            <a:endParaRPr lang="en-US"/>
          </a:p>
        </p:txBody>
      </p:sp>
    </p:spTree>
    <p:extLst>
      <p:ext uri="{BB962C8B-B14F-4D97-AF65-F5344CB8AC3E}">
        <p14:creationId xmlns:p14="http://schemas.microsoft.com/office/powerpoint/2010/main" val="3995342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The protozoa genera we will learn this year</a:t>
            </a:r>
          </a:p>
          <a:p>
            <a:endParaRPr lang="en-US" dirty="0"/>
          </a:p>
          <a:p>
            <a:r>
              <a:rPr lang="en-US" dirty="0"/>
              <a:t>Most of the pathogen we will cover fall under the large phylum Apicomplexa: </a:t>
            </a:r>
          </a:p>
          <a:p>
            <a:endParaRPr lang="en-US" dirty="0"/>
          </a:p>
          <a:p>
            <a:r>
              <a:rPr lang="en-US" dirty="0"/>
              <a:t>this group of organisms have a unique organelle called an </a:t>
            </a:r>
            <a:r>
              <a:rPr lang="en-US" b="1" dirty="0" err="1"/>
              <a:t>apicoplast</a:t>
            </a:r>
            <a:r>
              <a:rPr lang="en-US" b="1" dirty="0"/>
              <a:t> </a:t>
            </a:r>
            <a:r>
              <a:rPr lang="en-US" dirty="0"/>
              <a:t>which helps them penetrate cells (all intracellular); they move by gliding (so generally all without flagella or cilia)</a:t>
            </a:r>
          </a:p>
          <a:p>
            <a:endParaRPr lang="en-US" dirty="0"/>
          </a:p>
          <a:p>
            <a:r>
              <a:rPr lang="en-US" dirty="0"/>
              <a:t>Excavates </a:t>
            </a:r>
            <a:r>
              <a:rPr lang="en-US" b="0" i="0" dirty="0">
                <a:solidFill>
                  <a:srgbClr val="202122"/>
                </a:solidFill>
                <a:effectLst/>
                <a:latin typeface="Arial" panose="020B0604020202020204" pitchFamily="34" charset="0"/>
              </a:rPr>
              <a:t>classified based on their flagellar structures and membranes</a:t>
            </a:r>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8</a:t>
            </a:fld>
            <a:endParaRPr lang="en-US"/>
          </a:p>
        </p:txBody>
      </p:sp>
    </p:spTree>
    <p:extLst>
      <p:ext uri="{BB962C8B-B14F-4D97-AF65-F5344CB8AC3E}">
        <p14:creationId xmlns:p14="http://schemas.microsoft.com/office/powerpoint/2010/main" val="3578332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 each pathogen, we will cover these 6 categories. I will highlight the specific points within these categories that you should know for each pathogen.</a:t>
            </a:r>
          </a:p>
          <a:p>
            <a:endParaRPr lang="en-US" sz="1200" b="0" i="0" kern="1200" dirty="0">
              <a:solidFill>
                <a:schemeClr val="tx1"/>
              </a:solidFill>
              <a:effectLst/>
              <a:latin typeface="+mn-lt"/>
              <a:ea typeface="+mn-ea"/>
              <a:cs typeface="+mn-cs"/>
            </a:endParaRPr>
          </a:p>
          <a:p>
            <a:pPr marL="228600" indent="-228600">
              <a:buAutoNum type="arabicPeriod"/>
            </a:pPr>
            <a:r>
              <a:rPr lang="en-US" sz="1200" b="0" i="0" kern="1200" dirty="0">
                <a:solidFill>
                  <a:schemeClr val="tx1"/>
                </a:solidFill>
                <a:effectLst/>
                <a:latin typeface="+mn-lt"/>
                <a:ea typeface="+mn-ea"/>
                <a:cs typeface="+mn-cs"/>
              </a:rPr>
              <a:t>Life cycles are important for veterinarians to understand (not just parasitologist) because you will be able to intervene to disrupt life cycles. Also, you may diagnose the pathogen at different points in the life cycle, where it may have a different form. </a:t>
            </a:r>
          </a:p>
          <a:p>
            <a:pPr marL="228600" indent="-228600">
              <a:buAutoNum type="arabicPeriod"/>
            </a:pPr>
            <a:r>
              <a:rPr lang="en-US" sz="1200" b="0" i="0" kern="1200" dirty="0">
                <a:solidFill>
                  <a:schemeClr val="tx1"/>
                </a:solidFill>
                <a:effectLst/>
                <a:latin typeface="+mn-lt"/>
                <a:ea typeface="+mn-ea"/>
                <a:cs typeface="+mn-cs"/>
              </a:rPr>
              <a:t>Pathology is how the pathogen causes disease. This is important for you to understand, as it will inform you of what types of clinical disease to look for in patients.</a:t>
            </a:r>
          </a:p>
          <a:p>
            <a:pPr marL="228600" indent="-228600">
              <a:buAutoNum type="arabicPeriod"/>
            </a:pPr>
            <a:r>
              <a:rPr lang="en-US" sz="1200" b="0" i="0" kern="1200" dirty="0">
                <a:solidFill>
                  <a:schemeClr val="tx1"/>
                </a:solidFill>
                <a:effectLst/>
                <a:latin typeface="+mn-lt"/>
                <a:ea typeface="+mn-ea"/>
                <a:cs typeface="+mn-cs"/>
              </a:rPr>
              <a:t>Recognizing a host’s clinical signs will help you diagnose a protozoal infection and help you chose which diagnostic tests to run.</a:t>
            </a:r>
          </a:p>
          <a:p>
            <a:pPr marL="228600" indent="-228600">
              <a:buAutoNum type="arabicPeriod"/>
            </a:pPr>
            <a:r>
              <a:rPr lang="en-US" sz="1200" b="0" i="0" kern="1200" dirty="0">
                <a:solidFill>
                  <a:schemeClr val="tx1"/>
                </a:solidFill>
                <a:effectLst/>
                <a:latin typeface="+mn-lt"/>
                <a:ea typeface="+mn-ea"/>
                <a:cs typeface="+mn-cs"/>
              </a:rPr>
              <a:t>There are many ways to diagnose these protozoal pathogens. We will talk about the different diagnostic options available, how to interpret results and discuss the limitations of the dx tests.</a:t>
            </a:r>
          </a:p>
          <a:p>
            <a:pPr marL="228600" indent="-228600">
              <a:buAutoNum type="arabicPeriod"/>
            </a:pPr>
            <a:r>
              <a:rPr lang="en-US" sz="1200" b="0" i="0" kern="1200" dirty="0">
                <a:solidFill>
                  <a:schemeClr val="tx1"/>
                </a:solidFill>
                <a:effectLst/>
                <a:latin typeface="+mn-lt"/>
                <a:ea typeface="+mn-ea"/>
                <a:cs typeface="+mn-cs"/>
              </a:rPr>
              <a:t>We will generally go over different treatments for each pathogen, including limitations of treatments, but you will not be expected to know doses and in most cases, the name of the drug, in lecture exams.</a:t>
            </a:r>
          </a:p>
          <a:p>
            <a:pPr marL="228600" indent="-228600">
              <a:buAutoNum type="arabicPeriod"/>
            </a:pPr>
            <a:r>
              <a:rPr lang="en-US" sz="1200" b="0" i="0" kern="1200" dirty="0">
                <a:solidFill>
                  <a:schemeClr val="tx1"/>
                </a:solidFill>
                <a:effectLst/>
                <a:latin typeface="+mn-lt"/>
                <a:ea typeface="+mn-ea"/>
                <a:cs typeface="+mn-cs"/>
              </a:rPr>
              <a:t>Understanding geography and epidemiology will help you with diagnosing protozoal infections and understanding risk factors for certain animals, breeds, signalment, living situations </a:t>
            </a:r>
            <a:r>
              <a:rPr lang="en-US" sz="1200" b="0" i="0" kern="1200" dirty="0" err="1">
                <a:solidFill>
                  <a:schemeClr val="tx1"/>
                </a:solidFill>
                <a:effectLst/>
                <a:latin typeface="+mn-lt"/>
                <a:ea typeface="+mn-ea"/>
                <a:cs typeface="+mn-cs"/>
              </a:rPr>
              <a:t>etc</a:t>
            </a:r>
            <a:r>
              <a:rPr lang="en-US" sz="1200" b="0" i="0" kern="1200" dirty="0">
                <a:solidFill>
                  <a:schemeClr val="tx1"/>
                </a:solidFill>
                <a:effectLst/>
                <a:latin typeface="+mn-lt"/>
                <a:ea typeface="+mn-ea"/>
                <a:cs typeface="+mn-cs"/>
              </a:rPr>
              <a:t> for each pathogen. </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Again this will help you with diagnosing and intervention. </a:t>
            </a:r>
          </a:p>
        </p:txBody>
      </p:sp>
      <p:sp>
        <p:nvSpPr>
          <p:cNvPr id="4" name="Slide Number Placeholder 3"/>
          <p:cNvSpPr>
            <a:spLocks noGrp="1"/>
          </p:cNvSpPr>
          <p:nvPr>
            <p:ph type="sldNum" sz="quarter" idx="10"/>
          </p:nvPr>
        </p:nvSpPr>
        <p:spPr/>
        <p:txBody>
          <a:bodyPr/>
          <a:lstStyle/>
          <a:p>
            <a:fld id="{DAB44083-A2B0-473F-93CB-FBABF270A72D}" type="slidenum">
              <a:rPr lang="en-US" smtClean="0"/>
              <a:t>9</a:t>
            </a:fld>
            <a:endParaRPr lang="en-US"/>
          </a:p>
        </p:txBody>
      </p:sp>
    </p:spTree>
    <p:extLst>
      <p:ext uri="{BB962C8B-B14F-4D97-AF65-F5344CB8AC3E}">
        <p14:creationId xmlns:p14="http://schemas.microsoft.com/office/powerpoint/2010/main" val="2529696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492BDC-E321-430A-8360-386D15ADA0AD}" type="slidenum">
              <a:rPr lang="en-US"/>
              <a:pPr>
                <a:defRPr/>
              </a:pPr>
              <a:t>‹#›</a:t>
            </a:fld>
            <a:endParaRPr lang="en-US"/>
          </a:p>
        </p:txBody>
      </p:sp>
    </p:spTree>
    <p:extLst>
      <p:ext uri="{BB962C8B-B14F-4D97-AF65-F5344CB8AC3E}">
        <p14:creationId xmlns:p14="http://schemas.microsoft.com/office/powerpoint/2010/main" val="4196379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AF592D-ED99-418F-8297-401036B94BAB}" type="slidenum">
              <a:rPr lang="en-US"/>
              <a:pPr>
                <a:defRPr/>
              </a:pPr>
              <a:t>‹#›</a:t>
            </a:fld>
            <a:endParaRPr lang="en-US"/>
          </a:p>
        </p:txBody>
      </p:sp>
    </p:spTree>
    <p:extLst>
      <p:ext uri="{BB962C8B-B14F-4D97-AF65-F5344CB8AC3E}">
        <p14:creationId xmlns:p14="http://schemas.microsoft.com/office/powerpoint/2010/main" val="4150859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59443B-7C8F-4DF7-BD32-62A1C1DE9586}" type="slidenum">
              <a:rPr lang="en-US"/>
              <a:pPr>
                <a:defRPr/>
              </a:pPr>
              <a:t>‹#›</a:t>
            </a:fld>
            <a:endParaRPr lang="en-US"/>
          </a:p>
        </p:txBody>
      </p:sp>
    </p:spTree>
    <p:extLst>
      <p:ext uri="{BB962C8B-B14F-4D97-AF65-F5344CB8AC3E}">
        <p14:creationId xmlns:p14="http://schemas.microsoft.com/office/powerpoint/2010/main" val="1500809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7"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8" name="Rectangle 6"/>
          <p:cNvSpPr>
            <a:spLocks noGrp="1" noChangeArrowheads="1"/>
          </p:cNvSpPr>
          <p:nvPr>
            <p:ph type="sldNum" sz="quarter" idx="12"/>
          </p:nvPr>
        </p:nvSpPr>
        <p:spPr/>
        <p:txBody>
          <a:bodyPr/>
          <a:lstStyle>
            <a:lvl1pPr>
              <a:defRPr>
                <a:solidFill>
                  <a:schemeClr val="tx1"/>
                </a:solidFill>
              </a:defRPr>
            </a:lvl1pPr>
          </a:lstStyle>
          <a:p>
            <a:pPr>
              <a:defRPr/>
            </a:pPr>
            <a:fld id="{518106A9-B465-4436-B975-C318587D7A08}" type="slidenum">
              <a:rPr lang="en-US"/>
              <a:pPr>
                <a:defRPr/>
              </a:pPr>
              <a:t>‹#›</a:t>
            </a:fld>
            <a:endParaRPr lang="en-US"/>
          </a:p>
        </p:txBody>
      </p:sp>
    </p:spTree>
    <p:extLst>
      <p:ext uri="{BB962C8B-B14F-4D97-AF65-F5344CB8AC3E}">
        <p14:creationId xmlns:p14="http://schemas.microsoft.com/office/powerpoint/2010/main" val="3196272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grpSp>
      <p:sp>
        <p:nvSpPr>
          <p:cNvPr id="196620" name="Rectangle 12"/>
          <p:cNvSpPr>
            <a:spLocks noGrp="1" noChangeArrowheads="1"/>
          </p:cNvSpPr>
          <p:nvPr>
            <p:ph type="ctrTitle"/>
          </p:nvPr>
        </p:nvSpPr>
        <p:spPr>
          <a:xfrm>
            <a:off x="1320800" y="1676400"/>
            <a:ext cx="10363200" cy="1462088"/>
          </a:xfrm>
        </p:spPr>
        <p:txBody>
          <a:bodyPr/>
          <a:lstStyle>
            <a:lvl1pPr>
              <a:defRPr/>
            </a:lvl1pPr>
          </a:lstStyle>
          <a:p>
            <a:pPr lvl="0"/>
            <a:r>
              <a:rPr lang="en-US" noProof="0"/>
              <a:t>Click to edit Master title style</a:t>
            </a:r>
          </a:p>
        </p:txBody>
      </p:sp>
      <p:sp>
        <p:nvSpPr>
          <p:cNvPr id="196621"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a:defRPr/>
            </a:pPr>
            <a:endParaRPr lang="en-US"/>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a:defRPr/>
            </a:pPr>
            <a:endParaRPr lang="en-US"/>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a:defRPr/>
            </a:pPr>
            <a:fld id="{C896ABB6-8A25-401B-AA18-D720185E497A}" type="slidenum">
              <a:rPr lang="en-US"/>
              <a:pPr>
                <a:defRPr/>
              </a:pPr>
              <a:t>‹#›</a:t>
            </a:fld>
            <a:endParaRPr lang="en-US"/>
          </a:p>
        </p:txBody>
      </p:sp>
    </p:spTree>
    <p:extLst>
      <p:ext uri="{BB962C8B-B14F-4D97-AF65-F5344CB8AC3E}">
        <p14:creationId xmlns:p14="http://schemas.microsoft.com/office/powerpoint/2010/main" val="193717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993F0813-D0AD-41FF-BACA-74D912985813}" type="slidenum">
              <a:rPr lang="en-US"/>
              <a:pPr>
                <a:defRPr/>
              </a:pPr>
              <a:t>‹#›</a:t>
            </a:fld>
            <a:endParaRPr lang="en-US"/>
          </a:p>
        </p:txBody>
      </p:sp>
    </p:spTree>
    <p:extLst>
      <p:ext uri="{BB962C8B-B14F-4D97-AF65-F5344CB8AC3E}">
        <p14:creationId xmlns:p14="http://schemas.microsoft.com/office/powerpoint/2010/main" val="3185158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3AC6D52-337A-4BD8-AF06-1319F673D3A2}" type="slidenum">
              <a:rPr lang="en-US"/>
              <a:pPr>
                <a:defRPr/>
              </a:pPr>
              <a:t>‹#›</a:t>
            </a:fld>
            <a:endParaRPr lang="en-US"/>
          </a:p>
        </p:txBody>
      </p:sp>
    </p:spTree>
    <p:extLst>
      <p:ext uri="{BB962C8B-B14F-4D97-AF65-F5344CB8AC3E}">
        <p14:creationId xmlns:p14="http://schemas.microsoft.com/office/powerpoint/2010/main" val="2717342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B70D27D-3EF4-4ACF-B76D-282CA62D5F90}" type="slidenum">
              <a:rPr lang="en-US"/>
              <a:pPr>
                <a:defRPr/>
              </a:pPr>
              <a:t>‹#›</a:t>
            </a:fld>
            <a:endParaRPr lang="en-US"/>
          </a:p>
        </p:txBody>
      </p:sp>
    </p:spTree>
    <p:extLst>
      <p:ext uri="{BB962C8B-B14F-4D97-AF65-F5344CB8AC3E}">
        <p14:creationId xmlns:p14="http://schemas.microsoft.com/office/powerpoint/2010/main" val="1704724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5A9B1F15-C9C6-4867-A0BC-E2808DB6FCD8}" type="slidenum">
              <a:rPr lang="en-US"/>
              <a:pPr>
                <a:defRPr/>
              </a:pPr>
              <a:t>‹#›</a:t>
            </a:fld>
            <a:endParaRPr lang="en-US"/>
          </a:p>
        </p:txBody>
      </p:sp>
    </p:spTree>
    <p:extLst>
      <p:ext uri="{BB962C8B-B14F-4D97-AF65-F5344CB8AC3E}">
        <p14:creationId xmlns:p14="http://schemas.microsoft.com/office/powerpoint/2010/main" val="2744459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B7C91FC6-3A2E-47BB-BFD7-110159CBA9B1}" type="slidenum">
              <a:rPr lang="en-US"/>
              <a:pPr>
                <a:defRPr/>
              </a:pPr>
              <a:t>‹#›</a:t>
            </a:fld>
            <a:endParaRPr lang="en-US"/>
          </a:p>
        </p:txBody>
      </p:sp>
    </p:spTree>
    <p:extLst>
      <p:ext uri="{BB962C8B-B14F-4D97-AF65-F5344CB8AC3E}">
        <p14:creationId xmlns:p14="http://schemas.microsoft.com/office/powerpoint/2010/main" val="904296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D8F51154-503D-4769-8896-C16E8AA91EB0}" type="slidenum">
              <a:rPr lang="en-US"/>
              <a:pPr>
                <a:defRPr/>
              </a:pPr>
              <a:t>‹#›</a:t>
            </a:fld>
            <a:endParaRPr lang="en-US"/>
          </a:p>
        </p:txBody>
      </p:sp>
    </p:spTree>
    <p:extLst>
      <p:ext uri="{BB962C8B-B14F-4D97-AF65-F5344CB8AC3E}">
        <p14:creationId xmlns:p14="http://schemas.microsoft.com/office/powerpoint/2010/main" val="226511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17B10C-40FA-495C-B8F4-E143BEB461DA}" type="slidenum">
              <a:rPr lang="en-US"/>
              <a:pPr>
                <a:defRPr/>
              </a:pPr>
              <a:t>‹#›</a:t>
            </a:fld>
            <a:endParaRPr lang="en-US"/>
          </a:p>
        </p:txBody>
      </p:sp>
    </p:spTree>
    <p:extLst>
      <p:ext uri="{BB962C8B-B14F-4D97-AF65-F5344CB8AC3E}">
        <p14:creationId xmlns:p14="http://schemas.microsoft.com/office/powerpoint/2010/main" val="962938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4F9B06F3-B510-4A13-A45B-D4ED1DB1DA22}" type="slidenum">
              <a:rPr lang="en-US"/>
              <a:pPr>
                <a:defRPr/>
              </a:pPr>
              <a:t>‹#›</a:t>
            </a:fld>
            <a:endParaRPr lang="en-US"/>
          </a:p>
        </p:txBody>
      </p:sp>
    </p:spTree>
    <p:extLst>
      <p:ext uri="{BB962C8B-B14F-4D97-AF65-F5344CB8AC3E}">
        <p14:creationId xmlns:p14="http://schemas.microsoft.com/office/powerpoint/2010/main" val="2958298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153BBCAA-FAFA-470C-AB8C-C3012DBFADA7}" type="slidenum">
              <a:rPr lang="en-US"/>
              <a:pPr>
                <a:defRPr/>
              </a:pPr>
              <a:t>‹#›</a:t>
            </a:fld>
            <a:endParaRPr lang="en-US"/>
          </a:p>
        </p:txBody>
      </p:sp>
    </p:spTree>
    <p:extLst>
      <p:ext uri="{BB962C8B-B14F-4D97-AF65-F5344CB8AC3E}">
        <p14:creationId xmlns:p14="http://schemas.microsoft.com/office/powerpoint/2010/main" val="3747149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C1E3907-76F0-4622-9B53-0E674369C538}" type="slidenum">
              <a:rPr lang="en-US"/>
              <a:pPr>
                <a:defRPr/>
              </a:pPr>
              <a:t>‹#›</a:t>
            </a:fld>
            <a:endParaRPr lang="en-US"/>
          </a:p>
        </p:txBody>
      </p:sp>
    </p:spTree>
    <p:extLst>
      <p:ext uri="{BB962C8B-B14F-4D97-AF65-F5344CB8AC3E}">
        <p14:creationId xmlns:p14="http://schemas.microsoft.com/office/powerpoint/2010/main" val="2874347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0A00B864-444A-49BD-9A45-A79DE0F4E117}" type="slidenum">
              <a:rPr lang="en-US"/>
              <a:pPr>
                <a:defRPr/>
              </a:pPr>
              <a:t>‹#›</a:t>
            </a:fld>
            <a:endParaRPr lang="en-US"/>
          </a:p>
        </p:txBody>
      </p:sp>
    </p:spTree>
    <p:extLst>
      <p:ext uri="{BB962C8B-B14F-4D97-AF65-F5344CB8AC3E}">
        <p14:creationId xmlns:p14="http://schemas.microsoft.com/office/powerpoint/2010/main" val="2163745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15FB9C2B-211B-4133-87A4-01440AF1ADDF}" type="slidenum">
              <a:rPr lang="en-US" altLang="en-US"/>
              <a:pPr/>
              <a:t>‹#›</a:t>
            </a:fld>
            <a:endParaRPr lang="en-US" altLang="en-US"/>
          </a:p>
        </p:txBody>
      </p:sp>
    </p:spTree>
    <p:extLst>
      <p:ext uri="{BB962C8B-B14F-4D97-AF65-F5344CB8AC3E}">
        <p14:creationId xmlns:p14="http://schemas.microsoft.com/office/powerpoint/2010/main" val="2059660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7"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8" name="Rectangle 6"/>
          <p:cNvSpPr>
            <a:spLocks noGrp="1" noChangeArrowheads="1"/>
          </p:cNvSpPr>
          <p:nvPr>
            <p:ph type="sldNum" sz="quarter" idx="12"/>
          </p:nvPr>
        </p:nvSpPr>
        <p:spPr/>
        <p:txBody>
          <a:bodyPr/>
          <a:lstStyle>
            <a:lvl1pPr>
              <a:defRPr>
                <a:solidFill>
                  <a:schemeClr val="tx1"/>
                </a:solidFill>
              </a:defRPr>
            </a:lvl1pPr>
          </a:lstStyle>
          <a:p>
            <a:pPr>
              <a:defRPr/>
            </a:pPr>
            <a:fld id="{518106A9-B465-4436-B975-C318587D7A08}" type="slidenum">
              <a:rPr lang="en-US"/>
              <a:pPr>
                <a:defRPr/>
              </a:pPr>
              <a:t>‹#›</a:t>
            </a:fld>
            <a:endParaRPr lang="en-US"/>
          </a:p>
        </p:txBody>
      </p:sp>
    </p:spTree>
    <p:extLst>
      <p:ext uri="{BB962C8B-B14F-4D97-AF65-F5344CB8AC3E}">
        <p14:creationId xmlns:p14="http://schemas.microsoft.com/office/powerpoint/2010/main" val="3305261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6"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solidFill>
                  <a:schemeClr val="tx1"/>
                </a:solidFill>
              </a:defRPr>
            </a:lvl1pPr>
          </a:lstStyle>
          <a:p>
            <a:pPr>
              <a:defRPr/>
            </a:pPr>
            <a:fld id="{06CAD74A-9FB4-420A-8B06-AF845871D466}" type="slidenum">
              <a:rPr lang="en-US"/>
              <a:pPr>
                <a:defRPr/>
              </a:pPr>
              <a:t>‹#›</a:t>
            </a:fld>
            <a:endParaRPr lang="en-US"/>
          </a:p>
        </p:txBody>
      </p:sp>
    </p:spTree>
    <p:extLst>
      <p:ext uri="{BB962C8B-B14F-4D97-AF65-F5344CB8AC3E}">
        <p14:creationId xmlns:p14="http://schemas.microsoft.com/office/powerpoint/2010/main" val="1679597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896ABB6-8A25-401B-AA18-D720185E497A}" type="slidenum">
              <a:rPr lang="en-US" smtClean="0"/>
              <a:pPr>
                <a:defRPr/>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525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93F0813-D0AD-41FF-BACA-74D912985813}" type="slidenum">
              <a:rPr lang="en-US" smtClean="0"/>
              <a:pPr>
                <a:defRPr/>
              </a:pPr>
              <a:t>‹#›</a:t>
            </a:fld>
            <a:endParaRPr lang="en-US"/>
          </a:p>
        </p:txBody>
      </p:sp>
    </p:spTree>
    <p:extLst>
      <p:ext uri="{BB962C8B-B14F-4D97-AF65-F5344CB8AC3E}">
        <p14:creationId xmlns:p14="http://schemas.microsoft.com/office/powerpoint/2010/main" val="23390389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3AC6D52-337A-4BD8-AF06-1319F673D3A2}" type="slidenum">
              <a:rPr lang="en-US" smtClean="0"/>
              <a:pPr>
                <a:defRPr/>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647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5CB89B-6660-4320-AD69-32BF69BBC33F}" type="slidenum">
              <a:rPr lang="en-US"/>
              <a:pPr>
                <a:defRPr/>
              </a:pPr>
              <a:t>‹#›</a:t>
            </a:fld>
            <a:endParaRPr lang="en-US"/>
          </a:p>
        </p:txBody>
      </p:sp>
    </p:spTree>
    <p:extLst>
      <p:ext uri="{BB962C8B-B14F-4D97-AF65-F5344CB8AC3E}">
        <p14:creationId xmlns:p14="http://schemas.microsoft.com/office/powerpoint/2010/main" val="9305336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B70D27D-3EF4-4ACF-B76D-282CA62D5F90}" type="slidenum">
              <a:rPr lang="en-US" smtClean="0"/>
              <a:pPr>
                <a:defRPr/>
              </a:pPr>
              <a:t>‹#›</a:t>
            </a:fld>
            <a:endParaRPr lang="en-US"/>
          </a:p>
        </p:txBody>
      </p:sp>
    </p:spTree>
    <p:extLst>
      <p:ext uri="{BB962C8B-B14F-4D97-AF65-F5344CB8AC3E}">
        <p14:creationId xmlns:p14="http://schemas.microsoft.com/office/powerpoint/2010/main" val="640653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A9B1F15-C9C6-4867-A0BC-E2808DB6FCD8}" type="slidenum">
              <a:rPr lang="en-US" smtClean="0"/>
              <a:pPr>
                <a:defRPr/>
              </a:pPr>
              <a:t>‹#›</a:t>
            </a:fld>
            <a:endParaRPr lang="en-US"/>
          </a:p>
        </p:txBody>
      </p:sp>
    </p:spTree>
    <p:extLst>
      <p:ext uri="{BB962C8B-B14F-4D97-AF65-F5344CB8AC3E}">
        <p14:creationId xmlns:p14="http://schemas.microsoft.com/office/powerpoint/2010/main" val="846955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7C91FC6-3A2E-47BB-BFD7-110159CBA9B1}" type="slidenum">
              <a:rPr lang="en-US" smtClean="0"/>
              <a:pPr>
                <a:defRPr/>
              </a:pPr>
              <a:t>‹#›</a:t>
            </a:fld>
            <a:endParaRPr lang="en-US"/>
          </a:p>
        </p:txBody>
      </p:sp>
    </p:spTree>
    <p:extLst>
      <p:ext uri="{BB962C8B-B14F-4D97-AF65-F5344CB8AC3E}">
        <p14:creationId xmlns:p14="http://schemas.microsoft.com/office/powerpoint/2010/main" val="9007496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pPr>
              <a:defRPr/>
            </a:pPr>
            <a:fld id="{D8F51154-503D-4769-8896-C16E8AA91EB0}" type="slidenum">
              <a:rPr lang="en-US" smtClean="0"/>
              <a:pPr>
                <a:defRPr/>
              </a:pPr>
              <a:t>‹#›</a:t>
            </a:fld>
            <a:endParaRPr lang="en-US"/>
          </a:p>
        </p:txBody>
      </p:sp>
    </p:spTree>
    <p:extLst>
      <p:ext uri="{BB962C8B-B14F-4D97-AF65-F5344CB8AC3E}">
        <p14:creationId xmlns:p14="http://schemas.microsoft.com/office/powerpoint/2010/main" val="2285959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a:defRPr/>
            </a:pPr>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4F9B06F3-B510-4A13-A45B-D4ED1DB1DA22}" type="slidenum">
              <a:rPr lang="en-US" smtClean="0"/>
              <a:pPr>
                <a:defRPr/>
              </a:pPr>
              <a:t>‹#›</a:t>
            </a:fld>
            <a:endParaRPr lang="en-US"/>
          </a:p>
        </p:txBody>
      </p:sp>
    </p:spTree>
    <p:extLst>
      <p:ext uri="{BB962C8B-B14F-4D97-AF65-F5344CB8AC3E}">
        <p14:creationId xmlns:p14="http://schemas.microsoft.com/office/powerpoint/2010/main" val="1276299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53BBCAA-FAFA-470C-AB8C-C3012DBFADA7}" type="slidenum">
              <a:rPr lang="en-US" smtClean="0"/>
              <a:pPr>
                <a:defRPr/>
              </a:pPr>
              <a:t>‹#›</a:t>
            </a:fld>
            <a:endParaRPr lang="en-US"/>
          </a:p>
        </p:txBody>
      </p:sp>
    </p:spTree>
    <p:extLst>
      <p:ext uri="{BB962C8B-B14F-4D97-AF65-F5344CB8AC3E}">
        <p14:creationId xmlns:p14="http://schemas.microsoft.com/office/powerpoint/2010/main" val="3036770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C1E3907-76F0-4622-9B53-0E674369C538}" type="slidenum">
              <a:rPr lang="en-US" smtClean="0"/>
              <a:pPr>
                <a:defRPr/>
              </a:pPr>
              <a:t>‹#›</a:t>
            </a:fld>
            <a:endParaRPr lang="en-US"/>
          </a:p>
        </p:txBody>
      </p:sp>
    </p:spTree>
    <p:extLst>
      <p:ext uri="{BB962C8B-B14F-4D97-AF65-F5344CB8AC3E}">
        <p14:creationId xmlns:p14="http://schemas.microsoft.com/office/powerpoint/2010/main" val="165118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A00B864-444A-49BD-9A45-A79DE0F4E117}" type="slidenum">
              <a:rPr lang="en-US" smtClean="0"/>
              <a:pPr>
                <a:defRPr/>
              </a:pPr>
              <a:t>‹#›</a:t>
            </a:fld>
            <a:endParaRPr lang="en-US"/>
          </a:p>
        </p:txBody>
      </p:sp>
    </p:spTree>
    <p:extLst>
      <p:ext uri="{BB962C8B-B14F-4D97-AF65-F5344CB8AC3E}">
        <p14:creationId xmlns:p14="http://schemas.microsoft.com/office/powerpoint/2010/main" val="24201812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7"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8" name="Rectangle 6"/>
          <p:cNvSpPr>
            <a:spLocks noGrp="1" noChangeArrowheads="1"/>
          </p:cNvSpPr>
          <p:nvPr>
            <p:ph type="sldNum" sz="quarter" idx="12"/>
          </p:nvPr>
        </p:nvSpPr>
        <p:spPr/>
        <p:txBody>
          <a:bodyPr/>
          <a:lstStyle>
            <a:lvl1pPr>
              <a:defRPr>
                <a:solidFill>
                  <a:schemeClr val="tx1"/>
                </a:solidFill>
              </a:defRPr>
            </a:lvl1pPr>
          </a:lstStyle>
          <a:p>
            <a:pPr>
              <a:defRPr/>
            </a:pPr>
            <a:fld id="{518106A9-B465-4436-B975-C318587D7A08}" type="slidenum">
              <a:rPr lang="en-US"/>
              <a:pPr>
                <a:defRPr/>
              </a:pPr>
              <a:t>‹#›</a:t>
            </a:fld>
            <a:endParaRPr lang="en-US"/>
          </a:p>
        </p:txBody>
      </p:sp>
    </p:spTree>
    <p:extLst>
      <p:ext uri="{BB962C8B-B14F-4D97-AF65-F5344CB8AC3E}">
        <p14:creationId xmlns:p14="http://schemas.microsoft.com/office/powerpoint/2010/main" val="32848395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6"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solidFill>
                  <a:schemeClr val="tx1"/>
                </a:solidFill>
              </a:defRPr>
            </a:lvl1pPr>
          </a:lstStyle>
          <a:p>
            <a:pPr>
              <a:defRPr/>
            </a:pPr>
            <a:fld id="{06CAD74A-9FB4-420A-8B06-AF845871D466}" type="slidenum">
              <a:rPr lang="en-US"/>
              <a:pPr>
                <a:defRPr/>
              </a:pPr>
              <a:t>‹#›</a:t>
            </a:fld>
            <a:endParaRPr lang="en-US"/>
          </a:p>
        </p:txBody>
      </p:sp>
    </p:spTree>
    <p:extLst>
      <p:ext uri="{BB962C8B-B14F-4D97-AF65-F5344CB8AC3E}">
        <p14:creationId xmlns:p14="http://schemas.microsoft.com/office/powerpoint/2010/main" val="967220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3C5849-ED58-406B-9650-AC34180D7264}" type="slidenum">
              <a:rPr lang="en-US"/>
              <a:pPr>
                <a:defRPr/>
              </a:pPr>
              <a:t>‹#›</a:t>
            </a:fld>
            <a:endParaRPr lang="en-US"/>
          </a:p>
        </p:txBody>
      </p:sp>
    </p:spTree>
    <p:extLst>
      <p:ext uri="{BB962C8B-B14F-4D97-AF65-F5344CB8AC3E}">
        <p14:creationId xmlns:p14="http://schemas.microsoft.com/office/powerpoint/2010/main" val="3857515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1B1B433-B271-4BB6-A75C-EC3889C9BEFC}" type="slidenum">
              <a:rPr lang="en-US"/>
              <a:pPr>
                <a:defRPr/>
              </a:pPr>
              <a:t>‹#›</a:t>
            </a:fld>
            <a:endParaRPr lang="en-US"/>
          </a:p>
        </p:txBody>
      </p:sp>
    </p:spTree>
    <p:extLst>
      <p:ext uri="{BB962C8B-B14F-4D97-AF65-F5344CB8AC3E}">
        <p14:creationId xmlns:p14="http://schemas.microsoft.com/office/powerpoint/2010/main" val="805089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DD1270-B24B-4FF3-95B7-F1C7F810A026}" type="slidenum">
              <a:rPr lang="en-US"/>
              <a:pPr>
                <a:defRPr/>
              </a:pPr>
              <a:t>‹#›</a:t>
            </a:fld>
            <a:endParaRPr lang="en-US"/>
          </a:p>
        </p:txBody>
      </p:sp>
    </p:spTree>
    <p:extLst>
      <p:ext uri="{BB962C8B-B14F-4D97-AF65-F5344CB8AC3E}">
        <p14:creationId xmlns:p14="http://schemas.microsoft.com/office/powerpoint/2010/main" val="1369389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E99BB7-6F1C-45B2-A143-C968EFB7D75B}" type="slidenum">
              <a:rPr lang="en-US"/>
              <a:pPr>
                <a:defRPr/>
              </a:pPr>
              <a:t>‹#›</a:t>
            </a:fld>
            <a:endParaRPr lang="en-US"/>
          </a:p>
        </p:txBody>
      </p:sp>
    </p:spTree>
    <p:extLst>
      <p:ext uri="{BB962C8B-B14F-4D97-AF65-F5344CB8AC3E}">
        <p14:creationId xmlns:p14="http://schemas.microsoft.com/office/powerpoint/2010/main" val="2329378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DEB820-7429-4F4F-978C-AC590DF544A4}" type="slidenum">
              <a:rPr lang="en-US"/>
              <a:pPr>
                <a:defRPr/>
              </a:pPr>
              <a:t>‹#›</a:t>
            </a:fld>
            <a:endParaRPr lang="en-US"/>
          </a:p>
        </p:txBody>
      </p:sp>
    </p:spTree>
    <p:extLst>
      <p:ext uri="{BB962C8B-B14F-4D97-AF65-F5344CB8AC3E}">
        <p14:creationId xmlns:p14="http://schemas.microsoft.com/office/powerpoint/2010/main" val="1313804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36DC61-24B7-467E-937E-B8AF966AC7CA}" type="slidenum">
              <a:rPr lang="en-US"/>
              <a:pPr>
                <a:defRPr/>
              </a:pPr>
              <a:t>‹#›</a:t>
            </a:fld>
            <a:endParaRPr lang="en-US"/>
          </a:p>
        </p:txBody>
      </p:sp>
    </p:spTree>
    <p:extLst>
      <p:ext uri="{BB962C8B-B14F-4D97-AF65-F5344CB8AC3E}">
        <p14:creationId xmlns:p14="http://schemas.microsoft.com/office/powerpoint/2010/main" val="4194206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680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mn-cs"/>
              </a:defRPr>
            </a:lvl1pPr>
          </a:lstStyle>
          <a:p>
            <a:pPr>
              <a:defRPr/>
            </a:pPr>
            <a:endParaRPr lang="en-US"/>
          </a:p>
        </p:txBody>
      </p:sp>
      <p:sp>
        <p:nvSpPr>
          <p:cNvPr id="7680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mn-cs"/>
              </a:defRPr>
            </a:lvl1pPr>
          </a:lstStyle>
          <a:p>
            <a:pPr>
              <a:defRPr/>
            </a:pPr>
            <a:endParaRPr lang="en-US"/>
          </a:p>
        </p:txBody>
      </p:sp>
      <p:sp>
        <p:nvSpPr>
          <p:cNvPr id="7680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ea typeface="+mn-ea"/>
              </a:defRPr>
            </a:lvl1pPr>
          </a:lstStyle>
          <a:p>
            <a:pPr>
              <a:defRPr/>
            </a:pPr>
            <a:fld id="{6DBC752B-435E-4046-BA0B-640333BE0F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921" r:id="rId12"/>
  </p:sldLayoutIdLst>
  <p:txStyles>
    <p:titleStyle>
      <a:lvl1pPr algn="ctr" rtl="0" fontAlgn="base">
        <a:spcBef>
          <a:spcPct val="0"/>
        </a:spcBef>
        <a:spcAft>
          <a:spcPct val="0"/>
        </a:spcAft>
        <a:defRPr sz="4400">
          <a:solidFill>
            <a:schemeClr val="tx2"/>
          </a:solidFill>
          <a:latin typeface="+mj-lt"/>
          <a:ea typeface="+mj-ea"/>
          <a:cs typeface="ＭＳ Ｐゴシック" charset="0"/>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ＭＳ Ｐゴシック" charset="0"/>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1"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2"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3"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4"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5"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6"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7"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8"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5595"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mn-lt"/>
                <a:ea typeface="+mn-ea"/>
              </a:defRPr>
            </a:lvl1pPr>
          </a:lstStyle>
          <a:p>
            <a:pPr>
              <a:defRPr/>
            </a:pPr>
            <a:endParaRPr lang="en-US"/>
          </a:p>
        </p:txBody>
      </p:sp>
      <p:sp>
        <p:nvSpPr>
          <p:cNvPr id="195596"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mn-lt"/>
                <a:ea typeface="+mn-ea"/>
              </a:defRPr>
            </a:lvl1pPr>
          </a:lstStyle>
          <a:p>
            <a:pPr>
              <a:defRPr/>
            </a:pPr>
            <a:endParaRPr lang="en-US"/>
          </a:p>
        </p:txBody>
      </p:sp>
      <p:sp>
        <p:nvSpPr>
          <p:cNvPr id="195597"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mn-lt"/>
                <a:ea typeface="+mn-ea"/>
              </a:defRPr>
            </a:lvl1pPr>
          </a:lstStyle>
          <a:p>
            <a:pPr>
              <a:defRPr/>
            </a:pPr>
            <a:fld id="{F0A78A85-9D3C-416D-AD06-CC2A942E43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6"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8" r:id="rId12"/>
    <p:sldLayoutId id="2147483709" r:id="rId13"/>
    <p:sldLayoutId id="2147483710" r:id="rId14"/>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defRPr/>
            </a:pPr>
            <a:fld id="{6DBC752B-435E-4046-BA0B-640333BE0FF1}" type="slidenum">
              <a:rPr lang="en-US" smtClean="0"/>
              <a:pPr>
                <a:defRPr/>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6663151"/>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33.xml"/><Relationship Id="rId5" Type="http://schemas.openxmlformats.org/officeDocument/2006/relationships/image" Target="../media/image18.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8.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33.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5.jpe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8.xml"/><Relationship Id="rId6" Type="http://schemas.openxmlformats.org/officeDocument/2006/relationships/image" Target="../media/image30.png"/><Relationship Id="rId5" Type="http://schemas.openxmlformats.org/officeDocument/2006/relationships/image" Target="../media/image17.jpeg"/><Relationship Id="rId10" Type="http://schemas.openxmlformats.org/officeDocument/2006/relationships/image" Target="../media/image27.png"/><Relationship Id="rId4" Type="http://schemas.openxmlformats.org/officeDocument/2006/relationships/image" Target="../media/image29.jpe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gif"/><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3.xml"/><Relationship Id="rId1" Type="http://schemas.openxmlformats.org/officeDocument/2006/relationships/tags" Target="../tags/tag1.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hyperlink" Target="https://doi.org/10.1186/1756-3305-4-86"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image" Target="../media/image44.tif"/><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33.xml"/><Relationship Id="rId6" Type="http://schemas.openxmlformats.org/officeDocument/2006/relationships/hyperlink" Target="https://clinicalgate.com/protozoa-and-worms" TargetMode="External"/><Relationship Id="rId5" Type="http://schemas.openxmlformats.org/officeDocument/2006/relationships/image" Target="../media/image50.jpeg"/><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1.xml"/><Relationship Id="rId1" Type="http://schemas.openxmlformats.org/officeDocument/2006/relationships/slideLayout" Target="../slideLayouts/slideLayout33.xml"/><Relationship Id="rId5" Type="http://schemas.openxmlformats.org/officeDocument/2006/relationships/image" Target="../media/image54.jpeg"/><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18.png"/><Relationship Id="rId7"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33.xml"/><Relationship Id="rId6" Type="http://schemas.microsoft.com/office/2007/relationships/hdphoto" Target="../media/hdphoto1.wdp"/><Relationship Id="rId5" Type="http://schemas.openxmlformats.org/officeDocument/2006/relationships/image" Target="../media/image56.jpeg"/><Relationship Id="rId10" Type="http://schemas.openxmlformats.org/officeDocument/2006/relationships/image" Target="../media/image60.png"/><Relationship Id="rId4" Type="http://schemas.openxmlformats.org/officeDocument/2006/relationships/image" Target="../media/image55.jpeg"/><Relationship Id="rId9"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33.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3.xml"/><Relationship Id="rId5" Type="http://schemas.openxmlformats.org/officeDocument/2006/relationships/image" Target="../media/image2.png"/><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28.xml"/><Relationship Id="rId5" Type="http://schemas.openxmlformats.org/officeDocument/2006/relationships/image" Target="../media/image31.png"/><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33.xml"/><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1.xml"/><Relationship Id="rId1" Type="http://schemas.openxmlformats.org/officeDocument/2006/relationships/slideLayout" Target="../slideLayouts/slideLayout28.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jpg"/></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28.xml"/><Relationship Id="rId4" Type="http://schemas.openxmlformats.org/officeDocument/2006/relationships/image" Target="../media/image74.jpg"/></Relationships>
</file>

<file path=ppt/slides/_rels/slide5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33.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FCAC130-9573-428A-B491-6CF57C219CFC}"/>
              </a:ext>
            </a:extLst>
          </p:cNvPr>
          <p:cNvSpPr txBox="1">
            <a:spLocks noGrp="1" noChangeArrowheads="1"/>
          </p:cNvSpPr>
          <p:nvPr>
            <p:ph type="title"/>
          </p:nvPr>
        </p:nvSpPr>
        <p:spPr>
          <a:xfrm>
            <a:off x="7010400" y="1353196"/>
            <a:ext cx="4600601" cy="379058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defRPr/>
            </a:pPr>
            <a:r>
              <a:rPr lang="en-US" altLang="en-US" sz="6000" b="1" dirty="0">
                <a:solidFill>
                  <a:schemeClr val="tx1">
                    <a:lumMod val="85000"/>
                    <a:lumOff val="15000"/>
                  </a:schemeClr>
                </a:solidFill>
                <a:latin typeface="Century Gothic" panose="020B0502020202020204" pitchFamily="34" charset="0"/>
              </a:rPr>
              <a:t>Introduction to Protozoa:</a:t>
            </a:r>
            <a:br>
              <a:rPr lang="en-US" altLang="en-US" sz="6000" b="1" dirty="0">
                <a:solidFill>
                  <a:schemeClr val="tx1">
                    <a:lumMod val="85000"/>
                    <a:lumOff val="15000"/>
                  </a:schemeClr>
                </a:solidFill>
                <a:latin typeface="Century Gothic" panose="020B0502020202020204" pitchFamily="34" charset="0"/>
              </a:rPr>
            </a:br>
            <a:br>
              <a:rPr lang="en-US" altLang="en-US" sz="6000" b="1" dirty="0">
                <a:solidFill>
                  <a:schemeClr val="tx1">
                    <a:lumMod val="85000"/>
                    <a:lumOff val="15000"/>
                  </a:schemeClr>
                </a:solidFill>
                <a:latin typeface="Century Gothic" panose="020B0502020202020204" pitchFamily="34" charset="0"/>
              </a:rPr>
            </a:br>
            <a:r>
              <a:rPr lang="en-US" altLang="en-US" sz="6000" b="1" dirty="0">
                <a:solidFill>
                  <a:schemeClr val="tx1">
                    <a:lumMod val="85000"/>
                    <a:lumOff val="15000"/>
                  </a:schemeClr>
                </a:solidFill>
                <a:latin typeface="Century Gothic" panose="020B0502020202020204" pitchFamily="34" charset="0"/>
              </a:rPr>
              <a:t> Lecture 2</a:t>
            </a:r>
            <a:endParaRPr lang="en-US" altLang="en-US" sz="6000" dirty="0">
              <a:solidFill>
                <a:schemeClr val="tx1">
                  <a:lumMod val="85000"/>
                  <a:lumOff val="15000"/>
                </a:schemeClr>
              </a:solidFill>
              <a:latin typeface="Century Gothic" panose="020B0502020202020204" pitchFamily="34" charset="0"/>
            </a:endParaRPr>
          </a:p>
        </p:txBody>
      </p:sp>
      <p:pic>
        <p:nvPicPr>
          <p:cNvPr id="1026" name="Picture 2">
            <a:extLst>
              <a:ext uri="{FF2B5EF4-FFF2-40B4-BE49-F238E27FC236}">
                <a16:creationId xmlns:a16="http://schemas.microsoft.com/office/drawing/2014/main" id="{DC069134-7307-4C94-87A3-BAD7D2869AF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200" y="609600"/>
            <a:ext cx="6629400" cy="527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684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286000" y="0"/>
            <a:ext cx="8315178" cy="762000"/>
          </a:xfrm>
        </p:spPr>
        <p:txBody>
          <a:bodyPr>
            <a:normAutofit/>
          </a:bodyPr>
          <a:lstStyle/>
          <a:p>
            <a:pPr>
              <a:defRPr/>
            </a:pPr>
            <a:r>
              <a:rPr lang="en-US" altLang="en-US" sz="4000" b="1" dirty="0">
                <a:latin typeface="Century Gothic" panose="020B0502020202020204" pitchFamily="34" charset="0"/>
                <a:cs typeface="Times New Roman" pitchFamily="18" charset="0"/>
              </a:rPr>
              <a:t>Protozoa: Life Cycle Strategies</a:t>
            </a:r>
            <a:endParaRPr lang="en-US" altLang="en-US" sz="4000" dirty="0">
              <a:latin typeface="Century Gothic" panose="020B0502020202020204" pitchFamily="34" charset="0"/>
            </a:endParaRPr>
          </a:p>
        </p:txBody>
      </p:sp>
      <p:sp>
        <p:nvSpPr>
          <p:cNvPr id="5" name="Rectangle 3"/>
          <p:cNvSpPr>
            <a:spLocks noGrp="1" noChangeArrowheads="1"/>
          </p:cNvSpPr>
          <p:nvPr>
            <p:ph idx="1"/>
          </p:nvPr>
        </p:nvSpPr>
        <p:spPr>
          <a:xfrm>
            <a:off x="414997" y="910087"/>
            <a:ext cx="11362006" cy="6019800"/>
          </a:xfrm>
        </p:spPr>
        <p:txBody>
          <a:bodyPr>
            <a:noAutofit/>
          </a:bodyPr>
          <a:lstStyle/>
          <a:p>
            <a:pPr lvl="1"/>
            <a:r>
              <a:rPr lang="en-US" u="sng" dirty="0">
                <a:latin typeface="Century Gothic" panose="020B0502020202020204" pitchFamily="34" charset="0"/>
              </a:rPr>
              <a:t>Direct Life cycle </a:t>
            </a:r>
            <a:r>
              <a:rPr lang="en-US" dirty="0">
                <a:latin typeface="Century Gothic" panose="020B0502020202020204" pitchFamily="34" charset="0"/>
              </a:rPr>
              <a:t>-- uses only a single host species (e.g. </a:t>
            </a:r>
            <a:r>
              <a:rPr lang="en-US" i="1" dirty="0">
                <a:latin typeface="Century Gothic" panose="020B0502020202020204" pitchFamily="34" charset="0"/>
              </a:rPr>
              <a:t>Eimeria</a:t>
            </a:r>
            <a:r>
              <a:rPr lang="en-US" dirty="0">
                <a:latin typeface="Century Gothic" panose="020B0502020202020204" pitchFamily="34" charset="0"/>
              </a:rPr>
              <a:t>) </a:t>
            </a:r>
          </a:p>
          <a:p>
            <a:pPr lvl="1"/>
            <a:r>
              <a:rPr lang="en-US" u="sng" dirty="0">
                <a:latin typeface="Century Gothic" panose="020B0502020202020204" pitchFamily="34" charset="0"/>
              </a:rPr>
              <a:t>Indirect/complex Life cycle  </a:t>
            </a:r>
            <a:r>
              <a:rPr lang="en-US" dirty="0">
                <a:latin typeface="Century Gothic" panose="020B0502020202020204" pitchFamily="34" charset="0"/>
              </a:rPr>
              <a:t>--  requires an intermediate host</a:t>
            </a:r>
            <a:r>
              <a:rPr lang="en-US" b="1" dirty="0">
                <a:latin typeface="Century Gothic" panose="020B0502020202020204" pitchFamily="34" charset="0"/>
              </a:rPr>
              <a:t> </a:t>
            </a:r>
            <a:r>
              <a:rPr lang="en-US" dirty="0">
                <a:latin typeface="Century Gothic" panose="020B0502020202020204" pitchFamily="34" charset="0"/>
              </a:rPr>
              <a:t>(e.g. </a:t>
            </a:r>
            <a:r>
              <a:rPr lang="en-US" i="1" dirty="0">
                <a:latin typeface="Century Gothic" panose="020B0502020202020204" pitchFamily="34" charset="0"/>
              </a:rPr>
              <a:t>Sarcocystis, </a:t>
            </a:r>
            <a:r>
              <a:rPr lang="en-US" i="1" dirty="0" err="1">
                <a:latin typeface="Century Gothic" panose="020B0502020202020204" pitchFamily="34" charset="0"/>
              </a:rPr>
              <a:t>Trypanosoma</a:t>
            </a:r>
            <a:r>
              <a:rPr lang="en-US" dirty="0">
                <a:latin typeface="Century Gothic" panose="020B0502020202020204" pitchFamily="34" charset="0"/>
              </a:rPr>
              <a:t>)</a:t>
            </a:r>
          </a:p>
          <a:p>
            <a:pPr lvl="1"/>
            <a:endParaRPr lang="en-US" dirty="0">
              <a:latin typeface="Century Gothic" panose="020B0502020202020204" pitchFamily="34" charset="0"/>
            </a:endParaRPr>
          </a:p>
          <a:p>
            <a:pPr lvl="1"/>
            <a:r>
              <a:rPr lang="en-US" u="sng" dirty="0">
                <a:latin typeface="Century Gothic" panose="020B0502020202020204" pitchFamily="34" charset="0"/>
              </a:rPr>
              <a:t>Asexual stages only </a:t>
            </a:r>
            <a:r>
              <a:rPr lang="en-US" dirty="0">
                <a:latin typeface="Century Gothic" panose="020B0502020202020204" pitchFamily="34" charset="0"/>
              </a:rPr>
              <a:t>– thus “clonal” (e.g. </a:t>
            </a:r>
            <a:r>
              <a:rPr lang="en-US" i="1" dirty="0">
                <a:latin typeface="Century Gothic" panose="020B0502020202020204" pitchFamily="34" charset="0"/>
              </a:rPr>
              <a:t>Giardia</a:t>
            </a:r>
            <a:r>
              <a:rPr lang="en-US" dirty="0">
                <a:latin typeface="Century Gothic" panose="020B0502020202020204" pitchFamily="34" charset="0"/>
              </a:rPr>
              <a:t>)</a:t>
            </a:r>
          </a:p>
          <a:p>
            <a:pPr lvl="1"/>
            <a:r>
              <a:rPr lang="en-US" u="sng" dirty="0">
                <a:latin typeface="Century Gothic" panose="020B0502020202020204" pitchFamily="34" charset="0"/>
              </a:rPr>
              <a:t>Sexual and asexual stages </a:t>
            </a:r>
            <a:r>
              <a:rPr lang="en-US" dirty="0">
                <a:latin typeface="Century Gothic" panose="020B0502020202020204" pitchFamily="34" charset="0"/>
              </a:rPr>
              <a:t>(all of the apicomplexans)</a:t>
            </a:r>
          </a:p>
          <a:p>
            <a:pPr lvl="1"/>
            <a:endParaRPr lang="en-US" dirty="0">
              <a:latin typeface="Century Gothic" panose="020B0502020202020204" pitchFamily="34" charset="0"/>
            </a:endParaRPr>
          </a:p>
          <a:p>
            <a:pPr lvl="1"/>
            <a:r>
              <a:rPr lang="en-US" u="sng" dirty="0">
                <a:latin typeface="Century Gothic" panose="020B0502020202020204" pitchFamily="34" charset="0"/>
              </a:rPr>
              <a:t>Continuous life cycle</a:t>
            </a:r>
          </a:p>
          <a:p>
            <a:pPr lvl="2"/>
            <a:r>
              <a:rPr lang="en-US" sz="1800" dirty="0">
                <a:latin typeface="Century Gothic" panose="020B0502020202020204" pitchFamily="34" charset="0"/>
              </a:rPr>
              <a:t>Without host immunity, organism would continue multiplying (e.g. </a:t>
            </a:r>
            <a:r>
              <a:rPr lang="en-US" sz="1800" i="1" dirty="0">
                <a:latin typeface="Century Gothic" panose="020B0502020202020204" pitchFamily="34" charset="0"/>
              </a:rPr>
              <a:t>Plasmodium, </a:t>
            </a:r>
            <a:r>
              <a:rPr lang="en-US" sz="1800" i="1" dirty="0" err="1">
                <a:latin typeface="Century Gothic" panose="020B0502020202020204" pitchFamily="34" charset="0"/>
              </a:rPr>
              <a:t>Trypanosoma</a:t>
            </a:r>
            <a:r>
              <a:rPr lang="en-US" sz="1800" dirty="0">
                <a:latin typeface="Century Gothic" panose="020B0502020202020204" pitchFamily="34" charset="0"/>
              </a:rPr>
              <a:t>)</a:t>
            </a:r>
          </a:p>
          <a:p>
            <a:pPr lvl="1"/>
            <a:r>
              <a:rPr lang="en-US" u="sng" dirty="0">
                <a:latin typeface="Century Gothic" panose="020B0502020202020204" pitchFamily="34" charset="0"/>
              </a:rPr>
              <a:t>Single direction life cycle </a:t>
            </a:r>
          </a:p>
          <a:p>
            <a:pPr lvl="2"/>
            <a:r>
              <a:rPr lang="en-US" sz="1800" dirty="0">
                <a:latin typeface="Century Gothic" panose="020B0502020202020204" pitchFamily="34" charset="0"/>
              </a:rPr>
              <a:t>Once the life cycle is completed then all organisms are gone (except in the case of re-infection) “all in – all out” (e.g. </a:t>
            </a:r>
            <a:r>
              <a:rPr lang="en-US" sz="1800" i="1" dirty="0" err="1">
                <a:latin typeface="Century Gothic" panose="020B0502020202020204" pitchFamily="34" charset="0"/>
              </a:rPr>
              <a:t>Eimeria</a:t>
            </a:r>
            <a:r>
              <a:rPr lang="en-US" sz="1800" dirty="0">
                <a:latin typeface="Century Gothic" panose="020B0502020202020204" pitchFamily="34" charset="0"/>
              </a:rPr>
              <a:t>)</a:t>
            </a:r>
          </a:p>
          <a:p>
            <a:pPr lvl="2"/>
            <a:endParaRPr lang="en-US" sz="1800" dirty="0">
              <a:latin typeface="Century Gothic" panose="020B0502020202020204" pitchFamily="34" charset="0"/>
            </a:endParaRPr>
          </a:p>
          <a:p>
            <a:pPr lvl="1"/>
            <a:r>
              <a:rPr lang="en-US" u="sng" dirty="0">
                <a:latin typeface="Century Gothic" panose="020B0502020202020204" pitchFamily="34" charset="0"/>
              </a:rPr>
              <a:t>High Host specificity  </a:t>
            </a:r>
            <a:r>
              <a:rPr lang="en-US" dirty="0">
                <a:latin typeface="Century Gothic" panose="020B0502020202020204" pitchFamily="34" charset="0"/>
              </a:rPr>
              <a:t>(e.g., </a:t>
            </a:r>
            <a:r>
              <a:rPr lang="en-US" i="1" dirty="0" err="1">
                <a:latin typeface="Century Gothic" panose="020B0502020202020204" pitchFamily="34" charset="0"/>
              </a:rPr>
              <a:t>Sarcocystis</a:t>
            </a:r>
            <a:r>
              <a:rPr lang="en-US" i="1" dirty="0">
                <a:latin typeface="Century Gothic" panose="020B0502020202020204" pitchFamily="34" charset="0"/>
              </a:rPr>
              <a:t>, Toxoplasma </a:t>
            </a:r>
            <a:r>
              <a:rPr lang="en-US" dirty="0">
                <a:latin typeface="Century Gothic" panose="020B0502020202020204" pitchFamily="34" charset="0"/>
              </a:rPr>
              <a:t>– sexual stages only)</a:t>
            </a:r>
          </a:p>
          <a:p>
            <a:pPr lvl="1"/>
            <a:r>
              <a:rPr lang="en-US" u="sng" dirty="0">
                <a:latin typeface="Century Gothic" panose="020B0502020202020204" pitchFamily="34" charset="0"/>
              </a:rPr>
              <a:t>Low Host Specificity  </a:t>
            </a:r>
            <a:r>
              <a:rPr lang="en-US" dirty="0">
                <a:latin typeface="Century Gothic" panose="020B0502020202020204" pitchFamily="34" charset="0"/>
              </a:rPr>
              <a:t>(</a:t>
            </a:r>
            <a:r>
              <a:rPr lang="en-US" i="1" dirty="0">
                <a:latin typeface="Century Gothic" panose="020B0502020202020204" pitchFamily="34" charset="0"/>
              </a:rPr>
              <a:t>Cryptosporidium</a:t>
            </a:r>
            <a:r>
              <a:rPr lang="en-US" dirty="0">
                <a:latin typeface="Century Gothic" panose="020B0502020202020204" pitchFamily="34" charset="0"/>
              </a:rPr>
              <a:t>, </a:t>
            </a:r>
            <a:r>
              <a:rPr lang="en-US" i="1" dirty="0">
                <a:latin typeface="Century Gothic" panose="020B0502020202020204" pitchFamily="34" charset="0"/>
              </a:rPr>
              <a:t>Toxoplasma </a:t>
            </a:r>
            <a:r>
              <a:rPr lang="en-US" dirty="0">
                <a:latin typeface="Century Gothic" panose="020B0502020202020204" pitchFamily="34" charset="0"/>
              </a:rPr>
              <a:t>– asexual stages only).</a:t>
            </a:r>
          </a:p>
          <a:p>
            <a:pPr lvl="1"/>
            <a:endParaRPr lang="en-US" dirty="0">
              <a:latin typeface="Century Gothic" panose="020B0502020202020204" pitchFamily="34" charset="0"/>
            </a:endParaRPr>
          </a:p>
          <a:p>
            <a:pPr lvl="1"/>
            <a:r>
              <a:rPr lang="en-US" u="sng" dirty="0">
                <a:latin typeface="Century Gothic" panose="020B0502020202020204" pitchFamily="34" charset="0"/>
              </a:rPr>
              <a:t>Infection strategies</a:t>
            </a:r>
            <a:endParaRPr lang="en-US" dirty="0">
              <a:latin typeface="Century Gothic" panose="020B0502020202020204" pitchFamily="34" charset="0"/>
            </a:endParaRPr>
          </a:p>
          <a:p>
            <a:pPr lvl="2"/>
            <a:r>
              <a:rPr lang="en-US" sz="1800" dirty="0">
                <a:latin typeface="Century Gothic" panose="020B0502020202020204" pitchFamily="34" charset="0"/>
              </a:rPr>
              <a:t>Infectious when passed (</a:t>
            </a:r>
            <a:r>
              <a:rPr lang="en-US" sz="1800" i="1" dirty="0">
                <a:latin typeface="Century Gothic" panose="020B0502020202020204" pitchFamily="34" charset="0"/>
              </a:rPr>
              <a:t>Giardia</a:t>
            </a:r>
            <a:r>
              <a:rPr lang="en-US" sz="1800" dirty="0">
                <a:latin typeface="Century Gothic" panose="020B0502020202020204" pitchFamily="34" charset="0"/>
              </a:rPr>
              <a:t>)</a:t>
            </a:r>
          </a:p>
          <a:p>
            <a:pPr lvl="2"/>
            <a:r>
              <a:rPr lang="en-US" sz="1800" dirty="0">
                <a:latin typeface="Century Gothic" panose="020B0502020202020204" pitchFamily="34" charset="0"/>
              </a:rPr>
              <a:t>Requires time in environment to become infectious (</a:t>
            </a:r>
            <a:r>
              <a:rPr lang="en-US" sz="1800" i="1" dirty="0">
                <a:latin typeface="Century Gothic" panose="020B0502020202020204" pitchFamily="34" charset="0"/>
              </a:rPr>
              <a:t>Eimeria</a:t>
            </a:r>
            <a:r>
              <a:rPr lang="en-US" sz="1800" dirty="0">
                <a:latin typeface="Century Gothic" panose="020B0502020202020204" pitchFamily="34" charset="0"/>
              </a:rPr>
              <a:t>)</a:t>
            </a:r>
          </a:p>
        </p:txBody>
      </p:sp>
    </p:spTree>
    <p:extLst>
      <p:ext uri="{BB962C8B-B14F-4D97-AF65-F5344CB8AC3E}">
        <p14:creationId xmlns:p14="http://schemas.microsoft.com/office/powerpoint/2010/main" val="418029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1066800" y="1432447"/>
            <a:ext cx="10287000" cy="4404632"/>
          </a:xfrm>
        </p:spPr>
        <p:txBody>
          <a:bodyPr>
            <a:noAutofit/>
          </a:bodyPr>
          <a:lstStyle/>
          <a:p>
            <a:pPr marL="0" indent="0">
              <a:buNone/>
            </a:pPr>
            <a:endParaRPr lang="en-US" sz="2800" dirty="0">
              <a:solidFill>
                <a:schemeClr val="tx1">
                  <a:lumMod val="85000"/>
                  <a:lumOff val="15000"/>
                </a:schemeClr>
              </a:solidFill>
              <a:latin typeface="Century Gothic" panose="020B0502020202020204" pitchFamily="34" charset="0"/>
            </a:endParaRPr>
          </a:p>
          <a:p>
            <a:pPr marL="658368" lvl="1" indent="-457200">
              <a:lnSpc>
                <a:spcPct val="200000"/>
              </a:lnSpc>
              <a:buFont typeface="+mj-lt"/>
              <a:buAutoNum type="arabicPeriod"/>
            </a:pPr>
            <a:r>
              <a:rPr lang="en-US" sz="2800" dirty="0">
                <a:solidFill>
                  <a:schemeClr val="tx1">
                    <a:lumMod val="85000"/>
                    <a:lumOff val="15000"/>
                  </a:schemeClr>
                </a:solidFill>
                <a:latin typeface="Century Gothic" panose="020B0502020202020204" pitchFamily="34" charset="0"/>
              </a:rPr>
              <a:t>Direct destruction of the host cells</a:t>
            </a:r>
          </a:p>
          <a:p>
            <a:pPr marL="658368" lvl="1" indent="-457200">
              <a:lnSpc>
                <a:spcPct val="200000"/>
              </a:lnSpc>
              <a:buFont typeface="+mj-lt"/>
              <a:buAutoNum type="arabicPeriod"/>
            </a:pPr>
            <a:r>
              <a:rPr lang="en-US" sz="2800" dirty="0">
                <a:solidFill>
                  <a:schemeClr val="tx1">
                    <a:lumMod val="85000"/>
                    <a:lumOff val="15000"/>
                  </a:schemeClr>
                </a:solidFill>
                <a:latin typeface="Century Gothic" panose="020B0502020202020204" pitchFamily="34" charset="0"/>
              </a:rPr>
              <a:t>Indirect destruction of host cells</a:t>
            </a:r>
          </a:p>
          <a:p>
            <a:pPr marL="658368" lvl="1" indent="-457200">
              <a:lnSpc>
                <a:spcPct val="200000"/>
              </a:lnSpc>
              <a:buFont typeface="+mj-lt"/>
              <a:buAutoNum type="arabicPeriod"/>
            </a:pPr>
            <a:r>
              <a:rPr lang="en-US" sz="2800" dirty="0">
                <a:solidFill>
                  <a:schemeClr val="tx1">
                    <a:lumMod val="85000"/>
                    <a:lumOff val="15000"/>
                  </a:schemeClr>
                </a:solidFill>
                <a:latin typeface="Century Gothic" panose="020B0502020202020204" pitchFamily="34" charset="0"/>
              </a:rPr>
              <a:t>Changes in host immune system</a:t>
            </a:r>
          </a:p>
          <a:p>
            <a:pPr marL="658368" lvl="1" indent="-457200">
              <a:lnSpc>
                <a:spcPct val="200000"/>
              </a:lnSpc>
              <a:buFont typeface="+mj-lt"/>
              <a:buAutoNum type="arabicPeriod"/>
            </a:pPr>
            <a:r>
              <a:rPr lang="en-US" sz="2800" dirty="0">
                <a:solidFill>
                  <a:schemeClr val="tx1">
                    <a:lumMod val="85000"/>
                    <a:lumOff val="15000"/>
                  </a:schemeClr>
                </a:solidFill>
                <a:latin typeface="Century Gothic" panose="020B0502020202020204" pitchFamily="34" charset="0"/>
              </a:rPr>
              <a:t>Excretion of toxins (most all parasitic protozoa)</a:t>
            </a:r>
            <a:endParaRPr lang="en-US" altLang="en-US" sz="2800" dirty="0">
              <a:solidFill>
                <a:schemeClr val="tx1">
                  <a:lumMod val="85000"/>
                  <a:lumOff val="15000"/>
                </a:schemeClr>
              </a:solidFill>
              <a:latin typeface="Century Gothic" panose="020B0502020202020204" pitchFamily="34" charset="0"/>
            </a:endParaRPr>
          </a:p>
        </p:txBody>
      </p:sp>
      <p:sp>
        <p:nvSpPr>
          <p:cNvPr id="4" name="Rectangle 2">
            <a:extLst>
              <a:ext uri="{FF2B5EF4-FFF2-40B4-BE49-F238E27FC236}">
                <a16:creationId xmlns:a16="http://schemas.microsoft.com/office/drawing/2014/main" id="{DC42BA60-B329-355D-43E3-8B51A92D3411}"/>
              </a:ext>
            </a:extLst>
          </p:cNvPr>
          <p:cNvSpPr txBox="1">
            <a:spLocks noChangeArrowheads="1"/>
          </p:cNvSpPr>
          <p:nvPr/>
        </p:nvSpPr>
        <p:spPr>
          <a:xfrm>
            <a:off x="2819400" y="381000"/>
            <a:ext cx="6248400" cy="105863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defRPr/>
            </a:pPr>
            <a:r>
              <a:rPr lang="en-US" altLang="en-US" sz="4400" b="1" dirty="0">
                <a:solidFill>
                  <a:schemeClr val="tx1">
                    <a:lumMod val="85000"/>
                    <a:lumOff val="15000"/>
                  </a:schemeClr>
                </a:solidFill>
                <a:latin typeface="Century Gothic" panose="020B0502020202020204" pitchFamily="34" charset="0"/>
                <a:cs typeface="Times New Roman" pitchFamily="18" charset="0"/>
              </a:rPr>
              <a:t>Protozoa: Pathology </a:t>
            </a:r>
            <a:r>
              <a:rPr lang="en-US" altLang="en-US" sz="2800" b="1" dirty="0">
                <a:solidFill>
                  <a:schemeClr val="tx1">
                    <a:lumMod val="85000"/>
                    <a:lumOff val="15000"/>
                  </a:schemeClr>
                </a:solidFill>
                <a:latin typeface="Century Gothic" panose="020B0502020202020204" pitchFamily="34" charset="0"/>
                <a:cs typeface="Times New Roman" pitchFamily="18" charset="0"/>
              </a:rPr>
              <a:t>(how the pathogen causes disease)</a:t>
            </a:r>
            <a:endParaRPr lang="en-US" altLang="en-US" sz="4400" dirty="0">
              <a:solidFill>
                <a:schemeClr val="tx1">
                  <a:lumMod val="85000"/>
                  <a:lumOff val="15000"/>
                </a:schemeClr>
              </a:solidFill>
              <a:latin typeface="Century Gothic" panose="020B0502020202020204" pitchFamily="34" charset="0"/>
            </a:endParaRPr>
          </a:p>
        </p:txBody>
      </p:sp>
    </p:spTree>
    <p:extLst>
      <p:ext uri="{BB962C8B-B14F-4D97-AF65-F5344CB8AC3E}">
        <p14:creationId xmlns:p14="http://schemas.microsoft.com/office/powerpoint/2010/main" val="105998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971800" y="234440"/>
            <a:ext cx="6248400" cy="1058636"/>
          </a:xfrm>
        </p:spPr>
        <p:txBody>
          <a:bodyPr>
            <a:noAutofit/>
          </a:bodyPr>
          <a:lstStyle/>
          <a:p>
            <a:pPr algn="ctr">
              <a:defRPr/>
            </a:pPr>
            <a:r>
              <a:rPr lang="en-US" altLang="en-US" sz="4400" b="1" dirty="0">
                <a:solidFill>
                  <a:schemeClr val="tx1">
                    <a:lumMod val="85000"/>
                    <a:lumOff val="15000"/>
                  </a:schemeClr>
                </a:solidFill>
                <a:latin typeface="Century Gothic" panose="020B0502020202020204" pitchFamily="34" charset="0"/>
                <a:cs typeface="Times New Roman" pitchFamily="18" charset="0"/>
              </a:rPr>
              <a:t>Protozoa: Pathology </a:t>
            </a:r>
            <a:r>
              <a:rPr lang="en-US" altLang="en-US" sz="2800" b="1" dirty="0">
                <a:solidFill>
                  <a:schemeClr val="tx1">
                    <a:lumMod val="85000"/>
                    <a:lumOff val="15000"/>
                  </a:schemeClr>
                </a:solidFill>
                <a:latin typeface="Century Gothic" panose="020B0502020202020204" pitchFamily="34" charset="0"/>
                <a:cs typeface="Times New Roman" pitchFamily="18" charset="0"/>
              </a:rPr>
              <a:t>(how the pathogen causes disease)</a:t>
            </a:r>
            <a:endParaRPr lang="en-US" altLang="en-US" sz="4400" dirty="0">
              <a:solidFill>
                <a:schemeClr val="tx1">
                  <a:lumMod val="85000"/>
                  <a:lumOff val="15000"/>
                </a:schemeClr>
              </a:solidFill>
              <a:latin typeface="Century Gothic" panose="020B0502020202020204" pitchFamily="34" charset="0"/>
            </a:endParaRPr>
          </a:p>
        </p:txBody>
      </p:sp>
      <p:sp>
        <p:nvSpPr>
          <p:cNvPr id="5" name="Rectangle 3"/>
          <p:cNvSpPr>
            <a:spLocks noGrp="1" noChangeArrowheads="1"/>
          </p:cNvSpPr>
          <p:nvPr>
            <p:ph idx="1"/>
          </p:nvPr>
        </p:nvSpPr>
        <p:spPr>
          <a:xfrm>
            <a:off x="1056500" y="1431114"/>
            <a:ext cx="7630300" cy="830997"/>
          </a:xfrm>
        </p:spPr>
        <p:txBody>
          <a:bodyPr>
            <a:noAutofit/>
          </a:bodyPr>
          <a:lstStyle/>
          <a:p>
            <a:pPr marL="0" indent="0">
              <a:buNone/>
            </a:pPr>
            <a:endParaRPr lang="en-US" sz="2800" dirty="0">
              <a:solidFill>
                <a:schemeClr val="tx1">
                  <a:lumMod val="85000"/>
                  <a:lumOff val="15000"/>
                </a:schemeClr>
              </a:solidFill>
              <a:latin typeface="Century Gothic" panose="020B0502020202020204" pitchFamily="34" charset="0"/>
            </a:endParaRPr>
          </a:p>
          <a:p>
            <a:pPr marL="658368" lvl="1" indent="-457200">
              <a:buFont typeface="+mj-lt"/>
              <a:buAutoNum type="arabicPeriod"/>
            </a:pPr>
            <a:r>
              <a:rPr lang="en-US" sz="2800" b="1" dirty="0">
                <a:solidFill>
                  <a:schemeClr val="tx1">
                    <a:lumMod val="85000"/>
                    <a:lumOff val="15000"/>
                  </a:schemeClr>
                </a:solidFill>
                <a:latin typeface="Century Gothic" panose="020B0502020202020204" pitchFamily="34" charset="0"/>
              </a:rPr>
              <a:t>Direct destruction of the host cells</a:t>
            </a:r>
          </a:p>
          <a:p>
            <a:pPr marL="201168" lvl="1" indent="0">
              <a:buNone/>
            </a:pPr>
            <a:endParaRPr lang="en-US" sz="2800" dirty="0">
              <a:solidFill>
                <a:schemeClr val="tx1">
                  <a:lumMod val="85000"/>
                  <a:lumOff val="15000"/>
                </a:schemeClr>
              </a:solidFill>
              <a:latin typeface="Century Gothic" panose="020B0502020202020204" pitchFamily="34" charset="0"/>
            </a:endParaRPr>
          </a:p>
        </p:txBody>
      </p:sp>
      <p:pic>
        <p:nvPicPr>
          <p:cNvPr id="6" name="Picture 1">
            <a:extLst>
              <a:ext uri="{FF2B5EF4-FFF2-40B4-BE49-F238E27FC236}">
                <a16:creationId xmlns:a16="http://schemas.microsoft.com/office/drawing/2014/main" id="{2269AB3F-6F85-4D2E-959D-851609DA2A1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99188" y="2514671"/>
            <a:ext cx="5126831" cy="3960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a:extLst>
              <a:ext uri="{FF2B5EF4-FFF2-40B4-BE49-F238E27FC236}">
                <a16:creationId xmlns:a16="http://schemas.microsoft.com/office/drawing/2014/main" id="{BAA33901-E5E8-48BD-9F39-25836A5B885B}"/>
              </a:ext>
            </a:extLst>
          </p:cNvPr>
          <p:cNvSpPr txBox="1"/>
          <p:nvPr/>
        </p:nvSpPr>
        <p:spPr>
          <a:xfrm>
            <a:off x="990600" y="2862852"/>
            <a:ext cx="6213422" cy="830997"/>
          </a:xfrm>
          <a:prstGeom prst="rect">
            <a:avLst/>
          </a:prstGeom>
          <a:noFill/>
        </p:spPr>
        <p:txBody>
          <a:bodyPr wrap="square">
            <a:spAutoFit/>
          </a:bodyPr>
          <a:lstStyle/>
          <a:p>
            <a:pPr eaLnBrk="1" hangingPunct="1"/>
            <a:r>
              <a:rPr lang="en-US" altLang="en-US" dirty="0">
                <a:solidFill>
                  <a:schemeClr val="bg2">
                    <a:lumMod val="25000"/>
                  </a:schemeClr>
                </a:solidFill>
                <a:latin typeface="Century Gothic" panose="020B0502020202020204" pitchFamily="34" charset="0"/>
              </a:rPr>
              <a:t>Reproduces inside cells → Cellular trauma → Organ dysfunction</a:t>
            </a:r>
          </a:p>
        </p:txBody>
      </p:sp>
      <p:sp>
        <p:nvSpPr>
          <p:cNvPr id="8" name="TextBox 7">
            <a:extLst>
              <a:ext uri="{FF2B5EF4-FFF2-40B4-BE49-F238E27FC236}">
                <a16:creationId xmlns:a16="http://schemas.microsoft.com/office/drawing/2014/main" id="{02126111-82AE-DF67-74B3-BC6AC4EF4B20}"/>
              </a:ext>
            </a:extLst>
          </p:cNvPr>
          <p:cNvSpPr txBox="1"/>
          <p:nvPr/>
        </p:nvSpPr>
        <p:spPr>
          <a:xfrm>
            <a:off x="979098" y="3908183"/>
            <a:ext cx="2221302" cy="1938992"/>
          </a:xfrm>
          <a:prstGeom prst="rect">
            <a:avLst/>
          </a:prstGeom>
          <a:noFill/>
        </p:spPr>
        <p:txBody>
          <a:bodyPr wrap="square">
            <a:spAutoFit/>
          </a:bodyPr>
          <a:lstStyle/>
          <a:p>
            <a:r>
              <a:rPr lang="en-US" sz="2400" dirty="0">
                <a:solidFill>
                  <a:schemeClr val="tx1">
                    <a:lumMod val="85000"/>
                    <a:lumOff val="15000"/>
                  </a:schemeClr>
                </a:solidFill>
                <a:latin typeface="Century Gothic" panose="020B0502020202020204" pitchFamily="34" charset="0"/>
              </a:rPr>
              <a:t>e.g. Coccidiosis, </a:t>
            </a:r>
            <a:r>
              <a:rPr lang="en-US" sz="2400" i="1" dirty="0">
                <a:solidFill>
                  <a:schemeClr val="tx1">
                    <a:lumMod val="85000"/>
                    <a:lumOff val="15000"/>
                  </a:schemeClr>
                </a:solidFill>
                <a:latin typeface="Century Gothic" panose="020B0502020202020204" pitchFamily="34" charset="0"/>
              </a:rPr>
              <a:t>Babesia, </a:t>
            </a:r>
            <a:r>
              <a:rPr lang="en-US" sz="2400" i="1" dirty="0" err="1">
                <a:solidFill>
                  <a:schemeClr val="tx1">
                    <a:lumMod val="85000"/>
                    <a:lumOff val="15000"/>
                  </a:schemeClr>
                </a:solidFill>
                <a:latin typeface="Century Gothic" panose="020B0502020202020204" pitchFamily="34" charset="0"/>
              </a:rPr>
              <a:t>Cytauxzoon</a:t>
            </a:r>
            <a:r>
              <a:rPr lang="en-US" sz="2400" dirty="0">
                <a:solidFill>
                  <a:schemeClr val="tx1">
                    <a:lumMod val="85000"/>
                    <a:lumOff val="15000"/>
                  </a:schemeClr>
                </a:solidFill>
                <a:latin typeface="Century Gothic" panose="020B0502020202020204" pitchFamily="34" charset="0"/>
              </a:rPr>
              <a:t>, </a:t>
            </a:r>
            <a:r>
              <a:rPr lang="en-US" sz="2400" i="1" dirty="0">
                <a:solidFill>
                  <a:schemeClr val="tx1">
                    <a:lumMod val="85000"/>
                    <a:lumOff val="15000"/>
                  </a:schemeClr>
                </a:solidFill>
                <a:latin typeface="Century Gothic" panose="020B0502020202020204" pitchFamily="34" charset="0"/>
              </a:rPr>
              <a:t>T. </a:t>
            </a:r>
            <a:r>
              <a:rPr lang="en-US" sz="2400" i="1" dirty="0" err="1">
                <a:solidFill>
                  <a:schemeClr val="tx1">
                    <a:lumMod val="85000"/>
                    <a:lumOff val="15000"/>
                  </a:schemeClr>
                </a:solidFill>
                <a:latin typeface="Century Gothic" panose="020B0502020202020204" pitchFamily="34" charset="0"/>
              </a:rPr>
              <a:t>cruzi</a:t>
            </a:r>
            <a:endParaRPr lang="en-US" dirty="0"/>
          </a:p>
        </p:txBody>
      </p:sp>
    </p:spTree>
    <p:extLst>
      <p:ext uri="{BB962C8B-B14F-4D97-AF65-F5344CB8AC3E}">
        <p14:creationId xmlns:p14="http://schemas.microsoft.com/office/powerpoint/2010/main" val="72070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990600" y="1359613"/>
            <a:ext cx="7924800" cy="929650"/>
          </a:xfrm>
        </p:spPr>
        <p:txBody>
          <a:bodyPr>
            <a:noAutofit/>
          </a:bodyPr>
          <a:lstStyle/>
          <a:p>
            <a:pPr marL="0" indent="0">
              <a:buNone/>
            </a:pPr>
            <a:endParaRPr lang="en-US" sz="2800" b="1" dirty="0">
              <a:solidFill>
                <a:schemeClr val="tx1">
                  <a:lumMod val="85000"/>
                  <a:lumOff val="15000"/>
                </a:schemeClr>
              </a:solidFill>
              <a:latin typeface="Century Gothic" panose="020B0502020202020204" pitchFamily="34" charset="0"/>
            </a:endParaRPr>
          </a:p>
          <a:p>
            <a:pPr marL="201168" lvl="1" indent="0">
              <a:buNone/>
            </a:pPr>
            <a:r>
              <a:rPr lang="en-US" sz="2800" b="1" dirty="0">
                <a:solidFill>
                  <a:srgbClr val="00B0F0"/>
                </a:solidFill>
                <a:latin typeface="Century Gothic" panose="020B0502020202020204" pitchFamily="34" charset="0"/>
              </a:rPr>
              <a:t>2.  </a:t>
            </a:r>
            <a:r>
              <a:rPr lang="en-US" sz="2800" b="1" dirty="0">
                <a:solidFill>
                  <a:schemeClr val="tx1">
                    <a:lumMod val="85000"/>
                    <a:lumOff val="15000"/>
                  </a:schemeClr>
                </a:solidFill>
                <a:latin typeface="Century Gothic" panose="020B0502020202020204" pitchFamily="34" charset="0"/>
              </a:rPr>
              <a:t>Indirect destruction of host cells</a:t>
            </a:r>
          </a:p>
        </p:txBody>
      </p:sp>
      <p:pic>
        <p:nvPicPr>
          <p:cNvPr id="6" name="Picture 2" descr="An external file that holds a picture, illustration, etc.&#10;Object name is JVIM-30-516-g001.jpg">
            <a:extLst>
              <a:ext uri="{FF2B5EF4-FFF2-40B4-BE49-F238E27FC236}">
                <a16:creationId xmlns:a16="http://schemas.microsoft.com/office/drawing/2014/main" id="{12B62B95-FFE0-426E-8578-2F7B1304A1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660550"/>
            <a:ext cx="8153400" cy="41974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42D8D6C-7242-4949-976D-9F31EA410666}"/>
              </a:ext>
            </a:extLst>
          </p:cNvPr>
          <p:cNvSpPr/>
          <p:nvPr/>
        </p:nvSpPr>
        <p:spPr>
          <a:xfrm>
            <a:off x="7284887" y="2545855"/>
            <a:ext cx="4907113" cy="461665"/>
          </a:xfrm>
          <a:prstGeom prst="rect">
            <a:avLst/>
          </a:prstGeom>
        </p:spPr>
        <p:txBody>
          <a:bodyPr wrap="none">
            <a:spAutoFit/>
          </a:bodyPr>
          <a:lstStyle/>
          <a:p>
            <a:r>
              <a:rPr lang="en-US" b="1" i="1" dirty="0" err="1">
                <a:solidFill>
                  <a:srgbClr val="7030A0"/>
                </a:solidFill>
                <a:latin typeface="Century Gothic" panose="020B0502020202020204" pitchFamily="34" charset="0"/>
              </a:rPr>
              <a:t>Tritrichomonas</a:t>
            </a:r>
            <a:r>
              <a:rPr lang="en-US" b="1" i="1" dirty="0">
                <a:solidFill>
                  <a:srgbClr val="7030A0"/>
                </a:solidFill>
                <a:latin typeface="Century Gothic" panose="020B0502020202020204" pitchFamily="34" charset="0"/>
              </a:rPr>
              <a:t> </a:t>
            </a:r>
            <a:r>
              <a:rPr lang="en-US" b="1" i="1" dirty="0" err="1">
                <a:solidFill>
                  <a:srgbClr val="7030A0"/>
                </a:solidFill>
                <a:latin typeface="Century Gothic" panose="020B0502020202020204" pitchFamily="34" charset="0"/>
              </a:rPr>
              <a:t>foetus</a:t>
            </a:r>
            <a:r>
              <a:rPr lang="en-US" b="1" i="1" dirty="0">
                <a:solidFill>
                  <a:srgbClr val="7030A0"/>
                </a:solidFill>
                <a:latin typeface="Century Gothic" panose="020B0502020202020204" pitchFamily="34" charset="0"/>
              </a:rPr>
              <a:t> </a:t>
            </a:r>
            <a:r>
              <a:rPr lang="en-US" b="1" dirty="0">
                <a:solidFill>
                  <a:srgbClr val="7030A0"/>
                </a:solidFill>
                <a:latin typeface="Century Gothic" panose="020B0502020202020204" pitchFamily="34" charset="0"/>
              </a:rPr>
              <a:t>Pathology</a:t>
            </a:r>
          </a:p>
        </p:txBody>
      </p:sp>
      <p:sp>
        <p:nvSpPr>
          <p:cNvPr id="8" name="Rectangle 7">
            <a:extLst>
              <a:ext uri="{FF2B5EF4-FFF2-40B4-BE49-F238E27FC236}">
                <a16:creationId xmlns:a16="http://schemas.microsoft.com/office/drawing/2014/main" id="{77AFB713-813A-433B-87EA-640CC7082F18}"/>
              </a:ext>
            </a:extLst>
          </p:cNvPr>
          <p:cNvSpPr/>
          <p:nvPr/>
        </p:nvSpPr>
        <p:spPr>
          <a:xfrm>
            <a:off x="515311" y="2346549"/>
            <a:ext cx="3124200" cy="2677656"/>
          </a:xfrm>
          <a:prstGeom prst="rect">
            <a:avLst/>
          </a:prstGeom>
        </p:spPr>
        <p:txBody>
          <a:bodyPr wrap="square">
            <a:spAutoFit/>
          </a:bodyPr>
          <a:lstStyle/>
          <a:p>
            <a:r>
              <a:rPr lang="en-US" dirty="0">
                <a:latin typeface="Century Gothic" panose="020B0502020202020204" pitchFamily="34" charset="0"/>
              </a:rPr>
              <a:t>Causes cell death without having to penetrate the cell wall or grow inside the host cells. e.g. causes host cell apoptosis</a:t>
            </a:r>
            <a:endParaRPr lang="en-US" dirty="0"/>
          </a:p>
        </p:txBody>
      </p:sp>
      <p:sp>
        <p:nvSpPr>
          <p:cNvPr id="9" name="Rectangle 2">
            <a:extLst>
              <a:ext uri="{FF2B5EF4-FFF2-40B4-BE49-F238E27FC236}">
                <a16:creationId xmlns:a16="http://schemas.microsoft.com/office/drawing/2014/main" id="{71F3E04A-6BF3-251D-8108-9F9BD15CDB32}"/>
              </a:ext>
            </a:extLst>
          </p:cNvPr>
          <p:cNvSpPr>
            <a:spLocks noGrp="1" noChangeArrowheads="1"/>
          </p:cNvSpPr>
          <p:nvPr>
            <p:ph type="title"/>
          </p:nvPr>
        </p:nvSpPr>
        <p:spPr>
          <a:xfrm>
            <a:off x="2971800" y="234440"/>
            <a:ext cx="6248400" cy="1058636"/>
          </a:xfrm>
        </p:spPr>
        <p:txBody>
          <a:bodyPr>
            <a:noAutofit/>
          </a:bodyPr>
          <a:lstStyle/>
          <a:p>
            <a:pPr algn="ctr">
              <a:defRPr/>
            </a:pPr>
            <a:r>
              <a:rPr lang="en-US" altLang="en-US" sz="4400" b="1" dirty="0">
                <a:solidFill>
                  <a:schemeClr val="tx1">
                    <a:lumMod val="85000"/>
                    <a:lumOff val="15000"/>
                  </a:schemeClr>
                </a:solidFill>
                <a:latin typeface="Century Gothic" panose="020B0502020202020204" pitchFamily="34" charset="0"/>
                <a:cs typeface="Times New Roman" pitchFamily="18" charset="0"/>
              </a:rPr>
              <a:t>Protozoa: Pathology </a:t>
            </a:r>
            <a:r>
              <a:rPr lang="en-US" altLang="en-US" sz="2800" b="1" dirty="0">
                <a:solidFill>
                  <a:schemeClr val="tx1">
                    <a:lumMod val="85000"/>
                    <a:lumOff val="15000"/>
                  </a:schemeClr>
                </a:solidFill>
                <a:latin typeface="Century Gothic" panose="020B0502020202020204" pitchFamily="34" charset="0"/>
                <a:cs typeface="Times New Roman" pitchFamily="18" charset="0"/>
              </a:rPr>
              <a:t>(how the pathogen causes disease)</a:t>
            </a:r>
            <a:endParaRPr lang="en-US" altLang="en-US" sz="4400" dirty="0">
              <a:solidFill>
                <a:schemeClr val="tx1">
                  <a:lumMod val="85000"/>
                  <a:lumOff val="1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FEECAD0F-003E-8FDF-C619-DFE5C5DA447B}"/>
              </a:ext>
            </a:extLst>
          </p:cNvPr>
          <p:cNvSpPr txBox="1"/>
          <p:nvPr/>
        </p:nvSpPr>
        <p:spPr>
          <a:xfrm>
            <a:off x="181456" y="5267554"/>
            <a:ext cx="3657600" cy="461665"/>
          </a:xfrm>
          <a:prstGeom prst="rect">
            <a:avLst/>
          </a:prstGeom>
          <a:noFill/>
        </p:spPr>
        <p:txBody>
          <a:bodyPr wrap="square">
            <a:spAutoFit/>
          </a:bodyPr>
          <a:lstStyle/>
          <a:p>
            <a:pPr marL="201168" lvl="1" indent="0">
              <a:buNone/>
            </a:pPr>
            <a:r>
              <a:rPr lang="en-US" sz="2400" dirty="0">
                <a:solidFill>
                  <a:schemeClr val="tx1">
                    <a:lumMod val="85000"/>
                    <a:lumOff val="15000"/>
                  </a:schemeClr>
                </a:solidFill>
                <a:latin typeface="Century Gothic" panose="020B0502020202020204" pitchFamily="34" charset="0"/>
              </a:rPr>
              <a:t>e.g. </a:t>
            </a:r>
            <a:r>
              <a:rPr lang="en-US" sz="2400" i="1" dirty="0">
                <a:solidFill>
                  <a:schemeClr val="tx1">
                    <a:lumMod val="85000"/>
                    <a:lumOff val="15000"/>
                  </a:schemeClr>
                </a:solidFill>
                <a:latin typeface="Century Gothic" panose="020B0502020202020204" pitchFamily="34" charset="0"/>
              </a:rPr>
              <a:t>T. </a:t>
            </a:r>
            <a:r>
              <a:rPr lang="en-US" sz="2400" i="1" dirty="0" err="1">
                <a:solidFill>
                  <a:schemeClr val="tx1">
                    <a:lumMod val="85000"/>
                    <a:lumOff val="15000"/>
                  </a:schemeClr>
                </a:solidFill>
                <a:latin typeface="Century Gothic" panose="020B0502020202020204" pitchFamily="34" charset="0"/>
              </a:rPr>
              <a:t>foetus</a:t>
            </a:r>
            <a:r>
              <a:rPr lang="en-US" sz="2400" i="1" dirty="0">
                <a:solidFill>
                  <a:schemeClr val="tx1">
                    <a:lumMod val="85000"/>
                    <a:lumOff val="15000"/>
                  </a:schemeClr>
                </a:solidFill>
                <a:latin typeface="Century Gothic" panose="020B0502020202020204" pitchFamily="34" charset="0"/>
              </a:rPr>
              <a:t>, Giardia</a:t>
            </a:r>
            <a:endParaRPr lang="en-US" sz="2400" dirty="0">
              <a:solidFill>
                <a:schemeClr val="tx1">
                  <a:lumMod val="85000"/>
                  <a:lumOff val="15000"/>
                </a:schemeClr>
              </a:solidFill>
              <a:latin typeface="Century Gothic" panose="020B0502020202020204" pitchFamily="34" charset="0"/>
            </a:endParaRPr>
          </a:p>
        </p:txBody>
      </p:sp>
    </p:spTree>
    <p:extLst>
      <p:ext uri="{BB962C8B-B14F-4D97-AF65-F5344CB8AC3E}">
        <p14:creationId xmlns:p14="http://schemas.microsoft.com/office/powerpoint/2010/main" val="29449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914400" y="1337290"/>
            <a:ext cx="8991600" cy="788580"/>
          </a:xfrm>
        </p:spPr>
        <p:txBody>
          <a:bodyPr>
            <a:noAutofit/>
          </a:bodyPr>
          <a:lstStyle/>
          <a:p>
            <a:pPr marL="0" indent="0">
              <a:buNone/>
            </a:pPr>
            <a:endParaRPr lang="en-US" sz="2800" b="1" dirty="0">
              <a:solidFill>
                <a:schemeClr val="tx1">
                  <a:lumMod val="85000"/>
                  <a:lumOff val="15000"/>
                </a:schemeClr>
              </a:solidFill>
              <a:latin typeface="Century Gothic" panose="020B0502020202020204" pitchFamily="34" charset="0"/>
            </a:endParaRPr>
          </a:p>
          <a:p>
            <a:pPr marL="201168" lvl="1" indent="0">
              <a:buNone/>
            </a:pPr>
            <a:r>
              <a:rPr lang="en-US" sz="2800" b="1" dirty="0">
                <a:solidFill>
                  <a:srgbClr val="00B0F0"/>
                </a:solidFill>
                <a:latin typeface="Century Gothic" panose="020B0502020202020204" pitchFamily="34" charset="0"/>
              </a:rPr>
              <a:t>3.  </a:t>
            </a:r>
            <a:r>
              <a:rPr lang="en-US" sz="2800" b="1" dirty="0">
                <a:solidFill>
                  <a:schemeClr val="tx1">
                    <a:lumMod val="85000"/>
                    <a:lumOff val="15000"/>
                  </a:schemeClr>
                </a:solidFill>
                <a:latin typeface="Century Gothic" panose="020B0502020202020204" pitchFamily="34" charset="0"/>
              </a:rPr>
              <a:t>Changes in host immune system</a:t>
            </a:r>
          </a:p>
        </p:txBody>
      </p:sp>
      <p:pic>
        <p:nvPicPr>
          <p:cNvPr id="6" name="Picture 4" descr="c07f005">
            <a:extLst>
              <a:ext uri="{FF2B5EF4-FFF2-40B4-BE49-F238E27FC236}">
                <a16:creationId xmlns:a16="http://schemas.microsoft.com/office/drawing/2014/main" id="{89C6AA14-ECA3-4FF1-BC51-113BEA130D0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374174" y="2155138"/>
            <a:ext cx="1905000" cy="18349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0980F07-C22F-4FB4-BAEF-474CBE2AF08D}"/>
              </a:ext>
            </a:extLst>
          </p:cNvPr>
          <p:cNvSpPr/>
          <p:nvPr/>
        </p:nvSpPr>
        <p:spPr>
          <a:xfrm>
            <a:off x="1023375" y="2381920"/>
            <a:ext cx="4572000" cy="400110"/>
          </a:xfrm>
          <a:prstGeom prst="rect">
            <a:avLst/>
          </a:prstGeom>
        </p:spPr>
        <p:txBody>
          <a:bodyPr>
            <a:spAutoFit/>
          </a:bodyPr>
          <a:lstStyle/>
          <a:p>
            <a:pPr eaLnBrk="1" hangingPunct="1"/>
            <a:r>
              <a:rPr lang="en-US" altLang="en-US" sz="2000" b="1" dirty="0">
                <a:solidFill>
                  <a:schemeClr val="bg2">
                    <a:lumMod val="25000"/>
                  </a:schemeClr>
                </a:solidFill>
                <a:latin typeface="Century Gothic" panose="020B0502020202020204" pitchFamily="34" charset="0"/>
              </a:rPr>
              <a:t>Autoimmune Reactions</a:t>
            </a:r>
          </a:p>
        </p:txBody>
      </p:sp>
      <p:sp>
        <p:nvSpPr>
          <p:cNvPr id="8" name="Rectangle 7">
            <a:extLst>
              <a:ext uri="{FF2B5EF4-FFF2-40B4-BE49-F238E27FC236}">
                <a16:creationId xmlns:a16="http://schemas.microsoft.com/office/drawing/2014/main" id="{C759ACF3-C5C8-43E8-ACF9-D7D7F02B981E}"/>
              </a:ext>
            </a:extLst>
          </p:cNvPr>
          <p:cNvSpPr/>
          <p:nvPr/>
        </p:nvSpPr>
        <p:spPr>
          <a:xfrm>
            <a:off x="1023375" y="3925535"/>
            <a:ext cx="5000087" cy="400110"/>
          </a:xfrm>
          <a:prstGeom prst="rect">
            <a:avLst/>
          </a:prstGeom>
        </p:spPr>
        <p:txBody>
          <a:bodyPr wrap="square">
            <a:spAutoFit/>
          </a:bodyPr>
          <a:lstStyle/>
          <a:p>
            <a:pPr eaLnBrk="1" hangingPunct="1"/>
            <a:r>
              <a:rPr lang="en-US" altLang="en-US" sz="2000" b="1" dirty="0">
                <a:solidFill>
                  <a:schemeClr val="bg2">
                    <a:lumMod val="25000"/>
                  </a:schemeClr>
                </a:solidFill>
                <a:latin typeface="Century Gothic" panose="020B0502020202020204" pitchFamily="34" charset="0"/>
              </a:rPr>
              <a:t>Immunomodulation/suppression</a:t>
            </a:r>
          </a:p>
        </p:txBody>
      </p:sp>
      <p:sp>
        <p:nvSpPr>
          <p:cNvPr id="9" name="Rectangle 8">
            <a:extLst>
              <a:ext uri="{FF2B5EF4-FFF2-40B4-BE49-F238E27FC236}">
                <a16:creationId xmlns:a16="http://schemas.microsoft.com/office/drawing/2014/main" id="{7865CE4A-1755-44AF-A781-FEFC4F2BF822}"/>
              </a:ext>
            </a:extLst>
          </p:cNvPr>
          <p:cNvSpPr/>
          <p:nvPr/>
        </p:nvSpPr>
        <p:spPr>
          <a:xfrm>
            <a:off x="1043503" y="4346351"/>
            <a:ext cx="10287000" cy="400110"/>
          </a:xfrm>
          <a:prstGeom prst="rect">
            <a:avLst/>
          </a:prstGeom>
        </p:spPr>
        <p:txBody>
          <a:bodyPr wrap="square">
            <a:spAutoFit/>
          </a:bodyPr>
          <a:lstStyle/>
          <a:p>
            <a:pPr marL="342900" indent="-342900">
              <a:buFont typeface="Arial" panose="020B0604020202020204" pitchFamily="34" charset="0"/>
              <a:buChar char="•"/>
            </a:pPr>
            <a:r>
              <a:rPr lang="en-US" altLang="en-US" sz="2000" dirty="0">
                <a:solidFill>
                  <a:schemeClr val="bg2">
                    <a:lumMod val="25000"/>
                  </a:schemeClr>
                </a:solidFill>
                <a:latin typeface="Century Gothic" panose="020B0502020202020204" pitchFamily="34" charset="0"/>
              </a:rPr>
              <a:t>Stimulate antibody-producing B-cells that are not </a:t>
            </a:r>
            <a:r>
              <a:rPr lang="en-US" altLang="en-US" sz="2000" dirty="0" err="1">
                <a:solidFill>
                  <a:schemeClr val="bg2">
                    <a:lumMod val="25000"/>
                  </a:schemeClr>
                </a:solidFill>
                <a:latin typeface="Century Gothic" panose="020B0502020202020204" pitchFamily="34" charset="0"/>
              </a:rPr>
              <a:t>antiparasitic</a:t>
            </a:r>
            <a:endParaRPr lang="en-US" altLang="en-US" sz="2000" dirty="0">
              <a:solidFill>
                <a:schemeClr val="bg2">
                  <a:lumMod val="25000"/>
                </a:schemeClr>
              </a:solidFill>
              <a:latin typeface="Century Gothic" panose="020B0502020202020204" pitchFamily="34" charset="0"/>
            </a:endParaRPr>
          </a:p>
        </p:txBody>
      </p:sp>
      <p:sp>
        <p:nvSpPr>
          <p:cNvPr id="10" name="Rectangle 9">
            <a:extLst>
              <a:ext uri="{FF2B5EF4-FFF2-40B4-BE49-F238E27FC236}">
                <a16:creationId xmlns:a16="http://schemas.microsoft.com/office/drawing/2014/main" id="{841C920C-3DF4-4951-AC8E-4D74792740CC}"/>
              </a:ext>
            </a:extLst>
          </p:cNvPr>
          <p:cNvSpPr/>
          <p:nvPr/>
        </p:nvSpPr>
        <p:spPr>
          <a:xfrm>
            <a:off x="1018291" y="4800600"/>
            <a:ext cx="10335509" cy="400110"/>
          </a:xfrm>
          <a:prstGeom prst="rect">
            <a:avLst/>
          </a:prstGeom>
        </p:spPr>
        <p:txBody>
          <a:bodyPr wrap="square">
            <a:spAutoFit/>
          </a:bodyPr>
          <a:lstStyle/>
          <a:p>
            <a:pPr marL="342900" indent="-342900">
              <a:buFont typeface="Arial" panose="020B0604020202020204" pitchFamily="34" charset="0"/>
              <a:buChar char="•"/>
            </a:pPr>
            <a:r>
              <a:rPr lang="en-US" altLang="en-US" sz="2000" dirty="0">
                <a:solidFill>
                  <a:schemeClr val="bg2">
                    <a:lumMod val="25000"/>
                  </a:schemeClr>
                </a:solidFill>
                <a:latin typeface="Century Gothic" panose="020B0502020202020204" pitchFamily="34" charset="0"/>
              </a:rPr>
              <a:t>Proliferation of suppressor T-cells → release immune inhibitory cytokines</a:t>
            </a:r>
          </a:p>
        </p:txBody>
      </p:sp>
      <p:sp>
        <p:nvSpPr>
          <p:cNvPr id="11" name="Rectangle 10">
            <a:extLst>
              <a:ext uri="{FF2B5EF4-FFF2-40B4-BE49-F238E27FC236}">
                <a16:creationId xmlns:a16="http://schemas.microsoft.com/office/drawing/2014/main" id="{3B4A3472-2D23-4277-B5C8-87819F12F2E0}"/>
              </a:ext>
            </a:extLst>
          </p:cNvPr>
          <p:cNvSpPr/>
          <p:nvPr/>
        </p:nvSpPr>
        <p:spPr>
          <a:xfrm>
            <a:off x="1018291" y="5254849"/>
            <a:ext cx="10297853" cy="400110"/>
          </a:xfrm>
          <a:prstGeom prst="rect">
            <a:avLst/>
          </a:prstGeom>
        </p:spPr>
        <p:txBody>
          <a:bodyPr wrap="square">
            <a:spAutoFit/>
          </a:bodyPr>
          <a:lstStyle/>
          <a:p>
            <a:pPr marL="342900" indent="-342900">
              <a:buFont typeface="Arial" panose="020B0604020202020204" pitchFamily="34" charset="0"/>
              <a:buChar char="•"/>
            </a:pPr>
            <a:r>
              <a:rPr lang="en-US" altLang="en-US" sz="2000" dirty="0">
                <a:solidFill>
                  <a:schemeClr val="bg2">
                    <a:lumMod val="25000"/>
                  </a:schemeClr>
                </a:solidFill>
                <a:latin typeface="Century Gothic" panose="020B0502020202020204" pitchFamily="34" charset="0"/>
              </a:rPr>
              <a:t>Protozoa produce specific immune suppressing substances</a:t>
            </a:r>
          </a:p>
        </p:txBody>
      </p:sp>
      <p:sp>
        <p:nvSpPr>
          <p:cNvPr id="12" name="Rectangle 11">
            <a:extLst>
              <a:ext uri="{FF2B5EF4-FFF2-40B4-BE49-F238E27FC236}">
                <a16:creationId xmlns:a16="http://schemas.microsoft.com/office/drawing/2014/main" id="{55D0C9D9-F9C1-4B09-B196-5919B4260FAC}"/>
              </a:ext>
            </a:extLst>
          </p:cNvPr>
          <p:cNvSpPr/>
          <p:nvPr/>
        </p:nvSpPr>
        <p:spPr>
          <a:xfrm>
            <a:off x="1043503" y="3455710"/>
            <a:ext cx="7204216" cy="400110"/>
          </a:xfrm>
          <a:prstGeom prst="rect">
            <a:avLst/>
          </a:prstGeom>
        </p:spPr>
        <p:txBody>
          <a:bodyPr wrap="none">
            <a:spAutoFit/>
          </a:bodyPr>
          <a:lstStyle/>
          <a:p>
            <a:pPr marL="342900" indent="-342900">
              <a:buFont typeface="Arial" panose="020B0604020202020204" pitchFamily="34" charset="0"/>
              <a:buChar char="•"/>
            </a:pPr>
            <a:r>
              <a:rPr lang="en-US" altLang="en-US" sz="2000" dirty="0">
                <a:solidFill>
                  <a:schemeClr val="bg2">
                    <a:lumMod val="25000"/>
                  </a:schemeClr>
                </a:solidFill>
                <a:latin typeface="Century Gothic" panose="020B0502020202020204" pitchFamily="34" charset="0"/>
              </a:rPr>
              <a:t>Antibody-Antigen complexes in kidney or other tissues</a:t>
            </a:r>
          </a:p>
        </p:txBody>
      </p:sp>
      <p:sp>
        <p:nvSpPr>
          <p:cNvPr id="13" name="Rectangle 12">
            <a:extLst>
              <a:ext uri="{FF2B5EF4-FFF2-40B4-BE49-F238E27FC236}">
                <a16:creationId xmlns:a16="http://schemas.microsoft.com/office/drawing/2014/main" id="{11F4EC97-CA48-4C88-8756-E09A630305CC}"/>
              </a:ext>
            </a:extLst>
          </p:cNvPr>
          <p:cNvSpPr/>
          <p:nvPr/>
        </p:nvSpPr>
        <p:spPr>
          <a:xfrm>
            <a:off x="1043503" y="2774521"/>
            <a:ext cx="5820824" cy="646331"/>
          </a:xfrm>
          <a:prstGeom prst="rect">
            <a:avLst/>
          </a:prstGeom>
        </p:spPr>
        <p:txBody>
          <a:bodyPr wrap="none">
            <a:spAutoFit/>
          </a:bodyPr>
          <a:lstStyle/>
          <a:p>
            <a:pPr marL="342900" indent="-342900">
              <a:buFont typeface="Arial" panose="020B0604020202020204" pitchFamily="34" charset="0"/>
              <a:buChar char="•"/>
            </a:pPr>
            <a:r>
              <a:rPr lang="en-US" altLang="en-US" sz="2000" dirty="0">
                <a:solidFill>
                  <a:schemeClr val="bg2">
                    <a:lumMod val="25000"/>
                  </a:schemeClr>
                </a:solidFill>
                <a:latin typeface="Century Gothic" panose="020B0502020202020204" pitchFamily="34" charset="0"/>
              </a:rPr>
              <a:t>Autoantibodies directed against host cells </a:t>
            </a:r>
          </a:p>
          <a:p>
            <a:pPr eaLnBrk="1" hangingPunct="1"/>
            <a:r>
              <a:rPr lang="en-US" altLang="en-US" sz="1600" dirty="0">
                <a:solidFill>
                  <a:schemeClr val="bg2">
                    <a:lumMod val="25000"/>
                  </a:schemeClr>
                </a:solidFill>
                <a:latin typeface="Century Gothic" panose="020B0502020202020204" pitchFamily="34" charset="0"/>
              </a:rPr>
              <a:t>     (e.g. hemolytic anemia)</a:t>
            </a:r>
          </a:p>
        </p:txBody>
      </p:sp>
      <p:sp>
        <p:nvSpPr>
          <p:cNvPr id="14" name="Rectangle 2">
            <a:extLst>
              <a:ext uri="{FF2B5EF4-FFF2-40B4-BE49-F238E27FC236}">
                <a16:creationId xmlns:a16="http://schemas.microsoft.com/office/drawing/2014/main" id="{DEB9789B-0755-4EB4-E60A-E12528DD73B4}"/>
              </a:ext>
            </a:extLst>
          </p:cNvPr>
          <p:cNvSpPr>
            <a:spLocks noGrp="1" noChangeArrowheads="1"/>
          </p:cNvSpPr>
          <p:nvPr>
            <p:ph type="title"/>
          </p:nvPr>
        </p:nvSpPr>
        <p:spPr>
          <a:xfrm>
            <a:off x="2971800" y="323310"/>
            <a:ext cx="6248400" cy="1058636"/>
          </a:xfrm>
        </p:spPr>
        <p:txBody>
          <a:bodyPr>
            <a:noAutofit/>
          </a:bodyPr>
          <a:lstStyle/>
          <a:p>
            <a:pPr algn="ctr">
              <a:defRPr/>
            </a:pPr>
            <a:r>
              <a:rPr lang="en-US" altLang="en-US" sz="4400" b="1" dirty="0">
                <a:solidFill>
                  <a:schemeClr val="tx1">
                    <a:lumMod val="85000"/>
                    <a:lumOff val="15000"/>
                  </a:schemeClr>
                </a:solidFill>
                <a:latin typeface="Century Gothic" panose="020B0502020202020204" pitchFamily="34" charset="0"/>
                <a:cs typeface="Times New Roman" pitchFamily="18" charset="0"/>
              </a:rPr>
              <a:t>Protozoa: Pathology </a:t>
            </a:r>
            <a:r>
              <a:rPr lang="en-US" altLang="en-US" sz="2800" b="1" dirty="0">
                <a:solidFill>
                  <a:schemeClr val="tx1">
                    <a:lumMod val="85000"/>
                    <a:lumOff val="15000"/>
                  </a:schemeClr>
                </a:solidFill>
                <a:latin typeface="Century Gothic" panose="020B0502020202020204" pitchFamily="34" charset="0"/>
                <a:cs typeface="Times New Roman" pitchFamily="18" charset="0"/>
              </a:rPr>
              <a:t>(how the pathogen causes disease)</a:t>
            </a:r>
            <a:endParaRPr lang="en-US" altLang="en-US" sz="4400" dirty="0">
              <a:solidFill>
                <a:schemeClr val="tx1">
                  <a:lumMod val="85000"/>
                  <a:lumOff val="1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25187E68-033F-4497-99A2-2101DF30D590}"/>
              </a:ext>
            </a:extLst>
          </p:cNvPr>
          <p:cNvSpPr txBox="1"/>
          <p:nvPr/>
        </p:nvSpPr>
        <p:spPr>
          <a:xfrm>
            <a:off x="2875" y="5841330"/>
            <a:ext cx="9818128" cy="461665"/>
          </a:xfrm>
          <a:prstGeom prst="rect">
            <a:avLst/>
          </a:prstGeom>
          <a:noFill/>
        </p:spPr>
        <p:txBody>
          <a:bodyPr wrap="square">
            <a:spAutoFit/>
          </a:bodyPr>
          <a:lstStyle/>
          <a:p>
            <a:pPr marL="201168" lvl="1" indent="0">
              <a:buNone/>
            </a:pPr>
            <a:r>
              <a:rPr lang="en-US" sz="2400" dirty="0">
                <a:solidFill>
                  <a:schemeClr val="tx1">
                    <a:lumMod val="85000"/>
                    <a:lumOff val="15000"/>
                  </a:schemeClr>
                </a:solidFill>
                <a:latin typeface="Century Gothic" panose="020B0502020202020204" pitchFamily="34" charset="0"/>
              </a:rPr>
              <a:t>e.g. </a:t>
            </a:r>
            <a:r>
              <a:rPr lang="en-US" sz="2400" i="1" dirty="0">
                <a:solidFill>
                  <a:schemeClr val="tx1">
                    <a:lumMod val="85000"/>
                    <a:lumOff val="15000"/>
                  </a:schemeClr>
                </a:solidFill>
                <a:latin typeface="Century Gothic" panose="020B0502020202020204" pitchFamily="34" charset="0"/>
              </a:rPr>
              <a:t>Babesia</a:t>
            </a:r>
            <a:r>
              <a:rPr lang="en-US" sz="2400" dirty="0">
                <a:solidFill>
                  <a:schemeClr val="tx1">
                    <a:lumMod val="85000"/>
                    <a:lumOff val="15000"/>
                  </a:schemeClr>
                </a:solidFill>
                <a:latin typeface="Century Gothic" panose="020B0502020202020204" pitchFamily="34" charset="0"/>
              </a:rPr>
              <a:t>, </a:t>
            </a:r>
            <a:r>
              <a:rPr lang="en-US" sz="2400" i="1" dirty="0">
                <a:solidFill>
                  <a:schemeClr val="tx1">
                    <a:lumMod val="85000"/>
                    <a:lumOff val="15000"/>
                  </a:schemeClr>
                </a:solidFill>
                <a:latin typeface="Century Gothic" panose="020B0502020202020204" pitchFamily="34" charset="0"/>
              </a:rPr>
              <a:t>Leishmania</a:t>
            </a:r>
            <a:r>
              <a:rPr lang="en-US" sz="2400" dirty="0">
                <a:solidFill>
                  <a:schemeClr val="tx1">
                    <a:lumMod val="85000"/>
                    <a:lumOff val="15000"/>
                  </a:schemeClr>
                </a:solidFill>
                <a:latin typeface="Century Gothic" panose="020B0502020202020204" pitchFamily="34" charset="0"/>
              </a:rPr>
              <a:t>, </a:t>
            </a:r>
            <a:r>
              <a:rPr lang="en-US" sz="2400" i="1" dirty="0">
                <a:solidFill>
                  <a:schemeClr val="tx1">
                    <a:lumMod val="85000"/>
                    <a:lumOff val="15000"/>
                  </a:schemeClr>
                </a:solidFill>
                <a:latin typeface="Century Gothic" panose="020B0502020202020204" pitchFamily="34" charset="0"/>
              </a:rPr>
              <a:t>Trypanosoma</a:t>
            </a:r>
            <a:endParaRPr lang="en-US" sz="2400" dirty="0">
              <a:solidFill>
                <a:schemeClr val="tx1">
                  <a:lumMod val="85000"/>
                  <a:lumOff val="15000"/>
                </a:schemeClr>
              </a:solidFill>
              <a:latin typeface="Century Gothic" panose="020B0502020202020204" pitchFamily="34" charset="0"/>
            </a:endParaRPr>
          </a:p>
        </p:txBody>
      </p:sp>
    </p:spTree>
    <p:extLst>
      <p:ext uri="{BB962C8B-B14F-4D97-AF65-F5344CB8AC3E}">
        <p14:creationId xmlns:p14="http://schemas.microsoft.com/office/powerpoint/2010/main" val="236258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0C1F7DC8-A4A3-4CF4-A85C-38B143EF0C48}"/>
              </a:ext>
            </a:extLst>
          </p:cNvPr>
          <p:cNvCxnSpPr/>
          <p:nvPr/>
        </p:nvCxnSpPr>
        <p:spPr>
          <a:xfrm>
            <a:off x="457200" y="3657600"/>
            <a:ext cx="11382803" cy="59711"/>
          </a:xfrm>
          <a:prstGeom prst="line">
            <a:avLst/>
          </a:prstGeom>
          <a:noFill/>
          <a:ln w="28575" cap="flat" cmpd="sng" algn="ctr">
            <a:solidFill>
              <a:srgbClr val="666699"/>
            </a:solidFill>
            <a:prstDash val="lgDash"/>
          </a:ln>
          <a:effectLst/>
        </p:spPr>
      </p:cxnSp>
      <p:pic>
        <p:nvPicPr>
          <p:cNvPr id="2" name="Picture 2" descr="Image result for Gi tract transparent background">
            <a:extLst>
              <a:ext uri="{FF2B5EF4-FFF2-40B4-BE49-F238E27FC236}">
                <a16:creationId xmlns:a16="http://schemas.microsoft.com/office/drawing/2014/main" id="{40767493-CCD6-4C8C-9BC8-B1949563261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92781" y="5472317"/>
            <a:ext cx="1470421" cy="12796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B52FB4B-1BF8-4FEB-861A-0FD49722CB1B}"/>
              </a:ext>
            </a:extLst>
          </p:cNvPr>
          <p:cNvSpPr txBox="1"/>
          <p:nvPr/>
        </p:nvSpPr>
        <p:spPr>
          <a:xfrm>
            <a:off x="3292912" y="343600"/>
            <a:ext cx="8382317" cy="584775"/>
          </a:xfrm>
          <a:prstGeom prst="rect">
            <a:avLst/>
          </a:prstGeom>
          <a:noFill/>
        </p:spPr>
        <p:txBody>
          <a:bodyPr wrap="square" rtlCol="0">
            <a:spAutoFit/>
          </a:bodyPr>
          <a:lstStyle/>
          <a:p>
            <a:r>
              <a:rPr lang="en-US" sz="3200" b="1" dirty="0">
                <a:solidFill>
                  <a:srgbClr val="666699"/>
                </a:solidFill>
                <a:latin typeface="Century Gothic" panose="020B0502020202020204" pitchFamily="34" charset="0"/>
              </a:rPr>
              <a:t>Grouped by Infection Site and Motility</a:t>
            </a:r>
          </a:p>
        </p:txBody>
      </p:sp>
      <p:pic>
        <p:nvPicPr>
          <p:cNvPr id="29" name="Picture 6" descr="Related image">
            <a:extLst>
              <a:ext uri="{FF2B5EF4-FFF2-40B4-BE49-F238E27FC236}">
                <a16:creationId xmlns:a16="http://schemas.microsoft.com/office/drawing/2014/main" id="{479BAF17-CE61-42EA-9595-45CEA02B8A0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198828" y="2441771"/>
            <a:ext cx="1242372" cy="968696"/>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CE551A5A-C089-4C48-B1F6-05CFBEA3F4DA}"/>
              </a:ext>
            </a:extLst>
          </p:cNvPr>
          <p:cNvGrpSpPr/>
          <p:nvPr/>
        </p:nvGrpSpPr>
        <p:grpSpPr>
          <a:xfrm>
            <a:off x="986801" y="3844525"/>
            <a:ext cx="1587114" cy="1273376"/>
            <a:chOff x="674694" y="5006480"/>
            <a:chExt cx="1828251" cy="1422443"/>
          </a:xfrm>
        </p:grpSpPr>
        <p:pic>
          <p:nvPicPr>
            <p:cNvPr id="31" name="Picture 12" descr="Image result for cow silhouette transparent background">
              <a:extLst>
                <a:ext uri="{FF2B5EF4-FFF2-40B4-BE49-F238E27FC236}">
                  <a16:creationId xmlns:a16="http://schemas.microsoft.com/office/drawing/2014/main" id="{718BB113-F160-4983-80BE-577DB6C070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0502" y="5006480"/>
              <a:ext cx="1422443" cy="14224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Related image">
              <a:extLst>
                <a:ext uri="{FF2B5EF4-FFF2-40B4-BE49-F238E27FC236}">
                  <a16:creationId xmlns:a16="http://schemas.microsoft.com/office/drawing/2014/main" id="{351B1EE8-3EB5-4EC9-832A-9BEE470D65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694" y="5593401"/>
              <a:ext cx="714248" cy="722705"/>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D98B38A5-5B51-4C7B-9D4D-8E10468E367E}"/>
              </a:ext>
            </a:extLst>
          </p:cNvPr>
          <p:cNvSpPr txBox="1"/>
          <p:nvPr/>
        </p:nvSpPr>
        <p:spPr>
          <a:xfrm>
            <a:off x="319117" y="3860889"/>
            <a:ext cx="1048685" cy="338554"/>
          </a:xfrm>
          <a:prstGeom prst="rect">
            <a:avLst/>
          </a:prstGeom>
          <a:noFill/>
        </p:spPr>
        <p:txBody>
          <a:bodyPr wrap="none" rtlCol="0">
            <a:spAutoFit/>
          </a:bodyPr>
          <a:lstStyle/>
          <a:p>
            <a:r>
              <a:rPr lang="en-US" sz="1600" b="1" dirty="0">
                <a:solidFill>
                  <a:prstClr val="black"/>
                </a:solidFill>
                <a:latin typeface="Century Gothic" panose="020B0502020202020204" pitchFamily="34" charset="0"/>
              </a:rPr>
              <a:t>systemic</a:t>
            </a:r>
          </a:p>
        </p:txBody>
      </p:sp>
      <p:sp>
        <p:nvSpPr>
          <p:cNvPr id="34" name="TextBox 33">
            <a:extLst>
              <a:ext uri="{FF2B5EF4-FFF2-40B4-BE49-F238E27FC236}">
                <a16:creationId xmlns:a16="http://schemas.microsoft.com/office/drawing/2014/main" id="{C14A1FC8-EC91-4ECE-9604-B20E07C4B81C}"/>
              </a:ext>
            </a:extLst>
          </p:cNvPr>
          <p:cNvSpPr txBox="1"/>
          <p:nvPr/>
        </p:nvSpPr>
        <p:spPr>
          <a:xfrm>
            <a:off x="425029" y="5333625"/>
            <a:ext cx="1095172" cy="338554"/>
          </a:xfrm>
          <a:prstGeom prst="rect">
            <a:avLst/>
          </a:prstGeom>
          <a:noFill/>
        </p:spPr>
        <p:txBody>
          <a:bodyPr wrap="none" rtlCol="0">
            <a:spAutoFit/>
          </a:bodyPr>
          <a:lstStyle/>
          <a:p>
            <a:r>
              <a:rPr lang="en-US" sz="1600" b="1" dirty="0">
                <a:solidFill>
                  <a:prstClr val="black"/>
                </a:solidFill>
                <a:latin typeface="Century Gothic" panose="020B0502020202020204" pitchFamily="34" charset="0"/>
              </a:rPr>
              <a:t>intestines</a:t>
            </a:r>
          </a:p>
        </p:txBody>
      </p:sp>
      <p:sp>
        <p:nvSpPr>
          <p:cNvPr id="35" name="TextBox 34">
            <a:extLst>
              <a:ext uri="{FF2B5EF4-FFF2-40B4-BE49-F238E27FC236}">
                <a16:creationId xmlns:a16="http://schemas.microsoft.com/office/drawing/2014/main" id="{7DC9154B-10C2-4946-83B6-D43895737A1C}"/>
              </a:ext>
            </a:extLst>
          </p:cNvPr>
          <p:cNvSpPr txBox="1"/>
          <p:nvPr/>
        </p:nvSpPr>
        <p:spPr>
          <a:xfrm>
            <a:off x="374825" y="2634777"/>
            <a:ext cx="846707" cy="584775"/>
          </a:xfrm>
          <a:prstGeom prst="rect">
            <a:avLst/>
          </a:prstGeom>
          <a:noFill/>
        </p:spPr>
        <p:txBody>
          <a:bodyPr wrap="none" rtlCol="0">
            <a:spAutoFit/>
          </a:bodyPr>
          <a:lstStyle/>
          <a:p>
            <a:r>
              <a:rPr lang="en-US" sz="1600" b="1" dirty="0">
                <a:solidFill>
                  <a:prstClr val="black"/>
                </a:solidFill>
                <a:latin typeface="Century Gothic" panose="020B0502020202020204" pitchFamily="34" charset="0"/>
              </a:rPr>
              <a:t>Blood/</a:t>
            </a:r>
          </a:p>
          <a:p>
            <a:r>
              <a:rPr lang="en-US" sz="1600" b="1" dirty="0">
                <a:solidFill>
                  <a:prstClr val="black"/>
                </a:solidFill>
                <a:latin typeface="Century Gothic" panose="020B0502020202020204" pitchFamily="34" charset="0"/>
              </a:rPr>
              <a:t>tissue</a:t>
            </a:r>
          </a:p>
        </p:txBody>
      </p:sp>
      <p:grpSp>
        <p:nvGrpSpPr>
          <p:cNvPr id="4" name="Group 3"/>
          <p:cNvGrpSpPr/>
          <p:nvPr/>
        </p:nvGrpSpPr>
        <p:grpSpPr>
          <a:xfrm>
            <a:off x="7638570" y="1075701"/>
            <a:ext cx="4538190" cy="5716607"/>
            <a:chOff x="2062993" y="1143548"/>
            <a:chExt cx="5119347" cy="5716607"/>
          </a:xfrm>
        </p:grpSpPr>
        <p:sp>
          <p:nvSpPr>
            <p:cNvPr id="5" name="TextBox 4">
              <a:extLst>
                <a:ext uri="{FF2B5EF4-FFF2-40B4-BE49-F238E27FC236}">
                  <a16:creationId xmlns:a16="http://schemas.microsoft.com/office/drawing/2014/main" id="{8D2D85AC-D32A-48A8-838D-441B45CA5803}"/>
                </a:ext>
              </a:extLst>
            </p:cNvPr>
            <p:cNvSpPr txBox="1"/>
            <p:nvPr/>
          </p:nvSpPr>
          <p:spPr>
            <a:xfrm>
              <a:off x="2062993" y="1143548"/>
              <a:ext cx="4161409" cy="954107"/>
            </a:xfrm>
            <a:prstGeom prst="rect">
              <a:avLst/>
            </a:prstGeom>
            <a:solidFill>
              <a:srgbClr val="666699"/>
            </a:solidFill>
            <a:ln>
              <a:solidFill>
                <a:srgbClr val="666699"/>
              </a:solidFill>
            </a:ln>
          </p:spPr>
          <p:txBody>
            <a:bodyPr wrap="square" rtlCol="0">
              <a:spAutoFit/>
            </a:bodyPr>
            <a:lstStyle/>
            <a:p>
              <a:pPr algn="ctr" fontAlgn="auto">
                <a:spcBef>
                  <a:spcPts val="0"/>
                </a:spcBef>
                <a:spcAft>
                  <a:spcPts val="0"/>
                </a:spcAft>
                <a:defRPr/>
              </a:pPr>
              <a:r>
                <a:rPr lang="en-US" sz="2800" b="1" kern="0" dirty="0">
                  <a:solidFill>
                    <a:schemeClr val="bg1"/>
                  </a:solidFill>
                  <a:latin typeface="Century Gothic" panose="020B0502020202020204" pitchFamily="34" charset="0"/>
                </a:rPr>
                <a:t>Flagellates</a:t>
              </a:r>
              <a:r>
                <a:rPr lang="en-US" sz="2800" i="1" kern="0" dirty="0">
                  <a:solidFill>
                    <a:schemeClr val="bg1"/>
                  </a:solidFill>
                  <a:latin typeface="Century Gothic" panose="020B0502020202020204" pitchFamily="34" charset="0"/>
                </a:rPr>
                <a:t> </a:t>
              </a:r>
            </a:p>
            <a:p>
              <a:pPr algn="ctr" fontAlgn="auto">
                <a:spcBef>
                  <a:spcPts val="0"/>
                </a:spcBef>
                <a:spcAft>
                  <a:spcPts val="0"/>
                </a:spcAft>
                <a:defRPr/>
              </a:pPr>
              <a:r>
                <a:rPr lang="en-US" sz="2800" kern="0" dirty="0">
                  <a:solidFill>
                    <a:schemeClr val="bg1"/>
                  </a:solidFill>
                  <a:latin typeface="Century Gothic" panose="020B0502020202020204" pitchFamily="34" charset="0"/>
                </a:rPr>
                <a:t> </a:t>
              </a:r>
              <a:r>
                <a:rPr lang="en-US" kern="0" dirty="0">
                  <a:solidFill>
                    <a:schemeClr val="bg1"/>
                  </a:solidFill>
                  <a:latin typeface="Century Gothic" panose="020B0502020202020204" pitchFamily="34" charset="0"/>
                </a:rPr>
                <a:t>(Excavates)</a:t>
              </a:r>
              <a:endParaRPr lang="en-US" sz="2800" kern="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7181521D-5B84-4F91-AC30-5E9A3B16895C}"/>
                </a:ext>
              </a:extLst>
            </p:cNvPr>
            <p:cNvSpPr txBox="1"/>
            <p:nvPr/>
          </p:nvSpPr>
          <p:spPr>
            <a:xfrm>
              <a:off x="2530575" y="2412669"/>
              <a:ext cx="3108226" cy="400110"/>
            </a:xfrm>
            <a:prstGeom prst="rect">
              <a:avLst/>
            </a:prstGeom>
            <a:noFill/>
          </p:spPr>
          <p:txBody>
            <a:bodyPr wrap="square" rtlCol="0">
              <a:spAutoFit/>
            </a:bodyPr>
            <a:lstStyle/>
            <a:p>
              <a:r>
                <a:rPr lang="en-US" sz="2000" b="1" dirty="0" err="1">
                  <a:solidFill>
                    <a:srgbClr val="4D4D73"/>
                  </a:solidFill>
                  <a:latin typeface="Century Gothic" panose="020B0502020202020204" pitchFamily="34" charset="0"/>
                </a:rPr>
                <a:t>Hemoflagellates</a:t>
              </a:r>
              <a:endParaRPr lang="en-US" sz="2000" dirty="0">
                <a:solidFill>
                  <a:srgbClr val="4D4D73"/>
                </a:solidFill>
                <a:latin typeface="Century Gothic" panose="020B0502020202020204" pitchFamily="34" charset="0"/>
              </a:endParaRPr>
            </a:p>
          </p:txBody>
        </p:sp>
        <p:sp>
          <p:nvSpPr>
            <p:cNvPr id="14" name="Rectangle 13">
              <a:extLst>
                <a:ext uri="{FF2B5EF4-FFF2-40B4-BE49-F238E27FC236}">
                  <a16:creationId xmlns:a16="http://schemas.microsoft.com/office/drawing/2014/main" id="{AB04BAEC-3C33-4201-993A-39990687C6DD}"/>
                </a:ext>
              </a:extLst>
            </p:cNvPr>
            <p:cNvSpPr/>
            <p:nvPr/>
          </p:nvSpPr>
          <p:spPr>
            <a:xfrm>
              <a:off x="2848450" y="2871901"/>
              <a:ext cx="2743201" cy="313932"/>
            </a:xfrm>
            <a:prstGeom prst="rect">
              <a:avLst/>
            </a:prstGeom>
          </p:spPr>
          <p:txBody>
            <a:bodyPr wrap="square">
              <a:spAutoFit/>
            </a:bodyPr>
            <a:lstStyle/>
            <a:p>
              <a:pPr>
                <a:lnSpc>
                  <a:spcPct val="80000"/>
                </a:lnSpc>
              </a:pPr>
              <a:r>
                <a:rPr lang="en-US" altLang="en-US" sz="1800" i="1" dirty="0">
                  <a:solidFill>
                    <a:prstClr val="black"/>
                  </a:solidFill>
                  <a:latin typeface="Century Gothic" panose="020B0502020202020204" pitchFamily="34" charset="0"/>
                </a:rPr>
                <a:t>Trypanosoma </a:t>
              </a:r>
              <a:r>
                <a:rPr lang="en-US" altLang="en-US" sz="1800" i="1" dirty="0" err="1">
                  <a:solidFill>
                    <a:prstClr val="black"/>
                  </a:solidFill>
                  <a:latin typeface="Century Gothic" panose="020B0502020202020204" pitchFamily="34" charset="0"/>
                </a:rPr>
                <a:t>cruzi</a:t>
              </a:r>
              <a:endParaRPr lang="en-US" altLang="en-US" sz="1800" i="1" dirty="0">
                <a:solidFill>
                  <a:prstClr val="black"/>
                </a:solidFill>
                <a:latin typeface="Century Gothic" panose="020B0502020202020204" pitchFamily="34" charset="0"/>
              </a:endParaRPr>
            </a:p>
          </p:txBody>
        </p:sp>
        <p:sp>
          <p:nvSpPr>
            <p:cNvPr id="15" name="Rectangle 14">
              <a:extLst>
                <a:ext uri="{FF2B5EF4-FFF2-40B4-BE49-F238E27FC236}">
                  <a16:creationId xmlns:a16="http://schemas.microsoft.com/office/drawing/2014/main" id="{3C7AEFFE-DF02-463D-9528-6BCBA96778B9}"/>
                </a:ext>
              </a:extLst>
            </p:cNvPr>
            <p:cNvSpPr/>
            <p:nvPr/>
          </p:nvSpPr>
          <p:spPr>
            <a:xfrm>
              <a:off x="2725622" y="5736274"/>
              <a:ext cx="4456718" cy="369332"/>
            </a:xfrm>
            <a:prstGeom prst="rect">
              <a:avLst/>
            </a:prstGeom>
          </p:spPr>
          <p:txBody>
            <a:bodyPr wrap="square">
              <a:spAutoFit/>
            </a:bodyPr>
            <a:lstStyle/>
            <a:p>
              <a:r>
                <a:rPr lang="en-US" altLang="en-US" sz="1800" i="1" dirty="0" err="1">
                  <a:solidFill>
                    <a:prstClr val="black"/>
                  </a:solidFill>
                  <a:latin typeface="Century Gothic" panose="020B0502020202020204" pitchFamily="34" charset="0"/>
                </a:rPr>
                <a:t>Tritrichomonas</a:t>
              </a:r>
              <a:r>
                <a:rPr lang="en-US" altLang="en-US" sz="1800" i="1" dirty="0">
                  <a:solidFill>
                    <a:prstClr val="black"/>
                  </a:solidFill>
                  <a:latin typeface="Century Gothic" panose="020B0502020202020204" pitchFamily="34" charset="0"/>
                </a:rPr>
                <a:t> </a:t>
              </a:r>
              <a:r>
                <a:rPr lang="en-US" altLang="en-US" sz="1800" i="1" dirty="0" err="1">
                  <a:solidFill>
                    <a:prstClr val="black"/>
                  </a:solidFill>
                  <a:latin typeface="Century Gothic" panose="020B0502020202020204" pitchFamily="34" charset="0"/>
                </a:rPr>
                <a:t>foetus</a:t>
              </a:r>
              <a:endParaRPr lang="en-US" altLang="en-US" sz="1800" dirty="0">
                <a:solidFill>
                  <a:prstClr val="black"/>
                </a:solidFill>
                <a:latin typeface="Century Gothic" panose="020B0502020202020204" pitchFamily="34" charset="0"/>
              </a:endParaRPr>
            </a:p>
          </p:txBody>
        </p:sp>
        <p:sp>
          <p:nvSpPr>
            <p:cNvPr id="16" name="Rectangle 15">
              <a:extLst>
                <a:ext uri="{FF2B5EF4-FFF2-40B4-BE49-F238E27FC236}">
                  <a16:creationId xmlns:a16="http://schemas.microsoft.com/office/drawing/2014/main" id="{E7898BB5-0671-4DAE-8A4E-EE041019DF6E}"/>
                </a:ext>
              </a:extLst>
            </p:cNvPr>
            <p:cNvSpPr/>
            <p:nvPr/>
          </p:nvSpPr>
          <p:spPr>
            <a:xfrm>
              <a:off x="2872255" y="3221455"/>
              <a:ext cx="2496196" cy="313932"/>
            </a:xfrm>
            <a:prstGeom prst="rect">
              <a:avLst/>
            </a:prstGeom>
          </p:spPr>
          <p:txBody>
            <a:bodyPr wrap="none">
              <a:spAutoFit/>
            </a:bodyPr>
            <a:lstStyle/>
            <a:p>
              <a:pPr>
                <a:lnSpc>
                  <a:spcPct val="80000"/>
                </a:lnSpc>
              </a:pPr>
              <a:r>
                <a:rPr lang="en-US" altLang="en-US" sz="1800" i="1" dirty="0">
                  <a:solidFill>
                    <a:prstClr val="black"/>
                  </a:solidFill>
                  <a:latin typeface="Century Gothic" panose="020B0502020202020204" pitchFamily="34" charset="0"/>
                </a:rPr>
                <a:t>Leishmania infantum</a:t>
              </a:r>
            </a:p>
          </p:txBody>
        </p:sp>
        <p:sp>
          <p:nvSpPr>
            <p:cNvPr id="17" name="Rectangle 16">
              <a:extLst>
                <a:ext uri="{FF2B5EF4-FFF2-40B4-BE49-F238E27FC236}">
                  <a16:creationId xmlns:a16="http://schemas.microsoft.com/office/drawing/2014/main" id="{6F0D5F70-6E67-41C9-840A-9575269A03CE}"/>
                </a:ext>
              </a:extLst>
            </p:cNvPr>
            <p:cNvSpPr/>
            <p:nvPr/>
          </p:nvSpPr>
          <p:spPr>
            <a:xfrm>
              <a:off x="2725622" y="6490823"/>
              <a:ext cx="1553630" cy="369332"/>
            </a:xfrm>
            <a:prstGeom prst="rect">
              <a:avLst/>
            </a:prstGeom>
          </p:spPr>
          <p:txBody>
            <a:bodyPr wrap="none">
              <a:spAutoFit/>
            </a:bodyPr>
            <a:lstStyle/>
            <a:p>
              <a:r>
                <a:rPr lang="en-US" altLang="en-US" sz="1800" i="1" dirty="0">
                  <a:solidFill>
                    <a:prstClr val="black"/>
                  </a:solidFill>
                  <a:latin typeface="Century Gothic" panose="020B0502020202020204" pitchFamily="34" charset="0"/>
                </a:rPr>
                <a:t>Giardia spp.</a:t>
              </a:r>
              <a:endParaRPr lang="en-US" altLang="en-US" sz="1800" dirty="0">
                <a:solidFill>
                  <a:prstClr val="black"/>
                </a:solidFill>
                <a:latin typeface="Century Gothic" panose="020B0502020202020204" pitchFamily="34" charset="0"/>
              </a:endParaRPr>
            </a:p>
          </p:txBody>
        </p:sp>
        <p:sp>
          <p:nvSpPr>
            <p:cNvPr id="26" name="TextBox 25">
              <a:extLst>
                <a:ext uri="{FF2B5EF4-FFF2-40B4-BE49-F238E27FC236}">
                  <a16:creationId xmlns:a16="http://schemas.microsoft.com/office/drawing/2014/main" id="{533B22DD-4149-4665-AA47-D00B76717223}"/>
                </a:ext>
              </a:extLst>
            </p:cNvPr>
            <p:cNvSpPr txBox="1"/>
            <p:nvPr/>
          </p:nvSpPr>
          <p:spPr>
            <a:xfrm>
              <a:off x="2303441" y="5325755"/>
              <a:ext cx="4813861" cy="400110"/>
            </a:xfrm>
            <a:prstGeom prst="rect">
              <a:avLst/>
            </a:prstGeom>
            <a:noFill/>
          </p:spPr>
          <p:txBody>
            <a:bodyPr wrap="square" rtlCol="0">
              <a:spAutoFit/>
            </a:bodyPr>
            <a:lstStyle/>
            <a:p>
              <a:r>
                <a:rPr lang="en-US" sz="2000" b="1" dirty="0" err="1">
                  <a:solidFill>
                    <a:srgbClr val="4D4D73"/>
                  </a:solidFill>
                  <a:latin typeface="Century Gothic" panose="020B0502020202020204" pitchFamily="34" charset="0"/>
                </a:rPr>
                <a:t>Mucoflagellates</a:t>
              </a:r>
              <a:endParaRPr lang="en-US" sz="2000" dirty="0">
                <a:solidFill>
                  <a:srgbClr val="4D4D73"/>
                </a:solidFill>
                <a:latin typeface="Century Gothic" panose="020B0502020202020204" pitchFamily="34" charset="0"/>
              </a:endParaRPr>
            </a:p>
          </p:txBody>
        </p:sp>
        <p:sp>
          <p:nvSpPr>
            <p:cNvPr id="37" name="Rectangle 36">
              <a:extLst>
                <a:ext uri="{FF2B5EF4-FFF2-40B4-BE49-F238E27FC236}">
                  <a16:creationId xmlns:a16="http://schemas.microsoft.com/office/drawing/2014/main" id="{AB04BAEC-3C33-4201-993A-39990687C6DD}"/>
                </a:ext>
              </a:extLst>
            </p:cNvPr>
            <p:cNvSpPr/>
            <p:nvPr/>
          </p:nvSpPr>
          <p:spPr>
            <a:xfrm>
              <a:off x="2848450" y="4118430"/>
              <a:ext cx="2743201" cy="313932"/>
            </a:xfrm>
            <a:prstGeom prst="rect">
              <a:avLst/>
            </a:prstGeom>
          </p:spPr>
          <p:txBody>
            <a:bodyPr wrap="square">
              <a:spAutoFit/>
            </a:bodyPr>
            <a:lstStyle/>
            <a:p>
              <a:pPr>
                <a:lnSpc>
                  <a:spcPct val="80000"/>
                </a:lnSpc>
              </a:pPr>
              <a:r>
                <a:rPr lang="en-US" altLang="en-US" sz="1800" i="1" dirty="0">
                  <a:latin typeface="Century Gothic" panose="020B0502020202020204" pitchFamily="34" charset="0"/>
                </a:rPr>
                <a:t>Trypanosoma </a:t>
              </a:r>
              <a:r>
                <a:rPr lang="en-US" altLang="en-US" sz="1800" i="1" dirty="0" err="1">
                  <a:latin typeface="Century Gothic" panose="020B0502020202020204" pitchFamily="34" charset="0"/>
                </a:rPr>
                <a:t>cruzi</a:t>
              </a:r>
              <a:endParaRPr lang="en-US" altLang="en-US" sz="1800" i="1" dirty="0">
                <a:latin typeface="Century Gothic" panose="020B0502020202020204" pitchFamily="34" charset="0"/>
              </a:endParaRPr>
            </a:p>
          </p:txBody>
        </p:sp>
        <p:sp>
          <p:nvSpPr>
            <p:cNvPr id="38" name="Rectangle 37">
              <a:extLst>
                <a:ext uri="{FF2B5EF4-FFF2-40B4-BE49-F238E27FC236}">
                  <a16:creationId xmlns:a16="http://schemas.microsoft.com/office/drawing/2014/main" id="{E7898BB5-0671-4DAE-8A4E-EE041019DF6E}"/>
                </a:ext>
              </a:extLst>
            </p:cNvPr>
            <p:cNvSpPr/>
            <p:nvPr/>
          </p:nvSpPr>
          <p:spPr>
            <a:xfrm>
              <a:off x="2859699" y="4478895"/>
              <a:ext cx="2815857" cy="313932"/>
            </a:xfrm>
            <a:prstGeom prst="rect">
              <a:avLst/>
            </a:prstGeom>
          </p:spPr>
          <p:txBody>
            <a:bodyPr wrap="none">
              <a:spAutoFit/>
            </a:bodyPr>
            <a:lstStyle/>
            <a:p>
              <a:pPr>
                <a:lnSpc>
                  <a:spcPct val="80000"/>
                </a:lnSpc>
              </a:pPr>
              <a:r>
                <a:rPr lang="en-US" altLang="en-US" sz="1800" i="1" dirty="0">
                  <a:latin typeface="Century Gothic" panose="020B0502020202020204" pitchFamily="34" charset="0"/>
                </a:rPr>
                <a:t>Leishmania infantum</a:t>
              </a:r>
            </a:p>
          </p:txBody>
        </p:sp>
      </p:grpSp>
      <p:grpSp>
        <p:nvGrpSpPr>
          <p:cNvPr id="3" name="Group 2"/>
          <p:cNvGrpSpPr/>
          <p:nvPr/>
        </p:nvGrpSpPr>
        <p:grpSpPr>
          <a:xfrm>
            <a:off x="3027530" y="2336957"/>
            <a:ext cx="4611450" cy="4297894"/>
            <a:chOff x="5659458" y="2410536"/>
            <a:chExt cx="4611450" cy="4297894"/>
          </a:xfrm>
        </p:grpSpPr>
        <p:sp>
          <p:nvSpPr>
            <p:cNvPr id="7" name="TextBox 6">
              <a:extLst>
                <a:ext uri="{FF2B5EF4-FFF2-40B4-BE49-F238E27FC236}">
                  <a16:creationId xmlns:a16="http://schemas.microsoft.com/office/drawing/2014/main" id="{9406FB87-E69E-44D5-9427-42652D89AC1D}"/>
                </a:ext>
              </a:extLst>
            </p:cNvPr>
            <p:cNvSpPr txBox="1"/>
            <p:nvPr/>
          </p:nvSpPr>
          <p:spPr>
            <a:xfrm>
              <a:off x="5661954" y="5332057"/>
              <a:ext cx="4608954" cy="400110"/>
            </a:xfrm>
            <a:prstGeom prst="rect">
              <a:avLst/>
            </a:prstGeom>
            <a:noFill/>
          </p:spPr>
          <p:txBody>
            <a:bodyPr wrap="none" rtlCol="0">
              <a:spAutoFit/>
            </a:bodyPr>
            <a:lstStyle/>
            <a:p>
              <a:r>
                <a:rPr lang="en-US" sz="2000" b="1" dirty="0">
                  <a:solidFill>
                    <a:srgbClr val="4D4D73"/>
                  </a:solidFill>
                  <a:latin typeface="Century Gothic" panose="020B0502020202020204" pitchFamily="34" charset="0"/>
                </a:rPr>
                <a:t>Intestinal apicomplexan </a:t>
              </a:r>
              <a:r>
                <a:rPr lang="en-US" sz="2000" dirty="0">
                  <a:solidFill>
                    <a:srgbClr val="4D4D73"/>
                  </a:solidFill>
                  <a:latin typeface="Century Gothic" panose="020B0502020202020204" pitchFamily="34" charset="0"/>
                </a:rPr>
                <a:t>(</a:t>
              </a:r>
              <a:r>
                <a:rPr lang="en-US" sz="2000" dirty="0" err="1">
                  <a:solidFill>
                    <a:srgbClr val="4D4D73"/>
                  </a:solidFill>
                  <a:latin typeface="Century Gothic" panose="020B0502020202020204" pitchFamily="34" charset="0"/>
                </a:rPr>
                <a:t>coccidia</a:t>
              </a:r>
              <a:r>
                <a:rPr lang="en-US" sz="2000" dirty="0">
                  <a:solidFill>
                    <a:srgbClr val="4D4D73"/>
                  </a:solidFill>
                  <a:latin typeface="Century Gothic" panose="020B0502020202020204" pitchFamily="34" charset="0"/>
                </a:rPr>
                <a:t>)</a:t>
              </a:r>
            </a:p>
          </p:txBody>
        </p:sp>
        <p:sp>
          <p:nvSpPr>
            <p:cNvPr id="8" name="TextBox 7">
              <a:extLst>
                <a:ext uri="{FF2B5EF4-FFF2-40B4-BE49-F238E27FC236}">
                  <a16:creationId xmlns:a16="http://schemas.microsoft.com/office/drawing/2014/main" id="{9F872782-75A0-4B4D-95D5-8734B51AFA9D}"/>
                </a:ext>
              </a:extLst>
            </p:cNvPr>
            <p:cNvSpPr txBox="1"/>
            <p:nvPr/>
          </p:nvSpPr>
          <p:spPr>
            <a:xfrm>
              <a:off x="5707927" y="2410536"/>
              <a:ext cx="4190571" cy="400110"/>
            </a:xfrm>
            <a:prstGeom prst="rect">
              <a:avLst/>
            </a:prstGeom>
            <a:noFill/>
          </p:spPr>
          <p:txBody>
            <a:bodyPr wrap="none" rtlCol="0">
              <a:spAutoFit/>
            </a:bodyPr>
            <a:lstStyle/>
            <a:p>
              <a:r>
                <a:rPr lang="en-US" sz="2000" b="1" dirty="0">
                  <a:solidFill>
                    <a:srgbClr val="4D4D73"/>
                  </a:solidFill>
                  <a:latin typeface="Century Gothic" panose="020B0502020202020204" pitchFamily="34" charset="0"/>
                </a:rPr>
                <a:t>Blood </a:t>
              </a:r>
              <a:r>
                <a:rPr lang="en-US" sz="2000" b="1" dirty="0" err="1">
                  <a:solidFill>
                    <a:srgbClr val="4D4D73"/>
                  </a:solidFill>
                  <a:latin typeface="Century Gothic" panose="020B0502020202020204" pitchFamily="34" charset="0"/>
                </a:rPr>
                <a:t>apicomplexa</a:t>
              </a:r>
              <a:r>
                <a:rPr lang="en-US" sz="2000" b="1" dirty="0">
                  <a:solidFill>
                    <a:srgbClr val="4D4D73"/>
                  </a:solidFill>
                  <a:latin typeface="Century Gothic" panose="020B0502020202020204" pitchFamily="34" charset="0"/>
                </a:rPr>
                <a:t> </a:t>
              </a:r>
              <a:r>
                <a:rPr lang="en-US" sz="2000" dirty="0">
                  <a:solidFill>
                    <a:srgbClr val="4D4D73"/>
                  </a:solidFill>
                  <a:latin typeface="Century Gothic" panose="020B0502020202020204" pitchFamily="34" charset="0"/>
                </a:rPr>
                <a:t>(</a:t>
              </a:r>
              <a:r>
                <a:rPr lang="en-US" sz="2000" dirty="0" err="1">
                  <a:solidFill>
                    <a:srgbClr val="4D4D73"/>
                  </a:solidFill>
                  <a:latin typeface="Century Gothic" panose="020B0502020202020204" pitchFamily="34" charset="0"/>
                </a:rPr>
                <a:t>piroplasms</a:t>
              </a:r>
              <a:r>
                <a:rPr lang="en-US" sz="2000" dirty="0">
                  <a:solidFill>
                    <a:srgbClr val="4D4D73"/>
                  </a:solidFill>
                  <a:latin typeface="Century Gothic" panose="020B0502020202020204" pitchFamily="34" charset="0"/>
                </a:rPr>
                <a:t>)</a:t>
              </a:r>
            </a:p>
          </p:txBody>
        </p:sp>
        <p:sp>
          <p:nvSpPr>
            <p:cNvPr id="18" name="Rectangle 17">
              <a:extLst>
                <a:ext uri="{FF2B5EF4-FFF2-40B4-BE49-F238E27FC236}">
                  <a16:creationId xmlns:a16="http://schemas.microsoft.com/office/drawing/2014/main" id="{D10A3F03-7580-453F-8E8F-6F80316206BF}"/>
                </a:ext>
              </a:extLst>
            </p:cNvPr>
            <p:cNvSpPr/>
            <p:nvPr/>
          </p:nvSpPr>
          <p:spPr>
            <a:xfrm>
              <a:off x="5973409" y="5748467"/>
              <a:ext cx="3049646" cy="313933"/>
            </a:xfrm>
            <a:prstGeom prst="rect">
              <a:avLst/>
            </a:prstGeom>
          </p:spPr>
          <p:txBody>
            <a:bodyPr wrap="square">
              <a:spAutoFit/>
            </a:bodyPr>
            <a:lstStyle/>
            <a:p>
              <a:pPr>
                <a:lnSpc>
                  <a:spcPct val="80000"/>
                </a:lnSpc>
              </a:pPr>
              <a:r>
                <a:rPr lang="en-US" altLang="en-US" sz="1800" i="1" dirty="0">
                  <a:solidFill>
                    <a:prstClr val="black"/>
                  </a:solidFill>
                  <a:latin typeface="Century Gothic" panose="020B0502020202020204" pitchFamily="34" charset="0"/>
                </a:rPr>
                <a:t>Cryptosporidium parvum</a:t>
              </a:r>
            </a:p>
          </p:txBody>
        </p:sp>
        <p:sp>
          <p:nvSpPr>
            <p:cNvPr id="19" name="Rectangle 18">
              <a:extLst>
                <a:ext uri="{FF2B5EF4-FFF2-40B4-BE49-F238E27FC236}">
                  <a16:creationId xmlns:a16="http://schemas.microsoft.com/office/drawing/2014/main" id="{3F7F7C12-0F7B-495E-ADCA-2102991E9363}"/>
                </a:ext>
              </a:extLst>
            </p:cNvPr>
            <p:cNvSpPr/>
            <p:nvPr/>
          </p:nvSpPr>
          <p:spPr>
            <a:xfrm>
              <a:off x="5988649" y="6071483"/>
              <a:ext cx="1526380" cy="313932"/>
            </a:xfrm>
            <a:prstGeom prst="rect">
              <a:avLst/>
            </a:prstGeom>
          </p:spPr>
          <p:txBody>
            <a:bodyPr wrap="none">
              <a:spAutoFit/>
            </a:bodyPr>
            <a:lstStyle/>
            <a:p>
              <a:pPr>
                <a:lnSpc>
                  <a:spcPct val="80000"/>
                </a:lnSpc>
              </a:pPr>
              <a:r>
                <a:rPr lang="en-US" altLang="en-US" sz="1800" i="1" dirty="0">
                  <a:solidFill>
                    <a:prstClr val="black"/>
                  </a:solidFill>
                  <a:latin typeface="Century Gothic" panose="020B0502020202020204" pitchFamily="34" charset="0"/>
                </a:rPr>
                <a:t>Eimeria spp.</a:t>
              </a:r>
            </a:p>
          </p:txBody>
        </p:sp>
        <p:sp>
          <p:nvSpPr>
            <p:cNvPr id="20" name="Rectangle 19">
              <a:extLst>
                <a:ext uri="{FF2B5EF4-FFF2-40B4-BE49-F238E27FC236}">
                  <a16:creationId xmlns:a16="http://schemas.microsoft.com/office/drawing/2014/main" id="{2ABCC8E5-68D1-4ED9-A776-C77C77426742}"/>
                </a:ext>
              </a:extLst>
            </p:cNvPr>
            <p:cNvSpPr/>
            <p:nvPr/>
          </p:nvSpPr>
          <p:spPr>
            <a:xfrm>
              <a:off x="5933683" y="6394498"/>
              <a:ext cx="2257349" cy="313932"/>
            </a:xfrm>
            <a:prstGeom prst="rect">
              <a:avLst/>
            </a:prstGeom>
          </p:spPr>
          <p:txBody>
            <a:bodyPr wrap="none">
              <a:spAutoFit/>
            </a:bodyPr>
            <a:lstStyle/>
            <a:p>
              <a:pPr>
                <a:lnSpc>
                  <a:spcPct val="80000"/>
                </a:lnSpc>
              </a:pPr>
              <a:r>
                <a:rPr lang="en-US" altLang="en-US" sz="1800" i="1" dirty="0" err="1">
                  <a:solidFill>
                    <a:prstClr val="black"/>
                  </a:solidFill>
                  <a:latin typeface="Century Gothic" panose="020B0502020202020204" pitchFamily="34" charset="0"/>
                </a:rPr>
                <a:t>Cystoisospora</a:t>
              </a:r>
              <a:r>
                <a:rPr lang="en-US" altLang="en-US" sz="1800" i="1" dirty="0">
                  <a:solidFill>
                    <a:prstClr val="black"/>
                  </a:solidFill>
                  <a:latin typeface="Century Gothic" panose="020B0502020202020204" pitchFamily="34" charset="0"/>
                </a:rPr>
                <a:t> spp.</a:t>
              </a:r>
            </a:p>
          </p:txBody>
        </p:sp>
        <p:sp>
          <p:nvSpPr>
            <p:cNvPr id="21" name="Rectangle 20">
              <a:extLst>
                <a:ext uri="{FF2B5EF4-FFF2-40B4-BE49-F238E27FC236}">
                  <a16:creationId xmlns:a16="http://schemas.microsoft.com/office/drawing/2014/main" id="{649E969A-B570-414C-8CB6-29EC57EBB4A7}"/>
                </a:ext>
              </a:extLst>
            </p:cNvPr>
            <p:cNvSpPr/>
            <p:nvPr/>
          </p:nvSpPr>
          <p:spPr>
            <a:xfrm>
              <a:off x="6051255" y="3127114"/>
              <a:ext cx="2022206" cy="369332"/>
            </a:xfrm>
            <a:prstGeom prst="rect">
              <a:avLst/>
            </a:prstGeom>
          </p:spPr>
          <p:txBody>
            <a:bodyPr wrap="square">
              <a:spAutoFit/>
            </a:bodyPr>
            <a:lstStyle/>
            <a:p>
              <a:r>
                <a:rPr lang="en-US" altLang="en-US" sz="1800" i="1" dirty="0" err="1">
                  <a:solidFill>
                    <a:prstClr val="black"/>
                  </a:solidFill>
                  <a:latin typeface="Century Gothic" panose="020B0502020202020204" pitchFamily="34" charset="0"/>
                </a:rPr>
                <a:t>Cytauxzoon</a:t>
              </a:r>
              <a:r>
                <a:rPr lang="en-US" altLang="en-US" sz="1800" i="1" dirty="0">
                  <a:solidFill>
                    <a:prstClr val="black"/>
                  </a:solidFill>
                  <a:latin typeface="Century Gothic" panose="020B0502020202020204" pitchFamily="34" charset="0"/>
                </a:rPr>
                <a:t> </a:t>
              </a:r>
              <a:r>
                <a:rPr lang="en-US" altLang="en-US" sz="1800" i="1" dirty="0" err="1">
                  <a:solidFill>
                    <a:prstClr val="black"/>
                  </a:solidFill>
                  <a:latin typeface="Century Gothic" panose="020B0502020202020204" pitchFamily="34" charset="0"/>
                </a:rPr>
                <a:t>felis</a:t>
              </a:r>
              <a:endParaRPr lang="en-US" altLang="en-US" sz="1800" dirty="0">
                <a:solidFill>
                  <a:prstClr val="black"/>
                </a:solidFill>
                <a:latin typeface="Century Gothic" panose="020B0502020202020204" pitchFamily="34" charset="0"/>
              </a:endParaRPr>
            </a:p>
          </p:txBody>
        </p:sp>
        <p:sp>
          <p:nvSpPr>
            <p:cNvPr id="22" name="Rectangle 21">
              <a:extLst>
                <a:ext uri="{FF2B5EF4-FFF2-40B4-BE49-F238E27FC236}">
                  <a16:creationId xmlns:a16="http://schemas.microsoft.com/office/drawing/2014/main" id="{0228BB5B-03A3-433F-B952-18212FB16F5D}"/>
                </a:ext>
              </a:extLst>
            </p:cNvPr>
            <p:cNvSpPr/>
            <p:nvPr/>
          </p:nvSpPr>
          <p:spPr>
            <a:xfrm>
              <a:off x="6051255" y="2772681"/>
              <a:ext cx="1608133" cy="369332"/>
            </a:xfrm>
            <a:prstGeom prst="rect">
              <a:avLst/>
            </a:prstGeom>
          </p:spPr>
          <p:txBody>
            <a:bodyPr wrap="none">
              <a:spAutoFit/>
            </a:bodyPr>
            <a:lstStyle/>
            <a:p>
              <a:r>
                <a:rPr lang="en-US" altLang="en-US" sz="1800" i="1" dirty="0">
                  <a:solidFill>
                    <a:prstClr val="black"/>
                  </a:solidFill>
                  <a:latin typeface="Century Gothic" panose="020B0502020202020204" pitchFamily="34" charset="0"/>
                </a:rPr>
                <a:t>Babesia spp.</a:t>
              </a:r>
            </a:p>
          </p:txBody>
        </p:sp>
        <p:sp>
          <p:nvSpPr>
            <p:cNvPr id="23" name="Rectangle 22">
              <a:extLst>
                <a:ext uri="{FF2B5EF4-FFF2-40B4-BE49-F238E27FC236}">
                  <a16:creationId xmlns:a16="http://schemas.microsoft.com/office/drawing/2014/main" id="{97607B40-6A08-47D0-BC7D-932A58254D0B}"/>
                </a:ext>
              </a:extLst>
            </p:cNvPr>
            <p:cNvSpPr/>
            <p:nvPr/>
          </p:nvSpPr>
          <p:spPr>
            <a:xfrm>
              <a:off x="6051255" y="4105904"/>
              <a:ext cx="2510319" cy="369332"/>
            </a:xfrm>
            <a:prstGeom prst="rect">
              <a:avLst/>
            </a:prstGeom>
          </p:spPr>
          <p:txBody>
            <a:bodyPr wrap="square">
              <a:spAutoFit/>
            </a:bodyPr>
            <a:lstStyle/>
            <a:p>
              <a:r>
                <a:rPr lang="en-US" altLang="en-US" sz="1800" i="1" dirty="0">
                  <a:solidFill>
                    <a:prstClr val="black"/>
                  </a:solidFill>
                  <a:latin typeface="Century Gothic" panose="020B0502020202020204" pitchFamily="34" charset="0"/>
                </a:rPr>
                <a:t>Toxoplasma gondii</a:t>
              </a:r>
            </a:p>
          </p:txBody>
        </p:sp>
        <p:sp>
          <p:nvSpPr>
            <p:cNvPr id="24" name="Rectangle 23">
              <a:extLst>
                <a:ext uri="{FF2B5EF4-FFF2-40B4-BE49-F238E27FC236}">
                  <a16:creationId xmlns:a16="http://schemas.microsoft.com/office/drawing/2014/main" id="{044FEE81-87BC-46BB-8A58-8E1B7080DA5D}"/>
                </a:ext>
              </a:extLst>
            </p:cNvPr>
            <p:cNvSpPr/>
            <p:nvPr/>
          </p:nvSpPr>
          <p:spPr>
            <a:xfrm>
              <a:off x="6051255" y="4464364"/>
              <a:ext cx="2472017" cy="369332"/>
            </a:xfrm>
            <a:prstGeom prst="rect">
              <a:avLst/>
            </a:prstGeom>
          </p:spPr>
          <p:txBody>
            <a:bodyPr wrap="square">
              <a:spAutoFit/>
            </a:bodyPr>
            <a:lstStyle/>
            <a:p>
              <a:r>
                <a:rPr lang="en-US" altLang="en-US" sz="1800" i="1" dirty="0" err="1">
                  <a:solidFill>
                    <a:prstClr val="black"/>
                  </a:solidFill>
                  <a:latin typeface="Century Gothic" panose="020B0502020202020204" pitchFamily="34" charset="0"/>
                </a:rPr>
                <a:t>Neospora</a:t>
              </a:r>
              <a:r>
                <a:rPr lang="en-US" altLang="en-US" sz="1800" i="1" dirty="0">
                  <a:solidFill>
                    <a:prstClr val="black"/>
                  </a:solidFill>
                  <a:latin typeface="Century Gothic" panose="020B0502020202020204" pitchFamily="34" charset="0"/>
                </a:rPr>
                <a:t> caninum</a:t>
              </a:r>
            </a:p>
          </p:txBody>
        </p:sp>
        <p:sp>
          <p:nvSpPr>
            <p:cNvPr id="25" name="Rectangle 24">
              <a:extLst>
                <a:ext uri="{FF2B5EF4-FFF2-40B4-BE49-F238E27FC236}">
                  <a16:creationId xmlns:a16="http://schemas.microsoft.com/office/drawing/2014/main" id="{DBCCF652-659E-4F2F-8E55-9F4537C21BB9}"/>
                </a:ext>
              </a:extLst>
            </p:cNvPr>
            <p:cNvSpPr/>
            <p:nvPr/>
          </p:nvSpPr>
          <p:spPr>
            <a:xfrm>
              <a:off x="6051255" y="4822825"/>
              <a:ext cx="1935145" cy="369332"/>
            </a:xfrm>
            <a:prstGeom prst="rect">
              <a:avLst/>
            </a:prstGeom>
          </p:spPr>
          <p:txBody>
            <a:bodyPr wrap="square">
              <a:spAutoFit/>
            </a:bodyPr>
            <a:lstStyle/>
            <a:p>
              <a:r>
                <a:rPr lang="en-US" altLang="en-US" sz="1800" i="1" dirty="0" err="1">
                  <a:solidFill>
                    <a:prstClr val="black"/>
                  </a:solidFill>
                  <a:latin typeface="Century Gothic" panose="020B0502020202020204" pitchFamily="34" charset="0"/>
                </a:rPr>
                <a:t>Sarcocystis</a:t>
              </a:r>
              <a:r>
                <a:rPr lang="en-US" altLang="en-US" sz="1800" i="1" dirty="0">
                  <a:solidFill>
                    <a:prstClr val="black"/>
                  </a:solidFill>
                  <a:latin typeface="Century Gothic" panose="020B0502020202020204" pitchFamily="34" charset="0"/>
                </a:rPr>
                <a:t> spp.</a:t>
              </a:r>
              <a:endParaRPr lang="en-US" altLang="en-US" sz="1800" dirty="0">
                <a:solidFill>
                  <a:prstClr val="black"/>
                </a:solidFill>
                <a:latin typeface="Century Gothic" panose="020B0502020202020204" pitchFamily="34" charset="0"/>
              </a:endParaRPr>
            </a:p>
          </p:txBody>
        </p:sp>
        <p:sp>
          <p:nvSpPr>
            <p:cNvPr id="39" name="TextBox 38">
              <a:extLst>
                <a:ext uri="{FF2B5EF4-FFF2-40B4-BE49-F238E27FC236}">
                  <a16:creationId xmlns:a16="http://schemas.microsoft.com/office/drawing/2014/main" id="{9406FB87-E69E-44D5-9427-42652D89AC1D}"/>
                </a:ext>
              </a:extLst>
            </p:cNvPr>
            <p:cNvSpPr txBox="1"/>
            <p:nvPr/>
          </p:nvSpPr>
          <p:spPr>
            <a:xfrm>
              <a:off x="5659458" y="3790890"/>
              <a:ext cx="3033203" cy="400110"/>
            </a:xfrm>
            <a:prstGeom prst="rect">
              <a:avLst/>
            </a:prstGeom>
            <a:noFill/>
          </p:spPr>
          <p:txBody>
            <a:bodyPr wrap="none" rtlCol="0">
              <a:spAutoFit/>
            </a:bodyPr>
            <a:lstStyle/>
            <a:p>
              <a:r>
                <a:rPr lang="en-US" sz="2000" b="1" dirty="0">
                  <a:solidFill>
                    <a:srgbClr val="4D4D73"/>
                  </a:solidFill>
                  <a:latin typeface="Century Gothic" panose="020B0502020202020204" pitchFamily="34" charset="0"/>
                </a:rPr>
                <a:t>Systemic </a:t>
              </a:r>
              <a:r>
                <a:rPr lang="en-US" sz="2000" b="1" dirty="0" err="1">
                  <a:solidFill>
                    <a:srgbClr val="4D4D73"/>
                  </a:solidFill>
                  <a:latin typeface="Century Gothic" panose="020B0502020202020204" pitchFamily="34" charset="0"/>
                </a:rPr>
                <a:t>apicomplexa</a:t>
              </a:r>
              <a:endParaRPr lang="en-US" sz="2000" b="1" dirty="0">
                <a:solidFill>
                  <a:srgbClr val="4D4D73"/>
                </a:solidFill>
                <a:latin typeface="Century Gothic" panose="020B0502020202020204" pitchFamily="34" charset="0"/>
              </a:endParaRPr>
            </a:p>
          </p:txBody>
        </p:sp>
      </p:grpSp>
      <p:sp>
        <p:nvSpPr>
          <p:cNvPr id="41" name="TextBox 40">
            <a:extLst>
              <a:ext uri="{FF2B5EF4-FFF2-40B4-BE49-F238E27FC236}">
                <a16:creationId xmlns:a16="http://schemas.microsoft.com/office/drawing/2014/main" id="{7181521D-5B84-4F91-AC30-5E9A3B16895C}"/>
              </a:ext>
            </a:extLst>
          </p:cNvPr>
          <p:cNvSpPr txBox="1"/>
          <p:nvPr/>
        </p:nvSpPr>
        <p:spPr>
          <a:xfrm>
            <a:off x="374825" y="457011"/>
            <a:ext cx="2395207" cy="1323439"/>
          </a:xfrm>
          <a:prstGeom prst="rect">
            <a:avLst/>
          </a:prstGeom>
          <a:noFill/>
        </p:spPr>
        <p:txBody>
          <a:bodyPr wrap="none" rtlCol="0">
            <a:spAutoFit/>
          </a:bodyPr>
          <a:lstStyle/>
          <a:p>
            <a:r>
              <a:rPr lang="en-US" sz="4000" dirty="0">
                <a:solidFill>
                  <a:srgbClr val="4D4D73"/>
                </a:solidFill>
                <a:latin typeface="Century Gothic" panose="020B0502020202020204" pitchFamily="34" charset="0"/>
              </a:rPr>
              <a:t>Parasitic </a:t>
            </a:r>
          </a:p>
          <a:p>
            <a:r>
              <a:rPr lang="en-US" sz="4000" dirty="0">
                <a:solidFill>
                  <a:srgbClr val="4D4D73"/>
                </a:solidFill>
                <a:latin typeface="Century Gothic" panose="020B0502020202020204" pitchFamily="34" charset="0"/>
              </a:rPr>
              <a:t>Protozoa</a:t>
            </a:r>
          </a:p>
        </p:txBody>
      </p:sp>
      <p:sp>
        <p:nvSpPr>
          <p:cNvPr id="40" name="TextBox 39">
            <a:extLst>
              <a:ext uri="{FF2B5EF4-FFF2-40B4-BE49-F238E27FC236}">
                <a16:creationId xmlns:a16="http://schemas.microsoft.com/office/drawing/2014/main" id="{EB657400-F11A-4BBD-82BC-C835EB8FB0B9}"/>
              </a:ext>
            </a:extLst>
          </p:cNvPr>
          <p:cNvSpPr txBox="1"/>
          <p:nvPr/>
        </p:nvSpPr>
        <p:spPr>
          <a:xfrm>
            <a:off x="3292912" y="1079050"/>
            <a:ext cx="3536455" cy="892552"/>
          </a:xfrm>
          <a:prstGeom prst="rect">
            <a:avLst/>
          </a:prstGeom>
          <a:solidFill>
            <a:srgbClr val="666699"/>
          </a:solidFill>
          <a:ln>
            <a:solidFill>
              <a:srgbClr val="666699"/>
            </a:solidFill>
          </a:ln>
        </p:spPr>
        <p:txBody>
          <a:bodyPr wrap="square" rtlCol="0">
            <a:spAutoFit/>
          </a:bodyPr>
          <a:lstStyle/>
          <a:p>
            <a:pPr algn="ctr" fontAlgn="auto">
              <a:spcBef>
                <a:spcPts val="0"/>
              </a:spcBef>
              <a:spcAft>
                <a:spcPts val="0"/>
              </a:spcAft>
              <a:defRPr/>
            </a:pPr>
            <a:r>
              <a:rPr lang="en-US" sz="2800" b="1" kern="0" dirty="0" err="1">
                <a:solidFill>
                  <a:schemeClr val="bg1"/>
                </a:solidFill>
                <a:latin typeface="Century Gothic" panose="020B0502020202020204" pitchFamily="34" charset="0"/>
              </a:rPr>
              <a:t>Apicomplexa</a:t>
            </a:r>
            <a:r>
              <a:rPr lang="en-US" sz="2800" b="1" kern="0" dirty="0">
                <a:solidFill>
                  <a:schemeClr val="bg1"/>
                </a:solidFill>
                <a:latin typeface="Century Gothic" panose="020B0502020202020204" pitchFamily="34" charset="0"/>
              </a:rPr>
              <a:t> </a:t>
            </a:r>
          </a:p>
          <a:p>
            <a:pPr algn="ctr" fontAlgn="auto">
              <a:spcBef>
                <a:spcPts val="0"/>
              </a:spcBef>
              <a:spcAft>
                <a:spcPts val="0"/>
              </a:spcAft>
              <a:defRPr/>
            </a:pPr>
            <a:r>
              <a:rPr lang="en-US" kern="0" dirty="0">
                <a:solidFill>
                  <a:schemeClr val="bg1"/>
                </a:solidFill>
                <a:latin typeface="Century Gothic" panose="020B0502020202020204" pitchFamily="34" charset="0"/>
              </a:rPr>
              <a:t>(Alveolates)</a:t>
            </a:r>
          </a:p>
        </p:txBody>
      </p:sp>
      <p:cxnSp>
        <p:nvCxnSpPr>
          <p:cNvPr id="42" name="Straight Connector 41">
            <a:extLst>
              <a:ext uri="{FF2B5EF4-FFF2-40B4-BE49-F238E27FC236}">
                <a16:creationId xmlns:a16="http://schemas.microsoft.com/office/drawing/2014/main" id="{0C1F7DC8-A4A3-4CF4-A85C-38B143EF0C48}"/>
              </a:ext>
            </a:extLst>
          </p:cNvPr>
          <p:cNvCxnSpPr/>
          <p:nvPr/>
        </p:nvCxnSpPr>
        <p:spPr>
          <a:xfrm>
            <a:off x="387221" y="5176023"/>
            <a:ext cx="11382803" cy="59711"/>
          </a:xfrm>
          <a:prstGeom prst="line">
            <a:avLst/>
          </a:prstGeom>
          <a:noFill/>
          <a:ln w="28575" cap="flat" cmpd="sng" algn="ctr">
            <a:solidFill>
              <a:srgbClr val="666699"/>
            </a:solidFill>
            <a:prstDash val="lgDash"/>
          </a:ln>
          <a:effectLst/>
        </p:spPr>
      </p:cxnSp>
      <p:sp>
        <p:nvSpPr>
          <p:cNvPr id="43" name="Rectangle 42"/>
          <p:cNvSpPr/>
          <p:nvPr/>
        </p:nvSpPr>
        <p:spPr>
          <a:xfrm>
            <a:off x="97049" y="66062"/>
            <a:ext cx="2962127" cy="338554"/>
          </a:xfrm>
          <a:prstGeom prst="rect">
            <a:avLst/>
          </a:prstGeom>
          <a:ln>
            <a:noFill/>
          </a:ln>
        </p:spPr>
        <p:txBody>
          <a:bodyPr wrap="square">
            <a:spAutoFit/>
          </a:bodyPr>
          <a:lstStyle/>
          <a:p>
            <a:r>
              <a:rPr lang="en-US" sz="1600" dirty="0">
                <a:latin typeface="Century Gothic" panose="020B0502020202020204" pitchFamily="34" charset="0"/>
              </a:rPr>
              <a:t>(know terms on this slide)</a:t>
            </a:r>
          </a:p>
        </p:txBody>
      </p:sp>
      <p:sp>
        <p:nvSpPr>
          <p:cNvPr id="44" name="Rectangle 43">
            <a:extLst>
              <a:ext uri="{FF2B5EF4-FFF2-40B4-BE49-F238E27FC236}">
                <a16:creationId xmlns:a16="http://schemas.microsoft.com/office/drawing/2014/main" id="{278A1E4C-D907-4DBE-974A-FCA49ED07D17}"/>
              </a:ext>
            </a:extLst>
          </p:cNvPr>
          <p:cNvSpPr/>
          <p:nvPr/>
        </p:nvSpPr>
        <p:spPr>
          <a:xfrm>
            <a:off x="8225976" y="6034011"/>
            <a:ext cx="3950784" cy="369332"/>
          </a:xfrm>
          <a:prstGeom prst="rect">
            <a:avLst/>
          </a:prstGeom>
        </p:spPr>
        <p:txBody>
          <a:bodyPr wrap="square">
            <a:spAutoFit/>
          </a:bodyPr>
          <a:lstStyle/>
          <a:p>
            <a:r>
              <a:rPr lang="en-US" altLang="en-US" sz="1800" i="1" dirty="0" err="1">
                <a:solidFill>
                  <a:prstClr val="black"/>
                </a:solidFill>
                <a:latin typeface="Century Gothic" panose="020B0502020202020204" pitchFamily="34" charset="0"/>
              </a:rPr>
              <a:t>Tritrichomonas</a:t>
            </a:r>
            <a:r>
              <a:rPr lang="en-US" altLang="en-US" sz="1800" i="1" dirty="0">
                <a:solidFill>
                  <a:prstClr val="black"/>
                </a:solidFill>
                <a:latin typeface="Century Gothic" panose="020B0502020202020204" pitchFamily="34" charset="0"/>
              </a:rPr>
              <a:t> </a:t>
            </a:r>
            <a:r>
              <a:rPr lang="en-US" altLang="en-US" sz="1800" i="1" dirty="0" err="1">
                <a:solidFill>
                  <a:prstClr val="black"/>
                </a:solidFill>
                <a:latin typeface="Century Gothic" panose="020B0502020202020204" pitchFamily="34" charset="0"/>
              </a:rPr>
              <a:t>blagburni</a:t>
            </a:r>
            <a:endParaRPr lang="en-US" altLang="en-US" sz="1800" dirty="0">
              <a:solidFill>
                <a:prstClr val="black"/>
              </a:solidFill>
              <a:latin typeface="Century Gothic" panose="020B0502020202020204" pitchFamily="34" charset="0"/>
            </a:endParaRPr>
          </a:p>
        </p:txBody>
      </p:sp>
      <p:sp>
        <p:nvSpPr>
          <p:cNvPr id="45" name="Rectangle 44">
            <a:extLst>
              <a:ext uri="{FF2B5EF4-FFF2-40B4-BE49-F238E27FC236}">
                <a16:creationId xmlns:a16="http://schemas.microsoft.com/office/drawing/2014/main" id="{35C659BB-7731-484E-92A2-9478802DFB7B}"/>
              </a:ext>
            </a:extLst>
          </p:cNvPr>
          <p:cNvSpPr/>
          <p:nvPr/>
        </p:nvSpPr>
        <p:spPr>
          <a:xfrm>
            <a:off x="7887710" y="2183238"/>
            <a:ext cx="3571603" cy="1350795"/>
          </a:xfrm>
          <a:prstGeom prst="rec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04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735EB6BA-85E1-4CE7-87EF-EA8DA129413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35013" y="152400"/>
            <a:ext cx="5166489" cy="6553200"/>
          </a:xfrm>
          <a:prstGeom prst="rect">
            <a:avLst/>
          </a:prstGeom>
        </p:spPr>
      </p:pic>
      <p:sp>
        <p:nvSpPr>
          <p:cNvPr id="4" name="Rectangle 4">
            <a:extLst>
              <a:ext uri="{FF2B5EF4-FFF2-40B4-BE49-F238E27FC236}">
                <a16:creationId xmlns:a16="http://schemas.microsoft.com/office/drawing/2014/main" id="{6E4E18A3-B5C4-400A-B17A-7ABDA97EA115}"/>
              </a:ext>
            </a:extLst>
          </p:cNvPr>
          <p:cNvSpPr txBox="1">
            <a:spLocks noChangeArrowheads="1"/>
          </p:cNvSpPr>
          <p:nvPr/>
        </p:nvSpPr>
        <p:spPr>
          <a:xfrm>
            <a:off x="228600" y="180109"/>
            <a:ext cx="4890779" cy="708041"/>
          </a:xfrm>
          <a:prstGeom prst="rect">
            <a:avLst/>
          </a:prstGeom>
          <a:solidFill>
            <a:schemeClr val="accent2"/>
          </a:solidFill>
          <a:ln>
            <a:solidFill>
              <a:schemeClr val="accent1"/>
            </a:solidFill>
          </a:ln>
        </p:spPr>
        <p:txBody>
          <a:bodyPr>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b="1" i="1">
                <a:solidFill>
                  <a:schemeClr val="bg1"/>
                </a:solidFill>
                <a:latin typeface="Century Gothic" panose="020B0502020202020204" pitchFamily="34" charset="0"/>
              </a:rPr>
              <a:t>Hemoflagellates</a:t>
            </a:r>
            <a:endParaRPr lang="en-US" altLang="en-US"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CE364ADE-67EA-4FBE-A15C-0B9E32D45D9A}"/>
              </a:ext>
            </a:extLst>
          </p:cNvPr>
          <p:cNvSpPr/>
          <p:nvPr/>
        </p:nvSpPr>
        <p:spPr>
          <a:xfrm>
            <a:off x="935613" y="2865007"/>
            <a:ext cx="4990484" cy="584775"/>
          </a:xfrm>
          <a:prstGeom prst="rect">
            <a:avLst/>
          </a:prstGeom>
        </p:spPr>
        <p:txBody>
          <a:bodyPr wrap="square">
            <a:spAutoFit/>
          </a:bodyPr>
          <a:lstStyle/>
          <a:p>
            <a:pPr>
              <a:lnSpc>
                <a:spcPct val="80000"/>
              </a:lnSpc>
            </a:pPr>
            <a:r>
              <a:rPr lang="en-US" altLang="en-US" sz="4000" i="1" dirty="0">
                <a:solidFill>
                  <a:prstClr val="black"/>
                </a:solidFill>
                <a:latin typeface="Century Gothic" panose="020B0502020202020204" pitchFamily="34" charset="0"/>
              </a:rPr>
              <a:t>Trypanosoma </a:t>
            </a:r>
            <a:r>
              <a:rPr lang="en-US" altLang="en-US" sz="4000" i="1" dirty="0" err="1">
                <a:solidFill>
                  <a:prstClr val="black"/>
                </a:solidFill>
                <a:latin typeface="Century Gothic" panose="020B0502020202020204" pitchFamily="34" charset="0"/>
              </a:rPr>
              <a:t>cruzi</a:t>
            </a:r>
            <a:endParaRPr lang="en-US" altLang="en-US" sz="4000" i="1" dirty="0">
              <a:solidFill>
                <a:prstClr val="black"/>
              </a:solidFill>
              <a:latin typeface="Century Gothic" panose="020B0502020202020204" pitchFamily="34" charset="0"/>
            </a:endParaRPr>
          </a:p>
        </p:txBody>
      </p:sp>
      <p:sp>
        <p:nvSpPr>
          <p:cNvPr id="6" name="Rectangle 5">
            <a:extLst>
              <a:ext uri="{FF2B5EF4-FFF2-40B4-BE49-F238E27FC236}">
                <a16:creationId xmlns:a16="http://schemas.microsoft.com/office/drawing/2014/main" id="{DBFFEF67-45EE-460F-AFA4-8EB8CD7B1905}"/>
              </a:ext>
            </a:extLst>
          </p:cNvPr>
          <p:cNvSpPr/>
          <p:nvPr/>
        </p:nvSpPr>
        <p:spPr>
          <a:xfrm>
            <a:off x="935613" y="1981200"/>
            <a:ext cx="5315879" cy="584775"/>
          </a:xfrm>
          <a:prstGeom prst="rect">
            <a:avLst/>
          </a:prstGeom>
        </p:spPr>
        <p:txBody>
          <a:bodyPr wrap="none">
            <a:spAutoFit/>
          </a:bodyPr>
          <a:lstStyle/>
          <a:p>
            <a:pPr>
              <a:lnSpc>
                <a:spcPct val="80000"/>
              </a:lnSpc>
            </a:pPr>
            <a:r>
              <a:rPr lang="en-US" altLang="en-US" sz="4000" i="1" dirty="0">
                <a:solidFill>
                  <a:prstClr val="black"/>
                </a:solidFill>
                <a:latin typeface="Century Gothic" panose="020B0502020202020204" pitchFamily="34" charset="0"/>
              </a:rPr>
              <a:t>Leishmania infantum</a:t>
            </a:r>
          </a:p>
        </p:txBody>
      </p:sp>
      <p:pic>
        <p:nvPicPr>
          <p:cNvPr id="7" name="Picture 6">
            <a:extLst>
              <a:ext uri="{FF2B5EF4-FFF2-40B4-BE49-F238E27FC236}">
                <a16:creationId xmlns:a16="http://schemas.microsoft.com/office/drawing/2014/main" id="{6B23A231-E7CD-4701-ABDC-07619D55B0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7975" y="3659025"/>
            <a:ext cx="2974421" cy="2347285"/>
          </a:xfrm>
          <a:prstGeom prst="rect">
            <a:avLst/>
          </a:prstGeom>
        </p:spPr>
      </p:pic>
      <p:pic>
        <p:nvPicPr>
          <p:cNvPr id="8" name="Picture 7">
            <a:extLst>
              <a:ext uri="{FF2B5EF4-FFF2-40B4-BE49-F238E27FC236}">
                <a16:creationId xmlns:a16="http://schemas.microsoft.com/office/drawing/2014/main" id="{F28B55D4-5DE2-4011-BB66-650C4FF5DD9E}"/>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404667" y="4292026"/>
            <a:ext cx="2529260" cy="1517557"/>
          </a:xfrm>
          <a:prstGeom prst="rect">
            <a:avLst/>
          </a:prstGeom>
        </p:spPr>
      </p:pic>
      <p:sp>
        <p:nvSpPr>
          <p:cNvPr id="9" name="Rectangle 8">
            <a:extLst>
              <a:ext uri="{FF2B5EF4-FFF2-40B4-BE49-F238E27FC236}">
                <a16:creationId xmlns:a16="http://schemas.microsoft.com/office/drawing/2014/main" id="{8B291F1F-7BB4-4756-AE90-8F20715842F1}"/>
              </a:ext>
            </a:extLst>
          </p:cNvPr>
          <p:cNvSpPr/>
          <p:nvPr/>
        </p:nvSpPr>
        <p:spPr>
          <a:xfrm>
            <a:off x="772733" y="6090886"/>
            <a:ext cx="4990484" cy="437043"/>
          </a:xfrm>
          <a:prstGeom prst="rect">
            <a:avLst/>
          </a:prstGeom>
        </p:spPr>
        <p:txBody>
          <a:bodyPr wrap="square">
            <a:spAutoFit/>
          </a:bodyPr>
          <a:lstStyle/>
          <a:p>
            <a:pPr>
              <a:lnSpc>
                <a:spcPct val="80000"/>
              </a:lnSpc>
            </a:pPr>
            <a:r>
              <a:rPr lang="en-US" altLang="en-US" sz="2800" b="1" dirty="0">
                <a:solidFill>
                  <a:prstClr val="black"/>
                </a:solidFill>
                <a:latin typeface="Century Gothic" panose="020B0502020202020204" pitchFamily="34" charset="0"/>
              </a:rPr>
              <a:t>Vector-borne pathogens</a:t>
            </a:r>
          </a:p>
        </p:txBody>
      </p:sp>
    </p:spTree>
    <p:extLst>
      <p:ext uri="{BB962C8B-B14F-4D97-AF65-F5344CB8AC3E}">
        <p14:creationId xmlns:p14="http://schemas.microsoft.com/office/powerpoint/2010/main" val="228070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1774769" y="128696"/>
            <a:ext cx="4890779" cy="708041"/>
          </a:xfrm>
        </p:spPr>
        <p:txBody>
          <a:bodyPr>
            <a:normAutofit fontScale="90000"/>
          </a:bodyPr>
          <a:lstStyle/>
          <a:p>
            <a:pPr algn="l"/>
            <a:r>
              <a:rPr lang="en-US" altLang="en-US" b="1" i="1" dirty="0">
                <a:latin typeface="Century Gothic" panose="020B0502020202020204" pitchFamily="34" charset="0"/>
              </a:rPr>
              <a:t>Hemoflagellates</a:t>
            </a:r>
            <a:endParaRPr lang="en-US" altLang="en-US" dirty="0">
              <a:latin typeface="Century Gothic" panose="020B0502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175" y="2205251"/>
            <a:ext cx="4217052" cy="2996452"/>
          </a:xfrm>
          <a:prstGeom prst="rect">
            <a:avLst/>
          </a:prstGeom>
        </p:spPr>
      </p:pic>
      <p:sp>
        <p:nvSpPr>
          <p:cNvPr id="7" name="Rectangle 4"/>
          <p:cNvSpPr txBox="1">
            <a:spLocks noChangeArrowheads="1"/>
          </p:cNvSpPr>
          <p:nvPr/>
        </p:nvSpPr>
        <p:spPr bwMode="auto">
          <a:xfrm>
            <a:off x="1830186" y="5261493"/>
            <a:ext cx="3657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sz="2800" b="1" i="1" kern="0" dirty="0">
                <a:latin typeface="Century Gothic" panose="020B0502020202020204" pitchFamily="34" charset="0"/>
              </a:rPr>
              <a:t>Trypanosoma cruzi</a:t>
            </a:r>
            <a:endParaRPr lang="en-US" altLang="en-US" sz="2800" kern="0" dirty="0">
              <a:latin typeface="Century Gothic" panose="020B0502020202020204" pitchFamily="34" charset="0"/>
            </a:endParaRPr>
          </a:p>
        </p:txBody>
      </p:sp>
      <p:sp>
        <p:nvSpPr>
          <p:cNvPr id="8" name="Rectangle 4"/>
          <p:cNvSpPr txBox="1">
            <a:spLocks noChangeArrowheads="1"/>
          </p:cNvSpPr>
          <p:nvPr/>
        </p:nvSpPr>
        <p:spPr bwMode="auto">
          <a:xfrm>
            <a:off x="6365557" y="5112814"/>
            <a:ext cx="4158587"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sz="2800" b="1" i="1" kern="0" dirty="0">
                <a:latin typeface="Century Gothic" panose="020B0502020202020204" pitchFamily="34" charset="0"/>
              </a:rPr>
              <a:t>Leishmania </a:t>
            </a:r>
            <a:r>
              <a:rPr lang="en-US" altLang="en-US" sz="2800" b="1" i="1" kern="0" dirty="0" err="1">
                <a:latin typeface="Century Gothic" panose="020B0502020202020204" pitchFamily="34" charset="0"/>
              </a:rPr>
              <a:t>infantum</a:t>
            </a:r>
            <a:endParaRPr lang="en-US" altLang="en-US" sz="2800" kern="0" dirty="0">
              <a:latin typeface="Century Gothic" panose="020B0502020202020204" pitchFamily="34" charset="0"/>
            </a:endParaRPr>
          </a:p>
        </p:txBody>
      </p:sp>
      <p:sp>
        <p:nvSpPr>
          <p:cNvPr id="2" name="TextBox 1">
            <a:extLst>
              <a:ext uri="{FF2B5EF4-FFF2-40B4-BE49-F238E27FC236}">
                <a16:creationId xmlns:a16="http://schemas.microsoft.com/office/drawing/2014/main" id="{D680A409-5BFD-4E4E-8138-625CC9502050}"/>
              </a:ext>
            </a:extLst>
          </p:cNvPr>
          <p:cNvSpPr txBox="1"/>
          <p:nvPr/>
        </p:nvSpPr>
        <p:spPr>
          <a:xfrm>
            <a:off x="1809405" y="1714501"/>
            <a:ext cx="1898277" cy="461665"/>
          </a:xfrm>
          <a:prstGeom prst="rect">
            <a:avLst/>
          </a:prstGeom>
          <a:noFill/>
        </p:spPr>
        <p:txBody>
          <a:bodyPr wrap="none" rtlCol="0">
            <a:spAutoFit/>
          </a:bodyPr>
          <a:lstStyle/>
          <a:p>
            <a:r>
              <a:rPr lang="en-US" dirty="0">
                <a:latin typeface="Century Gothic" panose="020B0502020202020204" pitchFamily="34" charset="0"/>
              </a:rPr>
              <a:t>erythrocyte</a:t>
            </a:r>
          </a:p>
        </p:txBody>
      </p:sp>
      <p:cxnSp>
        <p:nvCxnSpPr>
          <p:cNvPr id="6" name="Straight Arrow Connector 5">
            <a:extLst>
              <a:ext uri="{FF2B5EF4-FFF2-40B4-BE49-F238E27FC236}">
                <a16:creationId xmlns:a16="http://schemas.microsoft.com/office/drawing/2014/main" id="{2C7A76CA-67B7-49DD-9809-9FA68FE3B20B}"/>
              </a:ext>
            </a:extLst>
          </p:cNvPr>
          <p:cNvCxnSpPr>
            <a:cxnSpLocks/>
          </p:cNvCxnSpPr>
          <p:nvPr/>
        </p:nvCxnSpPr>
        <p:spPr>
          <a:xfrm flipH="1">
            <a:off x="2286000" y="2176166"/>
            <a:ext cx="152400" cy="3384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BE1D00D-4372-4F47-B0CD-0C99E6DF368B}"/>
              </a:ext>
            </a:extLst>
          </p:cNvPr>
          <p:cNvCxnSpPr>
            <a:cxnSpLocks/>
          </p:cNvCxnSpPr>
          <p:nvPr/>
        </p:nvCxnSpPr>
        <p:spPr>
          <a:xfrm flipH="1" flipV="1">
            <a:off x="3962400" y="3767352"/>
            <a:ext cx="304800" cy="3093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4F861D6-D34E-44E4-B938-34F36BBE2E52}"/>
              </a:ext>
            </a:extLst>
          </p:cNvPr>
          <p:cNvSpPr txBox="1"/>
          <p:nvPr/>
        </p:nvSpPr>
        <p:spPr>
          <a:xfrm>
            <a:off x="4253345" y="3874954"/>
            <a:ext cx="1556836" cy="461665"/>
          </a:xfrm>
          <a:prstGeom prst="rect">
            <a:avLst/>
          </a:prstGeom>
          <a:noFill/>
        </p:spPr>
        <p:txBody>
          <a:bodyPr wrap="none" rtlCol="0">
            <a:spAutoFit/>
          </a:bodyPr>
          <a:lstStyle/>
          <a:p>
            <a:r>
              <a:rPr lang="en-US" dirty="0">
                <a:latin typeface="Century Gothic" panose="020B0502020202020204" pitchFamily="34" charset="0"/>
              </a:rPr>
              <a:t>flagellum</a:t>
            </a: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rot="5400000">
            <a:off x="6482245" y="1889270"/>
            <a:ext cx="3256370" cy="3368497"/>
          </a:xfrm>
          <a:prstGeom prst="rect">
            <a:avLst/>
          </a:prstGeom>
          <a:ln>
            <a:solidFill>
              <a:schemeClr val="tx1"/>
            </a:solidFill>
          </a:ln>
        </p:spPr>
      </p:pic>
      <p:cxnSp>
        <p:nvCxnSpPr>
          <p:cNvPr id="12" name="Straight Arrow Connector 11">
            <a:extLst>
              <a:ext uri="{FF2B5EF4-FFF2-40B4-BE49-F238E27FC236}">
                <a16:creationId xmlns:a16="http://schemas.microsoft.com/office/drawing/2014/main" id="{5BE1D00D-4372-4F47-B0CD-0C99E6DF368B}"/>
              </a:ext>
            </a:extLst>
          </p:cNvPr>
          <p:cNvCxnSpPr>
            <a:cxnSpLocks/>
          </p:cNvCxnSpPr>
          <p:nvPr/>
        </p:nvCxnSpPr>
        <p:spPr>
          <a:xfrm flipV="1">
            <a:off x="5616497" y="2992820"/>
            <a:ext cx="897929" cy="9651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717658" y="814491"/>
            <a:ext cx="9437015" cy="461665"/>
          </a:xfrm>
          <a:prstGeom prst="rect">
            <a:avLst/>
          </a:prstGeom>
          <a:noFill/>
        </p:spPr>
        <p:txBody>
          <a:bodyPr wrap="square" rtlCol="0">
            <a:spAutoFit/>
          </a:bodyPr>
          <a:lstStyle/>
          <a:p>
            <a:r>
              <a:rPr lang="en-US" dirty="0">
                <a:latin typeface="Century Gothic" panose="020B0502020202020204" pitchFamily="34" charset="0"/>
              </a:rPr>
              <a:t>FYI: other terms include </a:t>
            </a:r>
            <a:r>
              <a:rPr lang="en-US" dirty="0" err="1">
                <a:latin typeface="Century Gothic" panose="020B0502020202020204" pitchFamily="34" charset="0"/>
              </a:rPr>
              <a:t>Trypanosomastids</a:t>
            </a:r>
            <a:r>
              <a:rPr lang="en-US" dirty="0">
                <a:latin typeface="Century Gothic" panose="020B0502020202020204" pitchFamily="34" charset="0"/>
              </a:rPr>
              <a:t> or </a:t>
            </a:r>
            <a:r>
              <a:rPr lang="en-US" dirty="0" err="1">
                <a:latin typeface="Century Gothic" panose="020B0502020202020204" pitchFamily="34" charset="0"/>
              </a:rPr>
              <a:t>Kinetoplastida</a:t>
            </a:r>
            <a:endParaRPr lang="en-US" dirty="0">
              <a:latin typeface="Century Gothic" panose="020B0502020202020204" pitchFamily="34" charset="0"/>
            </a:endParaRPr>
          </a:p>
        </p:txBody>
      </p:sp>
      <p:pic>
        <p:nvPicPr>
          <p:cNvPr id="14" name="Picture 13">
            <a:extLst>
              <a:ext uri="{FF2B5EF4-FFF2-40B4-BE49-F238E27FC236}">
                <a16:creationId xmlns:a16="http://schemas.microsoft.com/office/drawing/2014/main" id="{5620E570-41A7-4454-8293-00E29D303617}"/>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8800016" y="5815953"/>
            <a:ext cx="3349511" cy="1042047"/>
          </a:xfrm>
          <a:prstGeom prst="rect">
            <a:avLst/>
          </a:prstGeom>
        </p:spPr>
      </p:pic>
      <p:pic>
        <p:nvPicPr>
          <p:cNvPr id="15" name="Picture 14">
            <a:extLst>
              <a:ext uri="{FF2B5EF4-FFF2-40B4-BE49-F238E27FC236}">
                <a16:creationId xmlns:a16="http://schemas.microsoft.com/office/drawing/2014/main" id="{D08C2B17-0B9C-4737-A5D1-A1E8267132E9}"/>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14991" y="5736569"/>
            <a:ext cx="2880610" cy="1044994"/>
          </a:xfrm>
          <a:prstGeom prst="rect">
            <a:avLst/>
          </a:prstGeom>
        </p:spPr>
      </p:pic>
    </p:spTree>
    <p:extLst>
      <p:ext uri="{BB962C8B-B14F-4D97-AF65-F5344CB8AC3E}">
        <p14:creationId xmlns:p14="http://schemas.microsoft.com/office/powerpoint/2010/main" val="135673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183617" y="-5732"/>
            <a:ext cx="4800600" cy="800100"/>
          </a:xfrm>
        </p:spPr>
        <p:txBody>
          <a:bodyPr>
            <a:normAutofit fontScale="90000"/>
          </a:bodyPr>
          <a:lstStyle/>
          <a:p>
            <a:pPr algn="l"/>
            <a:r>
              <a:rPr lang="en-US" altLang="en-US" b="1" i="1" dirty="0">
                <a:latin typeface="Century Gothic" panose="020B0502020202020204" pitchFamily="34" charset="0"/>
              </a:rPr>
              <a:t>Hemoflagellates</a:t>
            </a:r>
            <a:endParaRPr lang="en-US" altLang="en-US" dirty="0">
              <a:latin typeface="Century Gothic" panose="020B0502020202020204" pitchFamily="34" charset="0"/>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998838" y="2375814"/>
            <a:ext cx="4157869" cy="3412977"/>
          </a:xfrm>
          <a:prstGeom prst="rect">
            <a:avLst/>
          </a:prstGeom>
        </p:spPr>
      </p:pic>
      <p:sp>
        <p:nvSpPr>
          <p:cNvPr id="7" name="Rectangle 4"/>
          <p:cNvSpPr txBox="1">
            <a:spLocks noChangeArrowheads="1"/>
          </p:cNvSpPr>
          <p:nvPr/>
        </p:nvSpPr>
        <p:spPr bwMode="auto">
          <a:xfrm>
            <a:off x="2063471" y="5786641"/>
            <a:ext cx="36576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sz="2800" b="1" i="1" kern="0" dirty="0">
                <a:latin typeface="Century Gothic" panose="020B0502020202020204" pitchFamily="34" charset="0"/>
              </a:rPr>
              <a:t>Trypanosoma cruzi</a:t>
            </a:r>
            <a:endParaRPr lang="en-US" altLang="en-US" sz="2800" kern="0" dirty="0">
              <a:latin typeface="Century Gothic" panose="020B0502020202020204" pitchFamily="34" charset="0"/>
            </a:endParaRPr>
          </a:p>
        </p:txBody>
      </p:sp>
      <p:sp>
        <p:nvSpPr>
          <p:cNvPr id="8" name="Rectangle 4"/>
          <p:cNvSpPr txBox="1">
            <a:spLocks noChangeArrowheads="1"/>
          </p:cNvSpPr>
          <p:nvPr/>
        </p:nvSpPr>
        <p:spPr bwMode="auto">
          <a:xfrm>
            <a:off x="6273038" y="5722032"/>
            <a:ext cx="4158587"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sz="2800" b="1" i="1" kern="0" dirty="0">
                <a:latin typeface="Century Gothic" panose="020B0502020202020204" pitchFamily="34" charset="0"/>
              </a:rPr>
              <a:t>Leishmania </a:t>
            </a:r>
            <a:r>
              <a:rPr lang="en-US" altLang="en-US" sz="2800" b="1" i="1" kern="0" dirty="0" err="1">
                <a:latin typeface="Century Gothic" panose="020B0502020202020204" pitchFamily="34" charset="0"/>
              </a:rPr>
              <a:t>infantum</a:t>
            </a:r>
            <a:endParaRPr lang="en-US" altLang="en-US" sz="2800" kern="0" dirty="0">
              <a:latin typeface="Century Gothic" panose="020B0502020202020204" pitchFamily="34" charset="0"/>
            </a:endParaRPr>
          </a:p>
        </p:txBody>
      </p:sp>
      <p:sp>
        <p:nvSpPr>
          <p:cNvPr id="2" name="TextBox 1"/>
          <p:cNvSpPr txBox="1"/>
          <p:nvPr/>
        </p:nvSpPr>
        <p:spPr>
          <a:xfrm>
            <a:off x="183617" y="794368"/>
            <a:ext cx="11074908" cy="954107"/>
          </a:xfrm>
          <a:prstGeom prst="rect">
            <a:avLst/>
          </a:prstGeom>
          <a:noFill/>
        </p:spPr>
        <p:txBody>
          <a:bodyPr wrap="square" rtlCol="0">
            <a:spAutoFit/>
          </a:bodyPr>
          <a:lstStyle/>
          <a:p>
            <a:r>
              <a:rPr lang="en-US" sz="2800" dirty="0">
                <a:latin typeface="Century Gothic" panose="020B0502020202020204" pitchFamily="34" charset="0"/>
              </a:rPr>
              <a:t>Exist in different forms depending on the hemoflagellate, host and life stage</a:t>
            </a: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rot="5400000">
            <a:off x="2200320" y="2417939"/>
            <a:ext cx="3383900" cy="3299651"/>
          </a:xfrm>
          <a:prstGeom prst="rect">
            <a:avLst/>
          </a:prstGeom>
        </p:spPr>
      </p:pic>
      <p:sp>
        <p:nvSpPr>
          <p:cNvPr id="10" name="Rectangle 4"/>
          <p:cNvSpPr txBox="1">
            <a:spLocks noChangeArrowheads="1"/>
          </p:cNvSpPr>
          <p:nvPr/>
        </p:nvSpPr>
        <p:spPr bwMode="auto">
          <a:xfrm>
            <a:off x="2864553" y="1800299"/>
            <a:ext cx="6816969" cy="4478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sz="2800" b="1" i="1" kern="0" dirty="0">
                <a:solidFill>
                  <a:srgbClr val="7030A0"/>
                </a:solidFill>
                <a:latin typeface="Century Gothic" panose="020B0502020202020204" pitchFamily="34" charset="0"/>
              </a:rPr>
              <a:t>Amastigotes in lymph node aspirate</a:t>
            </a:r>
            <a:endParaRPr lang="en-US" altLang="en-US" sz="2800" b="1" kern="0" dirty="0">
              <a:solidFill>
                <a:srgbClr val="7030A0"/>
              </a:solidFill>
              <a:latin typeface="Century Gothic" panose="020B0502020202020204" pitchFamily="34" charset="0"/>
            </a:endParaRPr>
          </a:p>
        </p:txBody>
      </p:sp>
      <p:sp>
        <p:nvSpPr>
          <p:cNvPr id="3" name="Oval 2"/>
          <p:cNvSpPr/>
          <p:nvPr/>
        </p:nvSpPr>
        <p:spPr>
          <a:xfrm>
            <a:off x="4412776" y="3520440"/>
            <a:ext cx="3048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831817" y="4180448"/>
            <a:ext cx="304800" cy="42203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27309" y="3352800"/>
            <a:ext cx="3048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D73C5B2-B896-4A4A-AF3C-DE22C5CD9E5C}"/>
              </a:ext>
            </a:extLst>
          </p:cNvPr>
          <p:cNvSpPr/>
          <p:nvPr/>
        </p:nvSpPr>
        <p:spPr>
          <a:xfrm>
            <a:off x="2743200" y="2743200"/>
            <a:ext cx="2514600" cy="23622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DB550B7-7939-4794-A753-C871BD4BEFFD}"/>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214275" y="2024229"/>
            <a:ext cx="1889285" cy="1039643"/>
          </a:xfrm>
          <a:prstGeom prst="rect">
            <a:avLst/>
          </a:prstGeom>
        </p:spPr>
      </p:pic>
    </p:spTree>
    <p:extLst>
      <p:ext uri="{BB962C8B-B14F-4D97-AF65-F5344CB8AC3E}">
        <p14:creationId xmlns:p14="http://schemas.microsoft.com/office/powerpoint/2010/main" val="44589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6E4E18A3-B5C4-400A-B17A-7ABDA97EA115}"/>
              </a:ext>
            </a:extLst>
          </p:cNvPr>
          <p:cNvSpPr txBox="1">
            <a:spLocks noChangeArrowheads="1"/>
          </p:cNvSpPr>
          <p:nvPr/>
        </p:nvSpPr>
        <p:spPr>
          <a:xfrm>
            <a:off x="6477000" y="2057400"/>
            <a:ext cx="5178350" cy="89086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600"/>
              </a:spcAft>
            </a:pPr>
            <a:r>
              <a:rPr lang="en-US" altLang="en-US" sz="5400" b="1" i="1" dirty="0">
                <a:solidFill>
                  <a:srgbClr val="0070C0"/>
                </a:solidFill>
              </a:rPr>
              <a:t>Hemoflagellates</a:t>
            </a:r>
            <a:endParaRPr lang="en-US" altLang="en-US" sz="5400" dirty="0">
              <a:solidFill>
                <a:srgbClr val="0070C0"/>
              </a:solidFill>
            </a:endParaRPr>
          </a:p>
        </p:txBody>
      </p:sp>
      <p:pic>
        <p:nvPicPr>
          <p:cNvPr id="8" name="Picture 7">
            <a:extLst>
              <a:ext uri="{FF2B5EF4-FFF2-40B4-BE49-F238E27FC236}">
                <a16:creationId xmlns:a16="http://schemas.microsoft.com/office/drawing/2014/main" id="{C257C4B7-615B-4C0E-9293-9E1FFE2D52E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0" y="10"/>
            <a:ext cx="3002369" cy="3343373"/>
          </a:xfrm>
          <a:prstGeom prst="rect">
            <a:avLst/>
          </a:prstGeom>
        </p:spPr>
      </p:pic>
      <p:pic>
        <p:nvPicPr>
          <p:cNvPr id="20" name="Picture 19">
            <a:extLst>
              <a:ext uri="{FF2B5EF4-FFF2-40B4-BE49-F238E27FC236}">
                <a16:creationId xmlns:a16="http://schemas.microsoft.com/office/drawing/2014/main" id="{64BF3CEA-B9C5-484F-980F-FF105386C9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90" r="14284" b="4"/>
          <a:stretch/>
        </p:blipFill>
        <p:spPr>
          <a:xfrm>
            <a:off x="3105565" y="10"/>
            <a:ext cx="3002388" cy="3343373"/>
          </a:xfrm>
          <a:prstGeom prst="rect">
            <a:avLst/>
          </a:prstGeom>
        </p:spPr>
      </p:pic>
      <p:pic>
        <p:nvPicPr>
          <p:cNvPr id="7" name="Picture 2" descr="order a golden retriever calendar graphic">
            <a:extLst>
              <a:ext uri="{FF2B5EF4-FFF2-40B4-BE49-F238E27FC236}">
                <a16:creationId xmlns:a16="http://schemas.microsoft.com/office/drawing/2014/main" id="{4919EEB6-390E-408A-8956-84C7C021C09E}"/>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6220" y="3451123"/>
            <a:ext cx="6114173" cy="34068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BFFEF67-45EE-460F-AFA4-8EB8CD7B1905}"/>
              </a:ext>
            </a:extLst>
          </p:cNvPr>
          <p:cNvSpPr/>
          <p:nvPr/>
        </p:nvSpPr>
        <p:spPr>
          <a:xfrm>
            <a:off x="6477000" y="3079836"/>
            <a:ext cx="5314636" cy="1569660"/>
          </a:xfrm>
          <a:prstGeom prst="rect">
            <a:avLst/>
          </a:prstGeom>
        </p:spPr>
        <p:txBody>
          <a:bodyPr wrap="square">
            <a:spAutoFit/>
          </a:bodyPr>
          <a:lstStyle/>
          <a:p>
            <a:pPr>
              <a:lnSpc>
                <a:spcPct val="80000"/>
              </a:lnSpc>
              <a:spcAft>
                <a:spcPts val="600"/>
              </a:spcAft>
            </a:pPr>
            <a:r>
              <a:rPr lang="en-US" altLang="en-US" sz="6000" b="1" i="1" dirty="0">
                <a:solidFill>
                  <a:srgbClr val="0070C0"/>
                </a:solidFill>
                <a:latin typeface="Century Gothic" panose="020B0502020202020204" pitchFamily="34" charset="0"/>
              </a:rPr>
              <a:t>Leishmania infantum</a:t>
            </a:r>
          </a:p>
        </p:txBody>
      </p:sp>
    </p:spTree>
    <p:extLst>
      <p:ext uri="{BB962C8B-B14F-4D97-AF65-F5344CB8AC3E}">
        <p14:creationId xmlns:p14="http://schemas.microsoft.com/office/powerpoint/2010/main" val="1833690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941627"/>
            <a:ext cx="4689988" cy="2191513"/>
          </a:xfrm>
        </p:spPr>
        <p:txBody>
          <a:bodyPr>
            <a:normAutofit/>
          </a:bodyPr>
          <a:lstStyle/>
          <a:p>
            <a:r>
              <a:rPr lang="en-US" b="1" dirty="0">
                <a:latin typeface="Century Gothic" panose="020B0502020202020204" pitchFamily="34" charset="0"/>
              </a:rPr>
              <a:t>Parasitic </a:t>
            </a:r>
            <a:br>
              <a:rPr lang="en-US" b="1" dirty="0">
                <a:latin typeface="Century Gothic" panose="020B0502020202020204" pitchFamily="34" charset="0"/>
              </a:rPr>
            </a:br>
            <a:r>
              <a:rPr lang="en-US" b="1" dirty="0">
                <a:latin typeface="Century Gothic" panose="020B0502020202020204" pitchFamily="34" charset="0"/>
              </a:rPr>
              <a:t>Protozoa</a:t>
            </a:r>
          </a:p>
        </p:txBody>
      </p:sp>
      <p:sp>
        <p:nvSpPr>
          <p:cNvPr id="3" name="Subtitle 2"/>
          <p:cNvSpPr>
            <a:spLocks noGrp="1"/>
          </p:cNvSpPr>
          <p:nvPr>
            <p:ph type="subTitle" idx="1"/>
          </p:nvPr>
        </p:nvSpPr>
        <p:spPr>
          <a:xfrm>
            <a:off x="4602065" y="3217633"/>
            <a:ext cx="4702011" cy="1238616"/>
          </a:xfrm>
        </p:spPr>
        <p:txBody>
          <a:bodyPr>
            <a:normAutofit/>
          </a:bodyPr>
          <a:lstStyle/>
          <a:p>
            <a:r>
              <a:rPr lang="en-US" b="1" dirty="0">
                <a:solidFill>
                  <a:schemeClr val="tx1">
                    <a:lumMod val="85000"/>
                    <a:lumOff val="15000"/>
                  </a:schemeClr>
                </a:solidFill>
                <a:effectLst>
                  <a:outerShdw blurRad="38100" dist="38100" dir="2700000" algn="tl">
                    <a:srgbClr val="000000">
                      <a:alpha val="43137"/>
                    </a:srgbClr>
                  </a:outerShdw>
                </a:effectLst>
                <a:latin typeface="Century Gothic" panose="020B0502020202020204" pitchFamily="34" charset="0"/>
              </a:rPr>
              <a:t>One cell menaces</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2600" y="763351"/>
            <a:ext cx="2466005" cy="2466005"/>
          </a:xfrm>
          <a:prstGeom prst="rect">
            <a:avLst/>
          </a:prstGeom>
        </p:spPr>
      </p:pic>
      <p:pic>
        <p:nvPicPr>
          <p:cNvPr id="1026" name="Picture 2" descr="Image result for toyota corolla name on back of car">
            <a:extLst>
              <a:ext uri="{FF2B5EF4-FFF2-40B4-BE49-F238E27FC236}">
                <a16:creationId xmlns:a16="http://schemas.microsoft.com/office/drawing/2014/main" id="{6E9F55E1-735F-42CC-92D5-521EBD0533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37" r="45675"/>
          <a:stretch/>
        </p:blipFill>
        <p:spPr bwMode="auto">
          <a:xfrm>
            <a:off x="4156588" y="332649"/>
            <a:ext cx="6130412" cy="515823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1B6A0C5E-A005-42E7-BBEA-332F054A8B4F}"/>
              </a:ext>
            </a:extLst>
          </p:cNvPr>
          <p:cNvSpPr txBox="1">
            <a:spLocks/>
          </p:cNvSpPr>
          <p:nvPr/>
        </p:nvSpPr>
        <p:spPr>
          <a:xfrm>
            <a:off x="1752600" y="4779378"/>
            <a:ext cx="9448800" cy="159200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pPr>
            <a:endParaRPr lang="en-US" sz="5400" b="1" dirty="0">
              <a:latin typeface="Century Gothic" panose="020B0502020202020204" pitchFamily="34" charset="0"/>
            </a:endParaRPr>
          </a:p>
          <a:p>
            <a:pPr fontAlgn="auto">
              <a:spcAft>
                <a:spcPts val="0"/>
              </a:spcAft>
            </a:pPr>
            <a:endParaRPr lang="en-US" sz="5400" b="1" dirty="0">
              <a:latin typeface="Century Gothic" panose="020B0502020202020204" pitchFamily="34" charset="0"/>
            </a:endParaRPr>
          </a:p>
          <a:p>
            <a:pPr fontAlgn="auto">
              <a:spcAft>
                <a:spcPts val="0"/>
              </a:spcAft>
            </a:pPr>
            <a:r>
              <a:rPr lang="en-US" sz="5400" b="1" dirty="0">
                <a:latin typeface="Century Gothic" panose="020B0502020202020204" pitchFamily="34" charset="0"/>
              </a:rPr>
              <a:t>Dr. Qurollo (cue-rah-low)</a:t>
            </a:r>
          </a:p>
          <a:p>
            <a:pPr fontAlgn="auto">
              <a:spcAft>
                <a:spcPts val="0"/>
              </a:spcAft>
            </a:pPr>
            <a:endParaRPr lang="en-US" sz="5400" b="1" dirty="0">
              <a:latin typeface="Century Gothic" panose="020B0502020202020204" pitchFamily="34" charset="0"/>
            </a:endParaRPr>
          </a:p>
        </p:txBody>
      </p:sp>
    </p:spTree>
    <p:extLst>
      <p:ext uri="{BB962C8B-B14F-4D97-AF65-F5344CB8AC3E}">
        <p14:creationId xmlns:p14="http://schemas.microsoft.com/office/powerpoint/2010/main" val="124726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Rectangle 40"/>
          <p:cNvSpPr/>
          <p:nvPr/>
        </p:nvSpPr>
        <p:spPr>
          <a:xfrm>
            <a:off x="228600" y="152400"/>
            <a:ext cx="8590813" cy="584775"/>
          </a:xfrm>
          <a:prstGeom prst="rect">
            <a:avLst/>
          </a:prstGeom>
        </p:spPr>
        <p:txBody>
          <a:bodyPr wrap="none">
            <a:spAutoFit/>
          </a:bodyPr>
          <a:lstStyle/>
          <a:p>
            <a:r>
              <a:rPr lang="en-US" sz="3200" b="1" dirty="0">
                <a:latin typeface="Century Gothic" panose="020B0502020202020204" pitchFamily="34" charset="0"/>
              </a:rPr>
              <a:t>Learning Objectives:</a:t>
            </a:r>
            <a:r>
              <a:rPr lang="en-US" sz="3200" b="1" i="1" dirty="0">
                <a:latin typeface="Century Gothic" panose="020B0502020202020204" pitchFamily="34" charset="0"/>
              </a:rPr>
              <a:t> Leishmania infantum </a:t>
            </a:r>
            <a:endParaRPr lang="en-US" sz="3200" b="1" dirty="0">
              <a:latin typeface="Century Gothic" panose="020B0502020202020204" pitchFamily="34" charset="0"/>
            </a:endParaRPr>
          </a:p>
        </p:txBody>
      </p:sp>
      <p:sp>
        <p:nvSpPr>
          <p:cNvPr id="44" name="Rectangle 43"/>
          <p:cNvSpPr/>
          <p:nvPr/>
        </p:nvSpPr>
        <p:spPr>
          <a:xfrm>
            <a:off x="228600" y="755318"/>
            <a:ext cx="11963400" cy="6001643"/>
          </a:xfrm>
          <a:prstGeom prst="rect">
            <a:avLst/>
          </a:prstGeom>
        </p:spPr>
        <p:txBody>
          <a:bodyPr wrap="square">
            <a:spAutoFit/>
          </a:bodyPr>
          <a:lstStyle/>
          <a:p>
            <a:pPr marL="514350" indent="-514350">
              <a:buFont typeface="+mj-lt"/>
              <a:buAutoNum type="arabicPeriod"/>
            </a:pPr>
            <a:r>
              <a:rPr lang="en-US" u="sng" dirty="0">
                <a:latin typeface="Century Gothic" panose="020B0502020202020204" pitchFamily="34" charset="0"/>
              </a:rPr>
              <a:t>Life cycle</a:t>
            </a:r>
            <a:r>
              <a:rPr lang="en-US" dirty="0">
                <a:latin typeface="Century Gothic" panose="020B0502020202020204" pitchFamily="34" charset="0"/>
              </a:rPr>
              <a:t>: know that it is an indirect life cycle, the different forms of </a:t>
            </a:r>
            <a:r>
              <a:rPr lang="en-US" i="1" dirty="0">
                <a:latin typeface="Century Gothic" panose="020B0502020202020204" pitchFamily="34" charset="0"/>
              </a:rPr>
              <a:t>Leishmania</a:t>
            </a:r>
            <a:r>
              <a:rPr lang="en-US" dirty="0">
                <a:latin typeface="Century Gothic" panose="020B0502020202020204" pitchFamily="34" charset="0"/>
              </a:rPr>
              <a:t> in the 2 hosts, and specified life cycle details.</a:t>
            </a:r>
          </a:p>
          <a:p>
            <a:pPr marL="514350" indent="-514350">
              <a:buFont typeface="+mj-lt"/>
              <a:buAutoNum type="arabicPeriod"/>
            </a:pPr>
            <a:endParaRPr lang="en-US" dirty="0">
              <a:latin typeface="Century Gothic" panose="020B0502020202020204" pitchFamily="34" charset="0"/>
            </a:endParaRPr>
          </a:p>
          <a:p>
            <a:pPr marL="514350" indent="-514350">
              <a:buFont typeface="+mj-lt"/>
              <a:buAutoNum type="arabicPeriod"/>
            </a:pPr>
            <a:r>
              <a:rPr lang="en-US" u="sng" dirty="0">
                <a:latin typeface="Century Gothic" panose="020B0502020202020204" pitchFamily="34" charset="0"/>
              </a:rPr>
              <a:t>Transmission</a:t>
            </a:r>
            <a:r>
              <a:rPr lang="en-US" dirty="0">
                <a:latin typeface="Century Gothic" panose="020B0502020202020204" pitchFamily="34" charset="0"/>
              </a:rPr>
              <a:t>: know the 3 main routes of transmission</a:t>
            </a:r>
          </a:p>
          <a:p>
            <a:pPr marL="514350" indent="-514350">
              <a:buFont typeface="+mj-lt"/>
              <a:buAutoNum type="arabicPeriod"/>
            </a:pPr>
            <a:endParaRPr lang="en-US" dirty="0">
              <a:latin typeface="Century Gothic" panose="020B0502020202020204" pitchFamily="34" charset="0"/>
            </a:endParaRPr>
          </a:p>
          <a:p>
            <a:pPr marL="514350" indent="-514350">
              <a:buFont typeface="+mj-lt"/>
              <a:buAutoNum type="arabicPeriod"/>
            </a:pPr>
            <a:r>
              <a:rPr lang="en-US" u="sng" dirty="0">
                <a:latin typeface="Century Gothic" panose="020B0502020202020204" pitchFamily="34" charset="0"/>
              </a:rPr>
              <a:t>Pathogenesis</a:t>
            </a:r>
            <a:r>
              <a:rPr lang="en-US" dirty="0">
                <a:latin typeface="Century Gothic" panose="020B0502020202020204" pitchFamily="34" charset="0"/>
              </a:rPr>
              <a:t>: know the primary cell infected in the host and the effect a strong or weak cell-mediated immune response has on disease progression.</a:t>
            </a:r>
          </a:p>
          <a:p>
            <a:pPr marL="514350" indent="-514350">
              <a:buFont typeface="+mj-lt"/>
              <a:buAutoNum type="arabicPeriod"/>
            </a:pPr>
            <a:endParaRPr lang="en-US" dirty="0">
              <a:latin typeface="Century Gothic" panose="020B0502020202020204" pitchFamily="34" charset="0"/>
            </a:endParaRPr>
          </a:p>
          <a:p>
            <a:pPr marL="514350" indent="-514350">
              <a:buFont typeface="+mj-lt"/>
              <a:buAutoNum type="arabicPeriod"/>
            </a:pPr>
            <a:r>
              <a:rPr lang="en-US" u="sng" dirty="0">
                <a:latin typeface="Century Gothic" panose="020B0502020202020204" pitchFamily="34" charset="0"/>
              </a:rPr>
              <a:t>Clinical signs</a:t>
            </a:r>
            <a:r>
              <a:rPr lang="en-US" dirty="0">
                <a:latin typeface="Century Gothic" panose="020B0502020202020204" pitchFamily="34" charset="0"/>
              </a:rPr>
              <a:t>: know the 4 specified common clinical signs of canine leishmaniasis</a:t>
            </a:r>
          </a:p>
          <a:p>
            <a:pPr marL="514350" indent="-514350">
              <a:buFont typeface="+mj-lt"/>
              <a:buAutoNum type="arabicPeriod"/>
            </a:pPr>
            <a:endParaRPr lang="en-US" dirty="0">
              <a:latin typeface="Century Gothic" panose="020B0502020202020204" pitchFamily="34" charset="0"/>
            </a:endParaRPr>
          </a:p>
          <a:p>
            <a:pPr marL="514350" indent="-514350">
              <a:buFont typeface="+mj-lt"/>
              <a:buAutoNum type="arabicPeriod"/>
            </a:pPr>
            <a:r>
              <a:rPr lang="en-US" u="sng" dirty="0">
                <a:latin typeface="Century Gothic" panose="020B0502020202020204" pitchFamily="34" charset="0"/>
              </a:rPr>
              <a:t>Diagnosis</a:t>
            </a:r>
            <a:r>
              <a:rPr lang="en-US" dirty="0">
                <a:latin typeface="Century Gothic" panose="020B0502020202020204" pitchFamily="34" charset="0"/>
              </a:rPr>
              <a:t>: know the 3 main ways we can diagnose </a:t>
            </a:r>
            <a:r>
              <a:rPr lang="en-US" i="1" dirty="0">
                <a:latin typeface="Century Gothic" panose="020B0502020202020204" pitchFamily="34" charset="0"/>
              </a:rPr>
              <a:t>Leishmania</a:t>
            </a:r>
          </a:p>
          <a:p>
            <a:pPr marL="514350" indent="-514350">
              <a:buFont typeface="+mj-lt"/>
              <a:buAutoNum type="arabicPeriod"/>
            </a:pPr>
            <a:endParaRPr lang="en-US" i="1" dirty="0">
              <a:latin typeface="Century Gothic" panose="020B0502020202020204" pitchFamily="34" charset="0"/>
            </a:endParaRPr>
          </a:p>
          <a:p>
            <a:pPr marL="514350" indent="-514350">
              <a:buFont typeface="+mj-lt"/>
              <a:buAutoNum type="arabicPeriod"/>
            </a:pPr>
            <a:r>
              <a:rPr lang="en-US" u="sng" dirty="0">
                <a:latin typeface="Century Gothic" panose="020B0502020202020204" pitchFamily="34" charset="0"/>
              </a:rPr>
              <a:t>Epidemiology</a:t>
            </a:r>
            <a:r>
              <a:rPr lang="en-US" dirty="0">
                <a:latin typeface="Century Gothic" panose="020B0502020202020204" pitchFamily="34" charset="0"/>
              </a:rPr>
              <a:t>: know risk factors for canine leishmaniasis for dogs in the US and that leishmaniasis is zoonotic in people via sandflies in other parts of the world.</a:t>
            </a:r>
          </a:p>
        </p:txBody>
      </p:sp>
    </p:spTree>
    <p:extLst>
      <p:ext uri="{BB962C8B-B14F-4D97-AF65-F5344CB8AC3E}">
        <p14:creationId xmlns:p14="http://schemas.microsoft.com/office/powerpoint/2010/main" val="3136688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658944" y="3799175"/>
            <a:ext cx="3496983" cy="1924333"/>
          </a:xfrm>
          <a:prstGeom prst="rect">
            <a:avLst/>
          </a:prstGeom>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122081" y="745407"/>
            <a:ext cx="4482349" cy="1442000"/>
          </a:xfrm>
          <a:prstGeom prst="rect">
            <a:avLst/>
          </a:prstGeom>
        </p:spPr>
      </p:pic>
      <p:sp>
        <p:nvSpPr>
          <p:cNvPr id="8" name="Rectangle 4"/>
          <p:cNvSpPr txBox="1">
            <a:spLocks noChangeArrowheads="1"/>
          </p:cNvSpPr>
          <p:nvPr/>
        </p:nvSpPr>
        <p:spPr bwMode="auto">
          <a:xfrm>
            <a:off x="4674553" y="2278852"/>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sz="2400" b="1" u="sng" kern="0" dirty="0">
                <a:solidFill>
                  <a:srgbClr val="00B0F0"/>
                </a:solidFill>
                <a:latin typeface="Century Gothic" panose="020B0502020202020204" pitchFamily="34" charset="0"/>
              </a:rPr>
              <a:t>Promastigote</a:t>
            </a:r>
          </a:p>
        </p:txBody>
      </p:sp>
      <p:sp>
        <p:nvSpPr>
          <p:cNvPr id="10" name="Rectangle 4"/>
          <p:cNvSpPr txBox="1">
            <a:spLocks noChangeArrowheads="1"/>
          </p:cNvSpPr>
          <p:nvPr/>
        </p:nvSpPr>
        <p:spPr bwMode="auto">
          <a:xfrm>
            <a:off x="4945391" y="5762710"/>
            <a:ext cx="243493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sz="2400" b="1" u="sng" kern="0" dirty="0">
                <a:solidFill>
                  <a:srgbClr val="00B0F0"/>
                </a:solidFill>
                <a:latin typeface="Century Gothic" panose="020B0502020202020204" pitchFamily="34" charset="0"/>
              </a:rPr>
              <a:t>Amastigote</a:t>
            </a:r>
          </a:p>
        </p:txBody>
      </p:sp>
      <p:sp>
        <p:nvSpPr>
          <p:cNvPr id="12" name="Rectangle 4"/>
          <p:cNvSpPr txBox="1">
            <a:spLocks noChangeArrowheads="1"/>
          </p:cNvSpPr>
          <p:nvPr/>
        </p:nvSpPr>
        <p:spPr bwMode="auto">
          <a:xfrm>
            <a:off x="4945390" y="6225470"/>
            <a:ext cx="3637864" cy="429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sz="2400" b="1" kern="0" dirty="0">
                <a:solidFill>
                  <a:srgbClr val="00B0F0"/>
                </a:solidFill>
                <a:latin typeface="Century Gothic" panose="020B0502020202020204" pitchFamily="34" charset="0"/>
              </a:rPr>
              <a:t>mammalian form</a:t>
            </a:r>
          </a:p>
        </p:txBody>
      </p:sp>
      <p:sp>
        <p:nvSpPr>
          <p:cNvPr id="14" name="Rectangle 4"/>
          <p:cNvSpPr txBox="1">
            <a:spLocks noChangeArrowheads="1"/>
          </p:cNvSpPr>
          <p:nvPr/>
        </p:nvSpPr>
        <p:spPr bwMode="auto">
          <a:xfrm>
            <a:off x="4674553" y="2758624"/>
            <a:ext cx="3255563" cy="6589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endParaRPr lang="en-US" altLang="en-US" sz="2400" i="1" kern="0" dirty="0">
              <a:solidFill>
                <a:schemeClr val="tx1"/>
              </a:solidFill>
              <a:latin typeface="Century Gothic" panose="020B0502020202020204" pitchFamily="34" charset="0"/>
            </a:endParaRPr>
          </a:p>
          <a:p>
            <a:r>
              <a:rPr lang="en-US" altLang="en-US" sz="2400" b="1" kern="0" dirty="0">
                <a:solidFill>
                  <a:srgbClr val="00B0F0"/>
                </a:solidFill>
                <a:latin typeface="Century Gothic" panose="020B0502020202020204" pitchFamily="34" charset="0"/>
              </a:rPr>
              <a:t>insect (vector) form</a:t>
            </a:r>
          </a:p>
          <a:p>
            <a:r>
              <a:rPr lang="en-US" altLang="en-US" sz="1600" kern="0" dirty="0">
                <a:solidFill>
                  <a:schemeClr val="tx1"/>
                </a:solidFill>
                <a:latin typeface="Century Gothic" panose="020B0502020202020204" pitchFamily="34" charset="0"/>
              </a:rPr>
              <a:t>(transient in mammal)</a:t>
            </a:r>
          </a:p>
        </p:txBody>
      </p:sp>
      <p:cxnSp>
        <p:nvCxnSpPr>
          <p:cNvPr id="17" name="Straight Connector 16"/>
          <p:cNvCxnSpPr/>
          <p:nvPr/>
        </p:nvCxnSpPr>
        <p:spPr>
          <a:xfrm flipV="1">
            <a:off x="1680241" y="3649847"/>
            <a:ext cx="8679119" cy="21716"/>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798C52A-7F1D-492A-886B-71623694D9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076" y="878460"/>
            <a:ext cx="2974421" cy="2347285"/>
          </a:xfrm>
          <a:prstGeom prst="rect">
            <a:avLst/>
          </a:prstGeom>
        </p:spPr>
      </p:pic>
      <p:grpSp>
        <p:nvGrpSpPr>
          <p:cNvPr id="13" name="Group 12">
            <a:extLst>
              <a:ext uri="{FF2B5EF4-FFF2-40B4-BE49-F238E27FC236}">
                <a16:creationId xmlns:a16="http://schemas.microsoft.com/office/drawing/2014/main" id="{945AB629-FACB-4C20-A135-E8E6F3E5199B}"/>
              </a:ext>
            </a:extLst>
          </p:cNvPr>
          <p:cNvGrpSpPr/>
          <p:nvPr/>
        </p:nvGrpSpPr>
        <p:grpSpPr>
          <a:xfrm>
            <a:off x="961764" y="3799175"/>
            <a:ext cx="2107432" cy="2810320"/>
            <a:chOff x="4695772" y="3756519"/>
            <a:chExt cx="1532341" cy="2148115"/>
          </a:xfrm>
        </p:grpSpPr>
        <p:pic>
          <p:nvPicPr>
            <p:cNvPr id="15" name="Picture 14">
              <a:extLst>
                <a:ext uri="{FF2B5EF4-FFF2-40B4-BE49-F238E27FC236}">
                  <a16:creationId xmlns:a16="http://schemas.microsoft.com/office/drawing/2014/main" id="{093EC4E4-C903-47F2-B489-32AF2975E07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5239393" y="3756519"/>
              <a:ext cx="783771" cy="2148115"/>
            </a:xfrm>
            <a:prstGeom prst="rect">
              <a:avLst/>
            </a:prstGeom>
          </p:spPr>
        </p:pic>
        <p:pic>
          <p:nvPicPr>
            <p:cNvPr id="16" name="Picture 14" descr="Image result for shadow of dog transparent background">
              <a:extLst>
                <a:ext uri="{FF2B5EF4-FFF2-40B4-BE49-F238E27FC236}">
                  <a16:creationId xmlns:a16="http://schemas.microsoft.com/office/drawing/2014/main" id="{A31832E0-4614-44BA-ACA1-466B1D4A2B07}"/>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695772" y="4860693"/>
              <a:ext cx="864296" cy="10439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Image result for shadow of rodent transparent background">
              <a:extLst>
                <a:ext uri="{FF2B5EF4-FFF2-40B4-BE49-F238E27FC236}">
                  <a16:creationId xmlns:a16="http://schemas.microsoft.com/office/drawing/2014/main" id="{DED6FEDB-11D8-4DFC-8D71-3D88064DDC19}"/>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735720" y="5382663"/>
              <a:ext cx="492393" cy="386578"/>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4">
            <a:extLst>
              <a:ext uri="{FF2B5EF4-FFF2-40B4-BE49-F238E27FC236}">
                <a16:creationId xmlns:a16="http://schemas.microsoft.com/office/drawing/2014/main" id="{BFB8B5D2-68D8-4D02-9A10-D93D7F33EB6A}"/>
              </a:ext>
            </a:extLst>
          </p:cNvPr>
          <p:cNvSpPr txBox="1">
            <a:spLocks noChangeArrowheads="1"/>
          </p:cNvSpPr>
          <p:nvPr/>
        </p:nvSpPr>
        <p:spPr bwMode="auto">
          <a:xfrm>
            <a:off x="1709408" y="2917317"/>
            <a:ext cx="1538357" cy="4785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sz="2400" i="1" kern="0" dirty="0">
                <a:solidFill>
                  <a:schemeClr val="tx1"/>
                </a:solidFill>
                <a:latin typeface="Century Gothic" panose="020B0502020202020204" pitchFamily="34" charset="0"/>
              </a:rPr>
              <a:t>sandflies</a:t>
            </a:r>
            <a:endParaRPr lang="en-US" altLang="en-US" sz="1600" kern="0" dirty="0">
              <a:solidFill>
                <a:schemeClr val="tx1"/>
              </a:solidFill>
              <a:latin typeface="Century Gothic" panose="020B0502020202020204" pitchFamily="34" charset="0"/>
            </a:endParaRPr>
          </a:p>
        </p:txBody>
      </p:sp>
      <p:sp>
        <p:nvSpPr>
          <p:cNvPr id="4" name="Rectangle 3"/>
          <p:cNvSpPr/>
          <p:nvPr/>
        </p:nvSpPr>
        <p:spPr>
          <a:xfrm>
            <a:off x="663862" y="116554"/>
            <a:ext cx="3767378" cy="584775"/>
          </a:xfrm>
          <a:prstGeom prst="rect">
            <a:avLst/>
          </a:prstGeom>
        </p:spPr>
        <p:txBody>
          <a:bodyPr wrap="none">
            <a:spAutoFit/>
          </a:bodyPr>
          <a:lstStyle/>
          <a:p>
            <a:r>
              <a:rPr lang="en-US" altLang="en-US" sz="3200" b="1" kern="0" dirty="0">
                <a:solidFill>
                  <a:srgbClr val="00B0F0"/>
                </a:solidFill>
                <a:latin typeface="Century Gothic" panose="020B0502020202020204" pitchFamily="34" charset="0"/>
              </a:rPr>
              <a:t>Indirect Life Cycle</a:t>
            </a:r>
            <a:endParaRPr lang="en-US" sz="3200" dirty="0">
              <a:solidFill>
                <a:srgbClr val="00B0F0"/>
              </a:solidFill>
            </a:endParaRPr>
          </a:p>
        </p:txBody>
      </p:sp>
      <p:sp>
        <p:nvSpPr>
          <p:cNvPr id="20" name="Curved Left Arrow 35">
            <a:extLst>
              <a:ext uri="{FF2B5EF4-FFF2-40B4-BE49-F238E27FC236}">
                <a16:creationId xmlns:a16="http://schemas.microsoft.com/office/drawing/2014/main" id="{455E3E70-1137-460A-A553-C402B6407576}"/>
              </a:ext>
            </a:extLst>
          </p:cNvPr>
          <p:cNvSpPr/>
          <p:nvPr/>
        </p:nvSpPr>
        <p:spPr>
          <a:xfrm>
            <a:off x="3590008" y="2978049"/>
            <a:ext cx="687487" cy="1493436"/>
          </a:xfrm>
          <a:prstGeom prst="curvedLeftArrow">
            <a:avLst>
              <a:gd name="adj1" fmla="val 10821"/>
              <a:gd name="adj2" fmla="val 50000"/>
              <a:gd name="adj3" fmla="val 25000"/>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Left Arrow 35">
            <a:extLst>
              <a:ext uri="{FF2B5EF4-FFF2-40B4-BE49-F238E27FC236}">
                <a16:creationId xmlns:a16="http://schemas.microsoft.com/office/drawing/2014/main" id="{25847E20-3F1E-4747-8012-F573E93CE0D1}"/>
              </a:ext>
            </a:extLst>
          </p:cNvPr>
          <p:cNvSpPr/>
          <p:nvPr/>
        </p:nvSpPr>
        <p:spPr>
          <a:xfrm flipH="1" flipV="1">
            <a:off x="302590" y="2760994"/>
            <a:ext cx="687487" cy="1580908"/>
          </a:xfrm>
          <a:prstGeom prst="curvedLeftArrow">
            <a:avLst>
              <a:gd name="adj1" fmla="val 10821"/>
              <a:gd name="adj2" fmla="val 50000"/>
              <a:gd name="adj3" fmla="val 25000"/>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21">
            <a:extLst>
              <a:ext uri="{FF2B5EF4-FFF2-40B4-BE49-F238E27FC236}">
                <a16:creationId xmlns:a16="http://schemas.microsoft.com/office/drawing/2014/main" id="{6918DCC5-AC58-4C96-B15C-6402D22E0B8F}"/>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r="26105"/>
          <a:stretch/>
        </p:blipFill>
        <p:spPr>
          <a:xfrm>
            <a:off x="8833277" y="293685"/>
            <a:ext cx="2799809" cy="2784945"/>
          </a:xfrm>
          <a:prstGeom prst="rect">
            <a:avLst/>
          </a:prstGeom>
        </p:spPr>
      </p:pic>
      <p:grpSp>
        <p:nvGrpSpPr>
          <p:cNvPr id="23" name="Group 22">
            <a:extLst>
              <a:ext uri="{FF2B5EF4-FFF2-40B4-BE49-F238E27FC236}">
                <a16:creationId xmlns:a16="http://schemas.microsoft.com/office/drawing/2014/main" id="{A5C98B08-6FD0-45C4-8FEE-FE8F9A6B5D46}"/>
              </a:ext>
            </a:extLst>
          </p:cNvPr>
          <p:cNvGrpSpPr/>
          <p:nvPr/>
        </p:nvGrpSpPr>
        <p:grpSpPr>
          <a:xfrm>
            <a:off x="8839200" y="3929072"/>
            <a:ext cx="2799809" cy="2810320"/>
            <a:chOff x="7391399" y="2667001"/>
            <a:chExt cx="1905001" cy="2133600"/>
          </a:xfrm>
        </p:grpSpPr>
        <p:pic>
          <p:nvPicPr>
            <p:cNvPr id="24" name="Picture 23">
              <a:extLst>
                <a:ext uri="{FF2B5EF4-FFF2-40B4-BE49-F238E27FC236}">
                  <a16:creationId xmlns:a16="http://schemas.microsoft.com/office/drawing/2014/main" id="{FBDE04DB-922D-4766-AA2B-FF77C765347F}"/>
                </a:ext>
              </a:extLst>
            </p:cNvPr>
            <p:cNvPicPr>
              <a:picLocks noChangeAspect="1"/>
            </p:cNvPicPr>
            <p:nvPr/>
          </p:nvPicPr>
          <p:blipFill rotWithShape="1">
            <a:blip r:embed="rId10">
              <a:extLst>
                <a:ext uri="{28A0092B-C50C-407E-A947-70E740481C1C}">
                  <a14:useLocalDpi xmlns:a14="http://schemas.microsoft.com/office/drawing/2010/main" val="0"/>
                </a:ext>
              </a:extLst>
            </a:blip>
            <a:srcRect l="28850" t="20214" r="29362" b="23111"/>
            <a:stretch/>
          </p:blipFill>
          <p:spPr>
            <a:xfrm>
              <a:off x="7391399" y="2667001"/>
              <a:ext cx="1905001" cy="2133600"/>
            </a:xfrm>
            <a:prstGeom prst="rect">
              <a:avLst/>
            </a:prstGeom>
          </p:spPr>
        </p:pic>
        <p:sp>
          <p:nvSpPr>
            <p:cNvPr id="25" name="Oval 24">
              <a:extLst>
                <a:ext uri="{FF2B5EF4-FFF2-40B4-BE49-F238E27FC236}">
                  <a16:creationId xmlns:a16="http://schemas.microsoft.com/office/drawing/2014/main" id="{D38EE648-F962-43B7-880A-A8F1742B1B9E}"/>
                </a:ext>
              </a:extLst>
            </p:cNvPr>
            <p:cNvSpPr/>
            <p:nvPr/>
          </p:nvSpPr>
          <p:spPr>
            <a:xfrm>
              <a:off x="8375859" y="3133625"/>
              <a:ext cx="133323" cy="132568"/>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09D80C3-5679-472C-8C3B-D8FD6C760F75}"/>
                </a:ext>
              </a:extLst>
            </p:cNvPr>
            <p:cNvSpPr/>
            <p:nvPr/>
          </p:nvSpPr>
          <p:spPr>
            <a:xfrm>
              <a:off x="8222258" y="3427508"/>
              <a:ext cx="133323" cy="132568"/>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637623F-2234-43C4-8A71-BABE7775CCD6}"/>
                </a:ext>
              </a:extLst>
            </p:cNvPr>
            <p:cNvSpPr/>
            <p:nvPr/>
          </p:nvSpPr>
          <p:spPr>
            <a:xfrm>
              <a:off x="7907610" y="3520509"/>
              <a:ext cx="133323" cy="132568"/>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0BE7E4D-5F21-409F-995D-1EF0944CC39B}"/>
                </a:ext>
              </a:extLst>
            </p:cNvPr>
            <p:cNvSpPr/>
            <p:nvPr/>
          </p:nvSpPr>
          <p:spPr>
            <a:xfrm>
              <a:off x="8509181" y="3258753"/>
              <a:ext cx="133323" cy="132568"/>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Straight Arrow Connector 28">
            <a:extLst>
              <a:ext uri="{FF2B5EF4-FFF2-40B4-BE49-F238E27FC236}">
                <a16:creationId xmlns:a16="http://schemas.microsoft.com/office/drawing/2014/main" id="{61C7C8D7-B17E-4A7B-A122-8518AD063241}"/>
              </a:ext>
            </a:extLst>
          </p:cNvPr>
          <p:cNvCxnSpPr>
            <a:cxnSpLocks/>
            <a:endCxn id="27" idx="2"/>
          </p:cNvCxnSpPr>
          <p:nvPr/>
        </p:nvCxnSpPr>
        <p:spPr>
          <a:xfrm>
            <a:off x="7225568" y="4794365"/>
            <a:ext cx="2372315" cy="346233"/>
          </a:xfrm>
          <a:prstGeom prst="straightConnector1">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05DF4414-48BA-43D8-B57F-15A6019845FE}"/>
              </a:ext>
            </a:extLst>
          </p:cNvPr>
          <p:cNvSpPr/>
          <p:nvPr/>
        </p:nvSpPr>
        <p:spPr>
          <a:xfrm>
            <a:off x="5638160" y="3978246"/>
            <a:ext cx="1587408" cy="12654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p:cNvGrpSpPr/>
          <p:nvPr/>
        </p:nvGrpSpPr>
        <p:grpSpPr>
          <a:xfrm>
            <a:off x="1167225" y="762000"/>
            <a:ext cx="8534400" cy="5890923"/>
            <a:chOff x="2329592" y="363688"/>
            <a:chExt cx="8203342" cy="6494312"/>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592" y="363688"/>
              <a:ext cx="8203342" cy="6494312"/>
            </a:xfrm>
            <a:prstGeom prst="rect">
              <a:avLst/>
            </a:prstGeom>
          </p:spPr>
        </p:pic>
        <p:grpSp>
          <p:nvGrpSpPr>
            <p:cNvPr id="17" name="Group 16"/>
            <p:cNvGrpSpPr/>
            <p:nvPr/>
          </p:nvGrpSpPr>
          <p:grpSpPr>
            <a:xfrm>
              <a:off x="8887120" y="425482"/>
              <a:ext cx="1424497" cy="4286054"/>
              <a:chOff x="8887120" y="425482"/>
              <a:chExt cx="1424497" cy="4286054"/>
            </a:xfrm>
            <a:solidFill>
              <a:schemeClr val="bg1"/>
            </a:solidFill>
          </p:grpSpPr>
          <p:sp>
            <p:nvSpPr>
              <p:cNvPr id="18" name="Rectangle 17"/>
              <p:cNvSpPr/>
              <p:nvPr/>
            </p:nvSpPr>
            <p:spPr>
              <a:xfrm>
                <a:off x="9031457" y="425482"/>
                <a:ext cx="1280160" cy="4286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428010">
                <a:off x="8887120" y="1033442"/>
                <a:ext cx="468149" cy="1783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1271135">
                <a:off x="9078811" y="2820309"/>
                <a:ext cx="368105" cy="17436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p:cNvGrpSpPr/>
          <p:nvPr/>
        </p:nvGrpSpPr>
        <p:grpSpPr>
          <a:xfrm>
            <a:off x="8295048" y="320967"/>
            <a:ext cx="1476812" cy="1996319"/>
            <a:chOff x="4695772" y="3756519"/>
            <a:chExt cx="1532341" cy="2148115"/>
          </a:xfrm>
        </p:grpSpPr>
        <p:pic>
          <p:nvPicPr>
            <p:cNvPr id="16" name="Picture 15"/>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239393" y="3756519"/>
              <a:ext cx="783771" cy="2148115"/>
            </a:xfrm>
            <a:prstGeom prst="rect">
              <a:avLst/>
            </a:prstGeom>
          </p:spPr>
        </p:pic>
        <p:pic>
          <p:nvPicPr>
            <p:cNvPr id="19" name="Picture 14" descr="Image result for shadow of dog transparent back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5772" y="4860693"/>
              <a:ext cx="864296" cy="104394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Image result for shadow of rodent transparent backgrou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5720" y="5382663"/>
              <a:ext cx="492393" cy="386578"/>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Oval 31"/>
          <p:cNvSpPr/>
          <p:nvPr/>
        </p:nvSpPr>
        <p:spPr>
          <a:xfrm>
            <a:off x="7087752" y="5110856"/>
            <a:ext cx="2247506" cy="11739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8020221" y="4091533"/>
            <a:ext cx="1554117" cy="2249533"/>
            <a:chOff x="4759126" y="835352"/>
            <a:chExt cx="1525013" cy="2038478"/>
          </a:xfrm>
        </p:grpSpPr>
        <p:pic>
          <p:nvPicPr>
            <p:cNvPr id="24" name="Picture 23"/>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5268596" y="835352"/>
              <a:ext cx="769347" cy="2038478"/>
            </a:xfrm>
            <a:prstGeom prst="rect">
              <a:avLst/>
            </a:prstGeom>
          </p:spPr>
        </p:pic>
        <p:pic>
          <p:nvPicPr>
            <p:cNvPr id="25" name="Picture 14" descr="Image result for shadow of dog transparent background"/>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59126" y="1829889"/>
              <a:ext cx="864296" cy="10439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Image result for shadow of rodent transparent background"/>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791746" y="2487252"/>
              <a:ext cx="492393" cy="386578"/>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p:cNvSpPr/>
            <p:nvPr/>
          </p:nvSpPr>
          <p:spPr>
            <a:xfrm>
              <a:off x="5127920" y="2335237"/>
              <a:ext cx="111474" cy="86960"/>
            </a:xfrm>
            <a:prstGeom prst="ellipse">
              <a:avLst/>
            </a:prstGeom>
            <a:solidFill>
              <a:srgbClr val="D60093"/>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251018" y="2248277"/>
              <a:ext cx="111474" cy="86960"/>
            </a:xfrm>
            <a:prstGeom prst="ellipse">
              <a:avLst/>
            </a:prstGeom>
            <a:solidFill>
              <a:srgbClr val="D60093"/>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092596" y="2161317"/>
              <a:ext cx="111474" cy="86960"/>
            </a:xfrm>
            <a:prstGeom prst="ellipse">
              <a:avLst/>
            </a:prstGeom>
            <a:solidFill>
              <a:srgbClr val="D60093"/>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926180" y="2637061"/>
              <a:ext cx="111474" cy="86960"/>
            </a:xfrm>
            <a:prstGeom prst="ellipse">
              <a:avLst/>
            </a:prstGeom>
            <a:solidFill>
              <a:srgbClr val="D60093"/>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a:off x="226952" y="2605039"/>
            <a:ext cx="2263423" cy="2246769"/>
          </a:xfrm>
          <a:prstGeom prst="rect">
            <a:avLst/>
          </a:prstGeom>
          <a:solidFill>
            <a:schemeClr val="bg1"/>
          </a:solidFill>
          <a:ln>
            <a:solidFill>
              <a:schemeClr val="accent1">
                <a:lumMod val="50000"/>
              </a:schemeClr>
            </a:solidFill>
          </a:ln>
        </p:spPr>
        <p:txBody>
          <a:bodyPr wrap="square" rtlCol="0">
            <a:spAutoFit/>
          </a:bodyPr>
          <a:lstStyle/>
          <a:p>
            <a:pPr algn="r"/>
            <a:r>
              <a:rPr lang="en-US" sz="2000" b="1" dirty="0" err="1">
                <a:solidFill>
                  <a:schemeClr val="accent1"/>
                </a:solidFill>
                <a:latin typeface="Century Gothic" panose="020B0502020202020204" pitchFamily="34" charset="0"/>
              </a:rPr>
              <a:t>Sandfly</a:t>
            </a:r>
            <a:r>
              <a:rPr lang="en-US" sz="2000" b="1" dirty="0">
                <a:solidFill>
                  <a:schemeClr val="accent1"/>
                </a:solidFill>
                <a:latin typeface="Century Gothic" panose="020B0502020202020204" pitchFamily="34" charset="0"/>
              </a:rPr>
              <a:t> takes up macrophages in blood meal and amastigote transforms into promastigote in the </a:t>
            </a:r>
            <a:r>
              <a:rPr lang="en-US" sz="2000" b="1" dirty="0" err="1">
                <a:solidFill>
                  <a:schemeClr val="accent1"/>
                </a:solidFill>
                <a:latin typeface="Century Gothic" panose="020B0502020202020204" pitchFamily="34" charset="0"/>
              </a:rPr>
              <a:t>sandfly</a:t>
            </a:r>
            <a:r>
              <a:rPr lang="en-US" sz="2000" b="1" dirty="0">
                <a:solidFill>
                  <a:schemeClr val="accent1"/>
                </a:solidFill>
                <a:latin typeface="Century Gothic" panose="020B0502020202020204" pitchFamily="34" charset="0"/>
              </a:rPr>
              <a:t> gut</a:t>
            </a:r>
          </a:p>
        </p:txBody>
      </p:sp>
      <p:sp>
        <p:nvSpPr>
          <p:cNvPr id="35" name="TextBox 34"/>
          <p:cNvSpPr txBox="1"/>
          <p:nvPr/>
        </p:nvSpPr>
        <p:spPr>
          <a:xfrm>
            <a:off x="958116" y="465371"/>
            <a:ext cx="2514296" cy="338554"/>
          </a:xfrm>
          <a:prstGeom prst="rect">
            <a:avLst/>
          </a:prstGeom>
          <a:solidFill>
            <a:schemeClr val="bg1"/>
          </a:solidFill>
          <a:ln>
            <a:solidFill>
              <a:schemeClr val="accent1">
                <a:lumMod val="50000"/>
              </a:schemeClr>
            </a:solidFill>
          </a:ln>
        </p:spPr>
        <p:txBody>
          <a:bodyPr wrap="square" rtlCol="0">
            <a:spAutoFit/>
          </a:bodyPr>
          <a:lstStyle/>
          <a:p>
            <a:r>
              <a:rPr lang="en-US" sz="1600" dirty="0">
                <a:solidFill>
                  <a:schemeClr val="tx1">
                    <a:lumMod val="85000"/>
                    <a:lumOff val="15000"/>
                  </a:schemeClr>
                </a:solidFill>
                <a:latin typeface="Century Gothic" panose="020B0502020202020204" pitchFamily="34" charset="0"/>
              </a:rPr>
              <a:t>Replicates in fly midgut</a:t>
            </a:r>
          </a:p>
        </p:txBody>
      </p:sp>
      <p:sp>
        <p:nvSpPr>
          <p:cNvPr id="37" name="TextBox 36"/>
          <p:cNvSpPr txBox="1"/>
          <p:nvPr/>
        </p:nvSpPr>
        <p:spPr>
          <a:xfrm>
            <a:off x="3734372" y="219150"/>
            <a:ext cx="2502764" cy="830997"/>
          </a:xfrm>
          <a:prstGeom prst="rect">
            <a:avLst/>
          </a:prstGeom>
          <a:solidFill>
            <a:schemeClr val="bg1"/>
          </a:solidFill>
          <a:ln>
            <a:solidFill>
              <a:schemeClr val="accent1">
                <a:lumMod val="50000"/>
              </a:schemeClr>
            </a:solidFill>
          </a:ln>
        </p:spPr>
        <p:txBody>
          <a:bodyPr wrap="square" rtlCol="0">
            <a:spAutoFit/>
          </a:bodyPr>
          <a:lstStyle/>
          <a:p>
            <a:r>
              <a:rPr lang="en-US" sz="1600" dirty="0">
                <a:solidFill>
                  <a:schemeClr val="tx1">
                    <a:lumMod val="85000"/>
                    <a:lumOff val="15000"/>
                  </a:schemeClr>
                </a:solidFill>
                <a:latin typeface="Century Gothic" panose="020B0502020202020204" pitchFamily="34" charset="0"/>
              </a:rPr>
              <a:t>infective promastigotes are regurgitated just before a blood meal </a:t>
            </a:r>
          </a:p>
        </p:txBody>
      </p:sp>
      <p:sp>
        <p:nvSpPr>
          <p:cNvPr id="38" name="TextBox 37">
            <a:extLst>
              <a:ext uri="{FF2B5EF4-FFF2-40B4-BE49-F238E27FC236}">
                <a16:creationId xmlns:a16="http://schemas.microsoft.com/office/drawing/2014/main" id="{92494889-6EDF-41AE-803B-208DE2513C57}"/>
              </a:ext>
            </a:extLst>
          </p:cNvPr>
          <p:cNvSpPr txBox="1"/>
          <p:nvPr/>
        </p:nvSpPr>
        <p:spPr>
          <a:xfrm>
            <a:off x="7848850" y="2426717"/>
            <a:ext cx="3636565" cy="707886"/>
          </a:xfrm>
          <a:prstGeom prst="rect">
            <a:avLst/>
          </a:prstGeom>
          <a:solidFill>
            <a:schemeClr val="bg1"/>
          </a:solidFill>
          <a:ln>
            <a:solidFill>
              <a:schemeClr val="accent1">
                <a:lumMod val="50000"/>
              </a:schemeClr>
            </a:solidFill>
          </a:ln>
        </p:spPr>
        <p:txBody>
          <a:bodyPr wrap="square" rtlCol="0">
            <a:spAutoFit/>
          </a:bodyPr>
          <a:lstStyle/>
          <a:p>
            <a:r>
              <a:rPr lang="en-US" sz="2000" b="1" dirty="0">
                <a:solidFill>
                  <a:schemeClr val="accent1"/>
                </a:solidFill>
                <a:latin typeface="Century Gothic" panose="020B0502020202020204" pitchFamily="34" charset="0"/>
              </a:rPr>
              <a:t>Promastigote phagocytized by host macrophage</a:t>
            </a:r>
          </a:p>
        </p:txBody>
      </p:sp>
      <p:sp>
        <p:nvSpPr>
          <p:cNvPr id="39" name="TextBox 38">
            <a:extLst>
              <a:ext uri="{FF2B5EF4-FFF2-40B4-BE49-F238E27FC236}">
                <a16:creationId xmlns:a16="http://schemas.microsoft.com/office/drawing/2014/main" id="{93583ECA-BEE8-4AA3-ABB5-24BD4684294F}"/>
              </a:ext>
            </a:extLst>
          </p:cNvPr>
          <p:cNvSpPr txBox="1"/>
          <p:nvPr/>
        </p:nvSpPr>
        <p:spPr>
          <a:xfrm>
            <a:off x="3983956" y="5987123"/>
            <a:ext cx="2095500" cy="707886"/>
          </a:xfrm>
          <a:prstGeom prst="rect">
            <a:avLst/>
          </a:prstGeom>
          <a:solidFill>
            <a:schemeClr val="bg1"/>
          </a:solidFill>
          <a:ln>
            <a:solidFill>
              <a:schemeClr val="accent1">
                <a:lumMod val="50000"/>
              </a:schemeClr>
            </a:solidFill>
          </a:ln>
        </p:spPr>
        <p:txBody>
          <a:bodyPr wrap="square" rtlCol="0">
            <a:spAutoFit/>
          </a:bodyPr>
          <a:lstStyle/>
          <a:p>
            <a:r>
              <a:rPr lang="en-US" sz="2000" b="1" dirty="0">
                <a:solidFill>
                  <a:schemeClr val="accent1"/>
                </a:solidFill>
                <a:latin typeface="Century Gothic" panose="020B0502020202020204" pitchFamily="34" charset="0"/>
              </a:rPr>
              <a:t>Asexual Replication</a:t>
            </a:r>
          </a:p>
        </p:txBody>
      </p:sp>
      <p:sp>
        <p:nvSpPr>
          <p:cNvPr id="40" name="TextBox 39">
            <a:extLst>
              <a:ext uri="{FF2B5EF4-FFF2-40B4-BE49-F238E27FC236}">
                <a16:creationId xmlns:a16="http://schemas.microsoft.com/office/drawing/2014/main" id="{BF164A0E-D1CC-4EBC-B5F8-DF8BBF5AF8AF}"/>
              </a:ext>
            </a:extLst>
          </p:cNvPr>
          <p:cNvSpPr txBox="1"/>
          <p:nvPr/>
        </p:nvSpPr>
        <p:spPr>
          <a:xfrm>
            <a:off x="9266348" y="3950220"/>
            <a:ext cx="2219068" cy="584775"/>
          </a:xfrm>
          <a:prstGeom prst="rect">
            <a:avLst/>
          </a:prstGeom>
          <a:solidFill>
            <a:schemeClr val="bg1"/>
          </a:solidFill>
          <a:ln>
            <a:solidFill>
              <a:schemeClr val="accent1">
                <a:lumMod val="50000"/>
              </a:schemeClr>
            </a:solidFill>
          </a:ln>
        </p:spPr>
        <p:txBody>
          <a:bodyPr wrap="square" rtlCol="0">
            <a:spAutoFit/>
          </a:bodyPr>
          <a:lstStyle/>
          <a:p>
            <a:r>
              <a:rPr lang="en-US" sz="1600" dirty="0">
                <a:solidFill>
                  <a:schemeClr val="tx2">
                    <a:lumMod val="50000"/>
                  </a:schemeClr>
                </a:solidFill>
                <a:latin typeface="Century Gothic" panose="020B0502020202020204" pitchFamily="34" charset="0"/>
              </a:rPr>
              <a:t>Disseminates throughout host </a:t>
            </a:r>
          </a:p>
        </p:txBody>
      </p:sp>
      <p:sp>
        <p:nvSpPr>
          <p:cNvPr id="2" name="Rectangle 1"/>
          <p:cNvSpPr/>
          <p:nvPr/>
        </p:nvSpPr>
        <p:spPr>
          <a:xfrm>
            <a:off x="6499096" y="235715"/>
            <a:ext cx="2022404" cy="707886"/>
          </a:xfrm>
          <a:prstGeom prst="rect">
            <a:avLst/>
          </a:prstGeom>
          <a:ln>
            <a:solidFill>
              <a:schemeClr val="accent1">
                <a:lumMod val="50000"/>
              </a:schemeClr>
            </a:solidFill>
          </a:ln>
        </p:spPr>
        <p:txBody>
          <a:bodyPr wrap="square">
            <a:spAutoFit/>
          </a:bodyPr>
          <a:lstStyle/>
          <a:p>
            <a:r>
              <a:rPr lang="en-US" sz="2000" b="1" dirty="0" err="1">
                <a:solidFill>
                  <a:schemeClr val="accent1"/>
                </a:solidFill>
                <a:latin typeface="Century Gothic" panose="020B0502020202020204" pitchFamily="34" charset="0"/>
              </a:rPr>
              <a:t>salivarian</a:t>
            </a:r>
            <a:r>
              <a:rPr lang="en-US" sz="2000" b="1" dirty="0">
                <a:solidFill>
                  <a:schemeClr val="accent1"/>
                </a:solidFill>
                <a:latin typeface="Century Gothic" panose="020B0502020202020204" pitchFamily="34" charset="0"/>
              </a:rPr>
              <a:t> transmission</a:t>
            </a:r>
            <a:endParaRPr lang="en-US" sz="2000" dirty="0">
              <a:solidFill>
                <a:schemeClr val="accent1"/>
              </a:solidFill>
            </a:endParaRPr>
          </a:p>
        </p:txBody>
      </p:sp>
      <p:sp>
        <p:nvSpPr>
          <p:cNvPr id="3" name="TextBox 2"/>
          <p:cNvSpPr txBox="1"/>
          <p:nvPr/>
        </p:nvSpPr>
        <p:spPr>
          <a:xfrm>
            <a:off x="1524000" y="4887793"/>
            <a:ext cx="1521570" cy="338554"/>
          </a:xfrm>
          <a:prstGeom prst="rect">
            <a:avLst/>
          </a:prstGeom>
          <a:noFill/>
        </p:spPr>
        <p:txBody>
          <a:bodyPr wrap="none" rtlCol="0">
            <a:spAutoFit/>
          </a:bodyPr>
          <a:lstStyle/>
          <a:p>
            <a:r>
              <a:rPr lang="en-US" sz="1600" dirty="0">
                <a:latin typeface="Century Gothic" panose="020B0502020202020204" pitchFamily="34" charset="0"/>
              </a:rPr>
              <a:t>macrophage</a:t>
            </a:r>
          </a:p>
        </p:txBody>
      </p:sp>
    </p:spTree>
    <p:extLst>
      <p:ext uri="{BB962C8B-B14F-4D97-AF65-F5344CB8AC3E}">
        <p14:creationId xmlns:p14="http://schemas.microsoft.com/office/powerpoint/2010/main" val="342371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38" grpId="0" animBg="1"/>
      <p:bldP spid="39" grpId="0" animBg="1"/>
      <p:bldP spid="40"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361354" y="1977185"/>
            <a:ext cx="8139023" cy="4509395"/>
          </a:xfrm>
        </p:spPr>
        <p:txBody>
          <a:bodyPr>
            <a:noAutofit/>
          </a:bodyPr>
          <a:lstStyle/>
          <a:p>
            <a:pPr lvl="0"/>
            <a:r>
              <a:rPr lang="en-US" sz="2400" b="1" dirty="0">
                <a:solidFill>
                  <a:srgbClr val="00B0F0"/>
                </a:solidFill>
                <a:latin typeface="Century Gothic" panose="020B0502020202020204" pitchFamily="34" charset="0"/>
              </a:rPr>
              <a:t>1. Vector-borne</a:t>
            </a:r>
          </a:p>
          <a:p>
            <a:pPr lvl="1"/>
            <a:r>
              <a:rPr lang="en-US" sz="2000" dirty="0">
                <a:solidFill>
                  <a:schemeClr val="tx1">
                    <a:lumMod val="85000"/>
                    <a:lumOff val="15000"/>
                  </a:schemeClr>
                </a:solidFill>
                <a:latin typeface="Century Gothic" panose="020B0502020202020204" pitchFamily="34" charset="0"/>
              </a:rPr>
              <a:t>female sandflies </a:t>
            </a:r>
          </a:p>
          <a:p>
            <a:pPr lvl="2"/>
            <a:r>
              <a:rPr lang="en-US" sz="1600" dirty="0">
                <a:solidFill>
                  <a:schemeClr val="tx1">
                    <a:lumMod val="85000"/>
                    <a:lumOff val="15000"/>
                  </a:schemeClr>
                </a:solidFill>
                <a:latin typeface="Century Gothic" panose="020B0502020202020204" pitchFamily="34" charset="0"/>
              </a:rPr>
              <a:t>only 2 genera proven to transmit (</a:t>
            </a:r>
            <a:r>
              <a:rPr lang="en-US" sz="1600" i="1" dirty="0">
                <a:solidFill>
                  <a:schemeClr val="tx1">
                    <a:lumMod val="85000"/>
                    <a:lumOff val="15000"/>
                  </a:schemeClr>
                </a:solidFill>
                <a:latin typeface="Century Gothic" panose="020B0502020202020204" pitchFamily="34" charset="0"/>
              </a:rPr>
              <a:t>Lutzomyia</a:t>
            </a:r>
            <a:r>
              <a:rPr lang="en-US" sz="1600" dirty="0">
                <a:solidFill>
                  <a:schemeClr val="tx1">
                    <a:lumMod val="85000"/>
                    <a:lumOff val="15000"/>
                  </a:schemeClr>
                </a:solidFill>
                <a:latin typeface="Century Gothic" panose="020B0502020202020204" pitchFamily="34" charset="0"/>
              </a:rPr>
              <a:t> and </a:t>
            </a:r>
            <a:r>
              <a:rPr lang="en-US" sz="1600" i="1" dirty="0" err="1">
                <a:solidFill>
                  <a:schemeClr val="tx1">
                    <a:lumMod val="85000"/>
                    <a:lumOff val="15000"/>
                  </a:schemeClr>
                </a:solidFill>
                <a:latin typeface="Century Gothic" panose="020B0502020202020204" pitchFamily="34" charset="0"/>
              </a:rPr>
              <a:t>Phlebotomus</a:t>
            </a:r>
            <a:r>
              <a:rPr lang="en-US" sz="1600" dirty="0">
                <a:solidFill>
                  <a:schemeClr val="tx1">
                    <a:lumMod val="85000"/>
                    <a:lumOff val="15000"/>
                  </a:schemeClr>
                </a:solidFill>
                <a:latin typeface="Century Gothic" panose="020B0502020202020204" pitchFamily="34" charset="0"/>
              </a:rPr>
              <a:t>)</a:t>
            </a:r>
          </a:p>
          <a:p>
            <a:pPr lvl="1"/>
            <a:r>
              <a:rPr lang="en-US" sz="2000" b="1" dirty="0" err="1">
                <a:solidFill>
                  <a:srgbClr val="00B0F0"/>
                </a:solidFill>
                <a:latin typeface="Century Gothic" panose="020B0502020202020204" pitchFamily="34" charset="0"/>
              </a:rPr>
              <a:t>salivarian</a:t>
            </a:r>
            <a:endParaRPr lang="en-US" sz="2000" b="1" dirty="0">
              <a:solidFill>
                <a:srgbClr val="00B0F0"/>
              </a:solidFill>
              <a:latin typeface="Century Gothic" panose="020B0502020202020204" pitchFamily="34" charset="0"/>
            </a:endParaRPr>
          </a:p>
          <a:p>
            <a:pPr lvl="0"/>
            <a:r>
              <a:rPr lang="en-US" sz="2400" b="1" dirty="0">
                <a:solidFill>
                  <a:srgbClr val="00B0F0"/>
                </a:solidFill>
                <a:latin typeface="Century Gothic" panose="020B0502020202020204" pitchFamily="34" charset="0"/>
              </a:rPr>
              <a:t>2. Blood transfusion</a:t>
            </a:r>
          </a:p>
          <a:p>
            <a:r>
              <a:rPr lang="en-US" sz="2400" b="1" dirty="0">
                <a:solidFill>
                  <a:srgbClr val="00B0F0"/>
                </a:solidFill>
                <a:latin typeface="Century Gothic" panose="020B0502020202020204" pitchFamily="34" charset="0"/>
              </a:rPr>
              <a:t>3. Transplacental (vertical)</a:t>
            </a:r>
          </a:p>
          <a:p>
            <a:pPr lvl="1"/>
            <a:r>
              <a:rPr lang="en-US" sz="2000" dirty="0">
                <a:solidFill>
                  <a:schemeClr val="tx1">
                    <a:lumMod val="85000"/>
                    <a:lumOff val="15000"/>
                  </a:schemeClr>
                </a:solidFill>
                <a:latin typeface="Century Gothic" panose="020B0502020202020204" pitchFamily="34" charset="0"/>
              </a:rPr>
              <a:t>e.g. </a:t>
            </a:r>
            <a:r>
              <a:rPr lang="en-US" sz="2000" b="1" dirty="0">
                <a:solidFill>
                  <a:srgbClr val="00B0F0"/>
                </a:solidFill>
                <a:latin typeface="Century Gothic" panose="020B0502020202020204" pitchFamily="34" charset="0"/>
              </a:rPr>
              <a:t>American Foxhounds</a:t>
            </a:r>
          </a:p>
          <a:p>
            <a:r>
              <a:rPr lang="en-US" sz="2400" dirty="0">
                <a:solidFill>
                  <a:schemeClr val="tx1">
                    <a:lumMod val="85000"/>
                    <a:lumOff val="15000"/>
                  </a:schemeClr>
                </a:solidFill>
                <a:latin typeface="Century Gothic" panose="020B0502020202020204" pitchFamily="34" charset="0"/>
              </a:rPr>
              <a:t>4. Others? (direct or perinatal)</a:t>
            </a:r>
          </a:p>
          <a:p>
            <a:pPr lvl="1"/>
            <a:r>
              <a:rPr lang="en-US" sz="2400" dirty="0">
                <a:solidFill>
                  <a:schemeClr val="tx1">
                    <a:lumMod val="85000"/>
                    <a:lumOff val="15000"/>
                  </a:schemeClr>
                </a:solidFill>
                <a:latin typeface="Century Gothic" panose="020B0502020202020204" pitchFamily="34" charset="0"/>
              </a:rPr>
              <a:t>e.g. American Foxhounds</a:t>
            </a:r>
            <a:endParaRPr lang="en-US" sz="2200" dirty="0">
              <a:solidFill>
                <a:schemeClr val="tx1">
                  <a:lumMod val="85000"/>
                  <a:lumOff val="15000"/>
                </a:schemeClr>
              </a:solidFill>
              <a:latin typeface="Century Gothic" panose="020B0502020202020204" pitchFamily="34" charset="0"/>
            </a:endParaRPr>
          </a:p>
          <a:p>
            <a:endParaRPr lang="en-US" sz="2400" dirty="0">
              <a:solidFill>
                <a:schemeClr val="tx1">
                  <a:lumMod val="85000"/>
                  <a:lumOff val="15000"/>
                </a:schemeClr>
              </a:solidFill>
              <a:latin typeface="Century Gothic" panose="020B0502020202020204" pitchFamily="34" charset="0"/>
            </a:endParaRPr>
          </a:p>
          <a:p>
            <a:r>
              <a:rPr lang="en-US" sz="2400" dirty="0">
                <a:solidFill>
                  <a:schemeClr val="tx1">
                    <a:lumMod val="85000"/>
                    <a:lumOff val="15000"/>
                  </a:schemeClr>
                </a:solidFill>
                <a:latin typeface="Century Gothic" panose="020B0502020202020204" pitchFamily="34" charset="0"/>
              </a:rPr>
              <a:t> Incubation: ~3 months to 7 years</a:t>
            </a:r>
          </a:p>
          <a:p>
            <a:endParaRPr lang="en-US" sz="2400" dirty="0">
              <a:solidFill>
                <a:schemeClr val="tx1">
                  <a:lumMod val="85000"/>
                  <a:lumOff val="15000"/>
                </a:schemeClr>
              </a:solidFill>
              <a:latin typeface="Century Gothic" panose="020B0502020202020204" pitchFamily="34" charset="0"/>
            </a:endParaRPr>
          </a:p>
          <a:p>
            <a:pPr lvl="0"/>
            <a:endParaRPr lang="en-US" sz="2400" dirty="0">
              <a:solidFill>
                <a:schemeClr val="tx1">
                  <a:lumMod val="85000"/>
                  <a:lumOff val="15000"/>
                </a:schemeClr>
              </a:solidFill>
              <a:latin typeface="Century Gothic" panose="020B0502020202020204" pitchFamily="34" charset="0"/>
            </a:endParaRPr>
          </a:p>
        </p:txBody>
      </p:sp>
      <p:sp>
        <p:nvSpPr>
          <p:cNvPr id="5" name="Rectangle 2"/>
          <p:cNvSpPr txBox="1">
            <a:spLocks noChangeArrowheads="1"/>
          </p:cNvSpPr>
          <p:nvPr/>
        </p:nvSpPr>
        <p:spPr bwMode="auto">
          <a:xfrm>
            <a:off x="340313" y="177826"/>
            <a:ext cx="7793037"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b="1" kern="0" dirty="0">
                <a:solidFill>
                  <a:srgbClr val="00B0F0"/>
                </a:solidFill>
                <a:latin typeface="Century Gothic" panose="020B0502020202020204" pitchFamily="34" charset="0"/>
              </a:rPr>
              <a:t>Transmission</a:t>
            </a:r>
            <a:endParaRPr lang="en-US" altLang="en-US" kern="0" dirty="0">
              <a:solidFill>
                <a:srgbClr val="00B0F0"/>
              </a:solidFill>
              <a:latin typeface="Century Gothic" panose="020B0502020202020204" pitchFamily="34" charset="0"/>
            </a:endParaRPr>
          </a:p>
        </p:txBody>
      </p:sp>
      <p:sp>
        <p:nvSpPr>
          <p:cNvPr id="2" name="TextBox 1">
            <a:extLst>
              <a:ext uri="{FF2B5EF4-FFF2-40B4-BE49-F238E27FC236}">
                <a16:creationId xmlns:a16="http://schemas.microsoft.com/office/drawing/2014/main" id="{EE9B18F6-F82A-46C9-BBD7-8444837D279C}"/>
              </a:ext>
            </a:extLst>
          </p:cNvPr>
          <p:cNvSpPr txBox="1"/>
          <p:nvPr/>
        </p:nvSpPr>
        <p:spPr>
          <a:xfrm>
            <a:off x="467518" y="919818"/>
            <a:ext cx="2408032" cy="584775"/>
          </a:xfrm>
          <a:prstGeom prst="rect">
            <a:avLst/>
          </a:prstGeom>
          <a:noFill/>
        </p:spPr>
        <p:txBody>
          <a:bodyPr wrap="none" rtlCol="0">
            <a:spAutoFit/>
          </a:bodyPr>
          <a:lstStyle/>
          <a:p>
            <a:r>
              <a:rPr lang="en-US" sz="3200" i="1" dirty="0">
                <a:solidFill>
                  <a:srgbClr val="00B0F0"/>
                </a:solidFill>
                <a:latin typeface="Century Gothic" panose="020B0502020202020204" pitchFamily="34" charset="0"/>
              </a:rPr>
              <a:t>Leishmania</a:t>
            </a:r>
          </a:p>
        </p:txBody>
      </p:sp>
      <p:pic>
        <p:nvPicPr>
          <p:cNvPr id="9" name="Picture 8">
            <a:extLst>
              <a:ext uri="{FF2B5EF4-FFF2-40B4-BE49-F238E27FC236}">
                <a16:creationId xmlns:a16="http://schemas.microsoft.com/office/drawing/2014/main" id="{4FDB0F10-A849-46E0-B876-99843BDB1A7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825824" y="65099"/>
            <a:ext cx="5257800" cy="2220901"/>
          </a:xfrm>
          <a:prstGeom prst="rect">
            <a:avLst/>
          </a:prstGeom>
        </p:spPr>
      </p:pic>
      <p:sp>
        <p:nvSpPr>
          <p:cNvPr id="10" name="TextBox 9">
            <a:extLst>
              <a:ext uri="{FF2B5EF4-FFF2-40B4-BE49-F238E27FC236}">
                <a16:creationId xmlns:a16="http://schemas.microsoft.com/office/drawing/2014/main" id="{B37084AC-C088-4C98-A8A6-79473802DDC6}"/>
              </a:ext>
            </a:extLst>
          </p:cNvPr>
          <p:cNvSpPr txBox="1"/>
          <p:nvPr/>
        </p:nvSpPr>
        <p:spPr>
          <a:xfrm>
            <a:off x="7206824" y="2234625"/>
            <a:ext cx="1329210" cy="584775"/>
          </a:xfrm>
          <a:prstGeom prst="rect">
            <a:avLst/>
          </a:prstGeom>
          <a:noFill/>
        </p:spPr>
        <p:txBody>
          <a:bodyPr wrap="none" rtlCol="0">
            <a:spAutoFit/>
          </a:bodyPr>
          <a:lstStyle/>
          <a:p>
            <a:r>
              <a:rPr lang="en-US" sz="1600" dirty="0">
                <a:latin typeface="Century Gothic" panose="020B0502020202020204" pitchFamily="34" charset="0"/>
              </a:rPr>
              <a:t>New World </a:t>
            </a:r>
          </a:p>
          <a:p>
            <a:r>
              <a:rPr lang="en-US" sz="1600" dirty="0">
                <a:latin typeface="Century Gothic" panose="020B0502020202020204" pitchFamily="34" charset="0"/>
              </a:rPr>
              <a:t>(Americas)</a:t>
            </a:r>
          </a:p>
        </p:txBody>
      </p:sp>
      <p:sp>
        <p:nvSpPr>
          <p:cNvPr id="11" name="TextBox 10">
            <a:extLst>
              <a:ext uri="{FF2B5EF4-FFF2-40B4-BE49-F238E27FC236}">
                <a16:creationId xmlns:a16="http://schemas.microsoft.com/office/drawing/2014/main" id="{29B94F8E-D81E-4BDA-BD60-ADDCCB8DD063}"/>
              </a:ext>
            </a:extLst>
          </p:cNvPr>
          <p:cNvSpPr txBox="1"/>
          <p:nvPr/>
        </p:nvSpPr>
        <p:spPr>
          <a:xfrm>
            <a:off x="9235142" y="2234625"/>
            <a:ext cx="2956259" cy="584775"/>
          </a:xfrm>
          <a:prstGeom prst="rect">
            <a:avLst/>
          </a:prstGeom>
          <a:noFill/>
        </p:spPr>
        <p:txBody>
          <a:bodyPr wrap="none" rtlCol="0">
            <a:spAutoFit/>
          </a:bodyPr>
          <a:lstStyle/>
          <a:p>
            <a:pPr algn="ctr"/>
            <a:r>
              <a:rPr lang="en-US" sz="1600" dirty="0">
                <a:latin typeface="Century Gothic" panose="020B0502020202020204" pitchFamily="34" charset="0"/>
              </a:rPr>
              <a:t>Old World </a:t>
            </a:r>
          </a:p>
          <a:p>
            <a:pPr algn="ctr"/>
            <a:r>
              <a:rPr lang="en-US" sz="1600" dirty="0">
                <a:latin typeface="Century Gothic" panose="020B0502020202020204" pitchFamily="34" charset="0"/>
              </a:rPr>
              <a:t>(Europe/Middle East/Africa)</a:t>
            </a:r>
          </a:p>
        </p:txBody>
      </p:sp>
      <p:pic>
        <p:nvPicPr>
          <p:cNvPr id="15" name="Picture 14">
            <a:extLst>
              <a:ext uri="{FF2B5EF4-FFF2-40B4-BE49-F238E27FC236}">
                <a16:creationId xmlns:a16="http://schemas.microsoft.com/office/drawing/2014/main" id="{A2720752-B338-4B91-82C6-153BB6A1AC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1034" y="3200400"/>
            <a:ext cx="4635814" cy="3472387"/>
          </a:xfrm>
          <a:prstGeom prst="rect">
            <a:avLst/>
          </a:prstGeom>
        </p:spPr>
      </p:pic>
    </p:spTree>
    <p:extLst>
      <p:ext uri="{BB962C8B-B14F-4D97-AF65-F5344CB8AC3E}">
        <p14:creationId xmlns:p14="http://schemas.microsoft.com/office/powerpoint/2010/main" val="211291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p:cNvSpPr/>
          <p:nvPr/>
        </p:nvSpPr>
        <p:spPr>
          <a:xfrm>
            <a:off x="5975640" y="2211772"/>
            <a:ext cx="4692360" cy="707886"/>
          </a:xfrm>
          <a:prstGeom prst="rect">
            <a:avLst/>
          </a:prstGeom>
        </p:spPr>
        <p:txBody>
          <a:bodyPr wrap="square">
            <a:spAutoFit/>
          </a:bodyPr>
          <a:lstStyle/>
          <a:p>
            <a:pPr marL="214313" indent="-214313">
              <a:buFont typeface="Arial" panose="020B0604020202020204" pitchFamily="34" charset="0"/>
              <a:buChar char="•"/>
            </a:pPr>
            <a:r>
              <a:rPr lang="en-US" sz="2000" dirty="0">
                <a:solidFill>
                  <a:srgbClr val="222222"/>
                </a:solidFill>
                <a:latin typeface="Century Gothic" panose="020B0502020202020204" pitchFamily="34" charset="0"/>
              </a:rPr>
              <a:t>phagocytosed by </a:t>
            </a:r>
            <a:r>
              <a:rPr lang="en-US" sz="2000" b="1" dirty="0">
                <a:solidFill>
                  <a:srgbClr val="222222"/>
                </a:solidFill>
                <a:latin typeface="Century Gothic" panose="020B0502020202020204" pitchFamily="34" charset="0"/>
              </a:rPr>
              <a:t>macrophages</a:t>
            </a:r>
            <a:r>
              <a:rPr lang="en-US" sz="2000" dirty="0">
                <a:solidFill>
                  <a:srgbClr val="222222"/>
                </a:solidFill>
                <a:latin typeface="Century Gothic" panose="020B0502020202020204" pitchFamily="34" charset="0"/>
              </a:rPr>
              <a:t> and other immune cells </a:t>
            </a:r>
            <a:endParaRPr lang="en-US" sz="2000" dirty="0">
              <a:latin typeface="Century Gothic" panose="020B0502020202020204" pitchFamily="34" charset="0"/>
            </a:endParaRPr>
          </a:p>
        </p:txBody>
      </p:sp>
      <p:sp>
        <p:nvSpPr>
          <p:cNvPr id="21" name="Rectangle 20"/>
          <p:cNvSpPr/>
          <p:nvPr/>
        </p:nvSpPr>
        <p:spPr>
          <a:xfrm>
            <a:off x="5975640" y="4522411"/>
            <a:ext cx="5779924" cy="707886"/>
          </a:xfrm>
          <a:prstGeom prst="rect">
            <a:avLst/>
          </a:prstGeom>
          <a:ln w="9525">
            <a:noFill/>
          </a:ln>
        </p:spPr>
        <p:txBody>
          <a:bodyPr wrap="square">
            <a:spAutoFit/>
          </a:bodyPr>
          <a:lstStyle/>
          <a:p>
            <a:pPr marL="214313" indent="-214313">
              <a:buFont typeface="Arial" panose="020B0604020202020204" pitchFamily="34" charset="0"/>
              <a:buChar char="•"/>
            </a:pPr>
            <a:r>
              <a:rPr lang="en-US" sz="2000" dirty="0">
                <a:solidFill>
                  <a:srgbClr val="222222"/>
                </a:solidFill>
                <a:latin typeface="Century Gothic" panose="020B0502020202020204" pitchFamily="34" charset="0"/>
              </a:rPr>
              <a:t>production of cytokines by CD4</a:t>
            </a:r>
            <a:r>
              <a:rPr lang="en-US" sz="2000" baseline="30000" dirty="0">
                <a:solidFill>
                  <a:srgbClr val="222222"/>
                </a:solidFill>
                <a:latin typeface="Century Gothic" panose="020B0502020202020204" pitchFamily="34" charset="0"/>
              </a:rPr>
              <a:t>+</a:t>
            </a:r>
            <a:r>
              <a:rPr lang="en-US" sz="2000" dirty="0">
                <a:solidFill>
                  <a:srgbClr val="222222"/>
                </a:solidFill>
                <a:latin typeface="Century Gothic" panose="020B0502020202020204" pitchFamily="34" charset="0"/>
              </a:rPr>
              <a:t> (T</a:t>
            </a:r>
            <a:r>
              <a:rPr lang="en-US" sz="2000" baseline="-25000" dirty="0">
                <a:solidFill>
                  <a:srgbClr val="222222"/>
                </a:solidFill>
                <a:latin typeface="Century Gothic" panose="020B0502020202020204" pitchFamily="34" charset="0"/>
              </a:rPr>
              <a:t>H</a:t>
            </a:r>
            <a:r>
              <a:rPr lang="en-US" sz="2000" dirty="0">
                <a:solidFill>
                  <a:srgbClr val="222222"/>
                </a:solidFill>
                <a:latin typeface="Century Gothic" panose="020B0502020202020204" pitchFamily="34" charset="0"/>
              </a:rPr>
              <a:t>1) cells leads to enhanced killing by macrophages</a:t>
            </a:r>
          </a:p>
        </p:txBody>
      </p:sp>
      <p:grpSp>
        <p:nvGrpSpPr>
          <p:cNvPr id="3" name="Group 2"/>
          <p:cNvGrpSpPr/>
          <p:nvPr/>
        </p:nvGrpSpPr>
        <p:grpSpPr>
          <a:xfrm>
            <a:off x="914400" y="457200"/>
            <a:ext cx="4942724" cy="4851639"/>
            <a:chOff x="59406" y="708756"/>
            <a:chExt cx="6034325" cy="6049995"/>
          </a:xfrm>
        </p:grpSpPr>
        <p:grpSp>
          <p:nvGrpSpPr>
            <p:cNvPr id="26" name="Group 25"/>
            <p:cNvGrpSpPr/>
            <p:nvPr/>
          </p:nvGrpSpPr>
          <p:grpSpPr>
            <a:xfrm>
              <a:off x="59406" y="708756"/>
              <a:ext cx="6034325" cy="6049995"/>
              <a:chOff x="171863" y="670491"/>
              <a:chExt cx="6034325" cy="6049995"/>
            </a:xfrm>
          </p:grpSpPr>
          <p:pic>
            <p:nvPicPr>
              <p:cNvPr id="1028" name="Picture 4" descr="Image result for leishmania pathogenesi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1863" y="699395"/>
                <a:ext cx="6034325" cy="602109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p:cNvSpPr/>
              <p:nvPr/>
            </p:nvSpPr>
            <p:spPr>
              <a:xfrm rot="1375551">
                <a:off x="1629577" y="670491"/>
                <a:ext cx="504677" cy="8693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Rectangle 1"/>
            <p:cNvSpPr/>
            <p:nvPr/>
          </p:nvSpPr>
          <p:spPr>
            <a:xfrm>
              <a:off x="2923504" y="2369714"/>
              <a:ext cx="927279" cy="450760"/>
            </a:xfrm>
            <a:prstGeom prst="rect">
              <a:avLst/>
            </a:prstGeom>
            <a:solidFill>
              <a:srgbClr val="FE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 name="TextBox 3"/>
          <p:cNvSpPr txBox="1"/>
          <p:nvPr/>
        </p:nvSpPr>
        <p:spPr>
          <a:xfrm>
            <a:off x="4156468" y="3964773"/>
            <a:ext cx="524503" cy="253916"/>
          </a:xfrm>
          <a:prstGeom prst="rect">
            <a:avLst/>
          </a:prstGeom>
          <a:noFill/>
        </p:spPr>
        <p:txBody>
          <a:bodyPr wrap="none" rtlCol="0">
            <a:spAutoFit/>
          </a:bodyPr>
          <a:lstStyle/>
          <a:p>
            <a:r>
              <a:rPr lang="en-US" sz="1050" b="1" dirty="0"/>
              <a:t>CD4+</a:t>
            </a:r>
          </a:p>
        </p:txBody>
      </p:sp>
      <p:sp>
        <p:nvSpPr>
          <p:cNvPr id="13" name="Rectangle 2">
            <a:extLst>
              <a:ext uri="{FF2B5EF4-FFF2-40B4-BE49-F238E27FC236}">
                <a16:creationId xmlns:a16="http://schemas.microsoft.com/office/drawing/2014/main" id="{C33EA1E6-CD77-454C-BD5F-A1966DF19440}"/>
              </a:ext>
            </a:extLst>
          </p:cNvPr>
          <p:cNvSpPr txBox="1">
            <a:spLocks noChangeArrowheads="1"/>
          </p:cNvSpPr>
          <p:nvPr/>
        </p:nvSpPr>
        <p:spPr bwMode="auto">
          <a:xfrm>
            <a:off x="572124" y="16876"/>
            <a:ext cx="11041248" cy="6255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sz="3600" b="1" kern="0" dirty="0">
                <a:solidFill>
                  <a:schemeClr val="tx1">
                    <a:lumMod val="85000"/>
                    <a:lumOff val="15000"/>
                  </a:schemeClr>
                </a:solidFill>
                <a:latin typeface="Century Gothic" panose="020B0502020202020204" pitchFamily="34" charset="0"/>
              </a:rPr>
              <a:t>Pathogenesis: </a:t>
            </a:r>
            <a:r>
              <a:rPr lang="en-US" altLang="en-US" sz="3600" b="1" i="1" kern="0" dirty="0">
                <a:solidFill>
                  <a:schemeClr val="tx1">
                    <a:lumMod val="85000"/>
                    <a:lumOff val="15000"/>
                  </a:schemeClr>
                </a:solidFill>
                <a:latin typeface="Century Gothic" panose="020B0502020202020204" pitchFamily="34" charset="0"/>
              </a:rPr>
              <a:t>Leishmania</a:t>
            </a:r>
            <a:endParaRPr lang="en-US" altLang="en-US" sz="3600" kern="0" dirty="0">
              <a:solidFill>
                <a:schemeClr val="tx1">
                  <a:lumMod val="85000"/>
                  <a:lumOff val="15000"/>
                </a:schemeClr>
              </a:solidFill>
              <a:latin typeface="Century Gothic" panose="020B0502020202020204" pitchFamily="34" charset="0"/>
            </a:endParaRPr>
          </a:p>
        </p:txBody>
      </p:sp>
      <p:sp>
        <p:nvSpPr>
          <p:cNvPr id="15" name="Rectangle 14"/>
          <p:cNvSpPr/>
          <p:nvPr/>
        </p:nvSpPr>
        <p:spPr>
          <a:xfrm>
            <a:off x="5463868" y="5874604"/>
            <a:ext cx="3260807" cy="830997"/>
          </a:xfrm>
          <a:prstGeom prst="rect">
            <a:avLst/>
          </a:prstGeom>
          <a:ln w="57150">
            <a:solidFill>
              <a:srgbClr val="7ABC32"/>
            </a:solidFill>
          </a:ln>
        </p:spPr>
        <p:txBody>
          <a:bodyPr wrap="square">
            <a:spAutoFit/>
          </a:bodyPr>
          <a:lstStyle/>
          <a:p>
            <a:r>
              <a:rPr lang="en-US" b="1" dirty="0">
                <a:solidFill>
                  <a:srgbClr val="92D050"/>
                </a:solidFill>
                <a:latin typeface="Century Gothic" panose="020B0502020202020204" pitchFamily="34" charset="0"/>
              </a:rPr>
              <a:t>mild disease</a:t>
            </a:r>
          </a:p>
          <a:p>
            <a:r>
              <a:rPr lang="en-US" b="1" dirty="0">
                <a:solidFill>
                  <a:srgbClr val="92D050"/>
                </a:solidFill>
                <a:latin typeface="Century Gothic" panose="020B0502020202020204" pitchFamily="34" charset="0"/>
              </a:rPr>
              <a:t>immune clearance</a:t>
            </a:r>
          </a:p>
        </p:txBody>
      </p:sp>
      <p:cxnSp>
        <p:nvCxnSpPr>
          <p:cNvPr id="18" name="Straight Arrow Connector 17"/>
          <p:cNvCxnSpPr/>
          <p:nvPr/>
        </p:nvCxnSpPr>
        <p:spPr>
          <a:xfrm>
            <a:off x="5416363" y="5331087"/>
            <a:ext cx="402861" cy="494824"/>
          </a:xfrm>
          <a:prstGeom prst="straightConnector1">
            <a:avLst/>
          </a:prstGeom>
          <a:ln w="76200">
            <a:solidFill>
              <a:srgbClr val="7ABC3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763200" y="5340664"/>
            <a:ext cx="9627" cy="57594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35433" y="5948431"/>
            <a:ext cx="3449673" cy="830997"/>
          </a:xfrm>
          <a:prstGeom prst="rect">
            <a:avLst/>
          </a:prstGeom>
          <a:ln w="57150">
            <a:solidFill>
              <a:srgbClr val="C00000"/>
            </a:solidFill>
          </a:ln>
        </p:spPr>
        <p:txBody>
          <a:bodyPr wrap="square">
            <a:spAutoFit/>
          </a:bodyPr>
          <a:lstStyle/>
          <a:p>
            <a:r>
              <a:rPr lang="en-US" b="1" dirty="0">
                <a:solidFill>
                  <a:srgbClr val="C00000"/>
                </a:solidFill>
                <a:latin typeface="Century Gothic" panose="020B0502020202020204" pitchFamily="34" charset="0"/>
              </a:rPr>
              <a:t>more severe disease</a:t>
            </a:r>
          </a:p>
          <a:p>
            <a:r>
              <a:rPr lang="en-US" b="1" dirty="0">
                <a:solidFill>
                  <a:srgbClr val="C00000"/>
                </a:solidFill>
                <a:latin typeface="Century Gothic" panose="020B0502020202020204" pitchFamily="34" charset="0"/>
              </a:rPr>
              <a:t>persistent infection</a:t>
            </a:r>
          </a:p>
        </p:txBody>
      </p:sp>
      <p:sp>
        <p:nvSpPr>
          <p:cNvPr id="23" name="TextBox 22"/>
          <p:cNvSpPr txBox="1"/>
          <p:nvPr/>
        </p:nvSpPr>
        <p:spPr>
          <a:xfrm>
            <a:off x="6123960" y="3324905"/>
            <a:ext cx="2975231" cy="830997"/>
          </a:xfrm>
          <a:prstGeom prst="rect">
            <a:avLst/>
          </a:prstGeom>
          <a:noFill/>
          <a:ln w="57150">
            <a:solidFill>
              <a:srgbClr val="92D050"/>
            </a:solidFill>
          </a:ln>
        </p:spPr>
        <p:txBody>
          <a:bodyPr wrap="square" rtlCol="0">
            <a:spAutoFit/>
          </a:bodyPr>
          <a:lstStyle/>
          <a:p>
            <a:r>
              <a:rPr lang="en-US" b="1" dirty="0">
                <a:solidFill>
                  <a:srgbClr val="7ABC32"/>
                </a:solidFill>
                <a:latin typeface="Century Gothic" panose="020B0502020202020204" pitchFamily="34" charset="0"/>
              </a:rPr>
              <a:t>cell-mediated </a:t>
            </a:r>
          </a:p>
          <a:p>
            <a:r>
              <a:rPr lang="en-US" b="1" dirty="0">
                <a:solidFill>
                  <a:srgbClr val="7ABC32"/>
                </a:solidFill>
                <a:latin typeface="Century Gothic" panose="020B0502020202020204" pitchFamily="34" charset="0"/>
              </a:rPr>
              <a:t>immune response</a:t>
            </a:r>
          </a:p>
        </p:txBody>
      </p:sp>
      <p:sp>
        <p:nvSpPr>
          <p:cNvPr id="22" name="Rectangle 21"/>
          <p:cNvSpPr/>
          <p:nvPr/>
        </p:nvSpPr>
        <p:spPr>
          <a:xfrm>
            <a:off x="5974427" y="1295400"/>
            <a:ext cx="6093500" cy="707886"/>
          </a:xfrm>
          <a:prstGeom prst="rect">
            <a:avLst/>
          </a:prstGeom>
        </p:spPr>
        <p:txBody>
          <a:bodyPr wrap="square">
            <a:spAutoFit/>
          </a:bodyPr>
          <a:lstStyle/>
          <a:p>
            <a:pPr marL="214313" indent="-214313">
              <a:buFont typeface="Arial" panose="020B0604020202020204" pitchFamily="34" charset="0"/>
              <a:buChar char="•"/>
            </a:pPr>
            <a:r>
              <a:rPr lang="en-US" sz="2000" dirty="0">
                <a:solidFill>
                  <a:srgbClr val="222222"/>
                </a:solidFill>
                <a:latin typeface="Century Gothic" panose="020B0502020202020204" pitchFamily="34" charset="0"/>
              </a:rPr>
              <a:t>tissue damage by </a:t>
            </a:r>
            <a:r>
              <a:rPr lang="en-US" sz="2000" dirty="0" err="1">
                <a:solidFill>
                  <a:srgbClr val="222222"/>
                </a:solidFill>
                <a:latin typeface="Century Gothic" panose="020B0502020202020204" pitchFamily="34" charset="0"/>
              </a:rPr>
              <a:t>sandfly</a:t>
            </a:r>
            <a:r>
              <a:rPr lang="en-US" sz="2000" dirty="0">
                <a:solidFill>
                  <a:srgbClr val="222222"/>
                </a:solidFill>
                <a:latin typeface="Century Gothic" panose="020B0502020202020204" pitchFamily="34" charset="0"/>
              </a:rPr>
              <a:t> → recruit phagocytic immune cells</a:t>
            </a:r>
            <a:endParaRPr lang="en-US" sz="2000" dirty="0">
              <a:latin typeface="Century Gothic" panose="020B0502020202020204" pitchFamily="34" charset="0"/>
            </a:endParaRPr>
          </a:p>
        </p:txBody>
      </p:sp>
      <p:sp>
        <p:nvSpPr>
          <p:cNvPr id="5" name="U-Turn Arrow 4"/>
          <p:cNvSpPr/>
          <p:nvPr/>
        </p:nvSpPr>
        <p:spPr>
          <a:xfrm rot="5400000">
            <a:off x="4176433" y="2394274"/>
            <a:ext cx="1896349" cy="1936281"/>
          </a:xfrm>
          <a:prstGeom prst="uturnArrow">
            <a:avLst>
              <a:gd name="adj1" fmla="val 5544"/>
              <a:gd name="adj2" fmla="val 25000"/>
              <a:gd name="adj3" fmla="val 19680"/>
              <a:gd name="adj4" fmla="val 41094"/>
              <a:gd name="adj5" fmla="val 75000"/>
            </a:avLst>
          </a:prstGeom>
          <a:solidFill>
            <a:srgbClr val="7ABC32"/>
          </a:solidFill>
          <a:ln>
            <a:solidFill>
              <a:srgbClr val="7AB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 name="Straight Arrow Connector 23"/>
          <p:cNvCxnSpPr/>
          <p:nvPr/>
        </p:nvCxnSpPr>
        <p:spPr>
          <a:xfrm flipH="1">
            <a:off x="1676400" y="4648201"/>
            <a:ext cx="533400" cy="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850753" y="4643492"/>
            <a:ext cx="553287" cy="4709"/>
          </a:xfrm>
          <a:prstGeom prst="straightConnector1">
            <a:avLst/>
          </a:prstGeom>
          <a:ln w="76200">
            <a:solidFill>
              <a:srgbClr val="7ABC32"/>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880442" y="5308840"/>
            <a:ext cx="2795775" cy="584775"/>
          </a:xfrm>
          <a:prstGeom prst="rect">
            <a:avLst/>
          </a:prstGeom>
        </p:spPr>
        <p:txBody>
          <a:bodyPr wrap="square">
            <a:spAutoFit/>
          </a:bodyPr>
          <a:lstStyle/>
          <a:p>
            <a:r>
              <a:rPr lang="en-US" sz="1600" dirty="0">
                <a:solidFill>
                  <a:srgbClr val="222222"/>
                </a:solidFill>
                <a:latin typeface="Century Gothic" panose="020B0502020202020204" pitchFamily="34" charset="0"/>
              </a:rPr>
              <a:t>(</a:t>
            </a:r>
            <a:r>
              <a:rPr lang="en-US" sz="1600" b="1" dirty="0">
                <a:solidFill>
                  <a:srgbClr val="C00000"/>
                </a:solidFill>
                <a:latin typeface="Century Gothic" panose="020B0502020202020204" pitchFamily="34" charset="0"/>
              </a:rPr>
              <a:t>no or poor </a:t>
            </a:r>
          </a:p>
          <a:p>
            <a:r>
              <a:rPr lang="en-US" sz="1600" b="1" dirty="0">
                <a:solidFill>
                  <a:srgbClr val="C00000"/>
                </a:solidFill>
                <a:latin typeface="Century Gothic" panose="020B0502020202020204" pitchFamily="34" charset="0"/>
              </a:rPr>
              <a:t>cell-mediated response</a:t>
            </a:r>
            <a:r>
              <a:rPr lang="en-US" sz="1600" dirty="0">
                <a:solidFill>
                  <a:srgbClr val="222222"/>
                </a:solidFill>
                <a:latin typeface="Century Gothic" panose="020B0502020202020204" pitchFamily="34" charset="0"/>
              </a:rPr>
              <a:t>)</a:t>
            </a:r>
            <a:endParaRPr lang="en-US" sz="1600" dirty="0">
              <a:latin typeface="Century Gothic" panose="020B0502020202020204" pitchFamily="34" charset="0"/>
            </a:endParaRPr>
          </a:p>
        </p:txBody>
      </p:sp>
      <p:cxnSp>
        <p:nvCxnSpPr>
          <p:cNvPr id="30" name="Straight Arrow Connector 29"/>
          <p:cNvCxnSpPr/>
          <p:nvPr/>
        </p:nvCxnSpPr>
        <p:spPr>
          <a:xfrm flipV="1">
            <a:off x="4094913" y="4627897"/>
            <a:ext cx="553287" cy="4709"/>
          </a:xfrm>
          <a:prstGeom prst="straightConnector1">
            <a:avLst/>
          </a:prstGeom>
          <a:ln w="76200">
            <a:solidFill>
              <a:srgbClr val="7ABC3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C593C8-1A45-445F-B27C-9C6C72C215FA}"/>
              </a:ext>
            </a:extLst>
          </p:cNvPr>
          <p:cNvSpPr txBox="1"/>
          <p:nvPr/>
        </p:nvSpPr>
        <p:spPr>
          <a:xfrm>
            <a:off x="2327463" y="1055387"/>
            <a:ext cx="2153154" cy="369332"/>
          </a:xfrm>
          <a:prstGeom prst="rect">
            <a:avLst/>
          </a:prstGeom>
          <a:noFill/>
        </p:spPr>
        <p:txBody>
          <a:bodyPr wrap="none" rtlCol="0">
            <a:spAutoFit/>
          </a:bodyPr>
          <a:lstStyle/>
          <a:p>
            <a:r>
              <a:rPr lang="en-US" sz="1800" b="1" dirty="0">
                <a:solidFill>
                  <a:srgbClr val="FF0000"/>
                </a:solidFill>
                <a:latin typeface="Century Gothic" panose="020B0502020202020204" pitchFamily="34" charset="0"/>
              </a:rPr>
              <a:t>FYI: image details</a:t>
            </a:r>
          </a:p>
        </p:txBody>
      </p:sp>
      <p:sp>
        <p:nvSpPr>
          <p:cNvPr id="28" name="TextBox 27">
            <a:extLst>
              <a:ext uri="{FF2B5EF4-FFF2-40B4-BE49-F238E27FC236}">
                <a16:creationId xmlns:a16="http://schemas.microsoft.com/office/drawing/2014/main" id="{733A5966-2922-48B5-A512-F55E2DFEE5AC}"/>
              </a:ext>
            </a:extLst>
          </p:cNvPr>
          <p:cNvSpPr txBox="1"/>
          <p:nvPr/>
        </p:nvSpPr>
        <p:spPr>
          <a:xfrm>
            <a:off x="6549815" y="133602"/>
            <a:ext cx="3653233" cy="830997"/>
          </a:xfrm>
          <a:prstGeom prst="rect">
            <a:avLst/>
          </a:prstGeom>
          <a:noFill/>
          <a:ln>
            <a:solidFill>
              <a:schemeClr val="tx1"/>
            </a:solidFill>
          </a:ln>
        </p:spPr>
        <p:txBody>
          <a:bodyPr wrap="square">
            <a:spAutoFit/>
          </a:bodyPr>
          <a:lstStyle/>
          <a:p>
            <a:pPr marL="457200" indent="-457200">
              <a:buAutoNum type="arabicPeriod"/>
            </a:pPr>
            <a:r>
              <a:rPr lang="en-US" altLang="en-US" b="1" kern="0" dirty="0">
                <a:solidFill>
                  <a:schemeClr val="tx1">
                    <a:lumMod val="85000"/>
                    <a:lumOff val="15000"/>
                  </a:schemeClr>
                </a:solidFill>
                <a:latin typeface="Century Gothic" panose="020B0502020202020204" pitchFamily="34" charset="0"/>
              </a:rPr>
              <a:t>direct damage </a:t>
            </a:r>
          </a:p>
          <a:p>
            <a:pPr marL="457200" indent="-457200">
              <a:buAutoNum type="arabicPeriod"/>
            </a:pPr>
            <a:r>
              <a:rPr lang="en-US" altLang="en-US" b="1" kern="0" dirty="0">
                <a:solidFill>
                  <a:schemeClr val="tx1">
                    <a:lumMod val="85000"/>
                    <a:lumOff val="15000"/>
                  </a:schemeClr>
                </a:solidFill>
                <a:latin typeface="Century Gothic" panose="020B0502020202020204" pitchFamily="34" charset="0"/>
              </a:rPr>
              <a:t>immune modulation</a:t>
            </a:r>
            <a:endParaRPr lang="en-US" b="1" dirty="0"/>
          </a:p>
        </p:txBody>
      </p:sp>
    </p:spTree>
    <p:extLst>
      <p:ext uri="{BB962C8B-B14F-4D97-AF65-F5344CB8AC3E}">
        <p14:creationId xmlns:p14="http://schemas.microsoft.com/office/powerpoint/2010/main" val="272859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15" grpId="0" animBg="1"/>
      <p:bldP spid="20" grpId="0" animBg="1"/>
      <p:bldP spid="23" grpId="0" animBg="1"/>
      <p:bldP spid="22" grpId="0"/>
      <p:bldP spid="5" grpId="0" animBg="1"/>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9188" y="880316"/>
            <a:ext cx="8983847" cy="5458974"/>
          </a:xfrm>
          <a:prstGeom prst="rect">
            <a:avLst/>
          </a:prstGeom>
        </p:spPr>
      </p:pic>
      <p:sp>
        <p:nvSpPr>
          <p:cNvPr id="3" name="Isosceles Triangle 2"/>
          <p:cNvSpPr/>
          <p:nvPr/>
        </p:nvSpPr>
        <p:spPr>
          <a:xfrm rot="5400000">
            <a:off x="5797714" y="-105247"/>
            <a:ext cx="586794" cy="381775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p:nvSpPr>
        <p:spPr>
          <a:xfrm>
            <a:off x="4212060" y="2109726"/>
            <a:ext cx="3967753" cy="461665"/>
          </a:xfrm>
          <a:prstGeom prst="rect">
            <a:avLst/>
          </a:prstGeom>
        </p:spPr>
        <p:txBody>
          <a:bodyPr wrap="none">
            <a:spAutoFit/>
          </a:bodyPr>
          <a:lstStyle/>
          <a:p>
            <a:pPr algn="r"/>
            <a:r>
              <a:rPr lang="en-US" dirty="0">
                <a:latin typeface="Century Gothic" panose="020B0502020202020204" pitchFamily="34" charset="0"/>
              </a:rPr>
              <a:t>Range of disease severity</a:t>
            </a:r>
            <a:endParaRPr lang="en-US" dirty="0"/>
          </a:p>
        </p:txBody>
      </p:sp>
      <p:sp>
        <p:nvSpPr>
          <p:cNvPr id="5" name="Rectangle 4"/>
          <p:cNvSpPr/>
          <p:nvPr/>
        </p:nvSpPr>
        <p:spPr>
          <a:xfrm>
            <a:off x="-8238" y="6351990"/>
            <a:ext cx="12039600" cy="307777"/>
          </a:xfrm>
          <a:prstGeom prst="rect">
            <a:avLst/>
          </a:prstGeom>
        </p:spPr>
        <p:txBody>
          <a:bodyPr wrap="square">
            <a:spAutoFit/>
          </a:bodyPr>
          <a:lstStyle/>
          <a:p>
            <a:r>
              <a:rPr lang="en-US" sz="1400" dirty="0">
                <a:latin typeface="Century Gothic" panose="020B0502020202020204" pitchFamily="34" charset="0"/>
              </a:rPr>
              <a:t>Solano-</a:t>
            </a:r>
            <a:r>
              <a:rPr lang="en-US" sz="1400" dirty="0" err="1">
                <a:latin typeface="Century Gothic" panose="020B0502020202020204" pitchFamily="34" charset="0"/>
              </a:rPr>
              <a:t>Gallego</a:t>
            </a:r>
            <a:r>
              <a:rPr lang="en-US" sz="1400" dirty="0">
                <a:latin typeface="Century Gothic" panose="020B0502020202020204" pitchFamily="34" charset="0"/>
              </a:rPr>
              <a:t>, </a:t>
            </a:r>
            <a:r>
              <a:rPr lang="en-US" sz="1400" dirty="0" err="1">
                <a:latin typeface="Century Gothic" panose="020B0502020202020204" pitchFamily="34" charset="0"/>
              </a:rPr>
              <a:t>Laia</a:t>
            </a:r>
            <a:r>
              <a:rPr lang="en-US" sz="1400" dirty="0">
                <a:latin typeface="Century Gothic" panose="020B0502020202020204" pitchFamily="34" charset="0"/>
              </a:rPr>
              <a:t>, et al. "</a:t>
            </a:r>
            <a:r>
              <a:rPr lang="en-US" sz="1400" dirty="0" err="1">
                <a:latin typeface="Century Gothic" panose="020B0502020202020204" pitchFamily="34" charset="0"/>
              </a:rPr>
              <a:t>LeishVet</a:t>
            </a:r>
            <a:r>
              <a:rPr lang="en-US" sz="1400" dirty="0">
                <a:latin typeface="Century Gothic" panose="020B0502020202020204" pitchFamily="34" charset="0"/>
              </a:rPr>
              <a:t> guidelines for the practical management of canine leishmaniosis." </a:t>
            </a:r>
            <a:r>
              <a:rPr lang="en-US" sz="1400" i="1" dirty="0">
                <a:latin typeface="Century Gothic" panose="020B0502020202020204" pitchFamily="34" charset="0"/>
              </a:rPr>
              <a:t>Parasites &amp; vectors</a:t>
            </a:r>
            <a:r>
              <a:rPr lang="en-US" sz="1400" dirty="0">
                <a:latin typeface="Century Gothic" panose="020B0502020202020204" pitchFamily="34" charset="0"/>
              </a:rPr>
              <a:t> 4.1 (2011): 86.</a:t>
            </a:r>
          </a:p>
        </p:txBody>
      </p:sp>
      <p:sp>
        <p:nvSpPr>
          <p:cNvPr id="8" name="Rectangle 7"/>
          <p:cNvSpPr/>
          <p:nvPr/>
        </p:nvSpPr>
        <p:spPr>
          <a:xfrm>
            <a:off x="76200" y="6595646"/>
            <a:ext cx="9067800" cy="338554"/>
          </a:xfrm>
          <a:prstGeom prst="rect">
            <a:avLst/>
          </a:prstGeom>
        </p:spPr>
        <p:txBody>
          <a:bodyPr wrap="square">
            <a:spAutoFit/>
          </a:bodyPr>
          <a:lstStyle/>
          <a:p>
            <a:r>
              <a:rPr lang="en-US" sz="1600" b="1" dirty="0">
                <a:latin typeface="Century Gothic" panose="020B0502020202020204" pitchFamily="34" charset="0"/>
              </a:rPr>
              <a:t>This is a great reference if you ever have to manage a </a:t>
            </a:r>
            <a:r>
              <a:rPr lang="en-US" sz="1600" b="1" dirty="0" err="1">
                <a:latin typeface="Century Gothic" panose="020B0502020202020204" pitchFamily="34" charset="0"/>
              </a:rPr>
              <a:t>Leishmaniasis</a:t>
            </a:r>
            <a:r>
              <a:rPr lang="en-US" sz="1600" b="1" dirty="0">
                <a:latin typeface="Century Gothic" panose="020B0502020202020204" pitchFamily="34" charset="0"/>
              </a:rPr>
              <a:t> case</a:t>
            </a:r>
            <a:endParaRPr lang="en-US" sz="1600" b="1" dirty="0"/>
          </a:p>
        </p:txBody>
      </p:sp>
      <p:sp>
        <p:nvSpPr>
          <p:cNvPr id="9" name="Rectangle 2">
            <a:extLst>
              <a:ext uri="{FF2B5EF4-FFF2-40B4-BE49-F238E27FC236}">
                <a16:creationId xmlns:a16="http://schemas.microsoft.com/office/drawing/2014/main" id="{6C71E624-13C3-4779-905E-487622CF7A77}"/>
              </a:ext>
            </a:extLst>
          </p:cNvPr>
          <p:cNvSpPr txBox="1">
            <a:spLocks noChangeArrowheads="1"/>
          </p:cNvSpPr>
          <p:nvPr/>
        </p:nvSpPr>
        <p:spPr bwMode="auto">
          <a:xfrm>
            <a:off x="3081211" y="205925"/>
            <a:ext cx="6019800" cy="6255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sz="3600" b="1" kern="0" dirty="0">
                <a:solidFill>
                  <a:schemeClr val="tx1">
                    <a:lumMod val="85000"/>
                    <a:lumOff val="15000"/>
                  </a:schemeClr>
                </a:solidFill>
                <a:latin typeface="Century Gothic" panose="020B0502020202020204" pitchFamily="34" charset="0"/>
              </a:rPr>
              <a:t>Pathogenesis: </a:t>
            </a:r>
            <a:r>
              <a:rPr lang="en-US" altLang="en-US" sz="3600" b="1" i="1" kern="0" dirty="0" err="1">
                <a:solidFill>
                  <a:schemeClr val="tx1">
                    <a:lumMod val="85000"/>
                    <a:lumOff val="15000"/>
                  </a:schemeClr>
                </a:solidFill>
                <a:latin typeface="Century Gothic" panose="020B0502020202020204" pitchFamily="34" charset="0"/>
              </a:rPr>
              <a:t>Leishmania</a:t>
            </a:r>
            <a:r>
              <a:rPr lang="en-US" altLang="en-US" sz="3600" b="1" kern="0" dirty="0">
                <a:solidFill>
                  <a:schemeClr val="tx1">
                    <a:lumMod val="85000"/>
                    <a:lumOff val="15000"/>
                  </a:schemeClr>
                </a:solidFill>
                <a:latin typeface="Century Gothic" panose="020B0502020202020204" pitchFamily="34" charset="0"/>
              </a:rPr>
              <a:t> </a:t>
            </a:r>
            <a:endParaRPr lang="en-US" altLang="en-US" sz="3600" kern="0" dirty="0">
              <a:solidFill>
                <a:schemeClr val="tx1">
                  <a:lumMod val="85000"/>
                  <a:lumOff val="1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5C868010-D800-42AC-869A-F9CEDB805078}"/>
              </a:ext>
            </a:extLst>
          </p:cNvPr>
          <p:cNvSpPr txBox="1"/>
          <p:nvPr/>
        </p:nvSpPr>
        <p:spPr>
          <a:xfrm>
            <a:off x="9982200" y="1296048"/>
            <a:ext cx="2403222" cy="1200329"/>
          </a:xfrm>
          <a:prstGeom prst="rect">
            <a:avLst/>
          </a:prstGeom>
          <a:noFill/>
        </p:spPr>
        <p:txBody>
          <a:bodyPr wrap="none" rtlCol="0">
            <a:spAutoFit/>
          </a:bodyPr>
          <a:lstStyle/>
          <a:p>
            <a:r>
              <a:rPr lang="en-US" b="1" dirty="0">
                <a:solidFill>
                  <a:srgbClr val="7ABC32"/>
                </a:solidFill>
                <a:latin typeface="Century Gothic" panose="020B0502020202020204" pitchFamily="34" charset="0"/>
              </a:rPr>
              <a:t>STRONG </a:t>
            </a:r>
          </a:p>
          <a:p>
            <a:r>
              <a:rPr lang="en-US" b="1" dirty="0">
                <a:solidFill>
                  <a:srgbClr val="7ABC32"/>
                </a:solidFill>
                <a:latin typeface="Century Gothic" panose="020B0502020202020204" pitchFamily="34" charset="0"/>
              </a:rPr>
              <a:t>cell-mediated </a:t>
            </a:r>
          </a:p>
          <a:p>
            <a:r>
              <a:rPr lang="en-US" b="1" dirty="0">
                <a:solidFill>
                  <a:srgbClr val="7ABC32"/>
                </a:solidFill>
                <a:latin typeface="Century Gothic" panose="020B0502020202020204" pitchFamily="34" charset="0"/>
              </a:rPr>
              <a:t>immunity</a:t>
            </a:r>
          </a:p>
        </p:txBody>
      </p:sp>
      <p:sp>
        <p:nvSpPr>
          <p:cNvPr id="11" name="TextBox 10">
            <a:extLst>
              <a:ext uri="{FF2B5EF4-FFF2-40B4-BE49-F238E27FC236}">
                <a16:creationId xmlns:a16="http://schemas.microsoft.com/office/drawing/2014/main" id="{0A04F1E2-8E1C-4D15-B2A2-4922198683C2}"/>
              </a:ext>
            </a:extLst>
          </p:cNvPr>
          <p:cNvSpPr txBox="1"/>
          <p:nvPr/>
        </p:nvSpPr>
        <p:spPr>
          <a:xfrm>
            <a:off x="-152400" y="1296048"/>
            <a:ext cx="2403222" cy="1200329"/>
          </a:xfrm>
          <a:prstGeom prst="rect">
            <a:avLst/>
          </a:prstGeom>
          <a:noFill/>
        </p:spPr>
        <p:txBody>
          <a:bodyPr wrap="none" rtlCol="0">
            <a:spAutoFit/>
          </a:bodyPr>
          <a:lstStyle/>
          <a:p>
            <a:pPr algn="r"/>
            <a:r>
              <a:rPr lang="en-US" b="1" dirty="0">
                <a:solidFill>
                  <a:srgbClr val="C00000"/>
                </a:solidFill>
                <a:latin typeface="Century Gothic" panose="020B0502020202020204" pitchFamily="34" charset="0"/>
              </a:rPr>
              <a:t>POOR </a:t>
            </a:r>
          </a:p>
          <a:p>
            <a:pPr algn="r"/>
            <a:r>
              <a:rPr lang="en-US" b="1" dirty="0">
                <a:solidFill>
                  <a:srgbClr val="C00000"/>
                </a:solidFill>
                <a:latin typeface="Century Gothic" panose="020B0502020202020204" pitchFamily="34" charset="0"/>
              </a:rPr>
              <a:t>cell-mediated </a:t>
            </a:r>
          </a:p>
          <a:p>
            <a:pPr algn="r"/>
            <a:r>
              <a:rPr lang="en-US" b="1" dirty="0" err="1">
                <a:solidFill>
                  <a:srgbClr val="C00000"/>
                </a:solidFill>
                <a:latin typeface="Century Gothic" panose="020B0502020202020204" pitchFamily="34" charset="0"/>
              </a:rPr>
              <a:t>immunitry</a:t>
            </a:r>
            <a:endParaRPr lang="en-US" b="1" dirty="0">
              <a:solidFill>
                <a:srgbClr val="C00000"/>
              </a:solidFill>
              <a:latin typeface="Century Gothic" panose="020B0502020202020204" pitchFamily="34" charset="0"/>
            </a:endParaRPr>
          </a:p>
        </p:txBody>
      </p:sp>
      <p:sp>
        <p:nvSpPr>
          <p:cNvPr id="6" name="Oval 5">
            <a:extLst>
              <a:ext uri="{FF2B5EF4-FFF2-40B4-BE49-F238E27FC236}">
                <a16:creationId xmlns:a16="http://schemas.microsoft.com/office/drawing/2014/main" id="{D76EB426-B611-4C55-A4A1-7F30616076A8}"/>
              </a:ext>
            </a:extLst>
          </p:cNvPr>
          <p:cNvSpPr/>
          <p:nvPr/>
        </p:nvSpPr>
        <p:spPr>
          <a:xfrm>
            <a:off x="1621665" y="3467100"/>
            <a:ext cx="1525012"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905C1FED-7149-4D0E-8EED-4E79C35ACB96}"/>
              </a:ext>
            </a:extLst>
          </p:cNvPr>
          <p:cNvCxnSpPr>
            <a:cxnSpLocks/>
            <a:stCxn id="6" idx="2"/>
          </p:cNvCxnSpPr>
          <p:nvPr/>
        </p:nvCxnSpPr>
        <p:spPr>
          <a:xfrm flipH="1">
            <a:off x="1143000" y="3657600"/>
            <a:ext cx="478665" cy="4341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3090C19-2840-473D-A530-7CA41874CDE5}"/>
              </a:ext>
            </a:extLst>
          </p:cNvPr>
          <p:cNvSpPr txBox="1"/>
          <p:nvPr/>
        </p:nvSpPr>
        <p:spPr>
          <a:xfrm>
            <a:off x="217534" y="3863333"/>
            <a:ext cx="1663354" cy="2308324"/>
          </a:xfrm>
          <a:prstGeom prst="rect">
            <a:avLst/>
          </a:prstGeom>
          <a:noFill/>
        </p:spPr>
        <p:txBody>
          <a:bodyPr wrap="square" rtlCol="0">
            <a:spAutoFit/>
          </a:bodyPr>
          <a:lstStyle/>
          <a:p>
            <a:r>
              <a:rPr lang="en-US" sz="1800" dirty="0">
                <a:latin typeface="Century Gothic" panose="020B0502020202020204" pitchFamily="34" charset="0"/>
              </a:rPr>
              <a:t>FYI: High serology!</a:t>
            </a:r>
          </a:p>
          <a:p>
            <a:r>
              <a:rPr lang="en-US" sz="1800" dirty="0">
                <a:latin typeface="Century Gothic" panose="020B0502020202020204" pitchFamily="34" charset="0"/>
              </a:rPr>
              <a:t>It will be important when you are trying to diagnose leishmaniasis</a:t>
            </a:r>
          </a:p>
        </p:txBody>
      </p:sp>
    </p:spTree>
    <p:extLst>
      <p:ext uri="{BB962C8B-B14F-4D97-AF65-F5344CB8AC3E}">
        <p14:creationId xmlns:p14="http://schemas.microsoft.com/office/powerpoint/2010/main" val="230880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33EA1E6-CD77-454C-BD5F-A1966DF19440}"/>
              </a:ext>
            </a:extLst>
          </p:cNvPr>
          <p:cNvSpPr txBox="1">
            <a:spLocks noChangeArrowheads="1"/>
          </p:cNvSpPr>
          <p:nvPr/>
        </p:nvSpPr>
        <p:spPr bwMode="auto">
          <a:xfrm>
            <a:off x="563323" y="0"/>
            <a:ext cx="7793037"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b="1" kern="0" dirty="0">
                <a:solidFill>
                  <a:schemeClr val="tx1">
                    <a:lumMod val="85000"/>
                    <a:lumOff val="15000"/>
                  </a:schemeClr>
                </a:solidFill>
                <a:latin typeface="Century Gothic" panose="020B0502020202020204" pitchFamily="34" charset="0"/>
              </a:rPr>
              <a:t>Clinical Disease</a:t>
            </a:r>
            <a:endParaRPr lang="en-US" altLang="en-US" kern="0" dirty="0">
              <a:solidFill>
                <a:schemeClr val="tx1">
                  <a:lumMod val="85000"/>
                  <a:lumOff val="1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20961F24-121E-4F47-A356-BF5911CE70B5}"/>
              </a:ext>
            </a:extLst>
          </p:cNvPr>
          <p:cNvSpPr txBox="1"/>
          <p:nvPr/>
        </p:nvSpPr>
        <p:spPr>
          <a:xfrm>
            <a:off x="796487" y="710624"/>
            <a:ext cx="2408032" cy="584775"/>
          </a:xfrm>
          <a:prstGeom prst="rect">
            <a:avLst/>
          </a:prstGeom>
          <a:noFill/>
        </p:spPr>
        <p:txBody>
          <a:bodyPr wrap="none" rtlCol="0">
            <a:spAutoFit/>
          </a:bodyPr>
          <a:lstStyle/>
          <a:p>
            <a:r>
              <a:rPr lang="en-US" sz="3200" i="1" dirty="0">
                <a:solidFill>
                  <a:schemeClr val="tx1">
                    <a:lumMod val="85000"/>
                    <a:lumOff val="15000"/>
                  </a:schemeClr>
                </a:solidFill>
                <a:latin typeface="Century Gothic" panose="020B0502020202020204" pitchFamily="34" charset="0"/>
              </a:rPr>
              <a:t>Leishmania</a:t>
            </a:r>
          </a:p>
        </p:txBody>
      </p:sp>
      <p:sp>
        <p:nvSpPr>
          <p:cNvPr id="4" name="Rectangle 3"/>
          <p:cNvSpPr txBox="1">
            <a:spLocks noChangeArrowheads="1"/>
          </p:cNvSpPr>
          <p:nvPr/>
        </p:nvSpPr>
        <p:spPr>
          <a:xfrm>
            <a:off x="1102049" y="2874369"/>
            <a:ext cx="11033871" cy="2712506"/>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lang="en-US" sz="2800" u="sng" dirty="0">
                <a:solidFill>
                  <a:schemeClr val="tx1">
                    <a:lumMod val="85000"/>
                    <a:lumOff val="15000"/>
                  </a:schemeClr>
                </a:solidFill>
                <a:latin typeface="Century Gothic" panose="020B0502020202020204" pitchFamily="34" charset="0"/>
              </a:rPr>
              <a:t>Clinical findings (stage disease from I – IV)</a:t>
            </a:r>
          </a:p>
          <a:p>
            <a:pPr lvl="1" fontAlgn="auto"/>
            <a:r>
              <a:rPr lang="en-US" sz="2800" b="1" dirty="0">
                <a:solidFill>
                  <a:srgbClr val="00B0F0"/>
                </a:solidFill>
                <a:latin typeface="Century Gothic" panose="020B0502020202020204" pitchFamily="34" charset="0"/>
              </a:rPr>
              <a:t>Dermal lesions </a:t>
            </a:r>
            <a:r>
              <a:rPr lang="en-US" sz="2800" dirty="0">
                <a:solidFill>
                  <a:schemeClr val="tx1">
                    <a:lumMod val="85000"/>
                    <a:lumOff val="15000"/>
                  </a:schemeClr>
                </a:solidFill>
                <a:latin typeface="Century Gothic" panose="020B0502020202020204" pitchFamily="34" charset="0"/>
              </a:rPr>
              <a:t>(dry </a:t>
            </a:r>
            <a:r>
              <a:rPr lang="en-US" sz="2800" dirty="0" err="1">
                <a:solidFill>
                  <a:schemeClr val="tx1">
                    <a:lumMod val="85000"/>
                    <a:lumOff val="15000"/>
                  </a:schemeClr>
                </a:solidFill>
                <a:latin typeface="Century Gothic" panose="020B0502020202020204" pitchFamily="34" charset="0"/>
              </a:rPr>
              <a:t>exfoliative</a:t>
            </a:r>
            <a:r>
              <a:rPr lang="en-US" sz="2800" dirty="0">
                <a:solidFill>
                  <a:schemeClr val="tx1">
                    <a:lumMod val="85000"/>
                    <a:lumOff val="15000"/>
                  </a:schemeClr>
                </a:solidFill>
                <a:latin typeface="Century Gothic" panose="020B0502020202020204" pitchFamily="34" charset="0"/>
              </a:rPr>
              <a:t> lesions, ulcers, alopecia), </a:t>
            </a:r>
          </a:p>
          <a:p>
            <a:pPr lvl="1" fontAlgn="auto"/>
            <a:r>
              <a:rPr lang="en-US" sz="2800" b="1" dirty="0">
                <a:solidFill>
                  <a:srgbClr val="00B0F0"/>
                </a:solidFill>
                <a:latin typeface="Century Gothic" panose="020B0502020202020204" pitchFamily="34" charset="0"/>
              </a:rPr>
              <a:t>Lymphadenopathy</a:t>
            </a:r>
            <a:r>
              <a:rPr lang="en-US" sz="2800" b="1" dirty="0">
                <a:solidFill>
                  <a:schemeClr val="tx1">
                    <a:lumMod val="85000"/>
                    <a:lumOff val="15000"/>
                  </a:schemeClr>
                </a:solidFill>
                <a:latin typeface="Century Gothic" panose="020B0502020202020204" pitchFamily="34" charset="0"/>
              </a:rPr>
              <a:t>, </a:t>
            </a:r>
            <a:r>
              <a:rPr lang="en-US" sz="2800" dirty="0">
                <a:solidFill>
                  <a:schemeClr val="tx1">
                    <a:lumMod val="85000"/>
                    <a:lumOff val="15000"/>
                  </a:schemeClr>
                </a:solidFill>
                <a:latin typeface="Century Gothic" panose="020B0502020202020204" pitchFamily="34" charset="0"/>
              </a:rPr>
              <a:t>fever, </a:t>
            </a:r>
            <a:r>
              <a:rPr lang="en-US" sz="2800" dirty="0">
                <a:solidFill>
                  <a:schemeClr val="tx1"/>
                </a:solidFill>
                <a:latin typeface="Century Gothic" panose="020B0502020202020204" pitchFamily="34" charset="0"/>
              </a:rPr>
              <a:t>splenomegaly</a:t>
            </a:r>
            <a:r>
              <a:rPr lang="en-US" sz="2800" dirty="0">
                <a:solidFill>
                  <a:schemeClr val="tx1">
                    <a:lumMod val="85000"/>
                    <a:lumOff val="15000"/>
                  </a:schemeClr>
                </a:solidFill>
                <a:latin typeface="Century Gothic" panose="020B0502020202020204" pitchFamily="34" charset="0"/>
              </a:rPr>
              <a:t>, ocular </a:t>
            </a:r>
            <a:r>
              <a:rPr lang="en-US" sz="2800" dirty="0" err="1">
                <a:solidFill>
                  <a:schemeClr val="tx1">
                    <a:lumMod val="85000"/>
                    <a:lumOff val="15000"/>
                  </a:schemeClr>
                </a:solidFill>
                <a:latin typeface="Century Gothic" panose="020B0502020202020204" pitchFamily="34" charset="0"/>
              </a:rPr>
              <a:t>dz</a:t>
            </a:r>
            <a:r>
              <a:rPr lang="en-US" sz="2800" dirty="0">
                <a:solidFill>
                  <a:schemeClr val="tx1">
                    <a:lumMod val="85000"/>
                    <a:lumOff val="15000"/>
                  </a:schemeClr>
                </a:solidFill>
                <a:latin typeface="Century Gothic" panose="020B0502020202020204" pitchFamily="34" charset="0"/>
              </a:rPr>
              <a:t> (uveitis)</a:t>
            </a:r>
          </a:p>
          <a:p>
            <a:pPr lvl="1" fontAlgn="auto"/>
            <a:r>
              <a:rPr lang="en-US" sz="2800" b="1" dirty="0">
                <a:solidFill>
                  <a:srgbClr val="00B0F0"/>
                </a:solidFill>
                <a:latin typeface="Century Gothic" panose="020B0502020202020204" pitchFamily="34" charset="0"/>
              </a:rPr>
              <a:t>Hyperglobulinemia</a:t>
            </a:r>
            <a:r>
              <a:rPr lang="en-US" sz="2800" dirty="0">
                <a:solidFill>
                  <a:schemeClr val="tx1">
                    <a:lumMod val="85000"/>
                    <a:lumOff val="15000"/>
                  </a:schemeClr>
                </a:solidFill>
                <a:latin typeface="Century Gothic" panose="020B0502020202020204" pitchFamily="34" charset="0"/>
              </a:rPr>
              <a:t>, hypoalbuminemia, anemia (non-regenerative anemia)</a:t>
            </a:r>
          </a:p>
          <a:p>
            <a:pPr lvl="1" fontAlgn="auto"/>
            <a:r>
              <a:rPr lang="en-US" sz="2800" b="1" dirty="0">
                <a:solidFill>
                  <a:srgbClr val="00B0F0"/>
                </a:solidFill>
                <a:latin typeface="Century Gothic" panose="020B0502020202020204" pitchFamily="34" charset="0"/>
              </a:rPr>
              <a:t>Kidney </a:t>
            </a:r>
            <a:r>
              <a:rPr lang="en-US" sz="2800" b="1" dirty="0" err="1">
                <a:solidFill>
                  <a:srgbClr val="00B0F0"/>
                </a:solidFill>
                <a:latin typeface="Century Gothic" panose="020B0502020202020204" pitchFamily="34" charset="0"/>
              </a:rPr>
              <a:t>dz</a:t>
            </a:r>
            <a:r>
              <a:rPr lang="en-US" sz="2800" dirty="0">
                <a:solidFill>
                  <a:srgbClr val="00B0F0"/>
                </a:solidFill>
                <a:latin typeface="Century Gothic" panose="020B0502020202020204" pitchFamily="34" charset="0"/>
              </a:rPr>
              <a:t>  </a:t>
            </a:r>
            <a:r>
              <a:rPr lang="en-US" sz="2800" dirty="0">
                <a:solidFill>
                  <a:schemeClr val="tx1">
                    <a:lumMod val="85000"/>
                    <a:lumOff val="15000"/>
                  </a:schemeClr>
                </a:solidFill>
                <a:latin typeface="Century Gothic" panose="020B0502020202020204" pitchFamily="34" charset="0"/>
              </a:rPr>
              <a:t>(azotemia, proteinuria) →  poor prognosis</a:t>
            </a:r>
          </a:p>
        </p:txBody>
      </p:sp>
      <p:pic>
        <p:nvPicPr>
          <p:cNvPr id="5" name="Picture 14" descr="Image result for shadow of dog transparent background"/>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72200" y="208866"/>
            <a:ext cx="998581" cy="12586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370712" y="177849"/>
            <a:ext cx="4057618" cy="1015663"/>
          </a:xfrm>
          <a:prstGeom prst="rect">
            <a:avLst/>
          </a:prstGeom>
          <a:solidFill>
            <a:schemeClr val="bg1"/>
          </a:solidFill>
          <a:ln>
            <a:solidFill>
              <a:schemeClr val="tx1"/>
            </a:solidFill>
          </a:ln>
        </p:spPr>
        <p:txBody>
          <a:bodyPr wrap="square" rtlCol="0">
            <a:spAutoFit/>
          </a:bodyPr>
          <a:lstStyle/>
          <a:p>
            <a:r>
              <a:rPr lang="en-US" sz="2000" dirty="0">
                <a:latin typeface="Century Gothic" panose="020B0502020202020204" pitchFamily="34" charset="0"/>
              </a:rPr>
              <a:t>Dogs can be reservoirs, living asymptomatically for years until change in immune system</a:t>
            </a:r>
          </a:p>
        </p:txBody>
      </p:sp>
      <p:sp>
        <p:nvSpPr>
          <p:cNvPr id="11" name="Right Arrow 10"/>
          <p:cNvSpPr/>
          <p:nvPr/>
        </p:nvSpPr>
        <p:spPr>
          <a:xfrm rot="17703929">
            <a:off x="7423938" y="1317798"/>
            <a:ext cx="340170" cy="279829"/>
          </a:xfrm>
          <a:prstGeom prst="rightArrow">
            <a:avLst>
              <a:gd name="adj1" fmla="val 19357"/>
              <a:gd name="adj2" fmla="val 3745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784486" y="3429000"/>
            <a:ext cx="308064" cy="194444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rot="16200000">
            <a:off x="-442834" y="4108835"/>
            <a:ext cx="1712328" cy="584775"/>
          </a:xfrm>
          <a:prstGeom prst="rect">
            <a:avLst/>
          </a:prstGeom>
        </p:spPr>
        <p:txBody>
          <a:bodyPr wrap="none">
            <a:spAutoFit/>
          </a:bodyPr>
          <a:lstStyle/>
          <a:p>
            <a:r>
              <a:rPr lang="en-US" sz="3200" b="1" dirty="0">
                <a:latin typeface="Century Gothic" panose="020B0502020202020204" pitchFamily="34" charset="0"/>
              </a:rPr>
              <a:t>severity</a:t>
            </a:r>
          </a:p>
        </p:txBody>
      </p:sp>
      <p:sp>
        <p:nvSpPr>
          <p:cNvPr id="12" name="TextBox 11">
            <a:extLst>
              <a:ext uri="{FF2B5EF4-FFF2-40B4-BE49-F238E27FC236}">
                <a16:creationId xmlns:a16="http://schemas.microsoft.com/office/drawing/2014/main" id="{5768A021-9ED8-81A7-BF4A-9354DF901A0A}"/>
              </a:ext>
            </a:extLst>
          </p:cNvPr>
          <p:cNvSpPr txBox="1"/>
          <p:nvPr/>
        </p:nvSpPr>
        <p:spPr>
          <a:xfrm>
            <a:off x="1144633" y="1559903"/>
            <a:ext cx="8842560" cy="523220"/>
          </a:xfrm>
          <a:prstGeom prst="rect">
            <a:avLst/>
          </a:prstGeom>
          <a:noFill/>
        </p:spPr>
        <p:txBody>
          <a:bodyPr wrap="square">
            <a:spAutoFit/>
          </a:bodyPr>
          <a:lstStyle/>
          <a:p>
            <a:pPr fontAlgn="auto"/>
            <a:r>
              <a:rPr lang="en-US" sz="2800" u="sng" dirty="0">
                <a:solidFill>
                  <a:schemeClr val="tx1">
                    <a:lumMod val="85000"/>
                    <a:lumOff val="15000"/>
                  </a:schemeClr>
                </a:solidFill>
                <a:latin typeface="Century Gothic" panose="020B0502020202020204" pitchFamily="34" charset="0"/>
              </a:rPr>
              <a:t>Incubation period from 3 months to years</a:t>
            </a:r>
          </a:p>
        </p:txBody>
      </p:sp>
    </p:spTree>
    <p:extLst>
      <p:ext uri="{BB962C8B-B14F-4D97-AF65-F5344CB8AC3E}">
        <p14:creationId xmlns:p14="http://schemas.microsoft.com/office/powerpoint/2010/main" val="345820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1" grpId="0" animBg="1"/>
      <p:bldP spid="8" grpId="0" animBg="1"/>
      <p:bldP spid="10"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Isosceles Triangle 5"/>
          <p:cNvSpPr/>
          <p:nvPr/>
        </p:nvSpPr>
        <p:spPr>
          <a:xfrm>
            <a:off x="2445789" y="2136724"/>
            <a:ext cx="852407" cy="361393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10800000">
            <a:off x="3336699" y="2255205"/>
            <a:ext cx="852407" cy="3613935"/>
          </a:xfrm>
          <a:prstGeom prst="triangle">
            <a:avLst/>
          </a:prstGeom>
          <a:solidFill>
            <a:srgbClr val="695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64439" y="5748998"/>
            <a:ext cx="1136850" cy="400110"/>
          </a:xfrm>
          <a:prstGeom prst="rect">
            <a:avLst/>
          </a:prstGeom>
        </p:spPr>
        <p:txBody>
          <a:bodyPr wrap="none">
            <a:spAutoFit/>
          </a:bodyPr>
          <a:lstStyle/>
          <a:p>
            <a:r>
              <a:rPr lang="en-US" sz="2000" b="1" dirty="0">
                <a:solidFill>
                  <a:srgbClr val="C00000"/>
                </a:solidFill>
                <a:latin typeface="Century Gothic" panose="020B0502020202020204" pitchFamily="34" charset="0"/>
              </a:rPr>
              <a:t>severity</a:t>
            </a:r>
          </a:p>
        </p:txBody>
      </p:sp>
      <p:sp>
        <p:nvSpPr>
          <p:cNvPr id="9" name="Rectangle 8"/>
          <p:cNvSpPr/>
          <p:nvPr/>
        </p:nvSpPr>
        <p:spPr>
          <a:xfrm>
            <a:off x="2729713" y="1537752"/>
            <a:ext cx="1944764" cy="707886"/>
          </a:xfrm>
          <a:prstGeom prst="rect">
            <a:avLst/>
          </a:prstGeom>
        </p:spPr>
        <p:txBody>
          <a:bodyPr wrap="square">
            <a:spAutoFit/>
          </a:bodyPr>
          <a:lstStyle/>
          <a:p>
            <a:pPr algn="ctr"/>
            <a:r>
              <a:rPr lang="en-US" sz="2000" dirty="0">
                <a:solidFill>
                  <a:srgbClr val="37323E"/>
                </a:solidFill>
                <a:latin typeface="Century Gothic" panose="020B0502020202020204" pitchFamily="34" charset="0"/>
              </a:rPr>
              <a:t>TH</a:t>
            </a:r>
            <a:r>
              <a:rPr lang="en-US" sz="2000" baseline="-25000" dirty="0">
                <a:solidFill>
                  <a:srgbClr val="37323E"/>
                </a:solidFill>
                <a:latin typeface="Century Gothic" panose="020B0502020202020204" pitchFamily="34" charset="0"/>
              </a:rPr>
              <a:t>1</a:t>
            </a:r>
            <a:r>
              <a:rPr lang="en-US" sz="2000" dirty="0">
                <a:solidFill>
                  <a:srgbClr val="37323E"/>
                </a:solidFill>
                <a:latin typeface="Century Gothic" panose="020B0502020202020204" pitchFamily="34" charset="0"/>
              </a:rPr>
              <a:t>,</a:t>
            </a:r>
          </a:p>
          <a:p>
            <a:pPr algn="ctr"/>
            <a:r>
              <a:rPr lang="en-US" sz="2000" dirty="0">
                <a:solidFill>
                  <a:srgbClr val="37323E"/>
                </a:solidFill>
                <a:latin typeface="Century Gothic" panose="020B0502020202020204" pitchFamily="34" charset="0"/>
              </a:rPr>
              <a:t>cell-mediated</a:t>
            </a:r>
          </a:p>
        </p:txBody>
      </p:sp>
      <p:sp>
        <p:nvSpPr>
          <p:cNvPr id="10" name="Isosceles Triangle 9"/>
          <p:cNvSpPr/>
          <p:nvPr/>
        </p:nvSpPr>
        <p:spPr>
          <a:xfrm>
            <a:off x="6628642" y="2162286"/>
            <a:ext cx="852407" cy="3613935"/>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569731" y="5717289"/>
            <a:ext cx="1443024" cy="707886"/>
          </a:xfrm>
          <a:prstGeom prst="rect">
            <a:avLst/>
          </a:prstGeom>
        </p:spPr>
        <p:txBody>
          <a:bodyPr wrap="none">
            <a:spAutoFit/>
          </a:bodyPr>
          <a:lstStyle/>
          <a:p>
            <a:r>
              <a:rPr lang="en-US" sz="2000" b="1" dirty="0">
                <a:solidFill>
                  <a:schemeClr val="accent5">
                    <a:lumMod val="50000"/>
                  </a:schemeClr>
                </a:solidFill>
                <a:latin typeface="Century Gothic" panose="020B0502020202020204" pitchFamily="34" charset="0"/>
              </a:rPr>
              <a:t>pathogen</a:t>
            </a:r>
          </a:p>
          <a:p>
            <a:r>
              <a:rPr lang="en-US" sz="2000" b="1" dirty="0">
                <a:solidFill>
                  <a:schemeClr val="accent5">
                    <a:lumMod val="50000"/>
                  </a:schemeClr>
                </a:solidFill>
                <a:latin typeface="Century Gothic" panose="020B0502020202020204" pitchFamily="34" charset="0"/>
              </a:rPr>
              <a:t>load</a:t>
            </a:r>
          </a:p>
        </p:txBody>
      </p:sp>
      <p:sp>
        <p:nvSpPr>
          <p:cNvPr id="12" name="Rectangle 11"/>
          <p:cNvSpPr/>
          <p:nvPr/>
        </p:nvSpPr>
        <p:spPr>
          <a:xfrm>
            <a:off x="800147" y="3727036"/>
            <a:ext cx="1850186" cy="707886"/>
          </a:xfrm>
          <a:prstGeom prst="rect">
            <a:avLst/>
          </a:prstGeom>
        </p:spPr>
        <p:txBody>
          <a:bodyPr wrap="none">
            <a:spAutoFit/>
          </a:bodyPr>
          <a:lstStyle/>
          <a:p>
            <a:r>
              <a:rPr lang="en-US" sz="2000" b="1" dirty="0">
                <a:solidFill>
                  <a:srgbClr val="C00000"/>
                </a:solidFill>
                <a:latin typeface="Century Gothic" panose="020B0502020202020204" pitchFamily="34" charset="0"/>
              </a:rPr>
              <a:t>Disease </a:t>
            </a:r>
          </a:p>
          <a:p>
            <a:r>
              <a:rPr lang="en-US" sz="2000" b="1" dirty="0">
                <a:solidFill>
                  <a:srgbClr val="C00000"/>
                </a:solidFill>
                <a:latin typeface="Century Gothic" panose="020B0502020202020204" pitchFamily="34" charset="0"/>
              </a:rPr>
              <a:t>Manifestation</a:t>
            </a:r>
          </a:p>
        </p:txBody>
      </p:sp>
      <p:grpSp>
        <p:nvGrpSpPr>
          <p:cNvPr id="20" name="Group 19"/>
          <p:cNvGrpSpPr/>
          <p:nvPr/>
        </p:nvGrpSpPr>
        <p:grpSpPr>
          <a:xfrm>
            <a:off x="8178244" y="2145582"/>
            <a:ext cx="159289" cy="3519337"/>
            <a:chOff x="7293566" y="1531018"/>
            <a:chExt cx="159289" cy="3519337"/>
          </a:xfrm>
        </p:grpSpPr>
        <p:sp>
          <p:nvSpPr>
            <p:cNvPr id="15" name="Rectangle 14"/>
            <p:cNvSpPr/>
            <p:nvPr/>
          </p:nvSpPr>
          <p:spPr>
            <a:xfrm>
              <a:off x="7293566" y="1531018"/>
              <a:ext cx="154745" cy="6198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298110" y="2262415"/>
              <a:ext cx="154745" cy="6198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298110" y="3001545"/>
              <a:ext cx="154745" cy="6198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298110" y="3714176"/>
              <a:ext cx="154745" cy="6198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298110" y="4430472"/>
              <a:ext cx="154745" cy="6198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a:off x="7458025" y="1378073"/>
            <a:ext cx="1582484" cy="707886"/>
          </a:xfrm>
          <a:prstGeom prst="rect">
            <a:avLst/>
          </a:prstGeom>
        </p:spPr>
        <p:txBody>
          <a:bodyPr wrap="none">
            <a:spAutoFit/>
          </a:bodyPr>
          <a:lstStyle/>
          <a:p>
            <a:pPr algn="ctr"/>
            <a:r>
              <a:rPr lang="en-US" sz="2000" b="1" i="1" dirty="0" err="1">
                <a:latin typeface="Century Gothic" panose="020B0502020202020204" pitchFamily="34" charset="0"/>
              </a:rPr>
              <a:t>Leishmania</a:t>
            </a:r>
            <a:endParaRPr lang="en-US" sz="2000" b="1" i="1" dirty="0">
              <a:latin typeface="Century Gothic" panose="020B0502020202020204" pitchFamily="34" charset="0"/>
            </a:endParaRPr>
          </a:p>
          <a:p>
            <a:pPr algn="ctr"/>
            <a:r>
              <a:rPr lang="en-US" sz="2000" b="1" dirty="0">
                <a:latin typeface="Century Gothic" panose="020B0502020202020204" pitchFamily="34" charset="0"/>
              </a:rPr>
              <a:t>spp.</a:t>
            </a:r>
          </a:p>
        </p:txBody>
      </p:sp>
      <p:sp>
        <p:nvSpPr>
          <p:cNvPr id="22" name="Rectangle 21"/>
          <p:cNvSpPr/>
          <p:nvPr/>
        </p:nvSpPr>
        <p:spPr>
          <a:xfrm>
            <a:off x="8292024" y="2281790"/>
            <a:ext cx="1707519" cy="400110"/>
          </a:xfrm>
          <a:prstGeom prst="rect">
            <a:avLst/>
          </a:prstGeom>
        </p:spPr>
        <p:txBody>
          <a:bodyPr wrap="none">
            <a:spAutoFit/>
          </a:bodyPr>
          <a:lstStyle/>
          <a:p>
            <a:pPr algn="ctr"/>
            <a:r>
              <a:rPr lang="en-US" sz="2000" b="1" i="1" dirty="0">
                <a:latin typeface="Century Gothic" panose="020B0502020202020204" pitchFamily="34" charset="0"/>
              </a:rPr>
              <a:t>L. </a:t>
            </a:r>
            <a:r>
              <a:rPr lang="en-US" sz="2000" b="1" i="1" dirty="0" err="1">
                <a:latin typeface="Century Gothic" panose="020B0502020202020204" pitchFamily="34" charset="0"/>
              </a:rPr>
              <a:t>mexicana</a:t>
            </a:r>
            <a:endParaRPr lang="en-US" sz="2000" b="1" dirty="0">
              <a:latin typeface="Century Gothic" panose="020B0502020202020204" pitchFamily="34" charset="0"/>
            </a:endParaRPr>
          </a:p>
        </p:txBody>
      </p:sp>
      <p:sp>
        <p:nvSpPr>
          <p:cNvPr id="23" name="Rectangle 22"/>
          <p:cNvSpPr/>
          <p:nvPr/>
        </p:nvSpPr>
        <p:spPr>
          <a:xfrm>
            <a:off x="8388817" y="5168056"/>
            <a:ext cx="1523174" cy="400110"/>
          </a:xfrm>
          <a:prstGeom prst="rect">
            <a:avLst/>
          </a:prstGeom>
        </p:spPr>
        <p:txBody>
          <a:bodyPr wrap="none">
            <a:spAutoFit/>
          </a:bodyPr>
          <a:lstStyle/>
          <a:p>
            <a:pPr algn="ctr"/>
            <a:r>
              <a:rPr lang="en-US" sz="2000" b="1" i="1" dirty="0">
                <a:latin typeface="Century Gothic" panose="020B0502020202020204" pitchFamily="34" charset="0"/>
              </a:rPr>
              <a:t>L. infantum</a:t>
            </a:r>
            <a:endParaRPr lang="en-US" sz="2000" b="1" dirty="0">
              <a:latin typeface="Century Gothic" panose="020B0502020202020204" pitchFamily="34" charset="0"/>
            </a:endParaRPr>
          </a:p>
        </p:txBody>
      </p:sp>
      <p:sp>
        <p:nvSpPr>
          <p:cNvPr id="27" name="Rectangle 26"/>
          <p:cNvSpPr/>
          <p:nvPr/>
        </p:nvSpPr>
        <p:spPr>
          <a:xfrm>
            <a:off x="403098" y="268770"/>
            <a:ext cx="11437892" cy="646331"/>
          </a:xfrm>
          <a:prstGeom prst="rect">
            <a:avLst/>
          </a:prstGeom>
        </p:spPr>
        <p:txBody>
          <a:bodyPr wrap="square">
            <a:spAutoFit/>
          </a:bodyPr>
          <a:lstStyle/>
          <a:p>
            <a:r>
              <a:rPr lang="en-US" sz="3600" b="1" dirty="0">
                <a:latin typeface="Century Gothic" panose="020B0502020202020204" pitchFamily="34" charset="0"/>
              </a:rPr>
              <a:t>FYI: </a:t>
            </a:r>
            <a:r>
              <a:rPr lang="en-US" sz="3600" dirty="0">
                <a:latin typeface="Century Gothic" panose="020B0502020202020204" pitchFamily="34" charset="0"/>
              </a:rPr>
              <a:t>Factors that dictate clinical disease severity</a:t>
            </a:r>
          </a:p>
        </p:txBody>
      </p:sp>
      <p:sp>
        <p:nvSpPr>
          <p:cNvPr id="28" name="Rectangle 27"/>
          <p:cNvSpPr/>
          <p:nvPr/>
        </p:nvSpPr>
        <p:spPr>
          <a:xfrm>
            <a:off x="334851" y="1172141"/>
            <a:ext cx="11307650" cy="55772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a:off x="5269637" y="2145582"/>
            <a:ext cx="852407" cy="3613935"/>
          </a:xfrm>
          <a:prstGeom prst="triangle">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055779" y="5710613"/>
            <a:ext cx="1234633" cy="400110"/>
          </a:xfrm>
          <a:prstGeom prst="rect">
            <a:avLst/>
          </a:prstGeom>
        </p:spPr>
        <p:txBody>
          <a:bodyPr wrap="none">
            <a:spAutoFit/>
          </a:bodyPr>
          <a:lstStyle/>
          <a:p>
            <a:r>
              <a:rPr lang="en-US" sz="2000" b="1" dirty="0">
                <a:solidFill>
                  <a:srgbClr val="006666"/>
                </a:solidFill>
                <a:latin typeface="Century Gothic" panose="020B0502020202020204" pitchFamily="34" charset="0"/>
              </a:rPr>
              <a:t>co-</a:t>
            </a:r>
            <a:r>
              <a:rPr lang="en-US" sz="2000" b="1" dirty="0" err="1">
                <a:solidFill>
                  <a:srgbClr val="006666"/>
                </a:solidFill>
                <a:latin typeface="Century Gothic" panose="020B0502020202020204" pitchFamily="34" charset="0"/>
              </a:rPr>
              <a:t>infxs</a:t>
            </a:r>
            <a:r>
              <a:rPr lang="en-US" sz="2000" b="1" dirty="0">
                <a:solidFill>
                  <a:srgbClr val="006666"/>
                </a:solidFill>
                <a:latin typeface="Century Gothic" panose="020B0502020202020204" pitchFamily="34" charset="0"/>
              </a:rPr>
              <a:t> </a:t>
            </a:r>
          </a:p>
        </p:txBody>
      </p:sp>
      <p:sp>
        <p:nvSpPr>
          <p:cNvPr id="32" name="Isosceles Triangle 31"/>
          <p:cNvSpPr/>
          <p:nvPr/>
        </p:nvSpPr>
        <p:spPr>
          <a:xfrm>
            <a:off x="3942850" y="2155224"/>
            <a:ext cx="852407" cy="3613935"/>
          </a:xfrm>
          <a:prstGeom prst="triangle">
            <a:avLst/>
          </a:prstGeom>
          <a:solidFill>
            <a:srgbClr val="695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670649" y="5748998"/>
            <a:ext cx="1298753" cy="707886"/>
          </a:xfrm>
          <a:prstGeom prst="rect">
            <a:avLst/>
          </a:prstGeom>
        </p:spPr>
        <p:txBody>
          <a:bodyPr wrap="none">
            <a:spAutoFit/>
          </a:bodyPr>
          <a:lstStyle/>
          <a:p>
            <a:pPr algn="ctr"/>
            <a:r>
              <a:rPr lang="en-US" sz="2000" dirty="0">
                <a:solidFill>
                  <a:srgbClr val="37323E"/>
                </a:solidFill>
                <a:latin typeface="Century Gothic" panose="020B0502020202020204" pitchFamily="34" charset="0"/>
              </a:rPr>
              <a:t>TH</a:t>
            </a:r>
            <a:r>
              <a:rPr lang="en-US" sz="2000" baseline="-25000" dirty="0">
                <a:solidFill>
                  <a:srgbClr val="37323E"/>
                </a:solidFill>
                <a:latin typeface="Century Gothic" panose="020B0502020202020204" pitchFamily="34" charset="0"/>
              </a:rPr>
              <a:t>2</a:t>
            </a:r>
            <a:endParaRPr lang="en-US" sz="2000" dirty="0">
              <a:solidFill>
                <a:srgbClr val="37323E"/>
              </a:solidFill>
              <a:latin typeface="Century Gothic" panose="020B0502020202020204" pitchFamily="34" charset="0"/>
            </a:endParaRPr>
          </a:p>
          <a:p>
            <a:pPr algn="ctr"/>
            <a:r>
              <a:rPr lang="en-US" sz="2000" b="1" dirty="0">
                <a:solidFill>
                  <a:srgbClr val="37323E"/>
                </a:solidFill>
                <a:latin typeface="Century Gothic" panose="020B0502020202020204" pitchFamily="34" charset="0"/>
              </a:rPr>
              <a:t> </a:t>
            </a:r>
            <a:r>
              <a:rPr lang="en-US" sz="2000" dirty="0">
                <a:solidFill>
                  <a:srgbClr val="37323E"/>
                </a:solidFill>
                <a:latin typeface="Century Gothic" panose="020B0502020202020204" pitchFamily="34" charset="0"/>
              </a:rPr>
              <a:t>Humoral</a:t>
            </a:r>
          </a:p>
        </p:txBody>
      </p:sp>
      <p:sp>
        <p:nvSpPr>
          <p:cNvPr id="34" name="Rectangle 33"/>
          <p:cNvSpPr/>
          <p:nvPr/>
        </p:nvSpPr>
        <p:spPr>
          <a:xfrm>
            <a:off x="2971924" y="1136452"/>
            <a:ext cx="2066591" cy="369332"/>
          </a:xfrm>
          <a:prstGeom prst="rect">
            <a:avLst/>
          </a:prstGeom>
        </p:spPr>
        <p:txBody>
          <a:bodyPr wrap="none">
            <a:spAutoFit/>
          </a:bodyPr>
          <a:lstStyle/>
          <a:p>
            <a:pPr algn="ctr"/>
            <a:r>
              <a:rPr lang="en-US" b="1" dirty="0">
                <a:solidFill>
                  <a:srgbClr val="37323E"/>
                </a:solidFill>
                <a:latin typeface="Century Gothic" panose="020B0502020202020204" pitchFamily="34" charset="0"/>
              </a:rPr>
              <a:t>Immune system  </a:t>
            </a:r>
          </a:p>
        </p:txBody>
      </p:sp>
      <p:sp>
        <p:nvSpPr>
          <p:cNvPr id="13" name="TextBox 12"/>
          <p:cNvSpPr txBox="1"/>
          <p:nvPr/>
        </p:nvSpPr>
        <p:spPr>
          <a:xfrm>
            <a:off x="3306613" y="2269560"/>
            <a:ext cx="889988" cy="523220"/>
          </a:xfrm>
          <a:prstGeom prst="rect">
            <a:avLst/>
          </a:prstGeom>
          <a:noFill/>
        </p:spPr>
        <p:txBody>
          <a:bodyPr wrap="none" rtlCol="0">
            <a:spAutoFit/>
          </a:bodyPr>
          <a:lstStyle/>
          <a:p>
            <a:pPr algn="ctr"/>
            <a:r>
              <a:rPr lang="en-US" sz="1400" b="1" dirty="0">
                <a:solidFill>
                  <a:schemeClr val="bg1"/>
                </a:solidFill>
                <a:latin typeface="Century Gothic" panose="020B0502020202020204" pitchFamily="34" charset="0"/>
              </a:rPr>
              <a:t>parasite</a:t>
            </a:r>
          </a:p>
          <a:p>
            <a:pPr algn="ctr"/>
            <a:r>
              <a:rPr lang="en-US" sz="1400" b="1" dirty="0">
                <a:solidFill>
                  <a:schemeClr val="bg1"/>
                </a:solidFill>
                <a:latin typeface="Century Gothic" panose="020B0502020202020204" pitchFamily="34" charset="0"/>
              </a:rPr>
              <a:t>killing</a:t>
            </a:r>
          </a:p>
        </p:txBody>
      </p:sp>
      <p:sp>
        <p:nvSpPr>
          <p:cNvPr id="14" name="Left Bracket 13"/>
          <p:cNvSpPr/>
          <p:nvPr/>
        </p:nvSpPr>
        <p:spPr>
          <a:xfrm rot="5400000">
            <a:off x="3836313" y="855092"/>
            <a:ext cx="213073" cy="1653337"/>
          </a:xfrm>
          <a:prstGeom prst="leftBracket">
            <a:avLst/>
          </a:prstGeom>
          <a:ln w="57150">
            <a:solidFill>
              <a:srgbClr val="695F7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3122408"/>
      </p:ext>
    </p:extLst>
  </p:cSld>
  <p:clrMapOvr>
    <a:masterClrMapping/>
  </p:clrMapOvr>
  <mc:AlternateContent xmlns:mc="http://schemas.openxmlformats.org/markup-compatibility/2006" xmlns:p14="http://schemas.microsoft.com/office/powerpoint/2010/main">
    <mc:Choice Requires="p14">
      <p:transition spd="slow" p14:dur="2000" advTm="133790"/>
    </mc:Choice>
    <mc:Fallback xmlns="">
      <p:transition spd="slow" advTm="1337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P spid="21" grpId="0"/>
      <p:bldP spid="22" grpId="0"/>
      <p:bldP spid="23" grpId="0"/>
      <p:bldP spid="29" grpId="0" animBg="1"/>
      <p:bldP spid="30" grpId="0"/>
      <p:bldP spid="32" grpId="0" animBg="1"/>
      <p:bldP spid="33" grpId="0"/>
      <p:bldP spid="34" grpId="0"/>
      <p:bldP spid="13"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76400" y="70790"/>
            <a:ext cx="8534400" cy="6369959"/>
          </a:xfrm>
          <a:prstGeom prst="rect">
            <a:avLst/>
          </a:prstGeom>
        </p:spPr>
      </p:pic>
      <p:sp>
        <p:nvSpPr>
          <p:cNvPr id="3" name="Rectangle 2"/>
          <p:cNvSpPr/>
          <p:nvPr/>
        </p:nvSpPr>
        <p:spPr>
          <a:xfrm>
            <a:off x="5029200" y="6516302"/>
            <a:ext cx="6976872" cy="276999"/>
          </a:xfrm>
          <a:prstGeom prst="rect">
            <a:avLst/>
          </a:prstGeom>
        </p:spPr>
        <p:txBody>
          <a:bodyPr wrap="square">
            <a:spAutoFit/>
          </a:bodyPr>
          <a:lstStyle/>
          <a:p>
            <a:r>
              <a:rPr lang="pt-BR" sz="1200" dirty="0">
                <a:latin typeface="Century Gothic" panose="020B0502020202020204" pitchFamily="34" charset="0"/>
              </a:rPr>
              <a:t>Patrícia Sampaio Tavares Veras, Deborah Bittencourt Mothé Fraga, Manuela da Silva Solcà </a:t>
            </a:r>
            <a:endParaRPr lang="en-US" sz="1200" dirty="0">
              <a:latin typeface="Century Gothic" panose="020B0502020202020204" pitchFamily="34" charset="0"/>
            </a:endParaRPr>
          </a:p>
        </p:txBody>
      </p:sp>
      <p:sp>
        <p:nvSpPr>
          <p:cNvPr id="4" name="Rectangle 3"/>
          <p:cNvSpPr/>
          <p:nvPr/>
        </p:nvSpPr>
        <p:spPr>
          <a:xfrm>
            <a:off x="20053" y="6488815"/>
            <a:ext cx="5029200" cy="276999"/>
          </a:xfrm>
          <a:prstGeom prst="rect">
            <a:avLst/>
          </a:prstGeom>
        </p:spPr>
        <p:txBody>
          <a:bodyPr wrap="square">
            <a:spAutoFit/>
          </a:bodyPr>
          <a:lstStyle/>
          <a:p>
            <a:r>
              <a:rPr lang="en-US" sz="1200" dirty="0">
                <a:latin typeface="Century Gothic" panose="020B0502020202020204" pitchFamily="34" charset="0"/>
              </a:rPr>
              <a:t>New Advances in the Diagnosis of Canine Visceral </a:t>
            </a:r>
            <a:r>
              <a:rPr lang="en-US" sz="1200" dirty="0" err="1">
                <a:latin typeface="Century Gothic" panose="020B0502020202020204" pitchFamily="34" charset="0"/>
              </a:rPr>
              <a:t>Leishmaniasis</a:t>
            </a:r>
            <a:r>
              <a:rPr lang="en-US" sz="1200" dirty="0">
                <a:latin typeface="Century Gothic" panose="020B0502020202020204" pitchFamily="34" charset="0"/>
              </a:rPr>
              <a:t>.</a:t>
            </a:r>
          </a:p>
        </p:txBody>
      </p:sp>
      <p:sp>
        <p:nvSpPr>
          <p:cNvPr id="5" name="Rectangle 4"/>
          <p:cNvSpPr/>
          <p:nvPr/>
        </p:nvSpPr>
        <p:spPr>
          <a:xfrm>
            <a:off x="1676400" y="6352402"/>
            <a:ext cx="1348446" cy="461665"/>
          </a:xfrm>
          <a:prstGeom prst="rect">
            <a:avLst/>
          </a:prstGeom>
        </p:spPr>
        <p:txBody>
          <a:bodyPr wrap="none">
            <a:spAutoFit/>
          </a:bodyPr>
          <a:lstStyle/>
          <a:p>
            <a:r>
              <a:rPr lang="en-US" b="1" dirty="0">
                <a:solidFill>
                  <a:schemeClr val="bg1"/>
                </a:solidFill>
                <a:latin typeface="Century Gothic" panose="020B0502020202020204" pitchFamily="34" charset="0"/>
              </a:rPr>
              <a:t>Figure 1</a:t>
            </a:r>
            <a:endParaRPr lang="en-US" dirty="0">
              <a:solidFill>
                <a:schemeClr val="bg1"/>
              </a:solidFill>
            </a:endParaRPr>
          </a:p>
        </p:txBody>
      </p:sp>
    </p:spTree>
    <p:extLst>
      <p:ext uri="{BB962C8B-B14F-4D97-AF65-F5344CB8AC3E}">
        <p14:creationId xmlns:p14="http://schemas.microsoft.com/office/powerpoint/2010/main" val="1576458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373933"/>
            <a:ext cx="9465860" cy="954107"/>
          </a:xfrm>
          <a:prstGeom prst="rect">
            <a:avLst/>
          </a:prstGeom>
        </p:spPr>
        <p:txBody>
          <a:bodyPr wrap="square">
            <a:spAutoFit/>
          </a:bodyPr>
          <a:lstStyle/>
          <a:p>
            <a:r>
              <a:rPr lang="en-US" sz="2800" b="1" dirty="0">
                <a:latin typeface="Century Gothic" panose="020B0502020202020204" pitchFamily="34" charset="0"/>
              </a:rPr>
              <a:t>Figure 1. Major clinical signs associated with Canine </a:t>
            </a:r>
            <a:r>
              <a:rPr lang="en-US" sz="2800" b="1" dirty="0" err="1">
                <a:latin typeface="Century Gothic" panose="020B0502020202020204" pitchFamily="34" charset="0"/>
              </a:rPr>
              <a:t>Leishmaniasis</a:t>
            </a:r>
            <a:r>
              <a:rPr lang="en-US" sz="2800" b="1" dirty="0">
                <a:latin typeface="Century Gothic" panose="020B0502020202020204" pitchFamily="34" charset="0"/>
              </a:rPr>
              <a:t>. </a:t>
            </a:r>
          </a:p>
        </p:txBody>
      </p:sp>
      <p:sp>
        <p:nvSpPr>
          <p:cNvPr id="5" name="TextBox 4"/>
          <p:cNvSpPr txBox="1"/>
          <p:nvPr/>
        </p:nvSpPr>
        <p:spPr>
          <a:xfrm>
            <a:off x="1981201" y="6431814"/>
            <a:ext cx="8614859" cy="246221"/>
          </a:xfrm>
          <a:prstGeom prst="rect">
            <a:avLst/>
          </a:prstGeom>
          <a:noFill/>
        </p:spPr>
        <p:txBody>
          <a:bodyPr wrap="none" rtlCol="0">
            <a:spAutoFit/>
          </a:bodyPr>
          <a:lstStyle/>
          <a:p>
            <a:r>
              <a:rPr lang="en-US" sz="1000" dirty="0"/>
              <a:t>https://</a:t>
            </a:r>
            <a:r>
              <a:rPr lang="en-US" sz="1000" dirty="0" err="1"/>
              <a:t>www.intechopen.com</a:t>
            </a:r>
            <a:r>
              <a:rPr lang="en-US" sz="1000" dirty="0"/>
              <a:t>/books/</a:t>
            </a:r>
            <a:r>
              <a:rPr lang="en-US" sz="1000" dirty="0" err="1"/>
              <a:t>leishmaniasis</a:t>
            </a:r>
            <a:r>
              <a:rPr lang="en-US" sz="1000" dirty="0"/>
              <a:t>-trends-in-epidemiology-diagnosis-and-treatment/new-advances-in-the-diagnosis-of-canine-visceral-</a:t>
            </a:r>
            <a:r>
              <a:rPr lang="en-US" sz="1000" dirty="0" err="1"/>
              <a:t>leishmaniasis</a:t>
            </a:r>
            <a:endParaRPr lang="en-US" sz="1000" dirty="0"/>
          </a:p>
        </p:txBody>
      </p:sp>
      <p:sp>
        <p:nvSpPr>
          <p:cNvPr id="6" name="Rectangle 5"/>
          <p:cNvSpPr/>
          <p:nvPr/>
        </p:nvSpPr>
        <p:spPr>
          <a:xfrm>
            <a:off x="637674" y="1364135"/>
            <a:ext cx="11582400" cy="5386090"/>
          </a:xfrm>
          <a:prstGeom prst="rect">
            <a:avLst/>
          </a:prstGeom>
        </p:spPr>
        <p:txBody>
          <a:bodyPr wrap="square">
            <a:spAutoFit/>
          </a:bodyPr>
          <a:lstStyle/>
          <a:p>
            <a:r>
              <a:rPr lang="en-US" sz="2800" dirty="0">
                <a:latin typeface="Century Gothic" panose="020B0502020202020204" pitchFamily="34" charset="0"/>
              </a:rPr>
              <a:t>A: alopecia on the muzzle</a:t>
            </a:r>
          </a:p>
          <a:p>
            <a:r>
              <a:rPr lang="en-US" sz="2800" dirty="0">
                <a:latin typeface="Century Gothic" panose="020B0502020202020204" pitchFamily="34" charset="0"/>
              </a:rPr>
              <a:t>B: periocular dermatitis with </a:t>
            </a:r>
            <a:r>
              <a:rPr lang="en-US" sz="2800" dirty="0" err="1">
                <a:latin typeface="Century Gothic" panose="020B0502020202020204" pitchFamily="34" charset="0"/>
              </a:rPr>
              <a:t>keratoconjunctivitis</a:t>
            </a:r>
            <a:r>
              <a:rPr lang="en-US" sz="2800" dirty="0">
                <a:latin typeface="Century Gothic" panose="020B0502020202020204" pitchFamily="34" charset="0"/>
              </a:rPr>
              <a:t> and hyperkeratosis;</a:t>
            </a:r>
          </a:p>
          <a:p>
            <a:r>
              <a:rPr lang="en-US" sz="2800" dirty="0">
                <a:latin typeface="Century Gothic" panose="020B0502020202020204" pitchFamily="34" charset="0"/>
              </a:rPr>
              <a:t>C: hyperkeratosis of the nasal mucosa;</a:t>
            </a:r>
          </a:p>
          <a:p>
            <a:r>
              <a:rPr lang="en-US" sz="2800" dirty="0">
                <a:latin typeface="Century Gothic" panose="020B0502020202020204" pitchFamily="34" charset="0"/>
              </a:rPr>
              <a:t>D: generalized non-pruritic </a:t>
            </a:r>
            <a:r>
              <a:rPr lang="en-US" sz="2800" dirty="0" err="1">
                <a:latin typeface="Century Gothic" panose="020B0502020202020204" pitchFamily="34" charset="0"/>
              </a:rPr>
              <a:t>exfoliative</a:t>
            </a:r>
            <a:r>
              <a:rPr lang="en-US" sz="2800" dirty="0">
                <a:latin typeface="Century Gothic" panose="020B0502020202020204" pitchFamily="34" charset="0"/>
              </a:rPr>
              <a:t> dermatitis;</a:t>
            </a:r>
          </a:p>
          <a:p>
            <a:r>
              <a:rPr lang="en-US" sz="2800" dirty="0">
                <a:latin typeface="Century Gothic" panose="020B0502020202020204" pitchFamily="34" charset="0"/>
              </a:rPr>
              <a:t>E: ulcerated lesion in the ear;</a:t>
            </a:r>
          </a:p>
          <a:p>
            <a:r>
              <a:rPr lang="en-US" sz="2800" dirty="0">
                <a:latin typeface="Century Gothic" panose="020B0502020202020204" pitchFamily="34" charset="0"/>
              </a:rPr>
              <a:t>F: crust with vascular injury on the tip of the ear;</a:t>
            </a:r>
          </a:p>
          <a:p>
            <a:r>
              <a:rPr lang="en-US" sz="2800" dirty="0">
                <a:latin typeface="Century Gothic" panose="020B0502020202020204" pitchFamily="34" charset="0"/>
              </a:rPr>
              <a:t>G: lymphadenomegaly of the popliteal lymph node;</a:t>
            </a:r>
          </a:p>
          <a:p>
            <a:r>
              <a:rPr lang="en-US" sz="2800" dirty="0">
                <a:latin typeface="Century Gothic" panose="020B0502020202020204" pitchFamily="34" charset="0"/>
              </a:rPr>
              <a:t>H: cachexia (wasting syndrome); </a:t>
            </a:r>
            <a:r>
              <a:rPr lang="en-US" sz="2000" dirty="0">
                <a:latin typeface="Century Gothic" panose="020B0502020202020204" pitchFamily="34" charset="0"/>
              </a:rPr>
              <a:t>(</a:t>
            </a:r>
            <a:r>
              <a:rPr lang="en-US" sz="2000" dirty="0" err="1">
                <a:latin typeface="Century Gothic" panose="020B0502020202020204" pitchFamily="34" charset="0"/>
              </a:rPr>
              <a:t>ka-kex-ea</a:t>
            </a:r>
            <a:r>
              <a:rPr lang="en-US" sz="2000" dirty="0">
                <a:latin typeface="Century Gothic" panose="020B0502020202020204" pitchFamily="34" charset="0"/>
              </a:rPr>
              <a:t>)</a:t>
            </a:r>
          </a:p>
          <a:p>
            <a:r>
              <a:rPr lang="en-US" sz="2800" dirty="0">
                <a:latin typeface="Century Gothic" panose="020B0502020202020204" pitchFamily="34" charset="0"/>
              </a:rPr>
              <a:t>I:  </a:t>
            </a:r>
            <a:r>
              <a:rPr lang="en-US" sz="2800" dirty="0" err="1">
                <a:latin typeface="Century Gothic" panose="020B0502020202020204" pitchFamily="34" charset="0"/>
              </a:rPr>
              <a:t>onychogryphosis</a:t>
            </a:r>
            <a:r>
              <a:rPr lang="en-US" sz="2800" dirty="0">
                <a:latin typeface="Century Gothic" panose="020B0502020202020204" pitchFamily="34" charset="0"/>
              </a:rPr>
              <a:t> (hypertrophy of claws). </a:t>
            </a:r>
            <a:r>
              <a:rPr lang="en-US" sz="2000" dirty="0">
                <a:latin typeface="Century Gothic" panose="020B0502020202020204" pitchFamily="34" charset="0"/>
              </a:rPr>
              <a:t>(on-</a:t>
            </a:r>
            <a:r>
              <a:rPr lang="en-US" sz="2000" dirty="0" err="1">
                <a:latin typeface="Century Gothic" panose="020B0502020202020204" pitchFamily="34" charset="0"/>
              </a:rPr>
              <a:t>i</a:t>
            </a:r>
            <a:r>
              <a:rPr lang="en-US" sz="2000" dirty="0">
                <a:latin typeface="Century Gothic" panose="020B0502020202020204" pitchFamily="34" charset="0"/>
              </a:rPr>
              <a:t>-</a:t>
            </a:r>
            <a:r>
              <a:rPr lang="en-US" sz="2000" dirty="0" err="1">
                <a:latin typeface="Century Gothic" panose="020B0502020202020204" pitchFamily="34" charset="0"/>
              </a:rPr>
              <a:t>ko</a:t>
            </a:r>
            <a:r>
              <a:rPr lang="en-US" sz="2000" dirty="0">
                <a:latin typeface="Century Gothic" panose="020B0502020202020204" pitchFamily="34" charset="0"/>
              </a:rPr>
              <a:t>-</a:t>
            </a:r>
            <a:r>
              <a:rPr lang="en-US" sz="2000" dirty="0" err="1">
                <a:latin typeface="Century Gothic" panose="020B0502020202020204" pitchFamily="34" charset="0"/>
              </a:rPr>
              <a:t>gri</a:t>
            </a:r>
            <a:r>
              <a:rPr lang="en-US" sz="2000" dirty="0">
                <a:latin typeface="Century Gothic" panose="020B0502020202020204" pitchFamily="34" charset="0"/>
              </a:rPr>
              <a:t>-</a:t>
            </a:r>
            <a:r>
              <a:rPr lang="en-US" sz="2000" dirty="0" err="1">
                <a:latin typeface="Century Gothic" panose="020B0502020202020204" pitchFamily="34" charset="0"/>
              </a:rPr>
              <a:t>fo</a:t>
            </a:r>
            <a:r>
              <a:rPr lang="en-US" sz="2000" dirty="0">
                <a:latin typeface="Century Gothic" panose="020B0502020202020204" pitchFamily="34" charset="0"/>
              </a:rPr>
              <a:t>-sis)</a:t>
            </a:r>
          </a:p>
          <a:p>
            <a:endParaRPr lang="en-US" sz="1800" dirty="0">
              <a:latin typeface="Century Gothic" panose="020B0502020202020204" pitchFamily="34" charset="0"/>
            </a:endParaRPr>
          </a:p>
          <a:p>
            <a:r>
              <a:rPr lang="en-US" sz="1800" dirty="0">
                <a:latin typeface="Century Gothic" panose="020B0502020202020204" pitchFamily="34" charset="0"/>
              </a:rPr>
              <a:t>Photos of animals infected by </a:t>
            </a:r>
            <a:r>
              <a:rPr lang="en-US" sz="1800" i="1" dirty="0">
                <a:latin typeface="Century Gothic" panose="020B0502020202020204" pitchFamily="34" charset="0"/>
              </a:rPr>
              <a:t>L. </a:t>
            </a:r>
            <a:r>
              <a:rPr lang="en-US" sz="1800" i="1" dirty="0" err="1">
                <a:latin typeface="Century Gothic" panose="020B0502020202020204" pitchFamily="34" charset="0"/>
              </a:rPr>
              <a:t>infantum</a:t>
            </a:r>
            <a:r>
              <a:rPr lang="en-US" sz="1800" dirty="0">
                <a:latin typeface="Century Gothic" panose="020B0502020202020204" pitchFamily="34" charset="0"/>
              </a:rPr>
              <a:t> belong to archives from Laboratory of Pathology and </a:t>
            </a:r>
            <a:r>
              <a:rPr lang="en-US" sz="1800" dirty="0" err="1">
                <a:latin typeface="Century Gothic" panose="020B0502020202020204" pitchFamily="34" charset="0"/>
              </a:rPr>
              <a:t>Biointervention</a:t>
            </a:r>
            <a:r>
              <a:rPr lang="en-US" sz="1800" dirty="0">
                <a:latin typeface="Century Gothic" panose="020B0502020202020204" pitchFamily="34" charset="0"/>
              </a:rPr>
              <a:t> (LPBI - </a:t>
            </a:r>
            <a:r>
              <a:rPr lang="en-US" sz="1800" dirty="0" err="1">
                <a:latin typeface="Century Gothic" panose="020B0502020202020204" pitchFamily="34" charset="0"/>
              </a:rPr>
              <a:t>CPqGM</a:t>
            </a:r>
            <a:r>
              <a:rPr lang="en-US" sz="1800" dirty="0">
                <a:latin typeface="Century Gothic" panose="020B0502020202020204" pitchFamily="34" charset="0"/>
              </a:rPr>
              <a:t>)</a:t>
            </a:r>
            <a:r>
              <a:rPr lang="en-US" sz="2800" dirty="0">
                <a:latin typeface="Century Gothic" panose="020B0502020202020204" pitchFamily="34" charset="0"/>
              </a:rPr>
              <a:t>.</a:t>
            </a:r>
          </a:p>
        </p:txBody>
      </p:sp>
    </p:spTree>
    <p:extLst>
      <p:ext uri="{BB962C8B-B14F-4D97-AF65-F5344CB8AC3E}">
        <p14:creationId xmlns:p14="http://schemas.microsoft.com/office/powerpoint/2010/main" val="2212154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FCAC130-9573-428A-B491-6CF57C219CFC}"/>
              </a:ext>
            </a:extLst>
          </p:cNvPr>
          <p:cNvSpPr txBox="1">
            <a:spLocks noGrp="1" noChangeArrowheads="1"/>
          </p:cNvSpPr>
          <p:nvPr>
            <p:ph type="title"/>
          </p:nvPr>
        </p:nvSpPr>
        <p:spPr>
          <a:xfrm>
            <a:off x="1676400" y="218126"/>
            <a:ext cx="8229600" cy="1449387"/>
          </a:xfrm>
          <a:prstGeom prst="rect">
            <a:avLst/>
          </a:prstGeom>
        </p:spPr>
        <p:txBody>
          <a:bodyPr>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defRPr/>
            </a:pPr>
            <a:r>
              <a:rPr lang="en-US" altLang="en-US" sz="4400" b="1" dirty="0">
                <a:latin typeface="Century Gothic" panose="020B0502020202020204" pitchFamily="34" charset="0"/>
                <a:cs typeface="Times New Roman" pitchFamily="18" charset="0"/>
              </a:rPr>
              <a:t>Introduction to Protozoa: Learning Objectives </a:t>
            </a:r>
            <a:br>
              <a:rPr lang="en-US" altLang="en-US" sz="4400" b="1" dirty="0">
                <a:latin typeface="Century Gothic" panose="020B0502020202020204" pitchFamily="34" charset="0"/>
                <a:cs typeface="Times New Roman" pitchFamily="18" charset="0"/>
              </a:rPr>
            </a:br>
            <a:r>
              <a:rPr lang="en-US" altLang="en-US" sz="2700" i="1" dirty="0">
                <a:latin typeface="Century Gothic" panose="020B0502020202020204" pitchFamily="34" charset="0"/>
                <a:cs typeface="Times New Roman" pitchFamily="18" charset="0"/>
              </a:rPr>
              <a:t>(no test questions directly from these Introduction slides)</a:t>
            </a:r>
            <a:endParaRPr lang="en-US" altLang="en-US" sz="2700" i="1" dirty="0">
              <a:latin typeface="Century Gothic" panose="020B0502020202020204" pitchFamily="34" charset="0"/>
            </a:endParaRPr>
          </a:p>
        </p:txBody>
      </p:sp>
      <p:sp>
        <p:nvSpPr>
          <p:cNvPr id="5" name="Rectangle 3"/>
          <p:cNvSpPr>
            <a:spLocks noGrp="1" noChangeArrowheads="1"/>
          </p:cNvSpPr>
          <p:nvPr>
            <p:ph idx="1"/>
          </p:nvPr>
        </p:nvSpPr>
        <p:spPr>
          <a:xfrm>
            <a:off x="228600" y="2209800"/>
            <a:ext cx="11734800" cy="3962400"/>
          </a:xfrm>
        </p:spPr>
        <p:txBody>
          <a:bodyPr>
            <a:noAutofit/>
          </a:bodyPr>
          <a:lstStyle/>
          <a:p>
            <a:pPr marL="514350" indent="-514350">
              <a:buFont typeface="+mj-lt"/>
              <a:buAutoNum type="arabicPeriod"/>
              <a:defRPr/>
            </a:pPr>
            <a:r>
              <a:rPr lang="en-US" altLang="en-US" sz="2400" dirty="0">
                <a:latin typeface="Century Gothic" panose="020B0502020202020204" pitchFamily="34" charset="0"/>
              </a:rPr>
              <a:t>Introduction to the 5 general traits shared by all protozoa</a:t>
            </a:r>
          </a:p>
          <a:p>
            <a:pPr marL="514350" indent="-514350">
              <a:buFont typeface="+mj-lt"/>
              <a:buAutoNum type="arabicPeriod"/>
              <a:defRPr/>
            </a:pPr>
            <a:endParaRPr lang="en-US" altLang="en-US" sz="2400" dirty="0">
              <a:latin typeface="Century Gothic" panose="020B0502020202020204" pitchFamily="34" charset="0"/>
            </a:endParaRPr>
          </a:p>
          <a:p>
            <a:pPr marL="514350" indent="-514350">
              <a:buFont typeface="+mj-lt"/>
              <a:buAutoNum type="arabicPeriod"/>
              <a:defRPr/>
            </a:pPr>
            <a:r>
              <a:rPr lang="en-US" altLang="en-US" sz="2400" dirty="0">
                <a:latin typeface="Century Gothic" panose="020B0502020202020204" pitchFamily="34" charset="0"/>
              </a:rPr>
              <a:t>Introduction to protozoa terminology and the pathogens we will cover.</a:t>
            </a:r>
          </a:p>
          <a:p>
            <a:pPr marL="514350" indent="-514350">
              <a:buFont typeface="+mj-lt"/>
              <a:buAutoNum type="arabicPeriod"/>
              <a:defRPr/>
            </a:pPr>
            <a:endParaRPr lang="en-US" altLang="en-US" sz="2400" dirty="0">
              <a:latin typeface="Century Gothic" panose="020B0502020202020204" pitchFamily="34" charset="0"/>
            </a:endParaRPr>
          </a:p>
          <a:p>
            <a:pPr marL="514350" indent="-514350">
              <a:buFont typeface="+mj-lt"/>
              <a:buAutoNum type="arabicPeriod"/>
              <a:defRPr/>
            </a:pPr>
            <a:r>
              <a:rPr lang="en-US" altLang="en-US" sz="2400" dirty="0">
                <a:latin typeface="Century Gothic" panose="020B0502020202020204" pitchFamily="34" charset="0"/>
              </a:rPr>
              <a:t>Introduction to the different topics we will cover for each pathogen and why it is important to know, as veterinarians.</a:t>
            </a:r>
          </a:p>
          <a:p>
            <a:pPr marL="514350" indent="-514350">
              <a:buFont typeface="+mj-lt"/>
              <a:buAutoNum type="arabicPeriod"/>
              <a:defRPr/>
            </a:pPr>
            <a:endParaRPr lang="en-US" altLang="en-US" sz="2400" dirty="0">
              <a:latin typeface="Century Gothic" panose="020B0502020202020204" pitchFamily="34" charset="0"/>
            </a:endParaRPr>
          </a:p>
          <a:p>
            <a:pPr marL="514350" indent="-514350">
              <a:buFont typeface="+mj-lt"/>
              <a:buAutoNum type="arabicPeriod"/>
              <a:defRPr/>
            </a:pPr>
            <a:r>
              <a:rPr lang="en-US" altLang="en-US" sz="2400" dirty="0">
                <a:latin typeface="Century Gothic" panose="020B0502020202020204" pitchFamily="34" charset="0"/>
              </a:rPr>
              <a:t>Introduction to the 4 primary mechanisms of protozoa pathology. </a:t>
            </a: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8600" y="218126"/>
            <a:ext cx="1240147" cy="1240147"/>
          </a:xfrm>
          <a:prstGeom prst="rect">
            <a:avLst/>
          </a:prstGeom>
        </p:spPr>
      </p:pic>
    </p:spTree>
    <p:extLst>
      <p:ext uri="{BB962C8B-B14F-4D97-AF65-F5344CB8AC3E}">
        <p14:creationId xmlns:p14="http://schemas.microsoft.com/office/powerpoint/2010/main" val="1255474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76399" y="-33528"/>
            <a:ext cx="8722031" cy="6570596"/>
          </a:xfrm>
          <a:prstGeom prst="rect">
            <a:avLst/>
          </a:prstGeom>
        </p:spPr>
      </p:pic>
      <p:sp>
        <p:nvSpPr>
          <p:cNvPr id="2" name="Rectangle 1"/>
          <p:cNvSpPr/>
          <p:nvPr/>
        </p:nvSpPr>
        <p:spPr>
          <a:xfrm>
            <a:off x="0" y="6561822"/>
            <a:ext cx="12344400" cy="276999"/>
          </a:xfrm>
          <a:prstGeom prst="rect">
            <a:avLst/>
          </a:prstGeom>
        </p:spPr>
        <p:txBody>
          <a:bodyPr wrap="square">
            <a:spAutoFit/>
          </a:bodyPr>
          <a:lstStyle/>
          <a:p>
            <a:pPr fontAlgn="b"/>
            <a:r>
              <a:rPr lang="en-US" sz="1200" dirty="0" err="1">
                <a:latin typeface="Century Gothic" panose="020B0502020202020204" pitchFamily="34" charset="0"/>
              </a:rPr>
              <a:t>Laia</a:t>
            </a:r>
            <a:r>
              <a:rPr lang="en-US" sz="1200" dirty="0">
                <a:latin typeface="Century Gothic" panose="020B0502020202020204" pitchFamily="34" charset="0"/>
              </a:rPr>
              <a:t> Solano-</a:t>
            </a:r>
            <a:r>
              <a:rPr lang="en-US" sz="1200" dirty="0" err="1">
                <a:latin typeface="Century Gothic" panose="020B0502020202020204" pitchFamily="34" charset="0"/>
              </a:rPr>
              <a:t>Gallego</a:t>
            </a:r>
            <a:r>
              <a:rPr lang="en-US" sz="1200" dirty="0">
                <a:latin typeface="Century Gothic" panose="020B0502020202020204" pitchFamily="34" charset="0"/>
              </a:rPr>
              <a:t>. </a:t>
            </a:r>
            <a:r>
              <a:rPr lang="en-US" sz="1200" b="1" dirty="0" err="1">
                <a:latin typeface="Century Gothic" panose="020B0502020202020204" pitchFamily="34" charset="0"/>
              </a:rPr>
              <a:t>LeishVet</a:t>
            </a:r>
            <a:r>
              <a:rPr lang="en-US" sz="1200" b="1" dirty="0">
                <a:latin typeface="Century Gothic" panose="020B0502020202020204" pitchFamily="34" charset="0"/>
              </a:rPr>
              <a:t> guidelines for the practical management of canine leishmaniosis. </a:t>
            </a:r>
            <a:r>
              <a:rPr lang="en-US" sz="1200" i="1" dirty="0">
                <a:latin typeface="Century Gothic" panose="020B0502020202020204" pitchFamily="34" charset="0"/>
              </a:rPr>
              <a:t>Parasites &amp; Vectors</a:t>
            </a:r>
            <a:r>
              <a:rPr lang="en-US" sz="1200" dirty="0">
                <a:latin typeface="Century Gothic" panose="020B0502020202020204" pitchFamily="34" charset="0"/>
              </a:rPr>
              <a:t>2011</a:t>
            </a:r>
            <a:r>
              <a:rPr lang="en-US" sz="1200" b="1" dirty="0">
                <a:latin typeface="Century Gothic" panose="020B0502020202020204" pitchFamily="34" charset="0"/>
              </a:rPr>
              <a:t>4</a:t>
            </a:r>
            <a:r>
              <a:rPr lang="en-US" sz="1200" dirty="0">
                <a:latin typeface="Century Gothic" panose="020B0502020202020204" pitchFamily="34" charset="0"/>
              </a:rPr>
              <a:t>:86  (</a:t>
            </a:r>
            <a:r>
              <a:rPr lang="en-US" sz="1200" dirty="0">
                <a:latin typeface="Century Gothic" panose="020B0502020202020204" pitchFamily="34" charset="0"/>
                <a:hlinkClick r:id="rId4">
                  <a:extLst>
                    <a:ext uri="{A12FA001-AC4F-418D-AE19-62706E023703}">
                      <ahyp:hlinkClr xmlns:ahyp="http://schemas.microsoft.com/office/drawing/2018/hyperlinkcolor" val="tx"/>
                    </a:ext>
                  </a:extLst>
                </a:hlinkClick>
              </a:rPr>
              <a:t>https://doi.org/10.1186/1756-3305-4-86</a:t>
            </a:r>
            <a:r>
              <a:rPr lang="en-US" sz="1200" dirty="0">
                <a:latin typeface="Century Gothic" panose="020B0502020202020204" pitchFamily="34" charset="0"/>
              </a:rPr>
              <a:t>)</a:t>
            </a:r>
            <a:endParaRPr lang="en-US" sz="1200" b="1" dirty="0">
              <a:latin typeface="Century Gothic" panose="020B0502020202020204" pitchFamily="34" charset="0"/>
            </a:endParaRPr>
          </a:p>
        </p:txBody>
      </p:sp>
      <p:sp>
        <p:nvSpPr>
          <p:cNvPr id="25" name="Rectangle 24"/>
          <p:cNvSpPr/>
          <p:nvPr/>
        </p:nvSpPr>
        <p:spPr>
          <a:xfrm>
            <a:off x="1676400" y="6352402"/>
            <a:ext cx="1348446" cy="461665"/>
          </a:xfrm>
          <a:prstGeom prst="rect">
            <a:avLst/>
          </a:prstGeom>
        </p:spPr>
        <p:txBody>
          <a:bodyPr wrap="none">
            <a:spAutoFit/>
          </a:bodyPr>
          <a:lstStyle/>
          <a:p>
            <a:r>
              <a:rPr lang="en-US" b="1" dirty="0">
                <a:solidFill>
                  <a:schemeClr val="bg1"/>
                </a:solidFill>
                <a:latin typeface="Century Gothic" panose="020B0502020202020204" pitchFamily="34" charset="0"/>
              </a:rPr>
              <a:t>Figure 2</a:t>
            </a:r>
            <a:endParaRPr lang="en-US" dirty="0">
              <a:solidFill>
                <a:schemeClr val="bg1"/>
              </a:solidFill>
            </a:endParaRPr>
          </a:p>
        </p:txBody>
      </p:sp>
    </p:spTree>
    <p:extLst>
      <p:ext uri="{BB962C8B-B14F-4D97-AF65-F5344CB8AC3E}">
        <p14:creationId xmlns:p14="http://schemas.microsoft.com/office/powerpoint/2010/main" val="3265946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381001"/>
            <a:ext cx="9372600" cy="1015663"/>
          </a:xfrm>
          <a:prstGeom prst="rect">
            <a:avLst/>
          </a:prstGeom>
        </p:spPr>
        <p:txBody>
          <a:bodyPr wrap="square">
            <a:spAutoFit/>
          </a:bodyPr>
          <a:lstStyle/>
          <a:p>
            <a:r>
              <a:rPr lang="en-US" sz="2800" dirty="0">
                <a:latin typeface="Century Gothic" panose="020B0502020202020204" pitchFamily="34" charset="0"/>
              </a:rPr>
              <a:t>Figure 2: </a:t>
            </a:r>
            <a:r>
              <a:rPr lang="en-US" sz="2800" b="1" dirty="0">
                <a:latin typeface="Century Gothic" panose="020B0502020202020204" pitchFamily="34" charset="0"/>
              </a:rPr>
              <a:t>Different patterns of cutaneous lesions in Canine </a:t>
            </a:r>
            <a:r>
              <a:rPr lang="en-US" sz="2800" b="1" dirty="0" err="1">
                <a:latin typeface="Century Gothic" panose="020B0502020202020204" pitchFamily="34" charset="0"/>
              </a:rPr>
              <a:t>Leishmaniasi</a:t>
            </a:r>
            <a:r>
              <a:rPr lang="en-US" sz="3200" b="1" dirty="0" err="1">
                <a:latin typeface="Century Gothic" panose="020B0502020202020204" pitchFamily="34" charset="0"/>
              </a:rPr>
              <a:t>s</a:t>
            </a:r>
            <a:r>
              <a:rPr lang="en-US" sz="3200" b="1" dirty="0">
                <a:latin typeface="Century Gothic" panose="020B0502020202020204" pitchFamily="34" charset="0"/>
              </a:rPr>
              <a:t>.</a:t>
            </a:r>
            <a:endParaRPr lang="en-US" sz="3200" dirty="0">
              <a:latin typeface="Century Gothic" panose="020B0502020202020204" pitchFamily="34" charset="0"/>
            </a:endParaRPr>
          </a:p>
        </p:txBody>
      </p:sp>
      <p:sp>
        <p:nvSpPr>
          <p:cNvPr id="3" name="Rectangle 2"/>
          <p:cNvSpPr/>
          <p:nvPr/>
        </p:nvSpPr>
        <p:spPr>
          <a:xfrm>
            <a:off x="571500" y="1798795"/>
            <a:ext cx="11049000" cy="4678204"/>
          </a:xfrm>
          <a:prstGeom prst="rect">
            <a:avLst/>
          </a:prstGeom>
        </p:spPr>
        <p:txBody>
          <a:bodyPr wrap="square">
            <a:spAutoFit/>
          </a:bodyPr>
          <a:lstStyle/>
          <a:p>
            <a:r>
              <a:rPr lang="en-US" sz="2800" dirty="0">
                <a:latin typeface="Century Gothic" panose="020B0502020202020204" pitchFamily="34" charset="0"/>
              </a:rPr>
              <a:t>A) </a:t>
            </a:r>
            <a:r>
              <a:rPr lang="en-US" sz="2800" dirty="0" err="1">
                <a:latin typeface="Century Gothic" panose="020B0502020202020204" pitchFamily="34" charset="0"/>
              </a:rPr>
              <a:t>Exfoliative</a:t>
            </a:r>
            <a:r>
              <a:rPr lang="en-US" sz="2800" dirty="0">
                <a:latin typeface="Century Gothic" panose="020B0502020202020204" pitchFamily="34" charset="0"/>
              </a:rPr>
              <a:t> periocular alopecia and blepharitis;</a:t>
            </a:r>
          </a:p>
          <a:p>
            <a:r>
              <a:rPr lang="en-US" sz="2800" dirty="0">
                <a:latin typeface="Century Gothic" panose="020B0502020202020204" pitchFamily="34" charset="0"/>
              </a:rPr>
              <a:t>B) Ulcerative nasal </a:t>
            </a:r>
            <a:r>
              <a:rPr lang="en-US" sz="2800" dirty="0" err="1">
                <a:latin typeface="Century Gothic" panose="020B0502020202020204" pitchFamily="34" charset="0"/>
              </a:rPr>
              <a:t>mucocutaneous</a:t>
            </a:r>
            <a:r>
              <a:rPr lang="en-US" sz="2800" dirty="0">
                <a:latin typeface="Century Gothic" panose="020B0502020202020204" pitchFamily="34" charset="0"/>
              </a:rPr>
              <a:t> lesions;</a:t>
            </a:r>
          </a:p>
          <a:p>
            <a:r>
              <a:rPr lang="en-US" sz="2800" dirty="0">
                <a:latin typeface="Century Gothic" panose="020B0502020202020204" pitchFamily="34" charset="0"/>
              </a:rPr>
              <a:t>C) </a:t>
            </a:r>
            <a:r>
              <a:rPr lang="en-US" sz="2800" dirty="0" err="1">
                <a:latin typeface="Century Gothic" panose="020B0502020202020204" pitchFamily="34" charset="0"/>
              </a:rPr>
              <a:t>Papular</a:t>
            </a:r>
            <a:r>
              <a:rPr lang="en-US" sz="2800" dirty="0">
                <a:latin typeface="Century Gothic" panose="020B0502020202020204" pitchFamily="34" charset="0"/>
              </a:rPr>
              <a:t> dermatitis in the inguinal region;</a:t>
            </a:r>
          </a:p>
          <a:p>
            <a:r>
              <a:rPr lang="en-US" sz="2800" dirty="0">
                <a:latin typeface="Century Gothic" panose="020B0502020202020204" pitchFamily="34" charset="0"/>
              </a:rPr>
              <a:t>D) Nodular </a:t>
            </a:r>
            <a:r>
              <a:rPr lang="en-US" sz="2800" dirty="0" err="1">
                <a:latin typeface="Century Gothic" panose="020B0502020202020204" pitchFamily="34" charset="0"/>
              </a:rPr>
              <a:t>crateriform</a:t>
            </a:r>
            <a:r>
              <a:rPr lang="en-US" sz="2800" dirty="0">
                <a:latin typeface="Century Gothic" panose="020B0502020202020204" pitchFamily="34" charset="0"/>
              </a:rPr>
              <a:t> lesions bordering the muzzle;</a:t>
            </a:r>
          </a:p>
          <a:p>
            <a:r>
              <a:rPr lang="en-US" sz="2800" dirty="0">
                <a:latin typeface="Century Gothic" panose="020B0502020202020204" pitchFamily="34" charset="0"/>
              </a:rPr>
              <a:t>E) Ulcerative erythematous lesions on the plantar surface of the paw and between pads;</a:t>
            </a:r>
          </a:p>
          <a:p>
            <a:r>
              <a:rPr lang="en-US" sz="2800" dirty="0">
                <a:latin typeface="Century Gothic" panose="020B0502020202020204" pitchFamily="34" charset="0"/>
              </a:rPr>
              <a:t>F) </a:t>
            </a:r>
            <a:r>
              <a:rPr lang="en-US" sz="2800" dirty="0" err="1">
                <a:latin typeface="Century Gothic" panose="020B0502020202020204" pitchFamily="34" charset="0"/>
              </a:rPr>
              <a:t>Onychogryphosis</a:t>
            </a:r>
            <a:r>
              <a:rPr lang="en-US" sz="2800" dirty="0">
                <a:latin typeface="Century Gothic" panose="020B0502020202020204" pitchFamily="34" charset="0"/>
              </a:rPr>
              <a:t>. </a:t>
            </a:r>
            <a:r>
              <a:rPr lang="en-US" sz="2000" dirty="0">
                <a:latin typeface="Century Gothic" panose="020B0502020202020204" pitchFamily="34" charset="0"/>
              </a:rPr>
              <a:t>(on-</a:t>
            </a:r>
            <a:r>
              <a:rPr lang="en-US" sz="2000" dirty="0" err="1">
                <a:latin typeface="Century Gothic" panose="020B0502020202020204" pitchFamily="34" charset="0"/>
              </a:rPr>
              <a:t>i</a:t>
            </a:r>
            <a:r>
              <a:rPr lang="en-US" sz="2000" dirty="0">
                <a:latin typeface="Century Gothic" panose="020B0502020202020204" pitchFamily="34" charset="0"/>
              </a:rPr>
              <a:t>-</a:t>
            </a:r>
            <a:r>
              <a:rPr lang="en-US" sz="2000" dirty="0" err="1">
                <a:latin typeface="Century Gothic" panose="020B0502020202020204" pitchFamily="34" charset="0"/>
              </a:rPr>
              <a:t>ko</a:t>
            </a:r>
            <a:r>
              <a:rPr lang="en-US" sz="2000" dirty="0">
                <a:latin typeface="Century Gothic" panose="020B0502020202020204" pitchFamily="34" charset="0"/>
              </a:rPr>
              <a:t>-</a:t>
            </a:r>
            <a:r>
              <a:rPr lang="en-US" sz="2000" dirty="0" err="1">
                <a:latin typeface="Century Gothic" panose="020B0502020202020204" pitchFamily="34" charset="0"/>
              </a:rPr>
              <a:t>gri</a:t>
            </a:r>
            <a:r>
              <a:rPr lang="en-US" sz="2000" dirty="0">
                <a:latin typeface="Century Gothic" panose="020B0502020202020204" pitchFamily="34" charset="0"/>
              </a:rPr>
              <a:t>-</a:t>
            </a:r>
            <a:r>
              <a:rPr lang="en-US" sz="2000" dirty="0" err="1">
                <a:latin typeface="Century Gothic" panose="020B0502020202020204" pitchFamily="34" charset="0"/>
              </a:rPr>
              <a:t>fo</a:t>
            </a:r>
            <a:r>
              <a:rPr lang="en-US" sz="2000" dirty="0">
                <a:latin typeface="Century Gothic" panose="020B0502020202020204" pitchFamily="34" charset="0"/>
              </a:rPr>
              <a:t>-sis)</a:t>
            </a:r>
          </a:p>
          <a:p>
            <a:endParaRPr lang="en-US" sz="2800" dirty="0">
              <a:latin typeface="Century Gothic" panose="020B0502020202020204" pitchFamily="34" charset="0"/>
            </a:endParaRPr>
          </a:p>
          <a:p>
            <a:endParaRPr lang="en-US" sz="2800" dirty="0">
              <a:latin typeface="Century Gothic" panose="020B0502020202020204" pitchFamily="34" charset="0"/>
            </a:endParaRPr>
          </a:p>
          <a:p>
            <a:r>
              <a:rPr lang="en-US" sz="1800" dirty="0">
                <a:latin typeface="Century Gothic" panose="020B0502020202020204" pitchFamily="34" charset="0"/>
              </a:rPr>
              <a:t>https://parasitesandvectors.biomedcentral.com/articles/10.1186/1756-3305-4-86</a:t>
            </a:r>
          </a:p>
          <a:p>
            <a:endParaRPr lang="en-US" sz="2800" dirty="0">
              <a:latin typeface="Century Gothic" panose="020B0502020202020204" pitchFamily="34" charset="0"/>
            </a:endParaRPr>
          </a:p>
        </p:txBody>
      </p:sp>
    </p:spTree>
    <p:extLst>
      <p:ext uri="{BB962C8B-B14F-4D97-AF65-F5344CB8AC3E}">
        <p14:creationId xmlns:p14="http://schemas.microsoft.com/office/powerpoint/2010/main" val="201815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58374" y="0"/>
            <a:ext cx="9075252" cy="6836690"/>
          </a:xfrm>
          <a:prstGeom prst="rect">
            <a:avLst/>
          </a:prstGeom>
        </p:spPr>
      </p:pic>
      <p:sp>
        <p:nvSpPr>
          <p:cNvPr id="2" name="Rectangle 1"/>
          <p:cNvSpPr/>
          <p:nvPr/>
        </p:nvSpPr>
        <p:spPr>
          <a:xfrm>
            <a:off x="1558374" y="6396336"/>
            <a:ext cx="1337226" cy="461665"/>
          </a:xfrm>
          <a:prstGeom prst="rect">
            <a:avLst/>
          </a:prstGeom>
        </p:spPr>
        <p:txBody>
          <a:bodyPr wrap="none">
            <a:spAutoFit/>
          </a:bodyPr>
          <a:lstStyle/>
          <a:p>
            <a:r>
              <a:rPr lang="en-US" b="1" kern="0" dirty="0">
                <a:solidFill>
                  <a:schemeClr val="bg1"/>
                </a:solidFill>
                <a:latin typeface="Century Gothic" panose="020B0502020202020204" pitchFamily="34" charset="0"/>
              </a:rPr>
              <a:t>Figure 3</a:t>
            </a:r>
            <a:endParaRPr lang="en-US" b="1" dirty="0">
              <a:solidFill>
                <a:schemeClr val="bg1"/>
              </a:solidFill>
            </a:endParaRPr>
          </a:p>
        </p:txBody>
      </p:sp>
    </p:spTree>
    <p:extLst>
      <p:ext uri="{BB962C8B-B14F-4D97-AF65-F5344CB8AC3E}">
        <p14:creationId xmlns:p14="http://schemas.microsoft.com/office/powerpoint/2010/main" val="2835018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09700"/>
            <a:ext cx="9869490" cy="4038600"/>
          </a:xfrm>
        </p:spPr>
        <p:txBody>
          <a:bodyPr>
            <a:normAutofit/>
          </a:bodyPr>
          <a:lstStyle/>
          <a:p>
            <a:pPr marL="0" indent="0">
              <a:buNone/>
            </a:pPr>
            <a:r>
              <a:rPr lang="en-US" sz="2400" dirty="0">
                <a:solidFill>
                  <a:schemeClr val="tx1">
                    <a:lumMod val="85000"/>
                    <a:lumOff val="15000"/>
                  </a:schemeClr>
                </a:solidFill>
                <a:latin typeface="Century Gothic" panose="020B0502020202020204" pitchFamily="34" charset="0"/>
              </a:rPr>
              <a:t>A) Epistaxis (nosebleed); </a:t>
            </a:r>
          </a:p>
          <a:p>
            <a:pPr marL="0" indent="0">
              <a:buNone/>
            </a:pPr>
            <a:r>
              <a:rPr lang="en-US" sz="2400" dirty="0">
                <a:solidFill>
                  <a:schemeClr val="tx1">
                    <a:lumMod val="85000"/>
                    <a:lumOff val="15000"/>
                  </a:schemeClr>
                </a:solidFill>
                <a:latin typeface="Century Gothic" panose="020B0502020202020204" pitchFamily="34" charset="0"/>
              </a:rPr>
              <a:t>B) Bilateral uveitis and corneal opacity;</a:t>
            </a:r>
          </a:p>
          <a:p>
            <a:pPr marL="0" indent="0">
              <a:buNone/>
            </a:pPr>
            <a:r>
              <a:rPr lang="en-US" sz="2400" dirty="0">
                <a:solidFill>
                  <a:schemeClr val="tx1">
                    <a:lumMod val="85000"/>
                    <a:lumOff val="15000"/>
                  </a:schemeClr>
                </a:solidFill>
                <a:latin typeface="Century Gothic" panose="020B0502020202020204" pitchFamily="34" charset="0"/>
              </a:rPr>
              <a:t>C) Purulent conjunctivitis and blepharitis;</a:t>
            </a:r>
          </a:p>
          <a:p>
            <a:pPr marL="0" indent="0">
              <a:buNone/>
            </a:pPr>
            <a:r>
              <a:rPr lang="en-US" sz="2400" dirty="0">
                <a:solidFill>
                  <a:schemeClr val="tx1">
                    <a:lumMod val="85000"/>
                    <a:lumOff val="15000"/>
                  </a:schemeClr>
                </a:solidFill>
                <a:latin typeface="Century Gothic" panose="020B0502020202020204" pitchFamily="34" charset="0"/>
              </a:rPr>
              <a:t>D) </a:t>
            </a:r>
            <a:r>
              <a:rPr lang="en-US" sz="2400" dirty="0" err="1">
                <a:solidFill>
                  <a:schemeClr val="tx1">
                    <a:lumMod val="85000"/>
                    <a:lumOff val="15000"/>
                  </a:schemeClr>
                </a:solidFill>
                <a:latin typeface="Century Gothic" panose="020B0502020202020204" pitchFamily="34" charset="0"/>
              </a:rPr>
              <a:t>Exfoliative</a:t>
            </a:r>
            <a:r>
              <a:rPr lang="en-US" sz="2400" dirty="0">
                <a:solidFill>
                  <a:schemeClr val="tx1">
                    <a:lumMod val="85000"/>
                    <a:lumOff val="15000"/>
                  </a:schemeClr>
                </a:solidFill>
                <a:latin typeface="Century Gothic" panose="020B0502020202020204" pitchFamily="34" charset="0"/>
              </a:rPr>
              <a:t> alopecia in the rear leg and popliteal lymphadenomegaly;</a:t>
            </a:r>
          </a:p>
          <a:p>
            <a:pPr marL="0" indent="0">
              <a:buNone/>
            </a:pPr>
            <a:r>
              <a:rPr lang="en-US" sz="2400" dirty="0">
                <a:solidFill>
                  <a:schemeClr val="tx1">
                    <a:lumMod val="85000"/>
                    <a:lumOff val="15000"/>
                  </a:schemeClr>
                </a:solidFill>
                <a:latin typeface="Century Gothic" panose="020B0502020202020204" pitchFamily="34" charset="0"/>
              </a:rPr>
              <a:t>E) Marked cachexia </a:t>
            </a:r>
            <a:r>
              <a:rPr lang="en-US" dirty="0">
                <a:solidFill>
                  <a:schemeClr val="tx1">
                    <a:lumMod val="85000"/>
                    <a:lumOff val="15000"/>
                  </a:schemeClr>
                </a:solidFill>
                <a:latin typeface="Century Gothic" panose="020B0502020202020204" pitchFamily="34" charset="0"/>
              </a:rPr>
              <a:t>(wasting) </a:t>
            </a:r>
            <a:r>
              <a:rPr lang="en-US" sz="2400" dirty="0">
                <a:solidFill>
                  <a:schemeClr val="tx1">
                    <a:lumMod val="85000"/>
                    <a:lumOff val="15000"/>
                  </a:schemeClr>
                </a:solidFill>
                <a:latin typeface="Century Gothic" panose="020B0502020202020204" pitchFamily="34" charset="0"/>
              </a:rPr>
              <a:t>and generalized </a:t>
            </a:r>
            <a:r>
              <a:rPr lang="en-US" sz="2400" dirty="0" err="1">
                <a:solidFill>
                  <a:schemeClr val="tx1">
                    <a:lumMod val="85000"/>
                    <a:lumOff val="15000"/>
                  </a:schemeClr>
                </a:solidFill>
                <a:latin typeface="Century Gothic" panose="020B0502020202020204" pitchFamily="34" charset="0"/>
              </a:rPr>
              <a:t>exfoliative</a:t>
            </a:r>
            <a:r>
              <a:rPr lang="en-US" sz="2400" dirty="0">
                <a:solidFill>
                  <a:schemeClr val="tx1">
                    <a:lumMod val="85000"/>
                    <a:lumOff val="15000"/>
                  </a:schemeClr>
                </a:solidFill>
                <a:latin typeface="Century Gothic" panose="020B0502020202020204" pitchFamily="34" charset="0"/>
              </a:rPr>
              <a:t> alopecia.</a:t>
            </a:r>
          </a:p>
          <a:p>
            <a:pPr marL="0" indent="0">
              <a:buNone/>
            </a:pPr>
            <a:endParaRPr lang="en-US" sz="2400" dirty="0">
              <a:solidFill>
                <a:schemeClr val="tx1">
                  <a:lumMod val="85000"/>
                  <a:lumOff val="15000"/>
                </a:schemeClr>
              </a:solidFill>
              <a:latin typeface="Century Gothic" panose="020B0502020202020204" pitchFamily="34" charset="0"/>
            </a:endParaRPr>
          </a:p>
          <a:p>
            <a:pPr marL="0" indent="0">
              <a:buNone/>
            </a:pPr>
            <a:r>
              <a:rPr lang="en-US" sz="1600" dirty="0">
                <a:solidFill>
                  <a:schemeClr val="tx1">
                    <a:lumMod val="85000"/>
                    <a:lumOff val="15000"/>
                  </a:schemeClr>
                </a:solidFill>
                <a:latin typeface="Century Gothic" panose="020B0502020202020204" pitchFamily="34" charset="0"/>
              </a:rPr>
              <a:t>https://parasitesandvectors.biomedcentral.com/articles/10.1186/1756-3305-4-86</a:t>
            </a:r>
          </a:p>
          <a:p>
            <a:pPr marL="0" indent="0">
              <a:buNone/>
            </a:pPr>
            <a:endParaRPr lang="en-US" sz="2400" dirty="0">
              <a:solidFill>
                <a:schemeClr val="tx1">
                  <a:lumMod val="85000"/>
                  <a:lumOff val="15000"/>
                </a:schemeClr>
              </a:solidFill>
              <a:latin typeface="Century Gothic" panose="020B0502020202020204" pitchFamily="34" charset="0"/>
            </a:endParaRPr>
          </a:p>
          <a:p>
            <a:endParaRPr lang="en-US" dirty="0">
              <a:solidFill>
                <a:schemeClr val="tx1">
                  <a:lumMod val="85000"/>
                  <a:lumOff val="15000"/>
                </a:schemeClr>
              </a:solidFill>
              <a:latin typeface="Century Gothic" panose="020B0502020202020204" pitchFamily="34" charset="0"/>
            </a:endParaRPr>
          </a:p>
        </p:txBody>
      </p:sp>
      <p:sp>
        <p:nvSpPr>
          <p:cNvPr id="4" name="Content Placeholder 2"/>
          <p:cNvSpPr txBox="1">
            <a:spLocks/>
          </p:cNvSpPr>
          <p:nvPr/>
        </p:nvSpPr>
        <p:spPr bwMode="auto">
          <a:xfrm>
            <a:off x="152400" y="381000"/>
            <a:ext cx="120396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None/>
            </a:pPr>
            <a:r>
              <a:rPr lang="en-US" kern="0" dirty="0">
                <a:latin typeface="Century Gothic" panose="020B0502020202020204" pitchFamily="34" charset="0"/>
              </a:rPr>
              <a:t>Figure 3: </a:t>
            </a:r>
            <a:r>
              <a:rPr lang="en-US" b="1" kern="0" dirty="0">
                <a:latin typeface="Century Gothic" panose="020B0502020202020204" pitchFamily="34" charset="0"/>
              </a:rPr>
              <a:t>Some clinical signs found in Canine </a:t>
            </a:r>
            <a:r>
              <a:rPr lang="en-US" b="1" kern="0" dirty="0" err="1">
                <a:latin typeface="Century Gothic" panose="020B0502020202020204" pitchFamily="34" charset="0"/>
              </a:rPr>
              <a:t>Leishmaniasis</a:t>
            </a:r>
            <a:r>
              <a:rPr lang="en-US" kern="0" dirty="0">
                <a:latin typeface="Century Gothic" panose="020B0502020202020204" pitchFamily="34" charset="0"/>
              </a:rPr>
              <a:t>:</a:t>
            </a:r>
          </a:p>
        </p:txBody>
      </p:sp>
    </p:spTree>
    <p:extLst>
      <p:ext uri="{BB962C8B-B14F-4D97-AF65-F5344CB8AC3E}">
        <p14:creationId xmlns:p14="http://schemas.microsoft.com/office/powerpoint/2010/main" val="114507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33EA1E6-CD77-454C-BD5F-A1966DF19440}"/>
              </a:ext>
            </a:extLst>
          </p:cNvPr>
          <p:cNvSpPr txBox="1">
            <a:spLocks noChangeArrowheads="1"/>
          </p:cNvSpPr>
          <p:nvPr/>
        </p:nvSpPr>
        <p:spPr bwMode="auto">
          <a:xfrm>
            <a:off x="291003" y="91360"/>
            <a:ext cx="7793037"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b="1" kern="0" dirty="0">
                <a:solidFill>
                  <a:schemeClr val="tx1">
                    <a:lumMod val="85000"/>
                    <a:lumOff val="15000"/>
                  </a:schemeClr>
                </a:solidFill>
                <a:latin typeface="Century Gothic" panose="020B0502020202020204" pitchFamily="34" charset="0"/>
              </a:rPr>
              <a:t>Diagnosis</a:t>
            </a:r>
            <a:endParaRPr lang="en-US" altLang="en-US" kern="0" dirty="0">
              <a:solidFill>
                <a:schemeClr val="tx1">
                  <a:lumMod val="85000"/>
                  <a:lumOff val="1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20961F24-121E-4F47-A356-BF5911CE70B5}"/>
              </a:ext>
            </a:extLst>
          </p:cNvPr>
          <p:cNvSpPr txBox="1"/>
          <p:nvPr/>
        </p:nvSpPr>
        <p:spPr>
          <a:xfrm>
            <a:off x="3048000" y="269766"/>
            <a:ext cx="2408032" cy="584775"/>
          </a:xfrm>
          <a:prstGeom prst="rect">
            <a:avLst/>
          </a:prstGeom>
          <a:noFill/>
        </p:spPr>
        <p:txBody>
          <a:bodyPr wrap="none" rtlCol="0">
            <a:spAutoFit/>
          </a:bodyPr>
          <a:lstStyle/>
          <a:p>
            <a:r>
              <a:rPr lang="en-US" sz="3200" i="1" dirty="0">
                <a:solidFill>
                  <a:schemeClr val="tx1">
                    <a:lumMod val="85000"/>
                    <a:lumOff val="15000"/>
                  </a:schemeClr>
                </a:solidFill>
                <a:latin typeface="Century Gothic" panose="020B0502020202020204" pitchFamily="34" charset="0"/>
              </a:rPr>
              <a:t>Leishmania</a:t>
            </a:r>
          </a:p>
        </p:txBody>
      </p:sp>
      <p:sp>
        <p:nvSpPr>
          <p:cNvPr id="4" name="Rectangle 3">
            <a:extLst>
              <a:ext uri="{FF2B5EF4-FFF2-40B4-BE49-F238E27FC236}">
                <a16:creationId xmlns:a16="http://schemas.microsoft.com/office/drawing/2014/main" id="{41702A00-43DF-47F1-9CCA-DD29D9BB2F59}"/>
              </a:ext>
            </a:extLst>
          </p:cNvPr>
          <p:cNvSpPr txBox="1">
            <a:spLocks noChangeArrowheads="1"/>
          </p:cNvSpPr>
          <p:nvPr/>
        </p:nvSpPr>
        <p:spPr>
          <a:xfrm>
            <a:off x="291003" y="688912"/>
            <a:ext cx="11745047" cy="4413891"/>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endParaRPr lang="en-US" sz="2800" u="sng" dirty="0">
              <a:solidFill>
                <a:schemeClr val="tx1">
                  <a:lumMod val="85000"/>
                  <a:lumOff val="15000"/>
                </a:schemeClr>
              </a:solidFill>
              <a:latin typeface="Century Gothic" panose="020B0502020202020204" pitchFamily="34" charset="0"/>
            </a:endParaRPr>
          </a:p>
          <a:p>
            <a:pPr lvl="1" fontAlgn="auto"/>
            <a:r>
              <a:rPr lang="en-US" sz="2800" b="1" dirty="0">
                <a:solidFill>
                  <a:srgbClr val="00B0F0"/>
                </a:solidFill>
                <a:latin typeface="Century Gothic" panose="020B0502020202020204" pitchFamily="34" charset="0"/>
              </a:rPr>
              <a:t>Serology: Immunofluorescence (IFA), ELISA</a:t>
            </a:r>
          </a:p>
          <a:p>
            <a:pPr marL="384048" lvl="2" indent="0" fontAlgn="auto">
              <a:buNone/>
            </a:pPr>
            <a:r>
              <a:rPr lang="en-US" sz="2400" dirty="0">
                <a:solidFill>
                  <a:schemeClr val="tx1"/>
                </a:solidFill>
                <a:latin typeface="Century Gothic" panose="020B0502020202020204" pitchFamily="34" charset="0"/>
              </a:rPr>
              <a:t>- high serology titers in leishmaniasis indicate a low cell-mediated immune response and likely more severe disease </a:t>
            </a:r>
          </a:p>
          <a:p>
            <a:pPr marL="384048" lvl="2" indent="0" fontAlgn="auto">
              <a:buNone/>
            </a:pPr>
            <a:r>
              <a:rPr lang="en-US" sz="2400" dirty="0">
                <a:solidFill>
                  <a:schemeClr val="tx1">
                    <a:lumMod val="85000"/>
                    <a:lumOff val="15000"/>
                  </a:schemeClr>
                </a:solidFill>
                <a:latin typeface="Century Gothic" panose="020B0502020202020204" pitchFamily="34" charset="0"/>
              </a:rPr>
              <a:t>-antibodies may cross-react with </a:t>
            </a:r>
            <a:r>
              <a:rPr lang="en-US" sz="2400" i="1" dirty="0">
                <a:solidFill>
                  <a:schemeClr val="tx1">
                    <a:lumMod val="85000"/>
                    <a:lumOff val="15000"/>
                  </a:schemeClr>
                </a:solidFill>
                <a:latin typeface="Century Gothic" panose="020B0502020202020204" pitchFamily="34" charset="0"/>
              </a:rPr>
              <a:t>T. </a:t>
            </a:r>
            <a:r>
              <a:rPr lang="en-US" sz="2400" i="1" dirty="0" err="1">
                <a:solidFill>
                  <a:schemeClr val="tx1">
                    <a:lumMod val="85000"/>
                    <a:lumOff val="15000"/>
                  </a:schemeClr>
                </a:solidFill>
                <a:latin typeface="Century Gothic" panose="020B0502020202020204" pitchFamily="34" charset="0"/>
              </a:rPr>
              <a:t>cruzi</a:t>
            </a:r>
            <a:endParaRPr lang="en-US" sz="2400" dirty="0">
              <a:solidFill>
                <a:schemeClr val="tx1">
                  <a:lumMod val="85000"/>
                  <a:lumOff val="15000"/>
                </a:schemeClr>
              </a:solidFill>
              <a:latin typeface="Century Gothic" panose="020B0502020202020204" pitchFamily="34" charset="0"/>
            </a:endParaRPr>
          </a:p>
          <a:p>
            <a:pPr lvl="1" fontAlgn="auto"/>
            <a:r>
              <a:rPr lang="en-US" sz="2800" b="1" dirty="0">
                <a:solidFill>
                  <a:srgbClr val="00B0F0"/>
                </a:solidFill>
                <a:latin typeface="Century Gothic" panose="020B0502020202020204" pitchFamily="34" charset="0"/>
              </a:rPr>
              <a:t>PCR</a:t>
            </a:r>
            <a:r>
              <a:rPr lang="en-US" sz="2800" dirty="0">
                <a:solidFill>
                  <a:schemeClr val="tx1">
                    <a:lumMod val="85000"/>
                    <a:lumOff val="15000"/>
                  </a:schemeClr>
                </a:solidFill>
                <a:latin typeface="Century Gothic" panose="020B0502020202020204" pitchFamily="34" charset="0"/>
              </a:rPr>
              <a:t> </a:t>
            </a:r>
            <a:r>
              <a:rPr lang="en-US" sz="2000" dirty="0">
                <a:solidFill>
                  <a:schemeClr val="tx1">
                    <a:lumMod val="85000"/>
                    <a:lumOff val="15000"/>
                  </a:schemeClr>
                </a:solidFill>
                <a:latin typeface="Century Gothic" panose="020B0502020202020204" pitchFamily="34" charset="0"/>
              </a:rPr>
              <a:t>(lymph node, blood, bone marrow, spleen, conjunctiva, cutaneous lesions)</a:t>
            </a:r>
          </a:p>
          <a:p>
            <a:pPr lvl="1" fontAlgn="auto"/>
            <a:r>
              <a:rPr lang="en-US" sz="2800" b="1" dirty="0">
                <a:solidFill>
                  <a:srgbClr val="00B0F0"/>
                </a:solidFill>
                <a:latin typeface="Century Gothic" panose="020B0502020202020204" pitchFamily="34" charset="0"/>
              </a:rPr>
              <a:t>Amastigotes in cytology specimens </a:t>
            </a:r>
          </a:p>
          <a:p>
            <a:pPr marL="201168" lvl="1" indent="0" fontAlgn="auto">
              <a:buNone/>
            </a:pPr>
            <a:r>
              <a:rPr lang="en-US" sz="2800" b="1" dirty="0">
                <a:solidFill>
                  <a:srgbClr val="00B0F0"/>
                </a:solidFill>
                <a:latin typeface="Century Gothic" panose="020B0502020202020204" pitchFamily="34" charset="0"/>
              </a:rPr>
              <a:t>  </a:t>
            </a:r>
            <a:r>
              <a:rPr lang="en-US" sz="2400" dirty="0">
                <a:solidFill>
                  <a:schemeClr val="tx1">
                    <a:lumMod val="85000"/>
                    <a:lumOff val="15000"/>
                  </a:schemeClr>
                </a:solidFill>
                <a:latin typeface="Century Gothic" panose="020B0502020202020204" pitchFamily="34" charset="0"/>
              </a:rPr>
              <a:t>- lymph nodes, skin, spleen, etc.</a:t>
            </a:r>
          </a:p>
          <a:p>
            <a:pPr marL="384048" lvl="2" indent="0" fontAlgn="auto">
              <a:buNone/>
            </a:pPr>
            <a:r>
              <a:rPr lang="en-US" sz="2400" dirty="0">
                <a:solidFill>
                  <a:schemeClr val="tx1">
                    <a:lumMod val="85000"/>
                    <a:lumOff val="15000"/>
                  </a:schemeClr>
                </a:solidFill>
                <a:latin typeface="Century Gothic" panose="020B0502020202020204" pitchFamily="34" charset="0"/>
              </a:rPr>
              <a:t>- not very sensitive</a:t>
            </a:r>
            <a:endParaRPr lang="en-US" altLang="en-US" sz="2400" dirty="0">
              <a:solidFill>
                <a:schemeClr val="tx1">
                  <a:lumMod val="85000"/>
                  <a:lumOff val="15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id="{20961F24-121E-4F47-A356-BF5911CE70B5}"/>
              </a:ext>
            </a:extLst>
          </p:cNvPr>
          <p:cNvSpPr txBox="1"/>
          <p:nvPr/>
        </p:nvSpPr>
        <p:spPr>
          <a:xfrm>
            <a:off x="4187522" y="5305086"/>
            <a:ext cx="2633794" cy="1323439"/>
          </a:xfrm>
          <a:prstGeom prst="rect">
            <a:avLst/>
          </a:prstGeom>
          <a:solidFill>
            <a:schemeClr val="bg1"/>
          </a:solidFill>
          <a:ln>
            <a:solidFill>
              <a:srgbClr val="FF3399"/>
            </a:solidFill>
          </a:ln>
        </p:spPr>
        <p:txBody>
          <a:bodyPr wrap="square" rtlCol="0">
            <a:spAutoFit/>
          </a:bodyPr>
          <a:lstStyle/>
          <a:p>
            <a:r>
              <a:rPr lang="en-US" sz="2000" dirty="0">
                <a:solidFill>
                  <a:schemeClr val="tx1">
                    <a:lumMod val="85000"/>
                    <a:lumOff val="15000"/>
                  </a:schemeClr>
                </a:solidFill>
                <a:latin typeface="Century Gothic" panose="020B0502020202020204" pitchFamily="34" charset="0"/>
              </a:rPr>
              <a:t>Rescue groups bringing in dogs from</a:t>
            </a:r>
            <a:r>
              <a:rPr lang="en-US" sz="2000" i="1" dirty="0">
                <a:solidFill>
                  <a:schemeClr val="tx1">
                    <a:lumMod val="85000"/>
                    <a:lumOff val="15000"/>
                  </a:schemeClr>
                </a:solidFill>
                <a:latin typeface="Century Gothic" panose="020B0502020202020204" pitchFamily="34" charset="0"/>
              </a:rPr>
              <a:t> </a:t>
            </a:r>
            <a:r>
              <a:rPr lang="en-US" sz="2000" i="1" dirty="0" err="1">
                <a:solidFill>
                  <a:schemeClr val="tx1">
                    <a:lumMod val="85000"/>
                    <a:lumOff val="15000"/>
                  </a:schemeClr>
                </a:solidFill>
                <a:latin typeface="Century Gothic" panose="020B0502020202020204" pitchFamily="34" charset="0"/>
              </a:rPr>
              <a:t>Leishmania</a:t>
            </a:r>
            <a:r>
              <a:rPr lang="en-US" sz="2000" i="1" dirty="0">
                <a:solidFill>
                  <a:schemeClr val="tx1">
                    <a:lumMod val="85000"/>
                    <a:lumOff val="15000"/>
                  </a:schemeClr>
                </a:solidFill>
                <a:latin typeface="Century Gothic" panose="020B0502020202020204" pitchFamily="34" charset="0"/>
              </a:rPr>
              <a:t> </a:t>
            </a:r>
            <a:r>
              <a:rPr lang="en-US" sz="2000" dirty="0">
                <a:solidFill>
                  <a:schemeClr val="tx1">
                    <a:lumMod val="85000"/>
                    <a:lumOff val="15000"/>
                  </a:schemeClr>
                </a:solidFill>
                <a:latin typeface="Century Gothic" panose="020B0502020202020204" pitchFamily="34" charset="0"/>
              </a:rPr>
              <a:t>endemic countries</a:t>
            </a:r>
          </a:p>
        </p:txBody>
      </p:sp>
      <p:pic>
        <p:nvPicPr>
          <p:cNvPr id="2050" name="Picture 2" descr="order a golden retriever calendar graphic"/>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934200" y="5130578"/>
            <a:ext cx="4926563" cy="167245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961F24-121E-4F47-A356-BF5911CE70B5}"/>
              </a:ext>
            </a:extLst>
          </p:cNvPr>
          <p:cNvSpPr txBox="1"/>
          <p:nvPr/>
        </p:nvSpPr>
        <p:spPr>
          <a:xfrm>
            <a:off x="436360" y="5305086"/>
            <a:ext cx="3733800" cy="1077218"/>
          </a:xfrm>
          <a:prstGeom prst="rect">
            <a:avLst/>
          </a:prstGeom>
          <a:noFill/>
        </p:spPr>
        <p:txBody>
          <a:bodyPr wrap="square" rtlCol="0">
            <a:spAutoFit/>
          </a:bodyPr>
          <a:lstStyle/>
          <a:p>
            <a:pPr algn="r"/>
            <a:r>
              <a:rPr lang="en-US" sz="3200" b="1" dirty="0">
                <a:solidFill>
                  <a:srgbClr val="FF3399"/>
                </a:solidFill>
                <a:latin typeface="Century Gothic" panose="020B0502020202020204" pitchFamily="34" charset="0"/>
              </a:rPr>
              <a:t>ASK ABOUT TRAVEL HISTORY!</a:t>
            </a:r>
          </a:p>
        </p:txBody>
      </p:sp>
    </p:spTree>
    <p:extLst>
      <p:ext uri="{BB962C8B-B14F-4D97-AF65-F5344CB8AC3E}">
        <p14:creationId xmlns:p14="http://schemas.microsoft.com/office/powerpoint/2010/main" val="134151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08DA70-56E7-4AD9-84CD-62A2ECE66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extBox 4">
            <a:extLst>
              <a:ext uri="{FF2B5EF4-FFF2-40B4-BE49-F238E27FC236}">
                <a16:creationId xmlns:a16="http://schemas.microsoft.com/office/drawing/2014/main" id="{ED5975B6-0EAF-4231-9287-9513F214246F}"/>
              </a:ext>
            </a:extLst>
          </p:cNvPr>
          <p:cNvSpPr txBox="1"/>
          <p:nvPr/>
        </p:nvSpPr>
        <p:spPr>
          <a:xfrm>
            <a:off x="2971800" y="381000"/>
            <a:ext cx="6856771"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00B0F0"/>
                </a:solidFill>
                <a:effectLst/>
                <a:uLnTx/>
                <a:uFillTx/>
                <a:latin typeface="Century Gothic" panose="020B0502020202020204" pitchFamily="34" charset="0"/>
                <a:ea typeface="ＭＳ Ｐゴシック" pitchFamily="34" charset="-128"/>
                <a:cs typeface="+mn-cs"/>
              </a:rPr>
              <a:t>Serology: Immunofluorescence (IFA)</a:t>
            </a:r>
            <a:endParaRPr lang="en-US" dirty="0"/>
          </a:p>
        </p:txBody>
      </p:sp>
    </p:spTree>
    <p:extLst>
      <p:ext uri="{BB962C8B-B14F-4D97-AF65-F5344CB8AC3E}">
        <p14:creationId xmlns:p14="http://schemas.microsoft.com/office/powerpoint/2010/main" val="4024929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276600" y="186672"/>
            <a:ext cx="8686800" cy="6484656"/>
          </a:xfrm>
          <a:prstGeom prst="rect">
            <a:avLst/>
          </a:prstGeom>
        </p:spPr>
      </p:pic>
      <p:sp>
        <p:nvSpPr>
          <p:cNvPr id="5" name="Rectangle 4"/>
          <p:cNvSpPr/>
          <p:nvPr/>
        </p:nvSpPr>
        <p:spPr>
          <a:xfrm>
            <a:off x="349978" y="533400"/>
            <a:ext cx="3052011" cy="1569660"/>
          </a:xfrm>
          <a:prstGeom prst="rect">
            <a:avLst/>
          </a:prstGeom>
        </p:spPr>
        <p:txBody>
          <a:bodyPr wrap="square">
            <a:spAutoFit/>
          </a:bodyPr>
          <a:lstStyle/>
          <a:p>
            <a:r>
              <a:rPr lang="en-US" sz="3200" b="1" dirty="0">
                <a:solidFill>
                  <a:srgbClr val="FF0000"/>
                </a:solidFill>
                <a:latin typeface="Century Gothic" panose="020B0502020202020204" pitchFamily="34" charset="0"/>
              </a:rPr>
              <a:t>FYI only </a:t>
            </a:r>
          </a:p>
          <a:p>
            <a:r>
              <a:rPr lang="en-US" sz="3200" b="1" dirty="0">
                <a:latin typeface="Century Gothic" panose="020B0502020202020204" pitchFamily="34" charset="0"/>
              </a:rPr>
              <a:t>Interpretation </a:t>
            </a:r>
          </a:p>
          <a:p>
            <a:r>
              <a:rPr lang="en-US" sz="3200" b="1" dirty="0">
                <a:latin typeface="Century Gothic" panose="020B0502020202020204" pitchFamily="34" charset="0"/>
              </a:rPr>
              <a:t>of cytology</a:t>
            </a:r>
          </a:p>
        </p:txBody>
      </p:sp>
      <p:sp>
        <p:nvSpPr>
          <p:cNvPr id="6" name="Rectangle 5"/>
          <p:cNvSpPr/>
          <p:nvPr/>
        </p:nvSpPr>
        <p:spPr>
          <a:xfrm>
            <a:off x="609600" y="6608095"/>
            <a:ext cx="5584778" cy="253916"/>
          </a:xfrm>
          <a:prstGeom prst="rect">
            <a:avLst/>
          </a:prstGeom>
        </p:spPr>
        <p:txBody>
          <a:bodyPr wrap="square">
            <a:spAutoFit/>
          </a:bodyPr>
          <a:lstStyle/>
          <a:p>
            <a:r>
              <a:rPr lang="en-US" sz="1050" dirty="0">
                <a:latin typeface="Century Gothic" panose="020B0502020202020204" pitchFamily="34" charset="0"/>
              </a:rPr>
              <a:t>https://parasitesandvectors.biomedcentral.com/articles/10.1186/1756-3305-4-86</a:t>
            </a:r>
            <a:endParaRPr lang="en-US" sz="1400" dirty="0">
              <a:latin typeface="Century Gothic" panose="020B0502020202020204" pitchFamily="34" charset="0"/>
            </a:endParaRPr>
          </a:p>
        </p:txBody>
      </p:sp>
    </p:spTree>
    <p:extLst>
      <p:ext uri="{BB962C8B-B14F-4D97-AF65-F5344CB8AC3E}">
        <p14:creationId xmlns:p14="http://schemas.microsoft.com/office/powerpoint/2010/main" val="3965667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930442" y="546675"/>
            <a:ext cx="9525000" cy="6002514"/>
          </a:xfrm>
          <a:prstGeom prst="rect">
            <a:avLst/>
          </a:prstGeom>
        </p:spPr>
      </p:pic>
      <p:sp>
        <p:nvSpPr>
          <p:cNvPr id="5" name="Rectangle 4"/>
          <p:cNvSpPr/>
          <p:nvPr/>
        </p:nvSpPr>
        <p:spPr>
          <a:xfrm>
            <a:off x="2514600" y="28406"/>
            <a:ext cx="7924800" cy="584775"/>
          </a:xfrm>
          <a:prstGeom prst="rect">
            <a:avLst/>
          </a:prstGeom>
        </p:spPr>
        <p:txBody>
          <a:bodyPr wrap="square">
            <a:spAutoFit/>
          </a:bodyPr>
          <a:lstStyle/>
          <a:p>
            <a:r>
              <a:rPr lang="en-US" sz="3200" b="1" dirty="0">
                <a:solidFill>
                  <a:srgbClr val="FF0000"/>
                </a:solidFill>
                <a:latin typeface="Century Gothic" panose="020B0502020202020204" pitchFamily="34" charset="0"/>
              </a:rPr>
              <a:t>FYI only </a:t>
            </a:r>
            <a:r>
              <a:rPr lang="en-US" sz="3200" b="1" dirty="0">
                <a:latin typeface="Century Gothic" panose="020B0502020202020204" pitchFamily="34" charset="0"/>
              </a:rPr>
              <a:t>Interpretation of cytology</a:t>
            </a:r>
          </a:p>
        </p:txBody>
      </p:sp>
      <p:sp>
        <p:nvSpPr>
          <p:cNvPr id="6" name="Rectangle 5"/>
          <p:cNvSpPr/>
          <p:nvPr/>
        </p:nvSpPr>
        <p:spPr>
          <a:xfrm>
            <a:off x="990600" y="6553200"/>
            <a:ext cx="9648967" cy="307777"/>
          </a:xfrm>
          <a:prstGeom prst="rect">
            <a:avLst/>
          </a:prstGeom>
        </p:spPr>
        <p:txBody>
          <a:bodyPr wrap="square">
            <a:spAutoFit/>
          </a:bodyPr>
          <a:lstStyle/>
          <a:p>
            <a:r>
              <a:rPr lang="en-US" sz="1400" dirty="0">
                <a:latin typeface="Century Gothic" panose="020B0502020202020204" pitchFamily="34" charset="0"/>
              </a:rPr>
              <a:t>https://parasitesandvectors.biomedcentral.com/articles/10.1186/1756-3305-4-86</a:t>
            </a:r>
          </a:p>
        </p:txBody>
      </p:sp>
    </p:spTree>
    <p:extLst>
      <p:ext uri="{BB962C8B-B14F-4D97-AF65-F5344CB8AC3E}">
        <p14:creationId xmlns:p14="http://schemas.microsoft.com/office/powerpoint/2010/main" val="1730890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057400" y="65786"/>
            <a:ext cx="7793037" cy="823714"/>
          </a:xfrm>
        </p:spPr>
        <p:txBody>
          <a:bodyPr>
            <a:normAutofit fontScale="90000"/>
          </a:bodyPr>
          <a:lstStyle/>
          <a:p>
            <a:r>
              <a:rPr lang="en-US" altLang="en-US" b="1" dirty="0">
                <a:solidFill>
                  <a:schemeClr val="tx1"/>
                </a:solidFill>
                <a:latin typeface="Century Gothic" panose="020B0502020202020204" pitchFamily="34" charset="0"/>
              </a:rPr>
              <a:t>FYI: Leishmaniasis Treatment</a:t>
            </a:r>
            <a:endParaRPr lang="en-US" altLang="en-US" dirty="0">
              <a:solidFill>
                <a:schemeClr val="tx1"/>
              </a:solidFill>
              <a:latin typeface="Century Gothic" panose="020B0502020202020204" pitchFamily="34" charset="0"/>
            </a:endParaRPr>
          </a:p>
        </p:txBody>
      </p:sp>
      <p:sp>
        <p:nvSpPr>
          <p:cNvPr id="16387" name="Rectangle 3"/>
          <p:cNvSpPr>
            <a:spLocks noGrp="1" noChangeArrowheads="1"/>
          </p:cNvSpPr>
          <p:nvPr>
            <p:ph idx="1"/>
          </p:nvPr>
        </p:nvSpPr>
        <p:spPr>
          <a:xfrm>
            <a:off x="762000" y="1698661"/>
            <a:ext cx="10047245" cy="1958939"/>
          </a:xfrm>
        </p:spPr>
        <p:txBody>
          <a:bodyPr>
            <a:noAutofit/>
          </a:bodyPr>
          <a:lstStyle/>
          <a:p>
            <a:pPr lvl="1"/>
            <a:r>
              <a:rPr lang="en-US" sz="2800" dirty="0">
                <a:solidFill>
                  <a:schemeClr val="tx1">
                    <a:lumMod val="85000"/>
                    <a:lumOff val="15000"/>
                  </a:schemeClr>
                </a:solidFill>
                <a:latin typeface="Century Gothic" panose="020B0502020202020204" pitchFamily="34" charset="0"/>
              </a:rPr>
              <a:t>Meglumine antimoniate (not available in US)</a:t>
            </a:r>
          </a:p>
          <a:p>
            <a:pPr lvl="1"/>
            <a:r>
              <a:rPr lang="en-US" sz="2800" dirty="0" err="1">
                <a:solidFill>
                  <a:schemeClr val="tx1">
                    <a:lumMod val="85000"/>
                    <a:lumOff val="15000"/>
                  </a:schemeClr>
                </a:solidFill>
                <a:latin typeface="Century Gothic" panose="020B0502020202020204" pitchFamily="34" charset="0"/>
              </a:rPr>
              <a:t>Miltefosine</a:t>
            </a:r>
            <a:endParaRPr lang="en-US" sz="2800" dirty="0">
              <a:solidFill>
                <a:schemeClr val="tx1">
                  <a:lumMod val="85000"/>
                  <a:lumOff val="15000"/>
                </a:schemeClr>
              </a:solidFill>
              <a:latin typeface="Century Gothic" panose="020B0502020202020204" pitchFamily="34" charset="0"/>
            </a:endParaRPr>
          </a:p>
          <a:p>
            <a:pPr lvl="1"/>
            <a:r>
              <a:rPr lang="en-US" sz="2800" dirty="0">
                <a:solidFill>
                  <a:schemeClr val="tx1">
                    <a:lumMod val="85000"/>
                    <a:lumOff val="15000"/>
                  </a:schemeClr>
                </a:solidFill>
                <a:latin typeface="Century Gothic" panose="020B0502020202020204" pitchFamily="34" charset="0"/>
              </a:rPr>
              <a:t>Liposomal amphotericin B</a:t>
            </a:r>
          </a:p>
          <a:p>
            <a:pPr lvl="1"/>
            <a:r>
              <a:rPr lang="en-US" sz="2800" dirty="0">
                <a:solidFill>
                  <a:schemeClr val="tx1">
                    <a:lumMod val="85000"/>
                    <a:lumOff val="15000"/>
                  </a:schemeClr>
                </a:solidFill>
                <a:latin typeface="Century Gothic" panose="020B0502020202020204" pitchFamily="34" charset="0"/>
              </a:rPr>
              <a:t>Allopurinol –initial </a:t>
            </a:r>
            <a:r>
              <a:rPr lang="en-US" sz="2800" dirty="0" err="1">
                <a:solidFill>
                  <a:schemeClr val="tx1">
                    <a:lumMod val="85000"/>
                    <a:lumOff val="15000"/>
                  </a:schemeClr>
                </a:solidFill>
                <a:latin typeface="Century Gothic" panose="020B0502020202020204" pitchFamily="34" charset="0"/>
              </a:rPr>
              <a:t>tx</a:t>
            </a:r>
            <a:r>
              <a:rPr lang="en-US" sz="2800" dirty="0">
                <a:solidFill>
                  <a:schemeClr val="tx1">
                    <a:lumMod val="85000"/>
                    <a:lumOff val="15000"/>
                  </a:schemeClr>
                </a:solidFill>
                <a:latin typeface="Century Gothic" panose="020B0502020202020204" pitchFamily="34" charset="0"/>
              </a:rPr>
              <a:t> and use long-term alone</a:t>
            </a:r>
          </a:p>
        </p:txBody>
      </p:sp>
      <p:sp>
        <p:nvSpPr>
          <p:cNvPr id="4" name="Rectangle 3"/>
          <p:cNvSpPr/>
          <p:nvPr/>
        </p:nvSpPr>
        <p:spPr>
          <a:xfrm>
            <a:off x="609600" y="953692"/>
            <a:ext cx="4495800" cy="584775"/>
          </a:xfrm>
          <a:prstGeom prst="rect">
            <a:avLst/>
          </a:prstGeom>
        </p:spPr>
        <p:txBody>
          <a:bodyPr wrap="square">
            <a:spAutoFit/>
          </a:bodyPr>
          <a:lstStyle/>
          <a:p>
            <a:r>
              <a:rPr lang="en-US" sz="3200" dirty="0">
                <a:latin typeface="Century Gothic" panose="020B0502020202020204" pitchFamily="34" charset="0"/>
              </a:rPr>
              <a:t>Combination therapy</a:t>
            </a:r>
          </a:p>
        </p:txBody>
      </p:sp>
      <p:sp>
        <p:nvSpPr>
          <p:cNvPr id="5" name="Rectangle 4"/>
          <p:cNvSpPr/>
          <p:nvPr/>
        </p:nvSpPr>
        <p:spPr>
          <a:xfrm>
            <a:off x="88232" y="5822385"/>
            <a:ext cx="11506200" cy="523220"/>
          </a:xfrm>
          <a:prstGeom prst="rect">
            <a:avLst/>
          </a:prstGeom>
        </p:spPr>
        <p:txBody>
          <a:bodyPr wrap="square">
            <a:spAutoFit/>
          </a:bodyPr>
          <a:lstStyle/>
          <a:p>
            <a:pPr lvl="1"/>
            <a:r>
              <a:rPr lang="en-US" sz="2800" dirty="0">
                <a:solidFill>
                  <a:schemeClr val="tx1">
                    <a:lumMod val="85000"/>
                    <a:lumOff val="15000"/>
                  </a:schemeClr>
                </a:solidFill>
                <a:latin typeface="Century Gothic" panose="020B0502020202020204" pitchFamily="34" charset="0"/>
              </a:rPr>
              <a:t>2. Temporary clinical improvement; difficult to clear infection</a:t>
            </a:r>
          </a:p>
        </p:txBody>
      </p:sp>
      <p:sp>
        <p:nvSpPr>
          <p:cNvPr id="7" name="Rectangle 6"/>
          <p:cNvSpPr/>
          <p:nvPr/>
        </p:nvSpPr>
        <p:spPr>
          <a:xfrm>
            <a:off x="533400" y="4393744"/>
            <a:ext cx="11658600" cy="954107"/>
          </a:xfrm>
          <a:prstGeom prst="rect">
            <a:avLst/>
          </a:prstGeom>
        </p:spPr>
        <p:txBody>
          <a:bodyPr wrap="square">
            <a:spAutoFit/>
          </a:bodyPr>
          <a:lstStyle/>
          <a:p>
            <a:r>
              <a:rPr lang="en-US" sz="2800" dirty="0">
                <a:solidFill>
                  <a:schemeClr val="tx1">
                    <a:lumMod val="85000"/>
                    <a:lumOff val="15000"/>
                  </a:schemeClr>
                </a:solidFill>
                <a:latin typeface="Century Gothic" panose="020B0502020202020204" pitchFamily="34" charset="0"/>
              </a:rPr>
              <a:t>1. Combine allopurinol with </a:t>
            </a:r>
            <a:r>
              <a:rPr lang="en-US" sz="2800" dirty="0" err="1">
                <a:solidFill>
                  <a:schemeClr val="tx1">
                    <a:lumMod val="85000"/>
                    <a:lumOff val="15000"/>
                  </a:schemeClr>
                </a:solidFill>
                <a:latin typeface="Century Gothic" panose="020B0502020202020204" pitchFamily="34" charset="0"/>
              </a:rPr>
              <a:t>meglumine</a:t>
            </a:r>
            <a:r>
              <a:rPr lang="en-US" sz="2800" dirty="0">
                <a:solidFill>
                  <a:schemeClr val="tx1">
                    <a:lumMod val="85000"/>
                    <a:lumOff val="15000"/>
                  </a:schemeClr>
                </a:solidFill>
                <a:latin typeface="Century Gothic" panose="020B0502020202020204" pitchFamily="34" charset="0"/>
              </a:rPr>
              <a:t> </a:t>
            </a:r>
            <a:r>
              <a:rPr lang="en-US" sz="2800" dirty="0" err="1">
                <a:solidFill>
                  <a:schemeClr val="tx1">
                    <a:lumMod val="85000"/>
                    <a:lumOff val="15000"/>
                  </a:schemeClr>
                </a:solidFill>
                <a:latin typeface="Century Gothic" panose="020B0502020202020204" pitchFamily="34" charset="0"/>
              </a:rPr>
              <a:t>antimoniate</a:t>
            </a:r>
            <a:r>
              <a:rPr lang="en-US" sz="2800" dirty="0">
                <a:solidFill>
                  <a:schemeClr val="tx1">
                    <a:lumMod val="85000"/>
                    <a:lumOff val="15000"/>
                  </a:schemeClr>
                </a:solidFill>
                <a:latin typeface="Century Gothic" panose="020B0502020202020204" pitchFamily="34" charset="0"/>
              </a:rPr>
              <a:t> or </a:t>
            </a:r>
            <a:r>
              <a:rPr lang="en-US" sz="2800" dirty="0" err="1">
                <a:solidFill>
                  <a:schemeClr val="tx1">
                    <a:lumMod val="85000"/>
                    <a:lumOff val="15000"/>
                  </a:schemeClr>
                </a:solidFill>
                <a:latin typeface="Century Gothic" panose="020B0502020202020204" pitchFamily="34" charset="0"/>
              </a:rPr>
              <a:t>miltefosine</a:t>
            </a:r>
            <a:r>
              <a:rPr lang="en-US" sz="2800" dirty="0">
                <a:solidFill>
                  <a:schemeClr val="tx1">
                    <a:lumMod val="85000"/>
                    <a:lumOff val="15000"/>
                  </a:schemeClr>
                </a:solidFill>
                <a:latin typeface="Century Gothic" panose="020B0502020202020204" pitchFamily="34" charset="0"/>
              </a:rPr>
              <a:t> followed by long-term allopurinol.</a:t>
            </a:r>
            <a:endParaRPr lang="en-US" sz="2800" dirty="0">
              <a:solidFill>
                <a:schemeClr val="tx1">
                  <a:lumMod val="85000"/>
                  <a:lumOff val="15000"/>
                </a:schemeClr>
              </a:solidFill>
            </a:endParaRPr>
          </a:p>
        </p:txBody>
      </p:sp>
      <p:sp>
        <p:nvSpPr>
          <p:cNvPr id="8" name="Rectangle 7"/>
          <p:cNvSpPr/>
          <p:nvPr/>
        </p:nvSpPr>
        <p:spPr>
          <a:xfrm>
            <a:off x="762000" y="1510149"/>
            <a:ext cx="9753600" cy="2147451"/>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3775497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33EA1E6-CD77-454C-BD5F-A1966DF19440}"/>
              </a:ext>
            </a:extLst>
          </p:cNvPr>
          <p:cNvSpPr txBox="1">
            <a:spLocks noChangeArrowheads="1"/>
          </p:cNvSpPr>
          <p:nvPr/>
        </p:nvSpPr>
        <p:spPr bwMode="auto">
          <a:xfrm>
            <a:off x="304801" y="0"/>
            <a:ext cx="33528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b="1" kern="0" dirty="0">
                <a:solidFill>
                  <a:schemeClr val="tx1">
                    <a:lumMod val="85000"/>
                    <a:lumOff val="15000"/>
                  </a:schemeClr>
                </a:solidFill>
                <a:latin typeface="Century Gothic" panose="020B0502020202020204" pitchFamily="34" charset="0"/>
              </a:rPr>
              <a:t>FYI: Control</a:t>
            </a:r>
            <a:endParaRPr lang="en-US" altLang="en-US" kern="0" dirty="0">
              <a:solidFill>
                <a:schemeClr val="tx1">
                  <a:lumMod val="85000"/>
                  <a:lumOff val="1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20961F24-121E-4F47-A356-BF5911CE70B5}"/>
              </a:ext>
            </a:extLst>
          </p:cNvPr>
          <p:cNvSpPr txBox="1"/>
          <p:nvPr/>
        </p:nvSpPr>
        <p:spPr>
          <a:xfrm>
            <a:off x="3657601" y="180292"/>
            <a:ext cx="4382931" cy="584775"/>
          </a:xfrm>
          <a:prstGeom prst="rect">
            <a:avLst/>
          </a:prstGeom>
          <a:noFill/>
        </p:spPr>
        <p:txBody>
          <a:bodyPr wrap="none" rtlCol="0">
            <a:spAutoFit/>
          </a:bodyPr>
          <a:lstStyle/>
          <a:p>
            <a:r>
              <a:rPr lang="en-US" sz="3200" i="1" dirty="0">
                <a:solidFill>
                  <a:schemeClr val="tx1">
                    <a:lumMod val="85000"/>
                    <a:lumOff val="15000"/>
                  </a:schemeClr>
                </a:solidFill>
                <a:latin typeface="Century Gothic" panose="020B0502020202020204" pitchFamily="34" charset="0"/>
              </a:rPr>
              <a:t>Canine </a:t>
            </a:r>
            <a:r>
              <a:rPr lang="en-US" sz="3200" i="1" dirty="0" err="1">
                <a:solidFill>
                  <a:schemeClr val="tx1">
                    <a:lumMod val="85000"/>
                    <a:lumOff val="15000"/>
                  </a:schemeClr>
                </a:solidFill>
                <a:latin typeface="Century Gothic" panose="020B0502020202020204" pitchFamily="34" charset="0"/>
              </a:rPr>
              <a:t>Leishmaniasis</a:t>
            </a:r>
            <a:endParaRPr lang="en-US" sz="3200" i="1" dirty="0">
              <a:solidFill>
                <a:schemeClr val="tx1">
                  <a:lumMod val="85000"/>
                  <a:lumOff val="15000"/>
                </a:schemeClr>
              </a:solidFill>
              <a:latin typeface="Century Gothic" panose="020B0502020202020204" pitchFamily="34" charset="0"/>
            </a:endParaRPr>
          </a:p>
        </p:txBody>
      </p:sp>
      <p:sp>
        <p:nvSpPr>
          <p:cNvPr id="4" name="Rectangle 3"/>
          <p:cNvSpPr txBox="1">
            <a:spLocks noChangeArrowheads="1"/>
          </p:cNvSpPr>
          <p:nvPr/>
        </p:nvSpPr>
        <p:spPr>
          <a:xfrm>
            <a:off x="304800" y="1219200"/>
            <a:ext cx="11658600" cy="4873733"/>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lang="en-US" sz="2800" dirty="0">
                <a:solidFill>
                  <a:schemeClr val="tx1">
                    <a:lumMod val="85000"/>
                    <a:lumOff val="15000"/>
                  </a:schemeClr>
                </a:solidFill>
                <a:latin typeface="Century Gothic" panose="020B0502020202020204" pitchFamily="34" charset="0"/>
              </a:rPr>
              <a:t>Vector Control</a:t>
            </a:r>
          </a:p>
          <a:p>
            <a:pPr lvl="1" fontAlgn="auto"/>
            <a:r>
              <a:rPr lang="en-US" sz="2400" dirty="0">
                <a:solidFill>
                  <a:schemeClr val="tx1">
                    <a:lumMod val="85000"/>
                    <a:lumOff val="15000"/>
                  </a:schemeClr>
                </a:solidFill>
                <a:latin typeface="Century Gothic" panose="020B0502020202020204" pitchFamily="34" charset="0"/>
              </a:rPr>
              <a:t>Insect(sandflies) repellents; collars, spot-</a:t>
            </a:r>
            <a:r>
              <a:rPr lang="en-US" sz="2400" dirty="0" err="1">
                <a:solidFill>
                  <a:schemeClr val="tx1">
                    <a:lumMod val="85000"/>
                    <a:lumOff val="15000"/>
                  </a:schemeClr>
                </a:solidFill>
                <a:latin typeface="Century Gothic" panose="020B0502020202020204" pitchFamily="34" charset="0"/>
              </a:rPr>
              <a:t>on’s</a:t>
            </a:r>
            <a:r>
              <a:rPr lang="en-US" sz="2400" dirty="0">
                <a:solidFill>
                  <a:schemeClr val="tx1">
                    <a:lumMod val="85000"/>
                    <a:lumOff val="15000"/>
                  </a:schemeClr>
                </a:solidFill>
                <a:latin typeface="Century Gothic" panose="020B0502020202020204" pitchFamily="34" charset="0"/>
              </a:rPr>
              <a:t>, etc.</a:t>
            </a:r>
          </a:p>
          <a:p>
            <a:pPr fontAlgn="auto"/>
            <a:r>
              <a:rPr lang="en-US" sz="2800" dirty="0">
                <a:solidFill>
                  <a:schemeClr val="tx1">
                    <a:lumMod val="85000"/>
                    <a:lumOff val="15000"/>
                  </a:schemeClr>
                </a:solidFill>
                <a:latin typeface="Century Gothic" panose="020B0502020202020204" pitchFamily="34" charset="0"/>
              </a:rPr>
              <a:t>Breeding control</a:t>
            </a:r>
          </a:p>
          <a:p>
            <a:pPr lvl="1" fontAlgn="auto"/>
            <a:r>
              <a:rPr lang="en-US" sz="2400" dirty="0">
                <a:solidFill>
                  <a:schemeClr val="tx1">
                    <a:lumMod val="85000"/>
                    <a:lumOff val="15000"/>
                  </a:schemeClr>
                </a:solidFill>
                <a:latin typeface="Century Gothic" panose="020B0502020202020204" pitchFamily="34" charset="0"/>
              </a:rPr>
              <a:t>prevent </a:t>
            </a:r>
            <a:r>
              <a:rPr lang="en-US" sz="2400" dirty="0" err="1">
                <a:solidFill>
                  <a:schemeClr val="tx1">
                    <a:lumMod val="85000"/>
                    <a:lumOff val="15000"/>
                  </a:schemeClr>
                </a:solidFill>
                <a:latin typeface="Century Gothic" panose="020B0502020202020204" pitchFamily="34" charset="0"/>
              </a:rPr>
              <a:t>transplacental</a:t>
            </a:r>
            <a:r>
              <a:rPr lang="en-US" sz="2400" dirty="0">
                <a:solidFill>
                  <a:schemeClr val="tx1">
                    <a:lumMod val="85000"/>
                    <a:lumOff val="15000"/>
                  </a:schemeClr>
                </a:solidFill>
                <a:latin typeface="Century Gothic" panose="020B0502020202020204" pitchFamily="34" charset="0"/>
              </a:rPr>
              <a:t> transmission</a:t>
            </a:r>
          </a:p>
          <a:p>
            <a:pPr fontAlgn="auto"/>
            <a:r>
              <a:rPr lang="en-US" sz="2800" dirty="0">
                <a:solidFill>
                  <a:schemeClr val="tx1">
                    <a:lumMod val="85000"/>
                    <a:lumOff val="15000"/>
                  </a:schemeClr>
                </a:solidFill>
                <a:latin typeface="Century Gothic" panose="020B0502020202020204" pitchFamily="34" charset="0"/>
              </a:rPr>
              <a:t>Screen blood donors</a:t>
            </a:r>
          </a:p>
          <a:p>
            <a:pPr lvl="1" fontAlgn="auto"/>
            <a:r>
              <a:rPr lang="en-US" sz="2400" dirty="0">
                <a:solidFill>
                  <a:schemeClr val="tx1">
                    <a:lumMod val="85000"/>
                    <a:lumOff val="15000"/>
                  </a:schemeClr>
                </a:solidFill>
                <a:latin typeface="Century Gothic" panose="020B0502020202020204" pitchFamily="34" charset="0"/>
              </a:rPr>
              <a:t>prevent transfusion transmission</a:t>
            </a:r>
          </a:p>
          <a:p>
            <a:pPr fontAlgn="auto"/>
            <a:r>
              <a:rPr lang="en-US" sz="2800" dirty="0">
                <a:solidFill>
                  <a:schemeClr val="tx1">
                    <a:lumMod val="85000"/>
                    <a:lumOff val="15000"/>
                  </a:schemeClr>
                </a:solidFill>
                <a:latin typeface="Century Gothic" panose="020B0502020202020204" pitchFamily="34" charset="0"/>
              </a:rPr>
              <a:t>Vaccines have been developed in Brazil &amp; Europe (70-80% efficacy)</a:t>
            </a:r>
          </a:p>
          <a:p>
            <a:pPr lvl="1" fontAlgn="auto"/>
            <a:r>
              <a:rPr lang="en-US" sz="2400" dirty="0">
                <a:solidFill>
                  <a:schemeClr val="tx1">
                    <a:lumMod val="85000"/>
                    <a:lumOff val="15000"/>
                  </a:schemeClr>
                </a:solidFill>
                <a:latin typeface="Century Gothic" panose="020B0502020202020204" pitchFamily="34" charset="0"/>
              </a:rPr>
              <a:t>(</a:t>
            </a:r>
            <a:r>
              <a:rPr lang="en-US" sz="2400" dirty="0" err="1">
                <a:solidFill>
                  <a:schemeClr val="tx1">
                    <a:lumMod val="85000"/>
                    <a:lumOff val="15000"/>
                  </a:schemeClr>
                </a:solidFill>
                <a:latin typeface="Century Gothic" panose="020B0502020202020204" pitchFamily="34" charset="0"/>
              </a:rPr>
              <a:t>Leishmune</a:t>
            </a:r>
            <a:r>
              <a:rPr lang="en-US" sz="2400" dirty="0">
                <a:solidFill>
                  <a:schemeClr val="tx1">
                    <a:lumMod val="85000"/>
                    <a:lumOff val="15000"/>
                  </a:schemeClr>
                </a:solidFill>
                <a:latin typeface="Century Gothic" panose="020B0502020202020204" pitchFamily="34" charset="0"/>
              </a:rPr>
              <a:t>, </a:t>
            </a:r>
            <a:r>
              <a:rPr lang="en-US" sz="2400" dirty="0" err="1">
                <a:solidFill>
                  <a:schemeClr val="tx1">
                    <a:lumMod val="85000"/>
                    <a:lumOff val="15000"/>
                  </a:schemeClr>
                </a:solidFill>
                <a:latin typeface="Century Gothic" panose="020B0502020202020204" pitchFamily="34" charset="0"/>
              </a:rPr>
              <a:t>Leish</a:t>
            </a:r>
            <a:r>
              <a:rPr lang="en-US" sz="2400" dirty="0">
                <a:solidFill>
                  <a:schemeClr val="tx1">
                    <a:lumMod val="85000"/>
                    <a:lumOff val="15000"/>
                  </a:schemeClr>
                </a:solidFill>
                <a:latin typeface="Century Gothic" panose="020B0502020202020204" pitchFamily="34" charset="0"/>
              </a:rPr>
              <a:t>-Tec, </a:t>
            </a:r>
            <a:r>
              <a:rPr lang="en-US" sz="2400" dirty="0" err="1">
                <a:solidFill>
                  <a:schemeClr val="tx1">
                    <a:lumMod val="85000"/>
                    <a:lumOff val="15000"/>
                  </a:schemeClr>
                </a:solidFill>
                <a:latin typeface="Century Gothic" panose="020B0502020202020204" pitchFamily="34" charset="0"/>
              </a:rPr>
              <a:t>CaniLeish</a:t>
            </a:r>
            <a:r>
              <a:rPr lang="en-US" sz="2400" dirty="0">
                <a:solidFill>
                  <a:schemeClr val="tx1">
                    <a:lumMod val="85000"/>
                    <a:lumOff val="15000"/>
                  </a:schemeClr>
                </a:solidFill>
                <a:latin typeface="Century Gothic" panose="020B0502020202020204" pitchFamily="34" charset="0"/>
              </a:rPr>
              <a:t>, </a:t>
            </a:r>
            <a:r>
              <a:rPr lang="en-US" sz="2400" dirty="0" err="1">
                <a:solidFill>
                  <a:schemeClr val="tx1">
                    <a:lumMod val="85000"/>
                    <a:lumOff val="15000"/>
                  </a:schemeClr>
                </a:solidFill>
                <a:latin typeface="Century Gothic" panose="020B0502020202020204" pitchFamily="34" charset="0"/>
              </a:rPr>
              <a:t>Letifend</a:t>
            </a:r>
            <a:r>
              <a:rPr lang="en-US" sz="2400" dirty="0">
                <a:solidFill>
                  <a:schemeClr val="tx1">
                    <a:lumMod val="85000"/>
                    <a:lumOff val="15000"/>
                  </a:schemeClr>
                </a:solidFill>
                <a:latin typeface="Century Gothic" panose="020B0502020202020204" pitchFamily="34" charset="0"/>
              </a:rPr>
              <a:t>)</a:t>
            </a:r>
          </a:p>
          <a:p>
            <a:pPr fontAlgn="auto"/>
            <a:endParaRPr lang="en-US" sz="2800" dirty="0">
              <a:solidFill>
                <a:schemeClr val="tx1">
                  <a:lumMod val="85000"/>
                  <a:lumOff val="15000"/>
                </a:schemeClr>
              </a:solidFill>
              <a:latin typeface="Century Gothic" panose="020B0502020202020204" pitchFamily="34" charset="0"/>
            </a:endParaRPr>
          </a:p>
          <a:p>
            <a:pPr lvl="1" fontAlgn="auto"/>
            <a:endParaRPr lang="en-US" sz="2400" dirty="0">
              <a:solidFill>
                <a:schemeClr val="tx1">
                  <a:lumMod val="85000"/>
                  <a:lumOff val="15000"/>
                </a:schemeClr>
              </a:solidFill>
              <a:latin typeface="Century Gothic" panose="020B0502020202020204" pitchFamily="34" charset="0"/>
            </a:endParaRPr>
          </a:p>
        </p:txBody>
      </p:sp>
    </p:spTree>
    <p:extLst>
      <p:ext uri="{BB962C8B-B14F-4D97-AF65-F5344CB8AC3E}">
        <p14:creationId xmlns:p14="http://schemas.microsoft.com/office/powerpoint/2010/main" val="1040389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24300" y="562719"/>
            <a:ext cx="4648200" cy="838200"/>
          </a:xfrm>
        </p:spPr>
        <p:txBody>
          <a:bodyPr>
            <a:normAutofit fontScale="90000"/>
          </a:bodyPr>
          <a:lstStyle/>
          <a:p>
            <a:pPr>
              <a:defRPr/>
            </a:pPr>
            <a:r>
              <a:rPr lang="en-US" altLang="en-US" sz="5400" b="1" dirty="0">
                <a:latin typeface="Century Gothic" panose="020B0502020202020204" pitchFamily="34" charset="0"/>
                <a:cs typeface="Times New Roman" pitchFamily="18" charset="0"/>
              </a:rPr>
              <a:t>Protozoa Traits</a:t>
            </a:r>
            <a:endParaRPr lang="en-US" altLang="en-US" sz="6000" dirty="0">
              <a:latin typeface="Century Gothic" panose="020B0502020202020204" pitchFamily="34" charset="0"/>
            </a:endParaRPr>
          </a:p>
        </p:txBody>
      </p:sp>
      <p:sp>
        <p:nvSpPr>
          <p:cNvPr id="5" name="Rectangle 3"/>
          <p:cNvSpPr>
            <a:spLocks noGrp="1" noChangeArrowheads="1"/>
          </p:cNvSpPr>
          <p:nvPr>
            <p:ph idx="1"/>
          </p:nvPr>
        </p:nvSpPr>
        <p:spPr>
          <a:xfrm>
            <a:off x="457200" y="2057400"/>
            <a:ext cx="4648200" cy="609600"/>
          </a:xfrm>
        </p:spPr>
        <p:txBody>
          <a:bodyPr>
            <a:noAutofit/>
          </a:bodyPr>
          <a:lstStyle/>
          <a:p>
            <a:pPr marL="0" indent="0">
              <a:buNone/>
              <a:defRPr/>
            </a:pPr>
            <a:r>
              <a:rPr lang="en-US" altLang="en-US" sz="2800" dirty="0">
                <a:solidFill>
                  <a:schemeClr val="tx1"/>
                </a:solidFill>
                <a:latin typeface="Century Gothic" panose="020B0502020202020204" pitchFamily="34" charset="0"/>
              </a:rPr>
              <a:t>1. Single cell, eukaryotes</a:t>
            </a:r>
          </a:p>
          <a:p>
            <a:pPr marL="0" indent="0">
              <a:buNone/>
              <a:defRPr/>
            </a:pPr>
            <a:endParaRPr lang="en-US" sz="2800" dirty="0">
              <a:solidFill>
                <a:schemeClr val="tx1"/>
              </a:solidFill>
              <a:latin typeface="Century Gothic" panose="020B0502020202020204" pitchFamily="34" charset="0"/>
            </a:endParaRPr>
          </a:p>
          <a:p>
            <a:pPr marL="514350" indent="-514350">
              <a:lnSpc>
                <a:spcPct val="90000"/>
              </a:lnSpc>
              <a:buFont typeface="+mj-lt"/>
              <a:buAutoNum type="arabicPeriod"/>
              <a:defRPr/>
            </a:pPr>
            <a:endParaRPr lang="en-US" altLang="en-US" sz="2800" dirty="0">
              <a:solidFill>
                <a:schemeClr val="tx1"/>
              </a:solidFill>
              <a:latin typeface="Century Gothic" panose="020B0502020202020204"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26331" y="5289989"/>
            <a:ext cx="914400" cy="914400"/>
          </a:xfrm>
          <a:prstGeom prst="rect">
            <a:avLst/>
          </a:prstGeom>
        </p:spPr>
      </p:pic>
      <p:pic>
        <p:nvPicPr>
          <p:cNvPr id="3" name="Picture 2" descr="A yellow smiley face&#10;&#10;Description automatically generated with low confidence">
            <a:extLst>
              <a:ext uri="{FF2B5EF4-FFF2-40B4-BE49-F238E27FC236}">
                <a16:creationId xmlns:a16="http://schemas.microsoft.com/office/drawing/2014/main" id="{A6D63A90-C3C8-90E2-B28D-E01E5A577E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0428" y="2610928"/>
            <a:ext cx="1000303" cy="978270"/>
          </a:xfrm>
          <a:prstGeom prst="rect">
            <a:avLst/>
          </a:prstGeom>
        </p:spPr>
      </p:pic>
      <p:sp>
        <p:nvSpPr>
          <p:cNvPr id="6" name="Rectangle 3">
            <a:extLst>
              <a:ext uri="{FF2B5EF4-FFF2-40B4-BE49-F238E27FC236}">
                <a16:creationId xmlns:a16="http://schemas.microsoft.com/office/drawing/2014/main" id="{141C476D-9124-1C0E-1D87-669D565090F6}"/>
              </a:ext>
            </a:extLst>
          </p:cNvPr>
          <p:cNvSpPr txBox="1">
            <a:spLocks noChangeArrowheads="1"/>
          </p:cNvSpPr>
          <p:nvPr/>
        </p:nvSpPr>
        <p:spPr>
          <a:xfrm>
            <a:off x="457200" y="2938295"/>
            <a:ext cx="9583228" cy="60960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defRPr/>
            </a:pPr>
            <a:r>
              <a:rPr lang="en-US" sz="2800" dirty="0">
                <a:solidFill>
                  <a:schemeClr val="tx1"/>
                </a:solidFill>
                <a:latin typeface="Century Gothic" panose="020B0502020202020204" pitchFamily="34" charset="0"/>
              </a:rPr>
              <a:t>2. Most </a:t>
            </a:r>
            <a:r>
              <a:rPr lang="en-US" altLang="en-US" sz="2800" dirty="0">
                <a:solidFill>
                  <a:schemeClr val="tx1"/>
                </a:solidFill>
                <a:latin typeface="Century Gothic" panose="020B0502020202020204" pitchFamily="34" charset="0"/>
              </a:rPr>
              <a:t>protozoa are not pathogenic nor require a host</a:t>
            </a:r>
          </a:p>
        </p:txBody>
      </p:sp>
      <p:sp>
        <p:nvSpPr>
          <p:cNvPr id="8" name="TextBox 7">
            <a:extLst>
              <a:ext uri="{FF2B5EF4-FFF2-40B4-BE49-F238E27FC236}">
                <a16:creationId xmlns:a16="http://schemas.microsoft.com/office/drawing/2014/main" id="{4A2428DE-AECF-08FB-B6AC-824C0694D8B8}"/>
              </a:ext>
            </a:extLst>
          </p:cNvPr>
          <p:cNvSpPr txBox="1"/>
          <p:nvPr/>
        </p:nvSpPr>
        <p:spPr>
          <a:xfrm>
            <a:off x="381000" y="5216777"/>
            <a:ext cx="9525000" cy="954107"/>
          </a:xfrm>
          <a:prstGeom prst="rect">
            <a:avLst/>
          </a:prstGeom>
          <a:noFill/>
        </p:spPr>
        <p:txBody>
          <a:bodyPr wrap="square">
            <a:spAutoFit/>
          </a:bodyPr>
          <a:lstStyle/>
          <a:p>
            <a:pPr marL="0" indent="0" fontAlgn="auto">
              <a:buNone/>
              <a:defRPr/>
            </a:pPr>
            <a:r>
              <a:rPr lang="en-US" sz="2800" dirty="0">
                <a:latin typeface="Century Gothic" panose="020B0502020202020204" pitchFamily="34" charset="0"/>
              </a:rPr>
              <a:t>4. Asexual multiplication provides the mechanism for </a:t>
            </a:r>
          </a:p>
          <a:p>
            <a:pPr marL="0" indent="0" fontAlgn="auto">
              <a:buNone/>
              <a:defRPr/>
            </a:pPr>
            <a:r>
              <a:rPr lang="en-US" sz="2800" dirty="0">
                <a:latin typeface="Century Gothic" panose="020B0502020202020204" pitchFamily="34" charset="0"/>
              </a:rPr>
              <a:t>    developing pathogenic protozoan populations.</a:t>
            </a:r>
          </a:p>
        </p:txBody>
      </p:sp>
      <p:sp>
        <p:nvSpPr>
          <p:cNvPr id="10" name="TextBox 9">
            <a:extLst>
              <a:ext uri="{FF2B5EF4-FFF2-40B4-BE49-F238E27FC236}">
                <a16:creationId xmlns:a16="http://schemas.microsoft.com/office/drawing/2014/main" id="{CE8A92F9-6E68-8D79-A0F3-23DAF2A961AB}"/>
              </a:ext>
            </a:extLst>
          </p:cNvPr>
          <p:cNvSpPr txBox="1"/>
          <p:nvPr/>
        </p:nvSpPr>
        <p:spPr>
          <a:xfrm>
            <a:off x="381000" y="3972666"/>
            <a:ext cx="10972800" cy="892552"/>
          </a:xfrm>
          <a:prstGeom prst="rect">
            <a:avLst/>
          </a:prstGeom>
          <a:noFill/>
        </p:spPr>
        <p:txBody>
          <a:bodyPr wrap="square">
            <a:spAutoFit/>
          </a:bodyPr>
          <a:lstStyle/>
          <a:p>
            <a:pPr marL="0" indent="0" fontAlgn="auto">
              <a:buNone/>
              <a:defRPr/>
            </a:pPr>
            <a:r>
              <a:rPr lang="en-US" altLang="en-US" sz="2800" dirty="0">
                <a:latin typeface="Century Gothic" panose="020B0502020202020204" pitchFamily="34" charset="0"/>
              </a:rPr>
              <a:t>3. Most reproduce by binary fission (asexual multiplication)</a:t>
            </a:r>
          </a:p>
          <a:p>
            <a:pPr marL="201168" lvl="1" indent="0" fontAlgn="auto">
              <a:buFont typeface="Calibri" pitchFamily="34" charset="0"/>
              <a:buNone/>
              <a:defRPr/>
            </a:pPr>
            <a:r>
              <a:rPr lang="en-US" altLang="en-US" sz="2400" dirty="0">
                <a:latin typeface="Century Gothic" panose="020B0502020202020204" pitchFamily="34" charset="0"/>
              </a:rPr>
              <a:t>	-some reproduce sexually and asexually (Apicomplexa group)</a:t>
            </a:r>
          </a:p>
        </p:txBody>
      </p:sp>
    </p:spTree>
    <p:extLst>
      <p:ext uri="{BB962C8B-B14F-4D97-AF65-F5344CB8AC3E}">
        <p14:creationId xmlns:p14="http://schemas.microsoft.com/office/powerpoint/2010/main" val="39958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396567" y="15232"/>
            <a:ext cx="7793038" cy="852488"/>
          </a:xfrm>
        </p:spPr>
        <p:txBody>
          <a:bodyPr>
            <a:normAutofit fontScale="90000"/>
          </a:bodyPr>
          <a:lstStyle/>
          <a:p>
            <a:r>
              <a:rPr lang="en-US" altLang="en-US" b="1" dirty="0">
                <a:solidFill>
                  <a:schemeClr val="tx1"/>
                </a:solidFill>
                <a:latin typeface="Century Gothic" panose="020B0502020202020204" pitchFamily="34" charset="0"/>
              </a:rPr>
              <a:t>FYI: Geographic Distribution</a:t>
            </a:r>
            <a:endParaRPr lang="en-US" altLang="en-US" dirty="0">
              <a:solidFill>
                <a:schemeClr val="tx1"/>
              </a:solidFill>
              <a:latin typeface="Century Gothic" panose="020B0502020202020204" pitchFamily="34" charset="0"/>
            </a:endParaRPr>
          </a:p>
        </p:txBody>
      </p:sp>
      <p:sp>
        <p:nvSpPr>
          <p:cNvPr id="10243" name="Rectangle 3"/>
          <p:cNvSpPr>
            <a:spLocks noGrp="1" noChangeArrowheads="1"/>
          </p:cNvSpPr>
          <p:nvPr>
            <p:ph idx="1"/>
          </p:nvPr>
        </p:nvSpPr>
        <p:spPr>
          <a:xfrm>
            <a:off x="642894" y="887773"/>
            <a:ext cx="10906211" cy="383754"/>
          </a:xfrm>
          <a:solidFill>
            <a:schemeClr val="bg1"/>
          </a:solidFill>
        </p:spPr>
        <p:txBody>
          <a:bodyPr>
            <a:noAutofit/>
          </a:bodyPr>
          <a:lstStyle/>
          <a:p>
            <a:pPr lvl="0"/>
            <a:r>
              <a:rPr lang="en-US" sz="2400" dirty="0">
                <a:solidFill>
                  <a:schemeClr val="tx1"/>
                </a:solidFill>
                <a:latin typeface="Century Gothic" panose="020B0502020202020204" pitchFamily="34" charset="0"/>
              </a:rPr>
              <a:t>Southern Europe, Africa, Asia, Caribbean, Central &amp; South America</a:t>
            </a:r>
          </a:p>
        </p:txBody>
      </p:sp>
      <p:pic>
        <p:nvPicPr>
          <p:cNvPr id="4" name="Picture 2" descr="Leishmania map">
            <a:extLst>
              <a:ext uri="{FF2B5EF4-FFF2-40B4-BE49-F238E27FC236}">
                <a16:creationId xmlns:a16="http://schemas.microsoft.com/office/drawing/2014/main" id="{1A6740C6-C57F-41D9-BB1B-F50ABAF8D73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35258" y="1251474"/>
            <a:ext cx="8321482" cy="556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579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6726" y="1559864"/>
            <a:ext cx="5862874" cy="4391498"/>
          </a:xfrm>
          <a:prstGeom prst="rect">
            <a:avLst/>
          </a:prstGeom>
        </p:spPr>
      </p:pic>
      <p:sp>
        <p:nvSpPr>
          <p:cNvPr id="2" name="Rectangle 1"/>
          <p:cNvSpPr/>
          <p:nvPr/>
        </p:nvSpPr>
        <p:spPr>
          <a:xfrm>
            <a:off x="1505938" y="314191"/>
            <a:ext cx="9180123" cy="646331"/>
          </a:xfrm>
          <a:prstGeom prst="rect">
            <a:avLst/>
          </a:prstGeom>
        </p:spPr>
        <p:txBody>
          <a:bodyPr wrap="square">
            <a:spAutoFit/>
          </a:bodyPr>
          <a:lstStyle/>
          <a:p>
            <a:pPr algn="ctr"/>
            <a:r>
              <a:rPr lang="en-US" sz="3600" b="1" i="1" dirty="0">
                <a:latin typeface="Century Gothic" panose="020B0502020202020204" pitchFamily="34" charset="0"/>
              </a:rPr>
              <a:t>Leishmania infantum </a:t>
            </a:r>
            <a:r>
              <a:rPr lang="en-US" sz="3600" b="1" dirty="0">
                <a:latin typeface="Century Gothic" panose="020B0502020202020204" pitchFamily="34" charset="0"/>
              </a:rPr>
              <a:t>in</a:t>
            </a:r>
            <a:r>
              <a:rPr lang="en-US" sz="3600" b="1" i="1" dirty="0">
                <a:latin typeface="Century Gothic" panose="020B0502020202020204" pitchFamily="34" charset="0"/>
              </a:rPr>
              <a:t> </a:t>
            </a:r>
            <a:r>
              <a:rPr lang="en-US" sz="3600" b="1" dirty="0">
                <a:latin typeface="Century Gothic" panose="020B0502020202020204" pitchFamily="34" charset="0"/>
              </a:rPr>
              <a:t>Hounds in the US</a:t>
            </a:r>
          </a:p>
        </p:txBody>
      </p:sp>
      <p:sp>
        <p:nvSpPr>
          <p:cNvPr id="4" name="TextBox 3"/>
          <p:cNvSpPr txBox="1"/>
          <p:nvPr/>
        </p:nvSpPr>
        <p:spPr>
          <a:xfrm>
            <a:off x="146929" y="1278738"/>
            <a:ext cx="5941050" cy="461665"/>
          </a:xfrm>
          <a:prstGeom prst="rect">
            <a:avLst/>
          </a:prstGeom>
          <a:noFill/>
        </p:spPr>
        <p:txBody>
          <a:bodyPr wrap="none" rtlCol="0">
            <a:spAutoFit/>
          </a:bodyPr>
          <a:lstStyle/>
          <a:p>
            <a:pPr marL="257175" indent="-257175">
              <a:buFont typeface="Arial" panose="020B0604020202020204" pitchFamily="34" charset="0"/>
              <a:buChar char="•"/>
            </a:pPr>
            <a:r>
              <a:rPr lang="en-US" dirty="0">
                <a:latin typeface="Century Gothic" panose="020B0502020202020204" pitchFamily="34" charset="0"/>
              </a:rPr>
              <a:t>Foxhound cases identified in1980/90s</a:t>
            </a:r>
          </a:p>
        </p:txBody>
      </p:sp>
      <p:sp>
        <p:nvSpPr>
          <p:cNvPr id="5" name="TextBox 4"/>
          <p:cNvSpPr txBox="1"/>
          <p:nvPr/>
        </p:nvSpPr>
        <p:spPr>
          <a:xfrm>
            <a:off x="85805" y="3079614"/>
            <a:ext cx="5345467" cy="830997"/>
          </a:xfrm>
          <a:prstGeom prst="rect">
            <a:avLst/>
          </a:prstGeom>
          <a:noFill/>
        </p:spPr>
        <p:txBody>
          <a:bodyPr wrap="square" rtlCol="0">
            <a:spAutoFit/>
          </a:bodyPr>
          <a:lstStyle/>
          <a:p>
            <a:pPr marL="257175" indent="-257175">
              <a:buFont typeface="Arial" panose="020B0604020202020204" pitchFamily="34" charset="0"/>
              <a:buChar char="•"/>
            </a:pPr>
            <a:r>
              <a:rPr lang="en-US" b="1" dirty="0">
                <a:solidFill>
                  <a:srgbClr val="00B0F0"/>
                </a:solidFill>
                <a:latin typeface="Century Gothic" panose="020B0502020202020204" pitchFamily="34" charset="0"/>
              </a:rPr>
              <a:t>Vertical transmission </a:t>
            </a:r>
            <a:r>
              <a:rPr lang="en-US" dirty="0">
                <a:latin typeface="Century Gothic" panose="020B0502020202020204" pitchFamily="34" charset="0"/>
              </a:rPr>
              <a:t>over many </a:t>
            </a:r>
          </a:p>
          <a:p>
            <a:r>
              <a:rPr lang="en-US" dirty="0">
                <a:latin typeface="Century Gothic" panose="020B0502020202020204" pitchFamily="34" charset="0"/>
              </a:rPr>
              <a:t>    generations</a:t>
            </a:r>
          </a:p>
        </p:txBody>
      </p:sp>
      <p:sp>
        <p:nvSpPr>
          <p:cNvPr id="6" name="TextBox 5"/>
          <p:cNvSpPr txBox="1"/>
          <p:nvPr/>
        </p:nvSpPr>
        <p:spPr>
          <a:xfrm>
            <a:off x="146929" y="4247153"/>
            <a:ext cx="5756014" cy="830997"/>
          </a:xfrm>
          <a:prstGeom prst="rect">
            <a:avLst/>
          </a:prstGeom>
          <a:noFill/>
        </p:spPr>
        <p:txBody>
          <a:bodyPr wrap="square" rtlCol="0">
            <a:spAutoFit/>
          </a:bodyPr>
          <a:lstStyle/>
          <a:p>
            <a:pPr marL="257175" indent="-257175">
              <a:buFont typeface="Arial" panose="020B0604020202020204" pitchFamily="34" charset="0"/>
              <a:buChar char="•"/>
            </a:pPr>
            <a:r>
              <a:rPr lang="en-US" dirty="0">
                <a:latin typeface="Century Gothic" panose="020B0502020202020204" pitchFamily="34" charset="0"/>
              </a:rPr>
              <a:t>~ 10 % of </a:t>
            </a:r>
            <a:r>
              <a:rPr lang="en-US" b="1" dirty="0">
                <a:solidFill>
                  <a:srgbClr val="00B0F0"/>
                </a:solidFill>
                <a:latin typeface="Century Gothic" panose="020B0502020202020204" pitchFamily="34" charset="0"/>
              </a:rPr>
              <a:t>American Foxhounds are infected with</a:t>
            </a:r>
            <a:r>
              <a:rPr lang="en-US" b="1" i="1" dirty="0">
                <a:solidFill>
                  <a:srgbClr val="00B0F0"/>
                </a:solidFill>
                <a:latin typeface="Century Gothic" panose="020B0502020202020204" pitchFamily="34" charset="0"/>
              </a:rPr>
              <a:t> L. </a:t>
            </a:r>
            <a:r>
              <a:rPr lang="en-US" b="1" i="1" dirty="0" err="1">
                <a:solidFill>
                  <a:srgbClr val="00B0F0"/>
                </a:solidFill>
                <a:latin typeface="Century Gothic" panose="020B0502020202020204" pitchFamily="34" charset="0"/>
              </a:rPr>
              <a:t>infantum</a:t>
            </a:r>
            <a:endParaRPr lang="en-US" b="1" dirty="0">
              <a:solidFill>
                <a:srgbClr val="00B0F0"/>
              </a:solidFill>
              <a:latin typeface="Century Gothic" panose="020B0502020202020204" pitchFamily="34" charset="0"/>
            </a:endParaRPr>
          </a:p>
        </p:txBody>
      </p:sp>
      <p:sp>
        <p:nvSpPr>
          <p:cNvPr id="13" name="Rectangle 12"/>
          <p:cNvSpPr/>
          <p:nvPr/>
        </p:nvSpPr>
        <p:spPr>
          <a:xfrm>
            <a:off x="1219369" y="5124441"/>
            <a:ext cx="4144083" cy="461665"/>
          </a:xfrm>
          <a:prstGeom prst="rect">
            <a:avLst/>
          </a:prstGeom>
        </p:spPr>
        <p:txBody>
          <a:bodyPr wrap="none">
            <a:spAutoFit/>
          </a:bodyPr>
          <a:lstStyle/>
          <a:p>
            <a:r>
              <a:rPr lang="en-US" dirty="0">
                <a:latin typeface="Century Gothic" panose="020B0502020202020204" pitchFamily="34" charset="0"/>
              </a:rPr>
              <a:t>- many are asymptomatic </a:t>
            </a:r>
          </a:p>
        </p:txBody>
      </p:sp>
      <p:sp>
        <p:nvSpPr>
          <p:cNvPr id="11" name="TextBox 10"/>
          <p:cNvSpPr txBox="1"/>
          <p:nvPr/>
        </p:nvSpPr>
        <p:spPr>
          <a:xfrm>
            <a:off x="135499" y="1994510"/>
            <a:ext cx="5345467" cy="830997"/>
          </a:xfrm>
          <a:prstGeom prst="rect">
            <a:avLst/>
          </a:prstGeom>
          <a:noFill/>
        </p:spPr>
        <p:txBody>
          <a:bodyPr wrap="square" rtlCol="0">
            <a:spAutoFit/>
          </a:bodyPr>
          <a:lstStyle/>
          <a:p>
            <a:pPr marL="257175" indent="-257175">
              <a:buFont typeface="Arial" panose="020B0604020202020204" pitchFamily="34" charset="0"/>
              <a:buChar char="•"/>
            </a:pPr>
            <a:r>
              <a:rPr lang="en-US" dirty="0">
                <a:latin typeface="Century Gothic" panose="020B0502020202020204" pitchFamily="34" charset="0"/>
              </a:rPr>
              <a:t>Outbreak of canine </a:t>
            </a:r>
            <a:r>
              <a:rPr lang="en-US" dirty="0" err="1">
                <a:latin typeface="Century Gothic" panose="020B0502020202020204" pitchFamily="34" charset="0"/>
              </a:rPr>
              <a:t>leishmaniasis</a:t>
            </a:r>
            <a:r>
              <a:rPr lang="en-US" dirty="0">
                <a:latin typeface="Century Gothic" panose="020B0502020202020204" pitchFamily="34" charset="0"/>
              </a:rPr>
              <a:t> in Foxhound kennel in NY in 1999</a:t>
            </a:r>
          </a:p>
        </p:txBody>
      </p:sp>
      <p:sp>
        <p:nvSpPr>
          <p:cNvPr id="7" name="Rectangle 6"/>
          <p:cNvSpPr/>
          <p:nvPr/>
        </p:nvSpPr>
        <p:spPr>
          <a:xfrm>
            <a:off x="374682" y="6391929"/>
            <a:ext cx="11389257" cy="338554"/>
          </a:xfrm>
          <a:prstGeom prst="rect">
            <a:avLst/>
          </a:prstGeom>
        </p:spPr>
        <p:txBody>
          <a:bodyPr wrap="square">
            <a:spAutoFit/>
          </a:bodyPr>
          <a:lstStyle/>
          <a:p>
            <a:r>
              <a:rPr lang="en-US" sz="1600" dirty="0">
                <a:latin typeface="Century Gothic" panose="020B0502020202020204" pitchFamily="34" charset="0"/>
              </a:rPr>
              <a:t>Gaskin, Amanda A., et al. "Visceral </a:t>
            </a:r>
            <a:r>
              <a:rPr lang="en-US" sz="1600" dirty="0" err="1">
                <a:latin typeface="Century Gothic" panose="020B0502020202020204" pitchFamily="34" charset="0"/>
              </a:rPr>
              <a:t>leishmaniasis</a:t>
            </a:r>
            <a:r>
              <a:rPr lang="en-US" sz="1600" dirty="0">
                <a:latin typeface="Century Gothic" panose="020B0502020202020204" pitchFamily="34" charset="0"/>
              </a:rPr>
              <a:t> in a New York foxhound kennel." </a:t>
            </a:r>
            <a:r>
              <a:rPr lang="en-US" sz="1600" i="1" dirty="0">
                <a:latin typeface="Century Gothic" panose="020B0502020202020204" pitchFamily="34" charset="0"/>
              </a:rPr>
              <a:t>JVIM</a:t>
            </a:r>
            <a:r>
              <a:rPr lang="en-US" sz="1600" dirty="0">
                <a:latin typeface="Century Gothic" panose="020B0502020202020204" pitchFamily="34" charset="0"/>
              </a:rPr>
              <a:t>16.1 (2002): 34-44.</a:t>
            </a:r>
          </a:p>
        </p:txBody>
      </p:sp>
      <p:sp>
        <p:nvSpPr>
          <p:cNvPr id="10" name="TextBox 9">
            <a:extLst>
              <a:ext uri="{FF2B5EF4-FFF2-40B4-BE49-F238E27FC236}">
                <a16:creationId xmlns:a16="http://schemas.microsoft.com/office/drawing/2014/main" id="{B32B0737-2C02-45F9-8781-7CF31C7CC28E}"/>
              </a:ext>
            </a:extLst>
          </p:cNvPr>
          <p:cNvSpPr txBox="1"/>
          <p:nvPr/>
        </p:nvSpPr>
        <p:spPr>
          <a:xfrm>
            <a:off x="63319" y="5724756"/>
            <a:ext cx="5839623" cy="461665"/>
          </a:xfrm>
          <a:prstGeom prst="rect">
            <a:avLst/>
          </a:prstGeom>
          <a:noFill/>
        </p:spPr>
        <p:txBody>
          <a:bodyPr wrap="square" rtlCol="0">
            <a:spAutoFit/>
          </a:bodyPr>
          <a:lstStyle/>
          <a:p>
            <a:pPr marL="257175" indent="-257175">
              <a:buFont typeface="Arial" panose="020B0604020202020204" pitchFamily="34" charset="0"/>
              <a:buChar char="•"/>
            </a:pPr>
            <a:r>
              <a:rPr lang="en-US" b="1" dirty="0">
                <a:solidFill>
                  <a:srgbClr val="00B0F0"/>
                </a:solidFill>
                <a:latin typeface="Century Gothic" panose="020B0502020202020204" pitchFamily="34" charset="0"/>
              </a:rPr>
              <a:t>Consider Bassets and Beagles </a:t>
            </a:r>
            <a:r>
              <a:rPr lang="en-US" dirty="0">
                <a:latin typeface="Century Gothic" panose="020B0502020202020204" pitchFamily="34" charset="0"/>
              </a:rPr>
              <a:t>too</a:t>
            </a:r>
          </a:p>
        </p:txBody>
      </p:sp>
    </p:spTree>
    <p:extLst>
      <p:ext uri="{BB962C8B-B14F-4D97-AF65-F5344CB8AC3E}">
        <p14:creationId xmlns:p14="http://schemas.microsoft.com/office/powerpoint/2010/main" val="180069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3" grpId="0"/>
      <p:bldP spid="11"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Rectangle 36"/>
          <p:cNvSpPr/>
          <p:nvPr/>
        </p:nvSpPr>
        <p:spPr>
          <a:xfrm>
            <a:off x="137406" y="63529"/>
            <a:ext cx="7580921" cy="646331"/>
          </a:xfrm>
          <a:prstGeom prst="rect">
            <a:avLst/>
          </a:prstGeom>
        </p:spPr>
        <p:txBody>
          <a:bodyPr wrap="none">
            <a:spAutoFit/>
          </a:bodyPr>
          <a:lstStyle/>
          <a:p>
            <a:r>
              <a:rPr lang="en-US" sz="3600" b="1" dirty="0" err="1">
                <a:latin typeface="Century Gothic" panose="020B0502020202020204" pitchFamily="34" charset="0"/>
              </a:rPr>
              <a:t>Leishmaniasis</a:t>
            </a:r>
            <a:r>
              <a:rPr lang="en-US" sz="3600" b="1" i="1" dirty="0">
                <a:latin typeface="Century Gothic" panose="020B0502020202020204" pitchFamily="34" charset="0"/>
              </a:rPr>
              <a:t> </a:t>
            </a:r>
            <a:r>
              <a:rPr lang="en-US" sz="3600" b="1" dirty="0">
                <a:latin typeface="Century Gothic" panose="020B0502020202020204" pitchFamily="34" charset="0"/>
              </a:rPr>
              <a:t>in</a:t>
            </a:r>
            <a:r>
              <a:rPr lang="en-US" sz="3600" b="1" i="1" dirty="0">
                <a:latin typeface="Century Gothic" panose="020B0502020202020204" pitchFamily="34" charset="0"/>
              </a:rPr>
              <a:t> </a:t>
            </a:r>
            <a:r>
              <a:rPr lang="en-US" sz="3600" b="1" dirty="0">
                <a:latin typeface="Century Gothic" panose="020B0502020202020204" pitchFamily="34" charset="0"/>
              </a:rPr>
              <a:t>the United States</a:t>
            </a:r>
          </a:p>
        </p:txBody>
      </p:sp>
      <p:sp>
        <p:nvSpPr>
          <p:cNvPr id="10" name="TextBox 9"/>
          <p:cNvSpPr txBox="1"/>
          <p:nvPr/>
        </p:nvSpPr>
        <p:spPr>
          <a:xfrm>
            <a:off x="137406" y="738889"/>
            <a:ext cx="11402877" cy="1200329"/>
          </a:xfrm>
          <a:prstGeom prst="rect">
            <a:avLst/>
          </a:prstGeom>
          <a:noFill/>
        </p:spPr>
        <p:txBody>
          <a:bodyPr wrap="square" rtlCol="0">
            <a:spAutoFit/>
          </a:bodyPr>
          <a:lstStyle/>
          <a:p>
            <a:r>
              <a:rPr lang="en-US" dirty="0">
                <a:latin typeface="Century Gothic" panose="020B0502020202020204" pitchFamily="34" charset="0"/>
              </a:rPr>
              <a:t>Risk of contracting </a:t>
            </a:r>
            <a:r>
              <a:rPr lang="en-US" dirty="0" err="1">
                <a:latin typeface="Century Gothic" panose="020B0502020202020204" pitchFamily="34" charset="0"/>
              </a:rPr>
              <a:t>leismaniasis</a:t>
            </a:r>
            <a:r>
              <a:rPr lang="en-US" dirty="0">
                <a:latin typeface="Century Gothic" panose="020B0502020202020204" pitchFamily="34" charset="0"/>
              </a:rPr>
              <a:t> in the US (autochthonous) is very low!</a:t>
            </a:r>
          </a:p>
          <a:p>
            <a:r>
              <a:rPr lang="en-US" dirty="0">
                <a:latin typeface="Century Gothic" panose="020B0502020202020204" pitchFamily="34" charset="0"/>
              </a:rPr>
              <a:t>We are NOT endemic for </a:t>
            </a:r>
            <a:r>
              <a:rPr lang="en-US" i="1" dirty="0">
                <a:latin typeface="Century Gothic" panose="020B0502020202020204" pitchFamily="34" charset="0"/>
              </a:rPr>
              <a:t>L. infantum, </a:t>
            </a:r>
            <a:r>
              <a:rPr lang="en-US" dirty="0">
                <a:latin typeface="Century Gothic" panose="020B0502020202020204" pitchFamily="34" charset="0"/>
              </a:rPr>
              <a:t>but we do support </a:t>
            </a:r>
            <a:r>
              <a:rPr lang="en-US" i="1" dirty="0">
                <a:latin typeface="Century Gothic" panose="020B0502020202020204" pitchFamily="34" charset="0"/>
              </a:rPr>
              <a:t>L. </a:t>
            </a:r>
            <a:r>
              <a:rPr lang="en-US" i="1" dirty="0" err="1">
                <a:latin typeface="Century Gothic" panose="020B0502020202020204" pitchFamily="34" charset="0"/>
              </a:rPr>
              <a:t>mexicana</a:t>
            </a:r>
            <a:r>
              <a:rPr lang="en-US" i="1" dirty="0">
                <a:latin typeface="Century Gothic" panose="020B0502020202020204" pitchFamily="34" charset="0"/>
              </a:rPr>
              <a:t> </a:t>
            </a:r>
            <a:r>
              <a:rPr lang="en-US" dirty="0">
                <a:latin typeface="Century Gothic" panose="020B0502020202020204" pitchFamily="34" charset="0"/>
              </a:rPr>
              <a:t>transmission cycle (sandflies and reservoirs in southern US)</a:t>
            </a:r>
          </a:p>
        </p:txBody>
      </p:sp>
      <p:sp>
        <p:nvSpPr>
          <p:cNvPr id="8" name="Rectangle 7">
            <a:extLst>
              <a:ext uri="{FF2B5EF4-FFF2-40B4-BE49-F238E27FC236}">
                <a16:creationId xmlns:a16="http://schemas.microsoft.com/office/drawing/2014/main" id="{E0DC1A71-3CE9-4428-B004-70A7744A56A9}"/>
              </a:ext>
            </a:extLst>
          </p:cNvPr>
          <p:cNvSpPr/>
          <p:nvPr/>
        </p:nvSpPr>
        <p:spPr>
          <a:xfrm>
            <a:off x="560270" y="3962400"/>
            <a:ext cx="11631730" cy="1569660"/>
          </a:xfrm>
          <a:prstGeom prst="rect">
            <a:avLst/>
          </a:prstGeom>
        </p:spPr>
        <p:txBody>
          <a:bodyPr wrap="square">
            <a:spAutoFit/>
          </a:bodyPr>
          <a:lstStyle/>
          <a:p>
            <a:pPr lvl="0"/>
            <a:r>
              <a:rPr lang="en-US" b="1" dirty="0">
                <a:solidFill>
                  <a:srgbClr val="00B0F0"/>
                </a:solidFill>
                <a:latin typeface="Century Gothic" panose="020B0502020202020204" pitchFamily="34" charset="0"/>
              </a:rPr>
              <a:t>2. US Foxhounds with </a:t>
            </a:r>
            <a:r>
              <a:rPr lang="en-US" b="1" i="1" dirty="0">
                <a:solidFill>
                  <a:srgbClr val="00B0F0"/>
                </a:solidFill>
                <a:latin typeface="Century Gothic" panose="020B0502020202020204" pitchFamily="34" charset="0"/>
              </a:rPr>
              <a:t>L. infantum </a:t>
            </a:r>
            <a:r>
              <a:rPr lang="en-US" b="1" dirty="0">
                <a:solidFill>
                  <a:srgbClr val="00B0F0"/>
                </a:solidFill>
                <a:latin typeface="Century Gothic" panose="020B0502020202020204" pitchFamily="34" charset="0"/>
              </a:rPr>
              <a:t>transmitted vertically (Bassets and Beagles)</a:t>
            </a:r>
          </a:p>
          <a:p>
            <a:pPr lvl="0"/>
            <a:endParaRPr lang="en-US" dirty="0">
              <a:latin typeface="Century Gothic" panose="020B0502020202020204" pitchFamily="34" charset="0"/>
            </a:endParaRPr>
          </a:p>
          <a:p>
            <a:pPr lvl="0"/>
            <a:r>
              <a:rPr lang="en-US" b="1" dirty="0">
                <a:solidFill>
                  <a:srgbClr val="00B0F0"/>
                </a:solidFill>
                <a:latin typeface="Century Gothic" panose="020B0502020202020204" pitchFamily="34" charset="0"/>
              </a:rPr>
              <a:t>3. Dogs (and cats) from TX can become infected with </a:t>
            </a:r>
            <a:r>
              <a:rPr lang="en-US" b="1" i="1" dirty="0">
                <a:solidFill>
                  <a:srgbClr val="00B0F0"/>
                </a:solidFill>
                <a:latin typeface="Century Gothic" panose="020B0502020202020204" pitchFamily="34" charset="0"/>
              </a:rPr>
              <a:t>L. </a:t>
            </a:r>
            <a:r>
              <a:rPr lang="en-US" b="1" i="1" dirty="0" err="1">
                <a:solidFill>
                  <a:srgbClr val="00B0F0"/>
                </a:solidFill>
                <a:latin typeface="Century Gothic" panose="020B0502020202020204" pitchFamily="34" charset="0"/>
              </a:rPr>
              <a:t>mexicana</a:t>
            </a:r>
            <a:r>
              <a:rPr lang="en-US" b="1" i="1" dirty="0">
                <a:solidFill>
                  <a:srgbClr val="00B0F0"/>
                </a:solidFill>
                <a:latin typeface="Century Gothic" panose="020B0502020202020204" pitchFamily="34" charset="0"/>
              </a:rPr>
              <a:t> </a:t>
            </a:r>
            <a:r>
              <a:rPr lang="en-US" dirty="0">
                <a:latin typeface="Century Gothic" panose="020B0502020202020204" pitchFamily="34" charset="0"/>
              </a:rPr>
              <a:t>(causes skin lesions)</a:t>
            </a:r>
          </a:p>
        </p:txBody>
      </p:sp>
      <p:sp>
        <p:nvSpPr>
          <p:cNvPr id="9" name="Rectangle 8">
            <a:extLst>
              <a:ext uri="{FF2B5EF4-FFF2-40B4-BE49-F238E27FC236}">
                <a16:creationId xmlns:a16="http://schemas.microsoft.com/office/drawing/2014/main" id="{A2BE025A-D487-4E5B-B5A8-67E1DA19F50E}"/>
              </a:ext>
            </a:extLst>
          </p:cNvPr>
          <p:cNvSpPr/>
          <p:nvPr/>
        </p:nvSpPr>
        <p:spPr>
          <a:xfrm>
            <a:off x="471973" y="3013501"/>
            <a:ext cx="11402877" cy="830997"/>
          </a:xfrm>
          <a:prstGeom prst="rect">
            <a:avLst/>
          </a:prstGeom>
        </p:spPr>
        <p:txBody>
          <a:bodyPr wrap="square">
            <a:spAutoFit/>
          </a:bodyPr>
          <a:lstStyle/>
          <a:p>
            <a:r>
              <a:rPr lang="en-US" b="1" dirty="0">
                <a:solidFill>
                  <a:srgbClr val="00B0F0"/>
                </a:solidFill>
                <a:latin typeface="Century Gothic" panose="020B0502020202020204" pitchFamily="34" charset="0"/>
              </a:rPr>
              <a:t>1. Dogs that were imported from or travel history </a:t>
            </a:r>
            <a:r>
              <a:rPr lang="en-US" dirty="0">
                <a:latin typeface="Century Gothic" panose="020B0502020202020204" pitchFamily="34" charset="0"/>
              </a:rPr>
              <a:t>to Europe, Mediterranean, Middle East (usually </a:t>
            </a:r>
            <a:r>
              <a:rPr lang="en-US" i="1" dirty="0">
                <a:latin typeface="Century Gothic" panose="020B0502020202020204" pitchFamily="34" charset="0"/>
              </a:rPr>
              <a:t>L. infantum </a:t>
            </a:r>
            <a:r>
              <a:rPr lang="en-US" dirty="0">
                <a:latin typeface="Century Gothic" panose="020B0502020202020204" pitchFamily="34" charset="0"/>
              </a:rPr>
              <a:t>endemic areas) </a:t>
            </a:r>
          </a:p>
        </p:txBody>
      </p:sp>
      <p:sp>
        <p:nvSpPr>
          <p:cNvPr id="11" name="Rectangle 10">
            <a:extLst>
              <a:ext uri="{FF2B5EF4-FFF2-40B4-BE49-F238E27FC236}">
                <a16:creationId xmlns:a16="http://schemas.microsoft.com/office/drawing/2014/main" id="{A2BE025A-D487-4E5B-B5A8-67E1DA19F50E}"/>
              </a:ext>
            </a:extLst>
          </p:cNvPr>
          <p:cNvSpPr/>
          <p:nvPr/>
        </p:nvSpPr>
        <p:spPr>
          <a:xfrm>
            <a:off x="137406" y="2328132"/>
            <a:ext cx="8964477" cy="523220"/>
          </a:xfrm>
          <a:prstGeom prst="rect">
            <a:avLst/>
          </a:prstGeom>
        </p:spPr>
        <p:txBody>
          <a:bodyPr wrap="square">
            <a:spAutoFit/>
          </a:bodyPr>
          <a:lstStyle/>
          <a:p>
            <a:pPr lvl="0"/>
            <a:r>
              <a:rPr lang="en-US" sz="2800" b="1" u="sng" dirty="0">
                <a:solidFill>
                  <a:srgbClr val="00B0F0"/>
                </a:solidFill>
                <a:latin typeface="Century Gothic" panose="020B0502020202020204" pitchFamily="34" charset="0"/>
              </a:rPr>
              <a:t>RISK FACTORS for canine leishmaniasis in the US</a:t>
            </a:r>
          </a:p>
        </p:txBody>
      </p:sp>
      <p:sp>
        <p:nvSpPr>
          <p:cNvPr id="3" name="Rectangle 2"/>
          <p:cNvSpPr/>
          <p:nvPr/>
        </p:nvSpPr>
        <p:spPr>
          <a:xfrm>
            <a:off x="921751" y="6119111"/>
            <a:ext cx="10348498" cy="461665"/>
          </a:xfrm>
          <a:prstGeom prst="rect">
            <a:avLst/>
          </a:prstGeom>
        </p:spPr>
        <p:txBody>
          <a:bodyPr wrap="square">
            <a:spAutoFit/>
          </a:bodyPr>
          <a:lstStyle/>
          <a:p>
            <a:r>
              <a:rPr lang="en-US" dirty="0">
                <a:solidFill>
                  <a:schemeClr val="bg2">
                    <a:lumMod val="75000"/>
                  </a:schemeClr>
                </a:solidFill>
                <a:latin typeface="Century Gothic" panose="020B0502020202020204" pitchFamily="34" charset="0"/>
              </a:rPr>
              <a:t>autochthonous = aw-</a:t>
            </a:r>
            <a:r>
              <a:rPr lang="en-US" dirty="0" err="1">
                <a:solidFill>
                  <a:schemeClr val="bg2">
                    <a:lumMod val="75000"/>
                  </a:schemeClr>
                </a:solidFill>
                <a:latin typeface="Century Gothic" panose="020B0502020202020204" pitchFamily="34" charset="0"/>
              </a:rPr>
              <a:t>tok</a:t>
            </a:r>
            <a:r>
              <a:rPr lang="en-US" dirty="0">
                <a:solidFill>
                  <a:schemeClr val="bg2">
                    <a:lumMod val="75000"/>
                  </a:schemeClr>
                </a:solidFill>
                <a:latin typeface="Century Gothic" panose="020B0502020202020204" pitchFamily="34" charset="0"/>
              </a:rPr>
              <a:t>-</a:t>
            </a:r>
            <a:r>
              <a:rPr lang="en-US" dirty="0" err="1">
                <a:solidFill>
                  <a:schemeClr val="bg2">
                    <a:lumMod val="75000"/>
                  </a:schemeClr>
                </a:solidFill>
                <a:latin typeface="Century Gothic" panose="020B0502020202020204" pitchFamily="34" charset="0"/>
              </a:rPr>
              <a:t>tha</a:t>
            </a:r>
            <a:r>
              <a:rPr lang="en-US" dirty="0">
                <a:solidFill>
                  <a:schemeClr val="bg2">
                    <a:lumMod val="75000"/>
                  </a:schemeClr>
                </a:solidFill>
                <a:latin typeface="Century Gothic" panose="020B0502020202020204" pitchFamily="34" charset="0"/>
              </a:rPr>
              <a:t>-nus = contracting </a:t>
            </a:r>
            <a:r>
              <a:rPr lang="en-US" dirty="0" err="1">
                <a:solidFill>
                  <a:schemeClr val="bg2">
                    <a:lumMod val="75000"/>
                  </a:schemeClr>
                </a:solidFill>
                <a:latin typeface="Century Gothic" panose="020B0502020202020204" pitchFamily="34" charset="0"/>
              </a:rPr>
              <a:t>dz</a:t>
            </a:r>
            <a:r>
              <a:rPr lang="en-US" dirty="0">
                <a:solidFill>
                  <a:schemeClr val="bg2">
                    <a:lumMod val="75000"/>
                  </a:schemeClr>
                </a:solidFill>
                <a:latin typeface="Century Gothic" panose="020B0502020202020204" pitchFamily="34" charset="0"/>
              </a:rPr>
              <a:t> in the same place</a:t>
            </a:r>
            <a:endParaRPr lang="en-US" dirty="0">
              <a:solidFill>
                <a:schemeClr val="bg2">
                  <a:lumMod val="75000"/>
                </a:schemeClr>
              </a:solidFill>
            </a:endParaRPr>
          </a:p>
        </p:txBody>
      </p:sp>
    </p:spTree>
    <p:extLst>
      <p:ext uri="{BB962C8B-B14F-4D97-AF65-F5344CB8AC3E}">
        <p14:creationId xmlns:p14="http://schemas.microsoft.com/office/powerpoint/2010/main" val="393493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33EA1E6-CD77-454C-BD5F-A1966DF19440}"/>
              </a:ext>
            </a:extLst>
          </p:cNvPr>
          <p:cNvSpPr txBox="1">
            <a:spLocks noChangeArrowheads="1"/>
          </p:cNvSpPr>
          <p:nvPr/>
        </p:nvSpPr>
        <p:spPr bwMode="auto">
          <a:xfrm>
            <a:off x="370681" y="14610"/>
            <a:ext cx="7793037"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b="1" kern="0" dirty="0">
                <a:solidFill>
                  <a:schemeClr val="tx1">
                    <a:lumMod val="85000"/>
                    <a:lumOff val="15000"/>
                  </a:schemeClr>
                </a:solidFill>
                <a:latin typeface="Century Gothic" panose="020B0502020202020204" pitchFamily="34" charset="0"/>
              </a:rPr>
              <a:t>Zoonosis</a:t>
            </a:r>
            <a:endParaRPr lang="en-US" altLang="en-US" kern="0" dirty="0">
              <a:solidFill>
                <a:schemeClr val="tx1">
                  <a:lumMod val="85000"/>
                  <a:lumOff val="1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20961F24-121E-4F47-A356-BF5911CE70B5}"/>
              </a:ext>
            </a:extLst>
          </p:cNvPr>
          <p:cNvSpPr txBox="1"/>
          <p:nvPr/>
        </p:nvSpPr>
        <p:spPr>
          <a:xfrm>
            <a:off x="2971800" y="198100"/>
            <a:ext cx="2408032" cy="584775"/>
          </a:xfrm>
          <a:prstGeom prst="rect">
            <a:avLst/>
          </a:prstGeom>
          <a:noFill/>
        </p:spPr>
        <p:txBody>
          <a:bodyPr wrap="none" rtlCol="0">
            <a:spAutoFit/>
          </a:bodyPr>
          <a:lstStyle/>
          <a:p>
            <a:r>
              <a:rPr lang="en-US" sz="3200" i="1" dirty="0">
                <a:solidFill>
                  <a:schemeClr val="tx1">
                    <a:lumMod val="85000"/>
                    <a:lumOff val="15000"/>
                  </a:schemeClr>
                </a:solidFill>
                <a:latin typeface="Century Gothic" panose="020B0502020202020204" pitchFamily="34" charset="0"/>
              </a:rPr>
              <a:t>Leishmania</a:t>
            </a:r>
          </a:p>
        </p:txBody>
      </p:sp>
      <p:pic>
        <p:nvPicPr>
          <p:cNvPr id="5" name="Picture 2" descr="Image result for cutaneous leishmaniasis"/>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686936" y="171179"/>
            <a:ext cx="2186763" cy="171019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399698" y="164583"/>
            <a:ext cx="2572005" cy="2314551"/>
            <a:chOff x="8623709" y="3934590"/>
            <a:chExt cx="3058539" cy="2764794"/>
          </a:xfrm>
        </p:grpSpPr>
        <p:grpSp>
          <p:nvGrpSpPr>
            <p:cNvPr id="7" name="Group 6"/>
            <p:cNvGrpSpPr/>
            <p:nvPr/>
          </p:nvGrpSpPr>
          <p:grpSpPr>
            <a:xfrm>
              <a:off x="8635638" y="3934590"/>
              <a:ext cx="2593808" cy="2753329"/>
              <a:chOff x="9834755" y="4151457"/>
              <a:chExt cx="2393720" cy="2494687"/>
            </a:xfrm>
          </p:grpSpPr>
          <p:pic>
            <p:nvPicPr>
              <p:cNvPr id="9" name="Picture 8"/>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9834755" y="4151457"/>
                <a:ext cx="2393720" cy="2494687"/>
              </a:xfrm>
              <a:prstGeom prst="rect">
                <a:avLst/>
              </a:prstGeom>
            </p:spPr>
          </p:pic>
          <p:sp>
            <p:nvSpPr>
              <p:cNvPr id="10" name="TextBox 9"/>
              <p:cNvSpPr txBox="1"/>
              <p:nvPr/>
            </p:nvSpPr>
            <p:spPr>
              <a:xfrm>
                <a:off x="11670178" y="4211804"/>
                <a:ext cx="245930" cy="499667"/>
              </a:xfrm>
              <a:prstGeom prst="rect">
                <a:avLst/>
              </a:prstGeom>
              <a:noFill/>
            </p:spPr>
            <p:txBody>
              <a:bodyPr wrap="square" rtlCol="0">
                <a:spAutoFit/>
              </a:bodyPr>
              <a:lstStyle/>
              <a:p>
                <a:endParaRPr lang="en-US" dirty="0">
                  <a:solidFill>
                    <a:schemeClr val="bg1"/>
                  </a:solidFill>
                </a:endParaRPr>
              </a:p>
            </p:txBody>
          </p:sp>
        </p:grpSp>
        <p:sp>
          <p:nvSpPr>
            <p:cNvPr id="8" name="Rectangle 7"/>
            <p:cNvSpPr/>
            <p:nvPr/>
          </p:nvSpPr>
          <p:spPr>
            <a:xfrm>
              <a:off x="8623709" y="6423649"/>
              <a:ext cx="3058539" cy="275735"/>
            </a:xfrm>
            <a:prstGeom prst="rect">
              <a:avLst/>
            </a:prstGeom>
          </p:spPr>
          <p:txBody>
            <a:bodyPr wrap="square">
              <a:spAutoFit/>
            </a:bodyPr>
            <a:lstStyle/>
            <a:p>
              <a:r>
                <a:rPr lang="en-US" sz="900" dirty="0"/>
                <a:t> http://www.enetmd.com/content/leishmaniasis</a:t>
              </a:r>
            </a:p>
          </p:txBody>
        </p:sp>
      </p:grpSp>
      <p:grpSp>
        <p:nvGrpSpPr>
          <p:cNvPr id="11" name="Group 10"/>
          <p:cNvGrpSpPr/>
          <p:nvPr/>
        </p:nvGrpSpPr>
        <p:grpSpPr>
          <a:xfrm>
            <a:off x="9620827" y="1602562"/>
            <a:ext cx="2041583" cy="1733947"/>
            <a:chOff x="8526713" y="2006235"/>
            <a:chExt cx="2427780" cy="2071247"/>
          </a:xfrm>
        </p:grpSpPr>
        <p:pic>
          <p:nvPicPr>
            <p:cNvPr id="12" name="Pictur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66479" y="2006235"/>
              <a:ext cx="2388014" cy="1795567"/>
            </a:xfrm>
            <a:prstGeom prst="rect">
              <a:avLst/>
            </a:prstGeom>
          </p:spPr>
        </p:pic>
        <p:sp>
          <p:nvSpPr>
            <p:cNvPr id="13" name="Rectangle 12"/>
            <p:cNvSpPr/>
            <p:nvPr/>
          </p:nvSpPr>
          <p:spPr>
            <a:xfrm>
              <a:off x="8526713" y="3470864"/>
              <a:ext cx="2347111" cy="606618"/>
            </a:xfrm>
            <a:prstGeom prst="rect">
              <a:avLst/>
            </a:prstGeom>
          </p:spPr>
          <p:txBody>
            <a:bodyPr wrap="square">
              <a:spAutoFit/>
            </a:bodyPr>
            <a:lstStyle/>
            <a:p>
              <a:r>
                <a:rPr lang="en-US" sz="900" dirty="0" err="1">
                  <a:solidFill>
                    <a:schemeClr val="bg1"/>
                  </a:solidFill>
                </a:rPr>
                <a:t>Kalman</a:t>
              </a:r>
              <a:r>
                <a:rPr lang="en-US" sz="900" dirty="0">
                  <a:solidFill>
                    <a:schemeClr val="bg1"/>
                  </a:solidFill>
                </a:rPr>
                <a:t> </a:t>
              </a:r>
              <a:r>
                <a:rPr lang="en-US" sz="900" dirty="0" err="1">
                  <a:solidFill>
                    <a:schemeClr val="bg1"/>
                  </a:solidFill>
                </a:rPr>
                <a:t>Watsky</a:t>
              </a:r>
              <a:r>
                <a:rPr lang="en-US" sz="900" dirty="0">
                  <a:solidFill>
                    <a:schemeClr val="bg1"/>
                  </a:solidFill>
                </a:rPr>
                <a:t>, MD  </a:t>
              </a:r>
              <a:r>
                <a:rPr lang="en-US" sz="900" dirty="0">
                  <a:solidFill>
                    <a:schemeClr val="bg1"/>
                  </a:solidFill>
                  <a:hlinkClick r:id="rId6"/>
                </a:rPr>
                <a:t>https://clinicalgate.com/protozoa-and-worms</a:t>
              </a:r>
              <a:endParaRPr lang="en-US" sz="900" dirty="0">
                <a:solidFill>
                  <a:schemeClr val="bg1"/>
                </a:solidFill>
              </a:endParaRPr>
            </a:p>
          </p:txBody>
        </p:sp>
      </p:grpSp>
      <p:sp>
        <p:nvSpPr>
          <p:cNvPr id="14" name="Rectangle 13"/>
          <p:cNvSpPr/>
          <p:nvPr/>
        </p:nvSpPr>
        <p:spPr>
          <a:xfrm>
            <a:off x="342893" y="909474"/>
            <a:ext cx="5854845" cy="1569660"/>
          </a:xfrm>
          <a:prstGeom prst="rect">
            <a:avLst/>
          </a:prstGeom>
          <a:ln>
            <a:solidFill>
              <a:srgbClr val="00B0F0"/>
            </a:solidFill>
          </a:ln>
        </p:spPr>
        <p:txBody>
          <a:bodyPr wrap="square">
            <a:spAutoFit/>
          </a:bodyPr>
          <a:lstStyle/>
          <a:p>
            <a:pPr marL="342900" indent="-342900">
              <a:buFont typeface="Arial" panose="020B0604020202020204" pitchFamily="34" charset="0"/>
              <a:buChar char="•"/>
            </a:pPr>
            <a:r>
              <a:rPr lang="en-US" dirty="0">
                <a:latin typeface="Century Gothic" panose="020B0502020202020204" pitchFamily="34" charset="0"/>
              </a:rPr>
              <a:t>12 million </a:t>
            </a:r>
            <a:r>
              <a:rPr lang="en-US" b="1" dirty="0">
                <a:solidFill>
                  <a:srgbClr val="00B0F0"/>
                </a:solidFill>
                <a:latin typeface="Century Gothic" panose="020B0502020202020204" pitchFamily="34" charset="0"/>
              </a:rPr>
              <a:t>people infected via </a:t>
            </a:r>
            <a:r>
              <a:rPr lang="en-US" b="1" dirty="0" err="1">
                <a:solidFill>
                  <a:srgbClr val="00B0F0"/>
                </a:solidFill>
                <a:latin typeface="Century Gothic" panose="020B0502020202020204" pitchFamily="34" charset="0"/>
              </a:rPr>
              <a:t>sandfly</a:t>
            </a:r>
            <a:r>
              <a:rPr lang="en-US" b="1" dirty="0">
                <a:solidFill>
                  <a:srgbClr val="00B0F0"/>
                </a:solidFill>
                <a:latin typeface="Century Gothic" panose="020B0502020202020204" pitchFamily="34" charset="0"/>
              </a:rPr>
              <a:t> transmission</a:t>
            </a:r>
          </a:p>
          <a:p>
            <a:pPr marL="342900" indent="-342900">
              <a:buFont typeface="Arial" panose="020B0604020202020204" pitchFamily="34" charset="0"/>
              <a:buChar char="•"/>
            </a:pPr>
            <a:r>
              <a:rPr lang="en-US" dirty="0">
                <a:latin typeface="Century Gothic" panose="020B0502020202020204" pitchFamily="34" charset="0"/>
              </a:rPr>
              <a:t>Dogs are important reservoirs for human infections around the world</a:t>
            </a:r>
            <a:endParaRPr lang="en-US" sz="1800" dirty="0">
              <a:solidFill>
                <a:schemeClr val="accent1">
                  <a:lumMod val="75000"/>
                </a:schemeClr>
              </a:solidFill>
              <a:latin typeface="Century Gothic" panose="020B0502020202020204" pitchFamily="34" charset="0"/>
            </a:endParaRPr>
          </a:p>
        </p:txBody>
      </p:sp>
      <p:pic>
        <p:nvPicPr>
          <p:cNvPr id="15" name="Picture 1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5400000">
            <a:off x="8453827" y="3183777"/>
            <a:ext cx="2973092" cy="3964123"/>
          </a:xfrm>
          <a:prstGeom prst="rect">
            <a:avLst/>
          </a:prstGeom>
        </p:spPr>
      </p:pic>
      <p:sp>
        <p:nvSpPr>
          <p:cNvPr id="16" name="Rectangle 15"/>
          <p:cNvSpPr/>
          <p:nvPr/>
        </p:nvSpPr>
        <p:spPr>
          <a:xfrm>
            <a:off x="228428" y="4630576"/>
            <a:ext cx="7586469" cy="1533147"/>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BEEDEBF-600E-49D3-A782-2334BE56C271}"/>
              </a:ext>
            </a:extLst>
          </p:cNvPr>
          <p:cNvSpPr/>
          <p:nvPr/>
        </p:nvSpPr>
        <p:spPr>
          <a:xfrm>
            <a:off x="6550120" y="241349"/>
            <a:ext cx="1900418" cy="738664"/>
          </a:xfrm>
          <a:prstGeom prst="rect">
            <a:avLst/>
          </a:prstGeom>
        </p:spPr>
        <p:txBody>
          <a:bodyPr wrap="square">
            <a:spAutoFit/>
          </a:bodyPr>
          <a:lstStyle/>
          <a:p>
            <a:pPr marL="0" indent="0" fontAlgn="auto">
              <a:buNone/>
            </a:pPr>
            <a:r>
              <a:rPr lang="en-US" sz="1400" dirty="0">
                <a:solidFill>
                  <a:schemeClr val="bg1"/>
                </a:solidFill>
                <a:latin typeface="Century Gothic" panose="020B0502020202020204" pitchFamily="34" charset="0"/>
              </a:rPr>
              <a:t>Organomegaly in a child highlighted with marker</a:t>
            </a:r>
          </a:p>
        </p:txBody>
      </p:sp>
      <p:sp>
        <p:nvSpPr>
          <p:cNvPr id="19" name="TextBox 18">
            <a:extLst>
              <a:ext uri="{FF2B5EF4-FFF2-40B4-BE49-F238E27FC236}">
                <a16:creationId xmlns:a16="http://schemas.microsoft.com/office/drawing/2014/main" id="{01DB9919-78BF-4F0D-A7A2-084567F3A740}"/>
              </a:ext>
            </a:extLst>
          </p:cNvPr>
          <p:cNvSpPr txBox="1"/>
          <p:nvPr/>
        </p:nvSpPr>
        <p:spPr>
          <a:xfrm>
            <a:off x="228428" y="4622470"/>
            <a:ext cx="7620172" cy="1323439"/>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ＭＳ Ｐゴシック" pitchFamily="34" charset="-128"/>
                <a:cs typeface="+mn-cs"/>
              </a:rPr>
              <a:t>Cats</a:t>
            </a:r>
          </a:p>
          <a:p>
            <a:pPr marL="457200" marR="0" lvl="1" indent="0" algn="l" defTabSz="914400"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ＭＳ Ｐゴシック" pitchFamily="34" charset="-128"/>
                <a:cs typeface="+mn-cs"/>
              </a:rPr>
              <a:t>Mucocutaneous Leishmaniasis </a:t>
            </a:r>
            <a:r>
              <a:rPr kumimoji="0" lang="en-US" sz="2000" b="0" i="1"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ＭＳ Ｐゴシック" pitchFamily="34" charset="-128"/>
                <a:cs typeface="+mn-cs"/>
              </a:rPr>
              <a:t>- L. infantum</a:t>
            </a:r>
          </a:p>
          <a:p>
            <a:pPr marL="457200" marR="0" lvl="1" indent="0" algn="l" defTabSz="914400"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ＭＳ Ｐゴシック" pitchFamily="34" charset="-128"/>
                <a:cs typeface="+mn-cs"/>
              </a:rPr>
              <a:t>Cutaneous</a:t>
            </a:r>
            <a:r>
              <a:rPr kumimoji="0" lang="en-US" sz="2000" b="0" i="1"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ＭＳ Ｐゴシック" pitchFamily="34" charset="-128"/>
                <a:cs typeface="+mn-cs"/>
              </a:rPr>
              <a:t> – L. </a:t>
            </a:r>
            <a:r>
              <a:rPr kumimoji="0" lang="en-US" sz="2000" b="0" i="1" u="none" strike="noStrike" kern="1200" cap="none" spc="0" normalizeH="0" baseline="0" noProof="0" dirty="0" err="1">
                <a:ln>
                  <a:noFill/>
                </a:ln>
                <a:solidFill>
                  <a:prstClr val="black">
                    <a:lumMod val="85000"/>
                    <a:lumOff val="15000"/>
                  </a:prstClr>
                </a:solidFill>
                <a:effectLst/>
                <a:uLnTx/>
                <a:uFillTx/>
                <a:latin typeface="Century Gothic" panose="020B0502020202020204" pitchFamily="34" charset="0"/>
                <a:ea typeface="ＭＳ Ｐゴシック" pitchFamily="34" charset="-128"/>
                <a:cs typeface="+mn-cs"/>
              </a:rPr>
              <a:t>mexicana</a:t>
            </a:r>
            <a:endParaRPr kumimoji="0" lang="en-US" sz="2000" b="0"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ＭＳ Ｐゴシック" pitchFamily="34" charset="-128"/>
              <a:cs typeface="+mn-cs"/>
            </a:endParaRPr>
          </a:p>
          <a:p>
            <a:pPr marL="457200" marR="0" lvl="1" indent="0" algn="l" defTabSz="914400"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ＭＳ Ｐゴシック" pitchFamily="34" charset="-128"/>
                <a:cs typeface="+mn-cs"/>
              </a:rPr>
              <a:t>Overall, few </a:t>
            </a:r>
            <a:r>
              <a:rPr kumimoji="0" lang="en-US" sz="2000" b="0" i="1"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ＭＳ Ｐゴシック" pitchFamily="34" charset="-128"/>
                <a:cs typeface="+mn-cs"/>
              </a:rPr>
              <a:t>Leishmania</a:t>
            </a:r>
            <a:r>
              <a:rPr kumimoji="0" lang="en-US" sz="2000" b="0"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ＭＳ Ｐゴシック" pitchFamily="34" charset="-128"/>
                <a:cs typeface="+mn-cs"/>
              </a:rPr>
              <a:t> cases in cats in endemic regions</a:t>
            </a:r>
          </a:p>
        </p:txBody>
      </p:sp>
    </p:spTree>
    <p:extLst>
      <p:ext uri="{BB962C8B-B14F-4D97-AF65-F5344CB8AC3E}">
        <p14:creationId xmlns:p14="http://schemas.microsoft.com/office/powerpoint/2010/main" val="213760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Rectangle 4">
            <a:extLst>
              <a:ext uri="{FF2B5EF4-FFF2-40B4-BE49-F238E27FC236}">
                <a16:creationId xmlns:a16="http://schemas.microsoft.com/office/drawing/2014/main" id="{B8938BE6-0DF6-4F4C-84D7-F9EB65BED2CD}"/>
              </a:ext>
            </a:extLst>
          </p:cNvPr>
          <p:cNvSpPr txBox="1">
            <a:spLocks noChangeArrowheads="1"/>
          </p:cNvSpPr>
          <p:nvPr/>
        </p:nvSpPr>
        <p:spPr>
          <a:xfrm>
            <a:off x="633999" y="4550229"/>
            <a:ext cx="10909073" cy="105765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600"/>
              </a:spcAft>
            </a:pPr>
            <a:r>
              <a:rPr lang="en-US" altLang="en-US" sz="6000" b="1" i="1">
                <a:solidFill>
                  <a:schemeClr val="tx1">
                    <a:lumMod val="85000"/>
                    <a:lumOff val="15000"/>
                  </a:schemeClr>
                </a:solidFill>
              </a:rPr>
              <a:t>Hemoflagellates</a:t>
            </a:r>
            <a:endParaRPr lang="en-US" altLang="en-US" sz="6000">
              <a:solidFill>
                <a:schemeClr val="tx1">
                  <a:lumMod val="85000"/>
                  <a:lumOff val="15000"/>
                </a:schemeClr>
              </a:solidFill>
            </a:endParaRPr>
          </a:p>
        </p:txBody>
      </p:sp>
      <p:sp>
        <p:nvSpPr>
          <p:cNvPr id="45" name="Rectangle 44">
            <a:extLst>
              <a:ext uri="{FF2B5EF4-FFF2-40B4-BE49-F238E27FC236}">
                <a16:creationId xmlns:a16="http://schemas.microsoft.com/office/drawing/2014/main" id="{DCA324C1-258A-4A2C-9C16-F162349EB90F}"/>
              </a:ext>
            </a:extLst>
          </p:cNvPr>
          <p:cNvSpPr/>
          <p:nvPr/>
        </p:nvSpPr>
        <p:spPr>
          <a:xfrm>
            <a:off x="633999" y="5658207"/>
            <a:ext cx="4990484" cy="584775"/>
          </a:xfrm>
          <a:prstGeom prst="rect">
            <a:avLst/>
          </a:prstGeom>
        </p:spPr>
        <p:txBody>
          <a:bodyPr wrap="square">
            <a:spAutoFit/>
          </a:bodyPr>
          <a:lstStyle/>
          <a:p>
            <a:pPr>
              <a:lnSpc>
                <a:spcPct val="80000"/>
              </a:lnSpc>
              <a:spcAft>
                <a:spcPts val="600"/>
              </a:spcAft>
            </a:pPr>
            <a:r>
              <a:rPr lang="en-US" altLang="en-US" sz="4000" i="1" dirty="0">
                <a:solidFill>
                  <a:prstClr val="black"/>
                </a:solidFill>
                <a:latin typeface="Century Gothic" panose="020B0502020202020204" pitchFamily="34" charset="0"/>
              </a:rPr>
              <a:t>Trypanosoma </a:t>
            </a:r>
            <a:r>
              <a:rPr lang="en-US" altLang="en-US" sz="4000" i="1" dirty="0" err="1">
                <a:solidFill>
                  <a:prstClr val="black"/>
                </a:solidFill>
                <a:latin typeface="Century Gothic" panose="020B0502020202020204" pitchFamily="34" charset="0"/>
              </a:rPr>
              <a:t>cruzi</a:t>
            </a:r>
            <a:endParaRPr lang="en-US" altLang="en-US" sz="4000" i="1" dirty="0">
              <a:solidFill>
                <a:prstClr val="black"/>
              </a:solidFill>
              <a:latin typeface="Century Gothic" panose="020B0502020202020204" pitchFamily="34" charset="0"/>
            </a:endParaRPr>
          </a:p>
        </p:txBody>
      </p:sp>
      <p:pic>
        <p:nvPicPr>
          <p:cNvPr id="7" name="Picture 6">
            <a:extLst>
              <a:ext uri="{FF2B5EF4-FFF2-40B4-BE49-F238E27FC236}">
                <a16:creationId xmlns:a16="http://schemas.microsoft.com/office/drawing/2014/main" id="{DAAB25A9-A0EA-4F53-A2F8-4149367478F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51599" y="1395793"/>
            <a:ext cx="2963186" cy="2542413"/>
          </a:xfrm>
          <a:prstGeom prst="rect">
            <a:avLst/>
          </a:prstGeom>
        </p:spPr>
      </p:pic>
      <p:pic>
        <p:nvPicPr>
          <p:cNvPr id="8" name="Picture 4" descr="Causes of Heart Disease in Dogs and Cats | PetCareRx">
            <a:extLst>
              <a:ext uri="{FF2B5EF4-FFF2-40B4-BE49-F238E27FC236}">
                <a16:creationId xmlns:a16="http://schemas.microsoft.com/office/drawing/2014/main" id="{40725577-BC22-4CE9-A1B0-F6A8D295F3C5}"/>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00756" y="615018"/>
            <a:ext cx="4330790" cy="33194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BE931A0-03A0-4E11-A475-1A8EB9092A39}"/>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7999170" y="228600"/>
            <a:ext cx="3924902" cy="4572000"/>
          </a:xfrm>
          <a:prstGeom prst="rect">
            <a:avLst/>
          </a:prstGeom>
        </p:spPr>
      </p:pic>
    </p:spTree>
    <p:extLst>
      <p:ext uri="{BB962C8B-B14F-4D97-AF65-F5344CB8AC3E}">
        <p14:creationId xmlns:p14="http://schemas.microsoft.com/office/powerpoint/2010/main" val="3636400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Rectangle 40"/>
          <p:cNvSpPr/>
          <p:nvPr/>
        </p:nvSpPr>
        <p:spPr>
          <a:xfrm>
            <a:off x="114300" y="53764"/>
            <a:ext cx="8122736" cy="584775"/>
          </a:xfrm>
          <a:prstGeom prst="rect">
            <a:avLst/>
          </a:prstGeom>
        </p:spPr>
        <p:txBody>
          <a:bodyPr wrap="none">
            <a:spAutoFit/>
          </a:bodyPr>
          <a:lstStyle/>
          <a:p>
            <a:r>
              <a:rPr lang="en-US" sz="3200" b="1" dirty="0">
                <a:latin typeface="Century Gothic" panose="020B0502020202020204" pitchFamily="34" charset="0"/>
              </a:rPr>
              <a:t>Learning Objectives:</a:t>
            </a:r>
            <a:r>
              <a:rPr lang="en-US" sz="3200" b="1" i="1" dirty="0">
                <a:latin typeface="Century Gothic" panose="020B0502020202020204" pitchFamily="34" charset="0"/>
              </a:rPr>
              <a:t> Trypanosoma </a:t>
            </a:r>
            <a:r>
              <a:rPr lang="en-US" sz="3200" b="1" i="1" dirty="0" err="1">
                <a:latin typeface="Century Gothic" panose="020B0502020202020204" pitchFamily="34" charset="0"/>
              </a:rPr>
              <a:t>cruzi</a:t>
            </a:r>
            <a:endParaRPr lang="en-US" sz="3200" b="1" dirty="0">
              <a:latin typeface="Century Gothic" panose="020B0502020202020204" pitchFamily="34" charset="0"/>
            </a:endParaRPr>
          </a:p>
        </p:txBody>
      </p:sp>
      <p:sp>
        <p:nvSpPr>
          <p:cNvPr id="44" name="Rectangle 43"/>
          <p:cNvSpPr/>
          <p:nvPr/>
        </p:nvSpPr>
        <p:spPr>
          <a:xfrm>
            <a:off x="87086" y="525964"/>
            <a:ext cx="11772900" cy="6370975"/>
          </a:xfrm>
          <a:prstGeom prst="rect">
            <a:avLst/>
          </a:prstGeom>
        </p:spPr>
        <p:txBody>
          <a:bodyPr wrap="square">
            <a:spAutoFit/>
          </a:bodyPr>
          <a:lstStyle/>
          <a:p>
            <a:pPr marL="514350" indent="-514350">
              <a:buFont typeface="+mj-lt"/>
              <a:buAutoNum type="arabicPeriod"/>
            </a:pPr>
            <a:r>
              <a:rPr lang="en-US" u="sng" dirty="0">
                <a:latin typeface="Century Gothic" panose="020B0502020202020204" pitchFamily="34" charset="0"/>
              </a:rPr>
              <a:t>Life cycle</a:t>
            </a:r>
            <a:r>
              <a:rPr lang="en-US" dirty="0">
                <a:latin typeface="Century Gothic" panose="020B0502020202020204" pitchFamily="34" charset="0"/>
              </a:rPr>
              <a:t>: know that it is an indirect life cycle, the 2 different forms of </a:t>
            </a:r>
            <a:r>
              <a:rPr lang="en-US" i="1" dirty="0">
                <a:latin typeface="Century Gothic" panose="020B0502020202020204" pitchFamily="34" charset="0"/>
              </a:rPr>
              <a:t>T. </a:t>
            </a:r>
            <a:r>
              <a:rPr lang="en-US" i="1" dirty="0" err="1">
                <a:latin typeface="Century Gothic" panose="020B0502020202020204" pitchFamily="34" charset="0"/>
              </a:rPr>
              <a:t>cruzi</a:t>
            </a:r>
            <a:r>
              <a:rPr lang="en-US" dirty="0">
                <a:latin typeface="Century Gothic" panose="020B0502020202020204" pitchFamily="34" charset="0"/>
              </a:rPr>
              <a:t> in the mammal host, and specified life cycle details.</a:t>
            </a:r>
          </a:p>
          <a:p>
            <a:pPr marL="514350" indent="-514350">
              <a:buFont typeface="+mj-lt"/>
              <a:buAutoNum type="arabicPeriod"/>
            </a:pPr>
            <a:endParaRPr lang="en-US" dirty="0">
              <a:latin typeface="Century Gothic" panose="020B0502020202020204" pitchFamily="34" charset="0"/>
            </a:endParaRPr>
          </a:p>
          <a:p>
            <a:pPr marL="514350" indent="-514350">
              <a:buFont typeface="+mj-lt"/>
              <a:buAutoNum type="arabicPeriod"/>
            </a:pPr>
            <a:r>
              <a:rPr lang="en-US" u="sng" dirty="0">
                <a:latin typeface="Century Gothic" panose="020B0502020202020204" pitchFamily="34" charset="0"/>
              </a:rPr>
              <a:t>Transmission</a:t>
            </a:r>
            <a:r>
              <a:rPr lang="en-US" dirty="0">
                <a:latin typeface="Century Gothic" panose="020B0502020202020204" pitchFamily="34" charset="0"/>
              </a:rPr>
              <a:t>: know the 4 main routes of </a:t>
            </a:r>
            <a:r>
              <a:rPr lang="en-US" i="1" dirty="0">
                <a:latin typeface="Century Gothic" panose="020B0502020202020204" pitchFamily="34" charset="0"/>
              </a:rPr>
              <a:t>T. </a:t>
            </a:r>
            <a:r>
              <a:rPr lang="en-US" i="1" dirty="0" err="1">
                <a:latin typeface="Century Gothic" panose="020B0502020202020204" pitchFamily="34" charset="0"/>
              </a:rPr>
              <a:t>cruzi</a:t>
            </a:r>
            <a:r>
              <a:rPr lang="en-US" i="1" dirty="0">
                <a:latin typeface="Century Gothic" panose="020B0502020202020204" pitchFamily="34" charset="0"/>
              </a:rPr>
              <a:t> </a:t>
            </a:r>
            <a:r>
              <a:rPr lang="en-US" dirty="0">
                <a:latin typeface="Century Gothic" panose="020B0502020202020204" pitchFamily="34" charset="0"/>
              </a:rPr>
              <a:t>transmission</a:t>
            </a:r>
          </a:p>
          <a:p>
            <a:pPr marL="514350" indent="-514350">
              <a:buFont typeface="+mj-lt"/>
              <a:buAutoNum type="arabicPeriod"/>
            </a:pPr>
            <a:endParaRPr lang="en-US" dirty="0">
              <a:latin typeface="Century Gothic" panose="020B0502020202020204" pitchFamily="34" charset="0"/>
            </a:endParaRPr>
          </a:p>
          <a:p>
            <a:pPr marL="514350" indent="-514350">
              <a:buFont typeface="+mj-lt"/>
              <a:buAutoNum type="arabicPeriod"/>
            </a:pPr>
            <a:r>
              <a:rPr lang="en-US" u="sng" dirty="0">
                <a:latin typeface="Century Gothic" panose="020B0502020202020204" pitchFamily="34" charset="0"/>
              </a:rPr>
              <a:t>Pathogenesis</a:t>
            </a:r>
            <a:r>
              <a:rPr lang="en-US" dirty="0">
                <a:latin typeface="Century Gothic" panose="020B0502020202020204" pitchFamily="34" charset="0"/>
              </a:rPr>
              <a:t>: know primary pathology is direct destruction of host cells. </a:t>
            </a:r>
            <a:r>
              <a:rPr lang="en-US" i="1" dirty="0">
                <a:latin typeface="Century Gothic" panose="020B0502020202020204" pitchFamily="34" charset="0"/>
              </a:rPr>
              <a:t>T. </a:t>
            </a:r>
            <a:r>
              <a:rPr lang="en-US" i="1" dirty="0" err="1">
                <a:latin typeface="Century Gothic" panose="020B0502020202020204" pitchFamily="34" charset="0"/>
              </a:rPr>
              <a:t>cruzi</a:t>
            </a:r>
            <a:r>
              <a:rPr lang="en-US" i="1" dirty="0">
                <a:latin typeface="Century Gothic" panose="020B0502020202020204" pitchFamily="34" charset="0"/>
              </a:rPr>
              <a:t> </a:t>
            </a:r>
            <a:r>
              <a:rPr lang="en-US" dirty="0">
                <a:latin typeface="Century Gothic" panose="020B0502020202020204" pitchFamily="34" charset="0"/>
              </a:rPr>
              <a:t>can infect any nucleated cell but we often see disease when cardiac cells are destroyed.</a:t>
            </a:r>
          </a:p>
          <a:p>
            <a:pPr marL="514350" indent="-514350">
              <a:buFont typeface="+mj-lt"/>
              <a:buAutoNum type="arabicPeriod"/>
            </a:pPr>
            <a:endParaRPr lang="en-US" dirty="0">
              <a:latin typeface="Century Gothic" panose="020B0502020202020204" pitchFamily="34" charset="0"/>
            </a:endParaRPr>
          </a:p>
          <a:p>
            <a:pPr marL="514350" indent="-514350">
              <a:buFont typeface="+mj-lt"/>
              <a:buAutoNum type="arabicPeriod"/>
            </a:pPr>
            <a:r>
              <a:rPr lang="en-US" u="sng" dirty="0">
                <a:latin typeface="Century Gothic" panose="020B0502020202020204" pitchFamily="34" charset="0"/>
              </a:rPr>
              <a:t>Clinical signs</a:t>
            </a:r>
            <a:r>
              <a:rPr lang="en-US" dirty="0">
                <a:latin typeface="Century Gothic" panose="020B0502020202020204" pitchFamily="34" charset="0"/>
              </a:rPr>
              <a:t>: know the different phases of disease and the main specified clinical signs associated with each phase.</a:t>
            </a:r>
          </a:p>
          <a:p>
            <a:pPr marL="514350" indent="-514350">
              <a:buFont typeface="+mj-lt"/>
              <a:buAutoNum type="arabicPeriod"/>
            </a:pPr>
            <a:endParaRPr lang="en-US" dirty="0">
              <a:latin typeface="Century Gothic" panose="020B0502020202020204" pitchFamily="34" charset="0"/>
            </a:endParaRPr>
          </a:p>
          <a:p>
            <a:pPr marL="514350" indent="-514350">
              <a:buFont typeface="+mj-lt"/>
              <a:buAutoNum type="arabicPeriod"/>
            </a:pPr>
            <a:r>
              <a:rPr lang="en-US" u="sng" dirty="0">
                <a:latin typeface="Century Gothic" panose="020B0502020202020204" pitchFamily="34" charset="0"/>
              </a:rPr>
              <a:t>Diagnosis</a:t>
            </a:r>
            <a:r>
              <a:rPr lang="en-US" dirty="0">
                <a:latin typeface="Century Gothic" panose="020B0502020202020204" pitchFamily="34" charset="0"/>
              </a:rPr>
              <a:t>: know the 2 specified methods and which to use for acute or chronic phases of the disease.</a:t>
            </a:r>
          </a:p>
          <a:p>
            <a:pPr marL="514350" indent="-514350">
              <a:buFont typeface="+mj-lt"/>
              <a:buAutoNum type="arabicPeriod"/>
            </a:pPr>
            <a:endParaRPr lang="en-US" i="1" dirty="0">
              <a:latin typeface="Century Gothic" panose="020B0502020202020204" pitchFamily="34" charset="0"/>
            </a:endParaRPr>
          </a:p>
          <a:p>
            <a:pPr marL="514350" indent="-514350">
              <a:buFont typeface="+mj-lt"/>
              <a:buAutoNum type="arabicPeriod"/>
            </a:pPr>
            <a:r>
              <a:rPr lang="en-US" u="sng" dirty="0">
                <a:latin typeface="Century Gothic" panose="020B0502020202020204" pitchFamily="34" charset="0"/>
              </a:rPr>
              <a:t>Epidemiology</a:t>
            </a:r>
            <a:r>
              <a:rPr lang="en-US" dirty="0">
                <a:latin typeface="Century Gothic" panose="020B0502020202020204" pitchFamily="34" charset="0"/>
              </a:rPr>
              <a:t>: know dogs in the southern US are more likely to be exposed to </a:t>
            </a:r>
            <a:r>
              <a:rPr lang="en-US" i="1" dirty="0">
                <a:latin typeface="Century Gothic" panose="020B0502020202020204" pitchFamily="34" charset="0"/>
              </a:rPr>
              <a:t>T. </a:t>
            </a:r>
            <a:r>
              <a:rPr lang="en-US" i="1" dirty="0" err="1">
                <a:latin typeface="Century Gothic" panose="020B0502020202020204" pitchFamily="34" charset="0"/>
              </a:rPr>
              <a:t>cruzi</a:t>
            </a:r>
            <a:r>
              <a:rPr lang="en-US" i="1" dirty="0">
                <a:latin typeface="Century Gothic" panose="020B0502020202020204" pitchFamily="34" charset="0"/>
              </a:rPr>
              <a:t> </a:t>
            </a:r>
            <a:r>
              <a:rPr lang="en-US" dirty="0">
                <a:latin typeface="Century Gothic" panose="020B0502020202020204" pitchFamily="34" charset="0"/>
              </a:rPr>
              <a:t>and it is a zoonotic disease, transmitted to people by the vector </a:t>
            </a:r>
          </a:p>
        </p:txBody>
      </p:sp>
    </p:spTree>
    <p:extLst>
      <p:ext uri="{BB962C8B-B14F-4D97-AF65-F5344CB8AC3E}">
        <p14:creationId xmlns:p14="http://schemas.microsoft.com/office/powerpoint/2010/main" val="1836427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DA4C03B-5BDB-4922-AA47-5DFCD6BB41EF}"/>
              </a:ext>
            </a:extLst>
          </p:cNvPr>
          <p:cNvSpPr txBox="1">
            <a:spLocks noChangeArrowheads="1"/>
          </p:cNvSpPr>
          <p:nvPr/>
        </p:nvSpPr>
        <p:spPr>
          <a:xfrm>
            <a:off x="2324100" y="212470"/>
            <a:ext cx="7543800" cy="647993"/>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defRPr/>
            </a:pPr>
            <a:r>
              <a:rPr lang="en-US" sz="3600" b="1" i="1" dirty="0">
                <a:solidFill>
                  <a:schemeClr val="tx1"/>
                </a:solidFill>
                <a:latin typeface="Century Gothic" panose="020B0502020202020204" pitchFamily="34" charset="0"/>
                <a:ea typeface="ＭＳ Ｐゴシック" charset="0"/>
              </a:rPr>
              <a:t>Trypanosoma </a:t>
            </a:r>
            <a:r>
              <a:rPr lang="en-US" sz="3600" b="1" i="1" dirty="0" err="1">
                <a:solidFill>
                  <a:schemeClr val="tx1"/>
                </a:solidFill>
                <a:latin typeface="Century Gothic" panose="020B0502020202020204" pitchFamily="34" charset="0"/>
                <a:ea typeface="ＭＳ Ｐゴシック" charset="0"/>
              </a:rPr>
              <a:t>cruzi</a:t>
            </a:r>
            <a:endParaRPr lang="en-US" sz="3600" b="1" i="1" dirty="0">
              <a:solidFill>
                <a:schemeClr val="tx1"/>
              </a:solidFill>
              <a:latin typeface="Century Gothic" panose="020B0502020202020204" pitchFamily="34" charset="0"/>
              <a:ea typeface="ＭＳ Ｐゴシック" charset="0"/>
            </a:endParaRPr>
          </a:p>
        </p:txBody>
      </p:sp>
      <p:sp>
        <p:nvSpPr>
          <p:cNvPr id="3" name="Content Placeholder 2">
            <a:extLst>
              <a:ext uri="{FF2B5EF4-FFF2-40B4-BE49-F238E27FC236}">
                <a16:creationId xmlns:a16="http://schemas.microsoft.com/office/drawing/2014/main" id="{87CA5F61-0B74-4F23-BCA6-147F2BB8DF15}"/>
              </a:ext>
            </a:extLst>
          </p:cNvPr>
          <p:cNvSpPr txBox="1">
            <a:spLocks/>
          </p:cNvSpPr>
          <p:nvPr/>
        </p:nvSpPr>
        <p:spPr>
          <a:xfrm>
            <a:off x="248488" y="2458915"/>
            <a:ext cx="3235980" cy="838200"/>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lang="en-US" sz="2800" b="1" dirty="0">
                <a:solidFill>
                  <a:srgbClr val="FF0000"/>
                </a:solidFill>
                <a:latin typeface="Century Gothic" panose="020B0502020202020204" pitchFamily="34" charset="0"/>
                <a:ea typeface="MS PGothic" charset="0"/>
                <a:cs typeface="Comic Sans MS" charset="0"/>
              </a:rPr>
              <a:t>FYI: </a:t>
            </a:r>
            <a:r>
              <a:rPr lang="en-US" sz="2800" dirty="0" err="1">
                <a:solidFill>
                  <a:schemeClr val="tx1"/>
                </a:solidFill>
                <a:latin typeface="Century Gothic" panose="020B0502020202020204" pitchFamily="34" charset="0"/>
                <a:ea typeface="MS PGothic" charset="0"/>
                <a:cs typeface="Comic Sans MS" charset="0"/>
              </a:rPr>
              <a:t>Epimastigote</a:t>
            </a:r>
            <a:r>
              <a:rPr lang="en-US" sz="2400" dirty="0">
                <a:solidFill>
                  <a:schemeClr val="tx1"/>
                </a:solidFill>
                <a:latin typeface="Century Gothic" panose="020B0502020202020204" pitchFamily="34" charset="0"/>
                <a:ea typeface="MS PGothic" charset="0"/>
                <a:cs typeface="Comic Sans MS" charset="0"/>
              </a:rPr>
              <a:t> Insect </a:t>
            </a:r>
          </a:p>
        </p:txBody>
      </p:sp>
      <p:sp>
        <p:nvSpPr>
          <p:cNvPr id="5" name="Content Placeholder 2">
            <a:extLst>
              <a:ext uri="{FF2B5EF4-FFF2-40B4-BE49-F238E27FC236}">
                <a16:creationId xmlns:a16="http://schemas.microsoft.com/office/drawing/2014/main" id="{5E8454A4-7303-4E97-87D0-9497D900F2B9}"/>
              </a:ext>
            </a:extLst>
          </p:cNvPr>
          <p:cNvSpPr txBox="1">
            <a:spLocks/>
          </p:cNvSpPr>
          <p:nvPr/>
        </p:nvSpPr>
        <p:spPr>
          <a:xfrm>
            <a:off x="4289810" y="2458915"/>
            <a:ext cx="3338068" cy="1009652"/>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lang="en-US" sz="2800" b="1" dirty="0">
                <a:solidFill>
                  <a:srgbClr val="00B0F0"/>
                </a:solidFill>
                <a:latin typeface="Century Gothic" panose="020B0502020202020204" pitchFamily="34" charset="0"/>
                <a:ea typeface="MS PGothic" charset="0"/>
                <a:cs typeface="Comic Sans MS" charset="0"/>
              </a:rPr>
              <a:t>Trypomastigote</a:t>
            </a:r>
            <a:r>
              <a:rPr lang="en-US" sz="2800" dirty="0">
                <a:solidFill>
                  <a:srgbClr val="00B0F0"/>
                </a:solidFill>
                <a:latin typeface="Century Gothic" panose="020B0502020202020204" pitchFamily="34" charset="0"/>
                <a:ea typeface="MS PGothic" charset="0"/>
                <a:cs typeface="Comic Sans MS" charset="0"/>
              </a:rPr>
              <a:t> </a:t>
            </a:r>
            <a:r>
              <a:rPr lang="en-US" sz="2400" dirty="0">
                <a:solidFill>
                  <a:srgbClr val="00B0F0"/>
                </a:solidFill>
                <a:latin typeface="Century Gothic" panose="020B0502020202020204" pitchFamily="34" charset="0"/>
                <a:ea typeface="MS PGothic" charset="0"/>
                <a:cs typeface="Comic Sans MS" charset="0"/>
              </a:rPr>
              <a:t>blood</a:t>
            </a:r>
          </a:p>
        </p:txBody>
      </p:sp>
      <p:pic>
        <p:nvPicPr>
          <p:cNvPr id="6" name="Picture 5">
            <a:extLst>
              <a:ext uri="{FF2B5EF4-FFF2-40B4-BE49-F238E27FC236}">
                <a16:creationId xmlns:a16="http://schemas.microsoft.com/office/drawing/2014/main" id="{48A896B8-0BD8-4785-BDC5-6CA7D6D1CC7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02745" y="3558582"/>
            <a:ext cx="2529260" cy="1517557"/>
          </a:xfrm>
          <a:prstGeom prst="rect">
            <a:avLst/>
          </a:prstGeom>
        </p:spPr>
      </p:pic>
      <p:cxnSp>
        <p:nvCxnSpPr>
          <p:cNvPr id="8" name="Straight Connector 7">
            <a:extLst>
              <a:ext uri="{FF2B5EF4-FFF2-40B4-BE49-F238E27FC236}">
                <a16:creationId xmlns:a16="http://schemas.microsoft.com/office/drawing/2014/main" id="{C15C4360-F724-4465-B85F-C25E8DE29A60}"/>
              </a:ext>
            </a:extLst>
          </p:cNvPr>
          <p:cNvCxnSpPr>
            <a:cxnSpLocks/>
          </p:cNvCxnSpPr>
          <p:nvPr/>
        </p:nvCxnSpPr>
        <p:spPr>
          <a:xfrm>
            <a:off x="3501527" y="2434770"/>
            <a:ext cx="0" cy="4222994"/>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71C21A2-248B-43DA-B988-1995F43C9E67}"/>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06499" y="1116783"/>
            <a:ext cx="3057247" cy="1386254"/>
          </a:xfrm>
          <a:prstGeom prst="rect">
            <a:avLst/>
          </a:prstGeom>
        </p:spPr>
      </p:pic>
      <p:sp>
        <p:nvSpPr>
          <p:cNvPr id="11" name="TextBox 10">
            <a:extLst>
              <a:ext uri="{FF2B5EF4-FFF2-40B4-BE49-F238E27FC236}">
                <a16:creationId xmlns:a16="http://schemas.microsoft.com/office/drawing/2014/main" id="{67164CFB-3055-4783-A039-ECBE3B2C515F}"/>
              </a:ext>
            </a:extLst>
          </p:cNvPr>
          <p:cNvSpPr txBox="1"/>
          <p:nvPr/>
        </p:nvSpPr>
        <p:spPr>
          <a:xfrm>
            <a:off x="205199" y="5014440"/>
            <a:ext cx="2743059" cy="646331"/>
          </a:xfrm>
          <a:prstGeom prst="rect">
            <a:avLst/>
          </a:prstGeom>
          <a:noFill/>
        </p:spPr>
        <p:txBody>
          <a:bodyPr wrap="none" rtlCol="0">
            <a:spAutoFit/>
          </a:bodyPr>
          <a:lstStyle/>
          <a:p>
            <a:r>
              <a:rPr lang="en-US" sz="1800" dirty="0">
                <a:solidFill>
                  <a:schemeClr val="tx1">
                    <a:lumMod val="75000"/>
                    <a:lumOff val="25000"/>
                  </a:schemeClr>
                </a:solidFill>
                <a:latin typeface="Century Gothic" panose="020B0502020202020204" pitchFamily="34" charset="0"/>
              </a:rPr>
              <a:t>-Replicate </a:t>
            </a:r>
            <a:r>
              <a:rPr lang="en-US" sz="1800" dirty="0" err="1">
                <a:solidFill>
                  <a:schemeClr val="tx1">
                    <a:lumMod val="75000"/>
                    <a:lumOff val="25000"/>
                  </a:schemeClr>
                </a:solidFill>
                <a:latin typeface="Century Gothic" panose="020B0502020202020204" pitchFamily="34" charset="0"/>
              </a:rPr>
              <a:t>asex</a:t>
            </a:r>
            <a:r>
              <a:rPr lang="en-US" sz="1800" dirty="0">
                <a:solidFill>
                  <a:schemeClr val="tx1">
                    <a:lumMod val="75000"/>
                    <a:lumOff val="25000"/>
                  </a:schemeClr>
                </a:solidFill>
                <a:latin typeface="Century Gothic" panose="020B0502020202020204" pitchFamily="34" charset="0"/>
              </a:rPr>
              <a:t> in bug </a:t>
            </a:r>
          </a:p>
          <a:p>
            <a:r>
              <a:rPr lang="en-US" sz="1800" dirty="0" err="1">
                <a:solidFill>
                  <a:schemeClr val="tx1">
                    <a:lumMod val="75000"/>
                    <a:lumOff val="25000"/>
                  </a:schemeClr>
                </a:solidFill>
                <a:latin typeface="Century Gothic" panose="020B0502020202020204" pitchFamily="34" charset="0"/>
              </a:rPr>
              <a:t>midgut</a:t>
            </a:r>
            <a:endParaRPr lang="en-US" sz="1800" dirty="0">
              <a:solidFill>
                <a:schemeClr val="tx1">
                  <a:lumMod val="75000"/>
                  <a:lumOff val="25000"/>
                </a:schemeClr>
              </a:solidFill>
              <a:latin typeface="Century Gothic" panose="020B0502020202020204" pitchFamily="34" charset="0"/>
            </a:endParaRPr>
          </a:p>
        </p:txBody>
      </p:sp>
      <p:sp>
        <p:nvSpPr>
          <p:cNvPr id="12" name="TextBox 11">
            <a:extLst>
              <a:ext uri="{FF2B5EF4-FFF2-40B4-BE49-F238E27FC236}">
                <a16:creationId xmlns:a16="http://schemas.microsoft.com/office/drawing/2014/main" id="{D2B899A6-1D41-489D-87E9-4AD6E932F7B7}"/>
              </a:ext>
            </a:extLst>
          </p:cNvPr>
          <p:cNvSpPr txBox="1"/>
          <p:nvPr/>
        </p:nvSpPr>
        <p:spPr>
          <a:xfrm>
            <a:off x="219859" y="5734434"/>
            <a:ext cx="3281668" cy="923330"/>
          </a:xfrm>
          <a:prstGeom prst="rect">
            <a:avLst/>
          </a:prstGeom>
          <a:noFill/>
        </p:spPr>
        <p:txBody>
          <a:bodyPr wrap="none" rtlCol="0">
            <a:spAutoFit/>
          </a:bodyPr>
          <a:lstStyle/>
          <a:p>
            <a:r>
              <a:rPr lang="en-US" sz="1800" dirty="0">
                <a:solidFill>
                  <a:schemeClr val="tx1">
                    <a:lumMod val="75000"/>
                    <a:lumOff val="25000"/>
                  </a:schemeClr>
                </a:solidFill>
                <a:latin typeface="Century Gothic" panose="020B0502020202020204" pitchFamily="34" charset="0"/>
              </a:rPr>
              <a:t>-Transforms into infective</a:t>
            </a:r>
          </a:p>
          <a:p>
            <a:r>
              <a:rPr lang="en-US" sz="1800" dirty="0">
                <a:solidFill>
                  <a:schemeClr val="tx1">
                    <a:lumMod val="75000"/>
                    <a:lumOff val="25000"/>
                  </a:schemeClr>
                </a:solidFill>
                <a:latin typeface="Century Gothic" panose="020B0502020202020204" pitchFamily="34" charset="0"/>
              </a:rPr>
              <a:t>metacyclic trypomastigote </a:t>
            </a:r>
          </a:p>
          <a:p>
            <a:r>
              <a:rPr lang="en-US" sz="1800" dirty="0">
                <a:solidFill>
                  <a:schemeClr val="tx1">
                    <a:lumMod val="75000"/>
                    <a:lumOff val="25000"/>
                  </a:schemeClr>
                </a:solidFill>
                <a:latin typeface="Century Gothic" panose="020B0502020202020204" pitchFamily="34" charset="0"/>
              </a:rPr>
              <a:t>and is excreted </a:t>
            </a:r>
          </a:p>
        </p:txBody>
      </p:sp>
      <p:pic>
        <p:nvPicPr>
          <p:cNvPr id="23" name="Picture 9" descr="tryp_cruz_tryp2.jpg">
            <a:extLst>
              <a:ext uri="{FF2B5EF4-FFF2-40B4-BE49-F238E27FC236}">
                <a16:creationId xmlns:a16="http://schemas.microsoft.com/office/drawing/2014/main" id="{AD3BE58C-B60E-47C9-B65C-C9A9607EE07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22306" t="33786" r="33575" b="14249"/>
          <a:stretch/>
        </p:blipFill>
        <p:spPr bwMode="auto">
          <a:xfrm rot="16200000">
            <a:off x="5062940" y="3034555"/>
            <a:ext cx="1503518" cy="2056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6" descr="trypomastigote.gif">
            <a:extLst>
              <a:ext uri="{FF2B5EF4-FFF2-40B4-BE49-F238E27FC236}">
                <a16:creationId xmlns:a16="http://schemas.microsoft.com/office/drawing/2014/main" id="{5C6B7CBF-4507-4803-9BD8-681E2B996FF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9257" y="1085252"/>
            <a:ext cx="4022477" cy="1233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Box 26">
            <a:extLst>
              <a:ext uri="{FF2B5EF4-FFF2-40B4-BE49-F238E27FC236}">
                <a16:creationId xmlns:a16="http://schemas.microsoft.com/office/drawing/2014/main" id="{AEB18B72-B4A0-4550-AFC3-BAD41D0383C8}"/>
              </a:ext>
            </a:extLst>
          </p:cNvPr>
          <p:cNvSpPr txBox="1"/>
          <p:nvPr/>
        </p:nvSpPr>
        <p:spPr>
          <a:xfrm>
            <a:off x="3594037" y="5896020"/>
            <a:ext cx="4487659" cy="369332"/>
          </a:xfrm>
          <a:prstGeom prst="rect">
            <a:avLst/>
          </a:prstGeom>
          <a:noFill/>
        </p:spPr>
        <p:txBody>
          <a:bodyPr wrap="square" rtlCol="0">
            <a:spAutoFit/>
          </a:bodyPr>
          <a:lstStyle/>
          <a:p>
            <a:r>
              <a:rPr lang="en-US" sz="1800" dirty="0">
                <a:solidFill>
                  <a:schemeClr val="tx1">
                    <a:lumMod val="75000"/>
                    <a:lumOff val="25000"/>
                  </a:schemeClr>
                </a:solidFill>
                <a:latin typeface="Century Gothic" panose="020B0502020202020204" pitchFamily="34" charset="0"/>
              </a:rPr>
              <a:t>-Transforms into amastigotes (divide)</a:t>
            </a:r>
          </a:p>
        </p:txBody>
      </p:sp>
      <p:sp>
        <p:nvSpPr>
          <p:cNvPr id="28" name="TextBox 27">
            <a:extLst>
              <a:ext uri="{FF2B5EF4-FFF2-40B4-BE49-F238E27FC236}">
                <a16:creationId xmlns:a16="http://schemas.microsoft.com/office/drawing/2014/main" id="{C1E2D5BF-B129-4C97-9F4C-D1A9A06DD49A}"/>
              </a:ext>
            </a:extLst>
          </p:cNvPr>
          <p:cNvSpPr txBox="1"/>
          <p:nvPr/>
        </p:nvSpPr>
        <p:spPr>
          <a:xfrm>
            <a:off x="3594037" y="5473672"/>
            <a:ext cx="4332712" cy="369332"/>
          </a:xfrm>
          <a:prstGeom prst="rect">
            <a:avLst/>
          </a:prstGeom>
          <a:noFill/>
        </p:spPr>
        <p:txBody>
          <a:bodyPr wrap="square" rtlCol="0">
            <a:spAutoFit/>
          </a:bodyPr>
          <a:lstStyle/>
          <a:p>
            <a:r>
              <a:rPr lang="en-US" sz="1800" dirty="0">
                <a:solidFill>
                  <a:schemeClr val="tx1">
                    <a:lumMod val="75000"/>
                    <a:lumOff val="25000"/>
                  </a:schemeClr>
                </a:solidFill>
                <a:latin typeface="Century Gothic" panose="020B0502020202020204" pitchFamily="34" charset="0"/>
              </a:rPr>
              <a:t>-Mammalian blood (doesn’t divide)</a:t>
            </a:r>
          </a:p>
        </p:txBody>
      </p:sp>
      <p:sp>
        <p:nvSpPr>
          <p:cNvPr id="31" name="TextBox 30">
            <a:extLst>
              <a:ext uri="{FF2B5EF4-FFF2-40B4-BE49-F238E27FC236}">
                <a16:creationId xmlns:a16="http://schemas.microsoft.com/office/drawing/2014/main" id="{C1E2D5BF-B129-4C97-9F4C-D1A9A06DD49A}"/>
              </a:ext>
            </a:extLst>
          </p:cNvPr>
          <p:cNvSpPr txBox="1"/>
          <p:nvPr/>
        </p:nvSpPr>
        <p:spPr>
          <a:xfrm>
            <a:off x="3594037" y="5035352"/>
            <a:ext cx="4332712" cy="369332"/>
          </a:xfrm>
          <a:prstGeom prst="rect">
            <a:avLst/>
          </a:prstGeom>
          <a:noFill/>
        </p:spPr>
        <p:txBody>
          <a:bodyPr wrap="square" rtlCol="0">
            <a:spAutoFit/>
          </a:bodyPr>
          <a:lstStyle/>
          <a:p>
            <a:r>
              <a:rPr lang="en-US" sz="1800" dirty="0">
                <a:solidFill>
                  <a:schemeClr val="tx1">
                    <a:lumMod val="75000"/>
                    <a:lumOff val="25000"/>
                  </a:schemeClr>
                </a:solidFill>
                <a:latin typeface="Century Gothic" panose="020B0502020202020204" pitchFamily="34" charset="0"/>
              </a:rPr>
              <a:t>-Infective stage</a:t>
            </a:r>
          </a:p>
        </p:txBody>
      </p:sp>
      <p:sp>
        <p:nvSpPr>
          <p:cNvPr id="32" name="Content Placeholder 1">
            <a:extLst>
              <a:ext uri="{FF2B5EF4-FFF2-40B4-BE49-F238E27FC236}">
                <a16:creationId xmlns:a16="http://schemas.microsoft.com/office/drawing/2014/main" id="{54B78430-08CD-454F-9995-6249D4DF4A78}"/>
              </a:ext>
            </a:extLst>
          </p:cNvPr>
          <p:cNvSpPr txBox="1">
            <a:spLocks/>
          </p:cNvSpPr>
          <p:nvPr/>
        </p:nvSpPr>
        <p:spPr>
          <a:xfrm>
            <a:off x="8146035" y="2458915"/>
            <a:ext cx="3736405" cy="760831"/>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lang="en-US" sz="2800" b="1" dirty="0">
                <a:solidFill>
                  <a:srgbClr val="00B0F0"/>
                </a:solidFill>
                <a:latin typeface="Century Gothic" panose="020B0502020202020204" pitchFamily="34" charset="0"/>
                <a:ea typeface="MS PGothic" charset="0"/>
                <a:cs typeface="Comic Sans MS" charset="0"/>
              </a:rPr>
              <a:t>Amastigote</a:t>
            </a:r>
            <a:r>
              <a:rPr lang="en-US" sz="2400" dirty="0">
                <a:solidFill>
                  <a:srgbClr val="00B0F0"/>
                </a:solidFill>
                <a:latin typeface="Century Gothic" panose="020B0502020202020204" pitchFamily="34" charset="0"/>
                <a:ea typeface="MS PGothic" charset="0"/>
                <a:cs typeface="Comic Sans MS" charset="0"/>
              </a:rPr>
              <a:t> intracellular</a:t>
            </a:r>
          </a:p>
        </p:txBody>
      </p:sp>
      <p:pic>
        <p:nvPicPr>
          <p:cNvPr id="34" name="Picture 3" descr="trypancruza.jpg">
            <a:extLst>
              <a:ext uri="{FF2B5EF4-FFF2-40B4-BE49-F238E27FC236}">
                <a16:creationId xmlns:a16="http://schemas.microsoft.com/office/drawing/2014/main" id="{B2C8D0BD-07A4-4676-A00F-1078FDD87B4F}"/>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bwMode="auto">
          <a:xfrm>
            <a:off x="8051514" y="3477386"/>
            <a:ext cx="2122623" cy="162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6118F629-6DE3-4CF5-BD4C-D6F80D48626E}"/>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rot="5400000">
            <a:off x="10364911" y="3451075"/>
            <a:ext cx="1556580" cy="1673284"/>
          </a:xfrm>
          <a:prstGeom prst="rect">
            <a:avLst/>
          </a:prstGeom>
        </p:spPr>
      </p:pic>
      <p:sp>
        <p:nvSpPr>
          <p:cNvPr id="36" name="TextBox 35">
            <a:extLst>
              <a:ext uri="{FF2B5EF4-FFF2-40B4-BE49-F238E27FC236}">
                <a16:creationId xmlns:a16="http://schemas.microsoft.com/office/drawing/2014/main" id="{E3A2771F-FFE5-4FFA-8E4F-F3FC6FE52ED5}"/>
              </a:ext>
            </a:extLst>
          </p:cNvPr>
          <p:cNvSpPr txBox="1"/>
          <p:nvPr/>
        </p:nvSpPr>
        <p:spPr>
          <a:xfrm>
            <a:off x="8421537" y="5058432"/>
            <a:ext cx="1452642" cy="461665"/>
          </a:xfrm>
          <a:prstGeom prst="rect">
            <a:avLst/>
          </a:prstGeom>
          <a:noFill/>
        </p:spPr>
        <p:txBody>
          <a:bodyPr wrap="none" rtlCol="0">
            <a:spAutoFit/>
          </a:bodyPr>
          <a:lstStyle/>
          <a:p>
            <a:r>
              <a:rPr lang="en-US" b="1" dirty="0">
                <a:solidFill>
                  <a:srgbClr val="7030A0"/>
                </a:solidFill>
                <a:latin typeface="Century Gothic" panose="020B0502020202020204" pitchFamily="34" charset="0"/>
              </a:rPr>
              <a:t>cardiac </a:t>
            </a:r>
          </a:p>
        </p:txBody>
      </p:sp>
      <p:pic>
        <p:nvPicPr>
          <p:cNvPr id="37" name="Picture 6" descr="amastigote.gif">
            <a:extLst>
              <a:ext uri="{FF2B5EF4-FFF2-40B4-BE49-F238E27FC236}">
                <a16:creationId xmlns:a16="http://schemas.microsoft.com/office/drawing/2014/main" id="{21640EBF-A1E5-4392-BEEE-174BC3D556A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66826" y="856213"/>
            <a:ext cx="2784153" cy="1500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 name="TextBox 37">
            <a:extLst>
              <a:ext uri="{FF2B5EF4-FFF2-40B4-BE49-F238E27FC236}">
                <a16:creationId xmlns:a16="http://schemas.microsoft.com/office/drawing/2014/main" id="{4CA7341D-6D60-4A5B-80A8-3F8AEB72D303}"/>
              </a:ext>
            </a:extLst>
          </p:cNvPr>
          <p:cNvSpPr txBox="1"/>
          <p:nvPr/>
        </p:nvSpPr>
        <p:spPr>
          <a:xfrm>
            <a:off x="8084050" y="6011433"/>
            <a:ext cx="3296095" cy="369332"/>
          </a:xfrm>
          <a:prstGeom prst="rect">
            <a:avLst/>
          </a:prstGeom>
          <a:noFill/>
        </p:spPr>
        <p:txBody>
          <a:bodyPr wrap="none" rtlCol="0">
            <a:spAutoFit/>
          </a:bodyPr>
          <a:lstStyle/>
          <a:p>
            <a:r>
              <a:rPr lang="en-US" sz="1800" dirty="0">
                <a:solidFill>
                  <a:schemeClr val="tx1">
                    <a:lumMod val="75000"/>
                    <a:lumOff val="25000"/>
                  </a:schemeClr>
                </a:solidFill>
                <a:latin typeface="Century Gothic" panose="020B0502020202020204" pitchFamily="34" charset="0"/>
              </a:rPr>
              <a:t>-Found in mammalian tissue</a:t>
            </a:r>
          </a:p>
        </p:txBody>
      </p:sp>
      <p:sp>
        <p:nvSpPr>
          <p:cNvPr id="39" name="TextBox 38">
            <a:extLst>
              <a:ext uri="{FF2B5EF4-FFF2-40B4-BE49-F238E27FC236}">
                <a16:creationId xmlns:a16="http://schemas.microsoft.com/office/drawing/2014/main" id="{475B7237-1DEB-4537-9479-AD7050EB2399}"/>
              </a:ext>
            </a:extLst>
          </p:cNvPr>
          <p:cNvSpPr txBox="1"/>
          <p:nvPr/>
        </p:nvSpPr>
        <p:spPr>
          <a:xfrm>
            <a:off x="8051514" y="6342717"/>
            <a:ext cx="3230372" cy="369332"/>
          </a:xfrm>
          <a:prstGeom prst="rect">
            <a:avLst/>
          </a:prstGeom>
          <a:noFill/>
        </p:spPr>
        <p:txBody>
          <a:bodyPr wrap="none" rtlCol="0">
            <a:spAutoFit/>
          </a:bodyPr>
          <a:lstStyle/>
          <a:p>
            <a:r>
              <a:rPr lang="en-US" sz="1800" dirty="0">
                <a:solidFill>
                  <a:schemeClr val="tx1">
                    <a:lumMod val="75000"/>
                    <a:lumOff val="25000"/>
                  </a:schemeClr>
                </a:solidFill>
                <a:latin typeface="Century Gothic" panose="020B0502020202020204" pitchFamily="34" charset="0"/>
              </a:rPr>
              <a:t>-Replicates by binary fission</a:t>
            </a:r>
          </a:p>
        </p:txBody>
      </p:sp>
      <p:sp>
        <p:nvSpPr>
          <p:cNvPr id="40" name="TextBox 39">
            <a:extLst>
              <a:ext uri="{FF2B5EF4-FFF2-40B4-BE49-F238E27FC236}">
                <a16:creationId xmlns:a16="http://schemas.microsoft.com/office/drawing/2014/main" id="{F34DF7B3-1187-410F-86FF-4129345A3BCA}"/>
              </a:ext>
            </a:extLst>
          </p:cNvPr>
          <p:cNvSpPr txBox="1"/>
          <p:nvPr/>
        </p:nvSpPr>
        <p:spPr>
          <a:xfrm>
            <a:off x="9971588" y="5076139"/>
            <a:ext cx="2326278" cy="830997"/>
          </a:xfrm>
          <a:prstGeom prst="rect">
            <a:avLst/>
          </a:prstGeom>
          <a:noFill/>
        </p:spPr>
        <p:txBody>
          <a:bodyPr wrap="none" rtlCol="0">
            <a:spAutoFit/>
          </a:bodyPr>
          <a:lstStyle/>
          <a:p>
            <a:r>
              <a:rPr lang="en-US" dirty="0">
                <a:solidFill>
                  <a:srgbClr val="7030A0"/>
                </a:solidFill>
                <a:latin typeface="Century Gothic" panose="020B0502020202020204" pitchFamily="34" charset="0"/>
              </a:rPr>
              <a:t>macrophage/</a:t>
            </a:r>
          </a:p>
          <a:p>
            <a:r>
              <a:rPr lang="en-US" dirty="0">
                <a:solidFill>
                  <a:srgbClr val="7030A0"/>
                </a:solidFill>
                <a:latin typeface="Century Gothic" panose="020B0502020202020204" pitchFamily="34" charset="0"/>
              </a:rPr>
              <a:t>monocyte </a:t>
            </a:r>
          </a:p>
        </p:txBody>
      </p:sp>
      <p:cxnSp>
        <p:nvCxnSpPr>
          <p:cNvPr id="41" name="Straight Connector 40">
            <a:extLst>
              <a:ext uri="{FF2B5EF4-FFF2-40B4-BE49-F238E27FC236}">
                <a16:creationId xmlns:a16="http://schemas.microsoft.com/office/drawing/2014/main" id="{D5C15688-35B0-4E97-8B2F-41A0919C52F8}"/>
              </a:ext>
            </a:extLst>
          </p:cNvPr>
          <p:cNvCxnSpPr>
            <a:cxnSpLocks/>
          </p:cNvCxnSpPr>
          <p:nvPr/>
        </p:nvCxnSpPr>
        <p:spPr>
          <a:xfrm>
            <a:off x="7848600" y="2434770"/>
            <a:ext cx="0" cy="4222994"/>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EB18B72-B4A0-4550-AFC3-BAD41D0383C8}"/>
              </a:ext>
            </a:extLst>
          </p:cNvPr>
          <p:cNvSpPr txBox="1"/>
          <p:nvPr/>
        </p:nvSpPr>
        <p:spPr>
          <a:xfrm>
            <a:off x="3580123" y="6308556"/>
            <a:ext cx="4487659" cy="369332"/>
          </a:xfrm>
          <a:prstGeom prst="rect">
            <a:avLst/>
          </a:prstGeom>
          <a:noFill/>
        </p:spPr>
        <p:txBody>
          <a:bodyPr wrap="square" rtlCol="0">
            <a:spAutoFit/>
          </a:bodyPr>
          <a:lstStyle/>
          <a:p>
            <a:r>
              <a:rPr lang="en-US" sz="1800" dirty="0">
                <a:solidFill>
                  <a:schemeClr val="tx1">
                    <a:lumMod val="75000"/>
                    <a:lumOff val="25000"/>
                  </a:schemeClr>
                </a:solidFill>
                <a:latin typeface="Century Gothic" panose="020B0502020202020204" pitchFamily="34" charset="0"/>
              </a:rPr>
              <a:t>-vector ingests </a:t>
            </a:r>
            <a:r>
              <a:rPr lang="en-US" sz="1800" dirty="0" err="1">
                <a:solidFill>
                  <a:schemeClr val="tx1">
                    <a:lumMod val="75000"/>
                    <a:lumOff val="25000"/>
                  </a:schemeClr>
                </a:solidFill>
                <a:latin typeface="Century Gothic" panose="020B0502020202020204" pitchFamily="34" charset="0"/>
              </a:rPr>
              <a:t>trypomastigote</a:t>
            </a:r>
            <a:r>
              <a:rPr lang="en-US" sz="1800" dirty="0">
                <a:solidFill>
                  <a:schemeClr val="tx1">
                    <a:lumMod val="75000"/>
                    <a:lumOff val="25000"/>
                  </a:schemeClr>
                </a:solidFill>
                <a:latin typeface="Century Gothic" panose="020B0502020202020204" pitchFamily="34" charset="0"/>
              </a:rPr>
              <a:t> form</a:t>
            </a:r>
          </a:p>
        </p:txBody>
      </p:sp>
    </p:spTree>
    <p:extLst>
      <p:ext uri="{BB962C8B-B14F-4D97-AF65-F5344CB8AC3E}">
        <p14:creationId xmlns:p14="http://schemas.microsoft.com/office/powerpoint/2010/main" val="167550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p:bldP spid="28" grpId="0"/>
      <p:bldP spid="31" grpId="0"/>
      <p:bldP spid="32" grpId="0"/>
      <p:bldP spid="36" grpId="0"/>
      <p:bldP spid="38" grpId="0"/>
      <p:bldP spid="39" grpId="0"/>
      <p:bldP spid="40" grpId="0"/>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Trypanosoma cruzi Life Cycle">
            <a:extLst>
              <a:ext uri="{FF2B5EF4-FFF2-40B4-BE49-F238E27FC236}">
                <a16:creationId xmlns:a16="http://schemas.microsoft.com/office/drawing/2014/main" id="{48D4239C-1968-480F-A1D5-F404FB3A9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36071"/>
            <a:ext cx="8382000" cy="65858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020108-7517-4C42-AE31-046C205E3ADE}"/>
              </a:ext>
            </a:extLst>
          </p:cNvPr>
          <p:cNvSpPr txBox="1"/>
          <p:nvPr/>
        </p:nvSpPr>
        <p:spPr>
          <a:xfrm>
            <a:off x="2819400" y="5943600"/>
            <a:ext cx="1981200" cy="461665"/>
          </a:xfrm>
          <a:prstGeom prst="rect">
            <a:avLst/>
          </a:prstGeom>
          <a:noFill/>
          <a:ln>
            <a:solidFill>
              <a:schemeClr val="tx1"/>
            </a:solidFill>
          </a:ln>
        </p:spPr>
        <p:txBody>
          <a:bodyPr wrap="square">
            <a:spAutoFit/>
          </a:bodyPr>
          <a:lstStyle/>
          <a:p>
            <a:pPr lvl="0"/>
            <a:r>
              <a:rPr lang="en-US" sz="2400" b="1" dirty="0" err="1">
                <a:latin typeface="Century Gothic" panose="020B0502020202020204" pitchFamily="34" charset="0"/>
              </a:rPr>
              <a:t>stercorarian</a:t>
            </a:r>
            <a:endParaRPr lang="en-US" sz="2400" b="1" dirty="0">
              <a:latin typeface="Century Gothic" panose="020B0502020202020204" pitchFamily="34" charset="0"/>
            </a:endParaRPr>
          </a:p>
        </p:txBody>
      </p:sp>
      <p:sp>
        <p:nvSpPr>
          <p:cNvPr id="5" name="Content Placeholder 2">
            <a:extLst>
              <a:ext uri="{FF2B5EF4-FFF2-40B4-BE49-F238E27FC236}">
                <a16:creationId xmlns:a16="http://schemas.microsoft.com/office/drawing/2014/main" id="{D2AA9A1C-DFCC-47F6-8CA6-43EEF04F1A6D}"/>
              </a:ext>
            </a:extLst>
          </p:cNvPr>
          <p:cNvSpPr txBox="1">
            <a:spLocks/>
          </p:cNvSpPr>
          <p:nvPr/>
        </p:nvSpPr>
        <p:spPr>
          <a:xfrm>
            <a:off x="2107914" y="4763908"/>
            <a:ext cx="2321247" cy="531337"/>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lang="en-US" dirty="0">
                <a:solidFill>
                  <a:schemeClr val="tx1"/>
                </a:solidFill>
                <a:latin typeface="Century Gothic" panose="020B0502020202020204" pitchFamily="34" charset="0"/>
                <a:ea typeface="MS PGothic" charset="0"/>
                <a:cs typeface="Comic Sans MS" charset="0"/>
              </a:rPr>
              <a:t>Trypomastigote</a:t>
            </a:r>
            <a:endParaRPr lang="en-US" sz="1800" dirty="0">
              <a:solidFill>
                <a:schemeClr val="tx1"/>
              </a:solidFill>
              <a:latin typeface="Century Gothic" panose="020B0502020202020204" pitchFamily="34" charset="0"/>
              <a:ea typeface="MS PGothic" charset="0"/>
              <a:cs typeface="Comic Sans MS" charset="0"/>
            </a:endParaRPr>
          </a:p>
        </p:txBody>
      </p:sp>
      <p:pic>
        <p:nvPicPr>
          <p:cNvPr id="6" name="Picture 6" descr="trypomastigote.gif">
            <a:extLst>
              <a:ext uri="{FF2B5EF4-FFF2-40B4-BE49-F238E27FC236}">
                <a16:creationId xmlns:a16="http://schemas.microsoft.com/office/drawing/2014/main" id="{BE527E12-714A-43A8-A207-24C3EF7F45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4114800"/>
            <a:ext cx="2117477" cy="649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796822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533400" y="1447800"/>
            <a:ext cx="9923727" cy="4337222"/>
          </a:xfrm>
        </p:spPr>
        <p:txBody>
          <a:bodyPr>
            <a:noAutofit/>
          </a:bodyPr>
          <a:lstStyle/>
          <a:p>
            <a:pPr lvl="0"/>
            <a:r>
              <a:rPr lang="en-US" sz="4000" dirty="0">
                <a:solidFill>
                  <a:schemeClr val="tx1">
                    <a:lumMod val="95000"/>
                    <a:lumOff val="5000"/>
                  </a:schemeClr>
                </a:solidFill>
                <a:latin typeface="Century Gothic" panose="020B0502020202020204" pitchFamily="34" charset="0"/>
              </a:rPr>
              <a:t>1. </a:t>
            </a:r>
            <a:r>
              <a:rPr lang="en-US" sz="4000" b="1" dirty="0">
                <a:solidFill>
                  <a:srgbClr val="00B0F0"/>
                </a:solidFill>
                <a:latin typeface="Century Gothic" panose="020B0502020202020204" pitchFamily="34" charset="0"/>
              </a:rPr>
              <a:t>Vector-borne</a:t>
            </a:r>
            <a:r>
              <a:rPr lang="en-US" sz="4000" dirty="0">
                <a:solidFill>
                  <a:srgbClr val="00B0F0"/>
                </a:solidFill>
                <a:latin typeface="Century Gothic" panose="020B0502020202020204" pitchFamily="34" charset="0"/>
              </a:rPr>
              <a:t> -- </a:t>
            </a:r>
            <a:r>
              <a:rPr lang="en-US" sz="4000" dirty="0" err="1">
                <a:solidFill>
                  <a:srgbClr val="00B0F0"/>
                </a:solidFill>
                <a:latin typeface="Century Gothic" panose="020B0502020202020204" pitchFamily="34" charset="0"/>
              </a:rPr>
              <a:t>Triatomid</a:t>
            </a:r>
            <a:r>
              <a:rPr lang="en-US" sz="4000" dirty="0">
                <a:solidFill>
                  <a:srgbClr val="00B0F0"/>
                </a:solidFill>
                <a:latin typeface="Century Gothic" panose="020B0502020202020204" pitchFamily="34" charset="0"/>
              </a:rPr>
              <a:t> bugs via </a:t>
            </a:r>
            <a:r>
              <a:rPr lang="en-US" sz="4000" dirty="0" err="1">
                <a:solidFill>
                  <a:srgbClr val="00B0F0"/>
                </a:solidFill>
                <a:latin typeface="Century Gothic" panose="020B0502020202020204" pitchFamily="34" charset="0"/>
              </a:rPr>
              <a:t>stercorarian</a:t>
            </a:r>
            <a:endParaRPr lang="en-US" sz="3800" dirty="0">
              <a:solidFill>
                <a:srgbClr val="00B0F0"/>
              </a:solidFill>
              <a:latin typeface="Century Gothic" panose="020B0502020202020204" pitchFamily="34" charset="0"/>
            </a:endParaRPr>
          </a:p>
          <a:p>
            <a:pPr lvl="0"/>
            <a:r>
              <a:rPr lang="en-US" sz="4000" dirty="0">
                <a:solidFill>
                  <a:schemeClr val="tx1">
                    <a:lumMod val="95000"/>
                    <a:lumOff val="5000"/>
                  </a:schemeClr>
                </a:solidFill>
                <a:latin typeface="Century Gothic" panose="020B0502020202020204" pitchFamily="34" charset="0"/>
              </a:rPr>
              <a:t>2. </a:t>
            </a:r>
            <a:r>
              <a:rPr lang="en-US" sz="4000" b="1" dirty="0">
                <a:solidFill>
                  <a:srgbClr val="00B0F0"/>
                </a:solidFill>
                <a:latin typeface="Century Gothic" panose="020B0502020202020204" pitchFamily="34" charset="0"/>
              </a:rPr>
              <a:t>Transplacental</a:t>
            </a:r>
          </a:p>
          <a:p>
            <a:pPr lvl="0"/>
            <a:r>
              <a:rPr lang="en-US" sz="4000" dirty="0">
                <a:solidFill>
                  <a:schemeClr val="tx1">
                    <a:lumMod val="95000"/>
                    <a:lumOff val="5000"/>
                  </a:schemeClr>
                </a:solidFill>
                <a:latin typeface="Century Gothic" panose="020B0502020202020204" pitchFamily="34" charset="0"/>
              </a:rPr>
              <a:t>3. </a:t>
            </a:r>
            <a:r>
              <a:rPr lang="en-US" sz="4000" b="1" dirty="0">
                <a:solidFill>
                  <a:srgbClr val="00B0F0"/>
                </a:solidFill>
                <a:latin typeface="Century Gothic" panose="020B0502020202020204" pitchFamily="34" charset="0"/>
              </a:rPr>
              <a:t>Blood Transfusion</a:t>
            </a:r>
          </a:p>
          <a:p>
            <a:pPr lvl="0"/>
            <a:r>
              <a:rPr lang="en-US" sz="4000" dirty="0">
                <a:solidFill>
                  <a:schemeClr val="tx1">
                    <a:lumMod val="95000"/>
                    <a:lumOff val="5000"/>
                  </a:schemeClr>
                </a:solidFill>
                <a:latin typeface="Century Gothic" panose="020B0502020202020204" pitchFamily="34" charset="0"/>
              </a:rPr>
              <a:t>4. </a:t>
            </a:r>
            <a:r>
              <a:rPr lang="en-US" sz="4000" b="1" dirty="0">
                <a:solidFill>
                  <a:srgbClr val="00B0F0"/>
                </a:solidFill>
                <a:latin typeface="Century Gothic" panose="020B0502020202020204" pitchFamily="34" charset="0"/>
              </a:rPr>
              <a:t>Ingestion of infected bugs or animals </a:t>
            </a:r>
            <a:r>
              <a:rPr lang="en-US" sz="3600" dirty="0">
                <a:solidFill>
                  <a:schemeClr val="tx1">
                    <a:lumMod val="95000"/>
                    <a:lumOff val="5000"/>
                  </a:schemeClr>
                </a:solidFill>
                <a:latin typeface="Century Gothic" panose="020B0502020202020204" pitchFamily="34" charset="0"/>
              </a:rPr>
              <a:t>(contact with mucous membranes)</a:t>
            </a:r>
            <a:endParaRPr lang="en-US" sz="4000" dirty="0">
              <a:solidFill>
                <a:schemeClr val="tx1">
                  <a:lumMod val="95000"/>
                  <a:lumOff val="5000"/>
                </a:schemeClr>
              </a:solidFill>
              <a:latin typeface="Century Gothic" panose="020B0502020202020204" pitchFamily="34" charset="0"/>
            </a:endParaRPr>
          </a:p>
        </p:txBody>
      </p:sp>
      <p:sp>
        <p:nvSpPr>
          <p:cNvPr id="5" name="Rectangle 2"/>
          <p:cNvSpPr txBox="1">
            <a:spLocks noChangeArrowheads="1"/>
          </p:cNvSpPr>
          <p:nvPr/>
        </p:nvSpPr>
        <p:spPr bwMode="auto">
          <a:xfrm>
            <a:off x="817862" y="289217"/>
            <a:ext cx="7793037"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sz="5400" b="1" kern="0" dirty="0">
                <a:solidFill>
                  <a:schemeClr val="tx1"/>
                </a:solidFill>
                <a:latin typeface="Century Gothic" panose="020B0502020202020204" pitchFamily="34" charset="0"/>
              </a:rPr>
              <a:t>Transmission</a:t>
            </a:r>
            <a:endParaRPr lang="en-US" altLang="en-US" sz="5400" kern="0" dirty="0">
              <a:solidFill>
                <a:schemeClr val="tx1"/>
              </a:solidFill>
              <a:latin typeface="Century Gothic" panose="020B0502020202020204" pitchFamily="34" charset="0"/>
            </a:endParaRPr>
          </a:p>
        </p:txBody>
      </p:sp>
      <p:sp>
        <p:nvSpPr>
          <p:cNvPr id="2" name="TextBox 1">
            <a:extLst>
              <a:ext uri="{FF2B5EF4-FFF2-40B4-BE49-F238E27FC236}">
                <a16:creationId xmlns:a16="http://schemas.microsoft.com/office/drawing/2014/main" id="{EE9B18F6-F82A-46C9-BBD7-8444837D279C}"/>
              </a:ext>
            </a:extLst>
          </p:cNvPr>
          <p:cNvSpPr txBox="1"/>
          <p:nvPr/>
        </p:nvSpPr>
        <p:spPr>
          <a:xfrm>
            <a:off x="5332080" y="280742"/>
            <a:ext cx="1967205" cy="769441"/>
          </a:xfrm>
          <a:prstGeom prst="rect">
            <a:avLst/>
          </a:prstGeom>
          <a:noFill/>
        </p:spPr>
        <p:txBody>
          <a:bodyPr wrap="none" rtlCol="0">
            <a:spAutoFit/>
          </a:bodyPr>
          <a:lstStyle/>
          <a:p>
            <a:r>
              <a:rPr lang="en-US" sz="4400" i="1" dirty="0">
                <a:latin typeface="Century Gothic" panose="020B0502020202020204" pitchFamily="34" charset="0"/>
              </a:rPr>
              <a:t>T. </a:t>
            </a:r>
            <a:r>
              <a:rPr lang="en-US" sz="4400" i="1" dirty="0" err="1">
                <a:latin typeface="Century Gothic" panose="020B0502020202020204" pitchFamily="34" charset="0"/>
              </a:rPr>
              <a:t>cruzi</a:t>
            </a:r>
            <a:endParaRPr lang="en-US" sz="4400" i="1" dirty="0">
              <a:latin typeface="Century Gothic" panose="020B0502020202020204" pitchFamily="34"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1983" y="2269198"/>
            <a:ext cx="5577840" cy="1828800"/>
          </a:xfrm>
          <a:prstGeom prst="rect">
            <a:avLst/>
          </a:prstGeom>
        </p:spPr>
      </p:pic>
      <p:pic>
        <p:nvPicPr>
          <p:cNvPr id="7" name="Picture 14" descr="Image result for shadow of dog transparent background"/>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378051" y="4340073"/>
            <a:ext cx="1582473" cy="1963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34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92915" y="187993"/>
            <a:ext cx="7832725" cy="762000"/>
          </a:xfrm>
        </p:spPr>
        <p:txBody>
          <a:bodyPr>
            <a:noAutofit/>
          </a:bodyPr>
          <a:lstStyle/>
          <a:p>
            <a:r>
              <a:rPr lang="en-US" altLang="en-US" b="1" dirty="0">
                <a:solidFill>
                  <a:schemeClr val="tx1">
                    <a:lumMod val="85000"/>
                    <a:lumOff val="15000"/>
                  </a:schemeClr>
                </a:solidFill>
                <a:latin typeface="Century Gothic" panose="020B0502020202020204" pitchFamily="34" charset="0"/>
              </a:rPr>
              <a:t>Pathology</a:t>
            </a:r>
            <a:endParaRPr lang="en-US" altLang="en-US" dirty="0">
              <a:solidFill>
                <a:schemeClr val="tx1">
                  <a:lumMod val="85000"/>
                  <a:lumOff val="15000"/>
                </a:schemeClr>
              </a:solidFill>
              <a:latin typeface="Century Gothic" panose="020B0502020202020204" pitchFamily="34" charset="0"/>
            </a:endParaRPr>
          </a:p>
        </p:txBody>
      </p:sp>
      <p:sp>
        <p:nvSpPr>
          <p:cNvPr id="6147" name="Rectangle 3"/>
          <p:cNvSpPr>
            <a:spLocks noGrp="1" noChangeArrowheads="1"/>
          </p:cNvSpPr>
          <p:nvPr>
            <p:ph idx="1"/>
          </p:nvPr>
        </p:nvSpPr>
        <p:spPr>
          <a:xfrm>
            <a:off x="172568" y="2057400"/>
            <a:ext cx="6956426" cy="3439293"/>
          </a:xfrm>
        </p:spPr>
        <p:txBody>
          <a:bodyPr>
            <a:noAutofit/>
          </a:bodyPr>
          <a:lstStyle/>
          <a:p>
            <a:pPr marL="0" lvl="0" indent="0">
              <a:buNone/>
            </a:pPr>
            <a:r>
              <a:rPr lang="en-US" sz="2800" dirty="0">
                <a:solidFill>
                  <a:schemeClr val="tx1"/>
                </a:solidFill>
                <a:latin typeface="Century Gothic" panose="020B0502020202020204" pitchFamily="34" charset="0"/>
              </a:rPr>
              <a:t>1.  Infect and destroy any nucleated cell –</a:t>
            </a:r>
            <a:r>
              <a:rPr lang="en-US" sz="2800" b="1" dirty="0">
                <a:solidFill>
                  <a:srgbClr val="00B0F0"/>
                </a:solidFill>
                <a:latin typeface="Century Gothic" panose="020B0502020202020204" pitchFamily="34" charset="0"/>
              </a:rPr>
              <a:t>primarily cardiac cells</a:t>
            </a:r>
          </a:p>
          <a:p>
            <a:pPr marL="0" lvl="0" indent="0">
              <a:buNone/>
            </a:pPr>
            <a:r>
              <a:rPr lang="en-US" sz="2800" dirty="0">
                <a:solidFill>
                  <a:schemeClr val="tx1"/>
                </a:solidFill>
                <a:latin typeface="Century Gothic" panose="020B0502020202020204" pitchFamily="34" charset="0"/>
              </a:rPr>
              <a:t>2.  Intracellular multiplication of parasites with </a:t>
            </a:r>
            <a:r>
              <a:rPr lang="en-US" sz="2800" b="1" dirty="0">
                <a:solidFill>
                  <a:srgbClr val="00B0F0"/>
                </a:solidFill>
                <a:latin typeface="Century Gothic" panose="020B0502020202020204" pitchFamily="34" charset="0"/>
              </a:rPr>
              <a:t>direct destruction of cells (cardiac cells)</a:t>
            </a:r>
            <a:r>
              <a:rPr lang="en-US" sz="2800" dirty="0">
                <a:solidFill>
                  <a:schemeClr val="tx1">
                    <a:lumMod val="85000"/>
                    <a:lumOff val="15000"/>
                  </a:schemeClr>
                </a:solidFill>
                <a:latin typeface="Century Gothic" panose="020B0502020202020204" pitchFamily="34" charset="0"/>
              </a:rPr>
              <a:t>.</a:t>
            </a:r>
          </a:p>
          <a:p>
            <a:pPr marL="0" lvl="0" indent="0">
              <a:buNone/>
            </a:pPr>
            <a:r>
              <a:rPr lang="en-US" sz="2800" dirty="0">
                <a:solidFill>
                  <a:schemeClr val="tx1"/>
                </a:solidFill>
                <a:latin typeface="Century Gothic" panose="020B0502020202020204" pitchFamily="34" charset="0"/>
              </a:rPr>
              <a:t>3.  Immune modulation and autoimmune destruction of host tissues</a:t>
            </a:r>
          </a:p>
        </p:txBody>
      </p:sp>
      <p:sp>
        <p:nvSpPr>
          <p:cNvPr id="4" name="TextBox 3">
            <a:extLst>
              <a:ext uri="{FF2B5EF4-FFF2-40B4-BE49-F238E27FC236}">
                <a16:creationId xmlns:a16="http://schemas.microsoft.com/office/drawing/2014/main" id="{E8B3FD2B-21CE-457A-9975-6B81413D932C}"/>
              </a:ext>
            </a:extLst>
          </p:cNvPr>
          <p:cNvSpPr txBox="1"/>
          <p:nvPr/>
        </p:nvSpPr>
        <p:spPr>
          <a:xfrm>
            <a:off x="396228" y="925759"/>
            <a:ext cx="5179623" cy="584775"/>
          </a:xfrm>
          <a:prstGeom prst="rect">
            <a:avLst/>
          </a:prstGeom>
          <a:noFill/>
        </p:spPr>
        <p:txBody>
          <a:bodyPr wrap="none" rtlCol="0">
            <a:spAutoFit/>
          </a:bodyPr>
          <a:lstStyle/>
          <a:p>
            <a:r>
              <a:rPr lang="en-US" sz="3200" i="1" dirty="0">
                <a:solidFill>
                  <a:schemeClr val="tx1">
                    <a:lumMod val="85000"/>
                    <a:lumOff val="15000"/>
                  </a:schemeClr>
                </a:solidFill>
                <a:latin typeface="Century Gothic" panose="020B0502020202020204" pitchFamily="34" charset="0"/>
              </a:rPr>
              <a:t>T. </a:t>
            </a:r>
            <a:r>
              <a:rPr lang="en-US" sz="3200" i="1" dirty="0" err="1">
                <a:solidFill>
                  <a:schemeClr val="tx1">
                    <a:lumMod val="85000"/>
                    <a:lumOff val="15000"/>
                  </a:schemeClr>
                </a:solidFill>
                <a:latin typeface="Century Gothic" panose="020B0502020202020204" pitchFamily="34" charset="0"/>
              </a:rPr>
              <a:t>cruzi</a:t>
            </a:r>
            <a:r>
              <a:rPr lang="en-US" sz="3200" i="1" dirty="0">
                <a:solidFill>
                  <a:schemeClr val="tx1">
                    <a:lumMod val="85000"/>
                    <a:lumOff val="15000"/>
                  </a:schemeClr>
                </a:solidFill>
                <a:latin typeface="Century Gothic" panose="020B0502020202020204" pitchFamily="34" charset="0"/>
              </a:rPr>
              <a:t> </a:t>
            </a:r>
            <a:r>
              <a:rPr lang="en-US" sz="3200" dirty="0">
                <a:solidFill>
                  <a:schemeClr val="tx1">
                    <a:lumMod val="85000"/>
                    <a:lumOff val="15000"/>
                  </a:schemeClr>
                </a:solidFill>
                <a:latin typeface="Century Gothic" panose="020B0502020202020204" pitchFamily="34" charset="0"/>
              </a:rPr>
              <a:t>(Chagas Disease)</a:t>
            </a:r>
          </a:p>
        </p:txBody>
      </p:sp>
      <p:pic>
        <p:nvPicPr>
          <p:cNvPr id="8" name="Picture 7">
            <a:extLst>
              <a:ext uri="{FF2B5EF4-FFF2-40B4-BE49-F238E27FC236}">
                <a16:creationId xmlns:a16="http://schemas.microsoft.com/office/drawing/2014/main" id="{A1217D68-E1B8-4385-87C3-26293988C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405" y="1104900"/>
            <a:ext cx="4495800" cy="4495800"/>
          </a:xfrm>
          <a:prstGeom prst="rect">
            <a:avLst/>
          </a:prstGeom>
        </p:spPr>
      </p:pic>
      <p:sp>
        <p:nvSpPr>
          <p:cNvPr id="9" name="Rectangle 5">
            <a:extLst>
              <a:ext uri="{FF2B5EF4-FFF2-40B4-BE49-F238E27FC236}">
                <a16:creationId xmlns:a16="http://schemas.microsoft.com/office/drawing/2014/main" id="{8E392B96-E34C-4A18-8346-E0ABF3FBBB1A}"/>
              </a:ext>
            </a:extLst>
          </p:cNvPr>
          <p:cNvSpPr txBox="1">
            <a:spLocks noChangeArrowheads="1"/>
          </p:cNvSpPr>
          <p:nvPr/>
        </p:nvSpPr>
        <p:spPr>
          <a:xfrm>
            <a:off x="7160824" y="647700"/>
            <a:ext cx="3872346" cy="45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33400" indent="-533400" fontAlgn="auto"/>
            <a:r>
              <a:rPr lang="en-US" altLang="en-US" sz="2400" dirty="0">
                <a:solidFill>
                  <a:schemeClr val="tx1"/>
                </a:solidFill>
                <a:latin typeface="Century Gothic" panose="020B0502020202020204" pitchFamily="34" charset="0"/>
              </a:rPr>
              <a:t>Cardiac Histology</a:t>
            </a:r>
          </a:p>
        </p:txBody>
      </p:sp>
    </p:spTree>
    <p:extLst>
      <p:ext uri="{BB962C8B-B14F-4D97-AF65-F5344CB8AC3E}">
        <p14:creationId xmlns:p14="http://schemas.microsoft.com/office/powerpoint/2010/main" val="382353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71EB88B8-6A89-4309-8862-151DF108D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66800"/>
            <a:ext cx="3048000" cy="1714500"/>
          </a:xfrm>
          <a:prstGeom prst="rect">
            <a:avLst/>
          </a:prstGeom>
        </p:spPr>
      </p:pic>
      <p:sp>
        <p:nvSpPr>
          <p:cNvPr id="5" name="Rectangle 2"/>
          <p:cNvSpPr txBox="1">
            <a:spLocks noChangeArrowheads="1"/>
          </p:cNvSpPr>
          <p:nvPr/>
        </p:nvSpPr>
        <p:spPr>
          <a:xfrm>
            <a:off x="381000" y="182190"/>
            <a:ext cx="7239000" cy="65601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defRPr/>
            </a:pPr>
            <a:r>
              <a:rPr lang="en-US" altLang="en-US" sz="4000" b="1" dirty="0">
                <a:latin typeface="Century Gothic" panose="020B0502020202020204" pitchFamily="34" charset="0"/>
                <a:cs typeface="Times New Roman" pitchFamily="18" charset="0"/>
              </a:rPr>
              <a:t>Protozoa Taxonomy changes</a:t>
            </a:r>
            <a:endParaRPr lang="en-US" altLang="en-US" sz="4000" dirty="0">
              <a:latin typeface="Century Gothic" panose="020B0502020202020204" pitchFamily="34" charset="0"/>
            </a:endParaRPr>
          </a:p>
        </p:txBody>
      </p:sp>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17230" y="571501"/>
            <a:ext cx="1240147" cy="1240147"/>
          </a:xfrm>
          <a:prstGeom prst="rect">
            <a:avLst/>
          </a:prstGeom>
        </p:spPr>
      </p:pic>
      <p:sp>
        <p:nvSpPr>
          <p:cNvPr id="7" name="Rectangle 6"/>
          <p:cNvSpPr/>
          <p:nvPr/>
        </p:nvSpPr>
        <p:spPr>
          <a:xfrm>
            <a:off x="2057400" y="6364124"/>
            <a:ext cx="7543800" cy="276999"/>
          </a:xfrm>
          <a:prstGeom prst="rect">
            <a:avLst/>
          </a:prstGeom>
        </p:spPr>
        <p:txBody>
          <a:bodyPr wrap="square">
            <a:spAutoFit/>
          </a:bodyPr>
          <a:lstStyle/>
          <a:p>
            <a:r>
              <a:rPr lang="en-US" sz="1200" dirty="0">
                <a:solidFill>
                  <a:schemeClr val="bg1"/>
                </a:solidFill>
                <a:latin typeface="Century Gothic" panose="020B0502020202020204" pitchFamily="34" charset="0"/>
              </a:rPr>
              <a:t>Illustration by Allie </a:t>
            </a:r>
            <a:r>
              <a:rPr lang="en-US" sz="1200" dirty="0" err="1">
                <a:solidFill>
                  <a:schemeClr val="bg1"/>
                </a:solidFill>
                <a:latin typeface="Century Gothic" panose="020B0502020202020204" pitchFamily="34" charset="0"/>
              </a:rPr>
              <a:t>Brosh</a:t>
            </a:r>
            <a:r>
              <a:rPr lang="en-US" sz="1200" dirty="0">
                <a:solidFill>
                  <a:schemeClr val="bg1"/>
                </a:solidFill>
                <a:latin typeface="Century Gothic" panose="020B0502020202020204" pitchFamily="34" charset="0"/>
              </a:rPr>
              <a:t>, http://hyperboleandahalf.blogspot.com/</a:t>
            </a:r>
          </a:p>
        </p:txBody>
      </p:sp>
    </p:spTree>
    <p:extLst>
      <p:ext uri="{BB962C8B-B14F-4D97-AF65-F5344CB8AC3E}">
        <p14:creationId xmlns:p14="http://schemas.microsoft.com/office/powerpoint/2010/main" val="815300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41852" y="0"/>
            <a:ext cx="8189843" cy="838200"/>
          </a:xfrm>
        </p:spPr>
        <p:txBody>
          <a:bodyPr>
            <a:noAutofit/>
          </a:bodyPr>
          <a:lstStyle/>
          <a:p>
            <a:r>
              <a:rPr lang="en-US" altLang="en-US" b="1" dirty="0">
                <a:solidFill>
                  <a:schemeClr val="tx1">
                    <a:lumMod val="85000"/>
                    <a:lumOff val="15000"/>
                  </a:schemeClr>
                </a:solidFill>
                <a:latin typeface="Century Gothic" panose="020B0502020202020204" pitchFamily="34" charset="0"/>
              </a:rPr>
              <a:t>Clinical Disease: </a:t>
            </a:r>
            <a:r>
              <a:rPr lang="en-US" altLang="en-US" i="1" dirty="0">
                <a:solidFill>
                  <a:schemeClr val="tx1">
                    <a:lumMod val="85000"/>
                    <a:lumOff val="15000"/>
                  </a:schemeClr>
                </a:solidFill>
                <a:latin typeface="Century Gothic" panose="020B0502020202020204" pitchFamily="34" charset="0"/>
              </a:rPr>
              <a:t>T. </a:t>
            </a:r>
            <a:r>
              <a:rPr lang="en-US" altLang="en-US" i="1" dirty="0" err="1">
                <a:solidFill>
                  <a:schemeClr val="tx1">
                    <a:lumMod val="85000"/>
                    <a:lumOff val="15000"/>
                  </a:schemeClr>
                </a:solidFill>
                <a:latin typeface="Century Gothic" panose="020B0502020202020204" pitchFamily="34" charset="0"/>
              </a:rPr>
              <a:t>cruzi</a:t>
            </a:r>
            <a:endParaRPr lang="en-US" altLang="en-US" i="1" dirty="0">
              <a:solidFill>
                <a:schemeClr val="tx1">
                  <a:lumMod val="85000"/>
                  <a:lumOff val="15000"/>
                </a:schemeClr>
              </a:solidFill>
              <a:latin typeface="Century Gothic" panose="020B0502020202020204" pitchFamily="34" charset="0"/>
            </a:endParaRPr>
          </a:p>
        </p:txBody>
      </p:sp>
      <p:sp>
        <p:nvSpPr>
          <p:cNvPr id="6147" name="Rectangle 3"/>
          <p:cNvSpPr>
            <a:spLocks noGrp="1" noChangeArrowheads="1"/>
          </p:cNvSpPr>
          <p:nvPr>
            <p:ph idx="1"/>
          </p:nvPr>
        </p:nvSpPr>
        <p:spPr>
          <a:xfrm>
            <a:off x="201168" y="3367598"/>
            <a:ext cx="8189843" cy="951065"/>
          </a:xfrm>
        </p:spPr>
        <p:txBody>
          <a:bodyPr>
            <a:normAutofit/>
          </a:bodyPr>
          <a:lstStyle/>
          <a:p>
            <a:pPr lvl="0"/>
            <a:r>
              <a:rPr lang="en-US" sz="2800" b="1" u="sng" dirty="0">
                <a:solidFill>
                  <a:schemeClr val="accent1"/>
                </a:solidFill>
                <a:latin typeface="Century Gothic" panose="020B0502020202020204" pitchFamily="34" charset="0"/>
              </a:rPr>
              <a:t>Latent Phase </a:t>
            </a:r>
            <a:r>
              <a:rPr lang="en-US" sz="2800" u="sng" dirty="0">
                <a:solidFill>
                  <a:schemeClr val="tx1"/>
                </a:solidFill>
                <a:latin typeface="Century Gothic" panose="020B0502020202020204" pitchFamily="34" charset="0"/>
              </a:rPr>
              <a:t>(months to years post-infection)</a:t>
            </a:r>
          </a:p>
          <a:p>
            <a:pPr lvl="1"/>
            <a:r>
              <a:rPr lang="en-US" sz="2400" b="1" dirty="0">
                <a:solidFill>
                  <a:schemeClr val="accent1"/>
                </a:solidFill>
                <a:latin typeface="Century Gothic" panose="020B0502020202020204" pitchFamily="34" charset="0"/>
              </a:rPr>
              <a:t>usually asymptomatic</a:t>
            </a:r>
            <a:r>
              <a:rPr lang="en-US" sz="2400" dirty="0">
                <a:solidFill>
                  <a:schemeClr val="tx1">
                    <a:lumMod val="85000"/>
                    <a:lumOff val="15000"/>
                  </a:schemeClr>
                </a:solidFill>
                <a:latin typeface="Century Gothic" panose="020B0502020202020204" pitchFamily="34" charset="0"/>
              </a:rPr>
              <a:t>; often for years</a:t>
            </a:r>
          </a:p>
        </p:txBody>
      </p:sp>
      <p:sp>
        <p:nvSpPr>
          <p:cNvPr id="5" name="Rectangle 3">
            <a:extLst>
              <a:ext uri="{FF2B5EF4-FFF2-40B4-BE49-F238E27FC236}">
                <a16:creationId xmlns:a16="http://schemas.microsoft.com/office/drawing/2014/main" id="{8C788931-AE1F-433C-95A0-68E7779D986A}"/>
              </a:ext>
            </a:extLst>
          </p:cNvPr>
          <p:cNvSpPr txBox="1">
            <a:spLocks noChangeArrowheads="1"/>
          </p:cNvSpPr>
          <p:nvPr/>
        </p:nvSpPr>
        <p:spPr>
          <a:xfrm>
            <a:off x="260543" y="1195778"/>
            <a:ext cx="11353800" cy="208222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lang="en-US" sz="2800" b="1" u="sng" dirty="0">
                <a:solidFill>
                  <a:schemeClr val="accent1"/>
                </a:solidFill>
                <a:latin typeface="Century Gothic" panose="020B0502020202020204" pitchFamily="34" charset="0"/>
              </a:rPr>
              <a:t>Acute Phase </a:t>
            </a:r>
            <a:r>
              <a:rPr lang="en-US" sz="2800" u="sng" dirty="0">
                <a:solidFill>
                  <a:schemeClr val="tx1"/>
                </a:solidFill>
                <a:latin typeface="Century Gothic" panose="020B0502020202020204" pitchFamily="34" charset="0"/>
              </a:rPr>
              <a:t>(1</a:t>
            </a:r>
            <a:r>
              <a:rPr lang="en-US" sz="2800" u="sng" baseline="30000" dirty="0">
                <a:solidFill>
                  <a:schemeClr val="tx1"/>
                </a:solidFill>
                <a:latin typeface="Century Gothic" panose="020B0502020202020204" pitchFamily="34" charset="0"/>
              </a:rPr>
              <a:t>st</a:t>
            </a:r>
            <a:r>
              <a:rPr lang="en-US" sz="2800" u="sng" dirty="0">
                <a:solidFill>
                  <a:schemeClr val="tx1"/>
                </a:solidFill>
                <a:latin typeface="Century Gothic" panose="020B0502020202020204" pitchFamily="34" charset="0"/>
              </a:rPr>
              <a:t> month)</a:t>
            </a:r>
          </a:p>
          <a:p>
            <a:pPr lvl="1" fontAlgn="auto"/>
            <a:r>
              <a:rPr lang="en-US" sz="2400" b="1" dirty="0">
                <a:solidFill>
                  <a:schemeClr val="accent1"/>
                </a:solidFill>
                <a:latin typeface="Century Gothic" panose="020B0502020202020204" pitchFamily="34" charset="0"/>
              </a:rPr>
              <a:t>Lymphadenopathy, febrile disease</a:t>
            </a:r>
          </a:p>
          <a:p>
            <a:pPr lvl="1" fontAlgn="auto"/>
            <a:r>
              <a:rPr lang="en-US" sz="2400" dirty="0">
                <a:solidFill>
                  <a:schemeClr val="tx1">
                    <a:lumMod val="85000"/>
                    <a:lumOff val="15000"/>
                  </a:schemeClr>
                </a:solidFill>
                <a:latin typeface="Century Gothic" panose="020B0502020202020204" pitchFamily="34" charset="0"/>
              </a:rPr>
              <a:t>diarrhea, vomiting, anorexia, lethargy</a:t>
            </a:r>
          </a:p>
          <a:p>
            <a:pPr lvl="1" fontAlgn="auto"/>
            <a:r>
              <a:rPr lang="en-US" sz="2400" dirty="0">
                <a:solidFill>
                  <a:schemeClr val="tx1">
                    <a:lumMod val="85000"/>
                    <a:lumOff val="15000"/>
                  </a:schemeClr>
                </a:solidFill>
                <a:latin typeface="Century Gothic" panose="020B0502020202020204" pitchFamily="34" charset="0"/>
              </a:rPr>
              <a:t>Severe </a:t>
            </a:r>
            <a:r>
              <a:rPr lang="en-US" sz="2400" dirty="0" err="1">
                <a:solidFill>
                  <a:schemeClr val="tx1">
                    <a:lumMod val="85000"/>
                    <a:lumOff val="15000"/>
                  </a:schemeClr>
                </a:solidFill>
                <a:latin typeface="Century Gothic" panose="020B0502020202020204" pitchFamily="34" charset="0"/>
              </a:rPr>
              <a:t>mycocarditis</a:t>
            </a:r>
            <a:r>
              <a:rPr lang="en-US" sz="2400" dirty="0">
                <a:solidFill>
                  <a:schemeClr val="tx1">
                    <a:lumMod val="85000"/>
                    <a:lumOff val="15000"/>
                  </a:schemeClr>
                </a:solidFill>
                <a:latin typeface="Century Gothic" panose="020B0502020202020204" pitchFamily="34" charset="0"/>
              </a:rPr>
              <a:t> and death has been described → young</a:t>
            </a:r>
          </a:p>
        </p:txBody>
      </p:sp>
      <p:sp>
        <p:nvSpPr>
          <p:cNvPr id="7" name="Rectangle 3">
            <a:extLst>
              <a:ext uri="{FF2B5EF4-FFF2-40B4-BE49-F238E27FC236}">
                <a16:creationId xmlns:a16="http://schemas.microsoft.com/office/drawing/2014/main" id="{BE518A80-E0A6-4D7E-BF29-CF5BF43722B0}"/>
              </a:ext>
            </a:extLst>
          </p:cNvPr>
          <p:cNvSpPr txBox="1">
            <a:spLocks noChangeArrowheads="1"/>
          </p:cNvSpPr>
          <p:nvPr/>
        </p:nvSpPr>
        <p:spPr>
          <a:xfrm>
            <a:off x="201168" y="4923301"/>
            <a:ext cx="8866632" cy="131392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lang="en-US" sz="2800" b="1" u="sng" dirty="0">
                <a:solidFill>
                  <a:schemeClr val="accent1"/>
                </a:solidFill>
                <a:latin typeface="Century Gothic" panose="020B0502020202020204" pitchFamily="34" charset="0"/>
              </a:rPr>
              <a:t>Chronic Phase </a:t>
            </a:r>
            <a:r>
              <a:rPr lang="en-US" sz="2800" u="sng" dirty="0">
                <a:solidFill>
                  <a:schemeClr val="tx1"/>
                </a:solidFill>
                <a:latin typeface="Century Gothic" panose="020B0502020202020204" pitchFamily="34" charset="0"/>
              </a:rPr>
              <a:t>(maybe years post-infection</a:t>
            </a:r>
            <a:r>
              <a:rPr lang="en-US" sz="2800" u="sng" dirty="0">
                <a:solidFill>
                  <a:schemeClr val="tx1">
                    <a:lumMod val="85000"/>
                    <a:lumOff val="15000"/>
                  </a:schemeClr>
                </a:solidFill>
                <a:latin typeface="Century Gothic" panose="020B0502020202020204" pitchFamily="34" charset="0"/>
              </a:rPr>
              <a:t>)</a:t>
            </a:r>
          </a:p>
          <a:p>
            <a:pPr lvl="1" fontAlgn="auto"/>
            <a:r>
              <a:rPr lang="en-US" sz="2400" dirty="0">
                <a:solidFill>
                  <a:schemeClr val="tx1">
                    <a:lumMod val="85000"/>
                    <a:lumOff val="15000"/>
                  </a:schemeClr>
                </a:solidFill>
                <a:latin typeface="Century Gothic" panose="020B0502020202020204" pitchFamily="34" charset="0"/>
              </a:rPr>
              <a:t>Gradual decline to death, usually about 2 years after dx</a:t>
            </a:r>
          </a:p>
          <a:p>
            <a:pPr lvl="1" fontAlgn="auto"/>
            <a:r>
              <a:rPr lang="en-US" sz="2400" dirty="0">
                <a:solidFill>
                  <a:schemeClr val="tx1">
                    <a:lumMod val="85000"/>
                    <a:lumOff val="15000"/>
                  </a:schemeClr>
                </a:solidFill>
                <a:latin typeface="Century Gothic" panose="020B0502020202020204" pitchFamily="34" charset="0"/>
              </a:rPr>
              <a:t> </a:t>
            </a:r>
            <a:r>
              <a:rPr lang="en-US" sz="2400" b="1" dirty="0">
                <a:solidFill>
                  <a:srgbClr val="00B0F0"/>
                </a:solidFill>
                <a:latin typeface="Century Gothic" panose="020B0502020202020204" pitchFamily="34" charset="0"/>
              </a:rPr>
              <a:t>Signs related to heart damage</a:t>
            </a: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416952" y="5456673"/>
            <a:ext cx="2312505" cy="1313923"/>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0058400" y="3187094"/>
            <a:ext cx="1799441" cy="2097355"/>
          </a:xfrm>
          <a:prstGeom prst="rect">
            <a:avLst/>
          </a:prstGeom>
        </p:spPr>
      </p:pic>
      <p:grpSp>
        <p:nvGrpSpPr>
          <p:cNvPr id="9" name="Group 8"/>
          <p:cNvGrpSpPr/>
          <p:nvPr/>
        </p:nvGrpSpPr>
        <p:grpSpPr>
          <a:xfrm>
            <a:off x="9633213" y="180931"/>
            <a:ext cx="1845555" cy="2260156"/>
            <a:chOff x="6079245" y="3360325"/>
            <a:chExt cx="1260447" cy="1643031"/>
          </a:xfrm>
        </p:grpSpPr>
        <p:pic>
          <p:nvPicPr>
            <p:cNvPr id="10" name="Picture 14" descr="Image result for shadow of dog transparent background"/>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079245" y="3360325"/>
              <a:ext cx="1260447" cy="164303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629400" y="3956254"/>
              <a:ext cx="244225" cy="225586"/>
              <a:chOff x="289175" y="3965414"/>
              <a:chExt cx="244225" cy="225586"/>
            </a:xfrm>
          </p:grpSpPr>
          <p:sp>
            <p:nvSpPr>
              <p:cNvPr id="12" name="Heart 11"/>
              <p:cNvSpPr/>
              <p:nvPr/>
            </p:nvSpPr>
            <p:spPr>
              <a:xfrm>
                <a:off x="289175" y="3965414"/>
                <a:ext cx="244225" cy="225586"/>
              </a:xfrm>
              <a:prstGeom prst="hear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nut 12"/>
              <p:cNvSpPr/>
              <p:nvPr/>
            </p:nvSpPr>
            <p:spPr>
              <a:xfrm>
                <a:off x="335281" y="4038600"/>
                <a:ext cx="45719" cy="46147"/>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a:off x="457200" y="4015526"/>
                <a:ext cx="45719" cy="46147"/>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Block Arc 14"/>
              <p:cNvSpPr/>
              <p:nvPr/>
            </p:nvSpPr>
            <p:spPr>
              <a:xfrm>
                <a:off x="392985" y="4090613"/>
                <a:ext cx="64215" cy="70670"/>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6" name="TextBox 5"/>
          <p:cNvSpPr txBox="1"/>
          <p:nvPr/>
        </p:nvSpPr>
        <p:spPr>
          <a:xfrm>
            <a:off x="10918160" y="2892066"/>
            <a:ext cx="939681" cy="338554"/>
          </a:xfrm>
          <a:prstGeom prst="rect">
            <a:avLst/>
          </a:prstGeom>
          <a:noFill/>
        </p:spPr>
        <p:txBody>
          <a:bodyPr wrap="none" rtlCol="0">
            <a:spAutoFit/>
          </a:bodyPr>
          <a:lstStyle/>
          <a:p>
            <a:r>
              <a:rPr lang="en-US" sz="1600" dirty="0">
                <a:solidFill>
                  <a:schemeClr val="accent1">
                    <a:lumMod val="75000"/>
                  </a:schemeClr>
                </a:solidFill>
                <a:latin typeface="Century Gothic" panose="020B0502020202020204" pitchFamily="34" charset="0"/>
              </a:rPr>
              <a:t>chronic</a:t>
            </a:r>
          </a:p>
        </p:txBody>
      </p:sp>
    </p:spTree>
    <p:extLst>
      <p:ext uri="{BB962C8B-B14F-4D97-AF65-F5344CB8AC3E}">
        <p14:creationId xmlns:p14="http://schemas.microsoft.com/office/powerpoint/2010/main" val="377708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81000" y="152401"/>
            <a:ext cx="7793038" cy="852488"/>
          </a:xfrm>
        </p:spPr>
        <p:txBody>
          <a:bodyPr/>
          <a:lstStyle/>
          <a:p>
            <a:r>
              <a:rPr lang="en-US" altLang="en-US" b="1" dirty="0">
                <a:solidFill>
                  <a:schemeClr val="tx1"/>
                </a:solidFill>
                <a:latin typeface="Century Gothic" panose="020B0502020202020204" pitchFamily="34" charset="0"/>
              </a:rPr>
              <a:t>Diagnosis</a:t>
            </a:r>
            <a:endParaRPr lang="en-US" altLang="en-US" dirty="0">
              <a:solidFill>
                <a:schemeClr val="tx1"/>
              </a:solidFill>
              <a:latin typeface="Century Gothic" panose="020B0502020202020204" pitchFamily="34" charset="0"/>
            </a:endParaRPr>
          </a:p>
        </p:txBody>
      </p:sp>
      <p:sp>
        <p:nvSpPr>
          <p:cNvPr id="14339" name="Rectangle 3"/>
          <p:cNvSpPr>
            <a:spLocks noGrp="1" noChangeArrowheads="1"/>
          </p:cNvSpPr>
          <p:nvPr>
            <p:ph idx="1"/>
          </p:nvPr>
        </p:nvSpPr>
        <p:spPr>
          <a:xfrm>
            <a:off x="571709" y="1391697"/>
            <a:ext cx="11337985" cy="5249115"/>
          </a:xfrm>
        </p:spPr>
        <p:txBody>
          <a:bodyPr>
            <a:normAutofit/>
          </a:bodyPr>
          <a:lstStyle/>
          <a:p>
            <a:r>
              <a:rPr lang="en-US" sz="3200" b="1" dirty="0">
                <a:solidFill>
                  <a:schemeClr val="tx1">
                    <a:lumMod val="85000"/>
                    <a:lumOff val="15000"/>
                  </a:schemeClr>
                </a:solidFill>
                <a:latin typeface="Century Gothic" panose="020B0502020202020204" pitchFamily="34" charset="0"/>
              </a:rPr>
              <a:t>1.  Parasite detection (better for acute)</a:t>
            </a:r>
          </a:p>
          <a:p>
            <a:pPr lvl="1"/>
            <a:r>
              <a:rPr lang="en-US" sz="2800" b="1" dirty="0">
                <a:solidFill>
                  <a:srgbClr val="00B0F0"/>
                </a:solidFill>
                <a:latin typeface="Century Gothic" panose="020B0502020202020204" pitchFamily="34" charset="0"/>
              </a:rPr>
              <a:t>PCR: blood or tissue</a:t>
            </a:r>
            <a:endParaRPr lang="en-US" sz="2800" dirty="0">
              <a:solidFill>
                <a:schemeClr val="tx1">
                  <a:lumMod val="85000"/>
                  <a:lumOff val="15000"/>
                </a:schemeClr>
              </a:solidFill>
              <a:latin typeface="Century Gothic" panose="020B0502020202020204" pitchFamily="34" charset="0"/>
            </a:endParaRPr>
          </a:p>
          <a:p>
            <a:pPr lvl="1"/>
            <a:r>
              <a:rPr lang="en-US" sz="2800" dirty="0">
                <a:solidFill>
                  <a:schemeClr val="tx1">
                    <a:lumMod val="85000"/>
                    <a:lumOff val="15000"/>
                  </a:schemeClr>
                </a:solidFill>
                <a:latin typeface="Century Gothic" panose="020B0502020202020204" pitchFamily="34" charset="0"/>
              </a:rPr>
              <a:t>Blood smear --  trypomastigotes </a:t>
            </a:r>
          </a:p>
          <a:p>
            <a:pPr lvl="1"/>
            <a:r>
              <a:rPr lang="en-US" sz="2800" dirty="0">
                <a:solidFill>
                  <a:schemeClr val="tx1">
                    <a:lumMod val="85000"/>
                    <a:lumOff val="15000"/>
                  </a:schemeClr>
                </a:solidFill>
                <a:latin typeface="Century Gothic" panose="020B0502020202020204" pitchFamily="34" charset="0"/>
              </a:rPr>
              <a:t>Lymph node aspirate -- </a:t>
            </a:r>
            <a:r>
              <a:rPr lang="en-US" sz="2800" dirty="0" err="1">
                <a:solidFill>
                  <a:schemeClr val="tx1">
                    <a:lumMod val="85000"/>
                    <a:lumOff val="15000"/>
                  </a:schemeClr>
                </a:solidFill>
                <a:latin typeface="Century Gothic" panose="020B0502020202020204" pitchFamily="34" charset="0"/>
              </a:rPr>
              <a:t>amasitgotes</a:t>
            </a:r>
            <a:endParaRPr lang="en-US" sz="2800" dirty="0">
              <a:solidFill>
                <a:schemeClr val="tx1">
                  <a:lumMod val="85000"/>
                  <a:lumOff val="15000"/>
                </a:schemeClr>
              </a:solidFill>
              <a:latin typeface="Century Gothic" panose="020B0502020202020204" pitchFamily="34" charset="0"/>
            </a:endParaRPr>
          </a:p>
          <a:p>
            <a:pPr lvl="1"/>
            <a:r>
              <a:rPr lang="en-US" sz="2800" dirty="0">
                <a:solidFill>
                  <a:schemeClr val="tx1">
                    <a:lumMod val="85000"/>
                    <a:lumOff val="15000"/>
                  </a:schemeClr>
                </a:solidFill>
                <a:latin typeface="Century Gothic" panose="020B0502020202020204" pitchFamily="34" charset="0"/>
              </a:rPr>
              <a:t>Cardiac biopsy / histology -amastigotes in pseudocysts</a:t>
            </a:r>
          </a:p>
          <a:p>
            <a:pPr lvl="1"/>
            <a:r>
              <a:rPr lang="en-US" sz="2800" dirty="0" err="1">
                <a:solidFill>
                  <a:schemeClr val="tx1">
                    <a:lumMod val="85000"/>
                    <a:lumOff val="15000"/>
                  </a:schemeClr>
                </a:solidFill>
                <a:latin typeface="Century Gothic" panose="020B0502020202020204" pitchFamily="34" charset="0"/>
              </a:rPr>
              <a:t>Xenodiagnosis</a:t>
            </a:r>
            <a:endParaRPr lang="en-US" sz="2800" dirty="0">
              <a:solidFill>
                <a:schemeClr val="tx1">
                  <a:lumMod val="85000"/>
                  <a:lumOff val="15000"/>
                </a:schemeClr>
              </a:solidFill>
              <a:latin typeface="Century Gothic" panose="020B0502020202020204" pitchFamily="34" charset="0"/>
            </a:endParaRPr>
          </a:p>
          <a:p>
            <a:pPr marL="201168" lvl="1" indent="0">
              <a:buNone/>
            </a:pPr>
            <a:endParaRPr lang="en-US" sz="2800" dirty="0">
              <a:solidFill>
                <a:schemeClr val="tx1">
                  <a:lumMod val="85000"/>
                  <a:lumOff val="15000"/>
                </a:schemeClr>
              </a:solidFill>
              <a:latin typeface="Century Gothic" panose="020B0502020202020204" pitchFamily="34" charset="0"/>
            </a:endParaRPr>
          </a:p>
          <a:p>
            <a:r>
              <a:rPr lang="en-US" sz="3200" b="1" dirty="0">
                <a:solidFill>
                  <a:schemeClr val="tx1">
                    <a:lumMod val="85000"/>
                    <a:lumOff val="15000"/>
                  </a:schemeClr>
                </a:solidFill>
                <a:latin typeface="Century Gothic" panose="020B0502020202020204" pitchFamily="34" charset="0"/>
              </a:rPr>
              <a:t>2.  Antibody detection (better for chronic)</a:t>
            </a:r>
          </a:p>
          <a:p>
            <a:pPr lvl="1"/>
            <a:r>
              <a:rPr lang="en-US" sz="2800" b="1" dirty="0">
                <a:solidFill>
                  <a:srgbClr val="00B0F0"/>
                </a:solidFill>
                <a:latin typeface="Century Gothic" panose="020B0502020202020204" pitchFamily="34" charset="0"/>
              </a:rPr>
              <a:t>Serology (IFA or ELISA) </a:t>
            </a:r>
            <a:r>
              <a:rPr lang="en-US" b="1" dirty="0">
                <a:solidFill>
                  <a:srgbClr val="00B0F0"/>
                </a:solidFill>
                <a:latin typeface="Century Gothic" panose="020B0502020202020204" pitchFamily="34" charset="0"/>
              </a:rPr>
              <a:t>(may cross-react with </a:t>
            </a:r>
            <a:r>
              <a:rPr lang="en-US" b="1" i="1" dirty="0">
                <a:solidFill>
                  <a:srgbClr val="00B0F0"/>
                </a:solidFill>
                <a:latin typeface="Century Gothic" panose="020B0502020202020204" pitchFamily="34" charset="0"/>
              </a:rPr>
              <a:t>Leishmania</a:t>
            </a:r>
            <a:r>
              <a:rPr lang="en-US" b="1" dirty="0">
                <a:solidFill>
                  <a:srgbClr val="00B0F0"/>
                </a:solidFill>
                <a:latin typeface="Century Gothic" panose="020B0502020202020204" pitchFamily="34" charset="0"/>
              </a:rPr>
              <a:t>)</a:t>
            </a:r>
          </a:p>
          <a:p>
            <a:pPr lvl="1"/>
            <a:r>
              <a:rPr lang="en-US" sz="2800" b="1" dirty="0">
                <a:solidFill>
                  <a:srgbClr val="00B0F0"/>
                </a:solidFill>
                <a:latin typeface="Century Gothic" panose="020B0502020202020204" pitchFamily="34" charset="0"/>
              </a:rPr>
              <a:t>Better for testing animals in chronic or latent stage of disease</a:t>
            </a:r>
          </a:p>
        </p:txBody>
      </p:sp>
      <p:sp>
        <p:nvSpPr>
          <p:cNvPr id="4" name="TextBox 3">
            <a:extLst>
              <a:ext uri="{FF2B5EF4-FFF2-40B4-BE49-F238E27FC236}">
                <a16:creationId xmlns:a16="http://schemas.microsoft.com/office/drawing/2014/main" id="{98592183-9C4A-457B-AA93-1D02325AA755}"/>
              </a:ext>
            </a:extLst>
          </p:cNvPr>
          <p:cNvSpPr txBox="1"/>
          <p:nvPr/>
        </p:nvSpPr>
        <p:spPr>
          <a:xfrm>
            <a:off x="3505200" y="175584"/>
            <a:ext cx="1967205" cy="769441"/>
          </a:xfrm>
          <a:prstGeom prst="rect">
            <a:avLst/>
          </a:prstGeom>
          <a:noFill/>
        </p:spPr>
        <p:txBody>
          <a:bodyPr wrap="none" rtlCol="0">
            <a:spAutoFit/>
          </a:bodyPr>
          <a:lstStyle/>
          <a:p>
            <a:r>
              <a:rPr lang="en-US" sz="4400" i="1" dirty="0">
                <a:solidFill>
                  <a:schemeClr val="tx1">
                    <a:lumMod val="85000"/>
                    <a:lumOff val="15000"/>
                  </a:schemeClr>
                </a:solidFill>
                <a:latin typeface="Century Gothic" panose="020B0502020202020204" pitchFamily="34" charset="0"/>
              </a:rPr>
              <a:t>T. </a:t>
            </a:r>
            <a:r>
              <a:rPr lang="en-US" sz="4400" i="1" dirty="0" err="1">
                <a:solidFill>
                  <a:schemeClr val="tx1">
                    <a:lumMod val="85000"/>
                    <a:lumOff val="15000"/>
                  </a:schemeClr>
                </a:solidFill>
                <a:latin typeface="Century Gothic" panose="020B0502020202020204" pitchFamily="34" charset="0"/>
              </a:rPr>
              <a:t>cruzi</a:t>
            </a:r>
            <a:endParaRPr lang="en-US" sz="4400" i="1" dirty="0">
              <a:solidFill>
                <a:schemeClr val="tx1">
                  <a:lumMod val="85000"/>
                  <a:lumOff val="15000"/>
                </a:schemeClr>
              </a:solidFill>
              <a:latin typeface="Century Gothic" panose="020B0502020202020204" pitchFamily="34" charset="0"/>
            </a:endParaRPr>
          </a:p>
        </p:txBody>
      </p:sp>
      <p:pic>
        <p:nvPicPr>
          <p:cNvPr id="2050" name="Picture 2" descr="Image result for trypanosoma amastigote in pseudocyst">
            <a:extLst>
              <a:ext uri="{FF2B5EF4-FFF2-40B4-BE49-F238E27FC236}">
                <a16:creationId xmlns:a16="http://schemas.microsoft.com/office/drawing/2014/main" id="{ED3EC043-30C7-4337-9370-76C5DB7F43C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790556" y="319192"/>
            <a:ext cx="2791844"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51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3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33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33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3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T_cruzi_in_smear_w-cap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607"/>
            <a:ext cx="8915399" cy="64373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90675" y="6324601"/>
            <a:ext cx="9077325" cy="461665"/>
          </a:xfrm>
          <a:prstGeom prst="rect">
            <a:avLst/>
          </a:prstGeom>
        </p:spPr>
        <p:txBody>
          <a:bodyPr wrap="square">
            <a:spAutoFit/>
          </a:bodyPr>
          <a:lstStyle/>
          <a:p>
            <a:r>
              <a:rPr lang="en-US" dirty="0"/>
              <a:t>http://www.capcvet.org/capc-recommendations/trypanosomiasis</a:t>
            </a:r>
          </a:p>
        </p:txBody>
      </p:sp>
      <p:pic>
        <p:nvPicPr>
          <p:cNvPr id="4" name="Picture 3" descr="T cruzi amastigo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4851" y="304800"/>
            <a:ext cx="542498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6781800" y="457200"/>
            <a:ext cx="4177748" cy="8382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2800" b="1" i="1" dirty="0">
                <a:solidFill>
                  <a:schemeClr val="tx1">
                    <a:lumMod val="85000"/>
                    <a:lumOff val="15000"/>
                  </a:schemeClr>
                </a:solidFill>
                <a:latin typeface="Century Gothic" panose="020B0502020202020204" pitchFamily="34" charset="0"/>
              </a:rPr>
              <a:t>T. </a:t>
            </a:r>
            <a:r>
              <a:rPr lang="en-US" altLang="en-US" sz="2800" b="1" i="1" dirty="0" err="1">
                <a:solidFill>
                  <a:schemeClr val="tx1">
                    <a:lumMod val="85000"/>
                    <a:lumOff val="15000"/>
                  </a:schemeClr>
                </a:solidFill>
                <a:latin typeface="Century Gothic" panose="020B0502020202020204" pitchFamily="34" charset="0"/>
              </a:rPr>
              <a:t>cruzi</a:t>
            </a:r>
            <a:r>
              <a:rPr lang="en-US" altLang="en-US" sz="2800" b="1" i="1" dirty="0">
                <a:solidFill>
                  <a:schemeClr val="tx1">
                    <a:lumMod val="85000"/>
                    <a:lumOff val="15000"/>
                  </a:schemeClr>
                </a:solidFill>
                <a:latin typeface="Century Gothic" panose="020B0502020202020204" pitchFamily="34" charset="0"/>
              </a:rPr>
              <a:t> </a:t>
            </a:r>
            <a:r>
              <a:rPr lang="en-US" altLang="en-US" sz="2800" b="1" dirty="0">
                <a:solidFill>
                  <a:schemeClr val="tx1">
                    <a:lumMod val="85000"/>
                    <a:lumOff val="15000"/>
                  </a:schemeClr>
                </a:solidFill>
                <a:latin typeface="Century Gothic" panose="020B0502020202020204" pitchFamily="34" charset="0"/>
              </a:rPr>
              <a:t>amastigotes in LN aspirate</a:t>
            </a:r>
          </a:p>
        </p:txBody>
      </p:sp>
    </p:spTree>
    <p:extLst>
      <p:ext uri="{BB962C8B-B14F-4D97-AF65-F5344CB8AC3E}">
        <p14:creationId xmlns:p14="http://schemas.microsoft.com/office/powerpoint/2010/main" val="21697235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172690"/>
            <a:ext cx="7543800" cy="780196"/>
          </a:xfrm>
        </p:spPr>
        <p:txBody>
          <a:bodyPr/>
          <a:lstStyle/>
          <a:p>
            <a:r>
              <a:rPr lang="en-US" altLang="en-US" b="1" dirty="0">
                <a:solidFill>
                  <a:schemeClr val="tx1"/>
                </a:solidFill>
                <a:latin typeface="Century Gothic" panose="020B0502020202020204" pitchFamily="34" charset="0"/>
              </a:rPr>
              <a:t>FYI: Treatment</a:t>
            </a:r>
            <a:endParaRPr lang="en-US" altLang="en-US" dirty="0">
              <a:solidFill>
                <a:schemeClr val="tx1"/>
              </a:solidFill>
              <a:latin typeface="Century Gothic" panose="020B0502020202020204" pitchFamily="34" charset="0"/>
            </a:endParaRPr>
          </a:p>
        </p:txBody>
      </p:sp>
      <p:sp>
        <p:nvSpPr>
          <p:cNvPr id="4" name="TextBox 3">
            <a:extLst>
              <a:ext uri="{FF2B5EF4-FFF2-40B4-BE49-F238E27FC236}">
                <a16:creationId xmlns:a16="http://schemas.microsoft.com/office/drawing/2014/main" id="{0175E0D2-FFE4-4CA4-B5B7-8BA2D2126F92}"/>
              </a:ext>
            </a:extLst>
          </p:cNvPr>
          <p:cNvSpPr txBox="1"/>
          <p:nvPr/>
        </p:nvSpPr>
        <p:spPr>
          <a:xfrm>
            <a:off x="5202050" y="144959"/>
            <a:ext cx="1967205" cy="769441"/>
          </a:xfrm>
          <a:prstGeom prst="rect">
            <a:avLst/>
          </a:prstGeom>
          <a:noFill/>
        </p:spPr>
        <p:txBody>
          <a:bodyPr wrap="none" rtlCol="0">
            <a:spAutoFit/>
          </a:bodyPr>
          <a:lstStyle/>
          <a:p>
            <a:r>
              <a:rPr lang="en-US" sz="4400" i="1" dirty="0">
                <a:latin typeface="Century Gothic" panose="020B0502020202020204" pitchFamily="34" charset="0"/>
              </a:rPr>
              <a:t>T. </a:t>
            </a:r>
            <a:r>
              <a:rPr lang="en-US" sz="4400" i="1" dirty="0" err="1">
                <a:latin typeface="Century Gothic" panose="020B0502020202020204" pitchFamily="34" charset="0"/>
              </a:rPr>
              <a:t>cruzi</a:t>
            </a:r>
            <a:endParaRPr lang="en-US" sz="4400" i="1" dirty="0">
              <a:latin typeface="Century Gothic" panose="020B0502020202020204" pitchFamily="34" charset="0"/>
            </a:endParaRPr>
          </a:p>
        </p:txBody>
      </p:sp>
      <p:sp>
        <p:nvSpPr>
          <p:cNvPr id="2" name="Rectangle 1"/>
          <p:cNvSpPr/>
          <p:nvPr/>
        </p:nvSpPr>
        <p:spPr>
          <a:xfrm>
            <a:off x="546852" y="2284778"/>
            <a:ext cx="10542248" cy="1077218"/>
          </a:xfrm>
          <a:prstGeom prst="rect">
            <a:avLst/>
          </a:prstGeom>
        </p:spPr>
        <p:txBody>
          <a:bodyPr wrap="square">
            <a:spAutoFit/>
          </a:bodyPr>
          <a:lstStyle/>
          <a:p>
            <a:r>
              <a:rPr lang="en-US" sz="3200" dirty="0">
                <a:latin typeface="Century Gothic" panose="020B0502020202020204" pitchFamily="34" charset="0"/>
              </a:rPr>
              <a:t>2. Mainly symptomatic treatments</a:t>
            </a:r>
          </a:p>
          <a:p>
            <a:r>
              <a:rPr lang="en-US" sz="3200" dirty="0">
                <a:latin typeface="Century Gothic" panose="020B0502020202020204" pitchFamily="34" charset="0"/>
              </a:rPr>
              <a:t>	-</a:t>
            </a:r>
            <a:r>
              <a:rPr lang="en-US" sz="2800" dirty="0">
                <a:latin typeface="Century Gothic" panose="020B0502020202020204" pitchFamily="34" charset="0"/>
              </a:rPr>
              <a:t>management of heart disease</a:t>
            </a:r>
            <a:endParaRPr lang="en-US" sz="2800" dirty="0"/>
          </a:p>
        </p:txBody>
      </p:sp>
      <p:sp>
        <p:nvSpPr>
          <p:cNvPr id="6" name="Rectangle 5"/>
          <p:cNvSpPr/>
          <p:nvPr/>
        </p:nvSpPr>
        <p:spPr>
          <a:xfrm>
            <a:off x="546852" y="1465520"/>
            <a:ext cx="9372600" cy="584775"/>
          </a:xfrm>
          <a:prstGeom prst="rect">
            <a:avLst/>
          </a:prstGeom>
        </p:spPr>
        <p:txBody>
          <a:bodyPr wrap="square">
            <a:spAutoFit/>
          </a:bodyPr>
          <a:lstStyle/>
          <a:p>
            <a:r>
              <a:rPr lang="en-US" sz="3200" dirty="0">
                <a:latin typeface="Century Gothic" panose="020B0502020202020204" pitchFamily="34" charset="0"/>
              </a:rPr>
              <a:t>1. No approved treatments for Vet med</a:t>
            </a:r>
            <a:endParaRPr lang="en-US" sz="3200" dirty="0"/>
          </a:p>
        </p:txBody>
      </p:sp>
      <p:sp>
        <p:nvSpPr>
          <p:cNvPr id="7" name="Rectangle 6"/>
          <p:cNvSpPr/>
          <p:nvPr/>
        </p:nvSpPr>
        <p:spPr>
          <a:xfrm>
            <a:off x="546851" y="3429000"/>
            <a:ext cx="11277601" cy="1938992"/>
          </a:xfrm>
          <a:prstGeom prst="rect">
            <a:avLst/>
          </a:prstGeom>
        </p:spPr>
        <p:txBody>
          <a:bodyPr wrap="square">
            <a:spAutoFit/>
          </a:bodyPr>
          <a:lstStyle/>
          <a:p>
            <a:r>
              <a:rPr lang="en-US" sz="3200" dirty="0">
                <a:latin typeface="Century Gothic" panose="020B0502020202020204" pitchFamily="34" charset="0"/>
              </a:rPr>
              <a:t>3. Human approved </a:t>
            </a:r>
            <a:r>
              <a:rPr lang="en-US" sz="3200" dirty="0" err="1">
                <a:latin typeface="Century Gothic" panose="020B0502020202020204" pitchFamily="34" charset="0"/>
              </a:rPr>
              <a:t>antitrypanosomal</a:t>
            </a:r>
            <a:r>
              <a:rPr lang="en-US" sz="3200" dirty="0">
                <a:latin typeface="Century Gothic" panose="020B0502020202020204" pitchFamily="34" charset="0"/>
              </a:rPr>
              <a:t> drugs</a:t>
            </a:r>
          </a:p>
          <a:p>
            <a:r>
              <a:rPr lang="en-US" sz="3200" dirty="0">
                <a:latin typeface="Century Gothic" panose="020B0502020202020204" pitchFamily="34" charset="0"/>
              </a:rPr>
              <a:t>	</a:t>
            </a:r>
            <a:r>
              <a:rPr lang="en-US" sz="2800" dirty="0">
                <a:latin typeface="Century Gothic" panose="020B0502020202020204" pitchFamily="34" charset="0"/>
              </a:rPr>
              <a:t>-</a:t>
            </a:r>
            <a:r>
              <a:rPr lang="en-US" sz="2800" dirty="0" err="1">
                <a:latin typeface="Century Gothic" panose="020B0502020202020204" pitchFamily="34" charset="0"/>
              </a:rPr>
              <a:t>Benznidazole</a:t>
            </a:r>
            <a:endParaRPr lang="en-US" sz="2800" dirty="0">
              <a:latin typeface="Century Gothic" panose="020B0502020202020204" pitchFamily="34" charset="0"/>
            </a:endParaRPr>
          </a:p>
          <a:p>
            <a:r>
              <a:rPr lang="en-US" sz="2800" dirty="0">
                <a:latin typeface="Century Gothic" panose="020B0502020202020204" pitchFamily="34" charset="0"/>
              </a:rPr>
              <a:t>	-</a:t>
            </a:r>
            <a:r>
              <a:rPr lang="en-US" sz="2800" dirty="0" err="1">
                <a:latin typeface="Century Gothic" panose="020B0502020202020204" pitchFamily="34" charset="0"/>
              </a:rPr>
              <a:t>Nifurtimox</a:t>
            </a:r>
            <a:endParaRPr lang="en-US" sz="2800" dirty="0">
              <a:latin typeface="Century Gothic" panose="020B0502020202020204" pitchFamily="34" charset="0"/>
            </a:endParaRPr>
          </a:p>
          <a:p>
            <a:r>
              <a:rPr lang="en-US" sz="2800" dirty="0">
                <a:latin typeface="Century Gothic" panose="020B0502020202020204" pitchFamily="34" charset="0"/>
              </a:rPr>
              <a:t>	</a:t>
            </a:r>
          </a:p>
        </p:txBody>
      </p:sp>
    </p:spTree>
    <p:extLst>
      <p:ext uri="{BB962C8B-B14F-4D97-AF65-F5344CB8AC3E}">
        <p14:creationId xmlns:p14="http://schemas.microsoft.com/office/powerpoint/2010/main" val="30821859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405968" y="422304"/>
            <a:ext cx="4481232" cy="3844896"/>
          </a:xfrm>
          <a:prstGeom prst="rect">
            <a:avLst/>
          </a:prstGeom>
        </p:spPr>
      </p:pic>
      <p:sp>
        <p:nvSpPr>
          <p:cNvPr id="18434" name="Rectangle 2"/>
          <p:cNvSpPr>
            <a:spLocks noGrp="1" noChangeArrowheads="1"/>
          </p:cNvSpPr>
          <p:nvPr>
            <p:ph type="title"/>
          </p:nvPr>
        </p:nvSpPr>
        <p:spPr>
          <a:xfrm>
            <a:off x="609600" y="79375"/>
            <a:ext cx="7793037" cy="987425"/>
          </a:xfrm>
        </p:spPr>
        <p:txBody>
          <a:bodyPr/>
          <a:lstStyle/>
          <a:p>
            <a:r>
              <a:rPr lang="en-US" altLang="en-US" b="1" dirty="0">
                <a:solidFill>
                  <a:schemeClr val="tx1"/>
                </a:solidFill>
                <a:latin typeface="Century Gothic" panose="020B0502020202020204" pitchFamily="34" charset="0"/>
              </a:rPr>
              <a:t>FYI: Control</a:t>
            </a:r>
          </a:p>
        </p:txBody>
      </p:sp>
      <p:sp>
        <p:nvSpPr>
          <p:cNvPr id="18435" name="Rectangle 3"/>
          <p:cNvSpPr>
            <a:spLocks noGrp="1" noChangeArrowheads="1"/>
          </p:cNvSpPr>
          <p:nvPr>
            <p:ph idx="1"/>
          </p:nvPr>
        </p:nvSpPr>
        <p:spPr>
          <a:xfrm>
            <a:off x="310242" y="1752600"/>
            <a:ext cx="9519558" cy="4438444"/>
          </a:xfrm>
        </p:spPr>
        <p:txBody>
          <a:bodyPr>
            <a:noAutofit/>
          </a:bodyPr>
          <a:lstStyle/>
          <a:p>
            <a:pPr lvl="0"/>
            <a:r>
              <a:rPr lang="en-US" sz="2800" dirty="0">
                <a:solidFill>
                  <a:schemeClr val="tx1">
                    <a:lumMod val="85000"/>
                    <a:lumOff val="15000"/>
                  </a:schemeClr>
                </a:solidFill>
                <a:latin typeface="Century Gothic" panose="020B0502020202020204" pitchFamily="34" charset="0"/>
              </a:rPr>
              <a:t>No vaccination</a:t>
            </a:r>
          </a:p>
          <a:p>
            <a:pPr lvl="0"/>
            <a:r>
              <a:rPr lang="en-US" sz="2800" b="1" dirty="0">
                <a:solidFill>
                  <a:schemeClr val="tx1">
                    <a:lumMod val="85000"/>
                    <a:lumOff val="15000"/>
                  </a:schemeClr>
                </a:solidFill>
                <a:latin typeface="Century Gothic" panose="020B0502020202020204" pitchFamily="34" charset="0"/>
              </a:rPr>
              <a:t>Vector control</a:t>
            </a:r>
          </a:p>
          <a:p>
            <a:pPr lvl="1"/>
            <a:r>
              <a:rPr lang="en-US" sz="2800" dirty="0">
                <a:solidFill>
                  <a:schemeClr val="tx1">
                    <a:lumMod val="85000"/>
                    <a:lumOff val="15000"/>
                  </a:schemeClr>
                </a:solidFill>
                <a:latin typeface="Century Gothic" panose="020B0502020202020204" pitchFamily="34" charset="0"/>
              </a:rPr>
              <a:t>identify </a:t>
            </a:r>
            <a:r>
              <a:rPr lang="en-US" sz="2800" dirty="0" err="1">
                <a:solidFill>
                  <a:schemeClr val="tx1">
                    <a:lumMod val="85000"/>
                    <a:lumOff val="15000"/>
                  </a:schemeClr>
                </a:solidFill>
                <a:latin typeface="Century Gothic" panose="020B0502020202020204" pitchFamily="34" charset="0"/>
              </a:rPr>
              <a:t>triatomids</a:t>
            </a:r>
            <a:r>
              <a:rPr lang="en-US" sz="2800" dirty="0">
                <a:solidFill>
                  <a:schemeClr val="tx1">
                    <a:lumMod val="85000"/>
                    <a:lumOff val="15000"/>
                  </a:schemeClr>
                </a:solidFill>
                <a:latin typeface="Century Gothic" panose="020B0502020202020204" pitchFamily="34" charset="0"/>
              </a:rPr>
              <a:t> &amp; their habitat</a:t>
            </a:r>
          </a:p>
          <a:p>
            <a:pPr lvl="1"/>
            <a:r>
              <a:rPr lang="en-US" sz="2800" dirty="0">
                <a:solidFill>
                  <a:schemeClr val="tx1">
                    <a:lumMod val="85000"/>
                    <a:lumOff val="15000"/>
                  </a:schemeClr>
                </a:solidFill>
                <a:latin typeface="Century Gothic" panose="020B0502020202020204" pitchFamily="34" charset="0"/>
              </a:rPr>
              <a:t>avoid outdoor lights</a:t>
            </a:r>
          </a:p>
          <a:p>
            <a:pPr lvl="1"/>
            <a:r>
              <a:rPr lang="en-US" sz="2800" dirty="0">
                <a:solidFill>
                  <a:schemeClr val="tx1">
                    <a:lumMod val="85000"/>
                    <a:lumOff val="15000"/>
                  </a:schemeClr>
                </a:solidFill>
                <a:latin typeface="Century Gothic" panose="020B0502020202020204" pitchFamily="34" charset="0"/>
              </a:rPr>
              <a:t>control sylvatic reservoirs (</a:t>
            </a:r>
            <a:r>
              <a:rPr lang="en-US" sz="2800" i="1" dirty="0">
                <a:solidFill>
                  <a:schemeClr val="tx1">
                    <a:lumMod val="85000"/>
                    <a:lumOff val="15000"/>
                  </a:schemeClr>
                </a:solidFill>
                <a:latin typeface="Century Gothic" panose="020B0502020202020204" pitchFamily="34" charset="0"/>
              </a:rPr>
              <a:t>don’t let dogs </a:t>
            </a:r>
          </a:p>
          <a:p>
            <a:pPr marL="201168" lvl="1" indent="0">
              <a:buNone/>
            </a:pPr>
            <a:r>
              <a:rPr lang="en-US" sz="2800" i="1" dirty="0">
                <a:solidFill>
                  <a:schemeClr val="tx1">
                    <a:lumMod val="85000"/>
                    <a:lumOff val="15000"/>
                  </a:schemeClr>
                </a:solidFill>
                <a:latin typeface="Century Gothic" panose="020B0502020202020204" pitchFamily="34" charset="0"/>
              </a:rPr>
              <a:t>  eat other mammals</a:t>
            </a:r>
            <a:r>
              <a:rPr lang="en-US" sz="2800" dirty="0">
                <a:solidFill>
                  <a:schemeClr val="tx1">
                    <a:lumMod val="85000"/>
                    <a:lumOff val="15000"/>
                  </a:schemeClr>
                </a:solidFill>
                <a:latin typeface="Century Gothic" panose="020B0502020202020204" pitchFamily="34" charset="0"/>
              </a:rPr>
              <a:t>)</a:t>
            </a:r>
          </a:p>
          <a:p>
            <a:pPr lvl="0"/>
            <a:r>
              <a:rPr lang="en-US" sz="2800" dirty="0">
                <a:solidFill>
                  <a:schemeClr val="tx1">
                    <a:lumMod val="85000"/>
                    <a:lumOff val="15000"/>
                  </a:schemeClr>
                </a:solidFill>
                <a:latin typeface="Century Gothic" panose="020B0502020202020204" pitchFamily="34" charset="0"/>
              </a:rPr>
              <a:t>Breeding control</a:t>
            </a:r>
          </a:p>
          <a:p>
            <a:pPr lvl="1"/>
            <a:r>
              <a:rPr lang="en-US" sz="2800" dirty="0">
                <a:solidFill>
                  <a:schemeClr val="tx1">
                    <a:lumMod val="85000"/>
                    <a:lumOff val="15000"/>
                  </a:schemeClr>
                </a:solidFill>
                <a:latin typeface="Century Gothic" panose="020B0502020202020204" pitchFamily="34" charset="0"/>
              </a:rPr>
              <a:t>prevent transplacental transmission</a:t>
            </a:r>
          </a:p>
          <a:p>
            <a:pPr lvl="0"/>
            <a:r>
              <a:rPr lang="en-US" sz="2800" dirty="0">
                <a:solidFill>
                  <a:schemeClr val="tx1">
                    <a:lumMod val="85000"/>
                    <a:lumOff val="15000"/>
                  </a:schemeClr>
                </a:solidFill>
                <a:latin typeface="Century Gothic" panose="020B0502020202020204" pitchFamily="34" charset="0"/>
              </a:rPr>
              <a:t>Screen blood donors -prevent transfusion transmission</a:t>
            </a:r>
          </a:p>
        </p:txBody>
      </p:sp>
      <p:sp>
        <p:nvSpPr>
          <p:cNvPr id="6" name="TextBox 5">
            <a:extLst>
              <a:ext uri="{FF2B5EF4-FFF2-40B4-BE49-F238E27FC236}">
                <a16:creationId xmlns:a16="http://schemas.microsoft.com/office/drawing/2014/main" id="{E853CBB0-083D-4BAD-B6F9-2A48BBDA85FF}"/>
              </a:ext>
            </a:extLst>
          </p:cNvPr>
          <p:cNvSpPr txBox="1"/>
          <p:nvPr/>
        </p:nvSpPr>
        <p:spPr>
          <a:xfrm>
            <a:off x="4128795" y="259978"/>
            <a:ext cx="1967205" cy="769441"/>
          </a:xfrm>
          <a:prstGeom prst="rect">
            <a:avLst/>
          </a:prstGeom>
          <a:noFill/>
        </p:spPr>
        <p:txBody>
          <a:bodyPr wrap="none" rtlCol="0">
            <a:spAutoFit/>
          </a:bodyPr>
          <a:lstStyle/>
          <a:p>
            <a:r>
              <a:rPr lang="en-US" sz="4400" i="1" dirty="0">
                <a:solidFill>
                  <a:schemeClr val="tx1">
                    <a:lumMod val="85000"/>
                    <a:lumOff val="15000"/>
                  </a:schemeClr>
                </a:solidFill>
                <a:latin typeface="Century Gothic" panose="020B0502020202020204" pitchFamily="34" charset="0"/>
              </a:rPr>
              <a:t>T. </a:t>
            </a:r>
            <a:r>
              <a:rPr lang="en-US" sz="4400" i="1" dirty="0" err="1">
                <a:solidFill>
                  <a:schemeClr val="tx1">
                    <a:lumMod val="85000"/>
                    <a:lumOff val="15000"/>
                  </a:schemeClr>
                </a:solidFill>
                <a:latin typeface="Century Gothic" panose="020B0502020202020204" pitchFamily="34" charset="0"/>
              </a:rPr>
              <a:t>cruzi</a:t>
            </a:r>
            <a:endParaRPr lang="en-US" sz="4400" i="1" dirty="0">
              <a:solidFill>
                <a:schemeClr val="tx1">
                  <a:lumMod val="85000"/>
                  <a:lumOff val="15000"/>
                </a:schemeClr>
              </a:solidFill>
              <a:latin typeface="Century Gothic" panose="020B0502020202020204" pitchFamily="34" charset="0"/>
            </a:endParaRPr>
          </a:p>
        </p:txBody>
      </p:sp>
      <p:sp>
        <p:nvSpPr>
          <p:cNvPr id="3" name="&quot;No&quot; Symbol 2"/>
          <p:cNvSpPr/>
          <p:nvPr/>
        </p:nvSpPr>
        <p:spPr>
          <a:xfrm>
            <a:off x="7439292" y="339142"/>
            <a:ext cx="4447907" cy="4232858"/>
          </a:xfrm>
          <a:prstGeom prst="noSmoking">
            <a:avLst>
              <a:gd name="adj" fmla="val 25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Tree>
    <p:extLst>
      <p:ext uri="{BB962C8B-B14F-4D97-AF65-F5344CB8AC3E}">
        <p14:creationId xmlns:p14="http://schemas.microsoft.com/office/powerpoint/2010/main" val="35409898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33400" y="61913"/>
            <a:ext cx="7793038" cy="1004888"/>
          </a:xfrm>
        </p:spPr>
        <p:txBody>
          <a:bodyPr>
            <a:normAutofit/>
          </a:bodyPr>
          <a:lstStyle/>
          <a:p>
            <a:r>
              <a:rPr lang="en-US" altLang="en-US" b="1" dirty="0">
                <a:solidFill>
                  <a:schemeClr val="tx1"/>
                </a:solidFill>
                <a:latin typeface="Century Gothic" panose="020B0502020202020204" pitchFamily="34" charset="0"/>
              </a:rPr>
              <a:t>Geographic Distribution</a:t>
            </a:r>
            <a:endParaRPr lang="en-US" altLang="en-US" dirty="0">
              <a:solidFill>
                <a:schemeClr val="tx1"/>
              </a:solidFill>
              <a:latin typeface="Century Gothic" panose="020B0502020202020204" pitchFamily="34" charset="0"/>
            </a:endParaRPr>
          </a:p>
        </p:txBody>
      </p:sp>
      <p:sp>
        <p:nvSpPr>
          <p:cNvPr id="10243" name="Rectangle 3"/>
          <p:cNvSpPr>
            <a:spLocks noGrp="1" noChangeArrowheads="1"/>
          </p:cNvSpPr>
          <p:nvPr>
            <p:ph idx="1"/>
          </p:nvPr>
        </p:nvSpPr>
        <p:spPr>
          <a:xfrm>
            <a:off x="4186941" y="1411093"/>
            <a:ext cx="7170918" cy="4267200"/>
          </a:xfrm>
        </p:spPr>
        <p:txBody>
          <a:bodyPr>
            <a:noAutofit/>
          </a:bodyPr>
          <a:lstStyle/>
          <a:p>
            <a:pPr marL="609600" indent="-609600"/>
            <a:r>
              <a:rPr lang="en-US" sz="3600" b="1" dirty="0">
                <a:solidFill>
                  <a:srgbClr val="00B0F0"/>
                </a:solidFill>
                <a:latin typeface="Century Gothic" panose="020B0502020202020204" pitchFamily="34" charset="0"/>
              </a:rPr>
              <a:t>Central &amp; South America</a:t>
            </a:r>
          </a:p>
          <a:p>
            <a:pPr marL="609600" indent="-609600"/>
            <a:endParaRPr lang="en-US" sz="3600" b="1" dirty="0">
              <a:solidFill>
                <a:srgbClr val="00B0F0"/>
              </a:solidFill>
              <a:latin typeface="Century Gothic" panose="020B0502020202020204" pitchFamily="34" charset="0"/>
            </a:endParaRPr>
          </a:p>
          <a:p>
            <a:pPr marL="609600" indent="-609600"/>
            <a:r>
              <a:rPr lang="en-US" sz="3600" b="1" dirty="0">
                <a:solidFill>
                  <a:srgbClr val="00B0F0"/>
                </a:solidFill>
                <a:latin typeface="Century Gothic" panose="020B0502020202020204" pitchFamily="34" charset="0"/>
              </a:rPr>
              <a:t>Canine cases in southern USA</a:t>
            </a:r>
          </a:p>
          <a:p>
            <a:pPr marL="914400" lvl="1" indent="-457200"/>
            <a:r>
              <a:rPr lang="en-US" sz="2800" dirty="0">
                <a:latin typeface="Century Gothic" panose="020B0502020202020204" pitchFamily="34" charset="0"/>
              </a:rPr>
              <a:t>Texas, Louisiana, Oklahoma, Tennessee, Virginia, California, Georgia, and South Carolina</a:t>
            </a:r>
          </a:p>
        </p:txBody>
      </p:sp>
      <p:sp>
        <p:nvSpPr>
          <p:cNvPr id="4" name="TextBox 3">
            <a:extLst>
              <a:ext uri="{FF2B5EF4-FFF2-40B4-BE49-F238E27FC236}">
                <a16:creationId xmlns:a16="http://schemas.microsoft.com/office/drawing/2014/main" id="{26F96098-0BA5-46D3-A488-B7D376DC7683}"/>
              </a:ext>
            </a:extLst>
          </p:cNvPr>
          <p:cNvSpPr txBox="1"/>
          <p:nvPr/>
        </p:nvSpPr>
        <p:spPr>
          <a:xfrm>
            <a:off x="7772400" y="228600"/>
            <a:ext cx="1967205" cy="769441"/>
          </a:xfrm>
          <a:prstGeom prst="rect">
            <a:avLst/>
          </a:prstGeom>
          <a:noFill/>
        </p:spPr>
        <p:txBody>
          <a:bodyPr wrap="none" rtlCol="0">
            <a:spAutoFit/>
          </a:bodyPr>
          <a:lstStyle/>
          <a:p>
            <a:r>
              <a:rPr lang="en-US" sz="4400" i="1" dirty="0">
                <a:latin typeface="Century Gothic" panose="020B0502020202020204" pitchFamily="34" charset="0"/>
              </a:rPr>
              <a:t>T. </a:t>
            </a:r>
            <a:r>
              <a:rPr lang="en-US" sz="4400" i="1" dirty="0" err="1">
                <a:latin typeface="Century Gothic" panose="020B0502020202020204" pitchFamily="34" charset="0"/>
              </a:rPr>
              <a:t>cruzi</a:t>
            </a:r>
            <a:endParaRPr lang="en-US" sz="4400" i="1" dirty="0">
              <a:latin typeface="Century Gothic" panose="020B0502020202020204" pitchFamily="34" charset="0"/>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57751" y="2071689"/>
            <a:ext cx="1360897" cy="19924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8282" y="2129249"/>
            <a:ext cx="1466640" cy="187729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419600"/>
            <a:ext cx="1880547" cy="1890711"/>
          </a:xfrm>
          <a:prstGeom prst="rect">
            <a:avLst/>
          </a:prstGeom>
        </p:spPr>
      </p:pic>
      <p:pic>
        <p:nvPicPr>
          <p:cNvPr id="2" name="Picture 1">
            <a:extLst>
              <a:ext uri="{FF2B5EF4-FFF2-40B4-BE49-F238E27FC236}">
                <a16:creationId xmlns:a16="http://schemas.microsoft.com/office/drawing/2014/main" id="{1414509A-39F7-13E9-055F-9C77D71D1102}"/>
              </a:ext>
            </a:extLst>
          </p:cNvPr>
          <p:cNvPicPr>
            <a:picLocks noChangeAspect="1"/>
          </p:cNvPicPr>
          <p:nvPr/>
        </p:nvPicPr>
        <p:blipFill>
          <a:blip r:embed="rId6"/>
          <a:stretch>
            <a:fillRect/>
          </a:stretch>
        </p:blipFill>
        <p:spPr>
          <a:xfrm>
            <a:off x="2655719" y="4419600"/>
            <a:ext cx="3548400" cy="2156980"/>
          </a:xfrm>
          <a:prstGeom prst="rect">
            <a:avLst/>
          </a:prstGeom>
        </p:spPr>
      </p:pic>
    </p:spTree>
    <p:extLst>
      <p:ext uri="{BB962C8B-B14F-4D97-AF65-F5344CB8AC3E}">
        <p14:creationId xmlns:p14="http://schemas.microsoft.com/office/powerpoint/2010/main" val="3558585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FFE3498-3B72-43BD-BAFF-8AF0BBB7615A}"/>
              </a:ext>
            </a:extLst>
          </p:cNvPr>
          <p:cNvGrpSpPr/>
          <p:nvPr/>
        </p:nvGrpSpPr>
        <p:grpSpPr>
          <a:xfrm>
            <a:off x="8746435" y="70513"/>
            <a:ext cx="3140765" cy="3513373"/>
            <a:chOff x="6096000" y="1752600"/>
            <a:chExt cx="2667000" cy="3333750"/>
          </a:xfrm>
        </p:grpSpPr>
        <p:pic>
          <p:nvPicPr>
            <p:cNvPr id="7" name="Picture 2" descr="Image result for central and south america">
              <a:extLst>
                <a:ext uri="{FF2B5EF4-FFF2-40B4-BE49-F238E27FC236}">
                  <a16:creationId xmlns:a16="http://schemas.microsoft.com/office/drawing/2014/main" id="{B79BDDE8-A51F-4C1C-B31E-751912F3A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52600"/>
              <a:ext cx="2667000" cy="33337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4913538-89F5-41AD-A263-AA798521D589}"/>
                </a:ext>
              </a:extLst>
            </p:cNvPr>
            <p:cNvSpPr/>
            <p:nvPr/>
          </p:nvSpPr>
          <p:spPr>
            <a:xfrm>
              <a:off x="6096000" y="3505200"/>
              <a:ext cx="1295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482" name="Rectangle 2"/>
          <p:cNvSpPr>
            <a:spLocks noGrp="1" noChangeArrowheads="1"/>
          </p:cNvSpPr>
          <p:nvPr>
            <p:ph type="title"/>
          </p:nvPr>
        </p:nvSpPr>
        <p:spPr>
          <a:xfrm>
            <a:off x="381000" y="152400"/>
            <a:ext cx="7543800" cy="899161"/>
          </a:xfrm>
        </p:spPr>
        <p:txBody>
          <a:bodyPr/>
          <a:lstStyle/>
          <a:p>
            <a:r>
              <a:rPr lang="en-US" altLang="en-US" b="1" dirty="0">
                <a:solidFill>
                  <a:schemeClr val="tx1">
                    <a:lumMod val="85000"/>
                    <a:lumOff val="15000"/>
                  </a:schemeClr>
                </a:solidFill>
                <a:latin typeface="Century Gothic" panose="020B0502020202020204" pitchFamily="34" charset="0"/>
              </a:rPr>
              <a:t>Zoonosis</a:t>
            </a:r>
            <a:endParaRPr lang="en-US" altLang="en-US" dirty="0">
              <a:solidFill>
                <a:schemeClr val="tx1">
                  <a:lumMod val="85000"/>
                  <a:lumOff val="15000"/>
                </a:schemeClr>
              </a:solidFill>
              <a:latin typeface="Century Gothic" panose="020B0502020202020204" pitchFamily="34" charset="0"/>
            </a:endParaRPr>
          </a:p>
        </p:txBody>
      </p:sp>
      <p:sp>
        <p:nvSpPr>
          <p:cNvPr id="15363" name="Rectangle 3"/>
          <p:cNvSpPr>
            <a:spLocks noGrp="1" noChangeArrowheads="1"/>
          </p:cNvSpPr>
          <p:nvPr>
            <p:ph idx="1"/>
          </p:nvPr>
        </p:nvSpPr>
        <p:spPr>
          <a:xfrm>
            <a:off x="113757" y="1386872"/>
            <a:ext cx="9411243" cy="2349000"/>
          </a:xfrm>
        </p:spPr>
        <p:txBody>
          <a:bodyPr>
            <a:noAutofit/>
          </a:bodyPr>
          <a:lstStyle/>
          <a:p>
            <a:pPr marL="393700" indent="-393700">
              <a:defRPr/>
            </a:pPr>
            <a:r>
              <a:rPr lang="en-US" altLang="en-US" sz="2800" b="1" dirty="0">
                <a:solidFill>
                  <a:srgbClr val="00B0F0"/>
                </a:solidFill>
                <a:latin typeface="Century Gothic" panose="020B0502020202020204" pitchFamily="34" charset="0"/>
              </a:rPr>
              <a:t>Zoonotic Human Chagas Disease</a:t>
            </a:r>
          </a:p>
          <a:p>
            <a:pPr marL="803275" lvl="1" indent="-346075">
              <a:defRPr/>
            </a:pPr>
            <a:r>
              <a:rPr lang="en-US" altLang="en-US" sz="2800" dirty="0">
                <a:solidFill>
                  <a:schemeClr val="tx1">
                    <a:lumMod val="85000"/>
                    <a:lumOff val="15000"/>
                  </a:schemeClr>
                </a:solidFill>
                <a:latin typeface="Century Gothic" panose="020B0502020202020204" pitchFamily="34" charset="0"/>
              </a:rPr>
              <a:t>Cardiomyopathy, </a:t>
            </a:r>
            <a:r>
              <a:rPr lang="en-US" altLang="en-US" sz="2800" dirty="0" err="1">
                <a:solidFill>
                  <a:schemeClr val="tx1">
                    <a:lumMod val="85000"/>
                    <a:lumOff val="15000"/>
                  </a:schemeClr>
                </a:solidFill>
                <a:latin typeface="Century Gothic" panose="020B0502020202020204" pitchFamily="34" charset="0"/>
              </a:rPr>
              <a:t>megaesophogus</a:t>
            </a:r>
            <a:r>
              <a:rPr lang="en-US" altLang="en-US" sz="2800" dirty="0">
                <a:solidFill>
                  <a:schemeClr val="tx1">
                    <a:lumMod val="85000"/>
                    <a:lumOff val="15000"/>
                  </a:schemeClr>
                </a:solidFill>
                <a:latin typeface="Century Gothic" panose="020B0502020202020204" pitchFamily="34" charset="0"/>
              </a:rPr>
              <a:t>, </a:t>
            </a:r>
            <a:r>
              <a:rPr lang="en-US" altLang="en-US" sz="2800" dirty="0" err="1">
                <a:solidFill>
                  <a:schemeClr val="tx1">
                    <a:lumMod val="85000"/>
                    <a:lumOff val="15000"/>
                  </a:schemeClr>
                </a:solidFill>
                <a:latin typeface="Century Gothic" panose="020B0502020202020204" pitchFamily="34" charset="0"/>
              </a:rPr>
              <a:t>megacolon</a:t>
            </a:r>
            <a:endParaRPr lang="en-US" altLang="en-US" sz="2800" dirty="0">
              <a:solidFill>
                <a:schemeClr val="tx1">
                  <a:lumMod val="85000"/>
                  <a:lumOff val="15000"/>
                </a:schemeClr>
              </a:solidFill>
              <a:latin typeface="Century Gothic" panose="020B0502020202020204" pitchFamily="34" charset="0"/>
            </a:endParaRPr>
          </a:p>
          <a:p>
            <a:pPr marL="803275" lvl="1" indent="-346075">
              <a:defRPr/>
            </a:pPr>
            <a:r>
              <a:rPr lang="en-US" altLang="en-US" sz="2800" dirty="0">
                <a:solidFill>
                  <a:schemeClr val="tx1">
                    <a:lumMod val="85000"/>
                    <a:lumOff val="15000"/>
                  </a:schemeClr>
                </a:solidFill>
                <a:latin typeface="Century Gothic" panose="020B0502020202020204" pitchFamily="34" charset="0"/>
              </a:rPr>
              <a:t>Endemic areas:</a:t>
            </a:r>
          </a:p>
          <a:p>
            <a:pPr marL="1203325" lvl="2" indent="-346075">
              <a:defRPr/>
            </a:pPr>
            <a:r>
              <a:rPr lang="en-US" altLang="en-US" sz="2800" dirty="0">
                <a:solidFill>
                  <a:schemeClr val="tx1">
                    <a:lumMod val="85000"/>
                    <a:lumOff val="15000"/>
                  </a:schemeClr>
                </a:solidFill>
                <a:latin typeface="Century Gothic" panose="020B0502020202020204" pitchFamily="34" charset="0"/>
              </a:rPr>
              <a:t>Mexico, Central America, South America</a:t>
            </a:r>
          </a:p>
        </p:txBody>
      </p:sp>
      <p:sp>
        <p:nvSpPr>
          <p:cNvPr id="4" name="TextBox 3">
            <a:extLst>
              <a:ext uri="{FF2B5EF4-FFF2-40B4-BE49-F238E27FC236}">
                <a16:creationId xmlns:a16="http://schemas.microsoft.com/office/drawing/2014/main" id="{9F85737B-2A5F-4D8D-80D7-F827EA7E521D}"/>
              </a:ext>
            </a:extLst>
          </p:cNvPr>
          <p:cNvSpPr txBox="1"/>
          <p:nvPr/>
        </p:nvSpPr>
        <p:spPr>
          <a:xfrm>
            <a:off x="3138191" y="282120"/>
            <a:ext cx="1967205" cy="769441"/>
          </a:xfrm>
          <a:prstGeom prst="rect">
            <a:avLst/>
          </a:prstGeom>
          <a:noFill/>
        </p:spPr>
        <p:txBody>
          <a:bodyPr wrap="none" rtlCol="0">
            <a:spAutoFit/>
          </a:bodyPr>
          <a:lstStyle/>
          <a:p>
            <a:r>
              <a:rPr lang="en-US" sz="4400" i="1" dirty="0">
                <a:latin typeface="Century Gothic" panose="020B0502020202020204" pitchFamily="34" charset="0"/>
              </a:rPr>
              <a:t>T. </a:t>
            </a:r>
            <a:r>
              <a:rPr lang="en-US" sz="4400" i="1" dirty="0" err="1">
                <a:latin typeface="Century Gothic" panose="020B0502020202020204" pitchFamily="34" charset="0"/>
              </a:rPr>
              <a:t>cruzi</a:t>
            </a:r>
            <a:endParaRPr lang="en-US" sz="4400" i="1" dirty="0">
              <a:latin typeface="Century Gothic" panose="020B0502020202020204" pitchFamily="34" charset="0"/>
            </a:endParaRPr>
          </a:p>
        </p:txBody>
      </p:sp>
      <p:pic>
        <p:nvPicPr>
          <p:cNvPr id="5" name="Picture 4" descr="chagas housing.jpg">
            <a:extLst>
              <a:ext uri="{FF2B5EF4-FFF2-40B4-BE49-F238E27FC236}">
                <a16:creationId xmlns:a16="http://schemas.microsoft.com/office/drawing/2014/main" id="{9A9E070B-AB16-4E9D-9503-DD022714E2B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78713" y="4007160"/>
            <a:ext cx="3899530" cy="2652742"/>
          </a:xfrm>
          <a:prstGeom prst="rect">
            <a:avLst/>
          </a:prstGeom>
        </p:spPr>
      </p:pic>
      <p:sp>
        <p:nvSpPr>
          <p:cNvPr id="10" name="TextBox 9">
            <a:extLst>
              <a:ext uri="{FF2B5EF4-FFF2-40B4-BE49-F238E27FC236}">
                <a16:creationId xmlns:a16="http://schemas.microsoft.com/office/drawing/2014/main" id="{3CC071BD-D01B-4A73-8AF5-EE204F164166}"/>
              </a:ext>
            </a:extLst>
          </p:cNvPr>
          <p:cNvSpPr txBox="1"/>
          <p:nvPr/>
        </p:nvSpPr>
        <p:spPr>
          <a:xfrm>
            <a:off x="-211761" y="3762911"/>
            <a:ext cx="8136561" cy="2262158"/>
          </a:xfrm>
          <a:prstGeom prst="rect">
            <a:avLst/>
          </a:prstGeom>
          <a:noFill/>
        </p:spPr>
        <p:txBody>
          <a:bodyPr wrap="square">
            <a:spAutoFit/>
          </a:bodyPr>
          <a:lstStyle/>
          <a:p>
            <a:pPr marL="803275" marR="0" lvl="1" indent="-346075"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sz="28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Triatomid</a:t>
            </a:r>
            <a:r>
              <a:rPr kumimoji="0" lang="en-US" sz="28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 transmission</a:t>
            </a:r>
            <a:r>
              <a:rPr kumimoji="0" lang="en-US" sz="2800" b="0"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mn-ea"/>
                <a:cs typeface="+mn-cs"/>
              </a:rPr>
              <a:t>, thrive in poor housing conditions</a:t>
            </a:r>
          </a:p>
          <a:p>
            <a:pPr marL="1203325" marR="0" lvl="2" indent="-346075"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b="0"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mn-ea"/>
                <a:cs typeface="+mn-cs"/>
              </a:rPr>
              <a:t>Mud Walls, Thatched Roofs</a:t>
            </a:r>
          </a:p>
          <a:p>
            <a:pPr marL="803275" marR="0" lvl="1" indent="-346075"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mn-ea"/>
                <a:cs typeface="+mn-cs"/>
              </a:rPr>
              <a:t>Dogs and other small mammals are </a:t>
            </a:r>
          </a:p>
          <a:p>
            <a:pPr marL="457200" marR="0" lvl="1" indent="0" algn="l" defTabSz="914400" rtl="0" eaLnBrk="1" fontAlgn="auto" latinLnBrk="0" hangingPunct="1">
              <a:lnSpc>
                <a:spcPct val="90000"/>
              </a:lnSpc>
              <a:spcBef>
                <a:spcPts val="200"/>
              </a:spcBef>
              <a:spcAft>
                <a:spcPts val="400"/>
              </a:spcAft>
              <a:buClr>
                <a:srgbClr val="1CADE4"/>
              </a:buClr>
              <a:buSzTx/>
              <a:buFont typeface="Calibri" pitchFamily="34" charset="0"/>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mn-ea"/>
                <a:cs typeface="+mn-cs"/>
              </a:rPr>
              <a:t>    important reservoirs for human infections</a:t>
            </a:r>
            <a:r>
              <a:rPr kumimoji="0" lang="en-US" altLang="en-US" sz="2800" b="0"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12676917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1"/>
          <p:cNvSpPr>
            <a:spLocks noChangeArrowheads="1"/>
          </p:cNvSpPr>
          <p:nvPr/>
        </p:nvSpPr>
        <p:spPr bwMode="auto">
          <a:xfrm>
            <a:off x="-4024" y="1823039"/>
            <a:ext cx="8462223" cy="12000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nSpc>
                <a:spcPct val="90000"/>
              </a:lnSpc>
              <a:buClrTx/>
              <a:buSzTx/>
              <a:buFontTx/>
              <a:buNone/>
            </a:pPr>
            <a:r>
              <a:rPr lang="en-US" altLang="en-US" sz="2800" b="1" dirty="0">
                <a:latin typeface="Century Gothic" panose="020B0502020202020204" pitchFamily="34" charset="0"/>
              </a:rPr>
              <a:t>	4 </a:t>
            </a:r>
            <a:r>
              <a:rPr lang="en-US" altLang="en-US" sz="2800" b="1" dirty="0" err="1">
                <a:latin typeface="Century Gothic" panose="020B0502020202020204" pitchFamily="34" charset="0"/>
              </a:rPr>
              <a:t>yr</a:t>
            </a:r>
            <a:r>
              <a:rPr lang="en-US" altLang="en-US" sz="2800" b="1" dirty="0">
                <a:latin typeface="Century Gothic" panose="020B0502020202020204" pitchFamily="34" charset="0"/>
              </a:rPr>
              <a:t> old MN Golden Retriever presents with </a:t>
            </a:r>
            <a:r>
              <a:rPr lang="en-US" sz="2800" b="1" dirty="0">
                <a:latin typeface="Century Gothic" panose="020B0502020202020204" pitchFamily="34" charset="0"/>
              </a:rPr>
              <a:t>exfoliative dermatitis, alopecia and crusting on pinna.</a:t>
            </a:r>
            <a:endParaRPr lang="en-US" altLang="en-US" sz="2800" b="1" dirty="0">
              <a:latin typeface="Century Gothic" panose="020B0502020202020204" pitchFamily="34" charset="0"/>
            </a:endParaRPr>
          </a:p>
        </p:txBody>
      </p:sp>
      <p:sp>
        <p:nvSpPr>
          <p:cNvPr id="40963" name="Rectangle 2"/>
          <p:cNvSpPr>
            <a:spLocks noGrp="1" noChangeArrowheads="1"/>
          </p:cNvSpPr>
          <p:nvPr>
            <p:ph type="title"/>
          </p:nvPr>
        </p:nvSpPr>
        <p:spPr>
          <a:xfrm>
            <a:off x="337456" y="472556"/>
            <a:ext cx="7739743" cy="944563"/>
          </a:xfrm>
        </p:spPr>
        <p:txBody>
          <a:bodyPr>
            <a:noAutofit/>
          </a:bodyPr>
          <a:lstStyle/>
          <a:p>
            <a:r>
              <a:rPr lang="en-US" altLang="en-US" b="1" u="sng" dirty="0">
                <a:solidFill>
                  <a:schemeClr val="tx1">
                    <a:lumMod val="85000"/>
                    <a:lumOff val="15000"/>
                  </a:schemeClr>
                </a:solidFill>
                <a:latin typeface="Century Gothic" panose="020B0502020202020204" pitchFamily="34" charset="0"/>
              </a:rPr>
              <a:t>Case-based Questions</a:t>
            </a:r>
            <a:endParaRPr lang="en-US" altLang="en-US" u="sng" dirty="0">
              <a:solidFill>
                <a:schemeClr val="tx1">
                  <a:lumMod val="85000"/>
                  <a:lumOff val="15000"/>
                </a:schemeClr>
              </a:solidFill>
              <a:latin typeface="Century Gothic" panose="020B0502020202020204" pitchFamily="34" charset="0"/>
            </a:endParaRPr>
          </a:p>
        </p:txBody>
      </p:sp>
      <p:sp>
        <p:nvSpPr>
          <p:cNvPr id="2" name="TextBox 1"/>
          <p:cNvSpPr txBox="1"/>
          <p:nvPr/>
        </p:nvSpPr>
        <p:spPr>
          <a:xfrm>
            <a:off x="219417" y="3128572"/>
            <a:ext cx="8467383" cy="461665"/>
          </a:xfrm>
          <a:prstGeom prst="rect">
            <a:avLst/>
          </a:prstGeom>
          <a:noFill/>
        </p:spPr>
        <p:txBody>
          <a:bodyPr wrap="none" rtlCol="0">
            <a:spAutoFit/>
          </a:bodyPr>
          <a:lstStyle/>
          <a:p>
            <a:r>
              <a:rPr lang="en-US" altLang="en-US" u="sng" dirty="0">
                <a:latin typeface="Century Gothic" panose="020B0502020202020204" pitchFamily="34" charset="0"/>
              </a:rPr>
              <a:t>History</a:t>
            </a:r>
            <a:r>
              <a:rPr lang="en-US" altLang="en-US" dirty="0">
                <a:latin typeface="Century Gothic" panose="020B0502020202020204" pitchFamily="34" charset="0"/>
              </a:rPr>
              <a:t>:  was adopted a year ago from a rescue group </a:t>
            </a:r>
          </a:p>
        </p:txBody>
      </p:sp>
      <p:sp>
        <p:nvSpPr>
          <p:cNvPr id="3" name="TextBox 2"/>
          <p:cNvSpPr txBox="1"/>
          <p:nvPr/>
        </p:nvSpPr>
        <p:spPr>
          <a:xfrm>
            <a:off x="152400" y="3641349"/>
            <a:ext cx="6215163" cy="830997"/>
          </a:xfrm>
          <a:prstGeom prst="rect">
            <a:avLst/>
          </a:prstGeom>
          <a:noFill/>
        </p:spPr>
        <p:txBody>
          <a:bodyPr wrap="none" rtlCol="0">
            <a:spAutoFit/>
          </a:bodyPr>
          <a:lstStyle/>
          <a:p>
            <a:r>
              <a:rPr lang="en-US" u="sng" dirty="0">
                <a:latin typeface="Century Gothic" panose="020B0502020202020204" pitchFamily="34" charset="0"/>
              </a:rPr>
              <a:t>Physical exam</a:t>
            </a:r>
            <a:r>
              <a:rPr lang="en-US" dirty="0">
                <a:latin typeface="Century Gothic" panose="020B0502020202020204" pitchFamily="34" charset="0"/>
              </a:rPr>
              <a:t>: skin lesions and popliteal </a:t>
            </a:r>
          </a:p>
          <a:p>
            <a:r>
              <a:rPr lang="en-US" dirty="0" err="1">
                <a:latin typeface="Century Gothic" panose="020B0502020202020204" pitchFamily="34" charset="0"/>
              </a:rPr>
              <a:t>lymphadenomegaly</a:t>
            </a:r>
            <a:endParaRPr lang="en-US" dirty="0">
              <a:latin typeface="Century Gothic" panose="020B0502020202020204" pitchFamily="34" charset="0"/>
            </a:endParaRPr>
          </a:p>
        </p:txBody>
      </p:sp>
      <p:sp>
        <p:nvSpPr>
          <p:cNvPr id="8" name="TextBox 7"/>
          <p:cNvSpPr txBox="1"/>
          <p:nvPr/>
        </p:nvSpPr>
        <p:spPr>
          <a:xfrm>
            <a:off x="152400" y="4754290"/>
            <a:ext cx="10687999" cy="461665"/>
          </a:xfrm>
          <a:prstGeom prst="rect">
            <a:avLst/>
          </a:prstGeom>
          <a:noFill/>
        </p:spPr>
        <p:txBody>
          <a:bodyPr wrap="square" rtlCol="0">
            <a:spAutoFit/>
          </a:bodyPr>
          <a:lstStyle/>
          <a:p>
            <a:r>
              <a:rPr lang="en-US" dirty="0">
                <a:solidFill>
                  <a:schemeClr val="accent1">
                    <a:lumMod val="75000"/>
                  </a:schemeClr>
                </a:solidFill>
                <a:latin typeface="Century Gothic" panose="020B0502020202020204" pitchFamily="34" charset="0"/>
              </a:rPr>
              <a:t>What are some follow-up questions you might ask the owner?</a:t>
            </a:r>
          </a:p>
        </p:txBody>
      </p:sp>
      <p:sp>
        <p:nvSpPr>
          <p:cNvPr id="9" name="TextBox 8"/>
          <p:cNvSpPr txBox="1"/>
          <p:nvPr/>
        </p:nvSpPr>
        <p:spPr>
          <a:xfrm>
            <a:off x="152400" y="5391042"/>
            <a:ext cx="11119757" cy="830997"/>
          </a:xfrm>
          <a:prstGeom prst="rect">
            <a:avLst/>
          </a:prstGeom>
          <a:noFill/>
        </p:spPr>
        <p:txBody>
          <a:bodyPr wrap="square" rtlCol="0">
            <a:spAutoFit/>
          </a:bodyPr>
          <a:lstStyle/>
          <a:p>
            <a:r>
              <a:rPr lang="en-US" dirty="0">
                <a:solidFill>
                  <a:schemeClr val="accent1">
                    <a:lumMod val="75000"/>
                  </a:schemeClr>
                </a:solidFill>
                <a:latin typeface="Century Gothic" panose="020B0502020202020204" pitchFamily="34" charset="0"/>
              </a:rPr>
              <a:t>What are good samples to collet for diagnostic testing and which tests would you use?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9783" y="229904"/>
            <a:ext cx="3261974" cy="4349299"/>
          </a:xfrm>
          <a:prstGeom prst="rect">
            <a:avLst/>
          </a:prstGeom>
        </p:spPr>
      </p:pic>
    </p:spTree>
    <p:extLst>
      <p:ext uri="{BB962C8B-B14F-4D97-AF65-F5344CB8AC3E}">
        <p14:creationId xmlns:p14="http://schemas.microsoft.com/office/powerpoint/2010/main" val="21119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9"/>
          <p:cNvSpPr>
            <a:spLocks noGrp="1" noChangeArrowheads="1"/>
          </p:cNvSpPr>
          <p:nvPr>
            <p:ph type="body" sz="half" idx="2"/>
          </p:nvPr>
        </p:nvSpPr>
        <p:spPr>
          <a:xfrm>
            <a:off x="533400" y="1890187"/>
            <a:ext cx="11049000" cy="914400"/>
          </a:xfrm>
        </p:spPr>
        <p:txBody>
          <a:bodyPr/>
          <a:lstStyle/>
          <a:p>
            <a:pPr>
              <a:lnSpc>
                <a:spcPct val="90000"/>
              </a:lnSpc>
              <a:buFontTx/>
              <a:buNone/>
            </a:pPr>
            <a:r>
              <a:rPr lang="en-US" altLang="en-US" sz="2800" b="1" dirty="0">
                <a:solidFill>
                  <a:schemeClr val="tx1">
                    <a:lumMod val="85000"/>
                    <a:lumOff val="15000"/>
                  </a:schemeClr>
                </a:solidFill>
                <a:latin typeface="Century Gothic" panose="020B0502020202020204" pitchFamily="34" charset="0"/>
              </a:rPr>
              <a:t>A 6 </a:t>
            </a:r>
            <a:r>
              <a:rPr lang="en-US" altLang="en-US" sz="2800" b="1" dirty="0" err="1">
                <a:solidFill>
                  <a:schemeClr val="tx1">
                    <a:lumMod val="85000"/>
                    <a:lumOff val="15000"/>
                  </a:schemeClr>
                </a:solidFill>
                <a:latin typeface="Century Gothic" panose="020B0502020202020204" pitchFamily="34" charset="0"/>
              </a:rPr>
              <a:t>yr</a:t>
            </a:r>
            <a:r>
              <a:rPr lang="en-US" altLang="en-US" sz="2800" b="1" dirty="0">
                <a:solidFill>
                  <a:schemeClr val="tx1">
                    <a:lumMod val="85000"/>
                    <a:lumOff val="15000"/>
                  </a:schemeClr>
                </a:solidFill>
                <a:latin typeface="Century Gothic" panose="020B0502020202020204" pitchFamily="34" charset="0"/>
              </a:rPr>
              <a:t> old MN mixed breed from Michigan presents with increasing exercise intolerance.</a:t>
            </a:r>
          </a:p>
        </p:txBody>
      </p:sp>
      <p:sp>
        <p:nvSpPr>
          <p:cNvPr id="2" name="TextBox 1"/>
          <p:cNvSpPr txBox="1"/>
          <p:nvPr/>
        </p:nvSpPr>
        <p:spPr>
          <a:xfrm>
            <a:off x="498376" y="2773537"/>
            <a:ext cx="8267700" cy="461665"/>
          </a:xfrm>
          <a:prstGeom prst="rect">
            <a:avLst/>
          </a:prstGeom>
          <a:noFill/>
        </p:spPr>
        <p:txBody>
          <a:bodyPr wrap="square" rtlCol="0">
            <a:spAutoFit/>
          </a:bodyPr>
          <a:lstStyle/>
          <a:p>
            <a:r>
              <a:rPr lang="en-US" dirty="0">
                <a:latin typeface="Century Gothic" panose="020B0502020202020204" pitchFamily="34" charset="0"/>
              </a:rPr>
              <a:t>History: Moved from southern Texas a year ago. </a:t>
            </a:r>
          </a:p>
        </p:txBody>
      </p:sp>
      <p:sp>
        <p:nvSpPr>
          <p:cNvPr id="5" name="TextBox 4"/>
          <p:cNvSpPr txBox="1"/>
          <p:nvPr/>
        </p:nvSpPr>
        <p:spPr>
          <a:xfrm>
            <a:off x="483386" y="3774599"/>
            <a:ext cx="6324600" cy="830997"/>
          </a:xfrm>
          <a:prstGeom prst="rect">
            <a:avLst/>
          </a:prstGeom>
          <a:noFill/>
        </p:spPr>
        <p:txBody>
          <a:bodyPr wrap="square" rtlCol="0">
            <a:spAutoFit/>
          </a:bodyPr>
          <a:lstStyle/>
          <a:p>
            <a:r>
              <a:rPr lang="en-US" dirty="0">
                <a:latin typeface="Century Gothic" panose="020B0502020202020204" pitchFamily="34" charset="0"/>
              </a:rPr>
              <a:t>Labs:</a:t>
            </a:r>
          </a:p>
          <a:p>
            <a:pPr marL="342900" indent="-342900">
              <a:buFont typeface="Arial" panose="020B0604020202020204" pitchFamily="34" charset="0"/>
              <a:buChar char="•"/>
            </a:pPr>
            <a:r>
              <a:rPr lang="en-US" dirty="0">
                <a:latin typeface="Century Gothic" panose="020B0502020202020204" pitchFamily="34" charset="0"/>
              </a:rPr>
              <a:t>HW tests – negative</a:t>
            </a:r>
          </a:p>
        </p:txBody>
      </p:sp>
      <p:sp>
        <p:nvSpPr>
          <p:cNvPr id="6" name="TextBox 5"/>
          <p:cNvSpPr txBox="1"/>
          <p:nvPr/>
        </p:nvSpPr>
        <p:spPr>
          <a:xfrm>
            <a:off x="477004" y="4777514"/>
            <a:ext cx="8340425" cy="461665"/>
          </a:xfrm>
          <a:prstGeom prst="rect">
            <a:avLst/>
          </a:prstGeom>
          <a:noFill/>
        </p:spPr>
        <p:txBody>
          <a:bodyPr wrap="square" rtlCol="0">
            <a:spAutoFit/>
          </a:bodyPr>
          <a:lstStyle/>
          <a:p>
            <a:r>
              <a:rPr lang="en-US" dirty="0">
                <a:solidFill>
                  <a:schemeClr val="accent1">
                    <a:lumMod val="75000"/>
                  </a:schemeClr>
                </a:solidFill>
                <a:latin typeface="Century Gothic" panose="020B0502020202020204" pitchFamily="34" charset="0"/>
              </a:rPr>
              <a:t>What’s an infectious disease you should check for?</a:t>
            </a:r>
          </a:p>
        </p:txBody>
      </p:sp>
      <p:sp>
        <p:nvSpPr>
          <p:cNvPr id="7" name="TextBox 6"/>
          <p:cNvSpPr txBox="1"/>
          <p:nvPr/>
        </p:nvSpPr>
        <p:spPr>
          <a:xfrm>
            <a:off x="513366" y="5342059"/>
            <a:ext cx="11049000" cy="830997"/>
          </a:xfrm>
          <a:prstGeom prst="rect">
            <a:avLst/>
          </a:prstGeom>
          <a:noFill/>
        </p:spPr>
        <p:txBody>
          <a:bodyPr wrap="square" rtlCol="0">
            <a:spAutoFit/>
          </a:bodyPr>
          <a:lstStyle/>
          <a:p>
            <a:r>
              <a:rPr lang="en-US" dirty="0">
                <a:solidFill>
                  <a:schemeClr val="accent1">
                    <a:lumMod val="75000"/>
                  </a:schemeClr>
                </a:solidFill>
                <a:latin typeface="Century Gothic" panose="020B0502020202020204" pitchFamily="34" charset="0"/>
              </a:rPr>
              <a:t>You can only perform serology or PCR to support your infection suspicion, which do you choose?</a:t>
            </a:r>
          </a:p>
        </p:txBody>
      </p:sp>
      <p:sp>
        <p:nvSpPr>
          <p:cNvPr id="10" name="Rectangle 2">
            <a:extLst>
              <a:ext uri="{FF2B5EF4-FFF2-40B4-BE49-F238E27FC236}">
                <a16:creationId xmlns:a16="http://schemas.microsoft.com/office/drawing/2014/main" id="{A3D4EC1E-CAE3-4813-800C-6C29EE3F91FF}"/>
              </a:ext>
            </a:extLst>
          </p:cNvPr>
          <p:cNvSpPr txBox="1">
            <a:spLocks noChangeArrowheads="1"/>
          </p:cNvSpPr>
          <p:nvPr/>
        </p:nvSpPr>
        <p:spPr>
          <a:xfrm>
            <a:off x="449037" y="410012"/>
            <a:ext cx="7739743" cy="94456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b="1" u="sng" dirty="0">
                <a:solidFill>
                  <a:schemeClr val="tx1">
                    <a:lumMod val="85000"/>
                    <a:lumOff val="15000"/>
                  </a:schemeClr>
                </a:solidFill>
                <a:latin typeface="Century Gothic" panose="020B0502020202020204" pitchFamily="34" charset="0"/>
              </a:rPr>
              <a:t>Case-based Questions</a:t>
            </a:r>
            <a:endParaRPr lang="en-US" altLang="en-US" u="sng" dirty="0">
              <a:solidFill>
                <a:schemeClr val="tx1">
                  <a:lumMod val="85000"/>
                  <a:lumOff val="1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DEB7BE66-0D30-4F0F-B77B-055CCE02DFBE}"/>
              </a:ext>
            </a:extLst>
          </p:cNvPr>
          <p:cNvSpPr txBox="1"/>
          <p:nvPr/>
        </p:nvSpPr>
        <p:spPr>
          <a:xfrm>
            <a:off x="449037" y="3315686"/>
            <a:ext cx="8267700" cy="461665"/>
          </a:xfrm>
          <a:prstGeom prst="rect">
            <a:avLst/>
          </a:prstGeom>
          <a:noFill/>
        </p:spPr>
        <p:txBody>
          <a:bodyPr wrap="square" rtlCol="0">
            <a:spAutoFit/>
          </a:bodyPr>
          <a:lstStyle/>
          <a:p>
            <a:r>
              <a:rPr lang="en-US" dirty="0">
                <a:latin typeface="Century Gothic" panose="020B0502020202020204" pitchFamily="34" charset="0"/>
              </a:rPr>
              <a:t>Imaging: Thoracic rads show enlarged heart</a:t>
            </a:r>
          </a:p>
        </p:txBody>
      </p:sp>
    </p:spTree>
    <p:extLst>
      <p:ext uri="{BB962C8B-B14F-4D97-AF65-F5344CB8AC3E}">
        <p14:creationId xmlns:p14="http://schemas.microsoft.com/office/powerpoint/2010/main" val="187420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000500" y="228600"/>
            <a:ext cx="4267200" cy="607918"/>
          </a:xfrm>
          <a:prstGeom prst="rect">
            <a:avLst/>
          </a:prstGeom>
        </p:spPr>
        <p:txBody>
          <a:bodyPr>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4000" b="1" dirty="0">
                <a:latin typeface="Century Gothic" panose="020B0502020202020204" pitchFamily="34" charset="0"/>
              </a:rPr>
              <a:t>Have Questions?</a:t>
            </a:r>
            <a:endParaRPr lang="en-US" altLang="en-US" sz="4000" dirty="0">
              <a:latin typeface="Century Gothic" panose="020B0502020202020204" pitchFamily="34" charset="0"/>
            </a:endParaRPr>
          </a:p>
        </p:txBody>
      </p:sp>
      <p:grpSp>
        <p:nvGrpSpPr>
          <p:cNvPr id="6" name="Group 5"/>
          <p:cNvGrpSpPr/>
          <p:nvPr/>
        </p:nvGrpSpPr>
        <p:grpSpPr>
          <a:xfrm>
            <a:off x="2041954" y="990600"/>
            <a:ext cx="8587946" cy="5416456"/>
            <a:chOff x="533400" y="946245"/>
            <a:chExt cx="8587946" cy="5416456"/>
          </a:xfrm>
        </p:grpSpPr>
        <p:pic>
          <p:nvPicPr>
            <p:cNvPr id="2050" name="Picture 2" descr="Related image">
              <a:extLst>
                <a:ext uri="{FF2B5EF4-FFF2-40B4-BE49-F238E27FC236}">
                  <a16:creationId xmlns:a16="http://schemas.microsoft.com/office/drawing/2014/main" id="{71EB88B8-6A89-4309-8862-151DF108D40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38200" y="990601"/>
              <a:ext cx="7620000" cy="5372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2590800" y="946245"/>
              <a:ext cx="4038600" cy="457200"/>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2400" b="1" dirty="0">
                  <a:latin typeface="Century Gothic" panose="020B0502020202020204" pitchFamily="34" charset="0"/>
                </a:rPr>
                <a:t>barbara_qurollo@ncsu.edu</a:t>
              </a:r>
              <a:endParaRPr lang="en-US" altLang="en-US" sz="2400" dirty="0">
                <a:latin typeface="Century Gothic" panose="020B0502020202020204" pitchFamily="34" charset="0"/>
              </a:endParaRPr>
            </a:p>
          </p:txBody>
        </p:sp>
        <p:pic>
          <p:nvPicPr>
            <p:cNvPr id="5" name="Picture 2" descr="Related image">
              <a:extLst>
                <a:ext uri="{FF2B5EF4-FFF2-40B4-BE49-F238E27FC236}">
                  <a16:creationId xmlns:a16="http://schemas.microsoft.com/office/drawing/2014/main" id="{93789CA5-F9DA-46BB-BED1-353CD98C0D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562101"/>
              <a:ext cx="6530546" cy="4800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4191000"/>
              <a:ext cx="24384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1524000" y="6542902"/>
            <a:ext cx="7543800" cy="276999"/>
          </a:xfrm>
          <a:prstGeom prst="rect">
            <a:avLst/>
          </a:prstGeom>
        </p:spPr>
        <p:txBody>
          <a:bodyPr wrap="square">
            <a:spAutoFit/>
          </a:bodyPr>
          <a:lstStyle/>
          <a:p>
            <a:r>
              <a:rPr lang="en-US" sz="1200" dirty="0">
                <a:solidFill>
                  <a:schemeClr val="bg1"/>
                </a:solidFill>
                <a:latin typeface="Century Gothic" panose="020B0502020202020204" pitchFamily="34" charset="0"/>
              </a:rPr>
              <a:t>Illustration by Allie </a:t>
            </a:r>
            <a:r>
              <a:rPr lang="en-US" sz="1200" dirty="0" err="1">
                <a:solidFill>
                  <a:schemeClr val="bg1"/>
                </a:solidFill>
                <a:latin typeface="Century Gothic" panose="020B0502020202020204" pitchFamily="34" charset="0"/>
              </a:rPr>
              <a:t>Brosh</a:t>
            </a:r>
            <a:r>
              <a:rPr lang="en-US" sz="1200" dirty="0">
                <a:solidFill>
                  <a:schemeClr val="bg1"/>
                </a:solidFill>
                <a:latin typeface="Century Gothic" panose="020B0502020202020204" pitchFamily="34" charset="0"/>
              </a:rPr>
              <a:t>, http://hyperboleandahalf.blogspot.com/</a:t>
            </a:r>
          </a:p>
        </p:txBody>
      </p:sp>
    </p:spTree>
    <p:extLst>
      <p:ext uri="{BB962C8B-B14F-4D97-AF65-F5344CB8AC3E}">
        <p14:creationId xmlns:p14="http://schemas.microsoft.com/office/powerpoint/2010/main" val="2785012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703965" y="7692"/>
            <a:ext cx="8277731" cy="584775"/>
          </a:xfrm>
          <a:prstGeom prst="rect">
            <a:avLst/>
          </a:prstGeom>
        </p:spPr>
        <p:txBody>
          <a:bodyPr wrap="square">
            <a:spAutoFit/>
          </a:bodyPr>
          <a:lstStyle/>
          <a:p>
            <a:r>
              <a:rPr lang="en-US" sz="3200" b="1" dirty="0">
                <a:solidFill>
                  <a:srgbClr val="111111"/>
                </a:solidFill>
                <a:latin typeface="Roboto"/>
              </a:rPr>
              <a:t>PROTOZOA</a:t>
            </a:r>
            <a:endParaRPr lang="en-US" sz="3200" b="1" dirty="0"/>
          </a:p>
        </p:txBody>
      </p:sp>
      <p:sp>
        <p:nvSpPr>
          <p:cNvPr id="3" name="Rectangle 2"/>
          <p:cNvSpPr/>
          <p:nvPr/>
        </p:nvSpPr>
        <p:spPr>
          <a:xfrm>
            <a:off x="5542431" y="1066801"/>
            <a:ext cx="5058436" cy="461665"/>
          </a:xfrm>
          <a:prstGeom prst="rect">
            <a:avLst/>
          </a:prstGeom>
        </p:spPr>
        <p:txBody>
          <a:bodyPr wrap="none">
            <a:spAutoFit/>
          </a:bodyPr>
          <a:lstStyle/>
          <a:p>
            <a:r>
              <a:rPr lang="en-US" dirty="0">
                <a:solidFill>
                  <a:srgbClr val="7030A0"/>
                </a:solidFill>
                <a:latin typeface="Roboto"/>
              </a:rPr>
              <a:t>SARCOMASTIGOPHORA (phylum)</a:t>
            </a:r>
            <a:endParaRPr lang="en-US" dirty="0">
              <a:solidFill>
                <a:srgbClr val="7030A0"/>
              </a:solidFill>
            </a:endParaRPr>
          </a:p>
        </p:txBody>
      </p:sp>
      <p:sp>
        <p:nvSpPr>
          <p:cNvPr id="5" name="Rectangle 4"/>
          <p:cNvSpPr/>
          <p:nvPr/>
        </p:nvSpPr>
        <p:spPr>
          <a:xfrm>
            <a:off x="1679902" y="1066801"/>
            <a:ext cx="3657411" cy="461665"/>
          </a:xfrm>
          <a:prstGeom prst="rect">
            <a:avLst/>
          </a:prstGeom>
        </p:spPr>
        <p:txBody>
          <a:bodyPr wrap="none">
            <a:spAutoFit/>
          </a:bodyPr>
          <a:lstStyle/>
          <a:p>
            <a:r>
              <a:rPr lang="en-US" dirty="0">
                <a:solidFill>
                  <a:srgbClr val="7030A0"/>
                </a:solidFill>
                <a:latin typeface="Roboto"/>
              </a:rPr>
              <a:t>APICOMPLEXA (phylum)</a:t>
            </a:r>
            <a:endParaRPr lang="en-US" dirty="0">
              <a:solidFill>
                <a:srgbClr val="7030A0"/>
              </a:solidFill>
            </a:endParaRPr>
          </a:p>
        </p:txBody>
      </p:sp>
      <p:grpSp>
        <p:nvGrpSpPr>
          <p:cNvPr id="16" name="Group 15"/>
          <p:cNvGrpSpPr/>
          <p:nvPr/>
        </p:nvGrpSpPr>
        <p:grpSpPr>
          <a:xfrm>
            <a:off x="1902174" y="1440533"/>
            <a:ext cx="120939" cy="169960"/>
            <a:chOff x="4876800" y="1833587"/>
            <a:chExt cx="762000" cy="147613"/>
          </a:xfrm>
        </p:grpSpPr>
        <p:cxnSp>
          <p:nvCxnSpPr>
            <p:cNvPr id="13" name="Straight Connector 12"/>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6018510" y="1454582"/>
            <a:ext cx="3746795" cy="400110"/>
          </a:xfrm>
          <a:prstGeom prst="rect">
            <a:avLst/>
          </a:prstGeom>
        </p:spPr>
        <p:txBody>
          <a:bodyPr wrap="none">
            <a:spAutoFit/>
          </a:bodyPr>
          <a:lstStyle/>
          <a:p>
            <a:r>
              <a:rPr lang="en-US" sz="2000" dirty="0">
                <a:solidFill>
                  <a:srgbClr val="111111"/>
                </a:solidFill>
                <a:latin typeface="Roboto"/>
              </a:rPr>
              <a:t>MASTIGOPHORA (subphylum)</a:t>
            </a:r>
            <a:endParaRPr lang="en-US" sz="2000" dirty="0"/>
          </a:p>
        </p:txBody>
      </p:sp>
      <p:grpSp>
        <p:nvGrpSpPr>
          <p:cNvPr id="18" name="Group 17"/>
          <p:cNvGrpSpPr/>
          <p:nvPr/>
        </p:nvGrpSpPr>
        <p:grpSpPr>
          <a:xfrm>
            <a:off x="6228798" y="1809674"/>
            <a:ext cx="304800" cy="198228"/>
            <a:chOff x="4876800" y="1833587"/>
            <a:chExt cx="762000" cy="147613"/>
          </a:xfrm>
        </p:grpSpPr>
        <p:cxnSp>
          <p:nvCxnSpPr>
            <p:cNvPr id="19" name="Straight Connector 18"/>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6533598" y="1838576"/>
            <a:ext cx="3300968" cy="369332"/>
          </a:xfrm>
          <a:prstGeom prst="rect">
            <a:avLst/>
          </a:prstGeom>
        </p:spPr>
        <p:txBody>
          <a:bodyPr wrap="none">
            <a:spAutoFit/>
          </a:bodyPr>
          <a:lstStyle/>
          <a:p>
            <a:r>
              <a:rPr lang="en-US" sz="1800" dirty="0">
                <a:solidFill>
                  <a:srgbClr val="111111"/>
                </a:solidFill>
                <a:latin typeface="Roboto"/>
              </a:rPr>
              <a:t>ZOOMASTIGOPHORA (class)</a:t>
            </a:r>
            <a:endParaRPr lang="en-US" sz="1800" dirty="0"/>
          </a:p>
        </p:txBody>
      </p:sp>
      <p:grpSp>
        <p:nvGrpSpPr>
          <p:cNvPr id="22" name="Group 21"/>
          <p:cNvGrpSpPr/>
          <p:nvPr/>
        </p:nvGrpSpPr>
        <p:grpSpPr>
          <a:xfrm>
            <a:off x="6772311" y="2192882"/>
            <a:ext cx="304800" cy="198228"/>
            <a:chOff x="4876800" y="1833587"/>
            <a:chExt cx="762000" cy="147613"/>
          </a:xfrm>
        </p:grpSpPr>
        <p:cxnSp>
          <p:nvCxnSpPr>
            <p:cNvPr id="23" name="Straight Connector 22"/>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7077112" y="2230080"/>
            <a:ext cx="2596545" cy="338554"/>
          </a:xfrm>
          <a:prstGeom prst="rect">
            <a:avLst/>
          </a:prstGeom>
        </p:spPr>
        <p:txBody>
          <a:bodyPr wrap="none">
            <a:spAutoFit/>
          </a:bodyPr>
          <a:lstStyle/>
          <a:p>
            <a:r>
              <a:rPr lang="en-US" sz="1600" dirty="0">
                <a:solidFill>
                  <a:srgbClr val="111111"/>
                </a:solidFill>
                <a:latin typeface="Roboto"/>
              </a:rPr>
              <a:t>KINETOPLASTIDA (order)</a:t>
            </a:r>
            <a:endParaRPr lang="en-US" sz="1600" dirty="0"/>
          </a:p>
        </p:txBody>
      </p:sp>
      <p:grpSp>
        <p:nvGrpSpPr>
          <p:cNvPr id="26" name="Group 25"/>
          <p:cNvGrpSpPr/>
          <p:nvPr/>
        </p:nvGrpSpPr>
        <p:grpSpPr>
          <a:xfrm>
            <a:off x="6807325" y="5078266"/>
            <a:ext cx="281513" cy="237436"/>
            <a:chOff x="4876800" y="1833587"/>
            <a:chExt cx="762000" cy="147613"/>
          </a:xfrm>
        </p:grpSpPr>
        <p:cxnSp>
          <p:nvCxnSpPr>
            <p:cNvPr id="27" name="Straight Connector 26"/>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6554451" y="4796662"/>
            <a:ext cx="3068340" cy="338554"/>
          </a:xfrm>
          <a:prstGeom prst="rect">
            <a:avLst/>
          </a:prstGeom>
        </p:spPr>
        <p:txBody>
          <a:bodyPr wrap="none">
            <a:spAutoFit/>
          </a:bodyPr>
          <a:lstStyle/>
          <a:p>
            <a:r>
              <a:rPr lang="en-US" sz="1600" dirty="0">
                <a:solidFill>
                  <a:srgbClr val="111111"/>
                </a:solidFill>
                <a:latin typeface="Roboto"/>
              </a:rPr>
              <a:t>TRITRICHOMONADIDA (order)</a:t>
            </a:r>
            <a:endParaRPr lang="en-US" sz="1600" dirty="0"/>
          </a:p>
        </p:txBody>
      </p:sp>
      <p:sp>
        <p:nvSpPr>
          <p:cNvPr id="41" name="Rectangle 40"/>
          <p:cNvSpPr/>
          <p:nvPr/>
        </p:nvSpPr>
        <p:spPr>
          <a:xfrm>
            <a:off x="7775327" y="2847140"/>
            <a:ext cx="1922129" cy="276999"/>
          </a:xfrm>
          <a:prstGeom prst="rect">
            <a:avLst/>
          </a:prstGeom>
        </p:spPr>
        <p:txBody>
          <a:bodyPr wrap="none">
            <a:spAutoFit/>
          </a:bodyPr>
          <a:lstStyle/>
          <a:p>
            <a:r>
              <a:rPr lang="en-US" sz="1200" i="1" dirty="0">
                <a:solidFill>
                  <a:srgbClr val="111111"/>
                </a:solidFill>
                <a:latin typeface="Roboto"/>
              </a:rPr>
              <a:t>TRYPANOSOMA</a:t>
            </a:r>
            <a:r>
              <a:rPr lang="en-US" sz="1200" dirty="0">
                <a:solidFill>
                  <a:srgbClr val="111111"/>
                </a:solidFill>
                <a:latin typeface="Roboto"/>
              </a:rPr>
              <a:t> (genus)</a:t>
            </a:r>
            <a:endParaRPr lang="en-US" sz="1200" dirty="0"/>
          </a:p>
        </p:txBody>
      </p:sp>
      <p:grpSp>
        <p:nvGrpSpPr>
          <p:cNvPr id="42" name="Group 41"/>
          <p:cNvGrpSpPr/>
          <p:nvPr/>
        </p:nvGrpSpPr>
        <p:grpSpPr>
          <a:xfrm>
            <a:off x="2702730" y="5615430"/>
            <a:ext cx="304800" cy="198228"/>
            <a:chOff x="4876800" y="1833587"/>
            <a:chExt cx="762000" cy="147613"/>
          </a:xfrm>
        </p:grpSpPr>
        <p:cxnSp>
          <p:nvCxnSpPr>
            <p:cNvPr id="43" name="Straight Connector 42"/>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45" name="Rectangle 44"/>
          <p:cNvSpPr/>
          <p:nvPr/>
        </p:nvSpPr>
        <p:spPr>
          <a:xfrm>
            <a:off x="7778211" y="3127092"/>
            <a:ext cx="1670201" cy="276999"/>
          </a:xfrm>
          <a:prstGeom prst="rect">
            <a:avLst/>
          </a:prstGeom>
        </p:spPr>
        <p:txBody>
          <a:bodyPr wrap="none">
            <a:spAutoFit/>
          </a:bodyPr>
          <a:lstStyle/>
          <a:p>
            <a:r>
              <a:rPr lang="en-US" sz="1200" i="1" dirty="0">
                <a:solidFill>
                  <a:srgbClr val="111111"/>
                </a:solidFill>
                <a:latin typeface="Roboto"/>
              </a:rPr>
              <a:t>LEISHMANIA</a:t>
            </a:r>
            <a:r>
              <a:rPr lang="en-US" sz="1200" dirty="0">
                <a:solidFill>
                  <a:srgbClr val="111111"/>
                </a:solidFill>
                <a:latin typeface="Roboto"/>
              </a:rPr>
              <a:t> (genus)</a:t>
            </a:r>
            <a:endParaRPr lang="en-US" sz="1200" dirty="0"/>
          </a:p>
        </p:txBody>
      </p:sp>
      <p:sp>
        <p:nvSpPr>
          <p:cNvPr id="46" name="Rectangle 45"/>
          <p:cNvSpPr/>
          <p:nvPr/>
        </p:nvSpPr>
        <p:spPr>
          <a:xfrm>
            <a:off x="1971437" y="1447800"/>
            <a:ext cx="2531527" cy="369332"/>
          </a:xfrm>
          <a:prstGeom prst="rect">
            <a:avLst/>
          </a:prstGeom>
        </p:spPr>
        <p:txBody>
          <a:bodyPr wrap="none">
            <a:spAutoFit/>
          </a:bodyPr>
          <a:lstStyle/>
          <a:p>
            <a:r>
              <a:rPr lang="en-US" sz="1800" dirty="0">
                <a:solidFill>
                  <a:srgbClr val="111111"/>
                </a:solidFill>
                <a:latin typeface="Roboto"/>
              </a:rPr>
              <a:t>CONOIDASIDA (class)</a:t>
            </a:r>
            <a:endParaRPr lang="en-US" sz="1800" dirty="0"/>
          </a:p>
        </p:txBody>
      </p:sp>
      <p:grpSp>
        <p:nvGrpSpPr>
          <p:cNvPr id="51" name="Group 50"/>
          <p:cNvGrpSpPr/>
          <p:nvPr/>
        </p:nvGrpSpPr>
        <p:grpSpPr>
          <a:xfrm>
            <a:off x="2715973" y="2266117"/>
            <a:ext cx="255827" cy="174416"/>
            <a:chOff x="4876800" y="1833587"/>
            <a:chExt cx="762000" cy="147613"/>
          </a:xfrm>
        </p:grpSpPr>
        <p:cxnSp>
          <p:nvCxnSpPr>
            <p:cNvPr id="52" name="Straight Connector 51"/>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7626300" y="2794994"/>
            <a:ext cx="229439" cy="204069"/>
            <a:chOff x="4876800" y="1833587"/>
            <a:chExt cx="762000" cy="147613"/>
          </a:xfrm>
        </p:grpSpPr>
        <p:cxnSp>
          <p:nvCxnSpPr>
            <p:cNvPr id="56" name="Straight Connector 55"/>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58" name="Rectangle 57"/>
          <p:cNvSpPr/>
          <p:nvPr/>
        </p:nvSpPr>
        <p:spPr>
          <a:xfrm>
            <a:off x="7412155" y="2545649"/>
            <a:ext cx="2717924" cy="307777"/>
          </a:xfrm>
          <a:prstGeom prst="rect">
            <a:avLst/>
          </a:prstGeom>
        </p:spPr>
        <p:txBody>
          <a:bodyPr wrap="none">
            <a:spAutoFit/>
          </a:bodyPr>
          <a:lstStyle/>
          <a:p>
            <a:r>
              <a:rPr lang="en-US" sz="1400" dirty="0">
                <a:solidFill>
                  <a:srgbClr val="111111"/>
                </a:solidFill>
                <a:latin typeface="Roboto"/>
              </a:rPr>
              <a:t>TRYPANOSOMATIDAE (family)</a:t>
            </a:r>
            <a:endParaRPr lang="en-US" sz="1400" dirty="0"/>
          </a:p>
        </p:txBody>
      </p:sp>
      <p:sp>
        <p:nvSpPr>
          <p:cNvPr id="60" name="Rectangle 59"/>
          <p:cNvSpPr/>
          <p:nvPr/>
        </p:nvSpPr>
        <p:spPr>
          <a:xfrm>
            <a:off x="2963966" y="2300376"/>
            <a:ext cx="2722092" cy="307777"/>
          </a:xfrm>
          <a:prstGeom prst="rect">
            <a:avLst/>
          </a:prstGeom>
        </p:spPr>
        <p:txBody>
          <a:bodyPr wrap="none">
            <a:spAutoFit/>
          </a:bodyPr>
          <a:lstStyle/>
          <a:p>
            <a:r>
              <a:rPr lang="en-US" sz="1400" dirty="0">
                <a:solidFill>
                  <a:srgbClr val="111111"/>
                </a:solidFill>
                <a:latin typeface="Roboto"/>
              </a:rPr>
              <a:t>CRYPTOSPORIDIIDAE (family)</a:t>
            </a:r>
            <a:endParaRPr lang="en-US" sz="1400" dirty="0"/>
          </a:p>
        </p:txBody>
      </p:sp>
      <p:grpSp>
        <p:nvGrpSpPr>
          <p:cNvPr id="61" name="Group 60"/>
          <p:cNvGrpSpPr/>
          <p:nvPr/>
        </p:nvGrpSpPr>
        <p:grpSpPr>
          <a:xfrm>
            <a:off x="3016478" y="2572870"/>
            <a:ext cx="201348" cy="164056"/>
            <a:chOff x="4876800" y="1833587"/>
            <a:chExt cx="762000" cy="147613"/>
          </a:xfrm>
        </p:grpSpPr>
        <p:cxnSp>
          <p:nvCxnSpPr>
            <p:cNvPr id="62" name="Straight Connector 61"/>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a:off x="2096686" y="1777210"/>
            <a:ext cx="250546" cy="212048"/>
            <a:chOff x="4876800" y="1833587"/>
            <a:chExt cx="762000" cy="147613"/>
          </a:xfrm>
        </p:grpSpPr>
        <p:cxnSp>
          <p:nvCxnSpPr>
            <p:cNvPr id="65" name="Straight Connector 64"/>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67" name="Rectangle 66"/>
          <p:cNvSpPr/>
          <p:nvPr/>
        </p:nvSpPr>
        <p:spPr>
          <a:xfrm>
            <a:off x="2288064" y="1810804"/>
            <a:ext cx="2167453" cy="338554"/>
          </a:xfrm>
          <a:prstGeom prst="rect">
            <a:avLst/>
          </a:prstGeom>
        </p:spPr>
        <p:txBody>
          <a:bodyPr wrap="none">
            <a:spAutoFit/>
          </a:bodyPr>
          <a:lstStyle/>
          <a:p>
            <a:r>
              <a:rPr lang="en-US" sz="1600" dirty="0">
                <a:solidFill>
                  <a:srgbClr val="111111"/>
                </a:solidFill>
                <a:latin typeface="Roboto"/>
              </a:rPr>
              <a:t>COCCIDIA (subclass)</a:t>
            </a:r>
            <a:endParaRPr lang="en-US" sz="1600" dirty="0"/>
          </a:p>
        </p:txBody>
      </p:sp>
      <p:grpSp>
        <p:nvGrpSpPr>
          <p:cNvPr id="68" name="Group 67"/>
          <p:cNvGrpSpPr/>
          <p:nvPr/>
        </p:nvGrpSpPr>
        <p:grpSpPr>
          <a:xfrm>
            <a:off x="2119537" y="1993477"/>
            <a:ext cx="193079" cy="3055501"/>
            <a:chOff x="4876800" y="1833587"/>
            <a:chExt cx="762000" cy="147613"/>
          </a:xfrm>
        </p:grpSpPr>
        <p:cxnSp>
          <p:nvCxnSpPr>
            <p:cNvPr id="69" name="Straight Connector 68"/>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71" name="Rectangle 70"/>
          <p:cNvSpPr/>
          <p:nvPr/>
        </p:nvSpPr>
        <p:spPr>
          <a:xfrm>
            <a:off x="2285614" y="4896613"/>
            <a:ext cx="2685415" cy="369332"/>
          </a:xfrm>
          <a:prstGeom prst="rect">
            <a:avLst/>
          </a:prstGeom>
        </p:spPr>
        <p:txBody>
          <a:bodyPr wrap="none">
            <a:spAutoFit/>
          </a:bodyPr>
          <a:lstStyle/>
          <a:p>
            <a:r>
              <a:rPr lang="en-US" sz="1800" dirty="0">
                <a:solidFill>
                  <a:srgbClr val="111111"/>
                </a:solidFill>
                <a:latin typeface="Roboto"/>
              </a:rPr>
              <a:t>ACONOIDASIDA (class)</a:t>
            </a:r>
            <a:endParaRPr lang="en-US" sz="1800" dirty="0"/>
          </a:p>
        </p:txBody>
      </p:sp>
      <p:grpSp>
        <p:nvGrpSpPr>
          <p:cNvPr id="72" name="Group 71"/>
          <p:cNvGrpSpPr/>
          <p:nvPr/>
        </p:nvGrpSpPr>
        <p:grpSpPr>
          <a:xfrm>
            <a:off x="2421881" y="5245674"/>
            <a:ext cx="191556" cy="182713"/>
            <a:chOff x="4876800" y="1833587"/>
            <a:chExt cx="762000" cy="147613"/>
          </a:xfrm>
        </p:grpSpPr>
        <p:cxnSp>
          <p:nvCxnSpPr>
            <p:cNvPr id="73" name="Straight Connector 72"/>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75" name="Rectangle 74"/>
          <p:cNvSpPr/>
          <p:nvPr/>
        </p:nvSpPr>
        <p:spPr>
          <a:xfrm>
            <a:off x="2563213" y="5279837"/>
            <a:ext cx="2385461" cy="338554"/>
          </a:xfrm>
          <a:prstGeom prst="rect">
            <a:avLst/>
          </a:prstGeom>
        </p:spPr>
        <p:txBody>
          <a:bodyPr wrap="none">
            <a:spAutoFit/>
          </a:bodyPr>
          <a:lstStyle/>
          <a:p>
            <a:r>
              <a:rPr lang="en-US" sz="1600" dirty="0">
                <a:solidFill>
                  <a:srgbClr val="111111"/>
                </a:solidFill>
                <a:latin typeface="Roboto"/>
              </a:rPr>
              <a:t>PIROPLASMIDA (order)</a:t>
            </a:r>
            <a:endParaRPr lang="en-US" sz="1600" dirty="0"/>
          </a:p>
        </p:txBody>
      </p:sp>
      <p:grpSp>
        <p:nvGrpSpPr>
          <p:cNvPr id="76" name="Group 75"/>
          <p:cNvGrpSpPr/>
          <p:nvPr/>
        </p:nvGrpSpPr>
        <p:grpSpPr>
          <a:xfrm>
            <a:off x="7183542" y="2509461"/>
            <a:ext cx="304800" cy="198228"/>
            <a:chOff x="4876800" y="1833587"/>
            <a:chExt cx="762000" cy="147613"/>
          </a:xfrm>
        </p:grpSpPr>
        <p:cxnSp>
          <p:nvCxnSpPr>
            <p:cNvPr id="77" name="Straight Connector 76"/>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79" name="Rectangle 78"/>
          <p:cNvSpPr/>
          <p:nvPr/>
        </p:nvSpPr>
        <p:spPr>
          <a:xfrm>
            <a:off x="2948220" y="5656688"/>
            <a:ext cx="1891865" cy="307777"/>
          </a:xfrm>
          <a:prstGeom prst="rect">
            <a:avLst/>
          </a:prstGeom>
        </p:spPr>
        <p:txBody>
          <a:bodyPr wrap="none">
            <a:spAutoFit/>
          </a:bodyPr>
          <a:lstStyle/>
          <a:p>
            <a:r>
              <a:rPr lang="en-US" sz="1400" dirty="0">
                <a:solidFill>
                  <a:srgbClr val="111111"/>
                </a:solidFill>
                <a:latin typeface="Roboto"/>
              </a:rPr>
              <a:t>BABESIIDAE (family)</a:t>
            </a:r>
            <a:endParaRPr lang="en-US" sz="1400" dirty="0"/>
          </a:p>
        </p:txBody>
      </p:sp>
      <p:sp>
        <p:nvSpPr>
          <p:cNvPr id="80" name="Rectangle 79"/>
          <p:cNvSpPr/>
          <p:nvPr/>
        </p:nvSpPr>
        <p:spPr>
          <a:xfrm>
            <a:off x="3276250" y="5964739"/>
            <a:ext cx="1406154" cy="276999"/>
          </a:xfrm>
          <a:prstGeom prst="rect">
            <a:avLst/>
          </a:prstGeom>
        </p:spPr>
        <p:txBody>
          <a:bodyPr wrap="none">
            <a:spAutoFit/>
          </a:bodyPr>
          <a:lstStyle/>
          <a:p>
            <a:r>
              <a:rPr lang="en-US" sz="1200" i="1" dirty="0">
                <a:solidFill>
                  <a:srgbClr val="111111"/>
                </a:solidFill>
                <a:latin typeface="Roboto"/>
              </a:rPr>
              <a:t>BABESIA</a:t>
            </a:r>
            <a:r>
              <a:rPr lang="en-US" sz="1200" dirty="0">
                <a:solidFill>
                  <a:srgbClr val="111111"/>
                </a:solidFill>
                <a:latin typeface="Roboto"/>
              </a:rPr>
              <a:t> (genus)</a:t>
            </a:r>
            <a:endParaRPr lang="en-US" sz="1200" dirty="0"/>
          </a:p>
        </p:txBody>
      </p:sp>
      <p:grpSp>
        <p:nvGrpSpPr>
          <p:cNvPr id="81" name="Group 80"/>
          <p:cNvGrpSpPr/>
          <p:nvPr/>
        </p:nvGrpSpPr>
        <p:grpSpPr>
          <a:xfrm>
            <a:off x="3090015" y="5911687"/>
            <a:ext cx="229439" cy="204069"/>
            <a:chOff x="4876800" y="1833587"/>
            <a:chExt cx="762000" cy="147613"/>
          </a:xfrm>
        </p:grpSpPr>
        <p:cxnSp>
          <p:nvCxnSpPr>
            <p:cNvPr id="82" name="Straight Connector 81"/>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2704796" y="5813658"/>
            <a:ext cx="304800" cy="541678"/>
            <a:chOff x="4876800" y="1833587"/>
            <a:chExt cx="762000" cy="147613"/>
          </a:xfrm>
        </p:grpSpPr>
        <p:cxnSp>
          <p:nvCxnSpPr>
            <p:cNvPr id="85" name="Straight Connector 84"/>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87" name="Rectangle 86"/>
          <p:cNvSpPr/>
          <p:nvPr/>
        </p:nvSpPr>
        <p:spPr>
          <a:xfrm>
            <a:off x="2950286" y="6198366"/>
            <a:ext cx="2048959" cy="307777"/>
          </a:xfrm>
          <a:prstGeom prst="rect">
            <a:avLst/>
          </a:prstGeom>
        </p:spPr>
        <p:txBody>
          <a:bodyPr wrap="none">
            <a:spAutoFit/>
          </a:bodyPr>
          <a:lstStyle/>
          <a:p>
            <a:r>
              <a:rPr lang="en-US" sz="1400" dirty="0">
                <a:solidFill>
                  <a:srgbClr val="111111"/>
                </a:solidFill>
                <a:latin typeface="Roboto"/>
              </a:rPr>
              <a:t>THEILERIIDAE (family)</a:t>
            </a:r>
            <a:endParaRPr lang="en-US" sz="1400" dirty="0"/>
          </a:p>
        </p:txBody>
      </p:sp>
      <p:sp>
        <p:nvSpPr>
          <p:cNvPr id="88" name="Rectangle 87"/>
          <p:cNvSpPr/>
          <p:nvPr/>
        </p:nvSpPr>
        <p:spPr>
          <a:xfrm>
            <a:off x="3324754" y="6496999"/>
            <a:ext cx="1805110" cy="276999"/>
          </a:xfrm>
          <a:prstGeom prst="rect">
            <a:avLst/>
          </a:prstGeom>
        </p:spPr>
        <p:txBody>
          <a:bodyPr wrap="none">
            <a:spAutoFit/>
          </a:bodyPr>
          <a:lstStyle/>
          <a:p>
            <a:r>
              <a:rPr lang="en-US" sz="1200" i="1" dirty="0">
                <a:solidFill>
                  <a:srgbClr val="111111"/>
                </a:solidFill>
                <a:latin typeface="Roboto"/>
              </a:rPr>
              <a:t>CYTAUXZOON</a:t>
            </a:r>
            <a:r>
              <a:rPr lang="en-US" sz="1200" dirty="0">
                <a:solidFill>
                  <a:srgbClr val="111111"/>
                </a:solidFill>
                <a:latin typeface="Roboto"/>
              </a:rPr>
              <a:t> (genus)</a:t>
            </a:r>
            <a:endParaRPr lang="en-US" sz="1200" dirty="0"/>
          </a:p>
        </p:txBody>
      </p:sp>
      <p:grpSp>
        <p:nvGrpSpPr>
          <p:cNvPr id="89" name="Group 88"/>
          <p:cNvGrpSpPr/>
          <p:nvPr/>
        </p:nvGrpSpPr>
        <p:grpSpPr>
          <a:xfrm>
            <a:off x="3141661" y="6454169"/>
            <a:ext cx="229439" cy="204069"/>
            <a:chOff x="4876800" y="1833587"/>
            <a:chExt cx="762000" cy="147613"/>
          </a:xfrm>
        </p:grpSpPr>
        <p:cxnSp>
          <p:nvCxnSpPr>
            <p:cNvPr id="90" name="Straight Connector 89"/>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2694989" y="2452248"/>
            <a:ext cx="449784" cy="1091856"/>
            <a:chOff x="4876800" y="1833587"/>
            <a:chExt cx="762000" cy="147613"/>
          </a:xfrm>
        </p:grpSpPr>
        <p:cxnSp>
          <p:nvCxnSpPr>
            <p:cNvPr id="93" name="Straight Connector 92"/>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95" name="Rectangle 94"/>
          <p:cNvSpPr/>
          <p:nvPr/>
        </p:nvSpPr>
        <p:spPr>
          <a:xfrm>
            <a:off x="3079987" y="3389916"/>
            <a:ext cx="2359941" cy="307777"/>
          </a:xfrm>
          <a:prstGeom prst="rect">
            <a:avLst/>
          </a:prstGeom>
        </p:spPr>
        <p:txBody>
          <a:bodyPr wrap="none">
            <a:spAutoFit/>
          </a:bodyPr>
          <a:lstStyle/>
          <a:p>
            <a:r>
              <a:rPr lang="en-US" sz="1400" dirty="0">
                <a:solidFill>
                  <a:srgbClr val="111111"/>
                </a:solidFill>
                <a:latin typeface="Roboto"/>
              </a:rPr>
              <a:t>SARCOCYSTIDAE (family)</a:t>
            </a:r>
            <a:endParaRPr lang="en-US" sz="1400" dirty="0"/>
          </a:p>
        </p:txBody>
      </p:sp>
      <p:grpSp>
        <p:nvGrpSpPr>
          <p:cNvPr id="97" name="Group 96"/>
          <p:cNvGrpSpPr/>
          <p:nvPr/>
        </p:nvGrpSpPr>
        <p:grpSpPr>
          <a:xfrm>
            <a:off x="3237173" y="3704807"/>
            <a:ext cx="201348" cy="164056"/>
            <a:chOff x="4876800" y="1833587"/>
            <a:chExt cx="762000" cy="147613"/>
          </a:xfrm>
        </p:grpSpPr>
        <p:cxnSp>
          <p:nvCxnSpPr>
            <p:cNvPr id="98" name="Straight Connector 97"/>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00" name="Group 99"/>
          <p:cNvGrpSpPr/>
          <p:nvPr/>
        </p:nvGrpSpPr>
        <p:grpSpPr>
          <a:xfrm>
            <a:off x="6388233" y="4760377"/>
            <a:ext cx="201348" cy="164056"/>
            <a:chOff x="4876800" y="1833587"/>
            <a:chExt cx="762000" cy="147613"/>
          </a:xfrm>
        </p:grpSpPr>
        <p:cxnSp>
          <p:nvCxnSpPr>
            <p:cNvPr id="101" name="Straight Connector 100"/>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03" name="Rectangle 102"/>
          <p:cNvSpPr/>
          <p:nvPr/>
        </p:nvSpPr>
        <p:spPr>
          <a:xfrm>
            <a:off x="3415340" y="3741008"/>
            <a:ext cx="1805751" cy="276999"/>
          </a:xfrm>
          <a:prstGeom prst="rect">
            <a:avLst/>
          </a:prstGeom>
        </p:spPr>
        <p:txBody>
          <a:bodyPr wrap="none">
            <a:spAutoFit/>
          </a:bodyPr>
          <a:lstStyle/>
          <a:p>
            <a:r>
              <a:rPr lang="en-US" sz="1200" i="1" dirty="0">
                <a:solidFill>
                  <a:srgbClr val="111111"/>
                </a:solidFill>
                <a:latin typeface="Roboto"/>
              </a:rPr>
              <a:t>TOXOPLASMA</a:t>
            </a:r>
            <a:r>
              <a:rPr lang="en-US" sz="1200" dirty="0">
                <a:solidFill>
                  <a:srgbClr val="111111"/>
                </a:solidFill>
                <a:latin typeface="Roboto"/>
              </a:rPr>
              <a:t> (genus)</a:t>
            </a:r>
            <a:endParaRPr lang="en-US" sz="1200" dirty="0"/>
          </a:p>
        </p:txBody>
      </p:sp>
      <p:grpSp>
        <p:nvGrpSpPr>
          <p:cNvPr id="104" name="Group 103"/>
          <p:cNvGrpSpPr/>
          <p:nvPr/>
        </p:nvGrpSpPr>
        <p:grpSpPr>
          <a:xfrm>
            <a:off x="3249025" y="3899181"/>
            <a:ext cx="193720" cy="594892"/>
            <a:chOff x="4876800" y="1833587"/>
            <a:chExt cx="762000" cy="147613"/>
          </a:xfrm>
        </p:grpSpPr>
        <p:cxnSp>
          <p:nvCxnSpPr>
            <p:cNvPr id="105" name="Straight Connector 104"/>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07" name="Rectangle 106"/>
          <p:cNvSpPr/>
          <p:nvPr/>
        </p:nvSpPr>
        <p:spPr>
          <a:xfrm>
            <a:off x="3438521" y="4071194"/>
            <a:ext cx="1619354" cy="276999"/>
          </a:xfrm>
          <a:prstGeom prst="rect">
            <a:avLst/>
          </a:prstGeom>
        </p:spPr>
        <p:txBody>
          <a:bodyPr wrap="none">
            <a:spAutoFit/>
          </a:bodyPr>
          <a:lstStyle/>
          <a:p>
            <a:r>
              <a:rPr lang="en-US" sz="1200" i="1" dirty="0">
                <a:solidFill>
                  <a:srgbClr val="111111"/>
                </a:solidFill>
                <a:latin typeface="Roboto"/>
              </a:rPr>
              <a:t>NEOSPORA</a:t>
            </a:r>
            <a:r>
              <a:rPr lang="en-US" sz="1200" dirty="0">
                <a:solidFill>
                  <a:srgbClr val="111111"/>
                </a:solidFill>
                <a:latin typeface="Roboto"/>
              </a:rPr>
              <a:t> (genus)</a:t>
            </a:r>
            <a:endParaRPr lang="en-US" sz="1200" dirty="0"/>
          </a:p>
        </p:txBody>
      </p:sp>
      <p:grpSp>
        <p:nvGrpSpPr>
          <p:cNvPr id="108" name="Group 107"/>
          <p:cNvGrpSpPr/>
          <p:nvPr/>
        </p:nvGrpSpPr>
        <p:grpSpPr>
          <a:xfrm>
            <a:off x="3240595" y="3869602"/>
            <a:ext cx="197926" cy="319566"/>
            <a:chOff x="4876800" y="1833587"/>
            <a:chExt cx="762000" cy="147613"/>
          </a:xfrm>
        </p:grpSpPr>
        <p:cxnSp>
          <p:nvCxnSpPr>
            <p:cNvPr id="109" name="Straight Connector 108"/>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11" name="Rectangle 110"/>
          <p:cNvSpPr/>
          <p:nvPr/>
        </p:nvSpPr>
        <p:spPr>
          <a:xfrm>
            <a:off x="3383003" y="4373595"/>
            <a:ext cx="1850186" cy="276999"/>
          </a:xfrm>
          <a:prstGeom prst="rect">
            <a:avLst/>
          </a:prstGeom>
        </p:spPr>
        <p:txBody>
          <a:bodyPr wrap="none">
            <a:spAutoFit/>
          </a:bodyPr>
          <a:lstStyle/>
          <a:p>
            <a:r>
              <a:rPr lang="en-US" sz="1200" i="1" dirty="0">
                <a:solidFill>
                  <a:srgbClr val="111111"/>
                </a:solidFill>
                <a:latin typeface="Roboto"/>
              </a:rPr>
              <a:t>SARCOCYSTIS</a:t>
            </a:r>
            <a:r>
              <a:rPr lang="en-US" sz="1200" dirty="0">
                <a:solidFill>
                  <a:srgbClr val="111111"/>
                </a:solidFill>
                <a:latin typeface="Roboto"/>
              </a:rPr>
              <a:t> (genus)</a:t>
            </a:r>
            <a:endParaRPr lang="en-US" sz="1200" dirty="0"/>
          </a:p>
        </p:txBody>
      </p:sp>
      <p:sp>
        <p:nvSpPr>
          <p:cNvPr id="115" name="Rectangle 114"/>
          <p:cNvSpPr/>
          <p:nvPr/>
        </p:nvSpPr>
        <p:spPr>
          <a:xfrm>
            <a:off x="3231867" y="2607649"/>
            <a:ext cx="2149499" cy="276999"/>
          </a:xfrm>
          <a:prstGeom prst="rect">
            <a:avLst/>
          </a:prstGeom>
        </p:spPr>
        <p:txBody>
          <a:bodyPr wrap="none">
            <a:spAutoFit/>
          </a:bodyPr>
          <a:lstStyle/>
          <a:p>
            <a:r>
              <a:rPr lang="en-US" sz="1200" i="1" dirty="0">
                <a:solidFill>
                  <a:srgbClr val="111111"/>
                </a:solidFill>
                <a:latin typeface="Roboto"/>
              </a:rPr>
              <a:t>CRYTOSPORIDIUM</a:t>
            </a:r>
            <a:r>
              <a:rPr lang="en-US" sz="1200" dirty="0">
                <a:solidFill>
                  <a:srgbClr val="111111"/>
                </a:solidFill>
                <a:latin typeface="Roboto"/>
              </a:rPr>
              <a:t> (genus)</a:t>
            </a:r>
            <a:endParaRPr lang="en-US" sz="1200" dirty="0"/>
          </a:p>
        </p:txBody>
      </p:sp>
      <p:grpSp>
        <p:nvGrpSpPr>
          <p:cNvPr id="116" name="Group 115"/>
          <p:cNvGrpSpPr/>
          <p:nvPr/>
        </p:nvGrpSpPr>
        <p:grpSpPr>
          <a:xfrm>
            <a:off x="3240596" y="4157671"/>
            <a:ext cx="158721" cy="622286"/>
            <a:chOff x="4876800" y="1833587"/>
            <a:chExt cx="762000" cy="147613"/>
          </a:xfrm>
        </p:grpSpPr>
        <p:cxnSp>
          <p:nvCxnSpPr>
            <p:cNvPr id="117" name="Straight Connector 116"/>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19" name="Rectangle 118"/>
          <p:cNvSpPr/>
          <p:nvPr/>
        </p:nvSpPr>
        <p:spPr>
          <a:xfrm>
            <a:off x="3352326" y="4703064"/>
            <a:ext cx="1977273" cy="276999"/>
          </a:xfrm>
          <a:prstGeom prst="rect">
            <a:avLst/>
          </a:prstGeom>
        </p:spPr>
        <p:txBody>
          <a:bodyPr wrap="none">
            <a:spAutoFit/>
          </a:bodyPr>
          <a:lstStyle/>
          <a:p>
            <a:r>
              <a:rPr lang="en-US" sz="1200" i="1" dirty="0">
                <a:solidFill>
                  <a:srgbClr val="111111"/>
                </a:solidFill>
                <a:latin typeface="Roboto"/>
              </a:rPr>
              <a:t>CYSTOISOPORA</a:t>
            </a:r>
            <a:r>
              <a:rPr lang="en-US" sz="1200" dirty="0">
                <a:solidFill>
                  <a:srgbClr val="111111"/>
                </a:solidFill>
                <a:latin typeface="Roboto"/>
              </a:rPr>
              <a:t> (genus)</a:t>
            </a:r>
            <a:endParaRPr lang="en-US" sz="1200" dirty="0"/>
          </a:p>
        </p:txBody>
      </p:sp>
      <p:grpSp>
        <p:nvGrpSpPr>
          <p:cNvPr id="120" name="Group 119"/>
          <p:cNvGrpSpPr/>
          <p:nvPr/>
        </p:nvGrpSpPr>
        <p:grpSpPr>
          <a:xfrm>
            <a:off x="2694989" y="2119976"/>
            <a:ext cx="449784" cy="882450"/>
            <a:chOff x="4876800" y="1833587"/>
            <a:chExt cx="762000" cy="147613"/>
          </a:xfrm>
        </p:grpSpPr>
        <p:cxnSp>
          <p:nvCxnSpPr>
            <p:cNvPr id="121" name="Straight Connector 120"/>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23" name="Rectangle 122"/>
          <p:cNvSpPr/>
          <p:nvPr/>
        </p:nvSpPr>
        <p:spPr>
          <a:xfrm>
            <a:off x="3079120" y="2860699"/>
            <a:ext cx="1909497" cy="307777"/>
          </a:xfrm>
          <a:prstGeom prst="rect">
            <a:avLst/>
          </a:prstGeom>
        </p:spPr>
        <p:txBody>
          <a:bodyPr wrap="none">
            <a:spAutoFit/>
          </a:bodyPr>
          <a:lstStyle/>
          <a:p>
            <a:r>
              <a:rPr lang="en-US" sz="1400" dirty="0">
                <a:solidFill>
                  <a:srgbClr val="111111"/>
                </a:solidFill>
                <a:latin typeface="Roboto"/>
              </a:rPr>
              <a:t>EIMERIIDAE (family)</a:t>
            </a:r>
            <a:endParaRPr lang="en-US" sz="1400" dirty="0"/>
          </a:p>
        </p:txBody>
      </p:sp>
      <p:grpSp>
        <p:nvGrpSpPr>
          <p:cNvPr id="124" name="Group 123"/>
          <p:cNvGrpSpPr/>
          <p:nvPr/>
        </p:nvGrpSpPr>
        <p:grpSpPr>
          <a:xfrm>
            <a:off x="3227193" y="3117510"/>
            <a:ext cx="201348" cy="164056"/>
            <a:chOff x="4876800" y="1833587"/>
            <a:chExt cx="762000" cy="147613"/>
          </a:xfrm>
        </p:grpSpPr>
        <p:cxnSp>
          <p:nvCxnSpPr>
            <p:cNvPr id="125" name="Straight Connector 124"/>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27" name="Rectangle 126"/>
          <p:cNvSpPr/>
          <p:nvPr/>
        </p:nvSpPr>
        <p:spPr>
          <a:xfrm>
            <a:off x="3424994" y="3149025"/>
            <a:ext cx="1374800" cy="276999"/>
          </a:xfrm>
          <a:prstGeom prst="rect">
            <a:avLst/>
          </a:prstGeom>
        </p:spPr>
        <p:txBody>
          <a:bodyPr wrap="none">
            <a:spAutoFit/>
          </a:bodyPr>
          <a:lstStyle/>
          <a:p>
            <a:r>
              <a:rPr lang="en-US" sz="1200" i="1" dirty="0">
                <a:solidFill>
                  <a:srgbClr val="111111"/>
                </a:solidFill>
                <a:latin typeface="Roboto"/>
              </a:rPr>
              <a:t>EIMERIA </a:t>
            </a:r>
            <a:r>
              <a:rPr lang="en-US" sz="1200" dirty="0">
                <a:solidFill>
                  <a:srgbClr val="111111"/>
                </a:solidFill>
                <a:latin typeface="Roboto"/>
              </a:rPr>
              <a:t>(genus)</a:t>
            </a:r>
            <a:endParaRPr lang="en-US" sz="1200" dirty="0"/>
          </a:p>
        </p:txBody>
      </p:sp>
      <p:sp>
        <p:nvSpPr>
          <p:cNvPr id="142" name="Rectangle 141"/>
          <p:cNvSpPr/>
          <p:nvPr/>
        </p:nvSpPr>
        <p:spPr>
          <a:xfrm>
            <a:off x="7031801" y="5159844"/>
            <a:ext cx="2885726" cy="307777"/>
          </a:xfrm>
          <a:prstGeom prst="rect">
            <a:avLst/>
          </a:prstGeom>
        </p:spPr>
        <p:txBody>
          <a:bodyPr wrap="none">
            <a:spAutoFit/>
          </a:bodyPr>
          <a:lstStyle/>
          <a:p>
            <a:r>
              <a:rPr lang="en-US" sz="1400" dirty="0">
                <a:solidFill>
                  <a:srgbClr val="111111"/>
                </a:solidFill>
                <a:latin typeface="Roboto"/>
              </a:rPr>
              <a:t>TRITRICHOMONADIDAE (family)</a:t>
            </a:r>
            <a:endParaRPr lang="en-US" sz="1400" dirty="0"/>
          </a:p>
        </p:txBody>
      </p:sp>
      <p:grpSp>
        <p:nvGrpSpPr>
          <p:cNvPr id="146" name="Group 145"/>
          <p:cNvGrpSpPr/>
          <p:nvPr/>
        </p:nvGrpSpPr>
        <p:grpSpPr>
          <a:xfrm>
            <a:off x="7207003" y="5417643"/>
            <a:ext cx="304800" cy="198228"/>
            <a:chOff x="4876800" y="1833587"/>
            <a:chExt cx="762000" cy="147613"/>
          </a:xfrm>
        </p:grpSpPr>
        <p:cxnSp>
          <p:nvCxnSpPr>
            <p:cNvPr id="147" name="Straight Connector 146"/>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49" name="Rectangle 148"/>
          <p:cNvSpPr/>
          <p:nvPr/>
        </p:nvSpPr>
        <p:spPr>
          <a:xfrm>
            <a:off x="7421917" y="5486941"/>
            <a:ext cx="1901483" cy="276999"/>
          </a:xfrm>
          <a:prstGeom prst="rect">
            <a:avLst/>
          </a:prstGeom>
        </p:spPr>
        <p:txBody>
          <a:bodyPr wrap="none">
            <a:spAutoFit/>
          </a:bodyPr>
          <a:lstStyle/>
          <a:p>
            <a:r>
              <a:rPr lang="en-US" sz="1200" i="1" dirty="0">
                <a:solidFill>
                  <a:srgbClr val="111111"/>
                </a:solidFill>
                <a:latin typeface="Roboto"/>
              </a:rPr>
              <a:t>TRICHOMONAS</a:t>
            </a:r>
            <a:r>
              <a:rPr lang="en-US" sz="1200" dirty="0">
                <a:solidFill>
                  <a:srgbClr val="111111"/>
                </a:solidFill>
                <a:latin typeface="Roboto"/>
              </a:rPr>
              <a:t> (genus)</a:t>
            </a:r>
            <a:endParaRPr lang="en-US" sz="1200" dirty="0"/>
          </a:p>
        </p:txBody>
      </p:sp>
      <p:sp>
        <p:nvSpPr>
          <p:cNvPr id="7" name="Rectangle 6"/>
          <p:cNvSpPr/>
          <p:nvPr/>
        </p:nvSpPr>
        <p:spPr>
          <a:xfrm>
            <a:off x="5839777" y="6405396"/>
            <a:ext cx="4799925" cy="461665"/>
          </a:xfrm>
          <a:prstGeom prst="rect">
            <a:avLst/>
          </a:prstGeom>
        </p:spPr>
        <p:txBody>
          <a:bodyPr wrap="square">
            <a:spAutoFit/>
          </a:bodyPr>
          <a:lstStyle/>
          <a:p>
            <a:r>
              <a:rPr lang="en-US" sz="1200" dirty="0">
                <a:latin typeface="Century Gothic" panose="020B0502020202020204" pitchFamily="34" charset="0"/>
              </a:rPr>
              <a:t>Levine et al. A Newly Revised Classification of the Protozoa. </a:t>
            </a:r>
            <a:r>
              <a:rPr lang="it-IT" sz="1200" dirty="0">
                <a:latin typeface="Century Gothic" panose="020B0502020202020204" pitchFamily="34" charset="0"/>
              </a:rPr>
              <a:t>J. Protozoo/ 27(1), </a:t>
            </a:r>
            <a:r>
              <a:rPr lang="it-IT" sz="1200" b="1" dirty="0">
                <a:latin typeface="Century Gothic" panose="020B0502020202020204" pitchFamily="34" charset="0"/>
              </a:rPr>
              <a:t>1960</a:t>
            </a:r>
            <a:r>
              <a:rPr lang="it-IT" sz="1200" dirty="0">
                <a:latin typeface="Century Gothic" panose="020B0502020202020204" pitchFamily="34" charset="0"/>
              </a:rPr>
              <a:t>, pp. 37-58</a:t>
            </a:r>
            <a:endParaRPr lang="en-US" sz="1200" dirty="0">
              <a:latin typeface="Century Gothic" panose="020B0502020202020204" pitchFamily="34" charset="0"/>
            </a:endParaRPr>
          </a:p>
        </p:txBody>
      </p:sp>
      <p:sp>
        <p:nvSpPr>
          <p:cNvPr id="158" name="Rectangle 157"/>
          <p:cNvSpPr/>
          <p:nvPr/>
        </p:nvSpPr>
        <p:spPr>
          <a:xfrm>
            <a:off x="4356364" y="68840"/>
            <a:ext cx="2475716" cy="461665"/>
          </a:xfrm>
          <a:prstGeom prst="rect">
            <a:avLst/>
          </a:prstGeom>
          <a:ln>
            <a:solidFill>
              <a:schemeClr val="tx1"/>
            </a:solidFill>
          </a:ln>
        </p:spPr>
        <p:txBody>
          <a:bodyPr wrap="square">
            <a:spAutoFit/>
          </a:bodyPr>
          <a:lstStyle/>
          <a:p>
            <a:r>
              <a:rPr lang="en-US" b="1" dirty="0">
                <a:latin typeface="Century Gothic" panose="020B0502020202020204" pitchFamily="34" charset="0"/>
              </a:rPr>
              <a:t>FYI: </a:t>
            </a:r>
            <a:r>
              <a:rPr lang="en-US" dirty="0">
                <a:latin typeface="Century Gothic" panose="020B0502020202020204" pitchFamily="34" charset="0"/>
              </a:rPr>
              <a:t>Taxonomy</a:t>
            </a:r>
          </a:p>
        </p:txBody>
      </p:sp>
      <p:grpSp>
        <p:nvGrpSpPr>
          <p:cNvPr id="136" name="Group 135">
            <a:extLst>
              <a:ext uri="{FF2B5EF4-FFF2-40B4-BE49-F238E27FC236}">
                <a16:creationId xmlns:a16="http://schemas.microsoft.com/office/drawing/2014/main" id="{4D62BE84-4399-4C8D-851E-D32BC2E00C62}"/>
              </a:ext>
            </a:extLst>
          </p:cNvPr>
          <p:cNvGrpSpPr/>
          <p:nvPr/>
        </p:nvGrpSpPr>
        <p:grpSpPr>
          <a:xfrm>
            <a:off x="7617251" y="3010544"/>
            <a:ext cx="229439" cy="204069"/>
            <a:chOff x="4876800" y="1833587"/>
            <a:chExt cx="762000" cy="147613"/>
          </a:xfrm>
        </p:grpSpPr>
        <p:cxnSp>
          <p:nvCxnSpPr>
            <p:cNvPr id="137" name="Straight Connector 136">
              <a:extLst>
                <a:ext uri="{FF2B5EF4-FFF2-40B4-BE49-F238E27FC236}">
                  <a16:creationId xmlns:a16="http://schemas.microsoft.com/office/drawing/2014/main" id="{DBBF5EB5-A7E2-4D4C-9BAC-158837C2A5E4}"/>
                </a:ext>
              </a:extLst>
            </p:cNvPr>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497419A-0A6F-4327-B500-398A8EA98B76}"/>
                </a:ext>
              </a:extLst>
            </p:cNvPr>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40" name="Rectangle 139">
            <a:extLst>
              <a:ext uri="{FF2B5EF4-FFF2-40B4-BE49-F238E27FC236}">
                <a16:creationId xmlns:a16="http://schemas.microsoft.com/office/drawing/2014/main" id="{DCD16661-707B-4371-B6A5-E44C93F097DC}"/>
              </a:ext>
            </a:extLst>
          </p:cNvPr>
          <p:cNvSpPr/>
          <p:nvPr/>
        </p:nvSpPr>
        <p:spPr>
          <a:xfrm>
            <a:off x="5792681" y="4317225"/>
            <a:ext cx="3549626" cy="461665"/>
          </a:xfrm>
          <a:prstGeom prst="rect">
            <a:avLst/>
          </a:prstGeom>
        </p:spPr>
        <p:txBody>
          <a:bodyPr wrap="none">
            <a:spAutoFit/>
          </a:bodyPr>
          <a:lstStyle/>
          <a:p>
            <a:r>
              <a:rPr lang="en-US" dirty="0">
                <a:solidFill>
                  <a:srgbClr val="7030A0"/>
                </a:solidFill>
                <a:latin typeface="Roboto"/>
              </a:rPr>
              <a:t>PARABASALIA (phylum)</a:t>
            </a:r>
            <a:endParaRPr lang="en-US" dirty="0">
              <a:solidFill>
                <a:srgbClr val="7030A0"/>
              </a:solidFill>
            </a:endParaRPr>
          </a:p>
        </p:txBody>
      </p:sp>
      <p:grpSp>
        <p:nvGrpSpPr>
          <p:cNvPr id="141" name="Group 140">
            <a:extLst>
              <a:ext uri="{FF2B5EF4-FFF2-40B4-BE49-F238E27FC236}">
                <a16:creationId xmlns:a16="http://schemas.microsoft.com/office/drawing/2014/main" id="{6513CE50-326F-43B8-92AE-5A36A8233995}"/>
              </a:ext>
            </a:extLst>
          </p:cNvPr>
          <p:cNvGrpSpPr/>
          <p:nvPr/>
        </p:nvGrpSpPr>
        <p:grpSpPr>
          <a:xfrm>
            <a:off x="6767606" y="2345076"/>
            <a:ext cx="306811" cy="1271560"/>
            <a:chOff x="4876800" y="1833587"/>
            <a:chExt cx="762000" cy="147613"/>
          </a:xfrm>
        </p:grpSpPr>
        <p:cxnSp>
          <p:nvCxnSpPr>
            <p:cNvPr id="143" name="Straight Connector 142">
              <a:extLst>
                <a:ext uri="{FF2B5EF4-FFF2-40B4-BE49-F238E27FC236}">
                  <a16:creationId xmlns:a16="http://schemas.microsoft.com/office/drawing/2014/main" id="{77CF4885-9CE4-4376-BDD2-2CDB48D15ACE}"/>
                </a:ext>
              </a:extLst>
            </p:cNvPr>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2266BEA-608C-47BB-A6E1-7BE169B8F6D5}"/>
                </a:ext>
              </a:extLst>
            </p:cNvPr>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45" name="Rectangle 144">
            <a:extLst>
              <a:ext uri="{FF2B5EF4-FFF2-40B4-BE49-F238E27FC236}">
                <a16:creationId xmlns:a16="http://schemas.microsoft.com/office/drawing/2014/main" id="{2F58A20F-0B8D-4944-BAB8-4B57CD13ECA1}"/>
              </a:ext>
            </a:extLst>
          </p:cNvPr>
          <p:cNvSpPr/>
          <p:nvPr/>
        </p:nvSpPr>
        <p:spPr>
          <a:xfrm>
            <a:off x="7047046" y="3472642"/>
            <a:ext cx="2568204" cy="338554"/>
          </a:xfrm>
          <a:prstGeom prst="rect">
            <a:avLst/>
          </a:prstGeom>
        </p:spPr>
        <p:txBody>
          <a:bodyPr wrap="none">
            <a:spAutoFit/>
          </a:bodyPr>
          <a:lstStyle/>
          <a:p>
            <a:r>
              <a:rPr lang="en-US" sz="1600" dirty="0">
                <a:solidFill>
                  <a:srgbClr val="111111"/>
                </a:solidFill>
                <a:latin typeface="Roboto"/>
              </a:rPr>
              <a:t>DIPLOMONADIDA (order)</a:t>
            </a:r>
            <a:endParaRPr lang="en-US" sz="1600" dirty="0"/>
          </a:p>
        </p:txBody>
      </p:sp>
      <p:grpSp>
        <p:nvGrpSpPr>
          <p:cNvPr id="150" name="Group 149">
            <a:extLst>
              <a:ext uri="{FF2B5EF4-FFF2-40B4-BE49-F238E27FC236}">
                <a16:creationId xmlns:a16="http://schemas.microsoft.com/office/drawing/2014/main" id="{57026B1B-0678-4F94-B472-F732FF492C49}"/>
              </a:ext>
            </a:extLst>
          </p:cNvPr>
          <p:cNvGrpSpPr/>
          <p:nvPr/>
        </p:nvGrpSpPr>
        <p:grpSpPr>
          <a:xfrm>
            <a:off x="7660607" y="3741150"/>
            <a:ext cx="229439" cy="204069"/>
            <a:chOff x="4876800" y="1833587"/>
            <a:chExt cx="762000" cy="147613"/>
          </a:xfrm>
        </p:grpSpPr>
        <p:cxnSp>
          <p:nvCxnSpPr>
            <p:cNvPr id="154" name="Straight Connector 153">
              <a:extLst>
                <a:ext uri="{FF2B5EF4-FFF2-40B4-BE49-F238E27FC236}">
                  <a16:creationId xmlns:a16="http://schemas.microsoft.com/office/drawing/2014/main" id="{3E9AF54D-FA20-428E-9EDD-06F000A30B84}"/>
                </a:ext>
              </a:extLst>
            </p:cNvPr>
            <p:cNvCxnSpPr/>
            <p:nvPr/>
          </p:nvCxnSpPr>
          <p:spPr>
            <a:xfrm>
              <a:off x="4889750" y="1833587"/>
              <a:ext cx="0" cy="1476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DCBCC71-841B-4B53-ADAA-C84D5568592E}"/>
                </a:ext>
              </a:extLst>
            </p:cNvPr>
            <p:cNvCxnSpPr/>
            <p:nvPr/>
          </p:nvCxnSpPr>
          <p:spPr>
            <a:xfrm>
              <a:off x="4876800" y="1981200"/>
              <a:ext cx="762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59" name="Rectangle 158">
            <a:extLst>
              <a:ext uri="{FF2B5EF4-FFF2-40B4-BE49-F238E27FC236}">
                <a16:creationId xmlns:a16="http://schemas.microsoft.com/office/drawing/2014/main" id="{AAC53A31-59DA-403D-A15B-6A7282F3E66B}"/>
              </a:ext>
            </a:extLst>
          </p:cNvPr>
          <p:cNvSpPr/>
          <p:nvPr/>
        </p:nvSpPr>
        <p:spPr>
          <a:xfrm>
            <a:off x="7851539" y="3809978"/>
            <a:ext cx="1380506" cy="276999"/>
          </a:xfrm>
          <a:prstGeom prst="rect">
            <a:avLst/>
          </a:prstGeom>
        </p:spPr>
        <p:txBody>
          <a:bodyPr wrap="none">
            <a:spAutoFit/>
          </a:bodyPr>
          <a:lstStyle/>
          <a:p>
            <a:r>
              <a:rPr lang="en-US" sz="1200" i="1" dirty="0">
                <a:solidFill>
                  <a:srgbClr val="111111"/>
                </a:solidFill>
                <a:latin typeface="Roboto"/>
              </a:rPr>
              <a:t>GIARDIA</a:t>
            </a:r>
            <a:r>
              <a:rPr lang="en-US" sz="1200" dirty="0">
                <a:solidFill>
                  <a:srgbClr val="111111"/>
                </a:solidFill>
                <a:latin typeface="Roboto"/>
              </a:rPr>
              <a:t> (genus)</a:t>
            </a:r>
            <a:endParaRPr lang="en-US" sz="1200" dirty="0"/>
          </a:p>
        </p:txBody>
      </p:sp>
      <p:sp>
        <p:nvSpPr>
          <p:cNvPr id="161" name="Rectangle 160">
            <a:extLst>
              <a:ext uri="{FF2B5EF4-FFF2-40B4-BE49-F238E27FC236}">
                <a16:creationId xmlns:a16="http://schemas.microsoft.com/office/drawing/2014/main" id="{0A99D561-A571-4011-B94E-EBA1780ED74A}"/>
              </a:ext>
            </a:extLst>
          </p:cNvPr>
          <p:cNvSpPr/>
          <p:nvPr/>
        </p:nvSpPr>
        <p:spPr>
          <a:xfrm>
            <a:off x="1703965" y="523107"/>
            <a:ext cx="8456805" cy="400110"/>
          </a:xfrm>
          <a:prstGeom prst="rect">
            <a:avLst/>
          </a:prstGeom>
          <a:ln>
            <a:noFill/>
          </a:ln>
        </p:spPr>
        <p:txBody>
          <a:bodyPr wrap="square">
            <a:spAutoFit/>
          </a:bodyPr>
          <a:lstStyle/>
          <a:p>
            <a:r>
              <a:rPr lang="en-US" sz="2000" b="1" dirty="0">
                <a:latin typeface="Century Gothic" panose="020B0502020202020204" pitchFamily="34" charset="0"/>
              </a:rPr>
              <a:t>This is an older classification but organization/terms still relevant</a:t>
            </a:r>
          </a:p>
        </p:txBody>
      </p:sp>
    </p:spTree>
    <p:extLst>
      <p:ext uri="{BB962C8B-B14F-4D97-AF65-F5344CB8AC3E}">
        <p14:creationId xmlns:p14="http://schemas.microsoft.com/office/powerpoint/2010/main" val="3273090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995" y="964626"/>
            <a:ext cx="6858000" cy="52575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8" name="Group 27"/>
          <p:cNvGrpSpPr/>
          <p:nvPr/>
        </p:nvGrpSpPr>
        <p:grpSpPr>
          <a:xfrm>
            <a:off x="1447800" y="6301566"/>
            <a:ext cx="9372600" cy="556434"/>
            <a:chOff x="-76200" y="6301566"/>
            <a:chExt cx="9372600" cy="556434"/>
          </a:xfrm>
        </p:grpSpPr>
        <p:sp>
          <p:nvSpPr>
            <p:cNvPr id="3" name="Rectangle 2"/>
            <p:cNvSpPr/>
            <p:nvPr/>
          </p:nvSpPr>
          <p:spPr>
            <a:xfrm>
              <a:off x="-76200" y="6460291"/>
              <a:ext cx="8991600" cy="246221"/>
            </a:xfrm>
            <a:prstGeom prst="rect">
              <a:avLst/>
            </a:prstGeom>
          </p:spPr>
          <p:txBody>
            <a:bodyPr wrap="square">
              <a:spAutoFit/>
            </a:bodyPr>
            <a:lstStyle/>
            <a:p>
              <a:r>
                <a:rPr lang="en-US" sz="1000" dirty="0">
                  <a:solidFill>
                    <a:schemeClr val="bg1"/>
                  </a:solidFill>
                  <a:latin typeface="Century Gothic" panose="020B0502020202020204" pitchFamily="34" charset="0"/>
                </a:rPr>
                <a:t>2. Keeling, Patrick J., et al. "The tree of eukaryotes." </a:t>
              </a:r>
              <a:r>
                <a:rPr lang="en-US" sz="1000" i="1" dirty="0">
                  <a:solidFill>
                    <a:schemeClr val="bg1"/>
                  </a:solidFill>
                  <a:latin typeface="Century Gothic" panose="020B0502020202020204" pitchFamily="34" charset="0"/>
                </a:rPr>
                <a:t>Trends in ecology &amp; evolution</a:t>
              </a:r>
              <a:r>
                <a:rPr lang="en-US" sz="1000" dirty="0">
                  <a:solidFill>
                    <a:schemeClr val="bg1"/>
                  </a:solidFill>
                  <a:latin typeface="Century Gothic" panose="020B0502020202020204" pitchFamily="34" charset="0"/>
                </a:rPr>
                <a:t> 20.12 (2005): 670-676.</a:t>
              </a:r>
            </a:p>
          </p:txBody>
        </p:sp>
        <p:sp>
          <p:nvSpPr>
            <p:cNvPr id="5" name="Rectangle 4"/>
            <p:cNvSpPr/>
            <p:nvPr/>
          </p:nvSpPr>
          <p:spPr>
            <a:xfrm>
              <a:off x="-76200" y="6611779"/>
              <a:ext cx="9372600" cy="246221"/>
            </a:xfrm>
            <a:prstGeom prst="rect">
              <a:avLst/>
            </a:prstGeom>
          </p:spPr>
          <p:txBody>
            <a:bodyPr wrap="square">
              <a:spAutoFit/>
            </a:bodyPr>
            <a:lstStyle/>
            <a:p>
              <a:r>
                <a:rPr lang="en-US" sz="1000" dirty="0">
                  <a:solidFill>
                    <a:schemeClr val="bg1"/>
                  </a:solidFill>
                  <a:latin typeface="Century Gothic" panose="020B0502020202020204" pitchFamily="34" charset="0"/>
                </a:rPr>
                <a:t>3. </a:t>
              </a:r>
              <a:r>
                <a:rPr lang="en-US" sz="1000" dirty="0" err="1">
                  <a:solidFill>
                    <a:schemeClr val="bg1"/>
                  </a:solidFill>
                  <a:latin typeface="Century Gothic" panose="020B0502020202020204" pitchFamily="34" charset="0"/>
                </a:rPr>
                <a:t>Burki</a:t>
              </a:r>
              <a:r>
                <a:rPr lang="en-US" sz="1000" dirty="0">
                  <a:solidFill>
                    <a:schemeClr val="bg1"/>
                  </a:solidFill>
                  <a:latin typeface="Century Gothic" panose="020B0502020202020204" pitchFamily="34" charset="0"/>
                </a:rPr>
                <a:t>, Fabien. "The eukaryotic tree of life from a global </a:t>
              </a:r>
              <a:r>
                <a:rPr lang="en-US" sz="1000" dirty="0" err="1">
                  <a:solidFill>
                    <a:schemeClr val="bg1"/>
                  </a:solidFill>
                  <a:latin typeface="Century Gothic" panose="020B0502020202020204" pitchFamily="34" charset="0"/>
                </a:rPr>
                <a:t>phylogenomic</a:t>
              </a:r>
              <a:r>
                <a:rPr lang="en-US" sz="1000" dirty="0">
                  <a:solidFill>
                    <a:schemeClr val="bg1"/>
                  </a:solidFill>
                  <a:latin typeface="Century Gothic" panose="020B0502020202020204" pitchFamily="34" charset="0"/>
                </a:rPr>
                <a:t> perspective." </a:t>
              </a:r>
              <a:r>
                <a:rPr lang="en-US" sz="1000" i="1" dirty="0">
                  <a:solidFill>
                    <a:schemeClr val="bg1"/>
                  </a:solidFill>
                  <a:latin typeface="Century Gothic" panose="020B0502020202020204" pitchFamily="34" charset="0"/>
                </a:rPr>
                <a:t>Cold Spring Harbor perspectives in biology</a:t>
              </a:r>
              <a:r>
                <a:rPr lang="en-US" sz="1000" dirty="0">
                  <a:solidFill>
                    <a:schemeClr val="bg1"/>
                  </a:solidFill>
                  <a:latin typeface="Century Gothic" panose="020B0502020202020204" pitchFamily="34" charset="0"/>
                </a:rPr>
                <a:t> 6.5 (2014): a016147.</a:t>
              </a:r>
            </a:p>
          </p:txBody>
        </p:sp>
        <p:sp>
          <p:nvSpPr>
            <p:cNvPr id="27" name="Rectangle 26"/>
            <p:cNvSpPr/>
            <p:nvPr/>
          </p:nvSpPr>
          <p:spPr>
            <a:xfrm>
              <a:off x="-76200" y="6301566"/>
              <a:ext cx="9144000" cy="246221"/>
            </a:xfrm>
            <a:prstGeom prst="rect">
              <a:avLst/>
            </a:prstGeom>
          </p:spPr>
          <p:txBody>
            <a:bodyPr wrap="square">
              <a:spAutoFit/>
            </a:bodyPr>
            <a:lstStyle/>
            <a:p>
              <a:r>
                <a:rPr lang="en-US" sz="1000" dirty="0">
                  <a:solidFill>
                    <a:schemeClr val="bg1"/>
                  </a:solidFill>
                  <a:latin typeface="Century Gothic" panose="020B0502020202020204" pitchFamily="34" charset="0"/>
                </a:rPr>
                <a:t>1. </a:t>
              </a:r>
              <a:r>
                <a:rPr lang="en-US" sz="1000" dirty="0" err="1">
                  <a:solidFill>
                    <a:schemeClr val="bg1"/>
                  </a:solidFill>
                  <a:latin typeface="Century Gothic" panose="020B0502020202020204" pitchFamily="34" charset="0"/>
                </a:rPr>
                <a:t>Adl</a:t>
              </a:r>
              <a:r>
                <a:rPr lang="en-US" sz="1000" dirty="0">
                  <a:solidFill>
                    <a:schemeClr val="bg1"/>
                  </a:solidFill>
                  <a:latin typeface="Century Gothic" panose="020B0502020202020204" pitchFamily="34" charset="0"/>
                </a:rPr>
                <a:t> SM, et al. The new higher level classification of eukaryotes with emphasis on the taxonomy of </a:t>
              </a:r>
              <a:r>
                <a:rPr lang="en-US" sz="1000" dirty="0" err="1">
                  <a:solidFill>
                    <a:schemeClr val="bg1"/>
                  </a:solidFill>
                  <a:latin typeface="Century Gothic" panose="020B0502020202020204" pitchFamily="34" charset="0"/>
                </a:rPr>
                <a:t>protists</a:t>
              </a:r>
              <a:r>
                <a:rPr lang="en-US" sz="1000" dirty="0">
                  <a:solidFill>
                    <a:schemeClr val="bg1"/>
                  </a:solidFill>
                  <a:latin typeface="Century Gothic" panose="020B0502020202020204" pitchFamily="34" charset="0"/>
                </a:rPr>
                <a:t>. J </a:t>
              </a:r>
              <a:r>
                <a:rPr lang="en-US" sz="1000" dirty="0" err="1">
                  <a:solidFill>
                    <a:schemeClr val="bg1"/>
                  </a:solidFill>
                  <a:latin typeface="Century Gothic" panose="020B0502020202020204" pitchFamily="34" charset="0"/>
                </a:rPr>
                <a:t>Eukaryot</a:t>
              </a:r>
              <a:r>
                <a:rPr lang="en-US" sz="1000" dirty="0">
                  <a:solidFill>
                    <a:schemeClr val="bg1"/>
                  </a:solidFill>
                  <a:latin typeface="Century Gothic" panose="020B0502020202020204" pitchFamily="34" charset="0"/>
                </a:rPr>
                <a:t> </a:t>
              </a:r>
              <a:r>
                <a:rPr lang="en-US" sz="1000" dirty="0" err="1">
                  <a:solidFill>
                    <a:schemeClr val="bg1"/>
                  </a:solidFill>
                  <a:latin typeface="Century Gothic" panose="020B0502020202020204" pitchFamily="34" charset="0"/>
                </a:rPr>
                <a:t>Microbiol</a:t>
              </a:r>
              <a:r>
                <a:rPr lang="en-US" sz="1000" dirty="0">
                  <a:solidFill>
                    <a:schemeClr val="bg1"/>
                  </a:solidFill>
                  <a:latin typeface="Century Gothic" panose="020B0502020202020204" pitchFamily="34" charset="0"/>
                </a:rPr>
                <a:t> (2005)52:399-451</a:t>
              </a:r>
            </a:p>
          </p:txBody>
        </p:sp>
      </p:grpSp>
      <p:sp>
        <p:nvSpPr>
          <p:cNvPr id="29" name="Rectangle 28"/>
          <p:cNvSpPr/>
          <p:nvPr/>
        </p:nvSpPr>
        <p:spPr>
          <a:xfrm>
            <a:off x="0" y="54695"/>
            <a:ext cx="3937296" cy="1569660"/>
          </a:xfrm>
          <a:prstGeom prst="rect">
            <a:avLst/>
          </a:prstGeom>
        </p:spPr>
        <p:txBody>
          <a:bodyPr wrap="none">
            <a:spAutoFit/>
          </a:bodyPr>
          <a:lstStyle/>
          <a:p>
            <a:r>
              <a:rPr lang="en-US" sz="3200" b="1" dirty="0">
                <a:solidFill>
                  <a:schemeClr val="tx1">
                    <a:lumMod val="85000"/>
                    <a:lumOff val="15000"/>
                  </a:schemeClr>
                </a:solidFill>
                <a:latin typeface="Century Gothic" panose="020B0502020202020204" pitchFamily="34" charset="0"/>
              </a:rPr>
              <a:t>New Classification:</a:t>
            </a:r>
          </a:p>
          <a:p>
            <a:r>
              <a:rPr lang="en-US" sz="3200" b="1" dirty="0">
                <a:solidFill>
                  <a:schemeClr val="tx1">
                    <a:lumMod val="85000"/>
                    <a:lumOff val="15000"/>
                  </a:schemeClr>
                </a:solidFill>
                <a:latin typeface="Century Gothic" panose="020B0502020202020204" pitchFamily="34" charset="0"/>
              </a:rPr>
              <a:t>Eukaryote </a:t>
            </a:r>
          </a:p>
          <a:p>
            <a:r>
              <a:rPr lang="en-US" sz="3200" b="1" dirty="0">
                <a:solidFill>
                  <a:schemeClr val="tx1">
                    <a:lumMod val="85000"/>
                    <a:lumOff val="15000"/>
                  </a:schemeClr>
                </a:solidFill>
                <a:latin typeface="Century Gothic" panose="020B0502020202020204" pitchFamily="34" charset="0"/>
              </a:rPr>
              <a:t>Supergroups</a:t>
            </a:r>
            <a:endParaRPr lang="en-US" sz="3200" b="1" dirty="0">
              <a:solidFill>
                <a:schemeClr val="tx1">
                  <a:lumMod val="85000"/>
                  <a:lumOff val="15000"/>
                </a:schemeClr>
              </a:solidFill>
            </a:endParaRPr>
          </a:p>
        </p:txBody>
      </p:sp>
      <p:sp>
        <p:nvSpPr>
          <p:cNvPr id="31" name="Rectangle 30"/>
          <p:cNvSpPr/>
          <p:nvPr/>
        </p:nvSpPr>
        <p:spPr>
          <a:xfrm>
            <a:off x="4018153" y="219056"/>
            <a:ext cx="2044124" cy="400110"/>
          </a:xfrm>
          <a:prstGeom prst="rect">
            <a:avLst/>
          </a:prstGeom>
          <a:ln>
            <a:solidFill>
              <a:schemeClr val="tx1"/>
            </a:solidFill>
          </a:ln>
        </p:spPr>
        <p:txBody>
          <a:bodyPr wrap="square">
            <a:spAutoFit/>
          </a:bodyPr>
          <a:lstStyle/>
          <a:p>
            <a:r>
              <a:rPr lang="en-US" sz="2000" b="1" dirty="0">
                <a:latin typeface="Century Gothic" panose="020B0502020202020204" pitchFamily="34" charset="0"/>
              </a:rPr>
              <a:t>FYI: </a:t>
            </a:r>
            <a:r>
              <a:rPr lang="en-US" sz="2000" dirty="0">
                <a:latin typeface="Century Gothic" panose="020B0502020202020204" pitchFamily="34" charset="0"/>
              </a:rPr>
              <a:t>Taxonomy</a:t>
            </a:r>
          </a:p>
        </p:txBody>
      </p:sp>
      <p:sp>
        <p:nvSpPr>
          <p:cNvPr id="2" name="Isosceles Triangle 1"/>
          <p:cNvSpPr/>
          <p:nvPr/>
        </p:nvSpPr>
        <p:spPr>
          <a:xfrm rot="7726462">
            <a:off x="3358168" y="1280798"/>
            <a:ext cx="2178587" cy="2740965"/>
          </a:xfrm>
          <a:prstGeom prst="triangl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rot="15318686">
            <a:off x="6715863" y="1704490"/>
            <a:ext cx="1895446" cy="3123907"/>
          </a:xfrm>
          <a:prstGeom prst="triangl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20804" y="2061848"/>
            <a:ext cx="1755609" cy="461665"/>
          </a:xfrm>
          <a:prstGeom prst="rect">
            <a:avLst/>
          </a:prstGeom>
        </p:spPr>
        <p:txBody>
          <a:bodyPr wrap="none">
            <a:spAutoFit/>
          </a:bodyPr>
          <a:lstStyle/>
          <a:p>
            <a:r>
              <a:rPr lang="en-US" b="1" dirty="0" err="1">
                <a:solidFill>
                  <a:srgbClr val="C00000"/>
                </a:solidFill>
                <a:latin typeface="Century Gothic" panose="020B0502020202020204" pitchFamily="34" charset="0"/>
              </a:rPr>
              <a:t>Alveolates</a:t>
            </a:r>
            <a:endParaRPr lang="en-US" b="1" dirty="0">
              <a:solidFill>
                <a:srgbClr val="C00000"/>
              </a:solidFill>
            </a:endParaRPr>
          </a:p>
        </p:txBody>
      </p:sp>
      <p:sp>
        <p:nvSpPr>
          <p:cNvPr id="12" name="Rectangle 11"/>
          <p:cNvSpPr/>
          <p:nvPr/>
        </p:nvSpPr>
        <p:spPr>
          <a:xfrm>
            <a:off x="9731628" y="2420447"/>
            <a:ext cx="1720343" cy="461665"/>
          </a:xfrm>
          <a:prstGeom prst="rect">
            <a:avLst/>
          </a:prstGeom>
        </p:spPr>
        <p:txBody>
          <a:bodyPr wrap="none">
            <a:spAutoFit/>
          </a:bodyPr>
          <a:lstStyle/>
          <a:p>
            <a:r>
              <a:rPr lang="en-US" b="1" dirty="0">
                <a:solidFill>
                  <a:srgbClr val="C00000"/>
                </a:solidFill>
                <a:latin typeface="Century Gothic" panose="020B0502020202020204" pitchFamily="34" charset="0"/>
              </a:rPr>
              <a:t>Excavates</a:t>
            </a:r>
            <a:endParaRPr lang="en-US" b="1" dirty="0">
              <a:solidFill>
                <a:srgbClr val="C00000"/>
              </a:solidFill>
            </a:endParaRPr>
          </a:p>
        </p:txBody>
      </p:sp>
    </p:spTree>
    <p:extLst>
      <p:ext uri="{BB962C8B-B14F-4D97-AF65-F5344CB8AC3E}">
        <p14:creationId xmlns:p14="http://schemas.microsoft.com/office/powerpoint/2010/main" val="666906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13349" y="1252407"/>
            <a:ext cx="5565947" cy="646331"/>
          </a:xfrm>
          <a:prstGeom prst="rect">
            <a:avLst/>
          </a:prstGeom>
          <a:noFill/>
        </p:spPr>
        <p:txBody>
          <a:bodyPr wrap="none" rtlCol="0">
            <a:spAutoFit/>
          </a:bodyPr>
          <a:lstStyle/>
          <a:p>
            <a:r>
              <a:rPr lang="en-US" sz="3600" b="1" dirty="0" err="1">
                <a:solidFill>
                  <a:srgbClr val="C00000"/>
                </a:solidFill>
                <a:latin typeface="Century Gothic" panose="020B0502020202020204" pitchFamily="34" charset="0"/>
              </a:rPr>
              <a:t>Alveolates</a:t>
            </a:r>
            <a:r>
              <a:rPr lang="en-US" sz="3600" dirty="0">
                <a:solidFill>
                  <a:srgbClr val="C00000"/>
                </a:solidFill>
                <a:latin typeface="Century Gothic" panose="020B0502020202020204" pitchFamily="34" charset="0"/>
              </a:rPr>
              <a:t> (</a:t>
            </a:r>
            <a:r>
              <a:rPr lang="en-US" sz="3600" dirty="0" err="1">
                <a:solidFill>
                  <a:srgbClr val="C00000"/>
                </a:solidFill>
                <a:latin typeface="Century Gothic" panose="020B0502020202020204" pitchFamily="34" charset="0"/>
              </a:rPr>
              <a:t>supergroup</a:t>
            </a:r>
            <a:r>
              <a:rPr lang="en-US" sz="3600" dirty="0">
                <a:solidFill>
                  <a:srgbClr val="C00000"/>
                </a:solidFill>
                <a:latin typeface="Century Gothic" panose="020B0502020202020204" pitchFamily="34" charset="0"/>
              </a:rPr>
              <a:t>)</a:t>
            </a:r>
          </a:p>
        </p:txBody>
      </p:sp>
      <p:sp>
        <p:nvSpPr>
          <p:cNvPr id="5" name="TextBox 4"/>
          <p:cNvSpPr txBox="1"/>
          <p:nvPr/>
        </p:nvSpPr>
        <p:spPr>
          <a:xfrm>
            <a:off x="516506" y="1854219"/>
            <a:ext cx="2989921" cy="584775"/>
          </a:xfrm>
          <a:prstGeom prst="rect">
            <a:avLst/>
          </a:prstGeom>
          <a:noFill/>
        </p:spPr>
        <p:txBody>
          <a:bodyPr wrap="none" rtlCol="0">
            <a:spAutoFit/>
          </a:bodyPr>
          <a:lstStyle/>
          <a:p>
            <a:r>
              <a:rPr lang="en-US" sz="3200" dirty="0" err="1">
                <a:latin typeface="Century Gothic" panose="020B0502020202020204" pitchFamily="34" charset="0"/>
              </a:rPr>
              <a:t>Apicomplexa</a:t>
            </a:r>
            <a:r>
              <a:rPr lang="en-US" sz="3200" dirty="0">
                <a:latin typeface="Century Gothic" panose="020B0502020202020204" pitchFamily="34" charset="0"/>
              </a:rPr>
              <a:t> </a:t>
            </a:r>
          </a:p>
        </p:txBody>
      </p:sp>
      <p:sp>
        <p:nvSpPr>
          <p:cNvPr id="6" name="Rectangle 5"/>
          <p:cNvSpPr/>
          <p:nvPr/>
        </p:nvSpPr>
        <p:spPr>
          <a:xfrm>
            <a:off x="967750" y="2479607"/>
            <a:ext cx="3002745" cy="523220"/>
          </a:xfrm>
          <a:prstGeom prst="rect">
            <a:avLst/>
          </a:prstGeom>
        </p:spPr>
        <p:txBody>
          <a:bodyPr wrap="none">
            <a:spAutoFit/>
          </a:bodyPr>
          <a:lstStyle/>
          <a:p>
            <a:r>
              <a:rPr lang="en-US" sz="2800" i="1" dirty="0">
                <a:solidFill>
                  <a:srgbClr val="111111"/>
                </a:solidFill>
                <a:latin typeface="Century Gothic" panose="020B0502020202020204" pitchFamily="34" charset="0"/>
              </a:rPr>
              <a:t>BABESIA</a:t>
            </a:r>
            <a:r>
              <a:rPr lang="en-US" sz="2800" dirty="0">
                <a:solidFill>
                  <a:srgbClr val="111111"/>
                </a:solidFill>
                <a:latin typeface="Century Gothic" panose="020B0502020202020204" pitchFamily="34" charset="0"/>
              </a:rPr>
              <a:t> (genus)</a:t>
            </a:r>
            <a:endParaRPr lang="en-US" sz="2800" dirty="0">
              <a:latin typeface="Century Gothic" panose="020B0502020202020204" pitchFamily="34" charset="0"/>
            </a:endParaRPr>
          </a:p>
        </p:txBody>
      </p:sp>
      <p:sp>
        <p:nvSpPr>
          <p:cNvPr id="7" name="Rectangle 6"/>
          <p:cNvSpPr/>
          <p:nvPr/>
        </p:nvSpPr>
        <p:spPr>
          <a:xfrm>
            <a:off x="967750" y="2995015"/>
            <a:ext cx="4044697" cy="523220"/>
          </a:xfrm>
          <a:prstGeom prst="rect">
            <a:avLst/>
          </a:prstGeom>
        </p:spPr>
        <p:txBody>
          <a:bodyPr wrap="none">
            <a:spAutoFit/>
          </a:bodyPr>
          <a:lstStyle/>
          <a:p>
            <a:r>
              <a:rPr lang="en-US" sz="2800" i="1" dirty="0">
                <a:solidFill>
                  <a:srgbClr val="111111"/>
                </a:solidFill>
                <a:latin typeface="Century Gothic" panose="020B0502020202020204" pitchFamily="34" charset="0"/>
              </a:rPr>
              <a:t>CYTAUXZOON</a:t>
            </a:r>
            <a:r>
              <a:rPr lang="en-US" sz="2800" dirty="0">
                <a:solidFill>
                  <a:srgbClr val="111111"/>
                </a:solidFill>
                <a:latin typeface="Century Gothic" panose="020B0502020202020204" pitchFamily="34" charset="0"/>
              </a:rPr>
              <a:t> (genus)</a:t>
            </a:r>
            <a:endParaRPr lang="en-US" sz="2800" dirty="0">
              <a:latin typeface="Century Gothic" panose="020B0502020202020204" pitchFamily="34" charset="0"/>
            </a:endParaRPr>
          </a:p>
        </p:txBody>
      </p:sp>
      <p:sp>
        <p:nvSpPr>
          <p:cNvPr id="8" name="Rectangle 7"/>
          <p:cNvSpPr/>
          <p:nvPr/>
        </p:nvSpPr>
        <p:spPr>
          <a:xfrm>
            <a:off x="967750" y="3510423"/>
            <a:ext cx="4019049" cy="523220"/>
          </a:xfrm>
          <a:prstGeom prst="rect">
            <a:avLst/>
          </a:prstGeom>
        </p:spPr>
        <p:txBody>
          <a:bodyPr wrap="none">
            <a:spAutoFit/>
          </a:bodyPr>
          <a:lstStyle/>
          <a:p>
            <a:r>
              <a:rPr lang="en-US" sz="2800" i="1" dirty="0">
                <a:solidFill>
                  <a:srgbClr val="111111"/>
                </a:solidFill>
                <a:latin typeface="Century Gothic" panose="020B0502020202020204" pitchFamily="34" charset="0"/>
              </a:rPr>
              <a:t>TOXOPLASMA</a:t>
            </a:r>
            <a:r>
              <a:rPr lang="en-US" sz="2800" dirty="0">
                <a:solidFill>
                  <a:srgbClr val="111111"/>
                </a:solidFill>
                <a:latin typeface="Century Gothic" panose="020B0502020202020204" pitchFamily="34" charset="0"/>
              </a:rPr>
              <a:t> (genus)</a:t>
            </a:r>
            <a:endParaRPr lang="en-US" sz="2800" dirty="0">
              <a:latin typeface="Century Gothic" panose="020B0502020202020204" pitchFamily="34" charset="0"/>
            </a:endParaRPr>
          </a:p>
        </p:txBody>
      </p:sp>
      <p:sp>
        <p:nvSpPr>
          <p:cNvPr id="9" name="Rectangle 8"/>
          <p:cNvSpPr/>
          <p:nvPr/>
        </p:nvSpPr>
        <p:spPr>
          <a:xfrm>
            <a:off x="967750" y="4025831"/>
            <a:ext cx="3563796" cy="523220"/>
          </a:xfrm>
          <a:prstGeom prst="rect">
            <a:avLst/>
          </a:prstGeom>
        </p:spPr>
        <p:txBody>
          <a:bodyPr wrap="none">
            <a:spAutoFit/>
          </a:bodyPr>
          <a:lstStyle/>
          <a:p>
            <a:r>
              <a:rPr lang="en-US" sz="2800" i="1" dirty="0">
                <a:solidFill>
                  <a:srgbClr val="111111"/>
                </a:solidFill>
                <a:latin typeface="Century Gothic" panose="020B0502020202020204" pitchFamily="34" charset="0"/>
              </a:rPr>
              <a:t>NEOSPORA</a:t>
            </a:r>
            <a:r>
              <a:rPr lang="en-US" sz="2800" dirty="0">
                <a:solidFill>
                  <a:srgbClr val="111111"/>
                </a:solidFill>
                <a:latin typeface="Century Gothic" panose="020B0502020202020204" pitchFamily="34" charset="0"/>
              </a:rPr>
              <a:t> (genus)</a:t>
            </a:r>
            <a:endParaRPr lang="en-US" sz="2800" dirty="0">
              <a:latin typeface="Century Gothic" panose="020B0502020202020204" pitchFamily="34" charset="0"/>
            </a:endParaRPr>
          </a:p>
        </p:txBody>
      </p:sp>
      <p:sp>
        <p:nvSpPr>
          <p:cNvPr id="10" name="Rectangle 9"/>
          <p:cNvSpPr/>
          <p:nvPr/>
        </p:nvSpPr>
        <p:spPr>
          <a:xfrm>
            <a:off x="967750" y="4541239"/>
            <a:ext cx="3969356" cy="523220"/>
          </a:xfrm>
          <a:prstGeom prst="rect">
            <a:avLst/>
          </a:prstGeom>
        </p:spPr>
        <p:txBody>
          <a:bodyPr wrap="none">
            <a:spAutoFit/>
          </a:bodyPr>
          <a:lstStyle/>
          <a:p>
            <a:r>
              <a:rPr lang="en-US" sz="2800" i="1" dirty="0">
                <a:solidFill>
                  <a:srgbClr val="111111"/>
                </a:solidFill>
                <a:latin typeface="Century Gothic" panose="020B0502020202020204" pitchFamily="34" charset="0"/>
              </a:rPr>
              <a:t>SARCOCYSTIS</a:t>
            </a:r>
            <a:r>
              <a:rPr lang="en-US" sz="2800" dirty="0">
                <a:solidFill>
                  <a:srgbClr val="111111"/>
                </a:solidFill>
                <a:latin typeface="Century Gothic" panose="020B0502020202020204" pitchFamily="34" charset="0"/>
              </a:rPr>
              <a:t> (genus)</a:t>
            </a:r>
            <a:endParaRPr lang="en-US" sz="2800" dirty="0">
              <a:latin typeface="Century Gothic" panose="020B0502020202020204" pitchFamily="34" charset="0"/>
            </a:endParaRPr>
          </a:p>
        </p:txBody>
      </p:sp>
      <p:sp>
        <p:nvSpPr>
          <p:cNvPr id="11" name="Rectangle 10"/>
          <p:cNvSpPr/>
          <p:nvPr/>
        </p:nvSpPr>
        <p:spPr>
          <a:xfrm>
            <a:off x="967750" y="5572055"/>
            <a:ext cx="4711546" cy="523220"/>
          </a:xfrm>
          <a:prstGeom prst="rect">
            <a:avLst/>
          </a:prstGeom>
        </p:spPr>
        <p:txBody>
          <a:bodyPr wrap="none">
            <a:spAutoFit/>
          </a:bodyPr>
          <a:lstStyle/>
          <a:p>
            <a:r>
              <a:rPr lang="en-US" sz="2800" i="1" dirty="0">
                <a:solidFill>
                  <a:srgbClr val="111111"/>
                </a:solidFill>
                <a:latin typeface="Century Gothic" panose="020B0502020202020204" pitchFamily="34" charset="0"/>
              </a:rPr>
              <a:t>CRYTOSPORIDIUM</a:t>
            </a:r>
            <a:r>
              <a:rPr lang="en-US" sz="2800" dirty="0">
                <a:solidFill>
                  <a:srgbClr val="111111"/>
                </a:solidFill>
                <a:latin typeface="Century Gothic" panose="020B0502020202020204" pitchFamily="34" charset="0"/>
              </a:rPr>
              <a:t> (genus)</a:t>
            </a:r>
            <a:endParaRPr lang="en-US" sz="2800" dirty="0">
              <a:latin typeface="Century Gothic" panose="020B0502020202020204" pitchFamily="34" charset="0"/>
            </a:endParaRPr>
          </a:p>
        </p:txBody>
      </p:sp>
      <p:sp>
        <p:nvSpPr>
          <p:cNvPr id="12" name="Rectangle 11"/>
          <p:cNvSpPr/>
          <p:nvPr/>
        </p:nvSpPr>
        <p:spPr>
          <a:xfrm>
            <a:off x="967750" y="5056647"/>
            <a:ext cx="4336444" cy="523220"/>
          </a:xfrm>
          <a:prstGeom prst="rect">
            <a:avLst/>
          </a:prstGeom>
        </p:spPr>
        <p:txBody>
          <a:bodyPr wrap="none">
            <a:spAutoFit/>
          </a:bodyPr>
          <a:lstStyle/>
          <a:p>
            <a:r>
              <a:rPr lang="en-US" sz="2800" i="1" dirty="0">
                <a:solidFill>
                  <a:srgbClr val="111111"/>
                </a:solidFill>
                <a:latin typeface="Century Gothic" panose="020B0502020202020204" pitchFamily="34" charset="0"/>
              </a:rPr>
              <a:t>CYSTOISOPORA</a:t>
            </a:r>
            <a:r>
              <a:rPr lang="en-US" sz="2800" dirty="0">
                <a:solidFill>
                  <a:srgbClr val="111111"/>
                </a:solidFill>
                <a:latin typeface="Century Gothic" panose="020B0502020202020204" pitchFamily="34" charset="0"/>
              </a:rPr>
              <a:t> (genus)</a:t>
            </a:r>
            <a:endParaRPr lang="en-US" sz="2800" dirty="0">
              <a:latin typeface="Century Gothic" panose="020B0502020202020204" pitchFamily="34" charset="0"/>
            </a:endParaRPr>
          </a:p>
        </p:txBody>
      </p:sp>
      <p:sp>
        <p:nvSpPr>
          <p:cNvPr id="13" name="Rectangle 12"/>
          <p:cNvSpPr/>
          <p:nvPr/>
        </p:nvSpPr>
        <p:spPr>
          <a:xfrm>
            <a:off x="967750" y="6087460"/>
            <a:ext cx="2965877" cy="523220"/>
          </a:xfrm>
          <a:prstGeom prst="rect">
            <a:avLst/>
          </a:prstGeom>
        </p:spPr>
        <p:txBody>
          <a:bodyPr wrap="none">
            <a:spAutoFit/>
          </a:bodyPr>
          <a:lstStyle/>
          <a:p>
            <a:r>
              <a:rPr lang="en-US" sz="2800" i="1" dirty="0">
                <a:solidFill>
                  <a:srgbClr val="111111"/>
                </a:solidFill>
                <a:latin typeface="Century Gothic" panose="020B0502020202020204" pitchFamily="34" charset="0"/>
              </a:rPr>
              <a:t>EIMERIA </a:t>
            </a:r>
            <a:r>
              <a:rPr lang="en-US" sz="2800" dirty="0">
                <a:solidFill>
                  <a:srgbClr val="111111"/>
                </a:solidFill>
                <a:latin typeface="Century Gothic" panose="020B0502020202020204" pitchFamily="34" charset="0"/>
              </a:rPr>
              <a:t>(genus)</a:t>
            </a:r>
            <a:endParaRPr lang="en-US" sz="2800" dirty="0">
              <a:latin typeface="Century Gothic" panose="020B0502020202020204" pitchFamily="34" charset="0"/>
            </a:endParaRPr>
          </a:p>
        </p:txBody>
      </p:sp>
      <p:sp>
        <p:nvSpPr>
          <p:cNvPr id="14" name="TextBox 13"/>
          <p:cNvSpPr txBox="1"/>
          <p:nvPr/>
        </p:nvSpPr>
        <p:spPr>
          <a:xfrm>
            <a:off x="6719052" y="1284105"/>
            <a:ext cx="5511445" cy="646331"/>
          </a:xfrm>
          <a:prstGeom prst="rect">
            <a:avLst/>
          </a:prstGeom>
          <a:noFill/>
        </p:spPr>
        <p:txBody>
          <a:bodyPr wrap="none" rtlCol="0">
            <a:spAutoFit/>
          </a:bodyPr>
          <a:lstStyle/>
          <a:p>
            <a:r>
              <a:rPr lang="en-US" sz="3600" b="1" dirty="0">
                <a:solidFill>
                  <a:srgbClr val="C00000"/>
                </a:solidFill>
                <a:latin typeface="Century Gothic" panose="020B0502020202020204" pitchFamily="34" charset="0"/>
              </a:rPr>
              <a:t>Excavates</a:t>
            </a:r>
            <a:r>
              <a:rPr lang="en-US" sz="3600" dirty="0">
                <a:solidFill>
                  <a:srgbClr val="C00000"/>
                </a:solidFill>
                <a:latin typeface="Century Gothic" panose="020B0502020202020204" pitchFamily="34" charset="0"/>
              </a:rPr>
              <a:t> (</a:t>
            </a:r>
            <a:r>
              <a:rPr lang="en-US" sz="3600" dirty="0" err="1">
                <a:solidFill>
                  <a:srgbClr val="C00000"/>
                </a:solidFill>
                <a:latin typeface="Century Gothic" panose="020B0502020202020204" pitchFamily="34" charset="0"/>
              </a:rPr>
              <a:t>supergroup</a:t>
            </a:r>
            <a:r>
              <a:rPr lang="en-US" sz="3600" dirty="0">
                <a:solidFill>
                  <a:srgbClr val="C00000"/>
                </a:solidFill>
                <a:latin typeface="Century Gothic" panose="020B0502020202020204" pitchFamily="34" charset="0"/>
              </a:rPr>
              <a:t>)</a:t>
            </a:r>
          </a:p>
        </p:txBody>
      </p:sp>
      <p:sp>
        <p:nvSpPr>
          <p:cNvPr id="15" name="TextBox 14"/>
          <p:cNvSpPr txBox="1"/>
          <p:nvPr/>
        </p:nvSpPr>
        <p:spPr>
          <a:xfrm>
            <a:off x="7010400" y="1916979"/>
            <a:ext cx="3009157" cy="584775"/>
          </a:xfrm>
          <a:prstGeom prst="rect">
            <a:avLst/>
          </a:prstGeom>
          <a:noFill/>
        </p:spPr>
        <p:txBody>
          <a:bodyPr wrap="none" rtlCol="0">
            <a:spAutoFit/>
          </a:bodyPr>
          <a:lstStyle/>
          <a:p>
            <a:r>
              <a:rPr lang="en-US" sz="3200" dirty="0" err="1">
                <a:latin typeface="Century Gothic" panose="020B0502020202020204" pitchFamily="34" charset="0"/>
              </a:rPr>
              <a:t>Kinetoplastids</a:t>
            </a:r>
            <a:r>
              <a:rPr lang="en-US" sz="3200" dirty="0">
                <a:latin typeface="Century Gothic" panose="020B0502020202020204" pitchFamily="34" charset="0"/>
              </a:rPr>
              <a:t> </a:t>
            </a:r>
          </a:p>
        </p:txBody>
      </p:sp>
      <p:sp>
        <p:nvSpPr>
          <p:cNvPr id="16" name="TextBox 15"/>
          <p:cNvSpPr txBox="1"/>
          <p:nvPr/>
        </p:nvSpPr>
        <p:spPr>
          <a:xfrm>
            <a:off x="7004803" y="3825697"/>
            <a:ext cx="2965877" cy="584775"/>
          </a:xfrm>
          <a:prstGeom prst="rect">
            <a:avLst/>
          </a:prstGeom>
          <a:noFill/>
        </p:spPr>
        <p:txBody>
          <a:bodyPr wrap="none" rtlCol="0">
            <a:spAutoFit/>
          </a:bodyPr>
          <a:lstStyle/>
          <a:p>
            <a:r>
              <a:rPr lang="en-US" sz="3200" dirty="0" err="1">
                <a:latin typeface="Century Gothic" panose="020B0502020202020204" pitchFamily="34" charset="0"/>
              </a:rPr>
              <a:t>Parabasalians</a:t>
            </a:r>
            <a:endParaRPr lang="en-US" sz="3200" dirty="0">
              <a:latin typeface="Century Gothic" panose="020B0502020202020204" pitchFamily="34" charset="0"/>
            </a:endParaRPr>
          </a:p>
        </p:txBody>
      </p:sp>
      <p:sp>
        <p:nvSpPr>
          <p:cNvPr id="17" name="Rectangle 16"/>
          <p:cNvSpPr/>
          <p:nvPr/>
        </p:nvSpPr>
        <p:spPr>
          <a:xfrm>
            <a:off x="7585358" y="2620324"/>
            <a:ext cx="4333238" cy="523220"/>
          </a:xfrm>
          <a:prstGeom prst="rect">
            <a:avLst/>
          </a:prstGeom>
        </p:spPr>
        <p:txBody>
          <a:bodyPr wrap="none">
            <a:spAutoFit/>
          </a:bodyPr>
          <a:lstStyle/>
          <a:p>
            <a:r>
              <a:rPr lang="en-US" sz="2800" i="1" dirty="0">
                <a:solidFill>
                  <a:srgbClr val="111111"/>
                </a:solidFill>
                <a:latin typeface="Century Gothic" panose="020B0502020202020204" pitchFamily="34" charset="0"/>
              </a:rPr>
              <a:t>TRYPANOSOMA</a:t>
            </a:r>
            <a:r>
              <a:rPr lang="en-US" sz="2800" dirty="0">
                <a:solidFill>
                  <a:srgbClr val="111111"/>
                </a:solidFill>
                <a:latin typeface="Century Gothic" panose="020B0502020202020204" pitchFamily="34" charset="0"/>
              </a:rPr>
              <a:t> (genus)</a:t>
            </a:r>
            <a:endParaRPr lang="en-US" sz="2800" dirty="0">
              <a:latin typeface="Century Gothic" panose="020B0502020202020204" pitchFamily="34" charset="0"/>
            </a:endParaRPr>
          </a:p>
        </p:txBody>
      </p:sp>
      <p:sp>
        <p:nvSpPr>
          <p:cNvPr id="18" name="Rectangle 17"/>
          <p:cNvSpPr/>
          <p:nvPr/>
        </p:nvSpPr>
        <p:spPr>
          <a:xfrm>
            <a:off x="7585358" y="3154580"/>
            <a:ext cx="3677610" cy="523220"/>
          </a:xfrm>
          <a:prstGeom prst="rect">
            <a:avLst/>
          </a:prstGeom>
        </p:spPr>
        <p:txBody>
          <a:bodyPr wrap="none">
            <a:spAutoFit/>
          </a:bodyPr>
          <a:lstStyle/>
          <a:p>
            <a:r>
              <a:rPr lang="en-US" sz="2800" i="1" dirty="0">
                <a:solidFill>
                  <a:srgbClr val="111111"/>
                </a:solidFill>
                <a:latin typeface="Century Gothic" panose="020B0502020202020204" pitchFamily="34" charset="0"/>
              </a:rPr>
              <a:t>LEISHMANIA</a:t>
            </a:r>
            <a:r>
              <a:rPr lang="en-US" sz="2800" dirty="0">
                <a:solidFill>
                  <a:srgbClr val="111111"/>
                </a:solidFill>
                <a:latin typeface="Century Gothic" panose="020B0502020202020204" pitchFamily="34" charset="0"/>
              </a:rPr>
              <a:t> (genus)</a:t>
            </a:r>
            <a:endParaRPr lang="en-US" sz="2800" dirty="0">
              <a:latin typeface="Century Gothic" panose="020B0502020202020204" pitchFamily="34" charset="0"/>
            </a:endParaRPr>
          </a:p>
        </p:txBody>
      </p:sp>
      <p:sp>
        <p:nvSpPr>
          <p:cNvPr id="19" name="Rectangle 18"/>
          <p:cNvSpPr/>
          <p:nvPr/>
        </p:nvSpPr>
        <p:spPr>
          <a:xfrm>
            <a:off x="7579761" y="4452935"/>
            <a:ext cx="4711546" cy="523220"/>
          </a:xfrm>
          <a:prstGeom prst="rect">
            <a:avLst/>
          </a:prstGeom>
        </p:spPr>
        <p:txBody>
          <a:bodyPr wrap="none">
            <a:spAutoFit/>
          </a:bodyPr>
          <a:lstStyle/>
          <a:p>
            <a:r>
              <a:rPr lang="en-US" sz="2800" i="1" dirty="0">
                <a:solidFill>
                  <a:srgbClr val="111111"/>
                </a:solidFill>
                <a:latin typeface="Century Gothic" panose="020B0502020202020204" pitchFamily="34" charset="0"/>
              </a:rPr>
              <a:t>TRITRICHOMONAS</a:t>
            </a:r>
            <a:r>
              <a:rPr lang="en-US" sz="2800" dirty="0">
                <a:solidFill>
                  <a:srgbClr val="111111"/>
                </a:solidFill>
                <a:latin typeface="Century Gothic" panose="020B0502020202020204" pitchFamily="34" charset="0"/>
              </a:rPr>
              <a:t> (genus)</a:t>
            </a:r>
            <a:endParaRPr lang="en-US" sz="2800" dirty="0">
              <a:latin typeface="Century Gothic" panose="020B0502020202020204" pitchFamily="34" charset="0"/>
            </a:endParaRPr>
          </a:p>
        </p:txBody>
      </p:sp>
      <p:sp>
        <p:nvSpPr>
          <p:cNvPr id="20" name="TextBox 19"/>
          <p:cNvSpPr txBox="1"/>
          <p:nvPr/>
        </p:nvSpPr>
        <p:spPr>
          <a:xfrm>
            <a:off x="7004803" y="5094725"/>
            <a:ext cx="2218877" cy="584775"/>
          </a:xfrm>
          <a:prstGeom prst="rect">
            <a:avLst/>
          </a:prstGeom>
          <a:noFill/>
        </p:spPr>
        <p:txBody>
          <a:bodyPr wrap="none" rtlCol="0">
            <a:spAutoFit/>
          </a:bodyPr>
          <a:lstStyle/>
          <a:p>
            <a:r>
              <a:rPr lang="en-US" sz="3200" dirty="0" err="1">
                <a:latin typeface="Century Gothic" panose="020B0502020202020204" pitchFamily="34" charset="0"/>
              </a:rPr>
              <a:t>Fornicatas</a:t>
            </a:r>
            <a:endParaRPr lang="en-US" sz="3200" dirty="0">
              <a:latin typeface="Century Gothic" panose="020B0502020202020204" pitchFamily="34" charset="0"/>
            </a:endParaRPr>
          </a:p>
        </p:txBody>
      </p:sp>
      <p:sp>
        <p:nvSpPr>
          <p:cNvPr id="21" name="Rectangle 20"/>
          <p:cNvSpPr/>
          <p:nvPr/>
        </p:nvSpPr>
        <p:spPr>
          <a:xfrm>
            <a:off x="7579761" y="5730906"/>
            <a:ext cx="3097323" cy="523220"/>
          </a:xfrm>
          <a:prstGeom prst="rect">
            <a:avLst/>
          </a:prstGeom>
        </p:spPr>
        <p:txBody>
          <a:bodyPr wrap="none">
            <a:spAutoFit/>
          </a:bodyPr>
          <a:lstStyle/>
          <a:p>
            <a:r>
              <a:rPr lang="en-US" sz="2800" i="1" dirty="0">
                <a:solidFill>
                  <a:srgbClr val="111111"/>
                </a:solidFill>
                <a:latin typeface="Century Gothic" panose="020B0502020202020204" pitchFamily="34" charset="0"/>
              </a:rPr>
              <a:t>GIARDIA</a:t>
            </a:r>
            <a:r>
              <a:rPr lang="en-US" sz="2800" dirty="0">
                <a:solidFill>
                  <a:srgbClr val="111111"/>
                </a:solidFill>
                <a:latin typeface="Century Gothic" panose="020B0502020202020204" pitchFamily="34" charset="0"/>
              </a:rPr>
              <a:t> (genus)</a:t>
            </a:r>
            <a:endParaRPr lang="en-US" sz="2800" dirty="0">
              <a:latin typeface="Century Gothic" panose="020B0502020202020204" pitchFamily="34" charset="0"/>
            </a:endParaRPr>
          </a:p>
        </p:txBody>
      </p:sp>
      <p:pic>
        <p:nvPicPr>
          <p:cNvPr id="23" name="Picture 22">
            <a:extLst>
              <a:ext uri="{FF2B5EF4-FFF2-40B4-BE49-F238E27FC236}">
                <a16:creationId xmlns:a16="http://schemas.microsoft.com/office/drawing/2014/main" id="{1CD708CE-5099-451B-9FCD-248E2B172E4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05529" y="263544"/>
            <a:ext cx="1240147" cy="1240147"/>
          </a:xfrm>
          <a:prstGeom prst="rect">
            <a:avLst/>
          </a:prstGeom>
        </p:spPr>
      </p:pic>
      <p:sp>
        <p:nvSpPr>
          <p:cNvPr id="2" name="Oval 1">
            <a:extLst>
              <a:ext uri="{FF2B5EF4-FFF2-40B4-BE49-F238E27FC236}">
                <a16:creationId xmlns:a16="http://schemas.microsoft.com/office/drawing/2014/main" id="{AB390064-8988-112D-2A47-16E3B88CD908}"/>
              </a:ext>
            </a:extLst>
          </p:cNvPr>
          <p:cNvSpPr/>
          <p:nvPr/>
        </p:nvSpPr>
        <p:spPr>
          <a:xfrm>
            <a:off x="1900317" y="486127"/>
            <a:ext cx="685800" cy="646331"/>
          </a:xfrm>
          <a:prstGeom prst="ellipse">
            <a:avLst/>
          </a:prstGeom>
          <a:solidFill>
            <a:schemeClr val="tx2">
              <a:lumMod val="60000"/>
              <a:lumOff val="4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75D81D36-7267-C16F-6529-33F5C7D1D7C4}"/>
              </a:ext>
            </a:extLst>
          </p:cNvPr>
          <p:cNvGrpSpPr/>
          <p:nvPr/>
        </p:nvGrpSpPr>
        <p:grpSpPr>
          <a:xfrm>
            <a:off x="8035957" y="445635"/>
            <a:ext cx="1742491" cy="646331"/>
            <a:chOff x="8035957" y="445635"/>
            <a:chExt cx="1742491" cy="646331"/>
          </a:xfrm>
        </p:grpSpPr>
        <p:sp>
          <p:nvSpPr>
            <p:cNvPr id="29" name="Freeform: Shape 28">
              <a:extLst>
                <a:ext uri="{FF2B5EF4-FFF2-40B4-BE49-F238E27FC236}">
                  <a16:creationId xmlns:a16="http://schemas.microsoft.com/office/drawing/2014/main" id="{E5208F64-96CF-2524-7121-4921987BC4C4}"/>
                </a:ext>
              </a:extLst>
            </p:cNvPr>
            <p:cNvSpPr/>
            <p:nvPr/>
          </p:nvSpPr>
          <p:spPr>
            <a:xfrm>
              <a:off x="8035957" y="670172"/>
              <a:ext cx="1184243" cy="314794"/>
            </a:xfrm>
            <a:custGeom>
              <a:avLst/>
              <a:gdLst>
                <a:gd name="connsiteX0" fmla="*/ 1184243 w 1184243"/>
                <a:gd name="connsiteY0" fmla="*/ 74951 h 314794"/>
                <a:gd name="connsiteX1" fmla="*/ 1049331 w 1184243"/>
                <a:gd name="connsiteY1" fmla="*/ 0 h 314794"/>
                <a:gd name="connsiteX2" fmla="*/ 1004361 w 1184243"/>
                <a:gd name="connsiteY2" fmla="*/ 14991 h 314794"/>
                <a:gd name="connsiteX3" fmla="*/ 944400 w 1184243"/>
                <a:gd name="connsiteY3" fmla="*/ 74951 h 314794"/>
                <a:gd name="connsiteX4" fmla="*/ 914420 w 1184243"/>
                <a:gd name="connsiteY4" fmla="*/ 134912 h 314794"/>
                <a:gd name="connsiteX5" fmla="*/ 794499 w 1184243"/>
                <a:gd name="connsiteY5" fmla="*/ 179882 h 314794"/>
                <a:gd name="connsiteX6" fmla="*/ 674577 w 1184243"/>
                <a:gd name="connsiteY6" fmla="*/ 134912 h 314794"/>
                <a:gd name="connsiteX7" fmla="*/ 629607 w 1184243"/>
                <a:gd name="connsiteY7" fmla="*/ 89941 h 314794"/>
                <a:gd name="connsiteX8" fmla="*/ 404754 w 1184243"/>
                <a:gd name="connsiteY8" fmla="*/ 119922 h 314794"/>
                <a:gd name="connsiteX9" fmla="*/ 359784 w 1184243"/>
                <a:gd name="connsiteY9" fmla="*/ 239843 h 314794"/>
                <a:gd name="connsiteX10" fmla="*/ 239863 w 1184243"/>
                <a:gd name="connsiteY10" fmla="*/ 284813 h 314794"/>
                <a:gd name="connsiteX11" fmla="*/ 104951 w 1184243"/>
                <a:gd name="connsiteY11" fmla="*/ 224853 h 314794"/>
                <a:gd name="connsiteX12" fmla="*/ 15010 w 1184243"/>
                <a:gd name="connsiteY12" fmla="*/ 239843 h 314794"/>
                <a:gd name="connsiteX13" fmla="*/ 20 w 1184243"/>
                <a:gd name="connsiteY13" fmla="*/ 314794 h 31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4243" h="314794">
                  <a:moveTo>
                    <a:pt x="1184243" y="74951"/>
                  </a:moveTo>
                  <a:cubicBezTo>
                    <a:pt x="1137370" y="37453"/>
                    <a:pt x="1111892" y="0"/>
                    <a:pt x="1049331" y="0"/>
                  </a:cubicBezTo>
                  <a:cubicBezTo>
                    <a:pt x="1033530" y="0"/>
                    <a:pt x="1019351" y="9994"/>
                    <a:pt x="1004361" y="14991"/>
                  </a:cubicBezTo>
                  <a:cubicBezTo>
                    <a:pt x="984374" y="34978"/>
                    <a:pt x="961359" y="52339"/>
                    <a:pt x="944400" y="74951"/>
                  </a:cubicBezTo>
                  <a:cubicBezTo>
                    <a:pt x="930992" y="92828"/>
                    <a:pt x="930221" y="119111"/>
                    <a:pt x="914420" y="134912"/>
                  </a:cubicBezTo>
                  <a:cubicBezTo>
                    <a:pt x="888292" y="161040"/>
                    <a:pt x="827958" y="171517"/>
                    <a:pt x="794499" y="179882"/>
                  </a:cubicBezTo>
                  <a:cubicBezTo>
                    <a:pt x="746216" y="167811"/>
                    <a:pt x="716785" y="165060"/>
                    <a:pt x="674577" y="134912"/>
                  </a:cubicBezTo>
                  <a:cubicBezTo>
                    <a:pt x="657326" y="122590"/>
                    <a:pt x="644597" y="104931"/>
                    <a:pt x="629607" y="89941"/>
                  </a:cubicBezTo>
                  <a:cubicBezTo>
                    <a:pt x="554656" y="99935"/>
                    <a:pt x="476058" y="94756"/>
                    <a:pt x="404754" y="119922"/>
                  </a:cubicBezTo>
                  <a:cubicBezTo>
                    <a:pt x="368593" y="132685"/>
                    <a:pt x="377397" y="218707"/>
                    <a:pt x="359784" y="239843"/>
                  </a:cubicBezTo>
                  <a:cubicBezTo>
                    <a:pt x="339156" y="264596"/>
                    <a:pt x="268250" y="277716"/>
                    <a:pt x="239863" y="284813"/>
                  </a:cubicBezTo>
                  <a:cubicBezTo>
                    <a:pt x="199233" y="260436"/>
                    <a:pt x="156417" y="224853"/>
                    <a:pt x="104951" y="224853"/>
                  </a:cubicBezTo>
                  <a:cubicBezTo>
                    <a:pt x="74557" y="224853"/>
                    <a:pt x="44990" y="234846"/>
                    <a:pt x="15010" y="239843"/>
                  </a:cubicBezTo>
                  <a:cubicBezTo>
                    <a:pt x="-1192" y="304651"/>
                    <a:pt x="20" y="279202"/>
                    <a:pt x="20" y="314794"/>
                  </a:cubicBezTo>
                </a:path>
              </a:pathLst>
            </a:cu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72D84A4-4C31-A366-5032-23B306DB21F8}"/>
                </a:ext>
              </a:extLst>
            </p:cNvPr>
            <p:cNvSpPr/>
            <p:nvPr/>
          </p:nvSpPr>
          <p:spPr>
            <a:xfrm>
              <a:off x="9092648" y="445635"/>
              <a:ext cx="685800" cy="646331"/>
            </a:xfrm>
            <a:prstGeom prst="ellipse">
              <a:avLst/>
            </a:prstGeom>
            <a:solidFill>
              <a:schemeClr val="tx2">
                <a:lumMod val="60000"/>
                <a:lumOff val="40000"/>
              </a:scheme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86570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a:extLst>
              <a:ext uri="{FF2B5EF4-FFF2-40B4-BE49-F238E27FC236}">
                <a16:creationId xmlns:a16="http://schemas.microsoft.com/office/drawing/2014/main" id="{2F159B04-5A0F-47DC-8EF8-42E66879087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462627" y="2059632"/>
            <a:ext cx="4233537" cy="2131368"/>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571500" y="697470"/>
            <a:ext cx="11125200" cy="703420"/>
          </a:xfrm>
        </p:spPr>
        <p:txBody>
          <a:bodyPr>
            <a:normAutofit fontScale="90000"/>
          </a:bodyPr>
          <a:lstStyle/>
          <a:p>
            <a:pPr>
              <a:defRPr/>
            </a:pPr>
            <a:r>
              <a:rPr lang="en-US" altLang="en-US" b="1" dirty="0">
                <a:solidFill>
                  <a:schemeClr val="tx1">
                    <a:lumMod val="85000"/>
                    <a:lumOff val="15000"/>
                  </a:schemeClr>
                </a:solidFill>
                <a:latin typeface="Century Gothic" panose="020B0502020202020204" pitchFamily="34" charset="0"/>
                <a:cs typeface="Times New Roman" pitchFamily="18" charset="0"/>
              </a:rPr>
              <a:t>Protozoa: </a:t>
            </a:r>
            <a:r>
              <a:rPr lang="en-US" altLang="en-US" sz="3600" dirty="0">
                <a:solidFill>
                  <a:schemeClr val="tx1">
                    <a:lumMod val="85000"/>
                    <a:lumOff val="15000"/>
                  </a:schemeClr>
                </a:solidFill>
                <a:latin typeface="Century Gothic" panose="020B0502020202020204" pitchFamily="34" charset="0"/>
                <a:cs typeface="Times New Roman" pitchFamily="18" charset="0"/>
              </a:rPr>
              <a:t>topics we will discuss for each pathogen</a:t>
            </a:r>
            <a:endParaRPr lang="en-US" altLang="en-US" sz="3600" dirty="0">
              <a:solidFill>
                <a:schemeClr val="tx1">
                  <a:lumMod val="85000"/>
                  <a:lumOff val="15000"/>
                </a:schemeClr>
              </a:solidFill>
              <a:latin typeface="Century Gothic" panose="020B0502020202020204" pitchFamily="34" charset="0"/>
            </a:endParaRPr>
          </a:p>
        </p:txBody>
      </p:sp>
      <p:sp>
        <p:nvSpPr>
          <p:cNvPr id="5" name="Rectangle 3"/>
          <p:cNvSpPr>
            <a:spLocks noGrp="1" noChangeArrowheads="1"/>
          </p:cNvSpPr>
          <p:nvPr>
            <p:ph idx="1"/>
          </p:nvPr>
        </p:nvSpPr>
        <p:spPr>
          <a:xfrm>
            <a:off x="762000" y="1828800"/>
            <a:ext cx="9753600" cy="4495800"/>
          </a:xfrm>
        </p:spPr>
        <p:txBody>
          <a:bodyPr>
            <a:noAutofit/>
          </a:bodyPr>
          <a:lstStyle/>
          <a:p>
            <a:pPr marL="514350" indent="-514350">
              <a:buAutoNum type="arabicPeriod"/>
            </a:pPr>
            <a:r>
              <a:rPr lang="en-US" sz="2400" dirty="0">
                <a:solidFill>
                  <a:schemeClr val="tx1">
                    <a:lumMod val="85000"/>
                    <a:lumOff val="15000"/>
                  </a:schemeClr>
                </a:solidFill>
                <a:latin typeface="Century Gothic" panose="020B0502020202020204" pitchFamily="34" charset="0"/>
              </a:rPr>
              <a:t>Life cycle strategies</a:t>
            </a:r>
          </a:p>
          <a:p>
            <a:pPr marL="749808" lvl="1" indent="-457200">
              <a:buAutoNum type="alphaLcPeriod"/>
            </a:pPr>
            <a:r>
              <a:rPr lang="en-US" sz="2000" dirty="0">
                <a:solidFill>
                  <a:schemeClr val="tx1">
                    <a:lumMod val="85000"/>
                    <a:lumOff val="15000"/>
                  </a:schemeClr>
                </a:solidFill>
                <a:latin typeface="Century Gothic" panose="020B0502020202020204" pitchFamily="34" charset="0"/>
              </a:rPr>
              <a:t>Transmission </a:t>
            </a:r>
          </a:p>
          <a:p>
            <a:pPr marL="749808" lvl="1" indent="-457200">
              <a:buAutoNum type="alphaLcPeriod"/>
            </a:pPr>
            <a:r>
              <a:rPr lang="en-US" sz="2000" dirty="0">
                <a:solidFill>
                  <a:schemeClr val="tx1">
                    <a:lumMod val="85000"/>
                    <a:lumOff val="15000"/>
                  </a:schemeClr>
                </a:solidFill>
                <a:latin typeface="Century Gothic" panose="020B0502020202020204" pitchFamily="34" charset="0"/>
              </a:rPr>
              <a:t>Stages</a:t>
            </a:r>
          </a:p>
          <a:p>
            <a:pPr marL="749808" lvl="1" indent="-457200">
              <a:buFont typeface="Calibri" pitchFamily="34" charset="0"/>
              <a:buAutoNum type="alphaLcPeriod"/>
            </a:pPr>
            <a:r>
              <a:rPr lang="en-US" sz="2000" dirty="0">
                <a:solidFill>
                  <a:schemeClr val="tx1">
                    <a:lumMod val="85000"/>
                    <a:lumOff val="15000"/>
                  </a:schemeClr>
                </a:solidFill>
                <a:latin typeface="Century Gothic" panose="020B0502020202020204" pitchFamily="34" charset="0"/>
              </a:rPr>
              <a:t>Reproduction: sexual and asexual</a:t>
            </a:r>
          </a:p>
          <a:p>
            <a:pPr marL="749808" lvl="1" indent="-457200">
              <a:buAutoNum type="alphaLcPeriod"/>
            </a:pPr>
            <a:r>
              <a:rPr lang="en-US" sz="2000" dirty="0">
                <a:solidFill>
                  <a:schemeClr val="tx1">
                    <a:lumMod val="85000"/>
                    <a:lumOff val="15000"/>
                  </a:schemeClr>
                </a:solidFill>
                <a:latin typeface="Century Gothic" panose="020B0502020202020204" pitchFamily="34" charset="0"/>
              </a:rPr>
              <a:t>Hosts</a:t>
            </a:r>
          </a:p>
          <a:p>
            <a:pPr marL="514350" indent="-514350">
              <a:buAutoNum type="arabicPeriod"/>
            </a:pPr>
            <a:r>
              <a:rPr lang="en-US" sz="2400" dirty="0">
                <a:solidFill>
                  <a:schemeClr val="tx1">
                    <a:lumMod val="85000"/>
                    <a:lumOff val="15000"/>
                  </a:schemeClr>
                </a:solidFill>
                <a:latin typeface="Century Gothic" panose="020B0502020202020204" pitchFamily="34" charset="0"/>
              </a:rPr>
              <a:t>Pathology</a:t>
            </a:r>
          </a:p>
          <a:p>
            <a:pPr marL="514350" indent="-514350">
              <a:buAutoNum type="arabicPeriod"/>
            </a:pPr>
            <a:r>
              <a:rPr lang="en-US" sz="2400" dirty="0">
                <a:solidFill>
                  <a:schemeClr val="tx1">
                    <a:lumMod val="85000"/>
                    <a:lumOff val="15000"/>
                  </a:schemeClr>
                </a:solidFill>
                <a:latin typeface="Century Gothic" panose="020B0502020202020204" pitchFamily="34" charset="0"/>
              </a:rPr>
              <a:t>Host clinical signs from infection</a:t>
            </a:r>
          </a:p>
          <a:p>
            <a:pPr marL="514350" indent="-514350">
              <a:buAutoNum type="arabicPeriod"/>
            </a:pPr>
            <a:r>
              <a:rPr lang="en-US" sz="2400" dirty="0">
                <a:solidFill>
                  <a:schemeClr val="tx1">
                    <a:lumMod val="85000"/>
                    <a:lumOff val="15000"/>
                  </a:schemeClr>
                </a:solidFill>
                <a:latin typeface="Century Gothic" panose="020B0502020202020204" pitchFamily="34" charset="0"/>
              </a:rPr>
              <a:t>Diagnosis</a:t>
            </a:r>
          </a:p>
          <a:p>
            <a:pPr marL="514350" indent="-514350">
              <a:buAutoNum type="arabicPeriod"/>
            </a:pPr>
            <a:r>
              <a:rPr lang="en-US" sz="2400" dirty="0">
                <a:solidFill>
                  <a:schemeClr val="tx1">
                    <a:lumMod val="85000"/>
                    <a:lumOff val="15000"/>
                  </a:schemeClr>
                </a:solidFill>
                <a:latin typeface="Century Gothic" panose="020B0502020202020204" pitchFamily="34" charset="0"/>
              </a:rPr>
              <a:t>Treatment / Control</a:t>
            </a:r>
          </a:p>
          <a:p>
            <a:pPr marL="514350" indent="-514350">
              <a:buFont typeface="Calibri" panose="020F0502020204030204" pitchFamily="34" charset="0"/>
              <a:buAutoNum type="arabicPeriod"/>
            </a:pPr>
            <a:r>
              <a:rPr lang="en-US" sz="2400" dirty="0">
                <a:solidFill>
                  <a:schemeClr val="tx1">
                    <a:lumMod val="85000"/>
                    <a:lumOff val="15000"/>
                  </a:schemeClr>
                </a:solidFill>
                <a:latin typeface="Century Gothic" panose="020B0502020202020204" pitchFamily="34" charset="0"/>
              </a:rPr>
              <a:t>Geographic location / Epidemiology</a:t>
            </a:r>
          </a:p>
          <a:p>
            <a:pPr>
              <a:lnSpc>
                <a:spcPct val="90000"/>
              </a:lnSpc>
              <a:defRPr/>
            </a:pPr>
            <a:endParaRPr lang="en-US" altLang="en-US" sz="2400" dirty="0">
              <a:solidFill>
                <a:schemeClr val="tx1">
                  <a:lumMod val="85000"/>
                  <a:lumOff val="15000"/>
                </a:schemeClr>
              </a:solidFill>
              <a:latin typeface="Century Gothic" panose="020B0502020202020204" pitchFamily="34" charset="0"/>
            </a:endParaRPr>
          </a:p>
        </p:txBody>
      </p:sp>
      <p:sp>
        <p:nvSpPr>
          <p:cNvPr id="2" name="Rectangle 1">
            <a:extLst>
              <a:ext uri="{FF2B5EF4-FFF2-40B4-BE49-F238E27FC236}">
                <a16:creationId xmlns:a16="http://schemas.microsoft.com/office/drawing/2014/main" id="{A14E9E77-B345-472F-8488-0BEE49404891}"/>
              </a:ext>
            </a:extLst>
          </p:cNvPr>
          <p:cNvSpPr/>
          <p:nvPr/>
        </p:nvSpPr>
        <p:spPr>
          <a:xfrm>
            <a:off x="9117460" y="1828800"/>
            <a:ext cx="1398140" cy="400110"/>
          </a:xfrm>
          <a:prstGeom prst="rect">
            <a:avLst/>
          </a:prstGeom>
        </p:spPr>
        <p:txBody>
          <a:bodyPr wrap="none">
            <a:spAutoFit/>
          </a:bodyPr>
          <a:lstStyle/>
          <a:p>
            <a:r>
              <a:rPr lang="en-US" sz="2000" b="1" dirty="0">
                <a:solidFill>
                  <a:srgbClr val="0070C0"/>
                </a:solidFill>
                <a:latin typeface="Century Gothic" panose="020B0502020202020204" pitchFamily="34" charset="0"/>
              </a:rPr>
              <a:t>fecal-oral</a:t>
            </a:r>
            <a:endParaRPr lang="en-US" sz="2000" b="1" dirty="0">
              <a:solidFill>
                <a:srgbClr val="0070C0"/>
              </a:solidFill>
            </a:endParaRPr>
          </a:p>
        </p:txBody>
      </p:sp>
      <p:sp>
        <p:nvSpPr>
          <p:cNvPr id="3" name="Rectangle 2">
            <a:extLst>
              <a:ext uri="{FF2B5EF4-FFF2-40B4-BE49-F238E27FC236}">
                <a16:creationId xmlns:a16="http://schemas.microsoft.com/office/drawing/2014/main" id="{EE7F8414-C8DB-42C7-A6D7-1BCE5008FB57}"/>
              </a:ext>
            </a:extLst>
          </p:cNvPr>
          <p:cNvSpPr/>
          <p:nvPr/>
        </p:nvSpPr>
        <p:spPr>
          <a:xfrm>
            <a:off x="1573796" y="6611780"/>
            <a:ext cx="8941804" cy="246221"/>
          </a:xfrm>
          <a:prstGeom prst="rect">
            <a:avLst/>
          </a:prstGeom>
        </p:spPr>
        <p:txBody>
          <a:bodyPr wrap="square">
            <a:spAutoFit/>
          </a:bodyPr>
          <a:lstStyle/>
          <a:p>
            <a:r>
              <a:rPr lang="en-US" sz="1000" dirty="0"/>
              <a:t>Fecal-oral diagram: </a:t>
            </a:r>
            <a:r>
              <a:rPr lang="en-US" sz="1000" dirty="0" err="1"/>
              <a:t>Salak</a:t>
            </a:r>
            <a:r>
              <a:rPr lang="en-US" sz="1000" dirty="0"/>
              <a:t> JS, </a:t>
            </a:r>
            <a:r>
              <a:rPr lang="en-US" sz="1000" dirty="0" err="1"/>
              <a:t>Shirey</a:t>
            </a:r>
            <a:r>
              <a:rPr lang="en-US" sz="1000" dirty="0"/>
              <a:t> JL, </a:t>
            </a:r>
            <a:r>
              <a:rPr lang="en-US" sz="1000" dirty="0" err="1"/>
              <a:t>Strickl</a:t>
            </a:r>
            <a:r>
              <a:rPr lang="en-US" sz="1000" dirty="0"/>
              <a:t> GT. "Successful treatment of symptomatic entamoeba </a:t>
            </a:r>
            <a:r>
              <a:rPr lang="en-US" sz="1000" dirty="0" err="1"/>
              <a:t>polecki</a:t>
            </a:r>
            <a:r>
              <a:rPr lang="en-US" sz="1000" dirty="0"/>
              <a:t> infection". Am J Trop Med </a:t>
            </a:r>
            <a:r>
              <a:rPr lang="en-US" sz="1000" dirty="0" err="1"/>
              <a:t>Hyg</a:t>
            </a:r>
            <a:r>
              <a:rPr lang="en-US" sz="1000" dirty="0"/>
              <a:t> 1979;28(2):190-3</a:t>
            </a:r>
          </a:p>
        </p:txBody>
      </p:sp>
    </p:spTree>
    <p:extLst>
      <p:ext uri="{BB962C8B-B14F-4D97-AF65-F5344CB8AC3E}">
        <p14:creationId xmlns:p14="http://schemas.microsoft.com/office/powerpoint/2010/main" val="10629493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5.4|31.1|17.6|17.4"/>
</p:tagLst>
</file>

<file path=ppt/theme/theme1.xml><?xml version="1.0" encoding="utf-8"?>
<a:theme xmlns:a="http://schemas.openxmlformats.org/drawingml/2006/main" name="Theme1">
  <a:themeElements>
    <a:clrScheme name="VP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PG">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VP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P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P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P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P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P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P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P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P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P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P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P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1188</TotalTime>
  <Words>5830</Words>
  <Application>Microsoft Office PowerPoint</Application>
  <PresentationFormat>Widescreen</PresentationFormat>
  <Paragraphs>731</Paragraphs>
  <Slides>59</Slides>
  <Notes>53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59</vt:i4>
      </vt:variant>
    </vt:vector>
  </HeadingPairs>
  <TitlesOfParts>
    <vt:vector size="71" baseType="lpstr">
      <vt:lpstr>Arial</vt:lpstr>
      <vt:lpstr>Calibri</vt:lpstr>
      <vt:lpstr>Calibri Light</vt:lpstr>
      <vt:lpstr>Century Gothic</vt:lpstr>
      <vt:lpstr>NexusSerif</vt:lpstr>
      <vt:lpstr>Roboto</vt:lpstr>
      <vt:lpstr>Tahoma</vt:lpstr>
      <vt:lpstr>Times New Roman</vt:lpstr>
      <vt:lpstr>Wingdings</vt:lpstr>
      <vt:lpstr>Theme1</vt:lpstr>
      <vt:lpstr>Blends</vt:lpstr>
      <vt:lpstr>Retrospect</vt:lpstr>
      <vt:lpstr>Introduction to Protozoa:   Lecture 2</vt:lpstr>
      <vt:lpstr>Parasitic  Protozoa</vt:lpstr>
      <vt:lpstr>Introduction to Protozoa: Learning Objectives  (no test questions directly from these Introduction slides)</vt:lpstr>
      <vt:lpstr>Protozoa Traits</vt:lpstr>
      <vt:lpstr>PowerPoint Presentation</vt:lpstr>
      <vt:lpstr>PowerPoint Presentation</vt:lpstr>
      <vt:lpstr>PowerPoint Presentation</vt:lpstr>
      <vt:lpstr>PowerPoint Presentation</vt:lpstr>
      <vt:lpstr>Protozoa: topics we will discuss for each pathogen</vt:lpstr>
      <vt:lpstr>Protozoa: Life Cycle Strategies</vt:lpstr>
      <vt:lpstr>PowerPoint Presentation</vt:lpstr>
      <vt:lpstr>Protozoa: Pathology (how the pathogen causes disease)</vt:lpstr>
      <vt:lpstr>Protozoa: Pathology (how the pathogen causes disease)</vt:lpstr>
      <vt:lpstr>Protozoa: Pathology (how the pathogen causes disease)</vt:lpstr>
      <vt:lpstr>PowerPoint Presentation</vt:lpstr>
      <vt:lpstr>PowerPoint Presentation</vt:lpstr>
      <vt:lpstr>Hemoflagellates</vt:lpstr>
      <vt:lpstr>Hemoflagellates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FYI: Leishmaniasis Treatment</vt:lpstr>
      <vt:lpstr>PowerPoint Presentation</vt:lpstr>
      <vt:lpstr>FYI: Geographic Distribution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Pathology</vt:lpstr>
      <vt:lpstr>Clinical Disease: T. cruzi</vt:lpstr>
      <vt:lpstr>Diagnosis</vt:lpstr>
      <vt:lpstr>PowerPoint Presentation</vt:lpstr>
      <vt:lpstr>FYI: Treatment</vt:lpstr>
      <vt:lpstr>FYI: Control</vt:lpstr>
      <vt:lpstr>Geographic Distribution</vt:lpstr>
      <vt:lpstr>Zoonosis</vt:lpstr>
      <vt:lpstr>Case-based Questions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Protozoa:   Lecture 1A</dc:title>
  <dc:creator>barbara qurollo</dc:creator>
  <cp:lastModifiedBy>Barbara Alice Qurollo</cp:lastModifiedBy>
  <cp:revision>153</cp:revision>
  <dcterms:created xsi:type="dcterms:W3CDTF">2020-06-10T19:23:29Z</dcterms:created>
  <dcterms:modified xsi:type="dcterms:W3CDTF">2023-08-04T20:11:10Z</dcterms:modified>
</cp:coreProperties>
</file>