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922" r:id="rId3"/>
    <p:sldMasterId id="2147483936" r:id="rId4"/>
  </p:sldMasterIdLst>
  <p:notesMasterIdLst>
    <p:notesMasterId r:id="rId58"/>
  </p:notesMasterIdLst>
  <p:handoutMasterIdLst>
    <p:handoutMasterId r:id="rId59"/>
  </p:handoutMasterIdLst>
  <p:sldIdLst>
    <p:sldId id="331" r:id="rId5"/>
    <p:sldId id="461" r:id="rId6"/>
    <p:sldId id="420" r:id="rId7"/>
    <p:sldId id="469" r:id="rId8"/>
    <p:sldId id="510" r:id="rId9"/>
    <p:sldId id="335" r:id="rId10"/>
    <p:sldId id="467" r:id="rId11"/>
    <p:sldId id="478" r:id="rId12"/>
    <p:sldId id="476" r:id="rId13"/>
    <p:sldId id="480" r:id="rId14"/>
    <p:sldId id="479" r:id="rId15"/>
    <p:sldId id="481" r:id="rId16"/>
    <p:sldId id="482" r:id="rId17"/>
    <p:sldId id="559" r:id="rId18"/>
    <p:sldId id="560" r:id="rId19"/>
    <p:sldId id="554" r:id="rId20"/>
    <p:sldId id="483" r:id="rId21"/>
    <p:sldId id="561" r:id="rId22"/>
    <p:sldId id="513" r:id="rId23"/>
    <p:sldId id="514" r:id="rId24"/>
    <p:sldId id="515" r:id="rId25"/>
    <p:sldId id="516" r:id="rId26"/>
    <p:sldId id="517" r:id="rId27"/>
    <p:sldId id="518" r:id="rId28"/>
    <p:sldId id="519" r:id="rId29"/>
    <p:sldId id="551" r:id="rId30"/>
    <p:sldId id="520" r:id="rId31"/>
    <p:sldId id="521" r:id="rId32"/>
    <p:sldId id="522" r:id="rId33"/>
    <p:sldId id="523" r:id="rId34"/>
    <p:sldId id="524" r:id="rId35"/>
    <p:sldId id="527" r:id="rId36"/>
    <p:sldId id="529" r:id="rId37"/>
    <p:sldId id="531" r:id="rId38"/>
    <p:sldId id="532" r:id="rId39"/>
    <p:sldId id="537" r:id="rId40"/>
    <p:sldId id="533" r:id="rId41"/>
    <p:sldId id="534" r:id="rId42"/>
    <p:sldId id="535" r:id="rId43"/>
    <p:sldId id="536" r:id="rId44"/>
    <p:sldId id="538" r:id="rId45"/>
    <p:sldId id="558" r:id="rId46"/>
    <p:sldId id="539" r:id="rId47"/>
    <p:sldId id="540" r:id="rId48"/>
    <p:sldId id="552" r:id="rId49"/>
    <p:sldId id="546" r:id="rId50"/>
    <p:sldId id="541" r:id="rId51"/>
    <p:sldId id="553" r:id="rId52"/>
    <p:sldId id="543" r:id="rId53"/>
    <p:sldId id="557" r:id="rId54"/>
    <p:sldId id="555" r:id="rId55"/>
    <p:sldId id="556" r:id="rId56"/>
    <p:sldId id="544" r:id="rId57"/>
  </p:sldIdLst>
  <p:sldSz cx="12192000" cy="6858000"/>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99"/>
    <a:srgbClr val="FF3399"/>
    <a:srgbClr val="FF6600"/>
    <a:srgbClr val="7030A0"/>
    <a:srgbClr val="CCFF66"/>
    <a:srgbClr val="4D4D73"/>
    <a:srgbClr val="ACA800"/>
    <a:srgbClr val="6666FF"/>
    <a:srgbClr val="CC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02" autoAdjust="0"/>
    <p:restoredTop sz="74186" autoAdjust="0"/>
  </p:normalViewPr>
  <p:slideViewPr>
    <p:cSldViewPr>
      <p:cViewPr varScale="1">
        <p:scale>
          <a:sx n="63" d="100"/>
          <a:sy n="63" d="100"/>
        </p:scale>
        <p:origin x="96" y="72"/>
      </p:cViewPr>
      <p:guideLst>
        <p:guide orient="horz" pos="2160"/>
        <p:guide pos="3840"/>
      </p:guideLst>
    </p:cSldViewPr>
  </p:slideViewPr>
  <p:outlineViewPr>
    <p:cViewPr>
      <p:scale>
        <a:sx n="33" d="100"/>
        <a:sy n="33" d="100"/>
      </p:scale>
      <p:origin x="0" y="-3860"/>
    </p:cViewPr>
  </p:outlineViewPr>
  <p:notesTextViewPr>
    <p:cViewPr>
      <p:scale>
        <a:sx n="100" d="100"/>
        <a:sy n="100" d="100"/>
      </p:scale>
      <p:origin x="0" y="0"/>
    </p:cViewPr>
  </p:notesTextViewPr>
  <p:sorterViewPr>
    <p:cViewPr>
      <p:scale>
        <a:sx n="100" d="100"/>
        <a:sy n="100" d="100"/>
      </p:scale>
      <p:origin x="0" y="-15030"/>
    </p:cViewPr>
  </p:sorterViewPr>
  <p:notesViewPr>
    <p:cSldViewPr>
      <p:cViewPr varScale="1">
        <p:scale>
          <a:sx n="47" d="100"/>
          <a:sy n="47" d="100"/>
        </p:scale>
        <p:origin x="2680"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1"/>
            <a:ext cx="3038145" cy="464205"/>
          </a:xfrm>
          <a:prstGeom prst="rect">
            <a:avLst/>
          </a:prstGeom>
        </p:spPr>
        <p:txBody>
          <a:bodyPr vert="horz" lIns="88139" tIns="44070" rIns="88139" bIns="44070" rtlCol="0"/>
          <a:lstStyle>
            <a:lvl1pPr algn="r">
              <a:defRPr sz="1200"/>
            </a:lvl1pPr>
          </a:lstStyle>
          <a:p>
            <a:fld id="{8E3B5061-375C-9A4E-BD14-E7418263E5A3}" type="datetimeFigureOut">
              <a:rPr lang="en-US" smtClean="0"/>
              <a:t>8/9/2023</a:t>
            </a:fld>
            <a:endParaRPr lang="en-US"/>
          </a:p>
        </p:txBody>
      </p:sp>
      <p:sp>
        <p:nvSpPr>
          <p:cNvPr id="4" name="Footer Placeholder 3"/>
          <p:cNvSpPr>
            <a:spLocks noGrp="1"/>
          </p:cNvSpPr>
          <p:nvPr>
            <p:ph type="ftr" sz="quarter" idx="2"/>
          </p:nvPr>
        </p:nvSpPr>
        <p:spPr>
          <a:xfrm>
            <a:off x="0" y="8830659"/>
            <a:ext cx="3038145" cy="464205"/>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9"/>
            <a:ext cx="3038145" cy="464205"/>
          </a:xfrm>
          <a:prstGeom prst="rect">
            <a:avLst/>
          </a:prstGeom>
        </p:spPr>
        <p:txBody>
          <a:bodyPr vert="horz" lIns="88139" tIns="44070" rIns="88139" bIns="44070" rtlCol="0" anchor="b"/>
          <a:lstStyle>
            <a:lvl1pPr algn="r">
              <a:defRPr sz="1200"/>
            </a:lvl1pPr>
          </a:lstStyle>
          <a:p>
            <a:fld id="{B988F408-A695-E243-8B2F-0B2EB793D038}" type="slidenum">
              <a:rPr lang="en-US" smtClean="0"/>
              <a:t>‹#›</a:t>
            </a:fld>
            <a:endParaRPr lang="en-US"/>
          </a:p>
        </p:txBody>
      </p:sp>
    </p:spTree>
    <p:extLst>
      <p:ext uri="{BB962C8B-B14F-4D97-AF65-F5344CB8AC3E}">
        <p14:creationId xmlns:p14="http://schemas.microsoft.com/office/powerpoint/2010/main" val="2204893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5F952E24-A1BD-4A21-A415-5E9833C33723}" type="datetimeFigureOut">
              <a:rPr lang="en-US" smtClean="0"/>
              <a:t>8/9/2023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DAB44083-A2B0-473F-93CB-FBABF270A72D}" type="slidenum">
              <a:rPr lang="en-US" smtClean="0"/>
              <a:t>‹#›</a:t>
            </a:fld>
            <a:endParaRPr lang="en-US"/>
          </a:p>
        </p:txBody>
      </p:sp>
    </p:spTree>
    <p:extLst>
      <p:ext uri="{BB962C8B-B14F-4D97-AF65-F5344CB8AC3E}">
        <p14:creationId xmlns:p14="http://schemas.microsoft.com/office/powerpoint/2010/main" val="1866767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doi.org/10.30802/AALAS-JAALAS-19-000113" TargetMode="External"/><Relationship Id="rId7" Type="http://schemas.openxmlformats.org/officeDocument/2006/relationships/hyperlink" Target="https://www.sciencedirect.com/topics/pharmacology-toxicology-and-pharmaceutical-science/anaerobic-bacterium"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sciencedirect.com/topics/pharmacology-toxicology-and-pharmaceutical-science/fusobacteria" TargetMode="External"/><Relationship Id="rId5" Type="http://schemas.openxmlformats.org/officeDocument/2006/relationships/hyperlink" Target="https://www.sciencedirect.com/topics/pharmacology-toxicology-and-pharmaceutical-science/amoeba-life-cycle-stage" TargetMode="External"/><Relationship Id="rId4" Type="http://schemas.openxmlformats.org/officeDocument/2006/relationships/hyperlink" Target="https://www.sciencedirect.com/topics/pharmacology-toxicology-and-pharmaceutical-science/giardia"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1</a:t>
            </a:fld>
            <a:endParaRPr lang="en-US"/>
          </a:p>
        </p:txBody>
      </p:sp>
    </p:spTree>
    <p:extLst>
      <p:ext uri="{BB962C8B-B14F-4D97-AF65-F5344CB8AC3E}">
        <p14:creationId xmlns:p14="http://schemas.microsoft.com/office/powerpoint/2010/main" val="783736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the 3 main complaints/clinical signs in cows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entury Gothic" panose="020B0502020202020204" pitchFamily="34" charset="0"/>
              </a:rPr>
              <a:t>Open = cows in heat when they should be pregnant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number of cows that calve can be </a:t>
            </a:r>
            <a:r>
              <a:rPr lang="en-US" b="1" dirty="0"/>
              <a:t>reduced by 20% to 40% </a:t>
            </a:r>
            <a:r>
              <a:rPr lang="en-US" dirty="0"/>
              <a:t>and the </a:t>
            </a:r>
            <a:r>
              <a:rPr lang="en-US" b="1" dirty="0" err="1"/>
              <a:t>avg</a:t>
            </a:r>
            <a:r>
              <a:rPr lang="en-US" b="1" dirty="0"/>
              <a:t> calving date will be later </a:t>
            </a:r>
            <a:r>
              <a:rPr lang="en-US" dirty="0"/>
              <a:t>and the </a:t>
            </a:r>
            <a:r>
              <a:rPr lang="en-US" b="1" dirty="0"/>
              <a:t>calving season will be spread out longer </a:t>
            </a:r>
            <a:r>
              <a:rPr lang="en-US" dirty="0"/>
              <a:t>than in non-infected herds.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first sign is that infected cows and heifers return to estrus one to three months after breeding</a:t>
            </a:r>
            <a:r>
              <a:rPr lang="en-US" dirty="0"/>
              <a:t>. A period of infertility may last for another two to six months as a result of the infection. </a:t>
            </a:r>
            <a:endParaRPr lang="en-US" sz="1200" dirty="0">
              <a:solidFill>
                <a:schemeClr val="tx1"/>
              </a:solidFill>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10</a:t>
            </a:fld>
            <a:endParaRPr lang="en-US"/>
          </a:p>
        </p:txBody>
      </p:sp>
    </p:spTree>
    <p:extLst>
      <p:ext uri="{BB962C8B-B14F-4D97-AF65-F5344CB8AC3E}">
        <p14:creationId xmlns:p14="http://schemas.microsoft.com/office/powerpoint/2010/main" val="2369267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that to diagnose </a:t>
            </a:r>
            <a:r>
              <a:rPr lang="en-US" dirty="0" err="1"/>
              <a:t>Tritrichomonas</a:t>
            </a:r>
            <a:r>
              <a:rPr lang="en-US" dirty="0"/>
              <a:t> you will:</a:t>
            </a:r>
          </a:p>
          <a:p>
            <a:pPr marL="228600" indent="-228600">
              <a:buAutoNum type="arabicPeriod"/>
            </a:pPr>
            <a:r>
              <a:rPr lang="en-US" dirty="0"/>
              <a:t>Typically have a history of abortions</a:t>
            </a:r>
          </a:p>
          <a:p>
            <a:pPr marL="228600" indent="-228600">
              <a:buAutoNum type="arabicPeriod"/>
            </a:pPr>
            <a:r>
              <a:rPr lang="en-US" dirty="0"/>
              <a:t>Diagnostic tests are performed on bull used to fertilize the cows through preputial washing or scraping</a:t>
            </a:r>
          </a:p>
          <a:p>
            <a:pPr marL="228600" indent="-228600">
              <a:buAutoNum type="arabicPeriod"/>
            </a:pPr>
            <a:r>
              <a:rPr lang="en-US" dirty="0"/>
              <a:t>This disease is reportable.</a:t>
            </a:r>
          </a:p>
          <a:p>
            <a:pPr marL="228600" indent="-228600">
              <a:buAutoNum type="arabicPeriod"/>
            </a:pPr>
            <a:endParaRPr lang="en-US" dirty="0"/>
          </a:p>
          <a:p>
            <a:pPr marL="0" indent="0">
              <a:buNone/>
            </a:pPr>
            <a:r>
              <a:rPr lang="en-US" dirty="0"/>
              <a:t>Cervical mucus from the cow can be inoculated into the In Pouch and cultured for identification. </a:t>
            </a:r>
          </a:p>
        </p:txBody>
      </p:sp>
      <p:sp>
        <p:nvSpPr>
          <p:cNvPr id="4" name="Slide Number Placeholder 3"/>
          <p:cNvSpPr>
            <a:spLocks noGrp="1"/>
          </p:cNvSpPr>
          <p:nvPr>
            <p:ph type="sldNum" sz="quarter" idx="5"/>
          </p:nvPr>
        </p:nvSpPr>
        <p:spPr/>
        <p:txBody>
          <a:bodyPr/>
          <a:lstStyle/>
          <a:p>
            <a:fld id="{DAB44083-A2B0-473F-93CB-FBABF270A72D}" type="slidenum">
              <a:rPr lang="en-US" smtClean="0"/>
              <a:t>11</a:t>
            </a:fld>
            <a:endParaRPr lang="en-US"/>
          </a:p>
        </p:txBody>
      </p:sp>
    </p:spTree>
    <p:extLst>
      <p:ext uri="{BB962C8B-B14F-4D97-AF65-F5344CB8AC3E}">
        <p14:creationId xmlns:p14="http://schemas.microsoft.com/office/powerpoint/2010/main" val="4014601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Prepuce sampling in a bull.</a:t>
            </a:r>
          </a:p>
          <a:p>
            <a:r>
              <a:rPr lang="en-US" dirty="0"/>
              <a:t>sterile insemination pipette and performing a vigorous back and forth scraping motion along the glans while applying negative pressure with an attached 10 ml syringe.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Placing the preputial scraping in a commercial transport media</a:t>
            </a:r>
          </a:p>
          <a:p>
            <a:r>
              <a:rPr lang="en-US" dirty="0"/>
              <a:t>The inoculated media should be kept at 65° F to 75° F until it is incubated. It is especially important to avoid overheating or freezing</a:t>
            </a:r>
          </a:p>
        </p:txBody>
      </p:sp>
      <p:sp>
        <p:nvSpPr>
          <p:cNvPr id="4" name="Slide Number Placeholder 3"/>
          <p:cNvSpPr>
            <a:spLocks noGrp="1"/>
          </p:cNvSpPr>
          <p:nvPr>
            <p:ph type="sldNum" sz="quarter" idx="5"/>
          </p:nvPr>
        </p:nvSpPr>
        <p:spPr/>
        <p:txBody>
          <a:bodyPr/>
          <a:lstStyle/>
          <a:p>
            <a:fld id="{DAB44083-A2B0-473F-93CB-FBABF270A72D}" type="slidenum">
              <a:rPr lang="en-US" smtClean="0"/>
              <a:t>12</a:t>
            </a:fld>
            <a:endParaRPr lang="en-US"/>
          </a:p>
        </p:txBody>
      </p:sp>
    </p:spTree>
    <p:extLst>
      <p:ext uri="{BB962C8B-B14F-4D97-AF65-F5344CB8AC3E}">
        <p14:creationId xmlns:p14="http://schemas.microsoft.com/office/powerpoint/2010/main" val="2935254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FYI</a:t>
            </a:r>
          </a:p>
        </p:txBody>
      </p:sp>
      <p:sp>
        <p:nvSpPr>
          <p:cNvPr id="4" name="Slide Number Placeholder 3"/>
          <p:cNvSpPr>
            <a:spLocks noGrp="1"/>
          </p:cNvSpPr>
          <p:nvPr>
            <p:ph type="sldNum" sz="quarter" idx="5"/>
          </p:nvPr>
        </p:nvSpPr>
        <p:spPr/>
        <p:txBody>
          <a:bodyPr/>
          <a:lstStyle/>
          <a:p>
            <a:fld id="{DAB44083-A2B0-473F-93CB-FBABF270A72D}" type="slidenum">
              <a:rPr lang="en-US" smtClean="0"/>
              <a:t>13</a:t>
            </a:fld>
            <a:endParaRPr lang="en-US"/>
          </a:p>
        </p:txBody>
      </p:sp>
    </p:spTree>
    <p:extLst>
      <p:ext uri="{BB962C8B-B14F-4D97-AF65-F5344CB8AC3E}">
        <p14:creationId xmlns:p14="http://schemas.microsoft.com/office/powerpoint/2010/main" val="3006671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farm management and biosecurity are the best ways to prevent </a:t>
            </a:r>
            <a:r>
              <a:rPr lang="en-US" dirty="0" err="1"/>
              <a:t>tritrichomonas</a:t>
            </a:r>
            <a:r>
              <a:rPr lang="en-US" dirty="0"/>
              <a:t>.</a:t>
            </a:r>
          </a:p>
          <a:p>
            <a:endParaRPr lang="en-US" dirty="0"/>
          </a:p>
          <a:p>
            <a:r>
              <a:rPr lang="en-US" dirty="0"/>
              <a:t>Know the 4 blue highlighted management tools.</a:t>
            </a:r>
          </a:p>
          <a:p>
            <a:endParaRPr lang="en-US" dirty="0"/>
          </a:p>
          <a:p>
            <a:r>
              <a:rPr lang="en-US" dirty="0"/>
              <a:t>Older bulls are more likely to be carriers (they’ve been around and been with more cows). Replacing older bulls with younger ones is one way to reduce to risk of transmission to the cows.</a:t>
            </a:r>
          </a:p>
          <a:p>
            <a:endParaRPr lang="en-US" dirty="0"/>
          </a:p>
          <a:p>
            <a:r>
              <a:rPr lang="en-US" dirty="0"/>
              <a:t>A vaccine may help infected animals clear the infection more rapidly resulting in improved calving rates compared to non-vaccinates. </a:t>
            </a:r>
          </a:p>
        </p:txBody>
      </p:sp>
      <p:sp>
        <p:nvSpPr>
          <p:cNvPr id="4" name="Slide Number Placeholder 3"/>
          <p:cNvSpPr>
            <a:spLocks noGrp="1"/>
          </p:cNvSpPr>
          <p:nvPr>
            <p:ph type="sldNum" sz="quarter" idx="5"/>
          </p:nvPr>
        </p:nvSpPr>
        <p:spPr/>
        <p:txBody>
          <a:bodyPr/>
          <a:lstStyle/>
          <a:p>
            <a:fld id="{DAB44083-A2B0-473F-93CB-FBABF270A72D}" type="slidenum">
              <a:rPr lang="en-US" smtClean="0"/>
              <a:t>14</a:t>
            </a:fld>
            <a:endParaRPr lang="en-US"/>
          </a:p>
        </p:txBody>
      </p:sp>
    </p:spTree>
    <p:extLst>
      <p:ext uri="{BB962C8B-B14F-4D97-AF65-F5344CB8AC3E}">
        <p14:creationId xmlns:p14="http://schemas.microsoft.com/office/powerpoint/2010/main" val="2198447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Helvetica Neue"/>
              </a:rPr>
              <a:t>Currently, there are no Federal regulations specific to curbing spread of trichomoniasis in the U.S. cattle population. However, a growing number of states have independently adopted trichomoniasis control and management regulations regarding the interstate movement of cattle to limit disease spread. </a:t>
            </a:r>
            <a:endParaRPr lang="en-US" dirty="0"/>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16</a:t>
            </a:fld>
            <a:endParaRPr lang="en-US"/>
          </a:p>
        </p:txBody>
      </p:sp>
    </p:spTree>
    <p:extLst>
      <p:ext uri="{BB962C8B-B14F-4D97-AF65-F5344CB8AC3E}">
        <p14:creationId xmlns:p14="http://schemas.microsoft.com/office/powerpoint/2010/main" val="2976131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Surveyed state vets where cases were reported</a:t>
            </a:r>
          </a:p>
          <a:p>
            <a:endParaRPr lang="en-US" dirty="0"/>
          </a:p>
          <a:p>
            <a:r>
              <a:rPr lang="en-US" dirty="0"/>
              <a:t>States in the western United States have the most challenges associated with management and control of T. </a:t>
            </a:r>
            <a:r>
              <a:rPr lang="en-US" dirty="0" err="1"/>
              <a:t>foetus</a:t>
            </a:r>
            <a:r>
              <a:rPr lang="en-US" dirty="0"/>
              <a:t> in beef herds due to extensive ranges for cattle grazing and the use of natural service.</a:t>
            </a:r>
          </a:p>
          <a:p>
            <a:endParaRPr lang="en-US" dirty="0"/>
          </a:p>
          <a:p>
            <a:r>
              <a:rPr lang="en-US" b="0" i="0" dirty="0">
                <a:solidFill>
                  <a:srgbClr val="333333"/>
                </a:solidFill>
                <a:effectLst/>
                <a:latin typeface="Georgia" panose="02040502050405020303" pitchFamily="18" charset="0"/>
              </a:rPr>
              <a:t>Wyoming started its journey for control and eradication of bovine </a:t>
            </a:r>
            <a:r>
              <a:rPr lang="en-US" b="0" i="0" dirty="0" err="1">
                <a:solidFill>
                  <a:srgbClr val="333333"/>
                </a:solidFill>
                <a:effectLst/>
                <a:latin typeface="Georgia" panose="02040502050405020303" pitchFamily="18" charset="0"/>
              </a:rPr>
              <a:t>trichomonosis</a:t>
            </a:r>
            <a:r>
              <a:rPr lang="en-US" b="0" i="0" dirty="0">
                <a:solidFill>
                  <a:srgbClr val="333333"/>
                </a:solidFill>
                <a:effectLst/>
                <a:latin typeface="Georgia" panose="02040502050405020303" pitchFamily="18" charset="0"/>
              </a:rPr>
              <a:t> in the year 2000 when it started a state rule called “Chapter 15” that mandates testing all bulls grazing on open/public allotments or being traded or leased for reproduction and culling </a:t>
            </a:r>
            <a:r>
              <a:rPr lang="en-US" b="0" i="1" dirty="0">
                <a:solidFill>
                  <a:srgbClr val="333333"/>
                </a:solidFill>
                <a:effectLst/>
                <a:latin typeface="Georgia" panose="02040502050405020303" pitchFamily="18" charset="0"/>
              </a:rPr>
              <a:t>T. </a:t>
            </a:r>
            <a:r>
              <a:rPr lang="en-US" b="0" i="1" dirty="0" err="1">
                <a:solidFill>
                  <a:srgbClr val="333333"/>
                </a:solidFill>
                <a:effectLst/>
                <a:latin typeface="Georgia" panose="02040502050405020303" pitchFamily="18" charset="0"/>
              </a:rPr>
              <a:t>foetus</a:t>
            </a:r>
            <a:r>
              <a:rPr lang="en-US" b="0" i="0" dirty="0">
                <a:solidFill>
                  <a:srgbClr val="333333"/>
                </a:solidFill>
                <a:effectLst/>
                <a:latin typeface="Georgia" panose="02040502050405020303" pitchFamily="18" charset="0"/>
              </a:rPr>
              <a:t>-positive bulls as well as prohibiting import of </a:t>
            </a:r>
            <a:r>
              <a:rPr lang="en-US" b="0" i="1" dirty="0">
                <a:solidFill>
                  <a:srgbClr val="333333"/>
                </a:solidFill>
                <a:effectLst/>
                <a:latin typeface="Georgia" panose="02040502050405020303" pitchFamily="18" charset="0"/>
              </a:rPr>
              <a:t>T. </a:t>
            </a:r>
            <a:r>
              <a:rPr lang="en-US" b="0" i="1" dirty="0" err="1">
                <a:solidFill>
                  <a:srgbClr val="333333"/>
                </a:solidFill>
                <a:effectLst/>
                <a:latin typeface="Georgia" panose="02040502050405020303" pitchFamily="18" charset="0"/>
              </a:rPr>
              <a:t>foetus</a:t>
            </a:r>
            <a:r>
              <a:rPr lang="en-US" b="0" i="0" dirty="0">
                <a:solidFill>
                  <a:srgbClr val="333333"/>
                </a:solidFill>
                <a:effectLst/>
                <a:latin typeface="Georgia" panose="02040502050405020303" pitchFamily="18" charset="0"/>
              </a:rPr>
              <a:t>-positive bulls. At the same time the rule listed bovine </a:t>
            </a:r>
            <a:r>
              <a:rPr lang="en-US" b="0" i="0" dirty="0" err="1">
                <a:solidFill>
                  <a:srgbClr val="333333"/>
                </a:solidFill>
                <a:effectLst/>
                <a:latin typeface="Georgia" panose="02040502050405020303" pitchFamily="18" charset="0"/>
              </a:rPr>
              <a:t>trichomonosis</a:t>
            </a:r>
            <a:r>
              <a:rPr lang="en-US" b="0" i="0" dirty="0">
                <a:solidFill>
                  <a:srgbClr val="333333"/>
                </a:solidFill>
                <a:effectLst/>
                <a:latin typeface="Georgia" panose="02040502050405020303" pitchFamily="18" charset="0"/>
              </a:rPr>
              <a:t> a state notifiable disease.</a:t>
            </a:r>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17</a:t>
            </a:fld>
            <a:endParaRPr lang="en-US"/>
          </a:p>
        </p:txBody>
      </p:sp>
    </p:spTree>
    <p:extLst>
      <p:ext uri="{BB962C8B-B14F-4D97-AF65-F5344CB8AC3E}">
        <p14:creationId xmlns:p14="http://schemas.microsoft.com/office/powerpoint/2010/main" val="627105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18</a:t>
            </a:fld>
            <a:endParaRPr lang="en-US"/>
          </a:p>
        </p:txBody>
      </p:sp>
    </p:spTree>
    <p:extLst>
      <p:ext uri="{BB962C8B-B14F-4D97-AF65-F5344CB8AC3E}">
        <p14:creationId xmlns:p14="http://schemas.microsoft.com/office/powerpoint/2010/main" val="905510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Century Gothic" panose="020B0502020202020204" pitchFamily="34" charset="0"/>
              </a:rPr>
              <a:t>This is a great review and resource about </a:t>
            </a:r>
            <a:r>
              <a:rPr lang="en-US" b="0" i="1" dirty="0">
                <a:latin typeface="Century Gothic" panose="020B0502020202020204" pitchFamily="34" charset="0"/>
              </a:rPr>
              <a:t>T. </a:t>
            </a:r>
            <a:r>
              <a:rPr lang="en-US" b="0" i="1" dirty="0" err="1">
                <a:latin typeface="Century Gothic" panose="020B0502020202020204" pitchFamily="34" charset="0"/>
              </a:rPr>
              <a:t>blagburni</a:t>
            </a:r>
            <a:r>
              <a:rPr lang="en-US" b="0" dirty="0">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The conundrum of feline </a:t>
            </a:r>
            <a:r>
              <a:rPr lang="en-US" b="1" dirty="0" err="1">
                <a:latin typeface="Century Gothic" panose="020B0502020202020204" pitchFamily="34" charset="0"/>
              </a:rPr>
              <a:t>trichomonosis</a:t>
            </a:r>
            <a:r>
              <a:rPr lang="en-US" b="1" dirty="0">
                <a:latin typeface="Century Gothic" panose="020B0502020202020204" pitchFamily="34" charset="0"/>
              </a:rPr>
              <a:t> – The more we learn the ‘trickier’ it gets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Century Gothic" panose="020B0502020202020204" pitchFamily="34" charset="0"/>
              </a:rPr>
              <a:t>Gookin, Hanrahan, Levy. 2017. J. Feline Medicine &amp; Surgery. 19: 261-274</a:t>
            </a:r>
            <a:endParaRPr lang="en-US" b="1"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19</a:t>
            </a:fld>
            <a:endParaRPr lang="en-US"/>
          </a:p>
        </p:txBody>
      </p:sp>
    </p:spTree>
    <p:extLst>
      <p:ext uri="{BB962C8B-B14F-4D97-AF65-F5344CB8AC3E}">
        <p14:creationId xmlns:p14="http://schemas.microsoft.com/office/powerpoint/2010/main" val="4003160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auto"/>
            <a:endParaRPr lang="en-US" dirty="0"/>
          </a:p>
        </p:txBody>
      </p:sp>
      <p:sp>
        <p:nvSpPr>
          <p:cNvPr id="4" name="Slide Number Placeholder 3"/>
          <p:cNvSpPr>
            <a:spLocks noGrp="1"/>
          </p:cNvSpPr>
          <p:nvPr>
            <p:ph type="sldNum" sz="quarter" idx="10"/>
          </p:nvPr>
        </p:nvSpPr>
        <p:spPr/>
        <p:txBody>
          <a:bodyPr/>
          <a:lstStyle/>
          <a:p>
            <a:fld id="{0D4EB5DA-FE15-4F35-940D-6242A2B12F7F}" type="slidenum">
              <a:rPr lang="en-US" smtClean="0"/>
              <a:t>20</a:t>
            </a:fld>
            <a:endParaRPr lang="en-US"/>
          </a:p>
        </p:txBody>
      </p:sp>
    </p:spTree>
    <p:extLst>
      <p:ext uri="{BB962C8B-B14F-4D97-AF65-F5344CB8AC3E}">
        <p14:creationId xmlns:p14="http://schemas.microsoft.com/office/powerpoint/2010/main" val="389820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B44083-A2B0-473F-93CB-FBABF270A72D}"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1996171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 attention to infection location in primary hosts. </a:t>
            </a:r>
          </a:p>
          <a:p>
            <a:endParaRPr lang="en-US" dirty="0"/>
          </a:p>
          <a:p>
            <a:r>
              <a:rPr lang="en-US" dirty="0"/>
              <a:t>For example, </a:t>
            </a:r>
            <a:r>
              <a:rPr lang="en-US" i="1" dirty="0"/>
              <a:t>T. </a:t>
            </a:r>
            <a:r>
              <a:rPr lang="en-US" i="1" dirty="0" err="1"/>
              <a:t>blagburni</a:t>
            </a:r>
            <a:r>
              <a:rPr lang="en-US" i="1" dirty="0"/>
              <a:t> </a:t>
            </a:r>
            <a:r>
              <a:rPr lang="en-US" dirty="0"/>
              <a:t>colonizes the large bowel. Clinical signs of large bowel diarrhea are different than small bowel.</a:t>
            </a:r>
          </a:p>
          <a:p>
            <a:r>
              <a:rPr lang="en-US" dirty="0"/>
              <a:t>In the next section, you will learn about </a:t>
            </a:r>
            <a:r>
              <a:rPr lang="en-US" i="1" dirty="0" err="1"/>
              <a:t>Giradia</a:t>
            </a:r>
            <a:r>
              <a:rPr lang="en-US" dirty="0"/>
              <a:t> infections. They can infect cats too. This pathogen colonizes the small bowel so clinical signs will be different. </a:t>
            </a:r>
          </a:p>
        </p:txBody>
      </p:sp>
      <p:sp>
        <p:nvSpPr>
          <p:cNvPr id="4" name="Slide Number Placeholder 3"/>
          <p:cNvSpPr>
            <a:spLocks noGrp="1"/>
          </p:cNvSpPr>
          <p:nvPr>
            <p:ph type="sldNum" sz="quarter" idx="5"/>
          </p:nvPr>
        </p:nvSpPr>
        <p:spPr/>
        <p:txBody>
          <a:bodyPr/>
          <a:lstStyle/>
          <a:p>
            <a:fld id="{DAB44083-A2B0-473F-93CB-FBABF270A72D}" type="slidenum">
              <a:rPr lang="en-US" smtClean="0"/>
              <a:t>21</a:t>
            </a:fld>
            <a:endParaRPr lang="en-US"/>
          </a:p>
        </p:txBody>
      </p:sp>
    </p:spTree>
    <p:extLst>
      <p:ext uri="{BB962C8B-B14F-4D97-AF65-F5344CB8AC3E}">
        <p14:creationId xmlns:p14="http://schemas.microsoft.com/office/powerpoint/2010/main" val="2027782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Just know that pathogenesis is indirect tissue destruction of GI tract</a:t>
            </a:r>
          </a:p>
          <a:p>
            <a:pPr eaLnBrk="1" hangingPunct="1"/>
            <a:endParaRPr lang="en-US" altLang="en-US" dirty="0"/>
          </a:p>
          <a:p>
            <a:pPr eaLnBrk="1" hangingPunct="1"/>
            <a:r>
              <a:rPr lang="en-US" altLang="en-US" dirty="0"/>
              <a:t>FYI contributing factors = adherence to host mucus and epithelium, interactions with bacterial flora, cytotoxins, enzymes, activation of inflammation</a:t>
            </a:r>
          </a:p>
          <a:p>
            <a:pPr eaLnBrk="1" hangingPunct="1"/>
            <a:endParaRPr lang="en-US" altLang="en-US"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4846" indent="-286480" eaLnBrk="0" hangingPunct="0">
              <a:defRPr>
                <a:solidFill>
                  <a:schemeClr val="tx1"/>
                </a:solidFill>
                <a:latin typeface="Arial" panose="020B0604020202020204" pitchFamily="34" charset="0"/>
                <a:ea typeface="ＭＳ Ｐゴシック" panose="020B0600070205080204" pitchFamily="34" charset="-128"/>
              </a:defRPr>
            </a:lvl2pPr>
            <a:lvl3pPr marL="1145917" indent="-229184" eaLnBrk="0" hangingPunct="0">
              <a:defRPr>
                <a:solidFill>
                  <a:schemeClr val="tx1"/>
                </a:solidFill>
                <a:latin typeface="Arial" panose="020B0604020202020204" pitchFamily="34" charset="0"/>
                <a:ea typeface="ＭＳ Ｐゴシック" panose="020B0600070205080204" pitchFamily="34" charset="-128"/>
              </a:defRPr>
            </a:lvl3pPr>
            <a:lvl4pPr marL="1604284" indent="-229184" eaLnBrk="0" hangingPunct="0">
              <a:defRPr>
                <a:solidFill>
                  <a:schemeClr val="tx1"/>
                </a:solidFill>
                <a:latin typeface="Arial" panose="020B0604020202020204" pitchFamily="34" charset="0"/>
                <a:ea typeface="ＭＳ Ｐゴシック" panose="020B0600070205080204" pitchFamily="34" charset="-128"/>
              </a:defRPr>
            </a:lvl4pPr>
            <a:lvl5pPr marL="2062652" indent="-229184" eaLnBrk="0" hangingPunct="0">
              <a:defRPr>
                <a:solidFill>
                  <a:schemeClr val="tx1"/>
                </a:solidFill>
                <a:latin typeface="Arial" panose="020B0604020202020204" pitchFamily="34" charset="0"/>
                <a:ea typeface="ＭＳ Ｐゴシック" panose="020B0600070205080204" pitchFamily="34" charset="-128"/>
              </a:defRPr>
            </a:lvl5pPr>
            <a:lvl6pPr marL="2521018" indent="-22918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9385" indent="-22918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7752" indent="-22918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96119" indent="-22918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AD44B687-2830-4D0D-82E9-C0DAF3E4C5BB}" type="slidenum">
              <a:rPr lang="en-US" altLang="en-US"/>
              <a:pPr eaLnBrk="1" hangingPunct="1"/>
              <a:t>22</a:t>
            </a:fld>
            <a:endParaRPr lang="en-US" altLang="en-US"/>
          </a:p>
        </p:txBody>
      </p:sp>
    </p:spTree>
    <p:extLst>
      <p:ext uri="{BB962C8B-B14F-4D97-AF65-F5344CB8AC3E}">
        <p14:creationId xmlns:p14="http://schemas.microsoft.com/office/powerpoint/2010/main" val="4171492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clinical signs of trichomoniasis are variable and range from subclinical infection to chronic intractable diarrhea. The signs often are intermittent</a:t>
            </a:r>
          </a:p>
          <a:p>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Disease of the large intestine including the colon and rectum:</a:t>
            </a:r>
          </a:p>
          <a:p>
            <a:r>
              <a:rPr lang="en-US" sz="1200" b="0" i="0" kern="1200" dirty="0">
                <a:solidFill>
                  <a:schemeClr val="tx1"/>
                </a:solidFill>
                <a:effectLst/>
                <a:latin typeface="+mn-lt"/>
                <a:ea typeface="+mn-ea"/>
                <a:cs typeface="+mn-cs"/>
              </a:rPr>
              <a:t>pass small amounts of loose stool very often, usually more than 5 times daily</a:t>
            </a:r>
          </a:p>
          <a:p>
            <a:r>
              <a:rPr lang="en-US" sz="1200" b="0" i="0" kern="1200" dirty="0">
                <a:solidFill>
                  <a:schemeClr val="tx1"/>
                </a:solidFill>
                <a:effectLst/>
                <a:latin typeface="+mn-lt"/>
                <a:ea typeface="+mn-ea"/>
                <a:cs typeface="+mn-cs"/>
              </a:rPr>
              <a:t>strains to pass stool</a:t>
            </a:r>
          </a:p>
          <a:p>
            <a:r>
              <a:rPr lang="en-US" sz="1200" b="0" i="0" kern="1200" dirty="0">
                <a:solidFill>
                  <a:schemeClr val="tx1"/>
                </a:solidFill>
                <a:effectLst/>
                <a:latin typeface="+mn-lt"/>
                <a:ea typeface="+mn-ea"/>
                <a:cs typeface="+mn-cs"/>
              </a:rPr>
              <a:t>If</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blood in the stool, it is red in color</a:t>
            </a:r>
          </a:p>
          <a:p>
            <a:r>
              <a:rPr lang="en-US" sz="1200" b="0" i="0" kern="1200" dirty="0">
                <a:solidFill>
                  <a:schemeClr val="tx1"/>
                </a:solidFill>
                <a:effectLst/>
                <a:latin typeface="+mn-lt"/>
                <a:ea typeface="+mn-ea"/>
                <a:cs typeface="+mn-cs"/>
              </a:rPr>
              <a:t>slimy with mucus, </a:t>
            </a:r>
            <a:r>
              <a:rPr lang="en-US" sz="1200" b="0" i="0" kern="1200" dirty="0" err="1">
                <a:solidFill>
                  <a:schemeClr val="tx1"/>
                </a:solidFill>
                <a:effectLst/>
                <a:latin typeface="+mn-lt"/>
                <a:ea typeface="+mn-ea"/>
                <a:cs typeface="+mn-cs"/>
              </a:rPr>
              <a:t>tenesmus</a:t>
            </a:r>
            <a:r>
              <a:rPr lang="en-US" sz="1200" b="0" i="0" kern="1200" dirty="0">
                <a:solidFill>
                  <a:schemeClr val="tx1"/>
                </a:solidFill>
                <a:effectLst/>
                <a:latin typeface="+mn-lt"/>
                <a:ea typeface="+mn-ea"/>
                <a:cs typeface="+mn-cs"/>
              </a:rPr>
              <a:t>, urgency</a:t>
            </a:r>
          </a:p>
          <a:p>
            <a:r>
              <a:rPr lang="en-US" sz="1200" b="0" i="0" kern="1200" dirty="0">
                <a:solidFill>
                  <a:schemeClr val="tx1"/>
                </a:solidFill>
                <a:effectLst/>
                <a:latin typeface="+mn-lt"/>
                <a:ea typeface="+mn-ea"/>
                <a:cs typeface="+mn-cs"/>
              </a:rPr>
              <a:t>not usually vomit or lose weight with large bowel diarrhea. </a:t>
            </a:r>
          </a:p>
          <a:p>
            <a:endParaRPr lang="en-US" dirty="0">
              <a:latin typeface="Century Gothic" panose="020B0502020202020204" pitchFamily="34" charset="0"/>
            </a:endParaRPr>
          </a:p>
          <a:p>
            <a:r>
              <a:rPr lang="en-US" dirty="0">
                <a:latin typeface="Century Gothic" panose="020B0502020202020204" pitchFamily="34" charset="0"/>
              </a:rPr>
              <a:t>Worse in kittens may = fecal incontinence and increased inflammation of anal region “fecal scalding”</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23</a:t>
            </a:fld>
            <a:endParaRPr lang="en-US"/>
          </a:p>
        </p:txBody>
      </p:sp>
    </p:spTree>
    <p:extLst>
      <p:ext uri="{BB962C8B-B14F-4D97-AF65-F5344CB8AC3E}">
        <p14:creationId xmlns:p14="http://schemas.microsoft.com/office/powerpoint/2010/main" val="3700179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tested on the 3 highlighted methods. You won’t be tested on the details.</a:t>
            </a:r>
          </a:p>
        </p:txBody>
      </p:sp>
      <p:sp>
        <p:nvSpPr>
          <p:cNvPr id="4" name="Slide Number Placeholder 3"/>
          <p:cNvSpPr>
            <a:spLocks noGrp="1"/>
          </p:cNvSpPr>
          <p:nvPr>
            <p:ph type="sldNum" sz="quarter" idx="5"/>
          </p:nvPr>
        </p:nvSpPr>
        <p:spPr/>
        <p:txBody>
          <a:bodyPr/>
          <a:lstStyle/>
          <a:p>
            <a:fld id="{DAB44083-A2B0-473F-93CB-FBABF270A72D}" type="slidenum">
              <a:rPr lang="en-US" smtClean="0"/>
              <a:t>25</a:t>
            </a:fld>
            <a:endParaRPr lang="en-US"/>
          </a:p>
        </p:txBody>
      </p:sp>
    </p:spTree>
    <p:extLst>
      <p:ext uri="{BB962C8B-B14F-4D97-AF65-F5344CB8AC3E}">
        <p14:creationId xmlns:p14="http://schemas.microsoft.com/office/powerpoint/2010/main" val="1811050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Fecal loops are not sufficient to collect enough feces for good fecal float analysis.</a:t>
            </a:r>
          </a:p>
        </p:txBody>
      </p:sp>
      <p:sp>
        <p:nvSpPr>
          <p:cNvPr id="4" name="Slide Number Placeholder 3"/>
          <p:cNvSpPr>
            <a:spLocks noGrp="1"/>
          </p:cNvSpPr>
          <p:nvPr>
            <p:ph type="sldNum" sz="quarter" idx="5"/>
          </p:nvPr>
        </p:nvSpPr>
        <p:spPr/>
        <p:txBody>
          <a:bodyPr/>
          <a:lstStyle/>
          <a:p>
            <a:fld id="{DAB44083-A2B0-473F-93CB-FBABF270A72D}" type="slidenum">
              <a:rPr lang="en-US" smtClean="0"/>
              <a:t>26</a:t>
            </a:fld>
            <a:endParaRPr lang="en-US"/>
          </a:p>
        </p:txBody>
      </p:sp>
    </p:spTree>
    <p:extLst>
      <p:ext uri="{BB962C8B-B14F-4D97-AF65-F5344CB8AC3E}">
        <p14:creationId xmlns:p14="http://schemas.microsoft.com/office/powerpoint/2010/main" val="4289889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FYI. Good slide for seeing what they organisms look like if you stained a culture. You will not need to know the morphological identifications.</a:t>
            </a:r>
          </a:p>
        </p:txBody>
      </p:sp>
      <p:sp>
        <p:nvSpPr>
          <p:cNvPr id="4" name="Slide Number Placeholder 3"/>
          <p:cNvSpPr>
            <a:spLocks noGrp="1"/>
          </p:cNvSpPr>
          <p:nvPr>
            <p:ph type="sldNum" sz="quarter" idx="10"/>
          </p:nvPr>
        </p:nvSpPr>
        <p:spPr/>
        <p:txBody>
          <a:bodyPr/>
          <a:lstStyle/>
          <a:p>
            <a:fld id="{DAB44083-A2B0-473F-93CB-FBABF270A72D}" type="slidenum">
              <a:rPr lang="en-US" smtClean="0"/>
              <a:t>27</a:t>
            </a:fld>
            <a:endParaRPr lang="en-US"/>
          </a:p>
        </p:txBody>
      </p:sp>
    </p:spTree>
    <p:extLst>
      <p:ext uri="{BB962C8B-B14F-4D97-AF65-F5344CB8AC3E}">
        <p14:creationId xmlns:p14="http://schemas.microsoft.com/office/powerpoint/2010/main" val="4208913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Tritrichomonas</a:t>
            </a:r>
            <a:r>
              <a:rPr lang="en-US" dirty="0"/>
              <a:t> and Giardia look similar on a wet mount</a:t>
            </a:r>
          </a:p>
          <a:p>
            <a:r>
              <a:rPr lang="en-US" dirty="0"/>
              <a:t>Giardia will have a concave appearance, like a rose petal, and sluggish motility (falling leaf)</a:t>
            </a:r>
          </a:p>
          <a:p>
            <a:r>
              <a:rPr lang="en-US" dirty="0" err="1"/>
              <a:t>Trichomonads</a:t>
            </a:r>
            <a:r>
              <a:rPr lang="en-US" dirty="0"/>
              <a:t> are tear drop shaped, undulating membrane, vigorous motility</a:t>
            </a:r>
          </a:p>
          <a:p>
            <a:endParaRPr lang="en-US" dirty="0"/>
          </a:p>
          <a:p>
            <a:r>
              <a:rPr lang="en-US" dirty="0"/>
              <a:t>Co-infections can occur</a:t>
            </a:r>
          </a:p>
        </p:txBody>
      </p:sp>
      <p:sp>
        <p:nvSpPr>
          <p:cNvPr id="4" name="Slide Number Placeholder 3"/>
          <p:cNvSpPr>
            <a:spLocks noGrp="1"/>
          </p:cNvSpPr>
          <p:nvPr>
            <p:ph type="sldNum" sz="quarter" idx="5"/>
          </p:nvPr>
        </p:nvSpPr>
        <p:spPr/>
        <p:txBody>
          <a:bodyPr/>
          <a:lstStyle/>
          <a:p>
            <a:fld id="{DAB44083-A2B0-473F-93CB-FBABF270A72D}" type="slidenum">
              <a:rPr lang="en-US" smtClean="0"/>
              <a:t>28</a:t>
            </a:fld>
            <a:endParaRPr lang="en-US"/>
          </a:p>
        </p:txBody>
      </p:sp>
    </p:spTree>
    <p:extLst>
      <p:ext uri="{BB962C8B-B14F-4D97-AF65-F5344CB8AC3E}">
        <p14:creationId xmlns:p14="http://schemas.microsoft.com/office/powerpoint/2010/main" val="1065122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Know </a:t>
            </a:r>
            <a:r>
              <a:rPr lang="en-US" altLang="en-US" dirty="0" err="1"/>
              <a:t>Ronidazole</a:t>
            </a:r>
            <a:r>
              <a:rPr lang="en-US" altLang="en-US" dirty="0"/>
              <a:t> is the treatment.</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4846" indent="-286480" eaLnBrk="0" hangingPunct="0">
              <a:defRPr>
                <a:solidFill>
                  <a:schemeClr val="tx1"/>
                </a:solidFill>
                <a:latin typeface="Arial" panose="020B0604020202020204" pitchFamily="34" charset="0"/>
                <a:ea typeface="ＭＳ Ｐゴシック" panose="020B0600070205080204" pitchFamily="34" charset="-128"/>
              </a:defRPr>
            </a:lvl2pPr>
            <a:lvl3pPr marL="1145917" indent="-229184" eaLnBrk="0" hangingPunct="0">
              <a:defRPr>
                <a:solidFill>
                  <a:schemeClr val="tx1"/>
                </a:solidFill>
                <a:latin typeface="Arial" panose="020B0604020202020204" pitchFamily="34" charset="0"/>
                <a:ea typeface="ＭＳ Ｐゴシック" panose="020B0600070205080204" pitchFamily="34" charset="-128"/>
              </a:defRPr>
            </a:lvl3pPr>
            <a:lvl4pPr marL="1604284" indent="-229184" eaLnBrk="0" hangingPunct="0">
              <a:defRPr>
                <a:solidFill>
                  <a:schemeClr val="tx1"/>
                </a:solidFill>
                <a:latin typeface="Arial" panose="020B0604020202020204" pitchFamily="34" charset="0"/>
                <a:ea typeface="ＭＳ Ｐゴシック" panose="020B0600070205080204" pitchFamily="34" charset="-128"/>
              </a:defRPr>
            </a:lvl4pPr>
            <a:lvl5pPr marL="2062652" indent="-229184" eaLnBrk="0" hangingPunct="0">
              <a:defRPr>
                <a:solidFill>
                  <a:schemeClr val="tx1"/>
                </a:solidFill>
                <a:latin typeface="Arial" panose="020B0604020202020204" pitchFamily="34" charset="0"/>
                <a:ea typeface="ＭＳ Ｐゴシック" panose="020B0600070205080204" pitchFamily="34" charset="-128"/>
              </a:defRPr>
            </a:lvl5pPr>
            <a:lvl6pPr marL="2521018" indent="-22918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9385" indent="-22918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7752" indent="-22918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96119" indent="-22918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AD44B687-2830-4D0D-82E9-C0DAF3E4C5BB}" type="slidenum">
              <a:rPr lang="en-US" altLang="en-US"/>
              <a:pPr eaLnBrk="1" hangingPunct="1"/>
              <a:t>29</a:t>
            </a:fld>
            <a:endParaRPr lang="en-US" altLang="en-US"/>
          </a:p>
        </p:txBody>
      </p:sp>
    </p:spTree>
    <p:extLst>
      <p:ext uri="{BB962C8B-B14F-4D97-AF65-F5344CB8AC3E}">
        <p14:creationId xmlns:p14="http://schemas.microsoft.com/office/powerpoint/2010/main" val="3595299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Know that for control, best is strict hygiene and because this does not form a cyst (like giardia), it doesn’t not survive for long in dry, aerobic environments.</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4846" indent="-286480" eaLnBrk="0" hangingPunct="0">
              <a:defRPr>
                <a:solidFill>
                  <a:schemeClr val="tx1"/>
                </a:solidFill>
                <a:latin typeface="Arial" panose="020B0604020202020204" pitchFamily="34" charset="0"/>
                <a:ea typeface="ＭＳ Ｐゴシック" panose="020B0600070205080204" pitchFamily="34" charset="-128"/>
              </a:defRPr>
            </a:lvl2pPr>
            <a:lvl3pPr marL="1145917" indent="-229184" eaLnBrk="0" hangingPunct="0">
              <a:defRPr>
                <a:solidFill>
                  <a:schemeClr val="tx1"/>
                </a:solidFill>
                <a:latin typeface="Arial" panose="020B0604020202020204" pitchFamily="34" charset="0"/>
                <a:ea typeface="ＭＳ Ｐゴシック" panose="020B0600070205080204" pitchFamily="34" charset="-128"/>
              </a:defRPr>
            </a:lvl3pPr>
            <a:lvl4pPr marL="1604284" indent="-229184" eaLnBrk="0" hangingPunct="0">
              <a:defRPr>
                <a:solidFill>
                  <a:schemeClr val="tx1"/>
                </a:solidFill>
                <a:latin typeface="Arial" panose="020B0604020202020204" pitchFamily="34" charset="0"/>
                <a:ea typeface="ＭＳ Ｐゴシック" panose="020B0600070205080204" pitchFamily="34" charset="-128"/>
              </a:defRPr>
            </a:lvl4pPr>
            <a:lvl5pPr marL="2062652" indent="-229184" eaLnBrk="0" hangingPunct="0">
              <a:defRPr>
                <a:solidFill>
                  <a:schemeClr val="tx1"/>
                </a:solidFill>
                <a:latin typeface="Arial" panose="020B0604020202020204" pitchFamily="34" charset="0"/>
                <a:ea typeface="ＭＳ Ｐゴシック" panose="020B0600070205080204" pitchFamily="34" charset="-128"/>
              </a:defRPr>
            </a:lvl5pPr>
            <a:lvl6pPr marL="2521018" indent="-22918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9385" indent="-22918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7752" indent="-22918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96119" indent="-22918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AD44B687-2830-4D0D-82E9-C0DAF3E4C5BB}" type="slidenum">
              <a:rPr lang="en-US" altLang="en-US"/>
              <a:pPr eaLnBrk="1" hangingPunct="1"/>
              <a:t>30</a:t>
            </a:fld>
            <a:endParaRPr lang="en-US" altLang="en-US"/>
          </a:p>
        </p:txBody>
      </p:sp>
    </p:spTree>
    <p:extLst>
      <p:ext uri="{BB962C8B-B14F-4D97-AF65-F5344CB8AC3E}">
        <p14:creationId xmlns:p14="http://schemas.microsoft.com/office/powerpoint/2010/main" val="2746165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latin typeface="Century Gothic" panose="020B0502020202020204" pitchFamily="34" charset="0"/>
              </a:rPr>
              <a:t>Catteries – Breeding and boarding</a:t>
            </a:r>
          </a:p>
          <a:p>
            <a:pPr lvl="1"/>
            <a:r>
              <a:rPr lang="en-US" sz="1200" dirty="0">
                <a:latin typeface="Century Gothic" panose="020B0502020202020204" pitchFamily="34" charset="0"/>
              </a:rPr>
              <a:t>Pure-breed show cats</a:t>
            </a:r>
          </a:p>
          <a:p>
            <a:pPr lvl="1"/>
            <a:r>
              <a:rPr lang="en-US" sz="1200" dirty="0">
                <a:latin typeface="Century Gothic" panose="020B0502020202020204" pitchFamily="34" charset="0"/>
              </a:rPr>
              <a:t>Hoarding situation</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31</a:t>
            </a:fld>
            <a:endParaRPr lang="en-US"/>
          </a:p>
        </p:txBody>
      </p:sp>
    </p:spTree>
    <p:extLst>
      <p:ext uri="{BB962C8B-B14F-4D97-AF65-F5344CB8AC3E}">
        <p14:creationId xmlns:p14="http://schemas.microsoft.com/office/powerpoint/2010/main" val="470629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Now we are starting the Flagellates. These organisms only reproduce asexually, so their life cycles will be a little less complicated. The </a:t>
            </a:r>
            <a:r>
              <a:rPr lang="en-US" dirty="0" err="1"/>
              <a:t>mucoflagellates</a:t>
            </a:r>
            <a:r>
              <a:rPr lang="en-US" dirty="0"/>
              <a:t> only have direct lifecycles but the hemoflagellates will have intermediate </a:t>
            </a:r>
            <a:r>
              <a:rPr lang="en-US"/>
              <a:t>vector hosts (later lectures).</a:t>
            </a:r>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a:t>
            </a:fld>
            <a:endParaRPr lang="en-US"/>
          </a:p>
        </p:txBody>
      </p:sp>
    </p:spTree>
    <p:extLst>
      <p:ext uri="{BB962C8B-B14F-4D97-AF65-F5344CB8AC3E}">
        <p14:creationId xmlns:p14="http://schemas.microsoft.com/office/powerpoint/2010/main" val="1119121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32</a:t>
            </a:fld>
            <a:endParaRPr lang="en-US"/>
          </a:p>
        </p:txBody>
      </p:sp>
    </p:spTree>
    <p:extLst>
      <p:ext uri="{BB962C8B-B14F-4D97-AF65-F5344CB8AC3E}">
        <p14:creationId xmlns:p14="http://schemas.microsoft.com/office/powerpoint/2010/main" val="88752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solidFill>
                  <a:srgbClr val="000000"/>
                </a:solidFill>
                <a:latin typeface="Gudea"/>
              </a:rPr>
              <a:t>You will not be asked to differentiate between any </a:t>
            </a:r>
            <a:r>
              <a:rPr lang="en-US" i="1" dirty="0">
                <a:solidFill>
                  <a:srgbClr val="000000"/>
                </a:solidFill>
                <a:latin typeface="Gudea"/>
              </a:rPr>
              <a:t>Giardia</a:t>
            </a:r>
            <a:r>
              <a:rPr lang="en-US" i="0" dirty="0">
                <a:solidFill>
                  <a:srgbClr val="000000"/>
                </a:solidFill>
                <a:latin typeface="Gudea"/>
              </a:rPr>
              <a:t> spp. </a:t>
            </a:r>
          </a:p>
          <a:p>
            <a:endParaRPr lang="en-US" i="1" dirty="0">
              <a:solidFill>
                <a:srgbClr val="000000"/>
              </a:solidFill>
              <a:latin typeface="Gudea"/>
            </a:endParaRPr>
          </a:p>
          <a:p>
            <a:r>
              <a:rPr lang="en-US" i="1" dirty="0">
                <a:solidFill>
                  <a:srgbClr val="000000"/>
                </a:solidFill>
                <a:latin typeface="Gudea"/>
              </a:rPr>
              <a:t>Giardia </a:t>
            </a:r>
            <a:r>
              <a:rPr lang="en-US" i="1" dirty="0" err="1">
                <a:solidFill>
                  <a:srgbClr val="000000"/>
                </a:solidFill>
                <a:latin typeface="Gudea"/>
              </a:rPr>
              <a:t>duodenalis</a:t>
            </a:r>
            <a:r>
              <a:rPr lang="en-US" i="1" dirty="0">
                <a:solidFill>
                  <a:srgbClr val="000000"/>
                </a:solidFill>
                <a:latin typeface="Gudea"/>
              </a:rPr>
              <a:t> </a:t>
            </a:r>
            <a:r>
              <a:rPr lang="en-US" dirty="0">
                <a:solidFill>
                  <a:srgbClr val="000000"/>
                </a:solidFill>
                <a:latin typeface="Gudea"/>
              </a:rPr>
              <a:t>(also known as </a:t>
            </a:r>
            <a:r>
              <a:rPr lang="en-US" i="1" dirty="0">
                <a:solidFill>
                  <a:srgbClr val="000000"/>
                </a:solidFill>
                <a:latin typeface="Gudea"/>
              </a:rPr>
              <a:t>G. intestinalis, G. lamblia</a:t>
            </a:r>
            <a:r>
              <a:rPr lang="en-US" dirty="0">
                <a:solidFill>
                  <a:srgbClr val="000000"/>
                </a:solidFill>
                <a:latin typeface="Gudea"/>
              </a:rPr>
              <a:t>)</a:t>
            </a:r>
          </a:p>
          <a:p>
            <a:r>
              <a:rPr lang="en-US" sz="1200" b="0" i="0" kern="1200" dirty="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species complex</a:t>
            </a:r>
            <a:r>
              <a:rPr lang="en-US" sz="1200" b="0" i="0" kern="1200" dirty="0">
                <a:solidFill>
                  <a:schemeClr val="tx1"/>
                </a:solidFill>
                <a:effectLst/>
                <a:latin typeface="+mn-lt"/>
                <a:ea typeface="+mn-ea"/>
                <a:cs typeface="+mn-cs"/>
              </a:rPr>
              <a:t> is a group of closely related organisms that are very similar in appearance to the point that the boundaries between them are often unclear.</a:t>
            </a:r>
            <a:endParaRPr lang="en-US" dirty="0"/>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33</a:t>
            </a:fld>
            <a:endParaRPr lang="en-US"/>
          </a:p>
        </p:txBody>
      </p:sp>
    </p:spTree>
    <p:extLst>
      <p:ext uri="{BB962C8B-B14F-4D97-AF65-F5344CB8AC3E}">
        <p14:creationId xmlns:p14="http://schemas.microsoft.com/office/powerpoint/2010/main" val="2276069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auto"/>
            <a:endParaRPr lang="en-US" dirty="0"/>
          </a:p>
        </p:txBody>
      </p:sp>
      <p:sp>
        <p:nvSpPr>
          <p:cNvPr id="4" name="Slide Number Placeholder 3"/>
          <p:cNvSpPr>
            <a:spLocks noGrp="1"/>
          </p:cNvSpPr>
          <p:nvPr>
            <p:ph type="sldNum" sz="quarter" idx="10"/>
          </p:nvPr>
        </p:nvSpPr>
        <p:spPr/>
        <p:txBody>
          <a:bodyPr/>
          <a:lstStyle/>
          <a:p>
            <a:fld id="{0D4EB5DA-FE15-4F35-940D-6242A2B12F7F}" type="slidenum">
              <a:rPr lang="en-US" smtClean="0"/>
              <a:t>34</a:t>
            </a:fld>
            <a:endParaRPr lang="en-US"/>
          </a:p>
        </p:txBody>
      </p:sp>
    </p:spTree>
    <p:extLst>
      <p:ext uri="{BB962C8B-B14F-4D97-AF65-F5344CB8AC3E}">
        <p14:creationId xmlns:p14="http://schemas.microsoft.com/office/powerpoint/2010/main" val="618798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35</a:t>
            </a:fld>
            <a:endParaRPr lang="en-US"/>
          </a:p>
        </p:txBody>
      </p:sp>
    </p:spTree>
    <p:extLst>
      <p:ext uri="{BB962C8B-B14F-4D97-AF65-F5344CB8AC3E}">
        <p14:creationId xmlns:p14="http://schemas.microsoft.com/office/powerpoint/2010/main" val="3144145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not be asked to identify these organisms in lecture exams</a:t>
            </a:r>
          </a:p>
        </p:txBody>
      </p:sp>
      <p:sp>
        <p:nvSpPr>
          <p:cNvPr id="4" name="Slide Number Placeholder 3"/>
          <p:cNvSpPr>
            <a:spLocks noGrp="1"/>
          </p:cNvSpPr>
          <p:nvPr>
            <p:ph type="sldNum" sz="quarter" idx="5"/>
          </p:nvPr>
        </p:nvSpPr>
        <p:spPr/>
        <p:txBody>
          <a:bodyPr/>
          <a:lstStyle/>
          <a:p>
            <a:fld id="{DAB44083-A2B0-473F-93CB-FBABF270A72D}" type="slidenum">
              <a:rPr lang="en-US" smtClean="0"/>
              <a:t>36</a:t>
            </a:fld>
            <a:endParaRPr lang="en-US"/>
          </a:p>
        </p:txBody>
      </p:sp>
    </p:spTree>
    <p:extLst>
      <p:ext uri="{BB962C8B-B14F-4D97-AF65-F5344CB8AC3E}">
        <p14:creationId xmlns:p14="http://schemas.microsoft.com/office/powerpoint/2010/main" val="3156909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differences between T. </a:t>
            </a:r>
            <a:r>
              <a:rPr lang="en-US" dirty="0" err="1"/>
              <a:t>blagburni</a:t>
            </a:r>
            <a:r>
              <a:rPr lang="en-US" dirty="0"/>
              <a:t> and Giardia.</a:t>
            </a:r>
          </a:p>
          <a:p>
            <a:endParaRPr lang="en-US" dirty="0"/>
          </a:p>
          <a:p>
            <a:r>
              <a:rPr lang="en-US" dirty="0"/>
              <a:t>For example, Giardia infects the small intestines but T. </a:t>
            </a:r>
            <a:r>
              <a:rPr lang="en-US" dirty="0" err="1"/>
              <a:t>blagburni</a:t>
            </a:r>
            <a:r>
              <a:rPr lang="en-US" dirty="0"/>
              <a:t> infects the large intestines. </a:t>
            </a:r>
          </a:p>
          <a:p>
            <a:r>
              <a:rPr lang="en-US" dirty="0"/>
              <a:t>Giardia forms cysts, T. </a:t>
            </a:r>
            <a:r>
              <a:rPr lang="en-US" dirty="0" err="1"/>
              <a:t>blagburni</a:t>
            </a:r>
            <a:r>
              <a:rPr lang="en-US" dirty="0"/>
              <a:t> does not.</a:t>
            </a:r>
          </a:p>
          <a:p>
            <a:r>
              <a:rPr lang="en-US" dirty="0"/>
              <a:t>Giardia trophozoites cannot survive ingestion, but T. </a:t>
            </a:r>
            <a:r>
              <a:rPr lang="en-US" dirty="0" err="1"/>
              <a:t>blagburni</a:t>
            </a:r>
            <a:r>
              <a:rPr lang="en-US" dirty="0"/>
              <a:t> trophozoites do (T. </a:t>
            </a:r>
            <a:r>
              <a:rPr lang="en-US" dirty="0" err="1"/>
              <a:t>blagburni</a:t>
            </a:r>
            <a:r>
              <a:rPr lang="en-US" dirty="0"/>
              <a:t> does not have a cyst stage)</a:t>
            </a:r>
          </a:p>
          <a:p>
            <a:endParaRPr lang="en-US" dirty="0"/>
          </a:p>
          <a:p>
            <a:r>
              <a:rPr lang="en-US" dirty="0"/>
              <a:t>Giardia transmission is through ingestion of the cyst form. The cyst form will then change into trophozoite once in the intestines. This is where the damage occurs (pathogenesis)</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37</a:t>
            </a:fld>
            <a:endParaRPr lang="en-US"/>
          </a:p>
        </p:txBody>
      </p:sp>
    </p:spTree>
    <p:extLst>
      <p:ext uri="{BB962C8B-B14F-4D97-AF65-F5344CB8AC3E}">
        <p14:creationId xmlns:p14="http://schemas.microsoft.com/office/powerpoint/2010/main" val="1235046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Know the blue highlighted information for testing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Roboto" panose="02000000000000000000" pitchFamily="2" charset="0"/>
              </a:rPr>
              <a:t>The pathogenesis of giardiasis in dogs is not completely understood, and there are likely multiple pathways by which parasites can cause disease. Alterations of normal flora, production of toxins, blunting of microvilli, inhibition of enzymes, and hypersecretion of chloride ions have all been proposed. Apoptosis of enterocytes?</a:t>
            </a:r>
            <a:endParaRPr lang="en-US" b="0" dirty="0"/>
          </a:p>
        </p:txBody>
      </p:sp>
      <p:sp>
        <p:nvSpPr>
          <p:cNvPr id="4" name="Slide Number Placeholder 3"/>
          <p:cNvSpPr>
            <a:spLocks noGrp="1"/>
          </p:cNvSpPr>
          <p:nvPr>
            <p:ph type="sldNum" sz="quarter" idx="10"/>
          </p:nvPr>
        </p:nvSpPr>
        <p:spPr/>
        <p:txBody>
          <a:bodyPr/>
          <a:lstStyle/>
          <a:p>
            <a:fld id="{DAB44083-A2B0-473F-93CB-FBABF270A72D}" type="slidenum">
              <a:rPr lang="en-US" smtClean="0"/>
              <a:t>38</a:t>
            </a:fld>
            <a:endParaRPr lang="en-US"/>
          </a:p>
        </p:txBody>
      </p:sp>
    </p:spTree>
    <p:extLst>
      <p:ext uri="{BB962C8B-B14F-4D97-AF65-F5344CB8AC3E}">
        <p14:creationId xmlns:p14="http://schemas.microsoft.com/office/powerpoint/2010/main" val="2484021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the clinical sings in blue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entury Gothic" panose="020B0502020202020204" pitchFamily="34" charset="0"/>
              </a:rPr>
              <a:t>Develop ~ 2 - 3 weeks post infection</a:t>
            </a:r>
            <a:endParaRPr lang="en-US" dirty="0"/>
          </a:p>
          <a:p>
            <a:r>
              <a:rPr lang="en-US" dirty="0"/>
              <a:t>Why do you think you will see more systemic clinical signs (vomiting, weight loss) with </a:t>
            </a:r>
            <a:r>
              <a:rPr lang="en-US" i="1" dirty="0"/>
              <a:t>Giardia</a:t>
            </a:r>
            <a:r>
              <a:rPr lang="en-US" dirty="0"/>
              <a:t> infections rather than </a:t>
            </a:r>
            <a:r>
              <a:rPr lang="en-US" i="1" dirty="0"/>
              <a:t>T. </a:t>
            </a:r>
            <a:r>
              <a:rPr lang="en-US" i="1" dirty="0" err="1"/>
              <a:t>foetus</a:t>
            </a:r>
            <a:r>
              <a:rPr lang="en-US" i="1" dirty="0"/>
              <a:t> </a:t>
            </a:r>
            <a:r>
              <a:rPr lang="en-US" dirty="0"/>
              <a:t>infections? </a:t>
            </a:r>
          </a:p>
          <a:p>
            <a:endParaRPr lang="en-US" dirty="0"/>
          </a:p>
          <a:p>
            <a:r>
              <a:rPr lang="en-US" dirty="0"/>
              <a:t>DDx </a:t>
            </a:r>
          </a:p>
          <a:p>
            <a:r>
              <a:rPr lang="en-US" dirty="0"/>
              <a:t>All causes of small bowel diarrhea including </a:t>
            </a:r>
            <a:r>
              <a:rPr lang="en-US" dirty="0" err="1"/>
              <a:t>Cystoisospora</a:t>
            </a:r>
            <a:r>
              <a:rPr lang="en-US" dirty="0"/>
              <a:t> spp., Cryptosporidium spp., bacterial infections such as salmonellosis, nematode infections, dietary intolerance, exocrine pancreatic insufficiency, and inflammatory bowel disease</a:t>
            </a:r>
          </a:p>
        </p:txBody>
      </p:sp>
      <p:sp>
        <p:nvSpPr>
          <p:cNvPr id="4" name="Slide Number Placeholder 3"/>
          <p:cNvSpPr>
            <a:spLocks noGrp="1"/>
          </p:cNvSpPr>
          <p:nvPr>
            <p:ph type="sldNum" sz="quarter" idx="10"/>
          </p:nvPr>
        </p:nvSpPr>
        <p:spPr/>
        <p:txBody>
          <a:bodyPr/>
          <a:lstStyle/>
          <a:p>
            <a:fld id="{DAB44083-A2B0-473F-93CB-FBABF270A72D}" type="slidenum">
              <a:rPr lang="en-US" smtClean="0"/>
              <a:t>39</a:t>
            </a:fld>
            <a:endParaRPr lang="en-US"/>
          </a:p>
        </p:txBody>
      </p:sp>
    </p:spTree>
    <p:extLst>
      <p:ext uri="{BB962C8B-B14F-4D97-AF65-F5344CB8AC3E}">
        <p14:creationId xmlns:p14="http://schemas.microsoft.com/office/powerpoint/2010/main" val="1003517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entury Gothic" panose="020B0502020202020204" pitchFamily="34" charset="0"/>
              </a:rPr>
              <a:t>SNAP Tests, </a:t>
            </a:r>
            <a:r>
              <a:rPr lang="en-US" sz="1200" dirty="0" err="1">
                <a:latin typeface="Century Gothic" panose="020B0502020202020204" pitchFamily="34" charset="0"/>
              </a:rPr>
              <a:t>VetScan</a:t>
            </a:r>
            <a:endParaRPr lang="en-US" sz="1200" dirty="0">
              <a:latin typeface="Century Gothic" panose="020B0502020202020204" pitchFamily="34" charset="0"/>
            </a:endParaRPr>
          </a:p>
          <a:p>
            <a:r>
              <a:rPr lang="en-US" sz="1200" b="0" i="0" kern="1200" dirty="0">
                <a:solidFill>
                  <a:schemeClr val="tx1"/>
                </a:solidFill>
                <a:effectLst/>
                <a:latin typeface="Century Gothic" panose="020B0502020202020204" pitchFamily="34" charset="0"/>
                <a:ea typeface="+mn-ea"/>
                <a:cs typeface="+mn-cs"/>
              </a:rPr>
              <a:t>Fresh wet mounts use saline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Because of intermittent shedding, 3 negative fecal floats over time to show the dog is truly negative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It’s best to combine these approaches.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 study using Bayesian statistical approach, the IDEXX POC kit (SNAP Giardia) showed a sensitivity of 88.9% and a specificity of 95.8% with PPV and NPV of 89.6% and 95.4%, respectively, when used on dog specimens.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One diagnostic laboratory has begun to offer a PCR panel that detects nucleic acid from 20 different parasites, and differentiates zoonotic assemblages of Giardia (A and B) from other assemblages of Giardia (assemblage non-specific assay) (</a:t>
            </a:r>
            <a:r>
              <a:rPr lang="en-US" sz="1200" b="0" i="0" kern="1200" dirty="0" err="1">
                <a:solidFill>
                  <a:schemeClr val="tx1"/>
                </a:solidFill>
                <a:effectLst/>
                <a:latin typeface="+mn-lt"/>
                <a:ea typeface="+mn-ea"/>
                <a:cs typeface="+mn-cs"/>
              </a:rPr>
              <a:t>KeyScreen</a:t>
            </a:r>
            <a:r>
              <a:rPr lang="en-US" sz="1200" b="0" i="0" kern="1200" dirty="0">
                <a:solidFill>
                  <a:schemeClr val="tx1"/>
                </a:solidFill>
                <a:effectLst/>
                <a:latin typeface="+mn-lt"/>
                <a:ea typeface="+mn-ea"/>
                <a:cs typeface="+mn-cs"/>
              </a:rPr>
              <a:t> GI Parasite PCR, </a:t>
            </a:r>
            <a:r>
              <a:rPr lang="en-US" sz="1200" b="0" i="0" kern="1200" dirty="0" err="1">
                <a:solidFill>
                  <a:schemeClr val="tx1"/>
                </a:solidFill>
                <a:effectLst/>
                <a:latin typeface="+mn-lt"/>
                <a:ea typeface="+mn-ea"/>
                <a:cs typeface="+mn-cs"/>
              </a:rPr>
              <a:t>Antech</a:t>
            </a:r>
            <a:r>
              <a:rPr lang="en-US" sz="1200" b="0" i="0" kern="1200" dirty="0">
                <a:solidFill>
                  <a:schemeClr val="tx1"/>
                </a:solidFill>
                <a:effectLst/>
                <a:latin typeface="+mn-lt"/>
                <a:ea typeface="+mn-ea"/>
                <a:cs typeface="+mn-cs"/>
              </a:rPr>
              <a:t> Diagnostics, USA). A 2019 article reported that the sensitivity and specificity of a real-time PCR assay for G. </a:t>
            </a:r>
            <a:r>
              <a:rPr lang="en-US" sz="1200" b="0" i="0" kern="1200" dirty="0" err="1">
                <a:solidFill>
                  <a:schemeClr val="tx1"/>
                </a:solidFill>
                <a:effectLst/>
                <a:latin typeface="+mn-lt"/>
                <a:ea typeface="+mn-ea"/>
                <a:cs typeface="+mn-cs"/>
              </a:rPr>
              <a:t>duodenalis</a:t>
            </a:r>
            <a:r>
              <a:rPr lang="en-US" sz="1200" b="0" i="0" kern="1200" dirty="0">
                <a:solidFill>
                  <a:schemeClr val="tx1"/>
                </a:solidFill>
                <a:effectLst/>
                <a:latin typeface="+mn-lt"/>
                <a:ea typeface="+mn-ea"/>
                <a:cs typeface="+mn-cs"/>
              </a:rPr>
              <a:t> that was incorporated as a component of a diarrhea panel was 95.1% and 92.1%, respectively, when compared with a reference real-time PCR assay. 50 However, Giardia PCR assay results can also be falsely negative because of the presence of PCR inhibitors in feces. In one study, false negative results were obtained in 41% (11/27) specimens using a real-time PCR assay in comparison with direct FA or fecal flotation</a:t>
            </a:r>
          </a:p>
          <a:p>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40</a:t>
            </a:fld>
            <a:endParaRPr lang="en-US"/>
          </a:p>
        </p:txBody>
      </p:sp>
    </p:spTree>
    <p:extLst>
      <p:ext uri="{BB962C8B-B14F-4D97-AF65-F5344CB8AC3E}">
        <p14:creationId xmlns:p14="http://schemas.microsoft.com/office/powerpoint/2010/main" val="27587669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101.4  Giardia cysts concentrated from the feces of a cat by the zinc sulfate centrifugal flotation technique. (A) Cyst wall, nuclei, axonemes, and median bodies are apparent in several of the cysts (iodine, ×1100). (B) Unstained with numerous cysts showing concavity (×1100).</a:t>
            </a:r>
          </a:p>
        </p:txBody>
      </p:sp>
      <p:sp>
        <p:nvSpPr>
          <p:cNvPr id="4" name="Slide Number Placeholder 3"/>
          <p:cNvSpPr>
            <a:spLocks noGrp="1"/>
          </p:cNvSpPr>
          <p:nvPr>
            <p:ph type="sldNum" sz="quarter" idx="5"/>
          </p:nvPr>
        </p:nvSpPr>
        <p:spPr/>
        <p:txBody>
          <a:bodyPr/>
          <a:lstStyle/>
          <a:p>
            <a:fld id="{DAB44083-A2B0-473F-93CB-FBABF270A72D}" type="slidenum">
              <a:rPr lang="en-US" smtClean="0"/>
              <a:t>42</a:t>
            </a:fld>
            <a:endParaRPr lang="en-US"/>
          </a:p>
        </p:txBody>
      </p:sp>
    </p:spTree>
    <p:extLst>
      <p:ext uri="{BB962C8B-B14F-4D97-AF65-F5344CB8AC3E}">
        <p14:creationId xmlns:p14="http://schemas.microsoft.com/office/powerpoint/2010/main" val="510481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will cover </a:t>
            </a:r>
            <a:r>
              <a:rPr lang="en-US" sz="1200" b="0" i="1" kern="1200" dirty="0" err="1">
                <a:solidFill>
                  <a:schemeClr val="tx1"/>
                </a:solidFill>
                <a:effectLst/>
                <a:latin typeface="+mn-lt"/>
                <a:ea typeface="+mn-ea"/>
                <a:cs typeface="+mn-cs"/>
              </a:rPr>
              <a:t>Tritrichomonas</a:t>
            </a:r>
            <a:r>
              <a:rPr lang="en-US" sz="1200" b="0" i="0" kern="1200" dirty="0">
                <a:solidFill>
                  <a:schemeClr val="tx1"/>
                </a:solidFill>
                <a:effectLst/>
                <a:latin typeface="+mn-lt"/>
                <a:ea typeface="+mn-ea"/>
                <a:cs typeface="+mn-cs"/>
              </a:rPr>
              <a:t> spp. that cause disease in cattle (venereal) and cats (diarrhea).  A new term has been introduced in this slide, trophozoite.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Trophozoite is a term used to describe a growing life stage. Some </a:t>
            </a:r>
            <a:r>
              <a:rPr lang="en-US" sz="1200" b="0" i="1" kern="1200" dirty="0" err="1">
                <a:solidFill>
                  <a:schemeClr val="tx1"/>
                </a:solidFill>
                <a:effectLst/>
                <a:latin typeface="+mn-lt"/>
                <a:ea typeface="+mn-ea"/>
                <a:cs typeface="+mn-cs"/>
              </a:rPr>
              <a:t>Tritrichomonas</a:t>
            </a:r>
            <a:r>
              <a:rPr lang="en-US" sz="1200" b="0" i="0" kern="1200" dirty="0">
                <a:solidFill>
                  <a:schemeClr val="tx1"/>
                </a:solidFill>
                <a:effectLst/>
                <a:latin typeface="+mn-lt"/>
                <a:ea typeface="+mn-ea"/>
                <a:cs typeface="+mn-cs"/>
              </a:rPr>
              <a:t> spp. can have a dormant stage (Giardia) where they form environmentally stable cysts. </a:t>
            </a:r>
            <a:r>
              <a:rPr lang="en-US" sz="1200" b="0" i="1" kern="1200" dirty="0" err="1">
                <a:solidFill>
                  <a:schemeClr val="tx1"/>
                </a:solidFill>
                <a:effectLst/>
                <a:latin typeface="+mn-lt"/>
                <a:ea typeface="+mn-ea"/>
                <a:cs typeface="+mn-cs"/>
              </a:rPr>
              <a:t>Tritrichomonas</a:t>
            </a:r>
            <a:r>
              <a:rPr lang="en-US" sz="1200" b="0" i="0" kern="1200" dirty="0">
                <a:solidFill>
                  <a:schemeClr val="tx1"/>
                </a:solidFill>
                <a:effectLst/>
                <a:latin typeface="+mn-lt"/>
                <a:ea typeface="+mn-ea"/>
                <a:cs typeface="+mn-cs"/>
              </a:rPr>
              <a:t> spp. do not form cyst. This is important to understand because </a:t>
            </a:r>
            <a:r>
              <a:rPr lang="en-US" sz="1200" b="0" i="1" kern="1200" dirty="0" err="1">
                <a:solidFill>
                  <a:schemeClr val="tx1"/>
                </a:solidFill>
                <a:effectLst/>
                <a:latin typeface="+mn-lt"/>
                <a:ea typeface="+mn-ea"/>
                <a:cs typeface="+mn-cs"/>
              </a:rPr>
              <a:t>Tritrichomonas</a:t>
            </a:r>
            <a:r>
              <a:rPr lang="en-US" sz="1200" b="0" i="0" kern="1200" dirty="0">
                <a:solidFill>
                  <a:schemeClr val="tx1"/>
                </a:solidFill>
                <a:effectLst/>
                <a:latin typeface="+mn-lt"/>
                <a:ea typeface="+mn-ea"/>
                <a:cs typeface="+mn-cs"/>
              </a:rPr>
              <a:t> will not be able to survive outside of its host. Thus, environmental sanitation will be easier with this pathogen.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You will not be tested on the morphological features of </a:t>
            </a:r>
            <a:r>
              <a:rPr lang="en-US" sz="1200" b="0" i="1" kern="1200" dirty="0" err="1">
                <a:solidFill>
                  <a:schemeClr val="tx1"/>
                </a:solidFill>
                <a:effectLst/>
                <a:latin typeface="+mn-lt"/>
                <a:ea typeface="+mn-ea"/>
                <a:cs typeface="+mn-cs"/>
              </a:rPr>
              <a:t>Tritrichomonas</a:t>
            </a:r>
            <a:r>
              <a:rPr lang="en-US" sz="1200" b="0" i="1"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4</a:t>
            </a:fld>
            <a:endParaRPr lang="en-US"/>
          </a:p>
        </p:txBody>
      </p:sp>
    </p:spTree>
    <p:extLst>
      <p:ext uri="{BB962C8B-B14F-4D97-AF65-F5344CB8AC3E}">
        <p14:creationId xmlns:p14="http://schemas.microsoft.com/office/powerpoint/2010/main" val="16248075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Tritrichomonas</a:t>
            </a:r>
            <a:r>
              <a:rPr lang="en-US" sz="1200" dirty="0"/>
              <a:t> and Giardia look similar on a wet mount</a:t>
            </a:r>
          </a:p>
          <a:p>
            <a:r>
              <a:rPr lang="en-US" dirty="0"/>
              <a:t>Giardia will have a concave appearance, like a rose petal, and sluggish motility (falling leaf)</a:t>
            </a:r>
          </a:p>
          <a:p>
            <a:r>
              <a:rPr lang="en-US" dirty="0" err="1"/>
              <a:t>Trichomonads</a:t>
            </a:r>
            <a:r>
              <a:rPr lang="en-US" dirty="0"/>
              <a:t> are tear drop shaped, undulating membrane, vigorous motility</a:t>
            </a:r>
          </a:p>
          <a:p>
            <a:endParaRPr lang="en-US" dirty="0"/>
          </a:p>
          <a:p>
            <a:r>
              <a:rPr lang="en-US" dirty="0"/>
              <a:t>Co-infections can occur</a:t>
            </a:r>
          </a:p>
        </p:txBody>
      </p:sp>
      <p:sp>
        <p:nvSpPr>
          <p:cNvPr id="4" name="Slide Number Placeholder 3"/>
          <p:cNvSpPr>
            <a:spLocks noGrp="1"/>
          </p:cNvSpPr>
          <p:nvPr>
            <p:ph type="sldNum" sz="quarter" idx="5"/>
          </p:nvPr>
        </p:nvSpPr>
        <p:spPr/>
        <p:txBody>
          <a:bodyPr/>
          <a:lstStyle/>
          <a:p>
            <a:fld id="{DAB44083-A2B0-473F-93CB-FBABF270A72D}" type="slidenum">
              <a:rPr lang="en-US" smtClean="0"/>
              <a:t>43</a:t>
            </a:fld>
            <a:endParaRPr lang="en-US"/>
          </a:p>
        </p:txBody>
      </p:sp>
    </p:spTree>
    <p:extLst>
      <p:ext uri="{BB962C8B-B14F-4D97-AF65-F5344CB8AC3E}">
        <p14:creationId xmlns:p14="http://schemas.microsoft.com/office/powerpoint/2010/main" val="25939262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drugs are used off-label</a:t>
            </a:r>
          </a:p>
          <a:p>
            <a:endParaRPr lang="en-US" dirty="0"/>
          </a:p>
          <a:p>
            <a:r>
              <a:rPr lang="en-US" dirty="0"/>
              <a:t>Because Giardia infection may be difficult to eliminate in dogs and cats, the primary goal is to resolve diarrhea</a:t>
            </a:r>
          </a:p>
          <a:p>
            <a:endParaRPr lang="en-US" dirty="0"/>
          </a:p>
          <a:p>
            <a:r>
              <a:rPr lang="en-US" dirty="0"/>
              <a:t>Fenbendazole = benzimidazole</a:t>
            </a:r>
          </a:p>
          <a:p>
            <a:r>
              <a:rPr lang="en-US" b="0" i="0" dirty="0">
                <a:solidFill>
                  <a:srgbClr val="000000"/>
                </a:solidFill>
                <a:effectLst/>
                <a:latin typeface="OpenSansRegular"/>
              </a:rPr>
              <a:t>negligible differences in Gut Microbiome were seen between time points of FBZ treatment indicating that FBZ did not significantly alter the canine GM. </a:t>
            </a:r>
            <a:r>
              <a:rPr lang="en-US" b="0" i="0" dirty="0">
                <a:effectLst/>
                <a:latin typeface="OpenSansRegular"/>
                <a:hlinkClick r:id="rId3"/>
              </a:rPr>
              <a:t>https://doi.org/10.30802/AALAS-JAALAS-19-000113</a:t>
            </a:r>
            <a:endParaRPr lang="en-US" dirty="0"/>
          </a:p>
          <a:p>
            <a:endParaRPr lang="en-US" b="0" i="0" u="none" dirty="0">
              <a:solidFill>
                <a:schemeClr val="tx1"/>
              </a:solidFill>
              <a:effectLst/>
              <a:latin typeface="NexusSans"/>
            </a:endParaRPr>
          </a:p>
          <a:p>
            <a:r>
              <a:rPr lang="en-US" b="0" i="0" u="none" dirty="0">
                <a:solidFill>
                  <a:schemeClr val="tx1"/>
                </a:solidFill>
                <a:effectLst/>
                <a:latin typeface="NexusSans"/>
              </a:rPr>
              <a:t>Metronidazole is a synthetic </a:t>
            </a:r>
            <a:r>
              <a:rPr lang="en-US" b="0" i="0" u="none" dirty="0" err="1">
                <a:solidFill>
                  <a:schemeClr val="tx1"/>
                </a:solidFill>
                <a:effectLst/>
                <a:latin typeface="NexusSans"/>
              </a:rPr>
              <a:t>antiprotozoan</a:t>
            </a:r>
            <a:r>
              <a:rPr lang="en-US" b="0" i="0" u="none" dirty="0">
                <a:solidFill>
                  <a:schemeClr val="tx1"/>
                </a:solidFill>
                <a:effectLst/>
                <a:latin typeface="NexusSans"/>
              </a:rPr>
              <a:t> drug that was first introduced into medical practice in 1960. It suppresses the development of </a:t>
            </a:r>
            <a:r>
              <a:rPr lang="en-US" b="0" i="0" u="none" dirty="0" err="1">
                <a:solidFill>
                  <a:schemeClr val="tx1"/>
                </a:solidFill>
                <a:effectLst/>
                <a:latin typeface="NexusSans"/>
              </a:rPr>
              <a:t>trichmonad</a:t>
            </a:r>
            <a:r>
              <a:rPr lang="en-US" b="0" i="0" u="none" dirty="0">
                <a:solidFill>
                  <a:schemeClr val="tx1"/>
                </a:solidFill>
                <a:effectLst/>
                <a:latin typeface="NexusSans"/>
              </a:rPr>
              <a:t>, </a:t>
            </a:r>
            <a:r>
              <a:rPr lang="en-US" b="0" i="0" u="none" dirty="0">
                <a:solidFill>
                  <a:schemeClr val="tx1"/>
                </a:solidFill>
                <a:effectLst/>
                <a:latin typeface="NexusSans"/>
                <a:hlinkClick r:id="rId4" tooltip="Learn more about giardia from ScienceDirect's AI-generated Topic Pages">
                  <a:extLst>
                    <a:ext uri="{A12FA001-AC4F-418D-AE19-62706E023703}">
                      <ahyp:hlinkClr xmlns:ahyp="http://schemas.microsoft.com/office/drawing/2018/hyperlinkcolor" val="tx"/>
                    </a:ext>
                  </a:extLst>
                </a:hlinkClick>
              </a:rPr>
              <a:t>giardia</a:t>
            </a:r>
            <a:r>
              <a:rPr lang="en-US" b="0" i="0" u="none" dirty="0">
                <a:solidFill>
                  <a:schemeClr val="tx1"/>
                </a:solidFill>
                <a:effectLst/>
                <a:latin typeface="NexusSans"/>
              </a:rPr>
              <a:t>, </a:t>
            </a:r>
            <a:r>
              <a:rPr lang="en-US" b="0" i="0" u="none" dirty="0">
                <a:solidFill>
                  <a:schemeClr val="tx1"/>
                </a:solidFill>
                <a:effectLst/>
                <a:latin typeface="NexusSans"/>
                <a:hlinkClick r:id="rId5" tooltip="Learn more about ameba from ScienceDirect's AI-generated Topic Pages">
                  <a:extLst>
                    <a:ext uri="{A12FA001-AC4F-418D-AE19-62706E023703}">
                      <ahyp:hlinkClr xmlns:ahyp="http://schemas.microsoft.com/office/drawing/2018/hyperlinkcolor" val="tx"/>
                    </a:ext>
                  </a:extLst>
                </a:hlinkClick>
              </a:rPr>
              <a:t>ameba</a:t>
            </a:r>
            <a:r>
              <a:rPr lang="en-US" b="0" i="0" u="none" dirty="0">
                <a:solidFill>
                  <a:schemeClr val="tx1"/>
                </a:solidFill>
                <a:effectLst/>
                <a:latin typeface="NexusSans"/>
              </a:rPr>
              <a:t>, </a:t>
            </a:r>
            <a:r>
              <a:rPr lang="en-US" b="0" i="0" u="none" dirty="0" err="1">
                <a:solidFill>
                  <a:schemeClr val="tx1"/>
                </a:solidFill>
                <a:effectLst/>
                <a:latin typeface="NexusSans"/>
              </a:rPr>
              <a:t>lambliosis</a:t>
            </a:r>
            <a:r>
              <a:rPr lang="en-US" b="0" i="0" u="none" dirty="0">
                <a:solidFill>
                  <a:schemeClr val="tx1"/>
                </a:solidFill>
                <a:effectLst/>
                <a:latin typeface="NexusSans"/>
              </a:rPr>
              <a:t>, </a:t>
            </a:r>
            <a:r>
              <a:rPr lang="en-US" b="0" i="0" u="none" dirty="0" err="1">
                <a:solidFill>
                  <a:schemeClr val="tx1"/>
                </a:solidFill>
                <a:effectLst/>
                <a:latin typeface="NexusSans"/>
              </a:rPr>
              <a:t>bacteriods</a:t>
            </a:r>
            <a:r>
              <a:rPr lang="en-US" b="0" i="0" u="none" dirty="0">
                <a:solidFill>
                  <a:schemeClr val="tx1"/>
                </a:solidFill>
                <a:effectLst/>
                <a:latin typeface="NexusSans"/>
              </a:rPr>
              <a:t>, </a:t>
            </a:r>
            <a:r>
              <a:rPr lang="en-US" b="0" i="0" u="none" dirty="0">
                <a:solidFill>
                  <a:schemeClr val="tx1"/>
                </a:solidFill>
                <a:effectLst/>
                <a:latin typeface="NexusSans"/>
                <a:hlinkClick r:id="rId6" tooltip="Learn more about fusobacteria from ScienceDirect's AI-generated Topic Pages">
                  <a:extLst>
                    <a:ext uri="{A12FA001-AC4F-418D-AE19-62706E023703}">
                      <ahyp:hlinkClr xmlns:ahyp="http://schemas.microsoft.com/office/drawing/2018/hyperlinkcolor" val="tx"/>
                    </a:ext>
                  </a:extLst>
                </a:hlinkClick>
              </a:rPr>
              <a:t>fusobacteria</a:t>
            </a:r>
            <a:r>
              <a:rPr lang="en-US" b="0" i="0" u="none" dirty="0">
                <a:solidFill>
                  <a:schemeClr val="tx1"/>
                </a:solidFill>
                <a:effectLst/>
                <a:latin typeface="NexusSans"/>
              </a:rPr>
              <a:t>, and a few other diseases. It is effective with respect to obligate </a:t>
            </a:r>
            <a:r>
              <a:rPr lang="en-US" b="0" i="0" u="none" dirty="0">
                <a:solidFill>
                  <a:schemeClr val="tx1"/>
                </a:solidFill>
                <a:effectLst/>
                <a:latin typeface="NexusSans"/>
                <a:hlinkClick r:id="rId7" tooltip="Learn more about anaerobic bacteria from ScienceDirect's AI-generated Topic Pages">
                  <a:extLst>
                    <a:ext uri="{A12FA001-AC4F-418D-AE19-62706E023703}">
                      <ahyp:hlinkClr xmlns:ahyp="http://schemas.microsoft.com/office/drawing/2018/hyperlinkcolor" val="tx"/>
                    </a:ext>
                  </a:extLst>
                </a:hlinkClick>
              </a:rPr>
              <a:t>anaerobic bacteria</a:t>
            </a:r>
            <a:endParaRPr lang="en-US" b="0" i="0" u="none" dirty="0">
              <a:solidFill>
                <a:schemeClr val="tx1"/>
              </a:solidFill>
              <a:effectLst/>
              <a:latin typeface="NexusSans"/>
            </a:endParaRPr>
          </a:p>
          <a:p>
            <a:endParaRPr lang="en-US" b="0" i="0" dirty="0">
              <a:solidFill>
                <a:srgbClr val="192027"/>
              </a:solidFill>
              <a:effectLst/>
              <a:latin typeface="gemeli"/>
            </a:endParaRPr>
          </a:p>
          <a:p>
            <a:r>
              <a:rPr lang="en-US" b="0" i="0" dirty="0">
                <a:solidFill>
                  <a:srgbClr val="192027"/>
                </a:solidFill>
                <a:effectLst/>
                <a:latin typeface="gemeli"/>
              </a:rPr>
              <a:t>Pyrantel is a pyrimidine-derivative anthelmintic agent for the oral treatment of various parasitic worm infections including ascariasis, hookworm infections, </a:t>
            </a:r>
            <a:r>
              <a:rPr lang="en-US" b="0" i="0" dirty="0" err="1">
                <a:solidFill>
                  <a:srgbClr val="192027"/>
                </a:solidFill>
                <a:effectLst/>
                <a:latin typeface="gemeli"/>
              </a:rPr>
              <a:t>enterobiasis</a:t>
            </a:r>
            <a:r>
              <a:rPr lang="en-US" b="0" i="0" dirty="0">
                <a:solidFill>
                  <a:srgbClr val="192027"/>
                </a:solidFill>
                <a:effectLst/>
                <a:latin typeface="gemeli"/>
              </a:rPr>
              <a:t> (pinworm infection), </a:t>
            </a:r>
            <a:r>
              <a:rPr lang="en-US" b="0" i="0" dirty="0" err="1">
                <a:solidFill>
                  <a:srgbClr val="192027"/>
                </a:solidFill>
                <a:effectLst/>
                <a:latin typeface="gemeli"/>
              </a:rPr>
              <a:t>trichostrongyliasis</a:t>
            </a:r>
            <a:r>
              <a:rPr lang="en-US" b="0" i="0" dirty="0">
                <a:solidFill>
                  <a:srgbClr val="192027"/>
                </a:solidFill>
                <a:effectLst/>
                <a:latin typeface="gemeli"/>
              </a:rPr>
              <a:t>, and </a:t>
            </a:r>
            <a:r>
              <a:rPr lang="en-US" b="0" i="0" dirty="0" err="1">
                <a:solidFill>
                  <a:srgbClr val="192027"/>
                </a:solidFill>
                <a:effectLst/>
                <a:latin typeface="gemeli"/>
              </a:rPr>
              <a:t>trichinellosis</a:t>
            </a:r>
            <a:endParaRPr lang="en-US" b="0" i="0" dirty="0">
              <a:solidFill>
                <a:srgbClr val="192027"/>
              </a:solidFill>
              <a:effectLst/>
              <a:latin typeface="gemeli"/>
            </a:endParaRPr>
          </a:p>
          <a:p>
            <a:endParaRPr lang="en-US" b="0" i="0" u="none" dirty="0">
              <a:solidFill>
                <a:srgbClr val="192027"/>
              </a:solidFill>
              <a:effectLst/>
              <a:latin typeface="gemeli"/>
            </a:endParaRPr>
          </a:p>
          <a:p>
            <a:r>
              <a:rPr lang="en-US" b="0" i="0" dirty="0">
                <a:solidFill>
                  <a:srgbClr val="5F6368"/>
                </a:solidFill>
                <a:effectLst/>
                <a:latin typeface="Roboto" panose="02000000000000000000" pitchFamily="2" charset="0"/>
              </a:rPr>
              <a:t>Praziquantel</a:t>
            </a:r>
            <a:r>
              <a:rPr lang="en-US" b="0" i="0" dirty="0">
                <a:solidFill>
                  <a:srgbClr val="4D5156"/>
                </a:solidFill>
                <a:effectLst/>
                <a:latin typeface="Roboto" panose="02000000000000000000" pitchFamily="2" charset="0"/>
              </a:rPr>
              <a:t> is an anthelmintic agent with activity against a broad spectrum of trematodes and cestodes</a:t>
            </a:r>
          </a:p>
          <a:p>
            <a:endParaRPr lang="en-US" b="0" i="0" dirty="0">
              <a:solidFill>
                <a:srgbClr val="4D5156"/>
              </a:solidFill>
              <a:effectLst/>
              <a:latin typeface="Roboto" panose="02000000000000000000" pitchFamily="2" charset="0"/>
            </a:endParaRPr>
          </a:p>
          <a:p>
            <a:r>
              <a:rPr lang="en-US" b="0" i="0" dirty="0">
                <a:solidFill>
                  <a:srgbClr val="4D5156"/>
                </a:solidFill>
                <a:effectLst/>
                <a:latin typeface="Roboto" panose="02000000000000000000" pitchFamily="2" charset="0"/>
              </a:rPr>
              <a:t>A combination of febantel, pyrantel, and praziquantel (FPP) (</a:t>
            </a:r>
            <a:r>
              <a:rPr lang="en-US" b="0" i="0" dirty="0" err="1">
                <a:solidFill>
                  <a:srgbClr val="4D5156"/>
                </a:solidFill>
                <a:effectLst/>
                <a:latin typeface="Roboto" panose="02000000000000000000" pitchFamily="2" charset="0"/>
              </a:rPr>
              <a:t>Drontal</a:t>
            </a:r>
            <a:r>
              <a:rPr lang="en-US" b="0" i="0" dirty="0">
                <a:solidFill>
                  <a:srgbClr val="4D5156"/>
                </a:solidFill>
                <a:effectLst/>
                <a:latin typeface="Roboto" panose="02000000000000000000" pitchFamily="2" charset="0"/>
              </a:rPr>
              <a:t> Plus Tablets, Bayer, Shawnee Mission, KS), using a variety of dosage protocols, has had variable results in the treatment of giardiasis in dogs and cats. 40 , 69-75 Two different formulations of the drug exist (see Table 101.8), and dose differences may be responsible for some of the discrepancies between results of efficacy studies.</a:t>
            </a:r>
          </a:p>
          <a:p>
            <a:endParaRPr lang="en-US" b="0" i="0" u="none" dirty="0">
              <a:solidFill>
                <a:srgbClr val="4D5156"/>
              </a:solidFill>
              <a:effectLst/>
              <a:latin typeface="Roboto" panose="02000000000000000000" pitchFamily="2" charset="0"/>
            </a:endParaRPr>
          </a:p>
          <a:p>
            <a:r>
              <a:rPr lang="en-US" b="0" i="0" dirty="0">
                <a:solidFill>
                  <a:srgbClr val="212121"/>
                </a:solidFill>
                <a:effectLst/>
                <a:latin typeface="Cambria" panose="02040503050406030204" pitchFamily="18" charset="0"/>
              </a:rPr>
              <a:t>Nitazoxanide</a:t>
            </a:r>
            <a:r>
              <a:rPr lang="en-US" b="0" i="0" u="none" dirty="0">
                <a:solidFill>
                  <a:srgbClr val="4D5156"/>
                </a:solidFill>
                <a:effectLst/>
                <a:latin typeface="Roboto" panose="02000000000000000000" pitchFamily="2" charset="0"/>
              </a:rPr>
              <a:t>? Maybe, used in human med</a:t>
            </a:r>
            <a:endParaRPr lang="en-US" b="0" u="none" dirty="0">
              <a:solidFill>
                <a:schemeClr val="tx1"/>
              </a:solidFill>
            </a:endParaRPr>
          </a:p>
        </p:txBody>
      </p:sp>
      <p:sp>
        <p:nvSpPr>
          <p:cNvPr id="4" name="Slide Number Placeholder 3"/>
          <p:cNvSpPr>
            <a:spLocks noGrp="1"/>
          </p:cNvSpPr>
          <p:nvPr>
            <p:ph type="sldNum" sz="quarter" idx="5"/>
          </p:nvPr>
        </p:nvSpPr>
        <p:spPr/>
        <p:txBody>
          <a:bodyPr/>
          <a:lstStyle/>
          <a:p>
            <a:fld id="{DAB44083-A2B0-473F-93CB-FBABF270A72D}" type="slidenum">
              <a:rPr lang="en-US" smtClean="0"/>
              <a:t>44</a:t>
            </a:fld>
            <a:endParaRPr lang="en-US"/>
          </a:p>
        </p:txBody>
      </p:sp>
    </p:spTree>
    <p:extLst>
      <p:ext uri="{BB962C8B-B14F-4D97-AF65-F5344CB8AC3E}">
        <p14:creationId xmlns:p14="http://schemas.microsoft.com/office/powerpoint/2010/main" val="664853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22222"/>
                </a:solidFill>
                <a:effectLst/>
                <a:latin typeface="Arial" panose="020B0604020202020204" pitchFamily="34" charset="0"/>
              </a:rPr>
              <a:t>It is recommended to perform a fecal flotation with centrifugation primarily for detection of cysts in solid or semisolid stools. </a:t>
            </a:r>
            <a:r>
              <a:rPr lang="en-US" sz="1200" b="1" i="0" dirty="0">
                <a:solidFill>
                  <a:srgbClr val="222222"/>
                </a:solidFill>
                <a:effectLst/>
                <a:latin typeface="Arial" panose="020B0604020202020204" pitchFamily="34" charset="0"/>
              </a:rPr>
              <a:t>ELISA tests may remain positive even after treatment for variable periods of time and should not be used as a guide to determine reinfection or failure of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33333"/>
                </a:solidFill>
                <a:effectLst/>
                <a:latin typeface="Roboto" panose="02000000000000000000" pitchFamily="2" charset="0"/>
              </a:rPr>
              <a:t>Follow-up investigation can be done 24 to 48 hours after the completion of treatment. </a:t>
            </a:r>
            <a:r>
              <a:rPr lang="en-US" b="0" i="0" dirty="0">
                <a:solidFill>
                  <a:srgbClr val="333333"/>
                </a:solidFill>
                <a:effectLst/>
                <a:latin typeface="Roboto" panose="02000000000000000000" pitchFamily="2" charset="0"/>
              </a:rPr>
              <a:t>It is wise to use centrifugal fecal flotation for detection of cysts instead of an ELISA or antigen detection kits since asymptomatic animals may be antigen-positive for some time. Infections that are refractory to treatment may be a sign of resistance, immune compromise or another underlying disease condition.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748896"/>
                </a:solidFill>
                <a:effectLst/>
                <a:latin typeface="Proxima Nova Regular"/>
              </a:rPr>
              <a:t>Treatment failures may result from: reinfection, inadequate drug levels, immunosuppression, drug resistance and </a:t>
            </a:r>
            <a:r>
              <a:rPr lang="en-US" b="0" i="1" dirty="0">
                <a:solidFill>
                  <a:srgbClr val="748896"/>
                </a:solidFill>
                <a:effectLst/>
                <a:latin typeface="Proxima Nova Regular"/>
              </a:rPr>
              <a:t>Giardia</a:t>
            </a:r>
            <a:r>
              <a:rPr lang="en-US" b="0" i="0" dirty="0">
                <a:solidFill>
                  <a:srgbClr val="748896"/>
                </a:solidFill>
                <a:effectLst/>
                <a:latin typeface="Proxima Nova Regular"/>
              </a:rPr>
              <a:t> sequestration in the gallbladder or pancreatic ducts. </a:t>
            </a:r>
            <a:endParaRPr lang="en-US" sz="1200" dirty="0"/>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46</a:t>
            </a:fld>
            <a:endParaRPr lang="en-US"/>
          </a:p>
        </p:txBody>
      </p:sp>
    </p:spTree>
    <p:extLst>
      <p:ext uri="{BB962C8B-B14F-4D97-AF65-F5344CB8AC3E}">
        <p14:creationId xmlns:p14="http://schemas.microsoft.com/office/powerpoint/2010/main" val="6619240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Giardia exists in cyst form in the environment, disinfection will need to include diluted bleach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33333"/>
                </a:solidFill>
                <a:effectLst/>
                <a:latin typeface="Arial" panose="020B0604020202020204" pitchFamily="34" charset="0"/>
              </a:rPr>
              <a:t>Disinfection: </a:t>
            </a:r>
            <a:r>
              <a:rPr lang="en-US" b="0" i="0" dirty="0">
                <a:solidFill>
                  <a:srgbClr val="333333"/>
                </a:solidFill>
                <a:effectLst/>
                <a:latin typeface="Arial" panose="020B0604020202020204" pitchFamily="34" charset="0"/>
              </a:rPr>
              <a:t>Pet bowls, toys, etc., should be disinfected in either boiling water or in a high-temperature dishwasher. Upholstery and carpeting should be steam-cleaned and allowed to dry. Hard surfaces can be disinfected with a dilute bleach solution (3/4 cup of bleach mixed with 1 gallon of water) or a disinfecting household cleaning product</a:t>
            </a:r>
            <a:endParaRPr lang="en-US" dirty="0"/>
          </a:p>
          <a:p>
            <a:endParaRPr lang="en-US" dirty="0"/>
          </a:p>
          <a:p>
            <a:r>
              <a:rPr lang="en-US" dirty="0"/>
              <a:t>FYI: did you know that bleach becomes inactive when in contact with organic material (like poop!). Thus, it’s important not to use bleach as a cleaning solution but rather a disinfectant after you have cleaned the environment.</a:t>
            </a:r>
          </a:p>
          <a:p>
            <a:endParaRPr lang="en-US" dirty="0"/>
          </a:p>
          <a:p>
            <a:r>
              <a:rPr lang="en-US" dirty="0"/>
              <a:t>bathing and moving dogs into disinfected kennels while disinfecting their original kennels with a quaternary ammonium solution, and then raising the temperature in the room for 24 hours to promote drying of Giardia cysts, eliminated Giardia excretion in 34 dogs</a:t>
            </a:r>
          </a:p>
          <a:p>
            <a:endParaRPr lang="en-US" dirty="0"/>
          </a:p>
          <a:p>
            <a:pPr marL="0" indent="0" fontAlgn="auto">
              <a:lnSpc>
                <a:spcPct val="100000"/>
              </a:lnSpc>
              <a:buNone/>
            </a:pPr>
            <a:r>
              <a:rPr lang="en-US" sz="2800" b="1" dirty="0">
                <a:solidFill>
                  <a:srgbClr val="C00000"/>
                </a:solidFill>
                <a:latin typeface="Century Gothic" panose="020B0502020202020204" pitchFamily="34" charset="0"/>
              </a:rPr>
              <a:t>FYI: Cysts can survive the following conditions</a:t>
            </a:r>
          </a:p>
          <a:p>
            <a:pPr lvl="2" fontAlgn="auto">
              <a:lnSpc>
                <a:spcPct val="100000"/>
              </a:lnSpc>
              <a:buFont typeface="Arial" panose="020B0604020202020204" pitchFamily="34" charset="0"/>
              <a:buChar char="•"/>
            </a:pPr>
            <a:r>
              <a:rPr lang="en-US" sz="1800" dirty="0">
                <a:solidFill>
                  <a:schemeClr val="tx1"/>
                </a:solidFill>
                <a:latin typeface="Century Gothic" panose="020B0502020202020204" pitchFamily="34" charset="0"/>
              </a:rPr>
              <a:t>soil → cool (&lt;39.2 °F) ~ 7 weeks; room temp ~1 week</a:t>
            </a:r>
          </a:p>
          <a:p>
            <a:pPr lvl="2" fontAlgn="auto">
              <a:lnSpc>
                <a:spcPct val="100000"/>
              </a:lnSpc>
              <a:buFont typeface="Arial" panose="020B0604020202020204" pitchFamily="34" charset="0"/>
              <a:buChar char="•"/>
            </a:pPr>
            <a:r>
              <a:rPr lang="en-US" sz="1800" dirty="0">
                <a:solidFill>
                  <a:schemeClr val="tx1"/>
                </a:solidFill>
                <a:latin typeface="Century Gothic" panose="020B0502020202020204" pitchFamily="34" charset="0"/>
              </a:rPr>
              <a:t>dry, warm surface with direct sunlight ~2 days</a:t>
            </a:r>
          </a:p>
          <a:p>
            <a:pPr lvl="2" fontAlgn="auto">
              <a:lnSpc>
                <a:spcPct val="100000"/>
              </a:lnSpc>
              <a:buFont typeface="Arial" panose="020B0604020202020204" pitchFamily="34" charset="0"/>
              <a:buChar char="•"/>
            </a:pPr>
            <a:r>
              <a:rPr lang="en-US" sz="1800" dirty="0">
                <a:solidFill>
                  <a:schemeClr val="tx1"/>
                </a:solidFill>
                <a:latin typeface="Century Gothic" panose="020B0502020202020204" pitchFamily="34" charset="0"/>
              </a:rPr>
              <a:t>moist, cool surface ~ 2 weeks</a:t>
            </a:r>
          </a:p>
          <a:p>
            <a:pPr lvl="2" fontAlgn="auto">
              <a:lnSpc>
                <a:spcPct val="100000"/>
              </a:lnSpc>
              <a:buFont typeface="Arial" panose="020B0604020202020204" pitchFamily="34" charset="0"/>
              <a:buChar char="•"/>
            </a:pPr>
            <a:r>
              <a:rPr lang="en-US" sz="1800" dirty="0">
                <a:solidFill>
                  <a:schemeClr val="tx1"/>
                </a:solidFill>
                <a:latin typeface="Century Gothic" panose="020B0502020202020204" pitchFamily="34" charset="0"/>
              </a:rPr>
              <a:t>water → &lt;50 °F ~3 months; &gt;50 °F, less time, summer  ~4 days</a:t>
            </a:r>
          </a:p>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47</a:t>
            </a:fld>
            <a:endParaRPr lang="en-US"/>
          </a:p>
        </p:txBody>
      </p:sp>
    </p:spTree>
    <p:extLst>
      <p:ext uri="{BB962C8B-B14F-4D97-AF65-F5344CB8AC3E}">
        <p14:creationId xmlns:p14="http://schemas.microsoft.com/office/powerpoint/2010/main" val="9564532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CAPC map: Data provided</a:t>
            </a:r>
            <a:r>
              <a:rPr lang="en-US" baseline="0" dirty="0"/>
              <a:t> by IDEXX and </a:t>
            </a:r>
            <a:r>
              <a:rPr lang="en-US" baseline="0" dirty="0" err="1"/>
              <a:t>Antech</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B44083-A2B0-473F-93CB-FBABF270A72D}"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8021452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slide, just understand that Giardia spp. have high host specificity and zoonosis is rare.</a:t>
            </a:r>
          </a:p>
          <a:p>
            <a:endParaRPr lang="en-US" dirty="0"/>
          </a:p>
          <a:p>
            <a:r>
              <a:rPr lang="en-US" dirty="0"/>
              <a:t>Owners will be concerned if their dogs have Giardia because they know people also get giardia infections. It is rare for people to get giardia from their pets.</a:t>
            </a:r>
          </a:p>
          <a:p>
            <a:endParaRPr lang="en-US" dirty="0"/>
          </a:p>
          <a:p>
            <a:r>
              <a:rPr lang="en-US" dirty="0"/>
              <a:t>Assemblages and transmission cycles of giardiasis. Most human infections are anthroponotic, and involve sub-assemblages AI, AII, BIII, and BIV. Sub-assemblage AI has zoonotic potential, and involves livestock, wild ruminants, nonhuman primates, cats, and dogs. Occasional reports of transmission of assemblages C, E, and F have been reported, likely originating from the animals predominantly infected by these assemblages. </a:t>
            </a:r>
          </a:p>
        </p:txBody>
      </p:sp>
      <p:sp>
        <p:nvSpPr>
          <p:cNvPr id="4" name="Slide Number Placeholder 3"/>
          <p:cNvSpPr>
            <a:spLocks noGrp="1"/>
          </p:cNvSpPr>
          <p:nvPr>
            <p:ph type="sldNum" sz="quarter" idx="5"/>
          </p:nvPr>
        </p:nvSpPr>
        <p:spPr/>
        <p:txBody>
          <a:bodyPr/>
          <a:lstStyle/>
          <a:p>
            <a:fld id="{DAB44083-A2B0-473F-93CB-FBABF270A72D}" type="slidenum">
              <a:rPr lang="en-US" smtClean="0"/>
              <a:t>49</a:t>
            </a:fld>
            <a:endParaRPr lang="en-US"/>
          </a:p>
        </p:txBody>
      </p:sp>
    </p:spTree>
    <p:extLst>
      <p:ext uri="{BB962C8B-B14F-4D97-AF65-F5344CB8AC3E}">
        <p14:creationId xmlns:p14="http://schemas.microsoft.com/office/powerpoint/2010/main" val="14618391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B44083-A2B0-473F-93CB-FBABF270A72D}"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2156246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many years, it was thought that </a:t>
            </a:r>
            <a:r>
              <a:rPr lang="en-US" sz="1200" b="0" i="1" kern="1200" dirty="0">
                <a:solidFill>
                  <a:schemeClr val="tx1"/>
                </a:solidFill>
                <a:effectLst/>
                <a:latin typeface="+mn-lt"/>
                <a:ea typeface="+mn-ea"/>
                <a:cs typeface="+mn-cs"/>
              </a:rPr>
              <a:t>T. </a:t>
            </a:r>
            <a:r>
              <a:rPr lang="en-US" sz="1200" b="0" i="1" kern="1200" dirty="0" err="1">
                <a:solidFill>
                  <a:schemeClr val="tx1"/>
                </a:solidFill>
                <a:effectLst/>
                <a:latin typeface="+mn-lt"/>
                <a:ea typeface="+mn-ea"/>
                <a:cs typeface="+mn-cs"/>
              </a:rPr>
              <a:t>foetus</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 </a:t>
            </a:r>
            <a:r>
              <a:rPr lang="en-US" sz="1200" b="0" i="1" kern="1200" dirty="0">
                <a:solidFill>
                  <a:schemeClr val="tx1"/>
                </a:solidFill>
                <a:effectLst/>
                <a:latin typeface="+mn-lt"/>
                <a:ea typeface="+mn-ea"/>
                <a:cs typeface="+mn-cs"/>
              </a:rPr>
              <a:t>T. </a:t>
            </a:r>
            <a:r>
              <a:rPr lang="en-US" sz="1200" b="0" i="1" kern="1200" dirty="0" err="1">
                <a:solidFill>
                  <a:schemeClr val="tx1"/>
                </a:solidFill>
                <a:effectLst/>
                <a:latin typeface="+mn-lt"/>
                <a:ea typeface="+mn-ea"/>
                <a:cs typeface="+mn-cs"/>
              </a:rPr>
              <a:t>blagburni</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were the same organisms. </a:t>
            </a:r>
            <a:r>
              <a:rPr lang="en-US" sz="1200" b="0" i="1" kern="1200" dirty="0" err="1">
                <a:solidFill>
                  <a:schemeClr val="tx1"/>
                </a:solidFill>
                <a:effectLst/>
                <a:latin typeface="+mn-lt"/>
                <a:ea typeface="+mn-ea"/>
                <a:cs typeface="+mn-cs"/>
              </a:rPr>
              <a:t>Tritrichomonas</a:t>
            </a:r>
            <a:r>
              <a:rPr lang="en-US" sz="1200" b="0" i="0" kern="1200" dirty="0">
                <a:solidFill>
                  <a:schemeClr val="tx1"/>
                </a:solidFill>
                <a:effectLst/>
                <a:latin typeface="+mn-lt"/>
                <a:ea typeface="+mn-ea"/>
                <a:cs typeface="+mn-cs"/>
              </a:rPr>
              <a:t> GI infections in cats and </a:t>
            </a:r>
            <a:r>
              <a:rPr lang="en-US" sz="1200" b="0" i="1" kern="1200" dirty="0" err="1">
                <a:solidFill>
                  <a:schemeClr val="tx1"/>
                </a:solidFill>
                <a:effectLst/>
                <a:latin typeface="+mn-lt"/>
                <a:ea typeface="+mn-ea"/>
                <a:cs typeface="+mn-cs"/>
              </a:rPr>
              <a:t>Tritrichomonas</a:t>
            </a:r>
            <a:r>
              <a:rPr lang="en-US" sz="1200" b="0" i="0" kern="1200" dirty="0">
                <a:solidFill>
                  <a:schemeClr val="tx1"/>
                </a:solidFill>
                <a:effectLst/>
                <a:latin typeface="+mn-lt"/>
                <a:ea typeface="+mn-ea"/>
                <a:cs typeface="+mn-cs"/>
              </a:rPr>
              <a:t> venereal disease in cattle were thought to be caused by </a:t>
            </a:r>
            <a:r>
              <a:rPr lang="en-US" sz="1200" b="0" i="1" kern="1200" dirty="0">
                <a:solidFill>
                  <a:schemeClr val="tx1"/>
                </a:solidFill>
                <a:effectLst/>
                <a:latin typeface="+mn-lt"/>
                <a:ea typeface="+mn-ea"/>
                <a:cs typeface="+mn-cs"/>
              </a:rPr>
              <a:t>T. </a:t>
            </a:r>
            <a:r>
              <a:rPr lang="en-US" sz="1200" b="0" i="1" kern="1200" dirty="0" err="1">
                <a:solidFill>
                  <a:schemeClr val="tx1"/>
                </a:solidFill>
                <a:effectLst/>
                <a:latin typeface="+mn-lt"/>
                <a:ea typeface="+mn-ea"/>
                <a:cs typeface="+mn-cs"/>
              </a:rPr>
              <a:t>foetus</a:t>
            </a:r>
            <a:r>
              <a:rPr lang="en-US" sz="1200" b="0" i="0" kern="1200" dirty="0">
                <a:solidFill>
                  <a:schemeClr val="tx1"/>
                </a:solidFill>
                <a:effectLst/>
                <a:latin typeface="+mn-lt"/>
                <a:ea typeface="+mn-ea"/>
                <a:cs typeface="+mn-cs"/>
              </a:rPr>
              <a:t>. But genetic analysis has shown enough difference in the genome that the </a:t>
            </a:r>
            <a:r>
              <a:rPr lang="en-US" sz="1200" b="0" i="1" kern="1200" dirty="0" err="1">
                <a:solidFill>
                  <a:schemeClr val="tx1"/>
                </a:solidFill>
                <a:effectLst/>
                <a:latin typeface="+mn-lt"/>
                <a:ea typeface="+mn-ea"/>
                <a:cs typeface="+mn-cs"/>
              </a:rPr>
              <a:t>Tritrichomonas</a:t>
            </a:r>
            <a:r>
              <a:rPr lang="en-US" sz="1200" b="0" i="0" kern="1200" dirty="0">
                <a:solidFill>
                  <a:schemeClr val="tx1"/>
                </a:solidFill>
                <a:effectLst/>
                <a:latin typeface="+mn-lt"/>
                <a:ea typeface="+mn-ea"/>
                <a:cs typeface="+mn-cs"/>
              </a:rPr>
              <a:t> pathogen infecting cats got a new name, </a:t>
            </a:r>
            <a:r>
              <a:rPr lang="en-US" sz="1200" b="0" i="1" kern="1200" dirty="0">
                <a:solidFill>
                  <a:schemeClr val="tx1"/>
                </a:solidFill>
                <a:effectLst/>
                <a:latin typeface="+mn-lt"/>
                <a:ea typeface="+mn-ea"/>
                <a:cs typeface="+mn-cs"/>
              </a:rPr>
              <a:t>T. </a:t>
            </a:r>
            <a:r>
              <a:rPr lang="en-US" sz="1200" b="0" i="1" kern="1200" dirty="0" err="1">
                <a:solidFill>
                  <a:schemeClr val="tx1"/>
                </a:solidFill>
                <a:effectLst/>
                <a:latin typeface="+mn-lt"/>
                <a:ea typeface="+mn-ea"/>
                <a:cs typeface="+mn-cs"/>
              </a:rPr>
              <a:t>blagburni</a:t>
            </a:r>
            <a:r>
              <a:rPr lang="en-US" sz="1200" b="0" i="0" kern="1200" dirty="0">
                <a:solidFill>
                  <a:schemeClr val="tx1"/>
                </a:solidFill>
                <a:effectLst/>
                <a:latin typeface="+mn-lt"/>
                <a:ea typeface="+mn-ea"/>
                <a:cs typeface="+mn-cs"/>
              </a:rPr>
              <a:t>. Cross-transmission studies between cats and cattle suggest there are differences in pathology between the two host-adapted </a:t>
            </a:r>
            <a:r>
              <a:rPr lang="en-US" sz="1200" b="0" i="0" kern="1200" dirty="0" err="1">
                <a:solidFill>
                  <a:schemeClr val="tx1"/>
                </a:solidFill>
                <a:effectLst/>
                <a:latin typeface="+mn-lt"/>
                <a:ea typeface="+mn-ea"/>
                <a:cs typeface="+mn-cs"/>
              </a:rPr>
              <a:t>strains.For</a:t>
            </a:r>
            <a:r>
              <a:rPr lang="en-US" sz="1200" b="0" i="0" kern="1200" dirty="0">
                <a:solidFill>
                  <a:schemeClr val="tx1"/>
                </a:solidFill>
                <a:effectLst/>
                <a:latin typeface="+mn-lt"/>
                <a:ea typeface="+mn-ea"/>
                <a:cs typeface="+mn-cs"/>
              </a:rPr>
              <a:t> this course we will use the new, correct names. However, in many of the textbooks and literature, you will see feline </a:t>
            </a:r>
            <a:r>
              <a:rPr lang="en-US" sz="1200" b="0" i="0" kern="1200" dirty="0" err="1">
                <a:solidFill>
                  <a:schemeClr val="tx1"/>
                </a:solidFill>
                <a:effectLst/>
                <a:latin typeface="+mn-lt"/>
                <a:ea typeface="+mn-ea"/>
                <a:cs typeface="+mn-cs"/>
              </a:rPr>
              <a:t>tritrichomonas</a:t>
            </a:r>
            <a:r>
              <a:rPr lang="en-US" sz="1200" b="0" i="0" kern="1200" dirty="0">
                <a:solidFill>
                  <a:schemeClr val="tx1"/>
                </a:solidFill>
                <a:effectLst/>
                <a:latin typeface="+mn-lt"/>
                <a:ea typeface="+mn-ea"/>
                <a:cs typeface="+mn-cs"/>
              </a:rPr>
              <a:t> as </a:t>
            </a:r>
            <a:r>
              <a:rPr lang="en-US" sz="1200" b="0" i="1" kern="1200" dirty="0">
                <a:solidFill>
                  <a:schemeClr val="tx1"/>
                </a:solidFill>
                <a:effectLst/>
                <a:latin typeface="+mn-lt"/>
                <a:ea typeface="+mn-ea"/>
                <a:cs typeface="+mn-cs"/>
              </a:rPr>
              <a:t>T. </a:t>
            </a:r>
            <a:r>
              <a:rPr lang="en-US" sz="1200" b="0" i="1" kern="1200" dirty="0" err="1">
                <a:solidFill>
                  <a:schemeClr val="tx1"/>
                </a:solidFill>
                <a:effectLst/>
                <a:latin typeface="+mn-lt"/>
                <a:ea typeface="+mn-ea"/>
                <a:cs typeface="+mn-cs"/>
              </a:rPr>
              <a:t>foetus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T. </a:t>
            </a:r>
            <a:r>
              <a:rPr lang="en-US" sz="1200" b="0" i="1" kern="1200" dirty="0" err="1">
                <a:solidFill>
                  <a:schemeClr val="tx1"/>
                </a:solidFill>
                <a:effectLst/>
                <a:latin typeface="+mn-lt"/>
                <a:ea typeface="+mn-ea"/>
                <a:cs typeface="+mn-cs"/>
              </a:rPr>
              <a:t>suis</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is FYI. This is believed to be the same as </a:t>
            </a:r>
            <a:r>
              <a:rPr lang="en-US" sz="1200" b="0" i="1" kern="1200" dirty="0">
                <a:solidFill>
                  <a:schemeClr val="tx1"/>
                </a:solidFill>
                <a:effectLst/>
                <a:latin typeface="+mn-lt"/>
                <a:ea typeface="+mn-ea"/>
                <a:cs typeface="+mn-cs"/>
              </a:rPr>
              <a:t>T. </a:t>
            </a:r>
            <a:r>
              <a:rPr lang="en-US" sz="1200" b="0" i="1" kern="1200" dirty="0" err="1">
                <a:solidFill>
                  <a:schemeClr val="tx1"/>
                </a:solidFill>
                <a:effectLst/>
                <a:latin typeface="+mn-lt"/>
                <a:ea typeface="+mn-ea"/>
                <a:cs typeface="+mn-cs"/>
              </a:rPr>
              <a:t>foetus</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 does not cause any clinical disease in pigs. T. </a:t>
            </a:r>
            <a:r>
              <a:rPr lang="en-US" sz="1200" b="0" i="0" kern="1200" dirty="0" err="1">
                <a:solidFill>
                  <a:schemeClr val="tx1"/>
                </a:solidFill>
                <a:effectLst/>
                <a:latin typeface="+mn-lt"/>
                <a:ea typeface="+mn-ea"/>
                <a:cs typeface="+mn-cs"/>
              </a:rPr>
              <a:t>suis</a:t>
            </a:r>
            <a:r>
              <a:rPr lang="en-US" sz="1200" b="0" i="0" kern="1200" dirty="0">
                <a:solidFill>
                  <a:schemeClr val="tx1"/>
                </a:solidFill>
                <a:effectLst/>
                <a:latin typeface="+mn-lt"/>
                <a:ea typeface="+mn-ea"/>
                <a:cs typeface="+mn-cs"/>
              </a:rPr>
              <a:t> resides in the nasal cavity, stomach, cecum, colon and occasionally small intestine of pigs</a:t>
            </a:r>
          </a:p>
          <a:p>
            <a:endParaRPr lang="en-US" dirty="0"/>
          </a:p>
        </p:txBody>
      </p:sp>
      <p:sp>
        <p:nvSpPr>
          <p:cNvPr id="4" name="Slide Number Placeholder 3"/>
          <p:cNvSpPr>
            <a:spLocks noGrp="1"/>
          </p:cNvSpPr>
          <p:nvPr>
            <p:ph type="sldNum" sz="quarter" idx="10"/>
          </p:nvPr>
        </p:nvSpPr>
        <p:spPr/>
        <p:txBody>
          <a:bodyPr/>
          <a:lstStyle/>
          <a:p>
            <a:fld id="{DAB44083-A2B0-473F-93CB-FBABF270A72D}" type="slidenum">
              <a:rPr lang="en-US" smtClean="0"/>
              <a:t>5</a:t>
            </a:fld>
            <a:endParaRPr lang="en-US"/>
          </a:p>
        </p:txBody>
      </p:sp>
    </p:spTree>
    <p:extLst>
      <p:ext uri="{BB962C8B-B14F-4D97-AF65-F5344CB8AC3E}">
        <p14:creationId xmlns:p14="http://schemas.microsoft.com/office/powerpoint/2010/main" val="217713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organisms we will cover will be </a:t>
            </a:r>
            <a:r>
              <a:rPr lang="en-US" i="1" dirty="0"/>
              <a:t>T. </a:t>
            </a:r>
            <a:r>
              <a:rPr lang="en-US" i="1" dirty="0" err="1"/>
              <a:t>foetus</a:t>
            </a:r>
            <a:r>
              <a:rPr lang="en-US" i="1" dirty="0"/>
              <a:t> </a:t>
            </a:r>
            <a:r>
              <a:rPr lang="en-US" dirty="0"/>
              <a:t>(cattle venereal </a:t>
            </a:r>
            <a:r>
              <a:rPr lang="en-US" dirty="0" err="1"/>
              <a:t>dz</a:t>
            </a:r>
            <a:r>
              <a:rPr lang="en-US" dirty="0"/>
              <a:t>) and </a:t>
            </a:r>
            <a:r>
              <a:rPr lang="en-US" i="1" dirty="0"/>
              <a:t>T. </a:t>
            </a:r>
            <a:r>
              <a:rPr lang="en-US" i="1" dirty="0" err="1"/>
              <a:t>blagburni</a:t>
            </a:r>
            <a:r>
              <a:rPr lang="en-US" i="1" dirty="0"/>
              <a:t> </a:t>
            </a:r>
            <a:r>
              <a:rPr lang="en-US" dirty="0"/>
              <a:t>(feline diarrhea). Learning objectives will be provided for each pathogen.</a:t>
            </a:r>
          </a:p>
        </p:txBody>
      </p:sp>
      <p:sp>
        <p:nvSpPr>
          <p:cNvPr id="4" name="Slide Number Placeholder 3"/>
          <p:cNvSpPr>
            <a:spLocks noGrp="1"/>
          </p:cNvSpPr>
          <p:nvPr>
            <p:ph type="sldNum" sz="quarter" idx="5"/>
          </p:nvPr>
        </p:nvSpPr>
        <p:spPr/>
        <p:txBody>
          <a:bodyPr/>
          <a:lstStyle/>
          <a:p>
            <a:fld id="{DAB44083-A2B0-473F-93CB-FBABF270A72D}" type="slidenum">
              <a:rPr lang="en-US" smtClean="0"/>
              <a:t>6</a:t>
            </a:fld>
            <a:endParaRPr lang="en-US"/>
          </a:p>
        </p:txBody>
      </p:sp>
    </p:spTree>
    <p:extLst>
      <p:ext uri="{BB962C8B-B14F-4D97-AF65-F5344CB8AC3E}">
        <p14:creationId xmlns:p14="http://schemas.microsoft.com/office/powerpoint/2010/main" val="2580755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auto"/>
            <a:endParaRPr lang="en-US" dirty="0"/>
          </a:p>
        </p:txBody>
      </p:sp>
      <p:sp>
        <p:nvSpPr>
          <p:cNvPr id="4" name="Slide Number Placeholder 3"/>
          <p:cNvSpPr>
            <a:spLocks noGrp="1"/>
          </p:cNvSpPr>
          <p:nvPr>
            <p:ph type="sldNum" sz="quarter" idx="10"/>
          </p:nvPr>
        </p:nvSpPr>
        <p:spPr/>
        <p:txBody>
          <a:bodyPr/>
          <a:lstStyle/>
          <a:p>
            <a:fld id="{0D4EB5DA-FE15-4F35-940D-6242A2B12F7F}" type="slidenum">
              <a:rPr lang="en-US" smtClean="0"/>
              <a:t>7</a:t>
            </a:fld>
            <a:endParaRPr lang="en-US"/>
          </a:p>
        </p:txBody>
      </p:sp>
    </p:spTree>
    <p:extLst>
      <p:ext uri="{BB962C8B-B14F-4D97-AF65-F5344CB8AC3E}">
        <p14:creationId xmlns:p14="http://schemas.microsoft.com/office/powerpoint/2010/main" val="925254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B44083-A2B0-473F-93CB-FBABF270A72D}" type="slidenum">
              <a:rPr lang="en-US" smtClean="0"/>
              <a:t>8</a:t>
            </a:fld>
            <a:endParaRPr lang="en-US"/>
          </a:p>
        </p:txBody>
      </p:sp>
    </p:spTree>
    <p:extLst>
      <p:ext uri="{BB962C8B-B14F-4D97-AF65-F5344CB8AC3E}">
        <p14:creationId xmlns:p14="http://schemas.microsoft.com/office/powerpoint/2010/main" val="1690922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Cows have Indirect damage from inflammation/autoimmune response</a:t>
            </a:r>
          </a:p>
          <a:p>
            <a:pPr eaLnBrk="1" hangingPunct="1"/>
            <a:r>
              <a:rPr lang="en-US" altLang="en-US" dirty="0"/>
              <a:t>Cows and heifers show clinical disease from this infection. Cells are damaged in the reproductive tract causing a wide range of abnormalities. The infection is usually self-limiting.</a:t>
            </a:r>
          </a:p>
          <a:p>
            <a:pPr eaLnBrk="1" hangingPunct="1"/>
            <a:r>
              <a:rPr lang="en-US" altLang="en-US" dirty="0"/>
              <a:t>Infection usually self-limiting in cows and they can develop immunity that will last ~2-6 months. </a:t>
            </a:r>
          </a:p>
          <a:p>
            <a:pPr eaLnBrk="1" hangingPunct="1"/>
            <a:r>
              <a:rPr lang="en-US" altLang="en-US" dirty="0"/>
              <a:t>Some cows can become chronic carriers.</a:t>
            </a:r>
          </a:p>
          <a:p>
            <a:pPr eaLnBrk="1" hangingPunct="1"/>
            <a:endParaRPr lang="en-US" altLang="en-US" dirty="0"/>
          </a:p>
          <a:p>
            <a:pPr eaLnBrk="1" hangingPunct="1"/>
            <a:r>
              <a:rPr lang="en-US" altLang="en-US" dirty="0"/>
              <a:t>Bulls are the reservoirs, meaning they will be infected, but no damage occurs to the epithelial cells. The organisms can live there and then be transferred to cows in the semen (sexual or artificial insemination).</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4846" indent="-286480" eaLnBrk="0" hangingPunct="0">
              <a:defRPr>
                <a:solidFill>
                  <a:schemeClr val="tx1"/>
                </a:solidFill>
                <a:latin typeface="Arial" panose="020B0604020202020204" pitchFamily="34" charset="0"/>
                <a:ea typeface="ＭＳ Ｐゴシック" panose="020B0600070205080204" pitchFamily="34" charset="-128"/>
              </a:defRPr>
            </a:lvl2pPr>
            <a:lvl3pPr marL="1145917" indent="-229184" eaLnBrk="0" hangingPunct="0">
              <a:defRPr>
                <a:solidFill>
                  <a:schemeClr val="tx1"/>
                </a:solidFill>
                <a:latin typeface="Arial" panose="020B0604020202020204" pitchFamily="34" charset="0"/>
                <a:ea typeface="ＭＳ Ｐゴシック" panose="020B0600070205080204" pitchFamily="34" charset="-128"/>
              </a:defRPr>
            </a:lvl3pPr>
            <a:lvl4pPr marL="1604284" indent="-229184" eaLnBrk="0" hangingPunct="0">
              <a:defRPr>
                <a:solidFill>
                  <a:schemeClr val="tx1"/>
                </a:solidFill>
                <a:latin typeface="Arial" panose="020B0604020202020204" pitchFamily="34" charset="0"/>
                <a:ea typeface="ＭＳ Ｐゴシック" panose="020B0600070205080204" pitchFamily="34" charset="-128"/>
              </a:defRPr>
            </a:lvl4pPr>
            <a:lvl5pPr marL="2062652" indent="-229184" eaLnBrk="0" hangingPunct="0">
              <a:defRPr>
                <a:solidFill>
                  <a:schemeClr val="tx1"/>
                </a:solidFill>
                <a:latin typeface="Arial" panose="020B0604020202020204" pitchFamily="34" charset="0"/>
                <a:ea typeface="ＭＳ Ｐゴシック" panose="020B0600070205080204" pitchFamily="34" charset="-128"/>
              </a:defRPr>
            </a:lvl5pPr>
            <a:lvl6pPr marL="2521018" indent="-22918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9385" indent="-22918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7752" indent="-22918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96119" indent="-22918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AD44B687-2830-4D0D-82E9-C0DAF3E4C5BB}" type="slidenum">
              <a:rPr lang="en-US" altLang="en-US"/>
              <a:pPr eaLnBrk="1" hangingPunct="1"/>
              <a:t>9</a:t>
            </a:fld>
            <a:endParaRPr lang="en-US" altLang="en-US"/>
          </a:p>
        </p:txBody>
      </p:sp>
    </p:spTree>
    <p:extLst>
      <p:ext uri="{BB962C8B-B14F-4D97-AF65-F5344CB8AC3E}">
        <p14:creationId xmlns:p14="http://schemas.microsoft.com/office/powerpoint/2010/main" val="850191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492BDC-E321-430A-8360-386D15ADA0AD}" type="slidenum">
              <a:rPr lang="en-US"/>
              <a:pPr>
                <a:defRPr/>
              </a:pPr>
              <a:t>‹#›</a:t>
            </a:fld>
            <a:endParaRPr lang="en-US"/>
          </a:p>
        </p:txBody>
      </p:sp>
    </p:spTree>
    <p:extLst>
      <p:ext uri="{BB962C8B-B14F-4D97-AF65-F5344CB8AC3E}">
        <p14:creationId xmlns:p14="http://schemas.microsoft.com/office/powerpoint/2010/main" val="4196379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AF592D-ED99-418F-8297-401036B94BAB}" type="slidenum">
              <a:rPr lang="en-US"/>
              <a:pPr>
                <a:defRPr/>
              </a:pPr>
              <a:t>‹#›</a:t>
            </a:fld>
            <a:endParaRPr lang="en-US"/>
          </a:p>
        </p:txBody>
      </p:sp>
    </p:spTree>
    <p:extLst>
      <p:ext uri="{BB962C8B-B14F-4D97-AF65-F5344CB8AC3E}">
        <p14:creationId xmlns:p14="http://schemas.microsoft.com/office/powerpoint/2010/main" val="4150859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9443B-7C8F-4DF7-BD32-62A1C1DE9586}" type="slidenum">
              <a:rPr lang="en-US"/>
              <a:pPr>
                <a:defRPr/>
              </a:pPr>
              <a:t>‹#›</a:t>
            </a:fld>
            <a:endParaRPr lang="en-US"/>
          </a:p>
        </p:txBody>
      </p:sp>
    </p:spTree>
    <p:extLst>
      <p:ext uri="{BB962C8B-B14F-4D97-AF65-F5344CB8AC3E}">
        <p14:creationId xmlns:p14="http://schemas.microsoft.com/office/powerpoint/2010/main" val="1500809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7"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8" name="Rectangle 6"/>
          <p:cNvSpPr>
            <a:spLocks noGrp="1" noChangeArrowheads="1"/>
          </p:cNvSpPr>
          <p:nvPr>
            <p:ph type="sldNum" sz="quarter" idx="12"/>
          </p:nvPr>
        </p:nvSpPr>
        <p:spPr/>
        <p:txBody>
          <a:bodyPr/>
          <a:lstStyle>
            <a:lvl1pPr>
              <a:defRPr>
                <a:solidFill>
                  <a:schemeClr val="tx1"/>
                </a:solidFill>
              </a:defRPr>
            </a:lvl1pPr>
          </a:lstStyle>
          <a:p>
            <a:pPr>
              <a:defRPr/>
            </a:pPr>
            <a:fld id="{518106A9-B465-4436-B975-C318587D7A08}" type="slidenum">
              <a:rPr lang="en-US"/>
              <a:pPr>
                <a:defRPr/>
              </a:pPr>
              <a:t>‹#›</a:t>
            </a:fld>
            <a:endParaRPr lang="en-US"/>
          </a:p>
        </p:txBody>
      </p:sp>
    </p:spTree>
    <p:extLst>
      <p:ext uri="{BB962C8B-B14F-4D97-AF65-F5344CB8AC3E}">
        <p14:creationId xmlns:p14="http://schemas.microsoft.com/office/powerpoint/2010/main" val="3196272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2438401"/>
            <a:ext cx="12012084"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sz="2400">
                <a:solidFill>
                  <a:srgbClr val="000000"/>
                </a:solidFill>
              </a:endParaRPr>
            </a:p>
          </p:txBody>
        </p:sp>
      </p:grpSp>
      <p:sp>
        <p:nvSpPr>
          <p:cNvPr id="196620" name="Rectangle 12"/>
          <p:cNvSpPr>
            <a:spLocks noGrp="1" noChangeArrowheads="1"/>
          </p:cNvSpPr>
          <p:nvPr>
            <p:ph type="ctrTitle"/>
          </p:nvPr>
        </p:nvSpPr>
        <p:spPr>
          <a:xfrm>
            <a:off x="1320800" y="1676400"/>
            <a:ext cx="10363200" cy="1462088"/>
          </a:xfrm>
        </p:spPr>
        <p:txBody>
          <a:bodyPr/>
          <a:lstStyle>
            <a:lvl1pPr>
              <a:defRPr/>
            </a:lvl1pPr>
          </a:lstStyle>
          <a:p>
            <a:pPr lvl="0"/>
            <a:r>
              <a:rPr lang="en-US" noProof="0"/>
              <a:t>Click to edit Master title style</a:t>
            </a:r>
          </a:p>
        </p:txBody>
      </p:sp>
      <p:sp>
        <p:nvSpPr>
          <p:cNvPr id="196621"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1320800" y="6248400"/>
            <a:ext cx="2540000" cy="457200"/>
          </a:xfrm>
        </p:spPr>
        <p:txBody>
          <a:bodyPr/>
          <a:lstStyle>
            <a:lvl1pPr>
              <a:defRPr>
                <a:solidFill>
                  <a:srgbClr val="1C1C1C"/>
                </a:solidFill>
              </a:defRPr>
            </a:lvl1pPr>
          </a:lstStyle>
          <a:p>
            <a:pPr>
              <a:defRPr/>
            </a:pPr>
            <a:endParaRPr lang="en-US"/>
          </a:p>
        </p:txBody>
      </p:sp>
      <p:sp>
        <p:nvSpPr>
          <p:cNvPr id="15" name="Rectangle 15"/>
          <p:cNvSpPr>
            <a:spLocks noGrp="1" noChangeArrowheads="1"/>
          </p:cNvSpPr>
          <p:nvPr>
            <p:ph type="ftr" sz="quarter" idx="11"/>
          </p:nvPr>
        </p:nvSpPr>
        <p:spPr>
          <a:xfrm>
            <a:off x="4572000" y="6248400"/>
            <a:ext cx="3860800" cy="457200"/>
          </a:xfrm>
        </p:spPr>
        <p:txBody>
          <a:bodyPr/>
          <a:lstStyle>
            <a:lvl1pPr>
              <a:defRPr>
                <a:solidFill>
                  <a:srgbClr val="1C1C1C"/>
                </a:solidFill>
              </a:defRPr>
            </a:lvl1pPr>
          </a:lstStyle>
          <a:p>
            <a:pPr>
              <a:defRPr/>
            </a:pPr>
            <a:endParaRPr lang="en-US"/>
          </a:p>
        </p:txBody>
      </p:sp>
      <p:sp>
        <p:nvSpPr>
          <p:cNvPr id="16" name="Rectangle 16"/>
          <p:cNvSpPr>
            <a:spLocks noGrp="1" noChangeArrowheads="1"/>
          </p:cNvSpPr>
          <p:nvPr>
            <p:ph type="sldNum" sz="quarter" idx="12"/>
          </p:nvPr>
        </p:nvSpPr>
        <p:spPr>
          <a:xfrm>
            <a:off x="9144000" y="6248400"/>
            <a:ext cx="2540000" cy="457200"/>
          </a:xfrm>
        </p:spPr>
        <p:txBody>
          <a:bodyPr/>
          <a:lstStyle>
            <a:lvl1pPr>
              <a:defRPr>
                <a:solidFill>
                  <a:srgbClr val="1C1C1C"/>
                </a:solidFill>
              </a:defRPr>
            </a:lvl1pPr>
          </a:lstStyle>
          <a:p>
            <a:pPr>
              <a:defRPr/>
            </a:pPr>
            <a:fld id="{C896ABB6-8A25-401B-AA18-D720185E497A}" type="slidenum">
              <a:rPr lang="en-US"/>
              <a:pPr>
                <a:defRPr/>
              </a:pPr>
              <a:t>‹#›</a:t>
            </a:fld>
            <a:endParaRPr lang="en-US"/>
          </a:p>
        </p:txBody>
      </p:sp>
    </p:spTree>
    <p:extLst>
      <p:ext uri="{BB962C8B-B14F-4D97-AF65-F5344CB8AC3E}">
        <p14:creationId xmlns:p14="http://schemas.microsoft.com/office/powerpoint/2010/main" val="193717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993F0813-D0AD-41FF-BACA-74D912985813}" type="slidenum">
              <a:rPr lang="en-US"/>
              <a:pPr>
                <a:defRPr/>
              </a:pPr>
              <a:t>‹#›</a:t>
            </a:fld>
            <a:endParaRPr lang="en-US"/>
          </a:p>
        </p:txBody>
      </p:sp>
    </p:spTree>
    <p:extLst>
      <p:ext uri="{BB962C8B-B14F-4D97-AF65-F5344CB8AC3E}">
        <p14:creationId xmlns:p14="http://schemas.microsoft.com/office/powerpoint/2010/main" val="3185158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3AC6D52-337A-4BD8-AF06-1319F673D3A2}" type="slidenum">
              <a:rPr lang="en-US"/>
              <a:pPr>
                <a:defRPr/>
              </a:pPr>
              <a:t>‹#›</a:t>
            </a:fld>
            <a:endParaRPr lang="en-US"/>
          </a:p>
        </p:txBody>
      </p:sp>
    </p:spTree>
    <p:extLst>
      <p:ext uri="{BB962C8B-B14F-4D97-AF65-F5344CB8AC3E}">
        <p14:creationId xmlns:p14="http://schemas.microsoft.com/office/powerpoint/2010/main" val="2717342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B70D27D-3EF4-4ACF-B76D-282CA62D5F90}" type="slidenum">
              <a:rPr lang="en-US"/>
              <a:pPr>
                <a:defRPr/>
              </a:pPr>
              <a:t>‹#›</a:t>
            </a:fld>
            <a:endParaRPr lang="en-US"/>
          </a:p>
        </p:txBody>
      </p:sp>
    </p:spTree>
    <p:extLst>
      <p:ext uri="{BB962C8B-B14F-4D97-AF65-F5344CB8AC3E}">
        <p14:creationId xmlns:p14="http://schemas.microsoft.com/office/powerpoint/2010/main" val="1704724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5A9B1F15-C9C6-4867-A0BC-E2808DB6FCD8}" type="slidenum">
              <a:rPr lang="en-US"/>
              <a:pPr>
                <a:defRPr/>
              </a:pPr>
              <a:t>‹#›</a:t>
            </a:fld>
            <a:endParaRPr lang="en-US"/>
          </a:p>
        </p:txBody>
      </p:sp>
    </p:spTree>
    <p:extLst>
      <p:ext uri="{BB962C8B-B14F-4D97-AF65-F5344CB8AC3E}">
        <p14:creationId xmlns:p14="http://schemas.microsoft.com/office/powerpoint/2010/main" val="2744459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B7C91FC6-3A2E-47BB-BFD7-110159CBA9B1}" type="slidenum">
              <a:rPr lang="en-US"/>
              <a:pPr>
                <a:defRPr/>
              </a:pPr>
              <a:t>‹#›</a:t>
            </a:fld>
            <a:endParaRPr lang="en-US"/>
          </a:p>
        </p:txBody>
      </p:sp>
    </p:spTree>
    <p:extLst>
      <p:ext uri="{BB962C8B-B14F-4D97-AF65-F5344CB8AC3E}">
        <p14:creationId xmlns:p14="http://schemas.microsoft.com/office/powerpoint/2010/main" val="904296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D8F51154-503D-4769-8896-C16E8AA91EB0}" type="slidenum">
              <a:rPr lang="en-US"/>
              <a:pPr>
                <a:defRPr/>
              </a:pPr>
              <a:t>‹#›</a:t>
            </a:fld>
            <a:endParaRPr lang="en-US"/>
          </a:p>
        </p:txBody>
      </p:sp>
    </p:spTree>
    <p:extLst>
      <p:ext uri="{BB962C8B-B14F-4D97-AF65-F5344CB8AC3E}">
        <p14:creationId xmlns:p14="http://schemas.microsoft.com/office/powerpoint/2010/main" val="226511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17B10C-40FA-495C-B8F4-E143BEB461DA}" type="slidenum">
              <a:rPr lang="en-US"/>
              <a:pPr>
                <a:defRPr/>
              </a:pPr>
              <a:t>‹#›</a:t>
            </a:fld>
            <a:endParaRPr lang="en-US"/>
          </a:p>
        </p:txBody>
      </p:sp>
    </p:spTree>
    <p:extLst>
      <p:ext uri="{BB962C8B-B14F-4D97-AF65-F5344CB8AC3E}">
        <p14:creationId xmlns:p14="http://schemas.microsoft.com/office/powerpoint/2010/main" val="962938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4F9B06F3-B510-4A13-A45B-D4ED1DB1DA22}" type="slidenum">
              <a:rPr lang="en-US"/>
              <a:pPr>
                <a:defRPr/>
              </a:pPr>
              <a:t>‹#›</a:t>
            </a:fld>
            <a:endParaRPr lang="en-US"/>
          </a:p>
        </p:txBody>
      </p:sp>
    </p:spTree>
    <p:extLst>
      <p:ext uri="{BB962C8B-B14F-4D97-AF65-F5344CB8AC3E}">
        <p14:creationId xmlns:p14="http://schemas.microsoft.com/office/powerpoint/2010/main" val="2958298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53BBCAA-FAFA-470C-AB8C-C3012DBFADA7}" type="slidenum">
              <a:rPr lang="en-US"/>
              <a:pPr>
                <a:defRPr/>
              </a:pPr>
              <a:t>‹#›</a:t>
            </a:fld>
            <a:endParaRPr lang="en-US"/>
          </a:p>
        </p:txBody>
      </p:sp>
    </p:spTree>
    <p:extLst>
      <p:ext uri="{BB962C8B-B14F-4D97-AF65-F5344CB8AC3E}">
        <p14:creationId xmlns:p14="http://schemas.microsoft.com/office/powerpoint/2010/main" val="3747149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C1E3907-76F0-4622-9B53-0E674369C538}" type="slidenum">
              <a:rPr lang="en-US"/>
              <a:pPr>
                <a:defRPr/>
              </a:pPr>
              <a:t>‹#›</a:t>
            </a:fld>
            <a:endParaRPr lang="en-US"/>
          </a:p>
        </p:txBody>
      </p:sp>
    </p:spTree>
    <p:extLst>
      <p:ext uri="{BB962C8B-B14F-4D97-AF65-F5344CB8AC3E}">
        <p14:creationId xmlns:p14="http://schemas.microsoft.com/office/powerpoint/2010/main" val="2874347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214313"/>
            <a:ext cx="2601384"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584" y="214313"/>
            <a:ext cx="7600949"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0A00B864-444A-49BD-9A45-A79DE0F4E117}" type="slidenum">
              <a:rPr lang="en-US"/>
              <a:pPr>
                <a:defRPr/>
              </a:pPr>
              <a:t>‹#›</a:t>
            </a:fld>
            <a:endParaRPr lang="en-US"/>
          </a:p>
        </p:txBody>
      </p:sp>
    </p:spTree>
    <p:extLst>
      <p:ext uri="{BB962C8B-B14F-4D97-AF65-F5344CB8AC3E}">
        <p14:creationId xmlns:p14="http://schemas.microsoft.com/office/powerpoint/2010/main" val="2163745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15FB9C2B-211B-4133-87A4-01440AF1ADDF}" type="slidenum">
              <a:rPr lang="en-US" altLang="en-US"/>
              <a:pPr/>
              <a:t>‹#›</a:t>
            </a:fld>
            <a:endParaRPr lang="en-US" altLang="en-US"/>
          </a:p>
        </p:txBody>
      </p:sp>
    </p:spTree>
    <p:extLst>
      <p:ext uri="{BB962C8B-B14F-4D97-AF65-F5344CB8AC3E}">
        <p14:creationId xmlns:p14="http://schemas.microsoft.com/office/powerpoint/2010/main" val="2059660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7"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8" name="Rectangle 6"/>
          <p:cNvSpPr>
            <a:spLocks noGrp="1" noChangeArrowheads="1"/>
          </p:cNvSpPr>
          <p:nvPr>
            <p:ph type="sldNum" sz="quarter" idx="12"/>
          </p:nvPr>
        </p:nvSpPr>
        <p:spPr/>
        <p:txBody>
          <a:bodyPr/>
          <a:lstStyle>
            <a:lvl1pPr>
              <a:defRPr>
                <a:solidFill>
                  <a:schemeClr val="tx1"/>
                </a:solidFill>
              </a:defRPr>
            </a:lvl1pPr>
          </a:lstStyle>
          <a:p>
            <a:pPr>
              <a:defRPr/>
            </a:pPr>
            <a:fld id="{518106A9-B465-4436-B975-C318587D7A08}" type="slidenum">
              <a:rPr lang="en-US"/>
              <a:pPr>
                <a:defRPr/>
              </a:pPr>
              <a:t>‹#›</a:t>
            </a:fld>
            <a:endParaRPr lang="en-US"/>
          </a:p>
        </p:txBody>
      </p:sp>
    </p:spTree>
    <p:extLst>
      <p:ext uri="{BB962C8B-B14F-4D97-AF65-F5344CB8AC3E}">
        <p14:creationId xmlns:p14="http://schemas.microsoft.com/office/powerpoint/2010/main" val="3305261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chemeClr val="tx1"/>
                </a:solidFill>
              </a:defRPr>
            </a:lvl1pPr>
          </a:lstStyle>
          <a:p>
            <a:pPr>
              <a:defRPr/>
            </a:pPr>
            <a:fld id="{06CAD74A-9FB4-420A-8B06-AF845871D466}" type="slidenum">
              <a:rPr lang="en-US"/>
              <a:pPr>
                <a:defRPr/>
              </a:pPr>
              <a:t>‹#›</a:t>
            </a:fld>
            <a:endParaRPr lang="en-US"/>
          </a:p>
        </p:txBody>
      </p:sp>
    </p:spTree>
    <p:extLst>
      <p:ext uri="{BB962C8B-B14F-4D97-AF65-F5344CB8AC3E}">
        <p14:creationId xmlns:p14="http://schemas.microsoft.com/office/powerpoint/2010/main" val="1679597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896ABB6-8A25-401B-AA18-D720185E497A}" type="slidenum">
              <a:rPr lang="en-US" smtClean="0"/>
              <a:pPr>
                <a:defRPr/>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15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93F0813-D0AD-41FF-BACA-74D912985813}" type="slidenum">
              <a:rPr lang="en-US" smtClean="0"/>
              <a:pPr>
                <a:defRPr/>
              </a:pPr>
              <a:t>‹#›</a:t>
            </a:fld>
            <a:endParaRPr lang="en-US"/>
          </a:p>
        </p:txBody>
      </p:sp>
    </p:spTree>
    <p:extLst>
      <p:ext uri="{BB962C8B-B14F-4D97-AF65-F5344CB8AC3E}">
        <p14:creationId xmlns:p14="http://schemas.microsoft.com/office/powerpoint/2010/main" val="3277330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3AC6D52-337A-4BD8-AF06-1319F673D3A2}" type="slidenum">
              <a:rPr lang="en-US" smtClean="0"/>
              <a:pPr>
                <a:defRPr/>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76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5CB89B-6660-4320-AD69-32BF69BBC33F}" type="slidenum">
              <a:rPr lang="en-US"/>
              <a:pPr>
                <a:defRPr/>
              </a:pPr>
              <a:t>‹#›</a:t>
            </a:fld>
            <a:endParaRPr lang="en-US"/>
          </a:p>
        </p:txBody>
      </p:sp>
    </p:spTree>
    <p:extLst>
      <p:ext uri="{BB962C8B-B14F-4D97-AF65-F5344CB8AC3E}">
        <p14:creationId xmlns:p14="http://schemas.microsoft.com/office/powerpoint/2010/main" val="9305336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B70D27D-3EF4-4ACF-B76D-282CA62D5F90}" type="slidenum">
              <a:rPr lang="en-US" smtClean="0"/>
              <a:pPr>
                <a:defRPr/>
              </a:pPr>
              <a:t>‹#›</a:t>
            </a:fld>
            <a:endParaRPr lang="en-US"/>
          </a:p>
        </p:txBody>
      </p:sp>
    </p:spTree>
    <p:extLst>
      <p:ext uri="{BB962C8B-B14F-4D97-AF65-F5344CB8AC3E}">
        <p14:creationId xmlns:p14="http://schemas.microsoft.com/office/powerpoint/2010/main" val="1961312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A9B1F15-C9C6-4867-A0BC-E2808DB6FCD8}" type="slidenum">
              <a:rPr lang="en-US" smtClean="0"/>
              <a:pPr>
                <a:defRPr/>
              </a:pPr>
              <a:t>‹#›</a:t>
            </a:fld>
            <a:endParaRPr lang="en-US"/>
          </a:p>
        </p:txBody>
      </p:sp>
    </p:spTree>
    <p:extLst>
      <p:ext uri="{BB962C8B-B14F-4D97-AF65-F5344CB8AC3E}">
        <p14:creationId xmlns:p14="http://schemas.microsoft.com/office/powerpoint/2010/main" val="17019573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7C91FC6-3A2E-47BB-BFD7-110159CBA9B1}" type="slidenum">
              <a:rPr lang="en-US" smtClean="0"/>
              <a:pPr>
                <a:defRPr/>
              </a:pPr>
              <a:t>‹#›</a:t>
            </a:fld>
            <a:endParaRPr lang="en-US"/>
          </a:p>
        </p:txBody>
      </p:sp>
    </p:spTree>
    <p:extLst>
      <p:ext uri="{BB962C8B-B14F-4D97-AF65-F5344CB8AC3E}">
        <p14:creationId xmlns:p14="http://schemas.microsoft.com/office/powerpoint/2010/main" val="3446838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pPr>
              <a:defRPr/>
            </a:pPr>
            <a:fld id="{D8F51154-503D-4769-8896-C16E8AA91EB0}" type="slidenum">
              <a:rPr lang="en-US" smtClean="0"/>
              <a:pPr>
                <a:defRPr/>
              </a:pPr>
              <a:t>‹#›</a:t>
            </a:fld>
            <a:endParaRPr lang="en-US"/>
          </a:p>
        </p:txBody>
      </p:sp>
    </p:spTree>
    <p:extLst>
      <p:ext uri="{BB962C8B-B14F-4D97-AF65-F5344CB8AC3E}">
        <p14:creationId xmlns:p14="http://schemas.microsoft.com/office/powerpoint/2010/main" val="2747756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a:defRPr/>
            </a:pPr>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4F9B06F3-B510-4A13-A45B-D4ED1DB1DA22}" type="slidenum">
              <a:rPr lang="en-US" smtClean="0"/>
              <a:pPr>
                <a:defRPr/>
              </a:pPr>
              <a:t>‹#›</a:t>
            </a:fld>
            <a:endParaRPr lang="en-US"/>
          </a:p>
        </p:txBody>
      </p:sp>
    </p:spTree>
    <p:extLst>
      <p:ext uri="{BB962C8B-B14F-4D97-AF65-F5344CB8AC3E}">
        <p14:creationId xmlns:p14="http://schemas.microsoft.com/office/powerpoint/2010/main" val="3669407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53BBCAA-FAFA-470C-AB8C-C3012DBFADA7}" type="slidenum">
              <a:rPr lang="en-US" smtClean="0"/>
              <a:pPr>
                <a:defRPr/>
              </a:pPr>
              <a:t>‹#›</a:t>
            </a:fld>
            <a:endParaRPr lang="en-US"/>
          </a:p>
        </p:txBody>
      </p:sp>
    </p:spTree>
    <p:extLst>
      <p:ext uri="{BB962C8B-B14F-4D97-AF65-F5344CB8AC3E}">
        <p14:creationId xmlns:p14="http://schemas.microsoft.com/office/powerpoint/2010/main" val="709896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C1E3907-76F0-4622-9B53-0E674369C538}" type="slidenum">
              <a:rPr lang="en-US" smtClean="0"/>
              <a:pPr>
                <a:defRPr/>
              </a:pPr>
              <a:t>‹#›</a:t>
            </a:fld>
            <a:endParaRPr lang="en-US"/>
          </a:p>
        </p:txBody>
      </p:sp>
    </p:spTree>
    <p:extLst>
      <p:ext uri="{BB962C8B-B14F-4D97-AF65-F5344CB8AC3E}">
        <p14:creationId xmlns:p14="http://schemas.microsoft.com/office/powerpoint/2010/main" val="4244074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A00B864-444A-49BD-9A45-A79DE0F4E117}" type="slidenum">
              <a:rPr lang="en-US" smtClean="0"/>
              <a:pPr>
                <a:defRPr/>
              </a:pPr>
              <a:t>‹#›</a:t>
            </a:fld>
            <a:endParaRPr lang="en-US"/>
          </a:p>
        </p:txBody>
      </p:sp>
    </p:spTree>
    <p:extLst>
      <p:ext uri="{BB962C8B-B14F-4D97-AF65-F5344CB8AC3E}">
        <p14:creationId xmlns:p14="http://schemas.microsoft.com/office/powerpoint/2010/main" val="134611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7"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8" name="Rectangle 6"/>
          <p:cNvSpPr>
            <a:spLocks noGrp="1" noChangeArrowheads="1"/>
          </p:cNvSpPr>
          <p:nvPr>
            <p:ph type="sldNum" sz="quarter" idx="12"/>
          </p:nvPr>
        </p:nvSpPr>
        <p:spPr/>
        <p:txBody>
          <a:bodyPr/>
          <a:lstStyle>
            <a:lvl1pPr>
              <a:defRPr>
                <a:solidFill>
                  <a:schemeClr val="tx1"/>
                </a:solidFill>
              </a:defRPr>
            </a:lvl1pPr>
          </a:lstStyle>
          <a:p>
            <a:pPr>
              <a:defRPr/>
            </a:pPr>
            <a:fld id="{518106A9-B465-4436-B975-C318587D7A08}" type="slidenum">
              <a:rPr lang="en-US"/>
              <a:pPr>
                <a:defRPr/>
              </a:pPr>
              <a:t>‹#›</a:t>
            </a:fld>
            <a:endParaRPr lang="en-US"/>
          </a:p>
        </p:txBody>
      </p:sp>
    </p:spTree>
    <p:extLst>
      <p:ext uri="{BB962C8B-B14F-4D97-AF65-F5344CB8AC3E}">
        <p14:creationId xmlns:p14="http://schemas.microsoft.com/office/powerpoint/2010/main" val="1213417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chemeClr val="tx1"/>
                </a:solidFill>
              </a:defRPr>
            </a:lvl1pPr>
          </a:lstStyle>
          <a:p>
            <a:pPr>
              <a:defRPr/>
            </a:pPr>
            <a:fld id="{06CAD74A-9FB4-420A-8B06-AF845871D466}" type="slidenum">
              <a:rPr lang="en-US"/>
              <a:pPr>
                <a:defRPr/>
              </a:pPr>
              <a:t>‹#›</a:t>
            </a:fld>
            <a:endParaRPr lang="en-US"/>
          </a:p>
        </p:txBody>
      </p:sp>
    </p:spTree>
    <p:extLst>
      <p:ext uri="{BB962C8B-B14F-4D97-AF65-F5344CB8AC3E}">
        <p14:creationId xmlns:p14="http://schemas.microsoft.com/office/powerpoint/2010/main" val="1294508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3C5849-ED58-406B-9650-AC34180D7264}" type="slidenum">
              <a:rPr lang="en-US"/>
              <a:pPr>
                <a:defRPr/>
              </a:pPr>
              <a:t>‹#›</a:t>
            </a:fld>
            <a:endParaRPr lang="en-US"/>
          </a:p>
        </p:txBody>
      </p:sp>
    </p:spTree>
    <p:extLst>
      <p:ext uri="{BB962C8B-B14F-4D97-AF65-F5344CB8AC3E}">
        <p14:creationId xmlns:p14="http://schemas.microsoft.com/office/powerpoint/2010/main" val="38575158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896ABB6-8A25-401B-AA18-D720185E497A}" type="slidenum">
              <a:rPr lang="en-US" smtClean="0"/>
              <a:pPr>
                <a:defRPr/>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843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93F0813-D0AD-41FF-BACA-74D912985813}" type="slidenum">
              <a:rPr lang="en-US" smtClean="0"/>
              <a:pPr>
                <a:defRPr/>
              </a:pPr>
              <a:t>‹#›</a:t>
            </a:fld>
            <a:endParaRPr lang="en-US"/>
          </a:p>
        </p:txBody>
      </p:sp>
    </p:spTree>
    <p:extLst>
      <p:ext uri="{BB962C8B-B14F-4D97-AF65-F5344CB8AC3E}">
        <p14:creationId xmlns:p14="http://schemas.microsoft.com/office/powerpoint/2010/main" val="38716238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3AC6D52-337A-4BD8-AF06-1319F673D3A2}" type="slidenum">
              <a:rPr lang="en-US" smtClean="0"/>
              <a:pPr>
                <a:defRPr/>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9012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B70D27D-3EF4-4ACF-B76D-282CA62D5F90}" type="slidenum">
              <a:rPr lang="en-US" smtClean="0"/>
              <a:pPr>
                <a:defRPr/>
              </a:pPr>
              <a:t>‹#›</a:t>
            </a:fld>
            <a:endParaRPr lang="en-US"/>
          </a:p>
        </p:txBody>
      </p:sp>
    </p:spTree>
    <p:extLst>
      <p:ext uri="{BB962C8B-B14F-4D97-AF65-F5344CB8AC3E}">
        <p14:creationId xmlns:p14="http://schemas.microsoft.com/office/powerpoint/2010/main" val="343833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A9B1F15-C9C6-4867-A0BC-E2808DB6FCD8}" type="slidenum">
              <a:rPr lang="en-US" smtClean="0"/>
              <a:pPr>
                <a:defRPr/>
              </a:pPr>
              <a:t>‹#›</a:t>
            </a:fld>
            <a:endParaRPr lang="en-US"/>
          </a:p>
        </p:txBody>
      </p:sp>
    </p:spTree>
    <p:extLst>
      <p:ext uri="{BB962C8B-B14F-4D97-AF65-F5344CB8AC3E}">
        <p14:creationId xmlns:p14="http://schemas.microsoft.com/office/powerpoint/2010/main" val="8434370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7C91FC6-3A2E-47BB-BFD7-110159CBA9B1}" type="slidenum">
              <a:rPr lang="en-US" smtClean="0"/>
              <a:pPr>
                <a:defRPr/>
              </a:pPr>
              <a:t>‹#›</a:t>
            </a:fld>
            <a:endParaRPr lang="en-US"/>
          </a:p>
        </p:txBody>
      </p:sp>
    </p:spTree>
    <p:extLst>
      <p:ext uri="{BB962C8B-B14F-4D97-AF65-F5344CB8AC3E}">
        <p14:creationId xmlns:p14="http://schemas.microsoft.com/office/powerpoint/2010/main" val="19635801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pPr>
              <a:defRPr/>
            </a:pPr>
            <a:fld id="{D8F51154-503D-4769-8896-C16E8AA91EB0}" type="slidenum">
              <a:rPr lang="en-US" smtClean="0"/>
              <a:pPr>
                <a:defRPr/>
              </a:pPr>
              <a:t>‹#›</a:t>
            </a:fld>
            <a:endParaRPr lang="en-US"/>
          </a:p>
        </p:txBody>
      </p:sp>
    </p:spTree>
    <p:extLst>
      <p:ext uri="{BB962C8B-B14F-4D97-AF65-F5344CB8AC3E}">
        <p14:creationId xmlns:p14="http://schemas.microsoft.com/office/powerpoint/2010/main" val="13037772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a:defRPr/>
            </a:pPr>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4F9B06F3-B510-4A13-A45B-D4ED1DB1DA22}" type="slidenum">
              <a:rPr lang="en-US" smtClean="0"/>
              <a:pPr>
                <a:defRPr/>
              </a:pPr>
              <a:t>‹#›</a:t>
            </a:fld>
            <a:endParaRPr lang="en-US"/>
          </a:p>
        </p:txBody>
      </p:sp>
    </p:spTree>
    <p:extLst>
      <p:ext uri="{BB962C8B-B14F-4D97-AF65-F5344CB8AC3E}">
        <p14:creationId xmlns:p14="http://schemas.microsoft.com/office/powerpoint/2010/main" val="18794198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53BBCAA-FAFA-470C-AB8C-C3012DBFADA7}" type="slidenum">
              <a:rPr lang="en-US" smtClean="0"/>
              <a:pPr>
                <a:defRPr/>
              </a:pPr>
              <a:t>‹#›</a:t>
            </a:fld>
            <a:endParaRPr lang="en-US"/>
          </a:p>
        </p:txBody>
      </p:sp>
    </p:spTree>
    <p:extLst>
      <p:ext uri="{BB962C8B-B14F-4D97-AF65-F5344CB8AC3E}">
        <p14:creationId xmlns:p14="http://schemas.microsoft.com/office/powerpoint/2010/main" val="6296676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C1E3907-76F0-4622-9B53-0E674369C538}" type="slidenum">
              <a:rPr lang="en-US" smtClean="0"/>
              <a:pPr>
                <a:defRPr/>
              </a:pPr>
              <a:t>‹#›</a:t>
            </a:fld>
            <a:endParaRPr lang="en-US"/>
          </a:p>
        </p:txBody>
      </p:sp>
    </p:spTree>
    <p:extLst>
      <p:ext uri="{BB962C8B-B14F-4D97-AF65-F5344CB8AC3E}">
        <p14:creationId xmlns:p14="http://schemas.microsoft.com/office/powerpoint/2010/main" val="3866007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1B1B433-B271-4BB6-A75C-EC3889C9BEFC}" type="slidenum">
              <a:rPr lang="en-US"/>
              <a:pPr>
                <a:defRPr/>
              </a:pPr>
              <a:t>‹#›</a:t>
            </a:fld>
            <a:endParaRPr lang="en-US"/>
          </a:p>
        </p:txBody>
      </p:sp>
    </p:spTree>
    <p:extLst>
      <p:ext uri="{BB962C8B-B14F-4D97-AF65-F5344CB8AC3E}">
        <p14:creationId xmlns:p14="http://schemas.microsoft.com/office/powerpoint/2010/main" val="8050892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A00B864-444A-49BD-9A45-A79DE0F4E117}" type="slidenum">
              <a:rPr lang="en-US" smtClean="0"/>
              <a:pPr>
                <a:defRPr/>
              </a:pPr>
              <a:t>‹#›</a:t>
            </a:fld>
            <a:endParaRPr lang="en-US"/>
          </a:p>
        </p:txBody>
      </p:sp>
    </p:spTree>
    <p:extLst>
      <p:ext uri="{BB962C8B-B14F-4D97-AF65-F5344CB8AC3E}">
        <p14:creationId xmlns:p14="http://schemas.microsoft.com/office/powerpoint/2010/main" val="4226143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7"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8" name="Rectangle 6"/>
          <p:cNvSpPr>
            <a:spLocks noGrp="1" noChangeArrowheads="1"/>
          </p:cNvSpPr>
          <p:nvPr>
            <p:ph type="sldNum" sz="quarter" idx="12"/>
          </p:nvPr>
        </p:nvSpPr>
        <p:spPr/>
        <p:txBody>
          <a:bodyPr/>
          <a:lstStyle>
            <a:lvl1pPr>
              <a:defRPr>
                <a:solidFill>
                  <a:schemeClr val="tx1"/>
                </a:solidFill>
              </a:defRPr>
            </a:lvl1pPr>
          </a:lstStyle>
          <a:p>
            <a:pPr>
              <a:defRPr/>
            </a:pPr>
            <a:fld id="{518106A9-B465-4436-B975-C318587D7A08}" type="slidenum">
              <a:rPr lang="en-US"/>
              <a:pPr>
                <a:defRPr/>
              </a:pPr>
              <a:t>‹#›</a:t>
            </a:fld>
            <a:endParaRPr lang="en-US"/>
          </a:p>
        </p:txBody>
      </p:sp>
    </p:spTree>
    <p:extLst>
      <p:ext uri="{BB962C8B-B14F-4D97-AF65-F5344CB8AC3E}">
        <p14:creationId xmlns:p14="http://schemas.microsoft.com/office/powerpoint/2010/main" val="16354373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chemeClr val="tx1"/>
                </a:solidFill>
              </a:defRPr>
            </a:lvl1pPr>
          </a:lstStyle>
          <a:p>
            <a:pPr>
              <a:defRPr/>
            </a:pPr>
            <a:fld id="{06CAD74A-9FB4-420A-8B06-AF845871D466}" type="slidenum">
              <a:rPr lang="en-US"/>
              <a:pPr>
                <a:defRPr/>
              </a:pPr>
              <a:t>‹#›</a:t>
            </a:fld>
            <a:endParaRPr lang="en-US"/>
          </a:p>
        </p:txBody>
      </p:sp>
    </p:spTree>
    <p:extLst>
      <p:ext uri="{BB962C8B-B14F-4D97-AF65-F5344CB8AC3E}">
        <p14:creationId xmlns:p14="http://schemas.microsoft.com/office/powerpoint/2010/main" val="3368763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DD1270-B24B-4FF3-95B7-F1C7F810A026}" type="slidenum">
              <a:rPr lang="en-US"/>
              <a:pPr>
                <a:defRPr/>
              </a:pPr>
              <a:t>‹#›</a:t>
            </a:fld>
            <a:endParaRPr lang="en-US"/>
          </a:p>
        </p:txBody>
      </p:sp>
    </p:spTree>
    <p:extLst>
      <p:ext uri="{BB962C8B-B14F-4D97-AF65-F5344CB8AC3E}">
        <p14:creationId xmlns:p14="http://schemas.microsoft.com/office/powerpoint/2010/main" val="1369389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E99BB7-6F1C-45B2-A143-C968EFB7D75B}" type="slidenum">
              <a:rPr lang="en-US"/>
              <a:pPr>
                <a:defRPr/>
              </a:pPr>
              <a:t>‹#›</a:t>
            </a:fld>
            <a:endParaRPr lang="en-US"/>
          </a:p>
        </p:txBody>
      </p:sp>
    </p:spTree>
    <p:extLst>
      <p:ext uri="{BB962C8B-B14F-4D97-AF65-F5344CB8AC3E}">
        <p14:creationId xmlns:p14="http://schemas.microsoft.com/office/powerpoint/2010/main" val="2329378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DEB820-7429-4F4F-978C-AC590DF544A4}" type="slidenum">
              <a:rPr lang="en-US"/>
              <a:pPr>
                <a:defRPr/>
              </a:pPr>
              <a:t>‹#›</a:t>
            </a:fld>
            <a:endParaRPr lang="en-US"/>
          </a:p>
        </p:txBody>
      </p:sp>
    </p:spTree>
    <p:extLst>
      <p:ext uri="{BB962C8B-B14F-4D97-AF65-F5344CB8AC3E}">
        <p14:creationId xmlns:p14="http://schemas.microsoft.com/office/powerpoint/2010/main" val="1313804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36DC61-24B7-467E-937E-B8AF966AC7CA}" type="slidenum">
              <a:rPr lang="en-US"/>
              <a:pPr>
                <a:defRPr/>
              </a:pPr>
              <a:t>‹#›</a:t>
            </a:fld>
            <a:endParaRPr lang="en-US"/>
          </a:p>
        </p:txBody>
      </p:sp>
    </p:spTree>
    <p:extLst>
      <p:ext uri="{BB962C8B-B14F-4D97-AF65-F5344CB8AC3E}">
        <p14:creationId xmlns:p14="http://schemas.microsoft.com/office/powerpoint/2010/main" val="4194206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680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mn-cs"/>
              </a:defRPr>
            </a:lvl1pPr>
          </a:lstStyle>
          <a:p>
            <a:pPr>
              <a:defRPr/>
            </a:pPr>
            <a:endParaRPr lang="en-US"/>
          </a:p>
        </p:txBody>
      </p:sp>
      <p:sp>
        <p:nvSpPr>
          <p:cNvPr id="7680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mn-cs"/>
              </a:defRPr>
            </a:lvl1pPr>
          </a:lstStyle>
          <a:p>
            <a:pPr>
              <a:defRPr/>
            </a:pPr>
            <a:endParaRPr lang="en-US"/>
          </a:p>
        </p:txBody>
      </p:sp>
      <p:sp>
        <p:nvSpPr>
          <p:cNvPr id="7680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ea typeface="+mn-ea"/>
              </a:defRPr>
            </a:lvl1pPr>
          </a:lstStyle>
          <a:p>
            <a:pPr>
              <a:defRPr/>
            </a:pPr>
            <a:fld id="{6DBC752B-435E-4046-BA0B-640333BE0F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921" r:id="rId12"/>
  </p:sldLayoutIdLst>
  <p:txStyles>
    <p:titleStyle>
      <a:lvl1pPr algn="ctr" rtl="0" fontAlgn="base">
        <a:spcBef>
          <a:spcPct val="0"/>
        </a:spcBef>
        <a:spcAft>
          <a:spcPct val="0"/>
        </a:spcAft>
        <a:defRPr sz="4400">
          <a:solidFill>
            <a:schemeClr val="tx2"/>
          </a:solidFill>
          <a:latin typeface="+mj-lt"/>
          <a:ea typeface="+mj-ea"/>
          <a:cs typeface="ＭＳ Ｐゴシック" charset="0"/>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ＭＳ Ｐゴシック" charset="0"/>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ltGray">
          <a:xfrm>
            <a:off x="556684" y="1098551"/>
            <a:ext cx="584200" cy="474663"/>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1" name="Rectangle 3"/>
          <p:cNvSpPr>
            <a:spLocks noChangeArrowheads="1"/>
          </p:cNvSpPr>
          <p:nvPr/>
        </p:nvSpPr>
        <p:spPr bwMode="ltGray">
          <a:xfrm>
            <a:off x="1066801" y="1098551"/>
            <a:ext cx="438151"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2" name="Rectangle 4"/>
          <p:cNvSpPr>
            <a:spLocks noChangeArrowheads="1"/>
          </p:cNvSpPr>
          <p:nvPr/>
        </p:nvSpPr>
        <p:spPr bwMode="ltGray">
          <a:xfrm>
            <a:off x="721785" y="1520826"/>
            <a:ext cx="563033" cy="474663"/>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3" name="Rectangle 5"/>
          <p:cNvSpPr>
            <a:spLocks noChangeArrowheads="1"/>
          </p:cNvSpPr>
          <p:nvPr/>
        </p:nvSpPr>
        <p:spPr bwMode="ltGray">
          <a:xfrm>
            <a:off x="1214967" y="1520826"/>
            <a:ext cx="491067"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4" name="Rectangle 6"/>
          <p:cNvSpPr>
            <a:spLocks noChangeArrowheads="1"/>
          </p:cNvSpPr>
          <p:nvPr/>
        </p:nvSpPr>
        <p:spPr bwMode="ltGray">
          <a:xfrm>
            <a:off x="169333" y="1447801"/>
            <a:ext cx="747184"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5" name="Rectangle 7"/>
          <p:cNvSpPr>
            <a:spLocks noChangeArrowheads="1"/>
          </p:cNvSpPr>
          <p:nvPr/>
        </p:nvSpPr>
        <p:spPr bwMode="gray">
          <a:xfrm>
            <a:off x="1016000" y="990601"/>
            <a:ext cx="42333" cy="1052513"/>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6" name="Rectangle 8"/>
          <p:cNvSpPr>
            <a:spLocks noChangeArrowheads="1"/>
          </p:cNvSpPr>
          <p:nvPr/>
        </p:nvSpPr>
        <p:spPr bwMode="gray">
          <a:xfrm>
            <a:off x="590551" y="1781175"/>
            <a:ext cx="10968567"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2400">
              <a:solidFill>
                <a:srgbClr val="000000"/>
              </a:solidFill>
              <a:latin typeface="Tahoma" pitchFamily="34" charset="0"/>
            </a:endParaRPr>
          </a:p>
        </p:txBody>
      </p:sp>
      <p:sp>
        <p:nvSpPr>
          <p:cNvPr id="2057" name="Rectangle 9"/>
          <p:cNvSpPr>
            <a:spLocks noGrp="1" noChangeArrowheads="1"/>
          </p:cNvSpPr>
          <p:nvPr>
            <p:ph type="title"/>
          </p:nvPr>
        </p:nvSpPr>
        <p:spPr bwMode="auto">
          <a:xfrm>
            <a:off x="1534585" y="214314"/>
            <a:ext cx="10390716" cy="1462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8" name="Rectangle 10"/>
          <p:cNvSpPr>
            <a:spLocks noGrp="1" noChangeArrowheads="1"/>
          </p:cNvSpPr>
          <p:nvPr>
            <p:ph type="body" idx="1"/>
          </p:nvPr>
        </p:nvSpPr>
        <p:spPr bwMode="auto">
          <a:xfrm>
            <a:off x="1576917" y="2017713"/>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5595" name="Rectangle 11"/>
          <p:cNvSpPr>
            <a:spLocks noGrp="1" noChangeArrowheads="1"/>
          </p:cNvSpPr>
          <p:nvPr>
            <p:ph type="dt" sz="half" idx="2"/>
          </p:nvPr>
        </p:nvSpPr>
        <p:spPr bwMode="auto">
          <a:xfrm>
            <a:off x="1549400" y="6243638"/>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mn-lt"/>
                <a:ea typeface="+mn-ea"/>
              </a:defRPr>
            </a:lvl1pPr>
          </a:lstStyle>
          <a:p>
            <a:pPr>
              <a:defRPr/>
            </a:pPr>
            <a:endParaRPr lang="en-US"/>
          </a:p>
        </p:txBody>
      </p:sp>
      <p:sp>
        <p:nvSpPr>
          <p:cNvPr id="195596" name="Rectangle 12"/>
          <p:cNvSpPr>
            <a:spLocks noGrp="1" noChangeArrowheads="1"/>
          </p:cNvSpPr>
          <p:nvPr>
            <p:ph type="ftr" sz="quarter" idx="3"/>
          </p:nvPr>
        </p:nvSpPr>
        <p:spPr bwMode="auto">
          <a:xfrm>
            <a:off x="4876800" y="6243638"/>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mn-lt"/>
                <a:ea typeface="+mn-ea"/>
              </a:defRPr>
            </a:lvl1pPr>
          </a:lstStyle>
          <a:p>
            <a:pPr>
              <a:defRPr/>
            </a:pPr>
            <a:endParaRPr lang="en-US"/>
          </a:p>
        </p:txBody>
      </p:sp>
      <p:sp>
        <p:nvSpPr>
          <p:cNvPr id="195597" name="Rectangle 13"/>
          <p:cNvSpPr>
            <a:spLocks noGrp="1" noChangeArrowheads="1"/>
          </p:cNvSpPr>
          <p:nvPr>
            <p:ph type="sldNum" sz="quarter" idx="4"/>
          </p:nvPr>
        </p:nvSpPr>
        <p:spPr bwMode="auto">
          <a:xfrm>
            <a:off x="9389533" y="6243638"/>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mn-lt"/>
                <a:ea typeface="+mn-ea"/>
              </a:defRPr>
            </a:lvl1pPr>
          </a:lstStyle>
          <a:p>
            <a:pPr>
              <a:defRPr/>
            </a:pPr>
            <a:fld id="{F0A78A85-9D3C-416D-AD06-CC2A942E43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6"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8" r:id="rId12"/>
    <p:sldLayoutId id="2147483709" r:id="rId13"/>
    <p:sldLayoutId id="2147483710" r:id="rId14"/>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defRPr/>
            </a:pPr>
            <a:fld id="{6DBC752B-435E-4046-BA0B-640333BE0FF1}" type="slidenum">
              <a:rPr lang="en-US" smtClean="0"/>
              <a:pPr>
                <a:defRPr/>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55038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defRPr/>
            </a:pPr>
            <a:fld id="{6DBC752B-435E-4046-BA0B-640333BE0FF1}" type="slidenum">
              <a:rPr lang="en-US" smtClean="0"/>
              <a:pPr>
                <a:defRPr/>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74645"/>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hyperlink" Target="https://www.merckvetmanual.com/reproductive-system/trichomoniasis/overview-of-trichomoniasis-in-cattle" TargetMode="External"/><Relationship Id="rId5" Type="http://schemas.openxmlformats.org/officeDocument/2006/relationships/image" Target="../media/image26.jp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3.xml"/><Relationship Id="rId5" Type="http://schemas.openxmlformats.org/officeDocument/2006/relationships/image" Target="../media/image15.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3.xml"/><Relationship Id="rId1" Type="http://schemas.openxmlformats.org/officeDocument/2006/relationships/slideLayout" Target="../slideLayouts/slideLayout33.xml"/><Relationship Id="rId5" Type="http://schemas.openxmlformats.org/officeDocument/2006/relationships/hyperlink" Target="https://cvm.ncsu.edu/research/labs/clinical-sciences/tfoetus/#tabsPnl1-tab-1" TargetMode="External"/><Relationship Id="rId4" Type="http://schemas.openxmlformats.org/officeDocument/2006/relationships/image" Target="../media/image44.gif"/></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3.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4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33.xml"/><Relationship Id="rId5" Type="http://schemas.openxmlformats.org/officeDocument/2006/relationships/image" Target="../media/image52.jpe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33.xml"/><Relationship Id="rId5" Type="http://schemas.openxmlformats.org/officeDocument/2006/relationships/image" Target="../media/image57.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33.xml"/><Relationship Id="rId5" Type="http://schemas.openxmlformats.org/officeDocument/2006/relationships/image" Target="../media/image60.jpe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33.xml"/><Relationship Id="rId6" Type="http://schemas.microsoft.com/office/2007/relationships/hdphoto" Target="../media/hdphoto3.wdp"/><Relationship Id="rId5" Type="http://schemas.openxmlformats.org/officeDocument/2006/relationships/image" Target="../media/image62.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33.xml"/><Relationship Id="rId4" Type="http://schemas.openxmlformats.org/officeDocument/2006/relationships/hyperlink" Target="https://veteriankey.com/common-protozoans-that-infect-domestic-animal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33.xml"/><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4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hyperlink" Target="https://www.cdc.gov/parasites/giardia/prevention-control-pets.html" TargetMode="External"/><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77F6C4FA-1460-4FA7-BCCB-24F6960D1F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62230EDF-A602-4C00-8A5D-5CB283F18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59326" y="0"/>
            <a:ext cx="5938894" cy="6858000"/>
          </a:xfrm>
          <a:prstGeom prst="rect">
            <a:avLst/>
          </a:prstGeom>
          <a:solidFill>
            <a:srgbClr val="4D3F3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28" name="Picture 4" descr="What Is A Cattery? A Guide To Boarding and Breeding Catteries">
            <a:extLst>
              <a:ext uri="{FF2B5EF4-FFF2-40B4-BE49-F238E27FC236}">
                <a16:creationId xmlns:a16="http://schemas.microsoft.com/office/drawing/2014/main" id="{4129AF6C-B5A5-4CE4-BA12-7E541B12BD6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4"/>
          <a:stretch/>
        </p:blipFill>
        <p:spPr bwMode="auto">
          <a:xfrm>
            <a:off x="20" y="10"/>
            <a:ext cx="3002369" cy="33433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ennels - Denali National Park &amp; Preserve (U.S. National Park Service)">
            <a:extLst>
              <a:ext uri="{FF2B5EF4-FFF2-40B4-BE49-F238E27FC236}">
                <a16:creationId xmlns:a16="http://schemas.microsoft.com/office/drawing/2014/main" id="{06075F8B-55C1-451B-A4F3-A0EBA0460CA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5"/>
          <a:stretch/>
        </p:blipFill>
        <p:spPr bwMode="auto">
          <a:xfrm>
            <a:off x="3105565" y="10"/>
            <a:ext cx="3002388" cy="33433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curse of being average in the beef business | Beef Magazine">
            <a:extLst>
              <a:ext uri="{FF2B5EF4-FFF2-40B4-BE49-F238E27FC236}">
                <a16:creationId xmlns:a16="http://schemas.microsoft.com/office/drawing/2014/main" id="{9D8F64BC-DF4B-4525-A9C4-FF457EAB048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1"/>
          <a:stretch/>
        </p:blipFill>
        <p:spPr bwMode="auto">
          <a:xfrm>
            <a:off x="-6220" y="3451123"/>
            <a:ext cx="6114173" cy="3406877"/>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8C4BD8CA-B77A-41AE-8183-7A7B57891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0213" y="0"/>
            <a:ext cx="64008" cy="6858000"/>
          </a:xfrm>
          <a:prstGeom prst="rect">
            <a:avLst/>
          </a:prstGeom>
          <a:solidFill>
            <a:srgbClr val="5C82AE"/>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81" name="Straight Connector 80">
            <a:extLst>
              <a:ext uri="{FF2B5EF4-FFF2-40B4-BE49-F238E27FC236}">
                <a16:creationId xmlns:a16="http://schemas.microsoft.com/office/drawing/2014/main" id="{6FDB4FB1-F48F-4EDD-B9BC-E88F1DDDD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48765" y="3913426"/>
            <a:ext cx="4937760" cy="0"/>
          </a:xfrm>
          <a:prstGeom prst="line">
            <a:avLst/>
          </a:prstGeom>
          <a:ln w="63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DADB071-2B4A-4136-BDD6-ACB462D3AF38}"/>
              </a:ext>
            </a:extLst>
          </p:cNvPr>
          <p:cNvSpPr/>
          <p:nvPr/>
        </p:nvSpPr>
        <p:spPr>
          <a:xfrm>
            <a:off x="6225227" y="0"/>
            <a:ext cx="5961767" cy="68580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AA3F7D1-EB2C-4494-8BCA-001A64B830DE}"/>
              </a:ext>
            </a:extLst>
          </p:cNvPr>
          <p:cNvSpPr txBox="1">
            <a:spLocks/>
          </p:cNvSpPr>
          <p:nvPr/>
        </p:nvSpPr>
        <p:spPr>
          <a:xfrm>
            <a:off x="6583454" y="2400058"/>
            <a:ext cx="5178350" cy="1089032"/>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600"/>
              </a:spcAft>
            </a:pPr>
            <a:r>
              <a:rPr lang="en-US" sz="6000" b="1" dirty="0" err="1">
                <a:solidFill>
                  <a:srgbClr val="FFFFFF"/>
                </a:solidFill>
                <a:latin typeface="Century Gothic" panose="020B0502020202020204" pitchFamily="34" charset="0"/>
              </a:rPr>
              <a:t>Mucoflagellates</a:t>
            </a:r>
            <a:endParaRPr lang="en-US" sz="6000" b="1" dirty="0">
              <a:solidFill>
                <a:srgbClr val="FFFFFF"/>
              </a:solidFill>
              <a:latin typeface="Century Gothic" panose="020B0502020202020204" pitchFamily="34" charset="0"/>
            </a:endParaRPr>
          </a:p>
        </p:txBody>
      </p:sp>
      <p:sp>
        <p:nvSpPr>
          <p:cNvPr id="8" name="Rectangle 2">
            <a:extLst>
              <a:ext uri="{FF2B5EF4-FFF2-40B4-BE49-F238E27FC236}">
                <a16:creationId xmlns:a16="http://schemas.microsoft.com/office/drawing/2014/main" id="{69C025A5-4FD9-46BF-A449-D49837D3473B}"/>
              </a:ext>
            </a:extLst>
          </p:cNvPr>
          <p:cNvSpPr txBox="1">
            <a:spLocks noChangeArrowheads="1"/>
          </p:cNvSpPr>
          <p:nvPr/>
        </p:nvSpPr>
        <p:spPr>
          <a:xfrm>
            <a:off x="6583454" y="3913426"/>
            <a:ext cx="5289286" cy="122059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600"/>
              </a:spcAft>
            </a:pPr>
            <a:r>
              <a:rPr lang="en-US" sz="3200" b="1" i="1" dirty="0" err="1">
                <a:solidFill>
                  <a:schemeClr val="bg1"/>
                </a:solidFill>
                <a:latin typeface="Century Gothic" panose="020B0502020202020204" pitchFamily="34" charset="0"/>
              </a:rPr>
              <a:t>Tritrichomonas</a:t>
            </a:r>
            <a:r>
              <a:rPr lang="en-US" sz="3200" b="1" i="1" dirty="0">
                <a:solidFill>
                  <a:schemeClr val="bg1"/>
                </a:solidFill>
                <a:latin typeface="Century Gothic" panose="020B0502020202020204" pitchFamily="34" charset="0"/>
              </a:rPr>
              <a:t> </a:t>
            </a:r>
            <a:r>
              <a:rPr lang="en-US" sz="3200" b="1" i="1" dirty="0" err="1">
                <a:solidFill>
                  <a:schemeClr val="bg1"/>
                </a:solidFill>
                <a:latin typeface="Century Gothic" panose="020B0502020202020204" pitchFamily="34" charset="0"/>
              </a:rPr>
              <a:t>foetus</a:t>
            </a:r>
            <a:endParaRPr lang="en-US" sz="3200" b="1" i="1" dirty="0">
              <a:solidFill>
                <a:schemeClr val="bg1"/>
              </a:solidFill>
              <a:latin typeface="Century Gothic" panose="020B0502020202020204" pitchFamily="34" charset="0"/>
            </a:endParaRPr>
          </a:p>
          <a:p>
            <a:pPr fontAlgn="auto">
              <a:spcAft>
                <a:spcPts val="600"/>
              </a:spcAft>
            </a:pPr>
            <a:r>
              <a:rPr lang="en-US" sz="3200" b="1" i="1" dirty="0" err="1">
                <a:solidFill>
                  <a:schemeClr val="bg1"/>
                </a:solidFill>
                <a:latin typeface="Century Gothic" panose="020B0502020202020204" pitchFamily="34" charset="0"/>
              </a:rPr>
              <a:t>Tritrichomonas</a:t>
            </a:r>
            <a:r>
              <a:rPr lang="en-US" sz="3200" b="1" i="1" dirty="0">
                <a:solidFill>
                  <a:schemeClr val="bg1"/>
                </a:solidFill>
                <a:latin typeface="Century Gothic" panose="020B0502020202020204" pitchFamily="34" charset="0"/>
              </a:rPr>
              <a:t> </a:t>
            </a:r>
            <a:r>
              <a:rPr lang="en-US" sz="3200" b="1" i="1" dirty="0" err="1">
                <a:solidFill>
                  <a:schemeClr val="bg1"/>
                </a:solidFill>
                <a:latin typeface="Century Gothic" panose="020B0502020202020204" pitchFamily="34" charset="0"/>
              </a:rPr>
              <a:t>blagburni</a:t>
            </a:r>
            <a:endParaRPr lang="en-US" sz="3200" b="1" i="1" dirty="0">
              <a:solidFill>
                <a:schemeClr val="bg1"/>
              </a:solidFill>
              <a:latin typeface="Century Gothic" panose="020B0502020202020204" pitchFamily="34" charset="0"/>
            </a:endParaRPr>
          </a:p>
          <a:p>
            <a:pPr fontAlgn="auto">
              <a:spcAft>
                <a:spcPts val="600"/>
              </a:spcAft>
            </a:pPr>
            <a:r>
              <a:rPr lang="en-US" sz="3200" b="1" i="1" dirty="0">
                <a:solidFill>
                  <a:schemeClr val="bg1"/>
                </a:solidFill>
                <a:latin typeface="Century Gothic" panose="020B0502020202020204" pitchFamily="34" charset="0"/>
              </a:rPr>
              <a:t>Giardia</a:t>
            </a:r>
            <a:endParaRPr lang="en-US" sz="4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47265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7755E5-517F-488E-B340-6443A6C7F8B5}"/>
              </a:ext>
            </a:extLst>
          </p:cNvPr>
          <p:cNvSpPr/>
          <p:nvPr/>
        </p:nvSpPr>
        <p:spPr>
          <a:xfrm>
            <a:off x="457200" y="345653"/>
            <a:ext cx="9977411" cy="646331"/>
          </a:xfrm>
          <a:prstGeom prst="rect">
            <a:avLst/>
          </a:prstGeom>
        </p:spPr>
        <p:txBody>
          <a:bodyPr wrap="none">
            <a:spAutoFit/>
          </a:bodyPr>
          <a:lstStyle/>
          <a:p>
            <a:r>
              <a:rPr lang="en-US" altLang="en-US" sz="3600" b="1" dirty="0">
                <a:latin typeface="Century Gothic" panose="020B0502020202020204" pitchFamily="34" charset="0"/>
              </a:rPr>
              <a:t>Clinical Signs</a:t>
            </a:r>
            <a:r>
              <a:rPr lang="en-US" altLang="en-US" sz="3600" dirty="0">
                <a:latin typeface="Century Gothic" panose="020B0502020202020204" pitchFamily="34" charset="0"/>
              </a:rPr>
              <a:t>: Bovine Genital Trichomoniasis</a:t>
            </a:r>
            <a:endParaRPr lang="en-US" sz="3600" dirty="0"/>
          </a:p>
        </p:txBody>
      </p:sp>
      <p:sp>
        <p:nvSpPr>
          <p:cNvPr id="4" name="Rectangle 3">
            <a:extLst>
              <a:ext uri="{FF2B5EF4-FFF2-40B4-BE49-F238E27FC236}">
                <a16:creationId xmlns:a16="http://schemas.microsoft.com/office/drawing/2014/main" id="{8FD02BD1-180F-47BE-AAEB-4DD5DF742FA7}"/>
              </a:ext>
            </a:extLst>
          </p:cNvPr>
          <p:cNvSpPr txBox="1">
            <a:spLocks noChangeArrowheads="1"/>
          </p:cNvSpPr>
          <p:nvPr/>
        </p:nvSpPr>
        <p:spPr>
          <a:xfrm>
            <a:off x="3429000" y="1398388"/>
            <a:ext cx="8839200" cy="447376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r>
              <a:rPr lang="en-US" sz="3200" b="1" u="sng" dirty="0">
                <a:solidFill>
                  <a:srgbClr val="FF3399"/>
                </a:solidFill>
                <a:latin typeface="Century Gothic" panose="020B0502020202020204" pitchFamily="34" charset="0"/>
              </a:rPr>
              <a:t>Main complaints:</a:t>
            </a:r>
          </a:p>
          <a:p>
            <a:pPr marL="201168" lvl="1" indent="0" fontAlgn="auto">
              <a:buNone/>
            </a:pPr>
            <a:r>
              <a:rPr lang="en-US" sz="3200" dirty="0">
                <a:solidFill>
                  <a:srgbClr val="FF3399"/>
                </a:solidFill>
                <a:latin typeface="Century Gothic" panose="020B0502020202020204" pitchFamily="34" charset="0"/>
              </a:rPr>
              <a:t>1. abortions (early to mid-term)</a:t>
            </a:r>
          </a:p>
          <a:p>
            <a:pPr marL="201168" lvl="1" indent="0" fontAlgn="auto">
              <a:buNone/>
            </a:pPr>
            <a:r>
              <a:rPr lang="en-US" sz="3200" dirty="0">
                <a:solidFill>
                  <a:srgbClr val="FF3399"/>
                </a:solidFill>
                <a:latin typeface="Century Gothic" panose="020B0502020202020204" pitchFamily="34" charset="0"/>
              </a:rPr>
              <a:t>2. failed pregnancy, infertility suspect</a:t>
            </a:r>
          </a:p>
          <a:p>
            <a:pPr marL="201168" lvl="1" indent="0" fontAlgn="auto">
              <a:buNone/>
            </a:pPr>
            <a:r>
              <a:rPr lang="en-US" sz="3200" dirty="0">
                <a:solidFill>
                  <a:srgbClr val="FF3399"/>
                </a:solidFill>
                <a:latin typeface="Century Gothic" panose="020B0502020202020204" pitchFamily="34" charset="0"/>
              </a:rPr>
              <a:t>3. more open and late cows</a:t>
            </a:r>
          </a:p>
          <a:p>
            <a:pPr fontAlgn="auto"/>
            <a:endParaRPr lang="en-US" sz="3200" u="sng" dirty="0">
              <a:solidFill>
                <a:schemeClr val="tx1"/>
              </a:solidFill>
              <a:latin typeface="Century Gothic" panose="020B0502020202020204" pitchFamily="34" charset="0"/>
            </a:endParaRPr>
          </a:p>
          <a:p>
            <a:pPr fontAlgn="auto"/>
            <a:r>
              <a:rPr lang="en-US" sz="3200" u="sng" dirty="0">
                <a:solidFill>
                  <a:schemeClr val="tx1"/>
                </a:solidFill>
                <a:latin typeface="Century Gothic" panose="020B0502020202020204" pitchFamily="34" charset="0"/>
              </a:rPr>
              <a:t>Pathological findings</a:t>
            </a:r>
          </a:p>
          <a:p>
            <a:pPr fontAlgn="auto">
              <a:buFont typeface="Arial" panose="020B0604020202020204" pitchFamily="34" charset="0"/>
              <a:buChar char="•"/>
            </a:pPr>
            <a:r>
              <a:rPr lang="en-US" sz="3200" dirty="0">
                <a:solidFill>
                  <a:schemeClr val="tx1"/>
                </a:solidFill>
                <a:latin typeface="Century Gothic" panose="020B0502020202020204" pitchFamily="34" charset="0"/>
              </a:rPr>
              <a:t> Vaginitis, cervicitis, pyometra, endometritis, mummified fetus</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228600" y="2133600"/>
            <a:ext cx="3429000" cy="3003337"/>
          </a:xfrm>
          <a:prstGeom prst="rect">
            <a:avLst/>
          </a:prstGeom>
        </p:spPr>
      </p:pic>
    </p:spTree>
    <p:extLst>
      <p:ext uri="{BB962C8B-B14F-4D97-AF65-F5344CB8AC3E}">
        <p14:creationId xmlns:p14="http://schemas.microsoft.com/office/powerpoint/2010/main" val="1831803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7755E5-517F-488E-B340-6443A6C7F8B5}"/>
              </a:ext>
            </a:extLst>
          </p:cNvPr>
          <p:cNvSpPr/>
          <p:nvPr/>
        </p:nvSpPr>
        <p:spPr>
          <a:xfrm>
            <a:off x="152400" y="151964"/>
            <a:ext cx="9131026" cy="646331"/>
          </a:xfrm>
          <a:prstGeom prst="rect">
            <a:avLst/>
          </a:prstGeom>
        </p:spPr>
        <p:txBody>
          <a:bodyPr wrap="none">
            <a:spAutoFit/>
          </a:bodyPr>
          <a:lstStyle/>
          <a:p>
            <a:r>
              <a:rPr lang="en-US" altLang="en-US" sz="3600" b="1" dirty="0">
                <a:latin typeface="Century Gothic" panose="020B0502020202020204" pitchFamily="34" charset="0"/>
              </a:rPr>
              <a:t>Diagnosis</a:t>
            </a:r>
            <a:r>
              <a:rPr lang="en-US" altLang="en-US" sz="3600" dirty="0">
                <a:latin typeface="Century Gothic" panose="020B0502020202020204" pitchFamily="34" charset="0"/>
              </a:rPr>
              <a:t>: Bovine Genital Trichomoniasis</a:t>
            </a:r>
            <a:endParaRPr lang="en-US" sz="3600" dirty="0"/>
          </a:p>
        </p:txBody>
      </p:sp>
      <p:sp>
        <p:nvSpPr>
          <p:cNvPr id="7" name="Rectangle 3">
            <a:extLst>
              <a:ext uri="{FF2B5EF4-FFF2-40B4-BE49-F238E27FC236}">
                <a16:creationId xmlns:a16="http://schemas.microsoft.com/office/drawing/2014/main" id="{769EF488-B6AE-4AC6-9FDE-A43B34A426AF}"/>
              </a:ext>
            </a:extLst>
          </p:cNvPr>
          <p:cNvSpPr txBox="1">
            <a:spLocks noChangeArrowheads="1"/>
          </p:cNvSpPr>
          <p:nvPr/>
        </p:nvSpPr>
        <p:spPr>
          <a:xfrm>
            <a:off x="558053" y="1818621"/>
            <a:ext cx="11075894" cy="38862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None/>
            </a:pPr>
            <a:r>
              <a:rPr lang="en-US" sz="2800" b="1" dirty="0">
                <a:solidFill>
                  <a:srgbClr val="FF3399"/>
                </a:solidFill>
                <a:latin typeface="Century Gothic" panose="020B0502020202020204" pitchFamily="34" charset="0"/>
              </a:rPr>
              <a:t>Cow – History of abortions </a:t>
            </a:r>
            <a:endParaRPr lang="en-US" sz="2800" dirty="0">
              <a:solidFill>
                <a:schemeClr val="tx1"/>
              </a:solidFill>
              <a:latin typeface="Century Gothic" panose="020B0502020202020204" pitchFamily="34" charset="0"/>
            </a:endParaRPr>
          </a:p>
          <a:p>
            <a:pPr marL="0" indent="0" fontAlgn="auto">
              <a:buNone/>
            </a:pPr>
            <a:r>
              <a:rPr lang="en-US" sz="2800" b="1" dirty="0">
                <a:solidFill>
                  <a:srgbClr val="00B0F0"/>
                </a:solidFill>
                <a:latin typeface="Century Gothic" panose="020B0502020202020204" pitchFamily="34" charset="0"/>
              </a:rPr>
              <a:t>Bull --  Preputial wash or scrapings</a:t>
            </a:r>
          </a:p>
          <a:p>
            <a:pPr lvl="1" fontAlgn="auto"/>
            <a:endParaRPr lang="en-US" sz="2600" dirty="0">
              <a:solidFill>
                <a:schemeClr val="tx1"/>
              </a:solidFill>
              <a:latin typeface="Century Gothic" panose="020B0502020202020204" pitchFamily="34" charset="0"/>
            </a:endParaRPr>
          </a:p>
          <a:p>
            <a:pPr marL="201168" lvl="1" indent="0" fontAlgn="auto">
              <a:buNone/>
            </a:pPr>
            <a:r>
              <a:rPr lang="en-US" sz="2600" dirty="0">
                <a:solidFill>
                  <a:schemeClr val="tx1"/>
                </a:solidFill>
                <a:latin typeface="Century Gothic" panose="020B0502020202020204" pitchFamily="34" charset="0"/>
              </a:rPr>
              <a:t>1. Microscopic examination of of fresh wet-mounts for trophozoite</a:t>
            </a:r>
          </a:p>
          <a:p>
            <a:pPr marL="201168" lvl="1" indent="0" fontAlgn="auto">
              <a:buNone/>
            </a:pPr>
            <a:r>
              <a:rPr lang="en-US" sz="2600" dirty="0">
                <a:solidFill>
                  <a:schemeClr val="tx1"/>
                </a:solidFill>
                <a:latin typeface="Century Gothic" panose="020B0502020202020204" pitchFamily="34" charset="0"/>
              </a:rPr>
              <a:t>2. Culture kits (~95% SE); successive cultures(~99.5% SE) (3 cultures)</a:t>
            </a:r>
          </a:p>
          <a:p>
            <a:pPr marL="201168" lvl="1" indent="0" fontAlgn="auto">
              <a:buNone/>
            </a:pPr>
            <a:r>
              <a:rPr lang="en-US" sz="2600" dirty="0">
                <a:solidFill>
                  <a:schemeClr val="tx1"/>
                </a:solidFill>
                <a:latin typeface="Century Gothic" panose="020B0502020202020204" pitchFamily="34" charset="0"/>
              </a:rPr>
              <a:t>3. PCR</a:t>
            </a:r>
            <a:endParaRPr lang="en-US" altLang="en-US" sz="2600" dirty="0">
              <a:solidFill>
                <a:schemeClr val="tx1"/>
              </a:solidFill>
              <a:latin typeface="Century Gothic" panose="020B0502020202020204" pitchFamily="34" charset="0"/>
            </a:endParaRPr>
          </a:p>
          <a:p>
            <a:pPr fontAlgn="auto"/>
            <a:r>
              <a:rPr lang="en-US" altLang="en-US" sz="2800" dirty="0">
                <a:solidFill>
                  <a:schemeClr val="tx1"/>
                </a:solidFill>
                <a:latin typeface="Century Gothic" panose="020B0502020202020204" pitchFamily="34" charset="0"/>
              </a:rPr>
              <a:t>Testing method based on state requirements</a:t>
            </a:r>
          </a:p>
          <a:p>
            <a:pPr fontAlgn="auto"/>
            <a:r>
              <a:rPr lang="en-US" altLang="en-US" sz="2800" dirty="0">
                <a:solidFill>
                  <a:schemeClr val="tx1"/>
                </a:solidFill>
                <a:latin typeface="Century Gothic" panose="020B0502020202020204" pitchFamily="34" charset="0"/>
              </a:rPr>
              <a:t>Positive results - </a:t>
            </a:r>
            <a:r>
              <a:rPr lang="en-US" altLang="en-US" sz="2800" b="1" dirty="0">
                <a:solidFill>
                  <a:schemeClr val="tx1"/>
                </a:solidFill>
                <a:latin typeface="Century Gothic" panose="020B0502020202020204" pitchFamily="34" charset="0"/>
              </a:rPr>
              <a:t>REPORTABLE</a:t>
            </a:r>
          </a:p>
        </p:txBody>
      </p:sp>
      <p:sp>
        <p:nvSpPr>
          <p:cNvPr id="6" name="Rectangle 5"/>
          <p:cNvSpPr/>
          <p:nvPr/>
        </p:nvSpPr>
        <p:spPr>
          <a:xfrm>
            <a:off x="570545" y="860791"/>
            <a:ext cx="9685665" cy="584775"/>
          </a:xfrm>
          <a:prstGeom prst="rect">
            <a:avLst/>
          </a:prstGeom>
        </p:spPr>
        <p:txBody>
          <a:bodyPr wrap="none">
            <a:spAutoFit/>
          </a:bodyPr>
          <a:lstStyle/>
          <a:p>
            <a:pPr fontAlgn="auto"/>
            <a:r>
              <a:rPr lang="en-US" sz="3200" b="1" dirty="0">
                <a:latin typeface="Century Gothic" panose="020B0502020202020204" pitchFamily="34" charset="0"/>
              </a:rPr>
              <a:t>Most diagnostics used to detect </a:t>
            </a:r>
            <a:r>
              <a:rPr lang="en-US" sz="3200" b="1" i="1" dirty="0">
                <a:latin typeface="Century Gothic" panose="020B0502020202020204" pitchFamily="34" charset="0"/>
              </a:rPr>
              <a:t>T. </a:t>
            </a:r>
            <a:r>
              <a:rPr lang="en-US" sz="3200" b="1" i="1" dirty="0" err="1">
                <a:latin typeface="Century Gothic" panose="020B0502020202020204" pitchFamily="34" charset="0"/>
              </a:rPr>
              <a:t>foetus</a:t>
            </a:r>
            <a:r>
              <a:rPr lang="en-US" sz="3200" b="1" i="1" dirty="0">
                <a:latin typeface="Century Gothic" panose="020B0502020202020204" pitchFamily="34" charset="0"/>
              </a:rPr>
              <a:t> </a:t>
            </a:r>
            <a:r>
              <a:rPr lang="en-US" sz="3200" b="1" dirty="0">
                <a:latin typeface="Century Gothic" panose="020B0502020202020204" pitchFamily="34" charset="0"/>
              </a:rPr>
              <a:t>in </a:t>
            </a:r>
            <a:r>
              <a:rPr lang="en-US" sz="3200" b="1" dirty="0">
                <a:solidFill>
                  <a:srgbClr val="00B0F0"/>
                </a:solidFill>
                <a:latin typeface="Century Gothic" panose="020B0502020202020204" pitchFamily="34" charset="0"/>
              </a:rPr>
              <a:t>bulls</a:t>
            </a:r>
          </a:p>
        </p:txBody>
      </p:sp>
    </p:spTree>
    <p:extLst>
      <p:ext uri="{BB962C8B-B14F-4D97-AF65-F5344CB8AC3E}">
        <p14:creationId xmlns:p14="http://schemas.microsoft.com/office/powerpoint/2010/main" val="309832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7755E5-517F-488E-B340-6443A6C7F8B5}"/>
              </a:ext>
            </a:extLst>
          </p:cNvPr>
          <p:cNvSpPr/>
          <p:nvPr/>
        </p:nvSpPr>
        <p:spPr>
          <a:xfrm>
            <a:off x="533400" y="177109"/>
            <a:ext cx="9131026" cy="646331"/>
          </a:xfrm>
          <a:prstGeom prst="rect">
            <a:avLst/>
          </a:prstGeom>
        </p:spPr>
        <p:txBody>
          <a:bodyPr wrap="none">
            <a:spAutoFit/>
          </a:bodyPr>
          <a:lstStyle/>
          <a:p>
            <a:r>
              <a:rPr lang="en-US" altLang="en-US" sz="3600" b="1" dirty="0">
                <a:latin typeface="Century Gothic" panose="020B0502020202020204" pitchFamily="34" charset="0"/>
              </a:rPr>
              <a:t>Diagnosis</a:t>
            </a:r>
            <a:r>
              <a:rPr lang="en-US" altLang="en-US" sz="3600" dirty="0">
                <a:latin typeface="Century Gothic" panose="020B0502020202020204" pitchFamily="34" charset="0"/>
              </a:rPr>
              <a:t>: Bovine Genital Trichomoniasis</a:t>
            </a:r>
            <a:endParaRPr lang="en-US" sz="3600" dirty="0"/>
          </a:p>
        </p:txBody>
      </p:sp>
      <p:pic>
        <p:nvPicPr>
          <p:cNvPr id="4" name="Picture 3" descr="prepuce_sampling_high.jpg">
            <a:extLst>
              <a:ext uri="{FF2B5EF4-FFF2-40B4-BE49-F238E27FC236}">
                <a16:creationId xmlns:a16="http://schemas.microsoft.com/office/drawing/2014/main" id="{43FBCBE1-DB9A-4F93-BEAE-AADB834CA5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292678"/>
            <a:ext cx="5410200" cy="3565322"/>
          </a:xfrm>
          <a:prstGeom prst="rect">
            <a:avLst/>
          </a:prstGeom>
        </p:spPr>
      </p:pic>
      <p:pic>
        <p:nvPicPr>
          <p:cNvPr id="6" name="Picture 5" descr="preputial_scraping_in_transport_media_high.jpg">
            <a:extLst>
              <a:ext uri="{FF2B5EF4-FFF2-40B4-BE49-F238E27FC236}">
                <a16:creationId xmlns:a16="http://schemas.microsoft.com/office/drawing/2014/main" id="{6F24494F-82C4-4A57-BF00-944C0E0498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08146" y="2003478"/>
            <a:ext cx="3035251" cy="4401988"/>
          </a:xfrm>
          <a:prstGeom prst="rect">
            <a:avLst/>
          </a:prstGeom>
        </p:spPr>
      </p:pic>
      <p:pic>
        <p:nvPicPr>
          <p:cNvPr id="8" name="Picture 7" descr="t_foetus1335194283371.jpg">
            <a:extLst>
              <a:ext uri="{FF2B5EF4-FFF2-40B4-BE49-F238E27FC236}">
                <a16:creationId xmlns:a16="http://schemas.microsoft.com/office/drawing/2014/main" id="{47BB2AF5-DAFE-4B2D-85B3-CD19B7154C2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77200" y="1779348"/>
            <a:ext cx="3931721" cy="3707051"/>
          </a:xfrm>
          <a:prstGeom prst="rect">
            <a:avLst/>
          </a:prstGeom>
        </p:spPr>
      </p:pic>
      <p:sp>
        <p:nvSpPr>
          <p:cNvPr id="9" name="Rectangle 8">
            <a:extLst>
              <a:ext uri="{FF2B5EF4-FFF2-40B4-BE49-F238E27FC236}">
                <a16:creationId xmlns:a16="http://schemas.microsoft.com/office/drawing/2014/main" id="{7B2D4F0C-D1EA-4807-8885-ABCC3BC5F234}"/>
              </a:ext>
            </a:extLst>
          </p:cNvPr>
          <p:cNvSpPr/>
          <p:nvPr/>
        </p:nvSpPr>
        <p:spPr>
          <a:xfrm>
            <a:off x="533400" y="935505"/>
            <a:ext cx="7100021" cy="523220"/>
          </a:xfrm>
          <a:prstGeom prst="rect">
            <a:avLst/>
          </a:prstGeom>
        </p:spPr>
        <p:txBody>
          <a:bodyPr wrap="none">
            <a:spAutoFit/>
          </a:bodyPr>
          <a:lstStyle/>
          <a:p>
            <a:r>
              <a:rPr lang="en-US" altLang="en-US" sz="2800" dirty="0" err="1">
                <a:latin typeface="Century Gothic" panose="020B0502020202020204" pitchFamily="34" charset="0"/>
              </a:rPr>
              <a:t>Preputal</a:t>
            </a:r>
            <a:r>
              <a:rPr lang="en-US" altLang="en-US" sz="2800" dirty="0">
                <a:latin typeface="Century Gothic" panose="020B0502020202020204" pitchFamily="34" charset="0"/>
              </a:rPr>
              <a:t> washings for diagnostic culture</a:t>
            </a:r>
            <a:endParaRPr lang="en-US" sz="2800" dirty="0"/>
          </a:p>
        </p:txBody>
      </p:sp>
      <p:sp>
        <p:nvSpPr>
          <p:cNvPr id="2" name="Rectangle 1">
            <a:extLst>
              <a:ext uri="{FF2B5EF4-FFF2-40B4-BE49-F238E27FC236}">
                <a16:creationId xmlns:a16="http://schemas.microsoft.com/office/drawing/2014/main" id="{0E6C2FC2-58F4-481F-9075-FEF9D007B22E}"/>
              </a:ext>
            </a:extLst>
          </p:cNvPr>
          <p:cNvSpPr/>
          <p:nvPr/>
        </p:nvSpPr>
        <p:spPr>
          <a:xfrm>
            <a:off x="5410200" y="6405466"/>
            <a:ext cx="6598721" cy="461665"/>
          </a:xfrm>
          <a:prstGeom prst="rect">
            <a:avLst/>
          </a:prstGeom>
        </p:spPr>
        <p:txBody>
          <a:bodyPr wrap="square">
            <a:spAutoFit/>
          </a:bodyPr>
          <a:lstStyle/>
          <a:p>
            <a:r>
              <a:rPr lang="en-US" sz="1200" dirty="0">
                <a:solidFill>
                  <a:schemeClr val="bg1"/>
                </a:solidFill>
                <a:latin typeface="Century Gothic" panose="020B0502020202020204" pitchFamily="34" charset="0"/>
                <a:hlinkClick r:id="rId6">
                  <a:extLst>
                    <a:ext uri="{A12FA001-AC4F-418D-AE19-62706E023703}">
                      <ahyp:hlinkClr xmlns:ahyp="http://schemas.microsoft.com/office/drawing/2018/hyperlinkcolor" val="tx"/>
                    </a:ext>
                  </a:extLst>
                </a:hlinkClick>
              </a:rPr>
              <a:t>https://www.merckvetmanual.com/reproductive-system/trichomoniasis/overview-of-trichomoniasis-in-cattle</a:t>
            </a:r>
            <a:endParaRPr lang="en-US" sz="1200" dirty="0">
              <a:solidFill>
                <a:schemeClr val="bg1"/>
              </a:solidFill>
              <a:latin typeface="Century Gothic" panose="020B0502020202020204" pitchFamily="34" charset="0"/>
            </a:endParaRPr>
          </a:p>
        </p:txBody>
      </p:sp>
      <p:pic>
        <p:nvPicPr>
          <p:cNvPr id="3" name="Picture 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717" y="1713899"/>
            <a:ext cx="5209863" cy="1736523"/>
          </a:xfrm>
          <a:prstGeom prst="rect">
            <a:avLst/>
          </a:prstGeom>
        </p:spPr>
      </p:pic>
      <p:pic>
        <p:nvPicPr>
          <p:cNvPr id="7" name="Picture 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5784302"/>
            <a:ext cx="3252917" cy="1073698"/>
          </a:xfrm>
          <a:prstGeom prst="rect">
            <a:avLst/>
          </a:prstGeom>
        </p:spPr>
      </p:pic>
    </p:spTree>
    <p:extLst>
      <p:ext uri="{BB962C8B-B14F-4D97-AF65-F5344CB8AC3E}">
        <p14:creationId xmlns:p14="http://schemas.microsoft.com/office/powerpoint/2010/main" val="1289515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4E6606-2F67-4C09-B8BD-38E551965F5B}"/>
              </a:ext>
            </a:extLst>
          </p:cNvPr>
          <p:cNvSpPr/>
          <p:nvPr/>
        </p:nvSpPr>
        <p:spPr>
          <a:xfrm>
            <a:off x="173481" y="228600"/>
            <a:ext cx="4305987" cy="1077218"/>
          </a:xfrm>
          <a:prstGeom prst="rect">
            <a:avLst/>
          </a:prstGeom>
        </p:spPr>
        <p:txBody>
          <a:bodyPr wrap="none">
            <a:spAutoFit/>
          </a:bodyPr>
          <a:lstStyle/>
          <a:p>
            <a:r>
              <a:rPr lang="en-US" altLang="en-US" sz="3200" b="1" dirty="0">
                <a:latin typeface="Century Gothic" panose="020B0502020202020204" pitchFamily="34" charset="0"/>
              </a:rPr>
              <a:t>Differential Diagnosis</a:t>
            </a:r>
          </a:p>
          <a:p>
            <a:r>
              <a:rPr lang="en-US" sz="3200" dirty="0">
                <a:latin typeface="Century Gothic" panose="020B0502020202020204" pitchFamily="34" charset="0"/>
              </a:rPr>
              <a:t>abortion in cattle</a:t>
            </a:r>
            <a:endParaRPr lang="en-US" sz="3200" dirty="0"/>
          </a:p>
        </p:txBody>
      </p:sp>
      <p:grpSp>
        <p:nvGrpSpPr>
          <p:cNvPr id="5" name="Group 4">
            <a:extLst>
              <a:ext uri="{FF2B5EF4-FFF2-40B4-BE49-F238E27FC236}">
                <a16:creationId xmlns:a16="http://schemas.microsoft.com/office/drawing/2014/main" id="{6F7345AB-734B-4613-9C00-B50AFEEF2CAA}"/>
              </a:ext>
            </a:extLst>
          </p:cNvPr>
          <p:cNvGrpSpPr/>
          <p:nvPr/>
        </p:nvGrpSpPr>
        <p:grpSpPr>
          <a:xfrm>
            <a:off x="4724400" y="0"/>
            <a:ext cx="6781800" cy="6858000"/>
            <a:chOff x="5029200" y="0"/>
            <a:chExt cx="6477000" cy="6455411"/>
          </a:xfrm>
        </p:grpSpPr>
        <p:pic>
          <p:nvPicPr>
            <p:cNvPr id="2" name="Content Placeholder 3">
              <a:extLst>
                <a:ext uri="{FF2B5EF4-FFF2-40B4-BE49-F238E27FC236}">
                  <a16:creationId xmlns:a16="http://schemas.microsoft.com/office/drawing/2014/main" id="{57BF580B-C195-4614-9E95-5E1726A0DB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9200" y="0"/>
              <a:ext cx="6477000" cy="6455411"/>
            </a:xfrm>
            <a:prstGeom prst="rect">
              <a:avLst/>
            </a:prstGeom>
          </p:spPr>
        </p:pic>
        <p:sp>
          <p:nvSpPr>
            <p:cNvPr id="4" name="Rectangle 3">
              <a:extLst>
                <a:ext uri="{FF2B5EF4-FFF2-40B4-BE49-F238E27FC236}">
                  <a16:creationId xmlns:a16="http://schemas.microsoft.com/office/drawing/2014/main" id="{504B4758-BF96-4104-90C5-E2BE05B5ECE4}"/>
                </a:ext>
              </a:extLst>
            </p:cNvPr>
            <p:cNvSpPr/>
            <p:nvPr/>
          </p:nvSpPr>
          <p:spPr bwMode="auto">
            <a:xfrm>
              <a:off x="5029200" y="4800600"/>
              <a:ext cx="6248400" cy="838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
        <p:nvSpPr>
          <p:cNvPr id="7" name="Rectangle 6"/>
          <p:cNvSpPr/>
          <p:nvPr/>
        </p:nvSpPr>
        <p:spPr>
          <a:xfrm>
            <a:off x="304800" y="1496586"/>
            <a:ext cx="4174668" cy="1569660"/>
          </a:xfrm>
          <a:prstGeom prst="rect">
            <a:avLst/>
          </a:prstGeom>
        </p:spPr>
        <p:txBody>
          <a:bodyPr wrap="square">
            <a:spAutoFit/>
          </a:bodyPr>
          <a:lstStyle/>
          <a:p>
            <a:r>
              <a:rPr lang="en-US" dirty="0">
                <a:solidFill>
                  <a:srgbClr val="000000"/>
                </a:solidFill>
                <a:latin typeface="Century Gothic" panose="020B0502020202020204" pitchFamily="34" charset="0"/>
              </a:rPr>
              <a:t>Bovine </a:t>
            </a:r>
            <a:r>
              <a:rPr lang="en-US" dirty="0" err="1">
                <a:solidFill>
                  <a:srgbClr val="000000"/>
                </a:solidFill>
                <a:latin typeface="Century Gothic" panose="020B0502020202020204" pitchFamily="34" charset="0"/>
              </a:rPr>
              <a:t>tritrichomonas</a:t>
            </a:r>
            <a:r>
              <a:rPr lang="en-US" dirty="0">
                <a:solidFill>
                  <a:srgbClr val="000000"/>
                </a:solidFill>
                <a:latin typeface="Century Gothic" panose="020B0502020202020204" pitchFamily="34" charset="0"/>
              </a:rPr>
              <a:t> history and clinical signs are ~ bovine genital </a:t>
            </a:r>
            <a:r>
              <a:rPr lang="en-US" dirty="0" err="1">
                <a:solidFill>
                  <a:srgbClr val="000000"/>
                </a:solidFill>
                <a:latin typeface="Century Gothic" panose="020B0502020202020204" pitchFamily="34" charset="0"/>
              </a:rPr>
              <a:t>campylobacteriosis</a:t>
            </a:r>
            <a:endParaRPr lang="en-US" dirty="0">
              <a:latin typeface="Century Gothic" panose="020B0502020202020204" pitchFamily="34" charset="0"/>
            </a:endParaRPr>
          </a:p>
        </p:txBody>
      </p:sp>
      <p:sp>
        <p:nvSpPr>
          <p:cNvPr id="8" name="Rectangle 7"/>
          <p:cNvSpPr/>
          <p:nvPr/>
        </p:nvSpPr>
        <p:spPr>
          <a:xfrm>
            <a:off x="2495267" y="6396335"/>
            <a:ext cx="2130711" cy="461665"/>
          </a:xfrm>
          <a:prstGeom prst="rect">
            <a:avLst/>
          </a:prstGeom>
        </p:spPr>
        <p:txBody>
          <a:bodyPr wrap="none">
            <a:spAutoFit/>
          </a:bodyPr>
          <a:lstStyle/>
          <a:p>
            <a:r>
              <a:rPr lang="en-US" b="1" dirty="0">
                <a:solidFill>
                  <a:schemeClr val="bg1"/>
                </a:solidFill>
                <a:latin typeface="Century Gothic" panose="020B0502020202020204" pitchFamily="34" charset="0"/>
              </a:rPr>
              <a:t>FYI: this chart</a:t>
            </a:r>
          </a:p>
        </p:txBody>
      </p:sp>
      <p:sp>
        <p:nvSpPr>
          <p:cNvPr id="9" name="Rectangle 8"/>
          <p:cNvSpPr/>
          <p:nvPr/>
        </p:nvSpPr>
        <p:spPr>
          <a:xfrm>
            <a:off x="100225" y="3606232"/>
            <a:ext cx="4452497" cy="2308324"/>
          </a:xfrm>
          <a:prstGeom prst="rect">
            <a:avLst/>
          </a:prstGeom>
          <a:ln w="38100">
            <a:solidFill>
              <a:schemeClr val="tx1"/>
            </a:solidFill>
          </a:ln>
        </p:spPr>
        <p:txBody>
          <a:bodyPr wrap="square">
            <a:spAutoFit/>
          </a:bodyPr>
          <a:lstStyle/>
          <a:p>
            <a:r>
              <a:rPr lang="en-US" b="1" dirty="0">
                <a:solidFill>
                  <a:srgbClr val="000000"/>
                </a:solidFill>
                <a:latin typeface="Century Gothic" panose="020B0502020202020204" pitchFamily="34" charset="0"/>
              </a:rPr>
              <a:t>Protozoa you should know that cause abortion in cows:</a:t>
            </a:r>
          </a:p>
          <a:p>
            <a:endParaRPr lang="en-US" dirty="0">
              <a:solidFill>
                <a:srgbClr val="000000"/>
              </a:solidFill>
              <a:latin typeface="Century Gothic" panose="020B0502020202020204" pitchFamily="34" charset="0"/>
            </a:endParaRPr>
          </a:p>
          <a:p>
            <a:r>
              <a:rPr lang="en-US" i="1" dirty="0">
                <a:solidFill>
                  <a:srgbClr val="000000"/>
                </a:solidFill>
                <a:latin typeface="Century Gothic" panose="020B0502020202020204" pitchFamily="34" charset="0"/>
              </a:rPr>
              <a:t>T. </a:t>
            </a:r>
            <a:r>
              <a:rPr lang="en-US" i="1" dirty="0" err="1">
                <a:solidFill>
                  <a:srgbClr val="000000"/>
                </a:solidFill>
                <a:latin typeface="Century Gothic" panose="020B0502020202020204" pitchFamily="34" charset="0"/>
              </a:rPr>
              <a:t>foetus</a:t>
            </a:r>
            <a:endParaRPr lang="en-US" i="1" dirty="0">
              <a:solidFill>
                <a:srgbClr val="000000"/>
              </a:solidFill>
              <a:latin typeface="Century Gothic" panose="020B0502020202020204" pitchFamily="34" charset="0"/>
            </a:endParaRPr>
          </a:p>
          <a:p>
            <a:r>
              <a:rPr lang="en-US" i="1" dirty="0" err="1">
                <a:solidFill>
                  <a:srgbClr val="000000"/>
                </a:solidFill>
                <a:latin typeface="Century Gothic" panose="020B0502020202020204" pitchFamily="34" charset="0"/>
              </a:rPr>
              <a:t>Neospora</a:t>
            </a:r>
            <a:r>
              <a:rPr lang="en-US" i="1" dirty="0">
                <a:solidFill>
                  <a:srgbClr val="000000"/>
                </a:solidFill>
                <a:latin typeface="Century Gothic" panose="020B0502020202020204" pitchFamily="34" charset="0"/>
              </a:rPr>
              <a:t> </a:t>
            </a:r>
            <a:r>
              <a:rPr lang="en-US" i="1" dirty="0" err="1">
                <a:solidFill>
                  <a:srgbClr val="000000"/>
                </a:solidFill>
                <a:latin typeface="Century Gothic" panose="020B0502020202020204" pitchFamily="34" charset="0"/>
              </a:rPr>
              <a:t>caninum</a:t>
            </a:r>
            <a:endParaRPr lang="en-US" i="1" dirty="0">
              <a:solidFill>
                <a:srgbClr val="000000"/>
              </a:solidFill>
              <a:latin typeface="Century Gothic" panose="020B0502020202020204" pitchFamily="34" charset="0"/>
            </a:endParaRPr>
          </a:p>
          <a:p>
            <a:r>
              <a:rPr lang="en-US" i="1" dirty="0" err="1">
                <a:solidFill>
                  <a:srgbClr val="000000"/>
                </a:solidFill>
                <a:latin typeface="Century Gothic" panose="020B0502020202020204" pitchFamily="34" charset="0"/>
              </a:rPr>
              <a:t>Sarcocystis</a:t>
            </a:r>
            <a:r>
              <a:rPr lang="en-US" i="1" dirty="0">
                <a:solidFill>
                  <a:srgbClr val="000000"/>
                </a:solidFill>
                <a:latin typeface="Century Gothic" panose="020B0502020202020204" pitchFamily="34" charset="0"/>
              </a:rPr>
              <a:t> </a:t>
            </a:r>
            <a:r>
              <a:rPr lang="en-US" i="1" dirty="0" err="1">
                <a:solidFill>
                  <a:srgbClr val="000000"/>
                </a:solidFill>
                <a:latin typeface="Century Gothic" panose="020B0502020202020204" pitchFamily="34" charset="0"/>
              </a:rPr>
              <a:t>cruzi</a:t>
            </a:r>
            <a:endParaRPr lang="en-US" i="1" dirty="0">
              <a:latin typeface="Century Gothic" panose="020B0502020202020204" pitchFamily="34" charset="0"/>
            </a:endParaRPr>
          </a:p>
        </p:txBody>
      </p:sp>
    </p:spTree>
    <p:extLst>
      <p:ext uri="{BB962C8B-B14F-4D97-AF65-F5344CB8AC3E}">
        <p14:creationId xmlns:p14="http://schemas.microsoft.com/office/powerpoint/2010/main" val="73930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C458DB-834F-4AC2-BF85-731B1B37DB6B}"/>
              </a:ext>
            </a:extLst>
          </p:cNvPr>
          <p:cNvSpPr/>
          <p:nvPr/>
        </p:nvSpPr>
        <p:spPr>
          <a:xfrm>
            <a:off x="274113" y="176218"/>
            <a:ext cx="8654933" cy="646331"/>
          </a:xfrm>
          <a:prstGeom prst="rect">
            <a:avLst/>
          </a:prstGeom>
        </p:spPr>
        <p:txBody>
          <a:bodyPr wrap="none">
            <a:spAutoFit/>
          </a:bodyPr>
          <a:lstStyle/>
          <a:p>
            <a:r>
              <a:rPr lang="en-US" altLang="en-US" sz="3600" b="1" dirty="0">
                <a:latin typeface="Century Gothic" panose="020B0502020202020204" pitchFamily="34" charset="0"/>
              </a:rPr>
              <a:t>Control</a:t>
            </a:r>
            <a:r>
              <a:rPr lang="en-US" altLang="en-US" sz="3600" dirty="0">
                <a:latin typeface="Century Gothic" panose="020B0502020202020204" pitchFamily="34" charset="0"/>
              </a:rPr>
              <a:t>: Bovine Genital Trichomoniasis</a:t>
            </a:r>
            <a:endParaRPr lang="en-US" sz="3600" dirty="0"/>
          </a:p>
        </p:txBody>
      </p:sp>
      <p:sp>
        <p:nvSpPr>
          <p:cNvPr id="4" name="Rectangle 3">
            <a:extLst>
              <a:ext uri="{FF2B5EF4-FFF2-40B4-BE49-F238E27FC236}">
                <a16:creationId xmlns:a16="http://schemas.microsoft.com/office/drawing/2014/main" id="{DA882A22-88AD-4E8D-898C-750F1192E470}"/>
              </a:ext>
            </a:extLst>
          </p:cNvPr>
          <p:cNvSpPr txBox="1">
            <a:spLocks noChangeArrowheads="1"/>
          </p:cNvSpPr>
          <p:nvPr/>
        </p:nvSpPr>
        <p:spPr>
          <a:xfrm>
            <a:off x="434788" y="1880079"/>
            <a:ext cx="11049000" cy="36576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14350" indent="-514350" fontAlgn="auto">
              <a:buClrTx/>
              <a:buFont typeface="+mj-lt"/>
              <a:buAutoNum type="arabicPeriod"/>
            </a:pPr>
            <a:r>
              <a:rPr lang="en-US" sz="2800" b="1" dirty="0">
                <a:solidFill>
                  <a:schemeClr val="tx1"/>
                </a:solidFill>
                <a:latin typeface="Century Gothic" panose="020B0502020202020204" pitchFamily="34" charset="0"/>
              </a:rPr>
              <a:t>Strict surveillance of bulls/closed herds/no commingling</a:t>
            </a:r>
          </a:p>
          <a:p>
            <a:pPr marL="514350" indent="-514350" fontAlgn="auto">
              <a:buClrTx/>
              <a:buFont typeface="+mj-lt"/>
              <a:buAutoNum type="arabicPeriod"/>
            </a:pPr>
            <a:r>
              <a:rPr lang="en-US" sz="2800" b="1" dirty="0">
                <a:solidFill>
                  <a:schemeClr val="tx1"/>
                </a:solidFill>
                <a:latin typeface="Century Gothic" panose="020B0502020202020204" pitchFamily="34" charset="0"/>
              </a:rPr>
              <a:t>Cull all positive bulls</a:t>
            </a:r>
          </a:p>
          <a:p>
            <a:pPr marL="514350" indent="-514350" fontAlgn="auto">
              <a:buClrTx/>
              <a:buFont typeface="+mj-lt"/>
              <a:buAutoNum type="arabicPeriod"/>
            </a:pPr>
            <a:r>
              <a:rPr lang="en-US" sz="2800" b="1" dirty="0">
                <a:solidFill>
                  <a:schemeClr val="tx1"/>
                </a:solidFill>
                <a:latin typeface="Century Gothic" panose="020B0502020202020204" pitchFamily="34" charset="0"/>
              </a:rPr>
              <a:t>Replace bulls &gt;4 </a:t>
            </a:r>
            <a:r>
              <a:rPr lang="en-US" sz="2800" b="1" dirty="0" err="1">
                <a:solidFill>
                  <a:schemeClr val="tx1"/>
                </a:solidFill>
                <a:latin typeface="Century Gothic" panose="020B0502020202020204" pitchFamily="34" charset="0"/>
              </a:rPr>
              <a:t>yrs</a:t>
            </a:r>
            <a:endParaRPr lang="en-US" sz="2800" b="1" dirty="0">
              <a:solidFill>
                <a:schemeClr val="tx1"/>
              </a:solidFill>
              <a:latin typeface="Century Gothic" panose="020B0502020202020204" pitchFamily="34" charset="0"/>
            </a:endParaRPr>
          </a:p>
          <a:p>
            <a:pPr marL="514350" indent="-514350" fontAlgn="auto">
              <a:buClrTx/>
              <a:buFont typeface="+mj-lt"/>
              <a:buAutoNum type="arabicPeriod"/>
            </a:pPr>
            <a:r>
              <a:rPr lang="en-US" sz="2800" b="1" dirty="0">
                <a:solidFill>
                  <a:schemeClr val="tx1"/>
                </a:solidFill>
                <a:latin typeface="Century Gothic" panose="020B0502020202020204" pitchFamily="34" charset="0"/>
              </a:rPr>
              <a:t>Use hygienic artificial insemination</a:t>
            </a:r>
          </a:p>
          <a:p>
            <a:pPr marL="201168" lvl="1" indent="0" fontAlgn="auto">
              <a:buClrTx/>
              <a:buNone/>
            </a:pPr>
            <a:r>
              <a:rPr lang="en-US" sz="2200" i="1" dirty="0">
                <a:solidFill>
                  <a:schemeClr val="tx1"/>
                </a:solidFill>
                <a:latin typeface="Century Gothic" panose="020B0502020202020204" pitchFamily="34" charset="0"/>
              </a:rPr>
              <a:t>    a.  T. </a:t>
            </a:r>
            <a:r>
              <a:rPr lang="en-US" sz="2200" i="1" dirty="0" err="1">
                <a:solidFill>
                  <a:schemeClr val="tx1"/>
                </a:solidFill>
                <a:latin typeface="Century Gothic" panose="020B0502020202020204" pitchFamily="34" charset="0"/>
              </a:rPr>
              <a:t>foetus</a:t>
            </a:r>
            <a:r>
              <a:rPr lang="en-US" sz="2200" dirty="0">
                <a:solidFill>
                  <a:schemeClr val="tx1"/>
                </a:solidFill>
                <a:latin typeface="Century Gothic" panose="020B0502020202020204" pitchFamily="34" charset="0"/>
              </a:rPr>
              <a:t> can survive the process used for freezing semen</a:t>
            </a:r>
          </a:p>
          <a:p>
            <a:pPr marL="514350" indent="-514350" fontAlgn="auto">
              <a:buClrTx/>
              <a:buFont typeface="+mj-lt"/>
              <a:buAutoNum type="arabicPeriod"/>
            </a:pPr>
            <a:r>
              <a:rPr lang="en-US" sz="2800" dirty="0">
                <a:solidFill>
                  <a:schemeClr val="tx1"/>
                </a:solidFill>
                <a:latin typeface="Century Gothic" panose="020B0502020202020204" pitchFamily="34" charset="0"/>
              </a:rPr>
              <a:t>  Vaccines (not-complete protection)</a:t>
            </a:r>
            <a:r>
              <a:rPr lang="en-US" dirty="0">
                <a:solidFill>
                  <a:schemeClr val="tx1"/>
                </a:solidFill>
                <a:latin typeface="Century Gothic" panose="020B0502020202020204" pitchFamily="34" charset="0"/>
              </a:rPr>
              <a:t>[</a:t>
            </a:r>
            <a:r>
              <a:rPr lang="en-US" dirty="0" err="1">
                <a:solidFill>
                  <a:schemeClr val="tx1"/>
                </a:solidFill>
                <a:latin typeface="Century Gothic" panose="020B0502020202020204" pitchFamily="34" charset="0"/>
              </a:rPr>
              <a:t>Trichguard</a:t>
            </a:r>
            <a:r>
              <a:rPr lang="en-US" dirty="0">
                <a:solidFill>
                  <a:schemeClr val="tx1"/>
                </a:solidFill>
                <a:latin typeface="Century Gothic" panose="020B0502020202020204" pitchFamily="34" charset="0"/>
              </a:rPr>
              <a:t>, </a:t>
            </a:r>
            <a:r>
              <a:rPr lang="en-US" dirty="0" err="1">
                <a:solidFill>
                  <a:schemeClr val="tx1"/>
                </a:solidFill>
                <a:latin typeface="Century Gothic" panose="020B0502020202020204" pitchFamily="34" charset="0"/>
              </a:rPr>
              <a:t>TrichGuard</a:t>
            </a:r>
            <a:r>
              <a:rPr lang="en-US" dirty="0">
                <a:solidFill>
                  <a:schemeClr val="tx1"/>
                </a:solidFill>
                <a:latin typeface="Century Gothic" panose="020B0502020202020204" pitchFamily="34" charset="0"/>
              </a:rPr>
              <a:t> V5L]</a:t>
            </a:r>
          </a:p>
        </p:txBody>
      </p:sp>
      <p:sp>
        <p:nvSpPr>
          <p:cNvPr id="8" name="Rectangle 7">
            <a:extLst>
              <a:ext uri="{FF2B5EF4-FFF2-40B4-BE49-F238E27FC236}">
                <a16:creationId xmlns:a16="http://schemas.microsoft.com/office/drawing/2014/main" id="{7BC458DB-834F-4AC2-BF85-731B1B37DB6B}"/>
              </a:ext>
            </a:extLst>
          </p:cNvPr>
          <p:cNvSpPr/>
          <p:nvPr/>
        </p:nvSpPr>
        <p:spPr>
          <a:xfrm>
            <a:off x="395941" y="1248617"/>
            <a:ext cx="8533105" cy="584775"/>
          </a:xfrm>
          <a:prstGeom prst="rect">
            <a:avLst/>
          </a:prstGeom>
        </p:spPr>
        <p:txBody>
          <a:bodyPr wrap="none">
            <a:spAutoFit/>
          </a:bodyPr>
          <a:lstStyle/>
          <a:p>
            <a:r>
              <a:rPr lang="en-US" sz="3200" b="1" u="sng" dirty="0">
                <a:latin typeface="Century Gothic" panose="020B0502020202020204" pitchFamily="34" charset="0"/>
              </a:rPr>
              <a:t>Good Farm Management and Biosecurity!</a:t>
            </a:r>
            <a:endParaRPr lang="en-US" sz="3200" u="sng" dirty="0"/>
          </a:p>
        </p:txBody>
      </p:sp>
      <p:sp>
        <p:nvSpPr>
          <p:cNvPr id="9" name="Rectangle 8">
            <a:extLst>
              <a:ext uri="{FF2B5EF4-FFF2-40B4-BE49-F238E27FC236}">
                <a16:creationId xmlns:a16="http://schemas.microsoft.com/office/drawing/2014/main" id="{527755E5-517F-488E-B340-6443A6C7F8B5}"/>
              </a:ext>
            </a:extLst>
          </p:cNvPr>
          <p:cNvSpPr/>
          <p:nvPr/>
        </p:nvSpPr>
        <p:spPr>
          <a:xfrm>
            <a:off x="274113" y="5389120"/>
            <a:ext cx="3831498" cy="646331"/>
          </a:xfrm>
          <a:prstGeom prst="rect">
            <a:avLst/>
          </a:prstGeom>
        </p:spPr>
        <p:txBody>
          <a:bodyPr wrap="none">
            <a:spAutoFit/>
          </a:bodyPr>
          <a:lstStyle/>
          <a:p>
            <a:r>
              <a:rPr lang="en-US" altLang="en-US" sz="3600" b="1" dirty="0">
                <a:latin typeface="Century Gothic" panose="020B0502020202020204" pitchFamily="34" charset="0"/>
              </a:rPr>
              <a:t>Treatment</a:t>
            </a:r>
            <a:r>
              <a:rPr lang="en-US" altLang="en-US" sz="3600" dirty="0">
                <a:latin typeface="Century Gothic" panose="020B0502020202020204" pitchFamily="34" charset="0"/>
              </a:rPr>
              <a:t>: none</a:t>
            </a:r>
            <a:endParaRPr lang="en-US" sz="3600" dirty="0"/>
          </a:p>
        </p:txBody>
      </p:sp>
      <p:sp>
        <p:nvSpPr>
          <p:cNvPr id="3" name="Rectangle 2">
            <a:extLst>
              <a:ext uri="{FF2B5EF4-FFF2-40B4-BE49-F238E27FC236}">
                <a16:creationId xmlns:a16="http://schemas.microsoft.com/office/drawing/2014/main" id="{BDF16CAB-9364-EAD0-B5FF-2A383A6D32F5}"/>
              </a:ext>
            </a:extLst>
          </p:cNvPr>
          <p:cNvSpPr/>
          <p:nvPr/>
        </p:nvSpPr>
        <p:spPr>
          <a:xfrm>
            <a:off x="152400" y="1143000"/>
            <a:ext cx="11201400" cy="4071513"/>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60149" y="5279129"/>
            <a:ext cx="493651" cy="1060245"/>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489851" y="5182164"/>
            <a:ext cx="552650" cy="1060245"/>
          </a:xfrm>
          <a:prstGeom prst="rect">
            <a:avLst/>
          </a:prstGeom>
        </p:spPr>
      </p:pic>
    </p:spTree>
    <p:extLst>
      <p:ext uri="{BB962C8B-B14F-4D97-AF65-F5344CB8AC3E}">
        <p14:creationId xmlns:p14="http://schemas.microsoft.com/office/powerpoint/2010/main" val="421501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a:extLst>
              <a:ext uri="{FF2B5EF4-FFF2-40B4-BE49-F238E27FC236}">
                <a16:creationId xmlns:a16="http://schemas.microsoft.com/office/drawing/2014/main" id="{645D4EB8-0D49-F0FC-D920-11BEBA2DDC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0200" y="167680"/>
            <a:ext cx="8415203" cy="563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0CCDFF-B80C-AE97-66B9-7B13A3AF46DC}"/>
              </a:ext>
            </a:extLst>
          </p:cNvPr>
          <p:cNvSpPr txBox="1"/>
          <p:nvPr/>
        </p:nvSpPr>
        <p:spPr>
          <a:xfrm>
            <a:off x="154836" y="6334780"/>
            <a:ext cx="11882327" cy="523220"/>
          </a:xfrm>
          <a:prstGeom prst="rect">
            <a:avLst/>
          </a:prstGeom>
          <a:noFill/>
        </p:spPr>
        <p:txBody>
          <a:bodyPr wrap="square">
            <a:spAutoFit/>
          </a:bodyPr>
          <a:lstStyle/>
          <a:p>
            <a:r>
              <a:rPr lang="en-US" sz="1400" b="0" i="0" dirty="0">
                <a:solidFill>
                  <a:schemeClr val="bg1"/>
                </a:solidFill>
                <a:effectLst/>
                <a:latin typeface="-apple-system"/>
              </a:rPr>
              <a:t>Yao, C. Control and eradication of bovine </a:t>
            </a:r>
            <a:r>
              <a:rPr lang="en-US" sz="1400" b="0" i="0" dirty="0" err="1">
                <a:solidFill>
                  <a:schemeClr val="bg1"/>
                </a:solidFill>
                <a:effectLst/>
                <a:latin typeface="-apple-system"/>
              </a:rPr>
              <a:t>trichomonosis</a:t>
            </a:r>
            <a:r>
              <a:rPr lang="en-US" sz="1400" b="0" i="0" dirty="0">
                <a:solidFill>
                  <a:schemeClr val="bg1"/>
                </a:solidFill>
                <a:effectLst/>
                <a:latin typeface="-apple-system"/>
              </a:rPr>
              <a:t> in Wyoming, USA by testing and culling positive bulls. </a:t>
            </a:r>
            <a:r>
              <a:rPr lang="en-US" sz="1400" b="0" i="1" dirty="0">
                <a:solidFill>
                  <a:schemeClr val="bg1"/>
                </a:solidFill>
                <a:effectLst/>
                <a:latin typeface="-apple-system"/>
              </a:rPr>
              <a:t>Vet Res</a:t>
            </a:r>
            <a:r>
              <a:rPr lang="en-US" sz="1400" b="0" i="0" dirty="0">
                <a:solidFill>
                  <a:schemeClr val="bg1"/>
                </a:solidFill>
                <a:effectLst/>
                <a:latin typeface="-apple-system"/>
              </a:rPr>
              <a:t> </a:t>
            </a:r>
            <a:r>
              <a:rPr lang="en-US" sz="1400" b="1" i="0" dirty="0">
                <a:solidFill>
                  <a:schemeClr val="bg1"/>
                </a:solidFill>
                <a:effectLst/>
                <a:latin typeface="-apple-system"/>
              </a:rPr>
              <a:t>52, </a:t>
            </a:r>
            <a:r>
              <a:rPr lang="en-US" sz="1400" b="0" i="0" dirty="0">
                <a:solidFill>
                  <a:schemeClr val="bg1"/>
                </a:solidFill>
                <a:effectLst/>
                <a:latin typeface="-apple-system"/>
              </a:rPr>
              <a:t>129 (2021). https://doi.org/10.1186/s13567-021-00996-w</a:t>
            </a:r>
            <a:endParaRPr lang="en-US" sz="1400" dirty="0">
              <a:solidFill>
                <a:schemeClr val="bg1"/>
              </a:solidFill>
            </a:endParaRPr>
          </a:p>
        </p:txBody>
      </p:sp>
    </p:spTree>
    <p:extLst>
      <p:ext uri="{BB962C8B-B14F-4D97-AF65-F5344CB8AC3E}">
        <p14:creationId xmlns:p14="http://schemas.microsoft.com/office/powerpoint/2010/main" val="3899692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BF8A4F-9453-3EC8-F189-7151438035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33600" y="1011044"/>
            <a:ext cx="8839200" cy="5820936"/>
          </a:xfrm>
          <a:prstGeom prst="rect">
            <a:avLst/>
          </a:prstGeom>
        </p:spPr>
      </p:pic>
      <p:sp>
        <p:nvSpPr>
          <p:cNvPr id="5" name="TextBox 4">
            <a:extLst>
              <a:ext uri="{FF2B5EF4-FFF2-40B4-BE49-F238E27FC236}">
                <a16:creationId xmlns:a16="http://schemas.microsoft.com/office/drawing/2014/main" id="{3AF01E66-C315-6772-484C-E2C458DC9B25}"/>
              </a:ext>
            </a:extLst>
          </p:cNvPr>
          <p:cNvSpPr txBox="1"/>
          <p:nvPr/>
        </p:nvSpPr>
        <p:spPr>
          <a:xfrm>
            <a:off x="152400" y="-31376"/>
            <a:ext cx="11260015" cy="954107"/>
          </a:xfrm>
          <a:prstGeom prst="rect">
            <a:avLst/>
          </a:prstGeom>
          <a:noFill/>
        </p:spPr>
        <p:txBody>
          <a:bodyPr wrap="square" rtlCol="0">
            <a:spAutoFit/>
          </a:bodyPr>
          <a:lstStyle/>
          <a:p>
            <a:r>
              <a:rPr lang="en-US" altLang="en-US" sz="2800" b="1" dirty="0">
                <a:latin typeface="Century Gothic" panose="020B0502020202020204" pitchFamily="34" charset="0"/>
              </a:rPr>
              <a:t>FYI: Geography</a:t>
            </a:r>
            <a:r>
              <a:rPr lang="en-US" altLang="en-US" sz="2800" dirty="0">
                <a:latin typeface="Century Gothic" panose="020B0502020202020204" pitchFamily="34" charset="0"/>
              </a:rPr>
              <a:t>: </a:t>
            </a:r>
          </a:p>
          <a:p>
            <a:r>
              <a:rPr lang="en-US" sz="2800" dirty="0">
                <a:latin typeface="Century Gothic" panose="020B0502020202020204" pitchFamily="34" charset="0"/>
              </a:rPr>
              <a:t>States where bovine trichomoniasis is reportable</a:t>
            </a:r>
          </a:p>
        </p:txBody>
      </p:sp>
      <p:sp>
        <p:nvSpPr>
          <p:cNvPr id="6" name="Rectangle 5">
            <a:extLst>
              <a:ext uri="{FF2B5EF4-FFF2-40B4-BE49-F238E27FC236}">
                <a16:creationId xmlns:a16="http://schemas.microsoft.com/office/drawing/2014/main" id="{3746E09D-2073-0F9A-0C3F-0F1AC87EEF39}"/>
              </a:ext>
            </a:extLst>
          </p:cNvPr>
          <p:cNvSpPr/>
          <p:nvPr/>
        </p:nvSpPr>
        <p:spPr>
          <a:xfrm>
            <a:off x="2743200" y="2209800"/>
            <a:ext cx="4047461" cy="1815882"/>
          </a:xfrm>
          <a:prstGeom prst="rect">
            <a:avLst/>
          </a:prstGeom>
        </p:spPr>
        <p:txBody>
          <a:bodyPr wrap="square">
            <a:spAutoFit/>
          </a:bodyPr>
          <a:lstStyle/>
          <a:p>
            <a:r>
              <a:rPr lang="en-US" sz="2800" b="1" dirty="0">
                <a:solidFill>
                  <a:schemeClr val="bg1">
                    <a:lumMod val="95000"/>
                  </a:schemeClr>
                </a:solidFill>
                <a:latin typeface="Century Gothic" panose="020B0502020202020204" pitchFamily="34" charset="0"/>
                <a:cs typeface="Comic Sans MS"/>
              </a:rPr>
              <a:t>Contact your state’s veterinarian to find out updated regulations</a:t>
            </a:r>
            <a:endParaRPr lang="en-US" sz="2800" dirty="0">
              <a:solidFill>
                <a:schemeClr val="bg1">
                  <a:lumMod val="95000"/>
                </a:schemeClr>
              </a:solidFill>
              <a:latin typeface="Century Gothic" panose="020B0502020202020204" pitchFamily="34" charset="0"/>
              <a:cs typeface="Comic Sans MS"/>
            </a:endParaRPr>
          </a:p>
        </p:txBody>
      </p:sp>
    </p:spTree>
    <p:extLst>
      <p:ext uri="{BB962C8B-B14F-4D97-AF65-F5344CB8AC3E}">
        <p14:creationId xmlns:p14="http://schemas.microsoft.com/office/powerpoint/2010/main" val="3045470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7755E5-517F-488E-B340-6443A6C7F8B5}"/>
              </a:ext>
            </a:extLst>
          </p:cNvPr>
          <p:cNvSpPr/>
          <p:nvPr/>
        </p:nvSpPr>
        <p:spPr>
          <a:xfrm>
            <a:off x="254616" y="45905"/>
            <a:ext cx="9448420" cy="1200329"/>
          </a:xfrm>
          <a:prstGeom prst="rect">
            <a:avLst/>
          </a:prstGeom>
        </p:spPr>
        <p:txBody>
          <a:bodyPr wrap="none">
            <a:spAutoFit/>
          </a:bodyPr>
          <a:lstStyle/>
          <a:p>
            <a:r>
              <a:rPr lang="en-US" altLang="en-US" sz="3600" b="1" dirty="0">
                <a:latin typeface="Century Gothic" panose="020B0502020202020204" pitchFamily="34" charset="0"/>
              </a:rPr>
              <a:t>FYI: Geography</a:t>
            </a:r>
            <a:r>
              <a:rPr lang="en-US" altLang="en-US" sz="3600" dirty="0">
                <a:latin typeface="Century Gothic" panose="020B0502020202020204" pitchFamily="34" charset="0"/>
              </a:rPr>
              <a:t>: </a:t>
            </a:r>
          </a:p>
          <a:p>
            <a:r>
              <a:rPr lang="en-US" altLang="en-US" sz="3600" dirty="0">
                <a:latin typeface="Century Gothic" panose="020B0502020202020204" pitchFamily="34" charset="0"/>
              </a:rPr>
              <a:t>Bovine Genital Trichomoniasis (2015-2019)</a:t>
            </a:r>
            <a:endParaRPr lang="en-US" sz="3600" dirty="0"/>
          </a:p>
        </p:txBody>
      </p:sp>
      <p:sp>
        <p:nvSpPr>
          <p:cNvPr id="2" name="Rectangle 1">
            <a:extLst>
              <a:ext uri="{FF2B5EF4-FFF2-40B4-BE49-F238E27FC236}">
                <a16:creationId xmlns:a16="http://schemas.microsoft.com/office/drawing/2014/main" id="{9E15C500-5813-42B1-BC51-EED400EDEBAA}"/>
              </a:ext>
            </a:extLst>
          </p:cNvPr>
          <p:cNvSpPr/>
          <p:nvPr/>
        </p:nvSpPr>
        <p:spPr>
          <a:xfrm>
            <a:off x="245651" y="1758070"/>
            <a:ext cx="4173949" cy="1200329"/>
          </a:xfrm>
          <a:prstGeom prst="rect">
            <a:avLst/>
          </a:prstGeom>
        </p:spPr>
        <p:txBody>
          <a:bodyPr wrap="square">
            <a:spAutoFit/>
          </a:bodyPr>
          <a:lstStyle/>
          <a:p>
            <a:r>
              <a:rPr lang="en-US" dirty="0">
                <a:latin typeface="Century Gothic" panose="020B0502020202020204" pitchFamily="34" charset="0"/>
                <a:cs typeface="Comic Sans MS"/>
              </a:rPr>
              <a:t>Western US </a:t>
            </a:r>
            <a:r>
              <a:rPr lang="en-US" b="1" dirty="0">
                <a:latin typeface="Century Gothic" panose="020B0502020202020204" pitchFamily="34" charset="0"/>
                <a:cs typeface="Comic Sans MS"/>
              </a:rPr>
              <a:t>– </a:t>
            </a:r>
            <a:r>
              <a:rPr lang="en-US" dirty="0">
                <a:latin typeface="Century Gothic" panose="020B0502020202020204" pitchFamily="34" charset="0"/>
                <a:cs typeface="Comic Sans MS"/>
              </a:rPr>
              <a:t>historically more challenges</a:t>
            </a:r>
          </a:p>
          <a:p>
            <a:r>
              <a:rPr lang="en-US" dirty="0">
                <a:latin typeface="Century Gothic" panose="020B0502020202020204" pitchFamily="34" charset="0"/>
                <a:cs typeface="Comic Sans MS"/>
              </a:rPr>
              <a:t>with management</a:t>
            </a:r>
          </a:p>
        </p:txBody>
      </p:sp>
      <p:pic>
        <p:nvPicPr>
          <p:cNvPr id="9" name="Picture 8" descr="Map&#10;&#10;Description automatically generated">
            <a:extLst>
              <a:ext uri="{FF2B5EF4-FFF2-40B4-BE49-F238E27FC236}">
                <a16:creationId xmlns:a16="http://schemas.microsoft.com/office/drawing/2014/main" id="{19ABB4A1-5A2A-50CC-E4EB-7B80588C2E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24400" y="1981200"/>
            <a:ext cx="6904531" cy="4146619"/>
          </a:xfrm>
          <a:prstGeom prst="rect">
            <a:avLst/>
          </a:prstGeom>
        </p:spPr>
      </p:pic>
      <p:sp>
        <p:nvSpPr>
          <p:cNvPr id="12" name="TextBox 11">
            <a:extLst>
              <a:ext uri="{FF2B5EF4-FFF2-40B4-BE49-F238E27FC236}">
                <a16:creationId xmlns:a16="http://schemas.microsoft.com/office/drawing/2014/main" id="{7333BD73-CC57-CDBE-9D0F-E9AC4F565043}"/>
              </a:ext>
            </a:extLst>
          </p:cNvPr>
          <p:cNvSpPr txBox="1"/>
          <p:nvPr/>
        </p:nvSpPr>
        <p:spPr>
          <a:xfrm>
            <a:off x="1" y="6396335"/>
            <a:ext cx="11963400" cy="461665"/>
          </a:xfrm>
          <a:prstGeom prst="rect">
            <a:avLst/>
          </a:prstGeom>
          <a:noFill/>
        </p:spPr>
        <p:txBody>
          <a:bodyPr wrap="square">
            <a:spAutoFit/>
          </a:bodyPr>
          <a:lstStyle/>
          <a:p>
            <a:r>
              <a:rPr lang="en-US" sz="1200" b="0" i="0" dirty="0">
                <a:solidFill>
                  <a:schemeClr val="bg1"/>
                </a:solidFill>
                <a:effectLst/>
                <a:latin typeface="Roboto" panose="02000000000000000000" pitchFamily="2" charset="0"/>
              </a:rPr>
              <a:t>Martin KA, Henderson J, Brewer MT. Bovine </a:t>
            </a:r>
            <a:r>
              <a:rPr lang="en-US" sz="1200" b="0" i="0" dirty="0" err="1">
                <a:solidFill>
                  <a:schemeClr val="bg1"/>
                </a:solidFill>
                <a:effectLst/>
                <a:latin typeface="Roboto" panose="02000000000000000000" pitchFamily="2" charset="0"/>
              </a:rPr>
              <a:t>Trichomonosis</a:t>
            </a:r>
            <a:r>
              <a:rPr lang="en-US" sz="1200" b="0" i="0" dirty="0">
                <a:solidFill>
                  <a:schemeClr val="bg1"/>
                </a:solidFill>
                <a:effectLst/>
                <a:latin typeface="Roboto" panose="02000000000000000000" pitchFamily="2" charset="0"/>
              </a:rPr>
              <a:t> Cases in the United States 2015-2019. Front Vet Sci. 2021 Aug 9;8:692199. </a:t>
            </a:r>
            <a:r>
              <a:rPr lang="en-US" sz="1200" b="0" i="0" dirty="0" err="1">
                <a:solidFill>
                  <a:schemeClr val="bg1"/>
                </a:solidFill>
                <a:effectLst/>
                <a:latin typeface="Roboto" panose="02000000000000000000" pitchFamily="2" charset="0"/>
              </a:rPr>
              <a:t>doi</a:t>
            </a:r>
            <a:r>
              <a:rPr lang="en-US" sz="1200" b="0" i="0" dirty="0">
                <a:solidFill>
                  <a:schemeClr val="bg1"/>
                </a:solidFill>
                <a:effectLst/>
                <a:latin typeface="Roboto" panose="02000000000000000000" pitchFamily="2" charset="0"/>
              </a:rPr>
              <a:t>: 10.3389/fvets.2021.692199. PMID: 34434984; PMCID: PMC8382153.</a:t>
            </a:r>
            <a:endParaRPr lang="en-US" sz="1200" dirty="0">
              <a:solidFill>
                <a:schemeClr val="bg1"/>
              </a:solidFill>
            </a:endParaRPr>
          </a:p>
        </p:txBody>
      </p:sp>
    </p:spTree>
    <p:extLst>
      <p:ext uri="{BB962C8B-B14F-4D97-AF65-F5344CB8AC3E}">
        <p14:creationId xmlns:p14="http://schemas.microsoft.com/office/powerpoint/2010/main" val="1232581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9255C9DD-B536-4970-95C2-B9CC2CA21646}"/>
              </a:ext>
            </a:extLst>
          </p:cNvPr>
          <p:cNvSpPr txBox="1">
            <a:spLocks noChangeArrowheads="1"/>
          </p:cNvSpPr>
          <p:nvPr/>
        </p:nvSpPr>
        <p:spPr>
          <a:xfrm>
            <a:off x="320534" y="1971025"/>
            <a:ext cx="7495963" cy="178170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buFont typeface="Arial" panose="020B0604020202020204" pitchFamily="34" charset="0"/>
              <a:buChar char="•"/>
            </a:pPr>
            <a:r>
              <a:rPr lang="en-US" sz="2800" b="1" dirty="0">
                <a:solidFill>
                  <a:schemeClr val="tx1"/>
                </a:solidFill>
                <a:latin typeface="Century Gothic" panose="020B0502020202020204" pitchFamily="34" charset="0"/>
              </a:rPr>
              <a:t> Bulls ≥4 </a:t>
            </a:r>
            <a:r>
              <a:rPr lang="en-US" sz="2800" b="1" dirty="0" err="1">
                <a:solidFill>
                  <a:schemeClr val="tx1"/>
                </a:solidFill>
                <a:latin typeface="Century Gothic" panose="020B0502020202020204" pitchFamily="34" charset="0"/>
              </a:rPr>
              <a:t>yrs</a:t>
            </a:r>
            <a:r>
              <a:rPr lang="en-US" sz="2800" b="1" dirty="0">
                <a:solidFill>
                  <a:schemeClr val="tx1"/>
                </a:solidFill>
                <a:latin typeface="Century Gothic" panose="020B0502020202020204" pitchFamily="34" charset="0"/>
              </a:rPr>
              <a:t> age</a:t>
            </a:r>
          </a:p>
        </p:txBody>
      </p:sp>
      <p:sp>
        <p:nvSpPr>
          <p:cNvPr id="13" name="Rectangle 12">
            <a:extLst>
              <a:ext uri="{FF2B5EF4-FFF2-40B4-BE49-F238E27FC236}">
                <a16:creationId xmlns:a16="http://schemas.microsoft.com/office/drawing/2014/main" id="{22162BD5-5F64-4C0F-879F-F20E3DAD5ECB}"/>
              </a:ext>
            </a:extLst>
          </p:cNvPr>
          <p:cNvSpPr/>
          <p:nvPr/>
        </p:nvSpPr>
        <p:spPr>
          <a:xfrm>
            <a:off x="289158" y="1093286"/>
            <a:ext cx="6183103" cy="646331"/>
          </a:xfrm>
          <a:prstGeom prst="rect">
            <a:avLst/>
          </a:prstGeom>
        </p:spPr>
        <p:txBody>
          <a:bodyPr wrap="none">
            <a:spAutoFit/>
          </a:bodyPr>
          <a:lstStyle/>
          <a:p>
            <a:r>
              <a:rPr lang="en-US" altLang="en-US" sz="3600" b="1" dirty="0">
                <a:latin typeface="Century Gothic" panose="020B0502020202020204" pitchFamily="34" charset="0"/>
              </a:rPr>
              <a:t>Epidemiology/Risk Factors:</a:t>
            </a:r>
            <a:endParaRPr lang="en-US" sz="3600" dirty="0"/>
          </a:p>
        </p:txBody>
      </p:sp>
      <p:sp>
        <p:nvSpPr>
          <p:cNvPr id="3" name="Rectangle 2">
            <a:extLst>
              <a:ext uri="{FF2B5EF4-FFF2-40B4-BE49-F238E27FC236}">
                <a16:creationId xmlns:a16="http://schemas.microsoft.com/office/drawing/2014/main" id="{F402B4A7-CBEF-4ECF-ACA1-722B246D5590}"/>
              </a:ext>
            </a:extLst>
          </p:cNvPr>
          <p:cNvSpPr/>
          <p:nvPr/>
        </p:nvSpPr>
        <p:spPr>
          <a:xfrm>
            <a:off x="2483086" y="176403"/>
            <a:ext cx="7495963" cy="707886"/>
          </a:xfrm>
          <a:prstGeom prst="rect">
            <a:avLst/>
          </a:prstGeom>
        </p:spPr>
        <p:txBody>
          <a:bodyPr wrap="none">
            <a:spAutoFit/>
          </a:bodyPr>
          <a:lstStyle/>
          <a:p>
            <a:r>
              <a:rPr lang="en-US" altLang="en-US" sz="4000" dirty="0">
                <a:latin typeface="Century Gothic" panose="020B0502020202020204" pitchFamily="34" charset="0"/>
              </a:rPr>
              <a:t>Bovine Genital Trichomoniasis</a:t>
            </a:r>
            <a:endParaRPr lang="en-US" sz="4000" dirty="0"/>
          </a:p>
        </p:txBody>
      </p:sp>
      <p:sp>
        <p:nvSpPr>
          <p:cNvPr id="4" name="Rectangle 3">
            <a:extLst>
              <a:ext uri="{FF2B5EF4-FFF2-40B4-BE49-F238E27FC236}">
                <a16:creationId xmlns:a16="http://schemas.microsoft.com/office/drawing/2014/main" id="{411B9D12-726D-2012-18FE-C66B5B68D7DD}"/>
              </a:ext>
            </a:extLst>
          </p:cNvPr>
          <p:cNvSpPr txBox="1">
            <a:spLocks noChangeArrowheads="1"/>
          </p:cNvSpPr>
          <p:nvPr/>
        </p:nvSpPr>
        <p:spPr>
          <a:xfrm>
            <a:off x="289158" y="2559086"/>
            <a:ext cx="5684858" cy="2482427"/>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buFont typeface="Arial" panose="020B0604020202020204" pitchFamily="34" charset="0"/>
              <a:buChar char="•"/>
            </a:pPr>
            <a:r>
              <a:rPr lang="en-US" sz="2800" dirty="0">
                <a:solidFill>
                  <a:schemeClr val="tx1"/>
                </a:solidFill>
                <a:latin typeface="Century Gothic" panose="020B0502020202020204" pitchFamily="34" charset="0"/>
              </a:rPr>
              <a:t>  </a:t>
            </a:r>
            <a:r>
              <a:rPr lang="en-US" sz="2800" b="1" dirty="0">
                <a:solidFill>
                  <a:schemeClr val="tx1"/>
                </a:solidFill>
                <a:latin typeface="Century Gothic" panose="020B0502020202020204" pitchFamily="34" charset="0"/>
              </a:rPr>
              <a:t>Grazing on public land /    commingling herds  </a:t>
            </a:r>
          </a:p>
          <a:p>
            <a:pPr fontAlgn="auto">
              <a:buFont typeface="Arial" panose="020B0604020202020204" pitchFamily="34" charset="0"/>
              <a:buChar char="•"/>
            </a:pPr>
            <a:r>
              <a:rPr lang="en-US" sz="2800" b="1" dirty="0">
                <a:solidFill>
                  <a:schemeClr val="tx1"/>
                </a:solidFill>
                <a:latin typeface="Century Gothic" panose="020B0502020202020204" pitchFamily="34" charset="0"/>
              </a:rPr>
              <a:t>  Herds with ≥500 cows</a:t>
            </a:r>
          </a:p>
          <a:p>
            <a:pPr fontAlgn="auto">
              <a:lnSpc>
                <a:spcPct val="100000"/>
              </a:lnSpc>
              <a:buFont typeface="Arial" panose="020B0604020202020204" pitchFamily="34" charset="0"/>
              <a:buChar char="•"/>
            </a:pPr>
            <a:r>
              <a:rPr lang="en-US" sz="2800" dirty="0">
                <a:solidFill>
                  <a:schemeClr val="tx1"/>
                </a:solidFill>
                <a:latin typeface="Century Gothic" panose="020B0502020202020204" pitchFamily="34" charset="0"/>
              </a:rPr>
              <a:t>  </a:t>
            </a:r>
            <a:r>
              <a:rPr lang="en-US" sz="2800" b="1" dirty="0">
                <a:solidFill>
                  <a:schemeClr val="tx1"/>
                </a:solidFill>
                <a:latin typeface="Century Gothic" panose="020B0502020202020204" pitchFamily="34" charset="0"/>
              </a:rPr>
              <a:t>Large sire herds</a:t>
            </a:r>
          </a:p>
        </p:txBody>
      </p:sp>
      <p:pic>
        <p:nvPicPr>
          <p:cNvPr id="6" name="Picture 5" descr="A large group of animals grazing in a field&#10;&#10;Description automatically generated with low confidence">
            <a:extLst>
              <a:ext uri="{FF2B5EF4-FFF2-40B4-BE49-F238E27FC236}">
                <a16:creationId xmlns:a16="http://schemas.microsoft.com/office/drawing/2014/main" id="{43CADC76-575F-19A8-0A05-697E021FBD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83068" y="1703758"/>
            <a:ext cx="6508932" cy="4556252"/>
          </a:xfrm>
          <a:prstGeom prst="rect">
            <a:avLst/>
          </a:prstGeom>
        </p:spPr>
      </p:pic>
    </p:spTree>
    <p:extLst>
      <p:ext uri="{BB962C8B-B14F-4D97-AF65-F5344CB8AC3E}">
        <p14:creationId xmlns:p14="http://schemas.microsoft.com/office/powerpoint/2010/main" val="1269973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152400" y="54231"/>
            <a:ext cx="12115800" cy="748532"/>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sz="4000" b="1" i="1" dirty="0" err="1">
                <a:solidFill>
                  <a:schemeClr val="tx1"/>
                </a:solidFill>
                <a:latin typeface="Century Gothic" panose="020B0502020202020204" pitchFamily="34" charset="0"/>
              </a:rPr>
              <a:t>Tritrichomonas</a:t>
            </a:r>
            <a:r>
              <a:rPr lang="en-US" sz="4000" b="1" i="1" dirty="0">
                <a:solidFill>
                  <a:schemeClr val="tx1"/>
                </a:solidFill>
                <a:latin typeface="Century Gothic" panose="020B0502020202020204" pitchFamily="34" charset="0"/>
              </a:rPr>
              <a:t> </a:t>
            </a:r>
            <a:r>
              <a:rPr lang="en-US" sz="4000" b="1" i="1" dirty="0" err="1">
                <a:solidFill>
                  <a:schemeClr val="tx1"/>
                </a:solidFill>
                <a:latin typeface="Century Gothic" panose="020B0502020202020204" pitchFamily="34" charset="0"/>
              </a:rPr>
              <a:t>blagburni</a:t>
            </a:r>
            <a:endParaRPr lang="en-US" dirty="0">
              <a:solidFill>
                <a:schemeClr val="tx1"/>
              </a:solidFill>
              <a:latin typeface="Century Gothic" panose="020B0502020202020204" pitchFamily="34" charset="0"/>
            </a:endParaRPr>
          </a:p>
        </p:txBody>
      </p:sp>
      <p:sp>
        <p:nvSpPr>
          <p:cNvPr id="9" name="Rectangle 5"/>
          <p:cNvSpPr txBox="1">
            <a:spLocks noChangeArrowheads="1"/>
          </p:cNvSpPr>
          <p:nvPr/>
        </p:nvSpPr>
        <p:spPr>
          <a:xfrm>
            <a:off x="-228600" y="5282058"/>
            <a:ext cx="7583920" cy="34889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6075" indent="-346075" fontAlgn="auto"/>
            <a:r>
              <a:rPr lang="en-US" sz="3200" dirty="0">
                <a:solidFill>
                  <a:schemeClr val="tx1"/>
                </a:solidFill>
                <a:latin typeface="Century Gothic" panose="020B0502020202020204" pitchFamily="34" charset="0"/>
              </a:rPr>
              <a:t>Feline </a:t>
            </a:r>
            <a:r>
              <a:rPr lang="en-US" sz="3200" dirty="0" err="1">
                <a:solidFill>
                  <a:schemeClr val="tx1"/>
                </a:solidFill>
                <a:latin typeface="Century Gothic" panose="020B0502020202020204" pitchFamily="34" charset="0"/>
              </a:rPr>
              <a:t>Trichomonosis</a:t>
            </a:r>
            <a:endParaRPr lang="en-US" sz="3200" dirty="0">
              <a:solidFill>
                <a:schemeClr val="tx1"/>
              </a:solidFill>
              <a:latin typeface="Century Gothic" panose="020B0502020202020204" pitchFamily="34" charset="0"/>
            </a:endParaRPr>
          </a:p>
        </p:txBody>
      </p:sp>
      <p:pic>
        <p:nvPicPr>
          <p:cNvPr id="10" name="Picture 9" descr="tritrich_light_microscopy.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7766486" y="1320480"/>
            <a:ext cx="4554145" cy="3312190"/>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2024" y="699502"/>
            <a:ext cx="7941986" cy="4480454"/>
          </a:xfrm>
          <a:prstGeom prst="rect">
            <a:avLst/>
          </a:prstGeom>
        </p:spPr>
      </p:pic>
      <p:sp>
        <p:nvSpPr>
          <p:cNvPr id="2" name="Rectangle 1"/>
          <p:cNvSpPr/>
          <p:nvPr/>
        </p:nvSpPr>
        <p:spPr>
          <a:xfrm>
            <a:off x="134203" y="5733050"/>
            <a:ext cx="11019714" cy="584775"/>
          </a:xfrm>
          <a:prstGeom prst="rect">
            <a:avLst/>
          </a:prstGeom>
        </p:spPr>
        <p:txBody>
          <a:bodyPr wrap="square">
            <a:spAutoFit/>
          </a:bodyPr>
          <a:lstStyle/>
          <a:p>
            <a:pPr marL="346075" indent="-346075" fontAlgn="auto"/>
            <a:r>
              <a:rPr lang="en-US" altLang="en-US" sz="3200" dirty="0">
                <a:latin typeface="Century Gothic" panose="020B0502020202020204" pitchFamily="34" charset="0"/>
              </a:rPr>
              <a:t>A cause of persistent Large Bowel Diarrhea in Cats</a:t>
            </a:r>
          </a:p>
        </p:txBody>
      </p:sp>
    </p:spTree>
    <p:extLst>
      <p:ext uri="{BB962C8B-B14F-4D97-AF65-F5344CB8AC3E}">
        <p14:creationId xmlns:p14="http://schemas.microsoft.com/office/powerpoint/2010/main" val="1997405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0C1F7DC8-A4A3-4CF4-A85C-38B143EF0C48}"/>
              </a:ext>
            </a:extLst>
          </p:cNvPr>
          <p:cNvCxnSpPr/>
          <p:nvPr/>
        </p:nvCxnSpPr>
        <p:spPr>
          <a:xfrm>
            <a:off x="457200" y="3657600"/>
            <a:ext cx="11382803" cy="59711"/>
          </a:xfrm>
          <a:prstGeom prst="line">
            <a:avLst/>
          </a:prstGeom>
          <a:noFill/>
          <a:ln w="28575" cap="flat" cmpd="sng" algn="ctr">
            <a:solidFill>
              <a:srgbClr val="666699"/>
            </a:solidFill>
            <a:prstDash val="lgDash"/>
          </a:ln>
          <a:effectLst/>
        </p:spPr>
      </p:cxnSp>
      <p:pic>
        <p:nvPicPr>
          <p:cNvPr id="2" name="Picture 2" descr="Image result for Gi tract transparent background">
            <a:extLst>
              <a:ext uri="{FF2B5EF4-FFF2-40B4-BE49-F238E27FC236}">
                <a16:creationId xmlns:a16="http://schemas.microsoft.com/office/drawing/2014/main" id="{40767493-CCD6-4C8C-9BC8-B1949563261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92781" y="5472317"/>
            <a:ext cx="1470421" cy="12796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52FB4B-1BF8-4FEB-861A-0FD49722CB1B}"/>
              </a:ext>
            </a:extLst>
          </p:cNvPr>
          <p:cNvSpPr txBox="1"/>
          <p:nvPr/>
        </p:nvSpPr>
        <p:spPr>
          <a:xfrm>
            <a:off x="3292912" y="343600"/>
            <a:ext cx="8382317"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666699"/>
                </a:solidFill>
                <a:effectLst/>
                <a:uLnTx/>
                <a:uFillTx/>
                <a:latin typeface="Century Gothic" panose="020B0502020202020204" pitchFamily="34" charset="0"/>
                <a:ea typeface="ＭＳ Ｐゴシック" pitchFamily="34" charset="-128"/>
                <a:cs typeface="+mn-cs"/>
              </a:rPr>
              <a:t>Grouped by Infection Site and Motility</a:t>
            </a:r>
          </a:p>
        </p:txBody>
      </p:sp>
      <p:pic>
        <p:nvPicPr>
          <p:cNvPr id="29" name="Picture 6" descr="Related image">
            <a:extLst>
              <a:ext uri="{FF2B5EF4-FFF2-40B4-BE49-F238E27FC236}">
                <a16:creationId xmlns:a16="http://schemas.microsoft.com/office/drawing/2014/main" id="{479BAF17-CE61-42EA-9595-45CEA02B8A0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198828" y="2441771"/>
            <a:ext cx="1242372" cy="968696"/>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CE551A5A-C089-4C48-B1F6-05CFBEA3F4DA}"/>
              </a:ext>
            </a:extLst>
          </p:cNvPr>
          <p:cNvGrpSpPr/>
          <p:nvPr/>
        </p:nvGrpSpPr>
        <p:grpSpPr>
          <a:xfrm>
            <a:off x="986801" y="3844525"/>
            <a:ext cx="1587114" cy="1273376"/>
            <a:chOff x="674694" y="5006480"/>
            <a:chExt cx="1828251" cy="1422443"/>
          </a:xfrm>
        </p:grpSpPr>
        <p:pic>
          <p:nvPicPr>
            <p:cNvPr id="31" name="Picture 12" descr="Image result for cow silhouette transparent background">
              <a:extLst>
                <a:ext uri="{FF2B5EF4-FFF2-40B4-BE49-F238E27FC236}">
                  <a16:creationId xmlns:a16="http://schemas.microsoft.com/office/drawing/2014/main" id="{718BB113-F160-4983-80BE-577DB6C0706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80502" y="5006480"/>
              <a:ext cx="1422443" cy="14224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Related image">
              <a:extLst>
                <a:ext uri="{FF2B5EF4-FFF2-40B4-BE49-F238E27FC236}">
                  <a16:creationId xmlns:a16="http://schemas.microsoft.com/office/drawing/2014/main" id="{351B1EE8-3EB5-4EC9-832A-9BEE470D650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4694" y="5593401"/>
              <a:ext cx="714248" cy="722705"/>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D98B38A5-5B51-4C7B-9D4D-8E10468E367E}"/>
              </a:ext>
            </a:extLst>
          </p:cNvPr>
          <p:cNvSpPr txBox="1"/>
          <p:nvPr/>
        </p:nvSpPr>
        <p:spPr>
          <a:xfrm>
            <a:off x="319117" y="3860889"/>
            <a:ext cx="1048685"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systemic</a:t>
            </a:r>
          </a:p>
        </p:txBody>
      </p:sp>
      <p:sp>
        <p:nvSpPr>
          <p:cNvPr id="34" name="TextBox 33">
            <a:extLst>
              <a:ext uri="{FF2B5EF4-FFF2-40B4-BE49-F238E27FC236}">
                <a16:creationId xmlns:a16="http://schemas.microsoft.com/office/drawing/2014/main" id="{C14A1FC8-EC91-4ECE-9604-B20E07C4B81C}"/>
              </a:ext>
            </a:extLst>
          </p:cNvPr>
          <p:cNvSpPr txBox="1"/>
          <p:nvPr/>
        </p:nvSpPr>
        <p:spPr>
          <a:xfrm>
            <a:off x="425029" y="5333625"/>
            <a:ext cx="1095172"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intestines</a:t>
            </a:r>
          </a:p>
        </p:txBody>
      </p:sp>
      <p:sp>
        <p:nvSpPr>
          <p:cNvPr id="35" name="TextBox 34">
            <a:extLst>
              <a:ext uri="{FF2B5EF4-FFF2-40B4-BE49-F238E27FC236}">
                <a16:creationId xmlns:a16="http://schemas.microsoft.com/office/drawing/2014/main" id="{7DC9154B-10C2-4946-83B6-D43895737A1C}"/>
              </a:ext>
            </a:extLst>
          </p:cNvPr>
          <p:cNvSpPr txBox="1"/>
          <p:nvPr/>
        </p:nvSpPr>
        <p:spPr>
          <a:xfrm>
            <a:off x="374825" y="2634777"/>
            <a:ext cx="846707"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Blood/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tissue</a:t>
            </a:r>
          </a:p>
        </p:txBody>
      </p:sp>
      <p:grpSp>
        <p:nvGrpSpPr>
          <p:cNvPr id="4" name="Group 3"/>
          <p:cNvGrpSpPr/>
          <p:nvPr/>
        </p:nvGrpSpPr>
        <p:grpSpPr>
          <a:xfrm>
            <a:off x="7638570" y="1075701"/>
            <a:ext cx="4538190" cy="5716607"/>
            <a:chOff x="2062993" y="1143548"/>
            <a:chExt cx="5119347" cy="5716607"/>
          </a:xfrm>
        </p:grpSpPr>
        <p:sp>
          <p:nvSpPr>
            <p:cNvPr id="5" name="TextBox 4">
              <a:extLst>
                <a:ext uri="{FF2B5EF4-FFF2-40B4-BE49-F238E27FC236}">
                  <a16:creationId xmlns:a16="http://schemas.microsoft.com/office/drawing/2014/main" id="{8D2D85AC-D32A-48A8-838D-441B45CA5803}"/>
                </a:ext>
              </a:extLst>
            </p:cNvPr>
            <p:cNvSpPr txBox="1"/>
            <p:nvPr/>
          </p:nvSpPr>
          <p:spPr>
            <a:xfrm>
              <a:off x="2062993" y="1143548"/>
              <a:ext cx="4161409" cy="954107"/>
            </a:xfrm>
            <a:prstGeom prst="rect">
              <a:avLst/>
            </a:prstGeom>
            <a:solidFill>
              <a:srgbClr val="666699"/>
            </a:solidFill>
            <a:ln>
              <a:solidFill>
                <a:srgbClr val="66669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mn-cs"/>
                </a:rPr>
                <a:t>Flagellates</a:t>
              </a:r>
              <a:r>
                <a:rPr kumimoji="0" lang="en-US" sz="2800" b="0" i="1" u="none" strike="noStrike" kern="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mn-cs"/>
                </a:rPr>
                <a:t>(sg = Excavates)</a:t>
              </a:r>
            </a:p>
          </p:txBody>
        </p:sp>
        <p:sp>
          <p:nvSpPr>
            <p:cNvPr id="9" name="TextBox 8">
              <a:extLst>
                <a:ext uri="{FF2B5EF4-FFF2-40B4-BE49-F238E27FC236}">
                  <a16:creationId xmlns:a16="http://schemas.microsoft.com/office/drawing/2014/main" id="{7181521D-5B84-4F91-AC30-5E9A3B16895C}"/>
                </a:ext>
              </a:extLst>
            </p:cNvPr>
            <p:cNvSpPr txBox="1"/>
            <p:nvPr/>
          </p:nvSpPr>
          <p:spPr>
            <a:xfrm>
              <a:off x="2530575" y="2412669"/>
              <a:ext cx="3108226"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chemeClr val="bg1">
                      <a:lumMod val="65000"/>
                    </a:schemeClr>
                  </a:solidFill>
                  <a:effectLst/>
                  <a:uLnTx/>
                  <a:uFillTx/>
                  <a:latin typeface="Century Gothic" panose="020B0502020202020204" pitchFamily="34" charset="0"/>
                  <a:ea typeface="ＭＳ Ｐゴシック" pitchFamily="34" charset="-128"/>
                  <a:cs typeface="+mn-cs"/>
                </a:rPr>
                <a:t>Hemoflagellates</a:t>
              </a:r>
              <a:endParaRPr kumimoji="0" lang="en-US" sz="2000" b="0" i="0" u="none" strike="noStrike" kern="1200" cap="none" spc="0" normalizeH="0" baseline="0" noProof="0" dirty="0">
                <a:ln>
                  <a:noFill/>
                </a:ln>
                <a:solidFill>
                  <a:schemeClr val="bg1">
                    <a:lumMod val="65000"/>
                  </a:schemeClr>
                </a:solidFill>
                <a:effectLst/>
                <a:uLnTx/>
                <a:uFillTx/>
                <a:latin typeface="Century Gothic" panose="020B0502020202020204" pitchFamily="34" charset="0"/>
                <a:ea typeface="ＭＳ Ｐゴシック" pitchFamily="34" charset="-128"/>
                <a:cs typeface="+mn-cs"/>
              </a:endParaRPr>
            </a:p>
          </p:txBody>
        </p:sp>
        <p:sp>
          <p:nvSpPr>
            <p:cNvPr id="14" name="Rectangle 13">
              <a:extLst>
                <a:ext uri="{FF2B5EF4-FFF2-40B4-BE49-F238E27FC236}">
                  <a16:creationId xmlns:a16="http://schemas.microsoft.com/office/drawing/2014/main" id="{AB04BAEC-3C33-4201-993A-39990687C6DD}"/>
                </a:ext>
              </a:extLst>
            </p:cNvPr>
            <p:cNvSpPr/>
            <p:nvPr/>
          </p:nvSpPr>
          <p:spPr>
            <a:xfrm>
              <a:off x="2848450" y="2871901"/>
              <a:ext cx="2743201" cy="313932"/>
            </a:xfrm>
            <a:prstGeom prst="rect">
              <a:avLst/>
            </a:prstGeom>
          </p:spPr>
          <p:txBody>
            <a:bodyPr wrap="square">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schemeClr val="bg1">
                      <a:lumMod val="65000"/>
                    </a:schemeClr>
                  </a:solidFill>
                  <a:effectLst/>
                  <a:uLnTx/>
                  <a:uFillTx/>
                  <a:latin typeface="Century Gothic" panose="020B0502020202020204" pitchFamily="34" charset="0"/>
                  <a:ea typeface="ＭＳ Ｐゴシック" pitchFamily="34" charset="-128"/>
                  <a:cs typeface="+mn-cs"/>
                </a:rPr>
                <a:t>Trypanosoma </a:t>
              </a:r>
              <a:r>
                <a:rPr kumimoji="0" lang="en-US" altLang="en-US" sz="1800" b="0" i="1" u="none" strike="noStrike" kern="1200" cap="none" spc="0" normalizeH="0" baseline="0" noProof="0" dirty="0" err="1">
                  <a:ln>
                    <a:noFill/>
                  </a:ln>
                  <a:solidFill>
                    <a:schemeClr val="bg1">
                      <a:lumMod val="65000"/>
                    </a:schemeClr>
                  </a:solidFill>
                  <a:effectLst/>
                  <a:uLnTx/>
                  <a:uFillTx/>
                  <a:latin typeface="Century Gothic" panose="020B0502020202020204" pitchFamily="34" charset="0"/>
                  <a:ea typeface="ＭＳ Ｐゴシック" pitchFamily="34" charset="-128"/>
                  <a:cs typeface="+mn-cs"/>
                </a:rPr>
                <a:t>cruzi</a:t>
              </a:r>
              <a:endParaRPr kumimoji="0" lang="en-US" altLang="en-US" sz="1800" b="0" i="1" u="none" strike="noStrike" kern="1200" cap="none" spc="0" normalizeH="0" baseline="0" noProof="0" dirty="0">
                <a:ln>
                  <a:noFill/>
                </a:ln>
                <a:solidFill>
                  <a:schemeClr val="bg1">
                    <a:lumMod val="65000"/>
                  </a:schemeClr>
                </a:solidFill>
                <a:effectLst/>
                <a:uLnTx/>
                <a:uFillTx/>
                <a:latin typeface="Century Gothic" panose="020B0502020202020204" pitchFamily="34" charset="0"/>
                <a:ea typeface="ＭＳ Ｐゴシック" pitchFamily="34" charset="-128"/>
                <a:cs typeface="+mn-cs"/>
              </a:endParaRPr>
            </a:p>
          </p:txBody>
        </p:sp>
        <p:sp>
          <p:nvSpPr>
            <p:cNvPr id="15" name="Rectangle 14">
              <a:extLst>
                <a:ext uri="{FF2B5EF4-FFF2-40B4-BE49-F238E27FC236}">
                  <a16:creationId xmlns:a16="http://schemas.microsoft.com/office/drawing/2014/main" id="{3C7AEFFE-DF02-463D-9528-6BCBA96778B9}"/>
                </a:ext>
              </a:extLst>
            </p:cNvPr>
            <p:cNvSpPr/>
            <p:nvPr/>
          </p:nvSpPr>
          <p:spPr>
            <a:xfrm>
              <a:off x="2725622" y="5736274"/>
              <a:ext cx="4456718"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err="1">
                  <a:ln>
                    <a:noFill/>
                  </a:ln>
                  <a:solidFill>
                    <a:prstClr val="black"/>
                  </a:solidFill>
                  <a:effectLst/>
                  <a:uLnTx/>
                  <a:uFillTx/>
                  <a:latin typeface="Century Gothic" panose="020B0502020202020204" pitchFamily="34" charset="0"/>
                  <a:ea typeface="ＭＳ Ｐゴシック" pitchFamily="34" charset="-128"/>
                  <a:cs typeface="+mn-cs"/>
                </a:rPr>
                <a:t>Tritrichomonas</a:t>
              </a:r>
              <a:r>
                <a:rPr kumimoji="0" lang="en-US" altLang="en-US" sz="1800" b="0" i="1"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 </a:t>
              </a:r>
              <a:r>
                <a:rPr kumimoji="0" lang="en-US" altLang="en-US" sz="1800" b="0" i="1" u="none" strike="noStrike" kern="1200" cap="none" spc="0" normalizeH="0" baseline="0" noProof="0" dirty="0" err="1">
                  <a:ln>
                    <a:noFill/>
                  </a:ln>
                  <a:solidFill>
                    <a:prstClr val="black"/>
                  </a:solidFill>
                  <a:effectLst/>
                  <a:uLnTx/>
                  <a:uFillTx/>
                  <a:latin typeface="Century Gothic" panose="020B0502020202020204" pitchFamily="34" charset="0"/>
                  <a:ea typeface="ＭＳ Ｐゴシック" pitchFamily="34" charset="-128"/>
                  <a:cs typeface="+mn-cs"/>
                </a:rPr>
                <a:t>foetus</a:t>
              </a:r>
              <a:endParaRPr kumimoji="0" lang="en-US" altLang="en-US" sz="18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endParaRPr>
            </a:p>
          </p:txBody>
        </p:sp>
        <p:sp>
          <p:nvSpPr>
            <p:cNvPr id="16" name="Rectangle 15">
              <a:extLst>
                <a:ext uri="{FF2B5EF4-FFF2-40B4-BE49-F238E27FC236}">
                  <a16:creationId xmlns:a16="http://schemas.microsoft.com/office/drawing/2014/main" id="{E7898BB5-0671-4DAE-8A4E-EE041019DF6E}"/>
                </a:ext>
              </a:extLst>
            </p:cNvPr>
            <p:cNvSpPr/>
            <p:nvPr/>
          </p:nvSpPr>
          <p:spPr>
            <a:xfrm>
              <a:off x="2872255" y="3221455"/>
              <a:ext cx="2815857" cy="313932"/>
            </a:xfrm>
            <a:prstGeom prst="rect">
              <a:avLst/>
            </a:prstGeom>
          </p:spPr>
          <p:txBody>
            <a:bodyPr wrap="none">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schemeClr val="bg1">
                      <a:lumMod val="65000"/>
                    </a:schemeClr>
                  </a:solidFill>
                  <a:effectLst/>
                  <a:uLnTx/>
                  <a:uFillTx/>
                  <a:latin typeface="Century Gothic" panose="020B0502020202020204" pitchFamily="34" charset="0"/>
                  <a:ea typeface="ＭＳ Ｐゴシック" pitchFamily="34" charset="-128"/>
                  <a:cs typeface="+mn-cs"/>
                </a:rPr>
                <a:t>Leishmania infantum</a:t>
              </a:r>
            </a:p>
          </p:txBody>
        </p:sp>
        <p:sp>
          <p:nvSpPr>
            <p:cNvPr id="17" name="Rectangle 16">
              <a:extLst>
                <a:ext uri="{FF2B5EF4-FFF2-40B4-BE49-F238E27FC236}">
                  <a16:creationId xmlns:a16="http://schemas.microsoft.com/office/drawing/2014/main" id="{6F0D5F70-6E67-41C9-840A-9575269A03CE}"/>
                </a:ext>
              </a:extLst>
            </p:cNvPr>
            <p:cNvSpPr/>
            <p:nvPr/>
          </p:nvSpPr>
          <p:spPr>
            <a:xfrm>
              <a:off x="2725622" y="6490823"/>
              <a:ext cx="155363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Giardia spp.</a:t>
              </a:r>
              <a:endParaRPr kumimoji="0" lang="en-US" altLang="en-US" sz="18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endParaRPr>
            </a:p>
          </p:txBody>
        </p:sp>
        <p:sp>
          <p:nvSpPr>
            <p:cNvPr id="26" name="TextBox 25">
              <a:extLst>
                <a:ext uri="{FF2B5EF4-FFF2-40B4-BE49-F238E27FC236}">
                  <a16:creationId xmlns:a16="http://schemas.microsoft.com/office/drawing/2014/main" id="{533B22DD-4149-4665-AA47-D00B76717223}"/>
                </a:ext>
              </a:extLst>
            </p:cNvPr>
            <p:cNvSpPr txBox="1"/>
            <p:nvPr/>
          </p:nvSpPr>
          <p:spPr>
            <a:xfrm>
              <a:off x="2303441" y="5325755"/>
              <a:ext cx="4813861"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4D4D73"/>
                  </a:solidFill>
                  <a:effectLst/>
                  <a:uLnTx/>
                  <a:uFillTx/>
                  <a:latin typeface="Century Gothic" panose="020B0502020202020204" pitchFamily="34" charset="0"/>
                  <a:ea typeface="ＭＳ Ｐゴシック" pitchFamily="34" charset="-128"/>
                  <a:cs typeface="+mn-cs"/>
                </a:rPr>
                <a:t>Mucoflagellates</a:t>
              </a:r>
              <a:endParaRPr kumimoji="0" lang="en-US" sz="2000" b="0" i="0" u="none" strike="noStrike" kern="1200" cap="none" spc="0" normalizeH="0" baseline="0" noProof="0" dirty="0">
                <a:ln>
                  <a:noFill/>
                </a:ln>
                <a:solidFill>
                  <a:srgbClr val="4D4D73"/>
                </a:solidFill>
                <a:effectLst/>
                <a:uLnTx/>
                <a:uFillTx/>
                <a:latin typeface="Century Gothic" panose="020B0502020202020204" pitchFamily="34" charset="0"/>
                <a:ea typeface="ＭＳ Ｐゴシック" pitchFamily="34" charset="-128"/>
                <a:cs typeface="+mn-cs"/>
              </a:endParaRPr>
            </a:p>
          </p:txBody>
        </p:sp>
        <p:sp>
          <p:nvSpPr>
            <p:cNvPr id="37" name="Rectangle 36">
              <a:extLst>
                <a:ext uri="{FF2B5EF4-FFF2-40B4-BE49-F238E27FC236}">
                  <a16:creationId xmlns:a16="http://schemas.microsoft.com/office/drawing/2014/main" id="{AB04BAEC-3C33-4201-993A-39990687C6DD}"/>
                </a:ext>
              </a:extLst>
            </p:cNvPr>
            <p:cNvSpPr/>
            <p:nvPr/>
          </p:nvSpPr>
          <p:spPr>
            <a:xfrm>
              <a:off x="2848450" y="4118430"/>
              <a:ext cx="2743201" cy="313932"/>
            </a:xfrm>
            <a:prstGeom prst="rect">
              <a:avLst/>
            </a:prstGeom>
          </p:spPr>
          <p:txBody>
            <a:bodyPr wrap="square">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schemeClr val="bg1">
                      <a:lumMod val="65000"/>
                    </a:schemeClr>
                  </a:solidFill>
                  <a:effectLst/>
                  <a:uLnTx/>
                  <a:uFillTx/>
                  <a:latin typeface="Century Gothic" panose="020B0502020202020204" pitchFamily="34" charset="0"/>
                  <a:ea typeface="ＭＳ Ｐゴシック" pitchFamily="34" charset="-128"/>
                  <a:cs typeface="+mn-cs"/>
                </a:rPr>
                <a:t>Trypanosoma </a:t>
              </a:r>
              <a:r>
                <a:rPr kumimoji="0" lang="en-US" altLang="en-US" sz="1800" b="0" i="1" u="none" strike="noStrike" kern="1200" cap="none" spc="0" normalizeH="0" baseline="0" noProof="0" dirty="0" err="1">
                  <a:ln>
                    <a:noFill/>
                  </a:ln>
                  <a:solidFill>
                    <a:schemeClr val="bg1">
                      <a:lumMod val="65000"/>
                    </a:schemeClr>
                  </a:solidFill>
                  <a:effectLst/>
                  <a:uLnTx/>
                  <a:uFillTx/>
                  <a:latin typeface="Century Gothic" panose="020B0502020202020204" pitchFamily="34" charset="0"/>
                  <a:ea typeface="ＭＳ Ｐゴシック" pitchFamily="34" charset="-128"/>
                  <a:cs typeface="+mn-cs"/>
                </a:rPr>
                <a:t>cruzi</a:t>
              </a:r>
              <a:endParaRPr kumimoji="0" lang="en-US" altLang="en-US" sz="1800" b="0" i="1" u="none" strike="noStrike" kern="1200" cap="none" spc="0" normalizeH="0" baseline="0" noProof="0" dirty="0">
                <a:ln>
                  <a:noFill/>
                </a:ln>
                <a:solidFill>
                  <a:schemeClr val="bg1">
                    <a:lumMod val="65000"/>
                  </a:schemeClr>
                </a:solidFill>
                <a:effectLst/>
                <a:uLnTx/>
                <a:uFillTx/>
                <a:latin typeface="Century Gothic" panose="020B0502020202020204" pitchFamily="34" charset="0"/>
                <a:ea typeface="ＭＳ Ｐゴシック" pitchFamily="34" charset="-128"/>
                <a:cs typeface="+mn-cs"/>
              </a:endParaRPr>
            </a:p>
          </p:txBody>
        </p:sp>
        <p:sp>
          <p:nvSpPr>
            <p:cNvPr id="38" name="Rectangle 37">
              <a:extLst>
                <a:ext uri="{FF2B5EF4-FFF2-40B4-BE49-F238E27FC236}">
                  <a16:creationId xmlns:a16="http://schemas.microsoft.com/office/drawing/2014/main" id="{E7898BB5-0671-4DAE-8A4E-EE041019DF6E}"/>
                </a:ext>
              </a:extLst>
            </p:cNvPr>
            <p:cNvSpPr/>
            <p:nvPr/>
          </p:nvSpPr>
          <p:spPr>
            <a:xfrm>
              <a:off x="2859699" y="4478895"/>
              <a:ext cx="2815857" cy="313932"/>
            </a:xfrm>
            <a:prstGeom prst="rect">
              <a:avLst/>
            </a:prstGeom>
          </p:spPr>
          <p:txBody>
            <a:bodyPr wrap="none">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schemeClr val="bg1">
                      <a:lumMod val="65000"/>
                    </a:schemeClr>
                  </a:solidFill>
                  <a:effectLst/>
                  <a:uLnTx/>
                  <a:uFillTx/>
                  <a:latin typeface="Century Gothic" panose="020B0502020202020204" pitchFamily="34" charset="0"/>
                  <a:ea typeface="ＭＳ Ｐゴシック" pitchFamily="34" charset="-128"/>
                  <a:cs typeface="+mn-cs"/>
                </a:rPr>
                <a:t>Leishmania infantum</a:t>
              </a:r>
            </a:p>
          </p:txBody>
        </p:sp>
      </p:grpSp>
      <p:grpSp>
        <p:nvGrpSpPr>
          <p:cNvPr id="3" name="Group 2"/>
          <p:cNvGrpSpPr/>
          <p:nvPr/>
        </p:nvGrpSpPr>
        <p:grpSpPr>
          <a:xfrm>
            <a:off x="3027530" y="2336957"/>
            <a:ext cx="4611450" cy="4297894"/>
            <a:chOff x="5659458" y="2410536"/>
            <a:chExt cx="4611450" cy="4297894"/>
          </a:xfrm>
        </p:grpSpPr>
        <p:sp>
          <p:nvSpPr>
            <p:cNvPr id="7" name="TextBox 6">
              <a:extLst>
                <a:ext uri="{FF2B5EF4-FFF2-40B4-BE49-F238E27FC236}">
                  <a16:creationId xmlns:a16="http://schemas.microsoft.com/office/drawing/2014/main" id="{9406FB87-E69E-44D5-9427-42652D89AC1D}"/>
                </a:ext>
              </a:extLst>
            </p:cNvPr>
            <p:cNvSpPr txBox="1"/>
            <p:nvPr/>
          </p:nvSpPr>
          <p:spPr>
            <a:xfrm>
              <a:off x="5661954" y="5332057"/>
              <a:ext cx="460895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D4D73"/>
                  </a:solidFill>
                  <a:effectLst/>
                  <a:uLnTx/>
                  <a:uFillTx/>
                  <a:latin typeface="Century Gothic" panose="020B0502020202020204" pitchFamily="34" charset="0"/>
                  <a:ea typeface="ＭＳ Ｐゴシック" pitchFamily="34" charset="-128"/>
                  <a:cs typeface="+mn-cs"/>
                </a:rPr>
                <a:t>Intestinal apicomplexan </a:t>
              </a:r>
              <a:r>
                <a:rPr kumimoji="0" lang="en-US" sz="2000" b="0" i="0" u="none" strike="noStrike" kern="1200" cap="none" spc="0" normalizeH="0" baseline="0" noProof="0" dirty="0">
                  <a:ln>
                    <a:noFill/>
                  </a:ln>
                  <a:solidFill>
                    <a:srgbClr val="4D4D73"/>
                  </a:solidFill>
                  <a:effectLst/>
                  <a:uLnTx/>
                  <a:uFillTx/>
                  <a:latin typeface="Century Gothic" panose="020B0502020202020204" pitchFamily="34" charset="0"/>
                  <a:ea typeface="ＭＳ Ｐゴシック" pitchFamily="34" charset="-128"/>
                  <a:cs typeface="+mn-cs"/>
                </a:rPr>
                <a:t>(</a:t>
              </a:r>
              <a:r>
                <a:rPr kumimoji="0" lang="en-US" sz="2000" b="0" i="0" u="none" strike="noStrike" kern="1200" cap="none" spc="0" normalizeH="0" baseline="0" noProof="0" dirty="0" err="1">
                  <a:ln>
                    <a:noFill/>
                  </a:ln>
                  <a:solidFill>
                    <a:srgbClr val="4D4D73"/>
                  </a:solidFill>
                  <a:effectLst/>
                  <a:uLnTx/>
                  <a:uFillTx/>
                  <a:latin typeface="Century Gothic" panose="020B0502020202020204" pitchFamily="34" charset="0"/>
                  <a:ea typeface="ＭＳ Ｐゴシック" pitchFamily="34" charset="-128"/>
                  <a:cs typeface="+mn-cs"/>
                </a:rPr>
                <a:t>coccidia</a:t>
              </a:r>
              <a:r>
                <a:rPr kumimoji="0" lang="en-US" sz="2000" b="0" i="0" u="none" strike="noStrike" kern="1200" cap="none" spc="0" normalizeH="0" baseline="0" noProof="0" dirty="0">
                  <a:ln>
                    <a:noFill/>
                  </a:ln>
                  <a:solidFill>
                    <a:srgbClr val="4D4D73"/>
                  </a:solidFill>
                  <a:effectLst/>
                  <a:uLnTx/>
                  <a:uFillTx/>
                  <a:latin typeface="Century Gothic" panose="020B0502020202020204" pitchFamily="34" charset="0"/>
                  <a:ea typeface="ＭＳ Ｐゴシック" pitchFamily="34" charset="-128"/>
                  <a:cs typeface="+mn-cs"/>
                </a:rPr>
                <a:t>)</a:t>
              </a:r>
            </a:p>
          </p:txBody>
        </p:sp>
        <p:sp>
          <p:nvSpPr>
            <p:cNvPr id="8" name="TextBox 7">
              <a:extLst>
                <a:ext uri="{FF2B5EF4-FFF2-40B4-BE49-F238E27FC236}">
                  <a16:creationId xmlns:a16="http://schemas.microsoft.com/office/drawing/2014/main" id="{9F872782-75A0-4B4D-95D5-8734B51AFA9D}"/>
                </a:ext>
              </a:extLst>
            </p:cNvPr>
            <p:cNvSpPr txBox="1"/>
            <p:nvPr/>
          </p:nvSpPr>
          <p:spPr>
            <a:xfrm>
              <a:off x="5707927" y="2410536"/>
              <a:ext cx="4190571"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D4D73"/>
                  </a:solidFill>
                  <a:effectLst/>
                  <a:uLnTx/>
                  <a:uFillTx/>
                  <a:latin typeface="Century Gothic" panose="020B0502020202020204" pitchFamily="34" charset="0"/>
                  <a:ea typeface="ＭＳ Ｐゴシック" pitchFamily="34" charset="-128"/>
                  <a:cs typeface="+mn-cs"/>
                </a:rPr>
                <a:t>Blood </a:t>
              </a:r>
              <a:r>
                <a:rPr kumimoji="0" lang="en-US" sz="2000" b="1" i="0" u="none" strike="noStrike" kern="1200" cap="none" spc="0" normalizeH="0" baseline="0" noProof="0" dirty="0" err="1">
                  <a:ln>
                    <a:noFill/>
                  </a:ln>
                  <a:solidFill>
                    <a:srgbClr val="4D4D73"/>
                  </a:solidFill>
                  <a:effectLst/>
                  <a:uLnTx/>
                  <a:uFillTx/>
                  <a:latin typeface="Century Gothic" panose="020B0502020202020204" pitchFamily="34" charset="0"/>
                  <a:ea typeface="ＭＳ Ｐゴシック" pitchFamily="34" charset="-128"/>
                  <a:cs typeface="+mn-cs"/>
                </a:rPr>
                <a:t>apicomplexa</a:t>
              </a:r>
              <a:r>
                <a:rPr kumimoji="0" lang="en-US" sz="2000" b="1" i="0" u="none" strike="noStrike" kern="1200" cap="none" spc="0" normalizeH="0" baseline="0" noProof="0" dirty="0">
                  <a:ln>
                    <a:noFill/>
                  </a:ln>
                  <a:solidFill>
                    <a:srgbClr val="4D4D73"/>
                  </a:solidFill>
                  <a:effectLst/>
                  <a:uLnTx/>
                  <a:uFillTx/>
                  <a:latin typeface="Century Gothic" panose="020B0502020202020204" pitchFamily="34" charset="0"/>
                  <a:ea typeface="ＭＳ Ｐゴシック" pitchFamily="34" charset="-128"/>
                  <a:cs typeface="+mn-cs"/>
                </a:rPr>
                <a:t> </a:t>
              </a:r>
              <a:r>
                <a:rPr kumimoji="0" lang="en-US" sz="2000" b="0" i="0" u="none" strike="noStrike" kern="1200" cap="none" spc="0" normalizeH="0" baseline="0" noProof="0" dirty="0">
                  <a:ln>
                    <a:noFill/>
                  </a:ln>
                  <a:solidFill>
                    <a:srgbClr val="4D4D73"/>
                  </a:solidFill>
                  <a:effectLst/>
                  <a:uLnTx/>
                  <a:uFillTx/>
                  <a:latin typeface="Century Gothic" panose="020B0502020202020204" pitchFamily="34" charset="0"/>
                  <a:ea typeface="ＭＳ Ｐゴシック" pitchFamily="34" charset="-128"/>
                  <a:cs typeface="+mn-cs"/>
                </a:rPr>
                <a:t>(</a:t>
              </a:r>
              <a:r>
                <a:rPr kumimoji="0" lang="en-US" sz="2000" b="0" i="0" u="none" strike="noStrike" kern="1200" cap="none" spc="0" normalizeH="0" baseline="0" noProof="0" dirty="0" err="1">
                  <a:ln>
                    <a:noFill/>
                  </a:ln>
                  <a:solidFill>
                    <a:srgbClr val="4D4D73"/>
                  </a:solidFill>
                  <a:effectLst/>
                  <a:uLnTx/>
                  <a:uFillTx/>
                  <a:latin typeface="Century Gothic" panose="020B0502020202020204" pitchFamily="34" charset="0"/>
                  <a:ea typeface="ＭＳ Ｐゴシック" pitchFamily="34" charset="-128"/>
                  <a:cs typeface="+mn-cs"/>
                </a:rPr>
                <a:t>piroplasms</a:t>
              </a:r>
              <a:r>
                <a:rPr kumimoji="0" lang="en-US" sz="2000" b="0" i="0" u="none" strike="noStrike" kern="1200" cap="none" spc="0" normalizeH="0" baseline="0" noProof="0" dirty="0">
                  <a:ln>
                    <a:noFill/>
                  </a:ln>
                  <a:solidFill>
                    <a:srgbClr val="4D4D73"/>
                  </a:solidFill>
                  <a:effectLst/>
                  <a:uLnTx/>
                  <a:uFillTx/>
                  <a:latin typeface="Century Gothic" panose="020B0502020202020204" pitchFamily="34" charset="0"/>
                  <a:ea typeface="ＭＳ Ｐゴシック" pitchFamily="34" charset="-128"/>
                  <a:cs typeface="+mn-cs"/>
                </a:rPr>
                <a:t>)</a:t>
              </a:r>
            </a:p>
          </p:txBody>
        </p:sp>
        <p:sp>
          <p:nvSpPr>
            <p:cNvPr id="18" name="Rectangle 17">
              <a:extLst>
                <a:ext uri="{FF2B5EF4-FFF2-40B4-BE49-F238E27FC236}">
                  <a16:creationId xmlns:a16="http://schemas.microsoft.com/office/drawing/2014/main" id="{D10A3F03-7580-453F-8E8F-6F80316206BF}"/>
                </a:ext>
              </a:extLst>
            </p:cNvPr>
            <p:cNvSpPr/>
            <p:nvPr/>
          </p:nvSpPr>
          <p:spPr>
            <a:xfrm>
              <a:off x="5973409" y="5748467"/>
              <a:ext cx="3049646" cy="313933"/>
            </a:xfrm>
            <a:prstGeom prst="rect">
              <a:avLst/>
            </a:prstGeom>
          </p:spPr>
          <p:txBody>
            <a:bodyPr wrap="square">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Cryptosporidium parvum</a:t>
              </a:r>
            </a:p>
          </p:txBody>
        </p:sp>
        <p:sp>
          <p:nvSpPr>
            <p:cNvPr id="19" name="Rectangle 18">
              <a:extLst>
                <a:ext uri="{FF2B5EF4-FFF2-40B4-BE49-F238E27FC236}">
                  <a16:creationId xmlns:a16="http://schemas.microsoft.com/office/drawing/2014/main" id="{3F7F7C12-0F7B-495E-ADCA-2102991E9363}"/>
                </a:ext>
              </a:extLst>
            </p:cNvPr>
            <p:cNvSpPr/>
            <p:nvPr/>
          </p:nvSpPr>
          <p:spPr>
            <a:xfrm>
              <a:off x="5988649" y="6071483"/>
              <a:ext cx="1526380" cy="313932"/>
            </a:xfrm>
            <a:prstGeom prst="rect">
              <a:avLst/>
            </a:prstGeom>
          </p:spPr>
          <p:txBody>
            <a:bodyPr wrap="none">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Eimeria spp.</a:t>
              </a:r>
            </a:p>
          </p:txBody>
        </p:sp>
        <p:sp>
          <p:nvSpPr>
            <p:cNvPr id="20" name="Rectangle 19">
              <a:extLst>
                <a:ext uri="{FF2B5EF4-FFF2-40B4-BE49-F238E27FC236}">
                  <a16:creationId xmlns:a16="http://schemas.microsoft.com/office/drawing/2014/main" id="{2ABCC8E5-68D1-4ED9-A776-C77C77426742}"/>
                </a:ext>
              </a:extLst>
            </p:cNvPr>
            <p:cNvSpPr/>
            <p:nvPr/>
          </p:nvSpPr>
          <p:spPr>
            <a:xfrm>
              <a:off x="5933683" y="6394498"/>
              <a:ext cx="2257349" cy="313932"/>
            </a:xfrm>
            <a:prstGeom prst="rect">
              <a:avLst/>
            </a:prstGeom>
          </p:spPr>
          <p:txBody>
            <a:bodyPr wrap="none">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800" b="0" i="1" u="none" strike="noStrike" kern="1200" cap="none" spc="0" normalizeH="0" baseline="0" noProof="0" dirty="0" err="1">
                  <a:ln>
                    <a:noFill/>
                  </a:ln>
                  <a:solidFill>
                    <a:prstClr val="black"/>
                  </a:solidFill>
                  <a:effectLst/>
                  <a:uLnTx/>
                  <a:uFillTx/>
                  <a:latin typeface="Century Gothic" panose="020B0502020202020204" pitchFamily="34" charset="0"/>
                  <a:ea typeface="ＭＳ Ｐゴシック" pitchFamily="34" charset="-128"/>
                  <a:cs typeface="+mn-cs"/>
                </a:rPr>
                <a:t>Cystoisospora</a:t>
              </a:r>
              <a:r>
                <a:rPr kumimoji="0" lang="en-US" altLang="en-US" sz="1800" b="0" i="1"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 spp.</a:t>
              </a:r>
            </a:p>
          </p:txBody>
        </p:sp>
        <p:sp>
          <p:nvSpPr>
            <p:cNvPr id="21" name="Rectangle 20">
              <a:extLst>
                <a:ext uri="{FF2B5EF4-FFF2-40B4-BE49-F238E27FC236}">
                  <a16:creationId xmlns:a16="http://schemas.microsoft.com/office/drawing/2014/main" id="{649E969A-B570-414C-8CB6-29EC57EBB4A7}"/>
                </a:ext>
              </a:extLst>
            </p:cNvPr>
            <p:cNvSpPr/>
            <p:nvPr/>
          </p:nvSpPr>
          <p:spPr>
            <a:xfrm>
              <a:off x="6051255" y="3127114"/>
              <a:ext cx="2022206"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err="1">
                  <a:ln>
                    <a:noFill/>
                  </a:ln>
                  <a:solidFill>
                    <a:prstClr val="black"/>
                  </a:solidFill>
                  <a:effectLst/>
                  <a:uLnTx/>
                  <a:uFillTx/>
                  <a:latin typeface="Century Gothic" panose="020B0502020202020204" pitchFamily="34" charset="0"/>
                  <a:ea typeface="ＭＳ Ｐゴシック" pitchFamily="34" charset="-128"/>
                  <a:cs typeface="+mn-cs"/>
                </a:rPr>
                <a:t>Cytauxzoon</a:t>
              </a:r>
              <a:r>
                <a:rPr kumimoji="0" lang="en-US" altLang="en-US" sz="1800" b="0" i="1"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 </a:t>
              </a:r>
              <a:r>
                <a:rPr kumimoji="0" lang="en-US" altLang="en-US" sz="1800" b="0" i="1" u="none" strike="noStrike" kern="1200" cap="none" spc="0" normalizeH="0" baseline="0" noProof="0" dirty="0" err="1">
                  <a:ln>
                    <a:noFill/>
                  </a:ln>
                  <a:solidFill>
                    <a:prstClr val="black"/>
                  </a:solidFill>
                  <a:effectLst/>
                  <a:uLnTx/>
                  <a:uFillTx/>
                  <a:latin typeface="Century Gothic" panose="020B0502020202020204" pitchFamily="34" charset="0"/>
                  <a:ea typeface="ＭＳ Ｐゴシック" pitchFamily="34" charset="-128"/>
                  <a:cs typeface="+mn-cs"/>
                </a:rPr>
                <a:t>felis</a:t>
              </a:r>
              <a:endParaRPr kumimoji="0" lang="en-US" altLang="en-US" sz="18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endParaRPr>
            </a:p>
          </p:txBody>
        </p:sp>
        <p:sp>
          <p:nvSpPr>
            <p:cNvPr id="22" name="Rectangle 21">
              <a:extLst>
                <a:ext uri="{FF2B5EF4-FFF2-40B4-BE49-F238E27FC236}">
                  <a16:creationId xmlns:a16="http://schemas.microsoft.com/office/drawing/2014/main" id="{0228BB5B-03A3-433F-B952-18212FB16F5D}"/>
                </a:ext>
              </a:extLst>
            </p:cNvPr>
            <p:cNvSpPr/>
            <p:nvPr/>
          </p:nvSpPr>
          <p:spPr>
            <a:xfrm>
              <a:off x="6051255" y="2772681"/>
              <a:ext cx="160813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Babesia spp.</a:t>
              </a:r>
            </a:p>
          </p:txBody>
        </p:sp>
        <p:sp>
          <p:nvSpPr>
            <p:cNvPr id="23" name="Rectangle 22">
              <a:extLst>
                <a:ext uri="{FF2B5EF4-FFF2-40B4-BE49-F238E27FC236}">
                  <a16:creationId xmlns:a16="http://schemas.microsoft.com/office/drawing/2014/main" id="{97607B40-6A08-47D0-BC7D-932A58254D0B}"/>
                </a:ext>
              </a:extLst>
            </p:cNvPr>
            <p:cNvSpPr/>
            <p:nvPr/>
          </p:nvSpPr>
          <p:spPr>
            <a:xfrm>
              <a:off x="6051255" y="4105904"/>
              <a:ext cx="2510319"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Toxoplasma gondii</a:t>
              </a:r>
            </a:p>
          </p:txBody>
        </p:sp>
        <p:sp>
          <p:nvSpPr>
            <p:cNvPr id="24" name="Rectangle 23">
              <a:extLst>
                <a:ext uri="{FF2B5EF4-FFF2-40B4-BE49-F238E27FC236}">
                  <a16:creationId xmlns:a16="http://schemas.microsoft.com/office/drawing/2014/main" id="{044FEE81-87BC-46BB-8A58-8E1B7080DA5D}"/>
                </a:ext>
              </a:extLst>
            </p:cNvPr>
            <p:cNvSpPr/>
            <p:nvPr/>
          </p:nvSpPr>
          <p:spPr>
            <a:xfrm>
              <a:off x="6051255" y="4464364"/>
              <a:ext cx="2472017"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err="1">
                  <a:ln>
                    <a:noFill/>
                  </a:ln>
                  <a:solidFill>
                    <a:prstClr val="black"/>
                  </a:solidFill>
                  <a:effectLst/>
                  <a:uLnTx/>
                  <a:uFillTx/>
                  <a:latin typeface="Century Gothic" panose="020B0502020202020204" pitchFamily="34" charset="0"/>
                  <a:ea typeface="ＭＳ Ｐゴシック" pitchFamily="34" charset="-128"/>
                  <a:cs typeface="+mn-cs"/>
                </a:rPr>
                <a:t>Neospora</a:t>
              </a:r>
              <a:r>
                <a:rPr kumimoji="0" lang="en-US" altLang="en-US" sz="1800" b="0" i="1"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 caninum</a:t>
              </a:r>
            </a:p>
          </p:txBody>
        </p:sp>
        <p:sp>
          <p:nvSpPr>
            <p:cNvPr id="25" name="Rectangle 24">
              <a:extLst>
                <a:ext uri="{FF2B5EF4-FFF2-40B4-BE49-F238E27FC236}">
                  <a16:creationId xmlns:a16="http://schemas.microsoft.com/office/drawing/2014/main" id="{DBCCF652-659E-4F2F-8E55-9F4537C21BB9}"/>
                </a:ext>
              </a:extLst>
            </p:cNvPr>
            <p:cNvSpPr/>
            <p:nvPr/>
          </p:nvSpPr>
          <p:spPr>
            <a:xfrm>
              <a:off x="6051255" y="4822825"/>
              <a:ext cx="1935145"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err="1">
                  <a:ln>
                    <a:noFill/>
                  </a:ln>
                  <a:solidFill>
                    <a:prstClr val="black"/>
                  </a:solidFill>
                  <a:effectLst/>
                  <a:uLnTx/>
                  <a:uFillTx/>
                  <a:latin typeface="Century Gothic" panose="020B0502020202020204" pitchFamily="34" charset="0"/>
                  <a:ea typeface="ＭＳ Ｐゴシック" pitchFamily="34" charset="-128"/>
                  <a:cs typeface="+mn-cs"/>
                </a:rPr>
                <a:t>Sarcocystis</a:t>
              </a:r>
              <a:r>
                <a:rPr kumimoji="0" lang="en-US" altLang="en-US" sz="1800" b="0" i="1"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 spp.</a:t>
              </a:r>
              <a:endParaRPr kumimoji="0" lang="en-US" altLang="en-US" sz="18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endParaRPr>
            </a:p>
          </p:txBody>
        </p:sp>
        <p:sp>
          <p:nvSpPr>
            <p:cNvPr id="39" name="TextBox 38">
              <a:extLst>
                <a:ext uri="{FF2B5EF4-FFF2-40B4-BE49-F238E27FC236}">
                  <a16:creationId xmlns:a16="http://schemas.microsoft.com/office/drawing/2014/main" id="{9406FB87-E69E-44D5-9427-42652D89AC1D}"/>
                </a:ext>
              </a:extLst>
            </p:cNvPr>
            <p:cNvSpPr txBox="1"/>
            <p:nvPr/>
          </p:nvSpPr>
          <p:spPr>
            <a:xfrm>
              <a:off x="5659458" y="3790890"/>
              <a:ext cx="3033203"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D4D73"/>
                  </a:solidFill>
                  <a:effectLst/>
                  <a:uLnTx/>
                  <a:uFillTx/>
                  <a:latin typeface="Century Gothic" panose="020B0502020202020204" pitchFamily="34" charset="0"/>
                  <a:ea typeface="ＭＳ Ｐゴシック" pitchFamily="34" charset="-128"/>
                  <a:cs typeface="+mn-cs"/>
                </a:rPr>
                <a:t>Systemic </a:t>
              </a:r>
              <a:r>
                <a:rPr kumimoji="0" lang="en-US" sz="2000" b="1" i="0" u="none" strike="noStrike" kern="1200" cap="none" spc="0" normalizeH="0" baseline="0" noProof="0" dirty="0" err="1">
                  <a:ln>
                    <a:noFill/>
                  </a:ln>
                  <a:solidFill>
                    <a:srgbClr val="4D4D73"/>
                  </a:solidFill>
                  <a:effectLst/>
                  <a:uLnTx/>
                  <a:uFillTx/>
                  <a:latin typeface="Century Gothic" panose="020B0502020202020204" pitchFamily="34" charset="0"/>
                  <a:ea typeface="ＭＳ Ｐゴシック" pitchFamily="34" charset="-128"/>
                  <a:cs typeface="+mn-cs"/>
                </a:rPr>
                <a:t>apicomplexa</a:t>
              </a:r>
              <a:endParaRPr kumimoji="0" lang="en-US" sz="2000" b="1" i="0" u="none" strike="noStrike" kern="1200" cap="none" spc="0" normalizeH="0" baseline="0" noProof="0" dirty="0">
                <a:ln>
                  <a:noFill/>
                </a:ln>
                <a:solidFill>
                  <a:srgbClr val="4D4D73"/>
                </a:solidFill>
                <a:effectLst/>
                <a:uLnTx/>
                <a:uFillTx/>
                <a:latin typeface="Century Gothic" panose="020B0502020202020204" pitchFamily="34" charset="0"/>
                <a:ea typeface="ＭＳ Ｐゴシック" pitchFamily="34" charset="-128"/>
                <a:cs typeface="+mn-cs"/>
              </a:endParaRPr>
            </a:p>
          </p:txBody>
        </p:sp>
      </p:grpSp>
      <p:sp>
        <p:nvSpPr>
          <p:cNvPr id="41" name="TextBox 40">
            <a:extLst>
              <a:ext uri="{FF2B5EF4-FFF2-40B4-BE49-F238E27FC236}">
                <a16:creationId xmlns:a16="http://schemas.microsoft.com/office/drawing/2014/main" id="{7181521D-5B84-4F91-AC30-5E9A3B16895C}"/>
              </a:ext>
            </a:extLst>
          </p:cNvPr>
          <p:cNvSpPr txBox="1"/>
          <p:nvPr/>
        </p:nvSpPr>
        <p:spPr>
          <a:xfrm>
            <a:off x="374825" y="457011"/>
            <a:ext cx="2395207" cy="132343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4D4D73"/>
                </a:solidFill>
                <a:effectLst/>
                <a:uLnTx/>
                <a:uFillTx/>
                <a:latin typeface="Century Gothic" panose="020B0502020202020204" pitchFamily="34" charset="0"/>
                <a:ea typeface="ＭＳ Ｐゴシック" pitchFamily="34" charset="-128"/>
                <a:cs typeface="+mn-cs"/>
              </a:rPr>
              <a:t>Parasitic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4D4D73"/>
                </a:solidFill>
                <a:effectLst/>
                <a:uLnTx/>
                <a:uFillTx/>
                <a:latin typeface="Century Gothic" panose="020B0502020202020204" pitchFamily="34" charset="0"/>
                <a:ea typeface="ＭＳ Ｐゴシック" pitchFamily="34" charset="-128"/>
                <a:cs typeface="+mn-cs"/>
              </a:rPr>
              <a:t>Protozoa</a:t>
            </a:r>
          </a:p>
        </p:txBody>
      </p:sp>
      <p:sp>
        <p:nvSpPr>
          <p:cNvPr id="40" name="TextBox 39">
            <a:extLst>
              <a:ext uri="{FF2B5EF4-FFF2-40B4-BE49-F238E27FC236}">
                <a16:creationId xmlns:a16="http://schemas.microsoft.com/office/drawing/2014/main" id="{EB657400-F11A-4BBD-82BC-C835EB8FB0B9}"/>
              </a:ext>
            </a:extLst>
          </p:cNvPr>
          <p:cNvSpPr txBox="1"/>
          <p:nvPr/>
        </p:nvSpPr>
        <p:spPr>
          <a:xfrm>
            <a:off x="3292912" y="1079050"/>
            <a:ext cx="3536455" cy="954107"/>
          </a:xfrm>
          <a:prstGeom prst="rect">
            <a:avLst/>
          </a:prstGeom>
          <a:solidFill>
            <a:srgbClr val="666699"/>
          </a:solidFill>
          <a:ln>
            <a:solidFill>
              <a:srgbClr val="66669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Century Gothic" panose="020B0502020202020204" pitchFamily="34" charset="0"/>
                <a:ea typeface="ＭＳ Ｐゴシック" pitchFamily="34" charset="-128"/>
                <a:cs typeface="+mn-cs"/>
              </a:rPr>
              <a:t>Apicomplexa</a:t>
            </a:r>
            <a:r>
              <a:rPr kumimoji="0" lang="en-US" sz="2800" b="1" i="0" u="none" strike="noStrike" kern="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mn-cs"/>
              </a:rPr>
              <a:t>(sg =</a:t>
            </a:r>
            <a:r>
              <a:rPr kumimoji="0" lang="en-US" sz="2800" b="0" i="0" u="none" strike="noStrike" kern="0" cap="none" spc="0" normalizeH="0" baseline="0" noProof="0" dirty="0" err="1">
                <a:ln>
                  <a:noFill/>
                </a:ln>
                <a:solidFill>
                  <a:prstClr val="white"/>
                </a:solidFill>
                <a:effectLst/>
                <a:uLnTx/>
                <a:uFillTx/>
                <a:latin typeface="Century Gothic" panose="020B0502020202020204" pitchFamily="34" charset="0"/>
                <a:ea typeface="ＭＳ Ｐゴシック" pitchFamily="34" charset="-128"/>
                <a:cs typeface="+mn-cs"/>
              </a:rPr>
              <a:t>Alveolates</a:t>
            </a:r>
            <a:r>
              <a:rPr kumimoji="0" lang="en-US" sz="2800" b="0" i="0" u="none" strike="noStrike" kern="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mn-cs"/>
              </a:rPr>
              <a:t>)</a:t>
            </a:r>
          </a:p>
        </p:txBody>
      </p:sp>
      <p:cxnSp>
        <p:nvCxnSpPr>
          <p:cNvPr id="42" name="Straight Connector 41">
            <a:extLst>
              <a:ext uri="{FF2B5EF4-FFF2-40B4-BE49-F238E27FC236}">
                <a16:creationId xmlns:a16="http://schemas.microsoft.com/office/drawing/2014/main" id="{0C1F7DC8-A4A3-4CF4-A85C-38B143EF0C48}"/>
              </a:ext>
            </a:extLst>
          </p:cNvPr>
          <p:cNvCxnSpPr/>
          <p:nvPr/>
        </p:nvCxnSpPr>
        <p:spPr>
          <a:xfrm>
            <a:off x="387221" y="5176023"/>
            <a:ext cx="11382803" cy="59711"/>
          </a:xfrm>
          <a:prstGeom prst="line">
            <a:avLst/>
          </a:prstGeom>
          <a:noFill/>
          <a:ln w="28575" cap="flat" cmpd="sng" algn="ctr">
            <a:solidFill>
              <a:srgbClr val="666699"/>
            </a:solidFill>
            <a:prstDash val="lgDash"/>
          </a:ln>
          <a:effectLst/>
        </p:spPr>
      </p:cxnSp>
      <p:sp>
        <p:nvSpPr>
          <p:cNvPr id="43" name="Rectangle 42"/>
          <p:cNvSpPr/>
          <p:nvPr/>
        </p:nvSpPr>
        <p:spPr>
          <a:xfrm>
            <a:off x="97049" y="66062"/>
            <a:ext cx="2962127" cy="338554"/>
          </a:xfrm>
          <a:prstGeom prst="rect">
            <a:avLst/>
          </a:prstGeom>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(know terms on this slide)</a:t>
            </a:r>
          </a:p>
        </p:txBody>
      </p:sp>
      <p:sp>
        <p:nvSpPr>
          <p:cNvPr id="44" name="Rectangle 43">
            <a:extLst>
              <a:ext uri="{FF2B5EF4-FFF2-40B4-BE49-F238E27FC236}">
                <a16:creationId xmlns:a16="http://schemas.microsoft.com/office/drawing/2014/main" id="{278A1E4C-D907-4DBE-974A-FCA49ED07D17}"/>
              </a:ext>
            </a:extLst>
          </p:cNvPr>
          <p:cNvSpPr/>
          <p:nvPr/>
        </p:nvSpPr>
        <p:spPr>
          <a:xfrm>
            <a:off x="8225976" y="6034011"/>
            <a:ext cx="3950784"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err="1">
                <a:ln>
                  <a:noFill/>
                </a:ln>
                <a:solidFill>
                  <a:prstClr val="black"/>
                </a:solidFill>
                <a:effectLst/>
                <a:uLnTx/>
                <a:uFillTx/>
                <a:latin typeface="Century Gothic" panose="020B0502020202020204" pitchFamily="34" charset="0"/>
                <a:ea typeface="ＭＳ Ｐゴシック" pitchFamily="34" charset="-128"/>
                <a:cs typeface="+mn-cs"/>
              </a:rPr>
              <a:t>Tritrichomonas</a:t>
            </a:r>
            <a:r>
              <a:rPr kumimoji="0" lang="en-US" altLang="en-US" sz="1800" b="0" i="1"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 </a:t>
            </a:r>
            <a:r>
              <a:rPr kumimoji="0" lang="en-US" altLang="en-US" sz="1800" b="0" i="1" u="none" strike="noStrike" kern="1200" cap="none" spc="0" normalizeH="0" baseline="0" noProof="0" dirty="0" err="1">
                <a:ln>
                  <a:noFill/>
                </a:ln>
                <a:solidFill>
                  <a:prstClr val="black"/>
                </a:solidFill>
                <a:effectLst/>
                <a:uLnTx/>
                <a:uFillTx/>
                <a:latin typeface="Century Gothic" panose="020B0502020202020204" pitchFamily="34" charset="0"/>
                <a:ea typeface="ＭＳ Ｐゴシック" pitchFamily="34" charset="-128"/>
                <a:cs typeface="+mn-cs"/>
              </a:rPr>
              <a:t>blagburni</a:t>
            </a:r>
            <a:endParaRPr kumimoji="0" lang="en-US" altLang="en-US" sz="18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endParaRPr>
          </a:p>
        </p:txBody>
      </p:sp>
      <p:sp>
        <p:nvSpPr>
          <p:cNvPr id="45" name="Rectangle 44">
            <a:extLst>
              <a:ext uri="{FF2B5EF4-FFF2-40B4-BE49-F238E27FC236}">
                <a16:creationId xmlns:a16="http://schemas.microsoft.com/office/drawing/2014/main" id="{35C659BB-7731-484E-92A2-9478802DFB7B}"/>
              </a:ext>
            </a:extLst>
          </p:cNvPr>
          <p:cNvSpPr/>
          <p:nvPr/>
        </p:nvSpPr>
        <p:spPr>
          <a:xfrm>
            <a:off x="7851722" y="5273414"/>
            <a:ext cx="3571603" cy="1584586"/>
          </a:xfrm>
          <a:prstGeom prst="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041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548647" y="251990"/>
            <a:ext cx="11091560" cy="702303"/>
          </a:xfrm>
          <a:prstGeom prst="rect">
            <a:avLst/>
          </a:prstGeom>
        </p:spPr>
        <p:txBody>
          <a:bodyPr vert="horz" lIns="91440" tIns="45720" rIns="91440" bIns="45720" rtlCol="0" anchor="b">
            <a:normAutofit fontScale="92500"/>
          </a:bodyPr>
          <a:lstStyle/>
          <a:p>
            <a:pPr>
              <a:lnSpc>
                <a:spcPct val="85000"/>
              </a:lnSpc>
              <a:spcAft>
                <a:spcPts val="600"/>
              </a:spcAft>
            </a:pPr>
            <a:r>
              <a:rPr lang="en-US" sz="4000" b="1" spc="-50" dirty="0">
                <a:solidFill>
                  <a:schemeClr val="tx1">
                    <a:lumMod val="75000"/>
                    <a:lumOff val="25000"/>
                  </a:schemeClr>
                </a:solidFill>
                <a:latin typeface="Century Gothic" panose="020B0502020202020204" pitchFamily="34" charset="0"/>
                <a:ea typeface="+mj-ea"/>
                <a:cs typeface="+mj-cs"/>
              </a:rPr>
              <a:t>Learning Objectives:</a:t>
            </a:r>
            <a:r>
              <a:rPr lang="en-US" sz="4000" b="1" i="1" spc="-50" dirty="0">
                <a:solidFill>
                  <a:schemeClr val="tx1">
                    <a:lumMod val="75000"/>
                    <a:lumOff val="25000"/>
                  </a:schemeClr>
                </a:solidFill>
                <a:latin typeface="Century Gothic" panose="020B0502020202020204" pitchFamily="34" charset="0"/>
                <a:ea typeface="+mj-ea"/>
                <a:cs typeface="+mj-cs"/>
              </a:rPr>
              <a:t> </a:t>
            </a:r>
            <a:r>
              <a:rPr lang="en-US" sz="4000" b="1" i="1" spc="-50" dirty="0" err="1">
                <a:solidFill>
                  <a:schemeClr val="tx1">
                    <a:lumMod val="75000"/>
                    <a:lumOff val="25000"/>
                  </a:schemeClr>
                </a:solidFill>
                <a:latin typeface="Century Gothic" panose="020B0502020202020204" pitchFamily="34" charset="0"/>
                <a:ea typeface="+mj-ea"/>
                <a:cs typeface="+mj-cs"/>
              </a:rPr>
              <a:t>Tritrichomonas</a:t>
            </a:r>
            <a:r>
              <a:rPr lang="en-US" sz="4000" b="1" i="1" spc="-50" dirty="0">
                <a:solidFill>
                  <a:schemeClr val="tx1">
                    <a:lumMod val="75000"/>
                    <a:lumOff val="25000"/>
                  </a:schemeClr>
                </a:solidFill>
                <a:latin typeface="Century Gothic" panose="020B0502020202020204" pitchFamily="34" charset="0"/>
                <a:ea typeface="+mj-ea"/>
                <a:cs typeface="+mj-cs"/>
              </a:rPr>
              <a:t> </a:t>
            </a:r>
            <a:r>
              <a:rPr lang="en-US" sz="4000" b="1" i="1" spc="-50" dirty="0" err="1">
                <a:solidFill>
                  <a:schemeClr val="tx1">
                    <a:lumMod val="75000"/>
                    <a:lumOff val="25000"/>
                  </a:schemeClr>
                </a:solidFill>
                <a:latin typeface="Century Gothic" panose="020B0502020202020204" pitchFamily="34" charset="0"/>
                <a:ea typeface="+mj-ea"/>
                <a:cs typeface="+mj-cs"/>
              </a:rPr>
              <a:t>blagburni</a:t>
            </a:r>
            <a:endParaRPr lang="en-US" sz="4000" b="1" spc="-50" dirty="0">
              <a:solidFill>
                <a:schemeClr val="tx1">
                  <a:lumMod val="75000"/>
                  <a:lumOff val="25000"/>
                </a:schemeClr>
              </a:solidFill>
              <a:latin typeface="Century Gothic" panose="020B0502020202020204" pitchFamily="34" charset="0"/>
              <a:ea typeface="+mj-ea"/>
              <a:cs typeface="+mj-cs"/>
            </a:endParaRPr>
          </a:p>
        </p:txBody>
      </p:sp>
      <p:pic>
        <p:nvPicPr>
          <p:cNvPr id="12" name="Picture 2" descr="Image result for cat silhouette transparent background">
            <a:extLst>
              <a:ext uri="{FF2B5EF4-FFF2-40B4-BE49-F238E27FC236}">
                <a16:creationId xmlns:a16="http://schemas.microsoft.com/office/drawing/2014/main" id="{4BC1D972-DBC5-49B9-BEDA-93A5F8D7EB3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flipH="1">
            <a:off x="228600" y="1905000"/>
            <a:ext cx="2851758" cy="2971800"/>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3446646" y="1000304"/>
            <a:ext cx="8769841" cy="5331535"/>
          </a:xfrm>
          <a:prstGeom prst="rect">
            <a:avLst/>
          </a:prstGeom>
        </p:spPr>
        <p:txBody>
          <a:bodyPr vert="horz" lIns="0" tIns="45720" rIns="0" bIns="45720" rtlCol="0">
            <a:noAutofit/>
          </a:bodyPr>
          <a:lstStyle/>
          <a:p>
            <a:pPr marL="514350" indent="-514350">
              <a:lnSpc>
                <a:spcPct val="90000"/>
              </a:lnSpc>
              <a:spcAft>
                <a:spcPts val="600"/>
              </a:spcAft>
              <a:buClr>
                <a:schemeClr val="accent1"/>
              </a:buClr>
              <a:buFont typeface="Calibri" panose="020F0502020204030204" pitchFamily="34" charset="0"/>
              <a:buAutoNum type="arabicPeriod"/>
            </a:pPr>
            <a:r>
              <a:rPr lang="en-US" u="sng" dirty="0">
                <a:solidFill>
                  <a:schemeClr val="tx1">
                    <a:lumMod val="75000"/>
                    <a:lumOff val="25000"/>
                  </a:schemeClr>
                </a:solidFill>
                <a:latin typeface="Century Gothic" panose="020B0502020202020204" pitchFamily="34" charset="0"/>
                <a:ea typeface="+mn-ea"/>
              </a:rPr>
              <a:t>Life cycle</a:t>
            </a:r>
            <a:r>
              <a:rPr lang="en-US" dirty="0">
                <a:solidFill>
                  <a:schemeClr val="tx1">
                    <a:lumMod val="75000"/>
                    <a:lumOff val="25000"/>
                  </a:schemeClr>
                </a:solidFill>
                <a:latin typeface="Century Gothic" panose="020B0502020202020204" pitchFamily="34" charset="0"/>
                <a:ea typeface="+mn-ea"/>
              </a:rPr>
              <a:t>: know that it is a direct life cycle, and specified details (hosts, transmission, stages and reproduction).</a:t>
            </a:r>
          </a:p>
          <a:p>
            <a:pPr marL="514350" indent="-514350">
              <a:lnSpc>
                <a:spcPct val="90000"/>
              </a:lnSpc>
              <a:spcAft>
                <a:spcPts val="600"/>
              </a:spcAft>
              <a:buClr>
                <a:schemeClr val="accent1"/>
              </a:buClr>
              <a:buFont typeface="Calibri" panose="020F0502020204030204" pitchFamily="34" charset="0"/>
              <a:buAutoNum type="arabicPeriod"/>
            </a:pPr>
            <a:r>
              <a:rPr lang="en-US" u="sng" dirty="0">
                <a:solidFill>
                  <a:schemeClr val="tx1">
                    <a:lumMod val="75000"/>
                    <a:lumOff val="25000"/>
                  </a:schemeClr>
                </a:solidFill>
                <a:latin typeface="Century Gothic" panose="020B0502020202020204" pitchFamily="34" charset="0"/>
                <a:ea typeface="+mn-ea"/>
              </a:rPr>
              <a:t>Transmission</a:t>
            </a:r>
            <a:r>
              <a:rPr lang="en-US" dirty="0">
                <a:solidFill>
                  <a:schemeClr val="tx1">
                    <a:lumMod val="75000"/>
                    <a:lumOff val="25000"/>
                  </a:schemeClr>
                </a:solidFill>
                <a:latin typeface="Century Gothic" panose="020B0502020202020204" pitchFamily="34" charset="0"/>
                <a:ea typeface="+mn-ea"/>
              </a:rPr>
              <a:t>: Fecal-oral</a:t>
            </a:r>
          </a:p>
          <a:p>
            <a:pPr marL="514350" indent="-514350">
              <a:lnSpc>
                <a:spcPct val="90000"/>
              </a:lnSpc>
              <a:spcAft>
                <a:spcPts val="600"/>
              </a:spcAft>
              <a:buClr>
                <a:schemeClr val="accent1"/>
              </a:buClr>
              <a:buFont typeface="Calibri" panose="020F0502020204030204" pitchFamily="34" charset="0"/>
              <a:buAutoNum type="arabicPeriod"/>
            </a:pPr>
            <a:r>
              <a:rPr lang="en-US" u="sng" dirty="0">
                <a:solidFill>
                  <a:schemeClr val="tx1">
                    <a:lumMod val="75000"/>
                    <a:lumOff val="25000"/>
                  </a:schemeClr>
                </a:solidFill>
                <a:latin typeface="Century Gothic" panose="020B0502020202020204" pitchFamily="34" charset="0"/>
                <a:ea typeface="+mn-ea"/>
              </a:rPr>
              <a:t>Pathogenesis</a:t>
            </a:r>
            <a:r>
              <a:rPr lang="en-US" dirty="0">
                <a:solidFill>
                  <a:schemeClr val="tx1">
                    <a:lumMod val="75000"/>
                    <a:lumOff val="25000"/>
                  </a:schemeClr>
                </a:solidFill>
                <a:latin typeface="Century Gothic" panose="020B0502020202020204" pitchFamily="34" charset="0"/>
                <a:ea typeface="+mn-ea"/>
              </a:rPr>
              <a:t>: Indirect, destruction of large intestines. </a:t>
            </a:r>
          </a:p>
          <a:p>
            <a:pPr marL="514350" indent="-514350">
              <a:lnSpc>
                <a:spcPct val="90000"/>
              </a:lnSpc>
              <a:spcAft>
                <a:spcPts val="600"/>
              </a:spcAft>
              <a:buClr>
                <a:schemeClr val="accent1"/>
              </a:buClr>
              <a:buFont typeface="Calibri" panose="020F0502020204030204" pitchFamily="34" charset="0"/>
              <a:buAutoNum type="arabicPeriod"/>
            </a:pPr>
            <a:r>
              <a:rPr lang="en-US" u="sng" dirty="0">
                <a:solidFill>
                  <a:schemeClr val="tx1">
                    <a:lumMod val="75000"/>
                    <a:lumOff val="25000"/>
                  </a:schemeClr>
                </a:solidFill>
                <a:latin typeface="Century Gothic" panose="020B0502020202020204" pitchFamily="34" charset="0"/>
                <a:ea typeface="+mn-ea"/>
              </a:rPr>
              <a:t>Clinical signs</a:t>
            </a:r>
            <a:r>
              <a:rPr lang="en-US" dirty="0">
                <a:solidFill>
                  <a:schemeClr val="tx1">
                    <a:lumMod val="75000"/>
                    <a:lumOff val="25000"/>
                  </a:schemeClr>
                </a:solidFill>
                <a:latin typeface="Century Gothic" panose="020B0502020202020204" pitchFamily="34" charset="0"/>
                <a:ea typeface="+mn-ea"/>
              </a:rPr>
              <a:t>: know the 4 specified main clinical signs in cats</a:t>
            </a:r>
          </a:p>
          <a:p>
            <a:pPr marL="514350" indent="-514350">
              <a:lnSpc>
                <a:spcPct val="90000"/>
              </a:lnSpc>
              <a:spcAft>
                <a:spcPts val="600"/>
              </a:spcAft>
              <a:buClr>
                <a:schemeClr val="accent1"/>
              </a:buClr>
              <a:buFont typeface="Calibri" panose="020F0502020204030204" pitchFamily="34" charset="0"/>
              <a:buAutoNum type="arabicPeriod"/>
            </a:pPr>
            <a:r>
              <a:rPr lang="en-US" u="sng" dirty="0">
                <a:solidFill>
                  <a:schemeClr val="tx1">
                    <a:lumMod val="75000"/>
                    <a:lumOff val="25000"/>
                  </a:schemeClr>
                </a:solidFill>
                <a:latin typeface="Century Gothic" panose="020B0502020202020204" pitchFamily="34" charset="0"/>
                <a:ea typeface="+mn-ea"/>
              </a:rPr>
              <a:t>Diagnosis</a:t>
            </a:r>
            <a:r>
              <a:rPr lang="en-US" dirty="0">
                <a:solidFill>
                  <a:schemeClr val="tx1">
                    <a:lumMod val="75000"/>
                    <a:lumOff val="25000"/>
                  </a:schemeClr>
                </a:solidFill>
                <a:latin typeface="Century Gothic" panose="020B0502020202020204" pitchFamily="34" charset="0"/>
                <a:ea typeface="+mn-ea"/>
              </a:rPr>
              <a:t>: know the 3 specific methods for diagnosing</a:t>
            </a:r>
          </a:p>
          <a:p>
            <a:pPr marL="514350" indent="-514350">
              <a:lnSpc>
                <a:spcPct val="90000"/>
              </a:lnSpc>
              <a:spcAft>
                <a:spcPts val="600"/>
              </a:spcAft>
              <a:buClr>
                <a:schemeClr val="accent1"/>
              </a:buClr>
              <a:buFont typeface="Calibri" panose="020F0502020204030204" pitchFamily="34" charset="0"/>
              <a:buAutoNum type="arabicPeriod"/>
            </a:pPr>
            <a:r>
              <a:rPr lang="en-US" u="sng" dirty="0">
                <a:solidFill>
                  <a:schemeClr val="tx1">
                    <a:lumMod val="75000"/>
                    <a:lumOff val="25000"/>
                  </a:schemeClr>
                </a:solidFill>
                <a:latin typeface="Century Gothic" panose="020B0502020202020204" pitchFamily="34" charset="0"/>
                <a:ea typeface="+mn-ea"/>
              </a:rPr>
              <a:t>Treatment</a:t>
            </a:r>
            <a:r>
              <a:rPr lang="en-US" dirty="0">
                <a:solidFill>
                  <a:schemeClr val="tx1">
                    <a:lumMod val="75000"/>
                    <a:lumOff val="25000"/>
                  </a:schemeClr>
                </a:solidFill>
                <a:latin typeface="Century Gothic" panose="020B0502020202020204" pitchFamily="34" charset="0"/>
                <a:ea typeface="+mn-ea"/>
              </a:rPr>
              <a:t>: </a:t>
            </a:r>
            <a:r>
              <a:rPr lang="en-US" dirty="0" err="1">
                <a:solidFill>
                  <a:schemeClr val="tx1">
                    <a:lumMod val="75000"/>
                    <a:lumOff val="25000"/>
                  </a:schemeClr>
                </a:solidFill>
                <a:latin typeface="Century Gothic" panose="020B0502020202020204" pitchFamily="34" charset="0"/>
                <a:ea typeface="+mn-ea"/>
              </a:rPr>
              <a:t>Ronidazole</a:t>
            </a:r>
            <a:endParaRPr lang="en-US" dirty="0">
              <a:solidFill>
                <a:schemeClr val="tx1">
                  <a:lumMod val="75000"/>
                  <a:lumOff val="25000"/>
                </a:schemeClr>
              </a:solidFill>
              <a:latin typeface="Century Gothic" panose="020B0502020202020204" pitchFamily="34" charset="0"/>
              <a:ea typeface="+mn-ea"/>
            </a:endParaRPr>
          </a:p>
          <a:p>
            <a:pPr marL="514350" indent="-514350">
              <a:lnSpc>
                <a:spcPct val="90000"/>
              </a:lnSpc>
              <a:spcAft>
                <a:spcPts val="600"/>
              </a:spcAft>
              <a:buClr>
                <a:schemeClr val="accent1"/>
              </a:buClr>
              <a:buFont typeface="Calibri" panose="020F0502020204030204" pitchFamily="34" charset="0"/>
              <a:buAutoNum type="arabicPeriod"/>
            </a:pPr>
            <a:r>
              <a:rPr lang="en-US" u="sng" dirty="0">
                <a:solidFill>
                  <a:schemeClr val="tx1">
                    <a:lumMod val="75000"/>
                    <a:lumOff val="25000"/>
                  </a:schemeClr>
                </a:solidFill>
                <a:latin typeface="Century Gothic" panose="020B0502020202020204" pitchFamily="34" charset="0"/>
                <a:ea typeface="+mn-ea"/>
              </a:rPr>
              <a:t>Control:</a:t>
            </a:r>
            <a:r>
              <a:rPr lang="en-US" dirty="0">
                <a:solidFill>
                  <a:schemeClr val="tx1">
                    <a:lumMod val="75000"/>
                    <a:lumOff val="25000"/>
                  </a:schemeClr>
                </a:solidFill>
                <a:latin typeface="Century Gothic" panose="020B0502020202020204" pitchFamily="34" charset="0"/>
                <a:ea typeface="+mn-ea"/>
              </a:rPr>
              <a:t> strict hygiene and understand why it’s important to know this organisms exists only as a trophozoite (with respect to sanitation).</a:t>
            </a:r>
          </a:p>
          <a:p>
            <a:pPr marL="514350" indent="-514350">
              <a:lnSpc>
                <a:spcPct val="90000"/>
              </a:lnSpc>
              <a:spcAft>
                <a:spcPts val="600"/>
              </a:spcAft>
              <a:buClr>
                <a:schemeClr val="accent1"/>
              </a:buClr>
              <a:buFont typeface="Calibri" panose="020F0502020204030204" pitchFamily="34" charset="0"/>
              <a:buAutoNum type="arabicPeriod"/>
            </a:pPr>
            <a:r>
              <a:rPr lang="en-US" u="sng" dirty="0">
                <a:solidFill>
                  <a:schemeClr val="tx1">
                    <a:lumMod val="75000"/>
                    <a:lumOff val="25000"/>
                  </a:schemeClr>
                </a:solidFill>
                <a:latin typeface="Century Gothic" panose="020B0502020202020204" pitchFamily="34" charset="0"/>
                <a:ea typeface="+mn-ea"/>
              </a:rPr>
              <a:t>Epidemiology</a:t>
            </a:r>
            <a:r>
              <a:rPr lang="en-US" dirty="0">
                <a:solidFill>
                  <a:schemeClr val="tx1">
                    <a:lumMod val="75000"/>
                    <a:lumOff val="25000"/>
                  </a:schemeClr>
                </a:solidFill>
                <a:latin typeface="Century Gothic" panose="020B0502020202020204" pitchFamily="34" charset="0"/>
                <a:ea typeface="+mn-ea"/>
              </a:rPr>
              <a:t>: know what groups of cat this infection is most prevalent</a:t>
            </a:r>
          </a:p>
        </p:txBody>
      </p:sp>
    </p:spTree>
    <p:extLst>
      <p:ext uri="{BB962C8B-B14F-4D97-AF65-F5344CB8AC3E}">
        <p14:creationId xmlns:p14="http://schemas.microsoft.com/office/powerpoint/2010/main" val="3903122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A25278B6-AC29-4F0E-B6EF-CF5FEF5832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637" y="1484260"/>
            <a:ext cx="5036187" cy="46879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8B1916-8B62-430D-B13B-53DBBCCCCCC7}"/>
              </a:ext>
            </a:extLst>
          </p:cNvPr>
          <p:cNvSpPr/>
          <p:nvPr/>
        </p:nvSpPr>
        <p:spPr>
          <a:xfrm>
            <a:off x="-35859" y="6337268"/>
            <a:ext cx="5036187" cy="461665"/>
          </a:xfrm>
          <a:prstGeom prst="rect">
            <a:avLst/>
          </a:prstGeom>
        </p:spPr>
        <p:txBody>
          <a:bodyPr wrap="none">
            <a:spAutoFit/>
          </a:bodyPr>
          <a:lstStyle/>
          <a:p>
            <a:r>
              <a:rPr lang="en-US" dirty="0"/>
              <a:t>https://veteriankey.com/trichomoniasis/</a:t>
            </a:r>
          </a:p>
        </p:txBody>
      </p:sp>
      <p:sp>
        <p:nvSpPr>
          <p:cNvPr id="22" name="TextBox 21">
            <a:extLst>
              <a:ext uri="{FF2B5EF4-FFF2-40B4-BE49-F238E27FC236}">
                <a16:creationId xmlns:a16="http://schemas.microsoft.com/office/drawing/2014/main" id="{6F6EEB03-A244-452B-8120-55907806DAF5}"/>
              </a:ext>
            </a:extLst>
          </p:cNvPr>
          <p:cNvSpPr txBox="1"/>
          <p:nvPr/>
        </p:nvSpPr>
        <p:spPr>
          <a:xfrm>
            <a:off x="5410200" y="981297"/>
            <a:ext cx="6781800" cy="5693866"/>
          </a:xfrm>
          <a:prstGeom prst="rect">
            <a:avLst/>
          </a:prstGeom>
          <a:noFill/>
        </p:spPr>
        <p:txBody>
          <a:bodyPr wrap="square" rtlCol="0">
            <a:spAutoFit/>
          </a:bodyPr>
          <a:lstStyle/>
          <a:p>
            <a:r>
              <a:rPr lang="en-US" sz="2800" dirty="0">
                <a:latin typeface="Century Gothic" panose="020B0502020202020204" pitchFamily="34" charset="0"/>
              </a:rPr>
              <a:t>Primary Host</a:t>
            </a:r>
          </a:p>
          <a:p>
            <a:r>
              <a:rPr lang="en-US" sz="2800" dirty="0">
                <a:latin typeface="Century Gothic" panose="020B0502020202020204" pitchFamily="34" charset="0"/>
              </a:rPr>
              <a:t> 	1. cats, large bowel</a:t>
            </a:r>
          </a:p>
          <a:p>
            <a:endParaRPr lang="en-US" sz="2800" dirty="0">
              <a:latin typeface="Century Gothic" panose="020B0502020202020204" pitchFamily="34" charset="0"/>
            </a:endParaRPr>
          </a:p>
          <a:p>
            <a:r>
              <a:rPr lang="en-US" sz="2800" dirty="0">
                <a:latin typeface="Century Gothic" panose="020B0502020202020204" pitchFamily="34" charset="0"/>
              </a:rPr>
              <a:t>Transmission</a:t>
            </a:r>
          </a:p>
          <a:p>
            <a:r>
              <a:rPr lang="en-US" sz="2800" dirty="0">
                <a:latin typeface="Century Gothic" panose="020B0502020202020204" pitchFamily="34" charset="0"/>
              </a:rPr>
              <a:t>	1. Fecal-oral –ingest </a:t>
            </a:r>
            <a:r>
              <a:rPr lang="en-US" sz="2800" dirty="0" err="1">
                <a:latin typeface="Century Gothic" panose="020B0502020202020204" pitchFamily="34" charset="0"/>
              </a:rPr>
              <a:t>trophozoites</a:t>
            </a:r>
            <a:r>
              <a:rPr lang="en-US" sz="2800" dirty="0">
                <a:latin typeface="Century Gothic" panose="020B0502020202020204" pitchFamily="34" charset="0"/>
              </a:rPr>
              <a:t> </a:t>
            </a:r>
          </a:p>
          <a:p>
            <a:endParaRPr lang="en-US" sz="2800" dirty="0">
              <a:latin typeface="Century Gothic" panose="020B0502020202020204" pitchFamily="34" charset="0"/>
            </a:endParaRPr>
          </a:p>
          <a:p>
            <a:r>
              <a:rPr lang="en-US" sz="2800" dirty="0">
                <a:latin typeface="Century Gothic" panose="020B0502020202020204" pitchFamily="34" charset="0"/>
              </a:rPr>
              <a:t>Stages</a:t>
            </a:r>
          </a:p>
          <a:p>
            <a:r>
              <a:rPr lang="en-US" sz="2800" dirty="0">
                <a:latin typeface="Century Gothic" panose="020B0502020202020204" pitchFamily="34" charset="0"/>
              </a:rPr>
              <a:t>	1. Trophozoite</a:t>
            </a:r>
          </a:p>
          <a:p>
            <a:r>
              <a:rPr lang="en-US" sz="2800" dirty="0">
                <a:latin typeface="Century Gothic" panose="020B0502020202020204" pitchFamily="34" charset="0"/>
              </a:rPr>
              <a:t>	2. No cyst stage </a:t>
            </a:r>
            <a:r>
              <a:rPr lang="en-US" sz="2000" dirty="0">
                <a:latin typeface="Century Gothic" panose="020B0502020202020204" pitchFamily="34" charset="0"/>
              </a:rPr>
              <a:t>(why is this important?)</a:t>
            </a:r>
          </a:p>
          <a:p>
            <a:endParaRPr lang="en-US" sz="2800" dirty="0">
              <a:latin typeface="Century Gothic" panose="020B0502020202020204" pitchFamily="34" charset="0"/>
            </a:endParaRPr>
          </a:p>
          <a:p>
            <a:r>
              <a:rPr lang="en-US" sz="2800" dirty="0">
                <a:latin typeface="Century Gothic" panose="020B0502020202020204" pitchFamily="34" charset="0"/>
              </a:rPr>
              <a:t>Reproduction</a:t>
            </a:r>
          </a:p>
          <a:p>
            <a:r>
              <a:rPr lang="en-US" sz="2800" dirty="0">
                <a:latin typeface="Century Gothic" panose="020B0502020202020204" pitchFamily="34" charset="0"/>
              </a:rPr>
              <a:t>	1. binary fission in feline GI tract</a:t>
            </a:r>
          </a:p>
          <a:p>
            <a:r>
              <a:rPr lang="en-US" sz="2800" dirty="0">
                <a:latin typeface="Century Gothic" panose="020B0502020202020204" pitchFamily="34" charset="0"/>
              </a:rPr>
              <a:t>          </a:t>
            </a:r>
          </a:p>
        </p:txBody>
      </p:sp>
      <p:sp>
        <p:nvSpPr>
          <p:cNvPr id="25" name="TextBox 24">
            <a:extLst>
              <a:ext uri="{FF2B5EF4-FFF2-40B4-BE49-F238E27FC236}">
                <a16:creationId xmlns:a16="http://schemas.microsoft.com/office/drawing/2014/main" id="{9791986F-96C4-454C-84B9-A567C6432CEC}"/>
              </a:ext>
            </a:extLst>
          </p:cNvPr>
          <p:cNvSpPr txBox="1"/>
          <p:nvPr/>
        </p:nvSpPr>
        <p:spPr>
          <a:xfrm>
            <a:off x="304800" y="149641"/>
            <a:ext cx="11321829" cy="707886"/>
          </a:xfrm>
          <a:prstGeom prst="rect">
            <a:avLst/>
          </a:prstGeom>
          <a:noFill/>
        </p:spPr>
        <p:txBody>
          <a:bodyPr wrap="square" rtlCol="0">
            <a:spAutoFit/>
          </a:bodyPr>
          <a:lstStyle/>
          <a:p>
            <a:r>
              <a:rPr lang="en-US" sz="4000" dirty="0">
                <a:latin typeface="Century Gothic" panose="020B0502020202020204" pitchFamily="34" charset="0"/>
              </a:rPr>
              <a:t> </a:t>
            </a:r>
            <a:r>
              <a:rPr lang="en-US" sz="4000" i="1" dirty="0">
                <a:latin typeface="Century Gothic" panose="020B0502020202020204" pitchFamily="34" charset="0"/>
              </a:rPr>
              <a:t>T. </a:t>
            </a:r>
            <a:r>
              <a:rPr lang="en-US" sz="4000" i="1" dirty="0" err="1">
                <a:latin typeface="Century Gothic" panose="020B0502020202020204" pitchFamily="34" charset="0"/>
              </a:rPr>
              <a:t>foetus</a:t>
            </a:r>
            <a:r>
              <a:rPr lang="en-US" sz="4000" dirty="0">
                <a:latin typeface="Century Gothic" panose="020B0502020202020204" pitchFamily="34" charset="0"/>
              </a:rPr>
              <a:t>: Large bowel Feline Trichomoniasis </a:t>
            </a:r>
            <a:endParaRPr lang="en-US" sz="4000" b="1" dirty="0">
              <a:latin typeface="Century Gothic" panose="020B0502020202020204" pitchFamily="34" charset="0"/>
            </a:endParaRPr>
          </a:p>
        </p:txBody>
      </p:sp>
      <p:sp>
        <p:nvSpPr>
          <p:cNvPr id="26" name="TextBox 25">
            <a:extLst>
              <a:ext uri="{FF2B5EF4-FFF2-40B4-BE49-F238E27FC236}">
                <a16:creationId xmlns:a16="http://schemas.microsoft.com/office/drawing/2014/main" id="{8EC11CCD-8ED9-4DB5-A15B-B0CC60F1FF9F}"/>
              </a:ext>
            </a:extLst>
          </p:cNvPr>
          <p:cNvSpPr txBox="1"/>
          <p:nvPr/>
        </p:nvSpPr>
        <p:spPr>
          <a:xfrm>
            <a:off x="650832" y="799590"/>
            <a:ext cx="4352908" cy="646331"/>
          </a:xfrm>
          <a:prstGeom prst="rect">
            <a:avLst/>
          </a:prstGeom>
          <a:noFill/>
        </p:spPr>
        <p:txBody>
          <a:bodyPr wrap="square" rtlCol="0">
            <a:spAutoFit/>
          </a:bodyPr>
          <a:lstStyle/>
          <a:p>
            <a:r>
              <a:rPr lang="en-US" sz="3600" b="1" dirty="0">
                <a:latin typeface="Century Gothic" panose="020B0502020202020204" pitchFamily="34" charset="0"/>
              </a:rPr>
              <a:t>Direct Life Cycle</a:t>
            </a:r>
            <a:endParaRPr lang="en-US" sz="3600" dirty="0">
              <a:latin typeface="Century Gothic" panose="020B0502020202020204" pitchFamily="34" charset="0"/>
            </a:endParaRPr>
          </a:p>
        </p:txBody>
      </p:sp>
    </p:spTree>
    <p:extLst>
      <p:ext uri="{BB962C8B-B14F-4D97-AF65-F5344CB8AC3E}">
        <p14:creationId xmlns:p14="http://schemas.microsoft.com/office/powerpoint/2010/main" val="2001831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08492" y="6412607"/>
            <a:ext cx="6322142" cy="307777"/>
          </a:xfrm>
          <a:prstGeom prst="rect">
            <a:avLst/>
          </a:prstGeom>
        </p:spPr>
        <p:txBody>
          <a:bodyPr wrap="square">
            <a:spAutoFit/>
          </a:bodyPr>
          <a:lstStyle/>
          <a:p>
            <a:r>
              <a:rPr lang="en-US" sz="1400" dirty="0">
                <a:solidFill>
                  <a:schemeClr val="bg1"/>
                </a:solidFill>
                <a:latin typeface="Century Gothic" panose="020B0502020202020204" pitchFamily="34" charset="0"/>
              </a:rPr>
              <a:t>Illustration by Alice MacGregor Harvey © North Carolina State University</a:t>
            </a:r>
          </a:p>
        </p:txBody>
      </p:sp>
      <p:sp>
        <p:nvSpPr>
          <p:cNvPr id="5" name="Rectangle 4"/>
          <p:cNvSpPr/>
          <p:nvPr/>
        </p:nvSpPr>
        <p:spPr>
          <a:xfrm>
            <a:off x="157982" y="239536"/>
            <a:ext cx="9668031" cy="707886"/>
          </a:xfrm>
          <a:prstGeom prst="rect">
            <a:avLst/>
          </a:prstGeom>
        </p:spPr>
        <p:txBody>
          <a:bodyPr wrap="none">
            <a:spAutoFit/>
          </a:bodyPr>
          <a:lstStyle/>
          <a:p>
            <a:r>
              <a:rPr lang="en-US" sz="4000" b="1" dirty="0">
                <a:latin typeface="Century Gothic" panose="020B0502020202020204" pitchFamily="34" charset="0"/>
              </a:rPr>
              <a:t>Pathology: </a:t>
            </a:r>
            <a:r>
              <a:rPr lang="en-US" sz="3200" dirty="0">
                <a:latin typeface="Century Gothic" panose="020B0502020202020204" pitchFamily="34" charset="0"/>
              </a:rPr>
              <a:t>Large bowel Feline Trichomoniasis</a:t>
            </a:r>
          </a:p>
        </p:txBody>
      </p:sp>
      <p:sp>
        <p:nvSpPr>
          <p:cNvPr id="7" name="Rectangle 6">
            <a:extLst>
              <a:ext uri="{FF2B5EF4-FFF2-40B4-BE49-F238E27FC236}">
                <a16:creationId xmlns:a16="http://schemas.microsoft.com/office/drawing/2014/main" id="{4528CAD7-AF7D-4F13-AB10-854264D4B621}"/>
              </a:ext>
            </a:extLst>
          </p:cNvPr>
          <p:cNvSpPr/>
          <p:nvPr/>
        </p:nvSpPr>
        <p:spPr>
          <a:xfrm>
            <a:off x="134248" y="1854956"/>
            <a:ext cx="4608917" cy="2677656"/>
          </a:xfrm>
          <a:prstGeom prst="rect">
            <a:avLst/>
          </a:prstGeom>
          <a:ln>
            <a:noFill/>
          </a:ln>
        </p:spPr>
        <p:txBody>
          <a:bodyPr wrap="square">
            <a:spAutoFit/>
          </a:bodyPr>
          <a:lstStyle/>
          <a:p>
            <a:r>
              <a:rPr lang="en-US" sz="2800" b="1" u="sng" dirty="0">
                <a:solidFill>
                  <a:srgbClr val="666699"/>
                </a:solidFill>
                <a:latin typeface="Century Gothic" panose="020B0502020202020204" pitchFamily="34" charset="0"/>
              </a:rPr>
              <a:t>Indirect tissue destruction of large intestines</a:t>
            </a:r>
            <a:r>
              <a:rPr lang="en-US" sz="2800" b="1" dirty="0">
                <a:latin typeface="Century Gothic" panose="020B0502020202020204" pitchFamily="34" charset="0"/>
              </a:rPr>
              <a:t>: </a:t>
            </a:r>
            <a:r>
              <a:rPr lang="en-US" sz="2800" dirty="0">
                <a:latin typeface="Century Gothic" panose="020B0502020202020204" pitchFamily="34" charset="0"/>
              </a:rPr>
              <a:t>extracellular, has a cytotoxic effect when interacting with the surfaces of host cells</a:t>
            </a:r>
            <a:r>
              <a:rPr lang="en-US" sz="2800" b="1" dirty="0">
                <a:latin typeface="Century Gothic" panose="020B0502020202020204" pitchFamily="34" charset="0"/>
              </a:rPr>
              <a:t>.</a:t>
            </a:r>
          </a:p>
        </p:txBody>
      </p:sp>
      <p:grpSp>
        <p:nvGrpSpPr>
          <p:cNvPr id="16" name="Group 15">
            <a:extLst>
              <a:ext uri="{FF2B5EF4-FFF2-40B4-BE49-F238E27FC236}">
                <a16:creationId xmlns:a16="http://schemas.microsoft.com/office/drawing/2014/main" id="{3C45C498-5A76-4C85-8680-CFD8CE6C64EB}"/>
              </a:ext>
            </a:extLst>
          </p:cNvPr>
          <p:cNvGrpSpPr/>
          <p:nvPr/>
        </p:nvGrpSpPr>
        <p:grpSpPr>
          <a:xfrm>
            <a:off x="4671891" y="1204766"/>
            <a:ext cx="7327513" cy="4740817"/>
            <a:chOff x="3876633" y="1378061"/>
            <a:chExt cx="8315367" cy="5406831"/>
          </a:xfrm>
        </p:grpSpPr>
        <p:grpSp>
          <p:nvGrpSpPr>
            <p:cNvPr id="2" name="Group 1">
              <a:extLst>
                <a:ext uri="{FF2B5EF4-FFF2-40B4-BE49-F238E27FC236}">
                  <a16:creationId xmlns:a16="http://schemas.microsoft.com/office/drawing/2014/main" id="{A309823C-CB56-4F79-BDAC-5BCCB22CD7B6}"/>
                </a:ext>
              </a:extLst>
            </p:cNvPr>
            <p:cNvGrpSpPr/>
            <p:nvPr/>
          </p:nvGrpSpPr>
          <p:grpSpPr>
            <a:xfrm>
              <a:off x="3876633" y="1763696"/>
              <a:ext cx="8315367" cy="5021196"/>
              <a:chOff x="3854088" y="1422432"/>
              <a:chExt cx="8315367" cy="5021196"/>
            </a:xfrm>
          </p:grpSpPr>
          <p:pic>
            <p:nvPicPr>
              <p:cNvPr id="4" name="Picture 2" descr="An external file that holds a picture, illustration, etc.&#10;Object name is JVIM-30-516-g001.jpg">
                <a:extLst>
                  <a:ext uri="{FF2B5EF4-FFF2-40B4-BE49-F238E27FC236}">
                    <a16:creationId xmlns:a16="http://schemas.microsoft.com/office/drawing/2014/main" id="{9083C731-7874-43EC-97B2-19E05BE3738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18341" y="1422432"/>
                <a:ext cx="8251114"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54088" y="5987309"/>
                <a:ext cx="2714477" cy="456319"/>
              </a:xfrm>
              <a:prstGeom prst="rect">
                <a:avLst/>
              </a:prstGeom>
              <a:noFill/>
            </p:spPr>
            <p:txBody>
              <a:bodyPr wrap="none" rtlCol="0">
                <a:spAutoFit/>
              </a:bodyPr>
              <a:lstStyle/>
              <a:p>
                <a:r>
                  <a:rPr lang="en-US" sz="2000" b="1" dirty="0">
                    <a:latin typeface="Century Gothic" panose="020B0502020202020204" pitchFamily="34" charset="0"/>
                  </a:rPr>
                  <a:t>FYI: this illustration</a:t>
                </a:r>
              </a:p>
            </p:txBody>
          </p:sp>
        </p:grpSp>
        <p:sp>
          <p:nvSpPr>
            <p:cNvPr id="15" name="Rectangle 14">
              <a:extLst>
                <a:ext uri="{FF2B5EF4-FFF2-40B4-BE49-F238E27FC236}">
                  <a16:creationId xmlns:a16="http://schemas.microsoft.com/office/drawing/2014/main" id="{84EF67E4-D86A-4569-BB46-715FB93DE75B}"/>
                </a:ext>
              </a:extLst>
            </p:cNvPr>
            <p:cNvSpPr/>
            <p:nvPr/>
          </p:nvSpPr>
          <p:spPr>
            <a:xfrm>
              <a:off x="3940886" y="1378061"/>
              <a:ext cx="8223718" cy="495763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2147BFB-D26B-42CB-AA7A-62272451F199}"/>
              </a:ext>
            </a:extLst>
          </p:cNvPr>
          <p:cNvSpPr/>
          <p:nvPr/>
        </p:nvSpPr>
        <p:spPr>
          <a:xfrm>
            <a:off x="4678137" y="1143000"/>
            <a:ext cx="6385081" cy="400110"/>
          </a:xfrm>
          <a:prstGeom prst="rect">
            <a:avLst/>
          </a:prstGeom>
        </p:spPr>
        <p:txBody>
          <a:bodyPr wrap="none">
            <a:spAutoFit/>
          </a:bodyPr>
          <a:lstStyle/>
          <a:p>
            <a:r>
              <a:rPr lang="en-US" sz="2000" dirty="0">
                <a:latin typeface="Century Gothic" panose="020B0502020202020204" pitchFamily="34" charset="0"/>
              </a:rPr>
              <a:t>Theorized pathogenic mechanisms of  </a:t>
            </a:r>
            <a:r>
              <a:rPr lang="en-US" sz="2000" i="1" dirty="0">
                <a:latin typeface="Century Gothic" panose="020B0502020202020204" pitchFamily="34" charset="0"/>
              </a:rPr>
              <a:t>T. </a:t>
            </a:r>
            <a:r>
              <a:rPr lang="en-US" sz="2000" i="1" dirty="0" err="1">
                <a:latin typeface="Century Gothic" panose="020B0502020202020204" pitchFamily="34" charset="0"/>
              </a:rPr>
              <a:t>blagburni</a:t>
            </a:r>
            <a:endParaRPr lang="en-US" sz="2000" dirty="0">
              <a:latin typeface="Century Gothic" panose="020B0502020202020204" pitchFamily="34" charset="0"/>
            </a:endParaRPr>
          </a:p>
        </p:txBody>
      </p:sp>
      <p:sp>
        <p:nvSpPr>
          <p:cNvPr id="11" name="TextBox 10"/>
          <p:cNvSpPr txBox="1"/>
          <p:nvPr/>
        </p:nvSpPr>
        <p:spPr>
          <a:xfrm>
            <a:off x="10939090" y="4375534"/>
            <a:ext cx="647421" cy="338554"/>
          </a:xfrm>
          <a:prstGeom prst="rect">
            <a:avLst/>
          </a:prstGeom>
          <a:noFill/>
        </p:spPr>
        <p:txBody>
          <a:bodyPr wrap="none" rtlCol="0">
            <a:spAutoFit/>
          </a:bodyPr>
          <a:lstStyle/>
          <a:p>
            <a:r>
              <a:rPr lang="en-US" sz="1600" dirty="0">
                <a:latin typeface="+mn-lt"/>
              </a:rPr>
              <a:t>(rare)</a:t>
            </a:r>
          </a:p>
        </p:txBody>
      </p:sp>
    </p:spTree>
    <p:extLst>
      <p:ext uri="{BB962C8B-B14F-4D97-AF65-F5344CB8AC3E}">
        <p14:creationId xmlns:p14="http://schemas.microsoft.com/office/powerpoint/2010/main" val="1816332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33CCD4-B119-4C17-8251-10B76C3AB55E}"/>
              </a:ext>
            </a:extLst>
          </p:cNvPr>
          <p:cNvSpPr/>
          <p:nvPr/>
        </p:nvSpPr>
        <p:spPr>
          <a:xfrm>
            <a:off x="263769" y="153769"/>
            <a:ext cx="11413702" cy="646331"/>
          </a:xfrm>
          <a:prstGeom prst="rect">
            <a:avLst/>
          </a:prstGeom>
        </p:spPr>
        <p:txBody>
          <a:bodyPr wrap="none">
            <a:spAutoFit/>
          </a:bodyPr>
          <a:lstStyle/>
          <a:p>
            <a:pPr marL="533400" indent="-533400"/>
            <a:r>
              <a:rPr lang="en-US" altLang="en-US" sz="3600" b="1" dirty="0">
                <a:latin typeface="Century Gothic" panose="020B0502020202020204" pitchFamily="34" charset="0"/>
              </a:rPr>
              <a:t>Clinical Disease: </a:t>
            </a:r>
            <a:r>
              <a:rPr lang="en-US" altLang="en-US" sz="3600" dirty="0">
                <a:latin typeface="Century Gothic" panose="020B0502020202020204" pitchFamily="34" charset="0"/>
              </a:rPr>
              <a:t>Large Bowel Feline Trichomoniasis</a:t>
            </a:r>
          </a:p>
        </p:txBody>
      </p:sp>
      <p:sp>
        <p:nvSpPr>
          <p:cNvPr id="5" name="Rectangle 4">
            <a:extLst>
              <a:ext uri="{FF2B5EF4-FFF2-40B4-BE49-F238E27FC236}">
                <a16:creationId xmlns:a16="http://schemas.microsoft.com/office/drawing/2014/main" id="{6C075762-EB15-4FEF-9827-26F8A6AFFCF3}"/>
              </a:ext>
            </a:extLst>
          </p:cNvPr>
          <p:cNvSpPr/>
          <p:nvPr/>
        </p:nvSpPr>
        <p:spPr>
          <a:xfrm>
            <a:off x="152400" y="914400"/>
            <a:ext cx="10191750" cy="3046988"/>
          </a:xfrm>
          <a:prstGeom prst="rect">
            <a:avLst/>
          </a:prstGeom>
        </p:spPr>
        <p:txBody>
          <a:bodyPr wrap="square">
            <a:spAutoFit/>
          </a:bodyPr>
          <a:lstStyle/>
          <a:p>
            <a:pPr marL="914400" lvl="1" indent="-457200">
              <a:buFont typeface="Arial" panose="020B0604020202020204" pitchFamily="34" charset="0"/>
              <a:buChar char="•"/>
            </a:pPr>
            <a:r>
              <a:rPr lang="en-US" sz="2800" dirty="0">
                <a:latin typeface="Century Gothic" panose="020B0502020202020204" pitchFamily="34" charset="0"/>
              </a:rPr>
              <a:t>Diarrhea: waxing and waning, chronic</a:t>
            </a:r>
          </a:p>
          <a:p>
            <a:pPr marL="914400" lvl="1" indent="-457200">
              <a:buFont typeface="Arial" panose="020B0604020202020204" pitchFamily="34" charset="0"/>
              <a:buChar char="•"/>
            </a:pPr>
            <a:endParaRPr lang="en-US" sz="2800" dirty="0">
              <a:latin typeface="Century Gothic" panose="020B0502020202020204" pitchFamily="34" charset="0"/>
            </a:endParaRPr>
          </a:p>
          <a:p>
            <a:pPr marL="914400" lvl="1" indent="-457200">
              <a:buFont typeface="Arial" panose="020B0604020202020204" pitchFamily="34" charset="0"/>
              <a:buChar char="•"/>
            </a:pPr>
            <a:r>
              <a:rPr lang="en-US" sz="2800" dirty="0">
                <a:latin typeface="Century Gothic" panose="020B0502020202020204" pitchFamily="34" charset="0"/>
              </a:rPr>
              <a:t>Usually feces in hair around anus (messy rear)</a:t>
            </a:r>
          </a:p>
          <a:p>
            <a:pPr marL="914400" lvl="1" indent="-457200">
              <a:buFont typeface="Arial" panose="020B0604020202020204" pitchFamily="34" charset="0"/>
              <a:buChar char="•"/>
            </a:pPr>
            <a:endParaRPr lang="en-US" sz="2800" dirty="0">
              <a:latin typeface="Century Gothic" panose="020B0502020202020204" pitchFamily="34" charset="0"/>
            </a:endParaRPr>
          </a:p>
          <a:p>
            <a:pPr marL="914400" lvl="1" indent="-457200">
              <a:buFont typeface="Arial" panose="020B0604020202020204" pitchFamily="34" charset="0"/>
              <a:buChar char="•"/>
            </a:pPr>
            <a:r>
              <a:rPr lang="en-US" sz="2800" dirty="0">
                <a:latin typeface="Century Gothic" panose="020B0502020202020204" pitchFamily="34" charset="0"/>
              </a:rPr>
              <a:t>Semi-formed to “cow-pie” diarrhea</a:t>
            </a:r>
          </a:p>
          <a:p>
            <a:pPr marL="1371600" lvl="2" indent="-457200">
              <a:buClr>
                <a:schemeClr val="accent6"/>
              </a:buClr>
              <a:buFont typeface="Arial" panose="020B0604020202020204" pitchFamily="34" charset="0"/>
              <a:buChar char="•"/>
            </a:pPr>
            <a:r>
              <a:rPr lang="en-US" dirty="0">
                <a:latin typeface="Century Gothic" panose="020B0502020202020204" pitchFamily="34" charset="0"/>
              </a:rPr>
              <a:t>+/- mucus; +/- fresh blood</a:t>
            </a:r>
          </a:p>
          <a:p>
            <a:pPr marL="914400" lvl="1" indent="-457200">
              <a:buFont typeface="Arial" panose="020B0604020202020204" pitchFamily="34" charset="0"/>
              <a:buChar char="•"/>
            </a:pPr>
            <a:r>
              <a:rPr lang="en-US" sz="2800" dirty="0">
                <a:latin typeface="Century Gothic" panose="020B0502020202020204" pitchFamily="34" charset="0"/>
              </a:rPr>
              <a:t>Urgency and straining (tenesmus)</a:t>
            </a:r>
          </a:p>
        </p:txBody>
      </p:sp>
      <p:sp>
        <p:nvSpPr>
          <p:cNvPr id="6" name="Rectangle 5">
            <a:extLst>
              <a:ext uri="{FF2B5EF4-FFF2-40B4-BE49-F238E27FC236}">
                <a16:creationId xmlns:a16="http://schemas.microsoft.com/office/drawing/2014/main" id="{4D79BB36-8102-41B1-AC57-5B3BD55B5659}"/>
              </a:ext>
            </a:extLst>
          </p:cNvPr>
          <p:cNvSpPr/>
          <p:nvPr/>
        </p:nvSpPr>
        <p:spPr>
          <a:xfrm>
            <a:off x="152400" y="4077831"/>
            <a:ext cx="11793417" cy="2246769"/>
          </a:xfrm>
          <a:prstGeom prst="rect">
            <a:avLst/>
          </a:prstGeom>
        </p:spPr>
        <p:txBody>
          <a:bodyPr wrap="square">
            <a:spAutoFit/>
          </a:bodyPr>
          <a:lstStyle/>
          <a:p>
            <a:pPr marL="914400" lvl="1" indent="-457200">
              <a:buFont typeface="Arial" panose="020B0604020202020204" pitchFamily="34" charset="0"/>
              <a:buChar char="•"/>
            </a:pPr>
            <a:r>
              <a:rPr lang="en-US" sz="2800" dirty="0">
                <a:latin typeface="Century Gothic" panose="020B0502020202020204" pitchFamily="34" charset="0"/>
              </a:rPr>
              <a:t>Usually, no other clinical signs</a:t>
            </a:r>
          </a:p>
          <a:p>
            <a:pPr marL="914400" lvl="1" indent="-457200">
              <a:buFont typeface="Arial" panose="020B0604020202020204" pitchFamily="34" charset="0"/>
              <a:buChar char="•"/>
            </a:pPr>
            <a:endParaRPr lang="en-US" sz="2800" dirty="0">
              <a:latin typeface="Century Gothic" panose="020B0502020202020204" pitchFamily="34" charset="0"/>
            </a:endParaRPr>
          </a:p>
          <a:p>
            <a:pPr marL="914400" lvl="1" indent="-457200">
              <a:buFont typeface="Arial" panose="020B0604020202020204" pitchFamily="34" charset="0"/>
              <a:buChar char="•"/>
            </a:pPr>
            <a:r>
              <a:rPr lang="en-US" sz="2800" dirty="0">
                <a:latin typeface="Century Gothic" panose="020B0502020202020204" pitchFamily="34" charset="0"/>
              </a:rPr>
              <a:t>Worse in kittens and younger cats</a:t>
            </a:r>
          </a:p>
          <a:p>
            <a:pPr lvl="1"/>
            <a:endParaRPr lang="en-US" sz="2800" dirty="0">
              <a:latin typeface="Century Gothic" panose="020B0502020202020204" pitchFamily="34" charset="0"/>
            </a:endParaRPr>
          </a:p>
          <a:p>
            <a:pPr marL="914400" lvl="1" indent="-457200">
              <a:buFont typeface="Arial" panose="020B0604020202020204" pitchFamily="34" charset="0"/>
              <a:buChar char="•"/>
            </a:pPr>
            <a:r>
              <a:rPr lang="en-US" sz="2800" dirty="0">
                <a:latin typeface="Century Gothic" panose="020B0502020202020204" pitchFamily="34" charset="0"/>
              </a:rPr>
              <a:t>Some cats are subclinical</a:t>
            </a:r>
          </a:p>
        </p:txBody>
      </p:sp>
      <p:pic>
        <p:nvPicPr>
          <p:cNvPr id="7" name="Picture 2" descr="Image result for cat silhouette transparent background">
            <a:extLst>
              <a:ext uri="{FF2B5EF4-FFF2-40B4-BE49-F238E27FC236}">
                <a16:creationId xmlns:a16="http://schemas.microsoft.com/office/drawing/2014/main" id="{B9FFCE64-9F91-4736-97B4-2B5BE9AF2D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7543800" y="1828800"/>
            <a:ext cx="3733557" cy="3891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64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33CCD4-B119-4C17-8251-10B76C3AB55E}"/>
              </a:ext>
            </a:extLst>
          </p:cNvPr>
          <p:cNvSpPr/>
          <p:nvPr/>
        </p:nvSpPr>
        <p:spPr>
          <a:xfrm>
            <a:off x="263769" y="153769"/>
            <a:ext cx="11413702" cy="646331"/>
          </a:xfrm>
          <a:prstGeom prst="rect">
            <a:avLst/>
          </a:prstGeom>
        </p:spPr>
        <p:txBody>
          <a:bodyPr wrap="none">
            <a:spAutoFit/>
          </a:bodyPr>
          <a:lstStyle/>
          <a:p>
            <a:pPr marL="533400" indent="-533400"/>
            <a:r>
              <a:rPr lang="en-US" altLang="en-US" sz="3600" b="1" dirty="0">
                <a:latin typeface="Century Gothic" panose="020B0502020202020204" pitchFamily="34" charset="0"/>
              </a:rPr>
              <a:t>Clinical Disease: </a:t>
            </a:r>
            <a:r>
              <a:rPr lang="en-US" altLang="en-US" sz="3600" dirty="0">
                <a:latin typeface="Century Gothic" panose="020B0502020202020204" pitchFamily="34" charset="0"/>
              </a:rPr>
              <a:t>Large Bowel Feline Trichomoniasis</a:t>
            </a:r>
          </a:p>
        </p:txBody>
      </p:sp>
      <p:pic>
        <p:nvPicPr>
          <p:cNvPr id="9" name="Picture 8" descr="dirty_butt2.png">
            <a:extLst>
              <a:ext uri="{FF2B5EF4-FFF2-40B4-BE49-F238E27FC236}">
                <a16:creationId xmlns:a16="http://schemas.microsoft.com/office/drawing/2014/main" id="{C071AF97-C833-4F32-A1B8-A41412F6CD8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356" y="1982658"/>
            <a:ext cx="3896407" cy="3503742"/>
          </a:xfrm>
          <a:prstGeom prst="rect">
            <a:avLst/>
          </a:prstGeom>
        </p:spPr>
      </p:pic>
      <p:sp>
        <p:nvSpPr>
          <p:cNvPr id="10" name="TextBox 9">
            <a:extLst>
              <a:ext uri="{FF2B5EF4-FFF2-40B4-BE49-F238E27FC236}">
                <a16:creationId xmlns:a16="http://schemas.microsoft.com/office/drawing/2014/main" id="{70AD2508-AB8F-4398-9C71-DDE94602130D}"/>
              </a:ext>
            </a:extLst>
          </p:cNvPr>
          <p:cNvSpPr txBox="1"/>
          <p:nvPr/>
        </p:nvSpPr>
        <p:spPr>
          <a:xfrm>
            <a:off x="1045101" y="1384904"/>
            <a:ext cx="1760418" cy="461665"/>
          </a:xfrm>
          <a:prstGeom prst="rect">
            <a:avLst/>
          </a:prstGeom>
          <a:noFill/>
        </p:spPr>
        <p:txBody>
          <a:bodyPr wrap="none" rtlCol="0">
            <a:spAutoFit/>
          </a:bodyPr>
          <a:lstStyle/>
          <a:p>
            <a:r>
              <a:rPr lang="en-US" dirty="0">
                <a:latin typeface="Century Gothic" panose="020B0502020202020204" pitchFamily="34" charset="0"/>
                <a:cs typeface="Comic Sans MS"/>
              </a:rPr>
              <a:t>messy rear</a:t>
            </a:r>
          </a:p>
        </p:txBody>
      </p:sp>
      <p:sp>
        <p:nvSpPr>
          <p:cNvPr id="13" name="TextBox 12">
            <a:extLst>
              <a:ext uri="{FF2B5EF4-FFF2-40B4-BE49-F238E27FC236}">
                <a16:creationId xmlns:a16="http://schemas.microsoft.com/office/drawing/2014/main" id="{CEDB0A33-3010-44EC-9287-D3B0ECCB9D30}"/>
              </a:ext>
            </a:extLst>
          </p:cNvPr>
          <p:cNvSpPr txBox="1"/>
          <p:nvPr/>
        </p:nvSpPr>
        <p:spPr>
          <a:xfrm>
            <a:off x="7724700" y="5486400"/>
            <a:ext cx="3756156" cy="461665"/>
          </a:xfrm>
          <a:prstGeom prst="rect">
            <a:avLst/>
          </a:prstGeom>
          <a:noFill/>
        </p:spPr>
        <p:txBody>
          <a:bodyPr wrap="none" rtlCol="0">
            <a:spAutoFit/>
          </a:bodyPr>
          <a:lstStyle/>
          <a:p>
            <a:r>
              <a:rPr lang="en-US" dirty="0">
                <a:latin typeface="Century Gothic" panose="020B0502020202020204" pitchFamily="34" charset="0"/>
                <a:cs typeface="Comic Sans MS"/>
              </a:rPr>
              <a:t>Semi-formed to cow-pie</a:t>
            </a:r>
          </a:p>
        </p:txBody>
      </p:sp>
      <p:pic>
        <p:nvPicPr>
          <p:cNvPr id="15" name="Picture 14" descr="poop2.png">
            <a:extLst>
              <a:ext uri="{FF2B5EF4-FFF2-40B4-BE49-F238E27FC236}">
                <a16:creationId xmlns:a16="http://schemas.microsoft.com/office/drawing/2014/main" id="{77EF8E6A-5A33-4672-B6BD-C2042684B1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361"/>
          <a:stretch/>
        </p:blipFill>
        <p:spPr>
          <a:xfrm rot="16200000">
            <a:off x="7743202" y="2030566"/>
            <a:ext cx="3587694" cy="3219699"/>
          </a:xfrm>
          <a:prstGeom prst="rect">
            <a:avLst/>
          </a:prstGeom>
        </p:spPr>
      </p:pic>
      <p:sp>
        <p:nvSpPr>
          <p:cNvPr id="16" name="TextBox 15">
            <a:extLst>
              <a:ext uri="{FF2B5EF4-FFF2-40B4-BE49-F238E27FC236}">
                <a16:creationId xmlns:a16="http://schemas.microsoft.com/office/drawing/2014/main" id="{4DCF4C17-A8E6-4B3A-BE4C-9569FC1F7A30}"/>
              </a:ext>
            </a:extLst>
          </p:cNvPr>
          <p:cNvSpPr txBox="1"/>
          <p:nvPr/>
        </p:nvSpPr>
        <p:spPr>
          <a:xfrm>
            <a:off x="7902794" y="1384903"/>
            <a:ext cx="3605382" cy="461665"/>
          </a:xfrm>
          <a:prstGeom prst="rect">
            <a:avLst/>
          </a:prstGeom>
          <a:noFill/>
        </p:spPr>
        <p:txBody>
          <a:bodyPr wrap="square" rtlCol="0">
            <a:spAutoFit/>
          </a:bodyPr>
          <a:lstStyle/>
          <a:p>
            <a:r>
              <a:rPr lang="en-US" dirty="0">
                <a:latin typeface="Century Gothic" panose="020B0502020202020204" pitchFamily="34" charset="0"/>
                <a:cs typeface="Comic Sans MS"/>
              </a:rPr>
              <a:t>fresh blood or mucus</a:t>
            </a:r>
          </a:p>
        </p:txBody>
      </p:sp>
      <p:pic>
        <p:nvPicPr>
          <p:cNvPr id="18" name="Picture 17" descr="poopy_kitty_litter.png">
            <a:extLst>
              <a:ext uri="{FF2B5EF4-FFF2-40B4-BE49-F238E27FC236}">
                <a16:creationId xmlns:a16="http://schemas.microsoft.com/office/drawing/2014/main" id="{797DB75D-58D6-4C36-8C60-C84BF4F6060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4541" y="1922748"/>
            <a:ext cx="3421109" cy="3582702"/>
          </a:xfrm>
          <a:prstGeom prst="rect">
            <a:avLst/>
          </a:prstGeom>
        </p:spPr>
      </p:pic>
      <p:sp>
        <p:nvSpPr>
          <p:cNvPr id="19" name="TextBox 18">
            <a:extLst>
              <a:ext uri="{FF2B5EF4-FFF2-40B4-BE49-F238E27FC236}">
                <a16:creationId xmlns:a16="http://schemas.microsoft.com/office/drawing/2014/main" id="{299F8F37-213D-4EBC-A7FB-901223745183}"/>
              </a:ext>
            </a:extLst>
          </p:cNvPr>
          <p:cNvSpPr txBox="1"/>
          <p:nvPr/>
        </p:nvSpPr>
        <p:spPr>
          <a:xfrm>
            <a:off x="4518940" y="1352550"/>
            <a:ext cx="2850460" cy="461665"/>
          </a:xfrm>
          <a:prstGeom prst="rect">
            <a:avLst/>
          </a:prstGeom>
          <a:noFill/>
        </p:spPr>
        <p:txBody>
          <a:bodyPr wrap="none" rtlCol="0">
            <a:spAutoFit/>
          </a:bodyPr>
          <a:lstStyle/>
          <a:p>
            <a:r>
              <a:rPr lang="en-US" dirty="0">
                <a:latin typeface="Century Gothic" panose="020B0502020202020204" pitchFamily="34" charset="0"/>
                <a:cs typeface="Comic Sans MS"/>
              </a:rPr>
              <a:t>frequent dribbling</a:t>
            </a:r>
          </a:p>
        </p:txBody>
      </p:sp>
      <p:pic>
        <p:nvPicPr>
          <p:cNvPr id="7" name="Picture 2" descr="Image result for cat silhouette transparent background">
            <a:extLst>
              <a:ext uri="{FF2B5EF4-FFF2-40B4-BE49-F238E27FC236}">
                <a16:creationId xmlns:a16="http://schemas.microsoft.com/office/drawing/2014/main" id="{B9FFCE64-9F91-4736-97B4-2B5BE9AF2D7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167889" y="5622489"/>
            <a:ext cx="1148585" cy="119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284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7755E5-517F-488E-B340-6443A6C7F8B5}"/>
              </a:ext>
            </a:extLst>
          </p:cNvPr>
          <p:cNvSpPr/>
          <p:nvPr/>
        </p:nvSpPr>
        <p:spPr>
          <a:xfrm>
            <a:off x="300473" y="201660"/>
            <a:ext cx="10031913" cy="646331"/>
          </a:xfrm>
          <a:prstGeom prst="rect">
            <a:avLst/>
          </a:prstGeom>
        </p:spPr>
        <p:txBody>
          <a:bodyPr wrap="none">
            <a:spAutoFit/>
          </a:bodyPr>
          <a:lstStyle/>
          <a:p>
            <a:r>
              <a:rPr lang="en-US" altLang="en-US" sz="3600" b="1" dirty="0">
                <a:latin typeface="Century Gothic" panose="020B0502020202020204" pitchFamily="34" charset="0"/>
              </a:rPr>
              <a:t>Diagnosis</a:t>
            </a:r>
            <a:r>
              <a:rPr lang="en-US" altLang="en-US" sz="3600" dirty="0">
                <a:latin typeface="Century Gothic" panose="020B0502020202020204" pitchFamily="34" charset="0"/>
              </a:rPr>
              <a:t>: Large Bowel Feline Trichomoniasis</a:t>
            </a:r>
          </a:p>
        </p:txBody>
      </p:sp>
      <p:pic>
        <p:nvPicPr>
          <p:cNvPr id="7" name="Picture 6">
            <a:extLst>
              <a:ext uri="{FF2B5EF4-FFF2-40B4-BE49-F238E27FC236}">
                <a16:creationId xmlns:a16="http://schemas.microsoft.com/office/drawing/2014/main" id="{B50A0E52-647A-41F7-8838-9869C500AB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655" y="1014233"/>
            <a:ext cx="2148029" cy="2314686"/>
          </a:xfrm>
          <a:prstGeom prst="rect">
            <a:avLst/>
          </a:prstGeom>
        </p:spPr>
      </p:pic>
      <p:pic>
        <p:nvPicPr>
          <p:cNvPr id="8" name="Picture 7">
            <a:extLst>
              <a:ext uri="{FF2B5EF4-FFF2-40B4-BE49-F238E27FC236}">
                <a16:creationId xmlns:a16="http://schemas.microsoft.com/office/drawing/2014/main" id="{F2682FB9-2BB2-4385-AD88-ACF167A494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23571" y="1371600"/>
            <a:ext cx="2027363" cy="4626319"/>
          </a:xfrm>
          <a:prstGeom prst="rect">
            <a:avLst/>
          </a:prstGeom>
        </p:spPr>
      </p:pic>
      <p:sp>
        <p:nvSpPr>
          <p:cNvPr id="10" name="Rectangle 9">
            <a:extLst>
              <a:ext uri="{FF2B5EF4-FFF2-40B4-BE49-F238E27FC236}">
                <a16:creationId xmlns:a16="http://schemas.microsoft.com/office/drawing/2014/main" id="{92C7E19A-0928-4E6C-9649-8A80617FC6B1}"/>
              </a:ext>
            </a:extLst>
          </p:cNvPr>
          <p:cNvSpPr/>
          <p:nvPr/>
        </p:nvSpPr>
        <p:spPr>
          <a:xfrm>
            <a:off x="2336238" y="1122305"/>
            <a:ext cx="7587333" cy="1815882"/>
          </a:xfrm>
          <a:prstGeom prst="rect">
            <a:avLst/>
          </a:prstGeom>
        </p:spPr>
        <p:txBody>
          <a:bodyPr wrap="none">
            <a:spAutoFit/>
          </a:bodyPr>
          <a:lstStyle/>
          <a:p>
            <a:pPr marL="514350" indent="-514350" fontAlgn="auto">
              <a:buAutoNum type="arabicPeriod"/>
            </a:pPr>
            <a:r>
              <a:rPr lang="en-US" sz="2800" b="1" dirty="0">
                <a:solidFill>
                  <a:srgbClr val="666699"/>
                </a:solidFill>
                <a:latin typeface="Century Gothic" panose="020B0502020202020204" pitchFamily="34" charset="0"/>
              </a:rPr>
              <a:t>Fresh wet-mounts and light microscopy </a:t>
            </a:r>
          </a:p>
          <a:p>
            <a:pPr fontAlgn="auto"/>
            <a:r>
              <a:rPr lang="en-US" sz="2800" dirty="0">
                <a:latin typeface="Century Gothic" panose="020B0502020202020204" pitchFamily="34" charset="0"/>
              </a:rPr>
              <a:t>     to view motile trophozoites </a:t>
            </a:r>
          </a:p>
          <a:p>
            <a:pPr marL="914400" lvl="1" indent="-457200" fontAlgn="auto">
              <a:buFont typeface="Arial" panose="020B0604020202020204" pitchFamily="34" charset="0"/>
              <a:buChar char="•"/>
            </a:pPr>
            <a:r>
              <a:rPr lang="en-US" sz="2800" dirty="0">
                <a:latin typeface="Century Gothic" panose="020B0502020202020204" pitchFamily="34" charset="0"/>
              </a:rPr>
              <a:t>don’t confuse with </a:t>
            </a:r>
            <a:r>
              <a:rPr lang="en-US" sz="2800" i="1" dirty="0">
                <a:latin typeface="Century Gothic" panose="020B0502020202020204" pitchFamily="34" charset="0"/>
              </a:rPr>
              <a:t>Giardia</a:t>
            </a:r>
          </a:p>
          <a:p>
            <a:pPr marL="914400" lvl="1" indent="-457200" fontAlgn="auto">
              <a:buFont typeface="Arial" panose="020B0604020202020204" pitchFamily="34" charset="0"/>
              <a:buChar char="•"/>
            </a:pPr>
            <a:r>
              <a:rPr lang="en-US" sz="2800" dirty="0">
                <a:latin typeface="Century Gothic" panose="020B0502020202020204" pitchFamily="34" charset="0"/>
              </a:rPr>
              <a:t>low sensitivity (≤14%)</a:t>
            </a:r>
          </a:p>
        </p:txBody>
      </p:sp>
      <p:sp>
        <p:nvSpPr>
          <p:cNvPr id="11" name="Rectangle 10">
            <a:extLst>
              <a:ext uri="{FF2B5EF4-FFF2-40B4-BE49-F238E27FC236}">
                <a16:creationId xmlns:a16="http://schemas.microsoft.com/office/drawing/2014/main" id="{79FBDE83-264F-421F-9A9F-E1241E706FCD}"/>
              </a:ext>
            </a:extLst>
          </p:cNvPr>
          <p:cNvSpPr/>
          <p:nvPr/>
        </p:nvSpPr>
        <p:spPr>
          <a:xfrm>
            <a:off x="781709" y="3451651"/>
            <a:ext cx="9215636" cy="954107"/>
          </a:xfrm>
          <a:prstGeom prst="rect">
            <a:avLst/>
          </a:prstGeom>
        </p:spPr>
        <p:txBody>
          <a:bodyPr wrap="square">
            <a:spAutoFit/>
          </a:bodyPr>
          <a:lstStyle/>
          <a:p>
            <a:pPr fontAlgn="auto"/>
            <a:r>
              <a:rPr lang="en-US" sz="2800" dirty="0">
                <a:latin typeface="Century Gothic" panose="020B0502020202020204" pitchFamily="34" charset="0"/>
              </a:rPr>
              <a:t>2. </a:t>
            </a:r>
            <a:r>
              <a:rPr lang="en-US" sz="2800" b="1" i="1" dirty="0">
                <a:solidFill>
                  <a:srgbClr val="666699"/>
                </a:solidFill>
                <a:latin typeface="Century Gothic" panose="020B0502020202020204" pitchFamily="34" charset="0"/>
              </a:rPr>
              <a:t>In-vitro</a:t>
            </a:r>
            <a:r>
              <a:rPr lang="en-US" sz="2800" b="1" dirty="0">
                <a:solidFill>
                  <a:srgbClr val="666699"/>
                </a:solidFill>
                <a:latin typeface="Century Gothic" panose="020B0502020202020204" pitchFamily="34" charset="0"/>
              </a:rPr>
              <a:t> culture kit </a:t>
            </a:r>
            <a:r>
              <a:rPr lang="en-US" sz="2800" dirty="0">
                <a:latin typeface="Century Gothic" panose="020B0502020202020204" pitchFamily="34" charset="0"/>
              </a:rPr>
              <a:t>(</a:t>
            </a:r>
            <a:r>
              <a:rPr lang="en-US" sz="2800" dirty="0" err="1">
                <a:latin typeface="Century Gothic" panose="020B0502020202020204" pitchFamily="34" charset="0"/>
              </a:rPr>
              <a:t>InPouch</a:t>
            </a:r>
            <a:r>
              <a:rPr lang="en-US" sz="2800" dirty="0">
                <a:latin typeface="Century Gothic" panose="020B0502020202020204" pitchFamily="34" charset="0"/>
              </a:rPr>
              <a:t> TF Feline for culturing)</a:t>
            </a:r>
          </a:p>
          <a:p>
            <a:pPr marL="914400" lvl="1" indent="-457200" fontAlgn="auto">
              <a:buFont typeface="Arial" panose="020B0604020202020204" pitchFamily="34" charset="0"/>
              <a:buChar char="•"/>
            </a:pPr>
            <a:r>
              <a:rPr lang="en-US" sz="2800" dirty="0">
                <a:latin typeface="Century Gothic" panose="020B0502020202020204" pitchFamily="34" charset="0"/>
              </a:rPr>
              <a:t>perform in clinic; use with wet mount</a:t>
            </a:r>
          </a:p>
        </p:txBody>
      </p:sp>
      <p:grpSp>
        <p:nvGrpSpPr>
          <p:cNvPr id="15" name="Group 14">
            <a:extLst>
              <a:ext uri="{FF2B5EF4-FFF2-40B4-BE49-F238E27FC236}">
                <a16:creationId xmlns:a16="http://schemas.microsoft.com/office/drawing/2014/main" id="{A87D04E4-EED7-4C47-83B7-D33900901552}"/>
              </a:ext>
            </a:extLst>
          </p:cNvPr>
          <p:cNvGrpSpPr/>
          <p:nvPr/>
        </p:nvGrpSpPr>
        <p:grpSpPr>
          <a:xfrm>
            <a:off x="533400" y="4572000"/>
            <a:ext cx="9390171" cy="1815882"/>
            <a:chOff x="100368" y="4610725"/>
            <a:chExt cx="9390171" cy="1815882"/>
          </a:xfrm>
        </p:grpSpPr>
        <p:sp>
          <p:nvSpPr>
            <p:cNvPr id="14" name="Rectangle 13">
              <a:extLst>
                <a:ext uri="{FF2B5EF4-FFF2-40B4-BE49-F238E27FC236}">
                  <a16:creationId xmlns:a16="http://schemas.microsoft.com/office/drawing/2014/main" id="{461CBE3D-17B7-40A2-9130-5F5001C2A9E0}"/>
                </a:ext>
              </a:extLst>
            </p:cNvPr>
            <p:cNvSpPr/>
            <p:nvPr/>
          </p:nvSpPr>
          <p:spPr>
            <a:xfrm>
              <a:off x="300473" y="4610725"/>
              <a:ext cx="8989962" cy="1815882"/>
            </a:xfrm>
            <a:prstGeom prst="rect">
              <a:avLst/>
            </a:prstGeom>
          </p:spPr>
          <p:txBody>
            <a:bodyPr wrap="none">
              <a:spAutoFit/>
            </a:bodyPr>
            <a:lstStyle/>
            <a:p>
              <a:pPr marL="0" indent="0" fontAlgn="auto">
                <a:buNone/>
              </a:pPr>
              <a:r>
                <a:rPr lang="en-US" sz="2800" dirty="0">
                  <a:latin typeface="Century Gothic" panose="020B0502020202020204" pitchFamily="34" charset="0"/>
                </a:rPr>
                <a:t>3. </a:t>
              </a:r>
              <a:r>
                <a:rPr lang="en-US" sz="2800" b="1" dirty="0">
                  <a:solidFill>
                    <a:srgbClr val="666699"/>
                  </a:solidFill>
                  <a:latin typeface="Century Gothic" panose="020B0502020202020204" pitchFamily="34" charset="0"/>
                </a:rPr>
                <a:t>PCR</a:t>
              </a:r>
              <a:r>
                <a:rPr lang="en-US" sz="2800" dirty="0">
                  <a:latin typeface="Century Gothic" panose="020B0502020202020204" pitchFamily="34" charset="0"/>
                </a:rPr>
                <a:t>: </a:t>
              </a:r>
              <a:r>
                <a:rPr lang="en-US" sz="2800" i="1" dirty="0">
                  <a:latin typeface="Century Gothic" panose="020B0502020202020204" pitchFamily="34" charset="0"/>
                </a:rPr>
                <a:t>T. </a:t>
              </a:r>
              <a:r>
                <a:rPr lang="en-US" sz="2800" i="1" dirty="0" err="1">
                  <a:latin typeface="Century Gothic" panose="020B0502020202020204" pitchFamily="34" charset="0"/>
                </a:rPr>
                <a:t>foetus</a:t>
              </a:r>
              <a:r>
                <a:rPr lang="en-US" sz="2800" dirty="0">
                  <a:latin typeface="Century Gothic" panose="020B0502020202020204" pitchFamily="34" charset="0"/>
                </a:rPr>
                <a:t> Diagnostic Laboratory at NC State</a:t>
              </a:r>
            </a:p>
            <a:p>
              <a:pPr marL="0" indent="0" fontAlgn="auto">
                <a:buNone/>
              </a:pPr>
              <a:r>
                <a:rPr lang="en-US" sz="2800" dirty="0">
                  <a:latin typeface="Century Gothic" panose="020B0502020202020204" pitchFamily="34" charset="0"/>
                </a:rPr>
                <a:t> </a:t>
              </a:r>
            </a:p>
            <a:p>
              <a:pPr marL="914400" lvl="1" indent="-457200" fontAlgn="auto">
                <a:buFont typeface="Arial" panose="020B0604020202020204" pitchFamily="34" charset="0"/>
                <a:buChar char="•"/>
              </a:pPr>
              <a:r>
                <a:rPr lang="en-US" sz="2800" dirty="0">
                  <a:latin typeface="Century Gothic" panose="020B0502020202020204" pitchFamily="34" charset="0"/>
                </a:rPr>
                <a:t>Fecal sample (pathogen dead or alive)</a:t>
              </a:r>
              <a:endParaRPr lang="en-US" sz="2800" i="1" dirty="0">
                <a:latin typeface="Century Gothic" panose="020B0502020202020204" pitchFamily="34" charset="0"/>
              </a:endParaRPr>
            </a:p>
            <a:p>
              <a:pPr marL="914400" lvl="1" indent="-457200" fontAlgn="auto">
                <a:buFont typeface="Arial" panose="020B0604020202020204" pitchFamily="34" charset="0"/>
                <a:buChar char="•"/>
              </a:pPr>
              <a:r>
                <a:rPr lang="en-US" sz="2800" dirty="0">
                  <a:latin typeface="Century Gothic" panose="020B0502020202020204" pitchFamily="34" charset="0"/>
                </a:rPr>
                <a:t>high sensitivity</a:t>
              </a:r>
            </a:p>
          </p:txBody>
        </p:sp>
        <p:sp>
          <p:nvSpPr>
            <p:cNvPr id="13" name="Rectangle 12">
              <a:extLst>
                <a:ext uri="{FF2B5EF4-FFF2-40B4-BE49-F238E27FC236}">
                  <a16:creationId xmlns:a16="http://schemas.microsoft.com/office/drawing/2014/main" id="{A4D0EA22-3B4E-49BD-AEE2-93CF9268D2E6}"/>
                </a:ext>
              </a:extLst>
            </p:cNvPr>
            <p:cNvSpPr/>
            <p:nvPr/>
          </p:nvSpPr>
          <p:spPr>
            <a:xfrm>
              <a:off x="100368" y="5133945"/>
              <a:ext cx="9390171" cy="369332"/>
            </a:xfrm>
            <a:prstGeom prst="rect">
              <a:avLst/>
            </a:prstGeom>
          </p:spPr>
          <p:txBody>
            <a:bodyPr wrap="square">
              <a:spAutoFit/>
            </a:bodyPr>
            <a:lstStyle/>
            <a:p>
              <a:pPr lvl="1" fontAlgn="auto"/>
              <a:r>
                <a:rPr lang="en-US" sz="1800" dirty="0">
                  <a:latin typeface="Century Gothic" panose="020B0502020202020204" pitchFamily="34" charset="0"/>
                  <a:hlinkClick r:id="rId5"/>
                </a:rPr>
                <a:t>https://cvm.ncsu.edu/research/labs/clinical-sciences/tfoetus/#tabsPnl1-tab-1</a:t>
              </a:r>
              <a:endParaRPr lang="en-US" sz="1800" dirty="0">
                <a:latin typeface="Century Gothic" panose="020B0502020202020204" pitchFamily="34" charset="0"/>
              </a:endParaRPr>
            </a:p>
          </p:txBody>
        </p:sp>
      </p:grpSp>
    </p:spTree>
    <p:extLst>
      <p:ext uri="{BB962C8B-B14F-4D97-AF65-F5344CB8AC3E}">
        <p14:creationId xmlns:p14="http://schemas.microsoft.com/office/powerpoint/2010/main" val="114901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396335"/>
            <a:ext cx="10972800" cy="461665"/>
          </a:xfrm>
          <a:prstGeom prst="rect">
            <a:avLst/>
          </a:prstGeom>
        </p:spPr>
        <p:txBody>
          <a:bodyPr wrap="square">
            <a:spAutoFit/>
          </a:bodyPr>
          <a:lstStyle/>
          <a:p>
            <a:r>
              <a:rPr lang="en-US" sz="1200" dirty="0" err="1">
                <a:solidFill>
                  <a:schemeClr val="bg1"/>
                </a:solidFill>
                <a:latin typeface="Arial" panose="020B0604020202020204" pitchFamily="34" charset="0"/>
                <a:cs typeface="Arial" panose="020B0604020202020204" pitchFamily="34" charset="0"/>
              </a:rPr>
              <a:t>Hedgespeth</a:t>
            </a:r>
            <a:r>
              <a:rPr lang="en-US" sz="1200" dirty="0">
                <a:solidFill>
                  <a:schemeClr val="bg1"/>
                </a:solidFill>
                <a:latin typeface="Arial" panose="020B0604020202020204" pitchFamily="34" charset="0"/>
                <a:cs typeface="Arial" panose="020B0604020202020204" pitchFamily="34" charset="0"/>
              </a:rPr>
              <a:t>, Barry A., et al. "Association of fecal sample collection technique and treatment history with </a:t>
            </a:r>
            <a:r>
              <a:rPr lang="en-US" sz="1200" i="1" dirty="0" err="1">
                <a:solidFill>
                  <a:schemeClr val="bg1"/>
                </a:solidFill>
                <a:latin typeface="Arial" panose="020B0604020202020204" pitchFamily="34" charset="0"/>
                <a:cs typeface="Arial" panose="020B0604020202020204" pitchFamily="34" charset="0"/>
              </a:rPr>
              <a:t>Tritrichomonas</a:t>
            </a:r>
            <a:r>
              <a:rPr lang="en-US" sz="1200" i="1" dirty="0">
                <a:solidFill>
                  <a:schemeClr val="bg1"/>
                </a:solidFill>
                <a:latin typeface="Arial" panose="020B0604020202020204" pitchFamily="34" charset="0"/>
                <a:cs typeface="Arial" panose="020B0604020202020204" pitchFamily="34" charset="0"/>
              </a:rPr>
              <a:t> </a:t>
            </a:r>
            <a:r>
              <a:rPr lang="en-US" sz="1200" i="1" dirty="0" err="1">
                <a:solidFill>
                  <a:schemeClr val="bg1"/>
                </a:solidFill>
                <a:latin typeface="Arial" panose="020B0604020202020204" pitchFamily="34" charset="0"/>
                <a:cs typeface="Arial" panose="020B0604020202020204" pitchFamily="34" charset="0"/>
              </a:rPr>
              <a:t>foetus</a:t>
            </a:r>
            <a:r>
              <a:rPr lang="en-US" sz="1200" i="1" dirty="0">
                <a:solidFill>
                  <a:schemeClr val="bg1"/>
                </a:solidFill>
                <a:latin typeface="Arial" panose="020B0604020202020204" pitchFamily="34" charset="0"/>
                <a:cs typeface="Arial" panose="020B0604020202020204" pitchFamily="34" charset="0"/>
              </a:rPr>
              <a:t> (</a:t>
            </a:r>
            <a:r>
              <a:rPr lang="en-US" sz="1200" i="1" dirty="0" err="1">
                <a:solidFill>
                  <a:schemeClr val="bg1"/>
                </a:solidFill>
                <a:latin typeface="Arial" panose="020B0604020202020204" pitchFamily="34" charset="0"/>
                <a:cs typeface="Arial" panose="020B0604020202020204" pitchFamily="34" charset="0"/>
              </a:rPr>
              <a:t>blagburni</a:t>
            </a:r>
            <a:r>
              <a:rPr lang="en-US" sz="1200" i="1" dirty="0">
                <a:solidFill>
                  <a:schemeClr val="bg1"/>
                </a:solidFill>
                <a:latin typeface="Arial" panose="020B0604020202020204" pitchFamily="34" charset="0"/>
                <a:cs typeface="Arial" panose="020B0604020202020204" pitchFamily="34" charset="0"/>
              </a:rPr>
              <a:t>) </a:t>
            </a:r>
            <a:r>
              <a:rPr lang="en-US" sz="1200" dirty="0">
                <a:solidFill>
                  <a:schemeClr val="bg1"/>
                </a:solidFill>
                <a:latin typeface="Arial" panose="020B0604020202020204" pitchFamily="34" charset="0"/>
                <a:cs typeface="Arial" panose="020B0604020202020204" pitchFamily="34" charset="0"/>
              </a:rPr>
              <a:t>polymerase chain reaction test results in 1717 cats." </a:t>
            </a:r>
            <a:r>
              <a:rPr lang="en-US" sz="1200" i="1" dirty="0">
                <a:solidFill>
                  <a:schemeClr val="bg1"/>
                </a:solidFill>
                <a:latin typeface="Arial" panose="020B0604020202020204" pitchFamily="34" charset="0"/>
                <a:cs typeface="Arial" panose="020B0604020202020204" pitchFamily="34" charset="0"/>
              </a:rPr>
              <a:t>Journal of veterinary internal medicine</a:t>
            </a:r>
            <a:r>
              <a:rPr lang="en-US" sz="1200" dirty="0">
                <a:solidFill>
                  <a:schemeClr val="bg1"/>
                </a:solidFill>
                <a:latin typeface="Arial" panose="020B0604020202020204" pitchFamily="34" charset="0"/>
                <a:cs typeface="Arial" panose="020B0604020202020204" pitchFamily="34" charset="0"/>
              </a:rPr>
              <a:t> 34.2 (2020): 734-741.</a:t>
            </a:r>
          </a:p>
        </p:txBody>
      </p:sp>
      <p:sp>
        <p:nvSpPr>
          <p:cNvPr id="3" name="Rectangle 2"/>
          <p:cNvSpPr/>
          <p:nvPr/>
        </p:nvSpPr>
        <p:spPr>
          <a:xfrm>
            <a:off x="101309" y="3427545"/>
            <a:ext cx="11658600" cy="646331"/>
          </a:xfrm>
          <a:prstGeom prst="rect">
            <a:avLst/>
          </a:prstGeom>
        </p:spPr>
        <p:txBody>
          <a:bodyPr wrap="square">
            <a:spAutoFit/>
          </a:bodyPr>
          <a:lstStyle/>
          <a:p>
            <a:pPr marL="285750" indent="-285750">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Retrospective analysis. </a:t>
            </a:r>
            <a:r>
              <a:rPr lang="en-US" sz="1800" i="1" dirty="0">
                <a:solidFill>
                  <a:srgbClr val="000000"/>
                </a:solidFill>
                <a:latin typeface="Arial" panose="020B0604020202020204" pitchFamily="34" charset="0"/>
                <a:cs typeface="Arial" panose="020B0604020202020204" pitchFamily="34" charset="0"/>
              </a:rPr>
              <a:t>T. </a:t>
            </a:r>
            <a:r>
              <a:rPr lang="en-US" sz="1800" i="1" dirty="0" err="1">
                <a:solidFill>
                  <a:srgbClr val="000000"/>
                </a:solidFill>
                <a:latin typeface="Arial" panose="020B0604020202020204" pitchFamily="34" charset="0"/>
                <a:cs typeface="Arial" panose="020B0604020202020204" pitchFamily="34" charset="0"/>
              </a:rPr>
              <a:t>foetus</a:t>
            </a:r>
            <a:r>
              <a:rPr lang="en-US" sz="1800" i="1" dirty="0">
                <a:solidFill>
                  <a:srgbClr val="000000"/>
                </a:solidFill>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rPr>
              <a:t>PCR test results from 1808 fecal samples submitted for diagnostic testing were examined for their association with method of fecal collection and prior antimicrobial treatments</a:t>
            </a:r>
            <a:endParaRPr lang="en-US" sz="1800" b="0" i="0" dirty="0">
              <a:solidFill>
                <a:srgbClr val="000000"/>
              </a:solidFill>
              <a:effectLst/>
              <a:latin typeface="Arial" panose="020B0604020202020204" pitchFamily="34" charset="0"/>
              <a:cs typeface="Arial" panose="020B0604020202020204" pitchFamily="34" charset="0"/>
            </a:endParaRPr>
          </a:p>
        </p:txBody>
      </p:sp>
      <p:sp>
        <p:nvSpPr>
          <p:cNvPr id="4" name="Rectangle 3"/>
          <p:cNvSpPr/>
          <p:nvPr/>
        </p:nvSpPr>
        <p:spPr>
          <a:xfrm>
            <a:off x="77863" y="4311745"/>
            <a:ext cx="10515600" cy="646331"/>
          </a:xfrm>
          <a:prstGeom prst="rect">
            <a:avLst/>
          </a:prstGeom>
        </p:spPr>
        <p:txBody>
          <a:bodyPr wrap="square">
            <a:spAutoFit/>
          </a:bodyPr>
          <a:lstStyle/>
          <a:p>
            <a:pPr marL="285750" indent="-285750">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Fecal samples collected via fecal loop had </a:t>
            </a:r>
            <a:r>
              <a:rPr lang="en-US" sz="1800" b="1" dirty="0">
                <a:solidFill>
                  <a:srgbClr val="000000"/>
                </a:solidFill>
                <a:latin typeface="Arial" panose="020B0604020202020204" pitchFamily="34" charset="0"/>
                <a:cs typeface="Arial" panose="020B0604020202020204" pitchFamily="34" charset="0"/>
              </a:rPr>
              <a:t>increased probability of positive PCR test results </a:t>
            </a:r>
            <a:r>
              <a:rPr lang="en-US" sz="1800" dirty="0">
                <a:solidFill>
                  <a:srgbClr val="000000"/>
                </a:solidFill>
                <a:latin typeface="Arial" panose="020B0604020202020204" pitchFamily="34" charset="0"/>
                <a:cs typeface="Arial" panose="020B0604020202020204" pitchFamily="34" charset="0"/>
              </a:rPr>
              <a:t>(odds ratio 2.04, 95% confidence interval1.31-3.17, P = .002)</a:t>
            </a:r>
            <a:endParaRPr lang="en-US" sz="1800" b="0" i="0" dirty="0">
              <a:solidFill>
                <a:srgbClr val="000000"/>
              </a:solidFill>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0" y="1412592"/>
            <a:ext cx="8610600" cy="990600"/>
          </a:xfrm>
          <a:prstGeom prst="rect">
            <a:avLst/>
          </a:prstGeom>
        </p:spPr>
      </p:pic>
      <p:sp>
        <p:nvSpPr>
          <p:cNvPr id="6" name="Rectangle 5">
            <a:extLst>
              <a:ext uri="{FF2B5EF4-FFF2-40B4-BE49-F238E27FC236}">
                <a16:creationId xmlns:a16="http://schemas.microsoft.com/office/drawing/2014/main" id="{527755E5-517F-488E-B340-6443A6C7F8B5}"/>
              </a:ext>
            </a:extLst>
          </p:cNvPr>
          <p:cNvSpPr/>
          <p:nvPr/>
        </p:nvSpPr>
        <p:spPr>
          <a:xfrm>
            <a:off x="300473" y="201660"/>
            <a:ext cx="10031913" cy="646331"/>
          </a:xfrm>
          <a:prstGeom prst="rect">
            <a:avLst/>
          </a:prstGeom>
        </p:spPr>
        <p:txBody>
          <a:bodyPr wrap="none">
            <a:spAutoFit/>
          </a:bodyPr>
          <a:lstStyle/>
          <a:p>
            <a:r>
              <a:rPr lang="en-US" altLang="en-US" sz="3600" b="1" dirty="0">
                <a:latin typeface="Century Gothic" panose="020B0502020202020204" pitchFamily="34" charset="0"/>
              </a:rPr>
              <a:t>Diagnosis</a:t>
            </a:r>
            <a:r>
              <a:rPr lang="en-US" altLang="en-US" sz="3600" dirty="0">
                <a:latin typeface="Century Gothic" panose="020B0502020202020204" pitchFamily="34" charset="0"/>
              </a:rPr>
              <a:t>: Large Bowel Feline Trichomoniasis</a:t>
            </a:r>
          </a:p>
        </p:txBody>
      </p:sp>
      <p:sp>
        <p:nvSpPr>
          <p:cNvPr id="7" name="Rectangle 6"/>
          <p:cNvSpPr/>
          <p:nvPr/>
        </p:nvSpPr>
        <p:spPr>
          <a:xfrm>
            <a:off x="762000" y="882997"/>
            <a:ext cx="9448800" cy="523220"/>
          </a:xfrm>
          <a:prstGeom prst="rect">
            <a:avLst/>
          </a:prstGeom>
        </p:spPr>
        <p:txBody>
          <a:bodyPr wrap="square">
            <a:spAutoFit/>
          </a:bodyPr>
          <a:lstStyle/>
          <a:p>
            <a:pPr marL="0" indent="0" fontAlgn="auto">
              <a:buNone/>
            </a:pPr>
            <a:r>
              <a:rPr lang="en-US" sz="2800" dirty="0">
                <a:latin typeface="Century Gothic" panose="020B0502020202020204" pitchFamily="34" charset="0"/>
              </a:rPr>
              <a:t>3. </a:t>
            </a:r>
            <a:r>
              <a:rPr lang="en-US" sz="2800" b="1" dirty="0">
                <a:solidFill>
                  <a:srgbClr val="666699"/>
                </a:solidFill>
                <a:latin typeface="Century Gothic" panose="020B0502020202020204" pitchFamily="34" charset="0"/>
              </a:rPr>
              <a:t>PCR</a:t>
            </a:r>
            <a:r>
              <a:rPr lang="en-US" sz="2800" dirty="0">
                <a:latin typeface="Century Gothic" panose="020B0502020202020204" pitchFamily="34" charset="0"/>
              </a:rPr>
              <a:t>: </a:t>
            </a:r>
            <a:r>
              <a:rPr lang="en-US" sz="2800" i="1" dirty="0">
                <a:latin typeface="Century Gothic" panose="020B0502020202020204" pitchFamily="34" charset="0"/>
              </a:rPr>
              <a:t>T. </a:t>
            </a:r>
            <a:r>
              <a:rPr lang="en-US" sz="2800" i="1" dirty="0" err="1">
                <a:latin typeface="Century Gothic" panose="020B0502020202020204" pitchFamily="34" charset="0"/>
              </a:rPr>
              <a:t>foetus</a:t>
            </a:r>
            <a:r>
              <a:rPr lang="en-US" sz="2800" dirty="0">
                <a:latin typeface="Century Gothic" panose="020B0502020202020204" pitchFamily="34" charset="0"/>
              </a:rPr>
              <a:t> Diagnostic Laboratory at NC State</a:t>
            </a:r>
          </a:p>
        </p:txBody>
      </p:sp>
      <p:sp>
        <p:nvSpPr>
          <p:cNvPr id="8" name="Rectangle 7"/>
          <p:cNvSpPr/>
          <p:nvPr/>
        </p:nvSpPr>
        <p:spPr>
          <a:xfrm>
            <a:off x="178777" y="5154197"/>
            <a:ext cx="11345008" cy="646331"/>
          </a:xfrm>
          <a:prstGeom prst="rect">
            <a:avLst/>
          </a:prstGeom>
        </p:spPr>
        <p:txBody>
          <a:bodyPr wrap="square">
            <a:spAutoFit/>
          </a:bodyPr>
          <a:lstStyle/>
          <a:p>
            <a:pPr marL="285750" indent="-285750">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Maybe fecal loop promotes </a:t>
            </a:r>
            <a:r>
              <a:rPr lang="en-US" sz="1800" b="1" dirty="0">
                <a:solidFill>
                  <a:srgbClr val="000000"/>
                </a:solidFill>
                <a:latin typeface="Arial" panose="020B0604020202020204" pitchFamily="34" charset="0"/>
                <a:cs typeface="Arial" panose="020B0604020202020204" pitchFamily="34" charset="0"/>
              </a:rPr>
              <a:t>collection of samples from the surface of the colonic mucosa </a:t>
            </a:r>
            <a:r>
              <a:rPr lang="en-US" sz="1800" dirty="0">
                <a:solidFill>
                  <a:srgbClr val="000000"/>
                </a:solidFill>
                <a:latin typeface="Arial" panose="020B0604020202020204" pitchFamily="34" charset="0"/>
                <a:cs typeface="Arial" panose="020B0604020202020204" pitchFamily="34" charset="0"/>
              </a:rPr>
              <a:t>where the </a:t>
            </a:r>
            <a:r>
              <a:rPr lang="en-US" sz="1800" dirty="0" err="1">
                <a:solidFill>
                  <a:srgbClr val="000000"/>
                </a:solidFill>
                <a:latin typeface="Arial" panose="020B0604020202020204" pitchFamily="34" charset="0"/>
                <a:cs typeface="Arial" panose="020B0604020202020204" pitchFamily="34" charset="0"/>
              </a:rPr>
              <a:t>trichomonads</a:t>
            </a:r>
            <a:r>
              <a:rPr lang="en-US" sz="1800" dirty="0">
                <a:solidFill>
                  <a:srgbClr val="000000"/>
                </a:solidFill>
                <a:latin typeface="Arial" panose="020B0604020202020204" pitchFamily="34" charset="0"/>
                <a:cs typeface="Arial" panose="020B0604020202020204" pitchFamily="34" charset="0"/>
              </a:rPr>
              <a:t> are found to adhere to the mucus and epithelial lining</a:t>
            </a:r>
            <a:endParaRPr lang="en-US" sz="1800" b="0" i="0" dirty="0">
              <a:solidFill>
                <a:srgbClr val="000000"/>
              </a:solidFill>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27755E5-517F-488E-B340-6443A6C7F8B5}"/>
              </a:ext>
            </a:extLst>
          </p:cNvPr>
          <p:cNvSpPr/>
          <p:nvPr/>
        </p:nvSpPr>
        <p:spPr>
          <a:xfrm>
            <a:off x="147401" y="2612760"/>
            <a:ext cx="11689418" cy="646331"/>
          </a:xfrm>
          <a:prstGeom prst="rect">
            <a:avLst/>
          </a:prstGeom>
        </p:spPr>
        <p:txBody>
          <a:bodyPr wrap="none">
            <a:spAutoFit/>
          </a:bodyPr>
          <a:lstStyle/>
          <a:p>
            <a:r>
              <a:rPr lang="en-US" altLang="en-US" sz="3600" b="1" dirty="0">
                <a:latin typeface="Century Gothic" panose="020B0502020202020204" pitchFamily="34" charset="0"/>
              </a:rPr>
              <a:t>FYI: </a:t>
            </a:r>
            <a:r>
              <a:rPr lang="en-US" altLang="en-US" sz="3600" dirty="0">
                <a:latin typeface="Century Gothic" panose="020B0502020202020204" pitchFamily="34" charset="0"/>
              </a:rPr>
              <a:t>Fecal loop increased sensitivity for </a:t>
            </a:r>
            <a:r>
              <a:rPr lang="en-US" altLang="en-US" sz="3600" i="1" dirty="0">
                <a:latin typeface="Century Gothic" panose="020B0502020202020204" pitchFamily="34" charset="0"/>
              </a:rPr>
              <a:t>T. </a:t>
            </a:r>
            <a:r>
              <a:rPr lang="en-US" altLang="en-US" sz="3600" i="1" dirty="0" err="1">
                <a:latin typeface="Century Gothic" panose="020B0502020202020204" pitchFamily="34" charset="0"/>
              </a:rPr>
              <a:t>foetus</a:t>
            </a:r>
            <a:r>
              <a:rPr lang="en-US" altLang="en-US" sz="3600" i="1" dirty="0">
                <a:latin typeface="Century Gothic" panose="020B0502020202020204" pitchFamily="34" charset="0"/>
              </a:rPr>
              <a:t> </a:t>
            </a:r>
            <a:r>
              <a:rPr lang="en-US" altLang="en-US" sz="3600" dirty="0">
                <a:latin typeface="Century Gothic" panose="020B0502020202020204" pitchFamily="34" charset="0"/>
              </a:rPr>
              <a:t>PCR</a:t>
            </a:r>
          </a:p>
        </p:txBody>
      </p:sp>
    </p:spTree>
    <p:extLst>
      <p:ext uri="{BB962C8B-B14F-4D97-AF65-F5344CB8AC3E}">
        <p14:creationId xmlns:p14="http://schemas.microsoft.com/office/powerpoint/2010/main" val="1087089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4CFB37-1AFC-4E24-8BF7-A0C72B5E5431}"/>
              </a:ext>
            </a:extLst>
          </p:cNvPr>
          <p:cNvSpPr/>
          <p:nvPr/>
        </p:nvSpPr>
        <p:spPr>
          <a:xfrm>
            <a:off x="313335" y="164065"/>
            <a:ext cx="4792065" cy="4832092"/>
          </a:xfrm>
          <a:prstGeom prst="rect">
            <a:avLst/>
          </a:prstGeom>
        </p:spPr>
        <p:txBody>
          <a:bodyPr wrap="square">
            <a:spAutoFit/>
          </a:bodyPr>
          <a:lstStyle/>
          <a:p>
            <a:r>
              <a:rPr lang="en-US" sz="2800" b="1" dirty="0">
                <a:solidFill>
                  <a:srgbClr val="333333"/>
                </a:solidFill>
                <a:latin typeface="Century Gothic" panose="020B0502020202020204" pitchFamily="34" charset="0"/>
              </a:rPr>
              <a:t>FYI: </a:t>
            </a:r>
            <a:r>
              <a:rPr lang="en-US" sz="2800" dirty="0">
                <a:solidFill>
                  <a:srgbClr val="333333"/>
                </a:solidFill>
                <a:latin typeface="Century Gothic" panose="020B0502020202020204" pitchFamily="34" charset="0"/>
              </a:rPr>
              <a:t>Cytological preparation </a:t>
            </a:r>
          </a:p>
          <a:p>
            <a:r>
              <a:rPr lang="en-US" sz="2800" dirty="0">
                <a:solidFill>
                  <a:srgbClr val="333333"/>
                </a:solidFill>
                <a:latin typeface="Century Gothic" panose="020B0502020202020204" pitchFamily="34" charset="0"/>
              </a:rPr>
              <a:t>of cultured feline </a:t>
            </a:r>
          </a:p>
          <a:p>
            <a:r>
              <a:rPr lang="en-US" sz="2800" i="1" dirty="0" err="1">
                <a:solidFill>
                  <a:srgbClr val="333333"/>
                </a:solidFill>
                <a:latin typeface="Century Gothic" panose="020B0502020202020204" pitchFamily="34" charset="0"/>
              </a:rPr>
              <a:t>Tritrichomonas</a:t>
            </a:r>
            <a:r>
              <a:rPr lang="en-US" sz="2800" dirty="0">
                <a:solidFill>
                  <a:srgbClr val="333333"/>
                </a:solidFill>
                <a:latin typeface="Century Gothic" panose="020B0502020202020204" pitchFamily="34" charset="0"/>
              </a:rPr>
              <a:t> </a:t>
            </a:r>
          </a:p>
          <a:p>
            <a:endParaRPr lang="en-US" sz="2800" dirty="0">
              <a:solidFill>
                <a:srgbClr val="333333"/>
              </a:solidFill>
              <a:latin typeface="Century Gothic" panose="020B0502020202020204" pitchFamily="34" charset="0"/>
            </a:endParaRPr>
          </a:p>
          <a:p>
            <a:endParaRPr lang="en-US" sz="2800" dirty="0">
              <a:solidFill>
                <a:srgbClr val="333333"/>
              </a:solidFill>
              <a:latin typeface="Century Gothic" panose="020B0502020202020204" pitchFamily="34" charset="0"/>
            </a:endParaRPr>
          </a:p>
          <a:p>
            <a:r>
              <a:rPr lang="en-US" sz="2800" dirty="0">
                <a:solidFill>
                  <a:srgbClr val="333333"/>
                </a:solidFill>
                <a:latin typeface="Century Gothic" panose="020B0502020202020204" pitchFamily="34" charset="0"/>
              </a:rPr>
              <a:t>(a) posterior flagellum</a:t>
            </a:r>
          </a:p>
          <a:p>
            <a:r>
              <a:rPr lang="en-US" sz="2800" dirty="0">
                <a:solidFill>
                  <a:srgbClr val="333333"/>
                </a:solidFill>
                <a:latin typeface="Century Gothic" panose="020B0502020202020204" pitchFamily="34" charset="0"/>
              </a:rPr>
              <a:t>(b) undulating membrane</a:t>
            </a:r>
          </a:p>
          <a:p>
            <a:r>
              <a:rPr lang="en-US" sz="2800" dirty="0">
                <a:solidFill>
                  <a:srgbClr val="333333"/>
                </a:solidFill>
                <a:latin typeface="Century Gothic" panose="020B0502020202020204" pitchFamily="34" charset="0"/>
              </a:rPr>
              <a:t>(c) anterior flagella</a:t>
            </a:r>
          </a:p>
          <a:p>
            <a:r>
              <a:rPr lang="en-US" sz="2800" dirty="0">
                <a:solidFill>
                  <a:srgbClr val="333333"/>
                </a:solidFill>
                <a:latin typeface="Century Gothic" panose="020B0502020202020204" pitchFamily="34" charset="0"/>
              </a:rPr>
              <a:t>(d) </a:t>
            </a:r>
            <a:r>
              <a:rPr lang="en-US" sz="2800" dirty="0" err="1">
                <a:solidFill>
                  <a:srgbClr val="333333"/>
                </a:solidFill>
                <a:latin typeface="Century Gothic" panose="020B0502020202020204" pitchFamily="34" charset="0"/>
              </a:rPr>
              <a:t>axostyle</a:t>
            </a:r>
            <a:endParaRPr lang="en-US" sz="2800" dirty="0">
              <a:solidFill>
                <a:srgbClr val="333333"/>
              </a:solidFill>
              <a:latin typeface="Century Gothic" panose="020B0502020202020204" pitchFamily="34" charset="0"/>
            </a:endParaRPr>
          </a:p>
          <a:p>
            <a:r>
              <a:rPr lang="en-US" sz="2800" dirty="0">
                <a:solidFill>
                  <a:srgbClr val="333333"/>
                </a:solidFill>
                <a:latin typeface="Century Gothic" panose="020B0502020202020204" pitchFamily="34" charset="0"/>
              </a:rPr>
              <a:t>(e) nucleus</a:t>
            </a:r>
            <a:endParaRPr lang="en-US" sz="2800" dirty="0">
              <a:latin typeface="Century Gothic" panose="020B0502020202020204" pitchFamily="34" charset="0"/>
            </a:endParaRPr>
          </a:p>
        </p:txBody>
      </p:sp>
      <p:sp>
        <p:nvSpPr>
          <p:cNvPr id="5" name="Rectangle 4">
            <a:extLst>
              <a:ext uri="{FF2B5EF4-FFF2-40B4-BE49-F238E27FC236}">
                <a16:creationId xmlns:a16="http://schemas.microsoft.com/office/drawing/2014/main" id="{98ACA476-3833-405D-9041-FBF28C721EC1}"/>
              </a:ext>
            </a:extLst>
          </p:cNvPr>
          <p:cNvSpPr/>
          <p:nvPr/>
        </p:nvSpPr>
        <p:spPr>
          <a:xfrm>
            <a:off x="5522725" y="6000690"/>
            <a:ext cx="4514377" cy="400110"/>
          </a:xfrm>
          <a:prstGeom prst="rect">
            <a:avLst/>
          </a:prstGeom>
        </p:spPr>
        <p:txBody>
          <a:bodyPr wrap="none">
            <a:spAutoFit/>
          </a:bodyPr>
          <a:lstStyle/>
          <a:p>
            <a:r>
              <a:rPr lang="en-US" sz="2000" dirty="0">
                <a:solidFill>
                  <a:srgbClr val="333333"/>
                </a:solidFill>
                <a:latin typeface="Century Gothic" panose="020B0502020202020204" pitchFamily="34" charset="0"/>
              </a:rPr>
              <a:t>Wright-Giemsa, x100 magnification</a:t>
            </a:r>
            <a:endParaRPr lang="en-US" sz="2000" dirty="0"/>
          </a:p>
        </p:txBody>
      </p:sp>
      <p:sp>
        <p:nvSpPr>
          <p:cNvPr id="7" name="Rectangle 6">
            <a:extLst>
              <a:ext uri="{FF2B5EF4-FFF2-40B4-BE49-F238E27FC236}">
                <a16:creationId xmlns:a16="http://schemas.microsoft.com/office/drawing/2014/main" id="{54070C04-74E7-47C4-894B-8B23923E935D}"/>
              </a:ext>
            </a:extLst>
          </p:cNvPr>
          <p:cNvSpPr/>
          <p:nvPr/>
        </p:nvSpPr>
        <p:spPr>
          <a:xfrm>
            <a:off x="213292" y="6443246"/>
            <a:ext cx="11665373" cy="338554"/>
          </a:xfrm>
          <a:prstGeom prst="rect">
            <a:avLst/>
          </a:prstGeom>
        </p:spPr>
        <p:txBody>
          <a:bodyPr wrap="none">
            <a:spAutoFit/>
          </a:bodyPr>
          <a:lstStyle/>
          <a:p>
            <a:r>
              <a:rPr lang="en-US" sz="1600" dirty="0">
                <a:solidFill>
                  <a:schemeClr val="bg1"/>
                </a:solidFill>
                <a:latin typeface="Century Gothic" panose="020B0502020202020204" pitchFamily="34" charset="0"/>
              </a:rPr>
              <a:t>Gookin et al. The Conundrum of Feline </a:t>
            </a:r>
            <a:r>
              <a:rPr lang="en-US" sz="1600" dirty="0" err="1">
                <a:solidFill>
                  <a:schemeClr val="bg1"/>
                </a:solidFill>
                <a:latin typeface="Century Gothic" panose="020B0502020202020204" pitchFamily="34" charset="0"/>
              </a:rPr>
              <a:t>Trichomonosis</a:t>
            </a:r>
            <a:r>
              <a:rPr lang="en-US" sz="1600" dirty="0">
                <a:solidFill>
                  <a:schemeClr val="bg1"/>
                </a:solidFill>
                <a:latin typeface="Century Gothic" panose="020B0502020202020204" pitchFamily="34" charset="0"/>
              </a:rPr>
              <a:t> The more we learn the “trickier” it gets. </a:t>
            </a:r>
            <a:r>
              <a:rPr lang="en-US" sz="1600" i="1" dirty="0">
                <a:solidFill>
                  <a:schemeClr val="bg1"/>
                </a:solidFill>
                <a:latin typeface="Century Gothic" panose="020B0502020202020204" pitchFamily="34" charset="0"/>
              </a:rPr>
              <a:t>JFMS</a:t>
            </a:r>
            <a:r>
              <a:rPr lang="en-US" sz="1600" dirty="0">
                <a:solidFill>
                  <a:schemeClr val="bg1"/>
                </a:solidFill>
                <a:latin typeface="Century Gothic" panose="020B0502020202020204" pitchFamily="34" charset="0"/>
              </a:rPr>
              <a:t> (2017) 19, 261-274</a:t>
            </a:r>
            <a:endParaRPr lang="en-US" sz="1600" dirty="0">
              <a:solidFill>
                <a:schemeClr val="bg1"/>
              </a:solidFill>
            </a:endParaRPr>
          </a:p>
        </p:txBody>
      </p:sp>
      <p:pic>
        <p:nvPicPr>
          <p:cNvPr id="6" name="Picture 5">
            <a:extLst>
              <a:ext uri="{FF2B5EF4-FFF2-40B4-BE49-F238E27FC236}">
                <a16:creationId xmlns:a16="http://schemas.microsoft.com/office/drawing/2014/main" id="{BEAE616A-5879-45A0-BF00-47770CAD9E9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5333" t="42821" r="33334" b="7590"/>
          <a:stretch/>
        </p:blipFill>
        <p:spPr>
          <a:xfrm>
            <a:off x="5522725" y="164065"/>
            <a:ext cx="6355940" cy="5920270"/>
          </a:xfrm>
          <a:prstGeom prst="rect">
            <a:avLst/>
          </a:prstGeom>
        </p:spPr>
      </p:pic>
    </p:spTree>
    <p:extLst>
      <p:ext uri="{BB962C8B-B14F-4D97-AF65-F5344CB8AC3E}">
        <p14:creationId xmlns:p14="http://schemas.microsoft.com/office/powerpoint/2010/main" val="2034070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FC88C4E-7117-43D3-9FEF-A7B3836BC350}"/>
              </a:ext>
            </a:extLst>
          </p:cNvPr>
          <p:cNvSpPr/>
          <p:nvPr/>
        </p:nvSpPr>
        <p:spPr>
          <a:xfrm>
            <a:off x="7467600" y="2552959"/>
            <a:ext cx="1382751" cy="780585"/>
          </a:xfrm>
          <a:custGeom>
            <a:avLst/>
            <a:gdLst>
              <a:gd name="connsiteX0" fmla="*/ 1382751 w 1382751"/>
              <a:gd name="connsiteY0" fmla="*/ 200722 h 780585"/>
              <a:gd name="connsiteX1" fmla="*/ 1293542 w 1382751"/>
              <a:gd name="connsiteY1" fmla="*/ 22302 h 780585"/>
              <a:gd name="connsiteX2" fmla="*/ 1226634 w 1382751"/>
              <a:gd name="connsiteY2" fmla="*/ 0 h 780585"/>
              <a:gd name="connsiteX3" fmla="*/ 1115122 w 1382751"/>
              <a:gd name="connsiteY3" fmla="*/ 22302 h 780585"/>
              <a:gd name="connsiteX4" fmla="*/ 1092820 w 1382751"/>
              <a:gd name="connsiteY4" fmla="*/ 89210 h 780585"/>
              <a:gd name="connsiteX5" fmla="*/ 914400 w 1382751"/>
              <a:gd name="connsiteY5" fmla="*/ 156117 h 780585"/>
              <a:gd name="connsiteX6" fmla="*/ 825190 w 1382751"/>
              <a:gd name="connsiteY6" fmla="*/ 133814 h 780585"/>
              <a:gd name="connsiteX7" fmla="*/ 758283 w 1382751"/>
              <a:gd name="connsiteY7" fmla="*/ 66907 h 780585"/>
              <a:gd name="connsiteX8" fmla="*/ 535259 w 1382751"/>
              <a:gd name="connsiteY8" fmla="*/ 89210 h 780585"/>
              <a:gd name="connsiteX9" fmla="*/ 490654 w 1382751"/>
              <a:gd name="connsiteY9" fmla="*/ 223024 h 780585"/>
              <a:gd name="connsiteX10" fmla="*/ 468351 w 1382751"/>
              <a:gd name="connsiteY10" fmla="*/ 401444 h 780585"/>
              <a:gd name="connsiteX11" fmla="*/ 133815 w 1382751"/>
              <a:gd name="connsiteY11" fmla="*/ 423746 h 780585"/>
              <a:gd name="connsiteX12" fmla="*/ 89210 w 1382751"/>
              <a:gd name="connsiteY12" fmla="*/ 557561 h 780585"/>
              <a:gd name="connsiteX13" fmla="*/ 66907 w 1382751"/>
              <a:gd name="connsiteY13" fmla="*/ 624468 h 780585"/>
              <a:gd name="connsiteX14" fmla="*/ 0 w 1382751"/>
              <a:gd name="connsiteY14" fmla="*/ 780585 h 78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2751" h="780585">
                <a:moveTo>
                  <a:pt x="1382751" y="200722"/>
                </a:moveTo>
                <a:cubicBezTo>
                  <a:pt x="1369282" y="167051"/>
                  <a:pt x="1332840" y="53741"/>
                  <a:pt x="1293542" y="22302"/>
                </a:cubicBezTo>
                <a:cubicBezTo>
                  <a:pt x="1275185" y="7616"/>
                  <a:pt x="1248937" y="7434"/>
                  <a:pt x="1226634" y="0"/>
                </a:cubicBezTo>
                <a:cubicBezTo>
                  <a:pt x="1189463" y="7434"/>
                  <a:pt x="1146662" y="1275"/>
                  <a:pt x="1115122" y="22302"/>
                </a:cubicBezTo>
                <a:cubicBezTo>
                  <a:pt x="1095561" y="35343"/>
                  <a:pt x="1107506" y="70853"/>
                  <a:pt x="1092820" y="89210"/>
                </a:cubicBezTo>
                <a:cubicBezTo>
                  <a:pt x="1049067" y="143901"/>
                  <a:pt x="974845" y="144028"/>
                  <a:pt x="914400" y="156117"/>
                </a:cubicBezTo>
                <a:cubicBezTo>
                  <a:pt x="884663" y="148683"/>
                  <a:pt x="851803" y="149022"/>
                  <a:pt x="825190" y="133814"/>
                </a:cubicBezTo>
                <a:cubicBezTo>
                  <a:pt x="797805" y="118166"/>
                  <a:pt x="789457" y="71703"/>
                  <a:pt x="758283" y="66907"/>
                </a:cubicBezTo>
                <a:cubicBezTo>
                  <a:pt x="684440" y="55547"/>
                  <a:pt x="609600" y="81776"/>
                  <a:pt x="535259" y="89210"/>
                </a:cubicBezTo>
                <a:cubicBezTo>
                  <a:pt x="520391" y="133815"/>
                  <a:pt x="496486" y="176370"/>
                  <a:pt x="490654" y="223024"/>
                </a:cubicBezTo>
                <a:cubicBezTo>
                  <a:pt x="483220" y="282497"/>
                  <a:pt x="520590" y="372060"/>
                  <a:pt x="468351" y="401444"/>
                </a:cubicBezTo>
                <a:cubicBezTo>
                  <a:pt x="370944" y="456235"/>
                  <a:pt x="245327" y="416312"/>
                  <a:pt x="133815" y="423746"/>
                </a:cubicBezTo>
                <a:lnTo>
                  <a:pt x="89210" y="557561"/>
                </a:lnTo>
                <a:lnTo>
                  <a:pt x="66907" y="624468"/>
                </a:lnTo>
                <a:cubicBezTo>
                  <a:pt x="41872" y="774680"/>
                  <a:pt x="85051" y="738060"/>
                  <a:pt x="0" y="780585"/>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27755E5-517F-488E-B340-6443A6C7F8B5}"/>
              </a:ext>
            </a:extLst>
          </p:cNvPr>
          <p:cNvSpPr/>
          <p:nvPr/>
        </p:nvSpPr>
        <p:spPr>
          <a:xfrm>
            <a:off x="609600" y="130121"/>
            <a:ext cx="10031913" cy="646331"/>
          </a:xfrm>
          <a:prstGeom prst="rect">
            <a:avLst/>
          </a:prstGeom>
        </p:spPr>
        <p:txBody>
          <a:bodyPr wrap="none">
            <a:spAutoFit/>
          </a:bodyPr>
          <a:lstStyle/>
          <a:p>
            <a:r>
              <a:rPr lang="en-US" altLang="en-US" sz="3600" b="1" dirty="0">
                <a:latin typeface="Century Gothic" panose="020B0502020202020204" pitchFamily="34" charset="0"/>
              </a:rPr>
              <a:t>Diagnosis</a:t>
            </a:r>
            <a:r>
              <a:rPr lang="en-US" altLang="en-US" sz="3600" dirty="0">
                <a:latin typeface="Century Gothic" panose="020B0502020202020204" pitchFamily="34" charset="0"/>
              </a:rPr>
              <a:t>: Large Bowel Feline Trichomoniasis</a:t>
            </a:r>
          </a:p>
        </p:txBody>
      </p:sp>
      <p:sp>
        <p:nvSpPr>
          <p:cNvPr id="6" name="Text Box 1037">
            <a:extLst>
              <a:ext uri="{FF2B5EF4-FFF2-40B4-BE49-F238E27FC236}">
                <a16:creationId xmlns:a16="http://schemas.microsoft.com/office/drawing/2014/main" id="{54629CC4-F449-420B-A64E-7B62CED9CD23}"/>
              </a:ext>
            </a:extLst>
          </p:cNvPr>
          <p:cNvSpPr txBox="1">
            <a:spLocks noChangeArrowheads="1"/>
          </p:cNvSpPr>
          <p:nvPr/>
        </p:nvSpPr>
        <p:spPr bwMode="auto">
          <a:xfrm>
            <a:off x="5244912" y="6387497"/>
            <a:ext cx="39752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1600" b="1" dirty="0">
                <a:latin typeface="Century Gothic" panose="020B0502020202020204" pitchFamily="34" charset="0"/>
                <a:cs typeface="Comic Sans MS"/>
              </a:rPr>
              <a:t>http://</a:t>
            </a:r>
            <a:r>
              <a:rPr lang="en-US" sz="1600" b="1" dirty="0" err="1">
                <a:latin typeface="Century Gothic" panose="020B0502020202020204" pitchFamily="34" charset="0"/>
                <a:cs typeface="Comic Sans MS"/>
              </a:rPr>
              <a:t>www.JodyGookin.com</a:t>
            </a:r>
            <a:endParaRPr lang="en-US" sz="1600" b="1" dirty="0">
              <a:latin typeface="Century Gothic" panose="020B0502020202020204" pitchFamily="34" charset="0"/>
              <a:cs typeface="Comic Sans MS"/>
            </a:endParaRPr>
          </a:p>
        </p:txBody>
      </p:sp>
      <p:sp>
        <p:nvSpPr>
          <p:cNvPr id="8" name="Text Box 2061">
            <a:extLst>
              <a:ext uri="{FF2B5EF4-FFF2-40B4-BE49-F238E27FC236}">
                <a16:creationId xmlns:a16="http://schemas.microsoft.com/office/drawing/2014/main" id="{DD2F1A8B-C404-42A5-92BB-4F7DA5FE789D}"/>
              </a:ext>
            </a:extLst>
          </p:cNvPr>
          <p:cNvSpPr txBox="1">
            <a:spLocks noChangeArrowheads="1"/>
          </p:cNvSpPr>
          <p:nvPr/>
        </p:nvSpPr>
        <p:spPr bwMode="auto">
          <a:xfrm>
            <a:off x="166725" y="5007032"/>
            <a:ext cx="2456122"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r"/>
            <a:r>
              <a:rPr lang="en-US" sz="2000" b="1" i="1" u="sng" dirty="0">
                <a:latin typeface="Century Gothic" panose="020B0502020202020204" pitchFamily="34" charset="0"/>
                <a:cs typeface="Comic Sans MS"/>
              </a:rPr>
              <a:t>Giardia</a:t>
            </a:r>
          </a:p>
          <a:p>
            <a:pPr algn="r"/>
            <a:r>
              <a:rPr lang="en-US" sz="2000" dirty="0">
                <a:latin typeface="Century Gothic" panose="020B0502020202020204" pitchFamily="34" charset="0"/>
                <a:cs typeface="Comic Sans MS"/>
              </a:rPr>
              <a:t>Petal shape</a:t>
            </a:r>
          </a:p>
          <a:p>
            <a:pPr algn="r"/>
            <a:r>
              <a:rPr lang="en-US" sz="2000" dirty="0">
                <a:latin typeface="Century Gothic" panose="020B0502020202020204" pitchFamily="34" charset="0"/>
                <a:cs typeface="Comic Sans MS"/>
              </a:rPr>
              <a:t>Falling leaf motility</a:t>
            </a:r>
          </a:p>
        </p:txBody>
      </p:sp>
      <p:pic>
        <p:nvPicPr>
          <p:cNvPr id="9" name="Picture 2085" descr="giardia">
            <a:extLst>
              <a:ext uri="{FF2B5EF4-FFF2-40B4-BE49-F238E27FC236}">
                <a16:creationId xmlns:a16="http://schemas.microsoft.com/office/drawing/2014/main" id="{E30BE111-73FB-4730-8561-71A5441A8EB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32945" y="4527752"/>
            <a:ext cx="2432488" cy="1796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1045">
            <a:extLst>
              <a:ext uri="{FF2B5EF4-FFF2-40B4-BE49-F238E27FC236}">
                <a16:creationId xmlns:a16="http://schemas.microsoft.com/office/drawing/2014/main" id="{35865D8D-A15B-44A5-A50E-7F627F8DD34A}"/>
              </a:ext>
            </a:extLst>
          </p:cNvPr>
          <p:cNvSpPr txBox="1">
            <a:spLocks noChangeArrowheads="1"/>
          </p:cNvSpPr>
          <p:nvPr/>
        </p:nvSpPr>
        <p:spPr bwMode="auto">
          <a:xfrm>
            <a:off x="0" y="2436625"/>
            <a:ext cx="2763799"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r"/>
            <a:r>
              <a:rPr lang="en-US" sz="2000" b="1" i="1" u="sng" dirty="0">
                <a:latin typeface="Century Gothic" panose="020B0502020202020204" pitchFamily="34" charset="0"/>
                <a:cs typeface="Comic Sans MS"/>
              </a:rPr>
              <a:t>T. </a:t>
            </a:r>
            <a:r>
              <a:rPr lang="en-US" sz="2000" b="1" i="1" u="sng" dirty="0" err="1">
                <a:latin typeface="Century Gothic" panose="020B0502020202020204" pitchFamily="34" charset="0"/>
                <a:cs typeface="Comic Sans MS"/>
              </a:rPr>
              <a:t>foetus</a:t>
            </a:r>
            <a:endParaRPr lang="en-US" sz="2000" b="1" i="1" u="sng" dirty="0">
              <a:latin typeface="Century Gothic" panose="020B0502020202020204" pitchFamily="34" charset="0"/>
              <a:cs typeface="Comic Sans MS"/>
            </a:endParaRPr>
          </a:p>
          <a:p>
            <a:pPr algn="r"/>
            <a:r>
              <a:rPr lang="en-US" sz="2000" dirty="0">
                <a:latin typeface="Century Gothic" panose="020B0502020202020204" pitchFamily="34" charset="0"/>
                <a:cs typeface="Comic Sans MS"/>
              </a:rPr>
              <a:t>Spindle-shaped</a:t>
            </a:r>
          </a:p>
          <a:p>
            <a:pPr algn="r"/>
            <a:r>
              <a:rPr lang="en-US" sz="2000" dirty="0">
                <a:latin typeface="Century Gothic" panose="020B0502020202020204" pitchFamily="34" charset="0"/>
                <a:cs typeface="Comic Sans MS"/>
              </a:rPr>
              <a:t>Forward motility</a:t>
            </a:r>
          </a:p>
        </p:txBody>
      </p:sp>
      <p:pic>
        <p:nvPicPr>
          <p:cNvPr id="12" name="Picture 2086" descr="tritrichomonas01">
            <a:extLst>
              <a:ext uri="{FF2B5EF4-FFF2-40B4-BE49-F238E27FC236}">
                <a16:creationId xmlns:a16="http://schemas.microsoft.com/office/drawing/2014/main" id="{A1272A89-BFEB-43DD-8445-D6161EB50CB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740251" y="1656599"/>
            <a:ext cx="2217876" cy="210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T. foetus vs. Giardia.mp4">
            <a:hlinkClick r:id="" action="ppaction://media"/>
            <a:extLst>
              <a:ext uri="{FF2B5EF4-FFF2-40B4-BE49-F238E27FC236}">
                <a16:creationId xmlns:a16="http://schemas.microsoft.com/office/drawing/2014/main" id="{E9615CBD-794B-40DB-A668-C9E62AA4F22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06812" y="1471701"/>
            <a:ext cx="6972300" cy="4648200"/>
          </a:xfrm>
          <a:prstGeom prst="rect">
            <a:avLst/>
          </a:prstGeom>
        </p:spPr>
      </p:pic>
      <p:sp>
        <p:nvSpPr>
          <p:cNvPr id="10" name="Rectangle 9">
            <a:extLst>
              <a:ext uri="{FF2B5EF4-FFF2-40B4-BE49-F238E27FC236}">
                <a16:creationId xmlns:a16="http://schemas.microsoft.com/office/drawing/2014/main" id="{527755E5-517F-488E-B340-6443A6C7F8B5}"/>
              </a:ext>
            </a:extLst>
          </p:cNvPr>
          <p:cNvSpPr/>
          <p:nvPr/>
        </p:nvSpPr>
        <p:spPr>
          <a:xfrm>
            <a:off x="609600" y="679567"/>
            <a:ext cx="2667718" cy="646331"/>
          </a:xfrm>
          <a:prstGeom prst="rect">
            <a:avLst/>
          </a:prstGeom>
        </p:spPr>
        <p:txBody>
          <a:bodyPr wrap="none">
            <a:spAutoFit/>
          </a:bodyPr>
          <a:lstStyle/>
          <a:p>
            <a:r>
              <a:rPr lang="en-US" altLang="en-US" sz="3600" dirty="0">
                <a:latin typeface="Century Gothic" panose="020B0502020202020204" pitchFamily="34" charset="0"/>
              </a:rPr>
              <a:t>wet mount</a:t>
            </a:r>
          </a:p>
        </p:txBody>
      </p:sp>
    </p:spTree>
    <p:extLst>
      <p:ext uri="{BB962C8B-B14F-4D97-AF65-F5344CB8AC3E}">
        <p14:creationId xmlns:p14="http://schemas.microsoft.com/office/powerpoint/2010/main" val="140564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cat silhouette transparent background">
            <a:extLst>
              <a:ext uri="{FF2B5EF4-FFF2-40B4-BE49-F238E27FC236}">
                <a16:creationId xmlns:a16="http://schemas.microsoft.com/office/drawing/2014/main" id="{BB17849F-EA64-4C8A-81AD-962F2BB3C25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622546" y="1920074"/>
            <a:ext cx="1447800" cy="15089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3FB0874-F329-4710-B274-451677A9B4E9}"/>
              </a:ext>
            </a:extLst>
          </p:cNvPr>
          <p:cNvSpPr/>
          <p:nvPr/>
        </p:nvSpPr>
        <p:spPr>
          <a:xfrm>
            <a:off x="588856" y="350911"/>
            <a:ext cx="10155344" cy="646331"/>
          </a:xfrm>
          <a:prstGeom prst="rect">
            <a:avLst/>
          </a:prstGeom>
        </p:spPr>
        <p:txBody>
          <a:bodyPr wrap="none">
            <a:spAutoFit/>
          </a:bodyPr>
          <a:lstStyle/>
          <a:p>
            <a:r>
              <a:rPr lang="en-US" altLang="en-US" sz="3600" b="1" dirty="0">
                <a:latin typeface="Century Gothic" panose="020B0502020202020204" pitchFamily="34" charset="0"/>
              </a:rPr>
              <a:t>Treatment</a:t>
            </a:r>
            <a:r>
              <a:rPr lang="en-US" altLang="en-US" sz="3600" dirty="0">
                <a:latin typeface="Century Gothic" panose="020B0502020202020204" pitchFamily="34" charset="0"/>
              </a:rPr>
              <a:t>: Large Bowel Feline Trichomoniasis</a:t>
            </a:r>
          </a:p>
        </p:txBody>
      </p:sp>
      <p:sp>
        <p:nvSpPr>
          <p:cNvPr id="12" name="Rectangle 3">
            <a:extLst>
              <a:ext uri="{FF2B5EF4-FFF2-40B4-BE49-F238E27FC236}">
                <a16:creationId xmlns:a16="http://schemas.microsoft.com/office/drawing/2014/main" id="{2B9551B9-4898-4C5C-8C2D-765BCF189238}"/>
              </a:ext>
            </a:extLst>
          </p:cNvPr>
          <p:cNvSpPr txBox="1">
            <a:spLocks noChangeArrowheads="1"/>
          </p:cNvSpPr>
          <p:nvPr/>
        </p:nvSpPr>
        <p:spPr>
          <a:xfrm>
            <a:off x="2209800" y="633309"/>
            <a:ext cx="9402165" cy="533096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fontAlgn="auto">
              <a:buFont typeface="Calibri" panose="020F0502020204030204" pitchFamily="34" charset="0"/>
              <a:buNone/>
            </a:pPr>
            <a:endParaRPr lang="en-US" sz="2800" dirty="0">
              <a:solidFill>
                <a:schemeClr val="tx1"/>
              </a:solidFill>
              <a:latin typeface="Century Gothic" panose="020B0502020202020204" pitchFamily="34" charset="0"/>
            </a:endParaRPr>
          </a:p>
          <a:p>
            <a:pPr fontAlgn="auto"/>
            <a:r>
              <a:rPr lang="en-US" sz="2800" b="1" dirty="0" err="1">
                <a:solidFill>
                  <a:srgbClr val="666699"/>
                </a:solidFill>
                <a:latin typeface="Century Gothic" panose="020B0502020202020204" pitchFamily="34" charset="0"/>
              </a:rPr>
              <a:t>Ronidazole</a:t>
            </a:r>
            <a:r>
              <a:rPr lang="en-US" sz="2800" b="1" dirty="0">
                <a:solidFill>
                  <a:srgbClr val="666699"/>
                </a:solidFill>
                <a:latin typeface="Century Gothic" panose="020B0502020202020204" pitchFamily="34" charset="0"/>
              </a:rPr>
              <a:t> {</a:t>
            </a:r>
            <a:r>
              <a:rPr lang="en-US" sz="2800" b="1" i="1" dirty="0" err="1">
                <a:solidFill>
                  <a:srgbClr val="666699"/>
                </a:solidFill>
                <a:latin typeface="Century Gothic" panose="020B0502020202020204" pitchFamily="34" charset="0"/>
              </a:rPr>
              <a:t>Tricho</a:t>
            </a:r>
            <a:r>
              <a:rPr lang="en-US" sz="2800" b="1" i="1" dirty="0">
                <a:solidFill>
                  <a:srgbClr val="666699"/>
                </a:solidFill>
                <a:latin typeface="Century Gothic" panose="020B0502020202020204" pitchFamily="34" charset="0"/>
              </a:rPr>
              <a:t> Plus</a:t>
            </a:r>
            <a:r>
              <a:rPr lang="en-US" sz="2800" b="1" dirty="0">
                <a:solidFill>
                  <a:srgbClr val="666699"/>
                </a:solidFill>
                <a:latin typeface="Century Gothic" panose="020B0502020202020204" pitchFamily="34" charset="0"/>
              </a:rPr>
              <a:t>} </a:t>
            </a:r>
            <a:endParaRPr lang="en-US" sz="2800" b="1" dirty="0">
              <a:solidFill>
                <a:schemeClr val="tx1"/>
              </a:solidFill>
              <a:latin typeface="Century Gothic" panose="020B0502020202020204" pitchFamily="34" charset="0"/>
            </a:endParaRPr>
          </a:p>
          <a:p>
            <a:pPr lvl="1" fontAlgn="auto"/>
            <a:r>
              <a:rPr lang="en-US" sz="2800" dirty="0">
                <a:solidFill>
                  <a:schemeClr val="tx1"/>
                </a:solidFill>
                <a:latin typeface="Century Gothic" panose="020B0502020202020204" pitchFamily="34" charset="0"/>
              </a:rPr>
              <a:t>30 mg/kg every 12 or 24 </a:t>
            </a:r>
            <a:r>
              <a:rPr lang="en-US" sz="2800" dirty="0" err="1">
                <a:solidFill>
                  <a:schemeClr val="tx1"/>
                </a:solidFill>
                <a:latin typeface="Century Gothic" panose="020B0502020202020204" pitchFamily="34" charset="0"/>
              </a:rPr>
              <a:t>hrs</a:t>
            </a:r>
            <a:r>
              <a:rPr lang="en-US" sz="2800" dirty="0">
                <a:solidFill>
                  <a:schemeClr val="tx1"/>
                </a:solidFill>
                <a:latin typeface="Century Gothic" panose="020B0502020202020204" pitchFamily="34" charset="0"/>
              </a:rPr>
              <a:t> for 14 days </a:t>
            </a:r>
          </a:p>
          <a:p>
            <a:pPr marL="201168" lvl="1" indent="0" fontAlgn="auto">
              <a:buNone/>
            </a:pPr>
            <a:r>
              <a:rPr lang="en-US" dirty="0">
                <a:solidFill>
                  <a:schemeClr val="tx1"/>
                </a:solidFill>
                <a:latin typeface="Century Gothic" panose="020B0502020202020204" pitchFamily="34" charset="0"/>
              </a:rPr>
              <a:t>(note: you won’t be tested on drug dosages) </a:t>
            </a:r>
          </a:p>
          <a:p>
            <a:pPr lvl="1" fontAlgn="auto"/>
            <a:r>
              <a:rPr lang="en-US" sz="2800" dirty="0">
                <a:solidFill>
                  <a:schemeClr val="tx1"/>
                </a:solidFill>
                <a:latin typeface="Century Gothic" panose="020B0502020202020204" pitchFamily="34" charset="0"/>
              </a:rPr>
              <a:t>Be alert for neurotoxicity (narrow safety margin)</a:t>
            </a:r>
          </a:p>
          <a:p>
            <a:pPr lvl="1" fontAlgn="auto"/>
            <a:r>
              <a:rPr lang="en-US" sz="2800" dirty="0">
                <a:solidFill>
                  <a:schemeClr val="tx1"/>
                </a:solidFill>
                <a:latin typeface="Century Gothic" panose="020B0502020202020204" pitchFamily="34" charset="0"/>
              </a:rPr>
              <a:t>Resistant populations increasing</a:t>
            </a:r>
          </a:p>
          <a:p>
            <a:pPr lvl="2" fontAlgn="auto"/>
            <a:r>
              <a:rPr lang="en-US" sz="2000" i="1" dirty="0" err="1">
                <a:solidFill>
                  <a:schemeClr val="tx1"/>
                </a:solidFill>
                <a:latin typeface="Century Gothic" panose="020B0502020202020204" pitchFamily="34" charset="0"/>
              </a:rPr>
              <a:t>Pradofloxacin</a:t>
            </a:r>
            <a:r>
              <a:rPr lang="en-US" sz="2000" i="1" dirty="0">
                <a:solidFill>
                  <a:schemeClr val="tx1"/>
                </a:solidFill>
                <a:latin typeface="Century Gothic" panose="020B0502020202020204" pitchFamily="34" charset="0"/>
              </a:rPr>
              <a:t> may be alternative therapy in suspected resistance –</a:t>
            </a:r>
            <a:r>
              <a:rPr lang="en-US" sz="1600" i="1" dirty="0">
                <a:solidFill>
                  <a:schemeClr val="tx1"/>
                </a:solidFill>
                <a:latin typeface="Century Gothic" panose="020B0502020202020204" pitchFamily="34" charset="0"/>
              </a:rPr>
              <a:t>stay tuned</a:t>
            </a:r>
          </a:p>
          <a:p>
            <a:pPr marL="0" indent="0" fontAlgn="auto">
              <a:buNone/>
            </a:pPr>
            <a:r>
              <a:rPr lang="en-US" sz="2800" dirty="0">
                <a:solidFill>
                  <a:schemeClr val="tx1"/>
                </a:solidFill>
                <a:latin typeface="Century Gothic" panose="020B0502020202020204" pitchFamily="34" charset="0"/>
              </a:rPr>
              <a:t>Enterococci-containing probiotics and fiber?</a:t>
            </a:r>
          </a:p>
          <a:p>
            <a:pPr marL="0" indent="0" fontAlgn="auto">
              <a:buNone/>
            </a:pPr>
            <a:r>
              <a:rPr lang="en-US" altLang="en-US" sz="2800" dirty="0">
                <a:solidFill>
                  <a:schemeClr val="tx1"/>
                </a:solidFill>
                <a:latin typeface="Century Gothic" panose="020B0502020202020204" pitchFamily="34" charset="0"/>
              </a:rPr>
              <a:t>Diarrhea may resolve without treatment ~ 9 months</a:t>
            </a:r>
          </a:p>
          <a:p>
            <a:pPr marL="0" indent="0" fontAlgn="auto">
              <a:buNone/>
            </a:pPr>
            <a:r>
              <a:rPr lang="en-US" sz="2800" dirty="0">
                <a:solidFill>
                  <a:schemeClr val="tx1"/>
                </a:solidFill>
                <a:latin typeface="Century Gothic" panose="020B0502020202020204" pitchFamily="34" charset="0"/>
              </a:rPr>
              <a:t>Unresponsive to metronidazole</a:t>
            </a:r>
          </a:p>
        </p:txBody>
      </p:sp>
      <p:sp>
        <p:nvSpPr>
          <p:cNvPr id="2" name="Rectangle 1">
            <a:extLst>
              <a:ext uri="{FF2B5EF4-FFF2-40B4-BE49-F238E27FC236}">
                <a16:creationId xmlns:a16="http://schemas.microsoft.com/office/drawing/2014/main" id="{4AF1C5FD-2C85-4303-9CF5-3D75D20DC689}"/>
              </a:ext>
            </a:extLst>
          </p:cNvPr>
          <p:cNvSpPr/>
          <p:nvPr/>
        </p:nvSpPr>
        <p:spPr>
          <a:xfrm>
            <a:off x="1346446" y="6307178"/>
            <a:ext cx="8940554" cy="461665"/>
          </a:xfrm>
          <a:prstGeom prst="rect">
            <a:avLst/>
          </a:prstGeom>
        </p:spPr>
        <p:txBody>
          <a:bodyPr wrap="square">
            <a:spAutoFit/>
          </a:bodyPr>
          <a:lstStyle/>
          <a:p>
            <a:r>
              <a:rPr lang="en-US" dirty="0">
                <a:solidFill>
                  <a:schemeClr val="bg1"/>
                </a:solidFill>
                <a:latin typeface="Century Gothic" panose="020B0502020202020204" pitchFamily="34" charset="0"/>
              </a:rPr>
              <a:t>The FDA prohibits </a:t>
            </a:r>
            <a:r>
              <a:rPr lang="en-US" dirty="0" err="1">
                <a:solidFill>
                  <a:schemeClr val="bg1"/>
                </a:solidFill>
                <a:latin typeface="Century Gothic" panose="020B0502020202020204" pitchFamily="34" charset="0"/>
              </a:rPr>
              <a:t>Ronidazole</a:t>
            </a:r>
            <a:r>
              <a:rPr lang="en-US" dirty="0">
                <a:solidFill>
                  <a:schemeClr val="bg1"/>
                </a:solidFill>
                <a:latin typeface="Century Gothic" panose="020B0502020202020204" pitchFamily="34" charset="0"/>
              </a:rPr>
              <a:t> for use in food animals.</a:t>
            </a:r>
          </a:p>
        </p:txBody>
      </p:sp>
      <p:pic>
        <p:nvPicPr>
          <p:cNvPr id="13" name="Picture 12" descr="Image result for cow silhouette transparent background">
            <a:extLst>
              <a:ext uri="{FF2B5EF4-FFF2-40B4-BE49-F238E27FC236}">
                <a16:creationId xmlns:a16="http://schemas.microsoft.com/office/drawing/2014/main" id="{AA6D0C95-7B0A-41BE-A9A4-D04728F3E3D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2044" y="5851607"/>
            <a:ext cx="994402" cy="1025443"/>
          </a:xfrm>
          <a:prstGeom prst="rect">
            <a:avLst/>
          </a:prstGeom>
          <a:noFill/>
          <a:extLst>
            <a:ext uri="{909E8E84-426E-40DD-AFC4-6F175D3DCCD1}">
              <a14:hiddenFill xmlns:a14="http://schemas.microsoft.com/office/drawing/2010/main">
                <a:solidFill>
                  <a:srgbClr val="FFFFFF"/>
                </a:solidFill>
              </a14:hiddenFill>
            </a:ext>
          </a:extLst>
        </p:spPr>
      </p:pic>
      <p:sp>
        <p:nvSpPr>
          <p:cNvPr id="3" name="&quot;No&quot; Symbol 2"/>
          <p:cNvSpPr/>
          <p:nvPr/>
        </p:nvSpPr>
        <p:spPr>
          <a:xfrm>
            <a:off x="559548" y="5964278"/>
            <a:ext cx="757590" cy="685800"/>
          </a:xfrm>
          <a:prstGeom prst="noSmoking">
            <a:avLst>
              <a:gd name="adj" fmla="val 593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4517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230760" y="0"/>
            <a:ext cx="9446640" cy="708041"/>
          </a:xfrm>
        </p:spPr>
        <p:txBody>
          <a:bodyPr>
            <a:normAutofit fontScale="90000"/>
          </a:bodyPr>
          <a:lstStyle/>
          <a:p>
            <a:pPr algn="l"/>
            <a:r>
              <a:rPr lang="en-US" altLang="en-US" b="1" dirty="0" err="1">
                <a:latin typeface="Century Gothic" panose="020B0502020202020204" pitchFamily="34" charset="0"/>
              </a:rPr>
              <a:t>Mucoflagellates</a:t>
            </a:r>
            <a:r>
              <a:rPr lang="en-US" altLang="en-US" b="1" dirty="0">
                <a:latin typeface="Century Gothic" panose="020B0502020202020204" pitchFamily="34" charset="0"/>
              </a:rPr>
              <a:t> Introduction</a:t>
            </a:r>
            <a:endParaRPr lang="en-US" altLang="en-US" dirty="0">
              <a:latin typeface="Century Gothic" panose="020B0502020202020204" pitchFamily="34" charset="0"/>
            </a:endParaRPr>
          </a:p>
        </p:txBody>
      </p:sp>
      <p:sp>
        <p:nvSpPr>
          <p:cNvPr id="7" name="Rectangle 4"/>
          <p:cNvSpPr txBox="1">
            <a:spLocks noChangeArrowheads="1"/>
          </p:cNvSpPr>
          <p:nvPr/>
        </p:nvSpPr>
        <p:spPr bwMode="auto">
          <a:xfrm>
            <a:off x="227470" y="706587"/>
            <a:ext cx="41585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sz="2800" b="1" i="1" kern="0" dirty="0" err="1">
                <a:latin typeface="Century Gothic" panose="020B0502020202020204" pitchFamily="34" charset="0"/>
              </a:rPr>
              <a:t>Tritrichomonas</a:t>
            </a:r>
            <a:r>
              <a:rPr lang="en-US" altLang="en-US" sz="2800" b="1" i="1" kern="0" dirty="0">
                <a:latin typeface="Century Gothic" panose="020B0502020202020204" pitchFamily="34" charset="0"/>
              </a:rPr>
              <a:t> spp.</a:t>
            </a:r>
            <a:endParaRPr lang="en-US" altLang="en-US" sz="2800" kern="0" dirty="0">
              <a:latin typeface="Century Gothic" panose="020B0502020202020204" pitchFamily="34" charset="0"/>
            </a:endParaRPr>
          </a:p>
        </p:txBody>
      </p:sp>
      <p:sp>
        <p:nvSpPr>
          <p:cNvPr id="8" name="Rectangle 4"/>
          <p:cNvSpPr txBox="1">
            <a:spLocks noChangeArrowheads="1"/>
          </p:cNvSpPr>
          <p:nvPr/>
        </p:nvSpPr>
        <p:spPr bwMode="auto">
          <a:xfrm>
            <a:off x="6158447" y="599291"/>
            <a:ext cx="4158587"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sz="2800" b="1" i="1" kern="0" dirty="0">
                <a:latin typeface="Century Gothic" panose="020B0502020202020204" pitchFamily="34" charset="0"/>
              </a:rPr>
              <a:t>Giardia </a:t>
            </a:r>
            <a:r>
              <a:rPr lang="en-US" altLang="en-US" sz="2800" b="1" kern="0" dirty="0">
                <a:latin typeface="Century Gothic" panose="020B0502020202020204" pitchFamily="34" charset="0"/>
              </a:rPr>
              <a:t>spp.</a:t>
            </a:r>
            <a:endParaRPr lang="en-US" altLang="en-US" sz="2800" kern="0" dirty="0">
              <a:latin typeface="Century Gothic" panose="020B0502020202020204" pitchFamily="34" charset="0"/>
            </a:endParaRPr>
          </a:p>
        </p:txBody>
      </p:sp>
      <p:pic>
        <p:nvPicPr>
          <p:cNvPr id="5" name="Picture 2" descr="Related image">
            <a:extLst>
              <a:ext uri="{FF2B5EF4-FFF2-40B4-BE49-F238E27FC236}">
                <a16:creationId xmlns:a16="http://schemas.microsoft.com/office/drawing/2014/main" id="{533680CA-C1E9-4845-A7E8-D44E3CDDDDD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4743" y="1208891"/>
            <a:ext cx="3884040" cy="315162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8FE2F2D8-D545-4909-9ACF-3275546F7A39}"/>
              </a:ext>
            </a:extLst>
          </p:cNvPr>
          <p:cNvGrpSpPr/>
          <p:nvPr/>
        </p:nvGrpSpPr>
        <p:grpSpPr>
          <a:xfrm>
            <a:off x="4648200" y="1208891"/>
            <a:ext cx="5796200" cy="3073742"/>
            <a:chOff x="6260395" y="1480382"/>
            <a:chExt cx="5796200" cy="3073742"/>
          </a:xfrm>
        </p:grpSpPr>
        <p:pic>
          <p:nvPicPr>
            <p:cNvPr id="17" name="Picture 16" descr="A picture containing animal, invertebrate&#10;&#10;Description automatically generated">
              <a:extLst>
                <a:ext uri="{FF2B5EF4-FFF2-40B4-BE49-F238E27FC236}">
                  <a16:creationId xmlns:a16="http://schemas.microsoft.com/office/drawing/2014/main" id="{F630053A-CF14-4F8A-A31B-46DEB19767C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60395" y="1480382"/>
              <a:ext cx="5796200" cy="3073742"/>
            </a:xfrm>
            <a:prstGeom prst="rect">
              <a:avLst/>
            </a:prstGeom>
          </p:spPr>
        </p:pic>
        <p:sp>
          <p:nvSpPr>
            <p:cNvPr id="9" name="Rectangle 8">
              <a:extLst>
                <a:ext uri="{FF2B5EF4-FFF2-40B4-BE49-F238E27FC236}">
                  <a16:creationId xmlns:a16="http://schemas.microsoft.com/office/drawing/2014/main" id="{1A29EA98-FDB9-4DA8-91D6-98486373B6C5}"/>
                </a:ext>
              </a:extLst>
            </p:cNvPr>
            <p:cNvSpPr/>
            <p:nvPr/>
          </p:nvSpPr>
          <p:spPr>
            <a:xfrm>
              <a:off x="6260395" y="4271291"/>
              <a:ext cx="4074085" cy="282833"/>
            </a:xfrm>
            <a:prstGeom prst="rect">
              <a:avLst/>
            </a:prstGeom>
          </p:spPr>
          <p:txBody>
            <a:bodyPr wrap="square">
              <a:spAutoFit/>
            </a:bodyPr>
            <a:lstStyle/>
            <a:p>
              <a:r>
                <a:rPr lang="en-US" sz="1200" i="1" dirty="0">
                  <a:solidFill>
                    <a:schemeClr val="bg1"/>
                  </a:solidFill>
                  <a:latin typeface="-apple-system"/>
                </a:rPr>
                <a:t>Credit: David Gregory &amp; Debbie Marshall, </a:t>
              </a:r>
              <a:r>
                <a:rPr lang="en-US" sz="1200" i="1" dirty="0" err="1">
                  <a:solidFill>
                    <a:schemeClr val="bg1"/>
                  </a:solidFill>
                  <a:latin typeface="-apple-system"/>
                </a:rPr>
                <a:t>Wellcome</a:t>
              </a:r>
              <a:r>
                <a:rPr lang="en-US" sz="1200" i="1" dirty="0">
                  <a:solidFill>
                    <a:schemeClr val="bg1"/>
                  </a:solidFill>
                  <a:latin typeface="-apple-system"/>
                </a:rPr>
                <a:t> Images</a:t>
              </a:r>
              <a:endParaRPr lang="en-US" sz="1200" dirty="0">
                <a:solidFill>
                  <a:schemeClr val="bg1"/>
                </a:solidFill>
              </a:endParaRPr>
            </a:p>
          </p:txBody>
        </p:sp>
      </p:grpSp>
      <p:sp>
        <p:nvSpPr>
          <p:cNvPr id="10" name="Rectangle 4"/>
          <p:cNvSpPr txBox="1">
            <a:spLocks noChangeArrowheads="1"/>
          </p:cNvSpPr>
          <p:nvPr/>
        </p:nvSpPr>
        <p:spPr bwMode="auto">
          <a:xfrm>
            <a:off x="914400" y="4405616"/>
            <a:ext cx="10820400" cy="20079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marL="342900" indent="-342900">
              <a:buFont typeface="Arial" panose="020B0604020202020204" pitchFamily="34" charset="0"/>
              <a:buChar char="•"/>
            </a:pPr>
            <a:r>
              <a:rPr lang="en-US" altLang="en-US" sz="2400" kern="0" dirty="0">
                <a:latin typeface="Century Gothic" panose="020B0502020202020204" pitchFamily="34" charset="0"/>
              </a:rPr>
              <a:t>Pear or spindle-shaped with flagellum (multiple)</a:t>
            </a:r>
          </a:p>
          <a:p>
            <a:pPr marL="342900" indent="-342900">
              <a:buFont typeface="Arial" panose="020B0604020202020204" pitchFamily="34" charset="0"/>
              <a:buChar char="•"/>
            </a:pPr>
            <a:r>
              <a:rPr lang="en-US" altLang="en-US" sz="2400" kern="0" dirty="0">
                <a:latin typeface="Century Gothic" panose="020B0502020202020204" pitchFamily="34" charset="0"/>
              </a:rPr>
              <a:t>Only asexual replication</a:t>
            </a:r>
          </a:p>
          <a:p>
            <a:pPr marL="342900" indent="-342900">
              <a:buFont typeface="Arial" panose="020B0604020202020204" pitchFamily="34" charset="0"/>
              <a:buChar char="•"/>
            </a:pPr>
            <a:r>
              <a:rPr lang="en-US" sz="2400" dirty="0">
                <a:latin typeface="Century Gothic" panose="020B0502020202020204" pitchFamily="34" charset="0"/>
              </a:rPr>
              <a:t>Reside in mucous membrane-lined anaerobic-to-microaerophilic, non-sterile organ cavities (urogenital tract or gastrointestinal tract) </a:t>
            </a:r>
          </a:p>
        </p:txBody>
      </p:sp>
    </p:spTree>
    <p:extLst>
      <p:ext uri="{BB962C8B-B14F-4D97-AF65-F5344CB8AC3E}">
        <p14:creationId xmlns:p14="http://schemas.microsoft.com/office/powerpoint/2010/main" val="594018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cat silhouette transparent background">
            <a:extLst>
              <a:ext uri="{FF2B5EF4-FFF2-40B4-BE49-F238E27FC236}">
                <a16:creationId xmlns:a16="http://schemas.microsoft.com/office/drawing/2014/main" id="{BB17849F-EA64-4C8A-81AD-962F2BB3C25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154898" y="4724400"/>
            <a:ext cx="1980081" cy="206368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3FB0874-F329-4710-B274-451677A9B4E9}"/>
              </a:ext>
            </a:extLst>
          </p:cNvPr>
          <p:cNvSpPr/>
          <p:nvPr/>
        </p:nvSpPr>
        <p:spPr>
          <a:xfrm>
            <a:off x="1029819" y="252037"/>
            <a:ext cx="9555821" cy="646331"/>
          </a:xfrm>
          <a:prstGeom prst="rect">
            <a:avLst/>
          </a:prstGeom>
        </p:spPr>
        <p:txBody>
          <a:bodyPr wrap="none">
            <a:spAutoFit/>
          </a:bodyPr>
          <a:lstStyle/>
          <a:p>
            <a:r>
              <a:rPr lang="en-US" altLang="en-US" sz="3600" b="1" dirty="0">
                <a:latin typeface="Century Gothic" panose="020B0502020202020204" pitchFamily="34" charset="0"/>
              </a:rPr>
              <a:t>Control</a:t>
            </a:r>
            <a:r>
              <a:rPr lang="en-US" altLang="en-US" sz="3600" dirty="0">
                <a:latin typeface="Century Gothic" panose="020B0502020202020204" pitchFamily="34" charset="0"/>
              </a:rPr>
              <a:t>: Large Bowel Feline Trichomoniasis</a:t>
            </a:r>
          </a:p>
        </p:txBody>
      </p:sp>
      <p:sp>
        <p:nvSpPr>
          <p:cNvPr id="5" name="Rectangle 3">
            <a:extLst>
              <a:ext uri="{FF2B5EF4-FFF2-40B4-BE49-F238E27FC236}">
                <a16:creationId xmlns:a16="http://schemas.microsoft.com/office/drawing/2014/main" id="{0B0A83C4-EC45-4619-B9BA-DF1B122C4E41}"/>
              </a:ext>
            </a:extLst>
          </p:cNvPr>
          <p:cNvSpPr txBox="1">
            <a:spLocks noChangeArrowheads="1"/>
          </p:cNvSpPr>
          <p:nvPr/>
        </p:nvSpPr>
        <p:spPr>
          <a:xfrm>
            <a:off x="152400" y="1364063"/>
            <a:ext cx="12039600" cy="45720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buFont typeface="Arial" panose="020B0604020202020204" pitchFamily="34" charset="0"/>
              <a:buChar char="•"/>
            </a:pPr>
            <a:r>
              <a:rPr lang="en-US" sz="2800" dirty="0">
                <a:solidFill>
                  <a:schemeClr val="tx1"/>
                </a:solidFill>
                <a:latin typeface="Century Gothic" panose="020B0502020202020204" pitchFamily="34" charset="0"/>
              </a:rPr>
              <a:t>   </a:t>
            </a:r>
            <a:r>
              <a:rPr lang="en-US" sz="2800" b="1" dirty="0">
                <a:solidFill>
                  <a:srgbClr val="666699"/>
                </a:solidFill>
                <a:latin typeface="Century Gothic" panose="020B0502020202020204" pitchFamily="34" charset="0"/>
              </a:rPr>
              <a:t>Strict hygiene </a:t>
            </a:r>
            <a:r>
              <a:rPr lang="en-US" sz="2800" dirty="0">
                <a:solidFill>
                  <a:schemeClr val="tx1"/>
                </a:solidFill>
                <a:latin typeface="Century Gothic" panose="020B0502020202020204" pitchFamily="34" charset="0"/>
              </a:rPr>
              <a:t>in group housing, cattery, shelter, and cat shows.</a:t>
            </a:r>
          </a:p>
          <a:p>
            <a:pPr fontAlgn="auto">
              <a:buFont typeface="Arial" panose="020B0604020202020204" pitchFamily="34" charset="0"/>
              <a:buChar char="•"/>
            </a:pPr>
            <a:endParaRPr lang="en-US" sz="2800" dirty="0">
              <a:solidFill>
                <a:schemeClr val="tx1"/>
              </a:solidFill>
              <a:latin typeface="Century Gothic" panose="020B0502020202020204" pitchFamily="34" charset="0"/>
            </a:endParaRPr>
          </a:p>
          <a:p>
            <a:pPr fontAlgn="auto">
              <a:buFont typeface="Arial" panose="020B0604020202020204" pitchFamily="34" charset="0"/>
              <a:buChar char="•"/>
            </a:pPr>
            <a:r>
              <a:rPr lang="en-US" sz="2800" dirty="0">
                <a:solidFill>
                  <a:schemeClr val="tx1"/>
                </a:solidFill>
                <a:latin typeface="Century Gothic" panose="020B0502020202020204" pitchFamily="34" charset="0"/>
              </a:rPr>
              <a:t>   </a:t>
            </a:r>
            <a:r>
              <a:rPr lang="en-US" sz="2800" b="1" dirty="0">
                <a:solidFill>
                  <a:srgbClr val="666699"/>
                </a:solidFill>
                <a:latin typeface="Century Gothic" panose="020B0502020202020204" pitchFamily="34" charset="0"/>
              </a:rPr>
              <a:t>No cyst form (exists only as a trophozoite), so the organism does not persist for more than a few hours in dry, aerobic environments</a:t>
            </a:r>
          </a:p>
          <a:p>
            <a:pPr fontAlgn="auto">
              <a:buFont typeface="Arial" panose="020B0604020202020204" pitchFamily="34" charset="0"/>
              <a:buChar char="•"/>
            </a:pPr>
            <a:endParaRPr lang="en-US" sz="2800" b="1" dirty="0">
              <a:solidFill>
                <a:srgbClr val="666699"/>
              </a:solidFill>
              <a:latin typeface="Century Gothic" panose="020B0502020202020204" pitchFamily="34" charset="0"/>
            </a:endParaRPr>
          </a:p>
          <a:p>
            <a:pPr fontAlgn="auto">
              <a:buFont typeface="Arial" panose="020B0604020202020204" pitchFamily="34" charset="0"/>
              <a:buChar char="•"/>
            </a:pPr>
            <a:r>
              <a:rPr lang="en-US" sz="2800" dirty="0">
                <a:solidFill>
                  <a:schemeClr val="tx1"/>
                </a:solidFill>
                <a:latin typeface="Century Gothic" panose="020B0502020202020204" pitchFamily="34" charset="0"/>
              </a:rPr>
              <a:t>   It can survive for several days in feces and 1 day in water or urine</a:t>
            </a:r>
          </a:p>
          <a:p>
            <a:pPr fontAlgn="auto">
              <a:buFont typeface="Arial" panose="020B0604020202020204" pitchFamily="34" charset="0"/>
              <a:buChar char="•"/>
            </a:pPr>
            <a:endParaRPr lang="en-US" sz="28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212671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757612-6BFA-4D60-A56D-DC65F96447B5}"/>
              </a:ext>
            </a:extLst>
          </p:cNvPr>
          <p:cNvSpPr/>
          <p:nvPr/>
        </p:nvSpPr>
        <p:spPr>
          <a:xfrm>
            <a:off x="112336" y="2018046"/>
            <a:ext cx="5449016" cy="1384995"/>
          </a:xfrm>
          <a:prstGeom prst="rect">
            <a:avLst/>
          </a:prstGeom>
        </p:spPr>
        <p:txBody>
          <a:bodyPr wrap="square">
            <a:spAutoFit/>
          </a:bodyPr>
          <a:lstStyle/>
          <a:p>
            <a:pPr lvl="0"/>
            <a:r>
              <a:rPr lang="en-US" sz="2800" dirty="0">
                <a:latin typeface="Century Gothic" panose="020B0502020202020204" pitchFamily="34" charset="0"/>
              </a:rPr>
              <a:t>1. </a:t>
            </a:r>
            <a:r>
              <a:rPr lang="en-US" sz="2800" b="1" dirty="0">
                <a:solidFill>
                  <a:srgbClr val="666699"/>
                </a:solidFill>
                <a:latin typeface="Century Gothic" panose="020B0502020202020204" pitchFamily="34" charset="0"/>
              </a:rPr>
              <a:t>Young cats</a:t>
            </a:r>
          </a:p>
          <a:p>
            <a:pPr lvl="1"/>
            <a:r>
              <a:rPr lang="en-US" sz="2800" dirty="0">
                <a:latin typeface="Century Gothic" panose="020B0502020202020204" pitchFamily="34" charset="0"/>
              </a:rPr>
              <a:t>Older cats may be asymptomatic </a:t>
            </a:r>
          </a:p>
        </p:txBody>
      </p:sp>
      <p:pic>
        <p:nvPicPr>
          <p:cNvPr id="5" name="Picture 4" descr="cat hoarding.png">
            <a:extLst>
              <a:ext uri="{FF2B5EF4-FFF2-40B4-BE49-F238E27FC236}">
                <a16:creationId xmlns:a16="http://schemas.microsoft.com/office/drawing/2014/main" id="{73372518-1F78-4CE8-A502-8531C6F16C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24440" y="902448"/>
            <a:ext cx="4404616" cy="3418821"/>
          </a:xfrm>
          <a:prstGeom prst="rect">
            <a:avLst/>
          </a:prstGeom>
        </p:spPr>
      </p:pic>
      <p:sp>
        <p:nvSpPr>
          <p:cNvPr id="6" name="Rectangle 5">
            <a:extLst>
              <a:ext uri="{FF2B5EF4-FFF2-40B4-BE49-F238E27FC236}">
                <a16:creationId xmlns:a16="http://schemas.microsoft.com/office/drawing/2014/main" id="{84A7B9C9-7D1B-4B5F-8E08-2965D1E7E7BF}"/>
              </a:ext>
            </a:extLst>
          </p:cNvPr>
          <p:cNvSpPr/>
          <p:nvPr/>
        </p:nvSpPr>
        <p:spPr>
          <a:xfrm>
            <a:off x="148050" y="86379"/>
            <a:ext cx="10581743" cy="707886"/>
          </a:xfrm>
          <a:prstGeom prst="rect">
            <a:avLst/>
          </a:prstGeom>
        </p:spPr>
        <p:txBody>
          <a:bodyPr wrap="none">
            <a:spAutoFit/>
          </a:bodyPr>
          <a:lstStyle/>
          <a:p>
            <a:r>
              <a:rPr lang="en-US" sz="4000" b="1" dirty="0">
                <a:latin typeface="Century Gothic" panose="020B0502020202020204" pitchFamily="34" charset="0"/>
              </a:rPr>
              <a:t>Epidemiology: </a:t>
            </a:r>
            <a:r>
              <a:rPr lang="en-US" sz="3200" dirty="0">
                <a:latin typeface="Century Gothic" panose="020B0502020202020204" pitchFamily="34" charset="0"/>
              </a:rPr>
              <a:t>Large bowel Feline Trichomoniasis</a:t>
            </a:r>
          </a:p>
        </p:txBody>
      </p:sp>
      <p:sp>
        <p:nvSpPr>
          <p:cNvPr id="7" name="Rectangle 6">
            <a:extLst>
              <a:ext uri="{FF2B5EF4-FFF2-40B4-BE49-F238E27FC236}">
                <a16:creationId xmlns:a16="http://schemas.microsoft.com/office/drawing/2014/main" id="{94DDABCE-A089-4FC8-8435-D18AC3F9699E}"/>
              </a:ext>
            </a:extLst>
          </p:cNvPr>
          <p:cNvSpPr/>
          <p:nvPr/>
        </p:nvSpPr>
        <p:spPr>
          <a:xfrm>
            <a:off x="112336" y="1113768"/>
            <a:ext cx="3717684" cy="584775"/>
          </a:xfrm>
          <a:prstGeom prst="rect">
            <a:avLst/>
          </a:prstGeom>
        </p:spPr>
        <p:txBody>
          <a:bodyPr wrap="none">
            <a:spAutoFit/>
          </a:bodyPr>
          <a:lstStyle/>
          <a:p>
            <a:r>
              <a:rPr lang="en-US" sz="3200" b="1" u="sng" dirty="0">
                <a:solidFill>
                  <a:srgbClr val="666699"/>
                </a:solidFill>
                <a:latin typeface="Century Gothic" panose="020B0502020202020204" pitchFamily="34" charset="0"/>
              </a:rPr>
              <a:t>Most prevalent in</a:t>
            </a:r>
            <a:r>
              <a:rPr lang="en-US" sz="3200" b="1" dirty="0">
                <a:solidFill>
                  <a:srgbClr val="666699"/>
                </a:solidFill>
                <a:latin typeface="Century Gothic" panose="020B0502020202020204" pitchFamily="34" charset="0"/>
              </a:rPr>
              <a:t>:</a:t>
            </a:r>
            <a:endParaRPr lang="en-US" sz="3200" b="1" dirty="0">
              <a:solidFill>
                <a:srgbClr val="666699"/>
              </a:solidFill>
            </a:endParaRPr>
          </a:p>
        </p:txBody>
      </p:sp>
      <p:sp>
        <p:nvSpPr>
          <p:cNvPr id="8" name="Rectangle 7">
            <a:extLst>
              <a:ext uri="{FF2B5EF4-FFF2-40B4-BE49-F238E27FC236}">
                <a16:creationId xmlns:a16="http://schemas.microsoft.com/office/drawing/2014/main" id="{F65E9473-6C09-4306-A13C-CBE1583EB624}"/>
              </a:ext>
            </a:extLst>
          </p:cNvPr>
          <p:cNvSpPr/>
          <p:nvPr/>
        </p:nvSpPr>
        <p:spPr>
          <a:xfrm>
            <a:off x="77871" y="5657290"/>
            <a:ext cx="3786614" cy="584775"/>
          </a:xfrm>
          <a:prstGeom prst="rect">
            <a:avLst/>
          </a:prstGeom>
        </p:spPr>
        <p:txBody>
          <a:bodyPr wrap="none">
            <a:spAutoFit/>
          </a:bodyPr>
          <a:lstStyle/>
          <a:p>
            <a:r>
              <a:rPr lang="en-US" sz="3200" dirty="0">
                <a:latin typeface="Century Gothic" panose="020B0502020202020204" pitchFamily="34" charset="0"/>
              </a:rPr>
              <a:t>Occurs worldwide</a:t>
            </a:r>
            <a:endParaRPr lang="en-US" sz="3200" dirty="0"/>
          </a:p>
        </p:txBody>
      </p:sp>
      <p:pic>
        <p:nvPicPr>
          <p:cNvPr id="1026" name="Picture 2" descr="USDA Fed Cats and Dogs to Kittens, Alarming Watchdog Report Claims | Live  Science">
            <a:extLst>
              <a:ext uri="{FF2B5EF4-FFF2-40B4-BE49-F238E27FC236}">
                <a16:creationId xmlns:a16="http://schemas.microsoft.com/office/drawing/2014/main" id="{7008BE09-39D0-4C77-96FE-576883CAACF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077732" y="890725"/>
            <a:ext cx="2969737" cy="2971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C616893-12ED-4353-A6F3-B4792B30BF62}"/>
              </a:ext>
            </a:extLst>
          </p:cNvPr>
          <p:cNvSpPr/>
          <p:nvPr/>
        </p:nvSpPr>
        <p:spPr>
          <a:xfrm>
            <a:off x="148050" y="6296033"/>
            <a:ext cx="2730235" cy="584775"/>
          </a:xfrm>
          <a:prstGeom prst="rect">
            <a:avLst/>
          </a:prstGeom>
        </p:spPr>
        <p:txBody>
          <a:bodyPr wrap="none">
            <a:spAutoFit/>
          </a:bodyPr>
          <a:lstStyle/>
          <a:p>
            <a:r>
              <a:rPr lang="en-US" sz="3200" dirty="0">
                <a:solidFill>
                  <a:schemeClr val="bg1"/>
                </a:solidFill>
                <a:latin typeface="Century Gothic" panose="020B0502020202020204" pitchFamily="34" charset="0"/>
              </a:rPr>
              <a:t>Not zoonotic</a:t>
            </a:r>
            <a:endParaRPr lang="en-US" sz="3200" dirty="0">
              <a:solidFill>
                <a:schemeClr val="bg1"/>
              </a:solidFill>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09064" y="3367449"/>
            <a:ext cx="3325386" cy="3325386"/>
          </a:xfrm>
          <a:prstGeom prst="rect">
            <a:avLst/>
          </a:prstGeom>
        </p:spPr>
      </p:pic>
      <p:sp>
        <p:nvSpPr>
          <p:cNvPr id="3" name="Rectangle 2"/>
          <p:cNvSpPr/>
          <p:nvPr/>
        </p:nvSpPr>
        <p:spPr>
          <a:xfrm>
            <a:off x="609600" y="5030142"/>
            <a:ext cx="5334000" cy="584775"/>
          </a:xfrm>
          <a:prstGeom prst="rect">
            <a:avLst/>
          </a:prstGeom>
        </p:spPr>
        <p:txBody>
          <a:bodyPr wrap="square">
            <a:spAutoFit/>
          </a:bodyPr>
          <a:lstStyle/>
          <a:p>
            <a:r>
              <a:rPr lang="en-US" sz="1600" dirty="0">
                <a:solidFill>
                  <a:srgbClr val="000000"/>
                </a:solidFill>
                <a:latin typeface="Century Gothic" panose="020B0502020202020204" pitchFamily="34" charset="0"/>
              </a:rPr>
              <a:t>(FYI: Abyssinian, Bengal, and Siamese cats most common in the US based on some studies)</a:t>
            </a:r>
          </a:p>
        </p:txBody>
      </p:sp>
      <p:sp>
        <p:nvSpPr>
          <p:cNvPr id="11" name="TextBox 10">
            <a:extLst>
              <a:ext uri="{FF2B5EF4-FFF2-40B4-BE49-F238E27FC236}">
                <a16:creationId xmlns:a16="http://schemas.microsoft.com/office/drawing/2014/main" id="{732839D7-E3AF-71F7-F211-ABB02B4412FA}"/>
              </a:ext>
            </a:extLst>
          </p:cNvPr>
          <p:cNvSpPr txBox="1"/>
          <p:nvPr/>
        </p:nvSpPr>
        <p:spPr>
          <a:xfrm>
            <a:off x="207309" y="4001967"/>
            <a:ext cx="6138582" cy="954107"/>
          </a:xfrm>
          <a:prstGeom prst="rect">
            <a:avLst/>
          </a:prstGeom>
          <a:noFill/>
        </p:spPr>
        <p:txBody>
          <a:bodyPr wrap="square">
            <a:spAutoFit/>
          </a:bodyPr>
          <a:lstStyle/>
          <a:p>
            <a:pPr lvl="0"/>
            <a:r>
              <a:rPr lang="en-US" sz="2800" dirty="0">
                <a:latin typeface="Century Gothic" panose="020B0502020202020204" pitchFamily="34" charset="0"/>
              </a:rPr>
              <a:t>2. </a:t>
            </a:r>
            <a:r>
              <a:rPr lang="en-US" sz="2800" b="1" dirty="0">
                <a:solidFill>
                  <a:srgbClr val="666699"/>
                </a:solidFill>
                <a:latin typeface="Century Gothic" panose="020B0502020202020204" pitchFamily="34" charset="0"/>
              </a:rPr>
              <a:t>Cats from high density populations</a:t>
            </a:r>
            <a:r>
              <a:rPr lang="en-US" sz="2800" dirty="0">
                <a:latin typeface="Century Gothic" panose="020B0502020202020204" pitchFamily="34" charset="0"/>
              </a:rPr>
              <a:t>, </a:t>
            </a:r>
            <a:r>
              <a:rPr lang="en-US" sz="2800" b="1" dirty="0">
                <a:solidFill>
                  <a:srgbClr val="666699"/>
                </a:solidFill>
                <a:latin typeface="Century Gothic" panose="020B0502020202020204" pitchFamily="34" charset="0"/>
              </a:rPr>
              <a:t>PUREBRED CATS!</a:t>
            </a:r>
          </a:p>
        </p:txBody>
      </p:sp>
    </p:spTree>
    <p:extLst>
      <p:ext uri="{BB962C8B-B14F-4D97-AF65-F5344CB8AC3E}">
        <p14:creationId xmlns:p14="http://schemas.microsoft.com/office/powerpoint/2010/main" val="298675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unch of dogs looking at the camera. : Eyebleach">
            <a:extLst>
              <a:ext uri="{FF2B5EF4-FFF2-40B4-BE49-F238E27FC236}">
                <a16:creationId xmlns:a16="http://schemas.microsoft.com/office/drawing/2014/main" id="{FD8F5DF3-2A43-42F4-AD25-CEEEA5C8259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0867" y="160867"/>
            <a:ext cx="8184204" cy="45844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ll A Feral Cat Mother Take Her Kittens Back? - Paws and Effect">
            <a:extLst>
              <a:ext uri="{FF2B5EF4-FFF2-40B4-BE49-F238E27FC236}">
                <a16:creationId xmlns:a16="http://schemas.microsoft.com/office/drawing/2014/main" id="{4940416D-EB63-46D1-81F6-2AC9C8E7116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470900" y="160866"/>
            <a:ext cx="3558692" cy="45844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47EB4F3-1439-4547-86E8-158511E10924}"/>
              </a:ext>
            </a:extLst>
          </p:cNvPr>
          <p:cNvSpPr/>
          <p:nvPr/>
        </p:nvSpPr>
        <p:spPr>
          <a:xfrm>
            <a:off x="-79" y="4906173"/>
            <a:ext cx="12188952" cy="1951827"/>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AA3F7D1-EB2C-4494-8BCA-001A64B830DE}"/>
              </a:ext>
            </a:extLst>
          </p:cNvPr>
          <p:cNvSpPr txBox="1">
            <a:spLocks/>
          </p:cNvSpPr>
          <p:nvPr/>
        </p:nvSpPr>
        <p:spPr>
          <a:xfrm>
            <a:off x="367852" y="5017008"/>
            <a:ext cx="10058400" cy="82598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fontAlgn="auto">
              <a:spcAft>
                <a:spcPts val="600"/>
              </a:spcAft>
            </a:pPr>
            <a:r>
              <a:rPr lang="en-US" sz="6000" b="1" dirty="0" err="1">
                <a:solidFill>
                  <a:srgbClr val="FFFFFF"/>
                </a:solidFill>
                <a:latin typeface="Century Gothic" panose="020B0502020202020204" pitchFamily="34" charset="0"/>
              </a:rPr>
              <a:t>Mucoflagellates</a:t>
            </a:r>
            <a:endParaRPr lang="en-US" sz="6000" b="1" dirty="0">
              <a:solidFill>
                <a:srgbClr val="FFFFFF"/>
              </a:solidFill>
              <a:latin typeface="Century Gothic" panose="020B0502020202020204" pitchFamily="34" charset="0"/>
            </a:endParaRPr>
          </a:p>
        </p:txBody>
      </p:sp>
      <p:sp>
        <p:nvSpPr>
          <p:cNvPr id="8" name="Rectangle 2">
            <a:extLst>
              <a:ext uri="{FF2B5EF4-FFF2-40B4-BE49-F238E27FC236}">
                <a16:creationId xmlns:a16="http://schemas.microsoft.com/office/drawing/2014/main" id="{516A0149-B9BE-43B6-9890-251C6875707A}"/>
              </a:ext>
            </a:extLst>
          </p:cNvPr>
          <p:cNvSpPr txBox="1">
            <a:spLocks noChangeArrowheads="1"/>
          </p:cNvSpPr>
          <p:nvPr/>
        </p:nvSpPr>
        <p:spPr>
          <a:xfrm>
            <a:off x="367852" y="5914092"/>
            <a:ext cx="4267200" cy="562613"/>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600"/>
              </a:spcAft>
            </a:pPr>
            <a:r>
              <a:rPr lang="en-US" b="1" i="1" dirty="0">
                <a:solidFill>
                  <a:schemeClr val="bg1"/>
                </a:solidFill>
                <a:latin typeface="Century Gothic" panose="020B0502020202020204" pitchFamily="34" charset="0"/>
              </a:rPr>
              <a:t>Giardia</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4575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CCEFB83-CE24-48F5-9B77-971495B9AADF}"/>
              </a:ext>
            </a:extLst>
          </p:cNvPr>
          <p:cNvSpPr txBox="1">
            <a:spLocks noChangeArrowheads="1"/>
          </p:cNvSpPr>
          <p:nvPr/>
        </p:nvSpPr>
        <p:spPr>
          <a:xfrm>
            <a:off x="31042" y="4702366"/>
            <a:ext cx="8260080" cy="2079434"/>
          </a:xfrm>
          <a:prstGeom prst="rect">
            <a:avLst/>
          </a:prstGeom>
        </p:spPr>
        <p:txBody>
          <a:bodyPr vert="horz" lIns="91440" tIns="45720" rIns="91440" bIns="45720" rtlCol="0" anchor="b">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33400" indent="-533400" fontAlgn="auto">
              <a:lnSpc>
                <a:spcPct val="85000"/>
              </a:lnSpc>
              <a:spcBef>
                <a:spcPct val="0"/>
              </a:spcBef>
              <a:buNone/>
            </a:pPr>
            <a:r>
              <a:rPr lang="en-US" altLang="en-US" sz="2800" b="1" spc="-50" dirty="0">
                <a:solidFill>
                  <a:schemeClr val="bg2">
                    <a:lumMod val="25000"/>
                  </a:schemeClr>
                </a:solidFill>
                <a:latin typeface="Century Gothic" panose="020B0502020202020204" pitchFamily="34" charset="0"/>
                <a:ea typeface="+mj-ea"/>
                <a:cs typeface="+mj-cs"/>
              </a:rPr>
              <a:t>Giardiasis</a:t>
            </a:r>
            <a:endParaRPr lang="en-US" sz="2800" b="1" spc="-50" dirty="0">
              <a:solidFill>
                <a:schemeClr val="bg2">
                  <a:lumMod val="25000"/>
                </a:schemeClr>
              </a:solidFill>
              <a:latin typeface="Century Gothic" panose="020B0502020202020204" pitchFamily="34" charset="0"/>
              <a:ea typeface="+mj-ea"/>
              <a:cs typeface="+mj-cs"/>
            </a:endParaRPr>
          </a:p>
          <a:p>
            <a:pPr marL="533400" indent="-533400" fontAlgn="auto">
              <a:lnSpc>
                <a:spcPct val="85000"/>
              </a:lnSpc>
              <a:spcBef>
                <a:spcPct val="0"/>
              </a:spcBef>
              <a:buNone/>
            </a:pPr>
            <a:r>
              <a:rPr lang="en-US" altLang="en-US" sz="2800" spc="-50" dirty="0">
                <a:solidFill>
                  <a:schemeClr val="bg2">
                    <a:lumMod val="25000"/>
                  </a:schemeClr>
                </a:solidFill>
                <a:latin typeface="Century Gothic" panose="020B0502020202020204" pitchFamily="34" charset="0"/>
                <a:ea typeface="+mj-ea"/>
                <a:cs typeface="+mj-cs"/>
              </a:rPr>
              <a:t>Can cause small bowel diarrhea</a:t>
            </a:r>
          </a:p>
          <a:p>
            <a:pPr marL="0" indent="0">
              <a:buNone/>
            </a:pPr>
            <a:r>
              <a:rPr lang="en-US" sz="2800" i="1" dirty="0">
                <a:solidFill>
                  <a:schemeClr val="bg2">
                    <a:lumMod val="25000"/>
                  </a:schemeClr>
                </a:solidFill>
                <a:latin typeface="Century Gothic" panose="020B0502020202020204" pitchFamily="34" charset="0"/>
              </a:rPr>
              <a:t>G. </a:t>
            </a:r>
            <a:r>
              <a:rPr lang="en-US" sz="2800" i="1" dirty="0" err="1">
                <a:solidFill>
                  <a:schemeClr val="bg2">
                    <a:lumMod val="25000"/>
                  </a:schemeClr>
                </a:solidFill>
                <a:latin typeface="Century Gothic" panose="020B0502020202020204" pitchFamily="34" charset="0"/>
              </a:rPr>
              <a:t>duodenalis</a:t>
            </a:r>
            <a:r>
              <a:rPr lang="en-US" sz="2800" i="1" dirty="0">
                <a:solidFill>
                  <a:schemeClr val="bg2">
                    <a:lumMod val="25000"/>
                  </a:schemeClr>
                </a:solidFill>
                <a:latin typeface="Century Gothic" panose="020B0502020202020204" pitchFamily="34" charset="0"/>
              </a:rPr>
              <a:t> </a:t>
            </a:r>
            <a:r>
              <a:rPr lang="en-US" sz="2800" dirty="0">
                <a:solidFill>
                  <a:schemeClr val="bg2">
                    <a:lumMod val="25000"/>
                  </a:schemeClr>
                </a:solidFill>
                <a:latin typeface="Century Gothic" panose="020B0502020202020204" pitchFamily="34" charset="0"/>
              </a:rPr>
              <a:t>is part of a species complex including  </a:t>
            </a:r>
            <a:r>
              <a:rPr lang="en-US" sz="2800" i="1" dirty="0">
                <a:solidFill>
                  <a:schemeClr val="bg2">
                    <a:lumMod val="25000"/>
                  </a:schemeClr>
                </a:solidFill>
                <a:latin typeface="Century Gothic" panose="020B0502020202020204" pitchFamily="34" charset="0"/>
              </a:rPr>
              <a:t>G. intestinalis, G. lamblia</a:t>
            </a:r>
            <a:r>
              <a:rPr lang="en-US" sz="2800" dirty="0">
                <a:solidFill>
                  <a:schemeClr val="bg2">
                    <a:lumMod val="25000"/>
                  </a:schemeClr>
                </a:solidFill>
                <a:latin typeface="Century Gothic" panose="020B0502020202020204" pitchFamily="34" charset="0"/>
              </a:rPr>
              <a:t>.</a:t>
            </a:r>
            <a:endParaRPr lang="en-US" sz="2800" dirty="0">
              <a:solidFill>
                <a:schemeClr val="bg2">
                  <a:lumMod val="25000"/>
                </a:schemeClr>
              </a:solidFill>
            </a:endParaRPr>
          </a:p>
          <a:p>
            <a:pPr marL="533400" indent="-533400" fontAlgn="auto">
              <a:lnSpc>
                <a:spcPct val="85000"/>
              </a:lnSpc>
              <a:spcBef>
                <a:spcPct val="0"/>
              </a:spcBef>
              <a:buNone/>
            </a:pPr>
            <a:endParaRPr lang="en-US" altLang="en-US" sz="2800" spc="-50" dirty="0">
              <a:solidFill>
                <a:schemeClr val="bg2">
                  <a:lumMod val="25000"/>
                </a:schemeClr>
              </a:solidFill>
              <a:latin typeface="Century Gothic" panose="020B0502020202020204" pitchFamily="34" charset="0"/>
              <a:ea typeface="+mj-ea"/>
              <a:cs typeface="+mj-cs"/>
            </a:endParaRPr>
          </a:p>
        </p:txBody>
      </p:sp>
      <p:pic>
        <p:nvPicPr>
          <p:cNvPr id="4" name="Picture 3" descr="giardia (2).jpg">
            <a:extLst>
              <a:ext uri="{FF2B5EF4-FFF2-40B4-BE49-F238E27FC236}">
                <a16:creationId xmlns:a16="http://schemas.microsoft.com/office/drawing/2014/main" id="{54403F8B-D4DC-46A0-9102-643F2EA074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
          <a:stretch/>
        </p:blipFill>
        <p:spPr>
          <a:xfrm>
            <a:off x="31042" y="-3610"/>
            <a:ext cx="6048719" cy="4538900"/>
          </a:xfrm>
          <a:prstGeom prst="rect">
            <a:avLst/>
          </a:prstGeom>
        </p:spPr>
      </p:pic>
      <p:pic>
        <p:nvPicPr>
          <p:cNvPr id="3" name="Picture 2" descr="Giardia-spp.--infected--gerbil-intestine.jpg">
            <a:extLst>
              <a:ext uri="{FF2B5EF4-FFF2-40B4-BE49-F238E27FC236}">
                <a16:creationId xmlns:a16="http://schemas.microsoft.com/office/drawing/2014/main" id="{BC6D6EE2-821D-4C0F-B4BB-8FA0E0145F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6141720" y="1965"/>
            <a:ext cx="6050280" cy="4533324"/>
          </a:xfrm>
          <a:prstGeom prst="rect">
            <a:avLst/>
          </a:prstGeom>
        </p:spPr>
      </p:pic>
      <p:pic>
        <p:nvPicPr>
          <p:cNvPr id="2050" name="Picture 2" descr="Pooping Dog Birthday Card 2 | Etsy">
            <a:extLst>
              <a:ext uri="{FF2B5EF4-FFF2-40B4-BE49-F238E27FC236}">
                <a16:creationId xmlns:a16="http://schemas.microsoft.com/office/drawing/2014/main" id="{738C16D4-9F75-42AD-A879-96F949086B4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36369" y="3132490"/>
            <a:ext cx="3857511" cy="347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460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57200" y="175009"/>
            <a:ext cx="11091560" cy="702303"/>
          </a:xfrm>
          <a:prstGeom prst="rect">
            <a:avLst/>
          </a:prstGeom>
        </p:spPr>
        <p:txBody>
          <a:bodyPr vert="horz" lIns="91440" tIns="45720" rIns="91440" bIns="45720" rtlCol="0" anchor="b">
            <a:normAutofit/>
          </a:bodyPr>
          <a:lstStyle/>
          <a:p>
            <a:pPr>
              <a:lnSpc>
                <a:spcPct val="85000"/>
              </a:lnSpc>
              <a:spcAft>
                <a:spcPts val="600"/>
              </a:spcAft>
            </a:pPr>
            <a:r>
              <a:rPr lang="en-US" sz="4000" b="1" spc="-50" dirty="0">
                <a:solidFill>
                  <a:schemeClr val="tx1">
                    <a:lumMod val="75000"/>
                    <a:lumOff val="25000"/>
                  </a:schemeClr>
                </a:solidFill>
                <a:latin typeface="Century Gothic" panose="020B0502020202020204" pitchFamily="34" charset="0"/>
                <a:ea typeface="+mj-ea"/>
                <a:cs typeface="+mj-cs"/>
              </a:rPr>
              <a:t>Learning Objectives:</a:t>
            </a:r>
            <a:r>
              <a:rPr lang="en-US" sz="4000" b="1" i="1" spc="-50" dirty="0">
                <a:solidFill>
                  <a:schemeClr val="tx1">
                    <a:lumMod val="75000"/>
                    <a:lumOff val="25000"/>
                  </a:schemeClr>
                </a:solidFill>
                <a:latin typeface="Century Gothic" panose="020B0502020202020204" pitchFamily="34" charset="0"/>
                <a:ea typeface="+mj-ea"/>
                <a:cs typeface="+mj-cs"/>
              </a:rPr>
              <a:t> Giardia</a:t>
            </a:r>
            <a:endParaRPr lang="en-US" sz="4000" b="1" spc="-50" dirty="0">
              <a:solidFill>
                <a:schemeClr val="tx1">
                  <a:lumMod val="75000"/>
                  <a:lumOff val="25000"/>
                </a:schemeClr>
              </a:solidFill>
              <a:latin typeface="Century Gothic" panose="020B0502020202020204" pitchFamily="34" charset="0"/>
              <a:ea typeface="+mj-ea"/>
              <a:cs typeface="+mj-cs"/>
            </a:endParaRPr>
          </a:p>
        </p:txBody>
      </p:sp>
      <p:sp>
        <p:nvSpPr>
          <p:cNvPr id="44" name="Rectangle 43"/>
          <p:cNvSpPr/>
          <p:nvPr/>
        </p:nvSpPr>
        <p:spPr>
          <a:xfrm>
            <a:off x="3232831" y="1392287"/>
            <a:ext cx="9050154" cy="4790896"/>
          </a:xfrm>
          <a:prstGeom prst="rect">
            <a:avLst/>
          </a:prstGeom>
        </p:spPr>
        <p:txBody>
          <a:bodyPr vert="horz" lIns="0" tIns="45720" rIns="0" bIns="45720" rtlCol="0">
            <a:noAutofit/>
          </a:bodyPr>
          <a:lstStyle/>
          <a:p>
            <a:pPr marL="514350" indent="-514350">
              <a:lnSpc>
                <a:spcPct val="90000"/>
              </a:lnSpc>
              <a:spcAft>
                <a:spcPts val="600"/>
              </a:spcAft>
              <a:buClr>
                <a:schemeClr val="accent1"/>
              </a:buClr>
              <a:buFont typeface="Calibri" panose="020F0502020204030204" pitchFamily="34" charset="0"/>
              <a:buAutoNum type="arabicPeriod"/>
            </a:pPr>
            <a:r>
              <a:rPr lang="en-US" u="sng" dirty="0">
                <a:solidFill>
                  <a:schemeClr val="tx1">
                    <a:lumMod val="75000"/>
                    <a:lumOff val="25000"/>
                  </a:schemeClr>
                </a:solidFill>
                <a:latin typeface="Century Gothic" panose="020B0502020202020204" pitchFamily="34" charset="0"/>
                <a:ea typeface="+mn-ea"/>
              </a:rPr>
              <a:t>Life cycle</a:t>
            </a:r>
            <a:r>
              <a:rPr lang="en-US" dirty="0">
                <a:solidFill>
                  <a:schemeClr val="tx1">
                    <a:lumMod val="75000"/>
                    <a:lumOff val="25000"/>
                  </a:schemeClr>
                </a:solidFill>
                <a:latin typeface="Century Gothic" panose="020B0502020202020204" pitchFamily="34" charset="0"/>
                <a:ea typeface="+mn-ea"/>
              </a:rPr>
              <a:t>: know that it is a direct life cycle, and specified details (hosts, transmission, stages and reproduction).</a:t>
            </a:r>
          </a:p>
          <a:p>
            <a:pPr marL="514350" indent="-514350">
              <a:lnSpc>
                <a:spcPct val="90000"/>
              </a:lnSpc>
              <a:spcAft>
                <a:spcPts val="600"/>
              </a:spcAft>
              <a:buClr>
                <a:schemeClr val="accent1"/>
              </a:buClr>
              <a:buFont typeface="Calibri" panose="020F0502020204030204" pitchFamily="34" charset="0"/>
              <a:buAutoNum type="arabicPeriod"/>
            </a:pPr>
            <a:r>
              <a:rPr lang="en-US" u="sng" dirty="0">
                <a:solidFill>
                  <a:schemeClr val="tx1">
                    <a:lumMod val="75000"/>
                    <a:lumOff val="25000"/>
                  </a:schemeClr>
                </a:solidFill>
                <a:latin typeface="Century Gothic" panose="020B0502020202020204" pitchFamily="34" charset="0"/>
                <a:ea typeface="+mn-ea"/>
              </a:rPr>
              <a:t>Transmission</a:t>
            </a:r>
            <a:r>
              <a:rPr lang="en-US" dirty="0">
                <a:solidFill>
                  <a:schemeClr val="tx1">
                    <a:lumMod val="75000"/>
                    <a:lumOff val="25000"/>
                  </a:schemeClr>
                </a:solidFill>
                <a:latin typeface="Century Gothic" panose="020B0502020202020204" pitchFamily="34" charset="0"/>
                <a:ea typeface="+mn-ea"/>
              </a:rPr>
              <a:t>: Fecal-oral, ingests cysts</a:t>
            </a:r>
          </a:p>
          <a:p>
            <a:pPr marL="514350" indent="-514350">
              <a:lnSpc>
                <a:spcPct val="90000"/>
              </a:lnSpc>
              <a:spcAft>
                <a:spcPts val="600"/>
              </a:spcAft>
              <a:buClr>
                <a:schemeClr val="accent1"/>
              </a:buClr>
              <a:buFont typeface="Calibri" panose="020F0502020204030204" pitchFamily="34" charset="0"/>
              <a:buAutoNum type="arabicPeriod"/>
            </a:pPr>
            <a:r>
              <a:rPr lang="en-US" u="sng" dirty="0">
                <a:solidFill>
                  <a:schemeClr val="tx1">
                    <a:lumMod val="75000"/>
                    <a:lumOff val="25000"/>
                  </a:schemeClr>
                </a:solidFill>
                <a:latin typeface="Century Gothic" panose="020B0502020202020204" pitchFamily="34" charset="0"/>
                <a:ea typeface="+mn-ea"/>
              </a:rPr>
              <a:t>Pathogenesis</a:t>
            </a:r>
            <a:r>
              <a:rPr lang="en-US" dirty="0">
                <a:solidFill>
                  <a:schemeClr val="tx1">
                    <a:lumMod val="75000"/>
                    <a:lumOff val="25000"/>
                  </a:schemeClr>
                </a:solidFill>
                <a:latin typeface="Century Gothic" panose="020B0502020202020204" pitchFamily="34" charset="0"/>
                <a:ea typeface="+mn-ea"/>
              </a:rPr>
              <a:t>: Indirect, destruction of small intestines. </a:t>
            </a:r>
          </a:p>
          <a:p>
            <a:pPr marL="514350" indent="-514350">
              <a:lnSpc>
                <a:spcPct val="90000"/>
              </a:lnSpc>
              <a:spcAft>
                <a:spcPts val="600"/>
              </a:spcAft>
              <a:buClr>
                <a:schemeClr val="accent1"/>
              </a:buClr>
              <a:buFont typeface="Calibri" panose="020F0502020204030204" pitchFamily="34" charset="0"/>
              <a:buAutoNum type="arabicPeriod"/>
            </a:pPr>
            <a:r>
              <a:rPr lang="en-US" u="sng" dirty="0">
                <a:solidFill>
                  <a:schemeClr val="tx1">
                    <a:lumMod val="75000"/>
                    <a:lumOff val="25000"/>
                  </a:schemeClr>
                </a:solidFill>
                <a:latin typeface="Century Gothic" panose="020B0502020202020204" pitchFamily="34" charset="0"/>
                <a:ea typeface="+mn-ea"/>
              </a:rPr>
              <a:t>Clinical signs</a:t>
            </a:r>
            <a:r>
              <a:rPr lang="en-US" dirty="0">
                <a:solidFill>
                  <a:schemeClr val="tx1">
                    <a:lumMod val="75000"/>
                    <a:lumOff val="25000"/>
                  </a:schemeClr>
                </a:solidFill>
                <a:latin typeface="Century Gothic" panose="020B0502020202020204" pitchFamily="34" charset="0"/>
                <a:ea typeface="+mn-ea"/>
              </a:rPr>
              <a:t>: know the main clinical signs</a:t>
            </a:r>
          </a:p>
          <a:p>
            <a:pPr marL="514350" indent="-514350">
              <a:lnSpc>
                <a:spcPct val="90000"/>
              </a:lnSpc>
              <a:spcAft>
                <a:spcPts val="600"/>
              </a:spcAft>
              <a:buClr>
                <a:schemeClr val="accent1"/>
              </a:buClr>
              <a:buFont typeface="Calibri" panose="020F0502020204030204" pitchFamily="34" charset="0"/>
              <a:buAutoNum type="arabicPeriod"/>
            </a:pPr>
            <a:r>
              <a:rPr lang="en-US" u="sng" dirty="0">
                <a:solidFill>
                  <a:schemeClr val="tx1">
                    <a:lumMod val="75000"/>
                    <a:lumOff val="25000"/>
                  </a:schemeClr>
                </a:solidFill>
                <a:latin typeface="Century Gothic" panose="020B0502020202020204" pitchFamily="34" charset="0"/>
                <a:ea typeface="+mn-ea"/>
              </a:rPr>
              <a:t>Diagnosis</a:t>
            </a:r>
            <a:r>
              <a:rPr lang="en-US" dirty="0">
                <a:solidFill>
                  <a:schemeClr val="tx1">
                    <a:lumMod val="75000"/>
                    <a:lumOff val="25000"/>
                  </a:schemeClr>
                </a:solidFill>
                <a:latin typeface="Century Gothic" panose="020B0502020202020204" pitchFamily="34" charset="0"/>
                <a:ea typeface="+mn-ea"/>
              </a:rPr>
              <a:t>: know the 2 specific methods highlighted</a:t>
            </a:r>
          </a:p>
          <a:p>
            <a:pPr marL="514350" indent="-514350">
              <a:lnSpc>
                <a:spcPct val="90000"/>
              </a:lnSpc>
              <a:spcAft>
                <a:spcPts val="600"/>
              </a:spcAft>
              <a:buClr>
                <a:schemeClr val="accent1"/>
              </a:buClr>
              <a:buFont typeface="Calibri" panose="020F0502020204030204" pitchFamily="34" charset="0"/>
              <a:buAutoNum type="arabicPeriod"/>
            </a:pPr>
            <a:r>
              <a:rPr lang="en-US" u="sng" dirty="0">
                <a:solidFill>
                  <a:schemeClr val="tx1">
                    <a:lumMod val="75000"/>
                    <a:lumOff val="25000"/>
                  </a:schemeClr>
                </a:solidFill>
                <a:latin typeface="Century Gothic" panose="020B0502020202020204" pitchFamily="34" charset="0"/>
                <a:ea typeface="+mn-ea"/>
              </a:rPr>
              <a:t>Control:</a:t>
            </a:r>
            <a:r>
              <a:rPr lang="en-US" dirty="0">
                <a:solidFill>
                  <a:schemeClr val="tx1">
                    <a:lumMod val="75000"/>
                    <a:lumOff val="25000"/>
                  </a:schemeClr>
                </a:solidFill>
                <a:latin typeface="Century Gothic" panose="020B0502020202020204" pitchFamily="34" charset="0"/>
                <a:ea typeface="+mn-ea"/>
              </a:rPr>
              <a:t> strict hygiene and understand why it’s important to know this organism is in a cyst form (with respect to sanitation).</a:t>
            </a:r>
          </a:p>
          <a:p>
            <a:pPr marL="514350" indent="-514350">
              <a:lnSpc>
                <a:spcPct val="90000"/>
              </a:lnSpc>
              <a:spcAft>
                <a:spcPts val="600"/>
              </a:spcAft>
              <a:buClr>
                <a:schemeClr val="accent1"/>
              </a:buClr>
              <a:buFont typeface="Calibri" panose="020F0502020204030204" pitchFamily="34" charset="0"/>
              <a:buAutoNum type="arabicPeriod"/>
            </a:pPr>
            <a:r>
              <a:rPr lang="en-US" u="sng" dirty="0">
                <a:solidFill>
                  <a:schemeClr val="tx1">
                    <a:lumMod val="75000"/>
                    <a:lumOff val="25000"/>
                  </a:schemeClr>
                </a:solidFill>
                <a:latin typeface="Century Gothic" panose="020B0502020202020204" pitchFamily="34" charset="0"/>
                <a:ea typeface="+mn-ea"/>
              </a:rPr>
              <a:t>Epidemiology</a:t>
            </a:r>
            <a:r>
              <a:rPr lang="en-US" dirty="0">
                <a:solidFill>
                  <a:schemeClr val="tx1">
                    <a:lumMod val="75000"/>
                    <a:lumOff val="25000"/>
                  </a:schemeClr>
                </a:solidFill>
                <a:latin typeface="Century Gothic" panose="020B0502020202020204" pitchFamily="34" charset="0"/>
                <a:ea typeface="+mn-ea"/>
              </a:rPr>
              <a:t>: more common in highly dense populations</a:t>
            </a:r>
          </a:p>
          <a:p>
            <a:pPr marL="514350" indent="-514350">
              <a:lnSpc>
                <a:spcPct val="90000"/>
              </a:lnSpc>
              <a:spcAft>
                <a:spcPts val="600"/>
              </a:spcAft>
              <a:buClr>
                <a:schemeClr val="accent1"/>
              </a:buClr>
              <a:buFont typeface="Calibri" panose="020F0502020204030204" pitchFamily="34" charset="0"/>
              <a:buAutoNum type="arabicPeriod"/>
            </a:pPr>
            <a:r>
              <a:rPr lang="en-US" u="sng" dirty="0">
                <a:solidFill>
                  <a:schemeClr val="tx1">
                    <a:lumMod val="75000"/>
                    <a:lumOff val="25000"/>
                  </a:schemeClr>
                </a:solidFill>
                <a:latin typeface="Century Gothic" panose="020B0502020202020204" pitchFamily="34" charset="0"/>
                <a:ea typeface="+mn-ea"/>
              </a:rPr>
              <a:t>Zoonosis</a:t>
            </a:r>
            <a:r>
              <a:rPr lang="en-US" dirty="0">
                <a:solidFill>
                  <a:schemeClr val="tx1">
                    <a:lumMod val="75000"/>
                    <a:lumOff val="25000"/>
                  </a:schemeClr>
                </a:solidFill>
                <a:latin typeface="Century Gothic" panose="020B0502020202020204" pitchFamily="34" charset="0"/>
                <a:ea typeface="+mn-ea"/>
              </a:rPr>
              <a:t>: </a:t>
            </a:r>
            <a:r>
              <a:rPr lang="en-US" i="1" dirty="0">
                <a:solidFill>
                  <a:schemeClr val="tx1">
                    <a:lumMod val="75000"/>
                    <a:lumOff val="25000"/>
                  </a:schemeClr>
                </a:solidFill>
                <a:latin typeface="Century Gothic" panose="020B0502020202020204" pitchFamily="34" charset="0"/>
                <a:ea typeface="+mn-ea"/>
              </a:rPr>
              <a:t>Giardia</a:t>
            </a:r>
            <a:r>
              <a:rPr lang="en-US" dirty="0">
                <a:solidFill>
                  <a:schemeClr val="tx1">
                    <a:lumMod val="75000"/>
                    <a:lumOff val="25000"/>
                  </a:schemeClr>
                </a:solidFill>
                <a:latin typeface="Century Gothic" panose="020B0502020202020204" pitchFamily="34" charset="0"/>
                <a:ea typeface="+mn-ea"/>
              </a:rPr>
              <a:t> have high host specificity, so zoonosis is rare</a:t>
            </a:r>
          </a:p>
        </p:txBody>
      </p:sp>
      <p:grpSp>
        <p:nvGrpSpPr>
          <p:cNvPr id="11" name="Group 10">
            <a:extLst>
              <a:ext uri="{FF2B5EF4-FFF2-40B4-BE49-F238E27FC236}">
                <a16:creationId xmlns:a16="http://schemas.microsoft.com/office/drawing/2014/main" id="{592AD031-6DB9-4A80-8F2A-6C4258186E40}"/>
              </a:ext>
            </a:extLst>
          </p:cNvPr>
          <p:cNvGrpSpPr/>
          <p:nvPr/>
        </p:nvGrpSpPr>
        <p:grpSpPr>
          <a:xfrm rot="5400000">
            <a:off x="-866026" y="2204330"/>
            <a:ext cx="5290706" cy="2667000"/>
            <a:chOff x="6260395" y="1480382"/>
            <a:chExt cx="5796200" cy="3073742"/>
          </a:xfrm>
        </p:grpSpPr>
        <p:pic>
          <p:nvPicPr>
            <p:cNvPr id="13" name="Picture 12" descr="A picture containing animal, invertebrate&#10;&#10;Description automatically generated">
              <a:extLst>
                <a:ext uri="{FF2B5EF4-FFF2-40B4-BE49-F238E27FC236}">
                  <a16:creationId xmlns:a16="http://schemas.microsoft.com/office/drawing/2014/main" id="{BA03648E-A716-4E4B-BF5C-AF30805D5D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0395" y="1480382"/>
              <a:ext cx="5796200" cy="3073742"/>
            </a:xfrm>
            <a:prstGeom prst="rect">
              <a:avLst/>
            </a:prstGeom>
          </p:spPr>
        </p:pic>
        <p:sp>
          <p:nvSpPr>
            <p:cNvPr id="14" name="Rectangle 13">
              <a:extLst>
                <a:ext uri="{FF2B5EF4-FFF2-40B4-BE49-F238E27FC236}">
                  <a16:creationId xmlns:a16="http://schemas.microsoft.com/office/drawing/2014/main" id="{325E05EE-6B9B-4613-BC9D-5E9158C17062}"/>
                </a:ext>
              </a:extLst>
            </p:cNvPr>
            <p:cNvSpPr/>
            <p:nvPr/>
          </p:nvSpPr>
          <p:spPr>
            <a:xfrm>
              <a:off x="6260395" y="4271291"/>
              <a:ext cx="4074085" cy="282833"/>
            </a:xfrm>
            <a:prstGeom prst="rect">
              <a:avLst/>
            </a:prstGeom>
          </p:spPr>
          <p:txBody>
            <a:bodyPr wrap="square">
              <a:spAutoFit/>
            </a:bodyPr>
            <a:lstStyle/>
            <a:p>
              <a:r>
                <a:rPr lang="en-US" sz="1200" i="1" dirty="0">
                  <a:solidFill>
                    <a:schemeClr val="bg1"/>
                  </a:solidFill>
                  <a:latin typeface="-apple-system"/>
                </a:rPr>
                <a:t>Credit: David Gregory &amp; Debbie Marshall, </a:t>
              </a:r>
              <a:r>
                <a:rPr lang="en-US" sz="1200" i="1" dirty="0" err="1">
                  <a:solidFill>
                    <a:schemeClr val="bg1"/>
                  </a:solidFill>
                  <a:latin typeface="-apple-system"/>
                </a:rPr>
                <a:t>Wellcome</a:t>
              </a:r>
              <a:r>
                <a:rPr lang="en-US" sz="1200" i="1" dirty="0">
                  <a:solidFill>
                    <a:schemeClr val="bg1"/>
                  </a:solidFill>
                  <a:latin typeface="-apple-system"/>
                </a:rPr>
                <a:t> Images</a:t>
              </a:r>
              <a:endParaRPr lang="en-US" sz="1200" dirty="0">
                <a:solidFill>
                  <a:schemeClr val="bg1"/>
                </a:solidFill>
              </a:endParaRPr>
            </a:p>
          </p:txBody>
        </p:sp>
      </p:grpSp>
    </p:spTree>
    <p:extLst>
      <p:ext uri="{BB962C8B-B14F-4D97-AF65-F5344CB8AC3E}">
        <p14:creationId xmlns:p14="http://schemas.microsoft.com/office/powerpoint/2010/main" val="891037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iardia cyst.jpg">
            <a:extLst>
              <a:ext uri="{FF2B5EF4-FFF2-40B4-BE49-F238E27FC236}">
                <a16:creationId xmlns:a16="http://schemas.microsoft.com/office/drawing/2014/main" id="{E287ECF4-B2B6-441D-9F28-0D5E92581C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0402" y="38098"/>
            <a:ext cx="5105398" cy="6278156"/>
          </a:xfrm>
          <a:prstGeom prst="rect">
            <a:avLst/>
          </a:prstGeom>
        </p:spPr>
      </p:pic>
      <p:pic>
        <p:nvPicPr>
          <p:cNvPr id="4" name="Picture 3" descr="giardia troph.jpg">
            <a:extLst>
              <a:ext uri="{FF2B5EF4-FFF2-40B4-BE49-F238E27FC236}">
                <a16:creationId xmlns:a16="http://schemas.microsoft.com/office/drawing/2014/main" id="{931A725D-99FF-440E-B438-B3CE86A9E5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55710" y="762000"/>
            <a:ext cx="4930814" cy="5562600"/>
          </a:xfrm>
          <a:prstGeom prst="rect">
            <a:avLst/>
          </a:prstGeom>
        </p:spPr>
      </p:pic>
      <p:sp>
        <p:nvSpPr>
          <p:cNvPr id="2" name="Rectangle 2">
            <a:extLst>
              <a:ext uri="{FF2B5EF4-FFF2-40B4-BE49-F238E27FC236}">
                <a16:creationId xmlns:a16="http://schemas.microsoft.com/office/drawing/2014/main" id="{6EE382D0-4176-442F-B3DA-2BDD6640DFA3}"/>
              </a:ext>
            </a:extLst>
          </p:cNvPr>
          <p:cNvSpPr txBox="1">
            <a:spLocks noChangeArrowheads="1"/>
          </p:cNvSpPr>
          <p:nvPr/>
        </p:nvSpPr>
        <p:spPr>
          <a:xfrm>
            <a:off x="-5862" y="258523"/>
            <a:ext cx="6096000" cy="6096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sz="4000" b="1" dirty="0">
                <a:latin typeface="Century Gothic" panose="020B0502020202020204" pitchFamily="34" charset="0"/>
              </a:rPr>
              <a:t>FYI: Morphology</a:t>
            </a:r>
            <a:endParaRPr lang="en-US" altLang="en-US" sz="3600" b="1" u="sng" dirty="0">
              <a:latin typeface="Century Gothic" panose="020B0502020202020204" pitchFamily="34" charset="0"/>
            </a:endParaRPr>
          </a:p>
        </p:txBody>
      </p:sp>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8600" y="3810000"/>
            <a:ext cx="2615294" cy="2362200"/>
          </a:xfrm>
          <a:prstGeom prst="rect">
            <a:avLst/>
          </a:prstGeom>
        </p:spPr>
      </p:pic>
    </p:spTree>
    <p:extLst>
      <p:ext uri="{BB962C8B-B14F-4D97-AF65-F5344CB8AC3E}">
        <p14:creationId xmlns:p14="http://schemas.microsoft.com/office/powerpoint/2010/main" val="4085809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81201" y="164068"/>
            <a:ext cx="8686800" cy="914400"/>
          </a:xfrm>
          <a:prstGeom prst="rect">
            <a:avLst/>
          </a:prstGeom>
        </p:spPr>
        <p:txBody>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dirty="0">
                <a:latin typeface="Century Gothic" panose="020B0502020202020204" pitchFamily="34" charset="0"/>
              </a:rPr>
              <a:t>Microscopic Diagnosis: </a:t>
            </a:r>
            <a:r>
              <a:rPr lang="en-US" altLang="en-US" i="1" dirty="0">
                <a:latin typeface="Century Gothic" panose="020B0502020202020204" pitchFamily="34" charset="0"/>
              </a:rPr>
              <a:t>Giardia</a:t>
            </a:r>
          </a:p>
        </p:txBody>
      </p:sp>
      <p:pic>
        <p:nvPicPr>
          <p:cNvPr id="35" name="Picture 34" descr="giardiatroph100xa.jpg"/>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15942" t="13971" r="2895" b="4347"/>
          <a:stretch/>
        </p:blipFill>
        <p:spPr>
          <a:xfrm>
            <a:off x="578190" y="1062512"/>
            <a:ext cx="4664834" cy="4694604"/>
          </a:xfrm>
          <a:prstGeom prst="rect">
            <a:avLst/>
          </a:prstGeom>
        </p:spPr>
      </p:pic>
      <p:sp>
        <p:nvSpPr>
          <p:cNvPr id="39" name="TextBox 38"/>
          <p:cNvSpPr txBox="1"/>
          <p:nvPr/>
        </p:nvSpPr>
        <p:spPr>
          <a:xfrm>
            <a:off x="3162725" y="1161850"/>
            <a:ext cx="1935145" cy="461665"/>
          </a:xfrm>
          <a:prstGeom prst="rect">
            <a:avLst/>
          </a:prstGeom>
          <a:noFill/>
        </p:spPr>
        <p:txBody>
          <a:bodyPr wrap="none" rtlCol="0">
            <a:spAutoFit/>
          </a:bodyPr>
          <a:lstStyle/>
          <a:p>
            <a:r>
              <a:rPr lang="en-US" b="1" dirty="0" err="1">
                <a:latin typeface="Century Gothic" panose="020B0502020202020204" pitchFamily="34" charset="0"/>
                <a:cs typeface="Comic Sans MS"/>
              </a:rPr>
              <a:t>Trophozoite</a:t>
            </a:r>
            <a:endParaRPr lang="en-US" b="1" dirty="0">
              <a:latin typeface="Century Gothic" panose="020B0502020202020204" pitchFamily="34" charset="0"/>
              <a:cs typeface="Comic Sans MS"/>
            </a:endParaRPr>
          </a:p>
        </p:txBody>
      </p:sp>
      <p:sp>
        <p:nvSpPr>
          <p:cNvPr id="40" name="TextBox 39"/>
          <p:cNvSpPr txBox="1"/>
          <p:nvPr/>
        </p:nvSpPr>
        <p:spPr>
          <a:xfrm>
            <a:off x="6096000" y="5840498"/>
            <a:ext cx="5293437" cy="461665"/>
          </a:xfrm>
          <a:prstGeom prst="rect">
            <a:avLst/>
          </a:prstGeom>
          <a:noFill/>
        </p:spPr>
        <p:txBody>
          <a:bodyPr wrap="none" rtlCol="0">
            <a:spAutoFit/>
          </a:bodyPr>
          <a:lstStyle/>
          <a:p>
            <a:r>
              <a:rPr lang="en-US" dirty="0">
                <a:latin typeface="Century Gothic" panose="020B0502020202020204" pitchFamily="34" charset="0"/>
                <a:cs typeface="Comic Sans MS"/>
              </a:rPr>
              <a:t>More solid the stool the more cysts</a:t>
            </a:r>
          </a:p>
        </p:txBody>
      </p:sp>
      <p:sp>
        <p:nvSpPr>
          <p:cNvPr id="41" name="TextBox 40"/>
          <p:cNvSpPr txBox="1"/>
          <p:nvPr/>
        </p:nvSpPr>
        <p:spPr>
          <a:xfrm>
            <a:off x="431047" y="5840498"/>
            <a:ext cx="5463355" cy="461665"/>
          </a:xfrm>
          <a:prstGeom prst="rect">
            <a:avLst/>
          </a:prstGeom>
          <a:noFill/>
        </p:spPr>
        <p:txBody>
          <a:bodyPr wrap="none" rtlCol="0">
            <a:spAutoFit/>
          </a:bodyPr>
          <a:lstStyle/>
          <a:p>
            <a:r>
              <a:rPr lang="en-US" dirty="0">
                <a:latin typeface="Century Gothic" panose="020B0502020202020204" pitchFamily="34" charset="0"/>
                <a:cs typeface="Comic Sans MS"/>
              </a:rPr>
              <a:t>More fluid the stool the more </a:t>
            </a:r>
            <a:r>
              <a:rPr lang="en-US" dirty="0" err="1">
                <a:latin typeface="Century Gothic" panose="020B0502020202020204" pitchFamily="34" charset="0"/>
                <a:cs typeface="Comic Sans MS"/>
              </a:rPr>
              <a:t>trophs</a:t>
            </a:r>
            <a:endParaRPr lang="en-US" dirty="0">
              <a:latin typeface="Century Gothic" panose="020B0502020202020204" pitchFamily="34" charset="0"/>
              <a:cs typeface="Comic Sans MS"/>
            </a:endParaRPr>
          </a:p>
        </p:txBody>
      </p:sp>
      <p:pic>
        <p:nvPicPr>
          <p:cNvPr id="3" name="Picture 2" descr="giardia.jpg">
            <a:extLst>
              <a:ext uri="{FF2B5EF4-FFF2-40B4-BE49-F238E27FC236}">
                <a16:creationId xmlns:a16="http://schemas.microsoft.com/office/drawing/2014/main" id="{D99B9319-92E4-C043-90E3-19EE0FD4DB4E}"/>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6279394" y="1051325"/>
            <a:ext cx="4558586" cy="4716978"/>
          </a:xfrm>
          <a:prstGeom prst="rect">
            <a:avLst/>
          </a:prstGeom>
        </p:spPr>
      </p:pic>
      <p:sp>
        <p:nvSpPr>
          <p:cNvPr id="4" name="TextBox 3">
            <a:extLst>
              <a:ext uri="{FF2B5EF4-FFF2-40B4-BE49-F238E27FC236}">
                <a16:creationId xmlns:a16="http://schemas.microsoft.com/office/drawing/2014/main" id="{158F110E-30BC-51AF-8C42-FB259FC98027}"/>
              </a:ext>
            </a:extLst>
          </p:cNvPr>
          <p:cNvSpPr txBox="1"/>
          <p:nvPr/>
        </p:nvSpPr>
        <p:spPr>
          <a:xfrm>
            <a:off x="9643639" y="1309051"/>
            <a:ext cx="825166" cy="461665"/>
          </a:xfrm>
          <a:prstGeom prst="rect">
            <a:avLst/>
          </a:prstGeom>
          <a:noFill/>
        </p:spPr>
        <p:txBody>
          <a:bodyPr wrap="none" rtlCol="0">
            <a:spAutoFit/>
          </a:bodyPr>
          <a:lstStyle/>
          <a:p>
            <a:r>
              <a:rPr lang="en-US" b="1" dirty="0">
                <a:latin typeface="Century Gothic" panose="020B0502020202020204" pitchFamily="34" charset="0"/>
                <a:cs typeface="Comic Sans MS"/>
              </a:rPr>
              <a:t>Cyst</a:t>
            </a:r>
          </a:p>
        </p:txBody>
      </p:sp>
    </p:spTree>
    <p:extLst>
      <p:ext uri="{BB962C8B-B14F-4D97-AF65-F5344CB8AC3E}">
        <p14:creationId xmlns:p14="http://schemas.microsoft.com/office/powerpoint/2010/main" val="1648905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5A5356D-E2C3-41A5-B0DF-F7572A605EE3}"/>
              </a:ext>
            </a:extLst>
          </p:cNvPr>
          <p:cNvSpPr txBox="1">
            <a:spLocks noChangeArrowheads="1"/>
          </p:cNvSpPr>
          <p:nvPr/>
        </p:nvSpPr>
        <p:spPr>
          <a:xfrm>
            <a:off x="5005754" y="32495"/>
            <a:ext cx="6838951" cy="6096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4000" b="1" dirty="0">
                <a:solidFill>
                  <a:schemeClr val="accent1">
                    <a:lumMod val="50000"/>
                  </a:schemeClr>
                </a:solidFill>
                <a:latin typeface="Century Gothic" panose="020B0502020202020204" pitchFamily="34" charset="0"/>
              </a:rPr>
              <a:t>Direct Life Cycle: </a:t>
            </a:r>
            <a:r>
              <a:rPr lang="en-US" altLang="en-US" sz="4000" b="1" i="1" dirty="0">
                <a:solidFill>
                  <a:schemeClr val="accent1">
                    <a:lumMod val="50000"/>
                  </a:schemeClr>
                </a:solidFill>
                <a:latin typeface="Century Gothic" panose="020B0502020202020204" pitchFamily="34" charset="0"/>
              </a:rPr>
              <a:t>Giardia</a:t>
            </a:r>
          </a:p>
        </p:txBody>
      </p:sp>
      <p:sp>
        <p:nvSpPr>
          <p:cNvPr id="5" name="TextBox 4">
            <a:extLst>
              <a:ext uri="{FF2B5EF4-FFF2-40B4-BE49-F238E27FC236}">
                <a16:creationId xmlns:a16="http://schemas.microsoft.com/office/drawing/2014/main" id="{90DEF499-4C5B-4CB7-94BB-BFD774BBAD09}"/>
              </a:ext>
            </a:extLst>
          </p:cNvPr>
          <p:cNvSpPr txBox="1"/>
          <p:nvPr/>
        </p:nvSpPr>
        <p:spPr>
          <a:xfrm>
            <a:off x="4996655" y="643432"/>
            <a:ext cx="7525887" cy="5632311"/>
          </a:xfrm>
          <a:prstGeom prst="rect">
            <a:avLst/>
          </a:prstGeom>
          <a:noFill/>
        </p:spPr>
        <p:txBody>
          <a:bodyPr wrap="square" rtlCol="0">
            <a:spAutoFit/>
          </a:bodyPr>
          <a:lstStyle/>
          <a:p>
            <a:r>
              <a:rPr lang="en-US" dirty="0">
                <a:latin typeface="Century Gothic" panose="020B0502020202020204" pitchFamily="34" charset="0"/>
              </a:rPr>
              <a:t>Primary Host</a:t>
            </a:r>
          </a:p>
          <a:p>
            <a:r>
              <a:rPr lang="en-US" dirty="0">
                <a:latin typeface="Century Gothic" panose="020B0502020202020204" pitchFamily="34" charset="0"/>
              </a:rPr>
              <a:t> 	1. many species</a:t>
            </a:r>
          </a:p>
          <a:p>
            <a:r>
              <a:rPr lang="en-US" dirty="0">
                <a:latin typeface="Century Gothic" panose="020B0502020202020204" pitchFamily="34" charset="0"/>
              </a:rPr>
              <a:t>	2. colonizes small intestines</a:t>
            </a:r>
          </a:p>
          <a:p>
            <a:r>
              <a:rPr lang="en-US" dirty="0">
                <a:latin typeface="Century Gothic" panose="020B0502020202020204" pitchFamily="34" charset="0"/>
              </a:rPr>
              <a:t>	    on mucosal surface</a:t>
            </a:r>
          </a:p>
          <a:p>
            <a:r>
              <a:rPr lang="en-US" b="1" dirty="0">
                <a:solidFill>
                  <a:schemeClr val="accent1">
                    <a:lumMod val="50000"/>
                  </a:schemeClr>
                </a:solidFill>
                <a:latin typeface="Century Gothic" panose="020B0502020202020204" pitchFamily="34" charset="0"/>
              </a:rPr>
              <a:t>Transmission is Fecal-oral</a:t>
            </a:r>
          </a:p>
          <a:p>
            <a:r>
              <a:rPr lang="en-US" dirty="0">
                <a:latin typeface="Century Gothic" panose="020B0502020202020204" pitchFamily="34" charset="0"/>
              </a:rPr>
              <a:t>	1. </a:t>
            </a:r>
            <a:r>
              <a:rPr lang="en-US" b="1" dirty="0">
                <a:solidFill>
                  <a:schemeClr val="accent1">
                    <a:lumMod val="50000"/>
                  </a:schemeClr>
                </a:solidFill>
                <a:latin typeface="Century Gothic" panose="020B0502020202020204" pitchFamily="34" charset="0"/>
              </a:rPr>
              <a:t>Ingest cysts</a:t>
            </a:r>
          </a:p>
          <a:p>
            <a:r>
              <a:rPr lang="en-US" dirty="0">
                <a:latin typeface="Century Gothic" panose="020B0502020202020204" pitchFamily="34" charset="0"/>
              </a:rPr>
              <a:t>		a. feces</a:t>
            </a:r>
          </a:p>
          <a:p>
            <a:r>
              <a:rPr lang="en-US" dirty="0">
                <a:latin typeface="Century Gothic" panose="020B0502020202020204" pitchFamily="34" charset="0"/>
              </a:rPr>
              <a:t>		b. contaminated water,</a:t>
            </a:r>
          </a:p>
          <a:p>
            <a:r>
              <a:rPr lang="en-US" dirty="0">
                <a:latin typeface="Century Gothic" panose="020B0502020202020204" pitchFamily="34" charset="0"/>
              </a:rPr>
              <a:t>		     food, fomites, self-grooming</a:t>
            </a:r>
          </a:p>
          <a:p>
            <a:r>
              <a:rPr lang="en-US" dirty="0">
                <a:latin typeface="Century Gothic" panose="020B0502020202020204" pitchFamily="34" charset="0"/>
              </a:rPr>
              <a:t>	2. </a:t>
            </a:r>
            <a:r>
              <a:rPr lang="en-US" b="1" dirty="0">
                <a:solidFill>
                  <a:schemeClr val="accent1">
                    <a:lumMod val="50000"/>
                  </a:schemeClr>
                </a:solidFill>
                <a:latin typeface="Century Gothic" panose="020B0502020202020204" pitchFamily="34" charset="0"/>
              </a:rPr>
              <a:t>Not trophozoites</a:t>
            </a:r>
            <a:r>
              <a:rPr lang="en-US" sz="1600" b="1" dirty="0">
                <a:solidFill>
                  <a:schemeClr val="accent1">
                    <a:lumMod val="50000"/>
                  </a:schemeClr>
                </a:solidFill>
                <a:latin typeface="Century Gothic" panose="020B0502020202020204" pitchFamily="34" charset="0"/>
              </a:rPr>
              <a:t> </a:t>
            </a:r>
            <a:r>
              <a:rPr lang="en-US" sz="1600" dirty="0">
                <a:latin typeface="Century Gothic" panose="020B0502020202020204" pitchFamily="34" charset="0"/>
              </a:rPr>
              <a:t>(they will not survive the stomach)</a:t>
            </a:r>
          </a:p>
          <a:p>
            <a:r>
              <a:rPr lang="en-US" b="1" dirty="0">
                <a:solidFill>
                  <a:schemeClr val="accent1">
                    <a:lumMod val="50000"/>
                  </a:schemeClr>
                </a:solidFill>
                <a:latin typeface="Century Gothic" panose="020B0502020202020204" pitchFamily="34" charset="0"/>
              </a:rPr>
              <a:t>Stages</a:t>
            </a:r>
          </a:p>
          <a:p>
            <a:r>
              <a:rPr lang="en-US" dirty="0">
                <a:latin typeface="Century Gothic" panose="020B0502020202020204" pitchFamily="34" charset="0"/>
              </a:rPr>
              <a:t>	</a:t>
            </a:r>
            <a:r>
              <a:rPr lang="en-US" b="1" dirty="0">
                <a:solidFill>
                  <a:schemeClr val="accent1">
                    <a:lumMod val="50000"/>
                  </a:schemeClr>
                </a:solidFill>
                <a:latin typeface="Century Gothic" panose="020B0502020202020204" pitchFamily="34" charset="0"/>
              </a:rPr>
              <a:t>1. </a:t>
            </a:r>
            <a:r>
              <a:rPr lang="en-US" b="1" dirty="0" err="1">
                <a:solidFill>
                  <a:schemeClr val="accent1">
                    <a:lumMod val="50000"/>
                  </a:schemeClr>
                </a:solidFill>
                <a:latin typeface="Century Gothic" panose="020B0502020202020204" pitchFamily="34" charset="0"/>
              </a:rPr>
              <a:t>trophozoite</a:t>
            </a:r>
            <a:r>
              <a:rPr lang="en-US" b="1" dirty="0">
                <a:solidFill>
                  <a:schemeClr val="accent1">
                    <a:lumMod val="50000"/>
                  </a:schemeClr>
                </a:solidFill>
                <a:latin typeface="Century Gothic" panose="020B0502020202020204" pitchFamily="34" charset="0"/>
              </a:rPr>
              <a:t> (active, </a:t>
            </a:r>
            <a:r>
              <a:rPr lang="en-US" b="1" dirty="0" err="1">
                <a:solidFill>
                  <a:schemeClr val="accent1">
                    <a:lumMod val="50000"/>
                  </a:schemeClr>
                </a:solidFill>
                <a:latin typeface="Century Gothic" panose="020B0502020202020204" pitchFamily="34" charset="0"/>
              </a:rPr>
              <a:t>noninfective</a:t>
            </a:r>
            <a:r>
              <a:rPr lang="en-US" b="1" dirty="0">
                <a:solidFill>
                  <a:schemeClr val="accent1">
                    <a:lumMod val="50000"/>
                  </a:schemeClr>
                </a:solidFill>
                <a:latin typeface="Century Gothic" panose="020B0502020202020204" pitchFamily="34" charset="0"/>
              </a:rPr>
              <a:t>)</a:t>
            </a:r>
          </a:p>
          <a:p>
            <a:r>
              <a:rPr lang="en-US" b="1" dirty="0">
                <a:solidFill>
                  <a:schemeClr val="accent1">
                    <a:lumMod val="50000"/>
                  </a:schemeClr>
                </a:solidFill>
                <a:latin typeface="Century Gothic" panose="020B0502020202020204" pitchFamily="34" charset="0"/>
              </a:rPr>
              <a:t>	2. cysts (dormant, infective)</a:t>
            </a:r>
          </a:p>
          <a:p>
            <a:r>
              <a:rPr lang="en-US" b="1" dirty="0">
                <a:solidFill>
                  <a:schemeClr val="accent1">
                    <a:lumMod val="50000"/>
                  </a:schemeClr>
                </a:solidFill>
                <a:latin typeface="Century Gothic" panose="020B0502020202020204" pitchFamily="34" charset="0"/>
              </a:rPr>
              <a:t>Reproduction</a:t>
            </a:r>
          </a:p>
          <a:p>
            <a:r>
              <a:rPr lang="en-US" b="1" dirty="0">
                <a:solidFill>
                  <a:schemeClr val="accent1">
                    <a:lumMod val="50000"/>
                  </a:schemeClr>
                </a:solidFill>
                <a:latin typeface="Century Gothic" panose="020B0502020202020204" pitchFamily="34" charset="0"/>
              </a:rPr>
              <a:t>	1. binary fission of trophozoites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9390"/>
            <a:ext cx="4929024" cy="5943600"/>
          </a:xfrm>
          <a:prstGeom prst="rect">
            <a:avLst/>
          </a:prstGeom>
        </p:spPr>
      </p:pic>
      <p:sp>
        <p:nvSpPr>
          <p:cNvPr id="6" name="Rectangle 5"/>
          <p:cNvSpPr/>
          <p:nvPr/>
        </p:nvSpPr>
        <p:spPr>
          <a:xfrm>
            <a:off x="45944" y="6455486"/>
            <a:ext cx="8023412" cy="276999"/>
          </a:xfrm>
          <a:prstGeom prst="rect">
            <a:avLst/>
          </a:prstGeom>
        </p:spPr>
        <p:txBody>
          <a:bodyPr wrap="square">
            <a:spAutoFit/>
          </a:bodyPr>
          <a:lstStyle/>
          <a:p>
            <a:r>
              <a:rPr lang="en-US" sz="1200" u="sng" dirty="0">
                <a:latin typeface="Century Gothic" panose="020B0502020202020204" pitchFamily="34" charset="0"/>
                <a:hlinkClick r:id="rId4"/>
              </a:rPr>
              <a:t>Image:  </a:t>
            </a:r>
            <a:r>
              <a:rPr lang="en-US" sz="1200" dirty="0">
                <a:latin typeface="Century Gothic" panose="020B0502020202020204" pitchFamily="34" charset="0"/>
                <a:hlinkClick r:id="rId4"/>
              </a:rPr>
              <a:t>https://veteriankey.com/common-protozoans-that-infect-domestic-animals/</a:t>
            </a:r>
            <a:endParaRPr lang="en-US" sz="1200" dirty="0">
              <a:latin typeface="Century Gothic" panose="020B0502020202020204" pitchFamily="34" charset="0"/>
            </a:endParaRPr>
          </a:p>
        </p:txBody>
      </p:sp>
      <p:sp>
        <p:nvSpPr>
          <p:cNvPr id="7" name="Rectangle 2">
            <a:extLst>
              <a:ext uri="{FF2B5EF4-FFF2-40B4-BE49-F238E27FC236}">
                <a16:creationId xmlns:a16="http://schemas.microsoft.com/office/drawing/2014/main" id="{D375BD18-3409-46F1-9B46-CC18ED360831}"/>
              </a:ext>
            </a:extLst>
          </p:cNvPr>
          <p:cNvSpPr txBox="1">
            <a:spLocks noChangeArrowheads="1"/>
          </p:cNvSpPr>
          <p:nvPr/>
        </p:nvSpPr>
        <p:spPr>
          <a:xfrm>
            <a:off x="1295400" y="2895600"/>
            <a:ext cx="2590800" cy="1948705"/>
          </a:xfrm>
          <a:prstGeom prst="rect">
            <a:avLst/>
          </a:prstGeom>
          <a:solidFill>
            <a:schemeClr val="bg1"/>
          </a:solidFill>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pPr>
            <a:r>
              <a:rPr lang="en-US" sz="2400" u="sng" dirty="0">
                <a:latin typeface="Century Gothic" panose="020B0502020202020204" pitchFamily="34" charset="0"/>
              </a:rPr>
              <a:t>Direct Life Cycle</a:t>
            </a:r>
          </a:p>
          <a:p>
            <a:pPr algn="ctr" fontAlgn="auto">
              <a:spcAft>
                <a:spcPts val="0"/>
              </a:spcAft>
            </a:pPr>
            <a:r>
              <a:rPr lang="en-US" sz="2400" dirty="0">
                <a:latin typeface="Century Gothic" panose="020B0502020202020204" pitchFamily="34" charset="0"/>
              </a:rPr>
              <a:t>horse-to-horse,</a:t>
            </a:r>
          </a:p>
          <a:p>
            <a:pPr algn="ctr" fontAlgn="auto">
              <a:spcAft>
                <a:spcPts val="0"/>
              </a:spcAft>
            </a:pPr>
            <a:r>
              <a:rPr lang="en-US" sz="2400" dirty="0">
                <a:latin typeface="Century Gothic" panose="020B0502020202020204" pitchFamily="34" charset="0"/>
              </a:rPr>
              <a:t>dog-to-dog</a:t>
            </a:r>
          </a:p>
          <a:p>
            <a:pPr algn="ctr" fontAlgn="auto">
              <a:spcAft>
                <a:spcPts val="0"/>
              </a:spcAft>
            </a:pPr>
            <a:r>
              <a:rPr lang="en-US" altLang="en-US" sz="2400" dirty="0">
                <a:latin typeface="Century Gothic" panose="020B0502020202020204" pitchFamily="34" charset="0"/>
              </a:rPr>
              <a:t>cat-to-cat</a:t>
            </a:r>
          </a:p>
          <a:p>
            <a:pPr algn="ctr" fontAlgn="auto">
              <a:spcAft>
                <a:spcPts val="0"/>
              </a:spcAft>
            </a:pPr>
            <a:r>
              <a:rPr lang="en-US" altLang="en-US" sz="2400" dirty="0" err="1">
                <a:latin typeface="Century Gothic" panose="020B0502020202020204" pitchFamily="34" charset="0"/>
              </a:rPr>
              <a:t>etc</a:t>
            </a:r>
            <a:endParaRPr lang="en-US" altLang="en-US" sz="2400" dirty="0">
              <a:latin typeface="Century Gothic" panose="020B0502020202020204" pitchFamily="34" charset="0"/>
            </a:endParaRPr>
          </a:p>
        </p:txBody>
      </p:sp>
    </p:spTree>
    <p:extLst>
      <p:ext uri="{BB962C8B-B14F-4D97-AF65-F5344CB8AC3E}">
        <p14:creationId xmlns:p14="http://schemas.microsoft.com/office/powerpoint/2010/main" val="408782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2C32DA0-4C41-443F-BFBD-180181D69A0D}"/>
              </a:ext>
            </a:extLst>
          </p:cNvPr>
          <p:cNvSpPr txBox="1">
            <a:spLocks noChangeArrowheads="1"/>
          </p:cNvSpPr>
          <p:nvPr/>
        </p:nvSpPr>
        <p:spPr>
          <a:xfrm>
            <a:off x="228600" y="72356"/>
            <a:ext cx="7832725" cy="776286"/>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4400" dirty="0">
                <a:solidFill>
                  <a:schemeClr val="tx1"/>
                </a:solidFill>
                <a:latin typeface="Century Gothic" panose="020B0502020202020204" pitchFamily="34" charset="0"/>
              </a:rPr>
              <a:t>Pathology: </a:t>
            </a:r>
            <a:r>
              <a:rPr lang="en-US" altLang="en-US" sz="4400" i="1" dirty="0">
                <a:solidFill>
                  <a:schemeClr val="tx1"/>
                </a:solidFill>
                <a:latin typeface="Century Gothic" panose="020B0502020202020204" pitchFamily="34" charset="0"/>
              </a:rPr>
              <a:t>Giardia</a:t>
            </a:r>
          </a:p>
        </p:txBody>
      </p:sp>
      <p:sp>
        <p:nvSpPr>
          <p:cNvPr id="3" name="Rectangle 3">
            <a:extLst>
              <a:ext uri="{FF2B5EF4-FFF2-40B4-BE49-F238E27FC236}">
                <a16:creationId xmlns:a16="http://schemas.microsoft.com/office/drawing/2014/main" id="{8178FBFC-3712-4274-A714-4A91C0CA402C}"/>
              </a:ext>
            </a:extLst>
          </p:cNvPr>
          <p:cNvSpPr txBox="1">
            <a:spLocks noChangeArrowheads="1"/>
          </p:cNvSpPr>
          <p:nvPr/>
        </p:nvSpPr>
        <p:spPr>
          <a:xfrm>
            <a:off x="76200" y="685800"/>
            <a:ext cx="11811000" cy="1498279"/>
          </a:xfrm>
          <a:prstGeom prst="rect">
            <a:avLst/>
          </a:prstGeom>
          <a:noFill/>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lnSpc>
                <a:spcPct val="100000"/>
              </a:lnSpc>
            </a:pPr>
            <a:r>
              <a:rPr lang="en-US" sz="2400" b="1" u="sng" dirty="0">
                <a:solidFill>
                  <a:schemeClr val="accent2">
                    <a:lumMod val="75000"/>
                  </a:schemeClr>
                </a:solidFill>
                <a:latin typeface="Century Gothic" panose="020B0502020202020204" pitchFamily="34" charset="0"/>
              </a:rPr>
              <a:t>Indirect destruction</a:t>
            </a:r>
            <a:r>
              <a:rPr lang="en-US" sz="2400" dirty="0">
                <a:solidFill>
                  <a:schemeClr val="tx1"/>
                </a:solidFill>
                <a:latin typeface="Century Gothic" panose="020B0502020202020204" pitchFamily="34" charset="0"/>
              </a:rPr>
              <a:t>: </a:t>
            </a:r>
            <a:r>
              <a:rPr lang="en-US" sz="2400" b="1" dirty="0" err="1">
                <a:solidFill>
                  <a:schemeClr val="accent2">
                    <a:lumMod val="75000"/>
                  </a:schemeClr>
                </a:solidFill>
                <a:latin typeface="Century Gothic" panose="020B0502020202020204" pitchFamily="34" charset="0"/>
              </a:rPr>
              <a:t>trophozoite</a:t>
            </a:r>
            <a:r>
              <a:rPr lang="en-US" sz="2400" b="1" dirty="0">
                <a:solidFill>
                  <a:schemeClr val="accent2">
                    <a:lumMod val="75000"/>
                  </a:schemeClr>
                </a:solidFill>
                <a:latin typeface="Century Gothic" panose="020B0502020202020204" pitchFamily="34" charset="0"/>
              </a:rPr>
              <a:t> attaches to small intestinal epithelial cells</a:t>
            </a:r>
          </a:p>
          <a:p>
            <a:pPr lvl="1" fontAlgn="auto">
              <a:lnSpc>
                <a:spcPct val="100000"/>
              </a:lnSpc>
            </a:pPr>
            <a:r>
              <a:rPr lang="en-US" sz="2400" dirty="0">
                <a:solidFill>
                  <a:schemeClr val="tx1"/>
                </a:solidFill>
                <a:latin typeface="Century Gothic" panose="020B0502020202020204" pitchFamily="34" charset="0"/>
              </a:rPr>
              <a:t>damages epithelial cells, blunts intestinal villi → reduced surface area</a:t>
            </a:r>
          </a:p>
          <a:p>
            <a:pPr lvl="1" fontAlgn="auto">
              <a:lnSpc>
                <a:spcPct val="100000"/>
              </a:lnSpc>
            </a:pPr>
            <a:r>
              <a:rPr lang="en-US" sz="2400" dirty="0">
                <a:solidFill>
                  <a:schemeClr val="tx1"/>
                </a:solidFill>
                <a:latin typeface="Century Gothic" panose="020B0502020202020204" pitchFamily="34" charset="0"/>
              </a:rPr>
              <a:t>Dysfunctional enterocytes → </a:t>
            </a:r>
            <a:r>
              <a:rPr lang="en-US" sz="2400" dirty="0" err="1">
                <a:solidFill>
                  <a:schemeClr val="tx1"/>
                </a:solidFill>
                <a:latin typeface="Century Gothic" panose="020B0502020202020204" pitchFamily="34" charset="0"/>
              </a:rPr>
              <a:t>maldigestion</a:t>
            </a:r>
            <a:r>
              <a:rPr lang="en-US" sz="2400" dirty="0">
                <a:solidFill>
                  <a:schemeClr val="tx1"/>
                </a:solidFill>
                <a:latin typeface="Century Gothic" panose="020B0502020202020204" pitchFamily="34" charset="0"/>
              </a:rPr>
              <a:t>, malabsorption, diarrhea</a:t>
            </a:r>
            <a:endParaRPr lang="en-US" altLang="en-US" sz="2400" dirty="0">
              <a:solidFill>
                <a:schemeClr val="tx1"/>
              </a:solidFill>
              <a:latin typeface="Century Gothic" panose="020B0502020202020204" pitchFamily="34"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1349" y="3044090"/>
            <a:ext cx="8233451" cy="3228975"/>
          </a:xfrm>
          <a:prstGeom prst="rect">
            <a:avLst/>
          </a:prstGeom>
        </p:spPr>
      </p:pic>
      <p:sp>
        <p:nvSpPr>
          <p:cNvPr id="6" name="TextBox 5"/>
          <p:cNvSpPr txBox="1"/>
          <p:nvPr/>
        </p:nvSpPr>
        <p:spPr>
          <a:xfrm>
            <a:off x="3501349" y="2192448"/>
            <a:ext cx="2318263" cy="369332"/>
          </a:xfrm>
          <a:prstGeom prst="rect">
            <a:avLst/>
          </a:prstGeom>
          <a:noFill/>
        </p:spPr>
        <p:txBody>
          <a:bodyPr wrap="none" rtlCol="0">
            <a:spAutoFit/>
          </a:bodyPr>
          <a:lstStyle/>
          <a:p>
            <a:r>
              <a:rPr lang="en-US" sz="1800" b="1" dirty="0">
                <a:solidFill>
                  <a:schemeClr val="accent2">
                    <a:lumMod val="75000"/>
                  </a:schemeClr>
                </a:solidFill>
                <a:latin typeface="Century Gothic" panose="020B0502020202020204" pitchFamily="34" charset="0"/>
              </a:rPr>
              <a:t>Normal duodenum</a:t>
            </a:r>
          </a:p>
        </p:txBody>
      </p:sp>
      <p:sp>
        <p:nvSpPr>
          <p:cNvPr id="7" name="TextBox 6"/>
          <p:cNvSpPr txBox="1"/>
          <p:nvPr/>
        </p:nvSpPr>
        <p:spPr>
          <a:xfrm>
            <a:off x="7696200" y="2143035"/>
            <a:ext cx="3776700" cy="923330"/>
          </a:xfrm>
          <a:prstGeom prst="rect">
            <a:avLst/>
          </a:prstGeom>
          <a:noFill/>
        </p:spPr>
        <p:txBody>
          <a:bodyPr wrap="square" rtlCol="0">
            <a:spAutoFit/>
          </a:bodyPr>
          <a:lstStyle/>
          <a:p>
            <a:r>
              <a:rPr lang="en-US" sz="1800" b="1" dirty="0">
                <a:solidFill>
                  <a:schemeClr val="accent2">
                    <a:lumMod val="75000"/>
                  </a:schemeClr>
                </a:solidFill>
                <a:latin typeface="Century Gothic" panose="020B0502020202020204" pitchFamily="34" charset="0"/>
              </a:rPr>
              <a:t>Chronic giardiasis:</a:t>
            </a:r>
          </a:p>
          <a:p>
            <a:r>
              <a:rPr lang="en-US" sz="1800" dirty="0">
                <a:latin typeface="Century Gothic" panose="020B0502020202020204" pitchFamily="34" charset="0"/>
              </a:rPr>
              <a:t>blunted villi; reduced surface area of enterocyte</a:t>
            </a:r>
          </a:p>
        </p:txBody>
      </p:sp>
      <p:sp>
        <p:nvSpPr>
          <p:cNvPr id="8" name="Rectangle 7"/>
          <p:cNvSpPr/>
          <p:nvPr/>
        </p:nvSpPr>
        <p:spPr>
          <a:xfrm>
            <a:off x="-4482" y="6427113"/>
            <a:ext cx="11891682" cy="261610"/>
          </a:xfrm>
          <a:prstGeom prst="rect">
            <a:avLst/>
          </a:prstGeom>
        </p:spPr>
        <p:txBody>
          <a:bodyPr wrap="square">
            <a:spAutoFit/>
          </a:bodyPr>
          <a:lstStyle/>
          <a:p>
            <a:r>
              <a:rPr lang="en-US" sz="1100" dirty="0">
                <a:solidFill>
                  <a:schemeClr val="bg1"/>
                </a:solidFill>
                <a:latin typeface="Century Gothic" panose="020B0502020202020204" pitchFamily="34" charset="0"/>
              </a:rPr>
              <a:t>Image: </a:t>
            </a:r>
            <a:r>
              <a:rPr lang="en-US" sz="1100" dirty="0" err="1">
                <a:solidFill>
                  <a:schemeClr val="bg1"/>
                </a:solidFill>
                <a:latin typeface="Century Gothic" panose="020B0502020202020204" pitchFamily="34" charset="0"/>
              </a:rPr>
              <a:t>Troeger</a:t>
            </a:r>
            <a:r>
              <a:rPr lang="en-US" sz="1100" dirty="0">
                <a:solidFill>
                  <a:schemeClr val="bg1"/>
                </a:solidFill>
                <a:latin typeface="Century Gothic" panose="020B0502020202020204" pitchFamily="34" charset="0"/>
              </a:rPr>
              <a:t>, Hanno, et al. "Effect of chronic Giardia </a:t>
            </a:r>
            <a:r>
              <a:rPr lang="en-US" sz="1100" dirty="0" err="1">
                <a:solidFill>
                  <a:schemeClr val="bg1"/>
                </a:solidFill>
                <a:latin typeface="Century Gothic" panose="020B0502020202020204" pitchFamily="34" charset="0"/>
              </a:rPr>
              <a:t>lamblia</a:t>
            </a:r>
            <a:r>
              <a:rPr lang="en-US" sz="1100" dirty="0">
                <a:solidFill>
                  <a:schemeClr val="bg1"/>
                </a:solidFill>
                <a:latin typeface="Century Gothic" panose="020B0502020202020204" pitchFamily="34" charset="0"/>
              </a:rPr>
              <a:t> infection on epithelial transport and barrier function in human duodenum." </a:t>
            </a:r>
            <a:r>
              <a:rPr lang="en-US" sz="1100" i="1" dirty="0">
                <a:solidFill>
                  <a:schemeClr val="bg1"/>
                </a:solidFill>
                <a:latin typeface="Century Gothic" panose="020B0502020202020204" pitchFamily="34" charset="0"/>
              </a:rPr>
              <a:t>Gut</a:t>
            </a:r>
            <a:r>
              <a:rPr lang="en-US" sz="1100" dirty="0">
                <a:solidFill>
                  <a:schemeClr val="bg1"/>
                </a:solidFill>
                <a:latin typeface="Century Gothic" panose="020B0502020202020204" pitchFamily="34" charset="0"/>
              </a:rPr>
              <a:t> 56.3 (2007): 328-335.</a:t>
            </a:r>
          </a:p>
        </p:txBody>
      </p:sp>
      <p:pic>
        <p:nvPicPr>
          <p:cNvPr id="1026" name="Picture 2" descr="What is the Difference Between Villi and Microvilli - Pediaa.Com">
            <a:extLst>
              <a:ext uri="{FF2B5EF4-FFF2-40B4-BE49-F238E27FC236}">
                <a16:creationId xmlns:a16="http://schemas.microsoft.com/office/drawing/2014/main" id="{423AD5DC-DAE2-4EA0-9BC9-798DAC8514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3452261"/>
            <a:ext cx="2971800" cy="22288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E78AFE-7DF1-4123-ACD2-47C3E06579B6}"/>
              </a:ext>
            </a:extLst>
          </p:cNvPr>
          <p:cNvSpPr/>
          <p:nvPr/>
        </p:nvSpPr>
        <p:spPr>
          <a:xfrm>
            <a:off x="7696200" y="2143035"/>
            <a:ext cx="4191000" cy="4284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18EAA3-4795-41A7-A35A-2ED42F02FAF2}"/>
              </a:ext>
            </a:extLst>
          </p:cNvPr>
          <p:cNvSpPr/>
          <p:nvPr/>
        </p:nvSpPr>
        <p:spPr>
          <a:xfrm>
            <a:off x="3481296" y="2143035"/>
            <a:ext cx="4191000" cy="4284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7461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99334B9-EA99-4429-A04C-71243A4A913B}"/>
              </a:ext>
            </a:extLst>
          </p:cNvPr>
          <p:cNvSpPr txBox="1">
            <a:spLocks noChangeArrowheads="1"/>
          </p:cNvSpPr>
          <p:nvPr/>
        </p:nvSpPr>
        <p:spPr>
          <a:xfrm>
            <a:off x="381000" y="165847"/>
            <a:ext cx="7832725" cy="7620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dirty="0">
                <a:solidFill>
                  <a:schemeClr val="tx1"/>
                </a:solidFill>
                <a:latin typeface="Century Gothic" panose="020B0502020202020204" pitchFamily="34" charset="0"/>
              </a:rPr>
              <a:t>Clinical Disease: </a:t>
            </a:r>
            <a:r>
              <a:rPr lang="en-US" altLang="en-US" i="1" dirty="0">
                <a:solidFill>
                  <a:schemeClr val="tx1"/>
                </a:solidFill>
                <a:latin typeface="Century Gothic" panose="020B0502020202020204" pitchFamily="34" charset="0"/>
              </a:rPr>
              <a:t>Giardia</a:t>
            </a:r>
          </a:p>
        </p:txBody>
      </p:sp>
      <p:sp>
        <p:nvSpPr>
          <p:cNvPr id="3" name="Rectangle 3">
            <a:extLst>
              <a:ext uri="{FF2B5EF4-FFF2-40B4-BE49-F238E27FC236}">
                <a16:creationId xmlns:a16="http://schemas.microsoft.com/office/drawing/2014/main" id="{FC12A9CE-19BA-46D1-8405-52BD6BFCBC9B}"/>
              </a:ext>
            </a:extLst>
          </p:cNvPr>
          <p:cNvSpPr txBox="1">
            <a:spLocks noChangeArrowheads="1"/>
          </p:cNvSpPr>
          <p:nvPr/>
        </p:nvSpPr>
        <p:spPr>
          <a:xfrm>
            <a:off x="152400" y="1219200"/>
            <a:ext cx="12174071" cy="4863353"/>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fontAlgn="auto"/>
            <a:r>
              <a:rPr lang="en-US" sz="2400" b="1" dirty="0">
                <a:solidFill>
                  <a:schemeClr val="accent2">
                    <a:lumMod val="75000"/>
                  </a:schemeClr>
                </a:solidFill>
                <a:latin typeface="Century Gothic" panose="020B0502020202020204" pitchFamily="34" charset="0"/>
              </a:rPr>
              <a:t>Persistent Diarrhea</a:t>
            </a:r>
            <a:r>
              <a:rPr lang="en-US" sz="2400" dirty="0">
                <a:solidFill>
                  <a:schemeClr val="tx1"/>
                </a:solidFill>
                <a:latin typeface="Century Gothic" panose="020B0502020202020204" pitchFamily="34" charset="0"/>
              </a:rPr>
              <a:t>: mucoid, pale, soft, loose, fatty </a:t>
            </a:r>
            <a:r>
              <a:rPr lang="en-US" sz="2000" dirty="0">
                <a:solidFill>
                  <a:schemeClr val="tx1"/>
                </a:solidFill>
                <a:latin typeface="Century Gothic" panose="020B0502020202020204" pitchFamily="34" charset="0"/>
              </a:rPr>
              <a:t>(blood is uncommon)</a:t>
            </a:r>
          </a:p>
          <a:p>
            <a:pPr lvl="1" fontAlgn="auto"/>
            <a:endParaRPr lang="en-US" sz="2400" dirty="0">
              <a:solidFill>
                <a:schemeClr val="tx1"/>
              </a:solidFill>
              <a:latin typeface="Century Gothic" panose="020B0502020202020204" pitchFamily="34" charset="0"/>
            </a:endParaRPr>
          </a:p>
          <a:p>
            <a:pPr lvl="1" fontAlgn="auto"/>
            <a:r>
              <a:rPr lang="en-US" sz="2400" dirty="0">
                <a:solidFill>
                  <a:schemeClr val="tx1"/>
                </a:solidFill>
                <a:latin typeface="Century Gothic" panose="020B0502020202020204" pitchFamily="34" charset="0"/>
              </a:rPr>
              <a:t>+/- vomiting, anorexia, dehydration</a:t>
            </a:r>
          </a:p>
          <a:p>
            <a:pPr lvl="1" fontAlgn="auto"/>
            <a:endParaRPr lang="en-US" sz="2400" dirty="0">
              <a:solidFill>
                <a:schemeClr val="tx1"/>
              </a:solidFill>
              <a:latin typeface="Century Gothic" panose="020B0502020202020204" pitchFamily="34" charset="0"/>
            </a:endParaRPr>
          </a:p>
          <a:p>
            <a:pPr lvl="1" fontAlgn="auto"/>
            <a:r>
              <a:rPr lang="en-US" sz="2400" b="1" dirty="0">
                <a:solidFill>
                  <a:schemeClr val="accent2">
                    <a:lumMod val="75000"/>
                  </a:schemeClr>
                </a:solidFill>
                <a:latin typeface="Century Gothic" panose="020B0502020202020204" pitchFamily="34" charset="0"/>
              </a:rPr>
              <a:t>Some animals are subclinical </a:t>
            </a:r>
            <a:r>
              <a:rPr lang="en-US" sz="2400" dirty="0">
                <a:solidFill>
                  <a:schemeClr val="tx1"/>
                </a:solidFill>
                <a:latin typeface="Century Gothic" panose="020B0502020202020204" pitchFamily="34" charset="0"/>
              </a:rPr>
              <a:t>but</a:t>
            </a:r>
            <a:r>
              <a:rPr lang="en-US" sz="2400" b="1" dirty="0">
                <a:solidFill>
                  <a:schemeClr val="tx1"/>
                </a:solidFill>
                <a:latin typeface="Century Gothic" panose="020B0502020202020204" pitchFamily="34" charset="0"/>
              </a:rPr>
              <a:t> </a:t>
            </a:r>
            <a:r>
              <a:rPr lang="en-US" sz="2400" dirty="0">
                <a:solidFill>
                  <a:schemeClr val="tx1"/>
                </a:solidFill>
                <a:latin typeface="Century Gothic" panose="020B0502020202020204" pitchFamily="34" charset="0"/>
              </a:rPr>
              <a:t>shed giardia</a:t>
            </a:r>
          </a:p>
          <a:p>
            <a:pPr lvl="2" fontAlgn="auto"/>
            <a:r>
              <a:rPr lang="en-US" sz="2000" dirty="0">
                <a:solidFill>
                  <a:schemeClr val="tx1"/>
                </a:solidFill>
                <a:latin typeface="Century Gothic" panose="020B0502020202020204" pitchFamily="34" charset="0"/>
              </a:rPr>
              <a:t>(</a:t>
            </a:r>
            <a:r>
              <a:rPr lang="en-US" sz="2000" i="1" dirty="0">
                <a:solidFill>
                  <a:schemeClr val="tx1"/>
                </a:solidFill>
                <a:latin typeface="Century Gothic" panose="020B0502020202020204" pitchFamily="34" charset="0"/>
              </a:rPr>
              <a:t>Giardia</a:t>
            </a:r>
            <a:r>
              <a:rPr lang="en-US" sz="2000" dirty="0">
                <a:solidFill>
                  <a:schemeClr val="tx1"/>
                </a:solidFill>
                <a:latin typeface="Century Gothic" panose="020B0502020202020204" pitchFamily="34" charset="0"/>
              </a:rPr>
              <a:t> also a commensal organism??)</a:t>
            </a:r>
          </a:p>
          <a:p>
            <a:pPr lvl="1" fontAlgn="auto"/>
            <a:endParaRPr lang="en-US" sz="2400" b="1" dirty="0">
              <a:solidFill>
                <a:schemeClr val="tx1"/>
              </a:solidFill>
              <a:latin typeface="Century Gothic" panose="020B0502020202020204" pitchFamily="34" charset="0"/>
            </a:endParaRPr>
          </a:p>
          <a:p>
            <a:pPr lvl="1" fontAlgn="auto"/>
            <a:r>
              <a:rPr lang="en-US" sz="2400" b="1" dirty="0">
                <a:solidFill>
                  <a:schemeClr val="accent2">
                    <a:lumMod val="75000"/>
                  </a:schemeClr>
                </a:solidFill>
                <a:latin typeface="Century Gothic" panose="020B0502020202020204" pitchFamily="34" charset="0"/>
              </a:rPr>
              <a:t>Malabsorption syndrome</a:t>
            </a:r>
          </a:p>
          <a:p>
            <a:pPr lvl="2" fontAlgn="auto"/>
            <a:r>
              <a:rPr lang="en-US" sz="2400" b="1" dirty="0">
                <a:solidFill>
                  <a:schemeClr val="accent2">
                    <a:lumMod val="75000"/>
                  </a:schemeClr>
                </a:solidFill>
                <a:latin typeface="Century Gothic" panose="020B0502020202020204" pitchFamily="34" charset="0"/>
              </a:rPr>
              <a:t>signs of poor nutrition </a:t>
            </a:r>
            <a:r>
              <a:rPr lang="en-US" sz="2400" dirty="0">
                <a:solidFill>
                  <a:schemeClr val="tx1"/>
                </a:solidFill>
                <a:latin typeface="Century Gothic" panose="020B0502020202020204" pitchFamily="34" charset="0"/>
              </a:rPr>
              <a:t>– </a:t>
            </a:r>
            <a:r>
              <a:rPr lang="en-US" sz="2400" b="1" dirty="0">
                <a:solidFill>
                  <a:schemeClr val="accent2">
                    <a:lumMod val="75000"/>
                  </a:schemeClr>
                </a:solidFill>
                <a:latin typeface="Century Gothic" panose="020B0502020202020204" pitchFamily="34" charset="0"/>
              </a:rPr>
              <a:t>lethargy, weight-loss</a:t>
            </a:r>
            <a:r>
              <a:rPr lang="en-US" sz="2400" dirty="0">
                <a:solidFill>
                  <a:schemeClr val="tx1"/>
                </a:solidFill>
                <a:latin typeface="Century Gothic" panose="020B0502020202020204" pitchFamily="34" charset="0"/>
              </a:rPr>
              <a:t>, etc.</a:t>
            </a:r>
          </a:p>
          <a:p>
            <a:pPr lvl="2" fontAlgn="auto"/>
            <a:endParaRPr lang="en-US" sz="2400" dirty="0">
              <a:solidFill>
                <a:schemeClr val="tx1"/>
              </a:solidFill>
              <a:latin typeface="Century Gothic" panose="020B0502020202020204" pitchFamily="34" charset="0"/>
            </a:endParaRPr>
          </a:p>
          <a:p>
            <a:pPr marL="201168" marR="0" lvl="1" indent="0" algn="l" defTabSz="914400" rtl="0" eaLnBrk="1" fontAlgn="auto" latinLnBrk="0" hangingPunct="1">
              <a:lnSpc>
                <a:spcPct val="90000"/>
              </a:lnSpc>
              <a:spcBef>
                <a:spcPts val="200"/>
              </a:spcBef>
              <a:spcAft>
                <a:spcPts val="400"/>
              </a:spcAft>
              <a:buClr>
                <a:srgbClr val="1CADE4"/>
              </a:buClr>
              <a:buSzTx/>
              <a:buFont typeface="Calibri" pitchFamily="34" charset="0"/>
              <a:buNone/>
              <a:tabLst/>
              <a:defRPr/>
            </a:pPr>
            <a:r>
              <a:rPr kumimoji="0" lang="en-US" sz="240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FYI: Common co-infections associated with diarrhea include </a:t>
            </a:r>
            <a:r>
              <a:rPr lang="en-US" sz="2400" i="1" dirty="0">
                <a:solidFill>
                  <a:schemeClr val="tx1"/>
                </a:solidFill>
                <a:latin typeface="Century Gothic" panose="020B0502020202020204" pitchFamily="34" charset="0"/>
              </a:rPr>
              <a:t>Giardia/Cryptosporidium or </a:t>
            </a:r>
            <a:r>
              <a:rPr kumimoji="0" lang="en-US" sz="2400"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Giardia/</a:t>
            </a:r>
            <a:r>
              <a:rPr kumimoji="0" lang="en-US" sz="2400" i="1"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Tritrichomonas</a:t>
            </a:r>
            <a:endParaRPr kumimoji="0" lang="en-US" sz="2400" i="1"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lvl="2" fontAlgn="auto"/>
            <a:endParaRPr lang="en-US" sz="24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4111959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16A904D-80BE-42BB-A96F-14D33FFE0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3" name="Rectangle 72">
            <a:extLst>
              <a:ext uri="{FF2B5EF4-FFF2-40B4-BE49-F238E27FC236}">
                <a16:creationId xmlns:a16="http://schemas.microsoft.com/office/drawing/2014/main" id="{3E49CA6A-AA0D-433F-BA6F-E0F8DCBA8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5" name="Straight Connector 74">
            <a:extLst>
              <a:ext uri="{FF2B5EF4-FFF2-40B4-BE49-F238E27FC236}">
                <a16:creationId xmlns:a16="http://schemas.microsoft.com/office/drawing/2014/main" id="{17706B1B-4321-47A1-B97B-3364729F72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D1B4E201-164F-4793-895E-C149B2F2F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60711" y="3506289"/>
            <a:ext cx="7210670" cy="2967839"/>
          </a:xfrm>
          <a:prstGeom prst="rect">
            <a:avLst/>
          </a:prstGeom>
          <a:solidFill>
            <a:srgbClr val="262865"/>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ttps://www.k-state.edu/parasitology/625tutorials/FIGtritrichomonas01.jpg">
            <a:extLst>
              <a:ext uri="{FF2B5EF4-FFF2-40B4-BE49-F238E27FC236}">
                <a16:creationId xmlns:a16="http://schemas.microsoft.com/office/drawing/2014/main" id="{E499EE21-D955-4508-ABDB-1A17C183FF2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4081" y="1061761"/>
            <a:ext cx="3623423" cy="5412367"/>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BCB59D9D-744D-4B34-BC44-E8C085D3E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0711" y="3506289"/>
            <a:ext cx="7214616" cy="64008"/>
          </a:xfrm>
          <a:prstGeom prst="rect">
            <a:avLst/>
          </a:prstGeom>
          <a:solidFill>
            <a:srgbClr val="0309B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4">
            <a:extLst>
              <a:ext uri="{FF2B5EF4-FFF2-40B4-BE49-F238E27FC236}">
                <a16:creationId xmlns:a16="http://schemas.microsoft.com/office/drawing/2014/main" id="{8E2CE622-63A9-422F-A422-82DDC703AD28}"/>
              </a:ext>
            </a:extLst>
          </p:cNvPr>
          <p:cNvSpPr txBox="1">
            <a:spLocks noChangeArrowheads="1"/>
          </p:cNvSpPr>
          <p:nvPr/>
        </p:nvSpPr>
        <p:spPr bwMode="auto">
          <a:xfrm>
            <a:off x="4731186" y="4832947"/>
            <a:ext cx="7486972" cy="131516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marL="457200" indent="-457200">
              <a:lnSpc>
                <a:spcPct val="85000"/>
              </a:lnSpc>
              <a:spcAft>
                <a:spcPts val="600"/>
              </a:spcAft>
              <a:buFont typeface="Arial" panose="020B0604020202020204" pitchFamily="34" charset="0"/>
              <a:buChar char="•"/>
            </a:pPr>
            <a:r>
              <a:rPr lang="en-US" altLang="en-US" sz="2400" spc="-50" dirty="0">
                <a:solidFill>
                  <a:srgbClr val="FFFFFF"/>
                </a:solidFill>
                <a:latin typeface="Century Gothic" panose="020B0502020202020204" pitchFamily="34" charset="0"/>
              </a:rPr>
              <a:t>Specific host-pathogen interactions</a:t>
            </a:r>
          </a:p>
          <a:p>
            <a:pPr marL="914400" lvl="1" indent="-457200">
              <a:lnSpc>
                <a:spcPct val="85000"/>
              </a:lnSpc>
              <a:spcAft>
                <a:spcPts val="600"/>
              </a:spcAft>
              <a:buFont typeface="Arial" panose="020B0604020202020204" pitchFamily="34" charset="0"/>
              <a:buChar char="•"/>
            </a:pPr>
            <a:r>
              <a:rPr lang="en-US" altLang="en-US" sz="2000" spc="-50" dirty="0">
                <a:solidFill>
                  <a:srgbClr val="FFFFFF"/>
                </a:solidFill>
                <a:latin typeface="Century Gothic" panose="020B0502020202020204" pitchFamily="34" charset="0"/>
              </a:rPr>
              <a:t>Bovine </a:t>
            </a:r>
            <a:r>
              <a:rPr lang="en-US" altLang="en-US" sz="2000" spc="-50" dirty="0" err="1">
                <a:solidFill>
                  <a:srgbClr val="FFFFFF"/>
                </a:solidFill>
                <a:latin typeface="Century Gothic" panose="020B0502020202020204" pitchFamily="34" charset="0"/>
              </a:rPr>
              <a:t>Tritrichomoniasis</a:t>
            </a:r>
            <a:endParaRPr lang="en-US" altLang="en-US" sz="2000" spc="-50" dirty="0">
              <a:solidFill>
                <a:srgbClr val="FFFFFF"/>
              </a:solidFill>
              <a:latin typeface="Century Gothic" panose="020B0502020202020204" pitchFamily="34" charset="0"/>
            </a:endParaRPr>
          </a:p>
          <a:p>
            <a:pPr marL="914400" lvl="1" indent="-457200">
              <a:lnSpc>
                <a:spcPct val="85000"/>
              </a:lnSpc>
              <a:spcAft>
                <a:spcPts val="600"/>
              </a:spcAft>
              <a:buFont typeface="Arial" panose="020B0604020202020204" pitchFamily="34" charset="0"/>
              <a:buChar char="•"/>
            </a:pPr>
            <a:r>
              <a:rPr lang="en-US" altLang="en-US" sz="2000" spc="-50" dirty="0">
                <a:solidFill>
                  <a:srgbClr val="FFFFFF"/>
                </a:solidFill>
                <a:latin typeface="Century Gothic" panose="020B0502020202020204" pitchFamily="34" charset="0"/>
              </a:rPr>
              <a:t>Feline </a:t>
            </a:r>
            <a:r>
              <a:rPr lang="en-US" altLang="en-US" sz="2000" spc="-50" dirty="0" err="1">
                <a:solidFill>
                  <a:srgbClr val="FFFFFF"/>
                </a:solidFill>
                <a:latin typeface="Century Gothic" panose="020B0502020202020204" pitchFamily="34" charset="0"/>
              </a:rPr>
              <a:t>Tritrichomoniasis</a:t>
            </a:r>
            <a:endParaRPr lang="en-US" altLang="en-US" sz="2000" spc="-50" dirty="0">
              <a:solidFill>
                <a:srgbClr val="FFFFFF"/>
              </a:solidFill>
              <a:latin typeface="Century Gothic" panose="020B0502020202020204" pitchFamily="34" charset="0"/>
            </a:endParaRPr>
          </a:p>
        </p:txBody>
      </p:sp>
      <p:sp>
        <p:nvSpPr>
          <p:cNvPr id="15" name="Rectangle 4">
            <a:extLst>
              <a:ext uri="{FF2B5EF4-FFF2-40B4-BE49-F238E27FC236}">
                <a16:creationId xmlns:a16="http://schemas.microsoft.com/office/drawing/2014/main" id="{D49A46BA-9E2B-403D-846F-8D963CC93947}"/>
              </a:ext>
            </a:extLst>
          </p:cNvPr>
          <p:cNvSpPr txBox="1">
            <a:spLocks noChangeArrowheads="1"/>
          </p:cNvSpPr>
          <p:nvPr/>
        </p:nvSpPr>
        <p:spPr bwMode="auto">
          <a:xfrm>
            <a:off x="4705028" y="4006253"/>
            <a:ext cx="7235562" cy="489547"/>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marL="457200" indent="-457200">
              <a:lnSpc>
                <a:spcPct val="85000"/>
              </a:lnSpc>
              <a:spcAft>
                <a:spcPts val="600"/>
              </a:spcAft>
              <a:buFont typeface="Arial" panose="020B0604020202020204" pitchFamily="34" charset="0"/>
              <a:buChar char="•"/>
            </a:pPr>
            <a:r>
              <a:rPr lang="en-US" altLang="en-US" sz="2400" spc="-50" dirty="0">
                <a:solidFill>
                  <a:srgbClr val="FFFFFF"/>
                </a:solidFill>
                <a:latin typeface="Century Gothic" panose="020B0502020202020204" pitchFamily="34" charset="0"/>
              </a:rPr>
              <a:t>Obligate parasite; exists only as trophozoite</a:t>
            </a:r>
          </a:p>
        </p:txBody>
      </p:sp>
      <p:sp>
        <p:nvSpPr>
          <p:cNvPr id="16" name="Rectangle 4">
            <a:extLst>
              <a:ext uri="{FF2B5EF4-FFF2-40B4-BE49-F238E27FC236}">
                <a16:creationId xmlns:a16="http://schemas.microsoft.com/office/drawing/2014/main" id="{93AFA9F3-FE32-49C9-A689-F15A4EDDCA7F}"/>
              </a:ext>
            </a:extLst>
          </p:cNvPr>
          <p:cNvSpPr txBox="1">
            <a:spLocks noChangeArrowheads="1"/>
          </p:cNvSpPr>
          <p:nvPr/>
        </p:nvSpPr>
        <p:spPr bwMode="auto">
          <a:xfrm>
            <a:off x="4705028" y="4446833"/>
            <a:ext cx="6758829" cy="533482"/>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marL="457200" indent="-457200">
              <a:lnSpc>
                <a:spcPct val="85000"/>
              </a:lnSpc>
              <a:spcAft>
                <a:spcPts val="600"/>
              </a:spcAft>
              <a:buFont typeface="Arial" panose="020B0604020202020204" pitchFamily="34" charset="0"/>
              <a:buChar char="•"/>
            </a:pPr>
            <a:r>
              <a:rPr lang="en-US" altLang="en-US" sz="2400" spc="-50" dirty="0">
                <a:solidFill>
                  <a:srgbClr val="FFFFFF"/>
                </a:solidFill>
                <a:latin typeface="Century Gothic" panose="020B0502020202020204" pitchFamily="34" charset="0"/>
              </a:rPr>
              <a:t>Urogenital and Gastrointestinal tracts </a:t>
            </a:r>
          </a:p>
        </p:txBody>
      </p:sp>
      <p:sp>
        <p:nvSpPr>
          <p:cNvPr id="3" name="Rectangle 4">
            <a:extLst>
              <a:ext uri="{FF2B5EF4-FFF2-40B4-BE49-F238E27FC236}">
                <a16:creationId xmlns:a16="http://schemas.microsoft.com/office/drawing/2014/main" id="{F9E04834-0E6D-4CD9-BA21-34D946589461}"/>
              </a:ext>
            </a:extLst>
          </p:cNvPr>
          <p:cNvSpPr txBox="1">
            <a:spLocks noChangeArrowheads="1"/>
          </p:cNvSpPr>
          <p:nvPr/>
        </p:nvSpPr>
        <p:spPr bwMode="auto">
          <a:xfrm>
            <a:off x="262457" y="168868"/>
            <a:ext cx="11201400" cy="608907"/>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nSpc>
                <a:spcPct val="85000"/>
              </a:lnSpc>
              <a:spcAft>
                <a:spcPts val="600"/>
              </a:spcAft>
            </a:pPr>
            <a:r>
              <a:rPr lang="en-US" altLang="en-US" sz="3600" b="1" i="1" spc="-50" dirty="0" err="1">
                <a:solidFill>
                  <a:schemeClr val="tx2">
                    <a:lumMod val="75000"/>
                  </a:schemeClr>
                </a:solidFill>
                <a:latin typeface="Century Gothic" panose="020B0502020202020204" pitchFamily="34" charset="0"/>
              </a:rPr>
              <a:t>Tritrichomonas</a:t>
            </a:r>
            <a:r>
              <a:rPr lang="en-US" altLang="en-US" sz="3600" b="1" i="1" spc="-50" dirty="0">
                <a:solidFill>
                  <a:schemeClr val="tx2">
                    <a:lumMod val="75000"/>
                  </a:schemeClr>
                </a:solidFill>
                <a:latin typeface="Century Gothic" panose="020B0502020202020204" pitchFamily="34" charset="0"/>
              </a:rPr>
              <a:t> </a:t>
            </a:r>
            <a:r>
              <a:rPr lang="en-US" altLang="en-US" sz="3600" b="1" i="1" spc="-50" dirty="0" err="1">
                <a:solidFill>
                  <a:schemeClr val="tx2">
                    <a:lumMod val="75000"/>
                  </a:schemeClr>
                </a:solidFill>
                <a:latin typeface="Century Gothic" panose="020B0502020202020204" pitchFamily="34" charset="0"/>
              </a:rPr>
              <a:t>foetus</a:t>
            </a:r>
            <a:r>
              <a:rPr lang="en-US" altLang="en-US" sz="3600" b="1" i="1" spc="-50" dirty="0">
                <a:solidFill>
                  <a:schemeClr val="tx2">
                    <a:lumMod val="75000"/>
                  </a:schemeClr>
                </a:solidFill>
                <a:latin typeface="Century Gothic" panose="020B0502020202020204" pitchFamily="34" charset="0"/>
              </a:rPr>
              <a:t> </a:t>
            </a:r>
            <a:r>
              <a:rPr lang="en-US" altLang="en-US" sz="3600" b="1" spc="-50" dirty="0">
                <a:solidFill>
                  <a:schemeClr val="tx2">
                    <a:lumMod val="75000"/>
                  </a:schemeClr>
                </a:solidFill>
                <a:latin typeface="Century Gothic" panose="020B0502020202020204" pitchFamily="34" charset="0"/>
              </a:rPr>
              <a:t>and</a:t>
            </a:r>
            <a:r>
              <a:rPr lang="en-US" altLang="en-US" sz="3600" b="1" i="1" spc="-50" dirty="0">
                <a:solidFill>
                  <a:schemeClr val="tx2">
                    <a:lumMod val="75000"/>
                  </a:schemeClr>
                </a:solidFill>
                <a:latin typeface="Century Gothic" panose="020B0502020202020204" pitchFamily="34" charset="0"/>
              </a:rPr>
              <a:t> T. </a:t>
            </a:r>
            <a:r>
              <a:rPr lang="en-US" altLang="en-US" sz="3600" b="1" i="1" spc="-50" dirty="0" err="1">
                <a:solidFill>
                  <a:schemeClr val="tx2">
                    <a:lumMod val="75000"/>
                  </a:schemeClr>
                </a:solidFill>
                <a:latin typeface="Century Gothic" panose="020B0502020202020204" pitchFamily="34" charset="0"/>
              </a:rPr>
              <a:t>blagburni</a:t>
            </a:r>
            <a:r>
              <a:rPr lang="en-US" altLang="en-US" sz="3600" b="1" i="1" spc="-50" dirty="0">
                <a:solidFill>
                  <a:schemeClr val="tx2">
                    <a:lumMod val="75000"/>
                  </a:schemeClr>
                </a:solidFill>
                <a:latin typeface="Century Gothic" panose="020B0502020202020204" pitchFamily="34" charset="0"/>
              </a:rPr>
              <a:t> </a:t>
            </a:r>
            <a:r>
              <a:rPr lang="en-US" altLang="en-US" sz="3600" b="1" spc="-50" dirty="0">
                <a:solidFill>
                  <a:schemeClr val="tx2">
                    <a:lumMod val="75000"/>
                  </a:schemeClr>
                </a:solidFill>
                <a:latin typeface="Century Gothic" panose="020B0502020202020204" pitchFamily="34" charset="0"/>
              </a:rPr>
              <a:t>Introduction</a:t>
            </a:r>
            <a:endParaRPr lang="en-US" altLang="en-US" sz="3600" spc="-50" dirty="0">
              <a:solidFill>
                <a:schemeClr val="tx2">
                  <a:lumMod val="75000"/>
                </a:schemeClr>
              </a:solidFill>
              <a:latin typeface="Century Gothic" panose="020B0502020202020204" pitchFamily="34" charset="0"/>
            </a:endParaRPr>
          </a:p>
        </p:txBody>
      </p:sp>
      <p:pic>
        <p:nvPicPr>
          <p:cNvPr id="4" name="Picture 2" descr="Related image">
            <a:extLst>
              <a:ext uri="{FF2B5EF4-FFF2-40B4-BE49-F238E27FC236}">
                <a16:creationId xmlns:a16="http://schemas.microsoft.com/office/drawing/2014/main" id="{CF51E9C2-7F6E-4462-809C-1513B19CF69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648200" y="998065"/>
            <a:ext cx="7217085" cy="300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241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99334B9-EA99-4429-A04C-71243A4A913B}"/>
              </a:ext>
            </a:extLst>
          </p:cNvPr>
          <p:cNvSpPr txBox="1">
            <a:spLocks noChangeArrowheads="1"/>
          </p:cNvSpPr>
          <p:nvPr/>
        </p:nvSpPr>
        <p:spPr>
          <a:xfrm>
            <a:off x="541926" y="228600"/>
            <a:ext cx="7832725" cy="7620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4000" dirty="0">
                <a:solidFill>
                  <a:schemeClr val="tx1"/>
                </a:solidFill>
                <a:latin typeface="Century Gothic" panose="020B0502020202020204" pitchFamily="34" charset="0"/>
              </a:rPr>
              <a:t>Diagnosis: </a:t>
            </a:r>
            <a:r>
              <a:rPr lang="en-US" altLang="en-US" sz="4000" i="1" dirty="0">
                <a:solidFill>
                  <a:schemeClr val="tx1"/>
                </a:solidFill>
                <a:latin typeface="Century Gothic" panose="020B0502020202020204" pitchFamily="34" charset="0"/>
              </a:rPr>
              <a:t>Giardia</a:t>
            </a:r>
          </a:p>
        </p:txBody>
      </p:sp>
      <p:sp>
        <p:nvSpPr>
          <p:cNvPr id="5" name="Rectangle 4"/>
          <p:cNvSpPr/>
          <p:nvPr/>
        </p:nvSpPr>
        <p:spPr>
          <a:xfrm>
            <a:off x="2043953" y="762000"/>
            <a:ext cx="10244632" cy="1015663"/>
          </a:xfrm>
          <a:prstGeom prst="rect">
            <a:avLst/>
          </a:prstGeom>
        </p:spPr>
        <p:txBody>
          <a:bodyPr wrap="square">
            <a:spAutoFit/>
          </a:bodyPr>
          <a:lstStyle/>
          <a:p>
            <a:pPr fontAlgn="auto"/>
            <a:r>
              <a:rPr lang="en-US" sz="3200" b="1" dirty="0">
                <a:solidFill>
                  <a:schemeClr val="accent2">
                    <a:lumMod val="75000"/>
                  </a:schemeClr>
                </a:solidFill>
                <a:latin typeface="Century Gothic" panose="020B0502020202020204" pitchFamily="34" charset="0"/>
              </a:rPr>
              <a:t>Antigen (cysts) detection kits</a:t>
            </a:r>
            <a:r>
              <a:rPr lang="en-US" sz="3200" dirty="0">
                <a:latin typeface="Century Gothic" panose="020B0502020202020204" pitchFamily="34" charset="0"/>
              </a:rPr>
              <a:t>, ELISA </a:t>
            </a:r>
            <a:endParaRPr lang="en-US" sz="9600" dirty="0">
              <a:latin typeface="Century Gothic" panose="020B0502020202020204" pitchFamily="34" charset="0"/>
            </a:endParaRPr>
          </a:p>
          <a:p>
            <a:pPr lvl="1" fontAlgn="auto"/>
            <a:r>
              <a:rPr lang="en-US" sz="2800" dirty="0">
                <a:latin typeface="Century Gothic" panose="020B0502020202020204" pitchFamily="34" charset="0"/>
              </a:rPr>
              <a:t>Rapid in-house; ↑ Specificity</a:t>
            </a:r>
          </a:p>
        </p:txBody>
      </p:sp>
      <p:sp>
        <p:nvSpPr>
          <p:cNvPr id="6" name="Rectangle 5"/>
          <p:cNvSpPr/>
          <p:nvPr/>
        </p:nvSpPr>
        <p:spPr>
          <a:xfrm>
            <a:off x="2104041" y="2216527"/>
            <a:ext cx="10379312" cy="4031873"/>
          </a:xfrm>
          <a:prstGeom prst="rect">
            <a:avLst/>
          </a:prstGeom>
        </p:spPr>
        <p:txBody>
          <a:bodyPr wrap="square">
            <a:spAutoFit/>
          </a:bodyPr>
          <a:lstStyle/>
          <a:p>
            <a:pPr fontAlgn="auto"/>
            <a:r>
              <a:rPr lang="en-US" sz="3200" b="1" dirty="0">
                <a:solidFill>
                  <a:schemeClr val="accent2">
                    <a:lumMod val="75000"/>
                  </a:schemeClr>
                </a:solidFill>
                <a:latin typeface="Century Gothic" panose="020B0502020202020204" pitchFamily="34" charset="0"/>
              </a:rPr>
              <a:t>Direct microscopic fecal analysis</a:t>
            </a:r>
          </a:p>
          <a:p>
            <a:pPr lvl="1" fontAlgn="auto"/>
            <a:r>
              <a:rPr lang="en-US" sz="2800" dirty="0">
                <a:latin typeface="Century Gothic" panose="020B0502020202020204" pitchFamily="34" charset="0"/>
              </a:rPr>
              <a:t>May need to do several over time (b/c intermittent shedding)</a:t>
            </a:r>
            <a:endParaRPr lang="en-US" sz="2800" u="sng" dirty="0">
              <a:latin typeface="Century Gothic" panose="020B0502020202020204" pitchFamily="34" charset="0"/>
            </a:endParaRPr>
          </a:p>
          <a:p>
            <a:pPr lvl="1" fontAlgn="auto"/>
            <a:r>
              <a:rPr lang="en-US" sz="2800" dirty="0">
                <a:latin typeface="Century Gothic" panose="020B0502020202020204" pitchFamily="34" charset="0"/>
              </a:rPr>
              <a:t>Loose stool: motile trophozoites on fresh wet-mounts </a:t>
            </a:r>
          </a:p>
          <a:p>
            <a:pPr marL="1322705" lvl="4" fontAlgn="auto"/>
            <a:r>
              <a:rPr lang="en-US" sz="2000" dirty="0">
                <a:latin typeface="Century Gothic" panose="020B0502020202020204" pitchFamily="34" charset="0"/>
              </a:rPr>
              <a:t>(</a:t>
            </a:r>
            <a:r>
              <a:rPr lang="en-US" sz="2000" i="1" dirty="0">
                <a:latin typeface="Century Gothic" panose="020B0502020202020204" pitchFamily="34" charset="0"/>
              </a:rPr>
              <a:t>don’t confuse with </a:t>
            </a:r>
            <a:r>
              <a:rPr lang="en-US" sz="2000" i="1" dirty="0" err="1">
                <a:latin typeface="Century Gothic" panose="020B0502020202020204" pitchFamily="34" charset="0"/>
              </a:rPr>
              <a:t>Tritrichomonas</a:t>
            </a:r>
            <a:r>
              <a:rPr lang="en-US" sz="2000" i="1" dirty="0">
                <a:latin typeface="Century Gothic" panose="020B0502020202020204" pitchFamily="34" charset="0"/>
              </a:rPr>
              <a:t> in cats</a:t>
            </a:r>
            <a:r>
              <a:rPr lang="en-US" sz="2000" dirty="0">
                <a:latin typeface="Century Gothic" panose="020B0502020202020204" pitchFamily="34" charset="0"/>
              </a:rPr>
              <a:t>)</a:t>
            </a:r>
          </a:p>
          <a:p>
            <a:pPr fontAlgn="auto"/>
            <a:endParaRPr lang="en-US" sz="3200" b="1" dirty="0">
              <a:solidFill>
                <a:schemeClr val="accent2">
                  <a:lumMod val="75000"/>
                </a:schemeClr>
              </a:solidFill>
              <a:latin typeface="Century Gothic" panose="020B0502020202020204" pitchFamily="34" charset="0"/>
            </a:endParaRPr>
          </a:p>
          <a:p>
            <a:pPr fontAlgn="auto"/>
            <a:r>
              <a:rPr lang="en-US" sz="3200" b="1" dirty="0">
                <a:solidFill>
                  <a:schemeClr val="accent2">
                    <a:lumMod val="75000"/>
                  </a:schemeClr>
                </a:solidFill>
                <a:latin typeface="Century Gothic" panose="020B0502020202020204" pitchFamily="34" charset="0"/>
              </a:rPr>
              <a:t>Fecal float centrifugation</a:t>
            </a:r>
            <a:endParaRPr lang="en-US" sz="2000" dirty="0">
              <a:latin typeface="Century Gothic" panose="020B0502020202020204" pitchFamily="34" charset="0"/>
            </a:endParaRPr>
          </a:p>
          <a:p>
            <a:pPr lvl="1" fontAlgn="auto"/>
            <a:r>
              <a:rPr lang="en-US" sz="2800" dirty="0">
                <a:latin typeface="Century Gothic" panose="020B0502020202020204" pitchFamily="34" charset="0"/>
              </a:rPr>
              <a:t>Solid stool: cyst stage </a:t>
            </a:r>
            <a:r>
              <a:rPr lang="en-US" sz="2000" dirty="0">
                <a:latin typeface="Century Gothic" panose="020B0502020202020204" pitchFamily="34" charset="0"/>
              </a:rPr>
              <a:t>(</a:t>
            </a:r>
            <a:r>
              <a:rPr lang="en-US" sz="2000" i="1" dirty="0">
                <a:latin typeface="Century Gothic" panose="020B0502020202020204" pitchFamily="34" charset="0"/>
              </a:rPr>
              <a:t>don’t confuse with yeast</a:t>
            </a:r>
            <a:r>
              <a:rPr lang="en-US" sz="2000" dirty="0">
                <a:latin typeface="Century Gothic" panose="020B0502020202020204" pitchFamily="34" charset="0"/>
              </a:rPr>
              <a:t>)</a:t>
            </a:r>
          </a:p>
          <a:p>
            <a:pPr lvl="1" fontAlgn="auto"/>
            <a:r>
              <a:rPr lang="en-US" sz="2800" dirty="0">
                <a:latin typeface="Century Gothic" panose="020B0502020202020204" pitchFamily="34" charset="0"/>
              </a:rPr>
              <a:t>use fecal float centrifugation with </a:t>
            </a:r>
            <a:r>
              <a:rPr lang="en-US" sz="2800" u="sng" dirty="0">
                <a:latin typeface="Century Gothic" panose="020B0502020202020204" pitchFamily="34" charset="0"/>
              </a:rPr>
              <a:t>zinc sulfate </a:t>
            </a:r>
            <a:r>
              <a:rPr lang="en-US" sz="2800" dirty="0">
                <a:latin typeface="Century Gothic" panose="020B0502020202020204" pitchFamily="34" charset="0"/>
              </a:rPr>
              <a:t>solution</a:t>
            </a:r>
          </a:p>
        </p:txBody>
      </p:sp>
      <p:sp>
        <p:nvSpPr>
          <p:cNvPr id="9" name="Left Brace 8"/>
          <p:cNvSpPr/>
          <p:nvPr/>
        </p:nvSpPr>
        <p:spPr>
          <a:xfrm>
            <a:off x="1746363" y="817958"/>
            <a:ext cx="357677" cy="4474916"/>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0" y="2633862"/>
            <a:ext cx="1811714" cy="830997"/>
          </a:xfrm>
          <a:prstGeom prst="rect">
            <a:avLst/>
          </a:prstGeom>
          <a:noFill/>
        </p:spPr>
        <p:txBody>
          <a:bodyPr wrap="none" rtlCol="0">
            <a:spAutoFit/>
          </a:bodyPr>
          <a:lstStyle/>
          <a:p>
            <a:pPr algn="ctr"/>
            <a:r>
              <a:rPr lang="en-US" dirty="0">
                <a:solidFill>
                  <a:srgbClr val="00B0F0"/>
                </a:solidFill>
                <a:latin typeface="Century Gothic" panose="020B0502020202020204" pitchFamily="34" charset="0"/>
              </a:rPr>
              <a:t>combine</a:t>
            </a:r>
          </a:p>
          <a:p>
            <a:pPr algn="ctr"/>
            <a:r>
              <a:rPr lang="en-US" dirty="0">
                <a:solidFill>
                  <a:srgbClr val="00B0F0"/>
                </a:solidFill>
                <a:latin typeface="Century Gothic" panose="020B0502020202020204" pitchFamily="34" charset="0"/>
              </a:rPr>
              <a:t>↑ Sensitivity</a:t>
            </a:r>
          </a:p>
        </p:txBody>
      </p:sp>
      <p:sp>
        <p:nvSpPr>
          <p:cNvPr id="11" name="Rectangle 10"/>
          <p:cNvSpPr/>
          <p:nvPr/>
        </p:nvSpPr>
        <p:spPr>
          <a:xfrm>
            <a:off x="24653" y="6324600"/>
            <a:ext cx="6096000" cy="430887"/>
          </a:xfrm>
          <a:prstGeom prst="rect">
            <a:avLst/>
          </a:prstGeom>
        </p:spPr>
        <p:txBody>
          <a:bodyPr>
            <a:spAutoFit/>
          </a:bodyPr>
          <a:lstStyle/>
          <a:p>
            <a:r>
              <a:rPr lang="en-US" sz="1100" dirty="0">
                <a:solidFill>
                  <a:schemeClr val="bg1"/>
                </a:solidFill>
                <a:latin typeface="Century Gothic" panose="020B0502020202020204" pitchFamily="34" charset="0"/>
              </a:rPr>
              <a:t>Saleh, Meriam N., et al. "Comparison of diagnostic techniques for detection of Giardia </a:t>
            </a:r>
            <a:r>
              <a:rPr lang="en-US" sz="1100" dirty="0" err="1">
                <a:solidFill>
                  <a:schemeClr val="bg1"/>
                </a:solidFill>
                <a:latin typeface="Century Gothic" panose="020B0502020202020204" pitchFamily="34" charset="0"/>
              </a:rPr>
              <a:t>duodenalis</a:t>
            </a:r>
            <a:r>
              <a:rPr lang="en-US" sz="1100" dirty="0">
                <a:solidFill>
                  <a:schemeClr val="bg1"/>
                </a:solidFill>
                <a:latin typeface="Century Gothic" panose="020B0502020202020204" pitchFamily="34" charset="0"/>
              </a:rPr>
              <a:t> in dogs and cats." </a:t>
            </a:r>
            <a:r>
              <a:rPr lang="en-US" sz="1100" i="1" dirty="0">
                <a:solidFill>
                  <a:schemeClr val="bg1"/>
                </a:solidFill>
                <a:latin typeface="Century Gothic" panose="020B0502020202020204" pitchFamily="34" charset="0"/>
              </a:rPr>
              <a:t>JVIM</a:t>
            </a:r>
            <a:r>
              <a:rPr lang="en-US" sz="1100" dirty="0">
                <a:solidFill>
                  <a:schemeClr val="bg1"/>
                </a:solidFill>
                <a:latin typeface="Century Gothic" panose="020B0502020202020204" pitchFamily="34" charset="0"/>
              </a:rPr>
              <a:t> (2019).</a:t>
            </a:r>
          </a:p>
        </p:txBody>
      </p:sp>
      <p:sp>
        <p:nvSpPr>
          <p:cNvPr id="13" name="Rectangle 12"/>
          <p:cNvSpPr/>
          <p:nvPr/>
        </p:nvSpPr>
        <p:spPr>
          <a:xfrm>
            <a:off x="6248400" y="6313814"/>
            <a:ext cx="6096000" cy="430887"/>
          </a:xfrm>
          <a:prstGeom prst="rect">
            <a:avLst/>
          </a:prstGeom>
        </p:spPr>
        <p:txBody>
          <a:bodyPr>
            <a:spAutoFit/>
          </a:bodyPr>
          <a:lstStyle/>
          <a:p>
            <a:r>
              <a:rPr lang="en-US" sz="1100" dirty="0" err="1">
                <a:solidFill>
                  <a:schemeClr val="bg1"/>
                </a:solidFill>
                <a:latin typeface="Century Gothic" panose="020B0502020202020204" pitchFamily="34" charset="0"/>
              </a:rPr>
              <a:t>Uiterwijk</a:t>
            </a:r>
            <a:r>
              <a:rPr lang="en-US" sz="1100" dirty="0">
                <a:solidFill>
                  <a:schemeClr val="bg1"/>
                </a:solidFill>
                <a:latin typeface="Century Gothic" panose="020B0502020202020204" pitchFamily="34" charset="0"/>
              </a:rPr>
              <a:t>, </a:t>
            </a:r>
            <a:r>
              <a:rPr lang="en-US" sz="1100" dirty="0" err="1">
                <a:solidFill>
                  <a:schemeClr val="bg1"/>
                </a:solidFill>
                <a:latin typeface="Century Gothic" panose="020B0502020202020204" pitchFamily="34" charset="0"/>
              </a:rPr>
              <a:t>Mathilde</a:t>
            </a:r>
            <a:r>
              <a:rPr lang="en-US" sz="1100" dirty="0">
                <a:solidFill>
                  <a:schemeClr val="bg1"/>
                </a:solidFill>
                <a:latin typeface="Century Gothic" panose="020B0502020202020204" pitchFamily="34" charset="0"/>
              </a:rPr>
              <a:t>, et al. "Comparing four diagnostic tests for Giardia </a:t>
            </a:r>
            <a:r>
              <a:rPr lang="en-US" sz="1100" dirty="0" err="1">
                <a:solidFill>
                  <a:schemeClr val="bg1"/>
                </a:solidFill>
                <a:latin typeface="Century Gothic" panose="020B0502020202020204" pitchFamily="34" charset="0"/>
              </a:rPr>
              <a:t>duodenalis</a:t>
            </a:r>
            <a:r>
              <a:rPr lang="en-US" sz="1100" dirty="0">
                <a:solidFill>
                  <a:schemeClr val="bg1"/>
                </a:solidFill>
                <a:latin typeface="Century Gothic" panose="020B0502020202020204" pitchFamily="34" charset="0"/>
              </a:rPr>
              <a:t> in dogs using latent class analysis." </a:t>
            </a:r>
            <a:r>
              <a:rPr lang="en-US" sz="1100" i="1" dirty="0">
                <a:solidFill>
                  <a:schemeClr val="bg1"/>
                </a:solidFill>
                <a:latin typeface="Century Gothic" panose="020B0502020202020204" pitchFamily="34" charset="0"/>
              </a:rPr>
              <a:t>Parasites &amp; vectors</a:t>
            </a:r>
            <a:r>
              <a:rPr lang="en-US" sz="1100" dirty="0">
                <a:solidFill>
                  <a:schemeClr val="bg1"/>
                </a:solidFill>
                <a:latin typeface="Century Gothic" panose="020B0502020202020204" pitchFamily="34" charset="0"/>
              </a:rPr>
              <a:t> 11.1 (2018): 439.</a:t>
            </a:r>
          </a:p>
        </p:txBody>
      </p:sp>
    </p:spTree>
    <p:extLst>
      <p:ext uri="{BB962C8B-B14F-4D97-AF65-F5344CB8AC3E}">
        <p14:creationId xmlns:p14="http://schemas.microsoft.com/office/powerpoint/2010/main" val="289290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F233A0-A3B1-4C20-B374-5F127E04FF92}"/>
              </a:ext>
            </a:extLst>
          </p:cNvPr>
          <p:cNvGrpSpPr/>
          <p:nvPr/>
        </p:nvGrpSpPr>
        <p:grpSpPr>
          <a:xfrm>
            <a:off x="74695" y="185784"/>
            <a:ext cx="9677400" cy="6002920"/>
            <a:chOff x="2378092" y="1840746"/>
            <a:chExt cx="7161325" cy="4199249"/>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78092" y="1840746"/>
              <a:ext cx="7161325" cy="4199249"/>
            </a:xfrm>
            <a:prstGeom prst="rect">
              <a:avLst/>
            </a:prstGeom>
          </p:spPr>
        </p:pic>
        <p:cxnSp>
          <p:nvCxnSpPr>
            <p:cNvPr id="5" name="Straight Arrow Connector 4"/>
            <p:cNvCxnSpPr/>
            <p:nvPr/>
          </p:nvCxnSpPr>
          <p:spPr bwMode="auto">
            <a:xfrm flipH="1">
              <a:off x="7010399" y="4724400"/>
              <a:ext cx="228600" cy="762000"/>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a:off x="5692053" y="4724400"/>
              <a:ext cx="533400" cy="381000"/>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a:off x="7619999" y="3237682"/>
              <a:ext cx="609600" cy="76200"/>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a:off x="8584927" y="2423698"/>
              <a:ext cx="609600" cy="152400"/>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flipV="1">
              <a:off x="7644854" y="2265120"/>
              <a:ext cx="533400" cy="152400"/>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flipH="1">
              <a:off x="2801232" y="4991100"/>
              <a:ext cx="533400" cy="228600"/>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33" name="Group 32"/>
          <p:cNvGrpSpPr/>
          <p:nvPr/>
        </p:nvGrpSpPr>
        <p:grpSpPr>
          <a:xfrm>
            <a:off x="9878810" y="1828800"/>
            <a:ext cx="2313190" cy="1559757"/>
            <a:chOff x="3276600" y="6310700"/>
            <a:chExt cx="2127550" cy="1162250"/>
          </a:xfrm>
        </p:grpSpPr>
        <p:grpSp>
          <p:nvGrpSpPr>
            <p:cNvPr id="31" name="Group 30"/>
            <p:cNvGrpSpPr/>
            <p:nvPr/>
          </p:nvGrpSpPr>
          <p:grpSpPr>
            <a:xfrm>
              <a:off x="3276600" y="6310700"/>
              <a:ext cx="2127550" cy="523220"/>
              <a:chOff x="3276600" y="6400800"/>
              <a:chExt cx="2127550" cy="523220"/>
            </a:xfrm>
          </p:grpSpPr>
          <p:cxnSp>
            <p:nvCxnSpPr>
              <p:cNvPr id="21" name="Straight Arrow Connector 20"/>
              <p:cNvCxnSpPr/>
              <p:nvPr/>
            </p:nvCxnSpPr>
            <p:spPr bwMode="auto">
              <a:xfrm>
                <a:off x="3276600" y="6553200"/>
                <a:ext cx="762000" cy="0"/>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9" name="TextBox 28"/>
              <p:cNvSpPr txBox="1"/>
              <p:nvPr/>
            </p:nvSpPr>
            <p:spPr>
              <a:xfrm>
                <a:off x="4038600" y="6400800"/>
                <a:ext cx="1365550" cy="523220"/>
              </a:xfrm>
              <a:prstGeom prst="rect">
                <a:avLst/>
              </a:prstGeom>
              <a:noFill/>
            </p:spPr>
            <p:txBody>
              <a:bodyPr wrap="none" rtlCol="0">
                <a:spAutoFit/>
              </a:bodyPr>
              <a:lstStyle/>
              <a:p>
                <a:r>
                  <a:rPr lang="en-US" sz="2800" dirty="0">
                    <a:latin typeface="Century Gothic" panose="020B0502020202020204" pitchFamily="34" charset="0"/>
                    <a:cs typeface="Comic Sans MS"/>
                  </a:rPr>
                  <a:t>Giardia</a:t>
                </a:r>
              </a:p>
            </p:txBody>
          </p:sp>
        </p:grpSp>
        <p:grpSp>
          <p:nvGrpSpPr>
            <p:cNvPr id="32" name="Group 31"/>
            <p:cNvGrpSpPr/>
            <p:nvPr/>
          </p:nvGrpSpPr>
          <p:grpSpPr>
            <a:xfrm>
              <a:off x="3314701" y="6949730"/>
              <a:ext cx="1831914" cy="523220"/>
              <a:chOff x="3314701" y="7039830"/>
              <a:chExt cx="1831914" cy="523220"/>
            </a:xfrm>
          </p:grpSpPr>
          <p:cxnSp>
            <p:nvCxnSpPr>
              <p:cNvPr id="22" name="Straight Arrow Connector 21"/>
              <p:cNvCxnSpPr/>
              <p:nvPr/>
            </p:nvCxnSpPr>
            <p:spPr bwMode="auto">
              <a:xfrm>
                <a:off x="3314701" y="7193719"/>
                <a:ext cx="685800" cy="0"/>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0" name="TextBox 29"/>
              <p:cNvSpPr txBox="1"/>
              <p:nvPr/>
            </p:nvSpPr>
            <p:spPr>
              <a:xfrm>
                <a:off x="4099526" y="7039830"/>
                <a:ext cx="1047089" cy="523220"/>
              </a:xfrm>
              <a:prstGeom prst="rect">
                <a:avLst/>
              </a:prstGeom>
              <a:noFill/>
            </p:spPr>
            <p:txBody>
              <a:bodyPr wrap="none" rtlCol="0">
                <a:spAutoFit/>
              </a:bodyPr>
              <a:lstStyle/>
              <a:p>
                <a:r>
                  <a:rPr lang="en-US" sz="2800" dirty="0">
                    <a:latin typeface="Century Gothic" panose="020B0502020202020204" pitchFamily="34" charset="0"/>
                    <a:cs typeface="Comic Sans MS"/>
                  </a:rPr>
                  <a:t>Yeast</a:t>
                </a:r>
              </a:p>
            </p:txBody>
          </p:sp>
        </p:grpSp>
      </p:grpSp>
      <p:sp>
        <p:nvSpPr>
          <p:cNvPr id="20" name="TextBox 19">
            <a:extLst>
              <a:ext uri="{FF2B5EF4-FFF2-40B4-BE49-F238E27FC236}">
                <a16:creationId xmlns:a16="http://schemas.microsoft.com/office/drawing/2014/main" id="{B669AEBC-4426-4700-903F-FAE2790F5142}"/>
              </a:ext>
            </a:extLst>
          </p:cNvPr>
          <p:cNvSpPr txBox="1"/>
          <p:nvPr/>
        </p:nvSpPr>
        <p:spPr>
          <a:xfrm>
            <a:off x="9677400" y="185784"/>
            <a:ext cx="2502608" cy="954107"/>
          </a:xfrm>
          <a:prstGeom prst="rect">
            <a:avLst/>
          </a:prstGeom>
          <a:noFill/>
        </p:spPr>
        <p:txBody>
          <a:bodyPr wrap="none" rtlCol="0">
            <a:spAutoFit/>
          </a:bodyPr>
          <a:lstStyle/>
          <a:p>
            <a:r>
              <a:rPr lang="en-US" sz="2800" dirty="0">
                <a:latin typeface="Century Gothic" panose="020B0502020202020204" pitchFamily="34" charset="0"/>
                <a:cs typeface="Comic Sans MS"/>
              </a:rPr>
              <a:t>40x objective</a:t>
            </a:r>
          </a:p>
          <a:p>
            <a:r>
              <a:rPr lang="en-US" sz="2800" dirty="0">
                <a:latin typeface="Century Gothic" panose="020B0502020202020204" pitchFamily="34" charset="0"/>
                <a:cs typeface="Comic Sans MS"/>
              </a:rPr>
              <a:t>(mag. 400x)</a:t>
            </a:r>
          </a:p>
        </p:txBody>
      </p:sp>
      <p:sp>
        <p:nvSpPr>
          <p:cNvPr id="2" name="Rectangle 1"/>
          <p:cNvSpPr/>
          <p:nvPr/>
        </p:nvSpPr>
        <p:spPr>
          <a:xfrm>
            <a:off x="351267" y="6395050"/>
            <a:ext cx="10356031" cy="461665"/>
          </a:xfrm>
          <a:prstGeom prst="rect">
            <a:avLst/>
          </a:prstGeom>
        </p:spPr>
        <p:txBody>
          <a:bodyPr wrap="square">
            <a:spAutoFit/>
          </a:bodyPr>
          <a:lstStyle/>
          <a:p>
            <a:r>
              <a:rPr lang="en-US" dirty="0">
                <a:solidFill>
                  <a:schemeClr val="bg1"/>
                </a:solidFill>
                <a:latin typeface="Century Gothic" panose="020B0502020202020204" pitchFamily="34" charset="0"/>
              </a:rPr>
              <a:t>Zinc sulfate fecal flotation showing </a:t>
            </a:r>
            <a:r>
              <a:rPr lang="en-US" i="1" dirty="0">
                <a:solidFill>
                  <a:schemeClr val="bg1"/>
                </a:solidFill>
                <a:latin typeface="Century Gothic" panose="020B0502020202020204" pitchFamily="34" charset="0"/>
              </a:rPr>
              <a:t>Giardia</a:t>
            </a:r>
            <a:r>
              <a:rPr lang="en-US" dirty="0">
                <a:solidFill>
                  <a:schemeClr val="bg1"/>
                </a:solidFill>
                <a:latin typeface="Century Gothic" panose="020B0502020202020204" pitchFamily="34" charset="0"/>
              </a:rPr>
              <a:t> cysts and yeast</a:t>
            </a:r>
          </a:p>
        </p:txBody>
      </p:sp>
    </p:spTree>
    <p:extLst>
      <p:ext uri="{BB962C8B-B14F-4D97-AF65-F5344CB8AC3E}">
        <p14:creationId xmlns:p14="http://schemas.microsoft.com/office/powerpoint/2010/main" val="1288771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32C0AD-C0D1-D431-D935-0E954591D1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5434263" y="-862263"/>
            <a:ext cx="5057274" cy="7391400"/>
          </a:xfrm>
          <a:prstGeom prst="rect">
            <a:avLst/>
          </a:prstGeom>
        </p:spPr>
      </p:pic>
      <p:sp>
        <p:nvSpPr>
          <p:cNvPr id="7" name="TextBox 6">
            <a:extLst>
              <a:ext uri="{FF2B5EF4-FFF2-40B4-BE49-F238E27FC236}">
                <a16:creationId xmlns:a16="http://schemas.microsoft.com/office/drawing/2014/main" id="{B364454A-E6E1-53DF-D944-1EB08B4E795D}"/>
              </a:ext>
            </a:extLst>
          </p:cNvPr>
          <p:cNvSpPr txBox="1"/>
          <p:nvPr/>
        </p:nvSpPr>
        <p:spPr>
          <a:xfrm>
            <a:off x="4099112" y="5362074"/>
            <a:ext cx="2377888" cy="461665"/>
          </a:xfrm>
          <a:prstGeom prst="rect">
            <a:avLst/>
          </a:prstGeom>
          <a:noFill/>
        </p:spPr>
        <p:txBody>
          <a:bodyPr wrap="square">
            <a:spAutoFit/>
          </a:bodyPr>
          <a:lstStyle/>
          <a:p>
            <a:r>
              <a:rPr lang="en-US" dirty="0">
                <a:latin typeface="Century Gothic" panose="020B0502020202020204" pitchFamily="34" charset="0"/>
              </a:rPr>
              <a:t>Iodine-stained</a:t>
            </a:r>
          </a:p>
        </p:txBody>
      </p:sp>
      <p:sp>
        <p:nvSpPr>
          <p:cNvPr id="8" name="TextBox 7">
            <a:extLst>
              <a:ext uri="{FF2B5EF4-FFF2-40B4-BE49-F238E27FC236}">
                <a16:creationId xmlns:a16="http://schemas.microsoft.com/office/drawing/2014/main" id="{E0FE8618-BF7B-0EA3-7D27-74B47B483143}"/>
              </a:ext>
            </a:extLst>
          </p:cNvPr>
          <p:cNvSpPr txBox="1"/>
          <p:nvPr/>
        </p:nvSpPr>
        <p:spPr>
          <a:xfrm>
            <a:off x="7962900" y="5363237"/>
            <a:ext cx="1714500" cy="461665"/>
          </a:xfrm>
          <a:prstGeom prst="rect">
            <a:avLst/>
          </a:prstGeom>
          <a:noFill/>
        </p:spPr>
        <p:txBody>
          <a:bodyPr wrap="square">
            <a:spAutoFit/>
          </a:bodyPr>
          <a:lstStyle/>
          <a:p>
            <a:r>
              <a:rPr lang="en-US" dirty="0">
                <a:latin typeface="Century Gothic" panose="020B0502020202020204" pitchFamily="34" charset="0"/>
              </a:rPr>
              <a:t>unstained</a:t>
            </a:r>
          </a:p>
        </p:txBody>
      </p:sp>
      <p:sp>
        <p:nvSpPr>
          <p:cNvPr id="10" name="TextBox 9">
            <a:extLst>
              <a:ext uri="{FF2B5EF4-FFF2-40B4-BE49-F238E27FC236}">
                <a16:creationId xmlns:a16="http://schemas.microsoft.com/office/drawing/2014/main" id="{08305387-6118-8A14-DB64-F9F863025A0C}"/>
              </a:ext>
            </a:extLst>
          </p:cNvPr>
          <p:cNvSpPr txBox="1"/>
          <p:nvPr/>
        </p:nvSpPr>
        <p:spPr>
          <a:xfrm>
            <a:off x="152400" y="304799"/>
            <a:ext cx="3870512" cy="1384995"/>
          </a:xfrm>
          <a:prstGeom prst="rect">
            <a:avLst/>
          </a:prstGeom>
          <a:noFill/>
        </p:spPr>
        <p:txBody>
          <a:bodyPr wrap="square">
            <a:spAutoFit/>
          </a:bodyPr>
          <a:lstStyle/>
          <a:p>
            <a:r>
              <a:rPr lang="en-US" sz="2800" dirty="0">
                <a:latin typeface="Century Gothic" panose="020B0502020202020204" pitchFamily="34" charset="0"/>
              </a:rPr>
              <a:t>Giardia cysts from a cat -zinc sulfate centrifugal flotation</a:t>
            </a:r>
          </a:p>
        </p:txBody>
      </p:sp>
    </p:spTree>
    <p:extLst>
      <p:ext uri="{BB962C8B-B14F-4D97-AF65-F5344CB8AC3E}">
        <p14:creationId xmlns:p14="http://schemas.microsoft.com/office/powerpoint/2010/main" val="1216970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FC88C4E-7117-43D3-9FEF-A7B3836BC350}"/>
              </a:ext>
            </a:extLst>
          </p:cNvPr>
          <p:cNvSpPr/>
          <p:nvPr/>
        </p:nvSpPr>
        <p:spPr>
          <a:xfrm>
            <a:off x="7467600" y="2343615"/>
            <a:ext cx="1382751" cy="780585"/>
          </a:xfrm>
          <a:custGeom>
            <a:avLst/>
            <a:gdLst>
              <a:gd name="connsiteX0" fmla="*/ 1382751 w 1382751"/>
              <a:gd name="connsiteY0" fmla="*/ 200722 h 780585"/>
              <a:gd name="connsiteX1" fmla="*/ 1293542 w 1382751"/>
              <a:gd name="connsiteY1" fmla="*/ 22302 h 780585"/>
              <a:gd name="connsiteX2" fmla="*/ 1226634 w 1382751"/>
              <a:gd name="connsiteY2" fmla="*/ 0 h 780585"/>
              <a:gd name="connsiteX3" fmla="*/ 1115122 w 1382751"/>
              <a:gd name="connsiteY3" fmla="*/ 22302 h 780585"/>
              <a:gd name="connsiteX4" fmla="*/ 1092820 w 1382751"/>
              <a:gd name="connsiteY4" fmla="*/ 89210 h 780585"/>
              <a:gd name="connsiteX5" fmla="*/ 914400 w 1382751"/>
              <a:gd name="connsiteY5" fmla="*/ 156117 h 780585"/>
              <a:gd name="connsiteX6" fmla="*/ 825190 w 1382751"/>
              <a:gd name="connsiteY6" fmla="*/ 133814 h 780585"/>
              <a:gd name="connsiteX7" fmla="*/ 758283 w 1382751"/>
              <a:gd name="connsiteY7" fmla="*/ 66907 h 780585"/>
              <a:gd name="connsiteX8" fmla="*/ 535259 w 1382751"/>
              <a:gd name="connsiteY8" fmla="*/ 89210 h 780585"/>
              <a:gd name="connsiteX9" fmla="*/ 490654 w 1382751"/>
              <a:gd name="connsiteY9" fmla="*/ 223024 h 780585"/>
              <a:gd name="connsiteX10" fmla="*/ 468351 w 1382751"/>
              <a:gd name="connsiteY10" fmla="*/ 401444 h 780585"/>
              <a:gd name="connsiteX11" fmla="*/ 133815 w 1382751"/>
              <a:gd name="connsiteY11" fmla="*/ 423746 h 780585"/>
              <a:gd name="connsiteX12" fmla="*/ 89210 w 1382751"/>
              <a:gd name="connsiteY12" fmla="*/ 557561 h 780585"/>
              <a:gd name="connsiteX13" fmla="*/ 66907 w 1382751"/>
              <a:gd name="connsiteY13" fmla="*/ 624468 h 780585"/>
              <a:gd name="connsiteX14" fmla="*/ 0 w 1382751"/>
              <a:gd name="connsiteY14" fmla="*/ 780585 h 78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2751" h="780585">
                <a:moveTo>
                  <a:pt x="1382751" y="200722"/>
                </a:moveTo>
                <a:cubicBezTo>
                  <a:pt x="1369282" y="167051"/>
                  <a:pt x="1332840" y="53741"/>
                  <a:pt x="1293542" y="22302"/>
                </a:cubicBezTo>
                <a:cubicBezTo>
                  <a:pt x="1275185" y="7616"/>
                  <a:pt x="1248937" y="7434"/>
                  <a:pt x="1226634" y="0"/>
                </a:cubicBezTo>
                <a:cubicBezTo>
                  <a:pt x="1189463" y="7434"/>
                  <a:pt x="1146662" y="1275"/>
                  <a:pt x="1115122" y="22302"/>
                </a:cubicBezTo>
                <a:cubicBezTo>
                  <a:pt x="1095561" y="35343"/>
                  <a:pt x="1107506" y="70853"/>
                  <a:pt x="1092820" y="89210"/>
                </a:cubicBezTo>
                <a:cubicBezTo>
                  <a:pt x="1049067" y="143901"/>
                  <a:pt x="974845" y="144028"/>
                  <a:pt x="914400" y="156117"/>
                </a:cubicBezTo>
                <a:cubicBezTo>
                  <a:pt x="884663" y="148683"/>
                  <a:pt x="851803" y="149022"/>
                  <a:pt x="825190" y="133814"/>
                </a:cubicBezTo>
                <a:cubicBezTo>
                  <a:pt x="797805" y="118166"/>
                  <a:pt x="789457" y="71703"/>
                  <a:pt x="758283" y="66907"/>
                </a:cubicBezTo>
                <a:cubicBezTo>
                  <a:pt x="684440" y="55547"/>
                  <a:pt x="609600" y="81776"/>
                  <a:pt x="535259" y="89210"/>
                </a:cubicBezTo>
                <a:cubicBezTo>
                  <a:pt x="520391" y="133815"/>
                  <a:pt x="496486" y="176370"/>
                  <a:pt x="490654" y="223024"/>
                </a:cubicBezTo>
                <a:cubicBezTo>
                  <a:pt x="483220" y="282497"/>
                  <a:pt x="520590" y="372060"/>
                  <a:pt x="468351" y="401444"/>
                </a:cubicBezTo>
                <a:cubicBezTo>
                  <a:pt x="370944" y="456235"/>
                  <a:pt x="245327" y="416312"/>
                  <a:pt x="133815" y="423746"/>
                </a:cubicBezTo>
                <a:lnTo>
                  <a:pt x="89210" y="557561"/>
                </a:lnTo>
                <a:lnTo>
                  <a:pt x="66907" y="624468"/>
                </a:lnTo>
                <a:cubicBezTo>
                  <a:pt x="41872" y="774680"/>
                  <a:pt x="85051" y="738060"/>
                  <a:pt x="0" y="780585"/>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27755E5-517F-488E-B340-6443A6C7F8B5}"/>
              </a:ext>
            </a:extLst>
          </p:cNvPr>
          <p:cNvSpPr/>
          <p:nvPr/>
        </p:nvSpPr>
        <p:spPr>
          <a:xfrm>
            <a:off x="166725" y="252380"/>
            <a:ext cx="10729875" cy="646331"/>
          </a:xfrm>
          <a:prstGeom prst="rect">
            <a:avLst/>
          </a:prstGeom>
        </p:spPr>
        <p:txBody>
          <a:bodyPr wrap="square">
            <a:spAutoFit/>
          </a:bodyPr>
          <a:lstStyle/>
          <a:p>
            <a:r>
              <a:rPr lang="en-US" altLang="en-US" sz="3600" b="1" dirty="0">
                <a:latin typeface="Century Gothic" panose="020B0502020202020204" pitchFamily="34" charset="0"/>
              </a:rPr>
              <a:t>Diagnosis</a:t>
            </a:r>
            <a:r>
              <a:rPr lang="en-US" altLang="en-US" sz="3600" dirty="0">
                <a:latin typeface="Century Gothic" panose="020B0502020202020204" pitchFamily="34" charset="0"/>
              </a:rPr>
              <a:t>: Wet mount Giardia</a:t>
            </a:r>
          </a:p>
        </p:txBody>
      </p:sp>
      <p:sp>
        <p:nvSpPr>
          <p:cNvPr id="6" name="Text Box 1037">
            <a:extLst>
              <a:ext uri="{FF2B5EF4-FFF2-40B4-BE49-F238E27FC236}">
                <a16:creationId xmlns:a16="http://schemas.microsoft.com/office/drawing/2014/main" id="{54629CC4-F449-420B-A64E-7B62CED9CD23}"/>
              </a:ext>
            </a:extLst>
          </p:cNvPr>
          <p:cNvSpPr txBox="1">
            <a:spLocks noChangeArrowheads="1"/>
          </p:cNvSpPr>
          <p:nvPr/>
        </p:nvSpPr>
        <p:spPr bwMode="auto">
          <a:xfrm>
            <a:off x="5244912" y="6387497"/>
            <a:ext cx="39752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1600" b="1" dirty="0">
                <a:latin typeface="Century Gothic" panose="020B0502020202020204" pitchFamily="34" charset="0"/>
                <a:cs typeface="Comic Sans MS"/>
              </a:rPr>
              <a:t>http://</a:t>
            </a:r>
            <a:r>
              <a:rPr lang="en-US" sz="1600" b="1" dirty="0" err="1">
                <a:latin typeface="Century Gothic" panose="020B0502020202020204" pitchFamily="34" charset="0"/>
                <a:cs typeface="Comic Sans MS"/>
              </a:rPr>
              <a:t>www.JodyGookin.com</a:t>
            </a:r>
            <a:endParaRPr lang="en-US" sz="1600" b="1" dirty="0">
              <a:latin typeface="Century Gothic" panose="020B0502020202020204" pitchFamily="34" charset="0"/>
              <a:cs typeface="Comic Sans MS"/>
            </a:endParaRPr>
          </a:p>
        </p:txBody>
      </p:sp>
      <p:sp>
        <p:nvSpPr>
          <p:cNvPr id="8" name="Text Box 2061">
            <a:extLst>
              <a:ext uri="{FF2B5EF4-FFF2-40B4-BE49-F238E27FC236}">
                <a16:creationId xmlns:a16="http://schemas.microsoft.com/office/drawing/2014/main" id="{DD2F1A8B-C404-42A5-92BB-4F7DA5FE789D}"/>
              </a:ext>
            </a:extLst>
          </p:cNvPr>
          <p:cNvSpPr txBox="1">
            <a:spLocks noChangeArrowheads="1"/>
          </p:cNvSpPr>
          <p:nvPr/>
        </p:nvSpPr>
        <p:spPr bwMode="auto">
          <a:xfrm>
            <a:off x="166725" y="4797688"/>
            <a:ext cx="2456122"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r"/>
            <a:r>
              <a:rPr lang="en-US" sz="2000" b="1" i="1" u="sng" dirty="0">
                <a:latin typeface="Century Gothic" panose="020B0502020202020204" pitchFamily="34" charset="0"/>
                <a:cs typeface="Comic Sans MS"/>
              </a:rPr>
              <a:t>Giardia</a:t>
            </a:r>
          </a:p>
          <a:p>
            <a:pPr algn="r"/>
            <a:r>
              <a:rPr lang="en-US" sz="2000" dirty="0">
                <a:latin typeface="Century Gothic" panose="020B0502020202020204" pitchFamily="34" charset="0"/>
                <a:cs typeface="Comic Sans MS"/>
              </a:rPr>
              <a:t>Petal shape</a:t>
            </a:r>
          </a:p>
          <a:p>
            <a:pPr algn="r"/>
            <a:r>
              <a:rPr lang="en-US" sz="2000" dirty="0">
                <a:latin typeface="Century Gothic" panose="020B0502020202020204" pitchFamily="34" charset="0"/>
                <a:cs typeface="Comic Sans MS"/>
              </a:rPr>
              <a:t>Falling leaf motility</a:t>
            </a:r>
          </a:p>
          <a:p>
            <a:pPr algn="r"/>
            <a:r>
              <a:rPr lang="en-US" sz="2000" dirty="0">
                <a:latin typeface="Century Gothic" panose="020B0502020202020204" pitchFamily="34" charset="0"/>
                <a:cs typeface="Comic Sans MS"/>
              </a:rPr>
              <a:t>Forms cysts</a:t>
            </a:r>
          </a:p>
        </p:txBody>
      </p:sp>
      <p:pic>
        <p:nvPicPr>
          <p:cNvPr id="9" name="Picture 2085" descr="giardia">
            <a:extLst>
              <a:ext uri="{FF2B5EF4-FFF2-40B4-BE49-F238E27FC236}">
                <a16:creationId xmlns:a16="http://schemas.microsoft.com/office/drawing/2014/main" id="{E30BE111-73FB-4730-8561-71A5441A8EB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32945" y="4318408"/>
            <a:ext cx="2432488" cy="1796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1045">
            <a:extLst>
              <a:ext uri="{FF2B5EF4-FFF2-40B4-BE49-F238E27FC236}">
                <a16:creationId xmlns:a16="http://schemas.microsoft.com/office/drawing/2014/main" id="{35865D8D-A15B-44A5-A50E-7F627F8DD34A}"/>
              </a:ext>
            </a:extLst>
          </p:cNvPr>
          <p:cNvSpPr txBox="1">
            <a:spLocks noChangeArrowheads="1"/>
          </p:cNvSpPr>
          <p:nvPr/>
        </p:nvSpPr>
        <p:spPr bwMode="auto">
          <a:xfrm>
            <a:off x="0" y="2227281"/>
            <a:ext cx="2763799"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r"/>
            <a:r>
              <a:rPr lang="en-US" sz="2000" b="1" i="1" u="sng" dirty="0">
                <a:latin typeface="Century Gothic" panose="020B0502020202020204" pitchFamily="34" charset="0"/>
                <a:cs typeface="Comic Sans MS"/>
              </a:rPr>
              <a:t>T. </a:t>
            </a:r>
            <a:r>
              <a:rPr lang="en-US" sz="2000" b="1" i="1" u="sng" dirty="0" err="1">
                <a:latin typeface="Century Gothic" panose="020B0502020202020204" pitchFamily="34" charset="0"/>
                <a:cs typeface="Comic Sans MS"/>
              </a:rPr>
              <a:t>foetus</a:t>
            </a:r>
            <a:endParaRPr lang="en-US" sz="2000" b="1" i="1" u="sng" dirty="0">
              <a:latin typeface="Century Gothic" panose="020B0502020202020204" pitchFamily="34" charset="0"/>
              <a:cs typeface="Comic Sans MS"/>
            </a:endParaRPr>
          </a:p>
          <a:p>
            <a:pPr algn="r"/>
            <a:r>
              <a:rPr lang="en-US" sz="2000" dirty="0">
                <a:latin typeface="Century Gothic" panose="020B0502020202020204" pitchFamily="34" charset="0"/>
                <a:cs typeface="Comic Sans MS"/>
              </a:rPr>
              <a:t>Spindle-shaped</a:t>
            </a:r>
          </a:p>
          <a:p>
            <a:pPr algn="r"/>
            <a:r>
              <a:rPr lang="en-US" sz="2000" dirty="0">
                <a:latin typeface="Century Gothic" panose="020B0502020202020204" pitchFamily="34" charset="0"/>
                <a:cs typeface="Comic Sans MS"/>
              </a:rPr>
              <a:t>Forward motility</a:t>
            </a:r>
          </a:p>
          <a:p>
            <a:pPr algn="r"/>
            <a:r>
              <a:rPr lang="en-US" sz="2000" dirty="0">
                <a:latin typeface="Century Gothic" panose="020B0502020202020204" pitchFamily="34" charset="0"/>
                <a:cs typeface="Comic Sans MS"/>
              </a:rPr>
              <a:t>Does NOT form cysts</a:t>
            </a:r>
          </a:p>
        </p:txBody>
      </p:sp>
      <p:pic>
        <p:nvPicPr>
          <p:cNvPr id="12" name="Picture 2086" descr="tritrichomonas01">
            <a:extLst>
              <a:ext uri="{FF2B5EF4-FFF2-40B4-BE49-F238E27FC236}">
                <a16:creationId xmlns:a16="http://schemas.microsoft.com/office/drawing/2014/main" id="{A1272A89-BFEB-43DD-8445-D6161EB50CB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740251" y="1447255"/>
            <a:ext cx="2217876" cy="2103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T. foetus vs. Giardia.mp4">
            <a:hlinkClick r:id="" action="ppaction://media"/>
            <a:extLst>
              <a:ext uri="{FF2B5EF4-FFF2-40B4-BE49-F238E27FC236}">
                <a16:creationId xmlns:a16="http://schemas.microsoft.com/office/drawing/2014/main" id="{E9615CBD-794B-40DB-A668-C9E62AA4F22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06812" y="1262357"/>
            <a:ext cx="6972300" cy="4648200"/>
          </a:xfrm>
          <a:prstGeom prst="rect">
            <a:avLst/>
          </a:prstGeom>
        </p:spPr>
      </p:pic>
    </p:spTree>
    <p:extLst>
      <p:ext uri="{BB962C8B-B14F-4D97-AF65-F5344CB8AC3E}">
        <p14:creationId xmlns:p14="http://schemas.microsoft.com/office/powerpoint/2010/main" val="224440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547F204-D714-4A0A-939C-AF1E7E28DBD8}"/>
              </a:ext>
            </a:extLst>
          </p:cNvPr>
          <p:cNvSpPr txBox="1">
            <a:spLocks noChangeArrowheads="1"/>
          </p:cNvSpPr>
          <p:nvPr/>
        </p:nvSpPr>
        <p:spPr>
          <a:xfrm>
            <a:off x="457200" y="381000"/>
            <a:ext cx="7832725" cy="7620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4000" dirty="0">
                <a:solidFill>
                  <a:schemeClr val="tx1"/>
                </a:solidFill>
                <a:latin typeface="Century Gothic" panose="020B0502020202020204" pitchFamily="34" charset="0"/>
              </a:rPr>
              <a:t>Treatment: </a:t>
            </a:r>
            <a:r>
              <a:rPr lang="en-US" altLang="en-US" sz="4000" i="1" dirty="0">
                <a:solidFill>
                  <a:schemeClr val="tx1"/>
                </a:solidFill>
                <a:latin typeface="Century Gothic" panose="020B0502020202020204" pitchFamily="34" charset="0"/>
              </a:rPr>
              <a:t>Giardia</a:t>
            </a:r>
          </a:p>
        </p:txBody>
      </p:sp>
      <p:sp>
        <p:nvSpPr>
          <p:cNvPr id="3" name="Rectangle 3">
            <a:extLst>
              <a:ext uri="{FF2B5EF4-FFF2-40B4-BE49-F238E27FC236}">
                <a16:creationId xmlns:a16="http://schemas.microsoft.com/office/drawing/2014/main" id="{F069BA35-5E81-4C80-A524-894E050FBC49}"/>
              </a:ext>
            </a:extLst>
          </p:cNvPr>
          <p:cNvSpPr txBox="1">
            <a:spLocks noChangeArrowheads="1"/>
          </p:cNvSpPr>
          <p:nvPr/>
        </p:nvSpPr>
        <p:spPr>
          <a:xfrm>
            <a:off x="443753" y="1625979"/>
            <a:ext cx="10972800" cy="447542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buFont typeface="Wingdings" panose="05000000000000000000" pitchFamily="2" charset="2"/>
              <a:buChar char="§"/>
            </a:pPr>
            <a:r>
              <a:rPr lang="en-US" sz="2400" dirty="0" err="1">
                <a:solidFill>
                  <a:schemeClr val="tx1"/>
                </a:solidFill>
                <a:latin typeface="Century Gothic" panose="020B0502020202020204" pitchFamily="34" charset="0"/>
              </a:rPr>
              <a:t>Fenbendazole</a:t>
            </a:r>
            <a:r>
              <a:rPr lang="en-US" sz="2400" dirty="0">
                <a:solidFill>
                  <a:schemeClr val="tx1"/>
                </a:solidFill>
                <a:latin typeface="Century Gothic" panose="020B0502020202020204" pitchFamily="34" charset="0"/>
              </a:rPr>
              <a:t> [</a:t>
            </a:r>
            <a:r>
              <a:rPr lang="en-US" sz="2400" dirty="0" err="1">
                <a:solidFill>
                  <a:schemeClr val="tx1"/>
                </a:solidFill>
                <a:latin typeface="Century Gothic" panose="020B0502020202020204" pitchFamily="34" charset="0"/>
              </a:rPr>
              <a:t>Panacur</a:t>
            </a:r>
            <a:r>
              <a:rPr lang="en-US" sz="2400" dirty="0">
                <a:solidFill>
                  <a:schemeClr val="tx1"/>
                </a:solidFill>
                <a:latin typeface="Century Gothic" panose="020B0502020202020204" pitchFamily="34" charset="0"/>
              </a:rPr>
              <a:t>] or Metronidazole [</a:t>
            </a:r>
            <a:r>
              <a:rPr lang="en-US" sz="2400" dirty="0" err="1">
                <a:solidFill>
                  <a:schemeClr val="tx1"/>
                </a:solidFill>
                <a:latin typeface="Century Gothic" panose="020B0502020202020204" pitchFamily="34" charset="0"/>
              </a:rPr>
              <a:t>Flagyl</a:t>
            </a:r>
            <a:r>
              <a:rPr lang="en-US" sz="2400" dirty="0">
                <a:solidFill>
                  <a:schemeClr val="tx1"/>
                </a:solidFill>
                <a:latin typeface="Century Gothic" panose="020B0502020202020204" pitchFamily="34" charset="0"/>
              </a:rPr>
              <a:t>]</a:t>
            </a:r>
          </a:p>
          <a:p>
            <a:pPr fontAlgn="auto">
              <a:buFont typeface="Wingdings" panose="05000000000000000000" pitchFamily="2" charset="2"/>
              <a:buChar char="§"/>
            </a:pPr>
            <a:r>
              <a:rPr lang="en-US" sz="2400" dirty="0">
                <a:solidFill>
                  <a:schemeClr val="tx1"/>
                </a:solidFill>
                <a:latin typeface="Century Gothic" panose="020B0502020202020204" pitchFamily="34" charset="0"/>
              </a:rPr>
              <a:t>Combo of Febantel-pyrantel-praziquantel [</a:t>
            </a:r>
            <a:r>
              <a:rPr lang="en-US" sz="2400" dirty="0" err="1">
                <a:solidFill>
                  <a:schemeClr val="tx1"/>
                </a:solidFill>
                <a:latin typeface="Century Gothic" panose="020B0502020202020204" pitchFamily="34" charset="0"/>
              </a:rPr>
              <a:t>Drontal</a:t>
            </a:r>
            <a:r>
              <a:rPr lang="en-US" sz="2400" dirty="0">
                <a:solidFill>
                  <a:schemeClr val="tx1"/>
                </a:solidFill>
                <a:latin typeface="Century Gothic" panose="020B0502020202020204" pitchFamily="34" charset="0"/>
              </a:rPr>
              <a:t> plus]</a:t>
            </a:r>
          </a:p>
          <a:p>
            <a:pPr fontAlgn="auto">
              <a:buFont typeface="Wingdings" panose="05000000000000000000" pitchFamily="2" charset="2"/>
              <a:buChar char="§"/>
            </a:pPr>
            <a:r>
              <a:rPr lang="en-US" sz="2400" dirty="0">
                <a:solidFill>
                  <a:schemeClr val="tx1"/>
                </a:solidFill>
                <a:latin typeface="Century Gothic" panose="020B0502020202020204" pitchFamily="34" charset="0"/>
              </a:rPr>
              <a:t>Probiotics and fiber (psyllium) </a:t>
            </a:r>
          </a:p>
          <a:p>
            <a:pPr fontAlgn="auto">
              <a:buFont typeface="Wingdings" panose="05000000000000000000" pitchFamily="2" charset="2"/>
              <a:buChar char="§"/>
            </a:pPr>
            <a:r>
              <a:rPr lang="en-US" sz="2400" dirty="0">
                <a:solidFill>
                  <a:schemeClr val="tx1"/>
                </a:solidFill>
                <a:latin typeface="Century Gothic" panose="020B0502020202020204" pitchFamily="34" charset="0"/>
              </a:rPr>
              <a:t>Treatment duration depends on drug but range 3-8 days</a:t>
            </a:r>
          </a:p>
          <a:p>
            <a:pPr fontAlgn="auto">
              <a:buFont typeface="Wingdings" panose="05000000000000000000" pitchFamily="2" charset="2"/>
              <a:buChar char="§"/>
            </a:pPr>
            <a:r>
              <a:rPr lang="en-US" sz="2400" b="1" dirty="0">
                <a:solidFill>
                  <a:schemeClr val="accent1">
                    <a:lumMod val="75000"/>
                  </a:schemeClr>
                </a:solidFill>
                <a:latin typeface="Century Gothic" panose="020B0502020202020204" pitchFamily="34" charset="0"/>
              </a:rPr>
              <a:t>Follow-up with strict environmental decontamination, bathing the animal, etc. to prevent reinfection</a:t>
            </a:r>
            <a:r>
              <a:rPr lang="en-US" sz="2400" dirty="0">
                <a:solidFill>
                  <a:schemeClr val="tx1"/>
                </a:solidFill>
                <a:latin typeface="Century Gothic" panose="020B0502020202020204" pitchFamily="34" charset="0"/>
              </a:rPr>
              <a:t>.</a:t>
            </a:r>
          </a:p>
          <a:p>
            <a:pPr fontAlgn="auto">
              <a:buFont typeface="Wingdings" panose="05000000000000000000" pitchFamily="2" charset="2"/>
              <a:buChar char="§"/>
            </a:pPr>
            <a:r>
              <a:rPr lang="en-US" sz="2400" dirty="0">
                <a:solidFill>
                  <a:schemeClr val="tx1"/>
                </a:solidFill>
                <a:latin typeface="Century Gothic" panose="020B0502020202020204" pitchFamily="34" charset="0"/>
              </a:rPr>
              <a:t> </a:t>
            </a:r>
            <a:r>
              <a:rPr lang="en-US" sz="2400" b="1" dirty="0">
                <a:solidFill>
                  <a:schemeClr val="accent1">
                    <a:lumMod val="75000"/>
                  </a:schemeClr>
                </a:solidFill>
                <a:latin typeface="Century Gothic" panose="020B0502020202020204" pitchFamily="34" charset="0"/>
              </a:rPr>
              <a:t>Treat only symptomatic dogs &amp; cats </a:t>
            </a:r>
            <a:r>
              <a:rPr lang="en-US" sz="2400" dirty="0">
                <a:solidFill>
                  <a:schemeClr val="tx1"/>
                </a:solidFill>
                <a:latin typeface="Century Gothic" panose="020B0502020202020204" pitchFamily="34" charset="0"/>
              </a:rPr>
              <a:t>to decrease development of resistance to antiprotozoal drugs.</a:t>
            </a:r>
            <a:endParaRPr lang="en-US" altLang="en-US" sz="2400" dirty="0">
              <a:solidFill>
                <a:schemeClr val="tx1"/>
              </a:solidFill>
              <a:latin typeface="Century Gothic" panose="020B0502020202020204" pitchFamily="34" charset="0"/>
            </a:endParaRPr>
          </a:p>
        </p:txBody>
      </p:sp>
      <p:sp>
        <p:nvSpPr>
          <p:cNvPr id="4" name="TextBox 3">
            <a:extLst>
              <a:ext uri="{FF2B5EF4-FFF2-40B4-BE49-F238E27FC236}">
                <a16:creationId xmlns:a16="http://schemas.microsoft.com/office/drawing/2014/main" id="{60C6E075-F601-4784-807C-2B4DA804746D}"/>
              </a:ext>
            </a:extLst>
          </p:cNvPr>
          <p:cNvSpPr txBox="1"/>
          <p:nvPr/>
        </p:nvSpPr>
        <p:spPr>
          <a:xfrm flipH="1">
            <a:off x="228600" y="6273225"/>
            <a:ext cx="4267200" cy="584775"/>
          </a:xfrm>
          <a:prstGeom prst="rect">
            <a:avLst/>
          </a:prstGeom>
          <a:noFill/>
        </p:spPr>
        <p:txBody>
          <a:bodyPr wrap="square" rtlCol="0">
            <a:spAutoFit/>
          </a:bodyPr>
          <a:lstStyle/>
          <a:p>
            <a:r>
              <a:rPr lang="en-US" sz="3200" dirty="0">
                <a:solidFill>
                  <a:schemeClr val="bg1"/>
                </a:solidFill>
                <a:latin typeface="Century Gothic" panose="020B0502020202020204" pitchFamily="34" charset="0"/>
              </a:rPr>
              <a:t>Drug names are FYI</a:t>
            </a:r>
          </a:p>
        </p:txBody>
      </p:sp>
      <p:sp>
        <p:nvSpPr>
          <p:cNvPr id="6" name="TextBox 5">
            <a:extLst>
              <a:ext uri="{FF2B5EF4-FFF2-40B4-BE49-F238E27FC236}">
                <a16:creationId xmlns:a16="http://schemas.microsoft.com/office/drawing/2014/main" id="{5D030D06-EA11-B34C-C631-7AF58D0C06F6}"/>
              </a:ext>
            </a:extLst>
          </p:cNvPr>
          <p:cNvSpPr txBox="1"/>
          <p:nvPr/>
        </p:nvSpPr>
        <p:spPr>
          <a:xfrm>
            <a:off x="16933" y="5965448"/>
            <a:ext cx="10363200" cy="307777"/>
          </a:xfrm>
          <a:prstGeom prst="rect">
            <a:avLst/>
          </a:prstGeom>
          <a:noFill/>
        </p:spPr>
        <p:txBody>
          <a:bodyPr wrap="square">
            <a:spAutoFit/>
          </a:bodyPr>
          <a:lstStyle/>
          <a:p>
            <a:r>
              <a:rPr lang="en-US" sz="1400" dirty="0">
                <a:latin typeface="Century Gothic" panose="020B0502020202020204" pitchFamily="34" charset="0"/>
              </a:rPr>
              <a:t>Companion Animal Parasite Council (CAPC) for up-to-date management recommendations (https://capcvet.org/)</a:t>
            </a:r>
            <a:endParaRPr lang="en-US" sz="1400" dirty="0"/>
          </a:p>
        </p:txBody>
      </p:sp>
    </p:spTree>
    <p:extLst>
      <p:ext uri="{BB962C8B-B14F-4D97-AF65-F5344CB8AC3E}">
        <p14:creationId xmlns:p14="http://schemas.microsoft.com/office/powerpoint/2010/main" val="266728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cat transparent backgroun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3717" y="900110"/>
            <a:ext cx="2376488" cy="23764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freepngimages.com/wp-content/uploads/2014/04/Dog2_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17245" y="1042112"/>
            <a:ext cx="2539286" cy="25392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547F204-D714-4A0A-939C-AF1E7E28DBD8}"/>
              </a:ext>
            </a:extLst>
          </p:cNvPr>
          <p:cNvSpPr txBox="1">
            <a:spLocks noChangeArrowheads="1"/>
          </p:cNvSpPr>
          <p:nvPr/>
        </p:nvSpPr>
        <p:spPr>
          <a:xfrm>
            <a:off x="2362200" y="149784"/>
            <a:ext cx="7832725" cy="7620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4000" i="1" dirty="0">
                <a:solidFill>
                  <a:schemeClr val="tx1"/>
                </a:solidFill>
                <a:latin typeface="Century Gothic" panose="020B0502020202020204" pitchFamily="34" charset="0"/>
              </a:rPr>
              <a:t>Giardia</a:t>
            </a:r>
            <a:r>
              <a:rPr lang="en-US" altLang="en-US" sz="4000" dirty="0">
                <a:solidFill>
                  <a:schemeClr val="tx1"/>
                </a:solidFill>
                <a:latin typeface="Century Gothic" panose="020B0502020202020204" pitchFamily="34" charset="0"/>
              </a:rPr>
              <a:t> Treatment Tips (FYI)</a:t>
            </a:r>
            <a:endParaRPr lang="en-US" altLang="en-US" sz="4000" i="1" dirty="0">
              <a:solidFill>
                <a:schemeClr val="tx1"/>
              </a:solidFill>
              <a:latin typeface="Century Gothic" panose="020B0502020202020204" pitchFamily="34" charset="0"/>
            </a:endParaRPr>
          </a:p>
        </p:txBody>
      </p:sp>
      <p:sp>
        <p:nvSpPr>
          <p:cNvPr id="5" name="Rectangle 3">
            <a:extLst>
              <a:ext uri="{FF2B5EF4-FFF2-40B4-BE49-F238E27FC236}">
                <a16:creationId xmlns:a16="http://schemas.microsoft.com/office/drawing/2014/main" id="{CC5BD36A-E20F-4BAE-93E7-1C0D47733B68}"/>
              </a:ext>
            </a:extLst>
          </p:cNvPr>
          <p:cNvSpPr txBox="1">
            <a:spLocks noChangeArrowheads="1"/>
          </p:cNvSpPr>
          <p:nvPr/>
        </p:nvSpPr>
        <p:spPr>
          <a:xfrm>
            <a:off x="457200" y="3886200"/>
            <a:ext cx="5486400" cy="19050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lnSpc>
                <a:spcPct val="100000"/>
              </a:lnSpc>
              <a:buFont typeface="Arial" panose="020B0604020202020204" pitchFamily="34" charset="0"/>
              <a:buChar char="•"/>
            </a:pPr>
            <a:r>
              <a:rPr lang="en-US" sz="2400" dirty="0">
                <a:solidFill>
                  <a:schemeClr val="tx1"/>
                </a:solidFill>
                <a:latin typeface="Century Gothic" panose="020B0502020202020204" pitchFamily="34" charset="0"/>
              </a:rPr>
              <a:t>  Start with Fenbendazole, fiber, probiotic</a:t>
            </a:r>
          </a:p>
          <a:p>
            <a:pPr fontAlgn="auto">
              <a:lnSpc>
                <a:spcPct val="100000"/>
              </a:lnSpc>
              <a:buFont typeface="Arial" panose="020B0604020202020204" pitchFamily="34" charset="0"/>
              <a:buChar char="•"/>
            </a:pPr>
            <a:r>
              <a:rPr lang="en-US" sz="2400" dirty="0">
                <a:solidFill>
                  <a:schemeClr val="tx1"/>
                </a:solidFill>
                <a:latin typeface="Century Gothic" panose="020B0502020202020204" pitchFamily="34" charset="0"/>
              </a:rPr>
              <a:t>  If you suspect treatment failure, then next round use metronidazole</a:t>
            </a:r>
          </a:p>
        </p:txBody>
      </p:sp>
      <p:sp>
        <p:nvSpPr>
          <p:cNvPr id="6" name="Rectangle 3">
            <a:extLst>
              <a:ext uri="{FF2B5EF4-FFF2-40B4-BE49-F238E27FC236}">
                <a16:creationId xmlns:a16="http://schemas.microsoft.com/office/drawing/2014/main" id="{CC5BD36A-E20F-4BAE-93E7-1C0D47733B68}"/>
              </a:ext>
            </a:extLst>
          </p:cNvPr>
          <p:cNvSpPr txBox="1">
            <a:spLocks noChangeArrowheads="1"/>
          </p:cNvSpPr>
          <p:nvPr/>
        </p:nvSpPr>
        <p:spPr>
          <a:xfrm>
            <a:off x="6400800" y="3842056"/>
            <a:ext cx="5562600" cy="18669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lnSpc>
                <a:spcPct val="100000"/>
              </a:lnSpc>
              <a:buFont typeface="Arial" panose="020B0604020202020204" pitchFamily="34" charset="0"/>
              <a:buChar char="•"/>
            </a:pPr>
            <a:r>
              <a:rPr lang="en-US" sz="2400" dirty="0">
                <a:solidFill>
                  <a:schemeClr val="tx1"/>
                </a:solidFill>
                <a:latin typeface="Century Gothic" panose="020B0502020202020204" pitchFamily="34" charset="0"/>
              </a:rPr>
              <a:t>  Start with </a:t>
            </a:r>
            <a:r>
              <a:rPr lang="en-US" sz="2400" dirty="0" err="1">
                <a:solidFill>
                  <a:schemeClr val="tx1"/>
                </a:solidFill>
                <a:latin typeface="Century Gothic" panose="020B0502020202020204" pitchFamily="34" charset="0"/>
              </a:rPr>
              <a:t>Drontol</a:t>
            </a:r>
            <a:r>
              <a:rPr lang="en-US" sz="2400" dirty="0">
                <a:solidFill>
                  <a:schemeClr val="tx1"/>
                </a:solidFill>
                <a:latin typeface="Century Gothic" panose="020B0502020202020204" pitchFamily="34" charset="0"/>
              </a:rPr>
              <a:t> Plus, fiber, probiotic</a:t>
            </a:r>
          </a:p>
          <a:p>
            <a:pPr fontAlgn="auto">
              <a:lnSpc>
                <a:spcPct val="100000"/>
              </a:lnSpc>
              <a:buFont typeface="Arial" panose="020B0604020202020204" pitchFamily="34" charset="0"/>
              <a:buChar char="•"/>
            </a:pPr>
            <a:r>
              <a:rPr lang="en-US" sz="2400" dirty="0">
                <a:solidFill>
                  <a:schemeClr val="tx1"/>
                </a:solidFill>
                <a:latin typeface="Century Gothic" panose="020B0502020202020204" pitchFamily="34" charset="0"/>
              </a:rPr>
              <a:t>  If you suspect treatment failure, then next round, use metronidazole</a:t>
            </a:r>
          </a:p>
          <a:p>
            <a:pPr marL="0" indent="0" fontAlgn="auto">
              <a:lnSpc>
                <a:spcPct val="100000"/>
              </a:lnSpc>
              <a:buNone/>
            </a:pPr>
            <a:endParaRPr lang="en-US" sz="24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815069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00BDC4-3E54-4D31-A739-95CB2D5E7A05}"/>
              </a:ext>
            </a:extLst>
          </p:cNvPr>
          <p:cNvSpPr txBox="1"/>
          <p:nvPr/>
        </p:nvSpPr>
        <p:spPr>
          <a:xfrm>
            <a:off x="3994380" y="207289"/>
            <a:ext cx="3326552" cy="400110"/>
          </a:xfrm>
          <a:prstGeom prst="rect">
            <a:avLst/>
          </a:prstGeom>
          <a:noFill/>
          <a:ln>
            <a:solidFill>
              <a:schemeClr val="accent2">
                <a:lumMod val="75000"/>
              </a:schemeClr>
            </a:solidFill>
          </a:ln>
        </p:spPr>
        <p:txBody>
          <a:bodyPr wrap="none" rtlCol="0">
            <a:spAutoFit/>
          </a:bodyPr>
          <a:lstStyle/>
          <a:p>
            <a:r>
              <a:rPr lang="en-US" sz="2000" dirty="0">
                <a:latin typeface="Century Gothic" panose="020B0502020202020204" pitchFamily="34" charset="0"/>
              </a:rPr>
              <a:t>Symptomatic, Giardia (+)</a:t>
            </a:r>
          </a:p>
        </p:txBody>
      </p:sp>
      <p:sp>
        <p:nvSpPr>
          <p:cNvPr id="7" name="TextBox 6">
            <a:extLst>
              <a:ext uri="{FF2B5EF4-FFF2-40B4-BE49-F238E27FC236}">
                <a16:creationId xmlns:a16="http://schemas.microsoft.com/office/drawing/2014/main" id="{34ACF206-07B5-4C22-9710-FA2378676060}"/>
              </a:ext>
            </a:extLst>
          </p:cNvPr>
          <p:cNvSpPr txBox="1"/>
          <p:nvPr/>
        </p:nvSpPr>
        <p:spPr>
          <a:xfrm>
            <a:off x="8077200" y="4781490"/>
            <a:ext cx="1563577" cy="400110"/>
          </a:xfrm>
          <a:prstGeom prst="rect">
            <a:avLst/>
          </a:prstGeom>
          <a:noFill/>
          <a:ln>
            <a:solidFill>
              <a:schemeClr val="accent2">
                <a:lumMod val="75000"/>
              </a:schemeClr>
            </a:solidFill>
          </a:ln>
        </p:spPr>
        <p:txBody>
          <a:bodyPr wrap="square" rtlCol="0">
            <a:spAutoFit/>
          </a:bodyPr>
          <a:lstStyle/>
          <a:p>
            <a:r>
              <a:rPr lang="en-US" sz="2000" dirty="0">
                <a:latin typeface="Century Gothic" panose="020B0502020202020204" pitchFamily="34" charset="0"/>
              </a:rPr>
              <a:t>Giardia (+)</a:t>
            </a:r>
          </a:p>
        </p:txBody>
      </p:sp>
      <p:sp>
        <p:nvSpPr>
          <p:cNvPr id="8" name="TextBox 7">
            <a:extLst>
              <a:ext uri="{FF2B5EF4-FFF2-40B4-BE49-F238E27FC236}">
                <a16:creationId xmlns:a16="http://schemas.microsoft.com/office/drawing/2014/main" id="{E7E4627E-6CB8-4B56-84EF-9C00EDCFD966}"/>
              </a:ext>
            </a:extLst>
          </p:cNvPr>
          <p:cNvSpPr txBox="1"/>
          <p:nvPr/>
        </p:nvSpPr>
        <p:spPr>
          <a:xfrm>
            <a:off x="4821348" y="4177605"/>
            <a:ext cx="2212775" cy="1384995"/>
          </a:xfrm>
          <a:prstGeom prst="rect">
            <a:avLst/>
          </a:prstGeom>
          <a:noFill/>
          <a:ln>
            <a:solidFill>
              <a:schemeClr val="accent2">
                <a:lumMod val="75000"/>
              </a:schemeClr>
            </a:solidFill>
          </a:ln>
        </p:spPr>
        <p:txBody>
          <a:bodyPr wrap="square" rtlCol="0">
            <a:spAutoFit/>
          </a:bodyPr>
          <a:lstStyle/>
          <a:p>
            <a:pPr algn="ctr"/>
            <a:r>
              <a:rPr lang="en-US" sz="2800" b="1" dirty="0">
                <a:solidFill>
                  <a:schemeClr val="accent2">
                    <a:lumMod val="75000"/>
                  </a:schemeClr>
                </a:solidFill>
                <a:latin typeface="Century Gothic" panose="020B0502020202020204" pitchFamily="34" charset="0"/>
              </a:rPr>
              <a:t>Fecal float </a:t>
            </a:r>
            <a:r>
              <a:rPr lang="en-US" sz="2800" dirty="0">
                <a:solidFill>
                  <a:schemeClr val="accent2">
                    <a:lumMod val="75000"/>
                  </a:schemeClr>
                </a:solidFill>
                <a:latin typeface="Century Gothic" panose="020B0502020202020204" pitchFamily="34" charset="0"/>
              </a:rPr>
              <a:t>and </a:t>
            </a:r>
            <a:r>
              <a:rPr lang="en-US" sz="2800" b="1" dirty="0">
                <a:solidFill>
                  <a:schemeClr val="accent2">
                    <a:lumMod val="75000"/>
                  </a:schemeClr>
                </a:solidFill>
                <a:latin typeface="Century Gothic" panose="020B0502020202020204" pitchFamily="34" charset="0"/>
              </a:rPr>
              <a:t>Smear </a:t>
            </a:r>
            <a:r>
              <a:rPr lang="en-US" sz="2800" i="1" dirty="0">
                <a:solidFill>
                  <a:schemeClr val="accent2">
                    <a:lumMod val="75000"/>
                  </a:schemeClr>
                </a:solidFill>
                <a:latin typeface="Century Gothic" panose="020B0502020202020204" pitchFamily="34" charset="0"/>
              </a:rPr>
              <a:t>NOT ELISA</a:t>
            </a:r>
          </a:p>
        </p:txBody>
      </p:sp>
      <p:sp>
        <p:nvSpPr>
          <p:cNvPr id="13" name="TextBox 12">
            <a:extLst>
              <a:ext uri="{FF2B5EF4-FFF2-40B4-BE49-F238E27FC236}">
                <a16:creationId xmlns:a16="http://schemas.microsoft.com/office/drawing/2014/main" id="{7A2B4E3F-B006-421C-8AC9-A299DC8BB8E0}"/>
              </a:ext>
            </a:extLst>
          </p:cNvPr>
          <p:cNvSpPr txBox="1"/>
          <p:nvPr/>
        </p:nvSpPr>
        <p:spPr>
          <a:xfrm>
            <a:off x="8001184" y="3131055"/>
            <a:ext cx="2438216" cy="1015663"/>
          </a:xfrm>
          <a:prstGeom prst="rect">
            <a:avLst/>
          </a:prstGeom>
          <a:noFill/>
          <a:ln>
            <a:solidFill>
              <a:schemeClr val="accent2">
                <a:lumMod val="75000"/>
              </a:schemeClr>
            </a:solidFill>
            <a:prstDash val="dash"/>
          </a:ln>
        </p:spPr>
        <p:txBody>
          <a:bodyPr wrap="square" rtlCol="0">
            <a:spAutoFit/>
          </a:bodyPr>
          <a:lstStyle/>
          <a:p>
            <a:r>
              <a:rPr lang="en-US" sz="2000" dirty="0">
                <a:latin typeface="Century Gothic" panose="020B0502020202020204" pitchFamily="34" charset="0"/>
              </a:rPr>
              <a:t>Re-infected from environmental contamination?</a:t>
            </a:r>
          </a:p>
        </p:txBody>
      </p:sp>
      <p:cxnSp>
        <p:nvCxnSpPr>
          <p:cNvPr id="19" name="Straight Arrow Connector 18">
            <a:extLst>
              <a:ext uri="{FF2B5EF4-FFF2-40B4-BE49-F238E27FC236}">
                <a16:creationId xmlns:a16="http://schemas.microsoft.com/office/drawing/2014/main" id="{128F6496-099B-4B05-8BE1-44078B0EA22C}"/>
              </a:ext>
            </a:extLst>
          </p:cNvPr>
          <p:cNvCxnSpPr>
            <a:cxnSpLocks/>
          </p:cNvCxnSpPr>
          <p:nvPr/>
        </p:nvCxnSpPr>
        <p:spPr>
          <a:xfrm>
            <a:off x="6248400" y="2150350"/>
            <a:ext cx="0" cy="1968885"/>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1664377-9842-4B6D-B5C9-D8B05604A8C6}"/>
              </a:ext>
            </a:extLst>
          </p:cNvPr>
          <p:cNvCxnSpPr>
            <a:cxnSpLocks/>
          </p:cNvCxnSpPr>
          <p:nvPr/>
        </p:nvCxnSpPr>
        <p:spPr>
          <a:xfrm>
            <a:off x="5437148" y="655004"/>
            <a:ext cx="0" cy="242558"/>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57CF11F-456E-413A-92D0-B46D15115992}"/>
              </a:ext>
            </a:extLst>
          </p:cNvPr>
          <p:cNvCxnSpPr>
            <a:cxnSpLocks/>
          </p:cNvCxnSpPr>
          <p:nvPr/>
        </p:nvCxnSpPr>
        <p:spPr>
          <a:xfrm flipV="1">
            <a:off x="9067800" y="4229039"/>
            <a:ext cx="0" cy="495361"/>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743206F-A703-4210-A8AE-9AE3A7D12F8D}"/>
              </a:ext>
            </a:extLst>
          </p:cNvPr>
          <p:cNvCxnSpPr>
            <a:cxnSpLocks/>
            <a:stCxn id="64" idx="3"/>
          </p:cNvCxnSpPr>
          <p:nvPr/>
        </p:nvCxnSpPr>
        <p:spPr>
          <a:xfrm flipV="1">
            <a:off x="3936673" y="4562918"/>
            <a:ext cx="891151" cy="1"/>
          </a:xfrm>
          <a:prstGeom prst="straightConnector1">
            <a:avLst/>
          </a:prstGeom>
          <a:ln w="12700">
            <a:solidFill>
              <a:schemeClr val="accent2">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2" name="Rectangle 2">
            <a:extLst>
              <a:ext uri="{FF2B5EF4-FFF2-40B4-BE49-F238E27FC236}">
                <a16:creationId xmlns:a16="http://schemas.microsoft.com/office/drawing/2014/main" id="{31422DF7-F1AB-4282-81F8-166826FB8A83}"/>
              </a:ext>
            </a:extLst>
          </p:cNvPr>
          <p:cNvSpPr txBox="1">
            <a:spLocks noChangeArrowheads="1"/>
          </p:cNvSpPr>
          <p:nvPr/>
        </p:nvSpPr>
        <p:spPr>
          <a:xfrm>
            <a:off x="60844" y="46337"/>
            <a:ext cx="2629418" cy="7620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2800" dirty="0">
                <a:solidFill>
                  <a:schemeClr val="tx1"/>
                </a:solidFill>
                <a:latin typeface="Century Gothic" panose="020B0502020202020204" pitchFamily="34" charset="0"/>
              </a:rPr>
              <a:t>FYI: Follow-up: </a:t>
            </a:r>
            <a:r>
              <a:rPr lang="en-US" altLang="en-US" sz="2800" i="1" dirty="0">
                <a:solidFill>
                  <a:schemeClr val="tx1"/>
                </a:solidFill>
                <a:latin typeface="Century Gothic" panose="020B0502020202020204" pitchFamily="34" charset="0"/>
              </a:rPr>
              <a:t>Giardia</a:t>
            </a:r>
          </a:p>
          <a:p>
            <a:pPr fontAlgn="auto">
              <a:spcAft>
                <a:spcPts val="0"/>
              </a:spcAft>
            </a:pPr>
            <a:endParaRPr lang="en-US" altLang="en-US" sz="2800" i="1" dirty="0">
              <a:solidFill>
                <a:schemeClr val="tx1"/>
              </a:solidFill>
              <a:latin typeface="Century Gothic" panose="020B0502020202020204" pitchFamily="34" charset="0"/>
            </a:endParaRPr>
          </a:p>
        </p:txBody>
      </p:sp>
      <p:sp>
        <p:nvSpPr>
          <p:cNvPr id="45" name="TextBox 44">
            <a:extLst>
              <a:ext uri="{FF2B5EF4-FFF2-40B4-BE49-F238E27FC236}">
                <a16:creationId xmlns:a16="http://schemas.microsoft.com/office/drawing/2014/main" id="{3B39C04A-A686-4491-8080-451C70F0E235}"/>
              </a:ext>
            </a:extLst>
          </p:cNvPr>
          <p:cNvSpPr txBox="1"/>
          <p:nvPr/>
        </p:nvSpPr>
        <p:spPr>
          <a:xfrm>
            <a:off x="2459659" y="1661802"/>
            <a:ext cx="2799473" cy="400110"/>
          </a:xfrm>
          <a:prstGeom prst="rect">
            <a:avLst/>
          </a:prstGeom>
          <a:noFill/>
          <a:ln>
            <a:solidFill>
              <a:schemeClr val="accent2">
                <a:lumMod val="75000"/>
              </a:schemeClr>
            </a:solidFill>
          </a:ln>
        </p:spPr>
        <p:txBody>
          <a:bodyPr wrap="square" rtlCol="0">
            <a:spAutoFit/>
          </a:bodyPr>
          <a:lstStyle/>
          <a:p>
            <a:pPr algn="ctr"/>
            <a:r>
              <a:rPr lang="en-US" sz="2000" dirty="0">
                <a:latin typeface="Century Gothic" panose="020B0502020202020204" pitchFamily="34" charset="0"/>
              </a:rPr>
              <a:t>Symptoms resolved</a:t>
            </a:r>
          </a:p>
        </p:txBody>
      </p:sp>
      <p:cxnSp>
        <p:nvCxnSpPr>
          <p:cNvPr id="48" name="Straight Arrow Connector 47">
            <a:extLst>
              <a:ext uri="{FF2B5EF4-FFF2-40B4-BE49-F238E27FC236}">
                <a16:creationId xmlns:a16="http://schemas.microsoft.com/office/drawing/2014/main" id="{993EF1B4-1106-4A0B-90F9-5A6557901C83}"/>
              </a:ext>
            </a:extLst>
          </p:cNvPr>
          <p:cNvCxnSpPr>
            <a:cxnSpLocks/>
          </p:cNvCxnSpPr>
          <p:nvPr/>
        </p:nvCxnSpPr>
        <p:spPr>
          <a:xfrm flipH="1">
            <a:off x="4942998" y="1310686"/>
            <a:ext cx="301525" cy="351116"/>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9F0F557-AB39-430E-8A12-4C0417D135A4}"/>
              </a:ext>
            </a:extLst>
          </p:cNvPr>
          <p:cNvSpPr txBox="1"/>
          <p:nvPr/>
        </p:nvSpPr>
        <p:spPr>
          <a:xfrm>
            <a:off x="727383" y="2469698"/>
            <a:ext cx="1716428" cy="707886"/>
          </a:xfrm>
          <a:prstGeom prst="rect">
            <a:avLst/>
          </a:prstGeom>
          <a:noFill/>
          <a:ln>
            <a:solidFill>
              <a:schemeClr val="accent2">
                <a:lumMod val="75000"/>
              </a:schemeClr>
            </a:solidFill>
          </a:ln>
        </p:spPr>
        <p:txBody>
          <a:bodyPr wrap="square" rtlCol="0">
            <a:spAutoFit/>
          </a:bodyPr>
          <a:lstStyle/>
          <a:p>
            <a:r>
              <a:rPr lang="en-US" sz="2000" dirty="0">
                <a:latin typeface="Century Gothic" panose="020B0502020202020204" pitchFamily="34" charset="0"/>
              </a:rPr>
              <a:t>No need for follow up</a:t>
            </a:r>
          </a:p>
        </p:txBody>
      </p:sp>
      <p:cxnSp>
        <p:nvCxnSpPr>
          <p:cNvPr id="69" name="Straight Arrow Connector 68">
            <a:extLst>
              <a:ext uri="{FF2B5EF4-FFF2-40B4-BE49-F238E27FC236}">
                <a16:creationId xmlns:a16="http://schemas.microsoft.com/office/drawing/2014/main" id="{3F6813CC-3DA8-4B15-A1FE-8FF22683EE85}"/>
              </a:ext>
            </a:extLst>
          </p:cNvPr>
          <p:cNvCxnSpPr>
            <a:cxnSpLocks/>
          </p:cNvCxnSpPr>
          <p:nvPr/>
        </p:nvCxnSpPr>
        <p:spPr>
          <a:xfrm flipV="1">
            <a:off x="9601200" y="1668840"/>
            <a:ext cx="0" cy="495361"/>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FDBE86AF-1611-4CE2-962B-3966038638FB}"/>
              </a:ext>
            </a:extLst>
          </p:cNvPr>
          <p:cNvCxnSpPr>
            <a:cxnSpLocks/>
          </p:cNvCxnSpPr>
          <p:nvPr/>
        </p:nvCxnSpPr>
        <p:spPr>
          <a:xfrm>
            <a:off x="7086600" y="4965123"/>
            <a:ext cx="911608" cy="0"/>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21A26C7-0DEB-42E3-B9C9-46728084A0B0}"/>
              </a:ext>
            </a:extLst>
          </p:cNvPr>
          <p:cNvSpPr txBox="1"/>
          <p:nvPr/>
        </p:nvSpPr>
        <p:spPr>
          <a:xfrm>
            <a:off x="9330132" y="1272523"/>
            <a:ext cx="2203496" cy="400110"/>
          </a:xfrm>
          <a:prstGeom prst="rect">
            <a:avLst/>
          </a:prstGeom>
          <a:noFill/>
          <a:ln>
            <a:solidFill>
              <a:schemeClr val="accent2">
                <a:lumMod val="75000"/>
              </a:schemeClr>
            </a:solidFill>
          </a:ln>
        </p:spPr>
        <p:txBody>
          <a:bodyPr wrap="square" rtlCol="0">
            <a:spAutoFit/>
          </a:bodyPr>
          <a:lstStyle/>
          <a:p>
            <a:r>
              <a:rPr lang="en-US" sz="2000" dirty="0">
                <a:latin typeface="Century Gothic" panose="020B0502020202020204" pitchFamily="34" charset="0"/>
              </a:rPr>
              <a:t>Refractory Case</a:t>
            </a:r>
          </a:p>
        </p:txBody>
      </p:sp>
      <p:cxnSp>
        <p:nvCxnSpPr>
          <p:cNvPr id="47" name="Straight Arrow Connector 46">
            <a:extLst>
              <a:ext uri="{FF2B5EF4-FFF2-40B4-BE49-F238E27FC236}">
                <a16:creationId xmlns:a16="http://schemas.microsoft.com/office/drawing/2014/main" id="{3F6813CC-3DA8-4B15-A1FE-8FF22683EE85}"/>
              </a:ext>
            </a:extLst>
          </p:cNvPr>
          <p:cNvCxnSpPr>
            <a:cxnSpLocks/>
          </p:cNvCxnSpPr>
          <p:nvPr/>
        </p:nvCxnSpPr>
        <p:spPr>
          <a:xfrm flipV="1">
            <a:off x="9601200" y="780615"/>
            <a:ext cx="0" cy="495361"/>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21A26C7-0DEB-42E3-B9C9-46728084A0B0}"/>
              </a:ext>
            </a:extLst>
          </p:cNvPr>
          <p:cNvSpPr txBox="1"/>
          <p:nvPr/>
        </p:nvSpPr>
        <p:spPr>
          <a:xfrm>
            <a:off x="9330132" y="376164"/>
            <a:ext cx="1640572" cy="400110"/>
          </a:xfrm>
          <a:prstGeom prst="rect">
            <a:avLst/>
          </a:prstGeom>
          <a:noFill/>
          <a:ln>
            <a:solidFill>
              <a:schemeClr val="accent2">
                <a:lumMod val="75000"/>
              </a:schemeClr>
            </a:solidFill>
          </a:ln>
        </p:spPr>
        <p:txBody>
          <a:bodyPr wrap="square" rtlCol="0">
            <a:spAutoFit/>
          </a:bodyPr>
          <a:lstStyle/>
          <a:p>
            <a:r>
              <a:rPr lang="en-US" sz="2000" dirty="0">
                <a:latin typeface="Century Gothic" panose="020B0502020202020204" pitchFamily="34" charset="0"/>
              </a:rPr>
              <a:t>Different </a:t>
            </a:r>
            <a:r>
              <a:rPr lang="en-US" sz="2000" dirty="0" err="1">
                <a:latin typeface="Century Gothic" panose="020B0502020202020204" pitchFamily="34" charset="0"/>
              </a:rPr>
              <a:t>Tx</a:t>
            </a:r>
            <a:endParaRPr lang="en-US" sz="2000" dirty="0">
              <a:latin typeface="Century Gothic" panose="020B0502020202020204" pitchFamily="34" charset="0"/>
            </a:endParaRPr>
          </a:p>
        </p:txBody>
      </p:sp>
      <p:sp>
        <p:nvSpPr>
          <p:cNvPr id="40" name="TextBox 39">
            <a:extLst>
              <a:ext uri="{FF2B5EF4-FFF2-40B4-BE49-F238E27FC236}">
                <a16:creationId xmlns:a16="http://schemas.microsoft.com/office/drawing/2014/main" id="{2495658B-664C-433D-B5B3-2F440B17ED6C}"/>
              </a:ext>
            </a:extLst>
          </p:cNvPr>
          <p:cNvSpPr txBox="1"/>
          <p:nvPr/>
        </p:nvSpPr>
        <p:spPr>
          <a:xfrm>
            <a:off x="5537661" y="1693182"/>
            <a:ext cx="2250937" cy="400110"/>
          </a:xfrm>
          <a:prstGeom prst="rect">
            <a:avLst/>
          </a:prstGeom>
          <a:noFill/>
          <a:ln>
            <a:solidFill>
              <a:schemeClr val="accent2">
                <a:lumMod val="75000"/>
              </a:schemeClr>
            </a:solidFill>
          </a:ln>
        </p:spPr>
        <p:txBody>
          <a:bodyPr wrap="none" rtlCol="0">
            <a:spAutoFit/>
          </a:bodyPr>
          <a:lstStyle/>
          <a:p>
            <a:r>
              <a:rPr lang="en-US" sz="2000" dirty="0">
                <a:latin typeface="Century Gothic" panose="020B0502020202020204" pitchFamily="34" charset="0"/>
              </a:rPr>
              <a:t>Still symptomatic</a:t>
            </a:r>
          </a:p>
        </p:txBody>
      </p:sp>
      <p:cxnSp>
        <p:nvCxnSpPr>
          <p:cNvPr id="41" name="Straight Arrow Connector 40">
            <a:extLst>
              <a:ext uri="{FF2B5EF4-FFF2-40B4-BE49-F238E27FC236}">
                <a16:creationId xmlns:a16="http://schemas.microsoft.com/office/drawing/2014/main" id="{1E1537CC-5D7E-4372-BFB6-F858FF0BE836}"/>
              </a:ext>
            </a:extLst>
          </p:cNvPr>
          <p:cNvCxnSpPr>
            <a:cxnSpLocks/>
          </p:cNvCxnSpPr>
          <p:nvPr/>
        </p:nvCxnSpPr>
        <p:spPr>
          <a:xfrm>
            <a:off x="5804151" y="1320646"/>
            <a:ext cx="148234" cy="355754"/>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3714045-97A6-4A1F-A415-9CA2D9F1265F}"/>
              </a:ext>
            </a:extLst>
          </p:cNvPr>
          <p:cNvCxnSpPr>
            <a:cxnSpLocks/>
          </p:cNvCxnSpPr>
          <p:nvPr/>
        </p:nvCxnSpPr>
        <p:spPr>
          <a:xfrm flipH="1" flipV="1">
            <a:off x="8798374" y="2572971"/>
            <a:ext cx="378654" cy="531045"/>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F89DFD7-3781-40FA-9026-A744D86DAFE8}"/>
              </a:ext>
            </a:extLst>
          </p:cNvPr>
          <p:cNvSpPr txBox="1"/>
          <p:nvPr/>
        </p:nvSpPr>
        <p:spPr>
          <a:xfrm>
            <a:off x="8395601" y="2172861"/>
            <a:ext cx="603050" cy="400110"/>
          </a:xfrm>
          <a:prstGeom prst="rect">
            <a:avLst/>
          </a:prstGeom>
          <a:noFill/>
          <a:ln>
            <a:solidFill>
              <a:schemeClr val="accent2">
                <a:lumMod val="75000"/>
              </a:schemeClr>
            </a:solidFill>
          </a:ln>
        </p:spPr>
        <p:txBody>
          <a:bodyPr wrap="none" rtlCol="0">
            <a:spAutoFit/>
          </a:bodyPr>
          <a:lstStyle/>
          <a:p>
            <a:r>
              <a:rPr lang="en-US" sz="2000" dirty="0">
                <a:latin typeface="Century Gothic" panose="020B0502020202020204" pitchFamily="34" charset="0"/>
              </a:rPr>
              <a:t>Yes</a:t>
            </a:r>
          </a:p>
        </p:txBody>
      </p:sp>
      <p:cxnSp>
        <p:nvCxnSpPr>
          <p:cNvPr id="54" name="Straight Arrow Connector 53">
            <a:extLst>
              <a:ext uri="{FF2B5EF4-FFF2-40B4-BE49-F238E27FC236}">
                <a16:creationId xmlns:a16="http://schemas.microsoft.com/office/drawing/2014/main" id="{840F0292-F99A-4BED-B6DD-D143B0F551E9}"/>
              </a:ext>
            </a:extLst>
          </p:cNvPr>
          <p:cNvCxnSpPr>
            <a:cxnSpLocks/>
          </p:cNvCxnSpPr>
          <p:nvPr/>
        </p:nvCxnSpPr>
        <p:spPr>
          <a:xfrm flipV="1">
            <a:off x="8750867" y="1075459"/>
            <a:ext cx="0" cy="1097402"/>
          </a:xfrm>
          <a:prstGeom prst="straightConnector1">
            <a:avLst/>
          </a:prstGeom>
          <a:ln w="12700">
            <a:solidFill>
              <a:schemeClr val="accent2">
                <a:lumMod val="7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6A55194-6CD5-4DF8-8D94-247F4A035CE5}"/>
              </a:ext>
            </a:extLst>
          </p:cNvPr>
          <p:cNvCxnSpPr>
            <a:cxnSpLocks/>
          </p:cNvCxnSpPr>
          <p:nvPr/>
        </p:nvCxnSpPr>
        <p:spPr>
          <a:xfrm flipH="1" flipV="1">
            <a:off x="6067856" y="1066800"/>
            <a:ext cx="2695144" cy="4885"/>
          </a:xfrm>
          <a:prstGeom prst="straightConnector1">
            <a:avLst/>
          </a:prstGeom>
          <a:ln w="12700">
            <a:solidFill>
              <a:schemeClr val="accent2">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45373DF-49AC-4A98-A2C7-CE9D1D2B7881}"/>
              </a:ext>
            </a:extLst>
          </p:cNvPr>
          <p:cNvSpPr txBox="1"/>
          <p:nvPr/>
        </p:nvSpPr>
        <p:spPr>
          <a:xfrm>
            <a:off x="9384960" y="2191236"/>
            <a:ext cx="542136" cy="400110"/>
          </a:xfrm>
          <a:prstGeom prst="rect">
            <a:avLst/>
          </a:prstGeom>
          <a:noFill/>
          <a:ln>
            <a:solidFill>
              <a:schemeClr val="accent2">
                <a:lumMod val="75000"/>
              </a:schemeClr>
            </a:solidFill>
          </a:ln>
        </p:spPr>
        <p:txBody>
          <a:bodyPr wrap="none" rtlCol="0">
            <a:spAutoFit/>
          </a:bodyPr>
          <a:lstStyle/>
          <a:p>
            <a:r>
              <a:rPr lang="en-US" sz="2000" dirty="0">
                <a:latin typeface="Century Gothic" panose="020B0502020202020204" pitchFamily="34" charset="0"/>
              </a:rPr>
              <a:t>No</a:t>
            </a:r>
          </a:p>
        </p:txBody>
      </p:sp>
      <p:cxnSp>
        <p:nvCxnSpPr>
          <p:cNvPr id="58" name="Straight Arrow Connector 57">
            <a:extLst>
              <a:ext uri="{FF2B5EF4-FFF2-40B4-BE49-F238E27FC236}">
                <a16:creationId xmlns:a16="http://schemas.microsoft.com/office/drawing/2014/main" id="{061096B6-B892-4E9B-BD2D-5820ADCFEFA8}"/>
              </a:ext>
            </a:extLst>
          </p:cNvPr>
          <p:cNvCxnSpPr>
            <a:cxnSpLocks/>
          </p:cNvCxnSpPr>
          <p:nvPr/>
        </p:nvCxnSpPr>
        <p:spPr>
          <a:xfrm flipV="1">
            <a:off x="9215392" y="2617851"/>
            <a:ext cx="440636" cy="495362"/>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423698D-1B96-4769-A637-9C869D9820D4}"/>
              </a:ext>
            </a:extLst>
          </p:cNvPr>
          <p:cNvSpPr txBox="1"/>
          <p:nvPr/>
        </p:nvSpPr>
        <p:spPr>
          <a:xfrm>
            <a:off x="933423" y="4055087"/>
            <a:ext cx="3003250" cy="1015663"/>
          </a:xfrm>
          <a:prstGeom prst="rect">
            <a:avLst/>
          </a:prstGeom>
          <a:noFill/>
          <a:ln>
            <a:solidFill>
              <a:schemeClr val="accent2">
                <a:lumMod val="75000"/>
              </a:schemeClr>
            </a:solidFill>
            <a:prstDash val="lgDash"/>
          </a:ln>
        </p:spPr>
        <p:txBody>
          <a:bodyPr wrap="square" rtlCol="0">
            <a:spAutoFit/>
          </a:bodyPr>
          <a:lstStyle/>
          <a:p>
            <a:pPr algn="ctr"/>
            <a:r>
              <a:rPr lang="en-US" sz="2000" dirty="0">
                <a:latin typeface="Century Gothic" panose="020B0502020202020204" pitchFamily="34" charset="0"/>
              </a:rPr>
              <a:t>If contact with immunocompromised  humans, confirm NEG</a:t>
            </a:r>
          </a:p>
        </p:txBody>
      </p:sp>
      <p:cxnSp>
        <p:nvCxnSpPr>
          <p:cNvPr id="65" name="Straight Arrow Connector 64">
            <a:extLst>
              <a:ext uri="{FF2B5EF4-FFF2-40B4-BE49-F238E27FC236}">
                <a16:creationId xmlns:a16="http://schemas.microsoft.com/office/drawing/2014/main" id="{0196D716-D1DD-41AE-91AA-F43304084D86}"/>
              </a:ext>
            </a:extLst>
          </p:cNvPr>
          <p:cNvCxnSpPr>
            <a:cxnSpLocks/>
          </p:cNvCxnSpPr>
          <p:nvPr/>
        </p:nvCxnSpPr>
        <p:spPr>
          <a:xfrm flipH="1">
            <a:off x="2071460" y="2074057"/>
            <a:ext cx="776398" cy="368603"/>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DC4DFDC0-A6A4-4607-BE28-777A1ED44A10}"/>
              </a:ext>
            </a:extLst>
          </p:cNvPr>
          <p:cNvSpPr txBox="1"/>
          <p:nvPr/>
        </p:nvSpPr>
        <p:spPr>
          <a:xfrm>
            <a:off x="4684895" y="902496"/>
            <a:ext cx="1391922" cy="400109"/>
          </a:xfrm>
          <a:prstGeom prst="rect">
            <a:avLst/>
          </a:prstGeom>
          <a:noFill/>
          <a:ln>
            <a:solidFill>
              <a:schemeClr val="accent2">
                <a:lumMod val="75000"/>
              </a:schemeClr>
            </a:solidFill>
          </a:ln>
        </p:spPr>
        <p:txBody>
          <a:bodyPr wrap="square" rtlCol="0">
            <a:spAutoFit/>
          </a:bodyPr>
          <a:lstStyle/>
          <a:p>
            <a:pPr algn="ctr"/>
            <a:r>
              <a:rPr lang="en-US" sz="2000" dirty="0">
                <a:latin typeface="Century Gothic" panose="020B0502020202020204" pitchFamily="34" charset="0"/>
              </a:rPr>
              <a:t>Treat</a:t>
            </a:r>
          </a:p>
        </p:txBody>
      </p:sp>
      <p:cxnSp>
        <p:nvCxnSpPr>
          <p:cNvPr id="67" name="Straight Arrow Connector 66">
            <a:extLst>
              <a:ext uri="{FF2B5EF4-FFF2-40B4-BE49-F238E27FC236}">
                <a16:creationId xmlns:a16="http://schemas.microsoft.com/office/drawing/2014/main" id="{F78D01C1-63CD-4485-B6B7-779AA144DBE9}"/>
              </a:ext>
            </a:extLst>
          </p:cNvPr>
          <p:cNvCxnSpPr>
            <a:cxnSpLocks/>
          </p:cNvCxnSpPr>
          <p:nvPr/>
        </p:nvCxnSpPr>
        <p:spPr>
          <a:xfrm>
            <a:off x="5437148" y="654995"/>
            <a:ext cx="0" cy="242558"/>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8C5B563-EF46-4F67-9375-316DA504F103}"/>
              </a:ext>
            </a:extLst>
          </p:cNvPr>
          <p:cNvCxnSpPr>
            <a:cxnSpLocks/>
          </p:cNvCxnSpPr>
          <p:nvPr/>
        </p:nvCxnSpPr>
        <p:spPr>
          <a:xfrm>
            <a:off x="7086600" y="5475343"/>
            <a:ext cx="903436" cy="197666"/>
          </a:xfrm>
          <a:prstGeom prst="straightConnector1">
            <a:avLst/>
          </a:prstGeom>
          <a:ln w="1905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34ACF206-07B5-4C22-9710-FA2378676060}"/>
              </a:ext>
            </a:extLst>
          </p:cNvPr>
          <p:cNvSpPr txBox="1"/>
          <p:nvPr/>
        </p:nvSpPr>
        <p:spPr>
          <a:xfrm>
            <a:off x="8029949" y="5927481"/>
            <a:ext cx="3503679" cy="707886"/>
          </a:xfrm>
          <a:prstGeom prst="rect">
            <a:avLst/>
          </a:prstGeom>
          <a:noFill/>
          <a:ln>
            <a:solidFill>
              <a:schemeClr val="accent2">
                <a:lumMod val="75000"/>
              </a:schemeClr>
            </a:solidFill>
          </a:ln>
        </p:spPr>
        <p:txBody>
          <a:bodyPr wrap="square" rtlCol="0">
            <a:spAutoFit/>
          </a:bodyPr>
          <a:lstStyle/>
          <a:p>
            <a:r>
              <a:rPr lang="en-US" sz="2000" dirty="0">
                <a:latin typeface="Century Gothic" panose="020B0502020202020204" pitchFamily="34" charset="0"/>
              </a:rPr>
              <a:t>Perform 3 fecal centrifugation over 5 days</a:t>
            </a:r>
          </a:p>
        </p:txBody>
      </p:sp>
      <p:cxnSp>
        <p:nvCxnSpPr>
          <p:cNvPr id="68" name="Straight Arrow Connector 67">
            <a:extLst>
              <a:ext uri="{FF2B5EF4-FFF2-40B4-BE49-F238E27FC236}">
                <a16:creationId xmlns:a16="http://schemas.microsoft.com/office/drawing/2014/main" id="{78C5B563-EF46-4F67-9375-316DA504F103}"/>
              </a:ext>
            </a:extLst>
          </p:cNvPr>
          <p:cNvCxnSpPr>
            <a:cxnSpLocks/>
          </p:cNvCxnSpPr>
          <p:nvPr/>
        </p:nvCxnSpPr>
        <p:spPr>
          <a:xfrm>
            <a:off x="9677400" y="5693180"/>
            <a:ext cx="553420" cy="0"/>
          </a:xfrm>
          <a:prstGeom prst="straightConnector1">
            <a:avLst/>
          </a:prstGeom>
          <a:ln w="1905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34ACF206-07B5-4C22-9710-FA2378676060}"/>
              </a:ext>
            </a:extLst>
          </p:cNvPr>
          <p:cNvSpPr txBox="1"/>
          <p:nvPr/>
        </p:nvSpPr>
        <p:spPr>
          <a:xfrm>
            <a:off x="10230820" y="5452857"/>
            <a:ext cx="1741925" cy="400110"/>
          </a:xfrm>
          <a:prstGeom prst="rect">
            <a:avLst/>
          </a:prstGeom>
          <a:noFill/>
          <a:ln>
            <a:solidFill>
              <a:schemeClr val="accent2">
                <a:lumMod val="75000"/>
              </a:schemeClr>
            </a:solidFill>
          </a:ln>
        </p:spPr>
        <p:txBody>
          <a:bodyPr wrap="square" rtlCol="0">
            <a:spAutoFit/>
          </a:bodyPr>
          <a:lstStyle/>
          <a:p>
            <a:r>
              <a:rPr lang="en-US" sz="2000" dirty="0">
                <a:latin typeface="Century Gothic" panose="020B0502020202020204" pitchFamily="34" charset="0"/>
              </a:rPr>
              <a:t>Other GI </a:t>
            </a:r>
            <a:r>
              <a:rPr lang="en-US" sz="2000" dirty="0" err="1">
                <a:latin typeface="Century Gothic" panose="020B0502020202020204" pitchFamily="34" charset="0"/>
              </a:rPr>
              <a:t>dz</a:t>
            </a:r>
            <a:r>
              <a:rPr lang="en-US" sz="2000" dirty="0">
                <a:latin typeface="Century Gothic" panose="020B0502020202020204" pitchFamily="34" charset="0"/>
              </a:rPr>
              <a:t>?</a:t>
            </a:r>
          </a:p>
        </p:txBody>
      </p:sp>
      <p:sp>
        <p:nvSpPr>
          <p:cNvPr id="44" name="TextBox 43">
            <a:extLst>
              <a:ext uri="{FF2B5EF4-FFF2-40B4-BE49-F238E27FC236}">
                <a16:creationId xmlns:a16="http://schemas.microsoft.com/office/drawing/2014/main" id="{34ACF206-07B5-4C22-9710-FA2378676060}"/>
              </a:ext>
            </a:extLst>
          </p:cNvPr>
          <p:cNvSpPr txBox="1"/>
          <p:nvPr/>
        </p:nvSpPr>
        <p:spPr>
          <a:xfrm>
            <a:off x="8029950" y="5467290"/>
            <a:ext cx="1610828" cy="400110"/>
          </a:xfrm>
          <a:prstGeom prst="rect">
            <a:avLst/>
          </a:prstGeom>
          <a:solidFill>
            <a:schemeClr val="bg1"/>
          </a:solidFill>
          <a:ln>
            <a:solidFill>
              <a:schemeClr val="accent2">
                <a:lumMod val="75000"/>
              </a:schemeClr>
            </a:solidFill>
          </a:ln>
        </p:spPr>
        <p:txBody>
          <a:bodyPr wrap="square" rtlCol="0">
            <a:spAutoFit/>
          </a:bodyPr>
          <a:lstStyle/>
          <a:p>
            <a:r>
              <a:rPr lang="en-US" sz="2000" dirty="0">
                <a:latin typeface="Century Gothic" panose="020B0502020202020204" pitchFamily="34" charset="0"/>
              </a:rPr>
              <a:t>Giardia (-)</a:t>
            </a:r>
          </a:p>
        </p:txBody>
      </p:sp>
      <p:cxnSp>
        <p:nvCxnSpPr>
          <p:cNvPr id="72" name="Straight Arrow Connector 71">
            <a:extLst>
              <a:ext uri="{FF2B5EF4-FFF2-40B4-BE49-F238E27FC236}">
                <a16:creationId xmlns:a16="http://schemas.microsoft.com/office/drawing/2014/main" id="{78C5B563-EF46-4F67-9375-316DA504F103}"/>
              </a:ext>
            </a:extLst>
          </p:cNvPr>
          <p:cNvCxnSpPr>
            <a:cxnSpLocks/>
          </p:cNvCxnSpPr>
          <p:nvPr/>
        </p:nvCxnSpPr>
        <p:spPr>
          <a:xfrm>
            <a:off x="11041287" y="2457541"/>
            <a:ext cx="0" cy="2889532"/>
          </a:xfrm>
          <a:prstGeom prst="straightConnector1">
            <a:avLst/>
          </a:prstGeom>
          <a:ln w="1905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78C5B563-EF46-4F67-9375-316DA504F103}"/>
              </a:ext>
            </a:extLst>
          </p:cNvPr>
          <p:cNvCxnSpPr>
            <a:cxnSpLocks/>
          </p:cNvCxnSpPr>
          <p:nvPr/>
        </p:nvCxnSpPr>
        <p:spPr>
          <a:xfrm>
            <a:off x="9927096" y="2428527"/>
            <a:ext cx="1114191" cy="11558"/>
          </a:xfrm>
          <a:prstGeom prst="straightConnector1">
            <a:avLst/>
          </a:prstGeom>
          <a:ln w="19050">
            <a:solidFill>
              <a:schemeClr val="accent2">
                <a:lumMod val="7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8118B60-9204-49A7-F8EA-5A9B669893A9}"/>
              </a:ext>
            </a:extLst>
          </p:cNvPr>
          <p:cNvCxnSpPr>
            <a:cxnSpLocks/>
          </p:cNvCxnSpPr>
          <p:nvPr/>
        </p:nvCxnSpPr>
        <p:spPr>
          <a:xfrm>
            <a:off x="3429000" y="2074057"/>
            <a:ext cx="0" cy="1968885"/>
          </a:xfrm>
          <a:prstGeom prst="straightConnector1">
            <a:avLst/>
          </a:prstGeom>
          <a:ln w="12700">
            <a:solidFill>
              <a:schemeClr val="accent2">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95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45" grpId="0" animBg="1"/>
      <p:bldP spid="56" grpId="0" animBg="1"/>
      <p:bldP spid="35" grpId="0" animBg="1"/>
      <p:bldP spid="50" grpId="0" animBg="1"/>
      <p:bldP spid="40" grpId="0" animBg="1"/>
      <p:bldP spid="53" grpId="0" animBg="1"/>
      <p:bldP spid="57" grpId="0" animBg="1"/>
      <p:bldP spid="64" grpId="0" animBg="1"/>
      <p:bldP spid="66" grpId="0" animBg="1"/>
      <p:bldP spid="46" grpId="0" animBg="1"/>
      <p:bldP spid="70"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547F204-D714-4A0A-939C-AF1E7E28DBD8}"/>
              </a:ext>
            </a:extLst>
          </p:cNvPr>
          <p:cNvSpPr txBox="1">
            <a:spLocks noChangeArrowheads="1"/>
          </p:cNvSpPr>
          <p:nvPr/>
        </p:nvSpPr>
        <p:spPr>
          <a:xfrm>
            <a:off x="381000" y="197224"/>
            <a:ext cx="7832725" cy="7620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dirty="0">
                <a:solidFill>
                  <a:schemeClr val="tx1"/>
                </a:solidFill>
                <a:latin typeface="Century Gothic" panose="020B0502020202020204" pitchFamily="34" charset="0"/>
              </a:rPr>
              <a:t>Control: </a:t>
            </a:r>
            <a:r>
              <a:rPr lang="en-US" altLang="en-US" i="1" dirty="0">
                <a:solidFill>
                  <a:schemeClr val="tx1"/>
                </a:solidFill>
                <a:latin typeface="Century Gothic" panose="020B0502020202020204" pitchFamily="34" charset="0"/>
              </a:rPr>
              <a:t>Giardia</a:t>
            </a:r>
          </a:p>
        </p:txBody>
      </p:sp>
      <p:sp>
        <p:nvSpPr>
          <p:cNvPr id="3" name="Rectangle 3">
            <a:extLst>
              <a:ext uri="{FF2B5EF4-FFF2-40B4-BE49-F238E27FC236}">
                <a16:creationId xmlns:a16="http://schemas.microsoft.com/office/drawing/2014/main" id="{CC5BD36A-E20F-4BAE-93E7-1C0D47733B68}"/>
              </a:ext>
            </a:extLst>
          </p:cNvPr>
          <p:cNvSpPr txBox="1">
            <a:spLocks noChangeArrowheads="1"/>
          </p:cNvSpPr>
          <p:nvPr/>
        </p:nvSpPr>
        <p:spPr>
          <a:xfrm>
            <a:off x="381000" y="1143000"/>
            <a:ext cx="11430000" cy="41910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lnSpc>
                <a:spcPct val="100000"/>
              </a:lnSpc>
              <a:buFont typeface="Arial" panose="020B0604020202020204" pitchFamily="34" charset="0"/>
              <a:buChar char="•"/>
            </a:pPr>
            <a:r>
              <a:rPr lang="en-US" sz="2800" dirty="0">
                <a:solidFill>
                  <a:schemeClr val="tx1"/>
                </a:solidFill>
                <a:latin typeface="Century Gothic" panose="020B0502020202020204" pitchFamily="34" charset="0"/>
              </a:rPr>
              <a:t>  </a:t>
            </a:r>
            <a:r>
              <a:rPr lang="en-US" sz="2800" b="1" dirty="0">
                <a:solidFill>
                  <a:schemeClr val="accent2">
                    <a:lumMod val="75000"/>
                  </a:schemeClr>
                </a:solidFill>
                <a:latin typeface="Century Gothic" panose="020B0502020202020204" pitchFamily="34" charset="0"/>
              </a:rPr>
              <a:t>Strict prevention of fecal contamination</a:t>
            </a:r>
          </a:p>
          <a:p>
            <a:pPr fontAlgn="auto">
              <a:lnSpc>
                <a:spcPct val="100000"/>
              </a:lnSpc>
              <a:buFont typeface="Arial" panose="020B0604020202020204" pitchFamily="34" charset="0"/>
              <a:buChar char="•"/>
            </a:pPr>
            <a:r>
              <a:rPr lang="en-US" sz="2800" dirty="0">
                <a:solidFill>
                  <a:schemeClr val="tx1"/>
                </a:solidFill>
                <a:latin typeface="Century Gothic" panose="020B0502020202020204" pitchFamily="34" charset="0"/>
              </a:rPr>
              <a:t>  Outdoor environment: pick up, dispose of feces</a:t>
            </a:r>
          </a:p>
          <a:p>
            <a:pPr fontAlgn="auto">
              <a:lnSpc>
                <a:spcPct val="100000"/>
              </a:lnSpc>
              <a:buFont typeface="Arial" panose="020B0604020202020204" pitchFamily="34" charset="0"/>
              <a:buChar char="•"/>
            </a:pPr>
            <a:r>
              <a:rPr lang="en-US" sz="2800" dirty="0">
                <a:solidFill>
                  <a:schemeClr val="tx1"/>
                </a:solidFill>
                <a:latin typeface="Century Gothic" panose="020B0502020202020204" pitchFamily="34" charset="0"/>
              </a:rPr>
              <a:t>  Indoor environments: </a:t>
            </a:r>
          </a:p>
          <a:p>
            <a:pPr marL="201168" lvl="1" indent="0" fontAlgn="auto">
              <a:lnSpc>
                <a:spcPct val="100000"/>
              </a:lnSpc>
              <a:buNone/>
            </a:pPr>
            <a:r>
              <a:rPr lang="en-US" sz="2400" dirty="0">
                <a:solidFill>
                  <a:schemeClr val="tx1"/>
                </a:solidFill>
                <a:latin typeface="Century Gothic" panose="020B0502020202020204" pitchFamily="34" charset="0"/>
              </a:rPr>
              <a:t>	-clean (soap/water) followed by </a:t>
            </a:r>
            <a:r>
              <a:rPr lang="en-US" sz="2400" b="1" dirty="0">
                <a:solidFill>
                  <a:schemeClr val="accent2">
                    <a:lumMod val="75000"/>
                  </a:schemeClr>
                </a:solidFill>
                <a:latin typeface="Century Gothic" panose="020B0502020202020204" pitchFamily="34" charset="0"/>
              </a:rPr>
              <a:t>disinfection with diluted bleach 	</a:t>
            </a:r>
            <a:r>
              <a:rPr lang="en-US" sz="2400" dirty="0">
                <a:solidFill>
                  <a:schemeClr val="tx1"/>
                </a:solidFill>
                <a:latin typeface="Century Gothic" panose="020B0502020202020204" pitchFamily="34" charset="0"/>
              </a:rPr>
              <a:t>(~1/20 = 5% bleach) or quaternary ammonium compounds</a:t>
            </a:r>
          </a:p>
          <a:p>
            <a:pPr marL="201168" lvl="1" indent="0" fontAlgn="auto">
              <a:lnSpc>
                <a:spcPct val="100000"/>
              </a:lnSpc>
              <a:buNone/>
            </a:pPr>
            <a:r>
              <a:rPr lang="en-US" sz="2400" dirty="0">
                <a:solidFill>
                  <a:schemeClr val="tx1"/>
                </a:solidFill>
                <a:latin typeface="Century Gothic" panose="020B0502020202020204" pitchFamily="34" charset="0"/>
              </a:rPr>
              <a:t>	-raise temperature for 24 hours to dry out cysts</a:t>
            </a:r>
          </a:p>
          <a:p>
            <a:pPr fontAlgn="auto">
              <a:lnSpc>
                <a:spcPct val="100000"/>
              </a:lnSpc>
              <a:buFont typeface="Arial" panose="020B0604020202020204" pitchFamily="34" charset="0"/>
              <a:buChar char="•"/>
            </a:pPr>
            <a:r>
              <a:rPr lang="en-US" sz="2800" dirty="0">
                <a:solidFill>
                  <a:schemeClr val="tx1"/>
                </a:solidFill>
                <a:latin typeface="Century Gothic" panose="020B0502020202020204" pitchFamily="34" charset="0"/>
              </a:rPr>
              <a:t>  Bathing contaminated fur (chlorhexidine product)</a:t>
            </a:r>
          </a:p>
          <a:p>
            <a:pPr fontAlgn="auto">
              <a:lnSpc>
                <a:spcPct val="100000"/>
              </a:lnSpc>
              <a:buFont typeface="Arial" panose="020B0604020202020204" pitchFamily="34" charset="0"/>
              <a:buChar char="•"/>
            </a:pPr>
            <a:r>
              <a:rPr lang="en-US" sz="2800" dirty="0">
                <a:solidFill>
                  <a:schemeClr val="tx1"/>
                </a:solidFill>
                <a:latin typeface="Century Gothic" panose="020B0502020202020204" pitchFamily="34" charset="0"/>
              </a:rPr>
              <a:t>  Giardia cysts can survive for months in the right conditions</a:t>
            </a:r>
          </a:p>
        </p:txBody>
      </p:sp>
      <p:sp>
        <p:nvSpPr>
          <p:cNvPr id="4" name="Rectangle 3"/>
          <p:cNvSpPr/>
          <p:nvPr/>
        </p:nvSpPr>
        <p:spPr>
          <a:xfrm>
            <a:off x="3657600" y="5889812"/>
            <a:ext cx="7924800" cy="369332"/>
          </a:xfrm>
          <a:prstGeom prst="rect">
            <a:avLst/>
          </a:prstGeom>
        </p:spPr>
        <p:txBody>
          <a:bodyPr wrap="square">
            <a:spAutoFit/>
          </a:bodyPr>
          <a:lstStyle/>
          <a:p>
            <a:r>
              <a:rPr lang="en-US" sz="1800" dirty="0">
                <a:solidFill>
                  <a:schemeClr val="bg1"/>
                </a:solidFill>
                <a:latin typeface="Century Gothic" panose="020B0502020202020204" pitchFamily="34" charset="0"/>
                <a:hlinkClick r:id="rId3"/>
              </a:rPr>
              <a:t>https://www.cdc.gov/parasites/giardia/prevention-control-pets.html</a:t>
            </a:r>
            <a:endParaRPr lang="en-US" sz="1800" dirty="0">
              <a:solidFill>
                <a:schemeClr val="bg1"/>
              </a:solidFill>
              <a:latin typeface="Century Gothic" panose="020B0502020202020204" pitchFamily="34" charset="0"/>
            </a:endParaRPr>
          </a:p>
        </p:txBody>
      </p:sp>
      <p:sp>
        <p:nvSpPr>
          <p:cNvPr id="5" name="Rectangle 4"/>
          <p:cNvSpPr/>
          <p:nvPr/>
        </p:nvSpPr>
        <p:spPr>
          <a:xfrm>
            <a:off x="52085" y="5873680"/>
            <a:ext cx="3712876" cy="400110"/>
          </a:xfrm>
          <a:prstGeom prst="rect">
            <a:avLst/>
          </a:prstGeom>
        </p:spPr>
        <p:txBody>
          <a:bodyPr wrap="none">
            <a:spAutoFit/>
          </a:bodyPr>
          <a:lstStyle/>
          <a:p>
            <a:r>
              <a:rPr lang="en-US" sz="2000" dirty="0">
                <a:latin typeface="Century Gothic" panose="020B0502020202020204" pitchFamily="34" charset="0"/>
              </a:rPr>
              <a:t>Refer clients to CDC website</a:t>
            </a:r>
            <a:endParaRPr lang="en-US" sz="2000" dirty="0"/>
          </a:p>
        </p:txBody>
      </p:sp>
    </p:spTree>
    <p:extLst>
      <p:ext uri="{BB962C8B-B14F-4D97-AF65-F5344CB8AC3E}">
        <p14:creationId xmlns:p14="http://schemas.microsoft.com/office/powerpoint/2010/main" val="275560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6C37D3-1ADB-9D65-773D-82E271B6F4B1}"/>
              </a:ext>
            </a:extLst>
          </p:cNvPr>
          <p:cNvSpPr txBox="1"/>
          <p:nvPr/>
        </p:nvSpPr>
        <p:spPr>
          <a:xfrm>
            <a:off x="9677400" y="74991"/>
            <a:ext cx="2514600" cy="132343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Century Gothic" panose="020B0502020202020204" pitchFamily="34" charset="0"/>
                <a:ea typeface="ＭＳ Ｐゴシック" pitchFamily="34" charset="-128"/>
                <a:cs typeface="+mn-cs"/>
              </a:rPr>
              <a:t>FYI</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 In the 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Dog: 7.07%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Cat: 3.98%</a:t>
            </a:r>
          </a:p>
        </p:txBody>
      </p:sp>
      <p:pic>
        <p:nvPicPr>
          <p:cNvPr id="6" name="Picture 5" descr="Map&#10;&#10;Description automatically generated">
            <a:extLst>
              <a:ext uri="{FF2B5EF4-FFF2-40B4-BE49-F238E27FC236}">
                <a16:creationId xmlns:a16="http://schemas.microsoft.com/office/drawing/2014/main" id="{95402DA1-F7E5-DA17-21AA-279A70E7E3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68224" y="1398430"/>
            <a:ext cx="5871376" cy="4253753"/>
          </a:xfrm>
          <a:prstGeom prst="rect">
            <a:avLst/>
          </a:prstGeom>
        </p:spPr>
      </p:pic>
      <p:sp>
        <p:nvSpPr>
          <p:cNvPr id="7" name="Rectangle 2">
            <a:extLst>
              <a:ext uri="{FF2B5EF4-FFF2-40B4-BE49-F238E27FC236}">
                <a16:creationId xmlns:a16="http://schemas.microsoft.com/office/drawing/2014/main" id="{BC6ABE43-528B-8B57-FD86-DE1D16E238F4}"/>
              </a:ext>
            </a:extLst>
          </p:cNvPr>
          <p:cNvSpPr txBox="1">
            <a:spLocks noChangeArrowheads="1"/>
          </p:cNvSpPr>
          <p:nvPr/>
        </p:nvSpPr>
        <p:spPr>
          <a:xfrm>
            <a:off x="53788" y="188259"/>
            <a:ext cx="5029200" cy="7620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altLang="en-US" sz="3600" b="0" i="0" u="none" strike="noStrike" kern="1200" cap="none" spc="-50" normalizeH="0" baseline="0" noProof="0" dirty="0">
                <a:ln>
                  <a:noFill/>
                </a:ln>
                <a:solidFill>
                  <a:prstClr val="black"/>
                </a:solidFill>
                <a:effectLst/>
                <a:uLnTx/>
                <a:uFillTx/>
                <a:latin typeface="Century Gothic" panose="020B0502020202020204" pitchFamily="34" charset="0"/>
                <a:ea typeface="+mj-ea"/>
                <a:cs typeface="+mj-cs"/>
              </a:rPr>
              <a:t>Epidemiology: </a:t>
            </a:r>
            <a:r>
              <a:rPr kumimoji="0" lang="en-US" altLang="en-US" sz="3600" b="0" i="1" u="none" strike="noStrike" kern="1200" cap="none" spc="-50" normalizeH="0" baseline="0" noProof="0" dirty="0">
                <a:ln>
                  <a:noFill/>
                </a:ln>
                <a:solidFill>
                  <a:prstClr val="black"/>
                </a:solidFill>
                <a:effectLst/>
                <a:uLnTx/>
                <a:uFillTx/>
                <a:latin typeface="Century Gothic" panose="020B0502020202020204" pitchFamily="34" charset="0"/>
                <a:ea typeface="+mj-ea"/>
                <a:cs typeface="+mj-cs"/>
              </a:rPr>
              <a:t>Giardia</a:t>
            </a:r>
          </a:p>
        </p:txBody>
      </p:sp>
      <p:sp>
        <p:nvSpPr>
          <p:cNvPr id="8" name="Rectangle 3">
            <a:extLst>
              <a:ext uri="{FF2B5EF4-FFF2-40B4-BE49-F238E27FC236}">
                <a16:creationId xmlns:a16="http://schemas.microsoft.com/office/drawing/2014/main" id="{31D21759-5860-C72F-7BFE-7B783916FAEB}"/>
              </a:ext>
            </a:extLst>
          </p:cNvPr>
          <p:cNvSpPr txBox="1">
            <a:spLocks noChangeArrowheads="1"/>
          </p:cNvSpPr>
          <p:nvPr/>
        </p:nvSpPr>
        <p:spPr>
          <a:xfrm>
            <a:off x="80177" y="1295400"/>
            <a:ext cx="5943600" cy="51816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marR="0" lvl="1" indent="0" algn="l" defTabSz="914400" rtl="0" eaLnBrk="1" fontAlgn="auto" latinLnBrk="0" hangingPunct="1">
              <a:lnSpc>
                <a:spcPct val="90000"/>
              </a:lnSpc>
              <a:spcBef>
                <a:spcPts val="200"/>
              </a:spcBef>
              <a:spcAft>
                <a:spcPts val="400"/>
              </a:spcAft>
              <a:buClr>
                <a:srgbClr val="1CADE4"/>
              </a:buClr>
              <a:buSzTx/>
              <a:buFont typeface="Calibri" pitchFamily="34" charset="0"/>
              <a:buNone/>
              <a:tabLst/>
              <a:defRPr/>
            </a:pPr>
            <a:r>
              <a:rPr lang="en-US" sz="2400" dirty="0">
                <a:solidFill>
                  <a:schemeClr val="tx1"/>
                </a:solidFill>
                <a:latin typeface="Century Gothic" panose="020B0502020202020204" pitchFamily="34" charset="0"/>
              </a:rPr>
              <a:t>More c</a:t>
            </a:r>
            <a:r>
              <a:rPr kumimoji="0" lang="en-US" sz="240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ommon</a:t>
            </a:r>
            <a:r>
              <a:rPr kumimoji="0" lang="en-US" sz="240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in:</a:t>
            </a:r>
          </a:p>
          <a:p>
            <a:pPr marR="0" lvl="1" algn="l" defTabSz="914400" rtl="0" eaLnBrk="1" fontAlgn="auto" latinLnBrk="0" hangingPunct="1">
              <a:lnSpc>
                <a:spcPct val="90000"/>
              </a:lnSpc>
              <a:spcBef>
                <a:spcPts val="200"/>
              </a:spcBef>
              <a:spcAft>
                <a:spcPts val="400"/>
              </a:spcAft>
              <a:buClr>
                <a:srgbClr val="1CADE4"/>
              </a:buClr>
              <a:buSzTx/>
              <a:buFont typeface="Arial" panose="020B0604020202020204" pitchFamily="34" charset="0"/>
              <a:buChar char="•"/>
              <a:tabLst/>
              <a:defRPr/>
            </a:pPr>
            <a:r>
              <a:rPr lang="en-US" sz="2400" b="1" dirty="0">
                <a:solidFill>
                  <a:srgbClr val="2683C6">
                    <a:lumMod val="75000"/>
                  </a:srgbClr>
                </a:solidFill>
                <a:latin typeface="Century Gothic" panose="020B0502020202020204" pitchFamily="34" charset="0"/>
              </a:rPr>
              <a:t>High density situations (catteries, kennels, shelters, dog parks)</a:t>
            </a:r>
          </a:p>
          <a:p>
            <a:pPr marR="0" lvl="1" algn="l" defTabSz="914400" rtl="0" eaLnBrk="1" fontAlgn="auto" latinLnBrk="0" hangingPunct="1">
              <a:lnSpc>
                <a:spcPct val="90000"/>
              </a:lnSpc>
              <a:spcBef>
                <a:spcPts val="200"/>
              </a:spcBef>
              <a:spcAft>
                <a:spcPts val="400"/>
              </a:spcAft>
              <a:buClr>
                <a:srgbClr val="1CADE4"/>
              </a:buClr>
              <a:buSzTx/>
              <a:buFont typeface="Arial" panose="020B0604020202020204" pitchFamily="34" charset="0"/>
              <a:buChar char="•"/>
              <a:tabLst/>
              <a:defRPr/>
            </a:pPr>
            <a:r>
              <a:rPr kumimoji="0" lang="en-US" sz="2400" b="1" i="0" u="none" strike="noStrike" kern="1200" cap="none" spc="0" normalizeH="0" baseline="0" noProof="0" dirty="0">
                <a:ln>
                  <a:noFill/>
                </a:ln>
                <a:solidFill>
                  <a:srgbClr val="2683C6">
                    <a:lumMod val="75000"/>
                  </a:srgbClr>
                </a:solidFill>
                <a:effectLst/>
                <a:uLnTx/>
                <a:uFillTx/>
                <a:latin typeface="Century Gothic" panose="020B0502020202020204" pitchFamily="34" charset="0"/>
                <a:ea typeface="+mn-ea"/>
                <a:cs typeface="+mn-cs"/>
              </a:rPr>
              <a:t>Younger animals</a:t>
            </a:r>
          </a:p>
          <a:p>
            <a:pPr marL="201168" marR="0" lvl="1" indent="0" algn="l" defTabSz="914400" rtl="0" eaLnBrk="1" fontAlgn="auto" latinLnBrk="0" hangingPunct="1">
              <a:lnSpc>
                <a:spcPct val="90000"/>
              </a:lnSpc>
              <a:spcBef>
                <a:spcPts val="200"/>
              </a:spcBef>
              <a:spcAft>
                <a:spcPts val="400"/>
              </a:spcAft>
              <a:buClr>
                <a:srgbClr val="1CADE4"/>
              </a:buClr>
              <a:buSzTx/>
              <a:buFont typeface="Calibri" pitchFamily="34" charset="0"/>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01168" marR="0" lvl="1" indent="0" algn="l" defTabSz="914400" rtl="0" eaLnBrk="1" fontAlgn="auto" latinLnBrk="0" hangingPunct="1">
              <a:lnSpc>
                <a:spcPct val="90000"/>
              </a:lnSpc>
              <a:spcBef>
                <a:spcPts val="200"/>
              </a:spcBef>
              <a:spcAft>
                <a:spcPts val="400"/>
              </a:spcAft>
              <a:buClr>
                <a:srgbClr val="1CADE4"/>
              </a:buClr>
              <a:buSzTx/>
              <a:buFont typeface="Calibri" pitchFamily="34" charset="0"/>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More likely to </a:t>
            </a:r>
            <a:r>
              <a:rPr kumimoji="0" lang="en-US" sz="240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spread:</a:t>
            </a:r>
          </a:p>
          <a:p>
            <a:pPr marR="0" lvl="1" algn="l" defTabSz="914400" rtl="0" eaLnBrk="1" fontAlgn="auto" latinLnBrk="0" hangingPunct="1">
              <a:lnSpc>
                <a:spcPct val="90000"/>
              </a:lnSpc>
              <a:spcBef>
                <a:spcPts val="200"/>
              </a:spcBef>
              <a:spcAft>
                <a:spcPts val="400"/>
              </a:spcAft>
              <a:buClr>
                <a:srgbClr val="1CADE4"/>
              </a:buClr>
              <a:buSzTx/>
              <a:buFont typeface="Arial" panose="020B0604020202020204" pitchFamily="34" charset="0"/>
              <a:buChar char="•"/>
              <a:tabLst/>
              <a:defRPr/>
            </a:pPr>
            <a:r>
              <a:rPr kumimoji="0" lang="en-US" sz="2400" b="1" i="0" u="none" strike="noStrike" kern="1200" cap="none" spc="0" normalizeH="0" baseline="0" noProof="0" dirty="0" err="1">
                <a:ln>
                  <a:noFill/>
                </a:ln>
                <a:solidFill>
                  <a:srgbClr val="2683C6">
                    <a:lumMod val="75000"/>
                  </a:srgbClr>
                </a:solidFill>
                <a:effectLst/>
                <a:uLnTx/>
                <a:uFillTx/>
                <a:latin typeface="Century Gothic" panose="020B0502020202020204" pitchFamily="34" charset="0"/>
                <a:ea typeface="+mn-ea"/>
                <a:cs typeface="+mn-cs"/>
              </a:rPr>
              <a:t>Btwn</a:t>
            </a:r>
            <a:r>
              <a:rPr kumimoji="0" lang="en-US" sz="2400" b="1" i="0" u="none" strike="noStrike" kern="1200" cap="none" spc="0" normalizeH="0" baseline="0" noProof="0" dirty="0">
                <a:ln>
                  <a:noFill/>
                </a:ln>
                <a:solidFill>
                  <a:srgbClr val="2683C6">
                    <a:lumMod val="75000"/>
                  </a:srgbClr>
                </a:solidFill>
                <a:effectLst/>
                <a:uLnTx/>
                <a:uFillTx/>
                <a:latin typeface="Century Gothic" panose="020B0502020202020204" pitchFamily="34" charset="0"/>
                <a:ea typeface="+mn-ea"/>
                <a:cs typeface="+mn-cs"/>
              </a:rPr>
              <a:t> same species “house mates”.</a:t>
            </a:r>
          </a:p>
          <a:p>
            <a:pPr marL="201168" marR="0" lvl="1" indent="0" algn="l" defTabSz="914400" rtl="0" eaLnBrk="1" fontAlgn="auto" latinLnBrk="0" hangingPunct="1">
              <a:lnSpc>
                <a:spcPct val="90000"/>
              </a:lnSpc>
              <a:spcBef>
                <a:spcPts val="200"/>
              </a:spcBef>
              <a:spcAft>
                <a:spcPts val="400"/>
              </a:spcAft>
              <a:buClr>
                <a:srgbClr val="1CADE4"/>
              </a:buClr>
              <a:buSzTx/>
              <a:buFont typeface="Calibri" pitchFamily="34" charset="0"/>
              <a:buNone/>
              <a:tabLst/>
              <a:defRPr/>
            </a:pPr>
            <a:endParaRPr lang="en-US" sz="2400" b="1" dirty="0">
              <a:solidFill>
                <a:srgbClr val="2683C6">
                  <a:lumMod val="75000"/>
                </a:srgbClr>
              </a:solidFill>
              <a:latin typeface="Century Gothic" panose="020B0502020202020204" pitchFamily="34" charset="0"/>
            </a:endParaRPr>
          </a:p>
          <a:p>
            <a:pPr marL="201168" marR="0" lvl="1" indent="0" algn="l" defTabSz="914400" rtl="0" eaLnBrk="1" fontAlgn="auto" latinLnBrk="0" hangingPunct="1">
              <a:lnSpc>
                <a:spcPct val="90000"/>
              </a:lnSpc>
              <a:spcBef>
                <a:spcPts val="200"/>
              </a:spcBef>
              <a:spcAft>
                <a:spcPts val="400"/>
              </a:spcAft>
              <a:buClr>
                <a:srgbClr val="1CADE4"/>
              </a:buClr>
              <a:buSzTx/>
              <a:buFont typeface="Calibri" pitchFamily="34" charset="0"/>
              <a:buNone/>
              <a:tabLst/>
              <a:defRPr/>
            </a:pPr>
            <a:r>
              <a:rPr kumimoji="0" lang="en-US" sz="240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Common co-infections are:</a:t>
            </a:r>
          </a:p>
          <a:p>
            <a:pPr marR="0" lvl="1" algn="l" defTabSz="914400" rtl="0" eaLnBrk="1" fontAlgn="auto" latinLnBrk="0" hangingPunct="1">
              <a:lnSpc>
                <a:spcPct val="90000"/>
              </a:lnSpc>
              <a:spcBef>
                <a:spcPts val="200"/>
              </a:spcBef>
              <a:spcAft>
                <a:spcPts val="400"/>
              </a:spcAft>
              <a:buClr>
                <a:srgbClr val="1CADE4"/>
              </a:buClr>
              <a:buSzTx/>
              <a:buFont typeface="Arial" panose="020B0604020202020204" pitchFamily="34" charset="0"/>
              <a:buChar char="•"/>
              <a:tabLst/>
              <a:defRPr/>
            </a:pPr>
            <a:r>
              <a:rPr lang="en-US" sz="2400" b="1" i="1" dirty="0">
                <a:solidFill>
                  <a:srgbClr val="2683C6">
                    <a:lumMod val="75000"/>
                  </a:srgbClr>
                </a:solidFill>
                <a:latin typeface="Century Gothic" panose="020B0502020202020204" pitchFamily="34" charset="0"/>
              </a:rPr>
              <a:t>Giardia/Cryptosporidium</a:t>
            </a:r>
          </a:p>
          <a:p>
            <a:pPr marR="0" lvl="1" algn="l" defTabSz="914400" rtl="0" eaLnBrk="1" fontAlgn="auto" latinLnBrk="0" hangingPunct="1">
              <a:lnSpc>
                <a:spcPct val="90000"/>
              </a:lnSpc>
              <a:spcBef>
                <a:spcPts val="200"/>
              </a:spcBef>
              <a:spcAft>
                <a:spcPts val="400"/>
              </a:spcAft>
              <a:buClr>
                <a:srgbClr val="1CADE4"/>
              </a:buClr>
              <a:buSzTx/>
              <a:buFont typeface="Arial" panose="020B0604020202020204" pitchFamily="34" charset="0"/>
              <a:buChar char="•"/>
              <a:tabLst/>
              <a:defRPr/>
            </a:pPr>
            <a:r>
              <a:rPr kumimoji="0" lang="en-US" sz="2400" b="1" i="1" u="none" strike="noStrike" kern="1200" cap="none" spc="0" normalizeH="0" baseline="0" noProof="0" dirty="0">
                <a:ln>
                  <a:noFill/>
                </a:ln>
                <a:solidFill>
                  <a:srgbClr val="2683C6">
                    <a:lumMod val="75000"/>
                  </a:srgbClr>
                </a:solidFill>
                <a:effectLst/>
                <a:uLnTx/>
                <a:uFillTx/>
                <a:latin typeface="Century Gothic" panose="020B0502020202020204" pitchFamily="34" charset="0"/>
                <a:ea typeface="+mn-ea"/>
                <a:cs typeface="+mn-cs"/>
              </a:rPr>
              <a:t>Giardia/</a:t>
            </a:r>
            <a:r>
              <a:rPr kumimoji="0" lang="en-US" sz="2400" b="1" i="1" u="none" strike="noStrike" kern="1200" cap="none" spc="0" normalizeH="0" baseline="0" noProof="0" dirty="0" err="1">
                <a:ln>
                  <a:noFill/>
                </a:ln>
                <a:solidFill>
                  <a:srgbClr val="2683C6">
                    <a:lumMod val="75000"/>
                  </a:srgbClr>
                </a:solidFill>
                <a:effectLst/>
                <a:uLnTx/>
                <a:uFillTx/>
                <a:latin typeface="Century Gothic" panose="020B0502020202020204" pitchFamily="34" charset="0"/>
                <a:ea typeface="+mn-ea"/>
                <a:cs typeface="+mn-cs"/>
              </a:rPr>
              <a:t>Tritrichomonas</a:t>
            </a:r>
            <a:endParaRPr kumimoji="0" lang="en-US" sz="2400" b="1" i="1" u="none" strike="noStrike" kern="1200" cap="none" spc="0" normalizeH="0" baseline="0" noProof="0" dirty="0">
              <a:ln>
                <a:noFill/>
              </a:ln>
              <a:solidFill>
                <a:srgbClr val="2683C6">
                  <a:lumMod val="75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5150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547F204-D714-4A0A-939C-AF1E7E28DBD8}"/>
              </a:ext>
            </a:extLst>
          </p:cNvPr>
          <p:cNvSpPr txBox="1">
            <a:spLocks noChangeArrowheads="1"/>
          </p:cNvSpPr>
          <p:nvPr/>
        </p:nvSpPr>
        <p:spPr>
          <a:xfrm>
            <a:off x="174172" y="187657"/>
            <a:ext cx="7832725" cy="7620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dirty="0">
                <a:solidFill>
                  <a:schemeClr val="tx1"/>
                </a:solidFill>
                <a:latin typeface="Century Gothic" panose="020B0502020202020204" pitchFamily="34" charset="0"/>
              </a:rPr>
              <a:t>Zoonosis: </a:t>
            </a:r>
            <a:r>
              <a:rPr lang="en-US" altLang="en-US" i="1" dirty="0">
                <a:solidFill>
                  <a:schemeClr val="tx1"/>
                </a:solidFill>
                <a:latin typeface="Century Gothic" panose="020B0502020202020204" pitchFamily="34" charset="0"/>
              </a:rPr>
              <a:t>Giardia</a:t>
            </a:r>
          </a:p>
        </p:txBody>
      </p:sp>
      <p:sp>
        <p:nvSpPr>
          <p:cNvPr id="4" name="Rectangle 3">
            <a:extLst>
              <a:ext uri="{FF2B5EF4-FFF2-40B4-BE49-F238E27FC236}">
                <a16:creationId xmlns:a16="http://schemas.microsoft.com/office/drawing/2014/main" id="{DC1C31D5-E78A-470A-A692-2697E909EC21}"/>
              </a:ext>
            </a:extLst>
          </p:cNvPr>
          <p:cNvSpPr txBox="1">
            <a:spLocks noChangeArrowheads="1"/>
          </p:cNvSpPr>
          <p:nvPr/>
        </p:nvSpPr>
        <p:spPr>
          <a:xfrm>
            <a:off x="174172" y="949657"/>
            <a:ext cx="7154475" cy="556094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buFont typeface="Arial" panose="020B0604020202020204" pitchFamily="34" charset="0"/>
              <a:buChar char="•"/>
            </a:pPr>
            <a:r>
              <a:rPr lang="en-US" sz="2400" i="1" dirty="0">
                <a:solidFill>
                  <a:schemeClr val="tx1"/>
                </a:solidFill>
                <a:latin typeface="Century Gothic" panose="020B0502020202020204" pitchFamily="34" charset="0"/>
              </a:rPr>
              <a:t>Giardia</a:t>
            </a:r>
            <a:r>
              <a:rPr lang="en-US" sz="2400" dirty="0">
                <a:solidFill>
                  <a:schemeClr val="tx1"/>
                </a:solidFill>
                <a:latin typeface="Century Gothic" panose="020B0502020202020204" pitchFamily="34" charset="0"/>
              </a:rPr>
              <a:t> spp. contain molecular assemblages (differences in the genome) A-H</a:t>
            </a:r>
          </a:p>
          <a:p>
            <a:pPr fontAlgn="auto">
              <a:buFont typeface="Arial" panose="020B0604020202020204" pitchFamily="34" charset="0"/>
              <a:buChar char="•"/>
            </a:pPr>
            <a:endParaRPr lang="en-US" sz="2400" dirty="0">
              <a:solidFill>
                <a:schemeClr val="tx1"/>
              </a:solidFill>
              <a:latin typeface="Century Gothic" panose="020B0502020202020204" pitchFamily="34" charset="0"/>
            </a:endParaRPr>
          </a:p>
          <a:p>
            <a:pPr fontAlgn="auto">
              <a:buFont typeface="Arial" panose="020B0604020202020204" pitchFamily="34" charset="0"/>
              <a:buChar char="•"/>
            </a:pPr>
            <a:r>
              <a:rPr lang="en-US" sz="2400" dirty="0">
                <a:solidFill>
                  <a:schemeClr val="tx1"/>
                </a:solidFill>
                <a:latin typeface="Century Gothic" panose="020B0502020202020204" pitchFamily="34" charset="0"/>
              </a:rPr>
              <a:t>Most of the molecular assemblages seem to be host specific –</a:t>
            </a:r>
            <a:r>
              <a:rPr lang="en-US" sz="2400" b="1" dirty="0">
                <a:solidFill>
                  <a:schemeClr val="accent2">
                    <a:lumMod val="75000"/>
                  </a:schemeClr>
                </a:solidFill>
                <a:latin typeface="Century Gothic" panose="020B0502020202020204" pitchFamily="34" charset="0"/>
              </a:rPr>
              <a:t>zoonosis rare</a:t>
            </a:r>
            <a:r>
              <a:rPr lang="en-US" sz="2400" dirty="0">
                <a:solidFill>
                  <a:schemeClr val="tx1"/>
                </a:solidFill>
                <a:latin typeface="Century Gothic" panose="020B0502020202020204" pitchFamily="34" charset="0"/>
              </a:rPr>
              <a:t>.</a:t>
            </a:r>
          </a:p>
          <a:p>
            <a:pPr fontAlgn="auto"/>
            <a:endParaRPr lang="en-US" sz="2400" dirty="0">
              <a:solidFill>
                <a:schemeClr val="tx1"/>
              </a:solidFill>
              <a:latin typeface="Century Gothic" panose="020B0502020202020204" pitchFamily="34" charset="0"/>
            </a:endParaRPr>
          </a:p>
          <a:p>
            <a:pPr lvl="1" fontAlgn="auto"/>
            <a:r>
              <a:rPr lang="en-US" sz="2400" dirty="0">
                <a:solidFill>
                  <a:schemeClr val="tx1"/>
                </a:solidFill>
                <a:latin typeface="Century Gothic" panose="020B0502020202020204" pitchFamily="34" charset="0"/>
              </a:rPr>
              <a:t>Assemblage A-I – Humans, dogs, cats, others</a:t>
            </a:r>
          </a:p>
          <a:p>
            <a:pPr lvl="1" fontAlgn="auto"/>
            <a:r>
              <a:rPr lang="en-US" sz="2400" dirty="0">
                <a:solidFill>
                  <a:schemeClr val="tx1"/>
                </a:solidFill>
                <a:latin typeface="Century Gothic" panose="020B0502020202020204" pitchFamily="34" charset="0"/>
              </a:rPr>
              <a:t>Assemblage C &amp; D – Canines</a:t>
            </a:r>
          </a:p>
          <a:p>
            <a:pPr lvl="1" fontAlgn="auto"/>
            <a:r>
              <a:rPr lang="en-US" sz="2400" dirty="0">
                <a:solidFill>
                  <a:schemeClr val="tx1"/>
                </a:solidFill>
                <a:latin typeface="Century Gothic" panose="020B0502020202020204" pitchFamily="34" charset="0"/>
              </a:rPr>
              <a:t>Assemblage F – Felines</a:t>
            </a:r>
          </a:p>
          <a:p>
            <a:pPr lvl="1" fontAlgn="auto"/>
            <a:endParaRPr lang="en-US" sz="2400" dirty="0">
              <a:solidFill>
                <a:schemeClr val="tx1"/>
              </a:solidFill>
              <a:latin typeface="Century Gothic" panose="020B0502020202020204" pitchFamily="34" charset="0"/>
            </a:endParaRPr>
          </a:p>
          <a:p>
            <a:pPr lvl="1" fontAlgn="auto"/>
            <a:r>
              <a:rPr lang="en-US" sz="2400" dirty="0">
                <a:solidFill>
                  <a:schemeClr val="tx1"/>
                </a:solidFill>
                <a:latin typeface="Century Gothic" panose="020B0502020202020204" pitchFamily="34" charset="0"/>
              </a:rPr>
              <a:t>Some </a:t>
            </a:r>
            <a:r>
              <a:rPr lang="en-US" sz="2400" u="sng" dirty="0">
                <a:solidFill>
                  <a:schemeClr val="tx1"/>
                </a:solidFill>
                <a:latin typeface="Century Gothic" panose="020B0502020202020204" pitchFamily="34" charset="0"/>
              </a:rPr>
              <a:t>concern for immunodeficient patients</a:t>
            </a:r>
          </a:p>
        </p:txBody>
      </p:sp>
      <p:grpSp>
        <p:nvGrpSpPr>
          <p:cNvPr id="7" name="Group 6">
            <a:extLst>
              <a:ext uri="{FF2B5EF4-FFF2-40B4-BE49-F238E27FC236}">
                <a16:creationId xmlns:a16="http://schemas.microsoft.com/office/drawing/2014/main" id="{D20B5E9E-84A8-47F0-8C48-CD6AC5F5710F}"/>
              </a:ext>
            </a:extLst>
          </p:cNvPr>
          <p:cNvGrpSpPr/>
          <p:nvPr/>
        </p:nvGrpSpPr>
        <p:grpSpPr>
          <a:xfrm>
            <a:off x="7467600" y="0"/>
            <a:ext cx="4724400" cy="4346602"/>
            <a:chOff x="7162800" y="225398"/>
            <a:chExt cx="5181600" cy="4575202"/>
          </a:xfrm>
        </p:grpSpPr>
        <p:pic>
          <p:nvPicPr>
            <p:cNvPr id="5" name="Picture 4" descr="giardia_lifcycl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5200" y="225398"/>
              <a:ext cx="4876800" cy="3657600"/>
            </a:xfrm>
            <a:prstGeom prst="rect">
              <a:avLst/>
            </a:prstGeom>
          </p:spPr>
        </p:pic>
        <p:sp>
          <p:nvSpPr>
            <p:cNvPr id="6" name="Rectangle 2">
              <a:extLst>
                <a:ext uri="{FF2B5EF4-FFF2-40B4-BE49-F238E27FC236}">
                  <a16:creationId xmlns:a16="http://schemas.microsoft.com/office/drawing/2014/main" id="{F547F204-D714-4A0A-939C-AF1E7E28DBD8}"/>
                </a:ext>
              </a:extLst>
            </p:cNvPr>
            <p:cNvSpPr txBox="1">
              <a:spLocks noChangeArrowheads="1"/>
            </p:cNvSpPr>
            <p:nvPr/>
          </p:nvSpPr>
          <p:spPr>
            <a:xfrm>
              <a:off x="8098971" y="4239585"/>
              <a:ext cx="3897086" cy="420221"/>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2800" b="1" dirty="0">
                  <a:solidFill>
                    <a:schemeClr val="accent2">
                      <a:lumMod val="75000"/>
                    </a:schemeClr>
                  </a:solidFill>
                  <a:latin typeface="Century Gothic" panose="020B0502020202020204" pitchFamily="34" charset="0"/>
                </a:rPr>
                <a:t>High host specificity</a:t>
              </a:r>
              <a:endParaRPr lang="en-US" altLang="en-US" sz="2800" b="1" i="1" dirty="0">
                <a:solidFill>
                  <a:schemeClr val="accent2">
                    <a:lumMod val="75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CDD99D9C-A5DB-48B2-9750-32DA0C7C272B}"/>
                </a:ext>
              </a:extLst>
            </p:cNvPr>
            <p:cNvSpPr/>
            <p:nvPr/>
          </p:nvSpPr>
          <p:spPr>
            <a:xfrm>
              <a:off x="7162800" y="225398"/>
              <a:ext cx="5181600" cy="45752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1246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6A5C5D13-EC79-4EFB-8B17-3DF9DB5737A1}"/>
              </a:ext>
            </a:extLst>
          </p:cNvPr>
          <p:cNvSpPr txBox="1">
            <a:spLocks noChangeArrowheads="1"/>
          </p:cNvSpPr>
          <p:nvPr/>
        </p:nvSpPr>
        <p:spPr bwMode="auto">
          <a:xfrm>
            <a:off x="5319284" y="3997168"/>
            <a:ext cx="6979796" cy="13943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sz="2400" b="1" i="1" kern="0" dirty="0">
                <a:solidFill>
                  <a:schemeClr val="accent2">
                    <a:lumMod val="75000"/>
                  </a:schemeClr>
                </a:solidFill>
                <a:latin typeface="Century Gothic" panose="020B0502020202020204" pitchFamily="34" charset="0"/>
              </a:rPr>
              <a:t>T. </a:t>
            </a:r>
            <a:r>
              <a:rPr lang="en-US" altLang="en-US" sz="2400" b="1" i="1" kern="0" dirty="0" err="1">
                <a:solidFill>
                  <a:schemeClr val="accent2">
                    <a:lumMod val="75000"/>
                  </a:schemeClr>
                </a:solidFill>
                <a:latin typeface="Century Gothic" panose="020B0502020202020204" pitchFamily="34" charset="0"/>
              </a:rPr>
              <a:t>foetus</a:t>
            </a:r>
            <a:r>
              <a:rPr lang="en-US" altLang="en-US" sz="2400" b="1" i="1" kern="0" dirty="0">
                <a:solidFill>
                  <a:schemeClr val="accent2">
                    <a:lumMod val="75000"/>
                  </a:schemeClr>
                </a:solidFill>
                <a:latin typeface="Century Gothic" panose="020B0502020202020204" pitchFamily="34" charset="0"/>
              </a:rPr>
              <a:t> – </a:t>
            </a:r>
            <a:r>
              <a:rPr lang="en-US" altLang="en-US" sz="2400" kern="0" dirty="0">
                <a:solidFill>
                  <a:schemeClr val="accent2">
                    <a:lumMod val="75000"/>
                  </a:schemeClr>
                </a:solidFill>
                <a:latin typeface="Century Gothic" panose="020B0502020202020204" pitchFamily="34" charset="0"/>
              </a:rPr>
              <a:t>feline genotype → GI </a:t>
            </a:r>
            <a:r>
              <a:rPr lang="en-US" altLang="en-US" sz="2400" kern="0" dirty="0" err="1">
                <a:solidFill>
                  <a:schemeClr val="accent2">
                    <a:lumMod val="75000"/>
                  </a:schemeClr>
                </a:solidFill>
                <a:latin typeface="Century Gothic" panose="020B0502020202020204" pitchFamily="34" charset="0"/>
              </a:rPr>
              <a:t>dz</a:t>
            </a:r>
            <a:endParaRPr lang="en-US" altLang="en-US" sz="2400" kern="0" dirty="0">
              <a:solidFill>
                <a:schemeClr val="accent2">
                  <a:lumMod val="75000"/>
                </a:schemeClr>
              </a:solidFill>
              <a:latin typeface="Century Gothic" panose="020B0502020202020204" pitchFamily="34" charset="0"/>
            </a:endParaRPr>
          </a:p>
          <a:p>
            <a:r>
              <a:rPr lang="en-US" altLang="en-US" sz="2400" b="1" i="1" kern="0" dirty="0">
                <a:solidFill>
                  <a:schemeClr val="accent2">
                    <a:lumMod val="75000"/>
                  </a:schemeClr>
                </a:solidFill>
                <a:latin typeface="Century Gothic" panose="020B0502020202020204" pitchFamily="34" charset="0"/>
              </a:rPr>
              <a:t>T. </a:t>
            </a:r>
            <a:r>
              <a:rPr lang="en-US" altLang="en-US" sz="2400" b="1" i="1" kern="0" dirty="0" err="1">
                <a:solidFill>
                  <a:schemeClr val="accent2">
                    <a:lumMod val="75000"/>
                  </a:schemeClr>
                </a:solidFill>
                <a:latin typeface="Century Gothic" panose="020B0502020202020204" pitchFamily="34" charset="0"/>
              </a:rPr>
              <a:t>foetus</a:t>
            </a:r>
            <a:r>
              <a:rPr lang="en-US" altLang="en-US" sz="2400" b="1" i="1" kern="0" dirty="0">
                <a:solidFill>
                  <a:schemeClr val="accent2">
                    <a:lumMod val="75000"/>
                  </a:schemeClr>
                </a:solidFill>
                <a:latin typeface="Century Gothic" panose="020B0502020202020204" pitchFamily="34" charset="0"/>
              </a:rPr>
              <a:t> – </a:t>
            </a:r>
            <a:r>
              <a:rPr lang="en-US" altLang="en-US" sz="2400" kern="0" dirty="0">
                <a:solidFill>
                  <a:schemeClr val="accent2">
                    <a:lumMod val="75000"/>
                  </a:schemeClr>
                </a:solidFill>
                <a:latin typeface="Century Gothic" panose="020B0502020202020204" pitchFamily="34" charset="0"/>
              </a:rPr>
              <a:t>bovine genotype → Venereal </a:t>
            </a:r>
            <a:r>
              <a:rPr lang="en-US" altLang="en-US" sz="2400" kern="0" dirty="0" err="1">
                <a:solidFill>
                  <a:schemeClr val="accent2">
                    <a:lumMod val="75000"/>
                  </a:schemeClr>
                </a:solidFill>
                <a:latin typeface="Century Gothic" panose="020B0502020202020204" pitchFamily="34" charset="0"/>
              </a:rPr>
              <a:t>dz</a:t>
            </a:r>
            <a:endParaRPr lang="en-US" altLang="en-US" sz="2400" b="1" i="1" kern="0" dirty="0">
              <a:solidFill>
                <a:schemeClr val="accent2">
                  <a:lumMod val="75000"/>
                </a:schemeClr>
              </a:solidFill>
              <a:latin typeface="Century Gothic" panose="020B0502020202020204" pitchFamily="34" charset="0"/>
            </a:endParaRPr>
          </a:p>
          <a:p>
            <a:r>
              <a:rPr lang="en-US" altLang="en-US" sz="2400" b="1" i="1" kern="0" dirty="0">
                <a:solidFill>
                  <a:schemeClr val="accent2">
                    <a:lumMod val="75000"/>
                  </a:schemeClr>
                </a:solidFill>
                <a:latin typeface="Century Gothic" panose="020B0502020202020204" pitchFamily="34" charset="0"/>
              </a:rPr>
              <a:t>T. </a:t>
            </a:r>
            <a:r>
              <a:rPr lang="en-US" altLang="en-US" sz="2400" b="1" i="1" kern="0" dirty="0" err="1">
                <a:solidFill>
                  <a:schemeClr val="accent2">
                    <a:lumMod val="75000"/>
                  </a:schemeClr>
                </a:solidFill>
                <a:latin typeface="Century Gothic" panose="020B0502020202020204" pitchFamily="34" charset="0"/>
              </a:rPr>
              <a:t>suis</a:t>
            </a:r>
            <a:r>
              <a:rPr lang="en-US" altLang="en-US" sz="2400" b="1" i="1" kern="0" dirty="0">
                <a:solidFill>
                  <a:schemeClr val="accent2">
                    <a:lumMod val="75000"/>
                  </a:schemeClr>
                </a:solidFill>
                <a:latin typeface="Century Gothic" panose="020B0502020202020204" pitchFamily="34" charset="0"/>
              </a:rPr>
              <a:t> – </a:t>
            </a:r>
            <a:r>
              <a:rPr lang="en-US" altLang="en-US" sz="2400" kern="0" dirty="0">
                <a:solidFill>
                  <a:schemeClr val="accent2">
                    <a:lumMod val="75000"/>
                  </a:schemeClr>
                </a:solidFill>
                <a:latin typeface="Century Gothic" panose="020B0502020202020204" pitchFamily="34" charset="0"/>
              </a:rPr>
              <a:t>porcine commensal </a:t>
            </a:r>
          </a:p>
        </p:txBody>
      </p:sp>
      <p:sp>
        <p:nvSpPr>
          <p:cNvPr id="11" name="Rectangle 10">
            <a:extLst>
              <a:ext uri="{FF2B5EF4-FFF2-40B4-BE49-F238E27FC236}">
                <a16:creationId xmlns:a16="http://schemas.microsoft.com/office/drawing/2014/main" id="{9F415A2D-D9E0-4F66-A473-AC752B4397B7}"/>
              </a:ext>
            </a:extLst>
          </p:cNvPr>
          <p:cNvSpPr/>
          <p:nvPr/>
        </p:nvSpPr>
        <p:spPr>
          <a:xfrm>
            <a:off x="4898055" y="5415533"/>
            <a:ext cx="6979796" cy="646331"/>
          </a:xfrm>
          <a:prstGeom prst="rect">
            <a:avLst/>
          </a:prstGeom>
        </p:spPr>
        <p:txBody>
          <a:bodyPr wrap="none">
            <a:spAutoFit/>
          </a:bodyPr>
          <a:lstStyle/>
          <a:p>
            <a:r>
              <a:rPr lang="en-US" sz="3600" b="1" dirty="0">
                <a:solidFill>
                  <a:schemeClr val="accent2">
                    <a:lumMod val="75000"/>
                  </a:schemeClr>
                </a:solidFill>
                <a:latin typeface="Century Gothic" panose="020B0502020202020204" pitchFamily="34" charset="0"/>
              </a:rPr>
              <a:t>Are these the same organism?</a:t>
            </a:r>
            <a:endParaRPr lang="en-US" sz="3600" b="1" dirty="0">
              <a:solidFill>
                <a:schemeClr val="accent2">
                  <a:lumMod val="75000"/>
                </a:schemeClr>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041" y="3705168"/>
            <a:ext cx="4695359" cy="2619432"/>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041" y="17929"/>
            <a:ext cx="5517590" cy="3663680"/>
          </a:xfrm>
          <a:prstGeom prst="rect">
            <a:avLst/>
          </a:prstGeom>
        </p:spPr>
      </p:pic>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69043" y="26895"/>
            <a:ext cx="6546757" cy="3630705"/>
          </a:xfrm>
          <a:prstGeom prst="rect">
            <a:avLst/>
          </a:prstGeom>
        </p:spPr>
      </p:pic>
      <p:sp>
        <p:nvSpPr>
          <p:cNvPr id="18" name="Left-Right Arrow 17"/>
          <p:cNvSpPr/>
          <p:nvPr/>
        </p:nvSpPr>
        <p:spPr>
          <a:xfrm>
            <a:off x="3854543" y="533400"/>
            <a:ext cx="3429000" cy="685800"/>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962400" y="666690"/>
            <a:ext cx="3167855" cy="400110"/>
          </a:xfrm>
          <a:prstGeom prst="rect">
            <a:avLst/>
          </a:prstGeom>
        </p:spPr>
        <p:txBody>
          <a:bodyPr wrap="none">
            <a:spAutoFit/>
          </a:bodyPr>
          <a:lstStyle/>
          <a:p>
            <a:r>
              <a:rPr lang="en-US" altLang="en-US" sz="2000" b="1" kern="0" dirty="0">
                <a:latin typeface="Century Gothic" panose="020B0502020202020204" pitchFamily="34" charset="0"/>
              </a:rPr>
              <a:t>~1% difference genome</a:t>
            </a:r>
          </a:p>
        </p:txBody>
      </p:sp>
      <p:sp>
        <p:nvSpPr>
          <p:cNvPr id="19" name="Left-Right Arrow 18"/>
          <p:cNvSpPr/>
          <p:nvPr/>
        </p:nvSpPr>
        <p:spPr>
          <a:xfrm rot="5400000">
            <a:off x="730436" y="3138702"/>
            <a:ext cx="3429000" cy="685800"/>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6200000">
            <a:off x="1382972" y="3018919"/>
            <a:ext cx="2053767" cy="400110"/>
          </a:xfrm>
          <a:prstGeom prst="rect">
            <a:avLst/>
          </a:prstGeom>
        </p:spPr>
        <p:txBody>
          <a:bodyPr wrap="none">
            <a:spAutoFit/>
          </a:bodyPr>
          <a:lstStyle/>
          <a:p>
            <a:r>
              <a:rPr lang="en-US" altLang="en-US" sz="2000" b="1" kern="0" dirty="0">
                <a:latin typeface="Century Gothic" panose="020B0502020202020204" pitchFamily="34" charset="0"/>
              </a:rPr>
              <a:t>likely the same</a:t>
            </a:r>
          </a:p>
        </p:txBody>
      </p:sp>
      <p:sp>
        <p:nvSpPr>
          <p:cNvPr id="3" name="Rectangle 2"/>
          <p:cNvSpPr/>
          <p:nvPr/>
        </p:nvSpPr>
        <p:spPr>
          <a:xfrm>
            <a:off x="9822654" y="3136243"/>
            <a:ext cx="2305439" cy="523220"/>
          </a:xfrm>
          <a:prstGeom prst="rect">
            <a:avLst/>
          </a:prstGeom>
        </p:spPr>
        <p:txBody>
          <a:bodyPr wrap="none">
            <a:spAutoFit/>
          </a:bodyPr>
          <a:lstStyle/>
          <a:p>
            <a:r>
              <a:rPr lang="en-US" sz="2800" b="1" i="1" dirty="0">
                <a:solidFill>
                  <a:srgbClr val="FFFF00"/>
                </a:solidFill>
                <a:latin typeface="Century Gothic" panose="020B0502020202020204" pitchFamily="34" charset="0"/>
              </a:rPr>
              <a:t>T. </a:t>
            </a:r>
            <a:r>
              <a:rPr lang="en-US" sz="2800" b="1" i="1" dirty="0" err="1">
                <a:solidFill>
                  <a:srgbClr val="FFFF00"/>
                </a:solidFill>
                <a:latin typeface="Century Gothic" panose="020B0502020202020204" pitchFamily="34" charset="0"/>
              </a:rPr>
              <a:t>blagburni</a:t>
            </a:r>
            <a:r>
              <a:rPr lang="en-US" sz="2800" b="1" i="1" dirty="0">
                <a:solidFill>
                  <a:srgbClr val="FFFF00"/>
                </a:solidFill>
                <a:latin typeface="Century Gothic" panose="020B0502020202020204" pitchFamily="34" charset="0"/>
              </a:rPr>
              <a:t> </a:t>
            </a:r>
            <a:endParaRPr lang="en-US" sz="2800" b="1" dirty="0">
              <a:solidFill>
                <a:srgbClr val="FFFF00"/>
              </a:solidFill>
            </a:endParaRPr>
          </a:p>
        </p:txBody>
      </p:sp>
      <p:sp>
        <p:nvSpPr>
          <p:cNvPr id="15" name="Rectangle 14"/>
          <p:cNvSpPr/>
          <p:nvPr/>
        </p:nvSpPr>
        <p:spPr>
          <a:xfrm>
            <a:off x="3747876" y="3136242"/>
            <a:ext cx="1678665" cy="523220"/>
          </a:xfrm>
          <a:prstGeom prst="rect">
            <a:avLst/>
          </a:prstGeom>
        </p:spPr>
        <p:txBody>
          <a:bodyPr wrap="none">
            <a:spAutoFit/>
          </a:bodyPr>
          <a:lstStyle/>
          <a:p>
            <a:r>
              <a:rPr lang="en-US" sz="2800" b="1" i="1" dirty="0">
                <a:solidFill>
                  <a:srgbClr val="FFFF00"/>
                </a:solidFill>
                <a:latin typeface="Century Gothic" panose="020B0502020202020204" pitchFamily="34" charset="0"/>
              </a:rPr>
              <a:t>T. </a:t>
            </a:r>
            <a:r>
              <a:rPr lang="en-US" sz="2800" b="1" i="1" dirty="0" err="1">
                <a:solidFill>
                  <a:srgbClr val="FFFF00"/>
                </a:solidFill>
                <a:latin typeface="Century Gothic" panose="020B0502020202020204" pitchFamily="34" charset="0"/>
              </a:rPr>
              <a:t>foetus</a:t>
            </a:r>
            <a:r>
              <a:rPr lang="en-US" sz="2800" b="1" i="1" dirty="0">
                <a:solidFill>
                  <a:srgbClr val="FFFF00"/>
                </a:solidFill>
                <a:latin typeface="Century Gothic" panose="020B0502020202020204" pitchFamily="34" charset="0"/>
              </a:rPr>
              <a:t> </a:t>
            </a:r>
            <a:endParaRPr lang="en-US" sz="2800" b="1" dirty="0">
              <a:solidFill>
                <a:srgbClr val="FFFF00"/>
              </a:solidFill>
            </a:endParaRPr>
          </a:p>
        </p:txBody>
      </p:sp>
      <p:sp>
        <p:nvSpPr>
          <p:cNvPr id="16" name="Rectangle 15"/>
          <p:cNvSpPr/>
          <p:nvPr/>
        </p:nvSpPr>
        <p:spPr>
          <a:xfrm>
            <a:off x="2787836" y="5830688"/>
            <a:ext cx="2127505" cy="523220"/>
          </a:xfrm>
          <a:prstGeom prst="rect">
            <a:avLst/>
          </a:prstGeom>
        </p:spPr>
        <p:txBody>
          <a:bodyPr wrap="none">
            <a:spAutoFit/>
          </a:bodyPr>
          <a:lstStyle/>
          <a:p>
            <a:r>
              <a:rPr lang="en-US" sz="2800" b="1" i="1" dirty="0">
                <a:solidFill>
                  <a:srgbClr val="FFFF00"/>
                </a:solidFill>
                <a:latin typeface="Century Gothic" panose="020B0502020202020204" pitchFamily="34" charset="0"/>
              </a:rPr>
              <a:t>T. </a:t>
            </a:r>
            <a:r>
              <a:rPr lang="en-US" sz="2800" b="1" i="1" dirty="0" err="1">
                <a:solidFill>
                  <a:srgbClr val="FFFF00"/>
                </a:solidFill>
                <a:latin typeface="Century Gothic" panose="020B0502020202020204" pitchFamily="34" charset="0"/>
              </a:rPr>
              <a:t>suis</a:t>
            </a:r>
            <a:r>
              <a:rPr lang="en-US" sz="2800" b="1" i="1" dirty="0">
                <a:solidFill>
                  <a:srgbClr val="FFFF00"/>
                </a:solidFill>
                <a:latin typeface="Century Gothic" panose="020B0502020202020204" pitchFamily="34" charset="0"/>
              </a:rPr>
              <a:t> </a:t>
            </a:r>
            <a:r>
              <a:rPr lang="en-US" sz="2800" dirty="0">
                <a:solidFill>
                  <a:srgbClr val="FFFF00"/>
                </a:solidFill>
                <a:latin typeface="Century Gothic" panose="020B0502020202020204" pitchFamily="34" charset="0"/>
              </a:rPr>
              <a:t>(FYI) </a:t>
            </a:r>
            <a:endParaRPr lang="en-US" sz="2800" dirty="0">
              <a:solidFill>
                <a:srgbClr val="FFFF00"/>
              </a:solidFill>
            </a:endParaRPr>
          </a:p>
        </p:txBody>
      </p:sp>
      <p:cxnSp>
        <p:nvCxnSpPr>
          <p:cNvPr id="5" name="Straight Connector 4"/>
          <p:cNvCxnSpPr/>
          <p:nvPr/>
        </p:nvCxnSpPr>
        <p:spPr>
          <a:xfrm>
            <a:off x="5426541" y="4419600"/>
            <a:ext cx="3889421"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326658" y="4208311"/>
            <a:ext cx="3989304" cy="461665"/>
          </a:xfrm>
          <a:prstGeom prst="rect">
            <a:avLst/>
          </a:prstGeom>
          <a:solidFill>
            <a:schemeClr val="bg1"/>
          </a:solidFill>
        </p:spPr>
        <p:txBody>
          <a:bodyPr wrap="square">
            <a:spAutoFit/>
          </a:bodyPr>
          <a:lstStyle/>
          <a:p>
            <a:r>
              <a:rPr lang="en-US" altLang="en-US" b="1" i="1" kern="0" dirty="0">
                <a:solidFill>
                  <a:schemeClr val="accent2">
                    <a:lumMod val="75000"/>
                  </a:schemeClr>
                </a:solidFill>
                <a:latin typeface="Century Gothic" panose="020B0502020202020204" pitchFamily="34" charset="0"/>
              </a:rPr>
              <a:t>T. </a:t>
            </a:r>
            <a:r>
              <a:rPr lang="en-US" altLang="en-US" b="1" i="1" kern="0" dirty="0" err="1">
                <a:solidFill>
                  <a:schemeClr val="accent2">
                    <a:lumMod val="75000"/>
                  </a:schemeClr>
                </a:solidFill>
                <a:latin typeface="Century Gothic" panose="020B0502020202020204" pitchFamily="34" charset="0"/>
              </a:rPr>
              <a:t>blagburni</a:t>
            </a:r>
            <a:r>
              <a:rPr lang="en-US" altLang="en-US" b="1" i="1" kern="0" dirty="0">
                <a:solidFill>
                  <a:schemeClr val="accent2">
                    <a:lumMod val="75000"/>
                  </a:schemeClr>
                </a:solidFill>
                <a:latin typeface="Century Gothic" panose="020B0502020202020204" pitchFamily="34" charset="0"/>
              </a:rPr>
              <a:t>    </a:t>
            </a:r>
            <a:r>
              <a:rPr lang="en-US" altLang="en-US" kern="0" dirty="0">
                <a:solidFill>
                  <a:schemeClr val="accent2">
                    <a:lumMod val="75000"/>
                  </a:schemeClr>
                </a:solidFill>
                <a:latin typeface="Century Gothic" panose="020B0502020202020204" pitchFamily="34" charset="0"/>
              </a:rPr>
              <a:t>infects cats</a:t>
            </a:r>
            <a:endParaRPr lang="en-US" dirty="0"/>
          </a:p>
        </p:txBody>
      </p:sp>
    </p:spTree>
    <p:extLst>
      <p:ext uri="{BB962C8B-B14F-4D97-AF65-F5344CB8AC3E}">
        <p14:creationId xmlns:p14="http://schemas.microsoft.com/office/powerpoint/2010/main" val="1862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p:bldP spid="19" grpId="0" animBg="1"/>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BA00F1-F38C-CB76-97A4-776982282AFD}"/>
              </a:ext>
            </a:extLst>
          </p:cNvPr>
          <p:cNvSpPr txBox="1"/>
          <p:nvPr/>
        </p:nvSpPr>
        <p:spPr>
          <a:xfrm>
            <a:off x="685800" y="1371600"/>
            <a:ext cx="11125200" cy="2923877"/>
          </a:xfrm>
          <a:prstGeom prst="rect">
            <a:avLst/>
          </a:prstGeom>
          <a:noFill/>
        </p:spPr>
        <p:txBody>
          <a:bodyPr wrap="square">
            <a:spAutoFit/>
          </a:bodyPr>
          <a:lstStyle/>
          <a:p>
            <a:r>
              <a:rPr lang="en-US" sz="2000" b="1" dirty="0">
                <a:latin typeface="Century Gothic" panose="020B0502020202020204" pitchFamily="34" charset="0"/>
              </a:rPr>
              <a:t>Assemblage	Proposed Species Name	Main Host</a:t>
            </a:r>
          </a:p>
          <a:p>
            <a:r>
              <a:rPr lang="en-US" sz="2000" dirty="0">
                <a:latin typeface="Century Gothic" panose="020B0502020202020204" pitchFamily="34" charset="0"/>
              </a:rPr>
              <a:t>A		</a:t>
            </a:r>
            <a:r>
              <a:rPr lang="en-US" sz="2000" i="1" dirty="0">
                <a:latin typeface="Century Gothic" panose="020B0502020202020204" pitchFamily="34" charset="0"/>
              </a:rPr>
              <a:t>Giardia </a:t>
            </a:r>
            <a:r>
              <a:rPr lang="en-US" sz="2000" i="1" dirty="0" err="1">
                <a:latin typeface="Century Gothic" panose="020B0502020202020204" pitchFamily="34" charset="0"/>
              </a:rPr>
              <a:t>duodenalis</a:t>
            </a:r>
            <a:r>
              <a:rPr lang="en-US" sz="2000" dirty="0">
                <a:latin typeface="Century Gothic" panose="020B0502020202020204" pitchFamily="34" charset="0"/>
              </a:rPr>
              <a:t>		Humans and other mammals</a:t>
            </a:r>
          </a:p>
          <a:p>
            <a:r>
              <a:rPr lang="en-US" sz="2000" dirty="0">
                <a:latin typeface="Century Gothic" panose="020B0502020202020204" pitchFamily="34" charset="0"/>
              </a:rPr>
              <a:t>B		</a:t>
            </a:r>
            <a:r>
              <a:rPr lang="en-US" sz="2000" i="1" dirty="0">
                <a:latin typeface="Century Gothic" panose="020B0502020202020204" pitchFamily="34" charset="0"/>
              </a:rPr>
              <a:t>Giardia enterica</a:t>
            </a:r>
            <a:r>
              <a:rPr lang="en-US" sz="2000" dirty="0">
                <a:latin typeface="Century Gothic" panose="020B0502020202020204" pitchFamily="34" charset="0"/>
              </a:rPr>
              <a:t>		Humans and other mammals</a:t>
            </a:r>
          </a:p>
          <a:p>
            <a:r>
              <a:rPr lang="en-US" sz="2000" dirty="0">
                <a:latin typeface="Century Gothic" panose="020B0502020202020204" pitchFamily="34" charset="0"/>
              </a:rPr>
              <a:t>C		</a:t>
            </a:r>
            <a:r>
              <a:rPr lang="en-US" sz="2000" i="1" dirty="0">
                <a:latin typeface="Century Gothic" panose="020B0502020202020204" pitchFamily="34" charset="0"/>
              </a:rPr>
              <a:t>Giardia </a:t>
            </a:r>
            <a:r>
              <a:rPr lang="en-US" sz="2000" i="1" dirty="0" err="1">
                <a:latin typeface="Century Gothic" panose="020B0502020202020204" pitchFamily="34" charset="0"/>
              </a:rPr>
              <a:t>canis</a:t>
            </a:r>
            <a:r>
              <a:rPr lang="en-US" sz="2000" dirty="0">
                <a:latin typeface="Century Gothic" panose="020B0502020202020204" pitchFamily="34" charset="0"/>
              </a:rPr>
              <a:t>			Domestic and wild canids</a:t>
            </a:r>
          </a:p>
          <a:p>
            <a:r>
              <a:rPr lang="en-US" sz="2000" dirty="0">
                <a:latin typeface="Century Gothic" panose="020B0502020202020204" pitchFamily="34" charset="0"/>
              </a:rPr>
              <a:t>D		</a:t>
            </a:r>
            <a:r>
              <a:rPr lang="en-US" sz="2000" i="1" dirty="0">
                <a:latin typeface="Century Gothic" panose="020B0502020202020204" pitchFamily="34" charset="0"/>
              </a:rPr>
              <a:t>Giardia </a:t>
            </a:r>
            <a:r>
              <a:rPr lang="en-US" sz="2000" i="1" dirty="0" err="1">
                <a:latin typeface="Century Gothic" panose="020B0502020202020204" pitchFamily="34" charset="0"/>
              </a:rPr>
              <a:t>canis</a:t>
            </a:r>
            <a:r>
              <a:rPr lang="en-US" sz="2000" dirty="0">
                <a:latin typeface="Century Gothic" panose="020B0502020202020204" pitchFamily="34" charset="0"/>
              </a:rPr>
              <a:t>			Domestic and wild canids</a:t>
            </a:r>
          </a:p>
          <a:p>
            <a:r>
              <a:rPr lang="en-US" sz="2000" dirty="0">
                <a:latin typeface="Century Gothic" panose="020B0502020202020204" pitchFamily="34" charset="0"/>
              </a:rPr>
              <a:t>E		</a:t>
            </a:r>
            <a:r>
              <a:rPr lang="en-US" sz="2000" i="1" dirty="0">
                <a:latin typeface="Century Gothic" panose="020B0502020202020204" pitchFamily="34" charset="0"/>
              </a:rPr>
              <a:t>Giardia </a:t>
            </a:r>
            <a:r>
              <a:rPr lang="en-US" sz="2000" i="1" dirty="0" err="1">
                <a:latin typeface="Century Gothic" panose="020B0502020202020204" pitchFamily="34" charset="0"/>
              </a:rPr>
              <a:t>bovis</a:t>
            </a:r>
            <a:r>
              <a:rPr lang="en-US" sz="2000" dirty="0">
                <a:latin typeface="Century Gothic" panose="020B0502020202020204" pitchFamily="34" charset="0"/>
              </a:rPr>
              <a:t>			Hoofed animals</a:t>
            </a:r>
          </a:p>
          <a:p>
            <a:r>
              <a:rPr lang="en-US" sz="2000" dirty="0">
                <a:latin typeface="Century Gothic" panose="020B0502020202020204" pitchFamily="34" charset="0"/>
              </a:rPr>
              <a:t>F		</a:t>
            </a:r>
            <a:r>
              <a:rPr lang="en-US" sz="2000" i="1" dirty="0">
                <a:latin typeface="Century Gothic" panose="020B0502020202020204" pitchFamily="34" charset="0"/>
              </a:rPr>
              <a:t>Giardia </a:t>
            </a:r>
            <a:r>
              <a:rPr lang="en-US" sz="2000" i="1" dirty="0" err="1">
                <a:latin typeface="Century Gothic" panose="020B0502020202020204" pitchFamily="34" charset="0"/>
              </a:rPr>
              <a:t>cati</a:t>
            </a:r>
            <a:r>
              <a:rPr lang="en-US" sz="2000" dirty="0">
                <a:latin typeface="Century Gothic" panose="020B0502020202020204" pitchFamily="34" charset="0"/>
              </a:rPr>
              <a:t>			Cats</a:t>
            </a:r>
          </a:p>
          <a:p>
            <a:r>
              <a:rPr lang="en-US" sz="2000" dirty="0">
                <a:latin typeface="Century Gothic" panose="020B0502020202020204" pitchFamily="34" charset="0"/>
              </a:rPr>
              <a:t>G		</a:t>
            </a:r>
            <a:r>
              <a:rPr lang="en-US" sz="2000" i="1" dirty="0">
                <a:latin typeface="Century Gothic" panose="020B0502020202020204" pitchFamily="34" charset="0"/>
              </a:rPr>
              <a:t>Giardia </a:t>
            </a:r>
            <a:r>
              <a:rPr lang="en-US" sz="2000" i="1" dirty="0" err="1">
                <a:latin typeface="Century Gothic" panose="020B0502020202020204" pitchFamily="34" charset="0"/>
              </a:rPr>
              <a:t>simondi</a:t>
            </a:r>
            <a:r>
              <a:rPr lang="en-US" sz="2000" dirty="0">
                <a:latin typeface="Century Gothic" panose="020B0502020202020204" pitchFamily="34" charset="0"/>
              </a:rPr>
              <a:t>		Rodents</a:t>
            </a:r>
          </a:p>
          <a:p>
            <a:r>
              <a:rPr lang="en-US" sz="2000" dirty="0">
                <a:latin typeface="Century Gothic" panose="020B0502020202020204" pitchFamily="34" charset="0"/>
              </a:rPr>
              <a:t>H		None proposed		Pinnipeds</a:t>
            </a:r>
          </a:p>
        </p:txBody>
      </p:sp>
      <p:sp>
        <p:nvSpPr>
          <p:cNvPr id="6" name="Rectangle 2">
            <a:extLst>
              <a:ext uri="{FF2B5EF4-FFF2-40B4-BE49-F238E27FC236}">
                <a16:creationId xmlns:a16="http://schemas.microsoft.com/office/drawing/2014/main" id="{6B2E0C45-2223-E616-2C65-C637C8542D14}"/>
              </a:ext>
            </a:extLst>
          </p:cNvPr>
          <p:cNvSpPr txBox="1">
            <a:spLocks noChangeArrowheads="1"/>
          </p:cNvSpPr>
          <p:nvPr/>
        </p:nvSpPr>
        <p:spPr>
          <a:xfrm>
            <a:off x="174172" y="187657"/>
            <a:ext cx="11865428" cy="72674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4400" i="1" dirty="0">
                <a:solidFill>
                  <a:schemeClr val="tx1"/>
                </a:solidFill>
                <a:latin typeface="Century Gothic" panose="020B0502020202020204" pitchFamily="34" charset="0"/>
              </a:rPr>
              <a:t>Giardia</a:t>
            </a:r>
            <a:r>
              <a:rPr lang="en-US" altLang="en-US" sz="4400" dirty="0">
                <a:solidFill>
                  <a:schemeClr val="tx1"/>
                </a:solidFill>
                <a:latin typeface="Century Gothic" panose="020B0502020202020204" pitchFamily="34" charset="0"/>
              </a:rPr>
              <a:t> new spp. names? Stay tuned…</a:t>
            </a:r>
            <a:endParaRPr lang="en-US" altLang="en-US" sz="4400" i="1" dirty="0">
              <a:solidFill>
                <a:schemeClr val="tx1"/>
              </a:solidFill>
              <a:latin typeface="Century Gothic" panose="020B0502020202020204" pitchFamily="34" charset="0"/>
            </a:endParaRPr>
          </a:p>
        </p:txBody>
      </p:sp>
      <p:sp>
        <p:nvSpPr>
          <p:cNvPr id="7" name="Rectangle 2">
            <a:extLst>
              <a:ext uri="{FF2B5EF4-FFF2-40B4-BE49-F238E27FC236}">
                <a16:creationId xmlns:a16="http://schemas.microsoft.com/office/drawing/2014/main" id="{D67CED78-A18B-6C45-8ACE-6EC8E57C2378}"/>
              </a:ext>
            </a:extLst>
          </p:cNvPr>
          <p:cNvSpPr txBox="1">
            <a:spLocks noChangeArrowheads="1"/>
          </p:cNvSpPr>
          <p:nvPr/>
        </p:nvSpPr>
        <p:spPr>
          <a:xfrm>
            <a:off x="174172" y="6306971"/>
            <a:ext cx="2656114" cy="72674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4400" dirty="0">
                <a:solidFill>
                  <a:schemeClr val="bg1"/>
                </a:solidFill>
                <a:latin typeface="Century Gothic" panose="020B0502020202020204" pitchFamily="34" charset="0"/>
              </a:rPr>
              <a:t>FYI</a:t>
            </a:r>
            <a:endParaRPr lang="en-US" altLang="en-US" sz="4400" i="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03288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1"/>
          <p:cNvSpPr>
            <a:spLocks noChangeArrowheads="1"/>
          </p:cNvSpPr>
          <p:nvPr/>
        </p:nvSpPr>
        <p:spPr bwMode="auto">
          <a:xfrm>
            <a:off x="53068" y="1066083"/>
            <a:ext cx="12192000" cy="5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A cat owner is complaining because of apparent fecal incontinence. </a:t>
            </a:r>
          </a:p>
        </p:txBody>
      </p:sp>
      <p:sp>
        <p:nvSpPr>
          <p:cNvPr id="40963" name="Rectangle 2"/>
          <p:cNvSpPr>
            <a:spLocks noGrp="1" noChangeArrowheads="1"/>
          </p:cNvSpPr>
          <p:nvPr>
            <p:ph type="title"/>
          </p:nvPr>
        </p:nvSpPr>
        <p:spPr>
          <a:xfrm>
            <a:off x="1143000" y="223891"/>
            <a:ext cx="5181600" cy="609475"/>
          </a:xfrm>
        </p:spPr>
        <p:txBody>
          <a:bodyPr>
            <a:normAutofit fontScale="90000"/>
          </a:bodyPr>
          <a:lstStyle/>
          <a:p>
            <a:r>
              <a:rPr lang="en-US" altLang="en-US" b="1" dirty="0">
                <a:solidFill>
                  <a:schemeClr val="tx1"/>
                </a:solidFill>
                <a:latin typeface="Century Gothic" panose="020B0502020202020204" pitchFamily="34" charset="0"/>
              </a:rPr>
              <a:t>In-Class Discussion</a:t>
            </a:r>
            <a:endParaRPr lang="en-US" altLang="en-US" dirty="0">
              <a:solidFill>
                <a:schemeClr val="tx1"/>
              </a:solidFill>
              <a:latin typeface="Century Gothic" panose="020B0502020202020204" pitchFamily="34" charset="0"/>
            </a:endParaRPr>
          </a:p>
        </p:txBody>
      </p:sp>
      <p:sp>
        <p:nvSpPr>
          <p:cNvPr id="4" name="Rectangle 11"/>
          <p:cNvSpPr>
            <a:spLocks noChangeArrowheads="1"/>
          </p:cNvSpPr>
          <p:nvPr/>
        </p:nvSpPr>
        <p:spPr bwMode="auto">
          <a:xfrm>
            <a:off x="169253" y="3495511"/>
            <a:ext cx="5443246" cy="575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Infectious differentials?</a:t>
            </a:r>
          </a:p>
        </p:txBody>
      </p:sp>
      <p:sp>
        <p:nvSpPr>
          <p:cNvPr id="5" name="Rectangle 11"/>
          <p:cNvSpPr>
            <a:spLocks noChangeArrowheads="1"/>
          </p:cNvSpPr>
          <p:nvPr/>
        </p:nvSpPr>
        <p:spPr bwMode="auto">
          <a:xfrm>
            <a:off x="278061" y="1797798"/>
            <a:ext cx="10667999" cy="575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What are some additional questions you might ask?</a:t>
            </a:r>
          </a:p>
        </p:txBody>
      </p:sp>
      <p:sp>
        <p:nvSpPr>
          <p:cNvPr id="6" name="Rectangle 11"/>
          <p:cNvSpPr>
            <a:spLocks noChangeArrowheads="1"/>
          </p:cNvSpPr>
          <p:nvPr/>
        </p:nvSpPr>
        <p:spPr bwMode="auto">
          <a:xfrm>
            <a:off x="139477" y="4511928"/>
            <a:ext cx="2751399" cy="575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Diagnostics?</a:t>
            </a:r>
          </a:p>
        </p:txBody>
      </p:sp>
      <p:sp>
        <p:nvSpPr>
          <p:cNvPr id="7" name="Rectangle 11"/>
          <p:cNvSpPr>
            <a:spLocks noChangeArrowheads="1"/>
          </p:cNvSpPr>
          <p:nvPr/>
        </p:nvSpPr>
        <p:spPr bwMode="auto">
          <a:xfrm>
            <a:off x="132382" y="5240517"/>
            <a:ext cx="5473754" cy="575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Cross species or Zoonosis ?</a:t>
            </a:r>
          </a:p>
        </p:txBody>
      </p:sp>
      <p:sp>
        <p:nvSpPr>
          <p:cNvPr id="13" name="Freeform: Shape 12">
            <a:extLst>
              <a:ext uri="{FF2B5EF4-FFF2-40B4-BE49-F238E27FC236}">
                <a16:creationId xmlns:a16="http://schemas.microsoft.com/office/drawing/2014/main" id="{EB391F8D-A178-48EE-B228-D11DEDFEE832}"/>
              </a:ext>
            </a:extLst>
          </p:cNvPr>
          <p:cNvSpPr/>
          <p:nvPr/>
        </p:nvSpPr>
        <p:spPr>
          <a:xfrm>
            <a:off x="6975987" y="877090"/>
            <a:ext cx="191172" cy="303100"/>
          </a:xfrm>
          <a:custGeom>
            <a:avLst/>
            <a:gdLst>
              <a:gd name="connsiteX0" fmla="*/ 0 w 191172"/>
              <a:gd name="connsiteY0" fmla="*/ 66807 h 303100"/>
              <a:gd name="connsiteX1" fmla="*/ 29497 w 191172"/>
              <a:gd name="connsiteY1" fmla="*/ 302781 h 303100"/>
              <a:gd name="connsiteX2" fmla="*/ 176981 w 191172"/>
              <a:gd name="connsiteY2" fmla="*/ 22562 h 303100"/>
              <a:gd name="connsiteX3" fmla="*/ 176981 w 191172"/>
              <a:gd name="connsiteY3" fmla="*/ 37310 h 303100"/>
            </a:gdLst>
            <a:ahLst/>
            <a:cxnLst>
              <a:cxn ang="0">
                <a:pos x="connsiteX0" y="connsiteY0"/>
              </a:cxn>
              <a:cxn ang="0">
                <a:pos x="connsiteX1" y="connsiteY1"/>
              </a:cxn>
              <a:cxn ang="0">
                <a:pos x="connsiteX2" y="connsiteY2"/>
              </a:cxn>
              <a:cxn ang="0">
                <a:pos x="connsiteX3" y="connsiteY3"/>
              </a:cxn>
            </a:cxnLst>
            <a:rect l="l" t="t" r="r" b="b"/>
            <a:pathLst>
              <a:path w="191172" h="303100">
                <a:moveTo>
                  <a:pt x="0" y="66807"/>
                </a:moveTo>
                <a:cubicBezTo>
                  <a:pt x="0" y="188481"/>
                  <a:pt x="0" y="310155"/>
                  <a:pt x="29497" y="302781"/>
                </a:cubicBezTo>
                <a:cubicBezTo>
                  <a:pt x="58994" y="295407"/>
                  <a:pt x="152400" y="66807"/>
                  <a:pt x="176981" y="22562"/>
                </a:cubicBezTo>
                <a:cubicBezTo>
                  <a:pt x="201562" y="-21683"/>
                  <a:pt x="189271" y="7813"/>
                  <a:pt x="176981" y="3731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1">
            <a:extLst>
              <a:ext uri="{FF2B5EF4-FFF2-40B4-BE49-F238E27FC236}">
                <a16:creationId xmlns:a16="http://schemas.microsoft.com/office/drawing/2014/main" id="{EF45EAAB-7B9C-42DF-BC54-AE9D88C05568}"/>
              </a:ext>
            </a:extLst>
          </p:cNvPr>
          <p:cNvSpPr>
            <a:spLocks noChangeArrowheads="1"/>
          </p:cNvSpPr>
          <p:nvPr/>
        </p:nvSpPr>
        <p:spPr bwMode="auto">
          <a:xfrm>
            <a:off x="6629400" y="464409"/>
            <a:ext cx="1905000" cy="530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their cat’s </a:t>
            </a:r>
          </a:p>
        </p:txBody>
      </p:sp>
    </p:spTree>
    <p:extLst>
      <p:ext uri="{BB962C8B-B14F-4D97-AF65-F5344CB8AC3E}">
        <p14:creationId xmlns:p14="http://schemas.microsoft.com/office/powerpoint/2010/main" val="286962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1143000" y="223891"/>
            <a:ext cx="5181600" cy="609475"/>
          </a:xfrm>
        </p:spPr>
        <p:txBody>
          <a:bodyPr>
            <a:normAutofit fontScale="90000"/>
          </a:bodyPr>
          <a:lstStyle/>
          <a:p>
            <a:r>
              <a:rPr lang="en-US" altLang="en-US" b="1" dirty="0">
                <a:solidFill>
                  <a:schemeClr val="tx1"/>
                </a:solidFill>
                <a:latin typeface="Century Gothic" panose="020B0502020202020204" pitchFamily="34" charset="0"/>
              </a:rPr>
              <a:t>In-Class Discussion</a:t>
            </a:r>
            <a:endParaRPr lang="en-US" altLang="en-US" dirty="0">
              <a:solidFill>
                <a:schemeClr val="tx1"/>
              </a:solidFill>
              <a:latin typeface="Century Gothic" panose="020B0502020202020204" pitchFamily="34" charset="0"/>
            </a:endParaRPr>
          </a:p>
        </p:txBody>
      </p:sp>
      <p:sp>
        <p:nvSpPr>
          <p:cNvPr id="5" name="Rectangle 11"/>
          <p:cNvSpPr>
            <a:spLocks noChangeArrowheads="1"/>
          </p:cNvSpPr>
          <p:nvPr/>
        </p:nvSpPr>
        <p:spPr bwMode="auto">
          <a:xfrm>
            <a:off x="79689" y="2755463"/>
            <a:ext cx="11208995" cy="600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What are some additional questions you might ask the owner?</a:t>
            </a:r>
          </a:p>
        </p:txBody>
      </p:sp>
      <p:sp>
        <p:nvSpPr>
          <p:cNvPr id="7" name="Rectangle 11"/>
          <p:cNvSpPr>
            <a:spLocks noChangeArrowheads="1"/>
          </p:cNvSpPr>
          <p:nvPr/>
        </p:nvSpPr>
        <p:spPr bwMode="auto">
          <a:xfrm>
            <a:off x="79689" y="5801733"/>
            <a:ext cx="1842896" cy="575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Zoonosis?</a:t>
            </a:r>
          </a:p>
        </p:txBody>
      </p:sp>
      <p:sp>
        <p:nvSpPr>
          <p:cNvPr id="14" name="Rectangle 11">
            <a:extLst>
              <a:ext uri="{FF2B5EF4-FFF2-40B4-BE49-F238E27FC236}">
                <a16:creationId xmlns:a16="http://schemas.microsoft.com/office/drawing/2014/main" id="{2CB571BC-914E-4029-80B9-8220CB9C81B7}"/>
              </a:ext>
            </a:extLst>
          </p:cNvPr>
          <p:cNvSpPr>
            <a:spLocks noChangeArrowheads="1"/>
          </p:cNvSpPr>
          <p:nvPr/>
        </p:nvSpPr>
        <p:spPr bwMode="auto">
          <a:xfrm>
            <a:off x="79689" y="768439"/>
            <a:ext cx="11657938" cy="15655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3-year-old Labrador Retriever has repeatedly tested positive for</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giardia cysts in a fecal despite a course of fenbendazole. Waxing</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and waning diarrhea persists.</a:t>
            </a:r>
          </a:p>
        </p:txBody>
      </p:sp>
      <p:sp>
        <p:nvSpPr>
          <p:cNvPr id="15" name="Rectangle 11">
            <a:extLst>
              <a:ext uri="{FF2B5EF4-FFF2-40B4-BE49-F238E27FC236}">
                <a16:creationId xmlns:a16="http://schemas.microsoft.com/office/drawing/2014/main" id="{B0683BC7-BFF8-441E-941A-627927AD42A5}"/>
              </a:ext>
            </a:extLst>
          </p:cNvPr>
          <p:cNvSpPr>
            <a:spLocks noChangeArrowheads="1"/>
          </p:cNvSpPr>
          <p:nvPr/>
        </p:nvSpPr>
        <p:spPr bwMode="auto">
          <a:xfrm>
            <a:off x="0" y="4695915"/>
            <a:ext cx="7922361" cy="575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itchFamily="34" charset="-128"/>
                <a:cs typeface="+mn-cs"/>
              </a:rPr>
              <a:t>What would you recommend for this dog?</a:t>
            </a:r>
          </a:p>
        </p:txBody>
      </p:sp>
    </p:spTree>
    <p:extLst>
      <p:ext uri="{BB962C8B-B14F-4D97-AF65-F5344CB8AC3E}">
        <p14:creationId xmlns:p14="http://schemas.microsoft.com/office/powerpoint/2010/main" val="315707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000500" y="228600"/>
            <a:ext cx="4267200" cy="607918"/>
          </a:xfrm>
          <a:prstGeom prst="rect">
            <a:avLst/>
          </a:prstGeom>
        </p:spPr>
        <p:txBody>
          <a:bodyPr>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4000" b="1" dirty="0">
                <a:latin typeface="Century Gothic" panose="020B0502020202020204" pitchFamily="34" charset="0"/>
              </a:rPr>
              <a:t>Have Questions?</a:t>
            </a:r>
            <a:endParaRPr lang="en-US" altLang="en-US" sz="4000" dirty="0">
              <a:latin typeface="Century Gothic" panose="020B0502020202020204" pitchFamily="34" charset="0"/>
            </a:endParaRPr>
          </a:p>
        </p:txBody>
      </p:sp>
      <p:grpSp>
        <p:nvGrpSpPr>
          <p:cNvPr id="6" name="Group 5"/>
          <p:cNvGrpSpPr/>
          <p:nvPr/>
        </p:nvGrpSpPr>
        <p:grpSpPr>
          <a:xfrm>
            <a:off x="2041954" y="990600"/>
            <a:ext cx="8587946" cy="5416456"/>
            <a:chOff x="533400" y="946245"/>
            <a:chExt cx="8587946" cy="5416456"/>
          </a:xfrm>
        </p:grpSpPr>
        <p:pic>
          <p:nvPicPr>
            <p:cNvPr id="2050" name="Picture 2" descr="Related image">
              <a:extLst>
                <a:ext uri="{FF2B5EF4-FFF2-40B4-BE49-F238E27FC236}">
                  <a16:creationId xmlns:a16="http://schemas.microsoft.com/office/drawing/2014/main" id="{71EB88B8-6A89-4309-8862-151DF108D4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990601"/>
              <a:ext cx="7620000" cy="5372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2590800" y="946245"/>
              <a:ext cx="4038600" cy="457200"/>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altLang="en-US" sz="2400" b="1" dirty="0">
                  <a:latin typeface="Century Gothic" panose="020B0502020202020204" pitchFamily="34" charset="0"/>
                </a:rPr>
                <a:t>barbara_qurollo@ncsu.edu</a:t>
              </a:r>
              <a:endParaRPr lang="en-US" altLang="en-US" sz="2400" dirty="0">
                <a:latin typeface="Century Gothic" panose="020B0502020202020204" pitchFamily="34" charset="0"/>
              </a:endParaRPr>
            </a:p>
          </p:txBody>
        </p:sp>
        <p:pic>
          <p:nvPicPr>
            <p:cNvPr id="5" name="Picture 2" descr="Related image">
              <a:extLst>
                <a:ext uri="{FF2B5EF4-FFF2-40B4-BE49-F238E27FC236}">
                  <a16:creationId xmlns:a16="http://schemas.microsoft.com/office/drawing/2014/main" id="{93789CA5-F9DA-46BB-BED1-353CD98C0D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0" y="1562101"/>
              <a:ext cx="6530546" cy="4800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4191000"/>
              <a:ext cx="24384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1524000" y="6542902"/>
            <a:ext cx="7543800" cy="276999"/>
          </a:xfrm>
          <a:prstGeom prst="rect">
            <a:avLst/>
          </a:prstGeom>
        </p:spPr>
        <p:txBody>
          <a:bodyPr wrap="square">
            <a:spAutoFit/>
          </a:bodyPr>
          <a:lstStyle/>
          <a:p>
            <a:r>
              <a:rPr lang="en-US" sz="1200" dirty="0">
                <a:solidFill>
                  <a:schemeClr val="bg1"/>
                </a:solidFill>
                <a:latin typeface="Century Gothic" panose="020B0502020202020204" pitchFamily="34" charset="0"/>
              </a:rPr>
              <a:t>Illustration by Allie </a:t>
            </a:r>
            <a:r>
              <a:rPr lang="en-US" sz="1200" dirty="0" err="1">
                <a:solidFill>
                  <a:schemeClr val="bg1"/>
                </a:solidFill>
                <a:latin typeface="Century Gothic" panose="020B0502020202020204" pitchFamily="34" charset="0"/>
              </a:rPr>
              <a:t>Brosh</a:t>
            </a:r>
            <a:r>
              <a:rPr lang="en-US" sz="1200" dirty="0">
                <a:solidFill>
                  <a:schemeClr val="bg1"/>
                </a:solidFill>
                <a:latin typeface="Century Gothic" panose="020B0502020202020204" pitchFamily="34" charset="0"/>
              </a:rPr>
              <a:t>, http://hyperboleandahalf.blogspot.com/</a:t>
            </a:r>
          </a:p>
        </p:txBody>
      </p:sp>
    </p:spTree>
    <p:extLst>
      <p:ext uri="{BB962C8B-B14F-4D97-AF65-F5344CB8AC3E}">
        <p14:creationId xmlns:p14="http://schemas.microsoft.com/office/powerpoint/2010/main" val="3478949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6A5C5D13-EC79-4EFB-8B17-3DF9DB5737A1}"/>
              </a:ext>
            </a:extLst>
          </p:cNvPr>
          <p:cNvSpPr txBox="1">
            <a:spLocks noChangeArrowheads="1"/>
          </p:cNvSpPr>
          <p:nvPr/>
        </p:nvSpPr>
        <p:spPr bwMode="auto">
          <a:xfrm>
            <a:off x="2795488" y="101516"/>
            <a:ext cx="6753423" cy="8369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en-US" altLang="en-US" sz="3600" b="1" i="1" kern="0" dirty="0" err="1">
                <a:solidFill>
                  <a:schemeClr val="accent2">
                    <a:lumMod val="50000"/>
                  </a:schemeClr>
                </a:solidFill>
                <a:latin typeface="Century Gothic" panose="020B0502020202020204" pitchFamily="34" charset="0"/>
              </a:rPr>
              <a:t>Tritrichomonas</a:t>
            </a:r>
            <a:r>
              <a:rPr lang="en-US" altLang="en-US" sz="3600" b="1" i="1" kern="0" dirty="0">
                <a:solidFill>
                  <a:schemeClr val="accent2">
                    <a:lumMod val="50000"/>
                  </a:schemeClr>
                </a:solidFill>
                <a:latin typeface="Century Gothic" panose="020B0502020202020204" pitchFamily="34" charset="0"/>
              </a:rPr>
              <a:t> </a:t>
            </a:r>
            <a:r>
              <a:rPr lang="en-US" altLang="en-US" sz="3600" b="1" kern="0" dirty="0">
                <a:solidFill>
                  <a:schemeClr val="accent2">
                    <a:lumMod val="50000"/>
                  </a:schemeClr>
                </a:solidFill>
                <a:latin typeface="Century Gothic" panose="020B0502020202020204" pitchFamily="34" charset="0"/>
              </a:rPr>
              <a:t>Introduction</a:t>
            </a:r>
            <a:endParaRPr lang="en-US" altLang="en-US" sz="3600" kern="0" dirty="0">
              <a:solidFill>
                <a:schemeClr val="accent2">
                  <a:lumMod val="50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id="{3EC0207C-2FD7-4F23-8E0B-B37FC88061AE}"/>
              </a:ext>
            </a:extLst>
          </p:cNvPr>
          <p:cNvSpPr/>
          <p:nvPr/>
        </p:nvSpPr>
        <p:spPr>
          <a:xfrm>
            <a:off x="6242313" y="2187765"/>
            <a:ext cx="5307863" cy="523220"/>
          </a:xfrm>
          <a:prstGeom prst="rect">
            <a:avLst/>
          </a:prstGeom>
        </p:spPr>
        <p:txBody>
          <a:bodyPr wrap="none">
            <a:spAutoFit/>
          </a:bodyPr>
          <a:lstStyle/>
          <a:p>
            <a:r>
              <a:rPr lang="en-US" altLang="en-US" sz="2800" u="sng" dirty="0">
                <a:solidFill>
                  <a:schemeClr val="accent2">
                    <a:lumMod val="50000"/>
                  </a:schemeClr>
                </a:solidFill>
                <a:latin typeface="Century Gothic" panose="020B0502020202020204" pitchFamily="34" charset="0"/>
              </a:rPr>
              <a:t>Bovine Genital Trichomoniasis</a:t>
            </a:r>
            <a:endParaRPr lang="en-US" sz="2800" u="sng" dirty="0">
              <a:solidFill>
                <a:schemeClr val="accent2">
                  <a:lumMod val="50000"/>
                </a:schemeClr>
              </a:solidFill>
            </a:endParaRPr>
          </a:p>
        </p:txBody>
      </p:sp>
      <p:sp>
        <p:nvSpPr>
          <p:cNvPr id="10" name="Rectangle 9">
            <a:extLst>
              <a:ext uri="{FF2B5EF4-FFF2-40B4-BE49-F238E27FC236}">
                <a16:creationId xmlns:a16="http://schemas.microsoft.com/office/drawing/2014/main" id="{D57EDF71-356D-4B82-BF90-9DA0C32688AC}"/>
              </a:ext>
            </a:extLst>
          </p:cNvPr>
          <p:cNvSpPr/>
          <p:nvPr/>
        </p:nvSpPr>
        <p:spPr>
          <a:xfrm>
            <a:off x="9821" y="2187765"/>
            <a:ext cx="6009979" cy="523220"/>
          </a:xfrm>
          <a:prstGeom prst="rect">
            <a:avLst/>
          </a:prstGeom>
        </p:spPr>
        <p:txBody>
          <a:bodyPr wrap="none">
            <a:spAutoFit/>
          </a:bodyPr>
          <a:lstStyle/>
          <a:p>
            <a:pPr marL="533400" indent="-533400"/>
            <a:r>
              <a:rPr lang="en-US" altLang="en-US" sz="2800" u="sng" dirty="0">
                <a:solidFill>
                  <a:schemeClr val="accent2">
                    <a:lumMod val="50000"/>
                  </a:schemeClr>
                </a:solidFill>
                <a:latin typeface="Century Gothic" panose="020B0502020202020204" pitchFamily="34" charset="0"/>
              </a:rPr>
              <a:t>Large Bowel Feline Trichomoniasis</a:t>
            </a:r>
          </a:p>
        </p:txBody>
      </p:sp>
      <p:pic>
        <p:nvPicPr>
          <p:cNvPr id="1026" name="Picture 2" descr="Image result for cat silhouette transparent background">
            <a:extLst>
              <a:ext uri="{FF2B5EF4-FFF2-40B4-BE49-F238E27FC236}">
                <a16:creationId xmlns:a16="http://schemas.microsoft.com/office/drawing/2014/main" id="{BDFBB6C9-A0BD-4B0F-9D8D-F2D74382FE1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772569" y="391608"/>
            <a:ext cx="1447800" cy="15089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Image result for cow silhouette transparent background">
            <a:extLst>
              <a:ext uri="{FF2B5EF4-FFF2-40B4-BE49-F238E27FC236}">
                <a16:creationId xmlns:a16="http://schemas.microsoft.com/office/drawing/2014/main" id="{154DC29E-C228-4524-85A3-947953E6B15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01018" y="0"/>
            <a:ext cx="2032784" cy="209623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92942F2-0CF8-40F2-B748-048804B54F66}"/>
              </a:ext>
            </a:extLst>
          </p:cNvPr>
          <p:cNvSpPr/>
          <p:nvPr/>
        </p:nvSpPr>
        <p:spPr>
          <a:xfrm>
            <a:off x="347946" y="3862748"/>
            <a:ext cx="6096000" cy="523220"/>
          </a:xfrm>
          <a:prstGeom prst="rect">
            <a:avLst/>
          </a:prstGeom>
        </p:spPr>
        <p:txBody>
          <a:bodyPr>
            <a:spAutoFit/>
          </a:bodyPr>
          <a:lstStyle/>
          <a:p>
            <a:pPr marL="342900" indent="-342900">
              <a:buFont typeface="Arial" panose="020B0604020202020204" pitchFamily="34" charset="0"/>
              <a:buChar char="•"/>
            </a:pPr>
            <a:r>
              <a:rPr lang="en-US" sz="2800" dirty="0">
                <a:solidFill>
                  <a:schemeClr val="accent2">
                    <a:lumMod val="50000"/>
                  </a:schemeClr>
                </a:solidFill>
                <a:latin typeface="Century Gothic" panose="020B0502020202020204" pitchFamily="34" charset="0"/>
              </a:rPr>
              <a:t>Large bowel diarrhea</a:t>
            </a:r>
          </a:p>
        </p:txBody>
      </p:sp>
      <p:sp>
        <p:nvSpPr>
          <p:cNvPr id="18" name="Rectangle 17">
            <a:extLst>
              <a:ext uri="{FF2B5EF4-FFF2-40B4-BE49-F238E27FC236}">
                <a16:creationId xmlns:a16="http://schemas.microsoft.com/office/drawing/2014/main" id="{170CD2A7-A4D3-4BD2-92BC-DAA053A2D95D}"/>
              </a:ext>
            </a:extLst>
          </p:cNvPr>
          <p:cNvSpPr/>
          <p:nvPr/>
        </p:nvSpPr>
        <p:spPr>
          <a:xfrm>
            <a:off x="6172200" y="3330970"/>
            <a:ext cx="5773270" cy="1384995"/>
          </a:xfrm>
          <a:prstGeom prst="rect">
            <a:avLst/>
          </a:prstGeom>
        </p:spPr>
        <p:txBody>
          <a:bodyPr wrap="square">
            <a:spAutoFit/>
          </a:bodyPr>
          <a:lstStyle/>
          <a:p>
            <a:pPr marL="342900" indent="-342900">
              <a:buFont typeface="Arial" panose="020B0604020202020204" pitchFamily="34" charset="0"/>
              <a:buChar char="•"/>
            </a:pPr>
            <a:r>
              <a:rPr lang="en-US" sz="2800" dirty="0">
                <a:solidFill>
                  <a:schemeClr val="accent2">
                    <a:lumMod val="50000"/>
                  </a:schemeClr>
                </a:solidFill>
                <a:latin typeface="Century Gothic" panose="020B0502020202020204" pitchFamily="34" charset="0"/>
              </a:rPr>
              <a:t>Venereal disease, causes infertility, abortions in cows and heifers</a:t>
            </a:r>
          </a:p>
        </p:txBody>
      </p:sp>
      <p:sp>
        <p:nvSpPr>
          <p:cNvPr id="12" name="Rectangle 11">
            <a:extLst>
              <a:ext uri="{FF2B5EF4-FFF2-40B4-BE49-F238E27FC236}">
                <a16:creationId xmlns:a16="http://schemas.microsoft.com/office/drawing/2014/main" id="{46EDA996-0B22-48A7-9056-E7C382B12EDB}"/>
              </a:ext>
            </a:extLst>
          </p:cNvPr>
          <p:cNvSpPr/>
          <p:nvPr/>
        </p:nvSpPr>
        <p:spPr>
          <a:xfrm>
            <a:off x="347946" y="3161418"/>
            <a:ext cx="4578497" cy="523220"/>
          </a:xfrm>
          <a:prstGeom prst="rect">
            <a:avLst/>
          </a:prstGeom>
        </p:spPr>
        <p:txBody>
          <a:bodyPr wrap="none">
            <a:spAutoFit/>
          </a:bodyPr>
          <a:lstStyle/>
          <a:p>
            <a:pPr marL="342900" indent="-342900">
              <a:buFont typeface="Arial" panose="020B0604020202020204" pitchFamily="34" charset="0"/>
              <a:buChar char="•"/>
            </a:pPr>
            <a:r>
              <a:rPr lang="en-US" sz="2800" dirty="0">
                <a:solidFill>
                  <a:schemeClr val="accent2">
                    <a:lumMod val="50000"/>
                  </a:schemeClr>
                </a:solidFill>
                <a:latin typeface="Century Gothic" panose="020B0502020202020204" pitchFamily="34" charset="0"/>
              </a:rPr>
              <a:t>Colonize large intestine</a:t>
            </a:r>
            <a:endParaRPr lang="en-US" sz="2800" dirty="0"/>
          </a:p>
        </p:txBody>
      </p:sp>
      <p:sp>
        <p:nvSpPr>
          <p:cNvPr id="15" name="Rectangle 14">
            <a:extLst>
              <a:ext uri="{FF2B5EF4-FFF2-40B4-BE49-F238E27FC236}">
                <a16:creationId xmlns:a16="http://schemas.microsoft.com/office/drawing/2014/main" id="{9F415A2D-D9E0-4F66-A473-AC752B4397B7}"/>
              </a:ext>
            </a:extLst>
          </p:cNvPr>
          <p:cNvSpPr/>
          <p:nvPr/>
        </p:nvSpPr>
        <p:spPr>
          <a:xfrm>
            <a:off x="6185648" y="2807750"/>
            <a:ext cx="4839786" cy="523220"/>
          </a:xfrm>
          <a:prstGeom prst="rect">
            <a:avLst/>
          </a:prstGeom>
        </p:spPr>
        <p:txBody>
          <a:bodyPr wrap="none">
            <a:spAutoFit/>
          </a:bodyPr>
          <a:lstStyle/>
          <a:p>
            <a:pPr marL="342900" indent="-342900">
              <a:buFont typeface="Arial" panose="020B0604020202020204" pitchFamily="34" charset="0"/>
              <a:buChar char="•"/>
            </a:pPr>
            <a:r>
              <a:rPr lang="en-US" sz="2800" dirty="0">
                <a:solidFill>
                  <a:schemeClr val="accent2">
                    <a:lumMod val="50000"/>
                  </a:schemeClr>
                </a:solidFill>
                <a:latin typeface="Century Gothic" panose="020B0502020202020204" pitchFamily="34" charset="0"/>
              </a:rPr>
              <a:t>Colonize urogenital tract</a:t>
            </a:r>
            <a:endParaRPr lang="en-US" sz="2800" dirty="0"/>
          </a:p>
        </p:txBody>
      </p:sp>
      <p:cxnSp>
        <p:nvCxnSpPr>
          <p:cNvPr id="17" name="Straight Connector 16">
            <a:extLst>
              <a:ext uri="{FF2B5EF4-FFF2-40B4-BE49-F238E27FC236}">
                <a16:creationId xmlns:a16="http://schemas.microsoft.com/office/drawing/2014/main" id="{D5FF79F7-6036-4B5F-8EAD-2D91CF1D425F}"/>
              </a:ext>
            </a:extLst>
          </p:cNvPr>
          <p:cNvCxnSpPr>
            <a:cxnSpLocks/>
          </p:cNvCxnSpPr>
          <p:nvPr/>
        </p:nvCxnSpPr>
        <p:spPr>
          <a:xfrm>
            <a:off x="6096000" y="1905000"/>
            <a:ext cx="0" cy="3065569"/>
          </a:xfrm>
          <a:prstGeom prst="line">
            <a:avLst/>
          </a:prstGeom>
          <a:ln w="381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F415A2D-D9E0-4F66-A473-AC752B4397B7}"/>
              </a:ext>
            </a:extLst>
          </p:cNvPr>
          <p:cNvSpPr/>
          <p:nvPr/>
        </p:nvSpPr>
        <p:spPr>
          <a:xfrm>
            <a:off x="6212542" y="4735734"/>
            <a:ext cx="2973891" cy="523220"/>
          </a:xfrm>
          <a:prstGeom prst="rect">
            <a:avLst/>
          </a:prstGeom>
        </p:spPr>
        <p:txBody>
          <a:bodyPr wrap="none">
            <a:spAutoFit/>
          </a:bodyPr>
          <a:lstStyle/>
          <a:p>
            <a:pPr marL="342900" indent="-342900">
              <a:buFont typeface="Arial" panose="020B0604020202020204" pitchFamily="34" charset="0"/>
              <a:buChar char="•"/>
            </a:pPr>
            <a:r>
              <a:rPr lang="en-US" sz="2800" dirty="0">
                <a:solidFill>
                  <a:schemeClr val="accent2">
                    <a:lumMod val="50000"/>
                  </a:schemeClr>
                </a:solidFill>
                <a:latin typeface="Century Gothic" panose="020B0502020202020204" pitchFamily="34" charset="0"/>
              </a:rPr>
              <a:t>Economic loss</a:t>
            </a:r>
            <a:endParaRPr lang="en-US" sz="2800" dirty="0"/>
          </a:p>
        </p:txBody>
      </p:sp>
      <p:sp>
        <p:nvSpPr>
          <p:cNvPr id="2" name="Rectangle 1"/>
          <p:cNvSpPr/>
          <p:nvPr/>
        </p:nvSpPr>
        <p:spPr>
          <a:xfrm>
            <a:off x="2156068" y="1305580"/>
            <a:ext cx="2568332" cy="523220"/>
          </a:xfrm>
          <a:prstGeom prst="rect">
            <a:avLst/>
          </a:prstGeom>
        </p:spPr>
        <p:txBody>
          <a:bodyPr wrap="none">
            <a:spAutoFit/>
          </a:bodyPr>
          <a:lstStyle/>
          <a:p>
            <a:r>
              <a:rPr lang="en-US" sz="2800" dirty="0">
                <a:solidFill>
                  <a:schemeClr val="accent2">
                    <a:lumMod val="75000"/>
                  </a:schemeClr>
                </a:solidFill>
                <a:latin typeface="Century Gothic" panose="020B0502020202020204" pitchFamily="34" charset="0"/>
              </a:rPr>
              <a:t>(</a:t>
            </a:r>
            <a:r>
              <a:rPr lang="en-US" sz="2800" i="1" dirty="0">
                <a:solidFill>
                  <a:schemeClr val="accent2">
                    <a:lumMod val="75000"/>
                  </a:schemeClr>
                </a:solidFill>
                <a:latin typeface="Century Gothic" panose="020B0502020202020204" pitchFamily="34" charset="0"/>
              </a:rPr>
              <a:t>T. </a:t>
            </a:r>
            <a:r>
              <a:rPr lang="en-US" sz="2800" i="1" dirty="0" err="1">
                <a:solidFill>
                  <a:schemeClr val="accent2">
                    <a:lumMod val="75000"/>
                  </a:schemeClr>
                </a:solidFill>
                <a:latin typeface="Century Gothic" panose="020B0502020202020204" pitchFamily="34" charset="0"/>
              </a:rPr>
              <a:t>blagburni</a:t>
            </a:r>
            <a:r>
              <a:rPr lang="en-US" sz="2800" dirty="0">
                <a:solidFill>
                  <a:schemeClr val="accent2">
                    <a:lumMod val="75000"/>
                  </a:schemeClr>
                </a:solidFill>
                <a:latin typeface="Century Gothic" panose="020B0502020202020204" pitchFamily="34" charset="0"/>
              </a:rPr>
              <a:t>) </a:t>
            </a:r>
            <a:endParaRPr lang="en-US" sz="2800" dirty="0"/>
          </a:p>
        </p:txBody>
      </p:sp>
      <p:sp>
        <p:nvSpPr>
          <p:cNvPr id="19" name="Rectangle 18">
            <a:extLst>
              <a:ext uri="{FF2B5EF4-FFF2-40B4-BE49-F238E27FC236}">
                <a16:creationId xmlns:a16="http://schemas.microsoft.com/office/drawing/2014/main" id="{12ADDF72-0862-43A8-B66D-15F59A17893F}"/>
              </a:ext>
            </a:extLst>
          </p:cNvPr>
          <p:cNvSpPr/>
          <p:nvPr/>
        </p:nvSpPr>
        <p:spPr>
          <a:xfrm>
            <a:off x="6722619" y="1258510"/>
            <a:ext cx="1962397" cy="523220"/>
          </a:xfrm>
          <a:prstGeom prst="rect">
            <a:avLst/>
          </a:prstGeom>
        </p:spPr>
        <p:txBody>
          <a:bodyPr wrap="none">
            <a:spAutoFit/>
          </a:bodyPr>
          <a:lstStyle/>
          <a:p>
            <a:r>
              <a:rPr lang="en-US" sz="2800" dirty="0">
                <a:solidFill>
                  <a:schemeClr val="accent2">
                    <a:lumMod val="75000"/>
                  </a:schemeClr>
                </a:solidFill>
                <a:latin typeface="Century Gothic" panose="020B0502020202020204" pitchFamily="34" charset="0"/>
              </a:rPr>
              <a:t>(</a:t>
            </a:r>
            <a:r>
              <a:rPr lang="en-US" sz="2800" i="1" dirty="0">
                <a:solidFill>
                  <a:schemeClr val="accent2">
                    <a:lumMod val="75000"/>
                  </a:schemeClr>
                </a:solidFill>
                <a:latin typeface="Century Gothic" panose="020B0502020202020204" pitchFamily="34" charset="0"/>
              </a:rPr>
              <a:t>T. </a:t>
            </a:r>
            <a:r>
              <a:rPr lang="en-US" sz="2800" i="1" dirty="0" err="1">
                <a:solidFill>
                  <a:schemeClr val="accent2">
                    <a:lumMod val="75000"/>
                  </a:schemeClr>
                </a:solidFill>
                <a:latin typeface="Century Gothic" panose="020B0502020202020204" pitchFamily="34" charset="0"/>
              </a:rPr>
              <a:t>foetus</a:t>
            </a:r>
            <a:r>
              <a:rPr lang="en-US" sz="2800" dirty="0">
                <a:solidFill>
                  <a:schemeClr val="accent2">
                    <a:lumMod val="75000"/>
                  </a:schemeClr>
                </a:solidFill>
                <a:latin typeface="Century Gothic" panose="020B0502020202020204" pitchFamily="34" charset="0"/>
              </a:rPr>
              <a:t>) </a:t>
            </a:r>
            <a:endParaRPr lang="en-US" sz="2800" dirty="0"/>
          </a:p>
        </p:txBody>
      </p:sp>
    </p:spTree>
    <p:extLst>
      <p:ext uri="{BB962C8B-B14F-4D97-AF65-F5344CB8AC3E}">
        <p14:creationId xmlns:p14="http://schemas.microsoft.com/office/powerpoint/2010/main" val="4273010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7DE3B1B8-DC38-48E8-8C31-EF790659B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1" name="Rectangle 50">
            <a:extLst>
              <a:ext uri="{FF2B5EF4-FFF2-40B4-BE49-F238E27FC236}">
                <a16:creationId xmlns:a16="http://schemas.microsoft.com/office/drawing/2014/main" id="{9E63FFFE-1DB2-4A0F-B495-35782F162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53" name="Straight Connector 52">
            <a:extLst>
              <a:ext uri="{FF2B5EF4-FFF2-40B4-BE49-F238E27FC236}">
                <a16:creationId xmlns:a16="http://schemas.microsoft.com/office/drawing/2014/main" id="{32BB9A07-8AB8-4D82-B3BC-B500DDEC79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5" name="Rectangle 54">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33400" y="716317"/>
            <a:ext cx="10698480" cy="748455"/>
          </a:xfrm>
          <a:prstGeom prst="rect">
            <a:avLst/>
          </a:prstGeom>
        </p:spPr>
        <p:txBody>
          <a:bodyPr vert="horz" lIns="91440" tIns="45720" rIns="91440" bIns="45720" rtlCol="0" anchor="b">
            <a:normAutofit fontScale="85000" lnSpcReduction="10000"/>
          </a:bodyPr>
          <a:lstStyle/>
          <a:p>
            <a:pPr>
              <a:lnSpc>
                <a:spcPct val="85000"/>
              </a:lnSpc>
              <a:spcAft>
                <a:spcPts val="600"/>
              </a:spcAft>
            </a:pPr>
            <a:r>
              <a:rPr lang="en-US" sz="4800" b="1" spc="-50" dirty="0">
                <a:solidFill>
                  <a:schemeClr val="tx1">
                    <a:lumMod val="75000"/>
                    <a:lumOff val="25000"/>
                  </a:schemeClr>
                </a:solidFill>
                <a:latin typeface="Century Gothic" panose="020B0502020202020204" pitchFamily="34" charset="0"/>
                <a:ea typeface="+mj-ea"/>
                <a:cs typeface="+mj-cs"/>
              </a:rPr>
              <a:t>Learning Objectives:</a:t>
            </a:r>
            <a:r>
              <a:rPr lang="en-US" sz="4800" b="1" i="1" spc="-50" dirty="0">
                <a:solidFill>
                  <a:schemeClr val="tx1">
                    <a:lumMod val="75000"/>
                    <a:lumOff val="25000"/>
                  </a:schemeClr>
                </a:solidFill>
                <a:latin typeface="Century Gothic" panose="020B0502020202020204" pitchFamily="34" charset="0"/>
                <a:ea typeface="+mj-ea"/>
                <a:cs typeface="+mj-cs"/>
              </a:rPr>
              <a:t> </a:t>
            </a:r>
            <a:r>
              <a:rPr lang="en-US" sz="4800" b="1" i="1" spc="-50" dirty="0" err="1">
                <a:solidFill>
                  <a:schemeClr val="tx1">
                    <a:lumMod val="75000"/>
                    <a:lumOff val="25000"/>
                  </a:schemeClr>
                </a:solidFill>
                <a:latin typeface="Century Gothic" panose="020B0502020202020204" pitchFamily="34" charset="0"/>
                <a:ea typeface="+mj-ea"/>
                <a:cs typeface="+mj-cs"/>
              </a:rPr>
              <a:t>Tritrichomonas</a:t>
            </a:r>
            <a:r>
              <a:rPr lang="en-US" sz="4800" b="1" i="1" spc="-50" dirty="0">
                <a:solidFill>
                  <a:schemeClr val="tx1">
                    <a:lumMod val="75000"/>
                    <a:lumOff val="25000"/>
                  </a:schemeClr>
                </a:solidFill>
                <a:latin typeface="Century Gothic" panose="020B0502020202020204" pitchFamily="34" charset="0"/>
                <a:ea typeface="+mj-ea"/>
                <a:cs typeface="+mj-cs"/>
              </a:rPr>
              <a:t> </a:t>
            </a:r>
            <a:r>
              <a:rPr lang="en-US" sz="4800" b="1" i="1" spc="-50" dirty="0" err="1">
                <a:solidFill>
                  <a:schemeClr val="tx1">
                    <a:lumMod val="75000"/>
                    <a:lumOff val="25000"/>
                  </a:schemeClr>
                </a:solidFill>
                <a:latin typeface="Century Gothic" panose="020B0502020202020204" pitchFamily="34" charset="0"/>
                <a:ea typeface="+mj-ea"/>
                <a:cs typeface="+mj-cs"/>
              </a:rPr>
              <a:t>foetus</a:t>
            </a:r>
            <a:endParaRPr lang="en-US" sz="4800" b="1" spc="-50" dirty="0">
              <a:solidFill>
                <a:schemeClr val="tx1">
                  <a:lumMod val="75000"/>
                  <a:lumOff val="25000"/>
                </a:schemeClr>
              </a:solidFill>
              <a:latin typeface="Century Gothic" panose="020B0502020202020204" pitchFamily="34" charset="0"/>
              <a:ea typeface="+mj-ea"/>
              <a:cs typeface="+mj-cs"/>
            </a:endParaRPr>
          </a:p>
        </p:txBody>
      </p:sp>
      <p:cxnSp>
        <p:nvCxnSpPr>
          <p:cNvPr id="57" name="Straight Connector 56">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04800" y="2092996"/>
            <a:ext cx="8996150" cy="4023360"/>
          </a:xfrm>
          <a:prstGeom prst="rect">
            <a:avLst/>
          </a:prstGeom>
        </p:spPr>
        <p:txBody>
          <a:bodyPr vert="horz" lIns="0" tIns="45720" rIns="0" bIns="45720" rtlCol="0">
            <a:noAutofit/>
          </a:bodyPr>
          <a:lstStyle/>
          <a:p>
            <a:pPr marL="514350" indent="-514350">
              <a:lnSpc>
                <a:spcPct val="90000"/>
              </a:lnSpc>
              <a:spcAft>
                <a:spcPts val="600"/>
              </a:spcAft>
              <a:buClr>
                <a:schemeClr val="accent1"/>
              </a:buClr>
              <a:buFont typeface="Calibri" panose="020F0502020204030204" pitchFamily="34" charset="0"/>
              <a:buAutoNum type="arabicPeriod"/>
            </a:pPr>
            <a:r>
              <a:rPr lang="en-US" sz="2000" u="sng" dirty="0">
                <a:solidFill>
                  <a:schemeClr val="tx1">
                    <a:lumMod val="75000"/>
                    <a:lumOff val="25000"/>
                  </a:schemeClr>
                </a:solidFill>
                <a:latin typeface="Century Gothic" panose="020B0502020202020204" pitchFamily="34" charset="0"/>
                <a:ea typeface="+mn-ea"/>
              </a:rPr>
              <a:t>Life cycle</a:t>
            </a:r>
            <a:r>
              <a:rPr lang="en-US" sz="2000" dirty="0">
                <a:solidFill>
                  <a:schemeClr val="tx1">
                    <a:lumMod val="75000"/>
                    <a:lumOff val="25000"/>
                  </a:schemeClr>
                </a:solidFill>
                <a:latin typeface="Century Gothic" panose="020B0502020202020204" pitchFamily="34" charset="0"/>
                <a:ea typeface="+mn-ea"/>
              </a:rPr>
              <a:t>: know that it is a direct life cycle, and specified life cycle details (hosts, transmission, stages and reproduction).</a:t>
            </a:r>
          </a:p>
          <a:p>
            <a:pPr marL="514350" indent="-514350">
              <a:lnSpc>
                <a:spcPct val="90000"/>
              </a:lnSpc>
              <a:spcAft>
                <a:spcPts val="600"/>
              </a:spcAft>
              <a:buClr>
                <a:schemeClr val="accent1"/>
              </a:buClr>
              <a:buFont typeface="Calibri" panose="020F0502020204030204" pitchFamily="34" charset="0"/>
              <a:buAutoNum type="arabicPeriod"/>
            </a:pPr>
            <a:r>
              <a:rPr lang="en-US" sz="2000" u="sng" dirty="0">
                <a:solidFill>
                  <a:schemeClr val="tx1">
                    <a:lumMod val="75000"/>
                    <a:lumOff val="25000"/>
                  </a:schemeClr>
                </a:solidFill>
                <a:latin typeface="Century Gothic" panose="020B0502020202020204" pitchFamily="34" charset="0"/>
                <a:ea typeface="+mn-ea"/>
              </a:rPr>
              <a:t>Transmission</a:t>
            </a:r>
            <a:r>
              <a:rPr lang="en-US" sz="2000" dirty="0">
                <a:solidFill>
                  <a:schemeClr val="tx1">
                    <a:lumMod val="75000"/>
                    <a:lumOff val="25000"/>
                  </a:schemeClr>
                </a:solidFill>
                <a:latin typeface="Century Gothic" panose="020B0502020202020204" pitchFamily="34" charset="0"/>
                <a:ea typeface="+mn-ea"/>
              </a:rPr>
              <a:t>: know the 2 main routes of transmission.</a:t>
            </a:r>
          </a:p>
          <a:p>
            <a:pPr marL="514350" indent="-514350">
              <a:lnSpc>
                <a:spcPct val="90000"/>
              </a:lnSpc>
              <a:spcAft>
                <a:spcPts val="600"/>
              </a:spcAft>
              <a:buClr>
                <a:schemeClr val="accent1"/>
              </a:buClr>
              <a:buFont typeface="Calibri" panose="020F0502020204030204" pitchFamily="34" charset="0"/>
              <a:buAutoNum type="arabicPeriod"/>
            </a:pPr>
            <a:r>
              <a:rPr lang="en-US" sz="2000" u="sng" dirty="0">
                <a:solidFill>
                  <a:schemeClr val="tx1">
                    <a:lumMod val="75000"/>
                    <a:lumOff val="25000"/>
                  </a:schemeClr>
                </a:solidFill>
                <a:latin typeface="Century Gothic" panose="020B0502020202020204" pitchFamily="34" charset="0"/>
                <a:ea typeface="+mn-ea"/>
              </a:rPr>
              <a:t>Pathogenesis</a:t>
            </a:r>
            <a:r>
              <a:rPr lang="en-US" sz="2000" dirty="0">
                <a:solidFill>
                  <a:schemeClr val="tx1">
                    <a:lumMod val="75000"/>
                    <a:lumOff val="25000"/>
                  </a:schemeClr>
                </a:solidFill>
                <a:latin typeface="Century Gothic" panose="020B0502020202020204" pitchFamily="34" charset="0"/>
                <a:ea typeface="+mn-ea"/>
              </a:rPr>
              <a:t>: know the pathology and differences between infection in bulls and cows. </a:t>
            </a:r>
          </a:p>
          <a:p>
            <a:pPr marL="514350" indent="-514350">
              <a:lnSpc>
                <a:spcPct val="90000"/>
              </a:lnSpc>
              <a:spcAft>
                <a:spcPts val="600"/>
              </a:spcAft>
              <a:buClr>
                <a:schemeClr val="accent1"/>
              </a:buClr>
              <a:buFont typeface="Calibri" panose="020F0502020204030204" pitchFamily="34" charset="0"/>
              <a:buAutoNum type="arabicPeriod"/>
            </a:pPr>
            <a:r>
              <a:rPr lang="en-US" sz="2000" u="sng" dirty="0">
                <a:solidFill>
                  <a:schemeClr val="tx1">
                    <a:lumMod val="75000"/>
                    <a:lumOff val="25000"/>
                  </a:schemeClr>
                </a:solidFill>
                <a:latin typeface="Century Gothic" panose="020B0502020202020204" pitchFamily="34" charset="0"/>
                <a:ea typeface="+mn-ea"/>
              </a:rPr>
              <a:t>Clinical signs</a:t>
            </a:r>
            <a:r>
              <a:rPr lang="en-US" sz="2000" dirty="0">
                <a:solidFill>
                  <a:schemeClr val="tx1">
                    <a:lumMod val="75000"/>
                    <a:lumOff val="25000"/>
                  </a:schemeClr>
                </a:solidFill>
                <a:latin typeface="Century Gothic" panose="020B0502020202020204" pitchFamily="34" charset="0"/>
                <a:ea typeface="+mn-ea"/>
              </a:rPr>
              <a:t>: know the 3 specified main clinical signs in cows.</a:t>
            </a:r>
          </a:p>
          <a:p>
            <a:pPr marL="514350" indent="-514350">
              <a:lnSpc>
                <a:spcPct val="90000"/>
              </a:lnSpc>
              <a:spcAft>
                <a:spcPts val="600"/>
              </a:spcAft>
              <a:buClr>
                <a:schemeClr val="accent1"/>
              </a:buClr>
              <a:buFont typeface="Calibri" panose="020F0502020204030204" pitchFamily="34" charset="0"/>
              <a:buAutoNum type="arabicPeriod"/>
            </a:pPr>
            <a:r>
              <a:rPr lang="en-US" sz="2000" u="sng" dirty="0">
                <a:solidFill>
                  <a:schemeClr val="tx1">
                    <a:lumMod val="75000"/>
                    <a:lumOff val="25000"/>
                  </a:schemeClr>
                </a:solidFill>
                <a:latin typeface="Century Gothic" panose="020B0502020202020204" pitchFamily="34" charset="0"/>
                <a:ea typeface="+mn-ea"/>
              </a:rPr>
              <a:t>Diagnosis</a:t>
            </a:r>
            <a:r>
              <a:rPr lang="en-US" sz="2000" dirty="0">
                <a:solidFill>
                  <a:schemeClr val="tx1">
                    <a:lumMod val="75000"/>
                    <a:lumOff val="25000"/>
                  </a:schemeClr>
                </a:solidFill>
                <a:latin typeface="Century Gothic" panose="020B0502020202020204" pitchFamily="34" charset="0"/>
                <a:ea typeface="+mn-ea"/>
              </a:rPr>
              <a:t>: know diagnosis is typically made due to recognition of abortions and diagnostic testing of the bulls; positives are reportable.</a:t>
            </a:r>
          </a:p>
          <a:p>
            <a:pPr marL="514350" indent="-514350">
              <a:lnSpc>
                <a:spcPct val="90000"/>
              </a:lnSpc>
              <a:spcAft>
                <a:spcPts val="600"/>
              </a:spcAft>
              <a:buClr>
                <a:schemeClr val="accent1"/>
              </a:buClr>
              <a:buFont typeface="Calibri" panose="020F0502020204030204" pitchFamily="34" charset="0"/>
              <a:buAutoNum type="arabicPeriod"/>
            </a:pPr>
            <a:r>
              <a:rPr lang="en-US" sz="2000" u="sng" dirty="0">
                <a:solidFill>
                  <a:schemeClr val="tx1">
                    <a:lumMod val="75000"/>
                    <a:lumOff val="25000"/>
                  </a:schemeClr>
                </a:solidFill>
                <a:latin typeface="Century Gothic" panose="020B0502020202020204" pitchFamily="34" charset="0"/>
                <a:ea typeface="+mn-ea"/>
              </a:rPr>
              <a:t>Control: </a:t>
            </a:r>
            <a:r>
              <a:rPr lang="en-US" sz="2000" dirty="0">
                <a:solidFill>
                  <a:schemeClr val="tx1">
                    <a:lumMod val="75000"/>
                    <a:lumOff val="25000"/>
                  </a:schemeClr>
                </a:solidFill>
                <a:latin typeface="Century Gothic" panose="020B0502020202020204" pitchFamily="34" charset="0"/>
                <a:ea typeface="+mn-ea"/>
              </a:rPr>
              <a:t>Know the 4 highlighted biosecurity and farm management practices.</a:t>
            </a:r>
          </a:p>
          <a:p>
            <a:pPr marL="514350" indent="-514350">
              <a:lnSpc>
                <a:spcPct val="90000"/>
              </a:lnSpc>
              <a:spcAft>
                <a:spcPts val="600"/>
              </a:spcAft>
              <a:buClr>
                <a:schemeClr val="accent1"/>
              </a:buClr>
              <a:buFont typeface="Calibri" panose="020F0502020204030204" pitchFamily="34" charset="0"/>
              <a:buAutoNum type="arabicPeriod"/>
            </a:pPr>
            <a:r>
              <a:rPr lang="en-US" sz="2000" u="sng" dirty="0">
                <a:solidFill>
                  <a:schemeClr val="tx1">
                    <a:lumMod val="75000"/>
                    <a:lumOff val="25000"/>
                  </a:schemeClr>
                </a:solidFill>
                <a:latin typeface="Century Gothic" panose="020B0502020202020204" pitchFamily="34" charset="0"/>
                <a:ea typeface="+mn-ea"/>
              </a:rPr>
              <a:t>Epidemiology</a:t>
            </a:r>
            <a:r>
              <a:rPr lang="en-US" sz="2000" dirty="0">
                <a:solidFill>
                  <a:schemeClr val="tx1">
                    <a:lumMod val="75000"/>
                    <a:lumOff val="25000"/>
                  </a:schemeClr>
                </a:solidFill>
                <a:latin typeface="Century Gothic" panose="020B0502020202020204" pitchFamily="34" charset="0"/>
                <a:ea typeface="+mn-ea"/>
              </a:rPr>
              <a:t>: know highlighted risk factors.</a:t>
            </a:r>
          </a:p>
        </p:txBody>
      </p:sp>
      <p:pic>
        <p:nvPicPr>
          <p:cNvPr id="4" name="Picture 12" descr="Image result for cow silhouette transparent background">
            <a:extLst>
              <a:ext uri="{FF2B5EF4-FFF2-40B4-BE49-F238E27FC236}">
                <a16:creationId xmlns:a16="http://schemas.microsoft.com/office/drawing/2014/main" id="{022E073F-8DAA-4B91-A70C-9CB6B0354C1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8610600" y="2440657"/>
            <a:ext cx="3035881" cy="3035881"/>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BD7A74B5-8367-4A83-ABEC-0FCDDE97B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1" name="Rectangle 60">
            <a:extLst>
              <a:ext uri="{FF2B5EF4-FFF2-40B4-BE49-F238E27FC236}">
                <a16:creationId xmlns:a16="http://schemas.microsoft.com/office/drawing/2014/main" id="{2CC184B0-C2C6-4BF0-B078-816C7AF95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83757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5330059" y="3278170"/>
            <a:ext cx="3296656" cy="2887422"/>
          </a:xfrm>
          <a:prstGeom prst="rect">
            <a:avLst/>
          </a:prstGeom>
        </p:spPr>
      </p:pic>
      <p:sp>
        <p:nvSpPr>
          <p:cNvPr id="4" name="TextBox 3">
            <a:extLst>
              <a:ext uri="{FF2B5EF4-FFF2-40B4-BE49-F238E27FC236}">
                <a16:creationId xmlns:a16="http://schemas.microsoft.com/office/drawing/2014/main" id="{47FC42EB-0B0F-40F3-BFBB-F1A62234966F}"/>
              </a:ext>
            </a:extLst>
          </p:cNvPr>
          <p:cNvSpPr txBox="1"/>
          <p:nvPr/>
        </p:nvSpPr>
        <p:spPr>
          <a:xfrm>
            <a:off x="1123441" y="76200"/>
            <a:ext cx="10306559" cy="707886"/>
          </a:xfrm>
          <a:prstGeom prst="rect">
            <a:avLst/>
          </a:prstGeom>
          <a:noFill/>
        </p:spPr>
        <p:txBody>
          <a:bodyPr wrap="square" rtlCol="0">
            <a:spAutoFit/>
          </a:bodyPr>
          <a:lstStyle/>
          <a:p>
            <a:r>
              <a:rPr lang="en-US" sz="4000" dirty="0">
                <a:latin typeface="Century Gothic" panose="020B0502020202020204" pitchFamily="34" charset="0"/>
              </a:rPr>
              <a:t> </a:t>
            </a:r>
            <a:r>
              <a:rPr lang="en-US" sz="4000" i="1" dirty="0">
                <a:latin typeface="Century Gothic" panose="020B0502020202020204" pitchFamily="34" charset="0"/>
              </a:rPr>
              <a:t>T. </a:t>
            </a:r>
            <a:r>
              <a:rPr lang="en-US" sz="4000" i="1" dirty="0" err="1">
                <a:latin typeface="Century Gothic" panose="020B0502020202020204" pitchFamily="34" charset="0"/>
              </a:rPr>
              <a:t>foetus</a:t>
            </a:r>
            <a:r>
              <a:rPr lang="en-US" sz="4000" dirty="0">
                <a:latin typeface="Century Gothic" panose="020B0502020202020204" pitchFamily="34" charset="0"/>
              </a:rPr>
              <a:t>: Bovine Genital Trichomoniasis </a:t>
            </a:r>
            <a:endParaRPr lang="en-US" sz="4000" b="1" dirty="0">
              <a:latin typeface="Century Gothic" panose="020B0502020202020204" pitchFamily="34" charset="0"/>
            </a:endParaRPr>
          </a:p>
        </p:txBody>
      </p:sp>
      <p:sp>
        <p:nvSpPr>
          <p:cNvPr id="18" name="TextBox 17">
            <a:extLst>
              <a:ext uri="{FF2B5EF4-FFF2-40B4-BE49-F238E27FC236}">
                <a16:creationId xmlns:a16="http://schemas.microsoft.com/office/drawing/2014/main" id="{24F71FC5-B92F-459E-878A-70994A2D8FDB}"/>
              </a:ext>
            </a:extLst>
          </p:cNvPr>
          <p:cNvSpPr txBox="1"/>
          <p:nvPr/>
        </p:nvSpPr>
        <p:spPr>
          <a:xfrm>
            <a:off x="4068887" y="758660"/>
            <a:ext cx="3972558" cy="646331"/>
          </a:xfrm>
          <a:prstGeom prst="rect">
            <a:avLst/>
          </a:prstGeom>
          <a:noFill/>
        </p:spPr>
        <p:txBody>
          <a:bodyPr wrap="square" rtlCol="0">
            <a:spAutoFit/>
          </a:bodyPr>
          <a:lstStyle/>
          <a:p>
            <a:r>
              <a:rPr lang="en-US" sz="3600" b="1" dirty="0">
                <a:latin typeface="Century Gothic" panose="020B0502020202020204" pitchFamily="34" charset="0"/>
              </a:rPr>
              <a:t>Direct Life Cycle</a:t>
            </a:r>
            <a:endParaRPr lang="en-US" sz="3600" dirty="0">
              <a:latin typeface="Century Gothic" panose="020B0502020202020204" pitchFamily="34" charset="0"/>
            </a:endParaRPr>
          </a:p>
        </p:txBody>
      </p:sp>
      <p:grpSp>
        <p:nvGrpSpPr>
          <p:cNvPr id="12" name="Group 11">
            <a:extLst>
              <a:ext uri="{FF2B5EF4-FFF2-40B4-BE49-F238E27FC236}">
                <a16:creationId xmlns:a16="http://schemas.microsoft.com/office/drawing/2014/main" id="{15ACA803-E69B-4E43-9161-DD750B5B8AE5}"/>
              </a:ext>
            </a:extLst>
          </p:cNvPr>
          <p:cNvGrpSpPr/>
          <p:nvPr/>
        </p:nvGrpSpPr>
        <p:grpSpPr>
          <a:xfrm>
            <a:off x="7215280" y="1487061"/>
            <a:ext cx="4646891" cy="4989939"/>
            <a:chOff x="7215280" y="1487061"/>
            <a:chExt cx="4646891" cy="4989939"/>
          </a:xfrm>
        </p:grpSpPr>
        <p:pic>
          <p:nvPicPr>
            <p:cNvPr id="2054" name="Picture 6" descr="Image result for bull transparent background">
              <a:extLst>
                <a:ext uri="{FF2B5EF4-FFF2-40B4-BE49-F238E27FC236}">
                  <a16:creationId xmlns:a16="http://schemas.microsoft.com/office/drawing/2014/main" id="{34C434F2-862F-4E13-884C-9B9D45D1762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87171" y="3422962"/>
              <a:ext cx="3175000" cy="2286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1A7FDAA-72E8-44EF-946C-D8A1D1C20110}"/>
                </a:ext>
              </a:extLst>
            </p:cNvPr>
            <p:cNvGrpSpPr/>
            <p:nvPr/>
          </p:nvGrpSpPr>
          <p:grpSpPr>
            <a:xfrm>
              <a:off x="7644796" y="1487061"/>
              <a:ext cx="2997592" cy="1447801"/>
              <a:chOff x="7518008" y="2057400"/>
              <a:chExt cx="2997592" cy="1447801"/>
            </a:xfrm>
          </p:grpSpPr>
          <p:pic>
            <p:nvPicPr>
              <p:cNvPr id="7" name="Picture 2" descr="image">
                <a:extLst>
                  <a:ext uri="{FF2B5EF4-FFF2-40B4-BE49-F238E27FC236}">
                    <a16:creationId xmlns:a16="http://schemas.microsoft.com/office/drawing/2014/main" id="{0D4CB794-7CCC-472B-8DC1-16A85C9CD48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569592" y="2133600"/>
                <a:ext cx="2946008" cy="1295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DDCA184-23FA-446A-8E00-11CC7521714C}"/>
                  </a:ext>
                </a:extLst>
              </p:cNvPr>
              <p:cNvSpPr/>
              <p:nvPr/>
            </p:nvSpPr>
            <p:spPr>
              <a:xfrm>
                <a:off x="7518008" y="2057400"/>
                <a:ext cx="101992"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79AFA1-00B7-4737-BFF1-4F4D3FB64D64}"/>
                  </a:ext>
                </a:extLst>
              </p:cNvPr>
              <p:cNvSpPr/>
              <p:nvPr/>
            </p:nvSpPr>
            <p:spPr>
              <a:xfrm rot="16200000">
                <a:off x="8102404" y="2743201"/>
                <a:ext cx="2286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D90D96CD-DC38-49B9-B1E1-121BF3B0E1AE}"/>
                </a:ext>
              </a:extLst>
            </p:cNvPr>
            <p:cNvSpPr/>
            <p:nvPr/>
          </p:nvSpPr>
          <p:spPr>
            <a:xfrm>
              <a:off x="7644796" y="1487061"/>
              <a:ext cx="3276600" cy="144780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image">
              <a:extLst>
                <a:ext uri="{FF2B5EF4-FFF2-40B4-BE49-F238E27FC236}">
                  <a16:creationId xmlns:a16="http://schemas.microsoft.com/office/drawing/2014/main" id="{4F7BF5D2-B90F-4C17-92E7-A181F51EA151}"/>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17331"/>
            <a:stretch/>
          </p:blipFill>
          <p:spPr bwMode="auto">
            <a:xfrm>
              <a:off x="8233333" y="5090616"/>
              <a:ext cx="1371600" cy="138638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FE2F6B81-D771-4959-9B57-963EE5D72E93}"/>
                </a:ext>
              </a:extLst>
            </p:cNvPr>
            <p:cNvCxnSpPr>
              <a:cxnSpLocks/>
            </p:cNvCxnSpPr>
            <p:nvPr/>
          </p:nvCxnSpPr>
          <p:spPr>
            <a:xfrm>
              <a:off x="10921396" y="2943451"/>
              <a:ext cx="4762" cy="18411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80F6D7C-F74B-4F13-8C28-268728B154F0}"/>
                </a:ext>
              </a:extLst>
            </p:cNvPr>
            <p:cNvCxnSpPr>
              <a:cxnSpLocks/>
            </p:cNvCxnSpPr>
            <p:nvPr/>
          </p:nvCxnSpPr>
          <p:spPr>
            <a:xfrm flipH="1" flipV="1">
              <a:off x="7644799" y="2969572"/>
              <a:ext cx="3195824" cy="186044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Arrow: Left-Right 12">
              <a:extLst>
                <a:ext uri="{FF2B5EF4-FFF2-40B4-BE49-F238E27FC236}">
                  <a16:creationId xmlns:a16="http://schemas.microsoft.com/office/drawing/2014/main" id="{D873A156-9F93-482A-AE09-DC933C239A3C}"/>
                </a:ext>
              </a:extLst>
            </p:cNvPr>
            <p:cNvSpPr/>
            <p:nvPr/>
          </p:nvSpPr>
          <p:spPr>
            <a:xfrm>
              <a:off x="8260227" y="4860817"/>
              <a:ext cx="1371600" cy="335283"/>
            </a:xfrm>
            <a:prstGeom prst="leftRightArrow">
              <a:avLst>
                <a:gd name="adj1" fmla="val 50000"/>
                <a:gd name="adj2" fmla="val 85435"/>
              </a:avLst>
            </a:prstGeom>
            <a:solidFill>
              <a:srgbClr val="7030A0"/>
            </a:solidFill>
            <a:ln>
              <a:solidFill>
                <a:srgbClr val="4D4D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cow uterus diagram">
              <a:extLst>
                <a:ext uri="{FF2B5EF4-FFF2-40B4-BE49-F238E27FC236}">
                  <a16:creationId xmlns:a16="http://schemas.microsoft.com/office/drawing/2014/main" id="{05769412-B3B8-4D47-A2BB-129739DBD5C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15280" y="3879123"/>
              <a:ext cx="895803" cy="68134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A1C5E290-6148-43CD-9219-CA0612167144}"/>
                </a:ext>
              </a:extLst>
            </p:cNvPr>
            <p:cNvCxnSpPr>
              <a:cxnSpLocks/>
            </p:cNvCxnSpPr>
            <p:nvPr/>
          </p:nvCxnSpPr>
          <p:spPr>
            <a:xfrm flipH="1">
              <a:off x="7215280" y="2934862"/>
              <a:ext cx="429518" cy="944261"/>
            </a:xfrm>
            <a:prstGeom prst="line">
              <a:avLst/>
            </a:prstGeom>
            <a:ln w="28575">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CE8EA00-664C-452B-9BE3-5830FDEE8189}"/>
                </a:ext>
              </a:extLst>
            </p:cNvPr>
            <p:cNvCxnSpPr>
              <a:cxnSpLocks/>
            </p:cNvCxnSpPr>
            <p:nvPr/>
          </p:nvCxnSpPr>
          <p:spPr>
            <a:xfrm flipH="1">
              <a:off x="8041445" y="2893371"/>
              <a:ext cx="2895273" cy="998792"/>
            </a:xfrm>
            <a:prstGeom prst="line">
              <a:avLst/>
            </a:prstGeom>
            <a:ln w="28575">
              <a:solidFill>
                <a:srgbClr val="FF3399"/>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4F7C41D3-78DA-4B57-8839-4A5E83AD8D7E}"/>
              </a:ext>
            </a:extLst>
          </p:cNvPr>
          <p:cNvSpPr txBox="1"/>
          <p:nvPr/>
        </p:nvSpPr>
        <p:spPr>
          <a:xfrm>
            <a:off x="198332" y="1257300"/>
            <a:ext cx="7285300" cy="4832092"/>
          </a:xfrm>
          <a:prstGeom prst="rect">
            <a:avLst/>
          </a:prstGeom>
          <a:noFill/>
        </p:spPr>
        <p:txBody>
          <a:bodyPr wrap="square" rtlCol="0">
            <a:spAutoFit/>
          </a:bodyPr>
          <a:lstStyle/>
          <a:p>
            <a:r>
              <a:rPr lang="en-US" sz="2800" dirty="0">
                <a:latin typeface="Century Gothic" panose="020B0502020202020204" pitchFamily="34" charset="0"/>
              </a:rPr>
              <a:t>Primary Hosts</a:t>
            </a:r>
          </a:p>
          <a:p>
            <a:r>
              <a:rPr lang="en-US" sz="2800" dirty="0">
                <a:latin typeface="Century Gothic" panose="020B0502020202020204" pitchFamily="34" charset="0"/>
              </a:rPr>
              <a:t>	1. cows/bulls</a:t>
            </a:r>
          </a:p>
          <a:p>
            <a:r>
              <a:rPr lang="en-US" sz="2800" dirty="0">
                <a:latin typeface="Century Gothic" panose="020B0502020202020204" pitchFamily="34" charset="0"/>
              </a:rPr>
              <a:t>Transmission</a:t>
            </a:r>
          </a:p>
          <a:p>
            <a:r>
              <a:rPr lang="en-US" sz="2800" dirty="0">
                <a:latin typeface="Century Gothic" panose="020B0502020202020204" pitchFamily="34" charset="0"/>
              </a:rPr>
              <a:t>	1. sexual </a:t>
            </a:r>
            <a:r>
              <a:rPr lang="en-US" sz="1600" dirty="0">
                <a:latin typeface="Century Gothic" panose="020B0502020202020204" pitchFamily="34" charset="0"/>
              </a:rPr>
              <a:t>(bulls → cows, cows → bulls)</a:t>
            </a:r>
          </a:p>
          <a:p>
            <a:r>
              <a:rPr lang="en-US" sz="2800" dirty="0">
                <a:latin typeface="Century Gothic" panose="020B0502020202020204" pitchFamily="34" charset="0"/>
              </a:rPr>
              <a:t>	2. artificial insemination</a:t>
            </a:r>
          </a:p>
          <a:p>
            <a:r>
              <a:rPr lang="en-US" sz="2800" dirty="0">
                <a:latin typeface="Century Gothic" panose="020B0502020202020204" pitchFamily="34" charset="0"/>
              </a:rPr>
              <a:t>Stages</a:t>
            </a:r>
          </a:p>
          <a:p>
            <a:r>
              <a:rPr lang="en-US" sz="2800" dirty="0">
                <a:latin typeface="Century Gothic" panose="020B0502020202020204" pitchFamily="34" charset="0"/>
              </a:rPr>
              <a:t>	1. Trophozoite</a:t>
            </a:r>
          </a:p>
          <a:p>
            <a:r>
              <a:rPr lang="en-US" sz="2800" dirty="0">
                <a:latin typeface="Century Gothic" panose="020B0502020202020204" pitchFamily="34" charset="0"/>
              </a:rPr>
              <a:t>	2. No cyst stage </a:t>
            </a:r>
          </a:p>
          <a:p>
            <a:r>
              <a:rPr lang="en-US" sz="2800" dirty="0">
                <a:latin typeface="Century Gothic" panose="020B0502020202020204" pitchFamily="34" charset="0"/>
              </a:rPr>
              <a:t>Reproduction</a:t>
            </a:r>
          </a:p>
          <a:p>
            <a:r>
              <a:rPr lang="en-US" sz="2800" dirty="0">
                <a:latin typeface="Century Gothic" panose="020B0502020202020204" pitchFamily="34" charset="0"/>
              </a:rPr>
              <a:t>	1. binary fission in </a:t>
            </a:r>
          </a:p>
          <a:p>
            <a:r>
              <a:rPr lang="en-US" sz="2800" dirty="0">
                <a:latin typeface="Century Gothic" panose="020B0502020202020204" pitchFamily="34" charset="0"/>
              </a:rPr>
              <a:t>             urogenital tract</a:t>
            </a:r>
          </a:p>
        </p:txBody>
      </p:sp>
    </p:spTree>
    <p:extLst>
      <p:ext uri="{BB962C8B-B14F-4D97-AF65-F5344CB8AC3E}">
        <p14:creationId xmlns:p14="http://schemas.microsoft.com/office/powerpoint/2010/main" val="3482739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9159" y="86379"/>
            <a:ext cx="10631437" cy="707886"/>
          </a:xfrm>
          <a:prstGeom prst="rect">
            <a:avLst/>
          </a:prstGeom>
        </p:spPr>
        <p:txBody>
          <a:bodyPr wrap="none">
            <a:spAutoFit/>
          </a:bodyPr>
          <a:lstStyle/>
          <a:p>
            <a:r>
              <a:rPr lang="en-US" sz="4000" b="1" i="1" dirty="0">
                <a:latin typeface="Century Gothic" panose="020B0502020202020204" pitchFamily="34" charset="0"/>
              </a:rPr>
              <a:t>T. </a:t>
            </a:r>
            <a:r>
              <a:rPr lang="en-US" sz="4000" b="1" i="1" dirty="0" err="1">
                <a:latin typeface="Century Gothic" panose="020B0502020202020204" pitchFamily="34" charset="0"/>
              </a:rPr>
              <a:t>foetus</a:t>
            </a:r>
            <a:r>
              <a:rPr lang="en-US" sz="4000" b="1" i="1" dirty="0">
                <a:latin typeface="Century Gothic" panose="020B0502020202020204" pitchFamily="34" charset="0"/>
              </a:rPr>
              <a:t>-</a:t>
            </a:r>
            <a:r>
              <a:rPr lang="en-US" sz="4000" b="1" dirty="0">
                <a:latin typeface="Century Gothic" panose="020B0502020202020204" pitchFamily="34" charset="0"/>
              </a:rPr>
              <a:t>bovine</a:t>
            </a:r>
            <a:r>
              <a:rPr lang="en-US" sz="4000" b="1" i="1" dirty="0">
                <a:latin typeface="Century Gothic" panose="020B0502020202020204" pitchFamily="34" charset="0"/>
              </a:rPr>
              <a:t> </a:t>
            </a:r>
            <a:r>
              <a:rPr lang="en-US" sz="4000" b="1" dirty="0">
                <a:latin typeface="Century Gothic" panose="020B0502020202020204" pitchFamily="34" charset="0"/>
              </a:rPr>
              <a:t>Pathology </a:t>
            </a:r>
            <a:r>
              <a:rPr lang="en-US" sz="2800" dirty="0">
                <a:latin typeface="Century Gothic" panose="020B0502020202020204" pitchFamily="34" charset="0"/>
              </a:rPr>
              <a:t>– not well understood</a:t>
            </a:r>
          </a:p>
        </p:txBody>
      </p:sp>
      <p:sp>
        <p:nvSpPr>
          <p:cNvPr id="8" name="TextBox 7">
            <a:extLst>
              <a:ext uri="{FF2B5EF4-FFF2-40B4-BE49-F238E27FC236}">
                <a16:creationId xmlns:a16="http://schemas.microsoft.com/office/drawing/2014/main" id="{79D2E9CC-0278-4F7B-83FF-2B09492ECAD7}"/>
              </a:ext>
            </a:extLst>
          </p:cNvPr>
          <p:cNvSpPr txBox="1"/>
          <p:nvPr/>
        </p:nvSpPr>
        <p:spPr>
          <a:xfrm>
            <a:off x="786420" y="1027784"/>
            <a:ext cx="1347180" cy="954107"/>
          </a:xfrm>
          <a:prstGeom prst="rect">
            <a:avLst/>
          </a:prstGeom>
          <a:noFill/>
        </p:spPr>
        <p:txBody>
          <a:bodyPr wrap="square" rtlCol="0">
            <a:spAutoFit/>
          </a:bodyPr>
          <a:lstStyle/>
          <a:p>
            <a:r>
              <a:rPr lang="en-US" sz="2800" dirty="0">
                <a:latin typeface="Century Gothic" panose="020B0502020202020204" pitchFamily="34" charset="0"/>
              </a:rPr>
              <a:t>Cows/</a:t>
            </a:r>
          </a:p>
          <a:p>
            <a:r>
              <a:rPr lang="en-US" sz="2800" dirty="0">
                <a:latin typeface="Century Gothic" panose="020B0502020202020204" pitchFamily="34" charset="0"/>
              </a:rPr>
              <a:t>Heifers</a:t>
            </a:r>
          </a:p>
        </p:txBody>
      </p:sp>
      <p:sp>
        <p:nvSpPr>
          <p:cNvPr id="10" name="TextBox 9">
            <a:extLst>
              <a:ext uri="{FF2B5EF4-FFF2-40B4-BE49-F238E27FC236}">
                <a16:creationId xmlns:a16="http://schemas.microsoft.com/office/drawing/2014/main" id="{F893FD78-5FB5-43CC-BE76-DC0F17BC1CAE}"/>
              </a:ext>
            </a:extLst>
          </p:cNvPr>
          <p:cNvSpPr txBox="1"/>
          <p:nvPr/>
        </p:nvSpPr>
        <p:spPr>
          <a:xfrm>
            <a:off x="2546105" y="2819400"/>
            <a:ext cx="9392875" cy="461665"/>
          </a:xfrm>
          <a:prstGeom prst="rect">
            <a:avLst/>
          </a:prstGeom>
          <a:noFill/>
        </p:spPr>
        <p:txBody>
          <a:bodyPr wrap="square" rtlCol="0">
            <a:spAutoFit/>
          </a:bodyPr>
          <a:lstStyle/>
          <a:p>
            <a:pPr marL="342900" indent="-342900">
              <a:buFont typeface="Arial" panose="020B0604020202020204" pitchFamily="34" charset="0"/>
              <a:buChar char="•"/>
            </a:pPr>
            <a:r>
              <a:rPr lang="en-US" b="1" dirty="0">
                <a:solidFill>
                  <a:srgbClr val="FF3399"/>
                </a:solidFill>
                <a:latin typeface="Century Gothic" panose="020B0502020202020204" pitchFamily="34" charset="0"/>
              </a:rPr>
              <a:t>infection is self-limiting</a:t>
            </a:r>
            <a:r>
              <a:rPr lang="en-US" dirty="0">
                <a:latin typeface="Century Gothic" panose="020B0502020202020204" pitchFamily="34" charset="0"/>
              </a:rPr>
              <a:t>; clearance ~20 weeks post-infection</a:t>
            </a:r>
          </a:p>
        </p:txBody>
      </p:sp>
      <p:pic>
        <p:nvPicPr>
          <p:cNvPr id="12" name="Picture 6" descr="Image result for bull transparent background">
            <a:extLst>
              <a:ext uri="{FF2B5EF4-FFF2-40B4-BE49-F238E27FC236}">
                <a16:creationId xmlns:a16="http://schemas.microsoft.com/office/drawing/2014/main" id="{BD5C339E-8328-4B0D-A50C-E68A220413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302" y="4457658"/>
            <a:ext cx="2059744" cy="148301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508C918-E737-4110-9FA4-6DF31A6102D2}"/>
              </a:ext>
            </a:extLst>
          </p:cNvPr>
          <p:cNvSpPr txBox="1"/>
          <p:nvPr/>
        </p:nvSpPr>
        <p:spPr>
          <a:xfrm>
            <a:off x="914400" y="3924258"/>
            <a:ext cx="1219200" cy="584775"/>
          </a:xfrm>
          <a:prstGeom prst="rect">
            <a:avLst/>
          </a:prstGeom>
          <a:noFill/>
        </p:spPr>
        <p:txBody>
          <a:bodyPr wrap="square" rtlCol="0">
            <a:spAutoFit/>
          </a:bodyPr>
          <a:lstStyle/>
          <a:p>
            <a:r>
              <a:rPr lang="en-US" sz="3200" dirty="0">
                <a:latin typeface="Century Gothic" panose="020B0502020202020204" pitchFamily="34" charset="0"/>
              </a:rPr>
              <a:t>Bulls</a:t>
            </a:r>
          </a:p>
        </p:txBody>
      </p:sp>
      <p:sp>
        <p:nvSpPr>
          <p:cNvPr id="16" name="Rectangle 15">
            <a:extLst>
              <a:ext uri="{FF2B5EF4-FFF2-40B4-BE49-F238E27FC236}">
                <a16:creationId xmlns:a16="http://schemas.microsoft.com/office/drawing/2014/main" id="{0F2C874E-2D73-48B5-B397-65B720C4BE1D}"/>
              </a:ext>
            </a:extLst>
          </p:cNvPr>
          <p:cNvSpPr/>
          <p:nvPr/>
        </p:nvSpPr>
        <p:spPr>
          <a:xfrm>
            <a:off x="2559450" y="3771858"/>
            <a:ext cx="9379530" cy="830997"/>
          </a:xfrm>
          <a:prstGeom prst="rect">
            <a:avLst/>
          </a:prstGeom>
        </p:spPr>
        <p:txBody>
          <a:bodyPr wrap="square">
            <a:spAutoFit/>
          </a:bodyPr>
          <a:lstStyle/>
          <a:p>
            <a:pPr marL="342900" indent="-342900">
              <a:buFont typeface="Arial" panose="020B0604020202020204" pitchFamily="34" charset="0"/>
              <a:buChar char="•"/>
            </a:pPr>
            <a:r>
              <a:rPr lang="en-US" b="1" dirty="0">
                <a:solidFill>
                  <a:srgbClr val="00B0F0"/>
                </a:solidFill>
                <a:latin typeface="Century Gothic" panose="020B0502020202020204" pitchFamily="34" charset="0"/>
              </a:rPr>
              <a:t>trophozoites attach to epithelial cells lining the penis</a:t>
            </a:r>
            <a:r>
              <a:rPr lang="en-US" dirty="0">
                <a:solidFill>
                  <a:srgbClr val="00B0F0"/>
                </a:solidFill>
                <a:latin typeface="Century Gothic" panose="020B0502020202020204" pitchFamily="34" charset="0"/>
              </a:rPr>
              <a:t>,</a:t>
            </a:r>
            <a:r>
              <a:rPr lang="en-US" dirty="0">
                <a:latin typeface="Century Gothic" panose="020B0502020202020204" pitchFamily="34" charset="0"/>
              </a:rPr>
              <a:t> </a:t>
            </a:r>
            <a:r>
              <a:rPr lang="en-US" b="1" dirty="0">
                <a:solidFill>
                  <a:srgbClr val="00B0F0"/>
                </a:solidFill>
                <a:latin typeface="Century Gothic" panose="020B0502020202020204" pitchFamily="34" charset="0"/>
              </a:rPr>
              <a:t>prepuce, and distal portion of the urethra</a:t>
            </a:r>
          </a:p>
        </p:txBody>
      </p:sp>
      <p:sp>
        <p:nvSpPr>
          <p:cNvPr id="17" name="Rectangle 16">
            <a:extLst>
              <a:ext uri="{FF2B5EF4-FFF2-40B4-BE49-F238E27FC236}">
                <a16:creationId xmlns:a16="http://schemas.microsoft.com/office/drawing/2014/main" id="{B79C3C71-463E-4F63-85B9-743C41BB04F2}"/>
              </a:ext>
            </a:extLst>
          </p:cNvPr>
          <p:cNvSpPr/>
          <p:nvPr/>
        </p:nvSpPr>
        <p:spPr>
          <a:xfrm>
            <a:off x="2559450" y="4610058"/>
            <a:ext cx="9424812" cy="830997"/>
          </a:xfrm>
          <a:prstGeom prst="rect">
            <a:avLst/>
          </a:prstGeom>
        </p:spPr>
        <p:txBody>
          <a:bodyPr wrap="square">
            <a:spAutoFit/>
          </a:bodyPr>
          <a:lstStyle/>
          <a:p>
            <a:pPr marL="342900" indent="-342900">
              <a:buFont typeface="Arial" panose="020B0604020202020204" pitchFamily="34" charset="0"/>
              <a:buChar char="•"/>
            </a:pPr>
            <a:r>
              <a:rPr lang="en-US" b="1" dirty="0">
                <a:solidFill>
                  <a:srgbClr val="00B0F0"/>
                </a:solidFill>
                <a:latin typeface="Century Gothic" panose="020B0502020202020204" pitchFamily="34" charset="0"/>
              </a:rPr>
              <a:t>no damage to cells</a:t>
            </a:r>
            <a:r>
              <a:rPr lang="en-US" dirty="0">
                <a:latin typeface="Century Gothic" panose="020B0502020202020204" pitchFamily="34" charset="0"/>
              </a:rPr>
              <a:t>, no change in semen quality or sexual behavior</a:t>
            </a:r>
          </a:p>
        </p:txBody>
      </p:sp>
      <p:sp>
        <p:nvSpPr>
          <p:cNvPr id="14" name="TextBox 13">
            <a:extLst>
              <a:ext uri="{FF2B5EF4-FFF2-40B4-BE49-F238E27FC236}">
                <a16:creationId xmlns:a16="http://schemas.microsoft.com/office/drawing/2014/main" id="{FF64EBC3-33A5-4C5C-9866-958D844552C8}"/>
              </a:ext>
            </a:extLst>
          </p:cNvPr>
          <p:cNvSpPr txBox="1"/>
          <p:nvPr/>
        </p:nvSpPr>
        <p:spPr>
          <a:xfrm>
            <a:off x="2522659" y="2132781"/>
            <a:ext cx="9536754" cy="461665"/>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entury Gothic" panose="020B0502020202020204" pitchFamily="34" charset="0"/>
              </a:rPr>
              <a:t>vaginitis and endometritis → </a:t>
            </a:r>
            <a:r>
              <a:rPr lang="en-US" b="1" dirty="0">
                <a:solidFill>
                  <a:srgbClr val="FF3399"/>
                </a:solidFill>
                <a:latin typeface="Century Gothic" panose="020B0502020202020204" pitchFamily="34" charset="0"/>
              </a:rPr>
              <a:t>abortion, infertility, </a:t>
            </a:r>
            <a:r>
              <a:rPr lang="en-US" dirty="0">
                <a:latin typeface="Century Gothic" panose="020B0502020202020204" pitchFamily="34" charset="0"/>
              </a:rPr>
              <a:t>pyometra</a:t>
            </a:r>
          </a:p>
        </p:txBody>
      </p:sp>
      <p:sp>
        <p:nvSpPr>
          <p:cNvPr id="18" name="TextBox 17">
            <a:extLst>
              <a:ext uri="{FF2B5EF4-FFF2-40B4-BE49-F238E27FC236}">
                <a16:creationId xmlns:a16="http://schemas.microsoft.com/office/drawing/2014/main" id="{E8DCEBE4-1D1A-43AD-8922-5863F3BDA4DA}"/>
              </a:ext>
            </a:extLst>
          </p:cNvPr>
          <p:cNvSpPr txBox="1"/>
          <p:nvPr/>
        </p:nvSpPr>
        <p:spPr>
          <a:xfrm>
            <a:off x="2535151" y="1150894"/>
            <a:ext cx="9347947" cy="830997"/>
          </a:xfrm>
          <a:prstGeom prst="rect">
            <a:avLst/>
          </a:prstGeom>
          <a:noFill/>
        </p:spPr>
        <p:txBody>
          <a:bodyPr wrap="square" rtlCol="0">
            <a:spAutoFit/>
          </a:bodyPr>
          <a:lstStyle/>
          <a:p>
            <a:pPr marL="342900" indent="-342900">
              <a:buFont typeface="Arial" panose="020B0604020202020204" pitchFamily="34" charset="0"/>
              <a:buChar char="•"/>
            </a:pPr>
            <a:r>
              <a:rPr lang="en-US" b="1" dirty="0">
                <a:solidFill>
                  <a:srgbClr val="FF3399"/>
                </a:solidFill>
                <a:latin typeface="Century Gothic" panose="020B0502020202020204" pitchFamily="34" charset="0"/>
              </a:rPr>
              <a:t>trophozoites cause indirect damage to epithelial cells in reproductive tract</a:t>
            </a:r>
          </a:p>
        </p:txBody>
      </p:sp>
      <p:sp>
        <p:nvSpPr>
          <p:cNvPr id="3" name="Rectangle 2">
            <a:extLst>
              <a:ext uri="{FF2B5EF4-FFF2-40B4-BE49-F238E27FC236}">
                <a16:creationId xmlns:a16="http://schemas.microsoft.com/office/drawing/2014/main" id="{42789BF4-02BF-4ADA-8958-C1555A627C48}"/>
              </a:ext>
            </a:extLst>
          </p:cNvPr>
          <p:cNvSpPr/>
          <p:nvPr/>
        </p:nvSpPr>
        <p:spPr>
          <a:xfrm>
            <a:off x="253020" y="914400"/>
            <a:ext cx="11685960" cy="2487745"/>
          </a:xfrm>
          <a:prstGeom prst="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id="{0DDA28AF-63BB-4C26-9A50-A85D010E376E}"/>
              </a:ext>
            </a:extLst>
          </p:cNvPr>
          <p:cNvSpPr/>
          <p:nvPr/>
        </p:nvSpPr>
        <p:spPr>
          <a:xfrm>
            <a:off x="253020" y="3657600"/>
            <a:ext cx="11685960" cy="23643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a:extLst>
              <a:ext uri="{FF2B5EF4-FFF2-40B4-BE49-F238E27FC236}">
                <a16:creationId xmlns:a16="http://schemas.microsoft.com/office/drawing/2014/main" id="{667E0B9C-6428-4287-B995-AC6BBD952E23}"/>
              </a:ext>
            </a:extLst>
          </p:cNvPr>
          <p:cNvSpPr/>
          <p:nvPr/>
        </p:nvSpPr>
        <p:spPr>
          <a:xfrm>
            <a:off x="2590800" y="5524458"/>
            <a:ext cx="9126510" cy="461665"/>
          </a:xfrm>
          <a:prstGeom prst="rect">
            <a:avLst/>
          </a:prstGeom>
        </p:spPr>
        <p:txBody>
          <a:bodyPr wrap="square">
            <a:spAutoFit/>
          </a:bodyPr>
          <a:lstStyle/>
          <a:p>
            <a:pPr marL="342900" indent="-342900">
              <a:buFont typeface="Arial" panose="020B0604020202020204" pitchFamily="34" charset="0"/>
              <a:buChar char="•"/>
            </a:pPr>
            <a:r>
              <a:rPr lang="en-US" dirty="0">
                <a:latin typeface="Century Gothic" panose="020B0502020202020204" pitchFamily="34" charset="0"/>
              </a:rPr>
              <a:t>essentially </a:t>
            </a:r>
            <a:r>
              <a:rPr lang="en-US" b="1" dirty="0">
                <a:solidFill>
                  <a:srgbClr val="00B0F0"/>
                </a:solidFill>
                <a:latin typeface="Century Gothic" panose="020B0502020202020204" pitchFamily="34" charset="0"/>
              </a:rPr>
              <a:t>serve as reservoirs (persistently infected</a:t>
            </a:r>
            <a:r>
              <a:rPr lang="en-US" dirty="0">
                <a:latin typeface="Century Gothic" panose="020B0502020202020204" pitchFamily="34" charset="0"/>
              </a:rPr>
              <a:t>)</a:t>
            </a:r>
          </a:p>
        </p:txBody>
      </p:sp>
      <p:pic>
        <p:nvPicPr>
          <p:cNvPr id="21" name="Picture 2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32587" y="1679431"/>
            <a:ext cx="2435995" cy="2133600"/>
          </a:xfrm>
          <a:prstGeom prst="rect">
            <a:avLst/>
          </a:prstGeom>
        </p:spPr>
      </p:pic>
    </p:spTree>
    <p:extLst>
      <p:ext uri="{BB962C8B-B14F-4D97-AF65-F5344CB8AC3E}">
        <p14:creationId xmlns:p14="http://schemas.microsoft.com/office/powerpoint/2010/main" val="3389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animBg="1"/>
      <p:bldP spid="20" grpId="0"/>
    </p:bldLst>
  </p:timing>
</p:sld>
</file>

<file path=ppt/theme/theme1.xml><?xml version="1.0" encoding="utf-8"?>
<a:theme xmlns:a="http://schemas.openxmlformats.org/drawingml/2006/main" name="Theme1">
  <a:themeElements>
    <a:clrScheme name="VP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PG">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VP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P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P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P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P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P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P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P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P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P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P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P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1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10843</TotalTime>
  <Words>5666</Words>
  <Application>Microsoft Office PowerPoint</Application>
  <PresentationFormat>Widescreen</PresentationFormat>
  <Paragraphs>666</Paragraphs>
  <Slides>53</Slides>
  <Notes>46</Notes>
  <HiddenSlides>0</HiddenSlides>
  <MMClips>2</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53</vt:i4>
      </vt:variant>
    </vt:vector>
  </HeadingPairs>
  <TitlesOfParts>
    <vt:vector size="74" baseType="lpstr">
      <vt:lpstr>-apple-system</vt:lpstr>
      <vt:lpstr>Arial</vt:lpstr>
      <vt:lpstr>Calibri</vt:lpstr>
      <vt:lpstr>Calibri Light</vt:lpstr>
      <vt:lpstr>Cambria</vt:lpstr>
      <vt:lpstr>Century Gothic</vt:lpstr>
      <vt:lpstr>gemeli</vt:lpstr>
      <vt:lpstr>Georgia</vt:lpstr>
      <vt:lpstr>Gudea</vt:lpstr>
      <vt:lpstr>Helvetica Neue</vt:lpstr>
      <vt:lpstr>NexusSans</vt:lpstr>
      <vt:lpstr>OpenSansRegular</vt:lpstr>
      <vt:lpstr>Proxima Nova Regular</vt:lpstr>
      <vt:lpstr>Roboto</vt:lpstr>
      <vt:lpstr>Tahoma</vt:lpstr>
      <vt:lpstr>Times New Roman</vt:lpstr>
      <vt:lpstr>Wingdings</vt:lpstr>
      <vt:lpstr>Theme1</vt:lpstr>
      <vt:lpstr>Blends</vt:lpstr>
      <vt:lpstr>Retrospect</vt:lpstr>
      <vt:lpstr>1_Retrospect</vt:lpstr>
      <vt:lpstr>PowerPoint Presentation</vt:lpstr>
      <vt:lpstr>PowerPoint Presentation</vt:lpstr>
      <vt:lpstr>Mucoflagellates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In-Class Discussion</vt:lpstr>
      <vt:lpstr>In-Class 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qurollo</dc:creator>
  <cp:lastModifiedBy>James R Flowers</cp:lastModifiedBy>
  <cp:revision>189</cp:revision>
  <dcterms:created xsi:type="dcterms:W3CDTF">2020-06-12T19:01:57Z</dcterms:created>
  <dcterms:modified xsi:type="dcterms:W3CDTF">2023-08-09T14:27:19Z</dcterms:modified>
</cp:coreProperties>
</file>