
<file path=[Content_Types].xml><?xml version="1.0" encoding="utf-8"?>
<Types xmlns="http://schemas.openxmlformats.org/package/2006/content-types">
  <Default Extension="avi" ContentType="video/x-msvideo"/>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4006" r:id="rId3"/>
    <p:sldMasterId id="2147484018" r:id="rId4"/>
  </p:sldMasterIdLst>
  <p:notesMasterIdLst>
    <p:notesMasterId r:id="rId35"/>
  </p:notesMasterIdLst>
  <p:handoutMasterIdLst>
    <p:handoutMasterId r:id="rId36"/>
  </p:handoutMasterIdLst>
  <p:sldIdLst>
    <p:sldId id="524" r:id="rId5"/>
    <p:sldId id="566" r:id="rId6"/>
    <p:sldId id="562" r:id="rId7"/>
    <p:sldId id="564" r:id="rId8"/>
    <p:sldId id="563" r:id="rId9"/>
    <p:sldId id="565" r:id="rId10"/>
    <p:sldId id="514" r:id="rId11"/>
    <p:sldId id="560" r:id="rId12"/>
    <p:sldId id="478" r:id="rId13"/>
    <p:sldId id="551" r:id="rId14"/>
    <p:sldId id="537" r:id="rId15"/>
    <p:sldId id="532" r:id="rId16"/>
    <p:sldId id="531" r:id="rId17"/>
    <p:sldId id="568" r:id="rId18"/>
    <p:sldId id="528" r:id="rId19"/>
    <p:sldId id="476" r:id="rId20"/>
    <p:sldId id="480" r:id="rId21"/>
    <p:sldId id="538" r:id="rId22"/>
    <p:sldId id="545" r:id="rId23"/>
    <p:sldId id="479" r:id="rId24"/>
    <p:sldId id="540" r:id="rId25"/>
    <p:sldId id="541" r:id="rId26"/>
    <p:sldId id="547" r:id="rId27"/>
    <p:sldId id="542" r:id="rId28"/>
    <p:sldId id="543" r:id="rId29"/>
    <p:sldId id="558" r:id="rId30"/>
    <p:sldId id="559" r:id="rId31"/>
    <p:sldId id="550" r:id="rId32"/>
    <p:sldId id="320" r:id="rId33"/>
    <p:sldId id="401" r:id="rId34"/>
  </p:sldIdLst>
  <p:sldSz cx="12192000" cy="6858000"/>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D60093"/>
    <a:srgbClr val="EBEBFF"/>
    <a:srgbClr val="394C14"/>
    <a:srgbClr val="FF3399"/>
    <a:srgbClr val="CC0066"/>
    <a:srgbClr val="996633"/>
    <a:srgbClr val="FF6600"/>
    <a:srgbClr val="7030A0"/>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5" autoAdjust="0"/>
    <p:restoredTop sz="75926" autoAdjust="0"/>
  </p:normalViewPr>
  <p:slideViewPr>
    <p:cSldViewPr>
      <p:cViewPr varScale="1">
        <p:scale>
          <a:sx n="45" d="100"/>
          <a:sy n="45" d="100"/>
        </p:scale>
        <p:origin x="1268" y="4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27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1"/>
            <a:ext cx="3038145" cy="464205"/>
          </a:xfrm>
          <a:prstGeom prst="rect">
            <a:avLst/>
          </a:prstGeom>
        </p:spPr>
        <p:txBody>
          <a:bodyPr vert="horz" lIns="88139" tIns="44070" rIns="88139" bIns="44070" rtlCol="0"/>
          <a:lstStyle>
            <a:lvl1pPr algn="r">
              <a:defRPr sz="1200"/>
            </a:lvl1pPr>
          </a:lstStyle>
          <a:p>
            <a:fld id="{8E3B5061-375C-9A4E-BD14-E7418263E5A3}" type="datetimeFigureOut">
              <a:rPr lang="en-US" smtClean="0"/>
              <a:t>8/13/2023</a:t>
            </a:fld>
            <a:endParaRPr lang="en-US"/>
          </a:p>
        </p:txBody>
      </p:sp>
      <p:sp>
        <p:nvSpPr>
          <p:cNvPr id="4" name="Footer Placeholder 3"/>
          <p:cNvSpPr>
            <a:spLocks noGrp="1"/>
          </p:cNvSpPr>
          <p:nvPr>
            <p:ph type="ftr" sz="quarter" idx="2"/>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9"/>
            <a:ext cx="3038145" cy="464205"/>
          </a:xfrm>
          <a:prstGeom prst="rect">
            <a:avLst/>
          </a:prstGeom>
        </p:spPr>
        <p:txBody>
          <a:bodyPr vert="horz" lIns="88139" tIns="44070" rIns="88139" bIns="44070" rtlCol="0" anchor="b"/>
          <a:lstStyle>
            <a:lvl1pPr algn="r">
              <a:defRPr sz="1200"/>
            </a:lvl1pPr>
          </a:lstStyle>
          <a:p>
            <a:fld id="{B988F408-A695-E243-8B2F-0B2EB793D038}" type="slidenum">
              <a:rPr lang="en-US" smtClean="0"/>
              <a:t>‹#›</a:t>
            </a:fld>
            <a:endParaRPr lang="en-US"/>
          </a:p>
        </p:txBody>
      </p:sp>
    </p:spTree>
    <p:extLst>
      <p:ext uri="{BB962C8B-B14F-4D97-AF65-F5344CB8AC3E}">
        <p14:creationId xmlns:p14="http://schemas.microsoft.com/office/powerpoint/2010/main" val="2204893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5F952E24-A1BD-4A21-A415-5E9833C33723}" type="datetimeFigureOut">
              <a:rPr lang="en-US" smtClean="0"/>
              <a:t>8/13/2023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DAB44083-A2B0-473F-93CB-FBABF270A72D}" type="slidenum">
              <a:rPr lang="en-US" smtClean="0"/>
              <a:t>‹#›</a:t>
            </a:fld>
            <a:endParaRPr lang="en-US"/>
          </a:p>
        </p:txBody>
      </p:sp>
    </p:spTree>
    <p:extLst>
      <p:ext uri="{BB962C8B-B14F-4D97-AF65-F5344CB8AC3E}">
        <p14:creationId xmlns:p14="http://schemas.microsoft.com/office/powerpoint/2010/main" val="1866767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journals.plos.org/plosone/article?id=10.1371/journal.pone.0035227#pone.0035227.s001"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doi.org/10.1371/journal.pone.0035227.s003" TargetMode="External"/><Relationship Id="rId5" Type="http://schemas.openxmlformats.org/officeDocument/2006/relationships/hyperlink" Target="https://journals.plos.org/plosone/article?id=10.1371/journal.pone.0035227#pone.0035227.s003" TargetMode="External"/><Relationship Id="rId4" Type="http://schemas.openxmlformats.org/officeDocument/2006/relationships/hyperlink" Target="https://doi.org/10.1371/journal.pone.0035227.s001"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173C15D2-6DC2-4E17-A9F2-32333F89A28B}"/>
              </a:ext>
            </a:extLst>
          </p:cNvPr>
          <p:cNvSpPr>
            <a:spLocks noGrp="1" noRot="1" noChangeAspect="1" noChangeArrowheads="1" noTextEdit="1"/>
          </p:cNvSpPr>
          <p:nvPr>
            <p:ph type="sldImg"/>
          </p:nvPr>
        </p:nvSpPr>
        <p:spPr>
          <a:xfrm>
            <a:off x="717550" y="1162050"/>
            <a:ext cx="5575300" cy="3136900"/>
          </a:xfrm>
          <a:ln/>
        </p:spPr>
      </p:sp>
      <p:sp>
        <p:nvSpPr>
          <p:cNvPr id="20483" name="Notes Placeholder 2">
            <a:extLst>
              <a:ext uri="{FF2B5EF4-FFF2-40B4-BE49-F238E27FC236}">
                <a16:creationId xmlns:a16="http://schemas.microsoft.com/office/drawing/2014/main" id="{D20AE8D4-A62B-4007-8EC4-87EDFE6578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Here’s our road map. We will continue with intestinal </a:t>
            </a:r>
            <a:r>
              <a:rPr lang="en-US" dirty="0" err="1"/>
              <a:t>apicomplexa</a:t>
            </a:r>
            <a:r>
              <a:rPr lang="en-US" dirty="0"/>
              <a:t>, starting with Cryptosporidium </a:t>
            </a:r>
            <a:r>
              <a:rPr lang="en-US" dirty="0" err="1"/>
              <a:t>parvum</a:t>
            </a:r>
            <a:endParaRPr lang="en-US" dirty="0"/>
          </a:p>
          <a:p>
            <a:endParaRPr lang="en-US" altLang="en-US" dirty="0">
              <a:latin typeface="Arial" panose="020B0604020202020204" pitchFamily="34" charset="0"/>
            </a:endParaRPr>
          </a:p>
        </p:txBody>
      </p:sp>
      <p:sp>
        <p:nvSpPr>
          <p:cNvPr id="20484" name="Slide Number Placeholder 3">
            <a:extLst>
              <a:ext uri="{FF2B5EF4-FFF2-40B4-BE49-F238E27FC236}">
                <a16:creationId xmlns:a16="http://schemas.microsoft.com/office/drawing/2014/main" id="{E259AD9A-BB89-4F60-8A6B-46AB920E8D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C90B5DE-471A-4D0D-8C18-4958657FED67}" type="slidenum">
              <a:rPr kumimoji="0" lang="en-US" altLang="en-US" sz="13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mn-cs"/>
            </a:endParaRPr>
          </a:p>
        </p:txBody>
      </p:sp>
    </p:spTree>
    <p:extLst>
      <p:ext uri="{BB962C8B-B14F-4D97-AF65-F5344CB8AC3E}">
        <p14:creationId xmlns:p14="http://schemas.microsoft.com/office/powerpoint/2010/main" val="3406828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Pretty simple, right? Fecal-oral, direct life cycle. </a:t>
            </a:r>
          </a:p>
          <a:p>
            <a:r>
              <a:rPr lang="en-US" dirty="0"/>
              <a:t>Let’s look closer at what is happening inside the cow, once the enterocytes become infected.</a:t>
            </a:r>
          </a:p>
        </p:txBody>
      </p:sp>
      <p:sp>
        <p:nvSpPr>
          <p:cNvPr id="4" name="Slide Number Placeholder 3"/>
          <p:cNvSpPr>
            <a:spLocks noGrp="1"/>
          </p:cNvSpPr>
          <p:nvPr>
            <p:ph type="sldNum" sz="quarter" idx="5"/>
          </p:nvPr>
        </p:nvSpPr>
        <p:spPr/>
        <p:txBody>
          <a:bodyPr/>
          <a:lstStyle/>
          <a:p>
            <a:fld id="{DAB44083-A2B0-473F-93CB-FBABF270A72D}" type="slidenum">
              <a:rPr lang="en-US" smtClean="0"/>
              <a:t>12</a:t>
            </a:fld>
            <a:endParaRPr lang="en-US"/>
          </a:p>
        </p:txBody>
      </p:sp>
    </p:spTree>
    <p:extLst>
      <p:ext uri="{BB962C8B-B14F-4D97-AF65-F5344CB8AC3E}">
        <p14:creationId xmlns:p14="http://schemas.microsoft.com/office/powerpoint/2010/main" val="2157513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where we can start to see the Apicomplexa life cycle you learned in the introduction slides. </a:t>
            </a:r>
          </a:p>
          <a:p>
            <a:endParaRPr lang="en-US" dirty="0"/>
          </a:p>
          <a:p>
            <a:r>
              <a:rPr lang="en-US" dirty="0"/>
              <a:t>Asexual replication occurring first in the enterocyte (in the </a:t>
            </a:r>
            <a:r>
              <a:rPr lang="en-US" dirty="0" err="1"/>
              <a:t>parasitophorous</a:t>
            </a:r>
            <a:r>
              <a:rPr lang="en-US" dirty="0"/>
              <a:t> vacuole). Enterocyte microvilli are destroyed during this. Merozoites break out, infect neighboring cells and repeat the process. Eventually there’s a signal telling some merozoites to become gametes (micro or </a:t>
            </a:r>
            <a:r>
              <a:rPr lang="en-US" dirty="0" err="1"/>
              <a:t>macrogamets</a:t>
            </a:r>
            <a:r>
              <a:rPr lang="en-US" dirty="0"/>
              <a:t>). The process of becoming gametes is </a:t>
            </a:r>
            <a:r>
              <a:rPr lang="en-US" dirty="0" err="1"/>
              <a:t>gametogony</a:t>
            </a:r>
            <a:r>
              <a:rPr lang="en-US" dirty="0"/>
              <a:t>. Then a macrogamete is fertilized by a microgamete (fertilization), ultimately making an oocyst. Inside the oocyst, sporogony (aka sporulation) occurs where sporozoites are made. For C. parvum, sporulation occurs in the lumen of the intestines, thus every oocyst that passes in the feces is infective (because it has sporozoites inside). Only sporulated </a:t>
            </a:r>
            <a:r>
              <a:rPr lang="en-US" dirty="0" err="1"/>
              <a:t>oocyts</a:t>
            </a:r>
            <a:r>
              <a:rPr lang="en-US" dirty="0"/>
              <a:t> are infective to a host. Because sporulation occurs in the intestines for C. parvum, the host can </a:t>
            </a:r>
            <a:r>
              <a:rPr lang="en-US" dirty="0" err="1"/>
              <a:t>reinfect</a:t>
            </a:r>
            <a:r>
              <a:rPr lang="en-US" dirty="0"/>
              <a:t> themselves with the thin-walled oocysts (because the wall breaks open and sporozoites can </a:t>
            </a:r>
            <a:r>
              <a:rPr lang="en-US" dirty="0" err="1"/>
              <a:t>reinfect</a:t>
            </a:r>
            <a:r>
              <a:rPr lang="en-US" dirty="0"/>
              <a:t> the host) The thick-walled oocyst are passed in the feces to infect new hosts after ingestion. </a:t>
            </a:r>
          </a:p>
          <a:p>
            <a:endParaRPr lang="en-US" dirty="0"/>
          </a:p>
          <a:p>
            <a:r>
              <a:rPr lang="en-US" dirty="0"/>
              <a:t>Not all intestinal </a:t>
            </a:r>
            <a:r>
              <a:rPr lang="en-US" dirty="0" err="1"/>
              <a:t>apicomplexa</a:t>
            </a:r>
            <a:r>
              <a:rPr lang="en-US" dirty="0"/>
              <a:t> go through sporulation inside the intestines and not all </a:t>
            </a:r>
            <a:r>
              <a:rPr lang="en-US" dirty="0" err="1"/>
              <a:t>apicomplexa</a:t>
            </a:r>
            <a:r>
              <a:rPr lang="en-US" dirty="0"/>
              <a:t> have thin-walled oocysts. Some other </a:t>
            </a:r>
            <a:r>
              <a:rPr lang="en-US" dirty="0" err="1"/>
              <a:t>apicomplexa</a:t>
            </a:r>
            <a:r>
              <a:rPr lang="en-US" dirty="0"/>
              <a:t> species pass </a:t>
            </a:r>
            <a:r>
              <a:rPr lang="en-US" dirty="0" err="1"/>
              <a:t>unsporulated</a:t>
            </a:r>
            <a:r>
              <a:rPr lang="en-US" dirty="0"/>
              <a:t> oocysts, where sporulation occurs in the environment. </a:t>
            </a:r>
          </a:p>
        </p:txBody>
      </p:sp>
      <p:sp>
        <p:nvSpPr>
          <p:cNvPr id="4" name="Slide Number Placeholder 3"/>
          <p:cNvSpPr>
            <a:spLocks noGrp="1"/>
          </p:cNvSpPr>
          <p:nvPr>
            <p:ph type="sldNum" sz="quarter" idx="5"/>
          </p:nvPr>
        </p:nvSpPr>
        <p:spPr/>
        <p:txBody>
          <a:bodyPr/>
          <a:lstStyle/>
          <a:p>
            <a:fld id="{DAB44083-A2B0-473F-93CB-FBABF270A72D}" type="slidenum">
              <a:rPr lang="en-US" smtClean="0"/>
              <a:t>13</a:t>
            </a:fld>
            <a:endParaRPr lang="en-US"/>
          </a:p>
        </p:txBody>
      </p:sp>
    </p:spTree>
    <p:extLst>
      <p:ext uri="{BB962C8B-B14F-4D97-AF65-F5344CB8AC3E}">
        <p14:creationId xmlns:p14="http://schemas.microsoft.com/office/powerpoint/2010/main" val="3495743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14</a:t>
            </a:fld>
            <a:endParaRPr lang="en-US"/>
          </a:p>
        </p:txBody>
      </p:sp>
    </p:spTree>
    <p:extLst>
      <p:ext uri="{BB962C8B-B14F-4D97-AF65-F5344CB8AC3E}">
        <p14:creationId xmlns:p14="http://schemas.microsoft.com/office/powerpoint/2010/main" val="2534992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15</a:t>
            </a:fld>
            <a:endParaRPr lang="en-US"/>
          </a:p>
        </p:txBody>
      </p:sp>
    </p:spTree>
    <p:extLst>
      <p:ext uri="{BB962C8B-B14F-4D97-AF65-F5344CB8AC3E}">
        <p14:creationId xmlns:p14="http://schemas.microsoft.com/office/powerpoint/2010/main" val="344087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The primary route of pathogenesis is direct damage to the small intestines (SI) microvilli, causing villus atrophy and disfunction</a:t>
            </a:r>
          </a:p>
          <a:p>
            <a:pPr eaLnBrk="1" hangingPunct="1"/>
            <a:endParaRPr lang="en-US" altLang="en-US" dirty="0"/>
          </a:p>
          <a:p>
            <a:pPr eaLnBrk="1" hangingPunct="1"/>
            <a:r>
              <a:rPr lang="en-US" dirty="0"/>
              <a:t>Villous atrophy is the reduction in villous surface area that results from ongoing loss of surface enterocytes. This ongoing loss is compensated for by hyperplasia of the crypt epithelium</a:t>
            </a:r>
            <a:endParaRPr lang="en-US" altLang="en-US" dirty="0"/>
          </a:p>
        </p:txBody>
      </p:sp>
      <p:sp>
        <p:nvSpPr>
          <p:cNvPr id="624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4846" indent="-286480" eaLnBrk="0" hangingPunct="0">
              <a:defRPr>
                <a:solidFill>
                  <a:schemeClr val="tx1"/>
                </a:solidFill>
                <a:latin typeface="Arial" panose="020B0604020202020204" pitchFamily="34" charset="0"/>
                <a:ea typeface="ＭＳ Ｐゴシック" panose="020B0600070205080204" pitchFamily="34" charset="-128"/>
              </a:defRPr>
            </a:lvl2pPr>
            <a:lvl3pPr marL="1145917" indent="-229184" eaLnBrk="0" hangingPunct="0">
              <a:defRPr>
                <a:solidFill>
                  <a:schemeClr val="tx1"/>
                </a:solidFill>
                <a:latin typeface="Arial" panose="020B0604020202020204" pitchFamily="34" charset="0"/>
                <a:ea typeface="ＭＳ Ｐゴシック" panose="020B0600070205080204" pitchFamily="34" charset="-128"/>
              </a:defRPr>
            </a:lvl3pPr>
            <a:lvl4pPr marL="1604284" indent="-229184" eaLnBrk="0" hangingPunct="0">
              <a:defRPr>
                <a:solidFill>
                  <a:schemeClr val="tx1"/>
                </a:solidFill>
                <a:latin typeface="Arial" panose="020B0604020202020204" pitchFamily="34" charset="0"/>
                <a:ea typeface="ＭＳ Ｐゴシック" panose="020B0600070205080204" pitchFamily="34" charset="-128"/>
              </a:defRPr>
            </a:lvl4pPr>
            <a:lvl5pPr marL="2062652" indent="-229184" eaLnBrk="0" hangingPunct="0">
              <a:defRPr>
                <a:solidFill>
                  <a:schemeClr val="tx1"/>
                </a:solidFill>
                <a:latin typeface="Arial" panose="020B0604020202020204" pitchFamily="34" charset="0"/>
                <a:ea typeface="ＭＳ Ｐゴシック" panose="020B0600070205080204" pitchFamily="34" charset="-128"/>
              </a:defRPr>
            </a:lvl5pPr>
            <a:lvl6pPr marL="2521018" indent="-22918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9385" indent="-22918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37752" indent="-22918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96119" indent="-22918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AD44B687-2830-4D0D-82E9-C0DAF3E4C5BB}" type="slidenum">
              <a:rPr lang="en-US" altLang="en-US"/>
              <a:pPr eaLnBrk="1" hangingPunct="1"/>
              <a:t>16</a:t>
            </a:fld>
            <a:endParaRPr lang="en-US" altLang="en-US"/>
          </a:p>
        </p:txBody>
      </p:sp>
    </p:spTree>
    <p:extLst>
      <p:ext uri="{BB962C8B-B14F-4D97-AF65-F5344CB8AC3E}">
        <p14:creationId xmlns:p14="http://schemas.microsoft.com/office/powerpoint/2010/main" val="850191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17</a:t>
            </a:fld>
            <a:endParaRPr lang="en-US"/>
          </a:p>
        </p:txBody>
      </p:sp>
    </p:spTree>
    <p:extLst>
      <p:ext uri="{BB962C8B-B14F-4D97-AF65-F5344CB8AC3E}">
        <p14:creationId xmlns:p14="http://schemas.microsoft.com/office/powerpoint/2010/main" val="2369267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FYI: You will not be tested on these other differentials for this class. You will need to know this info later in vet school and NAVLE.</a:t>
            </a:r>
          </a:p>
          <a:p>
            <a:endParaRPr lang="en-US" dirty="0"/>
          </a:p>
          <a:p>
            <a:r>
              <a:rPr lang="en-US" dirty="0"/>
              <a:t>For this class you will need to know Crypto onset usually with 1-2 weeks of age and coccidia (Eimeria spp. coming up in later lecture), usually &gt;3weeks of age.</a:t>
            </a:r>
          </a:p>
        </p:txBody>
      </p:sp>
      <p:sp>
        <p:nvSpPr>
          <p:cNvPr id="4" name="Slide Number Placeholder 3"/>
          <p:cNvSpPr>
            <a:spLocks noGrp="1"/>
          </p:cNvSpPr>
          <p:nvPr>
            <p:ph type="sldNum" sz="quarter" idx="5"/>
          </p:nvPr>
        </p:nvSpPr>
        <p:spPr/>
        <p:txBody>
          <a:bodyPr/>
          <a:lstStyle/>
          <a:p>
            <a:fld id="{DAB44083-A2B0-473F-93CB-FBABF270A72D}" type="slidenum">
              <a:rPr lang="en-US" smtClean="0"/>
              <a:t>19</a:t>
            </a:fld>
            <a:endParaRPr lang="en-US"/>
          </a:p>
        </p:txBody>
      </p:sp>
    </p:spTree>
    <p:extLst>
      <p:ext uri="{BB962C8B-B14F-4D97-AF65-F5344CB8AC3E}">
        <p14:creationId xmlns:p14="http://schemas.microsoft.com/office/powerpoint/2010/main" val="2696019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Fecal float and the sporulated oocysts are very small. You won’t be asked to id oocysts in lecture exams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entury Gothic" panose="020B0502020202020204" pitchFamily="34" charset="0"/>
              </a:rPr>
              <a:t>focus on the thin layer of fluid above bubbles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E2E2E"/>
                </a:solidFill>
                <a:effectLst/>
                <a:latin typeface="NexusSerif"/>
              </a:rPr>
              <a:t>The prepatent period for </a:t>
            </a:r>
            <a:r>
              <a:rPr lang="en-US" b="0" i="1" dirty="0">
                <a:solidFill>
                  <a:srgbClr val="2E2E2E"/>
                </a:solidFill>
                <a:effectLst/>
                <a:latin typeface="NexusSerif"/>
              </a:rPr>
              <a:t>C parvum</a:t>
            </a:r>
            <a:r>
              <a:rPr lang="en-US" b="0" i="0" dirty="0">
                <a:solidFill>
                  <a:srgbClr val="2E2E2E"/>
                </a:solidFill>
                <a:effectLst/>
                <a:latin typeface="NexusSerif"/>
              </a:rPr>
              <a:t> is 3 to 4 days, though first shedding is more often detected at 6- to 7-days old and can last 4 to 18 days</a:t>
            </a:r>
            <a:endParaRPr lang="en-US" dirty="0"/>
          </a:p>
          <a:p>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20</a:t>
            </a:fld>
            <a:endParaRPr lang="en-US"/>
          </a:p>
        </p:txBody>
      </p:sp>
    </p:spTree>
    <p:extLst>
      <p:ext uri="{BB962C8B-B14F-4D97-AF65-F5344CB8AC3E}">
        <p14:creationId xmlns:p14="http://schemas.microsoft.com/office/powerpoint/2010/main" val="4014601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FYI</a:t>
            </a:r>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21</a:t>
            </a:fld>
            <a:endParaRPr lang="en-US"/>
          </a:p>
        </p:txBody>
      </p:sp>
    </p:spTree>
    <p:extLst>
      <p:ext uri="{BB962C8B-B14F-4D97-AF65-F5344CB8AC3E}">
        <p14:creationId xmlns:p14="http://schemas.microsoft.com/office/powerpoint/2010/main" val="2135088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22</a:t>
            </a:fld>
            <a:endParaRPr lang="en-US"/>
          </a:p>
        </p:txBody>
      </p:sp>
    </p:spTree>
    <p:extLst>
      <p:ext uri="{BB962C8B-B14F-4D97-AF65-F5344CB8AC3E}">
        <p14:creationId xmlns:p14="http://schemas.microsoft.com/office/powerpoint/2010/main" val="2865914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pathogens are designed to get inside cells. The are obligate intracellular pathogens.</a:t>
            </a:r>
          </a:p>
          <a:p>
            <a:r>
              <a:rPr lang="en-US" dirty="0"/>
              <a:t>They have both sexual and asexual reproduction stages as well as different morphological stages.</a:t>
            </a:r>
          </a:p>
          <a:p>
            <a:endParaRPr lang="en-US" dirty="0"/>
          </a:p>
          <a:p>
            <a:r>
              <a:rPr lang="en-US" sz="1800" dirty="0">
                <a:latin typeface="Century Gothic" panose="020B0502020202020204" pitchFamily="34" charset="0"/>
              </a:rPr>
              <a:t>apical complex – </a:t>
            </a:r>
            <a:r>
              <a:rPr lang="en-US" sz="1200" dirty="0">
                <a:latin typeface="Century Gothic" panose="020B0502020202020204" pitchFamily="34" charset="0"/>
              </a:rPr>
              <a:t>organelle for invasion of host cell</a:t>
            </a:r>
          </a:p>
          <a:p>
            <a:endParaRPr lang="en-US" sz="1200" dirty="0">
              <a:latin typeface="Century Gothic" panose="020B0502020202020204" pitchFamily="34" charset="0"/>
            </a:endParaRPr>
          </a:p>
          <a:p>
            <a:pPr algn="l"/>
            <a:r>
              <a:rPr lang="en-US" b="1" i="0" dirty="0">
                <a:solidFill>
                  <a:srgbClr val="202020"/>
                </a:solidFill>
                <a:effectLst/>
                <a:latin typeface="Helvetica" panose="020B0604020202020204" pitchFamily="34" charset="0"/>
              </a:rPr>
              <a:t>Time-lapse video microscopy of a </a:t>
            </a:r>
            <a:r>
              <a:rPr lang="en-US" b="1" i="1" dirty="0">
                <a:solidFill>
                  <a:srgbClr val="202020"/>
                </a:solidFill>
                <a:effectLst/>
                <a:latin typeface="Helvetica" panose="020B0604020202020204" pitchFamily="34" charset="0"/>
              </a:rPr>
              <a:t>B. </a:t>
            </a:r>
            <a:r>
              <a:rPr lang="en-US" b="1" i="1" dirty="0" err="1">
                <a:solidFill>
                  <a:srgbClr val="202020"/>
                </a:solidFill>
                <a:effectLst/>
                <a:latin typeface="Helvetica" panose="020B0604020202020204" pitchFamily="34" charset="0"/>
              </a:rPr>
              <a:t>bovis</a:t>
            </a:r>
            <a:r>
              <a:rPr lang="en-US" b="1" i="0" dirty="0">
                <a:solidFill>
                  <a:srgbClr val="202020"/>
                </a:solidFill>
                <a:effectLst/>
                <a:latin typeface="Helvetica" panose="020B0604020202020204" pitchFamily="34" charset="0"/>
              </a:rPr>
              <a:t> merozoite engaged in gliding.</a:t>
            </a:r>
            <a:r>
              <a:rPr lang="en-US" b="0" i="0" dirty="0">
                <a:solidFill>
                  <a:srgbClr val="202020"/>
                </a:solidFill>
                <a:effectLst/>
                <a:latin typeface="Helvetica" panose="020B0604020202020204" pitchFamily="34" charset="0"/>
              </a:rPr>
              <a:t> </a:t>
            </a:r>
            <a:r>
              <a:rPr lang="en-US" b="0" i="0" u="sng" dirty="0">
                <a:solidFill>
                  <a:srgbClr val="3E0577"/>
                </a:solidFill>
                <a:effectLst/>
                <a:latin typeface="Helvetica" panose="020B0604020202020204" pitchFamily="34" charset="0"/>
                <a:hlinkClick r:id="rId3"/>
              </a:rPr>
              <a:t>Video S1</a:t>
            </a:r>
            <a:r>
              <a:rPr lang="en-US" b="0" i="0" dirty="0">
                <a:solidFill>
                  <a:srgbClr val="202020"/>
                </a:solidFill>
                <a:effectLst/>
                <a:latin typeface="Helvetica" panose="020B0604020202020204" pitchFamily="34" charset="0"/>
              </a:rPr>
              <a:t> is shown at 6.7× real time.</a:t>
            </a:r>
          </a:p>
          <a:p>
            <a:pPr algn="l"/>
            <a:r>
              <a:rPr lang="en-US" b="0" i="0" u="sng" dirty="0">
                <a:solidFill>
                  <a:srgbClr val="3E0577"/>
                </a:solidFill>
                <a:effectLst/>
                <a:latin typeface="Helvetica" panose="020B0604020202020204" pitchFamily="34" charset="0"/>
                <a:hlinkClick r:id="rId4"/>
              </a:rPr>
              <a:t>https://doi.org/10.1371/journal.pone.0035227.s001</a:t>
            </a:r>
            <a:endParaRPr lang="en-US" b="0" i="0" u="sng" dirty="0">
              <a:solidFill>
                <a:srgbClr val="3E0577"/>
              </a:solidFill>
              <a:effectLst/>
              <a:latin typeface="Helvetica" panose="020B0604020202020204" pitchFamily="34" charset="0"/>
            </a:endParaRPr>
          </a:p>
          <a:p>
            <a:pPr algn="l"/>
            <a:endParaRPr lang="en-US" b="0" i="0" u="sng" dirty="0">
              <a:solidFill>
                <a:srgbClr val="3E0577"/>
              </a:solidFill>
              <a:effectLst/>
              <a:latin typeface="Helvetica" panose="020B0604020202020204" pitchFamily="34" charset="0"/>
            </a:endParaRPr>
          </a:p>
          <a:p>
            <a:pPr algn="l"/>
            <a:r>
              <a:rPr lang="en-US" b="1" i="0" dirty="0">
                <a:solidFill>
                  <a:srgbClr val="202020"/>
                </a:solidFill>
                <a:effectLst/>
                <a:latin typeface="Helvetica" panose="020B0604020202020204" pitchFamily="34" charset="0"/>
              </a:rPr>
              <a:t>Time-lapse video microscopy of </a:t>
            </a:r>
            <a:r>
              <a:rPr lang="en-US" b="1" i="1" dirty="0">
                <a:solidFill>
                  <a:srgbClr val="202020"/>
                </a:solidFill>
                <a:effectLst/>
                <a:latin typeface="Helvetica" panose="020B0604020202020204" pitchFamily="34" charset="0"/>
              </a:rPr>
              <a:t>B. </a:t>
            </a:r>
            <a:r>
              <a:rPr lang="en-US" b="1" i="1" dirty="0" err="1">
                <a:solidFill>
                  <a:srgbClr val="202020"/>
                </a:solidFill>
                <a:effectLst/>
                <a:latin typeface="Helvetica" panose="020B0604020202020204" pitchFamily="34" charset="0"/>
              </a:rPr>
              <a:t>bovis</a:t>
            </a:r>
            <a:r>
              <a:rPr lang="en-US" b="1" i="0" dirty="0">
                <a:solidFill>
                  <a:srgbClr val="202020"/>
                </a:solidFill>
                <a:effectLst/>
                <a:latin typeface="Helvetica" panose="020B0604020202020204" pitchFamily="34" charset="0"/>
              </a:rPr>
              <a:t> merozoite egress from a RBC, gliding to and invasion of a new RBC.</a:t>
            </a:r>
            <a:r>
              <a:rPr lang="en-US" b="0" i="0" dirty="0">
                <a:solidFill>
                  <a:srgbClr val="202020"/>
                </a:solidFill>
                <a:effectLst/>
                <a:latin typeface="Helvetica" panose="020B0604020202020204" pitchFamily="34" charset="0"/>
              </a:rPr>
              <a:t> </a:t>
            </a:r>
            <a:r>
              <a:rPr lang="en-US" b="0" i="0" u="sng" dirty="0">
                <a:solidFill>
                  <a:srgbClr val="3E0577"/>
                </a:solidFill>
                <a:effectLst/>
                <a:latin typeface="Helvetica" panose="020B0604020202020204" pitchFamily="34" charset="0"/>
                <a:hlinkClick r:id="rId5"/>
              </a:rPr>
              <a:t>Video S3</a:t>
            </a:r>
            <a:r>
              <a:rPr lang="en-US" b="0" i="0" dirty="0">
                <a:solidFill>
                  <a:srgbClr val="202020"/>
                </a:solidFill>
                <a:effectLst/>
                <a:latin typeface="Helvetica" panose="020B0604020202020204" pitchFamily="34" charset="0"/>
              </a:rPr>
              <a:t> is shown at 15.4× real time.</a:t>
            </a:r>
          </a:p>
          <a:p>
            <a:pPr algn="l"/>
            <a:r>
              <a:rPr lang="en-US" b="0" i="0" u="sng" dirty="0">
                <a:solidFill>
                  <a:srgbClr val="3E0577"/>
                </a:solidFill>
                <a:effectLst/>
                <a:latin typeface="Helvetica" panose="020B0604020202020204" pitchFamily="34" charset="0"/>
                <a:hlinkClick r:id="rId6"/>
              </a:rPr>
              <a:t>https://doi.org/10.1371/journal.pone.0035227.s003</a:t>
            </a:r>
            <a:endParaRPr lang="en-US" b="0" i="0" dirty="0">
              <a:solidFill>
                <a:srgbClr val="202020"/>
              </a:solidFill>
              <a:effectLst/>
              <a:latin typeface="Helvetica" panose="020B0604020202020204" pitchFamily="34" charset="0"/>
            </a:endParaRPr>
          </a:p>
          <a:p>
            <a:pPr algn="l"/>
            <a:endParaRPr lang="en-US" b="0" i="0" dirty="0">
              <a:solidFill>
                <a:srgbClr val="202020"/>
              </a:solidFill>
              <a:effectLst/>
              <a:latin typeface="Helvetica"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3</a:t>
            </a:fld>
            <a:endParaRPr lang="en-US"/>
          </a:p>
        </p:txBody>
      </p:sp>
    </p:spTree>
    <p:extLst>
      <p:ext uri="{BB962C8B-B14F-4D97-AF65-F5344CB8AC3E}">
        <p14:creationId xmlns:p14="http://schemas.microsoft.com/office/powerpoint/2010/main" val="4115322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good barn sanitation that decreased C. parvum shedding:</a:t>
            </a:r>
          </a:p>
          <a:p>
            <a:r>
              <a:rPr lang="en-US" dirty="0"/>
              <a:t>Decreased use of hay bedding, smaller herd sizes, dry environment, slope (5-10%) in housing to increase drainage, separating feeding supplies for calves under 5 days old, </a:t>
            </a:r>
          </a:p>
          <a:p>
            <a:endParaRPr lang="en-US" dirty="0"/>
          </a:p>
          <a:p>
            <a:r>
              <a:rPr lang="en-US" dirty="0"/>
              <a:t>Survival time of oocysts is ~ 3 months at 15-20°C and a year at cooler temps (4-6°C )</a:t>
            </a:r>
          </a:p>
          <a:p>
            <a:endParaRPr lang="en-US" dirty="0"/>
          </a:p>
          <a:p>
            <a:r>
              <a:rPr lang="en-US" dirty="0"/>
              <a:t>Cryptosporidium spp. oocysts are resistant to most frequently used disinfectants, such as commercial bleach (5.25% sodium hypochlorite, see Chapter 14). Routine chlorination of drinking water does not affect oocyst viability. 97 Because filtration of this small organism is difficult, the organism can enter treated municipal water supplies. Formol saline (10% solution) and ammonia (5% solution) destroyed oocyst viability, but the required contact time was 18 hours. Concentrated ammonia solutions (50%) inactivate Cryptosporidium oocysts after 30 minutes. 98 Formaldehyde and hydrogen peroxide also have activity against oocysts. 99 Moist heat (steam or pasteurization [over 55°C]), freezing and thawing, or thorough drying are more practical means of disinfection. </a:t>
            </a:r>
            <a:r>
              <a:rPr lang="en-US"/>
              <a:t>Exceptional sanitation and use of boiling water for the cleaning of water and food bowls should decrease the possibility of contamination within crowded environments.</a:t>
            </a:r>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24</a:t>
            </a:fld>
            <a:endParaRPr lang="en-US"/>
          </a:p>
        </p:txBody>
      </p:sp>
    </p:spTree>
    <p:extLst>
      <p:ext uri="{BB962C8B-B14F-4D97-AF65-F5344CB8AC3E}">
        <p14:creationId xmlns:p14="http://schemas.microsoft.com/office/powerpoint/2010/main" val="4015772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25</a:t>
            </a:fld>
            <a:endParaRPr lang="en-US"/>
          </a:p>
        </p:txBody>
      </p:sp>
    </p:spTree>
    <p:extLst>
      <p:ext uri="{BB962C8B-B14F-4D97-AF65-F5344CB8AC3E}">
        <p14:creationId xmlns:p14="http://schemas.microsoft.com/office/powerpoint/2010/main" val="1745381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know these 4 risk factors. Understanding risk factors for disease allows you to mitigate disease</a:t>
            </a:r>
          </a:p>
        </p:txBody>
      </p:sp>
      <p:sp>
        <p:nvSpPr>
          <p:cNvPr id="4" name="Slide Number Placeholder 3"/>
          <p:cNvSpPr>
            <a:spLocks noGrp="1"/>
          </p:cNvSpPr>
          <p:nvPr>
            <p:ph type="sldNum" sz="quarter" idx="5"/>
          </p:nvPr>
        </p:nvSpPr>
        <p:spPr/>
        <p:txBody>
          <a:bodyPr/>
          <a:lstStyle/>
          <a:p>
            <a:fld id="{DAB44083-A2B0-473F-93CB-FBABF270A72D}" type="slidenum">
              <a:rPr lang="en-US" smtClean="0"/>
              <a:t>26</a:t>
            </a:fld>
            <a:endParaRPr lang="en-US"/>
          </a:p>
        </p:txBody>
      </p:sp>
    </p:spTree>
    <p:extLst>
      <p:ext uri="{BB962C8B-B14F-4D97-AF65-F5344CB8AC3E}">
        <p14:creationId xmlns:p14="http://schemas.microsoft.com/office/powerpoint/2010/main" val="904581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Know that this is highly zoonotic and the primary way people get Crypto is fecal-oral contamination from human to human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2E2E2E"/>
              </a:solidFill>
              <a:effectLst/>
              <a:latin typeface="NexusSerif"/>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2E2E2E"/>
                </a:solidFill>
                <a:effectLst/>
                <a:latin typeface="NexusSerif"/>
              </a:rPr>
              <a:t>Zoonotic cryptosporidiosis</a:t>
            </a:r>
            <a:r>
              <a:rPr lang="en-US" b="0" i="0" dirty="0">
                <a:solidFill>
                  <a:srgbClr val="2E2E2E"/>
                </a:solidFill>
                <a:effectLst/>
                <a:latin typeface="NexusSerif"/>
              </a:rPr>
              <a:t> is caused largely by </a:t>
            </a:r>
            <a:r>
              <a:rPr lang="en-US" b="0" i="1" dirty="0">
                <a:solidFill>
                  <a:srgbClr val="2E2E2E"/>
                </a:solidFill>
                <a:effectLst/>
                <a:latin typeface="NexusSerif"/>
              </a:rPr>
              <a:t>C. parvum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solidFill>
                <a:srgbClr val="000000"/>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solidFill>
                  <a:srgbClr val="000000"/>
                </a:solidFill>
                <a:effectLst/>
                <a:latin typeface="Open Sans" panose="020B0606030504020204" pitchFamily="34" charset="0"/>
              </a:rPr>
              <a:t>Cryptosporidium hominis</a:t>
            </a:r>
            <a:r>
              <a:rPr lang="en-US" b="0" i="0" dirty="0">
                <a:solidFill>
                  <a:srgbClr val="000000"/>
                </a:solidFill>
                <a:effectLst/>
                <a:latin typeface="Open Sans" panose="020B0606030504020204" pitchFamily="34" charset="0"/>
              </a:rPr>
              <a:t> was formerly known as </a:t>
            </a:r>
            <a:r>
              <a:rPr lang="en-US" b="0" i="1" dirty="0">
                <a:solidFill>
                  <a:srgbClr val="000000"/>
                </a:solidFill>
                <a:effectLst/>
                <a:latin typeface="Open Sans" panose="020B0606030504020204" pitchFamily="34" charset="0"/>
              </a:rPr>
              <a:t>C. parvum</a:t>
            </a:r>
            <a:r>
              <a:rPr lang="en-US" b="0" i="0" dirty="0">
                <a:solidFill>
                  <a:srgbClr val="000000"/>
                </a:solidFill>
                <a:effectLst/>
                <a:latin typeface="Open Sans" panose="020B0606030504020204" pitchFamily="34" charset="0"/>
              </a:rPr>
              <a:t> anthroponotic genotype or genotype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E2E2E"/>
                </a:solidFill>
                <a:effectLst/>
                <a:latin typeface="NexusSerif"/>
              </a:rPr>
              <a:t>The high prevalence and oocyst-shedding intensity of </a:t>
            </a:r>
            <a:r>
              <a:rPr lang="en-US" b="0" i="1" dirty="0">
                <a:solidFill>
                  <a:srgbClr val="2E2E2E"/>
                </a:solidFill>
                <a:effectLst/>
                <a:latin typeface="NexusSerif"/>
              </a:rPr>
              <a:t>C. parvum </a:t>
            </a:r>
            <a:r>
              <a:rPr lang="en-US" b="0" i="0" dirty="0">
                <a:solidFill>
                  <a:srgbClr val="2E2E2E"/>
                </a:solidFill>
                <a:effectLst/>
                <a:latin typeface="NexusSerif"/>
              </a:rPr>
              <a:t>leads to heavy environmental contamination, resulting in the common occurrence in humans via animal contact and consumption of contaminated food and water. Therefore, in areas with intensive farming, the zoonotic </a:t>
            </a:r>
            <a:r>
              <a:rPr lang="en-US" b="0" i="1" dirty="0">
                <a:solidFill>
                  <a:srgbClr val="2E2E2E"/>
                </a:solidFill>
                <a:effectLst/>
                <a:latin typeface="NexusSerif"/>
              </a:rPr>
              <a:t>C. parvum</a:t>
            </a:r>
            <a:r>
              <a:rPr lang="en-US" b="0" i="0" dirty="0">
                <a:solidFill>
                  <a:srgbClr val="2E2E2E"/>
                </a:solidFill>
                <a:effectLst/>
                <a:latin typeface="NexusSerif"/>
              </a:rPr>
              <a:t> is responsible for more human infections than </a:t>
            </a:r>
            <a:r>
              <a:rPr lang="en-US" b="0" i="1" dirty="0">
                <a:solidFill>
                  <a:srgbClr val="2E2E2E"/>
                </a:solidFill>
                <a:effectLst/>
                <a:latin typeface="NexusSerif"/>
              </a:rPr>
              <a:t>C. hominis</a:t>
            </a:r>
            <a:r>
              <a:rPr lang="en-US" b="0" i="0" dirty="0">
                <a:solidFill>
                  <a:srgbClr val="000000"/>
                </a:solidFill>
                <a:effectLst/>
                <a:latin typeface="Open Sans" panose="020B0606030504020204" pitchFamily="34" charset="0"/>
              </a:rPr>
              <a:t> </a:t>
            </a:r>
            <a:endParaRPr lang="en-US" dirty="0"/>
          </a:p>
          <a:p>
            <a:endParaRPr lang="en-US" b="1" i="0" dirty="0">
              <a:solidFill>
                <a:srgbClr val="2E2E2E"/>
              </a:solidFill>
              <a:effectLst/>
              <a:latin typeface="NexusSerif"/>
            </a:endParaRPr>
          </a:p>
        </p:txBody>
      </p:sp>
      <p:sp>
        <p:nvSpPr>
          <p:cNvPr id="4" name="Slide Number Placeholder 3"/>
          <p:cNvSpPr>
            <a:spLocks noGrp="1"/>
          </p:cNvSpPr>
          <p:nvPr>
            <p:ph type="sldNum" sz="quarter" idx="5"/>
          </p:nvPr>
        </p:nvSpPr>
        <p:spPr/>
        <p:txBody>
          <a:bodyPr/>
          <a:lstStyle/>
          <a:p>
            <a:fld id="{DAB44083-A2B0-473F-93CB-FBABF270A72D}" type="slidenum">
              <a:rPr lang="en-US" smtClean="0"/>
              <a:t>27</a:t>
            </a:fld>
            <a:endParaRPr lang="en-US"/>
          </a:p>
        </p:txBody>
      </p:sp>
    </p:spTree>
    <p:extLst>
      <p:ext uri="{BB962C8B-B14F-4D97-AF65-F5344CB8AC3E}">
        <p14:creationId xmlns:p14="http://schemas.microsoft.com/office/powerpoint/2010/main" val="3379423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most of the general public, human to human is likely how they would contract crypto, HOWEVER, veterinarians and farm workers are at higher risk for contracting from infected animals.</a:t>
            </a:r>
          </a:p>
          <a:p>
            <a:endParaRPr lang="en-US" dirty="0"/>
          </a:p>
          <a:p>
            <a:r>
              <a:rPr lang="en-US" b="0" i="0" dirty="0">
                <a:solidFill>
                  <a:srgbClr val="2E2E2E"/>
                </a:solidFill>
                <a:effectLst/>
                <a:latin typeface="NexusSerif"/>
              </a:rPr>
              <a:t>Fomites on human clothing, hands, and footwear may transfer the parasite to other calves, pets, or family members when work clothing or footwear are worn home </a:t>
            </a:r>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28</a:t>
            </a:fld>
            <a:endParaRPr lang="en-US"/>
          </a:p>
        </p:txBody>
      </p:sp>
    </p:spTree>
    <p:extLst>
      <p:ext uri="{BB962C8B-B14F-4D97-AF65-F5344CB8AC3E}">
        <p14:creationId xmlns:p14="http://schemas.microsoft.com/office/powerpoint/2010/main" val="1017946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Merozoite = </a:t>
            </a:r>
            <a:r>
              <a:rPr lang="en-US" dirty="0" err="1"/>
              <a:t>schizozoite</a:t>
            </a:r>
            <a:r>
              <a:rPr lang="en-US" dirty="0"/>
              <a:t>. </a:t>
            </a:r>
          </a:p>
          <a:p>
            <a:r>
              <a:rPr lang="en-US" dirty="0"/>
              <a:t>Merogony = schizogony.</a:t>
            </a:r>
          </a:p>
          <a:p>
            <a:r>
              <a:rPr lang="en-US" dirty="0"/>
              <a:t>Meront = schizont</a:t>
            </a:r>
          </a:p>
          <a:p>
            <a:r>
              <a:rPr lang="en-US" dirty="0"/>
              <a:t>The terms are used interchangeably. You will see one or the other in the literature or textbooks.</a:t>
            </a:r>
          </a:p>
          <a:p>
            <a:endParaRPr lang="en-US" dirty="0"/>
          </a:p>
          <a:p>
            <a:r>
              <a:rPr lang="en-US" dirty="0"/>
              <a:t>When a merozoite is in a host cell, it can sometimes be called a trophozoite, tachyzoite or bradyzoite depending on growth rate, metabolic stage etc. </a:t>
            </a:r>
          </a:p>
          <a:p>
            <a:r>
              <a:rPr lang="en-US" dirty="0"/>
              <a:t>I mention this because you may see these terms later in some life cycles.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B44083-A2B0-473F-93CB-FBABF270A72D}" type="slidenum">
              <a:rPr kumimoji="0" lang="en-US" sz="1300" b="0" i="0" u="none" strike="noStrike" kern="1200" cap="none" spc="0" normalizeH="0" baseline="0" noProof="0" smtClean="0">
                <a:ln>
                  <a:noFill/>
                </a:ln>
                <a:solidFill>
                  <a:prstClr val="black"/>
                </a:solidFill>
                <a:effectLst/>
                <a:uLnTx/>
                <a:uFillTx/>
                <a:latin typeface="Times New Roman" pitchFamily="18"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70301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Terms you may encounter as we go over life cycles for </a:t>
            </a:r>
            <a:r>
              <a:rPr lang="en-US" dirty="0" err="1"/>
              <a:t>apicomplexa</a:t>
            </a:r>
            <a:r>
              <a:rPr lang="en-US" dirty="0"/>
              <a:t> pathogens. </a:t>
            </a:r>
          </a:p>
          <a:p>
            <a:endParaRPr lang="en-US" dirty="0"/>
          </a:p>
          <a:p>
            <a:r>
              <a:rPr lang="en-US" dirty="0"/>
              <a:t>You are not going to be tested directly on these terms. </a:t>
            </a:r>
          </a:p>
          <a:p>
            <a:endParaRPr lang="en-US" dirty="0"/>
          </a:p>
          <a:p>
            <a:r>
              <a:rPr lang="en-US" dirty="0"/>
              <a:t>This slide is here for reference when you come upon these terms in the life cycles depictions</a:t>
            </a:r>
          </a:p>
        </p:txBody>
      </p:sp>
      <p:sp>
        <p:nvSpPr>
          <p:cNvPr id="4" name="Slide Number Placeholder 3"/>
          <p:cNvSpPr>
            <a:spLocks noGrp="1"/>
          </p:cNvSpPr>
          <p:nvPr>
            <p:ph type="sldNum" sz="quarter" idx="5"/>
          </p:nvPr>
        </p:nvSpPr>
        <p:spPr/>
        <p:txBody>
          <a:bodyPr/>
          <a:lstStyle/>
          <a:p>
            <a:fld id="{DAB44083-A2B0-473F-93CB-FBABF270A72D}" type="slidenum">
              <a:rPr lang="en-US" smtClean="0"/>
              <a:t>5</a:t>
            </a:fld>
            <a:endParaRPr lang="en-US"/>
          </a:p>
        </p:txBody>
      </p:sp>
    </p:spTree>
    <p:extLst>
      <p:ext uri="{BB962C8B-B14F-4D97-AF65-F5344CB8AC3E}">
        <p14:creationId xmlns:p14="http://schemas.microsoft.com/office/powerpoint/2010/main" val="480853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general Apicomplexa life cycle. </a:t>
            </a:r>
          </a:p>
          <a:p>
            <a:endParaRPr lang="en-US" dirty="0"/>
          </a:p>
          <a:p>
            <a:r>
              <a:rPr lang="en-US" dirty="0"/>
              <a:t>This has animation so if you put it in slide show view and advance (may be less confusing)</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B44083-A2B0-473F-93CB-FBABF270A72D}" type="slidenum">
              <a:rPr kumimoji="0" lang="en-US" sz="1300" b="0" i="0" u="none" strike="noStrike" kern="1200" cap="none" spc="0" normalizeH="0" baseline="0" noProof="0" smtClean="0">
                <a:ln>
                  <a:noFill/>
                </a:ln>
                <a:solidFill>
                  <a:prstClr val="black"/>
                </a:solidFill>
                <a:effectLst/>
                <a:uLnTx/>
                <a:uFillTx/>
                <a:latin typeface="Times New Roman" pitchFamily="18"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3062854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7</a:t>
            </a:fld>
            <a:endParaRPr lang="en-US"/>
          </a:p>
        </p:txBody>
      </p:sp>
    </p:spTree>
    <p:extLst>
      <p:ext uri="{BB962C8B-B14F-4D97-AF65-F5344CB8AC3E}">
        <p14:creationId xmlns:p14="http://schemas.microsoft.com/office/powerpoint/2010/main" val="232270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B44083-A2B0-473F-93CB-FBABF270A72D}" type="slidenum">
              <a:rPr lang="en-US" smtClean="0"/>
              <a:t>8</a:t>
            </a:fld>
            <a:endParaRPr lang="en-US"/>
          </a:p>
        </p:txBody>
      </p:sp>
    </p:spTree>
    <p:extLst>
      <p:ext uri="{BB962C8B-B14F-4D97-AF65-F5344CB8AC3E}">
        <p14:creationId xmlns:p14="http://schemas.microsoft.com/office/powerpoint/2010/main" val="2952218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Notice how the pathogen infects the enterocyte but doesn’t go into the cell. It stays in a space called the </a:t>
            </a:r>
            <a:r>
              <a:rPr lang="en-US" dirty="0" err="1"/>
              <a:t>parasitophorous</a:t>
            </a:r>
            <a:r>
              <a:rPr lang="en-US" dirty="0"/>
              <a:t> vacuole and destroys the microvilli.</a:t>
            </a:r>
          </a:p>
        </p:txBody>
      </p:sp>
      <p:sp>
        <p:nvSpPr>
          <p:cNvPr id="4" name="Slide Number Placeholder 3"/>
          <p:cNvSpPr>
            <a:spLocks noGrp="1"/>
          </p:cNvSpPr>
          <p:nvPr>
            <p:ph type="sldNum" sz="quarter" idx="5"/>
          </p:nvPr>
        </p:nvSpPr>
        <p:spPr/>
        <p:txBody>
          <a:bodyPr/>
          <a:lstStyle/>
          <a:p>
            <a:fld id="{DAB44083-A2B0-473F-93CB-FBABF270A72D}" type="slidenum">
              <a:rPr lang="en-US" smtClean="0"/>
              <a:t>9</a:t>
            </a:fld>
            <a:endParaRPr lang="en-US"/>
          </a:p>
        </p:txBody>
      </p:sp>
    </p:spTree>
    <p:extLst>
      <p:ext uri="{BB962C8B-B14F-4D97-AF65-F5344CB8AC3E}">
        <p14:creationId xmlns:p14="http://schemas.microsoft.com/office/powerpoint/2010/main" val="1690922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FYI, more pictures</a:t>
            </a:r>
          </a:p>
        </p:txBody>
      </p:sp>
      <p:sp>
        <p:nvSpPr>
          <p:cNvPr id="4" name="Slide Number Placeholder 3"/>
          <p:cNvSpPr>
            <a:spLocks noGrp="1"/>
          </p:cNvSpPr>
          <p:nvPr>
            <p:ph type="sldNum" sz="quarter" idx="5"/>
          </p:nvPr>
        </p:nvSpPr>
        <p:spPr/>
        <p:txBody>
          <a:bodyPr/>
          <a:lstStyle/>
          <a:p>
            <a:fld id="{DAB44083-A2B0-473F-93CB-FBABF270A72D}" type="slidenum">
              <a:rPr lang="en-US" smtClean="0"/>
              <a:t>10</a:t>
            </a:fld>
            <a:endParaRPr lang="en-US"/>
          </a:p>
        </p:txBody>
      </p:sp>
    </p:spTree>
    <p:extLst>
      <p:ext uri="{BB962C8B-B14F-4D97-AF65-F5344CB8AC3E}">
        <p14:creationId xmlns:p14="http://schemas.microsoft.com/office/powerpoint/2010/main" val="1168285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492BDC-E321-430A-8360-386D15ADA0AD}" type="slidenum">
              <a:rPr lang="en-US"/>
              <a:pPr>
                <a:defRPr/>
              </a:pPr>
              <a:t>‹#›</a:t>
            </a:fld>
            <a:endParaRPr lang="en-US"/>
          </a:p>
        </p:txBody>
      </p:sp>
    </p:spTree>
    <p:extLst>
      <p:ext uri="{BB962C8B-B14F-4D97-AF65-F5344CB8AC3E}">
        <p14:creationId xmlns:p14="http://schemas.microsoft.com/office/powerpoint/2010/main" val="4196379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AF592D-ED99-418F-8297-401036B94BAB}" type="slidenum">
              <a:rPr lang="en-US"/>
              <a:pPr>
                <a:defRPr/>
              </a:pPr>
              <a:t>‹#›</a:t>
            </a:fld>
            <a:endParaRPr lang="en-US"/>
          </a:p>
        </p:txBody>
      </p:sp>
    </p:spTree>
    <p:extLst>
      <p:ext uri="{BB962C8B-B14F-4D97-AF65-F5344CB8AC3E}">
        <p14:creationId xmlns:p14="http://schemas.microsoft.com/office/powerpoint/2010/main" val="415085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59443B-7C8F-4DF7-BD32-62A1C1DE9586}" type="slidenum">
              <a:rPr lang="en-US"/>
              <a:pPr>
                <a:defRPr/>
              </a:pPr>
              <a:t>‹#›</a:t>
            </a:fld>
            <a:endParaRPr lang="en-US"/>
          </a:p>
        </p:txBody>
      </p:sp>
    </p:spTree>
    <p:extLst>
      <p:ext uri="{BB962C8B-B14F-4D97-AF65-F5344CB8AC3E}">
        <p14:creationId xmlns:p14="http://schemas.microsoft.com/office/powerpoint/2010/main" val="1500809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solidFill>
                  <a:schemeClr val="tx1"/>
                </a:solidFill>
              </a:defRPr>
            </a:lvl1pPr>
          </a:lstStyle>
          <a:p>
            <a:pPr>
              <a:defRPr/>
            </a:pPr>
            <a:endParaRPr lang="en-US"/>
          </a:p>
        </p:txBody>
      </p:sp>
      <p:sp>
        <p:nvSpPr>
          <p:cNvPr id="7" name="Rectangle 5"/>
          <p:cNvSpPr>
            <a:spLocks noGrp="1" noChangeArrowheads="1"/>
          </p:cNvSpPr>
          <p:nvPr>
            <p:ph type="ftr" sz="quarter" idx="11"/>
          </p:nvPr>
        </p:nvSpPr>
        <p:spPr/>
        <p:txBody>
          <a:bodyPr/>
          <a:lstStyle>
            <a:lvl1pPr>
              <a:defRPr>
                <a:solidFill>
                  <a:schemeClr val="tx1"/>
                </a:solidFill>
              </a:defRPr>
            </a:lvl1pPr>
          </a:lstStyle>
          <a:p>
            <a:pPr>
              <a:defRPr/>
            </a:pPr>
            <a:endParaRPr lang="en-US"/>
          </a:p>
        </p:txBody>
      </p:sp>
      <p:sp>
        <p:nvSpPr>
          <p:cNvPr id="8" name="Rectangle 6"/>
          <p:cNvSpPr>
            <a:spLocks noGrp="1" noChangeArrowheads="1"/>
          </p:cNvSpPr>
          <p:nvPr>
            <p:ph type="sldNum" sz="quarter" idx="12"/>
          </p:nvPr>
        </p:nvSpPr>
        <p:spPr/>
        <p:txBody>
          <a:bodyPr/>
          <a:lstStyle>
            <a:lvl1pPr>
              <a:defRPr>
                <a:solidFill>
                  <a:schemeClr val="tx1"/>
                </a:solidFill>
              </a:defRPr>
            </a:lvl1pPr>
          </a:lstStyle>
          <a:p>
            <a:pPr>
              <a:defRPr/>
            </a:pPr>
            <a:fld id="{518106A9-B465-4436-B975-C318587D7A08}" type="slidenum">
              <a:rPr lang="en-US"/>
              <a:pPr>
                <a:defRPr/>
              </a:pPr>
              <a:t>‹#›</a:t>
            </a:fld>
            <a:endParaRPr lang="en-US"/>
          </a:p>
        </p:txBody>
      </p:sp>
    </p:spTree>
    <p:extLst>
      <p:ext uri="{BB962C8B-B14F-4D97-AF65-F5344CB8AC3E}">
        <p14:creationId xmlns:p14="http://schemas.microsoft.com/office/powerpoint/2010/main" val="3196272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2438401"/>
            <a:ext cx="12012084"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endParaRPr lang="en-US" altLang="en-US" sz="2400">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endParaRPr lang="en-US" altLang="en-US" sz="2400">
                  <a:solidFill>
                    <a:srgbClr val="000000"/>
                  </a:solidFill>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endParaRPr lang="en-US" altLang="en-US" sz="2400">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endParaRPr lang="en-US" altLang="en-US" sz="2400">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endParaRPr lang="en-US" altLang="en-US" sz="2400">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 xmlns:a14="http://schemas.microsoft.com/office/drawing/2010/main" w="9525">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endParaRPr lang="en-US" altLang="en-US" sz="2400">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endParaRPr lang="en-US" altLang="en-US" sz="2400">
                <a:solidFill>
                  <a:srgbClr val="000000"/>
                </a:solidFill>
              </a:endParaRPr>
            </a:p>
          </p:txBody>
        </p:sp>
      </p:grpSp>
      <p:sp>
        <p:nvSpPr>
          <p:cNvPr id="196620" name="Rectangle 12"/>
          <p:cNvSpPr>
            <a:spLocks noGrp="1" noChangeArrowheads="1"/>
          </p:cNvSpPr>
          <p:nvPr>
            <p:ph type="ctrTitle"/>
          </p:nvPr>
        </p:nvSpPr>
        <p:spPr>
          <a:xfrm>
            <a:off x="1320800" y="1676400"/>
            <a:ext cx="10363200" cy="1462088"/>
          </a:xfrm>
        </p:spPr>
        <p:txBody>
          <a:bodyPr/>
          <a:lstStyle>
            <a:lvl1pPr>
              <a:defRPr/>
            </a:lvl1pPr>
          </a:lstStyle>
          <a:p>
            <a:pPr lvl="0"/>
            <a:r>
              <a:rPr lang="en-US" noProof="0"/>
              <a:t>Click to edit Master title style</a:t>
            </a:r>
          </a:p>
        </p:txBody>
      </p:sp>
      <p:sp>
        <p:nvSpPr>
          <p:cNvPr id="196621" name="Rectangle 1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4" name="Rectangle 14"/>
          <p:cNvSpPr>
            <a:spLocks noGrp="1" noChangeArrowheads="1"/>
          </p:cNvSpPr>
          <p:nvPr>
            <p:ph type="dt" sz="half" idx="10"/>
          </p:nvPr>
        </p:nvSpPr>
        <p:spPr>
          <a:xfrm>
            <a:off x="1320800" y="6248400"/>
            <a:ext cx="2540000" cy="457200"/>
          </a:xfrm>
        </p:spPr>
        <p:txBody>
          <a:bodyPr/>
          <a:lstStyle>
            <a:lvl1pPr>
              <a:defRPr>
                <a:solidFill>
                  <a:srgbClr val="1C1C1C"/>
                </a:solidFill>
              </a:defRPr>
            </a:lvl1pPr>
          </a:lstStyle>
          <a:p>
            <a:pPr>
              <a:defRPr/>
            </a:pPr>
            <a:endParaRPr lang="en-US"/>
          </a:p>
        </p:txBody>
      </p:sp>
      <p:sp>
        <p:nvSpPr>
          <p:cNvPr id="15" name="Rectangle 15"/>
          <p:cNvSpPr>
            <a:spLocks noGrp="1" noChangeArrowheads="1"/>
          </p:cNvSpPr>
          <p:nvPr>
            <p:ph type="ftr" sz="quarter" idx="11"/>
          </p:nvPr>
        </p:nvSpPr>
        <p:spPr>
          <a:xfrm>
            <a:off x="4572000" y="6248400"/>
            <a:ext cx="3860800" cy="457200"/>
          </a:xfrm>
        </p:spPr>
        <p:txBody>
          <a:bodyPr/>
          <a:lstStyle>
            <a:lvl1pPr>
              <a:defRPr>
                <a:solidFill>
                  <a:srgbClr val="1C1C1C"/>
                </a:solidFill>
              </a:defRPr>
            </a:lvl1pPr>
          </a:lstStyle>
          <a:p>
            <a:pPr>
              <a:defRPr/>
            </a:pPr>
            <a:endParaRPr lang="en-US"/>
          </a:p>
        </p:txBody>
      </p:sp>
      <p:sp>
        <p:nvSpPr>
          <p:cNvPr id="16" name="Rectangle 16"/>
          <p:cNvSpPr>
            <a:spLocks noGrp="1" noChangeArrowheads="1"/>
          </p:cNvSpPr>
          <p:nvPr>
            <p:ph type="sldNum" sz="quarter" idx="12"/>
          </p:nvPr>
        </p:nvSpPr>
        <p:spPr>
          <a:xfrm>
            <a:off x="9144000" y="6248400"/>
            <a:ext cx="2540000" cy="457200"/>
          </a:xfrm>
        </p:spPr>
        <p:txBody>
          <a:bodyPr/>
          <a:lstStyle>
            <a:lvl1pPr>
              <a:defRPr>
                <a:solidFill>
                  <a:srgbClr val="1C1C1C"/>
                </a:solidFill>
              </a:defRPr>
            </a:lvl1pPr>
          </a:lstStyle>
          <a:p>
            <a:pPr>
              <a:defRPr/>
            </a:pPr>
            <a:fld id="{C896ABB6-8A25-401B-AA18-D720185E497A}" type="slidenum">
              <a:rPr lang="en-US"/>
              <a:pPr>
                <a:defRPr/>
              </a:pPr>
              <a:t>‹#›</a:t>
            </a:fld>
            <a:endParaRPr lang="en-US"/>
          </a:p>
        </p:txBody>
      </p:sp>
    </p:spTree>
    <p:extLst>
      <p:ext uri="{BB962C8B-B14F-4D97-AF65-F5344CB8AC3E}">
        <p14:creationId xmlns:p14="http://schemas.microsoft.com/office/powerpoint/2010/main" val="193717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993F0813-D0AD-41FF-BACA-74D912985813}" type="slidenum">
              <a:rPr lang="en-US"/>
              <a:pPr>
                <a:defRPr/>
              </a:pPr>
              <a:t>‹#›</a:t>
            </a:fld>
            <a:endParaRPr lang="en-US"/>
          </a:p>
        </p:txBody>
      </p:sp>
    </p:spTree>
    <p:extLst>
      <p:ext uri="{BB962C8B-B14F-4D97-AF65-F5344CB8AC3E}">
        <p14:creationId xmlns:p14="http://schemas.microsoft.com/office/powerpoint/2010/main" val="3185158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C3AC6D52-337A-4BD8-AF06-1319F673D3A2}" type="slidenum">
              <a:rPr lang="en-US"/>
              <a:pPr>
                <a:defRPr/>
              </a:pPr>
              <a:t>‹#›</a:t>
            </a:fld>
            <a:endParaRPr lang="en-US"/>
          </a:p>
        </p:txBody>
      </p:sp>
    </p:spTree>
    <p:extLst>
      <p:ext uri="{BB962C8B-B14F-4D97-AF65-F5344CB8AC3E}">
        <p14:creationId xmlns:p14="http://schemas.microsoft.com/office/powerpoint/2010/main" val="2717342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0B70D27D-3EF4-4ACF-B76D-282CA62D5F90}" type="slidenum">
              <a:rPr lang="en-US"/>
              <a:pPr>
                <a:defRPr/>
              </a:pPr>
              <a:t>‹#›</a:t>
            </a:fld>
            <a:endParaRPr lang="en-US"/>
          </a:p>
        </p:txBody>
      </p:sp>
    </p:spTree>
    <p:extLst>
      <p:ext uri="{BB962C8B-B14F-4D97-AF65-F5344CB8AC3E}">
        <p14:creationId xmlns:p14="http://schemas.microsoft.com/office/powerpoint/2010/main" val="1704724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5A9B1F15-C9C6-4867-A0BC-E2808DB6FCD8}" type="slidenum">
              <a:rPr lang="en-US"/>
              <a:pPr>
                <a:defRPr/>
              </a:pPr>
              <a:t>‹#›</a:t>
            </a:fld>
            <a:endParaRPr lang="en-US"/>
          </a:p>
        </p:txBody>
      </p:sp>
    </p:spTree>
    <p:extLst>
      <p:ext uri="{BB962C8B-B14F-4D97-AF65-F5344CB8AC3E}">
        <p14:creationId xmlns:p14="http://schemas.microsoft.com/office/powerpoint/2010/main" val="2744459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B7C91FC6-3A2E-47BB-BFD7-110159CBA9B1}" type="slidenum">
              <a:rPr lang="en-US"/>
              <a:pPr>
                <a:defRPr/>
              </a:pPr>
              <a:t>‹#›</a:t>
            </a:fld>
            <a:endParaRPr lang="en-US"/>
          </a:p>
        </p:txBody>
      </p:sp>
    </p:spTree>
    <p:extLst>
      <p:ext uri="{BB962C8B-B14F-4D97-AF65-F5344CB8AC3E}">
        <p14:creationId xmlns:p14="http://schemas.microsoft.com/office/powerpoint/2010/main" val="904296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D8F51154-503D-4769-8896-C16E8AA91EB0}" type="slidenum">
              <a:rPr lang="en-US"/>
              <a:pPr>
                <a:defRPr/>
              </a:pPr>
              <a:t>‹#›</a:t>
            </a:fld>
            <a:endParaRPr lang="en-US"/>
          </a:p>
        </p:txBody>
      </p:sp>
    </p:spTree>
    <p:extLst>
      <p:ext uri="{BB962C8B-B14F-4D97-AF65-F5344CB8AC3E}">
        <p14:creationId xmlns:p14="http://schemas.microsoft.com/office/powerpoint/2010/main" val="226511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17B10C-40FA-495C-B8F4-E143BEB461DA}" type="slidenum">
              <a:rPr lang="en-US"/>
              <a:pPr>
                <a:defRPr/>
              </a:pPr>
              <a:t>‹#›</a:t>
            </a:fld>
            <a:endParaRPr lang="en-US"/>
          </a:p>
        </p:txBody>
      </p:sp>
    </p:spTree>
    <p:extLst>
      <p:ext uri="{BB962C8B-B14F-4D97-AF65-F5344CB8AC3E}">
        <p14:creationId xmlns:p14="http://schemas.microsoft.com/office/powerpoint/2010/main" val="9629384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F9B06F3-B510-4A13-A45B-D4ED1DB1DA22}" type="slidenum">
              <a:rPr lang="en-US"/>
              <a:pPr>
                <a:defRPr/>
              </a:pPr>
              <a:t>‹#›</a:t>
            </a:fld>
            <a:endParaRPr lang="en-US"/>
          </a:p>
        </p:txBody>
      </p:sp>
    </p:spTree>
    <p:extLst>
      <p:ext uri="{BB962C8B-B14F-4D97-AF65-F5344CB8AC3E}">
        <p14:creationId xmlns:p14="http://schemas.microsoft.com/office/powerpoint/2010/main" val="2958298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153BBCAA-FAFA-470C-AB8C-C3012DBFADA7}" type="slidenum">
              <a:rPr lang="en-US"/>
              <a:pPr>
                <a:defRPr/>
              </a:pPr>
              <a:t>‹#›</a:t>
            </a:fld>
            <a:endParaRPr lang="en-US"/>
          </a:p>
        </p:txBody>
      </p:sp>
    </p:spTree>
    <p:extLst>
      <p:ext uri="{BB962C8B-B14F-4D97-AF65-F5344CB8AC3E}">
        <p14:creationId xmlns:p14="http://schemas.microsoft.com/office/powerpoint/2010/main" val="3747149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C1E3907-76F0-4622-9B53-0E674369C538}" type="slidenum">
              <a:rPr lang="en-US"/>
              <a:pPr>
                <a:defRPr/>
              </a:pPr>
              <a:t>‹#›</a:t>
            </a:fld>
            <a:endParaRPr lang="en-US"/>
          </a:p>
        </p:txBody>
      </p:sp>
    </p:spTree>
    <p:extLst>
      <p:ext uri="{BB962C8B-B14F-4D97-AF65-F5344CB8AC3E}">
        <p14:creationId xmlns:p14="http://schemas.microsoft.com/office/powerpoint/2010/main" val="28743470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8733" y="214313"/>
            <a:ext cx="2601384"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4584" y="214313"/>
            <a:ext cx="7600949"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A00B864-444A-49BD-9A45-A79DE0F4E117}" type="slidenum">
              <a:rPr lang="en-US"/>
              <a:pPr>
                <a:defRPr/>
              </a:pPr>
              <a:t>‹#›</a:t>
            </a:fld>
            <a:endParaRPr lang="en-US"/>
          </a:p>
        </p:txBody>
      </p:sp>
    </p:spTree>
    <p:extLst>
      <p:ext uri="{BB962C8B-B14F-4D97-AF65-F5344CB8AC3E}">
        <p14:creationId xmlns:p14="http://schemas.microsoft.com/office/powerpoint/2010/main" val="21637455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15FB9C2B-211B-4133-87A4-01440AF1ADDF}" type="slidenum">
              <a:rPr lang="en-US" altLang="en-US"/>
              <a:pPr/>
              <a:t>‹#›</a:t>
            </a:fld>
            <a:endParaRPr lang="en-US" altLang="en-US"/>
          </a:p>
        </p:txBody>
      </p:sp>
    </p:spTree>
    <p:extLst>
      <p:ext uri="{BB962C8B-B14F-4D97-AF65-F5344CB8AC3E}">
        <p14:creationId xmlns:p14="http://schemas.microsoft.com/office/powerpoint/2010/main" val="20596607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solidFill>
                  <a:schemeClr val="tx1"/>
                </a:solidFill>
              </a:defRPr>
            </a:lvl1pPr>
          </a:lstStyle>
          <a:p>
            <a:pPr>
              <a:defRPr/>
            </a:pPr>
            <a:endParaRPr lang="en-US"/>
          </a:p>
        </p:txBody>
      </p:sp>
      <p:sp>
        <p:nvSpPr>
          <p:cNvPr id="7" name="Rectangle 5"/>
          <p:cNvSpPr>
            <a:spLocks noGrp="1" noChangeArrowheads="1"/>
          </p:cNvSpPr>
          <p:nvPr>
            <p:ph type="ftr" sz="quarter" idx="11"/>
          </p:nvPr>
        </p:nvSpPr>
        <p:spPr/>
        <p:txBody>
          <a:bodyPr/>
          <a:lstStyle>
            <a:lvl1pPr>
              <a:defRPr>
                <a:solidFill>
                  <a:schemeClr val="tx1"/>
                </a:solidFill>
              </a:defRPr>
            </a:lvl1pPr>
          </a:lstStyle>
          <a:p>
            <a:pPr>
              <a:defRPr/>
            </a:pPr>
            <a:endParaRPr lang="en-US"/>
          </a:p>
        </p:txBody>
      </p:sp>
      <p:sp>
        <p:nvSpPr>
          <p:cNvPr id="8" name="Rectangle 6"/>
          <p:cNvSpPr>
            <a:spLocks noGrp="1" noChangeArrowheads="1"/>
          </p:cNvSpPr>
          <p:nvPr>
            <p:ph type="sldNum" sz="quarter" idx="12"/>
          </p:nvPr>
        </p:nvSpPr>
        <p:spPr/>
        <p:txBody>
          <a:bodyPr/>
          <a:lstStyle>
            <a:lvl1pPr>
              <a:defRPr>
                <a:solidFill>
                  <a:schemeClr val="tx1"/>
                </a:solidFill>
              </a:defRPr>
            </a:lvl1pPr>
          </a:lstStyle>
          <a:p>
            <a:pPr>
              <a:defRPr/>
            </a:pPr>
            <a:fld id="{518106A9-B465-4436-B975-C318587D7A08}" type="slidenum">
              <a:rPr lang="en-US"/>
              <a:pPr>
                <a:defRPr/>
              </a:pPr>
              <a:t>‹#›</a:t>
            </a:fld>
            <a:endParaRPr lang="en-US"/>
          </a:p>
        </p:txBody>
      </p:sp>
    </p:spTree>
    <p:extLst>
      <p:ext uri="{BB962C8B-B14F-4D97-AF65-F5344CB8AC3E}">
        <p14:creationId xmlns:p14="http://schemas.microsoft.com/office/powerpoint/2010/main" val="33052610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solidFill>
                  <a:schemeClr val="tx1"/>
                </a:solidFill>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chemeClr val="tx1"/>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chemeClr val="tx1"/>
                </a:solidFill>
              </a:defRPr>
            </a:lvl1pPr>
          </a:lstStyle>
          <a:p>
            <a:pPr>
              <a:defRPr/>
            </a:pPr>
            <a:fld id="{06CAD74A-9FB4-420A-8B06-AF845871D466}" type="slidenum">
              <a:rPr lang="en-US"/>
              <a:pPr>
                <a:defRPr/>
              </a:pPr>
              <a:t>‹#›</a:t>
            </a:fld>
            <a:endParaRPr lang="en-US"/>
          </a:p>
        </p:txBody>
      </p:sp>
    </p:spTree>
    <p:extLst>
      <p:ext uri="{BB962C8B-B14F-4D97-AF65-F5344CB8AC3E}">
        <p14:creationId xmlns:p14="http://schemas.microsoft.com/office/powerpoint/2010/main" val="16795975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896ABB6-8A25-401B-AA18-D720185E497A}" type="slidenum">
              <a:rPr lang="en-US" smtClean="0"/>
              <a:pPr>
                <a:defRPr/>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389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93F0813-D0AD-41FF-BACA-74D912985813}" type="slidenum">
              <a:rPr lang="en-US" smtClean="0"/>
              <a:pPr>
                <a:defRPr/>
              </a:pPr>
              <a:t>‹#›</a:t>
            </a:fld>
            <a:endParaRPr lang="en-US"/>
          </a:p>
        </p:txBody>
      </p:sp>
    </p:spTree>
    <p:extLst>
      <p:ext uri="{BB962C8B-B14F-4D97-AF65-F5344CB8AC3E}">
        <p14:creationId xmlns:p14="http://schemas.microsoft.com/office/powerpoint/2010/main" val="2088676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AC6D52-337A-4BD8-AF06-1319F673D3A2}" type="slidenum">
              <a:rPr lang="en-US" smtClean="0"/>
              <a:pPr>
                <a:defRPr/>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5124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5CB89B-6660-4320-AD69-32BF69BBC33F}" type="slidenum">
              <a:rPr lang="en-US"/>
              <a:pPr>
                <a:defRPr/>
              </a:pPr>
              <a:t>‹#›</a:t>
            </a:fld>
            <a:endParaRPr lang="en-US"/>
          </a:p>
        </p:txBody>
      </p:sp>
    </p:spTree>
    <p:extLst>
      <p:ext uri="{BB962C8B-B14F-4D97-AF65-F5344CB8AC3E}">
        <p14:creationId xmlns:p14="http://schemas.microsoft.com/office/powerpoint/2010/main" val="930533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B70D27D-3EF4-4ACF-B76D-282CA62D5F90}" type="slidenum">
              <a:rPr lang="en-US" smtClean="0"/>
              <a:pPr>
                <a:defRPr/>
              </a:pPr>
              <a:t>‹#›</a:t>
            </a:fld>
            <a:endParaRPr lang="en-US"/>
          </a:p>
        </p:txBody>
      </p:sp>
    </p:spTree>
    <p:extLst>
      <p:ext uri="{BB962C8B-B14F-4D97-AF65-F5344CB8AC3E}">
        <p14:creationId xmlns:p14="http://schemas.microsoft.com/office/powerpoint/2010/main" val="30872527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A9B1F15-C9C6-4867-A0BC-E2808DB6FCD8}" type="slidenum">
              <a:rPr lang="en-US" smtClean="0"/>
              <a:pPr>
                <a:defRPr/>
              </a:pPr>
              <a:t>‹#›</a:t>
            </a:fld>
            <a:endParaRPr lang="en-US"/>
          </a:p>
        </p:txBody>
      </p:sp>
    </p:spTree>
    <p:extLst>
      <p:ext uri="{BB962C8B-B14F-4D97-AF65-F5344CB8AC3E}">
        <p14:creationId xmlns:p14="http://schemas.microsoft.com/office/powerpoint/2010/main" val="2005428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7C91FC6-3A2E-47BB-BFD7-110159CBA9B1}" type="slidenum">
              <a:rPr lang="en-US" smtClean="0"/>
              <a:pPr>
                <a:defRPr/>
              </a:pPr>
              <a:t>‹#›</a:t>
            </a:fld>
            <a:endParaRPr lang="en-US"/>
          </a:p>
        </p:txBody>
      </p:sp>
    </p:spTree>
    <p:extLst>
      <p:ext uri="{BB962C8B-B14F-4D97-AF65-F5344CB8AC3E}">
        <p14:creationId xmlns:p14="http://schemas.microsoft.com/office/powerpoint/2010/main" val="38804911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D8F51154-503D-4769-8896-C16E8AA91EB0}" type="slidenum">
              <a:rPr lang="en-US" smtClean="0"/>
              <a:pPr>
                <a:defRPr/>
              </a:pPr>
              <a:t>‹#›</a:t>
            </a:fld>
            <a:endParaRPr lang="en-US"/>
          </a:p>
        </p:txBody>
      </p:sp>
    </p:spTree>
    <p:extLst>
      <p:ext uri="{BB962C8B-B14F-4D97-AF65-F5344CB8AC3E}">
        <p14:creationId xmlns:p14="http://schemas.microsoft.com/office/powerpoint/2010/main" val="16583195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4F9B06F3-B510-4A13-A45B-D4ED1DB1DA22}" type="slidenum">
              <a:rPr lang="en-US" smtClean="0"/>
              <a:pPr>
                <a:defRPr/>
              </a:pPr>
              <a:t>‹#›</a:t>
            </a:fld>
            <a:endParaRPr lang="en-US"/>
          </a:p>
        </p:txBody>
      </p:sp>
    </p:spTree>
    <p:extLst>
      <p:ext uri="{BB962C8B-B14F-4D97-AF65-F5344CB8AC3E}">
        <p14:creationId xmlns:p14="http://schemas.microsoft.com/office/powerpoint/2010/main" val="920166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53BBCAA-FAFA-470C-AB8C-C3012DBFADA7}" type="slidenum">
              <a:rPr lang="en-US" smtClean="0"/>
              <a:pPr>
                <a:defRPr/>
              </a:pPr>
              <a:t>‹#›</a:t>
            </a:fld>
            <a:endParaRPr lang="en-US"/>
          </a:p>
        </p:txBody>
      </p:sp>
    </p:spTree>
    <p:extLst>
      <p:ext uri="{BB962C8B-B14F-4D97-AF65-F5344CB8AC3E}">
        <p14:creationId xmlns:p14="http://schemas.microsoft.com/office/powerpoint/2010/main" val="23741784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C1E3907-76F0-4622-9B53-0E674369C538}" type="slidenum">
              <a:rPr lang="en-US" smtClean="0"/>
              <a:pPr>
                <a:defRPr/>
              </a:pPr>
              <a:t>‹#›</a:t>
            </a:fld>
            <a:endParaRPr lang="en-US"/>
          </a:p>
        </p:txBody>
      </p:sp>
    </p:spTree>
    <p:extLst>
      <p:ext uri="{BB962C8B-B14F-4D97-AF65-F5344CB8AC3E}">
        <p14:creationId xmlns:p14="http://schemas.microsoft.com/office/powerpoint/2010/main" val="13610015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A00B864-444A-49BD-9A45-A79DE0F4E117}" type="slidenum">
              <a:rPr lang="en-US" smtClean="0"/>
              <a:pPr>
                <a:defRPr/>
              </a:pPr>
              <a:t>‹#›</a:t>
            </a:fld>
            <a:endParaRPr lang="en-US"/>
          </a:p>
        </p:txBody>
      </p:sp>
    </p:spTree>
    <p:extLst>
      <p:ext uri="{BB962C8B-B14F-4D97-AF65-F5344CB8AC3E}">
        <p14:creationId xmlns:p14="http://schemas.microsoft.com/office/powerpoint/2010/main" val="10414154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solidFill>
                  <a:schemeClr val="tx1"/>
                </a:solidFill>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chemeClr val="tx1"/>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chemeClr val="tx1"/>
                </a:solidFill>
              </a:defRPr>
            </a:lvl1pPr>
          </a:lstStyle>
          <a:p>
            <a:pPr>
              <a:defRPr/>
            </a:pPr>
            <a:fld id="{06CAD74A-9FB4-420A-8B06-AF845871D466}" type="slidenum">
              <a:rPr lang="en-US"/>
              <a:pPr>
                <a:defRPr/>
              </a:pPr>
              <a:t>‹#›</a:t>
            </a:fld>
            <a:endParaRPr lang="en-US"/>
          </a:p>
        </p:txBody>
      </p:sp>
    </p:spTree>
    <p:extLst>
      <p:ext uri="{BB962C8B-B14F-4D97-AF65-F5344CB8AC3E}">
        <p14:creationId xmlns:p14="http://schemas.microsoft.com/office/powerpoint/2010/main" val="22210155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896ABB6-8A25-401B-AA18-D720185E497A}" type="slidenum">
              <a:rPr lang="en-US" smtClean="0"/>
              <a:pPr>
                <a:defRPr/>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092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3C5849-ED58-406B-9650-AC34180D7264}" type="slidenum">
              <a:rPr lang="en-US"/>
              <a:pPr>
                <a:defRPr/>
              </a:pPr>
              <a:t>‹#›</a:t>
            </a:fld>
            <a:endParaRPr lang="en-US"/>
          </a:p>
        </p:txBody>
      </p:sp>
    </p:spTree>
    <p:extLst>
      <p:ext uri="{BB962C8B-B14F-4D97-AF65-F5344CB8AC3E}">
        <p14:creationId xmlns:p14="http://schemas.microsoft.com/office/powerpoint/2010/main" val="38575158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93F0813-D0AD-41FF-BACA-74D912985813}" type="slidenum">
              <a:rPr lang="en-US" smtClean="0"/>
              <a:pPr>
                <a:defRPr/>
              </a:pPr>
              <a:t>‹#›</a:t>
            </a:fld>
            <a:endParaRPr lang="en-US"/>
          </a:p>
        </p:txBody>
      </p:sp>
    </p:spTree>
    <p:extLst>
      <p:ext uri="{BB962C8B-B14F-4D97-AF65-F5344CB8AC3E}">
        <p14:creationId xmlns:p14="http://schemas.microsoft.com/office/powerpoint/2010/main" val="28065933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AC6D52-337A-4BD8-AF06-1319F673D3A2}" type="slidenum">
              <a:rPr lang="en-US" smtClean="0"/>
              <a:pPr>
                <a:defRPr/>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2970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B70D27D-3EF4-4ACF-B76D-282CA62D5F90}" type="slidenum">
              <a:rPr lang="en-US" smtClean="0"/>
              <a:pPr>
                <a:defRPr/>
              </a:pPr>
              <a:t>‹#›</a:t>
            </a:fld>
            <a:endParaRPr lang="en-US"/>
          </a:p>
        </p:txBody>
      </p:sp>
    </p:spTree>
    <p:extLst>
      <p:ext uri="{BB962C8B-B14F-4D97-AF65-F5344CB8AC3E}">
        <p14:creationId xmlns:p14="http://schemas.microsoft.com/office/powerpoint/2010/main" val="23340153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A9B1F15-C9C6-4867-A0BC-E2808DB6FCD8}" type="slidenum">
              <a:rPr lang="en-US" smtClean="0"/>
              <a:pPr>
                <a:defRPr/>
              </a:pPr>
              <a:t>‹#›</a:t>
            </a:fld>
            <a:endParaRPr lang="en-US"/>
          </a:p>
        </p:txBody>
      </p:sp>
    </p:spTree>
    <p:extLst>
      <p:ext uri="{BB962C8B-B14F-4D97-AF65-F5344CB8AC3E}">
        <p14:creationId xmlns:p14="http://schemas.microsoft.com/office/powerpoint/2010/main" val="19202329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7C91FC6-3A2E-47BB-BFD7-110159CBA9B1}" type="slidenum">
              <a:rPr lang="en-US" smtClean="0"/>
              <a:pPr>
                <a:defRPr/>
              </a:pPr>
              <a:t>‹#›</a:t>
            </a:fld>
            <a:endParaRPr lang="en-US"/>
          </a:p>
        </p:txBody>
      </p:sp>
    </p:spTree>
    <p:extLst>
      <p:ext uri="{BB962C8B-B14F-4D97-AF65-F5344CB8AC3E}">
        <p14:creationId xmlns:p14="http://schemas.microsoft.com/office/powerpoint/2010/main" val="25035186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D8F51154-503D-4769-8896-C16E8AA91EB0}" type="slidenum">
              <a:rPr lang="en-US" smtClean="0"/>
              <a:pPr>
                <a:defRPr/>
              </a:pPr>
              <a:t>‹#›</a:t>
            </a:fld>
            <a:endParaRPr lang="en-US"/>
          </a:p>
        </p:txBody>
      </p:sp>
    </p:spTree>
    <p:extLst>
      <p:ext uri="{BB962C8B-B14F-4D97-AF65-F5344CB8AC3E}">
        <p14:creationId xmlns:p14="http://schemas.microsoft.com/office/powerpoint/2010/main" val="1106401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4F9B06F3-B510-4A13-A45B-D4ED1DB1DA22}" type="slidenum">
              <a:rPr lang="en-US" smtClean="0"/>
              <a:pPr>
                <a:defRPr/>
              </a:pPr>
              <a:t>‹#›</a:t>
            </a:fld>
            <a:endParaRPr lang="en-US"/>
          </a:p>
        </p:txBody>
      </p:sp>
    </p:spTree>
    <p:extLst>
      <p:ext uri="{BB962C8B-B14F-4D97-AF65-F5344CB8AC3E}">
        <p14:creationId xmlns:p14="http://schemas.microsoft.com/office/powerpoint/2010/main" val="30747031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53BBCAA-FAFA-470C-AB8C-C3012DBFADA7}" type="slidenum">
              <a:rPr lang="en-US" smtClean="0"/>
              <a:pPr>
                <a:defRPr/>
              </a:pPr>
              <a:t>‹#›</a:t>
            </a:fld>
            <a:endParaRPr lang="en-US"/>
          </a:p>
        </p:txBody>
      </p:sp>
    </p:spTree>
    <p:extLst>
      <p:ext uri="{BB962C8B-B14F-4D97-AF65-F5344CB8AC3E}">
        <p14:creationId xmlns:p14="http://schemas.microsoft.com/office/powerpoint/2010/main" val="34102350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C1E3907-76F0-4622-9B53-0E674369C538}" type="slidenum">
              <a:rPr lang="en-US" smtClean="0"/>
              <a:pPr>
                <a:defRPr/>
              </a:pPr>
              <a:t>‹#›</a:t>
            </a:fld>
            <a:endParaRPr lang="en-US"/>
          </a:p>
        </p:txBody>
      </p:sp>
    </p:spTree>
    <p:extLst>
      <p:ext uri="{BB962C8B-B14F-4D97-AF65-F5344CB8AC3E}">
        <p14:creationId xmlns:p14="http://schemas.microsoft.com/office/powerpoint/2010/main" val="9140219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A00B864-444A-49BD-9A45-A79DE0F4E117}" type="slidenum">
              <a:rPr lang="en-US" smtClean="0"/>
              <a:pPr>
                <a:defRPr/>
              </a:pPr>
              <a:t>‹#›</a:t>
            </a:fld>
            <a:endParaRPr lang="en-US"/>
          </a:p>
        </p:txBody>
      </p:sp>
    </p:spTree>
    <p:extLst>
      <p:ext uri="{BB962C8B-B14F-4D97-AF65-F5344CB8AC3E}">
        <p14:creationId xmlns:p14="http://schemas.microsoft.com/office/powerpoint/2010/main" val="1616035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B1B433-B271-4BB6-A75C-EC3889C9BEFC}" type="slidenum">
              <a:rPr lang="en-US"/>
              <a:pPr>
                <a:defRPr/>
              </a:pPr>
              <a:t>‹#›</a:t>
            </a:fld>
            <a:endParaRPr lang="en-US"/>
          </a:p>
        </p:txBody>
      </p:sp>
    </p:spTree>
    <p:extLst>
      <p:ext uri="{BB962C8B-B14F-4D97-AF65-F5344CB8AC3E}">
        <p14:creationId xmlns:p14="http://schemas.microsoft.com/office/powerpoint/2010/main" val="8050892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solidFill>
                  <a:schemeClr val="tx1"/>
                </a:solidFill>
              </a:defRPr>
            </a:lvl1pPr>
          </a:lstStyle>
          <a:p>
            <a:pPr>
              <a:defRPr/>
            </a:pPr>
            <a:endParaRPr lang="en-US"/>
          </a:p>
        </p:txBody>
      </p:sp>
      <p:sp>
        <p:nvSpPr>
          <p:cNvPr id="7" name="Rectangle 5"/>
          <p:cNvSpPr>
            <a:spLocks noGrp="1" noChangeArrowheads="1"/>
          </p:cNvSpPr>
          <p:nvPr>
            <p:ph type="ftr" sz="quarter" idx="11"/>
          </p:nvPr>
        </p:nvSpPr>
        <p:spPr/>
        <p:txBody>
          <a:bodyPr/>
          <a:lstStyle>
            <a:lvl1pPr>
              <a:defRPr>
                <a:solidFill>
                  <a:schemeClr val="tx1"/>
                </a:solidFill>
              </a:defRPr>
            </a:lvl1pPr>
          </a:lstStyle>
          <a:p>
            <a:pPr>
              <a:defRPr/>
            </a:pPr>
            <a:endParaRPr lang="en-US"/>
          </a:p>
        </p:txBody>
      </p:sp>
      <p:sp>
        <p:nvSpPr>
          <p:cNvPr id="8" name="Rectangle 6"/>
          <p:cNvSpPr>
            <a:spLocks noGrp="1" noChangeArrowheads="1"/>
          </p:cNvSpPr>
          <p:nvPr>
            <p:ph type="sldNum" sz="quarter" idx="12"/>
          </p:nvPr>
        </p:nvSpPr>
        <p:spPr/>
        <p:txBody>
          <a:bodyPr/>
          <a:lstStyle>
            <a:lvl1pPr>
              <a:defRPr>
                <a:solidFill>
                  <a:schemeClr val="tx1"/>
                </a:solidFill>
              </a:defRPr>
            </a:lvl1pPr>
          </a:lstStyle>
          <a:p>
            <a:pPr>
              <a:defRPr/>
            </a:pPr>
            <a:fld id="{518106A9-B465-4436-B975-C318587D7A08}" type="slidenum">
              <a:rPr lang="en-US"/>
              <a:pPr>
                <a:defRPr/>
              </a:pPr>
              <a:t>‹#›</a:t>
            </a:fld>
            <a:endParaRPr lang="en-US"/>
          </a:p>
        </p:txBody>
      </p:sp>
    </p:spTree>
    <p:extLst>
      <p:ext uri="{BB962C8B-B14F-4D97-AF65-F5344CB8AC3E}">
        <p14:creationId xmlns:p14="http://schemas.microsoft.com/office/powerpoint/2010/main" val="9222910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solidFill>
                  <a:schemeClr val="tx1"/>
                </a:solidFill>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chemeClr val="tx1"/>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chemeClr val="tx1"/>
                </a:solidFill>
              </a:defRPr>
            </a:lvl1pPr>
          </a:lstStyle>
          <a:p>
            <a:pPr>
              <a:defRPr/>
            </a:pPr>
            <a:fld id="{06CAD74A-9FB4-420A-8B06-AF845871D466}" type="slidenum">
              <a:rPr lang="en-US"/>
              <a:pPr>
                <a:defRPr/>
              </a:pPr>
              <a:t>‹#›</a:t>
            </a:fld>
            <a:endParaRPr lang="en-US"/>
          </a:p>
        </p:txBody>
      </p:sp>
    </p:spTree>
    <p:extLst>
      <p:ext uri="{BB962C8B-B14F-4D97-AF65-F5344CB8AC3E}">
        <p14:creationId xmlns:p14="http://schemas.microsoft.com/office/powerpoint/2010/main" val="1149417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1DD1270-B24B-4FF3-95B7-F1C7F810A026}" type="slidenum">
              <a:rPr lang="en-US"/>
              <a:pPr>
                <a:defRPr/>
              </a:pPr>
              <a:t>‹#›</a:t>
            </a:fld>
            <a:endParaRPr lang="en-US"/>
          </a:p>
        </p:txBody>
      </p:sp>
    </p:spTree>
    <p:extLst>
      <p:ext uri="{BB962C8B-B14F-4D97-AF65-F5344CB8AC3E}">
        <p14:creationId xmlns:p14="http://schemas.microsoft.com/office/powerpoint/2010/main" val="1369389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E99BB7-6F1C-45B2-A143-C968EFB7D75B}" type="slidenum">
              <a:rPr lang="en-US"/>
              <a:pPr>
                <a:defRPr/>
              </a:pPr>
              <a:t>‹#›</a:t>
            </a:fld>
            <a:endParaRPr lang="en-US"/>
          </a:p>
        </p:txBody>
      </p:sp>
    </p:spTree>
    <p:extLst>
      <p:ext uri="{BB962C8B-B14F-4D97-AF65-F5344CB8AC3E}">
        <p14:creationId xmlns:p14="http://schemas.microsoft.com/office/powerpoint/2010/main" val="2329378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DEB820-7429-4F4F-978C-AC590DF544A4}" type="slidenum">
              <a:rPr lang="en-US"/>
              <a:pPr>
                <a:defRPr/>
              </a:pPr>
              <a:t>‹#›</a:t>
            </a:fld>
            <a:endParaRPr lang="en-US"/>
          </a:p>
        </p:txBody>
      </p:sp>
    </p:spTree>
    <p:extLst>
      <p:ext uri="{BB962C8B-B14F-4D97-AF65-F5344CB8AC3E}">
        <p14:creationId xmlns:p14="http://schemas.microsoft.com/office/powerpoint/2010/main" val="1313804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36DC61-24B7-467E-937E-B8AF966AC7CA}" type="slidenum">
              <a:rPr lang="en-US"/>
              <a:pPr>
                <a:defRPr/>
              </a:pPr>
              <a:t>‹#›</a:t>
            </a:fld>
            <a:endParaRPr lang="en-US"/>
          </a:p>
        </p:txBody>
      </p:sp>
    </p:spTree>
    <p:extLst>
      <p:ext uri="{BB962C8B-B14F-4D97-AF65-F5344CB8AC3E}">
        <p14:creationId xmlns:p14="http://schemas.microsoft.com/office/powerpoint/2010/main" val="4194206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680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mn-cs"/>
              </a:defRPr>
            </a:lvl1pPr>
          </a:lstStyle>
          <a:p>
            <a:pPr>
              <a:defRPr/>
            </a:pPr>
            <a:endParaRPr lang="en-US"/>
          </a:p>
        </p:txBody>
      </p:sp>
      <p:sp>
        <p:nvSpPr>
          <p:cNvPr id="7680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mn-cs"/>
              </a:defRPr>
            </a:lvl1pPr>
          </a:lstStyle>
          <a:p>
            <a:pPr>
              <a:defRPr/>
            </a:pPr>
            <a:endParaRPr lang="en-US"/>
          </a:p>
        </p:txBody>
      </p:sp>
      <p:sp>
        <p:nvSpPr>
          <p:cNvPr id="7680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pitchFamily="34" charset="0"/>
                <a:ea typeface="+mn-ea"/>
              </a:defRPr>
            </a:lvl1pPr>
          </a:lstStyle>
          <a:p>
            <a:pPr>
              <a:defRPr/>
            </a:pPr>
            <a:fld id="{6DBC752B-435E-4046-BA0B-640333BE0FF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921" r:id="rId12"/>
  </p:sldLayoutIdLst>
  <p:txStyles>
    <p:titleStyle>
      <a:lvl1pPr algn="ctr" rtl="0" fontAlgn="base">
        <a:spcBef>
          <a:spcPct val="0"/>
        </a:spcBef>
        <a:spcAft>
          <a:spcPct val="0"/>
        </a:spcAft>
        <a:defRPr sz="4400">
          <a:solidFill>
            <a:schemeClr val="tx2"/>
          </a:solidFill>
          <a:latin typeface="+mj-lt"/>
          <a:ea typeface="+mj-ea"/>
          <a:cs typeface="ＭＳ Ｐゴシック" charset="0"/>
        </a:defRPr>
      </a:lvl1pPr>
      <a:lvl2pPr algn="ctr" rtl="0" fontAlgn="base">
        <a:spcBef>
          <a:spcPct val="0"/>
        </a:spcBef>
        <a:spcAft>
          <a:spcPct val="0"/>
        </a:spcAft>
        <a:defRPr sz="4400">
          <a:solidFill>
            <a:schemeClr val="tx2"/>
          </a:solidFill>
          <a:latin typeface="Arial" charset="0"/>
          <a:ea typeface="ＭＳ Ｐゴシック" charset="0"/>
          <a:cs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cs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cs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ＭＳ Ｐゴシック" charset="0"/>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ltGray">
          <a:xfrm>
            <a:off x="556684" y="1098551"/>
            <a:ext cx="584200" cy="47466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endParaRPr kumimoji="1" lang="en-US" altLang="en-US" sz="2400">
              <a:solidFill>
                <a:srgbClr val="000000"/>
              </a:solidFill>
              <a:latin typeface="Tahoma" pitchFamily="34" charset="0"/>
            </a:endParaRPr>
          </a:p>
        </p:txBody>
      </p:sp>
      <p:sp>
        <p:nvSpPr>
          <p:cNvPr id="2051" name="Rectangle 3"/>
          <p:cNvSpPr>
            <a:spLocks noChangeArrowheads="1"/>
          </p:cNvSpPr>
          <p:nvPr/>
        </p:nvSpPr>
        <p:spPr bwMode="ltGray">
          <a:xfrm>
            <a:off x="1066801" y="1098551"/>
            <a:ext cx="438151"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endParaRPr kumimoji="1" lang="en-US" altLang="en-US" sz="2400">
              <a:solidFill>
                <a:srgbClr val="000000"/>
              </a:solidFill>
              <a:latin typeface="Tahoma" pitchFamily="34" charset="0"/>
            </a:endParaRPr>
          </a:p>
        </p:txBody>
      </p:sp>
      <p:sp>
        <p:nvSpPr>
          <p:cNvPr id="2052" name="Rectangle 4"/>
          <p:cNvSpPr>
            <a:spLocks noChangeArrowheads="1"/>
          </p:cNvSpPr>
          <p:nvPr/>
        </p:nvSpPr>
        <p:spPr bwMode="ltGray">
          <a:xfrm>
            <a:off x="721785" y="1520826"/>
            <a:ext cx="563033" cy="474663"/>
          </a:xfrm>
          <a:prstGeom prst="rect">
            <a:avLst/>
          </a:prstGeom>
          <a:solidFill>
            <a:schemeClr val="fo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endParaRPr kumimoji="1" lang="en-US" altLang="en-US" sz="2400">
              <a:solidFill>
                <a:srgbClr val="000000"/>
              </a:solidFill>
              <a:latin typeface="Tahoma" pitchFamily="34" charset="0"/>
            </a:endParaRPr>
          </a:p>
        </p:txBody>
      </p:sp>
      <p:sp>
        <p:nvSpPr>
          <p:cNvPr id="2053" name="Rectangle 5"/>
          <p:cNvSpPr>
            <a:spLocks noChangeArrowheads="1"/>
          </p:cNvSpPr>
          <p:nvPr/>
        </p:nvSpPr>
        <p:spPr bwMode="ltGray">
          <a:xfrm>
            <a:off x="1214967" y="1520826"/>
            <a:ext cx="491067"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endParaRPr kumimoji="1" lang="en-US" altLang="en-US" sz="2400">
              <a:solidFill>
                <a:srgbClr val="000000"/>
              </a:solidFill>
              <a:latin typeface="Tahoma" pitchFamily="34" charset="0"/>
            </a:endParaRPr>
          </a:p>
        </p:txBody>
      </p:sp>
      <p:sp>
        <p:nvSpPr>
          <p:cNvPr id="2054" name="Rectangle 6"/>
          <p:cNvSpPr>
            <a:spLocks noChangeArrowheads="1"/>
          </p:cNvSpPr>
          <p:nvPr/>
        </p:nvSpPr>
        <p:spPr bwMode="ltGray">
          <a:xfrm>
            <a:off x="169333" y="1447801"/>
            <a:ext cx="747184"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endParaRPr kumimoji="1" lang="en-US" altLang="en-US" sz="2400">
              <a:solidFill>
                <a:srgbClr val="000000"/>
              </a:solidFill>
              <a:latin typeface="Tahoma" pitchFamily="34" charset="0"/>
            </a:endParaRPr>
          </a:p>
        </p:txBody>
      </p:sp>
      <p:sp>
        <p:nvSpPr>
          <p:cNvPr id="2055" name="Rectangle 7"/>
          <p:cNvSpPr>
            <a:spLocks noChangeArrowheads="1"/>
          </p:cNvSpPr>
          <p:nvPr/>
        </p:nvSpPr>
        <p:spPr bwMode="gray">
          <a:xfrm>
            <a:off x="1016000" y="990601"/>
            <a:ext cx="42333" cy="1052513"/>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endParaRPr kumimoji="1" lang="en-US" altLang="en-US" sz="2400">
              <a:solidFill>
                <a:srgbClr val="000000"/>
              </a:solidFill>
              <a:latin typeface="Tahoma" pitchFamily="34" charset="0"/>
            </a:endParaRPr>
          </a:p>
        </p:txBody>
      </p:sp>
      <p:sp>
        <p:nvSpPr>
          <p:cNvPr id="2056" name="Rectangle 8"/>
          <p:cNvSpPr>
            <a:spLocks noChangeArrowheads="1"/>
          </p:cNvSpPr>
          <p:nvPr/>
        </p:nvSpPr>
        <p:spPr bwMode="gray">
          <a:xfrm>
            <a:off x="590551" y="1781175"/>
            <a:ext cx="10968567" cy="31750"/>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endParaRPr kumimoji="1" lang="en-US" altLang="en-US" sz="2400">
              <a:solidFill>
                <a:srgbClr val="000000"/>
              </a:solidFill>
              <a:latin typeface="Tahoma" pitchFamily="34" charset="0"/>
            </a:endParaRPr>
          </a:p>
        </p:txBody>
      </p:sp>
      <p:sp>
        <p:nvSpPr>
          <p:cNvPr id="2057" name="Rectangle 9"/>
          <p:cNvSpPr>
            <a:spLocks noGrp="1" noChangeArrowheads="1"/>
          </p:cNvSpPr>
          <p:nvPr>
            <p:ph type="title"/>
          </p:nvPr>
        </p:nvSpPr>
        <p:spPr bwMode="auto">
          <a:xfrm>
            <a:off x="1534585" y="214314"/>
            <a:ext cx="10390716" cy="1462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8" name="Rectangle 10"/>
          <p:cNvSpPr>
            <a:spLocks noGrp="1" noChangeArrowheads="1"/>
          </p:cNvSpPr>
          <p:nvPr>
            <p:ph type="body" idx="1"/>
          </p:nvPr>
        </p:nvSpPr>
        <p:spPr bwMode="auto">
          <a:xfrm>
            <a:off x="1576917" y="2017713"/>
            <a:ext cx="10363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5595" name="Rectangle 11"/>
          <p:cNvSpPr>
            <a:spLocks noGrp="1" noChangeArrowheads="1"/>
          </p:cNvSpPr>
          <p:nvPr>
            <p:ph type="dt" sz="half" idx="2"/>
          </p:nvPr>
        </p:nvSpPr>
        <p:spPr bwMode="auto">
          <a:xfrm>
            <a:off x="1549400" y="6243638"/>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mn-lt"/>
                <a:ea typeface="+mn-ea"/>
              </a:defRPr>
            </a:lvl1pPr>
          </a:lstStyle>
          <a:p>
            <a:pPr>
              <a:defRPr/>
            </a:pPr>
            <a:endParaRPr lang="en-US"/>
          </a:p>
        </p:txBody>
      </p:sp>
      <p:sp>
        <p:nvSpPr>
          <p:cNvPr id="195596" name="Rectangle 12"/>
          <p:cNvSpPr>
            <a:spLocks noGrp="1" noChangeArrowheads="1"/>
          </p:cNvSpPr>
          <p:nvPr>
            <p:ph type="ftr" sz="quarter" idx="3"/>
          </p:nvPr>
        </p:nvSpPr>
        <p:spPr bwMode="auto">
          <a:xfrm>
            <a:off x="4876800" y="6243638"/>
            <a:ext cx="3860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mn-lt"/>
                <a:ea typeface="+mn-ea"/>
              </a:defRPr>
            </a:lvl1pPr>
          </a:lstStyle>
          <a:p>
            <a:pPr>
              <a:defRPr/>
            </a:pPr>
            <a:endParaRPr lang="en-US"/>
          </a:p>
        </p:txBody>
      </p:sp>
      <p:sp>
        <p:nvSpPr>
          <p:cNvPr id="195597" name="Rectangle 13"/>
          <p:cNvSpPr>
            <a:spLocks noGrp="1" noChangeArrowheads="1"/>
          </p:cNvSpPr>
          <p:nvPr>
            <p:ph type="sldNum" sz="quarter" idx="4"/>
          </p:nvPr>
        </p:nvSpPr>
        <p:spPr bwMode="auto">
          <a:xfrm>
            <a:off x="9389533" y="6243638"/>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solidFill>
                  <a:srgbClr val="000000"/>
                </a:solidFill>
                <a:latin typeface="+mn-lt"/>
                <a:ea typeface="+mn-ea"/>
              </a:defRPr>
            </a:lvl1pPr>
          </a:lstStyle>
          <a:p>
            <a:pPr>
              <a:defRPr/>
            </a:pPr>
            <a:fld id="{F0A78A85-9D3C-416D-AD06-CC2A942E43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8" r:id="rId12"/>
    <p:sldLayoutId id="2147483709" r:id="rId13"/>
    <p:sldLayoutId id="2147483710" r:id="rId14"/>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defRPr/>
            </a:pPr>
            <a:fld id="{6DBC752B-435E-4046-BA0B-640333BE0FF1}" type="slidenum">
              <a:rPr lang="en-US" smtClean="0"/>
              <a:pPr>
                <a:defRPr/>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724768"/>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32"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defRPr/>
            </a:pPr>
            <a:fld id="{6DBC752B-435E-4046-BA0B-640333BE0FF1}" type="slidenum">
              <a:rPr lang="en-US" smtClean="0"/>
              <a:pPr>
                <a:defRPr/>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3274679"/>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 id="2147484031"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33.xml"/><Relationship Id="rId4" Type="http://schemas.openxmlformats.org/officeDocument/2006/relationships/hyperlink" Target="https://www.ncbi.nlm.nih.gov/pmc/articles/PMC3368497/"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33.xml"/><Relationship Id="rId5" Type="http://schemas.openxmlformats.org/officeDocument/2006/relationships/hyperlink" Target="http://parasite.org.au/pugh-collection/" TargetMode="Externa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33.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3.xml"/><Relationship Id="rId6" Type="http://schemas.openxmlformats.org/officeDocument/2006/relationships/image" Target="../media/image28.jpeg"/><Relationship Id="rId5" Type="http://schemas.openxmlformats.org/officeDocument/2006/relationships/hyperlink" Target="https://www.askjpc.org/wsco/wsc/wsc96/96wsc01.htm" TargetMode="Externa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33.xml"/><Relationship Id="rId4" Type="http://schemas.openxmlformats.org/officeDocument/2006/relationships/hyperlink" Target="http://www.vetserviceswairarapa.co.nz/news/article/16/calf-scours-feeder-calf-rearin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calfcare.ca/calf-care-corner/feeding-to-fight-disease/" TargetMode="External"/><Relationship Id="rId2" Type="http://schemas.openxmlformats.org/officeDocument/2006/relationships/image" Target="../media/image31.jpg"/><Relationship Id="rId1" Type="http://schemas.openxmlformats.org/officeDocument/2006/relationships/slideLayout" Target="../slideLayouts/slideLayout33.xml"/><Relationship Id="rId5" Type="http://schemas.openxmlformats.org/officeDocument/2006/relationships/hyperlink" Target="http://coloradodisasterhelp.colostate.edu/prefair/disease/dz/Cryptosporidiosis.html" TargetMode="Externa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33.xml"/><Relationship Id="rId4" Type="http://schemas.openxmlformats.org/officeDocument/2006/relationships/hyperlink" Target="http://crystalcreeknatural.com/causes-of-calf-scours-based-on-age-of-ons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7.xml"/><Relationship Id="rId1" Type="http://schemas.openxmlformats.org/officeDocument/2006/relationships/slideLayout" Target="../slideLayouts/slideLayout33.xml"/><Relationship Id="rId4" Type="http://schemas.openxmlformats.org/officeDocument/2006/relationships/hyperlink" Target="https://mcdinternational.org/"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mcdinternational.org/" TargetMode="External"/><Relationship Id="rId3" Type="http://schemas.openxmlformats.org/officeDocument/2006/relationships/image" Target="../media/image35.jpeg"/><Relationship Id="rId7" Type="http://schemas.openxmlformats.org/officeDocument/2006/relationships/hyperlink" Target="https://www.cdc.gov/dpdx/cryptosporidiosis/" TargetMode="External"/><Relationship Id="rId2" Type="http://schemas.openxmlformats.org/officeDocument/2006/relationships/notesSlide" Target="../notesSlides/notesSlide18.xml"/><Relationship Id="rId1" Type="http://schemas.openxmlformats.org/officeDocument/2006/relationships/slideLayout" Target="../slideLayouts/slideLayout3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www.imgrum.org/media/1000074980669288494_423165795"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3.xml"/><Relationship Id="rId5" Type="http://schemas.openxmlformats.org/officeDocument/2006/relationships/image" Target="../media/image41.png"/><Relationship Id="rId4" Type="http://schemas.openxmlformats.org/officeDocument/2006/relationships/hyperlink" Target="https://www.farmosan.com/en/ruminants/beef-farming/calf-rearing/scour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33.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media" Target="../media/media2.avi"/><Relationship Id="rId7" Type="http://schemas.openxmlformats.org/officeDocument/2006/relationships/image" Target="../media/image7.jpeg"/><Relationship Id="rId2" Type="http://schemas.openxmlformats.org/officeDocument/2006/relationships/video" Target="../media/media1.avi"/><Relationship Id="rId1" Type="http://schemas.microsoft.com/office/2007/relationships/media" Target="../media/media1.avi"/><Relationship Id="rId6" Type="http://schemas.openxmlformats.org/officeDocument/2006/relationships/notesSlide" Target="../notesSlides/notesSlide2.xml"/><Relationship Id="rId5" Type="http://schemas.openxmlformats.org/officeDocument/2006/relationships/slideLayout" Target="../slideLayouts/slideLayout33.xml"/><Relationship Id="rId10" Type="http://schemas.openxmlformats.org/officeDocument/2006/relationships/image" Target="../media/image10.png"/><Relationship Id="rId4" Type="http://schemas.openxmlformats.org/officeDocument/2006/relationships/video" Target="../media/media2.avi"/><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5.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33.xml"/><Relationship Id="rId4" Type="http://schemas.openxmlformats.org/officeDocument/2006/relationships/image" Target="../media/image15.gif"/></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3.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0581" y="1752600"/>
            <a:ext cx="7391400" cy="1600200"/>
          </a:xfrm>
          <a:solidFill>
            <a:schemeClr val="bg1"/>
          </a:solidFill>
        </p:spPr>
        <p:txBody>
          <a:bodyPr>
            <a:normAutofit fontScale="90000"/>
          </a:bodyPr>
          <a:lstStyle/>
          <a:p>
            <a:pPr algn="ctr"/>
            <a:r>
              <a:rPr lang="en-US" altLang="en-US" sz="4400" b="1" dirty="0">
                <a:solidFill>
                  <a:schemeClr val="tx1"/>
                </a:solidFill>
                <a:latin typeface="Century Gothic" panose="020B0502020202020204" pitchFamily="34" charset="0"/>
              </a:rPr>
              <a:t>Coccidia Part 1 </a:t>
            </a:r>
            <a:br>
              <a:rPr lang="en-US" altLang="en-US" sz="4400" b="1" dirty="0">
                <a:solidFill>
                  <a:schemeClr val="tx1"/>
                </a:solidFill>
                <a:latin typeface="Century Gothic" panose="020B0502020202020204" pitchFamily="34" charset="0"/>
              </a:rPr>
            </a:br>
            <a:r>
              <a:rPr lang="en-US" altLang="en-US" sz="4400" b="1" dirty="0">
                <a:solidFill>
                  <a:schemeClr val="tx1"/>
                </a:solidFill>
                <a:latin typeface="Century Gothic" panose="020B0502020202020204" pitchFamily="34" charset="0"/>
              </a:rPr>
              <a:t>(intestinal apicomplexans) </a:t>
            </a:r>
            <a:br>
              <a:rPr lang="en-US" altLang="en-US" sz="4400" b="1" dirty="0">
                <a:solidFill>
                  <a:schemeClr val="tx1"/>
                </a:solidFill>
                <a:latin typeface="Century Gothic" panose="020B0502020202020204" pitchFamily="34" charset="0"/>
              </a:rPr>
            </a:br>
            <a:endParaRPr lang="en-US" sz="4400" b="1" dirty="0">
              <a:solidFill>
                <a:schemeClr val="tx1"/>
              </a:solidFill>
              <a:latin typeface="Century Gothic" panose="020B0502020202020204" pitchFamily="34" charset="0"/>
            </a:endParaRPr>
          </a:p>
        </p:txBody>
      </p:sp>
      <p:sp>
        <p:nvSpPr>
          <p:cNvPr id="5" name="Subtitle 2">
            <a:extLst>
              <a:ext uri="{FF2B5EF4-FFF2-40B4-BE49-F238E27FC236}">
                <a16:creationId xmlns:a16="http://schemas.microsoft.com/office/drawing/2014/main" id="{0AE6F897-D569-4254-B672-26825196CF38}"/>
              </a:ext>
            </a:extLst>
          </p:cNvPr>
          <p:cNvSpPr txBox="1">
            <a:spLocks/>
          </p:cNvSpPr>
          <p:nvPr/>
        </p:nvSpPr>
        <p:spPr bwMode="auto">
          <a:xfrm>
            <a:off x="5334001" y="4498271"/>
            <a:ext cx="5943600" cy="1600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Clr>
                <a:schemeClr val="folHlink"/>
              </a:buClr>
              <a:buSzPct val="60000"/>
              <a:buFont typeface="Wingdings" pitchFamily="2" charset="2"/>
              <a:buNone/>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r>
              <a:rPr lang="en-US" sz="4800" b="1" i="1" kern="0" dirty="0">
                <a:solidFill>
                  <a:srgbClr val="395408"/>
                </a:solidFill>
                <a:latin typeface="Century Gothic" panose="020B0502020202020204" pitchFamily="34" charset="0"/>
              </a:rPr>
              <a:t>Cryptosporidium parvum</a:t>
            </a:r>
          </a:p>
        </p:txBody>
      </p:sp>
      <p:pic>
        <p:nvPicPr>
          <p:cNvPr id="10" name="Picture 2" descr="Image result for Gi tract transparent background">
            <a:extLst>
              <a:ext uri="{FF2B5EF4-FFF2-40B4-BE49-F238E27FC236}">
                <a16:creationId xmlns:a16="http://schemas.microsoft.com/office/drawing/2014/main" id="{2699FD39-E45F-421B-91C0-864AED6D815E}"/>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5140" r="13822"/>
          <a:stretch/>
        </p:blipFill>
        <p:spPr bwMode="auto">
          <a:xfrm>
            <a:off x="457200" y="508238"/>
            <a:ext cx="4648201" cy="568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0796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AECB1D-C3C0-462E-9B83-611B3CEAAA4F}"/>
              </a:ext>
            </a:extLst>
          </p:cNvPr>
          <p:cNvSpPr/>
          <p:nvPr/>
        </p:nvSpPr>
        <p:spPr>
          <a:xfrm>
            <a:off x="-12469" y="1295400"/>
            <a:ext cx="4813069" cy="3416320"/>
          </a:xfrm>
          <a:prstGeom prst="rect">
            <a:avLst/>
          </a:prstGeom>
          <a:solidFill>
            <a:schemeClr val="bg1"/>
          </a:solidFill>
        </p:spPr>
        <p:txBody>
          <a:bodyPr wrap="square">
            <a:spAutoFit/>
          </a:bodyPr>
          <a:lstStyle/>
          <a:p>
            <a:r>
              <a:rPr lang="en-US" b="1" dirty="0" err="1">
                <a:solidFill>
                  <a:schemeClr val="tx1">
                    <a:lumMod val="85000"/>
                    <a:lumOff val="15000"/>
                  </a:schemeClr>
                </a:solidFill>
                <a:latin typeface="Century Gothic" panose="020B0502020202020204" pitchFamily="34" charset="0"/>
              </a:rPr>
              <a:t>parasitophorous</a:t>
            </a:r>
            <a:r>
              <a:rPr lang="en-US" b="1" dirty="0">
                <a:solidFill>
                  <a:schemeClr val="tx1">
                    <a:lumMod val="85000"/>
                    <a:lumOff val="15000"/>
                  </a:schemeClr>
                </a:solidFill>
                <a:latin typeface="Century Gothic" panose="020B0502020202020204" pitchFamily="34" charset="0"/>
              </a:rPr>
              <a:t> vacuole (PV) </a:t>
            </a:r>
          </a:p>
          <a:p>
            <a:r>
              <a:rPr lang="en-US" b="1" dirty="0">
                <a:solidFill>
                  <a:schemeClr val="tx1">
                    <a:lumMod val="85000"/>
                    <a:lumOff val="15000"/>
                  </a:schemeClr>
                </a:solidFill>
                <a:latin typeface="Century Gothic" panose="020B0502020202020204" pitchFamily="34" charset="0"/>
              </a:rPr>
              <a:t>feeder organelle (FO)</a:t>
            </a:r>
          </a:p>
          <a:p>
            <a:r>
              <a:rPr lang="en-US" b="1" dirty="0">
                <a:solidFill>
                  <a:schemeClr val="tx1">
                    <a:lumMod val="85000"/>
                    <a:lumOff val="15000"/>
                  </a:schemeClr>
                </a:solidFill>
                <a:latin typeface="Century Gothic" panose="020B0502020202020204" pitchFamily="34" charset="0"/>
              </a:rPr>
              <a:t>residual body (RB)</a:t>
            </a:r>
          </a:p>
          <a:p>
            <a:r>
              <a:rPr lang="en-US" b="1" dirty="0" err="1">
                <a:solidFill>
                  <a:schemeClr val="tx1">
                    <a:lumMod val="85000"/>
                    <a:lumOff val="15000"/>
                  </a:schemeClr>
                </a:solidFill>
                <a:latin typeface="Century Gothic" panose="020B0502020202020204" pitchFamily="34" charset="0"/>
              </a:rPr>
              <a:t>merozoites</a:t>
            </a:r>
            <a:r>
              <a:rPr lang="en-US" b="1" dirty="0">
                <a:solidFill>
                  <a:schemeClr val="tx1">
                    <a:lumMod val="85000"/>
                    <a:lumOff val="15000"/>
                  </a:schemeClr>
                </a:solidFill>
                <a:latin typeface="Century Gothic" panose="020B0502020202020204" pitchFamily="34" charset="0"/>
              </a:rPr>
              <a:t> (</a:t>
            </a:r>
            <a:r>
              <a:rPr lang="en-US" b="1" dirty="0" err="1">
                <a:solidFill>
                  <a:schemeClr val="tx1">
                    <a:lumMod val="85000"/>
                    <a:lumOff val="15000"/>
                  </a:schemeClr>
                </a:solidFill>
                <a:latin typeface="Century Gothic" panose="020B0502020202020204" pitchFamily="34" charset="0"/>
              </a:rPr>
              <a:t>Mz</a:t>
            </a:r>
            <a:r>
              <a:rPr lang="en-US" b="1" dirty="0">
                <a:solidFill>
                  <a:schemeClr val="tx1">
                    <a:lumMod val="85000"/>
                    <a:lumOff val="15000"/>
                  </a:schemeClr>
                </a:solidFill>
                <a:latin typeface="Century Gothic" panose="020B0502020202020204" pitchFamily="34" charset="0"/>
              </a:rPr>
              <a:t>)</a:t>
            </a:r>
          </a:p>
          <a:p>
            <a:endParaRPr lang="en-US" b="1" dirty="0">
              <a:solidFill>
                <a:schemeClr val="tx1">
                  <a:lumMod val="85000"/>
                  <a:lumOff val="15000"/>
                </a:schemeClr>
              </a:solidFill>
              <a:latin typeface="Century Gothic" panose="020B0502020202020204" pitchFamily="34" charset="0"/>
            </a:endParaRPr>
          </a:p>
          <a:p>
            <a:r>
              <a:rPr lang="en-US" dirty="0">
                <a:solidFill>
                  <a:schemeClr val="tx1">
                    <a:lumMod val="85000"/>
                    <a:lumOff val="15000"/>
                  </a:schemeClr>
                </a:solidFill>
                <a:latin typeface="Century Gothic" panose="020B0502020202020204" pitchFamily="34" charset="0"/>
              </a:rPr>
              <a:t>The enterocyte microvilli immediately adjacent to the parasite are typically elongated.</a:t>
            </a:r>
          </a:p>
        </p:txBody>
      </p:sp>
      <p:grpSp>
        <p:nvGrpSpPr>
          <p:cNvPr id="6" name="Group 5"/>
          <p:cNvGrpSpPr/>
          <p:nvPr/>
        </p:nvGrpSpPr>
        <p:grpSpPr>
          <a:xfrm>
            <a:off x="4953000" y="0"/>
            <a:ext cx="6524625" cy="6762750"/>
            <a:chOff x="4953000" y="0"/>
            <a:chExt cx="6524625" cy="6762750"/>
          </a:xfrm>
        </p:grpSpPr>
        <p:pic>
          <p:nvPicPr>
            <p:cNvPr id="1026" name="Picture 2" descr="An external file that holds a picture, illustration, etc.&#10;Object name is jbr-25-01-001-g001.jpg">
              <a:extLst>
                <a:ext uri="{FF2B5EF4-FFF2-40B4-BE49-F238E27FC236}">
                  <a16:creationId xmlns:a16="http://schemas.microsoft.com/office/drawing/2014/main" id="{635A8DC9-8F51-454E-9B3E-15CBE0A713B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953000" y="0"/>
              <a:ext cx="6524625" cy="6762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057370" y="293745"/>
              <a:ext cx="682559" cy="646331"/>
            </a:xfrm>
            <a:prstGeom prst="rect">
              <a:avLst/>
            </a:prstGeom>
            <a:noFill/>
          </p:spPr>
          <p:txBody>
            <a:bodyPr wrap="none" rtlCol="0">
              <a:spAutoFit/>
            </a:bodyPr>
            <a:lstStyle/>
            <a:p>
              <a:r>
                <a:rPr lang="en-US" sz="3600" dirty="0">
                  <a:latin typeface="+mn-lt"/>
                </a:rPr>
                <a:t>PV</a:t>
              </a:r>
            </a:p>
          </p:txBody>
        </p:sp>
      </p:grpSp>
      <p:sp>
        <p:nvSpPr>
          <p:cNvPr id="5" name="Rectangle 4">
            <a:extLst>
              <a:ext uri="{FF2B5EF4-FFF2-40B4-BE49-F238E27FC236}">
                <a16:creationId xmlns:a16="http://schemas.microsoft.com/office/drawing/2014/main" id="{527755E5-517F-488E-B340-6443A6C7F8B5}"/>
              </a:ext>
            </a:extLst>
          </p:cNvPr>
          <p:cNvSpPr/>
          <p:nvPr/>
        </p:nvSpPr>
        <p:spPr>
          <a:xfrm>
            <a:off x="1447800" y="287417"/>
            <a:ext cx="6120586" cy="707886"/>
          </a:xfrm>
          <a:prstGeom prst="rect">
            <a:avLst/>
          </a:prstGeom>
        </p:spPr>
        <p:txBody>
          <a:bodyPr wrap="none">
            <a:spAutoFit/>
          </a:bodyPr>
          <a:lstStyle/>
          <a:p>
            <a:r>
              <a:rPr lang="en-US" altLang="en-US" sz="4000" b="1" dirty="0">
                <a:latin typeface="Century Gothic" panose="020B0502020202020204" pitchFamily="34" charset="0"/>
              </a:rPr>
              <a:t>Morphology</a:t>
            </a:r>
            <a:r>
              <a:rPr lang="en-US" altLang="en-US" sz="4000" dirty="0">
                <a:latin typeface="Century Gothic" panose="020B0502020202020204" pitchFamily="34" charset="0"/>
              </a:rPr>
              <a:t>: </a:t>
            </a:r>
            <a:r>
              <a:rPr lang="en-US" altLang="en-US" sz="4000" i="1" dirty="0">
                <a:latin typeface="Century Gothic" panose="020B0502020202020204" pitchFamily="34" charset="0"/>
              </a:rPr>
              <a:t>C. </a:t>
            </a:r>
            <a:r>
              <a:rPr lang="en-US" altLang="en-US" sz="4000" i="1" dirty="0" err="1">
                <a:latin typeface="Century Gothic" panose="020B0502020202020204" pitchFamily="34" charset="0"/>
              </a:rPr>
              <a:t>parvum</a:t>
            </a:r>
            <a:endParaRPr lang="en-US" sz="4000" i="1" dirty="0"/>
          </a:p>
        </p:txBody>
      </p:sp>
      <p:sp>
        <p:nvSpPr>
          <p:cNvPr id="3" name="Rectangle 2">
            <a:extLst>
              <a:ext uri="{FF2B5EF4-FFF2-40B4-BE49-F238E27FC236}">
                <a16:creationId xmlns:a16="http://schemas.microsoft.com/office/drawing/2014/main" id="{D57758AF-A2EA-49B4-9D83-6EFA4CBBAFE1}"/>
              </a:ext>
            </a:extLst>
          </p:cNvPr>
          <p:cNvSpPr/>
          <p:nvPr/>
        </p:nvSpPr>
        <p:spPr>
          <a:xfrm>
            <a:off x="1168455" y="6019800"/>
            <a:ext cx="3886200" cy="276999"/>
          </a:xfrm>
          <a:prstGeom prst="rect">
            <a:avLst/>
          </a:prstGeom>
        </p:spPr>
        <p:txBody>
          <a:bodyPr wrap="square">
            <a:spAutoFit/>
          </a:bodyPr>
          <a:lstStyle/>
          <a:p>
            <a:r>
              <a:rPr lang="en-US" sz="1200" dirty="0">
                <a:hlinkClick r:id="rId4"/>
              </a:rPr>
              <a:t>https://www.ncbi.nlm.nih.gov/pmc/articles/PMC3368497/</a:t>
            </a:r>
            <a:endParaRPr lang="en-US" sz="1200" dirty="0"/>
          </a:p>
        </p:txBody>
      </p:sp>
      <p:sp>
        <p:nvSpPr>
          <p:cNvPr id="8" name="Rectangle 7">
            <a:extLst>
              <a:ext uri="{FF2B5EF4-FFF2-40B4-BE49-F238E27FC236}">
                <a16:creationId xmlns:a16="http://schemas.microsoft.com/office/drawing/2014/main" id="{649F2335-D0EF-49B4-94B1-E366E17A1799}"/>
              </a:ext>
            </a:extLst>
          </p:cNvPr>
          <p:cNvSpPr/>
          <p:nvPr/>
        </p:nvSpPr>
        <p:spPr>
          <a:xfrm>
            <a:off x="346170" y="437466"/>
            <a:ext cx="893193" cy="707886"/>
          </a:xfrm>
          <a:prstGeom prst="rect">
            <a:avLst/>
          </a:prstGeom>
        </p:spPr>
        <p:txBody>
          <a:bodyPr wrap="none">
            <a:spAutoFit/>
          </a:bodyPr>
          <a:lstStyle/>
          <a:p>
            <a:r>
              <a:rPr lang="en-US" altLang="en-US" sz="4000" b="1" dirty="0">
                <a:solidFill>
                  <a:srgbClr val="D60093"/>
                </a:solidFill>
                <a:latin typeface="Century Gothic" panose="020B0502020202020204" pitchFamily="34" charset="0"/>
              </a:rPr>
              <a:t>FYI</a:t>
            </a:r>
            <a:endParaRPr lang="en-US" sz="4000" i="1" dirty="0">
              <a:solidFill>
                <a:srgbClr val="D60093"/>
              </a:solidFill>
            </a:endParaRPr>
          </a:p>
        </p:txBody>
      </p:sp>
    </p:spTree>
    <p:extLst>
      <p:ext uri="{BB962C8B-B14F-4D97-AF65-F5344CB8AC3E}">
        <p14:creationId xmlns:p14="http://schemas.microsoft.com/office/powerpoint/2010/main" val="411832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817" y="74815"/>
            <a:ext cx="5240681" cy="3404203"/>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698" y="3512562"/>
            <a:ext cx="5257800" cy="3349388"/>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4154308" y="1204258"/>
            <a:ext cx="6795978" cy="4497338"/>
          </a:xfrm>
          <a:prstGeom prst="rect">
            <a:avLst/>
          </a:prstGeom>
        </p:spPr>
      </p:pic>
      <p:sp>
        <p:nvSpPr>
          <p:cNvPr id="5" name="TextBox 4"/>
          <p:cNvSpPr txBox="1"/>
          <p:nvPr/>
        </p:nvSpPr>
        <p:spPr>
          <a:xfrm>
            <a:off x="9797653" y="227528"/>
            <a:ext cx="2470548" cy="461665"/>
          </a:xfrm>
          <a:prstGeom prst="rect">
            <a:avLst/>
          </a:prstGeom>
          <a:noFill/>
        </p:spPr>
        <p:txBody>
          <a:bodyPr wrap="none" rtlCol="0">
            <a:spAutoFit/>
          </a:bodyPr>
          <a:lstStyle/>
          <a:p>
            <a:r>
              <a:rPr lang="en-US" b="1" dirty="0">
                <a:latin typeface="Century Gothic" panose="020B0502020202020204" pitchFamily="34" charset="0"/>
              </a:rPr>
              <a:t>SEM’s of Crypto</a:t>
            </a:r>
          </a:p>
        </p:txBody>
      </p:sp>
      <p:sp>
        <p:nvSpPr>
          <p:cNvPr id="6" name="TextBox 5"/>
          <p:cNvSpPr txBox="1"/>
          <p:nvPr/>
        </p:nvSpPr>
        <p:spPr>
          <a:xfrm>
            <a:off x="5486400" y="58251"/>
            <a:ext cx="3293979" cy="338554"/>
          </a:xfrm>
          <a:prstGeom prst="rect">
            <a:avLst/>
          </a:prstGeom>
          <a:noFill/>
        </p:spPr>
        <p:txBody>
          <a:bodyPr wrap="none" rtlCol="0">
            <a:spAutoFit/>
          </a:bodyPr>
          <a:lstStyle/>
          <a:p>
            <a:r>
              <a:rPr lang="en-US" sz="1600" u="sng" dirty="0">
                <a:hlinkClick r:id="rId5"/>
              </a:rPr>
              <a:t>http://parasite.org.au/pugh-collection/</a:t>
            </a:r>
            <a:endParaRPr lang="en-US" sz="1600" dirty="0"/>
          </a:p>
        </p:txBody>
      </p:sp>
      <p:sp>
        <p:nvSpPr>
          <p:cNvPr id="7" name="Rectangle 6">
            <a:extLst>
              <a:ext uri="{FF2B5EF4-FFF2-40B4-BE49-F238E27FC236}">
                <a16:creationId xmlns:a16="http://schemas.microsoft.com/office/drawing/2014/main" id="{E133A4C0-02A8-4F4C-9B32-984DC8B2E2E0}"/>
              </a:ext>
            </a:extLst>
          </p:cNvPr>
          <p:cNvSpPr/>
          <p:nvPr/>
        </p:nvSpPr>
        <p:spPr>
          <a:xfrm>
            <a:off x="10586330" y="1035163"/>
            <a:ext cx="893193" cy="707886"/>
          </a:xfrm>
          <a:prstGeom prst="rect">
            <a:avLst/>
          </a:prstGeom>
        </p:spPr>
        <p:txBody>
          <a:bodyPr wrap="none">
            <a:spAutoFit/>
          </a:bodyPr>
          <a:lstStyle/>
          <a:p>
            <a:r>
              <a:rPr lang="en-US" altLang="en-US" sz="4000" b="1" dirty="0">
                <a:solidFill>
                  <a:srgbClr val="D60093"/>
                </a:solidFill>
                <a:latin typeface="Century Gothic" panose="020B0502020202020204" pitchFamily="34" charset="0"/>
              </a:rPr>
              <a:t>FYI</a:t>
            </a:r>
            <a:endParaRPr lang="en-US" sz="4000" i="1" dirty="0">
              <a:solidFill>
                <a:srgbClr val="D60093"/>
              </a:solidFill>
            </a:endParaRPr>
          </a:p>
        </p:txBody>
      </p:sp>
    </p:spTree>
    <p:extLst>
      <p:ext uri="{BB962C8B-B14F-4D97-AF65-F5344CB8AC3E}">
        <p14:creationId xmlns:p14="http://schemas.microsoft.com/office/powerpoint/2010/main" val="3254489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9200" y="0"/>
            <a:ext cx="8729472" cy="6858000"/>
          </a:xfrm>
          <a:prstGeom prst="rect">
            <a:avLst/>
          </a:prstGeom>
        </p:spPr>
      </p:pic>
      <p:sp>
        <p:nvSpPr>
          <p:cNvPr id="3" name="Rectangle 2"/>
          <p:cNvSpPr/>
          <p:nvPr/>
        </p:nvSpPr>
        <p:spPr>
          <a:xfrm>
            <a:off x="3900622" y="-13771"/>
            <a:ext cx="3366627" cy="584775"/>
          </a:xfrm>
          <a:prstGeom prst="rect">
            <a:avLst/>
          </a:prstGeom>
        </p:spPr>
        <p:txBody>
          <a:bodyPr wrap="none">
            <a:spAutoFit/>
          </a:bodyPr>
          <a:lstStyle/>
          <a:p>
            <a:r>
              <a:rPr lang="en-US" sz="3200" dirty="0">
                <a:latin typeface="Century Gothic" panose="020B0502020202020204" pitchFamily="34" charset="0"/>
              </a:rPr>
              <a:t>Direct life cycle </a:t>
            </a:r>
            <a:endParaRPr lang="en-US" sz="3200" dirty="0"/>
          </a:p>
        </p:txBody>
      </p:sp>
      <p:sp>
        <p:nvSpPr>
          <p:cNvPr id="4" name="Rectangle 3">
            <a:extLst>
              <a:ext uri="{FF2B5EF4-FFF2-40B4-BE49-F238E27FC236}">
                <a16:creationId xmlns:a16="http://schemas.microsoft.com/office/drawing/2014/main" id="{99A44233-9856-4454-A597-2474908D94D1}"/>
              </a:ext>
            </a:extLst>
          </p:cNvPr>
          <p:cNvSpPr/>
          <p:nvPr/>
        </p:nvSpPr>
        <p:spPr>
          <a:xfrm>
            <a:off x="8915400" y="1371600"/>
            <a:ext cx="1564852" cy="461665"/>
          </a:xfrm>
          <a:prstGeom prst="rect">
            <a:avLst/>
          </a:prstGeom>
        </p:spPr>
        <p:txBody>
          <a:bodyPr wrap="none">
            <a:spAutoFit/>
          </a:bodyPr>
          <a:lstStyle/>
          <a:p>
            <a:r>
              <a:rPr lang="en-US" altLang="en-US" b="1" dirty="0">
                <a:latin typeface="Century Gothic" panose="020B0502020202020204" pitchFamily="34" charset="0"/>
              </a:rPr>
              <a:t>Zoonotic!</a:t>
            </a:r>
            <a:endParaRPr lang="en-US" i="1" dirty="0"/>
          </a:p>
        </p:txBody>
      </p:sp>
    </p:spTree>
    <p:extLst>
      <p:ext uri="{BB962C8B-B14F-4D97-AF65-F5344CB8AC3E}">
        <p14:creationId xmlns:p14="http://schemas.microsoft.com/office/powerpoint/2010/main" val="3837871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7755E5-517F-488E-B340-6443A6C7F8B5}"/>
              </a:ext>
            </a:extLst>
          </p:cNvPr>
          <p:cNvSpPr/>
          <p:nvPr/>
        </p:nvSpPr>
        <p:spPr>
          <a:xfrm>
            <a:off x="19067" y="225700"/>
            <a:ext cx="2683748" cy="1200329"/>
          </a:xfrm>
          <a:prstGeom prst="rect">
            <a:avLst/>
          </a:prstGeom>
        </p:spPr>
        <p:txBody>
          <a:bodyPr wrap="none">
            <a:spAutoFit/>
          </a:bodyPr>
          <a:lstStyle/>
          <a:p>
            <a:r>
              <a:rPr lang="en-US" altLang="en-US" sz="3600" b="1" dirty="0">
                <a:latin typeface="Century Gothic" panose="020B0502020202020204" pitchFamily="34" charset="0"/>
              </a:rPr>
              <a:t>Life Cycle</a:t>
            </a:r>
            <a:r>
              <a:rPr lang="en-US" altLang="en-US" sz="3600" dirty="0">
                <a:latin typeface="Century Gothic" panose="020B0502020202020204" pitchFamily="34" charset="0"/>
              </a:rPr>
              <a:t>:</a:t>
            </a:r>
          </a:p>
          <a:p>
            <a:r>
              <a:rPr lang="en-US" altLang="en-US" sz="3600" dirty="0">
                <a:latin typeface="Century Gothic" panose="020B0502020202020204" pitchFamily="34" charset="0"/>
              </a:rPr>
              <a:t> </a:t>
            </a:r>
            <a:r>
              <a:rPr lang="en-US" altLang="en-US" sz="3600" i="1" dirty="0">
                <a:latin typeface="Century Gothic" panose="020B0502020202020204" pitchFamily="34" charset="0"/>
              </a:rPr>
              <a:t>C. </a:t>
            </a:r>
            <a:r>
              <a:rPr lang="en-US" altLang="en-US" sz="3600" i="1" dirty="0" err="1">
                <a:latin typeface="Century Gothic" panose="020B0502020202020204" pitchFamily="34" charset="0"/>
              </a:rPr>
              <a:t>parvum</a:t>
            </a:r>
            <a:endParaRPr lang="en-US" sz="3600" i="1" dirty="0"/>
          </a:p>
        </p:txBody>
      </p:sp>
      <p:pic>
        <p:nvPicPr>
          <p:cNvPr id="5" name="Picture 4" descr="cryptosporidium_internal_lc_specific.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95600" y="0"/>
            <a:ext cx="9296400" cy="6858000"/>
          </a:xfrm>
          <a:prstGeom prst="rect">
            <a:avLst/>
          </a:prstGeom>
          <a:ln>
            <a:noFill/>
          </a:ln>
        </p:spPr>
      </p:pic>
      <p:sp>
        <p:nvSpPr>
          <p:cNvPr id="3" name="TextBox 2">
            <a:extLst>
              <a:ext uri="{FF2B5EF4-FFF2-40B4-BE49-F238E27FC236}">
                <a16:creationId xmlns:a16="http://schemas.microsoft.com/office/drawing/2014/main" id="{1AA055BA-706C-420A-832B-43F174001938}"/>
              </a:ext>
            </a:extLst>
          </p:cNvPr>
          <p:cNvSpPr txBox="1"/>
          <p:nvPr/>
        </p:nvSpPr>
        <p:spPr>
          <a:xfrm>
            <a:off x="7010400" y="4648200"/>
            <a:ext cx="888385" cy="276999"/>
          </a:xfrm>
          <a:prstGeom prst="rect">
            <a:avLst/>
          </a:prstGeom>
          <a:solidFill>
            <a:schemeClr val="bg1"/>
          </a:solidFill>
        </p:spPr>
        <p:txBody>
          <a:bodyPr wrap="none" rtlCol="0">
            <a:spAutoFit/>
          </a:bodyPr>
          <a:lstStyle/>
          <a:p>
            <a:r>
              <a:rPr lang="en-US" sz="1200" b="1" dirty="0" err="1">
                <a:latin typeface="Comic Sans MS" panose="030F0702030302020204" pitchFamily="66" charset="0"/>
              </a:rPr>
              <a:t>Merogony</a:t>
            </a:r>
            <a:endParaRPr lang="en-US" sz="1200" b="1" dirty="0">
              <a:latin typeface="Comic Sans MS" panose="030F0702030302020204" pitchFamily="66" charset="0"/>
            </a:endParaRPr>
          </a:p>
        </p:txBody>
      </p:sp>
      <p:sp>
        <p:nvSpPr>
          <p:cNvPr id="6" name="TextBox 5">
            <a:extLst>
              <a:ext uri="{FF2B5EF4-FFF2-40B4-BE49-F238E27FC236}">
                <a16:creationId xmlns:a16="http://schemas.microsoft.com/office/drawing/2014/main" id="{471A4094-0021-457E-893B-D8D6FB996495}"/>
              </a:ext>
            </a:extLst>
          </p:cNvPr>
          <p:cNvSpPr txBox="1"/>
          <p:nvPr/>
        </p:nvSpPr>
        <p:spPr>
          <a:xfrm>
            <a:off x="1371600" y="2873829"/>
            <a:ext cx="1800493" cy="523220"/>
          </a:xfrm>
          <a:prstGeom prst="rect">
            <a:avLst/>
          </a:prstGeom>
          <a:noFill/>
        </p:spPr>
        <p:txBody>
          <a:bodyPr wrap="none" rtlCol="0">
            <a:spAutoFit/>
          </a:bodyPr>
          <a:lstStyle/>
          <a:p>
            <a:r>
              <a:rPr lang="en-US" sz="2800" dirty="0">
                <a:solidFill>
                  <a:srgbClr val="C00000"/>
                </a:solidFill>
                <a:latin typeface="Century Gothic" panose="020B0502020202020204" pitchFamily="34" charset="0"/>
                <a:cs typeface="Comic Sans MS"/>
              </a:rPr>
              <a:t>start here</a:t>
            </a:r>
          </a:p>
        </p:txBody>
      </p:sp>
      <p:sp>
        <p:nvSpPr>
          <p:cNvPr id="7" name="TextBox 6"/>
          <p:cNvSpPr txBox="1"/>
          <p:nvPr/>
        </p:nvSpPr>
        <p:spPr>
          <a:xfrm>
            <a:off x="6324600" y="2057400"/>
            <a:ext cx="987771" cy="261610"/>
          </a:xfrm>
          <a:prstGeom prst="rect">
            <a:avLst/>
          </a:prstGeom>
          <a:noFill/>
        </p:spPr>
        <p:txBody>
          <a:bodyPr wrap="none" rtlCol="0">
            <a:spAutoFit/>
          </a:bodyPr>
          <a:lstStyle/>
          <a:p>
            <a:r>
              <a:rPr lang="en-US" sz="1100" b="1" dirty="0" err="1">
                <a:latin typeface="Comic Sans MS" panose="030F0702030302020204" pitchFamily="66" charset="0"/>
              </a:rPr>
              <a:t>Gametogony</a:t>
            </a:r>
            <a:endParaRPr lang="en-US" sz="1100" b="1" dirty="0">
              <a:latin typeface="Comic Sans MS" panose="030F0702030302020204" pitchFamily="66" charset="0"/>
            </a:endParaRPr>
          </a:p>
        </p:txBody>
      </p:sp>
      <p:sp>
        <p:nvSpPr>
          <p:cNvPr id="8" name="TextBox 7">
            <a:extLst>
              <a:ext uri="{FF2B5EF4-FFF2-40B4-BE49-F238E27FC236}">
                <a16:creationId xmlns:a16="http://schemas.microsoft.com/office/drawing/2014/main" id="{1AA055BA-706C-420A-832B-43F174001938}"/>
              </a:ext>
            </a:extLst>
          </p:cNvPr>
          <p:cNvSpPr txBox="1"/>
          <p:nvPr/>
        </p:nvSpPr>
        <p:spPr>
          <a:xfrm>
            <a:off x="10058400" y="4648974"/>
            <a:ext cx="986167" cy="276999"/>
          </a:xfrm>
          <a:prstGeom prst="rect">
            <a:avLst/>
          </a:prstGeom>
          <a:solidFill>
            <a:schemeClr val="bg1"/>
          </a:solidFill>
        </p:spPr>
        <p:txBody>
          <a:bodyPr wrap="none" rtlCol="0">
            <a:spAutoFit/>
          </a:bodyPr>
          <a:lstStyle/>
          <a:p>
            <a:r>
              <a:rPr lang="en-US" sz="1200" b="1" dirty="0" err="1">
                <a:latin typeface="Comic Sans MS" panose="030F0702030302020204" pitchFamily="66" charset="0"/>
              </a:rPr>
              <a:t>merozoites</a:t>
            </a:r>
            <a:endParaRPr lang="en-US" sz="1200" b="1" dirty="0">
              <a:latin typeface="Comic Sans MS" panose="030F0702030302020204" pitchFamily="66" charset="0"/>
            </a:endParaRPr>
          </a:p>
        </p:txBody>
      </p:sp>
      <p:sp>
        <p:nvSpPr>
          <p:cNvPr id="9" name="TextBox 8">
            <a:extLst>
              <a:ext uri="{FF2B5EF4-FFF2-40B4-BE49-F238E27FC236}">
                <a16:creationId xmlns:a16="http://schemas.microsoft.com/office/drawing/2014/main" id="{1AA055BA-706C-420A-832B-43F174001938}"/>
              </a:ext>
            </a:extLst>
          </p:cNvPr>
          <p:cNvSpPr txBox="1"/>
          <p:nvPr/>
        </p:nvSpPr>
        <p:spPr>
          <a:xfrm>
            <a:off x="9067800" y="2176463"/>
            <a:ext cx="1067921" cy="276999"/>
          </a:xfrm>
          <a:prstGeom prst="rect">
            <a:avLst/>
          </a:prstGeom>
          <a:solidFill>
            <a:schemeClr val="bg1"/>
          </a:solidFill>
        </p:spPr>
        <p:txBody>
          <a:bodyPr wrap="none" rtlCol="0">
            <a:spAutoFit/>
          </a:bodyPr>
          <a:lstStyle/>
          <a:p>
            <a:r>
              <a:rPr lang="en-US" sz="1200" b="1" dirty="0">
                <a:latin typeface="Comic Sans MS" panose="030F0702030302020204" pitchFamily="66" charset="0"/>
              </a:rPr>
              <a:t>fertilization</a:t>
            </a:r>
          </a:p>
        </p:txBody>
      </p:sp>
      <p:sp>
        <p:nvSpPr>
          <p:cNvPr id="10" name="TextBox 9">
            <a:extLst>
              <a:ext uri="{FF2B5EF4-FFF2-40B4-BE49-F238E27FC236}">
                <a16:creationId xmlns:a16="http://schemas.microsoft.com/office/drawing/2014/main" id="{1AA055BA-706C-420A-832B-43F174001938}"/>
              </a:ext>
            </a:extLst>
          </p:cNvPr>
          <p:cNvSpPr txBox="1"/>
          <p:nvPr/>
        </p:nvSpPr>
        <p:spPr>
          <a:xfrm>
            <a:off x="8061709" y="1871990"/>
            <a:ext cx="1101584" cy="261610"/>
          </a:xfrm>
          <a:prstGeom prst="rect">
            <a:avLst/>
          </a:prstGeom>
          <a:noFill/>
        </p:spPr>
        <p:txBody>
          <a:bodyPr wrap="none" rtlCol="0">
            <a:spAutoFit/>
          </a:bodyPr>
          <a:lstStyle/>
          <a:p>
            <a:r>
              <a:rPr lang="en-US" sz="1100" b="1" dirty="0">
                <a:latin typeface="Comic Sans MS" panose="030F0702030302020204" pitchFamily="66" charset="0"/>
              </a:rPr>
              <a:t>microgametes</a:t>
            </a:r>
          </a:p>
        </p:txBody>
      </p:sp>
      <p:sp>
        <p:nvSpPr>
          <p:cNvPr id="11" name="TextBox 10">
            <a:extLst>
              <a:ext uri="{FF2B5EF4-FFF2-40B4-BE49-F238E27FC236}">
                <a16:creationId xmlns:a16="http://schemas.microsoft.com/office/drawing/2014/main" id="{1AA055BA-706C-420A-832B-43F174001938}"/>
              </a:ext>
            </a:extLst>
          </p:cNvPr>
          <p:cNvSpPr txBox="1"/>
          <p:nvPr/>
        </p:nvSpPr>
        <p:spPr>
          <a:xfrm>
            <a:off x="9356078" y="1741185"/>
            <a:ext cx="1140056" cy="261610"/>
          </a:xfrm>
          <a:prstGeom prst="rect">
            <a:avLst/>
          </a:prstGeom>
          <a:noFill/>
        </p:spPr>
        <p:txBody>
          <a:bodyPr wrap="none" rtlCol="0">
            <a:spAutoFit/>
          </a:bodyPr>
          <a:lstStyle/>
          <a:p>
            <a:r>
              <a:rPr lang="en-US" sz="1100" b="1" dirty="0">
                <a:latin typeface="Comic Sans MS" panose="030F0702030302020204" pitchFamily="66" charset="0"/>
              </a:rPr>
              <a:t>macrogametes</a:t>
            </a:r>
          </a:p>
        </p:txBody>
      </p:sp>
      <p:sp>
        <p:nvSpPr>
          <p:cNvPr id="12" name="TextBox 11">
            <a:extLst>
              <a:ext uri="{FF2B5EF4-FFF2-40B4-BE49-F238E27FC236}">
                <a16:creationId xmlns:a16="http://schemas.microsoft.com/office/drawing/2014/main" id="{1AA055BA-706C-420A-832B-43F174001938}"/>
              </a:ext>
            </a:extLst>
          </p:cNvPr>
          <p:cNvSpPr txBox="1"/>
          <p:nvPr/>
        </p:nvSpPr>
        <p:spPr>
          <a:xfrm>
            <a:off x="10180182" y="1066800"/>
            <a:ext cx="631904" cy="261610"/>
          </a:xfrm>
          <a:prstGeom prst="rect">
            <a:avLst/>
          </a:prstGeom>
          <a:noFill/>
        </p:spPr>
        <p:txBody>
          <a:bodyPr wrap="none" rtlCol="0">
            <a:spAutoFit/>
          </a:bodyPr>
          <a:lstStyle/>
          <a:p>
            <a:r>
              <a:rPr lang="en-US" sz="1100" b="1" dirty="0">
                <a:latin typeface="Comic Sans MS" panose="030F0702030302020204" pitchFamily="66" charset="0"/>
              </a:rPr>
              <a:t>zygote</a:t>
            </a:r>
          </a:p>
        </p:txBody>
      </p:sp>
      <p:sp>
        <p:nvSpPr>
          <p:cNvPr id="13" name="TextBox 12">
            <a:extLst>
              <a:ext uri="{FF2B5EF4-FFF2-40B4-BE49-F238E27FC236}">
                <a16:creationId xmlns:a16="http://schemas.microsoft.com/office/drawing/2014/main" id="{1AA055BA-706C-420A-832B-43F174001938}"/>
              </a:ext>
            </a:extLst>
          </p:cNvPr>
          <p:cNvSpPr txBox="1"/>
          <p:nvPr/>
        </p:nvSpPr>
        <p:spPr>
          <a:xfrm>
            <a:off x="11506200" y="1164419"/>
            <a:ext cx="617477" cy="261610"/>
          </a:xfrm>
          <a:prstGeom prst="rect">
            <a:avLst/>
          </a:prstGeom>
          <a:noFill/>
        </p:spPr>
        <p:txBody>
          <a:bodyPr wrap="none" rtlCol="0">
            <a:spAutoFit/>
          </a:bodyPr>
          <a:lstStyle/>
          <a:p>
            <a:r>
              <a:rPr lang="en-US" sz="1100" b="1" dirty="0">
                <a:latin typeface="Comic Sans MS" panose="030F0702030302020204" pitchFamily="66" charset="0"/>
              </a:rPr>
              <a:t>oocyst</a:t>
            </a:r>
          </a:p>
        </p:txBody>
      </p:sp>
      <p:sp>
        <p:nvSpPr>
          <p:cNvPr id="14" name="TextBox 13">
            <a:extLst>
              <a:ext uri="{FF2B5EF4-FFF2-40B4-BE49-F238E27FC236}">
                <a16:creationId xmlns:a16="http://schemas.microsoft.com/office/drawing/2014/main" id="{1AA055BA-706C-420A-832B-43F174001938}"/>
              </a:ext>
            </a:extLst>
          </p:cNvPr>
          <p:cNvSpPr txBox="1"/>
          <p:nvPr/>
        </p:nvSpPr>
        <p:spPr>
          <a:xfrm>
            <a:off x="4953802" y="1918900"/>
            <a:ext cx="986167" cy="276999"/>
          </a:xfrm>
          <a:prstGeom prst="rect">
            <a:avLst/>
          </a:prstGeom>
          <a:solidFill>
            <a:schemeClr val="bg1"/>
          </a:solidFill>
        </p:spPr>
        <p:txBody>
          <a:bodyPr wrap="none" rtlCol="0">
            <a:spAutoFit/>
          </a:bodyPr>
          <a:lstStyle/>
          <a:p>
            <a:r>
              <a:rPr lang="en-US" sz="1200" b="1" dirty="0" err="1">
                <a:latin typeface="Comic Sans MS" panose="030F0702030302020204" pitchFamily="66" charset="0"/>
              </a:rPr>
              <a:t>merozoites</a:t>
            </a:r>
            <a:endParaRPr lang="en-US" sz="1200" b="1" dirty="0">
              <a:latin typeface="Comic Sans MS" panose="030F0702030302020204" pitchFamily="66" charset="0"/>
            </a:endParaRPr>
          </a:p>
        </p:txBody>
      </p:sp>
      <p:sp>
        <p:nvSpPr>
          <p:cNvPr id="15" name="TextBox 14">
            <a:extLst>
              <a:ext uri="{FF2B5EF4-FFF2-40B4-BE49-F238E27FC236}">
                <a16:creationId xmlns:a16="http://schemas.microsoft.com/office/drawing/2014/main" id="{8906DC00-D109-4A91-8A06-5293EA388B7A}"/>
              </a:ext>
            </a:extLst>
          </p:cNvPr>
          <p:cNvSpPr txBox="1"/>
          <p:nvPr/>
        </p:nvSpPr>
        <p:spPr>
          <a:xfrm>
            <a:off x="75384" y="5774780"/>
            <a:ext cx="2723823" cy="523220"/>
          </a:xfrm>
          <a:prstGeom prst="rect">
            <a:avLst/>
          </a:prstGeom>
          <a:noFill/>
        </p:spPr>
        <p:txBody>
          <a:bodyPr wrap="none" rtlCol="0">
            <a:spAutoFit/>
          </a:bodyPr>
          <a:lstStyle/>
          <a:p>
            <a:r>
              <a:rPr lang="en-US" sz="2800" dirty="0">
                <a:latin typeface="Century Gothic" panose="020B0502020202020204" pitchFamily="34" charset="0"/>
                <a:cs typeface="Comic Sans MS"/>
              </a:rPr>
              <a:t>small intestines</a:t>
            </a:r>
          </a:p>
        </p:txBody>
      </p:sp>
      <p:pic>
        <p:nvPicPr>
          <p:cNvPr id="4" name="Picture 3">
            <a:extLst>
              <a:ext uri="{FF2B5EF4-FFF2-40B4-BE49-F238E27FC236}">
                <a16:creationId xmlns:a16="http://schemas.microsoft.com/office/drawing/2014/main" id="{4151AA72-5074-D85B-FBE6-B8831DD192A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6662" t="19270" r="38024" b="47396"/>
          <a:stretch/>
        </p:blipFill>
        <p:spPr>
          <a:xfrm>
            <a:off x="262710" y="3512099"/>
            <a:ext cx="2196462" cy="2272202"/>
          </a:xfrm>
          <a:prstGeom prst="rect">
            <a:avLst/>
          </a:prstGeom>
        </p:spPr>
      </p:pic>
    </p:spTree>
    <p:extLst>
      <p:ext uri="{BB962C8B-B14F-4D97-AF65-F5344CB8AC3E}">
        <p14:creationId xmlns:p14="http://schemas.microsoft.com/office/powerpoint/2010/main" val="1553537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47205" y="1003632"/>
            <a:ext cx="11658600" cy="259080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auto">
              <a:buNone/>
            </a:pPr>
            <a:r>
              <a:rPr lang="en-US" sz="2400" b="1" dirty="0">
                <a:solidFill>
                  <a:schemeClr val="tx1"/>
                </a:solidFill>
                <a:latin typeface="Century Gothic" panose="020B0502020202020204" pitchFamily="34" charset="0"/>
              </a:rPr>
              <a:t>Transmission</a:t>
            </a:r>
          </a:p>
          <a:p>
            <a:pPr lvl="1" fontAlgn="auto"/>
            <a:r>
              <a:rPr lang="en-US" sz="2400" b="1" dirty="0">
                <a:solidFill>
                  <a:schemeClr val="accent1">
                    <a:lumMod val="75000"/>
                  </a:schemeClr>
                </a:solidFill>
                <a:latin typeface="Century Gothic" panose="020B0502020202020204" pitchFamily="34" charset="0"/>
              </a:rPr>
              <a:t>Direct life cycle  –  fecal-oral, ingestion of sporulated oocyst</a:t>
            </a:r>
          </a:p>
          <a:p>
            <a:pPr marL="0" indent="0" fontAlgn="auto">
              <a:buNone/>
            </a:pPr>
            <a:r>
              <a:rPr lang="en-US" sz="2400" b="1" dirty="0">
                <a:solidFill>
                  <a:schemeClr val="tx1"/>
                </a:solidFill>
                <a:latin typeface="Century Gothic" panose="020B0502020202020204" pitchFamily="34" charset="0"/>
              </a:rPr>
              <a:t>Invasion</a:t>
            </a:r>
          </a:p>
          <a:p>
            <a:pPr lvl="1" fontAlgn="auto"/>
            <a:r>
              <a:rPr lang="en-US" sz="2400" dirty="0" err="1">
                <a:solidFill>
                  <a:schemeClr val="tx1"/>
                </a:solidFill>
                <a:latin typeface="Century Gothic" panose="020B0502020202020204" pitchFamily="34" charset="0"/>
              </a:rPr>
              <a:t>Sporocysts</a:t>
            </a:r>
            <a:r>
              <a:rPr lang="en-US" sz="2400" dirty="0">
                <a:solidFill>
                  <a:schemeClr val="tx1"/>
                </a:solidFill>
                <a:latin typeface="Century Gothic" panose="020B0502020202020204" pitchFamily="34" charset="0"/>
              </a:rPr>
              <a:t> </a:t>
            </a:r>
            <a:r>
              <a:rPr lang="en-US" sz="2400" dirty="0" err="1">
                <a:solidFill>
                  <a:schemeClr val="tx1"/>
                </a:solidFill>
                <a:latin typeface="Century Gothic" panose="020B0502020202020204" pitchFamily="34" charset="0"/>
              </a:rPr>
              <a:t>excyst</a:t>
            </a:r>
            <a:r>
              <a:rPr lang="en-US" sz="2400" dirty="0">
                <a:solidFill>
                  <a:schemeClr val="tx1"/>
                </a:solidFill>
                <a:latin typeface="Century Gothic" panose="020B0502020202020204" pitchFamily="34" charset="0"/>
              </a:rPr>
              <a:t> from oocyst and </a:t>
            </a:r>
            <a:r>
              <a:rPr lang="en-US" sz="2400" b="1" dirty="0">
                <a:solidFill>
                  <a:schemeClr val="accent1">
                    <a:lumMod val="75000"/>
                  </a:schemeClr>
                </a:solidFill>
                <a:latin typeface="Century Gothic" panose="020B0502020202020204" pitchFamily="34" charset="0"/>
              </a:rPr>
              <a:t>invade</a:t>
            </a:r>
            <a:r>
              <a:rPr lang="en-US" sz="2400" dirty="0">
                <a:solidFill>
                  <a:schemeClr val="tx1"/>
                </a:solidFill>
                <a:latin typeface="Century Gothic" panose="020B0502020202020204" pitchFamily="34" charset="0"/>
              </a:rPr>
              <a:t> </a:t>
            </a:r>
            <a:r>
              <a:rPr lang="en-US" sz="2400" b="1" dirty="0">
                <a:solidFill>
                  <a:schemeClr val="accent1">
                    <a:lumMod val="75000"/>
                  </a:schemeClr>
                </a:solidFill>
                <a:latin typeface="Century Gothic" panose="020B0502020202020204" pitchFamily="34" charset="0"/>
              </a:rPr>
              <a:t>microvillus border of enterocyte</a:t>
            </a:r>
          </a:p>
          <a:p>
            <a:pPr marL="0" indent="0" fontAlgn="auto">
              <a:buNone/>
            </a:pPr>
            <a:r>
              <a:rPr lang="en-US" sz="2400" b="1" dirty="0">
                <a:solidFill>
                  <a:schemeClr val="tx1"/>
                </a:solidFill>
                <a:latin typeface="Century Gothic" panose="020B0502020202020204" pitchFamily="34" charset="0"/>
              </a:rPr>
              <a:t>Asexual reproduction  </a:t>
            </a:r>
            <a:r>
              <a:rPr lang="en-US" sz="2400" dirty="0">
                <a:solidFill>
                  <a:schemeClr val="tx1"/>
                </a:solidFill>
                <a:latin typeface="Century Gothic" panose="020B0502020202020204" pitchFamily="34" charset="0"/>
              </a:rPr>
              <a:t>(small intestines: Ileum, less in cecum &amp; colon)</a:t>
            </a:r>
          </a:p>
          <a:p>
            <a:pPr lvl="1" fontAlgn="auto"/>
            <a:r>
              <a:rPr lang="en-US" sz="2400" u="sng" dirty="0">
                <a:solidFill>
                  <a:schemeClr val="tx1"/>
                </a:solidFill>
                <a:latin typeface="Century Gothic" panose="020B0502020202020204" pitchFamily="34" charset="0"/>
              </a:rPr>
              <a:t>Merogony (schizogony)</a:t>
            </a:r>
          </a:p>
        </p:txBody>
      </p:sp>
      <p:sp>
        <p:nvSpPr>
          <p:cNvPr id="3" name="Rectangle 2">
            <a:extLst>
              <a:ext uri="{FF2B5EF4-FFF2-40B4-BE49-F238E27FC236}">
                <a16:creationId xmlns:a16="http://schemas.microsoft.com/office/drawing/2014/main" id="{527755E5-517F-488E-B340-6443A6C7F8B5}"/>
              </a:ext>
            </a:extLst>
          </p:cNvPr>
          <p:cNvSpPr/>
          <p:nvPr/>
        </p:nvSpPr>
        <p:spPr>
          <a:xfrm>
            <a:off x="1066800" y="152400"/>
            <a:ext cx="5009705" cy="646331"/>
          </a:xfrm>
          <a:prstGeom prst="rect">
            <a:avLst/>
          </a:prstGeom>
        </p:spPr>
        <p:txBody>
          <a:bodyPr wrap="none">
            <a:spAutoFit/>
          </a:bodyPr>
          <a:lstStyle/>
          <a:p>
            <a:r>
              <a:rPr lang="en-US" altLang="en-US" sz="3600" b="1" dirty="0">
                <a:latin typeface="Century Gothic" panose="020B0502020202020204" pitchFamily="34" charset="0"/>
              </a:rPr>
              <a:t>Life Cycle</a:t>
            </a:r>
            <a:r>
              <a:rPr lang="en-US" altLang="en-US" sz="3600" dirty="0">
                <a:latin typeface="Century Gothic" panose="020B0502020202020204" pitchFamily="34" charset="0"/>
              </a:rPr>
              <a:t>: </a:t>
            </a:r>
            <a:r>
              <a:rPr lang="en-US" altLang="en-US" sz="3600" i="1" dirty="0">
                <a:latin typeface="Century Gothic" panose="020B0502020202020204" pitchFamily="34" charset="0"/>
              </a:rPr>
              <a:t>C. </a:t>
            </a:r>
            <a:r>
              <a:rPr lang="en-US" altLang="en-US" sz="3600" i="1" dirty="0" err="1">
                <a:latin typeface="Century Gothic" panose="020B0502020202020204" pitchFamily="34" charset="0"/>
              </a:rPr>
              <a:t>parvum</a:t>
            </a:r>
            <a:endParaRPr lang="en-US" sz="3600" i="1" dirty="0"/>
          </a:p>
        </p:txBody>
      </p:sp>
      <p:sp>
        <p:nvSpPr>
          <p:cNvPr id="4" name="Rectangle 3">
            <a:extLst>
              <a:ext uri="{FF2B5EF4-FFF2-40B4-BE49-F238E27FC236}">
                <a16:creationId xmlns:a16="http://schemas.microsoft.com/office/drawing/2014/main" id="{29066539-C918-4497-8454-986355DB744B}"/>
              </a:ext>
            </a:extLst>
          </p:cNvPr>
          <p:cNvSpPr/>
          <p:nvPr/>
        </p:nvSpPr>
        <p:spPr>
          <a:xfrm>
            <a:off x="-5255" y="4316255"/>
            <a:ext cx="12202510" cy="830997"/>
          </a:xfrm>
          <a:prstGeom prst="rect">
            <a:avLst/>
          </a:prstGeom>
        </p:spPr>
        <p:txBody>
          <a:bodyPr wrap="square">
            <a:spAutoFit/>
          </a:bodyPr>
          <a:lstStyle/>
          <a:p>
            <a:pPr marL="800100" lvl="1" indent="-342900" fontAlgn="auto">
              <a:buFont typeface="Arial" panose="020B0604020202020204" pitchFamily="34" charset="0"/>
              <a:buChar char="•"/>
            </a:pPr>
            <a:r>
              <a:rPr lang="en-US" dirty="0">
                <a:latin typeface="Century Gothic" panose="020B0502020202020204" pitchFamily="34" charset="0"/>
              </a:rPr>
              <a:t>Final generation of merozoites infect other enterocytes and undergo </a:t>
            </a:r>
            <a:r>
              <a:rPr lang="en-US" dirty="0" err="1">
                <a:latin typeface="Century Gothic" panose="020B0502020202020204" pitchFamily="34" charset="0"/>
              </a:rPr>
              <a:t>gametogony</a:t>
            </a:r>
            <a:r>
              <a:rPr lang="en-US" dirty="0">
                <a:latin typeface="Century Gothic" panose="020B0502020202020204" pitchFamily="34" charset="0"/>
              </a:rPr>
              <a:t> (production of gametes)</a:t>
            </a:r>
          </a:p>
        </p:txBody>
      </p:sp>
      <p:sp>
        <p:nvSpPr>
          <p:cNvPr id="5" name="Rectangle 4">
            <a:extLst>
              <a:ext uri="{FF2B5EF4-FFF2-40B4-BE49-F238E27FC236}">
                <a16:creationId xmlns:a16="http://schemas.microsoft.com/office/drawing/2014/main" id="{A8BCDFB5-EF56-42F7-A60F-CB4D0C96D9A5}"/>
              </a:ext>
            </a:extLst>
          </p:cNvPr>
          <p:cNvSpPr/>
          <p:nvPr/>
        </p:nvSpPr>
        <p:spPr>
          <a:xfrm>
            <a:off x="247205" y="3799333"/>
            <a:ext cx="3190297" cy="461665"/>
          </a:xfrm>
          <a:prstGeom prst="rect">
            <a:avLst/>
          </a:prstGeom>
        </p:spPr>
        <p:txBody>
          <a:bodyPr wrap="none">
            <a:spAutoFit/>
          </a:bodyPr>
          <a:lstStyle/>
          <a:p>
            <a:pPr fontAlgn="auto"/>
            <a:r>
              <a:rPr lang="en-US" b="1" dirty="0">
                <a:latin typeface="Century Gothic" panose="020B0502020202020204" pitchFamily="34" charset="0"/>
              </a:rPr>
              <a:t>Sexual reproduction</a:t>
            </a:r>
          </a:p>
        </p:txBody>
      </p:sp>
      <p:sp>
        <p:nvSpPr>
          <p:cNvPr id="6" name="Rectangle 5">
            <a:extLst>
              <a:ext uri="{FF2B5EF4-FFF2-40B4-BE49-F238E27FC236}">
                <a16:creationId xmlns:a16="http://schemas.microsoft.com/office/drawing/2014/main" id="{68360C79-8AB5-4E34-89F2-F4C2903E7D0F}"/>
              </a:ext>
            </a:extLst>
          </p:cNvPr>
          <p:cNvSpPr/>
          <p:nvPr/>
        </p:nvSpPr>
        <p:spPr>
          <a:xfrm>
            <a:off x="0" y="5398320"/>
            <a:ext cx="12050111" cy="830997"/>
          </a:xfrm>
          <a:prstGeom prst="rect">
            <a:avLst/>
          </a:prstGeom>
        </p:spPr>
        <p:txBody>
          <a:bodyPr wrap="square">
            <a:spAutoFit/>
          </a:bodyPr>
          <a:lstStyle/>
          <a:p>
            <a:pPr marL="800100" lvl="1" indent="-342900" fontAlgn="auto">
              <a:buFont typeface="Arial" panose="020B0604020202020204" pitchFamily="34" charset="0"/>
              <a:buChar char="•"/>
            </a:pPr>
            <a:r>
              <a:rPr lang="en-US" dirty="0">
                <a:latin typeface="Century Gothic" panose="020B0502020202020204" pitchFamily="34" charset="0"/>
              </a:rPr>
              <a:t>Fertilization – a microgamete fuses with a macrogamete eventually forming an oocyte</a:t>
            </a:r>
          </a:p>
        </p:txBody>
      </p:sp>
      <p:pic>
        <p:nvPicPr>
          <p:cNvPr id="7" name="Picture 6" descr="A close up of an animal&#10;&#10;Description automatically generated">
            <a:extLst>
              <a:ext uri="{FF2B5EF4-FFF2-40B4-BE49-F238E27FC236}">
                <a16:creationId xmlns:a16="http://schemas.microsoft.com/office/drawing/2014/main" id="{FF16E724-0B0A-40BE-A6A0-F1BF7BC219B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77400" y="0"/>
            <a:ext cx="2025534" cy="2200657"/>
          </a:xfrm>
          <a:prstGeom prst="rect">
            <a:avLst/>
          </a:prstGeom>
        </p:spPr>
      </p:pic>
    </p:spTree>
    <p:extLst>
      <p:ext uri="{BB962C8B-B14F-4D97-AF65-F5344CB8AC3E}">
        <p14:creationId xmlns:p14="http://schemas.microsoft.com/office/powerpoint/2010/main" val="3740754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7755E5-517F-488E-B340-6443A6C7F8B5}"/>
              </a:ext>
            </a:extLst>
          </p:cNvPr>
          <p:cNvSpPr/>
          <p:nvPr/>
        </p:nvSpPr>
        <p:spPr>
          <a:xfrm>
            <a:off x="152400" y="8965"/>
            <a:ext cx="5009705" cy="646331"/>
          </a:xfrm>
          <a:prstGeom prst="rect">
            <a:avLst/>
          </a:prstGeom>
        </p:spPr>
        <p:txBody>
          <a:bodyPr wrap="none">
            <a:spAutoFit/>
          </a:bodyPr>
          <a:lstStyle/>
          <a:p>
            <a:r>
              <a:rPr lang="en-US" altLang="en-US" sz="3600" b="1" dirty="0">
                <a:latin typeface="Century Gothic" panose="020B0502020202020204" pitchFamily="34" charset="0"/>
              </a:rPr>
              <a:t>Life Cycle</a:t>
            </a:r>
            <a:r>
              <a:rPr lang="en-US" altLang="en-US" sz="3600" dirty="0">
                <a:latin typeface="Century Gothic" panose="020B0502020202020204" pitchFamily="34" charset="0"/>
              </a:rPr>
              <a:t>: </a:t>
            </a:r>
            <a:r>
              <a:rPr lang="en-US" altLang="en-US" sz="3600" i="1" dirty="0">
                <a:latin typeface="Century Gothic" panose="020B0502020202020204" pitchFamily="34" charset="0"/>
              </a:rPr>
              <a:t>C. </a:t>
            </a:r>
            <a:r>
              <a:rPr lang="en-US" altLang="en-US" sz="3600" i="1" dirty="0" err="1">
                <a:latin typeface="Century Gothic" panose="020B0502020202020204" pitchFamily="34" charset="0"/>
              </a:rPr>
              <a:t>parvum</a:t>
            </a:r>
            <a:endParaRPr lang="en-US" sz="3600" i="1" dirty="0"/>
          </a:p>
        </p:txBody>
      </p:sp>
      <p:sp>
        <p:nvSpPr>
          <p:cNvPr id="3" name="Rectangle 3"/>
          <p:cNvSpPr txBox="1">
            <a:spLocks noChangeArrowheads="1"/>
          </p:cNvSpPr>
          <p:nvPr/>
        </p:nvSpPr>
        <p:spPr>
          <a:xfrm>
            <a:off x="152400" y="1066800"/>
            <a:ext cx="11277600" cy="494540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r>
              <a:rPr lang="en-US" sz="2400" b="1" dirty="0">
                <a:solidFill>
                  <a:schemeClr val="tx1"/>
                </a:solidFill>
                <a:latin typeface="Century Gothic" panose="020B0502020202020204" pitchFamily="34" charset="0"/>
              </a:rPr>
              <a:t>Sporogony (= Sporulation) – </a:t>
            </a:r>
            <a:r>
              <a:rPr lang="en-US" sz="2400" dirty="0">
                <a:solidFill>
                  <a:schemeClr val="tx1"/>
                </a:solidFill>
                <a:latin typeface="Century Gothic" panose="020B0502020202020204" pitchFamily="34" charset="0"/>
              </a:rPr>
              <a:t>oocyst forms 4 sporozoites</a:t>
            </a:r>
          </a:p>
          <a:p>
            <a:pPr lvl="1" fontAlgn="auto"/>
            <a:r>
              <a:rPr lang="en-US" sz="2400" b="1" dirty="0">
                <a:solidFill>
                  <a:schemeClr val="accent1">
                    <a:lumMod val="75000"/>
                  </a:schemeClr>
                </a:solidFill>
                <a:latin typeface="Century Gothic" panose="020B0502020202020204" pitchFamily="34" charset="0"/>
              </a:rPr>
              <a:t>Sporulation occurs within the host gut = oocyst  immediately infectious.</a:t>
            </a:r>
            <a:endParaRPr lang="en-US" sz="2400" b="1" dirty="0">
              <a:solidFill>
                <a:schemeClr val="tx1"/>
              </a:solidFill>
              <a:latin typeface="Century Gothic" panose="020B0502020202020204" pitchFamily="34" charset="0"/>
            </a:endParaRPr>
          </a:p>
          <a:p>
            <a:pPr fontAlgn="auto"/>
            <a:r>
              <a:rPr lang="en-US" sz="2400" b="1" dirty="0">
                <a:solidFill>
                  <a:schemeClr val="tx1"/>
                </a:solidFill>
                <a:latin typeface="Century Gothic" panose="020B0502020202020204" pitchFamily="34" charset="0"/>
              </a:rPr>
              <a:t>Dissemination</a:t>
            </a:r>
          </a:p>
          <a:p>
            <a:pPr lvl="1" fontAlgn="auto"/>
            <a:r>
              <a:rPr lang="en-US" sz="2400" b="1" dirty="0">
                <a:solidFill>
                  <a:schemeClr val="accent1">
                    <a:lumMod val="75000"/>
                  </a:schemeClr>
                </a:solidFill>
                <a:latin typeface="Century Gothic" panose="020B0502020202020204" pitchFamily="34" charset="0"/>
              </a:rPr>
              <a:t>Thin-walled Oocysts</a:t>
            </a:r>
          </a:p>
          <a:p>
            <a:pPr lvl="2" fontAlgn="auto"/>
            <a:r>
              <a:rPr lang="en-US" sz="2000" b="1" dirty="0">
                <a:solidFill>
                  <a:schemeClr val="accent1">
                    <a:lumMod val="75000"/>
                  </a:schemeClr>
                </a:solidFill>
                <a:latin typeface="Century Gothic" panose="020B0502020202020204" pitchFamily="34" charset="0"/>
              </a:rPr>
              <a:t>Autoinfection</a:t>
            </a:r>
            <a:r>
              <a:rPr lang="en-US" sz="2000" b="1" dirty="0">
                <a:solidFill>
                  <a:schemeClr val="tx1"/>
                </a:solidFill>
                <a:latin typeface="Century Gothic" panose="020B0502020202020204" pitchFamily="34" charset="0"/>
              </a:rPr>
              <a:t>: </a:t>
            </a:r>
            <a:r>
              <a:rPr lang="en-US" sz="2000" dirty="0">
                <a:solidFill>
                  <a:schemeClr val="tx1"/>
                </a:solidFill>
                <a:latin typeface="Century Gothic" panose="020B0502020202020204" pitchFamily="34" charset="0"/>
              </a:rPr>
              <a:t>oocysts have thin walls and </a:t>
            </a:r>
            <a:r>
              <a:rPr lang="en-US" sz="2000" b="1" dirty="0">
                <a:solidFill>
                  <a:schemeClr val="accent1">
                    <a:lumMod val="75000"/>
                  </a:schemeClr>
                </a:solidFill>
                <a:latin typeface="Century Gothic" panose="020B0502020202020204" pitchFamily="34" charset="0"/>
              </a:rPr>
              <a:t>excyst within the same host</a:t>
            </a:r>
          </a:p>
          <a:p>
            <a:pPr lvl="3" fontAlgn="auto"/>
            <a:r>
              <a:rPr lang="en-US" sz="2000" u="sng" dirty="0">
                <a:solidFill>
                  <a:schemeClr val="tx1"/>
                </a:solidFill>
                <a:latin typeface="Century Gothic" panose="020B0502020202020204" pitchFamily="34" charset="0"/>
              </a:rPr>
              <a:t>Normal immune system → low grade chronic pathology </a:t>
            </a:r>
            <a:r>
              <a:rPr lang="en-US" sz="2000" dirty="0">
                <a:solidFill>
                  <a:schemeClr val="tx1"/>
                </a:solidFill>
                <a:latin typeface="Century Gothic" panose="020B0502020202020204" pitchFamily="34" charset="0"/>
              </a:rPr>
              <a:t>(diarrhea)</a:t>
            </a:r>
          </a:p>
          <a:p>
            <a:pPr lvl="3" fontAlgn="auto"/>
            <a:r>
              <a:rPr lang="en-US" sz="2000" u="sng" dirty="0">
                <a:solidFill>
                  <a:schemeClr val="tx1"/>
                </a:solidFill>
                <a:latin typeface="Century Gothic" panose="020B0502020202020204" pitchFamily="34" charset="0"/>
              </a:rPr>
              <a:t>Immunocompromised → </a:t>
            </a:r>
            <a:r>
              <a:rPr lang="en-US" sz="2000" u="sng" dirty="0" err="1">
                <a:solidFill>
                  <a:schemeClr val="tx1"/>
                </a:solidFill>
                <a:latin typeface="Century Gothic" panose="020B0502020202020204" pitchFamily="34" charset="0"/>
              </a:rPr>
              <a:t>hyperinfection</a:t>
            </a:r>
            <a:r>
              <a:rPr lang="en-US" sz="2000" u="sng" dirty="0">
                <a:solidFill>
                  <a:schemeClr val="tx1"/>
                </a:solidFill>
                <a:latin typeface="Century Gothic" panose="020B0502020202020204" pitchFamily="34" charset="0"/>
              </a:rPr>
              <a:t> </a:t>
            </a:r>
            <a:r>
              <a:rPr lang="en-US" sz="2000" dirty="0">
                <a:solidFill>
                  <a:schemeClr val="tx1"/>
                </a:solidFill>
                <a:latin typeface="Century Gothic" panose="020B0502020202020204" pitchFamily="34" charset="0"/>
              </a:rPr>
              <a:t>/ severe pathology / mortality.</a:t>
            </a:r>
          </a:p>
          <a:p>
            <a:pPr lvl="3" fontAlgn="auto"/>
            <a:endParaRPr lang="en-US" sz="2000" dirty="0">
              <a:solidFill>
                <a:schemeClr val="tx1"/>
              </a:solidFill>
              <a:latin typeface="Century Gothic" panose="020B0502020202020204" pitchFamily="34" charset="0"/>
            </a:endParaRPr>
          </a:p>
          <a:p>
            <a:pPr lvl="1" fontAlgn="auto"/>
            <a:r>
              <a:rPr lang="en-US" sz="2400" b="1" dirty="0">
                <a:solidFill>
                  <a:schemeClr val="accent1">
                    <a:lumMod val="75000"/>
                  </a:schemeClr>
                </a:solidFill>
                <a:latin typeface="Century Gothic" panose="020B0502020202020204" pitchFamily="34" charset="0"/>
              </a:rPr>
              <a:t>Thick-walled Oocysts</a:t>
            </a:r>
          </a:p>
          <a:p>
            <a:pPr lvl="2" fontAlgn="auto"/>
            <a:r>
              <a:rPr lang="en-US" sz="2000" b="1" dirty="0">
                <a:solidFill>
                  <a:schemeClr val="accent1">
                    <a:lumMod val="75000"/>
                  </a:schemeClr>
                </a:solidFill>
                <a:latin typeface="Century Gothic" panose="020B0502020202020204" pitchFamily="34" charset="0"/>
              </a:rPr>
              <a:t>Exit the host in the feces</a:t>
            </a:r>
          </a:p>
          <a:p>
            <a:pPr lvl="3" fontAlgn="auto"/>
            <a:r>
              <a:rPr lang="en-US" sz="2000" dirty="0">
                <a:solidFill>
                  <a:schemeClr val="tx1"/>
                </a:solidFill>
                <a:latin typeface="Century Gothic" panose="020B0502020202020204" pitchFamily="34" charset="0"/>
              </a:rPr>
              <a:t>Contaminate the environment and </a:t>
            </a:r>
            <a:r>
              <a:rPr lang="en-US" sz="2000" b="1" dirty="0">
                <a:solidFill>
                  <a:schemeClr val="accent1">
                    <a:lumMod val="75000"/>
                  </a:schemeClr>
                </a:solidFill>
                <a:latin typeface="Century Gothic" panose="020B0502020202020204" pitchFamily="34" charset="0"/>
              </a:rPr>
              <a:t>transmission to the next host</a:t>
            </a:r>
            <a:r>
              <a:rPr lang="en-US" sz="2000" dirty="0">
                <a:solidFill>
                  <a:schemeClr val="tx1"/>
                </a:solidFill>
                <a:latin typeface="Century Gothic" panose="020B0502020202020204" pitchFamily="34" charset="0"/>
              </a:rPr>
              <a:t>.</a:t>
            </a:r>
          </a:p>
          <a:p>
            <a:pPr lvl="3" fontAlgn="auto"/>
            <a:r>
              <a:rPr lang="en-US" sz="2000" b="1" dirty="0">
                <a:solidFill>
                  <a:schemeClr val="accent1">
                    <a:lumMod val="75000"/>
                  </a:schemeClr>
                </a:solidFill>
                <a:latin typeface="Century Gothic" panose="020B0502020202020204" pitchFamily="34" charset="0"/>
              </a:rPr>
              <a:t>Infectious when passed</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t="1913" b="25956"/>
          <a:stretch/>
        </p:blipFill>
        <p:spPr>
          <a:xfrm rot="16200000">
            <a:off x="9700838" y="3761974"/>
            <a:ext cx="2375176" cy="2623626"/>
          </a:xfrm>
          <a:prstGeom prst="rect">
            <a:avLst/>
          </a:prstGeom>
        </p:spPr>
      </p:pic>
    </p:spTree>
    <p:extLst>
      <p:ext uri="{BB962C8B-B14F-4D97-AF65-F5344CB8AC3E}">
        <p14:creationId xmlns:p14="http://schemas.microsoft.com/office/powerpoint/2010/main" val="4166665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9159" y="86379"/>
            <a:ext cx="6373861" cy="707886"/>
          </a:xfrm>
          <a:prstGeom prst="rect">
            <a:avLst/>
          </a:prstGeom>
        </p:spPr>
        <p:txBody>
          <a:bodyPr wrap="none">
            <a:spAutoFit/>
          </a:bodyPr>
          <a:lstStyle/>
          <a:p>
            <a:r>
              <a:rPr lang="en-US" sz="4000" b="1" i="1" dirty="0">
                <a:latin typeface="Century Gothic" panose="020B0502020202020204" pitchFamily="34" charset="0"/>
              </a:rPr>
              <a:t>C. </a:t>
            </a:r>
            <a:r>
              <a:rPr lang="en-US" sz="4000" b="1" i="1" dirty="0" err="1">
                <a:latin typeface="Century Gothic" panose="020B0502020202020204" pitchFamily="34" charset="0"/>
              </a:rPr>
              <a:t>parvum</a:t>
            </a:r>
            <a:r>
              <a:rPr lang="en-US" sz="4000" b="1" i="1" dirty="0">
                <a:latin typeface="Century Gothic" panose="020B0502020202020204" pitchFamily="34" charset="0"/>
              </a:rPr>
              <a:t> </a:t>
            </a:r>
            <a:r>
              <a:rPr lang="en-US" sz="4000" b="1" dirty="0">
                <a:latin typeface="Century Gothic" panose="020B0502020202020204" pitchFamily="34" charset="0"/>
              </a:rPr>
              <a:t>Pathogenesis </a:t>
            </a:r>
            <a:endParaRPr lang="en-US" sz="2800" dirty="0">
              <a:latin typeface="Century Gothic" panose="020B0502020202020204" pitchFamily="34" charset="0"/>
            </a:endParaRPr>
          </a:p>
        </p:txBody>
      </p:sp>
      <p:sp>
        <p:nvSpPr>
          <p:cNvPr id="22" name="Rectangle 3"/>
          <p:cNvSpPr txBox="1">
            <a:spLocks noChangeArrowheads="1"/>
          </p:cNvSpPr>
          <p:nvPr/>
        </p:nvSpPr>
        <p:spPr>
          <a:xfrm>
            <a:off x="0" y="1139284"/>
            <a:ext cx="9448800" cy="5092316"/>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fontAlgn="auto">
              <a:buNone/>
            </a:pPr>
            <a:r>
              <a:rPr lang="en-US" sz="2800" b="1" u="sng" dirty="0">
                <a:solidFill>
                  <a:schemeClr val="accent1">
                    <a:lumMod val="75000"/>
                  </a:schemeClr>
                </a:solidFill>
                <a:latin typeface="Century Gothic" panose="020B0502020202020204" pitchFamily="34" charset="0"/>
              </a:rPr>
              <a:t>Direct damage </a:t>
            </a:r>
            <a:r>
              <a:rPr lang="en-US" sz="2800" b="1" dirty="0">
                <a:solidFill>
                  <a:schemeClr val="accent1">
                    <a:lumMod val="75000"/>
                  </a:schemeClr>
                </a:solidFill>
                <a:latin typeface="Century Gothic" panose="020B0502020202020204" pitchFamily="34" charset="0"/>
              </a:rPr>
              <a:t>(inside microvilli)</a:t>
            </a:r>
          </a:p>
          <a:p>
            <a:pPr lvl="1" fontAlgn="auto"/>
            <a:r>
              <a:rPr lang="en-US" sz="2800" b="1" dirty="0">
                <a:solidFill>
                  <a:schemeClr val="accent1">
                    <a:lumMod val="75000"/>
                  </a:schemeClr>
                </a:solidFill>
                <a:latin typeface="Century Gothic" panose="020B0502020202020204" pitchFamily="34" charset="0"/>
              </a:rPr>
              <a:t>SI villus atrophy and dysfunction </a:t>
            </a:r>
            <a:r>
              <a:rPr lang="en-US" sz="2800" b="1" dirty="0">
                <a:solidFill>
                  <a:schemeClr val="tx1"/>
                </a:solidFill>
                <a:latin typeface="Century Gothic" panose="020B0502020202020204" pitchFamily="34" charset="0"/>
              </a:rPr>
              <a:t> </a:t>
            </a:r>
          </a:p>
          <a:p>
            <a:pPr marL="201168" lvl="1" indent="0" fontAlgn="auto">
              <a:buNone/>
            </a:pPr>
            <a:r>
              <a:rPr lang="en-US" sz="2800" dirty="0">
                <a:solidFill>
                  <a:schemeClr val="tx1"/>
                </a:solidFill>
                <a:latin typeface="Century Gothic" panose="020B0502020202020204" pitchFamily="34" charset="0"/>
              </a:rPr>
              <a:t>   ↓ surface area</a:t>
            </a:r>
          </a:p>
          <a:p>
            <a:pPr marL="201168" lvl="1" indent="0" fontAlgn="auto">
              <a:buNone/>
            </a:pPr>
            <a:r>
              <a:rPr lang="en-US" sz="2800" dirty="0">
                <a:solidFill>
                  <a:schemeClr val="tx1"/>
                </a:solidFill>
                <a:latin typeface="Century Gothic" panose="020B0502020202020204" pitchFamily="34" charset="0"/>
              </a:rPr>
              <a:t>   ↓ absorption</a:t>
            </a:r>
          </a:p>
          <a:p>
            <a:pPr lvl="1" fontAlgn="auto"/>
            <a:r>
              <a:rPr lang="en-US" sz="2800" dirty="0">
                <a:solidFill>
                  <a:schemeClr val="tx1"/>
                </a:solidFill>
                <a:latin typeface="Century Gothic" panose="020B0502020202020204" pitchFamily="34" charset="0"/>
              </a:rPr>
              <a:t>Crypt hyperplasia causes </a:t>
            </a:r>
          </a:p>
          <a:p>
            <a:pPr marL="201168" lvl="1" indent="0" fontAlgn="auto">
              <a:buNone/>
            </a:pPr>
            <a:r>
              <a:rPr lang="en-US" sz="2800" dirty="0">
                <a:solidFill>
                  <a:schemeClr val="tx1"/>
                </a:solidFill>
                <a:latin typeface="Century Gothic" panose="020B0502020202020204" pitchFamily="34" charset="0"/>
              </a:rPr>
              <a:t>  ↑ secretory activity</a:t>
            </a:r>
          </a:p>
          <a:p>
            <a:pPr marL="201168" lvl="1" indent="0" fontAlgn="auto">
              <a:buNone/>
            </a:pPr>
            <a:endParaRPr lang="en-US" sz="2800" dirty="0">
              <a:solidFill>
                <a:schemeClr val="tx1"/>
              </a:solidFill>
              <a:latin typeface="Century Gothic" panose="020B0502020202020204" pitchFamily="34" charset="0"/>
            </a:endParaRPr>
          </a:p>
          <a:p>
            <a:pPr marL="201168" lvl="1" indent="0" fontAlgn="auto">
              <a:buNone/>
            </a:pPr>
            <a:endParaRPr lang="en-US" sz="2800" dirty="0">
              <a:solidFill>
                <a:schemeClr val="tx1"/>
              </a:solidFill>
              <a:latin typeface="Century Gothic" panose="020B0502020202020204" pitchFamily="34" charset="0"/>
            </a:endParaRPr>
          </a:p>
          <a:p>
            <a:pPr marL="201168" lvl="1" indent="0" fontAlgn="auto">
              <a:buNone/>
            </a:pPr>
            <a:r>
              <a:rPr lang="en-US" sz="2800" u="sng" dirty="0">
                <a:solidFill>
                  <a:schemeClr val="tx1"/>
                </a:solidFill>
                <a:latin typeface="Century Gothic" panose="020B0502020202020204" pitchFamily="34" charset="0"/>
              </a:rPr>
              <a:t>Indirect damage</a:t>
            </a:r>
          </a:p>
          <a:p>
            <a:pPr lvl="1" fontAlgn="auto"/>
            <a:r>
              <a:rPr lang="en-US" sz="2800" dirty="0">
                <a:solidFill>
                  <a:schemeClr val="tx1"/>
                </a:solidFill>
                <a:latin typeface="Century Gothic" panose="020B0502020202020204" pitchFamily="34" charset="0"/>
              </a:rPr>
              <a:t> Inflammation </a:t>
            </a:r>
          </a:p>
          <a:p>
            <a:pPr marL="201168" lvl="1" indent="0" fontAlgn="auto">
              <a:buNone/>
            </a:pPr>
            <a:r>
              <a:rPr lang="en-US" sz="2800" dirty="0">
                <a:solidFill>
                  <a:schemeClr val="tx1"/>
                </a:solidFill>
                <a:latin typeface="Century Gothic" panose="020B0502020202020204" pitchFamily="34" charset="0"/>
              </a:rPr>
              <a:t>  ↑ permeability, with </a:t>
            </a:r>
            <a:r>
              <a:rPr lang="en-US" sz="2800" b="1" dirty="0">
                <a:solidFill>
                  <a:schemeClr val="accent2"/>
                </a:solidFill>
                <a:latin typeface="Century Gothic" panose="020B0502020202020204" pitchFamily="34" charset="0"/>
              </a:rPr>
              <a:t>loss of fluids into the gut lumen</a:t>
            </a:r>
            <a:r>
              <a:rPr lang="en-US" sz="2800" dirty="0">
                <a:solidFill>
                  <a:schemeClr val="tx1"/>
                </a:solidFill>
                <a:latin typeface="Century Gothic" panose="020B0502020202020204" pitchFamily="34" charset="0"/>
              </a:rPr>
              <a:t>.</a:t>
            </a:r>
          </a:p>
        </p:txBody>
      </p:sp>
      <p:sp>
        <p:nvSpPr>
          <p:cNvPr id="4" name="Rectangle 3"/>
          <p:cNvSpPr/>
          <p:nvPr/>
        </p:nvSpPr>
        <p:spPr>
          <a:xfrm>
            <a:off x="6498634" y="86379"/>
            <a:ext cx="4902304" cy="707886"/>
          </a:xfrm>
          <a:prstGeom prst="rect">
            <a:avLst/>
          </a:prstGeom>
        </p:spPr>
        <p:txBody>
          <a:bodyPr wrap="none">
            <a:spAutoFit/>
          </a:bodyPr>
          <a:lstStyle/>
          <a:p>
            <a:pPr fontAlgn="auto"/>
            <a:r>
              <a:rPr lang="en-US" sz="4000" dirty="0">
                <a:latin typeface="Century Gothic" panose="020B0502020202020204" pitchFamily="34" charset="0"/>
              </a:rPr>
              <a:t>→ </a:t>
            </a:r>
            <a:r>
              <a:rPr lang="en-US" sz="4000" u="sng" dirty="0">
                <a:latin typeface="Century Gothic" panose="020B0502020202020204" pitchFamily="34" charset="0"/>
              </a:rPr>
              <a:t>Watery Diarrhea</a:t>
            </a:r>
          </a:p>
        </p:txBody>
      </p:sp>
      <p:sp>
        <p:nvSpPr>
          <p:cNvPr id="6" name="Rectangle 5"/>
          <p:cNvSpPr/>
          <p:nvPr/>
        </p:nvSpPr>
        <p:spPr>
          <a:xfrm>
            <a:off x="372207" y="6396335"/>
            <a:ext cx="11506200" cy="461665"/>
          </a:xfrm>
          <a:prstGeom prst="rect">
            <a:avLst/>
          </a:prstGeom>
        </p:spPr>
        <p:txBody>
          <a:bodyPr wrap="square">
            <a:spAutoFit/>
          </a:bodyPr>
          <a:lstStyle/>
          <a:p>
            <a:r>
              <a:rPr lang="en-US" sz="1200" dirty="0">
                <a:solidFill>
                  <a:schemeClr val="bg1"/>
                </a:solidFill>
                <a:latin typeface="Century Gothic" panose="020B0502020202020204" pitchFamily="34" charset="0"/>
              </a:rPr>
              <a:t>Image: </a:t>
            </a:r>
            <a:r>
              <a:rPr lang="en-US" sz="1200" dirty="0" err="1">
                <a:solidFill>
                  <a:schemeClr val="bg1"/>
                </a:solidFill>
                <a:latin typeface="Century Gothic" panose="020B0502020202020204" pitchFamily="34" charset="0"/>
              </a:rPr>
              <a:t>Gookin</a:t>
            </a:r>
            <a:r>
              <a:rPr lang="en-US" sz="1200" dirty="0">
                <a:solidFill>
                  <a:schemeClr val="bg1"/>
                </a:solidFill>
                <a:latin typeface="Century Gothic" panose="020B0502020202020204" pitchFamily="34" charset="0"/>
              </a:rPr>
              <a:t>, Jody L., </a:t>
            </a:r>
            <a:r>
              <a:rPr lang="en-US" sz="1200" dirty="0" err="1">
                <a:solidFill>
                  <a:schemeClr val="bg1"/>
                </a:solidFill>
                <a:latin typeface="Century Gothic" panose="020B0502020202020204" pitchFamily="34" charset="0"/>
              </a:rPr>
              <a:t>Shila</a:t>
            </a:r>
            <a:r>
              <a:rPr lang="en-US" sz="1200" dirty="0">
                <a:solidFill>
                  <a:schemeClr val="bg1"/>
                </a:solidFill>
                <a:latin typeface="Century Gothic" panose="020B0502020202020204" pitchFamily="34" charset="0"/>
              </a:rPr>
              <a:t> K. </a:t>
            </a:r>
            <a:r>
              <a:rPr lang="en-US" sz="1200" dirty="0" err="1">
                <a:solidFill>
                  <a:schemeClr val="bg1"/>
                </a:solidFill>
                <a:latin typeface="Century Gothic" panose="020B0502020202020204" pitchFamily="34" charset="0"/>
              </a:rPr>
              <a:t>Nordone</a:t>
            </a:r>
            <a:r>
              <a:rPr lang="en-US" sz="1200" dirty="0">
                <a:solidFill>
                  <a:schemeClr val="bg1"/>
                </a:solidFill>
                <a:latin typeface="Century Gothic" panose="020B0502020202020204" pitchFamily="34" charset="0"/>
              </a:rPr>
              <a:t>, and Robert A. </a:t>
            </a:r>
            <a:r>
              <a:rPr lang="en-US" sz="1200" dirty="0" err="1">
                <a:solidFill>
                  <a:schemeClr val="bg1"/>
                </a:solidFill>
                <a:latin typeface="Century Gothic" panose="020B0502020202020204" pitchFamily="34" charset="0"/>
              </a:rPr>
              <a:t>Argenzio</a:t>
            </a:r>
            <a:r>
              <a:rPr lang="en-US" sz="1200" dirty="0">
                <a:solidFill>
                  <a:schemeClr val="bg1"/>
                </a:solidFill>
                <a:latin typeface="Century Gothic" panose="020B0502020202020204" pitchFamily="34" charset="0"/>
              </a:rPr>
              <a:t>. "Host responses to Cryptosporidium infection." </a:t>
            </a:r>
            <a:r>
              <a:rPr lang="en-US" sz="1200" i="1" dirty="0">
                <a:solidFill>
                  <a:schemeClr val="bg1"/>
                </a:solidFill>
                <a:latin typeface="Century Gothic" panose="020B0502020202020204" pitchFamily="34" charset="0"/>
              </a:rPr>
              <a:t>Journal of veterinary internal medicine</a:t>
            </a:r>
            <a:r>
              <a:rPr lang="en-US" sz="1200" dirty="0">
                <a:solidFill>
                  <a:schemeClr val="bg1"/>
                </a:solidFill>
                <a:latin typeface="Century Gothic" panose="020B0502020202020204" pitchFamily="34" charset="0"/>
              </a:rPr>
              <a:t> 16.1 (2002): 12-21.</a:t>
            </a:r>
          </a:p>
        </p:txBody>
      </p:sp>
      <p:grpSp>
        <p:nvGrpSpPr>
          <p:cNvPr id="7" name="Group 6">
            <a:extLst>
              <a:ext uri="{FF2B5EF4-FFF2-40B4-BE49-F238E27FC236}">
                <a16:creationId xmlns:a16="http://schemas.microsoft.com/office/drawing/2014/main" id="{26976158-1658-4082-8302-3102754163A5}"/>
              </a:ext>
            </a:extLst>
          </p:cNvPr>
          <p:cNvGrpSpPr/>
          <p:nvPr/>
        </p:nvGrpSpPr>
        <p:grpSpPr>
          <a:xfrm>
            <a:off x="5877909" y="3366848"/>
            <a:ext cx="6096000" cy="2404891"/>
            <a:chOff x="6096000" y="3276600"/>
            <a:chExt cx="6096000" cy="2404891"/>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0" y="3276600"/>
              <a:ext cx="6096000" cy="2404891"/>
            </a:xfrm>
            <a:prstGeom prst="rect">
              <a:avLst/>
            </a:prstGeom>
          </p:spPr>
        </p:pic>
        <p:sp>
          <p:nvSpPr>
            <p:cNvPr id="8" name="Rectangle 7"/>
            <p:cNvSpPr/>
            <p:nvPr/>
          </p:nvSpPr>
          <p:spPr>
            <a:xfrm>
              <a:off x="6642309" y="3339024"/>
              <a:ext cx="5072222" cy="523220"/>
            </a:xfrm>
            <a:prstGeom prst="rect">
              <a:avLst/>
            </a:prstGeom>
          </p:spPr>
          <p:txBody>
            <a:bodyPr wrap="none">
              <a:spAutoFit/>
            </a:bodyPr>
            <a:lstStyle/>
            <a:p>
              <a:pPr fontAlgn="auto"/>
              <a:r>
                <a:rPr lang="en-US" sz="2800" b="1" dirty="0">
                  <a:latin typeface="Century Gothic" panose="020B0502020202020204" pitchFamily="34" charset="0"/>
                </a:rPr>
                <a:t>Healthy			Crypto</a:t>
              </a:r>
            </a:p>
          </p:txBody>
        </p:sp>
      </p:grpSp>
      <p:grpSp>
        <p:nvGrpSpPr>
          <p:cNvPr id="10" name="Group 9">
            <a:extLst>
              <a:ext uri="{FF2B5EF4-FFF2-40B4-BE49-F238E27FC236}">
                <a16:creationId xmlns:a16="http://schemas.microsoft.com/office/drawing/2014/main" id="{BDB47838-6950-48D9-896E-4D3B34837802}"/>
              </a:ext>
            </a:extLst>
          </p:cNvPr>
          <p:cNvGrpSpPr/>
          <p:nvPr/>
        </p:nvGrpSpPr>
        <p:grpSpPr>
          <a:xfrm>
            <a:off x="7717580" y="1003065"/>
            <a:ext cx="4207356" cy="2200724"/>
            <a:chOff x="6743020" y="1295401"/>
            <a:chExt cx="4207356" cy="2200724"/>
          </a:xfrm>
        </p:grpSpPr>
        <p:pic>
          <p:nvPicPr>
            <p:cNvPr id="12" name="Picture 11">
              <a:extLst>
                <a:ext uri="{FF2B5EF4-FFF2-40B4-BE49-F238E27FC236}">
                  <a16:creationId xmlns:a16="http://schemas.microsoft.com/office/drawing/2014/main" id="{0088673A-58CF-407E-81C8-8158388FA80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43020" y="1295401"/>
              <a:ext cx="4207356" cy="1990632"/>
            </a:xfrm>
            <a:prstGeom prst="rect">
              <a:avLst/>
            </a:prstGeom>
          </p:spPr>
        </p:pic>
        <p:sp>
          <p:nvSpPr>
            <p:cNvPr id="13" name="TextBox 12">
              <a:extLst>
                <a:ext uri="{FF2B5EF4-FFF2-40B4-BE49-F238E27FC236}">
                  <a16:creationId xmlns:a16="http://schemas.microsoft.com/office/drawing/2014/main" id="{6A977B40-315A-4E0A-9378-0EFFCCA23521}"/>
                </a:ext>
              </a:extLst>
            </p:cNvPr>
            <p:cNvSpPr txBox="1"/>
            <p:nvPr/>
          </p:nvSpPr>
          <p:spPr>
            <a:xfrm>
              <a:off x="7466971" y="3296361"/>
              <a:ext cx="2726871" cy="199764"/>
            </a:xfrm>
            <a:prstGeom prst="rect">
              <a:avLst/>
            </a:prstGeom>
            <a:noFill/>
          </p:spPr>
          <p:txBody>
            <a:bodyPr wrap="none" rtlCol="0">
              <a:spAutoFit/>
            </a:bodyPr>
            <a:lstStyle/>
            <a:p>
              <a:r>
                <a:rPr lang="en-US" sz="1200" u="sng" dirty="0">
                  <a:hlinkClick r:id="rId5"/>
                </a:rPr>
                <a:t>https://www.askjpc.org/wsco/wsc/wsc96/96wsc01.htm</a:t>
              </a:r>
              <a:endParaRPr lang="en-US" sz="1200" dirty="0"/>
            </a:p>
          </p:txBody>
        </p:sp>
      </p:grpSp>
      <p:pic>
        <p:nvPicPr>
          <p:cNvPr id="15" name="Picture 14">
            <a:extLst>
              <a:ext uri="{FF2B5EF4-FFF2-40B4-BE49-F238E27FC236}">
                <a16:creationId xmlns:a16="http://schemas.microsoft.com/office/drawing/2014/main" id="{A239594F-4044-47A3-A655-9E7FF5005CE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498634" y="867294"/>
            <a:ext cx="867961" cy="2371321"/>
          </a:xfrm>
          <a:prstGeom prst="rect">
            <a:avLst/>
          </a:prstGeom>
        </p:spPr>
      </p:pic>
      <p:cxnSp>
        <p:nvCxnSpPr>
          <p:cNvPr id="16" name="Straight Arrow Connector 15">
            <a:extLst>
              <a:ext uri="{FF2B5EF4-FFF2-40B4-BE49-F238E27FC236}">
                <a16:creationId xmlns:a16="http://schemas.microsoft.com/office/drawing/2014/main" id="{FAFD0177-DC1E-4CB1-91F5-B13B98D961D1}"/>
              </a:ext>
            </a:extLst>
          </p:cNvPr>
          <p:cNvCxnSpPr>
            <a:cxnSpLocks/>
          </p:cNvCxnSpPr>
          <p:nvPr/>
        </p:nvCxnSpPr>
        <p:spPr>
          <a:xfrm flipH="1" flipV="1">
            <a:off x="7950134" y="1238405"/>
            <a:ext cx="1010195" cy="814549"/>
          </a:xfrm>
          <a:prstGeom prst="straightConnector1">
            <a:avLst/>
          </a:prstGeom>
          <a:ln w="57150">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C44522F-3EE7-4307-9690-89661F1C031A}"/>
              </a:ext>
            </a:extLst>
          </p:cNvPr>
          <p:cNvCxnSpPr>
            <a:cxnSpLocks/>
          </p:cNvCxnSpPr>
          <p:nvPr/>
        </p:nvCxnSpPr>
        <p:spPr>
          <a:xfrm>
            <a:off x="7214823" y="1228076"/>
            <a:ext cx="735311" cy="0"/>
          </a:xfrm>
          <a:prstGeom prst="straightConnector1">
            <a:avLst/>
          </a:prstGeom>
          <a:ln w="57150">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79B264EC-777C-43EA-EA48-9E2E94C572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0664" y="-86379"/>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3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7755E5-517F-488E-B340-6443A6C7F8B5}"/>
              </a:ext>
            </a:extLst>
          </p:cNvPr>
          <p:cNvSpPr/>
          <p:nvPr/>
        </p:nvSpPr>
        <p:spPr>
          <a:xfrm>
            <a:off x="451542" y="172343"/>
            <a:ext cx="6357831" cy="646331"/>
          </a:xfrm>
          <a:prstGeom prst="rect">
            <a:avLst/>
          </a:prstGeom>
        </p:spPr>
        <p:txBody>
          <a:bodyPr wrap="none">
            <a:spAutoFit/>
          </a:bodyPr>
          <a:lstStyle/>
          <a:p>
            <a:r>
              <a:rPr lang="en-US" altLang="en-US" sz="3600" b="1" dirty="0">
                <a:latin typeface="Century Gothic" panose="020B0502020202020204" pitchFamily="34" charset="0"/>
              </a:rPr>
              <a:t>Clinical Disease</a:t>
            </a:r>
            <a:r>
              <a:rPr lang="en-US" altLang="en-US" sz="3600" dirty="0">
                <a:latin typeface="Century Gothic" panose="020B0502020202020204" pitchFamily="34" charset="0"/>
              </a:rPr>
              <a:t>: </a:t>
            </a:r>
            <a:r>
              <a:rPr lang="en-US" altLang="en-US" sz="3600" i="1" dirty="0">
                <a:latin typeface="Century Gothic" panose="020B0502020202020204" pitchFamily="34" charset="0"/>
              </a:rPr>
              <a:t>C. </a:t>
            </a:r>
            <a:r>
              <a:rPr lang="en-US" altLang="en-US" sz="3600" i="1" dirty="0" err="1">
                <a:latin typeface="Century Gothic" panose="020B0502020202020204" pitchFamily="34" charset="0"/>
              </a:rPr>
              <a:t>parvum</a:t>
            </a:r>
            <a:endParaRPr lang="en-US" sz="3600" i="1" dirty="0"/>
          </a:p>
        </p:txBody>
      </p:sp>
      <p:sp>
        <p:nvSpPr>
          <p:cNvPr id="4" name="Rectangle 3">
            <a:extLst>
              <a:ext uri="{FF2B5EF4-FFF2-40B4-BE49-F238E27FC236}">
                <a16:creationId xmlns:a16="http://schemas.microsoft.com/office/drawing/2014/main" id="{8FD02BD1-180F-47BE-AAEB-4DD5DF742FA7}"/>
              </a:ext>
            </a:extLst>
          </p:cNvPr>
          <p:cNvSpPr txBox="1">
            <a:spLocks noChangeArrowheads="1"/>
          </p:cNvSpPr>
          <p:nvPr/>
        </p:nvSpPr>
        <p:spPr>
          <a:xfrm>
            <a:off x="3434460" y="1002180"/>
            <a:ext cx="8757540" cy="5087237"/>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r>
              <a:rPr lang="en-US" sz="3200" b="1" u="sng" dirty="0">
                <a:solidFill>
                  <a:schemeClr val="accent1">
                    <a:lumMod val="75000"/>
                  </a:schemeClr>
                </a:solidFill>
                <a:latin typeface="Century Gothic" panose="020B0502020202020204" pitchFamily="34" charset="0"/>
              </a:rPr>
              <a:t>Mild to severe watery diarrhea </a:t>
            </a:r>
          </a:p>
          <a:p>
            <a:pPr fontAlgn="auto"/>
            <a:endParaRPr lang="en-US" sz="3200" b="1" u="sng" dirty="0">
              <a:solidFill>
                <a:schemeClr val="accent1">
                  <a:lumMod val="75000"/>
                </a:schemeClr>
              </a:solidFill>
              <a:latin typeface="Century Gothic" panose="020B0502020202020204" pitchFamily="34" charset="0"/>
            </a:endParaRPr>
          </a:p>
          <a:p>
            <a:pPr marL="692150" lvl="1"/>
            <a:r>
              <a:rPr lang="en-US" sz="3200" b="1" dirty="0">
                <a:solidFill>
                  <a:schemeClr val="accent1">
                    <a:lumMod val="75000"/>
                  </a:schemeClr>
                </a:solidFill>
                <a:latin typeface="Century Gothic" panose="020B0502020202020204" pitchFamily="34" charset="0"/>
              </a:rPr>
              <a:t>usually in neonatal calves </a:t>
            </a:r>
            <a:r>
              <a:rPr lang="en-US" sz="3200" dirty="0">
                <a:solidFill>
                  <a:schemeClr val="tx1"/>
                </a:solidFill>
                <a:latin typeface="Century Gothic" panose="020B0502020202020204" pitchFamily="34" charset="0"/>
              </a:rPr>
              <a:t>(1-2 weeks) </a:t>
            </a:r>
          </a:p>
          <a:p>
            <a:pPr marL="692150" lvl="1"/>
            <a:r>
              <a:rPr lang="en-US" sz="3200" dirty="0">
                <a:solidFill>
                  <a:schemeClr val="tx1"/>
                </a:solidFill>
                <a:latin typeface="Century Gothic" panose="020B0502020202020204" pitchFamily="34" charset="0"/>
              </a:rPr>
              <a:t>“</a:t>
            </a:r>
            <a:r>
              <a:rPr lang="en-US" sz="3200" b="1" dirty="0">
                <a:solidFill>
                  <a:schemeClr val="accent1">
                    <a:lumMod val="75000"/>
                  </a:schemeClr>
                </a:solidFill>
                <a:latin typeface="Century Gothic" panose="020B0502020202020204" pitchFamily="34" charset="0"/>
              </a:rPr>
              <a:t>Calf Scours</a:t>
            </a:r>
            <a:r>
              <a:rPr lang="en-US" sz="3200" dirty="0">
                <a:solidFill>
                  <a:schemeClr val="tx1"/>
                </a:solidFill>
                <a:latin typeface="Century Gothic" panose="020B0502020202020204" pitchFamily="34" charset="0"/>
              </a:rPr>
              <a:t>”</a:t>
            </a:r>
          </a:p>
          <a:p>
            <a:pPr marL="692150" lvl="1"/>
            <a:r>
              <a:rPr lang="en-US" sz="3200" dirty="0">
                <a:solidFill>
                  <a:schemeClr val="tx1"/>
                </a:solidFill>
                <a:latin typeface="Century Gothic" panose="020B0502020202020204" pitchFamily="34" charset="0"/>
              </a:rPr>
              <a:t>Most cases are self-limiting (2-3 days)</a:t>
            </a:r>
          </a:p>
          <a:p>
            <a:pPr marL="692150" lvl="1"/>
            <a:r>
              <a:rPr lang="en-US" sz="3200" b="1" dirty="0">
                <a:solidFill>
                  <a:schemeClr val="accent1">
                    <a:lumMod val="75000"/>
                  </a:schemeClr>
                </a:solidFill>
                <a:latin typeface="Century Gothic" panose="020B0502020202020204" pitchFamily="34" charset="0"/>
              </a:rPr>
              <a:t>dehydration, weight loss, and emaciation</a:t>
            </a:r>
            <a:r>
              <a:rPr lang="en-US" sz="3200" dirty="0">
                <a:solidFill>
                  <a:schemeClr val="tx1"/>
                </a:solidFill>
                <a:latin typeface="Century Gothic" panose="020B0502020202020204" pitchFamily="34" charset="0"/>
              </a:rPr>
              <a:t>.</a:t>
            </a:r>
          </a:p>
          <a:p>
            <a:pPr marL="692150" lvl="1"/>
            <a:r>
              <a:rPr lang="en-US" sz="3200" dirty="0">
                <a:latin typeface="Century Gothic" panose="020B0502020202020204" pitchFamily="34" charset="0"/>
              </a:rPr>
              <a:t>Severe / lethal in immunodeficient hosts</a:t>
            </a:r>
          </a:p>
          <a:p>
            <a:pPr marL="692150" lvl="1"/>
            <a:r>
              <a:rPr lang="en-US" sz="3200" dirty="0">
                <a:latin typeface="Century Gothic" panose="020B0502020202020204" pitchFamily="34" charset="0"/>
              </a:rPr>
              <a:t>Also see clinical disease in small ruminants</a:t>
            </a:r>
          </a:p>
          <a:p>
            <a:pPr marL="692150" lvl="1"/>
            <a:endParaRPr lang="en-US" sz="3200" dirty="0">
              <a:solidFill>
                <a:schemeClr val="tx1"/>
              </a:solidFill>
              <a:latin typeface="Century Gothic" panose="020B0502020202020204" pitchFamily="34" charset="0"/>
            </a:endParaRPr>
          </a:p>
          <a:p>
            <a:pPr marL="692150" lvl="1"/>
            <a:endParaRPr lang="en-US" sz="3200" dirty="0">
              <a:solidFill>
                <a:schemeClr val="tx1"/>
              </a:solidFill>
              <a:latin typeface="Century Gothic" panose="020B0502020202020204" pitchFamily="34" charset="0"/>
            </a:endParaRPr>
          </a:p>
          <a:p>
            <a:pPr marL="692150" lvl="1"/>
            <a:endParaRPr lang="en-US" sz="3200" dirty="0">
              <a:solidFill>
                <a:schemeClr val="tx1"/>
              </a:solidFill>
              <a:latin typeface="Century Gothic" panose="020B0502020202020204" pitchFamily="34" charset="0"/>
            </a:endParaRPr>
          </a:p>
        </p:txBody>
      </p:sp>
      <p:grpSp>
        <p:nvGrpSpPr>
          <p:cNvPr id="7" name="Group 6"/>
          <p:cNvGrpSpPr/>
          <p:nvPr/>
        </p:nvGrpSpPr>
        <p:grpSpPr>
          <a:xfrm>
            <a:off x="228600" y="994923"/>
            <a:ext cx="3229453" cy="3038527"/>
            <a:chOff x="5514196" y="2210355"/>
            <a:chExt cx="3229453" cy="3038527"/>
          </a:xfrm>
        </p:grpSpPr>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55883" y="2210355"/>
              <a:ext cx="3187766" cy="2656472"/>
            </a:xfrm>
            <a:prstGeom prst="rect">
              <a:avLst/>
            </a:prstGeom>
          </p:spPr>
        </p:pic>
        <p:sp>
          <p:nvSpPr>
            <p:cNvPr id="9" name="TextBox 8"/>
            <p:cNvSpPr txBox="1"/>
            <p:nvPr/>
          </p:nvSpPr>
          <p:spPr>
            <a:xfrm>
              <a:off x="5514196" y="4848772"/>
              <a:ext cx="3229453" cy="400110"/>
            </a:xfrm>
            <a:prstGeom prst="rect">
              <a:avLst/>
            </a:prstGeom>
            <a:noFill/>
          </p:spPr>
          <p:txBody>
            <a:bodyPr wrap="square" rtlCol="0">
              <a:spAutoFit/>
            </a:bodyPr>
            <a:lstStyle/>
            <a:p>
              <a:r>
                <a:rPr lang="en-US" sz="1000" u="sng" dirty="0">
                  <a:hlinkClick r:id="rId4"/>
                </a:rPr>
                <a:t>http://www.vetserviceswairarapa.co.nz/news/article/16/calf-scours-feeder-calf-rearing/</a:t>
              </a:r>
              <a:endParaRPr lang="en-US" sz="1000" dirty="0"/>
            </a:p>
          </p:txBody>
        </p:sp>
      </p:grpSp>
    </p:spTree>
    <p:extLst>
      <p:ext uri="{BB962C8B-B14F-4D97-AF65-F5344CB8AC3E}">
        <p14:creationId xmlns:p14="http://schemas.microsoft.com/office/powerpoint/2010/main" val="1831803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7755E5-517F-488E-B340-6443A6C7F8B5}"/>
              </a:ext>
            </a:extLst>
          </p:cNvPr>
          <p:cNvSpPr/>
          <p:nvPr/>
        </p:nvSpPr>
        <p:spPr>
          <a:xfrm>
            <a:off x="108398" y="457199"/>
            <a:ext cx="3858749" cy="2308324"/>
          </a:xfrm>
          <a:prstGeom prst="rect">
            <a:avLst/>
          </a:prstGeom>
        </p:spPr>
        <p:txBody>
          <a:bodyPr wrap="none">
            <a:spAutoFit/>
          </a:bodyPr>
          <a:lstStyle/>
          <a:p>
            <a:r>
              <a:rPr lang="en-US" altLang="en-US" sz="3600" b="1" dirty="0">
                <a:latin typeface="Century Gothic" panose="020B0502020202020204" pitchFamily="34" charset="0"/>
              </a:rPr>
              <a:t>Clinical Disease</a:t>
            </a:r>
            <a:r>
              <a:rPr lang="en-US" altLang="en-US" sz="3600" dirty="0">
                <a:latin typeface="Century Gothic" panose="020B0502020202020204" pitchFamily="34" charset="0"/>
              </a:rPr>
              <a:t>:</a:t>
            </a:r>
          </a:p>
          <a:p>
            <a:r>
              <a:rPr lang="en-US" altLang="en-US" sz="3600" dirty="0">
                <a:latin typeface="Century Gothic" panose="020B0502020202020204" pitchFamily="34" charset="0"/>
              </a:rPr>
              <a:t> </a:t>
            </a:r>
            <a:r>
              <a:rPr lang="en-US" altLang="en-US" sz="3600" i="1" dirty="0">
                <a:latin typeface="Century Gothic" panose="020B0502020202020204" pitchFamily="34" charset="0"/>
              </a:rPr>
              <a:t>C. </a:t>
            </a:r>
            <a:r>
              <a:rPr lang="en-US" altLang="en-US" sz="3600" i="1" dirty="0" err="1">
                <a:latin typeface="Century Gothic" panose="020B0502020202020204" pitchFamily="34" charset="0"/>
              </a:rPr>
              <a:t>parvum</a:t>
            </a:r>
            <a:endParaRPr lang="en-US" altLang="en-US" sz="3600" i="1" dirty="0">
              <a:latin typeface="Century Gothic" panose="020B0502020202020204" pitchFamily="34" charset="0"/>
            </a:endParaRPr>
          </a:p>
          <a:p>
            <a:endParaRPr lang="en-US" altLang="en-US" sz="3600" i="1" dirty="0">
              <a:latin typeface="Century Gothic" panose="020B0502020202020204" pitchFamily="34" charset="0"/>
            </a:endParaRPr>
          </a:p>
          <a:p>
            <a:r>
              <a:rPr lang="en-US" sz="3600" i="1" dirty="0">
                <a:latin typeface="Century Gothic" panose="020B0502020202020204" pitchFamily="34" charset="0"/>
              </a:rPr>
              <a:t>“Calf Scours”</a:t>
            </a:r>
            <a:endParaRPr lang="en-US" sz="3600" i="1" dirty="0"/>
          </a:p>
        </p:txBody>
      </p:sp>
      <p:grpSp>
        <p:nvGrpSpPr>
          <p:cNvPr id="3" name="Group 2"/>
          <p:cNvGrpSpPr/>
          <p:nvPr/>
        </p:nvGrpSpPr>
        <p:grpSpPr>
          <a:xfrm>
            <a:off x="4038600" y="457199"/>
            <a:ext cx="3885863" cy="5795099"/>
            <a:chOff x="1066798" y="2133600"/>
            <a:chExt cx="2971801" cy="4652099"/>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66799" y="2133600"/>
              <a:ext cx="2971800" cy="4160520"/>
            </a:xfrm>
            <a:prstGeom prst="rect">
              <a:avLst/>
            </a:prstGeom>
          </p:spPr>
        </p:pic>
        <p:sp>
          <p:nvSpPr>
            <p:cNvPr id="5" name="TextBox 4"/>
            <p:cNvSpPr txBox="1"/>
            <p:nvPr/>
          </p:nvSpPr>
          <p:spPr>
            <a:xfrm>
              <a:off x="1066798" y="6324034"/>
              <a:ext cx="2971801" cy="461665"/>
            </a:xfrm>
            <a:prstGeom prst="rect">
              <a:avLst/>
            </a:prstGeom>
            <a:noFill/>
          </p:spPr>
          <p:txBody>
            <a:bodyPr wrap="square" rtlCol="0">
              <a:spAutoFit/>
            </a:bodyPr>
            <a:lstStyle/>
            <a:p>
              <a:r>
                <a:rPr lang="en-US" sz="1200" u="sng" dirty="0">
                  <a:hlinkClick r:id="rId3"/>
                </a:rPr>
                <a:t>http://calfcare.ca/calf-care-corner/feeding-to-fight-disease/</a:t>
              </a:r>
              <a:endParaRPr lang="en-US" sz="1200" dirty="0"/>
            </a:p>
          </p:txBody>
        </p:sp>
      </p:grpSp>
      <p:grpSp>
        <p:nvGrpSpPr>
          <p:cNvPr id="6" name="Group 5"/>
          <p:cNvGrpSpPr/>
          <p:nvPr/>
        </p:nvGrpSpPr>
        <p:grpSpPr>
          <a:xfrm>
            <a:off x="8028574" y="457200"/>
            <a:ext cx="3733800" cy="5795099"/>
            <a:chOff x="5047456" y="1905000"/>
            <a:chExt cx="2971800" cy="4895389"/>
          </a:xfrm>
        </p:grpSpPr>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47456" y="1905000"/>
              <a:ext cx="2971800" cy="4419034"/>
            </a:xfrm>
            <a:prstGeom prst="rect">
              <a:avLst/>
            </a:prstGeom>
          </p:spPr>
        </p:pic>
        <p:sp>
          <p:nvSpPr>
            <p:cNvPr id="8" name="TextBox 7"/>
            <p:cNvSpPr txBox="1"/>
            <p:nvPr/>
          </p:nvSpPr>
          <p:spPr>
            <a:xfrm>
              <a:off x="5047456" y="6338724"/>
              <a:ext cx="2971800" cy="461665"/>
            </a:xfrm>
            <a:prstGeom prst="rect">
              <a:avLst/>
            </a:prstGeom>
            <a:noFill/>
          </p:spPr>
          <p:txBody>
            <a:bodyPr wrap="square" rtlCol="0">
              <a:spAutoFit/>
            </a:bodyPr>
            <a:lstStyle/>
            <a:p>
              <a:r>
                <a:rPr lang="en-US" sz="1200" u="sng" dirty="0">
                  <a:hlinkClick r:id="rId5"/>
                </a:rPr>
                <a:t>http://coloradodisasterhelp.colostate.edu/prefair/disease/dz/Cryptosporidiosis.html</a:t>
              </a:r>
              <a:endParaRPr lang="en-US" sz="1200" dirty="0"/>
            </a:p>
          </p:txBody>
        </p:sp>
      </p:grpSp>
    </p:spTree>
    <p:extLst>
      <p:ext uri="{BB962C8B-B14F-4D97-AF65-F5344CB8AC3E}">
        <p14:creationId xmlns:p14="http://schemas.microsoft.com/office/powerpoint/2010/main" val="791599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rypto_web_1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46118" y="0"/>
            <a:ext cx="7239786" cy="6858000"/>
          </a:xfrm>
          <a:prstGeom prst="rect">
            <a:avLst/>
          </a:prstGeom>
        </p:spPr>
      </p:pic>
      <p:sp>
        <p:nvSpPr>
          <p:cNvPr id="3" name="Rectangle 3"/>
          <p:cNvSpPr txBox="1">
            <a:spLocks noChangeArrowheads="1"/>
          </p:cNvSpPr>
          <p:nvPr/>
        </p:nvSpPr>
        <p:spPr>
          <a:xfrm>
            <a:off x="4609322" y="6546980"/>
            <a:ext cx="6629400" cy="30635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fontAlgn="auto">
              <a:spcBef>
                <a:spcPts val="0"/>
              </a:spcBef>
              <a:buFont typeface="Calibri" pitchFamily="34" charset="0"/>
              <a:buNone/>
            </a:pPr>
            <a:r>
              <a:rPr lang="en-US" sz="1200" u="sng">
                <a:hlinkClick r:id="rId4"/>
              </a:rPr>
              <a:t>http://crystalcreeknatural.com/causes-of-calf-scours-based-on-age-of-onset/</a:t>
            </a:r>
            <a:r>
              <a:rPr lang="en-US" sz="1200"/>
              <a:t> </a:t>
            </a:r>
            <a:endParaRPr lang="en-US" sz="1200" dirty="0"/>
          </a:p>
        </p:txBody>
      </p:sp>
      <p:sp>
        <p:nvSpPr>
          <p:cNvPr id="4" name="Rectangle 3"/>
          <p:cNvSpPr/>
          <p:nvPr/>
        </p:nvSpPr>
        <p:spPr>
          <a:xfrm>
            <a:off x="136431" y="228600"/>
            <a:ext cx="4479111" cy="1077218"/>
          </a:xfrm>
          <a:prstGeom prst="rect">
            <a:avLst/>
          </a:prstGeom>
        </p:spPr>
        <p:txBody>
          <a:bodyPr wrap="none">
            <a:spAutoFit/>
          </a:bodyPr>
          <a:lstStyle/>
          <a:p>
            <a:r>
              <a:rPr lang="en-US" sz="3200" dirty="0">
                <a:latin typeface="Century Gothic" panose="020B0502020202020204" pitchFamily="34" charset="0"/>
              </a:rPr>
              <a:t>Differential Diagnoses</a:t>
            </a:r>
          </a:p>
          <a:p>
            <a:r>
              <a:rPr lang="en-US" sz="3200" dirty="0">
                <a:latin typeface="Century Gothic" panose="020B0502020202020204" pitchFamily="34" charset="0"/>
              </a:rPr>
              <a:t>“Calf Scours”</a:t>
            </a:r>
            <a:endParaRPr lang="en-US" sz="3200" dirty="0"/>
          </a:p>
        </p:txBody>
      </p:sp>
      <p:sp>
        <p:nvSpPr>
          <p:cNvPr id="5" name="Rectangle 4"/>
          <p:cNvSpPr/>
          <p:nvPr/>
        </p:nvSpPr>
        <p:spPr>
          <a:xfrm>
            <a:off x="165006" y="1669992"/>
            <a:ext cx="5080237" cy="3416320"/>
          </a:xfrm>
          <a:prstGeom prst="rect">
            <a:avLst/>
          </a:prstGeom>
        </p:spPr>
        <p:txBody>
          <a:bodyPr wrap="none">
            <a:spAutoFit/>
          </a:bodyPr>
          <a:lstStyle/>
          <a:p>
            <a:r>
              <a:rPr lang="en-US" b="1" i="1" dirty="0">
                <a:latin typeface="Century Gothic" panose="020B0502020202020204" pitchFamily="34" charset="0"/>
              </a:rPr>
              <a:t>Cryptosporidium </a:t>
            </a:r>
            <a:r>
              <a:rPr lang="en-US" b="1" dirty="0">
                <a:latin typeface="Century Gothic" panose="020B0502020202020204" pitchFamily="34" charset="0"/>
              </a:rPr>
              <a:t>7-16 days</a:t>
            </a:r>
          </a:p>
          <a:p>
            <a:r>
              <a:rPr lang="en-US" b="1" dirty="0">
                <a:latin typeface="Century Gothic" panose="020B0502020202020204" pitchFamily="34" charset="0"/>
              </a:rPr>
              <a:t>Coccidia (e.g. </a:t>
            </a:r>
            <a:r>
              <a:rPr lang="en-US" b="1" i="1" dirty="0" err="1">
                <a:latin typeface="Century Gothic" panose="020B0502020202020204" pitchFamily="34" charset="0"/>
              </a:rPr>
              <a:t>Eimeria</a:t>
            </a:r>
            <a:r>
              <a:rPr lang="en-US" b="1" dirty="0">
                <a:latin typeface="Century Gothic" panose="020B0502020202020204" pitchFamily="34" charset="0"/>
              </a:rPr>
              <a:t>) 21+ days</a:t>
            </a:r>
          </a:p>
          <a:p>
            <a:r>
              <a:rPr lang="en-US" dirty="0">
                <a:latin typeface="Century Gothic" panose="020B0502020202020204" pitchFamily="34" charset="0"/>
              </a:rPr>
              <a:t>Rotavirus</a:t>
            </a:r>
          </a:p>
          <a:p>
            <a:r>
              <a:rPr lang="en-US" dirty="0">
                <a:latin typeface="Century Gothic" panose="020B0502020202020204" pitchFamily="34" charset="0"/>
              </a:rPr>
              <a:t>Coronavirus</a:t>
            </a:r>
          </a:p>
          <a:p>
            <a:r>
              <a:rPr lang="en-US" dirty="0">
                <a:latin typeface="Century Gothic" panose="020B0502020202020204" pitchFamily="34" charset="0"/>
              </a:rPr>
              <a:t>Bovine viral diarrhea virus (BVDV)</a:t>
            </a:r>
          </a:p>
          <a:p>
            <a:r>
              <a:rPr lang="en-US" i="1" dirty="0">
                <a:latin typeface="Century Gothic" panose="020B0502020202020204" pitchFamily="34" charset="0"/>
              </a:rPr>
              <a:t>Salmonella</a:t>
            </a:r>
          </a:p>
          <a:p>
            <a:r>
              <a:rPr lang="en-US" i="1" dirty="0">
                <a:latin typeface="Century Gothic" panose="020B0502020202020204" pitchFamily="34" charset="0"/>
              </a:rPr>
              <a:t>Clostridium</a:t>
            </a:r>
          </a:p>
          <a:p>
            <a:r>
              <a:rPr lang="en-US" i="1" dirty="0">
                <a:latin typeface="Century Gothic" panose="020B0502020202020204" pitchFamily="34" charset="0"/>
              </a:rPr>
              <a:t>E.coli</a:t>
            </a:r>
          </a:p>
          <a:p>
            <a:r>
              <a:rPr lang="en-US" dirty="0">
                <a:latin typeface="Century Gothic" panose="020B0502020202020204" pitchFamily="34" charset="0"/>
              </a:rPr>
              <a:t>Nutritional causes</a:t>
            </a:r>
            <a:endParaRPr lang="en-US" dirty="0"/>
          </a:p>
        </p:txBody>
      </p:sp>
      <p:sp>
        <p:nvSpPr>
          <p:cNvPr id="6" name="Oval 5"/>
          <p:cNvSpPr/>
          <p:nvPr/>
        </p:nvSpPr>
        <p:spPr>
          <a:xfrm>
            <a:off x="6705600" y="2514600"/>
            <a:ext cx="1447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6B38C2C-441C-4EE6-815F-4ADAC7064194}"/>
              </a:ext>
            </a:extLst>
          </p:cNvPr>
          <p:cNvSpPr/>
          <p:nvPr/>
        </p:nvSpPr>
        <p:spPr>
          <a:xfrm>
            <a:off x="10085333" y="6391670"/>
            <a:ext cx="2106667" cy="461665"/>
          </a:xfrm>
          <a:prstGeom prst="rect">
            <a:avLst/>
          </a:prstGeom>
        </p:spPr>
        <p:txBody>
          <a:bodyPr wrap="none">
            <a:spAutoFit/>
          </a:bodyPr>
          <a:lstStyle/>
          <a:p>
            <a:r>
              <a:rPr lang="en-US" dirty="0">
                <a:latin typeface="Century Gothic" panose="020B0502020202020204" pitchFamily="34" charset="0"/>
              </a:rPr>
              <a:t>FYI: this chart</a:t>
            </a:r>
            <a:endParaRPr lang="en-US" dirty="0"/>
          </a:p>
        </p:txBody>
      </p:sp>
      <p:sp>
        <p:nvSpPr>
          <p:cNvPr id="8" name="Rectangle 7"/>
          <p:cNvSpPr/>
          <p:nvPr/>
        </p:nvSpPr>
        <p:spPr>
          <a:xfrm>
            <a:off x="305547" y="5188008"/>
            <a:ext cx="4140877" cy="923330"/>
          </a:xfrm>
          <a:prstGeom prst="rect">
            <a:avLst/>
          </a:prstGeom>
          <a:ln>
            <a:solidFill>
              <a:schemeClr val="accent1">
                <a:lumMod val="75000"/>
              </a:schemeClr>
            </a:solidFill>
          </a:ln>
        </p:spPr>
        <p:txBody>
          <a:bodyPr wrap="none">
            <a:spAutoFit/>
          </a:bodyPr>
          <a:lstStyle/>
          <a:p>
            <a:r>
              <a:rPr lang="en-US" sz="1800" dirty="0">
                <a:latin typeface="Century Gothic" panose="020B0502020202020204" pitchFamily="34" charset="0"/>
              </a:rPr>
              <a:t>Know the age difference between </a:t>
            </a:r>
          </a:p>
          <a:p>
            <a:r>
              <a:rPr lang="en-US" sz="1800" i="1" dirty="0">
                <a:latin typeface="Century Gothic" panose="020B0502020202020204" pitchFamily="34" charset="0"/>
              </a:rPr>
              <a:t>Crypto</a:t>
            </a:r>
            <a:r>
              <a:rPr lang="en-US" sz="1800" dirty="0">
                <a:latin typeface="Century Gothic" panose="020B0502020202020204" pitchFamily="34" charset="0"/>
              </a:rPr>
              <a:t> and </a:t>
            </a:r>
            <a:r>
              <a:rPr lang="en-US" sz="1800" i="1" dirty="0" err="1">
                <a:latin typeface="Century Gothic" panose="020B0502020202020204" pitchFamily="34" charset="0"/>
              </a:rPr>
              <a:t>Eimeria</a:t>
            </a:r>
            <a:r>
              <a:rPr lang="en-US" sz="1800" dirty="0">
                <a:latin typeface="Century Gothic" panose="020B0502020202020204" pitchFamily="34" charset="0"/>
              </a:rPr>
              <a:t> infections</a:t>
            </a:r>
          </a:p>
          <a:p>
            <a:r>
              <a:rPr lang="en-US" sz="1800" dirty="0">
                <a:latin typeface="Century Gothic" panose="020B0502020202020204" pitchFamily="34" charset="0"/>
              </a:rPr>
              <a:t>(other differentials are FYI)</a:t>
            </a:r>
            <a:endParaRPr lang="en-US" sz="1800" dirty="0"/>
          </a:p>
        </p:txBody>
      </p:sp>
    </p:spTree>
    <p:extLst>
      <p:ext uri="{BB962C8B-B14F-4D97-AF65-F5344CB8AC3E}">
        <p14:creationId xmlns:p14="http://schemas.microsoft.com/office/powerpoint/2010/main" val="2465396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9458" name="Straight Connector 26">
            <a:extLst>
              <a:ext uri="{FF2B5EF4-FFF2-40B4-BE49-F238E27FC236}">
                <a16:creationId xmlns:a16="http://schemas.microsoft.com/office/drawing/2014/main" id="{4FCC25E9-1618-46E2-AB13-01EF73BD1481}"/>
              </a:ext>
            </a:extLst>
          </p:cNvPr>
          <p:cNvCxnSpPr>
            <a:cxnSpLocks noChangeShapeType="1"/>
          </p:cNvCxnSpPr>
          <p:nvPr/>
        </p:nvCxnSpPr>
        <p:spPr bwMode="auto">
          <a:xfrm>
            <a:off x="457200" y="3657600"/>
            <a:ext cx="11382375" cy="60325"/>
          </a:xfrm>
          <a:prstGeom prst="line">
            <a:avLst/>
          </a:prstGeom>
          <a:noFill/>
          <a:ln w="28575" algn="ctr">
            <a:solidFill>
              <a:srgbClr val="666699"/>
            </a:solidFill>
            <a:prstDash val="lgDash"/>
            <a:round/>
            <a:headEnd/>
            <a:tailEnd/>
          </a:ln>
          <a:extLst>
            <a:ext uri="{909E8E84-426E-40DD-AFC4-6F175D3DCCD1}">
              <a14:hiddenFill xmlns:a14="http://schemas.microsoft.com/office/drawing/2010/main">
                <a:noFill/>
              </a14:hiddenFill>
            </a:ext>
          </a:extLst>
        </p:spPr>
      </p:cxnSp>
      <p:pic>
        <p:nvPicPr>
          <p:cNvPr id="19459" name="Picture 2" descr="Image result for Gi tract transparent background">
            <a:extLst>
              <a:ext uri="{FF2B5EF4-FFF2-40B4-BE49-F238E27FC236}">
                <a16:creationId xmlns:a16="http://schemas.microsoft.com/office/drawing/2014/main" id="{35F02C91-BCC4-4326-B99A-235F9F615D1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92213" y="5472113"/>
            <a:ext cx="1471612"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9">
            <a:extLst>
              <a:ext uri="{FF2B5EF4-FFF2-40B4-BE49-F238E27FC236}">
                <a16:creationId xmlns:a16="http://schemas.microsoft.com/office/drawing/2014/main" id="{EF95A3C1-E53D-4C15-9645-1A350D2D1ADE}"/>
              </a:ext>
            </a:extLst>
          </p:cNvPr>
          <p:cNvSpPr txBox="1">
            <a:spLocks noChangeArrowheads="1"/>
          </p:cNvSpPr>
          <p:nvPr/>
        </p:nvSpPr>
        <p:spPr bwMode="auto">
          <a:xfrm>
            <a:off x="3292475" y="342900"/>
            <a:ext cx="8382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666699"/>
                </a:solidFill>
                <a:effectLst/>
                <a:uLnTx/>
                <a:uFillTx/>
                <a:latin typeface="Century Gothic" panose="020B0502020202020204" pitchFamily="34" charset="0"/>
                <a:ea typeface="ＭＳ Ｐゴシック" pitchFamily="34" charset="-128"/>
                <a:cs typeface="+mn-cs"/>
              </a:rPr>
              <a:t>Grouped by Infection Site and Motility</a:t>
            </a:r>
          </a:p>
        </p:txBody>
      </p:sp>
      <p:pic>
        <p:nvPicPr>
          <p:cNvPr id="19461" name="Picture 6" descr="Related image">
            <a:extLst>
              <a:ext uri="{FF2B5EF4-FFF2-40B4-BE49-F238E27FC236}">
                <a16:creationId xmlns:a16="http://schemas.microsoft.com/office/drawing/2014/main" id="{F75837B9-DC1E-4033-A5B9-5E562AA0F57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98563" y="2441575"/>
            <a:ext cx="1243012"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2" name="Group 29">
            <a:extLst>
              <a:ext uri="{FF2B5EF4-FFF2-40B4-BE49-F238E27FC236}">
                <a16:creationId xmlns:a16="http://schemas.microsoft.com/office/drawing/2014/main" id="{5A872873-9294-44F8-A7B7-A6331078BC83}"/>
              </a:ext>
            </a:extLst>
          </p:cNvPr>
          <p:cNvGrpSpPr>
            <a:grpSpLocks/>
          </p:cNvGrpSpPr>
          <p:nvPr/>
        </p:nvGrpSpPr>
        <p:grpSpPr bwMode="auto">
          <a:xfrm>
            <a:off x="987425" y="3844925"/>
            <a:ext cx="1585913" cy="1273175"/>
            <a:chOff x="674694" y="5006480"/>
            <a:chExt cx="1828251" cy="1422443"/>
          </a:xfrm>
        </p:grpSpPr>
        <p:pic>
          <p:nvPicPr>
            <p:cNvPr id="19493" name="Picture 12" descr="Image result for cow silhouette transparent background">
              <a:extLst>
                <a:ext uri="{FF2B5EF4-FFF2-40B4-BE49-F238E27FC236}">
                  <a16:creationId xmlns:a16="http://schemas.microsoft.com/office/drawing/2014/main" id="{9423114D-5E6D-480D-B93B-E700465E398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80502" y="5006480"/>
              <a:ext cx="1422443" cy="142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4" name="Picture 8" descr="Related image">
              <a:extLst>
                <a:ext uri="{FF2B5EF4-FFF2-40B4-BE49-F238E27FC236}">
                  <a16:creationId xmlns:a16="http://schemas.microsoft.com/office/drawing/2014/main" id="{C72F1BAB-C345-47E0-B4FE-522F3AA1027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4694" y="5593401"/>
              <a:ext cx="714248" cy="72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3" name="TextBox 32">
            <a:extLst>
              <a:ext uri="{FF2B5EF4-FFF2-40B4-BE49-F238E27FC236}">
                <a16:creationId xmlns:a16="http://schemas.microsoft.com/office/drawing/2014/main" id="{8F7A60FE-964A-4233-87DB-4E7044F51DE1}"/>
              </a:ext>
            </a:extLst>
          </p:cNvPr>
          <p:cNvSpPr txBox="1">
            <a:spLocks noChangeArrowheads="1"/>
          </p:cNvSpPr>
          <p:nvPr/>
        </p:nvSpPr>
        <p:spPr bwMode="auto">
          <a:xfrm>
            <a:off x="319088" y="3860800"/>
            <a:ext cx="1049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entury Gothic" panose="020B0502020202020204" pitchFamily="34" charset="0"/>
                <a:ea typeface="ＭＳ Ｐゴシック" pitchFamily="34" charset="-128"/>
                <a:cs typeface="+mn-cs"/>
              </a:rPr>
              <a:t>systemic</a:t>
            </a:r>
          </a:p>
        </p:txBody>
      </p:sp>
      <p:sp>
        <p:nvSpPr>
          <p:cNvPr id="19464" name="TextBox 33">
            <a:extLst>
              <a:ext uri="{FF2B5EF4-FFF2-40B4-BE49-F238E27FC236}">
                <a16:creationId xmlns:a16="http://schemas.microsoft.com/office/drawing/2014/main" id="{5F4807C2-B5A4-4924-A68A-B32145125B96}"/>
              </a:ext>
            </a:extLst>
          </p:cNvPr>
          <p:cNvSpPr txBox="1">
            <a:spLocks noChangeArrowheads="1"/>
          </p:cNvSpPr>
          <p:nvPr/>
        </p:nvSpPr>
        <p:spPr bwMode="auto">
          <a:xfrm>
            <a:off x="425450" y="5334000"/>
            <a:ext cx="1095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entury Gothic" panose="020B0502020202020204" pitchFamily="34" charset="0"/>
                <a:ea typeface="ＭＳ Ｐゴシック" pitchFamily="34" charset="-128"/>
                <a:cs typeface="+mn-cs"/>
              </a:rPr>
              <a:t>intestines</a:t>
            </a:r>
          </a:p>
        </p:txBody>
      </p:sp>
      <p:sp>
        <p:nvSpPr>
          <p:cNvPr id="19465" name="TextBox 34">
            <a:extLst>
              <a:ext uri="{FF2B5EF4-FFF2-40B4-BE49-F238E27FC236}">
                <a16:creationId xmlns:a16="http://schemas.microsoft.com/office/drawing/2014/main" id="{84E20C8E-FA0C-4C2E-989F-DC3D56B89CF0}"/>
              </a:ext>
            </a:extLst>
          </p:cNvPr>
          <p:cNvSpPr txBox="1">
            <a:spLocks noChangeArrowheads="1"/>
          </p:cNvSpPr>
          <p:nvPr/>
        </p:nvSpPr>
        <p:spPr bwMode="auto">
          <a:xfrm>
            <a:off x="374650" y="2381250"/>
            <a:ext cx="8651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entury Gothic" panose="020B0502020202020204" pitchFamily="34" charset="0"/>
                <a:ea typeface="ＭＳ Ｐゴシック" pitchFamily="34" charset="-128"/>
                <a:cs typeface="+mn-cs"/>
              </a:rPr>
              <a:t>blood/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entury Gothic" panose="020B0502020202020204" pitchFamily="34" charset="0"/>
                <a:ea typeface="ＭＳ Ｐゴシック" pitchFamily="34" charset="-128"/>
                <a:cs typeface="+mn-cs"/>
              </a:rPr>
              <a:t>tissue</a:t>
            </a:r>
          </a:p>
        </p:txBody>
      </p:sp>
      <p:grpSp>
        <p:nvGrpSpPr>
          <p:cNvPr id="19466" name="Group 3">
            <a:extLst>
              <a:ext uri="{FF2B5EF4-FFF2-40B4-BE49-F238E27FC236}">
                <a16:creationId xmlns:a16="http://schemas.microsoft.com/office/drawing/2014/main" id="{05AF42F2-510A-4F78-83F0-E0F52089521D}"/>
              </a:ext>
            </a:extLst>
          </p:cNvPr>
          <p:cNvGrpSpPr>
            <a:grpSpLocks/>
          </p:cNvGrpSpPr>
          <p:nvPr/>
        </p:nvGrpSpPr>
        <p:grpSpPr bwMode="auto">
          <a:xfrm>
            <a:off x="7639050" y="1076325"/>
            <a:ext cx="4613086" cy="5569753"/>
            <a:chOff x="2062993" y="1143548"/>
            <a:chExt cx="5204291" cy="5570590"/>
          </a:xfrm>
        </p:grpSpPr>
        <p:sp>
          <p:nvSpPr>
            <p:cNvPr id="5" name="TextBox 4">
              <a:extLst>
                <a:ext uri="{FF2B5EF4-FFF2-40B4-BE49-F238E27FC236}">
                  <a16:creationId xmlns:a16="http://schemas.microsoft.com/office/drawing/2014/main" id="{EB8FEB14-238C-4A69-BD33-1D2FFC9A39F6}"/>
                </a:ext>
              </a:extLst>
            </p:cNvPr>
            <p:cNvSpPr txBox="1"/>
            <p:nvPr/>
          </p:nvSpPr>
          <p:spPr>
            <a:xfrm>
              <a:off x="2062993" y="1143548"/>
              <a:ext cx="4162171" cy="954231"/>
            </a:xfrm>
            <a:prstGeom prst="rect">
              <a:avLst/>
            </a:prstGeom>
            <a:solidFill>
              <a:schemeClr val="bg1">
                <a:lumMod val="75000"/>
              </a:schemeClr>
            </a:solidFill>
            <a:ln>
              <a:solidFill>
                <a:schemeClr val="bg1">
                  <a:lumMod val="75000"/>
                </a:schemeClr>
              </a:solid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entury Gothic" panose="020B0502020202020204" pitchFamily="34" charset="0"/>
                  <a:ea typeface="ＭＳ Ｐゴシック" pitchFamily="34" charset="-128"/>
                  <a:cs typeface="+mn-cs"/>
                </a:rPr>
                <a:t>Flagellates</a:t>
              </a:r>
              <a:r>
                <a:rPr kumimoji="0" lang="en-US" sz="2800" b="0" i="1" u="none" strike="noStrike" kern="0" cap="none" spc="0" normalizeH="0" baseline="0" noProof="0" dirty="0">
                  <a:ln>
                    <a:noFill/>
                  </a:ln>
                  <a:solidFill>
                    <a:prstClr val="white"/>
                  </a:solidFill>
                  <a:effectLst/>
                  <a:uLnTx/>
                  <a:uFillTx/>
                  <a:latin typeface="Century Gothic" panose="020B0502020202020204" pitchFamily="34" charset="0"/>
                  <a:ea typeface="ＭＳ Ｐゴシック" pitchFamily="34" charset="-128"/>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entury Gothic" panose="020B0502020202020204" pitchFamily="34" charset="0"/>
                  <a:ea typeface="ＭＳ Ｐゴシック" pitchFamily="34" charset="-128"/>
                  <a:cs typeface="+mn-cs"/>
                </a:rPr>
                <a:t>(sg = Excavates)</a:t>
              </a:r>
            </a:p>
          </p:txBody>
        </p:sp>
        <p:sp>
          <p:nvSpPr>
            <p:cNvPr id="19485" name="TextBox 8">
              <a:extLst>
                <a:ext uri="{FF2B5EF4-FFF2-40B4-BE49-F238E27FC236}">
                  <a16:creationId xmlns:a16="http://schemas.microsoft.com/office/drawing/2014/main" id="{E417DD30-4B61-42EC-825D-0EB0D98CC6D9}"/>
                </a:ext>
              </a:extLst>
            </p:cNvPr>
            <p:cNvSpPr txBox="1">
              <a:spLocks noChangeArrowheads="1"/>
            </p:cNvSpPr>
            <p:nvPr/>
          </p:nvSpPr>
          <p:spPr bwMode="auto">
            <a:xfrm>
              <a:off x="2530575" y="2412669"/>
              <a:ext cx="31082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err="1">
                  <a:ln>
                    <a:noFill/>
                  </a:ln>
                  <a:solidFill>
                    <a:prstClr val="white">
                      <a:lumMod val="65000"/>
                    </a:prstClr>
                  </a:solidFill>
                  <a:effectLst/>
                  <a:uLnTx/>
                  <a:uFillTx/>
                  <a:latin typeface="Century Gothic" panose="020B0502020202020204" pitchFamily="34" charset="0"/>
                  <a:ea typeface="ＭＳ Ｐゴシック" pitchFamily="34" charset="-128"/>
                  <a:cs typeface="+mn-cs"/>
                </a:rPr>
                <a:t>Hemoflagellates</a:t>
              </a:r>
              <a:endParaRPr kumimoji="0" lang="en-US" altLang="en-US" sz="2000" b="0" i="0" u="none" strike="noStrike" kern="1200" cap="none" spc="0" normalizeH="0" baseline="0" noProof="0" dirty="0">
                <a:ln>
                  <a:noFill/>
                </a:ln>
                <a:solidFill>
                  <a:prstClr val="white">
                    <a:lumMod val="65000"/>
                  </a:prstClr>
                </a:solidFill>
                <a:effectLst/>
                <a:uLnTx/>
                <a:uFillTx/>
                <a:latin typeface="Century Gothic" panose="020B0502020202020204" pitchFamily="34" charset="0"/>
                <a:ea typeface="ＭＳ Ｐゴシック" pitchFamily="34" charset="-128"/>
                <a:cs typeface="+mn-cs"/>
              </a:endParaRPr>
            </a:p>
          </p:txBody>
        </p:sp>
        <p:sp>
          <p:nvSpPr>
            <p:cNvPr id="19486" name="Rectangle 13">
              <a:extLst>
                <a:ext uri="{FF2B5EF4-FFF2-40B4-BE49-F238E27FC236}">
                  <a16:creationId xmlns:a16="http://schemas.microsoft.com/office/drawing/2014/main" id="{1CE09A47-4A33-4156-B64E-7AFFB678EF24}"/>
                </a:ext>
              </a:extLst>
            </p:cNvPr>
            <p:cNvSpPr>
              <a:spLocks noChangeArrowheads="1"/>
            </p:cNvSpPr>
            <p:nvPr/>
          </p:nvSpPr>
          <p:spPr bwMode="auto">
            <a:xfrm>
              <a:off x="2848450" y="2871901"/>
              <a:ext cx="274320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altLang="en-US" sz="1800" b="0" i="1" u="none" strike="noStrike" kern="1200" cap="none" spc="0" normalizeH="0" baseline="0" noProof="0" dirty="0">
                  <a:ln>
                    <a:noFill/>
                  </a:ln>
                  <a:solidFill>
                    <a:prstClr val="white">
                      <a:lumMod val="65000"/>
                    </a:prstClr>
                  </a:solidFill>
                  <a:effectLst/>
                  <a:uLnTx/>
                  <a:uFillTx/>
                  <a:latin typeface="Century Gothic" panose="020B0502020202020204" pitchFamily="34" charset="0"/>
                  <a:ea typeface="ＭＳ Ｐゴシック" pitchFamily="34" charset="-128"/>
                  <a:cs typeface="+mn-cs"/>
                </a:rPr>
                <a:t>Trypanosoma </a:t>
              </a:r>
              <a:r>
                <a:rPr kumimoji="0" lang="en-US" altLang="en-US" sz="1800" b="0" i="1" u="none" strike="noStrike" kern="1200" cap="none" spc="0" normalizeH="0" baseline="0" noProof="0" dirty="0" err="1">
                  <a:ln>
                    <a:noFill/>
                  </a:ln>
                  <a:solidFill>
                    <a:prstClr val="white">
                      <a:lumMod val="65000"/>
                    </a:prstClr>
                  </a:solidFill>
                  <a:effectLst/>
                  <a:uLnTx/>
                  <a:uFillTx/>
                  <a:latin typeface="Century Gothic" panose="020B0502020202020204" pitchFamily="34" charset="0"/>
                  <a:ea typeface="ＭＳ Ｐゴシック" pitchFamily="34" charset="-128"/>
                  <a:cs typeface="+mn-cs"/>
                </a:rPr>
                <a:t>cruzi</a:t>
              </a:r>
              <a:endParaRPr kumimoji="0" lang="en-US" altLang="en-US" sz="1800" b="0" i="1" u="none" strike="noStrike" kern="1200" cap="none" spc="0" normalizeH="0" baseline="0" noProof="0" dirty="0">
                <a:ln>
                  <a:noFill/>
                </a:ln>
                <a:solidFill>
                  <a:prstClr val="white">
                    <a:lumMod val="65000"/>
                  </a:prstClr>
                </a:solidFill>
                <a:effectLst/>
                <a:uLnTx/>
                <a:uFillTx/>
                <a:latin typeface="Century Gothic" panose="020B0502020202020204" pitchFamily="34" charset="0"/>
                <a:ea typeface="ＭＳ Ｐゴシック" pitchFamily="34" charset="-128"/>
                <a:cs typeface="+mn-cs"/>
              </a:endParaRPr>
            </a:p>
          </p:txBody>
        </p:sp>
        <p:sp>
          <p:nvSpPr>
            <p:cNvPr id="19487" name="Rectangle 14">
              <a:extLst>
                <a:ext uri="{FF2B5EF4-FFF2-40B4-BE49-F238E27FC236}">
                  <a16:creationId xmlns:a16="http://schemas.microsoft.com/office/drawing/2014/main" id="{58D47BC1-7DE5-4CEB-A4F0-C5837F43CC0B}"/>
                </a:ext>
              </a:extLst>
            </p:cNvPr>
            <p:cNvSpPr>
              <a:spLocks noChangeArrowheads="1"/>
            </p:cNvSpPr>
            <p:nvPr/>
          </p:nvSpPr>
          <p:spPr bwMode="auto">
            <a:xfrm>
              <a:off x="2810566" y="6000073"/>
              <a:ext cx="44567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1" u="none" strike="noStrike" kern="1200" cap="none" spc="0" normalizeH="0" baseline="0" noProof="0" dirty="0" err="1">
                  <a:ln>
                    <a:noFill/>
                  </a:ln>
                  <a:solidFill>
                    <a:prstClr val="white">
                      <a:lumMod val="65000"/>
                    </a:prstClr>
                  </a:solidFill>
                  <a:effectLst/>
                  <a:uLnTx/>
                  <a:uFillTx/>
                  <a:latin typeface="Century Gothic" panose="020B0502020202020204" pitchFamily="34" charset="0"/>
                  <a:ea typeface="ＭＳ Ｐゴシック" pitchFamily="34" charset="-128"/>
                  <a:cs typeface="+mn-cs"/>
                </a:rPr>
                <a:t>Tritrichomonas</a:t>
              </a:r>
              <a:r>
                <a:rPr kumimoji="0" lang="en-US" altLang="en-US" sz="1800" b="0" i="1" u="none" strike="noStrike" kern="1200" cap="none" spc="0" normalizeH="0" baseline="0" noProof="0" dirty="0">
                  <a:ln>
                    <a:noFill/>
                  </a:ln>
                  <a:solidFill>
                    <a:prstClr val="white">
                      <a:lumMod val="65000"/>
                    </a:prstClr>
                  </a:solidFill>
                  <a:effectLst/>
                  <a:uLnTx/>
                  <a:uFillTx/>
                  <a:latin typeface="Century Gothic" panose="020B0502020202020204" pitchFamily="34" charset="0"/>
                  <a:ea typeface="ＭＳ Ｐゴシック" pitchFamily="34" charset="-128"/>
                  <a:cs typeface="+mn-cs"/>
                </a:rPr>
                <a:t> </a:t>
              </a:r>
              <a:r>
                <a:rPr kumimoji="0" lang="en-US" altLang="en-US" sz="1800" b="0" i="1" u="none" strike="noStrike" kern="1200" cap="none" spc="0" normalizeH="0" baseline="0" noProof="0" dirty="0" err="1">
                  <a:ln>
                    <a:noFill/>
                  </a:ln>
                  <a:solidFill>
                    <a:prstClr val="white">
                      <a:lumMod val="65000"/>
                    </a:prstClr>
                  </a:solidFill>
                  <a:effectLst/>
                  <a:uLnTx/>
                  <a:uFillTx/>
                  <a:latin typeface="Century Gothic" panose="020B0502020202020204" pitchFamily="34" charset="0"/>
                  <a:ea typeface="ＭＳ Ｐゴシック" pitchFamily="34" charset="-128"/>
                  <a:cs typeface="+mn-cs"/>
                </a:rPr>
                <a:t>blagburni</a:t>
              </a:r>
              <a:endParaRPr kumimoji="0" lang="en-US" altLang="en-US" sz="1800" b="0" i="0" u="none" strike="noStrike" kern="1200" cap="none" spc="0" normalizeH="0" baseline="0" noProof="0" dirty="0">
                <a:ln>
                  <a:noFill/>
                </a:ln>
                <a:solidFill>
                  <a:prstClr val="white">
                    <a:lumMod val="65000"/>
                  </a:prstClr>
                </a:solidFill>
                <a:effectLst/>
                <a:uLnTx/>
                <a:uFillTx/>
                <a:latin typeface="Century Gothic" panose="020B0502020202020204" pitchFamily="34" charset="0"/>
                <a:ea typeface="ＭＳ Ｐゴシック" pitchFamily="34" charset="-128"/>
                <a:cs typeface="+mn-cs"/>
              </a:endParaRPr>
            </a:p>
          </p:txBody>
        </p:sp>
        <p:sp>
          <p:nvSpPr>
            <p:cNvPr id="19488" name="Rectangle 15">
              <a:extLst>
                <a:ext uri="{FF2B5EF4-FFF2-40B4-BE49-F238E27FC236}">
                  <a16:creationId xmlns:a16="http://schemas.microsoft.com/office/drawing/2014/main" id="{3075A147-604B-497B-9E3B-285CEC40D4E2}"/>
                </a:ext>
              </a:extLst>
            </p:cNvPr>
            <p:cNvSpPr>
              <a:spLocks noChangeArrowheads="1"/>
            </p:cNvSpPr>
            <p:nvPr/>
          </p:nvSpPr>
          <p:spPr bwMode="auto">
            <a:xfrm>
              <a:off x="2872255" y="3221455"/>
              <a:ext cx="2816104" cy="313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altLang="en-US" sz="1800" b="0" i="1" u="none" strike="noStrike" kern="1200" cap="none" spc="0" normalizeH="0" baseline="0" noProof="0" dirty="0">
                  <a:ln>
                    <a:noFill/>
                  </a:ln>
                  <a:solidFill>
                    <a:prstClr val="white">
                      <a:lumMod val="65000"/>
                    </a:prstClr>
                  </a:solidFill>
                  <a:effectLst/>
                  <a:uLnTx/>
                  <a:uFillTx/>
                  <a:latin typeface="Century Gothic" panose="020B0502020202020204" pitchFamily="34" charset="0"/>
                  <a:ea typeface="ＭＳ Ｐゴシック" pitchFamily="34" charset="-128"/>
                  <a:cs typeface="+mn-cs"/>
                </a:rPr>
                <a:t>Leishmania infantum</a:t>
              </a:r>
            </a:p>
          </p:txBody>
        </p:sp>
        <p:sp>
          <p:nvSpPr>
            <p:cNvPr id="19489" name="Rectangle 16">
              <a:extLst>
                <a:ext uri="{FF2B5EF4-FFF2-40B4-BE49-F238E27FC236}">
                  <a16:creationId xmlns:a16="http://schemas.microsoft.com/office/drawing/2014/main" id="{804E4943-1A16-49AF-B042-9775A4AB549F}"/>
                </a:ext>
              </a:extLst>
            </p:cNvPr>
            <p:cNvSpPr>
              <a:spLocks noChangeArrowheads="1"/>
            </p:cNvSpPr>
            <p:nvPr/>
          </p:nvSpPr>
          <p:spPr bwMode="auto">
            <a:xfrm>
              <a:off x="2810566" y="6344750"/>
              <a:ext cx="1752740" cy="36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1" u="none" strike="noStrike" kern="1200" cap="none" spc="0" normalizeH="0" baseline="0" noProof="0" dirty="0">
                  <a:ln>
                    <a:noFill/>
                  </a:ln>
                  <a:solidFill>
                    <a:prstClr val="white">
                      <a:lumMod val="65000"/>
                    </a:prstClr>
                  </a:solidFill>
                  <a:effectLst/>
                  <a:uLnTx/>
                  <a:uFillTx/>
                  <a:latin typeface="Century Gothic" panose="020B0502020202020204" pitchFamily="34" charset="0"/>
                  <a:ea typeface="ＭＳ Ｐゴシック" pitchFamily="34" charset="-128"/>
                  <a:cs typeface="+mn-cs"/>
                </a:rPr>
                <a:t>Giardia spp.</a:t>
              </a:r>
              <a:endParaRPr kumimoji="0" lang="en-US" altLang="en-US" sz="1800" b="0" i="0" u="none" strike="noStrike" kern="1200" cap="none" spc="0" normalizeH="0" baseline="0" noProof="0" dirty="0">
                <a:ln>
                  <a:noFill/>
                </a:ln>
                <a:solidFill>
                  <a:prstClr val="white">
                    <a:lumMod val="65000"/>
                  </a:prstClr>
                </a:solidFill>
                <a:effectLst/>
                <a:uLnTx/>
                <a:uFillTx/>
                <a:latin typeface="Century Gothic" panose="020B0502020202020204" pitchFamily="34" charset="0"/>
                <a:ea typeface="ＭＳ Ｐゴシック" pitchFamily="34" charset="-128"/>
                <a:cs typeface="+mn-cs"/>
              </a:endParaRPr>
            </a:p>
          </p:txBody>
        </p:sp>
        <p:sp>
          <p:nvSpPr>
            <p:cNvPr id="19490" name="TextBox 25">
              <a:extLst>
                <a:ext uri="{FF2B5EF4-FFF2-40B4-BE49-F238E27FC236}">
                  <a16:creationId xmlns:a16="http://schemas.microsoft.com/office/drawing/2014/main" id="{E67AB7F3-CBAC-4AD7-A9E1-D650A0223F8C}"/>
                </a:ext>
              </a:extLst>
            </p:cNvPr>
            <p:cNvSpPr txBox="1">
              <a:spLocks noChangeArrowheads="1"/>
            </p:cNvSpPr>
            <p:nvPr/>
          </p:nvSpPr>
          <p:spPr bwMode="auto">
            <a:xfrm>
              <a:off x="2303441" y="5325755"/>
              <a:ext cx="48138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err="1">
                  <a:ln>
                    <a:noFill/>
                  </a:ln>
                  <a:solidFill>
                    <a:prstClr val="white">
                      <a:lumMod val="65000"/>
                    </a:prstClr>
                  </a:solidFill>
                  <a:effectLst/>
                  <a:uLnTx/>
                  <a:uFillTx/>
                  <a:latin typeface="Century Gothic" panose="020B0502020202020204" pitchFamily="34" charset="0"/>
                  <a:ea typeface="ＭＳ Ｐゴシック" pitchFamily="34" charset="-128"/>
                  <a:cs typeface="+mn-cs"/>
                </a:rPr>
                <a:t>Mucoflagellates</a:t>
              </a:r>
              <a:endParaRPr kumimoji="0" lang="en-US" altLang="en-US" sz="2000" b="0" i="0" u="none" strike="noStrike" kern="1200" cap="none" spc="0" normalizeH="0" baseline="0" noProof="0" dirty="0">
                <a:ln>
                  <a:noFill/>
                </a:ln>
                <a:solidFill>
                  <a:prstClr val="white">
                    <a:lumMod val="65000"/>
                  </a:prstClr>
                </a:solidFill>
                <a:effectLst/>
                <a:uLnTx/>
                <a:uFillTx/>
                <a:latin typeface="Century Gothic" panose="020B0502020202020204" pitchFamily="34" charset="0"/>
                <a:ea typeface="ＭＳ Ｐゴシック" pitchFamily="34" charset="-128"/>
                <a:cs typeface="+mn-cs"/>
              </a:endParaRPr>
            </a:p>
          </p:txBody>
        </p:sp>
        <p:sp>
          <p:nvSpPr>
            <p:cNvPr id="37" name="Rectangle 36">
              <a:extLst>
                <a:ext uri="{FF2B5EF4-FFF2-40B4-BE49-F238E27FC236}">
                  <a16:creationId xmlns:a16="http://schemas.microsoft.com/office/drawing/2014/main" id="{97A84693-E2E1-481F-9A1E-5B1EBC9D8FAF}"/>
                </a:ext>
              </a:extLst>
            </p:cNvPr>
            <p:cNvSpPr/>
            <p:nvPr/>
          </p:nvSpPr>
          <p:spPr>
            <a:xfrm>
              <a:off x="2849221" y="4118970"/>
              <a:ext cx="2741946" cy="312785"/>
            </a:xfrm>
            <a:prstGeom prst="rect">
              <a:avLst/>
            </a:prstGeom>
          </p:spPr>
          <p:txBody>
            <a:bodyPr>
              <a:spAutoFit/>
            </a:body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altLang="en-US" sz="1800" b="0" i="1" u="none" strike="noStrike" kern="1200" cap="none" spc="0" normalizeH="0" baseline="0" noProof="0" dirty="0">
                  <a:ln>
                    <a:noFill/>
                  </a:ln>
                  <a:solidFill>
                    <a:prstClr val="white">
                      <a:lumMod val="65000"/>
                    </a:prstClr>
                  </a:solidFill>
                  <a:effectLst/>
                  <a:uLnTx/>
                  <a:uFillTx/>
                  <a:latin typeface="Century Gothic" panose="020B0502020202020204" pitchFamily="34" charset="0"/>
                  <a:ea typeface="ＭＳ Ｐゴシック" pitchFamily="34" charset="-128"/>
                  <a:cs typeface="+mn-cs"/>
                </a:rPr>
                <a:t>Trypanosoma </a:t>
              </a:r>
              <a:r>
                <a:rPr kumimoji="0" lang="en-US" altLang="en-US" sz="1800" b="0" i="1" u="none" strike="noStrike" kern="1200" cap="none" spc="0" normalizeH="0" baseline="0" noProof="0" dirty="0" err="1">
                  <a:ln>
                    <a:noFill/>
                  </a:ln>
                  <a:solidFill>
                    <a:prstClr val="white">
                      <a:lumMod val="65000"/>
                    </a:prstClr>
                  </a:solidFill>
                  <a:effectLst/>
                  <a:uLnTx/>
                  <a:uFillTx/>
                  <a:latin typeface="Century Gothic" panose="020B0502020202020204" pitchFamily="34" charset="0"/>
                  <a:ea typeface="ＭＳ Ｐゴシック" pitchFamily="34" charset="-128"/>
                  <a:cs typeface="+mn-cs"/>
                </a:rPr>
                <a:t>cruzi</a:t>
              </a:r>
              <a:endParaRPr kumimoji="0" lang="en-US" altLang="en-US" sz="1800" b="0" i="1" u="none" strike="noStrike" kern="1200" cap="none" spc="0" normalizeH="0" baseline="0" noProof="0" dirty="0">
                <a:ln>
                  <a:noFill/>
                </a:ln>
                <a:solidFill>
                  <a:prstClr val="white">
                    <a:lumMod val="65000"/>
                  </a:prstClr>
                </a:solidFill>
                <a:effectLst/>
                <a:uLnTx/>
                <a:uFillTx/>
                <a:latin typeface="Century Gothic" panose="020B0502020202020204" pitchFamily="34" charset="0"/>
                <a:ea typeface="ＭＳ Ｐゴシック" pitchFamily="34" charset="-128"/>
                <a:cs typeface="+mn-cs"/>
              </a:endParaRPr>
            </a:p>
          </p:txBody>
        </p:sp>
        <p:sp>
          <p:nvSpPr>
            <p:cNvPr id="38" name="Rectangle 37">
              <a:extLst>
                <a:ext uri="{FF2B5EF4-FFF2-40B4-BE49-F238E27FC236}">
                  <a16:creationId xmlns:a16="http://schemas.microsoft.com/office/drawing/2014/main" id="{3D97DCA3-4EB1-4B00-94FC-62A63AD2C3F2}"/>
                </a:ext>
              </a:extLst>
            </p:cNvPr>
            <p:cNvSpPr/>
            <p:nvPr/>
          </p:nvSpPr>
          <p:spPr>
            <a:xfrm>
              <a:off x="2859967" y="4479388"/>
              <a:ext cx="2816104" cy="313979"/>
            </a:xfrm>
            <a:prstGeom prst="rect">
              <a:avLst/>
            </a:prstGeom>
          </p:spPr>
          <p:txBody>
            <a:bodyPr wrap="none">
              <a:spAutoFit/>
            </a:body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altLang="en-US" sz="1800" b="0" i="1" u="none" strike="noStrike" kern="1200" cap="none" spc="0" normalizeH="0" baseline="0" noProof="0" dirty="0">
                  <a:ln>
                    <a:noFill/>
                  </a:ln>
                  <a:solidFill>
                    <a:prstClr val="white">
                      <a:lumMod val="65000"/>
                    </a:prstClr>
                  </a:solidFill>
                  <a:effectLst/>
                  <a:uLnTx/>
                  <a:uFillTx/>
                  <a:latin typeface="Century Gothic" panose="020B0502020202020204" pitchFamily="34" charset="0"/>
                  <a:ea typeface="ＭＳ Ｐゴシック" pitchFamily="34" charset="-128"/>
                  <a:cs typeface="+mn-cs"/>
                </a:rPr>
                <a:t>Leishmania infantum</a:t>
              </a:r>
            </a:p>
          </p:txBody>
        </p:sp>
      </p:grpSp>
      <p:grpSp>
        <p:nvGrpSpPr>
          <p:cNvPr id="19467" name="Group 2">
            <a:extLst>
              <a:ext uri="{FF2B5EF4-FFF2-40B4-BE49-F238E27FC236}">
                <a16:creationId xmlns:a16="http://schemas.microsoft.com/office/drawing/2014/main" id="{A34E81AD-7BF9-47AD-A7A9-A86C84C62C33}"/>
              </a:ext>
            </a:extLst>
          </p:cNvPr>
          <p:cNvGrpSpPr>
            <a:grpSpLocks/>
          </p:cNvGrpSpPr>
          <p:nvPr/>
        </p:nvGrpSpPr>
        <p:grpSpPr bwMode="auto">
          <a:xfrm>
            <a:off x="3027363" y="2336800"/>
            <a:ext cx="4599759" cy="4412352"/>
            <a:chOff x="5659458" y="2410536"/>
            <a:chExt cx="4611450" cy="4412687"/>
          </a:xfrm>
        </p:grpSpPr>
        <p:sp>
          <p:nvSpPr>
            <p:cNvPr id="19473" name="TextBox 6">
              <a:extLst>
                <a:ext uri="{FF2B5EF4-FFF2-40B4-BE49-F238E27FC236}">
                  <a16:creationId xmlns:a16="http://schemas.microsoft.com/office/drawing/2014/main" id="{4C238D36-CAA6-46AF-BBB4-143EDF1EDDEA}"/>
                </a:ext>
              </a:extLst>
            </p:cNvPr>
            <p:cNvSpPr txBox="1">
              <a:spLocks noChangeArrowheads="1"/>
            </p:cNvSpPr>
            <p:nvPr/>
          </p:nvSpPr>
          <p:spPr bwMode="auto">
            <a:xfrm>
              <a:off x="5661954" y="5332057"/>
              <a:ext cx="46089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Century Gothic" panose="020B0502020202020204" pitchFamily="34" charset="0"/>
                  <a:ea typeface="ＭＳ Ｐゴシック" pitchFamily="34" charset="-128"/>
                  <a:cs typeface="+mn-cs"/>
                </a:rPr>
                <a:t>Intestinal apicomplexan </a:t>
              </a:r>
              <a:r>
                <a:rPr kumimoji="0" lang="en-US" altLang="en-US" sz="2000" b="0" i="0" u="none" strike="noStrike" kern="1200" cap="none" spc="0" normalizeH="0" baseline="0" noProof="0">
                  <a:ln>
                    <a:noFill/>
                  </a:ln>
                  <a:solidFill>
                    <a:prstClr val="black"/>
                  </a:solidFill>
                  <a:effectLst/>
                  <a:uLnTx/>
                  <a:uFillTx/>
                  <a:latin typeface="Century Gothic" panose="020B0502020202020204" pitchFamily="34" charset="0"/>
                  <a:ea typeface="ＭＳ Ｐゴシック" pitchFamily="34" charset="-128"/>
                  <a:cs typeface="+mn-cs"/>
                </a:rPr>
                <a:t>(coccidia)</a:t>
              </a:r>
            </a:p>
          </p:txBody>
        </p:sp>
        <p:sp>
          <p:nvSpPr>
            <p:cNvPr id="19474" name="TextBox 7">
              <a:extLst>
                <a:ext uri="{FF2B5EF4-FFF2-40B4-BE49-F238E27FC236}">
                  <a16:creationId xmlns:a16="http://schemas.microsoft.com/office/drawing/2014/main" id="{C3D4EAB5-E8FD-4098-83FD-85625AD26C28}"/>
                </a:ext>
              </a:extLst>
            </p:cNvPr>
            <p:cNvSpPr txBox="1">
              <a:spLocks noChangeArrowheads="1"/>
            </p:cNvSpPr>
            <p:nvPr/>
          </p:nvSpPr>
          <p:spPr bwMode="auto">
            <a:xfrm>
              <a:off x="5707927" y="2410536"/>
              <a:ext cx="4223721" cy="400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Blood </a:t>
              </a:r>
              <a:r>
                <a:rPr kumimoji="0" lang="en-US" altLang="en-US" sz="2000" b="1" i="0" u="none" strike="noStrike" kern="1200" cap="none" spc="0" normalizeH="0" baseline="0" noProof="0" dirty="0" err="1">
                  <a:ln>
                    <a:noFill/>
                  </a:ln>
                  <a:solidFill>
                    <a:prstClr val="black"/>
                  </a:solidFill>
                  <a:effectLst/>
                  <a:uLnTx/>
                  <a:uFillTx/>
                  <a:latin typeface="Century Gothic" panose="020B0502020202020204" pitchFamily="34" charset="0"/>
                  <a:ea typeface="ＭＳ Ｐゴシック" pitchFamily="34" charset="-128"/>
                  <a:cs typeface="+mn-cs"/>
                </a:rPr>
                <a:t>apicomplexa</a:t>
              </a:r>
              <a:r>
                <a:rPr kumimoji="0" lang="en-US" altLang="en-US" sz="20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 </a:t>
              </a:r>
              <a:r>
                <a:rPr kumimoji="0" lang="en-US" altLang="en-US" sz="20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a:t>
              </a:r>
              <a:r>
                <a:rPr kumimoji="0" lang="en-US" altLang="en-US" sz="2000" b="0" i="0" u="none" strike="noStrike" kern="1200" cap="none" spc="0" normalizeH="0" baseline="0" noProof="0" dirty="0" err="1">
                  <a:ln>
                    <a:noFill/>
                  </a:ln>
                  <a:solidFill>
                    <a:prstClr val="black"/>
                  </a:solidFill>
                  <a:effectLst/>
                  <a:uLnTx/>
                  <a:uFillTx/>
                  <a:latin typeface="Century Gothic" panose="020B0502020202020204" pitchFamily="34" charset="0"/>
                  <a:ea typeface="ＭＳ Ｐゴシック" pitchFamily="34" charset="-128"/>
                  <a:cs typeface="+mn-cs"/>
                </a:rPr>
                <a:t>piroplasms</a:t>
              </a:r>
              <a:r>
                <a:rPr kumimoji="0" lang="en-US" altLang="en-US" sz="20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a:t>
              </a:r>
            </a:p>
          </p:txBody>
        </p:sp>
        <p:sp>
          <p:nvSpPr>
            <p:cNvPr id="19475" name="Rectangle 17">
              <a:extLst>
                <a:ext uri="{FF2B5EF4-FFF2-40B4-BE49-F238E27FC236}">
                  <a16:creationId xmlns:a16="http://schemas.microsoft.com/office/drawing/2014/main" id="{7AC1498A-AE99-45C2-9DF8-548B1DF73D74}"/>
                </a:ext>
              </a:extLst>
            </p:cNvPr>
            <p:cNvSpPr>
              <a:spLocks noChangeArrowheads="1"/>
            </p:cNvSpPr>
            <p:nvPr/>
          </p:nvSpPr>
          <p:spPr bwMode="auto">
            <a:xfrm>
              <a:off x="5973409" y="5748467"/>
              <a:ext cx="3049646" cy="31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altLang="en-US" sz="1800" b="0" i="1"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Cryptosporidium parvum</a:t>
              </a:r>
            </a:p>
          </p:txBody>
        </p:sp>
        <p:sp>
          <p:nvSpPr>
            <p:cNvPr id="19476" name="Rectangle 18">
              <a:extLst>
                <a:ext uri="{FF2B5EF4-FFF2-40B4-BE49-F238E27FC236}">
                  <a16:creationId xmlns:a16="http://schemas.microsoft.com/office/drawing/2014/main" id="{AD69AEC7-5295-43D0-8978-8B8AA8EBE8E1}"/>
                </a:ext>
              </a:extLst>
            </p:cNvPr>
            <p:cNvSpPr>
              <a:spLocks noChangeArrowheads="1"/>
            </p:cNvSpPr>
            <p:nvPr/>
          </p:nvSpPr>
          <p:spPr bwMode="auto">
            <a:xfrm>
              <a:off x="5973409" y="6160889"/>
              <a:ext cx="1530260" cy="31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altLang="en-US" sz="1800" b="0" i="1"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Eimeria spp.</a:t>
              </a:r>
            </a:p>
          </p:txBody>
        </p:sp>
        <p:sp>
          <p:nvSpPr>
            <p:cNvPr id="19477" name="Rectangle 19">
              <a:extLst>
                <a:ext uri="{FF2B5EF4-FFF2-40B4-BE49-F238E27FC236}">
                  <a16:creationId xmlns:a16="http://schemas.microsoft.com/office/drawing/2014/main" id="{C337FD71-AA49-494D-AE22-DCF37E555694}"/>
                </a:ext>
              </a:extLst>
            </p:cNvPr>
            <p:cNvSpPr>
              <a:spLocks noChangeArrowheads="1"/>
            </p:cNvSpPr>
            <p:nvPr/>
          </p:nvSpPr>
          <p:spPr bwMode="auto">
            <a:xfrm>
              <a:off x="5987598" y="6509267"/>
              <a:ext cx="2954677" cy="31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altLang="en-US" sz="1800" b="0" i="1" u="none" strike="noStrike" kern="1200" cap="none" spc="0" normalizeH="0" baseline="0" noProof="0" dirty="0" err="1">
                  <a:ln>
                    <a:noFill/>
                  </a:ln>
                  <a:solidFill>
                    <a:prstClr val="black"/>
                  </a:solidFill>
                  <a:effectLst/>
                  <a:uLnTx/>
                  <a:uFillTx/>
                  <a:latin typeface="Century Gothic" panose="020B0502020202020204" pitchFamily="34" charset="0"/>
                  <a:ea typeface="ＭＳ Ｐゴシック" pitchFamily="34" charset="-128"/>
                  <a:cs typeface="+mn-cs"/>
                </a:rPr>
                <a:t>Cystoisospora</a:t>
              </a:r>
              <a:r>
                <a:rPr kumimoji="0" lang="en-US" altLang="en-US" sz="1800" b="0" i="1"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 spp.</a:t>
              </a:r>
            </a:p>
          </p:txBody>
        </p:sp>
        <p:sp>
          <p:nvSpPr>
            <p:cNvPr id="19478" name="Rectangle 20">
              <a:extLst>
                <a:ext uri="{FF2B5EF4-FFF2-40B4-BE49-F238E27FC236}">
                  <a16:creationId xmlns:a16="http://schemas.microsoft.com/office/drawing/2014/main" id="{49152A70-C0B6-4CCE-9E00-41515B197BE7}"/>
                </a:ext>
              </a:extLst>
            </p:cNvPr>
            <p:cNvSpPr>
              <a:spLocks noChangeArrowheads="1"/>
            </p:cNvSpPr>
            <p:nvPr/>
          </p:nvSpPr>
          <p:spPr bwMode="auto">
            <a:xfrm>
              <a:off x="6051255" y="3127114"/>
              <a:ext cx="20222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1" u="none" strike="noStrike" kern="1200" cap="none" spc="0" normalizeH="0" baseline="0" noProof="0" dirty="0" err="1">
                  <a:ln>
                    <a:noFill/>
                  </a:ln>
                  <a:solidFill>
                    <a:prstClr val="black"/>
                  </a:solidFill>
                  <a:effectLst/>
                  <a:uLnTx/>
                  <a:uFillTx/>
                  <a:latin typeface="Century Gothic" panose="020B0502020202020204" pitchFamily="34" charset="0"/>
                  <a:ea typeface="ＭＳ Ｐゴシック" pitchFamily="34" charset="-128"/>
                  <a:cs typeface="+mn-cs"/>
                </a:rPr>
                <a:t>Cytauxzoon</a:t>
              </a:r>
              <a:r>
                <a:rPr kumimoji="0" lang="en-US" altLang="en-US" sz="1800" b="0" i="1"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 </a:t>
              </a:r>
              <a:r>
                <a:rPr kumimoji="0" lang="en-US" altLang="en-US" sz="1800" b="0" i="1" u="none" strike="noStrike" kern="1200" cap="none" spc="0" normalizeH="0" baseline="0" noProof="0" dirty="0" err="1">
                  <a:ln>
                    <a:noFill/>
                  </a:ln>
                  <a:solidFill>
                    <a:prstClr val="black"/>
                  </a:solidFill>
                  <a:effectLst/>
                  <a:uLnTx/>
                  <a:uFillTx/>
                  <a:latin typeface="Century Gothic" panose="020B0502020202020204" pitchFamily="34" charset="0"/>
                  <a:ea typeface="ＭＳ Ｐゴシック" pitchFamily="34" charset="-128"/>
                  <a:cs typeface="+mn-cs"/>
                </a:rPr>
                <a:t>felis</a:t>
              </a:r>
              <a:endParaRPr kumimoji="0" lang="en-US" altLang="en-US" sz="18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endParaRPr>
            </a:p>
          </p:txBody>
        </p:sp>
        <p:sp>
          <p:nvSpPr>
            <p:cNvPr id="19479" name="Rectangle 21">
              <a:extLst>
                <a:ext uri="{FF2B5EF4-FFF2-40B4-BE49-F238E27FC236}">
                  <a16:creationId xmlns:a16="http://schemas.microsoft.com/office/drawing/2014/main" id="{B8B6A776-8078-4051-A2C6-BF39EC7D9CB6}"/>
                </a:ext>
              </a:extLst>
            </p:cNvPr>
            <p:cNvSpPr>
              <a:spLocks noChangeArrowheads="1"/>
            </p:cNvSpPr>
            <p:nvPr/>
          </p:nvSpPr>
          <p:spPr bwMode="auto">
            <a:xfrm>
              <a:off x="6051255" y="2772681"/>
              <a:ext cx="1612220" cy="36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1"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Babesia spp.</a:t>
              </a:r>
            </a:p>
          </p:txBody>
        </p:sp>
        <p:sp>
          <p:nvSpPr>
            <p:cNvPr id="19480" name="Rectangle 22">
              <a:extLst>
                <a:ext uri="{FF2B5EF4-FFF2-40B4-BE49-F238E27FC236}">
                  <a16:creationId xmlns:a16="http://schemas.microsoft.com/office/drawing/2014/main" id="{DF84F3EC-07D7-45D0-921F-83F1612783D7}"/>
                </a:ext>
              </a:extLst>
            </p:cNvPr>
            <p:cNvSpPr>
              <a:spLocks noChangeArrowheads="1"/>
            </p:cNvSpPr>
            <p:nvPr/>
          </p:nvSpPr>
          <p:spPr bwMode="auto">
            <a:xfrm>
              <a:off x="6051255" y="4105904"/>
              <a:ext cx="25103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1"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Toxoplasma gondii</a:t>
              </a:r>
            </a:p>
          </p:txBody>
        </p:sp>
        <p:sp>
          <p:nvSpPr>
            <p:cNvPr id="19481" name="Rectangle 23">
              <a:extLst>
                <a:ext uri="{FF2B5EF4-FFF2-40B4-BE49-F238E27FC236}">
                  <a16:creationId xmlns:a16="http://schemas.microsoft.com/office/drawing/2014/main" id="{A3ADABC2-A828-4EFC-B05E-0E1A1163F6D3}"/>
                </a:ext>
              </a:extLst>
            </p:cNvPr>
            <p:cNvSpPr>
              <a:spLocks noChangeArrowheads="1"/>
            </p:cNvSpPr>
            <p:nvPr/>
          </p:nvSpPr>
          <p:spPr bwMode="auto">
            <a:xfrm>
              <a:off x="6051255" y="4464364"/>
              <a:ext cx="24720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1" u="none" strike="noStrike" kern="1200" cap="none" spc="0" normalizeH="0" baseline="0" noProof="0" dirty="0" err="1">
                  <a:ln>
                    <a:noFill/>
                  </a:ln>
                  <a:solidFill>
                    <a:prstClr val="black"/>
                  </a:solidFill>
                  <a:effectLst/>
                  <a:uLnTx/>
                  <a:uFillTx/>
                  <a:latin typeface="Century Gothic" panose="020B0502020202020204" pitchFamily="34" charset="0"/>
                  <a:ea typeface="ＭＳ Ｐゴシック" pitchFamily="34" charset="-128"/>
                  <a:cs typeface="+mn-cs"/>
                </a:rPr>
                <a:t>Neospora</a:t>
              </a:r>
              <a:r>
                <a:rPr kumimoji="0" lang="en-US" altLang="en-US" sz="1800" b="0" i="1"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 caninum</a:t>
              </a:r>
            </a:p>
          </p:txBody>
        </p:sp>
        <p:sp>
          <p:nvSpPr>
            <p:cNvPr id="19482" name="Rectangle 24">
              <a:extLst>
                <a:ext uri="{FF2B5EF4-FFF2-40B4-BE49-F238E27FC236}">
                  <a16:creationId xmlns:a16="http://schemas.microsoft.com/office/drawing/2014/main" id="{39D74717-E20A-42EE-A2E0-18D8CB5FC63D}"/>
                </a:ext>
              </a:extLst>
            </p:cNvPr>
            <p:cNvSpPr>
              <a:spLocks noChangeArrowheads="1"/>
            </p:cNvSpPr>
            <p:nvPr/>
          </p:nvSpPr>
          <p:spPr bwMode="auto">
            <a:xfrm>
              <a:off x="6051255" y="4822825"/>
              <a:ext cx="19351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1" u="none" strike="noStrike" kern="1200" cap="none" spc="0" normalizeH="0" baseline="0" noProof="0" dirty="0" err="1">
                  <a:ln>
                    <a:noFill/>
                  </a:ln>
                  <a:solidFill>
                    <a:prstClr val="black"/>
                  </a:solidFill>
                  <a:effectLst/>
                  <a:uLnTx/>
                  <a:uFillTx/>
                  <a:latin typeface="Century Gothic" panose="020B0502020202020204" pitchFamily="34" charset="0"/>
                  <a:ea typeface="ＭＳ Ｐゴシック" pitchFamily="34" charset="-128"/>
                  <a:cs typeface="+mn-cs"/>
                </a:rPr>
                <a:t>Sarcocystis</a:t>
              </a:r>
              <a:r>
                <a:rPr kumimoji="0" lang="en-US" altLang="en-US" sz="1800" b="0" i="1"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 spp.</a:t>
              </a:r>
              <a:endParaRPr kumimoji="0" lang="en-US" altLang="en-US" sz="18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endParaRPr>
            </a:p>
          </p:txBody>
        </p:sp>
        <p:sp>
          <p:nvSpPr>
            <p:cNvPr id="19483" name="TextBox 38">
              <a:extLst>
                <a:ext uri="{FF2B5EF4-FFF2-40B4-BE49-F238E27FC236}">
                  <a16:creationId xmlns:a16="http://schemas.microsoft.com/office/drawing/2014/main" id="{79571CD2-F771-440A-B84F-74F063723DC7}"/>
                </a:ext>
              </a:extLst>
            </p:cNvPr>
            <p:cNvSpPr txBox="1">
              <a:spLocks noChangeArrowheads="1"/>
            </p:cNvSpPr>
            <p:nvPr/>
          </p:nvSpPr>
          <p:spPr bwMode="auto">
            <a:xfrm>
              <a:off x="5659458" y="3790890"/>
              <a:ext cx="4427819" cy="400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Systemic </a:t>
              </a:r>
              <a:r>
                <a:rPr kumimoji="0" lang="en-US" altLang="en-US" sz="2000" b="1" i="0" u="none" strike="noStrike" kern="1200" cap="none" spc="0" normalizeH="0" baseline="0" noProof="0" dirty="0" err="1">
                  <a:ln>
                    <a:noFill/>
                  </a:ln>
                  <a:solidFill>
                    <a:prstClr val="black"/>
                  </a:solidFill>
                  <a:effectLst/>
                  <a:uLnTx/>
                  <a:uFillTx/>
                  <a:latin typeface="Century Gothic" panose="020B0502020202020204" pitchFamily="34" charset="0"/>
                  <a:ea typeface="ＭＳ Ｐゴシック" pitchFamily="34" charset="-128"/>
                  <a:cs typeface="+mn-cs"/>
                </a:rPr>
                <a:t>apicomplexa</a:t>
              </a:r>
              <a:r>
                <a:rPr kumimoji="0" lang="en-US" altLang="en-US" sz="20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 </a:t>
              </a:r>
              <a:r>
                <a:rPr kumimoji="0" lang="en-US" altLang="en-US" sz="20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(coccidia)</a:t>
              </a:r>
              <a:endParaRPr kumimoji="0" lang="en-US" altLang="en-US" sz="20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endParaRPr>
            </a:p>
          </p:txBody>
        </p:sp>
      </p:grpSp>
      <p:sp>
        <p:nvSpPr>
          <p:cNvPr id="19468" name="TextBox 40">
            <a:extLst>
              <a:ext uri="{FF2B5EF4-FFF2-40B4-BE49-F238E27FC236}">
                <a16:creationId xmlns:a16="http://schemas.microsoft.com/office/drawing/2014/main" id="{E22A1FB2-EB9C-4D4E-82A5-5DEBC9DC2A85}"/>
              </a:ext>
            </a:extLst>
          </p:cNvPr>
          <p:cNvSpPr txBox="1">
            <a:spLocks noChangeArrowheads="1"/>
          </p:cNvSpPr>
          <p:nvPr/>
        </p:nvSpPr>
        <p:spPr bwMode="auto">
          <a:xfrm>
            <a:off x="374650" y="457200"/>
            <a:ext cx="23955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a:ln>
                  <a:noFill/>
                </a:ln>
                <a:solidFill>
                  <a:srgbClr val="4D4D73"/>
                </a:solidFill>
                <a:effectLst/>
                <a:uLnTx/>
                <a:uFillTx/>
                <a:latin typeface="Century Gothic" panose="020B0502020202020204" pitchFamily="34" charset="0"/>
                <a:ea typeface="ＭＳ Ｐゴシック" pitchFamily="34" charset="-128"/>
                <a:cs typeface="+mn-cs"/>
              </a:rPr>
              <a:t>Parasitic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a:ln>
                  <a:noFill/>
                </a:ln>
                <a:solidFill>
                  <a:srgbClr val="4D4D73"/>
                </a:solidFill>
                <a:effectLst/>
                <a:uLnTx/>
                <a:uFillTx/>
                <a:latin typeface="Century Gothic" panose="020B0502020202020204" pitchFamily="34" charset="0"/>
                <a:ea typeface="ＭＳ Ｐゴシック" pitchFamily="34" charset="-128"/>
                <a:cs typeface="+mn-cs"/>
              </a:rPr>
              <a:t>Protozoa</a:t>
            </a:r>
          </a:p>
        </p:txBody>
      </p:sp>
      <p:sp>
        <p:nvSpPr>
          <p:cNvPr id="40" name="TextBox 39">
            <a:extLst>
              <a:ext uri="{FF2B5EF4-FFF2-40B4-BE49-F238E27FC236}">
                <a16:creationId xmlns:a16="http://schemas.microsoft.com/office/drawing/2014/main" id="{3BACAC01-FE1E-43E2-AF43-C1527041BCC1}"/>
              </a:ext>
            </a:extLst>
          </p:cNvPr>
          <p:cNvSpPr txBox="1"/>
          <p:nvPr/>
        </p:nvSpPr>
        <p:spPr>
          <a:xfrm>
            <a:off x="3292475" y="1079500"/>
            <a:ext cx="3536950" cy="954088"/>
          </a:xfrm>
          <a:prstGeom prst="rect">
            <a:avLst/>
          </a:prstGeom>
          <a:solidFill>
            <a:srgbClr val="666699"/>
          </a:solidFill>
          <a:ln>
            <a:solidFill>
              <a:srgbClr val="666699"/>
            </a:solid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white"/>
                </a:solidFill>
                <a:effectLst/>
                <a:uLnTx/>
                <a:uFillTx/>
                <a:latin typeface="Century Gothic" panose="020B0502020202020204" pitchFamily="34" charset="0"/>
                <a:ea typeface="ＭＳ Ｐゴシック" pitchFamily="34" charset="-128"/>
                <a:cs typeface="+mn-cs"/>
              </a:rPr>
              <a:t>Apicomplexa</a:t>
            </a:r>
            <a:r>
              <a:rPr kumimoji="0" lang="en-US" sz="2800" b="1" i="0" u="none" strike="noStrike" kern="0" cap="none" spc="0" normalizeH="0" baseline="0" noProof="0" dirty="0">
                <a:ln>
                  <a:noFill/>
                </a:ln>
                <a:solidFill>
                  <a:prstClr val="white"/>
                </a:solidFill>
                <a:effectLst/>
                <a:uLnTx/>
                <a:uFillTx/>
                <a:latin typeface="Century Gothic" panose="020B0502020202020204" pitchFamily="34" charset="0"/>
                <a:ea typeface="ＭＳ Ｐゴシック" pitchFamily="34" charset="-128"/>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entury Gothic" panose="020B0502020202020204" pitchFamily="34" charset="0"/>
                <a:ea typeface="ＭＳ Ｐゴシック" pitchFamily="34" charset="-128"/>
                <a:cs typeface="+mn-cs"/>
              </a:rPr>
              <a:t>(sg =</a:t>
            </a:r>
            <a:r>
              <a:rPr kumimoji="0" lang="en-US" sz="2800" b="0" i="0" u="none" strike="noStrike" kern="0" cap="none" spc="0" normalizeH="0" baseline="0" noProof="0" dirty="0" err="1">
                <a:ln>
                  <a:noFill/>
                </a:ln>
                <a:solidFill>
                  <a:prstClr val="white"/>
                </a:solidFill>
                <a:effectLst/>
                <a:uLnTx/>
                <a:uFillTx/>
                <a:latin typeface="Century Gothic" panose="020B0502020202020204" pitchFamily="34" charset="0"/>
                <a:ea typeface="ＭＳ Ｐゴシック" pitchFamily="34" charset="-128"/>
                <a:cs typeface="+mn-cs"/>
              </a:rPr>
              <a:t>Alveolates</a:t>
            </a:r>
            <a:r>
              <a:rPr kumimoji="0" lang="en-US" sz="2800" b="0" i="0" u="none" strike="noStrike" kern="0" cap="none" spc="0" normalizeH="0" baseline="0" noProof="0" dirty="0">
                <a:ln>
                  <a:noFill/>
                </a:ln>
                <a:solidFill>
                  <a:prstClr val="white"/>
                </a:solidFill>
                <a:effectLst/>
                <a:uLnTx/>
                <a:uFillTx/>
                <a:latin typeface="Century Gothic" panose="020B0502020202020204" pitchFamily="34" charset="0"/>
                <a:ea typeface="ＭＳ Ｐゴシック" pitchFamily="34" charset="-128"/>
                <a:cs typeface="+mn-cs"/>
              </a:rPr>
              <a:t>)</a:t>
            </a:r>
          </a:p>
        </p:txBody>
      </p:sp>
      <p:cxnSp>
        <p:nvCxnSpPr>
          <p:cNvPr id="19470" name="Straight Connector 41">
            <a:extLst>
              <a:ext uri="{FF2B5EF4-FFF2-40B4-BE49-F238E27FC236}">
                <a16:creationId xmlns:a16="http://schemas.microsoft.com/office/drawing/2014/main" id="{FC27F0B4-287A-456D-A933-7CF892A58071}"/>
              </a:ext>
            </a:extLst>
          </p:cNvPr>
          <p:cNvCxnSpPr>
            <a:cxnSpLocks noChangeShapeType="1"/>
          </p:cNvCxnSpPr>
          <p:nvPr/>
        </p:nvCxnSpPr>
        <p:spPr bwMode="auto">
          <a:xfrm>
            <a:off x="387350" y="5175250"/>
            <a:ext cx="11382375" cy="60325"/>
          </a:xfrm>
          <a:prstGeom prst="line">
            <a:avLst/>
          </a:prstGeom>
          <a:noFill/>
          <a:ln w="28575" algn="ctr">
            <a:solidFill>
              <a:srgbClr val="666699"/>
            </a:solidFill>
            <a:prstDash val="lgDash"/>
            <a:round/>
            <a:headEnd/>
            <a:tailEnd/>
          </a:ln>
          <a:extLst>
            <a:ext uri="{909E8E84-426E-40DD-AFC4-6F175D3DCCD1}">
              <a14:hiddenFill xmlns:a14="http://schemas.microsoft.com/office/drawing/2010/main">
                <a:noFill/>
              </a14:hiddenFill>
            </a:ext>
          </a:extLst>
        </p:spPr>
      </p:cxnSp>
      <p:sp>
        <p:nvSpPr>
          <p:cNvPr id="19471" name="Rectangle 42">
            <a:extLst>
              <a:ext uri="{FF2B5EF4-FFF2-40B4-BE49-F238E27FC236}">
                <a16:creationId xmlns:a16="http://schemas.microsoft.com/office/drawing/2014/main" id="{0AD718DE-7EF4-46FD-98A7-2A1B2D05B678}"/>
              </a:ext>
            </a:extLst>
          </p:cNvPr>
          <p:cNvSpPr>
            <a:spLocks noChangeArrowheads="1"/>
          </p:cNvSpPr>
          <p:nvPr/>
        </p:nvSpPr>
        <p:spPr bwMode="auto">
          <a:xfrm>
            <a:off x="96838" y="66675"/>
            <a:ext cx="29622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Century Gothic" panose="020B0502020202020204" pitchFamily="34" charset="0"/>
                <a:ea typeface="ＭＳ Ｐゴシック" pitchFamily="34" charset="-128"/>
                <a:cs typeface="+mn-cs"/>
              </a:rPr>
              <a:t>(know terms on this slide)</a:t>
            </a:r>
          </a:p>
        </p:txBody>
      </p:sp>
      <p:sp>
        <p:nvSpPr>
          <p:cNvPr id="44" name="Rectangle 43">
            <a:extLst>
              <a:ext uri="{FF2B5EF4-FFF2-40B4-BE49-F238E27FC236}">
                <a16:creationId xmlns:a16="http://schemas.microsoft.com/office/drawing/2014/main" id="{ADEF3D14-574B-47C8-B01E-380ECA2E531D}"/>
              </a:ext>
            </a:extLst>
          </p:cNvPr>
          <p:cNvSpPr/>
          <p:nvPr/>
        </p:nvSpPr>
        <p:spPr>
          <a:xfrm>
            <a:off x="3402012" y="5626849"/>
            <a:ext cx="2887334" cy="361538"/>
          </a:xfrm>
          <a:prstGeom prst="rect">
            <a:avLst/>
          </a:prstGeom>
          <a:solidFill>
            <a:srgbClr val="666699">
              <a:alpha val="16078"/>
            </a:srgbClr>
          </a:solidFill>
          <a:ln>
            <a:solidFill>
              <a:srgbClr val="666699"/>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 name="Picture 2" descr="Image result for cat silhouette transparent background">
            <a:extLst>
              <a:ext uri="{FF2B5EF4-FFF2-40B4-BE49-F238E27FC236}">
                <a16:creationId xmlns:a16="http://schemas.microsoft.com/office/drawing/2014/main" id="{5B273442-4872-43FC-A98D-11EECFA3500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flipH="1">
            <a:off x="388623" y="4456564"/>
            <a:ext cx="539555" cy="562267"/>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14">
            <a:extLst>
              <a:ext uri="{FF2B5EF4-FFF2-40B4-BE49-F238E27FC236}">
                <a16:creationId xmlns:a16="http://schemas.microsoft.com/office/drawing/2014/main" id="{240EDA0F-DD32-48CB-842C-DAEF0B1BFBE6}"/>
              </a:ext>
            </a:extLst>
          </p:cNvPr>
          <p:cNvSpPr>
            <a:spLocks noChangeArrowheads="1"/>
          </p:cNvSpPr>
          <p:nvPr/>
        </p:nvSpPr>
        <p:spPr bwMode="auto">
          <a:xfrm>
            <a:off x="8301699" y="5571355"/>
            <a:ext cx="3950437" cy="36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1" u="none" strike="noStrike" kern="1200" cap="none" spc="0" normalizeH="0" baseline="0" noProof="0" dirty="0" err="1">
                <a:ln>
                  <a:noFill/>
                </a:ln>
                <a:solidFill>
                  <a:prstClr val="white">
                    <a:lumMod val="65000"/>
                  </a:prstClr>
                </a:solidFill>
                <a:effectLst/>
                <a:uLnTx/>
                <a:uFillTx/>
                <a:latin typeface="Century Gothic" panose="020B0502020202020204" pitchFamily="34" charset="0"/>
                <a:ea typeface="ＭＳ Ｐゴシック" pitchFamily="34" charset="-128"/>
                <a:cs typeface="+mn-cs"/>
              </a:rPr>
              <a:t>Tritrichomonas</a:t>
            </a:r>
            <a:r>
              <a:rPr kumimoji="0" lang="en-US" altLang="en-US" sz="1800" b="0" i="1" u="none" strike="noStrike" kern="1200" cap="none" spc="0" normalizeH="0" baseline="0" noProof="0" dirty="0">
                <a:ln>
                  <a:noFill/>
                </a:ln>
                <a:solidFill>
                  <a:prstClr val="white">
                    <a:lumMod val="65000"/>
                  </a:prstClr>
                </a:solidFill>
                <a:effectLst/>
                <a:uLnTx/>
                <a:uFillTx/>
                <a:latin typeface="Century Gothic" panose="020B0502020202020204" pitchFamily="34" charset="0"/>
                <a:ea typeface="ＭＳ Ｐゴシック" pitchFamily="34" charset="-128"/>
                <a:cs typeface="+mn-cs"/>
              </a:rPr>
              <a:t> </a:t>
            </a:r>
            <a:r>
              <a:rPr kumimoji="0" lang="en-US" altLang="en-US" sz="1800" b="0" i="1" u="none" strike="noStrike" kern="1200" cap="none" spc="0" normalizeH="0" baseline="0" noProof="0" dirty="0" err="1">
                <a:ln>
                  <a:noFill/>
                </a:ln>
                <a:solidFill>
                  <a:prstClr val="white">
                    <a:lumMod val="65000"/>
                  </a:prstClr>
                </a:solidFill>
                <a:effectLst/>
                <a:uLnTx/>
                <a:uFillTx/>
                <a:latin typeface="Century Gothic" panose="020B0502020202020204" pitchFamily="34" charset="0"/>
                <a:ea typeface="ＭＳ Ｐゴシック" pitchFamily="34" charset="-128"/>
                <a:cs typeface="+mn-cs"/>
              </a:rPr>
              <a:t>foetus</a:t>
            </a:r>
            <a:endParaRPr kumimoji="0" lang="en-US" altLang="en-US" sz="1800" b="0" i="0" u="none" strike="noStrike" kern="1200" cap="none" spc="0" normalizeH="0" baseline="0" noProof="0" dirty="0">
              <a:ln>
                <a:noFill/>
              </a:ln>
              <a:solidFill>
                <a:prstClr val="white">
                  <a:lumMod val="65000"/>
                </a:prstClr>
              </a:solidFill>
              <a:effectLst/>
              <a:uLnTx/>
              <a:uFillTx/>
              <a:latin typeface="Century Gothic" panose="020B0502020202020204" pitchFamily="34" charset="0"/>
              <a:ea typeface="ＭＳ Ｐゴシック" pitchFamily="34" charset="-128"/>
              <a:cs typeface="+mn-cs"/>
            </a:endParaRPr>
          </a:p>
        </p:txBody>
      </p:sp>
    </p:spTree>
    <p:extLst>
      <p:ext uri="{BB962C8B-B14F-4D97-AF65-F5344CB8AC3E}">
        <p14:creationId xmlns:p14="http://schemas.microsoft.com/office/powerpoint/2010/main" val="1085176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7755E5-517F-488E-B340-6443A6C7F8B5}"/>
              </a:ext>
            </a:extLst>
          </p:cNvPr>
          <p:cNvSpPr/>
          <p:nvPr/>
        </p:nvSpPr>
        <p:spPr>
          <a:xfrm>
            <a:off x="381000" y="228600"/>
            <a:ext cx="4945585" cy="646331"/>
          </a:xfrm>
          <a:prstGeom prst="rect">
            <a:avLst/>
          </a:prstGeom>
        </p:spPr>
        <p:txBody>
          <a:bodyPr wrap="none">
            <a:spAutoFit/>
          </a:bodyPr>
          <a:lstStyle/>
          <a:p>
            <a:r>
              <a:rPr lang="en-US" altLang="en-US" sz="3600" b="1" dirty="0">
                <a:latin typeface="Century Gothic" panose="020B0502020202020204" pitchFamily="34" charset="0"/>
              </a:rPr>
              <a:t>Diagnosis</a:t>
            </a:r>
            <a:r>
              <a:rPr lang="en-US" altLang="en-US" sz="3600" dirty="0">
                <a:latin typeface="Century Gothic" panose="020B0502020202020204" pitchFamily="34" charset="0"/>
              </a:rPr>
              <a:t>: </a:t>
            </a:r>
            <a:r>
              <a:rPr lang="en-US" altLang="en-US" sz="3600" i="1" dirty="0">
                <a:latin typeface="Century Gothic" panose="020B0502020202020204" pitchFamily="34" charset="0"/>
              </a:rPr>
              <a:t>C. </a:t>
            </a:r>
            <a:r>
              <a:rPr lang="en-US" altLang="en-US" sz="3600" i="1" dirty="0" err="1">
                <a:latin typeface="Century Gothic" panose="020B0502020202020204" pitchFamily="34" charset="0"/>
              </a:rPr>
              <a:t>parvum</a:t>
            </a:r>
            <a:endParaRPr lang="en-US" sz="3600" i="1" dirty="0"/>
          </a:p>
        </p:txBody>
      </p:sp>
      <p:sp>
        <p:nvSpPr>
          <p:cNvPr id="6" name="Rectangle 3"/>
          <p:cNvSpPr txBox="1">
            <a:spLocks noChangeArrowheads="1"/>
          </p:cNvSpPr>
          <p:nvPr/>
        </p:nvSpPr>
        <p:spPr>
          <a:xfrm>
            <a:off x="381000" y="1066800"/>
            <a:ext cx="6705600" cy="4796136"/>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r>
              <a:rPr lang="en-US" sz="2800" dirty="0">
                <a:solidFill>
                  <a:schemeClr val="tx1"/>
                </a:solidFill>
                <a:latin typeface="Century Gothic" panose="020B0502020202020204" pitchFamily="34" charset="0"/>
              </a:rPr>
              <a:t>Fecal Float Centrifugation</a:t>
            </a:r>
          </a:p>
          <a:p>
            <a:pPr lvl="1" fontAlgn="auto"/>
            <a:r>
              <a:rPr lang="en-US" sz="2400" dirty="0">
                <a:solidFill>
                  <a:schemeClr val="tx1"/>
                </a:solidFill>
                <a:latin typeface="Century Gothic" panose="020B0502020202020204" pitchFamily="34" charset="0"/>
              </a:rPr>
              <a:t>very small oocysts</a:t>
            </a:r>
          </a:p>
          <a:p>
            <a:pPr lvl="1" fontAlgn="auto"/>
            <a:r>
              <a:rPr lang="en-US" sz="2400" dirty="0">
                <a:solidFill>
                  <a:schemeClr val="tx1"/>
                </a:solidFill>
                <a:latin typeface="Century Gothic" panose="020B0502020202020204" pitchFamily="34" charset="0"/>
              </a:rPr>
              <a:t>don’t confuse with yeast</a:t>
            </a:r>
          </a:p>
          <a:p>
            <a:pPr fontAlgn="auto"/>
            <a:r>
              <a:rPr lang="en-US" sz="2800" dirty="0">
                <a:solidFill>
                  <a:schemeClr val="tx1"/>
                </a:solidFill>
                <a:latin typeface="Century Gothic" panose="020B0502020202020204" pitchFamily="34" charset="0"/>
              </a:rPr>
              <a:t>Thin fecal smear with special staining</a:t>
            </a:r>
          </a:p>
          <a:p>
            <a:pPr lvl="1" fontAlgn="auto"/>
            <a:r>
              <a:rPr lang="en-US" sz="2400" dirty="0">
                <a:solidFill>
                  <a:schemeClr val="tx1"/>
                </a:solidFill>
                <a:latin typeface="Century Gothic" panose="020B0502020202020204" pitchFamily="34" charset="0"/>
              </a:rPr>
              <a:t>acid fast stains</a:t>
            </a:r>
          </a:p>
          <a:p>
            <a:pPr fontAlgn="auto"/>
            <a:r>
              <a:rPr lang="en-US" sz="2800" dirty="0">
                <a:solidFill>
                  <a:schemeClr val="tx1"/>
                </a:solidFill>
                <a:latin typeface="Century Gothic" panose="020B0502020202020204" pitchFamily="34" charset="0"/>
              </a:rPr>
              <a:t>Molecular diagnostics</a:t>
            </a:r>
          </a:p>
          <a:p>
            <a:pPr lvl="1" fontAlgn="auto"/>
            <a:r>
              <a:rPr lang="en-US" sz="2400" dirty="0">
                <a:solidFill>
                  <a:schemeClr val="tx1"/>
                </a:solidFill>
                <a:latin typeface="Century Gothic" panose="020B0502020202020204" pitchFamily="34" charset="0"/>
              </a:rPr>
              <a:t>Fluorescent antibodies bind oocysts, ELISA, PCR</a:t>
            </a: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34877" y="156865"/>
            <a:ext cx="4796136" cy="4796136"/>
          </a:xfrm>
          <a:prstGeom prst="rect">
            <a:avLst/>
          </a:prstGeom>
        </p:spPr>
      </p:pic>
      <p:sp>
        <p:nvSpPr>
          <p:cNvPr id="7" name="Rectangle 6"/>
          <p:cNvSpPr/>
          <p:nvPr/>
        </p:nvSpPr>
        <p:spPr>
          <a:xfrm>
            <a:off x="6483035" y="1595735"/>
            <a:ext cx="984565" cy="461665"/>
          </a:xfrm>
          <a:prstGeom prst="rect">
            <a:avLst/>
          </a:prstGeom>
        </p:spPr>
        <p:txBody>
          <a:bodyPr wrap="none">
            <a:spAutoFit/>
          </a:bodyPr>
          <a:lstStyle/>
          <a:p>
            <a:r>
              <a:rPr lang="en-US" b="1" dirty="0">
                <a:solidFill>
                  <a:srgbClr val="996633"/>
                </a:solidFill>
                <a:latin typeface="Century Gothic" panose="020B0502020202020204" pitchFamily="34" charset="0"/>
              </a:rPr>
              <a:t>yeast</a:t>
            </a:r>
            <a:endParaRPr lang="en-US" b="1" dirty="0">
              <a:solidFill>
                <a:srgbClr val="996633"/>
              </a:solidFill>
            </a:endParaRPr>
          </a:p>
        </p:txBody>
      </p:sp>
      <p:sp>
        <p:nvSpPr>
          <p:cNvPr id="8" name="Rectangle 7"/>
          <p:cNvSpPr/>
          <p:nvPr/>
        </p:nvSpPr>
        <p:spPr>
          <a:xfrm>
            <a:off x="9532945" y="4953001"/>
            <a:ext cx="1749197" cy="461665"/>
          </a:xfrm>
          <a:prstGeom prst="rect">
            <a:avLst/>
          </a:prstGeom>
        </p:spPr>
        <p:txBody>
          <a:bodyPr wrap="none">
            <a:spAutoFit/>
          </a:bodyPr>
          <a:lstStyle/>
          <a:p>
            <a:r>
              <a:rPr lang="en-US" b="1" i="1" dirty="0">
                <a:solidFill>
                  <a:srgbClr val="D60093"/>
                </a:solidFill>
                <a:latin typeface="Century Gothic" panose="020B0502020202020204" pitchFamily="34" charset="0"/>
              </a:rPr>
              <a:t>C. </a:t>
            </a:r>
            <a:r>
              <a:rPr lang="en-US" b="1" i="1" dirty="0" err="1">
                <a:solidFill>
                  <a:srgbClr val="D60093"/>
                </a:solidFill>
                <a:latin typeface="Century Gothic" panose="020B0502020202020204" pitchFamily="34" charset="0"/>
              </a:rPr>
              <a:t>parvum</a:t>
            </a:r>
            <a:endParaRPr lang="en-US" b="1" i="1" dirty="0">
              <a:solidFill>
                <a:srgbClr val="D60093"/>
              </a:solidFill>
            </a:endParaRPr>
          </a:p>
        </p:txBody>
      </p:sp>
      <p:sp>
        <p:nvSpPr>
          <p:cNvPr id="9" name="Rectangle 8"/>
          <p:cNvSpPr/>
          <p:nvPr/>
        </p:nvSpPr>
        <p:spPr>
          <a:xfrm>
            <a:off x="9965879" y="6019800"/>
            <a:ext cx="2180340" cy="307777"/>
          </a:xfrm>
          <a:prstGeom prst="rect">
            <a:avLst/>
          </a:prstGeom>
        </p:spPr>
        <p:txBody>
          <a:bodyPr wrap="none">
            <a:spAutoFit/>
          </a:bodyPr>
          <a:lstStyle/>
          <a:p>
            <a:r>
              <a:rPr lang="en-US" sz="1400" dirty="0">
                <a:hlinkClick r:id="rId4"/>
              </a:rPr>
              <a:t>https://mcdinternational.org</a:t>
            </a:r>
            <a:endParaRPr lang="en-US" sz="1400" dirty="0"/>
          </a:p>
        </p:txBody>
      </p:sp>
      <p:sp>
        <p:nvSpPr>
          <p:cNvPr id="2" name="Rectangle 1">
            <a:extLst>
              <a:ext uri="{FF2B5EF4-FFF2-40B4-BE49-F238E27FC236}">
                <a16:creationId xmlns:a16="http://schemas.microsoft.com/office/drawing/2014/main" id="{BC09770A-4604-4470-A34E-796A0D563730}"/>
              </a:ext>
            </a:extLst>
          </p:cNvPr>
          <p:cNvSpPr/>
          <p:nvPr/>
        </p:nvSpPr>
        <p:spPr>
          <a:xfrm>
            <a:off x="314175" y="5889159"/>
            <a:ext cx="6301725" cy="461665"/>
          </a:xfrm>
          <a:prstGeom prst="rect">
            <a:avLst/>
          </a:prstGeom>
        </p:spPr>
        <p:txBody>
          <a:bodyPr wrap="none">
            <a:spAutoFit/>
          </a:bodyPr>
          <a:lstStyle/>
          <a:p>
            <a:r>
              <a:rPr lang="en-US" dirty="0">
                <a:latin typeface="Century Gothic" panose="020B0502020202020204" pitchFamily="34" charset="0"/>
              </a:rPr>
              <a:t>Use concentrated sucrose for fecal float </a:t>
            </a:r>
            <a:endParaRPr lang="en-US" dirty="0"/>
          </a:p>
        </p:txBody>
      </p:sp>
    </p:spTree>
    <p:extLst>
      <p:ext uri="{BB962C8B-B14F-4D97-AF65-F5344CB8AC3E}">
        <p14:creationId xmlns:p14="http://schemas.microsoft.com/office/powerpoint/2010/main" val="3098325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7755E5-517F-488E-B340-6443A6C7F8B5}"/>
              </a:ext>
            </a:extLst>
          </p:cNvPr>
          <p:cNvSpPr/>
          <p:nvPr/>
        </p:nvSpPr>
        <p:spPr>
          <a:xfrm>
            <a:off x="425788" y="127336"/>
            <a:ext cx="4945585" cy="646331"/>
          </a:xfrm>
          <a:prstGeom prst="rect">
            <a:avLst/>
          </a:prstGeom>
        </p:spPr>
        <p:txBody>
          <a:bodyPr wrap="none">
            <a:spAutoFit/>
          </a:bodyPr>
          <a:lstStyle/>
          <a:p>
            <a:r>
              <a:rPr lang="en-US" altLang="en-US" sz="3600" b="1" dirty="0">
                <a:latin typeface="Century Gothic" panose="020B0502020202020204" pitchFamily="34" charset="0"/>
              </a:rPr>
              <a:t>Diagnosis</a:t>
            </a:r>
            <a:r>
              <a:rPr lang="en-US" altLang="en-US" sz="3600" dirty="0">
                <a:latin typeface="Century Gothic" panose="020B0502020202020204" pitchFamily="34" charset="0"/>
              </a:rPr>
              <a:t>: </a:t>
            </a:r>
            <a:r>
              <a:rPr lang="en-US" altLang="en-US" sz="3600" i="1" dirty="0">
                <a:latin typeface="Century Gothic" panose="020B0502020202020204" pitchFamily="34" charset="0"/>
              </a:rPr>
              <a:t>C. </a:t>
            </a:r>
            <a:r>
              <a:rPr lang="en-US" altLang="en-US" sz="3600" i="1" dirty="0" err="1">
                <a:latin typeface="Century Gothic" panose="020B0502020202020204" pitchFamily="34" charset="0"/>
              </a:rPr>
              <a:t>parvum</a:t>
            </a:r>
            <a:endParaRPr lang="en-US" sz="3600" i="1"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4090" y="1399882"/>
            <a:ext cx="4248835" cy="4248835"/>
          </a:xfrm>
          <a:prstGeom prst="rect">
            <a:avLst/>
          </a:prstGeom>
        </p:spPr>
      </p:pic>
      <p:sp>
        <p:nvSpPr>
          <p:cNvPr id="7" name="TextBox 6"/>
          <p:cNvSpPr txBox="1"/>
          <p:nvPr/>
        </p:nvSpPr>
        <p:spPr>
          <a:xfrm>
            <a:off x="559708" y="5715000"/>
            <a:ext cx="3657600" cy="461665"/>
          </a:xfrm>
          <a:prstGeom prst="rect">
            <a:avLst/>
          </a:prstGeom>
          <a:noFill/>
        </p:spPr>
        <p:txBody>
          <a:bodyPr wrap="square" rtlCol="0">
            <a:spAutoFit/>
          </a:bodyPr>
          <a:lstStyle/>
          <a:p>
            <a:r>
              <a:rPr lang="en-US" sz="1200" u="sng" dirty="0">
                <a:hlinkClick r:id="rId4"/>
              </a:rPr>
              <a:t>http://www.imgrum.org/media/1000074980669288494_423165795</a:t>
            </a:r>
            <a:endParaRPr lang="en-US" sz="1200" dirty="0"/>
          </a:p>
        </p:txBody>
      </p:sp>
      <p:pic>
        <p:nvPicPr>
          <p:cNvPr id="13" name="Picture 12"/>
          <p:cNvPicPr>
            <a:picLocks noChangeAspect="1"/>
          </p:cNvPicPr>
          <p:nvPr/>
        </p:nvPicPr>
        <p:blipFill>
          <a:blip r:embed="rId5"/>
          <a:stretch>
            <a:fillRect/>
          </a:stretch>
        </p:blipFill>
        <p:spPr>
          <a:xfrm>
            <a:off x="5057321" y="1319648"/>
            <a:ext cx="2776699" cy="2737773"/>
          </a:xfrm>
          <a:prstGeom prst="rect">
            <a:avLst/>
          </a:prstGeom>
        </p:spPr>
      </p:pic>
      <p:sp>
        <p:nvSpPr>
          <p:cNvPr id="11" name="TextBox 10"/>
          <p:cNvSpPr txBox="1"/>
          <p:nvPr/>
        </p:nvSpPr>
        <p:spPr>
          <a:xfrm>
            <a:off x="5397810" y="894449"/>
            <a:ext cx="1959191" cy="461665"/>
          </a:xfrm>
          <a:prstGeom prst="rect">
            <a:avLst/>
          </a:prstGeom>
          <a:noFill/>
        </p:spPr>
        <p:txBody>
          <a:bodyPr wrap="none" rtlCol="0">
            <a:spAutoFit/>
          </a:bodyPr>
          <a:lstStyle/>
          <a:p>
            <a:r>
              <a:rPr lang="en-US" dirty="0">
                <a:latin typeface="Century Gothic" panose="020B0502020202020204" pitchFamily="34" charset="0"/>
              </a:rPr>
              <a:t>Wet Mounts</a:t>
            </a:r>
          </a:p>
        </p:txBody>
      </p:sp>
      <p:pic>
        <p:nvPicPr>
          <p:cNvPr id="15" name="Picture 14"/>
          <p:cNvPicPr>
            <a:picLocks noChangeAspect="1"/>
          </p:cNvPicPr>
          <p:nvPr/>
        </p:nvPicPr>
        <p:blipFill>
          <a:blip r:embed="rId6"/>
          <a:stretch>
            <a:fillRect/>
          </a:stretch>
        </p:blipFill>
        <p:spPr>
          <a:xfrm>
            <a:off x="8378416" y="1399882"/>
            <a:ext cx="3243824" cy="3584592"/>
          </a:xfrm>
          <a:prstGeom prst="rect">
            <a:avLst/>
          </a:prstGeom>
        </p:spPr>
      </p:pic>
      <p:sp>
        <p:nvSpPr>
          <p:cNvPr id="16" name="TextBox 15"/>
          <p:cNvSpPr txBox="1"/>
          <p:nvPr/>
        </p:nvSpPr>
        <p:spPr>
          <a:xfrm>
            <a:off x="8700796" y="909652"/>
            <a:ext cx="3491204" cy="651360"/>
          </a:xfrm>
          <a:prstGeom prst="rect">
            <a:avLst/>
          </a:prstGeom>
          <a:noFill/>
        </p:spPr>
        <p:txBody>
          <a:bodyPr wrap="none" rtlCol="0">
            <a:spAutoFit/>
          </a:bodyPr>
          <a:lstStyle/>
          <a:p>
            <a:r>
              <a:rPr lang="en-US" dirty="0">
                <a:latin typeface="Century Gothic" panose="020B0502020202020204" pitchFamily="34" charset="0"/>
              </a:rPr>
              <a:t>Fluorescent stain</a:t>
            </a:r>
          </a:p>
        </p:txBody>
      </p:sp>
      <p:sp>
        <p:nvSpPr>
          <p:cNvPr id="17" name="TextBox 16"/>
          <p:cNvSpPr txBox="1"/>
          <p:nvPr/>
        </p:nvSpPr>
        <p:spPr>
          <a:xfrm>
            <a:off x="1127748" y="894448"/>
            <a:ext cx="2318263" cy="461665"/>
          </a:xfrm>
          <a:prstGeom prst="rect">
            <a:avLst/>
          </a:prstGeom>
          <a:noFill/>
        </p:spPr>
        <p:txBody>
          <a:bodyPr wrap="none" rtlCol="0">
            <a:spAutoFit/>
          </a:bodyPr>
          <a:lstStyle/>
          <a:p>
            <a:r>
              <a:rPr lang="en-US" dirty="0">
                <a:latin typeface="Century Gothic" panose="020B0502020202020204" pitchFamily="34" charset="0"/>
              </a:rPr>
              <a:t>Acid-fast Stain</a:t>
            </a:r>
          </a:p>
        </p:txBody>
      </p:sp>
      <p:sp>
        <p:nvSpPr>
          <p:cNvPr id="8" name="TextBox 7"/>
          <p:cNvSpPr txBox="1"/>
          <p:nvPr/>
        </p:nvSpPr>
        <p:spPr>
          <a:xfrm>
            <a:off x="4947697" y="6391813"/>
            <a:ext cx="2995948" cy="276999"/>
          </a:xfrm>
          <a:prstGeom prst="rect">
            <a:avLst/>
          </a:prstGeom>
          <a:noFill/>
        </p:spPr>
        <p:txBody>
          <a:bodyPr wrap="none" rtlCol="0">
            <a:spAutoFit/>
          </a:bodyPr>
          <a:lstStyle/>
          <a:p>
            <a:r>
              <a:rPr lang="en-US" sz="1200" dirty="0">
                <a:hlinkClick r:id="rId7"/>
              </a:rPr>
              <a:t>https://www.cdc.gov/dpdx/cryptosporidiosis/</a:t>
            </a:r>
            <a:r>
              <a:rPr lang="en-US" sz="1200" dirty="0"/>
              <a:t> </a:t>
            </a:r>
          </a:p>
        </p:txBody>
      </p:sp>
      <p:sp>
        <p:nvSpPr>
          <p:cNvPr id="2" name="Rectangle 1"/>
          <p:cNvSpPr/>
          <p:nvPr/>
        </p:nvSpPr>
        <p:spPr>
          <a:xfrm>
            <a:off x="4947697" y="4066565"/>
            <a:ext cx="2180340" cy="307777"/>
          </a:xfrm>
          <a:prstGeom prst="rect">
            <a:avLst/>
          </a:prstGeom>
        </p:spPr>
        <p:txBody>
          <a:bodyPr wrap="none">
            <a:spAutoFit/>
          </a:bodyPr>
          <a:lstStyle/>
          <a:p>
            <a:r>
              <a:rPr lang="en-US" sz="1400" dirty="0">
                <a:hlinkClick r:id="rId8"/>
              </a:rPr>
              <a:t>https://mcdinternational.org</a:t>
            </a:r>
            <a:endParaRPr lang="en-US" sz="1400" dirty="0"/>
          </a:p>
        </p:txBody>
      </p:sp>
    </p:spTree>
    <p:extLst>
      <p:ext uri="{BB962C8B-B14F-4D97-AF65-F5344CB8AC3E}">
        <p14:creationId xmlns:p14="http://schemas.microsoft.com/office/powerpoint/2010/main" val="2086943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7755E5-517F-488E-B340-6443A6C7F8B5}"/>
              </a:ext>
            </a:extLst>
          </p:cNvPr>
          <p:cNvSpPr/>
          <p:nvPr/>
        </p:nvSpPr>
        <p:spPr>
          <a:xfrm>
            <a:off x="152400" y="228600"/>
            <a:ext cx="5575565" cy="707886"/>
          </a:xfrm>
          <a:prstGeom prst="rect">
            <a:avLst/>
          </a:prstGeom>
        </p:spPr>
        <p:txBody>
          <a:bodyPr wrap="none">
            <a:spAutoFit/>
          </a:bodyPr>
          <a:lstStyle/>
          <a:p>
            <a:r>
              <a:rPr lang="en-US" altLang="en-US" sz="4000" b="1" dirty="0">
                <a:latin typeface="Century Gothic" panose="020B0502020202020204" pitchFamily="34" charset="0"/>
              </a:rPr>
              <a:t>Treatment</a:t>
            </a:r>
            <a:r>
              <a:rPr lang="en-US" altLang="en-US" sz="4000" dirty="0">
                <a:latin typeface="Century Gothic" panose="020B0502020202020204" pitchFamily="34" charset="0"/>
              </a:rPr>
              <a:t>: </a:t>
            </a:r>
            <a:r>
              <a:rPr lang="en-US" altLang="en-US" sz="4000" i="1" dirty="0">
                <a:latin typeface="Century Gothic" panose="020B0502020202020204" pitchFamily="34" charset="0"/>
              </a:rPr>
              <a:t>C. </a:t>
            </a:r>
            <a:r>
              <a:rPr lang="en-US" altLang="en-US" sz="4000" i="1" dirty="0" err="1">
                <a:latin typeface="Century Gothic" panose="020B0502020202020204" pitchFamily="34" charset="0"/>
              </a:rPr>
              <a:t>parvum</a:t>
            </a:r>
            <a:endParaRPr lang="en-US" sz="4000" i="1" dirty="0"/>
          </a:p>
        </p:txBody>
      </p:sp>
      <p:sp>
        <p:nvSpPr>
          <p:cNvPr id="4" name="Rectangle 3"/>
          <p:cNvSpPr txBox="1">
            <a:spLocks noChangeArrowheads="1"/>
          </p:cNvSpPr>
          <p:nvPr/>
        </p:nvSpPr>
        <p:spPr>
          <a:xfrm>
            <a:off x="171450" y="1114423"/>
            <a:ext cx="12020550" cy="4933951"/>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buFont typeface="Arial" panose="020B0604020202020204" pitchFamily="34" charset="0"/>
              <a:buChar char="•"/>
            </a:pPr>
            <a:r>
              <a:rPr lang="en-US" sz="2800" dirty="0">
                <a:solidFill>
                  <a:schemeClr val="tx1"/>
                </a:solidFill>
                <a:latin typeface="Century Gothic" panose="020B0502020202020204" pitchFamily="34" charset="0"/>
              </a:rPr>
              <a:t>Some drugs are only suppressive (Paromomycin, Azithromycin, etc.)</a:t>
            </a:r>
          </a:p>
          <a:p>
            <a:pPr fontAlgn="auto">
              <a:buFont typeface="Arial" panose="020B0604020202020204" pitchFamily="34" charset="0"/>
              <a:buChar char="•"/>
            </a:pPr>
            <a:r>
              <a:rPr lang="en-US" sz="2800" dirty="0">
                <a:solidFill>
                  <a:schemeClr val="tx1"/>
                </a:solidFill>
                <a:latin typeface="Century Gothic" panose="020B0502020202020204" pitchFamily="34" charset="0"/>
              </a:rPr>
              <a:t>Coccidiostats don’t work</a:t>
            </a:r>
          </a:p>
          <a:p>
            <a:pPr fontAlgn="auto">
              <a:buFont typeface="Arial" panose="020B0604020202020204" pitchFamily="34" charset="0"/>
              <a:buChar char="•"/>
            </a:pPr>
            <a:r>
              <a:rPr lang="en-US" sz="2800" dirty="0">
                <a:solidFill>
                  <a:schemeClr val="tx1"/>
                </a:solidFill>
                <a:latin typeface="Century Gothic" panose="020B0502020202020204" pitchFamily="34" charset="0"/>
              </a:rPr>
              <a:t>Infection is usually self-limiting in immunocompetent hosts (only need supportive care)</a:t>
            </a:r>
          </a:p>
          <a:p>
            <a:pPr fontAlgn="auto">
              <a:buFont typeface="Arial" panose="020B0604020202020204" pitchFamily="34" charset="0"/>
              <a:buChar char="•"/>
            </a:pPr>
            <a:r>
              <a:rPr lang="en-US" sz="2800" u="sng" dirty="0">
                <a:solidFill>
                  <a:schemeClr val="accent1">
                    <a:lumMod val="75000"/>
                  </a:schemeClr>
                </a:solidFill>
                <a:latin typeface="Century Gothic" panose="020B0502020202020204" pitchFamily="34" charset="0"/>
              </a:rPr>
              <a:t> </a:t>
            </a:r>
            <a:r>
              <a:rPr lang="en-US" sz="2800" b="1" u="sng" dirty="0">
                <a:solidFill>
                  <a:schemeClr val="accent1">
                    <a:lumMod val="75000"/>
                  </a:schemeClr>
                </a:solidFill>
                <a:latin typeface="Century Gothic" panose="020B0502020202020204" pitchFamily="34" charset="0"/>
              </a:rPr>
              <a:t>Fluid-replacement therapy</a:t>
            </a:r>
            <a:r>
              <a:rPr lang="en-US" sz="2800" b="1" dirty="0">
                <a:solidFill>
                  <a:schemeClr val="accent1">
                    <a:lumMod val="75000"/>
                  </a:schemeClr>
                </a:solidFill>
                <a:latin typeface="Century Gothic" panose="020B0502020202020204" pitchFamily="34" charset="0"/>
              </a:rPr>
              <a:t> </a:t>
            </a:r>
            <a:r>
              <a:rPr lang="en-US" sz="2800" dirty="0">
                <a:solidFill>
                  <a:schemeClr val="tx1"/>
                </a:solidFill>
                <a:latin typeface="Century Gothic" panose="020B0502020202020204" pitchFamily="34" charset="0"/>
              </a:rPr>
              <a:t>for the dehydration caused by the diarrhea is the main way to treat </a:t>
            </a:r>
            <a:r>
              <a:rPr lang="en-US" sz="2800" i="1" dirty="0">
                <a:solidFill>
                  <a:schemeClr val="tx1"/>
                </a:solidFill>
                <a:latin typeface="Century Gothic" panose="020B0502020202020204" pitchFamily="34" charset="0"/>
              </a:rPr>
              <a:t>C. parvum</a:t>
            </a:r>
            <a:r>
              <a:rPr lang="en-US" sz="2800" dirty="0">
                <a:solidFill>
                  <a:schemeClr val="tx1"/>
                </a:solidFill>
                <a:latin typeface="Century Gothic" panose="020B0502020202020204" pitchFamily="34" charset="0"/>
              </a:rPr>
              <a:t>.</a:t>
            </a:r>
          </a:p>
          <a:p>
            <a:pPr marL="0" indent="0" fontAlgn="auto">
              <a:buNone/>
            </a:pPr>
            <a:r>
              <a:rPr lang="en-US" altLang="en-US" sz="2800" dirty="0">
                <a:solidFill>
                  <a:schemeClr val="tx1"/>
                </a:solidFill>
                <a:latin typeface="Century Gothic" panose="020B0502020202020204" pitchFamily="34" charset="0"/>
              </a:rPr>
              <a:t>	Electrolyte solution </a:t>
            </a:r>
          </a:p>
          <a:p>
            <a:pPr marL="0" indent="0" fontAlgn="auto">
              <a:buNone/>
            </a:pPr>
            <a:r>
              <a:rPr lang="en-US" altLang="en-US" sz="2800" dirty="0">
                <a:solidFill>
                  <a:schemeClr val="tx1"/>
                </a:solidFill>
                <a:latin typeface="Century Gothic" panose="020B0502020202020204" pitchFamily="34" charset="0"/>
              </a:rPr>
              <a:t>	Allow calf to feed on milk</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3600" y="4114800"/>
            <a:ext cx="4799050" cy="2519501"/>
          </a:xfrm>
          <a:prstGeom prst="rect">
            <a:avLst/>
          </a:prstGeom>
        </p:spPr>
      </p:pic>
    </p:spTree>
    <p:extLst>
      <p:ext uri="{BB962C8B-B14F-4D97-AF65-F5344CB8AC3E}">
        <p14:creationId xmlns:p14="http://schemas.microsoft.com/office/powerpoint/2010/main" val="1224170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053" y="171972"/>
            <a:ext cx="4972956" cy="1200329"/>
          </a:xfrm>
          <a:prstGeom prst="rect">
            <a:avLst/>
          </a:prstGeom>
        </p:spPr>
        <p:txBody>
          <a:bodyPr wrap="square">
            <a:spAutoFit/>
          </a:bodyPr>
          <a:lstStyle/>
          <a:p>
            <a:r>
              <a:rPr lang="en-US" sz="3600" dirty="0">
                <a:latin typeface="Century Gothic" panose="020B0502020202020204" pitchFamily="34" charset="0"/>
              </a:rPr>
              <a:t>FYI: Dehydration </a:t>
            </a:r>
          </a:p>
          <a:p>
            <a:r>
              <a:rPr lang="en-US" sz="3600" dirty="0">
                <a:latin typeface="Century Gothic" panose="020B0502020202020204" pitchFamily="34" charset="0"/>
              </a:rPr>
              <a:t>Decisions</a:t>
            </a:r>
            <a:endParaRPr lang="en-US" sz="3600" dirty="0"/>
          </a:p>
        </p:txBody>
      </p:sp>
      <p:pic>
        <p:nvPicPr>
          <p:cNvPr id="3" name="Picture 2"/>
          <p:cNvPicPr>
            <a:picLocks noChangeAspect="1"/>
          </p:cNvPicPr>
          <p:nvPr/>
        </p:nvPicPr>
        <p:blipFill rotWithShape="1">
          <a:blip r:embed="rId2"/>
          <a:srcRect b="64887"/>
          <a:stretch/>
        </p:blipFill>
        <p:spPr>
          <a:xfrm>
            <a:off x="5081009" y="381000"/>
            <a:ext cx="6096000" cy="2417374"/>
          </a:xfrm>
          <a:prstGeom prst="rect">
            <a:avLst/>
          </a:prstGeom>
        </p:spPr>
      </p:pic>
      <p:sp>
        <p:nvSpPr>
          <p:cNvPr id="5" name="Rectangle 4"/>
          <p:cNvSpPr/>
          <p:nvPr/>
        </p:nvSpPr>
        <p:spPr>
          <a:xfrm>
            <a:off x="-19050" y="6248400"/>
            <a:ext cx="1066800" cy="769441"/>
          </a:xfrm>
          <a:prstGeom prst="rect">
            <a:avLst/>
          </a:prstGeom>
        </p:spPr>
        <p:txBody>
          <a:bodyPr wrap="square">
            <a:spAutoFit/>
          </a:bodyPr>
          <a:lstStyle/>
          <a:p>
            <a:r>
              <a:rPr lang="en-US" sz="4400" dirty="0">
                <a:solidFill>
                  <a:srgbClr val="C00000"/>
                </a:solidFill>
                <a:latin typeface="Century Gothic" panose="020B0502020202020204" pitchFamily="34" charset="0"/>
              </a:rPr>
              <a:t>FYI</a:t>
            </a:r>
            <a:endParaRPr lang="en-US" sz="4400" dirty="0">
              <a:solidFill>
                <a:srgbClr val="C00000"/>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999" y="1400876"/>
            <a:ext cx="4328709" cy="4328709"/>
          </a:xfrm>
          <a:prstGeom prst="rect">
            <a:avLst/>
          </a:prstGeom>
        </p:spPr>
      </p:pic>
      <p:sp>
        <p:nvSpPr>
          <p:cNvPr id="7" name="Rectangle 6"/>
          <p:cNvSpPr/>
          <p:nvPr/>
        </p:nvSpPr>
        <p:spPr>
          <a:xfrm>
            <a:off x="310966" y="5758160"/>
            <a:ext cx="4499159" cy="461665"/>
          </a:xfrm>
          <a:prstGeom prst="rect">
            <a:avLst/>
          </a:prstGeom>
        </p:spPr>
        <p:txBody>
          <a:bodyPr wrap="square">
            <a:spAutoFit/>
          </a:bodyPr>
          <a:lstStyle/>
          <a:p>
            <a:r>
              <a:rPr lang="en-US" sz="1200" dirty="0">
                <a:hlinkClick r:id="rId4"/>
              </a:rPr>
              <a:t>https://www.farmosan.com/en/ruminants/beef-farming/calf-rearing/scours/</a:t>
            </a:r>
            <a:endParaRPr lang="en-US" sz="1200" dirty="0"/>
          </a:p>
        </p:txBody>
      </p:sp>
      <p:pic>
        <p:nvPicPr>
          <p:cNvPr id="2052" name="Picture 4">
            <a:extLst>
              <a:ext uri="{FF2B5EF4-FFF2-40B4-BE49-F238E27FC236}">
                <a16:creationId xmlns:a16="http://schemas.microsoft.com/office/drawing/2014/main" id="{92FF43E7-A8A7-D49D-5EA1-9731891FFE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1" y="3007402"/>
            <a:ext cx="6667500" cy="22098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6DE5B62B-CA7D-4F31-3F3E-EC3D324132D6}"/>
              </a:ext>
            </a:extLst>
          </p:cNvPr>
          <p:cNvSpPr/>
          <p:nvPr/>
        </p:nvSpPr>
        <p:spPr>
          <a:xfrm>
            <a:off x="5143501" y="5314086"/>
            <a:ext cx="6586584" cy="830997"/>
          </a:xfrm>
          <a:prstGeom prst="rect">
            <a:avLst/>
          </a:prstGeom>
        </p:spPr>
        <p:txBody>
          <a:bodyPr wrap="square">
            <a:spAutoFit/>
          </a:bodyPr>
          <a:lstStyle/>
          <a:p>
            <a:r>
              <a:rPr lang="en-US" dirty="0">
                <a:latin typeface="Century Gothic" panose="020B0502020202020204" pitchFamily="34" charset="0"/>
              </a:rPr>
              <a:t>Oral and IV fluid replacement decisions made based on severity of dehydration.</a:t>
            </a:r>
            <a:endParaRPr lang="en-US" dirty="0"/>
          </a:p>
        </p:txBody>
      </p:sp>
    </p:spTree>
    <p:extLst>
      <p:ext uri="{BB962C8B-B14F-4D97-AF65-F5344CB8AC3E}">
        <p14:creationId xmlns:p14="http://schemas.microsoft.com/office/powerpoint/2010/main" val="3916262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7755E5-517F-488E-B340-6443A6C7F8B5}"/>
              </a:ext>
            </a:extLst>
          </p:cNvPr>
          <p:cNvSpPr/>
          <p:nvPr/>
        </p:nvSpPr>
        <p:spPr>
          <a:xfrm>
            <a:off x="152400" y="228600"/>
            <a:ext cx="4910319" cy="707886"/>
          </a:xfrm>
          <a:prstGeom prst="rect">
            <a:avLst/>
          </a:prstGeom>
        </p:spPr>
        <p:txBody>
          <a:bodyPr wrap="none">
            <a:spAutoFit/>
          </a:bodyPr>
          <a:lstStyle/>
          <a:p>
            <a:r>
              <a:rPr lang="en-US" altLang="en-US" sz="4000" b="1" dirty="0">
                <a:latin typeface="Century Gothic" panose="020B0502020202020204" pitchFamily="34" charset="0"/>
              </a:rPr>
              <a:t>Control</a:t>
            </a:r>
            <a:r>
              <a:rPr lang="en-US" altLang="en-US" sz="4000" dirty="0">
                <a:latin typeface="Century Gothic" panose="020B0502020202020204" pitchFamily="34" charset="0"/>
              </a:rPr>
              <a:t>: </a:t>
            </a:r>
            <a:r>
              <a:rPr lang="en-US" altLang="en-US" sz="4000" i="1" dirty="0">
                <a:latin typeface="Century Gothic" panose="020B0502020202020204" pitchFamily="34" charset="0"/>
              </a:rPr>
              <a:t>C. </a:t>
            </a:r>
            <a:r>
              <a:rPr lang="en-US" altLang="en-US" sz="4000" i="1" dirty="0" err="1">
                <a:latin typeface="Century Gothic" panose="020B0502020202020204" pitchFamily="34" charset="0"/>
              </a:rPr>
              <a:t>parvum</a:t>
            </a:r>
            <a:endParaRPr lang="en-US" sz="4000" i="1" dirty="0"/>
          </a:p>
        </p:txBody>
      </p:sp>
      <p:sp>
        <p:nvSpPr>
          <p:cNvPr id="6" name="Rectangle 3"/>
          <p:cNvSpPr txBox="1">
            <a:spLocks noChangeArrowheads="1"/>
          </p:cNvSpPr>
          <p:nvPr/>
        </p:nvSpPr>
        <p:spPr>
          <a:xfrm>
            <a:off x="304800" y="1451429"/>
            <a:ext cx="11277600" cy="441960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buFont typeface="Arial" panose="020B0604020202020204" pitchFamily="34" charset="0"/>
              <a:buChar char="•"/>
            </a:pPr>
            <a:r>
              <a:rPr lang="en-US" sz="3200" dirty="0">
                <a:solidFill>
                  <a:schemeClr val="tx1"/>
                </a:solidFill>
                <a:latin typeface="Century Gothic" panose="020B0502020202020204" pitchFamily="34" charset="0"/>
              </a:rPr>
              <a:t> </a:t>
            </a:r>
            <a:r>
              <a:rPr lang="en-US" sz="3200" b="1" dirty="0">
                <a:solidFill>
                  <a:schemeClr val="accent1">
                    <a:lumMod val="75000"/>
                  </a:schemeClr>
                </a:solidFill>
                <a:latin typeface="Century Gothic" panose="020B0502020202020204" pitchFamily="34" charset="0"/>
              </a:rPr>
              <a:t>Sanitation and hygiene</a:t>
            </a:r>
          </a:p>
          <a:p>
            <a:pPr fontAlgn="auto">
              <a:buFont typeface="Arial" panose="020B0604020202020204" pitchFamily="34" charset="0"/>
              <a:buChar char="•"/>
            </a:pPr>
            <a:r>
              <a:rPr lang="en-US" sz="3200" b="1" dirty="0">
                <a:solidFill>
                  <a:schemeClr val="accent1">
                    <a:lumMod val="75000"/>
                  </a:schemeClr>
                </a:solidFill>
                <a:latin typeface="Century Gothic" panose="020B0502020202020204" pitchFamily="34" charset="0"/>
              </a:rPr>
              <a:t> Isolation/separation (sick/young)</a:t>
            </a:r>
          </a:p>
          <a:p>
            <a:pPr lvl="1" fontAlgn="auto"/>
            <a:r>
              <a:rPr lang="en-US" sz="2800" dirty="0">
                <a:solidFill>
                  <a:schemeClr val="tx1"/>
                </a:solidFill>
                <a:latin typeface="Century Gothic" panose="020B0502020202020204" pitchFamily="34" charset="0"/>
              </a:rPr>
              <a:t>Hutch system for dairy calves</a:t>
            </a:r>
          </a:p>
          <a:p>
            <a:pPr fontAlgn="auto">
              <a:buFont typeface="Arial" panose="020B0604020202020204" pitchFamily="34" charset="0"/>
              <a:buChar char="•"/>
            </a:pPr>
            <a:r>
              <a:rPr lang="en-US" sz="3200" dirty="0">
                <a:solidFill>
                  <a:schemeClr val="tx1"/>
                </a:solidFill>
                <a:latin typeface="Century Gothic" panose="020B0502020202020204" pitchFamily="34" charset="0"/>
              </a:rPr>
              <a:t> </a:t>
            </a:r>
            <a:r>
              <a:rPr lang="en-US" sz="3200" b="1" dirty="0">
                <a:solidFill>
                  <a:schemeClr val="accent1">
                    <a:lumMod val="75000"/>
                  </a:schemeClr>
                </a:solidFill>
                <a:latin typeface="Century Gothic" panose="020B0502020202020204" pitchFamily="34" charset="0"/>
              </a:rPr>
              <a:t>Colostrum</a:t>
            </a:r>
          </a:p>
          <a:p>
            <a:pPr fontAlgn="auto">
              <a:buFont typeface="Arial" panose="020B0604020202020204" pitchFamily="34" charset="0"/>
              <a:buChar char="•"/>
            </a:pPr>
            <a:r>
              <a:rPr lang="en-US" sz="3200" b="1" dirty="0">
                <a:solidFill>
                  <a:schemeClr val="accent1">
                    <a:lumMod val="75000"/>
                  </a:schemeClr>
                </a:solidFill>
                <a:latin typeface="Century Gothic" panose="020B0502020202020204" pitchFamily="34" charset="0"/>
              </a:rPr>
              <a:t> Oocysts are viable for months </a:t>
            </a:r>
            <a:r>
              <a:rPr lang="en-US" sz="3200" dirty="0">
                <a:solidFill>
                  <a:schemeClr val="tx1"/>
                </a:solidFill>
                <a:latin typeface="Century Gothic" panose="020B0502020202020204" pitchFamily="34" charset="0"/>
              </a:rPr>
              <a:t>unless exposed to:</a:t>
            </a:r>
          </a:p>
          <a:p>
            <a:pPr lvl="1" fontAlgn="auto">
              <a:buFont typeface="Arial" panose="020B0604020202020204" pitchFamily="34" charset="0"/>
              <a:buChar char="•"/>
            </a:pPr>
            <a:r>
              <a:rPr lang="en-US" sz="3000" dirty="0">
                <a:solidFill>
                  <a:schemeClr val="tx1"/>
                </a:solidFill>
                <a:latin typeface="Century Gothic" panose="020B0502020202020204" pitchFamily="34" charset="0"/>
              </a:rPr>
              <a:t> </a:t>
            </a:r>
            <a:r>
              <a:rPr lang="en-US" sz="2800" dirty="0">
                <a:solidFill>
                  <a:schemeClr val="tx1"/>
                </a:solidFill>
                <a:latin typeface="Century Gothic" panose="020B0502020202020204" pitchFamily="34" charset="0"/>
              </a:rPr>
              <a:t>extreme temps (0°C or &lt;65 °C), drying</a:t>
            </a:r>
          </a:p>
          <a:p>
            <a:pPr lvl="1" fontAlgn="auto">
              <a:buFont typeface="Arial" panose="020B0604020202020204" pitchFamily="34" charset="0"/>
              <a:buChar char="•"/>
            </a:pPr>
            <a:r>
              <a:rPr lang="en-US" sz="2800" dirty="0">
                <a:solidFill>
                  <a:schemeClr val="tx1"/>
                </a:solidFill>
                <a:latin typeface="Century Gothic" panose="020B0502020202020204" pitchFamily="34" charset="0"/>
              </a:rPr>
              <a:t> disinfectants (5% ammonia, 3-6% H2O2 or 10% formaldehyde)</a:t>
            </a:r>
          </a:p>
          <a:p>
            <a:pPr fontAlgn="auto">
              <a:buFont typeface="Arial" panose="020B0604020202020204" pitchFamily="34" charset="0"/>
              <a:buChar char="•"/>
            </a:pPr>
            <a:r>
              <a:rPr lang="en-US" sz="3200" dirty="0">
                <a:solidFill>
                  <a:schemeClr val="tx1"/>
                </a:solidFill>
                <a:latin typeface="Century Gothic" panose="020B0502020202020204" pitchFamily="34" charset="0"/>
              </a:rPr>
              <a:t> No Vaccines Available</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91400" y="1032329"/>
            <a:ext cx="4673601" cy="2628900"/>
          </a:xfrm>
          <a:prstGeom prst="rect">
            <a:avLst/>
          </a:prstGeom>
        </p:spPr>
      </p:pic>
    </p:spTree>
    <p:extLst>
      <p:ext uri="{BB962C8B-B14F-4D97-AF65-F5344CB8AC3E}">
        <p14:creationId xmlns:p14="http://schemas.microsoft.com/office/powerpoint/2010/main" val="2804887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7755E5-517F-488E-B340-6443A6C7F8B5}"/>
              </a:ext>
            </a:extLst>
          </p:cNvPr>
          <p:cNvSpPr/>
          <p:nvPr/>
        </p:nvSpPr>
        <p:spPr>
          <a:xfrm>
            <a:off x="152400" y="228600"/>
            <a:ext cx="3296095" cy="707886"/>
          </a:xfrm>
          <a:prstGeom prst="rect">
            <a:avLst/>
          </a:prstGeom>
        </p:spPr>
        <p:txBody>
          <a:bodyPr wrap="none">
            <a:spAutoFit/>
          </a:bodyPr>
          <a:lstStyle/>
          <a:p>
            <a:r>
              <a:rPr lang="en-US" altLang="en-US" sz="4000" b="1" dirty="0">
                <a:latin typeface="Century Gothic" panose="020B0502020202020204" pitchFamily="34" charset="0"/>
              </a:rPr>
              <a:t>Calf hutches</a:t>
            </a:r>
            <a:endParaRPr lang="en-US" sz="4000" i="1"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71800" y="936486"/>
            <a:ext cx="8845658" cy="5242249"/>
          </a:xfrm>
          <a:prstGeom prst="rect">
            <a:avLst/>
          </a:prstGeom>
        </p:spPr>
      </p:pic>
    </p:spTree>
    <p:extLst>
      <p:ext uri="{BB962C8B-B14F-4D97-AF65-F5344CB8AC3E}">
        <p14:creationId xmlns:p14="http://schemas.microsoft.com/office/powerpoint/2010/main" val="3193491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18612"/>
            <a:ext cx="11277600" cy="523220"/>
          </a:xfrm>
          <a:prstGeom prst="rect">
            <a:avLst/>
          </a:prstGeom>
        </p:spPr>
        <p:txBody>
          <a:bodyPr wrap="square">
            <a:spAutoFit/>
          </a:bodyPr>
          <a:lstStyle/>
          <a:p>
            <a:pPr lvl="1" fontAlgn="auto"/>
            <a:r>
              <a:rPr lang="en-US" sz="2800" dirty="0">
                <a:latin typeface="Century Gothic" panose="020B0502020202020204" pitchFamily="34" charset="0"/>
              </a:rPr>
              <a:t>Disease is primarily in </a:t>
            </a:r>
            <a:r>
              <a:rPr lang="en-US" sz="2800" b="1" dirty="0">
                <a:solidFill>
                  <a:schemeClr val="accent1">
                    <a:lumMod val="75000"/>
                  </a:schemeClr>
                </a:solidFill>
                <a:latin typeface="Century Gothic" panose="020B0502020202020204" pitchFamily="34" charset="0"/>
              </a:rPr>
              <a:t>neonatal calves </a:t>
            </a:r>
            <a:r>
              <a:rPr lang="en-US" sz="2800" dirty="0">
                <a:latin typeface="Century Gothic" panose="020B0502020202020204" pitchFamily="34" charset="0"/>
              </a:rPr>
              <a:t>(and small ruminants)</a:t>
            </a:r>
          </a:p>
        </p:txBody>
      </p:sp>
      <p:sp>
        <p:nvSpPr>
          <p:cNvPr id="4" name="Rectangle 3">
            <a:extLst>
              <a:ext uri="{FF2B5EF4-FFF2-40B4-BE49-F238E27FC236}">
                <a16:creationId xmlns:a16="http://schemas.microsoft.com/office/drawing/2014/main" id="{3C5449EF-258F-4E67-9D55-B95D1E047A3C}"/>
              </a:ext>
            </a:extLst>
          </p:cNvPr>
          <p:cNvSpPr/>
          <p:nvPr/>
        </p:nvSpPr>
        <p:spPr>
          <a:xfrm>
            <a:off x="255049" y="2686854"/>
            <a:ext cx="11651343" cy="3170099"/>
          </a:xfrm>
          <a:prstGeom prst="rect">
            <a:avLst/>
          </a:prstGeom>
          <a:ln w="28575">
            <a:solidFill>
              <a:srgbClr val="92D050"/>
            </a:solidFill>
          </a:ln>
        </p:spPr>
        <p:txBody>
          <a:bodyPr wrap="square">
            <a:spAutoFit/>
          </a:bodyPr>
          <a:lstStyle/>
          <a:p>
            <a:pPr>
              <a:spcBef>
                <a:spcPts val="865"/>
              </a:spcBef>
              <a:spcAft>
                <a:spcPts val="865"/>
              </a:spcAft>
            </a:pPr>
            <a:r>
              <a:rPr lang="en-US" sz="2800" b="1" u="sng" dirty="0">
                <a:solidFill>
                  <a:schemeClr val="accent1">
                    <a:lumMod val="75000"/>
                  </a:schemeClr>
                </a:solidFill>
                <a:latin typeface="Century Gothic" panose="020B0502020202020204" pitchFamily="34" charset="0"/>
              </a:rPr>
              <a:t>Risk factors for calf scours:</a:t>
            </a:r>
            <a:endParaRPr lang="en-US" sz="2800" b="1" dirty="0">
              <a:solidFill>
                <a:schemeClr val="accent1">
                  <a:lumMod val="75000"/>
                </a:schemeClr>
              </a:solidFill>
              <a:latin typeface="Century Gothic" panose="020B0502020202020204" pitchFamily="34" charset="0"/>
            </a:endParaRPr>
          </a:p>
          <a:p>
            <a:pPr marL="514350" indent="-514350">
              <a:spcBef>
                <a:spcPts val="865"/>
              </a:spcBef>
              <a:spcAft>
                <a:spcPts val="865"/>
              </a:spcAft>
              <a:buAutoNum type="arabicPeriod"/>
            </a:pPr>
            <a:r>
              <a:rPr lang="en-US" sz="2800" dirty="0">
                <a:latin typeface="Century Gothic" panose="020B0502020202020204" pitchFamily="34" charset="0"/>
              </a:rPr>
              <a:t>Dirty or contaminated environments</a:t>
            </a:r>
          </a:p>
          <a:p>
            <a:pPr marL="514350" indent="-514350">
              <a:spcBef>
                <a:spcPts val="865"/>
              </a:spcBef>
              <a:spcAft>
                <a:spcPts val="865"/>
              </a:spcAft>
              <a:buAutoNum type="arabicPeriod"/>
            </a:pPr>
            <a:r>
              <a:rPr lang="en-US" sz="2800" dirty="0">
                <a:latin typeface="Century Gothic" panose="020B0502020202020204" pitchFamily="34" charset="0"/>
              </a:rPr>
              <a:t>Stress factors</a:t>
            </a:r>
          </a:p>
          <a:p>
            <a:pPr marL="514350" indent="-514350">
              <a:spcBef>
                <a:spcPts val="865"/>
              </a:spcBef>
              <a:spcAft>
                <a:spcPts val="865"/>
              </a:spcAft>
              <a:buAutoNum type="arabicPeriod"/>
            </a:pPr>
            <a:r>
              <a:rPr lang="en-US" sz="2800" dirty="0">
                <a:latin typeface="Century Gothic" panose="020B0502020202020204" pitchFamily="34" charset="0"/>
              </a:rPr>
              <a:t>Housing sick calves with healthy calves</a:t>
            </a:r>
          </a:p>
          <a:p>
            <a:pPr>
              <a:spcBef>
                <a:spcPts val="865"/>
              </a:spcBef>
              <a:spcAft>
                <a:spcPts val="865"/>
              </a:spcAft>
            </a:pPr>
            <a:r>
              <a:rPr lang="en-US" sz="2800" dirty="0">
                <a:latin typeface="Century Gothic" panose="020B0502020202020204" pitchFamily="34" charset="0"/>
              </a:rPr>
              <a:t>4.  Not enough or low-quality colostrum</a:t>
            </a:r>
          </a:p>
        </p:txBody>
      </p:sp>
      <p:sp>
        <p:nvSpPr>
          <p:cNvPr id="6" name="TextBox 5">
            <a:extLst>
              <a:ext uri="{FF2B5EF4-FFF2-40B4-BE49-F238E27FC236}">
                <a16:creationId xmlns:a16="http://schemas.microsoft.com/office/drawing/2014/main" id="{B42337EE-8E0D-41B3-A85E-FF0397995D4C}"/>
              </a:ext>
            </a:extLst>
          </p:cNvPr>
          <p:cNvSpPr txBox="1"/>
          <p:nvPr/>
        </p:nvSpPr>
        <p:spPr>
          <a:xfrm>
            <a:off x="258678" y="338923"/>
            <a:ext cx="6093994" cy="406137"/>
          </a:xfrm>
          <a:prstGeom prst="rect">
            <a:avLst/>
          </a:prstGeom>
          <a:noFill/>
        </p:spPr>
        <p:txBody>
          <a:bodyPr wrap="square">
            <a:spAutoFit/>
          </a:bodyPr>
          <a:lstStyle/>
          <a:p>
            <a:pPr>
              <a:lnSpc>
                <a:spcPts val="2100"/>
              </a:lnSpc>
              <a:spcBef>
                <a:spcPts val="865"/>
              </a:spcBef>
              <a:spcAft>
                <a:spcPts val="865"/>
              </a:spcAft>
            </a:pPr>
            <a:r>
              <a:rPr lang="en-US" sz="4000" b="1" dirty="0">
                <a:latin typeface="Century Gothic" panose="020B0502020202020204" pitchFamily="34" charset="0"/>
              </a:rPr>
              <a:t>Epidemiology</a:t>
            </a:r>
          </a:p>
        </p:txBody>
      </p:sp>
      <p:sp>
        <p:nvSpPr>
          <p:cNvPr id="7" name="TextBox 6">
            <a:extLst>
              <a:ext uri="{FF2B5EF4-FFF2-40B4-BE49-F238E27FC236}">
                <a16:creationId xmlns:a16="http://schemas.microsoft.com/office/drawing/2014/main" id="{F6811CD8-C122-FBE5-E727-BC320CE3BFBE}"/>
              </a:ext>
            </a:extLst>
          </p:cNvPr>
          <p:cNvSpPr txBox="1"/>
          <p:nvPr/>
        </p:nvSpPr>
        <p:spPr>
          <a:xfrm>
            <a:off x="273192" y="1396567"/>
            <a:ext cx="11277600" cy="954107"/>
          </a:xfrm>
          <a:prstGeom prst="rect">
            <a:avLst/>
          </a:prstGeom>
          <a:noFill/>
        </p:spPr>
        <p:txBody>
          <a:bodyPr wrap="square">
            <a:spAutoFit/>
          </a:bodyPr>
          <a:lstStyle/>
          <a:p>
            <a:r>
              <a:rPr lang="en-US" sz="2800" dirty="0">
                <a:latin typeface="Century Gothic" panose="020B0502020202020204" pitchFamily="34" charset="0"/>
              </a:rPr>
              <a:t>Concurrent infections with rotavirus &amp; coronavirus tends to make disease worse, than with </a:t>
            </a:r>
            <a:r>
              <a:rPr lang="en-US" sz="2800" i="1" dirty="0">
                <a:latin typeface="Century Gothic" panose="020B0502020202020204" pitchFamily="34" charset="0"/>
              </a:rPr>
              <a:t>Crypto</a:t>
            </a:r>
            <a:r>
              <a:rPr lang="en-US" sz="2800" dirty="0">
                <a:latin typeface="Century Gothic" panose="020B0502020202020204" pitchFamily="34" charset="0"/>
              </a:rPr>
              <a:t> alone.</a:t>
            </a:r>
            <a:endParaRPr lang="en-US" sz="28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96200" y="2985940"/>
            <a:ext cx="4012150" cy="2446464"/>
          </a:xfrm>
          <a:prstGeom prst="rect">
            <a:avLst/>
          </a:prstGeom>
        </p:spPr>
      </p:pic>
    </p:spTree>
    <p:extLst>
      <p:ext uri="{BB962C8B-B14F-4D97-AF65-F5344CB8AC3E}">
        <p14:creationId xmlns:p14="http://schemas.microsoft.com/office/powerpoint/2010/main" val="3921409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7755E5-517F-488E-B340-6443A6C7F8B5}"/>
              </a:ext>
            </a:extLst>
          </p:cNvPr>
          <p:cNvSpPr/>
          <p:nvPr/>
        </p:nvSpPr>
        <p:spPr>
          <a:xfrm>
            <a:off x="150001" y="128484"/>
            <a:ext cx="9405139" cy="707886"/>
          </a:xfrm>
          <a:prstGeom prst="rect">
            <a:avLst/>
          </a:prstGeom>
        </p:spPr>
        <p:txBody>
          <a:bodyPr wrap="none">
            <a:spAutoFit/>
          </a:bodyPr>
          <a:lstStyle/>
          <a:p>
            <a:r>
              <a:rPr lang="en-US" altLang="en-US" sz="4000" b="1" dirty="0">
                <a:latin typeface="Century Gothic" panose="020B0502020202020204" pitchFamily="34" charset="0"/>
              </a:rPr>
              <a:t>Zoonosis</a:t>
            </a:r>
            <a:r>
              <a:rPr lang="en-US" altLang="en-US" sz="4000" dirty="0">
                <a:latin typeface="Century Gothic" panose="020B0502020202020204" pitchFamily="34" charset="0"/>
              </a:rPr>
              <a:t>: </a:t>
            </a:r>
            <a:r>
              <a:rPr lang="en-US" altLang="en-US" sz="4000" i="1" dirty="0">
                <a:latin typeface="Century Gothic" panose="020B0502020202020204" pitchFamily="34" charset="0"/>
              </a:rPr>
              <a:t>C. parvum </a:t>
            </a:r>
            <a:r>
              <a:rPr lang="en-US" altLang="en-US" dirty="0">
                <a:latin typeface="Century Gothic" panose="020B0502020202020204" pitchFamily="34" charset="0"/>
              </a:rPr>
              <a:t>(</a:t>
            </a:r>
            <a:r>
              <a:rPr lang="en-US" altLang="en-US" i="1" dirty="0">
                <a:latin typeface="Century Gothic" panose="020B0502020202020204" pitchFamily="34" charset="0"/>
              </a:rPr>
              <a:t>C. hominis </a:t>
            </a:r>
            <a:r>
              <a:rPr lang="en-US" altLang="en-US" dirty="0">
                <a:latin typeface="Century Gothic" panose="020B0502020202020204" pitchFamily="34" charset="0"/>
              </a:rPr>
              <a:t>in humans, too)</a:t>
            </a:r>
            <a:endParaRPr lang="en-US" sz="40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8399" y="2382015"/>
            <a:ext cx="5657343" cy="3180585"/>
          </a:xfrm>
          <a:prstGeom prst="rect">
            <a:avLst/>
          </a:prstGeom>
        </p:spPr>
      </p:pic>
      <p:sp>
        <p:nvSpPr>
          <p:cNvPr id="4" name="Rectangle 3"/>
          <p:cNvSpPr txBox="1">
            <a:spLocks noChangeArrowheads="1"/>
          </p:cNvSpPr>
          <p:nvPr/>
        </p:nvSpPr>
        <p:spPr>
          <a:xfrm>
            <a:off x="141451" y="872689"/>
            <a:ext cx="9534656" cy="340377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r>
              <a:rPr lang="en-US" sz="2800" b="1" dirty="0">
                <a:solidFill>
                  <a:schemeClr val="accent1">
                    <a:lumMod val="75000"/>
                  </a:schemeClr>
                </a:solidFill>
                <a:latin typeface="Century Gothic" panose="020B0502020202020204" pitchFamily="34" charset="0"/>
              </a:rPr>
              <a:t>Highly zoonotic</a:t>
            </a:r>
          </a:p>
          <a:p>
            <a:pPr fontAlgn="auto"/>
            <a:r>
              <a:rPr lang="en-US" sz="2800" u="sng" dirty="0">
                <a:solidFill>
                  <a:schemeClr val="tx1"/>
                </a:solidFill>
                <a:latin typeface="Century Gothic" panose="020B0502020202020204" pitchFamily="34" charset="0"/>
              </a:rPr>
              <a:t>Transmission:</a:t>
            </a:r>
            <a:r>
              <a:rPr lang="en-US" sz="2800" b="1" dirty="0">
                <a:solidFill>
                  <a:schemeClr val="accent1">
                    <a:lumMod val="75000"/>
                  </a:schemeClr>
                </a:solidFill>
                <a:latin typeface="Century Gothic" panose="020B0502020202020204" pitchFamily="34" charset="0"/>
              </a:rPr>
              <a:t> </a:t>
            </a:r>
          </a:p>
          <a:p>
            <a:pPr lvl="1" fontAlgn="auto"/>
            <a:r>
              <a:rPr lang="en-US" sz="2800" b="1" dirty="0">
                <a:solidFill>
                  <a:schemeClr val="tx1"/>
                </a:solidFill>
                <a:latin typeface="Century Gothic" panose="020B0502020202020204" pitchFamily="34" charset="0"/>
              </a:rPr>
              <a:t>Predominantly human-to-human </a:t>
            </a:r>
            <a:r>
              <a:rPr lang="en-US" sz="2800" dirty="0">
                <a:solidFill>
                  <a:schemeClr val="tx1"/>
                </a:solidFill>
                <a:latin typeface="Century Gothic" panose="020B0502020202020204" pitchFamily="34" charset="0"/>
              </a:rPr>
              <a:t>(anthroponotic)</a:t>
            </a:r>
          </a:p>
          <a:p>
            <a:pPr lvl="1" fontAlgn="auto"/>
            <a:r>
              <a:rPr lang="en-US" sz="2800" b="1" dirty="0">
                <a:solidFill>
                  <a:schemeClr val="tx1"/>
                </a:solidFill>
                <a:latin typeface="Century Gothic" panose="020B0502020202020204" pitchFamily="34" charset="0"/>
              </a:rPr>
              <a:t>Direct contact with animals</a:t>
            </a:r>
          </a:p>
          <a:p>
            <a:pPr lvl="1" fontAlgn="auto"/>
            <a:r>
              <a:rPr lang="en-US" sz="2800" b="1" dirty="0">
                <a:solidFill>
                  <a:schemeClr val="tx1"/>
                </a:solidFill>
                <a:latin typeface="Century Gothic" panose="020B0502020202020204" pitchFamily="34" charset="0"/>
              </a:rPr>
              <a:t>Contamination of drinking water </a:t>
            </a:r>
          </a:p>
          <a:p>
            <a:pPr lvl="1" fontAlgn="auto"/>
            <a:r>
              <a:rPr lang="en-US" sz="2800" dirty="0">
                <a:solidFill>
                  <a:schemeClr val="tx1"/>
                </a:solidFill>
                <a:latin typeface="Century Gothic" panose="020B0502020202020204" pitchFamily="34" charset="0"/>
              </a:rPr>
              <a:t>Food-borne outbreaks</a:t>
            </a:r>
          </a:p>
          <a:p>
            <a:pPr lvl="1" fontAlgn="auto"/>
            <a:r>
              <a:rPr lang="en-US" sz="2800" dirty="0">
                <a:solidFill>
                  <a:schemeClr val="tx1"/>
                </a:solidFill>
                <a:latin typeface="Century Gothic" panose="020B0502020202020204" pitchFamily="34" charset="0"/>
              </a:rPr>
              <a:t>Farm workers at high risk</a:t>
            </a:r>
          </a:p>
        </p:txBody>
      </p:sp>
      <p:cxnSp>
        <p:nvCxnSpPr>
          <p:cNvPr id="7" name="Straight Arrow Connector 6">
            <a:extLst>
              <a:ext uri="{FF2B5EF4-FFF2-40B4-BE49-F238E27FC236}">
                <a16:creationId xmlns:a16="http://schemas.microsoft.com/office/drawing/2014/main" id="{6D7DF596-9095-45C4-87AA-86734852E016}"/>
              </a:ext>
            </a:extLst>
          </p:cNvPr>
          <p:cNvCxnSpPr>
            <a:cxnSpLocks/>
          </p:cNvCxnSpPr>
          <p:nvPr/>
        </p:nvCxnSpPr>
        <p:spPr>
          <a:xfrm>
            <a:off x="7696200" y="4535506"/>
            <a:ext cx="762000" cy="1318163"/>
          </a:xfrm>
          <a:prstGeom prst="straightConnector1">
            <a:avLst/>
          </a:prstGeom>
          <a:ln w="5715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8D57773-6BEB-4A0A-84F8-6E6135CB4EDD}"/>
              </a:ext>
            </a:extLst>
          </p:cNvPr>
          <p:cNvSpPr/>
          <p:nvPr/>
        </p:nvSpPr>
        <p:spPr>
          <a:xfrm>
            <a:off x="8113486" y="5853669"/>
            <a:ext cx="3147015" cy="461665"/>
          </a:xfrm>
          <a:prstGeom prst="rect">
            <a:avLst/>
          </a:prstGeom>
        </p:spPr>
        <p:txBody>
          <a:bodyPr wrap="none">
            <a:spAutoFit/>
          </a:bodyPr>
          <a:lstStyle/>
          <a:p>
            <a:r>
              <a:rPr lang="en-US" i="1" dirty="0">
                <a:latin typeface="Century Gothic" panose="020B0502020202020204" pitchFamily="34" charset="0"/>
              </a:rPr>
              <a:t>Resistant to chlorine</a:t>
            </a:r>
            <a:endParaRPr lang="en-US" i="1"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9946" y="0"/>
            <a:ext cx="6810283" cy="6810283"/>
          </a:xfrm>
          <a:prstGeom prst="rect">
            <a:avLst/>
          </a:prstGeom>
        </p:spPr>
      </p:pic>
      <p:sp>
        <p:nvSpPr>
          <p:cNvPr id="11" name="TextBox 10">
            <a:extLst>
              <a:ext uri="{FF2B5EF4-FFF2-40B4-BE49-F238E27FC236}">
                <a16:creationId xmlns:a16="http://schemas.microsoft.com/office/drawing/2014/main" id="{A1A03EDC-DA2B-E7DC-DF67-7D4F5E417766}"/>
              </a:ext>
            </a:extLst>
          </p:cNvPr>
          <p:cNvSpPr txBox="1"/>
          <p:nvPr/>
        </p:nvSpPr>
        <p:spPr>
          <a:xfrm>
            <a:off x="449553" y="4724399"/>
            <a:ext cx="4732048" cy="954107"/>
          </a:xfrm>
          <a:prstGeom prst="rect">
            <a:avLst/>
          </a:prstGeom>
          <a:noFill/>
        </p:spPr>
        <p:txBody>
          <a:bodyPr wrap="square">
            <a:spAutoFit/>
          </a:bodyPr>
          <a:lstStyle/>
          <a:p>
            <a:pPr fontAlgn="auto"/>
            <a:r>
              <a:rPr lang="en-US" sz="2800" dirty="0">
                <a:solidFill>
                  <a:schemeClr val="tx1"/>
                </a:solidFill>
                <a:latin typeface="Century Gothic" panose="020B0502020202020204" pitchFamily="34" charset="0"/>
              </a:rPr>
              <a:t>Very dangerous in the immunocompromised.</a:t>
            </a:r>
          </a:p>
        </p:txBody>
      </p:sp>
    </p:spTree>
    <p:extLst>
      <p:ext uri="{BB962C8B-B14F-4D97-AF65-F5344CB8AC3E}">
        <p14:creationId xmlns:p14="http://schemas.microsoft.com/office/powerpoint/2010/main" val="65623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7755E5-517F-488E-B340-6443A6C7F8B5}"/>
              </a:ext>
            </a:extLst>
          </p:cNvPr>
          <p:cNvSpPr/>
          <p:nvPr/>
        </p:nvSpPr>
        <p:spPr>
          <a:xfrm>
            <a:off x="152400" y="228600"/>
            <a:ext cx="5229317" cy="707886"/>
          </a:xfrm>
          <a:prstGeom prst="rect">
            <a:avLst/>
          </a:prstGeom>
        </p:spPr>
        <p:txBody>
          <a:bodyPr wrap="none">
            <a:spAutoFit/>
          </a:bodyPr>
          <a:lstStyle/>
          <a:p>
            <a:r>
              <a:rPr lang="en-US" altLang="en-US" sz="4000" b="1" dirty="0">
                <a:latin typeface="Century Gothic" panose="020B0502020202020204" pitchFamily="34" charset="0"/>
              </a:rPr>
              <a:t>Zoonosis</a:t>
            </a:r>
            <a:r>
              <a:rPr lang="en-US" altLang="en-US" sz="4000" dirty="0">
                <a:latin typeface="Century Gothic" panose="020B0502020202020204" pitchFamily="34" charset="0"/>
              </a:rPr>
              <a:t>: </a:t>
            </a:r>
            <a:r>
              <a:rPr lang="en-US" altLang="en-US" sz="4000" i="1" dirty="0">
                <a:latin typeface="Century Gothic" panose="020B0502020202020204" pitchFamily="34" charset="0"/>
              </a:rPr>
              <a:t>C. </a:t>
            </a:r>
            <a:r>
              <a:rPr lang="en-US" altLang="en-US" sz="4000" i="1" dirty="0" err="1">
                <a:latin typeface="Century Gothic" panose="020B0502020202020204" pitchFamily="34" charset="0"/>
              </a:rPr>
              <a:t>parvum</a:t>
            </a:r>
            <a:endParaRPr lang="en-US" sz="4000" i="1" dirty="0"/>
          </a:p>
        </p:txBody>
      </p:sp>
      <p:sp>
        <p:nvSpPr>
          <p:cNvPr id="6" name="Rectangle 3"/>
          <p:cNvSpPr txBox="1">
            <a:spLocks noChangeArrowheads="1"/>
          </p:cNvSpPr>
          <p:nvPr/>
        </p:nvSpPr>
        <p:spPr>
          <a:xfrm>
            <a:off x="281668" y="969143"/>
            <a:ext cx="7226300" cy="2133600"/>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auto">
              <a:lnSpc>
                <a:spcPct val="80000"/>
              </a:lnSpc>
              <a:buFont typeface="Calibri" panose="020F0502020204030204" pitchFamily="34" charset="0"/>
              <a:buNone/>
            </a:pPr>
            <a:endParaRPr lang="en-US" altLang="en-US" sz="1600" dirty="0">
              <a:solidFill>
                <a:schemeClr val="tx1"/>
              </a:solidFill>
              <a:latin typeface="Century Gothic" panose="020B0502020202020204" pitchFamily="34" charset="0"/>
            </a:endParaRPr>
          </a:p>
          <a:p>
            <a:pPr marL="0" indent="0" fontAlgn="auto">
              <a:buFont typeface="Calibri" panose="020F0502020204030204" pitchFamily="34" charset="0"/>
              <a:buNone/>
            </a:pPr>
            <a:r>
              <a:rPr lang="en-US" altLang="en-US" sz="2800" dirty="0">
                <a:solidFill>
                  <a:schemeClr val="tx1"/>
                </a:solidFill>
                <a:latin typeface="Century Gothic" panose="020B0502020202020204" pitchFamily="34" charset="0"/>
              </a:rPr>
              <a:t>Levine, Levy, Walker, Crittenden.  1988. </a:t>
            </a:r>
          </a:p>
          <a:p>
            <a:pPr marL="0" indent="0" fontAlgn="auto">
              <a:buFont typeface="Calibri" panose="020F0502020204030204" pitchFamily="34" charset="0"/>
              <a:buNone/>
            </a:pPr>
            <a:r>
              <a:rPr lang="en-US" sz="2800" b="1" u="sng" dirty="0">
                <a:solidFill>
                  <a:schemeClr val="tx1"/>
                </a:solidFill>
                <a:latin typeface="Century Gothic" panose="020B0502020202020204" pitchFamily="34" charset="0"/>
              </a:rPr>
              <a:t>Cryptosporidiosis in veterinary students</a:t>
            </a:r>
            <a:r>
              <a:rPr lang="en-US" sz="2800" b="1" dirty="0">
                <a:solidFill>
                  <a:schemeClr val="tx1"/>
                </a:solidFill>
                <a:latin typeface="Century Gothic" panose="020B0502020202020204" pitchFamily="34" charset="0"/>
              </a:rPr>
              <a:t>. </a:t>
            </a:r>
          </a:p>
          <a:p>
            <a:pPr marL="0" indent="0" fontAlgn="auto">
              <a:buFont typeface="Calibri" panose="020F0502020204030204" pitchFamily="34" charset="0"/>
              <a:buNone/>
            </a:pPr>
            <a:r>
              <a:rPr lang="en-US" sz="2800" dirty="0">
                <a:solidFill>
                  <a:schemeClr val="tx1"/>
                </a:solidFill>
                <a:latin typeface="Century Gothic" panose="020B0502020202020204" pitchFamily="34" charset="0"/>
              </a:rPr>
              <a:t>JAVMA. 193: 1413-1414.</a:t>
            </a:r>
          </a:p>
          <a:p>
            <a:pPr marL="0" indent="0" fontAlgn="auto">
              <a:buFont typeface="Calibri" panose="020F0502020204030204" pitchFamily="34" charset="0"/>
              <a:buNone/>
            </a:pPr>
            <a:r>
              <a:rPr lang="en-US" sz="1600" b="1" dirty="0">
                <a:solidFill>
                  <a:schemeClr val="tx1"/>
                </a:solidFill>
                <a:latin typeface="Century Gothic" panose="020B0502020202020204" pitchFamily="34" charset="0"/>
              </a:rPr>
              <a:t> </a:t>
            </a:r>
          </a:p>
          <a:p>
            <a:pPr marL="0" indent="0" fontAlgn="auto">
              <a:lnSpc>
                <a:spcPct val="80000"/>
              </a:lnSpc>
              <a:buFont typeface="Calibri" panose="020F0502020204030204" pitchFamily="34" charset="0"/>
              <a:buNone/>
            </a:pPr>
            <a:endParaRPr lang="en-US" altLang="en-US" sz="1600" dirty="0">
              <a:solidFill>
                <a:schemeClr val="tx1"/>
              </a:solidFill>
              <a:latin typeface="Century Gothic" panose="020B0502020202020204" pitchFamily="34" charset="0"/>
            </a:endParaRPr>
          </a:p>
        </p:txBody>
      </p:sp>
      <p:sp>
        <p:nvSpPr>
          <p:cNvPr id="5" name="Rectangle 4">
            <a:extLst>
              <a:ext uri="{FF2B5EF4-FFF2-40B4-BE49-F238E27FC236}">
                <a16:creationId xmlns:a16="http://schemas.microsoft.com/office/drawing/2014/main" id="{527755E5-517F-488E-B340-6443A6C7F8B5}"/>
              </a:ext>
            </a:extLst>
          </p:cNvPr>
          <p:cNvSpPr/>
          <p:nvPr/>
        </p:nvSpPr>
        <p:spPr>
          <a:xfrm>
            <a:off x="281668" y="6311325"/>
            <a:ext cx="752129" cy="584775"/>
          </a:xfrm>
          <a:prstGeom prst="rect">
            <a:avLst/>
          </a:prstGeom>
        </p:spPr>
        <p:txBody>
          <a:bodyPr wrap="none">
            <a:spAutoFit/>
          </a:bodyPr>
          <a:lstStyle/>
          <a:p>
            <a:r>
              <a:rPr lang="en-US" altLang="en-US" sz="3200" b="1" dirty="0">
                <a:latin typeface="Century Gothic" panose="020B0502020202020204" pitchFamily="34" charset="0"/>
              </a:rPr>
              <a:t>FYI</a:t>
            </a:r>
            <a:endParaRPr lang="en-US" sz="3200" i="1" dirty="0"/>
          </a:p>
        </p:txBody>
      </p:sp>
      <p:sp>
        <p:nvSpPr>
          <p:cNvPr id="4" name="TextBox 3">
            <a:extLst>
              <a:ext uri="{FF2B5EF4-FFF2-40B4-BE49-F238E27FC236}">
                <a16:creationId xmlns:a16="http://schemas.microsoft.com/office/drawing/2014/main" id="{B7095B20-F87D-D5C3-0A6A-EF9C0674EA01}"/>
              </a:ext>
            </a:extLst>
          </p:cNvPr>
          <p:cNvSpPr txBox="1"/>
          <p:nvPr/>
        </p:nvSpPr>
        <p:spPr>
          <a:xfrm>
            <a:off x="152400" y="3086344"/>
            <a:ext cx="11506200" cy="2980752"/>
          </a:xfrm>
          <a:prstGeom prst="rect">
            <a:avLst/>
          </a:prstGeom>
          <a:noFill/>
        </p:spPr>
        <p:txBody>
          <a:bodyPr wrap="square">
            <a:spAutoFit/>
          </a:bodyPr>
          <a:lstStyle/>
          <a:p>
            <a:pPr marL="0" indent="0" fontAlgn="auto">
              <a:lnSpc>
                <a:spcPct val="160000"/>
              </a:lnSpc>
              <a:buFont typeface="Calibri" panose="020F0502020204030204" pitchFamily="34" charset="0"/>
              <a:buNone/>
            </a:pPr>
            <a:r>
              <a:rPr lang="en-US" sz="2000" b="1" dirty="0">
                <a:solidFill>
                  <a:schemeClr val="tx1"/>
                </a:solidFill>
                <a:latin typeface="Century Gothic" panose="020B0502020202020204" pitchFamily="34" charset="0"/>
              </a:rPr>
              <a:t>Abstract: </a:t>
            </a:r>
            <a:r>
              <a:rPr lang="en-US" sz="2000" dirty="0">
                <a:solidFill>
                  <a:schemeClr val="tx1"/>
                </a:solidFill>
                <a:latin typeface="Century Gothic" panose="020B0502020202020204" pitchFamily="34" charset="0"/>
              </a:rPr>
              <a:t>Cryptosporidiosis was diagnosed in </a:t>
            </a:r>
            <a:r>
              <a:rPr lang="en-US" sz="2000" b="1" dirty="0">
                <a:solidFill>
                  <a:schemeClr val="tx1"/>
                </a:solidFill>
                <a:latin typeface="Century Gothic" panose="020B0502020202020204" pitchFamily="34" charset="0"/>
              </a:rPr>
              <a:t>10 veterinary students</a:t>
            </a:r>
            <a:r>
              <a:rPr lang="en-US" sz="2000" dirty="0">
                <a:solidFill>
                  <a:schemeClr val="tx1"/>
                </a:solidFill>
                <a:latin typeface="Century Gothic" panose="020B0502020202020204" pitchFamily="34" charset="0"/>
              </a:rPr>
              <a:t>. Exposure to the pathogen was associated with </a:t>
            </a:r>
            <a:r>
              <a:rPr lang="en-US" sz="2000" b="1" dirty="0">
                <a:solidFill>
                  <a:schemeClr val="tx1"/>
                </a:solidFill>
                <a:latin typeface="Century Gothic" panose="020B0502020202020204" pitchFamily="34" charset="0"/>
              </a:rPr>
              <a:t>direct contact with infected calves and contact with contaminated materials</a:t>
            </a:r>
            <a:r>
              <a:rPr lang="en-US" sz="2000" dirty="0">
                <a:solidFill>
                  <a:schemeClr val="tx1"/>
                </a:solidFill>
                <a:latin typeface="Century Gothic" panose="020B0502020202020204" pitchFamily="34" charset="0"/>
              </a:rPr>
              <a:t>. Affected students had fever (50%), headache (50%), nausea (70%), diarrhea (80%), and vomiting (40%). Clinical signs persisted for 30 hours to 16 days after the onset of clinical signs of disease. Although one student required hospitalization, the remaining students recovered without treatment. </a:t>
            </a:r>
          </a:p>
        </p:txBody>
      </p:sp>
    </p:spTree>
    <p:extLst>
      <p:ext uri="{BB962C8B-B14F-4D97-AF65-F5344CB8AC3E}">
        <p14:creationId xmlns:p14="http://schemas.microsoft.com/office/powerpoint/2010/main" val="2155546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3045651" y="408174"/>
            <a:ext cx="6858000" cy="944563"/>
          </a:xfrm>
        </p:spPr>
        <p:txBody>
          <a:bodyPr/>
          <a:lstStyle/>
          <a:p>
            <a:r>
              <a:rPr lang="en-US" altLang="en-US" b="1">
                <a:solidFill>
                  <a:schemeClr val="tx1"/>
                </a:solidFill>
                <a:latin typeface="Century Gothic" panose="020B0502020202020204" pitchFamily="34" charset="0"/>
              </a:rPr>
              <a:t>In-Class Discussion</a:t>
            </a:r>
            <a:endParaRPr lang="en-US" altLang="en-US">
              <a:solidFill>
                <a:schemeClr val="tx1"/>
              </a:solidFill>
              <a:latin typeface="Century Gothic" panose="020B0502020202020204" pitchFamily="34" charset="0"/>
            </a:endParaRPr>
          </a:p>
        </p:txBody>
      </p:sp>
      <p:sp>
        <p:nvSpPr>
          <p:cNvPr id="8" name="Rectangle 9"/>
          <p:cNvSpPr txBox="1">
            <a:spLocks noChangeArrowheads="1"/>
          </p:cNvSpPr>
          <p:nvPr/>
        </p:nvSpPr>
        <p:spPr bwMode="auto">
          <a:xfrm>
            <a:off x="609600" y="1933762"/>
            <a:ext cx="11476630" cy="68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395288" indent="0">
              <a:lnSpc>
                <a:spcPct val="90000"/>
              </a:lnSpc>
              <a:buFontTx/>
              <a:buNone/>
            </a:pPr>
            <a:r>
              <a:rPr lang="en-US" altLang="en-US" sz="3600" b="1" kern="0" dirty="0">
                <a:latin typeface="Century Gothic" panose="020B0502020202020204" pitchFamily="34" charset="0"/>
              </a:rPr>
              <a:t>A 12-day old calf is showing severe scours. </a:t>
            </a:r>
          </a:p>
          <a:p>
            <a:pPr marL="395288" indent="-53975">
              <a:lnSpc>
                <a:spcPct val="90000"/>
              </a:lnSpc>
              <a:buFontTx/>
              <a:buNone/>
            </a:pPr>
            <a:endParaRPr lang="en-US" altLang="en-US" sz="3600" b="1" kern="0" dirty="0">
              <a:latin typeface="Century Gothic" panose="020B0502020202020204" pitchFamily="34" charset="0"/>
            </a:endParaRPr>
          </a:p>
        </p:txBody>
      </p:sp>
      <p:sp>
        <p:nvSpPr>
          <p:cNvPr id="9" name="Rectangle 9"/>
          <p:cNvSpPr txBox="1">
            <a:spLocks noChangeArrowheads="1"/>
          </p:cNvSpPr>
          <p:nvPr/>
        </p:nvSpPr>
        <p:spPr bwMode="auto">
          <a:xfrm>
            <a:off x="220825" y="3808535"/>
            <a:ext cx="11476630" cy="6116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395288" indent="0">
              <a:lnSpc>
                <a:spcPct val="90000"/>
              </a:lnSpc>
              <a:buFontTx/>
              <a:buNone/>
            </a:pPr>
            <a:r>
              <a:rPr lang="en-US" altLang="en-US" sz="3600" kern="0" dirty="0">
                <a:latin typeface="Century Gothic" panose="020B0502020202020204" pitchFamily="34" charset="0"/>
              </a:rPr>
              <a:t>Zoonotic concerns?</a:t>
            </a:r>
          </a:p>
        </p:txBody>
      </p:sp>
      <p:sp>
        <p:nvSpPr>
          <p:cNvPr id="10" name="Rectangle 9"/>
          <p:cNvSpPr txBox="1">
            <a:spLocks noChangeArrowheads="1"/>
          </p:cNvSpPr>
          <p:nvPr/>
        </p:nvSpPr>
        <p:spPr bwMode="auto">
          <a:xfrm>
            <a:off x="242596" y="2750408"/>
            <a:ext cx="11476630" cy="5032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395288" indent="0">
              <a:lnSpc>
                <a:spcPct val="90000"/>
              </a:lnSpc>
              <a:buFontTx/>
              <a:buNone/>
            </a:pPr>
            <a:r>
              <a:rPr lang="en-US" altLang="en-US" sz="3600" kern="0" dirty="0">
                <a:latin typeface="Century Gothic" panose="020B0502020202020204" pitchFamily="34" charset="0"/>
              </a:rPr>
              <a:t>Treatment plan?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2610037"/>
            <a:ext cx="3865123" cy="3633216"/>
          </a:xfrm>
          <a:prstGeom prst="rect">
            <a:avLst/>
          </a:prstGeom>
        </p:spPr>
      </p:pic>
      <p:sp>
        <p:nvSpPr>
          <p:cNvPr id="7" name="Rectangle 9">
            <a:extLst>
              <a:ext uri="{FF2B5EF4-FFF2-40B4-BE49-F238E27FC236}">
                <a16:creationId xmlns:a16="http://schemas.microsoft.com/office/drawing/2014/main" id="{55BB1071-5773-4B64-8D93-F820204DB035}"/>
              </a:ext>
            </a:extLst>
          </p:cNvPr>
          <p:cNvSpPr txBox="1">
            <a:spLocks noChangeArrowheads="1"/>
          </p:cNvSpPr>
          <p:nvPr/>
        </p:nvSpPr>
        <p:spPr bwMode="auto">
          <a:xfrm>
            <a:off x="242596" y="4835251"/>
            <a:ext cx="5145834" cy="1021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395288" indent="0">
              <a:lnSpc>
                <a:spcPct val="90000"/>
              </a:lnSpc>
              <a:buFontTx/>
              <a:buNone/>
            </a:pPr>
            <a:r>
              <a:rPr lang="en-US" altLang="en-US" sz="3600" kern="0" dirty="0">
                <a:latin typeface="Century Gothic" panose="020B0502020202020204" pitchFamily="34" charset="0"/>
              </a:rPr>
              <a:t>What if this calf was 1 month old??</a:t>
            </a:r>
          </a:p>
        </p:txBody>
      </p:sp>
    </p:spTree>
    <p:extLst>
      <p:ext uri="{BB962C8B-B14F-4D97-AF65-F5344CB8AC3E}">
        <p14:creationId xmlns:p14="http://schemas.microsoft.com/office/powerpoint/2010/main" val="21119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7C77CD4-C75B-495E-877D-4102A314B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8E2A4DED-70D4-423C-93FF-69D0CA29FB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5" name="Straight Connector 14">
            <a:extLst>
              <a:ext uri="{FF2B5EF4-FFF2-40B4-BE49-F238E27FC236}">
                <a16:creationId xmlns:a16="http://schemas.microsoft.com/office/drawing/2014/main" id="{14B8FACA-AA24-4AF8-B4BB-F2E1E98C4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52C5651E-24DA-4FE0-B027-6DE6B94D4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76BBFEA-E4B9-45C6-9475-C92745E8E3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F2D095B-EB8D-46B0-9DCE-4BF77151B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061" y="321733"/>
            <a:ext cx="2583939" cy="1955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C212716B-B6B2-4848-B7EB-12A894078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40096" y="2085703"/>
            <a:ext cx="41148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8027B12D-0C5A-4F08-B410-64FB0D1281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04612"/>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Image result for earth drill">
            <a:extLst>
              <a:ext uri="{FF2B5EF4-FFF2-40B4-BE49-F238E27FC236}">
                <a16:creationId xmlns:a16="http://schemas.microsoft.com/office/drawing/2014/main" id="{5E75C978-A283-4632-A723-42295BD2DA92}"/>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22549" b="-604"/>
          <a:stretch/>
        </p:blipFill>
        <p:spPr bwMode="auto">
          <a:xfrm flipH="1">
            <a:off x="458337" y="4349040"/>
            <a:ext cx="2784700" cy="1148445"/>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116B1FD7-A282-4E58-BB87-9903282BA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liding Babesia Video_S1">
            <a:hlinkClick r:id="" action="ppaction://media"/>
            <a:extLst>
              <a:ext uri="{FF2B5EF4-FFF2-40B4-BE49-F238E27FC236}">
                <a16:creationId xmlns:a16="http://schemas.microsoft.com/office/drawing/2014/main" id="{6B8E9E77-D748-4A1A-AE0D-2604373246E6}"/>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3664752" y="3069855"/>
            <a:ext cx="2295082" cy="2295082"/>
          </a:xfrm>
          <a:prstGeom prst="rect">
            <a:avLst/>
          </a:prstGeom>
        </p:spPr>
      </p:pic>
      <p:sp>
        <p:nvSpPr>
          <p:cNvPr id="3" name="Rectangle 2">
            <a:extLst>
              <a:ext uri="{FF2B5EF4-FFF2-40B4-BE49-F238E27FC236}">
                <a16:creationId xmlns:a16="http://schemas.microsoft.com/office/drawing/2014/main" id="{0D942F06-05F5-4950-8CF2-3949236DB3E1}"/>
              </a:ext>
            </a:extLst>
          </p:cNvPr>
          <p:cNvSpPr/>
          <p:nvPr/>
        </p:nvSpPr>
        <p:spPr>
          <a:xfrm>
            <a:off x="6210299" y="2126788"/>
            <a:ext cx="5867402" cy="4042820"/>
          </a:xfrm>
          <a:prstGeom prst="rect">
            <a:avLst/>
          </a:prstGeom>
        </p:spPr>
        <p:txBody>
          <a:bodyPr vert="horz" lIns="0" tIns="45720" rIns="0" bIns="45720" rtlCol="0">
            <a:normAutofit fontScale="92500"/>
          </a:bodyPr>
          <a:lstStyle/>
          <a:p>
            <a:pPr marL="571500" lvl="0" indent="-571500">
              <a:lnSpc>
                <a:spcPct val="150000"/>
              </a:lnSpc>
              <a:spcAft>
                <a:spcPts val="600"/>
              </a:spcAft>
              <a:buClr>
                <a:schemeClr val="accent1"/>
              </a:buClr>
              <a:buFont typeface="Calibri" panose="020F0502020204030204" pitchFamily="34" charset="0"/>
              <a:buChar char="•"/>
            </a:pPr>
            <a:r>
              <a:rPr lang="en-US" sz="2800" dirty="0">
                <a:solidFill>
                  <a:schemeClr val="tx1">
                    <a:lumMod val="75000"/>
                    <a:lumOff val="25000"/>
                  </a:schemeClr>
                </a:solidFill>
                <a:latin typeface="Century Gothic" panose="020B0502020202020204" pitchFamily="34" charset="0"/>
                <a:ea typeface="+mn-ea"/>
              </a:rPr>
              <a:t>Intracellular with apical complex</a:t>
            </a:r>
          </a:p>
          <a:p>
            <a:pPr marL="571500" indent="-571500">
              <a:lnSpc>
                <a:spcPct val="150000"/>
              </a:lnSpc>
              <a:spcAft>
                <a:spcPts val="600"/>
              </a:spcAft>
              <a:buClr>
                <a:schemeClr val="accent1"/>
              </a:buClr>
              <a:buFont typeface="Calibri" panose="020F0502020204030204" pitchFamily="34" charset="0"/>
              <a:buChar char="•"/>
            </a:pPr>
            <a:r>
              <a:rPr lang="en-US" sz="2800" dirty="0">
                <a:solidFill>
                  <a:schemeClr val="tx1">
                    <a:lumMod val="75000"/>
                    <a:lumOff val="25000"/>
                  </a:schemeClr>
                </a:solidFill>
                <a:latin typeface="Century Gothic" panose="020B0502020202020204" pitchFamily="34" charset="0"/>
                <a:ea typeface="+mn-ea"/>
              </a:rPr>
              <a:t>Gliding motility</a:t>
            </a:r>
          </a:p>
          <a:p>
            <a:pPr marL="571500" lvl="0" indent="-571500">
              <a:spcAft>
                <a:spcPts val="600"/>
              </a:spcAft>
              <a:buClr>
                <a:schemeClr val="accent1"/>
              </a:buClr>
              <a:buFont typeface="Calibri" panose="020F0502020204030204" pitchFamily="34" charset="0"/>
              <a:buChar char="•"/>
            </a:pPr>
            <a:r>
              <a:rPr lang="en-US" sz="2800" dirty="0">
                <a:solidFill>
                  <a:schemeClr val="tx1">
                    <a:lumMod val="75000"/>
                    <a:lumOff val="25000"/>
                  </a:schemeClr>
                </a:solidFill>
                <a:latin typeface="Century Gothic" panose="020B0502020202020204" pitchFamily="34" charset="0"/>
                <a:ea typeface="+mn-ea"/>
              </a:rPr>
              <a:t>Life cycle alternates b/w sexual and asexual reproduction</a:t>
            </a:r>
          </a:p>
          <a:p>
            <a:pPr marL="571500" lvl="0" indent="-571500">
              <a:lnSpc>
                <a:spcPct val="150000"/>
              </a:lnSpc>
              <a:spcAft>
                <a:spcPts val="600"/>
              </a:spcAft>
              <a:buClr>
                <a:schemeClr val="accent1"/>
              </a:buClr>
              <a:buFont typeface="Calibri" panose="020F0502020204030204" pitchFamily="34" charset="0"/>
              <a:buChar char="•"/>
            </a:pPr>
            <a:r>
              <a:rPr lang="en-US" sz="2800" dirty="0">
                <a:solidFill>
                  <a:schemeClr val="tx1">
                    <a:lumMod val="75000"/>
                    <a:lumOff val="25000"/>
                  </a:schemeClr>
                </a:solidFill>
                <a:latin typeface="Century Gothic" panose="020B0502020202020204" pitchFamily="34" charset="0"/>
                <a:ea typeface="+mn-ea"/>
              </a:rPr>
              <a:t>Many morphological stages = “zoites” and  “-</a:t>
            </a:r>
            <a:r>
              <a:rPr lang="en-US" sz="2800" dirty="0" err="1">
                <a:solidFill>
                  <a:schemeClr val="tx1">
                    <a:lumMod val="75000"/>
                    <a:lumOff val="25000"/>
                  </a:schemeClr>
                </a:solidFill>
                <a:latin typeface="Century Gothic" panose="020B0502020202020204" pitchFamily="34" charset="0"/>
                <a:ea typeface="+mn-ea"/>
              </a:rPr>
              <a:t>onts</a:t>
            </a:r>
            <a:r>
              <a:rPr lang="en-US" sz="2800" dirty="0">
                <a:solidFill>
                  <a:schemeClr val="tx1">
                    <a:lumMod val="75000"/>
                    <a:lumOff val="25000"/>
                  </a:schemeClr>
                </a:solidFill>
                <a:latin typeface="Century Gothic" panose="020B0502020202020204" pitchFamily="34" charset="0"/>
                <a:ea typeface="+mn-ea"/>
              </a:rPr>
              <a:t>”</a:t>
            </a:r>
          </a:p>
        </p:txBody>
      </p:sp>
      <p:sp>
        <p:nvSpPr>
          <p:cNvPr id="29" name="Rectangle 28">
            <a:extLst>
              <a:ext uri="{FF2B5EF4-FFF2-40B4-BE49-F238E27FC236}">
                <a16:creationId xmlns:a16="http://schemas.microsoft.com/office/drawing/2014/main" id="{6C82A8A6-9443-41EA-9975-45F97050D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1" name="Rectangle 30">
            <a:extLst>
              <a:ext uri="{FF2B5EF4-FFF2-40B4-BE49-F238E27FC236}">
                <a16:creationId xmlns:a16="http://schemas.microsoft.com/office/drawing/2014/main" id="{3BA7CB2E-96A4-4B6D-9C9E-B947995057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Rectangle 4">
            <a:extLst>
              <a:ext uri="{FF2B5EF4-FFF2-40B4-BE49-F238E27FC236}">
                <a16:creationId xmlns:a16="http://schemas.microsoft.com/office/drawing/2014/main" id="{99B9F0CB-80D0-4615-91C9-D66F26AA8F28}"/>
              </a:ext>
            </a:extLst>
          </p:cNvPr>
          <p:cNvSpPr txBox="1">
            <a:spLocks noChangeArrowheads="1"/>
          </p:cNvSpPr>
          <p:nvPr/>
        </p:nvSpPr>
        <p:spPr>
          <a:xfrm>
            <a:off x="6477000" y="457200"/>
            <a:ext cx="5029200" cy="1321729"/>
          </a:xfrm>
          <a:prstGeom prst="rect">
            <a:avLst/>
          </a:prstGeom>
          <a:solidFill>
            <a:schemeClr val="bg1"/>
          </a:solidFill>
          <a:ln w="76200">
            <a:solidFill>
              <a:schemeClr val="tx2">
                <a:lumMod val="75000"/>
              </a:schemeClr>
            </a:solidFill>
          </a:ln>
        </p:spPr>
        <p:txBody>
          <a:bodyPr vert="horz" lIns="91440" tIns="45720" rIns="91440" bIns="45720" rtlCol="0" anchor="b">
            <a:normAutofit fontScale="850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600"/>
              </a:spcAft>
            </a:pPr>
            <a:r>
              <a:rPr lang="en-US" altLang="en-US" sz="4400" b="1" dirty="0">
                <a:latin typeface="Century Gothic" panose="020B0502020202020204" pitchFamily="34" charset="0"/>
              </a:rPr>
              <a:t>Apicomplexan: </a:t>
            </a:r>
          </a:p>
          <a:p>
            <a:pPr fontAlgn="auto">
              <a:spcAft>
                <a:spcPts val="600"/>
              </a:spcAft>
            </a:pPr>
            <a:r>
              <a:rPr lang="en-US" altLang="en-US" sz="4400" b="1" dirty="0">
                <a:latin typeface="Century Gothic" panose="020B0502020202020204" pitchFamily="34" charset="0"/>
              </a:rPr>
              <a:t>Select Characteristics</a:t>
            </a:r>
            <a:endParaRPr lang="en-US" altLang="en-US" sz="4400" dirty="0">
              <a:latin typeface="Century Gothic" panose="020B0502020202020204" pitchFamily="34" charset="0"/>
            </a:endParaRPr>
          </a:p>
        </p:txBody>
      </p:sp>
      <p:pic>
        <p:nvPicPr>
          <p:cNvPr id="7" name="B.bovis gliding">
            <a:hlinkClick r:id="" action="ppaction://media"/>
            <a:extLst>
              <a:ext uri="{FF2B5EF4-FFF2-40B4-BE49-F238E27FC236}">
                <a16:creationId xmlns:a16="http://schemas.microsoft.com/office/drawing/2014/main" id="{19E36189-E041-4923-B177-2F0DC65E90E5}"/>
              </a:ext>
            </a:extLst>
          </p:cNvPr>
          <p:cNvPicPr>
            <a:picLocks noChangeAspect="1"/>
          </p:cNvPicPr>
          <p:nvPr>
            <a:videoFile r:link="rId4"/>
            <p:extLst>
              <p:ext uri="{DAA4B4D4-6D71-4841-9C94-3DE7FCFB9230}">
                <p14:media xmlns:p14="http://schemas.microsoft.com/office/powerpoint/2010/main" r:embed="rId3"/>
              </p:ext>
            </p:extLst>
          </p:nvPr>
        </p:nvPicPr>
        <p:blipFill>
          <a:blip r:embed="rId9"/>
          <a:stretch>
            <a:fillRect/>
          </a:stretch>
        </p:blipFill>
        <p:spPr>
          <a:xfrm>
            <a:off x="512142" y="635308"/>
            <a:ext cx="2730895" cy="2730895"/>
          </a:xfrm>
          <a:prstGeom prst="rect">
            <a:avLst/>
          </a:prstGeom>
        </p:spPr>
      </p:pic>
      <p:pic>
        <p:nvPicPr>
          <p:cNvPr id="4" name="Picture 3">
            <a:extLst>
              <a:ext uri="{FF2B5EF4-FFF2-40B4-BE49-F238E27FC236}">
                <a16:creationId xmlns:a16="http://schemas.microsoft.com/office/drawing/2014/main" id="{AA24BB6E-B596-4ACD-ADD3-098D2BBF63EC}"/>
              </a:ext>
            </a:extLst>
          </p:cNvPr>
          <p:cNvPicPr>
            <a:picLocks noChangeAspect="1"/>
          </p:cNvPicPr>
          <p:nvPr/>
        </p:nvPicPr>
        <p:blipFill rotWithShape="1">
          <a:blip r:embed="rId10" cstate="email">
            <a:extLst>
              <a:ext uri="{28A0092B-C50C-407E-A947-70E740481C1C}">
                <a14:useLocalDpi xmlns:a14="http://schemas.microsoft.com/office/drawing/2010/main" val="0"/>
              </a:ext>
            </a:extLst>
          </a:blip>
          <a:stretch/>
        </p:blipFill>
        <p:spPr>
          <a:xfrm rot="16200000">
            <a:off x="3942139" y="208339"/>
            <a:ext cx="1743760" cy="2259161"/>
          </a:xfrm>
          <a:prstGeom prst="rect">
            <a:avLst/>
          </a:prstGeom>
        </p:spPr>
      </p:pic>
    </p:spTree>
    <p:extLst>
      <p:ext uri="{BB962C8B-B14F-4D97-AF65-F5344CB8AC3E}">
        <p14:creationId xmlns:p14="http://schemas.microsoft.com/office/powerpoint/2010/main" val="369057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00"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97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6"/>
                </p:tgtEl>
              </p:cMediaNode>
            </p:video>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6"/>
                                        </p:tgtEl>
                                      </p:cBhvr>
                                    </p:cmd>
                                  </p:childTnLst>
                                </p:cTn>
                              </p:par>
                            </p:childTnLst>
                          </p:cTn>
                        </p:par>
                      </p:childTnLst>
                    </p:cTn>
                  </p:par>
                </p:childTnLst>
              </p:cTn>
              <p:nextCondLst>
                <p:cond evt="onClick" delay="0">
                  <p:tgtEl>
                    <p:spTgt spid="6"/>
                  </p:tgtEl>
                </p:cond>
              </p:nextCondLst>
            </p:seq>
            <p:video>
              <p:cMediaNode vol="80000">
                <p:cTn id="17" fill="hold" display="0">
                  <p:stCondLst>
                    <p:cond delay="indefinite"/>
                  </p:stCondLst>
                </p:cTn>
                <p:tgtEl>
                  <p:spTgt spid="7"/>
                </p:tgtEl>
              </p:cMediaNode>
            </p:video>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000500" y="228600"/>
            <a:ext cx="4267200" cy="607918"/>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altLang="en-US" sz="4000" b="1" dirty="0">
                <a:latin typeface="Century Gothic" panose="020B0502020202020204" pitchFamily="34" charset="0"/>
              </a:rPr>
              <a:t>Have Questions?</a:t>
            </a:r>
            <a:endParaRPr lang="en-US" altLang="en-US" sz="4000" dirty="0">
              <a:latin typeface="Century Gothic" panose="020B0502020202020204" pitchFamily="34" charset="0"/>
            </a:endParaRPr>
          </a:p>
        </p:txBody>
      </p:sp>
      <p:grpSp>
        <p:nvGrpSpPr>
          <p:cNvPr id="6" name="Group 5"/>
          <p:cNvGrpSpPr/>
          <p:nvPr/>
        </p:nvGrpSpPr>
        <p:grpSpPr>
          <a:xfrm>
            <a:off x="2057400" y="891333"/>
            <a:ext cx="8587946" cy="5416456"/>
            <a:chOff x="533400" y="946245"/>
            <a:chExt cx="8587946" cy="5416456"/>
          </a:xfrm>
        </p:grpSpPr>
        <p:pic>
          <p:nvPicPr>
            <p:cNvPr id="2050" name="Picture 2" descr="Related image">
              <a:extLst>
                <a:ext uri="{FF2B5EF4-FFF2-40B4-BE49-F238E27FC236}">
                  <a16:creationId xmlns:a16="http://schemas.microsoft.com/office/drawing/2014/main" id="{71EB88B8-6A89-4309-8862-151DF108D40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990601"/>
              <a:ext cx="7620000" cy="53721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a:xfrm>
              <a:off x="2590800" y="946245"/>
              <a:ext cx="4038600" cy="457200"/>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altLang="en-US" sz="2400" b="1" dirty="0">
                  <a:latin typeface="Century Gothic" panose="020B0502020202020204" pitchFamily="34" charset="0"/>
                </a:rPr>
                <a:t>barbara_qurollo@ncsu.edu</a:t>
              </a:r>
              <a:endParaRPr lang="en-US" altLang="en-US" sz="2400" dirty="0">
                <a:latin typeface="Century Gothic" panose="020B0502020202020204" pitchFamily="34" charset="0"/>
              </a:endParaRPr>
            </a:p>
          </p:txBody>
        </p:sp>
        <p:pic>
          <p:nvPicPr>
            <p:cNvPr id="5" name="Picture 2" descr="Related image">
              <a:extLst>
                <a:ext uri="{FF2B5EF4-FFF2-40B4-BE49-F238E27FC236}">
                  <a16:creationId xmlns:a16="http://schemas.microsoft.com/office/drawing/2014/main" id="{93789CA5-F9DA-46BB-BED1-353CD98C0D3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90800" y="1562101"/>
              <a:ext cx="6530546" cy="4800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 y="4191000"/>
              <a:ext cx="24384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2209800" y="6378646"/>
            <a:ext cx="7543800" cy="276999"/>
          </a:xfrm>
          <a:prstGeom prst="rect">
            <a:avLst/>
          </a:prstGeom>
        </p:spPr>
        <p:txBody>
          <a:bodyPr wrap="square">
            <a:spAutoFit/>
          </a:bodyPr>
          <a:lstStyle/>
          <a:p>
            <a:r>
              <a:rPr lang="en-US" sz="1200" dirty="0">
                <a:solidFill>
                  <a:schemeClr val="bg1"/>
                </a:solidFill>
                <a:latin typeface="Century Gothic" panose="020B0502020202020204" pitchFamily="34" charset="0"/>
              </a:rPr>
              <a:t>Illustration by Allie </a:t>
            </a:r>
            <a:r>
              <a:rPr lang="en-US" sz="1200" dirty="0" err="1">
                <a:solidFill>
                  <a:schemeClr val="bg1"/>
                </a:solidFill>
                <a:latin typeface="Century Gothic" panose="020B0502020202020204" pitchFamily="34" charset="0"/>
              </a:rPr>
              <a:t>Brosh</a:t>
            </a:r>
            <a:r>
              <a:rPr lang="en-US" sz="1200" dirty="0">
                <a:solidFill>
                  <a:schemeClr val="bg1"/>
                </a:solidFill>
                <a:latin typeface="Century Gothic" panose="020B0502020202020204" pitchFamily="34" charset="0"/>
              </a:rPr>
              <a:t>, http://hyperboleandahalf.blogspot.com/</a:t>
            </a:r>
          </a:p>
        </p:txBody>
      </p:sp>
    </p:spTree>
    <p:extLst>
      <p:ext uri="{BB962C8B-B14F-4D97-AF65-F5344CB8AC3E}">
        <p14:creationId xmlns:p14="http://schemas.microsoft.com/office/powerpoint/2010/main" val="1035422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D4E7F93-E494-4DA2-824E-55E023F14578}"/>
              </a:ext>
            </a:extLst>
          </p:cNvPr>
          <p:cNvSpPr txBox="1">
            <a:spLocks noChangeArrowheads="1"/>
          </p:cNvSpPr>
          <p:nvPr/>
        </p:nvSpPr>
        <p:spPr>
          <a:xfrm>
            <a:off x="64776" y="81986"/>
            <a:ext cx="7924800" cy="577787"/>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altLang="en-US" sz="3600" b="1" i="0" u="none" strike="noStrike" kern="1200" cap="none" spc="-50" normalizeH="0" baseline="0" noProof="0" dirty="0">
                <a:ln>
                  <a:noFill/>
                </a:ln>
                <a:solidFill>
                  <a:prstClr val="black">
                    <a:lumMod val="75000"/>
                    <a:lumOff val="25000"/>
                  </a:prstClr>
                </a:solidFill>
                <a:effectLst/>
                <a:uLnTx/>
                <a:uFillTx/>
                <a:latin typeface="Century Gothic" panose="020B0502020202020204" pitchFamily="34" charset="0"/>
                <a:ea typeface="+mj-ea"/>
                <a:cs typeface="+mj-cs"/>
              </a:rPr>
              <a:t>Apicomplexan: Terms</a:t>
            </a:r>
            <a:endParaRPr kumimoji="0" lang="en-US" altLang="en-US" sz="3600" b="0" i="0" u="none" strike="noStrike" kern="1200" cap="none" spc="-50" normalizeH="0" baseline="0" noProof="0" dirty="0">
              <a:ln>
                <a:noFill/>
              </a:ln>
              <a:solidFill>
                <a:prstClr val="black">
                  <a:lumMod val="75000"/>
                  <a:lumOff val="25000"/>
                </a:prstClr>
              </a:solidFill>
              <a:effectLst/>
              <a:uLnTx/>
              <a:uFillTx/>
              <a:latin typeface="Century Gothic" panose="020B0502020202020204" pitchFamily="34" charset="0"/>
              <a:ea typeface="+mj-ea"/>
              <a:cs typeface="+mj-cs"/>
            </a:endParaRPr>
          </a:p>
        </p:txBody>
      </p:sp>
      <p:sp>
        <p:nvSpPr>
          <p:cNvPr id="3" name="Rectangle 2">
            <a:extLst>
              <a:ext uri="{FF2B5EF4-FFF2-40B4-BE49-F238E27FC236}">
                <a16:creationId xmlns:a16="http://schemas.microsoft.com/office/drawing/2014/main" id="{D9C4EEA7-76B6-48A8-B917-A292C59BBD65}"/>
              </a:ext>
            </a:extLst>
          </p:cNvPr>
          <p:cNvSpPr/>
          <p:nvPr/>
        </p:nvSpPr>
        <p:spPr>
          <a:xfrm>
            <a:off x="-291515" y="649668"/>
            <a:ext cx="12053135" cy="830997"/>
          </a:xfrm>
          <a:prstGeom prst="rect">
            <a:avLst/>
          </a:prstGeom>
        </p:spPr>
        <p:txBody>
          <a:bodyPr wrap="square">
            <a:spAutoFit/>
          </a:bodyPr>
          <a:lstStyle/>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Sporozoite = </a:t>
            </a: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infective stage; spore-like cells</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Merozoite =</a:t>
            </a: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 sporozoite that is inside host cell, will start asexual replication</a:t>
            </a:r>
            <a:endParaRPr kumimoji="0" lang="en-US" sz="2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endParaRPr>
          </a:p>
        </p:txBody>
      </p:sp>
      <p:sp>
        <p:nvSpPr>
          <p:cNvPr id="4" name="Rectangle 3">
            <a:extLst>
              <a:ext uri="{FF2B5EF4-FFF2-40B4-BE49-F238E27FC236}">
                <a16:creationId xmlns:a16="http://schemas.microsoft.com/office/drawing/2014/main" id="{E7BAA345-B605-43A5-99BD-948FF60913E6}"/>
              </a:ext>
            </a:extLst>
          </p:cNvPr>
          <p:cNvSpPr/>
          <p:nvPr/>
        </p:nvSpPr>
        <p:spPr>
          <a:xfrm>
            <a:off x="160649" y="2257521"/>
            <a:ext cx="11883817" cy="461665"/>
          </a:xfrm>
          <a:prstGeom prst="rect">
            <a:avLst/>
          </a:prstGeom>
        </p:spPr>
        <p:txBody>
          <a:bodyPr wrap="square">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2400" b="0" i="0" u="sng"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Tachyzoite</a:t>
            </a: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 = fast growing zoite &amp; </a:t>
            </a:r>
            <a:r>
              <a:rPr kumimoji="0" lang="en-US" sz="2400" b="0" i="0" u="sng"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Bradyzoite</a:t>
            </a: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 = slow growing zoite</a:t>
            </a:r>
          </a:p>
        </p:txBody>
      </p:sp>
      <p:sp>
        <p:nvSpPr>
          <p:cNvPr id="5" name="Rectangle 4">
            <a:extLst>
              <a:ext uri="{FF2B5EF4-FFF2-40B4-BE49-F238E27FC236}">
                <a16:creationId xmlns:a16="http://schemas.microsoft.com/office/drawing/2014/main" id="{E8A46300-BCF5-4C54-AB8E-D82DA196DBFF}"/>
              </a:ext>
            </a:extLst>
          </p:cNvPr>
          <p:cNvSpPr/>
          <p:nvPr/>
        </p:nvSpPr>
        <p:spPr>
          <a:xfrm>
            <a:off x="165197" y="1926536"/>
            <a:ext cx="4564070" cy="461665"/>
          </a:xfrm>
          <a:prstGeom prst="rect">
            <a:avLst/>
          </a:prstGeom>
        </p:spPr>
        <p:txBody>
          <a:bodyPr wrap="none">
            <a:spAutoFit/>
          </a:bodyPr>
          <a:lstStyle/>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Some other “-zoites” terms</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ＭＳ Ｐゴシック" pitchFamily="34" charset="-128"/>
              <a:cs typeface="+mn-cs"/>
            </a:endParaRPr>
          </a:p>
        </p:txBody>
      </p:sp>
      <p:sp>
        <p:nvSpPr>
          <p:cNvPr id="7" name="Rectangle 6">
            <a:extLst>
              <a:ext uri="{FF2B5EF4-FFF2-40B4-BE49-F238E27FC236}">
                <a16:creationId xmlns:a16="http://schemas.microsoft.com/office/drawing/2014/main" id="{6C07CD5E-C2EC-47F7-B1D5-2BE62B4A1C7A}"/>
              </a:ext>
            </a:extLst>
          </p:cNvPr>
          <p:cNvSpPr/>
          <p:nvPr/>
        </p:nvSpPr>
        <p:spPr>
          <a:xfrm>
            <a:off x="1213145" y="1493556"/>
            <a:ext cx="5508239"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Century Gothic" panose="020B0502020202020204" pitchFamily="34" charset="0"/>
                <a:ea typeface="ＭＳ Ｐゴシック" pitchFamily="34" charset="-128"/>
                <a:cs typeface="+mn-cs"/>
              </a:rPr>
              <a:t>merozoite = </a:t>
            </a:r>
            <a:r>
              <a:rPr kumimoji="0" lang="en-US" sz="2400" b="0" i="0" u="none" strike="noStrike" kern="1200" cap="none" spc="0" normalizeH="0" baseline="0" noProof="0" dirty="0" err="1">
                <a:ln>
                  <a:noFill/>
                </a:ln>
                <a:solidFill>
                  <a:srgbClr val="0070C0"/>
                </a:solidFill>
                <a:effectLst/>
                <a:uLnTx/>
                <a:uFillTx/>
                <a:latin typeface="Century Gothic" panose="020B0502020202020204" pitchFamily="34" charset="0"/>
                <a:ea typeface="ＭＳ Ｐゴシック" pitchFamily="34" charset="-128"/>
                <a:cs typeface="+mn-cs"/>
              </a:rPr>
              <a:t>schizozoite</a:t>
            </a:r>
            <a:r>
              <a:rPr kumimoji="0" lang="en-US" sz="2400" b="0" i="0" u="none" strike="noStrike" kern="1200" cap="none" spc="0" normalizeH="0" baseline="0" noProof="0" dirty="0">
                <a:ln>
                  <a:noFill/>
                </a:ln>
                <a:solidFill>
                  <a:srgbClr val="0070C0"/>
                </a:solidFill>
                <a:effectLst/>
                <a:uLnTx/>
                <a:uFillTx/>
                <a:latin typeface="Century Gothic" panose="020B0502020202020204" pitchFamily="34" charset="0"/>
                <a:ea typeface="ＭＳ Ｐゴシック" pitchFamily="34" charset="-128"/>
                <a:cs typeface="+mn-cs"/>
              </a:rPr>
              <a:t> (ski-</a:t>
            </a:r>
            <a:r>
              <a:rPr kumimoji="0" lang="en-US" sz="2400" b="0" i="0" u="none" strike="noStrike" kern="1200" cap="none" spc="0" normalizeH="0" baseline="0" noProof="0" dirty="0" err="1">
                <a:ln>
                  <a:noFill/>
                </a:ln>
                <a:solidFill>
                  <a:srgbClr val="0070C0"/>
                </a:solidFill>
                <a:effectLst/>
                <a:uLnTx/>
                <a:uFillTx/>
                <a:latin typeface="Century Gothic" panose="020B0502020202020204" pitchFamily="34" charset="0"/>
                <a:ea typeface="ＭＳ Ｐゴシック" pitchFamily="34" charset="-128"/>
                <a:cs typeface="+mn-cs"/>
              </a:rPr>
              <a:t>zō</a:t>
            </a:r>
            <a:r>
              <a:rPr kumimoji="0" lang="en-US" sz="2400" b="0" i="0" u="none" strike="noStrike" kern="1200" cap="none" spc="0" normalizeH="0" baseline="0" noProof="0" dirty="0">
                <a:ln>
                  <a:noFill/>
                </a:ln>
                <a:solidFill>
                  <a:srgbClr val="0070C0"/>
                </a:solidFill>
                <a:effectLst/>
                <a:uLnTx/>
                <a:uFillTx/>
                <a:latin typeface="Century Gothic" panose="020B0502020202020204" pitchFamily="34" charset="0"/>
                <a:ea typeface="ＭＳ Ｐゴシック" pitchFamily="34" charset="-128"/>
                <a:cs typeface="+mn-cs"/>
              </a:rPr>
              <a:t>-</a:t>
            </a:r>
            <a:r>
              <a:rPr kumimoji="0" lang="en-US" sz="2400" b="0" i="0" u="none" strike="noStrike" kern="1200" cap="none" spc="0" normalizeH="0" baseline="0" noProof="0" dirty="0" err="1">
                <a:ln>
                  <a:noFill/>
                </a:ln>
                <a:solidFill>
                  <a:srgbClr val="0070C0"/>
                </a:solidFill>
                <a:effectLst/>
                <a:uLnTx/>
                <a:uFillTx/>
                <a:latin typeface="Century Gothic" panose="020B0502020202020204" pitchFamily="34" charset="0"/>
                <a:ea typeface="ＭＳ Ｐゴシック" pitchFamily="34" charset="-128"/>
                <a:cs typeface="+mn-cs"/>
              </a:rPr>
              <a:t>zōite</a:t>
            </a:r>
            <a:r>
              <a:rPr kumimoji="0" lang="en-US" sz="2400" b="0" i="0" u="none" strike="noStrike" kern="1200" cap="none" spc="0" normalizeH="0" baseline="0" noProof="0" dirty="0">
                <a:ln>
                  <a:noFill/>
                </a:ln>
                <a:solidFill>
                  <a:srgbClr val="0070C0"/>
                </a:solidFill>
                <a:effectLst/>
                <a:uLnTx/>
                <a:uFillTx/>
                <a:latin typeface="Century Gothic" panose="020B0502020202020204" pitchFamily="34" charset="0"/>
                <a:ea typeface="ＭＳ Ｐゴシック" pitchFamily="34" charset="-128"/>
                <a:cs typeface="+mn-cs"/>
              </a:rPr>
              <a:t>)</a:t>
            </a:r>
          </a:p>
        </p:txBody>
      </p:sp>
      <p:sp>
        <p:nvSpPr>
          <p:cNvPr id="9" name="Rectangle 8">
            <a:extLst>
              <a:ext uri="{FF2B5EF4-FFF2-40B4-BE49-F238E27FC236}">
                <a16:creationId xmlns:a16="http://schemas.microsoft.com/office/drawing/2014/main" id="{DB73A222-7EBB-42F3-A013-61BF18415A82}"/>
              </a:ext>
            </a:extLst>
          </p:cNvPr>
          <p:cNvSpPr/>
          <p:nvPr/>
        </p:nvSpPr>
        <p:spPr>
          <a:xfrm>
            <a:off x="1213145" y="3181074"/>
            <a:ext cx="5833648"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Century Gothic" panose="020B0502020202020204" pitchFamily="34" charset="0"/>
                <a:ea typeface="ＭＳ Ｐゴシック" pitchFamily="34" charset="-128"/>
                <a:cs typeface="+mn-cs"/>
              </a:rPr>
              <a:t>merogony = schizogony (ski-</a:t>
            </a:r>
            <a:r>
              <a:rPr kumimoji="0" lang="en-US" sz="2400" b="0" i="0" u="none" strike="noStrike" kern="1200" cap="none" spc="0" normalizeH="0" baseline="0" noProof="0" dirty="0" err="1">
                <a:ln>
                  <a:noFill/>
                </a:ln>
                <a:solidFill>
                  <a:srgbClr val="0070C0"/>
                </a:solidFill>
                <a:effectLst/>
                <a:uLnTx/>
                <a:uFillTx/>
                <a:latin typeface="Century Gothic" panose="020B0502020202020204" pitchFamily="34" charset="0"/>
                <a:ea typeface="ＭＳ Ｐゴシック" pitchFamily="34" charset="-128"/>
                <a:cs typeface="+mn-cs"/>
              </a:rPr>
              <a:t>zog</a:t>
            </a:r>
            <a:r>
              <a:rPr kumimoji="0" lang="en-US" sz="2400" b="0" i="0" u="none" strike="noStrike" kern="1200" cap="none" spc="0" normalizeH="0" baseline="0" noProof="0" dirty="0">
                <a:ln>
                  <a:noFill/>
                </a:ln>
                <a:solidFill>
                  <a:srgbClr val="0070C0"/>
                </a:solidFill>
                <a:effectLst/>
                <a:uLnTx/>
                <a:uFillTx/>
                <a:latin typeface="Century Gothic" panose="020B0502020202020204" pitchFamily="34" charset="0"/>
                <a:ea typeface="ＭＳ Ｐゴシック" pitchFamily="34" charset="-128"/>
                <a:cs typeface="+mn-cs"/>
              </a:rPr>
              <a:t>-ō-ne)</a:t>
            </a:r>
          </a:p>
        </p:txBody>
      </p:sp>
      <p:sp>
        <p:nvSpPr>
          <p:cNvPr id="10" name="Rectangle 9">
            <a:extLst>
              <a:ext uri="{FF2B5EF4-FFF2-40B4-BE49-F238E27FC236}">
                <a16:creationId xmlns:a16="http://schemas.microsoft.com/office/drawing/2014/main" id="{4C4C531C-ECE3-4212-B11C-91C7F6F62A39}"/>
              </a:ext>
            </a:extLst>
          </p:cNvPr>
          <p:cNvSpPr/>
          <p:nvPr/>
        </p:nvSpPr>
        <p:spPr>
          <a:xfrm>
            <a:off x="160649" y="2762144"/>
            <a:ext cx="8762335" cy="461665"/>
          </a:xfrm>
          <a:prstGeom prst="rect">
            <a:avLst/>
          </a:prstGeom>
        </p:spPr>
        <p:txBody>
          <a:bodyPr wrap="none">
            <a:spAutoFit/>
          </a:bodyPr>
          <a:lstStyle/>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Merogony</a:t>
            </a: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 = merozoite asexual replication in host cells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ＭＳ Ｐゴシック" pitchFamily="34" charset="-128"/>
              <a:cs typeface="+mn-cs"/>
            </a:endParaRPr>
          </a:p>
        </p:txBody>
      </p:sp>
      <p:sp>
        <p:nvSpPr>
          <p:cNvPr id="11" name="TextBox 10">
            <a:extLst>
              <a:ext uri="{FF2B5EF4-FFF2-40B4-BE49-F238E27FC236}">
                <a16:creationId xmlns:a16="http://schemas.microsoft.com/office/drawing/2014/main" id="{EF2BB9F1-531B-47A7-A994-0BB2A11ECEB1}"/>
              </a:ext>
            </a:extLst>
          </p:cNvPr>
          <p:cNvSpPr txBox="1"/>
          <p:nvPr/>
        </p:nvSpPr>
        <p:spPr>
          <a:xfrm>
            <a:off x="280548" y="3600004"/>
            <a:ext cx="5205852" cy="461665"/>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Meronts</a:t>
            </a: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 = a bag of merozoites</a:t>
            </a:r>
          </a:p>
        </p:txBody>
      </p:sp>
      <p:sp>
        <p:nvSpPr>
          <p:cNvPr id="12" name="Rectangle 11">
            <a:extLst>
              <a:ext uri="{FF2B5EF4-FFF2-40B4-BE49-F238E27FC236}">
                <a16:creationId xmlns:a16="http://schemas.microsoft.com/office/drawing/2014/main" id="{D123D288-D7A7-483E-A031-D22729784E41}"/>
              </a:ext>
            </a:extLst>
          </p:cNvPr>
          <p:cNvSpPr/>
          <p:nvPr/>
        </p:nvSpPr>
        <p:spPr>
          <a:xfrm>
            <a:off x="1224067" y="3957935"/>
            <a:ext cx="4081567"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Century Gothic" panose="020B0502020202020204" pitchFamily="34" charset="0"/>
                <a:ea typeface="ＭＳ Ｐゴシック" pitchFamily="34" charset="-128"/>
                <a:cs typeface="+mn-cs"/>
              </a:rPr>
              <a:t>meront = schizont (</a:t>
            </a:r>
            <a:r>
              <a:rPr kumimoji="0" lang="en-US" sz="2400" b="0" i="0" u="none" strike="noStrike" kern="1200" cap="none" spc="0" normalizeH="0" baseline="0" noProof="0" dirty="0" err="1">
                <a:ln>
                  <a:noFill/>
                </a:ln>
                <a:solidFill>
                  <a:srgbClr val="0070C0"/>
                </a:solidFill>
                <a:effectLst/>
                <a:uLnTx/>
                <a:uFillTx/>
                <a:latin typeface="Century Gothic" panose="020B0502020202020204" pitchFamily="34" charset="0"/>
                <a:ea typeface="ＭＳ Ｐゴシック" pitchFamily="34" charset="-128"/>
                <a:cs typeface="+mn-cs"/>
              </a:rPr>
              <a:t>skizont</a:t>
            </a:r>
            <a:r>
              <a:rPr kumimoji="0" lang="en-US" sz="2400" b="0" i="0" u="none" strike="noStrike" kern="1200" cap="none" spc="0" normalizeH="0" baseline="0" noProof="0" dirty="0">
                <a:ln>
                  <a:noFill/>
                </a:ln>
                <a:solidFill>
                  <a:srgbClr val="0070C0"/>
                </a:solidFill>
                <a:effectLst/>
                <a:uLnTx/>
                <a:uFillTx/>
                <a:latin typeface="Century Gothic" panose="020B0502020202020204" pitchFamily="34" charset="0"/>
                <a:ea typeface="ＭＳ Ｐゴシック" pitchFamily="34" charset="-128"/>
                <a:cs typeface="+mn-cs"/>
              </a:rPr>
              <a:t>)</a:t>
            </a:r>
          </a:p>
        </p:txBody>
      </p:sp>
      <p:sp>
        <p:nvSpPr>
          <p:cNvPr id="13" name="TextBox 12">
            <a:extLst>
              <a:ext uri="{FF2B5EF4-FFF2-40B4-BE49-F238E27FC236}">
                <a16:creationId xmlns:a16="http://schemas.microsoft.com/office/drawing/2014/main" id="{4AC72C66-6033-4AA0-828B-5455F7060FF1}"/>
              </a:ext>
            </a:extLst>
          </p:cNvPr>
          <p:cNvSpPr txBox="1"/>
          <p:nvPr/>
        </p:nvSpPr>
        <p:spPr>
          <a:xfrm>
            <a:off x="2146901" y="5950246"/>
            <a:ext cx="1742785"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infects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host cell</a:t>
            </a:r>
          </a:p>
        </p:txBody>
      </p:sp>
      <p:sp>
        <p:nvSpPr>
          <p:cNvPr id="14" name="TextBox 13">
            <a:extLst>
              <a:ext uri="{FF2B5EF4-FFF2-40B4-BE49-F238E27FC236}">
                <a16:creationId xmlns:a16="http://schemas.microsoft.com/office/drawing/2014/main" id="{E7763E5C-242A-4EDF-8335-8E657C415ED5}"/>
              </a:ext>
            </a:extLst>
          </p:cNvPr>
          <p:cNvSpPr txBox="1"/>
          <p:nvPr/>
        </p:nvSpPr>
        <p:spPr>
          <a:xfrm>
            <a:off x="9063729" y="5620871"/>
            <a:ext cx="3212739" cy="1015663"/>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Meronts </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(schizonts),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containing many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Merozoites</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 (</a:t>
            </a:r>
            <a:r>
              <a:rPr kumimoji="0" lang="en-US" sz="2000" b="0" i="0" u="none" strike="noStrike" kern="1200" cap="none" spc="0" normalizeH="0" baseline="0" noProof="0" dirty="0" err="1">
                <a:ln>
                  <a:noFill/>
                </a:ln>
                <a:solidFill>
                  <a:prstClr val="black"/>
                </a:solidFill>
                <a:effectLst/>
                <a:uLnTx/>
                <a:uFillTx/>
                <a:latin typeface="Century Gothic" panose="020B0502020202020204" pitchFamily="34" charset="0"/>
                <a:ea typeface="ＭＳ Ｐゴシック" pitchFamily="34" charset="-128"/>
                <a:cs typeface="+mn-cs"/>
              </a:rPr>
              <a:t>schizozoites</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a:t>
            </a:r>
          </a:p>
        </p:txBody>
      </p:sp>
      <p:cxnSp>
        <p:nvCxnSpPr>
          <p:cNvPr id="15" name="Straight Arrow Connector 14">
            <a:extLst>
              <a:ext uri="{FF2B5EF4-FFF2-40B4-BE49-F238E27FC236}">
                <a16:creationId xmlns:a16="http://schemas.microsoft.com/office/drawing/2014/main" id="{13FDF665-FCA3-468D-9896-C7F534CB27A6}"/>
              </a:ext>
            </a:extLst>
          </p:cNvPr>
          <p:cNvCxnSpPr/>
          <p:nvPr/>
        </p:nvCxnSpPr>
        <p:spPr>
          <a:xfrm flipV="1">
            <a:off x="1834207" y="5216563"/>
            <a:ext cx="462905" cy="24637"/>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6BABCDA-7E0A-49A1-ABFB-1FE3337F1054}"/>
              </a:ext>
            </a:extLst>
          </p:cNvPr>
          <p:cNvSpPr txBox="1"/>
          <p:nvPr/>
        </p:nvSpPr>
        <p:spPr>
          <a:xfrm>
            <a:off x="447106" y="5425154"/>
            <a:ext cx="1479892"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Century Gothic" panose="020B0502020202020204" pitchFamily="34" charset="0"/>
                <a:ea typeface="ＭＳ Ｐゴシック" pitchFamily="34" charset="-128"/>
                <a:cs typeface="+mn-cs"/>
              </a:rPr>
              <a:t>Sporozoite</a:t>
            </a:r>
            <a:endPar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endParaRPr>
          </a:p>
        </p:txBody>
      </p:sp>
      <p:cxnSp>
        <p:nvCxnSpPr>
          <p:cNvPr id="17" name="Straight Arrow Connector 16">
            <a:extLst>
              <a:ext uri="{FF2B5EF4-FFF2-40B4-BE49-F238E27FC236}">
                <a16:creationId xmlns:a16="http://schemas.microsoft.com/office/drawing/2014/main" id="{9EACA283-EC61-4A05-8DA2-7DB03E2A64D9}"/>
              </a:ext>
            </a:extLst>
          </p:cNvPr>
          <p:cNvCxnSpPr>
            <a:cxnSpLocks/>
          </p:cNvCxnSpPr>
          <p:nvPr/>
        </p:nvCxnSpPr>
        <p:spPr>
          <a:xfrm>
            <a:off x="3890127" y="5226749"/>
            <a:ext cx="735012" cy="8995"/>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BD5B82B-DBFB-45FE-B701-9DCE77888C01}"/>
              </a:ext>
            </a:extLst>
          </p:cNvPr>
          <p:cNvSpPr txBox="1"/>
          <p:nvPr/>
        </p:nvSpPr>
        <p:spPr>
          <a:xfrm>
            <a:off x="6216954" y="5802325"/>
            <a:ext cx="2697041"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Merogony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(asexual replication)</a:t>
            </a:r>
          </a:p>
        </p:txBody>
      </p:sp>
      <p:cxnSp>
        <p:nvCxnSpPr>
          <p:cNvPr id="19" name="Straight Arrow Connector 18">
            <a:extLst>
              <a:ext uri="{FF2B5EF4-FFF2-40B4-BE49-F238E27FC236}">
                <a16:creationId xmlns:a16="http://schemas.microsoft.com/office/drawing/2014/main" id="{BEBE7ABE-213F-4BF2-A905-3361743957C9}"/>
              </a:ext>
            </a:extLst>
          </p:cNvPr>
          <p:cNvCxnSpPr>
            <a:cxnSpLocks/>
          </p:cNvCxnSpPr>
          <p:nvPr/>
        </p:nvCxnSpPr>
        <p:spPr>
          <a:xfrm>
            <a:off x="8366813" y="5217259"/>
            <a:ext cx="978717" cy="11002"/>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Freeform 20">
            <a:extLst>
              <a:ext uri="{FF2B5EF4-FFF2-40B4-BE49-F238E27FC236}">
                <a16:creationId xmlns:a16="http://schemas.microsoft.com/office/drawing/2014/main" id="{0A731C51-F04F-41E9-AC5E-572BDD586A45}"/>
              </a:ext>
            </a:extLst>
          </p:cNvPr>
          <p:cNvSpPr/>
          <p:nvPr/>
        </p:nvSpPr>
        <p:spPr>
          <a:xfrm rot="2625791">
            <a:off x="797798" y="4993784"/>
            <a:ext cx="745042" cy="395117"/>
          </a:xfrm>
          <a:custGeom>
            <a:avLst/>
            <a:gdLst>
              <a:gd name="connsiteX0" fmla="*/ 0 w 324662"/>
              <a:gd name="connsiteY0" fmla="*/ 502051 h 533342"/>
              <a:gd name="connsiteX1" fmla="*/ 66502 w 324662"/>
              <a:gd name="connsiteY1" fmla="*/ 136291 h 533342"/>
              <a:gd name="connsiteX2" fmla="*/ 315884 w 324662"/>
              <a:gd name="connsiteY2" fmla="*/ 3287 h 533342"/>
              <a:gd name="connsiteX3" fmla="*/ 249382 w 324662"/>
              <a:gd name="connsiteY3" fmla="*/ 252669 h 533342"/>
              <a:gd name="connsiteX4" fmla="*/ 66502 w 324662"/>
              <a:gd name="connsiteY4" fmla="*/ 485426 h 533342"/>
              <a:gd name="connsiteX5" fmla="*/ 0 w 324662"/>
              <a:gd name="connsiteY5" fmla="*/ 502051 h 53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662" h="533342">
                <a:moveTo>
                  <a:pt x="0" y="502051"/>
                </a:moveTo>
                <a:cubicBezTo>
                  <a:pt x="0" y="443862"/>
                  <a:pt x="13855" y="219418"/>
                  <a:pt x="66502" y="136291"/>
                </a:cubicBezTo>
                <a:cubicBezTo>
                  <a:pt x="119149" y="53164"/>
                  <a:pt x="285404" y="-16109"/>
                  <a:pt x="315884" y="3287"/>
                </a:cubicBezTo>
                <a:cubicBezTo>
                  <a:pt x="346364" y="22683"/>
                  <a:pt x="290946" y="172312"/>
                  <a:pt x="249382" y="252669"/>
                </a:cubicBezTo>
                <a:cubicBezTo>
                  <a:pt x="207818" y="333025"/>
                  <a:pt x="108066" y="443862"/>
                  <a:pt x="66502" y="485426"/>
                </a:cubicBezTo>
                <a:cubicBezTo>
                  <a:pt x="24938" y="526990"/>
                  <a:pt x="0" y="560240"/>
                  <a:pt x="0" y="502051"/>
                </a:cubicBezTo>
                <a:close/>
              </a:path>
            </a:pathLst>
          </a:cu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22">
            <a:extLst>
              <a:ext uri="{FF2B5EF4-FFF2-40B4-BE49-F238E27FC236}">
                <a16:creationId xmlns:a16="http://schemas.microsoft.com/office/drawing/2014/main" id="{4FB4A14C-B5E9-4C2D-9865-FD0C4DD6EA10}"/>
              </a:ext>
            </a:extLst>
          </p:cNvPr>
          <p:cNvSpPr/>
          <p:nvPr/>
        </p:nvSpPr>
        <p:spPr>
          <a:xfrm rot="2625791">
            <a:off x="2526973" y="5138970"/>
            <a:ext cx="745042" cy="395117"/>
          </a:xfrm>
          <a:custGeom>
            <a:avLst/>
            <a:gdLst>
              <a:gd name="connsiteX0" fmla="*/ 0 w 324662"/>
              <a:gd name="connsiteY0" fmla="*/ 502051 h 533342"/>
              <a:gd name="connsiteX1" fmla="*/ 66502 w 324662"/>
              <a:gd name="connsiteY1" fmla="*/ 136291 h 533342"/>
              <a:gd name="connsiteX2" fmla="*/ 315884 w 324662"/>
              <a:gd name="connsiteY2" fmla="*/ 3287 h 533342"/>
              <a:gd name="connsiteX3" fmla="*/ 249382 w 324662"/>
              <a:gd name="connsiteY3" fmla="*/ 252669 h 533342"/>
              <a:gd name="connsiteX4" fmla="*/ 66502 w 324662"/>
              <a:gd name="connsiteY4" fmla="*/ 485426 h 533342"/>
              <a:gd name="connsiteX5" fmla="*/ 0 w 324662"/>
              <a:gd name="connsiteY5" fmla="*/ 502051 h 53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662" h="533342">
                <a:moveTo>
                  <a:pt x="0" y="502051"/>
                </a:moveTo>
                <a:cubicBezTo>
                  <a:pt x="0" y="443862"/>
                  <a:pt x="13855" y="219418"/>
                  <a:pt x="66502" y="136291"/>
                </a:cubicBezTo>
                <a:cubicBezTo>
                  <a:pt x="119149" y="53164"/>
                  <a:pt x="285404" y="-16109"/>
                  <a:pt x="315884" y="3287"/>
                </a:cubicBezTo>
                <a:cubicBezTo>
                  <a:pt x="346364" y="22683"/>
                  <a:pt x="290946" y="172312"/>
                  <a:pt x="249382" y="252669"/>
                </a:cubicBezTo>
                <a:cubicBezTo>
                  <a:pt x="207818" y="333025"/>
                  <a:pt x="108066" y="443862"/>
                  <a:pt x="66502" y="485426"/>
                </a:cubicBezTo>
                <a:cubicBezTo>
                  <a:pt x="24938" y="526990"/>
                  <a:pt x="0" y="560240"/>
                  <a:pt x="0" y="502051"/>
                </a:cubicBezTo>
                <a:close/>
              </a:path>
            </a:pathLst>
          </a:cu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F9672192-B59D-4E10-9AB1-C31AB16BF096}"/>
              </a:ext>
            </a:extLst>
          </p:cNvPr>
          <p:cNvSpPr/>
          <p:nvPr/>
        </p:nvSpPr>
        <p:spPr>
          <a:xfrm>
            <a:off x="2783384" y="4875440"/>
            <a:ext cx="863069" cy="85089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F5F79188-B07A-42B4-9DD0-B90728EF5778}"/>
              </a:ext>
            </a:extLst>
          </p:cNvPr>
          <p:cNvSpPr/>
          <p:nvPr/>
        </p:nvSpPr>
        <p:spPr>
          <a:xfrm>
            <a:off x="7133941" y="4938996"/>
            <a:ext cx="863069" cy="85089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27">
            <a:extLst>
              <a:ext uri="{FF2B5EF4-FFF2-40B4-BE49-F238E27FC236}">
                <a16:creationId xmlns:a16="http://schemas.microsoft.com/office/drawing/2014/main" id="{470909CC-53B0-42FD-A3C1-012AB8C6D927}"/>
              </a:ext>
            </a:extLst>
          </p:cNvPr>
          <p:cNvSpPr/>
          <p:nvPr/>
        </p:nvSpPr>
        <p:spPr>
          <a:xfrm rot="2625791">
            <a:off x="7236565" y="5104696"/>
            <a:ext cx="745042" cy="395117"/>
          </a:xfrm>
          <a:custGeom>
            <a:avLst/>
            <a:gdLst>
              <a:gd name="connsiteX0" fmla="*/ 0 w 324662"/>
              <a:gd name="connsiteY0" fmla="*/ 502051 h 533342"/>
              <a:gd name="connsiteX1" fmla="*/ 66502 w 324662"/>
              <a:gd name="connsiteY1" fmla="*/ 136291 h 533342"/>
              <a:gd name="connsiteX2" fmla="*/ 315884 w 324662"/>
              <a:gd name="connsiteY2" fmla="*/ 3287 h 533342"/>
              <a:gd name="connsiteX3" fmla="*/ 249382 w 324662"/>
              <a:gd name="connsiteY3" fmla="*/ 252669 h 533342"/>
              <a:gd name="connsiteX4" fmla="*/ 66502 w 324662"/>
              <a:gd name="connsiteY4" fmla="*/ 485426 h 533342"/>
              <a:gd name="connsiteX5" fmla="*/ 0 w 324662"/>
              <a:gd name="connsiteY5" fmla="*/ 502051 h 53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662" h="533342">
                <a:moveTo>
                  <a:pt x="0" y="502051"/>
                </a:moveTo>
                <a:cubicBezTo>
                  <a:pt x="0" y="443862"/>
                  <a:pt x="13855" y="219418"/>
                  <a:pt x="66502" y="136291"/>
                </a:cubicBezTo>
                <a:cubicBezTo>
                  <a:pt x="119149" y="53164"/>
                  <a:pt x="285404" y="-16109"/>
                  <a:pt x="315884" y="3287"/>
                </a:cubicBezTo>
                <a:cubicBezTo>
                  <a:pt x="346364" y="22683"/>
                  <a:pt x="290946" y="172312"/>
                  <a:pt x="249382" y="252669"/>
                </a:cubicBezTo>
                <a:cubicBezTo>
                  <a:pt x="207818" y="333025"/>
                  <a:pt x="108066" y="443862"/>
                  <a:pt x="66502" y="485426"/>
                </a:cubicBezTo>
                <a:cubicBezTo>
                  <a:pt x="24938" y="526990"/>
                  <a:pt x="0" y="560240"/>
                  <a:pt x="0" y="502051"/>
                </a:cubicBezTo>
                <a:close/>
              </a:path>
            </a:pathLst>
          </a:cu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28">
            <a:extLst>
              <a:ext uri="{FF2B5EF4-FFF2-40B4-BE49-F238E27FC236}">
                <a16:creationId xmlns:a16="http://schemas.microsoft.com/office/drawing/2014/main" id="{085BFCF6-9A72-4614-A290-F5EE58C45370}"/>
              </a:ext>
            </a:extLst>
          </p:cNvPr>
          <p:cNvSpPr/>
          <p:nvPr/>
        </p:nvSpPr>
        <p:spPr>
          <a:xfrm rot="1220605">
            <a:off x="10005255" y="4942280"/>
            <a:ext cx="349614" cy="254923"/>
          </a:xfrm>
          <a:custGeom>
            <a:avLst/>
            <a:gdLst>
              <a:gd name="connsiteX0" fmla="*/ 0 w 324662"/>
              <a:gd name="connsiteY0" fmla="*/ 502051 h 533342"/>
              <a:gd name="connsiteX1" fmla="*/ 66502 w 324662"/>
              <a:gd name="connsiteY1" fmla="*/ 136291 h 533342"/>
              <a:gd name="connsiteX2" fmla="*/ 315884 w 324662"/>
              <a:gd name="connsiteY2" fmla="*/ 3287 h 533342"/>
              <a:gd name="connsiteX3" fmla="*/ 249382 w 324662"/>
              <a:gd name="connsiteY3" fmla="*/ 252669 h 533342"/>
              <a:gd name="connsiteX4" fmla="*/ 66502 w 324662"/>
              <a:gd name="connsiteY4" fmla="*/ 485426 h 533342"/>
              <a:gd name="connsiteX5" fmla="*/ 0 w 324662"/>
              <a:gd name="connsiteY5" fmla="*/ 502051 h 53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662" h="533342">
                <a:moveTo>
                  <a:pt x="0" y="502051"/>
                </a:moveTo>
                <a:cubicBezTo>
                  <a:pt x="0" y="443862"/>
                  <a:pt x="13855" y="219418"/>
                  <a:pt x="66502" y="136291"/>
                </a:cubicBezTo>
                <a:cubicBezTo>
                  <a:pt x="119149" y="53164"/>
                  <a:pt x="285404" y="-16109"/>
                  <a:pt x="315884" y="3287"/>
                </a:cubicBezTo>
                <a:cubicBezTo>
                  <a:pt x="346364" y="22683"/>
                  <a:pt x="290946" y="172312"/>
                  <a:pt x="249382" y="252669"/>
                </a:cubicBezTo>
                <a:cubicBezTo>
                  <a:pt x="207818" y="333025"/>
                  <a:pt x="108066" y="443862"/>
                  <a:pt x="66502" y="485426"/>
                </a:cubicBezTo>
                <a:cubicBezTo>
                  <a:pt x="24938" y="526990"/>
                  <a:pt x="0" y="560240"/>
                  <a:pt x="0" y="502051"/>
                </a:cubicBezTo>
                <a:close/>
              </a:path>
            </a:pathLst>
          </a:cu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6" name="Straight Connector 25">
            <a:extLst>
              <a:ext uri="{FF2B5EF4-FFF2-40B4-BE49-F238E27FC236}">
                <a16:creationId xmlns:a16="http://schemas.microsoft.com/office/drawing/2014/main" id="{61E49C54-BF2F-4055-A0B2-A26EB4349A6C}"/>
              </a:ext>
            </a:extLst>
          </p:cNvPr>
          <p:cNvCxnSpPr>
            <a:stCxn id="24" idx="0"/>
            <a:endCxn id="24" idx="2"/>
          </p:cNvCxnSpPr>
          <p:nvPr/>
        </p:nvCxnSpPr>
        <p:spPr>
          <a:xfrm>
            <a:off x="7219436" y="5170526"/>
            <a:ext cx="779101" cy="234541"/>
          </a:xfrm>
          <a:prstGeom prst="line">
            <a:avLst/>
          </a:pr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512DB45A-0954-458D-8BDE-596CDCAB32AA}"/>
              </a:ext>
            </a:extLst>
          </p:cNvPr>
          <p:cNvSpPr/>
          <p:nvPr/>
        </p:nvSpPr>
        <p:spPr>
          <a:xfrm>
            <a:off x="9880541" y="4786645"/>
            <a:ext cx="863069" cy="85089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32">
            <a:extLst>
              <a:ext uri="{FF2B5EF4-FFF2-40B4-BE49-F238E27FC236}">
                <a16:creationId xmlns:a16="http://schemas.microsoft.com/office/drawing/2014/main" id="{66B5E05B-2EC1-49E8-976E-4FFE597023DE}"/>
              </a:ext>
            </a:extLst>
          </p:cNvPr>
          <p:cNvSpPr/>
          <p:nvPr/>
        </p:nvSpPr>
        <p:spPr>
          <a:xfrm rot="1220605">
            <a:off x="10270138" y="4817683"/>
            <a:ext cx="349614" cy="254923"/>
          </a:xfrm>
          <a:custGeom>
            <a:avLst/>
            <a:gdLst>
              <a:gd name="connsiteX0" fmla="*/ 0 w 324662"/>
              <a:gd name="connsiteY0" fmla="*/ 502051 h 533342"/>
              <a:gd name="connsiteX1" fmla="*/ 66502 w 324662"/>
              <a:gd name="connsiteY1" fmla="*/ 136291 h 533342"/>
              <a:gd name="connsiteX2" fmla="*/ 315884 w 324662"/>
              <a:gd name="connsiteY2" fmla="*/ 3287 h 533342"/>
              <a:gd name="connsiteX3" fmla="*/ 249382 w 324662"/>
              <a:gd name="connsiteY3" fmla="*/ 252669 h 533342"/>
              <a:gd name="connsiteX4" fmla="*/ 66502 w 324662"/>
              <a:gd name="connsiteY4" fmla="*/ 485426 h 533342"/>
              <a:gd name="connsiteX5" fmla="*/ 0 w 324662"/>
              <a:gd name="connsiteY5" fmla="*/ 502051 h 53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662" h="533342">
                <a:moveTo>
                  <a:pt x="0" y="502051"/>
                </a:moveTo>
                <a:cubicBezTo>
                  <a:pt x="0" y="443862"/>
                  <a:pt x="13855" y="219418"/>
                  <a:pt x="66502" y="136291"/>
                </a:cubicBezTo>
                <a:cubicBezTo>
                  <a:pt x="119149" y="53164"/>
                  <a:pt x="285404" y="-16109"/>
                  <a:pt x="315884" y="3287"/>
                </a:cubicBezTo>
                <a:cubicBezTo>
                  <a:pt x="346364" y="22683"/>
                  <a:pt x="290946" y="172312"/>
                  <a:pt x="249382" y="252669"/>
                </a:cubicBezTo>
                <a:cubicBezTo>
                  <a:pt x="207818" y="333025"/>
                  <a:pt x="108066" y="443862"/>
                  <a:pt x="66502" y="485426"/>
                </a:cubicBezTo>
                <a:cubicBezTo>
                  <a:pt x="24938" y="526990"/>
                  <a:pt x="0" y="560240"/>
                  <a:pt x="0" y="502051"/>
                </a:cubicBezTo>
                <a:close/>
              </a:path>
            </a:pathLst>
          </a:cu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33">
            <a:extLst>
              <a:ext uri="{FF2B5EF4-FFF2-40B4-BE49-F238E27FC236}">
                <a16:creationId xmlns:a16="http://schemas.microsoft.com/office/drawing/2014/main" id="{F51B9A77-3FB5-4C5E-AC50-DF9A7C48D83E}"/>
              </a:ext>
            </a:extLst>
          </p:cNvPr>
          <p:cNvSpPr/>
          <p:nvPr/>
        </p:nvSpPr>
        <p:spPr>
          <a:xfrm rot="1220605">
            <a:off x="10013399" y="5146822"/>
            <a:ext cx="349614" cy="254923"/>
          </a:xfrm>
          <a:custGeom>
            <a:avLst/>
            <a:gdLst>
              <a:gd name="connsiteX0" fmla="*/ 0 w 324662"/>
              <a:gd name="connsiteY0" fmla="*/ 502051 h 533342"/>
              <a:gd name="connsiteX1" fmla="*/ 66502 w 324662"/>
              <a:gd name="connsiteY1" fmla="*/ 136291 h 533342"/>
              <a:gd name="connsiteX2" fmla="*/ 315884 w 324662"/>
              <a:gd name="connsiteY2" fmla="*/ 3287 h 533342"/>
              <a:gd name="connsiteX3" fmla="*/ 249382 w 324662"/>
              <a:gd name="connsiteY3" fmla="*/ 252669 h 533342"/>
              <a:gd name="connsiteX4" fmla="*/ 66502 w 324662"/>
              <a:gd name="connsiteY4" fmla="*/ 485426 h 533342"/>
              <a:gd name="connsiteX5" fmla="*/ 0 w 324662"/>
              <a:gd name="connsiteY5" fmla="*/ 502051 h 53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662" h="533342">
                <a:moveTo>
                  <a:pt x="0" y="502051"/>
                </a:moveTo>
                <a:cubicBezTo>
                  <a:pt x="0" y="443862"/>
                  <a:pt x="13855" y="219418"/>
                  <a:pt x="66502" y="136291"/>
                </a:cubicBezTo>
                <a:cubicBezTo>
                  <a:pt x="119149" y="53164"/>
                  <a:pt x="285404" y="-16109"/>
                  <a:pt x="315884" y="3287"/>
                </a:cubicBezTo>
                <a:cubicBezTo>
                  <a:pt x="346364" y="22683"/>
                  <a:pt x="290946" y="172312"/>
                  <a:pt x="249382" y="252669"/>
                </a:cubicBezTo>
                <a:cubicBezTo>
                  <a:pt x="207818" y="333025"/>
                  <a:pt x="108066" y="443862"/>
                  <a:pt x="66502" y="485426"/>
                </a:cubicBezTo>
                <a:cubicBezTo>
                  <a:pt x="24938" y="526990"/>
                  <a:pt x="0" y="560240"/>
                  <a:pt x="0" y="502051"/>
                </a:cubicBezTo>
                <a:close/>
              </a:path>
            </a:pathLst>
          </a:cu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34">
            <a:extLst>
              <a:ext uri="{FF2B5EF4-FFF2-40B4-BE49-F238E27FC236}">
                <a16:creationId xmlns:a16="http://schemas.microsoft.com/office/drawing/2014/main" id="{7A0F5837-078E-445F-AEDE-9492B0B4C4F1}"/>
              </a:ext>
            </a:extLst>
          </p:cNvPr>
          <p:cNvSpPr/>
          <p:nvPr/>
        </p:nvSpPr>
        <p:spPr>
          <a:xfrm rot="1220605">
            <a:off x="10248929" y="4993144"/>
            <a:ext cx="349614" cy="254923"/>
          </a:xfrm>
          <a:custGeom>
            <a:avLst/>
            <a:gdLst>
              <a:gd name="connsiteX0" fmla="*/ 0 w 324662"/>
              <a:gd name="connsiteY0" fmla="*/ 502051 h 533342"/>
              <a:gd name="connsiteX1" fmla="*/ 66502 w 324662"/>
              <a:gd name="connsiteY1" fmla="*/ 136291 h 533342"/>
              <a:gd name="connsiteX2" fmla="*/ 315884 w 324662"/>
              <a:gd name="connsiteY2" fmla="*/ 3287 h 533342"/>
              <a:gd name="connsiteX3" fmla="*/ 249382 w 324662"/>
              <a:gd name="connsiteY3" fmla="*/ 252669 h 533342"/>
              <a:gd name="connsiteX4" fmla="*/ 66502 w 324662"/>
              <a:gd name="connsiteY4" fmla="*/ 485426 h 533342"/>
              <a:gd name="connsiteX5" fmla="*/ 0 w 324662"/>
              <a:gd name="connsiteY5" fmla="*/ 502051 h 53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662" h="533342">
                <a:moveTo>
                  <a:pt x="0" y="502051"/>
                </a:moveTo>
                <a:cubicBezTo>
                  <a:pt x="0" y="443862"/>
                  <a:pt x="13855" y="219418"/>
                  <a:pt x="66502" y="136291"/>
                </a:cubicBezTo>
                <a:cubicBezTo>
                  <a:pt x="119149" y="53164"/>
                  <a:pt x="285404" y="-16109"/>
                  <a:pt x="315884" y="3287"/>
                </a:cubicBezTo>
                <a:cubicBezTo>
                  <a:pt x="346364" y="22683"/>
                  <a:pt x="290946" y="172312"/>
                  <a:pt x="249382" y="252669"/>
                </a:cubicBezTo>
                <a:cubicBezTo>
                  <a:pt x="207818" y="333025"/>
                  <a:pt x="108066" y="443862"/>
                  <a:pt x="66502" y="485426"/>
                </a:cubicBezTo>
                <a:cubicBezTo>
                  <a:pt x="24938" y="526990"/>
                  <a:pt x="0" y="560240"/>
                  <a:pt x="0" y="502051"/>
                </a:cubicBezTo>
                <a:close/>
              </a:path>
            </a:pathLst>
          </a:cu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35">
            <a:extLst>
              <a:ext uri="{FF2B5EF4-FFF2-40B4-BE49-F238E27FC236}">
                <a16:creationId xmlns:a16="http://schemas.microsoft.com/office/drawing/2014/main" id="{6BC57AF0-8B60-4AEA-91F7-1F2A89379DE6}"/>
              </a:ext>
            </a:extLst>
          </p:cNvPr>
          <p:cNvSpPr/>
          <p:nvPr/>
        </p:nvSpPr>
        <p:spPr>
          <a:xfrm rot="1220605">
            <a:off x="10360588" y="5146823"/>
            <a:ext cx="349614" cy="254923"/>
          </a:xfrm>
          <a:custGeom>
            <a:avLst/>
            <a:gdLst>
              <a:gd name="connsiteX0" fmla="*/ 0 w 324662"/>
              <a:gd name="connsiteY0" fmla="*/ 502051 h 533342"/>
              <a:gd name="connsiteX1" fmla="*/ 66502 w 324662"/>
              <a:gd name="connsiteY1" fmla="*/ 136291 h 533342"/>
              <a:gd name="connsiteX2" fmla="*/ 315884 w 324662"/>
              <a:gd name="connsiteY2" fmla="*/ 3287 h 533342"/>
              <a:gd name="connsiteX3" fmla="*/ 249382 w 324662"/>
              <a:gd name="connsiteY3" fmla="*/ 252669 h 533342"/>
              <a:gd name="connsiteX4" fmla="*/ 66502 w 324662"/>
              <a:gd name="connsiteY4" fmla="*/ 485426 h 533342"/>
              <a:gd name="connsiteX5" fmla="*/ 0 w 324662"/>
              <a:gd name="connsiteY5" fmla="*/ 502051 h 53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662" h="533342">
                <a:moveTo>
                  <a:pt x="0" y="502051"/>
                </a:moveTo>
                <a:cubicBezTo>
                  <a:pt x="0" y="443862"/>
                  <a:pt x="13855" y="219418"/>
                  <a:pt x="66502" y="136291"/>
                </a:cubicBezTo>
                <a:cubicBezTo>
                  <a:pt x="119149" y="53164"/>
                  <a:pt x="285404" y="-16109"/>
                  <a:pt x="315884" y="3287"/>
                </a:cubicBezTo>
                <a:cubicBezTo>
                  <a:pt x="346364" y="22683"/>
                  <a:pt x="290946" y="172312"/>
                  <a:pt x="249382" y="252669"/>
                </a:cubicBezTo>
                <a:cubicBezTo>
                  <a:pt x="207818" y="333025"/>
                  <a:pt x="108066" y="443862"/>
                  <a:pt x="66502" y="485426"/>
                </a:cubicBezTo>
                <a:cubicBezTo>
                  <a:pt x="24938" y="526990"/>
                  <a:pt x="0" y="560240"/>
                  <a:pt x="0" y="502051"/>
                </a:cubicBezTo>
                <a:close/>
              </a:path>
            </a:pathLst>
          </a:cu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36">
            <a:extLst>
              <a:ext uri="{FF2B5EF4-FFF2-40B4-BE49-F238E27FC236}">
                <a16:creationId xmlns:a16="http://schemas.microsoft.com/office/drawing/2014/main" id="{1BD2DBFB-B16C-4796-8744-92D18EBB6576}"/>
              </a:ext>
            </a:extLst>
          </p:cNvPr>
          <p:cNvSpPr/>
          <p:nvPr/>
        </p:nvSpPr>
        <p:spPr>
          <a:xfrm rot="1220605">
            <a:off x="10137269" y="5376135"/>
            <a:ext cx="349614" cy="254923"/>
          </a:xfrm>
          <a:custGeom>
            <a:avLst/>
            <a:gdLst>
              <a:gd name="connsiteX0" fmla="*/ 0 w 324662"/>
              <a:gd name="connsiteY0" fmla="*/ 502051 h 533342"/>
              <a:gd name="connsiteX1" fmla="*/ 66502 w 324662"/>
              <a:gd name="connsiteY1" fmla="*/ 136291 h 533342"/>
              <a:gd name="connsiteX2" fmla="*/ 315884 w 324662"/>
              <a:gd name="connsiteY2" fmla="*/ 3287 h 533342"/>
              <a:gd name="connsiteX3" fmla="*/ 249382 w 324662"/>
              <a:gd name="connsiteY3" fmla="*/ 252669 h 533342"/>
              <a:gd name="connsiteX4" fmla="*/ 66502 w 324662"/>
              <a:gd name="connsiteY4" fmla="*/ 485426 h 533342"/>
              <a:gd name="connsiteX5" fmla="*/ 0 w 324662"/>
              <a:gd name="connsiteY5" fmla="*/ 502051 h 53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662" h="533342">
                <a:moveTo>
                  <a:pt x="0" y="502051"/>
                </a:moveTo>
                <a:cubicBezTo>
                  <a:pt x="0" y="443862"/>
                  <a:pt x="13855" y="219418"/>
                  <a:pt x="66502" y="136291"/>
                </a:cubicBezTo>
                <a:cubicBezTo>
                  <a:pt x="119149" y="53164"/>
                  <a:pt x="285404" y="-16109"/>
                  <a:pt x="315884" y="3287"/>
                </a:cubicBezTo>
                <a:cubicBezTo>
                  <a:pt x="346364" y="22683"/>
                  <a:pt x="290946" y="172312"/>
                  <a:pt x="249382" y="252669"/>
                </a:cubicBezTo>
                <a:cubicBezTo>
                  <a:pt x="207818" y="333025"/>
                  <a:pt x="108066" y="443862"/>
                  <a:pt x="66502" y="485426"/>
                </a:cubicBezTo>
                <a:cubicBezTo>
                  <a:pt x="24938" y="526990"/>
                  <a:pt x="0" y="560240"/>
                  <a:pt x="0" y="502051"/>
                </a:cubicBezTo>
                <a:close/>
              </a:path>
            </a:pathLst>
          </a:cu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6" name="Straight Connector 35">
            <a:extLst>
              <a:ext uri="{FF2B5EF4-FFF2-40B4-BE49-F238E27FC236}">
                <a16:creationId xmlns:a16="http://schemas.microsoft.com/office/drawing/2014/main" id="{7CB5BEC4-7012-4598-93AC-A5CCE6E75018}"/>
              </a:ext>
            </a:extLst>
          </p:cNvPr>
          <p:cNvCxnSpPr/>
          <p:nvPr/>
        </p:nvCxnSpPr>
        <p:spPr>
          <a:xfrm>
            <a:off x="0" y="4614361"/>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01F1182-3DE5-4751-954C-49972AA831EB}"/>
              </a:ext>
            </a:extLst>
          </p:cNvPr>
          <p:cNvCxnSpPr>
            <a:cxnSpLocks/>
          </p:cNvCxnSpPr>
          <p:nvPr/>
        </p:nvCxnSpPr>
        <p:spPr>
          <a:xfrm>
            <a:off x="6116347" y="5245526"/>
            <a:ext cx="735012" cy="8995"/>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Freeform 22">
            <a:extLst>
              <a:ext uri="{FF2B5EF4-FFF2-40B4-BE49-F238E27FC236}">
                <a16:creationId xmlns:a16="http://schemas.microsoft.com/office/drawing/2014/main" id="{17386333-EE01-4FD3-AE95-163477CD6E4D}"/>
              </a:ext>
            </a:extLst>
          </p:cNvPr>
          <p:cNvSpPr/>
          <p:nvPr/>
        </p:nvSpPr>
        <p:spPr>
          <a:xfrm rot="3242950">
            <a:off x="4993112" y="5146400"/>
            <a:ext cx="693481" cy="335913"/>
          </a:xfrm>
          <a:custGeom>
            <a:avLst/>
            <a:gdLst>
              <a:gd name="connsiteX0" fmla="*/ 0 w 324662"/>
              <a:gd name="connsiteY0" fmla="*/ 502051 h 533342"/>
              <a:gd name="connsiteX1" fmla="*/ 66502 w 324662"/>
              <a:gd name="connsiteY1" fmla="*/ 136291 h 533342"/>
              <a:gd name="connsiteX2" fmla="*/ 315884 w 324662"/>
              <a:gd name="connsiteY2" fmla="*/ 3287 h 533342"/>
              <a:gd name="connsiteX3" fmla="*/ 249382 w 324662"/>
              <a:gd name="connsiteY3" fmla="*/ 252669 h 533342"/>
              <a:gd name="connsiteX4" fmla="*/ 66502 w 324662"/>
              <a:gd name="connsiteY4" fmla="*/ 485426 h 533342"/>
              <a:gd name="connsiteX5" fmla="*/ 0 w 324662"/>
              <a:gd name="connsiteY5" fmla="*/ 502051 h 53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662" h="533342">
                <a:moveTo>
                  <a:pt x="0" y="502051"/>
                </a:moveTo>
                <a:cubicBezTo>
                  <a:pt x="0" y="443862"/>
                  <a:pt x="13855" y="219418"/>
                  <a:pt x="66502" y="136291"/>
                </a:cubicBezTo>
                <a:cubicBezTo>
                  <a:pt x="119149" y="53164"/>
                  <a:pt x="285404" y="-16109"/>
                  <a:pt x="315884" y="3287"/>
                </a:cubicBezTo>
                <a:cubicBezTo>
                  <a:pt x="346364" y="22683"/>
                  <a:pt x="290946" y="172312"/>
                  <a:pt x="249382" y="252669"/>
                </a:cubicBezTo>
                <a:cubicBezTo>
                  <a:pt x="207818" y="333025"/>
                  <a:pt x="108066" y="443862"/>
                  <a:pt x="66502" y="485426"/>
                </a:cubicBezTo>
                <a:cubicBezTo>
                  <a:pt x="24938" y="526990"/>
                  <a:pt x="0" y="560240"/>
                  <a:pt x="0" y="502051"/>
                </a:cubicBezTo>
                <a:close/>
              </a:path>
            </a:pathLst>
          </a:cu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99AD7E7A-5FD0-4339-9E42-7A2EB7B56098}"/>
              </a:ext>
            </a:extLst>
          </p:cNvPr>
          <p:cNvSpPr/>
          <p:nvPr/>
        </p:nvSpPr>
        <p:spPr>
          <a:xfrm>
            <a:off x="4871984" y="4893150"/>
            <a:ext cx="863069" cy="85089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AB796219-7915-4D1A-A662-AC078C3C9C38}"/>
              </a:ext>
            </a:extLst>
          </p:cNvPr>
          <p:cNvSpPr txBox="1"/>
          <p:nvPr/>
        </p:nvSpPr>
        <p:spPr>
          <a:xfrm>
            <a:off x="3889686" y="5825264"/>
            <a:ext cx="2697041"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Merozoite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(inside host cell)</a:t>
            </a:r>
          </a:p>
        </p:txBody>
      </p:sp>
      <p:pic>
        <p:nvPicPr>
          <p:cNvPr id="41" name="Picture 40">
            <a:extLst>
              <a:ext uri="{FF2B5EF4-FFF2-40B4-BE49-F238E27FC236}">
                <a16:creationId xmlns:a16="http://schemas.microsoft.com/office/drawing/2014/main" id="{A2281E8F-450B-4F9C-AD46-4187C3B79B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8292" t="74662"/>
          <a:stretch/>
        </p:blipFill>
        <p:spPr>
          <a:xfrm>
            <a:off x="7181660" y="3324192"/>
            <a:ext cx="1639159" cy="1295953"/>
          </a:xfrm>
          <a:prstGeom prst="rect">
            <a:avLst/>
          </a:prstGeom>
        </p:spPr>
      </p:pic>
      <p:sp>
        <p:nvSpPr>
          <p:cNvPr id="42" name="Rectangle 41">
            <a:extLst>
              <a:ext uri="{FF2B5EF4-FFF2-40B4-BE49-F238E27FC236}">
                <a16:creationId xmlns:a16="http://schemas.microsoft.com/office/drawing/2014/main" id="{79D27DE4-7471-4245-A814-2BD0B94AA006}"/>
              </a:ext>
            </a:extLst>
          </p:cNvPr>
          <p:cNvSpPr/>
          <p:nvPr/>
        </p:nvSpPr>
        <p:spPr>
          <a:xfrm>
            <a:off x="8784379" y="3895152"/>
            <a:ext cx="1253869"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Meront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343969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P spid="11" grpId="0"/>
      <p:bldP spid="12" grpId="0"/>
      <p:bldP spid="13" grpId="0"/>
      <p:bldP spid="14" grpId="0"/>
      <p:bldP spid="16" grpId="0"/>
      <p:bldP spid="18" grpId="0"/>
      <p:bldP spid="20" grpId="0" animBg="1"/>
      <p:bldP spid="21" grpId="0" animBg="1"/>
      <p:bldP spid="22" grpId="0" animBg="1"/>
      <p:bldP spid="23" grpId="0" animBg="1"/>
      <p:bldP spid="24" grpId="0" animBg="1"/>
      <p:bldP spid="25" grpId="0" animBg="1"/>
      <p:bldP spid="27" grpId="0" animBg="1"/>
      <p:bldP spid="28" grpId="0" animBg="1"/>
      <p:bldP spid="29" grpId="0" animBg="1"/>
      <p:bldP spid="30" grpId="0" animBg="1"/>
      <p:bldP spid="31" grpId="0" animBg="1"/>
      <p:bldP spid="32" grpId="0" animBg="1"/>
      <p:bldP spid="38" grpId="0" animBg="1"/>
      <p:bldP spid="39" grpId="0" animBg="1"/>
      <p:bldP spid="40" grpId="0"/>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710F706-15B0-4753-B892-FB2E982A7D0A}"/>
              </a:ext>
            </a:extLst>
          </p:cNvPr>
          <p:cNvSpPr txBox="1">
            <a:spLocks noChangeArrowheads="1"/>
          </p:cNvSpPr>
          <p:nvPr/>
        </p:nvSpPr>
        <p:spPr>
          <a:xfrm>
            <a:off x="381000" y="101157"/>
            <a:ext cx="10972800" cy="70804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altLang="en-US" sz="4400" b="1" dirty="0">
                <a:latin typeface="Century Gothic" panose="020B0502020202020204" pitchFamily="34" charset="0"/>
              </a:rPr>
              <a:t>Apicomplexan: Replication</a:t>
            </a:r>
            <a:endParaRPr lang="en-US" altLang="en-US" sz="4400" dirty="0">
              <a:latin typeface="Century Gothic" panose="020B0502020202020204" pitchFamily="34" charset="0"/>
            </a:endParaRPr>
          </a:p>
        </p:txBody>
      </p:sp>
      <p:sp>
        <p:nvSpPr>
          <p:cNvPr id="3" name="Rectangle 2">
            <a:extLst>
              <a:ext uri="{FF2B5EF4-FFF2-40B4-BE49-F238E27FC236}">
                <a16:creationId xmlns:a16="http://schemas.microsoft.com/office/drawing/2014/main" id="{8BE2B919-DDCC-4F44-B13A-36EE72216626}"/>
              </a:ext>
            </a:extLst>
          </p:cNvPr>
          <p:cNvSpPr/>
          <p:nvPr/>
        </p:nvSpPr>
        <p:spPr>
          <a:xfrm>
            <a:off x="152400" y="830503"/>
            <a:ext cx="10445488" cy="523220"/>
          </a:xfrm>
          <a:prstGeom prst="rect">
            <a:avLst/>
          </a:prstGeom>
        </p:spPr>
        <p:txBody>
          <a:bodyPr wrap="none">
            <a:spAutoFit/>
          </a:bodyPr>
          <a:lstStyle/>
          <a:p>
            <a:pPr lvl="1"/>
            <a:r>
              <a:rPr lang="en-US" sz="2800" u="sng" dirty="0">
                <a:latin typeface="Century Gothic" panose="020B0502020202020204" pitchFamily="34" charset="0"/>
              </a:rPr>
              <a:t>Asexual replication</a:t>
            </a:r>
            <a:r>
              <a:rPr lang="en-US" sz="2800" dirty="0">
                <a:latin typeface="Century Gothic" panose="020B0502020202020204" pitchFamily="34" charset="0"/>
              </a:rPr>
              <a:t> </a:t>
            </a:r>
            <a:r>
              <a:rPr lang="en-US" sz="2000" dirty="0">
                <a:latin typeface="Century Gothic" panose="020B0502020202020204" pitchFamily="34" charset="0"/>
              </a:rPr>
              <a:t>(this is how the tissue damage in the host occurs)</a:t>
            </a:r>
            <a:endParaRPr lang="en-US" sz="2000" u="sng" dirty="0">
              <a:latin typeface="Century Gothic" panose="020B0502020202020204" pitchFamily="34" charset="0"/>
            </a:endParaRPr>
          </a:p>
        </p:txBody>
      </p:sp>
      <p:sp>
        <p:nvSpPr>
          <p:cNvPr id="4" name="Rectangle 3">
            <a:extLst>
              <a:ext uri="{FF2B5EF4-FFF2-40B4-BE49-F238E27FC236}">
                <a16:creationId xmlns:a16="http://schemas.microsoft.com/office/drawing/2014/main" id="{4001DBF5-F831-4200-BF40-9D20979DD06A}"/>
              </a:ext>
            </a:extLst>
          </p:cNvPr>
          <p:cNvSpPr/>
          <p:nvPr/>
        </p:nvSpPr>
        <p:spPr>
          <a:xfrm>
            <a:off x="768417" y="1519535"/>
            <a:ext cx="11277600" cy="461665"/>
          </a:xfrm>
          <a:prstGeom prst="rect">
            <a:avLst/>
          </a:prstGeom>
        </p:spPr>
        <p:txBody>
          <a:bodyPr wrap="square">
            <a:spAutoFit/>
          </a:bodyPr>
          <a:lstStyle/>
          <a:p>
            <a:r>
              <a:rPr lang="en-US" b="1" dirty="0">
                <a:latin typeface="Century Gothic" panose="020B0502020202020204" pitchFamily="34" charset="0"/>
              </a:rPr>
              <a:t>Merogony</a:t>
            </a:r>
            <a:r>
              <a:rPr lang="en-US" dirty="0">
                <a:latin typeface="Century Gothic" panose="020B0502020202020204" pitchFamily="34" charset="0"/>
              </a:rPr>
              <a:t> (schizogony) → replication of merozoites</a:t>
            </a:r>
            <a:endParaRPr lang="en-US" sz="1800" dirty="0"/>
          </a:p>
        </p:txBody>
      </p:sp>
      <p:sp>
        <p:nvSpPr>
          <p:cNvPr id="5" name="Rectangle 4">
            <a:extLst>
              <a:ext uri="{FF2B5EF4-FFF2-40B4-BE49-F238E27FC236}">
                <a16:creationId xmlns:a16="http://schemas.microsoft.com/office/drawing/2014/main" id="{D0786C57-B4DD-4807-80A3-7AA73EB8F670}"/>
              </a:ext>
            </a:extLst>
          </p:cNvPr>
          <p:cNvSpPr/>
          <p:nvPr/>
        </p:nvSpPr>
        <p:spPr>
          <a:xfrm>
            <a:off x="768417" y="2251865"/>
            <a:ext cx="10050378" cy="830997"/>
          </a:xfrm>
          <a:prstGeom prst="rect">
            <a:avLst/>
          </a:prstGeom>
        </p:spPr>
        <p:txBody>
          <a:bodyPr wrap="square">
            <a:spAutoFit/>
          </a:bodyPr>
          <a:lstStyle/>
          <a:p>
            <a:r>
              <a:rPr lang="en-US" b="1" dirty="0">
                <a:latin typeface="Century Gothic" panose="020B0502020202020204" pitchFamily="34" charset="0"/>
              </a:rPr>
              <a:t>Sporogony </a:t>
            </a:r>
            <a:r>
              <a:rPr lang="en-US" dirty="0">
                <a:latin typeface="Century Gothic" panose="020B0502020202020204" pitchFamily="34" charset="0"/>
              </a:rPr>
              <a:t>(sporulation) → replication within the oocyst resulting in </a:t>
            </a:r>
            <a:r>
              <a:rPr lang="en-US" dirty="0" err="1">
                <a:latin typeface="Century Gothic" panose="020B0502020202020204" pitchFamily="34" charset="0"/>
              </a:rPr>
              <a:t>sporozoites</a:t>
            </a:r>
            <a:endParaRPr lang="en-US" sz="1800" dirty="0"/>
          </a:p>
        </p:txBody>
      </p:sp>
      <p:sp>
        <p:nvSpPr>
          <p:cNvPr id="6" name="Rectangle 5">
            <a:extLst>
              <a:ext uri="{FF2B5EF4-FFF2-40B4-BE49-F238E27FC236}">
                <a16:creationId xmlns:a16="http://schemas.microsoft.com/office/drawing/2014/main" id="{52D51D46-D22B-450F-853C-1D551B732511}"/>
              </a:ext>
            </a:extLst>
          </p:cNvPr>
          <p:cNvSpPr/>
          <p:nvPr/>
        </p:nvSpPr>
        <p:spPr>
          <a:xfrm>
            <a:off x="26469" y="3215122"/>
            <a:ext cx="9322869" cy="523220"/>
          </a:xfrm>
          <a:prstGeom prst="rect">
            <a:avLst/>
          </a:prstGeom>
        </p:spPr>
        <p:txBody>
          <a:bodyPr wrap="square">
            <a:spAutoFit/>
          </a:bodyPr>
          <a:lstStyle/>
          <a:p>
            <a:pPr lvl="1"/>
            <a:r>
              <a:rPr lang="en-US" sz="2800" u="sng" dirty="0">
                <a:latin typeface="Century Gothic" panose="020B0502020202020204" pitchFamily="34" charset="0"/>
              </a:rPr>
              <a:t>Sexual replication </a:t>
            </a:r>
            <a:r>
              <a:rPr lang="en-US" sz="2000" dirty="0">
                <a:latin typeface="Century Gothic" panose="020B0502020202020204" pitchFamily="34" charset="0"/>
              </a:rPr>
              <a:t>(this is how oocysts are made)</a:t>
            </a:r>
          </a:p>
        </p:txBody>
      </p:sp>
      <p:sp>
        <p:nvSpPr>
          <p:cNvPr id="7" name="Rectangle 6">
            <a:extLst>
              <a:ext uri="{FF2B5EF4-FFF2-40B4-BE49-F238E27FC236}">
                <a16:creationId xmlns:a16="http://schemas.microsoft.com/office/drawing/2014/main" id="{D453CE59-4457-4C8D-9E9B-6C6293B9DA0C}"/>
              </a:ext>
            </a:extLst>
          </p:cNvPr>
          <p:cNvSpPr/>
          <p:nvPr/>
        </p:nvSpPr>
        <p:spPr>
          <a:xfrm>
            <a:off x="768417" y="3805812"/>
            <a:ext cx="8077200" cy="1200329"/>
          </a:xfrm>
          <a:prstGeom prst="rect">
            <a:avLst/>
          </a:prstGeom>
        </p:spPr>
        <p:txBody>
          <a:bodyPr wrap="square">
            <a:spAutoFit/>
          </a:bodyPr>
          <a:lstStyle/>
          <a:p>
            <a:r>
              <a:rPr lang="en-US" b="1" dirty="0" err="1">
                <a:latin typeface="Century Gothic" panose="020B0502020202020204" pitchFamily="34" charset="0"/>
              </a:rPr>
              <a:t>Gametogony</a:t>
            </a:r>
            <a:r>
              <a:rPr lang="en-US" dirty="0">
                <a:latin typeface="Century Gothic" panose="020B0502020202020204" pitchFamily="34" charset="0"/>
              </a:rPr>
              <a:t>→ merozoite develops into a gamete</a:t>
            </a:r>
          </a:p>
          <a:p>
            <a:r>
              <a:rPr lang="en-US" dirty="0">
                <a:latin typeface="Century Gothic" panose="020B0502020202020204" pitchFamily="34" charset="0"/>
              </a:rPr>
              <a:t>	microgamete = male</a:t>
            </a:r>
          </a:p>
          <a:p>
            <a:r>
              <a:rPr lang="en-US" dirty="0">
                <a:latin typeface="Century Gothic" panose="020B0502020202020204" pitchFamily="34" charset="0"/>
              </a:rPr>
              <a:t>	macrogamete = female</a:t>
            </a:r>
            <a:endParaRPr lang="en-US" dirty="0"/>
          </a:p>
        </p:txBody>
      </p:sp>
      <p:sp>
        <p:nvSpPr>
          <p:cNvPr id="8" name="Rectangle 7">
            <a:extLst>
              <a:ext uri="{FF2B5EF4-FFF2-40B4-BE49-F238E27FC236}">
                <a16:creationId xmlns:a16="http://schemas.microsoft.com/office/drawing/2014/main" id="{6A001CBF-851E-4E77-95B4-DA23ED7F77B9}"/>
              </a:ext>
            </a:extLst>
          </p:cNvPr>
          <p:cNvSpPr/>
          <p:nvPr/>
        </p:nvSpPr>
        <p:spPr>
          <a:xfrm>
            <a:off x="770822" y="5184242"/>
            <a:ext cx="9439977" cy="830997"/>
          </a:xfrm>
          <a:prstGeom prst="rect">
            <a:avLst/>
          </a:prstGeom>
        </p:spPr>
        <p:txBody>
          <a:bodyPr wrap="square">
            <a:spAutoFit/>
          </a:bodyPr>
          <a:lstStyle/>
          <a:p>
            <a:r>
              <a:rPr lang="en-US" b="1" dirty="0">
                <a:latin typeface="Century Gothic" panose="020B0502020202020204" pitchFamily="34" charset="0"/>
              </a:rPr>
              <a:t>Fertilization</a:t>
            </a:r>
            <a:r>
              <a:rPr lang="en-US" dirty="0">
                <a:latin typeface="Century Gothic" panose="020B0502020202020204" pitchFamily="34" charset="0"/>
              </a:rPr>
              <a:t>→ microgamete fertilizes a macrogamete, </a:t>
            </a:r>
          </a:p>
          <a:p>
            <a:r>
              <a:rPr lang="en-US" dirty="0">
                <a:latin typeface="Century Gothic" panose="020B0502020202020204" pitchFamily="34" charset="0"/>
              </a:rPr>
              <a:t>	which develops into a zygote then an oocyst</a:t>
            </a:r>
            <a:endParaRPr lang="en-US" dirty="0"/>
          </a:p>
        </p:txBody>
      </p:sp>
    </p:spTree>
    <p:extLst>
      <p:ext uri="{BB962C8B-B14F-4D97-AF65-F5344CB8AC3E}">
        <p14:creationId xmlns:p14="http://schemas.microsoft.com/office/powerpoint/2010/main" val="3000086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4"/>
          <p:cNvSpPr txBox="1">
            <a:spLocks noChangeArrowheads="1"/>
          </p:cNvSpPr>
          <p:nvPr/>
        </p:nvSpPr>
        <p:spPr>
          <a:xfrm>
            <a:off x="6596485" y="89976"/>
            <a:ext cx="5575909" cy="410687"/>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r" defTabSz="914400" rtl="0" eaLnBrk="1" fontAlgn="auto" latinLnBrk="0" hangingPunct="1">
              <a:lnSpc>
                <a:spcPct val="85000"/>
              </a:lnSpc>
              <a:spcBef>
                <a:spcPct val="0"/>
              </a:spcBef>
              <a:spcAft>
                <a:spcPts val="0"/>
              </a:spcAft>
              <a:buClrTx/>
              <a:buSzTx/>
              <a:buFontTx/>
              <a:buNone/>
              <a:tabLst/>
              <a:defRPr/>
            </a:pPr>
            <a:r>
              <a:rPr kumimoji="0" lang="en-US" altLang="en-US" sz="2400" b="1" i="0" u="none" strike="noStrike" kern="1200" cap="none" spc="-50" normalizeH="0" baseline="0" noProof="0" dirty="0">
                <a:ln>
                  <a:noFill/>
                </a:ln>
                <a:solidFill>
                  <a:prstClr val="black">
                    <a:lumMod val="75000"/>
                    <a:lumOff val="25000"/>
                  </a:prstClr>
                </a:solidFill>
                <a:effectLst/>
                <a:uLnTx/>
                <a:uFillTx/>
                <a:latin typeface="Century Gothic" panose="020B0502020202020204" pitchFamily="34" charset="0"/>
                <a:ea typeface="+mj-ea"/>
                <a:cs typeface="+mj-cs"/>
              </a:rPr>
              <a:t>Apicomplexan: General Life Cycle</a:t>
            </a:r>
            <a:endParaRPr kumimoji="0" lang="en-US" altLang="en-US" sz="2400" b="0" i="0" u="none" strike="noStrike" kern="1200" cap="none" spc="-50" normalizeH="0" baseline="0" noProof="0" dirty="0">
              <a:ln>
                <a:noFill/>
              </a:ln>
              <a:solidFill>
                <a:prstClr val="black">
                  <a:lumMod val="75000"/>
                  <a:lumOff val="25000"/>
                </a:prstClr>
              </a:solidFill>
              <a:effectLst/>
              <a:uLnTx/>
              <a:uFillTx/>
              <a:latin typeface="Century Gothic" panose="020B0502020202020204" pitchFamily="34" charset="0"/>
              <a:ea typeface="+mj-ea"/>
              <a:cs typeface="+mj-cs"/>
            </a:endParaRPr>
          </a:p>
        </p:txBody>
      </p:sp>
      <p:sp>
        <p:nvSpPr>
          <p:cNvPr id="6" name="TextBox 5"/>
          <p:cNvSpPr txBox="1"/>
          <p:nvPr/>
        </p:nvSpPr>
        <p:spPr>
          <a:xfrm>
            <a:off x="2616066" y="1859837"/>
            <a:ext cx="1515158" cy="461665"/>
          </a:xfrm>
          <a:prstGeom prst="rect">
            <a:avLst/>
          </a:prstGeom>
          <a:noFill/>
          <a:ln>
            <a:solidFill>
              <a:schemeClr val="accent1">
                <a:lumMod val="50000"/>
              </a:schemeClr>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1CADE4">
                    <a:lumMod val="50000"/>
                  </a:srgbClr>
                </a:solidFill>
                <a:effectLst/>
                <a:uLnTx/>
                <a:uFillTx/>
                <a:latin typeface="Century Gothic" panose="020B0502020202020204" pitchFamily="34" charset="0"/>
                <a:ea typeface="ＭＳ Ｐゴシック" pitchFamily="34" charset="-128"/>
                <a:cs typeface="+mn-cs"/>
              </a:rPr>
              <a:t>gametes</a:t>
            </a:r>
          </a:p>
        </p:txBody>
      </p:sp>
      <p:sp>
        <p:nvSpPr>
          <p:cNvPr id="7" name="TextBox 6"/>
          <p:cNvSpPr txBox="1"/>
          <p:nvPr/>
        </p:nvSpPr>
        <p:spPr>
          <a:xfrm>
            <a:off x="6974163" y="1905000"/>
            <a:ext cx="3003770" cy="461665"/>
          </a:xfrm>
          <a:prstGeom prst="rect">
            <a:avLst/>
          </a:prstGeom>
          <a:noFill/>
          <a:ln>
            <a:solidFill>
              <a:schemeClr val="accent1">
                <a:lumMod val="50000"/>
              </a:schemeClr>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1CADE4">
                    <a:lumMod val="50000"/>
                  </a:srgbClr>
                </a:solidFill>
                <a:effectLst/>
                <a:uLnTx/>
                <a:uFillTx/>
                <a:latin typeface="Century Gothic" panose="020B0502020202020204" pitchFamily="34" charset="0"/>
                <a:ea typeface="ＭＳ Ｐゴシック" pitchFamily="34" charset="-128"/>
                <a:cs typeface="+mn-cs"/>
              </a:rPr>
              <a:t>zygotes → oocysts</a:t>
            </a:r>
          </a:p>
        </p:txBody>
      </p:sp>
      <p:sp>
        <p:nvSpPr>
          <p:cNvPr id="9" name="TextBox 8"/>
          <p:cNvSpPr txBox="1"/>
          <p:nvPr/>
        </p:nvSpPr>
        <p:spPr>
          <a:xfrm>
            <a:off x="6975056" y="4091782"/>
            <a:ext cx="1830950" cy="461665"/>
          </a:xfrm>
          <a:prstGeom prst="rect">
            <a:avLst/>
          </a:prstGeom>
          <a:noFill/>
          <a:ln>
            <a:solidFill>
              <a:schemeClr val="accent1">
                <a:lumMod val="50000"/>
              </a:schemeClr>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1CADE4">
                    <a:lumMod val="50000"/>
                  </a:srgbClr>
                </a:solidFill>
                <a:effectLst/>
                <a:uLnTx/>
                <a:uFillTx/>
                <a:latin typeface="Century Gothic" panose="020B0502020202020204" pitchFamily="34" charset="0"/>
                <a:ea typeface="ＭＳ Ｐゴシック" pitchFamily="34" charset="-128"/>
                <a:cs typeface="+mn-cs"/>
              </a:rPr>
              <a:t>sporozoites</a:t>
            </a:r>
            <a:endParaRPr kumimoji="0" lang="en-US" sz="2400" b="0" i="0" u="none" strike="noStrike" kern="1200" cap="none" spc="0" normalizeH="0" baseline="0" noProof="0" dirty="0">
              <a:ln>
                <a:noFill/>
              </a:ln>
              <a:solidFill>
                <a:srgbClr val="1CADE4">
                  <a:lumMod val="50000"/>
                </a:srgbClr>
              </a:solidFill>
              <a:effectLst/>
              <a:uLnTx/>
              <a:uFillTx/>
              <a:latin typeface="Century Gothic" panose="020B0502020202020204" pitchFamily="34" charset="0"/>
              <a:ea typeface="ＭＳ Ｐゴシック" pitchFamily="34" charset="-128"/>
              <a:cs typeface="+mn-cs"/>
            </a:endParaRPr>
          </a:p>
        </p:txBody>
      </p:sp>
      <p:sp>
        <p:nvSpPr>
          <p:cNvPr id="10" name="TextBox 9"/>
          <p:cNvSpPr txBox="1"/>
          <p:nvPr/>
        </p:nvSpPr>
        <p:spPr>
          <a:xfrm>
            <a:off x="4676660" y="4473081"/>
            <a:ext cx="2798747"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entury Gothic" panose="020B0502020202020204" pitchFamily="34" charset="0"/>
                <a:ea typeface="ＭＳ Ｐゴシック" pitchFamily="34" charset="-128"/>
                <a:cs typeface="+mn-cs"/>
              </a:rPr>
              <a:t>Merogony</a:t>
            </a: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endParaRPr>
          </a:p>
        </p:txBody>
      </p:sp>
      <p:sp>
        <p:nvSpPr>
          <p:cNvPr id="11" name="Down Arrow 10"/>
          <p:cNvSpPr/>
          <p:nvPr/>
        </p:nvSpPr>
        <p:spPr>
          <a:xfrm>
            <a:off x="7515285" y="2438400"/>
            <a:ext cx="252848" cy="15739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Down Arrow 11"/>
          <p:cNvSpPr/>
          <p:nvPr/>
        </p:nvSpPr>
        <p:spPr>
          <a:xfrm rot="10800000">
            <a:off x="3429001" y="2458927"/>
            <a:ext cx="229151" cy="16558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Down Arrow 12"/>
          <p:cNvSpPr/>
          <p:nvPr/>
        </p:nvSpPr>
        <p:spPr>
          <a:xfrm rot="16200000">
            <a:off x="5489420" y="811928"/>
            <a:ext cx="206940" cy="25216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Down Arrow 13"/>
          <p:cNvSpPr/>
          <p:nvPr/>
        </p:nvSpPr>
        <p:spPr>
          <a:xfrm rot="5400000">
            <a:off x="5498106" y="3063491"/>
            <a:ext cx="225278" cy="2557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p:cNvSpPr txBox="1"/>
          <p:nvPr/>
        </p:nvSpPr>
        <p:spPr>
          <a:xfrm>
            <a:off x="8078144" y="2362200"/>
            <a:ext cx="3809056"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sporogony (sporulation) </a:t>
            </a:r>
          </a:p>
        </p:txBody>
      </p:sp>
      <p:sp>
        <p:nvSpPr>
          <p:cNvPr id="20" name="TextBox 19"/>
          <p:cNvSpPr txBox="1"/>
          <p:nvPr/>
        </p:nvSpPr>
        <p:spPr>
          <a:xfrm>
            <a:off x="9267335" y="4153174"/>
            <a:ext cx="1443024"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(infective)</a:t>
            </a:r>
          </a:p>
        </p:txBody>
      </p:sp>
      <p:sp>
        <p:nvSpPr>
          <p:cNvPr id="21" name="Rectangle 20"/>
          <p:cNvSpPr/>
          <p:nvPr/>
        </p:nvSpPr>
        <p:spPr>
          <a:xfrm>
            <a:off x="4191000" y="4854714"/>
            <a:ext cx="2680637" cy="707886"/>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asexual replication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inside host</a:t>
            </a:r>
          </a:p>
        </p:txBody>
      </p:sp>
      <p:sp>
        <p:nvSpPr>
          <p:cNvPr id="22" name="TextBox 21"/>
          <p:cNvSpPr txBox="1"/>
          <p:nvPr/>
        </p:nvSpPr>
        <p:spPr>
          <a:xfrm>
            <a:off x="1256113" y="3311159"/>
            <a:ext cx="2157963"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entury Gothic" panose="020B0502020202020204" pitchFamily="34" charset="0"/>
                <a:ea typeface="ＭＳ Ｐゴシック" pitchFamily="34" charset="-128"/>
                <a:cs typeface="+mn-cs"/>
              </a:rPr>
              <a:t>gametogony</a:t>
            </a: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endParaRPr>
          </a:p>
        </p:txBody>
      </p:sp>
      <p:sp>
        <p:nvSpPr>
          <p:cNvPr id="24" name="TextBox 23"/>
          <p:cNvSpPr txBox="1"/>
          <p:nvPr/>
        </p:nvSpPr>
        <p:spPr>
          <a:xfrm>
            <a:off x="4145242" y="1549149"/>
            <a:ext cx="276870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sexual fertilization</a:t>
            </a:r>
          </a:p>
        </p:txBody>
      </p:sp>
      <p:sp>
        <p:nvSpPr>
          <p:cNvPr id="38" name="TextBox 37"/>
          <p:cNvSpPr txBox="1"/>
          <p:nvPr/>
        </p:nvSpPr>
        <p:spPr>
          <a:xfrm>
            <a:off x="10250140" y="3418477"/>
            <a:ext cx="1462260"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entury Gothic" panose="020B0502020202020204" pitchFamily="34" charset="0"/>
                <a:ea typeface="ＭＳ Ｐゴシック" pitchFamily="34" charset="-128"/>
                <a:cs typeface="+mn-cs"/>
              </a:rPr>
              <a:t>sporocysts</a:t>
            </a: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endParaRPr>
          </a:p>
        </p:txBody>
      </p:sp>
      <p:sp>
        <p:nvSpPr>
          <p:cNvPr id="39" name="TextBox 38"/>
          <p:cNvSpPr txBox="1"/>
          <p:nvPr/>
        </p:nvSpPr>
        <p:spPr>
          <a:xfrm>
            <a:off x="10066546" y="2749929"/>
            <a:ext cx="1585690"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entury Gothic" panose="020B0502020202020204" pitchFamily="34" charset="0"/>
                <a:ea typeface="ＭＳ Ｐゴシック" pitchFamily="34" charset="-128"/>
                <a:cs typeface="+mn-cs"/>
              </a:rPr>
              <a:t>sporulated</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oocyst</a:t>
            </a:r>
          </a:p>
        </p:txBody>
      </p:sp>
      <p:grpSp>
        <p:nvGrpSpPr>
          <p:cNvPr id="34" name="Group 33"/>
          <p:cNvGrpSpPr/>
          <p:nvPr/>
        </p:nvGrpSpPr>
        <p:grpSpPr>
          <a:xfrm>
            <a:off x="8158306" y="2835170"/>
            <a:ext cx="1583368" cy="1210811"/>
            <a:chOff x="8158306" y="2835170"/>
            <a:chExt cx="1583368" cy="1210811"/>
          </a:xfrm>
        </p:grpSpPr>
        <p:pic>
          <p:nvPicPr>
            <p:cNvPr id="37" name="Picture 3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158306" y="2835170"/>
              <a:ext cx="1583368" cy="1210811"/>
            </a:xfrm>
            <a:prstGeom prst="rect">
              <a:avLst/>
            </a:prstGeom>
          </p:spPr>
        </p:pic>
        <p:sp>
          <p:nvSpPr>
            <p:cNvPr id="49" name="Freeform 48"/>
            <p:cNvSpPr/>
            <p:nvPr/>
          </p:nvSpPr>
          <p:spPr>
            <a:xfrm rot="17329535">
              <a:off x="8852181" y="3493151"/>
              <a:ext cx="173098" cy="278649"/>
            </a:xfrm>
            <a:custGeom>
              <a:avLst/>
              <a:gdLst>
                <a:gd name="connsiteX0" fmla="*/ 0 w 324662"/>
                <a:gd name="connsiteY0" fmla="*/ 502051 h 533342"/>
                <a:gd name="connsiteX1" fmla="*/ 66502 w 324662"/>
                <a:gd name="connsiteY1" fmla="*/ 136291 h 533342"/>
                <a:gd name="connsiteX2" fmla="*/ 315884 w 324662"/>
                <a:gd name="connsiteY2" fmla="*/ 3287 h 533342"/>
                <a:gd name="connsiteX3" fmla="*/ 249382 w 324662"/>
                <a:gd name="connsiteY3" fmla="*/ 252669 h 533342"/>
                <a:gd name="connsiteX4" fmla="*/ 66502 w 324662"/>
                <a:gd name="connsiteY4" fmla="*/ 485426 h 533342"/>
                <a:gd name="connsiteX5" fmla="*/ 0 w 324662"/>
                <a:gd name="connsiteY5" fmla="*/ 502051 h 53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662" h="533342">
                  <a:moveTo>
                    <a:pt x="0" y="502051"/>
                  </a:moveTo>
                  <a:cubicBezTo>
                    <a:pt x="0" y="443862"/>
                    <a:pt x="13855" y="219418"/>
                    <a:pt x="66502" y="136291"/>
                  </a:cubicBezTo>
                  <a:cubicBezTo>
                    <a:pt x="119149" y="53164"/>
                    <a:pt x="285404" y="-16109"/>
                    <a:pt x="315884" y="3287"/>
                  </a:cubicBezTo>
                  <a:cubicBezTo>
                    <a:pt x="346364" y="22683"/>
                    <a:pt x="290946" y="172312"/>
                    <a:pt x="249382" y="252669"/>
                  </a:cubicBezTo>
                  <a:cubicBezTo>
                    <a:pt x="207818" y="333025"/>
                    <a:pt x="108066" y="443862"/>
                    <a:pt x="66502" y="485426"/>
                  </a:cubicBezTo>
                  <a:cubicBezTo>
                    <a:pt x="24938" y="526990"/>
                    <a:pt x="0" y="560240"/>
                    <a:pt x="0" y="502051"/>
                  </a:cubicBezTo>
                  <a:close/>
                </a:path>
              </a:pathLst>
            </a:cu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rot="4596498">
              <a:off x="8899152" y="3421760"/>
              <a:ext cx="188035" cy="234722"/>
            </a:xfrm>
            <a:custGeom>
              <a:avLst/>
              <a:gdLst>
                <a:gd name="connsiteX0" fmla="*/ 0 w 324662"/>
                <a:gd name="connsiteY0" fmla="*/ 502051 h 533342"/>
                <a:gd name="connsiteX1" fmla="*/ 66502 w 324662"/>
                <a:gd name="connsiteY1" fmla="*/ 136291 h 533342"/>
                <a:gd name="connsiteX2" fmla="*/ 315884 w 324662"/>
                <a:gd name="connsiteY2" fmla="*/ 3287 h 533342"/>
                <a:gd name="connsiteX3" fmla="*/ 249382 w 324662"/>
                <a:gd name="connsiteY3" fmla="*/ 252669 h 533342"/>
                <a:gd name="connsiteX4" fmla="*/ 66502 w 324662"/>
                <a:gd name="connsiteY4" fmla="*/ 485426 h 533342"/>
                <a:gd name="connsiteX5" fmla="*/ 0 w 324662"/>
                <a:gd name="connsiteY5" fmla="*/ 502051 h 53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662" h="533342">
                  <a:moveTo>
                    <a:pt x="0" y="502051"/>
                  </a:moveTo>
                  <a:cubicBezTo>
                    <a:pt x="0" y="443862"/>
                    <a:pt x="13855" y="219418"/>
                    <a:pt x="66502" y="136291"/>
                  </a:cubicBezTo>
                  <a:cubicBezTo>
                    <a:pt x="119149" y="53164"/>
                    <a:pt x="285404" y="-16109"/>
                    <a:pt x="315884" y="3287"/>
                  </a:cubicBezTo>
                  <a:cubicBezTo>
                    <a:pt x="346364" y="22683"/>
                    <a:pt x="290946" y="172312"/>
                    <a:pt x="249382" y="252669"/>
                  </a:cubicBezTo>
                  <a:cubicBezTo>
                    <a:pt x="207818" y="333025"/>
                    <a:pt x="108066" y="443862"/>
                    <a:pt x="66502" y="485426"/>
                  </a:cubicBezTo>
                  <a:cubicBezTo>
                    <a:pt x="24938" y="526990"/>
                    <a:pt x="0" y="560240"/>
                    <a:pt x="0" y="502051"/>
                  </a:cubicBezTo>
                  <a:close/>
                </a:path>
              </a:pathLst>
            </a:cu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Freeform 51"/>
            <p:cNvSpPr/>
            <p:nvPr/>
          </p:nvSpPr>
          <p:spPr>
            <a:xfrm rot="17329535">
              <a:off x="8405923" y="3314464"/>
              <a:ext cx="173098" cy="278649"/>
            </a:xfrm>
            <a:custGeom>
              <a:avLst/>
              <a:gdLst>
                <a:gd name="connsiteX0" fmla="*/ 0 w 324662"/>
                <a:gd name="connsiteY0" fmla="*/ 502051 h 533342"/>
                <a:gd name="connsiteX1" fmla="*/ 66502 w 324662"/>
                <a:gd name="connsiteY1" fmla="*/ 136291 h 533342"/>
                <a:gd name="connsiteX2" fmla="*/ 315884 w 324662"/>
                <a:gd name="connsiteY2" fmla="*/ 3287 h 533342"/>
                <a:gd name="connsiteX3" fmla="*/ 249382 w 324662"/>
                <a:gd name="connsiteY3" fmla="*/ 252669 h 533342"/>
                <a:gd name="connsiteX4" fmla="*/ 66502 w 324662"/>
                <a:gd name="connsiteY4" fmla="*/ 485426 h 533342"/>
                <a:gd name="connsiteX5" fmla="*/ 0 w 324662"/>
                <a:gd name="connsiteY5" fmla="*/ 502051 h 53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662" h="533342">
                  <a:moveTo>
                    <a:pt x="0" y="502051"/>
                  </a:moveTo>
                  <a:cubicBezTo>
                    <a:pt x="0" y="443862"/>
                    <a:pt x="13855" y="219418"/>
                    <a:pt x="66502" y="136291"/>
                  </a:cubicBezTo>
                  <a:cubicBezTo>
                    <a:pt x="119149" y="53164"/>
                    <a:pt x="285404" y="-16109"/>
                    <a:pt x="315884" y="3287"/>
                  </a:cubicBezTo>
                  <a:cubicBezTo>
                    <a:pt x="346364" y="22683"/>
                    <a:pt x="290946" y="172312"/>
                    <a:pt x="249382" y="252669"/>
                  </a:cubicBezTo>
                  <a:cubicBezTo>
                    <a:pt x="207818" y="333025"/>
                    <a:pt x="108066" y="443862"/>
                    <a:pt x="66502" y="485426"/>
                  </a:cubicBezTo>
                  <a:cubicBezTo>
                    <a:pt x="24938" y="526990"/>
                    <a:pt x="0" y="560240"/>
                    <a:pt x="0" y="502051"/>
                  </a:cubicBezTo>
                  <a:close/>
                </a:path>
              </a:pathLst>
            </a:cu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Freeform 52"/>
            <p:cNvSpPr/>
            <p:nvPr/>
          </p:nvSpPr>
          <p:spPr>
            <a:xfrm rot="4596498">
              <a:off x="8452894" y="3243073"/>
              <a:ext cx="188035" cy="234722"/>
            </a:xfrm>
            <a:custGeom>
              <a:avLst/>
              <a:gdLst>
                <a:gd name="connsiteX0" fmla="*/ 0 w 324662"/>
                <a:gd name="connsiteY0" fmla="*/ 502051 h 533342"/>
                <a:gd name="connsiteX1" fmla="*/ 66502 w 324662"/>
                <a:gd name="connsiteY1" fmla="*/ 136291 h 533342"/>
                <a:gd name="connsiteX2" fmla="*/ 315884 w 324662"/>
                <a:gd name="connsiteY2" fmla="*/ 3287 h 533342"/>
                <a:gd name="connsiteX3" fmla="*/ 249382 w 324662"/>
                <a:gd name="connsiteY3" fmla="*/ 252669 h 533342"/>
                <a:gd name="connsiteX4" fmla="*/ 66502 w 324662"/>
                <a:gd name="connsiteY4" fmla="*/ 485426 h 533342"/>
                <a:gd name="connsiteX5" fmla="*/ 0 w 324662"/>
                <a:gd name="connsiteY5" fmla="*/ 502051 h 53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662" h="533342">
                  <a:moveTo>
                    <a:pt x="0" y="502051"/>
                  </a:moveTo>
                  <a:cubicBezTo>
                    <a:pt x="0" y="443862"/>
                    <a:pt x="13855" y="219418"/>
                    <a:pt x="66502" y="136291"/>
                  </a:cubicBezTo>
                  <a:cubicBezTo>
                    <a:pt x="119149" y="53164"/>
                    <a:pt x="285404" y="-16109"/>
                    <a:pt x="315884" y="3287"/>
                  </a:cubicBezTo>
                  <a:cubicBezTo>
                    <a:pt x="346364" y="22683"/>
                    <a:pt x="290946" y="172312"/>
                    <a:pt x="249382" y="252669"/>
                  </a:cubicBezTo>
                  <a:cubicBezTo>
                    <a:pt x="207818" y="333025"/>
                    <a:pt x="108066" y="443862"/>
                    <a:pt x="66502" y="485426"/>
                  </a:cubicBezTo>
                  <a:cubicBezTo>
                    <a:pt x="24938" y="526990"/>
                    <a:pt x="0" y="560240"/>
                    <a:pt x="0" y="502051"/>
                  </a:cubicBezTo>
                  <a:close/>
                </a:path>
              </a:pathLst>
            </a:cu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Freeform 53"/>
            <p:cNvSpPr/>
            <p:nvPr/>
          </p:nvSpPr>
          <p:spPr>
            <a:xfrm rot="17329535">
              <a:off x="8872679" y="3081655"/>
              <a:ext cx="173098" cy="278649"/>
            </a:xfrm>
            <a:custGeom>
              <a:avLst/>
              <a:gdLst>
                <a:gd name="connsiteX0" fmla="*/ 0 w 324662"/>
                <a:gd name="connsiteY0" fmla="*/ 502051 h 533342"/>
                <a:gd name="connsiteX1" fmla="*/ 66502 w 324662"/>
                <a:gd name="connsiteY1" fmla="*/ 136291 h 533342"/>
                <a:gd name="connsiteX2" fmla="*/ 315884 w 324662"/>
                <a:gd name="connsiteY2" fmla="*/ 3287 h 533342"/>
                <a:gd name="connsiteX3" fmla="*/ 249382 w 324662"/>
                <a:gd name="connsiteY3" fmla="*/ 252669 h 533342"/>
                <a:gd name="connsiteX4" fmla="*/ 66502 w 324662"/>
                <a:gd name="connsiteY4" fmla="*/ 485426 h 533342"/>
                <a:gd name="connsiteX5" fmla="*/ 0 w 324662"/>
                <a:gd name="connsiteY5" fmla="*/ 502051 h 53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662" h="533342">
                  <a:moveTo>
                    <a:pt x="0" y="502051"/>
                  </a:moveTo>
                  <a:cubicBezTo>
                    <a:pt x="0" y="443862"/>
                    <a:pt x="13855" y="219418"/>
                    <a:pt x="66502" y="136291"/>
                  </a:cubicBezTo>
                  <a:cubicBezTo>
                    <a:pt x="119149" y="53164"/>
                    <a:pt x="285404" y="-16109"/>
                    <a:pt x="315884" y="3287"/>
                  </a:cubicBezTo>
                  <a:cubicBezTo>
                    <a:pt x="346364" y="22683"/>
                    <a:pt x="290946" y="172312"/>
                    <a:pt x="249382" y="252669"/>
                  </a:cubicBezTo>
                  <a:cubicBezTo>
                    <a:pt x="207818" y="333025"/>
                    <a:pt x="108066" y="443862"/>
                    <a:pt x="66502" y="485426"/>
                  </a:cubicBezTo>
                  <a:cubicBezTo>
                    <a:pt x="24938" y="526990"/>
                    <a:pt x="0" y="560240"/>
                    <a:pt x="0" y="502051"/>
                  </a:cubicBezTo>
                  <a:close/>
                </a:path>
              </a:pathLst>
            </a:cu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Freeform 54"/>
            <p:cNvSpPr/>
            <p:nvPr/>
          </p:nvSpPr>
          <p:spPr>
            <a:xfrm rot="4596498">
              <a:off x="8919650" y="3010264"/>
              <a:ext cx="188035" cy="234722"/>
            </a:xfrm>
            <a:custGeom>
              <a:avLst/>
              <a:gdLst>
                <a:gd name="connsiteX0" fmla="*/ 0 w 324662"/>
                <a:gd name="connsiteY0" fmla="*/ 502051 h 533342"/>
                <a:gd name="connsiteX1" fmla="*/ 66502 w 324662"/>
                <a:gd name="connsiteY1" fmla="*/ 136291 h 533342"/>
                <a:gd name="connsiteX2" fmla="*/ 315884 w 324662"/>
                <a:gd name="connsiteY2" fmla="*/ 3287 h 533342"/>
                <a:gd name="connsiteX3" fmla="*/ 249382 w 324662"/>
                <a:gd name="connsiteY3" fmla="*/ 252669 h 533342"/>
                <a:gd name="connsiteX4" fmla="*/ 66502 w 324662"/>
                <a:gd name="connsiteY4" fmla="*/ 485426 h 533342"/>
                <a:gd name="connsiteX5" fmla="*/ 0 w 324662"/>
                <a:gd name="connsiteY5" fmla="*/ 502051 h 53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662" h="533342">
                  <a:moveTo>
                    <a:pt x="0" y="502051"/>
                  </a:moveTo>
                  <a:cubicBezTo>
                    <a:pt x="0" y="443862"/>
                    <a:pt x="13855" y="219418"/>
                    <a:pt x="66502" y="136291"/>
                  </a:cubicBezTo>
                  <a:cubicBezTo>
                    <a:pt x="119149" y="53164"/>
                    <a:pt x="285404" y="-16109"/>
                    <a:pt x="315884" y="3287"/>
                  </a:cubicBezTo>
                  <a:cubicBezTo>
                    <a:pt x="346364" y="22683"/>
                    <a:pt x="290946" y="172312"/>
                    <a:pt x="249382" y="252669"/>
                  </a:cubicBezTo>
                  <a:cubicBezTo>
                    <a:pt x="207818" y="333025"/>
                    <a:pt x="108066" y="443862"/>
                    <a:pt x="66502" y="485426"/>
                  </a:cubicBezTo>
                  <a:cubicBezTo>
                    <a:pt x="24938" y="526990"/>
                    <a:pt x="0" y="560240"/>
                    <a:pt x="0" y="502051"/>
                  </a:cubicBezTo>
                  <a:close/>
                </a:path>
              </a:pathLst>
            </a:cu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Oval 56"/>
            <p:cNvSpPr/>
            <p:nvPr/>
          </p:nvSpPr>
          <p:spPr>
            <a:xfrm rot="18985428">
              <a:off x="8838626" y="3337291"/>
              <a:ext cx="371920" cy="531441"/>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57"/>
            <p:cNvSpPr/>
            <p:nvPr/>
          </p:nvSpPr>
          <p:spPr>
            <a:xfrm rot="18985428">
              <a:off x="8381970" y="3204868"/>
              <a:ext cx="361498" cy="38076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Oval 58"/>
            <p:cNvSpPr/>
            <p:nvPr/>
          </p:nvSpPr>
          <p:spPr>
            <a:xfrm rot="18985428">
              <a:off x="8832918" y="3024234"/>
              <a:ext cx="361498" cy="38076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0" name="Freeform 59"/>
          <p:cNvSpPr/>
          <p:nvPr/>
        </p:nvSpPr>
        <p:spPr>
          <a:xfrm rot="4596498">
            <a:off x="9072991" y="4271142"/>
            <a:ext cx="188035" cy="234722"/>
          </a:xfrm>
          <a:custGeom>
            <a:avLst/>
            <a:gdLst>
              <a:gd name="connsiteX0" fmla="*/ 0 w 324662"/>
              <a:gd name="connsiteY0" fmla="*/ 502051 h 533342"/>
              <a:gd name="connsiteX1" fmla="*/ 66502 w 324662"/>
              <a:gd name="connsiteY1" fmla="*/ 136291 h 533342"/>
              <a:gd name="connsiteX2" fmla="*/ 315884 w 324662"/>
              <a:gd name="connsiteY2" fmla="*/ 3287 h 533342"/>
              <a:gd name="connsiteX3" fmla="*/ 249382 w 324662"/>
              <a:gd name="connsiteY3" fmla="*/ 252669 h 533342"/>
              <a:gd name="connsiteX4" fmla="*/ 66502 w 324662"/>
              <a:gd name="connsiteY4" fmla="*/ 485426 h 533342"/>
              <a:gd name="connsiteX5" fmla="*/ 0 w 324662"/>
              <a:gd name="connsiteY5" fmla="*/ 502051 h 53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662" h="533342">
                <a:moveTo>
                  <a:pt x="0" y="502051"/>
                </a:moveTo>
                <a:cubicBezTo>
                  <a:pt x="0" y="443862"/>
                  <a:pt x="13855" y="219418"/>
                  <a:pt x="66502" y="136291"/>
                </a:cubicBezTo>
                <a:cubicBezTo>
                  <a:pt x="119149" y="53164"/>
                  <a:pt x="285404" y="-16109"/>
                  <a:pt x="315884" y="3287"/>
                </a:cubicBezTo>
                <a:cubicBezTo>
                  <a:pt x="346364" y="22683"/>
                  <a:pt x="290946" y="172312"/>
                  <a:pt x="249382" y="252669"/>
                </a:cubicBezTo>
                <a:cubicBezTo>
                  <a:pt x="207818" y="333025"/>
                  <a:pt x="108066" y="443862"/>
                  <a:pt x="66502" y="485426"/>
                </a:cubicBezTo>
                <a:cubicBezTo>
                  <a:pt x="24938" y="526990"/>
                  <a:pt x="0" y="560240"/>
                  <a:pt x="0" y="502051"/>
                </a:cubicBezTo>
                <a:close/>
              </a:path>
            </a:pathLst>
          </a:cu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Freeform 60"/>
          <p:cNvSpPr/>
          <p:nvPr/>
        </p:nvSpPr>
        <p:spPr>
          <a:xfrm rot="4596498">
            <a:off x="8899152" y="4300681"/>
            <a:ext cx="188035" cy="234722"/>
          </a:xfrm>
          <a:custGeom>
            <a:avLst/>
            <a:gdLst>
              <a:gd name="connsiteX0" fmla="*/ 0 w 324662"/>
              <a:gd name="connsiteY0" fmla="*/ 502051 h 533342"/>
              <a:gd name="connsiteX1" fmla="*/ 66502 w 324662"/>
              <a:gd name="connsiteY1" fmla="*/ 136291 h 533342"/>
              <a:gd name="connsiteX2" fmla="*/ 315884 w 324662"/>
              <a:gd name="connsiteY2" fmla="*/ 3287 h 533342"/>
              <a:gd name="connsiteX3" fmla="*/ 249382 w 324662"/>
              <a:gd name="connsiteY3" fmla="*/ 252669 h 533342"/>
              <a:gd name="connsiteX4" fmla="*/ 66502 w 324662"/>
              <a:gd name="connsiteY4" fmla="*/ 485426 h 533342"/>
              <a:gd name="connsiteX5" fmla="*/ 0 w 324662"/>
              <a:gd name="connsiteY5" fmla="*/ 502051 h 53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662" h="533342">
                <a:moveTo>
                  <a:pt x="0" y="502051"/>
                </a:moveTo>
                <a:cubicBezTo>
                  <a:pt x="0" y="443862"/>
                  <a:pt x="13855" y="219418"/>
                  <a:pt x="66502" y="136291"/>
                </a:cubicBezTo>
                <a:cubicBezTo>
                  <a:pt x="119149" y="53164"/>
                  <a:pt x="285404" y="-16109"/>
                  <a:pt x="315884" y="3287"/>
                </a:cubicBezTo>
                <a:cubicBezTo>
                  <a:pt x="346364" y="22683"/>
                  <a:pt x="290946" y="172312"/>
                  <a:pt x="249382" y="252669"/>
                </a:cubicBezTo>
                <a:cubicBezTo>
                  <a:pt x="207818" y="333025"/>
                  <a:pt x="108066" y="443862"/>
                  <a:pt x="66502" y="485426"/>
                </a:cubicBezTo>
                <a:cubicBezTo>
                  <a:pt x="24938" y="526990"/>
                  <a:pt x="0" y="560240"/>
                  <a:pt x="0" y="502051"/>
                </a:cubicBezTo>
                <a:close/>
              </a:path>
            </a:pathLst>
          </a:cu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p:cNvSpPr/>
          <p:nvPr/>
        </p:nvSpPr>
        <p:spPr>
          <a:xfrm>
            <a:off x="3074755" y="5748104"/>
            <a:ext cx="1646605" cy="553998"/>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entury Gothic" panose="020B0502020202020204" pitchFamily="34" charset="0"/>
                <a:ea typeface="ＭＳ Ｐゴシック" pitchFamily="34" charset="-128"/>
                <a:cs typeface="+mn-cs"/>
              </a:rPr>
              <a:t>Meront</a:t>
            </a: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(bag of merozoites)</a:t>
            </a:r>
            <a:endParaRPr kumimoji="0" lang="en-US" sz="1200" b="0" i="0" u="none" strike="noStrike" kern="1200" cap="none" spc="0" normalizeH="0" baseline="0" noProof="0" dirty="0">
              <a:ln>
                <a:noFill/>
              </a:ln>
              <a:solidFill>
                <a:prstClr val="black"/>
              </a:solidFill>
              <a:effectLst/>
              <a:uLnTx/>
              <a:uFillTx/>
              <a:latin typeface="Times New Roman" pitchFamily="18" charset="0"/>
              <a:ea typeface="ＭＳ Ｐゴシック" pitchFamily="34" charset="-128"/>
              <a:cs typeface="+mn-cs"/>
            </a:endParaRPr>
          </a:p>
        </p:txBody>
      </p:sp>
      <p:sp>
        <p:nvSpPr>
          <p:cNvPr id="51" name="Rectangle 50">
            <a:extLst>
              <a:ext uri="{FF2B5EF4-FFF2-40B4-BE49-F238E27FC236}">
                <a16:creationId xmlns:a16="http://schemas.microsoft.com/office/drawing/2014/main" id="{56DDF697-1813-4C51-B59F-9399A111EE47}"/>
              </a:ext>
            </a:extLst>
          </p:cNvPr>
          <p:cNvSpPr/>
          <p:nvPr/>
        </p:nvSpPr>
        <p:spPr>
          <a:xfrm>
            <a:off x="15991" y="2623833"/>
            <a:ext cx="1511952" cy="553998"/>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entury Gothic" panose="020B0502020202020204" pitchFamily="34" charset="0"/>
                <a:ea typeface="ＭＳ Ｐゴシック" pitchFamily="34" charset="-128"/>
                <a:cs typeface="+mn-cs"/>
              </a:rPr>
              <a:t>gamont</a:t>
            </a: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(bag of gametes)</a:t>
            </a:r>
            <a:endParaRPr kumimoji="0" lang="en-US" sz="1200" b="0" i="0" u="none" strike="noStrike" kern="1200" cap="none" spc="0" normalizeH="0" baseline="0" noProof="0" dirty="0">
              <a:ln>
                <a:noFill/>
              </a:ln>
              <a:solidFill>
                <a:prstClr val="black"/>
              </a:solidFill>
              <a:effectLst/>
              <a:uLnTx/>
              <a:uFillTx/>
              <a:latin typeface="Times New Roman" pitchFamily="18" charset="0"/>
              <a:ea typeface="ＭＳ Ｐゴシック" pitchFamily="34" charset="-128"/>
              <a:cs typeface="+mn-cs"/>
            </a:endParaRPr>
          </a:p>
        </p:txBody>
      </p:sp>
      <p:sp>
        <p:nvSpPr>
          <p:cNvPr id="56" name="Freeform 68">
            <a:extLst>
              <a:ext uri="{FF2B5EF4-FFF2-40B4-BE49-F238E27FC236}">
                <a16:creationId xmlns:a16="http://schemas.microsoft.com/office/drawing/2014/main" id="{F753C1A4-3BE2-49E3-8D38-EB8C5EB6E26E}"/>
              </a:ext>
            </a:extLst>
          </p:cNvPr>
          <p:cNvSpPr/>
          <p:nvPr/>
        </p:nvSpPr>
        <p:spPr>
          <a:xfrm rot="3741850" flipH="1">
            <a:off x="1616569" y="5447047"/>
            <a:ext cx="225419" cy="349135"/>
          </a:xfrm>
          <a:custGeom>
            <a:avLst/>
            <a:gdLst>
              <a:gd name="connsiteX0" fmla="*/ 0 w 324662"/>
              <a:gd name="connsiteY0" fmla="*/ 502051 h 533342"/>
              <a:gd name="connsiteX1" fmla="*/ 66502 w 324662"/>
              <a:gd name="connsiteY1" fmla="*/ 136291 h 533342"/>
              <a:gd name="connsiteX2" fmla="*/ 315884 w 324662"/>
              <a:gd name="connsiteY2" fmla="*/ 3287 h 533342"/>
              <a:gd name="connsiteX3" fmla="*/ 249382 w 324662"/>
              <a:gd name="connsiteY3" fmla="*/ 252669 h 533342"/>
              <a:gd name="connsiteX4" fmla="*/ 66502 w 324662"/>
              <a:gd name="connsiteY4" fmla="*/ 485426 h 533342"/>
              <a:gd name="connsiteX5" fmla="*/ 0 w 324662"/>
              <a:gd name="connsiteY5" fmla="*/ 502051 h 53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662" h="533342">
                <a:moveTo>
                  <a:pt x="0" y="502051"/>
                </a:moveTo>
                <a:cubicBezTo>
                  <a:pt x="0" y="443862"/>
                  <a:pt x="13855" y="219418"/>
                  <a:pt x="66502" y="136291"/>
                </a:cubicBezTo>
                <a:cubicBezTo>
                  <a:pt x="119149" y="53164"/>
                  <a:pt x="285404" y="-16109"/>
                  <a:pt x="315884" y="3287"/>
                </a:cubicBezTo>
                <a:cubicBezTo>
                  <a:pt x="346364" y="22683"/>
                  <a:pt x="290946" y="172312"/>
                  <a:pt x="249382" y="252669"/>
                </a:cubicBezTo>
                <a:cubicBezTo>
                  <a:pt x="207818" y="333025"/>
                  <a:pt x="108066" y="443862"/>
                  <a:pt x="66502" y="485426"/>
                </a:cubicBezTo>
                <a:cubicBezTo>
                  <a:pt x="24938" y="526990"/>
                  <a:pt x="0" y="560240"/>
                  <a:pt x="0" y="502051"/>
                </a:cubicBezTo>
                <a:close/>
              </a:path>
            </a:pathLst>
          </a:cu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a:off x="2638069" y="2469599"/>
            <a:ext cx="716931" cy="785906"/>
            <a:chOff x="2331069" y="2971800"/>
            <a:chExt cx="716931" cy="785906"/>
          </a:xfrm>
        </p:grpSpPr>
        <p:sp>
          <p:nvSpPr>
            <p:cNvPr id="70" name="Oval 69"/>
            <p:cNvSpPr/>
            <p:nvPr/>
          </p:nvSpPr>
          <p:spPr>
            <a:xfrm>
              <a:off x="2331069" y="2971800"/>
              <a:ext cx="716931" cy="785906"/>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a:extLst>
                <a:ext uri="{FF2B5EF4-FFF2-40B4-BE49-F238E27FC236}">
                  <a16:creationId xmlns:a16="http://schemas.microsoft.com/office/drawing/2014/main" id="{33A6C0AD-4656-4FA6-8640-D0E5D4D93B68}"/>
                </a:ext>
              </a:extLst>
            </p:cNvPr>
            <p:cNvSpPr/>
            <p:nvPr/>
          </p:nvSpPr>
          <p:spPr>
            <a:xfrm>
              <a:off x="2470603" y="3128522"/>
              <a:ext cx="389970" cy="461268"/>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4" name="Rectangle 73">
            <a:extLst>
              <a:ext uri="{FF2B5EF4-FFF2-40B4-BE49-F238E27FC236}">
                <a16:creationId xmlns:a16="http://schemas.microsoft.com/office/drawing/2014/main" id="{2035A501-9B15-4C66-99F4-AF673C49C7E3}"/>
              </a:ext>
            </a:extLst>
          </p:cNvPr>
          <p:cNvSpPr/>
          <p:nvPr/>
        </p:nvSpPr>
        <p:spPr>
          <a:xfrm>
            <a:off x="8449118" y="5326945"/>
            <a:ext cx="1101584"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CADE4">
                    <a:lumMod val="75000"/>
                  </a:srgbClr>
                </a:solidFill>
                <a:effectLst/>
                <a:uLnTx/>
                <a:uFillTx/>
                <a:latin typeface="Century Gothic" panose="020B0502020202020204" pitchFamily="34" charset="0"/>
                <a:ea typeface="ＭＳ Ｐゴシック" pitchFamily="34" charset="-128"/>
                <a:cs typeface="+mn-cs"/>
              </a:rPr>
              <a:t>host cell</a:t>
            </a:r>
            <a:endParaRPr kumimoji="0" lang="en-US" sz="1800" b="1" i="0" u="none" strike="noStrike" kern="1200" cap="none" spc="0" normalizeH="0" baseline="0" noProof="0" dirty="0">
              <a:ln>
                <a:noFill/>
              </a:ln>
              <a:solidFill>
                <a:srgbClr val="1CADE4">
                  <a:lumMod val="75000"/>
                </a:srgbClr>
              </a:solidFill>
              <a:effectLst/>
              <a:uLnTx/>
              <a:uFillTx/>
              <a:latin typeface="Times New Roman" pitchFamily="18" charset="0"/>
              <a:ea typeface="ＭＳ Ｐゴシック" pitchFamily="34" charset="-128"/>
              <a:cs typeface="+mn-cs"/>
            </a:endParaRPr>
          </a:p>
        </p:txBody>
      </p:sp>
      <p:cxnSp>
        <p:nvCxnSpPr>
          <p:cNvPr id="28" name="Straight Connector 27">
            <a:extLst>
              <a:ext uri="{FF2B5EF4-FFF2-40B4-BE49-F238E27FC236}">
                <a16:creationId xmlns:a16="http://schemas.microsoft.com/office/drawing/2014/main" id="{351F042C-AC56-48CE-9849-AB2DD54F7E8E}"/>
              </a:ext>
            </a:extLst>
          </p:cNvPr>
          <p:cNvCxnSpPr>
            <a:cxnSpLocks/>
          </p:cNvCxnSpPr>
          <p:nvPr/>
        </p:nvCxnSpPr>
        <p:spPr>
          <a:xfrm>
            <a:off x="8045679" y="5332755"/>
            <a:ext cx="403439" cy="123002"/>
          </a:xfrm>
          <a:prstGeom prst="line">
            <a:avLst/>
          </a:prstGeom>
        </p:spPr>
        <p:style>
          <a:lnRef idx="1">
            <a:schemeClr val="accent1"/>
          </a:lnRef>
          <a:fillRef idx="0">
            <a:schemeClr val="accent1"/>
          </a:fillRef>
          <a:effectRef idx="0">
            <a:schemeClr val="accent1"/>
          </a:effectRef>
          <a:fontRef idx="minor">
            <a:schemeClr val="tx1"/>
          </a:fontRef>
        </p:style>
      </p:cxnSp>
      <p:sp>
        <p:nvSpPr>
          <p:cNvPr id="81" name="Oval 80">
            <a:extLst>
              <a:ext uri="{FF2B5EF4-FFF2-40B4-BE49-F238E27FC236}">
                <a16:creationId xmlns:a16="http://schemas.microsoft.com/office/drawing/2014/main" id="{5723D5E0-54AE-4235-921A-F1D4DEBBD3F2}"/>
              </a:ext>
            </a:extLst>
          </p:cNvPr>
          <p:cNvSpPr/>
          <p:nvPr/>
        </p:nvSpPr>
        <p:spPr>
          <a:xfrm>
            <a:off x="7262613" y="4712101"/>
            <a:ext cx="831991" cy="810084"/>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Freeform 70">
            <a:extLst>
              <a:ext uri="{FF2B5EF4-FFF2-40B4-BE49-F238E27FC236}">
                <a16:creationId xmlns:a16="http://schemas.microsoft.com/office/drawing/2014/main" id="{A94E10E6-9659-402B-BB67-C199595D3260}"/>
              </a:ext>
            </a:extLst>
          </p:cNvPr>
          <p:cNvSpPr/>
          <p:nvPr/>
        </p:nvSpPr>
        <p:spPr>
          <a:xfrm rot="1220605">
            <a:off x="7858139" y="4681769"/>
            <a:ext cx="275403" cy="211745"/>
          </a:xfrm>
          <a:custGeom>
            <a:avLst/>
            <a:gdLst>
              <a:gd name="connsiteX0" fmla="*/ 0 w 324662"/>
              <a:gd name="connsiteY0" fmla="*/ 502051 h 533342"/>
              <a:gd name="connsiteX1" fmla="*/ 66502 w 324662"/>
              <a:gd name="connsiteY1" fmla="*/ 136291 h 533342"/>
              <a:gd name="connsiteX2" fmla="*/ 315884 w 324662"/>
              <a:gd name="connsiteY2" fmla="*/ 3287 h 533342"/>
              <a:gd name="connsiteX3" fmla="*/ 249382 w 324662"/>
              <a:gd name="connsiteY3" fmla="*/ 252669 h 533342"/>
              <a:gd name="connsiteX4" fmla="*/ 66502 w 324662"/>
              <a:gd name="connsiteY4" fmla="*/ 485426 h 533342"/>
              <a:gd name="connsiteX5" fmla="*/ 0 w 324662"/>
              <a:gd name="connsiteY5" fmla="*/ 502051 h 53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662" h="533342">
                <a:moveTo>
                  <a:pt x="0" y="502051"/>
                </a:moveTo>
                <a:cubicBezTo>
                  <a:pt x="0" y="443862"/>
                  <a:pt x="13855" y="219418"/>
                  <a:pt x="66502" y="136291"/>
                </a:cubicBezTo>
                <a:cubicBezTo>
                  <a:pt x="119149" y="53164"/>
                  <a:pt x="285404" y="-16109"/>
                  <a:pt x="315884" y="3287"/>
                </a:cubicBezTo>
                <a:cubicBezTo>
                  <a:pt x="346364" y="22683"/>
                  <a:pt x="290946" y="172312"/>
                  <a:pt x="249382" y="252669"/>
                </a:cubicBezTo>
                <a:cubicBezTo>
                  <a:pt x="207818" y="333025"/>
                  <a:pt x="108066" y="443862"/>
                  <a:pt x="66502" y="485426"/>
                </a:cubicBezTo>
                <a:cubicBezTo>
                  <a:pt x="24938" y="526990"/>
                  <a:pt x="0" y="560240"/>
                  <a:pt x="0" y="502051"/>
                </a:cubicBezTo>
                <a:close/>
              </a:path>
            </a:pathLst>
          </a:cu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p:cNvGrpSpPr/>
          <p:nvPr/>
        </p:nvGrpSpPr>
        <p:grpSpPr>
          <a:xfrm>
            <a:off x="203256" y="892848"/>
            <a:ext cx="3547460" cy="794862"/>
            <a:chOff x="3872248" y="726451"/>
            <a:chExt cx="3547460" cy="794862"/>
          </a:xfrm>
        </p:grpSpPr>
        <p:sp>
          <p:nvSpPr>
            <p:cNvPr id="23" name="TextBox 22"/>
            <p:cNvSpPr txBox="1"/>
            <p:nvPr/>
          </p:nvSpPr>
          <p:spPr>
            <a:xfrm>
              <a:off x="4115598" y="793586"/>
              <a:ext cx="3304110"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male (m</a:t>
              </a:r>
              <a:r>
                <a:rPr kumimoji="0" lang="en-US" sz="2000" b="0" i="0" u="none" strike="noStrike" kern="1200" cap="none" spc="0" normalizeH="0" baseline="0" noProof="0" dirty="0">
                  <a:ln>
                    <a:noFill/>
                  </a:ln>
                  <a:solidFill>
                    <a:srgbClr val="0070C0"/>
                  </a:solidFill>
                  <a:effectLst/>
                  <a:uLnTx/>
                  <a:uFillTx/>
                  <a:latin typeface="Century Gothic" panose="020B0502020202020204" pitchFamily="34" charset="0"/>
                  <a:ea typeface="ＭＳ Ｐゴシック" pitchFamily="34" charset="-128"/>
                  <a:cs typeface="+mn-cs"/>
                </a:rPr>
                <a:t>i</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crogametes)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female (m</a:t>
              </a:r>
              <a:r>
                <a:rPr kumimoji="0" lang="en-US" sz="2000" b="0" i="0" u="none" strike="noStrike" kern="1200" cap="none" spc="0" normalizeH="0" baseline="0" noProof="0" dirty="0">
                  <a:ln>
                    <a:noFill/>
                  </a:ln>
                  <a:solidFill>
                    <a:srgbClr val="FF3399"/>
                  </a:solidFill>
                  <a:effectLst/>
                  <a:uLnTx/>
                  <a:uFillTx/>
                  <a:latin typeface="Century Gothic" panose="020B0502020202020204" pitchFamily="34" charset="0"/>
                  <a:ea typeface="ＭＳ Ｐゴシック" pitchFamily="34" charset="-128"/>
                  <a:cs typeface="+mn-cs"/>
                </a:rPr>
                <a:t>a</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crogametes)</a:t>
              </a:r>
            </a:p>
          </p:txBody>
        </p:sp>
        <p:grpSp>
          <p:nvGrpSpPr>
            <p:cNvPr id="42" name="Group 41">
              <a:extLst>
                <a:ext uri="{FF2B5EF4-FFF2-40B4-BE49-F238E27FC236}">
                  <a16:creationId xmlns:a16="http://schemas.microsoft.com/office/drawing/2014/main" id="{68679386-EE2C-4CCB-B334-7B385A317E26}"/>
                </a:ext>
              </a:extLst>
            </p:cNvPr>
            <p:cNvGrpSpPr/>
            <p:nvPr/>
          </p:nvGrpSpPr>
          <p:grpSpPr>
            <a:xfrm>
              <a:off x="3980304" y="726451"/>
              <a:ext cx="143931" cy="334522"/>
              <a:chOff x="2074474" y="978306"/>
              <a:chExt cx="143931" cy="334522"/>
            </a:xfrm>
          </p:grpSpPr>
          <p:sp>
            <p:nvSpPr>
              <p:cNvPr id="87" name="Oval 86">
                <a:extLst>
                  <a:ext uri="{FF2B5EF4-FFF2-40B4-BE49-F238E27FC236}">
                    <a16:creationId xmlns:a16="http://schemas.microsoft.com/office/drawing/2014/main" id="{D4BC062C-D359-4AE7-938F-6C4A3D3D100A}"/>
                  </a:ext>
                </a:extLst>
              </p:cNvPr>
              <p:cNvSpPr/>
              <p:nvPr/>
            </p:nvSpPr>
            <p:spPr>
              <a:xfrm>
                <a:off x="2074474" y="1143000"/>
                <a:ext cx="80335" cy="16982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EC517513-BD49-4CF1-8B80-16C37282DCA7}"/>
                  </a:ext>
                </a:extLst>
              </p:cNvPr>
              <p:cNvSpPr/>
              <p:nvPr/>
            </p:nvSpPr>
            <p:spPr>
              <a:xfrm>
                <a:off x="2128838" y="1028700"/>
                <a:ext cx="71506" cy="114300"/>
              </a:xfrm>
              <a:custGeom>
                <a:avLst/>
                <a:gdLst>
                  <a:gd name="connsiteX0" fmla="*/ 0 w 71506"/>
                  <a:gd name="connsiteY0" fmla="*/ 114300 h 114300"/>
                  <a:gd name="connsiteX1" fmla="*/ 71437 w 71506"/>
                  <a:gd name="connsiteY1" fmla="*/ 57150 h 114300"/>
                  <a:gd name="connsiteX2" fmla="*/ 14287 w 71506"/>
                  <a:gd name="connsiteY2" fmla="*/ 0 h 114300"/>
                  <a:gd name="connsiteX3" fmla="*/ 14287 w 71506"/>
                  <a:gd name="connsiteY3" fmla="*/ 0 h 114300"/>
                </a:gdLst>
                <a:ahLst/>
                <a:cxnLst>
                  <a:cxn ang="0">
                    <a:pos x="connsiteX0" y="connsiteY0"/>
                  </a:cxn>
                  <a:cxn ang="0">
                    <a:pos x="connsiteX1" y="connsiteY1"/>
                  </a:cxn>
                  <a:cxn ang="0">
                    <a:pos x="connsiteX2" y="connsiteY2"/>
                  </a:cxn>
                  <a:cxn ang="0">
                    <a:pos x="connsiteX3" y="connsiteY3"/>
                  </a:cxn>
                </a:cxnLst>
                <a:rect l="l" t="t" r="r" b="b"/>
                <a:pathLst>
                  <a:path w="71506" h="114300">
                    <a:moveTo>
                      <a:pt x="0" y="114300"/>
                    </a:moveTo>
                    <a:lnTo>
                      <a:pt x="71437" y="57150"/>
                    </a:lnTo>
                    <a:cubicBezTo>
                      <a:pt x="73818" y="38100"/>
                      <a:pt x="14287" y="0"/>
                      <a:pt x="14287" y="0"/>
                    </a:cubicBezTo>
                    <a:lnTo>
                      <a:pt x="14287" y="0"/>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8CCED7CB-235F-4507-B1D4-C7DF0056D531}"/>
                  </a:ext>
                </a:extLst>
              </p:cNvPr>
              <p:cNvSpPr/>
              <p:nvPr/>
            </p:nvSpPr>
            <p:spPr>
              <a:xfrm rot="13251112">
                <a:off x="2172686" y="978306"/>
                <a:ext cx="45719" cy="223703"/>
              </a:xfrm>
              <a:custGeom>
                <a:avLst/>
                <a:gdLst>
                  <a:gd name="connsiteX0" fmla="*/ 0 w 71506"/>
                  <a:gd name="connsiteY0" fmla="*/ 114300 h 114300"/>
                  <a:gd name="connsiteX1" fmla="*/ 71437 w 71506"/>
                  <a:gd name="connsiteY1" fmla="*/ 57150 h 114300"/>
                  <a:gd name="connsiteX2" fmla="*/ 14287 w 71506"/>
                  <a:gd name="connsiteY2" fmla="*/ 0 h 114300"/>
                  <a:gd name="connsiteX3" fmla="*/ 14287 w 71506"/>
                  <a:gd name="connsiteY3" fmla="*/ 0 h 114300"/>
                </a:gdLst>
                <a:ahLst/>
                <a:cxnLst>
                  <a:cxn ang="0">
                    <a:pos x="connsiteX0" y="connsiteY0"/>
                  </a:cxn>
                  <a:cxn ang="0">
                    <a:pos x="connsiteX1" y="connsiteY1"/>
                  </a:cxn>
                  <a:cxn ang="0">
                    <a:pos x="connsiteX2" y="connsiteY2"/>
                  </a:cxn>
                  <a:cxn ang="0">
                    <a:pos x="connsiteX3" y="connsiteY3"/>
                  </a:cxn>
                </a:cxnLst>
                <a:rect l="l" t="t" r="r" b="b"/>
                <a:pathLst>
                  <a:path w="71506" h="114300">
                    <a:moveTo>
                      <a:pt x="0" y="114300"/>
                    </a:moveTo>
                    <a:lnTo>
                      <a:pt x="71437" y="57150"/>
                    </a:lnTo>
                    <a:cubicBezTo>
                      <a:pt x="73818" y="38100"/>
                      <a:pt x="14287" y="0"/>
                      <a:pt x="14287" y="0"/>
                    </a:cubicBezTo>
                    <a:lnTo>
                      <a:pt x="14287" y="0"/>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9" name="Oval 88">
              <a:extLst>
                <a:ext uri="{FF2B5EF4-FFF2-40B4-BE49-F238E27FC236}">
                  <a16:creationId xmlns:a16="http://schemas.microsoft.com/office/drawing/2014/main" id="{8D6E700D-D93D-4DF5-A1DB-68245BE7CD3C}"/>
                </a:ext>
              </a:extLst>
            </p:cNvPr>
            <p:cNvSpPr/>
            <p:nvPr/>
          </p:nvSpPr>
          <p:spPr>
            <a:xfrm>
              <a:off x="3872248" y="1152274"/>
              <a:ext cx="277346" cy="369039"/>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1" name="Oval 90">
            <a:extLst>
              <a:ext uri="{FF2B5EF4-FFF2-40B4-BE49-F238E27FC236}">
                <a16:creationId xmlns:a16="http://schemas.microsoft.com/office/drawing/2014/main" id="{5723D5E0-54AE-4235-921A-F1D4DEBBD3F2}"/>
              </a:ext>
            </a:extLst>
          </p:cNvPr>
          <p:cNvSpPr/>
          <p:nvPr/>
        </p:nvSpPr>
        <p:spPr>
          <a:xfrm>
            <a:off x="1116551" y="5694478"/>
            <a:ext cx="831991" cy="810084"/>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Arc 74">
            <a:extLst>
              <a:ext uri="{FF2B5EF4-FFF2-40B4-BE49-F238E27FC236}">
                <a16:creationId xmlns:a16="http://schemas.microsoft.com/office/drawing/2014/main" id="{4988CEE1-CA15-43DD-94AA-AFA4E2867571}"/>
              </a:ext>
            </a:extLst>
          </p:cNvPr>
          <p:cNvSpPr/>
          <p:nvPr/>
        </p:nvSpPr>
        <p:spPr>
          <a:xfrm rot="6018305" flipH="1" flipV="1">
            <a:off x="2024987" y="5100667"/>
            <a:ext cx="681545" cy="857835"/>
          </a:xfrm>
          <a:prstGeom prst="arc">
            <a:avLst>
              <a:gd name="adj1" fmla="val 16200000"/>
              <a:gd name="adj2" fmla="val 21340940"/>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Group 24"/>
          <p:cNvGrpSpPr/>
          <p:nvPr/>
        </p:nvGrpSpPr>
        <p:grpSpPr>
          <a:xfrm>
            <a:off x="1539864" y="2497949"/>
            <a:ext cx="716931" cy="785906"/>
            <a:chOff x="1232864" y="3000150"/>
            <a:chExt cx="716931" cy="785906"/>
          </a:xfrm>
        </p:grpSpPr>
        <p:sp>
          <p:nvSpPr>
            <p:cNvPr id="83" name="Oval 82">
              <a:extLst>
                <a:ext uri="{FF2B5EF4-FFF2-40B4-BE49-F238E27FC236}">
                  <a16:creationId xmlns:a16="http://schemas.microsoft.com/office/drawing/2014/main" id="{B7990EBE-D7A1-4F23-B0BA-90EBFAE8001A}"/>
                </a:ext>
              </a:extLst>
            </p:cNvPr>
            <p:cNvSpPr/>
            <p:nvPr/>
          </p:nvSpPr>
          <p:spPr>
            <a:xfrm>
              <a:off x="1232864" y="3000150"/>
              <a:ext cx="716931" cy="785906"/>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0" name="Group 89">
              <a:extLst>
                <a:ext uri="{FF2B5EF4-FFF2-40B4-BE49-F238E27FC236}">
                  <a16:creationId xmlns:a16="http://schemas.microsoft.com/office/drawing/2014/main" id="{FD9659C9-29FA-40AF-9431-CA174C6F8D0D}"/>
                </a:ext>
              </a:extLst>
            </p:cNvPr>
            <p:cNvGrpSpPr/>
            <p:nvPr/>
          </p:nvGrpSpPr>
          <p:grpSpPr>
            <a:xfrm>
              <a:off x="1388728" y="3052175"/>
              <a:ext cx="143931" cy="334522"/>
              <a:chOff x="2074474" y="978306"/>
              <a:chExt cx="143931" cy="334522"/>
            </a:xfrm>
          </p:grpSpPr>
          <p:sp>
            <p:nvSpPr>
              <p:cNvPr id="92" name="Oval 91">
                <a:extLst>
                  <a:ext uri="{FF2B5EF4-FFF2-40B4-BE49-F238E27FC236}">
                    <a16:creationId xmlns:a16="http://schemas.microsoft.com/office/drawing/2014/main" id="{C5E1BDCF-B952-4EB2-B9F4-C562E202C34D}"/>
                  </a:ext>
                </a:extLst>
              </p:cNvPr>
              <p:cNvSpPr/>
              <p:nvPr/>
            </p:nvSpPr>
            <p:spPr>
              <a:xfrm>
                <a:off x="2074474" y="1143000"/>
                <a:ext cx="80335" cy="16982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1362C6C3-093D-485E-8029-C5037FEC3957}"/>
                  </a:ext>
                </a:extLst>
              </p:cNvPr>
              <p:cNvSpPr/>
              <p:nvPr/>
            </p:nvSpPr>
            <p:spPr>
              <a:xfrm>
                <a:off x="2128838" y="1028700"/>
                <a:ext cx="71506" cy="114300"/>
              </a:xfrm>
              <a:custGeom>
                <a:avLst/>
                <a:gdLst>
                  <a:gd name="connsiteX0" fmla="*/ 0 w 71506"/>
                  <a:gd name="connsiteY0" fmla="*/ 114300 h 114300"/>
                  <a:gd name="connsiteX1" fmla="*/ 71437 w 71506"/>
                  <a:gd name="connsiteY1" fmla="*/ 57150 h 114300"/>
                  <a:gd name="connsiteX2" fmla="*/ 14287 w 71506"/>
                  <a:gd name="connsiteY2" fmla="*/ 0 h 114300"/>
                  <a:gd name="connsiteX3" fmla="*/ 14287 w 71506"/>
                  <a:gd name="connsiteY3" fmla="*/ 0 h 114300"/>
                </a:gdLst>
                <a:ahLst/>
                <a:cxnLst>
                  <a:cxn ang="0">
                    <a:pos x="connsiteX0" y="connsiteY0"/>
                  </a:cxn>
                  <a:cxn ang="0">
                    <a:pos x="connsiteX1" y="connsiteY1"/>
                  </a:cxn>
                  <a:cxn ang="0">
                    <a:pos x="connsiteX2" y="connsiteY2"/>
                  </a:cxn>
                  <a:cxn ang="0">
                    <a:pos x="connsiteX3" y="connsiteY3"/>
                  </a:cxn>
                </a:cxnLst>
                <a:rect l="l" t="t" r="r" b="b"/>
                <a:pathLst>
                  <a:path w="71506" h="114300">
                    <a:moveTo>
                      <a:pt x="0" y="114300"/>
                    </a:moveTo>
                    <a:lnTo>
                      <a:pt x="71437" y="57150"/>
                    </a:lnTo>
                    <a:cubicBezTo>
                      <a:pt x="73818" y="38100"/>
                      <a:pt x="14287" y="0"/>
                      <a:pt x="14287" y="0"/>
                    </a:cubicBezTo>
                    <a:lnTo>
                      <a:pt x="14287" y="0"/>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FF2AE4B-2678-40C1-A642-C5C32A10CB8A}"/>
                  </a:ext>
                </a:extLst>
              </p:cNvPr>
              <p:cNvSpPr/>
              <p:nvPr/>
            </p:nvSpPr>
            <p:spPr>
              <a:xfrm rot="13251112">
                <a:off x="2172686" y="978306"/>
                <a:ext cx="45719" cy="223703"/>
              </a:xfrm>
              <a:custGeom>
                <a:avLst/>
                <a:gdLst>
                  <a:gd name="connsiteX0" fmla="*/ 0 w 71506"/>
                  <a:gd name="connsiteY0" fmla="*/ 114300 h 114300"/>
                  <a:gd name="connsiteX1" fmla="*/ 71437 w 71506"/>
                  <a:gd name="connsiteY1" fmla="*/ 57150 h 114300"/>
                  <a:gd name="connsiteX2" fmla="*/ 14287 w 71506"/>
                  <a:gd name="connsiteY2" fmla="*/ 0 h 114300"/>
                  <a:gd name="connsiteX3" fmla="*/ 14287 w 71506"/>
                  <a:gd name="connsiteY3" fmla="*/ 0 h 114300"/>
                </a:gdLst>
                <a:ahLst/>
                <a:cxnLst>
                  <a:cxn ang="0">
                    <a:pos x="connsiteX0" y="connsiteY0"/>
                  </a:cxn>
                  <a:cxn ang="0">
                    <a:pos x="connsiteX1" y="connsiteY1"/>
                  </a:cxn>
                  <a:cxn ang="0">
                    <a:pos x="connsiteX2" y="connsiteY2"/>
                  </a:cxn>
                  <a:cxn ang="0">
                    <a:pos x="connsiteX3" y="connsiteY3"/>
                  </a:cxn>
                </a:cxnLst>
                <a:rect l="l" t="t" r="r" b="b"/>
                <a:pathLst>
                  <a:path w="71506" h="114300">
                    <a:moveTo>
                      <a:pt x="0" y="114300"/>
                    </a:moveTo>
                    <a:lnTo>
                      <a:pt x="71437" y="57150"/>
                    </a:lnTo>
                    <a:cubicBezTo>
                      <a:pt x="73818" y="38100"/>
                      <a:pt x="14287" y="0"/>
                      <a:pt x="14287" y="0"/>
                    </a:cubicBezTo>
                    <a:lnTo>
                      <a:pt x="14287" y="0"/>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5" name="Group 94">
              <a:extLst>
                <a:ext uri="{FF2B5EF4-FFF2-40B4-BE49-F238E27FC236}">
                  <a16:creationId xmlns:a16="http://schemas.microsoft.com/office/drawing/2014/main" id="{103952F0-07BB-4F35-9211-433C61B0FCFE}"/>
                </a:ext>
              </a:extLst>
            </p:cNvPr>
            <p:cNvGrpSpPr/>
            <p:nvPr/>
          </p:nvGrpSpPr>
          <p:grpSpPr>
            <a:xfrm>
              <a:off x="1541128" y="3204575"/>
              <a:ext cx="143931" cy="334522"/>
              <a:chOff x="2074474" y="978306"/>
              <a:chExt cx="143931" cy="334522"/>
            </a:xfrm>
          </p:grpSpPr>
          <p:sp>
            <p:nvSpPr>
              <p:cNvPr id="96" name="Oval 95">
                <a:extLst>
                  <a:ext uri="{FF2B5EF4-FFF2-40B4-BE49-F238E27FC236}">
                    <a16:creationId xmlns:a16="http://schemas.microsoft.com/office/drawing/2014/main" id="{60B98DAE-C90F-4820-9A2A-A7E407A4B1D8}"/>
                  </a:ext>
                </a:extLst>
              </p:cNvPr>
              <p:cNvSpPr/>
              <p:nvPr/>
            </p:nvSpPr>
            <p:spPr>
              <a:xfrm>
                <a:off x="2074474" y="1143000"/>
                <a:ext cx="80335" cy="16982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18873C70-F5F6-41B9-9F72-8B44C6D5BE7C}"/>
                  </a:ext>
                </a:extLst>
              </p:cNvPr>
              <p:cNvSpPr/>
              <p:nvPr/>
            </p:nvSpPr>
            <p:spPr>
              <a:xfrm>
                <a:off x="2128838" y="1028700"/>
                <a:ext cx="71506" cy="114300"/>
              </a:xfrm>
              <a:custGeom>
                <a:avLst/>
                <a:gdLst>
                  <a:gd name="connsiteX0" fmla="*/ 0 w 71506"/>
                  <a:gd name="connsiteY0" fmla="*/ 114300 h 114300"/>
                  <a:gd name="connsiteX1" fmla="*/ 71437 w 71506"/>
                  <a:gd name="connsiteY1" fmla="*/ 57150 h 114300"/>
                  <a:gd name="connsiteX2" fmla="*/ 14287 w 71506"/>
                  <a:gd name="connsiteY2" fmla="*/ 0 h 114300"/>
                  <a:gd name="connsiteX3" fmla="*/ 14287 w 71506"/>
                  <a:gd name="connsiteY3" fmla="*/ 0 h 114300"/>
                </a:gdLst>
                <a:ahLst/>
                <a:cxnLst>
                  <a:cxn ang="0">
                    <a:pos x="connsiteX0" y="connsiteY0"/>
                  </a:cxn>
                  <a:cxn ang="0">
                    <a:pos x="connsiteX1" y="connsiteY1"/>
                  </a:cxn>
                  <a:cxn ang="0">
                    <a:pos x="connsiteX2" y="connsiteY2"/>
                  </a:cxn>
                  <a:cxn ang="0">
                    <a:pos x="connsiteX3" y="connsiteY3"/>
                  </a:cxn>
                </a:cxnLst>
                <a:rect l="l" t="t" r="r" b="b"/>
                <a:pathLst>
                  <a:path w="71506" h="114300">
                    <a:moveTo>
                      <a:pt x="0" y="114300"/>
                    </a:moveTo>
                    <a:lnTo>
                      <a:pt x="71437" y="57150"/>
                    </a:lnTo>
                    <a:cubicBezTo>
                      <a:pt x="73818" y="38100"/>
                      <a:pt x="14287" y="0"/>
                      <a:pt x="14287" y="0"/>
                    </a:cubicBezTo>
                    <a:lnTo>
                      <a:pt x="14287" y="0"/>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A8B0A609-D2D6-4FBE-B239-BC1E65A8B624}"/>
                  </a:ext>
                </a:extLst>
              </p:cNvPr>
              <p:cNvSpPr/>
              <p:nvPr/>
            </p:nvSpPr>
            <p:spPr>
              <a:xfrm rot="13251112">
                <a:off x="2172686" y="978306"/>
                <a:ext cx="45719" cy="223703"/>
              </a:xfrm>
              <a:custGeom>
                <a:avLst/>
                <a:gdLst>
                  <a:gd name="connsiteX0" fmla="*/ 0 w 71506"/>
                  <a:gd name="connsiteY0" fmla="*/ 114300 h 114300"/>
                  <a:gd name="connsiteX1" fmla="*/ 71437 w 71506"/>
                  <a:gd name="connsiteY1" fmla="*/ 57150 h 114300"/>
                  <a:gd name="connsiteX2" fmla="*/ 14287 w 71506"/>
                  <a:gd name="connsiteY2" fmla="*/ 0 h 114300"/>
                  <a:gd name="connsiteX3" fmla="*/ 14287 w 71506"/>
                  <a:gd name="connsiteY3" fmla="*/ 0 h 114300"/>
                </a:gdLst>
                <a:ahLst/>
                <a:cxnLst>
                  <a:cxn ang="0">
                    <a:pos x="connsiteX0" y="connsiteY0"/>
                  </a:cxn>
                  <a:cxn ang="0">
                    <a:pos x="connsiteX1" y="connsiteY1"/>
                  </a:cxn>
                  <a:cxn ang="0">
                    <a:pos x="connsiteX2" y="connsiteY2"/>
                  </a:cxn>
                  <a:cxn ang="0">
                    <a:pos x="connsiteX3" y="connsiteY3"/>
                  </a:cxn>
                </a:cxnLst>
                <a:rect l="l" t="t" r="r" b="b"/>
                <a:pathLst>
                  <a:path w="71506" h="114300">
                    <a:moveTo>
                      <a:pt x="0" y="114300"/>
                    </a:moveTo>
                    <a:lnTo>
                      <a:pt x="71437" y="57150"/>
                    </a:lnTo>
                    <a:cubicBezTo>
                      <a:pt x="73818" y="38100"/>
                      <a:pt x="14287" y="0"/>
                      <a:pt x="14287" y="0"/>
                    </a:cubicBezTo>
                    <a:lnTo>
                      <a:pt x="14287" y="0"/>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9" name="Group 98">
              <a:extLst>
                <a:ext uri="{FF2B5EF4-FFF2-40B4-BE49-F238E27FC236}">
                  <a16:creationId xmlns:a16="http://schemas.microsoft.com/office/drawing/2014/main" id="{105146A5-B46C-4A29-852B-C42A55357606}"/>
                </a:ext>
              </a:extLst>
            </p:cNvPr>
            <p:cNvGrpSpPr/>
            <p:nvPr/>
          </p:nvGrpSpPr>
          <p:grpSpPr>
            <a:xfrm>
              <a:off x="1705361" y="3159719"/>
              <a:ext cx="143931" cy="334522"/>
              <a:chOff x="2074474" y="978306"/>
              <a:chExt cx="143931" cy="334522"/>
            </a:xfrm>
          </p:grpSpPr>
          <p:sp>
            <p:nvSpPr>
              <p:cNvPr id="100" name="Oval 99">
                <a:extLst>
                  <a:ext uri="{FF2B5EF4-FFF2-40B4-BE49-F238E27FC236}">
                    <a16:creationId xmlns:a16="http://schemas.microsoft.com/office/drawing/2014/main" id="{EAAD19BC-0085-4F69-A34D-EEB046251F5C}"/>
                  </a:ext>
                </a:extLst>
              </p:cNvPr>
              <p:cNvSpPr/>
              <p:nvPr/>
            </p:nvSpPr>
            <p:spPr>
              <a:xfrm>
                <a:off x="2074474" y="1143000"/>
                <a:ext cx="80335" cy="16982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2D7964E3-F361-4BDB-9B7D-B950223A5947}"/>
                  </a:ext>
                </a:extLst>
              </p:cNvPr>
              <p:cNvSpPr/>
              <p:nvPr/>
            </p:nvSpPr>
            <p:spPr>
              <a:xfrm>
                <a:off x="2128838" y="1028700"/>
                <a:ext cx="71506" cy="114300"/>
              </a:xfrm>
              <a:custGeom>
                <a:avLst/>
                <a:gdLst>
                  <a:gd name="connsiteX0" fmla="*/ 0 w 71506"/>
                  <a:gd name="connsiteY0" fmla="*/ 114300 h 114300"/>
                  <a:gd name="connsiteX1" fmla="*/ 71437 w 71506"/>
                  <a:gd name="connsiteY1" fmla="*/ 57150 h 114300"/>
                  <a:gd name="connsiteX2" fmla="*/ 14287 w 71506"/>
                  <a:gd name="connsiteY2" fmla="*/ 0 h 114300"/>
                  <a:gd name="connsiteX3" fmla="*/ 14287 w 71506"/>
                  <a:gd name="connsiteY3" fmla="*/ 0 h 114300"/>
                </a:gdLst>
                <a:ahLst/>
                <a:cxnLst>
                  <a:cxn ang="0">
                    <a:pos x="connsiteX0" y="connsiteY0"/>
                  </a:cxn>
                  <a:cxn ang="0">
                    <a:pos x="connsiteX1" y="connsiteY1"/>
                  </a:cxn>
                  <a:cxn ang="0">
                    <a:pos x="connsiteX2" y="connsiteY2"/>
                  </a:cxn>
                  <a:cxn ang="0">
                    <a:pos x="connsiteX3" y="connsiteY3"/>
                  </a:cxn>
                </a:cxnLst>
                <a:rect l="l" t="t" r="r" b="b"/>
                <a:pathLst>
                  <a:path w="71506" h="114300">
                    <a:moveTo>
                      <a:pt x="0" y="114300"/>
                    </a:moveTo>
                    <a:lnTo>
                      <a:pt x="71437" y="57150"/>
                    </a:lnTo>
                    <a:cubicBezTo>
                      <a:pt x="73818" y="38100"/>
                      <a:pt x="14287" y="0"/>
                      <a:pt x="14287" y="0"/>
                    </a:cubicBezTo>
                    <a:lnTo>
                      <a:pt x="14287" y="0"/>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1DD86E16-0170-4049-893E-14E14773E905}"/>
                  </a:ext>
                </a:extLst>
              </p:cNvPr>
              <p:cNvSpPr/>
              <p:nvPr/>
            </p:nvSpPr>
            <p:spPr>
              <a:xfrm rot="13251112">
                <a:off x="2172686" y="978306"/>
                <a:ext cx="45719" cy="223703"/>
              </a:xfrm>
              <a:custGeom>
                <a:avLst/>
                <a:gdLst>
                  <a:gd name="connsiteX0" fmla="*/ 0 w 71506"/>
                  <a:gd name="connsiteY0" fmla="*/ 114300 h 114300"/>
                  <a:gd name="connsiteX1" fmla="*/ 71437 w 71506"/>
                  <a:gd name="connsiteY1" fmla="*/ 57150 h 114300"/>
                  <a:gd name="connsiteX2" fmla="*/ 14287 w 71506"/>
                  <a:gd name="connsiteY2" fmla="*/ 0 h 114300"/>
                  <a:gd name="connsiteX3" fmla="*/ 14287 w 71506"/>
                  <a:gd name="connsiteY3" fmla="*/ 0 h 114300"/>
                </a:gdLst>
                <a:ahLst/>
                <a:cxnLst>
                  <a:cxn ang="0">
                    <a:pos x="connsiteX0" y="connsiteY0"/>
                  </a:cxn>
                  <a:cxn ang="0">
                    <a:pos x="connsiteX1" y="connsiteY1"/>
                  </a:cxn>
                  <a:cxn ang="0">
                    <a:pos x="connsiteX2" y="connsiteY2"/>
                  </a:cxn>
                  <a:cxn ang="0">
                    <a:pos x="connsiteX3" y="connsiteY3"/>
                  </a:cxn>
                </a:cxnLst>
                <a:rect l="l" t="t" r="r" b="b"/>
                <a:pathLst>
                  <a:path w="71506" h="114300">
                    <a:moveTo>
                      <a:pt x="0" y="114300"/>
                    </a:moveTo>
                    <a:lnTo>
                      <a:pt x="71437" y="57150"/>
                    </a:lnTo>
                    <a:cubicBezTo>
                      <a:pt x="73818" y="38100"/>
                      <a:pt x="14287" y="0"/>
                      <a:pt x="14287" y="0"/>
                    </a:cubicBezTo>
                    <a:lnTo>
                      <a:pt x="14287" y="0"/>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3" name="Group 102">
              <a:extLst>
                <a:ext uri="{FF2B5EF4-FFF2-40B4-BE49-F238E27FC236}">
                  <a16:creationId xmlns:a16="http://schemas.microsoft.com/office/drawing/2014/main" id="{6830EE57-052C-49BB-9169-79B6DE57A142}"/>
                </a:ext>
              </a:extLst>
            </p:cNvPr>
            <p:cNvGrpSpPr/>
            <p:nvPr/>
          </p:nvGrpSpPr>
          <p:grpSpPr>
            <a:xfrm>
              <a:off x="1367421" y="3284417"/>
              <a:ext cx="143931" cy="334522"/>
              <a:chOff x="2074474" y="978306"/>
              <a:chExt cx="143931" cy="334522"/>
            </a:xfrm>
          </p:grpSpPr>
          <p:sp>
            <p:nvSpPr>
              <p:cNvPr id="104" name="Oval 103">
                <a:extLst>
                  <a:ext uri="{FF2B5EF4-FFF2-40B4-BE49-F238E27FC236}">
                    <a16:creationId xmlns:a16="http://schemas.microsoft.com/office/drawing/2014/main" id="{B5A2D9D0-958C-47BA-BF94-996940257029}"/>
                  </a:ext>
                </a:extLst>
              </p:cNvPr>
              <p:cNvSpPr/>
              <p:nvPr/>
            </p:nvSpPr>
            <p:spPr>
              <a:xfrm>
                <a:off x="2074474" y="1143000"/>
                <a:ext cx="80335" cy="16982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6AFBEEB1-DC59-4AD6-BC76-12F02A7361BA}"/>
                  </a:ext>
                </a:extLst>
              </p:cNvPr>
              <p:cNvSpPr/>
              <p:nvPr/>
            </p:nvSpPr>
            <p:spPr>
              <a:xfrm>
                <a:off x="2128838" y="1028700"/>
                <a:ext cx="71506" cy="114300"/>
              </a:xfrm>
              <a:custGeom>
                <a:avLst/>
                <a:gdLst>
                  <a:gd name="connsiteX0" fmla="*/ 0 w 71506"/>
                  <a:gd name="connsiteY0" fmla="*/ 114300 h 114300"/>
                  <a:gd name="connsiteX1" fmla="*/ 71437 w 71506"/>
                  <a:gd name="connsiteY1" fmla="*/ 57150 h 114300"/>
                  <a:gd name="connsiteX2" fmla="*/ 14287 w 71506"/>
                  <a:gd name="connsiteY2" fmla="*/ 0 h 114300"/>
                  <a:gd name="connsiteX3" fmla="*/ 14287 w 71506"/>
                  <a:gd name="connsiteY3" fmla="*/ 0 h 114300"/>
                </a:gdLst>
                <a:ahLst/>
                <a:cxnLst>
                  <a:cxn ang="0">
                    <a:pos x="connsiteX0" y="connsiteY0"/>
                  </a:cxn>
                  <a:cxn ang="0">
                    <a:pos x="connsiteX1" y="connsiteY1"/>
                  </a:cxn>
                  <a:cxn ang="0">
                    <a:pos x="connsiteX2" y="connsiteY2"/>
                  </a:cxn>
                  <a:cxn ang="0">
                    <a:pos x="connsiteX3" y="connsiteY3"/>
                  </a:cxn>
                </a:cxnLst>
                <a:rect l="l" t="t" r="r" b="b"/>
                <a:pathLst>
                  <a:path w="71506" h="114300">
                    <a:moveTo>
                      <a:pt x="0" y="114300"/>
                    </a:moveTo>
                    <a:lnTo>
                      <a:pt x="71437" y="57150"/>
                    </a:lnTo>
                    <a:cubicBezTo>
                      <a:pt x="73818" y="38100"/>
                      <a:pt x="14287" y="0"/>
                      <a:pt x="14287" y="0"/>
                    </a:cubicBezTo>
                    <a:lnTo>
                      <a:pt x="14287" y="0"/>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E42C5918-D8F4-45FA-B650-19062419AE10}"/>
                  </a:ext>
                </a:extLst>
              </p:cNvPr>
              <p:cNvSpPr/>
              <p:nvPr/>
            </p:nvSpPr>
            <p:spPr>
              <a:xfrm rot="13251112">
                <a:off x="2172686" y="978306"/>
                <a:ext cx="45719" cy="223703"/>
              </a:xfrm>
              <a:custGeom>
                <a:avLst/>
                <a:gdLst>
                  <a:gd name="connsiteX0" fmla="*/ 0 w 71506"/>
                  <a:gd name="connsiteY0" fmla="*/ 114300 h 114300"/>
                  <a:gd name="connsiteX1" fmla="*/ 71437 w 71506"/>
                  <a:gd name="connsiteY1" fmla="*/ 57150 h 114300"/>
                  <a:gd name="connsiteX2" fmla="*/ 14287 w 71506"/>
                  <a:gd name="connsiteY2" fmla="*/ 0 h 114300"/>
                  <a:gd name="connsiteX3" fmla="*/ 14287 w 71506"/>
                  <a:gd name="connsiteY3" fmla="*/ 0 h 114300"/>
                </a:gdLst>
                <a:ahLst/>
                <a:cxnLst>
                  <a:cxn ang="0">
                    <a:pos x="connsiteX0" y="connsiteY0"/>
                  </a:cxn>
                  <a:cxn ang="0">
                    <a:pos x="connsiteX1" y="connsiteY1"/>
                  </a:cxn>
                  <a:cxn ang="0">
                    <a:pos x="connsiteX2" y="connsiteY2"/>
                  </a:cxn>
                  <a:cxn ang="0">
                    <a:pos x="connsiteX3" y="connsiteY3"/>
                  </a:cxn>
                </a:cxnLst>
                <a:rect l="l" t="t" r="r" b="b"/>
                <a:pathLst>
                  <a:path w="71506" h="114300">
                    <a:moveTo>
                      <a:pt x="0" y="114300"/>
                    </a:moveTo>
                    <a:lnTo>
                      <a:pt x="71437" y="57150"/>
                    </a:lnTo>
                    <a:cubicBezTo>
                      <a:pt x="73818" y="38100"/>
                      <a:pt x="14287" y="0"/>
                      <a:pt x="14287" y="0"/>
                    </a:cubicBezTo>
                    <a:lnTo>
                      <a:pt x="14287" y="0"/>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07" name="Arc 106">
            <a:extLst>
              <a:ext uri="{FF2B5EF4-FFF2-40B4-BE49-F238E27FC236}">
                <a16:creationId xmlns:a16="http://schemas.microsoft.com/office/drawing/2014/main" id="{FE47FD64-5903-4F14-82A2-4F500927A798}"/>
              </a:ext>
            </a:extLst>
          </p:cNvPr>
          <p:cNvSpPr/>
          <p:nvPr/>
        </p:nvSpPr>
        <p:spPr>
          <a:xfrm rot="17654016" flipH="1" flipV="1">
            <a:off x="1362065" y="4652069"/>
            <a:ext cx="1683142" cy="1939088"/>
          </a:xfrm>
          <a:prstGeom prst="arc">
            <a:avLst>
              <a:gd name="adj1" fmla="val 16200000"/>
              <a:gd name="adj2" fmla="val 21340940"/>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Arc 84">
            <a:extLst>
              <a:ext uri="{FF2B5EF4-FFF2-40B4-BE49-F238E27FC236}">
                <a16:creationId xmlns:a16="http://schemas.microsoft.com/office/drawing/2014/main" id="{53292571-E84F-4039-B92D-F9E71CFE04DD}"/>
              </a:ext>
            </a:extLst>
          </p:cNvPr>
          <p:cNvSpPr/>
          <p:nvPr/>
        </p:nvSpPr>
        <p:spPr>
          <a:xfrm rot="15718399" flipH="1">
            <a:off x="1825235" y="2162002"/>
            <a:ext cx="2494827" cy="2930039"/>
          </a:xfrm>
          <a:prstGeom prst="arc">
            <a:avLst>
              <a:gd name="adj1" fmla="val 16200000"/>
              <a:gd name="adj2" fmla="val 21340940"/>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08" name="Group 107">
            <a:extLst>
              <a:ext uri="{FF2B5EF4-FFF2-40B4-BE49-F238E27FC236}">
                <a16:creationId xmlns:a16="http://schemas.microsoft.com/office/drawing/2014/main" id="{4FB4213B-6B44-465C-8368-C0A8FF0E9D9A}"/>
              </a:ext>
            </a:extLst>
          </p:cNvPr>
          <p:cNvGrpSpPr/>
          <p:nvPr/>
        </p:nvGrpSpPr>
        <p:grpSpPr>
          <a:xfrm>
            <a:off x="2981010" y="4770599"/>
            <a:ext cx="852066" cy="810084"/>
            <a:chOff x="1799176" y="4783058"/>
            <a:chExt cx="852066" cy="810084"/>
          </a:xfrm>
        </p:grpSpPr>
        <p:sp>
          <p:nvSpPr>
            <p:cNvPr id="109" name="Freeform 108"/>
            <p:cNvSpPr/>
            <p:nvPr/>
          </p:nvSpPr>
          <p:spPr>
            <a:xfrm rot="1220605">
              <a:off x="1799176" y="5077317"/>
              <a:ext cx="275403" cy="211745"/>
            </a:xfrm>
            <a:custGeom>
              <a:avLst/>
              <a:gdLst>
                <a:gd name="connsiteX0" fmla="*/ 0 w 324662"/>
                <a:gd name="connsiteY0" fmla="*/ 502051 h 533342"/>
                <a:gd name="connsiteX1" fmla="*/ 66502 w 324662"/>
                <a:gd name="connsiteY1" fmla="*/ 136291 h 533342"/>
                <a:gd name="connsiteX2" fmla="*/ 315884 w 324662"/>
                <a:gd name="connsiteY2" fmla="*/ 3287 h 533342"/>
                <a:gd name="connsiteX3" fmla="*/ 249382 w 324662"/>
                <a:gd name="connsiteY3" fmla="*/ 252669 h 533342"/>
                <a:gd name="connsiteX4" fmla="*/ 66502 w 324662"/>
                <a:gd name="connsiteY4" fmla="*/ 485426 h 533342"/>
                <a:gd name="connsiteX5" fmla="*/ 0 w 324662"/>
                <a:gd name="connsiteY5" fmla="*/ 502051 h 53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662" h="533342">
                  <a:moveTo>
                    <a:pt x="0" y="502051"/>
                  </a:moveTo>
                  <a:cubicBezTo>
                    <a:pt x="0" y="443862"/>
                    <a:pt x="13855" y="219418"/>
                    <a:pt x="66502" y="136291"/>
                  </a:cubicBezTo>
                  <a:cubicBezTo>
                    <a:pt x="119149" y="53164"/>
                    <a:pt x="285404" y="-16109"/>
                    <a:pt x="315884" y="3287"/>
                  </a:cubicBezTo>
                  <a:cubicBezTo>
                    <a:pt x="346364" y="22683"/>
                    <a:pt x="290946" y="172312"/>
                    <a:pt x="249382" y="252669"/>
                  </a:cubicBezTo>
                  <a:cubicBezTo>
                    <a:pt x="207818" y="333025"/>
                    <a:pt x="108066" y="443862"/>
                    <a:pt x="66502" y="485426"/>
                  </a:cubicBezTo>
                  <a:cubicBezTo>
                    <a:pt x="24938" y="526990"/>
                    <a:pt x="0" y="560240"/>
                    <a:pt x="0" y="502051"/>
                  </a:cubicBezTo>
                  <a:close/>
                </a:path>
              </a:pathLst>
            </a:cu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Oval 109"/>
            <p:cNvSpPr/>
            <p:nvPr/>
          </p:nvSpPr>
          <p:spPr>
            <a:xfrm>
              <a:off x="1819251" y="4783058"/>
              <a:ext cx="831991" cy="810084"/>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Freeform 110"/>
            <p:cNvSpPr/>
            <p:nvPr/>
          </p:nvSpPr>
          <p:spPr>
            <a:xfrm rot="1220605">
              <a:off x="2154508" y="4974503"/>
              <a:ext cx="275403" cy="211745"/>
            </a:xfrm>
            <a:custGeom>
              <a:avLst/>
              <a:gdLst>
                <a:gd name="connsiteX0" fmla="*/ 0 w 324662"/>
                <a:gd name="connsiteY0" fmla="*/ 502051 h 533342"/>
                <a:gd name="connsiteX1" fmla="*/ 66502 w 324662"/>
                <a:gd name="connsiteY1" fmla="*/ 136291 h 533342"/>
                <a:gd name="connsiteX2" fmla="*/ 315884 w 324662"/>
                <a:gd name="connsiteY2" fmla="*/ 3287 h 533342"/>
                <a:gd name="connsiteX3" fmla="*/ 249382 w 324662"/>
                <a:gd name="connsiteY3" fmla="*/ 252669 h 533342"/>
                <a:gd name="connsiteX4" fmla="*/ 66502 w 324662"/>
                <a:gd name="connsiteY4" fmla="*/ 485426 h 533342"/>
                <a:gd name="connsiteX5" fmla="*/ 0 w 324662"/>
                <a:gd name="connsiteY5" fmla="*/ 502051 h 53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662" h="533342">
                  <a:moveTo>
                    <a:pt x="0" y="502051"/>
                  </a:moveTo>
                  <a:cubicBezTo>
                    <a:pt x="0" y="443862"/>
                    <a:pt x="13855" y="219418"/>
                    <a:pt x="66502" y="136291"/>
                  </a:cubicBezTo>
                  <a:cubicBezTo>
                    <a:pt x="119149" y="53164"/>
                    <a:pt x="285404" y="-16109"/>
                    <a:pt x="315884" y="3287"/>
                  </a:cubicBezTo>
                  <a:cubicBezTo>
                    <a:pt x="346364" y="22683"/>
                    <a:pt x="290946" y="172312"/>
                    <a:pt x="249382" y="252669"/>
                  </a:cubicBezTo>
                  <a:cubicBezTo>
                    <a:pt x="207818" y="333025"/>
                    <a:pt x="108066" y="443862"/>
                    <a:pt x="66502" y="485426"/>
                  </a:cubicBezTo>
                  <a:cubicBezTo>
                    <a:pt x="24938" y="526990"/>
                    <a:pt x="0" y="560240"/>
                    <a:pt x="0" y="502051"/>
                  </a:cubicBezTo>
                  <a:close/>
                </a:path>
              </a:pathLst>
            </a:cu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Freeform 111"/>
            <p:cNvSpPr/>
            <p:nvPr/>
          </p:nvSpPr>
          <p:spPr>
            <a:xfrm rot="1220605">
              <a:off x="2290453" y="5077777"/>
              <a:ext cx="275403" cy="211745"/>
            </a:xfrm>
            <a:custGeom>
              <a:avLst/>
              <a:gdLst>
                <a:gd name="connsiteX0" fmla="*/ 0 w 324662"/>
                <a:gd name="connsiteY0" fmla="*/ 502051 h 533342"/>
                <a:gd name="connsiteX1" fmla="*/ 66502 w 324662"/>
                <a:gd name="connsiteY1" fmla="*/ 136291 h 533342"/>
                <a:gd name="connsiteX2" fmla="*/ 315884 w 324662"/>
                <a:gd name="connsiteY2" fmla="*/ 3287 h 533342"/>
                <a:gd name="connsiteX3" fmla="*/ 249382 w 324662"/>
                <a:gd name="connsiteY3" fmla="*/ 252669 h 533342"/>
                <a:gd name="connsiteX4" fmla="*/ 66502 w 324662"/>
                <a:gd name="connsiteY4" fmla="*/ 485426 h 533342"/>
                <a:gd name="connsiteX5" fmla="*/ 0 w 324662"/>
                <a:gd name="connsiteY5" fmla="*/ 502051 h 53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662" h="533342">
                  <a:moveTo>
                    <a:pt x="0" y="502051"/>
                  </a:moveTo>
                  <a:cubicBezTo>
                    <a:pt x="0" y="443862"/>
                    <a:pt x="13855" y="219418"/>
                    <a:pt x="66502" y="136291"/>
                  </a:cubicBezTo>
                  <a:cubicBezTo>
                    <a:pt x="119149" y="53164"/>
                    <a:pt x="285404" y="-16109"/>
                    <a:pt x="315884" y="3287"/>
                  </a:cubicBezTo>
                  <a:cubicBezTo>
                    <a:pt x="346364" y="22683"/>
                    <a:pt x="290946" y="172312"/>
                    <a:pt x="249382" y="252669"/>
                  </a:cubicBezTo>
                  <a:cubicBezTo>
                    <a:pt x="207818" y="333025"/>
                    <a:pt x="108066" y="443862"/>
                    <a:pt x="66502" y="485426"/>
                  </a:cubicBezTo>
                  <a:cubicBezTo>
                    <a:pt x="24938" y="526990"/>
                    <a:pt x="0" y="560240"/>
                    <a:pt x="0" y="502051"/>
                  </a:cubicBezTo>
                  <a:close/>
                </a:path>
              </a:pathLst>
            </a:cu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Freeform 112"/>
            <p:cNvSpPr/>
            <p:nvPr/>
          </p:nvSpPr>
          <p:spPr>
            <a:xfrm rot="1220605">
              <a:off x="2042850" y="5128181"/>
              <a:ext cx="275403" cy="211745"/>
            </a:xfrm>
            <a:custGeom>
              <a:avLst/>
              <a:gdLst>
                <a:gd name="connsiteX0" fmla="*/ 0 w 324662"/>
                <a:gd name="connsiteY0" fmla="*/ 502051 h 533342"/>
                <a:gd name="connsiteX1" fmla="*/ 66502 w 324662"/>
                <a:gd name="connsiteY1" fmla="*/ 136291 h 533342"/>
                <a:gd name="connsiteX2" fmla="*/ 315884 w 324662"/>
                <a:gd name="connsiteY2" fmla="*/ 3287 h 533342"/>
                <a:gd name="connsiteX3" fmla="*/ 249382 w 324662"/>
                <a:gd name="connsiteY3" fmla="*/ 252669 h 533342"/>
                <a:gd name="connsiteX4" fmla="*/ 66502 w 324662"/>
                <a:gd name="connsiteY4" fmla="*/ 485426 h 533342"/>
                <a:gd name="connsiteX5" fmla="*/ 0 w 324662"/>
                <a:gd name="connsiteY5" fmla="*/ 502051 h 53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662" h="533342">
                  <a:moveTo>
                    <a:pt x="0" y="502051"/>
                  </a:moveTo>
                  <a:cubicBezTo>
                    <a:pt x="0" y="443862"/>
                    <a:pt x="13855" y="219418"/>
                    <a:pt x="66502" y="136291"/>
                  </a:cubicBezTo>
                  <a:cubicBezTo>
                    <a:pt x="119149" y="53164"/>
                    <a:pt x="285404" y="-16109"/>
                    <a:pt x="315884" y="3287"/>
                  </a:cubicBezTo>
                  <a:cubicBezTo>
                    <a:pt x="346364" y="22683"/>
                    <a:pt x="290946" y="172312"/>
                    <a:pt x="249382" y="252669"/>
                  </a:cubicBezTo>
                  <a:cubicBezTo>
                    <a:pt x="207818" y="333025"/>
                    <a:pt x="108066" y="443862"/>
                    <a:pt x="66502" y="485426"/>
                  </a:cubicBezTo>
                  <a:cubicBezTo>
                    <a:pt x="24938" y="526990"/>
                    <a:pt x="0" y="560240"/>
                    <a:pt x="0" y="502051"/>
                  </a:cubicBezTo>
                  <a:close/>
                </a:path>
              </a:pathLst>
            </a:cu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Freeform 113"/>
            <p:cNvSpPr/>
            <p:nvPr/>
          </p:nvSpPr>
          <p:spPr>
            <a:xfrm rot="1220605">
              <a:off x="2154509" y="5281860"/>
              <a:ext cx="275403" cy="211745"/>
            </a:xfrm>
            <a:custGeom>
              <a:avLst/>
              <a:gdLst>
                <a:gd name="connsiteX0" fmla="*/ 0 w 324662"/>
                <a:gd name="connsiteY0" fmla="*/ 502051 h 533342"/>
                <a:gd name="connsiteX1" fmla="*/ 66502 w 324662"/>
                <a:gd name="connsiteY1" fmla="*/ 136291 h 533342"/>
                <a:gd name="connsiteX2" fmla="*/ 315884 w 324662"/>
                <a:gd name="connsiteY2" fmla="*/ 3287 h 533342"/>
                <a:gd name="connsiteX3" fmla="*/ 249382 w 324662"/>
                <a:gd name="connsiteY3" fmla="*/ 252669 h 533342"/>
                <a:gd name="connsiteX4" fmla="*/ 66502 w 324662"/>
                <a:gd name="connsiteY4" fmla="*/ 485426 h 533342"/>
                <a:gd name="connsiteX5" fmla="*/ 0 w 324662"/>
                <a:gd name="connsiteY5" fmla="*/ 502051 h 53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662" h="533342">
                  <a:moveTo>
                    <a:pt x="0" y="502051"/>
                  </a:moveTo>
                  <a:cubicBezTo>
                    <a:pt x="0" y="443862"/>
                    <a:pt x="13855" y="219418"/>
                    <a:pt x="66502" y="136291"/>
                  </a:cubicBezTo>
                  <a:cubicBezTo>
                    <a:pt x="119149" y="53164"/>
                    <a:pt x="285404" y="-16109"/>
                    <a:pt x="315884" y="3287"/>
                  </a:cubicBezTo>
                  <a:cubicBezTo>
                    <a:pt x="346364" y="22683"/>
                    <a:pt x="290946" y="172312"/>
                    <a:pt x="249382" y="252669"/>
                  </a:cubicBezTo>
                  <a:cubicBezTo>
                    <a:pt x="207818" y="333025"/>
                    <a:pt x="108066" y="443862"/>
                    <a:pt x="66502" y="485426"/>
                  </a:cubicBezTo>
                  <a:cubicBezTo>
                    <a:pt x="24938" y="526990"/>
                    <a:pt x="0" y="560240"/>
                    <a:pt x="0" y="502051"/>
                  </a:cubicBezTo>
                  <a:close/>
                </a:path>
              </a:pathLst>
            </a:cu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Freeform 114"/>
            <p:cNvSpPr/>
            <p:nvPr/>
          </p:nvSpPr>
          <p:spPr>
            <a:xfrm rot="1220605">
              <a:off x="1931189" y="4821500"/>
              <a:ext cx="275403" cy="211745"/>
            </a:xfrm>
            <a:custGeom>
              <a:avLst/>
              <a:gdLst>
                <a:gd name="connsiteX0" fmla="*/ 0 w 324662"/>
                <a:gd name="connsiteY0" fmla="*/ 502051 h 533342"/>
                <a:gd name="connsiteX1" fmla="*/ 66502 w 324662"/>
                <a:gd name="connsiteY1" fmla="*/ 136291 h 533342"/>
                <a:gd name="connsiteX2" fmla="*/ 315884 w 324662"/>
                <a:gd name="connsiteY2" fmla="*/ 3287 h 533342"/>
                <a:gd name="connsiteX3" fmla="*/ 249382 w 324662"/>
                <a:gd name="connsiteY3" fmla="*/ 252669 h 533342"/>
                <a:gd name="connsiteX4" fmla="*/ 66502 w 324662"/>
                <a:gd name="connsiteY4" fmla="*/ 485426 h 533342"/>
                <a:gd name="connsiteX5" fmla="*/ 0 w 324662"/>
                <a:gd name="connsiteY5" fmla="*/ 502051 h 53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662" h="533342">
                  <a:moveTo>
                    <a:pt x="0" y="502051"/>
                  </a:moveTo>
                  <a:cubicBezTo>
                    <a:pt x="0" y="443862"/>
                    <a:pt x="13855" y="219418"/>
                    <a:pt x="66502" y="136291"/>
                  </a:cubicBezTo>
                  <a:cubicBezTo>
                    <a:pt x="119149" y="53164"/>
                    <a:pt x="285404" y="-16109"/>
                    <a:pt x="315884" y="3287"/>
                  </a:cubicBezTo>
                  <a:cubicBezTo>
                    <a:pt x="346364" y="22683"/>
                    <a:pt x="290946" y="172312"/>
                    <a:pt x="249382" y="252669"/>
                  </a:cubicBezTo>
                  <a:cubicBezTo>
                    <a:pt x="207818" y="333025"/>
                    <a:pt x="108066" y="443862"/>
                    <a:pt x="66502" y="485426"/>
                  </a:cubicBezTo>
                  <a:cubicBezTo>
                    <a:pt x="24938" y="526990"/>
                    <a:pt x="0" y="560240"/>
                    <a:pt x="0" y="502051"/>
                  </a:cubicBezTo>
                  <a:close/>
                </a:path>
              </a:pathLst>
            </a:cu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 name="Group 14"/>
          <p:cNvGrpSpPr/>
          <p:nvPr/>
        </p:nvGrpSpPr>
        <p:grpSpPr>
          <a:xfrm>
            <a:off x="2770139" y="4658927"/>
            <a:ext cx="1270841" cy="1136906"/>
            <a:chOff x="2421649" y="4856505"/>
            <a:chExt cx="1270841" cy="1136906"/>
          </a:xfrm>
        </p:grpSpPr>
        <p:sp>
          <p:nvSpPr>
            <p:cNvPr id="5" name="Rectangle 4"/>
            <p:cNvSpPr/>
            <p:nvPr/>
          </p:nvSpPr>
          <p:spPr>
            <a:xfrm>
              <a:off x="2421649" y="4856505"/>
              <a:ext cx="1270841" cy="1136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2497484" y="5025384"/>
              <a:ext cx="1085726" cy="926980"/>
              <a:chOff x="2503372" y="4907568"/>
              <a:chExt cx="1085726" cy="926980"/>
            </a:xfrm>
          </p:grpSpPr>
          <p:sp>
            <p:nvSpPr>
              <p:cNvPr id="35" name="Freeform: Shape 34">
                <a:extLst>
                  <a:ext uri="{FF2B5EF4-FFF2-40B4-BE49-F238E27FC236}">
                    <a16:creationId xmlns:a16="http://schemas.microsoft.com/office/drawing/2014/main" id="{17371999-6FF4-4FDE-A97B-005DF4D09F09}"/>
                  </a:ext>
                </a:extLst>
              </p:cNvPr>
              <p:cNvSpPr/>
              <p:nvPr/>
            </p:nvSpPr>
            <p:spPr>
              <a:xfrm rot="19597089">
                <a:off x="2650710" y="4929926"/>
                <a:ext cx="938388" cy="904622"/>
              </a:xfrm>
              <a:custGeom>
                <a:avLst/>
                <a:gdLst>
                  <a:gd name="connsiteX0" fmla="*/ 594783 w 938388"/>
                  <a:gd name="connsiteY0" fmla="*/ 0 h 904622"/>
                  <a:gd name="connsiteX1" fmla="*/ 851958 w 938388"/>
                  <a:gd name="connsiteY1" fmla="*/ 57150 h 904622"/>
                  <a:gd name="connsiteX2" fmla="*/ 937683 w 938388"/>
                  <a:gd name="connsiteY2" fmla="*/ 342900 h 904622"/>
                  <a:gd name="connsiteX3" fmla="*/ 851958 w 938388"/>
                  <a:gd name="connsiteY3" fmla="*/ 757238 h 904622"/>
                  <a:gd name="connsiteX4" fmla="*/ 337608 w 938388"/>
                  <a:gd name="connsiteY4" fmla="*/ 900113 h 904622"/>
                  <a:gd name="connsiteX5" fmla="*/ 23283 w 938388"/>
                  <a:gd name="connsiteY5" fmla="*/ 614363 h 904622"/>
                  <a:gd name="connsiteX6" fmla="*/ 23283 w 938388"/>
                  <a:gd name="connsiteY6" fmla="*/ 214313 h 904622"/>
                  <a:gd name="connsiteX7" fmla="*/ 23283 w 938388"/>
                  <a:gd name="connsiteY7" fmla="*/ 214313 h 90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388" h="904622">
                    <a:moveTo>
                      <a:pt x="594783" y="0"/>
                    </a:moveTo>
                    <a:cubicBezTo>
                      <a:pt x="694795" y="0"/>
                      <a:pt x="794808" y="0"/>
                      <a:pt x="851958" y="57150"/>
                    </a:cubicBezTo>
                    <a:cubicBezTo>
                      <a:pt x="909108" y="114300"/>
                      <a:pt x="937683" y="226219"/>
                      <a:pt x="937683" y="342900"/>
                    </a:cubicBezTo>
                    <a:cubicBezTo>
                      <a:pt x="937683" y="459581"/>
                      <a:pt x="951971" y="664369"/>
                      <a:pt x="851958" y="757238"/>
                    </a:cubicBezTo>
                    <a:cubicBezTo>
                      <a:pt x="751945" y="850107"/>
                      <a:pt x="475720" y="923925"/>
                      <a:pt x="337608" y="900113"/>
                    </a:cubicBezTo>
                    <a:cubicBezTo>
                      <a:pt x="199496" y="876301"/>
                      <a:pt x="75670" y="728663"/>
                      <a:pt x="23283" y="614363"/>
                    </a:cubicBezTo>
                    <a:cubicBezTo>
                      <a:pt x="-29105" y="500063"/>
                      <a:pt x="23283" y="214313"/>
                      <a:pt x="23283" y="214313"/>
                    </a:cubicBezTo>
                    <a:lnTo>
                      <a:pt x="23283" y="214313"/>
                    </a:lnTo>
                  </a:path>
                </a:pathLst>
              </a:cu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Freeform 70">
                <a:extLst>
                  <a:ext uri="{FF2B5EF4-FFF2-40B4-BE49-F238E27FC236}">
                    <a16:creationId xmlns:a16="http://schemas.microsoft.com/office/drawing/2014/main" id="{FC134940-5CF0-4527-B04B-FBFC5343000F}"/>
                  </a:ext>
                </a:extLst>
              </p:cNvPr>
              <p:cNvSpPr/>
              <p:nvPr/>
            </p:nvSpPr>
            <p:spPr>
              <a:xfrm rot="1220605">
                <a:off x="2767823" y="5124796"/>
                <a:ext cx="275403" cy="211745"/>
              </a:xfrm>
              <a:custGeom>
                <a:avLst/>
                <a:gdLst>
                  <a:gd name="connsiteX0" fmla="*/ 0 w 324662"/>
                  <a:gd name="connsiteY0" fmla="*/ 502051 h 533342"/>
                  <a:gd name="connsiteX1" fmla="*/ 66502 w 324662"/>
                  <a:gd name="connsiteY1" fmla="*/ 136291 h 533342"/>
                  <a:gd name="connsiteX2" fmla="*/ 315884 w 324662"/>
                  <a:gd name="connsiteY2" fmla="*/ 3287 h 533342"/>
                  <a:gd name="connsiteX3" fmla="*/ 249382 w 324662"/>
                  <a:gd name="connsiteY3" fmla="*/ 252669 h 533342"/>
                  <a:gd name="connsiteX4" fmla="*/ 66502 w 324662"/>
                  <a:gd name="connsiteY4" fmla="*/ 485426 h 533342"/>
                  <a:gd name="connsiteX5" fmla="*/ 0 w 324662"/>
                  <a:gd name="connsiteY5" fmla="*/ 502051 h 53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662" h="533342">
                    <a:moveTo>
                      <a:pt x="0" y="502051"/>
                    </a:moveTo>
                    <a:cubicBezTo>
                      <a:pt x="0" y="443862"/>
                      <a:pt x="13855" y="219418"/>
                      <a:pt x="66502" y="136291"/>
                    </a:cubicBezTo>
                    <a:cubicBezTo>
                      <a:pt x="119149" y="53164"/>
                      <a:pt x="285404" y="-16109"/>
                      <a:pt x="315884" y="3287"/>
                    </a:cubicBezTo>
                    <a:cubicBezTo>
                      <a:pt x="346364" y="22683"/>
                      <a:pt x="290946" y="172312"/>
                      <a:pt x="249382" y="252669"/>
                    </a:cubicBezTo>
                    <a:cubicBezTo>
                      <a:pt x="207818" y="333025"/>
                      <a:pt x="108066" y="443862"/>
                      <a:pt x="66502" y="485426"/>
                    </a:cubicBezTo>
                    <a:cubicBezTo>
                      <a:pt x="24938" y="526990"/>
                      <a:pt x="0" y="560240"/>
                      <a:pt x="0" y="502051"/>
                    </a:cubicBezTo>
                    <a:close/>
                  </a:path>
                </a:pathLst>
              </a:cu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70">
                <a:extLst>
                  <a:ext uri="{FF2B5EF4-FFF2-40B4-BE49-F238E27FC236}">
                    <a16:creationId xmlns:a16="http://schemas.microsoft.com/office/drawing/2014/main" id="{A6670209-A8B1-4066-AB67-D9AFA89DAC19}"/>
                  </a:ext>
                </a:extLst>
              </p:cNvPr>
              <p:cNvSpPr/>
              <p:nvPr/>
            </p:nvSpPr>
            <p:spPr>
              <a:xfrm rot="1220605">
                <a:off x="3148375" y="5046902"/>
                <a:ext cx="275403" cy="211745"/>
              </a:xfrm>
              <a:custGeom>
                <a:avLst/>
                <a:gdLst>
                  <a:gd name="connsiteX0" fmla="*/ 0 w 324662"/>
                  <a:gd name="connsiteY0" fmla="*/ 502051 h 533342"/>
                  <a:gd name="connsiteX1" fmla="*/ 66502 w 324662"/>
                  <a:gd name="connsiteY1" fmla="*/ 136291 h 533342"/>
                  <a:gd name="connsiteX2" fmla="*/ 315884 w 324662"/>
                  <a:gd name="connsiteY2" fmla="*/ 3287 h 533342"/>
                  <a:gd name="connsiteX3" fmla="*/ 249382 w 324662"/>
                  <a:gd name="connsiteY3" fmla="*/ 252669 h 533342"/>
                  <a:gd name="connsiteX4" fmla="*/ 66502 w 324662"/>
                  <a:gd name="connsiteY4" fmla="*/ 485426 h 533342"/>
                  <a:gd name="connsiteX5" fmla="*/ 0 w 324662"/>
                  <a:gd name="connsiteY5" fmla="*/ 502051 h 53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662" h="533342">
                    <a:moveTo>
                      <a:pt x="0" y="502051"/>
                    </a:moveTo>
                    <a:cubicBezTo>
                      <a:pt x="0" y="443862"/>
                      <a:pt x="13855" y="219418"/>
                      <a:pt x="66502" y="136291"/>
                    </a:cubicBezTo>
                    <a:cubicBezTo>
                      <a:pt x="119149" y="53164"/>
                      <a:pt x="285404" y="-16109"/>
                      <a:pt x="315884" y="3287"/>
                    </a:cubicBezTo>
                    <a:cubicBezTo>
                      <a:pt x="346364" y="22683"/>
                      <a:pt x="290946" y="172312"/>
                      <a:pt x="249382" y="252669"/>
                    </a:cubicBezTo>
                    <a:cubicBezTo>
                      <a:pt x="207818" y="333025"/>
                      <a:pt x="108066" y="443862"/>
                      <a:pt x="66502" y="485426"/>
                    </a:cubicBezTo>
                    <a:cubicBezTo>
                      <a:pt x="24938" y="526990"/>
                      <a:pt x="0" y="560240"/>
                      <a:pt x="0" y="502051"/>
                    </a:cubicBezTo>
                    <a:close/>
                  </a:path>
                </a:pathLst>
              </a:cu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Freeform 70">
                <a:extLst>
                  <a:ext uri="{FF2B5EF4-FFF2-40B4-BE49-F238E27FC236}">
                    <a16:creationId xmlns:a16="http://schemas.microsoft.com/office/drawing/2014/main" id="{CB649DF9-A113-413B-B849-1CF925D488C9}"/>
                  </a:ext>
                </a:extLst>
              </p:cNvPr>
              <p:cNvSpPr/>
              <p:nvPr/>
            </p:nvSpPr>
            <p:spPr>
              <a:xfrm rot="1220605">
                <a:off x="3073325" y="5419017"/>
                <a:ext cx="275403" cy="211745"/>
              </a:xfrm>
              <a:custGeom>
                <a:avLst/>
                <a:gdLst>
                  <a:gd name="connsiteX0" fmla="*/ 0 w 324662"/>
                  <a:gd name="connsiteY0" fmla="*/ 502051 h 533342"/>
                  <a:gd name="connsiteX1" fmla="*/ 66502 w 324662"/>
                  <a:gd name="connsiteY1" fmla="*/ 136291 h 533342"/>
                  <a:gd name="connsiteX2" fmla="*/ 315884 w 324662"/>
                  <a:gd name="connsiteY2" fmla="*/ 3287 h 533342"/>
                  <a:gd name="connsiteX3" fmla="*/ 249382 w 324662"/>
                  <a:gd name="connsiteY3" fmla="*/ 252669 h 533342"/>
                  <a:gd name="connsiteX4" fmla="*/ 66502 w 324662"/>
                  <a:gd name="connsiteY4" fmla="*/ 485426 h 533342"/>
                  <a:gd name="connsiteX5" fmla="*/ 0 w 324662"/>
                  <a:gd name="connsiteY5" fmla="*/ 502051 h 53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662" h="533342">
                    <a:moveTo>
                      <a:pt x="0" y="502051"/>
                    </a:moveTo>
                    <a:cubicBezTo>
                      <a:pt x="0" y="443862"/>
                      <a:pt x="13855" y="219418"/>
                      <a:pt x="66502" y="136291"/>
                    </a:cubicBezTo>
                    <a:cubicBezTo>
                      <a:pt x="119149" y="53164"/>
                      <a:pt x="285404" y="-16109"/>
                      <a:pt x="315884" y="3287"/>
                    </a:cubicBezTo>
                    <a:cubicBezTo>
                      <a:pt x="346364" y="22683"/>
                      <a:pt x="290946" y="172312"/>
                      <a:pt x="249382" y="252669"/>
                    </a:cubicBezTo>
                    <a:cubicBezTo>
                      <a:pt x="207818" y="333025"/>
                      <a:pt x="108066" y="443862"/>
                      <a:pt x="66502" y="485426"/>
                    </a:cubicBezTo>
                    <a:cubicBezTo>
                      <a:pt x="24938" y="526990"/>
                      <a:pt x="0" y="560240"/>
                      <a:pt x="0" y="502051"/>
                    </a:cubicBezTo>
                    <a:close/>
                  </a:path>
                </a:pathLst>
              </a:cu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Freeform 70">
                <a:extLst>
                  <a:ext uri="{FF2B5EF4-FFF2-40B4-BE49-F238E27FC236}">
                    <a16:creationId xmlns:a16="http://schemas.microsoft.com/office/drawing/2014/main" id="{1BAED673-BF23-43C6-8A79-27FE7C8ECAE5}"/>
                  </a:ext>
                </a:extLst>
              </p:cNvPr>
              <p:cNvSpPr/>
              <p:nvPr/>
            </p:nvSpPr>
            <p:spPr>
              <a:xfrm rot="1220605">
                <a:off x="2802262" y="5367924"/>
                <a:ext cx="275403" cy="211745"/>
              </a:xfrm>
              <a:custGeom>
                <a:avLst/>
                <a:gdLst>
                  <a:gd name="connsiteX0" fmla="*/ 0 w 324662"/>
                  <a:gd name="connsiteY0" fmla="*/ 502051 h 533342"/>
                  <a:gd name="connsiteX1" fmla="*/ 66502 w 324662"/>
                  <a:gd name="connsiteY1" fmla="*/ 136291 h 533342"/>
                  <a:gd name="connsiteX2" fmla="*/ 315884 w 324662"/>
                  <a:gd name="connsiteY2" fmla="*/ 3287 h 533342"/>
                  <a:gd name="connsiteX3" fmla="*/ 249382 w 324662"/>
                  <a:gd name="connsiteY3" fmla="*/ 252669 h 533342"/>
                  <a:gd name="connsiteX4" fmla="*/ 66502 w 324662"/>
                  <a:gd name="connsiteY4" fmla="*/ 485426 h 533342"/>
                  <a:gd name="connsiteX5" fmla="*/ 0 w 324662"/>
                  <a:gd name="connsiteY5" fmla="*/ 502051 h 53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662" h="533342">
                    <a:moveTo>
                      <a:pt x="0" y="502051"/>
                    </a:moveTo>
                    <a:cubicBezTo>
                      <a:pt x="0" y="443862"/>
                      <a:pt x="13855" y="219418"/>
                      <a:pt x="66502" y="136291"/>
                    </a:cubicBezTo>
                    <a:cubicBezTo>
                      <a:pt x="119149" y="53164"/>
                      <a:pt x="285404" y="-16109"/>
                      <a:pt x="315884" y="3287"/>
                    </a:cubicBezTo>
                    <a:cubicBezTo>
                      <a:pt x="346364" y="22683"/>
                      <a:pt x="290946" y="172312"/>
                      <a:pt x="249382" y="252669"/>
                    </a:cubicBezTo>
                    <a:cubicBezTo>
                      <a:pt x="207818" y="333025"/>
                      <a:pt x="108066" y="443862"/>
                      <a:pt x="66502" y="485426"/>
                    </a:cubicBezTo>
                    <a:cubicBezTo>
                      <a:pt x="24938" y="526990"/>
                      <a:pt x="0" y="560240"/>
                      <a:pt x="0" y="502051"/>
                    </a:cubicBezTo>
                    <a:close/>
                  </a:path>
                </a:pathLst>
              </a:cu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Freeform 70">
                <a:extLst>
                  <a:ext uri="{FF2B5EF4-FFF2-40B4-BE49-F238E27FC236}">
                    <a16:creationId xmlns:a16="http://schemas.microsoft.com/office/drawing/2014/main" id="{11C09319-612A-4301-93D7-6C9B29143D87}"/>
                  </a:ext>
                </a:extLst>
              </p:cNvPr>
              <p:cNvSpPr/>
              <p:nvPr/>
            </p:nvSpPr>
            <p:spPr>
              <a:xfrm rot="1220605">
                <a:off x="2503372" y="4907568"/>
                <a:ext cx="275403" cy="211745"/>
              </a:xfrm>
              <a:custGeom>
                <a:avLst/>
                <a:gdLst>
                  <a:gd name="connsiteX0" fmla="*/ 0 w 324662"/>
                  <a:gd name="connsiteY0" fmla="*/ 502051 h 533342"/>
                  <a:gd name="connsiteX1" fmla="*/ 66502 w 324662"/>
                  <a:gd name="connsiteY1" fmla="*/ 136291 h 533342"/>
                  <a:gd name="connsiteX2" fmla="*/ 315884 w 324662"/>
                  <a:gd name="connsiteY2" fmla="*/ 3287 h 533342"/>
                  <a:gd name="connsiteX3" fmla="*/ 249382 w 324662"/>
                  <a:gd name="connsiteY3" fmla="*/ 252669 h 533342"/>
                  <a:gd name="connsiteX4" fmla="*/ 66502 w 324662"/>
                  <a:gd name="connsiteY4" fmla="*/ 485426 h 533342"/>
                  <a:gd name="connsiteX5" fmla="*/ 0 w 324662"/>
                  <a:gd name="connsiteY5" fmla="*/ 502051 h 53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662" h="533342">
                    <a:moveTo>
                      <a:pt x="0" y="502051"/>
                    </a:moveTo>
                    <a:cubicBezTo>
                      <a:pt x="0" y="443862"/>
                      <a:pt x="13855" y="219418"/>
                      <a:pt x="66502" y="136291"/>
                    </a:cubicBezTo>
                    <a:cubicBezTo>
                      <a:pt x="119149" y="53164"/>
                      <a:pt x="285404" y="-16109"/>
                      <a:pt x="315884" y="3287"/>
                    </a:cubicBezTo>
                    <a:cubicBezTo>
                      <a:pt x="346364" y="22683"/>
                      <a:pt x="290946" y="172312"/>
                      <a:pt x="249382" y="252669"/>
                    </a:cubicBezTo>
                    <a:cubicBezTo>
                      <a:pt x="207818" y="333025"/>
                      <a:pt x="108066" y="443862"/>
                      <a:pt x="66502" y="485426"/>
                    </a:cubicBezTo>
                    <a:cubicBezTo>
                      <a:pt x="24938" y="526990"/>
                      <a:pt x="0" y="560240"/>
                      <a:pt x="0" y="502051"/>
                    </a:cubicBezTo>
                    <a:close/>
                  </a:path>
                </a:pathLst>
              </a:cu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0" name="Group 29"/>
          <p:cNvGrpSpPr/>
          <p:nvPr/>
        </p:nvGrpSpPr>
        <p:grpSpPr>
          <a:xfrm>
            <a:off x="4268122" y="621403"/>
            <a:ext cx="1945858" cy="943902"/>
            <a:chOff x="4268122" y="621403"/>
            <a:chExt cx="1945858" cy="943902"/>
          </a:xfrm>
        </p:grpSpPr>
        <p:grpSp>
          <p:nvGrpSpPr>
            <p:cNvPr id="16" name="Group 15"/>
            <p:cNvGrpSpPr/>
            <p:nvPr/>
          </p:nvGrpSpPr>
          <p:grpSpPr>
            <a:xfrm rot="9752221">
              <a:off x="4268122" y="624632"/>
              <a:ext cx="970680" cy="940673"/>
              <a:chOff x="943526" y="990403"/>
              <a:chExt cx="1270841" cy="1136906"/>
            </a:xfrm>
          </p:grpSpPr>
          <p:grpSp>
            <p:nvGrpSpPr>
              <p:cNvPr id="118" name="Group 117"/>
              <p:cNvGrpSpPr/>
              <p:nvPr/>
            </p:nvGrpSpPr>
            <p:grpSpPr>
              <a:xfrm>
                <a:off x="943526" y="990403"/>
                <a:ext cx="1270841" cy="1136906"/>
                <a:chOff x="2421649" y="4856505"/>
                <a:chExt cx="1270841" cy="1136906"/>
              </a:xfrm>
            </p:grpSpPr>
            <p:sp>
              <p:nvSpPr>
                <p:cNvPr id="119" name="Rectangle 118"/>
                <p:cNvSpPr/>
                <p:nvPr/>
              </p:nvSpPr>
              <p:spPr>
                <a:xfrm>
                  <a:off x="2421649" y="4856505"/>
                  <a:ext cx="1270841" cy="1136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 name="Freeform: Shape 34">
                  <a:extLst>
                    <a:ext uri="{FF2B5EF4-FFF2-40B4-BE49-F238E27FC236}">
                      <a16:creationId xmlns:a16="http://schemas.microsoft.com/office/drawing/2014/main" id="{17371999-6FF4-4FDE-A97B-005DF4D09F09}"/>
                    </a:ext>
                  </a:extLst>
                </p:cNvPr>
                <p:cNvSpPr/>
                <p:nvPr/>
              </p:nvSpPr>
              <p:spPr>
                <a:xfrm rot="19597089">
                  <a:off x="2644822" y="5047742"/>
                  <a:ext cx="938388" cy="904622"/>
                </a:xfrm>
                <a:custGeom>
                  <a:avLst/>
                  <a:gdLst>
                    <a:gd name="connsiteX0" fmla="*/ 594783 w 938388"/>
                    <a:gd name="connsiteY0" fmla="*/ 0 h 904622"/>
                    <a:gd name="connsiteX1" fmla="*/ 851958 w 938388"/>
                    <a:gd name="connsiteY1" fmla="*/ 57150 h 904622"/>
                    <a:gd name="connsiteX2" fmla="*/ 937683 w 938388"/>
                    <a:gd name="connsiteY2" fmla="*/ 342900 h 904622"/>
                    <a:gd name="connsiteX3" fmla="*/ 851958 w 938388"/>
                    <a:gd name="connsiteY3" fmla="*/ 757238 h 904622"/>
                    <a:gd name="connsiteX4" fmla="*/ 337608 w 938388"/>
                    <a:gd name="connsiteY4" fmla="*/ 900113 h 904622"/>
                    <a:gd name="connsiteX5" fmla="*/ 23283 w 938388"/>
                    <a:gd name="connsiteY5" fmla="*/ 614363 h 904622"/>
                    <a:gd name="connsiteX6" fmla="*/ 23283 w 938388"/>
                    <a:gd name="connsiteY6" fmla="*/ 214313 h 904622"/>
                    <a:gd name="connsiteX7" fmla="*/ 23283 w 938388"/>
                    <a:gd name="connsiteY7" fmla="*/ 214313 h 90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388" h="904622">
                      <a:moveTo>
                        <a:pt x="594783" y="0"/>
                      </a:moveTo>
                      <a:cubicBezTo>
                        <a:pt x="694795" y="0"/>
                        <a:pt x="794808" y="0"/>
                        <a:pt x="851958" y="57150"/>
                      </a:cubicBezTo>
                      <a:cubicBezTo>
                        <a:pt x="909108" y="114300"/>
                        <a:pt x="937683" y="226219"/>
                        <a:pt x="937683" y="342900"/>
                      </a:cubicBezTo>
                      <a:cubicBezTo>
                        <a:pt x="937683" y="459581"/>
                        <a:pt x="951971" y="664369"/>
                        <a:pt x="851958" y="757238"/>
                      </a:cubicBezTo>
                      <a:cubicBezTo>
                        <a:pt x="751945" y="850107"/>
                        <a:pt x="475720" y="923925"/>
                        <a:pt x="337608" y="900113"/>
                      </a:cubicBezTo>
                      <a:cubicBezTo>
                        <a:pt x="199496" y="876301"/>
                        <a:pt x="75670" y="728663"/>
                        <a:pt x="23283" y="614363"/>
                      </a:cubicBezTo>
                      <a:cubicBezTo>
                        <a:pt x="-29105" y="500063"/>
                        <a:pt x="23283" y="214313"/>
                        <a:pt x="23283" y="214313"/>
                      </a:cubicBezTo>
                      <a:lnTo>
                        <a:pt x="23283" y="214313"/>
                      </a:lnTo>
                    </a:path>
                  </a:pathLst>
                </a:cu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7" name="Group 126">
                <a:extLst>
                  <a:ext uri="{FF2B5EF4-FFF2-40B4-BE49-F238E27FC236}">
                    <a16:creationId xmlns:a16="http://schemas.microsoft.com/office/drawing/2014/main" id="{103952F0-07BB-4F35-9211-433C61B0FCFE}"/>
                  </a:ext>
                </a:extLst>
              </p:cNvPr>
              <p:cNvGrpSpPr/>
              <p:nvPr/>
            </p:nvGrpSpPr>
            <p:grpSpPr>
              <a:xfrm>
                <a:off x="1347379" y="1413171"/>
                <a:ext cx="143931" cy="334522"/>
                <a:chOff x="2074474" y="978306"/>
                <a:chExt cx="143931" cy="334522"/>
              </a:xfrm>
            </p:grpSpPr>
            <p:sp>
              <p:nvSpPr>
                <p:cNvPr id="128" name="Oval 127">
                  <a:extLst>
                    <a:ext uri="{FF2B5EF4-FFF2-40B4-BE49-F238E27FC236}">
                      <a16:creationId xmlns:a16="http://schemas.microsoft.com/office/drawing/2014/main" id="{60B98DAE-C90F-4820-9A2A-A7E407A4B1D8}"/>
                    </a:ext>
                  </a:extLst>
                </p:cNvPr>
                <p:cNvSpPr/>
                <p:nvPr/>
              </p:nvSpPr>
              <p:spPr>
                <a:xfrm>
                  <a:off x="2074474" y="1143000"/>
                  <a:ext cx="80335" cy="16982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Freeform: Shape 96">
                  <a:extLst>
                    <a:ext uri="{FF2B5EF4-FFF2-40B4-BE49-F238E27FC236}">
                      <a16:creationId xmlns:a16="http://schemas.microsoft.com/office/drawing/2014/main" id="{18873C70-F5F6-41B9-9F72-8B44C6D5BE7C}"/>
                    </a:ext>
                  </a:extLst>
                </p:cNvPr>
                <p:cNvSpPr/>
                <p:nvPr/>
              </p:nvSpPr>
              <p:spPr>
                <a:xfrm>
                  <a:off x="2128838" y="1028700"/>
                  <a:ext cx="71506" cy="114300"/>
                </a:xfrm>
                <a:custGeom>
                  <a:avLst/>
                  <a:gdLst>
                    <a:gd name="connsiteX0" fmla="*/ 0 w 71506"/>
                    <a:gd name="connsiteY0" fmla="*/ 114300 h 114300"/>
                    <a:gd name="connsiteX1" fmla="*/ 71437 w 71506"/>
                    <a:gd name="connsiteY1" fmla="*/ 57150 h 114300"/>
                    <a:gd name="connsiteX2" fmla="*/ 14287 w 71506"/>
                    <a:gd name="connsiteY2" fmla="*/ 0 h 114300"/>
                    <a:gd name="connsiteX3" fmla="*/ 14287 w 71506"/>
                    <a:gd name="connsiteY3" fmla="*/ 0 h 114300"/>
                  </a:gdLst>
                  <a:ahLst/>
                  <a:cxnLst>
                    <a:cxn ang="0">
                      <a:pos x="connsiteX0" y="connsiteY0"/>
                    </a:cxn>
                    <a:cxn ang="0">
                      <a:pos x="connsiteX1" y="connsiteY1"/>
                    </a:cxn>
                    <a:cxn ang="0">
                      <a:pos x="connsiteX2" y="connsiteY2"/>
                    </a:cxn>
                    <a:cxn ang="0">
                      <a:pos x="connsiteX3" y="connsiteY3"/>
                    </a:cxn>
                  </a:cxnLst>
                  <a:rect l="l" t="t" r="r" b="b"/>
                  <a:pathLst>
                    <a:path w="71506" h="114300">
                      <a:moveTo>
                        <a:pt x="0" y="114300"/>
                      </a:moveTo>
                      <a:lnTo>
                        <a:pt x="71437" y="57150"/>
                      </a:lnTo>
                      <a:cubicBezTo>
                        <a:pt x="73818" y="38100"/>
                        <a:pt x="14287" y="0"/>
                        <a:pt x="14287" y="0"/>
                      </a:cubicBezTo>
                      <a:lnTo>
                        <a:pt x="14287" y="0"/>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Freeform: Shape 97">
                  <a:extLst>
                    <a:ext uri="{FF2B5EF4-FFF2-40B4-BE49-F238E27FC236}">
                      <a16:creationId xmlns:a16="http://schemas.microsoft.com/office/drawing/2014/main" id="{A8B0A609-D2D6-4FBE-B239-BC1E65A8B624}"/>
                    </a:ext>
                  </a:extLst>
                </p:cNvPr>
                <p:cNvSpPr/>
                <p:nvPr/>
              </p:nvSpPr>
              <p:spPr>
                <a:xfrm rot="13251112">
                  <a:off x="2172686" y="978306"/>
                  <a:ext cx="45719" cy="223703"/>
                </a:xfrm>
                <a:custGeom>
                  <a:avLst/>
                  <a:gdLst>
                    <a:gd name="connsiteX0" fmla="*/ 0 w 71506"/>
                    <a:gd name="connsiteY0" fmla="*/ 114300 h 114300"/>
                    <a:gd name="connsiteX1" fmla="*/ 71437 w 71506"/>
                    <a:gd name="connsiteY1" fmla="*/ 57150 h 114300"/>
                    <a:gd name="connsiteX2" fmla="*/ 14287 w 71506"/>
                    <a:gd name="connsiteY2" fmla="*/ 0 h 114300"/>
                    <a:gd name="connsiteX3" fmla="*/ 14287 w 71506"/>
                    <a:gd name="connsiteY3" fmla="*/ 0 h 114300"/>
                  </a:gdLst>
                  <a:ahLst/>
                  <a:cxnLst>
                    <a:cxn ang="0">
                      <a:pos x="connsiteX0" y="connsiteY0"/>
                    </a:cxn>
                    <a:cxn ang="0">
                      <a:pos x="connsiteX1" y="connsiteY1"/>
                    </a:cxn>
                    <a:cxn ang="0">
                      <a:pos x="connsiteX2" y="connsiteY2"/>
                    </a:cxn>
                    <a:cxn ang="0">
                      <a:pos x="connsiteX3" y="connsiteY3"/>
                    </a:cxn>
                  </a:cxnLst>
                  <a:rect l="l" t="t" r="r" b="b"/>
                  <a:pathLst>
                    <a:path w="71506" h="114300">
                      <a:moveTo>
                        <a:pt x="0" y="114300"/>
                      </a:moveTo>
                      <a:lnTo>
                        <a:pt x="71437" y="57150"/>
                      </a:lnTo>
                      <a:cubicBezTo>
                        <a:pt x="73818" y="38100"/>
                        <a:pt x="14287" y="0"/>
                        <a:pt x="14287" y="0"/>
                      </a:cubicBezTo>
                      <a:lnTo>
                        <a:pt x="14287" y="0"/>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1" name="Group 130">
                <a:extLst>
                  <a:ext uri="{FF2B5EF4-FFF2-40B4-BE49-F238E27FC236}">
                    <a16:creationId xmlns:a16="http://schemas.microsoft.com/office/drawing/2014/main" id="{103952F0-07BB-4F35-9211-433C61B0FCFE}"/>
                  </a:ext>
                </a:extLst>
              </p:cNvPr>
              <p:cNvGrpSpPr/>
              <p:nvPr/>
            </p:nvGrpSpPr>
            <p:grpSpPr>
              <a:xfrm>
                <a:off x="1499779" y="1565571"/>
                <a:ext cx="143931" cy="334522"/>
                <a:chOff x="2074474" y="978306"/>
                <a:chExt cx="143931" cy="334522"/>
              </a:xfrm>
            </p:grpSpPr>
            <p:sp>
              <p:nvSpPr>
                <p:cNvPr id="132" name="Oval 131">
                  <a:extLst>
                    <a:ext uri="{FF2B5EF4-FFF2-40B4-BE49-F238E27FC236}">
                      <a16:creationId xmlns:a16="http://schemas.microsoft.com/office/drawing/2014/main" id="{60B98DAE-C90F-4820-9A2A-A7E407A4B1D8}"/>
                    </a:ext>
                  </a:extLst>
                </p:cNvPr>
                <p:cNvSpPr/>
                <p:nvPr/>
              </p:nvSpPr>
              <p:spPr>
                <a:xfrm>
                  <a:off x="2074474" y="1143000"/>
                  <a:ext cx="80335" cy="16982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 name="Freeform: Shape 96">
                  <a:extLst>
                    <a:ext uri="{FF2B5EF4-FFF2-40B4-BE49-F238E27FC236}">
                      <a16:creationId xmlns:a16="http://schemas.microsoft.com/office/drawing/2014/main" id="{18873C70-F5F6-41B9-9F72-8B44C6D5BE7C}"/>
                    </a:ext>
                  </a:extLst>
                </p:cNvPr>
                <p:cNvSpPr/>
                <p:nvPr/>
              </p:nvSpPr>
              <p:spPr>
                <a:xfrm>
                  <a:off x="2128838" y="1028700"/>
                  <a:ext cx="71506" cy="114300"/>
                </a:xfrm>
                <a:custGeom>
                  <a:avLst/>
                  <a:gdLst>
                    <a:gd name="connsiteX0" fmla="*/ 0 w 71506"/>
                    <a:gd name="connsiteY0" fmla="*/ 114300 h 114300"/>
                    <a:gd name="connsiteX1" fmla="*/ 71437 w 71506"/>
                    <a:gd name="connsiteY1" fmla="*/ 57150 h 114300"/>
                    <a:gd name="connsiteX2" fmla="*/ 14287 w 71506"/>
                    <a:gd name="connsiteY2" fmla="*/ 0 h 114300"/>
                    <a:gd name="connsiteX3" fmla="*/ 14287 w 71506"/>
                    <a:gd name="connsiteY3" fmla="*/ 0 h 114300"/>
                  </a:gdLst>
                  <a:ahLst/>
                  <a:cxnLst>
                    <a:cxn ang="0">
                      <a:pos x="connsiteX0" y="connsiteY0"/>
                    </a:cxn>
                    <a:cxn ang="0">
                      <a:pos x="connsiteX1" y="connsiteY1"/>
                    </a:cxn>
                    <a:cxn ang="0">
                      <a:pos x="connsiteX2" y="connsiteY2"/>
                    </a:cxn>
                    <a:cxn ang="0">
                      <a:pos x="connsiteX3" y="connsiteY3"/>
                    </a:cxn>
                  </a:cxnLst>
                  <a:rect l="l" t="t" r="r" b="b"/>
                  <a:pathLst>
                    <a:path w="71506" h="114300">
                      <a:moveTo>
                        <a:pt x="0" y="114300"/>
                      </a:moveTo>
                      <a:lnTo>
                        <a:pt x="71437" y="57150"/>
                      </a:lnTo>
                      <a:cubicBezTo>
                        <a:pt x="73818" y="38100"/>
                        <a:pt x="14287" y="0"/>
                        <a:pt x="14287" y="0"/>
                      </a:cubicBezTo>
                      <a:lnTo>
                        <a:pt x="14287" y="0"/>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Freeform: Shape 97">
                  <a:extLst>
                    <a:ext uri="{FF2B5EF4-FFF2-40B4-BE49-F238E27FC236}">
                      <a16:creationId xmlns:a16="http://schemas.microsoft.com/office/drawing/2014/main" id="{A8B0A609-D2D6-4FBE-B239-BC1E65A8B624}"/>
                    </a:ext>
                  </a:extLst>
                </p:cNvPr>
                <p:cNvSpPr/>
                <p:nvPr/>
              </p:nvSpPr>
              <p:spPr>
                <a:xfrm rot="13251112">
                  <a:off x="2172686" y="978306"/>
                  <a:ext cx="45719" cy="223703"/>
                </a:xfrm>
                <a:custGeom>
                  <a:avLst/>
                  <a:gdLst>
                    <a:gd name="connsiteX0" fmla="*/ 0 w 71506"/>
                    <a:gd name="connsiteY0" fmla="*/ 114300 h 114300"/>
                    <a:gd name="connsiteX1" fmla="*/ 71437 w 71506"/>
                    <a:gd name="connsiteY1" fmla="*/ 57150 h 114300"/>
                    <a:gd name="connsiteX2" fmla="*/ 14287 w 71506"/>
                    <a:gd name="connsiteY2" fmla="*/ 0 h 114300"/>
                    <a:gd name="connsiteX3" fmla="*/ 14287 w 71506"/>
                    <a:gd name="connsiteY3" fmla="*/ 0 h 114300"/>
                  </a:gdLst>
                  <a:ahLst/>
                  <a:cxnLst>
                    <a:cxn ang="0">
                      <a:pos x="connsiteX0" y="connsiteY0"/>
                    </a:cxn>
                    <a:cxn ang="0">
                      <a:pos x="connsiteX1" y="connsiteY1"/>
                    </a:cxn>
                    <a:cxn ang="0">
                      <a:pos x="connsiteX2" y="connsiteY2"/>
                    </a:cxn>
                    <a:cxn ang="0">
                      <a:pos x="connsiteX3" y="connsiteY3"/>
                    </a:cxn>
                  </a:cxnLst>
                  <a:rect l="l" t="t" r="r" b="b"/>
                  <a:pathLst>
                    <a:path w="71506" h="114300">
                      <a:moveTo>
                        <a:pt x="0" y="114300"/>
                      </a:moveTo>
                      <a:lnTo>
                        <a:pt x="71437" y="57150"/>
                      </a:lnTo>
                      <a:cubicBezTo>
                        <a:pt x="73818" y="38100"/>
                        <a:pt x="14287" y="0"/>
                        <a:pt x="14287" y="0"/>
                      </a:cubicBezTo>
                      <a:lnTo>
                        <a:pt x="14287" y="0"/>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5" name="Group 134">
                <a:extLst>
                  <a:ext uri="{FF2B5EF4-FFF2-40B4-BE49-F238E27FC236}">
                    <a16:creationId xmlns:a16="http://schemas.microsoft.com/office/drawing/2014/main" id="{103952F0-07BB-4F35-9211-433C61B0FCFE}"/>
                  </a:ext>
                </a:extLst>
              </p:cNvPr>
              <p:cNvGrpSpPr/>
              <p:nvPr/>
            </p:nvGrpSpPr>
            <p:grpSpPr>
              <a:xfrm>
                <a:off x="1664012" y="1227536"/>
                <a:ext cx="143931" cy="334522"/>
                <a:chOff x="2074474" y="978306"/>
                <a:chExt cx="143931" cy="334522"/>
              </a:xfrm>
            </p:grpSpPr>
            <p:sp>
              <p:nvSpPr>
                <p:cNvPr id="136" name="Oval 135">
                  <a:extLst>
                    <a:ext uri="{FF2B5EF4-FFF2-40B4-BE49-F238E27FC236}">
                      <a16:creationId xmlns:a16="http://schemas.microsoft.com/office/drawing/2014/main" id="{60B98DAE-C90F-4820-9A2A-A7E407A4B1D8}"/>
                    </a:ext>
                  </a:extLst>
                </p:cNvPr>
                <p:cNvSpPr/>
                <p:nvPr/>
              </p:nvSpPr>
              <p:spPr>
                <a:xfrm>
                  <a:off x="2074474" y="1143000"/>
                  <a:ext cx="80335" cy="16982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Freeform: Shape 96">
                  <a:extLst>
                    <a:ext uri="{FF2B5EF4-FFF2-40B4-BE49-F238E27FC236}">
                      <a16:creationId xmlns:a16="http://schemas.microsoft.com/office/drawing/2014/main" id="{18873C70-F5F6-41B9-9F72-8B44C6D5BE7C}"/>
                    </a:ext>
                  </a:extLst>
                </p:cNvPr>
                <p:cNvSpPr/>
                <p:nvPr/>
              </p:nvSpPr>
              <p:spPr>
                <a:xfrm>
                  <a:off x="2128838" y="1028700"/>
                  <a:ext cx="71506" cy="114300"/>
                </a:xfrm>
                <a:custGeom>
                  <a:avLst/>
                  <a:gdLst>
                    <a:gd name="connsiteX0" fmla="*/ 0 w 71506"/>
                    <a:gd name="connsiteY0" fmla="*/ 114300 h 114300"/>
                    <a:gd name="connsiteX1" fmla="*/ 71437 w 71506"/>
                    <a:gd name="connsiteY1" fmla="*/ 57150 h 114300"/>
                    <a:gd name="connsiteX2" fmla="*/ 14287 w 71506"/>
                    <a:gd name="connsiteY2" fmla="*/ 0 h 114300"/>
                    <a:gd name="connsiteX3" fmla="*/ 14287 w 71506"/>
                    <a:gd name="connsiteY3" fmla="*/ 0 h 114300"/>
                  </a:gdLst>
                  <a:ahLst/>
                  <a:cxnLst>
                    <a:cxn ang="0">
                      <a:pos x="connsiteX0" y="connsiteY0"/>
                    </a:cxn>
                    <a:cxn ang="0">
                      <a:pos x="connsiteX1" y="connsiteY1"/>
                    </a:cxn>
                    <a:cxn ang="0">
                      <a:pos x="connsiteX2" y="connsiteY2"/>
                    </a:cxn>
                    <a:cxn ang="0">
                      <a:pos x="connsiteX3" y="connsiteY3"/>
                    </a:cxn>
                  </a:cxnLst>
                  <a:rect l="l" t="t" r="r" b="b"/>
                  <a:pathLst>
                    <a:path w="71506" h="114300">
                      <a:moveTo>
                        <a:pt x="0" y="114300"/>
                      </a:moveTo>
                      <a:lnTo>
                        <a:pt x="71437" y="57150"/>
                      </a:lnTo>
                      <a:cubicBezTo>
                        <a:pt x="73818" y="38100"/>
                        <a:pt x="14287" y="0"/>
                        <a:pt x="14287" y="0"/>
                      </a:cubicBezTo>
                      <a:lnTo>
                        <a:pt x="14287" y="0"/>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Freeform: Shape 97">
                  <a:extLst>
                    <a:ext uri="{FF2B5EF4-FFF2-40B4-BE49-F238E27FC236}">
                      <a16:creationId xmlns:a16="http://schemas.microsoft.com/office/drawing/2014/main" id="{A8B0A609-D2D6-4FBE-B239-BC1E65A8B624}"/>
                    </a:ext>
                  </a:extLst>
                </p:cNvPr>
                <p:cNvSpPr/>
                <p:nvPr/>
              </p:nvSpPr>
              <p:spPr>
                <a:xfrm rot="13251112">
                  <a:off x="2172686" y="978306"/>
                  <a:ext cx="45719" cy="223703"/>
                </a:xfrm>
                <a:custGeom>
                  <a:avLst/>
                  <a:gdLst>
                    <a:gd name="connsiteX0" fmla="*/ 0 w 71506"/>
                    <a:gd name="connsiteY0" fmla="*/ 114300 h 114300"/>
                    <a:gd name="connsiteX1" fmla="*/ 71437 w 71506"/>
                    <a:gd name="connsiteY1" fmla="*/ 57150 h 114300"/>
                    <a:gd name="connsiteX2" fmla="*/ 14287 w 71506"/>
                    <a:gd name="connsiteY2" fmla="*/ 0 h 114300"/>
                    <a:gd name="connsiteX3" fmla="*/ 14287 w 71506"/>
                    <a:gd name="connsiteY3" fmla="*/ 0 h 114300"/>
                  </a:gdLst>
                  <a:ahLst/>
                  <a:cxnLst>
                    <a:cxn ang="0">
                      <a:pos x="connsiteX0" y="connsiteY0"/>
                    </a:cxn>
                    <a:cxn ang="0">
                      <a:pos x="connsiteX1" y="connsiteY1"/>
                    </a:cxn>
                    <a:cxn ang="0">
                      <a:pos x="connsiteX2" y="connsiteY2"/>
                    </a:cxn>
                    <a:cxn ang="0">
                      <a:pos x="connsiteX3" y="connsiteY3"/>
                    </a:cxn>
                  </a:cxnLst>
                  <a:rect l="l" t="t" r="r" b="b"/>
                  <a:pathLst>
                    <a:path w="71506" h="114300">
                      <a:moveTo>
                        <a:pt x="0" y="114300"/>
                      </a:moveTo>
                      <a:lnTo>
                        <a:pt x="71437" y="57150"/>
                      </a:lnTo>
                      <a:cubicBezTo>
                        <a:pt x="73818" y="38100"/>
                        <a:pt x="14287" y="0"/>
                        <a:pt x="14287" y="0"/>
                      </a:cubicBezTo>
                      <a:lnTo>
                        <a:pt x="14287" y="0"/>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9" name="Group 138">
                <a:extLst>
                  <a:ext uri="{FF2B5EF4-FFF2-40B4-BE49-F238E27FC236}">
                    <a16:creationId xmlns:a16="http://schemas.microsoft.com/office/drawing/2014/main" id="{103952F0-07BB-4F35-9211-433C61B0FCFE}"/>
                  </a:ext>
                </a:extLst>
              </p:cNvPr>
              <p:cNvGrpSpPr/>
              <p:nvPr/>
            </p:nvGrpSpPr>
            <p:grpSpPr>
              <a:xfrm>
                <a:off x="1136245" y="1110669"/>
                <a:ext cx="143931" cy="334522"/>
                <a:chOff x="2074474" y="978306"/>
                <a:chExt cx="143931" cy="334522"/>
              </a:xfrm>
            </p:grpSpPr>
            <p:sp>
              <p:nvSpPr>
                <p:cNvPr id="140" name="Oval 139">
                  <a:extLst>
                    <a:ext uri="{FF2B5EF4-FFF2-40B4-BE49-F238E27FC236}">
                      <a16:creationId xmlns:a16="http://schemas.microsoft.com/office/drawing/2014/main" id="{60B98DAE-C90F-4820-9A2A-A7E407A4B1D8}"/>
                    </a:ext>
                  </a:extLst>
                </p:cNvPr>
                <p:cNvSpPr/>
                <p:nvPr/>
              </p:nvSpPr>
              <p:spPr>
                <a:xfrm>
                  <a:off x="2074474" y="1143000"/>
                  <a:ext cx="80335" cy="16982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Freeform: Shape 96">
                  <a:extLst>
                    <a:ext uri="{FF2B5EF4-FFF2-40B4-BE49-F238E27FC236}">
                      <a16:creationId xmlns:a16="http://schemas.microsoft.com/office/drawing/2014/main" id="{18873C70-F5F6-41B9-9F72-8B44C6D5BE7C}"/>
                    </a:ext>
                  </a:extLst>
                </p:cNvPr>
                <p:cNvSpPr/>
                <p:nvPr/>
              </p:nvSpPr>
              <p:spPr>
                <a:xfrm>
                  <a:off x="2128838" y="1028700"/>
                  <a:ext cx="71506" cy="114300"/>
                </a:xfrm>
                <a:custGeom>
                  <a:avLst/>
                  <a:gdLst>
                    <a:gd name="connsiteX0" fmla="*/ 0 w 71506"/>
                    <a:gd name="connsiteY0" fmla="*/ 114300 h 114300"/>
                    <a:gd name="connsiteX1" fmla="*/ 71437 w 71506"/>
                    <a:gd name="connsiteY1" fmla="*/ 57150 h 114300"/>
                    <a:gd name="connsiteX2" fmla="*/ 14287 w 71506"/>
                    <a:gd name="connsiteY2" fmla="*/ 0 h 114300"/>
                    <a:gd name="connsiteX3" fmla="*/ 14287 w 71506"/>
                    <a:gd name="connsiteY3" fmla="*/ 0 h 114300"/>
                  </a:gdLst>
                  <a:ahLst/>
                  <a:cxnLst>
                    <a:cxn ang="0">
                      <a:pos x="connsiteX0" y="connsiteY0"/>
                    </a:cxn>
                    <a:cxn ang="0">
                      <a:pos x="connsiteX1" y="connsiteY1"/>
                    </a:cxn>
                    <a:cxn ang="0">
                      <a:pos x="connsiteX2" y="connsiteY2"/>
                    </a:cxn>
                    <a:cxn ang="0">
                      <a:pos x="connsiteX3" y="connsiteY3"/>
                    </a:cxn>
                  </a:cxnLst>
                  <a:rect l="l" t="t" r="r" b="b"/>
                  <a:pathLst>
                    <a:path w="71506" h="114300">
                      <a:moveTo>
                        <a:pt x="0" y="114300"/>
                      </a:moveTo>
                      <a:lnTo>
                        <a:pt x="71437" y="57150"/>
                      </a:lnTo>
                      <a:cubicBezTo>
                        <a:pt x="73818" y="38100"/>
                        <a:pt x="14287" y="0"/>
                        <a:pt x="14287" y="0"/>
                      </a:cubicBezTo>
                      <a:lnTo>
                        <a:pt x="14287" y="0"/>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Freeform: Shape 97">
                  <a:extLst>
                    <a:ext uri="{FF2B5EF4-FFF2-40B4-BE49-F238E27FC236}">
                      <a16:creationId xmlns:a16="http://schemas.microsoft.com/office/drawing/2014/main" id="{A8B0A609-D2D6-4FBE-B239-BC1E65A8B624}"/>
                    </a:ext>
                  </a:extLst>
                </p:cNvPr>
                <p:cNvSpPr/>
                <p:nvPr/>
              </p:nvSpPr>
              <p:spPr>
                <a:xfrm rot="13251112">
                  <a:off x="2172686" y="978306"/>
                  <a:ext cx="45719" cy="223703"/>
                </a:xfrm>
                <a:custGeom>
                  <a:avLst/>
                  <a:gdLst>
                    <a:gd name="connsiteX0" fmla="*/ 0 w 71506"/>
                    <a:gd name="connsiteY0" fmla="*/ 114300 h 114300"/>
                    <a:gd name="connsiteX1" fmla="*/ 71437 w 71506"/>
                    <a:gd name="connsiteY1" fmla="*/ 57150 h 114300"/>
                    <a:gd name="connsiteX2" fmla="*/ 14287 w 71506"/>
                    <a:gd name="connsiteY2" fmla="*/ 0 h 114300"/>
                    <a:gd name="connsiteX3" fmla="*/ 14287 w 71506"/>
                    <a:gd name="connsiteY3" fmla="*/ 0 h 114300"/>
                  </a:gdLst>
                  <a:ahLst/>
                  <a:cxnLst>
                    <a:cxn ang="0">
                      <a:pos x="connsiteX0" y="connsiteY0"/>
                    </a:cxn>
                    <a:cxn ang="0">
                      <a:pos x="connsiteX1" y="connsiteY1"/>
                    </a:cxn>
                    <a:cxn ang="0">
                      <a:pos x="connsiteX2" y="connsiteY2"/>
                    </a:cxn>
                    <a:cxn ang="0">
                      <a:pos x="connsiteX3" y="connsiteY3"/>
                    </a:cxn>
                  </a:cxnLst>
                  <a:rect l="l" t="t" r="r" b="b"/>
                  <a:pathLst>
                    <a:path w="71506" h="114300">
                      <a:moveTo>
                        <a:pt x="0" y="114300"/>
                      </a:moveTo>
                      <a:lnTo>
                        <a:pt x="71437" y="57150"/>
                      </a:lnTo>
                      <a:cubicBezTo>
                        <a:pt x="73818" y="38100"/>
                        <a:pt x="14287" y="0"/>
                        <a:pt x="14287" y="0"/>
                      </a:cubicBezTo>
                      <a:lnTo>
                        <a:pt x="14287" y="0"/>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43" name="Group 142"/>
            <p:cNvGrpSpPr/>
            <p:nvPr/>
          </p:nvGrpSpPr>
          <p:grpSpPr>
            <a:xfrm>
              <a:off x="5497049" y="621403"/>
              <a:ext cx="716931" cy="785906"/>
              <a:chOff x="2331069" y="2971800"/>
              <a:chExt cx="716931" cy="785906"/>
            </a:xfrm>
          </p:grpSpPr>
          <p:sp>
            <p:nvSpPr>
              <p:cNvPr id="144" name="Oval 143"/>
              <p:cNvSpPr/>
              <p:nvPr/>
            </p:nvSpPr>
            <p:spPr>
              <a:xfrm>
                <a:off x="2331069" y="2971800"/>
                <a:ext cx="716931" cy="785906"/>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Oval 144">
                <a:extLst>
                  <a:ext uri="{FF2B5EF4-FFF2-40B4-BE49-F238E27FC236}">
                    <a16:creationId xmlns:a16="http://schemas.microsoft.com/office/drawing/2014/main" id="{33A6C0AD-4656-4FA6-8640-D0E5D4D93B68}"/>
                  </a:ext>
                </a:extLst>
              </p:cNvPr>
              <p:cNvSpPr/>
              <p:nvPr/>
            </p:nvSpPr>
            <p:spPr>
              <a:xfrm>
                <a:off x="2470603" y="3128522"/>
                <a:ext cx="389970" cy="461268"/>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7" name="Straight Arrow Connector 26"/>
            <p:cNvCxnSpPr/>
            <p:nvPr/>
          </p:nvCxnSpPr>
          <p:spPr>
            <a:xfrm flipV="1">
              <a:off x="5173057" y="1104454"/>
              <a:ext cx="241271" cy="36952"/>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pic>
        <p:nvPicPr>
          <p:cNvPr id="31" name="Picture 30"/>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16200000">
            <a:off x="8783611" y="694667"/>
            <a:ext cx="1058101" cy="1330544"/>
          </a:xfrm>
          <a:prstGeom prst="rect">
            <a:avLst/>
          </a:prstGeom>
        </p:spPr>
      </p:pic>
      <p:cxnSp>
        <p:nvCxnSpPr>
          <p:cNvPr id="149" name="Straight Arrow Connector 148"/>
          <p:cNvCxnSpPr/>
          <p:nvPr/>
        </p:nvCxnSpPr>
        <p:spPr>
          <a:xfrm flipH="1" flipV="1">
            <a:off x="8959229" y="3701257"/>
            <a:ext cx="1330838" cy="286732"/>
          </a:xfrm>
          <a:prstGeom prst="straightConnector1">
            <a:avLst/>
          </a:prstGeom>
          <a:ln w="952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10270104" y="3829442"/>
            <a:ext cx="1553630"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entury Gothic" panose="020B0502020202020204" pitchFamily="34" charset="0"/>
                <a:ea typeface="ＭＳ Ｐゴシック" pitchFamily="34" charset="-128"/>
                <a:cs typeface="+mn-cs"/>
              </a:rPr>
              <a:t>sporozoites</a:t>
            </a: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endParaRPr>
          </a:p>
        </p:txBody>
      </p:sp>
      <p:cxnSp>
        <p:nvCxnSpPr>
          <p:cNvPr id="41" name="Straight Arrow Connector 40"/>
          <p:cNvCxnSpPr/>
          <p:nvPr/>
        </p:nvCxnSpPr>
        <p:spPr>
          <a:xfrm flipH="1" flipV="1">
            <a:off x="9209066" y="3560158"/>
            <a:ext cx="1061737" cy="94149"/>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9597358" y="3138359"/>
            <a:ext cx="534489" cy="8204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443448" y="4186535"/>
            <a:ext cx="1787669" cy="461665"/>
          </a:xfrm>
          <a:prstGeom prst="rect">
            <a:avLst/>
          </a:prstGeom>
          <a:noFill/>
          <a:ln>
            <a:solidFill>
              <a:schemeClr val="accent1">
                <a:lumMod val="50000"/>
              </a:schemeClr>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1CADE4">
                    <a:lumMod val="50000"/>
                  </a:srgbClr>
                </a:solidFill>
                <a:effectLst/>
                <a:uLnTx/>
                <a:uFillTx/>
                <a:latin typeface="Century Gothic" panose="020B0502020202020204" pitchFamily="34" charset="0"/>
                <a:ea typeface="ＭＳ Ｐゴシック" pitchFamily="34" charset="-128"/>
                <a:cs typeface="+mn-cs"/>
              </a:rPr>
              <a:t>merozoites</a:t>
            </a:r>
            <a:endParaRPr kumimoji="0" lang="en-US" sz="2400" b="0" i="0" u="none" strike="noStrike" kern="1200" cap="none" spc="0" normalizeH="0" baseline="0" noProof="0" dirty="0">
              <a:ln>
                <a:noFill/>
              </a:ln>
              <a:solidFill>
                <a:srgbClr val="1CADE4">
                  <a:lumMod val="50000"/>
                </a:srgbClr>
              </a:solidFill>
              <a:effectLst/>
              <a:uLnTx/>
              <a:uFillTx/>
              <a:latin typeface="Century Gothic" panose="020B0502020202020204" pitchFamily="34" charset="0"/>
              <a:ea typeface="ＭＳ Ｐゴシック" pitchFamily="34" charset="-128"/>
              <a:cs typeface="+mn-cs"/>
            </a:endParaRPr>
          </a:p>
        </p:txBody>
      </p:sp>
      <p:sp>
        <p:nvSpPr>
          <p:cNvPr id="120" name="Rectangle 119">
            <a:extLst>
              <a:ext uri="{FF2B5EF4-FFF2-40B4-BE49-F238E27FC236}">
                <a16:creationId xmlns:a16="http://schemas.microsoft.com/office/drawing/2014/main" id="{A1E47E62-4AC1-462E-820D-8DA9BDE7943B}"/>
              </a:ext>
            </a:extLst>
          </p:cNvPr>
          <p:cNvSpPr/>
          <p:nvPr/>
        </p:nvSpPr>
        <p:spPr>
          <a:xfrm>
            <a:off x="144868" y="48933"/>
            <a:ext cx="2448107" cy="461665"/>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666699"/>
                </a:solidFill>
                <a:effectLst/>
                <a:uLnTx/>
                <a:uFillTx/>
                <a:latin typeface="Century Gothic" panose="020B0502020202020204" pitchFamily="34" charset="0"/>
                <a:ea typeface="ＭＳ Ｐゴシック" pitchFamily="34" charset="-128"/>
                <a:cs typeface="+mn-cs"/>
              </a:rPr>
              <a:t>Animated Slide</a:t>
            </a:r>
          </a:p>
        </p:txBody>
      </p:sp>
      <p:sp>
        <p:nvSpPr>
          <p:cNvPr id="2" name="TextBox 1">
            <a:extLst>
              <a:ext uri="{FF2B5EF4-FFF2-40B4-BE49-F238E27FC236}">
                <a16:creationId xmlns:a16="http://schemas.microsoft.com/office/drawing/2014/main" id="{DED28ADD-DDB3-A722-8318-F0A637D89DC3}"/>
              </a:ext>
            </a:extLst>
          </p:cNvPr>
          <p:cNvSpPr txBox="1"/>
          <p:nvPr/>
        </p:nvSpPr>
        <p:spPr>
          <a:xfrm>
            <a:off x="10346771" y="853327"/>
            <a:ext cx="1898277"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entury Gothic" panose="020B0502020202020204" pitchFamily="34" charset="0"/>
                <a:ea typeface="ＭＳ Ｐゴシック" pitchFamily="34" charset="-128"/>
                <a:cs typeface="+mn-cs"/>
              </a:rPr>
              <a:t>unsporulated</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oocyst</a:t>
            </a:r>
          </a:p>
        </p:txBody>
      </p:sp>
      <p:cxnSp>
        <p:nvCxnSpPr>
          <p:cNvPr id="26" name="Straight Arrow Connector 25">
            <a:extLst>
              <a:ext uri="{FF2B5EF4-FFF2-40B4-BE49-F238E27FC236}">
                <a16:creationId xmlns:a16="http://schemas.microsoft.com/office/drawing/2014/main" id="{E9BAD736-60A4-11CE-7F32-195656C64C69}"/>
              </a:ext>
            </a:extLst>
          </p:cNvPr>
          <p:cNvCxnSpPr/>
          <p:nvPr/>
        </p:nvCxnSpPr>
        <p:spPr>
          <a:xfrm flipH="1">
            <a:off x="9965365" y="1251882"/>
            <a:ext cx="534489" cy="8204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424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1"/>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43"/>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41"/>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4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5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20"/>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2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p:bldP spid="11" grpId="0" animBg="1"/>
      <p:bldP spid="12" grpId="0" animBg="1"/>
      <p:bldP spid="13" grpId="0" animBg="1"/>
      <p:bldP spid="14" grpId="0" animBg="1"/>
      <p:bldP spid="19" grpId="0"/>
      <p:bldP spid="20" grpId="0"/>
      <p:bldP spid="21" grpId="0"/>
      <p:bldP spid="22" grpId="0"/>
      <p:bldP spid="24" grpId="0"/>
      <p:bldP spid="38" grpId="0"/>
      <p:bldP spid="39" grpId="0"/>
      <p:bldP spid="60" grpId="0" animBg="1"/>
      <p:bldP spid="61" grpId="0" animBg="1"/>
      <p:bldP spid="72" grpId="0"/>
      <p:bldP spid="51" grpId="0"/>
      <p:bldP spid="56" grpId="0" animBg="1"/>
      <p:bldP spid="74" grpId="0"/>
      <p:bldP spid="81" grpId="0" animBg="1"/>
      <p:bldP spid="82" grpId="0" animBg="1"/>
      <p:bldP spid="91" grpId="0" animBg="1"/>
      <p:bldP spid="75" grpId="0" animBg="1"/>
      <p:bldP spid="107" grpId="0" animBg="1"/>
      <p:bldP spid="85" grpId="0" animBg="1"/>
      <p:bldP spid="150" grpId="0"/>
      <p:bldP spid="8" grpId="0" animBg="1"/>
      <p:bldP spid="120"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4805" y="104775"/>
            <a:ext cx="7848600" cy="3629025"/>
          </a:xfrm>
          <a:prstGeom prst="rect">
            <a:avLst/>
          </a:prstGeom>
        </p:spPr>
      </p:pic>
      <p:sp>
        <p:nvSpPr>
          <p:cNvPr id="7" name="Rectangle 6">
            <a:extLst>
              <a:ext uri="{FF2B5EF4-FFF2-40B4-BE49-F238E27FC236}">
                <a16:creationId xmlns:a16="http://schemas.microsoft.com/office/drawing/2014/main" id="{3E788C65-35B9-4F37-A861-9E293E87992C}"/>
              </a:ext>
            </a:extLst>
          </p:cNvPr>
          <p:cNvSpPr/>
          <p:nvPr/>
        </p:nvSpPr>
        <p:spPr>
          <a:xfrm>
            <a:off x="174804" y="3351351"/>
            <a:ext cx="11940995" cy="3433859"/>
          </a:xfrm>
          <a:prstGeom prst="rect">
            <a:avLst/>
          </a:prstGeom>
          <a:solidFill>
            <a:srgbClr val="394C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 up of an animal&#10;&#10;Description automatically generated">
            <a:extLst>
              <a:ext uri="{FF2B5EF4-FFF2-40B4-BE49-F238E27FC236}">
                <a16:creationId xmlns:a16="http://schemas.microsoft.com/office/drawing/2014/main" id="{FF16E724-0B0A-40BE-A6A0-F1BF7BC219B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16372" y="76201"/>
            <a:ext cx="5599428" cy="5599428"/>
          </a:xfrm>
          <a:prstGeom prst="rect">
            <a:avLst/>
          </a:prstGeom>
        </p:spPr>
      </p:pic>
      <p:sp>
        <p:nvSpPr>
          <p:cNvPr id="3" name="Rectangle 4">
            <a:extLst>
              <a:ext uri="{FF2B5EF4-FFF2-40B4-BE49-F238E27FC236}">
                <a16:creationId xmlns:a16="http://schemas.microsoft.com/office/drawing/2014/main" id="{0E83D798-FB35-4792-A6DB-5B93B9577338}"/>
              </a:ext>
            </a:extLst>
          </p:cNvPr>
          <p:cNvSpPr txBox="1">
            <a:spLocks noChangeArrowheads="1"/>
          </p:cNvSpPr>
          <p:nvPr/>
        </p:nvSpPr>
        <p:spPr bwMode="auto">
          <a:xfrm>
            <a:off x="355125" y="3351351"/>
            <a:ext cx="6465287" cy="608907"/>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a:lnSpc>
                <a:spcPct val="85000"/>
              </a:lnSpc>
              <a:spcAft>
                <a:spcPts val="600"/>
              </a:spcAft>
            </a:pPr>
            <a:r>
              <a:rPr lang="en-US" altLang="en-US" sz="3600" b="1" i="1" spc="-50" dirty="0">
                <a:solidFill>
                  <a:srgbClr val="FFFFFF"/>
                </a:solidFill>
                <a:latin typeface="Century Gothic" panose="020B0502020202020204" pitchFamily="34" charset="0"/>
              </a:rPr>
              <a:t>Cryptosporidium parvum</a:t>
            </a:r>
            <a:endParaRPr lang="en-US" altLang="en-US" sz="3600" spc="-50" dirty="0">
              <a:solidFill>
                <a:srgbClr val="FFFFFF"/>
              </a:solidFill>
              <a:latin typeface="Century Gothic" panose="020B0502020202020204" pitchFamily="34" charset="0"/>
            </a:endParaRPr>
          </a:p>
        </p:txBody>
      </p:sp>
      <p:sp>
        <p:nvSpPr>
          <p:cNvPr id="5" name="Rectangle 4">
            <a:extLst>
              <a:ext uri="{FF2B5EF4-FFF2-40B4-BE49-F238E27FC236}">
                <a16:creationId xmlns:a16="http://schemas.microsoft.com/office/drawing/2014/main" id="{CB77860C-127D-4F17-B52F-CD5B3A1C4522}"/>
              </a:ext>
            </a:extLst>
          </p:cNvPr>
          <p:cNvSpPr txBox="1">
            <a:spLocks noChangeArrowheads="1"/>
          </p:cNvSpPr>
          <p:nvPr/>
        </p:nvSpPr>
        <p:spPr bwMode="auto">
          <a:xfrm>
            <a:off x="201121" y="4127479"/>
            <a:ext cx="6313647" cy="512348"/>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Autofit/>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marL="457200" indent="-457200">
              <a:lnSpc>
                <a:spcPct val="85000"/>
              </a:lnSpc>
              <a:spcAft>
                <a:spcPts val="600"/>
              </a:spcAft>
              <a:buFont typeface="Arial" panose="020B0604020202020204" pitchFamily="34" charset="0"/>
              <a:buChar char="•"/>
            </a:pPr>
            <a:r>
              <a:rPr lang="en-US" altLang="en-US" sz="2400" b="1" spc="-50" dirty="0">
                <a:solidFill>
                  <a:srgbClr val="FFFFFF"/>
                </a:solidFill>
                <a:latin typeface="Century Gothic" panose="020B0502020202020204" pitchFamily="34" charset="0"/>
              </a:rPr>
              <a:t>Intestinal pathogen of calves</a:t>
            </a:r>
          </a:p>
        </p:txBody>
      </p:sp>
      <p:sp>
        <p:nvSpPr>
          <p:cNvPr id="6" name="Rectangle 4">
            <a:extLst>
              <a:ext uri="{FF2B5EF4-FFF2-40B4-BE49-F238E27FC236}">
                <a16:creationId xmlns:a16="http://schemas.microsoft.com/office/drawing/2014/main" id="{E48E6AA9-A4EA-488D-AA2A-674AC01C6268}"/>
              </a:ext>
            </a:extLst>
          </p:cNvPr>
          <p:cNvSpPr txBox="1">
            <a:spLocks noChangeArrowheads="1"/>
          </p:cNvSpPr>
          <p:nvPr/>
        </p:nvSpPr>
        <p:spPr bwMode="auto">
          <a:xfrm>
            <a:off x="201121" y="4922075"/>
            <a:ext cx="6465287" cy="533482"/>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Autofit/>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marL="457200" indent="-457200">
              <a:lnSpc>
                <a:spcPct val="85000"/>
              </a:lnSpc>
              <a:spcAft>
                <a:spcPts val="600"/>
              </a:spcAft>
              <a:buFont typeface="Arial" panose="020B0604020202020204" pitchFamily="34" charset="0"/>
              <a:buChar char="•"/>
            </a:pPr>
            <a:r>
              <a:rPr lang="en-US" altLang="en-US" sz="2400" i="1" spc="-50" dirty="0">
                <a:solidFill>
                  <a:srgbClr val="FFFFFF"/>
                </a:solidFill>
                <a:latin typeface="Century Gothic" panose="020B0502020202020204" pitchFamily="34" charset="0"/>
              </a:rPr>
              <a:t>C. parvum </a:t>
            </a:r>
            <a:r>
              <a:rPr lang="en-US" altLang="en-US" sz="2400" spc="-50" dirty="0">
                <a:solidFill>
                  <a:srgbClr val="FFFFFF"/>
                </a:solidFill>
                <a:latin typeface="Century Gothic" panose="020B0502020202020204" pitchFamily="34" charset="0"/>
              </a:rPr>
              <a:t>has very low host specificity!</a:t>
            </a:r>
          </a:p>
        </p:txBody>
      </p:sp>
      <p:sp>
        <p:nvSpPr>
          <p:cNvPr id="9" name="TextBox 8"/>
          <p:cNvSpPr txBox="1"/>
          <p:nvPr/>
        </p:nvSpPr>
        <p:spPr>
          <a:xfrm>
            <a:off x="9986357" y="304800"/>
            <a:ext cx="1851789" cy="830997"/>
          </a:xfrm>
          <a:prstGeom prst="rect">
            <a:avLst/>
          </a:prstGeom>
          <a:noFill/>
        </p:spPr>
        <p:txBody>
          <a:bodyPr wrap="none" rtlCol="0">
            <a:spAutoFit/>
          </a:bodyPr>
          <a:lstStyle/>
          <a:p>
            <a:r>
              <a:rPr lang="en-US" b="1" dirty="0">
                <a:solidFill>
                  <a:schemeClr val="bg1"/>
                </a:solidFill>
                <a:latin typeface="Century Gothic" panose="020B0502020202020204" pitchFamily="34" charset="0"/>
              </a:rPr>
              <a:t>Infective </a:t>
            </a:r>
          </a:p>
          <a:p>
            <a:r>
              <a:rPr lang="en-US" b="1" dirty="0" err="1">
                <a:solidFill>
                  <a:schemeClr val="bg1"/>
                </a:solidFill>
                <a:latin typeface="Century Gothic" panose="020B0502020202020204" pitchFamily="34" charset="0"/>
              </a:rPr>
              <a:t>sporozoites</a:t>
            </a:r>
            <a:endParaRPr lang="en-US" b="1" dirty="0">
              <a:solidFill>
                <a:schemeClr val="bg1"/>
              </a:solidFill>
              <a:latin typeface="Century Gothic" panose="020B0502020202020204" pitchFamily="34" charset="0"/>
            </a:endParaRPr>
          </a:p>
        </p:txBody>
      </p:sp>
      <p:cxnSp>
        <p:nvCxnSpPr>
          <p:cNvPr id="10" name="Straight Arrow Connector 9"/>
          <p:cNvCxnSpPr/>
          <p:nvPr/>
        </p:nvCxnSpPr>
        <p:spPr>
          <a:xfrm>
            <a:off x="10797613" y="1182372"/>
            <a:ext cx="104219" cy="57022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4">
            <a:extLst>
              <a:ext uri="{FF2B5EF4-FFF2-40B4-BE49-F238E27FC236}">
                <a16:creationId xmlns:a16="http://schemas.microsoft.com/office/drawing/2014/main" id="{9B12F84B-172F-4913-AFEF-E07AFD926D56}"/>
              </a:ext>
            </a:extLst>
          </p:cNvPr>
          <p:cNvSpPr txBox="1">
            <a:spLocks noChangeArrowheads="1"/>
          </p:cNvSpPr>
          <p:nvPr/>
        </p:nvSpPr>
        <p:spPr bwMode="auto">
          <a:xfrm>
            <a:off x="202725" y="5848938"/>
            <a:ext cx="10998675" cy="694590"/>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Autofit/>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marL="457200" indent="-457200">
              <a:lnSpc>
                <a:spcPct val="85000"/>
              </a:lnSpc>
              <a:spcAft>
                <a:spcPts val="600"/>
              </a:spcAft>
              <a:buFont typeface="Arial" panose="020B0604020202020204" pitchFamily="34" charset="0"/>
              <a:buChar char="•"/>
            </a:pPr>
            <a:r>
              <a:rPr lang="en-US" altLang="en-US" sz="2400" spc="-50" dirty="0">
                <a:solidFill>
                  <a:srgbClr val="FFFFFF"/>
                </a:solidFill>
                <a:latin typeface="Century Gothic" panose="020B0502020202020204" pitchFamily="34" charset="0"/>
              </a:rPr>
              <a:t>There are many </a:t>
            </a:r>
            <a:r>
              <a:rPr lang="en-US" altLang="en-US" sz="2400" i="1" spc="-50" dirty="0">
                <a:solidFill>
                  <a:srgbClr val="FFFFFF"/>
                </a:solidFill>
                <a:latin typeface="Century Gothic" panose="020B0502020202020204" pitchFamily="34" charset="0"/>
              </a:rPr>
              <a:t>Cryptosporidium</a:t>
            </a:r>
            <a:r>
              <a:rPr lang="en-US" altLang="en-US" sz="2400" spc="-50" dirty="0">
                <a:solidFill>
                  <a:srgbClr val="FFFFFF"/>
                </a:solidFill>
                <a:latin typeface="Century Gothic" panose="020B0502020202020204" pitchFamily="34" charset="0"/>
              </a:rPr>
              <a:t> spp. that are more host specific           (</a:t>
            </a:r>
            <a:r>
              <a:rPr lang="en-US" altLang="en-US" sz="2400" i="1" spc="-50" dirty="0">
                <a:solidFill>
                  <a:srgbClr val="FFFFFF"/>
                </a:solidFill>
                <a:latin typeface="Century Gothic" panose="020B0502020202020204" pitchFamily="34" charset="0"/>
              </a:rPr>
              <a:t>C. </a:t>
            </a:r>
            <a:r>
              <a:rPr lang="en-US" altLang="en-US" sz="2400" i="1" spc="-50" dirty="0" err="1">
                <a:solidFill>
                  <a:srgbClr val="FFFFFF"/>
                </a:solidFill>
                <a:latin typeface="Century Gothic" panose="020B0502020202020204" pitchFamily="34" charset="0"/>
              </a:rPr>
              <a:t>ryanae</a:t>
            </a:r>
            <a:r>
              <a:rPr lang="en-US" altLang="en-US" sz="2400" spc="-50" dirty="0">
                <a:solidFill>
                  <a:srgbClr val="FFFFFF"/>
                </a:solidFill>
                <a:latin typeface="Century Gothic" panose="020B0502020202020204" pitchFamily="34" charset="0"/>
              </a:rPr>
              <a:t>, </a:t>
            </a:r>
            <a:r>
              <a:rPr lang="en-US" altLang="en-US" sz="2400" i="1" spc="-50" dirty="0">
                <a:solidFill>
                  <a:srgbClr val="FFFFFF"/>
                </a:solidFill>
                <a:latin typeface="Century Gothic" panose="020B0502020202020204" pitchFamily="34" charset="0"/>
              </a:rPr>
              <a:t>C. </a:t>
            </a:r>
            <a:r>
              <a:rPr lang="en-US" altLang="en-US" sz="2400" i="1" spc="-50" dirty="0" err="1">
                <a:solidFill>
                  <a:srgbClr val="FFFFFF"/>
                </a:solidFill>
                <a:latin typeface="Century Gothic" panose="020B0502020202020204" pitchFamily="34" charset="0"/>
              </a:rPr>
              <a:t>bovis</a:t>
            </a:r>
            <a:r>
              <a:rPr lang="en-US" altLang="en-US" sz="2400" spc="-50" dirty="0">
                <a:solidFill>
                  <a:srgbClr val="FFFFFF"/>
                </a:solidFill>
                <a:latin typeface="Century Gothic" panose="020B0502020202020204" pitchFamily="34" charset="0"/>
              </a:rPr>
              <a:t>, </a:t>
            </a:r>
            <a:r>
              <a:rPr lang="en-US" altLang="en-US" sz="2400" i="1" spc="-50" dirty="0">
                <a:solidFill>
                  <a:srgbClr val="FFFFFF"/>
                </a:solidFill>
                <a:latin typeface="Century Gothic" panose="020B0502020202020204" pitchFamily="34" charset="0"/>
              </a:rPr>
              <a:t>C. </a:t>
            </a:r>
            <a:r>
              <a:rPr lang="en-US" altLang="en-US" sz="2400" i="1" spc="-50" dirty="0" err="1">
                <a:solidFill>
                  <a:srgbClr val="FFFFFF"/>
                </a:solidFill>
                <a:latin typeface="Century Gothic" panose="020B0502020202020204" pitchFamily="34" charset="0"/>
              </a:rPr>
              <a:t>canis</a:t>
            </a:r>
            <a:r>
              <a:rPr lang="en-US" altLang="en-US" sz="2400" spc="-50" dirty="0">
                <a:solidFill>
                  <a:srgbClr val="FFFFFF"/>
                </a:solidFill>
                <a:latin typeface="Century Gothic" panose="020B0502020202020204" pitchFamily="34" charset="0"/>
              </a:rPr>
              <a:t>, </a:t>
            </a:r>
            <a:r>
              <a:rPr lang="en-US" altLang="en-US" sz="2400" i="1" spc="-50" dirty="0">
                <a:solidFill>
                  <a:srgbClr val="FFFFFF"/>
                </a:solidFill>
                <a:latin typeface="Century Gothic" panose="020B0502020202020204" pitchFamily="34" charset="0"/>
              </a:rPr>
              <a:t>C. </a:t>
            </a:r>
            <a:r>
              <a:rPr lang="en-US" altLang="en-US" sz="2400" i="1" spc="-50" dirty="0" err="1">
                <a:solidFill>
                  <a:srgbClr val="FFFFFF"/>
                </a:solidFill>
                <a:latin typeface="Century Gothic" panose="020B0502020202020204" pitchFamily="34" charset="0"/>
              </a:rPr>
              <a:t>felis</a:t>
            </a:r>
            <a:r>
              <a:rPr lang="en-US" altLang="en-US" sz="2400" i="1" spc="-50" dirty="0">
                <a:solidFill>
                  <a:srgbClr val="FFFFFF"/>
                </a:solidFill>
                <a:latin typeface="Century Gothic" panose="020B0502020202020204" pitchFamily="34" charset="0"/>
              </a:rPr>
              <a:t> </a:t>
            </a:r>
            <a:r>
              <a:rPr lang="en-US" altLang="en-US" sz="2400" spc="-50" dirty="0" err="1">
                <a:solidFill>
                  <a:srgbClr val="FFFFFF"/>
                </a:solidFill>
                <a:latin typeface="Century Gothic" panose="020B0502020202020204" pitchFamily="34" charset="0"/>
              </a:rPr>
              <a:t>etc</a:t>
            </a:r>
            <a:r>
              <a:rPr lang="en-US" altLang="en-US" sz="2400" spc="-50" dirty="0">
                <a:solidFill>
                  <a:srgbClr val="FFFFFF"/>
                </a:solidFill>
                <a:latin typeface="Century Gothic" panose="020B0502020202020204" pitchFamily="34" charset="0"/>
              </a:rPr>
              <a:t>)</a:t>
            </a:r>
          </a:p>
        </p:txBody>
      </p:sp>
    </p:spTree>
    <p:extLst>
      <p:ext uri="{BB962C8B-B14F-4D97-AF65-F5344CB8AC3E}">
        <p14:creationId xmlns:p14="http://schemas.microsoft.com/office/powerpoint/2010/main" val="3834626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316852-F8BA-4F4A-BC24-E02A88E48F90}"/>
              </a:ext>
            </a:extLst>
          </p:cNvPr>
          <p:cNvSpPr/>
          <p:nvPr/>
        </p:nvSpPr>
        <p:spPr>
          <a:xfrm>
            <a:off x="3905451" y="228600"/>
            <a:ext cx="7962900" cy="525484"/>
          </a:xfrm>
          <a:prstGeom prst="rect">
            <a:avLst/>
          </a:prstGeom>
        </p:spPr>
        <p:txBody>
          <a:bodyPr vert="horz" lIns="91440" tIns="45720" rIns="91440" bIns="45720" rtlCol="0" anchor="b">
            <a:noAutofit/>
          </a:bodyPr>
          <a:lstStyle/>
          <a:p>
            <a:pPr>
              <a:lnSpc>
                <a:spcPct val="85000"/>
              </a:lnSpc>
              <a:spcAft>
                <a:spcPts val="600"/>
              </a:spcAft>
            </a:pPr>
            <a:r>
              <a:rPr lang="en-US" sz="2800" b="1" spc="-50" dirty="0">
                <a:solidFill>
                  <a:schemeClr val="tx1">
                    <a:lumMod val="75000"/>
                    <a:lumOff val="25000"/>
                  </a:schemeClr>
                </a:solidFill>
                <a:latin typeface="Century Gothic" panose="020B0502020202020204" pitchFamily="34" charset="0"/>
                <a:ea typeface="+mj-ea"/>
                <a:cs typeface="+mj-cs"/>
              </a:rPr>
              <a:t>Learning Objectives:</a:t>
            </a:r>
            <a:r>
              <a:rPr lang="en-US" sz="2800" b="1" i="1" spc="-50" dirty="0">
                <a:solidFill>
                  <a:schemeClr val="tx1">
                    <a:lumMod val="75000"/>
                    <a:lumOff val="25000"/>
                  </a:schemeClr>
                </a:solidFill>
                <a:latin typeface="Century Gothic" panose="020B0502020202020204" pitchFamily="34" charset="0"/>
                <a:ea typeface="+mj-ea"/>
                <a:cs typeface="+mj-cs"/>
              </a:rPr>
              <a:t> Cryptosporidium parvum</a:t>
            </a:r>
            <a:endParaRPr lang="en-US" sz="2800" b="1" spc="-50" dirty="0">
              <a:solidFill>
                <a:schemeClr val="tx1">
                  <a:lumMod val="75000"/>
                  <a:lumOff val="25000"/>
                </a:schemeClr>
              </a:solidFill>
              <a:latin typeface="Century Gothic" panose="020B0502020202020204" pitchFamily="34" charset="0"/>
              <a:ea typeface="+mj-ea"/>
              <a:cs typeface="+mj-cs"/>
            </a:endParaRPr>
          </a:p>
        </p:txBody>
      </p:sp>
      <p:sp>
        <p:nvSpPr>
          <p:cNvPr id="3" name="Rectangle 2">
            <a:extLst>
              <a:ext uri="{FF2B5EF4-FFF2-40B4-BE49-F238E27FC236}">
                <a16:creationId xmlns:a16="http://schemas.microsoft.com/office/drawing/2014/main" id="{E17B33D2-D7FE-47F7-93AF-19F82FFEB0DB}"/>
              </a:ext>
            </a:extLst>
          </p:cNvPr>
          <p:cNvSpPr/>
          <p:nvPr/>
        </p:nvSpPr>
        <p:spPr>
          <a:xfrm>
            <a:off x="3429001" y="754084"/>
            <a:ext cx="8763000" cy="5872794"/>
          </a:xfrm>
          <a:prstGeom prst="rect">
            <a:avLst/>
          </a:prstGeom>
        </p:spPr>
        <p:txBody>
          <a:bodyPr vert="horz" lIns="0" tIns="45720" rIns="0" bIns="45720" rtlCol="0">
            <a:noAutofit/>
          </a:bodyPr>
          <a:lstStyle/>
          <a:p>
            <a:pPr marL="514350" indent="-514350">
              <a:lnSpc>
                <a:spcPct val="90000"/>
              </a:lnSpc>
              <a:spcAft>
                <a:spcPts val="600"/>
              </a:spcAft>
              <a:buClr>
                <a:schemeClr val="accent1"/>
              </a:buClr>
              <a:buFont typeface="Calibri" panose="020F0502020204030204" pitchFamily="34" charset="0"/>
              <a:buAutoNum type="arabicPeriod"/>
            </a:pPr>
            <a:r>
              <a:rPr lang="en-US" sz="2000" u="sng" dirty="0">
                <a:solidFill>
                  <a:schemeClr val="tx1">
                    <a:lumMod val="75000"/>
                    <a:lumOff val="25000"/>
                  </a:schemeClr>
                </a:solidFill>
                <a:latin typeface="Century Gothic" panose="020B0502020202020204" pitchFamily="34" charset="0"/>
                <a:ea typeface="+mn-ea"/>
              </a:rPr>
              <a:t>Morphology:</a:t>
            </a:r>
            <a:r>
              <a:rPr lang="en-US" sz="2000" dirty="0">
                <a:solidFill>
                  <a:schemeClr val="tx1">
                    <a:lumMod val="75000"/>
                    <a:lumOff val="25000"/>
                  </a:schemeClr>
                </a:solidFill>
                <a:latin typeface="Century Gothic" panose="020B0502020202020204" pitchFamily="34" charset="0"/>
                <a:ea typeface="+mn-ea"/>
              </a:rPr>
              <a:t> know that they are small, have 4 </a:t>
            </a:r>
            <a:r>
              <a:rPr lang="en-US" sz="2000" dirty="0" err="1">
                <a:solidFill>
                  <a:schemeClr val="tx1">
                    <a:lumMod val="75000"/>
                    <a:lumOff val="25000"/>
                  </a:schemeClr>
                </a:solidFill>
                <a:latin typeface="Century Gothic" panose="020B0502020202020204" pitchFamily="34" charset="0"/>
                <a:ea typeface="+mn-ea"/>
              </a:rPr>
              <a:t>sporozoites</a:t>
            </a:r>
            <a:endParaRPr lang="en-US" sz="2000" u="sng" dirty="0">
              <a:solidFill>
                <a:schemeClr val="tx1">
                  <a:lumMod val="75000"/>
                  <a:lumOff val="25000"/>
                </a:schemeClr>
              </a:solidFill>
              <a:latin typeface="Century Gothic" panose="020B0502020202020204" pitchFamily="34" charset="0"/>
              <a:ea typeface="+mn-ea"/>
            </a:endParaRPr>
          </a:p>
          <a:p>
            <a:pPr marL="514350" indent="-514350">
              <a:lnSpc>
                <a:spcPct val="90000"/>
              </a:lnSpc>
              <a:spcAft>
                <a:spcPts val="600"/>
              </a:spcAft>
              <a:buClr>
                <a:schemeClr val="accent1"/>
              </a:buClr>
              <a:buFont typeface="Calibri" panose="020F0502020204030204" pitchFamily="34" charset="0"/>
              <a:buAutoNum type="arabicPeriod"/>
            </a:pPr>
            <a:r>
              <a:rPr lang="en-US" sz="2000" u="sng" dirty="0">
                <a:solidFill>
                  <a:schemeClr val="tx1">
                    <a:lumMod val="75000"/>
                    <a:lumOff val="25000"/>
                  </a:schemeClr>
                </a:solidFill>
                <a:latin typeface="Century Gothic" panose="020B0502020202020204" pitchFamily="34" charset="0"/>
                <a:ea typeface="+mn-ea"/>
              </a:rPr>
              <a:t>Life cycle</a:t>
            </a:r>
            <a:r>
              <a:rPr lang="en-US" sz="2000" dirty="0">
                <a:solidFill>
                  <a:schemeClr val="tx1">
                    <a:lumMod val="75000"/>
                    <a:lumOff val="25000"/>
                  </a:schemeClr>
                </a:solidFill>
                <a:latin typeface="Century Gothic" panose="020B0502020202020204" pitchFamily="34" charset="0"/>
                <a:ea typeface="+mn-ea"/>
              </a:rPr>
              <a:t>: know direct life cycle, fecal-oral, where sporulation occurs and why that is important</a:t>
            </a:r>
          </a:p>
          <a:p>
            <a:pPr marL="514350" indent="-514350">
              <a:lnSpc>
                <a:spcPct val="90000"/>
              </a:lnSpc>
              <a:spcAft>
                <a:spcPts val="600"/>
              </a:spcAft>
              <a:buClr>
                <a:schemeClr val="accent1"/>
              </a:buClr>
              <a:buFont typeface="Calibri" panose="020F0502020204030204" pitchFamily="34" charset="0"/>
              <a:buAutoNum type="arabicPeriod"/>
            </a:pPr>
            <a:r>
              <a:rPr lang="en-US" sz="2000" u="sng" dirty="0">
                <a:solidFill>
                  <a:schemeClr val="tx1">
                    <a:lumMod val="75000"/>
                    <a:lumOff val="25000"/>
                  </a:schemeClr>
                </a:solidFill>
                <a:latin typeface="Century Gothic" panose="020B0502020202020204" pitchFamily="34" charset="0"/>
                <a:ea typeface="+mn-ea"/>
              </a:rPr>
              <a:t>Transmission and Dissemination</a:t>
            </a:r>
            <a:r>
              <a:rPr lang="en-US" sz="2000" dirty="0">
                <a:solidFill>
                  <a:schemeClr val="tx1">
                    <a:lumMod val="75000"/>
                    <a:lumOff val="25000"/>
                  </a:schemeClr>
                </a:solidFill>
                <a:latin typeface="Century Gothic" panose="020B0502020202020204" pitchFamily="34" charset="0"/>
                <a:ea typeface="+mn-ea"/>
              </a:rPr>
              <a:t>: sporulated oocysts are ingested; understand autoinfection and the implications of oocysts having a thin vs thick wall. </a:t>
            </a:r>
          </a:p>
          <a:p>
            <a:pPr marL="514350" indent="-514350">
              <a:lnSpc>
                <a:spcPct val="90000"/>
              </a:lnSpc>
              <a:spcAft>
                <a:spcPts val="600"/>
              </a:spcAft>
              <a:buClr>
                <a:schemeClr val="accent1"/>
              </a:buClr>
              <a:buFont typeface="Calibri" panose="020F0502020204030204" pitchFamily="34" charset="0"/>
              <a:buAutoNum type="arabicPeriod"/>
            </a:pPr>
            <a:r>
              <a:rPr lang="en-US" sz="2000" u="sng" dirty="0">
                <a:solidFill>
                  <a:schemeClr val="tx1">
                    <a:lumMod val="75000"/>
                    <a:lumOff val="25000"/>
                  </a:schemeClr>
                </a:solidFill>
                <a:latin typeface="Century Gothic" panose="020B0502020202020204" pitchFamily="34" charset="0"/>
                <a:ea typeface="+mn-ea"/>
              </a:rPr>
              <a:t>Pathogenesis</a:t>
            </a:r>
            <a:r>
              <a:rPr lang="en-US" sz="2000" dirty="0">
                <a:solidFill>
                  <a:schemeClr val="tx1">
                    <a:lumMod val="75000"/>
                    <a:lumOff val="25000"/>
                  </a:schemeClr>
                </a:solidFill>
                <a:latin typeface="Century Gothic" panose="020B0502020202020204" pitchFamily="34" charset="0"/>
                <a:ea typeface="+mn-ea"/>
              </a:rPr>
              <a:t>: know the primary method of cell destruction and where it occurs.</a:t>
            </a:r>
          </a:p>
          <a:p>
            <a:pPr marL="514350" indent="-514350">
              <a:lnSpc>
                <a:spcPct val="90000"/>
              </a:lnSpc>
              <a:spcAft>
                <a:spcPts val="600"/>
              </a:spcAft>
              <a:buClr>
                <a:schemeClr val="accent1"/>
              </a:buClr>
              <a:buFont typeface="Calibri" panose="020F0502020204030204" pitchFamily="34" charset="0"/>
              <a:buAutoNum type="arabicPeriod"/>
            </a:pPr>
            <a:r>
              <a:rPr lang="en-US" sz="2000" u="sng" dirty="0">
                <a:solidFill>
                  <a:schemeClr val="tx1">
                    <a:lumMod val="75000"/>
                    <a:lumOff val="25000"/>
                  </a:schemeClr>
                </a:solidFill>
                <a:latin typeface="Century Gothic" panose="020B0502020202020204" pitchFamily="34" charset="0"/>
                <a:ea typeface="+mn-ea"/>
              </a:rPr>
              <a:t>Clinical signs</a:t>
            </a:r>
            <a:r>
              <a:rPr lang="en-US" sz="2000" dirty="0">
                <a:solidFill>
                  <a:schemeClr val="tx1">
                    <a:lumMod val="75000"/>
                    <a:lumOff val="25000"/>
                  </a:schemeClr>
                </a:solidFill>
                <a:latin typeface="Century Gothic" panose="020B0502020202020204" pitchFamily="34" charset="0"/>
                <a:ea typeface="+mn-ea"/>
              </a:rPr>
              <a:t>: know the main clinical signs.</a:t>
            </a:r>
          </a:p>
          <a:p>
            <a:pPr marL="514350" indent="-514350">
              <a:lnSpc>
                <a:spcPct val="90000"/>
              </a:lnSpc>
              <a:spcAft>
                <a:spcPts val="600"/>
              </a:spcAft>
              <a:buClr>
                <a:schemeClr val="accent1"/>
              </a:buClr>
              <a:buFont typeface="Calibri" panose="020F0502020204030204" pitchFamily="34" charset="0"/>
              <a:buAutoNum type="arabicPeriod"/>
            </a:pPr>
            <a:r>
              <a:rPr lang="en-US" sz="2000" u="sng" dirty="0">
                <a:solidFill>
                  <a:schemeClr val="tx1">
                    <a:lumMod val="75000"/>
                    <a:lumOff val="25000"/>
                  </a:schemeClr>
                </a:solidFill>
                <a:latin typeface="Century Gothic" panose="020B0502020202020204" pitchFamily="34" charset="0"/>
                <a:ea typeface="+mn-ea"/>
              </a:rPr>
              <a:t>Diagnosis</a:t>
            </a:r>
            <a:r>
              <a:rPr lang="en-US" sz="2000" dirty="0">
                <a:solidFill>
                  <a:schemeClr val="tx1">
                    <a:lumMod val="75000"/>
                    <a:lumOff val="25000"/>
                  </a:schemeClr>
                </a:solidFill>
                <a:latin typeface="Century Gothic" panose="020B0502020202020204" pitchFamily="34" charset="0"/>
                <a:ea typeface="+mn-ea"/>
              </a:rPr>
              <a:t>: know the main method of diagnosis.</a:t>
            </a:r>
          </a:p>
          <a:p>
            <a:pPr marL="514350" indent="-514350">
              <a:lnSpc>
                <a:spcPct val="90000"/>
              </a:lnSpc>
              <a:spcAft>
                <a:spcPts val="600"/>
              </a:spcAft>
              <a:buClr>
                <a:schemeClr val="accent1"/>
              </a:buClr>
              <a:buFont typeface="Calibri" panose="020F0502020204030204" pitchFamily="34" charset="0"/>
              <a:buAutoNum type="arabicPeriod"/>
            </a:pPr>
            <a:r>
              <a:rPr lang="en-US" sz="2000" u="sng" dirty="0">
                <a:solidFill>
                  <a:schemeClr val="tx1">
                    <a:lumMod val="75000"/>
                    <a:lumOff val="25000"/>
                  </a:schemeClr>
                </a:solidFill>
                <a:latin typeface="Century Gothic" panose="020B0502020202020204" pitchFamily="34" charset="0"/>
                <a:ea typeface="+mn-ea"/>
              </a:rPr>
              <a:t>Treatment</a:t>
            </a:r>
            <a:r>
              <a:rPr lang="en-US" sz="2000" dirty="0">
                <a:solidFill>
                  <a:schemeClr val="tx1">
                    <a:lumMod val="75000"/>
                    <a:lumOff val="25000"/>
                  </a:schemeClr>
                </a:solidFill>
                <a:latin typeface="Century Gothic" panose="020B0502020202020204" pitchFamily="34" charset="0"/>
                <a:ea typeface="+mn-ea"/>
              </a:rPr>
              <a:t>: Understand the most effective and important way to treat diarrhea in calves</a:t>
            </a:r>
          </a:p>
          <a:p>
            <a:pPr marL="514350" indent="-514350">
              <a:lnSpc>
                <a:spcPct val="90000"/>
              </a:lnSpc>
              <a:spcAft>
                <a:spcPts val="600"/>
              </a:spcAft>
              <a:buClr>
                <a:schemeClr val="accent1"/>
              </a:buClr>
              <a:buFont typeface="Calibri" panose="020F0502020204030204" pitchFamily="34" charset="0"/>
              <a:buAutoNum type="arabicPeriod"/>
            </a:pPr>
            <a:r>
              <a:rPr lang="en-US" sz="2000" u="sng" dirty="0">
                <a:solidFill>
                  <a:schemeClr val="tx1">
                    <a:lumMod val="75000"/>
                    <a:lumOff val="25000"/>
                  </a:schemeClr>
                </a:solidFill>
                <a:latin typeface="Century Gothic" panose="020B0502020202020204" pitchFamily="34" charset="0"/>
                <a:ea typeface="+mn-ea"/>
              </a:rPr>
              <a:t>Control:</a:t>
            </a:r>
            <a:r>
              <a:rPr lang="en-US" sz="2000" dirty="0">
                <a:solidFill>
                  <a:schemeClr val="tx1">
                    <a:lumMod val="75000"/>
                    <a:lumOff val="25000"/>
                  </a:schemeClr>
                </a:solidFill>
                <a:latin typeface="Century Gothic" panose="020B0502020202020204" pitchFamily="34" charset="0"/>
                <a:ea typeface="+mn-ea"/>
              </a:rPr>
              <a:t> Understand best way to control </a:t>
            </a:r>
            <a:r>
              <a:rPr lang="en-US" sz="2000" i="1" dirty="0">
                <a:solidFill>
                  <a:schemeClr val="tx1">
                    <a:lumMod val="75000"/>
                    <a:lumOff val="25000"/>
                  </a:schemeClr>
                </a:solidFill>
                <a:latin typeface="Century Gothic" panose="020B0502020202020204" pitchFamily="34" charset="0"/>
                <a:ea typeface="+mn-ea"/>
              </a:rPr>
              <a:t>C. parvum, </a:t>
            </a:r>
            <a:r>
              <a:rPr lang="en-US" sz="2000" dirty="0">
                <a:solidFill>
                  <a:schemeClr val="tx1">
                    <a:lumMod val="75000"/>
                    <a:lumOff val="25000"/>
                  </a:schemeClr>
                </a:solidFill>
                <a:latin typeface="Century Gothic" panose="020B0502020202020204" pitchFamily="34" charset="0"/>
                <a:ea typeface="+mn-ea"/>
              </a:rPr>
              <a:t>prevent </a:t>
            </a:r>
            <a:r>
              <a:rPr lang="en-US" sz="2000" dirty="0" err="1">
                <a:solidFill>
                  <a:schemeClr val="tx1">
                    <a:lumMod val="75000"/>
                    <a:lumOff val="25000"/>
                  </a:schemeClr>
                </a:solidFill>
                <a:latin typeface="Century Gothic" panose="020B0502020202020204" pitchFamily="34" charset="0"/>
                <a:ea typeface="+mn-ea"/>
              </a:rPr>
              <a:t>diesease</a:t>
            </a:r>
            <a:r>
              <a:rPr lang="en-US" sz="2000" dirty="0">
                <a:solidFill>
                  <a:schemeClr val="tx1">
                    <a:lumMod val="75000"/>
                    <a:lumOff val="25000"/>
                  </a:schemeClr>
                </a:solidFill>
                <a:latin typeface="Century Gothic" panose="020B0502020202020204" pitchFamily="34" charset="0"/>
                <a:ea typeface="+mn-ea"/>
              </a:rPr>
              <a:t> and how long oocysts are viable for in the environment.</a:t>
            </a:r>
          </a:p>
          <a:p>
            <a:pPr marL="514350" indent="-514350">
              <a:lnSpc>
                <a:spcPct val="90000"/>
              </a:lnSpc>
              <a:spcAft>
                <a:spcPts val="600"/>
              </a:spcAft>
              <a:buClr>
                <a:schemeClr val="accent1"/>
              </a:buClr>
              <a:buFont typeface="Calibri" panose="020F0502020204030204" pitchFamily="34" charset="0"/>
              <a:buAutoNum type="arabicPeriod"/>
            </a:pPr>
            <a:r>
              <a:rPr lang="en-US" sz="2000" u="sng" dirty="0">
                <a:solidFill>
                  <a:schemeClr val="tx1">
                    <a:lumMod val="75000"/>
                    <a:lumOff val="25000"/>
                  </a:schemeClr>
                </a:solidFill>
                <a:latin typeface="Century Gothic" panose="020B0502020202020204" pitchFamily="34" charset="0"/>
                <a:ea typeface="+mn-ea"/>
              </a:rPr>
              <a:t>Epidemiology</a:t>
            </a:r>
            <a:r>
              <a:rPr lang="en-US" sz="2000" dirty="0">
                <a:solidFill>
                  <a:schemeClr val="tx1">
                    <a:lumMod val="75000"/>
                    <a:lumOff val="25000"/>
                  </a:schemeClr>
                </a:solidFill>
                <a:latin typeface="Century Gothic" panose="020B0502020202020204" pitchFamily="34" charset="0"/>
                <a:ea typeface="+mn-ea"/>
              </a:rPr>
              <a:t>: Know the 4 common risk factors for calves</a:t>
            </a:r>
          </a:p>
          <a:p>
            <a:pPr marL="514350" indent="-514350">
              <a:lnSpc>
                <a:spcPct val="90000"/>
              </a:lnSpc>
              <a:spcAft>
                <a:spcPts val="600"/>
              </a:spcAft>
              <a:buClr>
                <a:schemeClr val="accent1"/>
              </a:buClr>
              <a:buFont typeface="Calibri" panose="020F0502020204030204" pitchFamily="34" charset="0"/>
              <a:buAutoNum type="arabicPeriod"/>
            </a:pPr>
            <a:r>
              <a:rPr lang="en-US" sz="2000" u="sng" dirty="0">
                <a:solidFill>
                  <a:schemeClr val="tx1">
                    <a:lumMod val="75000"/>
                    <a:lumOff val="25000"/>
                  </a:schemeClr>
                </a:solidFill>
                <a:latin typeface="Century Gothic" panose="020B0502020202020204" pitchFamily="34" charset="0"/>
                <a:ea typeface="+mn-ea"/>
              </a:rPr>
              <a:t>Zoonosis</a:t>
            </a:r>
            <a:r>
              <a:rPr lang="en-US" sz="2000" dirty="0">
                <a:solidFill>
                  <a:schemeClr val="tx1">
                    <a:lumMod val="75000"/>
                    <a:lumOff val="25000"/>
                  </a:schemeClr>
                </a:solidFill>
                <a:latin typeface="Century Gothic" panose="020B0502020202020204" pitchFamily="34" charset="0"/>
                <a:ea typeface="+mn-ea"/>
              </a:rPr>
              <a:t>: understand </a:t>
            </a:r>
            <a:r>
              <a:rPr lang="en-US" sz="2000" i="1" dirty="0">
                <a:solidFill>
                  <a:schemeClr val="tx1">
                    <a:lumMod val="75000"/>
                    <a:lumOff val="25000"/>
                  </a:schemeClr>
                </a:solidFill>
                <a:latin typeface="Century Gothic" panose="020B0502020202020204" pitchFamily="34" charset="0"/>
                <a:ea typeface="+mn-ea"/>
              </a:rPr>
              <a:t>C. parvum </a:t>
            </a:r>
            <a:r>
              <a:rPr lang="en-US" sz="2000" dirty="0">
                <a:solidFill>
                  <a:schemeClr val="tx1">
                    <a:lumMod val="75000"/>
                    <a:lumOff val="25000"/>
                  </a:schemeClr>
                </a:solidFill>
                <a:latin typeface="Century Gothic" panose="020B0502020202020204" pitchFamily="34" charset="0"/>
                <a:ea typeface="+mn-ea"/>
              </a:rPr>
              <a:t>is highly zoonotic and the primary way most people are infected.</a:t>
            </a:r>
          </a:p>
        </p:txBody>
      </p:sp>
      <p:pic>
        <p:nvPicPr>
          <p:cNvPr id="1026" name="Picture 2">
            <a:extLst>
              <a:ext uri="{FF2B5EF4-FFF2-40B4-BE49-F238E27FC236}">
                <a16:creationId xmlns:a16="http://schemas.microsoft.com/office/drawing/2014/main" id="{E029BF16-1D69-4120-8C59-1826A02262A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2400" y="90714"/>
            <a:ext cx="32004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059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019800" y="2514600"/>
            <a:ext cx="1574470" cy="1200329"/>
          </a:xfrm>
          <a:prstGeom prst="rect">
            <a:avLst/>
          </a:prstGeom>
          <a:noFill/>
        </p:spPr>
        <p:txBody>
          <a:bodyPr wrap="none" rtlCol="0">
            <a:spAutoFit/>
          </a:bodyPr>
          <a:lstStyle/>
          <a:p>
            <a:r>
              <a:rPr lang="en-US" sz="1800" dirty="0">
                <a:latin typeface="Comic Sans MS" panose="030F0702030302020204" pitchFamily="66" charset="0"/>
              </a:rPr>
              <a:t>“superficial” </a:t>
            </a:r>
          </a:p>
          <a:p>
            <a:r>
              <a:rPr lang="en-US" sz="1800" dirty="0">
                <a:latin typeface="Comic Sans MS" panose="030F0702030302020204" pitchFamily="66" charset="0"/>
              </a:rPr>
              <a:t>location</a:t>
            </a:r>
          </a:p>
          <a:p>
            <a:r>
              <a:rPr lang="en-US" sz="1800" dirty="0">
                <a:latin typeface="Comic Sans MS" panose="030F0702030302020204" pitchFamily="66" charset="0"/>
              </a:rPr>
              <a:t>in the </a:t>
            </a:r>
          </a:p>
          <a:p>
            <a:r>
              <a:rPr lang="en-US" sz="1800" dirty="0">
                <a:latin typeface="Comic Sans MS" panose="030F0702030302020204" pitchFamily="66" charset="0"/>
              </a:rPr>
              <a:t>enterocyte</a:t>
            </a:r>
          </a:p>
        </p:txBody>
      </p:sp>
      <p:sp>
        <p:nvSpPr>
          <p:cNvPr id="6" name="TextBox 5"/>
          <p:cNvSpPr txBox="1"/>
          <p:nvPr/>
        </p:nvSpPr>
        <p:spPr>
          <a:xfrm>
            <a:off x="45958" y="1480101"/>
            <a:ext cx="1374995" cy="461665"/>
          </a:xfrm>
          <a:prstGeom prst="rect">
            <a:avLst/>
          </a:prstGeom>
          <a:noFill/>
        </p:spPr>
        <p:txBody>
          <a:bodyPr wrap="square" rtlCol="0">
            <a:spAutoFit/>
          </a:bodyPr>
          <a:lstStyle/>
          <a:p>
            <a:r>
              <a:rPr lang="en-US" b="1" dirty="0">
                <a:solidFill>
                  <a:schemeClr val="accent1">
                    <a:lumMod val="75000"/>
                  </a:schemeClr>
                </a:solidFill>
                <a:latin typeface="Century Gothic" panose="020B0502020202020204" pitchFamily="34" charset="0"/>
              </a:rPr>
              <a:t>Oocyte </a:t>
            </a:r>
          </a:p>
        </p:txBody>
      </p:sp>
      <p:sp>
        <p:nvSpPr>
          <p:cNvPr id="7" name="TextBox 6"/>
          <p:cNvSpPr txBox="1"/>
          <p:nvPr/>
        </p:nvSpPr>
        <p:spPr>
          <a:xfrm>
            <a:off x="85787" y="4121335"/>
            <a:ext cx="3124200" cy="1200329"/>
          </a:xfrm>
          <a:prstGeom prst="rect">
            <a:avLst/>
          </a:prstGeom>
          <a:noFill/>
        </p:spPr>
        <p:txBody>
          <a:bodyPr wrap="square" rtlCol="0">
            <a:spAutoFit/>
          </a:bodyPr>
          <a:lstStyle/>
          <a:p>
            <a:r>
              <a:rPr lang="en-US" dirty="0">
                <a:solidFill>
                  <a:schemeClr val="accent1">
                    <a:lumMod val="75000"/>
                  </a:schemeClr>
                </a:solidFill>
                <a:latin typeface="Century Gothic" panose="020B0502020202020204" pitchFamily="34" charset="0"/>
              </a:rPr>
              <a:t>5-8 um (very small)</a:t>
            </a:r>
          </a:p>
          <a:p>
            <a:endParaRPr lang="en-US" dirty="0">
              <a:solidFill>
                <a:schemeClr val="accent1">
                  <a:lumMod val="75000"/>
                </a:schemeClr>
              </a:solidFill>
              <a:latin typeface="Century Gothic" panose="020B0502020202020204" pitchFamily="34" charset="0"/>
            </a:endParaRPr>
          </a:p>
          <a:p>
            <a:r>
              <a:rPr lang="en-US" dirty="0">
                <a:solidFill>
                  <a:schemeClr val="accent1">
                    <a:lumMod val="75000"/>
                  </a:schemeClr>
                </a:solidFill>
                <a:latin typeface="Century Gothic" panose="020B0502020202020204" pitchFamily="34" charset="0"/>
              </a:rPr>
              <a:t>thick or thin walls</a:t>
            </a:r>
          </a:p>
        </p:txBody>
      </p:sp>
      <p:sp>
        <p:nvSpPr>
          <p:cNvPr id="13" name="Rectangle 12">
            <a:extLst>
              <a:ext uri="{FF2B5EF4-FFF2-40B4-BE49-F238E27FC236}">
                <a16:creationId xmlns:a16="http://schemas.microsoft.com/office/drawing/2014/main" id="{527755E5-517F-488E-B340-6443A6C7F8B5}"/>
              </a:ext>
            </a:extLst>
          </p:cNvPr>
          <p:cNvSpPr/>
          <p:nvPr/>
        </p:nvSpPr>
        <p:spPr>
          <a:xfrm>
            <a:off x="2667000" y="21716"/>
            <a:ext cx="6120586" cy="707886"/>
          </a:xfrm>
          <a:prstGeom prst="rect">
            <a:avLst/>
          </a:prstGeom>
        </p:spPr>
        <p:txBody>
          <a:bodyPr wrap="none">
            <a:spAutoFit/>
          </a:bodyPr>
          <a:lstStyle/>
          <a:p>
            <a:r>
              <a:rPr lang="en-US" altLang="en-US" sz="4000" b="1" dirty="0">
                <a:latin typeface="Century Gothic" panose="020B0502020202020204" pitchFamily="34" charset="0"/>
              </a:rPr>
              <a:t>Morphology</a:t>
            </a:r>
            <a:r>
              <a:rPr lang="en-US" altLang="en-US" sz="4000" dirty="0">
                <a:latin typeface="Century Gothic" panose="020B0502020202020204" pitchFamily="34" charset="0"/>
              </a:rPr>
              <a:t>: </a:t>
            </a:r>
            <a:r>
              <a:rPr lang="en-US" altLang="en-US" sz="4000" i="1" dirty="0">
                <a:latin typeface="Century Gothic" panose="020B0502020202020204" pitchFamily="34" charset="0"/>
              </a:rPr>
              <a:t>C. </a:t>
            </a:r>
            <a:r>
              <a:rPr lang="en-US" altLang="en-US" sz="4000" i="1" dirty="0" err="1">
                <a:latin typeface="Century Gothic" panose="020B0502020202020204" pitchFamily="34" charset="0"/>
              </a:rPr>
              <a:t>parvum</a:t>
            </a:r>
            <a:endParaRPr lang="en-US" sz="4000" i="1" dirty="0"/>
          </a:p>
        </p:txBody>
      </p:sp>
      <p:sp>
        <p:nvSpPr>
          <p:cNvPr id="9" name="Rectangle 8"/>
          <p:cNvSpPr/>
          <p:nvPr/>
        </p:nvSpPr>
        <p:spPr>
          <a:xfrm>
            <a:off x="85787" y="1822378"/>
            <a:ext cx="2561920" cy="461665"/>
          </a:xfrm>
          <a:prstGeom prst="rect">
            <a:avLst/>
          </a:prstGeom>
        </p:spPr>
        <p:txBody>
          <a:bodyPr wrap="none">
            <a:spAutoFit/>
          </a:bodyPr>
          <a:lstStyle/>
          <a:p>
            <a:r>
              <a:rPr lang="en-US" dirty="0">
                <a:solidFill>
                  <a:schemeClr val="accent1">
                    <a:lumMod val="75000"/>
                  </a:schemeClr>
                </a:solidFill>
                <a:latin typeface="Century Gothic" panose="020B0502020202020204" pitchFamily="34" charset="0"/>
              </a:rPr>
              <a:t>w/ 4 </a:t>
            </a:r>
            <a:r>
              <a:rPr lang="en-US" dirty="0" err="1">
                <a:solidFill>
                  <a:schemeClr val="accent1">
                    <a:lumMod val="75000"/>
                  </a:schemeClr>
                </a:solidFill>
                <a:latin typeface="Century Gothic" panose="020B0502020202020204" pitchFamily="34" charset="0"/>
              </a:rPr>
              <a:t>sporozoites</a:t>
            </a:r>
            <a:endParaRPr lang="en-US" dirty="0">
              <a:solidFill>
                <a:schemeClr val="accent1">
                  <a:lumMod val="75000"/>
                </a:schemeClr>
              </a:solidFill>
              <a:latin typeface="Century Gothic" panose="020B0502020202020204" pitchFamily="34" charset="0"/>
            </a:endParaRPr>
          </a:p>
        </p:txBody>
      </p:sp>
      <p:grpSp>
        <p:nvGrpSpPr>
          <p:cNvPr id="40" name="Group 39"/>
          <p:cNvGrpSpPr/>
          <p:nvPr/>
        </p:nvGrpSpPr>
        <p:grpSpPr>
          <a:xfrm rot="18084906">
            <a:off x="457120" y="2380483"/>
            <a:ext cx="1289625" cy="1565254"/>
            <a:chOff x="788274" y="1549510"/>
            <a:chExt cx="1289625" cy="1565254"/>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t="1913" b="25956"/>
            <a:stretch/>
          </p:blipFill>
          <p:spPr>
            <a:xfrm>
              <a:off x="788274" y="1690241"/>
              <a:ext cx="1289625" cy="1424523"/>
            </a:xfrm>
            <a:prstGeom prst="rect">
              <a:avLst/>
            </a:prstGeom>
          </p:spPr>
        </p:pic>
        <p:cxnSp>
          <p:nvCxnSpPr>
            <p:cNvPr id="16" name="Straight Arrow Connector 15"/>
            <p:cNvCxnSpPr/>
            <p:nvPr/>
          </p:nvCxnSpPr>
          <p:spPr>
            <a:xfrm flipV="1">
              <a:off x="1957213" y="1549510"/>
              <a:ext cx="87833" cy="699868"/>
            </a:xfrm>
            <a:prstGeom prst="straightConnector1">
              <a:avLst/>
            </a:prstGeom>
            <a:ln w="63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793180" y="1549510"/>
              <a:ext cx="240233" cy="561272"/>
            </a:xfrm>
            <a:prstGeom prst="straightConnector1">
              <a:avLst/>
            </a:prstGeom>
            <a:ln w="63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415847" y="1592996"/>
              <a:ext cx="603097" cy="267456"/>
            </a:xfrm>
            <a:prstGeom prst="straightConnector1">
              <a:avLst/>
            </a:prstGeom>
            <a:ln w="63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1647887" y="1592996"/>
              <a:ext cx="342121" cy="383527"/>
            </a:xfrm>
            <a:prstGeom prst="straightConnector1">
              <a:avLst/>
            </a:prstGeom>
            <a:ln w="63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34" name="Picture 3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89566" y="1752600"/>
            <a:ext cx="2101563" cy="5073002"/>
          </a:xfrm>
          <a:prstGeom prst="rect">
            <a:avLst/>
          </a:prstGeom>
        </p:spPr>
      </p:pic>
      <p:grpSp>
        <p:nvGrpSpPr>
          <p:cNvPr id="37" name="Group 36"/>
          <p:cNvGrpSpPr/>
          <p:nvPr/>
        </p:nvGrpSpPr>
        <p:grpSpPr>
          <a:xfrm>
            <a:off x="5866473" y="871622"/>
            <a:ext cx="6323215" cy="5943600"/>
            <a:chOff x="5867399" y="914400"/>
            <a:chExt cx="6323215" cy="5943600"/>
          </a:xfrm>
        </p:grpSpPr>
        <p:pic>
          <p:nvPicPr>
            <p:cNvPr id="25" name="Picture 2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867399" y="914400"/>
              <a:ext cx="6323215" cy="5943600"/>
            </a:xfrm>
            <a:prstGeom prst="rect">
              <a:avLst/>
            </a:prstGeom>
          </p:spPr>
        </p:pic>
        <p:sp>
          <p:nvSpPr>
            <p:cNvPr id="12" name="Rectangle 11"/>
            <p:cNvSpPr/>
            <p:nvPr/>
          </p:nvSpPr>
          <p:spPr>
            <a:xfrm>
              <a:off x="7224359" y="914400"/>
              <a:ext cx="2209800" cy="47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867399" y="1802004"/>
              <a:ext cx="685801" cy="5055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29"/>
          <p:cNvSpPr/>
          <p:nvPr/>
        </p:nvSpPr>
        <p:spPr>
          <a:xfrm rot="16678483">
            <a:off x="4248991" y="1397687"/>
            <a:ext cx="891989" cy="303645"/>
          </a:xfrm>
          <a:custGeom>
            <a:avLst/>
            <a:gdLst>
              <a:gd name="connsiteX0" fmla="*/ 357 w 1095280"/>
              <a:gd name="connsiteY0" fmla="*/ 544149 h 544402"/>
              <a:gd name="connsiteX1" fmla="*/ 246542 w 1095280"/>
              <a:gd name="connsiteY1" fmla="*/ 227626 h 544402"/>
              <a:gd name="connsiteX2" fmla="*/ 598234 w 1095280"/>
              <a:gd name="connsiteY2" fmla="*/ 34195 h 544402"/>
              <a:gd name="connsiteX3" fmla="*/ 1037849 w 1095280"/>
              <a:gd name="connsiteY3" fmla="*/ 16611 h 544402"/>
              <a:gd name="connsiteX4" fmla="*/ 1073018 w 1095280"/>
              <a:gd name="connsiteY4" fmla="*/ 210041 h 544402"/>
              <a:gd name="connsiteX5" fmla="*/ 879588 w 1095280"/>
              <a:gd name="connsiteY5" fmla="*/ 245211 h 544402"/>
              <a:gd name="connsiteX6" fmla="*/ 650988 w 1095280"/>
              <a:gd name="connsiteY6" fmla="*/ 210041 h 544402"/>
              <a:gd name="connsiteX7" fmla="*/ 299295 w 1095280"/>
              <a:gd name="connsiteY7" fmla="*/ 280380 h 544402"/>
              <a:gd name="connsiteX8" fmla="*/ 357 w 1095280"/>
              <a:gd name="connsiteY8" fmla="*/ 544149 h 54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5280" h="544402">
                <a:moveTo>
                  <a:pt x="357" y="544149"/>
                </a:moveTo>
                <a:cubicBezTo>
                  <a:pt x="-8435" y="535357"/>
                  <a:pt x="146896" y="312618"/>
                  <a:pt x="246542" y="227626"/>
                </a:cubicBezTo>
                <a:cubicBezTo>
                  <a:pt x="346188" y="142634"/>
                  <a:pt x="466350" y="69364"/>
                  <a:pt x="598234" y="34195"/>
                </a:cubicBezTo>
                <a:cubicBezTo>
                  <a:pt x="730118" y="-974"/>
                  <a:pt x="958718" y="-12697"/>
                  <a:pt x="1037849" y="16611"/>
                </a:cubicBezTo>
                <a:cubicBezTo>
                  <a:pt x="1116980" y="45919"/>
                  <a:pt x="1099395" y="171941"/>
                  <a:pt x="1073018" y="210041"/>
                </a:cubicBezTo>
                <a:cubicBezTo>
                  <a:pt x="1046641" y="248141"/>
                  <a:pt x="949926" y="245211"/>
                  <a:pt x="879588" y="245211"/>
                </a:cubicBezTo>
                <a:cubicBezTo>
                  <a:pt x="809250" y="245211"/>
                  <a:pt x="747704" y="204179"/>
                  <a:pt x="650988" y="210041"/>
                </a:cubicBezTo>
                <a:cubicBezTo>
                  <a:pt x="554273" y="215902"/>
                  <a:pt x="404802" y="230557"/>
                  <a:pt x="299295" y="280380"/>
                </a:cubicBezTo>
                <a:cubicBezTo>
                  <a:pt x="193788" y="330203"/>
                  <a:pt x="9149" y="552941"/>
                  <a:pt x="357" y="544149"/>
                </a:cubicBezTo>
                <a:close/>
              </a:path>
            </a:pathLst>
          </a:custGeom>
          <a:gradFill>
            <a:gsLst>
              <a:gs pos="0">
                <a:schemeClr val="accent1">
                  <a:lumMod val="5000"/>
                  <a:lumOff val="95000"/>
                </a:schemeClr>
              </a:gs>
              <a:gs pos="53000">
                <a:schemeClr val="bg1">
                  <a:lumMod val="65000"/>
                </a:schemeClr>
              </a:gs>
              <a:gs pos="72000">
                <a:schemeClr val="bg1">
                  <a:lumMod val="50000"/>
                </a:schemeClr>
              </a:gs>
              <a:gs pos="92000">
                <a:schemeClr val="tx1">
                  <a:lumMod val="50000"/>
                  <a:lumOff val="50000"/>
                </a:schemeClr>
              </a:gs>
            </a:gsLst>
            <a:lin ang="5400000" scaled="1"/>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p:cNvCxnSpPr/>
          <p:nvPr/>
        </p:nvCxnSpPr>
        <p:spPr>
          <a:xfrm>
            <a:off x="5791200" y="4419600"/>
            <a:ext cx="673507" cy="0"/>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52323" y="911793"/>
            <a:ext cx="1367675" cy="584775"/>
          </a:xfrm>
          <a:prstGeom prst="rect">
            <a:avLst/>
          </a:prstGeom>
          <a:noFill/>
        </p:spPr>
        <p:txBody>
          <a:bodyPr wrap="square" rtlCol="0">
            <a:spAutoFit/>
          </a:bodyPr>
          <a:lstStyle/>
          <a:p>
            <a:r>
              <a:rPr lang="en-US" sz="1600" dirty="0">
                <a:latin typeface="Comic Sans MS" panose="030F0702030302020204" pitchFamily="66" charset="0"/>
              </a:rPr>
              <a:t>infective </a:t>
            </a:r>
            <a:r>
              <a:rPr lang="en-US" sz="1600" dirty="0" err="1">
                <a:latin typeface="Comic Sans MS" panose="030F0702030302020204" pitchFamily="66" charset="0"/>
              </a:rPr>
              <a:t>sporozoite</a:t>
            </a:r>
            <a:r>
              <a:rPr lang="en-US" sz="1600" dirty="0">
                <a:latin typeface="Comic Sans MS" panose="030F0702030302020204" pitchFamily="66" charset="0"/>
              </a:rPr>
              <a:t> </a:t>
            </a:r>
          </a:p>
        </p:txBody>
      </p:sp>
      <p:sp>
        <p:nvSpPr>
          <p:cNvPr id="44" name="Rectangle 43"/>
          <p:cNvSpPr/>
          <p:nvPr/>
        </p:nvSpPr>
        <p:spPr>
          <a:xfrm>
            <a:off x="11049000" y="5562600"/>
            <a:ext cx="1143000" cy="1263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2739771"/>
      </p:ext>
    </p:extLst>
  </p:cSld>
  <p:clrMapOvr>
    <a:masterClrMapping/>
  </p:clrMapOvr>
</p:sld>
</file>

<file path=ppt/theme/theme1.xml><?xml version="1.0" encoding="utf-8"?>
<a:theme xmlns:a="http://schemas.openxmlformats.org/drawingml/2006/main" name="Theme1">
  <a:themeElements>
    <a:clrScheme name="VP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PG">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VP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P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P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P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P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P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P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P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P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P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P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P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4.xml><?xml version="1.0" encoding="utf-8"?>
<a:theme xmlns:a="http://schemas.openxmlformats.org/drawingml/2006/main" name="1_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26124</TotalTime>
  <Words>2816</Words>
  <Application>Microsoft Office PowerPoint</Application>
  <PresentationFormat>Widescreen</PresentationFormat>
  <Paragraphs>388</Paragraphs>
  <Slides>30</Slides>
  <Notes>24</Notes>
  <HiddenSlides>0</HiddenSlides>
  <MMClips>2</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30</vt:i4>
      </vt:variant>
    </vt:vector>
  </HeadingPairs>
  <TitlesOfParts>
    <vt:vector size="45" baseType="lpstr">
      <vt:lpstr>Arial</vt:lpstr>
      <vt:lpstr>Calibri</vt:lpstr>
      <vt:lpstr>Calibri Light</vt:lpstr>
      <vt:lpstr>Century Gothic</vt:lpstr>
      <vt:lpstr>Comic Sans MS</vt:lpstr>
      <vt:lpstr>Helvetica</vt:lpstr>
      <vt:lpstr>NexusSerif</vt:lpstr>
      <vt:lpstr>Open Sans</vt:lpstr>
      <vt:lpstr>Tahoma</vt:lpstr>
      <vt:lpstr>Times New Roman</vt:lpstr>
      <vt:lpstr>Wingdings</vt:lpstr>
      <vt:lpstr>Theme1</vt:lpstr>
      <vt:lpstr>Blends</vt:lpstr>
      <vt:lpstr>Retrospect</vt:lpstr>
      <vt:lpstr>1_Retrospect</vt:lpstr>
      <vt:lpstr>Coccidia Part 1  (intestinal apicomplexans)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In-Class Discussion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Parasitic  Protozoa</dc:title>
  <dc:creator>Barbara Alice Qurollo</dc:creator>
  <cp:lastModifiedBy>barbara qurollo</cp:lastModifiedBy>
  <cp:revision>306</cp:revision>
  <dcterms:created xsi:type="dcterms:W3CDTF">2019-05-16T00:47:13Z</dcterms:created>
  <dcterms:modified xsi:type="dcterms:W3CDTF">2023-08-13T19:06:47Z</dcterms:modified>
</cp:coreProperties>
</file>