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9" r:id="rId3"/>
  </p:sldMasterIdLst>
  <p:notesMasterIdLst>
    <p:notesMasterId r:id="rId48"/>
  </p:notesMasterIdLst>
  <p:sldIdLst>
    <p:sldId id="552" r:id="rId4"/>
    <p:sldId id="553" r:id="rId5"/>
    <p:sldId id="554" r:id="rId6"/>
    <p:sldId id="550" r:id="rId7"/>
    <p:sldId id="412" r:id="rId8"/>
    <p:sldId id="359" r:id="rId9"/>
    <p:sldId id="337" r:id="rId10"/>
    <p:sldId id="555" r:id="rId11"/>
    <p:sldId id="397" r:id="rId12"/>
    <p:sldId id="291" r:id="rId13"/>
    <p:sldId id="401" r:id="rId14"/>
    <p:sldId id="548" r:id="rId15"/>
    <p:sldId id="398" r:id="rId16"/>
    <p:sldId id="294" r:id="rId17"/>
    <p:sldId id="295" r:id="rId18"/>
    <p:sldId id="296" r:id="rId19"/>
    <p:sldId id="402" r:id="rId20"/>
    <p:sldId id="298" r:id="rId21"/>
    <p:sldId id="403" r:id="rId22"/>
    <p:sldId id="516" r:id="rId23"/>
    <p:sldId id="559" r:id="rId24"/>
    <p:sldId id="404" r:id="rId25"/>
    <p:sldId id="300" r:id="rId26"/>
    <p:sldId id="406" r:id="rId27"/>
    <p:sldId id="407" r:id="rId28"/>
    <p:sldId id="408" r:id="rId29"/>
    <p:sldId id="546" r:id="rId30"/>
    <p:sldId id="409" r:id="rId31"/>
    <p:sldId id="417" r:id="rId32"/>
    <p:sldId id="416" r:id="rId33"/>
    <p:sldId id="418" r:id="rId34"/>
    <p:sldId id="426" r:id="rId35"/>
    <p:sldId id="419" r:id="rId36"/>
    <p:sldId id="558" r:id="rId37"/>
    <p:sldId id="411" r:id="rId38"/>
    <p:sldId id="427" r:id="rId39"/>
    <p:sldId id="420" r:id="rId40"/>
    <p:sldId id="547" r:id="rId41"/>
    <p:sldId id="549" r:id="rId42"/>
    <p:sldId id="430" r:id="rId43"/>
    <p:sldId id="320" r:id="rId44"/>
    <p:sldId id="556" r:id="rId45"/>
    <p:sldId id="557" r:id="rId46"/>
    <p:sldId id="517" r:id="rId47"/>
  </p:sldIdLst>
  <p:sldSz cx="12192000" cy="6858000"/>
  <p:notesSz cx="6954838"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C32"/>
    <a:srgbClr val="FF0066"/>
    <a:srgbClr val="333300"/>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8" autoAdjust="0"/>
    <p:restoredTop sz="60189" autoAdjust="0"/>
  </p:normalViewPr>
  <p:slideViewPr>
    <p:cSldViewPr>
      <p:cViewPr varScale="1">
        <p:scale>
          <a:sx n="57" d="100"/>
          <a:sy n="57" d="100"/>
        </p:scale>
        <p:origin x="2196"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7071"/>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5" y="1"/>
            <a:ext cx="3013763" cy="467071"/>
          </a:xfrm>
          <a:prstGeom prst="rect">
            <a:avLst/>
          </a:prstGeom>
        </p:spPr>
        <p:txBody>
          <a:bodyPr vert="horz" lIns="92930" tIns="46465" rIns="92930" bIns="46465" rtlCol="0"/>
          <a:lstStyle>
            <a:lvl1pPr algn="r">
              <a:defRPr sz="1200"/>
            </a:lvl1pPr>
          </a:lstStyle>
          <a:p>
            <a:fld id="{5F952E24-A1BD-4A21-A415-5E9833C33723}" type="datetimeFigureOut">
              <a:rPr lang="en-US" smtClean="0"/>
              <a:t>8/15/2023</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9"/>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0"/>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5" y="8842030"/>
            <a:ext cx="3013763" cy="467070"/>
          </a:xfrm>
          <a:prstGeom prst="rect">
            <a:avLst/>
          </a:prstGeom>
        </p:spPr>
        <p:txBody>
          <a:bodyPr vert="horz" lIns="92930" tIns="46465" rIns="92930" bIns="46465" rtlCol="0" anchor="b"/>
          <a:lstStyle>
            <a:lvl1pPr algn="r">
              <a:defRPr sz="1200"/>
            </a:lvl1pPr>
          </a:lstStyle>
          <a:p>
            <a:fld id="{DAB44083-A2B0-473F-93CB-FBABF270A72D}" type="slidenum">
              <a:rPr lang="en-US" smtClean="0"/>
              <a:t>‹#›</a:t>
            </a:fld>
            <a:endParaRPr lang="en-US"/>
          </a:p>
        </p:txBody>
      </p:sp>
    </p:spTree>
    <p:extLst>
      <p:ext uri="{BB962C8B-B14F-4D97-AF65-F5344CB8AC3E}">
        <p14:creationId xmlns:p14="http://schemas.microsoft.com/office/powerpoint/2010/main" val="186676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73C15D2-6DC2-4E17-A9F2-32333F89A28B}"/>
              </a:ext>
            </a:extLst>
          </p:cNvPr>
          <p:cNvSpPr>
            <a:spLocks noGrp="1" noRot="1" noChangeAspect="1" noChangeArrowheads="1" noTextEdit="1"/>
          </p:cNvSpPr>
          <p:nvPr>
            <p:ph type="sldImg"/>
          </p:nvPr>
        </p:nvSpPr>
        <p:spPr>
          <a:xfrm>
            <a:off x="717550" y="1162050"/>
            <a:ext cx="5575300" cy="3136900"/>
          </a:xfrm>
          <a:ln/>
        </p:spPr>
      </p:sp>
      <p:sp>
        <p:nvSpPr>
          <p:cNvPr id="20483" name="Notes Placeholder 2">
            <a:extLst>
              <a:ext uri="{FF2B5EF4-FFF2-40B4-BE49-F238E27FC236}">
                <a16:creationId xmlns:a16="http://schemas.microsoft.com/office/drawing/2014/main" id="{D20AE8D4-A62B-4007-8EC4-87EDFE657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our road map. We will continue with intestinal </a:t>
            </a:r>
            <a:r>
              <a:rPr lang="en-US" dirty="0" err="1"/>
              <a:t>apicomplexa</a:t>
            </a:r>
            <a:r>
              <a:rPr lang="en-US" dirty="0"/>
              <a:t> looking at </a:t>
            </a:r>
            <a:r>
              <a:rPr lang="en-US" dirty="0" err="1"/>
              <a:t>Eimeria</a:t>
            </a:r>
            <a:r>
              <a:rPr lang="en-US" dirty="0"/>
              <a:t> spp. The first part of this lecture will focus on </a:t>
            </a:r>
            <a:r>
              <a:rPr lang="en-US" dirty="0" err="1"/>
              <a:t>Eimeria</a:t>
            </a:r>
            <a:r>
              <a:rPr lang="en-US" dirty="0"/>
              <a:t> in general. The second half will cover specific species in host animals.</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E259AD9A-BB89-4F60-8A6B-46AB920E8D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90B5DE-471A-4D0D-8C18-4958657FED67}"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3252302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Know that diagnosis is made by identifying oocyst on fecal float centrifugation and that there are a lot of Eimeria that don’t cause disease and it might be an incidental finding, not really causing the diarrhea.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 spp. of Eimeria very pathogenic/virulent and it’s important to diagnose accurately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 instances quantification is helpful, using a McMaster’s technique. For example,  500 or more oocysts per gram of feces of a pathogenic Eimeria is considered significant findings for an individual’s health.</a:t>
            </a:r>
          </a:p>
        </p:txBody>
      </p:sp>
      <p:sp>
        <p:nvSpPr>
          <p:cNvPr id="4" name="Slide Number Placeholder 3"/>
          <p:cNvSpPr>
            <a:spLocks noGrp="1"/>
          </p:cNvSpPr>
          <p:nvPr>
            <p:ph type="sldNum" sz="quarter" idx="5"/>
          </p:nvPr>
        </p:nvSpPr>
        <p:spPr/>
        <p:txBody>
          <a:bodyPr/>
          <a:lstStyle/>
          <a:p>
            <a:fld id="{DAB44083-A2B0-473F-93CB-FBABF270A72D}" type="slidenum">
              <a:rPr lang="en-US" smtClean="0"/>
              <a:t>14</a:t>
            </a:fld>
            <a:endParaRPr lang="en-US"/>
          </a:p>
        </p:txBody>
      </p:sp>
    </p:spTree>
    <p:extLst>
      <p:ext uri="{BB962C8B-B14F-4D97-AF65-F5344CB8AC3E}">
        <p14:creationId xmlns:p14="http://schemas.microsoft.com/office/powerpoint/2010/main" val="4028376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won’t be asked to id these oocysts in lecture exams</a:t>
            </a:r>
          </a:p>
        </p:txBody>
      </p:sp>
      <p:sp>
        <p:nvSpPr>
          <p:cNvPr id="4" name="Slide Number Placeholder 3"/>
          <p:cNvSpPr>
            <a:spLocks noGrp="1"/>
          </p:cNvSpPr>
          <p:nvPr>
            <p:ph type="sldNum" sz="quarter" idx="5"/>
          </p:nvPr>
        </p:nvSpPr>
        <p:spPr/>
        <p:txBody>
          <a:bodyPr/>
          <a:lstStyle/>
          <a:p>
            <a:fld id="{DAB44083-A2B0-473F-93CB-FBABF270A72D}" type="slidenum">
              <a:rPr lang="en-US" smtClean="0"/>
              <a:t>15</a:t>
            </a:fld>
            <a:endParaRPr lang="en-US"/>
          </a:p>
        </p:txBody>
      </p:sp>
    </p:spTree>
    <p:extLst>
      <p:ext uri="{BB962C8B-B14F-4D97-AF65-F5344CB8AC3E}">
        <p14:creationId xmlns:p14="http://schemas.microsoft.com/office/powerpoint/2010/main" val="175322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an animal in a herd or flock is diagnosed with Eimeria, you have to assume the entire herd or flock has it. Still you should isolate this animal and treat appropriately. Treatment consists mainly of supportive care (especially fluid therapy), </a:t>
            </a:r>
            <a:r>
              <a:rPr lang="en-US" dirty="0" err="1"/>
              <a:t>coccidostats</a:t>
            </a:r>
            <a:r>
              <a:rPr lang="en-US" dirty="0"/>
              <a:t> may help some be preventing incoming coccidia from developing but it’s not going to clear or cure the current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buClrTx/>
              <a:buFont typeface="Wingdings" panose="05000000000000000000" pitchFamily="2" charset="2"/>
              <a:buChar char="§"/>
            </a:pPr>
            <a:r>
              <a:rPr lang="en-US" sz="2400" dirty="0">
                <a:latin typeface="Century Gothic" panose="020B0502020202020204" pitchFamily="34" charset="0"/>
              </a:rPr>
              <a:t>Treatment is mainly effective against reinfection and facilitates recovery.</a:t>
            </a:r>
          </a:p>
          <a:p>
            <a:pPr lvl="1">
              <a:buClrTx/>
              <a:buFont typeface="Wingdings" panose="05000000000000000000" pitchFamily="2" charset="2"/>
              <a:buChar char="§"/>
            </a:pPr>
            <a:r>
              <a:rPr lang="en-US" sz="2400" dirty="0">
                <a:latin typeface="Century Gothic" panose="020B0502020202020204" pitchFamily="34" charset="0"/>
              </a:rPr>
              <a:t>Inhibits development of incoming </a:t>
            </a:r>
            <a:r>
              <a:rPr lang="en-US" sz="2400" dirty="0" err="1">
                <a:latin typeface="Century Gothic" panose="020B0502020202020204" pitchFamily="34" charset="0"/>
              </a:rPr>
              <a:t>coccidial</a:t>
            </a:r>
            <a:r>
              <a:rPr lang="en-US" sz="2400" dirty="0">
                <a:latin typeface="Century Gothic" panose="020B0502020202020204" pitchFamily="34" charset="0"/>
              </a:rPr>
              <a:t> organisms</a:t>
            </a:r>
          </a:p>
          <a:p>
            <a:pPr lvl="1">
              <a:buClrTx/>
              <a:buFont typeface="Wingdings" panose="05000000000000000000" pitchFamily="2" charset="2"/>
              <a:buChar char="§"/>
            </a:pPr>
            <a:r>
              <a:rPr lang="en-US" sz="2400" dirty="0">
                <a:latin typeface="Century Gothic" panose="020B0502020202020204" pitchFamily="34" charset="0"/>
              </a:rPr>
              <a:t>Does not eliminate the ones already causing pathology</a:t>
            </a:r>
          </a:p>
          <a:p>
            <a:pPr lvl="1">
              <a:buClrTx/>
              <a:buFont typeface="Wingdings" panose="05000000000000000000" pitchFamily="2" charset="2"/>
              <a:buChar char="§"/>
            </a:pPr>
            <a:r>
              <a:rPr lang="en-US" sz="2400" dirty="0">
                <a:latin typeface="Century Gothic" panose="020B0502020202020204" pitchFamily="34" charset="0"/>
              </a:rPr>
              <a:t>Best if given during acute infection (before oocysts are shed)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Coccidostats</a:t>
            </a:r>
            <a:r>
              <a:rPr lang="en-US" dirty="0"/>
              <a:t> are best used prophylactically for control, typically added to feed for young animals.</a:t>
            </a:r>
          </a:p>
        </p:txBody>
      </p:sp>
      <p:sp>
        <p:nvSpPr>
          <p:cNvPr id="4" name="Slide Number Placeholder 3"/>
          <p:cNvSpPr>
            <a:spLocks noGrp="1"/>
          </p:cNvSpPr>
          <p:nvPr>
            <p:ph type="sldNum" sz="quarter" idx="10"/>
          </p:nvPr>
        </p:nvSpPr>
        <p:spPr/>
        <p:txBody>
          <a:bodyPr/>
          <a:lstStyle/>
          <a:p>
            <a:fld id="{DAB44083-A2B0-473F-93CB-FBABF270A72D}" type="slidenum">
              <a:rPr lang="en-US" smtClean="0"/>
              <a:t>16</a:t>
            </a:fld>
            <a:endParaRPr lang="en-US"/>
          </a:p>
        </p:txBody>
      </p:sp>
    </p:spTree>
    <p:extLst>
      <p:ext uri="{BB962C8B-B14F-4D97-AF65-F5344CB8AC3E}">
        <p14:creationId xmlns:p14="http://schemas.microsoft.com/office/powerpoint/2010/main" val="1565927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is very important. Assume young and naïve animals will be exposed. The following slides outline the important measures to take in controlling and preventing infection. You don’t need to know specific coccidiostat names.</a:t>
            </a:r>
          </a:p>
          <a:p>
            <a:endParaRPr lang="en-US" dirty="0"/>
          </a:p>
          <a:p>
            <a:r>
              <a:rPr lang="en-US" dirty="0"/>
              <a:t>Oocysts sporulate in moist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latin typeface="Century Gothic" panose="020B0502020202020204" pitchFamily="34" charset="0"/>
              </a:rPr>
              <a:t>Monitor calves closely during ↑ stress and isolate if clinical signs</a:t>
            </a: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17</a:t>
            </a:fld>
            <a:endParaRPr lang="en-US"/>
          </a:p>
        </p:txBody>
      </p:sp>
    </p:spTree>
    <p:extLst>
      <p:ext uri="{BB962C8B-B14F-4D97-AF65-F5344CB8AC3E}">
        <p14:creationId xmlns:p14="http://schemas.microsoft.com/office/powerpoint/2010/main" val="367002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Prophylactics given before infection and metaphylactic given after infection but before patency (the latter may better support this concept of allowing but limiting infection, so herds develop immunity)</a:t>
            </a:r>
          </a:p>
        </p:txBody>
      </p:sp>
      <p:sp>
        <p:nvSpPr>
          <p:cNvPr id="4" name="Slide Number Placeholder 3"/>
          <p:cNvSpPr>
            <a:spLocks noGrp="1"/>
          </p:cNvSpPr>
          <p:nvPr>
            <p:ph type="sldNum" sz="quarter" idx="10"/>
          </p:nvPr>
        </p:nvSpPr>
        <p:spPr/>
        <p:txBody>
          <a:bodyPr/>
          <a:lstStyle/>
          <a:p>
            <a:fld id="{DAB44083-A2B0-473F-93CB-FBABF270A72D}" type="slidenum">
              <a:rPr lang="en-US" smtClean="0"/>
              <a:t>18</a:t>
            </a:fld>
            <a:endParaRPr lang="en-US"/>
          </a:p>
        </p:txBody>
      </p:sp>
    </p:spTree>
    <p:extLst>
      <p:ext uri="{BB962C8B-B14F-4D97-AF65-F5344CB8AC3E}">
        <p14:creationId xmlns:p14="http://schemas.microsoft.com/office/powerpoint/2010/main" val="1839136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Horse toxicity = Anorexia, sweating, abdominal pain, apparent depression, </a:t>
            </a:r>
            <a:r>
              <a:rPr lang="en-US" sz="1200" b="0" i="0" u="none" strike="noStrike" kern="1200" dirty="0" err="1">
                <a:solidFill>
                  <a:schemeClr val="tx1"/>
                </a:solidFill>
                <a:effectLst/>
                <a:latin typeface="+mn-lt"/>
                <a:ea typeface="+mn-ea"/>
                <a:cs typeface="+mn-cs"/>
              </a:rPr>
              <a:t>incoordinated</a:t>
            </a:r>
            <a:r>
              <a:rPr lang="en-US" sz="1200" b="0" i="0" u="none" strike="noStrike" kern="1200" dirty="0">
                <a:solidFill>
                  <a:schemeClr val="tx1"/>
                </a:solidFill>
                <a:effectLst/>
                <a:latin typeface="+mn-lt"/>
                <a:ea typeface="+mn-ea"/>
                <a:cs typeface="+mn-cs"/>
              </a:rPr>
              <a:t> walking, rapid heart rate and arrhythmias, recumbency and death</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You do not need to know specific names of the anticoccidials</a:t>
            </a:r>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19</a:t>
            </a:fld>
            <a:endParaRPr lang="en-US"/>
          </a:p>
        </p:txBody>
      </p:sp>
    </p:spTree>
    <p:extLst>
      <p:ext uri="{BB962C8B-B14F-4D97-AF65-F5344CB8AC3E}">
        <p14:creationId xmlns:p14="http://schemas.microsoft.com/office/powerpoint/2010/main" val="3274506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PSA183"/>
              </a:rPr>
              <a:t>During primary infections, ruminants can shed more than a million oocysts per each gram of feces</a:t>
            </a:r>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21</a:t>
            </a:fld>
            <a:endParaRPr lang="en-US"/>
          </a:p>
        </p:txBody>
      </p:sp>
    </p:spTree>
    <p:extLst>
      <p:ext uri="{BB962C8B-B14F-4D97-AF65-F5344CB8AC3E}">
        <p14:creationId xmlns:p14="http://schemas.microsoft.com/office/powerpoint/2010/main" val="448946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B44083-A2B0-473F-93CB-FBABF270A72D}" type="slidenum">
              <a:rPr lang="en-US" smtClean="0"/>
              <a:t>22</a:t>
            </a:fld>
            <a:endParaRPr lang="en-US"/>
          </a:p>
        </p:txBody>
      </p:sp>
    </p:spTree>
    <p:extLst>
      <p:ext uri="{BB962C8B-B14F-4D97-AF65-F5344CB8AC3E}">
        <p14:creationId xmlns:p14="http://schemas.microsoft.com/office/powerpoint/2010/main" val="109988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60s-70s temp</a:t>
            </a:r>
          </a:p>
        </p:txBody>
      </p:sp>
      <p:sp>
        <p:nvSpPr>
          <p:cNvPr id="4" name="Slide Number Placeholder 3"/>
          <p:cNvSpPr>
            <a:spLocks noGrp="1"/>
          </p:cNvSpPr>
          <p:nvPr>
            <p:ph type="sldNum" sz="quarter" idx="5"/>
          </p:nvPr>
        </p:nvSpPr>
        <p:spPr/>
        <p:txBody>
          <a:bodyPr/>
          <a:lstStyle/>
          <a:p>
            <a:fld id="{DAB44083-A2B0-473F-93CB-FBABF270A72D}" type="slidenum">
              <a:rPr lang="en-US" smtClean="0"/>
              <a:t>25</a:t>
            </a:fld>
            <a:endParaRPr lang="en-US"/>
          </a:p>
        </p:txBody>
      </p:sp>
    </p:spTree>
    <p:extLst>
      <p:ext uri="{BB962C8B-B14F-4D97-AF65-F5344CB8AC3E}">
        <p14:creationId xmlns:p14="http://schemas.microsoft.com/office/powerpoint/2010/main" val="951925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The confinement &amp; feed lot will more likely show pathology as these will get large numbers of oocysts at one time  (i.e. the oocysts are concentrated in a small area) </a:t>
            </a:r>
            <a:r>
              <a:rPr lang="en-US" b="0" i="0">
                <a:solidFill>
                  <a:srgbClr val="222222"/>
                </a:solidFill>
                <a:effectLst/>
                <a:latin typeface="Arial" panose="020B0604020202020204" pitchFamily="34" charset="0"/>
              </a:rPr>
              <a:t>;  Even though </a:t>
            </a:r>
            <a:r>
              <a:rPr lang="en-US" b="0" i="0" dirty="0">
                <a:solidFill>
                  <a:srgbClr val="222222"/>
                </a:solidFill>
                <a:effectLst/>
                <a:latin typeface="Arial" panose="020B0604020202020204" pitchFamily="34" charset="0"/>
              </a:rPr>
              <a:t>free-range &amp; pasture are not sterile and thus animals are likely to be infected, the oocyst doses they receive are so low that disease does not develop and they develop some immunity without disease (i.e. the oocysts are spread out in a large area).</a:t>
            </a:r>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26</a:t>
            </a:fld>
            <a:endParaRPr lang="en-US"/>
          </a:p>
        </p:txBody>
      </p:sp>
    </p:spTree>
    <p:extLst>
      <p:ext uri="{BB962C8B-B14F-4D97-AF65-F5344CB8AC3E}">
        <p14:creationId xmlns:p14="http://schemas.microsoft.com/office/powerpoint/2010/main" val="4151611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Claves &lt;30 days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B44083-A2B0-473F-93CB-FBABF270A72D}"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32270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27</a:t>
            </a:fld>
            <a:endParaRPr lang="en-US"/>
          </a:p>
        </p:txBody>
      </p:sp>
    </p:spTree>
    <p:extLst>
      <p:ext uri="{BB962C8B-B14F-4D97-AF65-F5344CB8AC3E}">
        <p14:creationId xmlns:p14="http://schemas.microsoft.com/office/powerpoint/2010/main" val="2201597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28</a:t>
            </a:fld>
            <a:endParaRPr lang="en-US"/>
          </a:p>
        </p:txBody>
      </p:sp>
    </p:spTree>
    <p:extLst>
      <p:ext uri="{BB962C8B-B14F-4D97-AF65-F5344CB8AC3E}">
        <p14:creationId xmlns:p14="http://schemas.microsoft.com/office/powerpoint/2010/main" val="1519499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Sheep</a:t>
            </a:r>
            <a:r>
              <a:rPr lang="en-US" baseline="0" dirty="0"/>
              <a:t> clinical coccidiosis more commonly occurs due to stress (after shipping)</a:t>
            </a:r>
          </a:p>
          <a:p>
            <a:endParaRPr lang="en-US" baseline="0" dirty="0"/>
          </a:p>
          <a:p>
            <a:r>
              <a:rPr lang="en-US" baseline="0" dirty="0"/>
              <a:t>Goats, in general more susceptible to coccidiosis –clinical signs follow weening</a:t>
            </a:r>
          </a:p>
          <a:p>
            <a:endParaRPr lang="en-US" baseline="0" dirty="0"/>
          </a:p>
          <a:p>
            <a:r>
              <a:rPr lang="en-US" baseline="0" dirty="0"/>
              <a:t>12 different intestinal Eimeria species found in sheep</a:t>
            </a:r>
          </a:p>
          <a:p>
            <a:r>
              <a:rPr lang="en-US" baseline="0" dirty="0"/>
              <a:t>10 different intestinal Eimeria species found in goats</a:t>
            </a:r>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30</a:t>
            </a:fld>
            <a:endParaRPr lang="en-US"/>
          </a:p>
        </p:txBody>
      </p:sp>
    </p:spTree>
    <p:extLst>
      <p:ext uri="{BB962C8B-B14F-4D97-AF65-F5344CB8AC3E}">
        <p14:creationId xmlns:p14="http://schemas.microsoft.com/office/powerpoint/2010/main" val="3767101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The sheep in the snow  (oocysts sporulate in cool to warm temperatures - hot causes desiccation and cold slows / stops sporulation)   </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One would think the sheep would not have clinical coccidiosis in the snow-bound winter.  </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This was an actual case.  These sheep were in the mountainous west, the snow cover prevented grazing, so the farmers had to bring in hay ... via helicopter.  </a:t>
            </a:r>
          </a:p>
          <a:p>
            <a:r>
              <a:rPr lang="en-US" b="0" i="0" dirty="0">
                <a:solidFill>
                  <a:srgbClr val="222222"/>
                </a:solidFill>
                <a:effectLst/>
                <a:latin typeface="Arial" panose="020B0604020202020204" pitchFamily="34" charset="0"/>
              </a:rPr>
              <a:t>The problem was that they would drop the hay in the same place, consequently the sheep developed coccidiosis.   </a:t>
            </a:r>
          </a:p>
          <a:p>
            <a:endParaRPr lang="en-US" b="0" i="0" dirty="0">
              <a:solidFill>
                <a:srgbClr val="222222"/>
              </a:solidFill>
              <a:effectLst/>
              <a:latin typeface="Arial" panose="020B0604020202020204" pitchFamily="34" charset="0"/>
            </a:endParaRPr>
          </a:p>
          <a:p>
            <a:pPr marL="228600" indent="-228600">
              <a:buAutoNum type="arabicPeriod"/>
            </a:pPr>
            <a:r>
              <a:rPr lang="en-US" b="0" i="0" dirty="0">
                <a:solidFill>
                  <a:srgbClr val="222222"/>
                </a:solidFill>
                <a:effectLst/>
                <a:latin typeface="Arial" panose="020B0604020202020204" pitchFamily="34" charset="0"/>
              </a:rPr>
              <a:t>winter stress.  </a:t>
            </a:r>
          </a:p>
          <a:p>
            <a:pPr marL="228600" indent="-228600">
              <a:buAutoNum type="arabicPeriod"/>
            </a:pPr>
            <a:r>
              <a:rPr lang="en-US" b="0" i="0" dirty="0">
                <a:solidFill>
                  <a:srgbClr val="222222"/>
                </a:solidFill>
                <a:effectLst/>
                <a:latin typeface="Arial" panose="020B0604020202020204" pitchFamily="34" charset="0"/>
              </a:rPr>
              <a:t>concentrated poop around / in the hay.  </a:t>
            </a:r>
          </a:p>
          <a:p>
            <a:pPr marL="228600" indent="-228600">
              <a:buAutoNum type="arabicPeriod"/>
            </a:pPr>
            <a:r>
              <a:rPr lang="en-US" b="0" i="0" dirty="0">
                <a:solidFill>
                  <a:srgbClr val="222222"/>
                </a:solidFill>
                <a:effectLst/>
                <a:latin typeface="Arial" panose="020B0604020202020204" pitchFamily="34" charset="0"/>
              </a:rPr>
              <a:t>the fermentation of the hay created enough heat for the oocysts to sporulate.</a:t>
            </a:r>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31</a:t>
            </a:fld>
            <a:endParaRPr lang="en-US"/>
          </a:p>
        </p:txBody>
      </p:sp>
    </p:spTree>
    <p:extLst>
      <p:ext uri="{BB962C8B-B14F-4D97-AF65-F5344CB8AC3E}">
        <p14:creationId xmlns:p14="http://schemas.microsoft.com/office/powerpoint/2010/main" val="2363902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Wool contaminated with urine and fecal material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provide breeding ground for maggots even in the absence of a wound. </a:t>
            </a:r>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32</a:t>
            </a:fld>
            <a:endParaRPr lang="en-US"/>
          </a:p>
        </p:txBody>
      </p:sp>
    </p:spTree>
    <p:extLst>
      <p:ext uri="{BB962C8B-B14F-4D97-AF65-F5344CB8AC3E}">
        <p14:creationId xmlns:p14="http://schemas.microsoft.com/office/powerpoint/2010/main" val="3994942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Low dose exposure can result in low to no clinical disease and immunity</a:t>
            </a: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35</a:t>
            </a:fld>
            <a:endParaRPr lang="en-US"/>
          </a:p>
        </p:txBody>
      </p:sp>
    </p:spTree>
    <p:extLst>
      <p:ext uri="{BB962C8B-B14F-4D97-AF65-F5344CB8AC3E}">
        <p14:creationId xmlns:p14="http://schemas.microsoft.com/office/powerpoint/2010/main" val="684983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will have bloody diarrhea (maxima, </a:t>
            </a:r>
            <a:r>
              <a:rPr lang="en-US" dirty="0" err="1"/>
              <a:t>tenella</a:t>
            </a:r>
            <a:r>
              <a:rPr lang="en-US" dirty="0"/>
              <a:t> and </a:t>
            </a:r>
            <a:r>
              <a:rPr lang="en-US" dirty="0" err="1"/>
              <a:t>burnetti</a:t>
            </a:r>
            <a:r>
              <a:rPr lang="en-US" dirty="0"/>
              <a:t> = bloody)</a:t>
            </a:r>
          </a:p>
        </p:txBody>
      </p:sp>
      <p:sp>
        <p:nvSpPr>
          <p:cNvPr id="4" name="Slide Number Placeholder 3"/>
          <p:cNvSpPr>
            <a:spLocks noGrp="1"/>
          </p:cNvSpPr>
          <p:nvPr>
            <p:ph type="sldNum" sz="quarter" idx="10"/>
          </p:nvPr>
        </p:nvSpPr>
        <p:spPr/>
        <p:txBody>
          <a:bodyPr/>
          <a:lstStyle/>
          <a:p>
            <a:fld id="{DAB44083-A2B0-473F-93CB-FBABF270A72D}" type="slidenum">
              <a:rPr lang="en-US" smtClean="0"/>
              <a:t>37</a:t>
            </a:fld>
            <a:endParaRPr lang="en-US"/>
          </a:p>
        </p:txBody>
      </p:sp>
    </p:spTree>
    <p:extLst>
      <p:ext uri="{BB962C8B-B14F-4D97-AF65-F5344CB8AC3E}">
        <p14:creationId xmlns:p14="http://schemas.microsoft.com/office/powerpoint/2010/main" val="2873858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B44083-A2B0-473F-93CB-FBABF270A72D}" type="slidenum">
              <a:rPr lang="en-US" smtClean="0"/>
              <a:t>38</a:t>
            </a:fld>
            <a:endParaRPr lang="en-US"/>
          </a:p>
        </p:txBody>
      </p:sp>
    </p:spTree>
    <p:extLst>
      <p:ext uri="{BB962C8B-B14F-4D97-AF65-F5344CB8AC3E}">
        <p14:creationId xmlns:p14="http://schemas.microsoft.com/office/powerpoint/2010/main" val="2141169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COCCIMORPH which uses oocyst morphology in the identification of </a:t>
            </a:r>
            <a:r>
              <a:rPr lang="en-US" sz="1200" b="0" i="1" kern="1200" dirty="0" err="1">
                <a:solidFill>
                  <a:schemeClr val="tx1"/>
                </a:solidFill>
                <a:effectLst/>
                <a:latin typeface="+mn-lt"/>
                <a:ea typeface="+mn-ea"/>
                <a:cs typeface="+mn-cs"/>
              </a:rPr>
              <a:t>Eimeria</a:t>
            </a:r>
            <a:r>
              <a:rPr lang="en-US" sz="1200" b="0" i="0" kern="1200" dirty="0">
                <a:solidFill>
                  <a:schemeClr val="tx1"/>
                </a:solidFill>
                <a:effectLst/>
                <a:latin typeface="+mn-lt"/>
                <a:ea typeface="+mn-ea"/>
                <a:cs typeface="+mn-cs"/>
              </a:rPr>
              <a:t> species </a:t>
            </a:r>
            <a:endParaRPr lang="en-US" dirty="0"/>
          </a:p>
        </p:txBody>
      </p:sp>
      <p:sp>
        <p:nvSpPr>
          <p:cNvPr id="4" name="Slide Number Placeholder 3"/>
          <p:cNvSpPr>
            <a:spLocks noGrp="1"/>
          </p:cNvSpPr>
          <p:nvPr>
            <p:ph type="sldNum" sz="quarter" idx="10"/>
          </p:nvPr>
        </p:nvSpPr>
        <p:spPr/>
        <p:txBody>
          <a:bodyPr/>
          <a:lstStyle/>
          <a:p>
            <a:fld id="{DAB44083-A2B0-473F-93CB-FBABF270A72D}" type="slidenum">
              <a:rPr lang="en-US" smtClean="0"/>
              <a:t>39</a:t>
            </a:fld>
            <a:endParaRPr lang="en-US"/>
          </a:p>
        </p:txBody>
      </p:sp>
    </p:spTree>
    <p:extLst>
      <p:ext uri="{BB962C8B-B14F-4D97-AF65-F5344CB8AC3E}">
        <p14:creationId xmlns:p14="http://schemas.microsoft.com/office/powerpoint/2010/main" val="2386384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 poultry</a:t>
            </a:r>
            <a:r>
              <a:rPr lang="en-US" baseline="0" dirty="0"/>
              <a:t> production can encourage more severe infection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B44083-A2B0-473F-93CB-FBABF270A72D}"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30531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Each host</a:t>
            </a:r>
            <a:r>
              <a:rPr lang="en-US" baseline="0" dirty="0">
                <a:latin typeface="Century Gothic" panose="020B0502020202020204" pitchFamily="34" charset="0"/>
              </a:rPr>
              <a:t> can be parasitized by several host-specific </a:t>
            </a:r>
            <a:r>
              <a:rPr lang="en-US" baseline="0" dirty="0" err="1">
                <a:latin typeface="Century Gothic" panose="020B0502020202020204" pitchFamily="34" charset="0"/>
              </a:rPr>
              <a:t>eimeria</a:t>
            </a:r>
            <a:r>
              <a:rPr lang="en-US" baseline="0" dirty="0">
                <a:latin typeface="Century Gothic" panose="020B0502020202020204" pitchFamily="34" charset="0"/>
              </a:rPr>
              <a:t> species. This is example of different </a:t>
            </a:r>
            <a:r>
              <a:rPr lang="en-US" baseline="0" dirty="0" err="1">
                <a:latin typeface="Century Gothic" panose="020B0502020202020204" pitchFamily="34" charset="0"/>
              </a:rPr>
              <a:t>eimeria</a:t>
            </a:r>
            <a:r>
              <a:rPr lang="en-US" baseline="0" dirty="0">
                <a:latin typeface="Century Gothic" panose="020B0502020202020204" pitchFamily="34" charset="0"/>
              </a:rPr>
              <a:t> species in small ruminants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entury Gothic" panose="020B0502020202020204" pitchFamily="34" charset="0"/>
              </a:rPr>
              <a:t>Identify species by morphology of the oocyst </a:t>
            </a:r>
            <a:r>
              <a:rPr lang="en-US" dirty="0">
                <a:latin typeface="Century Gothic" panose="020B0502020202020204" pitchFamily="34" charset="0"/>
              </a:rPr>
              <a:t>size, shape, outer coat, presence or absence of polar cap, </a:t>
            </a:r>
            <a:r>
              <a:rPr lang="en-US" dirty="0" err="1">
                <a:latin typeface="Century Gothic" panose="020B0502020202020204" pitchFamily="34" charset="0"/>
              </a:rPr>
              <a:t>etc</a:t>
            </a:r>
            <a:endParaRPr lang="en-US" dirty="0">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6</a:t>
            </a:fld>
            <a:endParaRPr lang="en-US"/>
          </a:p>
        </p:txBody>
      </p:sp>
    </p:spTree>
    <p:extLst>
      <p:ext uri="{BB962C8B-B14F-4D97-AF65-F5344CB8AC3E}">
        <p14:creationId xmlns:p14="http://schemas.microsoft.com/office/powerpoint/2010/main" val="47499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simple, right? Fecal-oral, direct life cycle. </a:t>
            </a:r>
          </a:p>
          <a:p>
            <a:r>
              <a:rPr lang="en-US" dirty="0"/>
              <a:t>Let’s look closer at what is happening inside the cow, once the enterocytes become infected</a:t>
            </a:r>
          </a:p>
        </p:txBody>
      </p:sp>
      <p:sp>
        <p:nvSpPr>
          <p:cNvPr id="4" name="Slide Number Placeholder 3"/>
          <p:cNvSpPr>
            <a:spLocks noGrp="1"/>
          </p:cNvSpPr>
          <p:nvPr>
            <p:ph type="sldNum" sz="quarter" idx="5"/>
          </p:nvPr>
        </p:nvSpPr>
        <p:spPr/>
        <p:txBody>
          <a:bodyPr/>
          <a:lstStyle/>
          <a:p>
            <a:fld id="{DAB44083-A2B0-473F-93CB-FBABF270A72D}" type="slidenum">
              <a:rPr lang="en-US" smtClean="0"/>
              <a:t>7</a:t>
            </a:fld>
            <a:endParaRPr lang="en-US"/>
          </a:p>
        </p:txBody>
      </p:sp>
    </p:spTree>
    <p:extLst>
      <p:ext uri="{BB962C8B-B14F-4D97-AF65-F5344CB8AC3E}">
        <p14:creationId xmlns:p14="http://schemas.microsoft.com/office/powerpoint/2010/main" val="248026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closer at what’s going on inside the GI tract of the hosts </a:t>
            </a:r>
          </a:p>
          <a:p>
            <a:endParaRPr lang="en-US" dirty="0"/>
          </a:p>
          <a:p>
            <a:endParaRPr lang="en-US" dirty="0"/>
          </a:p>
          <a:p>
            <a:pPr lvl="0">
              <a:buClrTx/>
              <a:buFont typeface="Wingdings" panose="05000000000000000000" pitchFamily="2" charset="2"/>
              <a:buChar char="§"/>
            </a:pPr>
            <a:r>
              <a:rPr lang="en-US" sz="2400" b="1" dirty="0">
                <a:solidFill>
                  <a:srgbClr val="7ABC32"/>
                </a:solidFill>
                <a:latin typeface="Century Gothic" panose="020B0502020202020204" pitchFamily="34" charset="0"/>
              </a:rPr>
              <a:t>Transmission</a:t>
            </a:r>
          </a:p>
          <a:p>
            <a:pPr lvl="1">
              <a:buClrTx/>
              <a:buFont typeface="Wingdings" panose="05000000000000000000" pitchFamily="2" charset="2"/>
              <a:buChar char="§"/>
            </a:pPr>
            <a:r>
              <a:rPr lang="en-US" sz="2400" b="1" dirty="0">
                <a:solidFill>
                  <a:srgbClr val="7ABC32"/>
                </a:solidFill>
                <a:latin typeface="Century Gothic" panose="020B0502020202020204" pitchFamily="34" charset="0"/>
              </a:rPr>
              <a:t>Direct life cycle  –  fecal-oral, ingestion of oocyst</a:t>
            </a:r>
          </a:p>
          <a:p>
            <a:pPr lvl="1">
              <a:buClrTx/>
              <a:buFont typeface="Wingdings" panose="05000000000000000000" pitchFamily="2" charset="2"/>
              <a:buChar char="§"/>
            </a:pPr>
            <a:r>
              <a:rPr lang="en-US" sz="2400" dirty="0">
                <a:solidFill>
                  <a:schemeClr val="accent4"/>
                </a:solidFill>
                <a:latin typeface="Century Gothic" panose="020B0502020202020204" pitchFamily="34" charset="0"/>
              </a:rPr>
              <a:t>Sporozoites excyst from oocyst and </a:t>
            </a:r>
            <a:r>
              <a:rPr lang="en-US" sz="2400" b="1" dirty="0">
                <a:solidFill>
                  <a:srgbClr val="7ABC32"/>
                </a:solidFill>
                <a:latin typeface="Century Gothic" panose="020B0502020202020204" pitchFamily="34" charset="0"/>
              </a:rPr>
              <a:t>invade enterocyte</a:t>
            </a:r>
          </a:p>
          <a:p>
            <a:pPr lvl="0">
              <a:buClrTx/>
              <a:buFont typeface="Wingdings" panose="05000000000000000000" pitchFamily="2" charset="2"/>
              <a:buChar char="§"/>
            </a:pPr>
            <a:r>
              <a:rPr lang="en-US" sz="2400" b="1" dirty="0">
                <a:solidFill>
                  <a:schemeClr val="accent4"/>
                </a:solidFill>
                <a:latin typeface="Century Gothic" panose="020B0502020202020204" pitchFamily="34" charset="0"/>
              </a:rPr>
              <a:t>Asexual reproduction</a:t>
            </a:r>
          </a:p>
          <a:p>
            <a:pPr lvl="1">
              <a:buClrTx/>
              <a:buFont typeface="Wingdings" panose="05000000000000000000" pitchFamily="2" charset="2"/>
              <a:buChar char="§"/>
            </a:pPr>
            <a:r>
              <a:rPr lang="en-US" sz="2400" dirty="0">
                <a:solidFill>
                  <a:schemeClr val="accent4"/>
                </a:solidFill>
                <a:latin typeface="Century Gothic" panose="020B0502020202020204" pitchFamily="34" charset="0"/>
              </a:rPr>
              <a:t>Merogony (schizogony)</a:t>
            </a:r>
          </a:p>
          <a:p>
            <a:pPr lvl="2">
              <a:buClrTx/>
              <a:buFont typeface="Wingdings" panose="05000000000000000000" pitchFamily="2" charset="2"/>
              <a:buChar char="§"/>
            </a:pPr>
            <a:r>
              <a:rPr lang="en-US" dirty="0">
                <a:solidFill>
                  <a:schemeClr val="accent4"/>
                </a:solidFill>
                <a:latin typeface="Century Gothic" panose="020B0502020202020204" pitchFamily="34" charset="0"/>
              </a:rPr>
              <a:t>[multi-nuclear division followed by cytoplasmic division]</a:t>
            </a:r>
          </a:p>
          <a:p>
            <a:pPr lvl="1">
              <a:buClrTx/>
              <a:buFont typeface="Wingdings" panose="05000000000000000000" pitchFamily="2" charset="2"/>
              <a:buChar char="§"/>
            </a:pPr>
            <a:r>
              <a:rPr lang="en-US" sz="2400" dirty="0">
                <a:solidFill>
                  <a:schemeClr val="accent4"/>
                </a:solidFill>
                <a:latin typeface="Century Gothic" panose="020B0502020202020204" pitchFamily="34" charset="0"/>
              </a:rPr>
              <a:t>Merozoites exit the enterocyte and infect other enterocytes and goes through merogony again.</a:t>
            </a:r>
          </a:p>
          <a:p>
            <a:pPr>
              <a:buClrTx/>
              <a:buFont typeface="Wingdings" pitchFamily="2" charset="2"/>
              <a:buChar char="§"/>
            </a:pPr>
            <a:r>
              <a:rPr lang="en-US" sz="2400" b="1" kern="0" dirty="0">
                <a:latin typeface="Century Gothic" panose="020B0502020202020204" pitchFamily="34" charset="0"/>
              </a:rPr>
              <a:t>Sexual reproduction</a:t>
            </a:r>
          </a:p>
          <a:p>
            <a:pPr lvl="1">
              <a:buClrTx/>
              <a:buFont typeface="Wingdings" pitchFamily="2" charset="2"/>
              <a:buChar char="§"/>
            </a:pPr>
            <a:r>
              <a:rPr lang="en-US" sz="2400" kern="0" dirty="0">
                <a:latin typeface="Century Gothic" panose="020B0502020202020204" pitchFamily="34" charset="0"/>
              </a:rPr>
              <a:t>Final generation of merozoites exit the enterocyte, infect other enterocytes, and go through </a:t>
            </a:r>
            <a:r>
              <a:rPr lang="en-US" sz="2400" kern="0" dirty="0" err="1">
                <a:latin typeface="Century Gothic" panose="020B0502020202020204" pitchFamily="34" charset="0"/>
              </a:rPr>
              <a:t>gametogony</a:t>
            </a:r>
            <a:r>
              <a:rPr lang="en-US" sz="2400" kern="0" dirty="0">
                <a:latin typeface="Century Gothic" panose="020B0502020202020204" pitchFamily="34" charset="0"/>
              </a:rPr>
              <a:t> (production of gametes)</a:t>
            </a:r>
          </a:p>
          <a:p>
            <a:pPr lvl="1">
              <a:buClrTx/>
              <a:buFont typeface="Wingdings" pitchFamily="2" charset="2"/>
              <a:buChar char="§"/>
            </a:pPr>
            <a:r>
              <a:rPr lang="en-US" sz="2400" kern="0" dirty="0">
                <a:latin typeface="Century Gothic" panose="020B0502020202020204" pitchFamily="34" charset="0"/>
              </a:rPr>
              <a:t>Fertilization – a microgamete fuses with a macrogamete forming an oocyst which is passed in the feces.</a:t>
            </a:r>
          </a:p>
          <a:p>
            <a:pPr lvl="0">
              <a:buClrTx/>
              <a:buFont typeface="Wingdings" panose="05000000000000000000" pitchFamily="2" charset="2"/>
              <a:buChar char="§"/>
            </a:pPr>
            <a:r>
              <a:rPr lang="en-US" sz="2800" b="1" dirty="0">
                <a:solidFill>
                  <a:srgbClr val="7ABC32"/>
                </a:solidFill>
                <a:latin typeface="Century Gothic" panose="020B0502020202020204" pitchFamily="34" charset="0"/>
              </a:rPr>
              <a:t>Dissemination</a:t>
            </a:r>
          </a:p>
          <a:p>
            <a:pPr lvl="1">
              <a:buClrTx/>
              <a:buFont typeface="Wingdings" panose="05000000000000000000" pitchFamily="2" charset="2"/>
              <a:buChar char="§"/>
            </a:pPr>
            <a:r>
              <a:rPr lang="en-US" sz="2400" dirty="0">
                <a:solidFill>
                  <a:srgbClr val="7ABC32"/>
                </a:solidFill>
                <a:latin typeface="Century Gothic" panose="020B0502020202020204" pitchFamily="34" charset="0"/>
              </a:rPr>
              <a:t>Oocysts (</a:t>
            </a:r>
            <a:r>
              <a:rPr lang="en-US" sz="2400" dirty="0" err="1">
                <a:solidFill>
                  <a:srgbClr val="7ABC32"/>
                </a:solidFill>
                <a:latin typeface="Century Gothic" panose="020B0502020202020204" pitchFamily="34" charset="0"/>
              </a:rPr>
              <a:t>unsporulated</a:t>
            </a:r>
            <a:r>
              <a:rPr lang="en-US" sz="2400" dirty="0">
                <a:solidFill>
                  <a:srgbClr val="7ABC32"/>
                </a:solidFill>
                <a:latin typeface="Century Gothic" panose="020B0502020202020204" pitchFamily="34" charset="0"/>
              </a:rPr>
              <a:t>) exit the host in the feces and contaminate the environment</a:t>
            </a:r>
            <a:r>
              <a:rPr lang="en-US" sz="2400" dirty="0">
                <a:latin typeface="Century Gothic" panose="020B0502020202020204" pitchFamily="34" charset="0"/>
              </a:rPr>
              <a:t>.</a:t>
            </a:r>
            <a:endParaRPr lang="en-US" sz="600" dirty="0">
              <a:latin typeface="Century Gothic" panose="020B0502020202020204" pitchFamily="34" charset="0"/>
            </a:endParaRPr>
          </a:p>
          <a:p>
            <a:pPr lvl="0">
              <a:buClrTx/>
              <a:buFont typeface="Wingdings" panose="05000000000000000000" pitchFamily="2" charset="2"/>
              <a:buChar char="§"/>
            </a:pPr>
            <a:r>
              <a:rPr lang="en-US" sz="2800" b="1" dirty="0">
                <a:solidFill>
                  <a:srgbClr val="7ABC32"/>
                </a:solidFill>
                <a:latin typeface="Century Gothic" panose="020B0502020202020204" pitchFamily="34" charset="0"/>
              </a:rPr>
              <a:t>Sporogony</a:t>
            </a:r>
            <a:r>
              <a:rPr lang="en-US" sz="2800" dirty="0">
                <a:solidFill>
                  <a:srgbClr val="7ABC32"/>
                </a:solidFill>
                <a:latin typeface="Century Gothic" panose="020B0502020202020204" pitchFamily="34" charset="0"/>
              </a:rPr>
              <a:t> (= Sporulation)</a:t>
            </a:r>
            <a:endParaRPr lang="en-US" sz="3600" dirty="0">
              <a:solidFill>
                <a:srgbClr val="7ABC32"/>
              </a:solidFill>
              <a:latin typeface="Century Gothic" panose="020B0502020202020204" pitchFamily="34" charset="0"/>
            </a:endParaRPr>
          </a:p>
          <a:p>
            <a:pPr lvl="1">
              <a:buClrTx/>
              <a:buFont typeface="Wingdings" panose="05000000000000000000" pitchFamily="2" charset="2"/>
              <a:buChar char="§"/>
            </a:pPr>
            <a:r>
              <a:rPr lang="en-US" sz="2400" b="1" dirty="0">
                <a:solidFill>
                  <a:srgbClr val="7ABC32"/>
                </a:solidFill>
                <a:latin typeface="Century Gothic" panose="020B0502020202020204" pitchFamily="34" charset="0"/>
              </a:rPr>
              <a:t>Sporogony occurs in the environment.  </a:t>
            </a:r>
            <a:r>
              <a:rPr lang="en-US" sz="2400" dirty="0">
                <a:solidFill>
                  <a:srgbClr val="FF0000"/>
                </a:solidFill>
                <a:latin typeface="Century Gothic" panose="020B0502020202020204" pitchFamily="34" charset="0"/>
              </a:rPr>
              <a:t>(v/s Crypto?)</a:t>
            </a:r>
            <a:endParaRPr lang="en-US" sz="3200" dirty="0">
              <a:solidFill>
                <a:srgbClr val="FF0000"/>
              </a:solidFill>
              <a:latin typeface="Century Gothic" panose="020B0502020202020204" pitchFamily="34" charset="0"/>
            </a:endParaRPr>
          </a:p>
          <a:p>
            <a:pPr lvl="2">
              <a:buClrTx/>
              <a:buFont typeface="Wingdings" panose="05000000000000000000" pitchFamily="2" charset="2"/>
              <a:buChar char="§"/>
            </a:pPr>
            <a:r>
              <a:rPr lang="en-US" sz="2000" dirty="0">
                <a:latin typeface="Century Gothic" panose="020B0502020202020204" pitchFamily="34" charset="0"/>
              </a:rPr>
              <a:t>Appropriate temperature, moisture, and oxygen are required for sporogony.</a:t>
            </a:r>
            <a:endParaRPr lang="en-US" sz="2800" dirty="0">
              <a:latin typeface="Century Gothic" panose="020B0502020202020204" pitchFamily="34" charset="0"/>
            </a:endParaRPr>
          </a:p>
          <a:p>
            <a:pPr lvl="2">
              <a:buClrTx/>
              <a:buFont typeface="Wingdings" panose="05000000000000000000" pitchFamily="2" charset="2"/>
              <a:buChar char="§"/>
            </a:pPr>
            <a:r>
              <a:rPr lang="en-US" sz="2000" dirty="0">
                <a:latin typeface="Century Gothic" panose="020B0502020202020204" pitchFamily="34" charset="0"/>
              </a:rPr>
              <a:t>Some species can take as little as 1 day to sporulate in optimal conditions</a:t>
            </a:r>
            <a:endParaRPr lang="en-US" sz="2800" dirty="0">
              <a:latin typeface="Century Gothic" panose="020B0502020202020204" pitchFamily="34" charset="0"/>
            </a:endParaRPr>
          </a:p>
          <a:p>
            <a:pPr lvl="1">
              <a:buClrTx/>
              <a:buFont typeface="Wingdings" panose="05000000000000000000" pitchFamily="2" charset="2"/>
              <a:buChar char="§"/>
            </a:pPr>
            <a:r>
              <a:rPr lang="en-US" sz="2400" b="1" dirty="0">
                <a:solidFill>
                  <a:srgbClr val="7ABC32"/>
                </a:solidFill>
                <a:latin typeface="Century Gothic" panose="020B0502020202020204" pitchFamily="34" charset="0"/>
              </a:rPr>
              <a:t>After sporulation, the oocyst is infective and ready for transmission to the next host</a:t>
            </a:r>
            <a:r>
              <a:rPr lang="en-US" sz="2400" dirty="0">
                <a:latin typeface="Century Gothic" panose="020B0502020202020204" pitchFamily="34" charset="0"/>
              </a:rPr>
              <a:t>.</a:t>
            </a:r>
            <a:endParaRPr lang="en-US" sz="3200" dirty="0">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B44083-A2B0-473F-93CB-FBABF270A72D}"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96360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9</a:t>
            </a:fld>
            <a:endParaRPr lang="en-US"/>
          </a:p>
        </p:txBody>
      </p:sp>
    </p:spTree>
    <p:extLst>
      <p:ext uri="{BB962C8B-B14F-4D97-AF65-F5344CB8AC3E}">
        <p14:creationId xmlns:p14="http://schemas.microsoft.com/office/powerpoint/2010/main" val="330570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r>
              <a:rPr lang="en-US" b="0" i="0" dirty="0">
                <a:solidFill>
                  <a:srgbClr val="4A4E4E"/>
                </a:solidFill>
                <a:effectLst/>
                <a:latin typeface="Arial" panose="020B0604020202020204" pitchFamily="34" charset="0"/>
              </a:rPr>
              <a:t>Pathogenicity depends on many factors; such as parasite species, viability, infectivity, virulence, tropism, host age, nutritional status, immunological competence, as well as prevailing environmental conditions (temperature, moisture) and management practices</a:t>
            </a:r>
          </a:p>
          <a:p>
            <a:endParaRPr lang="en-US" b="0" i="0" dirty="0">
              <a:solidFill>
                <a:srgbClr val="4A4E4E"/>
              </a:solidFill>
              <a:effectLst/>
              <a:latin typeface="Arial" panose="020B0604020202020204" pitchFamily="34" charset="0"/>
            </a:endParaRPr>
          </a:p>
          <a:p>
            <a:r>
              <a:rPr lang="en-US" b="0" i="0" dirty="0">
                <a:solidFill>
                  <a:srgbClr val="4A4E4E"/>
                </a:solidFill>
                <a:effectLst/>
                <a:latin typeface="Arial" panose="020B0604020202020204" pitchFamily="34" charset="0"/>
              </a:rPr>
              <a:t>Some Eimeria species invade deeper and have high replication potential, like E. </a:t>
            </a:r>
            <a:r>
              <a:rPr lang="en-US" b="0" i="0" dirty="0" err="1">
                <a:solidFill>
                  <a:srgbClr val="4A4E4E"/>
                </a:solidFill>
                <a:effectLst/>
                <a:latin typeface="Arial" panose="020B0604020202020204" pitchFamily="34" charset="0"/>
              </a:rPr>
              <a:t>bovis</a:t>
            </a:r>
            <a:r>
              <a:rPr lang="en-US" b="0" i="0" dirty="0">
                <a:solidFill>
                  <a:srgbClr val="4A4E4E"/>
                </a:solidFill>
                <a:effectLst/>
                <a:latin typeface="Arial" panose="020B0604020202020204" pitchFamily="34" charset="0"/>
              </a:rPr>
              <a:t>, for example. This is likely a reason for its increased virulence.</a:t>
            </a:r>
            <a:endParaRPr lang="en-US" dirty="0"/>
          </a:p>
        </p:txBody>
      </p:sp>
      <p:sp>
        <p:nvSpPr>
          <p:cNvPr id="4" name="Slide Number Placeholder 3"/>
          <p:cNvSpPr>
            <a:spLocks noGrp="1"/>
          </p:cNvSpPr>
          <p:nvPr>
            <p:ph type="sldNum" sz="quarter" idx="10"/>
          </p:nvPr>
        </p:nvSpPr>
        <p:spPr/>
        <p:txBody>
          <a:bodyPr/>
          <a:lstStyle/>
          <a:p>
            <a:fld id="{DAB44083-A2B0-473F-93CB-FBABF270A72D}" type="slidenum">
              <a:rPr lang="en-US" smtClean="0"/>
              <a:t>10</a:t>
            </a:fld>
            <a:endParaRPr lang="en-US"/>
          </a:p>
        </p:txBody>
      </p:sp>
    </p:spTree>
    <p:extLst>
      <p:ext uri="{BB962C8B-B14F-4D97-AF65-F5344CB8AC3E}">
        <p14:creationId xmlns:p14="http://schemas.microsoft.com/office/powerpoint/2010/main" val="337435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lvl="0">
              <a:buClrTx/>
              <a:buFont typeface="Wingdings" panose="05000000000000000000" pitchFamily="2" charset="2"/>
              <a:buChar char="§"/>
            </a:pPr>
            <a:r>
              <a:rPr lang="en-US" sz="2800" dirty="0">
                <a:latin typeface="Century Gothic" panose="020B0502020202020204" pitchFamily="34" charset="0"/>
              </a:rPr>
              <a:t>Range of Pathology</a:t>
            </a:r>
          </a:p>
          <a:p>
            <a:pPr lvl="1">
              <a:buClrTx/>
              <a:buFont typeface="Wingdings" panose="05000000000000000000" pitchFamily="2" charset="2"/>
              <a:buChar char="§"/>
            </a:pPr>
            <a:r>
              <a:rPr lang="en-US" dirty="0">
                <a:latin typeface="Century Gothic" panose="020B0502020202020204" pitchFamily="34" charset="0"/>
              </a:rPr>
              <a:t>Watery to hemorrhagic diarrhea  tenesmus, fever, anemia, weakness, weight loss, death</a:t>
            </a:r>
          </a:p>
          <a:p>
            <a:endParaRPr lang="en-US" dirty="0"/>
          </a:p>
        </p:txBody>
      </p:sp>
      <p:sp>
        <p:nvSpPr>
          <p:cNvPr id="4" name="Slide Number Placeholder 3"/>
          <p:cNvSpPr>
            <a:spLocks noGrp="1"/>
          </p:cNvSpPr>
          <p:nvPr>
            <p:ph type="sldNum" sz="quarter" idx="10"/>
          </p:nvPr>
        </p:nvSpPr>
        <p:spPr/>
        <p:txBody>
          <a:bodyPr/>
          <a:lstStyle/>
          <a:p>
            <a:fld id="{DAB44083-A2B0-473F-93CB-FBABF270A72D}" type="slidenum">
              <a:rPr lang="en-US" smtClean="0"/>
              <a:t>11</a:t>
            </a:fld>
            <a:endParaRPr lang="en-US"/>
          </a:p>
        </p:txBody>
      </p:sp>
    </p:spTree>
    <p:extLst>
      <p:ext uri="{BB962C8B-B14F-4D97-AF65-F5344CB8AC3E}">
        <p14:creationId xmlns:p14="http://schemas.microsoft.com/office/powerpoint/2010/main" val="284835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B44083-A2B0-473F-93CB-FBABF270A72D}" type="slidenum">
              <a:rPr lang="en-US" smtClean="0"/>
              <a:t>13</a:t>
            </a:fld>
            <a:endParaRPr lang="en-US"/>
          </a:p>
        </p:txBody>
      </p:sp>
    </p:spTree>
    <p:extLst>
      <p:ext uri="{BB962C8B-B14F-4D97-AF65-F5344CB8AC3E}">
        <p14:creationId xmlns:p14="http://schemas.microsoft.com/office/powerpoint/2010/main" val="412839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492BDC-E321-430A-8360-386D15ADA0AD}" type="slidenum">
              <a:rPr lang="en-US"/>
              <a:pPr>
                <a:defRPr/>
              </a:pPr>
              <a:t>‹#›</a:t>
            </a:fld>
            <a:endParaRPr lang="en-US"/>
          </a:p>
        </p:txBody>
      </p:sp>
    </p:spTree>
    <p:extLst>
      <p:ext uri="{BB962C8B-B14F-4D97-AF65-F5344CB8AC3E}">
        <p14:creationId xmlns:p14="http://schemas.microsoft.com/office/powerpoint/2010/main" val="419637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F592D-ED99-418F-8297-401036B94BAB}" type="slidenum">
              <a:rPr lang="en-US"/>
              <a:pPr>
                <a:defRPr/>
              </a:pPr>
              <a:t>‹#›</a:t>
            </a:fld>
            <a:endParaRPr lang="en-US"/>
          </a:p>
        </p:txBody>
      </p:sp>
    </p:spTree>
    <p:extLst>
      <p:ext uri="{BB962C8B-B14F-4D97-AF65-F5344CB8AC3E}">
        <p14:creationId xmlns:p14="http://schemas.microsoft.com/office/powerpoint/2010/main" val="415085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59443B-7C8F-4DF7-BD32-62A1C1DE9586}" type="slidenum">
              <a:rPr lang="en-US"/>
              <a:pPr>
                <a:defRPr/>
              </a:pPr>
              <a:t>‹#›</a:t>
            </a:fld>
            <a:endParaRPr lang="en-US"/>
          </a:p>
        </p:txBody>
      </p:sp>
    </p:spTree>
    <p:extLst>
      <p:ext uri="{BB962C8B-B14F-4D97-AF65-F5344CB8AC3E}">
        <p14:creationId xmlns:p14="http://schemas.microsoft.com/office/powerpoint/2010/main" val="1500809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rgbClr val="1C1C1C"/>
                </a:solidFill>
              </a:defRPr>
            </a:lvl1pPr>
          </a:lstStyle>
          <a:p>
            <a:pPr>
              <a:defRPr/>
            </a:pPr>
            <a:fld id="{C896ABB6-8A25-401B-AA18-D720185E497A}" type="slidenum">
              <a:rPr lang="en-US"/>
              <a:pPr>
                <a:defRPr/>
              </a:pPr>
              <a:t>‹#›</a:t>
            </a:fld>
            <a:endParaRPr lang="en-US"/>
          </a:p>
        </p:txBody>
      </p:sp>
    </p:spTree>
    <p:extLst>
      <p:ext uri="{BB962C8B-B14F-4D97-AF65-F5344CB8AC3E}">
        <p14:creationId xmlns:p14="http://schemas.microsoft.com/office/powerpoint/2010/main" val="19371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93F0813-D0AD-41FF-BACA-74D912985813}" type="slidenum">
              <a:rPr lang="en-US"/>
              <a:pPr>
                <a:defRPr/>
              </a:pPr>
              <a:t>‹#›</a:t>
            </a:fld>
            <a:endParaRPr lang="en-US"/>
          </a:p>
        </p:txBody>
      </p:sp>
    </p:spTree>
    <p:extLst>
      <p:ext uri="{BB962C8B-B14F-4D97-AF65-F5344CB8AC3E}">
        <p14:creationId xmlns:p14="http://schemas.microsoft.com/office/powerpoint/2010/main" val="3185158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3AC6D52-337A-4BD8-AF06-1319F673D3A2}" type="slidenum">
              <a:rPr lang="en-US"/>
              <a:pPr>
                <a:defRPr/>
              </a:pPr>
              <a:t>‹#›</a:t>
            </a:fld>
            <a:endParaRPr lang="en-US"/>
          </a:p>
        </p:txBody>
      </p:sp>
    </p:spTree>
    <p:extLst>
      <p:ext uri="{BB962C8B-B14F-4D97-AF65-F5344CB8AC3E}">
        <p14:creationId xmlns:p14="http://schemas.microsoft.com/office/powerpoint/2010/main" val="2717342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B70D27D-3EF4-4ACF-B76D-282CA62D5F90}" type="slidenum">
              <a:rPr lang="en-US"/>
              <a:pPr>
                <a:defRPr/>
              </a:pPr>
              <a:t>‹#›</a:t>
            </a:fld>
            <a:endParaRPr lang="en-US"/>
          </a:p>
        </p:txBody>
      </p:sp>
    </p:spTree>
    <p:extLst>
      <p:ext uri="{BB962C8B-B14F-4D97-AF65-F5344CB8AC3E}">
        <p14:creationId xmlns:p14="http://schemas.microsoft.com/office/powerpoint/2010/main" val="170472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A9B1F15-C9C6-4867-A0BC-E2808DB6FCD8}" type="slidenum">
              <a:rPr lang="en-US"/>
              <a:pPr>
                <a:defRPr/>
              </a:pPr>
              <a:t>‹#›</a:t>
            </a:fld>
            <a:endParaRPr lang="en-US"/>
          </a:p>
        </p:txBody>
      </p:sp>
    </p:spTree>
    <p:extLst>
      <p:ext uri="{BB962C8B-B14F-4D97-AF65-F5344CB8AC3E}">
        <p14:creationId xmlns:p14="http://schemas.microsoft.com/office/powerpoint/2010/main" val="2744459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B7C91FC6-3A2E-47BB-BFD7-110159CBA9B1}" type="slidenum">
              <a:rPr lang="en-US"/>
              <a:pPr>
                <a:defRPr/>
              </a:pPr>
              <a:t>‹#›</a:t>
            </a:fld>
            <a:endParaRPr lang="en-US"/>
          </a:p>
        </p:txBody>
      </p:sp>
    </p:spTree>
    <p:extLst>
      <p:ext uri="{BB962C8B-B14F-4D97-AF65-F5344CB8AC3E}">
        <p14:creationId xmlns:p14="http://schemas.microsoft.com/office/powerpoint/2010/main" val="904296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D8F51154-503D-4769-8896-C16E8AA91EB0}" type="slidenum">
              <a:rPr lang="en-US"/>
              <a:pPr>
                <a:defRPr/>
              </a:pPr>
              <a:t>‹#›</a:t>
            </a:fld>
            <a:endParaRPr lang="en-US"/>
          </a:p>
        </p:txBody>
      </p:sp>
    </p:spTree>
    <p:extLst>
      <p:ext uri="{BB962C8B-B14F-4D97-AF65-F5344CB8AC3E}">
        <p14:creationId xmlns:p14="http://schemas.microsoft.com/office/powerpoint/2010/main" val="226511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F9B06F3-B510-4A13-A45B-D4ED1DB1DA22}" type="slidenum">
              <a:rPr lang="en-US"/>
              <a:pPr>
                <a:defRPr/>
              </a:pPr>
              <a:t>‹#›</a:t>
            </a:fld>
            <a:endParaRPr lang="en-US"/>
          </a:p>
        </p:txBody>
      </p:sp>
    </p:spTree>
    <p:extLst>
      <p:ext uri="{BB962C8B-B14F-4D97-AF65-F5344CB8AC3E}">
        <p14:creationId xmlns:p14="http://schemas.microsoft.com/office/powerpoint/2010/main" val="295829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17B10C-40FA-495C-B8F4-E143BEB461DA}" type="slidenum">
              <a:rPr lang="en-US"/>
              <a:pPr>
                <a:defRPr/>
              </a:pPr>
              <a:t>‹#›</a:t>
            </a:fld>
            <a:endParaRPr lang="en-US"/>
          </a:p>
        </p:txBody>
      </p:sp>
    </p:spTree>
    <p:extLst>
      <p:ext uri="{BB962C8B-B14F-4D97-AF65-F5344CB8AC3E}">
        <p14:creationId xmlns:p14="http://schemas.microsoft.com/office/powerpoint/2010/main" val="962938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53BBCAA-FAFA-470C-AB8C-C3012DBFADA7}" type="slidenum">
              <a:rPr lang="en-US"/>
              <a:pPr>
                <a:defRPr/>
              </a:pPr>
              <a:t>‹#›</a:t>
            </a:fld>
            <a:endParaRPr lang="en-US"/>
          </a:p>
        </p:txBody>
      </p:sp>
    </p:spTree>
    <p:extLst>
      <p:ext uri="{BB962C8B-B14F-4D97-AF65-F5344CB8AC3E}">
        <p14:creationId xmlns:p14="http://schemas.microsoft.com/office/powerpoint/2010/main" val="3747149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C1E3907-76F0-4622-9B53-0E674369C538}" type="slidenum">
              <a:rPr lang="en-US"/>
              <a:pPr>
                <a:defRPr/>
              </a:pPr>
              <a:t>‹#›</a:t>
            </a:fld>
            <a:endParaRPr lang="en-US"/>
          </a:p>
        </p:txBody>
      </p:sp>
    </p:spTree>
    <p:extLst>
      <p:ext uri="{BB962C8B-B14F-4D97-AF65-F5344CB8AC3E}">
        <p14:creationId xmlns:p14="http://schemas.microsoft.com/office/powerpoint/2010/main" val="2874347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A00B864-444A-49BD-9A45-A79DE0F4E117}" type="slidenum">
              <a:rPr lang="en-US"/>
              <a:pPr>
                <a:defRPr/>
              </a:pPr>
              <a:t>‹#›</a:t>
            </a:fld>
            <a:endParaRPr lang="en-US"/>
          </a:p>
        </p:txBody>
      </p:sp>
    </p:spTree>
    <p:extLst>
      <p:ext uri="{BB962C8B-B14F-4D97-AF65-F5344CB8AC3E}">
        <p14:creationId xmlns:p14="http://schemas.microsoft.com/office/powerpoint/2010/main" val="2163745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15FB9C2B-211B-4133-87A4-01440AF1ADDF}" type="slidenum">
              <a:rPr lang="en-US" altLang="en-US"/>
              <a:pPr/>
              <a:t>‹#›</a:t>
            </a:fld>
            <a:endParaRPr lang="en-US" altLang="en-US"/>
          </a:p>
        </p:txBody>
      </p:sp>
    </p:spTree>
    <p:extLst>
      <p:ext uri="{BB962C8B-B14F-4D97-AF65-F5344CB8AC3E}">
        <p14:creationId xmlns:p14="http://schemas.microsoft.com/office/powerpoint/2010/main" val="2059660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chemeClr val="tx1"/>
                </a:solidFill>
              </a:defRPr>
            </a:lvl1pPr>
          </a:lstStyle>
          <a:p>
            <a:pPr>
              <a:defRPr/>
            </a:pPr>
            <a:fld id="{06CAD74A-9FB4-420A-8B06-AF845871D466}" type="slidenum">
              <a:rPr lang="en-US"/>
              <a:pPr>
                <a:defRPr/>
              </a:pPr>
              <a:t>‹#›</a:t>
            </a:fld>
            <a:endParaRPr lang="en-US"/>
          </a:p>
        </p:txBody>
      </p:sp>
    </p:spTree>
    <p:extLst>
      <p:ext uri="{BB962C8B-B14F-4D97-AF65-F5344CB8AC3E}">
        <p14:creationId xmlns:p14="http://schemas.microsoft.com/office/powerpoint/2010/main" val="1197076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96ABB6-8A25-401B-AA18-D720185E497A}"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232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3F0813-D0AD-41FF-BACA-74D912985813}" type="slidenum">
              <a:rPr lang="en-US" smtClean="0"/>
              <a:pPr>
                <a:defRPr/>
              </a:pPr>
              <a:t>‹#›</a:t>
            </a:fld>
            <a:endParaRPr lang="en-US"/>
          </a:p>
        </p:txBody>
      </p:sp>
    </p:spTree>
    <p:extLst>
      <p:ext uri="{BB962C8B-B14F-4D97-AF65-F5344CB8AC3E}">
        <p14:creationId xmlns:p14="http://schemas.microsoft.com/office/powerpoint/2010/main" val="4129929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AC6D52-337A-4BD8-AF06-1319F673D3A2}"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831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B70D27D-3EF4-4ACF-B76D-282CA62D5F90}" type="slidenum">
              <a:rPr lang="en-US" smtClean="0"/>
              <a:pPr>
                <a:defRPr/>
              </a:pPr>
              <a:t>‹#›</a:t>
            </a:fld>
            <a:endParaRPr lang="en-US"/>
          </a:p>
        </p:txBody>
      </p:sp>
    </p:spTree>
    <p:extLst>
      <p:ext uri="{BB962C8B-B14F-4D97-AF65-F5344CB8AC3E}">
        <p14:creationId xmlns:p14="http://schemas.microsoft.com/office/powerpoint/2010/main" val="2719041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A9B1F15-C9C6-4867-A0BC-E2808DB6FCD8}" type="slidenum">
              <a:rPr lang="en-US" smtClean="0"/>
              <a:pPr>
                <a:defRPr/>
              </a:pPr>
              <a:t>‹#›</a:t>
            </a:fld>
            <a:endParaRPr lang="en-US"/>
          </a:p>
        </p:txBody>
      </p:sp>
    </p:spTree>
    <p:extLst>
      <p:ext uri="{BB962C8B-B14F-4D97-AF65-F5344CB8AC3E}">
        <p14:creationId xmlns:p14="http://schemas.microsoft.com/office/powerpoint/2010/main" val="298987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5CB89B-6660-4320-AD69-32BF69BBC33F}" type="slidenum">
              <a:rPr lang="en-US"/>
              <a:pPr>
                <a:defRPr/>
              </a:pPr>
              <a:t>‹#›</a:t>
            </a:fld>
            <a:endParaRPr lang="en-US"/>
          </a:p>
        </p:txBody>
      </p:sp>
    </p:spTree>
    <p:extLst>
      <p:ext uri="{BB962C8B-B14F-4D97-AF65-F5344CB8AC3E}">
        <p14:creationId xmlns:p14="http://schemas.microsoft.com/office/powerpoint/2010/main" val="93053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7C91FC6-3A2E-47BB-BFD7-110159CBA9B1}" type="slidenum">
              <a:rPr lang="en-US" smtClean="0"/>
              <a:pPr>
                <a:defRPr/>
              </a:pPr>
              <a:t>‹#›</a:t>
            </a:fld>
            <a:endParaRPr lang="en-US"/>
          </a:p>
        </p:txBody>
      </p:sp>
    </p:spTree>
    <p:extLst>
      <p:ext uri="{BB962C8B-B14F-4D97-AF65-F5344CB8AC3E}">
        <p14:creationId xmlns:p14="http://schemas.microsoft.com/office/powerpoint/2010/main" val="2888783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D8F51154-503D-4769-8896-C16E8AA91EB0}" type="slidenum">
              <a:rPr lang="en-US" smtClean="0"/>
              <a:pPr>
                <a:defRPr/>
              </a:pPr>
              <a:t>‹#›</a:t>
            </a:fld>
            <a:endParaRPr lang="en-US"/>
          </a:p>
        </p:txBody>
      </p:sp>
    </p:spTree>
    <p:extLst>
      <p:ext uri="{BB962C8B-B14F-4D97-AF65-F5344CB8AC3E}">
        <p14:creationId xmlns:p14="http://schemas.microsoft.com/office/powerpoint/2010/main" val="391627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F9B06F3-B510-4A13-A45B-D4ED1DB1DA22}" type="slidenum">
              <a:rPr lang="en-US" smtClean="0"/>
              <a:pPr>
                <a:defRPr/>
              </a:pPr>
              <a:t>‹#›</a:t>
            </a:fld>
            <a:endParaRPr lang="en-US"/>
          </a:p>
        </p:txBody>
      </p:sp>
    </p:spTree>
    <p:extLst>
      <p:ext uri="{BB962C8B-B14F-4D97-AF65-F5344CB8AC3E}">
        <p14:creationId xmlns:p14="http://schemas.microsoft.com/office/powerpoint/2010/main" val="971603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3BBCAA-FAFA-470C-AB8C-C3012DBFADA7}" type="slidenum">
              <a:rPr lang="en-US" smtClean="0"/>
              <a:pPr>
                <a:defRPr/>
              </a:pPr>
              <a:t>‹#›</a:t>
            </a:fld>
            <a:endParaRPr lang="en-US"/>
          </a:p>
        </p:txBody>
      </p:sp>
    </p:spTree>
    <p:extLst>
      <p:ext uri="{BB962C8B-B14F-4D97-AF65-F5344CB8AC3E}">
        <p14:creationId xmlns:p14="http://schemas.microsoft.com/office/powerpoint/2010/main" val="3079476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1E3907-76F0-4622-9B53-0E674369C538}" type="slidenum">
              <a:rPr lang="en-US" smtClean="0"/>
              <a:pPr>
                <a:defRPr/>
              </a:pPr>
              <a:t>‹#›</a:t>
            </a:fld>
            <a:endParaRPr lang="en-US"/>
          </a:p>
        </p:txBody>
      </p:sp>
    </p:spTree>
    <p:extLst>
      <p:ext uri="{BB962C8B-B14F-4D97-AF65-F5344CB8AC3E}">
        <p14:creationId xmlns:p14="http://schemas.microsoft.com/office/powerpoint/2010/main" val="616279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00B864-444A-49BD-9A45-A79DE0F4E117}" type="slidenum">
              <a:rPr lang="en-US" smtClean="0"/>
              <a:pPr>
                <a:defRPr/>
              </a:pPr>
              <a:t>‹#›</a:t>
            </a:fld>
            <a:endParaRPr lang="en-US"/>
          </a:p>
        </p:txBody>
      </p:sp>
    </p:spTree>
    <p:extLst>
      <p:ext uri="{BB962C8B-B14F-4D97-AF65-F5344CB8AC3E}">
        <p14:creationId xmlns:p14="http://schemas.microsoft.com/office/powerpoint/2010/main" val="314462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3C5849-ED58-406B-9650-AC34180D7264}" type="slidenum">
              <a:rPr lang="en-US"/>
              <a:pPr>
                <a:defRPr/>
              </a:pPr>
              <a:t>‹#›</a:t>
            </a:fld>
            <a:endParaRPr lang="en-US"/>
          </a:p>
        </p:txBody>
      </p:sp>
    </p:spTree>
    <p:extLst>
      <p:ext uri="{BB962C8B-B14F-4D97-AF65-F5344CB8AC3E}">
        <p14:creationId xmlns:p14="http://schemas.microsoft.com/office/powerpoint/2010/main" val="385751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B1B433-B271-4BB6-A75C-EC3889C9BEFC}" type="slidenum">
              <a:rPr lang="en-US"/>
              <a:pPr>
                <a:defRPr/>
              </a:pPr>
              <a:t>‹#›</a:t>
            </a:fld>
            <a:endParaRPr lang="en-US"/>
          </a:p>
        </p:txBody>
      </p:sp>
    </p:spTree>
    <p:extLst>
      <p:ext uri="{BB962C8B-B14F-4D97-AF65-F5344CB8AC3E}">
        <p14:creationId xmlns:p14="http://schemas.microsoft.com/office/powerpoint/2010/main" val="80508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DD1270-B24B-4FF3-95B7-F1C7F810A026}" type="slidenum">
              <a:rPr lang="en-US"/>
              <a:pPr>
                <a:defRPr/>
              </a:pPr>
              <a:t>‹#›</a:t>
            </a:fld>
            <a:endParaRPr lang="en-US"/>
          </a:p>
        </p:txBody>
      </p:sp>
    </p:spTree>
    <p:extLst>
      <p:ext uri="{BB962C8B-B14F-4D97-AF65-F5344CB8AC3E}">
        <p14:creationId xmlns:p14="http://schemas.microsoft.com/office/powerpoint/2010/main" val="136938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E99BB7-6F1C-45B2-A143-C968EFB7D75B}" type="slidenum">
              <a:rPr lang="en-US"/>
              <a:pPr>
                <a:defRPr/>
              </a:pPr>
              <a:t>‹#›</a:t>
            </a:fld>
            <a:endParaRPr lang="en-US"/>
          </a:p>
        </p:txBody>
      </p:sp>
    </p:spTree>
    <p:extLst>
      <p:ext uri="{BB962C8B-B14F-4D97-AF65-F5344CB8AC3E}">
        <p14:creationId xmlns:p14="http://schemas.microsoft.com/office/powerpoint/2010/main" val="232937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DEB820-7429-4F4F-978C-AC590DF544A4}" type="slidenum">
              <a:rPr lang="en-US"/>
              <a:pPr>
                <a:defRPr/>
              </a:pPr>
              <a:t>‹#›</a:t>
            </a:fld>
            <a:endParaRPr lang="en-US"/>
          </a:p>
        </p:txBody>
      </p:sp>
    </p:spTree>
    <p:extLst>
      <p:ext uri="{BB962C8B-B14F-4D97-AF65-F5344CB8AC3E}">
        <p14:creationId xmlns:p14="http://schemas.microsoft.com/office/powerpoint/2010/main" val="131380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6DC61-24B7-467E-937E-B8AF966AC7CA}" type="slidenum">
              <a:rPr lang="en-US"/>
              <a:pPr>
                <a:defRPr/>
              </a:pPr>
              <a:t>‹#›</a:t>
            </a:fld>
            <a:endParaRPr lang="en-US"/>
          </a:p>
        </p:txBody>
      </p:sp>
    </p:spTree>
    <p:extLst>
      <p:ext uri="{BB962C8B-B14F-4D97-AF65-F5344CB8AC3E}">
        <p14:creationId xmlns:p14="http://schemas.microsoft.com/office/powerpoint/2010/main" val="419420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0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7680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7680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ea typeface="+mn-ea"/>
              </a:defRPr>
            </a:lvl1pPr>
          </a:lstStyle>
          <a:p>
            <a:pPr>
              <a:defRPr/>
            </a:pPr>
            <a:fld id="{6DBC752B-435E-4046-BA0B-640333BE0F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ＭＳ Ｐゴシック" charset="0"/>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ＭＳ Ｐゴシック" charset="0"/>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mn-lt"/>
                <a:ea typeface="+mn-ea"/>
              </a:defRPr>
            </a:lvl1pPr>
          </a:lstStyle>
          <a:p>
            <a:pPr>
              <a:defRPr/>
            </a:pPr>
            <a:fld id="{F0A78A85-9D3C-416D-AD06-CC2A942E43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8" r:id="rId12"/>
    <p:sldLayoutId id="2147483721"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6DBC752B-435E-4046-BA0B-640333BE0FF1}"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3562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hyperlink" Target="http://www.vetent.co.nz/dairy-disease-management/coccidiosis.html"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hyperlink" Target="http://crystalcreeknatural.com/causes-of-calf-scours-based-on-age-of-onset/" TargetMode="External"/><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3.xml"/><Relationship Id="rId5" Type="http://schemas.openxmlformats.org/officeDocument/2006/relationships/hyperlink" Target="http://www.farmersjournal.ie/coccidiosis-common-cause-of-blood-scour-167382" TargetMode="External"/><Relationship Id="rId4" Type="http://schemas.openxmlformats.org/officeDocument/2006/relationships/hyperlink" Target="http://www.nadis.org.uk/bulletins/coccidiosis-in-cattle.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hyperlink" Target="http://www.nadis.org.uk/bulletins/coccidosis-in-lambs.aspx"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seedstockcentral.com.au/2016/03/31/sheep-producers-urged-to-monitor-flocks-for-fly-strike/" TargetMode="External"/><Relationship Id="rId3" Type="http://schemas.openxmlformats.org/officeDocument/2006/relationships/hyperlink" Target="https://teara.govt.nz/en/photograph/17443/fly-strike" TargetMode="External"/><Relationship Id="rId7" Type="http://schemas.openxmlformats.org/officeDocument/2006/relationships/hyperlink" Target="http://hartslock.org.uk/blog/?page_id=103"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sheepandgoat.com/coccidiosis" TargetMode="External"/><Relationship Id="rId1" Type="http://schemas.openxmlformats.org/officeDocument/2006/relationships/slideLayout" Target="../slideLayouts/slideLayout13.xml"/><Relationship Id="rId4" Type="http://schemas.openxmlformats.org/officeDocument/2006/relationships/image" Target="../media/image51.jp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3.xml"/><Relationship Id="rId6" Type="http://schemas.openxmlformats.org/officeDocument/2006/relationships/hyperlink" Target="http://www.bhwt.org.uk/information/coccidiosis-in-chickens/" TargetMode="External"/><Relationship Id="rId5" Type="http://schemas.openxmlformats.org/officeDocument/2006/relationships/image" Target="../media/image58.jpg"/><Relationship Id="rId4" Type="http://schemas.openxmlformats.org/officeDocument/2006/relationships/hyperlink" Target="https://www.chickenheavenonearth.com/cecal-coccidiosis-signs-symptoms--treatments-chicken-health-chicken-heaven-on-earth.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hyperlink" Target="https://fieldcasestudy.com/2017/05/01/coccidiosis/" TargetMode="External"/><Relationship Id="rId4" Type="http://schemas.openxmlformats.org/officeDocument/2006/relationships/hyperlink" Target="http://www.uoguelph.ca/omafra_partnership/ktt/en/johnbarta/Monitoring-for-success---Lesion-Scoring.asp"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cal.vet.upenn.edu/projects/parasit06/website/lab2.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s://fieldcasestudy.com/2017/05/01/coccidiosis/"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63.jpg"/></Relationships>
</file>

<file path=ppt/slides/_rels/slide4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eg"/><Relationship Id="rId1" Type="http://schemas.openxmlformats.org/officeDocument/2006/relationships/slideLayout" Target="../slideLayouts/slideLayout18.xml"/><Relationship Id="rId4" Type="http://schemas.openxmlformats.org/officeDocument/2006/relationships/image" Target="../media/image67.jpg"/></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0581" y="1752600"/>
            <a:ext cx="7391400" cy="1600200"/>
          </a:xfrm>
          <a:solidFill>
            <a:schemeClr val="bg1"/>
          </a:solidFill>
        </p:spPr>
        <p:txBody>
          <a:bodyPr>
            <a:normAutofit fontScale="90000"/>
          </a:bodyPr>
          <a:lstStyle/>
          <a:p>
            <a:pPr algn="ctr"/>
            <a:r>
              <a:rPr lang="en-US" altLang="en-US" sz="4400" b="1" dirty="0" err="1">
                <a:solidFill>
                  <a:schemeClr val="tx1"/>
                </a:solidFill>
                <a:latin typeface="Century Gothic" panose="020B0502020202020204" pitchFamily="34" charset="0"/>
              </a:rPr>
              <a:t>Coccidia</a:t>
            </a:r>
            <a:r>
              <a:rPr lang="en-US" altLang="en-US" sz="4400" b="1" dirty="0">
                <a:solidFill>
                  <a:schemeClr val="tx1"/>
                </a:solidFill>
                <a:latin typeface="Century Gothic" panose="020B0502020202020204" pitchFamily="34" charset="0"/>
              </a:rPr>
              <a:t> Part 2 </a:t>
            </a:r>
            <a:br>
              <a:rPr lang="en-US" altLang="en-US" sz="4400" b="1" dirty="0">
                <a:solidFill>
                  <a:schemeClr val="tx1"/>
                </a:solidFill>
                <a:latin typeface="Century Gothic" panose="020B0502020202020204" pitchFamily="34" charset="0"/>
              </a:rPr>
            </a:br>
            <a:r>
              <a:rPr lang="en-US" altLang="en-US" sz="4400" b="1" dirty="0">
                <a:solidFill>
                  <a:schemeClr val="tx1"/>
                </a:solidFill>
                <a:latin typeface="Century Gothic" panose="020B0502020202020204" pitchFamily="34" charset="0"/>
              </a:rPr>
              <a:t>(intestinal apicomplexans) </a:t>
            </a:r>
            <a:br>
              <a:rPr lang="en-US" altLang="en-US" sz="4400" b="1" dirty="0">
                <a:solidFill>
                  <a:schemeClr val="tx1"/>
                </a:solidFill>
                <a:latin typeface="Century Gothic" panose="020B0502020202020204" pitchFamily="34" charset="0"/>
              </a:rPr>
            </a:br>
            <a:endParaRPr lang="en-US" sz="4400" b="1" dirty="0">
              <a:solidFill>
                <a:schemeClr val="tx1"/>
              </a:solidFill>
              <a:latin typeface="Century Gothic" panose="020B0502020202020204" pitchFamily="34" charset="0"/>
            </a:endParaRPr>
          </a:p>
        </p:txBody>
      </p:sp>
      <p:pic>
        <p:nvPicPr>
          <p:cNvPr id="10" name="Picture 2" descr="Image result for Gi tract transparent background">
            <a:extLst>
              <a:ext uri="{FF2B5EF4-FFF2-40B4-BE49-F238E27FC236}">
                <a16:creationId xmlns:a16="http://schemas.microsoft.com/office/drawing/2014/main" id="{2699FD39-E45F-421B-91C0-864AED6D815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140" r="13822"/>
          <a:stretch/>
        </p:blipFill>
        <p:spPr bwMode="auto">
          <a:xfrm>
            <a:off x="457200" y="508238"/>
            <a:ext cx="4648201" cy="568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0AE6F897-D569-4254-B672-26825196CF38}"/>
              </a:ext>
            </a:extLst>
          </p:cNvPr>
          <p:cNvSpPr txBox="1">
            <a:spLocks/>
          </p:cNvSpPr>
          <p:nvPr/>
        </p:nvSpPr>
        <p:spPr bwMode="auto">
          <a:xfrm>
            <a:off x="5130453" y="3486940"/>
            <a:ext cx="5943600" cy="2220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chemeClr val="folHlink"/>
              </a:buClr>
              <a:buSzPct val="60000"/>
              <a:buFont typeface="Wingdings" pitchFamily="2" charset="2"/>
              <a:buNone/>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n-US" sz="4800" b="1" i="1" dirty="0">
                <a:solidFill>
                  <a:srgbClr val="333300"/>
                </a:solidFill>
                <a:latin typeface="Century Gothic" panose="020B0502020202020204" pitchFamily="34" charset="0"/>
              </a:rPr>
              <a:t>Eimeria </a:t>
            </a:r>
            <a:r>
              <a:rPr lang="en-US" sz="4800" b="1" dirty="0">
                <a:solidFill>
                  <a:srgbClr val="333300"/>
                </a:solidFill>
                <a:latin typeface="Century Gothic" panose="020B0502020202020204" pitchFamily="34" charset="0"/>
              </a:rPr>
              <a:t>spp.</a:t>
            </a:r>
          </a:p>
          <a:p>
            <a:r>
              <a:rPr lang="en-US" sz="3600" dirty="0">
                <a:solidFill>
                  <a:srgbClr val="333300"/>
                </a:solidFill>
                <a:latin typeface="Century Gothic" panose="020B0502020202020204" pitchFamily="34" charset="0"/>
              </a:rPr>
              <a:t>(coccidia of hooved stock and poultry)</a:t>
            </a:r>
          </a:p>
        </p:txBody>
      </p:sp>
    </p:spTree>
    <p:extLst>
      <p:ext uri="{BB962C8B-B14F-4D97-AF65-F5344CB8AC3E}">
        <p14:creationId xmlns:p14="http://schemas.microsoft.com/office/powerpoint/2010/main" val="479983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0495" y="-42987"/>
            <a:ext cx="6166506" cy="852486"/>
          </a:xfrm>
        </p:spPr>
        <p:txBody>
          <a:bodyPr/>
          <a:lstStyle/>
          <a:p>
            <a:r>
              <a:rPr lang="en-US" altLang="en-US" b="1" i="1" dirty="0" err="1">
                <a:solidFill>
                  <a:schemeClr val="tx1"/>
                </a:solidFill>
                <a:latin typeface="Century Gothic" panose="020B0502020202020204" pitchFamily="34" charset="0"/>
              </a:rPr>
              <a:t>Eimeria</a:t>
            </a:r>
            <a:r>
              <a:rPr lang="en-US" altLang="en-US" b="1" i="1" dirty="0">
                <a:solidFill>
                  <a:schemeClr val="tx1"/>
                </a:solidFill>
                <a:latin typeface="Century Gothic" panose="020B0502020202020204" pitchFamily="34" charset="0"/>
              </a:rPr>
              <a:t> </a:t>
            </a:r>
            <a:r>
              <a:rPr lang="en-US" altLang="en-US" b="1" dirty="0">
                <a:solidFill>
                  <a:schemeClr val="tx1"/>
                </a:solidFill>
                <a:latin typeface="Century Gothic" panose="020B0502020202020204" pitchFamily="34" charset="0"/>
              </a:rPr>
              <a:t>Pathogenesis</a:t>
            </a:r>
            <a:endParaRPr lang="en-US" altLang="en-US" dirty="0">
              <a:solidFill>
                <a:schemeClr val="tx1"/>
              </a:solidFill>
              <a:latin typeface="Century Gothic" panose="020B0502020202020204" pitchFamily="34" charset="0"/>
            </a:endParaRPr>
          </a:p>
        </p:txBody>
      </p:sp>
      <p:sp>
        <p:nvSpPr>
          <p:cNvPr id="6147" name="Rectangle 3"/>
          <p:cNvSpPr>
            <a:spLocks noGrp="1" noChangeArrowheads="1"/>
          </p:cNvSpPr>
          <p:nvPr>
            <p:ph idx="1"/>
          </p:nvPr>
        </p:nvSpPr>
        <p:spPr>
          <a:xfrm>
            <a:off x="152400" y="5029200"/>
            <a:ext cx="11653838" cy="1408157"/>
          </a:xfrm>
        </p:spPr>
        <p:txBody>
          <a:bodyPr/>
          <a:lstStyle/>
          <a:p>
            <a:pPr marL="0" lvl="0" indent="0">
              <a:buClr>
                <a:schemeClr val="tx1"/>
              </a:buClr>
              <a:buNone/>
            </a:pPr>
            <a:r>
              <a:rPr lang="en-US" sz="2800" u="sng" dirty="0">
                <a:latin typeface="Century Gothic" panose="020B0502020202020204" pitchFamily="34" charset="0"/>
              </a:rPr>
              <a:t>Degree of pathogenicity varies; depends on many factors:</a:t>
            </a:r>
          </a:p>
          <a:p>
            <a:pPr marL="457200" lvl="1" indent="0">
              <a:buClr>
                <a:schemeClr val="tx1"/>
              </a:buClr>
              <a:buNone/>
            </a:pPr>
            <a:r>
              <a:rPr lang="en-US" sz="2400" i="1" dirty="0">
                <a:latin typeface="Century Gothic" panose="020B0502020202020204" pitchFamily="34" charset="0"/>
              </a:rPr>
              <a:t>Eimeria </a:t>
            </a:r>
            <a:r>
              <a:rPr lang="en-US" sz="2400" dirty="0">
                <a:latin typeface="Century Gothic" panose="020B0502020202020204" pitchFamily="34" charset="0"/>
              </a:rPr>
              <a:t>spp., dose of pathogen, host health status (young animals more susceptible), immunological competence </a:t>
            </a:r>
          </a:p>
        </p:txBody>
      </p:sp>
      <p:pic>
        <p:nvPicPr>
          <p:cNvPr id="4" name="Picture 1">
            <a:extLst>
              <a:ext uri="{FF2B5EF4-FFF2-40B4-BE49-F238E27FC236}">
                <a16:creationId xmlns:a16="http://schemas.microsoft.com/office/drawing/2014/main" id="{8A63DF77-E4AE-4E7C-94BB-D8B8EC2201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964721" y="152400"/>
            <a:ext cx="5028476" cy="2469121"/>
          </a:xfrm>
          <a:prstGeom prst="rect">
            <a:avLst/>
          </a:prstGeom>
          <a:noFill/>
          <a:ln>
            <a:solidFill>
              <a:schemeClr val="tx1">
                <a:lumMod val="85000"/>
                <a:lumOff val="1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3A5C4A4-6E31-4A0F-8E35-F3F019973700}"/>
              </a:ext>
            </a:extLst>
          </p:cNvPr>
          <p:cNvSpPr/>
          <p:nvPr/>
        </p:nvSpPr>
        <p:spPr>
          <a:xfrm>
            <a:off x="310495" y="1004146"/>
            <a:ext cx="6636027" cy="954107"/>
          </a:xfrm>
          <a:prstGeom prst="rect">
            <a:avLst/>
          </a:prstGeom>
        </p:spPr>
        <p:txBody>
          <a:bodyPr wrap="square">
            <a:spAutoFit/>
          </a:bodyPr>
          <a:lstStyle/>
          <a:p>
            <a:pPr lvl="0">
              <a:buClr>
                <a:schemeClr val="tx1"/>
              </a:buClr>
            </a:pPr>
            <a:r>
              <a:rPr lang="en-US" sz="2800" b="1" dirty="0">
                <a:solidFill>
                  <a:srgbClr val="7ABC32"/>
                </a:solidFill>
                <a:latin typeface="Century Gothic" panose="020B0502020202020204" pitchFamily="34" charset="0"/>
              </a:rPr>
              <a:t>Direct destruction </a:t>
            </a:r>
            <a:r>
              <a:rPr lang="en-US" sz="2800" dirty="0">
                <a:solidFill>
                  <a:srgbClr val="7ABC32"/>
                </a:solidFill>
                <a:latin typeface="Century Gothic" panose="020B0502020202020204" pitchFamily="34" charset="0"/>
              </a:rPr>
              <a:t>of enterocytes </a:t>
            </a:r>
            <a:r>
              <a:rPr lang="en-US" sz="2800" dirty="0">
                <a:latin typeface="Century Gothic" panose="020B0502020202020204" pitchFamily="34" charset="0"/>
              </a:rPr>
              <a:t>with each asexual (merogonic) cycle.</a:t>
            </a:r>
          </a:p>
        </p:txBody>
      </p:sp>
      <p:sp>
        <p:nvSpPr>
          <p:cNvPr id="5" name="Rectangle 4">
            <a:extLst>
              <a:ext uri="{FF2B5EF4-FFF2-40B4-BE49-F238E27FC236}">
                <a16:creationId xmlns:a16="http://schemas.microsoft.com/office/drawing/2014/main" id="{73ABBFD1-6CE0-4A00-B026-45F04D1CBF20}"/>
              </a:ext>
            </a:extLst>
          </p:cNvPr>
          <p:cNvSpPr/>
          <p:nvPr/>
        </p:nvSpPr>
        <p:spPr>
          <a:xfrm>
            <a:off x="-228600" y="2685039"/>
            <a:ext cx="10972799" cy="2000548"/>
          </a:xfrm>
          <a:prstGeom prst="rect">
            <a:avLst/>
          </a:prstGeom>
        </p:spPr>
        <p:txBody>
          <a:bodyPr wrap="square">
            <a:spAutoFit/>
          </a:bodyPr>
          <a:lstStyle/>
          <a:p>
            <a:pPr lvl="1">
              <a:buClr>
                <a:schemeClr val="tx1"/>
              </a:buClr>
            </a:pPr>
            <a:r>
              <a:rPr lang="en-US" sz="2800" u="sng" dirty="0">
                <a:latin typeface="Century Gothic" panose="020B0502020202020204" pitchFamily="34" charset="0"/>
              </a:rPr>
              <a:t>Destruction of epithelial lining causes: </a:t>
            </a:r>
          </a:p>
          <a:p>
            <a:pPr marL="800100" lvl="1" indent="-342900">
              <a:buClr>
                <a:schemeClr val="tx1"/>
              </a:buClr>
              <a:buFont typeface="Arial" panose="020B0604020202020204" pitchFamily="34" charset="0"/>
              <a:buChar char="•"/>
            </a:pPr>
            <a:r>
              <a:rPr lang="en-US" dirty="0">
                <a:latin typeface="Century Gothic" panose="020B0502020202020204" pitchFamily="34" charset="0"/>
              </a:rPr>
              <a:t>Hemorrhagic ulcers = </a:t>
            </a:r>
            <a:r>
              <a:rPr lang="en-US" b="1" dirty="0">
                <a:solidFill>
                  <a:srgbClr val="7ABC32"/>
                </a:solidFill>
                <a:latin typeface="Century Gothic" panose="020B0502020202020204" pitchFamily="34" charset="0"/>
              </a:rPr>
              <a:t>blood</a:t>
            </a:r>
            <a:r>
              <a:rPr lang="en-US" dirty="0">
                <a:latin typeface="Century Gothic" panose="020B0502020202020204" pitchFamily="34" charset="0"/>
              </a:rPr>
              <a:t> (hemorrhagic enteritis)</a:t>
            </a:r>
          </a:p>
          <a:p>
            <a:pPr marL="800100" lvl="1" indent="-342900">
              <a:buClr>
                <a:schemeClr val="tx1"/>
              </a:buClr>
              <a:buFont typeface="Arial" panose="020B0604020202020204" pitchFamily="34" charset="0"/>
              <a:buChar char="•"/>
            </a:pPr>
            <a:r>
              <a:rPr lang="en-US" dirty="0">
                <a:latin typeface="Century Gothic" panose="020B0502020202020204" pitchFamily="34" charset="0"/>
              </a:rPr>
              <a:t>↓ absorption (no enterocytes!) = malabsorption</a:t>
            </a:r>
          </a:p>
          <a:p>
            <a:pPr marL="800100" lvl="1" indent="-342900">
              <a:buClr>
                <a:schemeClr val="tx1"/>
              </a:buClr>
              <a:buFont typeface="Arial" panose="020B0604020202020204" pitchFamily="34" charset="0"/>
              <a:buChar char="•"/>
            </a:pPr>
            <a:r>
              <a:rPr lang="en-US" dirty="0">
                <a:latin typeface="Century Gothic" panose="020B0502020202020204" pitchFamily="34" charset="0"/>
              </a:rPr>
              <a:t>Traumatic permeability = </a:t>
            </a:r>
            <a:r>
              <a:rPr lang="en-US" b="1" dirty="0">
                <a:solidFill>
                  <a:srgbClr val="7ABC32"/>
                </a:solidFill>
                <a:latin typeface="Century Gothic" panose="020B0502020202020204" pitchFamily="34" charset="0"/>
              </a:rPr>
              <a:t>loss of fluids and blood into the gut lumen</a:t>
            </a:r>
          </a:p>
          <a:p>
            <a:pPr marL="800100" lvl="1" indent="-342900">
              <a:buClr>
                <a:schemeClr val="tx1"/>
              </a:buClr>
              <a:buFont typeface="Arial" panose="020B0604020202020204" pitchFamily="34" charset="0"/>
              <a:buChar char="•"/>
            </a:pPr>
            <a:r>
              <a:rPr lang="en-US" dirty="0">
                <a:latin typeface="Century Gothic" panose="020B0502020202020204" pitchFamily="34" charset="0"/>
              </a:rPr>
              <a:t>Inflammation = ↑ permeability and ↑ secretion = </a:t>
            </a:r>
            <a:r>
              <a:rPr lang="en-US" dirty="0">
                <a:solidFill>
                  <a:srgbClr val="7ABC32"/>
                </a:solidFill>
                <a:latin typeface="Century Gothic" panose="020B0502020202020204" pitchFamily="34" charset="0"/>
              </a:rPr>
              <a:t>fluid loss</a:t>
            </a:r>
          </a:p>
        </p:txBody>
      </p:sp>
    </p:spTree>
    <p:extLst>
      <p:ext uri="{BB962C8B-B14F-4D97-AF65-F5344CB8AC3E}">
        <p14:creationId xmlns:p14="http://schemas.microsoft.com/office/powerpoint/2010/main" val="31807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1" y="137183"/>
            <a:ext cx="6400800" cy="762000"/>
          </a:xfrm>
        </p:spPr>
        <p:txBody>
          <a:bodyPr/>
          <a:lstStyle/>
          <a:p>
            <a:r>
              <a:rPr lang="en-US" altLang="en-US" sz="4000" b="1" i="1" dirty="0">
                <a:solidFill>
                  <a:schemeClr val="tx1"/>
                </a:solidFill>
                <a:latin typeface="Century Gothic" panose="020B0502020202020204" pitchFamily="34" charset="0"/>
              </a:rPr>
              <a:t>Eimeria</a:t>
            </a:r>
            <a:r>
              <a:rPr lang="en-US" altLang="en-US" sz="4000" b="1" dirty="0">
                <a:solidFill>
                  <a:schemeClr val="tx1"/>
                </a:solidFill>
                <a:latin typeface="Century Gothic" panose="020B0502020202020204" pitchFamily="34" charset="0"/>
              </a:rPr>
              <a:t> Clinical Disease</a:t>
            </a:r>
            <a:endParaRPr lang="en-US" altLang="en-US" sz="4000" dirty="0">
              <a:solidFill>
                <a:schemeClr val="tx1"/>
              </a:solidFill>
              <a:latin typeface="Century Gothic" panose="020B0502020202020204" pitchFamily="34" charset="0"/>
            </a:endParaRPr>
          </a:p>
        </p:txBody>
      </p:sp>
      <p:sp>
        <p:nvSpPr>
          <p:cNvPr id="6147" name="Rectangle 3"/>
          <p:cNvSpPr>
            <a:spLocks noGrp="1" noChangeArrowheads="1"/>
          </p:cNvSpPr>
          <p:nvPr>
            <p:ph idx="1"/>
          </p:nvPr>
        </p:nvSpPr>
        <p:spPr>
          <a:xfrm>
            <a:off x="152400" y="1382441"/>
            <a:ext cx="6374167" cy="3331102"/>
          </a:xfrm>
        </p:spPr>
        <p:txBody>
          <a:bodyPr/>
          <a:lstStyle/>
          <a:p>
            <a:pPr marL="0" lvl="0" indent="0">
              <a:buClrTx/>
              <a:buNone/>
            </a:pPr>
            <a:r>
              <a:rPr lang="en-US" b="1" dirty="0">
                <a:solidFill>
                  <a:srgbClr val="7ABC32"/>
                </a:solidFill>
                <a:latin typeface="Century Gothic" panose="020B0502020202020204" pitchFamily="34" charset="0"/>
              </a:rPr>
              <a:t>Mild to severe diarrhea </a:t>
            </a:r>
          </a:p>
          <a:p>
            <a:pPr lvl="1">
              <a:buClrTx/>
              <a:buFont typeface="Wingdings" panose="05000000000000000000" pitchFamily="2" charset="2"/>
              <a:buChar char="§"/>
            </a:pPr>
            <a:r>
              <a:rPr lang="en-US" sz="3200" b="1" dirty="0">
                <a:solidFill>
                  <a:srgbClr val="7ABC32"/>
                </a:solidFill>
                <a:latin typeface="Century Gothic" panose="020B0502020202020204" pitchFamily="34" charset="0"/>
              </a:rPr>
              <a:t>bloody, mucoid, or watery</a:t>
            </a:r>
          </a:p>
          <a:p>
            <a:pPr lvl="1">
              <a:buClrTx/>
              <a:buFont typeface="Wingdings" panose="05000000000000000000" pitchFamily="2" charset="2"/>
              <a:buChar char="§"/>
            </a:pPr>
            <a:r>
              <a:rPr lang="en-US" sz="3200" b="1" dirty="0">
                <a:solidFill>
                  <a:srgbClr val="7ABC32"/>
                </a:solidFill>
                <a:latin typeface="Century Gothic" panose="020B0502020202020204" pitchFamily="34" charset="0"/>
              </a:rPr>
              <a:t>most often reported in young or naïve animals.</a:t>
            </a:r>
          </a:p>
        </p:txBody>
      </p:sp>
      <p:pic>
        <p:nvPicPr>
          <p:cNvPr id="7" name="Picture 6">
            <a:extLst>
              <a:ext uri="{FF2B5EF4-FFF2-40B4-BE49-F238E27FC236}">
                <a16:creationId xmlns:a16="http://schemas.microsoft.com/office/drawing/2014/main" id="{A29A9DC6-B024-489A-B497-CBD6AF8A032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6908812" y="1066800"/>
            <a:ext cx="4989855" cy="3331102"/>
          </a:xfrm>
          <a:prstGeom prst="rect">
            <a:avLst/>
          </a:prstGeom>
        </p:spPr>
      </p:pic>
      <p:sp>
        <p:nvSpPr>
          <p:cNvPr id="8" name="TextBox 7">
            <a:extLst>
              <a:ext uri="{FF2B5EF4-FFF2-40B4-BE49-F238E27FC236}">
                <a16:creationId xmlns:a16="http://schemas.microsoft.com/office/drawing/2014/main" id="{944377EC-538B-410C-B55A-B6F85BA68E4E}"/>
              </a:ext>
            </a:extLst>
          </p:cNvPr>
          <p:cNvSpPr txBox="1"/>
          <p:nvPr/>
        </p:nvSpPr>
        <p:spPr>
          <a:xfrm>
            <a:off x="7341832" y="4427019"/>
            <a:ext cx="4594935" cy="276999"/>
          </a:xfrm>
          <a:prstGeom prst="rect">
            <a:avLst/>
          </a:prstGeom>
          <a:noFill/>
        </p:spPr>
        <p:txBody>
          <a:bodyPr wrap="square" rtlCol="0">
            <a:spAutoFit/>
          </a:bodyPr>
          <a:lstStyle/>
          <a:p>
            <a:r>
              <a:rPr lang="en-US" sz="1200" u="sng" dirty="0">
                <a:hlinkClick r:id="rId5"/>
              </a:rPr>
              <a:t>http://www.vetent.co.nz/dairy-disease-management/coccidiosis.html</a:t>
            </a:r>
            <a:endParaRPr lang="en-US" sz="1200" dirty="0"/>
          </a:p>
        </p:txBody>
      </p:sp>
      <p:pic>
        <p:nvPicPr>
          <p:cNvPr id="2050" name="Picture 2">
            <a:extLst>
              <a:ext uri="{FF2B5EF4-FFF2-40B4-BE49-F238E27FC236}">
                <a16:creationId xmlns:a16="http://schemas.microsoft.com/office/drawing/2014/main" id="{60B21847-0987-41AE-B653-5179F05D32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3103" y="3166660"/>
            <a:ext cx="1905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4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ypto_web_1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46118" y="0"/>
            <a:ext cx="7239786" cy="6858000"/>
          </a:xfrm>
          <a:prstGeom prst="rect">
            <a:avLst/>
          </a:prstGeom>
        </p:spPr>
      </p:pic>
      <p:sp>
        <p:nvSpPr>
          <p:cNvPr id="3" name="Rectangle 3"/>
          <p:cNvSpPr txBox="1">
            <a:spLocks noChangeArrowheads="1"/>
          </p:cNvSpPr>
          <p:nvPr/>
        </p:nvSpPr>
        <p:spPr>
          <a:xfrm>
            <a:off x="4609322" y="6546980"/>
            <a:ext cx="6629400" cy="30635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fontAlgn="auto">
              <a:spcBef>
                <a:spcPts val="0"/>
              </a:spcBef>
              <a:buFont typeface="Calibri" pitchFamily="34" charset="0"/>
              <a:buNone/>
            </a:pPr>
            <a:r>
              <a:rPr lang="en-US" sz="1200" u="sng">
                <a:hlinkClick r:id="rId3"/>
              </a:rPr>
              <a:t>http://crystalcreeknatural.com/causes-of-calf-scours-based-on-age-of-onset/</a:t>
            </a:r>
            <a:r>
              <a:rPr lang="en-US" sz="1200"/>
              <a:t> </a:t>
            </a:r>
            <a:endParaRPr lang="en-US" sz="1200" dirty="0"/>
          </a:p>
        </p:txBody>
      </p:sp>
      <p:sp>
        <p:nvSpPr>
          <p:cNvPr id="4" name="Rectangle 3"/>
          <p:cNvSpPr/>
          <p:nvPr/>
        </p:nvSpPr>
        <p:spPr>
          <a:xfrm>
            <a:off x="136431" y="228600"/>
            <a:ext cx="4479111" cy="1077218"/>
          </a:xfrm>
          <a:prstGeom prst="rect">
            <a:avLst/>
          </a:prstGeom>
        </p:spPr>
        <p:txBody>
          <a:bodyPr wrap="none">
            <a:spAutoFit/>
          </a:bodyPr>
          <a:lstStyle/>
          <a:p>
            <a:r>
              <a:rPr lang="en-US" sz="3200" dirty="0">
                <a:latin typeface="Century Gothic" panose="020B0502020202020204" pitchFamily="34" charset="0"/>
              </a:rPr>
              <a:t>Differential Diagnoses</a:t>
            </a:r>
          </a:p>
          <a:p>
            <a:r>
              <a:rPr lang="en-US" sz="3200" b="1" dirty="0">
                <a:solidFill>
                  <a:srgbClr val="7ABC32"/>
                </a:solidFill>
                <a:latin typeface="Century Gothic" panose="020B0502020202020204" pitchFamily="34" charset="0"/>
              </a:rPr>
              <a:t>“Calf Scours”</a:t>
            </a:r>
            <a:endParaRPr lang="en-US" sz="3200" b="1" dirty="0">
              <a:solidFill>
                <a:srgbClr val="7ABC32"/>
              </a:solidFill>
            </a:endParaRPr>
          </a:p>
        </p:txBody>
      </p:sp>
      <p:sp>
        <p:nvSpPr>
          <p:cNvPr id="5" name="Rectangle 4"/>
          <p:cNvSpPr/>
          <p:nvPr/>
        </p:nvSpPr>
        <p:spPr>
          <a:xfrm>
            <a:off x="165006" y="1669992"/>
            <a:ext cx="5080237" cy="3416320"/>
          </a:xfrm>
          <a:prstGeom prst="rect">
            <a:avLst/>
          </a:prstGeom>
        </p:spPr>
        <p:txBody>
          <a:bodyPr wrap="none">
            <a:spAutoFit/>
          </a:bodyPr>
          <a:lstStyle/>
          <a:p>
            <a:r>
              <a:rPr lang="en-US" b="1" i="1" dirty="0">
                <a:latin typeface="Century Gothic" panose="020B0502020202020204" pitchFamily="34" charset="0"/>
              </a:rPr>
              <a:t>Cryptosporidium </a:t>
            </a:r>
            <a:r>
              <a:rPr lang="en-US" b="1" dirty="0">
                <a:latin typeface="Century Gothic" panose="020B0502020202020204" pitchFamily="34" charset="0"/>
              </a:rPr>
              <a:t>7-16 days</a:t>
            </a:r>
          </a:p>
          <a:p>
            <a:r>
              <a:rPr lang="en-US" b="1" dirty="0">
                <a:solidFill>
                  <a:srgbClr val="7ABC32"/>
                </a:solidFill>
                <a:latin typeface="Century Gothic" panose="020B0502020202020204" pitchFamily="34" charset="0"/>
              </a:rPr>
              <a:t>Coccidia (e.g. </a:t>
            </a:r>
            <a:r>
              <a:rPr lang="en-US" b="1" i="1" dirty="0" err="1">
                <a:solidFill>
                  <a:srgbClr val="7ABC32"/>
                </a:solidFill>
                <a:latin typeface="Century Gothic" panose="020B0502020202020204" pitchFamily="34" charset="0"/>
              </a:rPr>
              <a:t>Eimeria</a:t>
            </a:r>
            <a:r>
              <a:rPr lang="en-US" b="1" dirty="0">
                <a:solidFill>
                  <a:srgbClr val="7ABC32"/>
                </a:solidFill>
                <a:latin typeface="Century Gothic" panose="020B0502020202020204" pitchFamily="34" charset="0"/>
              </a:rPr>
              <a:t>) 21+ days</a:t>
            </a:r>
          </a:p>
          <a:p>
            <a:r>
              <a:rPr lang="en-US" dirty="0">
                <a:latin typeface="Century Gothic" panose="020B0502020202020204" pitchFamily="34" charset="0"/>
              </a:rPr>
              <a:t>Rotavirus</a:t>
            </a:r>
          </a:p>
          <a:p>
            <a:r>
              <a:rPr lang="en-US" dirty="0">
                <a:latin typeface="Century Gothic" panose="020B0502020202020204" pitchFamily="34" charset="0"/>
              </a:rPr>
              <a:t>Coronavirus</a:t>
            </a:r>
          </a:p>
          <a:p>
            <a:r>
              <a:rPr lang="en-US" dirty="0">
                <a:latin typeface="Century Gothic" panose="020B0502020202020204" pitchFamily="34" charset="0"/>
              </a:rPr>
              <a:t>Bovine viral diarrhea virus (BVDV)</a:t>
            </a:r>
          </a:p>
          <a:p>
            <a:r>
              <a:rPr lang="en-US" i="1" dirty="0">
                <a:latin typeface="Century Gothic" panose="020B0502020202020204" pitchFamily="34" charset="0"/>
              </a:rPr>
              <a:t>Salmonella</a:t>
            </a:r>
          </a:p>
          <a:p>
            <a:r>
              <a:rPr lang="en-US" i="1" dirty="0">
                <a:latin typeface="Century Gothic" panose="020B0502020202020204" pitchFamily="34" charset="0"/>
              </a:rPr>
              <a:t>Clostridium</a:t>
            </a:r>
          </a:p>
          <a:p>
            <a:r>
              <a:rPr lang="en-US" i="1" dirty="0">
                <a:latin typeface="Century Gothic" panose="020B0502020202020204" pitchFamily="34" charset="0"/>
              </a:rPr>
              <a:t>E.coli</a:t>
            </a:r>
          </a:p>
          <a:p>
            <a:r>
              <a:rPr lang="en-US" dirty="0">
                <a:latin typeface="Century Gothic" panose="020B0502020202020204" pitchFamily="34" charset="0"/>
              </a:rPr>
              <a:t>Nutritional causes</a:t>
            </a:r>
            <a:endParaRPr lang="en-US" dirty="0"/>
          </a:p>
        </p:txBody>
      </p:sp>
      <p:sp>
        <p:nvSpPr>
          <p:cNvPr id="6" name="Oval 5"/>
          <p:cNvSpPr/>
          <p:nvPr/>
        </p:nvSpPr>
        <p:spPr>
          <a:xfrm>
            <a:off x="9525000" y="2178380"/>
            <a:ext cx="1447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B38C2C-441C-4EE6-815F-4ADAC7064194}"/>
              </a:ext>
            </a:extLst>
          </p:cNvPr>
          <p:cNvSpPr/>
          <p:nvPr/>
        </p:nvSpPr>
        <p:spPr>
          <a:xfrm>
            <a:off x="9919466" y="-13252"/>
            <a:ext cx="2130711" cy="461665"/>
          </a:xfrm>
          <a:prstGeom prst="rect">
            <a:avLst/>
          </a:prstGeom>
        </p:spPr>
        <p:txBody>
          <a:bodyPr wrap="none">
            <a:spAutoFit/>
          </a:bodyPr>
          <a:lstStyle/>
          <a:p>
            <a:r>
              <a:rPr lang="en-US" b="1" dirty="0">
                <a:solidFill>
                  <a:schemeClr val="bg1"/>
                </a:solidFill>
                <a:latin typeface="Century Gothic" panose="020B0502020202020204" pitchFamily="34" charset="0"/>
              </a:rPr>
              <a:t>FYI</a:t>
            </a:r>
            <a:r>
              <a:rPr lang="en-US" dirty="0">
                <a:solidFill>
                  <a:schemeClr val="bg1"/>
                </a:solidFill>
                <a:latin typeface="Century Gothic" panose="020B0502020202020204" pitchFamily="34" charset="0"/>
              </a:rPr>
              <a:t>: this chart</a:t>
            </a:r>
            <a:endParaRPr lang="en-US" dirty="0">
              <a:solidFill>
                <a:schemeClr val="bg1"/>
              </a:solidFill>
            </a:endParaRPr>
          </a:p>
        </p:txBody>
      </p:sp>
    </p:spTree>
    <p:extLst>
      <p:ext uri="{BB962C8B-B14F-4D97-AF65-F5344CB8AC3E}">
        <p14:creationId xmlns:p14="http://schemas.microsoft.com/office/powerpoint/2010/main" val="398585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78296" y="1066800"/>
            <a:ext cx="11887200" cy="5372100"/>
          </a:xfrm>
        </p:spPr>
        <p:txBody>
          <a:bodyPr/>
          <a:lstStyle/>
          <a:p>
            <a:pPr marL="0" lvl="0" indent="0">
              <a:buClrTx/>
              <a:buNone/>
            </a:pPr>
            <a:r>
              <a:rPr lang="en-US" dirty="0">
                <a:latin typeface="Century Gothic" panose="020B0502020202020204" pitchFamily="34" charset="0"/>
              </a:rPr>
              <a:t>Various manifestation of coccidiosis clinical disease</a:t>
            </a:r>
          </a:p>
          <a:p>
            <a:pPr marL="0" lvl="0" indent="0">
              <a:buClrTx/>
              <a:buNone/>
            </a:pPr>
            <a:r>
              <a:rPr lang="en-US" dirty="0">
                <a:latin typeface="Century Gothic" panose="020B0502020202020204" pitchFamily="34" charset="0"/>
              </a:rPr>
              <a:t>Primarily a herd disease</a:t>
            </a:r>
          </a:p>
          <a:p>
            <a:pPr lvl="1">
              <a:buClrTx/>
              <a:buFont typeface="Wingdings" panose="05000000000000000000" pitchFamily="2" charset="2"/>
              <a:buChar char="§"/>
            </a:pPr>
            <a:r>
              <a:rPr lang="en-US" b="1" dirty="0">
                <a:solidFill>
                  <a:srgbClr val="7ABC32"/>
                </a:solidFill>
                <a:latin typeface="Century Gothic" panose="020B0502020202020204" pitchFamily="34" charset="0"/>
              </a:rPr>
              <a:t>Individual animal </a:t>
            </a:r>
            <a:r>
              <a:rPr lang="en-US" dirty="0">
                <a:solidFill>
                  <a:srgbClr val="7ABC32"/>
                </a:solidFill>
                <a:latin typeface="Century Gothic" panose="020B0502020202020204" pitchFamily="34" charset="0"/>
              </a:rPr>
              <a:t>–different manifestations </a:t>
            </a:r>
            <a:endParaRPr lang="en-US" sz="3600" dirty="0">
              <a:solidFill>
                <a:srgbClr val="7ABC32"/>
              </a:solidFill>
              <a:latin typeface="Century Gothic" panose="020B0502020202020204" pitchFamily="34" charset="0"/>
            </a:endParaRPr>
          </a:p>
          <a:p>
            <a:pPr lvl="2">
              <a:buClrTx/>
              <a:buFont typeface="Wingdings" panose="05000000000000000000" pitchFamily="2" charset="2"/>
              <a:buChar char="§"/>
            </a:pPr>
            <a:r>
              <a:rPr lang="en-US" b="1" dirty="0">
                <a:solidFill>
                  <a:srgbClr val="7ABC32"/>
                </a:solidFill>
                <a:latin typeface="Century Gothic" panose="020B0502020202020204" pitchFamily="34" charset="0"/>
              </a:rPr>
              <a:t>Non-clinical, but large numbers of oocysts in feces</a:t>
            </a:r>
            <a:endParaRPr lang="en-US" sz="3200" b="1" dirty="0">
              <a:solidFill>
                <a:srgbClr val="7ABC32"/>
              </a:solidFill>
              <a:latin typeface="Century Gothic" panose="020B0502020202020204" pitchFamily="34" charset="0"/>
            </a:endParaRPr>
          </a:p>
          <a:p>
            <a:pPr lvl="2">
              <a:buClrTx/>
              <a:buFont typeface="Wingdings" panose="05000000000000000000" pitchFamily="2" charset="2"/>
              <a:buChar char="§"/>
            </a:pPr>
            <a:r>
              <a:rPr lang="en-US" b="1" dirty="0">
                <a:solidFill>
                  <a:srgbClr val="7ABC32"/>
                </a:solidFill>
                <a:latin typeface="Century Gothic" panose="020B0502020202020204" pitchFamily="34" charset="0"/>
              </a:rPr>
              <a:t>Acute, severe, fatal, bloody diarrhea </a:t>
            </a:r>
            <a:r>
              <a:rPr lang="en-US" dirty="0">
                <a:solidFill>
                  <a:srgbClr val="FF0000"/>
                </a:solidFill>
                <a:latin typeface="Century Gothic" panose="020B0502020202020204" pitchFamily="34" charset="0"/>
              </a:rPr>
              <a:t>(v/s Crypto?)</a:t>
            </a:r>
            <a:endParaRPr lang="en-US" b="1" dirty="0">
              <a:latin typeface="Century Gothic" panose="020B0502020202020204" pitchFamily="34" charset="0"/>
            </a:endParaRPr>
          </a:p>
          <a:p>
            <a:pPr lvl="3">
              <a:buClrTx/>
              <a:buFont typeface="Wingdings" panose="05000000000000000000" pitchFamily="2" charset="2"/>
              <a:buChar char="§"/>
            </a:pPr>
            <a:r>
              <a:rPr lang="en-US" dirty="0">
                <a:latin typeface="Century Gothic" panose="020B0502020202020204" pitchFamily="34" charset="0"/>
              </a:rPr>
              <a:t>oocyst may not be in feces if prior to patency (patency = time oocysts are shed)</a:t>
            </a:r>
            <a:endParaRPr lang="en-US" sz="2800" dirty="0">
              <a:latin typeface="Century Gothic" panose="020B0502020202020204" pitchFamily="34" charset="0"/>
            </a:endParaRPr>
          </a:p>
          <a:p>
            <a:pPr lvl="2">
              <a:buClrTx/>
              <a:buFont typeface="Wingdings" panose="05000000000000000000" pitchFamily="2" charset="2"/>
              <a:buChar char="§"/>
            </a:pPr>
            <a:r>
              <a:rPr lang="en-US" dirty="0">
                <a:latin typeface="Century Gothic" panose="020B0502020202020204" pitchFamily="34" charset="0"/>
              </a:rPr>
              <a:t>Disease caused by </a:t>
            </a:r>
          </a:p>
          <a:p>
            <a:pPr marL="1371600" lvl="3" indent="0">
              <a:buClrTx/>
              <a:buNone/>
            </a:pPr>
            <a:r>
              <a:rPr lang="en-US" dirty="0">
                <a:latin typeface="Century Gothic" panose="020B0502020202020204" pitchFamily="34" charset="0"/>
              </a:rPr>
              <a:t>1) An overwhelming dose of oocysts   OR   </a:t>
            </a:r>
          </a:p>
          <a:p>
            <a:pPr marL="1371600" lvl="3" indent="0">
              <a:buClrTx/>
              <a:buNone/>
            </a:pPr>
            <a:r>
              <a:rPr lang="en-US" dirty="0">
                <a:latin typeface="Century Gothic" panose="020B0502020202020204" pitchFamily="34" charset="0"/>
              </a:rPr>
              <a:t>2) a moderate dose + stress (immunocompromised)</a:t>
            </a:r>
            <a:endParaRPr lang="en-US" sz="2800" dirty="0">
              <a:latin typeface="Century Gothic" panose="020B0502020202020204" pitchFamily="34" charset="0"/>
            </a:endParaRPr>
          </a:p>
          <a:p>
            <a:pPr lvl="1">
              <a:buClrTx/>
              <a:buFont typeface="Wingdings" panose="05000000000000000000" pitchFamily="2" charset="2"/>
              <a:buChar char="§"/>
            </a:pPr>
            <a:r>
              <a:rPr lang="en-US" b="1" dirty="0">
                <a:solidFill>
                  <a:srgbClr val="7ABC32"/>
                </a:solidFill>
                <a:latin typeface="Century Gothic" panose="020B0502020202020204" pitchFamily="34" charset="0"/>
              </a:rPr>
              <a:t>Herd or flock</a:t>
            </a:r>
            <a:endParaRPr lang="en-US" sz="3600" b="1" dirty="0">
              <a:solidFill>
                <a:srgbClr val="7ABC32"/>
              </a:solidFill>
              <a:latin typeface="Century Gothic" panose="020B0502020202020204" pitchFamily="34" charset="0"/>
            </a:endParaRPr>
          </a:p>
          <a:p>
            <a:pPr lvl="2">
              <a:buClrTx/>
              <a:buFont typeface="Wingdings" panose="05000000000000000000" pitchFamily="2" charset="2"/>
              <a:buChar char="§"/>
            </a:pPr>
            <a:r>
              <a:rPr lang="en-US" b="1" dirty="0">
                <a:solidFill>
                  <a:srgbClr val="7ABC32"/>
                </a:solidFill>
                <a:latin typeface="Century Gothic" panose="020B0502020202020204" pitchFamily="34" charset="0"/>
              </a:rPr>
              <a:t>Regularly recurring diarrhea issues with each successive cohort of young animals</a:t>
            </a:r>
            <a:endParaRPr lang="en-US" sz="9600" b="1" dirty="0">
              <a:solidFill>
                <a:srgbClr val="7ABC32"/>
              </a:solidFill>
              <a:latin typeface="Century Gothic" panose="020B0502020202020204" pitchFamily="34" charset="0"/>
            </a:endParaRPr>
          </a:p>
        </p:txBody>
      </p:sp>
      <p:sp>
        <p:nvSpPr>
          <p:cNvPr id="5" name="Rectangle 2">
            <a:extLst>
              <a:ext uri="{FF2B5EF4-FFF2-40B4-BE49-F238E27FC236}">
                <a16:creationId xmlns:a16="http://schemas.microsoft.com/office/drawing/2014/main" id="{051E4B16-A8F4-409B-B9B1-34D340A4EE9D}"/>
              </a:ext>
            </a:extLst>
          </p:cNvPr>
          <p:cNvSpPr txBox="1">
            <a:spLocks noChangeArrowheads="1"/>
          </p:cNvSpPr>
          <p:nvPr/>
        </p:nvSpPr>
        <p:spPr bwMode="auto">
          <a:xfrm>
            <a:off x="3048001" y="137183"/>
            <a:ext cx="64008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sz="4000" b="1" i="1" kern="0" dirty="0">
                <a:solidFill>
                  <a:schemeClr val="tx1"/>
                </a:solidFill>
                <a:latin typeface="Century Gothic" panose="020B0502020202020204" pitchFamily="34" charset="0"/>
              </a:rPr>
              <a:t>Eimeria</a:t>
            </a:r>
            <a:r>
              <a:rPr lang="en-US" altLang="en-US" sz="4000" b="1" kern="0" dirty="0">
                <a:solidFill>
                  <a:schemeClr val="tx1"/>
                </a:solidFill>
                <a:latin typeface="Century Gothic" panose="020B0502020202020204" pitchFamily="34" charset="0"/>
              </a:rPr>
              <a:t> Clinical Disease</a:t>
            </a:r>
            <a:endParaRPr lang="en-US" altLang="en-US" sz="4000" kern="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7763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235998" y="696287"/>
            <a:ext cx="11803601" cy="5690832"/>
          </a:xfrm>
        </p:spPr>
        <p:txBody>
          <a:bodyPr/>
          <a:lstStyle/>
          <a:p>
            <a:pPr marL="0" lvl="0" indent="0">
              <a:buClr>
                <a:schemeClr val="tx1"/>
              </a:buClr>
              <a:buNone/>
            </a:pPr>
            <a:endParaRPr lang="en-US" sz="2000" dirty="0">
              <a:solidFill>
                <a:srgbClr val="FF0000"/>
              </a:solidFill>
              <a:latin typeface="Century Gothic" panose="020B0502020202020204" pitchFamily="34" charset="0"/>
            </a:endParaRPr>
          </a:p>
          <a:p>
            <a:pPr lvl="0">
              <a:buClr>
                <a:schemeClr val="tx1"/>
              </a:buClr>
              <a:buFont typeface="Wingdings" panose="05000000000000000000" pitchFamily="2" charset="2"/>
              <a:buChar char="§"/>
            </a:pPr>
            <a:r>
              <a:rPr lang="en-US" sz="2800" b="1" dirty="0">
                <a:solidFill>
                  <a:srgbClr val="7ABC32"/>
                </a:solidFill>
                <a:latin typeface="Century Gothic" panose="020B0502020202020204" pitchFamily="34" charset="0"/>
              </a:rPr>
              <a:t>Fecal Float Centrifugation </a:t>
            </a:r>
          </a:p>
          <a:p>
            <a:pPr lvl="1">
              <a:buClr>
                <a:schemeClr val="tx1"/>
              </a:buClr>
              <a:buFont typeface="Wingdings" panose="05000000000000000000" pitchFamily="2" charset="2"/>
              <a:buChar char="§"/>
            </a:pPr>
            <a:r>
              <a:rPr lang="en-US" sz="2400" dirty="0">
                <a:latin typeface="Century Gothic" panose="020B0502020202020204" pitchFamily="34" charset="0"/>
              </a:rPr>
              <a:t>If no oocysts present may be prior to patency</a:t>
            </a:r>
          </a:p>
          <a:p>
            <a:pPr lvl="1">
              <a:buClr>
                <a:schemeClr val="tx1"/>
              </a:buClr>
              <a:buFont typeface="Wingdings" panose="05000000000000000000" pitchFamily="2" charset="2"/>
              <a:buChar char="§"/>
            </a:pPr>
            <a:r>
              <a:rPr lang="en-US" sz="2400" dirty="0">
                <a:latin typeface="Century Gothic" panose="020B0502020202020204" pitchFamily="34" charset="0"/>
              </a:rPr>
              <a:t>Multiple fecal samples over several days ↑ SE</a:t>
            </a:r>
          </a:p>
          <a:p>
            <a:pPr lvl="1">
              <a:buClr>
                <a:schemeClr val="tx1"/>
              </a:buClr>
              <a:buFont typeface="Wingdings" panose="05000000000000000000" pitchFamily="2" charset="2"/>
              <a:buChar char="§"/>
            </a:pPr>
            <a:endParaRPr lang="en-US" dirty="0">
              <a:latin typeface="Century Gothic" panose="020B0502020202020204" pitchFamily="34" charset="0"/>
            </a:endParaRPr>
          </a:p>
          <a:p>
            <a:pPr lvl="0">
              <a:buClr>
                <a:schemeClr val="tx1"/>
              </a:buClr>
              <a:buFont typeface="Wingdings" panose="05000000000000000000" pitchFamily="2" charset="2"/>
              <a:buChar char="§"/>
            </a:pPr>
            <a:r>
              <a:rPr lang="en-US" sz="2800" b="1" dirty="0">
                <a:solidFill>
                  <a:srgbClr val="7ABC32"/>
                </a:solidFill>
                <a:latin typeface="Century Gothic" panose="020B0502020202020204" pitchFamily="34" charset="0"/>
              </a:rPr>
              <a:t>There are a lot of nonpathogenic </a:t>
            </a:r>
            <a:r>
              <a:rPr lang="en-US" sz="2800" b="1" i="1" dirty="0">
                <a:solidFill>
                  <a:srgbClr val="7ABC32"/>
                </a:solidFill>
                <a:latin typeface="Century Gothic" panose="020B0502020202020204" pitchFamily="34" charset="0"/>
              </a:rPr>
              <a:t>Eimeria</a:t>
            </a:r>
            <a:r>
              <a:rPr lang="en-US" sz="2800" b="1" dirty="0">
                <a:solidFill>
                  <a:srgbClr val="7ABC32"/>
                </a:solidFill>
                <a:latin typeface="Century Gothic" panose="020B0502020202020204" pitchFamily="34" charset="0"/>
              </a:rPr>
              <a:t> sp. so…               diarrhea + oocysts doesn’t always = coccidiosis disease</a:t>
            </a:r>
          </a:p>
          <a:p>
            <a:pPr lvl="1">
              <a:buClr>
                <a:schemeClr val="tx1"/>
              </a:buClr>
              <a:buFont typeface="Wingdings" panose="05000000000000000000" pitchFamily="2" charset="2"/>
              <a:buChar char="§"/>
            </a:pPr>
            <a:r>
              <a:rPr lang="en-US" sz="2400" dirty="0">
                <a:latin typeface="Century Gothic" panose="020B0502020202020204" pitchFamily="34" charset="0"/>
              </a:rPr>
              <a:t>Consider clinical signs (blood?), which </a:t>
            </a:r>
            <a:r>
              <a:rPr lang="en-US" sz="2400" i="1" dirty="0">
                <a:latin typeface="Century Gothic" panose="020B0502020202020204" pitchFamily="34" charset="0"/>
              </a:rPr>
              <a:t>Eimeria</a:t>
            </a:r>
            <a:r>
              <a:rPr lang="en-US" sz="2400" dirty="0">
                <a:latin typeface="Century Gothic" panose="020B0502020202020204" pitchFamily="34" charset="0"/>
              </a:rPr>
              <a:t> sp.</a:t>
            </a:r>
          </a:p>
          <a:p>
            <a:pPr lvl="1">
              <a:buClr>
                <a:schemeClr val="tx1"/>
              </a:buClr>
              <a:buFont typeface="Wingdings" panose="05000000000000000000" pitchFamily="2" charset="2"/>
              <a:buChar char="§"/>
            </a:pPr>
            <a:r>
              <a:rPr lang="en-US" sz="2400" i="1" dirty="0">
                <a:latin typeface="Century Gothic" panose="020B0502020202020204" pitchFamily="34" charset="0"/>
              </a:rPr>
              <a:t>Eimeria</a:t>
            </a:r>
            <a:r>
              <a:rPr lang="en-US" sz="2400" dirty="0">
                <a:latin typeface="Century Gothic" panose="020B0502020202020204" pitchFamily="34" charset="0"/>
              </a:rPr>
              <a:t> sp. identification important (let sporulate to help ID)</a:t>
            </a:r>
          </a:p>
          <a:p>
            <a:pPr lvl="1">
              <a:buClr>
                <a:schemeClr val="tx1"/>
              </a:buClr>
              <a:buFont typeface="Wingdings" panose="05000000000000000000" pitchFamily="2" charset="2"/>
              <a:buChar char="§"/>
            </a:pPr>
            <a:endParaRPr lang="en-US" dirty="0">
              <a:latin typeface="Century Gothic" panose="020B0502020202020204" pitchFamily="34" charset="0"/>
            </a:endParaRPr>
          </a:p>
          <a:p>
            <a:pPr lvl="0">
              <a:buClr>
                <a:schemeClr val="tx1"/>
              </a:buClr>
              <a:buFont typeface="Wingdings" panose="05000000000000000000" pitchFamily="2" charset="2"/>
              <a:buChar char="§"/>
            </a:pPr>
            <a:r>
              <a:rPr lang="en-US" sz="2800" dirty="0">
                <a:latin typeface="Century Gothic" panose="020B0502020202020204" pitchFamily="34" charset="0"/>
              </a:rPr>
              <a:t>Regular episodes of diarrhea in successive groups of animals?</a:t>
            </a:r>
          </a:p>
          <a:p>
            <a:pPr>
              <a:buClr>
                <a:schemeClr val="tx1"/>
              </a:buClr>
              <a:buFont typeface="Wingdings" panose="05000000000000000000" pitchFamily="2" charset="2"/>
              <a:buChar char="§"/>
            </a:pPr>
            <a:r>
              <a:rPr lang="en-US" sz="2800" dirty="0">
                <a:latin typeface="Century Gothic" panose="020B0502020202020204" pitchFamily="34" charset="0"/>
              </a:rPr>
              <a:t>Molecular techniques (yes, but practical for routine use?)</a:t>
            </a:r>
          </a:p>
          <a:p>
            <a:pPr marL="0" lvl="0" indent="0">
              <a:buClr>
                <a:schemeClr val="tx1"/>
              </a:buClr>
              <a:buNone/>
            </a:pPr>
            <a:endParaRPr lang="en-US" sz="2800" dirty="0">
              <a:latin typeface="Century Gothic" panose="020B0502020202020204" pitchFamily="34" charset="0"/>
            </a:endParaRPr>
          </a:p>
        </p:txBody>
      </p:sp>
      <p:sp>
        <p:nvSpPr>
          <p:cNvPr id="5" name="Rectangle 2">
            <a:extLst>
              <a:ext uri="{FF2B5EF4-FFF2-40B4-BE49-F238E27FC236}">
                <a16:creationId xmlns:a16="http://schemas.microsoft.com/office/drawing/2014/main" id="{F53293A1-2F66-4960-B4C5-C0E7BCD78022}"/>
              </a:ext>
            </a:extLst>
          </p:cNvPr>
          <p:cNvSpPr txBox="1">
            <a:spLocks noChangeArrowheads="1"/>
          </p:cNvSpPr>
          <p:nvPr/>
        </p:nvSpPr>
        <p:spPr bwMode="auto">
          <a:xfrm>
            <a:off x="612140" y="273088"/>
            <a:ext cx="64008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sz="4000" b="1" i="1" kern="0" dirty="0">
                <a:solidFill>
                  <a:schemeClr val="tx1"/>
                </a:solidFill>
                <a:latin typeface="Century Gothic" panose="020B0502020202020204" pitchFamily="34" charset="0"/>
              </a:rPr>
              <a:t>Eimeria</a:t>
            </a:r>
            <a:r>
              <a:rPr lang="en-US" altLang="en-US" sz="4000" b="1" kern="0" dirty="0">
                <a:solidFill>
                  <a:schemeClr val="tx1"/>
                </a:solidFill>
                <a:latin typeface="Century Gothic" panose="020B0502020202020204" pitchFamily="34" charset="0"/>
              </a:rPr>
              <a:t> Diagnosis</a:t>
            </a:r>
            <a:endParaRPr lang="en-US" altLang="en-US" sz="4000" kern="0"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FE65C051-0646-77E7-9181-E1185458A21D}"/>
              </a:ext>
            </a:extLst>
          </p:cNvPr>
          <p:cNvSpPr txBox="1"/>
          <p:nvPr/>
        </p:nvSpPr>
        <p:spPr>
          <a:xfrm>
            <a:off x="2438400" y="4800600"/>
            <a:ext cx="6096000" cy="461665"/>
          </a:xfrm>
          <a:prstGeom prst="rect">
            <a:avLst/>
          </a:prstGeom>
          <a:noFill/>
        </p:spPr>
        <p:txBody>
          <a:bodyPr wrap="square">
            <a:spAutoFit/>
          </a:bodyPr>
          <a:lstStyle/>
          <a:p>
            <a:r>
              <a:rPr lang="en-US" sz="2400" b="1" dirty="0">
                <a:solidFill>
                  <a:srgbClr val="C00000"/>
                </a:solidFill>
                <a:latin typeface="Century Gothic" panose="020B0502020202020204" pitchFamily="34" charset="0"/>
              </a:rPr>
              <a:t>Why not just treat any Eimeria infection?</a:t>
            </a:r>
            <a:endParaRPr lang="en-US" b="1" dirty="0">
              <a:solidFill>
                <a:srgbClr val="C00000"/>
              </a:solidFill>
            </a:endParaRPr>
          </a:p>
        </p:txBody>
      </p:sp>
    </p:spTree>
    <p:extLst>
      <p:ext uri="{BB962C8B-B14F-4D97-AF65-F5344CB8AC3E}">
        <p14:creationId xmlns:p14="http://schemas.microsoft.com/office/powerpoint/2010/main" val="29824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070841"/>
            <a:ext cx="6233863" cy="4675398"/>
          </a:xfrm>
          <a:prstGeom prst="rect">
            <a:avLst/>
          </a:prstGeom>
        </p:spPr>
      </p:pic>
      <p:sp>
        <p:nvSpPr>
          <p:cNvPr id="6" name="TextBox 5"/>
          <p:cNvSpPr txBox="1"/>
          <p:nvPr/>
        </p:nvSpPr>
        <p:spPr>
          <a:xfrm>
            <a:off x="533400" y="76201"/>
            <a:ext cx="11125200" cy="769441"/>
          </a:xfrm>
          <a:prstGeom prst="rect">
            <a:avLst/>
          </a:prstGeom>
          <a:noFill/>
        </p:spPr>
        <p:txBody>
          <a:bodyPr wrap="square" rtlCol="0">
            <a:spAutoFit/>
          </a:bodyPr>
          <a:lstStyle/>
          <a:p>
            <a:pPr algn="ctr"/>
            <a:r>
              <a:rPr lang="en-US" sz="4400" b="1" i="1" dirty="0">
                <a:latin typeface="Century Gothic" panose="020B0502020202020204" pitchFamily="34" charset="0"/>
              </a:rPr>
              <a:t>Eimeria</a:t>
            </a:r>
            <a:r>
              <a:rPr lang="en-US" sz="4400" b="1" dirty="0">
                <a:latin typeface="Century Gothic" panose="020B0502020202020204" pitchFamily="34" charset="0"/>
              </a:rPr>
              <a:t> Oocysts on Fecal </a:t>
            </a:r>
          </a:p>
        </p:txBody>
      </p:sp>
      <p:sp>
        <p:nvSpPr>
          <p:cNvPr id="2" name="Rectangle 1">
            <a:extLst>
              <a:ext uri="{FF2B5EF4-FFF2-40B4-BE49-F238E27FC236}">
                <a16:creationId xmlns:a16="http://schemas.microsoft.com/office/drawing/2014/main" id="{D0209836-8376-44FF-86B5-476CB8423D08}"/>
              </a:ext>
            </a:extLst>
          </p:cNvPr>
          <p:cNvSpPr/>
          <p:nvPr/>
        </p:nvSpPr>
        <p:spPr>
          <a:xfrm>
            <a:off x="1905000" y="1447800"/>
            <a:ext cx="2582758" cy="523220"/>
          </a:xfrm>
          <a:prstGeom prst="rect">
            <a:avLst/>
          </a:prstGeom>
        </p:spPr>
        <p:txBody>
          <a:bodyPr wrap="none">
            <a:spAutoFit/>
          </a:bodyPr>
          <a:lstStyle/>
          <a:p>
            <a:r>
              <a:rPr lang="en-US" sz="2800" b="1" dirty="0" err="1">
                <a:latin typeface="Century Gothic" panose="020B0502020202020204" pitchFamily="34" charset="0"/>
              </a:rPr>
              <a:t>Unsporulated</a:t>
            </a:r>
            <a:r>
              <a:rPr lang="en-US" sz="2800" b="1" dirty="0">
                <a:latin typeface="Century Gothic" panose="020B0502020202020204" pitchFamily="34" charset="0"/>
              </a:rPr>
              <a:t> </a:t>
            </a:r>
            <a:endParaRPr lang="en-US" sz="280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2209800"/>
            <a:ext cx="5366879" cy="4025159"/>
          </a:xfrm>
          <a:prstGeom prst="rect">
            <a:avLst/>
          </a:prstGeom>
        </p:spPr>
      </p:pic>
      <p:sp>
        <p:nvSpPr>
          <p:cNvPr id="9" name="Rectangle 8">
            <a:extLst>
              <a:ext uri="{FF2B5EF4-FFF2-40B4-BE49-F238E27FC236}">
                <a16:creationId xmlns:a16="http://schemas.microsoft.com/office/drawing/2014/main" id="{D0209836-8376-44FF-86B5-476CB8423D08}"/>
              </a:ext>
            </a:extLst>
          </p:cNvPr>
          <p:cNvSpPr/>
          <p:nvPr/>
        </p:nvSpPr>
        <p:spPr>
          <a:xfrm>
            <a:off x="8229850" y="1447800"/>
            <a:ext cx="2165978" cy="523220"/>
          </a:xfrm>
          <a:prstGeom prst="rect">
            <a:avLst/>
          </a:prstGeom>
        </p:spPr>
        <p:txBody>
          <a:bodyPr wrap="none">
            <a:spAutoFit/>
          </a:bodyPr>
          <a:lstStyle/>
          <a:p>
            <a:r>
              <a:rPr lang="en-US" sz="2800" b="1" dirty="0" err="1">
                <a:latin typeface="Century Gothic" panose="020B0502020202020204" pitchFamily="34" charset="0"/>
              </a:rPr>
              <a:t>Sporulated</a:t>
            </a:r>
            <a:r>
              <a:rPr lang="en-US" sz="2800" b="1" dirty="0">
                <a:latin typeface="Century Gothic" panose="020B0502020202020204" pitchFamily="34" charset="0"/>
              </a:rPr>
              <a:t> </a:t>
            </a:r>
            <a:endParaRPr lang="en-US" sz="2800" dirty="0"/>
          </a:p>
        </p:txBody>
      </p:sp>
      <p:sp>
        <p:nvSpPr>
          <p:cNvPr id="3" name="Rectangle 2">
            <a:extLst>
              <a:ext uri="{FF2B5EF4-FFF2-40B4-BE49-F238E27FC236}">
                <a16:creationId xmlns:a16="http://schemas.microsoft.com/office/drawing/2014/main" id="{D4D79D85-4954-4731-B85E-70AB7AF48354}"/>
              </a:ext>
            </a:extLst>
          </p:cNvPr>
          <p:cNvSpPr/>
          <p:nvPr/>
        </p:nvSpPr>
        <p:spPr>
          <a:xfrm>
            <a:off x="6493565" y="6234959"/>
            <a:ext cx="5715000" cy="461665"/>
          </a:xfrm>
          <a:prstGeom prst="rect">
            <a:avLst/>
          </a:prstGeom>
        </p:spPr>
        <p:txBody>
          <a:bodyPr wrap="square">
            <a:spAutoFit/>
          </a:bodyPr>
          <a:lstStyle/>
          <a:p>
            <a:r>
              <a:rPr lang="en-US" dirty="0">
                <a:latin typeface="Century Gothic" panose="020B0502020202020204" pitchFamily="34" charset="0"/>
              </a:rPr>
              <a:t>let sporulate to help w/ identification</a:t>
            </a:r>
            <a:endParaRPr lang="en-US" dirty="0"/>
          </a:p>
        </p:txBody>
      </p:sp>
    </p:spTree>
    <p:extLst>
      <p:ext uri="{BB962C8B-B14F-4D97-AF65-F5344CB8AC3E}">
        <p14:creationId xmlns:p14="http://schemas.microsoft.com/office/powerpoint/2010/main" val="337267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533400" y="1828800"/>
            <a:ext cx="11506200" cy="4661571"/>
          </a:xfrm>
        </p:spPr>
        <p:txBody>
          <a:bodyPr/>
          <a:lstStyle/>
          <a:p>
            <a:pPr lvl="0">
              <a:buClrTx/>
              <a:buFont typeface="Wingdings" panose="05000000000000000000" pitchFamily="2" charset="2"/>
              <a:buChar char="§"/>
            </a:pPr>
            <a:r>
              <a:rPr lang="en-US" sz="2400" u="sng" dirty="0">
                <a:latin typeface="Century Gothic" panose="020B0502020202020204" pitchFamily="34" charset="0"/>
              </a:rPr>
              <a:t>Ionophores</a:t>
            </a:r>
            <a:r>
              <a:rPr lang="en-US" sz="2400" dirty="0">
                <a:latin typeface="Century Gothic" panose="020B0502020202020204" pitchFamily="34" charset="0"/>
              </a:rPr>
              <a:t> (</a:t>
            </a:r>
            <a:r>
              <a:rPr lang="en-US" sz="2400" dirty="0" err="1">
                <a:latin typeface="Century Gothic" panose="020B0502020202020204" pitchFamily="34" charset="0"/>
              </a:rPr>
              <a:t>Monensin</a:t>
            </a:r>
            <a:r>
              <a:rPr lang="en-US" sz="2400" dirty="0">
                <a:latin typeface="Century Gothic" panose="020B0502020202020204" pitchFamily="34" charset="0"/>
              </a:rPr>
              <a:t>, </a:t>
            </a:r>
            <a:r>
              <a:rPr lang="en-US" sz="2400" dirty="0" err="1">
                <a:latin typeface="Century Gothic" panose="020B0502020202020204" pitchFamily="34" charset="0"/>
              </a:rPr>
              <a:t>Lasalocid</a:t>
            </a:r>
            <a:r>
              <a:rPr lang="en-US" sz="2400" dirty="0">
                <a:latin typeface="Century Gothic" panose="020B0502020202020204" pitchFamily="34" charset="0"/>
              </a:rPr>
              <a:t>, etc.) – </a:t>
            </a:r>
            <a:r>
              <a:rPr lang="en-US" sz="2400" dirty="0" err="1">
                <a:latin typeface="Century Gothic" panose="020B0502020202020204" pitchFamily="34" charset="0"/>
              </a:rPr>
              <a:t>coccidiocidal</a:t>
            </a:r>
            <a:r>
              <a:rPr lang="en-US" sz="2400" dirty="0">
                <a:latin typeface="Century Gothic" panose="020B0502020202020204" pitchFamily="34" charset="0"/>
              </a:rPr>
              <a:t> </a:t>
            </a:r>
            <a:r>
              <a:rPr lang="en-US" sz="2400" b="1" dirty="0">
                <a:solidFill>
                  <a:srgbClr val="FF0000"/>
                </a:solidFill>
                <a:latin typeface="Century Gothic" panose="020B0502020202020204" pitchFamily="34" charset="0"/>
              </a:rPr>
              <a:t>(Toxic to Horses)</a:t>
            </a:r>
            <a:endParaRPr lang="en-US" sz="2400" dirty="0">
              <a:latin typeface="Century Gothic" panose="020B0502020202020204" pitchFamily="34" charset="0"/>
            </a:endParaRPr>
          </a:p>
          <a:p>
            <a:pPr lvl="0">
              <a:buClrTx/>
              <a:buFont typeface="Wingdings" panose="05000000000000000000" pitchFamily="2" charset="2"/>
              <a:buChar char="§"/>
            </a:pPr>
            <a:r>
              <a:rPr lang="en-US" sz="2400" u="sng" dirty="0">
                <a:latin typeface="Century Gothic" panose="020B0502020202020204" pitchFamily="34" charset="0"/>
              </a:rPr>
              <a:t>Sulfonamides</a:t>
            </a:r>
            <a:r>
              <a:rPr lang="en-US" sz="2400" dirty="0">
                <a:latin typeface="Century Gothic" panose="020B0502020202020204" pitchFamily="34" charset="0"/>
              </a:rPr>
              <a:t> (</a:t>
            </a:r>
            <a:r>
              <a:rPr lang="en-US" sz="2400" dirty="0" err="1">
                <a:latin typeface="Century Gothic" panose="020B0502020202020204" pitchFamily="34" charset="0"/>
              </a:rPr>
              <a:t>Sulfadimethoxine</a:t>
            </a:r>
            <a:r>
              <a:rPr lang="en-US" sz="2400" dirty="0">
                <a:latin typeface="Century Gothic" panose="020B0502020202020204" pitchFamily="34" charset="0"/>
              </a:rPr>
              <a:t>, Sulfadiazine, </a:t>
            </a:r>
            <a:r>
              <a:rPr lang="en-US" sz="2400" dirty="0" err="1">
                <a:latin typeface="Century Gothic" panose="020B0502020202020204" pitchFamily="34" charset="0"/>
              </a:rPr>
              <a:t>etc</a:t>
            </a:r>
            <a:r>
              <a:rPr lang="en-US" sz="2400" dirty="0">
                <a:latin typeface="Century Gothic" panose="020B0502020202020204" pitchFamily="34" charset="0"/>
              </a:rPr>
              <a:t>) – coccidiostat</a:t>
            </a:r>
          </a:p>
          <a:p>
            <a:pPr marL="0" lvl="0" indent="0">
              <a:buClrTx/>
              <a:buNone/>
            </a:pPr>
            <a:endParaRPr lang="en-US" sz="2400" dirty="0">
              <a:latin typeface="Century Gothic" panose="020B0502020202020204" pitchFamily="34" charset="0"/>
            </a:endParaRPr>
          </a:p>
          <a:p>
            <a:pPr lvl="0">
              <a:buClrTx/>
              <a:buFont typeface="Wingdings" panose="05000000000000000000" pitchFamily="2" charset="2"/>
              <a:buChar char="§"/>
            </a:pPr>
            <a:r>
              <a:rPr lang="en-US" sz="2400" dirty="0">
                <a:latin typeface="Century Gothic" panose="020B0502020202020204" pitchFamily="34" charset="0"/>
              </a:rPr>
              <a:t>Treatment is mainly effective against reinfection and facilitates recovery.</a:t>
            </a:r>
          </a:p>
          <a:p>
            <a:pPr marL="0" lvl="0" indent="0">
              <a:buClrTx/>
              <a:buNone/>
            </a:pPr>
            <a:endParaRPr lang="en-US" sz="2400" dirty="0">
              <a:latin typeface="Century Gothic" panose="020B0502020202020204" pitchFamily="34" charset="0"/>
            </a:endParaRPr>
          </a:p>
          <a:p>
            <a:pPr lvl="0">
              <a:buClrTx/>
              <a:buFont typeface="Wingdings" panose="05000000000000000000" pitchFamily="2" charset="2"/>
              <a:buChar char="§"/>
            </a:pPr>
            <a:r>
              <a:rPr lang="en-US" sz="2400" b="1" dirty="0">
                <a:solidFill>
                  <a:srgbClr val="7ABC32"/>
                </a:solidFill>
                <a:latin typeface="Century Gothic" panose="020B0502020202020204" pitchFamily="34" charset="0"/>
              </a:rPr>
              <a:t>Isolate animals showing disease </a:t>
            </a:r>
            <a:r>
              <a:rPr lang="en-US" sz="2400" dirty="0">
                <a:latin typeface="Century Gothic" panose="020B0502020202020204" pitchFamily="34" charset="0"/>
              </a:rPr>
              <a:t>for treatment &amp; therapy</a:t>
            </a:r>
          </a:p>
          <a:p>
            <a:pPr lvl="0">
              <a:buClrTx/>
              <a:buFont typeface="Wingdings" panose="05000000000000000000" pitchFamily="2" charset="2"/>
              <a:buChar char="§"/>
            </a:pPr>
            <a:r>
              <a:rPr lang="en-US" sz="2400" b="1" dirty="0">
                <a:solidFill>
                  <a:srgbClr val="7ABC32"/>
                </a:solidFill>
                <a:latin typeface="Century Gothic" panose="020B0502020202020204" pitchFamily="34" charset="0"/>
              </a:rPr>
              <a:t>Give supportive fluid-therapy for symptoms (most important!)</a:t>
            </a:r>
          </a:p>
          <a:p>
            <a:pPr lvl="0">
              <a:buClrTx/>
              <a:buFont typeface="Wingdings" panose="05000000000000000000" pitchFamily="2" charset="2"/>
              <a:buChar char="§"/>
            </a:pPr>
            <a:r>
              <a:rPr lang="en-US" sz="2400" b="1" dirty="0">
                <a:solidFill>
                  <a:srgbClr val="7ABC32"/>
                </a:solidFill>
                <a:latin typeface="Century Gothic" panose="020B0502020202020204" pitchFamily="34" charset="0"/>
              </a:rPr>
              <a:t>Treat prophylactically for control – medicated feed or water with coccidiostats for entire herd</a:t>
            </a:r>
          </a:p>
        </p:txBody>
      </p:sp>
      <p:sp>
        <p:nvSpPr>
          <p:cNvPr id="7" name="TextBox 6">
            <a:extLst>
              <a:ext uri="{FF2B5EF4-FFF2-40B4-BE49-F238E27FC236}">
                <a16:creationId xmlns:a16="http://schemas.microsoft.com/office/drawing/2014/main" id="{7F7F3347-05FF-4DF8-B68A-E59ED4A9C1A8}"/>
              </a:ext>
            </a:extLst>
          </p:cNvPr>
          <p:cNvSpPr txBox="1"/>
          <p:nvPr/>
        </p:nvSpPr>
        <p:spPr>
          <a:xfrm>
            <a:off x="533400" y="257721"/>
            <a:ext cx="11125200" cy="769441"/>
          </a:xfrm>
          <a:prstGeom prst="rect">
            <a:avLst/>
          </a:prstGeom>
          <a:noFill/>
        </p:spPr>
        <p:txBody>
          <a:bodyPr wrap="square" rtlCol="0">
            <a:spAutoFit/>
          </a:bodyPr>
          <a:lstStyle/>
          <a:p>
            <a:pPr algn="ctr"/>
            <a:r>
              <a:rPr lang="en-US" sz="4400" b="1" i="1" dirty="0">
                <a:latin typeface="Century Gothic" panose="020B0502020202020204" pitchFamily="34" charset="0"/>
              </a:rPr>
              <a:t>Eimeria</a:t>
            </a:r>
            <a:r>
              <a:rPr lang="en-US" sz="4400" b="1" dirty="0">
                <a:latin typeface="Century Gothic" panose="020B0502020202020204" pitchFamily="34" charset="0"/>
              </a:rPr>
              <a:t> Treatment</a:t>
            </a:r>
          </a:p>
        </p:txBody>
      </p:sp>
      <p:sp>
        <p:nvSpPr>
          <p:cNvPr id="2" name="Rectangle 1">
            <a:extLst>
              <a:ext uri="{FF2B5EF4-FFF2-40B4-BE49-F238E27FC236}">
                <a16:creationId xmlns:a16="http://schemas.microsoft.com/office/drawing/2014/main" id="{C6B398AB-FE1F-45B0-8519-B9CEB50EC17C}"/>
              </a:ext>
            </a:extLst>
          </p:cNvPr>
          <p:cNvSpPr/>
          <p:nvPr/>
        </p:nvSpPr>
        <p:spPr>
          <a:xfrm>
            <a:off x="3124200" y="1003971"/>
            <a:ext cx="6546985" cy="523220"/>
          </a:xfrm>
          <a:prstGeom prst="rect">
            <a:avLst/>
          </a:prstGeom>
        </p:spPr>
        <p:txBody>
          <a:bodyPr wrap="none">
            <a:spAutoFit/>
          </a:bodyPr>
          <a:lstStyle/>
          <a:p>
            <a:r>
              <a:rPr lang="en-US" sz="2800" b="1" dirty="0">
                <a:solidFill>
                  <a:srgbClr val="7ABC32"/>
                </a:solidFill>
                <a:latin typeface="Century Gothic" panose="020B0502020202020204" pitchFamily="34" charset="0"/>
              </a:rPr>
              <a:t>Anticoccidial Drugs, Supportive care</a:t>
            </a:r>
            <a:endParaRPr lang="en-US" sz="2800" b="1" dirty="0">
              <a:solidFill>
                <a:srgbClr val="7ABC32"/>
              </a:solidFill>
            </a:endParaRPr>
          </a:p>
        </p:txBody>
      </p:sp>
    </p:spTree>
    <p:extLst>
      <p:ext uri="{BB962C8B-B14F-4D97-AF65-F5344CB8AC3E}">
        <p14:creationId xmlns:p14="http://schemas.microsoft.com/office/powerpoint/2010/main" val="251665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7734" y="863871"/>
            <a:ext cx="7015162" cy="2212026"/>
          </a:xfrm>
        </p:spPr>
        <p:txBody>
          <a:bodyPr/>
          <a:lstStyle/>
          <a:p>
            <a:pPr marL="0" lvl="0" indent="0">
              <a:buClrTx/>
              <a:buNone/>
            </a:pPr>
            <a:endParaRPr lang="en-US" sz="4000" b="1" dirty="0">
              <a:latin typeface="Century Gothic" panose="020B0502020202020204" pitchFamily="34" charset="0"/>
            </a:endParaRPr>
          </a:p>
          <a:p>
            <a:pPr lvl="1">
              <a:buClrTx/>
              <a:buFont typeface="Wingdings" panose="05000000000000000000" pitchFamily="2" charset="2"/>
              <a:buChar char="§"/>
            </a:pPr>
            <a:r>
              <a:rPr lang="en-US" b="1" dirty="0">
                <a:solidFill>
                  <a:srgbClr val="7ABC32"/>
                </a:solidFill>
                <a:latin typeface="Century Gothic" panose="020B0502020202020204" pitchFamily="34" charset="0"/>
              </a:rPr>
              <a:t>Dry environment </a:t>
            </a:r>
            <a:r>
              <a:rPr lang="en-US" dirty="0">
                <a:latin typeface="Century Gothic" panose="020B0502020202020204" pitchFamily="34" charset="0"/>
              </a:rPr>
              <a:t>(</a:t>
            </a:r>
            <a:r>
              <a:rPr lang="en-US" u="sng" dirty="0">
                <a:solidFill>
                  <a:srgbClr val="7ABC32"/>
                </a:solidFill>
                <a:latin typeface="Century Gothic" panose="020B0502020202020204" pitchFamily="34" charset="0"/>
              </a:rPr>
              <a:t>direct sunlight / dryness</a:t>
            </a:r>
            <a:r>
              <a:rPr lang="en-US" dirty="0">
                <a:latin typeface="Century Gothic" panose="020B0502020202020204" pitchFamily="34" charset="0"/>
              </a:rPr>
              <a:t> </a:t>
            </a:r>
            <a:r>
              <a:rPr lang="en-US" dirty="0">
                <a:solidFill>
                  <a:srgbClr val="7ABC32"/>
                </a:solidFill>
                <a:latin typeface="Century Gothic" panose="020B0502020202020204" pitchFamily="34" charset="0"/>
              </a:rPr>
              <a:t>= best disinfectants).</a:t>
            </a:r>
          </a:p>
        </p:txBody>
      </p:sp>
      <p:sp>
        <p:nvSpPr>
          <p:cNvPr id="5" name="TextBox 4">
            <a:extLst>
              <a:ext uri="{FF2B5EF4-FFF2-40B4-BE49-F238E27FC236}">
                <a16:creationId xmlns:a16="http://schemas.microsoft.com/office/drawing/2014/main" id="{FD724617-B424-47BE-B999-202D8E39AF98}"/>
              </a:ext>
            </a:extLst>
          </p:cNvPr>
          <p:cNvSpPr txBox="1"/>
          <p:nvPr/>
        </p:nvSpPr>
        <p:spPr>
          <a:xfrm>
            <a:off x="533400" y="19675"/>
            <a:ext cx="11125200" cy="769441"/>
          </a:xfrm>
          <a:prstGeom prst="rect">
            <a:avLst/>
          </a:prstGeom>
          <a:noFill/>
        </p:spPr>
        <p:txBody>
          <a:bodyPr wrap="square" rtlCol="0">
            <a:spAutoFit/>
          </a:bodyPr>
          <a:lstStyle/>
          <a:p>
            <a:pPr algn="ctr"/>
            <a:r>
              <a:rPr lang="en-US" sz="4400" b="1" i="1" dirty="0">
                <a:latin typeface="Century Gothic" panose="020B0502020202020204" pitchFamily="34" charset="0"/>
              </a:rPr>
              <a:t>Eimeria</a:t>
            </a:r>
            <a:r>
              <a:rPr lang="en-US" sz="4400" b="1" dirty="0">
                <a:latin typeface="Century Gothic" panose="020B0502020202020204" pitchFamily="34" charset="0"/>
              </a:rPr>
              <a:t> Control</a:t>
            </a:r>
          </a:p>
        </p:txBody>
      </p:sp>
      <p:sp>
        <p:nvSpPr>
          <p:cNvPr id="2" name="Rectangle 1">
            <a:extLst>
              <a:ext uri="{FF2B5EF4-FFF2-40B4-BE49-F238E27FC236}">
                <a16:creationId xmlns:a16="http://schemas.microsoft.com/office/drawing/2014/main" id="{DA315A28-7BDD-484A-B796-863C2830191C}"/>
              </a:ext>
            </a:extLst>
          </p:cNvPr>
          <p:cNvSpPr/>
          <p:nvPr/>
        </p:nvSpPr>
        <p:spPr>
          <a:xfrm>
            <a:off x="281093" y="775787"/>
            <a:ext cx="11394440" cy="584775"/>
          </a:xfrm>
          <a:prstGeom prst="rect">
            <a:avLst/>
          </a:prstGeom>
        </p:spPr>
        <p:txBody>
          <a:bodyPr wrap="square">
            <a:spAutoFit/>
          </a:bodyPr>
          <a:lstStyle/>
          <a:p>
            <a:pPr marL="0" lvl="0" indent="0">
              <a:buClrTx/>
              <a:buNone/>
            </a:pPr>
            <a:r>
              <a:rPr lang="en-US" sz="3200" b="1" dirty="0">
                <a:solidFill>
                  <a:srgbClr val="7ABC32"/>
                </a:solidFill>
                <a:latin typeface="Century Gothic" panose="020B0502020202020204" pitchFamily="34" charset="0"/>
              </a:rPr>
              <a:t>Protect young and naïve animals (</a:t>
            </a:r>
            <a:r>
              <a:rPr lang="en-US" sz="3200" b="1" u="sng" dirty="0">
                <a:solidFill>
                  <a:srgbClr val="7ABC32"/>
                </a:solidFill>
                <a:latin typeface="Century Gothic" panose="020B0502020202020204" pitchFamily="34" charset="0"/>
              </a:rPr>
              <a:t>sanitation/monitoring</a:t>
            </a:r>
            <a:r>
              <a:rPr lang="en-US" sz="3200" b="1" dirty="0">
                <a:solidFill>
                  <a:srgbClr val="7ABC32"/>
                </a:solidFill>
                <a:latin typeface="Century Gothic" panose="020B0502020202020204" pitchFamily="34" charset="0"/>
              </a:rPr>
              <a:t>)</a:t>
            </a:r>
          </a:p>
        </p:txBody>
      </p:sp>
      <p:pic>
        <p:nvPicPr>
          <p:cNvPr id="1026" name="Picture 2">
            <a:extLst>
              <a:ext uri="{FF2B5EF4-FFF2-40B4-BE49-F238E27FC236}">
                <a16:creationId xmlns:a16="http://schemas.microsoft.com/office/drawing/2014/main" id="{A6742BBE-9247-49F3-AF76-229BC2F8115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22028" y="1795969"/>
            <a:ext cx="5083775" cy="33891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04A30F50-3F08-447A-ADD5-9B7E9CE4A9AD}"/>
              </a:ext>
            </a:extLst>
          </p:cNvPr>
          <p:cNvSpPr txBox="1">
            <a:spLocks noChangeArrowheads="1"/>
          </p:cNvSpPr>
          <p:nvPr/>
        </p:nvSpPr>
        <p:spPr bwMode="auto">
          <a:xfrm>
            <a:off x="-67734" y="4724400"/>
            <a:ext cx="11921225" cy="1544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lvl="1">
              <a:buClrTx/>
              <a:buFont typeface="Wingdings" pitchFamily="2" charset="2"/>
              <a:buChar char="§"/>
            </a:pPr>
            <a:endParaRPr lang="en-US" kern="0" dirty="0">
              <a:latin typeface="Century Gothic" panose="020B0502020202020204" pitchFamily="34" charset="0"/>
            </a:endParaRPr>
          </a:p>
          <a:p>
            <a:pPr lvl="1">
              <a:buClrTx/>
              <a:buFont typeface="Wingdings" pitchFamily="2" charset="2"/>
              <a:buChar char="§"/>
            </a:pPr>
            <a:r>
              <a:rPr lang="en-US" b="1" kern="0" dirty="0">
                <a:solidFill>
                  <a:srgbClr val="7ABC32"/>
                </a:solidFill>
                <a:latin typeface="Century Gothic" panose="020B0502020202020204" pitchFamily="34" charset="0"/>
              </a:rPr>
              <a:t>Reduce stresses </a:t>
            </a:r>
            <a:r>
              <a:rPr lang="en-US" kern="0" dirty="0">
                <a:latin typeface="Century Gothic" panose="020B0502020202020204" pitchFamily="34" charset="0"/>
              </a:rPr>
              <a:t>(weaning, sudden food changes, shipping)</a:t>
            </a:r>
          </a:p>
        </p:txBody>
      </p:sp>
      <p:sp>
        <p:nvSpPr>
          <p:cNvPr id="7" name="Rectangle 3">
            <a:extLst>
              <a:ext uri="{FF2B5EF4-FFF2-40B4-BE49-F238E27FC236}">
                <a16:creationId xmlns:a16="http://schemas.microsoft.com/office/drawing/2014/main" id="{80554B44-4F0D-447A-AE51-B9733393CD65}"/>
              </a:ext>
            </a:extLst>
          </p:cNvPr>
          <p:cNvSpPr txBox="1">
            <a:spLocks noChangeArrowheads="1"/>
          </p:cNvSpPr>
          <p:nvPr/>
        </p:nvSpPr>
        <p:spPr bwMode="auto">
          <a:xfrm>
            <a:off x="-33867" y="2960478"/>
            <a:ext cx="7015162"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457200" lvl="1" indent="0">
              <a:buClrTx/>
              <a:buFont typeface="Wingdings" pitchFamily="2" charset="2"/>
              <a:buNone/>
            </a:pPr>
            <a:endParaRPr lang="en-US" sz="3600" kern="0" dirty="0">
              <a:latin typeface="Century Gothic" panose="020B0502020202020204" pitchFamily="34" charset="0"/>
            </a:endParaRPr>
          </a:p>
          <a:p>
            <a:pPr lvl="1">
              <a:buClrTx/>
              <a:buFont typeface="Wingdings" pitchFamily="2" charset="2"/>
              <a:buChar char="§"/>
            </a:pPr>
            <a:r>
              <a:rPr lang="en-US" b="1" kern="0" dirty="0">
                <a:solidFill>
                  <a:srgbClr val="7ABC32"/>
                </a:solidFill>
                <a:latin typeface="Century Gothic" panose="020B0502020202020204" pitchFamily="34" charset="0"/>
              </a:rPr>
              <a:t>Prevent fecal contamination </a:t>
            </a:r>
            <a:r>
              <a:rPr lang="en-US" kern="0" dirty="0">
                <a:latin typeface="Century Gothic" panose="020B0502020202020204" pitchFamily="34" charset="0"/>
              </a:rPr>
              <a:t>(food, water, boots and trucks between farms)</a:t>
            </a:r>
          </a:p>
        </p:txBody>
      </p:sp>
      <p:sp>
        <p:nvSpPr>
          <p:cNvPr id="10" name="Rectangle 3">
            <a:extLst>
              <a:ext uri="{FF2B5EF4-FFF2-40B4-BE49-F238E27FC236}">
                <a16:creationId xmlns:a16="http://schemas.microsoft.com/office/drawing/2014/main" id="{D2DA24A6-2C3D-4EB6-AEFD-56D4D92E647D}"/>
              </a:ext>
            </a:extLst>
          </p:cNvPr>
          <p:cNvSpPr txBox="1">
            <a:spLocks noChangeArrowheads="1"/>
          </p:cNvSpPr>
          <p:nvPr/>
        </p:nvSpPr>
        <p:spPr bwMode="auto">
          <a:xfrm>
            <a:off x="-127001" y="2021975"/>
            <a:ext cx="7015162" cy="1497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ClrTx/>
              <a:buFont typeface="Wingdings" pitchFamily="2" charset="2"/>
              <a:buNone/>
            </a:pPr>
            <a:endParaRPr lang="en-US" sz="4000" b="1" kern="0" dirty="0">
              <a:latin typeface="Century Gothic" panose="020B0502020202020204" pitchFamily="34" charset="0"/>
            </a:endParaRPr>
          </a:p>
          <a:p>
            <a:pPr lvl="1">
              <a:buClrTx/>
              <a:buFont typeface="Wingdings" pitchFamily="2" charset="2"/>
              <a:buChar char="§"/>
            </a:pPr>
            <a:r>
              <a:rPr lang="en-US" b="1" kern="0" dirty="0">
                <a:solidFill>
                  <a:srgbClr val="7ABC32"/>
                </a:solidFill>
                <a:latin typeface="Century Gothic" panose="020B0502020202020204" pitchFamily="34" charset="0"/>
              </a:rPr>
              <a:t>Separate age groups </a:t>
            </a:r>
            <a:r>
              <a:rPr lang="en-US" kern="0" dirty="0">
                <a:latin typeface="Century Gothic" panose="020B0502020202020204" pitchFamily="34" charset="0"/>
              </a:rPr>
              <a:t>or hutches</a:t>
            </a:r>
          </a:p>
        </p:txBody>
      </p:sp>
      <p:sp>
        <p:nvSpPr>
          <p:cNvPr id="11" name="Rectangle 3">
            <a:extLst>
              <a:ext uri="{FF2B5EF4-FFF2-40B4-BE49-F238E27FC236}">
                <a16:creationId xmlns:a16="http://schemas.microsoft.com/office/drawing/2014/main" id="{95C0E771-1A1B-4910-A7F7-5EA2481E0EC2}"/>
              </a:ext>
            </a:extLst>
          </p:cNvPr>
          <p:cNvSpPr txBox="1">
            <a:spLocks noChangeArrowheads="1"/>
          </p:cNvSpPr>
          <p:nvPr/>
        </p:nvSpPr>
        <p:spPr bwMode="auto">
          <a:xfrm>
            <a:off x="-5080" y="5571183"/>
            <a:ext cx="12044680" cy="1231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lvl="1">
              <a:buClrTx/>
              <a:buFont typeface="Wingdings" pitchFamily="2" charset="2"/>
              <a:buChar char="§"/>
            </a:pPr>
            <a:endParaRPr lang="en-US" kern="0" dirty="0">
              <a:latin typeface="Century Gothic" panose="020B0502020202020204" pitchFamily="34" charset="0"/>
            </a:endParaRPr>
          </a:p>
          <a:p>
            <a:pPr lvl="1">
              <a:buClrTx/>
              <a:buFont typeface="Wingdings" pitchFamily="2" charset="2"/>
              <a:buChar char="§"/>
            </a:pPr>
            <a:r>
              <a:rPr lang="en-US" b="1" kern="0" dirty="0">
                <a:solidFill>
                  <a:srgbClr val="7ABC32"/>
                </a:solidFill>
                <a:latin typeface="Century Gothic" panose="020B0502020202020204" pitchFamily="34" charset="0"/>
              </a:rPr>
              <a:t>Prophylactic coccidiostats or -</a:t>
            </a:r>
            <a:r>
              <a:rPr lang="en-US" b="1" kern="0" dirty="0" err="1">
                <a:solidFill>
                  <a:srgbClr val="7ABC32"/>
                </a:solidFill>
                <a:latin typeface="Century Gothic" panose="020B0502020202020204" pitchFamily="34" charset="0"/>
              </a:rPr>
              <a:t>cidals</a:t>
            </a:r>
            <a:endParaRPr lang="en-US" kern="0" dirty="0">
              <a:latin typeface="Century Gothic" panose="020B0502020202020204" pitchFamily="34" charset="0"/>
            </a:endParaRPr>
          </a:p>
        </p:txBody>
      </p:sp>
    </p:spTree>
    <p:extLst>
      <p:ext uri="{BB962C8B-B14F-4D97-AF65-F5344CB8AC3E}">
        <p14:creationId xmlns:p14="http://schemas.microsoft.com/office/powerpoint/2010/main" val="127597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6" grpId="0"/>
      <p:bldP spid="7"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289560" y="1293665"/>
            <a:ext cx="11369040" cy="4065395"/>
          </a:xfrm>
        </p:spPr>
        <p:txBody>
          <a:bodyPr/>
          <a:lstStyle/>
          <a:p>
            <a:pPr lvl="1">
              <a:buClr>
                <a:schemeClr val="tx1"/>
              </a:buClr>
              <a:buFont typeface="Wingdings" panose="05000000000000000000" pitchFamily="2" charset="2"/>
              <a:buChar char="§"/>
            </a:pPr>
            <a:r>
              <a:rPr lang="en-US" dirty="0">
                <a:latin typeface="Century Gothic" panose="020B0502020202020204" pitchFamily="34" charset="0"/>
              </a:rPr>
              <a:t>Coccidiostats or </a:t>
            </a:r>
            <a:r>
              <a:rPr lang="en-US" dirty="0" err="1">
                <a:latin typeface="Century Gothic" panose="020B0502020202020204" pitchFamily="34" charset="0"/>
              </a:rPr>
              <a:t>coccidiocidals</a:t>
            </a:r>
            <a:r>
              <a:rPr lang="en-US" dirty="0">
                <a:latin typeface="Century Gothic" panose="020B0502020202020204" pitchFamily="34" charset="0"/>
              </a:rPr>
              <a:t> act to limit the number of successful coccidial organisms, especially in young hosts</a:t>
            </a:r>
          </a:p>
          <a:p>
            <a:pPr marL="457200" lvl="1" indent="0">
              <a:buClr>
                <a:schemeClr val="tx1"/>
              </a:buClr>
              <a:buNone/>
            </a:pPr>
            <a:endParaRPr lang="en-US" dirty="0">
              <a:latin typeface="Century Gothic" panose="020B0502020202020204" pitchFamily="34" charset="0"/>
            </a:endParaRPr>
          </a:p>
          <a:p>
            <a:pPr lvl="1">
              <a:buClr>
                <a:schemeClr val="tx1"/>
              </a:buClr>
              <a:buFont typeface="Wingdings" panose="05000000000000000000" pitchFamily="2" charset="2"/>
              <a:buChar char="§"/>
            </a:pPr>
            <a:r>
              <a:rPr lang="en-US" sz="2800" dirty="0">
                <a:latin typeface="Century Gothic" panose="020B0502020202020204" pitchFamily="34" charset="0"/>
              </a:rPr>
              <a:t>Inhibit most entering organisms, but not all</a:t>
            </a:r>
          </a:p>
          <a:p>
            <a:pPr lvl="3">
              <a:buClr>
                <a:schemeClr val="tx1"/>
              </a:buClr>
              <a:buFont typeface="Wingdings" panose="05000000000000000000" pitchFamily="2" charset="2"/>
              <a:buChar char="§"/>
            </a:pPr>
            <a:r>
              <a:rPr lang="en-US" sz="2400" dirty="0">
                <a:solidFill>
                  <a:srgbClr val="7ABC32"/>
                </a:solidFill>
                <a:latin typeface="Century Gothic" panose="020B0502020202020204" pitchFamily="34" charset="0"/>
              </a:rPr>
              <a:t>Development of immunity without disease “natural vaccine”</a:t>
            </a:r>
          </a:p>
          <a:p>
            <a:pPr lvl="3">
              <a:buClr>
                <a:schemeClr val="tx1"/>
              </a:buClr>
              <a:buFont typeface="Wingdings" panose="05000000000000000000" pitchFamily="2" charset="2"/>
              <a:buChar char="§"/>
            </a:pPr>
            <a:endParaRPr lang="en-US" sz="2400" dirty="0">
              <a:latin typeface="Century Gothic" panose="020B0502020202020204" pitchFamily="34" charset="0"/>
            </a:endParaRPr>
          </a:p>
          <a:p>
            <a:pPr lvl="1">
              <a:buClr>
                <a:schemeClr val="tx1"/>
              </a:buClr>
              <a:buFont typeface="Wingdings" panose="05000000000000000000" pitchFamily="2" charset="2"/>
              <a:buChar char="§"/>
            </a:pPr>
            <a:r>
              <a:rPr lang="en-US" dirty="0">
                <a:latin typeface="Century Gothic" panose="020B0502020202020204" pitchFamily="34" charset="0"/>
              </a:rPr>
              <a:t>Extremely important in systems of intensive and / or confinement rearing of poultry, ruminants, swine.</a:t>
            </a:r>
          </a:p>
        </p:txBody>
      </p:sp>
      <p:sp>
        <p:nvSpPr>
          <p:cNvPr id="5" name="TextBox 4">
            <a:extLst>
              <a:ext uri="{FF2B5EF4-FFF2-40B4-BE49-F238E27FC236}">
                <a16:creationId xmlns:a16="http://schemas.microsoft.com/office/drawing/2014/main" id="{C7003878-628B-4BD7-81A5-5DE150BB0D51}"/>
              </a:ext>
            </a:extLst>
          </p:cNvPr>
          <p:cNvSpPr txBox="1"/>
          <p:nvPr/>
        </p:nvSpPr>
        <p:spPr>
          <a:xfrm>
            <a:off x="533400" y="257721"/>
            <a:ext cx="11125200" cy="769441"/>
          </a:xfrm>
          <a:prstGeom prst="rect">
            <a:avLst/>
          </a:prstGeom>
          <a:noFill/>
        </p:spPr>
        <p:txBody>
          <a:bodyPr wrap="square" rtlCol="0">
            <a:spAutoFit/>
          </a:bodyPr>
          <a:lstStyle/>
          <a:p>
            <a:pPr algn="ctr"/>
            <a:r>
              <a:rPr lang="en-US" sz="4400" b="1" i="1" dirty="0">
                <a:latin typeface="Century Gothic" panose="020B0502020202020204" pitchFamily="34" charset="0"/>
              </a:rPr>
              <a:t>Eimeria</a:t>
            </a:r>
            <a:r>
              <a:rPr lang="en-US" sz="4400" b="1" dirty="0">
                <a:latin typeface="Century Gothic" panose="020B0502020202020204" pitchFamily="34" charset="0"/>
              </a:rPr>
              <a:t> Control-Anticoccidials</a:t>
            </a:r>
          </a:p>
        </p:txBody>
      </p:sp>
      <p:sp>
        <p:nvSpPr>
          <p:cNvPr id="2" name="Rectangle 1"/>
          <p:cNvSpPr/>
          <p:nvPr/>
        </p:nvSpPr>
        <p:spPr>
          <a:xfrm>
            <a:off x="1143000" y="5359060"/>
            <a:ext cx="9906000" cy="954107"/>
          </a:xfrm>
          <a:prstGeom prst="rect">
            <a:avLst/>
          </a:prstGeom>
          <a:ln>
            <a:solidFill>
              <a:srgbClr val="7ABC32"/>
            </a:solidFill>
          </a:ln>
        </p:spPr>
        <p:txBody>
          <a:bodyPr wrap="square">
            <a:spAutoFit/>
          </a:bodyPr>
          <a:lstStyle/>
          <a:p>
            <a:pPr lvl="1">
              <a:buClr>
                <a:schemeClr val="tx1"/>
              </a:buClr>
            </a:pPr>
            <a:r>
              <a:rPr lang="en-US" sz="2800" b="1" dirty="0">
                <a:solidFill>
                  <a:srgbClr val="7ABC32"/>
                </a:solidFill>
                <a:latin typeface="Century Gothic" panose="020B0502020202020204" pitchFamily="34" charset="0"/>
              </a:rPr>
              <a:t>Goal</a:t>
            </a:r>
            <a:r>
              <a:rPr lang="en-US" sz="2800" dirty="0">
                <a:solidFill>
                  <a:srgbClr val="7ABC32"/>
                </a:solidFill>
                <a:latin typeface="Century Gothic" panose="020B0502020202020204" pitchFamily="34" charset="0"/>
              </a:rPr>
              <a:t>: limit infections in newly exposed host to allow immunity to develop, without clinical disease</a:t>
            </a:r>
          </a:p>
        </p:txBody>
      </p:sp>
    </p:spTree>
    <p:extLst>
      <p:ext uri="{BB962C8B-B14F-4D97-AF65-F5344CB8AC3E}">
        <p14:creationId xmlns:p14="http://schemas.microsoft.com/office/powerpoint/2010/main" val="5740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04800" y="1003349"/>
            <a:ext cx="11582400" cy="5468799"/>
          </a:xfrm>
        </p:spPr>
        <p:txBody>
          <a:bodyPr/>
          <a:lstStyle/>
          <a:p>
            <a:pPr lvl="1">
              <a:buClrTx/>
              <a:buFont typeface="Wingdings" panose="05000000000000000000" pitchFamily="2" charset="2"/>
              <a:buChar char="§"/>
            </a:pPr>
            <a:r>
              <a:rPr lang="en-US" dirty="0">
                <a:latin typeface="Century Gothic" panose="020B0502020202020204" pitchFamily="34" charset="0"/>
              </a:rPr>
              <a:t>Uses as prophylaxis </a:t>
            </a:r>
            <a:r>
              <a:rPr lang="en-US" sz="2000" dirty="0">
                <a:latin typeface="Century Gothic" panose="020B0502020202020204" pitchFamily="34" charset="0"/>
              </a:rPr>
              <a:t>(</a:t>
            </a:r>
            <a:r>
              <a:rPr lang="en-US" sz="2000" b="1" dirty="0">
                <a:latin typeface="Century Gothic" panose="020B0502020202020204" pitchFamily="34" charset="0"/>
              </a:rPr>
              <a:t>FYI</a:t>
            </a:r>
            <a:r>
              <a:rPr lang="en-US" sz="2000" dirty="0">
                <a:latin typeface="Century Gothic" panose="020B0502020202020204" pitchFamily="34" charset="0"/>
              </a:rPr>
              <a:t>: the specific drugs)  </a:t>
            </a:r>
          </a:p>
          <a:p>
            <a:pPr lvl="2">
              <a:buClrTx/>
              <a:buFont typeface="Wingdings" panose="05000000000000000000" pitchFamily="2" charset="2"/>
              <a:buChar char="§"/>
            </a:pPr>
            <a:r>
              <a:rPr lang="en-US" dirty="0" err="1">
                <a:latin typeface="Century Gothic" panose="020B0502020202020204" pitchFamily="34" charset="0"/>
              </a:rPr>
              <a:t>Decoquinate</a:t>
            </a:r>
            <a:r>
              <a:rPr lang="en-US" dirty="0">
                <a:latin typeface="Century Gothic" panose="020B0502020202020204" pitchFamily="34" charset="0"/>
              </a:rPr>
              <a:t> (</a:t>
            </a:r>
            <a:r>
              <a:rPr lang="en-US" dirty="0" err="1">
                <a:latin typeface="Century Gothic" panose="020B0502020202020204" pitchFamily="34" charset="0"/>
              </a:rPr>
              <a:t>Deccox</a:t>
            </a:r>
            <a:r>
              <a:rPr lang="en-US" dirty="0">
                <a:latin typeface="Century Gothic" panose="020B0502020202020204" pitchFamily="34" charset="0"/>
              </a:rPr>
              <a:t>), </a:t>
            </a:r>
          </a:p>
          <a:p>
            <a:pPr lvl="2">
              <a:buClrTx/>
              <a:buFont typeface="Wingdings" panose="05000000000000000000" pitchFamily="2" charset="2"/>
              <a:buChar char="§"/>
            </a:pPr>
            <a:r>
              <a:rPr lang="en-US" dirty="0" err="1">
                <a:latin typeface="Century Gothic" panose="020B0502020202020204" pitchFamily="34" charset="0"/>
              </a:rPr>
              <a:t>Monensin</a:t>
            </a:r>
            <a:r>
              <a:rPr lang="en-US" dirty="0">
                <a:latin typeface="Century Gothic" panose="020B0502020202020204" pitchFamily="34" charset="0"/>
              </a:rPr>
              <a:t> (</a:t>
            </a:r>
            <a:r>
              <a:rPr lang="en-US" dirty="0" err="1">
                <a:latin typeface="Century Gothic" panose="020B0502020202020204" pitchFamily="34" charset="0"/>
              </a:rPr>
              <a:t>Rumensin</a:t>
            </a:r>
            <a:r>
              <a:rPr lang="en-US" dirty="0">
                <a:latin typeface="Century Gothic" panose="020B0502020202020204" pitchFamily="34" charset="0"/>
              </a:rPr>
              <a:t>)- </a:t>
            </a:r>
            <a:r>
              <a:rPr lang="en-US" dirty="0" err="1">
                <a:latin typeface="Century Gothic" panose="020B0502020202020204" pitchFamily="34" charset="0"/>
              </a:rPr>
              <a:t>coccidiocidal</a:t>
            </a:r>
            <a:r>
              <a:rPr lang="en-US" dirty="0">
                <a:latin typeface="Century Gothic" panose="020B0502020202020204" pitchFamily="34" charset="0"/>
              </a:rPr>
              <a:t> </a:t>
            </a:r>
          </a:p>
          <a:p>
            <a:pPr lvl="2">
              <a:buClrTx/>
              <a:buFont typeface="Wingdings" panose="05000000000000000000" pitchFamily="2" charset="2"/>
              <a:buChar char="§"/>
            </a:pPr>
            <a:r>
              <a:rPr lang="en-US" dirty="0" err="1">
                <a:latin typeface="Century Gothic" panose="020B0502020202020204" pitchFamily="34" charset="0"/>
              </a:rPr>
              <a:t>Lasalocid</a:t>
            </a:r>
            <a:r>
              <a:rPr lang="en-US" dirty="0">
                <a:latin typeface="Century Gothic" panose="020B0502020202020204" pitchFamily="34" charset="0"/>
              </a:rPr>
              <a:t> (</a:t>
            </a:r>
            <a:r>
              <a:rPr lang="en-US" dirty="0" err="1">
                <a:latin typeface="Century Gothic" panose="020B0502020202020204" pitchFamily="34" charset="0"/>
              </a:rPr>
              <a:t>Bovatec</a:t>
            </a:r>
            <a:r>
              <a:rPr lang="en-US" dirty="0">
                <a:latin typeface="Century Gothic" panose="020B0502020202020204" pitchFamily="34" charset="0"/>
              </a:rPr>
              <a:t>)-</a:t>
            </a:r>
            <a:r>
              <a:rPr lang="en-US" dirty="0" err="1">
                <a:latin typeface="Century Gothic" panose="020B0502020202020204" pitchFamily="34" charset="0"/>
              </a:rPr>
              <a:t>coccidiocidal</a:t>
            </a:r>
            <a:r>
              <a:rPr lang="en-US" dirty="0">
                <a:latin typeface="Century Gothic" panose="020B0502020202020204" pitchFamily="34" charset="0"/>
              </a:rPr>
              <a:t> </a:t>
            </a:r>
          </a:p>
          <a:p>
            <a:pPr lvl="2">
              <a:buClrTx/>
              <a:buFont typeface="Wingdings" panose="05000000000000000000" pitchFamily="2" charset="2"/>
              <a:buChar char="§"/>
            </a:pPr>
            <a:r>
              <a:rPr lang="en-US" dirty="0" err="1">
                <a:latin typeface="Century Gothic" panose="020B0502020202020204" pitchFamily="34" charset="0"/>
              </a:rPr>
              <a:t>Amprolium</a:t>
            </a:r>
            <a:r>
              <a:rPr lang="en-US" dirty="0">
                <a:latin typeface="Century Gothic" panose="020B0502020202020204" pitchFamily="34" charset="0"/>
              </a:rPr>
              <a:t> (</a:t>
            </a:r>
            <a:r>
              <a:rPr lang="en-US" dirty="0" err="1">
                <a:latin typeface="Century Gothic" panose="020B0502020202020204" pitchFamily="34" charset="0"/>
              </a:rPr>
              <a:t>Corid</a:t>
            </a:r>
            <a:r>
              <a:rPr lang="en-US" dirty="0">
                <a:latin typeface="Century Gothic" panose="020B0502020202020204" pitchFamily="34" charset="0"/>
              </a:rPr>
              <a:t>), </a:t>
            </a:r>
          </a:p>
          <a:p>
            <a:pPr lvl="2">
              <a:buClrTx/>
              <a:buFont typeface="Wingdings" panose="05000000000000000000" pitchFamily="2" charset="2"/>
              <a:buChar char="§"/>
            </a:pPr>
            <a:r>
              <a:rPr lang="en-US" dirty="0">
                <a:latin typeface="Century Gothic" panose="020B0502020202020204" pitchFamily="34" charset="0"/>
              </a:rPr>
              <a:t>“Sulfa Drugs”: </a:t>
            </a:r>
            <a:r>
              <a:rPr lang="en-US" dirty="0" err="1">
                <a:latin typeface="Century Gothic" panose="020B0502020202020204" pitchFamily="34" charset="0"/>
              </a:rPr>
              <a:t>Sulfaquinoxaline</a:t>
            </a:r>
            <a:r>
              <a:rPr lang="en-US" dirty="0">
                <a:latin typeface="Century Gothic" panose="020B0502020202020204" pitchFamily="34" charset="0"/>
              </a:rPr>
              <a:t>, Sulfamethazine, </a:t>
            </a:r>
            <a:r>
              <a:rPr lang="en-US" dirty="0" err="1">
                <a:latin typeface="Century Gothic" panose="020B0502020202020204" pitchFamily="34" charset="0"/>
              </a:rPr>
              <a:t>Sulfamethoxine</a:t>
            </a:r>
            <a:endParaRPr lang="en-US" dirty="0">
              <a:latin typeface="Century Gothic" panose="020B0502020202020204" pitchFamily="34" charset="0"/>
            </a:endParaRPr>
          </a:p>
          <a:p>
            <a:pPr lvl="2">
              <a:buClrTx/>
              <a:buFont typeface="Wingdings" panose="05000000000000000000" pitchFamily="2" charset="2"/>
              <a:buChar char="§"/>
            </a:pPr>
            <a:endParaRPr lang="en-US" dirty="0">
              <a:latin typeface="Century Gothic" panose="020B0502020202020204" pitchFamily="34" charset="0"/>
            </a:endParaRPr>
          </a:p>
          <a:p>
            <a:pPr lvl="1">
              <a:buClrTx/>
              <a:buFont typeface="Wingdings" panose="05000000000000000000" pitchFamily="2" charset="2"/>
              <a:buChar char="§"/>
            </a:pPr>
            <a:r>
              <a:rPr lang="en-US" dirty="0">
                <a:latin typeface="Century Gothic" panose="020B0502020202020204" pitchFamily="34" charset="0"/>
              </a:rPr>
              <a:t>Rotate coccidiostats to slow the development of resistance to a single coccidiostat</a:t>
            </a:r>
          </a:p>
          <a:p>
            <a:pPr lvl="1">
              <a:buClrTx/>
              <a:buFont typeface="Wingdings" panose="05000000000000000000" pitchFamily="2" charset="2"/>
              <a:buChar char="§"/>
            </a:pPr>
            <a:endParaRPr lang="en-US" dirty="0">
              <a:latin typeface="Century Gothic" panose="020B0502020202020204" pitchFamily="34" charset="0"/>
            </a:endParaRPr>
          </a:p>
          <a:p>
            <a:pPr lvl="1">
              <a:buClrTx/>
              <a:buFont typeface="Wingdings" panose="05000000000000000000" pitchFamily="2" charset="2"/>
              <a:buChar char="§"/>
            </a:pPr>
            <a:r>
              <a:rPr lang="en-US" dirty="0">
                <a:latin typeface="Century Gothic" panose="020B0502020202020204" pitchFamily="34" charset="0"/>
              </a:rPr>
              <a:t> </a:t>
            </a:r>
            <a:r>
              <a:rPr lang="en-US" b="1" dirty="0">
                <a:solidFill>
                  <a:srgbClr val="7ABC32"/>
                </a:solidFill>
                <a:latin typeface="Century Gothic" panose="020B0502020202020204" pitchFamily="34" charset="0"/>
              </a:rPr>
              <a:t>WARNING --  some anticoccidials are highly toxic to horses </a:t>
            </a:r>
            <a:r>
              <a:rPr lang="en-US" dirty="0">
                <a:latin typeface="Century Gothic" panose="020B0502020202020204" pitchFamily="34" charset="0"/>
              </a:rPr>
              <a:t>(IONOPHORES like </a:t>
            </a:r>
            <a:r>
              <a:rPr lang="en-US" dirty="0" err="1">
                <a:latin typeface="Century Gothic" panose="020B0502020202020204" pitchFamily="34" charset="0"/>
              </a:rPr>
              <a:t>Monensin</a:t>
            </a:r>
            <a:r>
              <a:rPr lang="en-US" dirty="0">
                <a:latin typeface="Century Gothic" panose="020B0502020202020204" pitchFamily="34" charset="0"/>
              </a:rPr>
              <a:t>, </a:t>
            </a:r>
            <a:r>
              <a:rPr lang="en-US" dirty="0" err="1">
                <a:latin typeface="Century Gothic" panose="020B0502020202020204" pitchFamily="34" charset="0"/>
              </a:rPr>
              <a:t>Lasalocid</a:t>
            </a:r>
            <a:r>
              <a:rPr lang="en-US" dirty="0">
                <a:latin typeface="Century Gothic" panose="020B0502020202020204" pitchFamily="34" charset="0"/>
              </a:rPr>
              <a:t> (</a:t>
            </a:r>
            <a:r>
              <a:rPr lang="en-US" dirty="0" err="1">
                <a:latin typeface="Century Gothic" panose="020B0502020202020204" pitchFamily="34" charset="0"/>
              </a:rPr>
              <a:t>Bovatec</a:t>
            </a:r>
            <a:r>
              <a:rPr lang="en-US" dirty="0">
                <a:latin typeface="Century Gothic" panose="020B0502020202020204" pitchFamily="34" charset="0"/>
              </a:rPr>
              <a:t>), ETC.) </a:t>
            </a:r>
          </a:p>
        </p:txBody>
      </p:sp>
      <p:sp>
        <p:nvSpPr>
          <p:cNvPr id="4" name="TextBox 3">
            <a:extLst>
              <a:ext uri="{FF2B5EF4-FFF2-40B4-BE49-F238E27FC236}">
                <a16:creationId xmlns:a16="http://schemas.microsoft.com/office/drawing/2014/main" id="{F3547C21-58BF-4A9D-94D1-F9B84F867264}"/>
              </a:ext>
            </a:extLst>
          </p:cNvPr>
          <p:cNvSpPr txBox="1"/>
          <p:nvPr/>
        </p:nvSpPr>
        <p:spPr>
          <a:xfrm>
            <a:off x="533400" y="257721"/>
            <a:ext cx="11125200" cy="769441"/>
          </a:xfrm>
          <a:prstGeom prst="rect">
            <a:avLst/>
          </a:prstGeom>
          <a:noFill/>
        </p:spPr>
        <p:txBody>
          <a:bodyPr wrap="square" rtlCol="0">
            <a:spAutoFit/>
          </a:bodyPr>
          <a:lstStyle/>
          <a:p>
            <a:pPr algn="ctr"/>
            <a:r>
              <a:rPr lang="en-US" sz="4400" b="1" i="1" dirty="0">
                <a:latin typeface="Century Gothic" panose="020B0502020202020204" pitchFamily="34" charset="0"/>
              </a:rPr>
              <a:t>Eimeria</a:t>
            </a:r>
            <a:r>
              <a:rPr lang="en-US" sz="4400" b="1" dirty="0">
                <a:latin typeface="Century Gothic" panose="020B0502020202020204" pitchFamily="34" charset="0"/>
              </a:rPr>
              <a:t> Control-</a:t>
            </a:r>
            <a:r>
              <a:rPr lang="en-US" sz="4400" b="1" dirty="0" err="1">
                <a:latin typeface="Century Gothic" panose="020B0502020202020204" pitchFamily="34" charset="0"/>
              </a:rPr>
              <a:t>Anticoccidia</a:t>
            </a:r>
            <a:r>
              <a:rPr lang="en-US" sz="4400" b="1" dirty="0">
                <a:latin typeface="Century Gothic" panose="020B0502020202020204" pitchFamily="34" charset="0"/>
              </a:rPr>
              <a:t> Drugs</a:t>
            </a:r>
          </a:p>
        </p:txBody>
      </p:sp>
    </p:spTree>
    <p:extLst>
      <p:ext uri="{BB962C8B-B14F-4D97-AF65-F5344CB8AC3E}">
        <p14:creationId xmlns:p14="http://schemas.microsoft.com/office/powerpoint/2010/main" val="104853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9458" name="Straight Connector 26">
            <a:extLst>
              <a:ext uri="{FF2B5EF4-FFF2-40B4-BE49-F238E27FC236}">
                <a16:creationId xmlns:a16="http://schemas.microsoft.com/office/drawing/2014/main" id="{4FCC25E9-1618-46E2-AB13-01EF73BD1481}"/>
              </a:ext>
            </a:extLst>
          </p:cNvPr>
          <p:cNvCxnSpPr>
            <a:cxnSpLocks noChangeShapeType="1"/>
          </p:cNvCxnSpPr>
          <p:nvPr/>
        </p:nvCxnSpPr>
        <p:spPr bwMode="auto">
          <a:xfrm>
            <a:off x="457200" y="3657600"/>
            <a:ext cx="11382375" cy="60325"/>
          </a:xfrm>
          <a:prstGeom prst="line">
            <a:avLst/>
          </a:prstGeom>
          <a:noFill/>
          <a:ln w="28575" algn="ctr">
            <a:solidFill>
              <a:srgbClr val="666699"/>
            </a:solidFill>
            <a:prstDash val="lgDash"/>
            <a:round/>
            <a:headEnd/>
            <a:tailEnd/>
          </a:ln>
          <a:extLst>
            <a:ext uri="{909E8E84-426E-40DD-AFC4-6F175D3DCCD1}">
              <a14:hiddenFill xmlns:a14="http://schemas.microsoft.com/office/drawing/2010/main">
                <a:noFill/>
              </a14:hiddenFill>
            </a:ext>
          </a:extLst>
        </p:spPr>
      </p:cxnSp>
      <p:pic>
        <p:nvPicPr>
          <p:cNvPr id="19459" name="Picture 2" descr="Image result for Gi tract transparent background">
            <a:extLst>
              <a:ext uri="{FF2B5EF4-FFF2-40B4-BE49-F238E27FC236}">
                <a16:creationId xmlns:a16="http://schemas.microsoft.com/office/drawing/2014/main" id="{35F02C91-BCC4-4326-B99A-235F9F615D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2213" y="5472113"/>
            <a:ext cx="147161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9">
            <a:extLst>
              <a:ext uri="{FF2B5EF4-FFF2-40B4-BE49-F238E27FC236}">
                <a16:creationId xmlns:a16="http://schemas.microsoft.com/office/drawing/2014/main" id="{EF95A3C1-E53D-4C15-9645-1A350D2D1ADE}"/>
              </a:ext>
            </a:extLst>
          </p:cNvPr>
          <p:cNvSpPr txBox="1">
            <a:spLocks noChangeArrowheads="1"/>
          </p:cNvSpPr>
          <p:nvPr/>
        </p:nvSpPr>
        <p:spPr bwMode="auto">
          <a:xfrm>
            <a:off x="3292475" y="342900"/>
            <a:ext cx="8382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666699"/>
                </a:solidFill>
                <a:effectLst/>
                <a:uLnTx/>
                <a:uFillTx/>
                <a:latin typeface="Century Gothic" panose="020B0502020202020204" pitchFamily="34" charset="0"/>
                <a:ea typeface="ＭＳ Ｐゴシック" pitchFamily="34" charset="-128"/>
                <a:cs typeface="+mn-cs"/>
              </a:rPr>
              <a:t>Grouped by Infection Site and Motility</a:t>
            </a:r>
          </a:p>
        </p:txBody>
      </p:sp>
      <p:pic>
        <p:nvPicPr>
          <p:cNvPr id="19461" name="Picture 6" descr="Related image">
            <a:extLst>
              <a:ext uri="{FF2B5EF4-FFF2-40B4-BE49-F238E27FC236}">
                <a16:creationId xmlns:a16="http://schemas.microsoft.com/office/drawing/2014/main" id="{F75837B9-DC1E-4033-A5B9-5E562AA0F57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98563" y="2441575"/>
            <a:ext cx="12430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Group 29">
            <a:extLst>
              <a:ext uri="{FF2B5EF4-FFF2-40B4-BE49-F238E27FC236}">
                <a16:creationId xmlns:a16="http://schemas.microsoft.com/office/drawing/2014/main" id="{5A872873-9294-44F8-A7B7-A6331078BC83}"/>
              </a:ext>
            </a:extLst>
          </p:cNvPr>
          <p:cNvGrpSpPr>
            <a:grpSpLocks/>
          </p:cNvGrpSpPr>
          <p:nvPr/>
        </p:nvGrpSpPr>
        <p:grpSpPr bwMode="auto">
          <a:xfrm>
            <a:off x="987425" y="3844925"/>
            <a:ext cx="1585913" cy="1273175"/>
            <a:chOff x="674694" y="5006480"/>
            <a:chExt cx="1828251" cy="1422443"/>
          </a:xfrm>
        </p:grpSpPr>
        <p:pic>
          <p:nvPicPr>
            <p:cNvPr id="19493" name="Picture 12" descr="Image result for cow silhouette transparent background">
              <a:extLst>
                <a:ext uri="{FF2B5EF4-FFF2-40B4-BE49-F238E27FC236}">
                  <a16:creationId xmlns:a16="http://schemas.microsoft.com/office/drawing/2014/main" id="{9423114D-5E6D-480D-B93B-E700465E398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0502" y="5006480"/>
              <a:ext cx="1422443" cy="142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8" descr="Related image">
              <a:extLst>
                <a:ext uri="{FF2B5EF4-FFF2-40B4-BE49-F238E27FC236}">
                  <a16:creationId xmlns:a16="http://schemas.microsoft.com/office/drawing/2014/main" id="{C72F1BAB-C345-47E0-B4FE-522F3AA1027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4694" y="5593401"/>
              <a:ext cx="714248" cy="72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3" name="TextBox 32">
            <a:extLst>
              <a:ext uri="{FF2B5EF4-FFF2-40B4-BE49-F238E27FC236}">
                <a16:creationId xmlns:a16="http://schemas.microsoft.com/office/drawing/2014/main" id="{8F7A60FE-964A-4233-87DB-4E7044F51DE1}"/>
              </a:ext>
            </a:extLst>
          </p:cNvPr>
          <p:cNvSpPr txBox="1">
            <a:spLocks noChangeArrowheads="1"/>
          </p:cNvSpPr>
          <p:nvPr/>
        </p:nvSpPr>
        <p:spPr bwMode="auto">
          <a:xfrm>
            <a:off x="319088" y="3860800"/>
            <a:ext cx="1049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34" charset="-128"/>
                <a:cs typeface="+mn-cs"/>
              </a:rPr>
              <a:t>systemic</a:t>
            </a:r>
          </a:p>
        </p:txBody>
      </p:sp>
      <p:sp>
        <p:nvSpPr>
          <p:cNvPr id="19464" name="TextBox 33">
            <a:extLst>
              <a:ext uri="{FF2B5EF4-FFF2-40B4-BE49-F238E27FC236}">
                <a16:creationId xmlns:a16="http://schemas.microsoft.com/office/drawing/2014/main" id="{5F4807C2-B5A4-4924-A68A-B32145125B96}"/>
              </a:ext>
            </a:extLst>
          </p:cNvPr>
          <p:cNvSpPr txBox="1">
            <a:spLocks noChangeArrowheads="1"/>
          </p:cNvSpPr>
          <p:nvPr/>
        </p:nvSpPr>
        <p:spPr bwMode="auto">
          <a:xfrm>
            <a:off x="425450" y="5334000"/>
            <a:ext cx="1095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34" charset="-128"/>
                <a:cs typeface="+mn-cs"/>
              </a:rPr>
              <a:t>intestines</a:t>
            </a:r>
          </a:p>
        </p:txBody>
      </p:sp>
      <p:sp>
        <p:nvSpPr>
          <p:cNvPr id="19465" name="TextBox 34">
            <a:extLst>
              <a:ext uri="{FF2B5EF4-FFF2-40B4-BE49-F238E27FC236}">
                <a16:creationId xmlns:a16="http://schemas.microsoft.com/office/drawing/2014/main" id="{84E20C8E-FA0C-4C2E-989F-DC3D56B89CF0}"/>
              </a:ext>
            </a:extLst>
          </p:cNvPr>
          <p:cNvSpPr txBox="1">
            <a:spLocks noChangeArrowheads="1"/>
          </p:cNvSpPr>
          <p:nvPr/>
        </p:nvSpPr>
        <p:spPr bwMode="auto">
          <a:xfrm>
            <a:off x="374650" y="2381250"/>
            <a:ext cx="865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34" charset="-128"/>
                <a:cs typeface="+mn-cs"/>
              </a:rPr>
              <a:t>blood/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34" charset="-128"/>
                <a:cs typeface="+mn-cs"/>
              </a:rPr>
              <a:t>tissue</a:t>
            </a:r>
          </a:p>
        </p:txBody>
      </p:sp>
      <p:grpSp>
        <p:nvGrpSpPr>
          <p:cNvPr id="19466" name="Group 3">
            <a:extLst>
              <a:ext uri="{FF2B5EF4-FFF2-40B4-BE49-F238E27FC236}">
                <a16:creationId xmlns:a16="http://schemas.microsoft.com/office/drawing/2014/main" id="{05AF42F2-510A-4F78-83F0-E0F52089521D}"/>
              </a:ext>
            </a:extLst>
          </p:cNvPr>
          <p:cNvGrpSpPr>
            <a:grpSpLocks/>
          </p:cNvGrpSpPr>
          <p:nvPr/>
        </p:nvGrpSpPr>
        <p:grpSpPr bwMode="auto">
          <a:xfrm>
            <a:off x="7639050" y="1076325"/>
            <a:ext cx="4613086" cy="5569753"/>
            <a:chOff x="2062993" y="1143548"/>
            <a:chExt cx="5204291" cy="5570590"/>
          </a:xfrm>
        </p:grpSpPr>
        <p:sp>
          <p:nvSpPr>
            <p:cNvPr id="5" name="TextBox 4">
              <a:extLst>
                <a:ext uri="{FF2B5EF4-FFF2-40B4-BE49-F238E27FC236}">
                  <a16:creationId xmlns:a16="http://schemas.microsoft.com/office/drawing/2014/main" id="{EB8FEB14-238C-4A69-BD33-1D2FFC9A39F6}"/>
                </a:ext>
              </a:extLst>
            </p:cNvPr>
            <p:cNvSpPr txBox="1"/>
            <p:nvPr/>
          </p:nvSpPr>
          <p:spPr>
            <a:xfrm>
              <a:off x="2062993" y="1143548"/>
              <a:ext cx="4162171" cy="954231"/>
            </a:xfrm>
            <a:prstGeom prst="rect">
              <a:avLst/>
            </a:prstGeom>
            <a:solidFill>
              <a:schemeClr val="bg1">
                <a:lumMod val="75000"/>
              </a:schemeClr>
            </a:solidFill>
            <a:ln>
              <a:solidFill>
                <a:schemeClr val="bg1">
                  <a:lumMod val="75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Flagellates</a:t>
              </a:r>
              <a:r>
                <a:rPr kumimoji="0" lang="en-US" sz="2800" b="0" i="1"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(sg = Excavates)</a:t>
              </a:r>
            </a:p>
          </p:txBody>
        </p:sp>
        <p:sp>
          <p:nvSpPr>
            <p:cNvPr id="19485" name="TextBox 8">
              <a:extLst>
                <a:ext uri="{FF2B5EF4-FFF2-40B4-BE49-F238E27FC236}">
                  <a16:creationId xmlns:a16="http://schemas.microsoft.com/office/drawing/2014/main" id="{E417DD30-4B61-42EC-825D-0EB0D98CC6D9}"/>
                </a:ext>
              </a:extLst>
            </p:cNvPr>
            <p:cNvSpPr txBox="1">
              <a:spLocks noChangeArrowheads="1"/>
            </p:cNvSpPr>
            <p:nvPr/>
          </p:nvSpPr>
          <p:spPr bwMode="auto">
            <a:xfrm>
              <a:off x="2530575" y="2412669"/>
              <a:ext cx="31082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Hemoflagellates</a:t>
              </a:r>
              <a:endParaRPr kumimoji="0" lang="en-US" altLang="en-US" sz="20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19486" name="Rectangle 13">
              <a:extLst>
                <a:ext uri="{FF2B5EF4-FFF2-40B4-BE49-F238E27FC236}">
                  <a16:creationId xmlns:a16="http://schemas.microsoft.com/office/drawing/2014/main" id="{1CE09A47-4A33-4156-B64E-7AFFB678EF24}"/>
                </a:ext>
              </a:extLst>
            </p:cNvPr>
            <p:cNvSpPr>
              <a:spLocks noChangeArrowheads="1"/>
            </p:cNvSpPr>
            <p:nvPr/>
          </p:nvSpPr>
          <p:spPr bwMode="auto">
            <a:xfrm>
              <a:off x="2848450" y="2871901"/>
              <a:ext cx="274320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Trypanosoma </a:t>
              </a: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cruzi</a:t>
              </a:r>
              <a:endPar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19487" name="Rectangle 14">
              <a:extLst>
                <a:ext uri="{FF2B5EF4-FFF2-40B4-BE49-F238E27FC236}">
                  <a16:creationId xmlns:a16="http://schemas.microsoft.com/office/drawing/2014/main" id="{58D47BC1-7DE5-4CEB-A4F0-C5837F43CC0B}"/>
                </a:ext>
              </a:extLst>
            </p:cNvPr>
            <p:cNvSpPr>
              <a:spLocks noChangeArrowheads="1"/>
            </p:cNvSpPr>
            <p:nvPr/>
          </p:nvSpPr>
          <p:spPr bwMode="auto">
            <a:xfrm>
              <a:off x="2810566" y="6000073"/>
              <a:ext cx="44567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Tritrichomonas</a:t>
              </a: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 </a:t>
              </a: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blagburni</a:t>
              </a:r>
              <a:endParaRPr kumimoji="0" lang="en-US" altLang="en-US" sz="18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19488" name="Rectangle 15">
              <a:extLst>
                <a:ext uri="{FF2B5EF4-FFF2-40B4-BE49-F238E27FC236}">
                  <a16:creationId xmlns:a16="http://schemas.microsoft.com/office/drawing/2014/main" id="{3075A147-604B-497B-9E3B-285CEC40D4E2}"/>
                </a:ext>
              </a:extLst>
            </p:cNvPr>
            <p:cNvSpPr>
              <a:spLocks noChangeArrowheads="1"/>
            </p:cNvSpPr>
            <p:nvPr/>
          </p:nvSpPr>
          <p:spPr bwMode="auto">
            <a:xfrm>
              <a:off x="2872255" y="3221455"/>
              <a:ext cx="2816104" cy="31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Leishmania infantum</a:t>
              </a:r>
            </a:p>
          </p:txBody>
        </p:sp>
        <p:sp>
          <p:nvSpPr>
            <p:cNvPr id="19489" name="Rectangle 16">
              <a:extLst>
                <a:ext uri="{FF2B5EF4-FFF2-40B4-BE49-F238E27FC236}">
                  <a16:creationId xmlns:a16="http://schemas.microsoft.com/office/drawing/2014/main" id="{804E4943-1A16-49AF-B042-9775A4AB549F}"/>
                </a:ext>
              </a:extLst>
            </p:cNvPr>
            <p:cNvSpPr>
              <a:spLocks noChangeArrowheads="1"/>
            </p:cNvSpPr>
            <p:nvPr/>
          </p:nvSpPr>
          <p:spPr bwMode="auto">
            <a:xfrm>
              <a:off x="2810566" y="6344750"/>
              <a:ext cx="1752740" cy="36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Giardia spp.</a:t>
              </a:r>
              <a:endParaRPr kumimoji="0" lang="en-US" altLang="en-US" sz="18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19490" name="TextBox 25">
              <a:extLst>
                <a:ext uri="{FF2B5EF4-FFF2-40B4-BE49-F238E27FC236}">
                  <a16:creationId xmlns:a16="http://schemas.microsoft.com/office/drawing/2014/main" id="{E67AB7F3-CBAC-4AD7-A9E1-D650A0223F8C}"/>
                </a:ext>
              </a:extLst>
            </p:cNvPr>
            <p:cNvSpPr txBox="1">
              <a:spLocks noChangeArrowheads="1"/>
            </p:cNvSpPr>
            <p:nvPr/>
          </p:nvSpPr>
          <p:spPr bwMode="auto">
            <a:xfrm>
              <a:off x="2303441" y="5325755"/>
              <a:ext cx="48138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Mucoflagellates</a:t>
              </a:r>
              <a:endParaRPr kumimoji="0" lang="en-US" altLang="en-US" sz="20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37" name="Rectangle 36">
              <a:extLst>
                <a:ext uri="{FF2B5EF4-FFF2-40B4-BE49-F238E27FC236}">
                  <a16:creationId xmlns:a16="http://schemas.microsoft.com/office/drawing/2014/main" id="{97A84693-E2E1-481F-9A1E-5B1EBC9D8FAF}"/>
                </a:ext>
              </a:extLst>
            </p:cNvPr>
            <p:cNvSpPr/>
            <p:nvPr/>
          </p:nvSpPr>
          <p:spPr>
            <a:xfrm>
              <a:off x="2849221" y="4118970"/>
              <a:ext cx="2741946" cy="312785"/>
            </a:xfrm>
            <a:prstGeom prst="rect">
              <a:avLst/>
            </a:prstGeom>
          </p:spPr>
          <p:txBody>
            <a:bodyPr>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Trypanosoma </a:t>
              </a: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cruzi</a:t>
              </a:r>
              <a:endPar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38" name="Rectangle 37">
              <a:extLst>
                <a:ext uri="{FF2B5EF4-FFF2-40B4-BE49-F238E27FC236}">
                  <a16:creationId xmlns:a16="http://schemas.microsoft.com/office/drawing/2014/main" id="{3D97DCA3-4EB1-4B00-94FC-62A63AD2C3F2}"/>
                </a:ext>
              </a:extLst>
            </p:cNvPr>
            <p:cNvSpPr/>
            <p:nvPr/>
          </p:nvSpPr>
          <p:spPr>
            <a:xfrm>
              <a:off x="2859967" y="4479388"/>
              <a:ext cx="2816104" cy="313979"/>
            </a:xfrm>
            <a:prstGeom prst="rect">
              <a:avLst/>
            </a:prstGeom>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Leishmania infantum</a:t>
              </a:r>
            </a:p>
          </p:txBody>
        </p:sp>
      </p:grpSp>
      <p:grpSp>
        <p:nvGrpSpPr>
          <p:cNvPr id="19467" name="Group 2">
            <a:extLst>
              <a:ext uri="{FF2B5EF4-FFF2-40B4-BE49-F238E27FC236}">
                <a16:creationId xmlns:a16="http://schemas.microsoft.com/office/drawing/2014/main" id="{A34E81AD-7BF9-47AD-A7A9-A86C84C62C33}"/>
              </a:ext>
            </a:extLst>
          </p:cNvPr>
          <p:cNvGrpSpPr>
            <a:grpSpLocks/>
          </p:cNvGrpSpPr>
          <p:nvPr/>
        </p:nvGrpSpPr>
        <p:grpSpPr bwMode="auto">
          <a:xfrm>
            <a:off x="3027363" y="2336800"/>
            <a:ext cx="4599759" cy="4412352"/>
            <a:chOff x="5659458" y="2410536"/>
            <a:chExt cx="4611450" cy="4412687"/>
          </a:xfrm>
        </p:grpSpPr>
        <p:sp>
          <p:nvSpPr>
            <p:cNvPr id="19473" name="TextBox 6">
              <a:extLst>
                <a:ext uri="{FF2B5EF4-FFF2-40B4-BE49-F238E27FC236}">
                  <a16:creationId xmlns:a16="http://schemas.microsoft.com/office/drawing/2014/main" id="{4C238D36-CAA6-46AF-BBB4-143EDF1EDDEA}"/>
                </a:ext>
              </a:extLst>
            </p:cNvPr>
            <p:cNvSpPr txBox="1">
              <a:spLocks noChangeArrowheads="1"/>
            </p:cNvSpPr>
            <p:nvPr/>
          </p:nvSpPr>
          <p:spPr bwMode="auto">
            <a:xfrm>
              <a:off x="5661954" y="5332057"/>
              <a:ext cx="4608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entury Gothic" panose="020B0502020202020204" pitchFamily="34" charset="0"/>
                  <a:ea typeface="ＭＳ Ｐゴシック" pitchFamily="34" charset="-128"/>
                  <a:cs typeface="+mn-cs"/>
                </a:rPr>
                <a:t>Intestinal apicomplexan </a:t>
              </a:r>
              <a:r>
                <a:rPr kumimoji="0" lang="en-US" altLang="en-US" sz="2000" b="0" i="0" u="none" strike="noStrike" kern="1200" cap="none" spc="0" normalizeH="0" baseline="0" noProof="0">
                  <a:ln>
                    <a:noFill/>
                  </a:ln>
                  <a:solidFill>
                    <a:prstClr val="black"/>
                  </a:solidFill>
                  <a:effectLst/>
                  <a:uLnTx/>
                  <a:uFillTx/>
                  <a:latin typeface="Century Gothic" panose="020B0502020202020204" pitchFamily="34" charset="0"/>
                  <a:ea typeface="ＭＳ Ｐゴシック" pitchFamily="34" charset="-128"/>
                  <a:cs typeface="+mn-cs"/>
                </a:rPr>
                <a:t>(coccidia)</a:t>
              </a:r>
            </a:p>
          </p:txBody>
        </p:sp>
        <p:sp>
          <p:nvSpPr>
            <p:cNvPr id="19474" name="TextBox 7">
              <a:extLst>
                <a:ext uri="{FF2B5EF4-FFF2-40B4-BE49-F238E27FC236}">
                  <a16:creationId xmlns:a16="http://schemas.microsoft.com/office/drawing/2014/main" id="{C3D4EAB5-E8FD-4098-83FD-85625AD26C28}"/>
                </a:ext>
              </a:extLst>
            </p:cNvPr>
            <p:cNvSpPr txBox="1">
              <a:spLocks noChangeArrowheads="1"/>
            </p:cNvSpPr>
            <p:nvPr/>
          </p:nvSpPr>
          <p:spPr bwMode="auto">
            <a:xfrm>
              <a:off x="5707927" y="2410536"/>
              <a:ext cx="4223721" cy="40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Blood </a:t>
              </a:r>
              <a:r>
                <a:rPr kumimoji="0" lang="en-US" altLang="en-US" sz="2000" b="1"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apicomplexa</a:t>
              </a:r>
              <a:r>
                <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a:t>
              </a:r>
              <a:r>
                <a:rPr kumimoji="0" lang="en-US"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a:t>
              </a:r>
              <a:r>
                <a:rPr kumimoji="0" lang="en-US" altLang="en-US" sz="20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piroplasms</a:t>
              </a:r>
              <a:r>
                <a:rPr kumimoji="0" lang="en-US"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a:t>
              </a:r>
            </a:p>
          </p:txBody>
        </p:sp>
        <p:sp>
          <p:nvSpPr>
            <p:cNvPr id="19475" name="Rectangle 17">
              <a:extLst>
                <a:ext uri="{FF2B5EF4-FFF2-40B4-BE49-F238E27FC236}">
                  <a16:creationId xmlns:a16="http://schemas.microsoft.com/office/drawing/2014/main" id="{7AC1498A-AE99-45C2-9DF8-548B1DF73D74}"/>
                </a:ext>
              </a:extLst>
            </p:cNvPr>
            <p:cNvSpPr>
              <a:spLocks noChangeArrowheads="1"/>
            </p:cNvSpPr>
            <p:nvPr/>
          </p:nvSpPr>
          <p:spPr bwMode="auto">
            <a:xfrm>
              <a:off x="5973409" y="5748467"/>
              <a:ext cx="3049646" cy="31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schemeClr val="bg1">
                      <a:lumMod val="75000"/>
                    </a:schemeClr>
                  </a:solidFill>
                  <a:effectLst/>
                  <a:uLnTx/>
                  <a:uFillTx/>
                  <a:latin typeface="Century Gothic" panose="020B0502020202020204" pitchFamily="34" charset="0"/>
                  <a:ea typeface="ＭＳ Ｐゴシック" pitchFamily="34" charset="-128"/>
                  <a:cs typeface="+mn-cs"/>
                </a:rPr>
                <a:t>Cryptosporidium parvum</a:t>
              </a:r>
            </a:p>
          </p:txBody>
        </p:sp>
        <p:sp>
          <p:nvSpPr>
            <p:cNvPr id="19476" name="Rectangle 18">
              <a:extLst>
                <a:ext uri="{FF2B5EF4-FFF2-40B4-BE49-F238E27FC236}">
                  <a16:creationId xmlns:a16="http://schemas.microsoft.com/office/drawing/2014/main" id="{AD69AEC7-5295-43D0-8978-8B8AA8EBE8E1}"/>
                </a:ext>
              </a:extLst>
            </p:cNvPr>
            <p:cNvSpPr>
              <a:spLocks noChangeArrowheads="1"/>
            </p:cNvSpPr>
            <p:nvPr/>
          </p:nvSpPr>
          <p:spPr bwMode="auto">
            <a:xfrm>
              <a:off x="5973409" y="6160889"/>
              <a:ext cx="1530260" cy="31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Eimeria spp.</a:t>
              </a:r>
            </a:p>
          </p:txBody>
        </p:sp>
        <p:sp>
          <p:nvSpPr>
            <p:cNvPr id="19477" name="Rectangle 19">
              <a:extLst>
                <a:ext uri="{FF2B5EF4-FFF2-40B4-BE49-F238E27FC236}">
                  <a16:creationId xmlns:a16="http://schemas.microsoft.com/office/drawing/2014/main" id="{C337FD71-AA49-494D-AE22-DCF37E555694}"/>
                </a:ext>
              </a:extLst>
            </p:cNvPr>
            <p:cNvSpPr>
              <a:spLocks noChangeArrowheads="1"/>
            </p:cNvSpPr>
            <p:nvPr/>
          </p:nvSpPr>
          <p:spPr bwMode="auto">
            <a:xfrm>
              <a:off x="5987598" y="6509267"/>
              <a:ext cx="2954677" cy="31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Cystoisospora</a:t>
              </a: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spp.</a:t>
              </a:r>
            </a:p>
          </p:txBody>
        </p:sp>
        <p:sp>
          <p:nvSpPr>
            <p:cNvPr id="19478" name="Rectangle 20">
              <a:extLst>
                <a:ext uri="{FF2B5EF4-FFF2-40B4-BE49-F238E27FC236}">
                  <a16:creationId xmlns:a16="http://schemas.microsoft.com/office/drawing/2014/main" id="{49152A70-C0B6-4CCE-9E00-41515B197BE7}"/>
                </a:ext>
              </a:extLst>
            </p:cNvPr>
            <p:cNvSpPr>
              <a:spLocks noChangeArrowheads="1"/>
            </p:cNvSpPr>
            <p:nvPr/>
          </p:nvSpPr>
          <p:spPr bwMode="auto">
            <a:xfrm>
              <a:off x="6051255" y="3127114"/>
              <a:ext cx="2022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Cytauxzoon</a:t>
              </a: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a:t>
              </a: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felis</a:t>
              </a:r>
              <a:endParaRPr kumimoji="0" lang="en-US" altLang="en-US" sz="1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sp>
          <p:nvSpPr>
            <p:cNvPr id="19479" name="Rectangle 21">
              <a:extLst>
                <a:ext uri="{FF2B5EF4-FFF2-40B4-BE49-F238E27FC236}">
                  <a16:creationId xmlns:a16="http://schemas.microsoft.com/office/drawing/2014/main" id="{B8B6A776-8078-4051-A2C6-BF39EC7D9CB6}"/>
                </a:ext>
              </a:extLst>
            </p:cNvPr>
            <p:cNvSpPr>
              <a:spLocks noChangeArrowheads="1"/>
            </p:cNvSpPr>
            <p:nvPr/>
          </p:nvSpPr>
          <p:spPr bwMode="auto">
            <a:xfrm>
              <a:off x="6051255" y="2772681"/>
              <a:ext cx="1612220" cy="3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Babesia spp.</a:t>
              </a:r>
            </a:p>
          </p:txBody>
        </p:sp>
        <p:sp>
          <p:nvSpPr>
            <p:cNvPr id="19480" name="Rectangle 22">
              <a:extLst>
                <a:ext uri="{FF2B5EF4-FFF2-40B4-BE49-F238E27FC236}">
                  <a16:creationId xmlns:a16="http://schemas.microsoft.com/office/drawing/2014/main" id="{DF84F3EC-07D7-45D0-921F-83F1612783D7}"/>
                </a:ext>
              </a:extLst>
            </p:cNvPr>
            <p:cNvSpPr>
              <a:spLocks noChangeArrowheads="1"/>
            </p:cNvSpPr>
            <p:nvPr/>
          </p:nvSpPr>
          <p:spPr bwMode="auto">
            <a:xfrm>
              <a:off x="6051255" y="4105904"/>
              <a:ext cx="2510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Toxoplasma gondii</a:t>
              </a:r>
            </a:p>
          </p:txBody>
        </p:sp>
        <p:sp>
          <p:nvSpPr>
            <p:cNvPr id="19481" name="Rectangle 23">
              <a:extLst>
                <a:ext uri="{FF2B5EF4-FFF2-40B4-BE49-F238E27FC236}">
                  <a16:creationId xmlns:a16="http://schemas.microsoft.com/office/drawing/2014/main" id="{A3ADABC2-A828-4EFC-B05E-0E1A1163F6D3}"/>
                </a:ext>
              </a:extLst>
            </p:cNvPr>
            <p:cNvSpPr>
              <a:spLocks noChangeArrowheads="1"/>
            </p:cNvSpPr>
            <p:nvPr/>
          </p:nvSpPr>
          <p:spPr bwMode="auto">
            <a:xfrm>
              <a:off x="6051255" y="4464364"/>
              <a:ext cx="24720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Neospora</a:t>
              </a: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caninum</a:t>
              </a:r>
            </a:p>
          </p:txBody>
        </p:sp>
        <p:sp>
          <p:nvSpPr>
            <p:cNvPr id="19482" name="Rectangle 24">
              <a:extLst>
                <a:ext uri="{FF2B5EF4-FFF2-40B4-BE49-F238E27FC236}">
                  <a16:creationId xmlns:a16="http://schemas.microsoft.com/office/drawing/2014/main" id="{39D74717-E20A-42EE-A2E0-18D8CB5FC63D}"/>
                </a:ext>
              </a:extLst>
            </p:cNvPr>
            <p:cNvSpPr>
              <a:spLocks noChangeArrowheads="1"/>
            </p:cNvSpPr>
            <p:nvPr/>
          </p:nvSpPr>
          <p:spPr bwMode="auto">
            <a:xfrm>
              <a:off x="6051255" y="4822825"/>
              <a:ext cx="1935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Sarcocystis</a:t>
              </a: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spp.</a:t>
              </a:r>
              <a:endParaRPr kumimoji="0" lang="en-US" altLang="en-US" sz="1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sp>
          <p:nvSpPr>
            <p:cNvPr id="19483" name="TextBox 38">
              <a:extLst>
                <a:ext uri="{FF2B5EF4-FFF2-40B4-BE49-F238E27FC236}">
                  <a16:creationId xmlns:a16="http://schemas.microsoft.com/office/drawing/2014/main" id="{79571CD2-F771-440A-B84F-74F063723DC7}"/>
                </a:ext>
              </a:extLst>
            </p:cNvPr>
            <p:cNvSpPr txBox="1">
              <a:spLocks noChangeArrowheads="1"/>
            </p:cNvSpPr>
            <p:nvPr/>
          </p:nvSpPr>
          <p:spPr bwMode="auto">
            <a:xfrm>
              <a:off x="5659458" y="3790890"/>
              <a:ext cx="4427819" cy="40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Systemic </a:t>
              </a:r>
              <a:r>
                <a:rPr kumimoji="0" lang="en-US" altLang="en-US" sz="2000" b="1"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apicomplexa</a:t>
              </a:r>
              <a:r>
                <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a:t>
              </a:r>
              <a:r>
                <a:rPr kumimoji="0" lang="en-US"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(coccidia)</a:t>
              </a:r>
              <a:endPar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grpSp>
      <p:sp>
        <p:nvSpPr>
          <p:cNvPr id="19468" name="TextBox 40">
            <a:extLst>
              <a:ext uri="{FF2B5EF4-FFF2-40B4-BE49-F238E27FC236}">
                <a16:creationId xmlns:a16="http://schemas.microsoft.com/office/drawing/2014/main" id="{E22A1FB2-EB9C-4D4E-82A5-5DEBC9DC2A85}"/>
              </a:ext>
            </a:extLst>
          </p:cNvPr>
          <p:cNvSpPr txBox="1">
            <a:spLocks noChangeArrowheads="1"/>
          </p:cNvSpPr>
          <p:nvPr/>
        </p:nvSpPr>
        <p:spPr bwMode="auto">
          <a:xfrm>
            <a:off x="374650" y="457200"/>
            <a:ext cx="23955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4D4D73"/>
                </a:solidFill>
                <a:effectLst/>
                <a:uLnTx/>
                <a:uFillTx/>
                <a:latin typeface="Century Gothic" panose="020B0502020202020204" pitchFamily="34" charset="0"/>
                <a:ea typeface="ＭＳ Ｐゴシック" pitchFamily="34" charset="-128"/>
                <a:cs typeface="+mn-cs"/>
              </a:rPr>
              <a:t>Parasitic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4D4D73"/>
                </a:solidFill>
                <a:effectLst/>
                <a:uLnTx/>
                <a:uFillTx/>
                <a:latin typeface="Century Gothic" panose="020B0502020202020204" pitchFamily="34" charset="0"/>
                <a:ea typeface="ＭＳ Ｐゴシック" pitchFamily="34" charset="-128"/>
                <a:cs typeface="+mn-cs"/>
              </a:rPr>
              <a:t>Protozoa</a:t>
            </a:r>
          </a:p>
        </p:txBody>
      </p:sp>
      <p:sp>
        <p:nvSpPr>
          <p:cNvPr id="40" name="TextBox 39">
            <a:extLst>
              <a:ext uri="{FF2B5EF4-FFF2-40B4-BE49-F238E27FC236}">
                <a16:creationId xmlns:a16="http://schemas.microsoft.com/office/drawing/2014/main" id="{3BACAC01-FE1E-43E2-AF43-C1527041BCC1}"/>
              </a:ext>
            </a:extLst>
          </p:cNvPr>
          <p:cNvSpPr txBox="1"/>
          <p:nvPr/>
        </p:nvSpPr>
        <p:spPr>
          <a:xfrm>
            <a:off x="3292475" y="1079500"/>
            <a:ext cx="3536950" cy="954088"/>
          </a:xfrm>
          <a:prstGeom prst="rect">
            <a:avLst/>
          </a:prstGeom>
          <a:solidFill>
            <a:srgbClr val="666699"/>
          </a:solidFill>
          <a:ln>
            <a:solidFill>
              <a:srgbClr val="666699"/>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Century Gothic" panose="020B0502020202020204" pitchFamily="34" charset="0"/>
                <a:ea typeface="ＭＳ Ｐゴシック" pitchFamily="34" charset="-128"/>
                <a:cs typeface="+mn-cs"/>
              </a:rPr>
              <a:t>Apicomplexa</a:t>
            </a:r>
            <a:r>
              <a:rPr kumimoji="0" lang="en-US" sz="2800" b="1"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(sg =</a:t>
            </a:r>
            <a:r>
              <a:rPr kumimoji="0" lang="en-US" sz="2800" b="0" i="0" u="none" strike="noStrike" kern="0" cap="none" spc="0" normalizeH="0" baseline="0" noProof="0" dirty="0" err="1">
                <a:ln>
                  <a:noFill/>
                </a:ln>
                <a:solidFill>
                  <a:prstClr val="white"/>
                </a:solidFill>
                <a:effectLst/>
                <a:uLnTx/>
                <a:uFillTx/>
                <a:latin typeface="Century Gothic" panose="020B0502020202020204" pitchFamily="34" charset="0"/>
                <a:ea typeface="ＭＳ Ｐゴシック" pitchFamily="34" charset="-128"/>
                <a:cs typeface="+mn-cs"/>
              </a:rPr>
              <a:t>Alveolates</a:t>
            </a: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a:t>
            </a:r>
          </a:p>
        </p:txBody>
      </p:sp>
      <p:cxnSp>
        <p:nvCxnSpPr>
          <p:cNvPr id="19470" name="Straight Connector 41">
            <a:extLst>
              <a:ext uri="{FF2B5EF4-FFF2-40B4-BE49-F238E27FC236}">
                <a16:creationId xmlns:a16="http://schemas.microsoft.com/office/drawing/2014/main" id="{FC27F0B4-287A-456D-A933-7CF892A58071}"/>
              </a:ext>
            </a:extLst>
          </p:cNvPr>
          <p:cNvCxnSpPr>
            <a:cxnSpLocks noChangeShapeType="1"/>
          </p:cNvCxnSpPr>
          <p:nvPr/>
        </p:nvCxnSpPr>
        <p:spPr bwMode="auto">
          <a:xfrm>
            <a:off x="387350" y="5175250"/>
            <a:ext cx="11382375" cy="60325"/>
          </a:xfrm>
          <a:prstGeom prst="line">
            <a:avLst/>
          </a:prstGeom>
          <a:noFill/>
          <a:ln w="28575" algn="ctr">
            <a:solidFill>
              <a:srgbClr val="666699"/>
            </a:solidFill>
            <a:prstDash val="lgDash"/>
            <a:round/>
            <a:headEnd/>
            <a:tailEnd/>
          </a:ln>
          <a:extLst>
            <a:ext uri="{909E8E84-426E-40DD-AFC4-6F175D3DCCD1}">
              <a14:hiddenFill xmlns:a14="http://schemas.microsoft.com/office/drawing/2010/main">
                <a:noFill/>
              </a14:hiddenFill>
            </a:ext>
          </a:extLst>
        </p:spPr>
      </p:cxnSp>
      <p:sp>
        <p:nvSpPr>
          <p:cNvPr id="19471" name="Rectangle 42">
            <a:extLst>
              <a:ext uri="{FF2B5EF4-FFF2-40B4-BE49-F238E27FC236}">
                <a16:creationId xmlns:a16="http://schemas.microsoft.com/office/drawing/2014/main" id="{0AD718DE-7EF4-46FD-98A7-2A1B2D05B678}"/>
              </a:ext>
            </a:extLst>
          </p:cNvPr>
          <p:cNvSpPr>
            <a:spLocks noChangeArrowheads="1"/>
          </p:cNvSpPr>
          <p:nvPr/>
        </p:nvSpPr>
        <p:spPr bwMode="auto">
          <a:xfrm>
            <a:off x="96838" y="66675"/>
            <a:ext cx="2962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entury Gothic" panose="020B0502020202020204" pitchFamily="34" charset="0"/>
                <a:ea typeface="ＭＳ Ｐゴシック" pitchFamily="34" charset="-128"/>
                <a:cs typeface="+mn-cs"/>
              </a:rPr>
              <a:t>(know terms on this slide)</a:t>
            </a:r>
          </a:p>
        </p:txBody>
      </p:sp>
      <p:sp>
        <p:nvSpPr>
          <p:cNvPr id="44" name="Rectangle 43">
            <a:extLst>
              <a:ext uri="{FF2B5EF4-FFF2-40B4-BE49-F238E27FC236}">
                <a16:creationId xmlns:a16="http://schemas.microsoft.com/office/drawing/2014/main" id="{ADEF3D14-574B-47C8-B01E-380ECA2E531D}"/>
              </a:ext>
            </a:extLst>
          </p:cNvPr>
          <p:cNvSpPr/>
          <p:nvPr/>
        </p:nvSpPr>
        <p:spPr>
          <a:xfrm>
            <a:off x="3261053" y="6050081"/>
            <a:ext cx="2887334" cy="361538"/>
          </a:xfrm>
          <a:prstGeom prst="rect">
            <a:avLst/>
          </a:prstGeom>
          <a:solidFill>
            <a:srgbClr val="666699">
              <a:alpha val="16078"/>
            </a:srgbClr>
          </a:solidFill>
          <a:ln>
            <a:solidFill>
              <a:srgbClr val="666699"/>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2" descr="Image result for cat silhouette transparent background">
            <a:extLst>
              <a:ext uri="{FF2B5EF4-FFF2-40B4-BE49-F238E27FC236}">
                <a16:creationId xmlns:a16="http://schemas.microsoft.com/office/drawing/2014/main" id="{5B273442-4872-43FC-A98D-11EECFA3500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flipH="1">
            <a:off x="388623" y="4456564"/>
            <a:ext cx="539555" cy="562267"/>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14">
            <a:extLst>
              <a:ext uri="{FF2B5EF4-FFF2-40B4-BE49-F238E27FC236}">
                <a16:creationId xmlns:a16="http://schemas.microsoft.com/office/drawing/2014/main" id="{240EDA0F-DD32-48CB-842C-DAEF0B1BFBE6}"/>
              </a:ext>
            </a:extLst>
          </p:cNvPr>
          <p:cNvSpPr>
            <a:spLocks noChangeArrowheads="1"/>
          </p:cNvSpPr>
          <p:nvPr/>
        </p:nvSpPr>
        <p:spPr bwMode="auto">
          <a:xfrm>
            <a:off x="8301699" y="5571355"/>
            <a:ext cx="3950437" cy="36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Tritrichomonas</a:t>
            </a: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 </a:t>
            </a: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foetus</a:t>
            </a:r>
            <a:endParaRPr kumimoji="0" lang="en-US" altLang="en-US" sz="18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Tree>
    <p:extLst>
      <p:ext uri="{BB962C8B-B14F-4D97-AF65-F5344CB8AC3E}">
        <p14:creationId xmlns:p14="http://schemas.microsoft.com/office/powerpoint/2010/main" val="172207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6FBB6B-61B4-40A3-9B07-61849DCEFFF6}"/>
              </a:ext>
            </a:extLst>
          </p:cNvPr>
          <p:cNvSpPr/>
          <p:nvPr/>
        </p:nvSpPr>
        <p:spPr>
          <a:xfrm>
            <a:off x="7391400" y="2791428"/>
            <a:ext cx="4686300" cy="3785652"/>
          </a:xfrm>
          <a:prstGeom prst="rect">
            <a:avLst/>
          </a:prstGeom>
        </p:spPr>
        <p:txBody>
          <a:bodyPr wrap="square">
            <a:spAutoFit/>
          </a:bodyPr>
          <a:lstStyle/>
          <a:p>
            <a:r>
              <a:rPr lang="en-US" i="1" dirty="0">
                <a:solidFill>
                  <a:srgbClr val="333333"/>
                </a:solidFill>
                <a:latin typeface="Roboto"/>
              </a:rPr>
              <a:t>The FDA inspection of the facility found that cattle feed containing </a:t>
            </a:r>
            <a:r>
              <a:rPr lang="en-US" i="1" dirty="0" err="1">
                <a:solidFill>
                  <a:srgbClr val="333333"/>
                </a:solidFill>
                <a:latin typeface="Roboto"/>
              </a:rPr>
              <a:t>monensin</a:t>
            </a:r>
            <a:r>
              <a:rPr lang="en-US" i="1" dirty="0">
                <a:solidFill>
                  <a:srgbClr val="333333"/>
                </a:solidFill>
                <a:latin typeface="Roboto"/>
              </a:rPr>
              <a:t> was mixed on the same day as the special mix equine feed purchased by the horse owner, and that the </a:t>
            </a:r>
            <a:r>
              <a:rPr lang="en-US" b="1" i="1" dirty="0">
                <a:solidFill>
                  <a:srgbClr val="FF0000"/>
                </a:solidFill>
                <a:latin typeface="Roboto"/>
              </a:rPr>
              <a:t>machinery was not adequately cleaned </a:t>
            </a:r>
            <a:r>
              <a:rPr lang="en-US" i="1" dirty="0">
                <a:solidFill>
                  <a:srgbClr val="333333"/>
                </a:solidFill>
                <a:latin typeface="Roboto"/>
              </a:rPr>
              <a:t>out to remove the </a:t>
            </a:r>
            <a:r>
              <a:rPr lang="en-US" i="1" dirty="0" err="1">
                <a:solidFill>
                  <a:srgbClr val="333333"/>
                </a:solidFill>
                <a:latin typeface="Roboto"/>
              </a:rPr>
              <a:t>monensin</a:t>
            </a:r>
            <a:r>
              <a:rPr lang="en-US" i="1" dirty="0">
                <a:solidFill>
                  <a:srgbClr val="333333"/>
                </a:solidFill>
                <a:latin typeface="Roboto"/>
              </a:rPr>
              <a:t> before mixing the horse feed.</a:t>
            </a:r>
            <a:endParaRPr lang="en-US" i="1" dirty="0"/>
          </a:p>
        </p:txBody>
      </p:sp>
      <p:sp>
        <p:nvSpPr>
          <p:cNvPr id="3" name="TextBox 2"/>
          <p:cNvSpPr txBox="1"/>
          <p:nvPr/>
        </p:nvSpPr>
        <p:spPr>
          <a:xfrm>
            <a:off x="292458" y="229501"/>
            <a:ext cx="7879080" cy="584775"/>
          </a:xfrm>
          <a:prstGeom prst="rect">
            <a:avLst/>
          </a:prstGeom>
          <a:noFill/>
        </p:spPr>
        <p:txBody>
          <a:bodyPr wrap="none" rtlCol="0">
            <a:spAutoFit/>
          </a:bodyPr>
          <a:lstStyle/>
          <a:p>
            <a:r>
              <a:rPr lang="en-US" sz="3200" b="1" dirty="0">
                <a:solidFill>
                  <a:srgbClr val="FF0000"/>
                </a:solidFill>
                <a:latin typeface="Century Gothic" panose="020B0502020202020204" pitchFamily="34" charset="0"/>
              </a:rPr>
              <a:t>WARNING </a:t>
            </a:r>
            <a:r>
              <a:rPr lang="en-US" sz="3200" dirty="0">
                <a:latin typeface="Century Gothic" panose="020B0502020202020204" pitchFamily="34" charset="0"/>
              </a:rPr>
              <a:t>Horses, accidental exposure</a:t>
            </a:r>
          </a:p>
        </p:txBody>
      </p:sp>
      <p:grpSp>
        <p:nvGrpSpPr>
          <p:cNvPr id="9" name="Group 8">
            <a:extLst>
              <a:ext uri="{FF2B5EF4-FFF2-40B4-BE49-F238E27FC236}">
                <a16:creationId xmlns:a16="http://schemas.microsoft.com/office/drawing/2014/main" id="{75253A85-C9B2-4CBD-9F04-5CE60BDD3BB8}"/>
              </a:ext>
            </a:extLst>
          </p:cNvPr>
          <p:cNvGrpSpPr/>
          <p:nvPr/>
        </p:nvGrpSpPr>
        <p:grpSpPr>
          <a:xfrm>
            <a:off x="266700" y="1295400"/>
            <a:ext cx="6972300" cy="4950542"/>
            <a:chOff x="266700" y="1295400"/>
            <a:chExt cx="6972300" cy="4950542"/>
          </a:xfrm>
        </p:grpSpPr>
        <p:pic>
          <p:nvPicPr>
            <p:cNvPr id="7" name="Picture 6">
              <a:extLst>
                <a:ext uri="{FF2B5EF4-FFF2-40B4-BE49-F238E27FC236}">
                  <a16:creationId xmlns:a16="http://schemas.microsoft.com/office/drawing/2014/main" id="{CE800180-5D2B-4203-9386-98BC55FABFDF}"/>
                </a:ext>
              </a:extLst>
            </p:cNvPr>
            <p:cNvPicPr>
              <a:picLocks noChangeAspect="1"/>
            </p:cNvPicPr>
            <p:nvPr/>
          </p:nvPicPr>
          <p:blipFill rotWithShape="1">
            <a:blip r:embed="rId2"/>
            <a:srcRect l="6250" t="17762" r="35625" b="11092"/>
            <a:stretch/>
          </p:blipFill>
          <p:spPr>
            <a:xfrm>
              <a:off x="266700" y="1447800"/>
              <a:ext cx="6972300" cy="4798142"/>
            </a:xfrm>
            <a:prstGeom prst="rect">
              <a:avLst/>
            </a:prstGeom>
          </p:spPr>
        </p:pic>
        <p:sp>
          <p:nvSpPr>
            <p:cNvPr id="8" name="Rectangle 7">
              <a:extLst>
                <a:ext uri="{FF2B5EF4-FFF2-40B4-BE49-F238E27FC236}">
                  <a16:creationId xmlns:a16="http://schemas.microsoft.com/office/drawing/2014/main" id="{2AFED95D-68B6-4C5A-8D38-99E844F322CD}"/>
                </a:ext>
              </a:extLst>
            </p:cNvPr>
            <p:cNvSpPr/>
            <p:nvPr/>
          </p:nvSpPr>
          <p:spPr bwMode="auto">
            <a:xfrm>
              <a:off x="4724400" y="1295400"/>
              <a:ext cx="2514600" cy="15240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08253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538480" y="838199"/>
            <a:ext cx="11277600" cy="5951041"/>
          </a:xfrm>
        </p:spPr>
        <p:txBody>
          <a:bodyPr/>
          <a:lstStyle/>
          <a:p>
            <a:pPr lvl="0">
              <a:buClrTx/>
              <a:buFont typeface="Wingdings" panose="05000000000000000000" pitchFamily="2" charset="2"/>
              <a:buChar char="§"/>
            </a:pPr>
            <a:r>
              <a:rPr lang="en-US" sz="2800" dirty="0">
                <a:latin typeface="Century Gothic" panose="020B0502020202020204" pitchFamily="34" charset="0"/>
              </a:rPr>
              <a:t>Often requires a </a:t>
            </a:r>
            <a:r>
              <a:rPr lang="en-US" sz="2800" b="1" dirty="0">
                <a:latin typeface="Century Gothic" panose="020B0502020202020204" pitchFamily="34" charset="0"/>
              </a:rPr>
              <a:t>coordinated control strategy</a:t>
            </a:r>
            <a:r>
              <a:rPr lang="en-US" sz="2800" dirty="0">
                <a:latin typeface="Century Gothic" panose="020B0502020202020204" pitchFamily="34" charset="0"/>
              </a:rPr>
              <a:t> (including all these components)</a:t>
            </a:r>
          </a:p>
          <a:p>
            <a:pPr lvl="1">
              <a:buClrTx/>
              <a:buFont typeface="Wingdings" panose="05000000000000000000" pitchFamily="2" charset="2"/>
              <a:buChar char="§"/>
            </a:pPr>
            <a:r>
              <a:rPr lang="en-US" b="1" dirty="0">
                <a:solidFill>
                  <a:srgbClr val="7ABC32"/>
                </a:solidFill>
                <a:latin typeface="Century Gothic" panose="020B0502020202020204" pitchFamily="34" charset="0"/>
              </a:rPr>
              <a:t>Coccidiostats</a:t>
            </a:r>
          </a:p>
          <a:p>
            <a:pPr lvl="1">
              <a:buClrTx/>
              <a:buFont typeface="Wingdings" panose="05000000000000000000" pitchFamily="2" charset="2"/>
              <a:buChar char="§"/>
            </a:pPr>
            <a:r>
              <a:rPr lang="en-US" b="1" dirty="0">
                <a:solidFill>
                  <a:srgbClr val="7ABC32"/>
                </a:solidFill>
                <a:latin typeface="Century Gothic" panose="020B0502020202020204" pitchFamily="34" charset="0"/>
              </a:rPr>
              <a:t>Sanitation</a:t>
            </a:r>
          </a:p>
          <a:p>
            <a:pPr lvl="1">
              <a:buClrTx/>
              <a:buFont typeface="Wingdings" panose="05000000000000000000" pitchFamily="2" charset="2"/>
              <a:buChar char="§"/>
            </a:pPr>
            <a:r>
              <a:rPr lang="en-US" b="1" dirty="0">
                <a:solidFill>
                  <a:srgbClr val="7ABC32"/>
                </a:solidFill>
                <a:latin typeface="Century Gothic" panose="020B0502020202020204" pitchFamily="34" charset="0"/>
              </a:rPr>
              <a:t>Good Nutrition/Low stress (especially young/naïve)</a:t>
            </a:r>
          </a:p>
          <a:p>
            <a:pPr lvl="1">
              <a:buClrTx/>
              <a:buFont typeface="Wingdings" panose="05000000000000000000" pitchFamily="2" charset="2"/>
              <a:buChar char="§"/>
            </a:pPr>
            <a:r>
              <a:rPr lang="en-US" b="1" dirty="0">
                <a:solidFill>
                  <a:srgbClr val="7ABC32"/>
                </a:solidFill>
                <a:latin typeface="Century Gothic" panose="020B0502020202020204" pitchFamily="34" charset="0"/>
              </a:rPr>
              <a:t>Don’t mix age groups </a:t>
            </a:r>
          </a:p>
          <a:p>
            <a:pPr lvl="2">
              <a:buClrTx/>
              <a:buFont typeface="Wingdings" panose="05000000000000000000" pitchFamily="2" charset="2"/>
              <a:buChar char="§"/>
            </a:pPr>
            <a:r>
              <a:rPr lang="en-US" sz="2000" dirty="0">
                <a:latin typeface="Century Gothic" panose="020B0502020202020204" pitchFamily="34" charset="0"/>
              </a:rPr>
              <a:t>Adults are source of environmental contamination and source of infection for young animals.</a:t>
            </a:r>
          </a:p>
          <a:p>
            <a:pPr lvl="1">
              <a:buClrTx/>
              <a:buFont typeface="Wingdings" panose="05000000000000000000" pitchFamily="2" charset="2"/>
              <a:buChar char="§"/>
            </a:pPr>
            <a:r>
              <a:rPr lang="en-US" dirty="0">
                <a:latin typeface="Century Gothic" panose="020B0502020202020204" pitchFamily="34" charset="0"/>
              </a:rPr>
              <a:t>At first sign of disease</a:t>
            </a:r>
          </a:p>
          <a:p>
            <a:pPr lvl="2">
              <a:buClrTx/>
              <a:buFont typeface="Wingdings" panose="05000000000000000000" pitchFamily="2" charset="2"/>
              <a:buChar char="§"/>
            </a:pPr>
            <a:r>
              <a:rPr lang="en-US" b="1" dirty="0">
                <a:solidFill>
                  <a:srgbClr val="7ABC32"/>
                </a:solidFill>
                <a:latin typeface="Century Gothic" panose="020B0502020202020204" pitchFamily="34" charset="0"/>
              </a:rPr>
              <a:t>Separate sick animals</a:t>
            </a:r>
          </a:p>
          <a:p>
            <a:pPr lvl="3">
              <a:buClrTx/>
              <a:buFont typeface="Wingdings" panose="05000000000000000000" pitchFamily="2" charset="2"/>
              <a:buChar char="§"/>
            </a:pPr>
            <a:r>
              <a:rPr lang="en-US" b="1" dirty="0">
                <a:solidFill>
                  <a:srgbClr val="7ABC32"/>
                </a:solidFill>
                <a:latin typeface="Century Gothic" panose="020B0502020202020204" pitchFamily="34" charset="0"/>
              </a:rPr>
              <a:t>supportive care</a:t>
            </a:r>
          </a:p>
          <a:p>
            <a:pPr lvl="3">
              <a:buClrTx/>
              <a:buFont typeface="Wingdings" panose="05000000000000000000" pitchFamily="2" charset="2"/>
              <a:buChar char="§"/>
            </a:pPr>
            <a:r>
              <a:rPr lang="en-US" b="1" dirty="0">
                <a:solidFill>
                  <a:srgbClr val="7ABC32"/>
                </a:solidFill>
                <a:latin typeface="Century Gothic" panose="020B0502020202020204" pitchFamily="34" charset="0"/>
              </a:rPr>
              <a:t>reduce exposing other animals to high loads of infective oocyst</a:t>
            </a:r>
          </a:p>
          <a:p>
            <a:pPr lvl="2">
              <a:buClrTx/>
              <a:buFont typeface="Wingdings" panose="05000000000000000000" pitchFamily="2" charset="2"/>
              <a:buChar char="§"/>
            </a:pPr>
            <a:r>
              <a:rPr lang="en-US" b="1" dirty="0">
                <a:solidFill>
                  <a:srgbClr val="7ABC32"/>
                </a:solidFill>
                <a:latin typeface="Century Gothic" panose="020B0502020202020204" pitchFamily="34" charset="0"/>
              </a:rPr>
              <a:t>Begin treatment of whole herd / flock.</a:t>
            </a:r>
          </a:p>
        </p:txBody>
      </p:sp>
      <p:sp>
        <p:nvSpPr>
          <p:cNvPr id="5" name="TextBox 4">
            <a:extLst>
              <a:ext uri="{FF2B5EF4-FFF2-40B4-BE49-F238E27FC236}">
                <a16:creationId xmlns:a16="http://schemas.microsoft.com/office/drawing/2014/main" id="{FC224C7A-FF03-42D7-A5F9-45C27ACE0B67}"/>
              </a:ext>
            </a:extLst>
          </p:cNvPr>
          <p:cNvSpPr txBox="1"/>
          <p:nvPr/>
        </p:nvSpPr>
        <p:spPr>
          <a:xfrm>
            <a:off x="614680" y="68759"/>
            <a:ext cx="11125200" cy="769441"/>
          </a:xfrm>
          <a:prstGeom prst="rect">
            <a:avLst/>
          </a:prstGeom>
          <a:noFill/>
        </p:spPr>
        <p:txBody>
          <a:bodyPr wrap="square" rtlCol="0">
            <a:spAutoFit/>
          </a:bodyPr>
          <a:lstStyle/>
          <a:p>
            <a:pPr algn="ctr"/>
            <a:r>
              <a:rPr lang="en-US" sz="4400" b="1" i="1" dirty="0">
                <a:latin typeface="Century Gothic" panose="020B0502020202020204" pitchFamily="34" charset="0"/>
              </a:rPr>
              <a:t>Eimeria</a:t>
            </a:r>
            <a:r>
              <a:rPr lang="en-US" sz="4400" b="1" dirty="0">
                <a:latin typeface="Century Gothic" panose="020B0502020202020204" pitchFamily="34" charset="0"/>
              </a:rPr>
              <a:t> Control</a:t>
            </a:r>
          </a:p>
        </p:txBody>
      </p:sp>
    </p:spTree>
    <p:extLst>
      <p:ext uri="{BB962C8B-B14F-4D97-AF65-F5344CB8AC3E}">
        <p14:creationId xmlns:p14="http://schemas.microsoft.com/office/powerpoint/2010/main" val="323948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05899" y="1447800"/>
            <a:ext cx="5699760" cy="4724400"/>
          </a:xfrm>
        </p:spPr>
        <p:txBody>
          <a:bodyPr/>
          <a:lstStyle/>
          <a:p>
            <a:pPr marL="0" lvl="0" indent="0">
              <a:buClrTx/>
              <a:buNone/>
            </a:pPr>
            <a:endParaRPr lang="en-US" dirty="0">
              <a:latin typeface="Century Gothic" panose="020B0502020202020204" pitchFamily="34" charset="0"/>
            </a:endParaRPr>
          </a:p>
          <a:p>
            <a:pPr lvl="0">
              <a:buClrTx/>
              <a:buFont typeface="Wingdings" panose="05000000000000000000" pitchFamily="2" charset="2"/>
              <a:buChar char="§"/>
            </a:pPr>
            <a:r>
              <a:rPr lang="en-US" sz="2800" b="1" dirty="0">
                <a:latin typeface="Century Gothic" panose="020B0502020202020204" pitchFamily="34" charset="0"/>
              </a:rPr>
              <a:t>Vaccines</a:t>
            </a:r>
          </a:p>
          <a:p>
            <a:pPr lvl="1">
              <a:buClrTx/>
              <a:buFont typeface="Wingdings" panose="05000000000000000000" pitchFamily="2" charset="2"/>
              <a:buChar char="§"/>
            </a:pPr>
            <a:r>
              <a:rPr lang="en-US" dirty="0">
                <a:latin typeface="Century Gothic" panose="020B0502020202020204" pitchFamily="34" charset="0"/>
              </a:rPr>
              <a:t>Used in Poultry coccidiosis</a:t>
            </a:r>
          </a:p>
          <a:p>
            <a:pPr lvl="1">
              <a:buClrTx/>
              <a:buFont typeface="Wingdings" panose="05000000000000000000" pitchFamily="2" charset="2"/>
              <a:buChar char="§"/>
            </a:pPr>
            <a:r>
              <a:rPr lang="en-US" dirty="0">
                <a:latin typeface="Century Gothic" panose="020B0502020202020204" pitchFamily="34" charset="0"/>
              </a:rPr>
              <a:t>FYI: Oocyst cocktails, irradiated, mutated</a:t>
            </a:r>
          </a:p>
          <a:p>
            <a:pPr lvl="2">
              <a:buClrTx/>
              <a:buFont typeface="Wingdings" panose="05000000000000000000" pitchFamily="2" charset="2"/>
              <a:buChar char="§"/>
            </a:pPr>
            <a:r>
              <a:rPr lang="en-US" sz="2800" dirty="0">
                <a:latin typeface="Century Gothic" panose="020B0502020202020204" pitchFamily="34" charset="0"/>
              </a:rPr>
              <a:t>ex. </a:t>
            </a:r>
            <a:r>
              <a:rPr lang="en-US" sz="2800" dirty="0" err="1">
                <a:latin typeface="Century Gothic" panose="020B0502020202020204" pitchFamily="34" charset="0"/>
              </a:rPr>
              <a:t>Inovocox</a:t>
            </a:r>
            <a:r>
              <a:rPr lang="en-US" sz="2800" dirty="0">
                <a:latin typeface="Century Gothic" panose="020B0502020202020204" pitchFamily="34" charset="0"/>
              </a:rPr>
              <a:t> vaccine</a:t>
            </a:r>
          </a:p>
        </p:txBody>
      </p:sp>
      <p:sp>
        <p:nvSpPr>
          <p:cNvPr id="5" name="TextBox 4">
            <a:extLst>
              <a:ext uri="{FF2B5EF4-FFF2-40B4-BE49-F238E27FC236}">
                <a16:creationId xmlns:a16="http://schemas.microsoft.com/office/drawing/2014/main" id="{0885BD37-F5A0-475B-8F1C-BAA665804EE7}"/>
              </a:ext>
            </a:extLst>
          </p:cNvPr>
          <p:cNvSpPr txBox="1"/>
          <p:nvPr/>
        </p:nvSpPr>
        <p:spPr>
          <a:xfrm>
            <a:off x="533400" y="257721"/>
            <a:ext cx="11125200" cy="769441"/>
          </a:xfrm>
          <a:prstGeom prst="rect">
            <a:avLst/>
          </a:prstGeom>
          <a:noFill/>
        </p:spPr>
        <p:txBody>
          <a:bodyPr wrap="square" rtlCol="0">
            <a:spAutoFit/>
          </a:bodyPr>
          <a:lstStyle/>
          <a:p>
            <a:pPr algn="ctr"/>
            <a:r>
              <a:rPr lang="en-US" sz="4400" b="1" i="1" dirty="0">
                <a:latin typeface="Century Gothic" panose="020B0502020202020204" pitchFamily="34" charset="0"/>
              </a:rPr>
              <a:t>Eimeria</a:t>
            </a:r>
            <a:r>
              <a:rPr lang="en-US" sz="4400" b="1" dirty="0">
                <a:latin typeface="Century Gothic" panose="020B0502020202020204" pitchFamily="34" charset="0"/>
              </a:rPr>
              <a:t> Control Poultry Vaccines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0961" y="1219200"/>
            <a:ext cx="5489039" cy="4953000"/>
          </a:xfrm>
          <a:prstGeom prst="rect">
            <a:avLst/>
          </a:prstGeom>
        </p:spPr>
      </p:pic>
    </p:spTree>
    <p:extLst>
      <p:ext uri="{BB962C8B-B14F-4D97-AF65-F5344CB8AC3E}">
        <p14:creationId xmlns:p14="http://schemas.microsoft.com/office/powerpoint/2010/main" val="2283864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81000" y="457200"/>
            <a:ext cx="7543800" cy="5867400"/>
          </a:xfrm>
        </p:spPr>
        <p:txBody>
          <a:bodyPr/>
          <a:lstStyle/>
          <a:p>
            <a:pPr lvl="0">
              <a:buClrTx/>
              <a:buFont typeface="Wingdings" panose="05000000000000000000" pitchFamily="2" charset="2"/>
              <a:buChar char="§"/>
            </a:pPr>
            <a:endParaRPr lang="en-US" dirty="0">
              <a:latin typeface="Century Gothic" panose="020B0502020202020204" pitchFamily="34" charset="0"/>
            </a:endParaRPr>
          </a:p>
          <a:p>
            <a:pPr lvl="1">
              <a:buClrTx/>
              <a:buFont typeface="Wingdings" panose="05000000000000000000" pitchFamily="2" charset="2"/>
              <a:buChar char="§"/>
            </a:pPr>
            <a:r>
              <a:rPr lang="en-US" sz="3200" dirty="0">
                <a:latin typeface="Century Gothic" panose="020B0502020202020204" pitchFamily="34" charset="0"/>
              </a:rPr>
              <a:t>Ubiquitous</a:t>
            </a:r>
          </a:p>
          <a:p>
            <a:pPr marL="914400" lvl="2" indent="0">
              <a:buClrTx/>
              <a:buNone/>
            </a:pPr>
            <a:endParaRPr lang="en-US" sz="3200" dirty="0">
              <a:latin typeface="Century Gothic" panose="020B0502020202020204" pitchFamily="34" charset="0"/>
            </a:endParaRPr>
          </a:p>
          <a:p>
            <a:pPr lvl="1">
              <a:buClrTx/>
              <a:buFont typeface="Wingdings" panose="05000000000000000000" pitchFamily="2" charset="2"/>
              <a:buChar char="§"/>
            </a:pPr>
            <a:r>
              <a:rPr lang="en-US" sz="3200" dirty="0">
                <a:latin typeface="Century Gothic" panose="020B0502020202020204" pitchFamily="34" charset="0"/>
              </a:rPr>
              <a:t>Each host species may have many </a:t>
            </a:r>
            <a:r>
              <a:rPr lang="en-US" sz="3200" i="1" dirty="0">
                <a:latin typeface="Century Gothic" panose="020B0502020202020204" pitchFamily="34" charset="0"/>
              </a:rPr>
              <a:t>Eimeria</a:t>
            </a:r>
            <a:r>
              <a:rPr lang="en-US" sz="3200" dirty="0">
                <a:latin typeface="Century Gothic" panose="020B0502020202020204" pitchFamily="34" charset="0"/>
              </a:rPr>
              <a:t> species, but few are pathogenic</a:t>
            </a:r>
          </a:p>
          <a:p>
            <a:pPr lvl="1">
              <a:buClrTx/>
              <a:buFont typeface="Wingdings" panose="05000000000000000000" pitchFamily="2" charset="2"/>
              <a:buChar char="§"/>
            </a:pPr>
            <a:endParaRPr lang="en-US" sz="3200" dirty="0">
              <a:latin typeface="Century Gothic" panose="020B0502020202020204" pitchFamily="34" charset="0"/>
            </a:endParaRPr>
          </a:p>
          <a:p>
            <a:pPr lvl="1">
              <a:buClrTx/>
              <a:buFont typeface="Wingdings" panose="05000000000000000000" pitchFamily="2" charset="2"/>
              <a:buChar char="§"/>
            </a:pPr>
            <a:r>
              <a:rPr lang="en-US" sz="3200" b="1" dirty="0">
                <a:solidFill>
                  <a:srgbClr val="7ABC32"/>
                </a:solidFill>
                <a:latin typeface="Century Gothic" panose="020B0502020202020204" pitchFamily="34" charset="0"/>
              </a:rPr>
              <a:t>Very, very host specific </a:t>
            </a:r>
          </a:p>
          <a:p>
            <a:pPr lvl="2">
              <a:buClrTx/>
              <a:buFont typeface="Wingdings" panose="05000000000000000000" pitchFamily="2" charset="2"/>
              <a:buChar char="§"/>
            </a:pPr>
            <a:r>
              <a:rPr lang="en-US" sz="3200" dirty="0">
                <a:latin typeface="Century Gothic" panose="020B0502020202020204" pitchFamily="34" charset="0"/>
              </a:rPr>
              <a:t>no cross-species infection or zoonosis</a:t>
            </a:r>
          </a:p>
          <a:p>
            <a:pPr lvl="1">
              <a:buClrTx/>
              <a:buFont typeface="Wingdings" panose="05000000000000000000" pitchFamily="2" charset="2"/>
              <a:buChar char="§"/>
            </a:pPr>
            <a:endParaRPr lang="en-US" sz="3200" dirty="0">
              <a:latin typeface="Century Gothic" panose="020B0502020202020204" pitchFamily="34" charset="0"/>
            </a:endParaRPr>
          </a:p>
        </p:txBody>
      </p:sp>
      <p:sp>
        <p:nvSpPr>
          <p:cNvPr id="5" name="TextBox 4">
            <a:extLst>
              <a:ext uri="{FF2B5EF4-FFF2-40B4-BE49-F238E27FC236}">
                <a16:creationId xmlns:a16="http://schemas.microsoft.com/office/drawing/2014/main" id="{90FC48F9-6963-4438-9CAD-1D1E6F53D57B}"/>
              </a:ext>
            </a:extLst>
          </p:cNvPr>
          <p:cNvSpPr txBox="1"/>
          <p:nvPr/>
        </p:nvSpPr>
        <p:spPr>
          <a:xfrm>
            <a:off x="381000" y="101889"/>
            <a:ext cx="11125200" cy="769441"/>
          </a:xfrm>
          <a:prstGeom prst="rect">
            <a:avLst/>
          </a:prstGeom>
          <a:noFill/>
        </p:spPr>
        <p:txBody>
          <a:bodyPr wrap="square" rtlCol="0">
            <a:spAutoFit/>
          </a:bodyPr>
          <a:lstStyle/>
          <a:p>
            <a:pPr algn="ctr"/>
            <a:r>
              <a:rPr lang="en-US" sz="4400" b="1" i="1" dirty="0">
                <a:latin typeface="Century Gothic" panose="020B0502020202020204" pitchFamily="34" charset="0"/>
              </a:rPr>
              <a:t>Eimeria</a:t>
            </a:r>
            <a:r>
              <a:rPr lang="en-US" sz="4400" b="1" dirty="0">
                <a:latin typeface="Century Gothic" panose="020B0502020202020204" pitchFamily="34" charset="0"/>
              </a:rPr>
              <a:t> Epidemiology</a:t>
            </a:r>
          </a:p>
        </p:txBody>
      </p:sp>
      <p:pic>
        <p:nvPicPr>
          <p:cNvPr id="4" name="Picture 2" descr="Related image">
            <a:extLst>
              <a:ext uri="{FF2B5EF4-FFF2-40B4-BE49-F238E27FC236}">
                <a16:creationId xmlns:a16="http://schemas.microsoft.com/office/drawing/2014/main" id="{7CBE2A84-F2EE-48BB-86B7-AFD86BC3790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944678" y="3124200"/>
            <a:ext cx="4036733" cy="35614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 while goat">
            <a:extLst>
              <a:ext uri="{FF2B5EF4-FFF2-40B4-BE49-F238E27FC236}">
                <a16:creationId xmlns:a16="http://schemas.microsoft.com/office/drawing/2014/main" id="{302F1CF5-26ED-42A0-9A15-503E7C60FA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34400" y="838200"/>
            <a:ext cx="3276600" cy="218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42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04800" y="1231088"/>
            <a:ext cx="8877300" cy="5266779"/>
          </a:xfrm>
        </p:spPr>
        <p:txBody>
          <a:bodyPr/>
          <a:lstStyle/>
          <a:p>
            <a:pPr marL="0" lvl="0" indent="0">
              <a:buClr>
                <a:schemeClr val="tx1"/>
              </a:buClr>
              <a:buNone/>
            </a:pPr>
            <a:r>
              <a:rPr lang="en-US" sz="2800" b="1" dirty="0">
                <a:solidFill>
                  <a:srgbClr val="7ABC32"/>
                </a:solidFill>
                <a:latin typeface="Century Gothic" panose="020B0502020202020204" pitchFamily="34" charset="0"/>
              </a:rPr>
              <a:t>Host Risk Factors</a:t>
            </a:r>
            <a:endParaRPr lang="en-US" sz="2800" dirty="0">
              <a:latin typeface="Century Gothic" panose="020B0502020202020204" pitchFamily="34" charset="0"/>
            </a:endParaRPr>
          </a:p>
          <a:p>
            <a:pPr lvl="1">
              <a:buClr>
                <a:schemeClr val="tx1"/>
              </a:buClr>
              <a:buFont typeface="Wingdings" panose="05000000000000000000" pitchFamily="2" charset="2"/>
              <a:buChar char="§"/>
            </a:pPr>
            <a:r>
              <a:rPr lang="en-US" sz="2400" b="1" dirty="0">
                <a:solidFill>
                  <a:srgbClr val="7ABC32"/>
                </a:solidFill>
                <a:latin typeface="Century Gothic" panose="020B0502020202020204" pitchFamily="34" charset="0"/>
              </a:rPr>
              <a:t>Immunodeficient: young, stressed, poor nutrition</a:t>
            </a:r>
          </a:p>
          <a:p>
            <a:pPr lvl="1">
              <a:buClr>
                <a:schemeClr val="tx1"/>
              </a:buClr>
              <a:buFont typeface="Wingdings" panose="05000000000000000000" pitchFamily="2" charset="2"/>
              <a:buChar char="§"/>
            </a:pPr>
            <a:r>
              <a:rPr lang="en-US" sz="2400" b="1" dirty="0">
                <a:solidFill>
                  <a:srgbClr val="7ABC32"/>
                </a:solidFill>
                <a:latin typeface="Century Gothic" panose="020B0502020202020204" pitchFamily="34" charset="0"/>
              </a:rPr>
              <a:t>Immunologically naïve: young, new import</a:t>
            </a:r>
            <a:r>
              <a:rPr lang="en-US" sz="2400" dirty="0">
                <a:latin typeface="Century Gothic" panose="020B0502020202020204" pitchFamily="34" charset="0"/>
              </a:rPr>
              <a:t>.</a:t>
            </a:r>
          </a:p>
          <a:p>
            <a:pPr marL="457200" lvl="1" indent="0">
              <a:buClr>
                <a:schemeClr val="tx1"/>
              </a:buClr>
              <a:buNone/>
            </a:pPr>
            <a:endParaRPr lang="en-US" sz="2400" dirty="0">
              <a:latin typeface="Century Gothic" panose="020B0502020202020204" pitchFamily="34" charset="0"/>
            </a:endParaRPr>
          </a:p>
          <a:p>
            <a:pPr lvl="1">
              <a:buClr>
                <a:schemeClr val="tx1"/>
              </a:buClr>
              <a:buFont typeface="Wingdings" panose="05000000000000000000" pitchFamily="2" charset="2"/>
              <a:buChar char="§"/>
            </a:pPr>
            <a:r>
              <a:rPr lang="en-US" sz="2400" dirty="0">
                <a:latin typeface="Century Gothic" panose="020B0502020202020204" pitchFamily="34" charset="0"/>
              </a:rPr>
              <a:t>Immunity is coccidian-species specific.</a:t>
            </a:r>
          </a:p>
          <a:p>
            <a:pPr lvl="2">
              <a:buClr>
                <a:schemeClr val="tx1"/>
              </a:buClr>
              <a:buFont typeface="Wingdings" panose="05000000000000000000" pitchFamily="2" charset="2"/>
              <a:buChar char="§"/>
            </a:pPr>
            <a:r>
              <a:rPr lang="en-US" dirty="0">
                <a:latin typeface="Century Gothic" panose="020B0502020202020204" pitchFamily="34" charset="0"/>
              </a:rPr>
              <a:t>Ex.</a:t>
            </a:r>
            <a:r>
              <a:rPr lang="en-US" i="1" dirty="0">
                <a:latin typeface="Century Gothic" panose="020B0502020202020204" pitchFamily="34" charset="0"/>
              </a:rPr>
              <a:t>  </a:t>
            </a:r>
            <a:r>
              <a:rPr lang="en-US" dirty="0">
                <a:latin typeface="Century Gothic" panose="020B0502020202020204" pitchFamily="34" charset="0"/>
              </a:rPr>
              <a:t>An</a:t>
            </a:r>
            <a:r>
              <a:rPr lang="en-US" i="1" dirty="0">
                <a:latin typeface="Century Gothic" panose="020B0502020202020204" pitchFamily="34" charset="0"/>
              </a:rPr>
              <a:t> E. </a:t>
            </a:r>
            <a:r>
              <a:rPr lang="en-US" i="1" dirty="0" err="1">
                <a:latin typeface="Century Gothic" panose="020B0502020202020204" pitchFamily="34" charset="0"/>
              </a:rPr>
              <a:t>bovis</a:t>
            </a:r>
            <a:r>
              <a:rPr lang="en-US" dirty="0">
                <a:latin typeface="Century Gothic" panose="020B0502020202020204" pitchFamily="34" charset="0"/>
              </a:rPr>
              <a:t> infection does not confer protection against </a:t>
            </a:r>
            <a:r>
              <a:rPr lang="en-US" i="1" dirty="0">
                <a:latin typeface="Century Gothic" panose="020B0502020202020204" pitchFamily="34" charset="0"/>
              </a:rPr>
              <a:t>E. </a:t>
            </a:r>
            <a:r>
              <a:rPr lang="en-US" i="1" dirty="0" err="1">
                <a:latin typeface="Century Gothic" panose="020B0502020202020204" pitchFamily="34" charset="0"/>
              </a:rPr>
              <a:t>zuernii</a:t>
            </a:r>
            <a:endParaRPr lang="en-US" i="1" dirty="0">
              <a:latin typeface="Century Gothic" panose="020B0502020202020204" pitchFamily="34" charset="0"/>
            </a:endParaRPr>
          </a:p>
          <a:p>
            <a:pPr lvl="2">
              <a:buClr>
                <a:schemeClr val="tx1"/>
              </a:buClr>
              <a:buFont typeface="Wingdings" panose="05000000000000000000" pitchFamily="2" charset="2"/>
              <a:buChar char="§"/>
            </a:pPr>
            <a:endParaRPr lang="en-US" dirty="0">
              <a:latin typeface="Century Gothic" panose="020B0502020202020204" pitchFamily="34" charset="0"/>
            </a:endParaRPr>
          </a:p>
          <a:p>
            <a:pPr lvl="1">
              <a:buClr>
                <a:schemeClr val="tx1"/>
              </a:buClr>
              <a:buFont typeface="Wingdings" panose="05000000000000000000" pitchFamily="2" charset="2"/>
              <a:buChar char="§"/>
            </a:pPr>
            <a:r>
              <a:rPr lang="en-US" sz="2400" dirty="0">
                <a:latin typeface="Century Gothic" panose="020B0502020202020204" pitchFamily="34" charset="0"/>
              </a:rPr>
              <a:t>Immunological experience provides incomplete or complete protection</a:t>
            </a:r>
          </a:p>
          <a:p>
            <a:pPr lvl="2">
              <a:buClr>
                <a:schemeClr val="tx1"/>
              </a:buClr>
              <a:buFont typeface="Wingdings" panose="05000000000000000000" pitchFamily="2" charset="2"/>
              <a:buChar char="§"/>
            </a:pPr>
            <a:r>
              <a:rPr lang="en-US" i="1" dirty="0">
                <a:latin typeface="Century Gothic" panose="020B0502020202020204" pitchFamily="34" charset="0"/>
              </a:rPr>
              <a:t>Incomplete = reinfection usually leads to asymptomatic shedding of oocyst.</a:t>
            </a:r>
          </a:p>
        </p:txBody>
      </p:sp>
      <p:sp>
        <p:nvSpPr>
          <p:cNvPr id="5" name="TextBox 4">
            <a:extLst>
              <a:ext uri="{FF2B5EF4-FFF2-40B4-BE49-F238E27FC236}">
                <a16:creationId xmlns:a16="http://schemas.microsoft.com/office/drawing/2014/main" id="{6E50958D-0031-46B5-9117-CB7F33EED7DA}"/>
              </a:ext>
            </a:extLst>
          </p:cNvPr>
          <p:cNvSpPr txBox="1"/>
          <p:nvPr/>
        </p:nvSpPr>
        <p:spPr>
          <a:xfrm>
            <a:off x="533400" y="257721"/>
            <a:ext cx="11125200" cy="769441"/>
          </a:xfrm>
          <a:prstGeom prst="rect">
            <a:avLst/>
          </a:prstGeom>
          <a:noFill/>
        </p:spPr>
        <p:txBody>
          <a:bodyPr wrap="square" rtlCol="0">
            <a:spAutoFit/>
          </a:bodyPr>
          <a:lstStyle/>
          <a:p>
            <a:pPr algn="ctr"/>
            <a:r>
              <a:rPr lang="en-US" sz="4400" b="1" i="1" dirty="0">
                <a:latin typeface="Century Gothic" panose="020B0502020202020204" pitchFamily="34" charset="0"/>
              </a:rPr>
              <a:t>Eimeria</a:t>
            </a:r>
            <a:r>
              <a:rPr lang="en-US" sz="4400" b="1" dirty="0">
                <a:latin typeface="Century Gothic" panose="020B0502020202020204" pitchFamily="34" charset="0"/>
              </a:rPr>
              <a:t> Epidemiology</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38120" y="1166589"/>
            <a:ext cx="3453635" cy="2490602"/>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9540" y="3796619"/>
            <a:ext cx="2128234" cy="2823528"/>
          </a:xfrm>
          <a:prstGeom prst="rect">
            <a:avLst/>
          </a:prstGeom>
        </p:spPr>
      </p:pic>
    </p:spTree>
    <p:extLst>
      <p:ext uri="{BB962C8B-B14F-4D97-AF65-F5344CB8AC3E}">
        <p14:creationId xmlns:p14="http://schemas.microsoft.com/office/powerpoint/2010/main" val="59402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81940" y="1447800"/>
            <a:ext cx="11628120" cy="4611639"/>
          </a:xfrm>
        </p:spPr>
        <p:txBody>
          <a:bodyPr/>
          <a:lstStyle/>
          <a:p>
            <a:pPr marL="0" lvl="0" indent="0">
              <a:buClrTx/>
              <a:buNone/>
            </a:pPr>
            <a:r>
              <a:rPr lang="en-US" b="1" dirty="0">
                <a:solidFill>
                  <a:srgbClr val="7ABC32"/>
                </a:solidFill>
                <a:latin typeface="Century Gothic" panose="020B0502020202020204" pitchFamily="34" charset="0"/>
              </a:rPr>
              <a:t>Environmental risk factors</a:t>
            </a:r>
          </a:p>
          <a:p>
            <a:pPr lvl="0">
              <a:buClrTx/>
              <a:buFont typeface="Wingdings" panose="05000000000000000000" pitchFamily="2" charset="2"/>
              <a:buChar char="§"/>
            </a:pPr>
            <a:endParaRPr lang="en-US" sz="2800" dirty="0">
              <a:latin typeface="Century Gothic" panose="020B0502020202020204" pitchFamily="34" charset="0"/>
            </a:endParaRPr>
          </a:p>
          <a:p>
            <a:pPr lvl="1">
              <a:buClrTx/>
              <a:buFont typeface="Wingdings" panose="05000000000000000000" pitchFamily="2" charset="2"/>
              <a:buChar char="§"/>
            </a:pPr>
            <a:r>
              <a:rPr lang="en-US" sz="2400" dirty="0">
                <a:latin typeface="Century Gothic" panose="020B0502020202020204" pitchFamily="34" charset="0"/>
              </a:rPr>
              <a:t>Primary infective dose – </a:t>
            </a:r>
            <a:r>
              <a:rPr lang="en-US" sz="2400" i="1" dirty="0">
                <a:latin typeface="Century Gothic" panose="020B0502020202020204" pitchFamily="34" charset="0"/>
              </a:rPr>
              <a:t>pathology proportional to infecting dose</a:t>
            </a:r>
          </a:p>
          <a:p>
            <a:pPr lvl="1">
              <a:buClrTx/>
              <a:buFont typeface="Wingdings" panose="05000000000000000000" pitchFamily="2" charset="2"/>
              <a:buChar char="§"/>
            </a:pPr>
            <a:r>
              <a:rPr lang="en-US" sz="2400" b="1" dirty="0">
                <a:solidFill>
                  <a:srgbClr val="7ABC32"/>
                </a:solidFill>
                <a:latin typeface="Century Gothic" panose="020B0502020202020204" pitchFamily="34" charset="0"/>
              </a:rPr>
              <a:t>Moist, warm to cool </a:t>
            </a:r>
            <a:r>
              <a:rPr lang="en-US" sz="2400" dirty="0">
                <a:latin typeface="Century Gothic" panose="020B0502020202020204" pitchFamily="34" charset="0"/>
              </a:rPr>
              <a:t>habitats promote sporulation of oocysts</a:t>
            </a:r>
          </a:p>
          <a:p>
            <a:pPr lvl="2">
              <a:buClrTx/>
              <a:buFont typeface="Wingdings" panose="05000000000000000000" pitchFamily="2" charset="2"/>
              <a:buChar char="§"/>
            </a:pPr>
            <a:r>
              <a:rPr lang="en-US" dirty="0">
                <a:latin typeface="Century Gothic" panose="020B0502020202020204" pitchFamily="34" charset="0"/>
              </a:rPr>
              <a:t>Spring, Fall -- higher risks</a:t>
            </a:r>
          </a:p>
          <a:p>
            <a:pPr lvl="1">
              <a:buClrTx/>
              <a:buFont typeface="Wingdings" panose="05000000000000000000" pitchFamily="2" charset="2"/>
              <a:buChar char="§"/>
            </a:pPr>
            <a:r>
              <a:rPr lang="en-US" sz="2400" b="1" dirty="0">
                <a:solidFill>
                  <a:srgbClr val="7ABC32"/>
                </a:solidFill>
                <a:latin typeface="Century Gothic" panose="020B0502020202020204" pitchFamily="34" charset="0"/>
              </a:rPr>
              <a:t>Crowded conditions</a:t>
            </a:r>
          </a:p>
          <a:p>
            <a:pPr lvl="2">
              <a:buClrTx/>
              <a:buFont typeface="Wingdings" panose="05000000000000000000" pitchFamily="2" charset="2"/>
              <a:buChar char="§"/>
            </a:pPr>
            <a:r>
              <a:rPr lang="en-US" dirty="0">
                <a:latin typeface="Century Gothic" panose="020B0502020202020204" pitchFamily="34" charset="0"/>
              </a:rPr>
              <a:t>Environ. can quickly become highly contaminated with oocysts</a:t>
            </a:r>
            <a:endParaRPr lang="en-US" sz="2400" i="1" dirty="0">
              <a:latin typeface="Century Gothic" panose="020B0502020202020204" pitchFamily="34" charset="0"/>
            </a:endParaRPr>
          </a:p>
          <a:p>
            <a:pPr lvl="2">
              <a:buClrTx/>
              <a:buFont typeface="Wingdings" panose="05000000000000000000" pitchFamily="2" charset="2"/>
              <a:buChar char="§"/>
            </a:pPr>
            <a:r>
              <a:rPr lang="en-US" dirty="0">
                <a:latin typeface="Century Gothic" panose="020B0502020202020204" pitchFamily="34" charset="0"/>
              </a:rPr>
              <a:t>Increases stress; thus decrease immune-competence</a:t>
            </a:r>
          </a:p>
        </p:txBody>
      </p:sp>
      <p:sp>
        <p:nvSpPr>
          <p:cNvPr id="7" name="TextBox 6">
            <a:extLst>
              <a:ext uri="{FF2B5EF4-FFF2-40B4-BE49-F238E27FC236}">
                <a16:creationId xmlns:a16="http://schemas.microsoft.com/office/drawing/2014/main" id="{AD2CE300-E1C2-476D-9FAE-769BF54C6A3C}"/>
              </a:ext>
            </a:extLst>
          </p:cNvPr>
          <p:cNvSpPr txBox="1"/>
          <p:nvPr/>
        </p:nvSpPr>
        <p:spPr>
          <a:xfrm>
            <a:off x="533400" y="257721"/>
            <a:ext cx="11125200" cy="769441"/>
          </a:xfrm>
          <a:prstGeom prst="rect">
            <a:avLst/>
          </a:prstGeom>
          <a:noFill/>
        </p:spPr>
        <p:txBody>
          <a:bodyPr wrap="square" rtlCol="0">
            <a:spAutoFit/>
          </a:bodyPr>
          <a:lstStyle/>
          <a:p>
            <a:pPr algn="ctr"/>
            <a:r>
              <a:rPr lang="en-US" sz="4400" b="1" i="1" dirty="0">
                <a:latin typeface="Century Gothic" panose="020B0502020202020204" pitchFamily="34" charset="0"/>
              </a:rPr>
              <a:t>Eimeria</a:t>
            </a:r>
            <a:r>
              <a:rPr lang="en-US" sz="4400" b="1" dirty="0">
                <a:latin typeface="Century Gothic" panose="020B0502020202020204" pitchFamily="34" charset="0"/>
              </a:rPr>
              <a:t> Epidemiology</a:t>
            </a:r>
          </a:p>
        </p:txBody>
      </p:sp>
      <p:sp>
        <p:nvSpPr>
          <p:cNvPr id="2" name="Arrow: Curved Up 1">
            <a:extLst>
              <a:ext uri="{FF2B5EF4-FFF2-40B4-BE49-F238E27FC236}">
                <a16:creationId xmlns:a16="http://schemas.microsoft.com/office/drawing/2014/main" id="{E6A07BF6-D433-4182-8B65-476C9BFBB0BC}"/>
              </a:ext>
            </a:extLst>
          </p:cNvPr>
          <p:cNvSpPr/>
          <p:nvPr/>
        </p:nvSpPr>
        <p:spPr bwMode="auto">
          <a:xfrm rot="15835152">
            <a:off x="10239420" y="3149332"/>
            <a:ext cx="2186327" cy="841277"/>
          </a:xfrm>
          <a:prstGeom prst="curvedUpArrow">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871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42900" y="587005"/>
            <a:ext cx="11506200" cy="4876800"/>
          </a:xfrm>
        </p:spPr>
        <p:txBody>
          <a:bodyPr/>
          <a:lstStyle/>
          <a:p>
            <a:pPr marL="0" lvl="0" indent="0">
              <a:buClrTx/>
              <a:buNone/>
            </a:pPr>
            <a:endParaRPr lang="en-US" sz="2800" dirty="0">
              <a:latin typeface="Century Gothic" panose="020B0502020202020204" pitchFamily="34" charset="0"/>
            </a:endParaRPr>
          </a:p>
          <a:p>
            <a:pPr lvl="1">
              <a:buClrTx/>
              <a:buFont typeface="Wingdings" panose="05000000000000000000" pitchFamily="2" charset="2"/>
              <a:buChar char="§"/>
            </a:pPr>
            <a:r>
              <a:rPr lang="en-US" dirty="0">
                <a:latin typeface="Century Gothic" panose="020B0502020202020204" pitchFamily="34" charset="0"/>
              </a:rPr>
              <a:t>Which is more likely to have a serious coccidian outbreak?</a:t>
            </a:r>
          </a:p>
          <a:p>
            <a:pPr lvl="2">
              <a:buClrTx/>
              <a:buFont typeface="Wingdings" panose="05000000000000000000" pitchFamily="2" charset="2"/>
              <a:buChar char="§"/>
            </a:pPr>
            <a:r>
              <a:rPr lang="en-US" sz="2800" dirty="0">
                <a:latin typeface="Century Gothic" panose="020B0502020202020204" pitchFamily="34" charset="0"/>
              </a:rPr>
              <a:t>Confinement chickens  v/s  Free-range chickens.</a:t>
            </a:r>
          </a:p>
          <a:p>
            <a:pPr lvl="2">
              <a:buClrTx/>
              <a:buFont typeface="Wingdings" panose="05000000000000000000" pitchFamily="2" charset="2"/>
              <a:buChar char="§"/>
            </a:pPr>
            <a:r>
              <a:rPr lang="en-US" sz="2800" dirty="0">
                <a:latin typeface="Century Gothic" panose="020B0502020202020204" pitchFamily="34" charset="0"/>
              </a:rPr>
              <a:t>Pastured calves  v/s  Feedlot calves.</a:t>
            </a:r>
          </a:p>
          <a:p>
            <a:pPr lvl="2">
              <a:buClrTx/>
              <a:buFont typeface="Wingdings" panose="05000000000000000000" pitchFamily="2" charset="2"/>
              <a:buChar char="§"/>
            </a:pPr>
            <a:endParaRPr lang="en-US" sz="2800" dirty="0">
              <a:latin typeface="Century Gothic" panose="020B0502020202020204" pitchFamily="34" charset="0"/>
            </a:endParaRPr>
          </a:p>
          <a:p>
            <a:pPr lvl="2">
              <a:buClrTx/>
              <a:buFont typeface="Wingdings" panose="05000000000000000000" pitchFamily="2" charset="2"/>
              <a:buChar char="§"/>
            </a:pPr>
            <a:endParaRPr lang="en-US" sz="2800" dirty="0">
              <a:latin typeface="Century Gothic" panose="020B0502020202020204" pitchFamily="34" charset="0"/>
            </a:endParaRPr>
          </a:p>
          <a:p>
            <a:pPr lvl="2">
              <a:buClrTx/>
              <a:buFont typeface="Wingdings" panose="05000000000000000000" pitchFamily="2" charset="2"/>
              <a:buChar char="§"/>
            </a:pPr>
            <a:endParaRPr lang="en-US" sz="2800" dirty="0">
              <a:latin typeface="Century Gothic" panose="020B0502020202020204" pitchFamily="34" charset="0"/>
            </a:endParaRPr>
          </a:p>
          <a:p>
            <a:pPr lvl="2">
              <a:buClrTx/>
              <a:buFont typeface="Wingdings" panose="05000000000000000000" pitchFamily="2" charset="2"/>
              <a:buChar char="§"/>
            </a:pPr>
            <a:endParaRPr lang="en-US" sz="2800" dirty="0">
              <a:latin typeface="Century Gothic" panose="020B0502020202020204" pitchFamily="34" charset="0"/>
            </a:endParaRPr>
          </a:p>
          <a:p>
            <a:pPr lvl="2">
              <a:buClrTx/>
              <a:buFont typeface="Wingdings" panose="05000000000000000000" pitchFamily="2" charset="2"/>
              <a:buChar char="§"/>
            </a:pPr>
            <a:endParaRPr lang="en-US" sz="2800" dirty="0">
              <a:latin typeface="Century Gothic" panose="020B0502020202020204" pitchFamily="34" charset="0"/>
            </a:endParaRPr>
          </a:p>
          <a:p>
            <a:pPr lvl="2">
              <a:buClrTx/>
              <a:buFont typeface="Wingdings" panose="05000000000000000000" pitchFamily="2" charset="2"/>
              <a:buChar char="§"/>
            </a:pPr>
            <a:endParaRPr lang="en-US" sz="2800" dirty="0">
              <a:latin typeface="Century Gothic" panose="020B0502020202020204" pitchFamily="34" charset="0"/>
            </a:endParaRPr>
          </a:p>
        </p:txBody>
      </p:sp>
      <p:sp>
        <p:nvSpPr>
          <p:cNvPr id="7" name="TextBox 6">
            <a:extLst>
              <a:ext uri="{FF2B5EF4-FFF2-40B4-BE49-F238E27FC236}">
                <a16:creationId xmlns:a16="http://schemas.microsoft.com/office/drawing/2014/main" id="{92A5A830-6A25-4624-95AD-6A72F505A32D}"/>
              </a:ext>
            </a:extLst>
          </p:cNvPr>
          <p:cNvSpPr txBox="1"/>
          <p:nvPr/>
        </p:nvSpPr>
        <p:spPr>
          <a:xfrm>
            <a:off x="533400" y="257721"/>
            <a:ext cx="11125200"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34" charset="-128"/>
                <a:cs typeface="+mn-cs"/>
              </a:rPr>
              <a:t>Eimeria</a:t>
            </a:r>
            <a:r>
              <a:rPr kumimoji="0" lang="en-US" sz="4400" b="1"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34" charset="-128"/>
                <a:cs typeface="+mn-cs"/>
              </a:rPr>
              <a:t> Epidemiology</a:t>
            </a:r>
          </a:p>
        </p:txBody>
      </p:sp>
      <p:pic>
        <p:nvPicPr>
          <p:cNvPr id="4" name="Picture 1028">
            <a:extLst>
              <a:ext uri="{FF2B5EF4-FFF2-40B4-BE49-F238E27FC236}">
                <a16:creationId xmlns:a16="http://schemas.microsoft.com/office/drawing/2014/main" id="{1B61CB29-1114-4D4A-93B3-90D427961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181549"/>
            <a:ext cx="4040257" cy="3070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5" name="Picture 5">
            <a:extLst>
              <a:ext uri="{FF2B5EF4-FFF2-40B4-BE49-F238E27FC236}">
                <a16:creationId xmlns:a16="http://schemas.microsoft.com/office/drawing/2014/main" id="{12BBEFFC-E8D6-4F36-AE12-2402D13D4E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636" b="28866"/>
          <a:stretch/>
        </p:blipFill>
        <p:spPr bwMode="auto">
          <a:xfrm>
            <a:off x="990600" y="3199142"/>
            <a:ext cx="5334001" cy="3035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3623478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 mind-boggling facts about the common cow - Cliques">
            <a:extLst>
              <a:ext uri="{FF2B5EF4-FFF2-40B4-BE49-F238E27FC236}">
                <a16:creationId xmlns:a16="http://schemas.microsoft.com/office/drawing/2014/main" id="{95F960F6-4B91-4763-98DA-526716E8D3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43569" y="121922"/>
            <a:ext cx="5706191" cy="384047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sheep and goats">
            <a:extLst>
              <a:ext uri="{FF2B5EF4-FFF2-40B4-BE49-F238E27FC236}">
                <a16:creationId xmlns:a16="http://schemas.microsoft.com/office/drawing/2014/main" id="{DB08AEF6-C1DC-4097-82E1-B861CEBA627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2239" y="121922"/>
            <a:ext cx="6548119" cy="4907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mage result for chickens">
            <a:extLst>
              <a:ext uri="{FF2B5EF4-FFF2-40B4-BE49-F238E27FC236}">
                <a16:creationId xmlns:a16="http://schemas.microsoft.com/office/drawing/2014/main" id="{539BB19F-F2CD-49CD-AAA7-5C107211E29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98455" y="3962400"/>
            <a:ext cx="9951306" cy="269747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lated image">
            <a:extLst>
              <a:ext uri="{FF2B5EF4-FFF2-40B4-BE49-F238E27FC236}">
                <a16:creationId xmlns:a16="http://schemas.microsoft.com/office/drawing/2014/main" id="{AFE649A9-EAE8-486C-BB7A-71825001283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42239" y="3967735"/>
            <a:ext cx="4155440" cy="2724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81111A67-CB8C-4C81-A006-6808F88D150E}"/>
              </a:ext>
            </a:extLst>
          </p:cNvPr>
          <p:cNvSpPr txBox="1">
            <a:spLocks noChangeArrowheads="1"/>
          </p:cNvSpPr>
          <p:nvPr/>
        </p:nvSpPr>
        <p:spPr>
          <a:xfrm>
            <a:off x="1440973" y="3662975"/>
            <a:ext cx="9625843" cy="517316"/>
          </a:xfrm>
          <a:prstGeom prst="rect">
            <a:avLst/>
          </a:prstGeom>
          <a:solidFill>
            <a:schemeClr val="accent3"/>
          </a:solidFill>
        </p:spPr>
        <p:txBody>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ctr"/>
            <a:r>
              <a:rPr lang="en-US" sz="2400" b="1" kern="0" dirty="0">
                <a:solidFill>
                  <a:schemeClr val="tx1"/>
                </a:solidFill>
                <a:latin typeface="Century Gothic" panose="020B0502020202020204" pitchFamily="34" charset="0"/>
              </a:rPr>
              <a:t>We will discuss specific pathogenic </a:t>
            </a:r>
            <a:r>
              <a:rPr lang="en-US" sz="2400" b="1" i="1" kern="0" dirty="0" err="1">
                <a:solidFill>
                  <a:schemeClr val="tx1"/>
                </a:solidFill>
                <a:latin typeface="Century Gothic" panose="020B0502020202020204" pitchFamily="34" charset="0"/>
              </a:rPr>
              <a:t>Emeria</a:t>
            </a:r>
            <a:r>
              <a:rPr lang="en-US" sz="2400" b="1" i="1" kern="0" dirty="0">
                <a:solidFill>
                  <a:schemeClr val="tx1"/>
                </a:solidFill>
                <a:latin typeface="Century Gothic" panose="020B0502020202020204" pitchFamily="34" charset="0"/>
              </a:rPr>
              <a:t> </a:t>
            </a:r>
            <a:r>
              <a:rPr lang="en-US" sz="2400" b="1" kern="0" dirty="0">
                <a:solidFill>
                  <a:schemeClr val="tx1"/>
                </a:solidFill>
                <a:latin typeface="Century Gothic" panose="020B0502020202020204" pitchFamily="34" charset="0"/>
              </a:rPr>
              <a:t>spp. </a:t>
            </a:r>
            <a:r>
              <a:rPr lang="en-US" altLang="en-US" sz="2400" b="1" kern="0" dirty="0">
                <a:solidFill>
                  <a:schemeClr val="tx1"/>
                </a:solidFill>
                <a:latin typeface="Century Gothic" panose="020B0502020202020204" pitchFamily="34" charset="0"/>
              </a:rPr>
              <a:t>and their hosts. </a:t>
            </a:r>
          </a:p>
        </p:txBody>
      </p:sp>
    </p:spTree>
    <p:extLst>
      <p:ext uri="{BB962C8B-B14F-4D97-AF65-F5344CB8AC3E}">
        <p14:creationId xmlns:p14="http://schemas.microsoft.com/office/powerpoint/2010/main" val="158997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106682"/>
            <a:ext cx="6161615" cy="838201"/>
          </a:xfrm>
        </p:spPr>
        <p:txBody>
          <a:bodyPr/>
          <a:lstStyle/>
          <a:p>
            <a:r>
              <a:rPr lang="en-US" b="1" dirty="0">
                <a:solidFill>
                  <a:srgbClr val="7ABC32"/>
                </a:solidFill>
                <a:latin typeface="Century Gothic" panose="020B0502020202020204" pitchFamily="34" charset="0"/>
              </a:rPr>
              <a:t>Bovine Coccidiosis</a:t>
            </a:r>
            <a:endParaRPr lang="en-US" altLang="en-US" b="1" u="sng" dirty="0">
              <a:solidFill>
                <a:srgbClr val="7ABC32"/>
              </a:solidFill>
              <a:latin typeface="Century Gothic" panose="020B0502020202020204" pitchFamily="34" charset="0"/>
            </a:endParaRPr>
          </a:p>
        </p:txBody>
      </p:sp>
      <p:sp>
        <p:nvSpPr>
          <p:cNvPr id="15363" name="Rectangle 3"/>
          <p:cNvSpPr>
            <a:spLocks noGrp="1" noChangeArrowheads="1"/>
          </p:cNvSpPr>
          <p:nvPr>
            <p:ph idx="1"/>
          </p:nvPr>
        </p:nvSpPr>
        <p:spPr>
          <a:xfrm>
            <a:off x="289560" y="1309360"/>
            <a:ext cx="5273040" cy="519440"/>
          </a:xfrm>
        </p:spPr>
        <p:txBody>
          <a:bodyPr/>
          <a:lstStyle/>
          <a:p>
            <a:pPr>
              <a:buClrTx/>
              <a:buFont typeface="Wingdings" panose="05000000000000000000" pitchFamily="2" charset="2"/>
              <a:buChar char="§"/>
            </a:pPr>
            <a:r>
              <a:rPr lang="en-US" i="1" dirty="0">
                <a:latin typeface="Century Gothic" panose="020B0502020202020204" pitchFamily="34" charset="0"/>
              </a:rPr>
              <a:t>Eimeria </a:t>
            </a:r>
            <a:r>
              <a:rPr lang="en-US" i="1" dirty="0" err="1">
                <a:latin typeface="Century Gothic" panose="020B0502020202020204" pitchFamily="34" charset="0"/>
              </a:rPr>
              <a:t>zuernii</a:t>
            </a:r>
            <a:r>
              <a:rPr lang="en-US" i="1" dirty="0">
                <a:latin typeface="Century Gothic" panose="020B0502020202020204" pitchFamily="34" charset="0"/>
              </a:rPr>
              <a:t>, E. </a:t>
            </a:r>
            <a:r>
              <a:rPr lang="en-US" i="1" dirty="0" err="1">
                <a:latin typeface="Century Gothic" panose="020B0502020202020204" pitchFamily="34" charset="0"/>
              </a:rPr>
              <a:t>bovis</a:t>
            </a:r>
            <a:endParaRPr lang="en-US" i="1" dirty="0">
              <a:latin typeface="Century Gothic" panose="020B0502020202020204" pitchFamily="34" charset="0"/>
            </a:endParaRPr>
          </a:p>
        </p:txBody>
      </p:sp>
      <p:pic>
        <p:nvPicPr>
          <p:cNvPr id="6146" name="Picture 2" descr="10 mind-boggling facts about the common cow - Cliques">
            <a:extLst>
              <a:ext uri="{FF2B5EF4-FFF2-40B4-BE49-F238E27FC236}">
                <a16:creationId xmlns:a16="http://schemas.microsoft.com/office/drawing/2014/main" id="{D3C74994-8272-4ECA-A7FF-2D2E8D8FFE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06682"/>
            <a:ext cx="5953760" cy="39112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7E1D5E7-7928-4CFA-B607-E4CE87DCFEBB}"/>
              </a:ext>
            </a:extLst>
          </p:cNvPr>
          <p:cNvSpPr/>
          <p:nvPr/>
        </p:nvSpPr>
        <p:spPr>
          <a:xfrm>
            <a:off x="142240" y="2362200"/>
            <a:ext cx="10985500" cy="3970318"/>
          </a:xfrm>
          <a:prstGeom prst="rect">
            <a:avLst/>
          </a:prstGeom>
        </p:spPr>
        <p:txBody>
          <a:bodyPr wrap="square">
            <a:spAutoFit/>
          </a:bodyPr>
          <a:lstStyle/>
          <a:p>
            <a:pPr marL="457200" indent="-457200">
              <a:buClrTx/>
              <a:buFont typeface="Wingdings" panose="05000000000000000000" pitchFamily="2" charset="2"/>
              <a:buChar char="§"/>
            </a:pPr>
            <a:r>
              <a:rPr lang="en-US" sz="2800" dirty="0">
                <a:latin typeface="Century Gothic" panose="020B0502020202020204" pitchFamily="34" charset="0"/>
              </a:rPr>
              <a:t>Once oocysts appear in </a:t>
            </a:r>
          </a:p>
          <a:p>
            <a:pPr>
              <a:buClrTx/>
            </a:pPr>
            <a:r>
              <a:rPr lang="en-US" sz="2800" dirty="0">
                <a:latin typeface="Century Gothic" panose="020B0502020202020204" pitchFamily="34" charset="0"/>
              </a:rPr>
              <a:t>     feces, it is too late </a:t>
            </a:r>
            <a:r>
              <a:rPr lang="en-US" sz="2000" i="1" dirty="0">
                <a:latin typeface="Century Gothic" panose="020B0502020202020204" pitchFamily="34" charset="0"/>
              </a:rPr>
              <a:t>(to stop infection</a:t>
            </a:r>
            <a:r>
              <a:rPr lang="en-US" sz="2000" dirty="0">
                <a:latin typeface="Century Gothic" panose="020B0502020202020204" pitchFamily="34" charset="0"/>
              </a:rPr>
              <a:t>)</a:t>
            </a:r>
          </a:p>
          <a:p>
            <a:pPr>
              <a:buClrTx/>
            </a:pPr>
            <a:endParaRPr lang="en-US" sz="2800" dirty="0">
              <a:latin typeface="Century Gothic" panose="020B0502020202020204" pitchFamily="34" charset="0"/>
            </a:endParaRPr>
          </a:p>
          <a:p>
            <a:pPr marL="457200" indent="-457200">
              <a:buClrTx/>
              <a:buFont typeface="Wingdings" panose="05000000000000000000" pitchFamily="2" charset="2"/>
              <a:buChar char="§"/>
            </a:pPr>
            <a:r>
              <a:rPr lang="en-US" sz="2800" dirty="0">
                <a:latin typeface="Century Gothic" panose="020B0502020202020204" pitchFamily="34" charset="0"/>
              </a:rPr>
              <a:t>Chronic or subclinical </a:t>
            </a:r>
          </a:p>
          <a:p>
            <a:pPr marL="914400" lvl="1" indent="-457200">
              <a:buFont typeface="Wingdings" panose="05000000000000000000" pitchFamily="2" charset="2"/>
              <a:buChar char="§"/>
            </a:pPr>
            <a:r>
              <a:rPr lang="en-US" sz="2800" b="1" dirty="0">
                <a:solidFill>
                  <a:srgbClr val="7ABC32"/>
                </a:solidFill>
                <a:latin typeface="Century Gothic" panose="020B0502020202020204" pitchFamily="34" charset="0"/>
              </a:rPr>
              <a:t>Unthrifty, some scours w/ watery diarrhea, +/- blood</a:t>
            </a:r>
          </a:p>
          <a:p>
            <a:pPr lvl="1">
              <a:buClrTx/>
            </a:pPr>
            <a:endParaRPr lang="en-US" sz="2800" dirty="0">
              <a:latin typeface="Century Gothic" panose="020B0502020202020204" pitchFamily="34" charset="0"/>
            </a:endParaRPr>
          </a:p>
          <a:p>
            <a:pPr marL="457200" indent="-457200">
              <a:buClrTx/>
              <a:buFont typeface="Wingdings" panose="05000000000000000000" pitchFamily="2" charset="2"/>
              <a:buChar char="§"/>
            </a:pPr>
            <a:r>
              <a:rPr lang="en-US" sz="2800" dirty="0">
                <a:latin typeface="Century Gothic" panose="020B0502020202020204" pitchFamily="34" charset="0"/>
              </a:rPr>
              <a:t>Severe coccidiosis (more systemic signs)</a:t>
            </a:r>
          </a:p>
          <a:p>
            <a:pPr marL="914400" lvl="1" indent="-457200">
              <a:buClrTx/>
              <a:buFont typeface="Wingdings" panose="05000000000000000000" pitchFamily="2" charset="2"/>
              <a:buChar char="§"/>
            </a:pPr>
            <a:r>
              <a:rPr lang="en-US" sz="2800" b="1" dirty="0">
                <a:solidFill>
                  <a:srgbClr val="7ABC32"/>
                </a:solidFill>
                <a:latin typeface="Century Gothic" panose="020B0502020202020204" pitchFamily="34" charset="0"/>
              </a:rPr>
              <a:t>Thin, bloody diarrhea, fever</a:t>
            </a:r>
            <a:r>
              <a:rPr lang="en-US" sz="2800" dirty="0">
                <a:latin typeface="Century Gothic" panose="020B0502020202020204" pitchFamily="34" charset="0"/>
              </a:rPr>
              <a:t>, </a:t>
            </a:r>
            <a:r>
              <a:rPr lang="en-US" sz="2800" b="1" dirty="0">
                <a:solidFill>
                  <a:srgbClr val="7ABC32"/>
                </a:solidFill>
                <a:latin typeface="Century Gothic" panose="020B0502020202020204" pitchFamily="34" charset="0"/>
              </a:rPr>
              <a:t>anorexia, depression, dehydration, weight loss.</a:t>
            </a:r>
          </a:p>
        </p:txBody>
      </p:sp>
    </p:spTree>
    <p:extLst>
      <p:ext uri="{BB962C8B-B14F-4D97-AF65-F5344CB8AC3E}">
        <p14:creationId xmlns:p14="http://schemas.microsoft.com/office/powerpoint/2010/main" val="3888565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1066800"/>
            <a:ext cx="5867400" cy="3911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54801" y="469460"/>
            <a:ext cx="4724400" cy="4273326"/>
          </a:xfrm>
          <a:prstGeom prst="rect">
            <a:avLst/>
          </a:prstGeom>
        </p:spPr>
      </p:pic>
      <p:sp>
        <p:nvSpPr>
          <p:cNvPr id="7" name="TextBox 6"/>
          <p:cNvSpPr txBox="1"/>
          <p:nvPr/>
        </p:nvSpPr>
        <p:spPr>
          <a:xfrm>
            <a:off x="6654801" y="4756038"/>
            <a:ext cx="4216400" cy="276999"/>
          </a:xfrm>
          <a:prstGeom prst="rect">
            <a:avLst/>
          </a:prstGeom>
          <a:noFill/>
        </p:spPr>
        <p:txBody>
          <a:bodyPr wrap="square" rtlCol="0">
            <a:spAutoFit/>
          </a:bodyPr>
          <a:lstStyle/>
          <a:p>
            <a:r>
              <a:rPr lang="en-US" sz="1200" u="sng" dirty="0">
                <a:hlinkClick r:id="rId4"/>
              </a:rPr>
              <a:t>http://www.nadis.org.uk/bulletins/coccidiosis-in-cattle.aspx</a:t>
            </a:r>
            <a:endParaRPr lang="en-US" sz="1200" dirty="0"/>
          </a:p>
        </p:txBody>
      </p:sp>
      <p:sp>
        <p:nvSpPr>
          <p:cNvPr id="8" name="TextBox 7"/>
          <p:cNvSpPr txBox="1"/>
          <p:nvPr/>
        </p:nvSpPr>
        <p:spPr>
          <a:xfrm>
            <a:off x="205409" y="5033037"/>
            <a:ext cx="5257800" cy="276999"/>
          </a:xfrm>
          <a:prstGeom prst="rect">
            <a:avLst/>
          </a:prstGeom>
          <a:noFill/>
        </p:spPr>
        <p:txBody>
          <a:bodyPr wrap="square" rtlCol="0">
            <a:spAutoFit/>
          </a:bodyPr>
          <a:lstStyle/>
          <a:p>
            <a:r>
              <a:rPr lang="en-US" sz="1200" u="sng" dirty="0">
                <a:hlinkClick r:id="rId5"/>
              </a:rPr>
              <a:t>http://www.farmersjournal.ie/coccidiosis-common-cause-of-blood-scour-167382</a:t>
            </a:r>
            <a:endParaRPr lang="en-US" sz="1200" dirty="0"/>
          </a:p>
        </p:txBody>
      </p:sp>
      <p:sp>
        <p:nvSpPr>
          <p:cNvPr id="9" name="Rectangle 2">
            <a:extLst>
              <a:ext uri="{FF2B5EF4-FFF2-40B4-BE49-F238E27FC236}">
                <a16:creationId xmlns:a16="http://schemas.microsoft.com/office/drawing/2014/main" id="{3B89AC64-B9E5-462C-A987-D9A8A0AF1477}"/>
              </a:ext>
            </a:extLst>
          </p:cNvPr>
          <p:cNvSpPr txBox="1">
            <a:spLocks noChangeArrowheads="1"/>
          </p:cNvSpPr>
          <p:nvPr/>
        </p:nvSpPr>
        <p:spPr bwMode="auto">
          <a:xfrm>
            <a:off x="304800" y="106682"/>
            <a:ext cx="6161615" cy="838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b="1" kern="0">
                <a:solidFill>
                  <a:schemeClr val="tx1"/>
                </a:solidFill>
                <a:latin typeface="Century Gothic" panose="020B0502020202020204" pitchFamily="34" charset="0"/>
              </a:rPr>
              <a:t>Bovine Coccidiosis</a:t>
            </a:r>
            <a:endParaRPr lang="en-US" altLang="en-US" b="1" u="sng" kern="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1430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788C65-35B9-4F37-A861-9E293E87992C}"/>
              </a:ext>
            </a:extLst>
          </p:cNvPr>
          <p:cNvSpPr/>
          <p:nvPr/>
        </p:nvSpPr>
        <p:spPr>
          <a:xfrm>
            <a:off x="129971" y="3388763"/>
            <a:ext cx="11663823" cy="3433859"/>
          </a:xfrm>
          <a:prstGeom prst="rect">
            <a:avLst/>
          </a:prstGeom>
          <a:solidFill>
            <a:srgbClr val="66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omic Sans MS"/>
              <a:ea typeface="+mn-ea"/>
              <a:cs typeface="+mn-cs"/>
            </a:endParaRPr>
          </a:p>
        </p:txBody>
      </p:sp>
      <p:sp>
        <p:nvSpPr>
          <p:cNvPr id="3" name="Rectangle 4">
            <a:extLst>
              <a:ext uri="{FF2B5EF4-FFF2-40B4-BE49-F238E27FC236}">
                <a16:creationId xmlns:a16="http://schemas.microsoft.com/office/drawing/2014/main" id="{0E83D798-FB35-4792-A6DB-5B93B9577338}"/>
              </a:ext>
            </a:extLst>
          </p:cNvPr>
          <p:cNvSpPr txBox="1">
            <a:spLocks noChangeArrowheads="1"/>
          </p:cNvSpPr>
          <p:nvPr/>
        </p:nvSpPr>
        <p:spPr bwMode="auto">
          <a:xfrm>
            <a:off x="511726" y="3508363"/>
            <a:ext cx="6465287" cy="608907"/>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3600" b="1" i="1"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Eimeria spp. </a:t>
            </a:r>
            <a:r>
              <a:rPr kumimoji="0" lang="en-US" altLang="en-US" sz="3600" b="1"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a:t>
            </a:r>
            <a:r>
              <a:rPr kumimoji="0" lang="en-US" altLang="en-US" sz="3600" b="1" i="0" u="none" strike="noStrike" kern="1200" cap="none" spc="-50" normalizeH="0" baseline="0" noProof="0" dirty="0" err="1">
                <a:ln>
                  <a:noFill/>
                </a:ln>
                <a:solidFill>
                  <a:srgbClr val="FFFFFF"/>
                </a:solidFill>
                <a:effectLst/>
                <a:uLnTx/>
                <a:uFillTx/>
                <a:latin typeface="Century Gothic" panose="020B0502020202020204" pitchFamily="34" charset="0"/>
                <a:ea typeface="+mj-ea"/>
                <a:cs typeface="+mj-cs"/>
              </a:rPr>
              <a:t>Coccidosis</a:t>
            </a:r>
            <a:r>
              <a:rPr kumimoji="0" lang="en-US" altLang="en-US" sz="3600" b="1"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a:t>
            </a:r>
            <a:endParaRPr kumimoji="0" lang="en-US" altLang="en-US" sz="36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endParaRPr>
          </a:p>
        </p:txBody>
      </p:sp>
      <p:sp>
        <p:nvSpPr>
          <p:cNvPr id="6" name="Rectangle 4">
            <a:extLst>
              <a:ext uri="{FF2B5EF4-FFF2-40B4-BE49-F238E27FC236}">
                <a16:creationId xmlns:a16="http://schemas.microsoft.com/office/drawing/2014/main" id="{E48E6AA9-A4EA-488D-AA2A-674AC01C6268}"/>
              </a:ext>
            </a:extLst>
          </p:cNvPr>
          <p:cNvSpPr txBox="1">
            <a:spLocks noChangeArrowheads="1"/>
          </p:cNvSpPr>
          <p:nvPr/>
        </p:nvSpPr>
        <p:spPr bwMode="auto">
          <a:xfrm>
            <a:off x="280454" y="5933943"/>
            <a:ext cx="7334250" cy="522388"/>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457200" marR="0" lvl="0" indent="-457200" algn="l" defTabSz="914400" rtl="0" eaLnBrk="1" fontAlgn="base" latinLnBrk="0" hangingPunct="1">
              <a:lnSpc>
                <a:spcPct val="85000"/>
              </a:lnSpc>
              <a:spcBef>
                <a:spcPct val="0"/>
              </a:spcBef>
              <a:spcAft>
                <a:spcPts val="600"/>
              </a:spcAft>
              <a:buClrTx/>
              <a:buSzTx/>
              <a:buFont typeface="Arial" panose="020B0604020202020204" pitchFamily="34" charset="0"/>
              <a:buChar char="•"/>
              <a:tabLst/>
              <a:defRPr/>
            </a:pPr>
            <a:r>
              <a:rPr kumimoji="0" lang="en-US" altLang="en-US" sz="20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Many</a:t>
            </a:r>
            <a:r>
              <a:rPr kumimoji="0" lang="en-US" altLang="en-US" sz="2000" b="0" i="1"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 Eimeria spp. w</a:t>
            </a:r>
            <a:r>
              <a:rPr kumimoji="0" lang="en-US" altLang="en-US" sz="20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ith very high host specificity</a:t>
            </a:r>
          </a:p>
        </p:txBody>
      </p:sp>
      <p:cxnSp>
        <p:nvCxnSpPr>
          <p:cNvPr id="10" name="Straight Arrow Connector 9"/>
          <p:cNvCxnSpPr/>
          <p:nvPr/>
        </p:nvCxnSpPr>
        <p:spPr>
          <a:xfrm>
            <a:off x="10797613" y="1182372"/>
            <a:ext cx="104219" cy="5702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4">
            <a:extLst>
              <a:ext uri="{FF2B5EF4-FFF2-40B4-BE49-F238E27FC236}">
                <a16:creationId xmlns:a16="http://schemas.microsoft.com/office/drawing/2014/main" id="{AD1AAE62-7349-4339-9557-E1B7C78C1DF4}"/>
              </a:ext>
            </a:extLst>
          </p:cNvPr>
          <p:cNvSpPr txBox="1">
            <a:spLocks noChangeArrowheads="1"/>
          </p:cNvSpPr>
          <p:nvPr/>
        </p:nvSpPr>
        <p:spPr bwMode="auto">
          <a:xfrm>
            <a:off x="280454" y="4030637"/>
            <a:ext cx="6921315" cy="522388"/>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457200" marR="0" lvl="0" indent="-457200" algn="l" defTabSz="914400" rtl="0" eaLnBrk="1" fontAlgn="base" latinLnBrk="0" hangingPunct="1">
              <a:lnSpc>
                <a:spcPct val="85000"/>
              </a:lnSpc>
              <a:spcBef>
                <a:spcPct val="0"/>
              </a:spcBef>
              <a:spcAft>
                <a:spcPts val="600"/>
              </a:spcAft>
              <a:buClrTx/>
              <a:buSzTx/>
              <a:buFont typeface="Arial" panose="020B0604020202020204" pitchFamily="34" charset="0"/>
              <a:buChar char="•"/>
              <a:tabLst/>
              <a:defRPr/>
            </a:pPr>
            <a:r>
              <a:rPr kumimoji="0" lang="en-US" altLang="en-US" sz="20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Common </a:t>
            </a:r>
            <a:r>
              <a:rPr lang="en-US" altLang="en-US" sz="2000" spc="-50" dirty="0">
                <a:solidFill>
                  <a:srgbClr val="FFFFFF"/>
                </a:solidFill>
                <a:latin typeface="Century Gothic" panose="020B0502020202020204" pitchFamily="34" charset="0"/>
              </a:rPr>
              <a:t>c</a:t>
            </a:r>
            <a:r>
              <a:rPr kumimoji="0" lang="en-US" altLang="en-US" sz="2000" b="0" i="0" u="none" strike="noStrike" kern="1200" cap="none" spc="-50" normalizeH="0" baseline="0" noProof="0" dirty="0" err="1">
                <a:ln>
                  <a:noFill/>
                </a:ln>
                <a:solidFill>
                  <a:srgbClr val="FFFFFF"/>
                </a:solidFill>
                <a:effectLst/>
                <a:uLnTx/>
                <a:uFillTx/>
                <a:latin typeface="Century Gothic" panose="020B0502020202020204" pitchFamily="34" charset="0"/>
                <a:ea typeface="+mj-ea"/>
                <a:cs typeface="+mj-cs"/>
              </a:rPr>
              <a:t>occida</a:t>
            </a:r>
            <a:r>
              <a:rPr kumimoji="0" lang="en-US" altLang="en-US" sz="20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 of hooved stock and poultry</a:t>
            </a:r>
          </a:p>
        </p:txBody>
      </p:sp>
      <p:pic>
        <p:nvPicPr>
          <p:cNvPr id="1026" name="Picture 2" descr="Related image">
            <a:extLst>
              <a:ext uri="{FF2B5EF4-FFF2-40B4-BE49-F238E27FC236}">
                <a16:creationId xmlns:a16="http://schemas.microsoft.com/office/drawing/2014/main" id="{0953FBEF-8E0B-48AA-AEC8-1188FB798F8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91400" y="1360836"/>
            <a:ext cx="4648200" cy="54166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hickens">
            <a:extLst>
              <a:ext uri="{FF2B5EF4-FFF2-40B4-BE49-F238E27FC236}">
                <a16:creationId xmlns:a16="http://schemas.microsoft.com/office/drawing/2014/main" id="{6241CA3A-8834-45CC-A36C-862C34789D5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97879" y="191762"/>
            <a:ext cx="6203299" cy="2488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w, sheep goat">
            <a:extLst>
              <a:ext uri="{FF2B5EF4-FFF2-40B4-BE49-F238E27FC236}">
                <a16:creationId xmlns:a16="http://schemas.microsoft.com/office/drawing/2014/main" id="{715AF521-5B7C-4568-91B0-D2424E73E1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0822" y="191762"/>
            <a:ext cx="7300578" cy="323723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
            <a:extLst>
              <a:ext uri="{FF2B5EF4-FFF2-40B4-BE49-F238E27FC236}">
                <a16:creationId xmlns:a16="http://schemas.microsoft.com/office/drawing/2014/main" id="{20960C19-8299-4B7E-BDDF-4A67FB5078AF}"/>
              </a:ext>
            </a:extLst>
          </p:cNvPr>
          <p:cNvSpPr txBox="1">
            <a:spLocks noChangeArrowheads="1"/>
          </p:cNvSpPr>
          <p:nvPr/>
        </p:nvSpPr>
        <p:spPr bwMode="auto">
          <a:xfrm>
            <a:off x="250957" y="5412170"/>
            <a:ext cx="6820769" cy="402301"/>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457200" marR="0" lvl="0" indent="-457200" algn="l" defTabSz="914400" rtl="0" eaLnBrk="1" fontAlgn="base" latinLnBrk="0" hangingPunct="1">
              <a:lnSpc>
                <a:spcPct val="85000"/>
              </a:lnSpc>
              <a:spcBef>
                <a:spcPct val="0"/>
              </a:spcBef>
              <a:spcAft>
                <a:spcPts val="600"/>
              </a:spcAft>
              <a:buClrTx/>
              <a:buSzTx/>
              <a:buFont typeface="Arial" panose="020B0604020202020204" pitchFamily="34" charset="0"/>
              <a:buChar char="•"/>
              <a:tabLst/>
              <a:defRPr/>
            </a:pPr>
            <a:r>
              <a:rPr kumimoji="0" lang="en-US" altLang="en-US" sz="20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Intracellular parasites of enterocytes…</a:t>
            </a:r>
            <a:r>
              <a:rPr kumimoji="0" lang="en-US" altLang="en-US" sz="2000" b="1"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diarrhea!</a:t>
            </a:r>
          </a:p>
        </p:txBody>
      </p:sp>
      <p:sp>
        <p:nvSpPr>
          <p:cNvPr id="11" name="Rectangle 4">
            <a:extLst>
              <a:ext uri="{FF2B5EF4-FFF2-40B4-BE49-F238E27FC236}">
                <a16:creationId xmlns:a16="http://schemas.microsoft.com/office/drawing/2014/main" id="{F9ECC9CE-DC06-4619-BC55-18ABA5C3611C}"/>
              </a:ext>
            </a:extLst>
          </p:cNvPr>
          <p:cNvSpPr txBox="1">
            <a:spLocks noChangeArrowheads="1"/>
          </p:cNvSpPr>
          <p:nvPr/>
        </p:nvSpPr>
        <p:spPr bwMode="auto">
          <a:xfrm>
            <a:off x="280454" y="4801715"/>
            <a:ext cx="6820769" cy="402301"/>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457200" marR="0" lvl="0" indent="-457200" algn="l" defTabSz="914400" rtl="0" eaLnBrk="1" fontAlgn="base" latinLnBrk="0" hangingPunct="1">
              <a:lnSpc>
                <a:spcPct val="85000"/>
              </a:lnSpc>
              <a:spcBef>
                <a:spcPct val="0"/>
              </a:spcBef>
              <a:spcAft>
                <a:spcPts val="600"/>
              </a:spcAft>
              <a:buClrTx/>
              <a:buSzTx/>
              <a:buFont typeface="Arial" panose="020B0604020202020204" pitchFamily="34" charset="0"/>
              <a:buChar char="•"/>
              <a:tabLst/>
              <a:defRPr/>
            </a:pPr>
            <a:r>
              <a:rPr kumimoji="0" lang="en-US" altLang="en-US" sz="20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Direct Life Cycle</a:t>
            </a:r>
            <a:endParaRPr kumimoji="0" lang="en-US" altLang="en-US" sz="2000" b="1"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828101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84453"/>
            <a:ext cx="5334000" cy="1333501"/>
          </a:xfrm>
        </p:spPr>
        <p:txBody>
          <a:bodyPr/>
          <a:lstStyle/>
          <a:p>
            <a:r>
              <a:rPr lang="en-US" b="1" dirty="0">
                <a:solidFill>
                  <a:srgbClr val="7ABC32"/>
                </a:solidFill>
                <a:latin typeface="Century Gothic" panose="020B0502020202020204" pitchFamily="34" charset="0"/>
              </a:rPr>
              <a:t>Sheep &amp; Goat </a:t>
            </a:r>
            <a:br>
              <a:rPr lang="en-US" b="1" dirty="0">
                <a:solidFill>
                  <a:srgbClr val="7ABC32"/>
                </a:solidFill>
                <a:latin typeface="Century Gothic" panose="020B0502020202020204" pitchFamily="34" charset="0"/>
              </a:rPr>
            </a:br>
            <a:r>
              <a:rPr lang="en-US" b="1" dirty="0">
                <a:solidFill>
                  <a:srgbClr val="7ABC32"/>
                </a:solidFill>
                <a:latin typeface="Century Gothic" panose="020B0502020202020204" pitchFamily="34" charset="0"/>
              </a:rPr>
              <a:t>Coccidiosis</a:t>
            </a:r>
            <a:endParaRPr lang="en-US" altLang="en-US" b="1" u="sng" dirty="0">
              <a:solidFill>
                <a:srgbClr val="7ABC32"/>
              </a:solidFill>
              <a:latin typeface="Century Gothic" panose="020B0502020202020204" pitchFamily="34" charset="0"/>
            </a:endParaRPr>
          </a:p>
        </p:txBody>
      </p:sp>
      <p:sp>
        <p:nvSpPr>
          <p:cNvPr id="15363" name="Rectangle 3"/>
          <p:cNvSpPr>
            <a:spLocks noGrp="1" noChangeArrowheads="1"/>
          </p:cNvSpPr>
          <p:nvPr>
            <p:ph idx="1"/>
          </p:nvPr>
        </p:nvSpPr>
        <p:spPr>
          <a:xfrm>
            <a:off x="152400" y="2514600"/>
            <a:ext cx="10848327" cy="4088176"/>
          </a:xfrm>
        </p:spPr>
        <p:txBody>
          <a:bodyPr/>
          <a:lstStyle/>
          <a:p>
            <a:pPr lvl="0">
              <a:buClrTx/>
              <a:buFont typeface="Wingdings" panose="05000000000000000000" pitchFamily="2" charset="2"/>
              <a:buChar char="§"/>
            </a:pPr>
            <a:r>
              <a:rPr lang="en-US" sz="2400" dirty="0">
                <a:latin typeface="Century Gothic" panose="020B0502020202020204" pitchFamily="34" charset="0"/>
              </a:rPr>
              <a:t>Sheep -- </a:t>
            </a:r>
            <a:r>
              <a:rPr lang="en-US" sz="2400" i="1" dirty="0" err="1">
                <a:latin typeface="Century Gothic" panose="020B0502020202020204" pitchFamily="34" charset="0"/>
              </a:rPr>
              <a:t>Eimeria</a:t>
            </a:r>
            <a:r>
              <a:rPr lang="en-US" sz="2400" i="1" dirty="0">
                <a:latin typeface="Century Gothic" panose="020B0502020202020204" pitchFamily="34" charset="0"/>
              </a:rPr>
              <a:t> </a:t>
            </a:r>
            <a:r>
              <a:rPr lang="en-US" sz="2400" i="1" dirty="0" err="1">
                <a:latin typeface="Century Gothic" panose="020B0502020202020204" pitchFamily="34" charset="0"/>
              </a:rPr>
              <a:t>ovinoidalis</a:t>
            </a:r>
            <a:endParaRPr lang="en-US" sz="2400" i="1" dirty="0">
              <a:latin typeface="Century Gothic" panose="020B0502020202020204" pitchFamily="34" charset="0"/>
            </a:endParaRPr>
          </a:p>
          <a:p>
            <a:pPr lvl="1">
              <a:buClrTx/>
              <a:buFont typeface="Wingdings" panose="05000000000000000000" pitchFamily="2" charset="2"/>
              <a:buChar char="§"/>
            </a:pPr>
            <a:r>
              <a:rPr lang="en-US" sz="2400" i="1" dirty="0">
                <a:latin typeface="Century Gothic" panose="020B0502020202020204" pitchFamily="34" charset="0"/>
              </a:rPr>
              <a:t>Associated with stress</a:t>
            </a:r>
          </a:p>
          <a:p>
            <a:pPr lvl="0">
              <a:buClrTx/>
              <a:buFont typeface="Wingdings" panose="05000000000000000000" pitchFamily="2" charset="2"/>
              <a:buChar char="§"/>
            </a:pPr>
            <a:r>
              <a:rPr lang="en-US" sz="2400" dirty="0">
                <a:latin typeface="Century Gothic" panose="020B0502020202020204" pitchFamily="34" charset="0"/>
              </a:rPr>
              <a:t>Goats -- </a:t>
            </a:r>
            <a:r>
              <a:rPr lang="en-US" sz="2400" i="1" dirty="0">
                <a:latin typeface="Century Gothic" panose="020B0502020202020204" pitchFamily="34" charset="0"/>
              </a:rPr>
              <a:t>Eimeria </a:t>
            </a:r>
            <a:r>
              <a:rPr lang="en-US" sz="2400" i="1" dirty="0" err="1">
                <a:latin typeface="Century Gothic" panose="020B0502020202020204" pitchFamily="34" charset="0"/>
              </a:rPr>
              <a:t>arloingi</a:t>
            </a:r>
            <a:r>
              <a:rPr lang="en-US" sz="2400" i="1" dirty="0">
                <a:latin typeface="Century Gothic" panose="020B0502020202020204" pitchFamily="34" charset="0"/>
              </a:rPr>
              <a:t>, E. </a:t>
            </a:r>
            <a:r>
              <a:rPr lang="en-US" sz="2400" i="1" dirty="0" err="1">
                <a:latin typeface="Century Gothic" panose="020B0502020202020204" pitchFamily="34" charset="0"/>
              </a:rPr>
              <a:t>ninakohlyakimovae</a:t>
            </a:r>
            <a:endParaRPr lang="en-US" sz="2400" i="1" dirty="0">
              <a:latin typeface="Century Gothic" panose="020B0502020202020204" pitchFamily="34" charset="0"/>
            </a:endParaRPr>
          </a:p>
          <a:p>
            <a:pPr lvl="1">
              <a:buClrTx/>
              <a:buFont typeface="Wingdings" panose="05000000000000000000" pitchFamily="2" charset="2"/>
              <a:buChar char="§"/>
            </a:pPr>
            <a:r>
              <a:rPr lang="en-US" sz="2400" i="1" dirty="0">
                <a:latin typeface="Century Gothic" panose="020B0502020202020204" pitchFamily="34" charset="0"/>
              </a:rPr>
              <a:t>More susceptible to coccidiosis</a:t>
            </a:r>
          </a:p>
          <a:p>
            <a:pPr lvl="0">
              <a:buClrTx/>
              <a:buFont typeface="Wingdings" panose="05000000000000000000" pitchFamily="2" charset="2"/>
              <a:buChar char="§"/>
            </a:pPr>
            <a:r>
              <a:rPr lang="en-US" sz="2400" b="1" dirty="0">
                <a:solidFill>
                  <a:srgbClr val="7ABC32"/>
                </a:solidFill>
                <a:latin typeface="Century Gothic" panose="020B0502020202020204" pitchFamily="34" charset="0"/>
              </a:rPr>
              <a:t>Diarrhea </a:t>
            </a:r>
          </a:p>
          <a:p>
            <a:pPr lvl="0">
              <a:buClrTx/>
              <a:buFont typeface="Wingdings" panose="05000000000000000000" pitchFamily="2" charset="2"/>
              <a:buChar char="§"/>
            </a:pPr>
            <a:r>
              <a:rPr lang="en-US" sz="2400" b="1" dirty="0">
                <a:solidFill>
                  <a:srgbClr val="7ABC32"/>
                </a:solidFill>
                <a:latin typeface="Century Gothic" panose="020B0502020202020204" pitchFamily="34" charset="0"/>
              </a:rPr>
              <a:t>Dehydration</a:t>
            </a:r>
            <a:r>
              <a:rPr lang="en-US" sz="2400" dirty="0">
                <a:latin typeface="Century Gothic" panose="020B0502020202020204" pitchFamily="34" charset="0"/>
              </a:rPr>
              <a:t>, weakness, anorexia, weight loss, death </a:t>
            </a:r>
          </a:p>
          <a:p>
            <a:pPr lvl="0">
              <a:buClrTx/>
              <a:buFont typeface="Wingdings" panose="05000000000000000000" pitchFamily="2" charset="2"/>
              <a:buChar char="§"/>
            </a:pPr>
            <a:r>
              <a:rPr lang="en-US" sz="2400" b="1" dirty="0">
                <a:solidFill>
                  <a:srgbClr val="7ABC32"/>
                </a:solidFill>
                <a:latin typeface="Century Gothic" panose="020B0502020202020204" pitchFamily="34" charset="0"/>
              </a:rPr>
              <a:t>Secondary concerns</a:t>
            </a:r>
            <a:r>
              <a:rPr lang="en-US" sz="2400" dirty="0">
                <a:solidFill>
                  <a:srgbClr val="7ABC32"/>
                </a:solidFill>
                <a:latin typeface="Century Gothic" panose="020B0502020202020204" pitchFamily="34" charset="0"/>
              </a:rPr>
              <a:t>: Fly Strike &amp; Bacterial enteritis</a:t>
            </a:r>
          </a:p>
          <a:p>
            <a:pPr lvl="0">
              <a:buClrTx/>
              <a:buFont typeface="Wingdings" panose="05000000000000000000" pitchFamily="2" charset="2"/>
              <a:buChar char="§"/>
            </a:pPr>
            <a:r>
              <a:rPr lang="en-US" sz="2400" b="1" dirty="0">
                <a:solidFill>
                  <a:srgbClr val="7ABC32"/>
                </a:solidFill>
                <a:latin typeface="Century Gothic" panose="020B0502020202020204" pitchFamily="34" charset="0"/>
              </a:rPr>
              <a:t>Lambs &amp; Kids: 1-6 months </a:t>
            </a:r>
            <a:r>
              <a:rPr lang="en-US" sz="2400" dirty="0">
                <a:solidFill>
                  <a:srgbClr val="7ABC32"/>
                </a:solidFill>
                <a:latin typeface="Century Gothic" panose="020B0502020202020204" pitchFamily="34" charset="0"/>
              </a:rPr>
              <a:t>old most vulnerable</a:t>
            </a:r>
          </a:p>
          <a:p>
            <a:pPr marL="628650" indent="-571500">
              <a:buClrTx/>
              <a:buFont typeface="Wingdings" panose="05000000000000000000" pitchFamily="2" charset="2"/>
              <a:buChar char="§"/>
            </a:pPr>
            <a:endParaRPr lang="en-US" sz="2400" dirty="0">
              <a:latin typeface="Century Gothic" panose="020B0502020202020204" pitchFamily="34" charset="0"/>
            </a:endParaRPr>
          </a:p>
        </p:txBody>
      </p:sp>
      <p:pic>
        <p:nvPicPr>
          <p:cNvPr id="8194" name="Picture 2" descr="Dividing the Sheep from the Goats">
            <a:extLst>
              <a:ext uri="{FF2B5EF4-FFF2-40B4-BE49-F238E27FC236}">
                <a16:creationId xmlns:a16="http://schemas.microsoft.com/office/drawing/2014/main" id="{7D43785F-A2E6-4075-B634-98BC5B2D10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30480"/>
            <a:ext cx="6937374" cy="22634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38365" y="1823275"/>
            <a:ext cx="3453635" cy="2490602"/>
          </a:xfrm>
          <a:prstGeom prst="rect">
            <a:avLst/>
          </a:prstGeom>
        </p:spPr>
      </p:pic>
    </p:spTree>
    <p:extLst>
      <p:ext uri="{BB962C8B-B14F-4D97-AF65-F5344CB8AC3E}">
        <p14:creationId xmlns:p14="http://schemas.microsoft.com/office/powerpoint/2010/main" val="133341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3362" y="1143000"/>
            <a:ext cx="5038832" cy="4495800"/>
          </a:xfrm>
          <a:prstGeom prst="rect">
            <a:avLst/>
          </a:prstGeom>
        </p:spPr>
      </p:pic>
      <p:sp>
        <p:nvSpPr>
          <p:cNvPr id="6" name="TextBox 5"/>
          <p:cNvSpPr txBox="1"/>
          <p:nvPr/>
        </p:nvSpPr>
        <p:spPr>
          <a:xfrm>
            <a:off x="828982" y="5674894"/>
            <a:ext cx="3847592" cy="276999"/>
          </a:xfrm>
          <a:prstGeom prst="rect">
            <a:avLst/>
          </a:prstGeom>
          <a:noFill/>
        </p:spPr>
        <p:txBody>
          <a:bodyPr wrap="none" rtlCol="0">
            <a:spAutoFit/>
          </a:bodyPr>
          <a:lstStyle/>
          <a:p>
            <a:r>
              <a:rPr lang="en-US" sz="1200" u="sng" dirty="0">
                <a:hlinkClick r:id="rId4"/>
              </a:rPr>
              <a:t>http://www.nadis.org.uk/bulletins/coccidosis-in-lambs.aspx</a:t>
            </a:r>
            <a:endParaRPr lang="en-US" sz="1200" dirty="0"/>
          </a:p>
        </p:txBody>
      </p:sp>
      <p:sp>
        <p:nvSpPr>
          <p:cNvPr id="7" name="Rectangle 2">
            <a:extLst>
              <a:ext uri="{FF2B5EF4-FFF2-40B4-BE49-F238E27FC236}">
                <a16:creationId xmlns:a16="http://schemas.microsoft.com/office/drawing/2014/main" id="{6066A609-C80D-4657-B8E6-F340518FB262}"/>
              </a:ext>
            </a:extLst>
          </p:cNvPr>
          <p:cNvSpPr txBox="1">
            <a:spLocks noChangeArrowheads="1"/>
          </p:cNvSpPr>
          <p:nvPr/>
        </p:nvSpPr>
        <p:spPr bwMode="auto">
          <a:xfrm>
            <a:off x="381000" y="104000"/>
            <a:ext cx="6096000" cy="7259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b="1" kern="0" dirty="0">
                <a:solidFill>
                  <a:schemeClr val="tx1"/>
                </a:solidFill>
                <a:latin typeface="Century Gothic" panose="020B0502020202020204" pitchFamily="34" charset="0"/>
              </a:rPr>
              <a:t>Sheep Coccidiosis</a:t>
            </a:r>
            <a:endParaRPr lang="en-US" altLang="en-US" b="1" u="sng" kern="0" dirty="0">
              <a:solidFill>
                <a:schemeClr val="tx1"/>
              </a:solidFill>
              <a:latin typeface="Century Gothic" panose="020B0502020202020204" pitchFamily="34" charset="0"/>
            </a:endParaRPr>
          </a:p>
        </p:txBody>
      </p:sp>
      <p:pic>
        <p:nvPicPr>
          <p:cNvPr id="8" name="Picture 3" descr="2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10200" y="1245782"/>
            <a:ext cx="6599786" cy="4290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916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3236" y="261870"/>
            <a:ext cx="7620000" cy="776286"/>
          </a:xfrm>
        </p:spPr>
        <p:txBody>
          <a:bodyPr/>
          <a:lstStyle/>
          <a:p>
            <a:r>
              <a:rPr lang="en-US" b="1" dirty="0">
                <a:solidFill>
                  <a:schemeClr val="tx1"/>
                </a:solidFill>
                <a:latin typeface="Century Gothic" panose="020B0502020202020204" pitchFamily="34" charset="0"/>
              </a:rPr>
              <a:t>Coccidia assisted Fly-Strike</a:t>
            </a:r>
            <a:endParaRPr lang="en-US" altLang="en-US" b="1" u="sng" dirty="0">
              <a:solidFill>
                <a:schemeClr val="tx1"/>
              </a:solidFill>
              <a:latin typeface="Century Gothic" panose="020B0502020202020204" pitchFamily="34" charset="0"/>
            </a:endParaRPr>
          </a:p>
        </p:txBody>
      </p:sp>
      <p:sp>
        <p:nvSpPr>
          <p:cNvPr id="6" name="TextBox 5"/>
          <p:cNvSpPr txBox="1"/>
          <p:nvPr/>
        </p:nvSpPr>
        <p:spPr>
          <a:xfrm>
            <a:off x="7984973" y="5949462"/>
            <a:ext cx="3671350" cy="276999"/>
          </a:xfrm>
          <a:prstGeom prst="rect">
            <a:avLst/>
          </a:prstGeom>
          <a:noFill/>
        </p:spPr>
        <p:txBody>
          <a:bodyPr wrap="square" rtlCol="0">
            <a:spAutoFit/>
          </a:bodyPr>
          <a:lstStyle/>
          <a:p>
            <a:r>
              <a:rPr lang="en-US" sz="1200" u="sng" dirty="0">
                <a:hlinkClick r:id="rId3"/>
              </a:rPr>
              <a:t>https://teara.govt.nz/en/photograph/17443/fly-strike</a:t>
            </a:r>
            <a:endParaRPr lang="en-US" sz="12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77200" y="261870"/>
            <a:ext cx="3834221" cy="568759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0518" y="1177403"/>
            <a:ext cx="3235633" cy="2426725"/>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73064" y="1621763"/>
            <a:ext cx="3434403" cy="2260111"/>
          </a:xfrm>
          <a:prstGeom prst="rect">
            <a:avLst/>
          </a:prstGeom>
        </p:spPr>
      </p:pic>
      <p:sp>
        <p:nvSpPr>
          <p:cNvPr id="11" name="TextBox 10"/>
          <p:cNvSpPr txBox="1"/>
          <p:nvPr/>
        </p:nvSpPr>
        <p:spPr>
          <a:xfrm>
            <a:off x="513336" y="3604875"/>
            <a:ext cx="2789995" cy="276999"/>
          </a:xfrm>
          <a:prstGeom prst="rect">
            <a:avLst/>
          </a:prstGeom>
          <a:noFill/>
        </p:spPr>
        <p:txBody>
          <a:bodyPr wrap="none" rtlCol="0">
            <a:spAutoFit/>
          </a:bodyPr>
          <a:lstStyle/>
          <a:p>
            <a:r>
              <a:rPr lang="en-US" sz="1200" u="sng" dirty="0">
                <a:hlinkClick r:id="rId7"/>
              </a:rPr>
              <a:t>http://hartslock.org.uk/blog/?page_id=103</a:t>
            </a:r>
            <a:endParaRPr lang="en-US" sz="1200" dirty="0"/>
          </a:p>
        </p:txBody>
      </p:sp>
      <p:sp>
        <p:nvSpPr>
          <p:cNvPr id="12" name="TextBox 11"/>
          <p:cNvSpPr txBox="1"/>
          <p:nvPr/>
        </p:nvSpPr>
        <p:spPr>
          <a:xfrm>
            <a:off x="4031209" y="4003816"/>
            <a:ext cx="3914009" cy="461665"/>
          </a:xfrm>
          <a:prstGeom prst="rect">
            <a:avLst/>
          </a:prstGeom>
          <a:noFill/>
        </p:spPr>
        <p:txBody>
          <a:bodyPr wrap="square" rtlCol="0">
            <a:spAutoFit/>
          </a:bodyPr>
          <a:lstStyle/>
          <a:p>
            <a:r>
              <a:rPr lang="en-US" sz="1200" u="sng" dirty="0">
                <a:hlinkClick r:id="rId8"/>
              </a:rPr>
              <a:t>https://seedstockcentral.com.au/2016/03/31/sheep-producers-urged-to-monitor-flocks-for-fly-strike/</a:t>
            </a:r>
            <a:endParaRPr lang="en-US" sz="1200" dirty="0"/>
          </a:p>
        </p:txBody>
      </p:sp>
    </p:spTree>
    <p:extLst>
      <p:ext uri="{BB962C8B-B14F-4D97-AF65-F5344CB8AC3E}">
        <p14:creationId xmlns:p14="http://schemas.microsoft.com/office/powerpoint/2010/main" val="2874885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991600" y="5526312"/>
            <a:ext cx="2848472" cy="276999"/>
          </a:xfrm>
          <a:prstGeom prst="rect">
            <a:avLst/>
          </a:prstGeom>
          <a:noFill/>
        </p:spPr>
        <p:txBody>
          <a:bodyPr wrap="none" rtlCol="0">
            <a:spAutoFit/>
          </a:bodyPr>
          <a:lstStyle/>
          <a:p>
            <a:r>
              <a:rPr lang="en-US" sz="1200" u="sng" dirty="0">
                <a:hlinkClick r:id="rId2"/>
              </a:rPr>
              <a:t>https://www.sheepandgoat.com/coccidiosis</a:t>
            </a:r>
            <a:endParaRPr lang="en-US" sz="1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990600"/>
            <a:ext cx="5306050" cy="3962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91200" y="990599"/>
            <a:ext cx="6172200" cy="4513521"/>
          </a:xfrm>
          <a:prstGeom prst="rect">
            <a:avLst/>
          </a:prstGeom>
        </p:spPr>
      </p:pic>
      <p:sp>
        <p:nvSpPr>
          <p:cNvPr id="7" name="Rectangle 2">
            <a:extLst>
              <a:ext uri="{FF2B5EF4-FFF2-40B4-BE49-F238E27FC236}">
                <a16:creationId xmlns:a16="http://schemas.microsoft.com/office/drawing/2014/main" id="{D64281B5-210B-4AA8-AFE8-C4B8A541B7AA}"/>
              </a:ext>
            </a:extLst>
          </p:cNvPr>
          <p:cNvSpPr txBox="1">
            <a:spLocks noChangeArrowheads="1"/>
          </p:cNvSpPr>
          <p:nvPr/>
        </p:nvSpPr>
        <p:spPr bwMode="auto">
          <a:xfrm>
            <a:off x="381000" y="104000"/>
            <a:ext cx="6096000" cy="7259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b="1" kern="0" dirty="0">
                <a:solidFill>
                  <a:schemeClr val="tx1"/>
                </a:solidFill>
                <a:latin typeface="Century Gothic" panose="020B0502020202020204" pitchFamily="34" charset="0"/>
              </a:rPr>
              <a:t>Goat Coccidiosis</a:t>
            </a:r>
            <a:endParaRPr lang="en-US" altLang="en-US" b="1" u="sng" kern="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34760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74" y="212655"/>
            <a:ext cx="7789332" cy="974035"/>
          </a:xfrm>
        </p:spPr>
        <p:txBody>
          <a:bodyPr/>
          <a:lstStyle/>
          <a:p>
            <a:pPr algn="ctr"/>
            <a:r>
              <a:rPr lang="en-US" b="1" dirty="0">
                <a:solidFill>
                  <a:schemeClr val="tx1"/>
                </a:solidFill>
                <a:latin typeface="Century Gothic" panose="020B0502020202020204" pitchFamily="34" charset="0"/>
              </a:rPr>
              <a:t>Swine &amp; Horse Coccidiosis</a:t>
            </a:r>
            <a:br>
              <a:rPr lang="en-US" b="1" dirty="0">
                <a:solidFill>
                  <a:schemeClr val="tx1"/>
                </a:solidFill>
                <a:latin typeface="Century Gothic" panose="020B0502020202020204" pitchFamily="34" charset="0"/>
              </a:rPr>
            </a:br>
            <a:r>
              <a:rPr lang="en-US" sz="2800" b="1" dirty="0">
                <a:solidFill>
                  <a:schemeClr val="tx1"/>
                </a:solidFill>
                <a:latin typeface="Century Gothic" panose="020B0502020202020204" pitchFamily="34" charset="0"/>
              </a:rPr>
              <a:t>(low pathogenicity)</a:t>
            </a:r>
            <a:endParaRPr lang="en-US" altLang="en-US" sz="2800" b="1" u="sng" dirty="0">
              <a:solidFill>
                <a:schemeClr val="tx1"/>
              </a:solidFill>
              <a:latin typeface="Century Gothic" panose="020B0502020202020204" pitchFamily="34" charset="0"/>
            </a:endParaRPr>
          </a:p>
        </p:txBody>
      </p:sp>
      <p:sp>
        <p:nvSpPr>
          <p:cNvPr id="15363" name="Rectangle 3"/>
          <p:cNvSpPr>
            <a:spLocks noGrp="1" noChangeArrowheads="1"/>
          </p:cNvSpPr>
          <p:nvPr>
            <p:ph idx="1"/>
          </p:nvPr>
        </p:nvSpPr>
        <p:spPr>
          <a:xfrm>
            <a:off x="248478" y="1202635"/>
            <a:ext cx="7981121" cy="4572000"/>
          </a:xfrm>
        </p:spPr>
        <p:txBody>
          <a:bodyPr/>
          <a:lstStyle/>
          <a:p>
            <a:pPr lvl="0">
              <a:buClrTx/>
              <a:buFont typeface="Wingdings" panose="05000000000000000000" pitchFamily="2" charset="2"/>
              <a:buChar char="§"/>
            </a:pPr>
            <a:r>
              <a:rPr lang="en-US" b="1" dirty="0">
                <a:latin typeface="Century Gothic" panose="020B0502020202020204" pitchFamily="34" charset="0"/>
              </a:rPr>
              <a:t>Swine</a:t>
            </a:r>
          </a:p>
          <a:p>
            <a:pPr lvl="1">
              <a:buClrTx/>
              <a:buFont typeface="Wingdings" panose="05000000000000000000" pitchFamily="2" charset="2"/>
              <a:buChar char="§"/>
            </a:pPr>
            <a:r>
              <a:rPr lang="en-US" dirty="0">
                <a:latin typeface="Century Gothic" panose="020B0502020202020204" pitchFamily="34" charset="0"/>
              </a:rPr>
              <a:t>8 </a:t>
            </a:r>
            <a:r>
              <a:rPr lang="en-US" i="1" dirty="0">
                <a:latin typeface="Century Gothic" panose="020B0502020202020204" pitchFamily="34" charset="0"/>
              </a:rPr>
              <a:t>Eimeria spp. </a:t>
            </a:r>
            <a:r>
              <a:rPr lang="en-US" dirty="0">
                <a:latin typeface="Century Gothic" panose="020B0502020202020204" pitchFamily="34" charset="0"/>
              </a:rPr>
              <a:t>but low pathogenicity</a:t>
            </a:r>
          </a:p>
          <a:p>
            <a:pPr lvl="1">
              <a:buClrTx/>
              <a:buFont typeface="Wingdings" panose="05000000000000000000" pitchFamily="2" charset="2"/>
              <a:buChar char="§"/>
            </a:pPr>
            <a:r>
              <a:rPr lang="en-US" dirty="0">
                <a:solidFill>
                  <a:srgbClr val="00B0F0"/>
                </a:solidFill>
                <a:latin typeface="Century Gothic" panose="020B0502020202020204" pitchFamily="34" charset="0"/>
              </a:rPr>
              <a:t>(</a:t>
            </a:r>
            <a:r>
              <a:rPr lang="en-US" i="1" dirty="0" err="1">
                <a:solidFill>
                  <a:srgbClr val="00B0F0"/>
                </a:solidFill>
                <a:latin typeface="Century Gothic" panose="020B0502020202020204" pitchFamily="34" charset="0"/>
              </a:rPr>
              <a:t>Cystoisospora</a:t>
            </a:r>
            <a:r>
              <a:rPr lang="en-US" i="1" dirty="0">
                <a:solidFill>
                  <a:srgbClr val="00B0F0"/>
                </a:solidFill>
                <a:latin typeface="Century Gothic" panose="020B0502020202020204" pitchFamily="34" charset="0"/>
              </a:rPr>
              <a:t> </a:t>
            </a:r>
            <a:r>
              <a:rPr lang="en-US" i="1" dirty="0" err="1">
                <a:solidFill>
                  <a:srgbClr val="00B0F0"/>
                </a:solidFill>
                <a:latin typeface="Century Gothic" panose="020B0502020202020204" pitchFamily="34" charset="0"/>
              </a:rPr>
              <a:t>suis</a:t>
            </a:r>
            <a:r>
              <a:rPr lang="en-US" dirty="0">
                <a:solidFill>
                  <a:srgbClr val="00B0F0"/>
                </a:solidFill>
                <a:latin typeface="Century Gothic" panose="020B0502020202020204" pitchFamily="34" charset="0"/>
              </a:rPr>
              <a:t> is more important)</a:t>
            </a:r>
          </a:p>
          <a:p>
            <a:pPr lvl="0">
              <a:buClrTx/>
              <a:buFont typeface="Wingdings" panose="05000000000000000000" pitchFamily="2" charset="2"/>
              <a:buChar char="§"/>
            </a:pPr>
            <a:r>
              <a:rPr lang="en-US" dirty="0">
                <a:latin typeface="Century Gothic" panose="020B0502020202020204" pitchFamily="34" charset="0"/>
              </a:rPr>
              <a:t>Horse</a:t>
            </a:r>
          </a:p>
          <a:p>
            <a:pPr lvl="1">
              <a:buClrTx/>
              <a:buFont typeface="Wingdings" panose="05000000000000000000" pitchFamily="2" charset="2"/>
              <a:buChar char="§"/>
            </a:pPr>
            <a:r>
              <a:rPr lang="en-US" dirty="0">
                <a:latin typeface="Century Gothic" panose="020B0502020202020204" pitchFamily="34" charset="0"/>
              </a:rPr>
              <a:t> </a:t>
            </a:r>
            <a:r>
              <a:rPr lang="en-US" i="1" dirty="0">
                <a:latin typeface="Century Gothic" panose="020B0502020202020204" pitchFamily="34" charset="0"/>
              </a:rPr>
              <a:t>Eimeria </a:t>
            </a:r>
            <a:r>
              <a:rPr lang="en-US" i="1" dirty="0" err="1">
                <a:latin typeface="Century Gothic" panose="020B0502020202020204" pitchFamily="34" charset="0"/>
              </a:rPr>
              <a:t>leuckarti</a:t>
            </a:r>
            <a:r>
              <a:rPr lang="en-US" i="1" dirty="0">
                <a:latin typeface="Century Gothic" panose="020B0502020202020204" pitchFamily="34" charset="0"/>
              </a:rPr>
              <a:t>  </a:t>
            </a:r>
          </a:p>
          <a:p>
            <a:pPr lvl="2">
              <a:buClrTx/>
              <a:buFont typeface="Wingdings" panose="05000000000000000000" pitchFamily="2" charset="2"/>
              <a:buChar char="§"/>
            </a:pPr>
            <a:r>
              <a:rPr lang="en-US" dirty="0">
                <a:latin typeface="Century Gothic" panose="020B0502020202020204" pitchFamily="34" charset="0"/>
              </a:rPr>
              <a:t>non-pathogenic</a:t>
            </a:r>
            <a:endParaRPr lang="en-US" sz="3200" dirty="0">
              <a:latin typeface="Century Gothic" panose="020B050202020202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6326" y="4435795"/>
            <a:ext cx="2998857" cy="2249143"/>
          </a:xfrm>
          <a:prstGeom prst="rect">
            <a:avLst/>
          </a:prstGeom>
        </p:spPr>
      </p:pic>
      <p:pic>
        <p:nvPicPr>
          <p:cNvPr id="11268" name="Picture 4" descr="fig3">
            <a:extLst>
              <a:ext uri="{FF2B5EF4-FFF2-40B4-BE49-F238E27FC236}">
                <a16:creationId xmlns:a16="http://schemas.microsoft.com/office/drawing/2014/main" id="{6222F5BA-27B0-40B1-8DBB-22203927B52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534401" y="176211"/>
            <a:ext cx="3429000" cy="3678164"/>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Shape 7">
            <a:extLst>
              <a:ext uri="{FF2B5EF4-FFF2-40B4-BE49-F238E27FC236}">
                <a16:creationId xmlns:a16="http://schemas.microsoft.com/office/drawing/2014/main" id="{47710A83-7874-40E5-BE42-AF6ACE997E90}"/>
              </a:ext>
            </a:extLst>
          </p:cNvPr>
          <p:cNvSpPr/>
          <p:nvPr/>
        </p:nvSpPr>
        <p:spPr bwMode="auto">
          <a:xfrm rot="21250944">
            <a:off x="3259701" y="2623692"/>
            <a:ext cx="4493267" cy="611685"/>
          </a:xfrm>
          <a:custGeom>
            <a:avLst/>
            <a:gdLst>
              <a:gd name="connsiteX0" fmla="*/ 0 w 2672030"/>
              <a:gd name="connsiteY0" fmla="*/ 0 h 611685"/>
              <a:gd name="connsiteX1" fmla="*/ 251791 w 2672030"/>
              <a:gd name="connsiteY1" fmla="*/ 410817 h 611685"/>
              <a:gd name="connsiteX2" fmla="*/ 795130 w 2672030"/>
              <a:gd name="connsiteY2" fmla="*/ 596348 h 611685"/>
              <a:gd name="connsiteX3" fmla="*/ 1868556 w 2672030"/>
              <a:gd name="connsiteY3" fmla="*/ 596348 h 611685"/>
              <a:gd name="connsiteX4" fmla="*/ 2597426 w 2672030"/>
              <a:gd name="connsiteY4" fmla="*/ 556591 h 611685"/>
              <a:gd name="connsiteX5" fmla="*/ 2610678 w 2672030"/>
              <a:gd name="connsiteY5" fmla="*/ 556591 h 61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030" h="611685">
                <a:moveTo>
                  <a:pt x="0" y="0"/>
                </a:moveTo>
                <a:cubicBezTo>
                  <a:pt x="59634" y="155713"/>
                  <a:pt x="119269" y="311426"/>
                  <a:pt x="251791" y="410817"/>
                </a:cubicBezTo>
                <a:cubicBezTo>
                  <a:pt x="384313" y="510208"/>
                  <a:pt x="525669" y="565426"/>
                  <a:pt x="795130" y="596348"/>
                </a:cubicBezTo>
                <a:cubicBezTo>
                  <a:pt x="1064591" y="627270"/>
                  <a:pt x="1568173" y="602974"/>
                  <a:pt x="1868556" y="596348"/>
                </a:cubicBezTo>
                <a:cubicBezTo>
                  <a:pt x="2168939" y="589722"/>
                  <a:pt x="2473739" y="563217"/>
                  <a:pt x="2597426" y="556591"/>
                </a:cubicBezTo>
                <a:cubicBezTo>
                  <a:pt x="2721113" y="549965"/>
                  <a:pt x="2665895" y="553278"/>
                  <a:pt x="2610678" y="556591"/>
                </a:cubicBezTo>
              </a:path>
            </a:pathLst>
          </a:custGeom>
          <a:noFill/>
          <a:ln w="5715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B71EC862-FFDE-4330-88D0-642D9A730159}"/>
              </a:ext>
            </a:extLst>
          </p:cNvPr>
          <p:cNvSpPr/>
          <p:nvPr/>
        </p:nvSpPr>
        <p:spPr>
          <a:xfrm rot="21138165">
            <a:off x="5031307" y="3204280"/>
            <a:ext cx="2291012" cy="830997"/>
          </a:xfrm>
          <a:prstGeom prst="rect">
            <a:avLst/>
          </a:prstGeom>
        </p:spPr>
        <p:txBody>
          <a:bodyPr wrap="none">
            <a:spAutoFit/>
          </a:bodyPr>
          <a:lstStyle/>
          <a:p>
            <a:r>
              <a:rPr lang="en-US" b="1" dirty="0">
                <a:solidFill>
                  <a:srgbClr val="00B0F0"/>
                </a:solidFill>
                <a:latin typeface="Century Gothic" panose="020B0502020202020204" pitchFamily="34" charset="0"/>
              </a:rPr>
              <a:t>Teaser for </a:t>
            </a:r>
          </a:p>
          <a:p>
            <a:r>
              <a:rPr lang="en-US" b="1" dirty="0">
                <a:solidFill>
                  <a:srgbClr val="00B0F0"/>
                </a:solidFill>
                <a:latin typeface="Century Gothic" panose="020B0502020202020204" pitchFamily="34" charset="0"/>
              </a:rPr>
              <a:t>NEXT Lecture!!</a:t>
            </a:r>
            <a:endParaRPr lang="en-US" b="1" dirty="0">
              <a:solidFill>
                <a:srgbClr val="00B0F0"/>
              </a:solidFill>
            </a:endParaRPr>
          </a:p>
        </p:txBody>
      </p:sp>
      <p:pic>
        <p:nvPicPr>
          <p:cNvPr id="11266" name="Picture 2" descr="Image result for Isospora suis">
            <a:extLst>
              <a:ext uri="{FF2B5EF4-FFF2-40B4-BE49-F238E27FC236}">
                <a16:creationId xmlns:a16="http://schemas.microsoft.com/office/drawing/2014/main" id="{77EE61D8-9536-45E8-9953-E42E6360FE7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91" b="-2789"/>
          <a:stretch/>
        </p:blipFill>
        <p:spPr bwMode="auto">
          <a:xfrm>
            <a:off x="7557054" y="3209535"/>
            <a:ext cx="3428999" cy="26173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B077791-E624-49F9-A688-C6E58BCD4E13}"/>
              </a:ext>
            </a:extLst>
          </p:cNvPr>
          <p:cNvSpPr/>
          <p:nvPr/>
        </p:nvSpPr>
        <p:spPr>
          <a:xfrm>
            <a:off x="8101991" y="5312970"/>
            <a:ext cx="2818400" cy="461665"/>
          </a:xfrm>
          <a:prstGeom prst="rect">
            <a:avLst/>
          </a:prstGeom>
        </p:spPr>
        <p:txBody>
          <a:bodyPr wrap="none">
            <a:spAutoFit/>
          </a:bodyPr>
          <a:lstStyle/>
          <a:p>
            <a:r>
              <a:rPr lang="en-US" i="1" dirty="0" err="1">
                <a:solidFill>
                  <a:srgbClr val="FFFF00"/>
                </a:solidFill>
                <a:latin typeface="Century Gothic" panose="020B0502020202020204" pitchFamily="34" charset="0"/>
              </a:rPr>
              <a:t>Cystoisospora</a:t>
            </a:r>
            <a:r>
              <a:rPr lang="en-US" i="1" dirty="0">
                <a:solidFill>
                  <a:srgbClr val="FFFF00"/>
                </a:solidFill>
                <a:latin typeface="Century Gothic" panose="020B0502020202020204" pitchFamily="34" charset="0"/>
              </a:rPr>
              <a:t> </a:t>
            </a:r>
            <a:r>
              <a:rPr lang="en-US" i="1" dirty="0" err="1">
                <a:solidFill>
                  <a:srgbClr val="FFFF00"/>
                </a:solidFill>
                <a:latin typeface="Century Gothic" panose="020B0502020202020204" pitchFamily="34" charset="0"/>
              </a:rPr>
              <a:t>suis</a:t>
            </a:r>
            <a:endParaRPr lang="en-US" i="1" dirty="0">
              <a:solidFill>
                <a:srgbClr val="FFFF00"/>
              </a:solidFill>
            </a:endParaRPr>
          </a:p>
        </p:txBody>
      </p:sp>
      <p:sp>
        <p:nvSpPr>
          <p:cNvPr id="14" name="Rectangle 13">
            <a:extLst>
              <a:ext uri="{FF2B5EF4-FFF2-40B4-BE49-F238E27FC236}">
                <a16:creationId xmlns:a16="http://schemas.microsoft.com/office/drawing/2014/main" id="{E8BF2E73-0158-4E06-9DE4-0554CE401541}"/>
              </a:ext>
            </a:extLst>
          </p:cNvPr>
          <p:cNvSpPr/>
          <p:nvPr/>
        </p:nvSpPr>
        <p:spPr>
          <a:xfrm>
            <a:off x="9922458" y="140572"/>
            <a:ext cx="2040943" cy="461665"/>
          </a:xfrm>
          <a:prstGeom prst="rect">
            <a:avLst/>
          </a:prstGeom>
        </p:spPr>
        <p:txBody>
          <a:bodyPr wrap="none">
            <a:spAutoFit/>
          </a:bodyPr>
          <a:lstStyle/>
          <a:p>
            <a:r>
              <a:rPr lang="en-US" i="1" dirty="0">
                <a:solidFill>
                  <a:srgbClr val="FFFF00"/>
                </a:solidFill>
                <a:latin typeface="Century Gothic" panose="020B0502020202020204" pitchFamily="34" charset="0"/>
              </a:rPr>
              <a:t>Piglet Scours</a:t>
            </a:r>
            <a:endParaRPr lang="en-US" i="1" dirty="0">
              <a:solidFill>
                <a:srgbClr val="FFFF00"/>
              </a:solidFill>
            </a:endParaRPr>
          </a:p>
        </p:txBody>
      </p:sp>
    </p:spTree>
    <p:extLst>
      <p:ext uri="{BB962C8B-B14F-4D97-AF65-F5344CB8AC3E}">
        <p14:creationId xmlns:p14="http://schemas.microsoft.com/office/powerpoint/2010/main" val="229822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6757" y="427228"/>
            <a:ext cx="10390716" cy="776286"/>
          </a:xfrm>
        </p:spPr>
        <p:txBody>
          <a:bodyPr/>
          <a:lstStyle/>
          <a:p>
            <a:r>
              <a:rPr lang="en-US" b="1" dirty="0">
                <a:solidFill>
                  <a:srgbClr val="C00000"/>
                </a:solidFill>
                <a:latin typeface="Century Gothic" panose="020B0502020202020204" pitchFamily="34" charset="0"/>
              </a:rPr>
              <a:t>Poultry Coccidiosis</a:t>
            </a:r>
            <a:endParaRPr lang="en-US" altLang="en-US" b="1" u="sng" dirty="0">
              <a:solidFill>
                <a:srgbClr val="C00000"/>
              </a:solidFill>
              <a:latin typeface="Century Gothic" panose="020B0502020202020204" pitchFamily="34" charset="0"/>
            </a:endParaRPr>
          </a:p>
        </p:txBody>
      </p:sp>
      <p:sp>
        <p:nvSpPr>
          <p:cNvPr id="15363" name="Rectangle 3"/>
          <p:cNvSpPr>
            <a:spLocks noGrp="1" noChangeArrowheads="1"/>
          </p:cNvSpPr>
          <p:nvPr>
            <p:ph idx="1"/>
          </p:nvPr>
        </p:nvSpPr>
        <p:spPr>
          <a:xfrm>
            <a:off x="196403" y="1574301"/>
            <a:ext cx="11614597" cy="4953000"/>
          </a:xfrm>
        </p:spPr>
        <p:txBody>
          <a:bodyPr/>
          <a:lstStyle/>
          <a:p>
            <a:pPr lvl="0">
              <a:buClrTx/>
              <a:buFont typeface="Wingdings" panose="05000000000000000000" pitchFamily="2" charset="2"/>
              <a:buChar char="§"/>
            </a:pPr>
            <a:r>
              <a:rPr lang="en-US" sz="2800" b="1" dirty="0">
                <a:latin typeface="Century Gothic" panose="020B0502020202020204" pitchFamily="34" charset="0"/>
              </a:rPr>
              <a:t>Poultry</a:t>
            </a:r>
            <a:endParaRPr lang="en-US" sz="3600" b="1" dirty="0">
              <a:latin typeface="Century Gothic" panose="020B0502020202020204" pitchFamily="34" charset="0"/>
            </a:endParaRPr>
          </a:p>
          <a:p>
            <a:pPr lvl="1">
              <a:buClrTx/>
              <a:buFont typeface="Wingdings" panose="05000000000000000000" pitchFamily="2" charset="2"/>
              <a:buChar char="§"/>
            </a:pPr>
            <a:r>
              <a:rPr lang="en-US" sz="2400" dirty="0">
                <a:latin typeface="Century Gothic" panose="020B0502020202020204" pitchFamily="34" charset="0"/>
              </a:rPr>
              <a:t>Massive destruction of epithelial cells - </a:t>
            </a:r>
            <a:r>
              <a:rPr lang="en-US" sz="2400" b="1" dirty="0">
                <a:solidFill>
                  <a:srgbClr val="C00000"/>
                </a:solidFill>
                <a:latin typeface="Century Gothic" panose="020B0502020202020204" pitchFamily="34" charset="0"/>
              </a:rPr>
              <a:t>hemorrhage, malabsorption</a:t>
            </a:r>
            <a:r>
              <a:rPr lang="en-US" sz="2400" dirty="0">
                <a:latin typeface="Century Gothic" panose="020B0502020202020204" pitchFamily="34" charset="0"/>
              </a:rPr>
              <a:t>.</a:t>
            </a:r>
            <a:endParaRPr lang="en-US" sz="3200" dirty="0">
              <a:latin typeface="Century Gothic" panose="020B0502020202020204" pitchFamily="34" charset="0"/>
            </a:endParaRPr>
          </a:p>
          <a:p>
            <a:pPr lvl="2">
              <a:buClrTx/>
              <a:buFont typeface="Wingdings" panose="05000000000000000000" pitchFamily="2" charset="2"/>
              <a:buChar char="§"/>
            </a:pPr>
            <a:r>
              <a:rPr lang="en-US" sz="2000" dirty="0">
                <a:latin typeface="Century Gothic" panose="020B0502020202020204" pitchFamily="34" charset="0"/>
              </a:rPr>
              <a:t>often prior to patency (before shedding oocyst)</a:t>
            </a:r>
            <a:endParaRPr lang="en-US" sz="2800" dirty="0">
              <a:latin typeface="Century Gothic" panose="020B0502020202020204" pitchFamily="34" charset="0"/>
            </a:endParaRPr>
          </a:p>
          <a:p>
            <a:pPr lvl="2">
              <a:buClrTx/>
              <a:buFont typeface="Wingdings" panose="05000000000000000000" pitchFamily="2" charset="2"/>
              <a:buChar char="§"/>
            </a:pPr>
            <a:r>
              <a:rPr lang="en-US" sz="2000" b="1" dirty="0">
                <a:solidFill>
                  <a:srgbClr val="C00000"/>
                </a:solidFill>
                <a:latin typeface="Century Gothic" panose="020B0502020202020204" pitchFamily="34" charset="0"/>
              </a:rPr>
              <a:t>young birds at greatest risk</a:t>
            </a:r>
            <a:endParaRPr lang="en-US" sz="2800" b="1" dirty="0">
              <a:solidFill>
                <a:srgbClr val="C00000"/>
              </a:solidFill>
              <a:latin typeface="Century Gothic" panose="020B0502020202020204" pitchFamily="34" charset="0"/>
            </a:endParaRPr>
          </a:p>
          <a:p>
            <a:pPr lvl="2">
              <a:buClrTx/>
              <a:buFont typeface="Wingdings" panose="05000000000000000000" pitchFamily="2" charset="2"/>
              <a:buChar char="§"/>
            </a:pPr>
            <a:endParaRPr lang="en-US" sz="900" dirty="0">
              <a:latin typeface="Century Gothic" panose="020B0502020202020204" pitchFamily="34" charset="0"/>
            </a:endParaRPr>
          </a:p>
          <a:p>
            <a:pPr lvl="1">
              <a:buClrTx/>
              <a:buFont typeface="Wingdings" panose="05000000000000000000" pitchFamily="2" charset="2"/>
              <a:buChar char="§"/>
            </a:pPr>
            <a:r>
              <a:rPr lang="en-US" sz="2400" dirty="0">
                <a:latin typeface="Century Gothic" panose="020B0502020202020204" pitchFamily="34" charset="0"/>
              </a:rPr>
              <a:t>Chickens -- </a:t>
            </a:r>
            <a:r>
              <a:rPr lang="en-US" sz="2400" i="1" dirty="0">
                <a:latin typeface="Century Gothic" panose="020B0502020202020204" pitchFamily="34" charset="0"/>
              </a:rPr>
              <a:t>E. </a:t>
            </a:r>
            <a:r>
              <a:rPr lang="en-US" sz="2400" i="1" dirty="0" err="1">
                <a:latin typeface="Century Gothic" panose="020B0502020202020204" pitchFamily="34" charset="0"/>
              </a:rPr>
              <a:t>tenella</a:t>
            </a:r>
            <a:r>
              <a:rPr lang="en-US" sz="2400" i="1" dirty="0">
                <a:latin typeface="Century Gothic" panose="020B0502020202020204" pitchFamily="34" charset="0"/>
              </a:rPr>
              <a:t> </a:t>
            </a:r>
            <a:r>
              <a:rPr lang="en-US" sz="1800" dirty="0">
                <a:latin typeface="Century Gothic" panose="020B0502020202020204" pitchFamily="34" charset="0"/>
              </a:rPr>
              <a:t>(&lt;4wk old)</a:t>
            </a:r>
            <a:r>
              <a:rPr lang="en-US" sz="2400" dirty="0">
                <a:latin typeface="Century Gothic" panose="020B0502020202020204" pitchFamily="34" charset="0"/>
              </a:rPr>
              <a:t>,</a:t>
            </a:r>
            <a:r>
              <a:rPr lang="en-US" sz="2400" i="1" dirty="0">
                <a:latin typeface="Century Gothic" panose="020B0502020202020204" pitchFamily="34" charset="0"/>
              </a:rPr>
              <a:t> E. </a:t>
            </a:r>
            <a:r>
              <a:rPr lang="en-US" sz="2400" i="1" dirty="0" err="1">
                <a:latin typeface="Century Gothic" panose="020B0502020202020204" pitchFamily="34" charset="0"/>
              </a:rPr>
              <a:t>necatrix</a:t>
            </a:r>
            <a:r>
              <a:rPr lang="en-US" sz="2400" dirty="0">
                <a:latin typeface="Century Gothic" panose="020B0502020202020204" pitchFamily="34" charset="0"/>
              </a:rPr>
              <a:t> </a:t>
            </a:r>
            <a:r>
              <a:rPr lang="en-US" sz="1800" dirty="0">
                <a:latin typeface="Century Gothic" panose="020B0502020202020204" pitchFamily="34" charset="0"/>
              </a:rPr>
              <a:t>(&gt;6wk old)</a:t>
            </a:r>
            <a:r>
              <a:rPr lang="en-US" sz="2400" dirty="0">
                <a:latin typeface="Century Gothic" panose="020B0502020202020204" pitchFamily="34" charset="0"/>
              </a:rPr>
              <a:t>,</a:t>
            </a:r>
            <a:r>
              <a:rPr lang="en-US" sz="2400" i="1" dirty="0">
                <a:latin typeface="Century Gothic" panose="020B0502020202020204" pitchFamily="34" charset="0"/>
              </a:rPr>
              <a:t> E. </a:t>
            </a:r>
            <a:r>
              <a:rPr lang="en-US" sz="2400" i="1" dirty="0" err="1">
                <a:latin typeface="Century Gothic" panose="020B0502020202020204" pitchFamily="34" charset="0"/>
              </a:rPr>
              <a:t>acervulina</a:t>
            </a:r>
            <a:r>
              <a:rPr lang="en-US" sz="2400" i="1" dirty="0">
                <a:latin typeface="Century Gothic" panose="020B0502020202020204" pitchFamily="34" charset="0"/>
              </a:rPr>
              <a:t>, E. maxima</a:t>
            </a:r>
            <a:r>
              <a:rPr lang="en-US" sz="2400" dirty="0">
                <a:latin typeface="Century Gothic" panose="020B0502020202020204" pitchFamily="34" charset="0"/>
              </a:rPr>
              <a:t>, </a:t>
            </a:r>
            <a:r>
              <a:rPr lang="en-US" sz="2400" i="1" dirty="0">
                <a:latin typeface="Century Gothic" panose="020B0502020202020204" pitchFamily="34" charset="0"/>
              </a:rPr>
              <a:t>E. </a:t>
            </a:r>
            <a:r>
              <a:rPr lang="en-US" sz="2400" i="1" dirty="0" err="1">
                <a:latin typeface="Century Gothic" panose="020B0502020202020204" pitchFamily="34" charset="0"/>
              </a:rPr>
              <a:t>mivati</a:t>
            </a:r>
            <a:r>
              <a:rPr lang="en-US" sz="2400" i="1" dirty="0">
                <a:latin typeface="Century Gothic" panose="020B0502020202020204" pitchFamily="34" charset="0"/>
              </a:rPr>
              <a:t>, </a:t>
            </a:r>
            <a:r>
              <a:rPr lang="en-US" sz="2400" dirty="0">
                <a:latin typeface="Century Gothic" panose="020B0502020202020204" pitchFamily="34" charset="0"/>
              </a:rPr>
              <a:t>and </a:t>
            </a:r>
            <a:r>
              <a:rPr lang="en-US" sz="2400" i="1" dirty="0">
                <a:latin typeface="Century Gothic" panose="020B0502020202020204" pitchFamily="34" charset="0"/>
              </a:rPr>
              <a:t>E. </a:t>
            </a:r>
            <a:r>
              <a:rPr lang="en-US" sz="2400" i="1" dirty="0" err="1">
                <a:latin typeface="Century Gothic" panose="020B0502020202020204" pitchFamily="34" charset="0"/>
              </a:rPr>
              <a:t>brunetti</a:t>
            </a:r>
            <a:r>
              <a:rPr lang="en-US" sz="2400" dirty="0">
                <a:latin typeface="Century Gothic" panose="020B0502020202020204" pitchFamily="34" charset="0"/>
              </a:rPr>
              <a:t>.</a:t>
            </a:r>
            <a:endParaRPr lang="en-US" sz="3200" dirty="0">
              <a:latin typeface="Century Gothic" panose="020B0502020202020204" pitchFamily="34" charset="0"/>
            </a:endParaRPr>
          </a:p>
          <a:p>
            <a:pPr lvl="1">
              <a:buClrTx/>
              <a:buFont typeface="Wingdings" panose="05000000000000000000" pitchFamily="2" charset="2"/>
              <a:buChar char="§"/>
            </a:pPr>
            <a:r>
              <a:rPr lang="en-US" sz="2400" dirty="0">
                <a:latin typeface="Century Gothic" panose="020B0502020202020204" pitchFamily="34" charset="0"/>
              </a:rPr>
              <a:t>Turkeys  --  </a:t>
            </a:r>
            <a:r>
              <a:rPr lang="en-US" sz="2400" i="1" dirty="0">
                <a:latin typeface="Century Gothic" panose="020B0502020202020204" pitchFamily="34" charset="0"/>
              </a:rPr>
              <a:t>E. </a:t>
            </a:r>
            <a:r>
              <a:rPr lang="en-US" sz="2400" i="1" dirty="0" err="1">
                <a:latin typeface="Century Gothic" panose="020B0502020202020204" pitchFamily="34" charset="0"/>
              </a:rPr>
              <a:t>adenoides</a:t>
            </a:r>
            <a:r>
              <a:rPr lang="en-US" sz="2400" i="1" dirty="0">
                <a:latin typeface="Century Gothic" panose="020B0502020202020204" pitchFamily="34" charset="0"/>
              </a:rPr>
              <a:t>, E. </a:t>
            </a:r>
            <a:r>
              <a:rPr lang="en-US" sz="2400" i="1" dirty="0" err="1">
                <a:latin typeface="Century Gothic" panose="020B0502020202020204" pitchFamily="34" charset="0"/>
              </a:rPr>
              <a:t>meleagrimitis</a:t>
            </a:r>
            <a:r>
              <a:rPr lang="en-US" dirty="0">
                <a:latin typeface="Century Gothic" panose="020B0502020202020204" pitchFamily="34" charset="0"/>
              </a:rPr>
              <a:t> </a:t>
            </a:r>
          </a:p>
          <a:p>
            <a:pPr lvl="1">
              <a:buClrTx/>
              <a:buFont typeface="Wingdings" panose="05000000000000000000" pitchFamily="2" charset="2"/>
              <a:buChar char="§"/>
            </a:pPr>
            <a:r>
              <a:rPr lang="en-US" sz="2400" dirty="0">
                <a:latin typeface="Century Gothic" panose="020B0502020202020204" pitchFamily="34" charset="0"/>
              </a:rPr>
              <a:t>Can be self-limiting or high mortality</a:t>
            </a:r>
          </a:p>
          <a:p>
            <a:pPr lvl="2">
              <a:buClrTx/>
              <a:buFont typeface="Wingdings" panose="05000000000000000000" pitchFamily="2" charset="2"/>
              <a:buChar char="§"/>
            </a:pPr>
            <a:r>
              <a:rPr lang="en-US" sz="2000" dirty="0">
                <a:solidFill>
                  <a:srgbClr val="C00000"/>
                </a:solidFill>
                <a:latin typeface="Century Gothic" panose="020B0502020202020204" pitchFamily="34" charset="0"/>
              </a:rPr>
              <a:t>What are two factors that may influence the severity of disease?</a:t>
            </a:r>
            <a:r>
              <a:rPr lang="en-US" sz="2000" dirty="0">
                <a:latin typeface="Century Gothic" panose="020B0502020202020204" pitchFamily="34" charset="0"/>
              </a:rPr>
              <a:t> </a:t>
            </a:r>
          </a:p>
          <a:p>
            <a:pPr lvl="1">
              <a:buClrTx/>
              <a:buFont typeface="Wingdings" panose="05000000000000000000" pitchFamily="2" charset="2"/>
              <a:buChar char="§"/>
            </a:pPr>
            <a:r>
              <a:rPr lang="en-US" sz="2400" dirty="0">
                <a:latin typeface="Century Gothic" panose="020B0502020202020204" pitchFamily="34" charset="0"/>
              </a:rPr>
              <a:t>Huge economic loss –poor weight, reduced egg production</a:t>
            </a:r>
          </a:p>
        </p:txBody>
      </p:sp>
      <p:pic>
        <p:nvPicPr>
          <p:cNvPr id="5" name="Picture 8" descr="Image result for chickens">
            <a:extLst>
              <a:ext uri="{FF2B5EF4-FFF2-40B4-BE49-F238E27FC236}">
                <a16:creationId xmlns:a16="http://schemas.microsoft.com/office/drawing/2014/main" id="{469B7DC5-432D-49B3-A4F8-00DE920F738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62600" y="-14286"/>
            <a:ext cx="6654800" cy="1803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6504801"/>
            <a:ext cx="11277600" cy="276999"/>
          </a:xfrm>
          <a:prstGeom prst="rect">
            <a:avLst/>
          </a:prstGeom>
        </p:spPr>
        <p:txBody>
          <a:bodyPr wrap="square">
            <a:spAutoFit/>
          </a:bodyPr>
          <a:lstStyle/>
          <a:p>
            <a:r>
              <a:rPr lang="en-US" sz="1200" dirty="0">
                <a:solidFill>
                  <a:srgbClr val="222222"/>
                </a:solidFill>
                <a:cs typeface="Times New Roman" panose="02020603050405020304" pitchFamily="18" charset="0"/>
              </a:rPr>
              <a:t>Quiroz-</a:t>
            </a:r>
            <a:r>
              <a:rPr lang="en-US" sz="1200" dirty="0" err="1">
                <a:solidFill>
                  <a:srgbClr val="222222"/>
                </a:solidFill>
                <a:cs typeface="Times New Roman" panose="02020603050405020304" pitchFamily="18" charset="0"/>
              </a:rPr>
              <a:t>Castañeda</a:t>
            </a:r>
            <a:r>
              <a:rPr lang="en-US" sz="1200" dirty="0">
                <a:solidFill>
                  <a:srgbClr val="222222"/>
                </a:solidFill>
                <a:cs typeface="Times New Roman" panose="02020603050405020304" pitchFamily="18" charset="0"/>
              </a:rPr>
              <a:t>, Rosa Estela. "Avian Coccidiosis, New Strategies of Treatment." </a:t>
            </a:r>
            <a:r>
              <a:rPr lang="en-US" sz="1200" i="1" dirty="0">
                <a:solidFill>
                  <a:srgbClr val="222222"/>
                </a:solidFill>
                <a:cs typeface="Times New Roman" panose="02020603050405020304" pitchFamily="18" charset="0"/>
              </a:rPr>
              <a:t>Farm Animals Diseases, Recent </a:t>
            </a:r>
            <a:r>
              <a:rPr lang="en-US" sz="1200" i="1" dirty="0" err="1">
                <a:solidFill>
                  <a:srgbClr val="222222"/>
                </a:solidFill>
                <a:cs typeface="Times New Roman" panose="02020603050405020304" pitchFamily="18" charset="0"/>
              </a:rPr>
              <a:t>Omic</a:t>
            </a:r>
            <a:r>
              <a:rPr lang="en-US" sz="1200" i="1" dirty="0">
                <a:solidFill>
                  <a:srgbClr val="222222"/>
                </a:solidFill>
                <a:cs typeface="Times New Roman" panose="02020603050405020304" pitchFamily="18" charset="0"/>
              </a:rPr>
              <a:t> Trends and New Strategies of Treatment</a:t>
            </a:r>
            <a:r>
              <a:rPr lang="en-US" sz="1200" dirty="0">
                <a:solidFill>
                  <a:srgbClr val="222222"/>
                </a:solidFill>
                <a:cs typeface="Times New Roman" panose="02020603050405020304" pitchFamily="18" charset="0"/>
              </a:rPr>
              <a:t> (2018): 119.</a:t>
            </a:r>
            <a:endParaRPr lang="en-US" sz="1200" dirty="0">
              <a:cs typeface="Times New Roman" panose="02020603050405020304" pitchFamily="18" charset="0"/>
            </a:endParaRPr>
          </a:p>
        </p:txBody>
      </p:sp>
    </p:spTree>
    <p:extLst>
      <p:ext uri="{BB962C8B-B14F-4D97-AF65-F5344CB8AC3E}">
        <p14:creationId xmlns:p14="http://schemas.microsoft.com/office/powerpoint/2010/main" val="198047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0" y="1316729"/>
            <a:ext cx="8056880" cy="4991100"/>
          </a:xfrm>
        </p:spPr>
        <p:txBody>
          <a:bodyPr/>
          <a:lstStyle/>
          <a:p>
            <a:pPr marL="0" lvl="0" indent="0">
              <a:buClrTx/>
              <a:buNone/>
            </a:pPr>
            <a:r>
              <a:rPr lang="en-US" sz="2800" dirty="0">
                <a:latin typeface="Century Gothic" panose="020B0502020202020204" pitchFamily="34" charset="0"/>
              </a:rPr>
              <a:t>Clinical Signs</a:t>
            </a:r>
          </a:p>
          <a:p>
            <a:pPr lvl="0">
              <a:buClrTx/>
              <a:buFont typeface="Wingdings" panose="05000000000000000000" pitchFamily="2" charset="2"/>
              <a:buChar char="§"/>
            </a:pPr>
            <a:endParaRPr lang="en-US" sz="2800" dirty="0">
              <a:latin typeface="Century Gothic" panose="020B0502020202020204" pitchFamily="34" charset="0"/>
            </a:endParaRPr>
          </a:p>
          <a:p>
            <a:pPr lvl="1">
              <a:buClrTx/>
              <a:buFont typeface="Wingdings" panose="05000000000000000000" pitchFamily="2" charset="2"/>
              <a:buChar char="§"/>
            </a:pPr>
            <a:r>
              <a:rPr lang="en-US" dirty="0">
                <a:latin typeface="Century Gothic" panose="020B0502020202020204" pitchFamily="34" charset="0"/>
              </a:rPr>
              <a:t>+/- high mortality</a:t>
            </a:r>
          </a:p>
          <a:p>
            <a:pPr lvl="1">
              <a:buClrTx/>
              <a:buFont typeface="Wingdings" panose="05000000000000000000" pitchFamily="2" charset="2"/>
              <a:buChar char="§"/>
            </a:pPr>
            <a:r>
              <a:rPr lang="en-US" b="1" dirty="0">
                <a:solidFill>
                  <a:srgbClr val="C00000"/>
                </a:solidFill>
                <a:latin typeface="Century Gothic" panose="020B0502020202020204" pitchFamily="34" charset="0"/>
              </a:rPr>
              <a:t>+/- bloody feces</a:t>
            </a:r>
          </a:p>
          <a:p>
            <a:pPr lvl="1">
              <a:buClrTx/>
              <a:buFont typeface="Wingdings" panose="05000000000000000000" pitchFamily="2" charset="2"/>
              <a:buChar char="§"/>
            </a:pPr>
            <a:r>
              <a:rPr lang="en-US" b="1" dirty="0">
                <a:solidFill>
                  <a:srgbClr val="C00000"/>
                </a:solidFill>
                <a:latin typeface="Century Gothic" panose="020B0502020202020204" pitchFamily="34" charset="0"/>
              </a:rPr>
              <a:t>Pale combs</a:t>
            </a:r>
          </a:p>
          <a:p>
            <a:pPr lvl="1">
              <a:buClrTx/>
              <a:buFont typeface="Wingdings" panose="05000000000000000000" pitchFamily="2" charset="2"/>
              <a:buChar char="§"/>
            </a:pPr>
            <a:r>
              <a:rPr lang="en-US" dirty="0">
                <a:latin typeface="Century Gothic" panose="020B0502020202020204" pitchFamily="34" charset="0"/>
              </a:rPr>
              <a:t>Ruffled feathers</a:t>
            </a:r>
          </a:p>
          <a:p>
            <a:pPr lvl="1">
              <a:buClrTx/>
              <a:buFont typeface="Wingdings" panose="05000000000000000000" pitchFamily="2" charset="2"/>
              <a:buChar char="§"/>
            </a:pPr>
            <a:r>
              <a:rPr lang="en-US" dirty="0">
                <a:latin typeface="Century Gothic" panose="020B0502020202020204" pitchFamily="34" charset="0"/>
              </a:rPr>
              <a:t>Lack of appetite</a:t>
            </a:r>
          </a:p>
          <a:p>
            <a:pPr lvl="1">
              <a:buClrTx/>
              <a:buFont typeface="Wingdings" panose="05000000000000000000" pitchFamily="2" charset="2"/>
              <a:buChar char="§"/>
            </a:pPr>
            <a:r>
              <a:rPr lang="en-US" dirty="0">
                <a:latin typeface="Century Gothic" panose="020B0502020202020204" pitchFamily="34" charset="0"/>
              </a:rPr>
              <a:t>Coagulated blood in ceca on necropsy and other intestinal lesions </a:t>
            </a:r>
          </a:p>
          <a:p>
            <a:pPr lvl="2">
              <a:buClrTx/>
              <a:buFont typeface="Wingdings" panose="05000000000000000000" pitchFamily="2" charset="2"/>
              <a:buChar char="§"/>
            </a:pPr>
            <a:r>
              <a:rPr lang="en-US" dirty="0">
                <a:latin typeface="Century Gothic" panose="020B0502020202020204" pitchFamily="34" charset="0"/>
              </a:rPr>
              <a:t>vary based on </a:t>
            </a:r>
            <a:r>
              <a:rPr lang="en-US" i="1" dirty="0" err="1">
                <a:latin typeface="Century Gothic" panose="020B0502020202020204" pitchFamily="34" charset="0"/>
              </a:rPr>
              <a:t>Eimeria</a:t>
            </a:r>
            <a:r>
              <a:rPr lang="en-US" dirty="0">
                <a:latin typeface="Century Gothic" panose="020B0502020202020204" pitchFamily="34" charset="0"/>
              </a:rPr>
              <a:t> sp. </a:t>
            </a:r>
          </a:p>
        </p:txBody>
      </p:sp>
      <p:sp>
        <p:nvSpPr>
          <p:cNvPr id="6" name="Rectangle 2">
            <a:extLst>
              <a:ext uri="{FF2B5EF4-FFF2-40B4-BE49-F238E27FC236}">
                <a16:creationId xmlns:a16="http://schemas.microsoft.com/office/drawing/2014/main" id="{3E5E1E7E-9A1E-4BDE-9F15-F1D56C036667}"/>
              </a:ext>
            </a:extLst>
          </p:cNvPr>
          <p:cNvSpPr txBox="1">
            <a:spLocks noChangeArrowheads="1"/>
          </p:cNvSpPr>
          <p:nvPr/>
        </p:nvSpPr>
        <p:spPr bwMode="auto">
          <a:xfrm>
            <a:off x="381000" y="304800"/>
            <a:ext cx="10390716" cy="772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b="1" kern="0" dirty="0">
                <a:solidFill>
                  <a:srgbClr val="C00000"/>
                </a:solidFill>
                <a:latin typeface="Century Gothic" panose="020B0502020202020204" pitchFamily="34" charset="0"/>
              </a:rPr>
              <a:t>Poultry Coccidiosis</a:t>
            </a:r>
            <a:endParaRPr lang="en-US" altLang="en-US" b="1" u="sng" kern="0" dirty="0">
              <a:solidFill>
                <a:srgbClr val="C00000"/>
              </a:solidFill>
              <a:latin typeface="Century Gothic" panose="020B0502020202020204" pitchFamily="34" charset="0"/>
            </a:endParaRPr>
          </a:p>
        </p:txBody>
      </p:sp>
      <p:pic>
        <p:nvPicPr>
          <p:cNvPr id="15364" name="Picture 4" descr="Picture">
            <a:extLst>
              <a:ext uri="{FF2B5EF4-FFF2-40B4-BE49-F238E27FC236}">
                <a16:creationId xmlns:a16="http://schemas.microsoft.com/office/drawing/2014/main" id="{8337AC71-54E2-4EA6-B7BF-174F8A9678D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6200" y="1435838"/>
            <a:ext cx="4402004" cy="332954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Picture">
            <a:extLst>
              <a:ext uri="{FF2B5EF4-FFF2-40B4-BE49-F238E27FC236}">
                <a16:creationId xmlns:a16="http://schemas.microsoft.com/office/drawing/2014/main" id="{AE8E0000-7642-4172-A877-CBC1FB40B0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3507" y="193024"/>
            <a:ext cx="3708326" cy="36521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DD60DD1-A765-4CBC-89EE-B203A5DC27E0}"/>
              </a:ext>
            </a:extLst>
          </p:cNvPr>
          <p:cNvSpPr/>
          <p:nvPr/>
        </p:nvSpPr>
        <p:spPr>
          <a:xfrm>
            <a:off x="76200" y="6575052"/>
            <a:ext cx="7239000" cy="246221"/>
          </a:xfrm>
          <a:prstGeom prst="rect">
            <a:avLst/>
          </a:prstGeom>
        </p:spPr>
        <p:txBody>
          <a:bodyPr wrap="square">
            <a:spAutoFit/>
          </a:bodyPr>
          <a:lstStyle/>
          <a:p>
            <a:r>
              <a:rPr lang="en-US" sz="1000" dirty="0">
                <a:hlinkClick r:id="rId4"/>
              </a:rPr>
              <a:t>https://www.chickenheavenonearth.com/cecal-coccidiosis-signs-symptoms--treatments-chicken-health-chicken-heaven-on-earth.html</a:t>
            </a:r>
            <a:endParaRPr lang="en-US" sz="1000" dirty="0"/>
          </a:p>
        </p:txBody>
      </p:sp>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98747" y="3956603"/>
            <a:ext cx="3732293" cy="2511320"/>
          </a:xfrm>
          <a:prstGeom prst="rect">
            <a:avLst/>
          </a:prstGeom>
        </p:spPr>
      </p:pic>
      <p:sp>
        <p:nvSpPr>
          <p:cNvPr id="9" name="TextBox 8"/>
          <p:cNvSpPr txBox="1"/>
          <p:nvPr/>
        </p:nvSpPr>
        <p:spPr>
          <a:xfrm>
            <a:off x="7391400" y="6603270"/>
            <a:ext cx="3732293" cy="246221"/>
          </a:xfrm>
          <a:prstGeom prst="rect">
            <a:avLst/>
          </a:prstGeom>
          <a:noFill/>
        </p:spPr>
        <p:txBody>
          <a:bodyPr wrap="square" rtlCol="0">
            <a:spAutoFit/>
          </a:bodyPr>
          <a:lstStyle/>
          <a:p>
            <a:r>
              <a:rPr lang="en-US" sz="1000" u="sng" dirty="0">
                <a:hlinkClick r:id="rId6"/>
              </a:rPr>
              <a:t>http://www.bhwt.org.uk/information/coccidiosis-in-chickens/</a:t>
            </a:r>
            <a:endParaRPr lang="en-US" sz="1000" dirty="0"/>
          </a:p>
        </p:txBody>
      </p:sp>
    </p:spTree>
    <p:extLst>
      <p:ext uri="{BB962C8B-B14F-4D97-AF65-F5344CB8AC3E}">
        <p14:creationId xmlns:p14="http://schemas.microsoft.com/office/powerpoint/2010/main" val="190474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8675" y="1844"/>
            <a:ext cx="5840750" cy="6629400"/>
          </a:xfrm>
          <a:prstGeom prst="rect">
            <a:avLst/>
          </a:prstGeom>
        </p:spPr>
      </p:pic>
      <p:sp>
        <p:nvSpPr>
          <p:cNvPr id="11" name="TextBox 10"/>
          <p:cNvSpPr txBox="1"/>
          <p:nvPr/>
        </p:nvSpPr>
        <p:spPr>
          <a:xfrm>
            <a:off x="5486400" y="6581001"/>
            <a:ext cx="6934200" cy="276999"/>
          </a:xfrm>
          <a:prstGeom prst="rect">
            <a:avLst/>
          </a:prstGeom>
          <a:noFill/>
        </p:spPr>
        <p:txBody>
          <a:bodyPr wrap="square" rtlCol="0">
            <a:spAutoFit/>
          </a:bodyPr>
          <a:lstStyle/>
          <a:p>
            <a:r>
              <a:rPr lang="en-US" sz="1200" u="sng" dirty="0">
                <a:hlinkClick r:id="rId4"/>
              </a:rPr>
              <a:t>http://www.uoguelph.ca/omafra_partnership/ktt/en/johnbarta/Monitoring-for-success---Lesion-Scoring.asp</a:t>
            </a:r>
            <a:endParaRPr lang="en-US" sz="1200" dirty="0"/>
          </a:p>
        </p:txBody>
      </p:sp>
      <p:sp>
        <p:nvSpPr>
          <p:cNvPr id="6" name="Rectangle 2">
            <a:extLst>
              <a:ext uri="{FF2B5EF4-FFF2-40B4-BE49-F238E27FC236}">
                <a16:creationId xmlns:a16="http://schemas.microsoft.com/office/drawing/2014/main" id="{67378BCE-014A-469B-A69B-0281F2C2D417}"/>
              </a:ext>
            </a:extLst>
          </p:cNvPr>
          <p:cNvSpPr txBox="1">
            <a:spLocks noChangeArrowheads="1"/>
          </p:cNvSpPr>
          <p:nvPr/>
        </p:nvSpPr>
        <p:spPr bwMode="auto">
          <a:xfrm>
            <a:off x="381000" y="304800"/>
            <a:ext cx="5421113" cy="772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b="1" kern="0" dirty="0">
                <a:solidFill>
                  <a:schemeClr val="tx1"/>
                </a:solidFill>
                <a:latin typeface="Century Gothic" panose="020B0502020202020204" pitchFamily="34" charset="0"/>
              </a:rPr>
              <a:t>Poultry Coccidiosis</a:t>
            </a:r>
            <a:endParaRPr lang="en-US" altLang="en-US" b="1" u="sng" kern="0" dirty="0">
              <a:solidFill>
                <a:schemeClr val="tx1"/>
              </a:solidFill>
              <a:latin typeface="Century Gothic" panose="020B0502020202020204" pitchFamily="34" charset="0"/>
            </a:endParaRPr>
          </a:p>
        </p:txBody>
      </p:sp>
      <p:sp>
        <p:nvSpPr>
          <p:cNvPr id="2" name="Rectangle 1">
            <a:extLst>
              <a:ext uri="{FF2B5EF4-FFF2-40B4-BE49-F238E27FC236}">
                <a16:creationId xmlns:a16="http://schemas.microsoft.com/office/drawing/2014/main" id="{87C984BB-CFEA-4F61-A866-7A7C84CE815C}"/>
              </a:ext>
            </a:extLst>
          </p:cNvPr>
          <p:cNvSpPr/>
          <p:nvPr/>
        </p:nvSpPr>
        <p:spPr>
          <a:xfrm>
            <a:off x="544070" y="1681419"/>
            <a:ext cx="5494624" cy="1384995"/>
          </a:xfrm>
          <a:prstGeom prst="rect">
            <a:avLst/>
          </a:prstGeom>
        </p:spPr>
        <p:txBody>
          <a:bodyPr wrap="square">
            <a:spAutoFit/>
          </a:bodyPr>
          <a:lstStyle/>
          <a:p>
            <a:pPr lvl="0">
              <a:buClrTx/>
            </a:pPr>
            <a:r>
              <a:rPr lang="en-US" sz="2800" b="1" dirty="0">
                <a:solidFill>
                  <a:srgbClr val="C00000"/>
                </a:solidFill>
                <a:latin typeface="Century Gothic" panose="020B0502020202020204" pitchFamily="34" charset="0"/>
              </a:rPr>
              <a:t>Different </a:t>
            </a:r>
            <a:r>
              <a:rPr lang="en-US" sz="2800" b="1" i="1" dirty="0">
                <a:solidFill>
                  <a:srgbClr val="C00000"/>
                </a:solidFill>
                <a:latin typeface="Century Gothic" panose="020B0502020202020204" pitchFamily="34" charset="0"/>
              </a:rPr>
              <a:t>Eimeria</a:t>
            </a:r>
            <a:r>
              <a:rPr lang="en-US" sz="2800" b="1" dirty="0">
                <a:solidFill>
                  <a:srgbClr val="C00000"/>
                </a:solidFill>
                <a:latin typeface="Century Gothic" panose="020B0502020202020204" pitchFamily="34" charset="0"/>
              </a:rPr>
              <a:t> spp. infect different regions of GIT</a:t>
            </a:r>
          </a:p>
          <a:p>
            <a:pPr lvl="1"/>
            <a:endParaRPr lang="en-US" sz="2800" dirty="0">
              <a:latin typeface="Century Gothic" panose="020B0502020202020204" pitchFamily="34" charset="0"/>
            </a:endParaRPr>
          </a:p>
        </p:txBody>
      </p:sp>
      <p:sp>
        <p:nvSpPr>
          <p:cNvPr id="8" name="TextBox 7"/>
          <p:cNvSpPr txBox="1"/>
          <p:nvPr/>
        </p:nvSpPr>
        <p:spPr>
          <a:xfrm>
            <a:off x="381000" y="6490901"/>
            <a:ext cx="3429000" cy="276999"/>
          </a:xfrm>
          <a:prstGeom prst="rect">
            <a:avLst/>
          </a:prstGeom>
          <a:noFill/>
        </p:spPr>
        <p:txBody>
          <a:bodyPr wrap="square" rtlCol="0">
            <a:spAutoFit/>
          </a:bodyPr>
          <a:lstStyle/>
          <a:p>
            <a:r>
              <a:rPr lang="en-US" sz="1200" u="sng" dirty="0">
                <a:hlinkClick r:id="rId5"/>
              </a:rPr>
              <a:t>https://fieldcasestudy.com/2017/05/01/coccidiosis/</a:t>
            </a:r>
            <a:r>
              <a:rPr lang="en-US" sz="1200" dirty="0"/>
              <a:t> </a:t>
            </a:r>
          </a:p>
        </p:txBody>
      </p:sp>
      <p:pic>
        <p:nvPicPr>
          <p:cNvPr id="10" name="Picture 9" descr="25_web.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2898" y="3886200"/>
            <a:ext cx="4977064" cy="2622423"/>
          </a:xfrm>
          <a:prstGeom prst="rect">
            <a:avLst/>
          </a:prstGeom>
        </p:spPr>
      </p:pic>
      <p:sp>
        <p:nvSpPr>
          <p:cNvPr id="12" name="TextBox 11"/>
          <p:cNvSpPr txBox="1"/>
          <p:nvPr/>
        </p:nvSpPr>
        <p:spPr>
          <a:xfrm>
            <a:off x="544070" y="3455015"/>
            <a:ext cx="4895892" cy="461665"/>
          </a:xfrm>
          <a:prstGeom prst="rect">
            <a:avLst/>
          </a:prstGeom>
          <a:noFill/>
        </p:spPr>
        <p:txBody>
          <a:bodyPr wrap="none" rtlCol="0">
            <a:spAutoFit/>
          </a:bodyPr>
          <a:lstStyle/>
          <a:p>
            <a:r>
              <a:rPr lang="en-US" i="1" dirty="0" err="1">
                <a:latin typeface="Century Gothic" panose="020B0502020202020204" pitchFamily="34" charset="0"/>
                <a:cs typeface="Comic Sans MS"/>
              </a:rPr>
              <a:t>Eimeria</a:t>
            </a:r>
            <a:r>
              <a:rPr lang="en-US" i="1" dirty="0">
                <a:latin typeface="Century Gothic" panose="020B0502020202020204" pitchFamily="34" charset="0"/>
                <a:cs typeface="Comic Sans MS"/>
              </a:rPr>
              <a:t> </a:t>
            </a:r>
            <a:r>
              <a:rPr lang="en-US" i="1" dirty="0" err="1">
                <a:latin typeface="Century Gothic" panose="020B0502020202020204" pitchFamily="34" charset="0"/>
                <a:cs typeface="Comic Sans MS"/>
              </a:rPr>
              <a:t>tenella</a:t>
            </a:r>
            <a:r>
              <a:rPr lang="en-US" i="1" dirty="0">
                <a:latin typeface="Century Gothic" panose="020B0502020202020204" pitchFamily="34" charset="0"/>
                <a:cs typeface="Comic Sans MS"/>
              </a:rPr>
              <a:t> </a:t>
            </a:r>
            <a:r>
              <a:rPr lang="en-US" dirty="0">
                <a:latin typeface="Century Gothic" panose="020B0502020202020204" pitchFamily="34" charset="0"/>
                <a:cs typeface="Comic Sans MS"/>
              </a:rPr>
              <a:t>infects the ceca</a:t>
            </a:r>
          </a:p>
        </p:txBody>
      </p:sp>
      <p:sp>
        <p:nvSpPr>
          <p:cNvPr id="4" name="Rectangle 3"/>
          <p:cNvSpPr/>
          <p:nvPr/>
        </p:nvSpPr>
        <p:spPr>
          <a:xfrm rot="16200000">
            <a:off x="4977149" y="2312443"/>
            <a:ext cx="2456122" cy="523220"/>
          </a:xfrm>
          <a:prstGeom prst="rect">
            <a:avLst/>
          </a:prstGeom>
        </p:spPr>
        <p:txBody>
          <a:bodyPr wrap="none">
            <a:spAutoFit/>
          </a:bodyPr>
          <a:lstStyle/>
          <a:p>
            <a:r>
              <a:rPr lang="en-US" sz="2800" b="1" dirty="0">
                <a:solidFill>
                  <a:srgbClr val="00B0F0"/>
                </a:solidFill>
                <a:latin typeface="Century Gothic" panose="020B0502020202020204" pitchFamily="34" charset="0"/>
                <a:cs typeface="Comic Sans MS"/>
              </a:rPr>
              <a:t>FYI: this chart</a:t>
            </a:r>
            <a:endParaRPr lang="en-US" sz="2800" dirty="0">
              <a:solidFill>
                <a:srgbClr val="00B0F0"/>
              </a:solidFill>
              <a:latin typeface="Century Gothic" panose="020B0502020202020204" pitchFamily="34" charset="0"/>
              <a:cs typeface="Comic Sans MS"/>
            </a:endParaRPr>
          </a:p>
        </p:txBody>
      </p:sp>
      <p:sp>
        <p:nvSpPr>
          <p:cNvPr id="5" name="Rectangle 4"/>
          <p:cNvSpPr/>
          <p:nvPr/>
        </p:nvSpPr>
        <p:spPr bwMode="auto">
          <a:xfrm>
            <a:off x="5943600" y="1"/>
            <a:ext cx="6088131" cy="6629399"/>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7185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77" y="1310024"/>
            <a:ext cx="8229600" cy="4893647"/>
          </a:xfrm>
          <a:prstGeom prst="rect">
            <a:avLst/>
          </a:prstGeom>
        </p:spPr>
        <p:txBody>
          <a:bodyPr wrap="square">
            <a:spAutoFit/>
          </a:bodyPr>
          <a:lstStyle/>
          <a:p>
            <a:r>
              <a:rPr lang="en-US" b="1" dirty="0">
                <a:solidFill>
                  <a:srgbClr val="C00000"/>
                </a:solidFill>
                <a:latin typeface="Century Gothic" panose="020B0502020202020204" pitchFamily="34" charset="0"/>
              </a:rPr>
              <a:t>Farm management</a:t>
            </a:r>
          </a:p>
          <a:p>
            <a:r>
              <a:rPr lang="en-US" dirty="0">
                <a:solidFill>
                  <a:srgbClr val="000000"/>
                </a:solidFill>
                <a:latin typeface="Century Gothic" panose="020B0502020202020204" pitchFamily="34" charset="0"/>
              </a:rPr>
              <a:t>	-raised floor, dry surroundings, direct sunlight,  </a:t>
            </a:r>
          </a:p>
          <a:p>
            <a:r>
              <a:rPr lang="en-US" dirty="0">
                <a:solidFill>
                  <a:srgbClr val="000000"/>
                </a:solidFill>
                <a:latin typeface="Century Gothic" panose="020B0502020202020204" pitchFamily="34" charset="0"/>
              </a:rPr>
              <a:t>	 raised water and food</a:t>
            </a:r>
          </a:p>
          <a:p>
            <a:r>
              <a:rPr lang="en-US" dirty="0">
                <a:solidFill>
                  <a:srgbClr val="000000"/>
                </a:solidFill>
                <a:latin typeface="Century Gothic" panose="020B0502020202020204" pitchFamily="34" charset="0"/>
              </a:rPr>
              <a:t>	-sanitation can be difficult, very resistant to </a:t>
            </a:r>
          </a:p>
          <a:p>
            <a:r>
              <a:rPr lang="en-US" dirty="0">
                <a:solidFill>
                  <a:srgbClr val="000000"/>
                </a:solidFill>
                <a:latin typeface="Century Gothic" panose="020B0502020202020204" pitchFamily="34" charset="0"/>
              </a:rPr>
              <a:t>	 chemicals</a:t>
            </a:r>
          </a:p>
          <a:p>
            <a:r>
              <a:rPr lang="en-US" dirty="0">
                <a:solidFill>
                  <a:srgbClr val="000000"/>
                </a:solidFill>
                <a:latin typeface="Century Gothic" panose="020B0502020202020204" pitchFamily="34" charset="0"/>
              </a:rPr>
              <a:t>	- thin liter (deep liter system promotes oocyst </a:t>
            </a:r>
          </a:p>
          <a:p>
            <a:r>
              <a:rPr lang="en-US" dirty="0">
                <a:solidFill>
                  <a:srgbClr val="000000"/>
                </a:solidFill>
                <a:latin typeface="Century Gothic" panose="020B0502020202020204" pitchFamily="34" charset="0"/>
              </a:rPr>
              <a:t>	  sporulation)</a:t>
            </a:r>
          </a:p>
          <a:p>
            <a:r>
              <a:rPr lang="en-US" dirty="0">
                <a:solidFill>
                  <a:srgbClr val="000000"/>
                </a:solidFill>
                <a:latin typeface="Century Gothic" panose="020B0502020202020204" pitchFamily="34" charset="0"/>
              </a:rPr>
              <a:t>	- keep young birds separate</a:t>
            </a:r>
          </a:p>
          <a:p>
            <a:endParaRPr lang="en-US" dirty="0">
              <a:solidFill>
                <a:srgbClr val="000000"/>
              </a:solidFill>
              <a:latin typeface="Century Gothic" panose="020B0502020202020204" pitchFamily="34" charset="0"/>
            </a:endParaRPr>
          </a:p>
          <a:p>
            <a:r>
              <a:rPr lang="en-US" dirty="0">
                <a:solidFill>
                  <a:srgbClr val="000000"/>
                </a:solidFill>
                <a:latin typeface="Century Gothic" panose="020B0502020202020204" pitchFamily="34" charset="0"/>
              </a:rPr>
              <a:t>Use of </a:t>
            </a:r>
            <a:r>
              <a:rPr lang="en-US" b="1" dirty="0">
                <a:solidFill>
                  <a:srgbClr val="C00000"/>
                </a:solidFill>
                <a:latin typeface="Century Gothic" panose="020B0502020202020204" pitchFamily="34" charset="0"/>
              </a:rPr>
              <a:t>coccidiostats</a:t>
            </a:r>
            <a:r>
              <a:rPr lang="en-US" dirty="0">
                <a:solidFill>
                  <a:srgbClr val="000000"/>
                </a:solidFill>
                <a:latin typeface="Century Gothic" panose="020B0502020202020204" pitchFamily="34" charset="0"/>
              </a:rPr>
              <a:t> (rotation of drugs b/c of resistance issues) or </a:t>
            </a:r>
            <a:r>
              <a:rPr lang="en-US" b="1" dirty="0">
                <a:solidFill>
                  <a:srgbClr val="C00000"/>
                </a:solidFill>
                <a:latin typeface="Century Gothic" panose="020B0502020202020204" pitchFamily="34" charset="0"/>
              </a:rPr>
              <a:t>vaccines</a:t>
            </a:r>
            <a:r>
              <a:rPr lang="en-US" dirty="0">
                <a:solidFill>
                  <a:srgbClr val="000000"/>
                </a:solidFill>
                <a:latin typeface="Century Gothic" panose="020B0502020202020204" pitchFamily="34" charset="0"/>
              </a:rPr>
              <a:t>.</a:t>
            </a:r>
          </a:p>
          <a:p>
            <a:endParaRPr lang="en-US" dirty="0">
              <a:solidFill>
                <a:srgbClr val="000000"/>
              </a:solidFill>
              <a:latin typeface="Century Gothic" panose="020B0502020202020204" pitchFamily="34" charset="0"/>
            </a:endParaRPr>
          </a:p>
          <a:p>
            <a:r>
              <a:rPr lang="en-US" dirty="0">
                <a:solidFill>
                  <a:srgbClr val="000000"/>
                </a:solidFill>
                <a:latin typeface="Century Gothic" panose="020B0502020202020204" pitchFamily="34" charset="0"/>
              </a:rPr>
              <a:t>If one chicken is sick, treat the flock</a:t>
            </a:r>
          </a:p>
        </p:txBody>
      </p:sp>
      <p:sp>
        <p:nvSpPr>
          <p:cNvPr id="5" name="TextBox 4"/>
          <p:cNvSpPr txBox="1"/>
          <p:nvPr/>
        </p:nvSpPr>
        <p:spPr>
          <a:xfrm>
            <a:off x="299354" y="476668"/>
            <a:ext cx="8539846" cy="584775"/>
          </a:xfrm>
          <a:prstGeom prst="rect">
            <a:avLst/>
          </a:prstGeom>
          <a:noFill/>
        </p:spPr>
        <p:txBody>
          <a:bodyPr wrap="square" rtlCol="0">
            <a:spAutoFit/>
          </a:bodyPr>
          <a:lstStyle/>
          <a:p>
            <a:r>
              <a:rPr lang="en-US" sz="3200" b="1" dirty="0" err="1">
                <a:solidFill>
                  <a:srgbClr val="C00000"/>
                </a:solidFill>
                <a:latin typeface="Century Gothic" panose="020B0502020202020204" pitchFamily="34" charset="0"/>
              </a:rPr>
              <a:t>Cocciosis</a:t>
            </a:r>
            <a:r>
              <a:rPr lang="en-US" sz="3200" b="1" dirty="0">
                <a:solidFill>
                  <a:srgbClr val="C00000"/>
                </a:solidFill>
                <a:latin typeface="Century Gothic" panose="020B0502020202020204" pitchFamily="34" charset="0"/>
              </a:rPr>
              <a:t> Management in Poultry</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8153400" y="304800"/>
            <a:ext cx="3819865" cy="3095514"/>
          </a:xfrm>
          <a:prstGeom prst="rect">
            <a:avLst/>
          </a:prstGeom>
        </p:spPr>
      </p:pic>
      <p:sp>
        <p:nvSpPr>
          <p:cNvPr id="9" name="Right Arrow 8"/>
          <p:cNvSpPr/>
          <p:nvPr/>
        </p:nvSpPr>
        <p:spPr bwMode="auto">
          <a:xfrm rot="16200000">
            <a:off x="10972800" y="845255"/>
            <a:ext cx="457200" cy="304800"/>
          </a:xfrm>
          <a:prstGeom prst="rightArrow">
            <a:avLst>
              <a:gd name="adj1" fmla="val 50000"/>
              <a:gd name="adj2" fmla="val 63333"/>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2588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11810" y="762000"/>
            <a:ext cx="11827789" cy="3124200"/>
          </a:xfrm>
        </p:spPr>
        <p:txBody>
          <a:bodyPr/>
          <a:lstStyle/>
          <a:p>
            <a:pPr marL="0" lvl="0" indent="0">
              <a:buClrTx/>
              <a:buNone/>
            </a:pPr>
            <a:endParaRPr lang="en-US" sz="3600" dirty="0">
              <a:latin typeface="Century Gothic" panose="020B0502020202020204" pitchFamily="34" charset="0"/>
            </a:endParaRPr>
          </a:p>
          <a:p>
            <a:pPr lvl="1">
              <a:buClrTx/>
              <a:buFont typeface="Wingdings" panose="05000000000000000000" pitchFamily="2" charset="2"/>
              <a:buChar char="§"/>
            </a:pPr>
            <a:r>
              <a:rPr lang="en-US" dirty="0">
                <a:latin typeface="Century Gothic" panose="020B0502020202020204" pitchFamily="34" charset="0"/>
              </a:rPr>
              <a:t>Speciate by location of intestinal lesions, size of oocyst</a:t>
            </a:r>
          </a:p>
          <a:p>
            <a:pPr lvl="1">
              <a:buClrTx/>
              <a:buFont typeface="Wingdings" panose="05000000000000000000" pitchFamily="2" charset="2"/>
              <a:buChar char="§"/>
            </a:pPr>
            <a:r>
              <a:rPr lang="en-US" dirty="0">
                <a:latin typeface="Century Gothic" panose="020B0502020202020204" pitchFamily="34" charset="0"/>
              </a:rPr>
              <a:t>Slides made of thin GI mucosa smear to identify </a:t>
            </a:r>
            <a:r>
              <a:rPr lang="en-US" dirty="0" err="1">
                <a:latin typeface="Century Gothic" panose="020B0502020202020204" pitchFamily="34" charset="0"/>
              </a:rPr>
              <a:t>schizonts</a:t>
            </a:r>
            <a:endParaRPr lang="en-US" dirty="0">
              <a:latin typeface="Century Gothic" panose="020B0502020202020204" pitchFamily="34" charset="0"/>
            </a:endParaRPr>
          </a:p>
          <a:p>
            <a:pPr lvl="1">
              <a:buClrTx/>
              <a:buFont typeface="Wingdings" panose="05000000000000000000" pitchFamily="2" charset="2"/>
              <a:buChar char="§"/>
            </a:pPr>
            <a:r>
              <a:rPr lang="en-US" dirty="0">
                <a:latin typeface="Century Gothic" panose="020B0502020202020204" pitchFamily="34" charset="0"/>
              </a:rPr>
              <a:t>Fecal Floatation to identify oocysts</a:t>
            </a:r>
          </a:p>
          <a:p>
            <a:pPr lvl="1">
              <a:buClrTx/>
              <a:buFont typeface="Wingdings" panose="05000000000000000000" pitchFamily="2" charset="2"/>
              <a:buChar char="§"/>
            </a:pPr>
            <a:r>
              <a:rPr lang="en-US" dirty="0">
                <a:latin typeface="Century Gothic" panose="020B0502020202020204" pitchFamily="34" charset="0"/>
              </a:rPr>
              <a:t>PCR</a:t>
            </a:r>
          </a:p>
        </p:txBody>
      </p:sp>
      <p:sp>
        <p:nvSpPr>
          <p:cNvPr id="6" name="Rectangle 2">
            <a:extLst>
              <a:ext uri="{FF2B5EF4-FFF2-40B4-BE49-F238E27FC236}">
                <a16:creationId xmlns:a16="http://schemas.microsoft.com/office/drawing/2014/main" id="{3E5E1E7E-9A1E-4BDE-9F15-F1D56C036667}"/>
              </a:ext>
            </a:extLst>
          </p:cNvPr>
          <p:cNvSpPr txBox="1">
            <a:spLocks noChangeArrowheads="1"/>
          </p:cNvSpPr>
          <p:nvPr/>
        </p:nvSpPr>
        <p:spPr bwMode="auto">
          <a:xfrm>
            <a:off x="381000" y="304800"/>
            <a:ext cx="10390716" cy="772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b="1" kern="0" dirty="0">
                <a:solidFill>
                  <a:srgbClr val="C00000"/>
                </a:solidFill>
                <a:latin typeface="Century Gothic" panose="020B0502020202020204" pitchFamily="34" charset="0"/>
              </a:rPr>
              <a:t>Diagnosing Poultry Coccidiosis</a:t>
            </a:r>
            <a:endParaRPr lang="en-US" altLang="en-US" b="1" u="sng" kern="0" dirty="0">
              <a:solidFill>
                <a:srgbClr val="C00000"/>
              </a:solidFill>
              <a:latin typeface="Century Gothic" panose="020B0502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4200" y="3024825"/>
            <a:ext cx="5508170" cy="3352800"/>
          </a:xfrm>
          <a:prstGeom prst="rect">
            <a:avLst/>
          </a:prstGeom>
        </p:spPr>
      </p:pic>
      <p:sp>
        <p:nvSpPr>
          <p:cNvPr id="10" name="Rectangle 9"/>
          <p:cNvSpPr/>
          <p:nvPr/>
        </p:nvSpPr>
        <p:spPr>
          <a:xfrm>
            <a:off x="470958" y="6438511"/>
            <a:ext cx="10210800" cy="369332"/>
          </a:xfrm>
          <a:prstGeom prst="rect">
            <a:avLst/>
          </a:prstGeom>
        </p:spPr>
        <p:txBody>
          <a:bodyPr wrap="square">
            <a:spAutoFit/>
          </a:bodyPr>
          <a:lstStyle/>
          <a:p>
            <a:r>
              <a:rPr lang="en-US" sz="1800" i="1" dirty="0">
                <a:solidFill>
                  <a:srgbClr val="000000"/>
                </a:solidFill>
                <a:latin typeface="Century Gothic" panose="020B0502020202020204" pitchFamily="34" charset="0"/>
              </a:rPr>
              <a:t>E. </a:t>
            </a:r>
            <a:r>
              <a:rPr lang="en-US" sz="1800" i="1" dirty="0" err="1">
                <a:solidFill>
                  <a:srgbClr val="000000"/>
                </a:solidFill>
                <a:latin typeface="Century Gothic" panose="020B0502020202020204" pitchFamily="34" charset="0"/>
              </a:rPr>
              <a:t>tenella</a:t>
            </a:r>
            <a:r>
              <a:rPr lang="en-US" sz="1800" i="1" dirty="0">
                <a:solidFill>
                  <a:srgbClr val="000000"/>
                </a:solidFill>
                <a:latin typeface="Century Gothic" panose="020B0502020202020204" pitchFamily="34" charset="0"/>
              </a:rPr>
              <a:t> </a:t>
            </a:r>
            <a:r>
              <a:rPr lang="en-US" sz="1800" dirty="0">
                <a:solidFill>
                  <a:srgbClr val="000000"/>
                </a:solidFill>
                <a:latin typeface="Century Gothic" panose="020B0502020202020204" pitchFamily="34" charset="0"/>
              </a:rPr>
              <a:t>oocysts from chicken feces: blue arrow = </a:t>
            </a:r>
            <a:r>
              <a:rPr lang="en-US" sz="1800" dirty="0" err="1">
                <a:solidFill>
                  <a:srgbClr val="000000"/>
                </a:solidFill>
                <a:latin typeface="Century Gothic" panose="020B0502020202020204" pitchFamily="34" charset="0"/>
              </a:rPr>
              <a:t>unsporulated</a:t>
            </a:r>
            <a:r>
              <a:rPr lang="en-US" sz="1800" dirty="0">
                <a:solidFill>
                  <a:srgbClr val="000000"/>
                </a:solidFill>
                <a:latin typeface="Century Gothic" panose="020B0502020202020204" pitchFamily="34" charset="0"/>
              </a:rPr>
              <a:t>; red arrows = sporulated</a:t>
            </a:r>
            <a:endParaRPr lang="en-US" sz="1800" dirty="0">
              <a:latin typeface="Century Gothic" panose="020B0502020202020204" pitchFamily="34" charset="0"/>
            </a:endParaRPr>
          </a:p>
        </p:txBody>
      </p:sp>
      <p:sp>
        <p:nvSpPr>
          <p:cNvPr id="11" name="Rectangle 10"/>
          <p:cNvSpPr/>
          <p:nvPr/>
        </p:nvSpPr>
        <p:spPr>
          <a:xfrm rot="5400000">
            <a:off x="6824393" y="4433501"/>
            <a:ext cx="3962400" cy="276999"/>
          </a:xfrm>
          <a:prstGeom prst="rect">
            <a:avLst/>
          </a:prstGeom>
        </p:spPr>
        <p:txBody>
          <a:bodyPr wrap="square">
            <a:spAutoFit/>
          </a:bodyPr>
          <a:lstStyle/>
          <a:p>
            <a:r>
              <a:rPr lang="en-US" sz="1200" dirty="0">
                <a:hlinkClick r:id="rId4"/>
              </a:rPr>
              <a:t>http://cal.vet.upenn.edu/projects/parasit06/website/lab2.htm</a:t>
            </a:r>
            <a:endParaRPr lang="en-US" sz="1200" dirty="0"/>
          </a:p>
        </p:txBody>
      </p:sp>
    </p:spTree>
    <p:extLst>
      <p:ext uri="{BB962C8B-B14F-4D97-AF65-F5344CB8AC3E}">
        <p14:creationId xmlns:p14="http://schemas.microsoft.com/office/powerpoint/2010/main" val="374539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7B9258-8E1B-4299-B3B2-5106CE4CC46F}"/>
              </a:ext>
            </a:extLst>
          </p:cNvPr>
          <p:cNvSpPr/>
          <p:nvPr/>
        </p:nvSpPr>
        <p:spPr>
          <a:xfrm>
            <a:off x="135194" y="1143000"/>
            <a:ext cx="11921612" cy="5386810"/>
          </a:xfrm>
          <a:prstGeom prst="rect">
            <a:avLst/>
          </a:prstGeom>
        </p:spPr>
        <p:txBody>
          <a:bodyPr vert="horz" lIns="0" tIns="45720" rIns="0" bIns="45720" rtlCol="0">
            <a:noAutofit/>
          </a:bodyPr>
          <a:lstStyle/>
          <a:p>
            <a:pPr marL="514350" indent="-514350">
              <a:lnSpc>
                <a:spcPct val="90000"/>
              </a:lnSpc>
              <a:spcAft>
                <a:spcPts val="600"/>
              </a:spcAft>
              <a:buFont typeface="Calibri" panose="020F0502020204030204" pitchFamily="34" charset="0"/>
              <a:buAutoNum type="arabicPeriod"/>
            </a:pPr>
            <a:r>
              <a:rPr lang="en-US" u="sng" dirty="0">
                <a:latin typeface="Century Gothic" panose="020B0502020202020204" pitchFamily="34" charset="0"/>
                <a:ea typeface="+mn-ea"/>
              </a:rPr>
              <a:t>Life cycles</a:t>
            </a:r>
            <a:r>
              <a:rPr lang="en-US" dirty="0">
                <a:latin typeface="Century Gothic" panose="020B0502020202020204" pitchFamily="34" charset="0"/>
                <a:ea typeface="+mn-ea"/>
              </a:rPr>
              <a:t>: </a:t>
            </a:r>
            <a:r>
              <a:rPr lang="en-US" dirty="0">
                <a:latin typeface="Century Gothic" panose="020B0502020202020204" pitchFamily="34" charset="0"/>
              </a:rPr>
              <a:t>understand highlighted components of the Direct Life Cycle</a:t>
            </a:r>
          </a:p>
          <a:p>
            <a:pPr marL="514350" indent="-514350">
              <a:lnSpc>
                <a:spcPct val="90000"/>
              </a:lnSpc>
              <a:spcAft>
                <a:spcPts val="600"/>
              </a:spcAft>
              <a:buFont typeface="Calibri" panose="020F0502020204030204" pitchFamily="34" charset="0"/>
              <a:buAutoNum type="arabicPeriod"/>
            </a:pPr>
            <a:r>
              <a:rPr lang="en-US" u="sng" dirty="0">
                <a:latin typeface="Century Gothic" panose="020B0502020202020204" pitchFamily="34" charset="0"/>
                <a:ea typeface="+mn-ea"/>
              </a:rPr>
              <a:t>Transmission</a:t>
            </a:r>
            <a:r>
              <a:rPr lang="en-US" dirty="0">
                <a:latin typeface="Century Gothic" panose="020B0502020202020204" pitchFamily="34" charset="0"/>
                <a:ea typeface="+mn-ea"/>
              </a:rPr>
              <a:t>: know specified routes of transmission</a:t>
            </a:r>
          </a:p>
          <a:p>
            <a:pPr marL="514350" indent="-514350">
              <a:lnSpc>
                <a:spcPct val="90000"/>
              </a:lnSpc>
              <a:spcAft>
                <a:spcPts val="600"/>
              </a:spcAft>
              <a:buFont typeface="Calibri" panose="020F0502020204030204" pitchFamily="34" charset="0"/>
              <a:buAutoNum type="arabicPeriod"/>
            </a:pPr>
            <a:r>
              <a:rPr lang="en-US" u="sng" dirty="0">
                <a:latin typeface="Century Gothic" panose="020B0502020202020204" pitchFamily="34" charset="0"/>
                <a:ea typeface="+mn-ea"/>
              </a:rPr>
              <a:t>Pathogenesis</a:t>
            </a:r>
            <a:r>
              <a:rPr lang="en-US" dirty="0">
                <a:latin typeface="Century Gothic" panose="020B0502020202020204" pitchFamily="34" charset="0"/>
                <a:ea typeface="+mn-ea"/>
              </a:rPr>
              <a:t>: understand the specified methods of pathology: direct destruction of enterocytes.</a:t>
            </a:r>
          </a:p>
          <a:p>
            <a:pPr marL="514350" indent="-514350">
              <a:lnSpc>
                <a:spcPct val="90000"/>
              </a:lnSpc>
              <a:spcAft>
                <a:spcPts val="600"/>
              </a:spcAft>
              <a:buFont typeface="Calibri" panose="020F0502020204030204" pitchFamily="34" charset="0"/>
              <a:buAutoNum type="arabicPeriod"/>
            </a:pPr>
            <a:r>
              <a:rPr lang="en-US" u="sng" dirty="0">
                <a:latin typeface="Century Gothic" panose="020B0502020202020204" pitchFamily="34" charset="0"/>
                <a:ea typeface="+mn-ea"/>
              </a:rPr>
              <a:t>Clinical signs</a:t>
            </a:r>
            <a:r>
              <a:rPr lang="en-US" dirty="0">
                <a:latin typeface="Century Gothic" panose="020B0502020202020204" pitchFamily="34" charset="0"/>
                <a:ea typeface="+mn-ea"/>
              </a:rPr>
              <a:t>: understand the specified clinical signs </a:t>
            </a:r>
            <a:r>
              <a:rPr lang="en-US" dirty="0">
                <a:latin typeface="Century Gothic" panose="020B0502020202020204" pitchFamily="34" charset="0"/>
              </a:rPr>
              <a:t>and what you might seen in both an individual animal or in a herd or flock of animals</a:t>
            </a:r>
            <a:endParaRPr lang="en-US" dirty="0">
              <a:latin typeface="Century Gothic" panose="020B0502020202020204" pitchFamily="34" charset="0"/>
              <a:ea typeface="+mn-ea"/>
            </a:endParaRPr>
          </a:p>
          <a:p>
            <a:pPr marL="514350" indent="-514350">
              <a:lnSpc>
                <a:spcPct val="90000"/>
              </a:lnSpc>
              <a:spcAft>
                <a:spcPts val="600"/>
              </a:spcAft>
              <a:buFont typeface="Calibri" panose="020F0502020204030204" pitchFamily="34" charset="0"/>
              <a:buAutoNum type="arabicPeriod"/>
            </a:pPr>
            <a:r>
              <a:rPr lang="en-US" u="sng" dirty="0">
                <a:latin typeface="Century Gothic" panose="020B0502020202020204" pitchFamily="34" charset="0"/>
                <a:ea typeface="+mn-ea"/>
              </a:rPr>
              <a:t>Diagnosis</a:t>
            </a:r>
            <a:r>
              <a:rPr lang="en-US" dirty="0">
                <a:latin typeface="Century Gothic" panose="020B0502020202020204" pitchFamily="34" charset="0"/>
                <a:ea typeface="+mn-ea"/>
              </a:rPr>
              <a:t>: understand the specified ways to diagnose coccidiosis and know that you should rule out other causes of diarrhea even if you identify </a:t>
            </a:r>
            <a:r>
              <a:rPr lang="en-US" i="1" dirty="0">
                <a:latin typeface="Century Gothic" panose="020B0502020202020204" pitchFamily="34" charset="0"/>
                <a:ea typeface="+mn-ea"/>
              </a:rPr>
              <a:t>Eimeria</a:t>
            </a:r>
            <a:r>
              <a:rPr lang="en-US" dirty="0">
                <a:latin typeface="Century Gothic" panose="020B0502020202020204" pitchFamily="34" charset="0"/>
                <a:ea typeface="+mn-ea"/>
              </a:rPr>
              <a:t>.</a:t>
            </a:r>
          </a:p>
          <a:p>
            <a:pPr marL="514350" indent="-514350">
              <a:lnSpc>
                <a:spcPct val="90000"/>
              </a:lnSpc>
              <a:spcAft>
                <a:spcPts val="600"/>
              </a:spcAft>
              <a:buFont typeface="Calibri" panose="020F0502020204030204" pitchFamily="34" charset="0"/>
              <a:buAutoNum type="arabicPeriod"/>
            </a:pPr>
            <a:r>
              <a:rPr lang="en-US" u="sng" dirty="0">
                <a:latin typeface="Century Gothic" panose="020B0502020202020204" pitchFamily="34" charset="0"/>
                <a:ea typeface="+mn-ea"/>
              </a:rPr>
              <a:t>Treatment</a:t>
            </a:r>
            <a:r>
              <a:rPr lang="en-US" dirty="0">
                <a:latin typeface="Century Gothic" panose="020B0502020202020204" pitchFamily="34" charset="0"/>
                <a:ea typeface="+mn-ea"/>
              </a:rPr>
              <a:t>: know the highlighted information about treating </a:t>
            </a:r>
            <a:r>
              <a:rPr lang="en-US" i="1" dirty="0">
                <a:latin typeface="Century Gothic" panose="020B0502020202020204" pitchFamily="34" charset="0"/>
                <a:ea typeface="+mn-ea"/>
              </a:rPr>
              <a:t>Eimeria,</a:t>
            </a:r>
            <a:r>
              <a:rPr lang="en-US" dirty="0">
                <a:latin typeface="Century Gothic" panose="020B0502020202020204" pitchFamily="34" charset="0"/>
                <a:ea typeface="+mn-ea"/>
              </a:rPr>
              <a:t> the main reason you would use anticoccidials and specified warnings</a:t>
            </a:r>
          </a:p>
          <a:p>
            <a:pPr marL="514350" indent="-514350">
              <a:lnSpc>
                <a:spcPct val="90000"/>
              </a:lnSpc>
              <a:spcAft>
                <a:spcPts val="600"/>
              </a:spcAft>
              <a:buFont typeface="Calibri" panose="020F0502020204030204" pitchFamily="34" charset="0"/>
              <a:buAutoNum type="arabicPeriod"/>
            </a:pPr>
            <a:r>
              <a:rPr lang="en-US" u="sng" dirty="0">
                <a:latin typeface="Century Gothic" panose="020B0502020202020204" pitchFamily="34" charset="0"/>
                <a:ea typeface="+mn-ea"/>
              </a:rPr>
              <a:t>Control: </a:t>
            </a:r>
            <a:r>
              <a:rPr lang="en-US" dirty="0">
                <a:latin typeface="Century Gothic" panose="020B0502020202020204" pitchFamily="34" charset="0"/>
                <a:ea typeface="+mn-ea"/>
              </a:rPr>
              <a:t>Know the highlighted practices to control </a:t>
            </a:r>
            <a:r>
              <a:rPr lang="en-US" i="1" dirty="0">
                <a:latin typeface="Century Gothic" panose="020B0502020202020204" pitchFamily="34" charset="0"/>
                <a:ea typeface="+mn-ea"/>
              </a:rPr>
              <a:t>Eimeria</a:t>
            </a:r>
          </a:p>
          <a:p>
            <a:pPr marL="514350" indent="-514350">
              <a:lnSpc>
                <a:spcPct val="90000"/>
              </a:lnSpc>
              <a:spcAft>
                <a:spcPts val="600"/>
              </a:spcAft>
              <a:buFont typeface="Calibri" panose="020F0502020204030204" pitchFamily="34" charset="0"/>
              <a:buAutoNum type="arabicPeriod"/>
            </a:pPr>
            <a:r>
              <a:rPr lang="en-US" u="sng" dirty="0">
                <a:latin typeface="Century Gothic" panose="020B0502020202020204" pitchFamily="34" charset="0"/>
                <a:ea typeface="+mn-ea"/>
              </a:rPr>
              <a:t>Zoonosis</a:t>
            </a:r>
            <a:r>
              <a:rPr lang="en-US" dirty="0">
                <a:latin typeface="Century Gothic" panose="020B0502020202020204" pitchFamily="34" charset="0"/>
                <a:ea typeface="+mn-ea"/>
              </a:rPr>
              <a:t>: know Eimeria is not zoonotic, that species are very host specific and the specified risk factors (host and environmental)</a:t>
            </a:r>
          </a:p>
          <a:p>
            <a:pPr marL="514350" indent="-514350">
              <a:lnSpc>
                <a:spcPct val="90000"/>
              </a:lnSpc>
              <a:spcAft>
                <a:spcPts val="600"/>
              </a:spcAft>
              <a:buFont typeface="Calibri" panose="020F0502020204030204" pitchFamily="34" charset="0"/>
              <a:buAutoNum type="arabicPeriod"/>
            </a:pPr>
            <a:r>
              <a:rPr lang="en-US" dirty="0">
                <a:latin typeface="Century Gothic" panose="020B0502020202020204" pitchFamily="34" charset="0"/>
                <a:ea typeface="+mn-ea"/>
              </a:rPr>
              <a:t>Know the highlighted, </a:t>
            </a:r>
            <a:r>
              <a:rPr lang="en-US" u="sng" dirty="0">
                <a:latin typeface="Century Gothic" panose="020B0502020202020204" pitchFamily="34" charset="0"/>
                <a:ea typeface="+mn-ea"/>
              </a:rPr>
              <a:t>specific details for host species </a:t>
            </a:r>
            <a:r>
              <a:rPr lang="en-US" dirty="0">
                <a:latin typeface="Century Gothic" panose="020B0502020202020204" pitchFamily="34" charset="0"/>
                <a:ea typeface="+mn-ea"/>
              </a:rPr>
              <a:t>(ruminants and poultry)</a:t>
            </a:r>
          </a:p>
          <a:p>
            <a:pPr>
              <a:lnSpc>
                <a:spcPct val="90000"/>
              </a:lnSpc>
              <a:spcAft>
                <a:spcPts val="600"/>
              </a:spcAft>
            </a:pPr>
            <a:endParaRPr lang="en-US" dirty="0">
              <a:latin typeface="Century Gothic" panose="020B0502020202020204" pitchFamily="34" charset="0"/>
              <a:ea typeface="+mn-ea"/>
            </a:endParaRPr>
          </a:p>
        </p:txBody>
      </p:sp>
      <p:sp>
        <p:nvSpPr>
          <p:cNvPr id="4" name="Rectangle 3">
            <a:extLst>
              <a:ext uri="{FF2B5EF4-FFF2-40B4-BE49-F238E27FC236}">
                <a16:creationId xmlns:a16="http://schemas.microsoft.com/office/drawing/2014/main" id="{7321E6B5-CF18-4362-9804-17FCC3D9CD51}"/>
              </a:ext>
            </a:extLst>
          </p:cNvPr>
          <p:cNvSpPr/>
          <p:nvPr/>
        </p:nvSpPr>
        <p:spPr>
          <a:xfrm>
            <a:off x="1143000" y="202035"/>
            <a:ext cx="9418076" cy="748455"/>
          </a:xfrm>
          <a:prstGeom prst="rect">
            <a:avLst/>
          </a:prstGeom>
        </p:spPr>
        <p:txBody>
          <a:bodyPr vert="horz" lIns="91440" tIns="45720" rIns="91440" bIns="45720" rtlCol="0" anchor="b">
            <a:normAutofit/>
          </a:bodyPr>
          <a:lstStyle/>
          <a:p>
            <a:pPr>
              <a:lnSpc>
                <a:spcPct val="85000"/>
              </a:lnSpc>
              <a:spcAft>
                <a:spcPts val="600"/>
              </a:spcAft>
            </a:pPr>
            <a:r>
              <a:rPr lang="en-US" sz="4000" b="1" spc="-50" dirty="0">
                <a:latin typeface="Century Gothic" panose="020B0502020202020204" pitchFamily="34" charset="0"/>
                <a:ea typeface="+mj-ea"/>
                <a:cs typeface="+mj-cs"/>
              </a:rPr>
              <a:t>Learning Objectives:</a:t>
            </a:r>
            <a:r>
              <a:rPr lang="en-US" sz="4000" b="1" i="1" spc="-50" dirty="0">
                <a:latin typeface="Century Gothic" panose="020B0502020202020204" pitchFamily="34" charset="0"/>
                <a:ea typeface="+mj-ea"/>
                <a:cs typeface="+mj-cs"/>
              </a:rPr>
              <a:t> Eimeria </a:t>
            </a:r>
            <a:r>
              <a:rPr lang="en-US" sz="4000" b="1" spc="-50" dirty="0">
                <a:latin typeface="Century Gothic" panose="020B0502020202020204" pitchFamily="34" charset="0"/>
                <a:ea typeface="+mj-ea"/>
                <a:cs typeface="+mj-cs"/>
              </a:rPr>
              <a:t>spp.</a:t>
            </a:r>
          </a:p>
        </p:txBody>
      </p:sp>
    </p:spTree>
    <p:extLst>
      <p:ext uri="{BB962C8B-B14F-4D97-AF65-F5344CB8AC3E}">
        <p14:creationId xmlns:p14="http://schemas.microsoft.com/office/powerpoint/2010/main" val="3762952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1981200" y="6581001"/>
            <a:ext cx="342900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hlinkClick r:id="rId3"/>
              </a:rPr>
              <a:t>https://fieldcasestudy.com/2017/05/01/coccidiosis/</a:t>
            </a:r>
            <a:r>
              <a:rPr kumimoji="0" lang="en-US" sz="1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rPr>
              <a:t> </a:t>
            </a:r>
          </a:p>
        </p:txBody>
      </p:sp>
      <p:pic>
        <p:nvPicPr>
          <p:cNvPr id="4" name="Picture 3" descr="26_we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811461"/>
            <a:ext cx="7760266" cy="5816600"/>
          </a:xfrm>
          <a:prstGeom prst="rect">
            <a:avLst/>
          </a:prstGeom>
        </p:spPr>
      </p:pic>
      <p:sp>
        <p:nvSpPr>
          <p:cNvPr id="5" name="Rectangle 2">
            <a:extLst>
              <a:ext uri="{FF2B5EF4-FFF2-40B4-BE49-F238E27FC236}">
                <a16:creationId xmlns:a16="http://schemas.microsoft.com/office/drawing/2014/main" id="{3E5E1E7E-9A1E-4BDE-9F15-F1D56C036667}"/>
              </a:ext>
            </a:extLst>
          </p:cNvPr>
          <p:cNvSpPr txBox="1">
            <a:spLocks noChangeArrowheads="1"/>
          </p:cNvSpPr>
          <p:nvPr/>
        </p:nvSpPr>
        <p:spPr bwMode="auto">
          <a:xfrm>
            <a:off x="2209800" y="152400"/>
            <a:ext cx="72390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ea typeface="+mj-ea"/>
                <a:cs typeface="+mj-cs"/>
              </a:rPr>
              <a:t>What’s good and what could be better?</a:t>
            </a:r>
            <a:endParaRPr kumimoji="0" lang="en-US" altLang="en-US" sz="2800" b="1" i="0" u="sng" strike="noStrike" kern="0" cap="none" spc="0" normalizeH="0" baseline="0" noProof="0" dirty="0">
              <a:ln>
                <a:noFill/>
              </a:ln>
              <a:solidFill>
                <a:srgbClr val="000000"/>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536412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ChangeArrowheads="1"/>
          </p:cNvSpPr>
          <p:nvPr/>
        </p:nvSpPr>
        <p:spPr bwMode="auto">
          <a:xfrm>
            <a:off x="500062" y="1295400"/>
            <a:ext cx="11201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nSpc>
                <a:spcPct val="90000"/>
              </a:lnSpc>
              <a:buClrTx/>
              <a:buSzTx/>
              <a:buFontTx/>
              <a:buNone/>
            </a:pPr>
            <a:r>
              <a:rPr lang="en-US" altLang="en-US" sz="2800" b="1" dirty="0">
                <a:latin typeface="Century Gothic" panose="020B0502020202020204" pitchFamily="34" charset="0"/>
              </a:rPr>
              <a:t>A 1-month-old a dairy calf develops scours  </a:t>
            </a:r>
          </a:p>
          <a:p>
            <a:pPr>
              <a:lnSpc>
                <a:spcPct val="90000"/>
              </a:lnSpc>
              <a:buClrTx/>
              <a:buSzTx/>
              <a:buFontTx/>
              <a:buNone/>
            </a:pPr>
            <a:r>
              <a:rPr lang="en-US" altLang="en-US" sz="2800" dirty="0">
                <a:latin typeface="Century Gothic" panose="020B0502020202020204" pitchFamily="34" charset="0"/>
              </a:rPr>
              <a:t>Coccidiosis or Cryptosporidiosis?</a:t>
            </a:r>
          </a:p>
        </p:txBody>
      </p:sp>
      <p:sp>
        <p:nvSpPr>
          <p:cNvPr id="40963" name="Rectangle 2"/>
          <p:cNvSpPr>
            <a:spLocks noGrp="1" noChangeArrowheads="1"/>
          </p:cNvSpPr>
          <p:nvPr>
            <p:ph type="title"/>
          </p:nvPr>
        </p:nvSpPr>
        <p:spPr>
          <a:xfrm>
            <a:off x="3037150" y="24770"/>
            <a:ext cx="6858000" cy="944563"/>
          </a:xfrm>
        </p:spPr>
        <p:txBody>
          <a:bodyPr/>
          <a:lstStyle/>
          <a:p>
            <a:r>
              <a:rPr lang="en-US" altLang="en-US" b="1" dirty="0">
                <a:solidFill>
                  <a:schemeClr val="tx1"/>
                </a:solidFill>
                <a:latin typeface="Century Gothic" panose="020B0502020202020204" pitchFamily="34" charset="0"/>
              </a:rPr>
              <a:t>In-Class Discussion</a:t>
            </a:r>
            <a:endParaRPr lang="en-US" altLang="en-US" dirty="0">
              <a:solidFill>
                <a:schemeClr val="tx1"/>
              </a:solidFill>
              <a:latin typeface="Century Gothic" panose="020B0502020202020204" pitchFamily="34" charset="0"/>
            </a:endParaRPr>
          </a:p>
        </p:txBody>
      </p:sp>
      <p:sp>
        <p:nvSpPr>
          <p:cNvPr id="2" name="TextBox 1"/>
          <p:cNvSpPr txBox="1"/>
          <p:nvPr/>
        </p:nvSpPr>
        <p:spPr>
          <a:xfrm>
            <a:off x="509587" y="2654625"/>
            <a:ext cx="8589211" cy="523220"/>
          </a:xfrm>
          <a:prstGeom prst="rect">
            <a:avLst/>
          </a:prstGeom>
          <a:noFill/>
        </p:spPr>
        <p:txBody>
          <a:bodyPr wrap="none" rtlCol="0">
            <a:spAutoFit/>
          </a:bodyPr>
          <a:lstStyle/>
          <a:p>
            <a:r>
              <a:rPr lang="en-US" sz="2800" dirty="0">
                <a:latin typeface="Century Gothic" panose="020B0502020202020204" pitchFamily="34" charset="0"/>
              </a:rPr>
              <a:t>What type of diarrhea would you expect to see?</a:t>
            </a:r>
          </a:p>
        </p:txBody>
      </p:sp>
      <p:sp>
        <p:nvSpPr>
          <p:cNvPr id="5" name="TextBox 4"/>
          <p:cNvSpPr txBox="1"/>
          <p:nvPr/>
        </p:nvSpPr>
        <p:spPr>
          <a:xfrm>
            <a:off x="514349" y="3814130"/>
            <a:ext cx="5245347" cy="523220"/>
          </a:xfrm>
          <a:prstGeom prst="rect">
            <a:avLst/>
          </a:prstGeom>
          <a:noFill/>
        </p:spPr>
        <p:txBody>
          <a:bodyPr wrap="none" rtlCol="0">
            <a:spAutoFit/>
          </a:bodyPr>
          <a:lstStyle/>
          <a:p>
            <a:r>
              <a:rPr lang="en-US" sz="2800" dirty="0">
                <a:latin typeface="Century Gothic" panose="020B0502020202020204" pitchFamily="34" charset="0"/>
              </a:rPr>
              <a:t>What is your treatment plan?</a:t>
            </a:r>
          </a:p>
        </p:txBody>
      </p:sp>
      <p:sp>
        <p:nvSpPr>
          <p:cNvPr id="6" name="TextBox 5"/>
          <p:cNvSpPr txBox="1"/>
          <p:nvPr/>
        </p:nvSpPr>
        <p:spPr>
          <a:xfrm>
            <a:off x="457200" y="5278858"/>
            <a:ext cx="4267515" cy="523220"/>
          </a:xfrm>
          <a:prstGeom prst="rect">
            <a:avLst/>
          </a:prstGeom>
          <a:noFill/>
        </p:spPr>
        <p:txBody>
          <a:bodyPr wrap="none" rtlCol="0">
            <a:spAutoFit/>
          </a:bodyPr>
          <a:lstStyle/>
          <a:p>
            <a:r>
              <a:rPr lang="en-US" sz="2800" dirty="0">
                <a:latin typeface="Century Gothic" panose="020B0502020202020204" pitchFamily="34" charset="0"/>
              </a:rPr>
              <a:t>How will you diagnose?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6172" y="1276577"/>
            <a:ext cx="3000322" cy="3000322"/>
          </a:xfrm>
          <a:prstGeom prst="rect">
            <a:avLst/>
          </a:prstGeom>
        </p:spPr>
      </p:pic>
    </p:spTree>
    <p:extLst>
      <p:ext uri="{BB962C8B-B14F-4D97-AF65-F5344CB8AC3E}">
        <p14:creationId xmlns:p14="http://schemas.microsoft.com/office/powerpoint/2010/main" val="21119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7E32AC8-52D8-46F3-A5B9-B33CC1E413D1}"/>
              </a:ext>
            </a:extLst>
          </p:cNvPr>
          <p:cNvGrpSpPr/>
          <p:nvPr/>
        </p:nvGrpSpPr>
        <p:grpSpPr>
          <a:xfrm>
            <a:off x="533400" y="533400"/>
            <a:ext cx="10607029" cy="5841837"/>
            <a:chOff x="715759" y="640812"/>
            <a:chExt cx="10607029" cy="5841837"/>
          </a:xfrm>
        </p:grpSpPr>
        <p:pic>
          <p:nvPicPr>
            <p:cNvPr id="3" name="Picture 4" descr="Cryptosporidium oocysts-40X1">
              <a:extLst>
                <a:ext uri="{FF2B5EF4-FFF2-40B4-BE49-F238E27FC236}">
                  <a16:creationId xmlns:a16="http://schemas.microsoft.com/office/drawing/2014/main" id="{FDB12824-6EFA-4FCD-829D-600D9C39C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59" y="640812"/>
              <a:ext cx="5346058" cy="4985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9D5437-93E2-46E9-B222-876AA36E66D0}"/>
                </a:ext>
              </a:extLst>
            </p:cNvPr>
            <p:cNvSpPr txBox="1"/>
            <p:nvPr/>
          </p:nvSpPr>
          <p:spPr>
            <a:xfrm>
              <a:off x="1350931" y="5651652"/>
              <a:ext cx="4188967" cy="830997"/>
            </a:xfrm>
            <a:prstGeom prst="rect">
              <a:avLst/>
            </a:prstGeom>
            <a:solidFill>
              <a:schemeClr val="bg1"/>
            </a:solidFill>
          </p:spPr>
          <p:txBody>
            <a:bodyPr wrap="none" rtlCol="0">
              <a:spAutoFit/>
            </a:bodyPr>
            <a:lstStyle/>
            <a:p>
              <a:r>
                <a:rPr lang="en-US" b="1" i="1" dirty="0">
                  <a:latin typeface="Century Gothic" panose="020B0502020202020204" pitchFamily="34" charset="0"/>
                </a:rPr>
                <a:t>Cryptosporidium</a:t>
              </a:r>
              <a:r>
                <a:rPr lang="en-US" b="1" dirty="0">
                  <a:latin typeface="Century Gothic" panose="020B0502020202020204" pitchFamily="34" charset="0"/>
                </a:rPr>
                <a:t> is smaller </a:t>
              </a:r>
            </a:p>
            <a:p>
              <a:r>
                <a:rPr lang="en-US" b="1" dirty="0">
                  <a:latin typeface="Century Gothic" panose="020B0502020202020204" pitchFamily="34" charset="0"/>
                </a:rPr>
                <a:t>and sporulated</a:t>
              </a:r>
            </a:p>
          </p:txBody>
        </p:sp>
        <p:sp>
          <p:nvSpPr>
            <p:cNvPr id="5" name="TextBox 4">
              <a:extLst>
                <a:ext uri="{FF2B5EF4-FFF2-40B4-BE49-F238E27FC236}">
                  <a16:creationId xmlns:a16="http://schemas.microsoft.com/office/drawing/2014/main" id="{3A63E511-0A05-44E6-877A-5D52046CE441}"/>
                </a:ext>
              </a:extLst>
            </p:cNvPr>
            <p:cNvSpPr txBox="1"/>
            <p:nvPr/>
          </p:nvSpPr>
          <p:spPr>
            <a:xfrm>
              <a:off x="6091612" y="5541195"/>
              <a:ext cx="3171061" cy="830997"/>
            </a:xfrm>
            <a:prstGeom prst="rect">
              <a:avLst/>
            </a:prstGeom>
            <a:solidFill>
              <a:schemeClr val="bg1"/>
            </a:solidFill>
          </p:spPr>
          <p:txBody>
            <a:bodyPr wrap="none" rtlCol="0">
              <a:spAutoFit/>
            </a:bodyPr>
            <a:lstStyle/>
            <a:p>
              <a:r>
                <a:rPr lang="en-US" b="1" dirty="0">
                  <a:latin typeface="Century Gothic" panose="020B0502020202020204" pitchFamily="34" charset="0"/>
                </a:rPr>
                <a:t>Bovine </a:t>
              </a:r>
              <a:r>
                <a:rPr lang="en-US" b="1" i="1" dirty="0">
                  <a:latin typeface="Century Gothic" panose="020B0502020202020204" pitchFamily="34" charset="0"/>
                </a:rPr>
                <a:t>Eimeria</a:t>
              </a:r>
              <a:r>
                <a:rPr lang="en-US" b="1" dirty="0">
                  <a:latin typeface="Century Gothic" panose="020B0502020202020204" pitchFamily="34" charset="0"/>
                </a:rPr>
                <a:t> spp. </a:t>
              </a:r>
            </a:p>
            <a:p>
              <a:r>
                <a:rPr lang="en-US" b="1" dirty="0">
                  <a:latin typeface="Century Gothic" panose="020B0502020202020204" pitchFamily="34" charset="0"/>
                </a:rPr>
                <a:t>oocysts (µm)</a:t>
              </a:r>
            </a:p>
          </p:txBody>
        </p:sp>
        <p:grpSp>
          <p:nvGrpSpPr>
            <p:cNvPr id="6" name="Group 5">
              <a:extLst>
                <a:ext uri="{FF2B5EF4-FFF2-40B4-BE49-F238E27FC236}">
                  <a16:creationId xmlns:a16="http://schemas.microsoft.com/office/drawing/2014/main" id="{C12B06C4-E02C-4E9A-B360-8731DA151725}"/>
                </a:ext>
              </a:extLst>
            </p:cNvPr>
            <p:cNvGrpSpPr/>
            <p:nvPr/>
          </p:nvGrpSpPr>
          <p:grpSpPr>
            <a:xfrm>
              <a:off x="6064988" y="1121595"/>
              <a:ext cx="5257800" cy="4419600"/>
              <a:chOff x="4191000" y="762000"/>
              <a:chExt cx="5257800" cy="4419600"/>
            </a:xfrm>
          </p:grpSpPr>
          <p:sp>
            <p:nvSpPr>
              <p:cNvPr id="7" name="Rectangle 6">
                <a:extLst>
                  <a:ext uri="{FF2B5EF4-FFF2-40B4-BE49-F238E27FC236}">
                    <a16:creationId xmlns:a16="http://schemas.microsoft.com/office/drawing/2014/main" id="{CD2A136A-EE65-44ED-9582-4B8641419D80}"/>
                  </a:ext>
                </a:extLst>
              </p:cNvPr>
              <p:cNvSpPr/>
              <p:nvPr/>
            </p:nvSpPr>
            <p:spPr bwMode="auto">
              <a:xfrm>
                <a:off x="4191000" y="762000"/>
                <a:ext cx="5257800" cy="4419600"/>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8" name="Group 7">
                <a:extLst>
                  <a:ext uri="{FF2B5EF4-FFF2-40B4-BE49-F238E27FC236}">
                    <a16:creationId xmlns:a16="http://schemas.microsoft.com/office/drawing/2014/main" id="{35554220-0DA1-4C46-BDE2-048F5E43425F}"/>
                  </a:ext>
                </a:extLst>
              </p:cNvPr>
              <p:cNvGrpSpPr/>
              <p:nvPr/>
            </p:nvGrpSpPr>
            <p:grpSpPr>
              <a:xfrm>
                <a:off x="4343400" y="914400"/>
                <a:ext cx="4953000" cy="4038600"/>
                <a:chOff x="4343400" y="914400"/>
                <a:chExt cx="4953000" cy="4038600"/>
              </a:xfrm>
            </p:grpSpPr>
            <p:pic>
              <p:nvPicPr>
                <p:cNvPr id="9" name="Picture 8" descr="A picture containing object, coin&#10;&#10;Description automatically generated">
                  <a:extLst>
                    <a:ext uri="{FF2B5EF4-FFF2-40B4-BE49-F238E27FC236}">
                      <a16:creationId xmlns:a16="http://schemas.microsoft.com/office/drawing/2014/main" id="{A1586FA0-180D-410F-B743-4E6FDC6AE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914400"/>
                  <a:ext cx="4953000" cy="2133600"/>
                </a:xfrm>
                <a:prstGeom prst="rect">
                  <a:avLst/>
                </a:prstGeom>
              </p:spPr>
            </p:pic>
            <p:pic>
              <p:nvPicPr>
                <p:cNvPr id="10" name="Picture 9">
                  <a:extLst>
                    <a:ext uri="{FF2B5EF4-FFF2-40B4-BE49-F238E27FC236}">
                      <a16:creationId xmlns:a16="http://schemas.microsoft.com/office/drawing/2014/main" id="{B5DC6E9B-7428-4B64-97A7-6D59CFEA2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276600"/>
                  <a:ext cx="4495800" cy="1676400"/>
                </a:xfrm>
                <a:prstGeom prst="rect">
                  <a:avLst/>
                </a:prstGeom>
              </p:spPr>
            </p:pic>
            <p:sp>
              <p:nvSpPr>
                <p:cNvPr id="11" name="TextBox 10">
                  <a:extLst>
                    <a:ext uri="{FF2B5EF4-FFF2-40B4-BE49-F238E27FC236}">
                      <a16:creationId xmlns:a16="http://schemas.microsoft.com/office/drawing/2014/main" id="{73EC4E29-94D7-44F1-B0A4-B39B0AA3DD04}"/>
                    </a:ext>
                  </a:extLst>
                </p:cNvPr>
                <p:cNvSpPr txBox="1"/>
                <p:nvPr/>
              </p:nvSpPr>
              <p:spPr>
                <a:xfrm>
                  <a:off x="5990815" y="4114800"/>
                  <a:ext cx="1200970" cy="338554"/>
                </a:xfrm>
                <a:prstGeom prst="rect">
                  <a:avLst/>
                </a:prstGeom>
                <a:solidFill>
                  <a:schemeClr val="bg1"/>
                </a:solidFill>
              </p:spPr>
              <p:txBody>
                <a:bodyPr wrap="none" rtlCol="0">
                  <a:spAutoFit/>
                </a:bodyPr>
                <a:lstStyle/>
                <a:p>
                  <a:r>
                    <a:rPr lang="en-US" sz="1600" b="1" dirty="0">
                      <a:latin typeface="Century Gothic" panose="020B0502020202020204" pitchFamily="34" charset="0"/>
                    </a:rPr>
                    <a:t>(16-20µm)</a:t>
                  </a:r>
                </a:p>
              </p:txBody>
            </p:sp>
            <p:sp>
              <p:nvSpPr>
                <p:cNvPr id="12" name="TextBox 11">
                  <a:extLst>
                    <a:ext uri="{FF2B5EF4-FFF2-40B4-BE49-F238E27FC236}">
                      <a16:creationId xmlns:a16="http://schemas.microsoft.com/office/drawing/2014/main" id="{55D43157-260F-4F92-A227-9734CA7CDC19}"/>
                    </a:ext>
                  </a:extLst>
                </p:cNvPr>
                <p:cNvSpPr txBox="1"/>
                <p:nvPr/>
              </p:nvSpPr>
              <p:spPr>
                <a:xfrm>
                  <a:off x="6062045" y="1811923"/>
                  <a:ext cx="1258678" cy="338554"/>
                </a:xfrm>
                <a:prstGeom prst="rect">
                  <a:avLst/>
                </a:prstGeom>
                <a:solidFill>
                  <a:schemeClr val="bg1"/>
                </a:solidFill>
              </p:spPr>
              <p:txBody>
                <a:bodyPr wrap="none" rtlCol="0">
                  <a:spAutoFit/>
                </a:bodyPr>
                <a:lstStyle/>
                <a:p>
                  <a:r>
                    <a:rPr lang="en-US" sz="1600" b="1" dirty="0">
                      <a:latin typeface="Century Gothic" panose="020B0502020202020204" pitchFamily="34" charset="0"/>
                    </a:rPr>
                    <a:t>(20- 40µm)</a:t>
                  </a:r>
                </a:p>
              </p:txBody>
            </p:sp>
          </p:grpSp>
        </p:grpSp>
      </p:grpSp>
    </p:spTree>
    <p:extLst>
      <p:ext uri="{BB962C8B-B14F-4D97-AF65-F5344CB8AC3E}">
        <p14:creationId xmlns:p14="http://schemas.microsoft.com/office/powerpoint/2010/main" val="274854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indow, indoor&#10;&#10;Description automatically generated">
            <a:extLst>
              <a:ext uri="{FF2B5EF4-FFF2-40B4-BE49-F238E27FC236}">
                <a16:creationId xmlns:a16="http://schemas.microsoft.com/office/drawing/2014/main" id="{D7CA3EB9-BA28-4980-9450-BBAAF014AC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 y="1278466"/>
            <a:ext cx="4492977" cy="3369733"/>
          </a:xfrm>
          <a:prstGeom prst="rect">
            <a:avLst/>
          </a:prstGeom>
        </p:spPr>
      </p:pic>
      <p:pic>
        <p:nvPicPr>
          <p:cNvPr id="5" name="Picture 4" descr="A picture containing outdoor, parrot, stone&#10;&#10;Description automatically generated">
            <a:extLst>
              <a:ext uri="{FF2B5EF4-FFF2-40B4-BE49-F238E27FC236}">
                <a16:creationId xmlns:a16="http://schemas.microsoft.com/office/drawing/2014/main" id="{E497910D-56FB-4BB2-9D7E-29F8DD751A98}"/>
              </a:ext>
            </a:extLst>
          </p:cNvPr>
          <p:cNvPicPr>
            <a:picLocks noChangeAspect="1"/>
          </p:cNvPicPr>
          <p:nvPr/>
        </p:nvPicPr>
        <p:blipFill rotWithShape="1">
          <a:blip r:embed="rId3">
            <a:extLst>
              <a:ext uri="{28A0092B-C50C-407E-A947-70E740481C1C}">
                <a14:useLocalDpi xmlns:a14="http://schemas.microsoft.com/office/drawing/2010/main" val="0"/>
              </a:ext>
            </a:extLst>
          </a:blip>
          <a:srcRect l="7778" r="23333"/>
          <a:stretch/>
        </p:blipFill>
        <p:spPr>
          <a:xfrm rot="5400000">
            <a:off x="5132571" y="670984"/>
            <a:ext cx="5766490" cy="6278033"/>
          </a:xfrm>
          <a:prstGeom prst="rect">
            <a:avLst/>
          </a:prstGeom>
        </p:spPr>
      </p:pic>
      <p:sp>
        <p:nvSpPr>
          <p:cNvPr id="6" name="Rectangle 2">
            <a:extLst>
              <a:ext uri="{FF2B5EF4-FFF2-40B4-BE49-F238E27FC236}">
                <a16:creationId xmlns:a16="http://schemas.microsoft.com/office/drawing/2014/main" id="{77DF9B25-A518-492C-B841-5DB0E8FCB55E}"/>
              </a:ext>
            </a:extLst>
          </p:cNvPr>
          <p:cNvSpPr txBox="1">
            <a:spLocks noChangeArrowheads="1"/>
          </p:cNvSpPr>
          <p:nvPr/>
        </p:nvSpPr>
        <p:spPr bwMode="auto">
          <a:xfrm>
            <a:off x="2209800" y="152400"/>
            <a:ext cx="72390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ea typeface="+mj-ea"/>
                <a:cs typeface="+mj-cs"/>
              </a:rPr>
              <a:t>What’s good and what could be better?</a:t>
            </a:r>
            <a:endParaRPr kumimoji="0" lang="en-US" altLang="en-US" sz="2800" b="1" i="0" u="sng" strike="noStrike" kern="0" cap="none" spc="0" normalizeH="0" baseline="0" noProof="0" dirty="0">
              <a:ln>
                <a:noFill/>
              </a:ln>
              <a:solidFill>
                <a:srgbClr val="000000"/>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659594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F0ABED5-1049-44A8-B170-5FB8593F9DD9}"/>
              </a:ext>
            </a:extLst>
          </p:cNvPr>
          <p:cNvSpPr txBox="1">
            <a:spLocks noChangeArrowheads="1"/>
          </p:cNvSpPr>
          <p:nvPr/>
        </p:nvSpPr>
        <p:spPr>
          <a:xfrm>
            <a:off x="3802380" y="503126"/>
            <a:ext cx="4267200" cy="607918"/>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altLang="en-US" sz="4000" b="1" dirty="0">
                <a:solidFill>
                  <a:schemeClr val="tx1"/>
                </a:solidFill>
                <a:latin typeface="Century Gothic" panose="020B0502020202020204" pitchFamily="34" charset="0"/>
              </a:rPr>
              <a:t>Have Questions?</a:t>
            </a:r>
            <a:endParaRPr lang="en-US" altLang="en-US" sz="4000" dirty="0">
              <a:solidFill>
                <a:schemeClr val="tx1"/>
              </a:solidFill>
              <a:latin typeface="Century Gothic" panose="020B0502020202020204" pitchFamily="34" charset="0"/>
            </a:endParaRPr>
          </a:p>
        </p:txBody>
      </p:sp>
      <p:grpSp>
        <p:nvGrpSpPr>
          <p:cNvPr id="3" name="Group 2">
            <a:extLst>
              <a:ext uri="{FF2B5EF4-FFF2-40B4-BE49-F238E27FC236}">
                <a16:creationId xmlns:a16="http://schemas.microsoft.com/office/drawing/2014/main" id="{0827D040-C678-4FC7-BBD6-5364519B650A}"/>
              </a:ext>
            </a:extLst>
          </p:cNvPr>
          <p:cNvGrpSpPr/>
          <p:nvPr/>
        </p:nvGrpSpPr>
        <p:grpSpPr>
          <a:xfrm>
            <a:off x="2362200" y="1166116"/>
            <a:ext cx="8587946" cy="5539484"/>
            <a:chOff x="533400" y="823217"/>
            <a:chExt cx="8587946" cy="5539484"/>
          </a:xfrm>
        </p:grpSpPr>
        <p:pic>
          <p:nvPicPr>
            <p:cNvPr id="4" name="Picture 2" descr="Related image">
              <a:extLst>
                <a:ext uri="{FF2B5EF4-FFF2-40B4-BE49-F238E27FC236}">
                  <a16:creationId xmlns:a16="http://schemas.microsoft.com/office/drawing/2014/main" id="{152EC92D-137A-4270-BFD8-24D1F648E0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990601"/>
              <a:ext cx="76200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D3F94E5A-C7CD-499C-9AB0-728790820EB6}"/>
                </a:ext>
              </a:extLst>
            </p:cNvPr>
            <p:cNvSpPr txBox="1">
              <a:spLocks noChangeArrowheads="1"/>
            </p:cNvSpPr>
            <p:nvPr/>
          </p:nvSpPr>
          <p:spPr>
            <a:xfrm>
              <a:off x="1973580" y="823217"/>
              <a:ext cx="4038600" cy="4572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altLang="en-US" sz="2400" b="1" dirty="0">
                  <a:solidFill>
                    <a:schemeClr val="tx1"/>
                  </a:solidFill>
                  <a:latin typeface="Century Gothic" panose="020B0502020202020204" pitchFamily="34" charset="0"/>
                </a:rPr>
                <a:t>barbara_qurollo@ncsu.edu</a:t>
              </a:r>
              <a:endParaRPr lang="en-US" altLang="en-US" sz="2400" dirty="0">
                <a:solidFill>
                  <a:schemeClr val="tx1"/>
                </a:solidFill>
                <a:latin typeface="Century Gothic" panose="020B0502020202020204" pitchFamily="34" charset="0"/>
              </a:endParaRPr>
            </a:p>
          </p:txBody>
        </p:sp>
        <p:pic>
          <p:nvPicPr>
            <p:cNvPr id="6" name="Picture 2" descr="Related image">
              <a:extLst>
                <a:ext uri="{FF2B5EF4-FFF2-40B4-BE49-F238E27FC236}">
                  <a16:creationId xmlns:a16="http://schemas.microsoft.com/office/drawing/2014/main" id="{C9608782-DF3F-48BF-A3EE-77E4864EC1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1562101"/>
              <a:ext cx="6530546" cy="4800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58E7D70-D9AC-43E2-BB8B-02D6D61D4366}"/>
                </a:ext>
              </a:extLst>
            </p:cNvPr>
            <p:cNvSpPr/>
            <p:nvPr/>
          </p:nvSpPr>
          <p:spPr>
            <a:xfrm>
              <a:off x="533400" y="4191000"/>
              <a:ext cx="2438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Rectangle 7">
            <a:extLst>
              <a:ext uri="{FF2B5EF4-FFF2-40B4-BE49-F238E27FC236}">
                <a16:creationId xmlns:a16="http://schemas.microsoft.com/office/drawing/2014/main" id="{91FEEF8F-7C1B-42AD-82CC-5BAFC86F464E}"/>
              </a:ext>
            </a:extLst>
          </p:cNvPr>
          <p:cNvSpPr/>
          <p:nvPr/>
        </p:nvSpPr>
        <p:spPr>
          <a:xfrm>
            <a:off x="0" y="6491983"/>
            <a:ext cx="7543800" cy="276999"/>
          </a:xfrm>
          <a:prstGeom prst="rect">
            <a:avLst/>
          </a:prstGeom>
        </p:spPr>
        <p:txBody>
          <a:bodyPr wrap="square">
            <a:spAutoFit/>
          </a:bodyPr>
          <a:lstStyle/>
          <a:p>
            <a:r>
              <a:rPr lang="en-US" sz="1200" dirty="0">
                <a:latin typeface="Century Gothic" panose="020B0502020202020204" pitchFamily="34" charset="0"/>
              </a:rPr>
              <a:t>Illustration by Allie </a:t>
            </a:r>
            <a:r>
              <a:rPr lang="en-US" sz="1200" dirty="0" err="1">
                <a:latin typeface="Century Gothic" panose="020B0502020202020204" pitchFamily="34" charset="0"/>
              </a:rPr>
              <a:t>Brosh</a:t>
            </a:r>
            <a:r>
              <a:rPr lang="en-US" sz="1200" dirty="0">
                <a:latin typeface="Century Gothic" panose="020B0502020202020204" pitchFamily="34" charset="0"/>
              </a:rPr>
              <a:t>, http://hyperboleandahalf.blogspot.com/</a:t>
            </a:r>
          </a:p>
        </p:txBody>
      </p:sp>
    </p:spTree>
    <p:extLst>
      <p:ext uri="{BB962C8B-B14F-4D97-AF65-F5344CB8AC3E}">
        <p14:creationId xmlns:p14="http://schemas.microsoft.com/office/powerpoint/2010/main" val="362827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8938942" y="4512099"/>
            <a:ext cx="2300687" cy="2179598"/>
          </a:xfrm>
          <a:prstGeom prst="rect">
            <a:avLst/>
          </a:prstGeom>
        </p:spPr>
      </p:pic>
      <p:pic>
        <p:nvPicPr>
          <p:cNvPr id="2" name="Picture 1" descr="eimeria_sporulate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4802" y="1050538"/>
            <a:ext cx="3728966" cy="338632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87374" y="774995"/>
            <a:ext cx="3555927" cy="3481742"/>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37490" y="4342134"/>
            <a:ext cx="2855697" cy="2438682"/>
          </a:xfrm>
          <a:prstGeom prst="rect">
            <a:avLst/>
          </a:prstGeom>
        </p:spPr>
      </p:pic>
      <p:sp>
        <p:nvSpPr>
          <p:cNvPr id="10" name="Rectangle 2">
            <a:extLst>
              <a:ext uri="{FF2B5EF4-FFF2-40B4-BE49-F238E27FC236}">
                <a16:creationId xmlns:a16="http://schemas.microsoft.com/office/drawing/2014/main" id="{BBCC789C-E626-4555-AF57-9BED47DFF381}"/>
              </a:ext>
            </a:extLst>
          </p:cNvPr>
          <p:cNvSpPr txBox="1">
            <a:spLocks noChangeArrowheads="1"/>
          </p:cNvSpPr>
          <p:nvPr/>
        </p:nvSpPr>
        <p:spPr bwMode="auto">
          <a:xfrm>
            <a:off x="4631739" y="131420"/>
            <a:ext cx="3011562" cy="6185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sz="3200" u="sng" kern="0" dirty="0" err="1">
                <a:solidFill>
                  <a:srgbClr val="333300"/>
                </a:solidFill>
                <a:latin typeface="Century Gothic" panose="020B0502020202020204" pitchFamily="34" charset="0"/>
              </a:rPr>
              <a:t>Unsporulated</a:t>
            </a:r>
            <a:endParaRPr lang="en-US" altLang="en-US" sz="3200" u="sng" kern="0" dirty="0">
              <a:solidFill>
                <a:srgbClr val="333300"/>
              </a:solidFill>
              <a:latin typeface="Century Gothic" panose="020B0502020202020204" pitchFamily="34" charset="0"/>
            </a:endParaRPr>
          </a:p>
        </p:txBody>
      </p:sp>
      <p:sp>
        <p:nvSpPr>
          <p:cNvPr id="11" name="Rectangle 2">
            <a:extLst>
              <a:ext uri="{FF2B5EF4-FFF2-40B4-BE49-F238E27FC236}">
                <a16:creationId xmlns:a16="http://schemas.microsoft.com/office/drawing/2014/main" id="{28C444F6-6A61-47FC-9B8D-D2E07BDA92E0}"/>
              </a:ext>
            </a:extLst>
          </p:cNvPr>
          <p:cNvSpPr txBox="1">
            <a:spLocks noChangeArrowheads="1"/>
          </p:cNvSpPr>
          <p:nvPr/>
        </p:nvSpPr>
        <p:spPr bwMode="auto">
          <a:xfrm>
            <a:off x="8817779" y="113781"/>
            <a:ext cx="2543012" cy="6185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sz="3200" u="sng" kern="0" dirty="0">
                <a:solidFill>
                  <a:srgbClr val="333300"/>
                </a:solidFill>
                <a:latin typeface="Century Gothic" panose="020B0502020202020204" pitchFamily="34" charset="0"/>
              </a:rPr>
              <a:t>Sporulated</a:t>
            </a:r>
            <a:endParaRPr lang="en-US" altLang="en-US" sz="3200" u="sng" kern="0" dirty="0">
              <a:solidFill>
                <a:srgbClr val="333300"/>
              </a:solidFill>
              <a:latin typeface="Century Gothic" panose="020B0502020202020204" pitchFamily="34" charset="0"/>
            </a:endParaRPr>
          </a:p>
        </p:txBody>
      </p:sp>
      <p:sp>
        <p:nvSpPr>
          <p:cNvPr id="12" name="Rectangle 2">
            <a:extLst>
              <a:ext uri="{FF2B5EF4-FFF2-40B4-BE49-F238E27FC236}">
                <a16:creationId xmlns:a16="http://schemas.microsoft.com/office/drawing/2014/main" id="{A5E36596-40A1-45C4-A42D-7CA957531A73}"/>
              </a:ext>
            </a:extLst>
          </p:cNvPr>
          <p:cNvSpPr txBox="1">
            <a:spLocks noChangeArrowheads="1"/>
          </p:cNvSpPr>
          <p:nvPr/>
        </p:nvSpPr>
        <p:spPr bwMode="auto">
          <a:xfrm>
            <a:off x="265724" y="3048000"/>
            <a:ext cx="3555927" cy="16858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sz="3200" kern="0" dirty="0">
                <a:solidFill>
                  <a:srgbClr val="333300"/>
                </a:solidFill>
                <a:latin typeface="Century Gothic" panose="020B0502020202020204" pitchFamily="34" charset="0"/>
              </a:rPr>
              <a:t>Which one of these oocyst is infective?</a:t>
            </a:r>
            <a:endParaRPr lang="en-US" altLang="en-US" sz="3200" u="sng" kern="0" dirty="0">
              <a:solidFill>
                <a:srgbClr val="333300"/>
              </a:solidFill>
              <a:latin typeface="Century Gothic" panose="020B0502020202020204" pitchFamily="34" charset="0"/>
            </a:endParaRPr>
          </a:p>
        </p:txBody>
      </p:sp>
      <p:sp>
        <p:nvSpPr>
          <p:cNvPr id="13" name="Rectangle 2">
            <a:extLst>
              <a:ext uri="{FF2B5EF4-FFF2-40B4-BE49-F238E27FC236}">
                <a16:creationId xmlns:a16="http://schemas.microsoft.com/office/drawing/2014/main" id="{2F2FAA7A-69D8-4608-8DF4-3289BC49A8E3}"/>
              </a:ext>
            </a:extLst>
          </p:cNvPr>
          <p:cNvSpPr txBox="1">
            <a:spLocks noChangeArrowheads="1"/>
          </p:cNvSpPr>
          <p:nvPr/>
        </p:nvSpPr>
        <p:spPr bwMode="auto">
          <a:xfrm>
            <a:off x="238232" y="228600"/>
            <a:ext cx="4714768" cy="1336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sz="4000" b="1" i="1" kern="0" dirty="0">
                <a:solidFill>
                  <a:srgbClr val="333300"/>
                </a:solidFill>
                <a:latin typeface="Century Gothic" panose="020B0502020202020204" pitchFamily="34" charset="0"/>
              </a:rPr>
              <a:t>Eimeria</a:t>
            </a:r>
            <a:r>
              <a:rPr lang="en-US" sz="4000" b="1" kern="0" dirty="0">
                <a:solidFill>
                  <a:srgbClr val="333300"/>
                </a:solidFill>
                <a:latin typeface="Century Gothic" panose="020B0502020202020204" pitchFamily="34" charset="0"/>
              </a:rPr>
              <a:t> Morphology</a:t>
            </a:r>
            <a:endParaRPr lang="en-US" altLang="en-US" sz="3600" b="1" u="sng" kern="0" dirty="0">
              <a:solidFill>
                <a:srgbClr val="333300"/>
              </a:solidFill>
              <a:latin typeface="Century Gothic" panose="020B0502020202020204" pitchFamily="34" charset="0"/>
            </a:endParaRPr>
          </a:p>
        </p:txBody>
      </p:sp>
    </p:spTree>
    <p:extLst>
      <p:ext uri="{BB962C8B-B14F-4D97-AF65-F5344CB8AC3E}">
        <p14:creationId xmlns:p14="http://schemas.microsoft.com/office/powerpoint/2010/main" val="51129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768390" y="315547"/>
            <a:ext cx="6139515" cy="452966"/>
          </a:xfrm>
        </p:spPr>
        <p:txBody>
          <a:bodyPr/>
          <a:lstStyle/>
          <a:p>
            <a:r>
              <a:rPr lang="en-US" sz="4000" b="1" i="1" dirty="0">
                <a:solidFill>
                  <a:srgbClr val="333300"/>
                </a:solidFill>
                <a:latin typeface="Century Gothic" panose="020B0502020202020204" pitchFamily="34" charset="0"/>
              </a:rPr>
              <a:t>Eimeria</a:t>
            </a:r>
            <a:r>
              <a:rPr lang="en-US" sz="4000" b="1" dirty="0">
                <a:solidFill>
                  <a:srgbClr val="333300"/>
                </a:solidFill>
                <a:latin typeface="Century Gothic" panose="020B0502020202020204" pitchFamily="34" charset="0"/>
              </a:rPr>
              <a:t> Morphology</a:t>
            </a:r>
            <a:endParaRPr lang="en-US" altLang="en-US" sz="3600" b="1" u="sng" dirty="0">
              <a:solidFill>
                <a:srgbClr val="333300"/>
              </a:solidFill>
              <a:latin typeface="Century Gothic" panose="020B0502020202020204" pitchFamily="34" charset="0"/>
            </a:endParaRPr>
          </a:p>
        </p:txBody>
      </p:sp>
      <p:sp>
        <p:nvSpPr>
          <p:cNvPr id="4" name="Content Placeholder 3"/>
          <p:cNvSpPr>
            <a:spLocks noGrp="1"/>
          </p:cNvSpPr>
          <p:nvPr>
            <p:ph idx="1"/>
          </p:nvPr>
        </p:nvSpPr>
        <p:spPr>
          <a:xfrm>
            <a:off x="8915400" y="996708"/>
            <a:ext cx="2590800" cy="1746492"/>
          </a:xfrm>
        </p:spPr>
        <p:txBody>
          <a:bodyPr/>
          <a:lstStyle/>
          <a:p>
            <a:pPr marL="0" lvl="0" indent="0">
              <a:buClrTx/>
              <a:buNone/>
            </a:pPr>
            <a:r>
              <a:rPr lang="en-US" dirty="0">
                <a:latin typeface="Century Gothic" panose="020B0502020202020204" pitchFamily="34" charset="0"/>
              </a:rPr>
              <a:t>Oocyst</a:t>
            </a:r>
            <a:r>
              <a:rPr lang="en-US" sz="4000" dirty="0">
                <a:latin typeface="Century Gothic" panose="020B0502020202020204" pitchFamily="34" charset="0"/>
              </a:rPr>
              <a:t> </a:t>
            </a:r>
            <a:r>
              <a:rPr lang="en-US" dirty="0">
                <a:latin typeface="Century Gothic" panose="020B0502020202020204" pitchFamily="34" charset="0"/>
              </a:rPr>
              <a:t>Species-specific </a:t>
            </a:r>
            <a:endParaRPr lang="en-US" sz="3600" dirty="0">
              <a:latin typeface="Century Gothic" panose="020B0502020202020204" pitchFamily="34" charset="0"/>
            </a:endParaRPr>
          </a:p>
        </p:txBody>
      </p:sp>
      <p:pic>
        <p:nvPicPr>
          <p:cNvPr id="5" name="Picture 2" descr="Related image">
            <a:extLst>
              <a:ext uri="{FF2B5EF4-FFF2-40B4-BE49-F238E27FC236}">
                <a16:creationId xmlns:a16="http://schemas.microsoft.com/office/drawing/2014/main" id="{84449CF6-77E2-4129-A216-B21273FD29A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33600" y="899325"/>
            <a:ext cx="6139515" cy="54166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6" y="6505410"/>
            <a:ext cx="12182493" cy="246221"/>
          </a:xfrm>
          <a:prstGeom prst="rect">
            <a:avLst/>
          </a:prstGeom>
        </p:spPr>
        <p:txBody>
          <a:bodyPr wrap="square">
            <a:spAutoFit/>
          </a:bodyPr>
          <a:lstStyle/>
          <a:p>
            <a:r>
              <a:rPr lang="en-US" sz="1000" dirty="0">
                <a:solidFill>
                  <a:srgbClr val="222222"/>
                </a:solidFill>
                <a:latin typeface="Century Gothic" panose="020B0502020202020204" pitchFamily="34" charset="0"/>
              </a:rPr>
              <a:t>de </a:t>
            </a:r>
            <a:r>
              <a:rPr lang="en-US" sz="1000" dirty="0" err="1">
                <a:solidFill>
                  <a:srgbClr val="222222"/>
                </a:solidFill>
                <a:latin typeface="Century Gothic" panose="020B0502020202020204" pitchFamily="34" charset="0"/>
              </a:rPr>
              <a:t>Macedo</a:t>
            </a:r>
            <a:r>
              <a:rPr lang="en-US" sz="1000" dirty="0">
                <a:solidFill>
                  <a:srgbClr val="222222"/>
                </a:solidFill>
                <a:latin typeface="Century Gothic" panose="020B0502020202020204" pitchFamily="34" charset="0"/>
              </a:rPr>
              <a:t>, Lucia Oliveira, et al. "Morphological and epidemiological data on </a:t>
            </a:r>
            <a:r>
              <a:rPr lang="en-US" sz="1000" dirty="0" err="1">
                <a:solidFill>
                  <a:srgbClr val="222222"/>
                </a:solidFill>
                <a:latin typeface="Century Gothic" panose="020B0502020202020204" pitchFamily="34" charset="0"/>
              </a:rPr>
              <a:t>Eimeria</a:t>
            </a:r>
            <a:r>
              <a:rPr lang="en-US" sz="1000" dirty="0">
                <a:solidFill>
                  <a:srgbClr val="222222"/>
                </a:solidFill>
                <a:latin typeface="Century Gothic" panose="020B0502020202020204" pitchFamily="34" charset="0"/>
              </a:rPr>
              <a:t> species infecting small ruminants in Brazil." </a:t>
            </a:r>
            <a:r>
              <a:rPr lang="en-US" sz="1000" i="1" dirty="0">
                <a:solidFill>
                  <a:srgbClr val="222222"/>
                </a:solidFill>
                <a:latin typeface="Century Gothic" panose="020B0502020202020204" pitchFamily="34" charset="0"/>
              </a:rPr>
              <a:t>Small Ruminant Research</a:t>
            </a:r>
            <a:r>
              <a:rPr lang="en-US" sz="1000" dirty="0">
                <a:solidFill>
                  <a:srgbClr val="222222"/>
                </a:solidFill>
                <a:latin typeface="Century Gothic" panose="020B0502020202020204" pitchFamily="34" charset="0"/>
              </a:rPr>
              <a:t> 171 (2019): 37-41.</a:t>
            </a:r>
            <a:endParaRPr lang="en-US" sz="1000" dirty="0">
              <a:latin typeface="Century Gothic" panose="020B0502020202020204" pitchFamily="34" charset="0"/>
            </a:endParaRPr>
          </a:p>
        </p:txBody>
      </p:sp>
    </p:spTree>
    <p:extLst>
      <p:ext uri="{BB962C8B-B14F-4D97-AF65-F5344CB8AC3E}">
        <p14:creationId xmlns:p14="http://schemas.microsoft.com/office/powerpoint/2010/main" val="3957898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223359"/>
            <a:ext cx="8476488" cy="6549484"/>
          </a:xfrm>
          <a:prstGeom prst="rect">
            <a:avLst/>
          </a:prstGeom>
        </p:spPr>
      </p:pic>
      <p:sp>
        <p:nvSpPr>
          <p:cNvPr id="3" name="TextBox 2"/>
          <p:cNvSpPr txBox="1"/>
          <p:nvPr/>
        </p:nvSpPr>
        <p:spPr>
          <a:xfrm>
            <a:off x="3810000" y="0"/>
            <a:ext cx="3427541" cy="584775"/>
          </a:xfrm>
          <a:prstGeom prst="rect">
            <a:avLst/>
          </a:prstGeom>
          <a:noFill/>
        </p:spPr>
        <p:txBody>
          <a:bodyPr wrap="none" rtlCol="0">
            <a:spAutoFit/>
          </a:bodyPr>
          <a:lstStyle/>
          <a:p>
            <a:r>
              <a:rPr lang="en-US" sz="3200" b="1" dirty="0">
                <a:solidFill>
                  <a:srgbClr val="7ABC32"/>
                </a:solidFill>
                <a:latin typeface="Century Gothic" panose="020B0502020202020204" pitchFamily="34" charset="0"/>
              </a:rPr>
              <a:t>Direct Life Cycle</a:t>
            </a:r>
          </a:p>
        </p:txBody>
      </p:sp>
    </p:spTree>
    <p:extLst>
      <p:ext uri="{BB962C8B-B14F-4D97-AF65-F5344CB8AC3E}">
        <p14:creationId xmlns:p14="http://schemas.microsoft.com/office/powerpoint/2010/main" val="366202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eimeria_intestinal_specific.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7400" y="0"/>
            <a:ext cx="9215502" cy="6858000"/>
          </a:xfrm>
          <a:prstGeom prst="rect">
            <a:avLst/>
          </a:prstGeom>
        </p:spPr>
      </p:pic>
      <p:sp>
        <p:nvSpPr>
          <p:cNvPr id="5" name="TextBox 4"/>
          <p:cNvSpPr txBox="1"/>
          <p:nvPr/>
        </p:nvSpPr>
        <p:spPr>
          <a:xfrm>
            <a:off x="175690" y="6019800"/>
            <a:ext cx="1792478"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33300"/>
                </a:solidFill>
                <a:effectLst/>
                <a:uLnTx/>
                <a:uFillTx/>
                <a:latin typeface="Century Gothic" panose="020B0502020202020204" pitchFamily="34" charset="0"/>
                <a:ea typeface="ＭＳ Ｐゴシック" pitchFamily="34" charset="-128"/>
                <a:cs typeface="Comic Sans MS"/>
              </a:rPr>
              <a:t>Intestines</a:t>
            </a:r>
          </a:p>
        </p:txBody>
      </p:sp>
      <p:sp>
        <p:nvSpPr>
          <p:cNvPr id="3" name="Rectangle 2">
            <a:extLst>
              <a:ext uri="{FF2B5EF4-FFF2-40B4-BE49-F238E27FC236}">
                <a16:creationId xmlns:a16="http://schemas.microsoft.com/office/drawing/2014/main" id="{3024670B-9EAB-4418-A2AC-F97944BE19BA}"/>
              </a:ext>
            </a:extLst>
          </p:cNvPr>
          <p:cNvSpPr/>
          <p:nvPr/>
        </p:nvSpPr>
        <p:spPr>
          <a:xfrm>
            <a:off x="0" y="23812"/>
            <a:ext cx="2140330" cy="107721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333300"/>
                </a:solidFill>
                <a:effectLst/>
                <a:uLnTx/>
                <a:uFillTx/>
                <a:latin typeface="Century Gothic" panose="020B0502020202020204" pitchFamily="34" charset="0"/>
                <a:ea typeface="ＭＳ Ｐゴシック" pitchFamily="34" charset="-128"/>
                <a:cs typeface="Comic Sans MS"/>
              </a:rPr>
              <a:t>Eimeria</a:t>
            </a:r>
            <a:r>
              <a:rPr kumimoji="0" lang="en-US" sz="3200" b="1" i="0" u="none" strike="noStrike" kern="1200" cap="none" spc="0" normalizeH="0" baseline="0" noProof="0" dirty="0">
                <a:ln>
                  <a:noFill/>
                </a:ln>
                <a:solidFill>
                  <a:srgbClr val="333300"/>
                </a:solidFill>
                <a:effectLst/>
                <a:uLnTx/>
                <a:uFillTx/>
                <a:latin typeface="Century Gothic" panose="020B0502020202020204" pitchFamily="34" charset="0"/>
                <a:ea typeface="ＭＳ Ｐゴシック" pitchFamily="34" charset="-128"/>
                <a:cs typeface="Comic Sans M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33300"/>
                </a:solidFill>
                <a:effectLst/>
                <a:uLnTx/>
                <a:uFillTx/>
                <a:latin typeface="Century Gothic" panose="020B0502020202020204" pitchFamily="34" charset="0"/>
                <a:ea typeface="ＭＳ Ｐゴシック" pitchFamily="34" charset="-128"/>
                <a:cs typeface="Comic Sans MS"/>
              </a:rPr>
              <a:t>Life Cycle</a:t>
            </a:r>
          </a:p>
        </p:txBody>
      </p:sp>
      <p:sp>
        <p:nvSpPr>
          <p:cNvPr id="6" name="TextBox 5">
            <a:extLst>
              <a:ext uri="{FF2B5EF4-FFF2-40B4-BE49-F238E27FC236}">
                <a16:creationId xmlns:a16="http://schemas.microsoft.com/office/drawing/2014/main" id="{584F85D6-B7DA-44BC-8F81-0A1776A45544}"/>
              </a:ext>
            </a:extLst>
          </p:cNvPr>
          <p:cNvSpPr txBox="1"/>
          <p:nvPr/>
        </p:nvSpPr>
        <p:spPr>
          <a:xfrm>
            <a:off x="11067064" y="4781550"/>
            <a:ext cx="1138453"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omic Sans MS"/>
                <a:ea typeface="ＭＳ Ｐゴシック" pitchFamily="34" charset="-128"/>
                <a:cs typeface="Comic Sans MS"/>
              </a:rPr>
              <a:t>sporogony</a:t>
            </a:r>
          </a:p>
        </p:txBody>
      </p:sp>
      <p:pic>
        <p:nvPicPr>
          <p:cNvPr id="7" name="Picture 6" descr="eimeria_sporulated.jpg">
            <a:extLst>
              <a:ext uri="{FF2B5EF4-FFF2-40B4-BE49-F238E27FC236}">
                <a16:creationId xmlns:a16="http://schemas.microsoft.com/office/drawing/2014/main" id="{1CEACDCE-35CE-4B9F-AD58-561D64E698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289425" y="3981449"/>
            <a:ext cx="720409" cy="889917"/>
          </a:xfrm>
          <a:prstGeom prst="rect">
            <a:avLst/>
          </a:prstGeom>
        </p:spPr>
      </p:pic>
      <p:pic>
        <p:nvPicPr>
          <p:cNvPr id="2050" name="Picture 2" descr="Image result for poop emoji transparent background">
            <a:extLst>
              <a:ext uri="{FF2B5EF4-FFF2-40B4-BE49-F238E27FC236}">
                <a16:creationId xmlns:a16="http://schemas.microsoft.com/office/drawing/2014/main" id="{1BE1F01B-2CD0-4261-89EA-C802311437F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79968" y="2562225"/>
            <a:ext cx="1012032" cy="97155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A300D201-006F-4B83-B1CF-1A7357020A54}"/>
              </a:ext>
            </a:extLst>
          </p:cNvPr>
          <p:cNvSpPr/>
          <p:nvPr/>
        </p:nvSpPr>
        <p:spPr bwMode="auto">
          <a:xfrm>
            <a:off x="11582400" y="3533775"/>
            <a:ext cx="210708" cy="352425"/>
          </a:xfrm>
          <a:prstGeom prst="downArrow">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 name="TextBox 8">
            <a:extLst>
              <a:ext uri="{FF2B5EF4-FFF2-40B4-BE49-F238E27FC236}">
                <a16:creationId xmlns:a16="http://schemas.microsoft.com/office/drawing/2014/main" id="{E7EA58EF-F934-4BFF-A0EC-BEB3939EBC18}"/>
              </a:ext>
            </a:extLst>
          </p:cNvPr>
          <p:cNvSpPr txBox="1"/>
          <p:nvPr/>
        </p:nvSpPr>
        <p:spPr>
          <a:xfrm>
            <a:off x="339837" y="2524780"/>
            <a:ext cx="180049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entury Gothic" panose="020B0502020202020204" pitchFamily="34" charset="0"/>
                <a:ea typeface="ＭＳ Ｐゴシック" pitchFamily="34" charset="-128"/>
                <a:cs typeface="Comic Sans MS"/>
              </a:rPr>
              <a:t>start here</a:t>
            </a:r>
          </a:p>
        </p:txBody>
      </p:sp>
      <p:sp>
        <p:nvSpPr>
          <p:cNvPr id="10" name="TextBox 9"/>
          <p:cNvSpPr txBox="1"/>
          <p:nvPr/>
        </p:nvSpPr>
        <p:spPr>
          <a:xfrm>
            <a:off x="5410200" y="2085201"/>
            <a:ext cx="1059906" cy="276999"/>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Comic Sans MS"/>
                <a:ea typeface="ＭＳ Ｐゴシック" pitchFamily="34" charset="-128"/>
                <a:cs typeface="+mn-cs"/>
              </a:rPr>
              <a:t>Gametogony</a:t>
            </a:r>
            <a:endParaRPr kumimoji="0" lang="en-US" sz="1200" b="1" i="0" u="none" strike="noStrike" kern="1200" cap="none" spc="0" normalizeH="0" baseline="0" noProof="0" dirty="0">
              <a:ln>
                <a:noFill/>
              </a:ln>
              <a:solidFill>
                <a:srgbClr val="000000"/>
              </a:solidFill>
              <a:effectLst/>
              <a:uLnTx/>
              <a:uFillTx/>
              <a:latin typeface="Comic Sans MS"/>
              <a:ea typeface="ＭＳ Ｐゴシック" pitchFamily="34" charset="-128"/>
              <a:cs typeface="+mn-cs"/>
            </a:endParaRPr>
          </a:p>
        </p:txBody>
      </p:sp>
      <p:sp>
        <p:nvSpPr>
          <p:cNvPr id="11" name="TextBox 10"/>
          <p:cNvSpPr txBox="1"/>
          <p:nvPr/>
        </p:nvSpPr>
        <p:spPr>
          <a:xfrm>
            <a:off x="4648200" y="4615190"/>
            <a:ext cx="830677" cy="261610"/>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err="1">
                <a:ln>
                  <a:noFill/>
                </a:ln>
                <a:solidFill>
                  <a:srgbClr val="000000"/>
                </a:solidFill>
                <a:effectLst/>
                <a:uLnTx/>
                <a:uFillTx/>
                <a:latin typeface="Comic Sans MS"/>
                <a:ea typeface="ＭＳ Ｐゴシック" pitchFamily="34" charset="-128"/>
                <a:cs typeface="+mn-cs"/>
              </a:rPr>
              <a:t>Merogony</a:t>
            </a:r>
            <a:endParaRPr kumimoji="0" lang="en-US" sz="1100" b="1" i="0" u="none" strike="noStrike" kern="1200" cap="none" spc="0" normalizeH="0" baseline="0" noProof="0" dirty="0">
              <a:ln>
                <a:noFill/>
              </a:ln>
              <a:solidFill>
                <a:srgbClr val="000000"/>
              </a:solidFill>
              <a:effectLst/>
              <a:uLnTx/>
              <a:uFillTx/>
              <a:latin typeface="Comic Sans MS"/>
              <a:ea typeface="ＭＳ Ｐゴシック" pitchFamily="34" charset="-128"/>
              <a:cs typeface="+mn-cs"/>
            </a:endParaRPr>
          </a:p>
        </p:txBody>
      </p:sp>
      <p:sp>
        <p:nvSpPr>
          <p:cNvPr id="12" name="TextBox 11"/>
          <p:cNvSpPr txBox="1"/>
          <p:nvPr/>
        </p:nvSpPr>
        <p:spPr>
          <a:xfrm>
            <a:off x="11067064" y="5029200"/>
            <a:ext cx="112242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mic Sans MS"/>
                <a:ea typeface="ＭＳ Ｐゴシック" pitchFamily="34" charset="-128"/>
                <a:cs typeface="+mn-cs"/>
              </a:rPr>
              <a:t>(Sporulation)</a:t>
            </a:r>
          </a:p>
        </p:txBody>
      </p:sp>
      <p:sp>
        <p:nvSpPr>
          <p:cNvPr id="13" name="TextBox 12">
            <a:extLst>
              <a:ext uri="{FF2B5EF4-FFF2-40B4-BE49-F238E27FC236}">
                <a16:creationId xmlns:a16="http://schemas.microsoft.com/office/drawing/2014/main" id="{5C0C25EF-0523-4E38-BB13-A623768DEFC4}"/>
              </a:ext>
            </a:extLst>
          </p:cNvPr>
          <p:cNvSpPr txBox="1"/>
          <p:nvPr/>
        </p:nvSpPr>
        <p:spPr>
          <a:xfrm>
            <a:off x="8187669" y="2085201"/>
            <a:ext cx="1082348" cy="276999"/>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omic Sans MS"/>
                <a:ea typeface="ＭＳ Ｐゴシック" pitchFamily="34" charset="-128"/>
                <a:cs typeface="+mn-cs"/>
              </a:rPr>
              <a:t>Fertilization</a:t>
            </a:r>
          </a:p>
        </p:txBody>
      </p:sp>
      <p:sp>
        <p:nvSpPr>
          <p:cNvPr id="14" name="TextBox 13">
            <a:extLst>
              <a:ext uri="{FF2B5EF4-FFF2-40B4-BE49-F238E27FC236}">
                <a16:creationId xmlns:a16="http://schemas.microsoft.com/office/drawing/2014/main" id="{92D475AF-B599-4964-8AA5-28E679A39A47}"/>
              </a:ext>
            </a:extLst>
          </p:cNvPr>
          <p:cNvSpPr txBox="1"/>
          <p:nvPr/>
        </p:nvSpPr>
        <p:spPr>
          <a:xfrm>
            <a:off x="9204386" y="4519940"/>
            <a:ext cx="931665"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omic Sans MS"/>
                <a:ea typeface="ＭＳ Ｐゴシック" pitchFamily="34" charset="-128"/>
                <a:cs typeface="+mn-cs"/>
              </a:rPr>
              <a:t>Merozoites</a:t>
            </a:r>
          </a:p>
        </p:txBody>
      </p:sp>
      <p:sp>
        <p:nvSpPr>
          <p:cNvPr id="19" name="TextBox 18">
            <a:extLst>
              <a:ext uri="{FF2B5EF4-FFF2-40B4-BE49-F238E27FC236}">
                <a16:creationId xmlns:a16="http://schemas.microsoft.com/office/drawing/2014/main" id="{7A5EE55E-ACDA-4FD7-BEC8-0E634ECBC522}"/>
              </a:ext>
            </a:extLst>
          </p:cNvPr>
          <p:cNvSpPr txBox="1"/>
          <p:nvPr/>
        </p:nvSpPr>
        <p:spPr>
          <a:xfrm>
            <a:off x="99234" y="1596809"/>
            <a:ext cx="1714872" cy="1015663"/>
          </a:xfrm>
          <a:prstGeom prst="rect">
            <a:avLst/>
          </a:prstGeom>
          <a:solidFill>
            <a:schemeClr val="bg1"/>
          </a:solidFill>
          <a:ln>
            <a:solidFill>
              <a:srgbClr val="568424"/>
            </a:solidFill>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568424"/>
                </a:solidFill>
                <a:effectLst/>
                <a:uLnTx/>
                <a:uFillTx/>
                <a:latin typeface="Century Gothic" panose="020B0502020202020204" pitchFamily="34" charset="0"/>
                <a:ea typeface="ＭＳ Ｐゴシック" pitchFamily="34" charset="-128"/>
                <a:cs typeface="+mn-cs"/>
              </a:rPr>
              <a:t>Ingestion of sporulated oocyst </a:t>
            </a:r>
            <a:endParaRPr kumimoji="0" lang="en-US" sz="2000" b="1" i="0" u="none" strike="noStrike" kern="1200" cap="none" spc="0" normalizeH="0" baseline="0" noProof="0" dirty="0">
              <a:ln>
                <a:noFill/>
              </a:ln>
              <a:solidFill>
                <a:srgbClr val="568424"/>
              </a:solidFill>
              <a:effectLst/>
              <a:uLnTx/>
              <a:uFillTx/>
              <a:latin typeface="Times New Roman" pitchFamily="18" charset="0"/>
              <a:ea typeface="ＭＳ Ｐゴシック" pitchFamily="34" charset="-128"/>
              <a:cs typeface="+mn-cs"/>
            </a:endParaRPr>
          </a:p>
        </p:txBody>
      </p:sp>
      <p:sp>
        <p:nvSpPr>
          <p:cNvPr id="20" name="TextBox 19">
            <a:extLst>
              <a:ext uri="{FF2B5EF4-FFF2-40B4-BE49-F238E27FC236}">
                <a16:creationId xmlns:a16="http://schemas.microsoft.com/office/drawing/2014/main" id="{9353324E-7FF8-41DF-9BEA-F29747F79085}"/>
              </a:ext>
            </a:extLst>
          </p:cNvPr>
          <p:cNvSpPr txBox="1"/>
          <p:nvPr/>
        </p:nvSpPr>
        <p:spPr>
          <a:xfrm>
            <a:off x="633533" y="4419186"/>
            <a:ext cx="1616149" cy="707886"/>
          </a:xfrm>
          <a:prstGeom prst="rect">
            <a:avLst/>
          </a:prstGeom>
          <a:solidFill>
            <a:schemeClr val="bg1"/>
          </a:solidFill>
          <a:ln>
            <a:solidFill>
              <a:srgbClr val="568424"/>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68424"/>
                </a:solidFill>
                <a:effectLst/>
                <a:uLnTx/>
                <a:uFillTx/>
                <a:latin typeface="Century Gothic" panose="020B0502020202020204" pitchFamily="34" charset="0"/>
                <a:ea typeface="ＭＳ Ｐゴシック" pitchFamily="34" charset="-128"/>
                <a:cs typeface="+mn-cs"/>
              </a:rPr>
              <a:t>invade enterocyte</a:t>
            </a:r>
            <a:endParaRPr kumimoji="0" lang="en-US" sz="2000" b="0" i="0" u="none" strike="noStrike" kern="1200" cap="none" spc="0" normalizeH="0" baseline="0" noProof="0" dirty="0">
              <a:ln>
                <a:noFill/>
              </a:ln>
              <a:solidFill>
                <a:srgbClr val="568424"/>
              </a:solidFill>
              <a:effectLst/>
              <a:uLnTx/>
              <a:uFillTx/>
              <a:latin typeface="Times New Roman" pitchFamily="18" charset="0"/>
              <a:ea typeface="ＭＳ Ｐゴシック" pitchFamily="34" charset="-128"/>
              <a:cs typeface="+mn-cs"/>
            </a:endParaRPr>
          </a:p>
        </p:txBody>
      </p:sp>
      <p:sp>
        <p:nvSpPr>
          <p:cNvPr id="21" name="TextBox 20">
            <a:extLst>
              <a:ext uri="{FF2B5EF4-FFF2-40B4-BE49-F238E27FC236}">
                <a16:creationId xmlns:a16="http://schemas.microsoft.com/office/drawing/2014/main" id="{EF15B2FE-3829-43E3-B3DB-A467A507AF85}"/>
              </a:ext>
            </a:extLst>
          </p:cNvPr>
          <p:cNvSpPr txBox="1"/>
          <p:nvPr/>
        </p:nvSpPr>
        <p:spPr>
          <a:xfrm>
            <a:off x="5547168" y="4245415"/>
            <a:ext cx="1407094" cy="400110"/>
          </a:xfrm>
          <a:prstGeom prst="rect">
            <a:avLst/>
          </a:prstGeom>
          <a:solidFill>
            <a:schemeClr val="bg1"/>
          </a:solidFill>
          <a:ln>
            <a:solidFill>
              <a:srgbClr val="568424"/>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68424"/>
                </a:solidFill>
                <a:effectLst/>
                <a:uLnTx/>
                <a:uFillTx/>
                <a:latin typeface="Century Gothic" panose="020B0502020202020204" pitchFamily="34" charset="0"/>
                <a:ea typeface="ＭＳ Ｐゴシック" pitchFamily="34" charset="-128"/>
                <a:cs typeface="+mn-cs"/>
              </a:rPr>
              <a:t>Asexual</a:t>
            </a:r>
          </a:p>
        </p:txBody>
      </p:sp>
      <p:sp>
        <p:nvSpPr>
          <p:cNvPr id="22" name="TextBox 21">
            <a:extLst>
              <a:ext uri="{FF2B5EF4-FFF2-40B4-BE49-F238E27FC236}">
                <a16:creationId xmlns:a16="http://schemas.microsoft.com/office/drawing/2014/main" id="{62831B8F-A257-429F-BA16-7CDAC838FBEE}"/>
              </a:ext>
            </a:extLst>
          </p:cNvPr>
          <p:cNvSpPr txBox="1"/>
          <p:nvPr/>
        </p:nvSpPr>
        <p:spPr>
          <a:xfrm>
            <a:off x="6475993" y="1977243"/>
            <a:ext cx="1407094" cy="400110"/>
          </a:xfrm>
          <a:prstGeom prst="rect">
            <a:avLst/>
          </a:prstGeom>
          <a:solidFill>
            <a:schemeClr val="bg1"/>
          </a:solidFill>
          <a:ln>
            <a:solidFill>
              <a:srgbClr val="568424"/>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68424"/>
                </a:solidFill>
                <a:effectLst/>
                <a:uLnTx/>
                <a:uFillTx/>
                <a:latin typeface="Century Gothic" panose="020B0502020202020204" pitchFamily="34" charset="0"/>
                <a:ea typeface="ＭＳ Ｐゴシック" pitchFamily="34" charset="-128"/>
                <a:cs typeface="+mn-cs"/>
              </a:rPr>
              <a:t>Sexual</a:t>
            </a:r>
          </a:p>
        </p:txBody>
      </p:sp>
      <p:sp>
        <p:nvSpPr>
          <p:cNvPr id="23" name="TextBox 22">
            <a:extLst>
              <a:ext uri="{FF2B5EF4-FFF2-40B4-BE49-F238E27FC236}">
                <a16:creationId xmlns:a16="http://schemas.microsoft.com/office/drawing/2014/main" id="{834D2194-E191-49D9-9647-34585F587077}"/>
              </a:ext>
            </a:extLst>
          </p:cNvPr>
          <p:cNvSpPr txBox="1"/>
          <p:nvPr/>
        </p:nvSpPr>
        <p:spPr>
          <a:xfrm>
            <a:off x="9382904" y="3751830"/>
            <a:ext cx="1906521" cy="400110"/>
          </a:xfrm>
          <a:prstGeom prst="rect">
            <a:avLst/>
          </a:prstGeom>
          <a:noFill/>
          <a:ln>
            <a:solidFill>
              <a:srgbClr val="568424"/>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68424"/>
                </a:solidFill>
                <a:effectLst/>
                <a:uLnTx/>
                <a:uFillTx/>
                <a:latin typeface="Century Gothic" panose="020B0502020202020204" pitchFamily="34" charset="0"/>
                <a:ea typeface="ＭＳ Ｐゴシック" pitchFamily="34" charset="-128"/>
                <a:cs typeface="+mn-cs"/>
              </a:rPr>
              <a:t>dissemination</a:t>
            </a:r>
            <a:endParaRPr kumimoji="0" lang="en-US" sz="2000" b="0" i="0" u="none" strike="noStrike" kern="1200" cap="none" spc="0" normalizeH="0" baseline="0" noProof="0" dirty="0">
              <a:ln>
                <a:noFill/>
              </a:ln>
              <a:solidFill>
                <a:srgbClr val="568424"/>
              </a:solidFill>
              <a:effectLst/>
              <a:uLnTx/>
              <a:uFillTx/>
              <a:latin typeface="Times New Roman" pitchFamily="18" charset="0"/>
              <a:ea typeface="ＭＳ Ｐゴシック" pitchFamily="34" charset="-128"/>
              <a:cs typeface="+mn-cs"/>
            </a:endParaRPr>
          </a:p>
        </p:txBody>
      </p:sp>
      <p:sp>
        <p:nvSpPr>
          <p:cNvPr id="24" name="TextBox 23">
            <a:extLst>
              <a:ext uri="{FF2B5EF4-FFF2-40B4-BE49-F238E27FC236}">
                <a16:creationId xmlns:a16="http://schemas.microsoft.com/office/drawing/2014/main" id="{2BDE9E69-2948-4D66-B555-EC458A4FE285}"/>
              </a:ext>
            </a:extLst>
          </p:cNvPr>
          <p:cNvSpPr txBox="1"/>
          <p:nvPr/>
        </p:nvSpPr>
        <p:spPr>
          <a:xfrm>
            <a:off x="10756333" y="5397881"/>
            <a:ext cx="1342637" cy="400110"/>
          </a:xfrm>
          <a:prstGeom prst="rect">
            <a:avLst/>
          </a:prstGeom>
          <a:solidFill>
            <a:schemeClr val="bg1"/>
          </a:solidFill>
          <a:ln>
            <a:solidFill>
              <a:srgbClr val="568424"/>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68424"/>
                </a:solidFill>
                <a:effectLst/>
                <a:uLnTx/>
                <a:uFillTx/>
                <a:latin typeface="Century Gothic" panose="020B0502020202020204" pitchFamily="34" charset="0"/>
                <a:ea typeface="ＭＳ Ｐゴシック" pitchFamily="34" charset="-128"/>
                <a:cs typeface="+mn-cs"/>
              </a:rPr>
              <a:t>infective</a:t>
            </a:r>
          </a:p>
        </p:txBody>
      </p:sp>
    </p:spTree>
    <p:extLst>
      <p:ext uri="{BB962C8B-B14F-4D97-AF65-F5344CB8AC3E}">
        <p14:creationId xmlns:p14="http://schemas.microsoft.com/office/powerpoint/2010/main" val="225151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762000" y="3106979"/>
            <a:ext cx="10668000" cy="3543300"/>
          </a:xfrm>
        </p:spPr>
        <p:txBody>
          <a:bodyPr/>
          <a:lstStyle/>
          <a:p>
            <a:pPr marL="457200" lvl="1" indent="0">
              <a:buClrTx/>
              <a:buNone/>
            </a:pPr>
            <a:endParaRPr lang="en-US" sz="2400" dirty="0">
              <a:latin typeface="Century Gothic" panose="020B0502020202020204" pitchFamily="34" charset="0"/>
            </a:endParaRPr>
          </a:p>
          <a:p>
            <a:pPr lvl="1">
              <a:buClrTx/>
              <a:buFont typeface="Wingdings" panose="05000000000000000000" pitchFamily="2" charset="2"/>
              <a:buChar char="§"/>
            </a:pPr>
            <a:endParaRPr lang="en-US" sz="600" dirty="0">
              <a:latin typeface="Century Gothic" panose="020B0502020202020204" pitchFamily="34" charset="0"/>
            </a:endParaRPr>
          </a:p>
          <a:p>
            <a:pPr lvl="0">
              <a:buClrTx/>
              <a:buFont typeface="Wingdings" panose="05000000000000000000" pitchFamily="2" charset="2"/>
              <a:buChar char="§"/>
            </a:pPr>
            <a:r>
              <a:rPr lang="en-US" sz="2800" b="1" dirty="0">
                <a:solidFill>
                  <a:srgbClr val="7ABC32"/>
                </a:solidFill>
                <a:latin typeface="Century Gothic" panose="020B0502020202020204" pitchFamily="34" charset="0"/>
              </a:rPr>
              <a:t>Sporogony</a:t>
            </a:r>
            <a:r>
              <a:rPr lang="en-US" sz="2800" dirty="0">
                <a:solidFill>
                  <a:srgbClr val="7ABC32"/>
                </a:solidFill>
                <a:latin typeface="Century Gothic" panose="020B0502020202020204" pitchFamily="34" charset="0"/>
              </a:rPr>
              <a:t> (= Sporulation)</a:t>
            </a:r>
            <a:endParaRPr lang="en-US" sz="3600" dirty="0">
              <a:solidFill>
                <a:srgbClr val="7ABC32"/>
              </a:solidFill>
              <a:latin typeface="Century Gothic" panose="020B0502020202020204" pitchFamily="34" charset="0"/>
            </a:endParaRPr>
          </a:p>
          <a:p>
            <a:pPr lvl="1">
              <a:buClrTx/>
              <a:buFont typeface="Wingdings" panose="05000000000000000000" pitchFamily="2" charset="2"/>
              <a:buChar char="§"/>
            </a:pPr>
            <a:r>
              <a:rPr lang="en-US" sz="2400" b="1" dirty="0">
                <a:solidFill>
                  <a:srgbClr val="7ABC32"/>
                </a:solidFill>
                <a:latin typeface="Century Gothic" panose="020B0502020202020204" pitchFamily="34" charset="0"/>
              </a:rPr>
              <a:t>Sporogony occurs in the environment.  </a:t>
            </a:r>
            <a:r>
              <a:rPr lang="en-US" sz="2400" dirty="0">
                <a:solidFill>
                  <a:srgbClr val="FF0000"/>
                </a:solidFill>
                <a:latin typeface="Century Gothic" panose="020B0502020202020204" pitchFamily="34" charset="0"/>
              </a:rPr>
              <a:t>(v/s Crypto?)</a:t>
            </a:r>
            <a:endParaRPr lang="en-US" sz="3200" dirty="0">
              <a:solidFill>
                <a:srgbClr val="FF0000"/>
              </a:solidFill>
              <a:latin typeface="Century Gothic" panose="020B0502020202020204" pitchFamily="34" charset="0"/>
            </a:endParaRPr>
          </a:p>
          <a:p>
            <a:pPr lvl="2">
              <a:buClrTx/>
              <a:buFont typeface="Wingdings" panose="05000000000000000000" pitchFamily="2" charset="2"/>
              <a:buChar char="§"/>
            </a:pPr>
            <a:r>
              <a:rPr lang="en-US" sz="2000" dirty="0">
                <a:latin typeface="Century Gothic" panose="020B0502020202020204" pitchFamily="34" charset="0"/>
              </a:rPr>
              <a:t>Appropriate temperature, moisture, and oxygen required</a:t>
            </a:r>
            <a:endParaRPr lang="en-US" sz="2800" dirty="0">
              <a:latin typeface="Century Gothic" panose="020B0502020202020204" pitchFamily="34" charset="0"/>
            </a:endParaRPr>
          </a:p>
          <a:p>
            <a:pPr lvl="2">
              <a:buClrTx/>
              <a:buFont typeface="Wingdings" panose="05000000000000000000" pitchFamily="2" charset="2"/>
              <a:buChar char="§"/>
            </a:pPr>
            <a:r>
              <a:rPr lang="en-US" sz="2000" dirty="0">
                <a:latin typeface="Century Gothic" panose="020B0502020202020204" pitchFamily="34" charset="0"/>
              </a:rPr>
              <a:t>Some species can take as little as 1 day to sporulate in optimal conditions</a:t>
            </a:r>
            <a:endParaRPr lang="en-US" sz="2800" dirty="0">
              <a:latin typeface="Century Gothic" panose="020B0502020202020204" pitchFamily="34" charset="0"/>
            </a:endParaRPr>
          </a:p>
          <a:p>
            <a:pPr lvl="1">
              <a:buClrTx/>
              <a:buFont typeface="Wingdings" panose="05000000000000000000" pitchFamily="2" charset="2"/>
              <a:buChar char="§"/>
            </a:pPr>
            <a:r>
              <a:rPr lang="en-US" sz="2400" b="1" dirty="0">
                <a:solidFill>
                  <a:srgbClr val="7ABC32"/>
                </a:solidFill>
                <a:latin typeface="Century Gothic" panose="020B0502020202020204" pitchFamily="34" charset="0"/>
              </a:rPr>
              <a:t>After sporulation, the oocyst is infective and ready for transmission to the next host</a:t>
            </a:r>
            <a:r>
              <a:rPr lang="en-US" sz="2400" dirty="0">
                <a:latin typeface="Century Gothic" panose="020B0502020202020204" pitchFamily="34" charset="0"/>
              </a:rPr>
              <a:t>.</a:t>
            </a:r>
            <a:endParaRPr lang="en-US" sz="3200" dirty="0">
              <a:latin typeface="Century Gothic" panose="020B0502020202020204" pitchFamily="34" charset="0"/>
            </a:endParaRPr>
          </a:p>
          <a:p>
            <a:pPr marL="0" indent="0">
              <a:buClrTx/>
              <a:buNone/>
            </a:pPr>
            <a:endParaRPr lang="en-US" sz="3600" dirty="0">
              <a:latin typeface="Century Gothic" panose="020B0502020202020204" pitchFamily="34" charset="0"/>
            </a:endParaRPr>
          </a:p>
        </p:txBody>
      </p:sp>
      <p:sp>
        <p:nvSpPr>
          <p:cNvPr id="5" name="Rectangle 2">
            <a:extLst>
              <a:ext uri="{FF2B5EF4-FFF2-40B4-BE49-F238E27FC236}">
                <a16:creationId xmlns:a16="http://schemas.microsoft.com/office/drawing/2014/main" id="{AB442052-7AF0-4ECF-8DCA-D558275E2D9A}"/>
              </a:ext>
            </a:extLst>
          </p:cNvPr>
          <p:cNvSpPr txBox="1">
            <a:spLocks noChangeArrowheads="1"/>
          </p:cNvSpPr>
          <p:nvPr/>
        </p:nvSpPr>
        <p:spPr bwMode="auto">
          <a:xfrm>
            <a:off x="457200" y="152400"/>
            <a:ext cx="7793037"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sz="4000" b="1" i="1" kern="0" dirty="0">
                <a:solidFill>
                  <a:srgbClr val="333300"/>
                </a:solidFill>
                <a:latin typeface="Century Gothic" panose="020B0502020202020204" pitchFamily="34" charset="0"/>
              </a:rPr>
              <a:t>Eimeria</a:t>
            </a:r>
            <a:r>
              <a:rPr lang="en-US" altLang="en-US" sz="4000" b="1" kern="0" dirty="0">
                <a:solidFill>
                  <a:srgbClr val="333300"/>
                </a:solidFill>
                <a:latin typeface="Century Gothic" panose="020B0502020202020204" pitchFamily="34" charset="0"/>
              </a:rPr>
              <a:t> Life Cycle (</a:t>
            </a:r>
            <a:r>
              <a:rPr lang="en-US" altLang="en-US" sz="4000" b="1" kern="0" dirty="0" err="1">
                <a:solidFill>
                  <a:srgbClr val="333300"/>
                </a:solidFill>
                <a:latin typeface="Century Gothic" panose="020B0502020202020204" pitchFamily="34" charset="0"/>
              </a:rPr>
              <a:t>cont</a:t>
            </a:r>
            <a:r>
              <a:rPr lang="en-US" altLang="en-US" sz="4000" b="1" kern="0" dirty="0">
                <a:solidFill>
                  <a:srgbClr val="333300"/>
                </a:solidFill>
                <a:latin typeface="Century Gothic" panose="020B0502020202020204" pitchFamily="34" charset="0"/>
              </a:rPr>
              <a:t>)</a:t>
            </a:r>
            <a:endParaRPr lang="en-US" altLang="en-US" sz="4000" kern="0" dirty="0">
              <a:solidFill>
                <a:srgbClr val="333300"/>
              </a:solidFill>
              <a:latin typeface="Century Gothic" panose="020B0502020202020204" pitchFamily="34" charset="0"/>
            </a:endParaRPr>
          </a:p>
        </p:txBody>
      </p:sp>
      <p:pic>
        <p:nvPicPr>
          <p:cNvPr id="8" name="Picture 7">
            <a:extLst>
              <a:ext uri="{FF2B5EF4-FFF2-40B4-BE49-F238E27FC236}">
                <a16:creationId xmlns:a16="http://schemas.microsoft.com/office/drawing/2014/main" id="{9A83828B-F503-414C-A28B-A381800E11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28886" y="1310889"/>
            <a:ext cx="1903847" cy="1865829"/>
          </a:xfrm>
          <a:prstGeom prst="rect">
            <a:avLst/>
          </a:prstGeom>
        </p:spPr>
      </p:pic>
      <p:pic>
        <p:nvPicPr>
          <p:cNvPr id="9" name="Picture 8">
            <a:extLst>
              <a:ext uri="{FF2B5EF4-FFF2-40B4-BE49-F238E27FC236}">
                <a16:creationId xmlns:a16="http://schemas.microsoft.com/office/drawing/2014/main" id="{BBA3ED3B-4E42-4379-9B7C-F9FE566FDD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955386" y="1088014"/>
            <a:ext cx="2299873" cy="1903846"/>
          </a:xfrm>
          <a:prstGeom prst="rect">
            <a:avLst/>
          </a:prstGeom>
        </p:spPr>
      </p:pic>
      <p:sp>
        <p:nvSpPr>
          <p:cNvPr id="7" name="Arrow: Down 6">
            <a:extLst>
              <a:ext uri="{FF2B5EF4-FFF2-40B4-BE49-F238E27FC236}">
                <a16:creationId xmlns:a16="http://schemas.microsoft.com/office/drawing/2014/main" id="{0813335A-FE69-4DC6-8866-AFF7B7B4084E}"/>
              </a:ext>
            </a:extLst>
          </p:cNvPr>
          <p:cNvSpPr/>
          <p:nvPr/>
        </p:nvSpPr>
        <p:spPr bwMode="auto">
          <a:xfrm rot="16200000">
            <a:off x="7059893" y="1377404"/>
            <a:ext cx="485774" cy="1244041"/>
          </a:xfrm>
          <a:prstGeom prst="downArrow">
            <a:avLst/>
          </a:prstGeom>
          <a:solidFill>
            <a:srgbClr val="7ABC32"/>
          </a:solidFill>
          <a:ln w="9525" cap="flat" cmpd="sng" algn="ctr">
            <a:solidFill>
              <a:srgbClr val="7ABC3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0" name="Picture 2" descr="Image result for poop emoji transparent background">
            <a:extLst>
              <a:ext uri="{FF2B5EF4-FFF2-40B4-BE49-F238E27FC236}">
                <a16:creationId xmlns:a16="http://schemas.microsoft.com/office/drawing/2014/main" id="{198606F2-6BA4-45A4-B3F5-6C25C7C69F9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5907" y="1019758"/>
            <a:ext cx="1903847" cy="1827692"/>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Down 10">
            <a:extLst>
              <a:ext uri="{FF2B5EF4-FFF2-40B4-BE49-F238E27FC236}">
                <a16:creationId xmlns:a16="http://schemas.microsoft.com/office/drawing/2014/main" id="{4E6C063E-7B79-441B-BB69-9CF77652E85C}"/>
              </a:ext>
            </a:extLst>
          </p:cNvPr>
          <p:cNvSpPr/>
          <p:nvPr/>
        </p:nvSpPr>
        <p:spPr bwMode="auto">
          <a:xfrm rot="16200000">
            <a:off x="4112934" y="1421092"/>
            <a:ext cx="485774" cy="1244041"/>
          </a:xfrm>
          <a:prstGeom prst="downArrow">
            <a:avLst/>
          </a:prstGeom>
          <a:solidFill>
            <a:srgbClr val="7ABC32"/>
          </a:solidFill>
          <a:ln w="9525" cap="flat" cmpd="sng" algn="ctr">
            <a:solidFill>
              <a:srgbClr val="7ABC3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026" name="Picture 2" descr="Free Blades Of Grass Png, Download Free Blades Of Grass Png png images,  Free ClipArts on Clipart Library">
            <a:extLst>
              <a:ext uri="{FF2B5EF4-FFF2-40B4-BE49-F238E27FC236}">
                <a16:creationId xmlns:a16="http://schemas.microsoft.com/office/drawing/2014/main" id="{03E6D6DB-9AC2-4A87-B58C-9A11DEE84D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2777" y="1572523"/>
            <a:ext cx="3505777" cy="178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91285"/>
      </p:ext>
    </p:extLst>
  </p:cSld>
  <p:clrMapOvr>
    <a:masterClrMapping/>
  </p:clrMapOvr>
</p:sld>
</file>

<file path=ppt/theme/theme1.xml><?xml version="1.0" encoding="utf-8"?>
<a:theme xmlns:a="http://schemas.openxmlformats.org/drawingml/2006/main" name="Theme1">
  <a:themeElements>
    <a:clrScheme name="V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P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V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P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P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P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P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P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P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P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P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P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P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P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31124</TotalTime>
  <Words>3215</Words>
  <Application>Microsoft Office PowerPoint</Application>
  <PresentationFormat>Widescreen</PresentationFormat>
  <Paragraphs>453</Paragraphs>
  <Slides>44</Slides>
  <Notes>29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44</vt:i4>
      </vt:variant>
    </vt:vector>
  </HeadingPairs>
  <TitlesOfParts>
    <vt:vector size="57" baseType="lpstr">
      <vt:lpstr>AdvPSA183</vt:lpstr>
      <vt:lpstr>Arial</vt:lpstr>
      <vt:lpstr>Calibri</vt:lpstr>
      <vt:lpstr>Calibri Light</vt:lpstr>
      <vt:lpstr>Century Gothic</vt:lpstr>
      <vt:lpstr>Comic Sans MS</vt:lpstr>
      <vt:lpstr>Roboto</vt:lpstr>
      <vt:lpstr>Tahoma</vt:lpstr>
      <vt:lpstr>Times New Roman</vt:lpstr>
      <vt:lpstr>Wingdings</vt:lpstr>
      <vt:lpstr>Theme1</vt:lpstr>
      <vt:lpstr>Blends</vt:lpstr>
      <vt:lpstr>Retrospect</vt:lpstr>
      <vt:lpstr>Coccidia Part 2  (intestinal apicomplexans)  </vt:lpstr>
      <vt:lpstr>PowerPoint Presentation</vt:lpstr>
      <vt:lpstr>PowerPoint Presentation</vt:lpstr>
      <vt:lpstr>PowerPoint Presentation</vt:lpstr>
      <vt:lpstr>PowerPoint Presentation</vt:lpstr>
      <vt:lpstr>Eimeria Morphology</vt:lpstr>
      <vt:lpstr>PowerPoint Presentation</vt:lpstr>
      <vt:lpstr>PowerPoint Presentation</vt:lpstr>
      <vt:lpstr>PowerPoint Presentation</vt:lpstr>
      <vt:lpstr>Eimeria Pathogenesis</vt:lpstr>
      <vt:lpstr>Eimeria Clinical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Bovine Coccidiosis</vt:lpstr>
      <vt:lpstr>PowerPoint Presentation</vt:lpstr>
      <vt:lpstr>Sheep &amp; Goat  Coccidiosis</vt:lpstr>
      <vt:lpstr>PowerPoint Presentation</vt:lpstr>
      <vt:lpstr>Coccidia assisted Fly-Strike</vt:lpstr>
      <vt:lpstr>PowerPoint Presentation</vt:lpstr>
      <vt:lpstr>Swine &amp; Horse Coccidiosis (low pathogenicity)</vt:lpstr>
      <vt:lpstr>Poultry Coccidiosis</vt:lpstr>
      <vt:lpstr>PowerPoint Presentation</vt:lpstr>
      <vt:lpstr>PowerPoint Presentation</vt:lpstr>
      <vt:lpstr>PowerPoint Presentation</vt:lpstr>
      <vt:lpstr>PowerPoint Presentation</vt:lpstr>
      <vt:lpstr>PowerPoint Presentation</vt:lpstr>
      <vt:lpstr>In-Class Discussion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Platyhelminthes Characterisitics</dc:title>
  <dc:creator>Valued Gateway Client</dc:creator>
  <cp:lastModifiedBy>Barbara Alice Qurollo</cp:lastModifiedBy>
  <cp:revision>495</cp:revision>
  <cp:lastPrinted>2017-07-18T18:08:44Z</cp:lastPrinted>
  <dcterms:created xsi:type="dcterms:W3CDTF">2004-09-06T22:17:06Z</dcterms:created>
  <dcterms:modified xsi:type="dcterms:W3CDTF">2023-08-15T18:30:18Z</dcterms:modified>
</cp:coreProperties>
</file>