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7" r:id="rId3"/>
  </p:sldMasterIdLst>
  <p:notesMasterIdLst>
    <p:notesMasterId r:id="rId39"/>
  </p:notesMasterIdLst>
  <p:sldIdLst>
    <p:sldId id="552" r:id="rId4"/>
    <p:sldId id="554" r:id="rId5"/>
    <p:sldId id="537" r:id="rId6"/>
    <p:sldId id="550" r:id="rId7"/>
    <p:sldId id="514" r:id="rId8"/>
    <p:sldId id="532" r:id="rId9"/>
    <p:sldId id="417" r:id="rId10"/>
    <p:sldId id="556" r:id="rId11"/>
    <p:sldId id="416" r:id="rId12"/>
    <p:sldId id="555" r:id="rId13"/>
    <p:sldId id="518" r:id="rId14"/>
    <p:sldId id="419" r:id="rId15"/>
    <p:sldId id="421" r:id="rId16"/>
    <p:sldId id="423" r:id="rId17"/>
    <p:sldId id="425" r:id="rId18"/>
    <p:sldId id="431" r:id="rId19"/>
    <p:sldId id="522" r:id="rId20"/>
    <p:sldId id="521" r:id="rId21"/>
    <p:sldId id="523" r:id="rId22"/>
    <p:sldId id="449" r:id="rId23"/>
    <p:sldId id="529" r:id="rId24"/>
    <p:sldId id="446" r:id="rId25"/>
    <p:sldId id="445" r:id="rId26"/>
    <p:sldId id="528" r:id="rId27"/>
    <p:sldId id="438" r:id="rId28"/>
    <p:sldId id="448" r:id="rId29"/>
    <p:sldId id="451" r:id="rId30"/>
    <p:sldId id="454" r:id="rId31"/>
    <p:sldId id="450" r:id="rId32"/>
    <p:sldId id="531" r:id="rId33"/>
    <p:sldId id="455" r:id="rId34"/>
    <p:sldId id="453" r:id="rId35"/>
    <p:sldId id="456" r:id="rId36"/>
    <p:sldId id="557" r:id="rId37"/>
    <p:sldId id="551" r:id="rId38"/>
  </p:sldIdLst>
  <p:sldSz cx="12192000" cy="6858000"/>
  <p:notesSz cx="6954838" cy="9309100"/>
  <p:defaultTex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FF3399"/>
    <a:srgbClr val="74B230"/>
    <a:srgbClr val="800000"/>
    <a:srgbClr val="993366"/>
    <a:srgbClr val="0000FF"/>
    <a:srgbClr val="001F3E"/>
    <a:srgbClr val="000F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2" autoAdjust="0"/>
    <p:restoredTop sz="79521" autoAdjust="0"/>
  </p:normalViewPr>
  <p:slideViewPr>
    <p:cSldViewPr>
      <p:cViewPr varScale="1">
        <p:scale>
          <a:sx n="76" d="100"/>
          <a:sy n="76" d="100"/>
        </p:scale>
        <p:origin x="780"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8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763" cy="467071"/>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5" y="1"/>
            <a:ext cx="3013763" cy="467071"/>
          </a:xfrm>
          <a:prstGeom prst="rect">
            <a:avLst/>
          </a:prstGeom>
        </p:spPr>
        <p:txBody>
          <a:bodyPr vert="horz" lIns="92930" tIns="46465" rIns="92930" bIns="46465" rtlCol="0"/>
          <a:lstStyle>
            <a:lvl1pPr algn="r">
              <a:defRPr sz="1200"/>
            </a:lvl1pPr>
          </a:lstStyle>
          <a:p>
            <a:fld id="{5F952E24-A1BD-4A21-A415-5E9833C33723}" type="datetimeFigureOut">
              <a:rPr lang="en-US" smtClean="0"/>
              <a:t>8/15/2023</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9"/>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0"/>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5" y="8842030"/>
            <a:ext cx="3013763" cy="467070"/>
          </a:xfrm>
          <a:prstGeom prst="rect">
            <a:avLst/>
          </a:prstGeom>
        </p:spPr>
        <p:txBody>
          <a:bodyPr vert="horz" lIns="92930" tIns="46465" rIns="92930" bIns="46465" rtlCol="0" anchor="b"/>
          <a:lstStyle>
            <a:lvl1pPr algn="r">
              <a:defRPr sz="1200"/>
            </a:lvl1pPr>
          </a:lstStyle>
          <a:p>
            <a:fld id="{DAB44083-A2B0-473F-93CB-FBABF270A72D}" type="slidenum">
              <a:rPr lang="en-US" smtClean="0"/>
              <a:t>‹#›</a:t>
            </a:fld>
            <a:endParaRPr lang="en-US"/>
          </a:p>
        </p:txBody>
      </p:sp>
    </p:spTree>
    <p:extLst>
      <p:ext uri="{BB962C8B-B14F-4D97-AF65-F5344CB8AC3E}">
        <p14:creationId xmlns:p14="http://schemas.microsoft.com/office/powerpoint/2010/main" val="1866767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73C15D2-6DC2-4E17-A9F2-32333F89A28B}"/>
              </a:ext>
            </a:extLst>
          </p:cNvPr>
          <p:cNvSpPr>
            <a:spLocks noGrp="1" noRot="1" noChangeAspect="1" noChangeArrowheads="1" noTextEdit="1"/>
          </p:cNvSpPr>
          <p:nvPr>
            <p:ph type="sldImg"/>
          </p:nvPr>
        </p:nvSpPr>
        <p:spPr>
          <a:xfrm>
            <a:off x="717550" y="1162050"/>
            <a:ext cx="5575300" cy="3136900"/>
          </a:xfrm>
          <a:ln/>
        </p:spPr>
      </p:sp>
      <p:sp>
        <p:nvSpPr>
          <p:cNvPr id="20483" name="Notes Placeholder 2">
            <a:extLst>
              <a:ext uri="{FF2B5EF4-FFF2-40B4-BE49-F238E27FC236}">
                <a16:creationId xmlns:a16="http://schemas.microsoft.com/office/drawing/2014/main" id="{D20AE8D4-A62B-4007-8EC4-87EDFE6578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our road map. We will continue with intestinal </a:t>
            </a:r>
            <a:r>
              <a:rPr lang="en-US" dirty="0" err="1"/>
              <a:t>apicomplexa</a:t>
            </a:r>
            <a:r>
              <a:rPr lang="en-US" dirty="0"/>
              <a:t> looking at </a:t>
            </a:r>
            <a:r>
              <a:rPr lang="en-US" dirty="0" err="1"/>
              <a:t>Cystoisospora</a:t>
            </a:r>
            <a:r>
              <a:rPr lang="en-US" dirty="0"/>
              <a:t> spp. (formally known as </a:t>
            </a:r>
            <a:r>
              <a:rPr lang="en-US" dirty="0" err="1"/>
              <a:t>isospora</a:t>
            </a:r>
            <a:r>
              <a:rPr lang="en-US" dirty="0"/>
              <a:t>). The first part of this lecture will focus on </a:t>
            </a:r>
            <a:r>
              <a:rPr lang="en-US" dirty="0" err="1"/>
              <a:t>Cystoisospora</a:t>
            </a:r>
            <a:r>
              <a:rPr lang="en-US" dirty="0"/>
              <a:t> in general. The second half will cover specific species in host animals. You will not be tested on specific </a:t>
            </a:r>
            <a:r>
              <a:rPr lang="en-US" dirty="0" err="1"/>
              <a:t>Cycstoisospora</a:t>
            </a:r>
            <a:r>
              <a:rPr lang="en-US" dirty="0"/>
              <a:t> species.</a:t>
            </a:r>
          </a:p>
          <a:p>
            <a:endParaRPr lang="en-US" altLang="en-US" dirty="0">
              <a:latin typeface="Arial" panose="020B0604020202020204" pitchFamily="34" charset="0"/>
            </a:endParaRPr>
          </a:p>
        </p:txBody>
      </p:sp>
      <p:sp>
        <p:nvSpPr>
          <p:cNvPr id="20484" name="Slide Number Placeholder 3">
            <a:extLst>
              <a:ext uri="{FF2B5EF4-FFF2-40B4-BE49-F238E27FC236}">
                <a16:creationId xmlns:a16="http://schemas.microsoft.com/office/drawing/2014/main" id="{E259AD9A-BB89-4F60-8A6B-46AB920E8D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90B5DE-471A-4D0D-8C18-4958657FED67}"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mn-cs"/>
            </a:endParaRPr>
          </a:p>
        </p:txBody>
      </p:sp>
    </p:spTree>
    <p:extLst>
      <p:ext uri="{BB962C8B-B14F-4D97-AF65-F5344CB8AC3E}">
        <p14:creationId xmlns:p14="http://schemas.microsoft.com/office/powerpoint/2010/main" val="1844044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Canticoccidials</a:t>
            </a:r>
            <a:r>
              <a:rPr lang="en-US" dirty="0"/>
              <a:t> = Coccidiostats and </a:t>
            </a:r>
            <a:r>
              <a:rPr lang="en-US" dirty="0" err="1"/>
              <a:t>coccidiocidal</a:t>
            </a:r>
            <a:endParaRPr lang="en-US" dirty="0"/>
          </a:p>
          <a:p>
            <a:endParaRPr lang="en-US" dirty="0"/>
          </a:p>
          <a:p>
            <a:r>
              <a:rPr lang="en-US" dirty="0"/>
              <a:t>Sulfonamides are </a:t>
            </a:r>
            <a:r>
              <a:rPr lang="en-US" dirty="0" err="1"/>
              <a:t>coccidiostatic</a:t>
            </a:r>
            <a:r>
              <a:rPr lang="en-US" dirty="0"/>
              <a:t>, so </a:t>
            </a:r>
            <a:r>
              <a:rPr lang="en-US" dirty="0" err="1"/>
              <a:t>ecal</a:t>
            </a:r>
            <a:r>
              <a:rPr lang="en-US" dirty="0"/>
              <a:t> analysis may remain positive for oocysts during the course of therapy</a:t>
            </a:r>
          </a:p>
          <a:p>
            <a:r>
              <a:rPr lang="en-US" dirty="0" err="1"/>
              <a:t>Ponazuril</a:t>
            </a:r>
            <a:r>
              <a:rPr lang="en-US" dirty="0"/>
              <a:t> is </a:t>
            </a:r>
            <a:r>
              <a:rPr lang="en-US" dirty="0" err="1"/>
              <a:t>coccidiocidal</a:t>
            </a:r>
            <a:r>
              <a:rPr lang="en-US" dirty="0"/>
              <a:t> commonly used for EPM in horses</a:t>
            </a:r>
            <a:r>
              <a:rPr lang="en-US" baseline="0" dirty="0"/>
              <a:t> but has </a:t>
            </a:r>
            <a:r>
              <a:rPr lang="en-US" dirty="0"/>
              <a:t>recently gained popularity as an off‐label treatment for canine and feline coccidiosis</a:t>
            </a:r>
          </a:p>
        </p:txBody>
      </p:sp>
      <p:sp>
        <p:nvSpPr>
          <p:cNvPr id="4" name="Slide Number Placeholder 3"/>
          <p:cNvSpPr>
            <a:spLocks noGrp="1"/>
          </p:cNvSpPr>
          <p:nvPr>
            <p:ph type="sldNum" sz="quarter" idx="5"/>
          </p:nvPr>
        </p:nvSpPr>
        <p:spPr/>
        <p:txBody>
          <a:bodyPr/>
          <a:lstStyle/>
          <a:p>
            <a:fld id="{DAB44083-A2B0-473F-93CB-FBABF270A72D}" type="slidenum">
              <a:rPr lang="en-US" smtClean="0"/>
              <a:t>14</a:t>
            </a:fld>
            <a:endParaRPr lang="en-US"/>
          </a:p>
        </p:txBody>
      </p:sp>
    </p:spTree>
    <p:extLst>
      <p:ext uri="{BB962C8B-B14F-4D97-AF65-F5344CB8AC3E}">
        <p14:creationId xmlns:p14="http://schemas.microsoft.com/office/powerpoint/2010/main" val="3561869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Very important for pig farrowing houses</a:t>
            </a:r>
          </a:p>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15</a:t>
            </a:fld>
            <a:endParaRPr lang="en-US"/>
          </a:p>
        </p:txBody>
      </p:sp>
    </p:spTree>
    <p:extLst>
      <p:ext uri="{BB962C8B-B14F-4D97-AF65-F5344CB8AC3E}">
        <p14:creationId xmlns:p14="http://schemas.microsoft.com/office/powerpoint/2010/main" val="404180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17</a:t>
            </a:fld>
            <a:endParaRPr lang="en-US"/>
          </a:p>
        </p:txBody>
      </p:sp>
    </p:spTree>
    <p:extLst>
      <p:ext uri="{BB962C8B-B14F-4D97-AF65-F5344CB8AC3E}">
        <p14:creationId xmlns:p14="http://schemas.microsoft.com/office/powerpoint/2010/main" val="1457431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18</a:t>
            </a:fld>
            <a:endParaRPr lang="en-US"/>
          </a:p>
        </p:txBody>
      </p:sp>
    </p:spTree>
    <p:extLst>
      <p:ext uri="{BB962C8B-B14F-4D97-AF65-F5344CB8AC3E}">
        <p14:creationId xmlns:p14="http://schemas.microsoft.com/office/powerpoint/2010/main" val="3914494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a:t>
            </a:r>
            <a:r>
              <a:rPr lang="en-US" dirty="0" err="1"/>
              <a:t>Cystoisospora</a:t>
            </a:r>
            <a:r>
              <a:rPr lang="en-US" dirty="0"/>
              <a:t> causes diarrhea in kittens for exam</a:t>
            </a:r>
          </a:p>
        </p:txBody>
      </p:sp>
      <p:sp>
        <p:nvSpPr>
          <p:cNvPr id="4" name="Slide Number Placeholder 3"/>
          <p:cNvSpPr>
            <a:spLocks noGrp="1"/>
          </p:cNvSpPr>
          <p:nvPr>
            <p:ph type="sldNum" sz="quarter" idx="5"/>
          </p:nvPr>
        </p:nvSpPr>
        <p:spPr/>
        <p:txBody>
          <a:bodyPr/>
          <a:lstStyle/>
          <a:p>
            <a:fld id="{DAB44083-A2B0-473F-93CB-FBABF270A72D}" type="slidenum">
              <a:rPr lang="en-US" smtClean="0"/>
              <a:t>19</a:t>
            </a:fld>
            <a:endParaRPr lang="en-US"/>
          </a:p>
        </p:txBody>
      </p:sp>
    </p:spTree>
    <p:extLst>
      <p:ext uri="{BB962C8B-B14F-4D97-AF65-F5344CB8AC3E}">
        <p14:creationId xmlns:p14="http://schemas.microsoft.com/office/powerpoint/2010/main" val="1376592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occur</a:t>
            </a:r>
            <a:r>
              <a:rPr lang="en-US" baseline="0" dirty="0"/>
              <a:t> in older pigs (5-6 weeks) usually associated with weaning</a:t>
            </a:r>
            <a:endParaRPr lang="en-US" dirty="0"/>
          </a:p>
        </p:txBody>
      </p:sp>
      <p:sp>
        <p:nvSpPr>
          <p:cNvPr id="4" name="Slide Number Placeholder 3"/>
          <p:cNvSpPr>
            <a:spLocks noGrp="1"/>
          </p:cNvSpPr>
          <p:nvPr>
            <p:ph type="sldNum" sz="quarter" idx="10"/>
          </p:nvPr>
        </p:nvSpPr>
        <p:spPr/>
        <p:txBody>
          <a:bodyPr/>
          <a:lstStyle/>
          <a:p>
            <a:fld id="{DAB44083-A2B0-473F-93CB-FBABF270A72D}" type="slidenum">
              <a:rPr lang="en-US" smtClean="0"/>
              <a:t>21</a:t>
            </a:fld>
            <a:endParaRPr lang="en-US"/>
          </a:p>
        </p:txBody>
      </p:sp>
    </p:spTree>
    <p:extLst>
      <p:ext uri="{BB962C8B-B14F-4D97-AF65-F5344CB8AC3E}">
        <p14:creationId xmlns:p14="http://schemas.microsoft.com/office/powerpoint/2010/main" val="2507426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Co-infections can occur and may increase mortality</a:t>
            </a:r>
          </a:p>
        </p:txBody>
      </p:sp>
      <p:sp>
        <p:nvSpPr>
          <p:cNvPr id="4" name="Slide Number Placeholder 3"/>
          <p:cNvSpPr>
            <a:spLocks noGrp="1"/>
          </p:cNvSpPr>
          <p:nvPr>
            <p:ph type="sldNum" sz="quarter" idx="5"/>
          </p:nvPr>
        </p:nvSpPr>
        <p:spPr/>
        <p:txBody>
          <a:bodyPr/>
          <a:lstStyle/>
          <a:p>
            <a:fld id="{DAB44083-A2B0-473F-93CB-FBABF270A72D}" type="slidenum">
              <a:rPr lang="en-US" smtClean="0"/>
              <a:t>22</a:t>
            </a:fld>
            <a:endParaRPr lang="en-US"/>
          </a:p>
        </p:txBody>
      </p:sp>
    </p:spTree>
    <p:extLst>
      <p:ext uri="{BB962C8B-B14F-4D97-AF65-F5344CB8AC3E}">
        <p14:creationId xmlns:p14="http://schemas.microsoft.com/office/powerpoint/2010/main" val="2114373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Yellowish to grayish diarrhea is the major clinical sign. </a:t>
            </a:r>
          </a:p>
          <a:p>
            <a:r>
              <a:rPr lang="en-US" dirty="0"/>
              <a:t>The feces are initially loose or pasty and become more fluid as the infection progresses. </a:t>
            </a:r>
          </a:p>
          <a:p>
            <a:r>
              <a:rPr lang="en-US" dirty="0"/>
              <a:t>Piglets become covered with the liquid feces, causing them to stay damp and have a rancid odor of sour milk.</a:t>
            </a:r>
          </a:p>
        </p:txBody>
      </p:sp>
      <p:sp>
        <p:nvSpPr>
          <p:cNvPr id="4" name="Slide Number Placeholder 3"/>
          <p:cNvSpPr>
            <a:spLocks noGrp="1"/>
          </p:cNvSpPr>
          <p:nvPr>
            <p:ph type="sldNum" sz="quarter" idx="10"/>
          </p:nvPr>
        </p:nvSpPr>
        <p:spPr/>
        <p:txBody>
          <a:bodyPr/>
          <a:lstStyle/>
          <a:p>
            <a:fld id="{DAB44083-A2B0-473F-93CB-FBABF270A72D}" type="slidenum">
              <a:rPr lang="en-US" smtClean="0"/>
              <a:t>23</a:t>
            </a:fld>
            <a:endParaRPr lang="en-US"/>
          </a:p>
        </p:txBody>
      </p:sp>
    </p:spTree>
    <p:extLst>
      <p:ext uri="{BB962C8B-B14F-4D97-AF65-F5344CB8AC3E}">
        <p14:creationId xmlns:p14="http://schemas.microsoft.com/office/powerpoint/2010/main" val="3694952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Diarrhea in nursing pigs 7–14 days of age that does not respond to antibiotic treatment is suggestive of neonatal C. </a:t>
            </a:r>
            <a:r>
              <a:rPr lang="en-US" dirty="0" err="1"/>
              <a:t>suis</a:t>
            </a:r>
            <a:r>
              <a:rPr lang="en-US" dirty="0"/>
              <a:t> infection.</a:t>
            </a:r>
          </a:p>
          <a:p>
            <a:endParaRPr lang="en-US" dirty="0"/>
          </a:p>
          <a:p>
            <a:r>
              <a:rPr lang="en-US" sz="1200" b="0" i="0" kern="1200" dirty="0">
                <a:solidFill>
                  <a:schemeClr val="tx1"/>
                </a:solidFill>
                <a:effectLst/>
                <a:latin typeface="+mn-lt"/>
                <a:ea typeface="+mn-ea"/>
                <a:cs typeface="+mn-cs"/>
              </a:rPr>
              <a:t>Upon UV excitation, the walls of the oocysts (and in </a:t>
            </a:r>
            <a:r>
              <a:rPr lang="en-US" sz="1200" b="0" i="0" kern="1200" dirty="0" err="1">
                <a:solidFill>
                  <a:schemeClr val="tx1"/>
                </a:solidFill>
                <a:effectLst/>
                <a:latin typeface="+mn-lt"/>
                <a:ea typeface="+mn-ea"/>
                <a:cs typeface="+mn-cs"/>
              </a:rPr>
              <a:t>sporulated</a:t>
            </a:r>
            <a:r>
              <a:rPr lang="en-US" sz="1200" b="0" i="0" kern="1200" dirty="0">
                <a:solidFill>
                  <a:schemeClr val="tx1"/>
                </a:solidFill>
                <a:effectLst/>
                <a:latin typeface="+mn-lt"/>
                <a:ea typeface="+mn-ea"/>
                <a:cs typeface="+mn-cs"/>
              </a:rPr>
              <a:t> oocysts those of the </a:t>
            </a:r>
            <a:r>
              <a:rPr lang="en-US" sz="1200" b="0" i="0" kern="1200" dirty="0" err="1">
                <a:solidFill>
                  <a:schemeClr val="tx1"/>
                </a:solidFill>
                <a:effectLst/>
                <a:latin typeface="+mn-lt"/>
                <a:ea typeface="+mn-ea"/>
                <a:cs typeface="+mn-cs"/>
              </a:rPr>
              <a:t>sporocysts</a:t>
            </a:r>
            <a:r>
              <a:rPr lang="en-US" sz="1200" b="0" i="0" kern="1200" dirty="0">
                <a:solidFill>
                  <a:schemeClr val="tx1"/>
                </a:solidFill>
                <a:effectLst/>
                <a:latin typeface="+mn-lt"/>
                <a:ea typeface="+mn-ea"/>
                <a:cs typeface="+mn-cs"/>
              </a:rPr>
              <a:t>) emit a bright blue light that greatly facilitates detection</a:t>
            </a:r>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24</a:t>
            </a:fld>
            <a:endParaRPr lang="en-US"/>
          </a:p>
        </p:txBody>
      </p:sp>
    </p:spTree>
    <p:extLst>
      <p:ext uri="{BB962C8B-B14F-4D97-AF65-F5344CB8AC3E}">
        <p14:creationId xmlns:p14="http://schemas.microsoft.com/office/powerpoint/2010/main" val="2404134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a:t>
            </a:r>
            <a:r>
              <a:rPr lang="en-US" dirty="0" err="1"/>
              <a:t>Rivolta</a:t>
            </a:r>
            <a:r>
              <a:rPr lang="en-US" dirty="0"/>
              <a:t> in newborns</a:t>
            </a:r>
          </a:p>
        </p:txBody>
      </p:sp>
      <p:sp>
        <p:nvSpPr>
          <p:cNvPr id="4" name="Slide Number Placeholder 3"/>
          <p:cNvSpPr>
            <a:spLocks noGrp="1"/>
          </p:cNvSpPr>
          <p:nvPr>
            <p:ph type="sldNum" sz="quarter" idx="5"/>
          </p:nvPr>
        </p:nvSpPr>
        <p:spPr/>
        <p:txBody>
          <a:bodyPr/>
          <a:lstStyle/>
          <a:p>
            <a:fld id="{DAB44083-A2B0-473F-93CB-FBABF270A72D}" type="slidenum">
              <a:rPr lang="en-US" smtClean="0"/>
              <a:t>25</a:t>
            </a:fld>
            <a:endParaRPr lang="en-US"/>
          </a:p>
        </p:txBody>
      </p:sp>
    </p:spTree>
    <p:extLst>
      <p:ext uri="{BB962C8B-B14F-4D97-AF65-F5344CB8AC3E}">
        <p14:creationId xmlns:p14="http://schemas.microsoft.com/office/powerpoint/2010/main" val="634443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B44083-A2B0-473F-93CB-FBABF270A72D}"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32270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sporocysts; mixed </a:t>
            </a:r>
            <a:r>
              <a:rPr lang="en-US" dirty="0" err="1"/>
              <a:t>unsporuated</a:t>
            </a:r>
            <a:r>
              <a:rPr lang="en-US" dirty="0"/>
              <a:t> and sporulated</a:t>
            </a:r>
          </a:p>
        </p:txBody>
      </p:sp>
      <p:sp>
        <p:nvSpPr>
          <p:cNvPr id="4" name="Slide Number Placeholder 3"/>
          <p:cNvSpPr>
            <a:spLocks noGrp="1"/>
          </p:cNvSpPr>
          <p:nvPr>
            <p:ph type="sldNum" sz="quarter" idx="5"/>
          </p:nvPr>
        </p:nvSpPr>
        <p:spPr/>
        <p:txBody>
          <a:bodyPr/>
          <a:lstStyle/>
          <a:p>
            <a:fld id="{DAB44083-A2B0-473F-93CB-FBABF270A72D}" type="slidenum">
              <a:rPr lang="en-US" smtClean="0"/>
              <a:t>31</a:t>
            </a:fld>
            <a:endParaRPr lang="en-US"/>
          </a:p>
        </p:txBody>
      </p:sp>
    </p:spTree>
    <p:extLst>
      <p:ext uri="{BB962C8B-B14F-4D97-AF65-F5344CB8AC3E}">
        <p14:creationId xmlns:p14="http://schemas.microsoft.com/office/powerpoint/2010/main" val="1305062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Fecal flotation from a cat that was co-infected with Toxoplasma gondii, </a:t>
            </a:r>
            <a:r>
              <a:rPr lang="en-US" dirty="0" err="1"/>
              <a:t>Cystoisospora</a:t>
            </a:r>
            <a:r>
              <a:rPr lang="en-US" dirty="0"/>
              <a:t> </a:t>
            </a:r>
            <a:r>
              <a:rPr lang="en-US" dirty="0" err="1"/>
              <a:t>felis</a:t>
            </a:r>
            <a:r>
              <a:rPr lang="en-US" dirty="0"/>
              <a:t>, and Cryptosporidium </a:t>
            </a:r>
            <a:r>
              <a:rPr lang="en-US" dirty="0" err="1"/>
              <a:t>felis</a:t>
            </a:r>
            <a:r>
              <a:rPr lang="en-US" dirty="0"/>
              <a:t>. The image is magnified approximately 2000×. The black arrows are sporulated T. gondii oocysts; the white arrow shows </a:t>
            </a:r>
            <a:r>
              <a:rPr lang="en-US" dirty="0" err="1"/>
              <a:t>Cystoisospora</a:t>
            </a:r>
            <a:r>
              <a:rPr lang="en-US" dirty="0"/>
              <a:t> </a:t>
            </a:r>
            <a:r>
              <a:rPr lang="en-US" dirty="0" err="1"/>
              <a:t>felis</a:t>
            </a:r>
            <a:r>
              <a:rPr lang="en-US" dirty="0"/>
              <a:t>; the white circles surround Cryptosporidium </a:t>
            </a:r>
            <a:r>
              <a:rPr lang="en-US" dirty="0" err="1"/>
              <a:t>felis</a:t>
            </a:r>
            <a:r>
              <a:rPr lang="en-US"/>
              <a:t> oocysts.</a:t>
            </a:r>
          </a:p>
        </p:txBody>
      </p:sp>
      <p:sp>
        <p:nvSpPr>
          <p:cNvPr id="4" name="Slide Number Placeholder 3"/>
          <p:cNvSpPr>
            <a:spLocks noGrp="1"/>
          </p:cNvSpPr>
          <p:nvPr>
            <p:ph type="sldNum" sz="quarter" idx="5"/>
          </p:nvPr>
        </p:nvSpPr>
        <p:spPr/>
        <p:txBody>
          <a:bodyPr/>
          <a:lstStyle/>
          <a:p>
            <a:fld id="{DAB44083-A2B0-473F-93CB-FBABF270A72D}" type="slidenum">
              <a:rPr lang="en-US" smtClean="0"/>
              <a:t>34</a:t>
            </a:fld>
            <a:endParaRPr lang="en-US"/>
          </a:p>
        </p:txBody>
      </p:sp>
    </p:spTree>
    <p:extLst>
      <p:ext uri="{BB962C8B-B14F-4D97-AF65-F5344CB8AC3E}">
        <p14:creationId xmlns:p14="http://schemas.microsoft.com/office/powerpoint/2010/main" val="2740198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0" dirty="0">
                <a:latin typeface="Century Gothic" panose="020B0502020202020204" pitchFamily="34" charset="0"/>
              </a:rPr>
              <a:t>usually oval to spherical, single-cell embryo</a:t>
            </a:r>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5</a:t>
            </a:fld>
            <a:endParaRPr lang="en-US"/>
          </a:p>
        </p:txBody>
      </p:sp>
    </p:spTree>
    <p:extLst>
      <p:ext uri="{BB962C8B-B14F-4D97-AF65-F5344CB8AC3E}">
        <p14:creationId xmlns:p14="http://schemas.microsoft.com/office/powerpoint/2010/main" val="90306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6</a:t>
            </a:fld>
            <a:endParaRPr lang="en-US"/>
          </a:p>
        </p:txBody>
      </p:sp>
    </p:spTree>
    <p:extLst>
      <p:ext uri="{BB962C8B-B14F-4D97-AF65-F5344CB8AC3E}">
        <p14:creationId xmlns:p14="http://schemas.microsoft.com/office/powerpoint/2010/main" val="3771466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hosts we are talking about are carnivores, we have to introduce a new route of transmission into the life cycle…eating an infected host. These hosts are called paratenic (not necessary for the life cycle but can play a role).</a:t>
            </a:r>
          </a:p>
          <a:p>
            <a:endParaRPr lang="en-US" dirty="0"/>
          </a:p>
          <a:p>
            <a:r>
              <a:rPr lang="en-US" sz="1200" b="0" i="0" kern="1200" dirty="0">
                <a:solidFill>
                  <a:schemeClr val="tx1"/>
                </a:solidFill>
                <a:effectLst/>
                <a:latin typeface="+mn-lt"/>
                <a:ea typeface="+mn-ea"/>
                <a:cs typeface="+mn-cs"/>
              </a:rPr>
              <a:t>FYI: Zoites, which may be sporozoites or merozoites, are found in extraintestinal tissues (i.e., mesenteric lymph nodes, liver, or spleen) of definitive host or paratenic (transport hosts) such as mice, rats, hamsters, and other vertebrates.</a:t>
            </a:r>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7</a:t>
            </a:fld>
            <a:endParaRPr lang="en-US"/>
          </a:p>
        </p:txBody>
      </p:sp>
    </p:spTree>
    <p:extLst>
      <p:ext uri="{BB962C8B-B14F-4D97-AF65-F5344CB8AC3E}">
        <p14:creationId xmlns:p14="http://schemas.microsoft.com/office/powerpoint/2010/main" val="631047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look closer at what’s going on inside the GI tract of the hosts</a:t>
            </a:r>
          </a:p>
          <a:p>
            <a:endParaRPr lang="en-US" dirty="0"/>
          </a:p>
          <a:p>
            <a:pPr marL="0" indent="0">
              <a:buClrTx/>
              <a:buFont typeface="Wingdings" pitchFamily="2" charset="2"/>
              <a:buNone/>
            </a:pPr>
            <a:r>
              <a:rPr lang="en-US" sz="2400" b="1" kern="0" dirty="0">
                <a:solidFill>
                  <a:srgbClr val="0070C0"/>
                </a:solidFill>
                <a:latin typeface="Century Gothic" panose="020B0502020202020204" pitchFamily="34" charset="0"/>
              </a:rPr>
              <a:t>Ingestion of sporulated oocyst by definitive host</a:t>
            </a:r>
          </a:p>
          <a:p>
            <a:pPr lvl="1">
              <a:buClrTx/>
              <a:buFont typeface="Wingdings" pitchFamily="2" charset="2"/>
              <a:buChar char="§"/>
            </a:pPr>
            <a:r>
              <a:rPr lang="en-US" sz="2400" kern="0" dirty="0" err="1">
                <a:latin typeface="Century Gothic" panose="020B0502020202020204" pitchFamily="34" charset="0"/>
              </a:rPr>
              <a:t>Sporozotie</a:t>
            </a:r>
            <a:r>
              <a:rPr lang="en-US" sz="2400" kern="0" dirty="0">
                <a:latin typeface="Century Gothic" panose="020B0502020202020204" pitchFamily="34" charset="0"/>
              </a:rPr>
              <a:t> excysts from oocyst and </a:t>
            </a:r>
            <a:r>
              <a:rPr lang="en-US" sz="2400" b="1" kern="0" dirty="0">
                <a:solidFill>
                  <a:srgbClr val="0070C0"/>
                </a:solidFill>
                <a:latin typeface="Century Gothic" panose="020B0502020202020204" pitchFamily="34" charset="0"/>
              </a:rPr>
              <a:t>invades enterocytes</a:t>
            </a:r>
          </a:p>
          <a:p>
            <a:pPr marL="0" lvl="0" indent="0">
              <a:buClrTx/>
              <a:buNone/>
            </a:pPr>
            <a:r>
              <a:rPr lang="en-US" sz="2400" b="1" dirty="0">
                <a:latin typeface="Century Gothic" panose="020B0502020202020204" pitchFamily="34" charset="0"/>
              </a:rPr>
              <a:t>Asexual reproduction</a:t>
            </a:r>
          </a:p>
          <a:p>
            <a:pPr lvl="1">
              <a:buClrTx/>
              <a:buFont typeface="Wingdings" pitchFamily="2" charset="2"/>
              <a:buChar char="§"/>
            </a:pPr>
            <a:r>
              <a:rPr lang="en-US" sz="2400" dirty="0">
                <a:latin typeface="Century Gothic" panose="020B0502020202020204" pitchFamily="34" charset="0"/>
              </a:rPr>
              <a:t>Merogony (schizogony)</a:t>
            </a:r>
          </a:p>
          <a:p>
            <a:pPr lvl="2">
              <a:buClrTx/>
              <a:buFont typeface="Wingdings" panose="05000000000000000000" pitchFamily="2" charset="2"/>
              <a:buChar char="§"/>
            </a:pPr>
            <a:r>
              <a:rPr lang="en-US" dirty="0">
                <a:latin typeface="Century Gothic" panose="020B0502020202020204" pitchFamily="34" charset="0"/>
              </a:rPr>
              <a:t>[multi-nuclear division followed by cytoplasmic division]</a:t>
            </a:r>
          </a:p>
          <a:p>
            <a:pPr marL="0" indent="0">
              <a:buClrTx/>
              <a:buFont typeface="Wingdings" pitchFamily="2" charset="2"/>
              <a:buNone/>
            </a:pPr>
            <a:r>
              <a:rPr lang="en-US" sz="2400" b="1" kern="0" dirty="0">
                <a:latin typeface="Century Gothic" panose="020B0502020202020204" pitchFamily="34" charset="0"/>
              </a:rPr>
              <a:t>Sexual reproduction </a:t>
            </a:r>
            <a:r>
              <a:rPr lang="en-US" sz="2400" kern="0" dirty="0">
                <a:latin typeface="Century Gothic" panose="020B0502020202020204" pitchFamily="34" charset="0"/>
              </a:rPr>
              <a:t>(occurs only in definitive host)</a:t>
            </a:r>
          </a:p>
          <a:p>
            <a:pPr lvl="1">
              <a:buClrTx/>
              <a:buFont typeface="Wingdings" pitchFamily="2" charset="2"/>
              <a:buChar char="§"/>
            </a:pPr>
            <a:r>
              <a:rPr lang="en-US" sz="2400" kern="0" dirty="0">
                <a:latin typeface="Century Gothic" panose="020B0502020202020204" pitchFamily="34" charset="0"/>
              </a:rPr>
              <a:t>Final generation of merozoites exit the enterocyte, infect other enterocytes, and go through </a:t>
            </a:r>
            <a:r>
              <a:rPr lang="en-US" sz="2400" kern="0" dirty="0" err="1">
                <a:latin typeface="Century Gothic" panose="020B0502020202020204" pitchFamily="34" charset="0"/>
              </a:rPr>
              <a:t>gametogony</a:t>
            </a:r>
            <a:r>
              <a:rPr lang="en-US" sz="2400" kern="0" dirty="0">
                <a:latin typeface="Century Gothic" panose="020B0502020202020204" pitchFamily="34" charset="0"/>
              </a:rPr>
              <a:t> </a:t>
            </a:r>
            <a:r>
              <a:rPr lang="en-US" sz="2000" kern="0" dirty="0">
                <a:latin typeface="Century Gothic" panose="020B0502020202020204" pitchFamily="34" charset="0"/>
              </a:rPr>
              <a:t>(production of gametes)</a:t>
            </a:r>
          </a:p>
          <a:p>
            <a:pPr lvl="1">
              <a:buClrTx/>
              <a:buFont typeface="Wingdings" pitchFamily="2" charset="2"/>
              <a:buChar char="§"/>
            </a:pPr>
            <a:r>
              <a:rPr lang="en-US" sz="2400" kern="0" dirty="0">
                <a:latin typeface="Century Gothic" panose="020B0502020202020204" pitchFamily="34" charset="0"/>
              </a:rPr>
              <a:t>Fertilization – a microgamete fuses with a macrogamete eventually forming an oocyst and is passed in the feces.</a:t>
            </a:r>
          </a:p>
          <a:p>
            <a:pPr lvl="2">
              <a:buClrTx/>
              <a:buFont typeface="Wingdings" panose="05000000000000000000" pitchFamily="2" charset="2"/>
              <a:buChar char="§"/>
            </a:pPr>
            <a:endParaRPr lang="en-US" dirty="0">
              <a:latin typeface="Century Gothic" panose="020B0502020202020204" pitchFamily="34" charset="0"/>
            </a:endParaRPr>
          </a:p>
          <a:p>
            <a:pPr marL="0" lvl="0" indent="0">
              <a:buClrTx/>
              <a:buNone/>
            </a:pPr>
            <a:r>
              <a:rPr lang="en-US" sz="2800" b="1" dirty="0">
                <a:solidFill>
                  <a:srgbClr val="0070C0"/>
                </a:solidFill>
                <a:latin typeface="Century Gothic" panose="020B0502020202020204" pitchFamily="34" charset="0"/>
              </a:rPr>
              <a:t>Dissemination</a:t>
            </a:r>
          </a:p>
          <a:p>
            <a:pPr lvl="1">
              <a:buClrTx/>
              <a:buFont typeface="Wingdings" pitchFamily="2" charset="2"/>
              <a:buChar char="§"/>
            </a:pPr>
            <a:r>
              <a:rPr lang="en-US" sz="2000" b="1" dirty="0">
                <a:solidFill>
                  <a:srgbClr val="0070C0"/>
                </a:solidFill>
                <a:latin typeface="Century Gothic" panose="020B0502020202020204" pitchFamily="34" charset="0"/>
              </a:rPr>
              <a:t>Oocysts (</a:t>
            </a:r>
            <a:r>
              <a:rPr lang="en-US" sz="2000" b="1" dirty="0" err="1">
                <a:solidFill>
                  <a:srgbClr val="0070C0"/>
                </a:solidFill>
                <a:latin typeface="Century Gothic" panose="020B0502020202020204" pitchFamily="34" charset="0"/>
              </a:rPr>
              <a:t>unsporulated</a:t>
            </a:r>
            <a:r>
              <a:rPr lang="en-US" sz="2000" b="1" dirty="0">
                <a:solidFill>
                  <a:srgbClr val="0070C0"/>
                </a:solidFill>
                <a:latin typeface="Century Gothic" panose="020B0502020202020204" pitchFamily="34" charset="0"/>
              </a:rPr>
              <a:t>) exit the definitive host in the feces and contaminate the environment</a:t>
            </a:r>
          </a:p>
          <a:p>
            <a:pPr lvl="1">
              <a:buClrTx/>
              <a:buFont typeface="Wingdings" pitchFamily="2" charset="2"/>
              <a:buChar char="§"/>
            </a:pPr>
            <a:endParaRPr lang="en-US" sz="2400" b="1" kern="0" dirty="0">
              <a:solidFill>
                <a:srgbClr val="0070C0"/>
              </a:solidFill>
              <a:latin typeface="Century Gothic" panose="020B0502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B44083-A2B0-473F-93CB-FBABF270A72D}"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253104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Tx/>
              <a:buFont typeface="Wingdings" panose="05000000000000000000" pitchFamily="2" charset="2"/>
              <a:buChar char="§"/>
            </a:pPr>
            <a:r>
              <a:rPr lang="en-US" sz="2000" b="1" dirty="0">
                <a:solidFill>
                  <a:srgbClr val="0070C0"/>
                </a:solidFill>
                <a:latin typeface="Century Gothic" panose="020B0502020202020204" pitchFamily="34" charset="0"/>
              </a:rPr>
              <a:t>Sporogony occurs in the environment</a:t>
            </a:r>
            <a:r>
              <a:rPr lang="en-US" sz="2000" dirty="0">
                <a:latin typeface="Century Gothic" panose="020B0502020202020204" pitchFamily="34" charset="0"/>
              </a:rPr>
              <a:t>.</a:t>
            </a:r>
          </a:p>
          <a:p>
            <a:pPr lvl="2">
              <a:buClrTx/>
              <a:buFont typeface="Wingdings" panose="05000000000000000000" pitchFamily="2" charset="2"/>
              <a:buChar char="§"/>
            </a:pPr>
            <a:r>
              <a:rPr lang="en-US" sz="2000" dirty="0">
                <a:latin typeface="Century Gothic" panose="020B0502020202020204" pitchFamily="34" charset="0"/>
              </a:rPr>
              <a:t>Appropriate temperature, moisture, and oxygen are required for sporogony.</a:t>
            </a:r>
          </a:p>
          <a:p>
            <a:pPr lvl="2">
              <a:buClrTx/>
              <a:buFont typeface="Wingdings" panose="05000000000000000000" pitchFamily="2" charset="2"/>
              <a:buChar char="§"/>
            </a:pPr>
            <a:r>
              <a:rPr lang="en-US" sz="2000" dirty="0">
                <a:latin typeface="Century Gothic" panose="020B0502020202020204" pitchFamily="34" charset="0"/>
              </a:rPr>
              <a:t>Some species can take as little as 1 day to sporulate in optimal conditions</a:t>
            </a:r>
          </a:p>
          <a:p>
            <a:endParaRPr lang="en-US" sz="1200" dirty="0">
              <a:latin typeface="Century Gothic" panose="020B0502020202020204" pitchFamily="34" charset="0"/>
            </a:endParaRPr>
          </a:p>
          <a:p>
            <a:r>
              <a:rPr lang="en-US" sz="1200" dirty="0">
                <a:latin typeface="Century Gothic" panose="020B0502020202020204" pitchFamily="34" charset="0"/>
              </a:rPr>
              <a:t>Ingestion of sporulated oocyst directly by definitive host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Century Gothic" panose="020B0502020202020204" pitchFamily="34" charset="0"/>
              </a:rPr>
              <a:t>Ingestion of sporulated oocyst by paratenic host</a:t>
            </a:r>
            <a:r>
              <a:rPr lang="en-US" dirty="0">
                <a:latin typeface="Century Gothic" panose="020B0502020202020204" pitchFamily="34" charset="0"/>
              </a:rPr>
              <a:t> which then infects and encyst in tissue of paratenic host forming a “</a:t>
            </a:r>
            <a:r>
              <a:rPr lang="en-US" dirty="0" err="1">
                <a:latin typeface="Century Gothic" panose="020B0502020202020204" pitchFamily="34" charset="0"/>
              </a:rPr>
              <a:t>cystozoite</a:t>
            </a:r>
            <a:r>
              <a:rPr lang="en-US" dirty="0">
                <a:latin typeface="Century Gothic" panose="020B0502020202020204" pitchFamily="34" charset="0"/>
              </a:rPr>
              <a:t>”</a:t>
            </a:r>
            <a:endParaRPr lang="en-US" dirty="0"/>
          </a:p>
          <a:p>
            <a:r>
              <a:rPr lang="en-US" dirty="0"/>
              <a:t>Lymphatic tissue, spleen for </a:t>
            </a:r>
            <a:r>
              <a:rPr lang="en-US" dirty="0" err="1"/>
              <a:t>isospora</a:t>
            </a:r>
            <a:r>
              <a:rPr lang="en-US" dirty="0"/>
              <a:t>, which can then be ingested by the definitive host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11111"/>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11111"/>
                </a:solidFill>
                <a:effectLst/>
                <a:latin typeface="Roboto" panose="02000000000000000000" pitchFamily="2" charset="0"/>
              </a:rPr>
              <a:t>Image: </a:t>
            </a:r>
            <a:r>
              <a:rPr lang="en-US" b="0" i="0" dirty="0" err="1">
                <a:solidFill>
                  <a:srgbClr val="111111"/>
                </a:solidFill>
                <a:effectLst/>
                <a:latin typeface="Roboto" panose="02000000000000000000" pitchFamily="2" charset="0"/>
              </a:rPr>
              <a:t>Cystoisospora</a:t>
            </a:r>
            <a:r>
              <a:rPr lang="en-US" b="0" i="0" dirty="0">
                <a:solidFill>
                  <a:srgbClr val="111111"/>
                </a:solidFill>
                <a:effectLst/>
                <a:latin typeface="Roboto" panose="02000000000000000000" pitchFamily="2" charset="0"/>
              </a:rPr>
              <a:t> </a:t>
            </a:r>
            <a:r>
              <a:rPr lang="en-US" b="0" i="0" dirty="0" err="1">
                <a:solidFill>
                  <a:srgbClr val="111111"/>
                </a:solidFill>
                <a:effectLst/>
                <a:latin typeface="Roboto" panose="02000000000000000000" pitchFamily="2" charset="0"/>
              </a:rPr>
              <a:t>felis</a:t>
            </a:r>
            <a:r>
              <a:rPr lang="en-US" b="0" i="0" dirty="0">
                <a:solidFill>
                  <a:srgbClr val="111111"/>
                </a:solidFill>
                <a:effectLst/>
                <a:latin typeface="Roboto" panose="02000000000000000000" pitchFamily="2" charset="0"/>
              </a:rPr>
              <a:t> stages in mesenteric lymph nodes of a mouse fed oocysts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rial" panose="020B0604020202020204" pitchFamily="34" charset="0"/>
              </a:rPr>
              <a:t>Lindsay, David S., et al. "Developmental biology of </a:t>
            </a:r>
            <a:r>
              <a:rPr lang="en-US" b="0" i="0" dirty="0" err="1">
                <a:solidFill>
                  <a:srgbClr val="222222"/>
                </a:solidFill>
                <a:effectLst/>
                <a:latin typeface="Arial" panose="020B0604020202020204" pitchFamily="34" charset="0"/>
              </a:rPr>
              <a:t>Cystoisospora</a:t>
            </a:r>
            <a:r>
              <a:rPr lang="en-US" b="0" i="0" dirty="0">
                <a:solidFill>
                  <a:srgbClr val="222222"/>
                </a:solidFill>
                <a:effectLst/>
                <a:latin typeface="Arial" panose="020B0604020202020204" pitchFamily="34" charset="0"/>
              </a:rPr>
              <a:t> (Apicomplexa: </a:t>
            </a:r>
            <a:r>
              <a:rPr lang="en-US" b="0" i="0" dirty="0" err="1">
                <a:solidFill>
                  <a:srgbClr val="222222"/>
                </a:solidFill>
                <a:effectLst/>
                <a:latin typeface="Arial" panose="020B0604020202020204" pitchFamily="34" charset="0"/>
              </a:rPr>
              <a:t>Sarcocystidae</a:t>
            </a:r>
            <a:r>
              <a:rPr lang="en-US" b="0" i="0" dirty="0">
                <a:solidFill>
                  <a:srgbClr val="222222"/>
                </a:solidFill>
                <a:effectLst/>
                <a:latin typeface="Arial" panose="020B0604020202020204" pitchFamily="34" charset="0"/>
              </a:rPr>
              <a:t>) </a:t>
            </a:r>
            <a:r>
              <a:rPr lang="en-US" b="0" i="0" dirty="0" err="1">
                <a:solidFill>
                  <a:srgbClr val="222222"/>
                </a:solidFill>
                <a:effectLst/>
                <a:latin typeface="Arial" panose="020B0604020202020204" pitchFamily="34" charset="0"/>
              </a:rPr>
              <a:t>monozoic</a:t>
            </a:r>
            <a:r>
              <a:rPr lang="en-US" b="0" i="0" dirty="0">
                <a:solidFill>
                  <a:srgbClr val="222222"/>
                </a:solidFill>
                <a:effectLst/>
                <a:latin typeface="Arial" panose="020B0604020202020204" pitchFamily="34" charset="0"/>
              </a:rPr>
              <a:t> tissue cysts." </a:t>
            </a:r>
            <a:r>
              <a:rPr lang="en-US" b="0" i="1" dirty="0">
                <a:solidFill>
                  <a:srgbClr val="222222"/>
                </a:solidFill>
                <a:effectLst/>
                <a:latin typeface="Arial" panose="020B0604020202020204" pitchFamily="34" charset="0"/>
              </a:rPr>
              <a:t>The Journal of parasitology</a:t>
            </a:r>
            <a:r>
              <a:rPr lang="en-US" b="0" i="0" dirty="0">
                <a:solidFill>
                  <a:srgbClr val="222222"/>
                </a:solidFill>
                <a:effectLst/>
                <a:latin typeface="Arial" panose="020B0604020202020204" pitchFamily="34" charset="0"/>
              </a:rPr>
              <a:t> 100.4 (2014): 392-398.</a:t>
            </a:r>
            <a:endParaRPr lang="en-US" b="0" i="0" dirty="0">
              <a:solidFill>
                <a:srgbClr val="111111"/>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9</a:t>
            </a:fld>
            <a:endParaRPr lang="en-US"/>
          </a:p>
        </p:txBody>
      </p:sp>
    </p:spTree>
    <p:extLst>
      <p:ext uri="{BB962C8B-B14F-4D97-AF65-F5344CB8AC3E}">
        <p14:creationId xmlns:p14="http://schemas.microsoft.com/office/powerpoint/2010/main" val="2714425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11</a:t>
            </a:fld>
            <a:endParaRPr lang="en-US"/>
          </a:p>
        </p:txBody>
      </p:sp>
    </p:spTree>
    <p:extLst>
      <p:ext uri="{BB962C8B-B14F-4D97-AF65-F5344CB8AC3E}">
        <p14:creationId xmlns:p14="http://schemas.microsoft.com/office/powerpoint/2010/main" val="2242773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B44083-A2B0-473F-93CB-FBABF270A72D}" type="slidenum">
              <a:rPr lang="en-US" smtClean="0"/>
              <a:t>12</a:t>
            </a:fld>
            <a:endParaRPr lang="en-US"/>
          </a:p>
        </p:txBody>
      </p:sp>
    </p:spTree>
    <p:extLst>
      <p:ext uri="{BB962C8B-B14F-4D97-AF65-F5344CB8AC3E}">
        <p14:creationId xmlns:p14="http://schemas.microsoft.com/office/powerpoint/2010/main" val="885072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492BDC-E321-430A-8360-386D15ADA0AD}" type="slidenum">
              <a:rPr lang="en-US"/>
              <a:pPr>
                <a:defRPr/>
              </a:pPr>
              <a:t>‹#›</a:t>
            </a:fld>
            <a:endParaRPr lang="en-US"/>
          </a:p>
        </p:txBody>
      </p:sp>
    </p:spTree>
    <p:extLst>
      <p:ext uri="{BB962C8B-B14F-4D97-AF65-F5344CB8AC3E}">
        <p14:creationId xmlns:p14="http://schemas.microsoft.com/office/powerpoint/2010/main" val="4196379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AF592D-ED99-418F-8297-401036B94BAB}" type="slidenum">
              <a:rPr lang="en-US"/>
              <a:pPr>
                <a:defRPr/>
              </a:pPr>
              <a:t>‹#›</a:t>
            </a:fld>
            <a:endParaRPr lang="en-US"/>
          </a:p>
        </p:txBody>
      </p:sp>
    </p:spTree>
    <p:extLst>
      <p:ext uri="{BB962C8B-B14F-4D97-AF65-F5344CB8AC3E}">
        <p14:creationId xmlns:p14="http://schemas.microsoft.com/office/powerpoint/2010/main" val="415085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59443B-7C8F-4DF7-BD32-62A1C1DE9586}" type="slidenum">
              <a:rPr lang="en-US"/>
              <a:pPr>
                <a:defRPr/>
              </a:pPr>
              <a:t>‹#›</a:t>
            </a:fld>
            <a:endParaRPr lang="en-US"/>
          </a:p>
        </p:txBody>
      </p:sp>
    </p:spTree>
    <p:extLst>
      <p:ext uri="{BB962C8B-B14F-4D97-AF65-F5344CB8AC3E}">
        <p14:creationId xmlns:p14="http://schemas.microsoft.com/office/powerpoint/2010/main" val="1500809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2438401"/>
            <a:ext cx="12012084"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sz="2400">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sz="2400">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sz="2400">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sz="2400">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sz="2400">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sz="2400">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sz="2400">
                <a:solidFill>
                  <a:srgbClr val="000000"/>
                </a:solidFill>
              </a:endParaRPr>
            </a:p>
          </p:txBody>
        </p:sp>
      </p:grpSp>
      <p:sp>
        <p:nvSpPr>
          <p:cNvPr id="196620" name="Rectangle 12"/>
          <p:cNvSpPr>
            <a:spLocks noGrp="1" noChangeArrowheads="1"/>
          </p:cNvSpPr>
          <p:nvPr>
            <p:ph type="ctrTitle"/>
          </p:nvPr>
        </p:nvSpPr>
        <p:spPr>
          <a:xfrm>
            <a:off x="1320800" y="1676400"/>
            <a:ext cx="10363200" cy="1462088"/>
          </a:xfrm>
        </p:spPr>
        <p:txBody>
          <a:bodyPr/>
          <a:lstStyle>
            <a:lvl1pPr>
              <a:defRPr/>
            </a:lvl1pPr>
          </a:lstStyle>
          <a:p>
            <a:pPr lvl="0"/>
            <a:r>
              <a:rPr lang="en-US" noProof="0"/>
              <a:t>Click to edit Master title style</a:t>
            </a:r>
          </a:p>
        </p:txBody>
      </p:sp>
      <p:sp>
        <p:nvSpPr>
          <p:cNvPr id="196621"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4" name="Rectangle 14"/>
          <p:cNvSpPr>
            <a:spLocks noGrp="1" noChangeArrowheads="1"/>
          </p:cNvSpPr>
          <p:nvPr>
            <p:ph type="dt" sz="half" idx="10"/>
          </p:nvPr>
        </p:nvSpPr>
        <p:spPr>
          <a:xfrm>
            <a:off x="1320800" y="6248400"/>
            <a:ext cx="2540000" cy="457200"/>
          </a:xfrm>
        </p:spPr>
        <p:txBody>
          <a:bodyPr/>
          <a:lstStyle>
            <a:lvl1pPr>
              <a:defRPr>
                <a:solidFill>
                  <a:srgbClr val="1C1C1C"/>
                </a:solidFill>
              </a:defRPr>
            </a:lvl1pPr>
          </a:lstStyle>
          <a:p>
            <a:pPr>
              <a:defRPr/>
            </a:pPr>
            <a:endParaRPr lang="en-US"/>
          </a:p>
        </p:txBody>
      </p:sp>
      <p:sp>
        <p:nvSpPr>
          <p:cNvPr id="15" name="Rectangle 15"/>
          <p:cNvSpPr>
            <a:spLocks noGrp="1" noChangeArrowheads="1"/>
          </p:cNvSpPr>
          <p:nvPr>
            <p:ph type="ftr" sz="quarter" idx="11"/>
          </p:nvPr>
        </p:nvSpPr>
        <p:spPr>
          <a:xfrm>
            <a:off x="4572000" y="6248400"/>
            <a:ext cx="3860800" cy="457200"/>
          </a:xfrm>
        </p:spPr>
        <p:txBody>
          <a:bodyPr/>
          <a:lstStyle>
            <a:lvl1pPr>
              <a:defRPr>
                <a:solidFill>
                  <a:srgbClr val="1C1C1C"/>
                </a:solidFill>
              </a:defRPr>
            </a:lvl1pPr>
          </a:lstStyle>
          <a:p>
            <a:pPr>
              <a:defRPr/>
            </a:pPr>
            <a:endParaRPr lang="en-US"/>
          </a:p>
        </p:txBody>
      </p:sp>
      <p:sp>
        <p:nvSpPr>
          <p:cNvPr id="16" name="Rectangle 16"/>
          <p:cNvSpPr>
            <a:spLocks noGrp="1" noChangeArrowheads="1"/>
          </p:cNvSpPr>
          <p:nvPr>
            <p:ph type="sldNum" sz="quarter" idx="12"/>
          </p:nvPr>
        </p:nvSpPr>
        <p:spPr>
          <a:xfrm>
            <a:off x="9144000" y="6248400"/>
            <a:ext cx="2540000" cy="457200"/>
          </a:xfrm>
        </p:spPr>
        <p:txBody>
          <a:bodyPr/>
          <a:lstStyle>
            <a:lvl1pPr>
              <a:defRPr>
                <a:solidFill>
                  <a:srgbClr val="1C1C1C"/>
                </a:solidFill>
              </a:defRPr>
            </a:lvl1pPr>
          </a:lstStyle>
          <a:p>
            <a:pPr>
              <a:defRPr/>
            </a:pPr>
            <a:fld id="{C896ABB6-8A25-401B-AA18-D720185E497A}" type="slidenum">
              <a:rPr lang="en-US"/>
              <a:pPr>
                <a:defRPr/>
              </a:pPr>
              <a:t>‹#›</a:t>
            </a:fld>
            <a:endParaRPr lang="en-US"/>
          </a:p>
        </p:txBody>
      </p:sp>
    </p:spTree>
    <p:extLst>
      <p:ext uri="{BB962C8B-B14F-4D97-AF65-F5344CB8AC3E}">
        <p14:creationId xmlns:p14="http://schemas.microsoft.com/office/powerpoint/2010/main" val="193717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993F0813-D0AD-41FF-BACA-74D912985813}" type="slidenum">
              <a:rPr lang="en-US"/>
              <a:pPr>
                <a:defRPr/>
              </a:pPr>
              <a:t>‹#›</a:t>
            </a:fld>
            <a:endParaRPr lang="en-US"/>
          </a:p>
        </p:txBody>
      </p:sp>
    </p:spTree>
    <p:extLst>
      <p:ext uri="{BB962C8B-B14F-4D97-AF65-F5344CB8AC3E}">
        <p14:creationId xmlns:p14="http://schemas.microsoft.com/office/powerpoint/2010/main" val="3185158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C3AC6D52-337A-4BD8-AF06-1319F673D3A2}" type="slidenum">
              <a:rPr lang="en-US"/>
              <a:pPr>
                <a:defRPr/>
              </a:pPr>
              <a:t>‹#›</a:t>
            </a:fld>
            <a:endParaRPr lang="en-US"/>
          </a:p>
        </p:txBody>
      </p:sp>
    </p:spTree>
    <p:extLst>
      <p:ext uri="{BB962C8B-B14F-4D97-AF65-F5344CB8AC3E}">
        <p14:creationId xmlns:p14="http://schemas.microsoft.com/office/powerpoint/2010/main" val="2717342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B70D27D-3EF4-4ACF-B76D-282CA62D5F90}" type="slidenum">
              <a:rPr lang="en-US"/>
              <a:pPr>
                <a:defRPr/>
              </a:pPr>
              <a:t>‹#›</a:t>
            </a:fld>
            <a:endParaRPr lang="en-US"/>
          </a:p>
        </p:txBody>
      </p:sp>
    </p:spTree>
    <p:extLst>
      <p:ext uri="{BB962C8B-B14F-4D97-AF65-F5344CB8AC3E}">
        <p14:creationId xmlns:p14="http://schemas.microsoft.com/office/powerpoint/2010/main" val="1704724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5A9B1F15-C9C6-4867-A0BC-E2808DB6FCD8}" type="slidenum">
              <a:rPr lang="en-US"/>
              <a:pPr>
                <a:defRPr/>
              </a:pPr>
              <a:t>‹#›</a:t>
            </a:fld>
            <a:endParaRPr lang="en-US"/>
          </a:p>
        </p:txBody>
      </p:sp>
    </p:spTree>
    <p:extLst>
      <p:ext uri="{BB962C8B-B14F-4D97-AF65-F5344CB8AC3E}">
        <p14:creationId xmlns:p14="http://schemas.microsoft.com/office/powerpoint/2010/main" val="2744459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B7C91FC6-3A2E-47BB-BFD7-110159CBA9B1}" type="slidenum">
              <a:rPr lang="en-US"/>
              <a:pPr>
                <a:defRPr/>
              </a:pPr>
              <a:t>‹#›</a:t>
            </a:fld>
            <a:endParaRPr lang="en-US"/>
          </a:p>
        </p:txBody>
      </p:sp>
    </p:spTree>
    <p:extLst>
      <p:ext uri="{BB962C8B-B14F-4D97-AF65-F5344CB8AC3E}">
        <p14:creationId xmlns:p14="http://schemas.microsoft.com/office/powerpoint/2010/main" val="904296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D8F51154-503D-4769-8896-C16E8AA91EB0}" type="slidenum">
              <a:rPr lang="en-US"/>
              <a:pPr>
                <a:defRPr/>
              </a:pPr>
              <a:t>‹#›</a:t>
            </a:fld>
            <a:endParaRPr lang="en-US"/>
          </a:p>
        </p:txBody>
      </p:sp>
    </p:spTree>
    <p:extLst>
      <p:ext uri="{BB962C8B-B14F-4D97-AF65-F5344CB8AC3E}">
        <p14:creationId xmlns:p14="http://schemas.microsoft.com/office/powerpoint/2010/main" val="226511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F9B06F3-B510-4A13-A45B-D4ED1DB1DA22}" type="slidenum">
              <a:rPr lang="en-US"/>
              <a:pPr>
                <a:defRPr/>
              </a:pPr>
              <a:t>‹#›</a:t>
            </a:fld>
            <a:endParaRPr lang="en-US"/>
          </a:p>
        </p:txBody>
      </p:sp>
    </p:spTree>
    <p:extLst>
      <p:ext uri="{BB962C8B-B14F-4D97-AF65-F5344CB8AC3E}">
        <p14:creationId xmlns:p14="http://schemas.microsoft.com/office/powerpoint/2010/main" val="2958298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17B10C-40FA-495C-B8F4-E143BEB461DA}" type="slidenum">
              <a:rPr lang="en-US"/>
              <a:pPr>
                <a:defRPr/>
              </a:pPr>
              <a:t>‹#›</a:t>
            </a:fld>
            <a:endParaRPr lang="en-US"/>
          </a:p>
        </p:txBody>
      </p:sp>
    </p:spTree>
    <p:extLst>
      <p:ext uri="{BB962C8B-B14F-4D97-AF65-F5344CB8AC3E}">
        <p14:creationId xmlns:p14="http://schemas.microsoft.com/office/powerpoint/2010/main" val="962938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153BBCAA-FAFA-470C-AB8C-C3012DBFADA7}" type="slidenum">
              <a:rPr lang="en-US"/>
              <a:pPr>
                <a:defRPr/>
              </a:pPr>
              <a:t>‹#›</a:t>
            </a:fld>
            <a:endParaRPr lang="en-US"/>
          </a:p>
        </p:txBody>
      </p:sp>
    </p:spTree>
    <p:extLst>
      <p:ext uri="{BB962C8B-B14F-4D97-AF65-F5344CB8AC3E}">
        <p14:creationId xmlns:p14="http://schemas.microsoft.com/office/powerpoint/2010/main" val="3747149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C1E3907-76F0-4622-9B53-0E674369C538}" type="slidenum">
              <a:rPr lang="en-US"/>
              <a:pPr>
                <a:defRPr/>
              </a:pPr>
              <a:t>‹#›</a:t>
            </a:fld>
            <a:endParaRPr lang="en-US"/>
          </a:p>
        </p:txBody>
      </p:sp>
    </p:spTree>
    <p:extLst>
      <p:ext uri="{BB962C8B-B14F-4D97-AF65-F5344CB8AC3E}">
        <p14:creationId xmlns:p14="http://schemas.microsoft.com/office/powerpoint/2010/main" val="2874347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214313"/>
            <a:ext cx="2601384"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4584" y="214313"/>
            <a:ext cx="7600949"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A00B864-444A-49BD-9A45-A79DE0F4E117}" type="slidenum">
              <a:rPr lang="en-US"/>
              <a:pPr>
                <a:defRPr/>
              </a:pPr>
              <a:t>‹#›</a:t>
            </a:fld>
            <a:endParaRPr lang="en-US"/>
          </a:p>
        </p:txBody>
      </p:sp>
    </p:spTree>
    <p:extLst>
      <p:ext uri="{BB962C8B-B14F-4D97-AF65-F5344CB8AC3E}">
        <p14:creationId xmlns:p14="http://schemas.microsoft.com/office/powerpoint/2010/main" val="2163745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solidFill>
                  <a:schemeClr val="tx1"/>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chemeClr val="tx1"/>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chemeClr val="tx1"/>
                </a:solidFill>
              </a:defRPr>
            </a:lvl1pPr>
          </a:lstStyle>
          <a:p>
            <a:pPr>
              <a:defRPr/>
            </a:pPr>
            <a:fld id="{06CAD74A-9FB4-420A-8B06-AF845871D466}" type="slidenum">
              <a:rPr lang="en-US"/>
              <a:pPr>
                <a:defRPr/>
              </a:pPr>
              <a:t>‹#›</a:t>
            </a:fld>
            <a:endParaRPr lang="en-US"/>
          </a:p>
        </p:txBody>
      </p:sp>
    </p:spTree>
    <p:extLst>
      <p:ext uri="{BB962C8B-B14F-4D97-AF65-F5344CB8AC3E}">
        <p14:creationId xmlns:p14="http://schemas.microsoft.com/office/powerpoint/2010/main" val="3324897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96ABB6-8A25-401B-AA18-D720185E497A}" type="slidenum">
              <a:rPr lang="en-US" smtClean="0"/>
              <a:pPr>
                <a:defRPr/>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222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93F0813-D0AD-41FF-BACA-74D912985813}" type="slidenum">
              <a:rPr lang="en-US" smtClean="0"/>
              <a:pPr>
                <a:defRPr/>
              </a:pPr>
              <a:t>‹#›</a:t>
            </a:fld>
            <a:endParaRPr lang="en-US"/>
          </a:p>
        </p:txBody>
      </p:sp>
    </p:spTree>
    <p:extLst>
      <p:ext uri="{BB962C8B-B14F-4D97-AF65-F5344CB8AC3E}">
        <p14:creationId xmlns:p14="http://schemas.microsoft.com/office/powerpoint/2010/main" val="3897906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AC6D52-337A-4BD8-AF06-1319F673D3A2}" type="slidenum">
              <a:rPr lang="en-US" smtClean="0"/>
              <a:pPr>
                <a:defRPr/>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250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B70D27D-3EF4-4ACF-B76D-282CA62D5F90}" type="slidenum">
              <a:rPr lang="en-US" smtClean="0"/>
              <a:pPr>
                <a:defRPr/>
              </a:pPr>
              <a:t>‹#›</a:t>
            </a:fld>
            <a:endParaRPr lang="en-US"/>
          </a:p>
        </p:txBody>
      </p:sp>
    </p:spTree>
    <p:extLst>
      <p:ext uri="{BB962C8B-B14F-4D97-AF65-F5344CB8AC3E}">
        <p14:creationId xmlns:p14="http://schemas.microsoft.com/office/powerpoint/2010/main" val="2101332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A9B1F15-C9C6-4867-A0BC-E2808DB6FCD8}" type="slidenum">
              <a:rPr lang="en-US" smtClean="0"/>
              <a:pPr>
                <a:defRPr/>
              </a:pPr>
              <a:t>‹#›</a:t>
            </a:fld>
            <a:endParaRPr lang="en-US"/>
          </a:p>
        </p:txBody>
      </p:sp>
    </p:spTree>
    <p:extLst>
      <p:ext uri="{BB962C8B-B14F-4D97-AF65-F5344CB8AC3E}">
        <p14:creationId xmlns:p14="http://schemas.microsoft.com/office/powerpoint/2010/main" val="1962500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7C91FC6-3A2E-47BB-BFD7-110159CBA9B1}" type="slidenum">
              <a:rPr lang="en-US" smtClean="0"/>
              <a:pPr>
                <a:defRPr/>
              </a:pPr>
              <a:t>‹#›</a:t>
            </a:fld>
            <a:endParaRPr lang="en-US"/>
          </a:p>
        </p:txBody>
      </p:sp>
    </p:spTree>
    <p:extLst>
      <p:ext uri="{BB962C8B-B14F-4D97-AF65-F5344CB8AC3E}">
        <p14:creationId xmlns:p14="http://schemas.microsoft.com/office/powerpoint/2010/main" val="3360941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5CB89B-6660-4320-AD69-32BF69BBC33F}" type="slidenum">
              <a:rPr lang="en-US"/>
              <a:pPr>
                <a:defRPr/>
              </a:pPr>
              <a:t>‹#›</a:t>
            </a:fld>
            <a:endParaRPr lang="en-US"/>
          </a:p>
        </p:txBody>
      </p:sp>
    </p:spTree>
    <p:extLst>
      <p:ext uri="{BB962C8B-B14F-4D97-AF65-F5344CB8AC3E}">
        <p14:creationId xmlns:p14="http://schemas.microsoft.com/office/powerpoint/2010/main" val="930533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D8F51154-503D-4769-8896-C16E8AA91EB0}" type="slidenum">
              <a:rPr lang="en-US" smtClean="0"/>
              <a:pPr>
                <a:defRPr/>
              </a:pPr>
              <a:t>‹#›</a:t>
            </a:fld>
            <a:endParaRPr lang="en-US"/>
          </a:p>
        </p:txBody>
      </p:sp>
    </p:spTree>
    <p:extLst>
      <p:ext uri="{BB962C8B-B14F-4D97-AF65-F5344CB8AC3E}">
        <p14:creationId xmlns:p14="http://schemas.microsoft.com/office/powerpoint/2010/main" val="28529974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4F9B06F3-B510-4A13-A45B-D4ED1DB1DA22}" type="slidenum">
              <a:rPr lang="en-US" smtClean="0"/>
              <a:pPr>
                <a:defRPr/>
              </a:pPr>
              <a:t>‹#›</a:t>
            </a:fld>
            <a:endParaRPr lang="en-US"/>
          </a:p>
        </p:txBody>
      </p:sp>
    </p:spTree>
    <p:extLst>
      <p:ext uri="{BB962C8B-B14F-4D97-AF65-F5344CB8AC3E}">
        <p14:creationId xmlns:p14="http://schemas.microsoft.com/office/powerpoint/2010/main" val="2102817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3BBCAA-FAFA-470C-AB8C-C3012DBFADA7}" type="slidenum">
              <a:rPr lang="en-US" smtClean="0"/>
              <a:pPr>
                <a:defRPr/>
              </a:pPr>
              <a:t>‹#›</a:t>
            </a:fld>
            <a:endParaRPr lang="en-US"/>
          </a:p>
        </p:txBody>
      </p:sp>
    </p:spTree>
    <p:extLst>
      <p:ext uri="{BB962C8B-B14F-4D97-AF65-F5344CB8AC3E}">
        <p14:creationId xmlns:p14="http://schemas.microsoft.com/office/powerpoint/2010/main" val="1783129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C1E3907-76F0-4622-9B53-0E674369C538}" type="slidenum">
              <a:rPr lang="en-US" smtClean="0"/>
              <a:pPr>
                <a:defRPr/>
              </a:pPr>
              <a:t>‹#›</a:t>
            </a:fld>
            <a:endParaRPr lang="en-US"/>
          </a:p>
        </p:txBody>
      </p:sp>
    </p:spTree>
    <p:extLst>
      <p:ext uri="{BB962C8B-B14F-4D97-AF65-F5344CB8AC3E}">
        <p14:creationId xmlns:p14="http://schemas.microsoft.com/office/powerpoint/2010/main" val="1763470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00B864-444A-49BD-9A45-A79DE0F4E117}" type="slidenum">
              <a:rPr lang="en-US" smtClean="0"/>
              <a:pPr>
                <a:defRPr/>
              </a:pPr>
              <a:t>‹#›</a:t>
            </a:fld>
            <a:endParaRPr lang="en-US"/>
          </a:p>
        </p:txBody>
      </p:sp>
    </p:spTree>
    <p:extLst>
      <p:ext uri="{BB962C8B-B14F-4D97-AF65-F5344CB8AC3E}">
        <p14:creationId xmlns:p14="http://schemas.microsoft.com/office/powerpoint/2010/main" val="1890249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3C5849-ED58-406B-9650-AC34180D7264}" type="slidenum">
              <a:rPr lang="en-US"/>
              <a:pPr>
                <a:defRPr/>
              </a:pPr>
              <a:t>‹#›</a:t>
            </a:fld>
            <a:endParaRPr lang="en-US"/>
          </a:p>
        </p:txBody>
      </p:sp>
    </p:spTree>
    <p:extLst>
      <p:ext uri="{BB962C8B-B14F-4D97-AF65-F5344CB8AC3E}">
        <p14:creationId xmlns:p14="http://schemas.microsoft.com/office/powerpoint/2010/main" val="3857515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B1B433-B271-4BB6-A75C-EC3889C9BEFC}" type="slidenum">
              <a:rPr lang="en-US"/>
              <a:pPr>
                <a:defRPr/>
              </a:pPr>
              <a:t>‹#›</a:t>
            </a:fld>
            <a:endParaRPr lang="en-US"/>
          </a:p>
        </p:txBody>
      </p:sp>
    </p:spTree>
    <p:extLst>
      <p:ext uri="{BB962C8B-B14F-4D97-AF65-F5344CB8AC3E}">
        <p14:creationId xmlns:p14="http://schemas.microsoft.com/office/powerpoint/2010/main" val="80508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1DD1270-B24B-4FF3-95B7-F1C7F810A026}" type="slidenum">
              <a:rPr lang="en-US"/>
              <a:pPr>
                <a:defRPr/>
              </a:pPr>
              <a:t>‹#›</a:t>
            </a:fld>
            <a:endParaRPr lang="en-US"/>
          </a:p>
        </p:txBody>
      </p:sp>
    </p:spTree>
    <p:extLst>
      <p:ext uri="{BB962C8B-B14F-4D97-AF65-F5344CB8AC3E}">
        <p14:creationId xmlns:p14="http://schemas.microsoft.com/office/powerpoint/2010/main" val="1369389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E99BB7-6F1C-45B2-A143-C968EFB7D75B}" type="slidenum">
              <a:rPr lang="en-US"/>
              <a:pPr>
                <a:defRPr/>
              </a:pPr>
              <a:t>‹#›</a:t>
            </a:fld>
            <a:endParaRPr lang="en-US"/>
          </a:p>
        </p:txBody>
      </p:sp>
    </p:spTree>
    <p:extLst>
      <p:ext uri="{BB962C8B-B14F-4D97-AF65-F5344CB8AC3E}">
        <p14:creationId xmlns:p14="http://schemas.microsoft.com/office/powerpoint/2010/main" val="2329378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DEB820-7429-4F4F-978C-AC590DF544A4}" type="slidenum">
              <a:rPr lang="en-US"/>
              <a:pPr>
                <a:defRPr/>
              </a:pPr>
              <a:t>‹#›</a:t>
            </a:fld>
            <a:endParaRPr lang="en-US"/>
          </a:p>
        </p:txBody>
      </p:sp>
    </p:spTree>
    <p:extLst>
      <p:ext uri="{BB962C8B-B14F-4D97-AF65-F5344CB8AC3E}">
        <p14:creationId xmlns:p14="http://schemas.microsoft.com/office/powerpoint/2010/main" val="1313804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36DC61-24B7-467E-937E-B8AF966AC7CA}" type="slidenum">
              <a:rPr lang="en-US"/>
              <a:pPr>
                <a:defRPr/>
              </a:pPr>
              <a:t>‹#›</a:t>
            </a:fld>
            <a:endParaRPr lang="en-US"/>
          </a:p>
        </p:txBody>
      </p:sp>
    </p:spTree>
    <p:extLst>
      <p:ext uri="{BB962C8B-B14F-4D97-AF65-F5344CB8AC3E}">
        <p14:creationId xmlns:p14="http://schemas.microsoft.com/office/powerpoint/2010/main" val="4194206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680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a:defRPr/>
            </a:pPr>
            <a:endParaRPr lang="en-US"/>
          </a:p>
        </p:txBody>
      </p:sp>
      <p:sp>
        <p:nvSpPr>
          <p:cNvPr id="7680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a:defRPr/>
            </a:pPr>
            <a:endParaRPr lang="en-US"/>
          </a:p>
        </p:txBody>
      </p:sp>
      <p:sp>
        <p:nvSpPr>
          <p:cNvPr id="7680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ea typeface="+mn-ea"/>
              </a:defRPr>
            </a:lvl1pPr>
          </a:lstStyle>
          <a:p>
            <a:pPr>
              <a:defRPr/>
            </a:pPr>
            <a:fld id="{6DBC752B-435E-4046-BA0B-640333BE0F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ＭＳ Ｐゴシック" charset="0"/>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ＭＳ Ｐゴシック" charset="0"/>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ltGray">
          <a:xfrm>
            <a:off x="556684" y="1098551"/>
            <a:ext cx="584200" cy="47466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endParaRPr kumimoji="1" lang="en-US" altLang="en-US" sz="2400">
              <a:solidFill>
                <a:srgbClr val="000000"/>
              </a:solidFill>
              <a:latin typeface="Tahoma" pitchFamily="34" charset="0"/>
            </a:endParaRPr>
          </a:p>
        </p:txBody>
      </p:sp>
      <p:sp>
        <p:nvSpPr>
          <p:cNvPr id="2051"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endParaRPr kumimoji="1" lang="en-US" altLang="en-US" sz="2400">
              <a:solidFill>
                <a:srgbClr val="000000"/>
              </a:solidFill>
              <a:latin typeface="Tahoma" pitchFamily="34" charset="0"/>
            </a:endParaRPr>
          </a:p>
        </p:txBody>
      </p:sp>
      <p:sp>
        <p:nvSpPr>
          <p:cNvPr id="2052" name="Rectangle 4"/>
          <p:cNvSpPr>
            <a:spLocks noChangeArrowheads="1"/>
          </p:cNvSpPr>
          <p:nvPr/>
        </p:nvSpPr>
        <p:spPr bwMode="ltGray">
          <a:xfrm>
            <a:off x="721785" y="1520826"/>
            <a:ext cx="563033" cy="474663"/>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endParaRPr kumimoji="1" lang="en-US" altLang="en-US" sz="2400">
              <a:solidFill>
                <a:srgbClr val="000000"/>
              </a:solidFill>
              <a:latin typeface="Tahoma" pitchFamily="34" charset="0"/>
            </a:endParaRPr>
          </a:p>
        </p:txBody>
      </p:sp>
      <p:sp>
        <p:nvSpPr>
          <p:cNvPr id="2053"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endParaRPr kumimoji="1" lang="en-US" altLang="en-US" sz="2400">
              <a:solidFill>
                <a:srgbClr val="000000"/>
              </a:solidFill>
              <a:latin typeface="Tahoma" pitchFamily="34" charset="0"/>
            </a:endParaRPr>
          </a:p>
        </p:txBody>
      </p:sp>
      <p:sp>
        <p:nvSpPr>
          <p:cNvPr id="2054"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endParaRPr kumimoji="1" lang="en-US" altLang="en-US" sz="2400">
              <a:solidFill>
                <a:srgbClr val="000000"/>
              </a:solidFill>
              <a:latin typeface="Tahoma" pitchFamily="34" charset="0"/>
            </a:endParaRPr>
          </a:p>
        </p:txBody>
      </p:sp>
      <p:sp>
        <p:nvSpPr>
          <p:cNvPr id="2055" name="Rectangle 7"/>
          <p:cNvSpPr>
            <a:spLocks noChangeArrowheads="1"/>
          </p:cNvSpPr>
          <p:nvPr/>
        </p:nvSpPr>
        <p:spPr bwMode="gray">
          <a:xfrm>
            <a:off x="1016000" y="990601"/>
            <a:ext cx="42333" cy="1052513"/>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endParaRPr kumimoji="1" lang="en-US" altLang="en-US" sz="2400">
              <a:solidFill>
                <a:srgbClr val="000000"/>
              </a:solidFill>
              <a:latin typeface="Tahoma" pitchFamily="34" charset="0"/>
            </a:endParaRPr>
          </a:p>
        </p:txBody>
      </p:sp>
      <p:sp>
        <p:nvSpPr>
          <p:cNvPr id="2056"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endParaRPr kumimoji="1" lang="en-US" altLang="en-US" sz="2400">
              <a:solidFill>
                <a:srgbClr val="000000"/>
              </a:solidFill>
              <a:latin typeface="Tahoma" pitchFamily="34" charset="0"/>
            </a:endParaRPr>
          </a:p>
        </p:txBody>
      </p:sp>
      <p:sp>
        <p:nvSpPr>
          <p:cNvPr id="2057" name="Rectangle 9"/>
          <p:cNvSpPr>
            <a:spLocks noGrp="1" noChangeArrowheads="1"/>
          </p:cNvSpPr>
          <p:nvPr>
            <p:ph type="title"/>
          </p:nvPr>
        </p:nvSpPr>
        <p:spPr bwMode="auto">
          <a:xfrm>
            <a:off x="1534585" y="214314"/>
            <a:ext cx="10390716" cy="1462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8" name="Rectangle 10"/>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5595" name="Rectangle 11"/>
          <p:cNvSpPr>
            <a:spLocks noGrp="1" noChangeArrowheads="1"/>
          </p:cNvSpPr>
          <p:nvPr>
            <p:ph type="dt" sz="half" idx="2"/>
          </p:nvPr>
        </p:nvSpPr>
        <p:spPr bwMode="auto">
          <a:xfrm>
            <a:off x="1549400" y="6243638"/>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mn-lt"/>
                <a:ea typeface="+mn-ea"/>
              </a:defRPr>
            </a:lvl1pPr>
          </a:lstStyle>
          <a:p>
            <a:pPr>
              <a:defRPr/>
            </a:pPr>
            <a:endParaRPr lang="en-US"/>
          </a:p>
        </p:txBody>
      </p:sp>
      <p:sp>
        <p:nvSpPr>
          <p:cNvPr id="195596" name="Rectangle 12"/>
          <p:cNvSpPr>
            <a:spLocks noGrp="1" noChangeArrowheads="1"/>
          </p:cNvSpPr>
          <p:nvPr>
            <p:ph type="ftr" sz="quarter" idx="3"/>
          </p:nvPr>
        </p:nvSpPr>
        <p:spPr bwMode="auto">
          <a:xfrm>
            <a:off x="4876800" y="6243638"/>
            <a:ext cx="3860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mn-lt"/>
                <a:ea typeface="+mn-ea"/>
              </a:defRPr>
            </a:lvl1pPr>
          </a:lstStyle>
          <a:p>
            <a:pPr>
              <a:defRPr/>
            </a:pPr>
            <a:endParaRPr lang="en-US"/>
          </a:p>
        </p:txBody>
      </p:sp>
      <p:sp>
        <p:nvSpPr>
          <p:cNvPr id="195597" name="Rectangle 13"/>
          <p:cNvSpPr>
            <a:spLocks noGrp="1" noChangeArrowheads="1"/>
          </p:cNvSpPr>
          <p:nvPr>
            <p:ph type="sldNum" sz="quarter" idx="4"/>
          </p:nvPr>
        </p:nvSpPr>
        <p:spPr bwMode="auto">
          <a:xfrm>
            <a:off x="9389533" y="6243638"/>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mn-lt"/>
                <a:ea typeface="+mn-ea"/>
              </a:defRPr>
            </a:lvl1pPr>
          </a:lstStyle>
          <a:p>
            <a:pPr>
              <a:defRPr/>
            </a:pPr>
            <a:fld id="{F0A78A85-9D3C-416D-AD06-CC2A942E43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19" r:id="rId12"/>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6DBC752B-435E-4046-BA0B-640333BE0FF1}" type="slidenum">
              <a:rPr lang="en-US" smtClean="0"/>
              <a:pPr>
                <a:defRPr/>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2745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18.xml"/><Relationship Id="rId5" Type="http://schemas.openxmlformats.org/officeDocument/2006/relationships/image" Target="../media/image20.jpe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hyperlink" Target="https://www.dogbreedinfo.com/diarrhea.htm" TargetMode="External"/><Relationship Id="rId5" Type="http://schemas.openxmlformats.org/officeDocument/2006/relationships/image" Target="../media/image31.jpe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hyperlink" Target="http://www.organic-pet-digest.com/dogs-recurring-diarrhea-after-multiple-antibiotics-treatments.html" TargetMode="Externa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jpe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1.jpe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0581" y="1752600"/>
            <a:ext cx="7391400" cy="1600200"/>
          </a:xfrm>
          <a:solidFill>
            <a:schemeClr val="bg1"/>
          </a:solidFill>
        </p:spPr>
        <p:txBody>
          <a:bodyPr>
            <a:normAutofit fontScale="90000"/>
          </a:bodyPr>
          <a:lstStyle/>
          <a:p>
            <a:pPr algn="ctr"/>
            <a:r>
              <a:rPr lang="en-US" altLang="en-US" sz="4400" b="1" dirty="0" err="1">
                <a:solidFill>
                  <a:schemeClr val="tx1"/>
                </a:solidFill>
                <a:latin typeface="Century Gothic" panose="020B0502020202020204" pitchFamily="34" charset="0"/>
              </a:rPr>
              <a:t>Coccidia</a:t>
            </a:r>
            <a:r>
              <a:rPr lang="en-US" altLang="en-US" sz="4400" b="1" dirty="0">
                <a:solidFill>
                  <a:schemeClr val="tx1"/>
                </a:solidFill>
                <a:latin typeface="Century Gothic" panose="020B0502020202020204" pitchFamily="34" charset="0"/>
              </a:rPr>
              <a:t> part 3 </a:t>
            </a:r>
            <a:br>
              <a:rPr lang="en-US" altLang="en-US" sz="4400" b="1" dirty="0">
                <a:solidFill>
                  <a:schemeClr val="tx1"/>
                </a:solidFill>
                <a:latin typeface="Century Gothic" panose="020B0502020202020204" pitchFamily="34" charset="0"/>
              </a:rPr>
            </a:br>
            <a:r>
              <a:rPr lang="en-US" altLang="en-US" sz="4400" b="1" dirty="0">
                <a:solidFill>
                  <a:schemeClr val="tx1"/>
                </a:solidFill>
                <a:latin typeface="Century Gothic" panose="020B0502020202020204" pitchFamily="34" charset="0"/>
              </a:rPr>
              <a:t>(intestinal apicomplexans) </a:t>
            </a:r>
            <a:br>
              <a:rPr lang="en-US" altLang="en-US" sz="4400" b="1" dirty="0">
                <a:solidFill>
                  <a:schemeClr val="tx1"/>
                </a:solidFill>
                <a:latin typeface="Century Gothic" panose="020B0502020202020204" pitchFamily="34" charset="0"/>
              </a:rPr>
            </a:br>
            <a:endParaRPr lang="en-US" sz="4400" b="1" dirty="0">
              <a:solidFill>
                <a:schemeClr val="tx1"/>
              </a:solidFill>
              <a:latin typeface="Century Gothic" panose="020B0502020202020204" pitchFamily="34" charset="0"/>
            </a:endParaRPr>
          </a:p>
        </p:txBody>
      </p:sp>
      <p:pic>
        <p:nvPicPr>
          <p:cNvPr id="10" name="Picture 2" descr="Image result for Gi tract transparent background">
            <a:extLst>
              <a:ext uri="{FF2B5EF4-FFF2-40B4-BE49-F238E27FC236}">
                <a16:creationId xmlns:a16="http://schemas.microsoft.com/office/drawing/2014/main" id="{2699FD39-E45F-421B-91C0-864AED6D815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5140" r="13822"/>
          <a:stretch/>
        </p:blipFill>
        <p:spPr bwMode="auto">
          <a:xfrm>
            <a:off x="457200" y="508238"/>
            <a:ext cx="4648201" cy="568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a:extLst>
              <a:ext uri="{FF2B5EF4-FFF2-40B4-BE49-F238E27FC236}">
                <a16:creationId xmlns:a16="http://schemas.microsoft.com/office/drawing/2014/main" id="{0AE6F897-D569-4254-B672-26825196CF38}"/>
              </a:ext>
            </a:extLst>
          </p:cNvPr>
          <p:cNvSpPr txBox="1">
            <a:spLocks/>
          </p:cNvSpPr>
          <p:nvPr/>
        </p:nvSpPr>
        <p:spPr bwMode="auto">
          <a:xfrm>
            <a:off x="4876800" y="3486940"/>
            <a:ext cx="5943600" cy="2220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Clr>
                <a:schemeClr val="folHlink"/>
              </a:buClr>
              <a:buSzPct val="60000"/>
              <a:buFont typeface="Wingdings" pitchFamily="2" charset="2"/>
              <a:buNone/>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r>
              <a:rPr lang="en-US" sz="4800" b="1" i="1" dirty="0" err="1">
                <a:solidFill>
                  <a:srgbClr val="333300"/>
                </a:solidFill>
                <a:latin typeface="Century Gothic" panose="020B0502020202020204" pitchFamily="34" charset="0"/>
              </a:rPr>
              <a:t>Cystoisospora</a:t>
            </a:r>
            <a:r>
              <a:rPr lang="en-US" sz="4800" b="1" i="1" dirty="0">
                <a:solidFill>
                  <a:srgbClr val="333300"/>
                </a:solidFill>
                <a:latin typeface="Century Gothic" panose="020B0502020202020204" pitchFamily="34" charset="0"/>
              </a:rPr>
              <a:t> </a:t>
            </a:r>
            <a:r>
              <a:rPr lang="en-US" sz="4800" b="1" dirty="0">
                <a:solidFill>
                  <a:srgbClr val="333300"/>
                </a:solidFill>
                <a:latin typeface="Century Gothic" panose="020B0502020202020204" pitchFamily="34" charset="0"/>
              </a:rPr>
              <a:t>spp.</a:t>
            </a:r>
          </a:p>
          <a:p>
            <a:r>
              <a:rPr lang="en-US" sz="3600" dirty="0">
                <a:solidFill>
                  <a:srgbClr val="333300"/>
                </a:solidFill>
                <a:latin typeface="Century Gothic" panose="020B0502020202020204" pitchFamily="34" charset="0"/>
              </a:rPr>
              <a:t>(coccidia of carnivores)</a:t>
            </a:r>
          </a:p>
        </p:txBody>
      </p:sp>
    </p:spTree>
    <p:extLst>
      <p:ext uri="{BB962C8B-B14F-4D97-AF65-F5344CB8AC3E}">
        <p14:creationId xmlns:p14="http://schemas.microsoft.com/office/powerpoint/2010/main" val="156037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67806B-C6F9-4C6F-82D7-5003B2FB6BC4}"/>
              </a:ext>
            </a:extLst>
          </p:cNvPr>
          <p:cNvSpPr/>
          <p:nvPr/>
        </p:nvSpPr>
        <p:spPr>
          <a:xfrm>
            <a:off x="633203" y="4698656"/>
            <a:ext cx="10672763" cy="1569660"/>
          </a:xfrm>
          <a:prstGeom prst="rect">
            <a:avLst/>
          </a:prstGeom>
        </p:spPr>
        <p:txBody>
          <a:bodyPr wrap="square">
            <a:spAutoFit/>
          </a:bodyPr>
          <a:lstStyle/>
          <a:p>
            <a:endParaRPr lang="en-US" dirty="0">
              <a:latin typeface="Century Gothic" panose="020B0502020202020204" pitchFamily="34" charset="0"/>
            </a:endParaRPr>
          </a:p>
          <a:p>
            <a:r>
              <a:rPr lang="en-US" dirty="0" err="1">
                <a:latin typeface="Century Gothic" panose="020B0502020202020204" pitchFamily="34" charset="0"/>
              </a:rPr>
              <a:t>Cystozoites</a:t>
            </a:r>
            <a:r>
              <a:rPr lang="en-US" dirty="0">
                <a:latin typeface="Century Gothic" panose="020B0502020202020204" pitchFamily="34" charset="0"/>
              </a:rPr>
              <a:t> can form in paratenic hosts and even definitive hosts. </a:t>
            </a:r>
          </a:p>
          <a:p>
            <a:endParaRPr lang="en-US" dirty="0">
              <a:latin typeface="Century Gothic" panose="020B0502020202020204" pitchFamily="34" charset="0"/>
            </a:endParaRPr>
          </a:p>
          <a:p>
            <a:r>
              <a:rPr lang="en-US" dirty="0" err="1">
                <a:latin typeface="Century Gothic" panose="020B0502020202020204" pitchFamily="34" charset="0"/>
              </a:rPr>
              <a:t>Cystozoites</a:t>
            </a:r>
            <a:r>
              <a:rPr lang="en-US" dirty="0">
                <a:latin typeface="Century Gothic" panose="020B0502020202020204" pitchFamily="34" charset="0"/>
              </a:rPr>
              <a:t> act as a latent stage and do not cause clinical disease.</a:t>
            </a:r>
          </a:p>
        </p:txBody>
      </p:sp>
      <p:sp>
        <p:nvSpPr>
          <p:cNvPr id="4" name="Rectangle 2">
            <a:extLst>
              <a:ext uri="{FF2B5EF4-FFF2-40B4-BE49-F238E27FC236}">
                <a16:creationId xmlns:a16="http://schemas.microsoft.com/office/drawing/2014/main" id="{5488BBB2-2DA8-401A-9751-0BA81622329A}"/>
              </a:ext>
            </a:extLst>
          </p:cNvPr>
          <p:cNvSpPr txBox="1">
            <a:spLocks noChangeArrowheads="1"/>
          </p:cNvSpPr>
          <p:nvPr/>
        </p:nvSpPr>
        <p:spPr bwMode="auto">
          <a:xfrm>
            <a:off x="1589892" y="180606"/>
            <a:ext cx="9362344"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r>
              <a:rPr lang="en-US" altLang="en-US" sz="4000" b="1" kern="0" dirty="0">
                <a:solidFill>
                  <a:srgbClr val="003366"/>
                </a:solidFill>
                <a:latin typeface="Century Gothic" panose="020B0502020202020204" pitchFamily="34" charset="0"/>
              </a:rPr>
              <a:t>Life Cycle: </a:t>
            </a:r>
            <a:r>
              <a:rPr lang="en-US" altLang="en-US" sz="4000" b="1" i="1" kern="0" dirty="0" err="1">
                <a:solidFill>
                  <a:srgbClr val="003366"/>
                </a:solidFill>
                <a:latin typeface="Century Gothic" panose="020B0502020202020204" pitchFamily="34" charset="0"/>
              </a:rPr>
              <a:t>Cystoisospora</a:t>
            </a:r>
            <a:r>
              <a:rPr lang="en-US" altLang="en-US" sz="4000" b="1" i="1" kern="0" dirty="0">
                <a:solidFill>
                  <a:srgbClr val="003366"/>
                </a:solidFill>
                <a:latin typeface="Century Gothic" panose="020B0502020202020204" pitchFamily="34" charset="0"/>
              </a:rPr>
              <a:t> </a:t>
            </a:r>
            <a:r>
              <a:rPr lang="en-US" altLang="en-US" sz="4000" b="1" kern="0" dirty="0">
                <a:solidFill>
                  <a:srgbClr val="003366"/>
                </a:solidFill>
                <a:latin typeface="Century Gothic" panose="020B0502020202020204" pitchFamily="34" charset="0"/>
              </a:rPr>
              <a:t>(</a:t>
            </a:r>
            <a:r>
              <a:rPr lang="en-US" altLang="en-US" sz="4000" b="1" kern="0" dirty="0" err="1">
                <a:solidFill>
                  <a:srgbClr val="003366"/>
                </a:solidFill>
                <a:latin typeface="Century Gothic" panose="020B0502020202020204" pitchFamily="34" charset="0"/>
              </a:rPr>
              <a:t>cont</a:t>
            </a:r>
            <a:r>
              <a:rPr lang="en-US" altLang="en-US" sz="4000" b="1" kern="0" dirty="0">
                <a:solidFill>
                  <a:srgbClr val="003366"/>
                </a:solidFill>
                <a:latin typeface="Century Gothic" panose="020B0502020202020204" pitchFamily="34" charset="0"/>
              </a:rPr>
              <a:t>)</a:t>
            </a:r>
            <a:endParaRPr lang="en-US" altLang="en-US" sz="4000" kern="0" dirty="0">
              <a:solidFill>
                <a:srgbClr val="003366"/>
              </a:solidFill>
              <a:latin typeface="Century Gothic" panose="020B0502020202020204" pitchFamily="34" charset="0"/>
            </a:endParaRPr>
          </a:p>
        </p:txBody>
      </p:sp>
      <p:sp>
        <p:nvSpPr>
          <p:cNvPr id="6" name="TextBox 5">
            <a:extLst>
              <a:ext uri="{FF2B5EF4-FFF2-40B4-BE49-F238E27FC236}">
                <a16:creationId xmlns:a16="http://schemas.microsoft.com/office/drawing/2014/main" id="{D436B64D-EF3E-4B68-84CC-6B72A7F4E1C2}"/>
              </a:ext>
            </a:extLst>
          </p:cNvPr>
          <p:cNvSpPr txBox="1"/>
          <p:nvPr/>
        </p:nvSpPr>
        <p:spPr>
          <a:xfrm>
            <a:off x="323850" y="1230546"/>
            <a:ext cx="11544300" cy="1569660"/>
          </a:xfrm>
          <a:prstGeom prst="rect">
            <a:avLst/>
          </a:prstGeom>
          <a:noFill/>
        </p:spPr>
        <p:txBody>
          <a:bodyPr wrap="square" rtlCol="0">
            <a:spAutoFit/>
          </a:bodyPr>
          <a:lstStyle/>
          <a:p>
            <a:r>
              <a:rPr lang="en-US" dirty="0">
                <a:latin typeface="Century Gothic" panose="020B0502020202020204" pitchFamily="34" charset="0"/>
              </a:rPr>
              <a:t>Ingestion of sporulated oocyst by paratenic host</a:t>
            </a:r>
          </a:p>
          <a:p>
            <a:endParaRPr lang="en-US" dirty="0">
              <a:latin typeface="Century Gothic" panose="020B0502020202020204" pitchFamily="34" charset="0"/>
            </a:endParaRPr>
          </a:p>
          <a:p>
            <a:r>
              <a:rPr lang="en-US" dirty="0">
                <a:latin typeface="Century Gothic" panose="020B0502020202020204" pitchFamily="34" charset="0"/>
              </a:rPr>
              <a:t>Sporozoites infect and encyst in tissue of paratenic host forming a “</a:t>
            </a:r>
            <a:r>
              <a:rPr lang="en-US" dirty="0" err="1">
                <a:latin typeface="Century Gothic" panose="020B0502020202020204" pitchFamily="34" charset="0"/>
              </a:rPr>
              <a:t>cystozoite</a:t>
            </a:r>
            <a:r>
              <a:rPr lang="en-US" dirty="0">
                <a:latin typeface="Century Gothic" panose="020B0502020202020204" pitchFamily="34" charset="0"/>
              </a:rPr>
              <a:t>”</a:t>
            </a:r>
          </a:p>
        </p:txBody>
      </p:sp>
      <p:pic>
        <p:nvPicPr>
          <p:cNvPr id="7" name="Picture 2" descr="Image result for mouse">
            <a:extLst>
              <a:ext uri="{FF2B5EF4-FFF2-40B4-BE49-F238E27FC236}">
                <a16:creationId xmlns:a16="http://schemas.microsoft.com/office/drawing/2014/main" id="{37AAF8A3-BA0B-47BF-88B0-AA29957CA62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96055" y="3055864"/>
            <a:ext cx="2020047" cy="17889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10;&#10;Description automatically generated">
            <a:extLst>
              <a:ext uri="{FF2B5EF4-FFF2-40B4-BE49-F238E27FC236}">
                <a16:creationId xmlns:a16="http://schemas.microsoft.com/office/drawing/2014/main" id="{56C002A4-E723-4AFE-8AFE-4A0C996C10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t="45656"/>
          <a:stretch/>
        </p:blipFill>
        <p:spPr>
          <a:xfrm>
            <a:off x="6708785" y="3290772"/>
            <a:ext cx="1170523" cy="1387472"/>
          </a:xfrm>
          <a:prstGeom prst="rect">
            <a:avLst/>
          </a:prstGeom>
        </p:spPr>
      </p:pic>
      <p:pic>
        <p:nvPicPr>
          <p:cNvPr id="9" name="Picture 8" descr="Isospora sporb.jpg">
            <a:extLst>
              <a:ext uri="{FF2B5EF4-FFF2-40B4-BE49-F238E27FC236}">
                <a16:creationId xmlns:a16="http://schemas.microsoft.com/office/drawing/2014/main" id="{5CDCA67E-5DC9-4004-B7F7-7BA64C7A60A6}"/>
              </a:ext>
            </a:extLst>
          </p:cNvPr>
          <p:cNvPicPr>
            <a:picLocks noChangeAspect="1"/>
          </p:cNvPicPr>
          <p:nvPr/>
        </p:nvPicPr>
        <p:blipFill rotWithShape="1">
          <a:blip r:embed="rId4">
            <a:duotone>
              <a:schemeClr val="accent4">
                <a:shade val="45000"/>
                <a:satMod val="135000"/>
              </a:schemeClr>
              <a:prstClr val="white"/>
            </a:duotone>
            <a:extLst>
              <a:ext uri="{28A0092B-C50C-407E-A947-70E740481C1C}">
                <a14:useLocalDpi xmlns:a14="http://schemas.microsoft.com/office/drawing/2010/main"/>
              </a:ext>
            </a:extLst>
          </a:blip>
          <a:srcRect l="15993" t="18085" r="13918" b="16448"/>
          <a:stretch/>
        </p:blipFill>
        <p:spPr>
          <a:xfrm>
            <a:off x="665288" y="3309666"/>
            <a:ext cx="1311152" cy="1198411"/>
          </a:xfrm>
          <a:prstGeom prst="rect">
            <a:avLst/>
          </a:prstGeom>
        </p:spPr>
      </p:pic>
      <p:sp>
        <p:nvSpPr>
          <p:cNvPr id="10" name="Arrow: Down 9">
            <a:extLst>
              <a:ext uri="{FF2B5EF4-FFF2-40B4-BE49-F238E27FC236}">
                <a16:creationId xmlns:a16="http://schemas.microsoft.com/office/drawing/2014/main" id="{5384C6A2-0DA0-4BC9-B56F-2E2D1CB5011F}"/>
              </a:ext>
            </a:extLst>
          </p:cNvPr>
          <p:cNvSpPr/>
          <p:nvPr/>
        </p:nvSpPr>
        <p:spPr bwMode="auto">
          <a:xfrm rot="16200000">
            <a:off x="5532095" y="3328329"/>
            <a:ext cx="485774" cy="1244041"/>
          </a:xfrm>
          <a:prstGeom prst="downArrow">
            <a:avLst/>
          </a:prstGeom>
          <a:solidFill>
            <a:srgbClr val="0070C0"/>
          </a:solidFill>
          <a:ln w="9525"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Arrow: Down 10">
            <a:extLst>
              <a:ext uri="{FF2B5EF4-FFF2-40B4-BE49-F238E27FC236}">
                <a16:creationId xmlns:a16="http://schemas.microsoft.com/office/drawing/2014/main" id="{094E3CAA-C29D-4E7A-9CC8-B496E1788F2D}"/>
              </a:ext>
            </a:extLst>
          </p:cNvPr>
          <p:cNvSpPr/>
          <p:nvPr/>
        </p:nvSpPr>
        <p:spPr bwMode="auto">
          <a:xfrm rot="16200000">
            <a:off x="2594289" y="3286850"/>
            <a:ext cx="485774" cy="1244041"/>
          </a:xfrm>
          <a:prstGeom prst="downArrow">
            <a:avLst/>
          </a:prstGeom>
          <a:solidFill>
            <a:srgbClr val="0070C0"/>
          </a:solidFill>
          <a:ln w="9525"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Arrow: Down 11">
            <a:extLst>
              <a:ext uri="{FF2B5EF4-FFF2-40B4-BE49-F238E27FC236}">
                <a16:creationId xmlns:a16="http://schemas.microsoft.com/office/drawing/2014/main" id="{BF6C7832-7C34-4EE9-81E4-1C11AC9A8950}"/>
              </a:ext>
            </a:extLst>
          </p:cNvPr>
          <p:cNvSpPr/>
          <p:nvPr/>
        </p:nvSpPr>
        <p:spPr bwMode="auto">
          <a:xfrm rot="16200000">
            <a:off x="8486694" y="3362488"/>
            <a:ext cx="485774" cy="1244041"/>
          </a:xfrm>
          <a:prstGeom prst="downArrow">
            <a:avLst/>
          </a:prstGeom>
          <a:solidFill>
            <a:srgbClr val="0070C0"/>
          </a:solidFill>
          <a:ln w="9525"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028" name="Picture 4" descr="Dog with a toy rat">
            <a:extLst>
              <a:ext uri="{FF2B5EF4-FFF2-40B4-BE49-F238E27FC236}">
                <a16:creationId xmlns:a16="http://schemas.microsoft.com/office/drawing/2014/main" id="{D463CD5B-F5D8-483E-BECD-A4E2BA382A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46068" y="2963690"/>
            <a:ext cx="2215155" cy="1661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66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awkward yeti intestines">
            <a:extLst>
              <a:ext uri="{FF2B5EF4-FFF2-40B4-BE49-F238E27FC236}">
                <a16:creationId xmlns:a16="http://schemas.microsoft.com/office/drawing/2014/main" id="{A31EA9B0-B6B1-4C1B-94C3-DDA0DA51AE8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5350" y="-23507"/>
            <a:ext cx="2975602" cy="29756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B3F0E5E-F7A7-4DE4-B61A-F2F31A1E4EF4}"/>
              </a:ext>
            </a:extLst>
          </p:cNvPr>
          <p:cNvSpPr txBox="1">
            <a:spLocks noChangeArrowheads="1"/>
          </p:cNvSpPr>
          <p:nvPr/>
        </p:nvSpPr>
        <p:spPr bwMode="auto">
          <a:xfrm>
            <a:off x="381000" y="73503"/>
            <a:ext cx="9362344"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r>
              <a:rPr lang="en-US" altLang="en-US" sz="4000" b="1" kern="0" dirty="0">
                <a:solidFill>
                  <a:srgbClr val="003366"/>
                </a:solidFill>
                <a:latin typeface="Century Gothic" panose="020B0502020202020204" pitchFamily="34" charset="0"/>
              </a:rPr>
              <a:t>Pathogenesis: </a:t>
            </a:r>
            <a:r>
              <a:rPr lang="en-US" altLang="en-US" sz="4000" b="1" i="1" kern="0" dirty="0" err="1">
                <a:solidFill>
                  <a:srgbClr val="003366"/>
                </a:solidFill>
                <a:latin typeface="Century Gothic" panose="020B0502020202020204" pitchFamily="34" charset="0"/>
              </a:rPr>
              <a:t>Cystoisospora</a:t>
            </a:r>
            <a:endParaRPr lang="en-US" altLang="en-US" sz="4000" kern="0" dirty="0">
              <a:solidFill>
                <a:srgbClr val="003366"/>
              </a:solidFill>
              <a:latin typeface="Century Gothic" panose="020B0502020202020204" pitchFamily="34" charset="0"/>
            </a:endParaRPr>
          </a:p>
        </p:txBody>
      </p:sp>
      <p:sp>
        <p:nvSpPr>
          <p:cNvPr id="4" name="Rectangle 3">
            <a:extLst>
              <a:ext uri="{FF2B5EF4-FFF2-40B4-BE49-F238E27FC236}">
                <a16:creationId xmlns:a16="http://schemas.microsoft.com/office/drawing/2014/main" id="{A5355F7B-142E-4A61-A42F-BC664197C595}"/>
              </a:ext>
            </a:extLst>
          </p:cNvPr>
          <p:cNvSpPr txBox="1">
            <a:spLocks noChangeArrowheads="1"/>
          </p:cNvSpPr>
          <p:nvPr/>
        </p:nvSpPr>
        <p:spPr>
          <a:xfrm>
            <a:off x="228600" y="2286000"/>
            <a:ext cx="11734800" cy="3715887"/>
          </a:xfrm>
          <a:prstGeom prst="rect">
            <a:avLst/>
          </a:prstGeom>
        </p:spPr>
        <p:txBody>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buClrTx/>
              <a:buNone/>
            </a:pPr>
            <a:r>
              <a:rPr lang="en-US" u="sng" kern="0" dirty="0">
                <a:latin typeface="Century Gothic" panose="020B0502020202020204" pitchFamily="34" charset="0"/>
              </a:rPr>
              <a:t>Pathogenesis</a:t>
            </a:r>
          </a:p>
          <a:p>
            <a:pPr>
              <a:buClrTx/>
              <a:buFont typeface="Wingdings" pitchFamily="2" charset="2"/>
              <a:buChar char="§"/>
            </a:pPr>
            <a:r>
              <a:rPr lang="en-US" b="1" kern="0" dirty="0">
                <a:solidFill>
                  <a:srgbClr val="0070C0"/>
                </a:solidFill>
                <a:latin typeface="Century Gothic" panose="020B0502020202020204" pitchFamily="34" charset="0"/>
              </a:rPr>
              <a:t>Direct destruction of enterocytes (small intestines)</a:t>
            </a:r>
          </a:p>
          <a:p>
            <a:pPr lvl="1">
              <a:buClrTx/>
              <a:buFont typeface="Wingdings" pitchFamily="2" charset="2"/>
              <a:buChar char="§"/>
            </a:pPr>
            <a:r>
              <a:rPr lang="en-US" kern="0" dirty="0">
                <a:latin typeface="Century Gothic" panose="020B0502020202020204" pitchFamily="34" charset="0"/>
              </a:rPr>
              <a:t>destruction of epithelial lining and (rare hemorrhagic ulcers)</a:t>
            </a:r>
          </a:p>
          <a:p>
            <a:pPr lvl="1">
              <a:buClrTx/>
              <a:buFont typeface="Wingdings" pitchFamily="2" charset="2"/>
              <a:buChar char="§"/>
            </a:pPr>
            <a:r>
              <a:rPr lang="en-US" kern="0" dirty="0">
                <a:latin typeface="Century Gothic" panose="020B0502020202020204" pitchFamily="34" charset="0"/>
              </a:rPr>
              <a:t>malabsorption</a:t>
            </a:r>
          </a:p>
          <a:p>
            <a:pPr lvl="1">
              <a:buClrTx/>
              <a:buFont typeface="Wingdings" pitchFamily="2" charset="2"/>
              <a:buChar char="§"/>
            </a:pPr>
            <a:r>
              <a:rPr lang="en-US" kern="0" dirty="0">
                <a:latin typeface="Century Gothic" panose="020B0502020202020204" pitchFamily="34" charset="0"/>
              </a:rPr>
              <a:t>Trauma ↑ permeability, with loss of fluids and sometimes blood</a:t>
            </a:r>
          </a:p>
          <a:p>
            <a:pPr lvl="1">
              <a:buClrTx/>
              <a:buFont typeface="Wingdings" pitchFamily="2" charset="2"/>
              <a:buChar char="§"/>
            </a:pPr>
            <a:r>
              <a:rPr lang="en-US" kern="0" dirty="0">
                <a:latin typeface="Century Gothic" panose="020B0502020202020204" pitchFamily="34" charset="0"/>
              </a:rPr>
              <a:t>Immune response causes hyper-secretion</a:t>
            </a:r>
            <a:endParaRPr lang="en-US" sz="4000" kern="0" dirty="0">
              <a:latin typeface="Century Gothic" panose="020B0502020202020204" pitchFamily="34" charset="0"/>
            </a:endParaRPr>
          </a:p>
        </p:txBody>
      </p:sp>
      <p:sp>
        <p:nvSpPr>
          <p:cNvPr id="6" name="Rectangle 5">
            <a:extLst>
              <a:ext uri="{FF2B5EF4-FFF2-40B4-BE49-F238E27FC236}">
                <a16:creationId xmlns:a16="http://schemas.microsoft.com/office/drawing/2014/main" id="{1E6DB5F1-0D4A-4033-9BAD-64497080864D}"/>
              </a:ext>
            </a:extLst>
          </p:cNvPr>
          <p:cNvSpPr/>
          <p:nvPr/>
        </p:nvSpPr>
        <p:spPr>
          <a:xfrm>
            <a:off x="9743344" y="2438400"/>
            <a:ext cx="1208985" cy="369332"/>
          </a:xfrm>
          <a:prstGeom prst="rect">
            <a:avLst/>
          </a:prstGeom>
        </p:spPr>
        <p:txBody>
          <a:bodyPr wrap="none">
            <a:spAutoFit/>
          </a:bodyPr>
          <a:lstStyle/>
          <a:p>
            <a:r>
              <a:rPr lang="en-US" sz="900" dirty="0">
                <a:solidFill>
                  <a:srgbClr val="222222"/>
                </a:solidFill>
                <a:latin typeface="Century Gothic" panose="020B0502020202020204" pitchFamily="34" charset="0"/>
              </a:rPr>
              <a:t>The Awkward Yeti </a:t>
            </a:r>
          </a:p>
          <a:p>
            <a:r>
              <a:rPr lang="en-US" sz="900" dirty="0">
                <a:solidFill>
                  <a:srgbClr val="222222"/>
                </a:solidFill>
                <a:latin typeface="Century Gothic" panose="020B0502020202020204" pitchFamily="34" charset="0"/>
              </a:rPr>
              <a:t>by Nick </a:t>
            </a:r>
            <a:r>
              <a:rPr lang="en-US" sz="900" dirty="0" err="1">
                <a:solidFill>
                  <a:srgbClr val="222222"/>
                </a:solidFill>
                <a:latin typeface="Century Gothic" panose="020B0502020202020204" pitchFamily="34" charset="0"/>
              </a:rPr>
              <a:t>Seluk</a:t>
            </a:r>
            <a:endParaRPr lang="en-US" sz="900" dirty="0">
              <a:latin typeface="Century Gothic" panose="020B0502020202020204" pitchFamily="34" charset="0"/>
            </a:endParaRPr>
          </a:p>
        </p:txBody>
      </p:sp>
    </p:spTree>
    <p:extLst>
      <p:ext uri="{BB962C8B-B14F-4D97-AF65-F5344CB8AC3E}">
        <p14:creationId xmlns:p14="http://schemas.microsoft.com/office/powerpoint/2010/main" val="1260207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304799" y="1371600"/>
            <a:ext cx="11610975" cy="5334000"/>
          </a:xfrm>
        </p:spPr>
        <p:txBody>
          <a:bodyPr/>
          <a:lstStyle/>
          <a:p>
            <a:pPr lvl="0">
              <a:buClrTx/>
              <a:buFont typeface="Wingdings" panose="05000000000000000000" pitchFamily="2" charset="2"/>
              <a:buChar char="§"/>
            </a:pPr>
            <a:r>
              <a:rPr lang="en-US" dirty="0">
                <a:latin typeface="Century Gothic" panose="020B0502020202020204" pitchFamily="34" charset="0"/>
              </a:rPr>
              <a:t>Complaint</a:t>
            </a:r>
          </a:p>
          <a:p>
            <a:pPr lvl="1">
              <a:buClrTx/>
              <a:buFont typeface="Wingdings" panose="05000000000000000000" pitchFamily="2" charset="2"/>
              <a:buChar char="§"/>
            </a:pPr>
            <a:r>
              <a:rPr lang="en-US" b="1" dirty="0">
                <a:solidFill>
                  <a:srgbClr val="0070C0"/>
                </a:solidFill>
                <a:latin typeface="Century Gothic" panose="020B0502020202020204" pitchFamily="34" charset="0"/>
              </a:rPr>
              <a:t>Mild to moderate diarrhea</a:t>
            </a:r>
          </a:p>
          <a:p>
            <a:pPr lvl="2">
              <a:buClrTx/>
              <a:buFont typeface="Wingdings" panose="05000000000000000000" pitchFamily="2" charset="2"/>
              <a:buChar char="§"/>
            </a:pPr>
            <a:r>
              <a:rPr lang="en-US" dirty="0">
                <a:latin typeface="Century Gothic" panose="020B0502020202020204" pitchFamily="34" charset="0"/>
              </a:rPr>
              <a:t>loose, mucoid, sometimes watery; </a:t>
            </a:r>
          </a:p>
          <a:p>
            <a:pPr lvl="2">
              <a:buClrTx/>
              <a:buFont typeface="Wingdings" panose="05000000000000000000" pitchFamily="2" charset="2"/>
              <a:buChar char="§"/>
            </a:pPr>
            <a:r>
              <a:rPr lang="en-US" dirty="0">
                <a:latin typeface="Century Gothic" panose="020B0502020202020204" pitchFamily="34" charset="0"/>
              </a:rPr>
              <a:t>sometimes bloody (rare)</a:t>
            </a:r>
            <a:endParaRPr lang="en-US" sz="3200" dirty="0">
              <a:latin typeface="Century Gothic" panose="020B0502020202020204" pitchFamily="34" charset="0"/>
            </a:endParaRPr>
          </a:p>
          <a:p>
            <a:pPr lvl="1">
              <a:buClrTx/>
              <a:buFont typeface="Wingdings" panose="05000000000000000000" pitchFamily="2" charset="2"/>
              <a:buChar char="§"/>
            </a:pPr>
            <a:r>
              <a:rPr lang="en-US" b="1" dirty="0">
                <a:solidFill>
                  <a:srgbClr val="0070C0"/>
                </a:solidFill>
                <a:latin typeface="Century Gothic" panose="020B0502020202020204" pitchFamily="34" charset="0"/>
              </a:rPr>
              <a:t>Most often reported in nursing or recently weaned pets</a:t>
            </a:r>
            <a:endParaRPr lang="en-US" sz="3600" b="1" dirty="0">
              <a:solidFill>
                <a:srgbClr val="0070C0"/>
              </a:solidFill>
              <a:latin typeface="Century Gothic" panose="020B0502020202020204" pitchFamily="34" charset="0"/>
            </a:endParaRPr>
          </a:p>
          <a:p>
            <a:pPr lvl="1">
              <a:buClrTx/>
              <a:buFont typeface="Wingdings" panose="05000000000000000000" pitchFamily="2" charset="2"/>
              <a:buChar char="§"/>
            </a:pPr>
            <a:r>
              <a:rPr lang="en-US" b="1" dirty="0">
                <a:solidFill>
                  <a:srgbClr val="0070C0"/>
                </a:solidFill>
                <a:latin typeface="Century Gothic" panose="020B0502020202020204" pitchFamily="34" charset="0"/>
              </a:rPr>
              <a:t>Immunocompromised or stressed animals may break with coccidiosis</a:t>
            </a:r>
          </a:p>
          <a:p>
            <a:pPr lvl="2">
              <a:buClrTx/>
              <a:buFont typeface="Wingdings" panose="05000000000000000000" pitchFamily="2" charset="2"/>
              <a:buChar char="§"/>
            </a:pPr>
            <a:r>
              <a:rPr lang="en-US" dirty="0">
                <a:latin typeface="Century Gothic" panose="020B0502020202020204" pitchFamily="34" charset="0"/>
              </a:rPr>
              <a:t>shipping stress, shelter stress, kennel stress</a:t>
            </a:r>
          </a:p>
          <a:p>
            <a:pPr lvl="1">
              <a:buClrTx/>
              <a:buFont typeface="Wingdings" panose="05000000000000000000" pitchFamily="2" charset="2"/>
              <a:buChar char="§"/>
            </a:pPr>
            <a:r>
              <a:rPr lang="en-US" dirty="0">
                <a:latin typeface="Century Gothic" panose="020B0502020202020204" pitchFamily="34" charset="0"/>
              </a:rPr>
              <a:t>Large infective dose of sporulated oocysts → worse clinical disease </a:t>
            </a:r>
          </a:p>
        </p:txBody>
      </p:sp>
      <p:sp>
        <p:nvSpPr>
          <p:cNvPr id="6" name="Rectangle 2">
            <a:extLst>
              <a:ext uri="{FF2B5EF4-FFF2-40B4-BE49-F238E27FC236}">
                <a16:creationId xmlns:a16="http://schemas.microsoft.com/office/drawing/2014/main" id="{AF3B8880-CA31-41FB-81A0-CCAB6A05D9AD}"/>
              </a:ext>
            </a:extLst>
          </p:cNvPr>
          <p:cNvSpPr txBox="1">
            <a:spLocks noChangeArrowheads="1"/>
          </p:cNvSpPr>
          <p:nvPr/>
        </p:nvSpPr>
        <p:spPr bwMode="auto">
          <a:xfrm>
            <a:off x="457200" y="152400"/>
            <a:ext cx="7832725"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r>
              <a:rPr lang="en-US" altLang="en-US" sz="4000" b="1" kern="0" dirty="0">
                <a:solidFill>
                  <a:srgbClr val="003366"/>
                </a:solidFill>
                <a:latin typeface="Century Gothic" panose="020B0502020202020204" pitchFamily="34" charset="0"/>
              </a:rPr>
              <a:t>Clinical Disease: </a:t>
            </a:r>
            <a:r>
              <a:rPr lang="en-US" altLang="en-US" sz="4000" b="1" i="1" kern="0" dirty="0" err="1">
                <a:solidFill>
                  <a:srgbClr val="003366"/>
                </a:solidFill>
                <a:latin typeface="Century Gothic" panose="020B0502020202020204" pitchFamily="34" charset="0"/>
              </a:rPr>
              <a:t>Cystoisospora</a:t>
            </a:r>
            <a:endParaRPr lang="en-US" altLang="en-US" sz="4000" kern="0" dirty="0">
              <a:solidFill>
                <a:srgbClr val="003366"/>
              </a:solidFill>
              <a:latin typeface="Century Gothic" panose="020B0502020202020204" pitchFamily="34" charset="0"/>
            </a:endParaRPr>
          </a:p>
        </p:txBody>
      </p:sp>
      <p:pic>
        <p:nvPicPr>
          <p:cNvPr id="3" name="Picture 2" descr="A picture containing text, outdoor, mammal, dog&#10;&#10;Description automatically generated">
            <a:extLst>
              <a:ext uri="{FF2B5EF4-FFF2-40B4-BE49-F238E27FC236}">
                <a16:creationId xmlns:a16="http://schemas.microsoft.com/office/drawing/2014/main" id="{3E23BFF1-D039-D148-3C34-FE9751F6D7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7100" y="165100"/>
            <a:ext cx="3200400" cy="3200400"/>
          </a:xfrm>
          <a:prstGeom prst="rect">
            <a:avLst/>
          </a:prstGeom>
        </p:spPr>
      </p:pic>
    </p:spTree>
    <p:extLst>
      <p:ext uri="{BB962C8B-B14F-4D97-AF65-F5344CB8AC3E}">
        <p14:creationId xmlns:p14="http://schemas.microsoft.com/office/powerpoint/2010/main" val="88744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E1B62F7-53C5-454D-931C-D20B53BC2646}"/>
              </a:ext>
            </a:extLst>
          </p:cNvPr>
          <p:cNvSpPr txBox="1">
            <a:spLocks noChangeArrowheads="1"/>
          </p:cNvSpPr>
          <p:nvPr/>
        </p:nvSpPr>
        <p:spPr bwMode="auto">
          <a:xfrm>
            <a:off x="457200" y="152400"/>
            <a:ext cx="7832725"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r>
              <a:rPr lang="en-US" altLang="en-US" sz="4000" b="1" kern="0" dirty="0">
                <a:solidFill>
                  <a:srgbClr val="003366"/>
                </a:solidFill>
                <a:latin typeface="Century Gothic" panose="020B0502020202020204" pitchFamily="34" charset="0"/>
              </a:rPr>
              <a:t>Diagnosis: </a:t>
            </a:r>
            <a:r>
              <a:rPr lang="en-US" altLang="en-US" sz="4000" b="1" i="1" kern="0" dirty="0" err="1">
                <a:solidFill>
                  <a:srgbClr val="003366"/>
                </a:solidFill>
                <a:latin typeface="Century Gothic" panose="020B0502020202020204" pitchFamily="34" charset="0"/>
              </a:rPr>
              <a:t>Cystoisospora</a:t>
            </a:r>
            <a:endParaRPr lang="en-US" altLang="en-US" sz="4000" kern="0" dirty="0">
              <a:solidFill>
                <a:srgbClr val="003366"/>
              </a:solidFill>
              <a:latin typeface="Century Gothic" panose="020B0502020202020204" pitchFamily="34" charset="0"/>
            </a:endParaRPr>
          </a:p>
        </p:txBody>
      </p:sp>
      <p:grpSp>
        <p:nvGrpSpPr>
          <p:cNvPr id="3" name="Group 2">
            <a:extLst>
              <a:ext uri="{FF2B5EF4-FFF2-40B4-BE49-F238E27FC236}">
                <a16:creationId xmlns:a16="http://schemas.microsoft.com/office/drawing/2014/main" id="{5AA7E50A-8362-43F0-8D85-38134BA771A0}"/>
              </a:ext>
            </a:extLst>
          </p:cNvPr>
          <p:cNvGrpSpPr/>
          <p:nvPr/>
        </p:nvGrpSpPr>
        <p:grpSpPr>
          <a:xfrm>
            <a:off x="7366000" y="685800"/>
            <a:ext cx="4826000" cy="3619500"/>
            <a:chOff x="7351712" y="1524000"/>
            <a:chExt cx="4826000" cy="3619500"/>
          </a:xfrm>
        </p:grpSpPr>
        <p:pic>
          <p:nvPicPr>
            <p:cNvPr id="2050" name="Picture 2">
              <a:extLst>
                <a:ext uri="{FF2B5EF4-FFF2-40B4-BE49-F238E27FC236}">
                  <a16:creationId xmlns:a16="http://schemas.microsoft.com/office/drawing/2014/main" id="{7670E67E-3182-4683-89CC-3CDE8EF4C2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51712" y="1524000"/>
              <a:ext cx="4826000" cy="36195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AAC277E9-3D54-4A20-875B-E03FD6CD980D}"/>
                </a:ext>
              </a:extLst>
            </p:cNvPr>
            <p:cNvSpPr/>
            <p:nvPr/>
          </p:nvSpPr>
          <p:spPr bwMode="auto">
            <a:xfrm>
              <a:off x="7794625" y="4229100"/>
              <a:ext cx="990600" cy="533400"/>
            </a:xfrm>
            <a:prstGeom prst="ellipse">
              <a:avLst/>
            </a:prstGeom>
            <a:noFill/>
            <a:ln w="9525" cap="flat" cmpd="sng" algn="ctr">
              <a:solidFill>
                <a:srgbClr val="8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14339" name="Rectangle 3"/>
          <p:cNvSpPr>
            <a:spLocks noGrp="1" noChangeArrowheads="1"/>
          </p:cNvSpPr>
          <p:nvPr>
            <p:ph idx="1"/>
          </p:nvPr>
        </p:nvSpPr>
        <p:spPr>
          <a:xfrm>
            <a:off x="70893" y="1257300"/>
            <a:ext cx="7620000" cy="5334000"/>
          </a:xfrm>
        </p:spPr>
        <p:txBody>
          <a:bodyPr/>
          <a:lstStyle/>
          <a:p>
            <a:pPr lvl="0">
              <a:buClrTx/>
              <a:buFont typeface="Wingdings" panose="05000000000000000000" pitchFamily="2" charset="2"/>
              <a:buChar char="§"/>
            </a:pPr>
            <a:r>
              <a:rPr lang="en-US" sz="2800" dirty="0">
                <a:latin typeface="Century Gothic" panose="020B0502020202020204" pitchFamily="34" charset="0"/>
              </a:rPr>
              <a:t>Clinical Signs </a:t>
            </a:r>
          </a:p>
          <a:p>
            <a:pPr lvl="0">
              <a:buClrTx/>
              <a:buFont typeface="Wingdings" panose="05000000000000000000" pitchFamily="2" charset="2"/>
              <a:buChar char="§"/>
            </a:pPr>
            <a:endParaRPr lang="en-US" sz="2800" dirty="0">
              <a:latin typeface="Century Gothic" panose="020B0502020202020204" pitchFamily="34" charset="0"/>
            </a:endParaRPr>
          </a:p>
          <a:p>
            <a:pPr lvl="0">
              <a:buClrTx/>
              <a:buFont typeface="Wingdings" panose="05000000000000000000" pitchFamily="2" charset="2"/>
              <a:buChar char="§"/>
            </a:pPr>
            <a:r>
              <a:rPr lang="en-US" sz="2800" dirty="0">
                <a:latin typeface="Century Gothic" panose="020B0502020202020204" pitchFamily="34" charset="0"/>
              </a:rPr>
              <a:t>Animal age and history</a:t>
            </a:r>
          </a:p>
          <a:p>
            <a:pPr lvl="1">
              <a:buClrTx/>
              <a:buFont typeface="Wingdings" panose="05000000000000000000" pitchFamily="2" charset="2"/>
              <a:buChar char="§"/>
            </a:pPr>
            <a:r>
              <a:rPr lang="en-US" sz="2400" dirty="0">
                <a:latin typeface="Century Gothic" panose="020B0502020202020204" pitchFamily="34" charset="0"/>
              </a:rPr>
              <a:t>young? immune compromised? stress?</a:t>
            </a:r>
          </a:p>
          <a:p>
            <a:pPr lvl="1">
              <a:buClrTx/>
              <a:buFont typeface="Wingdings" panose="05000000000000000000" pitchFamily="2" charset="2"/>
              <a:buChar char="§"/>
            </a:pPr>
            <a:endParaRPr lang="en-US" sz="2400" dirty="0">
              <a:latin typeface="Century Gothic" panose="020B0502020202020204" pitchFamily="34" charset="0"/>
            </a:endParaRPr>
          </a:p>
          <a:p>
            <a:pPr lvl="0">
              <a:buClrTx/>
              <a:buFont typeface="Wingdings" panose="05000000000000000000" pitchFamily="2" charset="2"/>
              <a:buChar char="§"/>
            </a:pPr>
            <a:r>
              <a:rPr lang="en-US" sz="2800" b="1" dirty="0">
                <a:solidFill>
                  <a:srgbClr val="0070C0"/>
                </a:solidFill>
                <a:latin typeface="Century Gothic" panose="020B0502020202020204" pitchFamily="34" charset="0"/>
              </a:rPr>
              <a:t>Fecal Float Centrifugation </a:t>
            </a:r>
          </a:p>
          <a:p>
            <a:pPr lvl="1">
              <a:buClrTx/>
              <a:buFont typeface="Wingdings" panose="05000000000000000000" pitchFamily="2" charset="2"/>
              <a:buChar char="§"/>
            </a:pPr>
            <a:r>
              <a:rPr lang="en-US" sz="2400" dirty="0">
                <a:latin typeface="Century Gothic" panose="020B0502020202020204" pitchFamily="34" charset="0"/>
              </a:rPr>
              <a:t>look for </a:t>
            </a:r>
            <a:r>
              <a:rPr lang="en-US" sz="2400" dirty="0" err="1">
                <a:latin typeface="Century Gothic" panose="020B0502020202020204" pitchFamily="34" charset="0"/>
              </a:rPr>
              <a:t>unsporulated</a:t>
            </a:r>
            <a:r>
              <a:rPr lang="en-US" sz="2400" dirty="0">
                <a:latin typeface="Century Gothic" panose="020B0502020202020204" pitchFamily="34" charset="0"/>
              </a:rPr>
              <a:t> oocysts in fresh sample</a:t>
            </a:r>
          </a:p>
          <a:p>
            <a:pPr lvl="1">
              <a:buClrTx/>
              <a:buFont typeface="Wingdings" panose="05000000000000000000" pitchFamily="2" charset="2"/>
              <a:buChar char="§"/>
            </a:pPr>
            <a:r>
              <a:rPr lang="en-US" sz="2400" dirty="0">
                <a:latin typeface="Century Gothic" panose="020B0502020202020204" pitchFamily="34" charset="0"/>
              </a:rPr>
              <a:t>may see sporulated oocysts in older sample</a:t>
            </a:r>
          </a:p>
          <a:p>
            <a:pPr lvl="1">
              <a:buClrTx/>
              <a:buFont typeface="Wingdings" panose="05000000000000000000" pitchFamily="2" charset="2"/>
              <a:buChar char="§"/>
            </a:pPr>
            <a:r>
              <a:rPr lang="en-US" sz="2400" dirty="0">
                <a:latin typeface="Century Gothic" panose="020B0502020202020204" pitchFamily="34" charset="0"/>
              </a:rPr>
              <a:t>Diarrhea may occur prior to oocyst excretion (prepatent period)</a:t>
            </a:r>
          </a:p>
          <a:p>
            <a:pPr lvl="1">
              <a:buClrTx/>
              <a:buFont typeface="Wingdings" panose="05000000000000000000" pitchFamily="2" charset="2"/>
              <a:buChar char="§"/>
            </a:pPr>
            <a:r>
              <a:rPr lang="en-US" sz="2400" dirty="0">
                <a:latin typeface="Century Gothic" panose="020B0502020202020204" pitchFamily="34" charset="0"/>
              </a:rPr>
              <a:t>May need to differentiate between </a:t>
            </a:r>
            <a:r>
              <a:rPr lang="en-US" sz="2400" i="1" dirty="0" err="1">
                <a:latin typeface="Century Gothic" panose="020B0502020202020204" pitchFamily="34" charset="0"/>
              </a:rPr>
              <a:t>Eimeria</a:t>
            </a:r>
            <a:r>
              <a:rPr lang="en-US" sz="2400" i="1" dirty="0">
                <a:latin typeface="Century Gothic" panose="020B0502020202020204" pitchFamily="34" charset="0"/>
              </a:rPr>
              <a:t> </a:t>
            </a:r>
            <a:r>
              <a:rPr lang="en-US" sz="2400" dirty="0">
                <a:latin typeface="Century Gothic" panose="020B0502020202020204" pitchFamily="34" charset="0"/>
              </a:rPr>
              <a:t>(</a:t>
            </a:r>
            <a:r>
              <a:rPr lang="en-US" sz="2400" dirty="0" err="1">
                <a:latin typeface="Century Gothic" panose="020B0502020202020204" pitchFamily="34" charset="0"/>
              </a:rPr>
              <a:t>coprophagy</a:t>
            </a:r>
            <a:r>
              <a:rPr lang="en-US" sz="2400" dirty="0">
                <a:latin typeface="Century Gothic" panose="020B0502020202020204" pitchFamily="34" charset="0"/>
              </a:rPr>
              <a:t>) vs. </a:t>
            </a:r>
            <a:r>
              <a:rPr lang="en-US" sz="2400" i="1" dirty="0" err="1">
                <a:latin typeface="Century Gothic" panose="020B0502020202020204" pitchFamily="34" charset="0"/>
              </a:rPr>
              <a:t>Cystoisospora</a:t>
            </a:r>
            <a:endParaRPr lang="en-US" sz="2400" i="1" dirty="0">
              <a:latin typeface="Century Gothic" panose="020B0502020202020204" pitchFamily="34" charset="0"/>
            </a:endParaRPr>
          </a:p>
        </p:txBody>
      </p:sp>
    </p:spTree>
    <p:extLst>
      <p:ext uri="{BB962C8B-B14F-4D97-AF65-F5344CB8AC3E}">
        <p14:creationId xmlns:p14="http://schemas.microsoft.com/office/powerpoint/2010/main" val="202379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3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990600"/>
            <a:ext cx="11125200" cy="4114800"/>
          </a:xfrm>
        </p:spPr>
        <p:txBody>
          <a:bodyPr/>
          <a:lstStyle/>
          <a:p>
            <a:pPr marL="0" lvl="0" indent="0">
              <a:buClrTx/>
              <a:buNone/>
            </a:pPr>
            <a:r>
              <a:rPr lang="en-US" b="1" dirty="0">
                <a:solidFill>
                  <a:srgbClr val="0070C0"/>
                </a:solidFill>
                <a:latin typeface="Century Gothic" panose="020B0502020202020204" pitchFamily="34" charset="0"/>
              </a:rPr>
              <a:t>Anticoccidials </a:t>
            </a:r>
          </a:p>
          <a:p>
            <a:pPr>
              <a:buClrTx/>
              <a:buFont typeface="Wingdings" panose="05000000000000000000" pitchFamily="2" charset="2"/>
              <a:buChar char="§"/>
            </a:pPr>
            <a:r>
              <a:rPr lang="en-US" dirty="0">
                <a:latin typeface="Century Gothic" panose="020B0502020202020204" pitchFamily="34" charset="0"/>
              </a:rPr>
              <a:t>“Sulfa drugs” </a:t>
            </a:r>
            <a:r>
              <a:rPr lang="en-US" dirty="0" err="1">
                <a:latin typeface="Century Gothic" panose="020B0502020202020204" pitchFamily="34" charset="0"/>
              </a:rPr>
              <a:t>Sulfadimethoxine</a:t>
            </a:r>
            <a:r>
              <a:rPr lang="en-US" dirty="0">
                <a:latin typeface="Century Gothic" panose="020B0502020202020204" pitchFamily="34" charset="0"/>
              </a:rPr>
              <a:t> (</a:t>
            </a:r>
            <a:r>
              <a:rPr lang="en-US" dirty="0" err="1">
                <a:latin typeface="Century Gothic" panose="020B0502020202020204" pitchFamily="34" charset="0"/>
              </a:rPr>
              <a:t>Albon</a:t>
            </a:r>
            <a:r>
              <a:rPr lang="en-US" dirty="0">
                <a:latin typeface="Century Gothic" panose="020B0502020202020204" pitchFamily="34" charset="0"/>
              </a:rPr>
              <a:t>) -</a:t>
            </a:r>
            <a:r>
              <a:rPr lang="en-US" i="1" dirty="0">
                <a:latin typeface="Century Gothic" panose="020B0502020202020204" pitchFamily="34" charset="0"/>
              </a:rPr>
              <a:t>static </a:t>
            </a:r>
          </a:p>
          <a:p>
            <a:pPr lvl="1">
              <a:buClrTx/>
              <a:buFont typeface="Wingdings" panose="05000000000000000000" pitchFamily="2" charset="2"/>
              <a:buChar char="§"/>
            </a:pPr>
            <a:r>
              <a:rPr lang="en-US" sz="2400" dirty="0" err="1">
                <a:latin typeface="Century Gothic" panose="020B0502020202020204" pitchFamily="34" charset="0"/>
                <a:cs typeface="Comic Sans MS"/>
              </a:rPr>
              <a:t>Albon</a:t>
            </a:r>
            <a:r>
              <a:rPr lang="en-US" sz="2400" dirty="0">
                <a:latin typeface="Century Gothic" panose="020B0502020202020204" pitchFamily="34" charset="0"/>
                <a:cs typeface="Comic Sans MS"/>
              </a:rPr>
              <a:t>®, </a:t>
            </a:r>
            <a:r>
              <a:rPr lang="en-US" sz="2400" dirty="0" err="1">
                <a:latin typeface="Century Gothic" panose="020B0502020202020204" pitchFamily="34" charset="0"/>
                <a:cs typeface="Comic Sans MS"/>
              </a:rPr>
              <a:t>Bactrovet</a:t>
            </a:r>
            <a:r>
              <a:rPr lang="en-US" sz="2400" dirty="0">
                <a:latin typeface="Century Gothic" panose="020B0502020202020204" pitchFamily="34" charset="0"/>
                <a:cs typeface="Comic Sans MS"/>
              </a:rPr>
              <a:t>®, or </a:t>
            </a:r>
            <a:r>
              <a:rPr lang="en-US" sz="2400" dirty="0" err="1">
                <a:latin typeface="Century Gothic" panose="020B0502020202020204" pitchFamily="34" charset="0"/>
                <a:cs typeface="Comic Sans MS"/>
              </a:rPr>
              <a:t>Tribrissen</a:t>
            </a:r>
            <a:r>
              <a:rPr lang="en-US" sz="2400" dirty="0">
                <a:latin typeface="Century Gothic" panose="020B0502020202020204" pitchFamily="34" charset="0"/>
                <a:cs typeface="Comic Sans MS"/>
              </a:rPr>
              <a:t>®</a:t>
            </a:r>
          </a:p>
          <a:p>
            <a:pPr lvl="1">
              <a:buClrTx/>
              <a:buFont typeface="Wingdings" panose="05000000000000000000" pitchFamily="2" charset="2"/>
              <a:buChar char="§"/>
            </a:pPr>
            <a:r>
              <a:rPr lang="en-US" sz="2400" dirty="0">
                <a:latin typeface="Century Gothic" panose="020B0502020202020204" pitchFamily="34" charset="0"/>
              </a:rPr>
              <a:t>Efficacy against acute disease unclear</a:t>
            </a:r>
          </a:p>
          <a:p>
            <a:pPr lvl="1">
              <a:buClrTx/>
              <a:buFont typeface="Wingdings" panose="05000000000000000000" pitchFamily="2" charset="2"/>
              <a:buChar char="§"/>
            </a:pPr>
            <a:endParaRPr lang="en-US" sz="2400" dirty="0">
              <a:latin typeface="Century Gothic" panose="020B0502020202020204" pitchFamily="34" charset="0"/>
            </a:endParaRPr>
          </a:p>
          <a:p>
            <a:pPr lvl="0">
              <a:buClrTx/>
              <a:buFont typeface="Wingdings" panose="05000000000000000000" pitchFamily="2" charset="2"/>
              <a:buChar char="§"/>
            </a:pPr>
            <a:r>
              <a:rPr lang="en-US" dirty="0" err="1">
                <a:latin typeface="Century Gothic" panose="020B0502020202020204" pitchFamily="34" charset="0"/>
              </a:rPr>
              <a:t>Ponazuril</a:t>
            </a:r>
            <a:r>
              <a:rPr lang="en-US" dirty="0">
                <a:latin typeface="Century Gothic" panose="020B0502020202020204" pitchFamily="34" charset="0"/>
              </a:rPr>
              <a:t> (off label)-</a:t>
            </a:r>
            <a:r>
              <a:rPr lang="en-US" i="1" dirty="0" err="1">
                <a:latin typeface="Century Gothic" panose="020B0502020202020204" pitchFamily="34" charset="0"/>
              </a:rPr>
              <a:t>cidal</a:t>
            </a:r>
            <a:endParaRPr lang="en-US" i="1" dirty="0">
              <a:latin typeface="Century Gothic" panose="020B0502020202020204" pitchFamily="34" charset="0"/>
            </a:endParaRPr>
          </a:p>
          <a:p>
            <a:pPr lvl="1">
              <a:buClrTx/>
              <a:buFont typeface="Wingdings" panose="05000000000000000000" pitchFamily="2" charset="2"/>
              <a:buChar char="§"/>
            </a:pPr>
            <a:r>
              <a:rPr lang="en-US" sz="2400" dirty="0" err="1">
                <a:latin typeface="Century Gothic" panose="020B0502020202020204" pitchFamily="34" charset="0"/>
              </a:rPr>
              <a:t>Toltrazuril</a:t>
            </a:r>
            <a:r>
              <a:rPr lang="en-US" sz="2400" dirty="0">
                <a:latin typeface="Century Gothic" panose="020B0502020202020204" pitchFamily="34" charset="0"/>
              </a:rPr>
              <a:t> sulfone®, Marquis®, </a:t>
            </a:r>
            <a:r>
              <a:rPr lang="en-US" sz="2400" dirty="0" err="1">
                <a:latin typeface="Century Gothic" panose="020B0502020202020204" pitchFamily="34" charset="0"/>
              </a:rPr>
              <a:t>Ponalrestat</a:t>
            </a:r>
            <a:r>
              <a:rPr lang="en-US" sz="2400" dirty="0">
                <a:latin typeface="Century Gothic" panose="020B0502020202020204" pitchFamily="34" charset="0"/>
              </a:rPr>
              <a:t>®</a:t>
            </a:r>
          </a:p>
          <a:p>
            <a:pPr lvl="1">
              <a:buClrTx/>
              <a:buFont typeface="Wingdings" panose="05000000000000000000" pitchFamily="2" charset="2"/>
              <a:buChar char="§"/>
            </a:pPr>
            <a:r>
              <a:rPr lang="en-US" sz="2400" dirty="0">
                <a:latin typeface="Century Gothic" panose="020B0502020202020204" pitchFamily="34" charset="0"/>
              </a:rPr>
              <a:t>Studies indicate may be more effective</a:t>
            </a:r>
            <a:endParaRPr lang="en-US" b="1" dirty="0">
              <a:solidFill>
                <a:srgbClr val="0070C0"/>
              </a:solidFill>
              <a:latin typeface="Century Gothic" panose="020B0502020202020204" pitchFamily="34" charset="0"/>
            </a:endParaRPr>
          </a:p>
        </p:txBody>
      </p:sp>
      <p:sp>
        <p:nvSpPr>
          <p:cNvPr id="5" name="Rectangle 2">
            <a:extLst>
              <a:ext uri="{FF2B5EF4-FFF2-40B4-BE49-F238E27FC236}">
                <a16:creationId xmlns:a16="http://schemas.microsoft.com/office/drawing/2014/main" id="{B19580FA-DD43-4AC1-882F-7E06D7BC5339}"/>
              </a:ext>
            </a:extLst>
          </p:cNvPr>
          <p:cNvSpPr txBox="1">
            <a:spLocks noChangeArrowheads="1"/>
          </p:cNvSpPr>
          <p:nvPr/>
        </p:nvSpPr>
        <p:spPr bwMode="auto">
          <a:xfrm>
            <a:off x="448733" y="16933"/>
            <a:ext cx="7832725"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r>
              <a:rPr lang="en-US" altLang="en-US" sz="4000" b="1" kern="0" dirty="0">
                <a:solidFill>
                  <a:srgbClr val="003366"/>
                </a:solidFill>
                <a:latin typeface="Century Gothic" panose="020B0502020202020204" pitchFamily="34" charset="0"/>
              </a:rPr>
              <a:t>Treatment: </a:t>
            </a:r>
            <a:r>
              <a:rPr lang="en-US" altLang="en-US" sz="4000" b="1" i="1" kern="0" dirty="0" err="1">
                <a:solidFill>
                  <a:srgbClr val="003366"/>
                </a:solidFill>
                <a:latin typeface="Century Gothic" panose="020B0502020202020204" pitchFamily="34" charset="0"/>
              </a:rPr>
              <a:t>Cystoisospora</a:t>
            </a:r>
            <a:endParaRPr lang="en-US" altLang="en-US" sz="4000" kern="0" dirty="0">
              <a:solidFill>
                <a:srgbClr val="003366"/>
              </a:solidFill>
              <a:latin typeface="Century Gothic" panose="020B0502020202020204" pitchFamily="34" charset="0"/>
            </a:endParaRPr>
          </a:p>
        </p:txBody>
      </p:sp>
      <p:sp>
        <p:nvSpPr>
          <p:cNvPr id="2" name="Rectangle 1"/>
          <p:cNvSpPr/>
          <p:nvPr/>
        </p:nvSpPr>
        <p:spPr>
          <a:xfrm>
            <a:off x="187325" y="5096933"/>
            <a:ext cx="11395075" cy="584775"/>
          </a:xfrm>
          <a:prstGeom prst="rect">
            <a:avLst/>
          </a:prstGeom>
        </p:spPr>
        <p:txBody>
          <a:bodyPr wrap="square">
            <a:spAutoFit/>
          </a:bodyPr>
          <a:lstStyle/>
          <a:p>
            <a:pPr lvl="0">
              <a:spcBef>
                <a:spcPct val="20000"/>
              </a:spcBef>
              <a:buSzPct val="60000"/>
            </a:pPr>
            <a:r>
              <a:rPr lang="en-US" sz="3200" b="1" kern="0" dirty="0">
                <a:solidFill>
                  <a:srgbClr val="0070C0"/>
                </a:solidFill>
                <a:latin typeface="Century Gothic" panose="020B0502020202020204" pitchFamily="34" charset="0"/>
                <a:ea typeface="+mn-ea"/>
              </a:rPr>
              <a:t>Give supportive therapy for symptoms</a:t>
            </a:r>
          </a:p>
        </p:txBody>
      </p:sp>
      <p:sp>
        <p:nvSpPr>
          <p:cNvPr id="3" name="Rectangle 2"/>
          <p:cNvSpPr/>
          <p:nvPr/>
        </p:nvSpPr>
        <p:spPr>
          <a:xfrm>
            <a:off x="187325" y="5943600"/>
            <a:ext cx="10744200" cy="584775"/>
          </a:xfrm>
          <a:prstGeom prst="rect">
            <a:avLst/>
          </a:prstGeom>
        </p:spPr>
        <p:txBody>
          <a:bodyPr wrap="square">
            <a:spAutoFit/>
          </a:bodyPr>
          <a:lstStyle/>
          <a:p>
            <a:pPr lvl="0">
              <a:spcBef>
                <a:spcPct val="20000"/>
              </a:spcBef>
              <a:buSzPct val="60000"/>
            </a:pPr>
            <a:r>
              <a:rPr lang="en-US" sz="3200" kern="0" dirty="0">
                <a:solidFill>
                  <a:srgbClr val="000000"/>
                </a:solidFill>
                <a:latin typeface="Century Gothic" panose="020B0502020202020204" pitchFamily="34" charset="0"/>
              </a:rPr>
              <a:t>Once infected, have immunity against that species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950" y="2593204"/>
            <a:ext cx="3600450" cy="3219450"/>
          </a:xfrm>
          <a:prstGeom prst="rect">
            <a:avLst/>
          </a:prstGeom>
        </p:spPr>
      </p:pic>
    </p:spTree>
    <p:extLst>
      <p:ext uri="{BB962C8B-B14F-4D97-AF65-F5344CB8AC3E}">
        <p14:creationId xmlns:p14="http://schemas.microsoft.com/office/powerpoint/2010/main" val="208978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152401" y="872856"/>
            <a:ext cx="8229600" cy="5681003"/>
          </a:xfrm>
        </p:spPr>
        <p:txBody>
          <a:bodyPr/>
          <a:lstStyle/>
          <a:p>
            <a:pPr lvl="0">
              <a:buClrTx/>
              <a:buFont typeface="Wingdings" panose="05000000000000000000" pitchFamily="2" charset="2"/>
              <a:buChar char="§"/>
            </a:pPr>
            <a:r>
              <a:rPr lang="en-US" sz="2800" b="1" dirty="0">
                <a:solidFill>
                  <a:srgbClr val="0070C0"/>
                </a:solidFill>
                <a:latin typeface="Century Gothic" panose="020B0502020202020204" pitchFamily="34" charset="0"/>
              </a:rPr>
              <a:t>Sanitation</a:t>
            </a:r>
            <a:endParaRPr lang="en-US" sz="3600" b="1" dirty="0">
              <a:solidFill>
                <a:srgbClr val="0070C0"/>
              </a:solidFill>
              <a:latin typeface="Century Gothic" panose="020B0502020202020204" pitchFamily="34" charset="0"/>
            </a:endParaRPr>
          </a:p>
          <a:p>
            <a:pPr lvl="1">
              <a:buClrTx/>
              <a:buFont typeface="Wingdings" panose="05000000000000000000" pitchFamily="2" charset="2"/>
              <a:buChar char="§"/>
            </a:pPr>
            <a:r>
              <a:rPr lang="en-US" sz="2400" dirty="0">
                <a:latin typeface="Century Gothic" panose="020B0502020202020204" pitchFamily="34" charset="0"/>
              </a:rPr>
              <a:t>Young and naïve animals</a:t>
            </a:r>
            <a:endParaRPr lang="en-US" sz="3200" dirty="0">
              <a:latin typeface="Century Gothic" panose="020B0502020202020204" pitchFamily="34" charset="0"/>
            </a:endParaRPr>
          </a:p>
          <a:p>
            <a:pPr lvl="1">
              <a:buClrTx/>
              <a:buFont typeface="Wingdings" panose="05000000000000000000" pitchFamily="2" charset="2"/>
              <a:buChar char="§"/>
            </a:pPr>
            <a:r>
              <a:rPr lang="en-US" sz="2400" dirty="0">
                <a:latin typeface="Century Gothic" panose="020B0502020202020204" pitchFamily="34" charset="0"/>
              </a:rPr>
              <a:t>Kennels &amp; catteries</a:t>
            </a:r>
          </a:p>
          <a:p>
            <a:pPr lvl="1">
              <a:buClrTx/>
              <a:buFont typeface="Wingdings" panose="05000000000000000000" pitchFamily="2" charset="2"/>
              <a:buChar char="§"/>
            </a:pPr>
            <a:r>
              <a:rPr lang="en-US" sz="2400" dirty="0">
                <a:latin typeface="Century Gothic" panose="020B0502020202020204" pitchFamily="34" charset="0"/>
              </a:rPr>
              <a:t>Pig farrowing houses</a:t>
            </a:r>
          </a:p>
          <a:p>
            <a:pPr lvl="1">
              <a:buClrTx/>
              <a:buFont typeface="Wingdings" panose="05000000000000000000" pitchFamily="2" charset="2"/>
              <a:buChar char="§"/>
            </a:pPr>
            <a:r>
              <a:rPr lang="en-US" sz="2400" dirty="0">
                <a:latin typeface="Century Gothic" panose="020B0502020202020204" pitchFamily="34" charset="0"/>
              </a:rPr>
              <a:t>Sporulated oocysts are resistant, can survive (year) in moist, protected environments</a:t>
            </a:r>
          </a:p>
          <a:p>
            <a:pPr lvl="1">
              <a:buClrTx/>
              <a:buFont typeface="Wingdings" panose="05000000000000000000" pitchFamily="2" charset="2"/>
              <a:buChar char="§"/>
            </a:pPr>
            <a:r>
              <a:rPr lang="en-US" sz="2400" dirty="0">
                <a:latin typeface="Century Gothic" panose="020B0502020202020204" pitchFamily="34" charset="0"/>
              </a:rPr>
              <a:t>Susceptible to freezing or extremely high temperatures; ammonia solution</a:t>
            </a:r>
          </a:p>
          <a:p>
            <a:pPr>
              <a:buClrTx/>
              <a:buFont typeface="Wingdings" panose="05000000000000000000" pitchFamily="2" charset="2"/>
              <a:buChar char="§"/>
            </a:pPr>
            <a:r>
              <a:rPr lang="en-US" sz="2800" b="1" dirty="0">
                <a:solidFill>
                  <a:srgbClr val="0070C0"/>
                </a:solidFill>
                <a:latin typeface="Century Gothic" panose="020B0502020202020204" pitchFamily="34" charset="0"/>
              </a:rPr>
              <a:t>Prevent access to paratenic hosts</a:t>
            </a:r>
          </a:p>
          <a:p>
            <a:pPr lvl="1">
              <a:buClrTx/>
              <a:buFont typeface="Wingdings" panose="05000000000000000000" pitchFamily="2" charset="2"/>
              <a:buChar char="§"/>
            </a:pPr>
            <a:r>
              <a:rPr lang="en-US" sz="2400" dirty="0">
                <a:latin typeface="Century Gothic" panose="020B0502020202020204" pitchFamily="34" charset="0"/>
              </a:rPr>
              <a:t>Mainly rodents</a:t>
            </a:r>
          </a:p>
          <a:p>
            <a:pPr lvl="0">
              <a:buClrTx/>
              <a:buFont typeface="Wingdings" panose="05000000000000000000" pitchFamily="2" charset="2"/>
              <a:buChar char="§"/>
            </a:pPr>
            <a:r>
              <a:rPr lang="en-US" sz="2800" b="1" dirty="0">
                <a:solidFill>
                  <a:srgbClr val="0070C0"/>
                </a:solidFill>
                <a:latin typeface="Century Gothic" panose="020B0502020202020204" pitchFamily="34" charset="0"/>
              </a:rPr>
              <a:t>Good nutrition important</a:t>
            </a:r>
          </a:p>
          <a:p>
            <a:pPr lvl="0">
              <a:buClrTx/>
              <a:buFont typeface="Wingdings" panose="05000000000000000000" pitchFamily="2" charset="2"/>
              <a:buChar char="§"/>
            </a:pPr>
            <a:r>
              <a:rPr lang="en-US" sz="2800" b="1" dirty="0">
                <a:solidFill>
                  <a:srgbClr val="0070C0"/>
                </a:solidFill>
                <a:latin typeface="Century Gothic" panose="020B0502020202020204" pitchFamily="34" charset="0"/>
              </a:rPr>
              <a:t>Keep Stress Low</a:t>
            </a:r>
          </a:p>
        </p:txBody>
      </p:sp>
      <p:sp>
        <p:nvSpPr>
          <p:cNvPr id="5" name="Rectangle 2">
            <a:extLst>
              <a:ext uri="{FF2B5EF4-FFF2-40B4-BE49-F238E27FC236}">
                <a16:creationId xmlns:a16="http://schemas.microsoft.com/office/drawing/2014/main" id="{2185FC52-538A-4405-B17F-87EC9DDE7839}"/>
              </a:ext>
            </a:extLst>
          </p:cNvPr>
          <p:cNvSpPr txBox="1">
            <a:spLocks noChangeArrowheads="1"/>
          </p:cNvSpPr>
          <p:nvPr/>
        </p:nvSpPr>
        <p:spPr bwMode="auto">
          <a:xfrm>
            <a:off x="1066800" y="33997"/>
            <a:ext cx="7832725"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r>
              <a:rPr lang="en-US" altLang="en-US" sz="4000" b="1" kern="0" dirty="0">
                <a:solidFill>
                  <a:srgbClr val="003366"/>
                </a:solidFill>
                <a:latin typeface="Century Gothic" panose="020B0502020202020204" pitchFamily="34" charset="0"/>
              </a:rPr>
              <a:t>Control: </a:t>
            </a:r>
            <a:r>
              <a:rPr lang="en-US" altLang="en-US" sz="4000" b="1" i="1" kern="0" dirty="0" err="1">
                <a:solidFill>
                  <a:srgbClr val="003366"/>
                </a:solidFill>
                <a:latin typeface="Century Gothic" panose="020B0502020202020204" pitchFamily="34" charset="0"/>
              </a:rPr>
              <a:t>Cystoisospora</a:t>
            </a:r>
            <a:endParaRPr lang="en-US" altLang="en-US" sz="4000" kern="0" dirty="0">
              <a:solidFill>
                <a:srgbClr val="003366"/>
              </a:solidFill>
              <a:latin typeface="Century Gothic" panose="020B0502020202020204" pitchFamily="34" charset="0"/>
            </a:endParaRPr>
          </a:p>
        </p:txBody>
      </p:sp>
      <p:grpSp>
        <p:nvGrpSpPr>
          <p:cNvPr id="3" name="Group 2">
            <a:extLst>
              <a:ext uri="{FF2B5EF4-FFF2-40B4-BE49-F238E27FC236}">
                <a16:creationId xmlns:a16="http://schemas.microsoft.com/office/drawing/2014/main" id="{13C2655D-3522-4B66-A5C0-E3E079C29FAA}"/>
              </a:ext>
            </a:extLst>
          </p:cNvPr>
          <p:cNvGrpSpPr/>
          <p:nvPr/>
        </p:nvGrpSpPr>
        <p:grpSpPr>
          <a:xfrm>
            <a:off x="7620000" y="1981200"/>
            <a:ext cx="4572000" cy="2571090"/>
            <a:chOff x="7620000" y="1981200"/>
            <a:chExt cx="4572000" cy="2571090"/>
          </a:xfrm>
        </p:grpSpPr>
        <p:pic>
          <p:nvPicPr>
            <p:cNvPr id="4098" name="Picture 2" descr="Image result for cleaning pig farrowing house">
              <a:extLst>
                <a:ext uri="{FF2B5EF4-FFF2-40B4-BE49-F238E27FC236}">
                  <a16:creationId xmlns:a16="http://schemas.microsoft.com/office/drawing/2014/main" id="{98C9DA53-3242-4433-9010-44FEDDF8488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20000" y="1981200"/>
              <a:ext cx="4572000" cy="25568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BD8813F-1AEC-4CB4-9088-6A050D9EC728}"/>
                </a:ext>
              </a:extLst>
            </p:cNvPr>
            <p:cNvSpPr/>
            <p:nvPr/>
          </p:nvSpPr>
          <p:spPr>
            <a:xfrm>
              <a:off x="10343417" y="4275291"/>
              <a:ext cx="1848583" cy="276999"/>
            </a:xfrm>
            <a:prstGeom prst="rect">
              <a:avLst/>
            </a:prstGeom>
          </p:spPr>
          <p:txBody>
            <a:bodyPr wrap="none">
              <a:spAutoFit/>
            </a:bodyPr>
            <a:lstStyle/>
            <a:p>
              <a:r>
                <a:rPr lang="nl-NL" sz="1200" dirty="0">
                  <a:solidFill>
                    <a:schemeClr val="bg1">
                      <a:lumMod val="75000"/>
                    </a:schemeClr>
                  </a:solidFill>
                  <a:latin typeface="Roboto"/>
                </a:rPr>
                <a:t>Kärcher UK,Dec 3, 2014</a:t>
              </a:r>
              <a:endParaRPr lang="en-US" sz="1200" dirty="0">
                <a:solidFill>
                  <a:schemeClr val="bg1">
                    <a:lumMod val="75000"/>
                  </a:schemeClr>
                </a:solidFill>
              </a:endParaRPr>
            </a:p>
          </p:txBody>
        </p:sp>
      </p:grpSp>
    </p:spTree>
    <p:extLst>
      <p:ext uri="{BB962C8B-B14F-4D97-AF65-F5344CB8AC3E}">
        <p14:creationId xmlns:p14="http://schemas.microsoft.com/office/powerpoint/2010/main" val="347399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4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381000" y="990600"/>
            <a:ext cx="11658600" cy="5528603"/>
          </a:xfrm>
        </p:spPr>
        <p:txBody>
          <a:bodyPr/>
          <a:lstStyle/>
          <a:p>
            <a:pPr lvl="0">
              <a:buClrTx/>
              <a:buFont typeface="Wingdings" panose="05000000000000000000" pitchFamily="2" charset="2"/>
              <a:buChar char="§"/>
            </a:pPr>
            <a:r>
              <a:rPr lang="en-US" i="1" dirty="0">
                <a:latin typeface="Century Gothic" panose="020B0502020202020204" pitchFamily="34" charset="0"/>
              </a:rPr>
              <a:t>Cystoisospora spp.</a:t>
            </a:r>
            <a:endParaRPr lang="en-US" sz="4000" dirty="0">
              <a:latin typeface="Century Gothic" panose="020B0502020202020204" pitchFamily="34" charset="0"/>
            </a:endParaRPr>
          </a:p>
          <a:p>
            <a:pPr lvl="1">
              <a:buClrTx/>
              <a:buFont typeface="Wingdings" panose="05000000000000000000" pitchFamily="2" charset="2"/>
              <a:buChar char="§"/>
            </a:pPr>
            <a:r>
              <a:rPr lang="en-US" dirty="0">
                <a:latin typeface="Century Gothic" panose="020B0502020202020204" pitchFamily="34" charset="0"/>
              </a:rPr>
              <a:t>Ubiquitous</a:t>
            </a:r>
            <a:endParaRPr lang="en-US" sz="3600" dirty="0">
              <a:latin typeface="Century Gothic" panose="020B0502020202020204" pitchFamily="34" charset="0"/>
            </a:endParaRPr>
          </a:p>
          <a:p>
            <a:pPr lvl="1">
              <a:buClrTx/>
              <a:buFont typeface="Wingdings" panose="05000000000000000000" pitchFamily="2" charset="2"/>
              <a:buChar char="§"/>
            </a:pPr>
            <a:r>
              <a:rPr lang="en-US" b="1" dirty="0">
                <a:solidFill>
                  <a:srgbClr val="0070C0"/>
                </a:solidFill>
                <a:latin typeface="Century Gothic" panose="020B0502020202020204" pitchFamily="34" charset="0"/>
              </a:rPr>
              <a:t>Very host specific no cross-species infections or zoonosis</a:t>
            </a:r>
            <a:endParaRPr lang="en-US" sz="3200" b="1" dirty="0">
              <a:solidFill>
                <a:srgbClr val="0070C0"/>
              </a:solidFill>
              <a:latin typeface="Century Gothic" panose="020B0502020202020204" pitchFamily="34" charset="0"/>
            </a:endParaRPr>
          </a:p>
          <a:p>
            <a:pPr lvl="0">
              <a:buClrTx/>
              <a:buFont typeface="Wingdings" panose="05000000000000000000" pitchFamily="2" charset="2"/>
              <a:buChar char="§"/>
            </a:pPr>
            <a:r>
              <a:rPr lang="en-US" b="1" dirty="0">
                <a:solidFill>
                  <a:srgbClr val="0070C0"/>
                </a:solidFill>
                <a:latin typeface="Century Gothic" panose="020B0502020202020204" pitchFamily="34" charset="0"/>
              </a:rPr>
              <a:t>Host risk factors</a:t>
            </a:r>
            <a:endParaRPr lang="en-US" sz="4000" b="1" dirty="0">
              <a:solidFill>
                <a:srgbClr val="0070C0"/>
              </a:solidFill>
              <a:latin typeface="Century Gothic" panose="020B0502020202020204" pitchFamily="34" charset="0"/>
            </a:endParaRPr>
          </a:p>
          <a:p>
            <a:pPr lvl="1">
              <a:buClrTx/>
              <a:buFont typeface="Wingdings" panose="05000000000000000000" pitchFamily="2" charset="2"/>
              <a:buChar char="§"/>
            </a:pPr>
            <a:r>
              <a:rPr lang="en-US" b="1" dirty="0">
                <a:solidFill>
                  <a:srgbClr val="0070C0"/>
                </a:solidFill>
                <a:latin typeface="Century Gothic" panose="020B0502020202020204" pitchFamily="34" charset="0"/>
              </a:rPr>
              <a:t>Immunodeficient: young, stressed, poor nutrition</a:t>
            </a:r>
            <a:endParaRPr lang="en-US" sz="3600" b="1" dirty="0">
              <a:solidFill>
                <a:srgbClr val="0070C0"/>
              </a:solidFill>
              <a:latin typeface="Century Gothic" panose="020B0502020202020204" pitchFamily="34" charset="0"/>
            </a:endParaRPr>
          </a:p>
          <a:p>
            <a:pPr lvl="0">
              <a:buClrTx/>
              <a:buFont typeface="Wingdings" panose="05000000000000000000" pitchFamily="2" charset="2"/>
              <a:buChar char="§"/>
            </a:pPr>
            <a:r>
              <a:rPr lang="en-US" b="1" dirty="0">
                <a:solidFill>
                  <a:srgbClr val="0070C0"/>
                </a:solidFill>
                <a:latin typeface="Century Gothic" panose="020B0502020202020204" pitchFamily="34" charset="0"/>
              </a:rPr>
              <a:t>Environmental risk factors </a:t>
            </a:r>
            <a:endParaRPr lang="en-US" sz="4000" b="1" dirty="0">
              <a:solidFill>
                <a:srgbClr val="0070C0"/>
              </a:solidFill>
              <a:latin typeface="Century Gothic" panose="020B0502020202020204" pitchFamily="34" charset="0"/>
            </a:endParaRPr>
          </a:p>
          <a:p>
            <a:pPr lvl="1">
              <a:buClrTx/>
              <a:buFont typeface="Wingdings" panose="05000000000000000000" pitchFamily="2" charset="2"/>
              <a:buChar char="§"/>
            </a:pPr>
            <a:r>
              <a:rPr lang="en-US" b="1" dirty="0">
                <a:solidFill>
                  <a:srgbClr val="0070C0"/>
                </a:solidFill>
                <a:latin typeface="Century Gothic" panose="020B0502020202020204" pitchFamily="34" charset="0"/>
              </a:rPr>
              <a:t>Moist, unsanitary conditions </a:t>
            </a:r>
            <a:r>
              <a:rPr lang="en-US" dirty="0">
                <a:latin typeface="Century Gothic" panose="020B0502020202020204" pitchFamily="34" charset="0"/>
              </a:rPr>
              <a:t>promote sporulation of oocysts occurs within 2-4 days</a:t>
            </a:r>
            <a:endParaRPr lang="en-US" sz="3600" dirty="0">
              <a:latin typeface="Century Gothic" panose="020B0502020202020204" pitchFamily="34" charset="0"/>
            </a:endParaRPr>
          </a:p>
          <a:p>
            <a:pPr lvl="1">
              <a:buClrTx/>
              <a:buFont typeface="Wingdings" panose="05000000000000000000" pitchFamily="2" charset="2"/>
              <a:buChar char="§"/>
            </a:pPr>
            <a:r>
              <a:rPr lang="en-US" b="1" dirty="0">
                <a:solidFill>
                  <a:srgbClr val="0070C0"/>
                </a:solidFill>
                <a:latin typeface="Century Gothic" panose="020B0502020202020204" pitchFamily="34" charset="0"/>
              </a:rPr>
              <a:t>Access to paratenic hosts </a:t>
            </a:r>
            <a:r>
              <a:rPr lang="en-US" dirty="0">
                <a:latin typeface="Century Gothic" panose="020B0502020202020204" pitchFamily="34" charset="0"/>
              </a:rPr>
              <a:t>(mostly rodents)</a:t>
            </a:r>
            <a:endParaRPr lang="en-US" sz="3600" dirty="0">
              <a:latin typeface="Century Gothic" panose="020B0502020202020204" pitchFamily="34" charset="0"/>
            </a:endParaRPr>
          </a:p>
        </p:txBody>
      </p:sp>
      <p:sp>
        <p:nvSpPr>
          <p:cNvPr id="5" name="Rectangle 2">
            <a:extLst>
              <a:ext uri="{FF2B5EF4-FFF2-40B4-BE49-F238E27FC236}">
                <a16:creationId xmlns:a16="http://schemas.microsoft.com/office/drawing/2014/main" id="{2185FC52-538A-4405-B17F-87EC9DDE7839}"/>
              </a:ext>
            </a:extLst>
          </p:cNvPr>
          <p:cNvSpPr txBox="1">
            <a:spLocks noChangeArrowheads="1"/>
          </p:cNvSpPr>
          <p:nvPr/>
        </p:nvSpPr>
        <p:spPr bwMode="auto">
          <a:xfrm>
            <a:off x="1066800" y="33997"/>
            <a:ext cx="7832725"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r>
              <a:rPr lang="en-US" altLang="en-US" sz="4000" b="1" kern="0" dirty="0">
                <a:solidFill>
                  <a:srgbClr val="003366"/>
                </a:solidFill>
                <a:latin typeface="Century Gothic" panose="020B0502020202020204" pitchFamily="34" charset="0"/>
              </a:rPr>
              <a:t>Epidemiology: </a:t>
            </a:r>
            <a:r>
              <a:rPr lang="en-US" altLang="en-US" sz="4000" b="1" i="1" kern="0" dirty="0" err="1">
                <a:solidFill>
                  <a:srgbClr val="003366"/>
                </a:solidFill>
                <a:latin typeface="Century Gothic" panose="020B0502020202020204" pitchFamily="34" charset="0"/>
              </a:rPr>
              <a:t>Cystoisospora</a:t>
            </a:r>
            <a:endParaRPr lang="en-US" altLang="en-US" sz="4000" kern="0" dirty="0">
              <a:solidFill>
                <a:srgbClr val="003366"/>
              </a:solidFill>
              <a:latin typeface="Century Gothic" panose="020B0502020202020204" pitchFamily="34" charset="0"/>
            </a:endParaRPr>
          </a:p>
        </p:txBody>
      </p:sp>
    </p:spTree>
    <p:extLst>
      <p:ext uri="{BB962C8B-B14F-4D97-AF65-F5344CB8AC3E}">
        <p14:creationId xmlns:p14="http://schemas.microsoft.com/office/powerpoint/2010/main" val="294164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788C65-35B9-4F37-A861-9E293E87992C}"/>
              </a:ext>
            </a:extLst>
          </p:cNvPr>
          <p:cNvSpPr/>
          <p:nvPr/>
        </p:nvSpPr>
        <p:spPr>
          <a:xfrm>
            <a:off x="90822" y="3351351"/>
            <a:ext cx="11663823" cy="3433859"/>
          </a:xfrm>
          <a:prstGeom prst="rect">
            <a:avLst/>
          </a:prstGeom>
          <a:solidFill>
            <a:srgbClr val="00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4">
            <a:extLst>
              <a:ext uri="{FF2B5EF4-FFF2-40B4-BE49-F238E27FC236}">
                <a16:creationId xmlns:a16="http://schemas.microsoft.com/office/drawing/2014/main" id="{0E83D798-FB35-4792-A6DB-5B93B9577338}"/>
              </a:ext>
            </a:extLst>
          </p:cNvPr>
          <p:cNvSpPr txBox="1">
            <a:spLocks noChangeArrowheads="1"/>
          </p:cNvSpPr>
          <p:nvPr/>
        </p:nvSpPr>
        <p:spPr bwMode="auto">
          <a:xfrm>
            <a:off x="503032" y="3956582"/>
            <a:ext cx="5623239" cy="2223396"/>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Autofit/>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a:lnSpc>
                <a:spcPct val="85000"/>
              </a:lnSpc>
              <a:spcAft>
                <a:spcPts val="600"/>
              </a:spcAft>
            </a:pPr>
            <a:r>
              <a:rPr lang="en-US" altLang="en-US" b="1" spc="-50" dirty="0">
                <a:solidFill>
                  <a:srgbClr val="FFFFFF"/>
                </a:solidFill>
                <a:latin typeface="Century Gothic" panose="020B0502020202020204" pitchFamily="34" charset="0"/>
              </a:rPr>
              <a:t>Host species and </a:t>
            </a:r>
          </a:p>
          <a:p>
            <a:pPr>
              <a:lnSpc>
                <a:spcPct val="85000"/>
              </a:lnSpc>
              <a:spcAft>
                <a:spcPts val="600"/>
              </a:spcAft>
            </a:pPr>
            <a:r>
              <a:rPr lang="en-US" altLang="en-US" b="1" spc="-50" dirty="0">
                <a:solidFill>
                  <a:srgbClr val="FFFFFF"/>
                </a:solidFill>
                <a:latin typeface="Century Gothic" panose="020B0502020202020204" pitchFamily="34" charset="0"/>
              </a:rPr>
              <a:t>Pathogenic</a:t>
            </a:r>
            <a:r>
              <a:rPr lang="en-US" altLang="en-US" b="1" i="1" spc="-50" dirty="0">
                <a:solidFill>
                  <a:srgbClr val="FFFFFF"/>
                </a:solidFill>
                <a:latin typeface="Century Gothic" panose="020B0502020202020204" pitchFamily="34" charset="0"/>
              </a:rPr>
              <a:t> </a:t>
            </a:r>
          </a:p>
          <a:p>
            <a:pPr>
              <a:lnSpc>
                <a:spcPct val="85000"/>
              </a:lnSpc>
              <a:spcAft>
                <a:spcPts val="600"/>
              </a:spcAft>
            </a:pPr>
            <a:r>
              <a:rPr lang="en-US" altLang="en-US" b="1" i="1" spc="-50" dirty="0" err="1">
                <a:solidFill>
                  <a:srgbClr val="FFFFFF"/>
                </a:solidFill>
                <a:latin typeface="Century Gothic" panose="020B0502020202020204" pitchFamily="34" charset="0"/>
              </a:rPr>
              <a:t>Cystoisospora</a:t>
            </a:r>
            <a:r>
              <a:rPr lang="en-US" altLang="en-US" b="1" i="1" spc="-50" dirty="0">
                <a:solidFill>
                  <a:srgbClr val="FFFFFF"/>
                </a:solidFill>
                <a:latin typeface="Century Gothic" panose="020B0502020202020204" pitchFamily="34" charset="0"/>
              </a:rPr>
              <a:t> spp.</a:t>
            </a:r>
          </a:p>
        </p:txBody>
      </p:sp>
      <p:cxnSp>
        <p:nvCxnSpPr>
          <p:cNvPr id="10" name="Straight Arrow Connector 9"/>
          <p:cNvCxnSpPr/>
          <p:nvPr/>
        </p:nvCxnSpPr>
        <p:spPr>
          <a:xfrm>
            <a:off x="10797613" y="1182372"/>
            <a:ext cx="104219" cy="57022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descr="A group of brown and white dog&#10;&#10;Description automatically generated">
            <a:extLst>
              <a:ext uri="{FF2B5EF4-FFF2-40B4-BE49-F238E27FC236}">
                <a16:creationId xmlns:a16="http://schemas.microsoft.com/office/drawing/2014/main" id="{7B623B9C-ED46-4BC9-B244-E5D84EE9A4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935" y="72789"/>
            <a:ext cx="7075799" cy="3433859"/>
          </a:xfrm>
          <a:prstGeom prst="rect">
            <a:avLst/>
          </a:prstGeom>
        </p:spPr>
      </p:pic>
      <p:pic>
        <p:nvPicPr>
          <p:cNvPr id="15" name="Picture 4" descr="Related image">
            <a:extLst>
              <a:ext uri="{FF2B5EF4-FFF2-40B4-BE49-F238E27FC236}">
                <a16:creationId xmlns:a16="http://schemas.microsoft.com/office/drawing/2014/main" id="{CFB2C70C-A0FE-41D9-BB02-B9EA3BE66BE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400800" y="72790"/>
            <a:ext cx="5623238" cy="34338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elated image">
            <a:extLst>
              <a:ext uri="{FF2B5EF4-FFF2-40B4-BE49-F238E27FC236}">
                <a16:creationId xmlns:a16="http://schemas.microsoft.com/office/drawing/2014/main" id="{0F58D6E9-C630-45F3-9A60-9420A29860BB}"/>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421"/>
          <a:stretch/>
        </p:blipFill>
        <p:spPr bwMode="auto">
          <a:xfrm>
            <a:off x="7212290" y="3506648"/>
            <a:ext cx="4818200" cy="3129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153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1216" y="4110956"/>
            <a:ext cx="5779347" cy="2638917"/>
          </a:xfrm>
          <a:prstGeom prst="rect">
            <a:avLst/>
          </a:prstGeom>
        </p:spPr>
        <p:txBody>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lvl="1">
              <a:buClrTx/>
              <a:buFont typeface="Wingdings" pitchFamily="2" charset="2"/>
              <a:buChar char="§"/>
            </a:pPr>
            <a:r>
              <a:rPr lang="en-US" sz="2400" i="1" kern="0" dirty="0" err="1">
                <a:latin typeface="Century Gothic" panose="020B0502020202020204" pitchFamily="34" charset="0"/>
              </a:rPr>
              <a:t>Cystoisospora</a:t>
            </a:r>
            <a:r>
              <a:rPr lang="en-US" sz="2400" i="1" kern="0" dirty="0">
                <a:latin typeface="Century Gothic" panose="020B0502020202020204" pitchFamily="34" charset="0"/>
              </a:rPr>
              <a:t> </a:t>
            </a:r>
            <a:r>
              <a:rPr lang="en-US" sz="2400" i="1" kern="0" dirty="0" err="1">
                <a:latin typeface="Century Gothic" panose="020B0502020202020204" pitchFamily="34" charset="0"/>
              </a:rPr>
              <a:t>canis</a:t>
            </a:r>
            <a:r>
              <a:rPr lang="en-US" sz="2400" kern="0" dirty="0">
                <a:latin typeface="Century Gothic" panose="020B0502020202020204" pitchFamily="34" charset="0"/>
              </a:rPr>
              <a:t> </a:t>
            </a:r>
          </a:p>
          <a:p>
            <a:pPr lvl="2">
              <a:buClrTx/>
              <a:buFont typeface="Wingdings" pitchFamily="2" charset="2"/>
              <a:buChar char="§"/>
            </a:pPr>
            <a:r>
              <a:rPr lang="en-US" sz="2000" kern="0" dirty="0">
                <a:latin typeface="Century Gothic" panose="020B0502020202020204" pitchFamily="34" charset="0"/>
              </a:rPr>
              <a:t>Large, oval oocyst</a:t>
            </a:r>
          </a:p>
          <a:p>
            <a:pPr lvl="2">
              <a:buClrTx/>
              <a:buFont typeface="Wingdings" pitchFamily="2" charset="2"/>
              <a:buChar char="§"/>
            </a:pPr>
            <a:r>
              <a:rPr lang="en-US" sz="2000" kern="0" dirty="0">
                <a:latin typeface="Century Gothic" panose="020B0502020202020204" pitchFamily="34" charset="0"/>
              </a:rPr>
              <a:t>Diarrhea (low pathogenicity in   adult dogs)</a:t>
            </a:r>
          </a:p>
          <a:p>
            <a:pPr lvl="1">
              <a:buClrTx/>
              <a:buFont typeface="Wingdings" pitchFamily="2" charset="2"/>
              <a:buChar char="§"/>
            </a:pPr>
            <a:r>
              <a:rPr lang="en-US" sz="2400" i="1" kern="0" dirty="0">
                <a:latin typeface="Century Gothic" panose="020B0502020202020204" pitchFamily="34" charset="0"/>
              </a:rPr>
              <a:t>C. </a:t>
            </a:r>
            <a:r>
              <a:rPr lang="en-US" sz="2400" i="1" kern="0" dirty="0" err="1">
                <a:latin typeface="Century Gothic" panose="020B0502020202020204" pitchFamily="34" charset="0"/>
              </a:rPr>
              <a:t>ohioensis</a:t>
            </a:r>
            <a:endParaRPr lang="en-US" sz="2400" kern="0" dirty="0">
              <a:latin typeface="Century Gothic" panose="020B0502020202020204" pitchFamily="34" charset="0"/>
            </a:endParaRPr>
          </a:p>
          <a:p>
            <a:pPr lvl="2">
              <a:buClrTx/>
              <a:buFont typeface="Wingdings" pitchFamily="2" charset="2"/>
              <a:buChar char="§"/>
            </a:pPr>
            <a:r>
              <a:rPr lang="en-US" sz="2000" kern="0" dirty="0">
                <a:latin typeface="Century Gothic" panose="020B0502020202020204" pitchFamily="34" charset="0"/>
              </a:rPr>
              <a:t>Small-medium size, spherical oocyst</a:t>
            </a:r>
          </a:p>
          <a:p>
            <a:pPr lvl="2">
              <a:buClrTx/>
              <a:buFont typeface="Wingdings" pitchFamily="2" charset="2"/>
              <a:buChar char="§"/>
            </a:pPr>
            <a:r>
              <a:rPr lang="en-US" sz="2000" kern="0" dirty="0">
                <a:latin typeface="Century Gothic" panose="020B0502020202020204" pitchFamily="34" charset="0"/>
              </a:rPr>
              <a:t>May cause diarrhea</a:t>
            </a:r>
            <a:endParaRPr lang="en-US" sz="2800" kern="0" dirty="0">
              <a:latin typeface="Century Gothic" panose="020B0502020202020204" pitchFamily="34" charset="0"/>
            </a:endParaRPr>
          </a:p>
        </p:txBody>
      </p:sp>
      <p:pic>
        <p:nvPicPr>
          <p:cNvPr id="3" name="Picture 2" descr="i_canisA.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72010" y="1101686"/>
            <a:ext cx="3008293" cy="2362200"/>
          </a:xfrm>
          <a:prstGeom prst="rect">
            <a:avLst/>
          </a:prstGeom>
        </p:spPr>
      </p:pic>
      <p:sp>
        <p:nvSpPr>
          <p:cNvPr id="4" name="TextBox 3"/>
          <p:cNvSpPr txBox="1"/>
          <p:nvPr/>
        </p:nvSpPr>
        <p:spPr>
          <a:xfrm>
            <a:off x="5322490" y="1126475"/>
            <a:ext cx="1871138" cy="307777"/>
          </a:xfrm>
          <a:prstGeom prst="rect">
            <a:avLst/>
          </a:prstGeom>
          <a:noFill/>
        </p:spPr>
        <p:txBody>
          <a:bodyPr wrap="none" rtlCol="0">
            <a:spAutoFit/>
          </a:bodyPr>
          <a:lstStyle/>
          <a:p>
            <a:r>
              <a:rPr lang="en-US" sz="1400" i="1" dirty="0" err="1">
                <a:solidFill>
                  <a:schemeClr val="bg1"/>
                </a:solidFill>
                <a:latin typeface="Century Gothic" panose="020B0502020202020204" pitchFamily="34" charset="0"/>
                <a:cs typeface="Comic Sans MS"/>
              </a:rPr>
              <a:t>Cystoisospora</a:t>
            </a:r>
            <a:r>
              <a:rPr lang="en-US" sz="1400" i="1" dirty="0">
                <a:solidFill>
                  <a:schemeClr val="bg1"/>
                </a:solidFill>
                <a:latin typeface="Century Gothic" panose="020B0502020202020204" pitchFamily="34" charset="0"/>
                <a:cs typeface="Comic Sans MS"/>
              </a:rPr>
              <a:t> </a:t>
            </a:r>
            <a:r>
              <a:rPr lang="en-US" sz="1400" i="1" dirty="0" err="1">
                <a:solidFill>
                  <a:schemeClr val="bg1"/>
                </a:solidFill>
                <a:latin typeface="Century Gothic" panose="020B0502020202020204" pitchFamily="34" charset="0"/>
                <a:cs typeface="Comic Sans MS"/>
              </a:rPr>
              <a:t>canis</a:t>
            </a:r>
            <a:endParaRPr lang="en-US" sz="1400" i="1" dirty="0">
              <a:solidFill>
                <a:schemeClr val="bg1"/>
              </a:solidFill>
              <a:latin typeface="Century Gothic" panose="020B0502020202020204" pitchFamily="34" charset="0"/>
              <a:cs typeface="Comic Sans MS"/>
            </a:endParaRPr>
          </a:p>
        </p:txBody>
      </p:sp>
      <p:grpSp>
        <p:nvGrpSpPr>
          <p:cNvPr id="5" name="Group 4"/>
          <p:cNvGrpSpPr/>
          <p:nvPr/>
        </p:nvGrpSpPr>
        <p:grpSpPr>
          <a:xfrm>
            <a:off x="8370713" y="1101686"/>
            <a:ext cx="3497469" cy="4689513"/>
            <a:chOff x="7848600" y="1905000"/>
            <a:chExt cx="2694215" cy="3429000"/>
          </a:xfrm>
        </p:grpSpPr>
        <p:pic>
          <p:nvPicPr>
            <p:cNvPr id="6" name="Picture 5" descr="i_ohioensi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48600" y="1905000"/>
              <a:ext cx="2694215" cy="3429000"/>
            </a:xfrm>
            <a:prstGeom prst="rect">
              <a:avLst/>
            </a:prstGeom>
          </p:spPr>
        </p:pic>
        <p:cxnSp>
          <p:nvCxnSpPr>
            <p:cNvPr id="7" name="Straight Arrow Connector 6"/>
            <p:cNvCxnSpPr/>
            <p:nvPr/>
          </p:nvCxnSpPr>
          <p:spPr bwMode="auto">
            <a:xfrm flipH="1" flipV="1">
              <a:off x="8804189" y="4572000"/>
              <a:ext cx="15240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8" name="Group 7"/>
          <p:cNvGrpSpPr/>
          <p:nvPr/>
        </p:nvGrpSpPr>
        <p:grpSpPr>
          <a:xfrm>
            <a:off x="5443090" y="3559014"/>
            <a:ext cx="2837213" cy="2362200"/>
            <a:chOff x="6477000" y="4495800"/>
            <a:chExt cx="2837213" cy="2362200"/>
          </a:xfrm>
        </p:grpSpPr>
        <p:pic>
          <p:nvPicPr>
            <p:cNvPr id="9" name="Picture 8" descr="web_13.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3200" y="4495800"/>
              <a:ext cx="2761013" cy="2362200"/>
            </a:xfrm>
            <a:prstGeom prst="rect">
              <a:avLst/>
            </a:prstGeom>
          </p:spPr>
        </p:pic>
        <p:sp>
          <p:nvSpPr>
            <p:cNvPr id="10" name="TextBox 9"/>
            <p:cNvSpPr txBox="1"/>
            <p:nvPr/>
          </p:nvSpPr>
          <p:spPr>
            <a:xfrm>
              <a:off x="6477000" y="6627168"/>
              <a:ext cx="2274982" cy="230832"/>
            </a:xfrm>
            <a:prstGeom prst="rect">
              <a:avLst/>
            </a:prstGeom>
            <a:noFill/>
          </p:spPr>
          <p:txBody>
            <a:bodyPr wrap="none" rtlCol="0">
              <a:spAutoFit/>
            </a:bodyPr>
            <a:lstStyle/>
            <a:p>
              <a:r>
                <a:rPr lang="en-US" sz="900" u="sng" dirty="0">
                  <a:hlinkClick r:id="rId6"/>
                </a:rPr>
                <a:t>https://www.dogbreedinfo.com/diarrhea.htm</a:t>
              </a:r>
              <a:r>
                <a:rPr lang="en-US" sz="900" dirty="0"/>
                <a:t> </a:t>
              </a:r>
            </a:p>
          </p:txBody>
        </p:sp>
      </p:grpSp>
      <p:sp>
        <p:nvSpPr>
          <p:cNvPr id="13" name="Rectangle 12"/>
          <p:cNvSpPr/>
          <p:nvPr/>
        </p:nvSpPr>
        <p:spPr>
          <a:xfrm>
            <a:off x="3723551" y="108127"/>
            <a:ext cx="5069016" cy="646331"/>
          </a:xfrm>
          <a:prstGeom prst="rect">
            <a:avLst/>
          </a:prstGeom>
        </p:spPr>
        <p:txBody>
          <a:bodyPr wrap="none">
            <a:spAutoFit/>
          </a:bodyPr>
          <a:lstStyle/>
          <a:p>
            <a:r>
              <a:rPr lang="en-US" sz="3600" b="1" kern="0" dirty="0">
                <a:solidFill>
                  <a:srgbClr val="003366"/>
                </a:solidFill>
                <a:latin typeface="Century Gothic" panose="020B0502020202020204" pitchFamily="34" charset="0"/>
              </a:rPr>
              <a:t>Canine </a:t>
            </a:r>
            <a:r>
              <a:rPr lang="en-US" altLang="en-US" sz="3600" b="1" i="1" kern="0" dirty="0" err="1">
                <a:solidFill>
                  <a:srgbClr val="003366"/>
                </a:solidFill>
                <a:latin typeface="Century Gothic" panose="020B0502020202020204" pitchFamily="34" charset="0"/>
              </a:rPr>
              <a:t>Cystoisospora</a:t>
            </a:r>
            <a:endParaRPr lang="en-US" altLang="en-US" sz="3600" b="1" kern="0" dirty="0">
              <a:solidFill>
                <a:srgbClr val="003366"/>
              </a:solidFill>
              <a:latin typeface="Century Gothic" panose="020B0502020202020204" pitchFamily="34" charset="0"/>
            </a:endParaRPr>
          </a:p>
        </p:txBody>
      </p:sp>
      <p:sp>
        <p:nvSpPr>
          <p:cNvPr id="14" name="Rectangle 13"/>
          <p:cNvSpPr/>
          <p:nvPr/>
        </p:nvSpPr>
        <p:spPr>
          <a:xfrm>
            <a:off x="204906" y="2881120"/>
            <a:ext cx="5067104" cy="1261884"/>
          </a:xfrm>
          <a:prstGeom prst="rect">
            <a:avLst/>
          </a:prstGeom>
        </p:spPr>
        <p:txBody>
          <a:bodyPr wrap="square">
            <a:spAutoFit/>
          </a:bodyPr>
          <a:lstStyle/>
          <a:p>
            <a:r>
              <a:rPr lang="en-US" sz="2800" b="1" kern="0" dirty="0">
                <a:solidFill>
                  <a:srgbClr val="0070C0"/>
                </a:solidFill>
                <a:latin typeface="Century Gothic" panose="020B0502020202020204" pitchFamily="34" charset="0"/>
              </a:rPr>
              <a:t>Puppy Diarrhea!</a:t>
            </a:r>
          </a:p>
          <a:p>
            <a:r>
              <a:rPr lang="en-US" kern="0" dirty="0">
                <a:solidFill>
                  <a:srgbClr val="0070C0"/>
                </a:solidFill>
                <a:latin typeface="Century Gothic" panose="020B0502020202020204" pitchFamily="34" charset="0"/>
              </a:rPr>
              <a:t>copious, watery, may persist for weeks (small bowel diarrhea)</a:t>
            </a:r>
            <a:endParaRPr lang="en-US" dirty="0">
              <a:solidFill>
                <a:srgbClr val="0070C0"/>
              </a:solidFill>
            </a:endParaRPr>
          </a:p>
        </p:txBody>
      </p:sp>
      <p:pic>
        <p:nvPicPr>
          <p:cNvPr id="15" name="Picture 1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46782" y="926834"/>
            <a:ext cx="4286250" cy="1943100"/>
          </a:xfrm>
          <a:prstGeom prst="rect">
            <a:avLst/>
          </a:prstGeom>
        </p:spPr>
      </p:pic>
    </p:spTree>
    <p:extLst>
      <p:ext uri="{BB962C8B-B14F-4D97-AF65-F5344CB8AC3E}">
        <p14:creationId xmlns:p14="http://schemas.microsoft.com/office/powerpoint/2010/main" val="2647956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849853" y="65660"/>
            <a:ext cx="4753224" cy="646331"/>
          </a:xfrm>
          <a:prstGeom prst="rect">
            <a:avLst/>
          </a:prstGeom>
        </p:spPr>
        <p:txBody>
          <a:bodyPr wrap="none">
            <a:spAutoFit/>
          </a:bodyPr>
          <a:lstStyle/>
          <a:p>
            <a:r>
              <a:rPr lang="en-US" sz="3600" b="1" kern="0" dirty="0">
                <a:solidFill>
                  <a:srgbClr val="003366"/>
                </a:solidFill>
                <a:latin typeface="Century Gothic" panose="020B0502020202020204" pitchFamily="34" charset="0"/>
              </a:rPr>
              <a:t>Feline </a:t>
            </a:r>
            <a:r>
              <a:rPr lang="en-US" altLang="en-US" sz="3600" b="1" i="1" kern="0" dirty="0" err="1">
                <a:solidFill>
                  <a:srgbClr val="003366"/>
                </a:solidFill>
                <a:latin typeface="Century Gothic" panose="020B0502020202020204" pitchFamily="34" charset="0"/>
              </a:rPr>
              <a:t>Cystoisospora</a:t>
            </a:r>
            <a:endParaRPr lang="en-US" altLang="en-US" sz="3600" b="1" kern="0" dirty="0">
              <a:solidFill>
                <a:srgbClr val="003366"/>
              </a:solidFill>
              <a:latin typeface="Century Gothic" panose="020B0502020202020204" pitchFamily="34" charset="0"/>
            </a:endParaRPr>
          </a:p>
        </p:txBody>
      </p:sp>
      <p:sp>
        <p:nvSpPr>
          <p:cNvPr id="14" name="Rectangle 3"/>
          <p:cNvSpPr txBox="1">
            <a:spLocks noChangeArrowheads="1"/>
          </p:cNvSpPr>
          <p:nvPr/>
        </p:nvSpPr>
        <p:spPr>
          <a:xfrm>
            <a:off x="-57389" y="1470943"/>
            <a:ext cx="6343889" cy="4267200"/>
          </a:xfrm>
          <a:prstGeom prst="rect">
            <a:avLst/>
          </a:prstGeom>
        </p:spPr>
        <p:txBody>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lvl="1">
              <a:buClrTx/>
              <a:buFont typeface="Wingdings" pitchFamily="2" charset="2"/>
              <a:buChar char="§"/>
            </a:pPr>
            <a:r>
              <a:rPr lang="en-US" sz="2400" i="1" kern="0" dirty="0" err="1">
                <a:latin typeface="Century Gothic" panose="020B0502020202020204" pitchFamily="34" charset="0"/>
              </a:rPr>
              <a:t>Cystoisospora</a:t>
            </a:r>
            <a:r>
              <a:rPr lang="en-US" sz="2400" i="1" kern="0" dirty="0">
                <a:latin typeface="Century Gothic" panose="020B0502020202020204" pitchFamily="34" charset="0"/>
              </a:rPr>
              <a:t> </a:t>
            </a:r>
            <a:r>
              <a:rPr lang="en-US" sz="2400" i="1" kern="0" dirty="0" err="1">
                <a:latin typeface="Century Gothic" panose="020B0502020202020204" pitchFamily="34" charset="0"/>
              </a:rPr>
              <a:t>felis</a:t>
            </a:r>
            <a:endParaRPr lang="en-US" sz="2400" kern="0" dirty="0">
              <a:latin typeface="Century Gothic" panose="020B0502020202020204" pitchFamily="34" charset="0"/>
            </a:endParaRPr>
          </a:p>
          <a:p>
            <a:pPr lvl="2">
              <a:buClrTx/>
              <a:buFont typeface="Wingdings" pitchFamily="2" charset="2"/>
              <a:buChar char="§"/>
            </a:pPr>
            <a:r>
              <a:rPr lang="en-US" sz="2000" kern="0" dirty="0">
                <a:latin typeface="Century Gothic" panose="020B0502020202020204" pitchFamily="34" charset="0"/>
              </a:rPr>
              <a:t>Large, oval oocyst, </a:t>
            </a:r>
          </a:p>
          <a:p>
            <a:pPr lvl="2">
              <a:buClrTx/>
              <a:buFont typeface="Wingdings" pitchFamily="2" charset="2"/>
              <a:buChar char="§"/>
            </a:pPr>
            <a:r>
              <a:rPr lang="en-US" sz="2000" kern="0" dirty="0">
                <a:latin typeface="Century Gothic" panose="020B0502020202020204" pitchFamily="34" charset="0"/>
              </a:rPr>
              <a:t>Small bowel diarrhea</a:t>
            </a:r>
          </a:p>
          <a:p>
            <a:pPr lvl="2">
              <a:buClrTx/>
              <a:buFont typeface="Wingdings" pitchFamily="2" charset="2"/>
              <a:buChar char="§"/>
            </a:pPr>
            <a:r>
              <a:rPr lang="en-US" sz="2000" kern="0" dirty="0">
                <a:latin typeface="Century Gothic" panose="020B0502020202020204" pitchFamily="34" charset="0"/>
              </a:rPr>
              <a:t>pathogenic for </a:t>
            </a:r>
            <a:r>
              <a:rPr lang="en-US" sz="2000" u="sng" kern="0" dirty="0">
                <a:latin typeface="Century Gothic" panose="020B0502020202020204" pitchFamily="34" charset="0"/>
              </a:rPr>
              <a:t>kittens </a:t>
            </a:r>
          </a:p>
          <a:p>
            <a:pPr marL="914400" lvl="2" indent="0">
              <a:buClrTx/>
              <a:buNone/>
            </a:pPr>
            <a:endParaRPr lang="en-US" sz="2800" kern="0" dirty="0">
              <a:latin typeface="Century Gothic" panose="020B0502020202020204" pitchFamily="34" charset="0"/>
            </a:endParaRPr>
          </a:p>
          <a:p>
            <a:pPr lvl="1">
              <a:buClrTx/>
              <a:buFont typeface="Wingdings" pitchFamily="2" charset="2"/>
              <a:buChar char="§"/>
            </a:pPr>
            <a:r>
              <a:rPr lang="en-US" sz="2400" i="1" kern="0" dirty="0">
                <a:latin typeface="Century Gothic" panose="020B0502020202020204" pitchFamily="34" charset="0"/>
              </a:rPr>
              <a:t>C. </a:t>
            </a:r>
            <a:r>
              <a:rPr lang="en-US" sz="2400" i="1" kern="0" dirty="0" err="1">
                <a:latin typeface="Century Gothic" panose="020B0502020202020204" pitchFamily="34" charset="0"/>
              </a:rPr>
              <a:t>rivolta</a:t>
            </a:r>
            <a:endParaRPr lang="en-US" sz="2400" kern="0" dirty="0">
              <a:latin typeface="Century Gothic" panose="020B0502020202020204" pitchFamily="34" charset="0"/>
            </a:endParaRPr>
          </a:p>
          <a:p>
            <a:pPr lvl="2">
              <a:buClrTx/>
              <a:buFont typeface="Wingdings" pitchFamily="2" charset="2"/>
              <a:buChar char="§"/>
            </a:pPr>
            <a:r>
              <a:rPr lang="en-US" sz="2000" kern="0" dirty="0">
                <a:latin typeface="Century Gothic" panose="020B0502020202020204" pitchFamily="34" charset="0"/>
              </a:rPr>
              <a:t>Small-medium spherical oocyst</a:t>
            </a:r>
          </a:p>
          <a:p>
            <a:pPr lvl="2">
              <a:buClrTx/>
              <a:buFont typeface="Wingdings" pitchFamily="2" charset="2"/>
              <a:buChar char="§"/>
            </a:pPr>
            <a:r>
              <a:rPr lang="en-US" sz="2000" kern="0" dirty="0">
                <a:latin typeface="Century Gothic" panose="020B0502020202020204" pitchFamily="34" charset="0"/>
              </a:rPr>
              <a:t>small bowel diarrhea in </a:t>
            </a:r>
            <a:r>
              <a:rPr lang="en-US" sz="2000" u="sng" kern="0" dirty="0">
                <a:latin typeface="Century Gothic" panose="020B0502020202020204" pitchFamily="34" charset="0"/>
              </a:rPr>
              <a:t>newborn kittens</a:t>
            </a:r>
            <a:endParaRPr lang="en-US" sz="2800" u="sng" kern="0" dirty="0">
              <a:latin typeface="Century Gothic" panose="020B0502020202020204" pitchFamily="34" charset="0"/>
            </a:endParaRPr>
          </a:p>
        </p:txBody>
      </p:sp>
      <p:pic>
        <p:nvPicPr>
          <p:cNvPr id="15" name="Picture 14" descr="i_rivolta.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6400" y="1066800"/>
            <a:ext cx="2754086" cy="3505200"/>
          </a:xfrm>
          <a:prstGeom prst="rect">
            <a:avLst/>
          </a:prstGeom>
        </p:spPr>
      </p:pic>
      <p:pic>
        <p:nvPicPr>
          <p:cNvPr id="16" name="Picture 15" descr="isospora _felis_100xA.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6146834" y="1504950"/>
            <a:ext cx="3505200" cy="2628900"/>
          </a:xfrm>
          <a:prstGeom prst="rect">
            <a:avLst/>
          </a:prstGeom>
        </p:spPr>
      </p:pic>
      <p:pic>
        <p:nvPicPr>
          <p:cNvPr id="17" name="Picture 16" descr="web_11.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34200" y="4038600"/>
            <a:ext cx="3435427" cy="2576570"/>
          </a:xfrm>
          <a:prstGeom prst="rect">
            <a:avLst/>
          </a:prstGeom>
        </p:spPr>
      </p:pic>
      <p:sp>
        <p:nvSpPr>
          <p:cNvPr id="18" name="TextBox 17"/>
          <p:cNvSpPr txBox="1"/>
          <p:nvPr/>
        </p:nvSpPr>
        <p:spPr>
          <a:xfrm>
            <a:off x="8229600" y="6615170"/>
            <a:ext cx="3962400" cy="200055"/>
          </a:xfrm>
          <a:prstGeom prst="rect">
            <a:avLst/>
          </a:prstGeom>
          <a:noFill/>
        </p:spPr>
        <p:txBody>
          <a:bodyPr wrap="square" rtlCol="0">
            <a:spAutoFit/>
          </a:bodyPr>
          <a:lstStyle/>
          <a:p>
            <a:r>
              <a:rPr lang="en-US" sz="700" u="sng" dirty="0">
                <a:hlinkClick r:id="rId6"/>
              </a:rPr>
              <a:t>http://www.organic-pet-digest.com/dogs-recurring-diarrhea-after-multiple-antibiotics-treatments.html</a:t>
            </a:r>
            <a:r>
              <a:rPr lang="en-US" sz="700" dirty="0"/>
              <a:t> </a:t>
            </a:r>
          </a:p>
        </p:txBody>
      </p:sp>
      <p:pic>
        <p:nvPicPr>
          <p:cNvPr id="21" name="Picture 20"/>
          <p:cNvPicPr>
            <a:picLocks noChangeAspect="1"/>
          </p:cNvPicPr>
          <p:nvPr/>
        </p:nvPicPr>
        <p:blipFill rotWithShape="1">
          <a:blip r:embed="rId7" cstate="email">
            <a:extLst>
              <a:ext uri="{28A0092B-C50C-407E-A947-70E740481C1C}">
                <a14:useLocalDpi xmlns:a14="http://schemas.microsoft.com/office/drawing/2010/main"/>
              </a:ext>
            </a:extLst>
          </a:blip>
          <a:srcRect l="-671"/>
          <a:stretch/>
        </p:blipFill>
        <p:spPr>
          <a:xfrm>
            <a:off x="392211" y="4667919"/>
            <a:ext cx="6034600" cy="1990797"/>
          </a:xfrm>
          <a:prstGeom prst="rect">
            <a:avLst/>
          </a:prstGeom>
        </p:spPr>
      </p:pic>
      <p:sp>
        <p:nvSpPr>
          <p:cNvPr id="22" name="Rectangle 21"/>
          <p:cNvSpPr/>
          <p:nvPr/>
        </p:nvSpPr>
        <p:spPr>
          <a:xfrm>
            <a:off x="4806027" y="6620220"/>
            <a:ext cx="1085554" cy="246221"/>
          </a:xfrm>
          <a:prstGeom prst="rect">
            <a:avLst/>
          </a:prstGeom>
        </p:spPr>
        <p:txBody>
          <a:bodyPr wrap="none">
            <a:spAutoFit/>
          </a:bodyPr>
          <a:lstStyle/>
          <a:p>
            <a:r>
              <a:rPr lang="en-US" sz="1000" dirty="0"/>
              <a:t>www.catster.com</a:t>
            </a:r>
          </a:p>
        </p:txBody>
      </p:sp>
      <p:pic>
        <p:nvPicPr>
          <p:cNvPr id="23" name="Picture 2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60258" y="1368460"/>
            <a:ext cx="2340542" cy="1560361"/>
          </a:xfrm>
          <a:prstGeom prst="rect">
            <a:avLst/>
          </a:prstGeom>
        </p:spPr>
      </p:pic>
      <p:sp>
        <p:nvSpPr>
          <p:cNvPr id="25" name="Rectangle 24"/>
          <p:cNvSpPr/>
          <p:nvPr/>
        </p:nvSpPr>
        <p:spPr>
          <a:xfrm>
            <a:off x="5315246" y="1461144"/>
            <a:ext cx="1085554" cy="246221"/>
          </a:xfrm>
          <a:prstGeom prst="rect">
            <a:avLst/>
          </a:prstGeom>
        </p:spPr>
        <p:txBody>
          <a:bodyPr wrap="none">
            <a:spAutoFit/>
          </a:bodyPr>
          <a:lstStyle/>
          <a:p>
            <a:r>
              <a:rPr lang="en-US" sz="1000" dirty="0"/>
              <a:t>www.catster.com</a:t>
            </a:r>
          </a:p>
        </p:txBody>
      </p:sp>
      <p:sp>
        <p:nvSpPr>
          <p:cNvPr id="24" name="Rectangle 23"/>
          <p:cNvSpPr/>
          <p:nvPr/>
        </p:nvSpPr>
        <p:spPr>
          <a:xfrm>
            <a:off x="212911" y="516836"/>
            <a:ext cx="3913251" cy="954107"/>
          </a:xfrm>
          <a:prstGeom prst="rect">
            <a:avLst/>
          </a:prstGeom>
        </p:spPr>
        <p:txBody>
          <a:bodyPr wrap="none">
            <a:spAutoFit/>
          </a:bodyPr>
          <a:lstStyle/>
          <a:p>
            <a:r>
              <a:rPr lang="en-US" sz="2800" b="1" kern="0" dirty="0">
                <a:solidFill>
                  <a:srgbClr val="0070C0"/>
                </a:solidFill>
                <a:latin typeface="Century Gothic" panose="020B0502020202020204" pitchFamily="34" charset="0"/>
              </a:rPr>
              <a:t>Kitten Diarrhea!</a:t>
            </a:r>
          </a:p>
          <a:p>
            <a:r>
              <a:rPr lang="en-US" sz="2800" b="1" kern="0" dirty="0">
                <a:solidFill>
                  <a:srgbClr val="0070C0"/>
                </a:solidFill>
                <a:latin typeface="Century Gothic" panose="020B0502020202020204" pitchFamily="34" charset="0"/>
              </a:rPr>
              <a:t>Small-bowel diarrhea</a:t>
            </a:r>
          </a:p>
        </p:txBody>
      </p:sp>
    </p:spTree>
    <p:extLst>
      <p:ext uri="{BB962C8B-B14F-4D97-AF65-F5344CB8AC3E}">
        <p14:creationId xmlns:p14="http://schemas.microsoft.com/office/powerpoint/2010/main" val="1458504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9458" name="Straight Connector 26">
            <a:extLst>
              <a:ext uri="{FF2B5EF4-FFF2-40B4-BE49-F238E27FC236}">
                <a16:creationId xmlns:a16="http://schemas.microsoft.com/office/drawing/2014/main" id="{4FCC25E9-1618-46E2-AB13-01EF73BD1481}"/>
              </a:ext>
            </a:extLst>
          </p:cNvPr>
          <p:cNvCxnSpPr>
            <a:cxnSpLocks noChangeShapeType="1"/>
          </p:cNvCxnSpPr>
          <p:nvPr/>
        </p:nvCxnSpPr>
        <p:spPr bwMode="auto">
          <a:xfrm>
            <a:off x="457200" y="3657600"/>
            <a:ext cx="11382375" cy="60325"/>
          </a:xfrm>
          <a:prstGeom prst="line">
            <a:avLst/>
          </a:prstGeom>
          <a:noFill/>
          <a:ln w="28575" algn="ctr">
            <a:solidFill>
              <a:srgbClr val="666699"/>
            </a:solidFill>
            <a:prstDash val="lgDash"/>
            <a:round/>
            <a:headEnd/>
            <a:tailEnd/>
          </a:ln>
          <a:extLst>
            <a:ext uri="{909E8E84-426E-40DD-AFC4-6F175D3DCCD1}">
              <a14:hiddenFill xmlns:a14="http://schemas.microsoft.com/office/drawing/2010/main">
                <a:noFill/>
              </a14:hiddenFill>
            </a:ext>
          </a:extLst>
        </p:spPr>
      </p:cxnSp>
      <p:pic>
        <p:nvPicPr>
          <p:cNvPr id="19459" name="Picture 2" descr="Image result for Gi tract transparent background">
            <a:extLst>
              <a:ext uri="{FF2B5EF4-FFF2-40B4-BE49-F238E27FC236}">
                <a16:creationId xmlns:a16="http://schemas.microsoft.com/office/drawing/2014/main" id="{35F02C91-BCC4-4326-B99A-235F9F615D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2213" y="5472113"/>
            <a:ext cx="1471612"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9">
            <a:extLst>
              <a:ext uri="{FF2B5EF4-FFF2-40B4-BE49-F238E27FC236}">
                <a16:creationId xmlns:a16="http://schemas.microsoft.com/office/drawing/2014/main" id="{EF95A3C1-E53D-4C15-9645-1A350D2D1ADE}"/>
              </a:ext>
            </a:extLst>
          </p:cNvPr>
          <p:cNvSpPr txBox="1">
            <a:spLocks noChangeArrowheads="1"/>
          </p:cNvSpPr>
          <p:nvPr/>
        </p:nvSpPr>
        <p:spPr bwMode="auto">
          <a:xfrm>
            <a:off x="3292475" y="342900"/>
            <a:ext cx="8382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666699"/>
                </a:solidFill>
                <a:effectLst/>
                <a:uLnTx/>
                <a:uFillTx/>
                <a:latin typeface="Century Gothic" panose="020B0502020202020204" pitchFamily="34" charset="0"/>
                <a:ea typeface="ＭＳ Ｐゴシック" pitchFamily="34" charset="-128"/>
                <a:cs typeface="+mn-cs"/>
              </a:rPr>
              <a:t>Grouped by Infection Site and Motility</a:t>
            </a:r>
          </a:p>
        </p:txBody>
      </p:sp>
      <p:pic>
        <p:nvPicPr>
          <p:cNvPr id="19461" name="Picture 6" descr="Related image">
            <a:extLst>
              <a:ext uri="{FF2B5EF4-FFF2-40B4-BE49-F238E27FC236}">
                <a16:creationId xmlns:a16="http://schemas.microsoft.com/office/drawing/2014/main" id="{F75837B9-DC1E-4033-A5B9-5E562AA0F57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98563" y="2441575"/>
            <a:ext cx="1243012"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2" name="Group 29">
            <a:extLst>
              <a:ext uri="{FF2B5EF4-FFF2-40B4-BE49-F238E27FC236}">
                <a16:creationId xmlns:a16="http://schemas.microsoft.com/office/drawing/2014/main" id="{5A872873-9294-44F8-A7B7-A6331078BC83}"/>
              </a:ext>
            </a:extLst>
          </p:cNvPr>
          <p:cNvGrpSpPr>
            <a:grpSpLocks/>
          </p:cNvGrpSpPr>
          <p:nvPr/>
        </p:nvGrpSpPr>
        <p:grpSpPr bwMode="auto">
          <a:xfrm>
            <a:off x="987425" y="3844925"/>
            <a:ext cx="1585913" cy="1273175"/>
            <a:chOff x="674694" y="5006480"/>
            <a:chExt cx="1828251" cy="1422443"/>
          </a:xfrm>
        </p:grpSpPr>
        <p:pic>
          <p:nvPicPr>
            <p:cNvPr id="19493" name="Picture 12" descr="Image result for cow silhouette transparent background">
              <a:extLst>
                <a:ext uri="{FF2B5EF4-FFF2-40B4-BE49-F238E27FC236}">
                  <a16:creationId xmlns:a16="http://schemas.microsoft.com/office/drawing/2014/main" id="{9423114D-5E6D-480D-B93B-E700465E398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0502" y="5006480"/>
              <a:ext cx="1422443" cy="142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4" name="Picture 8" descr="Related image">
              <a:extLst>
                <a:ext uri="{FF2B5EF4-FFF2-40B4-BE49-F238E27FC236}">
                  <a16:creationId xmlns:a16="http://schemas.microsoft.com/office/drawing/2014/main" id="{C72F1BAB-C345-47E0-B4FE-522F3AA1027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4694" y="5593401"/>
              <a:ext cx="714248" cy="72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3" name="TextBox 32">
            <a:extLst>
              <a:ext uri="{FF2B5EF4-FFF2-40B4-BE49-F238E27FC236}">
                <a16:creationId xmlns:a16="http://schemas.microsoft.com/office/drawing/2014/main" id="{8F7A60FE-964A-4233-87DB-4E7044F51DE1}"/>
              </a:ext>
            </a:extLst>
          </p:cNvPr>
          <p:cNvSpPr txBox="1">
            <a:spLocks noChangeArrowheads="1"/>
          </p:cNvSpPr>
          <p:nvPr/>
        </p:nvSpPr>
        <p:spPr bwMode="auto">
          <a:xfrm>
            <a:off x="319088" y="3860800"/>
            <a:ext cx="1049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entury Gothic" panose="020B0502020202020204" pitchFamily="34" charset="0"/>
                <a:ea typeface="ＭＳ Ｐゴシック" pitchFamily="34" charset="-128"/>
                <a:cs typeface="+mn-cs"/>
              </a:rPr>
              <a:t>systemic</a:t>
            </a:r>
          </a:p>
        </p:txBody>
      </p:sp>
      <p:sp>
        <p:nvSpPr>
          <p:cNvPr id="19464" name="TextBox 33">
            <a:extLst>
              <a:ext uri="{FF2B5EF4-FFF2-40B4-BE49-F238E27FC236}">
                <a16:creationId xmlns:a16="http://schemas.microsoft.com/office/drawing/2014/main" id="{5F4807C2-B5A4-4924-A68A-B32145125B96}"/>
              </a:ext>
            </a:extLst>
          </p:cNvPr>
          <p:cNvSpPr txBox="1">
            <a:spLocks noChangeArrowheads="1"/>
          </p:cNvSpPr>
          <p:nvPr/>
        </p:nvSpPr>
        <p:spPr bwMode="auto">
          <a:xfrm>
            <a:off x="425450" y="5334000"/>
            <a:ext cx="1095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entury Gothic" panose="020B0502020202020204" pitchFamily="34" charset="0"/>
                <a:ea typeface="ＭＳ Ｐゴシック" pitchFamily="34" charset="-128"/>
                <a:cs typeface="+mn-cs"/>
              </a:rPr>
              <a:t>intestines</a:t>
            </a:r>
          </a:p>
        </p:txBody>
      </p:sp>
      <p:sp>
        <p:nvSpPr>
          <p:cNvPr id="19465" name="TextBox 34">
            <a:extLst>
              <a:ext uri="{FF2B5EF4-FFF2-40B4-BE49-F238E27FC236}">
                <a16:creationId xmlns:a16="http://schemas.microsoft.com/office/drawing/2014/main" id="{84E20C8E-FA0C-4C2E-989F-DC3D56B89CF0}"/>
              </a:ext>
            </a:extLst>
          </p:cNvPr>
          <p:cNvSpPr txBox="1">
            <a:spLocks noChangeArrowheads="1"/>
          </p:cNvSpPr>
          <p:nvPr/>
        </p:nvSpPr>
        <p:spPr bwMode="auto">
          <a:xfrm>
            <a:off x="374650" y="2381250"/>
            <a:ext cx="865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entury Gothic" panose="020B0502020202020204" pitchFamily="34" charset="0"/>
                <a:ea typeface="ＭＳ Ｐゴシック" pitchFamily="34" charset="-128"/>
                <a:cs typeface="+mn-cs"/>
              </a:rPr>
              <a:t>blood/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entury Gothic" panose="020B0502020202020204" pitchFamily="34" charset="0"/>
                <a:ea typeface="ＭＳ Ｐゴシック" pitchFamily="34" charset="-128"/>
                <a:cs typeface="+mn-cs"/>
              </a:rPr>
              <a:t>tissue</a:t>
            </a:r>
          </a:p>
        </p:txBody>
      </p:sp>
      <p:grpSp>
        <p:nvGrpSpPr>
          <p:cNvPr id="19466" name="Group 3">
            <a:extLst>
              <a:ext uri="{FF2B5EF4-FFF2-40B4-BE49-F238E27FC236}">
                <a16:creationId xmlns:a16="http://schemas.microsoft.com/office/drawing/2014/main" id="{05AF42F2-510A-4F78-83F0-E0F52089521D}"/>
              </a:ext>
            </a:extLst>
          </p:cNvPr>
          <p:cNvGrpSpPr>
            <a:grpSpLocks/>
          </p:cNvGrpSpPr>
          <p:nvPr/>
        </p:nvGrpSpPr>
        <p:grpSpPr bwMode="auto">
          <a:xfrm>
            <a:off x="7639050" y="1076325"/>
            <a:ext cx="4613086" cy="5569753"/>
            <a:chOff x="2062993" y="1143548"/>
            <a:chExt cx="5204291" cy="5570590"/>
          </a:xfrm>
        </p:grpSpPr>
        <p:sp>
          <p:nvSpPr>
            <p:cNvPr id="5" name="TextBox 4">
              <a:extLst>
                <a:ext uri="{FF2B5EF4-FFF2-40B4-BE49-F238E27FC236}">
                  <a16:creationId xmlns:a16="http://schemas.microsoft.com/office/drawing/2014/main" id="{EB8FEB14-238C-4A69-BD33-1D2FFC9A39F6}"/>
                </a:ext>
              </a:extLst>
            </p:cNvPr>
            <p:cNvSpPr txBox="1"/>
            <p:nvPr/>
          </p:nvSpPr>
          <p:spPr>
            <a:xfrm>
              <a:off x="2062993" y="1143548"/>
              <a:ext cx="4162171" cy="954231"/>
            </a:xfrm>
            <a:prstGeom prst="rect">
              <a:avLst/>
            </a:prstGeom>
            <a:solidFill>
              <a:schemeClr val="bg1">
                <a:lumMod val="75000"/>
              </a:schemeClr>
            </a:solidFill>
            <a:ln>
              <a:solidFill>
                <a:schemeClr val="bg1">
                  <a:lumMod val="75000"/>
                </a:schemeClr>
              </a:solid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entury Gothic" panose="020B0502020202020204" pitchFamily="34" charset="0"/>
                  <a:ea typeface="ＭＳ Ｐゴシック" pitchFamily="34" charset="-128"/>
                  <a:cs typeface="+mn-cs"/>
                </a:rPr>
                <a:t>Flagellates</a:t>
              </a:r>
              <a:r>
                <a:rPr kumimoji="0" lang="en-US" sz="2800" b="0" i="1" u="none" strike="noStrike" kern="0" cap="none" spc="0" normalizeH="0" baseline="0" noProof="0" dirty="0">
                  <a:ln>
                    <a:noFill/>
                  </a:ln>
                  <a:solidFill>
                    <a:prstClr val="white"/>
                  </a:solidFill>
                  <a:effectLst/>
                  <a:uLnTx/>
                  <a:uFillTx/>
                  <a:latin typeface="Century Gothic" panose="020B0502020202020204" pitchFamily="34" charset="0"/>
                  <a:ea typeface="ＭＳ Ｐゴシック" pitchFamily="34" charset="-128"/>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entury Gothic" panose="020B0502020202020204" pitchFamily="34" charset="0"/>
                  <a:ea typeface="ＭＳ Ｐゴシック" pitchFamily="34" charset="-128"/>
                  <a:cs typeface="+mn-cs"/>
                </a:rPr>
                <a:t>(sg = Excavates)</a:t>
              </a:r>
            </a:p>
          </p:txBody>
        </p:sp>
        <p:sp>
          <p:nvSpPr>
            <p:cNvPr id="19485" name="TextBox 8">
              <a:extLst>
                <a:ext uri="{FF2B5EF4-FFF2-40B4-BE49-F238E27FC236}">
                  <a16:creationId xmlns:a16="http://schemas.microsoft.com/office/drawing/2014/main" id="{E417DD30-4B61-42EC-825D-0EB0D98CC6D9}"/>
                </a:ext>
              </a:extLst>
            </p:cNvPr>
            <p:cNvSpPr txBox="1">
              <a:spLocks noChangeArrowheads="1"/>
            </p:cNvSpPr>
            <p:nvPr/>
          </p:nvSpPr>
          <p:spPr bwMode="auto">
            <a:xfrm>
              <a:off x="2530575" y="2412669"/>
              <a:ext cx="31082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err="1">
                  <a:ln>
                    <a:noFill/>
                  </a:ln>
                  <a:solidFill>
                    <a:prstClr val="white">
                      <a:lumMod val="65000"/>
                    </a:prstClr>
                  </a:solidFill>
                  <a:effectLst/>
                  <a:uLnTx/>
                  <a:uFillTx/>
                  <a:latin typeface="Century Gothic" panose="020B0502020202020204" pitchFamily="34" charset="0"/>
                  <a:ea typeface="ＭＳ Ｐゴシック" pitchFamily="34" charset="-128"/>
                  <a:cs typeface="+mn-cs"/>
                </a:rPr>
                <a:t>Hemoflagellates</a:t>
              </a:r>
              <a:endParaRPr kumimoji="0" lang="en-US" altLang="en-US" sz="2000" b="0" i="0"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endParaRPr>
            </a:p>
          </p:txBody>
        </p:sp>
        <p:sp>
          <p:nvSpPr>
            <p:cNvPr id="19486" name="Rectangle 13">
              <a:extLst>
                <a:ext uri="{FF2B5EF4-FFF2-40B4-BE49-F238E27FC236}">
                  <a16:creationId xmlns:a16="http://schemas.microsoft.com/office/drawing/2014/main" id="{1CE09A47-4A33-4156-B64E-7AFFB678EF24}"/>
                </a:ext>
              </a:extLst>
            </p:cNvPr>
            <p:cNvSpPr>
              <a:spLocks noChangeArrowheads="1"/>
            </p:cNvSpPr>
            <p:nvPr/>
          </p:nvSpPr>
          <p:spPr bwMode="auto">
            <a:xfrm>
              <a:off x="2848450" y="2871901"/>
              <a:ext cx="274320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rPr>
                <a:t>Trypanosoma </a:t>
              </a:r>
              <a:r>
                <a:rPr kumimoji="0" lang="en-US" altLang="en-US" sz="1800" b="0" i="1" u="none" strike="noStrike" kern="1200" cap="none" spc="0" normalizeH="0" baseline="0" noProof="0" dirty="0" err="1">
                  <a:ln>
                    <a:noFill/>
                  </a:ln>
                  <a:solidFill>
                    <a:prstClr val="white">
                      <a:lumMod val="65000"/>
                    </a:prstClr>
                  </a:solidFill>
                  <a:effectLst/>
                  <a:uLnTx/>
                  <a:uFillTx/>
                  <a:latin typeface="Century Gothic" panose="020B0502020202020204" pitchFamily="34" charset="0"/>
                  <a:ea typeface="ＭＳ Ｐゴシック" pitchFamily="34" charset="-128"/>
                  <a:cs typeface="+mn-cs"/>
                </a:rPr>
                <a:t>cruzi</a:t>
              </a:r>
              <a:endParaRPr kumimoji="0" lang="en-US" altLang="en-US" sz="1800" b="0" i="1"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endParaRPr>
            </a:p>
          </p:txBody>
        </p:sp>
        <p:sp>
          <p:nvSpPr>
            <p:cNvPr id="19487" name="Rectangle 14">
              <a:extLst>
                <a:ext uri="{FF2B5EF4-FFF2-40B4-BE49-F238E27FC236}">
                  <a16:creationId xmlns:a16="http://schemas.microsoft.com/office/drawing/2014/main" id="{58D47BC1-7DE5-4CEB-A4F0-C5837F43CC0B}"/>
                </a:ext>
              </a:extLst>
            </p:cNvPr>
            <p:cNvSpPr>
              <a:spLocks noChangeArrowheads="1"/>
            </p:cNvSpPr>
            <p:nvPr/>
          </p:nvSpPr>
          <p:spPr bwMode="auto">
            <a:xfrm>
              <a:off x="2810566" y="6000073"/>
              <a:ext cx="44567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err="1">
                  <a:ln>
                    <a:noFill/>
                  </a:ln>
                  <a:solidFill>
                    <a:prstClr val="white">
                      <a:lumMod val="65000"/>
                    </a:prstClr>
                  </a:solidFill>
                  <a:effectLst/>
                  <a:uLnTx/>
                  <a:uFillTx/>
                  <a:latin typeface="Century Gothic" panose="020B0502020202020204" pitchFamily="34" charset="0"/>
                  <a:ea typeface="ＭＳ Ｐゴシック" pitchFamily="34" charset="-128"/>
                  <a:cs typeface="+mn-cs"/>
                </a:rPr>
                <a:t>Tritrichomonas</a:t>
              </a:r>
              <a:r>
                <a:rPr kumimoji="0" lang="en-US" altLang="en-US" sz="1800" b="0" i="1"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rPr>
                <a:t> </a:t>
              </a:r>
              <a:r>
                <a:rPr kumimoji="0" lang="en-US" altLang="en-US" sz="1800" b="0" i="1" u="none" strike="noStrike" kern="1200" cap="none" spc="0" normalizeH="0" baseline="0" noProof="0" dirty="0" err="1">
                  <a:ln>
                    <a:noFill/>
                  </a:ln>
                  <a:solidFill>
                    <a:prstClr val="white">
                      <a:lumMod val="65000"/>
                    </a:prstClr>
                  </a:solidFill>
                  <a:effectLst/>
                  <a:uLnTx/>
                  <a:uFillTx/>
                  <a:latin typeface="Century Gothic" panose="020B0502020202020204" pitchFamily="34" charset="0"/>
                  <a:ea typeface="ＭＳ Ｐゴシック" pitchFamily="34" charset="-128"/>
                  <a:cs typeface="+mn-cs"/>
                </a:rPr>
                <a:t>blagburni</a:t>
              </a:r>
              <a:endParaRPr kumimoji="0" lang="en-US" altLang="en-US" sz="1800" b="0" i="0"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endParaRPr>
            </a:p>
          </p:txBody>
        </p:sp>
        <p:sp>
          <p:nvSpPr>
            <p:cNvPr id="19488" name="Rectangle 15">
              <a:extLst>
                <a:ext uri="{FF2B5EF4-FFF2-40B4-BE49-F238E27FC236}">
                  <a16:creationId xmlns:a16="http://schemas.microsoft.com/office/drawing/2014/main" id="{3075A147-604B-497B-9E3B-285CEC40D4E2}"/>
                </a:ext>
              </a:extLst>
            </p:cNvPr>
            <p:cNvSpPr>
              <a:spLocks noChangeArrowheads="1"/>
            </p:cNvSpPr>
            <p:nvPr/>
          </p:nvSpPr>
          <p:spPr bwMode="auto">
            <a:xfrm>
              <a:off x="2872255" y="3221455"/>
              <a:ext cx="2816104" cy="31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rPr>
                <a:t>Leishmania infantum</a:t>
              </a:r>
            </a:p>
          </p:txBody>
        </p:sp>
        <p:sp>
          <p:nvSpPr>
            <p:cNvPr id="19489" name="Rectangle 16">
              <a:extLst>
                <a:ext uri="{FF2B5EF4-FFF2-40B4-BE49-F238E27FC236}">
                  <a16:creationId xmlns:a16="http://schemas.microsoft.com/office/drawing/2014/main" id="{804E4943-1A16-49AF-B042-9775A4AB549F}"/>
                </a:ext>
              </a:extLst>
            </p:cNvPr>
            <p:cNvSpPr>
              <a:spLocks noChangeArrowheads="1"/>
            </p:cNvSpPr>
            <p:nvPr/>
          </p:nvSpPr>
          <p:spPr bwMode="auto">
            <a:xfrm>
              <a:off x="2810566" y="6344750"/>
              <a:ext cx="1752740" cy="36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rPr>
                <a:t>Giardia spp.</a:t>
              </a:r>
              <a:endParaRPr kumimoji="0" lang="en-US" altLang="en-US" sz="1800" b="0" i="0"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endParaRPr>
            </a:p>
          </p:txBody>
        </p:sp>
        <p:sp>
          <p:nvSpPr>
            <p:cNvPr id="19490" name="TextBox 25">
              <a:extLst>
                <a:ext uri="{FF2B5EF4-FFF2-40B4-BE49-F238E27FC236}">
                  <a16:creationId xmlns:a16="http://schemas.microsoft.com/office/drawing/2014/main" id="{E67AB7F3-CBAC-4AD7-A9E1-D650A0223F8C}"/>
                </a:ext>
              </a:extLst>
            </p:cNvPr>
            <p:cNvSpPr txBox="1">
              <a:spLocks noChangeArrowheads="1"/>
            </p:cNvSpPr>
            <p:nvPr/>
          </p:nvSpPr>
          <p:spPr bwMode="auto">
            <a:xfrm>
              <a:off x="2303441" y="5325755"/>
              <a:ext cx="48138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err="1">
                  <a:ln>
                    <a:noFill/>
                  </a:ln>
                  <a:solidFill>
                    <a:prstClr val="white">
                      <a:lumMod val="65000"/>
                    </a:prstClr>
                  </a:solidFill>
                  <a:effectLst/>
                  <a:uLnTx/>
                  <a:uFillTx/>
                  <a:latin typeface="Century Gothic" panose="020B0502020202020204" pitchFamily="34" charset="0"/>
                  <a:ea typeface="ＭＳ Ｐゴシック" pitchFamily="34" charset="-128"/>
                  <a:cs typeface="+mn-cs"/>
                </a:rPr>
                <a:t>Mucoflagellates</a:t>
              </a:r>
              <a:endParaRPr kumimoji="0" lang="en-US" altLang="en-US" sz="2000" b="0" i="0"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endParaRPr>
            </a:p>
          </p:txBody>
        </p:sp>
        <p:sp>
          <p:nvSpPr>
            <p:cNvPr id="37" name="Rectangle 36">
              <a:extLst>
                <a:ext uri="{FF2B5EF4-FFF2-40B4-BE49-F238E27FC236}">
                  <a16:creationId xmlns:a16="http://schemas.microsoft.com/office/drawing/2014/main" id="{97A84693-E2E1-481F-9A1E-5B1EBC9D8FAF}"/>
                </a:ext>
              </a:extLst>
            </p:cNvPr>
            <p:cNvSpPr/>
            <p:nvPr/>
          </p:nvSpPr>
          <p:spPr>
            <a:xfrm>
              <a:off x="2849221" y="4118970"/>
              <a:ext cx="2741946" cy="312785"/>
            </a:xfrm>
            <a:prstGeom prst="rect">
              <a:avLst/>
            </a:prstGeom>
          </p:spPr>
          <p:txBody>
            <a:bodyPr>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rPr>
                <a:t>Trypanosoma </a:t>
              </a:r>
              <a:r>
                <a:rPr kumimoji="0" lang="en-US" altLang="en-US" sz="1800" b="0" i="1" u="none" strike="noStrike" kern="1200" cap="none" spc="0" normalizeH="0" baseline="0" noProof="0" dirty="0" err="1">
                  <a:ln>
                    <a:noFill/>
                  </a:ln>
                  <a:solidFill>
                    <a:prstClr val="white">
                      <a:lumMod val="65000"/>
                    </a:prstClr>
                  </a:solidFill>
                  <a:effectLst/>
                  <a:uLnTx/>
                  <a:uFillTx/>
                  <a:latin typeface="Century Gothic" panose="020B0502020202020204" pitchFamily="34" charset="0"/>
                  <a:ea typeface="ＭＳ Ｐゴシック" pitchFamily="34" charset="-128"/>
                  <a:cs typeface="+mn-cs"/>
                </a:rPr>
                <a:t>cruzi</a:t>
              </a:r>
              <a:endParaRPr kumimoji="0" lang="en-US" altLang="en-US" sz="1800" b="0" i="1"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endParaRPr>
            </a:p>
          </p:txBody>
        </p:sp>
        <p:sp>
          <p:nvSpPr>
            <p:cNvPr id="38" name="Rectangle 37">
              <a:extLst>
                <a:ext uri="{FF2B5EF4-FFF2-40B4-BE49-F238E27FC236}">
                  <a16:creationId xmlns:a16="http://schemas.microsoft.com/office/drawing/2014/main" id="{3D97DCA3-4EB1-4B00-94FC-62A63AD2C3F2}"/>
                </a:ext>
              </a:extLst>
            </p:cNvPr>
            <p:cNvSpPr/>
            <p:nvPr/>
          </p:nvSpPr>
          <p:spPr>
            <a:xfrm>
              <a:off x="2859967" y="4479388"/>
              <a:ext cx="2816104" cy="313979"/>
            </a:xfrm>
            <a:prstGeom prst="rect">
              <a:avLst/>
            </a:prstGeom>
          </p:spPr>
          <p:txBody>
            <a:bodyPr wrap="none">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rPr>
                <a:t>Leishmania infantum</a:t>
              </a:r>
            </a:p>
          </p:txBody>
        </p:sp>
      </p:grpSp>
      <p:grpSp>
        <p:nvGrpSpPr>
          <p:cNvPr id="19467" name="Group 2">
            <a:extLst>
              <a:ext uri="{FF2B5EF4-FFF2-40B4-BE49-F238E27FC236}">
                <a16:creationId xmlns:a16="http://schemas.microsoft.com/office/drawing/2014/main" id="{A34E81AD-7BF9-47AD-A7A9-A86C84C62C33}"/>
              </a:ext>
            </a:extLst>
          </p:cNvPr>
          <p:cNvGrpSpPr>
            <a:grpSpLocks/>
          </p:cNvGrpSpPr>
          <p:nvPr/>
        </p:nvGrpSpPr>
        <p:grpSpPr bwMode="auto">
          <a:xfrm>
            <a:off x="3027363" y="2336800"/>
            <a:ext cx="4599759" cy="4412352"/>
            <a:chOff x="5659458" y="2410536"/>
            <a:chExt cx="4611450" cy="4412687"/>
          </a:xfrm>
        </p:grpSpPr>
        <p:sp>
          <p:nvSpPr>
            <p:cNvPr id="19473" name="TextBox 6">
              <a:extLst>
                <a:ext uri="{FF2B5EF4-FFF2-40B4-BE49-F238E27FC236}">
                  <a16:creationId xmlns:a16="http://schemas.microsoft.com/office/drawing/2014/main" id="{4C238D36-CAA6-46AF-BBB4-143EDF1EDDEA}"/>
                </a:ext>
              </a:extLst>
            </p:cNvPr>
            <p:cNvSpPr txBox="1">
              <a:spLocks noChangeArrowheads="1"/>
            </p:cNvSpPr>
            <p:nvPr/>
          </p:nvSpPr>
          <p:spPr bwMode="auto">
            <a:xfrm>
              <a:off x="5661954" y="5332057"/>
              <a:ext cx="46089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Century Gothic" panose="020B0502020202020204" pitchFamily="34" charset="0"/>
                  <a:ea typeface="ＭＳ Ｐゴシック" pitchFamily="34" charset="-128"/>
                  <a:cs typeface="+mn-cs"/>
                </a:rPr>
                <a:t>Intestinal apicomplexan </a:t>
              </a:r>
              <a:r>
                <a:rPr kumimoji="0" lang="en-US" altLang="en-US" sz="2000" b="0" i="0" u="none" strike="noStrike" kern="1200" cap="none" spc="0" normalizeH="0" baseline="0" noProof="0">
                  <a:ln>
                    <a:noFill/>
                  </a:ln>
                  <a:solidFill>
                    <a:prstClr val="black"/>
                  </a:solidFill>
                  <a:effectLst/>
                  <a:uLnTx/>
                  <a:uFillTx/>
                  <a:latin typeface="Century Gothic" panose="020B0502020202020204" pitchFamily="34" charset="0"/>
                  <a:ea typeface="ＭＳ Ｐゴシック" pitchFamily="34" charset="-128"/>
                  <a:cs typeface="+mn-cs"/>
                </a:rPr>
                <a:t>(coccidia)</a:t>
              </a:r>
            </a:p>
          </p:txBody>
        </p:sp>
        <p:sp>
          <p:nvSpPr>
            <p:cNvPr id="19474" name="TextBox 7">
              <a:extLst>
                <a:ext uri="{FF2B5EF4-FFF2-40B4-BE49-F238E27FC236}">
                  <a16:creationId xmlns:a16="http://schemas.microsoft.com/office/drawing/2014/main" id="{C3D4EAB5-E8FD-4098-83FD-85625AD26C28}"/>
                </a:ext>
              </a:extLst>
            </p:cNvPr>
            <p:cNvSpPr txBox="1">
              <a:spLocks noChangeArrowheads="1"/>
            </p:cNvSpPr>
            <p:nvPr/>
          </p:nvSpPr>
          <p:spPr bwMode="auto">
            <a:xfrm>
              <a:off x="5707927" y="2410536"/>
              <a:ext cx="4223721" cy="40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Blood </a:t>
              </a:r>
              <a:r>
                <a:rPr kumimoji="0" lang="en-US" altLang="en-US" sz="2000" b="1" i="0"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apicomplexa</a:t>
              </a:r>
              <a:r>
                <a:rPr kumimoji="0" lang="en-US" altLang="en-US" sz="2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 </a:t>
              </a:r>
              <a:r>
                <a:rPr kumimoji="0" lang="en-US" alt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a:t>
              </a:r>
              <a:r>
                <a:rPr kumimoji="0" lang="en-US" altLang="en-US" sz="2000" b="0" i="0"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piroplasms</a:t>
              </a:r>
              <a:r>
                <a:rPr kumimoji="0" lang="en-US" alt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a:t>
              </a:r>
            </a:p>
          </p:txBody>
        </p:sp>
        <p:sp>
          <p:nvSpPr>
            <p:cNvPr id="19475" name="Rectangle 17">
              <a:extLst>
                <a:ext uri="{FF2B5EF4-FFF2-40B4-BE49-F238E27FC236}">
                  <a16:creationId xmlns:a16="http://schemas.microsoft.com/office/drawing/2014/main" id="{7AC1498A-AE99-45C2-9DF8-548B1DF73D74}"/>
                </a:ext>
              </a:extLst>
            </p:cNvPr>
            <p:cNvSpPr>
              <a:spLocks noChangeArrowheads="1"/>
            </p:cNvSpPr>
            <p:nvPr/>
          </p:nvSpPr>
          <p:spPr bwMode="auto">
            <a:xfrm>
              <a:off x="5973409" y="5748467"/>
              <a:ext cx="3049646" cy="31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prstClr val="white">
                      <a:lumMod val="75000"/>
                    </a:prstClr>
                  </a:solidFill>
                  <a:effectLst/>
                  <a:uLnTx/>
                  <a:uFillTx/>
                  <a:latin typeface="Century Gothic" panose="020B0502020202020204" pitchFamily="34" charset="0"/>
                  <a:ea typeface="ＭＳ Ｐゴシック" pitchFamily="34" charset="-128"/>
                  <a:cs typeface="+mn-cs"/>
                </a:rPr>
                <a:t>Cryptosporidium parvum</a:t>
              </a:r>
            </a:p>
          </p:txBody>
        </p:sp>
        <p:sp>
          <p:nvSpPr>
            <p:cNvPr id="19476" name="Rectangle 18">
              <a:extLst>
                <a:ext uri="{FF2B5EF4-FFF2-40B4-BE49-F238E27FC236}">
                  <a16:creationId xmlns:a16="http://schemas.microsoft.com/office/drawing/2014/main" id="{AD69AEC7-5295-43D0-8978-8B8AA8EBE8E1}"/>
                </a:ext>
              </a:extLst>
            </p:cNvPr>
            <p:cNvSpPr>
              <a:spLocks noChangeArrowheads="1"/>
            </p:cNvSpPr>
            <p:nvPr/>
          </p:nvSpPr>
          <p:spPr bwMode="auto">
            <a:xfrm>
              <a:off x="5973409" y="6160889"/>
              <a:ext cx="1530260" cy="31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prstClr val="white">
                      <a:lumMod val="75000"/>
                    </a:prstClr>
                  </a:solidFill>
                  <a:effectLst/>
                  <a:uLnTx/>
                  <a:uFillTx/>
                  <a:latin typeface="Century Gothic" panose="020B0502020202020204" pitchFamily="34" charset="0"/>
                  <a:ea typeface="ＭＳ Ｐゴシック" pitchFamily="34" charset="-128"/>
                  <a:cs typeface="+mn-cs"/>
                </a:rPr>
                <a:t>Eimeria spp.</a:t>
              </a:r>
            </a:p>
          </p:txBody>
        </p:sp>
        <p:sp>
          <p:nvSpPr>
            <p:cNvPr id="19477" name="Rectangle 19">
              <a:extLst>
                <a:ext uri="{FF2B5EF4-FFF2-40B4-BE49-F238E27FC236}">
                  <a16:creationId xmlns:a16="http://schemas.microsoft.com/office/drawing/2014/main" id="{C337FD71-AA49-494D-AE22-DCF37E555694}"/>
                </a:ext>
              </a:extLst>
            </p:cNvPr>
            <p:cNvSpPr>
              <a:spLocks noChangeArrowheads="1"/>
            </p:cNvSpPr>
            <p:nvPr/>
          </p:nvSpPr>
          <p:spPr bwMode="auto">
            <a:xfrm>
              <a:off x="5987598" y="6509267"/>
              <a:ext cx="2954677" cy="31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1800" b="0" i="1"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Cystoisospora</a:t>
              </a:r>
              <a:r>
                <a:rPr kumimoji="0" lang="en-US" altLang="en-US" sz="1800" b="0" i="1"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 spp.</a:t>
              </a:r>
            </a:p>
          </p:txBody>
        </p:sp>
        <p:sp>
          <p:nvSpPr>
            <p:cNvPr id="19478" name="Rectangle 20">
              <a:extLst>
                <a:ext uri="{FF2B5EF4-FFF2-40B4-BE49-F238E27FC236}">
                  <a16:creationId xmlns:a16="http://schemas.microsoft.com/office/drawing/2014/main" id="{49152A70-C0B6-4CCE-9E00-41515B197BE7}"/>
                </a:ext>
              </a:extLst>
            </p:cNvPr>
            <p:cNvSpPr>
              <a:spLocks noChangeArrowheads="1"/>
            </p:cNvSpPr>
            <p:nvPr/>
          </p:nvSpPr>
          <p:spPr bwMode="auto">
            <a:xfrm>
              <a:off x="6051255" y="3127114"/>
              <a:ext cx="20222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Cytauxzoon</a:t>
              </a:r>
              <a:r>
                <a:rPr kumimoji="0" lang="en-US" altLang="en-US" sz="1800" b="0" i="1"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 </a:t>
              </a:r>
              <a:r>
                <a:rPr kumimoji="0" lang="en-US" altLang="en-US" sz="1800" b="0" i="1"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felis</a:t>
              </a:r>
              <a:endParaRPr kumimoji="0" lang="en-US" altLang="en-US" sz="1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endParaRPr>
            </a:p>
          </p:txBody>
        </p:sp>
        <p:sp>
          <p:nvSpPr>
            <p:cNvPr id="19479" name="Rectangle 21">
              <a:extLst>
                <a:ext uri="{FF2B5EF4-FFF2-40B4-BE49-F238E27FC236}">
                  <a16:creationId xmlns:a16="http://schemas.microsoft.com/office/drawing/2014/main" id="{B8B6A776-8078-4051-A2C6-BF39EC7D9CB6}"/>
                </a:ext>
              </a:extLst>
            </p:cNvPr>
            <p:cNvSpPr>
              <a:spLocks noChangeArrowheads="1"/>
            </p:cNvSpPr>
            <p:nvPr/>
          </p:nvSpPr>
          <p:spPr bwMode="auto">
            <a:xfrm>
              <a:off x="6051255" y="2772681"/>
              <a:ext cx="1612220" cy="36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Babesia spp.</a:t>
              </a:r>
            </a:p>
          </p:txBody>
        </p:sp>
        <p:sp>
          <p:nvSpPr>
            <p:cNvPr id="19480" name="Rectangle 22">
              <a:extLst>
                <a:ext uri="{FF2B5EF4-FFF2-40B4-BE49-F238E27FC236}">
                  <a16:creationId xmlns:a16="http://schemas.microsoft.com/office/drawing/2014/main" id="{DF84F3EC-07D7-45D0-921F-83F1612783D7}"/>
                </a:ext>
              </a:extLst>
            </p:cNvPr>
            <p:cNvSpPr>
              <a:spLocks noChangeArrowheads="1"/>
            </p:cNvSpPr>
            <p:nvPr/>
          </p:nvSpPr>
          <p:spPr bwMode="auto">
            <a:xfrm>
              <a:off x="6051255" y="4105904"/>
              <a:ext cx="2510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Toxoplasma gondii</a:t>
              </a:r>
            </a:p>
          </p:txBody>
        </p:sp>
        <p:sp>
          <p:nvSpPr>
            <p:cNvPr id="19481" name="Rectangle 23">
              <a:extLst>
                <a:ext uri="{FF2B5EF4-FFF2-40B4-BE49-F238E27FC236}">
                  <a16:creationId xmlns:a16="http://schemas.microsoft.com/office/drawing/2014/main" id="{A3ADABC2-A828-4EFC-B05E-0E1A1163F6D3}"/>
                </a:ext>
              </a:extLst>
            </p:cNvPr>
            <p:cNvSpPr>
              <a:spLocks noChangeArrowheads="1"/>
            </p:cNvSpPr>
            <p:nvPr/>
          </p:nvSpPr>
          <p:spPr bwMode="auto">
            <a:xfrm>
              <a:off x="6051255" y="4464364"/>
              <a:ext cx="24720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Neospora</a:t>
              </a:r>
              <a:r>
                <a:rPr kumimoji="0" lang="en-US" altLang="en-US" sz="1800" b="0" i="1"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 caninum</a:t>
              </a:r>
            </a:p>
          </p:txBody>
        </p:sp>
        <p:sp>
          <p:nvSpPr>
            <p:cNvPr id="19482" name="Rectangle 24">
              <a:extLst>
                <a:ext uri="{FF2B5EF4-FFF2-40B4-BE49-F238E27FC236}">
                  <a16:creationId xmlns:a16="http://schemas.microsoft.com/office/drawing/2014/main" id="{39D74717-E20A-42EE-A2E0-18D8CB5FC63D}"/>
                </a:ext>
              </a:extLst>
            </p:cNvPr>
            <p:cNvSpPr>
              <a:spLocks noChangeArrowheads="1"/>
            </p:cNvSpPr>
            <p:nvPr/>
          </p:nvSpPr>
          <p:spPr bwMode="auto">
            <a:xfrm>
              <a:off x="6051255" y="4822825"/>
              <a:ext cx="19351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Sarcocystis</a:t>
              </a:r>
              <a:r>
                <a:rPr kumimoji="0" lang="en-US" altLang="en-US" sz="1800" b="0" i="1"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 spp.</a:t>
              </a:r>
              <a:endParaRPr kumimoji="0" lang="en-US" altLang="en-US" sz="1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endParaRPr>
            </a:p>
          </p:txBody>
        </p:sp>
        <p:sp>
          <p:nvSpPr>
            <p:cNvPr id="19483" name="TextBox 38">
              <a:extLst>
                <a:ext uri="{FF2B5EF4-FFF2-40B4-BE49-F238E27FC236}">
                  <a16:creationId xmlns:a16="http://schemas.microsoft.com/office/drawing/2014/main" id="{79571CD2-F771-440A-B84F-74F063723DC7}"/>
                </a:ext>
              </a:extLst>
            </p:cNvPr>
            <p:cNvSpPr txBox="1">
              <a:spLocks noChangeArrowheads="1"/>
            </p:cNvSpPr>
            <p:nvPr/>
          </p:nvSpPr>
          <p:spPr bwMode="auto">
            <a:xfrm>
              <a:off x="5659458" y="3790890"/>
              <a:ext cx="4427819" cy="40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Systemic </a:t>
              </a:r>
              <a:r>
                <a:rPr kumimoji="0" lang="en-US" altLang="en-US" sz="2000" b="1" i="0" u="none" strike="noStrike" kern="1200" cap="none" spc="0" normalizeH="0" baseline="0" noProof="0" dirty="0" err="1">
                  <a:ln>
                    <a:noFill/>
                  </a:ln>
                  <a:solidFill>
                    <a:prstClr val="black"/>
                  </a:solidFill>
                  <a:effectLst/>
                  <a:uLnTx/>
                  <a:uFillTx/>
                  <a:latin typeface="Century Gothic" panose="020B0502020202020204" pitchFamily="34" charset="0"/>
                  <a:ea typeface="ＭＳ Ｐゴシック" pitchFamily="34" charset="-128"/>
                  <a:cs typeface="+mn-cs"/>
                </a:rPr>
                <a:t>apicomplexa</a:t>
              </a:r>
              <a:r>
                <a:rPr kumimoji="0" lang="en-US" altLang="en-US" sz="2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 </a:t>
              </a:r>
              <a:r>
                <a:rPr kumimoji="0" lang="en-US" alt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rPr>
                <a:t>(coccidia)</a:t>
              </a:r>
              <a:endParaRPr kumimoji="0" lang="en-US" altLang="en-US" sz="2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mn-cs"/>
              </a:endParaRPr>
            </a:p>
          </p:txBody>
        </p:sp>
      </p:grpSp>
      <p:sp>
        <p:nvSpPr>
          <p:cNvPr id="19468" name="TextBox 40">
            <a:extLst>
              <a:ext uri="{FF2B5EF4-FFF2-40B4-BE49-F238E27FC236}">
                <a16:creationId xmlns:a16="http://schemas.microsoft.com/office/drawing/2014/main" id="{E22A1FB2-EB9C-4D4E-82A5-5DEBC9DC2A85}"/>
              </a:ext>
            </a:extLst>
          </p:cNvPr>
          <p:cNvSpPr txBox="1">
            <a:spLocks noChangeArrowheads="1"/>
          </p:cNvSpPr>
          <p:nvPr/>
        </p:nvSpPr>
        <p:spPr bwMode="auto">
          <a:xfrm>
            <a:off x="374650" y="457200"/>
            <a:ext cx="23955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srgbClr val="4D4D73"/>
                </a:solidFill>
                <a:effectLst/>
                <a:uLnTx/>
                <a:uFillTx/>
                <a:latin typeface="Century Gothic" panose="020B0502020202020204" pitchFamily="34" charset="0"/>
                <a:ea typeface="ＭＳ Ｐゴシック" pitchFamily="34" charset="-128"/>
                <a:cs typeface="+mn-cs"/>
              </a:rPr>
              <a:t>Parasitic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srgbClr val="4D4D73"/>
                </a:solidFill>
                <a:effectLst/>
                <a:uLnTx/>
                <a:uFillTx/>
                <a:latin typeface="Century Gothic" panose="020B0502020202020204" pitchFamily="34" charset="0"/>
                <a:ea typeface="ＭＳ Ｐゴシック" pitchFamily="34" charset="-128"/>
                <a:cs typeface="+mn-cs"/>
              </a:rPr>
              <a:t>Protozoa</a:t>
            </a:r>
          </a:p>
        </p:txBody>
      </p:sp>
      <p:sp>
        <p:nvSpPr>
          <p:cNvPr id="40" name="TextBox 39">
            <a:extLst>
              <a:ext uri="{FF2B5EF4-FFF2-40B4-BE49-F238E27FC236}">
                <a16:creationId xmlns:a16="http://schemas.microsoft.com/office/drawing/2014/main" id="{3BACAC01-FE1E-43E2-AF43-C1527041BCC1}"/>
              </a:ext>
            </a:extLst>
          </p:cNvPr>
          <p:cNvSpPr txBox="1"/>
          <p:nvPr/>
        </p:nvSpPr>
        <p:spPr>
          <a:xfrm>
            <a:off x="3292475" y="1079500"/>
            <a:ext cx="3536950" cy="954088"/>
          </a:xfrm>
          <a:prstGeom prst="rect">
            <a:avLst/>
          </a:prstGeom>
          <a:solidFill>
            <a:srgbClr val="666699"/>
          </a:solidFill>
          <a:ln>
            <a:solidFill>
              <a:srgbClr val="666699"/>
            </a:solid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white"/>
                </a:solidFill>
                <a:effectLst/>
                <a:uLnTx/>
                <a:uFillTx/>
                <a:latin typeface="Century Gothic" panose="020B0502020202020204" pitchFamily="34" charset="0"/>
                <a:ea typeface="ＭＳ Ｐゴシック" pitchFamily="34" charset="-128"/>
                <a:cs typeface="+mn-cs"/>
              </a:rPr>
              <a:t>Apicomplexa</a:t>
            </a:r>
            <a:r>
              <a:rPr kumimoji="0" lang="en-US" sz="2800" b="1" i="0" u="none" strike="noStrike" kern="0" cap="none" spc="0" normalizeH="0" baseline="0" noProof="0" dirty="0">
                <a:ln>
                  <a:noFill/>
                </a:ln>
                <a:solidFill>
                  <a:prstClr val="white"/>
                </a:solidFill>
                <a:effectLst/>
                <a:uLnTx/>
                <a:uFillTx/>
                <a:latin typeface="Century Gothic" panose="020B0502020202020204" pitchFamily="34" charset="0"/>
                <a:ea typeface="ＭＳ Ｐゴシック" pitchFamily="34" charset="-128"/>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entury Gothic" panose="020B0502020202020204" pitchFamily="34" charset="0"/>
                <a:ea typeface="ＭＳ Ｐゴシック" pitchFamily="34" charset="-128"/>
                <a:cs typeface="+mn-cs"/>
              </a:rPr>
              <a:t>(sg =</a:t>
            </a:r>
            <a:r>
              <a:rPr kumimoji="0" lang="en-US" sz="2800" b="0" i="0" u="none" strike="noStrike" kern="0" cap="none" spc="0" normalizeH="0" baseline="0" noProof="0" dirty="0" err="1">
                <a:ln>
                  <a:noFill/>
                </a:ln>
                <a:solidFill>
                  <a:prstClr val="white"/>
                </a:solidFill>
                <a:effectLst/>
                <a:uLnTx/>
                <a:uFillTx/>
                <a:latin typeface="Century Gothic" panose="020B0502020202020204" pitchFamily="34" charset="0"/>
                <a:ea typeface="ＭＳ Ｐゴシック" pitchFamily="34" charset="-128"/>
                <a:cs typeface="+mn-cs"/>
              </a:rPr>
              <a:t>Alveolates</a:t>
            </a:r>
            <a:r>
              <a:rPr kumimoji="0" lang="en-US" sz="2800" b="0" i="0" u="none" strike="noStrike" kern="0" cap="none" spc="0" normalizeH="0" baseline="0" noProof="0" dirty="0">
                <a:ln>
                  <a:noFill/>
                </a:ln>
                <a:solidFill>
                  <a:prstClr val="white"/>
                </a:solidFill>
                <a:effectLst/>
                <a:uLnTx/>
                <a:uFillTx/>
                <a:latin typeface="Century Gothic" panose="020B0502020202020204" pitchFamily="34" charset="0"/>
                <a:ea typeface="ＭＳ Ｐゴシック" pitchFamily="34" charset="-128"/>
                <a:cs typeface="+mn-cs"/>
              </a:rPr>
              <a:t>)</a:t>
            </a:r>
          </a:p>
        </p:txBody>
      </p:sp>
      <p:cxnSp>
        <p:nvCxnSpPr>
          <p:cNvPr id="19470" name="Straight Connector 41">
            <a:extLst>
              <a:ext uri="{FF2B5EF4-FFF2-40B4-BE49-F238E27FC236}">
                <a16:creationId xmlns:a16="http://schemas.microsoft.com/office/drawing/2014/main" id="{FC27F0B4-287A-456D-A933-7CF892A58071}"/>
              </a:ext>
            </a:extLst>
          </p:cNvPr>
          <p:cNvCxnSpPr>
            <a:cxnSpLocks noChangeShapeType="1"/>
          </p:cNvCxnSpPr>
          <p:nvPr/>
        </p:nvCxnSpPr>
        <p:spPr bwMode="auto">
          <a:xfrm>
            <a:off x="387350" y="5175250"/>
            <a:ext cx="11382375" cy="60325"/>
          </a:xfrm>
          <a:prstGeom prst="line">
            <a:avLst/>
          </a:prstGeom>
          <a:noFill/>
          <a:ln w="28575" algn="ctr">
            <a:solidFill>
              <a:srgbClr val="666699"/>
            </a:solidFill>
            <a:prstDash val="lgDash"/>
            <a:round/>
            <a:headEnd/>
            <a:tailEnd/>
          </a:ln>
          <a:extLst>
            <a:ext uri="{909E8E84-426E-40DD-AFC4-6F175D3DCCD1}">
              <a14:hiddenFill xmlns:a14="http://schemas.microsoft.com/office/drawing/2010/main">
                <a:noFill/>
              </a14:hiddenFill>
            </a:ext>
          </a:extLst>
        </p:spPr>
      </p:cxnSp>
      <p:sp>
        <p:nvSpPr>
          <p:cNvPr id="19471" name="Rectangle 42">
            <a:extLst>
              <a:ext uri="{FF2B5EF4-FFF2-40B4-BE49-F238E27FC236}">
                <a16:creationId xmlns:a16="http://schemas.microsoft.com/office/drawing/2014/main" id="{0AD718DE-7EF4-46FD-98A7-2A1B2D05B678}"/>
              </a:ext>
            </a:extLst>
          </p:cNvPr>
          <p:cNvSpPr>
            <a:spLocks noChangeArrowheads="1"/>
          </p:cNvSpPr>
          <p:nvPr/>
        </p:nvSpPr>
        <p:spPr bwMode="auto">
          <a:xfrm>
            <a:off x="96838" y="66675"/>
            <a:ext cx="2962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Century Gothic" panose="020B0502020202020204" pitchFamily="34" charset="0"/>
                <a:ea typeface="ＭＳ Ｐゴシック" pitchFamily="34" charset="-128"/>
                <a:cs typeface="+mn-cs"/>
              </a:rPr>
              <a:t>(know terms on this slide)</a:t>
            </a:r>
          </a:p>
        </p:txBody>
      </p:sp>
      <p:sp>
        <p:nvSpPr>
          <p:cNvPr id="44" name="Rectangle 43">
            <a:extLst>
              <a:ext uri="{FF2B5EF4-FFF2-40B4-BE49-F238E27FC236}">
                <a16:creationId xmlns:a16="http://schemas.microsoft.com/office/drawing/2014/main" id="{ADEF3D14-574B-47C8-B01E-380ECA2E531D}"/>
              </a:ext>
            </a:extLst>
          </p:cNvPr>
          <p:cNvSpPr/>
          <p:nvPr/>
        </p:nvSpPr>
        <p:spPr>
          <a:xfrm>
            <a:off x="3191203" y="6387614"/>
            <a:ext cx="2887334" cy="361538"/>
          </a:xfrm>
          <a:prstGeom prst="rect">
            <a:avLst/>
          </a:prstGeom>
          <a:solidFill>
            <a:srgbClr val="666699">
              <a:alpha val="16078"/>
            </a:srgbClr>
          </a:solidFill>
          <a:ln>
            <a:solidFill>
              <a:srgbClr val="666699"/>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2" descr="Image result for cat silhouette transparent background">
            <a:extLst>
              <a:ext uri="{FF2B5EF4-FFF2-40B4-BE49-F238E27FC236}">
                <a16:creationId xmlns:a16="http://schemas.microsoft.com/office/drawing/2014/main" id="{5B273442-4872-43FC-A98D-11EECFA3500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flipH="1">
            <a:off x="388623" y="4456564"/>
            <a:ext cx="539555" cy="562267"/>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14">
            <a:extLst>
              <a:ext uri="{FF2B5EF4-FFF2-40B4-BE49-F238E27FC236}">
                <a16:creationId xmlns:a16="http://schemas.microsoft.com/office/drawing/2014/main" id="{240EDA0F-DD32-48CB-842C-DAEF0B1BFBE6}"/>
              </a:ext>
            </a:extLst>
          </p:cNvPr>
          <p:cNvSpPr>
            <a:spLocks noChangeArrowheads="1"/>
          </p:cNvSpPr>
          <p:nvPr/>
        </p:nvSpPr>
        <p:spPr bwMode="auto">
          <a:xfrm>
            <a:off x="8301699" y="5571355"/>
            <a:ext cx="3950437" cy="36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err="1">
                <a:ln>
                  <a:noFill/>
                </a:ln>
                <a:solidFill>
                  <a:prstClr val="white">
                    <a:lumMod val="65000"/>
                  </a:prstClr>
                </a:solidFill>
                <a:effectLst/>
                <a:uLnTx/>
                <a:uFillTx/>
                <a:latin typeface="Century Gothic" panose="020B0502020202020204" pitchFamily="34" charset="0"/>
                <a:ea typeface="ＭＳ Ｐゴシック" pitchFamily="34" charset="-128"/>
                <a:cs typeface="+mn-cs"/>
              </a:rPr>
              <a:t>Tritrichomonas</a:t>
            </a:r>
            <a:r>
              <a:rPr kumimoji="0" lang="en-US" altLang="en-US" sz="1800" b="0" i="1"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rPr>
              <a:t> </a:t>
            </a:r>
            <a:r>
              <a:rPr kumimoji="0" lang="en-US" altLang="en-US" sz="1800" b="0" i="1" u="none" strike="noStrike" kern="1200" cap="none" spc="0" normalizeH="0" baseline="0" noProof="0" dirty="0" err="1">
                <a:ln>
                  <a:noFill/>
                </a:ln>
                <a:solidFill>
                  <a:prstClr val="white">
                    <a:lumMod val="65000"/>
                  </a:prstClr>
                </a:solidFill>
                <a:effectLst/>
                <a:uLnTx/>
                <a:uFillTx/>
                <a:latin typeface="Century Gothic" panose="020B0502020202020204" pitchFamily="34" charset="0"/>
                <a:ea typeface="ＭＳ Ｐゴシック" pitchFamily="34" charset="-128"/>
                <a:cs typeface="+mn-cs"/>
              </a:rPr>
              <a:t>foetus</a:t>
            </a:r>
            <a:endParaRPr kumimoji="0" lang="en-US" altLang="en-US" sz="1800" b="0" i="0"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ＭＳ Ｐゴシック" pitchFamily="34" charset="-128"/>
              <a:cs typeface="+mn-cs"/>
            </a:endParaRPr>
          </a:p>
        </p:txBody>
      </p:sp>
    </p:spTree>
    <p:extLst>
      <p:ext uri="{BB962C8B-B14F-4D97-AF65-F5344CB8AC3E}">
        <p14:creationId xmlns:p14="http://schemas.microsoft.com/office/powerpoint/2010/main" val="2868364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43000" y="228600"/>
            <a:ext cx="9601200" cy="685800"/>
          </a:xfrm>
        </p:spPr>
        <p:txBody>
          <a:bodyPr/>
          <a:lstStyle/>
          <a:p>
            <a:pPr algn="ctr"/>
            <a:r>
              <a:rPr lang="en-US" altLang="en-US" b="1" dirty="0">
                <a:solidFill>
                  <a:srgbClr val="FF3399"/>
                </a:solidFill>
                <a:latin typeface="Century Gothic" panose="020B0502020202020204" pitchFamily="34" charset="0"/>
              </a:rPr>
              <a:t>FYI </a:t>
            </a:r>
            <a:r>
              <a:rPr lang="en-US" altLang="en-US" b="1" i="1" dirty="0">
                <a:solidFill>
                  <a:schemeClr val="tx1"/>
                </a:solidFill>
                <a:latin typeface="Century Gothic" panose="020B0502020202020204" pitchFamily="34" charset="0"/>
              </a:rPr>
              <a:t>Large or Small bowel diarrhea?</a:t>
            </a:r>
            <a:endParaRPr lang="en-US" altLang="en-US" b="1" u="sng" dirty="0">
              <a:solidFill>
                <a:schemeClr val="tx1"/>
              </a:solidFill>
              <a:latin typeface="Century Gothic" panose="020B0502020202020204" pitchFamily="34" charset="0"/>
            </a:endParaRPr>
          </a:p>
        </p:txBody>
      </p:sp>
      <p:grpSp>
        <p:nvGrpSpPr>
          <p:cNvPr id="5" name="Group 4">
            <a:extLst>
              <a:ext uri="{FF2B5EF4-FFF2-40B4-BE49-F238E27FC236}">
                <a16:creationId xmlns:a16="http://schemas.microsoft.com/office/drawing/2014/main" id="{B741A99B-00B1-46E0-A5FB-E343AC132479}"/>
              </a:ext>
            </a:extLst>
          </p:cNvPr>
          <p:cNvGrpSpPr/>
          <p:nvPr/>
        </p:nvGrpSpPr>
        <p:grpSpPr>
          <a:xfrm>
            <a:off x="2857500" y="838200"/>
            <a:ext cx="6172200" cy="5916547"/>
            <a:chOff x="2857500" y="838200"/>
            <a:chExt cx="6172200" cy="5916547"/>
          </a:xfrm>
        </p:grpSpPr>
        <p:pic>
          <p:nvPicPr>
            <p:cNvPr id="3" name="Picture 2" descr="web_08.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57500" y="838200"/>
              <a:ext cx="6172200" cy="5916547"/>
            </a:xfrm>
            <a:prstGeom prst="rect">
              <a:avLst/>
            </a:prstGeom>
          </p:spPr>
        </p:pic>
        <p:sp>
          <p:nvSpPr>
            <p:cNvPr id="4" name="Rectangle 3">
              <a:extLst>
                <a:ext uri="{FF2B5EF4-FFF2-40B4-BE49-F238E27FC236}">
                  <a16:creationId xmlns:a16="http://schemas.microsoft.com/office/drawing/2014/main" id="{73E7B66E-CE0F-4AC3-A361-E2312C4ED030}"/>
                </a:ext>
              </a:extLst>
            </p:cNvPr>
            <p:cNvSpPr/>
            <p:nvPr/>
          </p:nvSpPr>
          <p:spPr bwMode="auto">
            <a:xfrm>
              <a:off x="3657600" y="914400"/>
              <a:ext cx="5105400" cy="838200"/>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2" name="Rectangle 1">
            <a:extLst>
              <a:ext uri="{FF2B5EF4-FFF2-40B4-BE49-F238E27FC236}">
                <a16:creationId xmlns:a16="http://schemas.microsoft.com/office/drawing/2014/main" id="{454A88EA-E3FC-4A30-A2CF-4AFE347074FB}"/>
              </a:ext>
            </a:extLst>
          </p:cNvPr>
          <p:cNvSpPr/>
          <p:nvPr/>
        </p:nvSpPr>
        <p:spPr>
          <a:xfrm>
            <a:off x="2438400" y="3796473"/>
            <a:ext cx="914400" cy="461665"/>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frank</a:t>
            </a:r>
          </a:p>
        </p:txBody>
      </p:sp>
      <p:sp>
        <p:nvSpPr>
          <p:cNvPr id="7" name="Rectangle 6">
            <a:extLst>
              <a:ext uri="{FF2B5EF4-FFF2-40B4-BE49-F238E27FC236}">
                <a16:creationId xmlns:a16="http://schemas.microsoft.com/office/drawing/2014/main" id="{9845D1DF-DB93-43D7-95BC-730AD7509842}"/>
              </a:ext>
            </a:extLst>
          </p:cNvPr>
          <p:cNvSpPr/>
          <p:nvPr/>
        </p:nvSpPr>
        <p:spPr>
          <a:xfrm>
            <a:off x="9108458" y="4217231"/>
            <a:ext cx="2245341" cy="584775"/>
          </a:xfrm>
          <a:prstGeom prst="rect">
            <a:avLst/>
          </a:prstGeom>
        </p:spPr>
        <p:txBody>
          <a:bodyPr wrap="square">
            <a:spAutoFit/>
          </a:bodyPr>
          <a:lstStyle/>
          <a:p>
            <a:r>
              <a:rPr lang="en-US" sz="3200" i="1" dirty="0">
                <a:latin typeface="Century Gothic" panose="020B0502020202020204" pitchFamily="34" charset="0"/>
                <a:cs typeface="Calibri" panose="020F0502020204030204" pitchFamily="34" charset="0"/>
              </a:rPr>
              <a:t>Giardia</a:t>
            </a:r>
            <a:r>
              <a:rPr lang="en-US" sz="3200" dirty="0">
                <a:latin typeface="Century Gothic" panose="020B0502020202020204" pitchFamily="34" charset="0"/>
                <a:cs typeface="Calibri" panose="020F0502020204030204" pitchFamily="34" charset="0"/>
              </a:rPr>
              <a:t>?</a:t>
            </a:r>
          </a:p>
        </p:txBody>
      </p:sp>
      <p:sp>
        <p:nvSpPr>
          <p:cNvPr id="8" name="Rectangle 7">
            <a:extLst>
              <a:ext uri="{FF2B5EF4-FFF2-40B4-BE49-F238E27FC236}">
                <a16:creationId xmlns:a16="http://schemas.microsoft.com/office/drawing/2014/main" id="{F81B8E42-DBAF-4DA2-80C4-9B949E093205}"/>
              </a:ext>
            </a:extLst>
          </p:cNvPr>
          <p:cNvSpPr/>
          <p:nvPr/>
        </p:nvSpPr>
        <p:spPr>
          <a:xfrm>
            <a:off x="8993306" y="3578580"/>
            <a:ext cx="3445491" cy="584775"/>
          </a:xfrm>
          <a:prstGeom prst="rect">
            <a:avLst/>
          </a:prstGeom>
        </p:spPr>
        <p:txBody>
          <a:bodyPr wrap="square">
            <a:spAutoFit/>
          </a:bodyPr>
          <a:lstStyle/>
          <a:p>
            <a:r>
              <a:rPr lang="en-US" sz="3200" i="1" dirty="0" err="1">
                <a:latin typeface="Century Gothic" panose="020B0502020202020204" pitchFamily="34" charset="0"/>
                <a:cs typeface="Calibri" panose="020F0502020204030204" pitchFamily="34" charset="0"/>
              </a:rPr>
              <a:t>Tritrichomonas</a:t>
            </a:r>
            <a:r>
              <a:rPr lang="en-US" sz="3200" dirty="0">
                <a:latin typeface="Century Gothic" panose="020B0502020202020204" pitchFamily="34" charset="0"/>
                <a:cs typeface="Calibri" panose="020F0502020204030204" pitchFamily="34" charset="0"/>
              </a:rPr>
              <a:t>?</a:t>
            </a:r>
          </a:p>
        </p:txBody>
      </p:sp>
      <p:sp>
        <p:nvSpPr>
          <p:cNvPr id="9" name="Rectangle 8">
            <a:extLst>
              <a:ext uri="{FF2B5EF4-FFF2-40B4-BE49-F238E27FC236}">
                <a16:creationId xmlns:a16="http://schemas.microsoft.com/office/drawing/2014/main" id="{59AD1C13-5BC6-4219-9719-988937900966}"/>
              </a:ext>
            </a:extLst>
          </p:cNvPr>
          <p:cNvSpPr/>
          <p:nvPr/>
        </p:nvSpPr>
        <p:spPr>
          <a:xfrm>
            <a:off x="4876800" y="797867"/>
            <a:ext cx="2300288" cy="461665"/>
          </a:xfrm>
          <a:prstGeom prst="rect">
            <a:avLst/>
          </a:prstGeom>
        </p:spPr>
        <p:txBody>
          <a:bodyPr wrap="square">
            <a:spAutoFit/>
          </a:bodyPr>
          <a:lstStyle/>
          <a:p>
            <a:r>
              <a:rPr lang="en-US" i="1" dirty="0" err="1">
                <a:latin typeface="Century Gothic" panose="020B0502020202020204" pitchFamily="34" charset="0"/>
                <a:cs typeface="Calibri" panose="020F0502020204030204" pitchFamily="34" charset="0"/>
              </a:rPr>
              <a:t>Cystoisopora</a:t>
            </a:r>
            <a:endParaRPr lang="en-US" i="1" dirty="0">
              <a:latin typeface="Century Gothic" panose="020B0502020202020204" pitchFamily="34" charset="0"/>
              <a:cs typeface="Calibri" panose="020F0502020204030204" pitchFamily="34" charset="0"/>
            </a:endParaRPr>
          </a:p>
        </p:txBody>
      </p:sp>
      <p:sp>
        <p:nvSpPr>
          <p:cNvPr id="6" name="Arrow: Down 5">
            <a:extLst>
              <a:ext uri="{FF2B5EF4-FFF2-40B4-BE49-F238E27FC236}">
                <a16:creationId xmlns:a16="http://schemas.microsoft.com/office/drawing/2014/main" id="{D1CA22BB-8C74-488F-A080-668D4350DB68}"/>
              </a:ext>
            </a:extLst>
          </p:cNvPr>
          <p:cNvSpPr/>
          <p:nvPr/>
        </p:nvSpPr>
        <p:spPr bwMode="auto">
          <a:xfrm>
            <a:off x="5829300" y="1309687"/>
            <a:ext cx="228600" cy="457200"/>
          </a:xfrm>
          <a:prstGeom prst="downArrow">
            <a:avLst/>
          </a:prstGeom>
          <a:solidFill>
            <a:srgbClr val="00B0F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289928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114300" y="1752600"/>
            <a:ext cx="11963400" cy="4631220"/>
          </a:xfrm>
        </p:spPr>
        <p:txBody>
          <a:bodyPr/>
          <a:lstStyle/>
          <a:p>
            <a:pPr marL="0" lvl="0" indent="0">
              <a:buClrTx/>
              <a:buNone/>
            </a:pPr>
            <a:r>
              <a:rPr lang="en-US" b="1" dirty="0">
                <a:solidFill>
                  <a:srgbClr val="0070C0"/>
                </a:solidFill>
                <a:latin typeface="Century Gothic" panose="020B0502020202020204" pitchFamily="34" charset="0"/>
              </a:rPr>
              <a:t>Swine -piglets</a:t>
            </a:r>
            <a:endParaRPr lang="en-US" sz="4000" b="1" dirty="0">
              <a:solidFill>
                <a:srgbClr val="0070C0"/>
              </a:solidFill>
              <a:latin typeface="Century Gothic" panose="020B0502020202020204" pitchFamily="34" charset="0"/>
            </a:endParaRPr>
          </a:p>
          <a:p>
            <a:pPr lvl="1">
              <a:buClrTx/>
              <a:buFont typeface="Wingdings" panose="05000000000000000000" pitchFamily="2" charset="2"/>
              <a:buChar char="§"/>
            </a:pPr>
            <a:r>
              <a:rPr lang="en-US" i="1" dirty="0" err="1">
                <a:latin typeface="Century Gothic" panose="020B0502020202020204" pitchFamily="34" charset="0"/>
              </a:rPr>
              <a:t>Cystoisospora</a:t>
            </a:r>
            <a:r>
              <a:rPr lang="en-US" i="1" dirty="0">
                <a:latin typeface="Century Gothic" panose="020B0502020202020204" pitchFamily="34" charset="0"/>
              </a:rPr>
              <a:t> </a:t>
            </a:r>
            <a:r>
              <a:rPr lang="en-US" i="1" dirty="0" err="1">
                <a:latin typeface="Century Gothic" panose="020B0502020202020204" pitchFamily="34" charset="0"/>
              </a:rPr>
              <a:t>suis</a:t>
            </a:r>
            <a:endParaRPr lang="en-US" i="1" dirty="0">
              <a:latin typeface="Century Gothic" panose="020B0502020202020204" pitchFamily="34" charset="0"/>
            </a:endParaRPr>
          </a:p>
          <a:p>
            <a:pPr lvl="2">
              <a:buClrTx/>
              <a:buFont typeface="Wingdings" panose="05000000000000000000" pitchFamily="2" charset="2"/>
              <a:buChar char="§"/>
            </a:pPr>
            <a:r>
              <a:rPr lang="en-US" dirty="0">
                <a:latin typeface="Century Gothic" panose="020B0502020202020204" pitchFamily="34" charset="0"/>
              </a:rPr>
              <a:t>Develops entirely in one host (direct life cycle –NO Facultative Cycle)</a:t>
            </a:r>
          </a:p>
          <a:p>
            <a:pPr lvl="2">
              <a:buClrTx/>
              <a:buFont typeface="Wingdings" panose="05000000000000000000" pitchFamily="2" charset="2"/>
              <a:buChar char="§"/>
            </a:pPr>
            <a:r>
              <a:rPr lang="en-US" b="1" dirty="0">
                <a:solidFill>
                  <a:srgbClr val="0070C0"/>
                </a:solidFill>
                <a:latin typeface="Century Gothic" panose="020B0502020202020204" pitchFamily="34" charset="0"/>
              </a:rPr>
              <a:t>Neonatal DZ – 1-2-week-old suckling piglets</a:t>
            </a:r>
            <a:endParaRPr lang="en-US" sz="3200" b="1" dirty="0">
              <a:solidFill>
                <a:srgbClr val="0070C0"/>
              </a:solidFill>
              <a:latin typeface="Century Gothic" panose="020B0502020202020204" pitchFamily="34" charset="0"/>
            </a:endParaRPr>
          </a:p>
          <a:p>
            <a:pPr lvl="2">
              <a:buClrTx/>
              <a:buFont typeface="Wingdings" panose="05000000000000000000" pitchFamily="2" charset="2"/>
              <a:buChar char="§"/>
            </a:pPr>
            <a:r>
              <a:rPr lang="en-US" dirty="0">
                <a:latin typeface="Century Gothic" panose="020B0502020202020204" pitchFamily="34" charset="0"/>
              </a:rPr>
              <a:t>Non-hemorrhagic diarrhea, dehydration, weight loss (SI infection)</a:t>
            </a:r>
          </a:p>
          <a:p>
            <a:pPr lvl="2">
              <a:buClrTx/>
              <a:buFont typeface="Wingdings" panose="05000000000000000000" pitchFamily="2" charset="2"/>
              <a:buChar char="§"/>
            </a:pPr>
            <a:r>
              <a:rPr lang="en-US" b="1" dirty="0">
                <a:solidFill>
                  <a:srgbClr val="0070C0"/>
                </a:solidFill>
                <a:latin typeface="Century Gothic" panose="020B0502020202020204" pitchFamily="34" charset="0"/>
              </a:rPr>
              <a:t>High morbidity, Low mortality; very short course of disease (~4days)</a:t>
            </a:r>
          </a:p>
          <a:p>
            <a:pPr lvl="2">
              <a:buClrTx/>
              <a:buFont typeface="Wingdings" panose="05000000000000000000" pitchFamily="2" charset="2"/>
              <a:buChar char="§"/>
            </a:pPr>
            <a:r>
              <a:rPr lang="en-US" b="1" dirty="0">
                <a:solidFill>
                  <a:srgbClr val="0070C0"/>
                </a:solidFill>
                <a:latin typeface="Century Gothic" panose="020B0502020202020204" pitchFamily="34" charset="0"/>
              </a:rPr>
              <a:t>Impaired growth, economic loss</a:t>
            </a:r>
          </a:p>
          <a:p>
            <a:pPr lvl="2">
              <a:buClrTx/>
              <a:buFont typeface="Wingdings" panose="05000000000000000000" pitchFamily="2" charset="2"/>
              <a:buChar char="§"/>
            </a:pPr>
            <a:r>
              <a:rPr lang="en-US" dirty="0">
                <a:latin typeface="Century Gothic" panose="020B0502020202020204" pitchFamily="34" charset="0"/>
              </a:rPr>
              <a:t>As piglet gets older, ↓susceptibility and pathology </a:t>
            </a:r>
          </a:p>
          <a:p>
            <a:pPr lvl="2">
              <a:buClrTx/>
              <a:buFont typeface="Wingdings" panose="05000000000000000000" pitchFamily="2" charset="2"/>
              <a:buChar char="§"/>
            </a:pPr>
            <a:r>
              <a:rPr lang="en-US" dirty="0">
                <a:latin typeface="Century Gothic" panose="020B0502020202020204" pitchFamily="34" charset="0"/>
              </a:rPr>
              <a:t>Immunity is complete against reinfection</a:t>
            </a:r>
          </a:p>
        </p:txBody>
      </p:sp>
      <p:sp>
        <p:nvSpPr>
          <p:cNvPr id="6" name="Rectangle 5"/>
          <p:cNvSpPr/>
          <p:nvPr/>
        </p:nvSpPr>
        <p:spPr>
          <a:xfrm>
            <a:off x="288285" y="21336"/>
            <a:ext cx="5121915" cy="646331"/>
          </a:xfrm>
          <a:prstGeom prst="rect">
            <a:avLst/>
          </a:prstGeom>
        </p:spPr>
        <p:txBody>
          <a:bodyPr wrap="none">
            <a:spAutoFit/>
          </a:bodyPr>
          <a:lstStyle/>
          <a:p>
            <a:r>
              <a:rPr lang="en-US" sz="3600" b="1" kern="0" dirty="0">
                <a:solidFill>
                  <a:srgbClr val="003366"/>
                </a:solidFill>
                <a:latin typeface="Century Gothic" panose="020B0502020202020204" pitchFamily="34" charset="0"/>
              </a:rPr>
              <a:t>Porcine </a:t>
            </a:r>
            <a:r>
              <a:rPr lang="en-US" altLang="en-US" sz="3600" b="1" i="1" kern="0" dirty="0" err="1">
                <a:solidFill>
                  <a:srgbClr val="003366"/>
                </a:solidFill>
                <a:latin typeface="Century Gothic" panose="020B0502020202020204" pitchFamily="34" charset="0"/>
              </a:rPr>
              <a:t>Cystoisospora</a:t>
            </a:r>
            <a:endParaRPr lang="en-US" altLang="en-US" sz="3600" b="1" kern="0" dirty="0">
              <a:solidFill>
                <a:srgbClr val="003366"/>
              </a:solidFill>
              <a:latin typeface="Century Gothic" panose="020B0502020202020204" pitchFamily="34" charset="0"/>
            </a:endParaRPr>
          </a:p>
        </p:txBody>
      </p:sp>
      <p:pic>
        <p:nvPicPr>
          <p:cNvPr id="5122" name="Picture 2" descr="Image result for cute row of neonatal piglets">
            <a:extLst>
              <a:ext uri="{FF2B5EF4-FFF2-40B4-BE49-F238E27FC236}">
                <a16:creationId xmlns:a16="http://schemas.microsoft.com/office/drawing/2014/main" id="{02E8D883-A12C-4E36-BB76-19C3DDD7BE9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10200" y="0"/>
            <a:ext cx="6781800" cy="238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78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311506" y="97641"/>
            <a:ext cx="7564437" cy="664359"/>
          </a:xfrm>
        </p:spPr>
        <p:txBody>
          <a:bodyPr/>
          <a:lstStyle/>
          <a:p>
            <a:pPr algn="ctr"/>
            <a:r>
              <a:rPr lang="en-US" sz="4000" b="1" dirty="0">
                <a:latin typeface="Century Gothic" panose="020B0502020202020204" pitchFamily="34" charset="0"/>
              </a:rPr>
              <a:t>Piglet Scours</a:t>
            </a:r>
            <a:endParaRPr lang="en-US" altLang="en-US" sz="4000" b="1" u="sng" dirty="0">
              <a:latin typeface="Century Gothic" panose="020B0502020202020204" pitchFamily="34" charset="0"/>
            </a:endParaRPr>
          </a:p>
        </p:txBody>
      </p:sp>
      <p:pic>
        <p:nvPicPr>
          <p:cNvPr id="2" name="Picture 1" descr="web_1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7399" y="1295400"/>
            <a:ext cx="7825561" cy="5257800"/>
          </a:xfrm>
          <a:prstGeom prst="rect">
            <a:avLst/>
          </a:prstGeom>
        </p:spPr>
      </p:pic>
      <p:sp>
        <p:nvSpPr>
          <p:cNvPr id="4" name="Rectangle 2">
            <a:extLst>
              <a:ext uri="{FF2B5EF4-FFF2-40B4-BE49-F238E27FC236}">
                <a16:creationId xmlns:a16="http://schemas.microsoft.com/office/drawing/2014/main" id="{B9610CA3-F6B3-44D0-9FD1-D990FCB71C6E}"/>
              </a:ext>
            </a:extLst>
          </p:cNvPr>
          <p:cNvSpPr txBox="1">
            <a:spLocks noChangeArrowheads="1"/>
          </p:cNvSpPr>
          <p:nvPr/>
        </p:nvSpPr>
        <p:spPr bwMode="auto">
          <a:xfrm>
            <a:off x="26158" y="6400800"/>
            <a:ext cx="7564437" cy="53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r>
              <a:rPr lang="en-US" sz="2000" b="1" kern="0" dirty="0">
                <a:latin typeface="Century Gothic" panose="020B0502020202020204" pitchFamily="34" charset="0"/>
              </a:rPr>
              <a:t>FYI: other specific infectious agents</a:t>
            </a:r>
            <a:endParaRPr lang="en-US" altLang="en-US" sz="2000" b="1" u="sng" kern="0" dirty="0">
              <a:latin typeface="Century Gothic" panose="020B0502020202020204" pitchFamily="34" charset="0"/>
            </a:endParaRPr>
          </a:p>
        </p:txBody>
      </p:sp>
      <p:sp>
        <p:nvSpPr>
          <p:cNvPr id="6" name="TextBox 5">
            <a:extLst>
              <a:ext uri="{FF2B5EF4-FFF2-40B4-BE49-F238E27FC236}">
                <a16:creationId xmlns:a16="http://schemas.microsoft.com/office/drawing/2014/main" id="{D74FD0C9-9D7F-4811-A2F6-D59A67F37065}"/>
              </a:ext>
            </a:extLst>
          </p:cNvPr>
          <p:cNvSpPr txBox="1"/>
          <p:nvPr/>
        </p:nvSpPr>
        <p:spPr>
          <a:xfrm>
            <a:off x="136834" y="762000"/>
            <a:ext cx="11913779" cy="461665"/>
          </a:xfrm>
          <a:prstGeom prst="rect">
            <a:avLst/>
          </a:prstGeom>
          <a:noFill/>
        </p:spPr>
        <p:txBody>
          <a:bodyPr wrap="square">
            <a:spAutoFit/>
          </a:bodyPr>
          <a:lstStyle/>
          <a:p>
            <a:pPr lvl="2">
              <a:buClrTx/>
            </a:pPr>
            <a:r>
              <a:rPr lang="en-US" dirty="0">
                <a:solidFill>
                  <a:srgbClr val="002060"/>
                </a:solidFill>
                <a:latin typeface="Century Gothic" panose="020B0502020202020204" pitchFamily="34" charset="0"/>
              </a:rPr>
              <a:t>Important to distinguish b/w coccidiosis, viral or bacterial piglet diseases</a:t>
            </a:r>
          </a:p>
        </p:txBody>
      </p:sp>
    </p:spTree>
    <p:extLst>
      <p:ext uri="{BB962C8B-B14F-4D97-AF65-F5344CB8AC3E}">
        <p14:creationId xmlns:p14="http://schemas.microsoft.com/office/powerpoint/2010/main" val="2206988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0" y="152400"/>
            <a:ext cx="7793037" cy="838200"/>
          </a:xfrm>
        </p:spPr>
        <p:txBody>
          <a:bodyPr/>
          <a:lstStyle/>
          <a:p>
            <a:pPr algn="ctr"/>
            <a:r>
              <a:rPr lang="en-US" b="1" i="1" dirty="0" err="1">
                <a:solidFill>
                  <a:srgbClr val="003366"/>
                </a:solidFill>
                <a:latin typeface="Century Gothic" panose="020B0502020202020204" pitchFamily="34" charset="0"/>
              </a:rPr>
              <a:t>Cystoisospora</a:t>
            </a:r>
            <a:r>
              <a:rPr lang="en-US" b="1" i="1" dirty="0">
                <a:solidFill>
                  <a:srgbClr val="003366"/>
                </a:solidFill>
                <a:latin typeface="Century Gothic" panose="020B0502020202020204" pitchFamily="34" charset="0"/>
              </a:rPr>
              <a:t> </a:t>
            </a:r>
            <a:r>
              <a:rPr lang="en-US" b="1" i="1" dirty="0" err="1">
                <a:solidFill>
                  <a:srgbClr val="003366"/>
                </a:solidFill>
                <a:latin typeface="Century Gothic" panose="020B0502020202020204" pitchFamily="34" charset="0"/>
              </a:rPr>
              <a:t>suis</a:t>
            </a:r>
            <a:endParaRPr lang="en-US" altLang="en-US" b="1" u="sng" dirty="0">
              <a:solidFill>
                <a:srgbClr val="003366"/>
              </a:solidFill>
              <a:latin typeface="Century Gothic" panose="020B0502020202020204" pitchFamily="34" charset="0"/>
            </a:endParaRPr>
          </a:p>
        </p:txBody>
      </p:sp>
      <p:pic>
        <p:nvPicPr>
          <p:cNvPr id="3" name="Picture 2" descr="web_0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9107" y="1676400"/>
            <a:ext cx="6142893" cy="3992880"/>
          </a:xfrm>
          <a:prstGeom prst="rect">
            <a:avLst/>
          </a:prstGeom>
        </p:spPr>
      </p:pic>
      <p:pic>
        <p:nvPicPr>
          <p:cNvPr id="4" name="Picture 3" descr="web_15.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7553" y="1371600"/>
            <a:ext cx="5459185" cy="5181600"/>
          </a:xfrm>
          <a:prstGeom prst="rect">
            <a:avLst/>
          </a:prstGeom>
        </p:spPr>
      </p:pic>
    </p:spTree>
    <p:extLst>
      <p:ext uri="{BB962C8B-B14F-4D97-AF65-F5344CB8AC3E}">
        <p14:creationId xmlns:p14="http://schemas.microsoft.com/office/powerpoint/2010/main" val="1451218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FF193B-CDD6-40D5-B510-1DE1614B7F0A}"/>
              </a:ext>
            </a:extLst>
          </p:cNvPr>
          <p:cNvSpPr/>
          <p:nvPr/>
        </p:nvSpPr>
        <p:spPr>
          <a:xfrm>
            <a:off x="3276600" y="147831"/>
            <a:ext cx="4580100" cy="584775"/>
          </a:xfrm>
          <a:prstGeom prst="rect">
            <a:avLst/>
          </a:prstGeom>
        </p:spPr>
        <p:txBody>
          <a:bodyPr wrap="none">
            <a:spAutoFit/>
          </a:bodyPr>
          <a:lstStyle/>
          <a:p>
            <a:r>
              <a:rPr lang="en-US" sz="3200" b="1" kern="0" dirty="0">
                <a:solidFill>
                  <a:srgbClr val="003366"/>
                </a:solidFill>
                <a:latin typeface="Century Gothic" panose="020B0502020202020204" pitchFamily="34" charset="0"/>
              </a:rPr>
              <a:t>Porcine </a:t>
            </a:r>
            <a:r>
              <a:rPr lang="en-US" altLang="en-US" sz="3200" b="1" i="1" kern="0" dirty="0" err="1">
                <a:solidFill>
                  <a:srgbClr val="003366"/>
                </a:solidFill>
                <a:latin typeface="Century Gothic" panose="020B0502020202020204" pitchFamily="34" charset="0"/>
              </a:rPr>
              <a:t>Cystoisospora</a:t>
            </a:r>
            <a:endParaRPr lang="en-US" altLang="en-US" sz="3200" b="1" kern="0" dirty="0">
              <a:solidFill>
                <a:srgbClr val="003366"/>
              </a:solidFill>
              <a:latin typeface="Century Gothic" panose="020B0502020202020204" pitchFamily="34" charset="0"/>
            </a:endParaRPr>
          </a:p>
        </p:txBody>
      </p:sp>
      <p:sp>
        <p:nvSpPr>
          <p:cNvPr id="5" name="Rectangle 3">
            <a:extLst>
              <a:ext uri="{FF2B5EF4-FFF2-40B4-BE49-F238E27FC236}">
                <a16:creationId xmlns:a16="http://schemas.microsoft.com/office/drawing/2014/main" id="{80DE15B7-B961-4782-ACA7-038349D1C1CD}"/>
              </a:ext>
            </a:extLst>
          </p:cNvPr>
          <p:cNvSpPr txBox="1">
            <a:spLocks noChangeArrowheads="1"/>
          </p:cNvSpPr>
          <p:nvPr/>
        </p:nvSpPr>
        <p:spPr>
          <a:xfrm>
            <a:off x="-228600" y="240796"/>
            <a:ext cx="12230100" cy="2382314"/>
          </a:xfrm>
          <a:prstGeom prst="rect">
            <a:avLst/>
          </a:prstGeom>
        </p:spPr>
        <p:txBody>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457200" lvl="1" indent="0">
              <a:buClrTx/>
              <a:buNone/>
            </a:pPr>
            <a:r>
              <a:rPr lang="en-US" b="1" kern="0" dirty="0">
                <a:latin typeface="Century Gothic" panose="020B0502020202020204" pitchFamily="34" charset="0"/>
              </a:rPr>
              <a:t>Diagnose</a:t>
            </a:r>
          </a:p>
          <a:p>
            <a:pPr lvl="2">
              <a:buClrTx/>
              <a:buFont typeface="Wingdings" pitchFamily="2" charset="2"/>
              <a:buChar char="§"/>
            </a:pPr>
            <a:r>
              <a:rPr lang="en-US" kern="0" dirty="0">
                <a:latin typeface="Century Gothic" panose="020B0502020202020204" pitchFamily="34" charset="0"/>
              </a:rPr>
              <a:t>Diagnose with fecal float, stained fecal smears, </a:t>
            </a:r>
          </a:p>
          <a:p>
            <a:pPr marL="914400" lvl="2" indent="0">
              <a:buClrTx/>
              <a:buNone/>
            </a:pPr>
            <a:r>
              <a:rPr lang="en-US" kern="0" dirty="0">
                <a:latin typeface="Century Gothic" panose="020B0502020202020204" pitchFamily="34" charset="0"/>
              </a:rPr>
              <a:t>   autofluorescence microscopy</a:t>
            </a:r>
          </a:p>
          <a:p>
            <a:pPr lvl="3">
              <a:buClrTx/>
              <a:buFont typeface="Wingdings" pitchFamily="2" charset="2"/>
              <a:buChar char="§"/>
            </a:pPr>
            <a:r>
              <a:rPr lang="en-US" sz="2400" kern="0" dirty="0">
                <a:latin typeface="Century Gothic" panose="020B0502020202020204" pitchFamily="34" charset="0"/>
              </a:rPr>
              <a:t>Test multiple sample days (sporadic shedding)</a:t>
            </a:r>
          </a:p>
          <a:p>
            <a:pPr lvl="3">
              <a:buClrTx/>
              <a:buFont typeface="Wingdings" pitchFamily="2" charset="2"/>
              <a:buChar char="§"/>
            </a:pPr>
            <a:r>
              <a:rPr lang="en-US" sz="2400" kern="0" dirty="0">
                <a:latin typeface="Century Gothic" panose="020B0502020202020204" pitchFamily="34" charset="0"/>
              </a:rPr>
              <a:t>8 </a:t>
            </a:r>
            <a:r>
              <a:rPr lang="en-US" sz="2400" i="1" kern="0" dirty="0">
                <a:latin typeface="Century Gothic" panose="020B0502020202020204" pitchFamily="34" charset="0"/>
              </a:rPr>
              <a:t>Eimeria </a:t>
            </a:r>
            <a:r>
              <a:rPr lang="en-US" sz="2400" kern="0" dirty="0">
                <a:latin typeface="Century Gothic" panose="020B0502020202020204" pitchFamily="34" charset="0"/>
              </a:rPr>
              <a:t>spp. so differentiate by oocyst morphology</a:t>
            </a:r>
          </a:p>
          <a:p>
            <a:pPr marL="457200" lvl="1" indent="0">
              <a:buClrTx/>
              <a:buNone/>
            </a:pPr>
            <a:r>
              <a:rPr lang="en-US" b="1" kern="0" dirty="0">
                <a:latin typeface="Century Gothic" panose="020B0502020202020204" pitchFamily="34" charset="0"/>
              </a:rPr>
              <a:t> </a:t>
            </a:r>
          </a:p>
        </p:txBody>
      </p:sp>
      <p:pic>
        <p:nvPicPr>
          <p:cNvPr id="6" name="Picture 5">
            <a:extLst>
              <a:ext uri="{FF2B5EF4-FFF2-40B4-BE49-F238E27FC236}">
                <a16:creationId xmlns:a16="http://schemas.microsoft.com/office/drawing/2014/main" id="{8B9812D0-DA22-4CA4-BCBA-6C2CF2FC22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26781" y="497098"/>
            <a:ext cx="1789728" cy="1714656"/>
          </a:xfrm>
          <a:prstGeom prst="rect">
            <a:avLst/>
          </a:prstGeom>
        </p:spPr>
      </p:pic>
      <p:pic>
        <p:nvPicPr>
          <p:cNvPr id="9" name="Picture 8">
            <a:extLst>
              <a:ext uri="{FF2B5EF4-FFF2-40B4-BE49-F238E27FC236}">
                <a16:creationId xmlns:a16="http://schemas.microsoft.com/office/drawing/2014/main" id="{C713813E-C521-4BDF-9DCC-967A7612DFB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8892528" y="3129876"/>
            <a:ext cx="1736059" cy="1644688"/>
          </a:xfrm>
          <a:prstGeom prst="rect">
            <a:avLst/>
          </a:prstGeom>
        </p:spPr>
      </p:pic>
      <p:pic>
        <p:nvPicPr>
          <p:cNvPr id="10" name="Picture 9">
            <a:extLst>
              <a:ext uri="{FF2B5EF4-FFF2-40B4-BE49-F238E27FC236}">
                <a16:creationId xmlns:a16="http://schemas.microsoft.com/office/drawing/2014/main" id="{DDEDA0D6-DD90-4B5B-81AF-124726E7881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736705" y="3068685"/>
            <a:ext cx="2055636" cy="1688406"/>
          </a:xfrm>
          <a:prstGeom prst="rect">
            <a:avLst/>
          </a:prstGeom>
        </p:spPr>
      </p:pic>
      <p:sp>
        <p:nvSpPr>
          <p:cNvPr id="11" name="Rectangle 10">
            <a:extLst>
              <a:ext uri="{FF2B5EF4-FFF2-40B4-BE49-F238E27FC236}">
                <a16:creationId xmlns:a16="http://schemas.microsoft.com/office/drawing/2014/main" id="{404D57FA-F596-493C-B626-C555DF3D1222}"/>
              </a:ext>
            </a:extLst>
          </p:cNvPr>
          <p:cNvSpPr/>
          <p:nvPr/>
        </p:nvSpPr>
        <p:spPr>
          <a:xfrm>
            <a:off x="6378410" y="2679833"/>
            <a:ext cx="4827863" cy="400110"/>
          </a:xfrm>
          <a:prstGeom prst="rect">
            <a:avLst/>
          </a:prstGeom>
        </p:spPr>
        <p:txBody>
          <a:bodyPr wrap="square">
            <a:spAutoFit/>
          </a:bodyPr>
          <a:lstStyle/>
          <a:p>
            <a:r>
              <a:rPr lang="en-US" sz="2000" b="1" i="1" kern="0" dirty="0">
                <a:latin typeface="Century Gothic" panose="020B0502020202020204" pitchFamily="34" charset="0"/>
              </a:rPr>
              <a:t>Eimeria</a:t>
            </a:r>
            <a:r>
              <a:rPr lang="en-US" sz="2000" kern="0" dirty="0">
                <a:latin typeface="Century Gothic" panose="020B0502020202020204" pitchFamily="34" charset="0"/>
              </a:rPr>
              <a:t> have 4 sporocysts / polar cap</a:t>
            </a:r>
            <a:endParaRPr lang="en-US" sz="2000" dirty="0"/>
          </a:p>
        </p:txBody>
      </p:sp>
      <p:pic>
        <p:nvPicPr>
          <p:cNvPr id="12" name="Picture 11" descr="Isospora sporb.jpg">
            <a:extLst>
              <a:ext uri="{FF2B5EF4-FFF2-40B4-BE49-F238E27FC236}">
                <a16:creationId xmlns:a16="http://schemas.microsoft.com/office/drawing/2014/main" id="{91A5E4FE-A21B-4787-8B5E-4938EA7A18D5}"/>
              </a:ext>
            </a:extLst>
          </p:cNvPr>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191000" y="3268322"/>
            <a:ext cx="1487992" cy="1456078"/>
          </a:xfrm>
          <a:prstGeom prst="rect">
            <a:avLst/>
          </a:prstGeom>
        </p:spPr>
      </p:pic>
      <p:pic>
        <p:nvPicPr>
          <p:cNvPr id="13" name="Picture 12" descr="Isospora unspor.jpg">
            <a:extLst>
              <a:ext uri="{FF2B5EF4-FFF2-40B4-BE49-F238E27FC236}">
                <a16:creationId xmlns:a16="http://schemas.microsoft.com/office/drawing/2014/main" id="{A1AFB6DB-A535-4287-B7D8-E33ACD84AC40}"/>
              </a:ext>
            </a:extLst>
          </p:cNvPr>
          <p:cNvPicPr>
            <a:picLocks noChangeAspect="1"/>
          </p:cNvPicPr>
          <p:nvPr/>
        </p:nvPicPr>
        <p:blipFill rotWithShape="1">
          <a:blip r:embed="rId7"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2698469" y="3255984"/>
            <a:ext cx="1407232" cy="1468416"/>
          </a:xfrm>
          <a:prstGeom prst="rect">
            <a:avLst/>
          </a:prstGeom>
        </p:spPr>
      </p:pic>
      <p:sp>
        <p:nvSpPr>
          <p:cNvPr id="14" name="Rectangle 13">
            <a:extLst>
              <a:ext uri="{FF2B5EF4-FFF2-40B4-BE49-F238E27FC236}">
                <a16:creationId xmlns:a16="http://schemas.microsoft.com/office/drawing/2014/main" id="{E9149C76-95D2-403E-B7CE-ECB862469CC9}"/>
              </a:ext>
            </a:extLst>
          </p:cNvPr>
          <p:cNvSpPr/>
          <p:nvPr/>
        </p:nvSpPr>
        <p:spPr>
          <a:xfrm>
            <a:off x="830092" y="2752651"/>
            <a:ext cx="4580101" cy="707886"/>
          </a:xfrm>
          <a:prstGeom prst="rect">
            <a:avLst/>
          </a:prstGeom>
        </p:spPr>
        <p:txBody>
          <a:bodyPr wrap="square">
            <a:spAutoFit/>
          </a:bodyPr>
          <a:lstStyle/>
          <a:p>
            <a:r>
              <a:rPr lang="en-US" sz="2000" b="1" i="1" kern="0" dirty="0" err="1">
                <a:latin typeface="Century Gothic" panose="020B0502020202020204" pitchFamily="34" charset="0"/>
              </a:rPr>
              <a:t>Cystoisospora</a:t>
            </a:r>
            <a:r>
              <a:rPr lang="en-US" sz="2000" kern="0" dirty="0">
                <a:latin typeface="Century Gothic" panose="020B0502020202020204" pitchFamily="34" charset="0"/>
              </a:rPr>
              <a:t> have 2 sporocysts / no polar cap</a:t>
            </a:r>
            <a:endParaRPr lang="en-US" sz="2000" dirty="0"/>
          </a:p>
        </p:txBody>
      </p:sp>
      <p:sp>
        <p:nvSpPr>
          <p:cNvPr id="15" name="Rectangle 3">
            <a:extLst>
              <a:ext uri="{FF2B5EF4-FFF2-40B4-BE49-F238E27FC236}">
                <a16:creationId xmlns:a16="http://schemas.microsoft.com/office/drawing/2014/main" id="{5AD6F48B-B6D5-4781-8C5F-F02E87EDFD8D}"/>
              </a:ext>
            </a:extLst>
          </p:cNvPr>
          <p:cNvSpPr txBox="1">
            <a:spLocks noChangeArrowheads="1"/>
          </p:cNvSpPr>
          <p:nvPr/>
        </p:nvSpPr>
        <p:spPr>
          <a:xfrm>
            <a:off x="-228600" y="4868664"/>
            <a:ext cx="12230100" cy="1955451"/>
          </a:xfrm>
          <a:prstGeom prst="rect">
            <a:avLst/>
          </a:prstGeom>
        </p:spPr>
        <p:txBody>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457200" lvl="1" indent="0">
              <a:buClrTx/>
              <a:buNone/>
            </a:pPr>
            <a:r>
              <a:rPr lang="en-US" b="1" kern="0" dirty="0">
                <a:latin typeface="Century Gothic" panose="020B0502020202020204" pitchFamily="34" charset="0"/>
              </a:rPr>
              <a:t>Treatment/Control</a:t>
            </a:r>
          </a:p>
          <a:p>
            <a:pPr lvl="2">
              <a:buClrTx/>
              <a:buFont typeface="Wingdings" pitchFamily="2" charset="2"/>
              <a:buChar char="§"/>
            </a:pPr>
            <a:r>
              <a:rPr lang="en-US" kern="0" dirty="0">
                <a:latin typeface="Century Gothic" panose="020B0502020202020204" pitchFamily="34" charset="0"/>
              </a:rPr>
              <a:t>Coccidiostats have proven to be </a:t>
            </a:r>
            <a:r>
              <a:rPr lang="en-US" u="sng" kern="0" dirty="0" err="1">
                <a:latin typeface="Century Gothic" panose="020B0502020202020204" pitchFamily="34" charset="0"/>
              </a:rPr>
              <a:t>moslty</a:t>
            </a:r>
            <a:r>
              <a:rPr lang="en-US" u="sng" kern="0" dirty="0">
                <a:latin typeface="Century Gothic" panose="020B0502020202020204" pitchFamily="34" charset="0"/>
              </a:rPr>
              <a:t> ineffective</a:t>
            </a:r>
          </a:p>
          <a:p>
            <a:pPr lvl="2">
              <a:buClrTx/>
              <a:buFont typeface="Wingdings" pitchFamily="2" charset="2"/>
              <a:buChar char="§"/>
            </a:pPr>
            <a:r>
              <a:rPr lang="en-US" dirty="0">
                <a:latin typeface="Century Gothic" panose="020B0502020202020204" pitchFamily="34" charset="0"/>
              </a:rPr>
              <a:t>Toltrazuril treatment suppress oocyst excretion and improve piglet health</a:t>
            </a:r>
          </a:p>
          <a:p>
            <a:pPr lvl="2">
              <a:buClrTx/>
              <a:buFont typeface="Wingdings" pitchFamily="2" charset="2"/>
              <a:buChar char="§"/>
            </a:pPr>
            <a:r>
              <a:rPr lang="en-US" u="sng" kern="0" dirty="0">
                <a:latin typeface="Century Gothic" panose="020B0502020202020204" pitchFamily="34" charset="0"/>
              </a:rPr>
              <a:t>Rigorous sanitation with steam cleaning</a:t>
            </a:r>
            <a:r>
              <a:rPr lang="en-US" kern="0" dirty="0">
                <a:latin typeface="Century Gothic" panose="020B0502020202020204" pitchFamily="34" charset="0"/>
              </a:rPr>
              <a:t>; slatted floors</a:t>
            </a:r>
          </a:p>
          <a:p>
            <a:pPr marL="457200" lvl="1" indent="0">
              <a:buClrTx/>
              <a:buNone/>
            </a:pPr>
            <a:endParaRPr lang="en-US" b="1" kern="0" dirty="0">
              <a:latin typeface="Century Gothic" panose="020B0502020202020204" pitchFamily="34" charset="0"/>
            </a:endParaRPr>
          </a:p>
        </p:txBody>
      </p:sp>
      <p:sp>
        <p:nvSpPr>
          <p:cNvPr id="16" name="Rectangle 15">
            <a:extLst>
              <a:ext uri="{FF2B5EF4-FFF2-40B4-BE49-F238E27FC236}">
                <a16:creationId xmlns:a16="http://schemas.microsoft.com/office/drawing/2014/main" id="{A6E08927-FECE-4D08-984E-14DB7E94849A}"/>
              </a:ext>
            </a:extLst>
          </p:cNvPr>
          <p:cNvSpPr/>
          <p:nvPr/>
        </p:nvSpPr>
        <p:spPr bwMode="auto">
          <a:xfrm>
            <a:off x="296692" y="2514600"/>
            <a:ext cx="11209508" cy="2382314"/>
          </a:xfrm>
          <a:prstGeom prst="rect">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2088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3200400" y="52355"/>
            <a:ext cx="6858000" cy="944563"/>
          </a:xfrm>
        </p:spPr>
        <p:txBody>
          <a:bodyPr/>
          <a:lstStyle/>
          <a:p>
            <a:r>
              <a:rPr lang="en-US" altLang="en-US" b="1" dirty="0">
                <a:solidFill>
                  <a:srgbClr val="003366"/>
                </a:solidFill>
                <a:latin typeface="Century Gothic" panose="020B0502020202020204" pitchFamily="34" charset="0"/>
              </a:rPr>
              <a:t>In-Class Discussion</a:t>
            </a:r>
            <a:endParaRPr lang="en-US" altLang="en-US" dirty="0">
              <a:solidFill>
                <a:srgbClr val="003366"/>
              </a:solidFill>
              <a:latin typeface="Century Gothic" panose="020B0502020202020204" pitchFamily="34" charset="0"/>
            </a:endParaRPr>
          </a:p>
        </p:txBody>
      </p:sp>
      <p:sp>
        <p:nvSpPr>
          <p:cNvPr id="39938" name="Rectangle 9"/>
          <p:cNvSpPr>
            <a:spLocks noGrp="1" noChangeArrowheads="1"/>
          </p:cNvSpPr>
          <p:nvPr>
            <p:ph type="body" sz="half" idx="2"/>
          </p:nvPr>
        </p:nvSpPr>
        <p:spPr>
          <a:xfrm>
            <a:off x="1181100" y="996918"/>
            <a:ext cx="9829800" cy="3803682"/>
          </a:xfrm>
        </p:spPr>
        <p:txBody>
          <a:bodyPr/>
          <a:lstStyle/>
          <a:p>
            <a:pPr>
              <a:lnSpc>
                <a:spcPct val="90000"/>
              </a:lnSpc>
              <a:buFontTx/>
              <a:buNone/>
            </a:pPr>
            <a:r>
              <a:rPr lang="en-US" altLang="en-US" sz="2800" b="1" dirty="0">
                <a:latin typeface="Century Gothic" panose="020B0502020202020204" pitchFamily="34" charset="0"/>
              </a:rPr>
              <a:t>A 6 month-old kitten is brought in with diarrhea  </a:t>
            </a:r>
          </a:p>
          <a:p>
            <a:pPr>
              <a:lnSpc>
                <a:spcPct val="90000"/>
              </a:lnSpc>
              <a:buFontTx/>
              <a:buNone/>
            </a:pPr>
            <a:endParaRPr lang="en-US" altLang="en-US" sz="2800" b="1" dirty="0">
              <a:latin typeface="Century Gothic" panose="020B0502020202020204" pitchFamily="34" charset="0"/>
            </a:endParaRPr>
          </a:p>
          <a:p>
            <a:pPr>
              <a:lnSpc>
                <a:spcPct val="90000"/>
              </a:lnSpc>
              <a:buFontTx/>
              <a:buNone/>
            </a:pPr>
            <a:endParaRPr lang="en-US" altLang="en-US" sz="2800" b="1" dirty="0">
              <a:latin typeface="Century Gothic" panose="020B0502020202020204" pitchFamily="34" charset="0"/>
            </a:endParaRPr>
          </a:p>
          <a:p>
            <a:pPr>
              <a:lnSpc>
                <a:spcPct val="90000"/>
              </a:lnSpc>
              <a:buFontTx/>
              <a:buNone/>
            </a:pPr>
            <a:endParaRPr lang="en-US" altLang="en-US" sz="2800" b="1" dirty="0">
              <a:latin typeface="Century Gothic" panose="020B0502020202020204" pitchFamily="34" charset="0"/>
            </a:endParaRPr>
          </a:p>
          <a:p>
            <a:pPr>
              <a:lnSpc>
                <a:spcPct val="90000"/>
              </a:lnSpc>
              <a:buFontTx/>
              <a:buNone/>
            </a:pPr>
            <a:endParaRPr lang="en-US" altLang="en-US" sz="2800" b="1" dirty="0">
              <a:latin typeface="Century Gothic" panose="020B0502020202020204" pitchFamily="34" charset="0"/>
            </a:endParaRPr>
          </a:p>
          <a:p>
            <a:pPr>
              <a:lnSpc>
                <a:spcPct val="90000"/>
              </a:lnSpc>
              <a:buFontTx/>
              <a:buNone/>
            </a:pPr>
            <a:endParaRPr lang="en-US" altLang="en-US" sz="2800" b="1" dirty="0">
              <a:latin typeface="Century Gothic" panose="020B0502020202020204" pitchFamily="34" charset="0"/>
            </a:endParaRPr>
          </a:p>
          <a:p>
            <a:pPr>
              <a:lnSpc>
                <a:spcPct val="90000"/>
              </a:lnSpc>
              <a:buFontTx/>
              <a:buNone/>
            </a:pPr>
            <a:endParaRPr lang="en-US" altLang="en-US" sz="2800" b="1" dirty="0">
              <a:latin typeface="Century Gothic" panose="020B0502020202020204" pitchFamily="34" charset="0"/>
            </a:endParaRPr>
          </a:p>
          <a:p>
            <a:pPr>
              <a:lnSpc>
                <a:spcPct val="90000"/>
              </a:lnSpc>
              <a:buFontTx/>
              <a:buNone/>
            </a:pPr>
            <a:r>
              <a:rPr lang="en-US" altLang="en-US" sz="2800" b="1" dirty="0">
                <a:latin typeface="Century Gothic" panose="020B0502020202020204" pitchFamily="34" charset="0"/>
              </a:rPr>
              <a:t>What are your top protozoal infectious differentials?</a:t>
            </a:r>
          </a:p>
        </p:txBody>
      </p:sp>
      <p:pic>
        <p:nvPicPr>
          <p:cNvPr id="6146" name="Picture 2" descr="Silver tabby cat growing up sequence: 1Â dayÂ old, 10Â daysÂ old, 3Â weeksÂ old, 5Â weeksÂ old, 8Â weeksÂ old, 14Â weeksÂ old, 5Â monthsÂ old, 1Â yearÂ old, white background">
            <a:extLst>
              <a:ext uri="{FF2B5EF4-FFF2-40B4-BE49-F238E27FC236}">
                <a16:creationId xmlns:a16="http://schemas.microsoft.com/office/drawing/2014/main" id="{8046E78D-A318-42B2-B5D2-97694EFF7F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1" y="1593882"/>
            <a:ext cx="9296400" cy="2495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Down 1">
            <a:extLst>
              <a:ext uri="{FF2B5EF4-FFF2-40B4-BE49-F238E27FC236}">
                <a16:creationId xmlns:a16="http://schemas.microsoft.com/office/drawing/2014/main" id="{A4E770AC-AC80-4336-8C01-45E7D3F09AAE}"/>
              </a:ext>
            </a:extLst>
          </p:cNvPr>
          <p:cNvSpPr/>
          <p:nvPr/>
        </p:nvSpPr>
        <p:spPr bwMode="auto">
          <a:xfrm>
            <a:off x="7543800" y="2057400"/>
            <a:ext cx="457200" cy="609600"/>
          </a:xfrm>
          <a:prstGeom prst="downArrow">
            <a:avLst/>
          </a:prstGeom>
          <a:solidFill>
            <a:schemeClr val="tx2">
              <a:lumMod val="50000"/>
            </a:schemeClr>
          </a:solidFill>
          <a:ln w="9525" cap="flat" cmpd="sng" algn="ctr">
            <a:solidFill>
              <a:schemeClr val="tx2">
                <a:lumMod val="5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4806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2472140" y="42672"/>
            <a:ext cx="6858000" cy="944563"/>
          </a:xfrm>
        </p:spPr>
        <p:txBody>
          <a:bodyPr/>
          <a:lstStyle/>
          <a:p>
            <a:r>
              <a:rPr lang="en-US" altLang="en-US" b="1" dirty="0">
                <a:latin typeface="Century Gothic" panose="020B0502020202020204" pitchFamily="34" charset="0"/>
              </a:rPr>
              <a:t>In-Class Discussion</a:t>
            </a:r>
            <a:endParaRPr lang="en-US" altLang="en-US" dirty="0">
              <a:latin typeface="Century Gothic" panose="020B0502020202020204" pitchFamily="34" charset="0"/>
            </a:endParaRPr>
          </a:p>
        </p:txBody>
      </p:sp>
      <p:sp>
        <p:nvSpPr>
          <p:cNvPr id="39938" name="Rectangle 9"/>
          <p:cNvSpPr>
            <a:spLocks noGrp="1" noChangeArrowheads="1"/>
          </p:cNvSpPr>
          <p:nvPr>
            <p:ph type="body" sz="half" idx="2"/>
          </p:nvPr>
        </p:nvSpPr>
        <p:spPr>
          <a:xfrm>
            <a:off x="2209800" y="1105356"/>
            <a:ext cx="7620000" cy="457200"/>
          </a:xfrm>
        </p:spPr>
        <p:txBody>
          <a:bodyPr/>
          <a:lstStyle/>
          <a:p>
            <a:pPr>
              <a:lnSpc>
                <a:spcPct val="90000"/>
              </a:lnSpc>
              <a:buFontTx/>
              <a:buNone/>
            </a:pPr>
            <a:r>
              <a:rPr lang="en-US" altLang="en-US" sz="2800" b="1" dirty="0">
                <a:latin typeface="Century Gothic" panose="020B0502020202020204" pitchFamily="34" charset="0"/>
              </a:rPr>
              <a:t>Name that Coccidian (genus) from a goat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136" y="1680677"/>
            <a:ext cx="5257532" cy="4346226"/>
          </a:xfrm>
          <a:prstGeom prst="rect">
            <a:avLst/>
          </a:prstGeom>
        </p:spPr>
      </p:pic>
      <p:sp>
        <p:nvSpPr>
          <p:cNvPr id="12" name="Rectangle 9">
            <a:extLst>
              <a:ext uri="{FF2B5EF4-FFF2-40B4-BE49-F238E27FC236}">
                <a16:creationId xmlns:a16="http://schemas.microsoft.com/office/drawing/2014/main" id="{2D9A0A83-C169-4F5C-886A-B8E6F6072BAF}"/>
              </a:ext>
            </a:extLst>
          </p:cNvPr>
          <p:cNvSpPr txBox="1">
            <a:spLocks noChangeArrowheads="1"/>
          </p:cNvSpPr>
          <p:nvPr/>
        </p:nvSpPr>
        <p:spPr bwMode="auto">
          <a:xfrm>
            <a:off x="2231136" y="6156016"/>
            <a:ext cx="612974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a:lnSpc>
                <a:spcPct val="90000"/>
              </a:lnSpc>
              <a:buFontTx/>
              <a:buNone/>
            </a:pPr>
            <a:r>
              <a:rPr lang="en-US" altLang="en-US" sz="2800" b="1" kern="0" dirty="0">
                <a:latin typeface="Century Gothic" panose="020B0502020202020204" pitchFamily="34" charset="0"/>
              </a:rPr>
              <a:t>Is it infective?</a:t>
            </a:r>
          </a:p>
        </p:txBody>
      </p:sp>
    </p:spTree>
    <p:extLst>
      <p:ext uri="{BB962C8B-B14F-4D97-AF65-F5344CB8AC3E}">
        <p14:creationId xmlns:p14="http://schemas.microsoft.com/office/powerpoint/2010/main" val="2995128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3200400" y="-129457"/>
            <a:ext cx="6858000" cy="944563"/>
          </a:xfrm>
        </p:spPr>
        <p:txBody>
          <a:bodyPr/>
          <a:lstStyle/>
          <a:p>
            <a:r>
              <a:rPr lang="en-US" altLang="en-US" b="1" dirty="0">
                <a:latin typeface="Century Gothic" panose="020B0502020202020204" pitchFamily="34" charset="0"/>
              </a:rPr>
              <a:t>In-Class Discussion</a:t>
            </a:r>
            <a:endParaRPr lang="en-US" altLang="en-US" dirty="0">
              <a:latin typeface="Century Gothic" panose="020B0502020202020204" pitchFamily="34" charset="0"/>
            </a:endParaRPr>
          </a:p>
        </p:txBody>
      </p:sp>
      <p:sp>
        <p:nvSpPr>
          <p:cNvPr id="39938" name="Rectangle 9"/>
          <p:cNvSpPr>
            <a:spLocks noGrp="1" noChangeArrowheads="1"/>
          </p:cNvSpPr>
          <p:nvPr>
            <p:ph type="body" sz="half" idx="2"/>
          </p:nvPr>
        </p:nvSpPr>
        <p:spPr>
          <a:xfrm>
            <a:off x="2258568" y="788854"/>
            <a:ext cx="7674864" cy="457200"/>
          </a:xfrm>
        </p:spPr>
        <p:txBody>
          <a:bodyPr/>
          <a:lstStyle/>
          <a:p>
            <a:pPr>
              <a:lnSpc>
                <a:spcPct val="90000"/>
              </a:lnSpc>
              <a:buFontTx/>
              <a:buNone/>
            </a:pPr>
            <a:r>
              <a:rPr lang="en-US" altLang="en-US" sz="2800" b="1" dirty="0">
                <a:latin typeface="Century Gothic" panose="020B0502020202020204" pitchFamily="34" charset="0"/>
              </a:rPr>
              <a:t>Name that Coccidian (genus and species)</a:t>
            </a:r>
          </a:p>
        </p:txBody>
      </p:sp>
      <p:sp>
        <p:nvSpPr>
          <p:cNvPr id="2" name="TextBox 1"/>
          <p:cNvSpPr txBox="1"/>
          <p:nvPr/>
        </p:nvSpPr>
        <p:spPr>
          <a:xfrm>
            <a:off x="2142745" y="1333796"/>
            <a:ext cx="7061236" cy="830997"/>
          </a:xfrm>
          <a:prstGeom prst="rect">
            <a:avLst/>
          </a:prstGeom>
          <a:noFill/>
        </p:spPr>
        <p:txBody>
          <a:bodyPr wrap="square" rtlCol="0">
            <a:spAutoFit/>
          </a:bodyPr>
          <a:lstStyle/>
          <a:p>
            <a:pPr algn="ctr"/>
            <a:r>
              <a:rPr lang="en-US" dirty="0">
                <a:latin typeface="Century Gothic" panose="020B0502020202020204" pitchFamily="34" charset="0"/>
              </a:rPr>
              <a:t>From young sheep with diarrhea that were just transported to a new state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5083" y="2150036"/>
            <a:ext cx="4295775" cy="4541248"/>
          </a:xfrm>
          <a:prstGeom prst="rect">
            <a:avLst/>
          </a:prstGeom>
        </p:spPr>
      </p:pic>
    </p:spTree>
    <p:extLst>
      <p:ext uri="{BB962C8B-B14F-4D97-AF65-F5344CB8AC3E}">
        <p14:creationId xmlns:p14="http://schemas.microsoft.com/office/powerpoint/2010/main" val="525753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3429000" y="-2458"/>
            <a:ext cx="6858000" cy="944563"/>
          </a:xfrm>
        </p:spPr>
        <p:txBody>
          <a:bodyPr/>
          <a:lstStyle/>
          <a:p>
            <a:r>
              <a:rPr lang="en-US" altLang="en-US" b="1" dirty="0">
                <a:latin typeface="Century Gothic" panose="020B0502020202020204" pitchFamily="34" charset="0"/>
              </a:rPr>
              <a:t>In-Class Discussion</a:t>
            </a:r>
            <a:endParaRPr lang="en-US" altLang="en-US" dirty="0">
              <a:latin typeface="Century Gothic" panose="020B0502020202020204" pitchFamily="34" charset="0"/>
            </a:endParaRPr>
          </a:p>
        </p:txBody>
      </p:sp>
      <p:sp>
        <p:nvSpPr>
          <p:cNvPr id="39938" name="Rectangle 9"/>
          <p:cNvSpPr>
            <a:spLocks noGrp="1" noChangeArrowheads="1"/>
          </p:cNvSpPr>
          <p:nvPr>
            <p:ph type="body" sz="half" idx="2"/>
          </p:nvPr>
        </p:nvSpPr>
        <p:spPr>
          <a:xfrm>
            <a:off x="2226518" y="924899"/>
            <a:ext cx="7999385" cy="457200"/>
          </a:xfrm>
        </p:spPr>
        <p:txBody>
          <a:bodyPr/>
          <a:lstStyle/>
          <a:p>
            <a:pPr>
              <a:lnSpc>
                <a:spcPct val="90000"/>
              </a:lnSpc>
              <a:buFontTx/>
              <a:buNone/>
            </a:pPr>
            <a:r>
              <a:rPr lang="en-US" altLang="en-US" sz="2800" b="1" dirty="0">
                <a:latin typeface="Century Gothic" panose="020B0502020202020204" pitchFamily="34" charset="0"/>
              </a:rPr>
              <a:t>Name that Coccidian (genus and species)</a:t>
            </a:r>
          </a:p>
        </p:txBody>
      </p:sp>
      <p:sp>
        <p:nvSpPr>
          <p:cNvPr id="2" name="TextBox 1"/>
          <p:cNvSpPr txBox="1"/>
          <p:nvPr/>
        </p:nvSpPr>
        <p:spPr>
          <a:xfrm>
            <a:off x="5391818" y="1364892"/>
            <a:ext cx="1640193" cy="461665"/>
          </a:xfrm>
          <a:prstGeom prst="rect">
            <a:avLst/>
          </a:prstGeom>
          <a:noFill/>
        </p:spPr>
        <p:txBody>
          <a:bodyPr wrap="none" rtlCol="0">
            <a:spAutoFit/>
          </a:bodyPr>
          <a:lstStyle/>
          <a:p>
            <a:r>
              <a:rPr lang="en-US" dirty="0">
                <a:latin typeface="Century Gothic" panose="020B0502020202020204" pitchFamily="34" charset="0"/>
              </a:rPr>
              <a:t>From Dog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85" y="1634544"/>
            <a:ext cx="3813232" cy="4846939"/>
          </a:xfrm>
          <a:prstGeom prst="rect">
            <a:avLst/>
          </a:prstGeom>
        </p:spPr>
      </p:pic>
      <p:pic>
        <p:nvPicPr>
          <p:cNvPr id="1026" name="Picture 2" descr="Image result for Cystoisospora kitten">
            <a:extLst>
              <a:ext uri="{FF2B5EF4-FFF2-40B4-BE49-F238E27FC236}">
                <a16:creationId xmlns:a16="http://schemas.microsoft.com/office/drawing/2014/main" id="{805D8214-37CB-4EE3-A357-DA4BA6CF6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877" y="1947176"/>
            <a:ext cx="5400675" cy="3848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FD2CDCB-0E30-852D-FFB1-4D71C395AE83}"/>
              </a:ext>
            </a:extLst>
          </p:cNvPr>
          <p:cNvSpPr txBox="1"/>
          <p:nvPr/>
        </p:nvSpPr>
        <p:spPr>
          <a:xfrm>
            <a:off x="265725" y="5903118"/>
            <a:ext cx="1960793" cy="461665"/>
          </a:xfrm>
          <a:prstGeom prst="rect">
            <a:avLst/>
          </a:prstGeom>
          <a:noFill/>
        </p:spPr>
        <p:txBody>
          <a:bodyPr wrap="none" rtlCol="0">
            <a:spAutoFit/>
          </a:bodyPr>
          <a:lstStyle/>
          <a:p>
            <a:r>
              <a:rPr lang="en-US" b="1" i="1" dirty="0">
                <a:latin typeface="Century Gothic" panose="020B0502020202020204" pitchFamily="34" charset="0"/>
              </a:rPr>
              <a:t>Hint: it’s big!</a:t>
            </a:r>
            <a:endParaRPr lang="en-US" dirty="0">
              <a:latin typeface="Century Gothic" panose="020B0502020202020204" pitchFamily="34" charset="0"/>
            </a:endParaRPr>
          </a:p>
        </p:txBody>
      </p:sp>
    </p:spTree>
    <p:extLst>
      <p:ext uri="{BB962C8B-B14F-4D97-AF65-F5344CB8AC3E}">
        <p14:creationId xmlns:p14="http://schemas.microsoft.com/office/powerpoint/2010/main" val="3187209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3352800" y="-4916"/>
            <a:ext cx="6858000" cy="944563"/>
          </a:xfrm>
        </p:spPr>
        <p:txBody>
          <a:bodyPr/>
          <a:lstStyle/>
          <a:p>
            <a:r>
              <a:rPr lang="en-US" altLang="en-US" b="1" dirty="0">
                <a:latin typeface="Century Gothic" panose="020B0502020202020204" pitchFamily="34" charset="0"/>
              </a:rPr>
              <a:t>In-Class Discussion</a:t>
            </a:r>
            <a:endParaRPr lang="en-US" altLang="en-US" dirty="0">
              <a:latin typeface="Century Gothic" panose="020B0502020202020204" pitchFamily="34" charset="0"/>
            </a:endParaRPr>
          </a:p>
        </p:txBody>
      </p:sp>
      <p:sp>
        <p:nvSpPr>
          <p:cNvPr id="39938" name="Rectangle 9"/>
          <p:cNvSpPr>
            <a:spLocks noGrp="1" noChangeArrowheads="1"/>
          </p:cNvSpPr>
          <p:nvPr>
            <p:ph type="body" sz="half" idx="2"/>
          </p:nvPr>
        </p:nvSpPr>
        <p:spPr>
          <a:xfrm>
            <a:off x="4038600" y="1039977"/>
            <a:ext cx="5562600" cy="457200"/>
          </a:xfrm>
        </p:spPr>
        <p:txBody>
          <a:bodyPr/>
          <a:lstStyle/>
          <a:p>
            <a:pPr>
              <a:lnSpc>
                <a:spcPct val="90000"/>
              </a:lnSpc>
              <a:buFontTx/>
              <a:buNone/>
            </a:pPr>
            <a:r>
              <a:rPr lang="en-US" altLang="en-US" sz="2800" b="1" dirty="0">
                <a:latin typeface="Century Gothic" panose="020B0502020202020204" pitchFamily="34" charset="0"/>
              </a:rPr>
              <a:t>Name that Coccidian (Genus)</a:t>
            </a:r>
          </a:p>
        </p:txBody>
      </p:sp>
      <p:sp>
        <p:nvSpPr>
          <p:cNvPr id="2" name="TextBox 1"/>
          <p:cNvSpPr txBox="1"/>
          <p:nvPr/>
        </p:nvSpPr>
        <p:spPr>
          <a:xfrm>
            <a:off x="4816435" y="1497177"/>
            <a:ext cx="2273379" cy="461665"/>
          </a:xfrm>
          <a:prstGeom prst="rect">
            <a:avLst/>
          </a:prstGeom>
          <a:noFill/>
        </p:spPr>
        <p:txBody>
          <a:bodyPr wrap="none" rtlCol="0">
            <a:spAutoFit/>
          </a:bodyPr>
          <a:lstStyle/>
          <a:p>
            <a:r>
              <a:rPr lang="en-US" dirty="0">
                <a:latin typeface="Century Gothic" panose="020B0502020202020204" pitchFamily="34" charset="0"/>
              </a:rPr>
              <a:t>From a Turkey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296" y="1954377"/>
            <a:ext cx="4898941" cy="4827423"/>
          </a:xfrm>
          <a:prstGeom prst="rect">
            <a:avLst/>
          </a:prstGeom>
        </p:spPr>
      </p:pic>
    </p:spTree>
    <p:extLst>
      <p:ext uri="{BB962C8B-B14F-4D97-AF65-F5344CB8AC3E}">
        <p14:creationId xmlns:p14="http://schemas.microsoft.com/office/powerpoint/2010/main" val="3302208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788C65-35B9-4F37-A861-9E293E87992C}"/>
              </a:ext>
            </a:extLst>
          </p:cNvPr>
          <p:cNvSpPr/>
          <p:nvPr/>
        </p:nvSpPr>
        <p:spPr>
          <a:xfrm>
            <a:off x="90822" y="3351351"/>
            <a:ext cx="11663823" cy="3433859"/>
          </a:xfrm>
          <a:prstGeom prst="rect">
            <a:avLst/>
          </a:prstGeom>
          <a:solidFill>
            <a:srgbClr val="00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omic Sans MS"/>
              <a:ea typeface="+mn-ea"/>
              <a:cs typeface="+mn-cs"/>
            </a:endParaRPr>
          </a:p>
        </p:txBody>
      </p:sp>
      <p:sp>
        <p:nvSpPr>
          <p:cNvPr id="3" name="Rectangle 4">
            <a:extLst>
              <a:ext uri="{FF2B5EF4-FFF2-40B4-BE49-F238E27FC236}">
                <a16:creationId xmlns:a16="http://schemas.microsoft.com/office/drawing/2014/main" id="{0E83D798-FB35-4792-A6DB-5B93B9577338}"/>
              </a:ext>
            </a:extLst>
          </p:cNvPr>
          <p:cNvSpPr txBox="1">
            <a:spLocks noChangeArrowheads="1"/>
          </p:cNvSpPr>
          <p:nvPr/>
        </p:nvSpPr>
        <p:spPr bwMode="auto">
          <a:xfrm>
            <a:off x="312531" y="3526298"/>
            <a:ext cx="6465287" cy="608907"/>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85000" lnSpcReduction="10000"/>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marL="0" marR="0" lvl="0" indent="0" algn="l" defTabSz="914400" rtl="0" eaLnBrk="1" fontAlgn="base" latinLnBrk="0" hangingPunct="1">
              <a:lnSpc>
                <a:spcPct val="85000"/>
              </a:lnSpc>
              <a:spcBef>
                <a:spcPct val="0"/>
              </a:spcBef>
              <a:spcAft>
                <a:spcPts val="600"/>
              </a:spcAft>
              <a:buClrTx/>
              <a:buSzTx/>
              <a:buFontTx/>
              <a:buNone/>
              <a:tabLst/>
              <a:defRPr/>
            </a:pPr>
            <a:r>
              <a:rPr kumimoji="0" lang="en-US" altLang="en-US" sz="3600" b="1" i="1" u="none" strike="noStrike" kern="1200" cap="none" spc="-50" normalizeH="0" baseline="0" noProof="0" dirty="0" err="1">
                <a:ln>
                  <a:noFill/>
                </a:ln>
                <a:solidFill>
                  <a:srgbClr val="FFFFFF"/>
                </a:solidFill>
                <a:effectLst/>
                <a:uLnTx/>
                <a:uFillTx/>
                <a:latin typeface="Century Gothic" panose="020B0502020202020204" pitchFamily="34" charset="0"/>
                <a:ea typeface="+mj-ea"/>
                <a:cs typeface="+mj-cs"/>
              </a:rPr>
              <a:t>Cystoisospora</a:t>
            </a:r>
            <a:r>
              <a:rPr kumimoji="0" lang="en-US" altLang="en-US" sz="3600" b="1" i="1" u="none" strike="noStrike" kern="1200" cap="none" spc="-50" normalizeH="0" baseline="0" noProof="0" dirty="0">
                <a:ln>
                  <a:noFill/>
                </a:ln>
                <a:solidFill>
                  <a:srgbClr val="FFFFFF"/>
                </a:solidFill>
                <a:effectLst/>
                <a:uLnTx/>
                <a:uFillTx/>
                <a:latin typeface="Century Gothic" panose="020B0502020202020204" pitchFamily="34" charset="0"/>
                <a:ea typeface="+mj-ea"/>
                <a:cs typeface="+mj-cs"/>
              </a:rPr>
              <a:t> spp. </a:t>
            </a:r>
            <a:r>
              <a:rPr kumimoji="0" lang="en-US" altLang="en-US" sz="3600" b="1" i="0" u="none" strike="noStrike" kern="1200" cap="none" spc="-50" normalizeH="0" baseline="0" noProof="0" dirty="0">
                <a:ln>
                  <a:noFill/>
                </a:ln>
                <a:solidFill>
                  <a:srgbClr val="FFFFFF"/>
                </a:solidFill>
                <a:effectLst/>
                <a:uLnTx/>
                <a:uFillTx/>
                <a:latin typeface="Century Gothic" panose="020B0502020202020204" pitchFamily="34" charset="0"/>
                <a:ea typeface="+mj-ea"/>
                <a:cs typeface="+mj-cs"/>
              </a:rPr>
              <a:t>(</a:t>
            </a:r>
            <a:r>
              <a:rPr kumimoji="0" lang="en-US" altLang="en-US" sz="3600" b="1" i="0" u="none" strike="noStrike" kern="1200" cap="none" spc="-50" normalizeH="0" baseline="0" noProof="0" dirty="0" err="1">
                <a:ln>
                  <a:noFill/>
                </a:ln>
                <a:solidFill>
                  <a:srgbClr val="FFFFFF"/>
                </a:solidFill>
                <a:effectLst/>
                <a:uLnTx/>
                <a:uFillTx/>
                <a:latin typeface="Century Gothic" panose="020B0502020202020204" pitchFamily="34" charset="0"/>
                <a:ea typeface="+mj-ea"/>
                <a:cs typeface="+mj-cs"/>
              </a:rPr>
              <a:t>Coccidosis</a:t>
            </a:r>
            <a:r>
              <a:rPr kumimoji="0" lang="en-US" altLang="en-US" sz="3600" b="1" i="0" u="none" strike="noStrike" kern="1200" cap="none" spc="-50" normalizeH="0" baseline="0" noProof="0" dirty="0">
                <a:ln>
                  <a:noFill/>
                </a:ln>
                <a:solidFill>
                  <a:srgbClr val="FFFFFF"/>
                </a:solidFill>
                <a:effectLst/>
                <a:uLnTx/>
                <a:uFillTx/>
                <a:latin typeface="Century Gothic" panose="020B0502020202020204" pitchFamily="34" charset="0"/>
                <a:ea typeface="+mj-ea"/>
                <a:cs typeface="+mj-cs"/>
              </a:rPr>
              <a:t>)</a:t>
            </a:r>
            <a:endParaRPr kumimoji="0" lang="en-US" altLang="en-US" sz="3600" b="0" i="0" u="none" strike="noStrike" kern="1200" cap="none" spc="-50" normalizeH="0" baseline="0" noProof="0" dirty="0">
              <a:ln>
                <a:noFill/>
              </a:ln>
              <a:solidFill>
                <a:srgbClr val="FFFFFF"/>
              </a:solidFill>
              <a:effectLst/>
              <a:uLnTx/>
              <a:uFillTx/>
              <a:latin typeface="Century Gothic" panose="020B0502020202020204" pitchFamily="34" charset="0"/>
              <a:ea typeface="+mj-ea"/>
              <a:cs typeface="+mj-cs"/>
            </a:endParaRPr>
          </a:p>
        </p:txBody>
      </p:sp>
      <p:sp>
        <p:nvSpPr>
          <p:cNvPr id="6" name="Rectangle 4">
            <a:extLst>
              <a:ext uri="{FF2B5EF4-FFF2-40B4-BE49-F238E27FC236}">
                <a16:creationId xmlns:a16="http://schemas.microsoft.com/office/drawing/2014/main" id="{E48E6AA9-A4EA-488D-AA2A-674AC01C6268}"/>
              </a:ext>
            </a:extLst>
          </p:cNvPr>
          <p:cNvSpPr txBox="1">
            <a:spLocks noChangeArrowheads="1"/>
          </p:cNvSpPr>
          <p:nvPr/>
        </p:nvSpPr>
        <p:spPr bwMode="auto">
          <a:xfrm>
            <a:off x="178904" y="5908800"/>
            <a:ext cx="6598914" cy="731401"/>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Autofit/>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marL="457200" marR="0" lvl="0" indent="-457200" algn="l" defTabSz="914400" rtl="0" eaLnBrk="1" fontAlgn="base" latinLnBrk="0" hangingPunct="1">
              <a:lnSpc>
                <a:spcPct val="85000"/>
              </a:lnSpc>
              <a:spcBef>
                <a:spcPct val="0"/>
              </a:spcBef>
              <a:spcAft>
                <a:spcPts val="600"/>
              </a:spcAft>
              <a:buClrTx/>
              <a:buSzTx/>
              <a:buFont typeface="Arial" panose="020B0604020202020204" pitchFamily="34" charset="0"/>
              <a:buChar char="•"/>
              <a:tabLst/>
              <a:defRPr/>
            </a:pPr>
            <a:r>
              <a:rPr kumimoji="0" lang="en-US" altLang="en-US" sz="2400" b="0" i="0" u="none" strike="noStrike" kern="1200" cap="none" spc="-50" normalizeH="0" baseline="0" noProof="0" dirty="0">
                <a:ln>
                  <a:noFill/>
                </a:ln>
                <a:solidFill>
                  <a:srgbClr val="FFFFFF"/>
                </a:solidFill>
                <a:effectLst/>
                <a:uLnTx/>
                <a:uFillTx/>
                <a:latin typeface="Century Gothic" panose="020B0502020202020204" pitchFamily="34" charset="0"/>
                <a:ea typeface="+mj-ea"/>
                <a:cs typeface="+mj-cs"/>
              </a:rPr>
              <a:t>Many</a:t>
            </a:r>
            <a:r>
              <a:rPr kumimoji="0" lang="en-US" altLang="en-US" sz="2400" b="0" i="1" u="none" strike="noStrike" kern="1200" cap="none" spc="-50" normalizeH="0" baseline="0" noProof="0" dirty="0">
                <a:ln>
                  <a:noFill/>
                </a:ln>
                <a:solidFill>
                  <a:srgbClr val="FFFFFF"/>
                </a:solidFill>
                <a:effectLst/>
                <a:uLnTx/>
                <a:uFillTx/>
                <a:latin typeface="Century Gothic" panose="020B0502020202020204" pitchFamily="34" charset="0"/>
                <a:ea typeface="+mj-ea"/>
                <a:cs typeface="+mj-cs"/>
              </a:rPr>
              <a:t> </a:t>
            </a:r>
            <a:r>
              <a:rPr kumimoji="0" lang="en-US" altLang="en-US" sz="2400" b="0" i="1" u="none" strike="noStrike" kern="1200" cap="none" spc="-50" normalizeH="0" baseline="0" noProof="0" dirty="0" err="1">
                <a:ln>
                  <a:noFill/>
                </a:ln>
                <a:solidFill>
                  <a:srgbClr val="FFFFFF"/>
                </a:solidFill>
                <a:effectLst/>
                <a:uLnTx/>
                <a:uFillTx/>
                <a:latin typeface="Century Gothic" panose="020B0502020202020204" pitchFamily="34" charset="0"/>
                <a:ea typeface="+mj-ea"/>
                <a:cs typeface="+mj-cs"/>
              </a:rPr>
              <a:t>Cystoisospora</a:t>
            </a:r>
            <a:r>
              <a:rPr kumimoji="0" lang="en-US" altLang="en-US" sz="2400" b="0" i="1" u="none" strike="noStrike" kern="1200" cap="none" spc="-50" normalizeH="0" baseline="0" noProof="0" dirty="0">
                <a:ln>
                  <a:noFill/>
                </a:ln>
                <a:solidFill>
                  <a:srgbClr val="FFFFFF"/>
                </a:solidFill>
                <a:effectLst/>
                <a:uLnTx/>
                <a:uFillTx/>
                <a:latin typeface="Century Gothic" panose="020B0502020202020204" pitchFamily="34" charset="0"/>
                <a:ea typeface="+mj-ea"/>
                <a:cs typeface="+mj-cs"/>
              </a:rPr>
              <a:t> spp. have</a:t>
            </a:r>
            <a:r>
              <a:rPr kumimoji="0" lang="en-US" altLang="en-US" sz="2400" b="0" i="0" u="none" strike="noStrike" kern="1200" cap="none" spc="-50" normalizeH="0" baseline="0" noProof="0" dirty="0">
                <a:ln>
                  <a:noFill/>
                </a:ln>
                <a:solidFill>
                  <a:srgbClr val="FFFFFF"/>
                </a:solidFill>
                <a:effectLst/>
                <a:uLnTx/>
                <a:uFillTx/>
                <a:latin typeface="Century Gothic" panose="020B0502020202020204" pitchFamily="34" charset="0"/>
                <a:ea typeface="+mj-ea"/>
                <a:cs typeface="+mj-cs"/>
              </a:rPr>
              <a:t> very high host specificity</a:t>
            </a:r>
          </a:p>
        </p:txBody>
      </p:sp>
      <p:cxnSp>
        <p:nvCxnSpPr>
          <p:cNvPr id="10" name="Straight Arrow Connector 9"/>
          <p:cNvCxnSpPr/>
          <p:nvPr/>
        </p:nvCxnSpPr>
        <p:spPr>
          <a:xfrm>
            <a:off x="10797613" y="1182372"/>
            <a:ext cx="104219" cy="57022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4">
            <a:extLst>
              <a:ext uri="{FF2B5EF4-FFF2-40B4-BE49-F238E27FC236}">
                <a16:creationId xmlns:a16="http://schemas.microsoft.com/office/drawing/2014/main" id="{AD1AAE62-7349-4339-9557-E1B7C78C1DF4}"/>
              </a:ext>
            </a:extLst>
          </p:cNvPr>
          <p:cNvSpPr txBox="1">
            <a:spLocks noChangeArrowheads="1"/>
          </p:cNvSpPr>
          <p:nvPr/>
        </p:nvSpPr>
        <p:spPr bwMode="auto">
          <a:xfrm>
            <a:off x="178904" y="3962400"/>
            <a:ext cx="6921315" cy="731401"/>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Autofit/>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marL="457200" marR="0" lvl="0" indent="-457200" algn="l" defTabSz="914400" rtl="0" eaLnBrk="1" fontAlgn="base" latinLnBrk="0" hangingPunct="1">
              <a:lnSpc>
                <a:spcPct val="85000"/>
              </a:lnSpc>
              <a:spcBef>
                <a:spcPct val="0"/>
              </a:spcBef>
              <a:spcAft>
                <a:spcPts val="600"/>
              </a:spcAft>
              <a:buClrTx/>
              <a:buSzTx/>
              <a:buFont typeface="Arial" panose="020B0604020202020204" pitchFamily="34" charset="0"/>
              <a:buChar char="•"/>
              <a:tabLst/>
              <a:defRPr/>
            </a:pPr>
            <a:r>
              <a:rPr kumimoji="0" lang="en-US" altLang="en-US" sz="2400" b="0" i="0" u="none" strike="noStrike" kern="1200" cap="none" spc="-50" normalizeH="0" baseline="0" noProof="0" dirty="0">
                <a:ln>
                  <a:noFill/>
                </a:ln>
                <a:solidFill>
                  <a:srgbClr val="FFFFFF"/>
                </a:solidFill>
                <a:effectLst/>
                <a:uLnTx/>
                <a:uFillTx/>
                <a:latin typeface="Century Gothic" panose="020B0502020202020204" pitchFamily="34" charset="0"/>
                <a:ea typeface="+mj-ea"/>
                <a:cs typeface="+mj-cs"/>
              </a:rPr>
              <a:t>Common Coccidian of </a:t>
            </a:r>
            <a:r>
              <a:rPr kumimoji="0" lang="en-US" altLang="en-US" sz="2400" b="1" i="0" u="none" strike="noStrike" kern="1200" cap="none" spc="-50" normalizeH="0" baseline="0" noProof="0" dirty="0">
                <a:ln>
                  <a:noFill/>
                </a:ln>
                <a:solidFill>
                  <a:srgbClr val="FFFFFF"/>
                </a:solidFill>
                <a:effectLst/>
                <a:uLnTx/>
                <a:uFillTx/>
                <a:latin typeface="Century Gothic" panose="020B0502020202020204" pitchFamily="34" charset="0"/>
                <a:ea typeface="+mj-ea"/>
                <a:cs typeface="+mj-cs"/>
              </a:rPr>
              <a:t>Carnivores</a:t>
            </a:r>
          </a:p>
        </p:txBody>
      </p:sp>
      <p:sp>
        <p:nvSpPr>
          <p:cNvPr id="17" name="Rectangle 4">
            <a:extLst>
              <a:ext uri="{FF2B5EF4-FFF2-40B4-BE49-F238E27FC236}">
                <a16:creationId xmlns:a16="http://schemas.microsoft.com/office/drawing/2014/main" id="{20960C19-8299-4B7E-BDDF-4A67FB5078AF}"/>
              </a:ext>
            </a:extLst>
          </p:cNvPr>
          <p:cNvSpPr txBox="1">
            <a:spLocks noChangeArrowheads="1"/>
          </p:cNvSpPr>
          <p:nvPr/>
        </p:nvSpPr>
        <p:spPr bwMode="auto">
          <a:xfrm>
            <a:off x="178904" y="5334000"/>
            <a:ext cx="6921315" cy="489547"/>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Autofit/>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marL="457200" marR="0" lvl="0" indent="-457200" algn="l" defTabSz="914400" rtl="0" eaLnBrk="1" fontAlgn="base" latinLnBrk="0" hangingPunct="1">
              <a:lnSpc>
                <a:spcPct val="85000"/>
              </a:lnSpc>
              <a:spcBef>
                <a:spcPct val="0"/>
              </a:spcBef>
              <a:spcAft>
                <a:spcPts val="600"/>
              </a:spcAft>
              <a:buClrTx/>
              <a:buSzTx/>
              <a:buFont typeface="Arial" panose="020B0604020202020204" pitchFamily="34" charset="0"/>
              <a:buChar char="•"/>
              <a:tabLst/>
              <a:defRPr/>
            </a:pPr>
            <a:r>
              <a:rPr kumimoji="0" lang="en-US" altLang="en-US" sz="2400" b="0" i="0" u="none" strike="noStrike" kern="1200" cap="none" spc="-50" normalizeH="0" baseline="0" noProof="0" dirty="0">
                <a:ln>
                  <a:noFill/>
                </a:ln>
                <a:solidFill>
                  <a:srgbClr val="FFFFFF"/>
                </a:solidFill>
                <a:effectLst/>
                <a:uLnTx/>
                <a:uFillTx/>
                <a:latin typeface="Century Gothic" panose="020B0502020202020204" pitchFamily="34" charset="0"/>
                <a:ea typeface="+mj-ea"/>
                <a:cs typeface="+mj-cs"/>
              </a:rPr>
              <a:t>Diarrhea!</a:t>
            </a:r>
          </a:p>
        </p:txBody>
      </p:sp>
      <p:pic>
        <p:nvPicPr>
          <p:cNvPr id="5" name="Picture 4" descr="A group of brown and white dog&#10;&#10;Description automatically generated">
            <a:extLst>
              <a:ext uri="{FF2B5EF4-FFF2-40B4-BE49-F238E27FC236}">
                <a16:creationId xmlns:a16="http://schemas.microsoft.com/office/drawing/2014/main" id="{7B623B9C-ED46-4BC9-B244-E5D84EE9A466}"/>
              </a:ext>
            </a:extLst>
          </p:cNvPr>
          <p:cNvPicPr>
            <a:picLocks noChangeAspect="1"/>
          </p:cNvPicPr>
          <p:nvPr/>
        </p:nvPicPr>
        <p:blipFill rotWithShape="1">
          <a:blip r:embed="rId3">
            <a:extLst>
              <a:ext uri="{28A0092B-C50C-407E-A947-70E740481C1C}">
                <a14:useLocalDpi xmlns:a14="http://schemas.microsoft.com/office/drawing/2010/main" val="0"/>
              </a:ext>
            </a:extLst>
          </a:blip>
          <a:srcRect l="10404" t="30639" r="29746"/>
          <a:stretch/>
        </p:blipFill>
        <p:spPr>
          <a:xfrm>
            <a:off x="75935" y="72789"/>
            <a:ext cx="7075799" cy="3433859"/>
          </a:xfrm>
          <a:prstGeom prst="rect">
            <a:avLst/>
          </a:prstGeom>
        </p:spPr>
      </p:pic>
      <p:pic>
        <p:nvPicPr>
          <p:cNvPr id="15" name="Picture 4" descr="Related image">
            <a:extLst>
              <a:ext uri="{FF2B5EF4-FFF2-40B4-BE49-F238E27FC236}">
                <a16:creationId xmlns:a16="http://schemas.microsoft.com/office/drawing/2014/main" id="{CFB2C70C-A0FE-41D9-BB02-B9EA3BE66B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18" t="31243" r="6042" b="8667"/>
          <a:stretch/>
        </p:blipFill>
        <p:spPr bwMode="auto">
          <a:xfrm>
            <a:off x="6400800" y="72790"/>
            <a:ext cx="5623238" cy="34338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elated image">
            <a:extLst>
              <a:ext uri="{FF2B5EF4-FFF2-40B4-BE49-F238E27FC236}">
                <a16:creationId xmlns:a16="http://schemas.microsoft.com/office/drawing/2014/main" id="{0F58D6E9-C630-45F3-9A60-9420A29860B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356" t="-419" r="10232" b="419"/>
          <a:stretch/>
        </p:blipFill>
        <p:spPr bwMode="auto">
          <a:xfrm>
            <a:off x="7212290" y="3506648"/>
            <a:ext cx="4818200" cy="312988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4">
            <a:extLst>
              <a:ext uri="{FF2B5EF4-FFF2-40B4-BE49-F238E27FC236}">
                <a16:creationId xmlns:a16="http://schemas.microsoft.com/office/drawing/2014/main" id="{48CF98C2-FE30-464C-AE29-14F992E4A1B9}"/>
              </a:ext>
            </a:extLst>
          </p:cNvPr>
          <p:cNvSpPr txBox="1">
            <a:spLocks noChangeArrowheads="1"/>
          </p:cNvSpPr>
          <p:nvPr/>
        </p:nvSpPr>
        <p:spPr bwMode="auto">
          <a:xfrm>
            <a:off x="152400" y="4768253"/>
            <a:ext cx="6921315" cy="489547"/>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Autofit/>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marL="457200" marR="0" lvl="0" indent="-457200" algn="l" defTabSz="914400" rtl="0" eaLnBrk="1" fontAlgn="base" latinLnBrk="0" hangingPunct="1">
              <a:lnSpc>
                <a:spcPct val="85000"/>
              </a:lnSpc>
              <a:spcBef>
                <a:spcPct val="0"/>
              </a:spcBef>
              <a:spcAft>
                <a:spcPts val="600"/>
              </a:spcAft>
              <a:buClrTx/>
              <a:buSzTx/>
              <a:buFont typeface="Arial" panose="020B0604020202020204" pitchFamily="34" charset="0"/>
              <a:buChar char="•"/>
              <a:tabLst/>
              <a:defRPr/>
            </a:pPr>
            <a:r>
              <a:rPr kumimoji="0" lang="en-US" altLang="en-US" sz="2400" b="0" i="0" u="none" strike="noStrike" kern="1200" cap="none" spc="-50" normalizeH="0" baseline="0" noProof="0" dirty="0">
                <a:ln>
                  <a:noFill/>
                </a:ln>
                <a:solidFill>
                  <a:srgbClr val="FFFFFF"/>
                </a:solidFill>
                <a:effectLst/>
                <a:uLnTx/>
                <a:uFillTx/>
                <a:latin typeface="Century Gothic" panose="020B0502020202020204" pitchFamily="34" charset="0"/>
                <a:ea typeface="+mj-ea"/>
                <a:cs typeface="+mj-cs"/>
              </a:rPr>
              <a:t>Direct Life Cycle</a:t>
            </a:r>
          </a:p>
        </p:txBody>
      </p:sp>
    </p:spTree>
    <p:extLst>
      <p:ext uri="{BB962C8B-B14F-4D97-AF65-F5344CB8AC3E}">
        <p14:creationId xmlns:p14="http://schemas.microsoft.com/office/powerpoint/2010/main" val="2419021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12AEEF-7841-4803-9DA7-68E785787FA9}"/>
              </a:ext>
            </a:extLst>
          </p:cNvPr>
          <p:cNvSpPr txBox="1">
            <a:spLocks noChangeArrowheads="1"/>
          </p:cNvSpPr>
          <p:nvPr/>
        </p:nvSpPr>
        <p:spPr>
          <a:xfrm>
            <a:off x="3140990" y="1"/>
            <a:ext cx="6858000" cy="838200"/>
          </a:xfrm>
          <a:prstGeom prst="rect">
            <a:avLst/>
          </a:prstGeom>
        </p:spPr>
        <p:txBody>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r>
              <a:rPr lang="en-US" altLang="en-US" b="1" kern="0">
                <a:latin typeface="Century Gothic" panose="020B0502020202020204" pitchFamily="34" charset="0"/>
              </a:rPr>
              <a:t>In-Class Discussion</a:t>
            </a:r>
            <a:endParaRPr lang="en-US" altLang="en-US" kern="0" dirty="0">
              <a:latin typeface="Century Gothic" panose="020B0502020202020204" pitchFamily="34" charset="0"/>
            </a:endParaRPr>
          </a:p>
        </p:txBody>
      </p:sp>
      <p:grpSp>
        <p:nvGrpSpPr>
          <p:cNvPr id="5" name="Group 4">
            <a:extLst>
              <a:ext uri="{FF2B5EF4-FFF2-40B4-BE49-F238E27FC236}">
                <a16:creationId xmlns:a16="http://schemas.microsoft.com/office/drawing/2014/main" id="{118192D1-BAD3-4DD8-B529-4F5EDD5D2EEA}"/>
              </a:ext>
            </a:extLst>
          </p:cNvPr>
          <p:cNvGrpSpPr/>
          <p:nvPr/>
        </p:nvGrpSpPr>
        <p:grpSpPr>
          <a:xfrm>
            <a:off x="2514600" y="1981200"/>
            <a:ext cx="7010400" cy="4498381"/>
            <a:chOff x="3231356" y="1143000"/>
            <a:chExt cx="5729288" cy="3812581"/>
          </a:xfrm>
        </p:grpSpPr>
        <p:pic>
          <p:nvPicPr>
            <p:cNvPr id="8194" name="Picture 2" descr="Image result for cryptosporidium parvum">
              <a:extLst>
                <a:ext uri="{FF2B5EF4-FFF2-40B4-BE49-F238E27FC236}">
                  <a16:creationId xmlns:a16="http://schemas.microsoft.com/office/drawing/2014/main" id="{29E1AFC3-D0F8-49D1-ABE5-4DD4497E5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356" y="1143000"/>
              <a:ext cx="5729288" cy="381258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1D4F6B8E-D801-4026-9C23-19F9BD717E72}"/>
                </a:ext>
              </a:extLst>
            </p:cNvPr>
            <p:cNvCxnSpPr/>
            <p:nvPr/>
          </p:nvCxnSpPr>
          <p:spPr bwMode="auto">
            <a:xfrm>
              <a:off x="3497802" y="4484772"/>
              <a:ext cx="304800" cy="0"/>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 name="TextBox 5">
              <a:extLst>
                <a:ext uri="{FF2B5EF4-FFF2-40B4-BE49-F238E27FC236}">
                  <a16:creationId xmlns:a16="http://schemas.microsoft.com/office/drawing/2014/main" id="{F5497A81-28FF-42AB-857F-7E7D9FF43AF2}"/>
                </a:ext>
              </a:extLst>
            </p:cNvPr>
            <p:cNvSpPr txBox="1"/>
            <p:nvPr/>
          </p:nvSpPr>
          <p:spPr>
            <a:xfrm>
              <a:off x="3352800" y="4493916"/>
              <a:ext cx="899605" cy="461665"/>
            </a:xfrm>
            <a:prstGeom prst="rect">
              <a:avLst/>
            </a:prstGeom>
            <a:noFill/>
          </p:spPr>
          <p:txBody>
            <a:bodyPr wrap="none" rtlCol="0">
              <a:spAutoFit/>
            </a:bodyPr>
            <a:lstStyle/>
            <a:p>
              <a:r>
                <a:rPr lang="en-US" dirty="0">
                  <a:latin typeface="Century Gothic" panose="020B0502020202020204" pitchFamily="34" charset="0"/>
                </a:rPr>
                <a:t>5 µM</a:t>
              </a:r>
            </a:p>
          </p:txBody>
        </p:sp>
      </p:grpSp>
      <p:sp>
        <p:nvSpPr>
          <p:cNvPr id="8" name="Rectangle 9">
            <a:extLst>
              <a:ext uri="{FF2B5EF4-FFF2-40B4-BE49-F238E27FC236}">
                <a16:creationId xmlns:a16="http://schemas.microsoft.com/office/drawing/2014/main" id="{128B5D4A-6BBB-4CB1-998C-C1FF5044F26D}"/>
              </a:ext>
            </a:extLst>
          </p:cNvPr>
          <p:cNvSpPr txBox="1">
            <a:spLocks noChangeArrowheads="1"/>
          </p:cNvSpPr>
          <p:nvPr/>
        </p:nvSpPr>
        <p:spPr>
          <a:xfrm>
            <a:off x="3974128" y="1000663"/>
            <a:ext cx="4038600" cy="457200"/>
          </a:xfrm>
          <a:prstGeom prst="rect">
            <a:avLst/>
          </a:prstGeom>
        </p:spPr>
        <p:txBody>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a:lnSpc>
                <a:spcPct val="90000"/>
              </a:lnSpc>
              <a:buFontTx/>
              <a:buNone/>
            </a:pPr>
            <a:r>
              <a:rPr lang="en-US" altLang="en-US" sz="2800" b="1" kern="0" dirty="0">
                <a:latin typeface="Century Gothic" panose="020B0502020202020204" pitchFamily="34" charset="0"/>
              </a:rPr>
              <a:t>Fecal float from a calf</a:t>
            </a:r>
          </a:p>
        </p:txBody>
      </p:sp>
      <p:sp>
        <p:nvSpPr>
          <p:cNvPr id="2" name="TextBox 1">
            <a:extLst>
              <a:ext uri="{FF2B5EF4-FFF2-40B4-BE49-F238E27FC236}">
                <a16:creationId xmlns:a16="http://schemas.microsoft.com/office/drawing/2014/main" id="{B894B425-107E-A6D1-AF42-9CCC2E19B19F}"/>
              </a:ext>
            </a:extLst>
          </p:cNvPr>
          <p:cNvSpPr txBox="1"/>
          <p:nvPr/>
        </p:nvSpPr>
        <p:spPr>
          <a:xfrm>
            <a:off x="265725" y="5903118"/>
            <a:ext cx="2008883" cy="461665"/>
          </a:xfrm>
          <a:prstGeom prst="rect">
            <a:avLst/>
          </a:prstGeom>
          <a:noFill/>
        </p:spPr>
        <p:txBody>
          <a:bodyPr wrap="none" rtlCol="0">
            <a:spAutoFit/>
          </a:bodyPr>
          <a:lstStyle/>
          <a:p>
            <a:r>
              <a:rPr lang="en-US" b="1" i="1" dirty="0">
                <a:latin typeface="Century Gothic" panose="020B0502020202020204" pitchFamily="34" charset="0"/>
              </a:rPr>
              <a:t>Hint: it’s tiny!</a:t>
            </a:r>
            <a:endParaRPr lang="en-US" dirty="0">
              <a:latin typeface="Century Gothic" panose="020B0502020202020204" pitchFamily="34" charset="0"/>
            </a:endParaRPr>
          </a:p>
        </p:txBody>
      </p:sp>
    </p:spTree>
    <p:extLst>
      <p:ext uri="{BB962C8B-B14F-4D97-AF65-F5344CB8AC3E}">
        <p14:creationId xmlns:p14="http://schemas.microsoft.com/office/powerpoint/2010/main" val="403904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3140990" y="0"/>
            <a:ext cx="6858000" cy="944563"/>
          </a:xfrm>
        </p:spPr>
        <p:txBody>
          <a:bodyPr/>
          <a:lstStyle/>
          <a:p>
            <a:r>
              <a:rPr lang="en-US" altLang="en-US" b="1" dirty="0">
                <a:latin typeface="Century Gothic" panose="020B0502020202020204" pitchFamily="34" charset="0"/>
              </a:rPr>
              <a:t>In-Class Discussion</a:t>
            </a:r>
            <a:endParaRPr lang="en-US" altLang="en-US" dirty="0">
              <a:latin typeface="Century Gothic" panose="020B0502020202020204" pitchFamily="34" charset="0"/>
            </a:endParaRPr>
          </a:p>
        </p:txBody>
      </p:sp>
      <p:sp>
        <p:nvSpPr>
          <p:cNvPr id="39938" name="Rectangle 9"/>
          <p:cNvSpPr>
            <a:spLocks noGrp="1" noChangeArrowheads="1"/>
          </p:cNvSpPr>
          <p:nvPr>
            <p:ph type="body" sz="half" idx="2"/>
          </p:nvPr>
        </p:nvSpPr>
        <p:spPr>
          <a:xfrm>
            <a:off x="2390717" y="1005108"/>
            <a:ext cx="7760672" cy="457200"/>
          </a:xfrm>
        </p:spPr>
        <p:txBody>
          <a:bodyPr/>
          <a:lstStyle/>
          <a:p>
            <a:pPr>
              <a:lnSpc>
                <a:spcPct val="90000"/>
              </a:lnSpc>
              <a:buFontTx/>
              <a:buNone/>
            </a:pPr>
            <a:r>
              <a:rPr lang="en-US" altLang="en-US" sz="2800" b="1" dirty="0">
                <a:latin typeface="Century Gothic" panose="020B0502020202020204" pitchFamily="34" charset="0"/>
              </a:rPr>
              <a:t>Name that Coccidian (genus and species)</a:t>
            </a:r>
          </a:p>
        </p:txBody>
      </p:sp>
      <p:sp>
        <p:nvSpPr>
          <p:cNvPr id="2" name="TextBox 1"/>
          <p:cNvSpPr txBox="1"/>
          <p:nvPr/>
        </p:nvSpPr>
        <p:spPr>
          <a:xfrm>
            <a:off x="4654264" y="1464116"/>
            <a:ext cx="3233578" cy="461665"/>
          </a:xfrm>
          <a:prstGeom prst="rect">
            <a:avLst/>
          </a:prstGeom>
          <a:noFill/>
        </p:spPr>
        <p:txBody>
          <a:bodyPr wrap="none" rtlCol="0">
            <a:spAutoFit/>
          </a:bodyPr>
          <a:lstStyle/>
          <a:p>
            <a:r>
              <a:rPr lang="en-US" dirty="0">
                <a:latin typeface="Century Gothic" panose="020B0502020202020204" pitchFamily="34" charset="0"/>
              </a:rPr>
              <a:t>From an older kitten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811717" y="1228827"/>
            <a:ext cx="4918673" cy="6260128"/>
          </a:xfrm>
          <a:prstGeom prst="rect">
            <a:avLst/>
          </a:prstGeom>
        </p:spPr>
      </p:pic>
    </p:spTree>
    <p:extLst>
      <p:ext uri="{BB962C8B-B14F-4D97-AF65-F5344CB8AC3E}">
        <p14:creationId xmlns:p14="http://schemas.microsoft.com/office/powerpoint/2010/main" val="2673576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3387125" y="0"/>
            <a:ext cx="6858000" cy="944563"/>
          </a:xfrm>
        </p:spPr>
        <p:txBody>
          <a:bodyPr/>
          <a:lstStyle/>
          <a:p>
            <a:r>
              <a:rPr lang="en-US" altLang="en-US" b="1" dirty="0">
                <a:latin typeface="Century Gothic" panose="020B0502020202020204" pitchFamily="34" charset="0"/>
              </a:rPr>
              <a:t>In-Class Discussion</a:t>
            </a:r>
            <a:endParaRPr lang="en-US" altLang="en-US" dirty="0">
              <a:latin typeface="Century Gothic" panose="020B0502020202020204" pitchFamily="34" charset="0"/>
            </a:endParaRPr>
          </a:p>
        </p:txBody>
      </p:sp>
      <p:sp>
        <p:nvSpPr>
          <p:cNvPr id="39938" name="Rectangle 9"/>
          <p:cNvSpPr>
            <a:spLocks noGrp="1" noChangeArrowheads="1"/>
          </p:cNvSpPr>
          <p:nvPr>
            <p:ph type="body" sz="half" idx="2"/>
          </p:nvPr>
        </p:nvSpPr>
        <p:spPr>
          <a:xfrm>
            <a:off x="3941462" y="944563"/>
            <a:ext cx="5421888" cy="457200"/>
          </a:xfrm>
        </p:spPr>
        <p:txBody>
          <a:bodyPr/>
          <a:lstStyle/>
          <a:p>
            <a:pPr>
              <a:lnSpc>
                <a:spcPct val="90000"/>
              </a:lnSpc>
              <a:buFontTx/>
              <a:buNone/>
            </a:pPr>
            <a:r>
              <a:rPr lang="en-US" altLang="en-US" sz="2800" b="1" dirty="0">
                <a:latin typeface="Century Gothic" panose="020B0502020202020204" pitchFamily="34" charset="0"/>
              </a:rPr>
              <a:t>Name that Coccidian (genus)</a:t>
            </a:r>
          </a:p>
        </p:txBody>
      </p:sp>
      <p:sp>
        <p:nvSpPr>
          <p:cNvPr id="2" name="TextBox 1"/>
          <p:cNvSpPr txBox="1"/>
          <p:nvPr/>
        </p:nvSpPr>
        <p:spPr>
          <a:xfrm>
            <a:off x="5085735" y="1427461"/>
            <a:ext cx="1710725" cy="461665"/>
          </a:xfrm>
          <a:prstGeom prst="rect">
            <a:avLst/>
          </a:prstGeom>
          <a:noFill/>
        </p:spPr>
        <p:txBody>
          <a:bodyPr wrap="none" rtlCol="0">
            <a:spAutoFit/>
          </a:bodyPr>
          <a:lstStyle/>
          <a:p>
            <a:r>
              <a:rPr lang="en-US" dirty="0">
                <a:latin typeface="Century Gothic" panose="020B0502020202020204" pitchFamily="34" charset="0"/>
              </a:rPr>
              <a:t>From Cow</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160" y="1889126"/>
            <a:ext cx="6239150" cy="4790776"/>
          </a:xfrm>
          <a:prstGeom prst="rect">
            <a:avLst/>
          </a:prstGeom>
        </p:spPr>
      </p:pic>
    </p:spTree>
    <p:extLst>
      <p:ext uri="{BB962C8B-B14F-4D97-AF65-F5344CB8AC3E}">
        <p14:creationId xmlns:p14="http://schemas.microsoft.com/office/powerpoint/2010/main" val="3143887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3113792" y="106130"/>
            <a:ext cx="6858000" cy="944563"/>
          </a:xfrm>
        </p:spPr>
        <p:txBody>
          <a:bodyPr/>
          <a:lstStyle/>
          <a:p>
            <a:r>
              <a:rPr lang="en-US" altLang="en-US" b="1" dirty="0">
                <a:latin typeface="Century Gothic" panose="020B0502020202020204" pitchFamily="34" charset="0"/>
              </a:rPr>
              <a:t>In-Class Discussion</a:t>
            </a:r>
            <a:endParaRPr lang="en-US" altLang="en-US" dirty="0">
              <a:latin typeface="Century Gothic" panose="020B0502020202020204" pitchFamily="34" charset="0"/>
            </a:endParaRPr>
          </a:p>
        </p:txBody>
      </p:sp>
      <p:sp>
        <p:nvSpPr>
          <p:cNvPr id="39938" name="Rectangle 9"/>
          <p:cNvSpPr>
            <a:spLocks noGrp="1" noChangeArrowheads="1"/>
          </p:cNvSpPr>
          <p:nvPr>
            <p:ph type="body" sz="half" idx="2"/>
          </p:nvPr>
        </p:nvSpPr>
        <p:spPr>
          <a:xfrm>
            <a:off x="3733800" y="1050693"/>
            <a:ext cx="4038600" cy="457200"/>
          </a:xfrm>
        </p:spPr>
        <p:txBody>
          <a:bodyPr/>
          <a:lstStyle/>
          <a:p>
            <a:pPr>
              <a:lnSpc>
                <a:spcPct val="90000"/>
              </a:lnSpc>
              <a:buFontTx/>
              <a:buNone/>
            </a:pPr>
            <a:r>
              <a:rPr lang="en-US" altLang="en-US" sz="2800" b="1" dirty="0">
                <a:latin typeface="Century Gothic" panose="020B0502020202020204" pitchFamily="34" charset="0"/>
              </a:rPr>
              <a:t>Name that Coccidian</a:t>
            </a:r>
          </a:p>
        </p:txBody>
      </p:sp>
      <p:sp>
        <p:nvSpPr>
          <p:cNvPr id="2" name="TextBox 1"/>
          <p:cNvSpPr txBox="1"/>
          <p:nvPr/>
        </p:nvSpPr>
        <p:spPr>
          <a:xfrm>
            <a:off x="4812343" y="1412602"/>
            <a:ext cx="1819729" cy="461665"/>
          </a:xfrm>
          <a:prstGeom prst="rect">
            <a:avLst/>
          </a:prstGeom>
          <a:noFill/>
        </p:spPr>
        <p:txBody>
          <a:bodyPr wrap="none" rtlCol="0">
            <a:spAutoFit/>
          </a:bodyPr>
          <a:lstStyle/>
          <a:p>
            <a:r>
              <a:rPr lang="en-US" dirty="0">
                <a:latin typeface="Century Gothic" panose="020B0502020202020204" pitchFamily="34" charset="0"/>
              </a:rPr>
              <a:t>From Piglet</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81000" y="1647470"/>
            <a:ext cx="3588067" cy="4861252"/>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273640" y="1719484"/>
            <a:ext cx="4088374" cy="4789238"/>
          </a:xfrm>
          <a:prstGeom prst="rect">
            <a:avLst/>
          </a:prstGeom>
        </p:spPr>
      </p:pic>
    </p:spTree>
    <p:extLst>
      <p:ext uri="{BB962C8B-B14F-4D97-AF65-F5344CB8AC3E}">
        <p14:creationId xmlns:p14="http://schemas.microsoft.com/office/powerpoint/2010/main" val="353450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09B71C-541E-FD31-433E-0836E59098A8}"/>
              </a:ext>
            </a:extLst>
          </p:cNvPr>
          <p:cNvPicPr>
            <a:picLocks noChangeAspect="1"/>
          </p:cNvPicPr>
          <p:nvPr/>
        </p:nvPicPr>
        <p:blipFill rotWithShape="1">
          <a:blip r:embed="rId3"/>
          <a:srcRect l="8750" t="16666" r="58750" b="10000"/>
          <a:stretch/>
        </p:blipFill>
        <p:spPr>
          <a:xfrm>
            <a:off x="1066800" y="304800"/>
            <a:ext cx="9906000" cy="6286500"/>
          </a:xfrm>
          <a:prstGeom prst="rect">
            <a:avLst/>
          </a:prstGeom>
        </p:spPr>
      </p:pic>
    </p:spTree>
    <p:extLst>
      <p:ext uri="{BB962C8B-B14F-4D97-AF65-F5344CB8AC3E}">
        <p14:creationId xmlns:p14="http://schemas.microsoft.com/office/powerpoint/2010/main" val="440341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F0ABED5-1049-44A8-B170-5FB8593F9DD9}"/>
              </a:ext>
            </a:extLst>
          </p:cNvPr>
          <p:cNvSpPr txBox="1">
            <a:spLocks noChangeArrowheads="1"/>
          </p:cNvSpPr>
          <p:nvPr/>
        </p:nvSpPr>
        <p:spPr>
          <a:xfrm>
            <a:off x="3802380" y="503126"/>
            <a:ext cx="4267200" cy="607918"/>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altLang="en-US" sz="4000" b="1" dirty="0">
                <a:solidFill>
                  <a:schemeClr val="tx1"/>
                </a:solidFill>
                <a:latin typeface="Century Gothic" panose="020B0502020202020204" pitchFamily="34" charset="0"/>
              </a:rPr>
              <a:t>Have Questions?</a:t>
            </a:r>
            <a:endParaRPr lang="en-US" altLang="en-US" sz="4000" dirty="0">
              <a:solidFill>
                <a:schemeClr val="tx1"/>
              </a:solidFill>
              <a:latin typeface="Century Gothic" panose="020B0502020202020204" pitchFamily="34" charset="0"/>
            </a:endParaRPr>
          </a:p>
        </p:txBody>
      </p:sp>
      <p:grpSp>
        <p:nvGrpSpPr>
          <p:cNvPr id="3" name="Group 2">
            <a:extLst>
              <a:ext uri="{FF2B5EF4-FFF2-40B4-BE49-F238E27FC236}">
                <a16:creationId xmlns:a16="http://schemas.microsoft.com/office/drawing/2014/main" id="{0827D040-C678-4FC7-BBD6-5364519B650A}"/>
              </a:ext>
            </a:extLst>
          </p:cNvPr>
          <p:cNvGrpSpPr/>
          <p:nvPr/>
        </p:nvGrpSpPr>
        <p:grpSpPr>
          <a:xfrm>
            <a:off x="2362200" y="1166116"/>
            <a:ext cx="8587946" cy="5539484"/>
            <a:chOff x="533400" y="823217"/>
            <a:chExt cx="8587946" cy="5539484"/>
          </a:xfrm>
        </p:grpSpPr>
        <p:pic>
          <p:nvPicPr>
            <p:cNvPr id="4" name="Picture 2" descr="Related image">
              <a:extLst>
                <a:ext uri="{FF2B5EF4-FFF2-40B4-BE49-F238E27FC236}">
                  <a16:creationId xmlns:a16="http://schemas.microsoft.com/office/drawing/2014/main" id="{152EC92D-137A-4270-BFD8-24D1F648E0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990601"/>
              <a:ext cx="7620000" cy="5372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D3F94E5A-C7CD-499C-9AB0-728790820EB6}"/>
                </a:ext>
              </a:extLst>
            </p:cNvPr>
            <p:cNvSpPr txBox="1">
              <a:spLocks noChangeArrowheads="1"/>
            </p:cNvSpPr>
            <p:nvPr/>
          </p:nvSpPr>
          <p:spPr>
            <a:xfrm>
              <a:off x="1973580" y="823217"/>
              <a:ext cx="4038600" cy="45720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altLang="en-US" sz="2400" b="1" dirty="0">
                  <a:solidFill>
                    <a:schemeClr val="tx1"/>
                  </a:solidFill>
                  <a:latin typeface="Century Gothic" panose="020B0502020202020204" pitchFamily="34" charset="0"/>
                </a:rPr>
                <a:t>barbara_qurollo@ncsu.edu</a:t>
              </a:r>
              <a:endParaRPr lang="en-US" altLang="en-US" sz="2400" dirty="0">
                <a:solidFill>
                  <a:schemeClr val="tx1"/>
                </a:solidFill>
                <a:latin typeface="Century Gothic" panose="020B0502020202020204" pitchFamily="34" charset="0"/>
              </a:endParaRPr>
            </a:p>
          </p:txBody>
        </p:sp>
        <p:pic>
          <p:nvPicPr>
            <p:cNvPr id="6" name="Picture 2" descr="Related image">
              <a:extLst>
                <a:ext uri="{FF2B5EF4-FFF2-40B4-BE49-F238E27FC236}">
                  <a16:creationId xmlns:a16="http://schemas.microsoft.com/office/drawing/2014/main" id="{C9608782-DF3F-48BF-A3EE-77E4864EC1F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0800" y="1562101"/>
              <a:ext cx="6530546" cy="4800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58E7D70-D9AC-43E2-BB8B-02D6D61D4366}"/>
                </a:ext>
              </a:extLst>
            </p:cNvPr>
            <p:cNvSpPr/>
            <p:nvPr/>
          </p:nvSpPr>
          <p:spPr>
            <a:xfrm>
              <a:off x="533400" y="4191000"/>
              <a:ext cx="24384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Rectangle 7">
            <a:extLst>
              <a:ext uri="{FF2B5EF4-FFF2-40B4-BE49-F238E27FC236}">
                <a16:creationId xmlns:a16="http://schemas.microsoft.com/office/drawing/2014/main" id="{91FEEF8F-7C1B-42AD-82CC-5BAFC86F464E}"/>
              </a:ext>
            </a:extLst>
          </p:cNvPr>
          <p:cNvSpPr/>
          <p:nvPr/>
        </p:nvSpPr>
        <p:spPr>
          <a:xfrm>
            <a:off x="0" y="6491983"/>
            <a:ext cx="7543800" cy="276999"/>
          </a:xfrm>
          <a:prstGeom prst="rect">
            <a:avLst/>
          </a:prstGeom>
        </p:spPr>
        <p:txBody>
          <a:bodyPr wrap="square">
            <a:spAutoFit/>
          </a:bodyPr>
          <a:lstStyle/>
          <a:p>
            <a:r>
              <a:rPr lang="en-US" sz="1200" dirty="0">
                <a:latin typeface="Century Gothic" panose="020B0502020202020204" pitchFamily="34" charset="0"/>
              </a:rPr>
              <a:t>Illustration by Allie </a:t>
            </a:r>
            <a:r>
              <a:rPr lang="en-US" sz="1200" dirty="0" err="1">
                <a:latin typeface="Century Gothic" panose="020B0502020202020204" pitchFamily="34" charset="0"/>
              </a:rPr>
              <a:t>Brosh</a:t>
            </a:r>
            <a:r>
              <a:rPr lang="en-US" sz="1200" dirty="0">
                <a:latin typeface="Century Gothic" panose="020B0502020202020204" pitchFamily="34" charset="0"/>
              </a:rPr>
              <a:t>, http://hyperboleandahalf.blogspot.com/</a:t>
            </a:r>
          </a:p>
        </p:txBody>
      </p:sp>
    </p:spTree>
    <p:extLst>
      <p:ext uri="{BB962C8B-B14F-4D97-AF65-F5344CB8AC3E}">
        <p14:creationId xmlns:p14="http://schemas.microsoft.com/office/powerpoint/2010/main" val="3628277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7B9258-8E1B-4299-B3B2-5106CE4CC46F}"/>
              </a:ext>
            </a:extLst>
          </p:cNvPr>
          <p:cNvSpPr/>
          <p:nvPr/>
        </p:nvSpPr>
        <p:spPr>
          <a:xfrm>
            <a:off x="228600" y="1143000"/>
            <a:ext cx="11734800" cy="5315080"/>
          </a:xfrm>
          <a:prstGeom prst="rect">
            <a:avLst/>
          </a:prstGeom>
        </p:spPr>
        <p:txBody>
          <a:bodyPr vert="horz" lIns="0" tIns="45720" rIns="0" bIns="45720" rtlCol="0">
            <a:noAutofit/>
          </a:bodyPr>
          <a:lstStyle/>
          <a:p>
            <a:pPr marL="514350" indent="-514350">
              <a:lnSpc>
                <a:spcPct val="90000"/>
              </a:lnSpc>
              <a:spcAft>
                <a:spcPts val="600"/>
              </a:spcAft>
              <a:buFont typeface="Calibri" panose="020F0502020204030204" pitchFamily="34" charset="0"/>
              <a:buAutoNum type="arabicPeriod"/>
            </a:pPr>
            <a:r>
              <a:rPr lang="en-US" u="sng" dirty="0">
                <a:solidFill>
                  <a:srgbClr val="003366"/>
                </a:solidFill>
                <a:latin typeface="Century Gothic" panose="020B0502020202020204" pitchFamily="34" charset="0"/>
                <a:ea typeface="+mn-ea"/>
              </a:rPr>
              <a:t>Life cycles</a:t>
            </a:r>
            <a:r>
              <a:rPr lang="en-US" dirty="0">
                <a:solidFill>
                  <a:srgbClr val="003366"/>
                </a:solidFill>
                <a:latin typeface="Century Gothic" panose="020B0502020202020204" pitchFamily="34" charset="0"/>
                <a:ea typeface="+mn-ea"/>
              </a:rPr>
              <a:t>: </a:t>
            </a:r>
            <a:r>
              <a:rPr lang="en-US" dirty="0">
                <a:solidFill>
                  <a:srgbClr val="003366"/>
                </a:solidFill>
                <a:latin typeface="Century Gothic" panose="020B0502020202020204" pitchFamily="34" charset="0"/>
              </a:rPr>
              <a:t>understand highlighted components of the Direct and Indirect Life Cycles</a:t>
            </a:r>
          </a:p>
          <a:p>
            <a:pPr marL="514350" indent="-514350">
              <a:lnSpc>
                <a:spcPct val="90000"/>
              </a:lnSpc>
              <a:spcAft>
                <a:spcPts val="600"/>
              </a:spcAft>
              <a:buFont typeface="Calibri" panose="020F0502020204030204" pitchFamily="34" charset="0"/>
              <a:buAutoNum type="arabicPeriod"/>
            </a:pPr>
            <a:r>
              <a:rPr lang="en-US" u="sng" dirty="0">
                <a:solidFill>
                  <a:srgbClr val="003366"/>
                </a:solidFill>
                <a:latin typeface="Century Gothic" panose="020B0502020202020204" pitchFamily="34" charset="0"/>
                <a:ea typeface="+mn-ea"/>
              </a:rPr>
              <a:t>Transmission</a:t>
            </a:r>
            <a:r>
              <a:rPr lang="en-US" dirty="0">
                <a:solidFill>
                  <a:srgbClr val="003366"/>
                </a:solidFill>
                <a:latin typeface="Century Gothic" panose="020B0502020202020204" pitchFamily="34" charset="0"/>
                <a:ea typeface="+mn-ea"/>
              </a:rPr>
              <a:t>: know specified routes of transmission (ingestion of oocysts vs. ingestion of paratenic host).</a:t>
            </a:r>
          </a:p>
          <a:p>
            <a:pPr marL="514350" indent="-514350">
              <a:lnSpc>
                <a:spcPct val="90000"/>
              </a:lnSpc>
              <a:spcAft>
                <a:spcPts val="600"/>
              </a:spcAft>
              <a:buFont typeface="Calibri" panose="020F0502020204030204" pitchFamily="34" charset="0"/>
              <a:buAutoNum type="arabicPeriod"/>
            </a:pPr>
            <a:r>
              <a:rPr lang="en-US" u="sng" dirty="0">
                <a:solidFill>
                  <a:srgbClr val="003366"/>
                </a:solidFill>
                <a:latin typeface="Century Gothic" panose="020B0502020202020204" pitchFamily="34" charset="0"/>
                <a:ea typeface="+mn-ea"/>
              </a:rPr>
              <a:t>Pathogenesis</a:t>
            </a:r>
            <a:r>
              <a:rPr lang="en-US" dirty="0">
                <a:solidFill>
                  <a:srgbClr val="003366"/>
                </a:solidFill>
                <a:latin typeface="Century Gothic" panose="020B0502020202020204" pitchFamily="34" charset="0"/>
                <a:ea typeface="+mn-ea"/>
              </a:rPr>
              <a:t>: understand disease due to direct destruction of enterocytes.</a:t>
            </a:r>
          </a:p>
          <a:p>
            <a:pPr marL="514350" indent="-514350">
              <a:lnSpc>
                <a:spcPct val="90000"/>
              </a:lnSpc>
              <a:spcAft>
                <a:spcPts val="600"/>
              </a:spcAft>
              <a:buFont typeface="Calibri" panose="020F0502020204030204" pitchFamily="34" charset="0"/>
              <a:buAutoNum type="arabicPeriod"/>
            </a:pPr>
            <a:r>
              <a:rPr lang="en-US" u="sng" dirty="0">
                <a:solidFill>
                  <a:srgbClr val="003366"/>
                </a:solidFill>
                <a:latin typeface="Century Gothic" panose="020B0502020202020204" pitchFamily="34" charset="0"/>
                <a:ea typeface="+mn-ea"/>
              </a:rPr>
              <a:t>Clinical signs</a:t>
            </a:r>
            <a:r>
              <a:rPr lang="en-US" dirty="0">
                <a:solidFill>
                  <a:srgbClr val="003366"/>
                </a:solidFill>
                <a:latin typeface="Century Gothic" panose="020B0502020202020204" pitchFamily="34" charset="0"/>
                <a:ea typeface="+mn-ea"/>
              </a:rPr>
              <a:t>: understand the specified clinical signs </a:t>
            </a:r>
          </a:p>
          <a:p>
            <a:pPr marL="514350" indent="-514350">
              <a:lnSpc>
                <a:spcPct val="90000"/>
              </a:lnSpc>
              <a:spcAft>
                <a:spcPts val="600"/>
              </a:spcAft>
              <a:buFont typeface="Calibri" panose="020F0502020204030204" pitchFamily="34" charset="0"/>
              <a:buAutoNum type="arabicPeriod"/>
            </a:pPr>
            <a:r>
              <a:rPr lang="en-US" u="sng" dirty="0">
                <a:solidFill>
                  <a:srgbClr val="003366"/>
                </a:solidFill>
                <a:latin typeface="Century Gothic" panose="020B0502020202020204" pitchFamily="34" charset="0"/>
                <a:ea typeface="+mn-ea"/>
              </a:rPr>
              <a:t>Diagnosis</a:t>
            </a:r>
            <a:r>
              <a:rPr lang="en-US" dirty="0">
                <a:solidFill>
                  <a:srgbClr val="003366"/>
                </a:solidFill>
                <a:latin typeface="Century Gothic" panose="020B0502020202020204" pitchFamily="34" charset="0"/>
                <a:ea typeface="+mn-ea"/>
              </a:rPr>
              <a:t>: understand the specified ways to diagnose </a:t>
            </a:r>
            <a:r>
              <a:rPr lang="en-US" dirty="0" err="1">
                <a:solidFill>
                  <a:srgbClr val="003366"/>
                </a:solidFill>
                <a:latin typeface="Century Gothic" panose="020B0502020202020204" pitchFamily="34" charset="0"/>
                <a:ea typeface="+mn-ea"/>
              </a:rPr>
              <a:t>coccidosis</a:t>
            </a:r>
            <a:endParaRPr lang="en-US" dirty="0">
              <a:solidFill>
                <a:srgbClr val="003366"/>
              </a:solidFill>
              <a:latin typeface="Century Gothic" panose="020B0502020202020204" pitchFamily="34" charset="0"/>
              <a:ea typeface="+mn-ea"/>
            </a:endParaRPr>
          </a:p>
          <a:p>
            <a:pPr marL="514350" indent="-514350">
              <a:lnSpc>
                <a:spcPct val="90000"/>
              </a:lnSpc>
              <a:spcAft>
                <a:spcPts val="600"/>
              </a:spcAft>
              <a:buFont typeface="Calibri" panose="020F0502020204030204" pitchFamily="34" charset="0"/>
              <a:buAutoNum type="arabicPeriod"/>
            </a:pPr>
            <a:r>
              <a:rPr lang="en-US" u="sng" dirty="0">
                <a:solidFill>
                  <a:srgbClr val="003366"/>
                </a:solidFill>
                <a:latin typeface="Century Gothic" panose="020B0502020202020204" pitchFamily="34" charset="0"/>
                <a:ea typeface="+mn-ea"/>
              </a:rPr>
              <a:t>Treatment</a:t>
            </a:r>
            <a:r>
              <a:rPr lang="en-US" dirty="0">
                <a:solidFill>
                  <a:srgbClr val="003366"/>
                </a:solidFill>
                <a:latin typeface="Century Gothic" panose="020B0502020202020204" pitchFamily="34" charset="0"/>
                <a:ea typeface="+mn-ea"/>
              </a:rPr>
              <a:t>: know the highlighted information about treating</a:t>
            </a:r>
          </a:p>
          <a:p>
            <a:pPr marL="514350" indent="-514350">
              <a:lnSpc>
                <a:spcPct val="90000"/>
              </a:lnSpc>
              <a:spcAft>
                <a:spcPts val="600"/>
              </a:spcAft>
              <a:buFont typeface="Calibri" panose="020F0502020204030204" pitchFamily="34" charset="0"/>
              <a:buAutoNum type="arabicPeriod"/>
            </a:pPr>
            <a:r>
              <a:rPr lang="en-US" u="sng" dirty="0">
                <a:solidFill>
                  <a:srgbClr val="003366"/>
                </a:solidFill>
                <a:latin typeface="Century Gothic" panose="020B0502020202020204" pitchFamily="34" charset="0"/>
                <a:ea typeface="+mn-ea"/>
              </a:rPr>
              <a:t>Control: </a:t>
            </a:r>
            <a:r>
              <a:rPr lang="en-US" dirty="0">
                <a:solidFill>
                  <a:srgbClr val="003366"/>
                </a:solidFill>
                <a:latin typeface="Century Gothic" panose="020B0502020202020204" pitchFamily="34" charset="0"/>
                <a:ea typeface="+mn-ea"/>
              </a:rPr>
              <a:t>Know the highlighted practices to control </a:t>
            </a:r>
            <a:r>
              <a:rPr lang="en-US" i="1" dirty="0" err="1">
                <a:solidFill>
                  <a:srgbClr val="003366"/>
                </a:solidFill>
                <a:latin typeface="Century Gothic" panose="020B0502020202020204" pitchFamily="34" charset="0"/>
                <a:ea typeface="+mn-ea"/>
              </a:rPr>
              <a:t>Cystoisospora</a:t>
            </a:r>
            <a:endParaRPr lang="en-US" i="1" dirty="0">
              <a:solidFill>
                <a:srgbClr val="003366"/>
              </a:solidFill>
              <a:latin typeface="Century Gothic" panose="020B0502020202020204" pitchFamily="34" charset="0"/>
              <a:ea typeface="+mn-ea"/>
            </a:endParaRPr>
          </a:p>
          <a:p>
            <a:pPr marL="514350" indent="-514350">
              <a:lnSpc>
                <a:spcPct val="90000"/>
              </a:lnSpc>
              <a:spcAft>
                <a:spcPts val="600"/>
              </a:spcAft>
              <a:buFont typeface="Calibri" panose="020F0502020204030204" pitchFamily="34" charset="0"/>
              <a:buAutoNum type="arabicPeriod"/>
            </a:pPr>
            <a:r>
              <a:rPr lang="en-US" u="sng" dirty="0">
                <a:solidFill>
                  <a:srgbClr val="003366"/>
                </a:solidFill>
                <a:latin typeface="Century Gothic" panose="020B0502020202020204" pitchFamily="34" charset="0"/>
                <a:ea typeface="+mn-ea"/>
              </a:rPr>
              <a:t>Epidemiology</a:t>
            </a:r>
            <a:r>
              <a:rPr lang="en-US" dirty="0">
                <a:solidFill>
                  <a:srgbClr val="003366"/>
                </a:solidFill>
                <a:latin typeface="Century Gothic" panose="020B0502020202020204" pitchFamily="34" charset="0"/>
                <a:ea typeface="+mn-ea"/>
              </a:rPr>
              <a:t>: know this is not zoonotic, that </a:t>
            </a:r>
            <a:r>
              <a:rPr lang="en-US" i="1" dirty="0" err="1">
                <a:solidFill>
                  <a:srgbClr val="003366"/>
                </a:solidFill>
                <a:latin typeface="Century Gothic" panose="020B0502020202020204" pitchFamily="34" charset="0"/>
                <a:ea typeface="+mn-ea"/>
              </a:rPr>
              <a:t>Cystoisospora</a:t>
            </a:r>
            <a:r>
              <a:rPr lang="en-US" dirty="0">
                <a:solidFill>
                  <a:srgbClr val="003366"/>
                </a:solidFill>
                <a:latin typeface="Century Gothic" panose="020B0502020202020204" pitchFamily="34" charset="0"/>
                <a:ea typeface="+mn-ea"/>
              </a:rPr>
              <a:t> species are very host specific and the specified risk factors (host and environmental)</a:t>
            </a:r>
          </a:p>
          <a:p>
            <a:pPr marL="514350" indent="-514350">
              <a:lnSpc>
                <a:spcPct val="90000"/>
              </a:lnSpc>
              <a:spcAft>
                <a:spcPts val="600"/>
              </a:spcAft>
              <a:buFont typeface="Calibri" panose="020F0502020204030204" pitchFamily="34" charset="0"/>
              <a:buAutoNum type="arabicPeriod"/>
            </a:pPr>
            <a:r>
              <a:rPr lang="en-US" dirty="0">
                <a:solidFill>
                  <a:srgbClr val="003366"/>
                </a:solidFill>
                <a:latin typeface="Century Gothic" panose="020B0502020202020204" pitchFamily="34" charset="0"/>
                <a:ea typeface="+mn-ea"/>
              </a:rPr>
              <a:t>Know the highlighted, </a:t>
            </a:r>
            <a:r>
              <a:rPr lang="en-US" u="sng" dirty="0">
                <a:solidFill>
                  <a:srgbClr val="003366"/>
                </a:solidFill>
                <a:latin typeface="Century Gothic" panose="020B0502020202020204" pitchFamily="34" charset="0"/>
                <a:ea typeface="+mn-ea"/>
              </a:rPr>
              <a:t>specific details for host species </a:t>
            </a:r>
            <a:r>
              <a:rPr lang="en-US" dirty="0">
                <a:solidFill>
                  <a:srgbClr val="003366"/>
                </a:solidFill>
                <a:latin typeface="Century Gothic" panose="020B0502020202020204" pitchFamily="34" charset="0"/>
                <a:ea typeface="+mn-ea"/>
              </a:rPr>
              <a:t>(kittens, puppies and piglets)</a:t>
            </a:r>
          </a:p>
        </p:txBody>
      </p:sp>
      <p:sp>
        <p:nvSpPr>
          <p:cNvPr id="5" name="Rectangle 4">
            <a:extLst>
              <a:ext uri="{FF2B5EF4-FFF2-40B4-BE49-F238E27FC236}">
                <a16:creationId xmlns:a16="http://schemas.microsoft.com/office/drawing/2014/main" id="{6127D51B-4F1E-42B7-8849-C2AD17AD16C8}"/>
              </a:ext>
            </a:extLst>
          </p:cNvPr>
          <p:cNvSpPr/>
          <p:nvPr/>
        </p:nvSpPr>
        <p:spPr>
          <a:xfrm>
            <a:off x="1558412" y="228600"/>
            <a:ext cx="9418076" cy="748455"/>
          </a:xfrm>
          <a:prstGeom prst="rect">
            <a:avLst/>
          </a:prstGeom>
        </p:spPr>
        <p:txBody>
          <a:bodyPr vert="horz" lIns="91440" tIns="45720" rIns="91440" bIns="45720" rtlCol="0" anchor="b">
            <a:normAutofit fontScale="92500"/>
          </a:bodyPr>
          <a:lstStyle/>
          <a:p>
            <a:pPr>
              <a:lnSpc>
                <a:spcPct val="85000"/>
              </a:lnSpc>
              <a:spcAft>
                <a:spcPts val="600"/>
              </a:spcAft>
            </a:pPr>
            <a:r>
              <a:rPr lang="en-US" sz="4000" b="1" spc="-50" dirty="0">
                <a:solidFill>
                  <a:srgbClr val="003366"/>
                </a:solidFill>
                <a:latin typeface="Century Gothic" panose="020B0502020202020204" pitchFamily="34" charset="0"/>
                <a:ea typeface="+mj-ea"/>
                <a:cs typeface="+mj-cs"/>
              </a:rPr>
              <a:t>Learning Objectives:</a:t>
            </a:r>
            <a:r>
              <a:rPr lang="en-US" sz="4000" b="1" i="1" spc="-50" dirty="0">
                <a:solidFill>
                  <a:srgbClr val="003366"/>
                </a:solidFill>
                <a:latin typeface="Century Gothic" panose="020B0502020202020204" pitchFamily="34" charset="0"/>
                <a:ea typeface="+mj-ea"/>
                <a:cs typeface="+mj-cs"/>
              </a:rPr>
              <a:t> </a:t>
            </a:r>
            <a:r>
              <a:rPr lang="en-US" sz="4000" b="1" i="1" spc="-50" dirty="0" err="1">
                <a:solidFill>
                  <a:srgbClr val="003366"/>
                </a:solidFill>
                <a:latin typeface="Century Gothic" panose="020B0502020202020204" pitchFamily="34" charset="0"/>
                <a:ea typeface="+mj-ea"/>
                <a:cs typeface="+mj-cs"/>
              </a:rPr>
              <a:t>Cystoisospora</a:t>
            </a:r>
            <a:r>
              <a:rPr lang="en-US" sz="4000" b="1" i="1" spc="-50" dirty="0">
                <a:solidFill>
                  <a:srgbClr val="003366"/>
                </a:solidFill>
                <a:latin typeface="Century Gothic" panose="020B0502020202020204" pitchFamily="34" charset="0"/>
                <a:ea typeface="+mj-ea"/>
                <a:cs typeface="+mj-cs"/>
              </a:rPr>
              <a:t> </a:t>
            </a:r>
            <a:r>
              <a:rPr lang="en-US" sz="4000" b="1" spc="-50" dirty="0">
                <a:solidFill>
                  <a:srgbClr val="003366"/>
                </a:solidFill>
                <a:latin typeface="Century Gothic" panose="020B0502020202020204" pitchFamily="34" charset="0"/>
                <a:ea typeface="+mj-ea"/>
                <a:cs typeface="+mj-cs"/>
              </a:rPr>
              <a:t>spp</a:t>
            </a:r>
            <a:r>
              <a:rPr lang="en-US" sz="4000" b="1" i="1" spc="-50" dirty="0">
                <a:solidFill>
                  <a:srgbClr val="003366"/>
                </a:solidFill>
                <a:latin typeface="Century Gothic" panose="020B0502020202020204" pitchFamily="34" charset="0"/>
                <a:ea typeface="+mj-ea"/>
                <a:cs typeface="+mj-cs"/>
              </a:rPr>
              <a:t>.</a:t>
            </a:r>
            <a:endParaRPr lang="en-US" sz="4000" b="1" spc="-50" dirty="0">
              <a:solidFill>
                <a:srgbClr val="003366"/>
              </a:solidFill>
              <a:latin typeface="Century Gothic" panose="020B0502020202020204" pitchFamily="34" charset="0"/>
              <a:ea typeface="+mj-ea"/>
              <a:cs typeface="+mj-cs"/>
            </a:endParaRPr>
          </a:p>
        </p:txBody>
      </p:sp>
    </p:spTree>
    <p:extLst>
      <p:ext uri="{BB962C8B-B14F-4D97-AF65-F5344CB8AC3E}">
        <p14:creationId xmlns:p14="http://schemas.microsoft.com/office/powerpoint/2010/main" val="1722074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3DC3FC-6393-4100-A34D-A36992D87AC9}"/>
              </a:ext>
            </a:extLst>
          </p:cNvPr>
          <p:cNvSpPr/>
          <p:nvPr/>
        </p:nvSpPr>
        <p:spPr>
          <a:xfrm>
            <a:off x="2209799" y="381000"/>
            <a:ext cx="7476727" cy="769441"/>
          </a:xfrm>
          <a:prstGeom prst="rect">
            <a:avLst/>
          </a:prstGeom>
        </p:spPr>
        <p:txBody>
          <a:bodyPr wrap="none">
            <a:spAutoFit/>
          </a:bodyPr>
          <a:lstStyle/>
          <a:p>
            <a:r>
              <a:rPr lang="en-US" altLang="en-US" sz="4400" b="1" spc="-50" dirty="0">
                <a:solidFill>
                  <a:srgbClr val="003366"/>
                </a:solidFill>
                <a:latin typeface="Century Gothic" panose="020B0502020202020204" pitchFamily="34" charset="0"/>
              </a:rPr>
              <a:t>Morphology</a:t>
            </a:r>
            <a:r>
              <a:rPr lang="en-US" altLang="en-US" sz="4400" b="1" i="1" spc="-50" dirty="0">
                <a:solidFill>
                  <a:srgbClr val="003366"/>
                </a:solidFill>
                <a:latin typeface="Century Gothic" panose="020B0502020202020204" pitchFamily="34" charset="0"/>
              </a:rPr>
              <a:t>: </a:t>
            </a:r>
            <a:r>
              <a:rPr lang="en-US" altLang="en-US" sz="4400" b="1" i="1" spc="-50" dirty="0" err="1">
                <a:solidFill>
                  <a:srgbClr val="003366"/>
                </a:solidFill>
                <a:latin typeface="Century Gothic" panose="020B0502020202020204" pitchFamily="34" charset="0"/>
              </a:rPr>
              <a:t>Cystoisospora</a:t>
            </a:r>
            <a:endParaRPr lang="en-US" sz="4400" dirty="0">
              <a:solidFill>
                <a:srgbClr val="003366"/>
              </a:solidFill>
            </a:endParaRPr>
          </a:p>
        </p:txBody>
      </p:sp>
      <p:sp>
        <p:nvSpPr>
          <p:cNvPr id="3" name="Content Placeholder 3">
            <a:extLst>
              <a:ext uri="{FF2B5EF4-FFF2-40B4-BE49-F238E27FC236}">
                <a16:creationId xmlns:a16="http://schemas.microsoft.com/office/drawing/2014/main" id="{3F42532C-76CB-4521-A538-37D663733625}"/>
              </a:ext>
            </a:extLst>
          </p:cNvPr>
          <p:cNvSpPr txBox="1">
            <a:spLocks/>
          </p:cNvSpPr>
          <p:nvPr/>
        </p:nvSpPr>
        <p:spPr>
          <a:xfrm>
            <a:off x="347463" y="1309335"/>
            <a:ext cx="10396737" cy="2819400"/>
          </a:xfrm>
          <a:prstGeom prst="rect">
            <a:avLst/>
          </a:prstGeom>
        </p:spPr>
        <p:txBody>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a:buClrTx/>
              <a:buFont typeface="Wingdings" pitchFamily="2" charset="2"/>
              <a:buChar char="§"/>
            </a:pPr>
            <a:r>
              <a:rPr lang="en-US" sz="2800" kern="0" dirty="0">
                <a:latin typeface="Century Gothic" panose="020B0502020202020204" pitchFamily="34" charset="0"/>
              </a:rPr>
              <a:t>Oocyst</a:t>
            </a:r>
            <a:endParaRPr lang="en-US" sz="3600" kern="0" dirty="0">
              <a:latin typeface="Century Gothic" panose="020B0502020202020204" pitchFamily="34" charset="0"/>
            </a:endParaRPr>
          </a:p>
          <a:p>
            <a:pPr lvl="1">
              <a:buClrTx/>
              <a:buFont typeface="Wingdings" pitchFamily="2" charset="2"/>
              <a:buChar char="§"/>
            </a:pPr>
            <a:r>
              <a:rPr lang="en-US" sz="2400" kern="0" dirty="0">
                <a:latin typeface="Century Gothic" panose="020B0502020202020204" pitchFamily="34" charset="0"/>
              </a:rPr>
              <a:t>Species-specific size, shape, </a:t>
            </a:r>
          </a:p>
          <a:p>
            <a:pPr lvl="2">
              <a:buClrTx/>
              <a:buFont typeface="Wingdings" pitchFamily="2" charset="2"/>
              <a:buChar char="§"/>
            </a:pPr>
            <a:r>
              <a:rPr lang="en-US" sz="2000" kern="0" dirty="0" err="1">
                <a:latin typeface="Century Gothic" panose="020B0502020202020204" pitchFamily="34" charset="0"/>
              </a:rPr>
              <a:t>Unsporulated</a:t>
            </a:r>
            <a:r>
              <a:rPr lang="en-US" sz="2000" kern="0" dirty="0">
                <a:latin typeface="Century Gothic" panose="020B0502020202020204" pitchFamily="34" charset="0"/>
              </a:rPr>
              <a:t> when passes</a:t>
            </a:r>
            <a:endParaRPr lang="en-US" sz="2800" kern="0" dirty="0">
              <a:latin typeface="Century Gothic" panose="020B0502020202020204" pitchFamily="34" charset="0"/>
            </a:endParaRPr>
          </a:p>
          <a:p>
            <a:pPr lvl="1">
              <a:buClrTx/>
              <a:buFont typeface="Wingdings" pitchFamily="2" charset="2"/>
              <a:buChar char="§"/>
            </a:pPr>
            <a:r>
              <a:rPr lang="en-US" sz="2400" kern="0" dirty="0">
                <a:solidFill>
                  <a:srgbClr val="0000FF"/>
                </a:solidFill>
                <a:latin typeface="Century Gothic" panose="020B0502020202020204" pitchFamily="34" charset="0"/>
              </a:rPr>
              <a:t>Sporulated oocyst </a:t>
            </a:r>
            <a:r>
              <a:rPr lang="en-US" sz="2400" kern="0" dirty="0">
                <a:latin typeface="Century Gothic" panose="020B0502020202020204" pitchFamily="34" charset="0"/>
              </a:rPr>
              <a:t>contains </a:t>
            </a:r>
            <a:r>
              <a:rPr lang="en-US" sz="2400" u="sng" kern="0" dirty="0">
                <a:solidFill>
                  <a:srgbClr val="993366"/>
                </a:solidFill>
                <a:latin typeface="Century Gothic" panose="020B0502020202020204" pitchFamily="34" charset="0"/>
              </a:rPr>
              <a:t>2 sporocysts</a:t>
            </a:r>
            <a:r>
              <a:rPr lang="en-US" sz="2400" kern="0" dirty="0">
                <a:solidFill>
                  <a:srgbClr val="993366"/>
                </a:solidFill>
                <a:latin typeface="Century Gothic" panose="020B0502020202020204" pitchFamily="34" charset="0"/>
              </a:rPr>
              <a:t> </a:t>
            </a:r>
            <a:r>
              <a:rPr lang="en-US" sz="2400" kern="0" dirty="0">
                <a:latin typeface="Century Gothic" panose="020B0502020202020204" pitchFamily="34" charset="0"/>
              </a:rPr>
              <a:t>with </a:t>
            </a:r>
            <a:r>
              <a:rPr lang="en-US" sz="2400" kern="0" dirty="0">
                <a:solidFill>
                  <a:schemeClr val="accent2">
                    <a:lumMod val="75000"/>
                  </a:schemeClr>
                </a:solidFill>
                <a:latin typeface="Century Gothic" panose="020B0502020202020204" pitchFamily="34" charset="0"/>
              </a:rPr>
              <a:t>4 sporozoites </a:t>
            </a:r>
            <a:r>
              <a:rPr lang="en-US" sz="2400" kern="0" dirty="0">
                <a:latin typeface="Century Gothic" panose="020B0502020202020204" pitchFamily="34" charset="0"/>
              </a:rPr>
              <a:t>each = 8 sporozoites total</a:t>
            </a:r>
          </a:p>
        </p:txBody>
      </p:sp>
      <p:pic>
        <p:nvPicPr>
          <p:cNvPr id="4" name="Picture 3" descr="Isospora sporb.jpg">
            <a:extLst>
              <a:ext uri="{FF2B5EF4-FFF2-40B4-BE49-F238E27FC236}">
                <a16:creationId xmlns:a16="http://schemas.microsoft.com/office/drawing/2014/main" id="{9CA283D6-A079-4663-93C0-8D2D54EC4346}"/>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059207" y="3330881"/>
            <a:ext cx="3568396" cy="3491862"/>
          </a:xfrm>
          <a:prstGeom prst="rect">
            <a:avLst/>
          </a:prstGeom>
        </p:spPr>
      </p:pic>
      <p:pic>
        <p:nvPicPr>
          <p:cNvPr id="5" name="Picture 4" descr="Isospora unspor.jpg">
            <a:extLst>
              <a:ext uri="{FF2B5EF4-FFF2-40B4-BE49-F238E27FC236}">
                <a16:creationId xmlns:a16="http://schemas.microsoft.com/office/drawing/2014/main" id="{BD0CA1DD-0D88-4ABF-9578-20A6B629743E}"/>
              </a:ext>
            </a:extLst>
          </p:cNvPr>
          <p:cNvPicPr>
            <a:picLocks noChangeAspect="1"/>
          </p:cNvPicPr>
          <p:nvPr/>
        </p:nvPicPr>
        <p:blipFill rotWithShape="1">
          <a:blip r:embed="rId4"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4260801" y="3263763"/>
            <a:ext cx="3374722" cy="3521449"/>
          </a:xfrm>
          <a:prstGeom prst="rect">
            <a:avLst/>
          </a:prstGeom>
        </p:spPr>
      </p:pic>
      <p:sp>
        <p:nvSpPr>
          <p:cNvPr id="6" name="TextBox 5">
            <a:extLst>
              <a:ext uri="{FF2B5EF4-FFF2-40B4-BE49-F238E27FC236}">
                <a16:creationId xmlns:a16="http://schemas.microsoft.com/office/drawing/2014/main" id="{2536FBCC-CA79-459D-9FE5-5EA2C6219AD4}"/>
              </a:ext>
            </a:extLst>
          </p:cNvPr>
          <p:cNvSpPr txBox="1"/>
          <p:nvPr/>
        </p:nvSpPr>
        <p:spPr>
          <a:xfrm>
            <a:off x="9655785" y="3330881"/>
            <a:ext cx="1784463" cy="461665"/>
          </a:xfrm>
          <a:prstGeom prst="rect">
            <a:avLst/>
          </a:prstGeom>
          <a:noFill/>
        </p:spPr>
        <p:txBody>
          <a:bodyPr wrap="none" rtlCol="0">
            <a:spAutoFit/>
          </a:bodyPr>
          <a:lstStyle/>
          <a:p>
            <a:r>
              <a:rPr lang="en-US" dirty="0">
                <a:latin typeface="Century Gothic" panose="020B0502020202020204" pitchFamily="34" charset="0"/>
              </a:rPr>
              <a:t>sporulated</a:t>
            </a:r>
          </a:p>
        </p:txBody>
      </p:sp>
      <p:sp>
        <p:nvSpPr>
          <p:cNvPr id="7" name="TextBox 6">
            <a:extLst>
              <a:ext uri="{FF2B5EF4-FFF2-40B4-BE49-F238E27FC236}">
                <a16:creationId xmlns:a16="http://schemas.microsoft.com/office/drawing/2014/main" id="{E89323D5-06EB-4178-A59D-5CFF4A62EBCF}"/>
              </a:ext>
            </a:extLst>
          </p:cNvPr>
          <p:cNvSpPr txBox="1"/>
          <p:nvPr/>
        </p:nvSpPr>
        <p:spPr>
          <a:xfrm>
            <a:off x="4260801" y="3330881"/>
            <a:ext cx="2159566" cy="461665"/>
          </a:xfrm>
          <a:prstGeom prst="rect">
            <a:avLst/>
          </a:prstGeom>
          <a:noFill/>
        </p:spPr>
        <p:txBody>
          <a:bodyPr wrap="none" rtlCol="0">
            <a:spAutoFit/>
          </a:bodyPr>
          <a:lstStyle/>
          <a:p>
            <a:r>
              <a:rPr lang="en-US" dirty="0" err="1">
                <a:latin typeface="Century Gothic" panose="020B0502020202020204" pitchFamily="34" charset="0"/>
              </a:rPr>
              <a:t>unsporulated</a:t>
            </a:r>
            <a:endParaRPr lang="en-US" dirty="0">
              <a:latin typeface="Century Gothic" panose="020B0502020202020204" pitchFamily="34" charset="0"/>
            </a:endParaRPr>
          </a:p>
        </p:txBody>
      </p:sp>
      <p:sp>
        <p:nvSpPr>
          <p:cNvPr id="8" name="Oval 7">
            <a:extLst>
              <a:ext uri="{FF2B5EF4-FFF2-40B4-BE49-F238E27FC236}">
                <a16:creationId xmlns:a16="http://schemas.microsoft.com/office/drawing/2014/main" id="{3730FCB6-7FA1-4285-9064-EBDFADEF5615}"/>
              </a:ext>
            </a:extLst>
          </p:cNvPr>
          <p:cNvSpPr/>
          <p:nvPr/>
        </p:nvSpPr>
        <p:spPr bwMode="auto">
          <a:xfrm rot="3167764">
            <a:off x="8916445" y="3954937"/>
            <a:ext cx="1939200" cy="2204073"/>
          </a:xfrm>
          <a:prstGeom prst="ellipse">
            <a:avLst/>
          </a:prstGeom>
          <a:noFill/>
          <a:ln w="57150" cap="flat" cmpd="sng" algn="ctr">
            <a:solidFill>
              <a:srgbClr val="0000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Oval 8">
            <a:extLst>
              <a:ext uri="{FF2B5EF4-FFF2-40B4-BE49-F238E27FC236}">
                <a16:creationId xmlns:a16="http://schemas.microsoft.com/office/drawing/2014/main" id="{1CD78B7A-F69C-4DE7-82D7-5E1601F8171D}"/>
              </a:ext>
            </a:extLst>
          </p:cNvPr>
          <p:cNvSpPr/>
          <p:nvPr/>
        </p:nvSpPr>
        <p:spPr bwMode="auto">
          <a:xfrm rot="3167764">
            <a:off x="9045691" y="4125775"/>
            <a:ext cx="986850" cy="1265850"/>
          </a:xfrm>
          <a:prstGeom prst="ellipse">
            <a:avLst/>
          </a:prstGeom>
          <a:noFill/>
          <a:ln w="57150" cap="flat" cmpd="sng" algn="ctr">
            <a:solidFill>
              <a:srgbClr val="993366"/>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Oval 9">
            <a:extLst>
              <a:ext uri="{FF2B5EF4-FFF2-40B4-BE49-F238E27FC236}">
                <a16:creationId xmlns:a16="http://schemas.microsoft.com/office/drawing/2014/main" id="{310B51D7-D529-4B03-9AAE-0BD84043E230}"/>
              </a:ext>
            </a:extLst>
          </p:cNvPr>
          <p:cNvSpPr/>
          <p:nvPr/>
        </p:nvSpPr>
        <p:spPr bwMode="auto">
          <a:xfrm rot="3167764">
            <a:off x="9755962" y="4733625"/>
            <a:ext cx="986850" cy="1265850"/>
          </a:xfrm>
          <a:prstGeom prst="ellipse">
            <a:avLst/>
          </a:prstGeom>
          <a:noFill/>
          <a:ln w="57150" cap="flat" cmpd="sng" algn="ctr">
            <a:solidFill>
              <a:srgbClr val="993366"/>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Freeform: Shape 15">
            <a:extLst>
              <a:ext uri="{FF2B5EF4-FFF2-40B4-BE49-F238E27FC236}">
                <a16:creationId xmlns:a16="http://schemas.microsoft.com/office/drawing/2014/main" id="{CF98B07F-B971-4BF8-8FFF-A63DE1313063}"/>
              </a:ext>
            </a:extLst>
          </p:cNvPr>
          <p:cNvSpPr/>
          <p:nvPr/>
        </p:nvSpPr>
        <p:spPr bwMode="auto">
          <a:xfrm rot="4151837" flipH="1">
            <a:off x="9486275" y="4401914"/>
            <a:ext cx="425938" cy="1047010"/>
          </a:xfrm>
          <a:custGeom>
            <a:avLst/>
            <a:gdLst>
              <a:gd name="connsiteX0" fmla="*/ 2071 w 710155"/>
              <a:gd name="connsiteY0" fmla="*/ 709883 h 713828"/>
              <a:gd name="connsiteX1" fmla="*/ 105588 w 710155"/>
              <a:gd name="connsiteY1" fmla="*/ 313068 h 713828"/>
              <a:gd name="connsiteX2" fmla="*/ 329875 w 710155"/>
              <a:gd name="connsiteY2" fmla="*/ 71529 h 713828"/>
              <a:gd name="connsiteX3" fmla="*/ 623173 w 710155"/>
              <a:gd name="connsiteY3" fmla="*/ 2517 h 713828"/>
              <a:gd name="connsiteX4" fmla="*/ 709437 w 710155"/>
              <a:gd name="connsiteY4" fmla="*/ 140540 h 713828"/>
              <a:gd name="connsiteX5" fmla="*/ 588667 w 710155"/>
              <a:gd name="connsiteY5" fmla="*/ 261310 h 713828"/>
              <a:gd name="connsiteX6" fmla="*/ 191852 w 710155"/>
              <a:gd name="connsiteY6" fmla="*/ 502849 h 713828"/>
              <a:gd name="connsiteX7" fmla="*/ 2071 w 710155"/>
              <a:gd name="connsiteY7" fmla="*/ 709883 h 71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155" h="713828">
                <a:moveTo>
                  <a:pt x="2071" y="709883"/>
                </a:moveTo>
                <a:cubicBezTo>
                  <a:pt x="-12306" y="678253"/>
                  <a:pt x="50954" y="419460"/>
                  <a:pt x="105588" y="313068"/>
                </a:cubicBezTo>
                <a:cubicBezTo>
                  <a:pt x="160222" y="206676"/>
                  <a:pt x="243611" y="123287"/>
                  <a:pt x="329875" y="71529"/>
                </a:cubicBezTo>
                <a:cubicBezTo>
                  <a:pt x="416139" y="19770"/>
                  <a:pt x="559913" y="-8985"/>
                  <a:pt x="623173" y="2517"/>
                </a:cubicBezTo>
                <a:cubicBezTo>
                  <a:pt x="686433" y="14019"/>
                  <a:pt x="715188" y="97408"/>
                  <a:pt x="709437" y="140540"/>
                </a:cubicBezTo>
                <a:cubicBezTo>
                  <a:pt x="703686" y="183672"/>
                  <a:pt x="674931" y="200925"/>
                  <a:pt x="588667" y="261310"/>
                </a:cubicBezTo>
                <a:cubicBezTo>
                  <a:pt x="502403" y="321695"/>
                  <a:pt x="286743" y="430962"/>
                  <a:pt x="191852" y="502849"/>
                </a:cubicBezTo>
                <a:cubicBezTo>
                  <a:pt x="96962" y="574736"/>
                  <a:pt x="16448" y="741513"/>
                  <a:pt x="2071" y="709883"/>
                </a:cubicBezTo>
                <a:close/>
              </a:path>
            </a:pathLst>
          </a:custGeom>
          <a:noFill/>
          <a:ln w="57150" cap="flat" cmpd="sng" algn="ctr">
            <a:solidFill>
              <a:schemeClr val="accent2">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6476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74366" y="-83514"/>
            <a:ext cx="6961155" cy="838200"/>
          </a:xfrm>
        </p:spPr>
        <p:txBody>
          <a:bodyPr/>
          <a:lstStyle/>
          <a:p>
            <a:r>
              <a:rPr lang="en-US" altLang="en-US" sz="4000" b="1" dirty="0">
                <a:solidFill>
                  <a:srgbClr val="003366"/>
                </a:solidFill>
                <a:latin typeface="Century Gothic" panose="020B0502020202020204" pitchFamily="34" charset="0"/>
              </a:rPr>
              <a:t>Life Cycle: </a:t>
            </a:r>
            <a:r>
              <a:rPr lang="en-US" altLang="en-US" sz="4000" b="1" i="1" dirty="0" err="1">
                <a:solidFill>
                  <a:srgbClr val="003366"/>
                </a:solidFill>
                <a:latin typeface="Century Gothic" panose="020B0502020202020204" pitchFamily="34" charset="0"/>
              </a:rPr>
              <a:t>Cystoisospora</a:t>
            </a:r>
            <a:endParaRPr lang="en-US" altLang="en-US" sz="4000" i="1" dirty="0">
              <a:solidFill>
                <a:srgbClr val="003366"/>
              </a:solidFill>
              <a:latin typeface="Century Gothic" panose="020B0502020202020204" pitchFamily="34" charset="0"/>
            </a:endParaRPr>
          </a:p>
        </p:txBody>
      </p:sp>
      <p:sp>
        <p:nvSpPr>
          <p:cNvPr id="3075" name="Rectangle 3"/>
          <p:cNvSpPr>
            <a:spLocks noGrp="1" noChangeArrowheads="1"/>
          </p:cNvSpPr>
          <p:nvPr>
            <p:ph idx="1"/>
          </p:nvPr>
        </p:nvSpPr>
        <p:spPr>
          <a:xfrm>
            <a:off x="62159" y="655435"/>
            <a:ext cx="11088152" cy="2826822"/>
          </a:xfrm>
        </p:spPr>
        <p:txBody>
          <a:bodyPr/>
          <a:lstStyle/>
          <a:p>
            <a:pPr marL="0" indent="0">
              <a:buClrTx/>
              <a:buNone/>
            </a:pPr>
            <a:r>
              <a:rPr lang="en-US" sz="2800" b="1" dirty="0">
                <a:solidFill>
                  <a:srgbClr val="0070C0"/>
                </a:solidFill>
                <a:latin typeface="Century Gothic" panose="020B0502020202020204" pitchFamily="34" charset="0"/>
              </a:rPr>
              <a:t>Direct life cycle </a:t>
            </a:r>
          </a:p>
          <a:p>
            <a:pPr marL="0" lvl="0" indent="0">
              <a:buClrTx/>
              <a:buNone/>
            </a:pPr>
            <a:r>
              <a:rPr lang="en-US" sz="2400" b="1" dirty="0">
                <a:solidFill>
                  <a:srgbClr val="0070C0"/>
                </a:solidFill>
                <a:latin typeface="Century Gothic" panose="020B0502020202020204" pitchFamily="34" charset="0"/>
              </a:rPr>
              <a:t>Transmission</a:t>
            </a:r>
          </a:p>
          <a:p>
            <a:pPr lvl="2">
              <a:buClrTx/>
              <a:buFont typeface="Wingdings" panose="05000000000000000000" pitchFamily="2" charset="2"/>
              <a:buChar char="§"/>
            </a:pPr>
            <a:r>
              <a:rPr lang="en-US" sz="2000" b="1" dirty="0">
                <a:solidFill>
                  <a:srgbClr val="0070C0"/>
                </a:solidFill>
                <a:latin typeface="Century Gothic" panose="020B0502020202020204" pitchFamily="34" charset="0"/>
              </a:rPr>
              <a:t>Fecal-oral, ingestion of sporulated oocyst </a:t>
            </a:r>
          </a:p>
          <a:p>
            <a:pPr marL="0" lvl="0" indent="0">
              <a:buClrTx/>
              <a:buNone/>
            </a:pPr>
            <a:r>
              <a:rPr lang="en-US" sz="2400" b="1" dirty="0">
                <a:latin typeface="Century Gothic" panose="020B0502020202020204" pitchFamily="34" charset="0"/>
              </a:rPr>
              <a:t>Invasion</a:t>
            </a:r>
          </a:p>
          <a:p>
            <a:pPr marL="0" lvl="0" indent="0">
              <a:buClrTx/>
              <a:buNone/>
            </a:pPr>
            <a:r>
              <a:rPr lang="en-US" sz="2800" b="1" dirty="0">
                <a:latin typeface="Century Gothic" panose="020B0502020202020204" pitchFamily="34" charset="0"/>
              </a:rPr>
              <a:t>	</a:t>
            </a:r>
            <a:r>
              <a:rPr lang="en-US" sz="2000" dirty="0">
                <a:latin typeface="Century Gothic" panose="020B0502020202020204" pitchFamily="34" charset="0"/>
              </a:rPr>
              <a:t>Sporozoites excyst from oocyst and invade enterocyte</a:t>
            </a:r>
          </a:p>
          <a:p>
            <a:pPr marL="457200" lvl="1" indent="0">
              <a:buClrTx/>
              <a:buNone/>
            </a:pPr>
            <a:endParaRPr lang="en-US" sz="2000" b="1" dirty="0">
              <a:solidFill>
                <a:srgbClr val="0000FF"/>
              </a:solidFill>
              <a:latin typeface="Century Gothic" panose="020B0502020202020204" pitchFamily="34" charset="0"/>
            </a:endParaRPr>
          </a:p>
        </p:txBody>
      </p:sp>
      <p:pic>
        <p:nvPicPr>
          <p:cNvPr id="6150" name="Picture 6" descr="Image result for cat and mouse">
            <a:extLst>
              <a:ext uri="{FF2B5EF4-FFF2-40B4-BE49-F238E27FC236}">
                <a16:creationId xmlns:a16="http://schemas.microsoft.com/office/drawing/2014/main" id="{5B026E96-751D-47FE-9ADA-48BB946ECF4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89667" y="2788014"/>
            <a:ext cx="4077752" cy="222361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71E3830-72D0-469F-B92C-84C9F0349441}"/>
              </a:ext>
            </a:extLst>
          </p:cNvPr>
          <p:cNvSpPr/>
          <p:nvPr/>
        </p:nvSpPr>
        <p:spPr>
          <a:xfrm>
            <a:off x="990600" y="3345502"/>
            <a:ext cx="1752600" cy="830997"/>
          </a:xfrm>
          <a:prstGeom prst="rect">
            <a:avLst/>
          </a:prstGeom>
        </p:spPr>
        <p:txBody>
          <a:bodyPr wrap="square">
            <a:spAutoFit/>
          </a:bodyPr>
          <a:lstStyle/>
          <a:p>
            <a:pPr lvl="1">
              <a:buSzPct val="98000"/>
            </a:pPr>
            <a:r>
              <a:rPr lang="en-US" sz="4800" dirty="0">
                <a:latin typeface="Century Gothic" panose="020B0502020202020204" pitchFamily="34" charset="0"/>
              </a:rPr>
              <a:t>OR</a:t>
            </a:r>
          </a:p>
        </p:txBody>
      </p:sp>
      <p:sp>
        <p:nvSpPr>
          <p:cNvPr id="9" name="Rectangle 3">
            <a:extLst>
              <a:ext uri="{FF2B5EF4-FFF2-40B4-BE49-F238E27FC236}">
                <a16:creationId xmlns:a16="http://schemas.microsoft.com/office/drawing/2014/main" id="{7247BD51-6B54-4490-AD48-A1D4A0302CCB}"/>
              </a:ext>
            </a:extLst>
          </p:cNvPr>
          <p:cNvSpPr txBox="1">
            <a:spLocks noChangeArrowheads="1"/>
          </p:cNvSpPr>
          <p:nvPr/>
        </p:nvSpPr>
        <p:spPr bwMode="auto">
          <a:xfrm>
            <a:off x="117117" y="4176499"/>
            <a:ext cx="11957765" cy="2826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buClrTx/>
              <a:buFont typeface="Wingdings" pitchFamily="2" charset="2"/>
              <a:buNone/>
            </a:pPr>
            <a:r>
              <a:rPr lang="en-US" sz="2800" b="1" kern="0" dirty="0">
                <a:solidFill>
                  <a:srgbClr val="0070C0"/>
                </a:solidFill>
                <a:latin typeface="Century Gothic" panose="020B0502020202020204" pitchFamily="34" charset="0"/>
              </a:rPr>
              <a:t>Facultative </a:t>
            </a:r>
            <a:r>
              <a:rPr lang="en-US" sz="1800" b="1" kern="0" dirty="0">
                <a:solidFill>
                  <a:srgbClr val="0070C0"/>
                </a:solidFill>
                <a:latin typeface="Century Gothic" panose="020B0502020202020204" pitchFamily="34" charset="0"/>
              </a:rPr>
              <a:t>(optional) </a:t>
            </a:r>
            <a:r>
              <a:rPr lang="en-US" sz="2800" b="1" kern="0" dirty="0">
                <a:solidFill>
                  <a:srgbClr val="0070C0"/>
                </a:solidFill>
                <a:latin typeface="Century Gothic" panose="020B0502020202020204" pitchFamily="34" charset="0"/>
              </a:rPr>
              <a:t>Indirect life cycle </a:t>
            </a:r>
          </a:p>
          <a:p>
            <a:pPr marL="0" indent="0">
              <a:buClrTx/>
              <a:buFont typeface="Wingdings" pitchFamily="2" charset="2"/>
              <a:buNone/>
            </a:pPr>
            <a:r>
              <a:rPr lang="en-US" sz="2400" b="1" kern="0" dirty="0">
                <a:solidFill>
                  <a:srgbClr val="0070C0"/>
                </a:solidFill>
                <a:latin typeface="Century Gothic" panose="020B0502020202020204" pitchFamily="34" charset="0"/>
              </a:rPr>
              <a:t>Transmission</a:t>
            </a:r>
          </a:p>
          <a:p>
            <a:pPr lvl="2">
              <a:buClrTx/>
              <a:buFont typeface="Wingdings" pitchFamily="2" charset="2"/>
              <a:buChar char="§"/>
            </a:pPr>
            <a:r>
              <a:rPr lang="en-US" sz="2000" b="1" kern="0" dirty="0">
                <a:solidFill>
                  <a:srgbClr val="0070C0"/>
                </a:solidFill>
                <a:latin typeface="Century Gothic" panose="020B0502020202020204" pitchFamily="34" charset="0"/>
              </a:rPr>
              <a:t>Rodent or bird paratenic host (sporozoites live in various tissues in the host)</a:t>
            </a:r>
          </a:p>
          <a:p>
            <a:pPr marL="0" indent="0">
              <a:buClrTx/>
              <a:buFont typeface="Wingdings" pitchFamily="2" charset="2"/>
              <a:buNone/>
            </a:pPr>
            <a:r>
              <a:rPr lang="en-US" sz="2400" b="1" kern="0" dirty="0">
                <a:latin typeface="Century Gothic" panose="020B0502020202020204" pitchFamily="34" charset="0"/>
              </a:rPr>
              <a:t>Invasion</a:t>
            </a:r>
          </a:p>
          <a:p>
            <a:pPr marL="0" indent="0">
              <a:buClrTx/>
              <a:buFont typeface="Wingdings" pitchFamily="2" charset="2"/>
              <a:buNone/>
            </a:pPr>
            <a:r>
              <a:rPr lang="en-US" sz="2800" b="1" kern="0" dirty="0">
                <a:latin typeface="Century Gothic" panose="020B0502020202020204" pitchFamily="34" charset="0"/>
              </a:rPr>
              <a:t>	</a:t>
            </a:r>
            <a:r>
              <a:rPr lang="en-US" sz="2000" kern="0" dirty="0">
                <a:latin typeface="Century Gothic" panose="020B0502020202020204" pitchFamily="34" charset="0"/>
              </a:rPr>
              <a:t>Sporozoites excyst from prey tissue and invade enterocyte</a:t>
            </a:r>
          </a:p>
        </p:txBody>
      </p:sp>
    </p:spTree>
    <p:extLst>
      <p:ext uri="{BB962C8B-B14F-4D97-AF65-F5344CB8AC3E}">
        <p14:creationId xmlns:p14="http://schemas.microsoft.com/office/powerpoint/2010/main" val="54802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isospora_ Life cycle_cani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0"/>
            <a:ext cx="8875776" cy="6858000"/>
          </a:xfrm>
          <a:prstGeom prst="rect">
            <a:avLst/>
          </a:prstGeom>
        </p:spPr>
      </p:pic>
      <p:sp>
        <p:nvSpPr>
          <p:cNvPr id="4" name="TextBox 3">
            <a:extLst>
              <a:ext uri="{FF2B5EF4-FFF2-40B4-BE49-F238E27FC236}">
                <a16:creationId xmlns:a16="http://schemas.microsoft.com/office/drawing/2014/main" id="{0EEA0357-482A-4B3D-8F4C-A4383F922D08}"/>
              </a:ext>
            </a:extLst>
          </p:cNvPr>
          <p:cNvSpPr txBox="1"/>
          <p:nvPr/>
        </p:nvSpPr>
        <p:spPr>
          <a:xfrm>
            <a:off x="6202680" y="2817055"/>
            <a:ext cx="1066800" cy="400110"/>
          </a:xfrm>
          <a:prstGeom prst="rect">
            <a:avLst/>
          </a:prstGeom>
          <a:solidFill>
            <a:schemeClr val="bg1"/>
          </a:solidFill>
          <a:ln>
            <a:solidFill>
              <a:srgbClr val="003366"/>
            </a:solidFill>
          </a:ln>
        </p:spPr>
        <p:txBody>
          <a:bodyPr wrap="square" rtlCol="0">
            <a:spAutoFit/>
          </a:bodyPr>
          <a:lstStyle/>
          <a:p>
            <a:r>
              <a:rPr lang="en-US" sz="2000" b="1" dirty="0">
                <a:solidFill>
                  <a:srgbClr val="0070C0"/>
                </a:solidFill>
                <a:latin typeface="Century Gothic" panose="020B0502020202020204" pitchFamily="34" charset="0"/>
                <a:cs typeface="Comic Sans MS"/>
              </a:rPr>
              <a:t>DIRECT</a:t>
            </a:r>
          </a:p>
        </p:txBody>
      </p:sp>
      <p:sp>
        <p:nvSpPr>
          <p:cNvPr id="5" name="TextBox 4">
            <a:extLst>
              <a:ext uri="{FF2B5EF4-FFF2-40B4-BE49-F238E27FC236}">
                <a16:creationId xmlns:a16="http://schemas.microsoft.com/office/drawing/2014/main" id="{244C6209-2066-4709-B1C9-101D1F5D732E}"/>
              </a:ext>
            </a:extLst>
          </p:cNvPr>
          <p:cNvSpPr txBox="1"/>
          <p:nvPr/>
        </p:nvSpPr>
        <p:spPr>
          <a:xfrm>
            <a:off x="3827787" y="932218"/>
            <a:ext cx="2984494" cy="400110"/>
          </a:xfrm>
          <a:prstGeom prst="rect">
            <a:avLst/>
          </a:prstGeom>
          <a:solidFill>
            <a:schemeClr val="bg1"/>
          </a:solidFill>
          <a:ln>
            <a:solidFill>
              <a:srgbClr val="003366"/>
            </a:solidFill>
          </a:ln>
        </p:spPr>
        <p:txBody>
          <a:bodyPr wrap="square" rtlCol="0">
            <a:spAutoFit/>
          </a:bodyPr>
          <a:lstStyle/>
          <a:p>
            <a:r>
              <a:rPr lang="en-US" sz="2000" b="1" dirty="0">
                <a:solidFill>
                  <a:srgbClr val="0070C0"/>
                </a:solidFill>
                <a:latin typeface="Century Gothic" panose="020B0502020202020204" pitchFamily="34" charset="0"/>
                <a:cs typeface="Comic Sans MS"/>
              </a:rPr>
              <a:t>FACULTATIVE INDIRECT</a:t>
            </a:r>
          </a:p>
        </p:txBody>
      </p:sp>
      <p:sp>
        <p:nvSpPr>
          <p:cNvPr id="2" name="Rectangle 1">
            <a:extLst>
              <a:ext uri="{FF2B5EF4-FFF2-40B4-BE49-F238E27FC236}">
                <a16:creationId xmlns:a16="http://schemas.microsoft.com/office/drawing/2014/main" id="{57C329BC-DBC9-4D91-8EF5-4B1C51E1EA46}"/>
              </a:ext>
            </a:extLst>
          </p:cNvPr>
          <p:cNvSpPr/>
          <p:nvPr/>
        </p:nvSpPr>
        <p:spPr>
          <a:xfrm>
            <a:off x="4323903" y="112166"/>
            <a:ext cx="5353497" cy="707886"/>
          </a:xfrm>
          <a:prstGeom prst="rect">
            <a:avLst/>
          </a:prstGeom>
          <a:solidFill>
            <a:schemeClr val="bg1"/>
          </a:solidFill>
        </p:spPr>
        <p:txBody>
          <a:bodyPr wrap="square">
            <a:spAutoFit/>
          </a:bodyPr>
          <a:lstStyle/>
          <a:p>
            <a:pPr algn="ctr"/>
            <a:r>
              <a:rPr lang="en-US" altLang="en-US" sz="4000" b="1" i="1" kern="0" dirty="0" err="1">
                <a:solidFill>
                  <a:srgbClr val="003366"/>
                </a:solidFill>
                <a:latin typeface="Century Gothic" panose="020B0502020202020204" pitchFamily="34" charset="0"/>
              </a:rPr>
              <a:t>Cystoisospora</a:t>
            </a:r>
            <a:r>
              <a:rPr lang="en-US" altLang="en-US" sz="4000" b="1" i="1" kern="0" dirty="0">
                <a:solidFill>
                  <a:srgbClr val="003366"/>
                </a:solidFill>
                <a:latin typeface="Century Gothic" panose="020B0502020202020204" pitchFamily="34" charset="0"/>
              </a:rPr>
              <a:t> </a:t>
            </a:r>
            <a:r>
              <a:rPr lang="en-US" altLang="en-US" sz="4000" b="1" i="1" kern="0" dirty="0" err="1">
                <a:solidFill>
                  <a:srgbClr val="003366"/>
                </a:solidFill>
                <a:latin typeface="Century Gothic" panose="020B0502020202020204" pitchFamily="34" charset="0"/>
              </a:rPr>
              <a:t>canis</a:t>
            </a:r>
            <a:endParaRPr lang="en-US" sz="4000" i="1" dirty="0">
              <a:solidFill>
                <a:srgbClr val="003366"/>
              </a:solidFill>
              <a:latin typeface="Century Gothic" panose="020B0502020202020204" pitchFamily="34" charset="0"/>
            </a:endParaRPr>
          </a:p>
        </p:txBody>
      </p:sp>
      <p:sp>
        <p:nvSpPr>
          <p:cNvPr id="6" name="Rectangle 5">
            <a:extLst>
              <a:ext uri="{FF2B5EF4-FFF2-40B4-BE49-F238E27FC236}">
                <a16:creationId xmlns:a16="http://schemas.microsoft.com/office/drawing/2014/main" id="{3A3B865A-06A5-4500-92FC-B52CFC18CBBE}"/>
              </a:ext>
            </a:extLst>
          </p:cNvPr>
          <p:cNvSpPr/>
          <p:nvPr/>
        </p:nvSpPr>
        <p:spPr>
          <a:xfrm>
            <a:off x="8336280" y="1102776"/>
            <a:ext cx="3427541" cy="707886"/>
          </a:xfrm>
          <a:prstGeom prst="rect">
            <a:avLst/>
          </a:prstGeom>
        </p:spPr>
        <p:txBody>
          <a:bodyPr wrap="none">
            <a:spAutoFit/>
          </a:bodyPr>
          <a:lstStyle/>
          <a:p>
            <a:r>
              <a:rPr lang="en-US" dirty="0">
                <a:latin typeface="+mn-lt"/>
              </a:rPr>
              <a:t>Definitive host </a:t>
            </a:r>
          </a:p>
          <a:p>
            <a:r>
              <a:rPr lang="en-US" sz="1600" dirty="0">
                <a:latin typeface="+mn-lt"/>
              </a:rPr>
              <a:t>(</a:t>
            </a:r>
            <a:r>
              <a:rPr lang="en-US" sz="1600" dirty="0" err="1">
                <a:latin typeface="+mn-lt"/>
              </a:rPr>
              <a:t>asex</a:t>
            </a:r>
            <a:r>
              <a:rPr lang="en-US" sz="1600" dirty="0">
                <a:latin typeface="+mn-lt"/>
              </a:rPr>
              <a:t>. and sex. replication occurs)</a:t>
            </a:r>
          </a:p>
        </p:txBody>
      </p:sp>
      <p:sp>
        <p:nvSpPr>
          <p:cNvPr id="7" name="Rectangle 6">
            <a:extLst>
              <a:ext uri="{FF2B5EF4-FFF2-40B4-BE49-F238E27FC236}">
                <a16:creationId xmlns:a16="http://schemas.microsoft.com/office/drawing/2014/main" id="{4B89A0DF-828B-41D8-98C9-51AECDADEF4E}"/>
              </a:ext>
            </a:extLst>
          </p:cNvPr>
          <p:cNvSpPr/>
          <p:nvPr/>
        </p:nvSpPr>
        <p:spPr>
          <a:xfrm>
            <a:off x="228600" y="3962400"/>
            <a:ext cx="2917121" cy="2677656"/>
          </a:xfrm>
          <a:prstGeom prst="rect">
            <a:avLst/>
          </a:prstGeom>
        </p:spPr>
        <p:txBody>
          <a:bodyPr wrap="square">
            <a:spAutoFit/>
          </a:bodyPr>
          <a:lstStyle/>
          <a:p>
            <a:r>
              <a:rPr lang="en-US" u="sng" dirty="0">
                <a:latin typeface="Century Gothic" panose="020B0502020202020204" pitchFamily="34" charset="0"/>
              </a:rPr>
              <a:t>Paratenic</a:t>
            </a:r>
            <a:r>
              <a:rPr lang="en-US" dirty="0">
                <a:latin typeface="Century Gothic" panose="020B0502020202020204" pitchFamily="34" charset="0"/>
              </a:rPr>
              <a:t> = not needed for the development of the parasite but helps to maintain the parasite's life cycle.</a:t>
            </a:r>
          </a:p>
        </p:txBody>
      </p:sp>
    </p:spTree>
    <p:extLst>
      <p:ext uri="{BB962C8B-B14F-4D97-AF65-F5344CB8AC3E}">
        <p14:creationId xmlns:p14="http://schemas.microsoft.com/office/powerpoint/2010/main" val="3708557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Isospora_LC_intestine_specific.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57400" y="0"/>
            <a:ext cx="9387840" cy="6705600"/>
          </a:xfrm>
          <a:prstGeom prst="rect">
            <a:avLst/>
          </a:prstGeom>
        </p:spPr>
      </p:pic>
      <p:sp>
        <p:nvSpPr>
          <p:cNvPr id="6" name="TextBox 5">
            <a:extLst>
              <a:ext uri="{FF2B5EF4-FFF2-40B4-BE49-F238E27FC236}">
                <a16:creationId xmlns:a16="http://schemas.microsoft.com/office/drawing/2014/main" id="{DEEA6456-B850-43D7-9B1C-3725E0A6E9DE}"/>
              </a:ext>
            </a:extLst>
          </p:cNvPr>
          <p:cNvSpPr txBox="1"/>
          <p:nvPr/>
        </p:nvSpPr>
        <p:spPr>
          <a:xfrm>
            <a:off x="140925" y="5224944"/>
            <a:ext cx="2313625" cy="138499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3366"/>
                </a:solidFill>
                <a:effectLst/>
                <a:uLnTx/>
                <a:uFillTx/>
                <a:latin typeface="Century Gothic" panose="020B0502020202020204" pitchFamily="34" charset="0"/>
                <a:ea typeface="ＭＳ Ｐゴシック" pitchFamily="34" charset="-128"/>
                <a:cs typeface="Comic Sans MS"/>
              </a:rPr>
              <a:t>Intestines of </a:t>
            </a:r>
            <a:r>
              <a:rPr kumimoji="0" lang="en-US" sz="2800" b="1" i="0" u="sng" strike="noStrike" kern="1200" cap="none" spc="0" normalizeH="0" baseline="0" noProof="0" dirty="0">
                <a:ln>
                  <a:noFill/>
                </a:ln>
                <a:solidFill>
                  <a:srgbClr val="003366"/>
                </a:solidFill>
                <a:effectLst/>
                <a:uLnTx/>
                <a:uFillTx/>
                <a:latin typeface="Century Gothic" panose="020B0502020202020204" pitchFamily="34" charset="0"/>
                <a:ea typeface="ＭＳ Ｐゴシック" pitchFamily="34" charset="-128"/>
                <a:cs typeface="Comic Sans MS"/>
              </a:rPr>
              <a:t>definitive</a:t>
            </a:r>
            <a:r>
              <a:rPr kumimoji="0" lang="en-US" sz="2800" b="1" i="0" u="none" strike="noStrike" kern="1200" cap="none" spc="0" normalizeH="0" baseline="0" noProof="0" dirty="0">
                <a:ln>
                  <a:noFill/>
                </a:ln>
                <a:solidFill>
                  <a:srgbClr val="003366"/>
                </a:solidFill>
                <a:effectLst/>
                <a:uLnTx/>
                <a:uFillTx/>
                <a:latin typeface="Century Gothic" panose="020B0502020202020204" pitchFamily="34" charset="0"/>
                <a:ea typeface="ＭＳ Ｐゴシック" pitchFamily="34" charset="-128"/>
                <a:cs typeface="Comic Sans MS"/>
              </a:rPr>
              <a:t> host</a:t>
            </a:r>
          </a:p>
        </p:txBody>
      </p:sp>
      <p:sp>
        <p:nvSpPr>
          <p:cNvPr id="7" name="TextBox 6">
            <a:extLst>
              <a:ext uri="{FF2B5EF4-FFF2-40B4-BE49-F238E27FC236}">
                <a16:creationId xmlns:a16="http://schemas.microsoft.com/office/drawing/2014/main" id="{175947DC-EDB3-48F0-A739-BD073849AB6E}"/>
              </a:ext>
            </a:extLst>
          </p:cNvPr>
          <p:cNvSpPr txBox="1"/>
          <p:nvPr/>
        </p:nvSpPr>
        <p:spPr>
          <a:xfrm>
            <a:off x="641115" y="2514600"/>
            <a:ext cx="161614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800000"/>
                </a:solidFill>
                <a:effectLst/>
                <a:uLnTx/>
                <a:uFillTx/>
                <a:latin typeface="Century Gothic" panose="020B0502020202020204" pitchFamily="34" charset="0"/>
                <a:ea typeface="ＭＳ Ｐゴシック" pitchFamily="34" charset="-128"/>
                <a:cs typeface="Comic Sans MS"/>
              </a:rPr>
              <a:t>Start here</a:t>
            </a:r>
          </a:p>
        </p:txBody>
      </p:sp>
      <p:pic>
        <p:nvPicPr>
          <p:cNvPr id="5" name="Picture 2" descr="Image result for poop emoji transparent background">
            <a:extLst>
              <a:ext uri="{FF2B5EF4-FFF2-40B4-BE49-F238E27FC236}">
                <a16:creationId xmlns:a16="http://schemas.microsoft.com/office/drawing/2014/main" id="{91149847-73AE-4063-846B-E9198034812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49000" y="2719090"/>
            <a:ext cx="1012032" cy="971550"/>
          </a:xfrm>
          <a:prstGeom prst="rect">
            <a:avLst/>
          </a:prstGeom>
          <a:noFill/>
          <a:extLst>
            <a:ext uri="{909E8E84-426E-40DD-AFC4-6F175D3DCCD1}">
              <a14:hiddenFill xmlns:a14="http://schemas.microsoft.com/office/drawing/2010/main">
                <a:solidFill>
                  <a:srgbClr val="FFFFFF"/>
                </a:solidFill>
              </a14:hiddenFill>
            </a:ext>
          </a:extLst>
        </p:spPr>
      </p:pic>
      <p:sp>
        <p:nvSpPr>
          <p:cNvPr id="8" name="Arrow: Down 10">
            <a:extLst>
              <a:ext uri="{FF2B5EF4-FFF2-40B4-BE49-F238E27FC236}">
                <a16:creationId xmlns:a16="http://schemas.microsoft.com/office/drawing/2014/main" id="{027837DF-7A92-485A-8803-29791F4B0305}"/>
              </a:ext>
            </a:extLst>
          </p:cNvPr>
          <p:cNvSpPr/>
          <p:nvPr/>
        </p:nvSpPr>
        <p:spPr bwMode="auto">
          <a:xfrm>
            <a:off x="11523997" y="3810000"/>
            <a:ext cx="210708" cy="352425"/>
          </a:xfrm>
          <a:prstGeom prst="downArrow">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9" name="TextBox 8">
            <a:extLst>
              <a:ext uri="{FF2B5EF4-FFF2-40B4-BE49-F238E27FC236}">
                <a16:creationId xmlns:a16="http://schemas.microsoft.com/office/drawing/2014/main" id="{8D55D43F-AA5F-4353-A2C3-5C0602DF7E19}"/>
              </a:ext>
            </a:extLst>
          </p:cNvPr>
          <p:cNvSpPr txBox="1"/>
          <p:nvPr/>
        </p:nvSpPr>
        <p:spPr>
          <a:xfrm>
            <a:off x="11003623" y="4151940"/>
            <a:ext cx="1237839"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mic Sans MS"/>
                <a:ea typeface="ＭＳ Ｐゴシック" pitchFamily="34" charset="-128"/>
                <a:cs typeface="Comic Sans MS"/>
              </a:rPr>
              <a:t>sporulation</a:t>
            </a:r>
          </a:p>
        </p:txBody>
      </p:sp>
      <p:grpSp>
        <p:nvGrpSpPr>
          <p:cNvPr id="4" name="Group 3"/>
          <p:cNvGrpSpPr/>
          <p:nvPr/>
        </p:nvGrpSpPr>
        <p:grpSpPr>
          <a:xfrm>
            <a:off x="11333474" y="4427415"/>
            <a:ext cx="727558" cy="1170632"/>
            <a:chOff x="11376055" y="4537569"/>
            <a:chExt cx="727558" cy="1170632"/>
          </a:xfrm>
        </p:grpSpPr>
        <p:pic>
          <p:nvPicPr>
            <p:cNvPr id="12" name="Picture 11" descr="Isospora_LC_intestine_specific.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376055" y="4565201"/>
              <a:ext cx="609600" cy="1143000"/>
            </a:xfrm>
            <a:prstGeom prst="rect">
              <a:avLst/>
            </a:prstGeom>
          </p:spPr>
        </p:pic>
        <p:sp>
          <p:nvSpPr>
            <p:cNvPr id="3" name="Rounded Rectangle 2"/>
            <p:cNvSpPr/>
            <p:nvPr/>
          </p:nvSpPr>
          <p:spPr bwMode="auto">
            <a:xfrm>
              <a:off x="11722613" y="4537569"/>
              <a:ext cx="381000" cy="110631"/>
            </a:xfrm>
            <a:prstGeom prst="round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grpSp>
      <p:sp>
        <p:nvSpPr>
          <p:cNvPr id="11" name="TextBox 10">
            <a:extLst>
              <a:ext uri="{FF2B5EF4-FFF2-40B4-BE49-F238E27FC236}">
                <a16:creationId xmlns:a16="http://schemas.microsoft.com/office/drawing/2014/main" id="{A2B900E8-835D-4351-A28F-02D4B9D92EF7}"/>
              </a:ext>
            </a:extLst>
          </p:cNvPr>
          <p:cNvSpPr txBox="1"/>
          <p:nvPr/>
        </p:nvSpPr>
        <p:spPr>
          <a:xfrm>
            <a:off x="4508828" y="4496356"/>
            <a:ext cx="1093569"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omic Sans MS"/>
                <a:ea typeface="ＭＳ Ｐゴシック" pitchFamily="34" charset="-128"/>
                <a:cs typeface="Comic Sans MS"/>
              </a:rPr>
              <a:t>merogony</a:t>
            </a:r>
          </a:p>
        </p:txBody>
      </p:sp>
      <p:sp>
        <p:nvSpPr>
          <p:cNvPr id="13" name="TextBox 12">
            <a:extLst>
              <a:ext uri="{FF2B5EF4-FFF2-40B4-BE49-F238E27FC236}">
                <a16:creationId xmlns:a16="http://schemas.microsoft.com/office/drawing/2014/main" id="{FB897F68-4EB5-491D-AD4B-0A7803592F99}"/>
              </a:ext>
            </a:extLst>
          </p:cNvPr>
          <p:cNvSpPr txBox="1"/>
          <p:nvPr/>
        </p:nvSpPr>
        <p:spPr>
          <a:xfrm>
            <a:off x="8077200" y="1981200"/>
            <a:ext cx="1364476"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omic Sans MS"/>
                <a:ea typeface="ＭＳ Ｐゴシック" pitchFamily="34" charset="-128"/>
                <a:cs typeface="Comic Sans MS"/>
              </a:rPr>
              <a:t>fertilization</a:t>
            </a:r>
          </a:p>
        </p:txBody>
      </p:sp>
      <p:sp>
        <p:nvSpPr>
          <p:cNvPr id="14" name="TextBox 13">
            <a:extLst>
              <a:ext uri="{FF2B5EF4-FFF2-40B4-BE49-F238E27FC236}">
                <a16:creationId xmlns:a16="http://schemas.microsoft.com/office/drawing/2014/main" id="{75787CFC-A926-4C87-B79B-6DFCE121B5AF}"/>
              </a:ext>
            </a:extLst>
          </p:cNvPr>
          <p:cNvSpPr txBox="1"/>
          <p:nvPr/>
        </p:nvSpPr>
        <p:spPr>
          <a:xfrm>
            <a:off x="6096000" y="221323"/>
            <a:ext cx="105990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00"/>
                </a:solidFill>
                <a:effectLst/>
                <a:uLnTx/>
                <a:uFillTx/>
                <a:latin typeface="Comic Sans MS"/>
                <a:ea typeface="ＭＳ Ｐゴシック" pitchFamily="34" charset="-128"/>
                <a:cs typeface="+mn-cs"/>
              </a:rPr>
              <a:t>Gametogony</a:t>
            </a:r>
            <a:endParaRPr kumimoji="0" lang="en-US" sz="1200" b="1" i="0" u="none" strike="noStrike" kern="1200" cap="none" spc="0" normalizeH="0" baseline="0" noProof="0" dirty="0">
              <a:ln>
                <a:noFill/>
              </a:ln>
              <a:solidFill>
                <a:srgbClr val="000000"/>
              </a:solidFill>
              <a:effectLst/>
              <a:uLnTx/>
              <a:uFillTx/>
              <a:latin typeface="Comic Sans MS"/>
              <a:ea typeface="ＭＳ Ｐゴシック" pitchFamily="34" charset="-128"/>
              <a:cs typeface="+mn-cs"/>
            </a:endParaRPr>
          </a:p>
        </p:txBody>
      </p:sp>
      <p:sp>
        <p:nvSpPr>
          <p:cNvPr id="15" name="TextBox 14">
            <a:extLst>
              <a:ext uri="{FF2B5EF4-FFF2-40B4-BE49-F238E27FC236}">
                <a16:creationId xmlns:a16="http://schemas.microsoft.com/office/drawing/2014/main" id="{A4C9EA32-DE91-45CB-8336-4D1CCFF63F92}"/>
              </a:ext>
            </a:extLst>
          </p:cNvPr>
          <p:cNvSpPr txBox="1"/>
          <p:nvPr/>
        </p:nvSpPr>
        <p:spPr>
          <a:xfrm>
            <a:off x="99234" y="1596809"/>
            <a:ext cx="1714872" cy="1015663"/>
          </a:xfrm>
          <a:prstGeom prst="rect">
            <a:avLst/>
          </a:prstGeom>
          <a:solidFill>
            <a:schemeClr val="bg1"/>
          </a:solidFill>
          <a:ln>
            <a:solidFill>
              <a:srgbClr val="568424"/>
            </a:solidFill>
          </a:ln>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568424"/>
                </a:solidFill>
                <a:effectLst/>
                <a:uLnTx/>
                <a:uFillTx/>
                <a:latin typeface="Century Gothic" panose="020B0502020202020204" pitchFamily="34" charset="0"/>
                <a:ea typeface="ＭＳ Ｐゴシック" pitchFamily="34" charset="-128"/>
                <a:cs typeface="+mn-cs"/>
              </a:rPr>
              <a:t>Ingestion of sporulated oocyst </a:t>
            </a:r>
            <a:endParaRPr kumimoji="0" lang="en-US" sz="2000" b="1" i="0" u="none" strike="noStrike" kern="1200" cap="none" spc="0" normalizeH="0" baseline="0" noProof="0" dirty="0">
              <a:ln>
                <a:noFill/>
              </a:ln>
              <a:solidFill>
                <a:srgbClr val="568424"/>
              </a:solidFill>
              <a:effectLst/>
              <a:uLnTx/>
              <a:uFillTx/>
              <a:latin typeface="Times New Roman" pitchFamily="18" charset="0"/>
              <a:ea typeface="ＭＳ Ｐゴシック" pitchFamily="34" charset="-128"/>
              <a:cs typeface="+mn-cs"/>
            </a:endParaRPr>
          </a:p>
        </p:txBody>
      </p:sp>
      <p:sp>
        <p:nvSpPr>
          <p:cNvPr id="16" name="TextBox 15">
            <a:extLst>
              <a:ext uri="{FF2B5EF4-FFF2-40B4-BE49-F238E27FC236}">
                <a16:creationId xmlns:a16="http://schemas.microsoft.com/office/drawing/2014/main" id="{12B5D7D7-DE5D-4CBD-8A92-AC607E1B8129}"/>
              </a:ext>
            </a:extLst>
          </p:cNvPr>
          <p:cNvSpPr txBox="1"/>
          <p:nvPr/>
        </p:nvSpPr>
        <p:spPr>
          <a:xfrm>
            <a:off x="633533" y="4419186"/>
            <a:ext cx="1616149" cy="707886"/>
          </a:xfrm>
          <a:prstGeom prst="rect">
            <a:avLst/>
          </a:prstGeom>
          <a:solidFill>
            <a:schemeClr val="bg1"/>
          </a:solidFill>
          <a:ln>
            <a:solidFill>
              <a:srgbClr val="568424"/>
            </a:solid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568424"/>
                </a:solidFill>
                <a:effectLst/>
                <a:uLnTx/>
                <a:uFillTx/>
                <a:latin typeface="Century Gothic" panose="020B0502020202020204" pitchFamily="34" charset="0"/>
                <a:ea typeface="ＭＳ Ｐゴシック" pitchFamily="34" charset="-128"/>
                <a:cs typeface="+mn-cs"/>
              </a:rPr>
              <a:t>invade enterocyte</a:t>
            </a:r>
            <a:endParaRPr kumimoji="0" lang="en-US" sz="2000" b="0" i="0" u="none" strike="noStrike" kern="1200" cap="none" spc="0" normalizeH="0" baseline="0" noProof="0" dirty="0">
              <a:ln>
                <a:noFill/>
              </a:ln>
              <a:solidFill>
                <a:srgbClr val="568424"/>
              </a:solidFill>
              <a:effectLst/>
              <a:uLnTx/>
              <a:uFillTx/>
              <a:latin typeface="Times New Roman" pitchFamily="18" charset="0"/>
              <a:ea typeface="ＭＳ Ｐゴシック" pitchFamily="34" charset="-128"/>
              <a:cs typeface="+mn-cs"/>
            </a:endParaRPr>
          </a:p>
        </p:txBody>
      </p:sp>
      <p:sp>
        <p:nvSpPr>
          <p:cNvPr id="17" name="TextBox 16">
            <a:extLst>
              <a:ext uri="{FF2B5EF4-FFF2-40B4-BE49-F238E27FC236}">
                <a16:creationId xmlns:a16="http://schemas.microsoft.com/office/drawing/2014/main" id="{31C15614-190E-4BAF-8B7D-2C1F92CB4B7D}"/>
              </a:ext>
            </a:extLst>
          </p:cNvPr>
          <p:cNvSpPr txBox="1"/>
          <p:nvPr/>
        </p:nvSpPr>
        <p:spPr>
          <a:xfrm>
            <a:off x="9382904" y="3751830"/>
            <a:ext cx="1906521" cy="400110"/>
          </a:xfrm>
          <a:prstGeom prst="rect">
            <a:avLst/>
          </a:prstGeom>
          <a:noFill/>
          <a:ln>
            <a:solidFill>
              <a:srgbClr val="568424"/>
            </a:solid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568424"/>
                </a:solidFill>
                <a:effectLst/>
                <a:uLnTx/>
                <a:uFillTx/>
                <a:latin typeface="Century Gothic" panose="020B0502020202020204" pitchFamily="34" charset="0"/>
                <a:ea typeface="ＭＳ Ｐゴシック" pitchFamily="34" charset="-128"/>
                <a:cs typeface="+mn-cs"/>
              </a:rPr>
              <a:t>dissemination</a:t>
            </a:r>
            <a:endParaRPr kumimoji="0" lang="en-US" sz="2000" b="0" i="0" u="none" strike="noStrike" kern="1200" cap="none" spc="0" normalizeH="0" baseline="0" noProof="0" dirty="0">
              <a:ln>
                <a:noFill/>
              </a:ln>
              <a:solidFill>
                <a:srgbClr val="568424"/>
              </a:solidFill>
              <a:effectLst/>
              <a:uLnTx/>
              <a:uFillTx/>
              <a:latin typeface="Times New Roman" pitchFamily="18" charset="0"/>
              <a:ea typeface="ＭＳ Ｐゴシック" pitchFamily="34" charset="-128"/>
              <a:cs typeface="+mn-cs"/>
            </a:endParaRPr>
          </a:p>
        </p:txBody>
      </p:sp>
      <p:sp>
        <p:nvSpPr>
          <p:cNvPr id="18" name="TextBox 17">
            <a:extLst>
              <a:ext uri="{FF2B5EF4-FFF2-40B4-BE49-F238E27FC236}">
                <a16:creationId xmlns:a16="http://schemas.microsoft.com/office/drawing/2014/main" id="{03991931-A894-4165-88C9-050C797E239E}"/>
              </a:ext>
            </a:extLst>
          </p:cNvPr>
          <p:cNvSpPr txBox="1"/>
          <p:nvPr/>
        </p:nvSpPr>
        <p:spPr>
          <a:xfrm>
            <a:off x="10845396" y="5543742"/>
            <a:ext cx="1342637" cy="400110"/>
          </a:xfrm>
          <a:prstGeom prst="rect">
            <a:avLst/>
          </a:prstGeom>
          <a:solidFill>
            <a:schemeClr val="bg1"/>
          </a:solidFill>
          <a:ln>
            <a:solidFill>
              <a:srgbClr val="568424"/>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568424"/>
                </a:solidFill>
                <a:effectLst/>
                <a:uLnTx/>
                <a:uFillTx/>
                <a:latin typeface="Century Gothic" panose="020B0502020202020204" pitchFamily="34" charset="0"/>
                <a:ea typeface="ＭＳ Ｐゴシック" pitchFamily="34" charset="-128"/>
                <a:cs typeface="+mn-cs"/>
              </a:rPr>
              <a:t>infective</a:t>
            </a:r>
          </a:p>
        </p:txBody>
      </p:sp>
      <p:sp>
        <p:nvSpPr>
          <p:cNvPr id="19" name="TextBox 18">
            <a:extLst>
              <a:ext uri="{FF2B5EF4-FFF2-40B4-BE49-F238E27FC236}">
                <a16:creationId xmlns:a16="http://schemas.microsoft.com/office/drawing/2014/main" id="{03B4772C-7E8D-4821-80A5-B50E327663A6}"/>
              </a:ext>
            </a:extLst>
          </p:cNvPr>
          <p:cNvSpPr txBox="1"/>
          <p:nvPr/>
        </p:nvSpPr>
        <p:spPr>
          <a:xfrm>
            <a:off x="5547168" y="4245415"/>
            <a:ext cx="1407094" cy="400110"/>
          </a:xfrm>
          <a:prstGeom prst="rect">
            <a:avLst/>
          </a:prstGeom>
          <a:solidFill>
            <a:schemeClr val="bg1"/>
          </a:solidFill>
          <a:ln>
            <a:solidFill>
              <a:srgbClr val="568424"/>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568424"/>
                </a:solidFill>
                <a:effectLst/>
                <a:uLnTx/>
                <a:uFillTx/>
                <a:latin typeface="Century Gothic" panose="020B0502020202020204" pitchFamily="34" charset="0"/>
                <a:ea typeface="ＭＳ Ｐゴシック" pitchFamily="34" charset="-128"/>
                <a:cs typeface="+mn-cs"/>
              </a:rPr>
              <a:t>Asexual</a:t>
            </a:r>
          </a:p>
        </p:txBody>
      </p:sp>
      <p:sp>
        <p:nvSpPr>
          <p:cNvPr id="20" name="TextBox 19">
            <a:extLst>
              <a:ext uri="{FF2B5EF4-FFF2-40B4-BE49-F238E27FC236}">
                <a16:creationId xmlns:a16="http://schemas.microsoft.com/office/drawing/2014/main" id="{9C3C90C4-E76B-49EF-9DCD-B18B94541AC2}"/>
              </a:ext>
            </a:extLst>
          </p:cNvPr>
          <p:cNvSpPr txBox="1"/>
          <p:nvPr/>
        </p:nvSpPr>
        <p:spPr>
          <a:xfrm>
            <a:off x="6401021" y="1966670"/>
            <a:ext cx="1407094" cy="400110"/>
          </a:xfrm>
          <a:prstGeom prst="rect">
            <a:avLst/>
          </a:prstGeom>
          <a:solidFill>
            <a:schemeClr val="bg1"/>
          </a:solidFill>
          <a:ln>
            <a:solidFill>
              <a:srgbClr val="568424"/>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568424"/>
                </a:solidFill>
                <a:effectLst/>
                <a:uLnTx/>
                <a:uFillTx/>
                <a:latin typeface="Century Gothic" panose="020B0502020202020204" pitchFamily="34" charset="0"/>
                <a:ea typeface="ＭＳ Ｐゴシック" pitchFamily="34" charset="-128"/>
                <a:cs typeface="+mn-cs"/>
              </a:rPr>
              <a:t>Sexual</a:t>
            </a:r>
          </a:p>
        </p:txBody>
      </p:sp>
    </p:spTree>
    <p:extLst>
      <p:ext uri="{BB962C8B-B14F-4D97-AF65-F5344CB8AC3E}">
        <p14:creationId xmlns:p14="http://schemas.microsoft.com/office/powerpoint/2010/main" val="2816874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870427" y="2763084"/>
            <a:ext cx="10539686" cy="605782"/>
          </a:xfrm>
        </p:spPr>
        <p:txBody>
          <a:bodyPr/>
          <a:lstStyle/>
          <a:p>
            <a:pPr marL="0" lvl="0" indent="0">
              <a:buClrTx/>
              <a:buNone/>
            </a:pPr>
            <a:r>
              <a:rPr lang="en-US" sz="2800" b="1" dirty="0">
                <a:solidFill>
                  <a:srgbClr val="0070C0"/>
                </a:solidFill>
                <a:latin typeface="Century Gothic" panose="020B0502020202020204" pitchFamily="34" charset="0"/>
              </a:rPr>
              <a:t>Sporogony (= sporulation) → </a:t>
            </a:r>
            <a:r>
              <a:rPr lang="en-US" sz="2000" b="1" dirty="0">
                <a:solidFill>
                  <a:srgbClr val="0070C0"/>
                </a:solidFill>
                <a:latin typeface="Century Gothic" panose="020B0502020202020204" pitchFamily="34" charset="0"/>
              </a:rPr>
              <a:t>Sporogony occurs in the environment</a:t>
            </a:r>
            <a:r>
              <a:rPr lang="en-US" sz="2000" dirty="0">
                <a:latin typeface="Century Gothic" panose="020B0502020202020204" pitchFamily="34" charset="0"/>
              </a:rPr>
              <a:t>.</a:t>
            </a:r>
          </a:p>
        </p:txBody>
      </p:sp>
      <p:sp>
        <p:nvSpPr>
          <p:cNvPr id="5" name="Rectangle 2">
            <a:extLst>
              <a:ext uri="{FF2B5EF4-FFF2-40B4-BE49-F238E27FC236}">
                <a16:creationId xmlns:a16="http://schemas.microsoft.com/office/drawing/2014/main" id="{C62D7C17-80CA-4722-9171-F38F5901969B}"/>
              </a:ext>
            </a:extLst>
          </p:cNvPr>
          <p:cNvSpPr txBox="1">
            <a:spLocks noChangeArrowheads="1"/>
          </p:cNvSpPr>
          <p:nvPr/>
        </p:nvSpPr>
        <p:spPr bwMode="auto">
          <a:xfrm>
            <a:off x="1617639" y="-26070"/>
            <a:ext cx="9362344"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r>
              <a:rPr lang="en-US" altLang="en-US" sz="4000" b="1" kern="0" dirty="0">
                <a:solidFill>
                  <a:srgbClr val="003366"/>
                </a:solidFill>
                <a:latin typeface="Century Gothic" panose="020B0502020202020204" pitchFamily="34" charset="0"/>
              </a:rPr>
              <a:t>Life Cycle: </a:t>
            </a:r>
            <a:r>
              <a:rPr lang="en-US" altLang="en-US" sz="4000" b="1" i="1" kern="0" dirty="0" err="1">
                <a:solidFill>
                  <a:srgbClr val="003366"/>
                </a:solidFill>
                <a:latin typeface="Century Gothic" panose="020B0502020202020204" pitchFamily="34" charset="0"/>
              </a:rPr>
              <a:t>Cystoisospora</a:t>
            </a:r>
            <a:r>
              <a:rPr lang="en-US" altLang="en-US" sz="4000" b="1" i="1" kern="0" dirty="0">
                <a:solidFill>
                  <a:srgbClr val="003366"/>
                </a:solidFill>
                <a:latin typeface="Century Gothic" panose="020B0502020202020204" pitchFamily="34" charset="0"/>
              </a:rPr>
              <a:t> </a:t>
            </a:r>
            <a:r>
              <a:rPr lang="en-US" altLang="en-US" sz="4000" b="1" kern="0" dirty="0">
                <a:solidFill>
                  <a:srgbClr val="003366"/>
                </a:solidFill>
                <a:latin typeface="Century Gothic" panose="020B0502020202020204" pitchFamily="34" charset="0"/>
              </a:rPr>
              <a:t>(</a:t>
            </a:r>
            <a:r>
              <a:rPr lang="en-US" altLang="en-US" sz="4000" b="1" kern="0" dirty="0" err="1">
                <a:solidFill>
                  <a:srgbClr val="003366"/>
                </a:solidFill>
                <a:latin typeface="Century Gothic" panose="020B0502020202020204" pitchFamily="34" charset="0"/>
              </a:rPr>
              <a:t>cont</a:t>
            </a:r>
            <a:r>
              <a:rPr lang="en-US" altLang="en-US" sz="4000" b="1" kern="0" dirty="0">
                <a:solidFill>
                  <a:srgbClr val="003366"/>
                </a:solidFill>
                <a:latin typeface="Century Gothic" panose="020B0502020202020204" pitchFamily="34" charset="0"/>
              </a:rPr>
              <a:t>)</a:t>
            </a:r>
            <a:endParaRPr lang="en-US" altLang="en-US" sz="4000" kern="0" dirty="0">
              <a:solidFill>
                <a:srgbClr val="003366"/>
              </a:solidFill>
              <a:latin typeface="Century Gothic" panose="020B0502020202020204" pitchFamily="34" charset="0"/>
            </a:endParaRPr>
          </a:p>
        </p:txBody>
      </p:sp>
      <p:sp>
        <p:nvSpPr>
          <p:cNvPr id="8" name="Rectangle 7">
            <a:extLst>
              <a:ext uri="{FF2B5EF4-FFF2-40B4-BE49-F238E27FC236}">
                <a16:creationId xmlns:a16="http://schemas.microsoft.com/office/drawing/2014/main" id="{C5CDA4E2-0DA6-4910-96D3-A72236E5C496}"/>
              </a:ext>
            </a:extLst>
          </p:cNvPr>
          <p:cNvSpPr/>
          <p:nvPr/>
        </p:nvSpPr>
        <p:spPr>
          <a:xfrm>
            <a:off x="4810031" y="3996023"/>
            <a:ext cx="1371600" cy="461665"/>
          </a:xfrm>
          <a:prstGeom prst="rect">
            <a:avLst/>
          </a:prstGeom>
        </p:spPr>
        <p:txBody>
          <a:bodyPr wrap="square">
            <a:spAutoFit/>
          </a:bodyPr>
          <a:lstStyle/>
          <a:p>
            <a:pPr lvl="1">
              <a:buSzPct val="98000"/>
            </a:pPr>
            <a:r>
              <a:rPr lang="en-US" b="1" dirty="0">
                <a:latin typeface="Century Gothic" panose="020B0502020202020204" pitchFamily="34" charset="0"/>
              </a:rPr>
              <a:t>OR</a:t>
            </a:r>
          </a:p>
        </p:txBody>
      </p:sp>
      <p:sp>
        <p:nvSpPr>
          <p:cNvPr id="11" name="TextBox 10">
            <a:extLst>
              <a:ext uri="{FF2B5EF4-FFF2-40B4-BE49-F238E27FC236}">
                <a16:creationId xmlns:a16="http://schemas.microsoft.com/office/drawing/2014/main" id="{3434E5C3-8446-4367-A6FC-45B9EA255826}"/>
              </a:ext>
            </a:extLst>
          </p:cNvPr>
          <p:cNvSpPr txBox="1"/>
          <p:nvPr/>
        </p:nvSpPr>
        <p:spPr>
          <a:xfrm>
            <a:off x="1396568" y="3531765"/>
            <a:ext cx="8452955" cy="523220"/>
          </a:xfrm>
          <a:prstGeom prst="rect">
            <a:avLst/>
          </a:prstGeom>
          <a:noFill/>
        </p:spPr>
        <p:txBody>
          <a:bodyPr wrap="none" rtlCol="0">
            <a:spAutoFit/>
          </a:bodyPr>
          <a:lstStyle/>
          <a:p>
            <a:r>
              <a:rPr lang="en-US" sz="2800" dirty="0">
                <a:latin typeface="Century Gothic" panose="020B0502020202020204" pitchFamily="34" charset="0"/>
              </a:rPr>
              <a:t>Ingestion of sporulated oocyst by definitive host</a:t>
            </a:r>
          </a:p>
        </p:txBody>
      </p:sp>
      <p:sp>
        <p:nvSpPr>
          <p:cNvPr id="14" name="TextBox 13">
            <a:extLst>
              <a:ext uri="{FF2B5EF4-FFF2-40B4-BE49-F238E27FC236}">
                <a16:creationId xmlns:a16="http://schemas.microsoft.com/office/drawing/2014/main" id="{7B46ACAB-EAA5-46B3-881E-5FDCF3468493}"/>
              </a:ext>
            </a:extLst>
          </p:cNvPr>
          <p:cNvSpPr txBox="1"/>
          <p:nvPr/>
        </p:nvSpPr>
        <p:spPr>
          <a:xfrm>
            <a:off x="1143000" y="4351373"/>
            <a:ext cx="9663503" cy="523220"/>
          </a:xfrm>
          <a:prstGeom prst="rect">
            <a:avLst/>
          </a:prstGeom>
          <a:noFill/>
        </p:spPr>
        <p:txBody>
          <a:bodyPr wrap="square" rtlCol="0">
            <a:spAutoFit/>
          </a:bodyPr>
          <a:lstStyle/>
          <a:p>
            <a:r>
              <a:rPr lang="en-US" sz="2800" dirty="0">
                <a:latin typeface="Century Gothic" panose="020B0502020202020204" pitchFamily="34" charset="0"/>
              </a:rPr>
              <a:t>Ingestion of sporulated oocyst by paratenic host</a:t>
            </a:r>
            <a:endParaRPr lang="en-US" dirty="0">
              <a:latin typeface="Century Gothic" panose="020B0502020202020204" pitchFamily="34" charset="0"/>
            </a:endParaRPr>
          </a:p>
        </p:txBody>
      </p:sp>
      <p:pic>
        <p:nvPicPr>
          <p:cNvPr id="7170" name="Picture 2" descr="Image result for mouse">
            <a:extLst>
              <a:ext uri="{FF2B5EF4-FFF2-40B4-BE49-F238E27FC236}">
                <a16:creationId xmlns:a16="http://schemas.microsoft.com/office/drawing/2014/main" id="{CFB35AC5-EA08-46B8-9D40-9E2D5FDE6EE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3021" y="4921946"/>
            <a:ext cx="2020047" cy="17889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sospora sporb.jpg">
            <a:extLst>
              <a:ext uri="{FF2B5EF4-FFF2-40B4-BE49-F238E27FC236}">
                <a16:creationId xmlns:a16="http://schemas.microsoft.com/office/drawing/2014/main" id="{7EB0644E-11FD-4C5E-9C16-AD49185FB51B}"/>
              </a:ext>
            </a:extLst>
          </p:cNvPr>
          <p:cNvPicPr>
            <a:picLocks noChangeAspect="1"/>
          </p:cNvPicPr>
          <p:nvPr/>
        </p:nvPicPr>
        <p:blipFill rotWithShape="1">
          <a:blip r:embed="rId4">
            <a:duotone>
              <a:schemeClr val="accent4">
                <a:shade val="45000"/>
                <a:satMod val="135000"/>
              </a:schemeClr>
              <a:prstClr val="white"/>
            </a:duotone>
            <a:extLst>
              <a:ext uri="{28A0092B-C50C-407E-A947-70E740481C1C}">
                <a14:useLocalDpi xmlns:a14="http://schemas.microsoft.com/office/drawing/2010/main"/>
              </a:ext>
            </a:extLst>
          </a:blip>
          <a:srcRect l="15993" t="18085" r="13918" b="16448"/>
          <a:stretch/>
        </p:blipFill>
        <p:spPr>
          <a:xfrm>
            <a:off x="8335679" y="1255861"/>
            <a:ext cx="1311152" cy="1198411"/>
          </a:xfrm>
          <a:prstGeom prst="rect">
            <a:avLst/>
          </a:prstGeom>
        </p:spPr>
      </p:pic>
      <p:pic>
        <p:nvPicPr>
          <p:cNvPr id="10" name="Picture 9" descr="Isospora unspor.jpg">
            <a:extLst>
              <a:ext uri="{FF2B5EF4-FFF2-40B4-BE49-F238E27FC236}">
                <a16:creationId xmlns:a16="http://schemas.microsoft.com/office/drawing/2014/main" id="{8A2CA8AC-3620-4E2E-8FD6-59E92FC911AC}"/>
              </a:ext>
            </a:extLst>
          </p:cNvPr>
          <p:cNvPicPr>
            <a:picLocks noChangeAspect="1"/>
          </p:cNvPicPr>
          <p:nvPr/>
        </p:nvPicPr>
        <p:blipFill rotWithShape="1">
          <a:blip r:embed="rId5" cstate="email">
            <a:duotone>
              <a:prstClr val="black"/>
              <a:schemeClr val="accent3">
                <a:tint val="45000"/>
                <a:satMod val="400000"/>
              </a:schemeClr>
            </a:duotone>
            <a:extLst>
              <a:ext uri="{28A0092B-C50C-407E-A947-70E740481C1C}">
                <a14:useLocalDpi xmlns:a14="http://schemas.microsoft.com/office/drawing/2010/main"/>
              </a:ext>
            </a:extLst>
          </a:blip>
          <a:srcRect l="6963" t="9019" r="11750" b="6589"/>
          <a:stretch/>
        </p:blipFill>
        <p:spPr>
          <a:xfrm>
            <a:off x="1765310" y="1294714"/>
            <a:ext cx="1246663" cy="1350552"/>
          </a:xfrm>
          <a:prstGeom prst="rect">
            <a:avLst/>
          </a:prstGeom>
        </p:spPr>
      </p:pic>
      <p:pic>
        <p:nvPicPr>
          <p:cNvPr id="12" name="Picture 2" descr="Image result for poop emoji transparent background">
            <a:extLst>
              <a:ext uri="{FF2B5EF4-FFF2-40B4-BE49-F238E27FC236}">
                <a16:creationId xmlns:a16="http://schemas.microsoft.com/office/drawing/2014/main" id="{22E957CD-C8BE-49DF-B5F1-18BFEF055B2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92418" y="855071"/>
            <a:ext cx="1406826" cy="13505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ree Blades Of Grass Png, Download Free Blades Of Grass Png png images,  Free ClipArts on Clipart Library">
            <a:extLst>
              <a:ext uri="{FF2B5EF4-FFF2-40B4-BE49-F238E27FC236}">
                <a16:creationId xmlns:a16="http://schemas.microsoft.com/office/drawing/2014/main" id="{AE18B74C-F041-4CD5-ADAB-6D7F48CDE4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8846" y="1194485"/>
            <a:ext cx="2941423" cy="1493691"/>
          </a:xfrm>
          <a:prstGeom prst="rect">
            <a:avLst/>
          </a:prstGeom>
          <a:noFill/>
          <a:extLst>
            <a:ext uri="{909E8E84-426E-40DD-AFC4-6F175D3DCCD1}">
              <a14:hiddenFill xmlns:a14="http://schemas.microsoft.com/office/drawing/2010/main">
                <a:solidFill>
                  <a:srgbClr val="FFFFFF"/>
                </a:solidFill>
              </a14:hiddenFill>
            </a:ext>
          </a:extLst>
        </p:spPr>
      </p:pic>
      <p:sp>
        <p:nvSpPr>
          <p:cNvPr id="15" name="Arrow: Down 14">
            <a:extLst>
              <a:ext uri="{FF2B5EF4-FFF2-40B4-BE49-F238E27FC236}">
                <a16:creationId xmlns:a16="http://schemas.microsoft.com/office/drawing/2014/main" id="{0B35EF84-E86D-4B9A-903A-033C71B5B6D8}"/>
              </a:ext>
            </a:extLst>
          </p:cNvPr>
          <p:cNvSpPr/>
          <p:nvPr/>
        </p:nvSpPr>
        <p:spPr bwMode="auto">
          <a:xfrm rot="16200000">
            <a:off x="7281950" y="1284820"/>
            <a:ext cx="485774" cy="1244041"/>
          </a:xfrm>
          <a:prstGeom prst="downArrow">
            <a:avLst/>
          </a:prstGeom>
          <a:solidFill>
            <a:srgbClr val="0070C0"/>
          </a:solidFill>
          <a:ln w="9525"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Arrow: Down 15">
            <a:extLst>
              <a:ext uri="{FF2B5EF4-FFF2-40B4-BE49-F238E27FC236}">
                <a16:creationId xmlns:a16="http://schemas.microsoft.com/office/drawing/2014/main" id="{467DC505-951D-4C1A-820C-D61B12A55A7F}"/>
              </a:ext>
            </a:extLst>
          </p:cNvPr>
          <p:cNvSpPr/>
          <p:nvPr/>
        </p:nvSpPr>
        <p:spPr bwMode="auto">
          <a:xfrm rot="16200000">
            <a:off x="3575725" y="1284820"/>
            <a:ext cx="485774" cy="1244041"/>
          </a:xfrm>
          <a:prstGeom prst="downArrow">
            <a:avLst/>
          </a:prstGeom>
          <a:solidFill>
            <a:srgbClr val="0070C0"/>
          </a:solidFill>
          <a:ln w="9525"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3" name="Picture 2" descr="A picture containing text&#10;&#10;Description automatically generated">
            <a:extLst>
              <a:ext uri="{FF2B5EF4-FFF2-40B4-BE49-F238E27FC236}">
                <a16:creationId xmlns:a16="http://schemas.microsoft.com/office/drawing/2014/main" id="{BF3A2696-60F7-44AC-ADD9-7BDE3277702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0000" t="45656"/>
          <a:stretch/>
        </p:blipFill>
        <p:spPr>
          <a:xfrm>
            <a:off x="8469484" y="5068794"/>
            <a:ext cx="1170523" cy="1387472"/>
          </a:xfrm>
          <a:prstGeom prst="rect">
            <a:avLst/>
          </a:prstGeom>
        </p:spPr>
      </p:pic>
      <p:pic>
        <p:nvPicPr>
          <p:cNvPr id="17" name="Picture 16" descr="Isospora sporb.jpg">
            <a:extLst>
              <a:ext uri="{FF2B5EF4-FFF2-40B4-BE49-F238E27FC236}">
                <a16:creationId xmlns:a16="http://schemas.microsoft.com/office/drawing/2014/main" id="{9F7BC3E1-ACEF-4D3F-9C0E-226B936CBEE3}"/>
              </a:ext>
            </a:extLst>
          </p:cNvPr>
          <p:cNvPicPr>
            <a:picLocks noChangeAspect="1"/>
          </p:cNvPicPr>
          <p:nvPr/>
        </p:nvPicPr>
        <p:blipFill rotWithShape="1">
          <a:blip r:embed="rId4">
            <a:duotone>
              <a:schemeClr val="accent4">
                <a:shade val="45000"/>
                <a:satMod val="135000"/>
              </a:schemeClr>
              <a:prstClr val="white"/>
            </a:duotone>
            <a:extLst>
              <a:ext uri="{28A0092B-C50C-407E-A947-70E740481C1C}">
                <a14:useLocalDpi xmlns:a14="http://schemas.microsoft.com/office/drawing/2010/main"/>
              </a:ext>
            </a:extLst>
          </a:blip>
          <a:srcRect l="15993" t="18085" r="13918" b="16448"/>
          <a:stretch/>
        </p:blipFill>
        <p:spPr>
          <a:xfrm>
            <a:off x="1693854" y="5325786"/>
            <a:ext cx="1311152" cy="1198411"/>
          </a:xfrm>
          <a:prstGeom prst="rect">
            <a:avLst/>
          </a:prstGeom>
        </p:spPr>
      </p:pic>
      <p:sp>
        <p:nvSpPr>
          <p:cNvPr id="18" name="Arrow: Down 17">
            <a:extLst>
              <a:ext uri="{FF2B5EF4-FFF2-40B4-BE49-F238E27FC236}">
                <a16:creationId xmlns:a16="http://schemas.microsoft.com/office/drawing/2014/main" id="{D037E980-522C-466B-A67C-D7ADCC6E6E3E}"/>
              </a:ext>
            </a:extLst>
          </p:cNvPr>
          <p:cNvSpPr/>
          <p:nvPr/>
        </p:nvSpPr>
        <p:spPr bwMode="auto">
          <a:xfrm rot="16200000">
            <a:off x="7281950" y="5235080"/>
            <a:ext cx="485774" cy="1244041"/>
          </a:xfrm>
          <a:prstGeom prst="downArrow">
            <a:avLst/>
          </a:prstGeom>
          <a:solidFill>
            <a:srgbClr val="0070C0"/>
          </a:solidFill>
          <a:ln w="9525"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Arrow: Down 18">
            <a:extLst>
              <a:ext uri="{FF2B5EF4-FFF2-40B4-BE49-F238E27FC236}">
                <a16:creationId xmlns:a16="http://schemas.microsoft.com/office/drawing/2014/main" id="{4C0008BC-1722-4CF2-9172-1D12622DB7FC}"/>
              </a:ext>
            </a:extLst>
          </p:cNvPr>
          <p:cNvSpPr/>
          <p:nvPr/>
        </p:nvSpPr>
        <p:spPr bwMode="auto">
          <a:xfrm rot="16200000">
            <a:off x="3575725" y="5235080"/>
            <a:ext cx="485774" cy="1244041"/>
          </a:xfrm>
          <a:prstGeom prst="downArrow">
            <a:avLst/>
          </a:prstGeom>
          <a:solidFill>
            <a:srgbClr val="0070C0"/>
          </a:solidFill>
          <a:ln w="9525"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TextBox 19">
            <a:extLst>
              <a:ext uri="{FF2B5EF4-FFF2-40B4-BE49-F238E27FC236}">
                <a16:creationId xmlns:a16="http://schemas.microsoft.com/office/drawing/2014/main" id="{A997A0FE-7928-41BA-9C76-CA8B21EBFFF9}"/>
              </a:ext>
            </a:extLst>
          </p:cNvPr>
          <p:cNvSpPr txBox="1"/>
          <p:nvPr/>
        </p:nvSpPr>
        <p:spPr>
          <a:xfrm>
            <a:off x="8469484" y="6456266"/>
            <a:ext cx="3646316"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rgbClr val="222222"/>
                </a:solidFill>
                <a:effectLst/>
                <a:latin typeface="Arial" panose="020B0604020202020204" pitchFamily="34" charset="0"/>
              </a:rPr>
              <a:t>Lindsay, David S., et al. "Developmental biology of </a:t>
            </a:r>
            <a:r>
              <a:rPr lang="en-US" sz="700" b="0" i="0" dirty="0" err="1">
                <a:solidFill>
                  <a:srgbClr val="222222"/>
                </a:solidFill>
                <a:effectLst/>
                <a:latin typeface="Arial" panose="020B0604020202020204" pitchFamily="34" charset="0"/>
              </a:rPr>
              <a:t>Cystoisospora</a:t>
            </a:r>
            <a:r>
              <a:rPr lang="en-US" sz="700" b="0" i="0" dirty="0">
                <a:solidFill>
                  <a:srgbClr val="222222"/>
                </a:solidFill>
                <a:effectLst/>
                <a:latin typeface="Arial" panose="020B0604020202020204" pitchFamily="34" charset="0"/>
              </a:rPr>
              <a:t> (Apicomplexa: </a:t>
            </a:r>
            <a:r>
              <a:rPr lang="en-US" sz="700" b="0" i="0" dirty="0" err="1">
                <a:solidFill>
                  <a:srgbClr val="222222"/>
                </a:solidFill>
                <a:effectLst/>
                <a:latin typeface="Arial" panose="020B0604020202020204" pitchFamily="34" charset="0"/>
              </a:rPr>
              <a:t>Sarcocystidae</a:t>
            </a:r>
            <a:r>
              <a:rPr lang="en-US" sz="700" b="0" i="0" dirty="0">
                <a:solidFill>
                  <a:srgbClr val="222222"/>
                </a:solidFill>
                <a:effectLst/>
                <a:latin typeface="Arial" panose="020B0604020202020204" pitchFamily="34" charset="0"/>
              </a:rPr>
              <a:t>) </a:t>
            </a:r>
            <a:r>
              <a:rPr lang="en-US" sz="700" b="0" i="0" dirty="0" err="1">
                <a:solidFill>
                  <a:srgbClr val="222222"/>
                </a:solidFill>
                <a:effectLst/>
                <a:latin typeface="Arial" panose="020B0604020202020204" pitchFamily="34" charset="0"/>
              </a:rPr>
              <a:t>monozoic</a:t>
            </a:r>
            <a:r>
              <a:rPr lang="en-US" sz="700" b="0" i="0" dirty="0">
                <a:solidFill>
                  <a:srgbClr val="222222"/>
                </a:solidFill>
                <a:effectLst/>
                <a:latin typeface="Arial" panose="020B0604020202020204" pitchFamily="34" charset="0"/>
              </a:rPr>
              <a:t> tissue cysts." </a:t>
            </a:r>
            <a:r>
              <a:rPr lang="en-US" sz="700" b="0" i="1" dirty="0">
                <a:solidFill>
                  <a:srgbClr val="222222"/>
                </a:solidFill>
                <a:effectLst/>
                <a:latin typeface="Arial" panose="020B0604020202020204" pitchFamily="34" charset="0"/>
              </a:rPr>
              <a:t>The Journal of parasitology</a:t>
            </a:r>
            <a:r>
              <a:rPr lang="en-US" sz="700" b="0" i="0" dirty="0">
                <a:solidFill>
                  <a:srgbClr val="222222"/>
                </a:solidFill>
                <a:effectLst/>
                <a:latin typeface="Arial" panose="020B0604020202020204" pitchFamily="34" charset="0"/>
              </a:rPr>
              <a:t> 100.4 (2014): 392-398.</a:t>
            </a:r>
            <a:endParaRPr lang="en-US" sz="700" b="0" i="0" dirty="0">
              <a:solidFill>
                <a:srgbClr val="111111"/>
              </a:solidFill>
              <a:effectLst/>
              <a:latin typeface="Roboto" panose="02000000000000000000" pitchFamily="2" charset="0"/>
            </a:endParaRPr>
          </a:p>
        </p:txBody>
      </p:sp>
    </p:spTree>
    <p:extLst>
      <p:ext uri="{BB962C8B-B14F-4D97-AF65-F5344CB8AC3E}">
        <p14:creationId xmlns:p14="http://schemas.microsoft.com/office/powerpoint/2010/main" val="376721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8" grpId="0" animBg="1"/>
      <p:bldP spid="19" grpId="0" animBg="1"/>
      <p:bldP spid="20" grpId="0"/>
    </p:bldLst>
  </p:timing>
</p:sld>
</file>

<file path=ppt/theme/theme1.xml><?xml version="1.0" encoding="utf-8"?>
<a:theme xmlns:a="http://schemas.openxmlformats.org/drawingml/2006/main" name="Theme1">
  <a:themeElements>
    <a:clrScheme name="VP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PG">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VP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P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P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P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P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P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P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P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P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P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P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P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30462</TotalTime>
  <Words>1934</Words>
  <Application>Microsoft Office PowerPoint</Application>
  <PresentationFormat>Widescreen</PresentationFormat>
  <Paragraphs>327</Paragraphs>
  <Slides>35</Slides>
  <Notes>21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35</vt:i4>
      </vt:variant>
    </vt:vector>
  </HeadingPairs>
  <TitlesOfParts>
    <vt:vector size="47" baseType="lpstr">
      <vt:lpstr>Arial</vt:lpstr>
      <vt:lpstr>Calibri</vt:lpstr>
      <vt:lpstr>Calibri Light</vt:lpstr>
      <vt:lpstr>Century Gothic</vt:lpstr>
      <vt:lpstr>Comic Sans MS</vt:lpstr>
      <vt:lpstr>Roboto</vt:lpstr>
      <vt:lpstr>Tahoma</vt:lpstr>
      <vt:lpstr>Times New Roman</vt:lpstr>
      <vt:lpstr>Wingdings</vt:lpstr>
      <vt:lpstr>Theme1</vt:lpstr>
      <vt:lpstr>Blends</vt:lpstr>
      <vt:lpstr>Retrospect</vt:lpstr>
      <vt:lpstr>Coccidia part 3  (intestinal apicomplexans)  </vt:lpstr>
      <vt:lpstr>PowerPoint Presentation</vt:lpstr>
      <vt:lpstr>PowerPoint Presentation</vt:lpstr>
      <vt:lpstr>PowerPoint Presentation</vt:lpstr>
      <vt:lpstr>PowerPoint Presentation</vt:lpstr>
      <vt:lpstr>Life Cycle: Cystoisospora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FYI Large or Small bowel diarrhea?</vt:lpstr>
      <vt:lpstr>PowerPoint Presentation</vt:lpstr>
      <vt:lpstr>Piglet Scours</vt:lpstr>
      <vt:lpstr>Cystoisospora suis</vt:lpstr>
      <vt:lpstr>PowerPoint Presentation</vt:lpstr>
      <vt:lpstr>In-Class Discussion</vt:lpstr>
      <vt:lpstr>In-Class Discussion</vt:lpstr>
      <vt:lpstr>In-Class Discussion</vt:lpstr>
      <vt:lpstr>In-Class Discussion</vt:lpstr>
      <vt:lpstr>In-Class Discussion</vt:lpstr>
      <vt:lpstr>PowerPoint Presentation</vt:lpstr>
      <vt:lpstr>In-Class Discussion</vt:lpstr>
      <vt:lpstr>In-Class Discussion</vt:lpstr>
      <vt:lpstr>In-Class Discussion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Platyhelminthes Characterisitics</dc:title>
  <dc:creator>Valued Gateway Client</dc:creator>
  <cp:lastModifiedBy>Barbara Alice Qurollo</cp:lastModifiedBy>
  <cp:revision>360</cp:revision>
  <cp:lastPrinted>2017-07-18T18:08:44Z</cp:lastPrinted>
  <dcterms:created xsi:type="dcterms:W3CDTF">2004-09-06T22:17:06Z</dcterms:created>
  <dcterms:modified xsi:type="dcterms:W3CDTF">2023-08-15T20:34:58Z</dcterms:modified>
</cp:coreProperties>
</file>