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7" r:id="rId3"/>
  </p:sldMasterIdLst>
  <p:notesMasterIdLst>
    <p:notesMasterId r:id="rId59"/>
  </p:notesMasterIdLst>
  <p:sldIdLst>
    <p:sldId id="387" r:id="rId4"/>
    <p:sldId id="555" r:id="rId5"/>
    <p:sldId id="558" r:id="rId6"/>
    <p:sldId id="556" r:id="rId7"/>
    <p:sldId id="554" r:id="rId8"/>
    <p:sldId id="475" r:id="rId9"/>
    <p:sldId id="467" r:id="rId10"/>
    <p:sldId id="359" r:id="rId11"/>
    <p:sldId id="488" r:id="rId12"/>
    <p:sldId id="337" r:id="rId13"/>
    <p:sldId id="460" r:id="rId14"/>
    <p:sldId id="478" r:id="rId15"/>
    <p:sldId id="464" r:id="rId16"/>
    <p:sldId id="462" r:id="rId17"/>
    <p:sldId id="584" r:id="rId18"/>
    <p:sldId id="476" r:id="rId19"/>
    <p:sldId id="401" r:id="rId20"/>
    <p:sldId id="294" r:id="rId21"/>
    <p:sldId id="465" r:id="rId22"/>
    <p:sldId id="468" r:id="rId23"/>
    <p:sldId id="585" r:id="rId24"/>
    <p:sldId id="296" r:id="rId25"/>
    <p:sldId id="402" r:id="rId26"/>
    <p:sldId id="589" r:id="rId27"/>
    <p:sldId id="300" r:id="rId28"/>
    <p:sldId id="481" r:id="rId29"/>
    <p:sldId id="451" r:id="rId30"/>
    <p:sldId id="453" r:id="rId31"/>
    <p:sldId id="454" r:id="rId32"/>
    <p:sldId id="482" r:id="rId33"/>
    <p:sldId id="483" r:id="rId34"/>
    <p:sldId id="485" r:id="rId35"/>
    <p:sldId id="586" r:id="rId36"/>
    <p:sldId id="486" r:id="rId37"/>
    <p:sldId id="562" r:id="rId38"/>
    <p:sldId id="563" r:id="rId39"/>
    <p:sldId id="564" r:id="rId40"/>
    <p:sldId id="565" r:id="rId41"/>
    <p:sldId id="566" r:id="rId42"/>
    <p:sldId id="568" r:id="rId43"/>
    <p:sldId id="570" r:id="rId44"/>
    <p:sldId id="571" r:id="rId45"/>
    <p:sldId id="572" r:id="rId46"/>
    <p:sldId id="573" r:id="rId47"/>
    <p:sldId id="574" r:id="rId48"/>
    <p:sldId id="575" r:id="rId49"/>
    <p:sldId id="576" r:id="rId50"/>
    <p:sldId id="577" r:id="rId51"/>
    <p:sldId id="578" r:id="rId52"/>
    <p:sldId id="579" r:id="rId53"/>
    <p:sldId id="580" r:id="rId54"/>
    <p:sldId id="581" r:id="rId55"/>
    <p:sldId id="582" r:id="rId56"/>
    <p:sldId id="487" r:id="rId57"/>
    <p:sldId id="583" r:id="rId58"/>
  </p:sldIdLst>
  <p:sldSz cx="12192000" cy="6858000"/>
  <p:notesSz cx="6954838" cy="93091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A"/>
    <a:srgbClr val="D60093"/>
    <a:srgbClr val="663300"/>
    <a:srgbClr val="40869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34" autoAdjust="0"/>
    <p:restoredTop sz="73684" autoAdjust="0"/>
  </p:normalViewPr>
  <p:slideViewPr>
    <p:cSldViewPr>
      <p:cViewPr varScale="1">
        <p:scale>
          <a:sx n="70" d="100"/>
          <a:sy n="70" d="100"/>
        </p:scale>
        <p:origin x="1722"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3763" cy="467071"/>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5" y="1"/>
            <a:ext cx="3013763" cy="467071"/>
          </a:xfrm>
          <a:prstGeom prst="rect">
            <a:avLst/>
          </a:prstGeom>
        </p:spPr>
        <p:txBody>
          <a:bodyPr vert="horz" lIns="92930" tIns="46465" rIns="92930" bIns="46465" rtlCol="0"/>
          <a:lstStyle>
            <a:lvl1pPr algn="r">
              <a:defRPr sz="1200"/>
            </a:lvl1pPr>
          </a:lstStyle>
          <a:p>
            <a:fld id="{5F952E24-A1BD-4A21-A415-5E9833C33723}" type="datetimeFigureOut">
              <a:rPr lang="en-US" smtClean="0"/>
              <a:t>8/17/2023</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9"/>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0"/>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5" y="8842030"/>
            <a:ext cx="3013763" cy="467070"/>
          </a:xfrm>
          <a:prstGeom prst="rect">
            <a:avLst/>
          </a:prstGeom>
        </p:spPr>
        <p:txBody>
          <a:bodyPr vert="horz" lIns="92930" tIns="46465" rIns="92930" bIns="46465" rtlCol="0" anchor="b"/>
          <a:lstStyle>
            <a:lvl1pPr algn="r">
              <a:defRPr sz="1200"/>
            </a:lvl1pPr>
          </a:lstStyle>
          <a:p>
            <a:fld id="{DAB44083-A2B0-473F-93CB-FBABF270A72D}" type="slidenum">
              <a:rPr lang="en-US" smtClean="0"/>
              <a:t>‹#›</a:t>
            </a:fld>
            <a:endParaRPr lang="en-US"/>
          </a:p>
        </p:txBody>
      </p:sp>
    </p:spTree>
    <p:extLst>
      <p:ext uri="{BB962C8B-B14F-4D97-AF65-F5344CB8AC3E}">
        <p14:creationId xmlns:p14="http://schemas.microsoft.com/office/powerpoint/2010/main" val="1866767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a:t>
            </a:fld>
            <a:endParaRPr lang="en-US"/>
          </a:p>
        </p:txBody>
      </p:sp>
    </p:spTree>
    <p:extLst>
      <p:ext uri="{BB962C8B-B14F-4D97-AF65-F5344CB8AC3E}">
        <p14:creationId xmlns:p14="http://schemas.microsoft.com/office/powerpoint/2010/main" val="142397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3 different life cycles that can occur with T. gondii.</a:t>
            </a:r>
          </a:p>
          <a:p>
            <a:endParaRPr lang="en-US" dirty="0"/>
          </a:p>
          <a:p>
            <a:r>
              <a:rPr lang="en-US" dirty="0"/>
              <a:t>I will expect you to understand specified components of the </a:t>
            </a:r>
            <a:r>
              <a:rPr lang="en-US" b="1" dirty="0"/>
              <a:t>Direct Life Cycle (cat to cat) </a:t>
            </a:r>
            <a:r>
              <a:rPr lang="en-US" dirty="0"/>
              <a:t>and the </a:t>
            </a:r>
            <a:r>
              <a:rPr lang="en-US" b="1" dirty="0"/>
              <a:t>Facultative Indirect Life Cycle (paratenic host to cat), </a:t>
            </a:r>
            <a:r>
              <a:rPr lang="en-US" dirty="0"/>
              <a:t>highlighted on the following slides.</a:t>
            </a:r>
          </a:p>
        </p:txBody>
      </p:sp>
      <p:sp>
        <p:nvSpPr>
          <p:cNvPr id="4" name="Slide Number Placeholder 3"/>
          <p:cNvSpPr>
            <a:spLocks noGrp="1"/>
          </p:cNvSpPr>
          <p:nvPr>
            <p:ph type="sldNum" sz="quarter" idx="10"/>
          </p:nvPr>
        </p:nvSpPr>
        <p:spPr/>
        <p:txBody>
          <a:bodyPr/>
          <a:lstStyle/>
          <a:p>
            <a:fld id="{DAB44083-A2B0-473F-93CB-FBABF270A72D}" type="slidenum">
              <a:rPr lang="en-US" smtClean="0"/>
              <a:t>10</a:t>
            </a:fld>
            <a:endParaRPr lang="en-US"/>
          </a:p>
        </p:txBody>
      </p:sp>
    </p:spTree>
    <p:extLst>
      <p:ext uri="{BB962C8B-B14F-4D97-AF65-F5344CB8AC3E}">
        <p14:creationId xmlns:p14="http://schemas.microsoft.com/office/powerpoint/2010/main" val="2954917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solidFill>
                  <a:srgbClr val="0070C0"/>
                </a:solidFill>
              </a:rPr>
              <a:t>Direct Life Cycle: </a:t>
            </a:r>
            <a:r>
              <a:rPr lang="en-US" altLang="en-US" sz="1200" b="1" i="1" dirty="0">
                <a:solidFill>
                  <a:srgbClr val="0070C0"/>
                </a:solidFill>
              </a:rPr>
              <a:t>T. gondii</a:t>
            </a:r>
            <a:r>
              <a:rPr lang="en-US" altLang="en-US" sz="1800" b="1" i="1" dirty="0">
                <a:solidFill>
                  <a:srgbClr val="0070C0"/>
                </a:solidFill>
              </a:rPr>
              <a:t>:  </a:t>
            </a:r>
            <a:r>
              <a:rPr lang="en-US" altLang="en-US" sz="1800" b="1" dirty="0">
                <a:solidFill>
                  <a:srgbClr val="0070C0"/>
                </a:solidFill>
              </a:rPr>
              <a:t>Cat to Cat</a:t>
            </a:r>
          </a:p>
          <a:p>
            <a:pPr lvl="1">
              <a:buClrTx/>
              <a:buFont typeface="Wingdings" panose="05000000000000000000" pitchFamily="2" charset="2"/>
              <a:buChar char="§"/>
            </a:pPr>
            <a:r>
              <a:rPr lang="en-US" sz="3200" b="1" dirty="0">
                <a:solidFill>
                  <a:srgbClr val="0070C0"/>
                </a:solidFill>
              </a:rPr>
              <a:t>Direct Life Cycle</a:t>
            </a:r>
            <a:r>
              <a:rPr lang="en-US" dirty="0">
                <a:solidFill>
                  <a:srgbClr val="0070C0"/>
                </a:solidFill>
              </a:rPr>
              <a:t> </a:t>
            </a:r>
          </a:p>
          <a:p>
            <a:pPr lvl="2">
              <a:buClrTx/>
              <a:buFont typeface="Wingdings" panose="05000000000000000000" pitchFamily="2" charset="2"/>
              <a:buChar char="§"/>
            </a:pPr>
            <a:r>
              <a:rPr lang="en-US" dirty="0">
                <a:solidFill>
                  <a:srgbClr val="0070C0"/>
                </a:solidFill>
              </a:rPr>
              <a:t>Definitive host = Felids only</a:t>
            </a:r>
            <a:endParaRPr lang="en-US" sz="2800" dirty="0">
              <a:solidFill>
                <a:srgbClr val="0070C0"/>
              </a:solidFill>
            </a:endParaRPr>
          </a:p>
          <a:p>
            <a:pPr lvl="1">
              <a:buClrTx/>
              <a:buFont typeface="Wingdings" panose="05000000000000000000" pitchFamily="2" charset="2"/>
              <a:buChar char="§"/>
            </a:pPr>
            <a:r>
              <a:rPr lang="en-US" b="1" dirty="0">
                <a:solidFill>
                  <a:srgbClr val="0070C0"/>
                </a:solidFill>
              </a:rPr>
              <a:t>Transmission</a:t>
            </a:r>
            <a:r>
              <a:rPr lang="en-US" dirty="0"/>
              <a:t> --  </a:t>
            </a:r>
            <a:r>
              <a:rPr lang="en-US" dirty="0">
                <a:solidFill>
                  <a:srgbClr val="0070C0"/>
                </a:solidFill>
              </a:rPr>
              <a:t>fecal-oral, ingestion of oocyst</a:t>
            </a:r>
            <a:endParaRPr lang="en-US" sz="3600" dirty="0">
              <a:solidFill>
                <a:srgbClr val="0070C0"/>
              </a:solidFill>
            </a:endParaRPr>
          </a:p>
          <a:p>
            <a:pPr lvl="1">
              <a:buClrTx/>
              <a:buFont typeface="Wingdings" panose="05000000000000000000" pitchFamily="2" charset="2"/>
              <a:buChar char="§"/>
            </a:pPr>
            <a:r>
              <a:rPr lang="en-US" b="1" dirty="0"/>
              <a:t>Invasion</a:t>
            </a:r>
            <a:r>
              <a:rPr lang="en-US" dirty="0"/>
              <a:t> --  Sporozoites excyst from oocyst and </a:t>
            </a:r>
            <a:r>
              <a:rPr lang="en-US" b="1" dirty="0">
                <a:solidFill>
                  <a:srgbClr val="0070C0"/>
                </a:solidFill>
              </a:rPr>
              <a:t>invade enterocyte</a:t>
            </a:r>
            <a:endParaRPr lang="en-US" sz="3600" b="1" dirty="0">
              <a:solidFill>
                <a:srgbClr val="0070C0"/>
              </a:solidFill>
            </a:endParaRPr>
          </a:p>
          <a:p>
            <a:pPr lvl="1">
              <a:buClrTx/>
              <a:buFont typeface="Wingdings" panose="05000000000000000000" pitchFamily="2" charset="2"/>
              <a:buChar char="§"/>
            </a:pPr>
            <a:r>
              <a:rPr lang="en-US" b="1" dirty="0"/>
              <a:t>Asexual reproduction in the enterocytes</a:t>
            </a:r>
            <a:endParaRPr lang="en-US" sz="3600" b="1" dirty="0"/>
          </a:p>
          <a:p>
            <a:pPr lvl="2">
              <a:buClrTx/>
              <a:buFont typeface="Wingdings" panose="05000000000000000000" pitchFamily="2" charset="2"/>
              <a:buChar char="§"/>
            </a:pPr>
            <a:r>
              <a:rPr lang="en-US" dirty="0"/>
              <a:t>Causes either no or mild pathology in the cat</a:t>
            </a:r>
          </a:p>
          <a:p>
            <a:pPr lvl="2">
              <a:buClrTx/>
              <a:buFont typeface="Wingdings" panose="05000000000000000000" pitchFamily="2" charset="2"/>
              <a:buChar char="§"/>
            </a:pPr>
            <a:r>
              <a:rPr lang="en-US" b="1" dirty="0">
                <a:solidFill>
                  <a:srgbClr val="0070C0"/>
                </a:solidFill>
              </a:rPr>
              <a:t>Some sporozoites invade deep tissues </a:t>
            </a:r>
            <a:r>
              <a:rPr lang="en-US" dirty="0"/>
              <a:t>(CNS, muscle, viscera) multiply &amp; disseminate as tachyzoites, and eventually form bradyzoite cysts</a:t>
            </a:r>
          </a:p>
          <a:p>
            <a:pPr lvl="1">
              <a:buClrTx/>
              <a:buFont typeface="Wingdings" panose="05000000000000000000" pitchFamily="2" charset="2"/>
              <a:buChar char="§"/>
            </a:pPr>
            <a:r>
              <a:rPr lang="en-US" sz="2800" b="1" dirty="0"/>
              <a:t>Sexual reproduction </a:t>
            </a:r>
            <a:r>
              <a:rPr lang="en-US" sz="2800" dirty="0"/>
              <a:t>(</a:t>
            </a:r>
            <a:r>
              <a:rPr lang="en-US" sz="2800" u="sng" dirty="0"/>
              <a:t>only occurs in the Felids -enterocytes</a:t>
            </a:r>
            <a:r>
              <a:rPr lang="en-US" sz="2800" dirty="0"/>
              <a:t>)</a:t>
            </a:r>
            <a:endParaRPr lang="en-US" sz="3600" dirty="0"/>
          </a:p>
          <a:p>
            <a:pPr lvl="1">
              <a:buClrTx/>
              <a:buFont typeface="Wingdings" panose="05000000000000000000" pitchFamily="2" charset="2"/>
              <a:buChar char="§"/>
            </a:pPr>
            <a:r>
              <a:rPr lang="en-US" sz="2400" dirty="0" err="1"/>
              <a:t>Gametogony</a:t>
            </a:r>
            <a:r>
              <a:rPr lang="en-US" sz="2400" dirty="0"/>
              <a:t> → Fertilization → Oocyst</a:t>
            </a:r>
            <a:endParaRPr lang="en-US" sz="3200" dirty="0"/>
          </a:p>
          <a:p>
            <a:pPr lvl="1">
              <a:buClrTx/>
              <a:buFont typeface="Wingdings" panose="05000000000000000000" pitchFamily="2" charset="2"/>
              <a:buChar char="§"/>
            </a:pPr>
            <a:r>
              <a:rPr lang="en-US" sz="2800" b="1" dirty="0">
                <a:solidFill>
                  <a:srgbClr val="0070C0"/>
                </a:solidFill>
              </a:rPr>
              <a:t>Dissemination</a:t>
            </a:r>
            <a:endParaRPr lang="en-US" sz="3600" b="1" dirty="0">
              <a:solidFill>
                <a:srgbClr val="0070C0"/>
              </a:solidFill>
            </a:endParaRPr>
          </a:p>
          <a:p>
            <a:pPr lvl="2">
              <a:buClrTx/>
              <a:buFont typeface="Wingdings" panose="05000000000000000000" pitchFamily="2" charset="2"/>
              <a:buChar char="§"/>
            </a:pPr>
            <a:r>
              <a:rPr lang="en-US" sz="2400" b="1" dirty="0">
                <a:solidFill>
                  <a:srgbClr val="0070C0"/>
                </a:solidFill>
              </a:rPr>
              <a:t>Oocysts exit the host in the feces and contaminate the environment</a:t>
            </a:r>
            <a:endParaRPr lang="en-US" sz="3200" b="1" dirty="0">
              <a:solidFill>
                <a:srgbClr val="0070C0"/>
              </a:solidFill>
            </a:endParaRPr>
          </a:p>
          <a:p>
            <a:pPr lvl="2">
              <a:buClrTx/>
              <a:buFont typeface="Wingdings" panose="05000000000000000000" pitchFamily="2" charset="2"/>
              <a:buChar char="§"/>
            </a:pPr>
            <a:r>
              <a:rPr lang="en-US" sz="2200" dirty="0">
                <a:solidFill>
                  <a:srgbClr val="0070C0"/>
                </a:solidFill>
              </a:rPr>
              <a:t>Felids are the only hosts to pass oocysts</a:t>
            </a:r>
          </a:p>
          <a:p>
            <a:pPr lvl="2">
              <a:buClrTx/>
              <a:buFont typeface="Wingdings" panose="05000000000000000000" pitchFamily="2" charset="2"/>
              <a:buChar char="§"/>
            </a:pPr>
            <a:r>
              <a:rPr lang="en-US" sz="2200" dirty="0">
                <a:solidFill>
                  <a:srgbClr val="0070C0"/>
                </a:solidFill>
              </a:rPr>
              <a:t>Prepatent period </a:t>
            </a:r>
            <a:r>
              <a:rPr lang="en-US" sz="2200" dirty="0"/>
              <a:t>(time from when a sporulated oocyst ingested to when a new oocyst is passed): 19 - 48 days</a:t>
            </a:r>
          </a:p>
          <a:p>
            <a:pPr lvl="2">
              <a:buClrTx/>
              <a:buFont typeface="Wingdings" panose="05000000000000000000" pitchFamily="2" charset="2"/>
              <a:buChar char="§"/>
            </a:pPr>
            <a:r>
              <a:rPr lang="en-US" sz="2200" dirty="0">
                <a:solidFill>
                  <a:srgbClr val="0070C0"/>
                </a:solidFill>
              </a:rPr>
              <a:t>Felids usually only shed oocysts once in their life-time</a:t>
            </a:r>
            <a:endParaRPr lang="en-US" sz="2800" dirty="0">
              <a:solidFill>
                <a:srgbClr val="0070C0"/>
              </a:solidFill>
            </a:endParaRPr>
          </a:p>
          <a:p>
            <a:pPr lvl="2">
              <a:buClrTx/>
              <a:buFont typeface="Wingdings" panose="05000000000000000000" pitchFamily="2" charset="2"/>
              <a:buChar char="§"/>
            </a:pPr>
            <a:r>
              <a:rPr lang="en-US" sz="2200" dirty="0">
                <a:solidFill>
                  <a:schemeClr val="accent4"/>
                </a:solidFill>
              </a:rPr>
              <a:t>Oocysts highly resistant and remain infectious for many months</a:t>
            </a:r>
            <a:endParaRPr lang="en-US" sz="2800" dirty="0">
              <a:solidFill>
                <a:schemeClr val="accent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infections in a cat may result in very low level and short duration of oocyst shedding</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11</a:t>
            </a:fld>
            <a:endParaRPr lang="en-US"/>
          </a:p>
        </p:txBody>
      </p:sp>
    </p:spTree>
    <p:extLst>
      <p:ext uri="{BB962C8B-B14F-4D97-AF65-F5344CB8AC3E}">
        <p14:creationId xmlns:p14="http://schemas.microsoft.com/office/powerpoint/2010/main" val="2559234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infections in a cat may result in very low level and short duration of oocyst shedding</a:t>
            </a:r>
          </a:p>
          <a:p>
            <a:endParaRPr lang="en-US" dirty="0"/>
          </a:p>
          <a:p>
            <a:r>
              <a:rPr lang="en-US" b="0" i="0" dirty="0">
                <a:solidFill>
                  <a:srgbClr val="222222"/>
                </a:solidFill>
                <a:effectLst/>
                <a:latin typeface="Arial" panose="020B0604020202020204" pitchFamily="34" charset="0"/>
              </a:rPr>
              <a:t>cats </a:t>
            </a:r>
            <a:r>
              <a:rPr lang="en-US" b="0" i="1" dirty="0">
                <a:solidFill>
                  <a:srgbClr val="222222"/>
                </a:solidFill>
                <a:effectLst/>
                <a:latin typeface="Arial" panose="020B0604020202020204" pitchFamily="34" charset="0"/>
              </a:rPr>
              <a:t>usually</a:t>
            </a:r>
            <a:r>
              <a:rPr lang="en-US" b="0" i="0" dirty="0">
                <a:solidFill>
                  <a:srgbClr val="222222"/>
                </a:solidFill>
                <a:effectLst/>
                <a:latin typeface="Arial" panose="020B0604020202020204" pitchFamily="34" charset="0"/>
              </a:rPr>
              <a:t> only shed oocysts once. I want to emphasize that there are scenarios where cats are more likely to shed and those are cases where the cats are on immunosuppressive therapy or are clinically ill.</a:t>
            </a:r>
            <a:endParaRPr lang="en-US" dirty="0"/>
          </a:p>
          <a:p>
            <a:endParaRPr lang="en-US" dirty="0"/>
          </a:p>
          <a:p>
            <a:r>
              <a:rPr lang="en-US" b="0" i="0" dirty="0">
                <a:solidFill>
                  <a:srgbClr val="222222"/>
                </a:solidFill>
                <a:effectLst/>
                <a:latin typeface="Arial" panose="020B0604020202020204" pitchFamily="34" charset="0"/>
              </a:rPr>
              <a:t>UPDATE on cats and re-shedding of oocysts:</a:t>
            </a:r>
            <a:br>
              <a:rPr lang="en-US" dirty="0"/>
            </a:br>
            <a:r>
              <a:rPr lang="en-US" b="0" i="0" dirty="0">
                <a:solidFill>
                  <a:srgbClr val="222222"/>
                </a:solidFill>
                <a:effectLst/>
                <a:latin typeface="Arial" panose="020B0604020202020204" pitchFamily="34" charset="0"/>
              </a:rPr>
              <a:t>The re-shedding of oocysts by cats remains an important aspect in the epidemiology of T. gondii. It was previously believed that, after the first infection, cats would excrete thousands of oocysts, and then elimination would no longer occur during the life of the animal. However, recent studies have demonstrated re-shedding after experimental application of immunosuppressive therapy...or in clinically ill cats.</a:t>
            </a:r>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12</a:t>
            </a:fld>
            <a:endParaRPr lang="en-US"/>
          </a:p>
        </p:txBody>
      </p:sp>
    </p:spTree>
    <p:extLst>
      <p:ext uri="{BB962C8B-B14F-4D97-AF65-F5344CB8AC3E}">
        <p14:creationId xmlns:p14="http://schemas.microsoft.com/office/powerpoint/2010/main" val="788296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en-US" sz="1200" b="1" kern="0" dirty="0">
                <a:solidFill>
                  <a:schemeClr val="tx1"/>
                </a:solidFill>
              </a:rPr>
              <a:t>Facultative Indirect Life Cycle: </a:t>
            </a:r>
            <a:r>
              <a:rPr lang="en-US" altLang="en-US" sz="1200" b="1" i="1" kern="0" dirty="0">
                <a:solidFill>
                  <a:schemeClr val="tx1"/>
                </a:solidFill>
              </a:rPr>
              <a:t>T. gondii</a:t>
            </a:r>
            <a:br>
              <a:rPr lang="en-US" altLang="en-US" sz="1800" b="1" kern="0" dirty="0">
                <a:solidFill>
                  <a:schemeClr val="tx1"/>
                </a:solidFill>
              </a:rPr>
            </a:br>
            <a:r>
              <a:rPr lang="en-US" altLang="en-US" sz="1800" b="1" kern="0" dirty="0">
                <a:solidFill>
                  <a:schemeClr val="tx1"/>
                </a:solidFill>
              </a:rPr>
              <a:t>Cat to Paratenic host</a:t>
            </a:r>
          </a:p>
          <a:p>
            <a:pPr>
              <a:buClrTx/>
              <a:buFont typeface="Wingdings" panose="05000000000000000000" pitchFamily="2" charset="2"/>
              <a:buChar char="§"/>
            </a:pPr>
            <a:r>
              <a:rPr lang="en-US" sz="2800" dirty="0"/>
              <a:t>Facultative Indirect Life Cycle (heteroxenous)</a:t>
            </a:r>
          </a:p>
          <a:p>
            <a:pPr lvl="1">
              <a:buClrTx/>
              <a:buFont typeface="Wingdings" panose="05000000000000000000" pitchFamily="2" charset="2"/>
              <a:buChar char="§"/>
            </a:pPr>
            <a:r>
              <a:rPr lang="en-US" sz="2400" dirty="0"/>
              <a:t>Paratenic host – Any warm-blooded animal, including felids</a:t>
            </a:r>
            <a:endParaRPr lang="en-US" sz="3200" dirty="0"/>
          </a:p>
          <a:p>
            <a:pPr>
              <a:buClrTx/>
              <a:buFont typeface="Wingdings" panose="05000000000000000000" pitchFamily="2" charset="2"/>
              <a:buChar char="§"/>
            </a:pPr>
            <a:r>
              <a:rPr lang="en-US" sz="2800" b="1" dirty="0"/>
              <a:t>Transmission</a:t>
            </a:r>
            <a:endParaRPr lang="en-US" sz="3600" b="1" dirty="0"/>
          </a:p>
          <a:p>
            <a:pPr lvl="1">
              <a:buClrTx/>
              <a:buFont typeface="Wingdings" panose="05000000000000000000" pitchFamily="2" charset="2"/>
              <a:buChar char="§"/>
            </a:pPr>
            <a:r>
              <a:rPr lang="en-US" sz="2400" dirty="0"/>
              <a:t>Paratenic host ingests a sporulated oocyst from the feces of a felid</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3200" dirty="0"/>
              <a:t>Mother’s ingestion of oocyst from cat feces could lead to toxoplasmosis in fetus</a:t>
            </a:r>
          </a:p>
          <a:p>
            <a:pPr>
              <a:buClrTx/>
              <a:buFont typeface="Wingdings" panose="05000000000000000000" pitchFamily="2" charset="2"/>
              <a:buChar char="§"/>
            </a:pPr>
            <a:r>
              <a:rPr lang="en-US" sz="2800" b="1" dirty="0"/>
              <a:t>Invasion</a:t>
            </a:r>
          </a:p>
          <a:p>
            <a:pPr lvl="1">
              <a:buClrTx/>
              <a:buFont typeface="Wingdings" panose="05000000000000000000" pitchFamily="2" charset="2"/>
              <a:buChar char="§"/>
            </a:pPr>
            <a:r>
              <a:rPr lang="en-US" sz="2400" dirty="0"/>
              <a:t>sporozoites enter intestinal cells and lymph cells, divide then transform into tachyzoites (fast growing)</a:t>
            </a:r>
            <a:endParaRPr lang="en-US" sz="3200" dirty="0"/>
          </a:p>
          <a:p>
            <a:pPr>
              <a:buClrTx/>
              <a:buFont typeface="Wingdings" panose="05000000000000000000" pitchFamily="2" charset="2"/>
              <a:buChar char="§"/>
            </a:pPr>
            <a:r>
              <a:rPr lang="en-US" sz="2800" b="1" dirty="0"/>
              <a:t>Asexual reproduction</a:t>
            </a:r>
            <a:r>
              <a:rPr lang="en-US" sz="2800" dirty="0"/>
              <a:t> (extra-intestinal cells)</a:t>
            </a:r>
          </a:p>
          <a:p>
            <a:pPr lvl="1">
              <a:buClrTx/>
              <a:buFont typeface="Wingdings" panose="05000000000000000000" pitchFamily="2" charset="2"/>
              <a:buChar char="§"/>
            </a:pPr>
            <a:r>
              <a:rPr lang="en-US" sz="2400" b="1" u="sng" dirty="0"/>
              <a:t>Tachyzoites</a:t>
            </a:r>
            <a:r>
              <a:rPr lang="en-US" sz="2400" dirty="0"/>
              <a:t> </a:t>
            </a:r>
          </a:p>
          <a:p>
            <a:pPr lvl="2">
              <a:buClrTx/>
              <a:buFont typeface="Wingdings" panose="05000000000000000000" pitchFamily="2" charset="2"/>
              <a:buChar char="§"/>
            </a:pPr>
            <a:r>
              <a:rPr lang="en-US" sz="2000" dirty="0"/>
              <a:t>Disseminate and invade deep tissue, throughout the body</a:t>
            </a:r>
          </a:p>
          <a:p>
            <a:pPr lvl="2">
              <a:buClrTx/>
              <a:buFont typeface="Wingdings" panose="05000000000000000000" pitchFamily="2" charset="2"/>
              <a:buChar char="§"/>
            </a:pPr>
            <a:r>
              <a:rPr lang="en-US" sz="2000" dirty="0"/>
              <a:t>Fast growing → rapid destruction of host cells → </a:t>
            </a:r>
            <a:r>
              <a:rPr lang="en-US" sz="2000" b="1" u="sng" dirty="0"/>
              <a:t>acute / severe disease</a:t>
            </a:r>
          </a:p>
          <a:p>
            <a:pPr lvl="2">
              <a:buClrTx/>
              <a:buFont typeface="Wingdings" panose="05000000000000000000" pitchFamily="2" charset="2"/>
              <a:buChar char="§"/>
            </a:pPr>
            <a:r>
              <a:rPr lang="en-US" sz="2000" dirty="0"/>
              <a:t>Transform into bradyzoites</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2800" dirty="0"/>
              <a:t>Tachyzoites may be </a:t>
            </a:r>
            <a:r>
              <a:rPr lang="en-US" sz="2800" dirty="0" err="1"/>
              <a:t>transplacentally</a:t>
            </a:r>
            <a:r>
              <a:rPr lang="en-US" sz="2800" dirty="0"/>
              <a:t> transmitted</a:t>
            </a:r>
            <a:endParaRPr lang="en-US" sz="3600" dirty="0"/>
          </a:p>
          <a:p>
            <a:pPr marL="914400" lvl="2" indent="0">
              <a:buClrTx/>
              <a:buNone/>
            </a:pPr>
            <a:endParaRPr lang="en-US" sz="2800" u="sng" dirty="0"/>
          </a:p>
          <a:p>
            <a:pPr lvl="1">
              <a:buClrTx/>
              <a:buFont typeface="Wingdings" panose="05000000000000000000" pitchFamily="2" charset="2"/>
              <a:buChar char="§"/>
            </a:pPr>
            <a:r>
              <a:rPr lang="en-US" sz="2400" b="1" u="sng" dirty="0"/>
              <a:t>Bradyzoites</a:t>
            </a:r>
            <a:r>
              <a:rPr lang="en-US" sz="2400" u="sng" dirty="0"/>
              <a:t> (slow dividing zoites)</a:t>
            </a:r>
            <a:endParaRPr lang="en-US" sz="3200" u="sng" dirty="0"/>
          </a:p>
          <a:p>
            <a:pPr lvl="3">
              <a:buClrTx/>
              <a:buFont typeface="Wingdings" panose="05000000000000000000" pitchFamily="2" charset="2"/>
              <a:buChar char="§"/>
            </a:pPr>
            <a:r>
              <a:rPr lang="en-US" dirty="0"/>
              <a:t>Stationary (= non-disseminating) and form tissue cysts</a:t>
            </a:r>
          </a:p>
          <a:p>
            <a:pPr lvl="2">
              <a:buClrTx/>
              <a:buFont typeface="Wingdings" panose="05000000000000000000" pitchFamily="2" charset="2"/>
              <a:buChar char="§"/>
            </a:pPr>
            <a:r>
              <a:rPr lang="en-US" sz="2000" dirty="0"/>
              <a:t>Tissue cysts</a:t>
            </a:r>
            <a:endParaRPr lang="en-US" sz="2800" dirty="0"/>
          </a:p>
          <a:p>
            <a:pPr lvl="3">
              <a:buClrTx/>
              <a:buFont typeface="Wingdings" panose="05000000000000000000" pitchFamily="2" charset="2"/>
              <a:buChar char="§"/>
            </a:pPr>
            <a:r>
              <a:rPr lang="en-US" dirty="0"/>
              <a:t>Slow growing → </a:t>
            </a:r>
            <a:r>
              <a:rPr lang="en-US" b="1" u="sng" dirty="0"/>
              <a:t>chronic pathology</a:t>
            </a:r>
            <a:r>
              <a:rPr lang="en-US" b="1" dirty="0"/>
              <a:t> </a:t>
            </a:r>
            <a:r>
              <a:rPr lang="en-US" dirty="0"/>
              <a:t>in the paratenic (and human) hosts</a:t>
            </a:r>
          </a:p>
          <a:p>
            <a:pPr lvl="3">
              <a:buClrTx/>
              <a:buFont typeface="Wingdings" panose="05000000000000000000" pitchFamily="2" charset="2"/>
              <a:buChar char="§"/>
            </a:pPr>
            <a:r>
              <a:rPr lang="en-US" dirty="0"/>
              <a:t>Occur in and cause damage to the brain, liver, lungs, striated muscles</a:t>
            </a:r>
          </a:p>
          <a:p>
            <a:pPr lvl="3">
              <a:buClrTx/>
              <a:buFont typeface="Wingdings" panose="05000000000000000000" pitchFamily="2" charset="2"/>
              <a:buChar char="§"/>
            </a:pPr>
            <a:r>
              <a:rPr lang="en-US" dirty="0"/>
              <a:t>Remain viable for the life of the paratenic host</a:t>
            </a:r>
          </a:p>
          <a:p>
            <a:pPr algn="l"/>
            <a:endParaRPr lang="en-US" altLang="en-US" sz="1800" kern="0" dirty="0">
              <a:solidFill>
                <a:schemeClr val="tx1"/>
              </a:solidFill>
            </a:endParaRPr>
          </a:p>
        </p:txBody>
      </p:sp>
      <p:sp>
        <p:nvSpPr>
          <p:cNvPr id="4" name="Slide Number Placeholder 3"/>
          <p:cNvSpPr>
            <a:spLocks noGrp="1"/>
          </p:cNvSpPr>
          <p:nvPr>
            <p:ph type="sldNum" sz="quarter" idx="5"/>
          </p:nvPr>
        </p:nvSpPr>
        <p:spPr/>
        <p:txBody>
          <a:bodyPr/>
          <a:lstStyle/>
          <a:p>
            <a:fld id="{DAB44083-A2B0-473F-93CB-FBABF270A72D}" type="slidenum">
              <a:rPr lang="en-US" smtClean="0"/>
              <a:t>13</a:t>
            </a:fld>
            <a:endParaRPr lang="en-US"/>
          </a:p>
        </p:txBody>
      </p:sp>
    </p:spTree>
    <p:extLst>
      <p:ext uri="{BB962C8B-B14F-4D97-AF65-F5344CB8AC3E}">
        <p14:creationId xmlns:p14="http://schemas.microsoft.com/office/powerpoint/2010/main" val="2315293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kern="0" dirty="0">
                <a:solidFill>
                  <a:srgbClr val="0070C0"/>
                </a:solidFill>
              </a:rPr>
              <a:t>Facultative Indirect Life Cycle: </a:t>
            </a:r>
            <a:r>
              <a:rPr lang="en-US" altLang="en-US" sz="1200" b="1" i="1" kern="0" dirty="0">
                <a:solidFill>
                  <a:srgbClr val="0070C0"/>
                </a:solidFill>
              </a:rPr>
              <a:t>T. gondii</a:t>
            </a:r>
            <a:r>
              <a:rPr lang="en-US" altLang="en-US" sz="1800" b="1" i="1" kern="0" dirty="0">
                <a:solidFill>
                  <a:srgbClr val="0070C0"/>
                </a:solidFill>
              </a:rPr>
              <a:t>  </a:t>
            </a:r>
            <a:r>
              <a:rPr lang="en-US" altLang="en-US" sz="1800" b="1" kern="0" dirty="0">
                <a:solidFill>
                  <a:srgbClr val="0070C0"/>
                </a:solidFill>
              </a:rPr>
              <a:t>Paratenic host to Cat</a:t>
            </a:r>
            <a:endParaRPr lang="en-US" altLang="en-US" sz="1800" kern="0" dirty="0">
              <a:solidFill>
                <a:srgbClr val="0070C0"/>
              </a:solidFill>
            </a:endParaRPr>
          </a:p>
          <a:p>
            <a:pPr lvl="1">
              <a:buClrTx/>
              <a:buFont typeface="Wingdings" panose="05000000000000000000" pitchFamily="2" charset="2"/>
              <a:buChar char="§"/>
            </a:pPr>
            <a:r>
              <a:rPr lang="en-US" sz="2400" dirty="0">
                <a:solidFill>
                  <a:srgbClr val="0070C0"/>
                </a:solidFill>
              </a:rPr>
              <a:t>Infected paratenic host (bradyzoites in tissue cysts) </a:t>
            </a:r>
          </a:p>
          <a:p>
            <a:pPr lvl="1">
              <a:buClrTx/>
              <a:buFont typeface="Wingdings" panose="05000000000000000000" pitchFamily="2" charset="2"/>
              <a:buChar char="§"/>
            </a:pPr>
            <a:r>
              <a:rPr lang="en-US" sz="2400" dirty="0">
                <a:solidFill>
                  <a:srgbClr val="0070C0"/>
                </a:solidFill>
              </a:rPr>
              <a:t>Transmission – carnivorism </a:t>
            </a:r>
            <a:r>
              <a:rPr lang="en-US" sz="2400" dirty="0"/>
              <a:t>→ cat ingests a tissue cyst from a paratenic host</a:t>
            </a:r>
          </a:p>
          <a:p>
            <a:pPr lvl="1">
              <a:buClrTx/>
              <a:buFont typeface="Wingdings" panose="05000000000000000000" pitchFamily="2" charset="2"/>
              <a:buChar char="§"/>
            </a:pPr>
            <a:r>
              <a:rPr lang="en-US" sz="2400" dirty="0"/>
              <a:t>Bradyzoites released from ingested tissue cysts, develop into merozoites in enterocytes</a:t>
            </a:r>
          </a:p>
          <a:p>
            <a:pPr lvl="1">
              <a:buClrTx/>
              <a:buFont typeface="Wingdings" panose="05000000000000000000" pitchFamily="2" charset="2"/>
              <a:buChar char="§"/>
            </a:pPr>
            <a:r>
              <a:rPr lang="en-US" sz="2400" dirty="0"/>
              <a:t>The rest of life cycle follows that of “Cat to Cat”</a:t>
            </a:r>
          </a:p>
          <a:p>
            <a:pPr marL="977900" lvl="2" indent="-285750">
              <a:buClrTx/>
              <a:buFont typeface="Wingdings" panose="05000000000000000000" pitchFamily="2" charset="2"/>
              <a:buChar char="§"/>
            </a:pPr>
            <a:r>
              <a:rPr lang="en-US" sz="2000" dirty="0"/>
              <a:t>Asexual cycle in Intestinal epithelium</a:t>
            </a:r>
          </a:p>
          <a:p>
            <a:pPr marL="977900" lvl="2" indent="-285750">
              <a:buClrTx/>
              <a:buFont typeface="Wingdings" panose="05000000000000000000" pitchFamily="2" charset="2"/>
              <a:buChar char="§"/>
            </a:pPr>
            <a:r>
              <a:rPr lang="en-US" sz="2000" dirty="0"/>
              <a:t>Merozoites → sexual stage resulting in an </a:t>
            </a:r>
            <a:r>
              <a:rPr lang="en-US" sz="2000" dirty="0" err="1"/>
              <a:t>unsporulated</a:t>
            </a:r>
            <a:r>
              <a:rPr lang="en-US" sz="2000" dirty="0"/>
              <a:t> oocyst, passed in the feces</a:t>
            </a:r>
          </a:p>
          <a:p>
            <a:pPr marL="977900" lvl="2" indent="-285750">
              <a:buClrTx/>
              <a:buFont typeface="Wingdings" panose="05000000000000000000" pitchFamily="2" charset="2"/>
              <a:buChar char="§"/>
            </a:pPr>
            <a:r>
              <a:rPr lang="en-US" sz="2000" dirty="0"/>
              <a:t>Some merozoites → invasion of deep tissues to form tachyzoites then bradyzoite cysts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70C0"/>
              </a:solidFill>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ea typeface="Times New Roman" panose="02020603050405020304" pitchFamily="18" charset="0"/>
                <a:cs typeface="Times New Roman" panose="02020603050405020304" pitchFamily="18" charset="0"/>
              </a:rPr>
              <a:t>Prepatent period </a:t>
            </a:r>
            <a:r>
              <a:rPr lang="en-US" dirty="0">
                <a:ea typeface="Times New Roman" panose="02020603050405020304" pitchFamily="18" charset="0"/>
                <a:cs typeface="Times New Roman" panose="02020603050405020304" pitchFamily="18" charset="0"/>
              </a:rPr>
              <a:t>(time from ingesting tissue cyst to passing oocysts) = </a:t>
            </a:r>
            <a:r>
              <a:rPr lang="en-US" dirty="0">
                <a:solidFill>
                  <a:srgbClr val="0070C0"/>
                </a:solidFill>
                <a:ea typeface="Times New Roman" panose="02020603050405020304" pitchFamily="18" charset="0"/>
                <a:cs typeface="Times New Roman" panose="02020603050405020304" pitchFamily="18" charset="0"/>
              </a:rPr>
              <a:t>3 to 10 days</a:t>
            </a:r>
            <a:r>
              <a:rPr lang="en-US"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a:t>
            </a:r>
            <a:r>
              <a:rPr lang="en-US" sz="1200" dirty="0">
                <a:solidFill>
                  <a:srgbClr val="0070C0"/>
                </a:solidFill>
                <a:ea typeface="Times New Roman" panose="02020603050405020304" pitchFamily="18" charset="0"/>
                <a:cs typeface="Times New Roman" panose="02020603050405020304" pitchFamily="18" charset="0"/>
              </a:rPr>
              <a:t>vs. the 19-48 days in cat-to-cat cycle</a:t>
            </a:r>
            <a:endParaRPr lang="en-US" sz="12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Cats ingesting sporulated oocysts from other cat feces vs. cats ingesting tissue cysts. Cats ingesting tissue cysts (i.e. becoming infected from eating rodents) is shorter, so these cats may start shedding infective oocysts earlier. Another reason to suggest clients keep cats indoors so they don’t kill wildlife.</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14</a:t>
            </a:fld>
            <a:endParaRPr lang="en-US"/>
          </a:p>
        </p:txBody>
      </p:sp>
    </p:spTree>
    <p:extLst>
      <p:ext uri="{BB962C8B-B14F-4D97-AF65-F5344CB8AC3E}">
        <p14:creationId xmlns:p14="http://schemas.microsoft.com/office/powerpoint/2010/main" val="2495000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0" dirty="0">
                <a:solidFill>
                  <a:schemeClr val="tx1"/>
                </a:solidFill>
              </a:rPr>
              <a:t>T. </a:t>
            </a:r>
            <a:r>
              <a:rPr lang="en-US" sz="1200" i="1" kern="0" dirty="0" err="1">
                <a:solidFill>
                  <a:schemeClr val="tx1"/>
                </a:solidFill>
              </a:rPr>
              <a:t>gondi</a:t>
            </a:r>
            <a:r>
              <a:rPr lang="en-US" sz="1200" i="1" kern="0" dirty="0">
                <a:solidFill>
                  <a:schemeClr val="tx1"/>
                </a:solidFill>
              </a:rPr>
              <a:t> </a:t>
            </a:r>
            <a:r>
              <a:rPr lang="en-US" sz="1200" kern="0" dirty="0">
                <a:solidFill>
                  <a:schemeClr val="tx1"/>
                </a:solidFill>
              </a:rPr>
              <a:t>facultative intermediate/paratenic hosts = any warm-blooded animal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u="sng" kern="0" dirty="0">
              <a:solidFill>
                <a:schemeClr val="tx1"/>
              </a:solidFill>
            </a:endParaRPr>
          </a:p>
          <a:p>
            <a:pPr>
              <a:buClrTx/>
              <a:buFont typeface="Wingdings" panose="05000000000000000000" pitchFamily="2" charset="2"/>
              <a:buChar char="§"/>
            </a:pPr>
            <a:r>
              <a:rPr lang="en-US" sz="2800" b="1" dirty="0"/>
              <a:t>Transmission</a:t>
            </a:r>
            <a:endParaRPr lang="en-US" sz="3600" b="1" dirty="0"/>
          </a:p>
          <a:p>
            <a:pPr lvl="1">
              <a:buClrTx/>
              <a:buFont typeface="Wingdings" panose="05000000000000000000" pitchFamily="2" charset="2"/>
              <a:buChar char="§"/>
            </a:pPr>
            <a:r>
              <a:rPr lang="en-US" sz="2400" dirty="0"/>
              <a:t>Carnivorism → ingestion of a tissue cyst from a paratenic host</a:t>
            </a:r>
          </a:p>
          <a:p>
            <a:pPr lvl="1">
              <a:buClrTx/>
              <a:buFont typeface="Wingdings" panose="05000000000000000000" pitchFamily="2" charset="2"/>
              <a:buChar char="§"/>
            </a:pPr>
            <a:r>
              <a:rPr lang="en-US" sz="2400" dirty="0"/>
              <a:t>Bradyzoites released from tissue cysts develop into tachyzoites</a:t>
            </a:r>
            <a:endParaRPr lang="en-US" sz="3200" dirty="0"/>
          </a:p>
          <a:p>
            <a:pPr>
              <a:buClrTx/>
              <a:buFont typeface="Wingdings" panose="05000000000000000000" pitchFamily="2" charset="2"/>
              <a:buChar char="§"/>
            </a:pPr>
            <a:r>
              <a:rPr lang="en-US" sz="2800" b="1" dirty="0"/>
              <a:t>Invasion</a:t>
            </a:r>
            <a:r>
              <a:rPr lang="en-US" sz="2800" dirty="0"/>
              <a:t> and </a:t>
            </a:r>
            <a:r>
              <a:rPr lang="en-US" sz="2800" b="1" dirty="0"/>
              <a:t>Asexual reproduction </a:t>
            </a:r>
            <a:r>
              <a:rPr lang="en-US" sz="2800" dirty="0"/>
              <a:t>is the same as “Cat to Paratenic Host” (slide 12)</a:t>
            </a:r>
            <a:endParaRPr lang="en-US" sz="3600" dirty="0"/>
          </a:p>
          <a:p>
            <a:pPr>
              <a:buClrTx/>
              <a:buFont typeface="Wingdings" panose="05000000000000000000" pitchFamily="2" charset="2"/>
              <a:buChar char="§"/>
            </a:pPr>
            <a:r>
              <a:rPr lang="en-US" sz="2800" dirty="0"/>
              <a:t>General Notes</a:t>
            </a:r>
            <a:endParaRPr lang="en-US" sz="3600" dirty="0"/>
          </a:p>
          <a:p>
            <a:pPr lvl="1">
              <a:buClrTx/>
              <a:buFont typeface="Wingdings" panose="05000000000000000000" pitchFamily="2" charset="2"/>
              <a:buChar char="§"/>
            </a:pPr>
            <a:r>
              <a:rPr lang="en-US" sz="2400" dirty="0"/>
              <a:t>Tachyzoites may be </a:t>
            </a:r>
            <a:r>
              <a:rPr lang="en-US" sz="2400" dirty="0" err="1"/>
              <a:t>transplacentally</a:t>
            </a:r>
            <a:r>
              <a:rPr lang="en-US" sz="2400" dirty="0"/>
              <a:t> transmitted.</a:t>
            </a:r>
            <a:endParaRPr lang="en-US" sz="3200" dirty="0"/>
          </a:p>
          <a:p>
            <a:pPr lvl="2">
              <a:buClrTx/>
              <a:buFont typeface="Wingdings" panose="05000000000000000000" pitchFamily="2" charset="2"/>
              <a:buChar char="§"/>
            </a:pPr>
            <a:r>
              <a:rPr lang="en-US" sz="2000" dirty="0"/>
              <a:t>Mother’s ingestion of raw meat with tissue cysts may lead to toxoplasmosis in the fetus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u="sng" kern="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15</a:t>
            </a:fld>
            <a:endParaRPr lang="en-US"/>
          </a:p>
        </p:txBody>
      </p:sp>
    </p:spTree>
    <p:extLst>
      <p:ext uri="{BB962C8B-B14F-4D97-AF65-F5344CB8AC3E}">
        <p14:creationId xmlns:p14="http://schemas.microsoft.com/office/powerpoint/2010/main" val="3639029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16</a:t>
            </a:fld>
            <a:endParaRPr lang="en-US"/>
          </a:p>
        </p:txBody>
      </p:sp>
    </p:spTree>
    <p:extLst>
      <p:ext uri="{BB962C8B-B14F-4D97-AF65-F5344CB8AC3E}">
        <p14:creationId xmlns:p14="http://schemas.microsoft.com/office/powerpoint/2010/main" val="481996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r>
              <a:rPr lang="en-US" dirty="0"/>
              <a:t>Transplacental transmission, the cat is infected during pregnancy.</a:t>
            </a:r>
          </a:p>
          <a:p>
            <a:r>
              <a:rPr lang="en-US" b="0" i="0" dirty="0">
                <a:solidFill>
                  <a:srgbClr val="222222"/>
                </a:solidFill>
                <a:effectLst/>
                <a:latin typeface="Arial" panose="020B0604020202020204" pitchFamily="34" charset="0"/>
              </a:rPr>
              <a:t>Do kittens with toxoplasmosis develop disease? YES</a:t>
            </a:r>
            <a:br>
              <a:rPr lang="en-US" dirty="0"/>
            </a:br>
            <a:r>
              <a:rPr lang="en-US" b="0" i="0" dirty="0">
                <a:solidFill>
                  <a:srgbClr val="222222"/>
                </a:solidFill>
                <a:effectLst/>
                <a:latin typeface="Arial" panose="020B0604020202020204" pitchFamily="34" charset="0"/>
              </a:rPr>
              <a:t>Kittens may be born with congenital toxoplasmosis when the queen is infected with T. gondii during gestation. Clinical signs are more likely to manifest in kittens if the queen is infected in the final 1/3 stage of gestation and severity is dependent on the strain (type) of T. gondii, dose of organisms, and stage of kitten development. Diseases that have been documented in kittens with congenital toxoplasmosis include interstitial pneumonia, necrotizing hepatitis, myocarditis, skeletal and glossal myositis, non-suppurative encephalitis affecting the cerebrum, brain stem, and spinal cord, uveitis, necrotizing adrenal adenitis, and interstitial nephritis.</a:t>
            </a:r>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17</a:t>
            </a:fld>
            <a:endParaRPr lang="en-US"/>
          </a:p>
        </p:txBody>
      </p:sp>
    </p:spTree>
    <p:extLst>
      <p:ext uri="{BB962C8B-B14F-4D97-AF65-F5344CB8AC3E}">
        <p14:creationId xmlns:p14="http://schemas.microsoft.com/office/powerpoint/2010/main" val="2848356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Dx: know that if a cat presents with diarrhea, then run a fecal float to look for oocysts</a:t>
            </a:r>
          </a:p>
          <a:p>
            <a:r>
              <a:rPr lang="en-US" dirty="0"/>
              <a:t>If you suspect systemic Toxoplasmosis in a cat, you can </a:t>
            </a:r>
            <a:r>
              <a:rPr lang="en-US" b="1" dirty="0"/>
              <a:t>use serology to rule out T. gondii if results are seronegative </a:t>
            </a:r>
            <a:r>
              <a:rPr lang="en-US" dirty="0"/>
              <a:t>and </a:t>
            </a:r>
            <a:r>
              <a:rPr lang="en-US" b="1" dirty="0"/>
              <a:t>use detection of tachyzoites in samples to definitively diagnose as positive for T. </a:t>
            </a:r>
            <a:r>
              <a:rPr lang="en-US" b="1" dirty="0" err="1"/>
              <a:t>gongii</a:t>
            </a:r>
            <a:r>
              <a:rPr lang="en-US" dirty="0"/>
              <a:t>.</a:t>
            </a:r>
          </a:p>
          <a:p>
            <a:endParaRPr lang="en-US" dirty="0"/>
          </a:p>
          <a:p>
            <a:r>
              <a:rPr lang="en-US" dirty="0"/>
              <a:t>The reason you wouldn’t use serology to definitively diagnose T. gondii in a cat is because many cats may have been exposed to T. gondii in the past and have antibodies. For example, if a cat comes into the vet hospital with nonspecific clinical signs, the cause of those clinical signs could be due to so many etiologies. If the cat is T. gondii seropositive, it could just be an incidental finding (antibodies from previous exposure). If the cat is seronegative for T. gondii, then T. gondii is likely NOT the cause of the clinical signs –unless the infection is so acute the cat hasn’t made antibodies yet (takes ~ two weeks for animals to mount a detectable antibody response). To fully rule it out, consider acute and convalescent titers.</a:t>
            </a:r>
          </a:p>
        </p:txBody>
      </p:sp>
      <p:sp>
        <p:nvSpPr>
          <p:cNvPr id="4" name="Slide Number Placeholder 3"/>
          <p:cNvSpPr>
            <a:spLocks noGrp="1"/>
          </p:cNvSpPr>
          <p:nvPr>
            <p:ph type="sldNum" sz="quarter" idx="5"/>
          </p:nvPr>
        </p:nvSpPr>
        <p:spPr/>
        <p:txBody>
          <a:bodyPr/>
          <a:lstStyle/>
          <a:p>
            <a:fld id="{DAB44083-A2B0-473F-93CB-FBABF270A72D}" type="slidenum">
              <a:rPr lang="en-US" smtClean="0"/>
              <a:t>18</a:t>
            </a:fld>
            <a:endParaRPr lang="en-US"/>
          </a:p>
        </p:txBody>
      </p:sp>
    </p:spTree>
    <p:extLst>
      <p:ext uri="{BB962C8B-B14F-4D97-AF65-F5344CB8AC3E}">
        <p14:creationId xmlns:p14="http://schemas.microsoft.com/office/powerpoint/2010/main" val="3148320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fecal float centrifugation used to id oocysts in cats. You will not be asked to identify images of oocysts for lecture tests.</a:t>
            </a:r>
          </a:p>
        </p:txBody>
      </p:sp>
      <p:sp>
        <p:nvSpPr>
          <p:cNvPr id="4" name="Slide Number Placeholder 3"/>
          <p:cNvSpPr>
            <a:spLocks noGrp="1"/>
          </p:cNvSpPr>
          <p:nvPr>
            <p:ph type="sldNum" sz="quarter" idx="5"/>
          </p:nvPr>
        </p:nvSpPr>
        <p:spPr/>
        <p:txBody>
          <a:bodyPr/>
          <a:lstStyle/>
          <a:p>
            <a:fld id="{DAB44083-A2B0-473F-93CB-FBABF270A72D}" type="slidenum">
              <a:rPr lang="en-US" smtClean="0"/>
              <a:t>19</a:t>
            </a:fld>
            <a:endParaRPr lang="en-US"/>
          </a:p>
        </p:txBody>
      </p:sp>
    </p:spTree>
    <p:extLst>
      <p:ext uri="{BB962C8B-B14F-4D97-AF65-F5344CB8AC3E}">
        <p14:creationId xmlns:p14="http://schemas.microsoft.com/office/powerpoint/2010/main" val="230931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 </a:t>
            </a:r>
            <a:r>
              <a:rPr lang="en-US" dirty="0" err="1"/>
              <a:t>apicomplexa</a:t>
            </a:r>
            <a:r>
              <a:rPr lang="en-US" dirty="0"/>
              <a:t> life cycle. This slide shows asexual replication stages of </a:t>
            </a:r>
            <a:r>
              <a:rPr lang="en-US" dirty="0" err="1"/>
              <a:t>apicomplexa</a:t>
            </a:r>
            <a:r>
              <a:rPr lang="en-US" dirty="0"/>
              <a:t> pathogens. So far we have just studied the </a:t>
            </a:r>
            <a:r>
              <a:rPr lang="en-US" dirty="0" err="1"/>
              <a:t>apicomplexa</a:t>
            </a:r>
            <a:r>
              <a:rPr lang="en-US" dirty="0"/>
              <a:t> where most of this takes place in the GI tract (DIARRHEA!) These next set of pathogens move beyond the GI tract and cause disease, thus we have grouped them as Systemic </a:t>
            </a:r>
            <a:r>
              <a:rPr lang="en-US" dirty="0" err="1"/>
              <a:t>apicomplexa</a:t>
            </a:r>
            <a:r>
              <a:rPr lang="en-US" dirty="0"/>
              <a:t>. These organisms will move past the enterocytes and into other tissues. </a:t>
            </a:r>
          </a:p>
          <a:p>
            <a:endParaRPr lang="en-US" dirty="0"/>
          </a:p>
          <a:p>
            <a:r>
              <a:rPr lang="en-US" dirty="0"/>
              <a:t>Tachyzoite cysts and bradyzoite cysts form cysts in host tissues. If a predator eats a host with these tissue cysts, that predator can become infected. You will see this as part of the life cycle.</a:t>
            </a:r>
          </a:p>
        </p:txBody>
      </p:sp>
      <p:sp>
        <p:nvSpPr>
          <p:cNvPr id="4" name="Slide Number Placeholder 3"/>
          <p:cNvSpPr>
            <a:spLocks noGrp="1"/>
          </p:cNvSpPr>
          <p:nvPr>
            <p:ph type="sldNum" sz="quarter" idx="5"/>
          </p:nvPr>
        </p:nvSpPr>
        <p:spPr/>
        <p:txBody>
          <a:bodyPr/>
          <a:lstStyle/>
          <a:p>
            <a:fld id="{DAB44083-A2B0-473F-93CB-FBABF270A72D}" type="slidenum">
              <a:rPr lang="en-US" smtClean="0"/>
              <a:t>2</a:t>
            </a:fld>
            <a:endParaRPr lang="en-US"/>
          </a:p>
        </p:txBody>
      </p:sp>
    </p:spTree>
    <p:extLst>
      <p:ext uri="{BB962C8B-B14F-4D97-AF65-F5344CB8AC3E}">
        <p14:creationId xmlns:p14="http://schemas.microsoft.com/office/powerpoint/2010/main" val="1721744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Cats usually only shed ~1-2 weeks</a:t>
            </a:r>
          </a:p>
          <a:p>
            <a:endParaRPr lang="en-US" dirty="0"/>
          </a:p>
          <a:p>
            <a:r>
              <a:rPr lang="en-US" dirty="0"/>
              <a:t>Ponazuril was used safely for weeks in the treatment of keratoconjunctivitis due to T. gondii in a dog after treatment with clindamycin failed (Swinger R.L, Schmidt Jr. K.A, </a:t>
            </a:r>
            <a:r>
              <a:rPr lang="en-US" dirty="0" err="1"/>
              <a:t>Dubielzig</a:t>
            </a:r>
            <a:r>
              <a:rPr lang="en-US" dirty="0"/>
              <a:t> R.R. Keratoconjunctivitis associated with Toxoplasma gondii in a dog.  Vet </a:t>
            </a:r>
            <a:r>
              <a:rPr lang="en-US" dirty="0" err="1"/>
              <a:t>Ophthalmol</a:t>
            </a:r>
            <a:r>
              <a:rPr lang="en-US" dirty="0"/>
              <a:t> . 2009;12:56–60. </a:t>
            </a:r>
            <a:r>
              <a:rPr lang="en-US"/>
              <a:t>PMID: 19152600_</a:t>
            </a:r>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22</a:t>
            </a:fld>
            <a:endParaRPr lang="en-US"/>
          </a:p>
        </p:txBody>
      </p:sp>
    </p:spTree>
    <p:extLst>
      <p:ext uri="{BB962C8B-B14F-4D97-AF65-F5344CB8AC3E}">
        <p14:creationId xmlns:p14="http://schemas.microsoft.com/office/powerpoint/2010/main" val="2566311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these 3 main ways to control T. gondii in cats</a:t>
            </a:r>
          </a:p>
        </p:txBody>
      </p:sp>
      <p:sp>
        <p:nvSpPr>
          <p:cNvPr id="4" name="Slide Number Placeholder 3"/>
          <p:cNvSpPr>
            <a:spLocks noGrp="1"/>
          </p:cNvSpPr>
          <p:nvPr>
            <p:ph type="sldNum" sz="quarter" idx="10"/>
          </p:nvPr>
        </p:nvSpPr>
        <p:spPr/>
        <p:txBody>
          <a:bodyPr/>
          <a:lstStyle/>
          <a:p>
            <a:fld id="{DAB44083-A2B0-473F-93CB-FBABF270A72D}" type="slidenum">
              <a:rPr lang="en-US" smtClean="0"/>
              <a:t>23</a:t>
            </a:fld>
            <a:endParaRPr lang="en-US"/>
          </a:p>
        </p:txBody>
      </p:sp>
    </p:spTree>
    <p:extLst>
      <p:ext uri="{BB962C8B-B14F-4D97-AF65-F5344CB8AC3E}">
        <p14:creationId xmlns:p14="http://schemas.microsoft.com/office/powerpoint/2010/main" val="3244793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24</a:t>
            </a:fld>
            <a:endParaRPr lang="en-US"/>
          </a:p>
        </p:txBody>
      </p:sp>
    </p:spTree>
    <p:extLst>
      <p:ext uri="{BB962C8B-B14F-4D97-AF65-F5344CB8AC3E}">
        <p14:creationId xmlns:p14="http://schemas.microsoft.com/office/powerpoint/2010/main" val="3961777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Carnivores get it by either eating oocysts shed from cats or eating paratenic hoses</a:t>
            </a:r>
          </a:p>
          <a:p>
            <a:r>
              <a:rPr lang="en-US" dirty="0"/>
              <a:t>Herbivores get it by eating oocysts from cats</a:t>
            </a:r>
          </a:p>
          <a:p>
            <a:endParaRPr lang="en-US" dirty="0"/>
          </a:p>
          <a:p>
            <a:r>
              <a:rPr lang="en-US" dirty="0"/>
              <a:t>Abortion more common in sheep</a:t>
            </a:r>
          </a:p>
        </p:txBody>
      </p:sp>
      <p:sp>
        <p:nvSpPr>
          <p:cNvPr id="4" name="Slide Number Placeholder 3"/>
          <p:cNvSpPr>
            <a:spLocks noGrp="1"/>
          </p:cNvSpPr>
          <p:nvPr>
            <p:ph type="sldNum" sz="quarter" idx="5"/>
          </p:nvPr>
        </p:nvSpPr>
        <p:spPr/>
        <p:txBody>
          <a:bodyPr/>
          <a:lstStyle/>
          <a:p>
            <a:fld id="{DAB44083-A2B0-473F-93CB-FBABF270A72D}" type="slidenum">
              <a:rPr lang="en-US" smtClean="0"/>
              <a:t>25</a:t>
            </a:fld>
            <a:endParaRPr lang="en-US"/>
          </a:p>
        </p:txBody>
      </p:sp>
    </p:spTree>
    <p:extLst>
      <p:ext uri="{BB962C8B-B14F-4D97-AF65-F5344CB8AC3E}">
        <p14:creationId xmlns:p14="http://schemas.microsoft.com/office/powerpoint/2010/main" val="2211340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26</a:t>
            </a:fld>
            <a:endParaRPr lang="en-US"/>
          </a:p>
        </p:txBody>
      </p:sp>
    </p:spTree>
    <p:extLst>
      <p:ext uri="{BB962C8B-B14F-4D97-AF65-F5344CB8AC3E}">
        <p14:creationId xmlns:p14="http://schemas.microsoft.com/office/powerpoint/2010/main" val="3732837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uncooked pork and poultry are important sources for human infection</a:t>
            </a:r>
          </a:p>
        </p:txBody>
      </p:sp>
      <p:sp>
        <p:nvSpPr>
          <p:cNvPr id="4" name="Slide Number Placeholder 3"/>
          <p:cNvSpPr>
            <a:spLocks noGrp="1"/>
          </p:cNvSpPr>
          <p:nvPr>
            <p:ph type="sldNum" sz="quarter" idx="5"/>
          </p:nvPr>
        </p:nvSpPr>
        <p:spPr/>
        <p:txBody>
          <a:bodyPr/>
          <a:lstStyle/>
          <a:p>
            <a:fld id="{DAB44083-A2B0-473F-93CB-FBABF270A72D}" type="slidenum">
              <a:rPr lang="en-US" smtClean="0"/>
              <a:t>27</a:t>
            </a:fld>
            <a:endParaRPr lang="en-US"/>
          </a:p>
        </p:txBody>
      </p:sp>
    </p:spTree>
    <p:extLst>
      <p:ext uri="{BB962C8B-B14F-4D97-AF65-F5344CB8AC3E}">
        <p14:creationId xmlns:p14="http://schemas.microsoft.com/office/powerpoint/2010/main" val="3801425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Unpasteurized milk</a:t>
            </a:r>
          </a:p>
        </p:txBody>
      </p:sp>
      <p:sp>
        <p:nvSpPr>
          <p:cNvPr id="4" name="Slide Number Placeholder 3"/>
          <p:cNvSpPr>
            <a:spLocks noGrp="1"/>
          </p:cNvSpPr>
          <p:nvPr>
            <p:ph type="sldNum" sz="quarter" idx="5"/>
          </p:nvPr>
        </p:nvSpPr>
        <p:spPr/>
        <p:txBody>
          <a:bodyPr/>
          <a:lstStyle/>
          <a:p>
            <a:fld id="{DAB44083-A2B0-473F-93CB-FBABF270A72D}" type="slidenum">
              <a:rPr lang="en-US" smtClean="0"/>
              <a:t>28</a:t>
            </a:fld>
            <a:endParaRPr lang="en-US"/>
          </a:p>
        </p:txBody>
      </p:sp>
    </p:spTree>
    <p:extLst>
      <p:ext uri="{BB962C8B-B14F-4D97-AF65-F5344CB8AC3E}">
        <p14:creationId xmlns:p14="http://schemas.microsoft.com/office/powerpoint/2010/main" val="3038216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the difference in </a:t>
            </a:r>
            <a:r>
              <a:rPr lang="en-US" dirty="0" err="1"/>
              <a:t>dz</a:t>
            </a:r>
            <a:r>
              <a:rPr lang="en-US" dirty="0"/>
              <a:t> severity between infection of T. gondii between an immunocompetent person and an immunocompromised person. You won’t be tested on the details of this slide</a:t>
            </a:r>
          </a:p>
          <a:p>
            <a:endParaRPr lang="en-US" sz="1200" dirty="0"/>
          </a:p>
          <a:p>
            <a:r>
              <a:rPr lang="en-US" sz="1200" dirty="0"/>
              <a:t>“flu-like” illness that may last for weeks = Fever, myalgia, sore throat, lymphadenopathy</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29</a:t>
            </a:fld>
            <a:endParaRPr lang="en-US"/>
          </a:p>
        </p:txBody>
      </p:sp>
    </p:spTree>
    <p:extLst>
      <p:ext uri="{BB962C8B-B14F-4D97-AF65-F5344CB8AC3E}">
        <p14:creationId xmlns:p14="http://schemas.microsoft.com/office/powerpoint/2010/main" val="4009168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buClrTx/>
              <a:buFont typeface="Wingdings" panose="05000000000000000000" pitchFamily="2" charset="2"/>
              <a:buNone/>
            </a:pPr>
            <a:r>
              <a:rPr lang="en-US" dirty="0"/>
              <a:t>Know blue font</a:t>
            </a:r>
          </a:p>
          <a:p>
            <a:pPr lvl="2">
              <a:buClrTx/>
              <a:buFont typeface="Wingdings" panose="05000000000000000000" pitchFamily="2" charset="2"/>
              <a:buNone/>
            </a:pPr>
            <a:endParaRPr lang="en-US" dirty="0"/>
          </a:p>
          <a:p>
            <a:pPr lvl="2">
              <a:buClrTx/>
              <a:buFont typeface="Wingdings" panose="05000000000000000000" pitchFamily="2" charset="2"/>
              <a:buNone/>
            </a:pPr>
            <a:r>
              <a:rPr lang="en-US" b="0" i="0" u="none" dirty="0">
                <a:solidFill>
                  <a:schemeClr val="tx1"/>
                </a:solidFill>
                <a:effectLst/>
                <a:latin typeface="Arial" panose="020B0604020202020204" pitchFamily="34" charset="0"/>
                <a:cs typeface="Arial" panose="020B0604020202020204" pitchFamily="34" charset="0"/>
              </a:rPr>
              <a:t>Pyrimethamine is a medication to treat parasite diseases. </a:t>
            </a:r>
            <a:r>
              <a:rPr lang="en-US" b="0" i="0" dirty="0">
                <a:solidFill>
                  <a:srgbClr val="202122"/>
                </a:solidFill>
                <a:effectLst/>
                <a:latin typeface="Arial" panose="020B0604020202020204" pitchFamily="34" charset="0"/>
              </a:rPr>
              <a:t>Pyrimethamine was approved as a generic in the United States in February 2020</a:t>
            </a:r>
          </a:p>
          <a:p>
            <a:pPr lvl="2">
              <a:buClrTx/>
              <a:buFont typeface="Wingdings" panose="05000000000000000000" pitchFamily="2" charset="2"/>
              <a:buNone/>
            </a:pPr>
            <a:endParaRPr lang="en-US" b="0" i="0" u="none" dirty="0">
              <a:solidFill>
                <a:srgbClr val="202122"/>
              </a:solidFill>
              <a:effectLst/>
              <a:latin typeface="Arial" panose="020B0604020202020204" pitchFamily="34" charset="0"/>
              <a:cs typeface="Arial" panose="020B0604020202020204" pitchFamily="34" charset="0"/>
            </a:endParaRPr>
          </a:p>
          <a:p>
            <a:pPr lvl="2">
              <a:buClrTx/>
              <a:buFont typeface="Wingdings" panose="05000000000000000000" pitchFamily="2" charset="2"/>
              <a:buNone/>
            </a:pPr>
            <a:r>
              <a:rPr lang="en-US" b="0" i="0" u="none" dirty="0">
                <a:solidFill>
                  <a:srgbClr val="202122"/>
                </a:solidFill>
                <a:effectLst/>
                <a:latin typeface="Arial" panose="020B0604020202020204" pitchFamily="34" charset="0"/>
                <a:cs typeface="Arial" panose="020B0604020202020204" pitchFamily="34" charset="0"/>
              </a:rPr>
              <a:t>chorioretinitis</a:t>
            </a:r>
            <a:endParaRPr lang="en-US" b="0" u="none"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B44083-A2B0-473F-93CB-FBABF270A72D}" type="slidenum">
              <a:rPr lang="en-US" smtClean="0"/>
              <a:t>30</a:t>
            </a:fld>
            <a:endParaRPr lang="en-US"/>
          </a:p>
        </p:txBody>
      </p:sp>
    </p:spTree>
    <p:extLst>
      <p:ext uri="{BB962C8B-B14F-4D97-AF65-F5344CB8AC3E}">
        <p14:creationId xmlns:p14="http://schemas.microsoft.com/office/powerpoint/2010/main" val="280383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this. The additional slides are important too as you will be asked about toxoplasmosis by pregnant cat owners.</a:t>
            </a:r>
          </a:p>
          <a:p>
            <a:endParaRPr lang="en-US" dirty="0"/>
          </a:p>
          <a:p>
            <a:r>
              <a:rPr lang="en-US" dirty="0"/>
              <a:t>~1/3000 – 1/10,000 births</a:t>
            </a:r>
          </a:p>
        </p:txBody>
      </p:sp>
      <p:sp>
        <p:nvSpPr>
          <p:cNvPr id="4" name="Slide Number Placeholder 3"/>
          <p:cNvSpPr>
            <a:spLocks noGrp="1"/>
          </p:cNvSpPr>
          <p:nvPr>
            <p:ph type="sldNum" sz="quarter" idx="5"/>
          </p:nvPr>
        </p:nvSpPr>
        <p:spPr/>
        <p:txBody>
          <a:bodyPr/>
          <a:lstStyle/>
          <a:p>
            <a:fld id="{DAB44083-A2B0-473F-93CB-FBABF270A72D}" type="slidenum">
              <a:rPr lang="en-US" smtClean="0"/>
              <a:t>31</a:t>
            </a:fld>
            <a:endParaRPr lang="en-US"/>
          </a:p>
        </p:txBody>
      </p:sp>
    </p:spTree>
    <p:extLst>
      <p:ext uri="{BB962C8B-B14F-4D97-AF65-F5344CB8AC3E}">
        <p14:creationId xmlns:p14="http://schemas.microsoft.com/office/powerpoint/2010/main" val="4174805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concept to understand in apicomplexan life cycles is that Sexual reproduction (which is how infective oocytes are produced) only occurs in the definitive host. </a:t>
            </a:r>
          </a:p>
          <a:p>
            <a:r>
              <a:rPr lang="en-US" dirty="0"/>
              <a:t>The definitive host is the host that shed infecting oocytes (which contain the infective </a:t>
            </a:r>
            <a:r>
              <a:rPr lang="en-US" dirty="0" err="1"/>
              <a:t>sporocytes</a:t>
            </a:r>
            <a:r>
              <a:rPr lang="en-US" dirty="0"/>
              <a:t>). </a:t>
            </a:r>
          </a:p>
          <a:p>
            <a:r>
              <a:rPr lang="en-US" dirty="0"/>
              <a:t>As we cover the different systemic and intestinal </a:t>
            </a:r>
            <a:r>
              <a:rPr lang="en-US" dirty="0" err="1"/>
              <a:t>apicomplexa</a:t>
            </a:r>
            <a:r>
              <a:rPr lang="en-US" dirty="0"/>
              <a:t>, you will learn about the different infective forms of the parasite.</a:t>
            </a:r>
          </a:p>
          <a:p>
            <a:endParaRPr lang="en-US" dirty="0"/>
          </a:p>
          <a:p>
            <a:r>
              <a:rPr lang="en-US" u="sng" dirty="0"/>
              <a:t>All the following are infective if ingested:</a:t>
            </a:r>
          </a:p>
          <a:p>
            <a:r>
              <a:rPr lang="en-US" dirty="0"/>
              <a:t>Sporozoites</a:t>
            </a:r>
          </a:p>
          <a:p>
            <a:r>
              <a:rPr lang="en-US" dirty="0"/>
              <a:t>Sporocysts</a:t>
            </a:r>
          </a:p>
          <a:p>
            <a:r>
              <a:rPr lang="en-US" dirty="0"/>
              <a:t>Sporulated oocysts</a:t>
            </a:r>
          </a:p>
          <a:p>
            <a:r>
              <a:rPr lang="en-US" dirty="0"/>
              <a:t>Bradyzoites or tachyzoites in tissue cysts (i.e. if a predator eats a host with these tissue cysts, that predator can become infected)</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a:t>
            </a:fld>
            <a:endParaRPr lang="en-US"/>
          </a:p>
        </p:txBody>
      </p:sp>
    </p:spTree>
    <p:extLst>
      <p:ext uri="{BB962C8B-B14F-4D97-AF65-F5344CB8AC3E}">
        <p14:creationId xmlns:p14="http://schemas.microsoft.com/office/powerpoint/2010/main" val="1607856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for veterinarians to understand this because pregnant cat owners will need help understanding this and may mistakenly believe they have to get rid of their cats.</a:t>
            </a:r>
          </a:p>
          <a:p>
            <a:pPr lvl="1">
              <a:buClr>
                <a:schemeClr val="tx1"/>
              </a:buClr>
              <a:buFont typeface="Wingdings" panose="05000000000000000000" pitchFamily="2" charset="2"/>
              <a:buChar char="§"/>
            </a:pPr>
            <a:r>
              <a:rPr lang="en-US" dirty="0">
                <a:solidFill>
                  <a:srgbClr val="0070C0"/>
                </a:solidFill>
              </a:rPr>
              <a:t>If mother’s 1</a:t>
            </a:r>
            <a:r>
              <a:rPr lang="en-US" baseline="30000" dirty="0">
                <a:solidFill>
                  <a:srgbClr val="0070C0"/>
                </a:solidFill>
              </a:rPr>
              <a:t>st</a:t>
            </a:r>
            <a:r>
              <a:rPr lang="en-US" dirty="0">
                <a:solidFill>
                  <a:srgbClr val="0070C0"/>
                </a:solidFill>
              </a:rPr>
              <a:t> exposure occurs:</a:t>
            </a:r>
          </a:p>
          <a:p>
            <a:pPr marL="914400" lvl="2" indent="0">
              <a:buClr>
                <a:schemeClr val="tx1"/>
              </a:buClr>
              <a:buNone/>
            </a:pPr>
            <a:r>
              <a:rPr lang="en-US" u="sng" dirty="0">
                <a:solidFill>
                  <a:srgbClr val="0070C0"/>
                </a:solidFill>
              </a:rPr>
              <a:t>During pregnancy (</a:t>
            </a:r>
            <a:r>
              <a:rPr lang="en-US" sz="1600" dirty="0">
                <a:solidFill>
                  <a:srgbClr val="0070C0"/>
                </a:solidFill>
              </a:rPr>
              <a:t>i.e. if mother does NOT have protective antibodies from a previous exposure)</a:t>
            </a:r>
          </a:p>
          <a:p>
            <a:pPr lvl="3">
              <a:buClr>
                <a:schemeClr val="tx1"/>
              </a:buClr>
              <a:buFont typeface="Wingdings" panose="05000000000000000000" pitchFamily="2" charset="2"/>
              <a:buChar char="§"/>
            </a:pPr>
            <a:r>
              <a:rPr lang="en-US" dirty="0">
                <a:solidFill>
                  <a:srgbClr val="0070C0"/>
                </a:solidFill>
              </a:rPr>
              <a:t>Transplacental transmission could occur and infect fetus</a:t>
            </a:r>
          </a:p>
          <a:p>
            <a:pPr marL="914400" lvl="2" indent="0">
              <a:buClr>
                <a:schemeClr val="tx1"/>
              </a:buClr>
              <a:buNone/>
            </a:pPr>
            <a:r>
              <a:rPr lang="en-US" u="sng" dirty="0">
                <a:solidFill>
                  <a:srgbClr val="0070C0"/>
                </a:solidFill>
              </a:rPr>
              <a:t>Prior to pregnancy, </a:t>
            </a:r>
          </a:p>
          <a:p>
            <a:pPr lvl="3">
              <a:buClr>
                <a:schemeClr val="tx1"/>
              </a:buClr>
              <a:buFont typeface="Wingdings" panose="05000000000000000000" pitchFamily="2" charset="2"/>
              <a:buChar char="§"/>
            </a:pPr>
            <a:r>
              <a:rPr lang="en-US" dirty="0">
                <a:solidFill>
                  <a:srgbClr val="0070C0"/>
                </a:solidFill>
              </a:rPr>
              <a:t>then mother’s immune system will control toxoplasmosis, unless mother is immune-deficient</a:t>
            </a:r>
          </a:p>
          <a:p>
            <a:pPr lvl="1">
              <a:buClr>
                <a:schemeClr val="tx1"/>
              </a:buClr>
              <a:buFont typeface="Wingdings" panose="05000000000000000000" pitchFamily="2" charset="2"/>
              <a:buChar char="§"/>
            </a:pPr>
            <a:r>
              <a:rPr lang="en-US" dirty="0">
                <a:solidFill>
                  <a:srgbClr val="0070C0"/>
                </a:solidFill>
              </a:rPr>
              <a:t>Newly pregnant women tested for antibodies → if seropositive then that’s good! → mother and fetus are protected if exposed while pregnant</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33</a:t>
            </a:fld>
            <a:endParaRPr lang="en-US"/>
          </a:p>
        </p:txBody>
      </p:sp>
    </p:spTree>
    <p:extLst>
      <p:ext uri="{BB962C8B-B14F-4D97-AF65-F5344CB8AC3E}">
        <p14:creationId xmlns:p14="http://schemas.microsoft.com/office/powerpoint/2010/main" val="2927310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ClrTx/>
              <a:buNone/>
            </a:pPr>
            <a:r>
              <a:rPr lang="en-US" sz="2800" dirty="0">
                <a:solidFill>
                  <a:srgbClr val="0070C0"/>
                </a:solidFill>
              </a:rPr>
              <a:t>Pregnancy Advice</a:t>
            </a:r>
            <a:endParaRPr lang="en-US" sz="3600" dirty="0">
              <a:solidFill>
                <a:srgbClr val="0070C0"/>
              </a:solidFill>
            </a:endParaRPr>
          </a:p>
          <a:p>
            <a:pPr lvl="1">
              <a:buClrTx/>
              <a:buFont typeface="Wingdings" panose="05000000000000000000" pitchFamily="2" charset="2"/>
              <a:buChar char="§"/>
            </a:pPr>
            <a:r>
              <a:rPr lang="en-US" sz="2400" dirty="0">
                <a:solidFill>
                  <a:srgbClr val="0070C0"/>
                </a:solidFill>
              </a:rPr>
              <a:t>Get antibody tested:  Mother &amp; Cat</a:t>
            </a:r>
          </a:p>
          <a:p>
            <a:pPr lvl="2">
              <a:buClrTx/>
              <a:buFont typeface="Wingdings" panose="05000000000000000000" pitchFamily="2" charset="2"/>
              <a:buChar char="§"/>
            </a:pPr>
            <a:r>
              <a:rPr lang="en-US" sz="2000" b="1" dirty="0">
                <a:solidFill>
                  <a:srgbClr val="0070C0"/>
                </a:solidFill>
              </a:rPr>
              <a:t>Seropositive</a:t>
            </a:r>
            <a:r>
              <a:rPr lang="en-US" sz="2000" dirty="0">
                <a:solidFill>
                  <a:srgbClr val="0070C0"/>
                </a:solidFill>
              </a:rPr>
              <a:t> </a:t>
            </a:r>
            <a:r>
              <a:rPr lang="en-US" sz="2000" b="1" dirty="0">
                <a:solidFill>
                  <a:srgbClr val="0070C0"/>
                </a:solidFill>
              </a:rPr>
              <a:t>then no worries</a:t>
            </a:r>
            <a:r>
              <a:rPr lang="en-US" sz="2000" dirty="0">
                <a:solidFill>
                  <a:srgbClr val="0070C0"/>
                </a:solidFill>
              </a:rPr>
              <a:t>!</a:t>
            </a:r>
          </a:p>
          <a:p>
            <a:pPr lvl="2">
              <a:buClrTx/>
              <a:buFont typeface="Wingdings" panose="05000000000000000000" pitchFamily="2" charset="2"/>
              <a:buChar char="§"/>
            </a:pPr>
            <a:r>
              <a:rPr lang="en-US" sz="2000" b="1" dirty="0">
                <a:solidFill>
                  <a:srgbClr val="0070C0"/>
                </a:solidFill>
              </a:rPr>
              <a:t>Cats usually only shed oocysts once in their life</a:t>
            </a:r>
            <a:r>
              <a:rPr lang="en-US" sz="2000" dirty="0">
                <a:solidFill>
                  <a:srgbClr val="0070C0"/>
                </a:solidFill>
              </a:rPr>
              <a:t>,  so seropositive cat usually = a previous exposure/infection</a:t>
            </a:r>
          </a:p>
          <a:p>
            <a:pPr lvl="1">
              <a:buClrTx/>
              <a:buFont typeface="Wingdings" panose="05000000000000000000" pitchFamily="2" charset="2"/>
              <a:buChar char="§"/>
            </a:pPr>
            <a:r>
              <a:rPr lang="en-US" sz="2400" dirty="0">
                <a:solidFill>
                  <a:srgbClr val="0070C0"/>
                </a:solidFill>
              </a:rPr>
              <a:t>Avoid cat feces (sporulation in 1-3 days)</a:t>
            </a:r>
            <a:endParaRPr lang="en-US" sz="3200" dirty="0">
              <a:solidFill>
                <a:srgbClr val="0070C0"/>
              </a:solidFill>
            </a:endParaRPr>
          </a:p>
          <a:p>
            <a:pPr lvl="1">
              <a:buClrTx/>
              <a:buFont typeface="Wingdings" panose="05000000000000000000" pitchFamily="2" charset="2"/>
              <a:buChar char="§"/>
            </a:pPr>
            <a:r>
              <a:rPr lang="en-US" sz="2400" dirty="0">
                <a:solidFill>
                  <a:srgbClr val="0070C0"/>
                </a:solidFill>
              </a:rPr>
              <a:t>Avoid uncooked meat, unclean hands/vegetables/knives/cutting boards.</a:t>
            </a:r>
          </a:p>
          <a:p>
            <a:pPr lvl="1">
              <a:buClrTx/>
              <a:buFont typeface="Wingdings" panose="05000000000000000000" pitchFamily="2" charset="2"/>
              <a:buChar char="§"/>
            </a:pPr>
            <a:r>
              <a:rPr lang="en-US" sz="2400" b="1" dirty="0">
                <a:solidFill>
                  <a:srgbClr val="0070C0"/>
                </a:solidFill>
              </a:rPr>
              <a:t>Casual contact with cats is very low risk.</a:t>
            </a:r>
          </a:p>
          <a:p>
            <a:pPr lvl="2">
              <a:buClrTx/>
              <a:buFont typeface="Wingdings" panose="05000000000000000000" pitchFamily="2" charset="2"/>
              <a:buChar char="§"/>
            </a:pPr>
            <a:r>
              <a:rPr lang="en-US" sz="2000" dirty="0">
                <a:solidFill>
                  <a:srgbClr val="0070C0"/>
                </a:solidFill>
              </a:rPr>
              <a:t>Indoor cats less risky than outdoor cats</a:t>
            </a:r>
          </a:p>
          <a:p>
            <a:pPr lvl="2">
              <a:buClrTx/>
              <a:buFont typeface="Wingdings" panose="05000000000000000000" pitchFamily="2" charset="2"/>
              <a:buChar char="§"/>
            </a:pPr>
            <a:r>
              <a:rPr lang="en-US" sz="2000" dirty="0">
                <a:solidFill>
                  <a:srgbClr val="0070C0"/>
                </a:solidFill>
              </a:rPr>
              <a:t>Old outdoor cats less risky than young outdoor cats</a:t>
            </a:r>
          </a:p>
          <a:p>
            <a:pPr lvl="2">
              <a:buClrTx/>
              <a:buFont typeface="Wingdings" panose="05000000000000000000" pitchFamily="2" charset="2"/>
              <a:buNone/>
            </a:pPr>
            <a:endParaRPr lang="en-US" sz="2000" b="0" i="0" dirty="0">
              <a:solidFill>
                <a:srgbClr val="0070C0"/>
              </a:solidFill>
              <a:effectLst/>
              <a:latin typeface="+mn-lt"/>
            </a:endParaRPr>
          </a:p>
          <a:p>
            <a:pPr lvl="2">
              <a:buClrTx/>
              <a:buFont typeface="Wingdings" panose="05000000000000000000" pitchFamily="2" charset="2"/>
              <a:buNone/>
            </a:pPr>
            <a:r>
              <a:rPr lang="en-US" sz="3200" b="0" i="0" dirty="0">
                <a:solidFill>
                  <a:srgbClr val="222222"/>
                </a:solidFill>
                <a:effectLst/>
                <a:latin typeface="Arial" panose="020B0604020202020204" pitchFamily="34" charset="0"/>
              </a:rPr>
              <a:t>UPDATE on cats and re-shedding of oocysts:</a:t>
            </a:r>
            <a:br>
              <a:rPr lang="en-US" sz="3200" dirty="0"/>
            </a:br>
            <a:r>
              <a:rPr lang="en-US" sz="3200" b="0" i="0" dirty="0">
                <a:solidFill>
                  <a:srgbClr val="222222"/>
                </a:solidFill>
                <a:effectLst/>
                <a:latin typeface="Arial" panose="020B0604020202020204" pitchFamily="34" charset="0"/>
              </a:rPr>
              <a:t>The re-shedding of oocysts by cats remains an important aspect in the epidemiology of T. gondii. It was previously believed that, after the first infection, cats would excrete thousands of oocysts, and then elimination would no longer occur during the life of the animal. </a:t>
            </a:r>
            <a:r>
              <a:rPr lang="en-US" sz="3200" b="1" i="0" dirty="0">
                <a:solidFill>
                  <a:srgbClr val="222222"/>
                </a:solidFill>
                <a:effectLst/>
                <a:latin typeface="Arial" panose="020B0604020202020204" pitchFamily="34" charset="0"/>
              </a:rPr>
              <a:t>However, recent studies have demonstrated re-shedding after experimental application of immunosuppressive therapy...or in clinically ill cats</a:t>
            </a:r>
            <a:r>
              <a:rPr lang="en-US" sz="3200" b="0" i="0" dirty="0">
                <a:solidFill>
                  <a:srgbClr val="222222"/>
                </a:solidFill>
                <a:effectLst/>
                <a:latin typeface="Arial" panose="020B0604020202020204" pitchFamily="34" charset="0"/>
              </a:rPr>
              <a:t>.</a:t>
            </a:r>
            <a:endParaRPr lang="en-US" sz="2000" dirty="0">
              <a:solidFill>
                <a:srgbClr val="0070C0"/>
              </a:solidFill>
            </a:endParaRPr>
          </a:p>
        </p:txBody>
      </p:sp>
      <p:sp>
        <p:nvSpPr>
          <p:cNvPr id="4" name="Slide Number Placeholder 3"/>
          <p:cNvSpPr>
            <a:spLocks noGrp="1"/>
          </p:cNvSpPr>
          <p:nvPr>
            <p:ph type="sldNum" sz="quarter" idx="10"/>
          </p:nvPr>
        </p:nvSpPr>
        <p:spPr/>
        <p:txBody>
          <a:bodyPr/>
          <a:lstStyle/>
          <a:p>
            <a:fld id="{DAB44083-A2B0-473F-93CB-FBABF270A72D}" type="slidenum">
              <a:rPr lang="en-US" smtClean="0"/>
              <a:t>34</a:t>
            </a:fld>
            <a:endParaRPr lang="en-US"/>
          </a:p>
        </p:txBody>
      </p:sp>
    </p:spTree>
    <p:extLst>
      <p:ext uri="{BB962C8B-B14F-4D97-AF65-F5344CB8AC3E}">
        <p14:creationId xmlns:p14="http://schemas.microsoft.com/office/powerpoint/2010/main" val="250046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auto"/>
            <a:endParaRPr lang="en-US" dirty="0"/>
          </a:p>
        </p:txBody>
      </p:sp>
      <p:sp>
        <p:nvSpPr>
          <p:cNvPr id="4" name="Slide Number Placeholder 3"/>
          <p:cNvSpPr>
            <a:spLocks noGrp="1"/>
          </p:cNvSpPr>
          <p:nvPr>
            <p:ph type="sldNum" sz="quarter" idx="10"/>
          </p:nvPr>
        </p:nvSpPr>
        <p:spPr/>
        <p:txBody>
          <a:bodyPr/>
          <a:lstStyle/>
          <a:p>
            <a:fld id="{0D4EB5DA-FE15-4F35-940D-6242A2B12F7F}" type="slidenum">
              <a:rPr lang="en-US" smtClean="0"/>
              <a:t>36</a:t>
            </a:fld>
            <a:endParaRPr lang="en-US"/>
          </a:p>
        </p:txBody>
      </p:sp>
    </p:spTree>
    <p:extLst>
      <p:ext uri="{BB962C8B-B14F-4D97-AF65-F5344CB8AC3E}">
        <p14:creationId xmlns:p14="http://schemas.microsoft.com/office/powerpoint/2010/main" val="3504507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not be asked to identify oocysts or sporulated oocysts on the lecture exam</a:t>
            </a:r>
          </a:p>
        </p:txBody>
      </p:sp>
      <p:sp>
        <p:nvSpPr>
          <p:cNvPr id="4" name="Slide Number Placeholder 3"/>
          <p:cNvSpPr>
            <a:spLocks noGrp="1"/>
          </p:cNvSpPr>
          <p:nvPr>
            <p:ph type="sldNum" sz="quarter" idx="5"/>
          </p:nvPr>
        </p:nvSpPr>
        <p:spPr/>
        <p:txBody>
          <a:bodyPr/>
          <a:lstStyle/>
          <a:p>
            <a:fld id="{DAB44083-A2B0-473F-93CB-FBABF270A72D}" type="slidenum">
              <a:rPr lang="en-US" smtClean="0"/>
              <a:t>37</a:t>
            </a:fld>
            <a:endParaRPr lang="en-US"/>
          </a:p>
        </p:txBody>
      </p:sp>
    </p:spTree>
    <p:extLst>
      <p:ext uri="{BB962C8B-B14F-4D97-AF65-F5344CB8AC3E}">
        <p14:creationId xmlns:p14="http://schemas.microsoft.com/office/powerpoint/2010/main" val="3016879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Thick walled help differentiate from t. gondii</a:t>
            </a:r>
          </a:p>
          <a:p>
            <a:endParaRPr lang="en-US" dirty="0"/>
          </a:p>
          <a:p>
            <a:r>
              <a:rPr lang="en-US" dirty="0"/>
              <a:t>You will not be asked to identify these in the lecture exam. </a:t>
            </a:r>
          </a:p>
        </p:txBody>
      </p:sp>
      <p:sp>
        <p:nvSpPr>
          <p:cNvPr id="4" name="Slide Number Placeholder 3"/>
          <p:cNvSpPr>
            <a:spLocks noGrp="1"/>
          </p:cNvSpPr>
          <p:nvPr>
            <p:ph type="sldNum" sz="quarter" idx="5"/>
          </p:nvPr>
        </p:nvSpPr>
        <p:spPr/>
        <p:txBody>
          <a:bodyPr/>
          <a:lstStyle/>
          <a:p>
            <a:fld id="{DAB44083-A2B0-473F-93CB-FBABF270A72D}" type="slidenum">
              <a:rPr lang="en-US" smtClean="0"/>
              <a:t>38</a:t>
            </a:fld>
            <a:endParaRPr lang="en-US"/>
          </a:p>
        </p:txBody>
      </p:sp>
    </p:spTree>
    <p:extLst>
      <p:ext uri="{BB962C8B-B14F-4D97-AF65-F5344CB8AC3E}">
        <p14:creationId xmlns:p14="http://schemas.microsoft.com/office/powerpoint/2010/main" val="3747686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pathogen, we will go over the </a:t>
            </a:r>
            <a:r>
              <a:rPr lang="en-US" b="1" dirty="0"/>
              <a:t>indirect life cycle between the cow and the dog </a:t>
            </a:r>
            <a:r>
              <a:rPr lang="en-US" dirty="0"/>
              <a:t>and we will also cover the </a:t>
            </a:r>
            <a:r>
              <a:rPr lang="en-US" b="1" dirty="0"/>
              <a:t>transgenerational infection cycle</a:t>
            </a:r>
            <a:r>
              <a:rPr lang="en-US" dirty="0"/>
              <a:t>. </a:t>
            </a:r>
          </a:p>
          <a:p>
            <a:r>
              <a:rPr lang="en-US" sz="2800" b="1" u="sng" dirty="0">
                <a:solidFill>
                  <a:srgbClr val="8A4500"/>
                </a:solidFill>
              </a:rPr>
              <a:t>Obligate Indirect Life Cycle</a:t>
            </a:r>
            <a:endParaRPr lang="en-US" sz="2800" b="1" dirty="0">
              <a:solidFill>
                <a:srgbClr val="8A4500"/>
              </a:solidFill>
            </a:endParaRPr>
          </a:p>
          <a:p>
            <a:pPr lvl="1">
              <a:buClrTx/>
              <a:buFont typeface="Wingdings" panose="05000000000000000000" pitchFamily="2" charset="2"/>
              <a:buChar char="§"/>
            </a:pPr>
            <a:r>
              <a:rPr lang="en-US" sz="2400" dirty="0">
                <a:solidFill>
                  <a:srgbClr val="8A4500"/>
                </a:solidFill>
              </a:rPr>
              <a:t>Definitive host – Canids only </a:t>
            </a:r>
            <a:r>
              <a:rPr lang="en-US" sz="2400" dirty="0"/>
              <a:t>(Dog, Coyote, Wolf, etc.)</a:t>
            </a:r>
          </a:p>
          <a:p>
            <a:pPr lvl="1">
              <a:buClrTx/>
              <a:buFont typeface="Wingdings" panose="05000000000000000000" pitchFamily="2" charset="2"/>
              <a:buChar char="§"/>
            </a:pPr>
            <a:r>
              <a:rPr lang="en-US" sz="2400" dirty="0">
                <a:solidFill>
                  <a:srgbClr val="8A4500"/>
                </a:solidFill>
              </a:rPr>
              <a:t>Intermediate Host (IH) – Cattle </a:t>
            </a:r>
            <a:r>
              <a:rPr lang="en-US" sz="2400" dirty="0"/>
              <a:t>and other animals</a:t>
            </a:r>
            <a:endParaRPr lang="en-US" sz="3200" dirty="0"/>
          </a:p>
          <a:p>
            <a:pPr lvl="0">
              <a:buClrTx/>
              <a:buFont typeface="Wingdings" panose="05000000000000000000" pitchFamily="2" charset="2"/>
              <a:buChar char="§"/>
            </a:pPr>
            <a:r>
              <a:rPr lang="en-US" sz="2800" b="1" dirty="0">
                <a:solidFill>
                  <a:srgbClr val="8A4500"/>
                </a:solidFill>
              </a:rPr>
              <a:t>Transmission to dog</a:t>
            </a:r>
            <a:r>
              <a:rPr lang="en-US" sz="2800" dirty="0">
                <a:solidFill>
                  <a:srgbClr val="8A4500"/>
                </a:solidFill>
              </a:rPr>
              <a:t> -- carnivorism, ingestion of tissue cysts from aborted cattle fetus, placenta </a:t>
            </a:r>
            <a:r>
              <a:rPr lang="en-US" sz="2800" dirty="0" err="1">
                <a:solidFill>
                  <a:srgbClr val="8A4500"/>
                </a:solidFill>
              </a:rPr>
              <a:t>etc</a:t>
            </a:r>
            <a:endParaRPr lang="en-US" sz="3600" dirty="0">
              <a:solidFill>
                <a:srgbClr val="8A4500"/>
              </a:solidFill>
            </a:endParaRPr>
          </a:p>
          <a:p>
            <a:pPr lvl="0">
              <a:buClrTx/>
              <a:buFont typeface="Wingdings" panose="05000000000000000000" pitchFamily="2" charset="2"/>
              <a:buChar char="§"/>
            </a:pPr>
            <a:r>
              <a:rPr lang="en-US" sz="2800" b="1" dirty="0"/>
              <a:t>Invasion</a:t>
            </a:r>
            <a:r>
              <a:rPr lang="en-US" sz="2800" dirty="0"/>
              <a:t> -- Zoites excyst from tissue cyst and </a:t>
            </a:r>
            <a:r>
              <a:rPr lang="en-US" sz="2800" b="1" dirty="0">
                <a:solidFill>
                  <a:srgbClr val="8A4500"/>
                </a:solidFill>
              </a:rPr>
              <a:t>invade enterocytes</a:t>
            </a:r>
            <a:endParaRPr lang="en-US" sz="2000" b="1" dirty="0">
              <a:solidFill>
                <a:srgbClr val="8A4500"/>
              </a:solidFill>
            </a:endParaRPr>
          </a:p>
          <a:p>
            <a:pPr lvl="0">
              <a:buClrTx/>
              <a:buFont typeface="Wingdings" panose="05000000000000000000" pitchFamily="2" charset="2"/>
              <a:buChar char="§"/>
            </a:pPr>
            <a:r>
              <a:rPr lang="en-US" sz="2800" b="1" dirty="0"/>
              <a:t>Asexual reproduction </a:t>
            </a:r>
            <a:r>
              <a:rPr lang="en-US" sz="2800" dirty="0"/>
              <a:t>(in intestinal cells – but no pathology)</a:t>
            </a:r>
          </a:p>
          <a:p>
            <a:pPr lvl="0">
              <a:buClrTx/>
              <a:buFont typeface="Wingdings" panose="05000000000000000000" pitchFamily="2" charset="2"/>
              <a:buChar char="§"/>
            </a:pPr>
            <a:r>
              <a:rPr lang="en-US" sz="2800" b="1" dirty="0"/>
              <a:t>Sexual reproduction</a:t>
            </a:r>
            <a:r>
              <a:rPr lang="en-US" sz="2800" dirty="0"/>
              <a:t> (</a:t>
            </a:r>
            <a:r>
              <a:rPr lang="en-US" sz="2800" u="sng" dirty="0"/>
              <a:t>only occurs in canids</a:t>
            </a:r>
            <a:r>
              <a:rPr lang="en-US" sz="2800" dirty="0"/>
              <a:t>)</a:t>
            </a:r>
            <a:endParaRPr lang="en-US" sz="3600" dirty="0"/>
          </a:p>
          <a:p>
            <a:pPr lvl="1">
              <a:buClrTx/>
              <a:buFont typeface="Wingdings" panose="05000000000000000000" pitchFamily="2" charset="2"/>
              <a:buChar char="§"/>
            </a:pPr>
            <a:r>
              <a:rPr lang="en-US" sz="2400" dirty="0" err="1"/>
              <a:t>Gametogony</a:t>
            </a:r>
            <a:r>
              <a:rPr lang="en-US" sz="2400" dirty="0"/>
              <a:t>, Macrogamete, Microgamete, </a:t>
            </a:r>
            <a:r>
              <a:rPr lang="en-US" sz="2400" dirty="0" err="1"/>
              <a:t>Exflagellation</a:t>
            </a:r>
            <a:r>
              <a:rPr lang="en-US" sz="2400" dirty="0"/>
              <a:t>, Fertilization, Zygote, Oocyst formation.</a:t>
            </a:r>
            <a:endParaRPr lang="en-US" sz="3200" dirty="0"/>
          </a:p>
          <a:p>
            <a:pPr lvl="0">
              <a:buClrTx/>
              <a:buFont typeface="Wingdings" panose="05000000000000000000" pitchFamily="2" charset="2"/>
              <a:buChar char="§"/>
            </a:pPr>
            <a:r>
              <a:rPr lang="en-US" sz="2800" b="1" dirty="0">
                <a:solidFill>
                  <a:srgbClr val="8A4500"/>
                </a:solidFill>
              </a:rPr>
              <a:t>Dissemination</a:t>
            </a:r>
            <a:endParaRPr lang="en-US" sz="3600" b="1" dirty="0">
              <a:solidFill>
                <a:srgbClr val="8A4500"/>
              </a:solidFill>
            </a:endParaRPr>
          </a:p>
          <a:p>
            <a:pPr lvl="1">
              <a:buClrTx/>
              <a:buFont typeface="Wingdings" panose="05000000000000000000" pitchFamily="2" charset="2"/>
              <a:buChar char="§"/>
            </a:pPr>
            <a:r>
              <a:rPr lang="en-US" sz="2400" dirty="0">
                <a:solidFill>
                  <a:srgbClr val="8A4500"/>
                </a:solidFill>
              </a:rPr>
              <a:t>Oocysts (</a:t>
            </a:r>
            <a:r>
              <a:rPr lang="en-US" sz="2400" dirty="0" err="1">
                <a:solidFill>
                  <a:srgbClr val="8A4500"/>
                </a:solidFill>
              </a:rPr>
              <a:t>unsporulated</a:t>
            </a:r>
            <a:r>
              <a:rPr lang="en-US" sz="2400" dirty="0">
                <a:solidFill>
                  <a:srgbClr val="8A4500"/>
                </a:solidFill>
              </a:rPr>
              <a:t>) exit the canid in the feces and contaminate the environment</a:t>
            </a:r>
            <a:r>
              <a:rPr lang="en-US" sz="2400" dirty="0"/>
              <a:t> ~ 4 days post ingestion → sporulate after 1-3 days</a:t>
            </a:r>
            <a:endParaRPr lang="en-US" sz="3200" dirty="0"/>
          </a:p>
          <a:p>
            <a:pPr lvl="1">
              <a:buClrTx/>
              <a:buFont typeface="Wingdings" panose="05000000000000000000" pitchFamily="2" charset="2"/>
              <a:buChar char="§"/>
            </a:pPr>
            <a:r>
              <a:rPr lang="en-US" sz="2400" dirty="0">
                <a:solidFill>
                  <a:srgbClr val="8A4500"/>
                </a:solidFill>
              </a:rPr>
              <a:t>Canids (definitive hosts) are the only hosts to pass oocysts</a:t>
            </a:r>
          </a:p>
          <a:p>
            <a:pPr lvl="1">
              <a:buClrTx/>
              <a:buFont typeface="Wingdings" panose="05000000000000000000" pitchFamily="2" charset="2"/>
              <a:buChar char="§"/>
            </a:pPr>
            <a:r>
              <a:rPr lang="en-US" sz="2400" dirty="0"/>
              <a:t>Oocysts highly resistant and remain infectious for many months.</a:t>
            </a:r>
            <a:r>
              <a:rPr lang="en-US" dirty="0"/>
              <a:t> </a:t>
            </a:r>
            <a:endParaRPr lang="en-US" sz="3200" dirty="0"/>
          </a:p>
          <a:p>
            <a:pPr lvl="0">
              <a:buClrTx/>
              <a:buFont typeface="Wingdings" panose="05000000000000000000" pitchFamily="2" charset="2"/>
              <a:buChar char="§"/>
            </a:pPr>
            <a:endParaRPr lang="en-US" sz="3600" dirty="0"/>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39</a:t>
            </a:fld>
            <a:endParaRPr lang="en-US"/>
          </a:p>
        </p:txBody>
      </p:sp>
    </p:spTree>
    <p:extLst>
      <p:ext uri="{BB962C8B-B14F-4D97-AF65-F5344CB8AC3E}">
        <p14:creationId xmlns:p14="http://schemas.microsoft.com/office/powerpoint/2010/main" val="2013664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Prepatent period ranges from 5-13 days</a:t>
            </a:r>
          </a:p>
        </p:txBody>
      </p:sp>
      <p:sp>
        <p:nvSpPr>
          <p:cNvPr id="4" name="Slide Number Placeholder 3"/>
          <p:cNvSpPr>
            <a:spLocks noGrp="1"/>
          </p:cNvSpPr>
          <p:nvPr>
            <p:ph type="sldNum" sz="quarter" idx="5"/>
          </p:nvPr>
        </p:nvSpPr>
        <p:spPr/>
        <p:txBody>
          <a:bodyPr/>
          <a:lstStyle/>
          <a:p>
            <a:fld id="{DAB44083-A2B0-473F-93CB-FBABF270A72D}" type="slidenum">
              <a:rPr lang="en-US" smtClean="0"/>
              <a:t>40</a:t>
            </a:fld>
            <a:endParaRPr lang="en-US"/>
          </a:p>
        </p:txBody>
      </p:sp>
    </p:spTree>
    <p:extLst>
      <p:ext uri="{BB962C8B-B14F-4D97-AF65-F5344CB8AC3E}">
        <p14:creationId xmlns:p14="http://schemas.microsoft.com/office/powerpoint/2010/main" val="3537414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 that dogs transmit N. </a:t>
            </a:r>
            <a:r>
              <a:rPr lang="en-US" dirty="0" err="1"/>
              <a:t>canium</a:t>
            </a:r>
            <a:r>
              <a:rPr lang="en-US" dirty="0"/>
              <a:t> to cows via passing oocysts in the environment and transmit N. caninum to their own puppies via transplacental infections. It’s important to know the because infected puppies will have clinical disease.</a:t>
            </a:r>
          </a:p>
          <a:p>
            <a:endParaRPr lang="en-US" dirty="0"/>
          </a:p>
          <a:p>
            <a:r>
              <a:rPr lang="en-US" b="0" i="0" dirty="0">
                <a:solidFill>
                  <a:srgbClr val="333333"/>
                </a:solidFill>
                <a:effectLst/>
                <a:latin typeface="Source Serif Pro" panose="020B0604020202020204" pitchFamily="18" charset="0"/>
              </a:rPr>
              <a:t>While consumption of aborted bovine fetuses does not appear to be an important source of </a:t>
            </a:r>
            <a:r>
              <a:rPr lang="en-US" b="0" i="1" dirty="0">
                <a:solidFill>
                  <a:srgbClr val="333333"/>
                </a:solidFill>
                <a:effectLst/>
                <a:latin typeface="Source Serif Pro" panose="020B0604020202020204" pitchFamily="18" charset="0"/>
              </a:rPr>
              <a:t>N. caninum</a:t>
            </a:r>
            <a:r>
              <a:rPr lang="en-US" b="0" i="0" dirty="0">
                <a:solidFill>
                  <a:srgbClr val="333333"/>
                </a:solidFill>
                <a:effectLst/>
                <a:latin typeface="Source Serif Pro" panose="020B0604020202020204" pitchFamily="18" charset="0"/>
              </a:rPr>
              <a:t> infection in dogs, the consumption of bovine fetal membranes may be a source of </a:t>
            </a:r>
            <a:r>
              <a:rPr lang="en-US" b="0" i="1" dirty="0">
                <a:solidFill>
                  <a:srgbClr val="333333"/>
                </a:solidFill>
                <a:effectLst/>
                <a:latin typeface="Source Serif Pro" panose="020B0604020202020204" pitchFamily="18" charset="0"/>
              </a:rPr>
              <a:t>N. caninum</a:t>
            </a:r>
            <a:r>
              <a:rPr lang="en-US" b="0" i="0" dirty="0">
                <a:solidFill>
                  <a:srgbClr val="333333"/>
                </a:solidFill>
                <a:effectLst/>
                <a:latin typeface="Source Serif Pro" panose="020B0604020202020204" pitchFamily="18" charset="0"/>
              </a:rPr>
              <a:t> for dogs. The parasite has been found in naturally infected placentas, and dogs fed placentas from freshly calved seropositive cows can shed </a:t>
            </a:r>
            <a:r>
              <a:rPr lang="en-US" b="0" i="1" dirty="0">
                <a:solidFill>
                  <a:srgbClr val="333333"/>
                </a:solidFill>
                <a:effectLst/>
                <a:latin typeface="Source Serif Pro" panose="020B0604020202020204" pitchFamily="18" charset="0"/>
              </a:rPr>
              <a:t>N. caninum</a:t>
            </a:r>
            <a:r>
              <a:rPr lang="en-US" b="0" i="0" dirty="0">
                <a:solidFill>
                  <a:srgbClr val="333333"/>
                </a:solidFill>
                <a:effectLst/>
                <a:latin typeface="Source Serif Pro" panose="020B0604020202020204" pitchFamily="18" charset="0"/>
              </a:rPr>
              <a:t> oocysts. </a:t>
            </a:r>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41</a:t>
            </a:fld>
            <a:endParaRPr lang="en-US"/>
          </a:p>
        </p:txBody>
      </p:sp>
    </p:spTree>
    <p:extLst>
      <p:ext uri="{BB962C8B-B14F-4D97-AF65-F5344CB8AC3E}">
        <p14:creationId xmlns:p14="http://schemas.microsoft.com/office/powerpoint/2010/main" val="1176517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Tx/>
              <a:buFont typeface="Wingdings" pitchFamily="2" charset="2"/>
              <a:buNone/>
            </a:pPr>
            <a:r>
              <a:rPr lang="en-US" sz="2800" b="1" kern="0" dirty="0">
                <a:latin typeface="Century Gothic" panose="020B0502020202020204" pitchFamily="34" charset="0"/>
              </a:rPr>
              <a:t>Invasion</a:t>
            </a:r>
            <a:endParaRPr lang="en-US" sz="2400" kern="0" dirty="0">
              <a:latin typeface="Century Gothic" panose="020B0502020202020204" pitchFamily="34" charset="0"/>
            </a:endParaRPr>
          </a:p>
          <a:p>
            <a:pPr lvl="1">
              <a:buClrTx/>
              <a:buFont typeface="Wingdings" pitchFamily="2" charset="2"/>
              <a:buChar char="§"/>
            </a:pPr>
            <a:r>
              <a:rPr lang="en-US" sz="2400" u="sng" kern="0" dirty="0">
                <a:latin typeface="Century Gothic" panose="020B0502020202020204" pitchFamily="34" charset="0"/>
              </a:rPr>
              <a:t>Intestinal</a:t>
            </a:r>
            <a:r>
              <a:rPr lang="en-US" sz="2400" kern="0" dirty="0">
                <a:latin typeface="Century Gothic" panose="020B0502020202020204" pitchFamily="34" charset="0"/>
              </a:rPr>
              <a:t> – sporozoites penetrate intestinal lining   (no replication and invasion of enterocytes)</a:t>
            </a:r>
          </a:p>
          <a:p>
            <a:pPr marL="457200" lvl="1" indent="0">
              <a:buClrTx/>
              <a:buNone/>
            </a:pPr>
            <a:endParaRPr lang="en-US" sz="2400" kern="0" dirty="0">
              <a:latin typeface="Century Gothic" panose="020B0502020202020204" pitchFamily="34" charset="0"/>
            </a:endParaRPr>
          </a:p>
          <a:p>
            <a:pPr lvl="1">
              <a:buClrTx/>
              <a:buFont typeface="Wingdings" pitchFamily="2" charset="2"/>
              <a:buChar char="§"/>
            </a:pPr>
            <a:r>
              <a:rPr lang="en-US" sz="2400" u="sng" kern="0" dirty="0">
                <a:latin typeface="Century Gothic" panose="020B0502020202020204" pitchFamily="34" charset="0"/>
                <a:sym typeface="Wingdings" panose="05000000000000000000" pitchFamily="2" charset="2"/>
              </a:rPr>
              <a:t>Systemic</a:t>
            </a:r>
            <a:r>
              <a:rPr lang="en-US" sz="2400" kern="0" dirty="0">
                <a:latin typeface="Century Gothic" panose="020B0502020202020204" pitchFamily="34" charset="0"/>
                <a:sym typeface="Wingdings" panose="05000000000000000000" pitchFamily="2" charset="2"/>
              </a:rPr>
              <a:t> - zoites move to extra-intestinal cells (neural, muscle, heart, placenta, fetus) → asexual replication </a:t>
            </a:r>
          </a:p>
          <a:p>
            <a:pPr lvl="2">
              <a:buClrTx/>
              <a:buFont typeface="Wingdings" pitchFamily="2" charset="2"/>
              <a:buChar char="§"/>
            </a:pPr>
            <a:r>
              <a:rPr lang="en-US" sz="2000" kern="0" dirty="0">
                <a:latin typeface="Century Gothic" panose="020B0502020202020204" pitchFamily="34" charset="0"/>
                <a:sym typeface="Wingdings" panose="05000000000000000000" pitchFamily="2" charset="2"/>
              </a:rPr>
              <a:t>tachyzoites (fast replication and transform into bradyzoites)</a:t>
            </a:r>
          </a:p>
          <a:p>
            <a:pPr lvl="2">
              <a:buClrTx/>
              <a:buFont typeface="Wingdings" pitchFamily="2" charset="2"/>
              <a:buChar char="§"/>
            </a:pPr>
            <a:r>
              <a:rPr lang="en-US" sz="2000" kern="0" dirty="0">
                <a:latin typeface="Century Gothic" panose="020B0502020202020204" pitchFamily="34" charset="0"/>
                <a:sym typeface="Wingdings" panose="05000000000000000000" pitchFamily="2" charset="2"/>
              </a:rPr>
              <a:t>bradyzoite (slow replication, form tissue cysts in neural, muscle, myocardial, placenta, fetus)</a:t>
            </a:r>
            <a:endParaRPr lang="en-US" sz="2400" kern="0" dirty="0">
              <a:latin typeface="Century Gothic" panose="020B0502020202020204" pitchFamily="34" charset="0"/>
              <a:sym typeface="Wingdings" panose="05000000000000000000" pitchFamily="2" charset="2"/>
            </a:endParaRP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42</a:t>
            </a:fld>
            <a:endParaRPr lang="en-US"/>
          </a:p>
        </p:txBody>
      </p:sp>
    </p:spTree>
    <p:extLst>
      <p:ext uri="{BB962C8B-B14F-4D97-AF65-F5344CB8AC3E}">
        <p14:creationId xmlns:p14="http://schemas.microsoft.com/office/powerpoint/2010/main" val="3355505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Tx/>
              <a:buNone/>
            </a:pPr>
            <a:r>
              <a:rPr lang="en-US" sz="2800" b="1" dirty="0"/>
              <a:t>Congenital Transmission</a:t>
            </a:r>
            <a:endParaRPr lang="en-US" sz="1800" b="1" dirty="0"/>
          </a:p>
          <a:p>
            <a:pPr lvl="2">
              <a:buClrTx/>
              <a:buFont typeface="Wingdings" panose="05000000000000000000" pitchFamily="2" charset="2"/>
              <a:buChar char="§"/>
            </a:pPr>
            <a:r>
              <a:rPr lang="en-US" dirty="0"/>
              <a:t>Infected fetus:</a:t>
            </a:r>
          </a:p>
          <a:p>
            <a:pPr lvl="3">
              <a:buClrTx/>
              <a:buFont typeface="Wingdings" panose="05000000000000000000" pitchFamily="2" charset="2"/>
              <a:buChar char="§"/>
            </a:pPr>
            <a:r>
              <a:rPr lang="en-US" dirty="0"/>
              <a:t>Mid to late abortion</a:t>
            </a:r>
          </a:p>
          <a:p>
            <a:pPr lvl="3">
              <a:buClrTx/>
              <a:buFont typeface="Wingdings" panose="05000000000000000000" pitchFamily="2" charset="2"/>
              <a:buChar char="§"/>
            </a:pPr>
            <a:r>
              <a:rPr lang="en-US" dirty="0"/>
              <a:t>or calf is born early, impaired, persistent infection</a:t>
            </a:r>
            <a:endParaRPr lang="en-US" b="1" dirty="0"/>
          </a:p>
          <a:p>
            <a:pPr lvl="2">
              <a:buClrTx/>
              <a:buFont typeface="Wingdings" panose="05000000000000000000" pitchFamily="2" charset="2"/>
              <a:buChar char="§"/>
            </a:pPr>
            <a:r>
              <a:rPr lang="en-US" dirty="0"/>
              <a:t>Infected fetus survives,</a:t>
            </a:r>
            <a:r>
              <a:rPr lang="en-US" b="1" dirty="0"/>
              <a:t> </a:t>
            </a:r>
            <a:r>
              <a:rPr lang="en-US" dirty="0"/>
              <a:t>and passes infection on to offspring =</a:t>
            </a:r>
            <a:r>
              <a:rPr lang="en-US" b="1" dirty="0"/>
              <a:t> Trans-generational infection</a:t>
            </a:r>
          </a:p>
          <a:p>
            <a:pPr lvl="3">
              <a:buClrTx/>
              <a:buFont typeface="Wingdings" panose="05000000000000000000" pitchFamily="2" charset="2"/>
              <a:buChar char="§"/>
            </a:pPr>
            <a:r>
              <a:rPr lang="en-US" sz="2400" dirty="0"/>
              <a:t>Cows infected in utero will in-turn infect their calves, </a:t>
            </a:r>
            <a:r>
              <a:rPr lang="en-US" sz="2400" u="sng" dirty="0"/>
              <a:t>without reinfection from sporocyst in dog feces</a:t>
            </a:r>
          </a:p>
          <a:p>
            <a:pPr lvl="3">
              <a:buClrTx/>
              <a:buFont typeface="Wingdings" panose="05000000000000000000" pitchFamily="2" charset="2"/>
              <a:buChar char="§"/>
            </a:pPr>
            <a:r>
              <a:rPr lang="en-US" sz="2400" dirty="0"/>
              <a:t>These calves are usually seropositive and less likely to have abortions</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43</a:t>
            </a:fld>
            <a:endParaRPr lang="en-US"/>
          </a:p>
        </p:txBody>
      </p:sp>
    </p:spTree>
    <p:extLst>
      <p:ext uri="{BB962C8B-B14F-4D97-AF65-F5344CB8AC3E}">
        <p14:creationId xmlns:p14="http://schemas.microsoft.com/office/powerpoint/2010/main" val="3171888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terms to understand as we go through </a:t>
            </a:r>
            <a:r>
              <a:rPr lang="en-US" dirty="0" err="1"/>
              <a:t>apicomplex</a:t>
            </a:r>
            <a:r>
              <a:rPr lang="en-US" dirty="0"/>
              <a:t> life cycles.</a:t>
            </a:r>
          </a:p>
        </p:txBody>
      </p:sp>
      <p:sp>
        <p:nvSpPr>
          <p:cNvPr id="4" name="Slide Number Placeholder 3"/>
          <p:cNvSpPr>
            <a:spLocks noGrp="1"/>
          </p:cNvSpPr>
          <p:nvPr>
            <p:ph type="sldNum" sz="quarter" idx="5"/>
          </p:nvPr>
        </p:nvSpPr>
        <p:spPr/>
        <p:txBody>
          <a:bodyPr/>
          <a:lstStyle/>
          <a:p>
            <a:fld id="{DAB44083-A2B0-473F-93CB-FBABF270A72D}" type="slidenum">
              <a:rPr lang="en-US" smtClean="0"/>
              <a:t>4</a:t>
            </a:fld>
            <a:endParaRPr lang="en-US"/>
          </a:p>
        </p:txBody>
      </p:sp>
    </p:spTree>
    <p:extLst>
      <p:ext uri="{BB962C8B-B14F-4D97-AF65-F5344CB8AC3E}">
        <p14:creationId xmlns:p14="http://schemas.microsoft.com/office/powerpoint/2010/main" val="1660300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 caninum can be transmitted congenitally (from mother to offspring) through the placenta. In some cases, infected offspring are born, grow up and have offspring, which they will transmit pathogen to. This is transgenerational infection cycle.</a:t>
            </a:r>
          </a:p>
        </p:txBody>
      </p:sp>
      <p:sp>
        <p:nvSpPr>
          <p:cNvPr id="4" name="Slide Number Placeholder 3"/>
          <p:cNvSpPr>
            <a:spLocks noGrp="1"/>
          </p:cNvSpPr>
          <p:nvPr>
            <p:ph type="sldNum" sz="quarter" idx="5"/>
          </p:nvPr>
        </p:nvSpPr>
        <p:spPr/>
        <p:txBody>
          <a:bodyPr/>
          <a:lstStyle/>
          <a:p>
            <a:fld id="{DAB44083-A2B0-473F-93CB-FBABF270A72D}" type="slidenum">
              <a:rPr lang="en-US" smtClean="0"/>
              <a:t>44</a:t>
            </a:fld>
            <a:endParaRPr lang="en-US"/>
          </a:p>
        </p:txBody>
      </p:sp>
    </p:spTree>
    <p:extLst>
      <p:ext uri="{BB962C8B-B14F-4D97-AF65-F5344CB8AC3E}">
        <p14:creationId xmlns:p14="http://schemas.microsoft.com/office/powerpoint/2010/main" val="3091047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 that infected dams can transmit via transplacental (congenital) to puppies. As far as we know, dogs do not experience transgenerational infections like cows do.</a:t>
            </a:r>
          </a:p>
          <a:p>
            <a:endParaRPr lang="en-US" dirty="0"/>
          </a:p>
          <a:p>
            <a:pPr>
              <a:buClrTx/>
              <a:buFont typeface="Wingdings" panose="05000000000000000000" pitchFamily="2" charset="2"/>
              <a:buChar char="§"/>
            </a:pPr>
            <a:r>
              <a:rPr lang="en-US" sz="2400" dirty="0"/>
              <a:t>Dog-to-dog via sporulated oocysts -</a:t>
            </a:r>
            <a:r>
              <a:rPr lang="en-US" sz="2400" u="sng" dirty="0"/>
              <a:t>has not been reported</a:t>
            </a:r>
            <a:endParaRPr lang="en-US" sz="2400" dirty="0"/>
          </a:p>
          <a:p>
            <a:pPr lvl="1">
              <a:buClrTx/>
              <a:buFont typeface="Wingdings" panose="05000000000000000000" pitchFamily="2" charset="2"/>
              <a:buChar char="§"/>
            </a:pPr>
            <a:r>
              <a:rPr lang="en-US" sz="2400" dirty="0"/>
              <a:t>Sporulated oocyst ingestion does not result in oocyst production</a:t>
            </a:r>
          </a:p>
          <a:p>
            <a:pPr lvl="1">
              <a:buClrTx/>
              <a:buFont typeface="Wingdings" panose="05000000000000000000" pitchFamily="2" charset="2"/>
              <a:buChar char="§"/>
            </a:pPr>
            <a:r>
              <a:rPr lang="en-US" sz="2400" b="1" dirty="0">
                <a:solidFill>
                  <a:srgbClr val="CC0099"/>
                </a:solidFill>
              </a:rPr>
              <a:t>FYI: </a:t>
            </a:r>
            <a:r>
              <a:rPr lang="en-US" sz="2400" dirty="0"/>
              <a:t>If ingested, the parasite may go systemic &amp; transplacental (not Intestinal) –like intermediate host</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45</a:t>
            </a:fld>
            <a:endParaRPr lang="en-US"/>
          </a:p>
        </p:txBody>
      </p:sp>
    </p:spTree>
    <p:extLst>
      <p:ext uri="{BB962C8B-B14F-4D97-AF65-F5344CB8AC3E}">
        <p14:creationId xmlns:p14="http://schemas.microsoft.com/office/powerpoint/2010/main" val="10949930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46</a:t>
            </a:fld>
            <a:endParaRPr lang="en-US"/>
          </a:p>
        </p:txBody>
      </p:sp>
    </p:spTree>
    <p:extLst>
      <p:ext uri="{BB962C8B-B14F-4D97-AF65-F5344CB8AC3E}">
        <p14:creationId xmlns:p14="http://schemas.microsoft.com/office/powerpoint/2010/main" val="32390165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pPr algn="l"/>
            <a:r>
              <a:rPr lang="en-US" b="0" i="0" dirty="0">
                <a:solidFill>
                  <a:srgbClr val="222222"/>
                </a:solidFill>
                <a:effectLst/>
                <a:latin typeface="Arial" panose="020B0604020202020204" pitchFamily="34" charset="0"/>
              </a:rPr>
              <a:t>~7% seropositivity in dogs residing in 35 states (1999 study)</a:t>
            </a: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In a prospective study, only 3% (4 of 118) of pups from 17 seropositive bitches were seropositive. Overall, 80% of pups born to seropositive bitches were considered to be uninfected with N. caninum. </a:t>
            </a:r>
          </a:p>
          <a:p>
            <a:pPr algn="l"/>
            <a:br>
              <a:rPr lang="en-US" b="1" i="0" dirty="0">
                <a:solidFill>
                  <a:srgbClr val="333333"/>
                </a:solidFill>
                <a:effectLst/>
                <a:latin typeface="Montserrat" panose="020B0604020202020204" pitchFamily="2" charset="0"/>
              </a:rPr>
            </a:br>
            <a:endParaRPr lang="en-US" b="0" i="0" dirty="0">
              <a:solidFill>
                <a:srgbClr val="222222"/>
              </a:solidFill>
              <a:effectLst/>
              <a:latin typeface="Arial" panose="020B0604020202020204" pitchFamily="34" charset="0"/>
            </a:endParaRPr>
          </a:p>
          <a:p>
            <a:pPr algn="l"/>
            <a:r>
              <a:rPr lang="en-US" b="1" i="0" dirty="0">
                <a:solidFill>
                  <a:srgbClr val="333333"/>
                </a:solidFill>
                <a:effectLst/>
                <a:latin typeface="Montserrat" panose="020B0604020202020204" pitchFamily="2" charset="0"/>
              </a:rPr>
              <a:t>Dubey, J. P., and D. S. Lindsay.</a:t>
            </a:r>
            <a:r>
              <a:rPr lang="en-US" b="0" i="0" dirty="0">
                <a:solidFill>
                  <a:srgbClr val="333333"/>
                </a:solidFill>
                <a:effectLst/>
                <a:latin typeface="Montserrat" panose="020B0604020202020204" pitchFamily="2" charset="0"/>
              </a:rPr>
              <a:t>1996. A review of </a:t>
            </a:r>
            <a:r>
              <a:rPr lang="en-US" b="0" i="1" dirty="0" err="1">
                <a:solidFill>
                  <a:srgbClr val="333333"/>
                </a:solidFill>
                <a:effectLst/>
                <a:latin typeface="Montserrat" panose="020B0604020202020204" pitchFamily="2" charset="0"/>
              </a:rPr>
              <a:t>Neospora</a:t>
            </a:r>
            <a:r>
              <a:rPr lang="en-US" b="0" i="1" dirty="0">
                <a:solidFill>
                  <a:srgbClr val="333333"/>
                </a:solidFill>
                <a:effectLst/>
                <a:latin typeface="Montserrat" panose="020B0604020202020204" pitchFamily="2" charset="0"/>
              </a:rPr>
              <a:t> caninum</a:t>
            </a:r>
            <a:r>
              <a:rPr lang="en-US" b="0" i="0" dirty="0">
                <a:solidFill>
                  <a:srgbClr val="333333"/>
                </a:solidFill>
                <a:effectLst/>
                <a:latin typeface="Montserrat" panose="020B0604020202020204" pitchFamily="2" charset="0"/>
              </a:rPr>
              <a:t> and neosporosis. </a:t>
            </a:r>
            <a:r>
              <a:rPr lang="en-US" b="0" i="1" dirty="0">
                <a:solidFill>
                  <a:srgbClr val="333333"/>
                </a:solidFill>
                <a:effectLst/>
                <a:latin typeface="Montserrat" panose="020B0604020202020204" pitchFamily="2" charset="0"/>
              </a:rPr>
              <a:t>Vet. Parasitol.</a:t>
            </a:r>
            <a:r>
              <a:rPr lang="en-US" b="0" i="0" dirty="0">
                <a:solidFill>
                  <a:srgbClr val="333333"/>
                </a:solidFill>
                <a:effectLst/>
                <a:latin typeface="Montserrat" panose="020B0604020202020204" pitchFamily="2" charset="0"/>
              </a:rPr>
              <a:t>67</a:t>
            </a:r>
            <a:r>
              <a:rPr lang="en-US" b="1" i="0" dirty="0">
                <a:solidFill>
                  <a:srgbClr val="333333"/>
                </a:solidFill>
                <a:effectLst/>
                <a:latin typeface="Montserrat" panose="020B0604020202020204" pitchFamily="2" charset="0"/>
              </a:rPr>
              <a:t>:</a:t>
            </a:r>
            <a:r>
              <a:rPr lang="en-US" b="0" i="0" dirty="0">
                <a:solidFill>
                  <a:srgbClr val="333333"/>
                </a:solidFill>
                <a:effectLst/>
                <a:latin typeface="Montserrat" panose="020B0604020202020204" pitchFamily="2" charset="0"/>
              </a:rPr>
              <a:t>1-59</a:t>
            </a: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algn="l"/>
            <a:r>
              <a:rPr lang="en-US" b="1" i="0" dirty="0">
                <a:solidFill>
                  <a:srgbClr val="333333"/>
                </a:solidFill>
                <a:effectLst/>
                <a:latin typeface="Montserrat" panose="020B0604020202020204" pitchFamily="2" charset="0"/>
              </a:rPr>
              <a:t>Dubey, J. P., E. </a:t>
            </a:r>
            <a:r>
              <a:rPr lang="en-US" b="1" i="0" dirty="0" err="1">
                <a:solidFill>
                  <a:srgbClr val="333333"/>
                </a:solidFill>
                <a:effectLst/>
                <a:latin typeface="Montserrat" panose="020B0604020202020204" pitchFamily="2" charset="0"/>
              </a:rPr>
              <a:t>Knickman</a:t>
            </a:r>
            <a:r>
              <a:rPr lang="en-US" b="1" i="0" dirty="0">
                <a:solidFill>
                  <a:srgbClr val="333333"/>
                </a:solidFill>
                <a:effectLst/>
                <a:latin typeface="Montserrat" panose="020B0604020202020204" pitchFamily="2" charset="0"/>
              </a:rPr>
              <a:t>, and C. E. Greene.</a:t>
            </a:r>
            <a:r>
              <a:rPr lang="en-US" b="0" i="0" dirty="0">
                <a:solidFill>
                  <a:srgbClr val="333333"/>
                </a:solidFill>
                <a:effectLst/>
                <a:latin typeface="Montserrat" panose="020B0604020202020204" pitchFamily="2" charset="0"/>
              </a:rPr>
              <a:t>2005. Neonatal </a:t>
            </a:r>
            <a:r>
              <a:rPr lang="en-US" b="0" i="1" dirty="0" err="1">
                <a:solidFill>
                  <a:srgbClr val="333333"/>
                </a:solidFill>
                <a:effectLst/>
                <a:latin typeface="Montserrat" panose="020B0604020202020204" pitchFamily="2" charset="0"/>
              </a:rPr>
              <a:t>Neospora</a:t>
            </a:r>
            <a:r>
              <a:rPr lang="en-US" b="0" i="1" dirty="0">
                <a:solidFill>
                  <a:srgbClr val="333333"/>
                </a:solidFill>
                <a:effectLst/>
                <a:latin typeface="Montserrat" panose="020B0604020202020204" pitchFamily="2" charset="0"/>
              </a:rPr>
              <a:t> caninum</a:t>
            </a:r>
            <a:r>
              <a:rPr lang="en-US" b="0" i="0" dirty="0">
                <a:solidFill>
                  <a:srgbClr val="333333"/>
                </a:solidFill>
                <a:effectLst/>
                <a:latin typeface="Montserrat" panose="020B0604020202020204" pitchFamily="2" charset="0"/>
              </a:rPr>
              <a:t> infections in dogs. </a:t>
            </a:r>
            <a:r>
              <a:rPr lang="en-US" b="0" i="1" dirty="0">
                <a:solidFill>
                  <a:srgbClr val="333333"/>
                </a:solidFill>
                <a:effectLst/>
                <a:latin typeface="Montserrat" panose="020B0604020202020204" pitchFamily="2" charset="0"/>
              </a:rPr>
              <a:t>Acta Parasitol.</a:t>
            </a:r>
            <a:r>
              <a:rPr lang="en-US" b="0" i="0" dirty="0">
                <a:solidFill>
                  <a:srgbClr val="333333"/>
                </a:solidFill>
                <a:effectLst/>
                <a:latin typeface="Montserrat" panose="020B0604020202020204" pitchFamily="2" charset="0"/>
              </a:rPr>
              <a:t>50</a:t>
            </a:r>
            <a:r>
              <a:rPr lang="en-US" b="1" i="0" dirty="0">
                <a:solidFill>
                  <a:srgbClr val="333333"/>
                </a:solidFill>
                <a:effectLst/>
                <a:latin typeface="Montserrat" panose="020B0604020202020204" pitchFamily="2" charset="0"/>
              </a:rPr>
              <a:t>:</a:t>
            </a:r>
            <a:r>
              <a:rPr lang="en-US" b="0" i="0" dirty="0">
                <a:solidFill>
                  <a:srgbClr val="333333"/>
                </a:solidFill>
                <a:effectLst/>
                <a:latin typeface="Montserrat" panose="020B0604020202020204" pitchFamily="2" charset="0"/>
              </a:rPr>
              <a:t>176-179.</a:t>
            </a:r>
            <a:endParaRPr lang="en-US" b="0" i="0" dirty="0">
              <a:solidFill>
                <a:srgbClr val="222222"/>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47</a:t>
            </a:fld>
            <a:endParaRPr lang="en-US"/>
          </a:p>
        </p:txBody>
      </p:sp>
    </p:spTree>
    <p:extLst>
      <p:ext uri="{BB962C8B-B14F-4D97-AF65-F5344CB8AC3E}">
        <p14:creationId xmlns:p14="http://schemas.microsoft.com/office/powerpoint/2010/main" val="21808852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pPr lvl="1">
              <a:buClrTx/>
              <a:buFont typeface="Wingdings" panose="05000000000000000000" pitchFamily="2" charset="2"/>
              <a:buChar char="§"/>
            </a:pPr>
            <a:r>
              <a:rPr lang="en-US" sz="1200" dirty="0"/>
              <a:t>Litter-mates dying with signs of </a:t>
            </a:r>
            <a:r>
              <a:rPr lang="en-US" sz="1200" dirty="0" err="1"/>
              <a:t>polyradiculitis</a:t>
            </a:r>
            <a:r>
              <a:rPr lang="en-US" sz="1200" dirty="0"/>
              <a:t> (inflammation of the nerve roots, especially of the hind limbs) –involves the lumbosacral spinal nerve roots.</a:t>
            </a:r>
          </a:p>
          <a:p>
            <a:pPr lvl="1">
              <a:buClrTx/>
              <a:buFont typeface="Wingdings" panose="05000000000000000000" pitchFamily="2" charset="2"/>
              <a:buChar char="§"/>
            </a:pPr>
            <a:r>
              <a:rPr lang="en-US" b="0" i="0" dirty="0">
                <a:solidFill>
                  <a:srgbClr val="222222"/>
                </a:solidFill>
                <a:effectLst/>
                <a:latin typeface="Arial" panose="020B0604020202020204" pitchFamily="34" charset="0"/>
              </a:rPr>
              <a:t>This is manifested as ascending paralysis, muscle atrophy, and fibrous muscle contracture with arthrogryposis (joint contracture), hyperextension of the pelvic limbs, and loss of patellar reflexes</a:t>
            </a:r>
          </a:p>
          <a:p>
            <a:pPr lvl="1">
              <a:buClrTx/>
              <a:buFont typeface="Wingdings" panose="05000000000000000000" pitchFamily="2" charset="2"/>
              <a:buChar char="§"/>
            </a:pPr>
            <a:r>
              <a:rPr lang="en-US" sz="1200" dirty="0"/>
              <a:t>Early signs of disease include exercise intolerance, ataxia, a high-stepping gait, splaying of the pelvic limbs, a “bunny hopping” gait, urinary incontinence, and/or muscle pain.</a:t>
            </a:r>
            <a:endParaRPr lang="en-US" sz="1200" b="0" i="0" dirty="0">
              <a:solidFill>
                <a:srgbClr val="222222"/>
              </a:solidFill>
              <a:effectLst/>
              <a:latin typeface="Arial" panose="020B0604020202020204" pitchFamily="34" charset="0"/>
            </a:endParaRPr>
          </a:p>
          <a:p>
            <a:pPr lvl="1">
              <a:buClrTx/>
              <a:buFont typeface="Wingdings" panose="05000000000000000000" pitchFamily="2" charset="2"/>
              <a:buChar char="§"/>
            </a:pPr>
            <a:r>
              <a:rPr lang="en-US" sz="1200" dirty="0"/>
              <a:t>Clinical signs progress in some dogs to lethargy, tetraplegia, inability to fully open the mouth, dysphagia, and respiratory difficulty. Involvement of esophageal muscle may lead to megaesophagus</a:t>
            </a:r>
          </a:p>
          <a:p>
            <a:pPr lvl="1">
              <a:buClrTx/>
              <a:buFont typeface="Wingdings" panose="05000000000000000000" pitchFamily="2" charset="2"/>
              <a:buChar char="§"/>
            </a:pPr>
            <a:r>
              <a:rPr lang="en-US" sz="1200" dirty="0"/>
              <a:t>Up to 50% of puppies in a liter can be infected, but not all puppies develop signs simultaneously, sometimes only one puppy in litter develops clinical signs.</a:t>
            </a:r>
          </a:p>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48</a:t>
            </a:fld>
            <a:endParaRPr lang="en-US"/>
          </a:p>
        </p:txBody>
      </p:sp>
    </p:spTree>
    <p:extLst>
      <p:ext uri="{BB962C8B-B14F-4D97-AF65-F5344CB8AC3E}">
        <p14:creationId xmlns:p14="http://schemas.microsoft.com/office/powerpoint/2010/main" val="8524681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pPr lvl="1">
              <a:buClrTx/>
              <a:buFont typeface="Wingdings" panose="05000000000000000000" pitchFamily="2" charset="2"/>
              <a:buNone/>
            </a:pPr>
            <a:r>
              <a:rPr lang="en-US" sz="1200" dirty="0"/>
              <a:t>10-20% of abortions caused by </a:t>
            </a:r>
            <a:r>
              <a:rPr lang="en-US" sz="1200" i="1" dirty="0"/>
              <a:t>N. caninum</a:t>
            </a:r>
            <a:endParaRPr lang="en-US" sz="2000" dirty="0"/>
          </a:p>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49</a:t>
            </a:fld>
            <a:endParaRPr lang="en-US"/>
          </a:p>
        </p:txBody>
      </p:sp>
    </p:spTree>
    <p:extLst>
      <p:ext uri="{BB962C8B-B14F-4D97-AF65-F5344CB8AC3E}">
        <p14:creationId xmlns:p14="http://schemas.microsoft.com/office/powerpoint/2010/main" val="34555873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Dubey, J. P., et al. "Redescription of </a:t>
            </a:r>
            <a:r>
              <a:rPr lang="en-US" b="0" i="0" dirty="0" err="1">
                <a:solidFill>
                  <a:srgbClr val="222222"/>
                </a:solidFill>
                <a:effectLst/>
                <a:latin typeface="Arial" panose="020B0604020202020204" pitchFamily="34" charset="0"/>
              </a:rPr>
              <a:t>Neospora</a:t>
            </a:r>
            <a:r>
              <a:rPr lang="en-US" b="0" i="0" dirty="0">
                <a:solidFill>
                  <a:srgbClr val="222222"/>
                </a:solidFill>
                <a:effectLst/>
                <a:latin typeface="Arial" panose="020B0604020202020204" pitchFamily="34" charset="0"/>
              </a:rPr>
              <a:t> caninum and its differentiation from related coccidia." </a:t>
            </a:r>
            <a:r>
              <a:rPr lang="en-US" b="0" i="1" dirty="0">
                <a:solidFill>
                  <a:srgbClr val="222222"/>
                </a:solidFill>
                <a:effectLst/>
                <a:latin typeface="Arial" panose="020B0604020202020204" pitchFamily="34" charset="0"/>
              </a:rPr>
              <a:t>International journal for parasitology</a:t>
            </a:r>
            <a:r>
              <a:rPr lang="en-US" b="0" i="0" dirty="0">
                <a:solidFill>
                  <a:srgbClr val="222222"/>
                </a:solidFill>
                <a:effectLst/>
                <a:latin typeface="Arial" panose="020B0604020202020204" pitchFamily="34" charset="0"/>
              </a:rPr>
              <a:t> 32.8 (2002): 929-946.</a:t>
            </a:r>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51</a:t>
            </a:fld>
            <a:endParaRPr lang="en-US"/>
          </a:p>
        </p:txBody>
      </p:sp>
    </p:spTree>
    <p:extLst>
      <p:ext uri="{BB962C8B-B14F-4D97-AF65-F5344CB8AC3E}">
        <p14:creationId xmlns:p14="http://schemas.microsoft.com/office/powerpoint/2010/main" val="13663851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FYI</a:t>
            </a:r>
          </a:p>
        </p:txBody>
      </p:sp>
      <p:sp>
        <p:nvSpPr>
          <p:cNvPr id="4" name="Slide Number Placeholder 3"/>
          <p:cNvSpPr>
            <a:spLocks noGrp="1"/>
          </p:cNvSpPr>
          <p:nvPr>
            <p:ph type="sldNum" sz="quarter" idx="5"/>
          </p:nvPr>
        </p:nvSpPr>
        <p:spPr/>
        <p:txBody>
          <a:bodyPr/>
          <a:lstStyle/>
          <a:p>
            <a:fld id="{DAB44083-A2B0-473F-93CB-FBABF270A72D}" type="slidenum">
              <a:rPr lang="en-US" smtClean="0"/>
              <a:t>52</a:t>
            </a:fld>
            <a:endParaRPr lang="en-US"/>
          </a:p>
        </p:txBody>
      </p:sp>
    </p:spTree>
    <p:extLst>
      <p:ext uri="{BB962C8B-B14F-4D97-AF65-F5344CB8AC3E}">
        <p14:creationId xmlns:p14="http://schemas.microsoft.com/office/powerpoint/2010/main" val="1697706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known to be zoonotic. N. caninum has been detected in horses (herbivore IH), birds,  and recently in China, pigs</a:t>
            </a:r>
          </a:p>
          <a:p>
            <a:r>
              <a:rPr lang="en-US" dirty="0"/>
              <a:t>~7% seropositivity in dogs in 35 states </a:t>
            </a:r>
          </a:p>
        </p:txBody>
      </p:sp>
      <p:sp>
        <p:nvSpPr>
          <p:cNvPr id="4" name="Slide Number Placeholder 3"/>
          <p:cNvSpPr>
            <a:spLocks noGrp="1"/>
          </p:cNvSpPr>
          <p:nvPr>
            <p:ph type="sldNum" sz="quarter" idx="5"/>
          </p:nvPr>
        </p:nvSpPr>
        <p:spPr/>
        <p:txBody>
          <a:bodyPr/>
          <a:lstStyle/>
          <a:p>
            <a:fld id="{DAB44083-A2B0-473F-93CB-FBABF270A72D}" type="slidenum">
              <a:rPr lang="en-US" smtClean="0"/>
              <a:t>53</a:t>
            </a:fld>
            <a:endParaRPr lang="en-US"/>
          </a:p>
        </p:txBody>
      </p:sp>
    </p:spTree>
    <p:extLst>
      <p:ext uri="{BB962C8B-B14F-4D97-AF65-F5344CB8AC3E}">
        <p14:creationId xmlns:p14="http://schemas.microsoft.com/office/powerpoint/2010/main" val="153242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email me with a question, I will send the question and answer to the entire class but will keep you anonymous. So, don’t be shy!</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55</a:t>
            </a:fld>
            <a:endParaRPr lang="en-US"/>
          </a:p>
        </p:txBody>
      </p:sp>
    </p:spTree>
    <p:extLst>
      <p:ext uri="{BB962C8B-B14F-4D97-AF65-F5344CB8AC3E}">
        <p14:creationId xmlns:p14="http://schemas.microsoft.com/office/powerpoint/2010/main" val="2894381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73C15D2-6DC2-4E17-A9F2-32333F89A28B}"/>
              </a:ext>
            </a:extLst>
          </p:cNvPr>
          <p:cNvSpPr>
            <a:spLocks noGrp="1" noRot="1" noChangeAspect="1" noChangeArrowheads="1" noTextEdit="1"/>
          </p:cNvSpPr>
          <p:nvPr>
            <p:ph type="sldImg"/>
          </p:nvPr>
        </p:nvSpPr>
        <p:spPr>
          <a:xfrm>
            <a:off x="717550" y="1162050"/>
            <a:ext cx="5575300" cy="3136900"/>
          </a:xfrm>
          <a:ln/>
        </p:spPr>
      </p:sp>
      <p:sp>
        <p:nvSpPr>
          <p:cNvPr id="20483" name="Notes Placeholder 2">
            <a:extLst>
              <a:ext uri="{FF2B5EF4-FFF2-40B4-BE49-F238E27FC236}">
                <a16:creationId xmlns:a16="http://schemas.microsoft.com/office/drawing/2014/main" id="{D20AE8D4-A62B-4007-8EC4-87EDFE6578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our road map. We will now start on the systemic </a:t>
            </a:r>
            <a:r>
              <a:rPr lang="en-US" dirty="0" err="1"/>
              <a:t>apicomplexa</a:t>
            </a:r>
            <a:r>
              <a:rPr lang="en-US" dirty="0"/>
              <a:t> looking Toxoplasma gondii and </a:t>
            </a:r>
            <a:r>
              <a:rPr lang="en-US" dirty="0" err="1"/>
              <a:t>Neospora</a:t>
            </a:r>
            <a:r>
              <a:rPr lang="en-US" dirty="0"/>
              <a:t> caninum. </a:t>
            </a:r>
            <a:endParaRPr lang="en-US" altLang="en-US" dirty="0">
              <a:latin typeface="Arial" panose="020B0604020202020204" pitchFamily="34" charset="0"/>
            </a:endParaRPr>
          </a:p>
        </p:txBody>
      </p:sp>
      <p:sp>
        <p:nvSpPr>
          <p:cNvPr id="20484" name="Slide Number Placeholder 3">
            <a:extLst>
              <a:ext uri="{FF2B5EF4-FFF2-40B4-BE49-F238E27FC236}">
                <a16:creationId xmlns:a16="http://schemas.microsoft.com/office/drawing/2014/main" id="{E259AD9A-BB89-4F60-8A6B-46AB920E8D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90B5DE-471A-4D0D-8C18-4958657FED67}"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Tree>
    <p:extLst>
      <p:ext uri="{BB962C8B-B14F-4D97-AF65-F5344CB8AC3E}">
        <p14:creationId xmlns:p14="http://schemas.microsoft.com/office/powerpoint/2010/main" val="1844044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6</a:t>
            </a:fld>
            <a:endParaRPr lang="en-US"/>
          </a:p>
        </p:txBody>
      </p:sp>
    </p:spTree>
    <p:extLst>
      <p:ext uri="{BB962C8B-B14F-4D97-AF65-F5344CB8AC3E}">
        <p14:creationId xmlns:p14="http://schemas.microsoft.com/office/powerpoint/2010/main" val="3539926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auto"/>
            <a:r>
              <a:rPr lang="en-US" dirty="0"/>
              <a:t>There is a lot of information to know about T. gondii. T. gondii and the other two systemic </a:t>
            </a:r>
            <a:r>
              <a:rPr lang="en-US" dirty="0" err="1"/>
              <a:t>apicomplexa</a:t>
            </a:r>
            <a:r>
              <a:rPr lang="en-US" dirty="0"/>
              <a:t> are probably the </a:t>
            </a:r>
            <a:r>
              <a:rPr lang="en-US" dirty="0" err="1"/>
              <a:t>apicomplexa</a:t>
            </a:r>
            <a:r>
              <a:rPr lang="en-US" dirty="0"/>
              <a:t> with the most complicated life cycles. </a:t>
            </a:r>
          </a:p>
        </p:txBody>
      </p:sp>
      <p:sp>
        <p:nvSpPr>
          <p:cNvPr id="4" name="Slide Number Placeholder 3"/>
          <p:cNvSpPr>
            <a:spLocks noGrp="1"/>
          </p:cNvSpPr>
          <p:nvPr>
            <p:ph type="sldNum" sz="quarter" idx="10"/>
          </p:nvPr>
        </p:nvSpPr>
        <p:spPr/>
        <p:txBody>
          <a:bodyPr/>
          <a:lstStyle/>
          <a:p>
            <a:fld id="{0D4EB5DA-FE15-4F35-940D-6242A2B12F7F}" type="slidenum">
              <a:rPr lang="en-US" smtClean="0"/>
              <a:t>7</a:t>
            </a:fld>
            <a:endParaRPr lang="en-US"/>
          </a:p>
        </p:txBody>
      </p:sp>
    </p:spTree>
    <p:extLst>
      <p:ext uri="{BB962C8B-B14F-4D97-AF65-F5344CB8AC3E}">
        <p14:creationId xmlns:p14="http://schemas.microsoft.com/office/powerpoint/2010/main" val="925254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not be asked to identify oocysts or sporulated oocysts in lecture exams</a:t>
            </a:r>
          </a:p>
        </p:txBody>
      </p:sp>
      <p:sp>
        <p:nvSpPr>
          <p:cNvPr id="4" name="Slide Number Placeholder 3"/>
          <p:cNvSpPr>
            <a:spLocks noGrp="1"/>
          </p:cNvSpPr>
          <p:nvPr>
            <p:ph type="sldNum" sz="quarter" idx="5"/>
          </p:nvPr>
        </p:nvSpPr>
        <p:spPr/>
        <p:txBody>
          <a:bodyPr/>
          <a:lstStyle/>
          <a:p>
            <a:fld id="{DAB44083-A2B0-473F-93CB-FBABF270A72D}" type="slidenum">
              <a:rPr lang="en-US" smtClean="0"/>
              <a:t>8</a:t>
            </a:fld>
            <a:endParaRPr lang="en-US"/>
          </a:p>
        </p:txBody>
      </p:sp>
    </p:spTree>
    <p:extLst>
      <p:ext uri="{BB962C8B-B14F-4D97-AF65-F5344CB8AC3E}">
        <p14:creationId xmlns:p14="http://schemas.microsoft.com/office/powerpoint/2010/main" val="3293639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a:t>
            </a:r>
            <a:r>
              <a:rPr lang="en-US" dirty="0" err="1"/>
              <a:t>tachzoites</a:t>
            </a:r>
            <a:r>
              <a:rPr lang="en-US" dirty="0"/>
              <a:t> are fast growing, part of acute infection and responsible from acute disease clinical signs</a:t>
            </a:r>
          </a:p>
          <a:p>
            <a:r>
              <a:rPr lang="en-US" dirty="0"/>
              <a:t>Know that bradyzoites are slow growing, part of chronic infection, milder clinical signs</a:t>
            </a:r>
          </a:p>
        </p:txBody>
      </p:sp>
      <p:sp>
        <p:nvSpPr>
          <p:cNvPr id="4" name="Slide Number Placeholder 3"/>
          <p:cNvSpPr>
            <a:spLocks noGrp="1"/>
          </p:cNvSpPr>
          <p:nvPr>
            <p:ph type="sldNum" sz="quarter" idx="5"/>
          </p:nvPr>
        </p:nvSpPr>
        <p:spPr/>
        <p:txBody>
          <a:bodyPr/>
          <a:lstStyle/>
          <a:p>
            <a:fld id="{DAB44083-A2B0-473F-93CB-FBABF270A72D}" type="slidenum">
              <a:rPr lang="en-US" smtClean="0"/>
              <a:t>9</a:t>
            </a:fld>
            <a:endParaRPr lang="en-US"/>
          </a:p>
        </p:txBody>
      </p:sp>
    </p:spTree>
    <p:extLst>
      <p:ext uri="{BB962C8B-B14F-4D97-AF65-F5344CB8AC3E}">
        <p14:creationId xmlns:p14="http://schemas.microsoft.com/office/powerpoint/2010/main" val="23129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492BDC-E321-430A-8360-386D15ADA0AD}" type="slidenum">
              <a:rPr lang="en-US"/>
              <a:pPr>
                <a:defRPr/>
              </a:pPr>
              <a:t>‹#›</a:t>
            </a:fld>
            <a:endParaRPr lang="en-US"/>
          </a:p>
        </p:txBody>
      </p:sp>
    </p:spTree>
    <p:extLst>
      <p:ext uri="{BB962C8B-B14F-4D97-AF65-F5344CB8AC3E}">
        <p14:creationId xmlns:p14="http://schemas.microsoft.com/office/powerpoint/2010/main" val="419637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AF592D-ED99-418F-8297-401036B94BAB}" type="slidenum">
              <a:rPr lang="en-US"/>
              <a:pPr>
                <a:defRPr/>
              </a:pPr>
              <a:t>‹#›</a:t>
            </a:fld>
            <a:endParaRPr lang="en-US"/>
          </a:p>
        </p:txBody>
      </p:sp>
    </p:spTree>
    <p:extLst>
      <p:ext uri="{BB962C8B-B14F-4D97-AF65-F5344CB8AC3E}">
        <p14:creationId xmlns:p14="http://schemas.microsoft.com/office/powerpoint/2010/main" val="4150859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9443B-7C8F-4DF7-BD32-62A1C1DE9586}" type="slidenum">
              <a:rPr lang="en-US"/>
              <a:pPr>
                <a:defRPr/>
              </a:pPr>
              <a:t>‹#›</a:t>
            </a:fld>
            <a:endParaRPr lang="en-US"/>
          </a:p>
        </p:txBody>
      </p:sp>
    </p:spTree>
    <p:extLst>
      <p:ext uri="{BB962C8B-B14F-4D97-AF65-F5344CB8AC3E}">
        <p14:creationId xmlns:p14="http://schemas.microsoft.com/office/powerpoint/2010/main" val="1500809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grpSp>
      <p:sp>
        <p:nvSpPr>
          <p:cNvPr id="196620" name="Rectangle 12"/>
          <p:cNvSpPr>
            <a:spLocks noGrp="1" noChangeArrowheads="1"/>
          </p:cNvSpPr>
          <p:nvPr>
            <p:ph type="ctrTitle"/>
          </p:nvPr>
        </p:nvSpPr>
        <p:spPr>
          <a:xfrm>
            <a:off x="1320800" y="1676400"/>
            <a:ext cx="10363200" cy="1462088"/>
          </a:xfrm>
        </p:spPr>
        <p:txBody>
          <a:bodyPr/>
          <a:lstStyle>
            <a:lvl1pPr>
              <a:defRPr/>
            </a:lvl1pPr>
          </a:lstStyle>
          <a:p>
            <a:pPr lvl="0"/>
            <a:r>
              <a:rPr lang="en-US" noProof="0"/>
              <a:t>Click to edit Master title style</a:t>
            </a:r>
          </a:p>
        </p:txBody>
      </p:sp>
      <p:sp>
        <p:nvSpPr>
          <p:cNvPr id="196621"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a:defRPr/>
            </a:pPr>
            <a:endParaRPr lang="en-US"/>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a:defRPr/>
            </a:pPr>
            <a:endParaRPr lang="en-US"/>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a:defRPr/>
            </a:pPr>
            <a:fld id="{C896ABB6-8A25-401B-AA18-D720185E497A}" type="slidenum">
              <a:rPr lang="en-US"/>
              <a:pPr>
                <a:defRPr/>
              </a:pPr>
              <a:t>‹#›</a:t>
            </a:fld>
            <a:endParaRPr lang="en-US"/>
          </a:p>
        </p:txBody>
      </p:sp>
    </p:spTree>
    <p:extLst>
      <p:ext uri="{BB962C8B-B14F-4D97-AF65-F5344CB8AC3E}">
        <p14:creationId xmlns:p14="http://schemas.microsoft.com/office/powerpoint/2010/main" val="193717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993F0813-D0AD-41FF-BACA-74D912985813}" type="slidenum">
              <a:rPr lang="en-US"/>
              <a:pPr>
                <a:defRPr/>
              </a:pPr>
              <a:t>‹#›</a:t>
            </a:fld>
            <a:endParaRPr lang="en-US"/>
          </a:p>
        </p:txBody>
      </p:sp>
    </p:spTree>
    <p:extLst>
      <p:ext uri="{BB962C8B-B14F-4D97-AF65-F5344CB8AC3E}">
        <p14:creationId xmlns:p14="http://schemas.microsoft.com/office/powerpoint/2010/main" val="3185158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3AC6D52-337A-4BD8-AF06-1319F673D3A2}" type="slidenum">
              <a:rPr lang="en-US"/>
              <a:pPr>
                <a:defRPr/>
              </a:pPr>
              <a:t>‹#›</a:t>
            </a:fld>
            <a:endParaRPr lang="en-US"/>
          </a:p>
        </p:txBody>
      </p:sp>
    </p:spTree>
    <p:extLst>
      <p:ext uri="{BB962C8B-B14F-4D97-AF65-F5344CB8AC3E}">
        <p14:creationId xmlns:p14="http://schemas.microsoft.com/office/powerpoint/2010/main" val="2717342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B70D27D-3EF4-4ACF-B76D-282CA62D5F90}" type="slidenum">
              <a:rPr lang="en-US"/>
              <a:pPr>
                <a:defRPr/>
              </a:pPr>
              <a:t>‹#›</a:t>
            </a:fld>
            <a:endParaRPr lang="en-US"/>
          </a:p>
        </p:txBody>
      </p:sp>
    </p:spTree>
    <p:extLst>
      <p:ext uri="{BB962C8B-B14F-4D97-AF65-F5344CB8AC3E}">
        <p14:creationId xmlns:p14="http://schemas.microsoft.com/office/powerpoint/2010/main" val="1704724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5A9B1F15-C9C6-4867-A0BC-E2808DB6FCD8}" type="slidenum">
              <a:rPr lang="en-US"/>
              <a:pPr>
                <a:defRPr/>
              </a:pPr>
              <a:t>‹#›</a:t>
            </a:fld>
            <a:endParaRPr lang="en-US"/>
          </a:p>
        </p:txBody>
      </p:sp>
    </p:spTree>
    <p:extLst>
      <p:ext uri="{BB962C8B-B14F-4D97-AF65-F5344CB8AC3E}">
        <p14:creationId xmlns:p14="http://schemas.microsoft.com/office/powerpoint/2010/main" val="2744459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B7C91FC6-3A2E-47BB-BFD7-110159CBA9B1}" type="slidenum">
              <a:rPr lang="en-US"/>
              <a:pPr>
                <a:defRPr/>
              </a:pPr>
              <a:t>‹#›</a:t>
            </a:fld>
            <a:endParaRPr lang="en-US"/>
          </a:p>
        </p:txBody>
      </p:sp>
    </p:spTree>
    <p:extLst>
      <p:ext uri="{BB962C8B-B14F-4D97-AF65-F5344CB8AC3E}">
        <p14:creationId xmlns:p14="http://schemas.microsoft.com/office/powerpoint/2010/main" val="904296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8F51154-503D-4769-8896-C16E8AA91EB0}" type="slidenum">
              <a:rPr lang="en-US"/>
              <a:pPr>
                <a:defRPr/>
              </a:pPr>
              <a:t>‹#›</a:t>
            </a:fld>
            <a:endParaRPr lang="en-US"/>
          </a:p>
        </p:txBody>
      </p:sp>
    </p:spTree>
    <p:extLst>
      <p:ext uri="{BB962C8B-B14F-4D97-AF65-F5344CB8AC3E}">
        <p14:creationId xmlns:p14="http://schemas.microsoft.com/office/powerpoint/2010/main" val="226511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4F9B06F3-B510-4A13-A45B-D4ED1DB1DA22}" type="slidenum">
              <a:rPr lang="en-US"/>
              <a:pPr>
                <a:defRPr/>
              </a:pPr>
              <a:t>‹#›</a:t>
            </a:fld>
            <a:endParaRPr lang="en-US"/>
          </a:p>
        </p:txBody>
      </p:sp>
    </p:spTree>
    <p:extLst>
      <p:ext uri="{BB962C8B-B14F-4D97-AF65-F5344CB8AC3E}">
        <p14:creationId xmlns:p14="http://schemas.microsoft.com/office/powerpoint/2010/main" val="2958298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17B10C-40FA-495C-B8F4-E143BEB461DA}" type="slidenum">
              <a:rPr lang="en-US"/>
              <a:pPr>
                <a:defRPr/>
              </a:pPr>
              <a:t>‹#›</a:t>
            </a:fld>
            <a:endParaRPr lang="en-US"/>
          </a:p>
        </p:txBody>
      </p:sp>
    </p:spTree>
    <p:extLst>
      <p:ext uri="{BB962C8B-B14F-4D97-AF65-F5344CB8AC3E}">
        <p14:creationId xmlns:p14="http://schemas.microsoft.com/office/powerpoint/2010/main" val="962938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53BBCAA-FAFA-470C-AB8C-C3012DBFADA7}" type="slidenum">
              <a:rPr lang="en-US"/>
              <a:pPr>
                <a:defRPr/>
              </a:pPr>
              <a:t>‹#›</a:t>
            </a:fld>
            <a:endParaRPr lang="en-US"/>
          </a:p>
        </p:txBody>
      </p:sp>
    </p:spTree>
    <p:extLst>
      <p:ext uri="{BB962C8B-B14F-4D97-AF65-F5344CB8AC3E}">
        <p14:creationId xmlns:p14="http://schemas.microsoft.com/office/powerpoint/2010/main" val="3747149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C1E3907-76F0-4622-9B53-0E674369C538}" type="slidenum">
              <a:rPr lang="en-US"/>
              <a:pPr>
                <a:defRPr/>
              </a:pPr>
              <a:t>‹#›</a:t>
            </a:fld>
            <a:endParaRPr lang="en-US"/>
          </a:p>
        </p:txBody>
      </p:sp>
    </p:spTree>
    <p:extLst>
      <p:ext uri="{BB962C8B-B14F-4D97-AF65-F5344CB8AC3E}">
        <p14:creationId xmlns:p14="http://schemas.microsoft.com/office/powerpoint/2010/main" val="2874347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0A00B864-444A-49BD-9A45-A79DE0F4E117}" type="slidenum">
              <a:rPr lang="en-US"/>
              <a:pPr>
                <a:defRPr/>
              </a:pPr>
              <a:t>‹#›</a:t>
            </a:fld>
            <a:endParaRPr lang="en-US"/>
          </a:p>
        </p:txBody>
      </p:sp>
    </p:spTree>
    <p:extLst>
      <p:ext uri="{BB962C8B-B14F-4D97-AF65-F5344CB8AC3E}">
        <p14:creationId xmlns:p14="http://schemas.microsoft.com/office/powerpoint/2010/main" val="2163745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grpSp>
      <p:sp>
        <p:nvSpPr>
          <p:cNvPr id="196620" name="Rectangle 12"/>
          <p:cNvSpPr>
            <a:spLocks noGrp="1" noChangeArrowheads="1"/>
          </p:cNvSpPr>
          <p:nvPr>
            <p:ph type="ctrTitle"/>
          </p:nvPr>
        </p:nvSpPr>
        <p:spPr>
          <a:xfrm>
            <a:off x="1320800" y="1676400"/>
            <a:ext cx="10363200" cy="1462088"/>
          </a:xfrm>
        </p:spPr>
        <p:txBody>
          <a:bodyPr/>
          <a:lstStyle>
            <a:lvl1pPr>
              <a:defRPr/>
            </a:lvl1pPr>
          </a:lstStyle>
          <a:p>
            <a:pPr lvl="0"/>
            <a:r>
              <a:rPr lang="en-US" noProof="0"/>
              <a:t>Click to edit Master title style</a:t>
            </a:r>
          </a:p>
        </p:txBody>
      </p:sp>
      <p:sp>
        <p:nvSpPr>
          <p:cNvPr id="196621"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a:defRPr/>
            </a:pPr>
            <a:endParaRPr lang="en-US"/>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a:defRPr/>
            </a:pPr>
            <a:endParaRPr lang="en-US"/>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a:defRPr/>
            </a:pPr>
            <a:fld id="{C896ABB6-8A25-401B-AA18-D720185E497A}" type="slidenum">
              <a:rPr lang="en-US"/>
              <a:pPr>
                <a:defRPr/>
              </a:pPr>
              <a:t>‹#›</a:t>
            </a:fld>
            <a:endParaRPr lang="en-US"/>
          </a:p>
        </p:txBody>
      </p:sp>
    </p:spTree>
    <p:extLst>
      <p:ext uri="{BB962C8B-B14F-4D97-AF65-F5344CB8AC3E}">
        <p14:creationId xmlns:p14="http://schemas.microsoft.com/office/powerpoint/2010/main" val="3607664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993F0813-D0AD-41FF-BACA-74D912985813}" type="slidenum">
              <a:rPr lang="en-US"/>
              <a:pPr>
                <a:defRPr/>
              </a:pPr>
              <a:t>‹#›</a:t>
            </a:fld>
            <a:endParaRPr lang="en-US"/>
          </a:p>
        </p:txBody>
      </p:sp>
    </p:spTree>
    <p:extLst>
      <p:ext uri="{BB962C8B-B14F-4D97-AF65-F5344CB8AC3E}">
        <p14:creationId xmlns:p14="http://schemas.microsoft.com/office/powerpoint/2010/main" val="596901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3AC6D52-337A-4BD8-AF06-1319F673D3A2}" type="slidenum">
              <a:rPr lang="en-US"/>
              <a:pPr>
                <a:defRPr/>
              </a:pPr>
              <a:t>‹#›</a:t>
            </a:fld>
            <a:endParaRPr lang="en-US"/>
          </a:p>
        </p:txBody>
      </p:sp>
    </p:spTree>
    <p:extLst>
      <p:ext uri="{BB962C8B-B14F-4D97-AF65-F5344CB8AC3E}">
        <p14:creationId xmlns:p14="http://schemas.microsoft.com/office/powerpoint/2010/main" val="3548366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B70D27D-3EF4-4ACF-B76D-282CA62D5F90}" type="slidenum">
              <a:rPr lang="en-US"/>
              <a:pPr>
                <a:defRPr/>
              </a:pPr>
              <a:t>‹#›</a:t>
            </a:fld>
            <a:endParaRPr lang="en-US"/>
          </a:p>
        </p:txBody>
      </p:sp>
    </p:spTree>
    <p:extLst>
      <p:ext uri="{BB962C8B-B14F-4D97-AF65-F5344CB8AC3E}">
        <p14:creationId xmlns:p14="http://schemas.microsoft.com/office/powerpoint/2010/main" val="47557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5A9B1F15-C9C6-4867-A0BC-E2808DB6FCD8}" type="slidenum">
              <a:rPr lang="en-US"/>
              <a:pPr>
                <a:defRPr/>
              </a:pPr>
              <a:t>‹#›</a:t>
            </a:fld>
            <a:endParaRPr lang="en-US"/>
          </a:p>
        </p:txBody>
      </p:sp>
    </p:spTree>
    <p:extLst>
      <p:ext uri="{BB962C8B-B14F-4D97-AF65-F5344CB8AC3E}">
        <p14:creationId xmlns:p14="http://schemas.microsoft.com/office/powerpoint/2010/main" val="4035104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B7C91FC6-3A2E-47BB-BFD7-110159CBA9B1}" type="slidenum">
              <a:rPr lang="en-US"/>
              <a:pPr>
                <a:defRPr/>
              </a:pPr>
              <a:t>‹#›</a:t>
            </a:fld>
            <a:endParaRPr lang="en-US"/>
          </a:p>
        </p:txBody>
      </p:sp>
    </p:spTree>
    <p:extLst>
      <p:ext uri="{BB962C8B-B14F-4D97-AF65-F5344CB8AC3E}">
        <p14:creationId xmlns:p14="http://schemas.microsoft.com/office/powerpoint/2010/main" val="468660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8F51154-503D-4769-8896-C16E8AA91EB0}" type="slidenum">
              <a:rPr lang="en-US"/>
              <a:pPr>
                <a:defRPr/>
              </a:pPr>
              <a:t>‹#›</a:t>
            </a:fld>
            <a:endParaRPr lang="en-US"/>
          </a:p>
        </p:txBody>
      </p:sp>
    </p:spTree>
    <p:extLst>
      <p:ext uri="{BB962C8B-B14F-4D97-AF65-F5344CB8AC3E}">
        <p14:creationId xmlns:p14="http://schemas.microsoft.com/office/powerpoint/2010/main" val="412292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5CB89B-6660-4320-AD69-32BF69BBC33F}" type="slidenum">
              <a:rPr lang="en-US"/>
              <a:pPr>
                <a:defRPr/>
              </a:pPr>
              <a:t>‹#›</a:t>
            </a:fld>
            <a:endParaRPr lang="en-US"/>
          </a:p>
        </p:txBody>
      </p:sp>
    </p:spTree>
    <p:extLst>
      <p:ext uri="{BB962C8B-B14F-4D97-AF65-F5344CB8AC3E}">
        <p14:creationId xmlns:p14="http://schemas.microsoft.com/office/powerpoint/2010/main" val="930533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4F9B06F3-B510-4A13-A45B-D4ED1DB1DA22}" type="slidenum">
              <a:rPr lang="en-US"/>
              <a:pPr>
                <a:defRPr/>
              </a:pPr>
              <a:t>‹#›</a:t>
            </a:fld>
            <a:endParaRPr lang="en-US"/>
          </a:p>
        </p:txBody>
      </p:sp>
    </p:spTree>
    <p:extLst>
      <p:ext uri="{BB962C8B-B14F-4D97-AF65-F5344CB8AC3E}">
        <p14:creationId xmlns:p14="http://schemas.microsoft.com/office/powerpoint/2010/main" val="447685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53BBCAA-FAFA-470C-AB8C-C3012DBFADA7}" type="slidenum">
              <a:rPr lang="en-US"/>
              <a:pPr>
                <a:defRPr/>
              </a:pPr>
              <a:t>‹#›</a:t>
            </a:fld>
            <a:endParaRPr lang="en-US"/>
          </a:p>
        </p:txBody>
      </p:sp>
    </p:spTree>
    <p:extLst>
      <p:ext uri="{BB962C8B-B14F-4D97-AF65-F5344CB8AC3E}">
        <p14:creationId xmlns:p14="http://schemas.microsoft.com/office/powerpoint/2010/main" val="3253810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C1E3907-76F0-4622-9B53-0E674369C538}" type="slidenum">
              <a:rPr lang="en-US"/>
              <a:pPr>
                <a:defRPr/>
              </a:pPr>
              <a:t>‹#›</a:t>
            </a:fld>
            <a:endParaRPr lang="en-US"/>
          </a:p>
        </p:txBody>
      </p:sp>
    </p:spTree>
    <p:extLst>
      <p:ext uri="{BB962C8B-B14F-4D97-AF65-F5344CB8AC3E}">
        <p14:creationId xmlns:p14="http://schemas.microsoft.com/office/powerpoint/2010/main" val="1438134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0A00B864-444A-49BD-9A45-A79DE0F4E117}" type="slidenum">
              <a:rPr lang="en-US"/>
              <a:pPr>
                <a:defRPr/>
              </a:pPr>
              <a:t>‹#›</a:t>
            </a:fld>
            <a:endParaRPr lang="en-US"/>
          </a:p>
        </p:txBody>
      </p:sp>
    </p:spTree>
    <p:extLst>
      <p:ext uri="{BB962C8B-B14F-4D97-AF65-F5344CB8AC3E}">
        <p14:creationId xmlns:p14="http://schemas.microsoft.com/office/powerpoint/2010/main" val="2793692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chemeClr val="tx1"/>
                </a:solidFill>
              </a:defRPr>
            </a:lvl1pPr>
          </a:lstStyle>
          <a:p>
            <a:pPr>
              <a:defRPr/>
            </a:pPr>
            <a:fld id="{06CAD74A-9FB4-420A-8B06-AF845871D466}" type="slidenum">
              <a:rPr lang="en-US"/>
              <a:pPr>
                <a:defRPr/>
              </a:pPr>
              <a:t>‹#›</a:t>
            </a:fld>
            <a:endParaRPr lang="en-US"/>
          </a:p>
        </p:txBody>
      </p:sp>
    </p:spTree>
    <p:extLst>
      <p:ext uri="{BB962C8B-B14F-4D97-AF65-F5344CB8AC3E}">
        <p14:creationId xmlns:p14="http://schemas.microsoft.com/office/powerpoint/2010/main" val="3594574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3C5849-ED58-406B-9650-AC34180D7264}" type="slidenum">
              <a:rPr lang="en-US"/>
              <a:pPr>
                <a:defRPr/>
              </a:pPr>
              <a:t>‹#›</a:t>
            </a:fld>
            <a:endParaRPr lang="en-US"/>
          </a:p>
        </p:txBody>
      </p:sp>
    </p:spTree>
    <p:extLst>
      <p:ext uri="{BB962C8B-B14F-4D97-AF65-F5344CB8AC3E}">
        <p14:creationId xmlns:p14="http://schemas.microsoft.com/office/powerpoint/2010/main" val="3857515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B1B433-B271-4BB6-A75C-EC3889C9BEFC}" type="slidenum">
              <a:rPr lang="en-US"/>
              <a:pPr>
                <a:defRPr/>
              </a:pPr>
              <a:t>‹#›</a:t>
            </a:fld>
            <a:endParaRPr lang="en-US"/>
          </a:p>
        </p:txBody>
      </p:sp>
    </p:spTree>
    <p:extLst>
      <p:ext uri="{BB962C8B-B14F-4D97-AF65-F5344CB8AC3E}">
        <p14:creationId xmlns:p14="http://schemas.microsoft.com/office/powerpoint/2010/main" val="805089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DD1270-B24B-4FF3-95B7-F1C7F810A026}" type="slidenum">
              <a:rPr lang="en-US"/>
              <a:pPr>
                <a:defRPr/>
              </a:pPr>
              <a:t>‹#›</a:t>
            </a:fld>
            <a:endParaRPr lang="en-US"/>
          </a:p>
        </p:txBody>
      </p:sp>
    </p:spTree>
    <p:extLst>
      <p:ext uri="{BB962C8B-B14F-4D97-AF65-F5344CB8AC3E}">
        <p14:creationId xmlns:p14="http://schemas.microsoft.com/office/powerpoint/2010/main" val="1369389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E99BB7-6F1C-45B2-A143-C968EFB7D75B}" type="slidenum">
              <a:rPr lang="en-US"/>
              <a:pPr>
                <a:defRPr/>
              </a:pPr>
              <a:t>‹#›</a:t>
            </a:fld>
            <a:endParaRPr lang="en-US"/>
          </a:p>
        </p:txBody>
      </p:sp>
    </p:spTree>
    <p:extLst>
      <p:ext uri="{BB962C8B-B14F-4D97-AF65-F5344CB8AC3E}">
        <p14:creationId xmlns:p14="http://schemas.microsoft.com/office/powerpoint/2010/main" val="2329378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DEB820-7429-4F4F-978C-AC590DF544A4}" type="slidenum">
              <a:rPr lang="en-US"/>
              <a:pPr>
                <a:defRPr/>
              </a:pPr>
              <a:t>‹#›</a:t>
            </a:fld>
            <a:endParaRPr lang="en-US"/>
          </a:p>
        </p:txBody>
      </p:sp>
    </p:spTree>
    <p:extLst>
      <p:ext uri="{BB962C8B-B14F-4D97-AF65-F5344CB8AC3E}">
        <p14:creationId xmlns:p14="http://schemas.microsoft.com/office/powerpoint/2010/main" val="1313804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36DC61-24B7-467E-937E-B8AF966AC7CA}" type="slidenum">
              <a:rPr lang="en-US"/>
              <a:pPr>
                <a:defRPr/>
              </a:pPr>
              <a:t>‹#›</a:t>
            </a:fld>
            <a:endParaRPr lang="en-US"/>
          </a:p>
        </p:txBody>
      </p:sp>
    </p:spTree>
    <p:extLst>
      <p:ext uri="{BB962C8B-B14F-4D97-AF65-F5344CB8AC3E}">
        <p14:creationId xmlns:p14="http://schemas.microsoft.com/office/powerpoint/2010/main" val="4194206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680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a:defRPr/>
            </a:pPr>
            <a:endParaRPr lang="en-US"/>
          </a:p>
        </p:txBody>
      </p:sp>
      <p:sp>
        <p:nvSpPr>
          <p:cNvPr id="7680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pPr>
              <a:defRPr/>
            </a:pPr>
            <a:endParaRPr lang="en-US"/>
          </a:p>
        </p:txBody>
      </p:sp>
      <p:sp>
        <p:nvSpPr>
          <p:cNvPr id="7680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ea typeface="+mn-ea"/>
              </a:defRPr>
            </a:lvl1pPr>
          </a:lstStyle>
          <a:p>
            <a:pPr>
              <a:defRPr/>
            </a:pPr>
            <a:fld id="{6DBC752B-435E-4046-BA0B-640333BE0F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ＭＳ Ｐゴシック" charset="0"/>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ＭＳ Ｐゴシック" charset="0"/>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1"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2"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3"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4"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5"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6"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7"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2058"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95595"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Century Gothic" panose="020B0502020202020204" pitchFamily="34" charset="0"/>
                <a:ea typeface="+mn-ea"/>
              </a:defRPr>
            </a:lvl1pPr>
          </a:lstStyle>
          <a:p>
            <a:pPr>
              <a:defRPr/>
            </a:pPr>
            <a:endParaRPr lang="en-US" dirty="0"/>
          </a:p>
        </p:txBody>
      </p:sp>
      <p:sp>
        <p:nvSpPr>
          <p:cNvPr id="195596"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Century Gothic" panose="020B0502020202020204" pitchFamily="34" charset="0"/>
                <a:ea typeface="+mn-ea"/>
              </a:defRPr>
            </a:lvl1pPr>
          </a:lstStyle>
          <a:p>
            <a:pPr>
              <a:defRPr/>
            </a:pPr>
            <a:endParaRPr lang="en-US" dirty="0"/>
          </a:p>
        </p:txBody>
      </p:sp>
      <p:sp>
        <p:nvSpPr>
          <p:cNvPr id="195597"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Century Gothic" panose="020B0502020202020204" pitchFamily="34" charset="0"/>
                <a:ea typeface="+mn-ea"/>
              </a:defRPr>
            </a:lvl1pPr>
          </a:lstStyle>
          <a:p>
            <a:pPr>
              <a:defRPr/>
            </a:pPr>
            <a:fld id="{F0A78A85-9D3C-416D-AD06-CC2A942E4344}"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6"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Century Gothic" panose="020B0502020202020204" pitchFamily="34" charset="0"/>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Century Gothic" panose="020B0502020202020204" pitchFamily="34" charset="0"/>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Century Gothic" panose="020B0502020202020204" pitchFamily="34" charset="0"/>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Century Gothic" panose="020B0502020202020204" pitchFamily="34" charset="0"/>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1"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2"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3"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4"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5"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6"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7"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2058"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95595"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Century Gothic" panose="020B0502020202020204" pitchFamily="34" charset="0"/>
                <a:ea typeface="+mn-ea"/>
              </a:defRPr>
            </a:lvl1pPr>
          </a:lstStyle>
          <a:p>
            <a:pPr>
              <a:defRPr/>
            </a:pPr>
            <a:endParaRPr lang="en-US" dirty="0"/>
          </a:p>
        </p:txBody>
      </p:sp>
      <p:sp>
        <p:nvSpPr>
          <p:cNvPr id="195596"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Century Gothic" panose="020B0502020202020204" pitchFamily="34" charset="0"/>
                <a:ea typeface="+mn-ea"/>
              </a:defRPr>
            </a:lvl1pPr>
          </a:lstStyle>
          <a:p>
            <a:pPr>
              <a:defRPr/>
            </a:pPr>
            <a:endParaRPr lang="en-US" dirty="0"/>
          </a:p>
        </p:txBody>
      </p:sp>
      <p:sp>
        <p:nvSpPr>
          <p:cNvPr id="195597"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Century Gothic" panose="020B0502020202020204" pitchFamily="34" charset="0"/>
                <a:ea typeface="+mn-ea"/>
              </a:defRPr>
            </a:lvl1pPr>
          </a:lstStyle>
          <a:p>
            <a:pPr>
              <a:defRPr/>
            </a:pPr>
            <a:fld id="{F0A78A85-9D3C-416D-AD06-CC2A942E4344}" type="slidenum">
              <a:rPr lang="en-US" smtClean="0"/>
              <a:pPr>
                <a:defRPr/>
              </a:pPr>
              <a:t>‹#›</a:t>
            </a:fld>
            <a:endParaRPr lang="en-US" dirty="0"/>
          </a:p>
        </p:txBody>
      </p:sp>
    </p:spTree>
    <p:extLst>
      <p:ext uri="{BB962C8B-B14F-4D97-AF65-F5344CB8AC3E}">
        <p14:creationId xmlns:p14="http://schemas.microsoft.com/office/powerpoint/2010/main" val="29860994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Century Gothic" panose="020B0502020202020204" pitchFamily="34" charset="0"/>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Century Gothic" panose="020B0502020202020204" pitchFamily="34" charset="0"/>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Century Gothic" panose="020B0502020202020204" pitchFamily="34" charset="0"/>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Century Gothic" panose="020B0502020202020204" pitchFamily="34" charset="0"/>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image" Target="../media/image2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29.jpg"/><Relationship Id="rId5" Type="http://schemas.openxmlformats.org/officeDocument/2006/relationships/hyperlink" Target="http://people.upei.ca/sgreenwood/html/protozoa.html" TargetMode="External"/><Relationship Id="rId4" Type="http://schemas.openxmlformats.org/officeDocument/2006/relationships/hyperlink" Target="https://www.cdc.gov/dpdx/toxoplasmosis/index.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w.cdc.gov/dpdx/toxoplasmosis/index.html" TargetMode="External"/><Relationship Id="rId1" Type="http://schemas.openxmlformats.org/officeDocument/2006/relationships/slideLayout" Target="../slideLayouts/slideLayout17.xml"/><Relationship Id="rId5" Type="http://schemas.openxmlformats.org/officeDocument/2006/relationships/image" Target="../media/image32.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hyperlink" Target="https://theoatmeal.com/comics/universe_cat"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emedicine.medscape.com/article/229969-overview#showal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hyperlink" Target="https://myanimals.com/latest-news/adoption/cats-adoption/myths-about-pregnancy-and-cat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myanimals.com/latest-news/adoption/cats-adoption/myths-about-pregnancy-and-cats/" TargetMode="External"/><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hyperlink" Target="http://www.ataleoftwocats.co.uk/"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gif"/><Relationship Id="rId1" Type="http://schemas.openxmlformats.org/officeDocument/2006/relationships/slideLayout" Target="../slideLayouts/slideLayout18.xml"/><Relationship Id="rId6" Type="http://schemas.openxmlformats.org/officeDocument/2006/relationships/hyperlink" Target="https://homesteadontherange.com/" TargetMode="External"/><Relationship Id="rId5" Type="http://schemas.openxmlformats.org/officeDocument/2006/relationships/image" Target="../media/image61.jpe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hyperlink" Target="https://www.researchgate.net/figure/8663822_fig2_Fig-2-PCR-for-Neospora-caninum-and-Hammondia-heydorni-using-DNA-extracted-from-oocyst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67.gif"/><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7.gif"/></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68.jpe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hyperlink" Target="http://www.vin.com/apputil/content/defaultadv1.aspx?meta=Generic&amp;pId=11157&amp;id=385701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hyperlink" Target="https://www.cityu.edu.hk/ph/en/Research/VDP.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hyperlink" Target="http://genex.crinet.com/page4393/AbortionInDairyCattleGeneralConcepts" TargetMode="External"/><Relationship Id="rId2" Type="http://schemas.openxmlformats.org/officeDocument/2006/relationships/image" Target="../media/image79.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s://www.koofers.com/flashcards/cpb-exam-2-egglist-add-ons/review"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81.jpeg"/><Relationship Id="rId4" Type="http://schemas.openxmlformats.org/officeDocument/2006/relationships/image" Target="../media/image80.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hyperlink" Target="https://www.cdc.gov/dpdx/toxoplasmosis/index.html" TargetMode="Externa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blue, close&#10;&#10;Description automatically generated">
            <a:extLst>
              <a:ext uri="{FF2B5EF4-FFF2-40B4-BE49-F238E27FC236}">
                <a16:creationId xmlns:a16="http://schemas.microsoft.com/office/drawing/2014/main" id="{336DD1C7-E8B7-48C8-B9FF-BD3A0AA167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387" b="23718"/>
          <a:stretch/>
        </p:blipFill>
        <p:spPr>
          <a:xfrm>
            <a:off x="-25400" y="812800"/>
            <a:ext cx="12180518" cy="6019800"/>
          </a:xfrm>
          <a:prstGeom prst="rect">
            <a:avLst/>
          </a:prstGeom>
        </p:spPr>
      </p:pic>
      <p:sp>
        <p:nvSpPr>
          <p:cNvPr id="18434" name="Title 1">
            <a:extLst>
              <a:ext uri="{FF2B5EF4-FFF2-40B4-BE49-F238E27FC236}">
                <a16:creationId xmlns:a16="http://schemas.microsoft.com/office/drawing/2014/main" id="{DD5715EE-1F17-43DC-9C9C-28FFDC8A62F0}"/>
              </a:ext>
            </a:extLst>
          </p:cNvPr>
          <p:cNvSpPr>
            <a:spLocks noGrp="1" noChangeArrowheads="1"/>
          </p:cNvSpPr>
          <p:nvPr>
            <p:ph type="ctrTitle"/>
          </p:nvPr>
        </p:nvSpPr>
        <p:spPr>
          <a:xfrm>
            <a:off x="4562657" y="1366080"/>
            <a:ext cx="6616591" cy="1533268"/>
          </a:xfrm>
          <a:noFill/>
        </p:spPr>
        <p:txBody>
          <a:bodyPr/>
          <a:lstStyle/>
          <a:p>
            <a:r>
              <a:rPr lang="en-US" altLang="en-US" sz="4400" b="1" i="1" dirty="0">
                <a:solidFill>
                  <a:schemeClr val="bg1"/>
                </a:solidFill>
                <a:latin typeface="Century Gothic" panose="020B0502020202020204" pitchFamily="34" charset="0"/>
              </a:rPr>
              <a:t>Toxoplasma gondii &amp;</a:t>
            </a:r>
            <a:br>
              <a:rPr lang="en-US" altLang="en-US" sz="4400" b="1" i="1" dirty="0">
                <a:solidFill>
                  <a:schemeClr val="bg1"/>
                </a:solidFill>
                <a:latin typeface="Century Gothic" panose="020B0502020202020204" pitchFamily="34" charset="0"/>
              </a:rPr>
            </a:br>
            <a:r>
              <a:rPr lang="en-US" altLang="en-US" sz="4400" b="1" i="1" dirty="0" err="1">
                <a:solidFill>
                  <a:schemeClr val="bg1"/>
                </a:solidFill>
                <a:latin typeface="Century Gothic" panose="020B0502020202020204" pitchFamily="34" charset="0"/>
              </a:rPr>
              <a:t>Neospora</a:t>
            </a:r>
            <a:r>
              <a:rPr lang="en-US" altLang="en-US" sz="4400" b="1" i="1" dirty="0">
                <a:solidFill>
                  <a:schemeClr val="bg1"/>
                </a:solidFill>
                <a:latin typeface="Century Gothic" panose="020B0502020202020204" pitchFamily="34" charset="0"/>
              </a:rPr>
              <a:t> caninum</a:t>
            </a:r>
            <a:r>
              <a:rPr lang="en-US" altLang="en-US" sz="4400" b="1" dirty="0">
                <a:solidFill>
                  <a:schemeClr val="bg1"/>
                </a:solidFill>
                <a:latin typeface="Century Gothic" panose="020B0502020202020204" pitchFamily="34" charset="0"/>
              </a:rPr>
              <a:t> </a:t>
            </a:r>
          </a:p>
        </p:txBody>
      </p:sp>
      <p:sp>
        <p:nvSpPr>
          <p:cNvPr id="2" name="Rectangle 1">
            <a:extLst>
              <a:ext uri="{FF2B5EF4-FFF2-40B4-BE49-F238E27FC236}">
                <a16:creationId xmlns:a16="http://schemas.microsoft.com/office/drawing/2014/main" id="{B9E6C967-A42F-441C-BFCA-7CAA1FB7A992}"/>
              </a:ext>
            </a:extLst>
          </p:cNvPr>
          <p:cNvSpPr/>
          <p:nvPr/>
        </p:nvSpPr>
        <p:spPr>
          <a:xfrm>
            <a:off x="152400" y="-12811"/>
            <a:ext cx="9055684" cy="923330"/>
          </a:xfrm>
          <a:prstGeom prst="rect">
            <a:avLst/>
          </a:prstGeom>
        </p:spPr>
        <p:txBody>
          <a:bodyPr wrap="none">
            <a:spAutoFit/>
          </a:bodyPr>
          <a:lstStyle/>
          <a:p>
            <a:r>
              <a:rPr lang="en-US" altLang="en-US" sz="5400" b="1" dirty="0">
                <a:latin typeface="Century Gothic" panose="020B0502020202020204" pitchFamily="34" charset="0"/>
              </a:rPr>
              <a:t>Systemic Apicomplexans: </a:t>
            </a:r>
            <a:endParaRPr lang="en-US" sz="5400" b="1" dirty="0"/>
          </a:p>
        </p:txBody>
      </p:sp>
      <p:grpSp>
        <p:nvGrpSpPr>
          <p:cNvPr id="5" name="Group 29">
            <a:extLst>
              <a:ext uri="{FF2B5EF4-FFF2-40B4-BE49-F238E27FC236}">
                <a16:creationId xmlns:a16="http://schemas.microsoft.com/office/drawing/2014/main" id="{69EEE433-D33A-40D9-AD24-F3F032CB2519}"/>
              </a:ext>
            </a:extLst>
          </p:cNvPr>
          <p:cNvGrpSpPr>
            <a:grpSpLocks/>
          </p:cNvGrpSpPr>
          <p:nvPr/>
        </p:nvGrpSpPr>
        <p:grpSpPr bwMode="auto">
          <a:xfrm>
            <a:off x="0" y="439952"/>
            <a:ext cx="4562658" cy="3144135"/>
            <a:chOff x="674694" y="5006480"/>
            <a:chExt cx="1828251" cy="1422443"/>
          </a:xfrm>
        </p:grpSpPr>
        <p:pic>
          <p:nvPicPr>
            <p:cNvPr id="6" name="Picture 12" descr="Image result for cow silhouette transparent background">
              <a:extLst>
                <a:ext uri="{FF2B5EF4-FFF2-40B4-BE49-F238E27FC236}">
                  <a16:creationId xmlns:a16="http://schemas.microsoft.com/office/drawing/2014/main" id="{B382F37D-5BAD-4A5E-8221-FD2EE387DD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502" y="5006480"/>
              <a:ext cx="1422443" cy="142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Related image">
              <a:extLst>
                <a:ext uri="{FF2B5EF4-FFF2-40B4-BE49-F238E27FC236}">
                  <a16:creationId xmlns:a16="http://schemas.microsoft.com/office/drawing/2014/main" id="{1B07CBDD-9C8B-49F6-BC4E-9E1B4FC7A4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94" y="5593401"/>
              <a:ext cx="714248" cy="72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2" descr="Image result for cat silhouette transparent background">
            <a:extLst>
              <a:ext uri="{FF2B5EF4-FFF2-40B4-BE49-F238E27FC236}">
                <a16:creationId xmlns:a16="http://schemas.microsoft.com/office/drawing/2014/main" id="{193920AA-6E67-4975-8B39-CC911D8D67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2033413" y="2477679"/>
            <a:ext cx="1218890" cy="12701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9339" y="135301"/>
            <a:ext cx="4953000" cy="606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3200" b="1" kern="0" dirty="0">
                <a:solidFill>
                  <a:schemeClr val="tx1"/>
                </a:solidFill>
              </a:rPr>
              <a:t>Life Cycles</a:t>
            </a:r>
            <a:r>
              <a:rPr lang="en-US" sz="3200" b="1" i="1" kern="0" dirty="0">
                <a:solidFill>
                  <a:schemeClr val="tx1"/>
                </a:solidFill>
              </a:rPr>
              <a:t>: T. </a:t>
            </a:r>
            <a:r>
              <a:rPr lang="en-US" sz="3200" b="1" i="1" kern="0" dirty="0" err="1">
                <a:solidFill>
                  <a:schemeClr val="tx1"/>
                </a:solidFill>
              </a:rPr>
              <a:t>gondii</a:t>
            </a:r>
            <a:endParaRPr lang="en-US" altLang="en-US" sz="3200" u="sng" kern="0" dirty="0">
              <a:solidFill>
                <a:schemeClr val="tx1"/>
              </a:solidFill>
            </a:endParaRPr>
          </a:p>
        </p:txBody>
      </p:sp>
      <p:sp>
        <p:nvSpPr>
          <p:cNvPr id="7" name="Rectangle 6">
            <a:extLst>
              <a:ext uri="{FF2B5EF4-FFF2-40B4-BE49-F238E27FC236}">
                <a16:creationId xmlns:a16="http://schemas.microsoft.com/office/drawing/2014/main" id="{D10A3F03-7580-453F-8E8F-6F80316206BF}"/>
              </a:ext>
            </a:extLst>
          </p:cNvPr>
          <p:cNvSpPr/>
          <p:nvPr/>
        </p:nvSpPr>
        <p:spPr>
          <a:xfrm>
            <a:off x="80763" y="1274032"/>
            <a:ext cx="2433838" cy="830997"/>
          </a:xfrm>
          <a:prstGeom prst="rect">
            <a:avLst/>
          </a:prstGeom>
        </p:spPr>
        <p:txBody>
          <a:bodyPr wrap="square">
            <a:spAutoFit/>
          </a:bodyPr>
          <a:lstStyle/>
          <a:p>
            <a:pPr>
              <a:lnSpc>
                <a:spcPct val="80000"/>
              </a:lnSpc>
            </a:pPr>
            <a:r>
              <a:rPr lang="en-US" altLang="en-US" sz="2000" b="1" u="sng" dirty="0">
                <a:latin typeface="Century Gothic" panose="020B0502020202020204" pitchFamily="34" charset="0"/>
              </a:rPr>
              <a:t>Direct Life Cycle</a:t>
            </a:r>
            <a:r>
              <a:rPr lang="en-US" altLang="en-US" sz="2000" u="sng" dirty="0">
                <a:latin typeface="Century Gothic" panose="020B0502020202020204" pitchFamily="34" charset="0"/>
              </a:rPr>
              <a:t>:</a:t>
            </a:r>
            <a:endParaRPr lang="en-US" altLang="en-US" sz="2000" dirty="0">
              <a:latin typeface="Century Gothic" panose="020B0502020202020204" pitchFamily="34" charset="0"/>
            </a:endParaRPr>
          </a:p>
          <a:p>
            <a:pPr>
              <a:lnSpc>
                <a:spcPct val="80000"/>
              </a:lnSpc>
            </a:pPr>
            <a:endParaRPr lang="en-US" altLang="en-US" sz="2000" dirty="0">
              <a:latin typeface="Century Gothic" panose="020B0502020202020204" pitchFamily="34" charset="0"/>
            </a:endParaRPr>
          </a:p>
          <a:p>
            <a:pPr>
              <a:lnSpc>
                <a:spcPct val="80000"/>
              </a:lnSpc>
            </a:pPr>
            <a:r>
              <a:rPr lang="en-US" altLang="en-US" sz="2000" b="1" dirty="0">
                <a:latin typeface="Century Gothic" panose="020B0502020202020204" pitchFamily="34" charset="0"/>
              </a:rPr>
              <a:t>    cat → cat </a:t>
            </a:r>
          </a:p>
        </p:txBody>
      </p:sp>
      <p:sp>
        <p:nvSpPr>
          <p:cNvPr id="9" name="Rectangle 8">
            <a:extLst>
              <a:ext uri="{FF2B5EF4-FFF2-40B4-BE49-F238E27FC236}">
                <a16:creationId xmlns:a16="http://schemas.microsoft.com/office/drawing/2014/main" id="{D10A3F03-7580-453F-8E8F-6F80316206BF}"/>
              </a:ext>
            </a:extLst>
          </p:cNvPr>
          <p:cNvSpPr/>
          <p:nvPr/>
        </p:nvSpPr>
        <p:spPr>
          <a:xfrm>
            <a:off x="95049" y="2894766"/>
            <a:ext cx="4029818" cy="1569660"/>
          </a:xfrm>
          <a:prstGeom prst="rect">
            <a:avLst/>
          </a:prstGeom>
        </p:spPr>
        <p:txBody>
          <a:bodyPr wrap="square">
            <a:spAutoFit/>
          </a:bodyPr>
          <a:lstStyle/>
          <a:p>
            <a:pPr>
              <a:lnSpc>
                <a:spcPct val="80000"/>
              </a:lnSpc>
            </a:pPr>
            <a:r>
              <a:rPr lang="en-US" altLang="en-US" sz="2000" u="sng" dirty="0">
                <a:latin typeface="Century Gothic" panose="020B0502020202020204" pitchFamily="34" charset="0"/>
              </a:rPr>
              <a:t>Facultative Indirect Life Cycle:</a:t>
            </a:r>
          </a:p>
          <a:p>
            <a:pPr>
              <a:lnSpc>
                <a:spcPct val="80000"/>
              </a:lnSpc>
            </a:pPr>
            <a:endParaRPr lang="en-US" altLang="en-US" sz="2000" dirty="0">
              <a:latin typeface="Century Gothic" panose="020B0502020202020204" pitchFamily="34" charset="0"/>
            </a:endParaRPr>
          </a:p>
          <a:p>
            <a:pPr>
              <a:lnSpc>
                <a:spcPct val="80000"/>
              </a:lnSpc>
            </a:pPr>
            <a:r>
              <a:rPr lang="en-US" altLang="en-US" sz="2000" b="1" dirty="0">
                <a:latin typeface="Century Gothic" panose="020B0502020202020204" pitchFamily="34" charset="0"/>
              </a:rPr>
              <a:t>   cat → </a:t>
            </a:r>
            <a:r>
              <a:rPr lang="en-US" altLang="en-US" sz="2000" b="1" dirty="0" err="1">
                <a:latin typeface="Century Gothic" panose="020B0502020202020204" pitchFamily="34" charset="0"/>
              </a:rPr>
              <a:t>paratenic</a:t>
            </a:r>
            <a:r>
              <a:rPr lang="en-US" altLang="en-US" sz="2000" b="1" dirty="0">
                <a:latin typeface="Century Gothic" panose="020B0502020202020204" pitchFamily="34" charset="0"/>
              </a:rPr>
              <a:t> host</a:t>
            </a:r>
          </a:p>
          <a:p>
            <a:pPr>
              <a:lnSpc>
                <a:spcPct val="80000"/>
              </a:lnSpc>
            </a:pPr>
            <a:endParaRPr lang="en-US" altLang="en-US" sz="2000" b="1" dirty="0">
              <a:latin typeface="Century Gothic" panose="020B0502020202020204" pitchFamily="34" charset="0"/>
            </a:endParaRPr>
          </a:p>
          <a:p>
            <a:pPr>
              <a:lnSpc>
                <a:spcPct val="80000"/>
              </a:lnSpc>
            </a:pPr>
            <a:r>
              <a:rPr lang="en-US" altLang="en-US" sz="2000" b="1" dirty="0">
                <a:latin typeface="Century Gothic" panose="020B0502020202020204" pitchFamily="34" charset="0"/>
              </a:rPr>
              <a:t>   </a:t>
            </a:r>
            <a:r>
              <a:rPr lang="en-US" altLang="en-US" sz="2000" b="1" dirty="0" err="1">
                <a:latin typeface="Century Gothic" panose="020B0502020202020204" pitchFamily="34" charset="0"/>
              </a:rPr>
              <a:t>paratenic</a:t>
            </a:r>
            <a:r>
              <a:rPr lang="en-US" altLang="en-US" sz="2000" b="1" dirty="0">
                <a:latin typeface="Century Gothic" panose="020B0502020202020204" pitchFamily="34" charset="0"/>
              </a:rPr>
              <a:t> host → cat</a:t>
            </a:r>
          </a:p>
          <a:p>
            <a:pPr>
              <a:lnSpc>
                <a:spcPct val="80000"/>
              </a:lnSpc>
            </a:pPr>
            <a:endParaRPr lang="en-US" altLang="en-US" sz="2000" b="1" dirty="0">
              <a:latin typeface="Century Gothic" panose="020B0502020202020204" pitchFamily="34" charset="0"/>
            </a:endParaRPr>
          </a:p>
        </p:txBody>
      </p:sp>
      <p:sp>
        <p:nvSpPr>
          <p:cNvPr id="11" name="Rectangle 10">
            <a:extLst>
              <a:ext uri="{FF2B5EF4-FFF2-40B4-BE49-F238E27FC236}">
                <a16:creationId xmlns:a16="http://schemas.microsoft.com/office/drawing/2014/main" id="{D10A3F03-7580-453F-8E8F-6F80316206BF}"/>
              </a:ext>
            </a:extLst>
          </p:cNvPr>
          <p:cNvSpPr/>
          <p:nvPr/>
        </p:nvSpPr>
        <p:spPr>
          <a:xfrm>
            <a:off x="42661" y="4879080"/>
            <a:ext cx="4439792" cy="560153"/>
          </a:xfrm>
          <a:prstGeom prst="rect">
            <a:avLst/>
          </a:prstGeom>
        </p:spPr>
        <p:txBody>
          <a:bodyPr wrap="square">
            <a:spAutoFit/>
          </a:bodyPr>
          <a:lstStyle/>
          <a:p>
            <a:pPr>
              <a:lnSpc>
                <a:spcPct val="80000"/>
              </a:lnSpc>
            </a:pPr>
            <a:endParaRPr lang="en-US" altLang="en-US" sz="2000" u="sng" dirty="0">
              <a:latin typeface="Century Gothic" panose="020B0502020202020204" pitchFamily="34" charset="0"/>
            </a:endParaRPr>
          </a:p>
          <a:p>
            <a:pPr>
              <a:lnSpc>
                <a:spcPct val="80000"/>
              </a:lnSpc>
            </a:pPr>
            <a:r>
              <a:rPr lang="en-US" altLang="en-US" sz="1800" b="1" dirty="0">
                <a:latin typeface="Century Gothic" panose="020B0502020202020204" pitchFamily="34" charset="0"/>
              </a:rPr>
              <a:t>paratenic host → paratenic host</a:t>
            </a:r>
          </a:p>
        </p:txBody>
      </p:sp>
      <p:sp>
        <p:nvSpPr>
          <p:cNvPr id="14" name="Rectangle 13"/>
          <p:cNvSpPr/>
          <p:nvPr/>
        </p:nvSpPr>
        <p:spPr bwMode="auto">
          <a:xfrm>
            <a:off x="52188" y="1143000"/>
            <a:ext cx="2614812" cy="962030"/>
          </a:xfrm>
          <a:prstGeom prst="rect">
            <a:avLst/>
          </a:prstGeom>
          <a:no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5" name="Rectangle 14"/>
          <p:cNvSpPr/>
          <p:nvPr/>
        </p:nvSpPr>
        <p:spPr bwMode="auto">
          <a:xfrm>
            <a:off x="80761" y="2836298"/>
            <a:ext cx="4044105" cy="1418397"/>
          </a:xfrm>
          <a:prstGeom prst="rect">
            <a:avLst/>
          </a:prstGeom>
          <a:no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grpSp>
        <p:nvGrpSpPr>
          <p:cNvPr id="19" name="Group 18"/>
          <p:cNvGrpSpPr/>
          <p:nvPr/>
        </p:nvGrpSpPr>
        <p:grpSpPr>
          <a:xfrm>
            <a:off x="4191000" y="143884"/>
            <a:ext cx="8064038" cy="6709353"/>
            <a:chOff x="4191000" y="143884"/>
            <a:chExt cx="8064038" cy="6709353"/>
          </a:xfrm>
        </p:grpSpPr>
        <p:pic>
          <p:nvPicPr>
            <p:cNvPr id="3" name="Picture 2" descr="toxoplasma_life cycle.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91000" y="517207"/>
              <a:ext cx="8064038" cy="6336030"/>
            </a:xfrm>
            <a:prstGeom prst="rect">
              <a:avLst/>
            </a:prstGeom>
          </p:spPr>
        </p:pic>
        <p:sp>
          <p:nvSpPr>
            <p:cNvPr id="5" name="Rectangle 2"/>
            <p:cNvSpPr txBox="1">
              <a:spLocks noChangeArrowheads="1"/>
            </p:cNvSpPr>
            <p:nvPr/>
          </p:nvSpPr>
          <p:spPr bwMode="auto">
            <a:xfrm>
              <a:off x="6934200" y="143884"/>
              <a:ext cx="5148461" cy="598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1600" i="1" kern="0" dirty="0">
                  <a:solidFill>
                    <a:schemeClr val="tx1"/>
                  </a:solidFill>
                </a:rPr>
                <a:t>T. gondii </a:t>
              </a:r>
              <a:r>
                <a:rPr lang="en-US" sz="1600" kern="0" dirty="0">
                  <a:solidFill>
                    <a:schemeClr val="tx1"/>
                  </a:solidFill>
                </a:rPr>
                <a:t>facultative intermediate/paratenic hosts = any warm-blooded animal</a:t>
              </a:r>
              <a:endParaRPr lang="en-US" altLang="en-US" sz="1600" u="sng" kern="0" dirty="0">
                <a:solidFill>
                  <a:schemeClr val="tx1"/>
                </a:solidFill>
              </a:endParaRPr>
            </a:p>
          </p:txBody>
        </p:sp>
        <p:sp>
          <p:nvSpPr>
            <p:cNvPr id="6" name="Rectangle 2"/>
            <p:cNvSpPr txBox="1">
              <a:spLocks noChangeArrowheads="1"/>
            </p:cNvSpPr>
            <p:nvPr/>
          </p:nvSpPr>
          <p:spPr bwMode="auto">
            <a:xfrm>
              <a:off x="8958262" y="5895274"/>
              <a:ext cx="1447800" cy="4458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1400" b="1" kern="0" dirty="0">
                  <a:solidFill>
                    <a:schemeClr val="tx1"/>
                  </a:solidFill>
                </a:rPr>
                <a:t>contaminated </a:t>
              </a:r>
            </a:p>
            <a:p>
              <a:r>
                <a:rPr lang="en-US" sz="1400" b="1" kern="0" dirty="0">
                  <a:solidFill>
                    <a:schemeClr val="tx1"/>
                  </a:solidFill>
                </a:rPr>
                <a:t>food</a:t>
              </a:r>
              <a:endParaRPr lang="en-US" altLang="en-US" sz="1400" b="1" u="sng" kern="0" dirty="0">
                <a:solidFill>
                  <a:schemeClr val="tx1"/>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6204" y="956988"/>
              <a:ext cx="721611" cy="519246"/>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7350" y="956988"/>
              <a:ext cx="799556" cy="634088"/>
            </a:xfrm>
            <a:prstGeom prst="rect">
              <a:avLst/>
            </a:prstGeom>
          </p:spPr>
        </p:pic>
      </p:grpSp>
      <p:sp>
        <p:nvSpPr>
          <p:cNvPr id="16" name="Rectangle 15"/>
          <p:cNvSpPr/>
          <p:nvPr/>
        </p:nvSpPr>
        <p:spPr bwMode="auto">
          <a:xfrm>
            <a:off x="72041" y="5075966"/>
            <a:ext cx="4157862" cy="385599"/>
          </a:xfrm>
          <a:prstGeom prst="rect">
            <a:avLst/>
          </a:prstGeom>
          <a:no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2" name="Oval 1"/>
          <p:cNvSpPr/>
          <p:nvPr/>
        </p:nvSpPr>
        <p:spPr bwMode="auto">
          <a:xfrm>
            <a:off x="7492538" y="1870233"/>
            <a:ext cx="4724400" cy="4572000"/>
          </a:xfrm>
          <a:prstGeom prst="ellipse">
            <a:avLst/>
          </a:prstGeom>
          <a:noFill/>
          <a:ln w="38100" cap="flat" cmpd="sng" algn="ctr">
            <a:solidFill>
              <a:srgbClr val="FFFF00"/>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Oval 19"/>
          <p:cNvSpPr/>
          <p:nvPr/>
        </p:nvSpPr>
        <p:spPr bwMode="auto">
          <a:xfrm rot="18304095">
            <a:off x="6595677" y="-86787"/>
            <a:ext cx="4235287" cy="7073814"/>
          </a:xfrm>
          <a:prstGeom prst="ellipse">
            <a:avLst/>
          </a:prstGeom>
          <a:noFill/>
          <a:ln w="38100" cap="flat" cmpd="sng" algn="ctr">
            <a:solidFill>
              <a:srgbClr val="92D050"/>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Oval 20"/>
          <p:cNvSpPr/>
          <p:nvPr/>
        </p:nvSpPr>
        <p:spPr bwMode="auto">
          <a:xfrm>
            <a:off x="5257800" y="1039817"/>
            <a:ext cx="1472738" cy="1336833"/>
          </a:xfrm>
          <a:prstGeom prst="ellipse">
            <a:avLst/>
          </a:prstGeom>
          <a:noFill/>
          <a:ln w="38100" cap="flat" cmpd="sng" algn="ctr">
            <a:solidFill>
              <a:srgbClr val="0070C0"/>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p:cNvSpPr/>
          <p:nvPr/>
        </p:nvSpPr>
        <p:spPr bwMode="auto">
          <a:xfrm>
            <a:off x="22570" y="1149592"/>
            <a:ext cx="2654995" cy="955437"/>
          </a:xfrm>
          <a:prstGeom prst="rect">
            <a:avLst/>
          </a:prstGeom>
          <a:noFill/>
          <a:ln w="76200"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Rectangle 21"/>
          <p:cNvSpPr/>
          <p:nvPr/>
        </p:nvSpPr>
        <p:spPr bwMode="auto">
          <a:xfrm>
            <a:off x="42661" y="2839224"/>
            <a:ext cx="4052134" cy="1418396"/>
          </a:xfrm>
          <a:prstGeom prst="rect">
            <a:avLst/>
          </a:prstGeom>
          <a:noFill/>
          <a:ln w="76200"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 name="Rectangle 22"/>
          <p:cNvSpPr/>
          <p:nvPr/>
        </p:nvSpPr>
        <p:spPr bwMode="auto">
          <a:xfrm>
            <a:off x="46632" y="5053633"/>
            <a:ext cx="4218248" cy="385600"/>
          </a:xfrm>
          <a:prstGeom prst="rect">
            <a:avLst/>
          </a:prstGeom>
          <a:noFill/>
          <a:ln w="762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2">
            <a:extLst>
              <a:ext uri="{FF2B5EF4-FFF2-40B4-BE49-F238E27FC236}">
                <a16:creationId xmlns:a16="http://schemas.microsoft.com/office/drawing/2014/main" id="{71034354-8F85-FA73-A533-A6278E10D9C1}"/>
              </a:ext>
            </a:extLst>
          </p:cNvPr>
          <p:cNvSpPr txBox="1">
            <a:spLocks noChangeArrowheads="1"/>
          </p:cNvSpPr>
          <p:nvPr/>
        </p:nvSpPr>
        <p:spPr bwMode="auto">
          <a:xfrm>
            <a:off x="9144000" y="3886200"/>
            <a:ext cx="1851121"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1400" kern="0" dirty="0">
                <a:solidFill>
                  <a:schemeClr val="tx1"/>
                </a:solidFill>
                <a:latin typeface="+mn-lt"/>
              </a:rPr>
              <a:t>and </a:t>
            </a:r>
            <a:r>
              <a:rPr lang="en-US" sz="1400" kern="0" dirty="0" err="1">
                <a:solidFill>
                  <a:schemeClr val="tx1"/>
                </a:solidFill>
                <a:latin typeface="+mn-lt"/>
              </a:rPr>
              <a:t>transmammary</a:t>
            </a:r>
            <a:endParaRPr lang="en-US" altLang="en-US" sz="1400" u="sng" kern="0" dirty="0">
              <a:solidFill>
                <a:schemeClr val="tx1"/>
              </a:solidFill>
              <a:latin typeface="+mn-lt"/>
            </a:endParaRPr>
          </a:p>
        </p:txBody>
      </p:sp>
    </p:spTree>
    <p:extLst>
      <p:ext uri="{BB962C8B-B14F-4D97-AF65-F5344CB8AC3E}">
        <p14:creationId xmlns:p14="http://schemas.microsoft.com/office/powerpoint/2010/main" val="366202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P spid="8"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oxoplasma_LC_feline_1.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98534" y="120274"/>
            <a:ext cx="9245600" cy="6456425"/>
          </a:xfrm>
          <a:prstGeom prst="rect">
            <a:avLst/>
          </a:prstGeom>
        </p:spPr>
      </p:pic>
      <p:sp>
        <p:nvSpPr>
          <p:cNvPr id="3" name="TextBox 2">
            <a:extLst>
              <a:ext uri="{FF2B5EF4-FFF2-40B4-BE49-F238E27FC236}">
                <a16:creationId xmlns:a16="http://schemas.microsoft.com/office/drawing/2014/main" id="{D2B4A505-95CE-4A1C-95F5-5E321AF9EA38}"/>
              </a:ext>
            </a:extLst>
          </p:cNvPr>
          <p:cNvSpPr txBox="1"/>
          <p:nvPr/>
        </p:nvSpPr>
        <p:spPr>
          <a:xfrm>
            <a:off x="471353" y="1897055"/>
            <a:ext cx="1800493" cy="523220"/>
          </a:xfrm>
          <a:prstGeom prst="rect">
            <a:avLst/>
          </a:prstGeom>
          <a:noFill/>
        </p:spPr>
        <p:txBody>
          <a:bodyPr wrap="none" rtlCol="0">
            <a:spAutoFit/>
          </a:bodyPr>
          <a:lstStyle/>
          <a:p>
            <a:r>
              <a:rPr lang="en-US" sz="2800" dirty="0">
                <a:solidFill>
                  <a:srgbClr val="C00000"/>
                </a:solidFill>
                <a:latin typeface="Century Gothic" panose="020B0502020202020204" pitchFamily="34" charset="0"/>
                <a:cs typeface="Comic Sans MS"/>
              </a:rPr>
              <a:t>start here</a:t>
            </a:r>
          </a:p>
        </p:txBody>
      </p:sp>
      <p:pic>
        <p:nvPicPr>
          <p:cNvPr id="5" name="Picture 2" descr="Image result for poop emoji transparent background">
            <a:extLst>
              <a:ext uri="{FF2B5EF4-FFF2-40B4-BE49-F238E27FC236}">
                <a16:creationId xmlns:a16="http://schemas.microsoft.com/office/drawing/2014/main" id="{1BE1F01B-2CD0-4261-89EA-C802311437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87092" y="1219200"/>
            <a:ext cx="1012032" cy="97155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Down 3">
            <a:extLst>
              <a:ext uri="{FF2B5EF4-FFF2-40B4-BE49-F238E27FC236}">
                <a16:creationId xmlns:a16="http://schemas.microsoft.com/office/drawing/2014/main" id="{A300D201-006F-4B83-B1CF-1A7357020A54}"/>
              </a:ext>
            </a:extLst>
          </p:cNvPr>
          <p:cNvSpPr/>
          <p:nvPr/>
        </p:nvSpPr>
        <p:spPr bwMode="auto">
          <a:xfrm>
            <a:off x="11289524" y="2190750"/>
            <a:ext cx="210708" cy="352425"/>
          </a:xfrm>
          <a:prstGeom prst="downArrow">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TextBox 6"/>
          <p:cNvSpPr txBox="1"/>
          <p:nvPr/>
        </p:nvSpPr>
        <p:spPr>
          <a:xfrm>
            <a:off x="10923378" y="2560592"/>
            <a:ext cx="1042273" cy="276999"/>
          </a:xfrm>
          <a:prstGeom prst="rect">
            <a:avLst/>
          </a:prstGeom>
          <a:noFill/>
        </p:spPr>
        <p:txBody>
          <a:bodyPr wrap="none" rtlCol="0">
            <a:spAutoFit/>
          </a:bodyPr>
          <a:lstStyle/>
          <a:p>
            <a:r>
              <a:rPr lang="en-US" sz="1200" b="1" dirty="0">
                <a:latin typeface="+mn-lt"/>
              </a:rPr>
              <a:t>(</a:t>
            </a:r>
            <a:r>
              <a:rPr lang="en-US" sz="1200" b="1" dirty="0" err="1">
                <a:latin typeface="+mn-lt"/>
              </a:rPr>
              <a:t>Sporogony</a:t>
            </a:r>
            <a:r>
              <a:rPr lang="en-US" sz="1200" b="1" dirty="0">
                <a:latin typeface="+mn-lt"/>
              </a:rPr>
              <a:t>)</a:t>
            </a:r>
          </a:p>
        </p:txBody>
      </p:sp>
      <p:pic>
        <p:nvPicPr>
          <p:cNvPr id="8" name="Picture 7" descr="web_05.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055398" y="2990969"/>
            <a:ext cx="843726" cy="84372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976" y="514129"/>
            <a:ext cx="1447952" cy="144795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724" y="636684"/>
            <a:ext cx="1106476" cy="1328276"/>
          </a:xfrm>
          <a:prstGeom prst="rect">
            <a:avLst/>
          </a:prstGeom>
        </p:spPr>
      </p:pic>
      <p:sp>
        <p:nvSpPr>
          <p:cNvPr id="4" name="Curved Up Arrow 3"/>
          <p:cNvSpPr/>
          <p:nvPr/>
        </p:nvSpPr>
        <p:spPr bwMode="auto">
          <a:xfrm>
            <a:off x="4267200" y="1376035"/>
            <a:ext cx="762000" cy="328940"/>
          </a:xfrm>
          <a:prstGeom prst="curvedUpArrow">
            <a:avLst/>
          </a:prstGeom>
          <a:solidFill>
            <a:srgbClr val="92D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Curved Up Arrow 10"/>
          <p:cNvSpPr/>
          <p:nvPr/>
        </p:nvSpPr>
        <p:spPr bwMode="auto">
          <a:xfrm>
            <a:off x="3977640" y="1447800"/>
            <a:ext cx="1432560" cy="328940"/>
          </a:xfrm>
          <a:prstGeom prst="curvedUpArrow">
            <a:avLst/>
          </a:prstGeom>
          <a:solidFill>
            <a:srgbClr val="92D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TextBox 11"/>
          <p:cNvSpPr txBox="1"/>
          <p:nvPr/>
        </p:nvSpPr>
        <p:spPr>
          <a:xfrm>
            <a:off x="11041691" y="3901490"/>
            <a:ext cx="982961" cy="646331"/>
          </a:xfrm>
          <a:prstGeom prst="rect">
            <a:avLst/>
          </a:prstGeom>
          <a:noFill/>
        </p:spPr>
        <p:txBody>
          <a:bodyPr wrap="none" rtlCol="0">
            <a:spAutoFit/>
          </a:bodyPr>
          <a:lstStyle/>
          <a:p>
            <a:r>
              <a:rPr lang="en-US" sz="1200" b="1" dirty="0" err="1">
                <a:latin typeface="+mn-lt"/>
              </a:rPr>
              <a:t>Sporulated</a:t>
            </a:r>
            <a:endParaRPr lang="en-US" sz="1200" b="1" dirty="0">
              <a:latin typeface="+mn-lt"/>
            </a:endParaRPr>
          </a:p>
          <a:p>
            <a:r>
              <a:rPr lang="en-US" sz="1200" b="1" dirty="0">
                <a:latin typeface="+mn-lt"/>
              </a:rPr>
              <a:t>Oocyst </a:t>
            </a:r>
          </a:p>
          <a:p>
            <a:r>
              <a:rPr lang="en-US" sz="1200" b="1" dirty="0">
                <a:latin typeface="+mn-lt"/>
              </a:rPr>
              <a:t>(infective)</a:t>
            </a:r>
          </a:p>
        </p:txBody>
      </p:sp>
      <p:sp>
        <p:nvSpPr>
          <p:cNvPr id="14" name="Right Arrow 8">
            <a:extLst>
              <a:ext uri="{FF2B5EF4-FFF2-40B4-BE49-F238E27FC236}">
                <a16:creationId xmlns:a16="http://schemas.microsoft.com/office/drawing/2014/main" id="{B776F928-3CDE-4527-8C72-4976CE5D2125}"/>
              </a:ext>
            </a:extLst>
          </p:cNvPr>
          <p:cNvSpPr/>
          <p:nvPr/>
        </p:nvSpPr>
        <p:spPr bwMode="auto">
          <a:xfrm>
            <a:off x="1055588" y="1368332"/>
            <a:ext cx="324678" cy="294634"/>
          </a:xfrm>
          <a:prstGeom prst="rightArrow">
            <a:avLst/>
          </a:prstGeom>
          <a:solidFill>
            <a:srgbClr val="00467A"/>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TextBox 14">
            <a:extLst>
              <a:ext uri="{FF2B5EF4-FFF2-40B4-BE49-F238E27FC236}">
                <a16:creationId xmlns:a16="http://schemas.microsoft.com/office/drawing/2014/main" id="{5E0F7E17-576E-4559-B0BD-E2A08AD8AC7E}"/>
              </a:ext>
            </a:extLst>
          </p:cNvPr>
          <p:cNvSpPr txBox="1"/>
          <p:nvPr/>
        </p:nvSpPr>
        <p:spPr>
          <a:xfrm>
            <a:off x="-36284" y="2371339"/>
            <a:ext cx="2361451" cy="707886"/>
          </a:xfrm>
          <a:prstGeom prst="rect">
            <a:avLst/>
          </a:prstGeom>
          <a:noFill/>
        </p:spPr>
        <p:txBody>
          <a:bodyPr wrap="square">
            <a:spAutoFit/>
          </a:bodyPr>
          <a:lstStyle/>
          <a:p>
            <a:pPr lvl="1">
              <a:buClrTx/>
            </a:pPr>
            <a:r>
              <a:rPr lang="en-US" sz="2000" b="1" dirty="0">
                <a:solidFill>
                  <a:srgbClr val="00467A"/>
                </a:solidFill>
                <a:latin typeface="Century Gothic" panose="020B0502020202020204" pitchFamily="34" charset="0"/>
              </a:rPr>
              <a:t>Transmission= </a:t>
            </a:r>
            <a:r>
              <a:rPr lang="en-US" sz="2000" dirty="0">
                <a:solidFill>
                  <a:srgbClr val="00467A"/>
                </a:solidFill>
                <a:latin typeface="Century Gothic" panose="020B0502020202020204" pitchFamily="34" charset="0"/>
              </a:rPr>
              <a:t>fecal-oral</a:t>
            </a:r>
            <a:endParaRPr lang="en-US" sz="2800" dirty="0">
              <a:solidFill>
                <a:srgbClr val="00467A"/>
              </a:solidFill>
              <a:latin typeface="Century Gothic" panose="020B0502020202020204" pitchFamily="34" charset="0"/>
            </a:endParaRPr>
          </a:p>
        </p:txBody>
      </p:sp>
      <p:sp>
        <p:nvSpPr>
          <p:cNvPr id="17" name="TextBox 16">
            <a:extLst>
              <a:ext uri="{FF2B5EF4-FFF2-40B4-BE49-F238E27FC236}">
                <a16:creationId xmlns:a16="http://schemas.microsoft.com/office/drawing/2014/main" id="{6B3B58FF-4B16-48A9-8131-1DD83647309F}"/>
              </a:ext>
            </a:extLst>
          </p:cNvPr>
          <p:cNvSpPr txBox="1"/>
          <p:nvPr/>
        </p:nvSpPr>
        <p:spPr>
          <a:xfrm>
            <a:off x="301275" y="3849301"/>
            <a:ext cx="1961765" cy="707886"/>
          </a:xfrm>
          <a:prstGeom prst="rect">
            <a:avLst/>
          </a:prstGeom>
          <a:noFill/>
        </p:spPr>
        <p:txBody>
          <a:bodyPr wrap="square">
            <a:spAutoFit/>
          </a:bodyPr>
          <a:lstStyle/>
          <a:p>
            <a:pPr algn="r"/>
            <a:r>
              <a:rPr lang="en-US" sz="2000" b="1" dirty="0">
                <a:solidFill>
                  <a:srgbClr val="00467A"/>
                </a:solidFill>
                <a:latin typeface="Century Gothic" panose="020B0502020202020204" pitchFamily="34" charset="0"/>
              </a:rPr>
              <a:t>Invasion of enterocytes</a:t>
            </a:r>
            <a:endParaRPr lang="en-US" sz="2000" dirty="0">
              <a:solidFill>
                <a:srgbClr val="00467A"/>
              </a:solidFill>
              <a:latin typeface="Century Gothic" panose="020B0502020202020204" pitchFamily="34" charset="0"/>
            </a:endParaRPr>
          </a:p>
        </p:txBody>
      </p:sp>
      <p:sp>
        <p:nvSpPr>
          <p:cNvPr id="18" name="TextBox 17">
            <a:extLst>
              <a:ext uri="{FF2B5EF4-FFF2-40B4-BE49-F238E27FC236}">
                <a16:creationId xmlns:a16="http://schemas.microsoft.com/office/drawing/2014/main" id="{94BB09A1-2E4B-4A06-B412-9802C0BD3036}"/>
              </a:ext>
            </a:extLst>
          </p:cNvPr>
          <p:cNvSpPr txBox="1"/>
          <p:nvPr/>
        </p:nvSpPr>
        <p:spPr>
          <a:xfrm>
            <a:off x="4099747" y="2968156"/>
            <a:ext cx="1996253" cy="400110"/>
          </a:xfrm>
          <a:prstGeom prst="rect">
            <a:avLst/>
          </a:prstGeom>
          <a:solidFill>
            <a:schemeClr val="bg1"/>
          </a:solidFill>
        </p:spPr>
        <p:txBody>
          <a:bodyPr wrap="square">
            <a:spAutoFit/>
          </a:bodyPr>
          <a:lstStyle/>
          <a:p>
            <a:r>
              <a:rPr lang="en-US" sz="2000" b="1" dirty="0">
                <a:solidFill>
                  <a:srgbClr val="00467A"/>
                </a:solidFill>
                <a:latin typeface="Century Gothic" panose="020B0502020202020204" pitchFamily="34" charset="0"/>
              </a:rPr>
              <a:t>Asexual Repro</a:t>
            </a:r>
            <a:endParaRPr lang="en-US" sz="2000" dirty="0">
              <a:solidFill>
                <a:srgbClr val="00467A"/>
              </a:solidFill>
              <a:latin typeface="Century Gothic" panose="020B0502020202020204" pitchFamily="34" charset="0"/>
            </a:endParaRPr>
          </a:p>
        </p:txBody>
      </p:sp>
      <p:sp>
        <p:nvSpPr>
          <p:cNvPr id="19" name="TextBox 18">
            <a:extLst>
              <a:ext uri="{FF2B5EF4-FFF2-40B4-BE49-F238E27FC236}">
                <a16:creationId xmlns:a16="http://schemas.microsoft.com/office/drawing/2014/main" id="{D4D51078-5698-45F1-BC6B-020604245626}"/>
              </a:ext>
            </a:extLst>
          </p:cNvPr>
          <p:cNvSpPr txBox="1"/>
          <p:nvPr/>
        </p:nvSpPr>
        <p:spPr>
          <a:xfrm>
            <a:off x="228378" y="5749653"/>
            <a:ext cx="1961765" cy="707886"/>
          </a:xfrm>
          <a:prstGeom prst="rect">
            <a:avLst/>
          </a:prstGeom>
          <a:noFill/>
        </p:spPr>
        <p:txBody>
          <a:bodyPr wrap="square">
            <a:spAutoFit/>
          </a:bodyPr>
          <a:lstStyle/>
          <a:p>
            <a:pPr algn="r"/>
            <a:r>
              <a:rPr lang="en-US" sz="2000" b="1" dirty="0">
                <a:solidFill>
                  <a:srgbClr val="00467A"/>
                </a:solidFill>
                <a:latin typeface="Century Gothic" panose="020B0502020202020204" pitchFamily="34" charset="0"/>
              </a:rPr>
              <a:t>some invade deeper</a:t>
            </a:r>
            <a:endParaRPr lang="en-US" sz="2000" dirty="0">
              <a:solidFill>
                <a:srgbClr val="00467A"/>
              </a:solidFill>
              <a:latin typeface="Century Gothic" panose="020B0502020202020204" pitchFamily="34" charset="0"/>
            </a:endParaRPr>
          </a:p>
        </p:txBody>
      </p:sp>
      <p:sp>
        <p:nvSpPr>
          <p:cNvPr id="20" name="TextBox 19">
            <a:extLst>
              <a:ext uri="{FF2B5EF4-FFF2-40B4-BE49-F238E27FC236}">
                <a16:creationId xmlns:a16="http://schemas.microsoft.com/office/drawing/2014/main" id="{56C9163E-EF92-4744-A84B-FE6025A62B20}"/>
              </a:ext>
            </a:extLst>
          </p:cNvPr>
          <p:cNvSpPr txBox="1"/>
          <p:nvPr/>
        </p:nvSpPr>
        <p:spPr>
          <a:xfrm>
            <a:off x="5904390" y="1578620"/>
            <a:ext cx="1108997" cy="707886"/>
          </a:xfrm>
          <a:prstGeom prst="rect">
            <a:avLst/>
          </a:prstGeom>
          <a:solidFill>
            <a:schemeClr val="bg1"/>
          </a:solidFill>
        </p:spPr>
        <p:txBody>
          <a:bodyPr wrap="square">
            <a:spAutoFit/>
          </a:bodyPr>
          <a:lstStyle/>
          <a:p>
            <a:r>
              <a:rPr lang="en-US" sz="2000" b="1" dirty="0">
                <a:solidFill>
                  <a:srgbClr val="00467A"/>
                </a:solidFill>
                <a:latin typeface="Century Gothic" panose="020B0502020202020204" pitchFamily="34" charset="0"/>
              </a:rPr>
              <a:t>Sexual Repro</a:t>
            </a:r>
            <a:endParaRPr lang="en-US" sz="2000" dirty="0">
              <a:solidFill>
                <a:srgbClr val="00467A"/>
              </a:solidFill>
              <a:latin typeface="Century Gothic" panose="020B0502020202020204" pitchFamily="34" charset="0"/>
            </a:endParaRPr>
          </a:p>
        </p:txBody>
      </p:sp>
      <p:sp>
        <p:nvSpPr>
          <p:cNvPr id="21" name="TextBox 20">
            <a:extLst>
              <a:ext uri="{FF2B5EF4-FFF2-40B4-BE49-F238E27FC236}">
                <a16:creationId xmlns:a16="http://schemas.microsoft.com/office/drawing/2014/main" id="{D75C59E3-6330-4705-AA2C-7BBC9277E14C}"/>
              </a:ext>
            </a:extLst>
          </p:cNvPr>
          <p:cNvSpPr txBox="1"/>
          <p:nvPr/>
        </p:nvSpPr>
        <p:spPr>
          <a:xfrm>
            <a:off x="10645861" y="627224"/>
            <a:ext cx="1228878" cy="707886"/>
          </a:xfrm>
          <a:prstGeom prst="rect">
            <a:avLst/>
          </a:prstGeom>
          <a:solidFill>
            <a:schemeClr val="bg1"/>
          </a:solidFill>
        </p:spPr>
        <p:txBody>
          <a:bodyPr wrap="square">
            <a:spAutoFit/>
          </a:bodyPr>
          <a:lstStyle/>
          <a:p>
            <a:r>
              <a:rPr lang="en-US" sz="2000" b="1" dirty="0">
                <a:solidFill>
                  <a:srgbClr val="00467A"/>
                </a:solidFill>
                <a:latin typeface="Century Gothic" panose="020B0502020202020204" pitchFamily="34" charset="0"/>
              </a:rPr>
              <a:t>Oocysts </a:t>
            </a:r>
          </a:p>
          <a:p>
            <a:r>
              <a:rPr lang="en-US" sz="2000" b="1" dirty="0">
                <a:solidFill>
                  <a:srgbClr val="00467A"/>
                </a:solidFill>
                <a:latin typeface="Century Gothic" panose="020B0502020202020204" pitchFamily="34" charset="0"/>
              </a:rPr>
              <a:t>made</a:t>
            </a:r>
            <a:endParaRPr lang="en-US" sz="2000" dirty="0">
              <a:solidFill>
                <a:srgbClr val="00467A"/>
              </a:solidFill>
              <a:latin typeface="Century Gothic" panose="020B0502020202020204" pitchFamily="34" charset="0"/>
            </a:endParaRPr>
          </a:p>
        </p:txBody>
      </p:sp>
      <p:sp>
        <p:nvSpPr>
          <p:cNvPr id="22" name="TextBox 21">
            <a:extLst>
              <a:ext uri="{FF2B5EF4-FFF2-40B4-BE49-F238E27FC236}">
                <a16:creationId xmlns:a16="http://schemas.microsoft.com/office/drawing/2014/main" id="{B044A008-FFBC-4713-AB3F-86A98E87BEEB}"/>
              </a:ext>
            </a:extLst>
          </p:cNvPr>
          <p:cNvSpPr txBox="1"/>
          <p:nvPr/>
        </p:nvSpPr>
        <p:spPr>
          <a:xfrm>
            <a:off x="10515599" y="3986288"/>
            <a:ext cx="1576101" cy="707886"/>
          </a:xfrm>
          <a:prstGeom prst="rect">
            <a:avLst/>
          </a:prstGeom>
          <a:solidFill>
            <a:schemeClr val="bg1"/>
          </a:solidFill>
        </p:spPr>
        <p:txBody>
          <a:bodyPr wrap="square">
            <a:spAutoFit/>
          </a:bodyPr>
          <a:lstStyle/>
          <a:p>
            <a:pPr algn="r"/>
            <a:r>
              <a:rPr lang="en-US" sz="2000" b="1" dirty="0">
                <a:solidFill>
                  <a:srgbClr val="00467A"/>
                </a:solidFill>
                <a:latin typeface="Century Gothic" panose="020B0502020202020204" pitchFamily="34" charset="0"/>
              </a:rPr>
              <a:t>Sporulated oocysts</a:t>
            </a:r>
            <a:endParaRPr lang="en-US" sz="2000" dirty="0">
              <a:solidFill>
                <a:srgbClr val="00467A"/>
              </a:solidFill>
              <a:latin typeface="Century Gothic" panose="020B0502020202020204" pitchFamily="34" charset="0"/>
            </a:endParaRPr>
          </a:p>
        </p:txBody>
      </p:sp>
      <p:sp>
        <p:nvSpPr>
          <p:cNvPr id="23" name="TextBox 22">
            <a:extLst>
              <a:ext uri="{FF2B5EF4-FFF2-40B4-BE49-F238E27FC236}">
                <a16:creationId xmlns:a16="http://schemas.microsoft.com/office/drawing/2014/main" id="{B7A966AE-C7D9-435E-B5A0-6F54D9C99EE0}"/>
              </a:ext>
            </a:extLst>
          </p:cNvPr>
          <p:cNvSpPr txBox="1"/>
          <p:nvPr/>
        </p:nvSpPr>
        <p:spPr>
          <a:xfrm>
            <a:off x="10148389" y="5088659"/>
            <a:ext cx="1989950" cy="400110"/>
          </a:xfrm>
          <a:prstGeom prst="rect">
            <a:avLst/>
          </a:prstGeom>
          <a:solidFill>
            <a:schemeClr val="bg1"/>
          </a:solidFill>
        </p:spPr>
        <p:txBody>
          <a:bodyPr wrap="square">
            <a:spAutoFit/>
          </a:bodyPr>
          <a:lstStyle/>
          <a:p>
            <a:pPr algn="r"/>
            <a:r>
              <a:rPr lang="en-US" sz="2000" b="1" dirty="0">
                <a:solidFill>
                  <a:srgbClr val="00467A"/>
                </a:solidFill>
                <a:latin typeface="Century Gothic" panose="020B0502020202020204" pitchFamily="34" charset="0"/>
              </a:rPr>
              <a:t>Dissemination</a:t>
            </a:r>
            <a:endParaRPr lang="en-US" sz="2000" dirty="0">
              <a:solidFill>
                <a:srgbClr val="00467A"/>
              </a:solidFill>
              <a:latin typeface="Century Gothic" panose="020B0502020202020204" pitchFamily="34" charset="0"/>
            </a:endParaRPr>
          </a:p>
        </p:txBody>
      </p:sp>
      <p:sp>
        <p:nvSpPr>
          <p:cNvPr id="24" name="Arrow: Down 3">
            <a:extLst>
              <a:ext uri="{FF2B5EF4-FFF2-40B4-BE49-F238E27FC236}">
                <a16:creationId xmlns:a16="http://schemas.microsoft.com/office/drawing/2014/main" id="{1D97F872-AA83-43C9-A500-91BD46FBF517}"/>
              </a:ext>
            </a:extLst>
          </p:cNvPr>
          <p:cNvSpPr/>
          <p:nvPr/>
        </p:nvSpPr>
        <p:spPr bwMode="auto">
          <a:xfrm>
            <a:off x="11427817" y="4778972"/>
            <a:ext cx="210708" cy="352425"/>
          </a:xfrm>
          <a:prstGeom prst="downArrow">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30" name="Group 29">
            <a:extLst>
              <a:ext uri="{FF2B5EF4-FFF2-40B4-BE49-F238E27FC236}">
                <a16:creationId xmlns:a16="http://schemas.microsoft.com/office/drawing/2014/main" id="{31BCADBB-9DF6-4068-9827-1D2E84206F2C}"/>
              </a:ext>
            </a:extLst>
          </p:cNvPr>
          <p:cNvGrpSpPr/>
          <p:nvPr/>
        </p:nvGrpSpPr>
        <p:grpSpPr>
          <a:xfrm>
            <a:off x="7525689" y="2140662"/>
            <a:ext cx="3218511" cy="1669338"/>
            <a:chOff x="7455900" y="2665261"/>
            <a:chExt cx="3186899" cy="1896992"/>
          </a:xfrm>
        </p:grpSpPr>
        <p:sp>
          <p:nvSpPr>
            <p:cNvPr id="29" name="Rectangle 28">
              <a:extLst>
                <a:ext uri="{FF2B5EF4-FFF2-40B4-BE49-F238E27FC236}">
                  <a16:creationId xmlns:a16="http://schemas.microsoft.com/office/drawing/2014/main" id="{6C4267FC-64A4-4DB1-819B-C2626C271DBC}"/>
                </a:ext>
              </a:extLst>
            </p:cNvPr>
            <p:cNvSpPr/>
            <p:nvPr/>
          </p:nvSpPr>
          <p:spPr bwMode="auto">
            <a:xfrm>
              <a:off x="7455900" y="2665261"/>
              <a:ext cx="3186899" cy="1896992"/>
            </a:xfrm>
            <a:prstGeom prst="rect">
              <a:avLst/>
            </a:prstGeom>
            <a:solidFill>
              <a:schemeClr val="bg1"/>
            </a:solidFill>
            <a:ln w="9525" cap="flat" cmpd="sng" algn="ctr">
              <a:solidFill>
                <a:srgbClr val="00467A"/>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TextBox 27">
              <a:extLst>
                <a:ext uri="{FF2B5EF4-FFF2-40B4-BE49-F238E27FC236}">
                  <a16:creationId xmlns:a16="http://schemas.microsoft.com/office/drawing/2014/main" id="{DA203C3F-2EFE-4463-BA4F-8467EED3A8E6}"/>
                </a:ext>
              </a:extLst>
            </p:cNvPr>
            <p:cNvSpPr txBox="1"/>
            <p:nvPr/>
          </p:nvSpPr>
          <p:spPr>
            <a:xfrm>
              <a:off x="7526651" y="2968156"/>
              <a:ext cx="3018759" cy="1200329"/>
            </a:xfrm>
            <a:prstGeom prst="rect">
              <a:avLst/>
            </a:prstGeom>
            <a:solidFill>
              <a:schemeClr val="bg1"/>
            </a:solidFill>
            <a:ln>
              <a:noFill/>
            </a:ln>
          </p:spPr>
          <p:txBody>
            <a:bodyPr wrap="square" rtlCol="0">
              <a:spAutoFit/>
            </a:bodyPr>
            <a:lstStyle/>
            <a:p>
              <a:pPr algn="ctr"/>
              <a:r>
                <a:rPr lang="en-US" b="1" i="1" dirty="0">
                  <a:solidFill>
                    <a:srgbClr val="00467A"/>
                  </a:solidFill>
                  <a:latin typeface="Century Gothic" panose="020B0502020202020204" pitchFamily="34" charset="0"/>
                  <a:cs typeface="Comic Sans MS"/>
                </a:rPr>
                <a:t>Toxoplasma gondii </a:t>
              </a:r>
            </a:p>
            <a:p>
              <a:pPr algn="ctr"/>
              <a:r>
                <a:rPr lang="en-US" b="1" dirty="0">
                  <a:solidFill>
                    <a:srgbClr val="00467A"/>
                  </a:solidFill>
                  <a:latin typeface="Century Gothic" panose="020B0502020202020204" pitchFamily="34" charset="0"/>
                  <a:cs typeface="Comic Sans MS"/>
                </a:rPr>
                <a:t>in the</a:t>
              </a:r>
            </a:p>
            <a:p>
              <a:pPr algn="ctr"/>
              <a:r>
                <a:rPr lang="en-US" b="1" dirty="0">
                  <a:solidFill>
                    <a:srgbClr val="00467A"/>
                  </a:solidFill>
                  <a:latin typeface="Century Gothic" panose="020B0502020202020204" pitchFamily="34" charset="0"/>
                  <a:cs typeface="Comic Sans MS"/>
                </a:rPr>
                <a:t>feline host</a:t>
              </a:r>
            </a:p>
          </p:txBody>
        </p:sp>
      </p:grpSp>
      <p:sp>
        <p:nvSpPr>
          <p:cNvPr id="13" name="TextBox 12">
            <a:extLst>
              <a:ext uri="{FF2B5EF4-FFF2-40B4-BE49-F238E27FC236}">
                <a16:creationId xmlns:a16="http://schemas.microsoft.com/office/drawing/2014/main" id="{3B039A59-8364-6CEB-1317-1ED4BF8D075F}"/>
              </a:ext>
            </a:extLst>
          </p:cNvPr>
          <p:cNvSpPr txBox="1"/>
          <p:nvPr/>
        </p:nvSpPr>
        <p:spPr>
          <a:xfrm>
            <a:off x="10503810" y="4002058"/>
            <a:ext cx="1576101" cy="707886"/>
          </a:xfrm>
          <a:prstGeom prst="rect">
            <a:avLst/>
          </a:prstGeom>
          <a:solidFill>
            <a:schemeClr val="bg1"/>
          </a:solidFill>
        </p:spPr>
        <p:txBody>
          <a:bodyPr wrap="square">
            <a:spAutoFit/>
          </a:bodyPr>
          <a:lstStyle/>
          <a:p>
            <a:pPr algn="r"/>
            <a:r>
              <a:rPr lang="en-US" sz="2000" b="1" dirty="0">
                <a:solidFill>
                  <a:srgbClr val="00467A"/>
                </a:solidFill>
                <a:latin typeface="Century Gothic" panose="020B0502020202020204" pitchFamily="34" charset="0"/>
              </a:rPr>
              <a:t>Sporulated oocysts</a:t>
            </a:r>
            <a:endParaRPr lang="en-US" sz="2000" dirty="0">
              <a:solidFill>
                <a:srgbClr val="00467A"/>
              </a:solidFill>
              <a:latin typeface="Century Gothic" panose="020B0502020202020204" pitchFamily="34" charset="0"/>
            </a:endParaRPr>
          </a:p>
        </p:txBody>
      </p:sp>
      <p:sp>
        <p:nvSpPr>
          <p:cNvPr id="16" name="TextBox 15">
            <a:extLst>
              <a:ext uri="{FF2B5EF4-FFF2-40B4-BE49-F238E27FC236}">
                <a16:creationId xmlns:a16="http://schemas.microsoft.com/office/drawing/2014/main" id="{2A6C84C9-48E5-4241-24EC-46C2AABE4443}"/>
              </a:ext>
            </a:extLst>
          </p:cNvPr>
          <p:cNvSpPr txBox="1"/>
          <p:nvPr/>
        </p:nvSpPr>
        <p:spPr>
          <a:xfrm>
            <a:off x="10136600" y="5104429"/>
            <a:ext cx="1989950" cy="400110"/>
          </a:xfrm>
          <a:prstGeom prst="rect">
            <a:avLst/>
          </a:prstGeom>
          <a:solidFill>
            <a:schemeClr val="bg1"/>
          </a:solidFill>
        </p:spPr>
        <p:txBody>
          <a:bodyPr wrap="square">
            <a:spAutoFit/>
          </a:bodyPr>
          <a:lstStyle/>
          <a:p>
            <a:pPr algn="r"/>
            <a:r>
              <a:rPr lang="en-US" sz="2000" b="1" dirty="0">
                <a:solidFill>
                  <a:srgbClr val="00467A"/>
                </a:solidFill>
                <a:latin typeface="Century Gothic" panose="020B0502020202020204" pitchFamily="34" charset="0"/>
              </a:rPr>
              <a:t>Dissemination</a:t>
            </a:r>
            <a:endParaRPr lang="en-US" sz="2000" dirty="0">
              <a:solidFill>
                <a:srgbClr val="00467A"/>
              </a:solidFill>
              <a:latin typeface="Century Gothic" panose="020B0502020202020204" pitchFamily="34" charset="0"/>
            </a:endParaRPr>
          </a:p>
        </p:txBody>
      </p:sp>
      <p:sp>
        <p:nvSpPr>
          <p:cNvPr id="25" name="TextBox 24">
            <a:extLst>
              <a:ext uri="{FF2B5EF4-FFF2-40B4-BE49-F238E27FC236}">
                <a16:creationId xmlns:a16="http://schemas.microsoft.com/office/drawing/2014/main" id="{4627C12B-16A3-8038-425D-7947A144A5BD}"/>
              </a:ext>
            </a:extLst>
          </p:cNvPr>
          <p:cNvSpPr txBox="1"/>
          <p:nvPr/>
        </p:nvSpPr>
        <p:spPr>
          <a:xfrm>
            <a:off x="300156" y="38621"/>
            <a:ext cx="1220206" cy="523220"/>
          </a:xfrm>
          <a:prstGeom prst="rect">
            <a:avLst/>
          </a:prstGeom>
          <a:noFill/>
        </p:spPr>
        <p:txBody>
          <a:bodyPr wrap="none" rtlCol="0">
            <a:spAutoFit/>
          </a:bodyPr>
          <a:lstStyle/>
          <a:p>
            <a:r>
              <a:rPr lang="en-US" sz="2800" b="1" dirty="0">
                <a:solidFill>
                  <a:srgbClr val="00467A"/>
                </a:solidFill>
                <a:latin typeface="Century Gothic" panose="020B0502020202020204" pitchFamily="34" charset="0"/>
                <a:cs typeface="Comic Sans MS"/>
              </a:rPr>
              <a:t>Direct</a:t>
            </a:r>
          </a:p>
        </p:txBody>
      </p:sp>
    </p:spTree>
    <p:extLst>
      <p:ext uri="{BB962C8B-B14F-4D97-AF65-F5344CB8AC3E}">
        <p14:creationId xmlns:p14="http://schemas.microsoft.com/office/powerpoint/2010/main" val="137656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animBg="1"/>
      <p:bldP spid="19" grpId="0"/>
      <p:bldP spid="20" grpId="0" animBg="1"/>
      <p:bldP spid="21" grpId="0" animBg="1"/>
      <p:bldP spid="24" grpId="0" animBg="1"/>
      <p:bldP spid="1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03572" y="206425"/>
            <a:ext cx="10363200" cy="883472"/>
          </a:xfrm>
        </p:spPr>
        <p:txBody>
          <a:bodyPr/>
          <a:lstStyle/>
          <a:p>
            <a:pPr algn="ctr"/>
            <a:r>
              <a:rPr lang="en-US" altLang="en-US" b="1" dirty="0">
                <a:solidFill>
                  <a:srgbClr val="00467A"/>
                </a:solidFill>
              </a:rPr>
              <a:t>Direct Life Cycle: </a:t>
            </a:r>
            <a:r>
              <a:rPr lang="en-US" altLang="en-US" b="1" i="1" dirty="0">
                <a:solidFill>
                  <a:srgbClr val="00467A"/>
                </a:solidFill>
              </a:rPr>
              <a:t>T. gondii </a:t>
            </a:r>
            <a:r>
              <a:rPr lang="en-US" altLang="en-US" b="1" dirty="0">
                <a:solidFill>
                  <a:srgbClr val="00467A"/>
                </a:solidFill>
              </a:rPr>
              <a:t>in the Cat</a:t>
            </a:r>
            <a:endParaRPr lang="en-US" altLang="en-US" dirty="0">
              <a:solidFill>
                <a:srgbClr val="00467A"/>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78" y="1245993"/>
            <a:ext cx="2202109" cy="2202109"/>
          </a:xfrm>
          <a:prstGeom prst="rect">
            <a:avLst/>
          </a:prstGeom>
        </p:spPr>
      </p:pic>
      <p:sp>
        <p:nvSpPr>
          <p:cNvPr id="8" name="Rectangle 3"/>
          <p:cNvSpPr>
            <a:spLocks noGrp="1" noChangeArrowheads="1"/>
          </p:cNvSpPr>
          <p:nvPr>
            <p:ph idx="1"/>
          </p:nvPr>
        </p:nvSpPr>
        <p:spPr>
          <a:xfrm>
            <a:off x="-148851" y="3604198"/>
            <a:ext cx="12036051" cy="3091933"/>
          </a:xfrm>
        </p:spPr>
        <p:txBody>
          <a:bodyPr/>
          <a:lstStyle/>
          <a:p>
            <a:pPr>
              <a:buClrTx/>
              <a:buFont typeface="Wingdings" panose="05000000000000000000" pitchFamily="2" charset="2"/>
              <a:buChar char="§"/>
            </a:pPr>
            <a:r>
              <a:rPr lang="en-US" sz="2800" b="1" dirty="0">
                <a:solidFill>
                  <a:srgbClr val="00467A"/>
                </a:solidFill>
              </a:rPr>
              <a:t>Dissemination</a:t>
            </a:r>
            <a:endParaRPr lang="en-US" sz="3600" b="1" dirty="0">
              <a:solidFill>
                <a:srgbClr val="00467A"/>
              </a:solidFill>
            </a:endParaRPr>
          </a:p>
          <a:p>
            <a:pPr lvl="1">
              <a:buClrTx/>
              <a:buFont typeface="Wingdings" panose="05000000000000000000" pitchFamily="2" charset="2"/>
              <a:buChar char="§"/>
            </a:pPr>
            <a:r>
              <a:rPr lang="en-US" sz="2400" b="1" dirty="0">
                <a:solidFill>
                  <a:srgbClr val="00467A"/>
                </a:solidFill>
              </a:rPr>
              <a:t>Oocysts exit the host in the feces and contaminate the environment</a:t>
            </a:r>
            <a:endParaRPr lang="en-US" sz="3200" b="1" dirty="0">
              <a:solidFill>
                <a:srgbClr val="00467A"/>
              </a:solidFill>
            </a:endParaRPr>
          </a:p>
          <a:p>
            <a:pPr lvl="2">
              <a:buClrTx/>
              <a:buFont typeface="Wingdings" panose="05000000000000000000" pitchFamily="2" charset="2"/>
              <a:buChar char="§"/>
            </a:pPr>
            <a:r>
              <a:rPr lang="en-US" sz="2200" dirty="0">
                <a:solidFill>
                  <a:srgbClr val="00467A"/>
                </a:solidFill>
              </a:rPr>
              <a:t>Felids are the only hosts to pass oocysts</a:t>
            </a:r>
          </a:p>
          <a:p>
            <a:pPr lvl="2">
              <a:buClrTx/>
              <a:buFont typeface="Wingdings" panose="05000000000000000000" pitchFamily="2" charset="2"/>
              <a:buChar char="§"/>
            </a:pPr>
            <a:r>
              <a:rPr lang="en-US" sz="2200" dirty="0">
                <a:solidFill>
                  <a:srgbClr val="00467A"/>
                </a:solidFill>
              </a:rPr>
              <a:t>Felids </a:t>
            </a:r>
            <a:r>
              <a:rPr lang="en-US" sz="2200" b="1" i="1" dirty="0">
                <a:solidFill>
                  <a:srgbClr val="00467A"/>
                </a:solidFill>
              </a:rPr>
              <a:t>usually </a:t>
            </a:r>
            <a:r>
              <a:rPr lang="en-US" sz="2200" u="sng" dirty="0">
                <a:solidFill>
                  <a:srgbClr val="00467A"/>
                </a:solidFill>
              </a:rPr>
              <a:t>only shed oocysts once in their life-time</a:t>
            </a:r>
          </a:p>
          <a:p>
            <a:pPr lvl="3">
              <a:buClrTx/>
              <a:buFont typeface="Wingdings" panose="05000000000000000000" pitchFamily="2" charset="2"/>
              <a:buChar char="§"/>
            </a:pPr>
            <a:r>
              <a:rPr lang="en-US" sz="1800" dirty="0">
                <a:solidFill>
                  <a:srgbClr val="00467A"/>
                </a:solidFill>
              </a:rPr>
              <a:t>dependent upon duration between infections, immune status of cat, &amp; strains of </a:t>
            </a:r>
            <a:r>
              <a:rPr lang="en-US" sz="1800" i="1" dirty="0">
                <a:solidFill>
                  <a:srgbClr val="00467A"/>
                </a:solidFill>
              </a:rPr>
              <a:t>T. gondii</a:t>
            </a:r>
          </a:p>
          <a:p>
            <a:pPr lvl="2">
              <a:buClrTx/>
              <a:buFont typeface="Wingdings" panose="05000000000000000000" pitchFamily="2" charset="2"/>
              <a:buChar char="§"/>
            </a:pPr>
            <a:r>
              <a:rPr lang="en-US" sz="2200" u="sng" dirty="0">
                <a:solidFill>
                  <a:srgbClr val="00467A"/>
                </a:solidFill>
              </a:rPr>
              <a:t>It takes 1-3 days for oocysts to sporulate (become infective)</a:t>
            </a:r>
            <a:endParaRPr lang="en-US" sz="2800" u="sng" dirty="0">
              <a:solidFill>
                <a:srgbClr val="00467A"/>
              </a:solidFill>
            </a:endParaRPr>
          </a:p>
          <a:p>
            <a:pPr lvl="2">
              <a:buClrTx/>
              <a:buFont typeface="Wingdings" panose="05000000000000000000" pitchFamily="2" charset="2"/>
              <a:buChar char="§"/>
            </a:pPr>
            <a:r>
              <a:rPr lang="en-US" sz="2200" dirty="0">
                <a:solidFill>
                  <a:srgbClr val="00467A"/>
                </a:solidFill>
              </a:rPr>
              <a:t>Oocysts highly resistant and remain infectious for many months</a:t>
            </a:r>
            <a:endParaRPr lang="en-US" sz="2800" dirty="0">
              <a:solidFill>
                <a:srgbClr val="00467A"/>
              </a:solidFill>
            </a:endParaRPr>
          </a:p>
        </p:txBody>
      </p:sp>
      <p:pic>
        <p:nvPicPr>
          <p:cNvPr id="9" name="Picture 2" descr="Image result for poop emoji transparent background">
            <a:extLst>
              <a:ext uri="{FF2B5EF4-FFF2-40B4-BE49-F238E27FC236}">
                <a16:creationId xmlns:a16="http://schemas.microsoft.com/office/drawing/2014/main" id="{EA4B96CD-B8E2-4F25-9FB0-559CB49CB5B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41354" y="1641786"/>
            <a:ext cx="1406826" cy="13505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Blades Of Grass Png, Download Free Blades Of Grass Png png images,  Free ClipArts on Clipart Library">
            <a:extLst>
              <a:ext uri="{FF2B5EF4-FFF2-40B4-BE49-F238E27FC236}">
                <a16:creationId xmlns:a16="http://schemas.microsoft.com/office/drawing/2014/main" id="{CC3F468E-D2DE-40C5-BBD4-8319EE174E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7782" y="1981200"/>
            <a:ext cx="2941423" cy="1493691"/>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Down 10">
            <a:extLst>
              <a:ext uri="{FF2B5EF4-FFF2-40B4-BE49-F238E27FC236}">
                <a16:creationId xmlns:a16="http://schemas.microsoft.com/office/drawing/2014/main" id="{52682E7F-6F27-420D-B218-D38A8C9AD1D9}"/>
              </a:ext>
            </a:extLst>
          </p:cNvPr>
          <p:cNvSpPr/>
          <p:nvPr/>
        </p:nvSpPr>
        <p:spPr bwMode="auto">
          <a:xfrm rot="16200000">
            <a:off x="8330886" y="2071535"/>
            <a:ext cx="485774" cy="1244041"/>
          </a:xfrm>
          <a:prstGeom prst="downArrow">
            <a:avLst/>
          </a:prstGeom>
          <a:solidFill>
            <a:srgbClr val="0070C0"/>
          </a:solidFill>
          <a:ln w="9525"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Arrow: Down 11">
            <a:extLst>
              <a:ext uri="{FF2B5EF4-FFF2-40B4-BE49-F238E27FC236}">
                <a16:creationId xmlns:a16="http://schemas.microsoft.com/office/drawing/2014/main" id="{A6745D8D-9846-4830-8C12-46DC2C4F64D7}"/>
              </a:ext>
            </a:extLst>
          </p:cNvPr>
          <p:cNvSpPr/>
          <p:nvPr/>
        </p:nvSpPr>
        <p:spPr bwMode="auto">
          <a:xfrm rot="16200000">
            <a:off x="4425275" y="2127430"/>
            <a:ext cx="485774" cy="1244041"/>
          </a:xfrm>
          <a:prstGeom prst="downArrow">
            <a:avLst/>
          </a:prstGeom>
          <a:solidFill>
            <a:srgbClr val="0070C0"/>
          </a:solidFill>
          <a:ln w="9525"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3E77DEB0-B530-4343-A840-98C26144FD1E}"/>
              </a:ext>
            </a:extLst>
          </p:cNvPr>
          <p:cNvSpPr txBox="1"/>
          <p:nvPr/>
        </p:nvSpPr>
        <p:spPr>
          <a:xfrm>
            <a:off x="7650529" y="1989003"/>
            <a:ext cx="1583432" cy="461665"/>
          </a:xfrm>
          <a:prstGeom prst="rect">
            <a:avLst/>
          </a:prstGeom>
          <a:noFill/>
        </p:spPr>
        <p:txBody>
          <a:bodyPr wrap="square">
            <a:spAutoFit/>
          </a:bodyPr>
          <a:lstStyle/>
          <a:p>
            <a:r>
              <a:rPr lang="en-US" dirty="0">
                <a:solidFill>
                  <a:srgbClr val="0070C0"/>
                </a:solidFill>
                <a:latin typeface="Century Gothic" panose="020B0502020202020204" pitchFamily="34" charset="0"/>
              </a:rPr>
              <a:t>1</a:t>
            </a:r>
            <a:r>
              <a:rPr lang="en-US" sz="2400" dirty="0">
                <a:solidFill>
                  <a:srgbClr val="0070C0"/>
                </a:solidFill>
                <a:latin typeface="Century Gothic" panose="020B0502020202020204" pitchFamily="34" charset="0"/>
              </a:rPr>
              <a:t>-3 days </a:t>
            </a:r>
            <a:endParaRPr lang="en-US" dirty="0">
              <a:latin typeface="Century Gothic" panose="020B0502020202020204" pitchFamily="34" charset="0"/>
            </a:endParaRPr>
          </a:p>
        </p:txBody>
      </p:sp>
      <p:pic>
        <p:nvPicPr>
          <p:cNvPr id="14" name="Picture 13" descr="web_04.jpg">
            <a:extLst>
              <a:ext uri="{FF2B5EF4-FFF2-40B4-BE49-F238E27FC236}">
                <a16:creationId xmlns:a16="http://schemas.microsoft.com/office/drawing/2014/main" id="{3E2DE2A4-1479-4CFE-B013-196B39CD5E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896" b="63562"/>
          <a:stretch/>
        </p:blipFill>
        <p:spPr>
          <a:xfrm>
            <a:off x="2680362" y="2082707"/>
            <a:ext cx="1244042" cy="1221695"/>
          </a:xfrm>
          <a:prstGeom prst="rect">
            <a:avLst/>
          </a:prstGeom>
        </p:spPr>
      </p:pic>
      <p:pic>
        <p:nvPicPr>
          <p:cNvPr id="15" name="Picture 14" descr="web_05.jpg">
            <a:extLst>
              <a:ext uri="{FF2B5EF4-FFF2-40B4-BE49-F238E27FC236}">
                <a16:creationId xmlns:a16="http://schemas.microsoft.com/office/drawing/2014/main" id="{E4E9C4B8-75BA-49D4-8580-B2E716750CC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802" t="10220" r="12270" b="12062"/>
          <a:stretch/>
        </p:blipFill>
        <p:spPr>
          <a:xfrm>
            <a:off x="9439269" y="1954247"/>
            <a:ext cx="1444566" cy="1478616"/>
          </a:xfrm>
          <a:prstGeom prst="rect">
            <a:avLst/>
          </a:prstGeom>
        </p:spPr>
      </p:pic>
    </p:spTree>
    <p:extLst>
      <p:ext uri="{BB962C8B-B14F-4D97-AF65-F5344CB8AC3E}">
        <p14:creationId xmlns:p14="http://schemas.microsoft.com/office/powerpoint/2010/main" val="271474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76247" y="0"/>
            <a:ext cx="8729472" cy="6858000"/>
            <a:chOff x="2971800" y="0"/>
            <a:chExt cx="8729472" cy="6858000"/>
          </a:xfrm>
        </p:grpSpPr>
        <p:pic>
          <p:nvPicPr>
            <p:cNvPr id="4" name="Picture 3" descr="toxoplasma_LC_paratenic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0"/>
              <a:ext cx="8729472" cy="6858000"/>
            </a:xfrm>
            <a:prstGeom prst="rect">
              <a:avLst/>
            </a:prstGeom>
          </p:spPr>
        </p:pic>
        <p:sp>
          <p:nvSpPr>
            <p:cNvPr id="6" name="Rectangle 5"/>
            <p:cNvSpPr/>
            <p:nvPr/>
          </p:nvSpPr>
          <p:spPr bwMode="auto">
            <a:xfrm>
              <a:off x="8247840" y="304800"/>
              <a:ext cx="3254485" cy="1524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7774" y="135063"/>
            <a:ext cx="2649930" cy="2101527"/>
          </a:xfrm>
          <a:prstGeom prst="rect">
            <a:avLst/>
          </a:prstGeom>
        </p:spPr>
      </p:pic>
      <p:sp>
        <p:nvSpPr>
          <p:cNvPr id="5" name="TextBox 4">
            <a:extLst>
              <a:ext uri="{FF2B5EF4-FFF2-40B4-BE49-F238E27FC236}">
                <a16:creationId xmlns:a16="http://schemas.microsoft.com/office/drawing/2014/main" id="{D2B4A505-95CE-4A1C-95F5-5E321AF9EA38}"/>
              </a:ext>
            </a:extLst>
          </p:cNvPr>
          <p:cNvSpPr txBox="1"/>
          <p:nvPr/>
        </p:nvSpPr>
        <p:spPr>
          <a:xfrm>
            <a:off x="176248" y="-30754"/>
            <a:ext cx="3791780" cy="523220"/>
          </a:xfrm>
          <a:prstGeom prst="rect">
            <a:avLst/>
          </a:prstGeom>
          <a:solidFill>
            <a:schemeClr val="bg1"/>
          </a:solidFill>
        </p:spPr>
        <p:txBody>
          <a:bodyPr wrap="square" rtlCol="0">
            <a:spAutoFit/>
          </a:bodyPr>
          <a:lstStyle/>
          <a:p>
            <a:pPr algn="r"/>
            <a:r>
              <a:rPr lang="en-US" sz="2800" dirty="0">
                <a:solidFill>
                  <a:srgbClr val="C00000"/>
                </a:solidFill>
                <a:latin typeface="Century Gothic" panose="020B0502020202020204" pitchFamily="34" charset="0"/>
                <a:cs typeface="Comic Sans MS"/>
              </a:rPr>
              <a:t>start here</a:t>
            </a:r>
          </a:p>
        </p:txBody>
      </p:sp>
      <p:sp>
        <p:nvSpPr>
          <p:cNvPr id="7" name="Rectangle 2"/>
          <p:cNvSpPr txBox="1">
            <a:spLocks noChangeArrowheads="1"/>
          </p:cNvSpPr>
          <p:nvPr/>
        </p:nvSpPr>
        <p:spPr bwMode="auto">
          <a:xfrm>
            <a:off x="8520921" y="256256"/>
            <a:ext cx="3252207" cy="2224283"/>
          </a:xfrm>
          <a:prstGeom prst="rect">
            <a:avLst/>
          </a:prstGeom>
          <a:noFill/>
          <a:ln>
            <a:solidFill>
              <a:srgbClr val="00467A"/>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altLang="en-US" sz="2800" b="1" i="1" kern="0" dirty="0">
                <a:solidFill>
                  <a:srgbClr val="00467A"/>
                </a:solidFill>
              </a:rPr>
              <a:t>T. gondii</a:t>
            </a:r>
            <a:br>
              <a:rPr lang="en-US" altLang="en-US" sz="2800" b="1" kern="0" dirty="0">
                <a:solidFill>
                  <a:srgbClr val="00467A"/>
                </a:solidFill>
              </a:rPr>
            </a:br>
            <a:r>
              <a:rPr lang="en-US" altLang="en-US" sz="2800" b="1" kern="0" dirty="0">
                <a:solidFill>
                  <a:srgbClr val="00467A"/>
                </a:solidFill>
              </a:rPr>
              <a:t>in the </a:t>
            </a:r>
          </a:p>
          <a:p>
            <a:pPr algn="ctr"/>
            <a:r>
              <a:rPr lang="en-US" altLang="en-US" sz="2800" b="1" kern="0" dirty="0">
                <a:solidFill>
                  <a:srgbClr val="00467A"/>
                </a:solidFill>
              </a:rPr>
              <a:t>Paratenic host</a:t>
            </a:r>
          </a:p>
          <a:p>
            <a:pPr algn="ctr"/>
            <a:r>
              <a:rPr lang="en-US" altLang="en-US" sz="2400" kern="0" dirty="0">
                <a:solidFill>
                  <a:srgbClr val="00467A"/>
                </a:solidFill>
              </a:rPr>
              <a:t>(facultative indirect life cycle)</a:t>
            </a:r>
          </a:p>
        </p:txBody>
      </p:sp>
      <p:sp>
        <p:nvSpPr>
          <p:cNvPr id="13" name="TextBox 12">
            <a:extLst>
              <a:ext uri="{FF2B5EF4-FFF2-40B4-BE49-F238E27FC236}">
                <a16:creationId xmlns:a16="http://schemas.microsoft.com/office/drawing/2014/main" id="{DF6FC516-F5BA-4D3F-B9ED-3723AF5CB719}"/>
              </a:ext>
            </a:extLst>
          </p:cNvPr>
          <p:cNvSpPr txBox="1"/>
          <p:nvPr/>
        </p:nvSpPr>
        <p:spPr>
          <a:xfrm>
            <a:off x="8800275" y="2802677"/>
            <a:ext cx="3423809" cy="1200329"/>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467A"/>
                </a:solidFill>
                <a:latin typeface="Century Gothic" panose="020B0502020202020204" pitchFamily="34" charset="0"/>
                <a:cs typeface="Comic Sans MS"/>
              </a:rPr>
              <a:t>Paratenic host = any warm-blooded animal</a:t>
            </a:r>
          </a:p>
        </p:txBody>
      </p:sp>
      <p:sp>
        <p:nvSpPr>
          <p:cNvPr id="14" name="TextBox 13">
            <a:extLst>
              <a:ext uri="{FF2B5EF4-FFF2-40B4-BE49-F238E27FC236}">
                <a16:creationId xmlns:a16="http://schemas.microsoft.com/office/drawing/2014/main" id="{5C9F2AC1-A9FA-4D85-A2E7-56C17469AE92}"/>
              </a:ext>
            </a:extLst>
          </p:cNvPr>
          <p:cNvSpPr txBox="1"/>
          <p:nvPr/>
        </p:nvSpPr>
        <p:spPr>
          <a:xfrm>
            <a:off x="8820917" y="4230173"/>
            <a:ext cx="3423809" cy="1200329"/>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467A"/>
                </a:solidFill>
                <a:latin typeface="Century Gothic" panose="020B0502020202020204" pitchFamily="34" charset="0"/>
                <a:cs typeface="Comic Sans MS"/>
              </a:rPr>
              <a:t>No sexual cycle (i.e. no oocysts made)</a:t>
            </a:r>
          </a:p>
        </p:txBody>
      </p:sp>
      <p:sp>
        <p:nvSpPr>
          <p:cNvPr id="22" name="TextBox 21">
            <a:extLst>
              <a:ext uri="{FF2B5EF4-FFF2-40B4-BE49-F238E27FC236}">
                <a16:creationId xmlns:a16="http://schemas.microsoft.com/office/drawing/2014/main" id="{F5AAB166-D03F-4309-A446-2EC7559E483E}"/>
              </a:ext>
            </a:extLst>
          </p:cNvPr>
          <p:cNvSpPr txBox="1"/>
          <p:nvPr/>
        </p:nvSpPr>
        <p:spPr>
          <a:xfrm>
            <a:off x="2221242" y="2464123"/>
            <a:ext cx="1682028" cy="338554"/>
          </a:xfrm>
          <a:prstGeom prst="rect">
            <a:avLst/>
          </a:prstGeom>
          <a:solidFill>
            <a:schemeClr val="bg1"/>
          </a:solidFill>
        </p:spPr>
        <p:txBody>
          <a:bodyPr wrap="square">
            <a:spAutoFit/>
          </a:bodyPr>
          <a:lstStyle/>
          <a:p>
            <a:r>
              <a:rPr lang="en-US" sz="1600" b="1" dirty="0">
                <a:solidFill>
                  <a:srgbClr val="00467A"/>
                </a:solidFill>
                <a:latin typeface="Century Gothic" panose="020B0502020202020204" pitchFamily="34" charset="0"/>
              </a:rPr>
              <a:t>Asexual Repro</a:t>
            </a:r>
            <a:endParaRPr lang="en-US" sz="1600" dirty="0">
              <a:solidFill>
                <a:srgbClr val="00467A"/>
              </a:solidFill>
              <a:latin typeface="Century Gothic" panose="020B0502020202020204" pitchFamily="34" charset="0"/>
            </a:endParaRPr>
          </a:p>
        </p:txBody>
      </p:sp>
      <p:sp>
        <p:nvSpPr>
          <p:cNvPr id="23" name="TextBox 22">
            <a:extLst>
              <a:ext uri="{FF2B5EF4-FFF2-40B4-BE49-F238E27FC236}">
                <a16:creationId xmlns:a16="http://schemas.microsoft.com/office/drawing/2014/main" id="{C920A56C-2510-47E1-9C4E-EFE1B18052B6}"/>
              </a:ext>
            </a:extLst>
          </p:cNvPr>
          <p:cNvSpPr txBox="1"/>
          <p:nvPr/>
        </p:nvSpPr>
        <p:spPr>
          <a:xfrm>
            <a:off x="2146759" y="6326513"/>
            <a:ext cx="1682028" cy="338554"/>
          </a:xfrm>
          <a:prstGeom prst="rect">
            <a:avLst/>
          </a:prstGeom>
          <a:solidFill>
            <a:schemeClr val="bg1"/>
          </a:solidFill>
        </p:spPr>
        <p:txBody>
          <a:bodyPr wrap="square">
            <a:spAutoFit/>
          </a:bodyPr>
          <a:lstStyle/>
          <a:p>
            <a:r>
              <a:rPr lang="en-US" sz="1600" b="1" dirty="0">
                <a:solidFill>
                  <a:srgbClr val="00467A"/>
                </a:solidFill>
                <a:latin typeface="Century Gothic" panose="020B0502020202020204" pitchFamily="34" charset="0"/>
              </a:rPr>
              <a:t>Asexual Repro</a:t>
            </a:r>
            <a:endParaRPr lang="en-US" sz="1600" dirty="0">
              <a:solidFill>
                <a:srgbClr val="00467A"/>
              </a:solidFill>
              <a:latin typeface="Century Gothic" panose="020B0502020202020204" pitchFamily="34" charset="0"/>
            </a:endParaRPr>
          </a:p>
        </p:txBody>
      </p:sp>
      <p:sp>
        <p:nvSpPr>
          <p:cNvPr id="24" name="TextBox 23">
            <a:extLst>
              <a:ext uri="{FF2B5EF4-FFF2-40B4-BE49-F238E27FC236}">
                <a16:creationId xmlns:a16="http://schemas.microsoft.com/office/drawing/2014/main" id="{6FFC72BB-58C3-4BA1-B9BD-20271CE42EF3}"/>
              </a:ext>
            </a:extLst>
          </p:cNvPr>
          <p:cNvSpPr txBox="1"/>
          <p:nvPr/>
        </p:nvSpPr>
        <p:spPr>
          <a:xfrm>
            <a:off x="5966574" y="3103703"/>
            <a:ext cx="1682028" cy="584775"/>
          </a:xfrm>
          <a:prstGeom prst="rect">
            <a:avLst/>
          </a:prstGeom>
          <a:solidFill>
            <a:schemeClr val="bg1"/>
          </a:solidFill>
        </p:spPr>
        <p:txBody>
          <a:bodyPr wrap="square">
            <a:spAutoFit/>
          </a:bodyPr>
          <a:lstStyle/>
          <a:p>
            <a:r>
              <a:rPr lang="en-US" sz="1600" b="1" dirty="0">
                <a:solidFill>
                  <a:srgbClr val="00467A"/>
                </a:solidFill>
                <a:latin typeface="Century Gothic" panose="020B0502020202020204" pitchFamily="34" charset="0"/>
              </a:rPr>
              <a:t>Transplacental transmission!</a:t>
            </a:r>
            <a:endParaRPr lang="en-US" sz="1600" dirty="0">
              <a:solidFill>
                <a:srgbClr val="00467A"/>
              </a:solidFill>
              <a:latin typeface="Century Gothic" panose="020B0502020202020204" pitchFamily="34" charset="0"/>
            </a:endParaRPr>
          </a:p>
        </p:txBody>
      </p:sp>
      <p:sp>
        <p:nvSpPr>
          <p:cNvPr id="25" name="TextBox 24">
            <a:extLst>
              <a:ext uri="{FF2B5EF4-FFF2-40B4-BE49-F238E27FC236}">
                <a16:creationId xmlns:a16="http://schemas.microsoft.com/office/drawing/2014/main" id="{CA80E6C5-5FFA-4975-A1E2-6FAF4B84DDB0}"/>
              </a:ext>
            </a:extLst>
          </p:cNvPr>
          <p:cNvSpPr txBox="1"/>
          <p:nvPr/>
        </p:nvSpPr>
        <p:spPr>
          <a:xfrm>
            <a:off x="4418447" y="6383923"/>
            <a:ext cx="1208585" cy="338554"/>
          </a:xfrm>
          <a:prstGeom prst="rect">
            <a:avLst/>
          </a:prstGeom>
          <a:solidFill>
            <a:schemeClr val="bg1"/>
          </a:solidFill>
        </p:spPr>
        <p:txBody>
          <a:bodyPr wrap="square">
            <a:spAutoFit/>
          </a:bodyPr>
          <a:lstStyle/>
          <a:p>
            <a:r>
              <a:rPr lang="en-US" sz="1600" b="1" i="1" dirty="0">
                <a:solidFill>
                  <a:srgbClr val="00467A"/>
                </a:solidFill>
                <a:latin typeface="Century Gothic" panose="020B0502020202020204" pitchFamily="34" charset="0"/>
              </a:rPr>
              <a:t>Disease!</a:t>
            </a:r>
            <a:endParaRPr lang="en-US" sz="1600" i="1" dirty="0">
              <a:solidFill>
                <a:srgbClr val="00467A"/>
              </a:solidFill>
              <a:latin typeface="Century Gothic" panose="020B0502020202020204" pitchFamily="34" charset="0"/>
            </a:endParaRPr>
          </a:p>
        </p:txBody>
      </p:sp>
      <p:pic>
        <p:nvPicPr>
          <p:cNvPr id="26" name="Picture 2" descr="Image result for poop emoji transparent background">
            <a:extLst>
              <a:ext uri="{FF2B5EF4-FFF2-40B4-BE49-F238E27FC236}">
                <a16:creationId xmlns:a16="http://schemas.microsoft.com/office/drawing/2014/main" id="{E556ABD9-C2A4-4961-93DB-9593BE862FE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8206" y="376280"/>
            <a:ext cx="619565" cy="59478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ee Blades Of Grass Png, Download Free Blades Of Grass Png png images,  Free ClipArts on Clipart Library">
            <a:extLst>
              <a:ext uri="{FF2B5EF4-FFF2-40B4-BE49-F238E27FC236}">
                <a16:creationId xmlns:a16="http://schemas.microsoft.com/office/drawing/2014/main" id="{F9D2B8E8-DCD7-476C-A760-7FD58F0AB3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8856" y="384277"/>
            <a:ext cx="1295400" cy="657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366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oxoplasma_LC_feline_2.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76525" y="54167"/>
            <a:ext cx="8905875" cy="6620986"/>
          </a:xfrm>
          <a:prstGeom prst="rect">
            <a:avLst/>
          </a:prstGeom>
        </p:spPr>
      </p:pic>
      <p:sp>
        <p:nvSpPr>
          <p:cNvPr id="4" name="TextBox 3">
            <a:extLst>
              <a:ext uri="{FF2B5EF4-FFF2-40B4-BE49-F238E27FC236}">
                <a16:creationId xmlns:a16="http://schemas.microsoft.com/office/drawing/2014/main" id="{D2B4A505-95CE-4A1C-95F5-5E321AF9EA38}"/>
              </a:ext>
            </a:extLst>
          </p:cNvPr>
          <p:cNvSpPr txBox="1"/>
          <p:nvPr/>
        </p:nvSpPr>
        <p:spPr>
          <a:xfrm>
            <a:off x="1025561" y="1767625"/>
            <a:ext cx="1800493" cy="523220"/>
          </a:xfrm>
          <a:prstGeom prst="rect">
            <a:avLst/>
          </a:prstGeom>
          <a:noFill/>
        </p:spPr>
        <p:txBody>
          <a:bodyPr wrap="none" rtlCol="0">
            <a:spAutoFit/>
          </a:bodyPr>
          <a:lstStyle/>
          <a:p>
            <a:r>
              <a:rPr lang="en-US" sz="2800" dirty="0">
                <a:solidFill>
                  <a:srgbClr val="C00000"/>
                </a:solidFill>
                <a:latin typeface="Century Gothic" panose="020B0502020202020204" pitchFamily="34" charset="0"/>
                <a:cs typeface="Comic Sans MS"/>
              </a:rPr>
              <a:t>start here</a:t>
            </a:r>
          </a:p>
        </p:txBody>
      </p:sp>
      <p:pic>
        <p:nvPicPr>
          <p:cNvPr id="5" name="Picture 2" descr="Image result for poop emoji transparent background">
            <a:extLst>
              <a:ext uri="{FF2B5EF4-FFF2-40B4-BE49-F238E27FC236}">
                <a16:creationId xmlns:a16="http://schemas.microsoft.com/office/drawing/2014/main" id="{1BE1F01B-2CD0-4261-89EA-C802311437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3527" y="1143000"/>
            <a:ext cx="1012032" cy="97155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Down 3">
            <a:extLst>
              <a:ext uri="{FF2B5EF4-FFF2-40B4-BE49-F238E27FC236}">
                <a16:creationId xmlns:a16="http://schemas.microsoft.com/office/drawing/2014/main" id="{A300D201-006F-4B83-B1CF-1A7357020A54}"/>
              </a:ext>
            </a:extLst>
          </p:cNvPr>
          <p:cNvSpPr/>
          <p:nvPr/>
        </p:nvSpPr>
        <p:spPr bwMode="auto">
          <a:xfrm>
            <a:off x="11475959" y="2114550"/>
            <a:ext cx="210708" cy="352425"/>
          </a:xfrm>
          <a:prstGeom prst="downArrow">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TextBox 6"/>
          <p:cNvSpPr txBox="1"/>
          <p:nvPr/>
        </p:nvSpPr>
        <p:spPr>
          <a:xfrm>
            <a:off x="11149727" y="3581400"/>
            <a:ext cx="1042273" cy="276999"/>
          </a:xfrm>
          <a:prstGeom prst="rect">
            <a:avLst/>
          </a:prstGeom>
          <a:noFill/>
        </p:spPr>
        <p:txBody>
          <a:bodyPr wrap="none" rtlCol="0">
            <a:spAutoFit/>
          </a:bodyPr>
          <a:lstStyle/>
          <a:p>
            <a:r>
              <a:rPr lang="en-US" sz="1200" b="1" dirty="0">
                <a:latin typeface="+mn-lt"/>
              </a:rPr>
              <a:t>(</a:t>
            </a:r>
            <a:r>
              <a:rPr lang="en-US" sz="1200" b="1" dirty="0" err="1">
                <a:latin typeface="+mn-lt"/>
              </a:rPr>
              <a:t>Sporogony</a:t>
            </a:r>
            <a:r>
              <a:rPr lang="en-US" sz="1200" b="1" dirty="0">
                <a:latin typeface="+mn-lt"/>
              </a:rPr>
              <a:t>)</a:t>
            </a:r>
          </a:p>
        </p:txBody>
      </p:sp>
      <p:pic>
        <p:nvPicPr>
          <p:cNvPr id="8" name="Picture 7" descr="web_05.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225927" y="2661474"/>
            <a:ext cx="843726" cy="84372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8831" y="2454207"/>
            <a:ext cx="1627223" cy="162722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217" y="3017372"/>
            <a:ext cx="1022569" cy="754408"/>
          </a:xfrm>
          <a:prstGeom prst="rect">
            <a:avLst/>
          </a:prstGeom>
        </p:spPr>
      </p:pic>
      <p:sp>
        <p:nvSpPr>
          <p:cNvPr id="11" name="Right Arrow 8">
            <a:extLst>
              <a:ext uri="{FF2B5EF4-FFF2-40B4-BE49-F238E27FC236}">
                <a16:creationId xmlns:a16="http://schemas.microsoft.com/office/drawing/2014/main" id="{BF7F4FBB-1338-4BA9-887E-A2CEA4F345AF}"/>
              </a:ext>
            </a:extLst>
          </p:cNvPr>
          <p:cNvSpPr/>
          <p:nvPr/>
        </p:nvSpPr>
        <p:spPr bwMode="auto">
          <a:xfrm>
            <a:off x="1161417" y="3167117"/>
            <a:ext cx="304798" cy="252170"/>
          </a:xfrm>
          <a:prstGeom prst="rightArrow">
            <a:avLst/>
          </a:prstGeom>
          <a:solidFill>
            <a:srgbClr val="00467A"/>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13" name="Group 12">
            <a:extLst>
              <a:ext uri="{FF2B5EF4-FFF2-40B4-BE49-F238E27FC236}">
                <a16:creationId xmlns:a16="http://schemas.microsoft.com/office/drawing/2014/main" id="{A7B05009-501F-45F3-9339-A79AD304635C}"/>
              </a:ext>
            </a:extLst>
          </p:cNvPr>
          <p:cNvGrpSpPr/>
          <p:nvPr/>
        </p:nvGrpSpPr>
        <p:grpSpPr>
          <a:xfrm>
            <a:off x="7924801" y="1928526"/>
            <a:ext cx="3200338" cy="1500474"/>
            <a:chOff x="7455900" y="2665261"/>
            <a:chExt cx="3186899" cy="1896992"/>
          </a:xfrm>
        </p:grpSpPr>
        <p:sp>
          <p:nvSpPr>
            <p:cNvPr id="14" name="Rectangle 13">
              <a:extLst>
                <a:ext uri="{FF2B5EF4-FFF2-40B4-BE49-F238E27FC236}">
                  <a16:creationId xmlns:a16="http://schemas.microsoft.com/office/drawing/2014/main" id="{088E0BE3-A600-4C34-9D56-1663381A52F6}"/>
                </a:ext>
              </a:extLst>
            </p:cNvPr>
            <p:cNvSpPr/>
            <p:nvPr/>
          </p:nvSpPr>
          <p:spPr bwMode="auto">
            <a:xfrm>
              <a:off x="7455900" y="2665261"/>
              <a:ext cx="3186899" cy="1896992"/>
            </a:xfrm>
            <a:prstGeom prst="rect">
              <a:avLst/>
            </a:prstGeom>
            <a:solidFill>
              <a:schemeClr val="bg1"/>
            </a:solidFill>
            <a:ln w="9525" cap="flat" cmpd="sng" algn="ctr">
              <a:solidFill>
                <a:srgbClr val="00467A"/>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TextBox 14">
              <a:extLst>
                <a:ext uri="{FF2B5EF4-FFF2-40B4-BE49-F238E27FC236}">
                  <a16:creationId xmlns:a16="http://schemas.microsoft.com/office/drawing/2014/main" id="{8ED56BA3-45FD-4894-9203-D386CBACE3A4}"/>
                </a:ext>
              </a:extLst>
            </p:cNvPr>
            <p:cNvSpPr txBox="1"/>
            <p:nvPr/>
          </p:nvSpPr>
          <p:spPr>
            <a:xfrm>
              <a:off x="7526651" y="2968156"/>
              <a:ext cx="3018759" cy="1200329"/>
            </a:xfrm>
            <a:prstGeom prst="rect">
              <a:avLst/>
            </a:prstGeom>
            <a:solidFill>
              <a:schemeClr val="bg1"/>
            </a:solidFill>
            <a:ln>
              <a:noFill/>
            </a:ln>
          </p:spPr>
          <p:txBody>
            <a:bodyPr wrap="square" rtlCol="0">
              <a:spAutoFit/>
            </a:bodyPr>
            <a:lstStyle/>
            <a:p>
              <a:pPr algn="ctr"/>
              <a:r>
                <a:rPr lang="en-US" b="1" i="1" dirty="0">
                  <a:solidFill>
                    <a:srgbClr val="00467A"/>
                  </a:solidFill>
                  <a:latin typeface="Century Gothic" panose="020B0502020202020204" pitchFamily="34" charset="0"/>
                  <a:cs typeface="Comic Sans MS"/>
                </a:rPr>
                <a:t>Toxoplasma gondii </a:t>
              </a:r>
            </a:p>
            <a:p>
              <a:pPr algn="ctr"/>
              <a:r>
                <a:rPr lang="en-US" b="1" dirty="0">
                  <a:solidFill>
                    <a:srgbClr val="00467A"/>
                  </a:solidFill>
                  <a:latin typeface="Century Gothic" panose="020B0502020202020204" pitchFamily="34" charset="0"/>
                  <a:cs typeface="Comic Sans MS"/>
                </a:rPr>
                <a:t>in the</a:t>
              </a:r>
            </a:p>
            <a:p>
              <a:pPr algn="ctr"/>
              <a:r>
                <a:rPr lang="en-US" b="1" dirty="0">
                  <a:solidFill>
                    <a:srgbClr val="00467A"/>
                  </a:solidFill>
                  <a:latin typeface="Century Gothic" panose="020B0502020202020204" pitchFamily="34" charset="0"/>
                  <a:cs typeface="Comic Sans MS"/>
                </a:rPr>
                <a:t>feline host</a:t>
              </a:r>
            </a:p>
          </p:txBody>
        </p:sp>
      </p:grpSp>
      <p:sp>
        <p:nvSpPr>
          <p:cNvPr id="19" name="TextBox 18">
            <a:extLst>
              <a:ext uri="{FF2B5EF4-FFF2-40B4-BE49-F238E27FC236}">
                <a16:creationId xmlns:a16="http://schemas.microsoft.com/office/drawing/2014/main" id="{976545E1-3BB6-4074-95C9-23C83C1834EF}"/>
              </a:ext>
            </a:extLst>
          </p:cNvPr>
          <p:cNvSpPr txBox="1"/>
          <p:nvPr/>
        </p:nvSpPr>
        <p:spPr>
          <a:xfrm>
            <a:off x="79995" y="5105493"/>
            <a:ext cx="2278409" cy="1569660"/>
          </a:xfrm>
          <a:prstGeom prst="rect">
            <a:avLst/>
          </a:prstGeom>
          <a:noFill/>
          <a:ln w="9525">
            <a:solidFill>
              <a:srgbClr val="00467A"/>
            </a:solidFill>
          </a:ln>
        </p:spPr>
        <p:txBody>
          <a:bodyPr wrap="square">
            <a:spAutoFit/>
          </a:bodyPr>
          <a:lstStyle/>
          <a:p>
            <a:r>
              <a:rPr lang="en-US" dirty="0">
                <a:solidFill>
                  <a:srgbClr val="00467A"/>
                </a:solidFill>
                <a:latin typeface="Century Gothic" panose="020B0502020202020204" pitchFamily="34" charset="0"/>
              </a:rPr>
              <a:t>Carnivorism:</a:t>
            </a:r>
          </a:p>
          <a:p>
            <a:r>
              <a:rPr lang="en-US" sz="1800" dirty="0">
                <a:solidFill>
                  <a:srgbClr val="00467A"/>
                </a:solidFill>
                <a:latin typeface="Century Gothic" panose="020B0502020202020204" pitchFamily="34" charset="0"/>
              </a:rPr>
              <a:t>shorter prepatent period when infected with bradyzoites</a:t>
            </a:r>
          </a:p>
        </p:txBody>
      </p:sp>
      <p:sp>
        <p:nvSpPr>
          <p:cNvPr id="2" name="TextBox 1">
            <a:extLst>
              <a:ext uri="{FF2B5EF4-FFF2-40B4-BE49-F238E27FC236}">
                <a16:creationId xmlns:a16="http://schemas.microsoft.com/office/drawing/2014/main" id="{D1ADEC07-A308-1471-AB32-17151C102140}"/>
              </a:ext>
            </a:extLst>
          </p:cNvPr>
          <p:cNvSpPr txBox="1"/>
          <p:nvPr/>
        </p:nvSpPr>
        <p:spPr>
          <a:xfrm>
            <a:off x="79995" y="124105"/>
            <a:ext cx="2367956" cy="1077218"/>
          </a:xfrm>
          <a:prstGeom prst="rect">
            <a:avLst/>
          </a:prstGeom>
          <a:noFill/>
        </p:spPr>
        <p:txBody>
          <a:bodyPr wrap="none" rtlCol="0">
            <a:spAutoFit/>
          </a:bodyPr>
          <a:lstStyle/>
          <a:p>
            <a:r>
              <a:rPr lang="en-US" sz="3200" b="1" dirty="0">
                <a:solidFill>
                  <a:srgbClr val="00467A"/>
                </a:solidFill>
                <a:latin typeface="Century Gothic" panose="020B0502020202020204" pitchFamily="34" charset="0"/>
                <a:cs typeface="Comic Sans MS"/>
              </a:rPr>
              <a:t>Facultative</a:t>
            </a:r>
          </a:p>
          <a:p>
            <a:r>
              <a:rPr lang="en-US" sz="3200" b="1" dirty="0">
                <a:solidFill>
                  <a:srgbClr val="00467A"/>
                </a:solidFill>
                <a:latin typeface="Century Gothic" panose="020B0502020202020204" pitchFamily="34" charset="0"/>
                <a:cs typeface="Comic Sans MS"/>
              </a:rPr>
              <a:t>Indirect</a:t>
            </a:r>
          </a:p>
        </p:txBody>
      </p:sp>
    </p:spTree>
    <p:extLst>
      <p:ext uri="{BB962C8B-B14F-4D97-AF65-F5344CB8AC3E}">
        <p14:creationId xmlns:p14="http://schemas.microsoft.com/office/powerpoint/2010/main" val="2309067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E8284F5-C35B-47B2-981D-4687D4EBA8A8}"/>
              </a:ext>
            </a:extLst>
          </p:cNvPr>
          <p:cNvGrpSpPr/>
          <p:nvPr/>
        </p:nvGrpSpPr>
        <p:grpSpPr>
          <a:xfrm>
            <a:off x="6400800" y="1600200"/>
            <a:ext cx="5029200" cy="4114800"/>
            <a:chOff x="1600200" y="1910319"/>
            <a:chExt cx="5029200" cy="4114800"/>
          </a:xfrm>
        </p:grpSpPr>
        <p:grpSp>
          <p:nvGrpSpPr>
            <p:cNvPr id="7" name="Group 6">
              <a:extLst>
                <a:ext uri="{FF2B5EF4-FFF2-40B4-BE49-F238E27FC236}">
                  <a16:creationId xmlns:a16="http://schemas.microsoft.com/office/drawing/2014/main" id="{E8D8E9F3-E1A8-4996-BE98-54F242894008}"/>
                </a:ext>
              </a:extLst>
            </p:cNvPr>
            <p:cNvGrpSpPr/>
            <p:nvPr/>
          </p:nvGrpSpPr>
          <p:grpSpPr>
            <a:xfrm>
              <a:off x="1600200" y="1910319"/>
              <a:ext cx="5029200" cy="4114800"/>
              <a:chOff x="1191528" y="1359928"/>
              <a:chExt cx="4504694" cy="3516872"/>
            </a:xfrm>
          </p:grpSpPr>
          <p:pic>
            <p:nvPicPr>
              <p:cNvPr id="2" name="Picture 1" descr="toxoplasma_life cycle.jpg">
                <a:extLst>
                  <a:ext uri="{FF2B5EF4-FFF2-40B4-BE49-F238E27FC236}">
                    <a16:creationId xmlns:a16="http://schemas.microsoft.com/office/drawing/2014/main" id="{A451A8E0-590F-414A-9ABC-2216026F79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55" r="62297" b="63659"/>
              <a:stretch/>
            </p:blipFill>
            <p:spPr>
              <a:xfrm>
                <a:off x="1191528" y="1359928"/>
                <a:ext cx="4218672" cy="3516872"/>
              </a:xfrm>
              <a:prstGeom prst="rect">
                <a:avLst/>
              </a:prstGeom>
            </p:spPr>
          </p:pic>
          <p:pic>
            <p:nvPicPr>
              <p:cNvPr id="3" name="Picture 2">
                <a:extLst>
                  <a:ext uri="{FF2B5EF4-FFF2-40B4-BE49-F238E27FC236}">
                    <a16:creationId xmlns:a16="http://schemas.microsoft.com/office/drawing/2014/main" id="{DDE5B428-37EF-443A-8801-4EA6EC700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3547" y="1523301"/>
                <a:ext cx="721611" cy="519246"/>
              </a:xfrm>
              <a:prstGeom prst="rect">
                <a:avLst/>
              </a:prstGeom>
            </p:spPr>
          </p:pic>
          <p:pic>
            <p:nvPicPr>
              <p:cNvPr id="4" name="Picture 3">
                <a:extLst>
                  <a:ext uri="{FF2B5EF4-FFF2-40B4-BE49-F238E27FC236}">
                    <a16:creationId xmlns:a16="http://schemas.microsoft.com/office/drawing/2014/main" id="{5E85E900-4F11-4D1A-886F-2071D9FDDC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4622" y="2133600"/>
                <a:ext cx="799556" cy="634088"/>
              </a:xfrm>
              <a:prstGeom prst="rect">
                <a:avLst/>
              </a:prstGeom>
            </p:spPr>
          </p:pic>
          <p:sp>
            <p:nvSpPr>
              <p:cNvPr id="5" name="Rectangle 4">
                <a:extLst>
                  <a:ext uri="{FF2B5EF4-FFF2-40B4-BE49-F238E27FC236}">
                    <a16:creationId xmlns:a16="http://schemas.microsoft.com/office/drawing/2014/main" id="{BE6E4829-1FF7-4988-935A-85666C4F5AFD}"/>
                  </a:ext>
                </a:extLst>
              </p:cNvPr>
              <p:cNvSpPr/>
              <p:nvPr/>
            </p:nvSpPr>
            <p:spPr bwMode="auto">
              <a:xfrm>
                <a:off x="4724400" y="3118364"/>
                <a:ext cx="971822" cy="634088"/>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FEF4BA95-EB5C-442B-BE9F-8BA11E7E7B59}"/>
                  </a:ext>
                </a:extLst>
              </p:cNvPr>
              <p:cNvSpPr/>
              <p:nvPr/>
            </p:nvSpPr>
            <p:spPr bwMode="auto">
              <a:xfrm>
                <a:off x="3505200" y="4419600"/>
                <a:ext cx="438422"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15" name="Oval 14">
              <a:extLst>
                <a:ext uri="{FF2B5EF4-FFF2-40B4-BE49-F238E27FC236}">
                  <a16:creationId xmlns:a16="http://schemas.microsoft.com/office/drawing/2014/main" id="{809ECD7F-AE27-4B68-99F1-C9383607090D}"/>
                </a:ext>
              </a:extLst>
            </p:cNvPr>
            <p:cNvSpPr/>
            <p:nvPr/>
          </p:nvSpPr>
          <p:spPr bwMode="auto">
            <a:xfrm>
              <a:off x="3033030" y="2798868"/>
              <a:ext cx="2724872" cy="2337702"/>
            </a:xfrm>
            <a:prstGeom prst="ellipse">
              <a:avLst/>
            </a:prstGeom>
            <a:noFill/>
            <a:ln w="38100" cap="flat" cmpd="sng" algn="ctr">
              <a:solidFill>
                <a:srgbClr val="0070C0"/>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17" name="Rectangle 2">
            <a:extLst>
              <a:ext uri="{FF2B5EF4-FFF2-40B4-BE49-F238E27FC236}">
                <a16:creationId xmlns:a16="http://schemas.microsoft.com/office/drawing/2014/main" id="{15E21DDF-366E-4C0F-9ACB-A73DD55E61D1}"/>
              </a:ext>
            </a:extLst>
          </p:cNvPr>
          <p:cNvSpPr txBox="1">
            <a:spLocks noChangeArrowheads="1"/>
          </p:cNvSpPr>
          <p:nvPr/>
        </p:nvSpPr>
        <p:spPr bwMode="auto">
          <a:xfrm>
            <a:off x="250281" y="244673"/>
            <a:ext cx="8120256" cy="116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altLang="en-US" sz="2800" b="1" i="1" kern="0" dirty="0">
                <a:solidFill>
                  <a:srgbClr val="00467A"/>
                </a:solidFill>
              </a:rPr>
              <a:t>T. </a:t>
            </a:r>
            <a:r>
              <a:rPr lang="en-US" altLang="en-US" sz="2800" b="1" i="1" kern="0" dirty="0" err="1">
                <a:solidFill>
                  <a:srgbClr val="00467A"/>
                </a:solidFill>
              </a:rPr>
              <a:t>gondii</a:t>
            </a:r>
            <a:br>
              <a:rPr lang="en-US" altLang="en-US" sz="4000" b="1" kern="0" dirty="0">
                <a:solidFill>
                  <a:srgbClr val="00467A"/>
                </a:solidFill>
              </a:rPr>
            </a:br>
            <a:r>
              <a:rPr lang="en-US" altLang="en-US" sz="4000" b="1" kern="0" dirty="0" err="1">
                <a:solidFill>
                  <a:srgbClr val="00467A"/>
                </a:solidFill>
              </a:rPr>
              <a:t>Paratenic</a:t>
            </a:r>
            <a:r>
              <a:rPr lang="en-US" altLang="en-US" sz="4000" b="1" kern="0" dirty="0">
                <a:solidFill>
                  <a:srgbClr val="00467A"/>
                </a:solidFill>
              </a:rPr>
              <a:t> host to </a:t>
            </a:r>
            <a:r>
              <a:rPr lang="en-US" altLang="en-US" sz="4000" b="1" kern="0" dirty="0" err="1">
                <a:solidFill>
                  <a:srgbClr val="00467A"/>
                </a:solidFill>
              </a:rPr>
              <a:t>Paratenic</a:t>
            </a:r>
            <a:r>
              <a:rPr lang="en-US" altLang="en-US" sz="4000" b="1" kern="0" dirty="0">
                <a:solidFill>
                  <a:srgbClr val="00467A"/>
                </a:solidFill>
              </a:rPr>
              <a:t> host</a:t>
            </a:r>
            <a:endParaRPr lang="en-US" altLang="en-US" sz="4000" kern="0" dirty="0">
              <a:solidFill>
                <a:srgbClr val="00467A"/>
              </a:solidFill>
            </a:endParaRPr>
          </a:p>
        </p:txBody>
      </p:sp>
      <p:sp>
        <p:nvSpPr>
          <p:cNvPr id="20" name="TextBox 19">
            <a:extLst>
              <a:ext uri="{FF2B5EF4-FFF2-40B4-BE49-F238E27FC236}">
                <a16:creationId xmlns:a16="http://schemas.microsoft.com/office/drawing/2014/main" id="{B756ED69-CF1D-47E3-8675-DF1FAF75F705}"/>
              </a:ext>
            </a:extLst>
          </p:cNvPr>
          <p:cNvSpPr txBox="1"/>
          <p:nvPr/>
        </p:nvSpPr>
        <p:spPr>
          <a:xfrm>
            <a:off x="250281" y="1908475"/>
            <a:ext cx="6768426" cy="3970318"/>
          </a:xfrm>
          <a:prstGeom prst="rect">
            <a:avLst/>
          </a:prstGeom>
          <a:noFill/>
        </p:spPr>
        <p:txBody>
          <a:bodyPr wrap="square">
            <a:spAutoFit/>
          </a:bodyPr>
          <a:lstStyle/>
          <a:p>
            <a:pPr>
              <a:buClrTx/>
            </a:pPr>
            <a:r>
              <a:rPr lang="en-US" sz="2800" b="1" dirty="0">
                <a:solidFill>
                  <a:srgbClr val="00467A"/>
                </a:solidFill>
                <a:latin typeface="Century Gothic" panose="020B0502020202020204" pitchFamily="34" charset="0"/>
              </a:rPr>
              <a:t>Transmission (no oocysts b/c no cat)</a:t>
            </a:r>
          </a:p>
          <a:p>
            <a:pPr>
              <a:buClrTx/>
            </a:pPr>
            <a:endParaRPr lang="en-US" sz="2800" b="1" dirty="0">
              <a:solidFill>
                <a:srgbClr val="00467A"/>
              </a:solidFill>
              <a:latin typeface="Century Gothic" panose="020B0502020202020204" pitchFamily="34" charset="0"/>
            </a:endParaRPr>
          </a:p>
          <a:p>
            <a:pPr lvl="1">
              <a:buClrTx/>
              <a:buFont typeface="Wingdings" panose="05000000000000000000" pitchFamily="2" charset="2"/>
              <a:buChar char="§"/>
            </a:pPr>
            <a:r>
              <a:rPr lang="en-US" sz="2800" dirty="0">
                <a:solidFill>
                  <a:srgbClr val="00467A"/>
                </a:solidFill>
                <a:latin typeface="Century Gothic" panose="020B0502020202020204" pitchFamily="34" charset="0"/>
              </a:rPr>
              <a:t>  Carnivorism </a:t>
            </a:r>
          </a:p>
          <a:p>
            <a:pPr lvl="1">
              <a:buClrTx/>
              <a:buFont typeface="Wingdings" panose="05000000000000000000" pitchFamily="2" charset="2"/>
              <a:buChar char="§"/>
            </a:pPr>
            <a:endParaRPr lang="en-US" sz="2800" dirty="0">
              <a:solidFill>
                <a:srgbClr val="00467A"/>
              </a:solidFill>
              <a:latin typeface="Century Gothic" panose="020B0502020202020204" pitchFamily="34" charset="0"/>
            </a:endParaRPr>
          </a:p>
          <a:p>
            <a:pPr lvl="1">
              <a:buClrTx/>
              <a:buFont typeface="Wingdings" panose="05000000000000000000" pitchFamily="2" charset="2"/>
              <a:buChar char="§"/>
            </a:pPr>
            <a:r>
              <a:rPr lang="en-US" sz="2800" dirty="0">
                <a:solidFill>
                  <a:srgbClr val="00467A"/>
                </a:solidFill>
                <a:latin typeface="Century Gothic" panose="020B0502020202020204" pitchFamily="34" charset="0"/>
              </a:rPr>
              <a:t>  Bradyzoites released from tissue</a:t>
            </a:r>
          </a:p>
          <a:p>
            <a:pPr lvl="1">
              <a:buClrTx/>
            </a:pPr>
            <a:r>
              <a:rPr lang="en-US" sz="2800" dirty="0">
                <a:solidFill>
                  <a:srgbClr val="00467A"/>
                </a:solidFill>
                <a:latin typeface="Century Gothic" panose="020B0502020202020204" pitchFamily="34" charset="0"/>
              </a:rPr>
              <a:t>    cysts develop into tachyzoite</a:t>
            </a:r>
          </a:p>
          <a:p>
            <a:pPr lvl="1">
              <a:buClrTx/>
            </a:pPr>
            <a:endParaRPr lang="en-US" sz="2800" dirty="0">
              <a:solidFill>
                <a:srgbClr val="00467A"/>
              </a:solidFill>
              <a:latin typeface="Century Gothic" panose="020B0502020202020204" pitchFamily="34" charset="0"/>
            </a:endParaRPr>
          </a:p>
          <a:p>
            <a:pPr lvl="1">
              <a:buClrTx/>
              <a:buFont typeface="Wingdings" panose="05000000000000000000" pitchFamily="2" charset="2"/>
              <a:buChar char="§"/>
            </a:pPr>
            <a:r>
              <a:rPr lang="en-US" sz="2800" dirty="0">
                <a:solidFill>
                  <a:srgbClr val="00467A"/>
                </a:solidFill>
                <a:latin typeface="Century Gothic" panose="020B0502020202020204" pitchFamily="34" charset="0"/>
              </a:rPr>
              <a:t>  Tachyzoites may be</a:t>
            </a:r>
          </a:p>
          <a:p>
            <a:pPr lvl="1">
              <a:buClrTx/>
            </a:pPr>
            <a:r>
              <a:rPr lang="en-US" sz="2800" dirty="0">
                <a:solidFill>
                  <a:srgbClr val="00467A"/>
                </a:solidFill>
                <a:latin typeface="Century Gothic" panose="020B0502020202020204" pitchFamily="34" charset="0"/>
              </a:rPr>
              <a:t>    </a:t>
            </a:r>
            <a:r>
              <a:rPr lang="en-US" sz="2800" dirty="0" err="1">
                <a:solidFill>
                  <a:srgbClr val="00467A"/>
                </a:solidFill>
                <a:latin typeface="Century Gothic" panose="020B0502020202020204" pitchFamily="34" charset="0"/>
              </a:rPr>
              <a:t>transplacentally</a:t>
            </a:r>
            <a:r>
              <a:rPr lang="en-US" sz="2800" dirty="0">
                <a:solidFill>
                  <a:srgbClr val="00467A"/>
                </a:solidFill>
                <a:latin typeface="Century Gothic" panose="020B0502020202020204" pitchFamily="34" charset="0"/>
              </a:rPr>
              <a:t> transmitted</a:t>
            </a:r>
          </a:p>
        </p:txBody>
      </p:sp>
    </p:spTree>
    <p:extLst>
      <p:ext uri="{BB962C8B-B14F-4D97-AF65-F5344CB8AC3E}">
        <p14:creationId xmlns:p14="http://schemas.microsoft.com/office/powerpoint/2010/main" val="312718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752600" y="228600"/>
            <a:ext cx="8572501" cy="728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4000" b="1" kern="0" dirty="0">
                <a:solidFill>
                  <a:schemeClr val="tx1"/>
                </a:solidFill>
              </a:rPr>
              <a:t>Pathogenesis</a:t>
            </a:r>
            <a:r>
              <a:rPr lang="en-US" sz="4000" b="1" i="1" kern="0" dirty="0">
                <a:solidFill>
                  <a:schemeClr val="tx1"/>
                </a:solidFill>
              </a:rPr>
              <a:t>: Toxoplasma </a:t>
            </a:r>
            <a:r>
              <a:rPr lang="en-US" sz="4000" b="1" i="1" kern="0" dirty="0" err="1">
                <a:solidFill>
                  <a:schemeClr val="tx1"/>
                </a:solidFill>
              </a:rPr>
              <a:t>gondii</a:t>
            </a:r>
            <a:endParaRPr lang="en-US" altLang="en-US" sz="3600" u="sng" kern="0" dirty="0">
              <a:solidFill>
                <a:schemeClr val="tx1"/>
              </a:solidFill>
            </a:endParaRPr>
          </a:p>
        </p:txBody>
      </p:sp>
      <p:sp>
        <p:nvSpPr>
          <p:cNvPr id="3" name="Rectangle 3"/>
          <p:cNvSpPr txBox="1">
            <a:spLocks noChangeArrowheads="1"/>
          </p:cNvSpPr>
          <p:nvPr/>
        </p:nvSpPr>
        <p:spPr>
          <a:xfrm>
            <a:off x="628650" y="1219200"/>
            <a:ext cx="10820399" cy="4953000"/>
          </a:xfrm>
          <a:prstGeom prst="rect">
            <a:avLst/>
          </a:prstGeom>
        </p:spPr>
        <p:txBody>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Century Gothic" panose="020B0502020202020204" pitchFamily="34" charset="0"/>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Century Gothic" panose="020B0502020202020204" pitchFamily="34" charset="0"/>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Century Gothic" panose="020B0502020202020204" pitchFamily="34" charset="0"/>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Century Gothic" panose="020B0502020202020204" pitchFamily="34" charset="0"/>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buClrTx/>
              <a:buFont typeface="Wingdings" panose="05000000000000000000" pitchFamily="2" charset="2"/>
              <a:buChar char="§"/>
            </a:pPr>
            <a:r>
              <a:rPr lang="en-US" kern="0" dirty="0">
                <a:solidFill>
                  <a:srgbClr val="0070C0"/>
                </a:solidFill>
              </a:rPr>
              <a:t>Intestinal phase in felids → minimal</a:t>
            </a:r>
          </a:p>
          <a:p>
            <a:pPr>
              <a:buClrTx/>
              <a:buFont typeface="Wingdings" panose="05000000000000000000" pitchFamily="2" charset="2"/>
              <a:buChar char="§"/>
            </a:pPr>
            <a:endParaRPr lang="en-US" kern="0" dirty="0"/>
          </a:p>
          <a:p>
            <a:pPr>
              <a:buClrTx/>
              <a:buFont typeface="Wingdings" panose="05000000000000000000" pitchFamily="2" charset="2"/>
              <a:buChar char="§"/>
            </a:pPr>
            <a:r>
              <a:rPr lang="en-US" kern="0" dirty="0">
                <a:solidFill>
                  <a:srgbClr val="0070C0"/>
                </a:solidFill>
              </a:rPr>
              <a:t>Systemic disease in felids, paratenic hosts or humans</a:t>
            </a:r>
            <a:endParaRPr lang="en-US" sz="2800" kern="0" dirty="0">
              <a:solidFill>
                <a:srgbClr val="0070C0"/>
              </a:solidFill>
            </a:endParaRPr>
          </a:p>
          <a:p>
            <a:pPr lvl="1">
              <a:buClrTx/>
              <a:buFont typeface="Wingdings" panose="05000000000000000000" pitchFamily="2" charset="2"/>
              <a:buChar char="§"/>
            </a:pPr>
            <a:r>
              <a:rPr lang="en-US" kern="0" dirty="0">
                <a:solidFill>
                  <a:srgbClr val="0070C0"/>
                </a:solidFill>
              </a:rPr>
              <a:t>massive </a:t>
            </a:r>
            <a:r>
              <a:rPr lang="en-US" u="sng" kern="0" dirty="0">
                <a:solidFill>
                  <a:srgbClr val="0070C0"/>
                </a:solidFill>
              </a:rPr>
              <a:t>direct destruction </a:t>
            </a:r>
            <a:r>
              <a:rPr lang="en-US" kern="0" dirty="0">
                <a:solidFill>
                  <a:srgbClr val="0070C0"/>
                </a:solidFill>
              </a:rPr>
              <a:t>of host cells by explosive replication of tachyzoites</a:t>
            </a:r>
          </a:p>
          <a:p>
            <a:pPr lvl="1">
              <a:buClrTx/>
              <a:buFont typeface="Wingdings" panose="05000000000000000000" pitchFamily="2" charset="2"/>
              <a:buChar char="§"/>
            </a:pPr>
            <a:r>
              <a:rPr lang="en-US" kern="0" dirty="0">
                <a:solidFill>
                  <a:srgbClr val="0070C0"/>
                </a:solidFill>
              </a:rPr>
              <a:t>Most often affects brain, liver, lungs and striated muscles</a:t>
            </a:r>
            <a:r>
              <a:rPr lang="en-US" kern="0" dirty="0"/>
              <a:t>.</a:t>
            </a:r>
          </a:p>
          <a:p>
            <a:pPr lvl="1">
              <a:buClrTx/>
              <a:buFont typeface="Wingdings" panose="05000000000000000000" pitchFamily="2" charset="2"/>
              <a:buChar char="§"/>
            </a:pPr>
            <a:r>
              <a:rPr lang="en-US" kern="0" dirty="0"/>
              <a:t>Acute immune response</a:t>
            </a:r>
          </a:p>
          <a:p>
            <a:pPr lvl="1">
              <a:buClrTx/>
              <a:buFont typeface="Wingdings" panose="05000000000000000000" pitchFamily="2" charset="2"/>
              <a:buChar char="§"/>
            </a:pPr>
            <a:r>
              <a:rPr lang="en-US" kern="0" dirty="0"/>
              <a:t>Tissue cysts cause physical cell/tissue damage and are a </a:t>
            </a:r>
            <a:r>
              <a:rPr lang="en-US" kern="0" dirty="0">
                <a:solidFill>
                  <a:srgbClr val="0070C0"/>
                </a:solidFill>
              </a:rPr>
              <a:t>source for latent disease</a:t>
            </a:r>
          </a:p>
        </p:txBody>
      </p:sp>
    </p:spTree>
    <p:extLst>
      <p:ext uri="{BB962C8B-B14F-4D97-AF65-F5344CB8AC3E}">
        <p14:creationId xmlns:p14="http://schemas.microsoft.com/office/powerpoint/2010/main" val="48744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533400" y="1638826"/>
            <a:ext cx="11430000" cy="5118862"/>
          </a:xfrm>
        </p:spPr>
        <p:txBody>
          <a:bodyPr/>
          <a:lstStyle/>
          <a:p>
            <a:pPr marL="0" lvl="0" indent="0">
              <a:buClrTx/>
              <a:buNone/>
            </a:pPr>
            <a:r>
              <a:rPr lang="en-US" u="sng" dirty="0">
                <a:solidFill>
                  <a:srgbClr val="0070C0"/>
                </a:solidFill>
              </a:rPr>
              <a:t>Intestinal/Acute Disease </a:t>
            </a:r>
            <a:r>
              <a:rPr lang="en-US" dirty="0">
                <a:solidFill>
                  <a:srgbClr val="0070C0"/>
                </a:solidFill>
              </a:rPr>
              <a:t>– usually no complaint</a:t>
            </a:r>
          </a:p>
          <a:p>
            <a:pPr lvl="1">
              <a:buClrTx/>
              <a:buFont typeface="Wingdings" panose="05000000000000000000" pitchFamily="2" charset="2"/>
              <a:buChar char="§"/>
            </a:pPr>
            <a:r>
              <a:rPr lang="en-US" dirty="0"/>
              <a:t>Oocysts noticed on routine fecal</a:t>
            </a:r>
          </a:p>
          <a:p>
            <a:pPr lvl="1">
              <a:buClrTx/>
              <a:buFont typeface="Wingdings" panose="05000000000000000000" pitchFamily="2" charset="2"/>
              <a:buChar char="§"/>
            </a:pPr>
            <a:r>
              <a:rPr lang="en-US" dirty="0"/>
              <a:t>10-20% of cats develop self-limiting small bowel diarrhea</a:t>
            </a:r>
          </a:p>
          <a:p>
            <a:pPr>
              <a:buClrTx/>
              <a:buFont typeface="Wingdings" panose="05000000000000000000" pitchFamily="2" charset="2"/>
              <a:buChar char="§"/>
            </a:pPr>
            <a:endParaRPr lang="en-US" dirty="0"/>
          </a:p>
          <a:p>
            <a:pPr marL="0" lvl="0" indent="0">
              <a:buClrTx/>
              <a:buNone/>
            </a:pPr>
            <a:r>
              <a:rPr lang="en-US" u="sng" dirty="0">
                <a:solidFill>
                  <a:srgbClr val="0070C0"/>
                </a:solidFill>
              </a:rPr>
              <a:t>Systemic Disease </a:t>
            </a:r>
            <a:r>
              <a:rPr lang="en-US" dirty="0"/>
              <a:t>-</a:t>
            </a:r>
          </a:p>
          <a:p>
            <a:pPr lvl="1">
              <a:buClrTx/>
              <a:buFont typeface="Wingdings" panose="05000000000000000000" pitchFamily="2" charset="2"/>
              <a:buChar char="§"/>
            </a:pPr>
            <a:r>
              <a:rPr lang="en-US" u="sng" dirty="0">
                <a:solidFill>
                  <a:srgbClr val="0070C0"/>
                </a:solidFill>
              </a:rPr>
              <a:t>Non-specific disease</a:t>
            </a:r>
            <a:r>
              <a:rPr lang="en-US" dirty="0"/>
              <a:t>: </a:t>
            </a:r>
            <a:r>
              <a:rPr lang="en-US" dirty="0">
                <a:solidFill>
                  <a:srgbClr val="0070C0"/>
                </a:solidFill>
              </a:rPr>
              <a:t>Pneumonia is most common</a:t>
            </a:r>
            <a:r>
              <a:rPr lang="en-US" dirty="0"/>
              <a:t> (especially in FIV+ cats), fever, anorexia, vomiting, diarrhea, myositis, uveitis, enlarged lymph nodes, encephalitis, nephritis, death</a:t>
            </a:r>
          </a:p>
          <a:p>
            <a:pPr lvl="1">
              <a:buClrTx/>
              <a:buFont typeface="Wingdings" panose="05000000000000000000" pitchFamily="2" charset="2"/>
              <a:buChar char="§"/>
            </a:pPr>
            <a:r>
              <a:rPr lang="en-US" dirty="0"/>
              <a:t>Can transmit congenitally to kittens (not as common)</a:t>
            </a:r>
          </a:p>
        </p:txBody>
      </p:sp>
      <p:sp>
        <p:nvSpPr>
          <p:cNvPr id="7" name="Rectangle 2"/>
          <p:cNvSpPr txBox="1">
            <a:spLocks noChangeArrowheads="1"/>
          </p:cNvSpPr>
          <p:nvPr/>
        </p:nvSpPr>
        <p:spPr bwMode="auto">
          <a:xfrm>
            <a:off x="2057400" y="304800"/>
            <a:ext cx="9525000" cy="1319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4000" b="1" kern="0" dirty="0">
                <a:solidFill>
                  <a:schemeClr val="tx1"/>
                </a:solidFill>
              </a:rPr>
              <a:t>Clinical Disease</a:t>
            </a:r>
            <a:r>
              <a:rPr lang="en-US" sz="4000" b="1" i="1" kern="0" dirty="0">
                <a:solidFill>
                  <a:schemeClr val="tx1"/>
                </a:solidFill>
              </a:rPr>
              <a:t>: Toxoplasma </a:t>
            </a:r>
            <a:r>
              <a:rPr lang="en-US" sz="4000" b="1" i="1" kern="0" dirty="0" err="1">
                <a:solidFill>
                  <a:schemeClr val="tx1"/>
                </a:solidFill>
              </a:rPr>
              <a:t>gondii</a:t>
            </a:r>
            <a:endParaRPr lang="en-US" sz="4000" b="1" i="1" kern="0" dirty="0">
              <a:solidFill>
                <a:schemeClr val="tx1"/>
              </a:solidFill>
            </a:endParaRPr>
          </a:p>
          <a:p>
            <a:pPr algn="ctr"/>
            <a:r>
              <a:rPr lang="en-US" altLang="en-US" sz="4000" kern="0" dirty="0">
                <a:solidFill>
                  <a:schemeClr val="tx1"/>
                </a:solidFill>
              </a:rPr>
              <a:t>cats only</a:t>
            </a:r>
            <a:endParaRPr lang="en-US" altLang="en-US" sz="3600" kern="0" dirty="0">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9" y="100312"/>
            <a:ext cx="1524000" cy="1524000"/>
          </a:xfrm>
          <a:prstGeom prst="rect">
            <a:avLst/>
          </a:prstGeom>
        </p:spPr>
      </p:pic>
    </p:spTree>
    <p:extLst>
      <p:ext uri="{BB962C8B-B14F-4D97-AF65-F5344CB8AC3E}">
        <p14:creationId xmlns:p14="http://schemas.microsoft.com/office/powerpoint/2010/main" val="381424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342900" y="1219200"/>
            <a:ext cx="10477500" cy="5638800"/>
          </a:xfrm>
        </p:spPr>
        <p:txBody>
          <a:bodyPr/>
          <a:lstStyle/>
          <a:p>
            <a:pPr marL="0" lvl="0" indent="0">
              <a:buClrTx/>
              <a:buNone/>
            </a:pPr>
            <a:r>
              <a:rPr lang="en-US" u="sng" dirty="0">
                <a:solidFill>
                  <a:srgbClr val="0070C0"/>
                </a:solidFill>
              </a:rPr>
              <a:t>Intestinal/Acute Disease</a:t>
            </a:r>
          </a:p>
          <a:p>
            <a:pPr lvl="1">
              <a:buClrTx/>
              <a:buFont typeface="Wingdings" panose="05000000000000000000" pitchFamily="2" charset="2"/>
              <a:buChar char="§"/>
            </a:pPr>
            <a:r>
              <a:rPr lang="en-US" dirty="0">
                <a:solidFill>
                  <a:srgbClr val="0070C0"/>
                </a:solidFill>
              </a:rPr>
              <a:t>Oocysts in feces (fecal float centrifugation)</a:t>
            </a:r>
          </a:p>
          <a:p>
            <a:pPr lvl="2">
              <a:buClrTx/>
              <a:buFont typeface="Wingdings" panose="05000000000000000000" pitchFamily="2" charset="2"/>
              <a:buChar char="§"/>
            </a:pPr>
            <a:endParaRPr lang="en-US" sz="1800" dirty="0"/>
          </a:p>
          <a:p>
            <a:pPr marL="0" lvl="0" indent="0">
              <a:buClrTx/>
              <a:buNone/>
            </a:pPr>
            <a:r>
              <a:rPr lang="en-US" u="sng" dirty="0">
                <a:solidFill>
                  <a:srgbClr val="0070C0"/>
                </a:solidFill>
              </a:rPr>
              <a:t>Systemic Disease</a:t>
            </a:r>
          </a:p>
          <a:p>
            <a:pPr lvl="1">
              <a:buClrTx/>
              <a:buFont typeface="Wingdings" panose="05000000000000000000" pitchFamily="2" charset="2"/>
              <a:buChar char="§"/>
            </a:pPr>
            <a:r>
              <a:rPr lang="en-US" dirty="0">
                <a:solidFill>
                  <a:srgbClr val="0070C0"/>
                </a:solidFill>
              </a:rPr>
              <a:t>Serologic tests </a:t>
            </a:r>
            <a:r>
              <a:rPr lang="en-US" dirty="0"/>
              <a:t>– measure IgG and IgM antibodies</a:t>
            </a:r>
          </a:p>
          <a:p>
            <a:pPr lvl="2">
              <a:buClrTx/>
              <a:buFont typeface="Wingdings" panose="05000000000000000000" pitchFamily="2" charset="2"/>
              <a:buChar char="§"/>
            </a:pPr>
            <a:r>
              <a:rPr lang="en-US" dirty="0">
                <a:solidFill>
                  <a:srgbClr val="0070C0"/>
                </a:solidFill>
              </a:rPr>
              <a:t>good to rule-out if seronegative</a:t>
            </a:r>
            <a:r>
              <a:rPr lang="en-US" dirty="0"/>
              <a:t>; </a:t>
            </a:r>
          </a:p>
          <a:p>
            <a:pPr lvl="2">
              <a:buClrTx/>
              <a:buFont typeface="Wingdings" panose="05000000000000000000" pitchFamily="2" charset="2"/>
              <a:buChar char="§"/>
            </a:pPr>
            <a:r>
              <a:rPr lang="en-US" dirty="0"/>
              <a:t>If seropositive, not useful at proving </a:t>
            </a:r>
            <a:r>
              <a:rPr lang="en-US" dirty="0" err="1"/>
              <a:t>Toxo</a:t>
            </a:r>
            <a:r>
              <a:rPr lang="en-US" dirty="0"/>
              <a:t> is cause of disease. </a:t>
            </a:r>
            <a:r>
              <a:rPr lang="en-US" b="1" dirty="0"/>
              <a:t>WHY?</a:t>
            </a:r>
          </a:p>
          <a:p>
            <a:pPr lvl="1">
              <a:buClrTx/>
              <a:buFont typeface="Wingdings" panose="05000000000000000000" pitchFamily="2" charset="2"/>
              <a:buChar char="§"/>
            </a:pPr>
            <a:r>
              <a:rPr lang="en-US" dirty="0">
                <a:solidFill>
                  <a:srgbClr val="0070C0"/>
                </a:solidFill>
              </a:rPr>
              <a:t>Definitive diagnosis </a:t>
            </a:r>
            <a:r>
              <a:rPr lang="en-US" dirty="0"/>
              <a:t>– </a:t>
            </a:r>
            <a:r>
              <a:rPr lang="en-US" dirty="0">
                <a:solidFill>
                  <a:srgbClr val="0070C0"/>
                </a:solidFill>
              </a:rPr>
              <a:t>detection of tachyzoites </a:t>
            </a:r>
            <a:r>
              <a:rPr lang="en-US" dirty="0"/>
              <a:t>in effusions, tissue aspirates or biopsy samples</a:t>
            </a:r>
          </a:p>
          <a:p>
            <a:pPr lvl="1">
              <a:buClrTx/>
              <a:buFont typeface="Wingdings" panose="05000000000000000000" pitchFamily="2" charset="2"/>
              <a:buChar char="§"/>
            </a:pPr>
            <a:endParaRPr lang="en-US" dirty="0"/>
          </a:p>
        </p:txBody>
      </p:sp>
      <p:sp>
        <p:nvSpPr>
          <p:cNvPr id="6" name="Rectangle 2"/>
          <p:cNvSpPr txBox="1">
            <a:spLocks noChangeArrowheads="1"/>
          </p:cNvSpPr>
          <p:nvPr/>
        </p:nvSpPr>
        <p:spPr bwMode="auto">
          <a:xfrm>
            <a:off x="1638300" y="152400"/>
            <a:ext cx="9525000" cy="1319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4000" b="1" kern="0" dirty="0">
                <a:solidFill>
                  <a:schemeClr val="tx1"/>
                </a:solidFill>
              </a:rPr>
              <a:t>Diagnosis</a:t>
            </a:r>
            <a:r>
              <a:rPr lang="en-US" sz="4000" b="1" i="1" kern="0" dirty="0">
                <a:solidFill>
                  <a:schemeClr val="tx1"/>
                </a:solidFill>
              </a:rPr>
              <a:t>: </a:t>
            </a:r>
            <a:r>
              <a:rPr lang="en-US" sz="4000" i="1" kern="0" dirty="0">
                <a:solidFill>
                  <a:schemeClr val="tx1"/>
                </a:solidFill>
              </a:rPr>
              <a:t>Toxoplasma </a:t>
            </a:r>
            <a:r>
              <a:rPr lang="en-US" sz="4000" i="1" kern="0" dirty="0" err="1">
                <a:solidFill>
                  <a:schemeClr val="tx1"/>
                </a:solidFill>
              </a:rPr>
              <a:t>gondii</a:t>
            </a:r>
            <a:endParaRPr lang="en-US" sz="4000" i="1" kern="0" dirty="0">
              <a:solidFill>
                <a:schemeClr val="tx1"/>
              </a:solidFill>
            </a:endParaRPr>
          </a:p>
          <a:p>
            <a:pPr algn="ctr"/>
            <a:r>
              <a:rPr lang="en-US" altLang="en-US" sz="4000" kern="0" dirty="0">
                <a:solidFill>
                  <a:schemeClr val="tx1"/>
                </a:solidFill>
              </a:rPr>
              <a:t>cats only</a:t>
            </a:r>
            <a:endParaRPr lang="en-US" altLang="en-US" sz="3600" kern="0" dirty="0">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9387" y="304800"/>
            <a:ext cx="1509713" cy="1509713"/>
          </a:xfrm>
          <a:prstGeom prst="rect">
            <a:avLst/>
          </a:prstGeom>
        </p:spPr>
      </p:pic>
    </p:spTree>
    <p:extLst>
      <p:ext uri="{BB962C8B-B14F-4D97-AF65-F5344CB8AC3E}">
        <p14:creationId xmlns:p14="http://schemas.microsoft.com/office/powerpoint/2010/main" val="298246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69" y="1425320"/>
            <a:ext cx="4845721" cy="4845721"/>
          </a:xfrm>
          <a:prstGeom prst="rect">
            <a:avLst/>
          </a:prstGeom>
        </p:spPr>
      </p:pic>
      <p:sp>
        <p:nvSpPr>
          <p:cNvPr id="6" name="TextBox 5"/>
          <p:cNvSpPr txBox="1"/>
          <p:nvPr/>
        </p:nvSpPr>
        <p:spPr>
          <a:xfrm>
            <a:off x="1294551" y="6602254"/>
            <a:ext cx="2971800" cy="246221"/>
          </a:xfrm>
          <a:prstGeom prst="rect">
            <a:avLst/>
          </a:prstGeom>
          <a:noFill/>
        </p:spPr>
        <p:txBody>
          <a:bodyPr wrap="square" rtlCol="0">
            <a:spAutoFit/>
          </a:bodyPr>
          <a:lstStyle/>
          <a:p>
            <a:r>
              <a:rPr lang="en-US" sz="1000" u="sng" dirty="0">
                <a:hlinkClick r:id="rId4"/>
              </a:rPr>
              <a:t>https://www.cdc.gov/dpdx/toxoplasmosis/index.html</a:t>
            </a:r>
            <a:endParaRPr lang="en-US" sz="1000" dirty="0"/>
          </a:p>
        </p:txBody>
      </p:sp>
      <p:sp>
        <p:nvSpPr>
          <p:cNvPr id="7" name="TextBox 6"/>
          <p:cNvSpPr txBox="1"/>
          <p:nvPr/>
        </p:nvSpPr>
        <p:spPr>
          <a:xfrm>
            <a:off x="7985226" y="6611779"/>
            <a:ext cx="2911374" cy="246221"/>
          </a:xfrm>
          <a:prstGeom prst="rect">
            <a:avLst/>
          </a:prstGeom>
          <a:noFill/>
        </p:spPr>
        <p:txBody>
          <a:bodyPr wrap="none" rtlCol="0">
            <a:spAutoFit/>
          </a:bodyPr>
          <a:lstStyle/>
          <a:p>
            <a:r>
              <a:rPr lang="en-US" sz="1000" u="sng" dirty="0">
                <a:hlinkClick r:id="rId5"/>
              </a:rPr>
              <a:t>http://people.upei.ca/sgreenwood/html/protozoa.html</a:t>
            </a:r>
            <a:endParaRPr lang="en-US" sz="1000" dirty="0"/>
          </a:p>
        </p:txBody>
      </p:sp>
      <p:grpSp>
        <p:nvGrpSpPr>
          <p:cNvPr id="22" name="Group 21"/>
          <p:cNvGrpSpPr/>
          <p:nvPr/>
        </p:nvGrpSpPr>
        <p:grpSpPr>
          <a:xfrm>
            <a:off x="6033942" y="1405831"/>
            <a:ext cx="6025464" cy="4980363"/>
            <a:chOff x="6033942" y="1405831"/>
            <a:chExt cx="6025464" cy="4980363"/>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3942" y="1405831"/>
              <a:ext cx="6025464" cy="4980363"/>
            </a:xfrm>
            <a:prstGeom prst="rect">
              <a:avLst/>
            </a:prstGeom>
          </p:spPr>
        </p:pic>
        <p:sp>
          <p:nvSpPr>
            <p:cNvPr id="8" name="TextBox 7"/>
            <p:cNvSpPr txBox="1"/>
            <p:nvPr/>
          </p:nvSpPr>
          <p:spPr>
            <a:xfrm>
              <a:off x="8519745" y="3393154"/>
              <a:ext cx="2417650" cy="400110"/>
            </a:xfrm>
            <a:prstGeom prst="rect">
              <a:avLst/>
            </a:prstGeom>
            <a:noFill/>
          </p:spPr>
          <p:txBody>
            <a:bodyPr wrap="none" rtlCol="0">
              <a:spAutoFit/>
            </a:bodyPr>
            <a:lstStyle/>
            <a:p>
              <a:r>
                <a:rPr lang="en-US" sz="2000" i="1" dirty="0">
                  <a:latin typeface="Century Gothic" panose="020B0502020202020204" pitchFamily="34" charset="0"/>
                  <a:cs typeface="Comic Sans MS"/>
                </a:rPr>
                <a:t>Cystoisospora </a:t>
              </a:r>
              <a:r>
                <a:rPr lang="en-US" sz="2000" i="1" dirty="0" err="1">
                  <a:latin typeface="Century Gothic" panose="020B0502020202020204" pitchFamily="34" charset="0"/>
                  <a:cs typeface="Comic Sans MS"/>
                </a:rPr>
                <a:t>felis</a:t>
              </a:r>
              <a:endParaRPr lang="en-US" sz="2000" i="1" dirty="0">
                <a:latin typeface="Century Gothic" panose="020B0502020202020204" pitchFamily="34" charset="0"/>
                <a:cs typeface="Comic Sans MS"/>
              </a:endParaRPr>
            </a:p>
          </p:txBody>
        </p:sp>
        <p:cxnSp>
          <p:nvCxnSpPr>
            <p:cNvPr id="10" name="Straight Arrow Connector 9"/>
            <p:cNvCxnSpPr/>
            <p:nvPr/>
          </p:nvCxnSpPr>
          <p:spPr bwMode="auto">
            <a:xfrm flipH="1">
              <a:off x="7985226" y="3613935"/>
              <a:ext cx="567857" cy="71707"/>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TextBox 10"/>
            <p:cNvSpPr txBox="1"/>
            <p:nvPr/>
          </p:nvSpPr>
          <p:spPr>
            <a:xfrm>
              <a:off x="8371275" y="2090295"/>
              <a:ext cx="2517036" cy="400110"/>
            </a:xfrm>
            <a:prstGeom prst="rect">
              <a:avLst/>
            </a:prstGeom>
            <a:noFill/>
          </p:spPr>
          <p:txBody>
            <a:bodyPr wrap="none" rtlCol="0">
              <a:spAutoFit/>
            </a:bodyPr>
            <a:lstStyle/>
            <a:p>
              <a:r>
                <a:rPr lang="en-US" sz="2000" b="1" i="1" dirty="0">
                  <a:solidFill>
                    <a:srgbClr val="0070C0"/>
                  </a:solidFill>
                  <a:latin typeface="Century Gothic" panose="020B0502020202020204" pitchFamily="34" charset="0"/>
                  <a:cs typeface="Comic Sans MS"/>
                </a:rPr>
                <a:t>Toxoplasma </a:t>
              </a:r>
              <a:r>
                <a:rPr lang="en-US" sz="2000" b="1" i="1" dirty="0" err="1">
                  <a:solidFill>
                    <a:srgbClr val="0070C0"/>
                  </a:solidFill>
                  <a:latin typeface="Century Gothic" panose="020B0502020202020204" pitchFamily="34" charset="0"/>
                  <a:cs typeface="Comic Sans MS"/>
                </a:rPr>
                <a:t>gondii</a:t>
              </a:r>
              <a:endParaRPr lang="en-US" sz="2000" b="1" i="1" dirty="0">
                <a:solidFill>
                  <a:srgbClr val="0070C0"/>
                </a:solidFill>
                <a:latin typeface="Century Gothic" panose="020B0502020202020204" pitchFamily="34" charset="0"/>
                <a:cs typeface="Comic Sans MS"/>
              </a:endParaRPr>
            </a:p>
          </p:txBody>
        </p:sp>
        <p:cxnSp>
          <p:nvCxnSpPr>
            <p:cNvPr id="13" name="Straight Arrow Connector 12"/>
            <p:cNvCxnSpPr>
              <a:stCxn id="11" idx="1"/>
            </p:cNvCxnSpPr>
            <p:nvPr/>
          </p:nvCxnSpPr>
          <p:spPr bwMode="auto">
            <a:xfrm flipH="1" flipV="1">
              <a:off x="7284172" y="2244031"/>
              <a:ext cx="1087103" cy="46319"/>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Arrow Connector 16"/>
            <p:cNvCxnSpPr/>
            <p:nvPr/>
          </p:nvCxnSpPr>
          <p:spPr bwMode="auto">
            <a:xfrm>
              <a:off x="10668000" y="2490405"/>
              <a:ext cx="646482" cy="323766"/>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14" name="Rectangle 2"/>
          <p:cNvSpPr txBox="1">
            <a:spLocks noChangeArrowheads="1"/>
          </p:cNvSpPr>
          <p:nvPr/>
        </p:nvSpPr>
        <p:spPr bwMode="auto">
          <a:xfrm>
            <a:off x="1280263" y="86122"/>
            <a:ext cx="9451924" cy="12257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4000" b="1" kern="0" dirty="0">
                <a:solidFill>
                  <a:schemeClr val="tx1"/>
                </a:solidFill>
              </a:rPr>
              <a:t>Diagnosis: </a:t>
            </a:r>
            <a:r>
              <a:rPr lang="en-US" sz="4000" kern="0" dirty="0">
                <a:solidFill>
                  <a:schemeClr val="tx1"/>
                </a:solidFill>
              </a:rPr>
              <a:t>Fecal Float Centrifugation</a:t>
            </a:r>
            <a:endParaRPr lang="en-US" sz="4000" i="1" kern="0" dirty="0">
              <a:solidFill>
                <a:schemeClr val="tx1"/>
              </a:solidFill>
            </a:endParaRPr>
          </a:p>
          <a:p>
            <a:pPr algn="ctr"/>
            <a:r>
              <a:rPr lang="en-US" altLang="en-US" sz="4000" kern="0" dirty="0">
                <a:solidFill>
                  <a:schemeClr val="tx1"/>
                </a:solidFill>
              </a:rPr>
              <a:t>cats only</a:t>
            </a:r>
            <a:endParaRPr lang="en-US" altLang="en-US" sz="3600" kern="0" dirty="0">
              <a:solidFill>
                <a:schemeClr val="tx1"/>
              </a:solidFill>
            </a:endParaRP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17" y="110431"/>
            <a:ext cx="1295400" cy="1295400"/>
          </a:xfrm>
          <a:prstGeom prst="rect">
            <a:avLst/>
          </a:prstGeom>
        </p:spPr>
      </p:pic>
    </p:spTree>
    <p:extLst>
      <p:ext uri="{BB962C8B-B14F-4D97-AF65-F5344CB8AC3E}">
        <p14:creationId xmlns:p14="http://schemas.microsoft.com/office/powerpoint/2010/main" val="162978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4E7F93-E494-4DA2-824E-55E023F14578}"/>
              </a:ext>
            </a:extLst>
          </p:cNvPr>
          <p:cNvSpPr txBox="1">
            <a:spLocks noChangeArrowheads="1"/>
          </p:cNvSpPr>
          <p:nvPr/>
        </p:nvSpPr>
        <p:spPr>
          <a:xfrm>
            <a:off x="64775" y="81986"/>
            <a:ext cx="11963400" cy="577787"/>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3600" b="1" dirty="0">
                <a:latin typeface="Century Gothic" panose="020B0502020202020204" pitchFamily="34" charset="0"/>
              </a:rPr>
              <a:t>Let’s Review Apicomplexan Asexual Lifecycle</a:t>
            </a:r>
            <a:endParaRPr lang="en-US" altLang="en-US" sz="2000" dirty="0">
              <a:latin typeface="Century Gothic" panose="020B0502020202020204" pitchFamily="34" charset="0"/>
            </a:endParaRPr>
          </a:p>
        </p:txBody>
      </p:sp>
      <p:sp>
        <p:nvSpPr>
          <p:cNvPr id="13" name="TextBox 12">
            <a:extLst>
              <a:ext uri="{FF2B5EF4-FFF2-40B4-BE49-F238E27FC236}">
                <a16:creationId xmlns:a16="http://schemas.microsoft.com/office/drawing/2014/main" id="{4AC72C66-6033-4AA0-828B-5455F7060FF1}"/>
              </a:ext>
            </a:extLst>
          </p:cNvPr>
          <p:cNvSpPr txBox="1"/>
          <p:nvPr/>
        </p:nvSpPr>
        <p:spPr>
          <a:xfrm>
            <a:off x="2777903" y="1918065"/>
            <a:ext cx="1619870" cy="707886"/>
          </a:xfrm>
          <a:prstGeom prst="rect">
            <a:avLst/>
          </a:prstGeom>
          <a:noFill/>
        </p:spPr>
        <p:txBody>
          <a:bodyPr wrap="square" rtlCol="0">
            <a:spAutoFit/>
          </a:bodyPr>
          <a:lstStyle/>
          <a:p>
            <a:r>
              <a:rPr lang="en-US" sz="2000" dirty="0">
                <a:latin typeface="Century Gothic" panose="020B0502020202020204" pitchFamily="34" charset="0"/>
              </a:rPr>
              <a:t>infect </a:t>
            </a:r>
          </a:p>
          <a:p>
            <a:r>
              <a:rPr lang="en-US" sz="2000" dirty="0">
                <a:latin typeface="Century Gothic" panose="020B0502020202020204" pitchFamily="34" charset="0"/>
              </a:rPr>
              <a:t>enterocyte</a:t>
            </a:r>
          </a:p>
        </p:txBody>
      </p:sp>
      <p:sp>
        <p:nvSpPr>
          <p:cNvPr id="16" name="TextBox 15">
            <a:extLst>
              <a:ext uri="{FF2B5EF4-FFF2-40B4-BE49-F238E27FC236}">
                <a16:creationId xmlns:a16="http://schemas.microsoft.com/office/drawing/2014/main" id="{76BABCDA-7E0A-49A1-ABFB-1FE3337F1054}"/>
              </a:ext>
            </a:extLst>
          </p:cNvPr>
          <p:cNvSpPr txBox="1"/>
          <p:nvPr/>
        </p:nvSpPr>
        <p:spPr>
          <a:xfrm>
            <a:off x="98453" y="1565290"/>
            <a:ext cx="1592103" cy="400110"/>
          </a:xfrm>
          <a:prstGeom prst="rect">
            <a:avLst/>
          </a:prstGeom>
          <a:noFill/>
        </p:spPr>
        <p:txBody>
          <a:bodyPr wrap="none" rtlCol="0">
            <a:spAutoFit/>
          </a:bodyPr>
          <a:lstStyle/>
          <a:p>
            <a:r>
              <a:rPr lang="en-US" sz="2000" b="1" dirty="0">
                <a:latin typeface="Century Gothic" panose="020B0502020202020204" pitchFamily="34" charset="0"/>
              </a:rPr>
              <a:t>Sporozoites</a:t>
            </a:r>
          </a:p>
        </p:txBody>
      </p:sp>
      <p:cxnSp>
        <p:nvCxnSpPr>
          <p:cNvPr id="17" name="Straight Arrow Connector 16">
            <a:extLst>
              <a:ext uri="{FF2B5EF4-FFF2-40B4-BE49-F238E27FC236}">
                <a16:creationId xmlns:a16="http://schemas.microsoft.com/office/drawing/2014/main" id="{9EACA283-EC61-4A05-8DA2-7DB03E2A64D9}"/>
              </a:ext>
            </a:extLst>
          </p:cNvPr>
          <p:cNvCxnSpPr>
            <a:cxnSpLocks/>
          </p:cNvCxnSpPr>
          <p:nvPr/>
        </p:nvCxnSpPr>
        <p:spPr>
          <a:xfrm>
            <a:off x="3690386" y="1354553"/>
            <a:ext cx="735012" cy="8995"/>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BD5B82B-DBFB-45FE-B701-9DCE77888C01}"/>
              </a:ext>
            </a:extLst>
          </p:cNvPr>
          <p:cNvSpPr txBox="1"/>
          <p:nvPr/>
        </p:nvSpPr>
        <p:spPr>
          <a:xfrm>
            <a:off x="6017213" y="1930129"/>
            <a:ext cx="2697041" cy="707886"/>
          </a:xfrm>
          <a:prstGeom prst="rect">
            <a:avLst/>
          </a:prstGeom>
          <a:noFill/>
        </p:spPr>
        <p:txBody>
          <a:bodyPr wrap="square" rtlCol="0">
            <a:spAutoFit/>
          </a:bodyPr>
          <a:lstStyle/>
          <a:p>
            <a:pPr algn="ctr"/>
            <a:r>
              <a:rPr lang="en-US" sz="2000" b="1" dirty="0">
                <a:latin typeface="Century Gothic" panose="020B0502020202020204" pitchFamily="34" charset="0"/>
              </a:rPr>
              <a:t>Merogony</a:t>
            </a:r>
          </a:p>
          <a:p>
            <a:pPr algn="ctr"/>
            <a:r>
              <a:rPr lang="en-US" sz="2000" dirty="0">
                <a:latin typeface="Century Gothic" panose="020B0502020202020204" pitchFamily="34" charset="0"/>
              </a:rPr>
              <a:t>(asexual replication)</a:t>
            </a:r>
          </a:p>
        </p:txBody>
      </p:sp>
      <p:cxnSp>
        <p:nvCxnSpPr>
          <p:cNvPr id="19" name="Straight Arrow Connector 18">
            <a:extLst>
              <a:ext uri="{FF2B5EF4-FFF2-40B4-BE49-F238E27FC236}">
                <a16:creationId xmlns:a16="http://schemas.microsoft.com/office/drawing/2014/main" id="{BEBE7ABE-213F-4BF2-A905-3361743957C9}"/>
              </a:ext>
            </a:extLst>
          </p:cNvPr>
          <p:cNvCxnSpPr>
            <a:cxnSpLocks/>
          </p:cNvCxnSpPr>
          <p:nvPr/>
        </p:nvCxnSpPr>
        <p:spPr>
          <a:xfrm>
            <a:off x="8167072" y="1345063"/>
            <a:ext cx="978717" cy="11002"/>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Freeform 20">
            <a:extLst>
              <a:ext uri="{FF2B5EF4-FFF2-40B4-BE49-F238E27FC236}">
                <a16:creationId xmlns:a16="http://schemas.microsoft.com/office/drawing/2014/main" id="{0A731C51-F04F-41E9-AC5E-572BDD586A45}"/>
              </a:ext>
            </a:extLst>
          </p:cNvPr>
          <p:cNvSpPr/>
          <p:nvPr/>
        </p:nvSpPr>
        <p:spPr>
          <a:xfrm rot="2625791">
            <a:off x="449145" y="1133920"/>
            <a:ext cx="745042" cy="395117"/>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2">
            <a:extLst>
              <a:ext uri="{FF2B5EF4-FFF2-40B4-BE49-F238E27FC236}">
                <a16:creationId xmlns:a16="http://schemas.microsoft.com/office/drawing/2014/main" id="{4FB4A14C-B5E9-4C2D-9865-FD0C4DD6EA10}"/>
              </a:ext>
            </a:extLst>
          </p:cNvPr>
          <p:cNvSpPr/>
          <p:nvPr/>
        </p:nvSpPr>
        <p:spPr>
          <a:xfrm rot="2625791">
            <a:off x="2327232" y="1266774"/>
            <a:ext cx="745042" cy="395117"/>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Oval 21">
            <a:extLst>
              <a:ext uri="{FF2B5EF4-FFF2-40B4-BE49-F238E27FC236}">
                <a16:creationId xmlns:a16="http://schemas.microsoft.com/office/drawing/2014/main" id="{F9672192-B59D-4E10-9AB1-C31AB16BF096}"/>
              </a:ext>
            </a:extLst>
          </p:cNvPr>
          <p:cNvSpPr/>
          <p:nvPr/>
        </p:nvSpPr>
        <p:spPr>
          <a:xfrm>
            <a:off x="2583643" y="1003244"/>
            <a:ext cx="863069" cy="85089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Oval 22">
            <a:extLst>
              <a:ext uri="{FF2B5EF4-FFF2-40B4-BE49-F238E27FC236}">
                <a16:creationId xmlns:a16="http://schemas.microsoft.com/office/drawing/2014/main" id="{F5F79188-B07A-42B4-9DD0-B90728EF5778}"/>
              </a:ext>
            </a:extLst>
          </p:cNvPr>
          <p:cNvSpPr/>
          <p:nvPr/>
        </p:nvSpPr>
        <p:spPr>
          <a:xfrm>
            <a:off x="6934200" y="1066800"/>
            <a:ext cx="863069" cy="85089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Freeform 27">
            <a:extLst>
              <a:ext uri="{FF2B5EF4-FFF2-40B4-BE49-F238E27FC236}">
                <a16:creationId xmlns:a16="http://schemas.microsoft.com/office/drawing/2014/main" id="{470909CC-53B0-42FD-A3C1-012AB8C6D927}"/>
              </a:ext>
            </a:extLst>
          </p:cNvPr>
          <p:cNvSpPr/>
          <p:nvPr/>
        </p:nvSpPr>
        <p:spPr>
          <a:xfrm rot="2625791">
            <a:off x="7036824" y="1232500"/>
            <a:ext cx="745042" cy="395117"/>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Freeform 28">
            <a:extLst>
              <a:ext uri="{FF2B5EF4-FFF2-40B4-BE49-F238E27FC236}">
                <a16:creationId xmlns:a16="http://schemas.microsoft.com/office/drawing/2014/main" id="{085BFCF6-9A72-4614-A290-F5EE58C45370}"/>
              </a:ext>
            </a:extLst>
          </p:cNvPr>
          <p:cNvSpPr/>
          <p:nvPr/>
        </p:nvSpPr>
        <p:spPr>
          <a:xfrm rot="1220605">
            <a:off x="9805514" y="1070084"/>
            <a:ext cx="349614" cy="254923"/>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6" name="Straight Connector 25">
            <a:extLst>
              <a:ext uri="{FF2B5EF4-FFF2-40B4-BE49-F238E27FC236}">
                <a16:creationId xmlns:a16="http://schemas.microsoft.com/office/drawing/2014/main" id="{61E49C54-BF2F-4055-A0B2-A26EB4349A6C}"/>
              </a:ext>
            </a:extLst>
          </p:cNvPr>
          <p:cNvCxnSpPr>
            <a:stCxn id="24" idx="0"/>
            <a:endCxn id="24" idx="2"/>
          </p:cNvCxnSpPr>
          <p:nvPr/>
        </p:nvCxnSpPr>
        <p:spPr>
          <a:xfrm>
            <a:off x="7019695" y="1298330"/>
            <a:ext cx="779101" cy="234541"/>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512DB45A-0954-458D-8BDE-596CDCAB32AA}"/>
              </a:ext>
            </a:extLst>
          </p:cNvPr>
          <p:cNvSpPr/>
          <p:nvPr/>
        </p:nvSpPr>
        <p:spPr>
          <a:xfrm>
            <a:off x="9680800" y="914449"/>
            <a:ext cx="863069" cy="85089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32">
            <a:extLst>
              <a:ext uri="{FF2B5EF4-FFF2-40B4-BE49-F238E27FC236}">
                <a16:creationId xmlns:a16="http://schemas.microsoft.com/office/drawing/2014/main" id="{66B5E05B-2EC1-49E8-976E-4FFE597023DE}"/>
              </a:ext>
            </a:extLst>
          </p:cNvPr>
          <p:cNvSpPr/>
          <p:nvPr/>
        </p:nvSpPr>
        <p:spPr>
          <a:xfrm rot="1220605">
            <a:off x="10070397" y="945487"/>
            <a:ext cx="349614" cy="254923"/>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33">
            <a:extLst>
              <a:ext uri="{FF2B5EF4-FFF2-40B4-BE49-F238E27FC236}">
                <a16:creationId xmlns:a16="http://schemas.microsoft.com/office/drawing/2014/main" id="{F51B9A77-3FB5-4C5E-AC50-DF9A7C48D83E}"/>
              </a:ext>
            </a:extLst>
          </p:cNvPr>
          <p:cNvSpPr/>
          <p:nvPr/>
        </p:nvSpPr>
        <p:spPr>
          <a:xfrm rot="1220605">
            <a:off x="9813658" y="1274626"/>
            <a:ext cx="349614" cy="254923"/>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 name="Freeform 34">
            <a:extLst>
              <a:ext uri="{FF2B5EF4-FFF2-40B4-BE49-F238E27FC236}">
                <a16:creationId xmlns:a16="http://schemas.microsoft.com/office/drawing/2014/main" id="{7A0F5837-078E-445F-AEDE-9492B0B4C4F1}"/>
              </a:ext>
            </a:extLst>
          </p:cNvPr>
          <p:cNvSpPr/>
          <p:nvPr/>
        </p:nvSpPr>
        <p:spPr>
          <a:xfrm rot="1220605">
            <a:off x="10049188" y="1120948"/>
            <a:ext cx="349614" cy="254923"/>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Freeform 35">
            <a:extLst>
              <a:ext uri="{FF2B5EF4-FFF2-40B4-BE49-F238E27FC236}">
                <a16:creationId xmlns:a16="http://schemas.microsoft.com/office/drawing/2014/main" id="{6BC57AF0-8B60-4AEA-91F7-1F2A89379DE6}"/>
              </a:ext>
            </a:extLst>
          </p:cNvPr>
          <p:cNvSpPr/>
          <p:nvPr/>
        </p:nvSpPr>
        <p:spPr>
          <a:xfrm rot="1220605">
            <a:off x="10160847" y="1274627"/>
            <a:ext cx="349614" cy="254923"/>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2" name="Freeform 36">
            <a:extLst>
              <a:ext uri="{FF2B5EF4-FFF2-40B4-BE49-F238E27FC236}">
                <a16:creationId xmlns:a16="http://schemas.microsoft.com/office/drawing/2014/main" id="{1BD2DBFB-B16C-4796-8744-92D18EBB6576}"/>
              </a:ext>
            </a:extLst>
          </p:cNvPr>
          <p:cNvSpPr/>
          <p:nvPr/>
        </p:nvSpPr>
        <p:spPr>
          <a:xfrm rot="1220605">
            <a:off x="9937528" y="1503939"/>
            <a:ext cx="349614" cy="254923"/>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7" name="Straight Arrow Connector 36">
            <a:extLst>
              <a:ext uri="{FF2B5EF4-FFF2-40B4-BE49-F238E27FC236}">
                <a16:creationId xmlns:a16="http://schemas.microsoft.com/office/drawing/2014/main" id="{301F1182-3DE5-4751-954C-49972AA831EB}"/>
              </a:ext>
            </a:extLst>
          </p:cNvPr>
          <p:cNvCxnSpPr>
            <a:cxnSpLocks/>
          </p:cNvCxnSpPr>
          <p:nvPr/>
        </p:nvCxnSpPr>
        <p:spPr>
          <a:xfrm>
            <a:off x="5916606" y="1373330"/>
            <a:ext cx="735012" cy="8995"/>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Freeform 22">
            <a:extLst>
              <a:ext uri="{FF2B5EF4-FFF2-40B4-BE49-F238E27FC236}">
                <a16:creationId xmlns:a16="http://schemas.microsoft.com/office/drawing/2014/main" id="{17386333-EE01-4FD3-AE95-163477CD6E4D}"/>
              </a:ext>
            </a:extLst>
          </p:cNvPr>
          <p:cNvSpPr/>
          <p:nvPr/>
        </p:nvSpPr>
        <p:spPr>
          <a:xfrm rot="3242950">
            <a:off x="4793371" y="1274204"/>
            <a:ext cx="693481" cy="335913"/>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9" name="Oval 38">
            <a:extLst>
              <a:ext uri="{FF2B5EF4-FFF2-40B4-BE49-F238E27FC236}">
                <a16:creationId xmlns:a16="http://schemas.microsoft.com/office/drawing/2014/main" id="{99AD7E7A-5FD0-4339-9E42-7A2EB7B56098}"/>
              </a:ext>
            </a:extLst>
          </p:cNvPr>
          <p:cNvSpPr/>
          <p:nvPr/>
        </p:nvSpPr>
        <p:spPr>
          <a:xfrm>
            <a:off x="4672243" y="1020954"/>
            <a:ext cx="863069" cy="85089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0" name="TextBox 39">
            <a:extLst>
              <a:ext uri="{FF2B5EF4-FFF2-40B4-BE49-F238E27FC236}">
                <a16:creationId xmlns:a16="http://schemas.microsoft.com/office/drawing/2014/main" id="{AB796219-7915-4D1A-A662-AC078C3C9C38}"/>
              </a:ext>
            </a:extLst>
          </p:cNvPr>
          <p:cNvSpPr txBox="1"/>
          <p:nvPr/>
        </p:nvSpPr>
        <p:spPr>
          <a:xfrm>
            <a:off x="3697567" y="1953068"/>
            <a:ext cx="2697041" cy="400110"/>
          </a:xfrm>
          <a:prstGeom prst="rect">
            <a:avLst/>
          </a:prstGeom>
          <a:noFill/>
        </p:spPr>
        <p:txBody>
          <a:bodyPr wrap="square" rtlCol="0">
            <a:spAutoFit/>
          </a:bodyPr>
          <a:lstStyle/>
          <a:p>
            <a:pPr algn="ctr"/>
            <a:r>
              <a:rPr lang="en-US" sz="2000" b="1" dirty="0">
                <a:latin typeface="Century Gothic" panose="020B0502020202020204" pitchFamily="34" charset="0"/>
              </a:rPr>
              <a:t>Merozoite </a:t>
            </a:r>
          </a:p>
        </p:txBody>
      </p:sp>
      <p:sp>
        <p:nvSpPr>
          <p:cNvPr id="8" name="Arrow: Bent 7">
            <a:extLst>
              <a:ext uri="{FF2B5EF4-FFF2-40B4-BE49-F238E27FC236}">
                <a16:creationId xmlns:a16="http://schemas.microsoft.com/office/drawing/2014/main" id="{82915A6A-4C0E-4250-83B4-5F42E86405D1}"/>
              </a:ext>
            </a:extLst>
          </p:cNvPr>
          <p:cNvSpPr/>
          <p:nvPr/>
        </p:nvSpPr>
        <p:spPr bwMode="auto">
          <a:xfrm rot="16200000">
            <a:off x="5950594" y="-94759"/>
            <a:ext cx="575068" cy="6132751"/>
          </a:xfrm>
          <a:prstGeom prst="bentArrow">
            <a:avLst>
              <a:gd name="adj1" fmla="val 7605"/>
              <a:gd name="adj2" fmla="val 15559"/>
              <a:gd name="adj3" fmla="val 42395"/>
              <a:gd name="adj4" fmla="val 52871"/>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45" name="Group 44">
            <a:extLst>
              <a:ext uri="{FF2B5EF4-FFF2-40B4-BE49-F238E27FC236}">
                <a16:creationId xmlns:a16="http://schemas.microsoft.com/office/drawing/2014/main" id="{9C53DFD4-B1CC-4DC1-A98E-38558BC49214}"/>
              </a:ext>
            </a:extLst>
          </p:cNvPr>
          <p:cNvGrpSpPr/>
          <p:nvPr/>
        </p:nvGrpSpPr>
        <p:grpSpPr>
          <a:xfrm rot="7759554">
            <a:off x="6889670" y="4598814"/>
            <a:ext cx="1233685" cy="1085948"/>
            <a:chOff x="2234934" y="4856505"/>
            <a:chExt cx="1457556" cy="1136906"/>
          </a:xfrm>
        </p:grpSpPr>
        <p:sp>
          <p:nvSpPr>
            <p:cNvPr id="46" name="Rectangle 45">
              <a:extLst>
                <a:ext uri="{FF2B5EF4-FFF2-40B4-BE49-F238E27FC236}">
                  <a16:creationId xmlns:a16="http://schemas.microsoft.com/office/drawing/2014/main" id="{FE7BA085-CB92-49D0-838B-D994433173B5}"/>
                </a:ext>
              </a:extLst>
            </p:cNvPr>
            <p:cNvSpPr/>
            <p:nvPr/>
          </p:nvSpPr>
          <p:spPr>
            <a:xfrm>
              <a:off x="2421649" y="4856505"/>
              <a:ext cx="1270841" cy="1136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C1D31CE4-2086-4C7F-AEC5-50E91C3E889D}"/>
                </a:ext>
              </a:extLst>
            </p:cNvPr>
            <p:cNvGrpSpPr/>
            <p:nvPr/>
          </p:nvGrpSpPr>
          <p:grpSpPr>
            <a:xfrm>
              <a:off x="2234934" y="4975951"/>
              <a:ext cx="1348276" cy="976413"/>
              <a:chOff x="2240822" y="4858135"/>
              <a:chExt cx="1348276" cy="976413"/>
            </a:xfrm>
          </p:grpSpPr>
          <p:sp>
            <p:nvSpPr>
              <p:cNvPr id="48" name="Freeform: Shape 47">
                <a:extLst>
                  <a:ext uri="{FF2B5EF4-FFF2-40B4-BE49-F238E27FC236}">
                    <a16:creationId xmlns:a16="http://schemas.microsoft.com/office/drawing/2014/main" id="{DB4D8E1C-C598-47E4-B04B-295C249642A3}"/>
                  </a:ext>
                </a:extLst>
              </p:cNvPr>
              <p:cNvSpPr/>
              <p:nvPr/>
            </p:nvSpPr>
            <p:spPr>
              <a:xfrm rot="19597089">
                <a:off x="2650710" y="4929926"/>
                <a:ext cx="938388" cy="904622"/>
              </a:xfrm>
              <a:custGeom>
                <a:avLst/>
                <a:gdLst>
                  <a:gd name="connsiteX0" fmla="*/ 594783 w 938388"/>
                  <a:gd name="connsiteY0" fmla="*/ 0 h 904622"/>
                  <a:gd name="connsiteX1" fmla="*/ 851958 w 938388"/>
                  <a:gd name="connsiteY1" fmla="*/ 57150 h 904622"/>
                  <a:gd name="connsiteX2" fmla="*/ 937683 w 938388"/>
                  <a:gd name="connsiteY2" fmla="*/ 342900 h 904622"/>
                  <a:gd name="connsiteX3" fmla="*/ 851958 w 938388"/>
                  <a:gd name="connsiteY3" fmla="*/ 757238 h 904622"/>
                  <a:gd name="connsiteX4" fmla="*/ 337608 w 938388"/>
                  <a:gd name="connsiteY4" fmla="*/ 900113 h 904622"/>
                  <a:gd name="connsiteX5" fmla="*/ 23283 w 938388"/>
                  <a:gd name="connsiteY5" fmla="*/ 614363 h 904622"/>
                  <a:gd name="connsiteX6" fmla="*/ 23283 w 938388"/>
                  <a:gd name="connsiteY6" fmla="*/ 214313 h 904622"/>
                  <a:gd name="connsiteX7" fmla="*/ 23283 w 938388"/>
                  <a:gd name="connsiteY7" fmla="*/ 214313 h 90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388" h="904622">
                    <a:moveTo>
                      <a:pt x="594783" y="0"/>
                    </a:moveTo>
                    <a:cubicBezTo>
                      <a:pt x="694795" y="0"/>
                      <a:pt x="794808" y="0"/>
                      <a:pt x="851958" y="57150"/>
                    </a:cubicBezTo>
                    <a:cubicBezTo>
                      <a:pt x="909108" y="114300"/>
                      <a:pt x="937683" y="226219"/>
                      <a:pt x="937683" y="342900"/>
                    </a:cubicBezTo>
                    <a:cubicBezTo>
                      <a:pt x="937683" y="459581"/>
                      <a:pt x="951971" y="664369"/>
                      <a:pt x="851958" y="757238"/>
                    </a:cubicBezTo>
                    <a:cubicBezTo>
                      <a:pt x="751945" y="850107"/>
                      <a:pt x="475720" y="923925"/>
                      <a:pt x="337608" y="900113"/>
                    </a:cubicBezTo>
                    <a:cubicBezTo>
                      <a:pt x="199496" y="876301"/>
                      <a:pt x="75670" y="728663"/>
                      <a:pt x="23283" y="614363"/>
                    </a:cubicBezTo>
                    <a:cubicBezTo>
                      <a:pt x="-29105" y="500063"/>
                      <a:pt x="23283" y="214313"/>
                      <a:pt x="23283" y="214313"/>
                    </a:cubicBezTo>
                    <a:lnTo>
                      <a:pt x="23283" y="214313"/>
                    </a:lnTo>
                  </a:path>
                </a:pathLst>
              </a:custGeom>
              <a:noFill/>
              <a:ln w="381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70">
                <a:extLst>
                  <a:ext uri="{FF2B5EF4-FFF2-40B4-BE49-F238E27FC236}">
                    <a16:creationId xmlns:a16="http://schemas.microsoft.com/office/drawing/2014/main" id="{3CF07601-0C9B-46FB-882B-73543D49DF99}"/>
                  </a:ext>
                </a:extLst>
              </p:cNvPr>
              <p:cNvSpPr/>
              <p:nvPr/>
            </p:nvSpPr>
            <p:spPr>
              <a:xfrm rot="1220605">
                <a:off x="2240822" y="5299926"/>
                <a:ext cx="275403" cy="211745"/>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70">
                <a:extLst>
                  <a:ext uri="{FF2B5EF4-FFF2-40B4-BE49-F238E27FC236}">
                    <a16:creationId xmlns:a16="http://schemas.microsoft.com/office/drawing/2014/main" id="{857F24FE-D9DE-4C53-99DA-CFD25A08E0F4}"/>
                  </a:ext>
                </a:extLst>
              </p:cNvPr>
              <p:cNvSpPr/>
              <p:nvPr/>
            </p:nvSpPr>
            <p:spPr>
              <a:xfrm rot="1220605">
                <a:off x="3148375" y="5046902"/>
                <a:ext cx="275403" cy="211745"/>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70">
                <a:extLst>
                  <a:ext uri="{FF2B5EF4-FFF2-40B4-BE49-F238E27FC236}">
                    <a16:creationId xmlns:a16="http://schemas.microsoft.com/office/drawing/2014/main" id="{F7048CC4-1D2F-4166-B735-B55BFFB1D9B9}"/>
                  </a:ext>
                </a:extLst>
              </p:cNvPr>
              <p:cNvSpPr/>
              <p:nvPr/>
            </p:nvSpPr>
            <p:spPr>
              <a:xfrm rot="1220605">
                <a:off x="3073325" y="5419017"/>
                <a:ext cx="275403" cy="211745"/>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70">
                <a:extLst>
                  <a:ext uri="{FF2B5EF4-FFF2-40B4-BE49-F238E27FC236}">
                    <a16:creationId xmlns:a16="http://schemas.microsoft.com/office/drawing/2014/main" id="{BEFD1BE7-6A6C-4A38-9920-F595AA5BD5D2}"/>
                  </a:ext>
                </a:extLst>
              </p:cNvPr>
              <p:cNvSpPr/>
              <p:nvPr/>
            </p:nvSpPr>
            <p:spPr>
              <a:xfrm rot="1220605">
                <a:off x="2802262" y="5367924"/>
                <a:ext cx="275403" cy="211745"/>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70">
                <a:extLst>
                  <a:ext uri="{FF2B5EF4-FFF2-40B4-BE49-F238E27FC236}">
                    <a16:creationId xmlns:a16="http://schemas.microsoft.com/office/drawing/2014/main" id="{210AD510-4D4D-467E-B4AB-C1A3F885138D}"/>
                  </a:ext>
                </a:extLst>
              </p:cNvPr>
              <p:cNvSpPr/>
              <p:nvPr/>
            </p:nvSpPr>
            <p:spPr>
              <a:xfrm rot="1220605">
                <a:off x="2456309" y="4858135"/>
                <a:ext cx="275403" cy="211745"/>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54" name="Straight Arrow Connector 53">
            <a:extLst>
              <a:ext uri="{FF2B5EF4-FFF2-40B4-BE49-F238E27FC236}">
                <a16:creationId xmlns:a16="http://schemas.microsoft.com/office/drawing/2014/main" id="{67DEF55C-6C8E-40D6-83BF-F4166E9D0A07}"/>
              </a:ext>
            </a:extLst>
          </p:cNvPr>
          <p:cNvCxnSpPr>
            <a:cxnSpLocks/>
          </p:cNvCxnSpPr>
          <p:nvPr/>
        </p:nvCxnSpPr>
        <p:spPr>
          <a:xfrm flipH="1">
            <a:off x="868653" y="2097223"/>
            <a:ext cx="1406935" cy="238765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12F21E4-376A-4C49-8AAE-E7CE859AF8E9}"/>
              </a:ext>
            </a:extLst>
          </p:cNvPr>
          <p:cNvSpPr txBox="1"/>
          <p:nvPr/>
        </p:nvSpPr>
        <p:spPr>
          <a:xfrm>
            <a:off x="1052912" y="870500"/>
            <a:ext cx="1466563" cy="400110"/>
          </a:xfrm>
          <a:prstGeom prst="rect">
            <a:avLst/>
          </a:prstGeom>
          <a:noFill/>
        </p:spPr>
        <p:txBody>
          <a:bodyPr wrap="square" rtlCol="0">
            <a:spAutoFit/>
          </a:bodyPr>
          <a:lstStyle/>
          <a:p>
            <a:pPr algn="ctr"/>
            <a:r>
              <a:rPr lang="en-US" sz="2000" dirty="0">
                <a:latin typeface="Century Gothic" panose="020B0502020202020204" pitchFamily="34" charset="0"/>
              </a:rPr>
              <a:t>ingested</a:t>
            </a:r>
          </a:p>
        </p:txBody>
      </p:sp>
      <p:sp>
        <p:nvSpPr>
          <p:cNvPr id="14" name="TextBox 13">
            <a:extLst>
              <a:ext uri="{FF2B5EF4-FFF2-40B4-BE49-F238E27FC236}">
                <a16:creationId xmlns:a16="http://schemas.microsoft.com/office/drawing/2014/main" id="{E7763E5C-242A-4EDF-8335-8E657C415ED5}"/>
              </a:ext>
            </a:extLst>
          </p:cNvPr>
          <p:cNvSpPr txBox="1"/>
          <p:nvPr/>
        </p:nvSpPr>
        <p:spPr>
          <a:xfrm>
            <a:off x="8863988" y="1748675"/>
            <a:ext cx="2436886" cy="1015663"/>
          </a:xfrm>
          <a:prstGeom prst="rect">
            <a:avLst/>
          </a:prstGeom>
          <a:noFill/>
        </p:spPr>
        <p:txBody>
          <a:bodyPr wrap="none" rtlCol="0">
            <a:spAutoFit/>
          </a:bodyPr>
          <a:lstStyle/>
          <a:p>
            <a:r>
              <a:rPr lang="en-US" sz="2000" b="1" dirty="0">
                <a:latin typeface="Century Gothic" panose="020B0502020202020204" pitchFamily="34" charset="0"/>
              </a:rPr>
              <a:t>Meronts</a:t>
            </a:r>
            <a:r>
              <a:rPr lang="en-US" sz="2000" dirty="0">
                <a:latin typeface="Century Gothic" panose="020B0502020202020204" pitchFamily="34" charset="0"/>
              </a:rPr>
              <a:t>,</a:t>
            </a:r>
          </a:p>
          <a:p>
            <a:r>
              <a:rPr lang="en-US" sz="2000" dirty="0">
                <a:latin typeface="Century Gothic" panose="020B0502020202020204" pitchFamily="34" charset="0"/>
              </a:rPr>
              <a:t>containing many </a:t>
            </a:r>
          </a:p>
          <a:p>
            <a:r>
              <a:rPr lang="en-US" sz="2000" b="1" dirty="0">
                <a:latin typeface="Century Gothic" panose="020B0502020202020204" pitchFamily="34" charset="0"/>
              </a:rPr>
              <a:t>Merozoites</a:t>
            </a:r>
            <a:endParaRPr lang="en-US" sz="2000" dirty="0">
              <a:latin typeface="Century Gothic" panose="020B0502020202020204" pitchFamily="34" charset="0"/>
            </a:endParaRPr>
          </a:p>
        </p:txBody>
      </p:sp>
      <p:sp>
        <p:nvSpPr>
          <p:cNvPr id="56" name="Freeform 20">
            <a:extLst>
              <a:ext uri="{FF2B5EF4-FFF2-40B4-BE49-F238E27FC236}">
                <a16:creationId xmlns:a16="http://schemas.microsoft.com/office/drawing/2014/main" id="{E9ED62FB-1798-4662-AD60-7263E5F59208}"/>
              </a:ext>
            </a:extLst>
          </p:cNvPr>
          <p:cNvSpPr/>
          <p:nvPr/>
        </p:nvSpPr>
        <p:spPr>
          <a:xfrm rot="2625791">
            <a:off x="90448" y="1253804"/>
            <a:ext cx="745042" cy="395117"/>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20">
            <a:extLst>
              <a:ext uri="{FF2B5EF4-FFF2-40B4-BE49-F238E27FC236}">
                <a16:creationId xmlns:a16="http://schemas.microsoft.com/office/drawing/2014/main" id="{5C73462F-7D19-4352-859E-A04F7290389D}"/>
              </a:ext>
            </a:extLst>
          </p:cNvPr>
          <p:cNvSpPr/>
          <p:nvPr/>
        </p:nvSpPr>
        <p:spPr>
          <a:xfrm rot="2625791">
            <a:off x="2000129" y="1686170"/>
            <a:ext cx="745042" cy="395117"/>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1457ABD6-5414-4F38-BB5B-A1C786499091}"/>
              </a:ext>
            </a:extLst>
          </p:cNvPr>
          <p:cNvCxnSpPr>
            <a:cxnSpLocks/>
          </p:cNvCxnSpPr>
          <p:nvPr/>
        </p:nvCxnSpPr>
        <p:spPr>
          <a:xfrm>
            <a:off x="1400194" y="1356877"/>
            <a:ext cx="735012" cy="8995"/>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7E5A350E-1BB4-43ED-9D52-28D5C98643C3}"/>
              </a:ext>
            </a:extLst>
          </p:cNvPr>
          <p:cNvSpPr txBox="1"/>
          <p:nvPr/>
        </p:nvSpPr>
        <p:spPr>
          <a:xfrm>
            <a:off x="152888" y="5562673"/>
            <a:ext cx="3520681" cy="1015663"/>
          </a:xfrm>
          <a:prstGeom prst="rect">
            <a:avLst/>
          </a:prstGeom>
          <a:noFill/>
        </p:spPr>
        <p:txBody>
          <a:bodyPr wrap="square" rtlCol="0">
            <a:spAutoFit/>
          </a:bodyPr>
          <a:lstStyle/>
          <a:p>
            <a:r>
              <a:rPr lang="en-US" sz="2000" dirty="0">
                <a:latin typeface="Century Gothic" panose="020B0502020202020204" pitchFamily="34" charset="0"/>
              </a:rPr>
              <a:t>some get past enterocytes and infect other tissues (become systemic)</a:t>
            </a:r>
          </a:p>
        </p:txBody>
      </p:sp>
      <p:sp>
        <p:nvSpPr>
          <p:cNvPr id="60" name="Freeform 20">
            <a:extLst>
              <a:ext uri="{FF2B5EF4-FFF2-40B4-BE49-F238E27FC236}">
                <a16:creationId xmlns:a16="http://schemas.microsoft.com/office/drawing/2014/main" id="{0E75F9D3-615A-40E3-85D7-19579C76E1B6}"/>
              </a:ext>
            </a:extLst>
          </p:cNvPr>
          <p:cNvSpPr/>
          <p:nvPr/>
        </p:nvSpPr>
        <p:spPr>
          <a:xfrm rot="2625791">
            <a:off x="396529" y="4776736"/>
            <a:ext cx="745042" cy="395117"/>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a:extLst>
              <a:ext uri="{FF2B5EF4-FFF2-40B4-BE49-F238E27FC236}">
                <a16:creationId xmlns:a16="http://schemas.microsoft.com/office/drawing/2014/main" id="{B0E1F1E1-1BEF-47EA-BCFC-61D1FA0ABBC9}"/>
              </a:ext>
            </a:extLst>
          </p:cNvPr>
          <p:cNvCxnSpPr>
            <a:cxnSpLocks/>
          </p:cNvCxnSpPr>
          <p:nvPr/>
        </p:nvCxnSpPr>
        <p:spPr>
          <a:xfrm>
            <a:off x="1277884" y="5184442"/>
            <a:ext cx="735012" cy="8995"/>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730AC05F-88C2-4102-81FB-3A8B897757D4}"/>
              </a:ext>
            </a:extLst>
          </p:cNvPr>
          <p:cNvSpPr/>
          <p:nvPr/>
        </p:nvSpPr>
        <p:spPr>
          <a:xfrm>
            <a:off x="2196880" y="4673692"/>
            <a:ext cx="863069" cy="850896"/>
          </a:xfrm>
          <a:prstGeom prst="ellipse">
            <a:avLst/>
          </a:prstGeom>
          <a:noFill/>
          <a:ln w="381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 name="TextBox 63">
            <a:extLst>
              <a:ext uri="{FF2B5EF4-FFF2-40B4-BE49-F238E27FC236}">
                <a16:creationId xmlns:a16="http://schemas.microsoft.com/office/drawing/2014/main" id="{38E490F4-AD4E-4F5B-A7DE-70FB352908DD}"/>
              </a:ext>
            </a:extLst>
          </p:cNvPr>
          <p:cNvSpPr txBox="1"/>
          <p:nvPr/>
        </p:nvSpPr>
        <p:spPr>
          <a:xfrm>
            <a:off x="1587496" y="3983008"/>
            <a:ext cx="2407841" cy="707886"/>
          </a:xfrm>
          <a:prstGeom prst="rect">
            <a:avLst/>
          </a:prstGeom>
          <a:noFill/>
        </p:spPr>
        <p:txBody>
          <a:bodyPr wrap="square" rtlCol="0">
            <a:spAutoFit/>
          </a:bodyPr>
          <a:lstStyle/>
          <a:p>
            <a:r>
              <a:rPr lang="en-US" sz="2000" dirty="0">
                <a:latin typeface="Century Gothic" panose="020B0502020202020204" pitchFamily="34" charset="0"/>
              </a:rPr>
              <a:t>i.e. brain, muscle, liver cells</a:t>
            </a:r>
          </a:p>
        </p:txBody>
      </p:sp>
      <p:sp>
        <p:nvSpPr>
          <p:cNvPr id="65" name="Freeform 20">
            <a:extLst>
              <a:ext uri="{FF2B5EF4-FFF2-40B4-BE49-F238E27FC236}">
                <a16:creationId xmlns:a16="http://schemas.microsoft.com/office/drawing/2014/main" id="{0CDAD328-8539-4CD9-B827-33F9671FA853}"/>
              </a:ext>
            </a:extLst>
          </p:cNvPr>
          <p:cNvSpPr/>
          <p:nvPr/>
        </p:nvSpPr>
        <p:spPr>
          <a:xfrm rot="2625791">
            <a:off x="2242920" y="4949792"/>
            <a:ext cx="745042" cy="395117"/>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a:extLst>
              <a:ext uri="{FF2B5EF4-FFF2-40B4-BE49-F238E27FC236}">
                <a16:creationId xmlns:a16="http://schemas.microsoft.com/office/drawing/2014/main" id="{AFCE85C7-2A5C-4072-8025-DBC2B4FE26DB}"/>
              </a:ext>
            </a:extLst>
          </p:cNvPr>
          <p:cNvCxnSpPr>
            <a:cxnSpLocks/>
          </p:cNvCxnSpPr>
          <p:nvPr/>
        </p:nvCxnSpPr>
        <p:spPr>
          <a:xfrm flipV="1">
            <a:off x="3143201" y="5188940"/>
            <a:ext cx="2101902" cy="1"/>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33A679C3-2939-4CC5-949C-A2B70A5A866C}"/>
              </a:ext>
            </a:extLst>
          </p:cNvPr>
          <p:cNvGrpSpPr/>
          <p:nvPr/>
        </p:nvGrpSpPr>
        <p:grpSpPr>
          <a:xfrm>
            <a:off x="5334000" y="4630235"/>
            <a:ext cx="970968" cy="974503"/>
            <a:chOff x="7162135" y="4194112"/>
            <a:chExt cx="970968" cy="974503"/>
          </a:xfrm>
        </p:grpSpPr>
        <p:sp>
          <p:nvSpPr>
            <p:cNvPr id="70" name="Oval 69">
              <a:extLst>
                <a:ext uri="{FF2B5EF4-FFF2-40B4-BE49-F238E27FC236}">
                  <a16:creationId xmlns:a16="http://schemas.microsoft.com/office/drawing/2014/main" id="{9B6F9115-9BA5-4B62-9211-70E36A9A8336}"/>
                </a:ext>
              </a:extLst>
            </p:cNvPr>
            <p:cNvSpPr/>
            <p:nvPr/>
          </p:nvSpPr>
          <p:spPr>
            <a:xfrm>
              <a:off x="7162135" y="4251255"/>
              <a:ext cx="939498" cy="917360"/>
            </a:xfrm>
            <a:prstGeom prst="ellipse">
              <a:avLst/>
            </a:prstGeom>
            <a:noFill/>
            <a:ln w="381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1" name="Freeform 20">
              <a:extLst>
                <a:ext uri="{FF2B5EF4-FFF2-40B4-BE49-F238E27FC236}">
                  <a16:creationId xmlns:a16="http://schemas.microsoft.com/office/drawing/2014/main" id="{E6992121-0BCC-47CA-A28B-E128205C3B24}"/>
                </a:ext>
              </a:extLst>
            </p:cNvPr>
            <p:cNvSpPr/>
            <p:nvPr/>
          </p:nvSpPr>
          <p:spPr>
            <a:xfrm rot="2625791">
              <a:off x="7246779" y="4455736"/>
              <a:ext cx="645431" cy="242964"/>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20">
              <a:extLst>
                <a:ext uri="{FF2B5EF4-FFF2-40B4-BE49-F238E27FC236}">
                  <a16:creationId xmlns:a16="http://schemas.microsoft.com/office/drawing/2014/main" id="{5263F234-FC93-4E2C-8BD5-42330620610C}"/>
                </a:ext>
              </a:extLst>
            </p:cNvPr>
            <p:cNvSpPr/>
            <p:nvPr/>
          </p:nvSpPr>
          <p:spPr>
            <a:xfrm rot="2625791">
              <a:off x="7437070" y="4838499"/>
              <a:ext cx="645431" cy="242964"/>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20">
              <a:extLst>
                <a:ext uri="{FF2B5EF4-FFF2-40B4-BE49-F238E27FC236}">
                  <a16:creationId xmlns:a16="http://schemas.microsoft.com/office/drawing/2014/main" id="{5E18862B-83DA-426D-9E8F-77FFD77ADC3E}"/>
                </a:ext>
              </a:extLst>
            </p:cNvPr>
            <p:cNvSpPr/>
            <p:nvPr/>
          </p:nvSpPr>
          <p:spPr>
            <a:xfrm rot="20720481">
              <a:off x="7409809" y="4783491"/>
              <a:ext cx="645431" cy="242964"/>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20">
              <a:extLst>
                <a:ext uri="{FF2B5EF4-FFF2-40B4-BE49-F238E27FC236}">
                  <a16:creationId xmlns:a16="http://schemas.microsoft.com/office/drawing/2014/main" id="{F84821C0-DAE9-4312-BAC0-AC035EC32F48}"/>
                </a:ext>
              </a:extLst>
            </p:cNvPr>
            <p:cNvSpPr/>
            <p:nvPr/>
          </p:nvSpPr>
          <p:spPr>
            <a:xfrm rot="20618290">
              <a:off x="7285464" y="4622413"/>
              <a:ext cx="645431" cy="242964"/>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20">
              <a:extLst>
                <a:ext uri="{FF2B5EF4-FFF2-40B4-BE49-F238E27FC236}">
                  <a16:creationId xmlns:a16="http://schemas.microsoft.com/office/drawing/2014/main" id="{B666DD82-BEF6-43CF-9206-8B2F2E9A8891}"/>
                </a:ext>
              </a:extLst>
            </p:cNvPr>
            <p:cNvSpPr/>
            <p:nvPr/>
          </p:nvSpPr>
          <p:spPr>
            <a:xfrm rot="5400000">
              <a:off x="7551177" y="4596372"/>
              <a:ext cx="645431" cy="242964"/>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20">
              <a:extLst>
                <a:ext uri="{FF2B5EF4-FFF2-40B4-BE49-F238E27FC236}">
                  <a16:creationId xmlns:a16="http://schemas.microsoft.com/office/drawing/2014/main" id="{A7AD6632-BF56-49AC-AE1B-C6AFD1401A02}"/>
                </a:ext>
              </a:extLst>
            </p:cNvPr>
            <p:cNvSpPr/>
            <p:nvPr/>
          </p:nvSpPr>
          <p:spPr>
            <a:xfrm rot="6036477">
              <a:off x="7075139" y="4625089"/>
              <a:ext cx="645431" cy="242964"/>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20">
              <a:extLst>
                <a:ext uri="{FF2B5EF4-FFF2-40B4-BE49-F238E27FC236}">
                  <a16:creationId xmlns:a16="http://schemas.microsoft.com/office/drawing/2014/main" id="{FD52035C-E224-482B-B8FF-FF6095569201}"/>
                </a:ext>
              </a:extLst>
            </p:cNvPr>
            <p:cNvSpPr/>
            <p:nvPr/>
          </p:nvSpPr>
          <p:spPr>
            <a:xfrm rot="7051695">
              <a:off x="7028580" y="4500560"/>
              <a:ext cx="645431" cy="242964"/>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20">
              <a:extLst>
                <a:ext uri="{FF2B5EF4-FFF2-40B4-BE49-F238E27FC236}">
                  <a16:creationId xmlns:a16="http://schemas.microsoft.com/office/drawing/2014/main" id="{058965EB-6326-4F06-8811-BBCEBFEA1A15}"/>
                </a:ext>
              </a:extLst>
            </p:cNvPr>
            <p:cNvSpPr/>
            <p:nvPr/>
          </p:nvSpPr>
          <p:spPr>
            <a:xfrm rot="3117471">
              <a:off x="7348577" y="4395346"/>
              <a:ext cx="645431" cy="242964"/>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20">
              <a:extLst>
                <a:ext uri="{FF2B5EF4-FFF2-40B4-BE49-F238E27FC236}">
                  <a16:creationId xmlns:a16="http://schemas.microsoft.com/office/drawing/2014/main" id="{45183637-A035-485E-B5C1-E787D5A6B199}"/>
                </a:ext>
              </a:extLst>
            </p:cNvPr>
            <p:cNvSpPr/>
            <p:nvPr/>
          </p:nvSpPr>
          <p:spPr>
            <a:xfrm rot="2625791">
              <a:off x="7487672" y="4343669"/>
              <a:ext cx="645431" cy="242964"/>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Box 91">
            <a:extLst>
              <a:ext uri="{FF2B5EF4-FFF2-40B4-BE49-F238E27FC236}">
                <a16:creationId xmlns:a16="http://schemas.microsoft.com/office/drawing/2014/main" id="{FC8FFC89-5F12-4E95-863E-7BFCD5A4E2E6}"/>
              </a:ext>
            </a:extLst>
          </p:cNvPr>
          <p:cNvSpPr txBox="1"/>
          <p:nvPr/>
        </p:nvSpPr>
        <p:spPr>
          <a:xfrm>
            <a:off x="3350235" y="4882737"/>
            <a:ext cx="1456426" cy="584775"/>
          </a:xfrm>
          <a:prstGeom prst="rect">
            <a:avLst/>
          </a:prstGeom>
          <a:solidFill>
            <a:schemeClr val="bg1"/>
          </a:solidFill>
          <a:ln>
            <a:solidFill>
              <a:srgbClr val="00B0F0"/>
            </a:solidFill>
          </a:ln>
        </p:spPr>
        <p:txBody>
          <a:bodyPr wrap="square" rtlCol="0">
            <a:spAutoFit/>
          </a:bodyPr>
          <a:lstStyle/>
          <a:p>
            <a:pPr algn="ctr"/>
            <a:r>
              <a:rPr lang="en-US" sz="1600" dirty="0">
                <a:latin typeface="Century Gothic" panose="020B0502020202020204" pitchFamily="34" charset="0"/>
              </a:rPr>
              <a:t>Fast asexual replication</a:t>
            </a:r>
          </a:p>
        </p:txBody>
      </p:sp>
      <p:sp>
        <p:nvSpPr>
          <p:cNvPr id="95" name="TextBox 94">
            <a:extLst>
              <a:ext uri="{FF2B5EF4-FFF2-40B4-BE49-F238E27FC236}">
                <a16:creationId xmlns:a16="http://schemas.microsoft.com/office/drawing/2014/main" id="{9670AF0A-6181-4138-B394-848840779C8F}"/>
              </a:ext>
            </a:extLst>
          </p:cNvPr>
          <p:cNvSpPr txBox="1"/>
          <p:nvPr/>
        </p:nvSpPr>
        <p:spPr>
          <a:xfrm>
            <a:off x="4825018" y="5840560"/>
            <a:ext cx="2637366" cy="892552"/>
          </a:xfrm>
          <a:prstGeom prst="rect">
            <a:avLst/>
          </a:prstGeom>
          <a:noFill/>
        </p:spPr>
        <p:txBody>
          <a:bodyPr wrap="square" rtlCol="0">
            <a:spAutoFit/>
          </a:bodyPr>
          <a:lstStyle/>
          <a:p>
            <a:r>
              <a:rPr lang="en-US" sz="2000" b="1" dirty="0">
                <a:latin typeface="Century Gothic" panose="020B0502020202020204" pitchFamily="34" charset="0"/>
              </a:rPr>
              <a:t>Tachyzoite cyst</a:t>
            </a:r>
            <a:r>
              <a:rPr lang="en-US" sz="2000" dirty="0">
                <a:latin typeface="Century Gothic" panose="020B0502020202020204" pitchFamily="34" charset="0"/>
              </a:rPr>
              <a:t> </a:t>
            </a:r>
            <a:r>
              <a:rPr lang="en-US" sz="1600" dirty="0">
                <a:latin typeface="Century Gothic" panose="020B0502020202020204" pitchFamily="34" charset="0"/>
              </a:rPr>
              <a:t>= Acute, more damage and disease</a:t>
            </a:r>
          </a:p>
        </p:txBody>
      </p:sp>
      <p:sp>
        <p:nvSpPr>
          <p:cNvPr id="96" name="TextBox 95">
            <a:extLst>
              <a:ext uri="{FF2B5EF4-FFF2-40B4-BE49-F238E27FC236}">
                <a16:creationId xmlns:a16="http://schemas.microsoft.com/office/drawing/2014/main" id="{7DB60A56-D7F1-4724-8D12-55B37DA6967E}"/>
              </a:ext>
            </a:extLst>
          </p:cNvPr>
          <p:cNvSpPr txBox="1"/>
          <p:nvPr/>
        </p:nvSpPr>
        <p:spPr>
          <a:xfrm>
            <a:off x="9780249" y="5673786"/>
            <a:ext cx="2535398" cy="1138773"/>
          </a:xfrm>
          <a:prstGeom prst="rect">
            <a:avLst/>
          </a:prstGeom>
          <a:noFill/>
        </p:spPr>
        <p:txBody>
          <a:bodyPr wrap="square" rtlCol="0">
            <a:spAutoFit/>
          </a:bodyPr>
          <a:lstStyle/>
          <a:p>
            <a:r>
              <a:rPr lang="en-US" sz="2000" b="1" dirty="0">
                <a:latin typeface="Century Gothic" panose="020B0502020202020204" pitchFamily="34" charset="0"/>
              </a:rPr>
              <a:t>Bradyzoite cyst</a:t>
            </a:r>
            <a:r>
              <a:rPr lang="en-US" sz="2000" dirty="0">
                <a:latin typeface="Century Gothic" panose="020B0502020202020204" pitchFamily="34" charset="0"/>
              </a:rPr>
              <a:t> </a:t>
            </a:r>
            <a:r>
              <a:rPr lang="en-US" sz="1600" dirty="0">
                <a:latin typeface="Century Gothic" panose="020B0502020202020204" pitchFamily="34" charset="0"/>
              </a:rPr>
              <a:t>= less damage, asymptomatic and chronic stage</a:t>
            </a:r>
          </a:p>
        </p:txBody>
      </p:sp>
      <p:cxnSp>
        <p:nvCxnSpPr>
          <p:cNvPr id="98" name="Straight Connector 97">
            <a:extLst>
              <a:ext uri="{FF2B5EF4-FFF2-40B4-BE49-F238E27FC236}">
                <a16:creationId xmlns:a16="http://schemas.microsoft.com/office/drawing/2014/main" id="{A2CD80D5-E1DB-4E4F-8547-BEAB2F80D33F}"/>
              </a:ext>
            </a:extLst>
          </p:cNvPr>
          <p:cNvCxnSpPr>
            <a:cxnSpLocks/>
            <a:stCxn id="79" idx="4"/>
            <a:endCxn id="99" idx="2"/>
          </p:cNvCxnSpPr>
          <p:nvPr/>
        </p:nvCxnSpPr>
        <p:spPr bwMode="auto">
          <a:xfrm flipV="1">
            <a:off x="5775738" y="4396155"/>
            <a:ext cx="201512" cy="445319"/>
          </a:xfrm>
          <a:prstGeom prst="line">
            <a:avLst/>
          </a:prstGeom>
          <a:solidFill>
            <a:schemeClr val="accent1"/>
          </a:solidFill>
          <a:ln w="28575" cap="flat" cmpd="sng" algn="ctr">
            <a:solidFill>
              <a:schemeClr val="tx1"/>
            </a:solidFill>
            <a:prstDash val="solid"/>
            <a:round/>
            <a:headEnd type="triangl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9" name="TextBox 98">
            <a:extLst>
              <a:ext uri="{FF2B5EF4-FFF2-40B4-BE49-F238E27FC236}">
                <a16:creationId xmlns:a16="http://schemas.microsoft.com/office/drawing/2014/main" id="{EAE4F309-D0D2-43B9-8FF7-5DF2EDFB8A7C}"/>
              </a:ext>
            </a:extLst>
          </p:cNvPr>
          <p:cNvSpPr txBox="1"/>
          <p:nvPr/>
        </p:nvSpPr>
        <p:spPr>
          <a:xfrm>
            <a:off x="4786335" y="3996045"/>
            <a:ext cx="2381829" cy="400110"/>
          </a:xfrm>
          <a:prstGeom prst="rect">
            <a:avLst/>
          </a:prstGeom>
          <a:noFill/>
        </p:spPr>
        <p:txBody>
          <a:bodyPr wrap="square" rtlCol="0">
            <a:spAutoFit/>
          </a:bodyPr>
          <a:lstStyle/>
          <a:p>
            <a:r>
              <a:rPr lang="en-US" sz="2000" b="1" dirty="0">
                <a:latin typeface="Century Gothic" panose="020B0502020202020204" pitchFamily="34" charset="0"/>
              </a:rPr>
              <a:t>Tachyzoites</a:t>
            </a:r>
            <a:r>
              <a:rPr lang="en-US" sz="2000" dirty="0">
                <a:latin typeface="Century Gothic" panose="020B0502020202020204" pitchFamily="34" charset="0"/>
              </a:rPr>
              <a:t> (fast)</a:t>
            </a:r>
          </a:p>
        </p:txBody>
      </p:sp>
      <p:sp>
        <p:nvSpPr>
          <p:cNvPr id="103" name="TextBox 102">
            <a:extLst>
              <a:ext uri="{FF2B5EF4-FFF2-40B4-BE49-F238E27FC236}">
                <a16:creationId xmlns:a16="http://schemas.microsoft.com/office/drawing/2014/main" id="{70A5268E-846E-4D50-8846-D35CF79D9898}"/>
              </a:ext>
            </a:extLst>
          </p:cNvPr>
          <p:cNvSpPr txBox="1"/>
          <p:nvPr/>
        </p:nvSpPr>
        <p:spPr>
          <a:xfrm>
            <a:off x="9723364" y="3967781"/>
            <a:ext cx="2381829" cy="400110"/>
          </a:xfrm>
          <a:prstGeom prst="rect">
            <a:avLst/>
          </a:prstGeom>
          <a:noFill/>
        </p:spPr>
        <p:txBody>
          <a:bodyPr wrap="square" rtlCol="0">
            <a:spAutoFit/>
          </a:bodyPr>
          <a:lstStyle/>
          <a:p>
            <a:r>
              <a:rPr lang="en-US" sz="2000" b="1" dirty="0">
                <a:latin typeface="Century Gothic" panose="020B0502020202020204" pitchFamily="34" charset="0"/>
              </a:rPr>
              <a:t>Bradyzoites</a:t>
            </a:r>
            <a:r>
              <a:rPr lang="en-US" sz="2000" dirty="0">
                <a:latin typeface="Century Gothic" panose="020B0502020202020204" pitchFamily="34" charset="0"/>
              </a:rPr>
              <a:t> (slow)</a:t>
            </a:r>
          </a:p>
        </p:txBody>
      </p:sp>
      <p:cxnSp>
        <p:nvCxnSpPr>
          <p:cNvPr id="104" name="Straight Connector 103">
            <a:extLst>
              <a:ext uri="{FF2B5EF4-FFF2-40B4-BE49-F238E27FC236}">
                <a16:creationId xmlns:a16="http://schemas.microsoft.com/office/drawing/2014/main" id="{21F3DFE4-CFF5-4FFF-8904-6F237E2CA407}"/>
              </a:ext>
            </a:extLst>
          </p:cNvPr>
          <p:cNvCxnSpPr>
            <a:cxnSpLocks/>
          </p:cNvCxnSpPr>
          <p:nvPr/>
        </p:nvCxnSpPr>
        <p:spPr bwMode="auto">
          <a:xfrm>
            <a:off x="5757954" y="5606060"/>
            <a:ext cx="0" cy="265875"/>
          </a:xfrm>
          <a:prstGeom prst="line">
            <a:avLst/>
          </a:prstGeom>
          <a:solidFill>
            <a:schemeClr val="accent1"/>
          </a:solidFill>
          <a:ln w="2857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8" name="Straight Connector 107">
            <a:extLst>
              <a:ext uri="{FF2B5EF4-FFF2-40B4-BE49-F238E27FC236}">
                <a16:creationId xmlns:a16="http://schemas.microsoft.com/office/drawing/2014/main" id="{65AD910B-A106-44A2-91DD-D26F62F0BE61}"/>
              </a:ext>
            </a:extLst>
          </p:cNvPr>
          <p:cNvCxnSpPr>
            <a:cxnSpLocks/>
          </p:cNvCxnSpPr>
          <p:nvPr/>
        </p:nvCxnSpPr>
        <p:spPr bwMode="auto">
          <a:xfrm>
            <a:off x="10851632" y="4345135"/>
            <a:ext cx="0" cy="490375"/>
          </a:xfrm>
          <a:prstGeom prst="line">
            <a:avLst/>
          </a:prstGeom>
          <a:solidFill>
            <a:schemeClr val="accent1"/>
          </a:solidFill>
          <a:ln w="2857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1" name="Straight Connector 110">
            <a:extLst>
              <a:ext uri="{FF2B5EF4-FFF2-40B4-BE49-F238E27FC236}">
                <a16:creationId xmlns:a16="http://schemas.microsoft.com/office/drawing/2014/main" id="{46B345C6-42A4-4CDD-A196-232C67DB5F8C}"/>
              </a:ext>
            </a:extLst>
          </p:cNvPr>
          <p:cNvCxnSpPr/>
          <p:nvPr/>
        </p:nvCxnSpPr>
        <p:spPr bwMode="auto">
          <a:xfrm>
            <a:off x="0" y="3810000"/>
            <a:ext cx="12192000" cy="0"/>
          </a:xfrm>
          <a:prstGeom prst="line">
            <a:avLst/>
          </a:prstGeom>
          <a:solidFill>
            <a:schemeClr val="accent1"/>
          </a:solidFill>
          <a:ln w="38100" cap="flat" cmpd="sng" algn="ctr">
            <a:solidFill>
              <a:schemeClr val="bg2">
                <a:lumMod val="50000"/>
                <a:lumOff val="50000"/>
              </a:schemeClr>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13" name="TextBox 112">
            <a:extLst>
              <a:ext uri="{FF2B5EF4-FFF2-40B4-BE49-F238E27FC236}">
                <a16:creationId xmlns:a16="http://schemas.microsoft.com/office/drawing/2014/main" id="{38DFA53A-3A3B-41C6-89DB-E00A8D891FCE}"/>
              </a:ext>
            </a:extLst>
          </p:cNvPr>
          <p:cNvSpPr txBox="1"/>
          <p:nvPr/>
        </p:nvSpPr>
        <p:spPr>
          <a:xfrm>
            <a:off x="1954782" y="3350116"/>
            <a:ext cx="1742785" cy="400110"/>
          </a:xfrm>
          <a:prstGeom prst="rect">
            <a:avLst/>
          </a:prstGeom>
          <a:noFill/>
        </p:spPr>
        <p:txBody>
          <a:bodyPr wrap="square" rtlCol="0">
            <a:spAutoFit/>
          </a:bodyPr>
          <a:lstStyle/>
          <a:p>
            <a:pPr algn="ctr"/>
            <a:r>
              <a:rPr lang="en-US" sz="2000" b="1" dirty="0">
                <a:solidFill>
                  <a:schemeClr val="bg2">
                    <a:lumMod val="50000"/>
                    <a:lumOff val="50000"/>
                  </a:schemeClr>
                </a:solidFill>
                <a:latin typeface="Century Gothic" panose="020B0502020202020204" pitchFamily="34" charset="0"/>
              </a:rPr>
              <a:t>GI Tract</a:t>
            </a:r>
          </a:p>
        </p:txBody>
      </p:sp>
      <p:cxnSp>
        <p:nvCxnSpPr>
          <p:cNvPr id="120" name="Straight Arrow Connector 119">
            <a:extLst>
              <a:ext uri="{FF2B5EF4-FFF2-40B4-BE49-F238E27FC236}">
                <a16:creationId xmlns:a16="http://schemas.microsoft.com/office/drawing/2014/main" id="{2A27F10E-8900-445F-A1D1-DE1A9F92C424}"/>
              </a:ext>
            </a:extLst>
          </p:cNvPr>
          <p:cNvCxnSpPr>
            <a:cxnSpLocks/>
          </p:cNvCxnSpPr>
          <p:nvPr/>
        </p:nvCxnSpPr>
        <p:spPr>
          <a:xfrm flipV="1">
            <a:off x="6373757" y="5161928"/>
            <a:ext cx="511636" cy="20766"/>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984AD859-4D71-4ED4-BD13-5B9A5C443278}"/>
              </a:ext>
            </a:extLst>
          </p:cNvPr>
          <p:cNvCxnSpPr>
            <a:cxnSpLocks/>
          </p:cNvCxnSpPr>
          <p:nvPr/>
        </p:nvCxnSpPr>
        <p:spPr>
          <a:xfrm flipV="1">
            <a:off x="8110659" y="5103934"/>
            <a:ext cx="2001675" cy="1354"/>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3C893CCB-18D5-4E7D-8734-A898E5736F47}"/>
              </a:ext>
            </a:extLst>
          </p:cNvPr>
          <p:cNvSpPr txBox="1"/>
          <p:nvPr/>
        </p:nvSpPr>
        <p:spPr>
          <a:xfrm>
            <a:off x="8175570" y="5466372"/>
            <a:ext cx="1541224" cy="707886"/>
          </a:xfrm>
          <a:prstGeom prst="rect">
            <a:avLst/>
          </a:prstGeom>
          <a:noFill/>
        </p:spPr>
        <p:txBody>
          <a:bodyPr wrap="square" rtlCol="0">
            <a:spAutoFit/>
          </a:bodyPr>
          <a:lstStyle/>
          <a:p>
            <a:r>
              <a:rPr lang="en-US" sz="2000" dirty="0">
                <a:latin typeface="Century Gothic" panose="020B0502020202020204" pitchFamily="34" charset="0"/>
              </a:rPr>
              <a:t>eventually slow down</a:t>
            </a:r>
          </a:p>
        </p:txBody>
      </p:sp>
      <p:sp>
        <p:nvSpPr>
          <p:cNvPr id="130" name="Arrow: Bent 129">
            <a:extLst>
              <a:ext uri="{FF2B5EF4-FFF2-40B4-BE49-F238E27FC236}">
                <a16:creationId xmlns:a16="http://schemas.microsoft.com/office/drawing/2014/main" id="{69107BF4-2A3C-456D-9A5A-BA0463335110}"/>
              </a:ext>
            </a:extLst>
          </p:cNvPr>
          <p:cNvSpPr/>
          <p:nvPr/>
        </p:nvSpPr>
        <p:spPr bwMode="auto">
          <a:xfrm rot="19755749" flipH="1">
            <a:off x="6291805" y="4327246"/>
            <a:ext cx="1240827" cy="654802"/>
          </a:xfrm>
          <a:prstGeom prst="bentArrow">
            <a:avLst>
              <a:gd name="adj1" fmla="val 10203"/>
              <a:gd name="adj2" fmla="val 28657"/>
              <a:gd name="adj3" fmla="val 31013"/>
              <a:gd name="adj4" fmla="val 76445"/>
            </a:avLst>
          </a:prstGeom>
          <a:solidFill>
            <a:schemeClr val="accent6">
              <a:lumMod val="75000"/>
            </a:schemeClr>
          </a:solidFill>
          <a:ln w="6350" cap="flat" cmpd="sng" algn="ctr">
            <a:solidFill>
              <a:schemeClr val="accent6">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2" name="Rectangle 131">
            <a:extLst>
              <a:ext uri="{FF2B5EF4-FFF2-40B4-BE49-F238E27FC236}">
                <a16:creationId xmlns:a16="http://schemas.microsoft.com/office/drawing/2014/main" id="{EA694FD1-E237-40C9-A0D8-9ADB8608E3C2}"/>
              </a:ext>
            </a:extLst>
          </p:cNvPr>
          <p:cNvSpPr/>
          <p:nvPr/>
        </p:nvSpPr>
        <p:spPr>
          <a:xfrm>
            <a:off x="7277984" y="4112839"/>
            <a:ext cx="2026517" cy="369332"/>
          </a:xfrm>
          <a:prstGeom prst="rect">
            <a:avLst/>
          </a:prstGeom>
        </p:spPr>
        <p:txBody>
          <a:bodyPr wrap="none">
            <a:spAutoFit/>
          </a:bodyPr>
          <a:lstStyle/>
          <a:p>
            <a:r>
              <a:rPr lang="en-US" sz="1800" dirty="0">
                <a:latin typeface="Century Gothic" panose="020B0502020202020204" pitchFamily="34" charset="0"/>
              </a:rPr>
              <a:t>Infect more cells</a:t>
            </a:r>
            <a:endParaRPr lang="en-US" sz="1800" dirty="0"/>
          </a:p>
        </p:txBody>
      </p:sp>
      <p:sp>
        <p:nvSpPr>
          <p:cNvPr id="93" name="TextBox 92">
            <a:extLst>
              <a:ext uri="{FF2B5EF4-FFF2-40B4-BE49-F238E27FC236}">
                <a16:creationId xmlns:a16="http://schemas.microsoft.com/office/drawing/2014/main" id="{A74450A7-61EF-4B90-A2FF-07F0ACFF2961}"/>
              </a:ext>
            </a:extLst>
          </p:cNvPr>
          <p:cNvSpPr txBox="1"/>
          <p:nvPr/>
        </p:nvSpPr>
        <p:spPr>
          <a:xfrm>
            <a:off x="8283703" y="4825542"/>
            <a:ext cx="1456426" cy="584775"/>
          </a:xfrm>
          <a:prstGeom prst="rect">
            <a:avLst/>
          </a:prstGeom>
          <a:solidFill>
            <a:schemeClr val="bg1"/>
          </a:solidFill>
          <a:ln>
            <a:solidFill>
              <a:srgbClr val="00B0F0"/>
            </a:solidFill>
          </a:ln>
        </p:spPr>
        <p:txBody>
          <a:bodyPr wrap="square" rtlCol="0">
            <a:spAutoFit/>
          </a:bodyPr>
          <a:lstStyle/>
          <a:p>
            <a:pPr algn="ctr"/>
            <a:r>
              <a:rPr lang="en-US" sz="1600" dirty="0">
                <a:latin typeface="Century Gothic" panose="020B0502020202020204" pitchFamily="34" charset="0"/>
              </a:rPr>
              <a:t>Slow asexual replication</a:t>
            </a:r>
          </a:p>
        </p:txBody>
      </p:sp>
      <p:grpSp>
        <p:nvGrpSpPr>
          <p:cNvPr id="135" name="Group 134">
            <a:extLst>
              <a:ext uri="{FF2B5EF4-FFF2-40B4-BE49-F238E27FC236}">
                <a16:creationId xmlns:a16="http://schemas.microsoft.com/office/drawing/2014/main" id="{E06C86D6-F7E7-4EA3-BE2B-0BCD1ED321A7}"/>
              </a:ext>
            </a:extLst>
          </p:cNvPr>
          <p:cNvGrpSpPr/>
          <p:nvPr/>
        </p:nvGrpSpPr>
        <p:grpSpPr>
          <a:xfrm rot="21080420">
            <a:off x="9565267" y="2688715"/>
            <a:ext cx="1082552" cy="968982"/>
            <a:chOff x="2234934" y="4856505"/>
            <a:chExt cx="1457556" cy="1136906"/>
          </a:xfrm>
        </p:grpSpPr>
        <p:sp>
          <p:nvSpPr>
            <p:cNvPr id="136" name="Rectangle 135">
              <a:extLst>
                <a:ext uri="{FF2B5EF4-FFF2-40B4-BE49-F238E27FC236}">
                  <a16:creationId xmlns:a16="http://schemas.microsoft.com/office/drawing/2014/main" id="{592EF99E-9E87-48BA-B1E3-FF92B7CA4A63}"/>
                </a:ext>
              </a:extLst>
            </p:cNvPr>
            <p:cNvSpPr/>
            <p:nvPr/>
          </p:nvSpPr>
          <p:spPr>
            <a:xfrm>
              <a:off x="2421649" y="4856505"/>
              <a:ext cx="1270841" cy="1136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C83A618A-503D-4032-8B09-DA45BA7B0AB6}"/>
                </a:ext>
              </a:extLst>
            </p:cNvPr>
            <p:cNvGrpSpPr/>
            <p:nvPr/>
          </p:nvGrpSpPr>
          <p:grpSpPr>
            <a:xfrm>
              <a:off x="2234934" y="4975951"/>
              <a:ext cx="1348276" cy="976413"/>
              <a:chOff x="2240822" y="4858135"/>
              <a:chExt cx="1348276" cy="976413"/>
            </a:xfrm>
          </p:grpSpPr>
          <p:sp>
            <p:nvSpPr>
              <p:cNvPr id="138" name="Freeform: Shape 137">
                <a:extLst>
                  <a:ext uri="{FF2B5EF4-FFF2-40B4-BE49-F238E27FC236}">
                    <a16:creationId xmlns:a16="http://schemas.microsoft.com/office/drawing/2014/main" id="{3E29FFE8-A952-4E25-8CA5-692AD44CAD37}"/>
                  </a:ext>
                </a:extLst>
              </p:cNvPr>
              <p:cNvSpPr/>
              <p:nvPr/>
            </p:nvSpPr>
            <p:spPr>
              <a:xfrm rot="19597089">
                <a:off x="2650710" y="4929926"/>
                <a:ext cx="938388" cy="904622"/>
              </a:xfrm>
              <a:custGeom>
                <a:avLst/>
                <a:gdLst>
                  <a:gd name="connsiteX0" fmla="*/ 594783 w 938388"/>
                  <a:gd name="connsiteY0" fmla="*/ 0 h 904622"/>
                  <a:gd name="connsiteX1" fmla="*/ 851958 w 938388"/>
                  <a:gd name="connsiteY1" fmla="*/ 57150 h 904622"/>
                  <a:gd name="connsiteX2" fmla="*/ 937683 w 938388"/>
                  <a:gd name="connsiteY2" fmla="*/ 342900 h 904622"/>
                  <a:gd name="connsiteX3" fmla="*/ 851958 w 938388"/>
                  <a:gd name="connsiteY3" fmla="*/ 757238 h 904622"/>
                  <a:gd name="connsiteX4" fmla="*/ 337608 w 938388"/>
                  <a:gd name="connsiteY4" fmla="*/ 900113 h 904622"/>
                  <a:gd name="connsiteX5" fmla="*/ 23283 w 938388"/>
                  <a:gd name="connsiteY5" fmla="*/ 614363 h 904622"/>
                  <a:gd name="connsiteX6" fmla="*/ 23283 w 938388"/>
                  <a:gd name="connsiteY6" fmla="*/ 214313 h 904622"/>
                  <a:gd name="connsiteX7" fmla="*/ 23283 w 938388"/>
                  <a:gd name="connsiteY7" fmla="*/ 214313 h 90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388" h="904622">
                    <a:moveTo>
                      <a:pt x="594783" y="0"/>
                    </a:moveTo>
                    <a:cubicBezTo>
                      <a:pt x="694795" y="0"/>
                      <a:pt x="794808" y="0"/>
                      <a:pt x="851958" y="57150"/>
                    </a:cubicBezTo>
                    <a:cubicBezTo>
                      <a:pt x="909108" y="114300"/>
                      <a:pt x="937683" y="226219"/>
                      <a:pt x="937683" y="342900"/>
                    </a:cubicBezTo>
                    <a:cubicBezTo>
                      <a:pt x="937683" y="459581"/>
                      <a:pt x="951971" y="664369"/>
                      <a:pt x="851958" y="757238"/>
                    </a:cubicBezTo>
                    <a:cubicBezTo>
                      <a:pt x="751945" y="850107"/>
                      <a:pt x="475720" y="923925"/>
                      <a:pt x="337608" y="900113"/>
                    </a:cubicBezTo>
                    <a:cubicBezTo>
                      <a:pt x="199496" y="876301"/>
                      <a:pt x="75670" y="728663"/>
                      <a:pt x="23283" y="614363"/>
                    </a:cubicBezTo>
                    <a:cubicBezTo>
                      <a:pt x="-29105" y="500063"/>
                      <a:pt x="23283" y="214313"/>
                      <a:pt x="23283" y="214313"/>
                    </a:cubicBezTo>
                    <a:lnTo>
                      <a:pt x="23283" y="214313"/>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70">
                <a:extLst>
                  <a:ext uri="{FF2B5EF4-FFF2-40B4-BE49-F238E27FC236}">
                    <a16:creationId xmlns:a16="http://schemas.microsoft.com/office/drawing/2014/main" id="{C6E011F4-1027-4146-B390-AFE197ADD82D}"/>
                  </a:ext>
                </a:extLst>
              </p:cNvPr>
              <p:cNvSpPr/>
              <p:nvPr/>
            </p:nvSpPr>
            <p:spPr>
              <a:xfrm rot="1220605">
                <a:off x="2240822" y="5299926"/>
                <a:ext cx="275403" cy="211745"/>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70">
                <a:extLst>
                  <a:ext uri="{FF2B5EF4-FFF2-40B4-BE49-F238E27FC236}">
                    <a16:creationId xmlns:a16="http://schemas.microsoft.com/office/drawing/2014/main" id="{262A7448-9CCF-4650-924D-4BD3DBA20ADE}"/>
                  </a:ext>
                </a:extLst>
              </p:cNvPr>
              <p:cNvSpPr/>
              <p:nvPr/>
            </p:nvSpPr>
            <p:spPr>
              <a:xfrm rot="1220605">
                <a:off x="3148375" y="5046902"/>
                <a:ext cx="275403" cy="211745"/>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70">
                <a:extLst>
                  <a:ext uri="{FF2B5EF4-FFF2-40B4-BE49-F238E27FC236}">
                    <a16:creationId xmlns:a16="http://schemas.microsoft.com/office/drawing/2014/main" id="{81541887-4112-4354-BB63-D6B2EC7D0BB1}"/>
                  </a:ext>
                </a:extLst>
              </p:cNvPr>
              <p:cNvSpPr/>
              <p:nvPr/>
            </p:nvSpPr>
            <p:spPr>
              <a:xfrm rot="1220605">
                <a:off x="3073325" y="5419017"/>
                <a:ext cx="275403" cy="211745"/>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70">
                <a:extLst>
                  <a:ext uri="{FF2B5EF4-FFF2-40B4-BE49-F238E27FC236}">
                    <a16:creationId xmlns:a16="http://schemas.microsoft.com/office/drawing/2014/main" id="{FC10BC3E-B9E9-4543-A657-07395350D7D7}"/>
                  </a:ext>
                </a:extLst>
              </p:cNvPr>
              <p:cNvSpPr/>
              <p:nvPr/>
            </p:nvSpPr>
            <p:spPr>
              <a:xfrm rot="1220605">
                <a:off x="2802262" y="5367924"/>
                <a:ext cx="275403" cy="211745"/>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70">
                <a:extLst>
                  <a:ext uri="{FF2B5EF4-FFF2-40B4-BE49-F238E27FC236}">
                    <a16:creationId xmlns:a16="http://schemas.microsoft.com/office/drawing/2014/main" id="{FF2C25C0-C6F3-4C8D-A5A3-BC93E6B0FAA3}"/>
                  </a:ext>
                </a:extLst>
              </p:cNvPr>
              <p:cNvSpPr/>
              <p:nvPr/>
            </p:nvSpPr>
            <p:spPr>
              <a:xfrm rot="1220605">
                <a:off x="2456309" y="4858135"/>
                <a:ext cx="275403" cy="211745"/>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4" name="TextBox 143">
            <a:extLst>
              <a:ext uri="{FF2B5EF4-FFF2-40B4-BE49-F238E27FC236}">
                <a16:creationId xmlns:a16="http://schemas.microsoft.com/office/drawing/2014/main" id="{3DB4DC26-6F5E-4DD8-BE4A-4193FFE3A743}"/>
              </a:ext>
            </a:extLst>
          </p:cNvPr>
          <p:cNvSpPr txBox="1"/>
          <p:nvPr/>
        </p:nvSpPr>
        <p:spPr>
          <a:xfrm rot="17985655">
            <a:off x="206224" y="3379193"/>
            <a:ext cx="1742785" cy="400110"/>
          </a:xfrm>
          <a:prstGeom prst="rect">
            <a:avLst/>
          </a:prstGeom>
          <a:noFill/>
        </p:spPr>
        <p:txBody>
          <a:bodyPr wrap="square" rtlCol="0">
            <a:spAutoFit/>
          </a:bodyPr>
          <a:lstStyle/>
          <a:p>
            <a:pPr algn="ctr"/>
            <a:r>
              <a:rPr lang="en-US" sz="2000" b="1" dirty="0">
                <a:solidFill>
                  <a:srgbClr val="D60093"/>
                </a:solidFill>
                <a:latin typeface="Century Gothic" panose="020B0502020202020204" pitchFamily="34" charset="0"/>
              </a:rPr>
              <a:t>Systemic</a:t>
            </a:r>
          </a:p>
        </p:txBody>
      </p:sp>
      <p:grpSp>
        <p:nvGrpSpPr>
          <p:cNvPr id="148" name="Group 147">
            <a:extLst>
              <a:ext uri="{FF2B5EF4-FFF2-40B4-BE49-F238E27FC236}">
                <a16:creationId xmlns:a16="http://schemas.microsoft.com/office/drawing/2014/main" id="{DDEE330D-03CD-4AA8-A01F-3159DE63F681}"/>
              </a:ext>
            </a:extLst>
          </p:cNvPr>
          <p:cNvGrpSpPr/>
          <p:nvPr/>
        </p:nvGrpSpPr>
        <p:grpSpPr>
          <a:xfrm>
            <a:off x="10381748" y="4611235"/>
            <a:ext cx="927627" cy="962212"/>
            <a:chOff x="10381748" y="4611235"/>
            <a:chExt cx="927627" cy="962212"/>
          </a:xfrm>
        </p:grpSpPr>
        <p:grpSp>
          <p:nvGrpSpPr>
            <p:cNvPr id="124" name="Group 123">
              <a:extLst>
                <a:ext uri="{FF2B5EF4-FFF2-40B4-BE49-F238E27FC236}">
                  <a16:creationId xmlns:a16="http://schemas.microsoft.com/office/drawing/2014/main" id="{9E9200B1-7E12-446E-8CD0-6050D02A1593}"/>
                </a:ext>
              </a:extLst>
            </p:cNvPr>
            <p:cNvGrpSpPr/>
            <p:nvPr/>
          </p:nvGrpSpPr>
          <p:grpSpPr>
            <a:xfrm>
              <a:off x="10381748" y="4611235"/>
              <a:ext cx="927627" cy="962212"/>
              <a:chOff x="7584141" y="5483815"/>
              <a:chExt cx="927627" cy="962212"/>
            </a:xfrm>
          </p:grpSpPr>
          <p:sp>
            <p:nvSpPr>
              <p:cNvPr id="80" name="Oval 79">
                <a:extLst>
                  <a:ext uri="{FF2B5EF4-FFF2-40B4-BE49-F238E27FC236}">
                    <a16:creationId xmlns:a16="http://schemas.microsoft.com/office/drawing/2014/main" id="{89136295-2A56-452A-9080-42A806BC216C}"/>
                  </a:ext>
                </a:extLst>
              </p:cNvPr>
              <p:cNvSpPr/>
              <p:nvPr/>
            </p:nvSpPr>
            <p:spPr>
              <a:xfrm>
                <a:off x="7584141" y="5483815"/>
                <a:ext cx="921973" cy="962212"/>
              </a:xfrm>
              <a:prstGeom prst="ellipse">
                <a:avLst/>
              </a:prstGeom>
              <a:noFill/>
              <a:ln w="3810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2" name="Freeform 20">
                <a:extLst>
                  <a:ext uri="{FF2B5EF4-FFF2-40B4-BE49-F238E27FC236}">
                    <a16:creationId xmlns:a16="http://schemas.microsoft.com/office/drawing/2014/main" id="{E6A15FC3-AB71-4EF1-A73F-1007E561CEF9}"/>
                  </a:ext>
                </a:extLst>
              </p:cNvPr>
              <p:cNvSpPr/>
              <p:nvPr/>
            </p:nvSpPr>
            <p:spPr>
              <a:xfrm rot="2625791">
                <a:off x="7765471" y="5882537"/>
                <a:ext cx="645431" cy="242964"/>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20">
                <a:extLst>
                  <a:ext uri="{FF2B5EF4-FFF2-40B4-BE49-F238E27FC236}">
                    <a16:creationId xmlns:a16="http://schemas.microsoft.com/office/drawing/2014/main" id="{843DECA8-8B2F-418F-8BE8-48E3272B97C7}"/>
                  </a:ext>
                </a:extLst>
              </p:cNvPr>
              <p:cNvSpPr/>
              <p:nvPr/>
            </p:nvSpPr>
            <p:spPr>
              <a:xfrm rot="5630091">
                <a:off x="7453804" y="5975690"/>
                <a:ext cx="645431" cy="242964"/>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20">
                <a:extLst>
                  <a:ext uri="{FF2B5EF4-FFF2-40B4-BE49-F238E27FC236}">
                    <a16:creationId xmlns:a16="http://schemas.microsoft.com/office/drawing/2014/main" id="{B26429C7-9438-48F8-BCE4-9EDD38EDA52F}"/>
                  </a:ext>
                </a:extLst>
              </p:cNvPr>
              <p:cNvSpPr/>
              <p:nvPr/>
            </p:nvSpPr>
            <p:spPr>
              <a:xfrm rot="2625791">
                <a:off x="7866337" y="5694270"/>
                <a:ext cx="645431" cy="242964"/>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 name="Freeform 20">
              <a:extLst>
                <a:ext uri="{FF2B5EF4-FFF2-40B4-BE49-F238E27FC236}">
                  <a16:creationId xmlns:a16="http://schemas.microsoft.com/office/drawing/2014/main" id="{90FE606F-36DD-405C-A48D-61E45BCBEC3E}"/>
                </a:ext>
              </a:extLst>
            </p:cNvPr>
            <p:cNvSpPr/>
            <p:nvPr/>
          </p:nvSpPr>
          <p:spPr>
            <a:xfrm rot="863417">
              <a:off x="10576001" y="5225552"/>
              <a:ext cx="645431" cy="242964"/>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20">
              <a:extLst>
                <a:ext uri="{FF2B5EF4-FFF2-40B4-BE49-F238E27FC236}">
                  <a16:creationId xmlns:a16="http://schemas.microsoft.com/office/drawing/2014/main" id="{265CA38F-99E4-46C3-8C5B-FD9EAE0A3C85}"/>
                </a:ext>
              </a:extLst>
            </p:cNvPr>
            <p:cNvSpPr/>
            <p:nvPr/>
          </p:nvSpPr>
          <p:spPr>
            <a:xfrm rot="9403471">
              <a:off x="10483059" y="4867424"/>
              <a:ext cx="645431" cy="242964"/>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TextBox 148">
            <a:extLst>
              <a:ext uri="{FF2B5EF4-FFF2-40B4-BE49-F238E27FC236}">
                <a16:creationId xmlns:a16="http://schemas.microsoft.com/office/drawing/2014/main" id="{FE654FB9-4927-4557-BDDA-9FA0E11CB2C9}"/>
              </a:ext>
            </a:extLst>
          </p:cNvPr>
          <p:cNvSpPr txBox="1"/>
          <p:nvPr/>
        </p:nvSpPr>
        <p:spPr>
          <a:xfrm>
            <a:off x="59681" y="498247"/>
            <a:ext cx="1708019" cy="307777"/>
          </a:xfrm>
          <a:prstGeom prst="rect">
            <a:avLst/>
          </a:prstGeom>
          <a:noFill/>
        </p:spPr>
        <p:txBody>
          <a:bodyPr wrap="square" rtlCol="0">
            <a:spAutoFit/>
          </a:bodyPr>
          <a:lstStyle/>
          <a:p>
            <a:r>
              <a:rPr lang="en-US" sz="1400" b="1" dirty="0">
                <a:solidFill>
                  <a:schemeClr val="tx2">
                    <a:lumMod val="60000"/>
                    <a:lumOff val="40000"/>
                  </a:schemeClr>
                </a:solidFill>
                <a:latin typeface="Century Gothic" panose="020B0502020202020204" pitchFamily="34" charset="0"/>
              </a:rPr>
              <a:t>animated slide</a:t>
            </a:r>
          </a:p>
        </p:txBody>
      </p:sp>
    </p:spTree>
    <p:extLst>
      <p:ext uri="{BB962C8B-B14F-4D97-AF65-F5344CB8AC3E}">
        <p14:creationId xmlns:p14="http://schemas.microsoft.com/office/powerpoint/2010/main" val="404057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6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0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1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9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2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3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2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2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03"/>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0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4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8" grpId="0"/>
      <p:bldP spid="20" grpId="0" animBg="1"/>
      <p:bldP spid="21"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8" grpId="0" animBg="1"/>
      <p:bldP spid="39" grpId="0" animBg="1"/>
      <p:bldP spid="40" grpId="0"/>
      <p:bldP spid="8" grpId="0" animBg="1"/>
      <p:bldP spid="55" grpId="0"/>
      <p:bldP spid="14" grpId="0"/>
      <p:bldP spid="56" grpId="0" animBg="1"/>
      <p:bldP spid="57" grpId="0" animBg="1"/>
      <p:bldP spid="59" grpId="0"/>
      <p:bldP spid="60" grpId="0" animBg="1"/>
      <p:bldP spid="62" grpId="0" animBg="1"/>
      <p:bldP spid="64" grpId="0"/>
      <p:bldP spid="65" grpId="0" animBg="1"/>
      <p:bldP spid="92" grpId="0" animBg="1"/>
      <p:bldP spid="95" grpId="0"/>
      <p:bldP spid="96" grpId="0"/>
      <p:bldP spid="99" grpId="0"/>
      <p:bldP spid="103" grpId="0"/>
      <p:bldP spid="127" grpId="0"/>
      <p:bldP spid="130" grpId="0" animBg="1"/>
      <p:bldP spid="132" grpId="0"/>
      <p:bldP spid="93" grpId="0" animBg="1"/>
      <p:bldP spid="14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12917"/>
            <a:ext cx="10134600" cy="1158684"/>
          </a:xfrm>
        </p:spPr>
        <p:txBody>
          <a:bodyPr/>
          <a:lstStyle/>
          <a:p>
            <a:pPr algn="ctr"/>
            <a:r>
              <a:rPr lang="en-US" sz="4000" dirty="0">
                <a:solidFill>
                  <a:schemeClr val="tx1"/>
                </a:solidFill>
              </a:rPr>
              <a:t>Diagnosis for System Disease</a:t>
            </a:r>
            <a:br>
              <a:rPr lang="en-US" sz="4000" dirty="0">
                <a:solidFill>
                  <a:schemeClr val="tx1"/>
                </a:solidFill>
              </a:rPr>
            </a:br>
            <a:r>
              <a:rPr lang="en-US" sz="4000" dirty="0">
                <a:solidFill>
                  <a:schemeClr val="tx1"/>
                </a:solidFill>
              </a:rPr>
              <a:t>Aspirates or Necropsy</a:t>
            </a:r>
          </a:p>
        </p:txBody>
      </p:sp>
      <p:sp>
        <p:nvSpPr>
          <p:cNvPr id="6" name="TextBox 5"/>
          <p:cNvSpPr txBox="1"/>
          <p:nvPr/>
        </p:nvSpPr>
        <p:spPr>
          <a:xfrm>
            <a:off x="1223962" y="6476752"/>
            <a:ext cx="3124199" cy="246221"/>
          </a:xfrm>
          <a:prstGeom prst="rect">
            <a:avLst/>
          </a:prstGeom>
          <a:noFill/>
        </p:spPr>
        <p:txBody>
          <a:bodyPr wrap="square" rtlCol="0">
            <a:spAutoFit/>
          </a:bodyPr>
          <a:lstStyle/>
          <a:p>
            <a:r>
              <a:rPr lang="en-US" sz="1000" u="sng" dirty="0">
                <a:hlinkClick r:id="rId2"/>
              </a:rPr>
              <a:t>https://www.cdc.gov/dpdx/toxoplasmosis/index.html</a:t>
            </a:r>
            <a:endParaRPr lang="en-US" sz="1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226" y="1752352"/>
            <a:ext cx="4724400" cy="4724400"/>
          </a:xfrm>
          <a:prstGeom prst="rect">
            <a:avLst/>
          </a:prstGeom>
        </p:spPr>
      </p:pic>
      <p:sp>
        <p:nvSpPr>
          <p:cNvPr id="9" name="TextBox 8"/>
          <p:cNvSpPr txBox="1"/>
          <p:nvPr/>
        </p:nvSpPr>
        <p:spPr>
          <a:xfrm>
            <a:off x="914400" y="1371601"/>
            <a:ext cx="3009900" cy="830997"/>
          </a:xfrm>
          <a:prstGeom prst="rect">
            <a:avLst/>
          </a:prstGeom>
          <a:noFill/>
        </p:spPr>
        <p:txBody>
          <a:bodyPr wrap="square" rtlCol="0">
            <a:spAutoFit/>
          </a:bodyPr>
          <a:lstStyle/>
          <a:p>
            <a:r>
              <a:rPr lang="en-US" dirty="0">
                <a:latin typeface="Century Gothic" panose="020B0502020202020204" pitchFamily="34" charset="0"/>
              </a:rPr>
              <a:t>Tachyzoites from </a:t>
            </a:r>
          </a:p>
          <a:p>
            <a:r>
              <a:rPr lang="en-US" dirty="0">
                <a:latin typeface="Century Gothic" panose="020B0502020202020204" pitchFamily="34" charset="0"/>
              </a:rPr>
              <a:t>effusion or aspirate</a:t>
            </a:r>
          </a:p>
        </p:txBody>
      </p:sp>
      <p:sp>
        <p:nvSpPr>
          <p:cNvPr id="10" name="TextBox 9"/>
          <p:cNvSpPr txBox="1"/>
          <p:nvPr/>
        </p:nvSpPr>
        <p:spPr>
          <a:xfrm>
            <a:off x="5354592" y="2214000"/>
            <a:ext cx="6462714" cy="461665"/>
          </a:xfrm>
          <a:prstGeom prst="rect">
            <a:avLst/>
          </a:prstGeom>
          <a:noFill/>
        </p:spPr>
        <p:txBody>
          <a:bodyPr wrap="square" rtlCol="0">
            <a:spAutoFit/>
          </a:bodyPr>
          <a:lstStyle/>
          <a:p>
            <a:r>
              <a:rPr lang="en-US" dirty="0" err="1">
                <a:latin typeface="Century Gothic" panose="020B0502020202020204" pitchFamily="34" charset="0"/>
              </a:rPr>
              <a:t>Bradyzoite</a:t>
            </a:r>
            <a:r>
              <a:rPr lang="en-US" dirty="0">
                <a:latin typeface="Century Gothic" panose="020B0502020202020204" pitchFamily="34" charset="0"/>
              </a:rPr>
              <a:t> cyst from Necropsy / Histology</a:t>
            </a:r>
          </a:p>
        </p:txBody>
      </p:sp>
      <p:sp>
        <p:nvSpPr>
          <p:cNvPr id="11" name="TextBox 10"/>
          <p:cNvSpPr txBox="1"/>
          <p:nvPr/>
        </p:nvSpPr>
        <p:spPr>
          <a:xfrm>
            <a:off x="7214399" y="6571287"/>
            <a:ext cx="3397385" cy="246221"/>
          </a:xfrm>
          <a:prstGeom prst="rect">
            <a:avLst/>
          </a:prstGeom>
          <a:noFill/>
        </p:spPr>
        <p:txBody>
          <a:bodyPr wrap="square" rtlCol="0">
            <a:spAutoFit/>
          </a:bodyPr>
          <a:lstStyle/>
          <a:p>
            <a:r>
              <a:rPr lang="en-US" sz="1000" u="sng" dirty="0">
                <a:hlinkClick r:id="rId2"/>
              </a:rPr>
              <a:t>https://www.cdc.gov/dpdx/toxoplasmosis/index.html</a:t>
            </a:r>
            <a:endParaRPr lang="en-US" sz="10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8626" y="2795438"/>
            <a:ext cx="3577323" cy="357732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2880" y="2826542"/>
            <a:ext cx="3505200" cy="3505200"/>
          </a:xfrm>
          <a:prstGeom prst="rect">
            <a:avLst/>
          </a:prstGeom>
        </p:spPr>
      </p:pic>
    </p:spTree>
    <p:extLst>
      <p:ext uri="{BB962C8B-B14F-4D97-AF65-F5344CB8AC3E}">
        <p14:creationId xmlns:p14="http://schemas.microsoft.com/office/powerpoint/2010/main" val="3976271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BA55CE-EB33-4F3F-895D-F40502E06F34}"/>
              </a:ext>
            </a:extLst>
          </p:cNvPr>
          <p:cNvGrpSpPr/>
          <p:nvPr/>
        </p:nvGrpSpPr>
        <p:grpSpPr>
          <a:xfrm>
            <a:off x="952500" y="114300"/>
            <a:ext cx="9024549" cy="6743700"/>
            <a:chOff x="816441" y="114300"/>
            <a:chExt cx="9024549" cy="6743700"/>
          </a:xfrm>
        </p:grpSpPr>
        <p:pic>
          <p:nvPicPr>
            <p:cNvPr id="3" name="Picture 2" descr="Fig. 7. Cytology of a fine needle aspirate of a cat with pulmonary toxoplasmosis and lung consolidation with numerous intracellular and extracellular T. gondii tachyzoites and cysts (arrows). Courtesy of George Reppas, Vetnostics, Australia.">
              <a:extLst>
                <a:ext uri="{FF2B5EF4-FFF2-40B4-BE49-F238E27FC236}">
                  <a16:creationId xmlns:a16="http://schemas.microsoft.com/office/drawing/2014/main" id="{47747752-CE56-4105-B2D5-CF6F15FD8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41" y="114300"/>
              <a:ext cx="8991600" cy="6743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C37D87-EFEC-4AE8-B29E-B148F5A072B4}"/>
                </a:ext>
              </a:extLst>
            </p:cNvPr>
            <p:cNvSpPr txBox="1"/>
            <p:nvPr/>
          </p:nvSpPr>
          <p:spPr>
            <a:xfrm>
              <a:off x="818617" y="228659"/>
              <a:ext cx="6096000" cy="830997"/>
            </a:xfrm>
            <a:prstGeom prst="rect">
              <a:avLst/>
            </a:prstGeom>
            <a:noFill/>
          </p:spPr>
          <p:txBody>
            <a:bodyPr wrap="square">
              <a:spAutoFit/>
            </a:bodyPr>
            <a:lstStyle/>
            <a:p>
              <a:r>
                <a:rPr lang="en-US" b="0" i="0" dirty="0">
                  <a:effectLst/>
                  <a:latin typeface="Century Gothic" panose="020B0502020202020204" pitchFamily="34" charset="0"/>
                </a:rPr>
                <a:t>Cytology of a fine needle aspirate of a cat with pulmonary toxoplasmosis</a:t>
              </a:r>
              <a:endParaRPr lang="en-US" dirty="0">
                <a:latin typeface="Century Gothic" panose="020B0502020202020204" pitchFamily="34" charset="0"/>
              </a:endParaRPr>
            </a:p>
          </p:txBody>
        </p:sp>
        <p:sp>
          <p:nvSpPr>
            <p:cNvPr id="5" name="TextBox 4">
              <a:extLst>
                <a:ext uri="{FF2B5EF4-FFF2-40B4-BE49-F238E27FC236}">
                  <a16:creationId xmlns:a16="http://schemas.microsoft.com/office/drawing/2014/main" id="{BDBDA070-1C69-49FA-B090-9548071BF1D4}"/>
                </a:ext>
              </a:extLst>
            </p:cNvPr>
            <p:cNvSpPr txBox="1"/>
            <p:nvPr/>
          </p:nvSpPr>
          <p:spPr>
            <a:xfrm rot="5400000">
              <a:off x="8026091" y="1766560"/>
              <a:ext cx="3352800" cy="276999"/>
            </a:xfrm>
            <a:prstGeom prst="rect">
              <a:avLst/>
            </a:prstGeom>
            <a:noFill/>
          </p:spPr>
          <p:txBody>
            <a:bodyPr wrap="square">
              <a:spAutoFit/>
            </a:bodyPr>
            <a:lstStyle/>
            <a:p>
              <a:r>
                <a:rPr lang="en-US" sz="1200" b="0" i="0" dirty="0">
                  <a:effectLst/>
                  <a:latin typeface="Open Sans"/>
                </a:rPr>
                <a:t>Picture by George </a:t>
              </a:r>
              <a:r>
                <a:rPr lang="en-US" sz="1200" b="0" i="0" dirty="0" err="1">
                  <a:effectLst/>
                  <a:latin typeface="Open Sans"/>
                </a:rPr>
                <a:t>Reppas</a:t>
              </a:r>
              <a:r>
                <a:rPr lang="en-US" sz="1200" b="0" i="0" dirty="0">
                  <a:effectLst/>
                  <a:latin typeface="Open Sans"/>
                </a:rPr>
                <a:t>, </a:t>
              </a:r>
              <a:r>
                <a:rPr lang="en-US" sz="1200" b="0" i="0" dirty="0" err="1">
                  <a:effectLst/>
                  <a:latin typeface="Open Sans"/>
                </a:rPr>
                <a:t>Vetnostics</a:t>
              </a:r>
              <a:r>
                <a:rPr lang="en-US" sz="1200" b="0" i="0" dirty="0">
                  <a:effectLst/>
                  <a:latin typeface="Open Sans"/>
                </a:rPr>
                <a:t>, Australia</a:t>
              </a:r>
              <a:endParaRPr lang="en-US" sz="1200" dirty="0"/>
            </a:p>
          </p:txBody>
        </p:sp>
      </p:grpSp>
    </p:spTree>
    <p:extLst>
      <p:ext uri="{BB962C8B-B14F-4D97-AF65-F5344CB8AC3E}">
        <p14:creationId xmlns:p14="http://schemas.microsoft.com/office/powerpoint/2010/main" val="3517756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888205" y="1867797"/>
            <a:ext cx="11049000" cy="4533003"/>
          </a:xfrm>
        </p:spPr>
        <p:txBody>
          <a:bodyPr/>
          <a:lstStyle/>
          <a:p>
            <a:pPr marL="0" lvl="0" indent="0">
              <a:buClrTx/>
              <a:buNone/>
            </a:pPr>
            <a:r>
              <a:rPr lang="en-US" u="sng" dirty="0"/>
              <a:t>Intestinal / Acute Disease (shedding  oocysts)</a:t>
            </a:r>
          </a:p>
          <a:p>
            <a:pPr lvl="1">
              <a:buClrTx/>
              <a:buFont typeface="Wingdings" panose="05000000000000000000" pitchFamily="2" charset="2"/>
              <a:buChar char="§"/>
            </a:pPr>
            <a:r>
              <a:rPr lang="en-US" sz="2400" dirty="0"/>
              <a:t>Pyrimethamine plus triple sulfa drugs </a:t>
            </a:r>
          </a:p>
          <a:p>
            <a:pPr lvl="1">
              <a:buClrTx/>
              <a:buFont typeface="Wingdings" panose="05000000000000000000" pitchFamily="2" charset="2"/>
              <a:buChar char="§"/>
            </a:pPr>
            <a:r>
              <a:rPr lang="en-US" sz="2400" dirty="0"/>
              <a:t>Clindamycin</a:t>
            </a:r>
          </a:p>
          <a:p>
            <a:pPr lvl="1">
              <a:buClrTx/>
              <a:buFont typeface="Wingdings" panose="05000000000000000000" pitchFamily="2" charset="2"/>
              <a:buChar char="§"/>
            </a:pPr>
            <a:r>
              <a:rPr lang="en-US" sz="2400" dirty="0"/>
              <a:t>Ponazuril</a:t>
            </a:r>
          </a:p>
          <a:p>
            <a:pPr lvl="1">
              <a:buClrTx/>
              <a:buFont typeface="Wingdings" panose="05000000000000000000" pitchFamily="2" charset="2"/>
              <a:buChar char="§"/>
            </a:pPr>
            <a:r>
              <a:rPr lang="en-US" sz="2400" dirty="0"/>
              <a:t>Hospitalize cat during oocyst shedding to reduce zoonosis</a:t>
            </a:r>
          </a:p>
          <a:p>
            <a:pPr marL="0" lvl="0" indent="0">
              <a:buClrTx/>
              <a:buNone/>
            </a:pPr>
            <a:r>
              <a:rPr lang="en-US" u="sng" dirty="0"/>
              <a:t>Systemic Disease (clinically ill)</a:t>
            </a:r>
          </a:p>
          <a:p>
            <a:pPr lvl="1">
              <a:buClrTx/>
              <a:buFont typeface="Wingdings" panose="05000000000000000000" pitchFamily="2" charset="2"/>
              <a:buChar char="§"/>
            </a:pPr>
            <a:r>
              <a:rPr lang="en-US" sz="2400" b="1" dirty="0"/>
              <a:t>Clindamycin</a:t>
            </a:r>
            <a:r>
              <a:rPr lang="en-US" sz="2400" dirty="0"/>
              <a:t> for at least 4 weeks</a:t>
            </a:r>
          </a:p>
          <a:p>
            <a:pPr lvl="1">
              <a:buClrTx/>
              <a:buFont typeface="Wingdings" panose="05000000000000000000" pitchFamily="2" charset="2"/>
              <a:buChar char="§"/>
            </a:pPr>
            <a:r>
              <a:rPr lang="en-US" sz="2400" dirty="0"/>
              <a:t>Supportive treatment depending on clinical signs</a:t>
            </a:r>
          </a:p>
          <a:p>
            <a:pPr lvl="1">
              <a:buClrTx/>
              <a:buFont typeface="Wingdings" panose="05000000000000000000" pitchFamily="2" charset="2"/>
              <a:buChar char="§"/>
            </a:pPr>
            <a:r>
              <a:rPr lang="en-US" sz="2400" dirty="0"/>
              <a:t>No good treatment to clear tissue cysts</a:t>
            </a:r>
          </a:p>
        </p:txBody>
      </p:sp>
      <p:sp>
        <p:nvSpPr>
          <p:cNvPr id="5" name="Rectangle 2"/>
          <p:cNvSpPr txBox="1">
            <a:spLocks noChangeArrowheads="1"/>
          </p:cNvSpPr>
          <p:nvPr/>
        </p:nvSpPr>
        <p:spPr bwMode="auto">
          <a:xfrm>
            <a:off x="1638300" y="152400"/>
            <a:ext cx="9525000" cy="1319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4000" b="1" kern="0" dirty="0">
                <a:solidFill>
                  <a:schemeClr val="tx1"/>
                </a:solidFill>
              </a:rPr>
              <a:t>Treatment</a:t>
            </a:r>
            <a:r>
              <a:rPr lang="en-US" sz="4000" b="1" i="1" kern="0" dirty="0">
                <a:solidFill>
                  <a:schemeClr val="tx1"/>
                </a:solidFill>
              </a:rPr>
              <a:t>: </a:t>
            </a:r>
            <a:r>
              <a:rPr lang="en-US" sz="4000" i="1" kern="0" dirty="0">
                <a:solidFill>
                  <a:schemeClr val="tx1"/>
                </a:solidFill>
              </a:rPr>
              <a:t>Toxoplasma </a:t>
            </a:r>
            <a:r>
              <a:rPr lang="en-US" sz="4000" i="1" kern="0" dirty="0" err="1">
                <a:solidFill>
                  <a:schemeClr val="tx1"/>
                </a:solidFill>
              </a:rPr>
              <a:t>gondii</a:t>
            </a:r>
            <a:endParaRPr lang="en-US" sz="4000" i="1" kern="0" dirty="0">
              <a:solidFill>
                <a:schemeClr val="tx1"/>
              </a:solidFill>
            </a:endParaRPr>
          </a:p>
          <a:p>
            <a:pPr algn="ctr"/>
            <a:r>
              <a:rPr lang="en-US" altLang="en-US" sz="4000" kern="0" dirty="0">
                <a:solidFill>
                  <a:schemeClr val="tx1"/>
                </a:solidFill>
              </a:rPr>
              <a:t>cats only</a:t>
            </a:r>
            <a:endParaRPr lang="en-US" altLang="en-US" sz="3600" kern="0"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7" y="262236"/>
            <a:ext cx="1509713" cy="1509713"/>
          </a:xfrm>
          <a:prstGeom prst="rect">
            <a:avLst/>
          </a:prstGeom>
        </p:spPr>
      </p:pic>
      <p:sp>
        <p:nvSpPr>
          <p:cNvPr id="7" name="Rectangle 6">
            <a:extLst>
              <a:ext uri="{FF2B5EF4-FFF2-40B4-BE49-F238E27FC236}">
                <a16:creationId xmlns:a16="http://schemas.microsoft.com/office/drawing/2014/main" id="{6149D547-37FB-4026-9541-C50E7FE28E20}"/>
              </a:ext>
            </a:extLst>
          </p:cNvPr>
          <p:cNvSpPr/>
          <p:nvPr/>
        </p:nvSpPr>
        <p:spPr>
          <a:xfrm>
            <a:off x="192601" y="6182218"/>
            <a:ext cx="609462" cy="461665"/>
          </a:xfrm>
          <a:prstGeom prst="rect">
            <a:avLst/>
          </a:prstGeom>
        </p:spPr>
        <p:txBody>
          <a:bodyPr wrap="none">
            <a:spAutoFit/>
          </a:bodyPr>
          <a:lstStyle/>
          <a:p>
            <a:r>
              <a:rPr lang="en-US" b="1" dirty="0">
                <a:solidFill>
                  <a:srgbClr val="D60093"/>
                </a:solidFill>
                <a:latin typeface="Century Gothic" panose="020B0502020202020204" pitchFamily="34" charset="0"/>
              </a:rPr>
              <a:t>FYI</a:t>
            </a:r>
          </a:p>
        </p:txBody>
      </p:sp>
    </p:spTree>
    <p:extLst>
      <p:ext uri="{BB962C8B-B14F-4D97-AF65-F5344CB8AC3E}">
        <p14:creationId xmlns:p14="http://schemas.microsoft.com/office/powerpoint/2010/main" val="2516655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687929" y="1476945"/>
            <a:ext cx="11425742" cy="5223622"/>
          </a:xfrm>
        </p:spPr>
        <p:txBody>
          <a:bodyPr/>
          <a:lstStyle/>
          <a:p>
            <a:pPr lvl="0">
              <a:buClrTx/>
              <a:buFont typeface="Wingdings" panose="05000000000000000000" pitchFamily="2" charset="2"/>
              <a:buChar char="§"/>
            </a:pPr>
            <a:r>
              <a:rPr lang="en-US" dirty="0">
                <a:solidFill>
                  <a:srgbClr val="0070C0"/>
                </a:solidFill>
              </a:rPr>
              <a:t>Sanitation</a:t>
            </a:r>
            <a:endParaRPr lang="en-US" sz="4000" dirty="0">
              <a:solidFill>
                <a:srgbClr val="0070C0"/>
              </a:solidFill>
            </a:endParaRPr>
          </a:p>
          <a:p>
            <a:pPr lvl="1">
              <a:buClrTx/>
              <a:buFont typeface="Wingdings" panose="05000000000000000000" pitchFamily="2" charset="2"/>
              <a:buChar char="§"/>
            </a:pPr>
            <a:r>
              <a:rPr lang="en-US" dirty="0">
                <a:solidFill>
                  <a:srgbClr val="0070C0"/>
                </a:solidFill>
              </a:rPr>
              <a:t>Clean litter box </a:t>
            </a:r>
            <a:r>
              <a:rPr lang="en-US" b="1" dirty="0">
                <a:solidFill>
                  <a:srgbClr val="0070C0"/>
                </a:solidFill>
              </a:rPr>
              <a:t>daily </a:t>
            </a:r>
            <a:r>
              <a:rPr lang="en-US" dirty="0">
                <a:solidFill>
                  <a:srgbClr val="0070C0"/>
                </a:solidFill>
              </a:rPr>
              <a:t>(environmental sporulation in 1-3 days)</a:t>
            </a:r>
          </a:p>
          <a:p>
            <a:pPr marL="457200" lvl="1" indent="0">
              <a:buClrTx/>
              <a:buNone/>
            </a:pPr>
            <a:endParaRPr lang="en-US" sz="3600" dirty="0"/>
          </a:p>
          <a:p>
            <a:pPr marL="0" indent="0">
              <a:buClrTx/>
              <a:buNone/>
            </a:pPr>
            <a:endParaRPr lang="en-US" sz="4000" dirty="0"/>
          </a:p>
          <a:p>
            <a:pPr marL="0" indent="0">
              <a:buClrTx/>
              <a:buNone/>
            </a:pPr>
            <a:endParaRPr lang="en-US" sz="4000" dirty="0"/>
          </a:p>
          <a:p>
            <a:pPr>
              <a:buClrTx/>
              <a:buFont typeface="Wingdings" panose="05000000000000000000" pitchFamily="2" charset="2"/>
              <a:buChar char="§"/>
            </a:pPr>
            <a:endParaRPr lang="en-US" sz="4000" dirty="0"/>
          </a:p>
          <a:p>
            <a:pPr>
              <a:buClrTx/>
              <a:buFont typeface="Wingdings" panose="05000000000000000000" pitchFamily="2" charset="2"/>
              <a:buChar char="§"/>
            </a:pPr>
            <a:r>
              <a:rPr lang="en-US" b="1" dirty="0">
                <a:solidFill>
                  <a:srgbClr val="0070C0"/>
                </a:solidFill>
              </a:rPr>
              <a:t>Don’t let cats outside</a:t>
            </a:r>
            <a:r>
              <a:rPr lang="en-US" dirty="0">
                <a:solidFill>
                  <a:srgbClr val="0070C0"/>
                </a:solidFill>
              </a:rPr>
              <a:t>                                                          to defecate or hunt </a:t>
            </a:r>
            <a:endParaRPr lang="en-US" sz="9600" dirty="0">
              <a:solidFill>
                <a:srgbClr val="0070C0"/>
              </a:solidFill>
            </a:endParaRPr>
          </a:p>
        </p:txBody>
      </p:sp>
      <p:sp>
        <p:nvSpPr>
          <p:cNvPr id="5" name="Rectangle 2"/>
          <p:cNvSpPr txBox="1">
            <a:spLocks noChangeArrowheads="1"/>
          </p:cNvSpPr>
          <p:nvPr/>
        </p:nvSpPr>
        <p:spPr bwMode="auto">
          <a:xfrm>
            <a:off x="1638300" y="157433"/>
            <a:ext cx="9525000" cy="1319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4000" b="1" kern="0" dirty="0">
                <a:solidFill>
                  <a:schemeClr val="tx1"/>
                </a:solidFill>
              </a:rPr>
              <a:t>Control</a:t>
            </a:r>
            <a:r>
              <a:rPr lang="en-US" sz="4000" b="1" i="1" kern="0" dirty="0">
                <a:solidFill>
                  <a:schemeClr val="tx1"/>
                </a:solidFill>
              </a:rPr>
              <a:t>: </a:t>
            </a:r>
            <a:r>
              <a:rPr lang="en-US" sz="4000" i="1" kern="0" dirty="0">
                <a:solidFill>
                  <a:schemeClr val="tx1"/>
                </a:solidFill>
              </a:rPr>
              <a:t>Toxoplasma gondii</a:t>
            </a:r>
            <a:r>
              <a:rPr lang="en-US" sz="3600" i="1" kern="0" dirty="0">
                <a:solidFill>
                  <a:schemeClr val="tx1"/>
                </a:solidFill>
              </a:rPr>
              <a:t> </a:t>
            </a:r>
            <a:r>
              <a:rPr lang="en-US" sz="3600" kern="0" dirty="0">
                <a:solidFill>
                  <a:schemeClr val="tx1"/>
                </a:solidFill>
              </a:rPr>
              <a:t>in cats</a:t>
            </a:r>
            <a:endParaRPr lang="en-US" sz="4000" kern="0"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38" y="288221"/>
            <a:ext cx="1188724" cy="118872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3003"/>
          <a:stretch/>
        </p:blipFill>
        <p:spPr>
          <a:xfrm>
            <a:off x="5328641" y="3276600"/>
            <a:ext cx="3124200" cy="246465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20596"/>
          <a:stretch/>
        </p:blipFill>
        <p:spPr>
          <a:xfrm>
            <a:off x="8757641" y="3307407"/>
            <a:ext cx="2997482" cy="2438611"/>
          </a:xfrm>
          <a:prstGeom prst="rect">
            <a:avLst/>
          </a:prstGeom>
        </p:spPr>
      </p:pic>
      <p:sp>
        <p:nvSpPr>
          <p:cNvPr id="10" name="Rectangle 9"/>
          <p:cNvSpPr/>
          <p:nvPr/>
        </p:nvSpPr>
        <p:spPr>
          <a:xfrm>
            <a:off x="7305961" y="5761783"/>
            <a:ext cx="2903359" cy="276999"/>
          </a:xfrm>
          <a:prstGeom prst="rect">
            <a:avLst/>
          </a:prstGeom>
        </p:spPr>
        <p:txBody>
          <a:bodyPr wrap="none">
            <a:spAutoFit/>
          </a:bodyPr>
          <a:lstStyle/>
          <a:p>
            <a:r>
              <a:rPr lang="en-US" sz="1200" dirty="0">
                <a:hlinkClick r:id="rId6"/>
              </a:rPr>
              <a:t>https://theoatmeal.com/comics/universe_cat</a:t>
            </a:r>
            <a:endParaRPr lang="en-US" sz="1200" dirty="0"/>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28700" y="3769246"/>
            <a:ext cx="1524000" cy="1479364"/>
          </a:xfrm>
          <a:prstGeom prst="rect">
            <a:avLst/>
          </a:prstGeom>
        </p:spPr>
      </p:pic>
      <p:sp>
        <p:nvSpPr>
          <p:cNvPr id="2" name="Rectangle 3">
            <a:extLst>
              <a:ext uri="{FF2B5EF4-FFF2-40B4-BE49-F238E27FC236}">
                <a16:creationId xmlns:a16="http://schemas.microsoft.com/office/drawing/2014/main" id="{9CAF9EA2-E394-B279-065A-A0985A2A0CED}"/>
              </a:ext>
            </a:extLst>
          </p:cNvPr>
          <p:cNvSpPr txBox="1">
            <a:spLocks noChangeArrowheads="1"/>
          </p:cNvSpPr>
          <p:nvPr/>
        </p:nvSpPr>
        <p:spPr bwMode="auto">
          <a:xfrm>
            <a:off x="618173" y="2299850"/>
            <a:ext cx="4794078" cy="1319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Century Gothic" panose="020B0502020202020204" pitchFamily="34" charset="0"/>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Century Gothic" panose="020B0502020202020204" pitchFamily="34" charset="0"/>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Century Gothic" panose="020B0502020202020204" pitchFamily="34" charset="0"/>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Century Gothic" panose="020B0502020202020204" pitchFamily="34" charset="0"/>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457200" lvl="1" indent="0">
              <a:buClrTx/>
              <a:buFont typeface="Wingdings" pitchFamily="2" charset="2"/>
              <a:buNone/>
            </a:pPr>
            <a:endParaRPr lang="en-US" sz="3600" kern="0" dirty="0"/>
          </a:p>
          <a:p>
            <a:pPr>
              <a:buClrTx/>
              <a:buFont typeface="Wingdings" pitchFamily="2" charset="2"/>
              <a:buChar char="§"/>
            </a:pPr>
            <a:r>
              <a:rPr lang="en-US" b="1" kern="0" dirty="0">
                <a:solidFill>
                  <a:srgbClr val="0070C0"/>
                </a:solidFill>
              </a:rPr>
              <a:t>No raw meat </a:t>
            </a:r>
            <a:r>
              <a:rPr lang="en-US" kern="0" dirty="0">
                <a:solidFill>
                  <a:srgbClr val="0070C0"/>
                </a:solidFill>
              </a:rPr>
              <a:t>for cats</a:t>
            </a:r>
          </a:p>
        </p:txBody>
      </p:sp>
    </p:spTree>
    <p:extLst>
      <p:ext uri="{BB962C8B-B14F-4D97-AF65-F5344CB8AC3E}">
        <p14:creationId xmlns:p14="http://schemas.microsoft.com/office/powerpoint/2010/main" val="127597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4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DACF07-DFC6-0877-E7AA-D6716F1B8799}"/>
              </a:ext>
            </a:extLst>
          </p:cNvPr>
          <p:cNvSpPr txBox="1"/>
          <p:nvPr/>
        </p:nvSpPr>
        <p:spPr>
          <a:xfrm>
            <a:off x="304800" y="304800"/>
            <a:ext cx="9070520" cy="646331"/>
          </a:xfrm>
          <a:prstGeom prst="rect">
            <a:avLst/>
          </a:prstGeom>
          <a:noFill/>
        </p:spPr>
        <p:txBody>
          <a:bodyPr wrap="square">
            <a:spAutoFit/>
          </a:bodyPr>
          <a:lstStyle/>
          <a:p>
            <a:r>
              <a:rPr lang="en-US" sz="3600" b="1" kern="0" dirty="0">
                <a:solidFill>
                  <a:schemeClr val="tx1"/>
                </a:solidFill>
                <a:latin typeface="Century Gothic" panose="020B0502020202020204" pitchFamily="34" charset="0"/>
              </a:rPr>
              <a:t>Epidemiology:</a:t>
            </a:r>
            <a:r>
              <a:rPr lang="en-US" sz="3600" b="1" i="1" kern="0" dirty="0">
                <a:solidFill>
                  <a:schemeClr val="tx1"/>
                </a:solidFill>
                <a:latin typeface="Century Gothic" panose="020B0502020202020204" pitchFamily="34" charset="0"/>
              </a:rPr>
              <a:t> </a:t>
            </a:r>
            <a:r>
              <a:rPr lang="en-US" sz="3600" i="1" kern="0" dirty="0">
                <a:solidFill>
                  <a:schemeClr val="tx1"/>
                </a:solidFill>
                <a:latin typeface="Century Gothic" panose="020B0502020202020204" pitchFamily="34" charset="0"/>
              </a:rPr>
              <a:t>Toxoplasma gondii</a:t>
            </a:r>
            <a:endParaRPr lang="en-US" sz="3600" kern="0" dirty="0">
              <a:solidFill>
                <a:schemeClr val="tx1"/>
              </a:solidFill>
              <a:latin typeface="Century Gothic" panose="020B0502020202020204" pitchFamily="34" charset="0"/>
            </a:endParaRPr>
          </a:p>
        </p:txBody>
      </p:sp>
      <p:sp>
        <p:nvSpPr>
          <p:cNvPr id="6" name="TextBox 5">
            <a:extLst>
              <a:ext uri="{FF2B5EF4-FFF2-40B4-BE49-F238E27FC236}">
                <a16:creationId xmlns:a16="http://schemas.microsoft.com/office/drawing/2014/main" id="{C9A47254-1ED8-4226-DA13-7F4553602CB0}"/>
              </a:ext>
            </a:extLst>
          </p:cNvPr>
          <p:cNvSpPr txBox="1"/>
          <p:nvPr/>
        </p:nvSpPr>
        <p:spPr>
          <a:xfrm>
            <a:off x="429492" y="1368799"/>
            <a:ext cx="7010400" cy="2492990"/>
          </a:xfrm>
          <a:prstGeom prst="rect">
            <a:avLst/>
          </a:prstGeom>
          <a:noFill/>
        </p:spPr>
        <p:txBody>
          <a:bodyPr wrap="square">
            <a:spAutoFit/>
          </a:bodyPr>
          <a:lstStyle/>
          <a:p>
            <a:pPr marL="342900" indent="-342900">
              <a:buFont typeface="Wingdings" panose="05000000000000000000" pitchFamily="2" charset="2"/>
              <a:buChar char="§"/>
            </a:pPr>
            <a:r>
              <a:rPr lang="en-US" sz="2800" dirty="0">
                <a:latin typeface="Century Gothic" panose="020B0502020202020204" pitchFamily="34" charset="0"/>
              </a:rPr>
              <a:t>Worldwide distribution</a:t>
            </a:r>
          </a:p>
          <a:p>
            <a:endParaRPr lang="en-US" sz="2800" dirty="0">
              <a:latin typeface="Century Gothic" panose="020B0502020202020204" pitchFamily="34" charset="0"/>
            </a:endParaRPr>
          </a:p>
          <a:p>
            <a:pPr marL="342900" indent="-342900">
              <a:buFont typeface="Wingdings" panose="05000000000000000000" pitchFamily="2" charset="2"/>
              <a:buChar char="§"/>
            </a:pPr>
            <a:r>
              <a:rPr lang="en-US" sz="2800" dirty="0">
                <a:latin typeface="Century Gothic" panose="020B0502020202020204" pitchFamily="34" charset="0"/>
              </a:rPr>
              <a:t>Higher prevalence:</a:t>
            </a:r>
          </a:p>
          <a:p>
            <a:pPr marL="800100" lvl="1" indent="-342900">
              <a:buFont typeface="Wingdings" panose="05000000000000000000" pitchFamily="2" charset="2"/>
              <a:buChar char="§"/>
            </a:pPr>
            <a:r>
              <a:rPr lang="en-US" dirty="0">
                <a:latin typeface="Century Gothic" panose="020B0502020202020204" pitchFamily="34" charset="0"/>
              </a:rPr>
              <a:t>warmer climates</a:t>
            </a:r>
          </a:p>
          <a:p>
            <a:pPr marL="800100" lvl="1" indent="-342900">
              <a:buFont typeface="Wingdings" panose="05000000000000000000" pitchFamily="2" charset="2"/>
              <a:buChar char="§"/>
            </a:pPr>
            <a:r>
              <a:rPr lang="en-US" dirty="0">
                <a:latin typeface="Century Gothic" panose="020B0502020202020204" pitchFamily="34" charset="0"/>
              </a:rPr>
              <a:t>high human  population densities (likely due to higher cat populations)</a:t>
            </a:r>
          </a:p>
        </p:txBody>
      </p:sp>
      <p:sp>
        <p:nvSpPr>
          <p:cNvPr id="7" name="TextBox 6">
            <a:extLst>
              <a:ext uri="{FF2B5EF4-FFF2-40B4-BE49-F238E27FC236}">
                <a16:creationId xmlns:a16="http://schemas.microsoft.com/office/drawing/2014/main" id="{8972450C-C747-121D-67FC-01849128D757}"/>
              </a:ext>
            </a:extLst>
          </p:cNvPr>
          <p:cNvSpPr txBox="1"/>
          <p:nvPr/>
        </p:nvSpPr>
        <p:spPr>
          <a:xfrm>
            <a:off x="429154" y="4083784"/>
            <a:ext cx="6858000" cy="2000548"/>
          </a:xfrm>
          <a:prstGeom prst="rect">
            <a:avLst/>
          </a:prstGeom>
          <a:noFill/>
        </p:spPr>
        <p:txBody>
          <a:bodyPr wrap="square">
            <a:spAutoFit/>
          </a:bodyPr>
          <a:lstStyle/>
          <a:p>
            <a:endParaRPr lang="en-US" dirty="0">
              <a:latin typeface="Century Gothic" panose="020B0502020202020204" pitchFamily="34" charset="0"/>
            </a:endParaRPr>
          </a:p>
          <a:p>
            <a:pPr marL="342900" indent="-342900">
              <a:buFont typeface="Wingdings" panose="05000000000000000000" pitchFamily="2" charset="2"/>
              <a:buChar char="§"/>
            </a:pPr>
            <a:r>
              <a:rPr lang="en-US" sz="2800" dirty="0">
                <a:latin typeface="Century Gothic" panose="020B0502020202020204" pitchFamily="34" charset="0"/>
              </a:rPr>
              <a:t>Risk Factors for exposure to </a:t>
            </a:r>
            <a:r>
              <a:rPr lang="en-US" sz="2800" i="1" dirty="0">
                <a:latin typeface="Century Gothic" panose="020B0502020202020204" pitchFamily="34" charset="0"/>
              </a:rPr>
              <a:t>T. gondii</a:t>
            </a:r>
            <a:r>
              <a:rPr lang="en-US" sz="2800" dirty="0">
                <a:latin typeface="Century Gothic" panose="020B0502020202020204" pitchFamily="34" charset="0"/>
              </a:rPr>
              <a:t>:</a:t>
            </a:r>
          </a:p>
          <a:p>
            <a:pPr marL="800100" lvl="1" indent="-342900">
              <a:buFont typeface="Wingdings" panose="05000000000000000000" pitchFamily="2" charset="2"/>
              <a:buChar char="§"/>
            </a:pPr>
            <a:r>
              <a:rPr lang="en-US" dirty="0">
                <a:latin typeface="Century Gothic" panose="020B0502020202020204" pitchFamily="34" charset="0"/>
              </a:rPr>
              <a:t>For cats – younger, outdoors, males</a:t>
            </a:r>
          </a:p>
          <a:p>
            <a:pPr marL="800100" lvl="1" indent="-342900">
              <a:buFont typeface="Wingdings" panose="05000000000000000000" pitchFamily="2" charset="2"/>
              <a:buChar char="§"/>
            </a:pPr>
            <a:r>
              <a:rPr lang="en-US" dirty="0">
                <a:latin typeface="Century Gothic" panose="020B0502020202020204" pitchFamily="34" charset="0"/>
              </a:rPr>
              <a:t>Eating undercooked foods</a:t>
            </a:r>
          </a:p>
          <a:p>
            <a:pPr marL="800100" lvl="1" indent="-342900">
              <a:buFont typeface="Wingdings" panose="05000000000000000000" pitchFamily="2" charset="2"/>
              <a:buChar char="§"/>
            </a:pPr>
            <a:r>
              <a:rPr lang="en-US" dirty="0">
                <a:latin typeface="Century Gothic" panose="020B0502020202020204" pitchFamily="34" charset="0"/>
              </a:rPr>
              <a:t>Living in highly dense population</a:t>
            </a:r>
          </a:p>
        </p:txBody>
      </p:sp>
      <p:pic>
        <p:nvPicPr>
          <p:cNvPr id="2" name="Picture 2" descr="It is unrealistic to ask people to stop feeding feral cats – PoC">
            <a:extLst>
              <a:ext uri="{FF2B5EF4-FFF2-40B4-BE49-F238E27FC236}">
                <a16:creationId xmlns:a16="http://schemas.microsoft.com/office/drawing/2014/main" id="{E70F14B5-971A-C1D6-2FD5-F57782AFA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1" y="1368799"/>
            <a:ext cx="4295245" cy="395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17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419100" y="1143000"/>
            <a:ext cx="11353800" cy="2286000"/>
          </a:xfrm>
        </p:spPr>
        <p:txBody>
          <a:bodyPr/>
          <a:lstStyle/>
          <a:p>
            <a:pPr lvl="0">
              <a:buClrTx/>
              <a:buFont typeface="Wingdings" panose="05000000000000000000" pitchFamily="2" charset="2"/>
              <a:buChar char="§"/>
            </a:pPr>
            <a:r>
              <a:rPr lang="en-US" sz="2800" b="1" dirty="0"/>
              <a:t>Dogs</a:t>
            </a:r>
          </a:p>
          <a:p>
            <a:pPr lvl="1">
              <a:buClrTx/>
              <a:buFont typeface="Wingdings" panose="05000000000000000000" pitchFamily="2" charset="2"/>
              <a:buChar char="§"/>
            </a:pPr>
            <a:r>
              <a:rPr lang="en-US" sz="2400" dirty="0"/>
              <a:t>Systemic toxoplasmosis </a:t>
            </a:r>
          </a:p>
          <a:p>
            <a:pPr lvl="1">
              <a:buClrTx/>
              <a:buFont typeface="Wingdings" panose="05000000000000000000" pitchFamily="2" charset="2"/>
              <a:buChar char="§"/>
            </a:pPr>
            <a:r>
              <a:rPr lang="en-US" sz="2400" dirty="0"/>
              <a:t>Less commonly develop clinical disease</a:t>
            </a:r>
          </a:p>
          <a:p>
            <a:pPr lvl="1">
              <a:buClrTx/>
              <a:buFont typeface="Wingdings" panose="05000000000000000000" pitchFamily="2" charset="2"/>
              <a:buChar char="§"/>
            </a:pPr>
            <a:r>
              <a:rPr lang="en-US" sz="2400" u="sng" dirty="0"/>
              <a:t>Fever, neurological, ocular or respiratory signs</a:t>
            </a:r>
          </a:p>
          <a:p>
            <a:pPr lvl="1">
              <a:buClrTx/>
              <a:buFont typeface="Wingdings" panose="05000000000000000000" pitchFamily="2" charset="2"/>
              <a:buChar char="§"/>
            </a:pPr>
            <a:r>
              <a:rPr lang="en-US" sz="2400" u="sng" dirty="0"/>
              <a:t>Rule-out </a:t>
            </a:r>
            <a:r>
              <a:rPr lang="en-US" sz="2400" i="1" u="sng" dirty="0" err="1"/>
              <a:t>Neospora</a:t>
            </a:r>
            <a:r>
              <a:rPr lang="en-US" sz="2400" i="1" u="sng" dirty="0"/>
              <a:t> caninum </a:t>
            </a:r>
            <a:r>
              <a:rPr lang="en-US" sz="2400" u="sng" dirty="0"/>
              <a:t>infection</a:t>
            </a:r>
          </a:p>
        </p:txBody>
      </p:sp>
      <p:sp>
        <p:nvSpPr>
          <p:cNvPr id="5" name="Rectangle 2"/>
          <p:cNvSpPr txBox="1">
            <a:spLocks noChangeArrowheads="1"/>
          </p:cNvSpPr>
          <p:nvPr/>
        </p:nvSpPr>
        <p:spPr bwMode="auto">
          <a:xfrm>
            <a:off x="1828800" y="152399"/>
            <a:ext cx="9525000" cy="1319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sz="4000" b="1" i="1" kern="0" dirty="0">
                <a:solidFill>
                  <a:schemeClr val="tx1"/>
                </a:solidFill>
              </a:rPr>
              <a:t>Toxoplasma </a:t>
            </a:r>
            <a:r>
              <a:rPr lang="en-US" sz="4000" b="1" i="1" kern="0" dirty="0" err="1">
                <a:solidFill>
                  <a:schemeClr val="tx1"/>
                </a:solidFill>
              </a:rPr>
              <a:t>gondii</a:t>
            </a:r>
            <a:endParaRPr lang="en-US" sz="4000" b="1" i="1" kern="0" dirty="0">
              <a:solidFill>
                <a:schemeClr val="tx1"/>
              </a:solidFill>
            </a:endParaRPr>
          </a:p>
          <a:p>
            <a:pPr algn="ctr"/>
            <a:r>
              <a:rPr lang="en-US" altLang="en-US" sz="4000" kern="0" dirty="0">
                <a:solidFill>
                  <a:schemeClr val="tx1"/>
                </a:solidFill>
              </a:rPr>
              <a:t>Non-felid </a:t>
            </a:r>
            <a:r>
              <a:rPr lang="en-US" altLang="en-US" sz="4000" kern="0" dirty="0" err="1">
                <a:solidFill>
                  <a:schemeClr val="tx1"/>
                </a:solidFill>
              </a:rPr>
              <a:t>paratenic</a:t>
            </a:r>
            <a:r>
              <a:rPr lang="en-US" altLang="en-US" sz="4000" kern="0" dirty="0">
                <a:solidFill>
                  <a:schemeClr val="tx1"/>
                </a:solidFill>
              </a:rPr>
              <a:t> hosts</a:t>
            </a:r>
            <a:endParaRPr lang="en-US" altLang="en-US" sz="3600" kern="0" dirty="0">
              <a:solidFill>
                <a:schemeClr val="tx1"/>
              </a:solidFill>
            </a:endParaRPr>
          </a:p>
        </p:txBody>
      </p:sp>
      <p:pic>
        <p:nvPicPr>
          <p:cNvPr id="4098" name="Picture 2" descr="Image result for sheep and cats">
            <a:extLst>
              <a:ext uri="{FF2B5EF4-FFF2-40B4-BE49-F238E27FC236}">
                <a16:creationId xmlns:a16="http://schemas.microsoft.com/office/drawing/2014/main" id="{F377CC41-3447-42DE-BD42-40762F152E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162800" y="3515249"/>
            <a:ext cx="4838700" cy="31903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538D2B5F-8D44-51DA-7943-90286C3FE89C}"/>
              </a:ext>
            </a:extLst>
          </p:cNvPr>
          <p:cNvSpPr txBox="1">
            <a:spLocks noChangeArrowheads="1"/>
          </p:cNvSpPr>
          <p:nvPr/>
        </p:nvSpPr>
        <p:spPr bwMode="auto">
          <a:xfrm>
            <a:off x="419100" y="3515249"/>
            <a:ext cx="11353800" cy="29216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Century Gothic" panose="020B0502020202020204" pitchFamily="34" charset="0"/>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Century Gothic" panose="020B0502020202020204" pitchFamily="34" charset="0"/>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Century Gothic" panose="020B0502020202020204" pitchFamily="34" charset="0"/>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Century Gothic" panose="020B0502020202020204" pitchFamily="34" charset="0"/>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lvl="2">
              <a:buClrTx/>
              <a:buFont typeface="Wingdings" pitchFamily="2" charset="2"/>
              <a:buChar char="§"/>
            </a:pPr>
            <a:endParaRPr lang="en-US" sz="1800" kern="0" dirty="0"/>
          </a:p>
          <a:p>
            <a:pPr>
              <a:buClrTx/>
              <a:buFont typeface="Wingdings" pitchFamily="2" charset="2"/>
              <a:buChar char="§"/>
            </a:pPr>
            <a:r>
              <a:rPr lang="en-US" sz="2800" b="1" kern="0" dirty="0"/>
              <a:t>Sheep &amp; Goats</a:t>
            </a:r>
          </a:p>
          <a:p>
            <a:pPr lvl="1">
              <a:buClrTx/>
              <a:buFont typeface="Wingdings" pitchFamily="2" charset="2"/>
              <a:buChar char="§"/>
            </a:pPr>
            <a:r>
              <a:rPr lang="en-US" sz="2400" kern="0" dirty="0"/>
              <a:t>Systemic &amp; Congenital toxoplasmosis</a:t>
            </a:r>
          </a:p>
          <a:p>
            <a:pPr lvl="1">
              <a:buClrTx/>
              <a:buFont typeface="Wingdings" pitchFamily="2" charset="2"/>
              <a:buChar char="§"/>
            </a:pPr>
            <a:r>
              <a:rPr lang="en-US" sz="2400" kern="0" dirty="0"/>
              <a:t>Systemic – </a:t>
            </a:r>
            <a:r>
              <a:rPr lang="en-US" sz="2400" u="sng" kern="0" dirty="0"/>
              <a:t>CNS signs </a:t>
            </a:r>
            <a:r>
              <a:rPr lang="en-US" sz="2400" kern="0" dirty="0"/>
              <a:t>(circling, etc.)</a:t>
            </a:r>
          </a:p>
          <a:p>
            <a:pPr lvl="1">
              <a:buClrTx/>
              <a:buFont typeface="Wingdings" pitchFamily="2" charset="2"/>
              <a:buChar char="§"/>
            </a:pPr>
            <a:r>
              <a:rPr lang="en-US" sz="2400" u="sng" kern="0" dirty="0"/>
              <a:t>Congenital – abortion</a:t>
            </a:r>
          </a:p>
          <a:p>
            <a:pPr lvl="1">
              <a:buClrTx/>
              <a:buFont typeface="Wingdings" pitchFamily="2" charset="2"/>
              <a:buChar char="§"/>
            </a:pPr>
            <a:r>
              <a:rPr lang="en-US" sz="2400" kern="0" dirty="0" err="1"/>
              <a:t>Toxovac</a:t>
            </a:r>
            <a:r>
              <a:rPr lang="en-US" sz="2400" kern="0" dirty="0"/>
              <a:t> S48 live vaccine available</a:t>
            </a:r>
          </a:p>
        </p:txBody>
      </p:sp>
    </p:spTree>
    <p:extLst>
      <p:ext uri="{BB962C8B-B14F-4D97-AF65-F5344CB8AC3E}">
        <p14:creationId xmlns:p14="http://schemas.microsoft.com/office/powerpoint/2010/main" val="378964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rtoon toxoplasmosis">
            <a:extLst>
              <a:ext uri="{FF2B5EF4-FFF2-40B4-BE49-F238E27FC236}">
                <a16:creationId xmlns:a16="http://schemas.microsoft.com/office/drawing/2014/main" id="{95CD3E55-2085-49A1-9CD4-46EB20894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798" y="4090737"/>
            <a:ext cx="4603139" cy="2667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1638300" y="152400"/>
            <a:ext cx="9525000" cy="1319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sz="4000" b="1" i="1" kern="0" dirty="0">
                <a:solidFill>
                  <a:schemeClr val="tx1"/>
                </a:solidFill>
              </a:rPr>
              <a:t>Toxoplasma </a:t>
            </a:r>
            <a:r>
              <a:rPr lang="en-US" sz="4000" b="1" i="1" kern="0" dirty="0" err="1">
                <a:solidFill>
                  <a:schemeClr val="tx1"/>
                </a:solidFill>
              </a:rPr>
              <a:t>gondii</a:t>
            </a:r>
            <a:endParaRPr lang="en-US" sz="4000" b="1" i="1" kern="0" dirty="0">
              <a:solidFill>
                <a:schemeClr val="tx1"/>
              </a:solidFill>
            </a:endParaRPr>
          </a:p>
          <a:p>
            <a:pPr algn="ctr"/>
            <a:r>
              <a:rPr lang="en-US" altLang="en-US" sz="4000" kern="0" dirty="0">
                <a:solidFill>
                  <a:schemeClr val="tx1"/>
                </a:solidFill>
              </a:rPr>
              <a:t>Non-felid </a:t>
            </a:r>
            <a:r>
              <a:rPr lang="en-US" altLang="en-US" sz="4000" kern="0" dirty="0" err="1">
                <a:solidFill>
                  <a:schemeClr val="tx1"/>
                </a:solidFill>
              </a:rPr>
              <a:t>paratenic</a:t>
            </a:r>
            <a:r>
              <a:rPr lang="en-US" altLang="en-US" sz="4000" kern="0" dirty="0">
                <a:solidFill>
                  <a:schemeClr val="tx1"/>
                </a:solidFill>
              </a:rPr>
              <a:t> hosts</a:t>
            </a:r>
            <a:endParaRPr lang="en-US" altLang="en-US" sz="3600" kern="0" dirty="0">
              <a:solidFill>
                <a:schemeClr val="tx1"/>
              </a:solidFill>
            </a:endParaRPr>
          </a:p>
        </p:txBody>
      </p:sp>
      <p:sp>
        <p:nvSpPr>
          <p:cNvPr id="6" name="Rectangle 3"/>
          <p:cNvSpPr>
            <a:spLocks noGrp="1" noChangeArrowheads="1"/>
          </p:cNvSpPr>
          <p:nvPr>
            <p:ph idx="1"/>
          </p:nvPr>
        </p:nvSpPr>
        <p:spPr>
          <a:xfrm>
            <a:off x="497332" y="2700292"/>
            <a:ext cx="7315200" cy="3624308"/>
          </a:xfrm>
        </p:spPr>
        <p:txBody>
          <a:bodyPr/>
          <a:lstStyle/>
          <a:p>
            <a:pPr lvl="0">
              <a:buClrTx/>
              <a:buFont typeface="Wingdings" panose="05000000000000000000" pitchFamily="2" charset="2"/>
              <a:buChar char="§"/>
            </a:pPr>
            <a:r>
              <a:rPr lang="en-US" sz="2800" dirty="0"/>
              <a:t>Horse</a:t>
            </a:r>
          </a:p>
          <a:p>
            <a:pPr lvl="1">
              <a:buClrTx/>
              <a:buFont typeface="Wingdings" panose="05000000000000000000" pitchFamily="2" charset="2"/>
              <a:buChar char="§"/>
            </a:pPr>
            <a:r>
              <a:rPr lang="en-US" sz="2400" dirty="0"/>
              <a:t>Systemic toxoplasmosis, low pathology</a:t>
            </a:r>
          </a:p>
          <a:p>
            <a:pPr lvl="1">
              <a:buClrTx/>
              <a:buFont typeface="Wingdings" panose="05000000000000000000" pitchFamily="2" charset="2"/>
              <a:buChar char="§"/>
            </a:pPr>
            <a:endParaRPr lang="en-US" sz="2800" dirty="0"/>
          </a:p>
          <a:p>
            <a:pPr lvl="0">
              <a:buClrTx/>
              <a:buFont typeface="Wingdings" panose="05000000000000000000" pitchFamily="2" charset="2"/>
              <a:buChar char="§"/>
            </a:pPr>
            <a:r>
              <a:rPr lang="en-US" sz="2800" dirty="0"/>
              <a:t>Rodents</a:t>
            </a:r>
          </a:p>
          <a:p>
            <a:pPr lvl="1">
              <a:buClrTx/>
              <a:buFont typeface="Wingdings" panose="05000000000000000000" pitchFamily="2" charset="2"/>
              <a:buChar char="§"/>
            </a:pPr>
            <a:r>
              <a:rPr lang="en-US" sz="2400" dirty="0"/>
              <a:t>Systemic toxoplasmosis</a:t>
            </a:r>
          </a:p>
          <a:p>
            <a:pPr lvl="1">
              <a:buClrTx/>
              <a:buFont typeface="Wingdings" panose="05000000000000000000" pitchFamily="2" charset="2"/>
              <a:buChar char="§"/>
            </a:pPr>
            <a:r>
              <a:rPr lang="en-US" sz="2400" dirty="0"/>
              <a:t>Decreased fear of cats</a:t>
            </a:r>
          </a:p>
          <a:p>
            <a:pPr lvl="1">
              <a:buClrTx/>
              <a:buFont typeface="Wingdings" panose="05000000000000000000" pitchFamily="2" charset="2"/>
              <a:buChar char="§"/>
            </a:pPr>
            <a:r>
              <a:rPr lang="en-US" sz="2400" dirty="0"/>
              <a:t>Major source of infection for cats and pigs</a:t>
            </a:r>
          </a:p>
        </p:txBody>
      </p:sp>
      <p:sp>
        <p:nvSpPr>
          <p:cNvPr id="9" name="Rectangle 3">
            <a:extLst>
              <a:ext uri="{FF2B5EF4-FFF2-40B4-BE49-F238E27FC236}">
                <a16:creationId xmlns:a16="http://schemas.microsoft.com/office/drawing/2014/main" id="{60E21F4A-57B6-43A0-83AD-3C2125BC4ABF}"/>
              </a:ext>
            </a:extLst>
          </p:cNvPr>
          <p:cNvSpPr txBox="1">
            <a:spLocks noChangeArrowheads="1"/>
          </p:cNvSpPr>
          <p:nvPr/>
        </p:nvSpPr>
        <p:spPr bwMode="auto">
          <a:xfrm>
            <a:off x="497332" y="1436405"/>
            <a:ext cx="9753600" cy="10928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Century Gothic" panose="020B0502020202020204" pitchFamily="34" charset="0"/>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Century Gothic" panose="020B0502020202020204" pitchFamily="34" charset="0"/>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Century Gothic" panose="020B0502020202020204" pitchFamily="34" charset="0"/>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Century Gothic" panose="020B0502020202020204" pitchFamily="34" charset="0"/>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buClrTx/>
              <a:buFont typeface="Wingdings" pitchFamily="2" charset="2"/>
              <a:buChar char="§"/>
            </a:pPr>
            <a:r>
              <a:rPr lang="en-US" sz="2800" kern="0" dirty="0"/>
              <a:t>Cattle</a:t>
            </a:r>
          </a:p>
          <a:p>
            <a:pPr lvl="1">
              <a:buClrTx/>
              <a:buFont typeface="Wingdings" pitchFamily="2" charset="2"/>
              <a:buChar char="§"/>
            </a:pPr>
            <a:r>
              <a:rPr lang="en-US" sz="2400" kern="0" dirty="0"/>
              <a:t>Congenital toxoplasmosis (</a:t>
            </a:r>
            <a:r>
              <a:rPr lang="en-US" sz="2400" b="1" u="sng" kern="0" dirty="0"/>
              <a:t>Very rarely</a:t>
            </a:r>
            <a:r>
              <a:rPr lang="en-US" sz="2400" kern="0" dirty="0"/>
              <a:t>, can cause abortion)</a:t>
            </a:r>
            <a:endParaRPr lang="en-US" kern="0" dirty="0"/>
          </a:p>
        </p:txBody>
      </p:sp>
    </p:spTree>
    <p:extLst>
      <p:ext uri="{BB962C8B-B14F-4D97-AF65-F5344CB8AC3E}">
        <p14:creationId xmlns:p14="http://schemas.microsoft.com/office/powerpoint/2010/main" val="1793579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381000" y="1605116"/>
            <a:ext cx="7315199" cy="2357284"/>
          </a:xfrm>
        </p:spPr>
        <p:txBody>
          <a:bodyPr/>
          <a:lstStyle/>
          <a:p>
            <a:pPr marL="0" lvl="0" indent="0">
              <a:buClrTx/>
              <a:buNone/>
            </a:pPr>
            <a:r>
              <a:rPr lang="en-US" sz="2800" dirty="0"/>
              <a:t>Swine</a:t>
            </a:r>
          </a:p>
          <a:p>
            <a:pPr lvl="1">
              <a:buClrTx/>
              <a:buFont typeface="Wingdings" panose="05000000000000000000" pitchFamily="2" charset="2"/>
              <a:buChar char="§"/>
            </a:pPr>
            <a:r>
              <a:rPr lang="en-US" sz="2400" dirty="0"/>
              <a:t>Systemic toxoplasmosis</a:t>
            </a:r>
          </a:p>
          <a:p>
            <a:pPr lvl="1">
              <a:buClrTx/>
              <a:buFont typeface="Wingdings" panose="05000000000000000000" pitchFamily="2" charset="2"/>
              <a:buChar char="§"/>
            </a:pPr>
            <a:r>
              <a:rPr lang="en-US" sz="2400" dirty="0"/>
              <a:t>Fever, respiratory signs</a:t>
            </a:r>
          </a:p>
          <a:p>
            <a:pPr lvl="1">
              <a:buClrTx/>
              <a:buFont typeface="Wingdings" panose="05000000000000000000" pitchFamily="2" charset="2"/>
              <a:buChar char="§"/>
            </a:pPr>
            <a:r>
              <a:rPr lang="en-US" sz="2400" dirty="0"/>
              <a:t>Highly prevalent in free-range pigs</a:t>
            </a:r>
          </a:p>
          <a:p>
            <a:pPr lvl="1">
              <a:buClrTx/>
              <a:buFont typeface="Wingdings" panose="05000000000000000000" pitchFamily="2" charset="2"/>
              <a:buChar char="§"/>
            </a:pPr>
            <a:r>
              <a:rPr lang="en-US" sz="2400" b="1" u="sng" dirty="0">
                <a:solidFill>
                  <a:srgbClr val="0070C0"/>
                </a:solidFill>
              </a:rPr>
              <a:t>Important source of infection for humans</a:t>
            </a:r>
          </a:p>
        </p:txBody>
      </p:sp>
      <p:sp>
        <p:nvSpPr>
          <p:cNvPr id="6" name="Rectangle 2"/>
          <p:cNvSpPr txBox="1">
            <a:spLocks noChangeArrowheads="1"/>
          </p:cNvSpPr>
          <p:nvPr/>
        </p:nvSpPr>
        <p:spPr bwMode="auto">
          <a:xfrm>
            <a:off x="292997" y="4916"/>
            <a:ext cx="7688338"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sz="3600" b="1" i="1" kern="0" dirty="0">
                <a:solidFill>
                  <a:schemeClr val="tx1"/>
                </a:solidFill>
              </a:rPr>
              <a:t>Toxoplasma </a:t>
            </a:r>
            <a:r>
              <a:rPr lang="en-US" sz="3600" b="1" i="1" kern="0" dirty="0" err="1">
                <a:solidFill>
                  <a:schemeClr val="tx1"/>
                </a:solidFill>
              </a:rPr>
              <a:t>gondii</a:t>
            </a:r>
            <a:endParaRPr lang="en-US" sz="3600" b="1" i="1" kern="0" dirty="0">
              <a:solidFill>
                <a:schemeClr val="tx1"/>
              </a:solidFill>
            </a:endParaRPr>
          </a:p>
          <a:p>
            <a:pPr algn="ctr"/>
            <a:r>
              <a:rPr lang="en-US" altLang="en-US" sz="3600" kern="0" dirty="0">
                <a:solidFill>
                  <a:schemeClr val="tx1"/>
                </a:solidFill>
              </a:rPr>
              <a:t>Non-felid paratenic hosts</a:t>
            </a:r>
          </a:p>
          <a:p>
            <a:pPr algn="ctr"/>
            <a:r>
              <a:rPr lang="en-US" altLang="en-US" sz="2800" kern="0" dirty="0">
                <a:solidFill>
                  <a:srgbClr val="0070C0"/>
                </a:solidFill>
              </a:rPr>
              <a:t>(important sources of human infections)</a:t>
            </a:r>
          </a:p>
        </p:txBody>
      </p:sp>
      <p:sp>
        <p:nvSpPr>
          <p:cNvPr id="8" name="Rectangle 3"/>
          <p:cNvSpPr txBox="1">
            <a:spLocks noChangeArrowheads="1"/>
          </p:cNvSpPr>
          <p:nvPr/>
        </p:nvSpPr>
        <p:spPr bwMode="auto">
          <a:xfrm>
            <a:off x="275791" y="4081748"/>
            <a:ext cx="7420408"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Century Gothic" panose="020B0502020202020204" pitchFamily="34" charset="0"/>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Century Gothic" panose="020B0502020202020204" pitchFamily="34" charset="0"/>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Century Gothic" panose="020B0502020202020204" pitchFamily="34" charset="0"/>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Century Gothic" panose="020B0502020202020204" pitchFamily="34" charset="0"/>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ClrTx/>
              <a:buNone/>
            </a:pPr>
            <a:r>
              <a:rPr lang="en-US" sz="2800" kern="0" dirty="0"/>
              <a:t>Poultry</a:t>
            </a:r>
          </a:p>
          <a:p>
            <a:pPr lvl="1">
              <a:buClrTx/>
              <a:buFont typeface="Wingdings" pitchFamily="2" charset="2"/>
              <a:buChar char="§"/>
            </a:pPr>
            <a:r>
              <a:rPr lang="en-US" sz="2400" kern="0" dirty="0"/>
              <a:t>Systemic toxoplasmosis</a:t>
            </a:r>
          </a:p>
          <a:p>
            <a:pPr lvl="1">
              <a:buClrTx/>
              <a:buFont typeface="Wingdings" pitchFamily="2" charset="2"/>
              <a:buChar char="§"/>
            </a:pPr>
            <a:r>
              <a:rPr lang="en-US" sz="2400" kern="0" dirty="0"/>
              <a:t>Prevalent in free-range and back-yard chickens</a:t>
            </a:r>
          </a:p>
          <a:p>
            <a:pPr lvl="1">
              <a:buClrTx/>
              <a:buFont typeface="Wingdings" pitchFamily="2" charset="2"/>
              <a:buChar char="§"/>
            </a:pPr>
            <a:r>
              <a:rPr lang="en-US" sz="2400" b="1" u="sng" kern="0" dirty="0">
                <a:solidFill>
                  <a:srgbClr val="0070C0"/>
                </a:solidFill>
              </a:rPr>
              <a:t>Important source of infection for humans</a:t>
            </a:r>
          </a:p>
        </p:txBody>
      </p:sp>
      <p:pic>
        <p:nvPicPr>
          <p:cNvPr id="3076" name="Picture 4">
            <a:extLst>
              <a:ext uri="{FF2B5EF4-FFF2-40B4-BE49-F238E27FC236}">
                <a16:creationId xmlns:a16="http://schemas.microsoft.com/office/drawing/2014/main" id="{B6F7DB6E-18DD-4562-BA69-2FAB2556B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545" y="267091"/>
            <a:ext cx="3969287" cy="299681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ts + Chickens = Toxoplasmosis in Humans?">
            <a:extLst>
              <a:ext uri="{FF2B5EF4-FFF2-40B4-BE49-F238E27FC236}">
                <a16:creationId xmlns:a16="http://schemas.microsoft.com/office/drawing/2014/main" id="{D33B1FC0-36C4-46D2-A59A-846359AA48A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77109" y="3738848"/>
            <a:ext cx="3969287" cy="3028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01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21005" y="249731"/>
            <a:ext cx="10390716" cy="582561"/>
          </a:xfrm>
        </p:spPr>
        <p:txBody>
          <a:bodyPr/>
          <a:lstStyle/>
          <a:p>
            <a:pPr algn="ctr"/>
            <a:r>
              <a:rPr lang="en-US" b="1" dirty="0">
                <a:solidFill>
                  <a:schemeClr val="tx1"/>
                </a:solidFill>
              </a:rPr>
              <a:t>Zoonosis: </a:t>
            </a:r>
            <a:r>
              <a:rPr lang="en-US" i="1" dirty="0">
                <a:solidFill>
                  <a:schemeClr val="tx1"/>
                </a:solidFill>
              </a:rPr>
              <a:t>T. gondii</a:t>
            </a:r>
            <a:endParaRPr lang="en-US" altLang="en-US" i="1" u="sng" dirty="0">
              <a:solidFill>
                <a:schemeClr val="tx1"/>
              </a:solidFill>
            </a:endParaRPr>
          </a:p>
        </p:txBody>
      </p:sp>
      <p:sp>
        <p:nvSpPr>
          <p:cNvPr id="15363" name="Rectangle 3"/>
          <p:cNvSpPr>
            <a:spLocks noGrp="1" noChangeArrowheads="1"/>
          </p:cNvSpPr>
          <p:nvPr>
            <p:ph idx="1"/>
          </p:nvPr>
        </p:nvSpPr>
        <p:spPr>
          <a:xfrm>
            <a:off x="356755" y="693200"/>
            <a:ext cx="11049000" cy="693893"/>
          </a:xfrm>
        </p:spPr>
        <p:txBody>
          <a:bodyPr/>
          <a:lstStyle/>
          <a:p>
            <a:pPr marL="0" lvl="0" indent="0">
              <a:buClrTx/>
              <a:buNone/>
            </a:pPr>
            <a:r>
              <a:rPr lang="en-US" sz="3600" b="1" dirty="0">
                <a:solidFill>
                  <a:srgbClr val="0070C0"/>
                </a:solidFill>
              </a:rPr>
              <a:t>Transmission</a:t>
            </a:r>
          </a:p>
        </p:txBody>
      </p:sp>
      <p:sp>
        <p:nvSpPr>
          <p:cNvPr id="5" name="Rectangle 3">
            <a:extLst>
              <a:ext uri="{FF2B5EF4-FFF2-40B4-BE49-F238E27FC236}">
                <a16:creationId xmlns:a16="http://schemas.microsoft.com/office/drawing/2014/main" id="{9B1E5565-704C-4158-A1C5-8F8A365C8623}"/>
              </a:ext>
            </a:extLst>
          </p:cNvPr>
          <p:cNvSpPr txBox="1">
            <a:spLocks noChangeArrowheads="1"/>
          </p:cNvSpPr>
          <p:nvPr/>
        </p:nvSpPr>
        <p:spPr bwMode="auto">
          <a:xfrm>
            <a:off x="-62720" y="832292"/>
            <a:ext cx="7772400" cy="46337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Century Gothic" panose="020B0502020202020204" pitchFamily="34" charset="0"/>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Century Gothic" panose="020B0502020202020204" pitchFamily="34" charset="0"/>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Century Gothic" panose="020B0502020202020204" pitchFamily="34" charset="0"/>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Century Gothic" panose="020B0502020202020204" pitchFamily="34" charset="0"/>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457200" lvl="1" indent="0">
              <a:buClrTx/>
              <a:buNone/>
            </a:pPr>
            <a:endParaRPr lang="en-US" sz="3200" kern="0" dirty="0"/>
          </a:p>
          <a:p>
            <a:pPr lvl="1">
              <a:buClrTx/>
              <a:buFont typeface="Wingdings" pitchFamily="2" charset="2"/>
              <a:buChar char="§"/>
            </a:pPr>
            <a:r>
              <a:rPr lang="en-US" sz="3200" b="1" kern="0" dirty="0"/>
              <a:t>Food-borne (ingestion)</a:t>
            </a:r>
          </a:p>
          <a:p>
            <a:pPr lvl="2">
              <a:buClrTx/>
              <a:buFont typeface="Wingdings" pitchFamily="2" charset="2"/>
              <a:buChar char="§"/>
            </a:pPr>
            <a:r>
              <a:rPr lang="en-US" sz="2800" kern="0" dirty="0"/>
              <a:t>Cysts from </a:t>
            </a:r>
            <a:r>
              <a:rPr lang="en-US" sz="2800" b="1" kern="0" dirty="0"/>
              <a:t>undercooked /unpasteurized food</a:t>
            </a:r>
          </a:p>
          <a:p>
            <a:pPr lvl="3">
              <a:buClrTx/>
              <a:buFont typeface="Wingdings" pitchFamily="2" charset="2"/>
              <a:buChar char="§"/>
            </a:pPr>
            <a:r>
              <a:rPr lang="en-US" sz="2400" kern="0" dirty="0"/>
              <a:t>mutton, goat</a:t>
            </a:r>
          </a:p>
          <a:p>
            <a:pPr lvl="3">
              <a:buClrTx/>
              <a:buFont typeface="Wingdings" pitchFamily="2" charset="2"/>
              <a:buChar char="§"/>
            </a:pPr>
            <a:r>
              <a:rPr lang="en-US" sz="2400" kern="0" dirty="0"/>
              <a:t>free-range pork</a:t>
            </a:r>
          </a:p>
          <a:p>
            <a:pPr lvl="3">
              <a:buClrTx/>
              <a:buFont typeface="Wingdings" pitchFamily="2" charset="2"/>
              <a:buChar char="§"/>
            </a:pPr>
            <a:r>
              <a:rPr lang="en-US" sz="2400" kern="0" dirty="0"/>
              <a:t>free-range chicken</a:t>
            </a:r>
          </a:p>
          <a:p>
            <a:pPr lvl="3">
              <a:buClrTx/>
              <a:buFont typeface="Wingdings" pitchFamily="2" charset="2"/>
              <a:buChar char="§"/>
            </a:pPr>
            <a:r>
              <a:rPr lang="en-US" sz="2400" kern="0" dirty="0"/>
              <a:t>goat’s milk</a:t>
            </a:r>
          </a:p>
        </p:txBody>
      </p:sp>
      <p:pic>
        <p:nvPicPr>
          <p:cNvPr id="6" name="Picture 5" descr="A group of people standing in front of a chicken&#10;&#10;Description automatically generated">
            <a:extLst>
              <a:ext uri="{FF2B5EF4-FFF2-40B4-BE49-F238E27FC236}">
                <a16:creationId xmlns:a16="http://schemas.microsoft.com/office/drawing/2014/main" id="{4FA5E884-9F95-4542-844A-FB284C87F8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96" r="4480"/>
          <a:stretch/>
        </p:blipFill>
        <p:spPr>
          <a:xfrm>
            <a:off x="5929746" y="1065471"/>
            <a:ext cx="4719237" cy="3668775"/>
          </a:xfrm>
          <a:prstGeom prst="rect">
            <a:avLst/>
          </a:prstGeom>
        </p:spPr>
      </p:pic>
      <p:sp>
        <p:nvSpPr>
          <p:cNvPr id="2" name="Rectangle 3">
            <a:extLst>
              <a:ext uri="{FF2B5EF4-FFF2-40B4-BE49-F238E27FC236}">
                <a16:creationId xmlns:a16="http://schemas.microsoft.com/office/drawing/2014/main" id="{8F6095A6-CECD-F0E3-1793-B78B27F86E2B}"/>
              </a:ext>
            </a:extLst>
          </p:cNvPr>
          <p:cNvSpPr txBox="1">
            <a:spLocks noChangeArrowheads="1"/>
          </p:cNvSpPr>
          <p:nvPr/>
        </p:nvSpPr>
        <p:spPr bwMode="auto">
          <a:xfrm>
            <a:off x="-125066" y="6101500"/>
            <a:ext cx="10439400" cy="603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Century Gothic" panose="020B0502020202020204" pitchFamily="34" charset="0"/>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Century Gothic" panose="020B0502020202020204" pitchFamily="34" charset="0"/>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Century Gothic" panose="020B0502020202020204" pitchFamily="34" charset="0"/>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Century Gothic" panose="020B0502020202020204" pitchFamily="34" charset="0"/>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lvl="1">
              <a:buClrTx/>
              <a:buFont typeface="Wingdings" pitchFamily="2" charset="2"/>
              <a:buChar char="§"/>
            </a:pPr>
            <a:r>
              <a:rPr lang="en-US" sz="3200" kern="0" dirty="0"/>
              <a:t>Blood transfusions and organ transplants (rare)</a:t>
            </a:r>
          </a:p>
          <a:p>
            <a:pPr lvl="1">
              <a:buClrTx/>
              <a:buFont typeface="Wingdings" pitchFamily="2" charset="2"/>
              <a:buChar char="§"/>
            </a:pPr>
            <a:endParaRPr lang="en-US" sz="3200" kern="0" dirty="0"/>
          </a:p>
        </p:txBody>
      </p:sp>
      <p:sp>
        <p:nvSpPr>
          <p:cNvPr id="4" name="TextBox 3">
            <a:extLst>
              <a:ext uri="{FF2B5EF4-FFF2-40B4-BE49-F238E27FC236}">
                <a16:creationId xmlns:a16="http://schemas.microsoft.com/office/drawing/2014/main" id="{C6275EBE-E1C9-01AC-6D45-1D466FA3156D}"/>
              </a:ext>
            </a:extLst>
          </p:cNvPr>
          <p:cNvSpPr txBox="1"/>
          <p:nvPr/>
        </p:nvSpPr>
        <p:spPr>
          <a:xfrm>
            <a:off x="-125066" y="5491401"/>
            <a:ext cx="12012642" cy="584775"/>
          </a:xfrm>
          <a:prstGeom prst="rect">
            <a:avLst/>
          </a:prstGeom>
          <a:noFill/>
        </p:spPr>
        <p:txBody>
          <a:bodyPr wrap="square">
            <a:spAutoFit/>
          </a:bodyPr>
          <a:lstStyle/>
          <a:p>
            <a:pPr marL="742950" marR="0" lvl="1" indent="-285750" algn="l" defTabSz="914400" rtl="0" eaLnBrk="1" fontAlgn="base" latinLnBrk="0" hangingPunct="1">
              <a:lnSpc>
                <a:spcPct val="100000"/>
              </a:lnSpc>
              <a:spcBef>
                <a:spcPct val="20000"/>
              </a:spcBef>
              <a:spcAft>
                <a:spcPct val="0"/>
              </a:spcAft>
              <a:buClrTx/>
              <a:buSzPct val="55000"/>
              <a:buFont typeface="Wingdings" panose="05000000000000000000" pitchFamily="2" charset="2"/>
              <a:buChar char="§"/>
              <a:tabLst/>
              <a:defRPr/>
            </a:pPr>
            <a:r>
              <a:rPr kumimoji="0" lang="en-US" sz="3200" b="1" i="0" u="none" strike="noStrike" kern="0" cap="none" spc="0" normalizeH="0" baseline="0" noProof="0" dirty="0">
                <a:ln>
                  <a:noFill/>
                </a:ln>
                <a:solidFill>
                  <a:srgbClr val="000000"/>
                </a:solidFill>
                <a:effectLst/>
                <a:uLnTx/>
                <a:uFillTx/>
                <a:latin typeface="Century Gothic" panose="020B0502020202020204" pitchFamily="34" charset="0"/>
              </a:rPr>
              <a:t>Ingestion of oocysts from cat feces</a:t>
            </a:r>
            <a:r>
              <a:rPr kumimoji="0" lang="en-US" sz="3200" b="0" i="0" u="none" strike="noStrike" kern="0" cap="none" spc="0" normalizeH="0" baseline="0" noProof="0" dirty="0">
                <a:ln>
                  <a:noFill/>
                </a:ln>
                <a:solidFill>
                  <a:srgbClr val="000000"/>
                </a:solidFill>
                <a:effectLst/>
                <a:uLnTx/>
                <a:uFillTx/>
                <a:latin typeface="Century Gothic" panose="020B0502020202020204" pitchFamily="34" charset="0"/>
              </a:rPr>
              <a:t>/unclean hands</a:t>
            </a:r>
          </a:p>
        </p:txBody>
      </p:sp>
      <p:sp>
        <p:nvSpPr>
          <p:cNvPr id="8" name="TextBox 7">
            <a:extLst>
              <a:ext uri="{FF2B5EF4-FFF2-40B4-BE49-F238E27FC236}">
                <a16:creationId xmlns:a16="http://schemas.microsoft.com/office/drawing/2014/main" id="{F801F67E-D104-4D00-EF7A-674CC16B20BF}"/>
              </a:ext>
            </a:extLst>
          </p:cNvPr>
          <p:cNvSpPr txBox="1"/>
          <p:nvPr/>
        </p:nvSpPr>
        <p:spPr>
          <a:xfrm>
            <a:off x="381000" y="4727319"/>
            <a:ext cx="7772400" cy="523220"/>
          </a:xfrm>
          <a:prstGeom prst="rect">
            <a:avLst/>
          </a:prstGeom>
          <a:noFill/>
        </p:spPr>
        <p:txBody>
          <a:bodyPr wrap="square">
            <a:spAutoFit/>
          </a:bodyPr>
          <a:lstStyle/>
          <a:p>
            <a:pPr marL="742950" marR="0" lvl="1" indent="-285750" algn="l" defTabSz="914400" rtl="0" eaLnBrk="1" fontAlgn="base" latinLnBrk="0" hangingPunct="1">
              <a:lnSpc>
                <a:spcPct val="100000"/>
              </a:lnSpc>
              <a:spcBef>
                <a:spcPct val="20000"/>
              </a:spcBef>
              <a:spcAft>
                <a:spcPct val="0"/>
              </a:spcAft>
              <a:buClrTx/>
              <a:buSzPct val="55000"/>
              <a:buFont typeface="Wingdings" panose="05000000000000000000" pitchFamily="2" charset="2"/>
              <a:buChar char="§"/>
              <a:tabLst/>
              <a:defRPr/>
            </a:pPr>
            <a:r>
              <a:rPr lang="en-US" sz="2800" kern="0" dirty="0">
                <a:solidFill>
                  <a:srgbClr val="000000"/>
                </a:solidFill>
                <a:latin typeface="Century Gothic" panose="020B0502020202020204" pitchFamily="34" charset="0"/>
              </a:rPr>
              <a:t>Oocysts on </a:t>
            </a:r>
            <a:r>
              <a:rPr lang="en-US" sz="2800" b="1" kern="0" dirty="0">
                <a:solidFill>
                  <a:srgbClr val="000000"/>
                </a:solidFill>
                <a:latin typeface="Century Gothic" panose="020B0502020202020204" pitchFamily="34" charset="0"/>
              </a:rPr>
              <a:t>unwashed vegetables</a:t>
            </a:r>
            <a:endParaRPr kumimoji="0" lang="en-US" sz="2800" b="1" i="0" u="none" strike="noStrike" kern="0" cap="none" spc="0" normalizeH="0" baseline="0" noProof="0" dirty="0">
              <a:ln>
                <a:noFill/>
              </a:ln>
              <a:solidFill>
                <a:srgbClr val="000000"/>
              </a:solidFill>
              <a:effectLst/>
              <a:uLnTx/>
              <a:uFillTx/>
              <a:latin typeface="Century Gothic" panose="020B0502020202020204" pitchFamily="34" charset="0"/>
            </a:endParaRPr>
          </a:p>
        </p:txBody>
      </p:sp>
    </p:spTree>
    <p:extLst>
      <p:ext uri="{BB962C8B-B14F-4D97-AF65-F5344CB8AC3E}">
        <p14:creationId xmlns:p14="http://schemas.microsoft.com/office/powerpoint/2010/main" val="238043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356851" y="1314698"/>
            <a:ext cx="11506200" cy="4967285"/>
          </a:xfrm>
        </p:spPr>
        <p:txBody>
          <a:bodyPr/>
          <a:lstStyle/>
          <a:p>
            <a:pPr marL="0" lvl="0" indent="0">
              <a:buClrTx/>
              <a:buNone/>
            </a:pPr>
            <a:r>
              <a:rPr lang="en-US" sz="3600" dirty="0">
                <a:solidFill>
                  <a:srgbClr val="0070C0"/>
                </a:solidFill>
              </a:rPr>
              <a:t>Immuno</a:t>
            </a:r>
            <a:r>
              <a:rPr lang="en-US" sz="3600" u="sng" dirty="0">
                <a:solidFill>
                  <a:srgbClr val="0070C0"/>
                </a:solidFill>
              </a:rPr>
              <a:t>competent</a:t>
            </a:r>
            <a:r>
              <a:rPr lang="en-US" sz="3600" dirty="0">
                <a:solidFill>
                  <a:srgbClr val="0070C0"/>
                </a:solidFill>
              </a:rPr>
              <a:t> Person: mild disease</a:t>
            </a:r>
          </a:p>
          <a:p>
            <a:pPr lvl="1">
              <a:buClrTx/>
              <a:buFont typeface="Wingdings" panose="05000000000000000000" pitchFamily="2" charset="2"/>
              <a:buChar char="§"/>
            </a:pPr>
            <a:r>
              <a:rPr lang="en-US" sz="3200" dirty="0"/>
              <a:t>1</a:t>
            </a:r>
            <a:r>
              <a:rPr lang="en-US" sz="3200" baseline="30000" dirty="0"/>
              <a:t>st</a:t>
            </a:r>
            <a:r>
              <a:rPr lang="en-US" sz="3200" dirty="0"/>
              <a:t> exposure</a:t>
            </a:r>
          </a:p>
          <a:p>
            <a:pPr lvl="2">
              <a:buClrTx/>
              <a:buFont typeface="Wingdings" panose="05000000000000000000" pitchFamily="2" charset="2"/>
              <a:buChar char="§"/>
            </a:pPr>
            <a:r>
              <a:rPr lang="en-US" sz="2800" dirty="0"/>
              <a:t>“flu-like” illness or asymptomatic</a:t>
            </a:r>
          </a:p>
          <a:p>
            <a:pPr lvl="2">
              <a:buClrTx/>
              <a:buFont typeface="Wingdings" panose="05000000000000000000" pitchFamily="2" charset="2"/>
              <a:buChar char="§"/>
            </a:pPr>
            <a:endParaRPr lang="en-US" sz="1400" dirty="0"/>
          </a:p>
          <a:p>
            <a:pPr lvl="1">
              <a:buClrTx/>
              <a:buFont typeface="Wingdings" panose="05000000000000000000" pitchFamily="2" charset="2"/>
              <a:buChar char="§"/>
            </a:pPr>
            <a:r>
              <a:rPr lang="en-US" sz="3200" dirty="0"/>
              <a:t>Future exposures</a:t>
            </a:r>
          </a:p>
          <a:p>
            <a:pPr lvl="2">
              <a:buClrTx/>
              <a:buFont typeface="Wingdings" panose="05000000000000000000" pitchFamily="2" charset="2"/>
              <a:buChar char="§"/>
            </a:pPr>
            <a:r>
              <a:rPr lang="en-US" sz="2800" dirty="0"/>
              <a:t>immune-protected, no pathology</a:t>
            </a:r>
            <a:endParaRPr lang="en-US" sz="3200" dirty="0"/>
          </a:p>
        </p:txBody>
      </p:sp>
      <p:sp>
        <p:nvSpPr>
          <p:cNvPr id="4" name="Rectangle 3">
            <a:extLst>
              <a:ext uri="{FF2B5EF4-FFF2-40B4-BE49-F238E27FC236}">
                <a16:creationId xmlns:a16="http://schemas.microsoft.com/office/drawing/2014/main" id="{BC040DDD-7B31-4326-A368-593346B9A864}"/>
              </a:ext>
            </a:extLst>
          </p:cNvPr>
          <p:cNvSpPr txBox="1">
            <a:spLocks noChangeArrowheads="1"/>
          </p:cNvSpPr>
          <p:nvPr/>
        </p:nvSpPr>
        <p:spPr bwMode="auto">
          <a:xfrm>
            <a:off x="384560" y="4572000"/>
            <a:ext cx="10591800" cy="7310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Century Gothic" panose="020B0502020202020204" pitchFamily="34" charset="0"/>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Century Gothic" panose="020B0502020202020204" pitchFamily="34" charset="0"/>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Century Gothic" panose="020B0502020202020204" pitchFamily="34" charset="0"/>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Century Gothic" panose="020B0502020202020204" pitchFamily="34" charset="0"/>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lvl="1">
              <a:buClrTx/>
              <a:buFont typeface="Wingdings" pitchFamily="2" charset="2"/>
              <a:buChar char="§"/>
            </a:pPr>
            <a:r>
              <a:rPr lang="en-US" sz="3200" kern="0" dirty="0"/>
              <a:t>Can remain latently infected with cysts</a:t>
            </a:r>
          </a:p>
        </p:txBody>
      </p:sp>
      <p:sp>
        <p:nvSpPr>
          <p:cNvPr id="2" name="Rectangle 3">
            <a:extLst>
              <a:ext uri="{FF2B5EF4-FFF2-40B4-BE49-F238E27FC236}">
                <a16:creationId xmlns:a16="http://schemas.microsoft.com/office/drawing/2014/main" id="{2DB4F466-CD94-5E5B-6C44-D090401D3FDC}"/>
              </a:ext>
            </a:extLst>
          </p:cNvPr>
          <p:cNvSpPr txBox="1">
            <a:spLocks noChangeArrowheads="1"/>
          </p:cNvSpPr>
          <p:nvPr/>
        </p:nvSpPr>
        <p:spPr bwMode="auto">
          <a:xfrm>
            <a:off x="356851" y="5471738"/>
            <a:ext cx="10591800" cy="7310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Century Gothic" panose="020B0502020202020204" pitchFamily="34" charset="0"/>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Century Gothic" panose="020B0502020202020204" pitchFamily="34" charset="0"/>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Century Gothic" panose="020B0502020202020204" pitchFamily="34" charset="0"/>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Century Gothic" panose="020B0502020202020204" pitchFamily="34" charset="0"/>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lvl="1">
              <a:buClrTx/>
              <a:buFont typeface="Wingdings" pitchFamily="2" charset="2"/>
              <a:buChar char="§"/>
            </a:pPr>
            <a:r>
              <a:rPr lang="en-US" sz="3200" kern="0" dirty="0"/>
              <a:t>Neurological or psychiatric syndromes?</a:t>
            </a:r>
          </a:p>
        </p:txBody>
      </p:sp>
      <p:sp>
        <p:nvSpPr>
          <p:cNvPr id="3" name="Rectangle 2">
            <a:extLst>
              <a:ext uri="{FF2B5EF4-FFF2-40B4-BE49-F238E27FC236}">
                <a16:creationId xmlns:a16="http://schemas.microsoft.com/office/drawing/2014/main" id="{E6F122FA-4C1F-4859-23CD-E2DD8056CFC2}"/>
              </a:ext>
            </a:extLst>
          </p:cNvPr>
          <p:cNvSpPr txBox="1">
            <a:spLocks noChangeArrowheads="1"/>
          </p:cNvSpPr>
          <p:nvPr/>
        </p:nvSpPr>
        <p:spPr bwMode="auto">
          <a:xfrm>
            <a:off x="329142" y="602283"/>
            <a:ext cx="10390716" cy="5825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sz="4800" b="1" kern="0" dirty="0">
                <a:solidFill>
                  <a:schemeClr val="tx1"/>
                </a:solidFill>
              </a:rPr>
              <a:t>Zoonosis: </a:t>
            </a:r>
            <a:r>
              <a:rPr lang="en-US" sz="4800" i="1" kern="0" dirty="0">
                <a:solidFill>
                  <a:schemeClr val="tx1"/>
                </a:solidFill>
              </a:rPr>
              <a:t>T. gondii</a:t>
            </a:r>
            <a:endParaRPr lang="en-US" altLang="en-US" sz="4800" i="1" u="sng" kern="0" dirty="0">
              <a:solidFill>
                <a:schemeClr val="tx1"/>
              </a:solidFill>
            </a:endParaRPr>
          </a:p>
        </p:txBody>
      </p:sp>
    </p:spTree>
    <p:extLst>
      <p:ext uri="{BB962C8B-B14F-4D97-AF65-F5344CB8AC3E}">
        <p14:creationId xmlns:p14="http://schemas.microsoft.com/office/powerpoint/2010/main" val="28112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36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4E7F93-E494-4DA2-824E-55E023F14578}"/>
              </a:ext>
            </a:extLst>
          </p:cNvPr>
          <p:cNvSpPr txBox="1">
            <a:spLocks noChangeArrowheads="1"/>
          </p:cNvSpPr>
          <p:nvPr/>
        </p:nvSpPr>
        <p:spPr>
          <a:xfrm>
            <a:off x="64775" y="81986"/>
            <a:ext cx="11963400" cy="577787"/>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3600" b="1" dirty="0">
                <a:latin typeface="Century Gothic" panose="020B0502020202020204" pitchFamily="34" charset="0"/>
              </a:rPr>
              <a:t>Apicomplexan Asexual and </a:t>
            </a:r>
            <a:r>
              <a:rPr lang="en-US" altLang="en-US" sz="3600" b="1" u="sng" dirty="0">
                <a:latin typeface="Century Gothic" panose="020B0502020202020204" pitchFamily="34" charset="0"/>
              </a:rPr>
              <a:t>Sexual</a:t>
            </a:r>
            <a:r>
              <a:rPr lang="en-US" altLang="en-US" sz="3600" b="1" dirty="0">
                <a:latin typeface="Century Gothic" panose="020B0502020202020204" pitchFamily="34" charset="0"/>
              </a:rPr>
              <a:t> Lifecycle</a:t>
            </a:r>
            <a:endParaRPr lang="en-US" altLang="en-US" sz="2400" dirty="0">
              <a:latin typeface="Century Gothic" panose="020B0502020202020204" pitchFamily="34" charset="0"/>
            </a:endParaRPr>
          </a:p>
        </p:txBody>
      </p:sp>
      <p:sp>
        <p:nvSpPr>
          <p:cNvPr id="13" name="TextBox 12">
            <a:extLst>
              <a:ext uri="{FF2B5EF4-FFF2-40B4-BE49-F238E27FC236}">
                <a16:creationId xmlns:a16="http://schemas.microsoft.com/office/drawing/2014/main" id="{4AC72C66-6033-4AA0-828B-5455F7060FF1}"/>
              </a:ext>
            </a:extLst>
          </p:cNvPr>
          <p:cNvSpPr txBox="1"/>
          <p:nvPr/>
        </p:nvSpPr>
        <p:spPr>
          <a:xfrm>
            <a:off x="2777903" y="1918065"/>
            <a:ext cx="1619870" cy="646331"/>
          </a:xfrm>
          <a:prstGeom prst="rect">
            <a:avLst/>
          </a:prstGeom>
          <a:noFill/>
        </p:spPr>
        <p:txBody>
          <a:bodyPr wrap="square" rtlCol="0">
            <a:spAutoFit/>
          </a:bodyPr>
          <a:lstStyle/>
          <a:p>
            <a:r>
              <a:rPr lang="en-US" sz="1800" dirty="0">
                <a:latin typeface="Century Gothic" panose="020B0502020202020204" pitchFamily="34" charset="0"/>
              </a:rPr>
              <a:t>infect </a:t>
            </a:r>
          </a:p>
          <a:p>
            <a:r>
              <a:rPr lang="en-US" sz="1800" dirty="0">
                <a:latin typeface="Century Gothic" panose="020B0502020202020204" pitchFamily="34" charset="0"/>
              </a:rPr>
              <a:t>enterocyte</a:t>
            </a:r>
          </a:p>
        </p:txBody>
      </p:sp>
      <p:sp>
        <p:nvSpPr>
          <p:cNvPr id="16" name="TextBox 15">
            <a:extLst>
              <a:ext uri="{FF2B5EF4-FFF2-40B4-BE49-F238E27FC236}">
                <a16:creationId xmlns:a16="http://schemas.microsoft.com/office/drawing/2014/main" id="{76BABCDA-7E0A-49A1-ABFB-1FE3337F1054}"/>
              </a:ext>
            </a:extLst>
          </p:cNvPr>
          <p:cNvSpPr txBox="1"/>
          <p:nvPr/>
        </p:nvSpPr>
        <p:spPr>
          <a:xfrm>
            <a:off x="98453" y="1565290"/>
            <a:ext cx="1452642" cy="369332"/>
          </a:xfrm>
          <a:prstGeom prst="rect">
            <a:avLst/>
          </a:prstGeom>
          <a:noFill/>
        </p:spPr>
        <p:txBody>
          <a:bodyPr wrap="none" rtlCol="0">
            <a:spAutoFit/>
          </a:bodyPr>
          <a:lstStyle/>
          <a:p>
            <a:r>
              <a:rPr lang="en-US" sz="1800" b="1" dirty="0">
                <a:latin typeface="Century Gothic" panose="020B0502020202020204" pitchFamily="34" charset="0"/>
              </a:rPr>
              <a:t>Sporozoites</a:t>
            </a:r>
          </a:p>
        </p:txBody>
      </p:sp>
      <p:cxnSp>
        <p:nvCxnSpPr>
          <p:cNvPr id="17" name="Straight Arrow Connector 16">
            <a:extLst>
              <a:ext uri="{FF2B5EF4-FFF2-40B4-BE49-F238E27FC236}">
                <a16:creationId xmlns:a16="http://schemas.microsoft.com/office/drawing/2014/main" id="{9EACA283-EC61-4A05-8DA2-7DB03E2A64D9}"/>
              </a:ext>
            </a:extLst>
          </p:cNvPr>
          <p:cNvCxnSpPr>
            <a:cxnSpLocks/>
          </p:cNvCxnSpPr>
          <p:nvPr/>
        </p:nvCxnSpPr>
        <p:spPr>
          <a:xfrm>
            <a:off x="3690386" y="1354553"/>
            <a:ext cx="735012" cy="8995"/>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BD5B82B-DBFB-45FE-B701-9DCE77888C01}"/>
              </a:ext>
            </a:extLst>
          </p:cNvPr>
          <p:cNvSpPr txBox="1"/>
          <p:nvPr/>
        </p:nvSpPr>
        <p:spPr>
          <a:xfrm>
            <a:off x="6017213" y="1930129"/>
            <a:ext cx="2697041" cy="646331"/>
          </a:xfrm>
          <a:prstGeom prst="rect">
            <a:avLst/>
          </a:prstGeom>
          <a:noFill/>
        </p:spPr>
        <p:txBody>
          <a:bodyPr wrap="square" rtlCol="0">
            <a:spAutoFit/>
          </a:bodyPr>
          <a:lstStyle/>
          <a:p>
            <a:pPr algn="ctr"/>
            <a:r>
              <a:rPr lang="en-US" sz="1800" b="1" dirty="0">
                <a:latin typeface="Century Gothic" panose="020B0502020202020204" pitchFamily="34" charset="0"/>
              </a:rPr>
              <a:t>Merogony</a:t>
            </a:r>
          </a:p>
          <a:p>
            <a:pPr algn="ctr"/>
            <a:r>
              <a:rPr lang="en-US" sz="1800" dirty="0">
                <a:latin typeface="Century Gothic" panose="020B0502020202020204" pitchFamily="34" charset="0"/>
              </a:rPr>
              <a:t>(asexual replication)</a:t>
            </a:r>
          </a:p>
        </p:txBody>
      </p:sp>
      <p:cxnSp>
        <p:nvCxnSpPr>
          <p:cNvPr id="19" name="Straight Arrow Connector 18">
            <a:extLst>
              <a:ext uri="{FF2B5EF4-FFF2-40B4-BE49-F238E27FC236}">
                <a16:creationId xmlns:a16="http://schemas.microsoft.com/office/drawing/2014/main" id="{BEBE7ABE-213F-4BF2-A905-3361743957C9}"/>
              </a:ext>
            </a:extLst>
          </p:cNvPr>
          <p:cNvCxnSpPr>
            <a:cxnSpLocks/>
          </p:cNvCxnSpPr>
          <p:nvPr/>
        </p:nvCxnSpPr>
        <p:spPr>
          <a:xfrm>
            <a:off x="8167072" y="1345063"/>
            <a:ext cx="978717" cy="11002"/>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Freeform 20">
            <a:extLst>
              <a:ext uri="{FF2B5EF4-FFF2-40B4-BE49-F238E27FC236}">
                <a16:creationId xmlns:a16="http://schemas.microsoft.com/office/drawing/2014/main" id="{0A731C51-F04F-41E9-AC5E-572BDD586A45}"/>
              </a:ext>
            </a:extLst>
          </p:cNvPr>
          <p:cNvSpPr/>
          <p:nvPr/>
        </p:nvSpPr>
        <p:spPr>
          <a:xfrm rot="2625791">
            <a:off x="449145" y="1133920"/>
            <a:ext cx="745042" cy="395117"/>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2">
            <a:extLst>
              <a:ext uri="{FF2B5EF4-FFF2-40B4-BE49-F238E27FC236}">
                <a16:creationId xmlns:a16="http://schemas.microsoft.com/office/drawing/2014/main" id="{4FB4A14C-B5E9-4C2D-9865-FD0C4DD6EA10}"/>
              </a:ext>
            </a:extLst>
          </p:cNvPr>
          <p:cNvSpPr/>
          <p:nvPr/>
        </p:nvSpPr>
        <p:spPr>
          <a:xfrm rot="2625791">
            <a:off x="2327232" y="1266774"/>
            <a:ext cx="745042" cy="395117"/>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Oval 21">
            <a:extLst>
              <a:ext uri="{FF2B5EF4-FFF2-40B4-BE49-F238E27FC236}">
                <a16:creationId xmlns:a16="http://schemas.microsoft.com/office/drawing/2014/main" id="{F9672192-B59D-4E10-9AB1-C31AB16BF096}"/>
              </a:ext>
            </a:extLst>
          </p:cNvPr>
          <p:cNvSpPr/>
          <p:nvPr/>
        </p:nvSpPr>
        <p:spPr>
          <a:xfrm>
            <a:off x="2583643" y="1003244"/>
            <a:ext cx="863069" cy="85089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Oval 22">
            <a:extLst>
              <a:ext uri="{FF2B5EF4-FFF2-40B4-BE49-F238E27FC236}">
                <a16:creationId xmlns:a16="http://schemas.microsoft.com/office/drawing/2014/main" id="{F5F79188-B07A-42B4-9DD0-B90728EF5778}"/>
              </a:ext>
            </a:extLst>
          </p:cNvPr>
          <p:cNvSpPr/>
          <p:nvPr/>
        </p:nvSpPr>
        <p:spPr>
          <a:xfrm>
            <a:off x="6934200" y="1066800"/>
            <a:ext cx="863069" cy="85089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Freeform 27">
            <a:extLst>
              <a:ext uri="{FF2B5EF4-FFF2-40B4-BE49-F238E27FC236}">
                <a16:creationId xmlns:a16="http://schemas.microsoft.com/office/drawing/2014/main" id="{470909CC-53B0-42FD-A3C1-012AB8C6D927}"/>
              </a:ext>
            </a:extLst>
          </p:cNvPr>
          <p:cNvSpPr/>
          <p:nvPr/>
        </p:nvSpPr>
        <p:spPr>
          <a:xfrm rot="2625791">
            <a:off x="7036824" y="1232500"/>
            <a:ext cx="745042" cy="395117"/>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Freeform 28">
            <a:extLst>
              <a:ext uri="{FF2B5EF4-FFF2-40B4-BE49-F238E27FC236}">
                <a16:creationId xmlns:a16="http://schemas.microsoft.com/office/drawing/2014/main" id="{085BFCF6-9A72-4614-A290-F5EE58C45370}"/>
              </a:ext>
            </a:extLst>
          </p:cNvPr>
          <p:cNvSpPr/>
          <p:nvPr/>
        </p:nvSpPr>
        <p:spPr>
          <a:xfrm rot="1220605">
            <a:off x="9805514" y="1070084"/>
            <a:ext cx="349614" cy="254923"/>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6" name="Straight Connector 25">
            <a:extLst>
              <a:ext uri="{FF2B5EF4-FFF2-40B4-BE49-F238E27FC236}">
                <a16:creationId xmlns:a16="http://schemas.microsoft.com/office/drawing/2014/main" id="{61E49C54-BF2F-4055-A0B2-A26EB4349A6C}"/>
              </a:ext>
            </a:extLst>
          </p:cNvPr>
          <p:cNvCxnSpPr>
            <a:stCxn id="24" idx="0"/>
            <a:endCxn id="24" idx="2"/>
          </p:cNvCxnSpPr>
          <p:nvPr/>
        </p:nvCxnSpPr>
        <p:spPr>
          <a:xfrm>
            <a:off x="7019695" y="1298330"/>
            <a:ext cx="779101" cy="234541"/>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512DB45A-0954-458D-8BDE-596CDCAB32AA}"/>
              </a:ext>
            </a:extLst>
          </p:cNvPr>
          <p:cNvSpPr/>
          <p:nvPr/>
        </p:nvSpPr>
        <p:spPr>
          <a:xfrm>
            <a:off x="9680800" y="914449"/>
            <a:ext cx="863069" cy="85089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32">
            <a:extLst>
              <a:ext uri="{FF2B5EF4-FFF2-40B4-BE49-F238E27FC236}">
                <a16:creationId xmlns:a16="http://schemas.microsoft.com/office/drawing/2014/main" id="{66B5E05B-2EC1-49E8-976E-4FFE597023DE}"/>
              </a:ext>
            </a:extLst>
          </p:cNvPr>
          <p:cNvSpPr/>
          <p:nvPr/>
        </p:nvSpPr>
        <p:spPr>
          <a:xfrm rot="1220605">
            <a:off x="10070397" y="945487"/>
            <a:ext cx="349614" cy="254923"/>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33">
            <a:extLst>
              <a:ext uri="{FF2B5EF4-FFF2-40B4-BE49-F238E27FC236}">
                <a16:creationId xmlns:a16="http://schemas.microsoft.com/office/drawing/2014/main" id="{F51B9A77-3FB5-4C5E-AC50-DF9A7C48D83E}"/>
              </a:ext>
            </a:extLst>
          </p:cNvPr>
          <p:cNvSpPr/>
          <p:nvPr/>
        </p:nvSpPr>
        <p:spPr>
          <a:xfrm rot="1220605">
            <a:off x="9813658" y="1274626"/>
            <a:ext cx="349614" cy="254923"/>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 name="Freeform 34">
            <a:extLst>
              <a:ext uri="{FF2B5EF4-FFF2-40B4-BE49-F238E27FC236}">
                <a16:creationId xmlns:a16="http://schemas.microsoft.com/office/drawing/2014/main" id="{7A0F5837-078E-445F-AEDE-9492B0B4C4F1}"/>
              </a:ext>
            </a:extLst>
          </p:cNvPr>
          <p:cNvSpPr/>
          <p:nvPr/>
        </p:nvSpPr>
        <p:spPr>
          <a:xfrm rot="1220605">
            <a:off x="10049188" y="1120948"/>
            <a:ext cx="349614" cy="254923"/>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Freeform 35">
            <a:extLst>
              <a:ext uri="{FF2B5EF4-FFF2-40B4-BE49-F238E27FC236}">
                <a16:creationId xmlns:a16="http://schemas.microsoft.com/office/drawing/2014/main" id="{6BC57AF0-8B60-4AEA-91F7-1F2A89379DE6}"/>
              </a:ext>
            </a:extLst>
          </p:cNvPr>
          <p:cNvSpPr/>
          <p:nvPr/>
        </p:nvSpPr>
        <p:spPr>
          <a:xfrm rot="1220605">
            <a:off x="10160847" y="1274627"/>
            <a:ext cx="349614" cy="254923"/>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2" name="Freeform 36">
            <a:extLst>
              <a:ext uri="{FF2B5EF4-FFF2-40B4-BE49-F238E27FC236}">
                <a16:creationId xmlns:a16="http://schemas.microsoft.com/office/drawing/2014/main" id="{1BD2DBFB-B16C-4796-8744-92D18EBB6576}"/>
              </a:ext>
            </a:extLst>
          </p:cNvPr>
          <p:cNvSpPr/>
          <p:nvPr/>
        </p:nvSpPr>
        <p:spPr>
          <a:xfrm rot="1220605">
            <a:off x="9937528" y="1503939"/>
            <a:ext cx="349614" cy="254923"/>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7" name="Straight Arrow Connector 36">
            <a:extLst>
              <a:ext uri="{FF2B5EF4-FFF2-40B4-BE49-F238E27FC236}">
                <a16:creationId xmlns:a16="http://schemas.microsoft.com/office/drawing/2014/main" id="{301F1182-3DE5-4751-954C-49972AA831EB}"/>
              </a:ext>
            </a:extLst>
          </p:cNvPr>
          <p:cNvCxnSpPr>
            <a:cxnSpLocks/>
          </p:cNvCxnSpPr>
          <p:nvPr/>
        </p:nvCxnSpPr>
        <p:spPr>
          <a:xfrm>
            <a:off x="5916606" y="1373330"/>
            <a:ext cx="735012" cy="8995"/>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Freeform 22">
            <a:extLst>
              <a:ext uri="{FF2B5EF4-FFF2-40B4-BE49-F238E27FC236}">
                <a16:creationId xmlns:a16="http://schemas.microsoft.com/office/drawing/2014/main" id="{17386333-EE01-4FD3-AE95-163477CD6E4D}"/>
              </a:ext>
            </a:extLst>
          </p:cNvPr>
          <p:cNvSpPr/>
          <p:nvPr/>
        </p:nvSpPr>
        <p:spPr>
          <a:xfrm rot="3242950">
            <a:off x="4793371" y="1274204"/>
            <a:ext cx="693481" cy="335913"/>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9" name="Oval 38">
            <a:extLst>
              <a:ext uri="{FF2B5EF4-FFF2-40B4-BE49-F238E27FC236}">
                <a16:creationId xmlns:a16="http://schemas.microsoft.com/office/drawing/2014/main" id="{99AD7E7A-5FD0-4339-9E42-7A2EB7B56098}"/>
              </a:ext>
            </a:extLst>
          </p:cNvPr>
          <p:cNvSpPr/>
          <p:nvPr/>
        </p:nvSpPr>
        <p:spPr>
          <a:xfrm>
            <a:off x="4672243" y="1020954"/>
            <a:ext cx="863069" cy="85089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0" name="TextBox 39">
            <a:extLst>
              <a:ext uri="{FF2B5EF4-FFF2-40B4-BE49-F238E27FC236}">
                <a16:creationId xmlns:a16="http://schemas.microsoft.com/office/drawing/2014/main" id="{AB796219-7915-4D1A-A662-AC078C3C9C38}"/>
              </a:ext>
            </a:extLst>
          </p:cNvPr>
          <p:cNvSpPr txBox="1"/>
          <p:nvPr/>
        </p:nvSpPr>
        <p:spPr>
          <a:xfrm>
            <a:off x="4309194" y="1945012"/>
            <a:ext cx="1708019" cy="646331"/>
          </a:xfrm>
          <a:prstGeom prst="rect">
            <a:avLst/>
          </a:prstGeom>
          <a:noFill/>
        </p:spPr>
        <p:txBody>
          <a:bodyPr wrap="square" rtlCol="0">
            <a:spAutoFit/>
          </a:bodyPr>
          <a:lstStyle/>
          <a:p>
            <a:pPr algn="ctr"/>
            <a:r>
              <a:rPr lang="en-US" sz="1800" b="1" dirty="0">
                <a:latin typeface="Century Gothic" panose="020B0502020202020204" pitchFamily="34" charset="0"/>
              </a:rPr>
              <a:t>Merozoite </a:t>
            </a:r>
          </a:p>
          <a:p>
            <a:pPr algn="ctr"/>
            <a:r>
              <a:rPr lang="en-US" sz="1800" dirty="0">
                <a:latin typeface="Century Gothic" panose="020B0502020202020204" pitchFamily="34" charset="0"/>
              </a:rPr>
              <a:t>(in host cell) </a:t>
            </a:r>
          </a:p>
        </p:txBody>
      </p:sp>
      <p:sp>
        <p:nvSpPr>
          <p:cNvPr id="8" name="Arrow: Bent 7">
            <a:extLst>
              <a:ext uri="{FF2B5EF4-FFF2-40B4-BE49-F238E27FC236}">
                <a16:creationId xmlns:a16="http://schemas.microsoft.com/office/drawing/2014/main" id="{82915A6A-4C0E-4250-83B4-5F42E86405D1}"/>
              </a:ext>
            </a:extLst>
          </p:cNvPr>
          <p:cNvSpPr/>
          <p:nvPr/>
        </p:nvSpPr>
        <p:spPr bwMode="auto">
          <a:xfrm rot="16200000">
            <a:off x="6303337" y="-447503"/>
            <a:ext cx="575068" cy="6838239"/>
          </a:xfrm>
          <a:prstGeom prst="bentArrow">
            <a:avLst>
              <a:gd name="adj1" fmla="val 7605"/>
              <a:gd name="adj2" fmla="val 15559"/>
              <a:gd name="adj3" fmla="val 42395"/>
              <a:gd name="adj4" fmla="val 52871"/>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45" name="Group 44">
            <a:extLst>
              <a:ext uri="{FF2B5EF4-FFF2-40B4-BE49-F238E27FC236}">
                <a16:creationId xmlns:a16="http://schemas.microsoft.com/office/drawing/2014/main" id="{9C53DFD4-B1CC-4DC1-A98E-38558BC49214}"/>
              </a:ext>
            </a:extLst>
          </p:cNvPr>
          <p:cNvGrpSpPr/>
          <p:nvPr/>
        </p:nvGrpSpPr>
        <p:grpSpPr>
          <a:xfrm rot="18865639">
            <a:off x="9627370" y="2627794"/>
            <a:ext cx="1075648" cy="1085948"/>
            <a:chOff x="2421649" y="4856505"/>
            <a:chExt cx="1270841" cy="1136906"/>
          </a:xfrm>
        </p:grpSpPr>
        <p:sp>
          <p:nvSpPr>
            <p:cNvPr id="46" name="Rectangle 45">
              <a:extLst>
                <a:ext uri="{FF2B5EF4-FFF2-40B4-BE49-F238E27FC236}">
                  <a16:creationId xmlns:a16="http://schemas.microsoft.com/office/drawing/2014/main" id="{FE7BA085-CB92-49D0-838B-D994433173B5}"/>
                </a:ext>
              </a:extLst>
            </p:cNvPr>
            <p:cNvSpPr/>
            <p:nvPr/>
          </p:nvSpPr>
          <p:spPr>
            <a:xfrm>
              <a:off x="2421649" y="4856505"/>
              <a:ext cx="1270841" cy="1136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C1D31CE4-2086-4C7F-AEC5-50E91C3E889D}"/>
                </a:ext>
              </a:extLst>
            </p:cNvPr>
            <p:cNvGrpSpPr/>
            <p:nvPr/>
          </p:nvGrpSpPr>
          <p:grpSpPr>
            <a:xfrm>
              <a:off x="2497484" y="5025384"/>
              <a:ext cx="1085726" cy="926980"/>
              <a:chOff x="2503372" y="4907568"/>
              <a:chExt cx="1085726" cy="926980"/>
            </a:xfrm>
          </p:grpSpPr>
          <p:sp>
            <p:nvSpPr>
              <p:cNvPr id="48" name="Freeform: Shape 47">
                <a:extLst>
                  <a:ext uri="{FF2B5EF4-FFF2-40B4-BE49-F238E27FC236}">
                    <a16:creationId xmlns:a16="http://schemas.microsoft.com/office/drawing/2014/main" id="{DB4D8E1C-C598-47E4-B04B-295C249642A3}"/>
                  </a:ext>
                </a:extLst>
              </p:cNvPr>
              <p:cNvSpPr/>
              <p:nvPr/>
            </p:nvSpPr>
            <p:spPr>
              <a:xfrm rot="19597089">
                <a:off x="2650710" y="4929926"/>
                <a:ext cx="938388" cy="904622"/>
              </a:xfrm>
              <a:custGeom>
                <a:avLst/>
                <a:gdLst>
                  <a:gd name="connsiteX0" fmla="*/ 594783 w 938388"/>
                  <a:gd name="connsiteY0" fmla="*/ 0 h 904622"/>
                  <a:gd name="connsiteX1" fmla="*/ 851958 w 938388"/>
                  <a:gd name="connsiteY1" fmla="*/ 57150 h 904622"/>
                  <a:gd name="connsiteX2" fmla="*/ 937683 w 938388"/>
                  <a:gd name="connsiteY2" fmla="*/ 342900 h 904622"/>
                  <a:gd name="connsiteX3" fmla="*/ 851958 w 938388"/>
                  <a:gd name="connsiteY3" fmla="*/ 757238 h 904622"/>
                  <a:gd name="connsiteX4" fmla="*/ 337608 w 938388"/>
                  <a:gd name="connsiteY4" fmla="*/ 900113 h 904622"/>
                  <a:gd name="connsiteX5" fmla="*/ 23283 w 938388"/>
                  <a:gd name="connsiteY5" fmla="*/ 614363 h 904622"/>
                  <a:gd name="connsiteX6" fmla="*/ 23283 w 938388"/>
                  <a:gd name="connsiteY6" fmla="*/ 214313 h 904622"/>
                  <a:gd name="connsiteX7" fmla="*/ 23283 w 938388"/>
                  <a:gd name="connsiteY7" fmla="*/ 214313 h 90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388" h="904622">
                    <a:moveTo>
                      <a:pt x="594783" y="0"/>
                    </a:moveTo>
                    <a:cubicBezTo>
                      <a:pt x="694795" y="0"/>
                      <a:pt x="794808" y="0"/>
                      <a:pt x="851958" y="57150"/>
                    </a:cubicBezTo>
                    <a:cubicBezTo>
                      <a:pt x="909108" y="114300"/>
                      <a:pt x="937683" y="226219"/>
                      <a:pt x="937683" y="342900"/>
                    </a:cubicBezTo>
                    <a:cubicBezTo>
                      <a:pt x="937683" y="459581"/>
                      <a:pt x="951971" y="664369"/>
                      <a:pt x="851958" y="757238"/>
                    </a:cubicBezTo>
                    <a:cubicBezTo>
                      <a:pt x="751945" y="850107"/>
                      <a:pt x="475720" y="923925"/>
                      <a:pt x="337608" y="900113"/>
                    </a:cubicBezTo>
                    <a:cubicBezTo>
                      <a:pt x="199496" y="876301"/>
                      <a:pt x="75670" y="728663"/>
                      <a:pt x="23283" y="614363"/>
                    </a:cubicBezTo>
                    <a:cubicBezTo>
                      <a:pt x="-29105" y="500063"/>
                      <a:pt x="23283" y="214313"/>
                      <a:pt x="23283" y="214313"/>
                    </a:cubicBezTo>
                    <a:lnTo>
                      <a:pt x="23283" y="214313"/>
                    </a:lnTo>
                  </a:path>
                </a:pathLst>
              </a:cu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70">
                <a:extLst>
                  <a:ext uri="{FF2B5EF4-FFF2-40B4-BE49-F238E27FC236}">
                    <a16:creationId xmlns:a16="http://schemas.microsoft.com/office/drawing/2014/main" id="{3CF07601-0C9B-46FB-882B-73543D49DF99}"/>
                  </a:ext>
                </a:extLst>
              </p:cNvPr>
              <p:cNvSpPr/>
              <p:nvPr/>
            </p:nvSpPr>
            <p:spPr>
              <a:xfrm rot="1220605">
                <a:off x="2767823" y="5124796"/>
                <a:ext cx="275403" cy="211745"/>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70">
                <a:extLst>
                  <a:ext uri="{FF2B5EF4-FFF2-40B4-BE49-F238E27FC236}">
                    <a16:creationId xmlns:a16="http://schemas.microsoft.com/office/drawing/2014/main" id="{857F24FE-D9DE-4C53-99DA-CFD25A08E0F4}"/>
                  </a:ext>
                </a:extLst>
              </p:cNvPr>
              <p:cNvSpPr/>
              <p:nvPr/>
            </p:nvSpPr>
            <p:spPr>
              <a:xfrm rot="1220605">
                <a:off x="3148375" y="5046902"/>
                <a:ext cx="275403" cy="211745"/>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70">
                <a:extLst>
                  <a:ext uri="{FF2B5EF4-FFF2-40B4-BE49-F238E27FC236}">
                    <a16:creationId xmlns:a16="http://schemas.microsoft.com/office/drawing/2014/main" id="{F7048CC4-1D2F-4166-B735-B55BFFB1D9B9}"/>
                  </a:ext>
                </a:extLst>
              </p:cNvPr>
              <p:cNvSpPr/>
              <p:nvPr/>
            </p:nvSpPr>
            <p:spPr>
              <a:xfrm rot="1220605">
                <a:off x="3073325" y="5419017"/>
                <a:ext cx="275403" cy="211745"/>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70">
                <a:extLst>
                  <a:ext uri="{FF2B5EF4-FFF2-40B4-BE49-F238E27FC236}">
                    <a16:creationId xmlns:a16="http://schemas.microsoft.com/office/drawing/2014/main" id="{BEFD1BE7-6A6C-4A38-9920-F595AA5BD5D2}"/>
                  </a:ext>
                </a:extLst>
              </p:cNvPr>
              <p:cNvSpPr/>
              <p:nvPr/>
            </p:nvSpPr>
            <p:spPr>
              <a:xfrm rot="1220605">
                <a:off x="2802262" y="5367924"/>
                <a:ext cx="275403" cy="211745"/>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70">
                <a:extLst>
                  <a:ext uri="{FF2B5EF4-FFF2-40B4-BE49-F238E27FC236}">
                    <a16:creationId xmlns:a16="http://schemas.microsoft.com/office/drawing/2014/main" id="{210AD510-4D4D-467E-B4AB-C1A3F885138D}"/>
                  </a:ext>
                </a:extLst>
              </p:cNvPr>
              <p:cNvSpPr/>
              <p:nvPr/>
            </p:nvSpPr>
            <p:spPr>
              <a:xfrm rot="1220605">
                <a:off x="2503372" y="4907568"/>
                <a:ext cx="275403" cy="211745"/>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5" name="TextBox 54">
            <a:extLst>
              <a:ext uri="{FF2B5EF4-FFF2-40B4-BE49-F238E27FC236}">
                <a16:creationId xmlns:a16="http://schemas.microsoft.com/office/drawing/2014/main" id="{E12F21E4-376A-4C49-8AAE-E7CE859AF8E9}"/>
              </a:ext>
            </a:extLst>
          </p:cNvPr>
          <p:cNvSpPr txBox="1"/>
          <p:nvPr/>
        </p:nvSpPr>
        <p:spPr>
          <a:xfrm>
            <a:off x="1052912" y="870500"/>
            <a:ext cx="1466563" cy="369332"/>
          </a:xfrm>
          <a:prstGeom prst="rect">
            <a:avLst/>
          </a:prstGeom>
          <a:noFill/>
        </p:spPr>
        <p:txBody>
          <a:bodyPr wrap="square" rtlCol="0">
            <a:spAutoFit/>
          </a:bodyPr>
          <a:lstStyle/>
          <a:p>
            <a:pPr algn="ctr"/>
            <a:r>
              <a:rPr lang="en-US" sz="1800" dirty="0">
                <a:latin typeface="Century Gothic" panose="020B0502020202020204" pitchFamily="34" charset="0"/>
              </a:rPr>
              <a:t>ingested</a:t>
            </a:r>
          </a:p>
        </p:txBody>
      </p:sp>
      <p:sp>
        <p:nvSpPr>
          <p:cNvPr id="14" name="TextBox 13">
            <a:extLst>
              <a:ext uri="{FF2B5EF4-FFF2-40B4-BE49-F238E27FC236}">
                <a16:creationId xmlns:a16="http://schemas.microsoft.com/office/drawing/2014/main" id="{E7763E5C-242A-4EDF-8335-8E657C415ED5}"/>
              </a:ext>
            </a:extLst>
          </p:cNvPr>
          <p:cNvSpPr txBox="1"/>
          <p:nvPr/>
        </p:nvSpPr>
        <p:spPr>
          <a:xfrm>
            <a:off x="8863988" y="1748675"/>
            <a:ext cx="2911374" cy="923330"/>
          </a:xfrm>
          <a:prstGeom prst="rect">
            <a:avLst/>
          </a:prstGeom>
          <a:noFill/>
        </p:spPr>
        <p:txBody>
          <a:bodyPr wrap="none" rtlCol="0">
            <a:spAutoFit/>
          </a:bodyPr>
          <a:lstStyle/>
          <a:p>
            <a:r>
              <a:rPr lang="en-US" sz="1800" b="1" dirty="0">
                <a:latin typeface="Century Gothic" panose="020B0502020202020204" pitchFamily="34" charset="0"/>
              </a:rPr>
              <a:t>Meronts </a:t>
            </a:r>
            <a:r>
              <a:rPr lang="en-US" sz="1800" dirty="0">
                <a:latin typeface="Century Gothic" panose="020B0502020202020204" pitchFamily="34" charset="0"/>
              </a:rPr>
              <a:t>(schizonts),</a:t>
            </a:r>
          </a:p>
          <a:p>
            <a:r>
              <a:rPr lang="en-US" sz="1800" dirty="0">
                <a:latin typeface="Century Gothic" panose="020B0502020202020204" pitchFamily="34" charset="0"/>
              </a:rPr>
              <a:t>containing many </a:t>
            </a:r>
          </a:p>
          <a:p>
            <a:r>
              <a:rPr lang="en-US" sz="1800" b="1" dirty="0">
                <a:latin typeface="Century Gothic" panose="020B0502020202020204" pitchFamily="34" charset="0"/>
              </a:rPr>
              <a:t>Merozoites</a:t>
            </a:r>
            <a:r>
              <a:rPr lang="en-US" sz="1800" dirty="0">
                <a:latin typeface="Century Gothic" panose="020B0502020202020204" pitchFamily="34" charset="0"/>
              </a:rPr>
              <a:t> (</a:t>
            </a:r>
            <a:r>
              <a:rPr lang="en-US" sz="1800" dirty="0" err="1">
                <a:latin typeface="Century Gothic" panose="020B0502020202020204" pitchFamily="34" charset="0"/>
              </a:rPr>
              <a:t>schizozoites</a:t>
            </a:r>
            <a:r>
              <a:rPr lang="en-US" sz="1800" dirty="0">
                <a:latin typeface="Century Gothic" panose="020B0502020202020204" pitchFamily="34" charset="0"/>
              </a:rPr>
              <a:t>)</a:t>
            </a:r>
          </a:p>
        </p:txBody>
      </p:sp>
      <p:sp>
        <p:nvSpPr>
          <p:cNvPr id="56" name="Freeform 20">
            <a:extLst>
              <a:ext uri="{FF2B5EF4-FFF2-40B4-BE49-F238E27FC236}">
                <a16:creationId xmlns:a16="http://schemas.microsoft.com/office/drawing/2014/main" id="{E9ED62FB-1798-4662-AD60-7263E5F59208}"/>
              </a:ext>
            </a:extLst>
          </p:cNvPr>
          <p:cNvSpPr/>
          <p:nvPr/>
        </p:nvSpPr>
        <p:spPr>
          <a:xfrm rot="2625791">
            <a:off x="90448" y="1253804"/>
            <a:ext cx="745042" cy="395117"/>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20">
            <a:extLst>
              <a:ext uri="{FF2B5EF4-FFF2-40B4-BE49-F238E27FC236}">
                <a16:creationId xmlns:a16="http://schemas.microsoft.com/office/drawing/2014/main" id="{5C73462F-7D19-4352-859E-A04F7290389D}"/>
              </a:ext>
            </a:extLst>
          </p:cNvPr>
          <p:cNvSpPr/>
          <p:nvPr/>
        </p:nvSpPr>
        <p:spPr>
          <a:xfrm rot="2625791">
            <a:off x="2000129" y="1686170"/>
            <a:ext cx="745042" cy="395117"/>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1457ABD6-5414-4F38-BB5B-A1C786499091}"/>
              </a:ext>
            </a:extLst>
          </p:cNvPr>
          <p:cNvCxnSpPr>
            <a:cxnSpLocks/>
          </p:cNvCxnSpPr>
          <p:nvPr/>
        </p:nvCxnSpPr>
        <p:spPr>
          <a:xfrm>
            <a:off x="1400194" y="1356877"/>
            <a:ext cx="735012" cy="8995"/>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38DFA53A-3A3B-41C6-89DB-E00A8D891FCE}"/>
              </a:ext>
            </a:extLst>
          </p:cNvPr>
          <p:cNvSpPr txBox="1"/>
          <p:nvPr/>
        </p:nvSpPr>
        <p:spPr>
          <a:xfrm>
            <a:off x="14379" y="6129304"/>
            <a:ext cx="12128956" cy="461665"/>
          </a:xfrm>
          <a:prstGeom prst="rect">
            <a:avLst/>
          </a:prstGeom>
          <a:noFill/>
        </p:spPr>
        <p:txBody>
          <a:bodyPr wrap="square" rtlCol="0">
            <a:spAutoFit/>
          </a:bodyPr>
          <a:lstStyle/>
          <a:p>
            <a:r>
              <a:rPr lang="en-US" sz="2000" b="1" dirty="0">
                <a:solidFill>
                  <a:schemeClr val="bg2">
                    <a:lumMod val="50000"/>
                    <a:lumOff val="50000"/>
                  </a:schemeClr>
                </a:solidFill>
                <a:latin typeface="Century Gothic" panose="020B0502020202020204" pitchFamily="34" charset="0"/>
              </a:rPr>
              <a:t>GI Tract of </a:t>
            </a:r>
            <a:r>
              <a:rPr lang="en-US" b="1" dirty="0">
                <a:solidFill>
                  <a:srgbClr val="00B0F0"/>
                </a:solidFill>
                <a:latin typeface="Century Gothic" panose="020B0502020202020204" pitchFamily="34" charset="0"/>
              </a:rPr>
              <a:t>Definitive Host </a:t>
            </a:r>
            <a:r>
              <a:rPr lang="en-US" sz="2000" b="1" dirty="0">
                <a:solidFill>
                  <a:schemeClr val="bg2">
                    <a:lumMod val="50000"/>
                    <a:lumOff val="50000"/>
                  </a:schemeClr>
                </a:solidFill>
                <a:latin typeface="Century Gothic" panose="020B0502020202020204" pitchFamily="34" charset="0"/>
              </a:rPr>
              <a:t>= the host that makes the sporulated (or infective) oocysts</a:t>
            </a:r>
          </a:p>
        </p:txBody>
      </p:sp>
      <p:cxnSp>
        <p:nvCxnSpPr>
          <p:cNvPr id="81" name="Straight Connector 80">
            <a:extLst>
              <a:ext uri="{FF2B5EF4-FFF2-40B4-BE49-F238E27FC236}">
                <a16:creationId xmlns:a16="http://schemas.microsoft.com/office/drawing/2014/main" id="{60797C39-7508-49A2-9708-A5B30AC75EB1}"/>
              </a:ext>
            </a:extLst>
          </p:cNvPr>
          <p:cNvCxnSpPr/>
          <p:nvPr/>
        </p:nvCxnSpPr>
        <p:spPr bwMode="auto">
          <a:xfrm>
            <a:off x="57285" y="6629400"/>
            <a:ext cx="12192000" cy="0"/>
          </a:xfrm>
          <a:prstGeom prst="line">
            <a:avLst/>
          </a:prstGeom>
          <a:solidFill>
            <a:schemeClr val="accent1"/>
          </a:solidFill>
          <a:ln w="38100" cap="flat" cmpd="sng" algn="ctr">
            <a:solidFill>
              <a:schemeClr val="bg2">
                <a:lumMod val="50000"/>
                <a:lumOff val="50000"/>
              </a:schemeClr>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3" name="Straight Arrow Connector 82">
            <a:extLst>
              <a:ext uri="{FF2B5EF4-FFF2-40B4-BE49-F238E27FC236}">
                <a16:creationId xmlns:a16="http://schemas.microsoft.com/office/drawing/2014/main" id="{28A88105-CD89-4F9C-9360-3E93EBB0FA46}"/>
              </a:ext>
            </a:extLst>
          </p:cNvPr>
          <p:cNvCxnSpPr>
            <a:cxnSpLocks/>
          </p:cNvCxnSpPr>
          <p:nvPr/>
        </p:nvCxnSpPr>
        <p:spPr>
          <a:xfrm flipH="1">
            <a:off x="9326415" y="3553049"/>
            <a:ext cx="420563" cy="621136"/>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5F7A7901-19C1-4A73-B5BD-6D0EC914B357}"/>
              </a:ext>
            </a:extLst>
          </p:cNvPr>
          <p:cNvSpPr txBox="1"/>
          <p:nvPr/>
        </p:nvSpPr>
        <p:spPr>
          <a:xfrm>
            <a:off x="7900729" y="5115057"/>
            <a:ext cx="1292341" cy="400110"/>
          </a:xfrm>
          <a:prstGeom prst="rect">
            <a:avLst/>
          </a:prstGeom>
          <a:noFill/>
          <a:ln>
            <a:solidFill>
              <a:schemeClr val="accent1">
                <a:lumMod val="50000"/>
              </a:schemeClr>
            </a:solidFill>
          </a:ln>
        </p:spPr>
        <p:txBody>
          <a:bodyPr wrap="none" rtlCol="0">
            <a:spAutoFit/>
          </a:bodyPr>
          <a:lstStyle/>
          <a:p>
            <a:r>
              <a:rPr lang="en-US" sz="2000" dirty="0">
                <a:solidFill>
                  <a:schemeClr val="accent1">
                    <a:lumMod val="50000"/>
                  </a:schemeClr>
                </a:solidFill>
                <a:latin typeface="Century Gothic" panose="020B0502020202020204" pitchFamily="34" charset="0"/>
              </a:rPr>
              <a:t>gametes</a:t>
            </a:r>
          </a:p>
        </p:txBody>
      </p:sp>
      <p:sp>
        <p:nvSpPr>
          <p:cNvPr id="85" name="TextBox 84">
            <a:extLst>
              <a:ext uri="{FF2B5EF4-FFF2-40B4-BE49-F238E27FC236}">
                <a16:creationId xmlns:a16="http://schemas.microsoft.com/office/drawing/2014/main" id="{ED405CB0-A8F4-4E58-B36E-8DE72B74B2BF}"/>
              </a:ext>
            </a:extLst>
          </p:cNvPr>
          <p:cNvSpPr txBox="1"/>
          <p:nvPr/>
        </p:nvSpPr>
        <p:spPr>
          <a:xfrm>
            <a:off x="3146560" y="5207499"/>
            <a:ext cx="1108037" cy="400110"/>
          </a:xfrm>
          <a:prstGeom prst="rect">
            <a:avLst/>
          </a:prstGeom>
          <a:noFill/>
          <a:ln>
            <a:solidFill>
              <a:schemeClr val="accent1">
                <a:lumMod val="50000"/>
              </a:schemeClr>
            </a:solidFill>
          </a:ln>
        </p:spPr>
        <p:txBody>
          <a:bodyPr wrap="square" rtlCol="0">
            <a:spAutoFit/>
          </a:bodyPr>
          <a:lstStyle/>
          <a:p>
            <a:r>
              <a:rPr lang="en-US" sz="2000" dirty="0">
                <a:solidFill>
                  <a:schemeClr val="accent1">
                    <a:lumMod val="50000"/>
                  </a:schemeClr>
                </a:solidFill>
                <a:latin typeface="Century Gothic" panose="020B0502020202020204" pitchFamily="34" charset="0"/>
              </a:rPr>
              <a:t>oocysts</a:t>
            </a:r>
          </a:p>
        </p:txBody>
      </p:sp>
      <p:sp>
        <p:nvSpPr>
          <p:cNvPr id="88" name="TextBox 87">
            <a:extLst>
              <a:ext uri="{FF2B5EF4-FFF2-40B4-BE49-F238E27FC236}">
                <a16:creationId xmlns:a16="http://schemas.microsoft.com/office/drawing/2014/main" id="{AB895216-1709-4E0F-B37E-7F6F6DC59641}"/>
              </a:ext>
            </a:extLst>
          </p:cNvPr>
          <p:cNvSpPr txBox="1"/>
          <p:nvPr/>
        </p:nvSpPr>
        <p:spPr>
          <a:xfrm>
            <a:off x="4983523" y="5065109"/>
            <a:ext cx="2125903" cy="369332"/>
          </a:xfrm>
          <a:prstGeom prst="rect">
            <a:avLst/>
          </a:prstGeom>
          <a:noFill/>
        </p:spPr>
        <p:txBody>
          <a:bodyPr wrap="none" rtlCol="0">
            <a:spAutoFit/>
          </a:bodyPr>
          <a:lstStyle/>
          <a:p>
            <a:r>
              <a:rPr lang="en-US" sz="1800" dirty="0">
                <a:latin typeface="Century Gothic" panose="020B0502020202020204" pitchFamily="34" charset="0"/>
              </a:rPr>
              <a:t>sexual fertilization</a:t>
            </a:r>
          </a:p>
        </p:txBody>
      </p:sp>
      <p:grpSp>
        <p:nvGrpSpPr>
          <p:cNvPr id="91" name="Group 90">
            <a:extLst>
              <a:ext uri="{FF2B5EF4-FFF2-40B4-BE49-F238E27FC236}">
                <a16:creationId xmlns:a16="http://schemas.microsoft.com/office/drawing/2014/main" id="{C61CBC58-648A-49C5-B9F3-E7BEC4795923}"/>
              </a:ext>
            </a:extLst>
          </p:cNvPr>
          <p:cNvGrpSpPr/>
          <p:nvPr/>
        </p:nvGrpSpPr>
        <p:grpSpPr>
          <a:xfrm>
            <a:off x="7665790" y="4148856"/>
            <a:ext cx="716931" cy="785906"/>
            <a:chOff x="2331069" y="2971800"/>
            <a:chExt cx="716931" cy="785906"/>
          </a:xfrm>
        </p:grpSpPr>
        <p:sp>
          <p:nvSpPr>
            <p:cNvPr id="97" name="Oval 96">
              <a:extLst>
                <a:ext uri="{FF2B5EF4-FFF2-40B4-BE49-F238E27FC236}">
                  <a16:creationId xmlns:a16="http://schemas.microsoft.com/office/drawing/2014/main" id="{A3DD6359-0230-4C4B-93C2-CD60D6658B62}"/>
                </a:ext>
              </a:extLst>
            </p:cNvPr>
            <p:cNvSpPr/>
            <p:nvPr/>
          </p:nvSpPr>
          <p:spPr>
            <a:xfrm>
              <a:off x="2331069" y="2971800"/>
              <a:ext cx="716931" cy="785906"/>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56C4953C-69F9-4631-9CB4-6A842DC0A57F}"/>
                </a:ext>
              </a:extLst>
            </p:cNvPr>
            <p:cNvSpPr/>
            <p:nvPr/>
          </p:nvSpPr>
          <p:spPr>
            <a:xfrm>
              <a:off x="2470603" y="3128522"/>
              <a:ext cx="389970" cy="461268"/>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88A8FA4E-5107-407F-8EDA-DD77A87507C0}"/>
              </a:ext>
            </a:extLst>
          </p:cNvPr>
          <p:cNvGrpSpPr/>
          <p:nvPr/>
        </p:nvGrpSpPr>
        <p:grpSpPr>
          <a:xfrm>
            <a:off x="9562486" y="5042805"/>
            <a:ext cx="2580849" cy="675790"/>
            <a:chOff x="3872248" y="726451"/>
            <a:chExt cx="2580849" cy="675790"/>
          </a:xfrm>
        </p:grpSpPr>
        <p:sp>
          <p:nvSpPr>
            <p:cNvPr id="105" name="TextBox 104">
              <a:extLst>
                <a:ext uri="{FF2B5EF4-FFF2-40B4-BE49-F238E27FC236}">
                  <a16:creationId xmlns:a16="http://schemas.microsoft.com/office/drawing/2014/main" id="{09637F47-C505-46FB-B2BB-D1505EA6F271}"/>
                </a:ext>
              </a:extLst>
            </p:cNvPr>
            <p:cNvSpPr txBox="1"/>
            <p:nvPr/>
          </p:nvSpPr>
          <p:spPr>
            <a:xfrm>
              <a:off x="4115598" y="793586"/>
              <a:ext cx="2337499" cy="523220"/>
            </a:xfrm>
            <a:prstGeom prst="rect">
              <a:avLst/>
            </a:prstGeom>
            <a:noFill/>
          </p:spPr>
          <p:txBody>
            <a:bodyPr wrap="none" rtlCol="0">
              <a:spAutoFit/>
            </a:bodyPr>
            <a:lstStyle/>
            <a:p>
              <a:r>
                <a:rPr lang="en-US" sz="1400" dirty="0">
                  <a:latin typeface="Century Gothic" panose="020B0502020202020204" pitchFamily="34" charset="0"/>
                </a:rPr>
                <a:t>male (m</a:t>
              </a:r>
              <a:r>
                <a:rPr lang="en-US" sz="1400" dirty="0">
                  <a:solidFill>
                    <a:srgbClr val="0070C0"/>
                  </a:solidFill>
                  <a:latin typeface="Century Gothic" panose="020B0502020202020204" pitchFamily="34" charset="0"/>
                </a:rPr>
                <a:t>i</a:t>
              </a:r>
              <a:r>
                <a:rPr lang="en-US" sz="1400" dirty="0">
                  <a:latin typeface="Century Gothic" panose="020B0502020202020204" pitchFamily="34" charset="0"/>
                </a:rPr>
                <a:t>crogametes)</a:t>
              </a:r>
            </a:p>
            <a:p>
              <a:r>
                <a:rPr lang="en-US" sz="1400" dirty="0">
                  <a:latin typeface="Century Gothic" panose="020B0502020202020204" pitchFamily="34" charset="0"/>
                </a:rPr>
                <a:t>female (m</a:t>
              </a:r>
              <a:r>
                <a:rPr lang="en-US" sz="1400" dirty="0">
                  <a:solidFill>
                    <a:srgbClr val="FF3399"/>
                  </a:solidFill>
                  <a:latin typeface="Century Gothic" panose="020B0502020202020204" pitchFamily="34" charset="0"/>
                </a:rPr>
                <a:t>a</a:t>
              </a:r>
              <a:r>
                <a:rPr lang="en-US" sz="1400" dirty="0">
                  <a:latin typeface="Century Gothic" panose="020B0502020202020204" pitchFamily="34" charset="0"/>
                </a:rPr>
                <a:t>crogametes)</a:t>
              </a:r>
            </a:p>
          </p:txBody>
        </p:sp>
        <p:grpSp>
          <p:nvGrpSpPr>
            <p:cNvPr id="106" name="Group 105">
              <a:extLst>
                <a:ext uri="{FF2B5EF4-FFF2-40B4-BE49-F238E27FC236}">
                  <a16:creationId xmlns:a16="http://schemas.microsoft.com/office/drawing/2014/main" id="{8A299A55-680A-47ED-9B6E-AD62841D4EA8}"/>
                </a:ext>
              </a:extLst>
            </p:cNvPr>
            <p:cNvGrpSpPr/>
            <p:nvPr/>
          </p:nvGrpSpPr>
          <p:grpSpPr>
            <a:xfrm>
              <a:off x="3980304" y="726451"/>
              <a:ext cx="143931" cy="334522"/>
              <a:chOff x="2074474" y="978306"/>
              <a:chExt cx="143931" cy="334522"/>
            </a:xfrm>
          </p:grpSpPr>
          <p:sp>
            <p:nvSpPr>
              <p:cNvPr id="109" name="Oval 108">
                <a:extLst>
                  <a:ext uri="{FF2B5EF4-FFF2-40B4-BE49-F238E27FC236}">
                    <a16:creationId xmlns:a16="http://schemas.microsoft.com/office/drawing/2014/main" id="{F389CDD6-AD7C-4C50-8711-90C5B0284618}"/>
                  </a:ext>
                </a:extLst>
              </p:cNvPr>
              <p:cNvSpPr/>
              <p:nvPr/>
            </p:nvSpPr>
            <p:spPr>
              <a:xfrm>
                <a:off x="2074474" y="1143000"/>
                <a:ext cx="80335" cy="16982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0" name="Freeform: Shape 109">
                <a:extLst>
                  <a:ext uri="{FF2B5EF4-FFF2-40B4-BE49-F238E27FC236}">
                    <a16:creationId xmlns:a16="http://schemas.microsoft.com/office/drawing/2014/main" id="{EF8DD0EF-6552-4B1E-898B-01C26539E4F2}"/>
                  </a:ext>
                </a:extLst>
              </p:cNvPr>
              <p:cNvSpPr/>
              <p:nvPr/>
            </p:nvSpPr>
            <p:spPr>
              <a:xfrm>
                <a:off x="2128838" y="1028700"/>
                <a:ext cx="71506" cy="114300"/>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Freeform: Shape 111">
                <a:extLst>
                  <a:ext uri="{FF2B5EF4-FFF2-40B4-BE49-F238E27FC236}">
                    <a16:creationId xmlns:a16="http://schemas.microsoft.com/office/drawing/2014/main" id="{74E957A3-019A-4354-88F2-A55CB11D42D0}"/>
                  </a:ext>
                </a:extLst>
              </p:cNvPr>
              <p:cNvSpPr/>
              <p:nvPr/>
            </p:nvSpPr>
            <p:spPr>
              <a:xfrm rot="13251112">
                <a:off x="2172686" y="978306"/>
                <a:ext cx="45719" cy="223703"/>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07" name="Oval 106">
              <a:extLst>
                <a:ext uri="{FF2B5EF4-FFF2-40B4-BE49-F238E27FC236}">
                  <a16:creationId xmlns:a16="http://schemas.microsoft.com/office/drawing/2014/main" id="{D4EB1D36-8E77-4E65-ADD3-498A6D680928}"/>
                </a:ext>
              </a:extLst>
            </p:cNvPr>
            <p:cNvSpPr/>
            <p:nvPr/>
          </p:nvSpPr>
          <p:spPr>
            <a:xfrm>
              <a:off x="3872248" y="1152275"/>
              <a:ext cx="233926" cy="249966"/>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4" name="Group 113">
            <a:extLst>
              <a:ext uri="{FF2B5EF4-FFF2-40B4-BE49-F238E27FC236}">
                <a16:creationId xmlns:a16="http://schemas.microsoft.com/office/drawing/2014/main" id="{4FBEDFE5-A521-434A-AC1E-3438801EE9B6}"/>
              </a:ext>
            </a:extLst>
          </p:cNvPr>
          <p:cNvGrpSpPr/>
          <p:nvPr/>
        </p:nvGrpSpPr>
        <p:grpSpPr>
          <a:xfrm>
            <a:off x="8566013" y="4114400"/>
            <a:ext cx="716931" cy="785906"/>
            <a:chOff x="1232864" y="3000150"/>
            <a:chExt cx="716931" cy="785906"/>
          </a:xfrm>
        </p:grpSpPr>
        <p:sp>
          <p:nvSpPr>
            <p:cNvPr id="115" name="Oval 114">
              <a:extLst>
                <a:ext uri="{FF2B5EF4-FFF2-40B4-BE49-F238E27FC236}">
                  <a16:creationId xmlns:a16="http://schemas.microsoft.com/office/drawing/2014/main" id="{912786D6-9FB4-4A90-8F4C-EAB1E6C5DFAE}"/>
                </a:ext>
              </a:extLst>
            </p:cNvPr>
            <p:cNvSpPr/>
            <p:nvPr/>
          </p:nvSpPr>
          <p:spPr>
            <a:xfrm>
              <a:off x="1232864" y="3000150"/>
              <a:ext cx="716931" cy="785906"/>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F918E0B2-5265-4503-9057-211FA75FCC25}"/>
                </a:ext>
              </a:extLst>
            </p:cNvPr>
            <p:cNvGrpSpPr/>
            <p:nvPr/>
          </p:nvGrpSpPr>
          <p:grpSpPr>
            <a:xfrm>
              <a:off x="1388728" y="3052175"/>
              <a:ext cx="143931" cy="334522"/>
              <a:chOff x="2074474" y="978306"/>
              <a:chExt cx="143931" cy="334522"/>
            </a:xfrm>
          </p:grpSpPr>
          <p:sp>
            <p:nvSpPr>
              <p:cNvPr id="129" name="Oval 128">
                <a:extLst>
                  <a:ext uri="{FF2B5EF4-FFF2-40B4-BE49-F238E27FC236}">
                    <a16:creationId xmlns:a16="http://schemas.microsoft.com/office/drawing/2014/main" id="{597E7129-33DE-4328-8C47-7D16110979F4}"/>
                  </a:ext>
                </a:extLst>
              </p:cNvPr>
              <p:cNvSpPr/>
              <p:nvPr/>
            </p:nvSpPr>
            <p:spPr>
              <a:xfrm>
                <a:off x="2074474" y="1143000"/>
                <a:ext cx="80335" cy="16982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Shape 129">
                <a:extLst>
                  <a:ext uri="{FF2B5EF4-FFF2-40B4-BE49-F238E27FC236}">
                    <a16:creationId xmlns:a16="http://schemas.microsoft.com/office/drawing/2014/main" id="{7B72CE3B-7951-4716-88F7-7CB36715E62F}"/>
                  </a:ext>
                </a:extLst>
              </p:cNvPr>
              <p:cNvSpPr/>
              <p:nvPr/>
            </p:nvSpPr>
            <p:spPr>
              <a:xfrm>
                <a:off x="2128838" y="1028700"/>
                <a:ext cx="71506" cy="114300"/>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Shape 130">
                <a:extLst>
                  <a:ext uri="{FF2B5EF4-FFF2-40B4-BE49-F238E27FC236}">
                    <a16:creationId xmlns:a16="http://schemas.microsoft.com/office/drawing/2014/main" id="{DEB8EF22-BD69-4637-8DEE-318F4087A2CA}"/>
                  </a:ext>
                </a:extLst>
              </p:cNvPr>
              <p:cNvSpPr/>
              <p:nvPr/>
            </p:nvSpPr>
            <p:spPr>
              <a:xfrm rot="13251112">
                <a:off x="2172686" y="978306"/>
                <a:ext cx="45719" cy="223703"/>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443C55C7-5431-4B60-BDC7-7693589DC050}"/>
                </a:ext>
              </a:extLst>
            </p:cNvPr>
            <p:cNvGrpSpPr/>
            <p:nvPr/>
          </p:nvGrpSpPr>
          <p:grpSpPr>
            <a:xfrm>
              <a:off x="1541128" y="3204575"/>
              <a:ext cx="143931" cy="334522"/>
              <a:chOff x="2074474" y="978306"/>
              <a:chExt cx="143931" cy="334522"/>
            </a:xfrm>
          </p:grpSpPr>
          <p:sp>
            <p:nvSpPr>
              <p:cNvPr id="126" name="Oval 125">
                <a:extLst>
                  <a:ext uri="{FF2B5EF4-FFF2-40B4-BE49-F238E27FC236}">
                    <a16:creationId xmlns:a16="http://schemas.microsoft.com/office/drawing/2014/main" id="{4FAF9959-1034-4A89-A6DB-E1B3E29FE776}"/>
                  </a:ext>
                </a:extLst>
              </p:cNvPr>
              <p:cNvSpPr/>
              <p:nvPr/>
            </p:nvSpPr>
            <p:spPr>
              <a:xfrm>
                <a:off x="2074474" y="1143000"/>
                <a:ext cx="80335" cy="16982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Shape 126">
                <a:extLst>
                  <a:ext uri="{FF2B5EF4-FFF2-40B4-BE49-F238E27FC236}">
                    <a16:creationId xmlns:a16="http://schemas.microsoft.com/office/drawing/2014/main" id="{A3B1E0BD-687C-4231-BBE6-EA4350120A03}"/>
                  </a:ext>
                </a:extLst>
              </p:cNvPr>
              <p:cNvSpPr/>
              <p:nvPr/>
            </p:nvSpPr>
            <p:spPr>
              <a:xfrm>
                <a:off x="2128838" y="1028700"/>
                <a:ext cx="71506" cy="114300"/>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reeform: Shape 127">
                <a:extLst>
                  <a:ext uri="{FF2B5EF4-FFF2-40B4-BE49-F238E27FC236}">
                    <a16:creationId xmlns:a16="http://schemas.microsoft.com/office/drawing/2014/main" id="{A5527653-63AD-49BF-8F98-9BC7AD5B07BD}"/>
                  </a:ext>
                </a:extLst>
              </p:cNvPr>
              <p:cNvSpPr/>
              <p:nvPr/>
            </p:nvSpPr>
            <p:spPr>
              <a:xfrm rot="13251112">
                <a:off x="2172686" y="978306"/>
                <a:ext cx="45719" cy="223703"/>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CF6ACCBF-EE76-4D9E-B377-33A023F24D06}"/>
                </a:ext>
              </a:extLst>
            </p:cNvPr>
            <p:cNvGrpSpPr/>
            <p:nvPr/>
          </p:nvGrpSpPr>
          <p:grpSpPr>
            <a:xfrm>
              <a:off x="1705361" y="3159719"/>
              <a:ext cx="143931" cy="334522"/>
              <a:chOff x="2074474" y="978306"/>
              <a:chExt cx="143931" cy="334522"/>
            </a:xfrm>
          </p:grpSpPr>
          <p:sp>
            <p:nvSpPr>
              <p:cNvPr id="123" name="Oval 122">
                <a:extLst>
                  <a:ext uri="{FF2B5EF4-FFF2-40B4-BE49-F238E27FC236}">
                    <a16:creationId xmlns:a16="http://schemas.microsoft.com/office/drawing/2014/main" id="{54C3407D-4D8E-4B88-B20C-E2A4BECCB3D3}"/>
                  </a:ext>
                </a:extLst>
              </p:cNvPr>
              <p:cNvSpPr/>
              <p:nvPr/>
            </p:nvSpPr>
            <p:spPr>
              <a:xfrm>
                <a:off x="2074474" y="1143000"/>
                <a:ext cx="80335" cy="16982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Shape 123">
                <a:extLst>
                  <a:ext uri="{FF2B5EF4-FFF2-40B4-BE49-F238E27FC236}">
                    <a16:creationId xmlns:a16="http://schemas.microsoft.com/office/drawing/2014/main" id="{10553883-11EB-4AEF-B6B7-26DF8D8505C7}"/>
                  </a:ext>
                </a:extLst>
              </p:cNvPr>
              <p:cNvSpPr/>
              <p:nvPr/>
            </p:nvSpPr>
            <p:spPr>
              <a:xfrm>
                <a:off x="2128838" y="1028700"/>
                <a:ext cx="71506" cy="114300"/>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Shape 124">
                <a:extLst>
                  <a:ext uri="{FF2B5EF4-FFF2-40B4-BE49-F238E27FC236}">
                    <a16:creationId xmlns:a16="http://schemas.microsoft.com/office/drawing/2014/main" id="{D36044E1-882A-4E49-9680-058B6ECDC402}"/>
                  </a:ext>
                </a:extLst>
              </p:cNvPr>
              <p:cNvSpPr/>
              <p:nvPr/>
            </p:nvSpPr>
            <p:spPr>
              <a:xfrm rot="13251112">
                <a:off x="2172686" y="978306"/>
                <a:ext cx="45719" cy="223703"/>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B3EF80EC-39E1-4D8B-8D51-18165D99BFEE}"/>
                </a:ext>
              </a:extLst>
            </p:cNvPr>
            <p:cNvGrpSpPr/>
            <p:nvPr/>
          </p:nvGrpSpPr>
          <p:grpSpPr>
            <a:xfrm>
              <a:off x="1367421" y="3284417"/>
              <a:ext cx="143931" cy="334522"/>
              <a:chOff x="2074474" y="978306"/>
              <a:chExt cx="143931" cy="334522"/>
            </a:xfrm>
          </p:grpSpPr>
          <p:sp>
            <p:nvSpPr>
              <p:cNvPr id="120" name="Oval 119">
                <a:extLst>
                  <a:ext uri="{FF2B5EF4-FFF2-40B4-BE49-F238E27FC236}">
                    <a16:creationId xmlns:a16="http://schemas.microsoft.com/office/drawing/2014/main" id="{EA8889E9-377E-417A-BE63-F694391DE2B5}"/>
                  </a:ext>
                </a:extLst>
              </p:cNvPr>
              <p:cNvSpPr/>
              <p:nvPr/>
            </p:nvSpPr>
            <p:spPr>
              <a:xfrm>
                <a:off x="2074474" y="1143000"/>
                <a:ext cx="80335" cy="16982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Shape 120">
                <a:extLst>
                  <a:ext uri="{FF2B5EF4-FFF2-40B4-BE49-F238E27FC236}">
                    <a16:creationId xmlns:a16="http://schemas.microsoft.com/office/drawing/2014/main" id="{5879AED2-1773-4A87-A321-0D7616492885}"/>
                  </a:ext>
                </a:extLst>
              </p:cNvPr>
              <p:cNvSpPr/>
              <p:nvPr/>
            </p:nvSpPr>
            <p:spPr>
              <a:xfrm>
                <a:off x="2128838" y="1028700"/>
                <a:ext cx="71506" cy="114300"/>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Shape 121">
                <a:extLst>
                  <a:ext uri="{FF2B5EF4-FFF2-40B4-BE49-F238E27FC236}">
                    <a16:creationId xmlns:a16="http://schemas.microsoft.com/office/drawing/2014/main" id="{CC69B5CE-1971-4B63-B2D8-A9D3A1D14321}"/>
                  </a:ext>
                </a:extLst>
              </p:cNvPr>
              <p:cNvSpPr/>
              <p:nvPr/>
            </p:nvSpPr>
            <p:spPr>
              <a:xfrm rot="13251112">
                <a:off x="2172686" y="978306"/>
                <a:ext cx="45719" cy="223703"/>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2" name="Group 131">
            <a:extLst>
              <a:ext uri="{FF2B5EF4-FFF2-40B4-BE49-F238E27FC236}">
                <a16:creationId xmlns:a16="http://schemas.microsoft.com/office/drawing/2014/main" id="{8FFDAF65-8A2F-45A4-B361-74F47048B143}"/>
              </a:ext>
            </a:extLst>
          </p:cNvPr>
          <p:cNvGrpSpPr/>
          <p:nvPr/>
        </p:nvGrpSpPr>
        <p:grpSpPr>
          <a:xfrm rot="10800000">
            <a:off x="4933452" y="4111197"/>
            <a:ext cx="1945858" cy="943902"/>
            <a:chOff x="4268122" y="621403"/>
            <a:chExt cx="1945858" cy="943902"/>
          </a:xfrm>
        </p:grpSpPr>
        <p:grpSp>
          <p:nvGrpSpPr>
            <p:cNvPr id="133" name="Group 132">
              <a:extLst>
                <a:ext uri="{FF2B5EF4-FFF2-40B4-BE49-F238E27FC236}">
                  <a16:creationId xmlns:a16="http://schemas.microsoft.com/office/drawing/2014/main" id="{E6942294-1F74-48A1-9DBB-AF6F1FB1DD75}"/>
                </a:ext>
              </a:extLst>
            </p:cNvPr>
            <p:cNvGrpSpPr/>
            <p:nvPr/>
          </p:nvGrpSpPr>
          <p:grpSpPr>
            <a:xfrm rot="9752221">
              <a:off x="4268122" y="624632"/>
              <a:ext cx="970680" cy="940673"/>
              <a:chOff x="943526" y="990403"/>
              <a:chExt cx="1270841" cy="1136906"/>
            </a:xfrm>
          </p:grpSpPr>
          <p:grpSp>
            <p:nvGrpSpPr>
              <p:cNvPr id="138" name="Group 137">
                <a:extLst>
                  <a:ext uri="{FF2B5EF4-FFF2-40B4-BE49-F238E27FC236}">
                    <a16:creationId xmlns:a16="http://schemas.microsoft.com/office/drawing/2014/main" id="{A6C709EF-D9AF-4F6B-86F2-61E9C0543349}"/>
                  </a:ext>
                </a:extLst>
              </p:cNvPr>
              <p:cNvGrpSpPr/>
              <p:nvPr/>
            </p:nvGrpSpPr>
            <p:grpSpPr>
              <a:xfrm>
                <a:off x="943526" y="990403"/>
                <a:ext cx="1270841" cy="1136906"/>
                <a:chOff x="2421649" y="4856505"/>
                <a:chExt cx="1270841" cy="1136906"/>
              </a:xfrm>
            </p:grpSpPr>
            <p:sp>
              <p:nvSpPr>
                <p:cNvPr id="155" name="Rectangle 154">
                  <a:extLst>
                    <a:ext uri="{FF2B5EF4-FFF2-40B4-BE49-F238E27FC236}">
                      <a16:creationId xmlns:a16="http://schemas.microsoft.com/office/drawing/2014/main" id="{6274F375-78B4-4BB1-9721-37EFA92892C2}"/>
                    </a:ext>
                  </a:extLst>
                </p:cNvPr>
                <p:cNvSpPr/>
                <p:nvPr/>
              </p:nvSpPr>
              <p:spPr>
                <a:xfrm>
                  <a:off x="2421649" y="4856505"/>
                  <a:ext cx="1270841" cy="1136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Shape 34">
                  <a:extLst>
                    <a:ext uri="{FF2B5EF4-FFF2-40B4-BE49-F238E27FC236}">
                      <a16:creationId xmlns:a16="http://schemas.microsoft.com/office/drawing/2014/main" id="{4EB0CCE2-5D2F-4817-B3D0-1E13B0FE4388}"/>
                    </a:ext>
                  </a:extLst>
                </p:cNvPr>
                <p:cNvSpPr/>
                <p:nvPr/>
              </p:nvSpPr>
              <p:spPr>
                <a:xfrm rot="19597089">
                  <a:off x="2644822" y="5047742"/>
                  <a:ext cx="938388" cy="904622"/>
                </a:xfrm>
                <a:custGeom>
                  <a:avLst/>
                  <a:gdLst>
                    <a:gd name="connsiteX0" fmla="*/ 594783 w 938388"/>
                    <a:gd name="connsiteY0" fmla="*/ 0 h 904622"/>
                    <a:gd name="connsiteX1" fmla="*/ 851958 w 938388"/>
                    <a:gd name="connsiteY1" fmla="*/ 57150 h 904622"/>
                    <a:gd name="connsiteX2" fmla="*/ 937683 w 938388"/>
                    <a:gd name="connsiteY2" fmla="*/ 342900 h 904622"/>
                    <a:gd name="connsiteX3" fmla="*/ 851958 w 938388"/>
                    <a:gd name="connsiteY3" fmla="*/ 757238 h 904622"/>
                    <a:gd name="connsiteX4" fmla="*/ 337608 w 938388"/>
                    <a:gd name="connsiteY4" fmla="*/ 900113 h 904622"/>
                    <a:gd name="connsiteX5" fmla="*/ 23283 w 938388"/>
                    <a:gd name="connsiteY5" fmla="*/ 614363 h 904622"/>
                    <a:gd name="connsiteX6" fmla="*/ 23283 w 938388"/>
                    <a:gd name="connsiteY6" fmla="*/ 214313 h 904622"/>
                    <a:gd name="connsiteX7" fmla="*/ 23283 w 938388"/>
                    <a:gd name="connsiteY7" fmla="*/ 214313 h 90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388" h="904622">
                      <a:moveTo>
                        <a:pt x="594783" y="0"/>
                      </a:moveTo>
                      <a:cubicBezTo>
                        <a:pt x="694795" y="0"/>
                        <a:pt x="794808" y="0"/>
                        <a:pt x="851958" y="57150"/>
                      </a:cubicBezTo>
                      <a:cubicBezTo>
                        <a:pt x="909108" y="114300"/>
                        <a:pt x="937683" y="226219"/>
                        <a:pt x="937683" y="342900"/>
                      </a:cubicBezTo>
                      <a:cubicBezTo>
                        <a:pt x="937683" y="459581"/>
                        <a:pt x="951971" y="664369"/>
                        <a:pt x="851958" y="757238"/>
                      </a:cubicBezTo>
                      <a:cubicBezTo>
                        <a:pt x="751945" y="850107"/>
                        <a:pt x="475720" y="923925"/>
                        <a:pt x="337608" y="900113"/>
                      </a:cubicBezTo>
                      <a:cubicBezTo>
                        <a:pt x="199496" y="876301"/>
                        <a:pt x="75670" y="728663"/>
                        <a:pt x="23283" y="614363"/>
                      </a:cubicBezTo>
                      <a:cubicBezTo>
                        <a:pt x="-29105" y="500063"/>
                        <a:pt x="23283" y="214313"/>
                        <a:pt x="23283" y="214313"/>
                      </a:cubicBezTo>
                      <a:lnTo>
                        <a:pt x="23283" y="214313"/>
                      </a:lnTo>
                    </a:path>
                  </a:pathLst>
                </a:cu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id="{AA9CB5F6-A364-4A7E-B18C-B9C4ED40DBD4}"/>
                  </a:ext>
                </a:extLst>
              </p:cNvPr>
              <p:cNvGrpSpPr/>
              <p:nvPr/>
            </p:nvGrpSpPr>
            <p:grpSpPr>
              <a:xfrm>
                <a:off x="1347379" y="1413171"/>
                <a:ext cx="143931" cy="334522"/>
                <a:chOff x="2074474" y="978306"/>
                <a:chExt cx="143931" cy="334522"/>
              </a:xfrm>
            </p:grpSpPr>
            <p:sp>
              <p:nvSpPr>
                <p:cNvPr id="152" name="Oval 151">
                  <a:extLst>
                    <a:ext uri="{FF2B5EF4-FFF2-40B4-BE49-F238E27FC236}">
                      <a16:creationId xmlns:a16="http://schemas.microsoft.com/office/drawing/2014/main" id="{13942129-6174-48C3-944D-A3F8D8E3BD9B}"/>
                    </a:ext>
                  </a:extLst>
                </p:cNvPr>
                <p:cNvSpPr/>
                <p:nvPr/>
              </p:nvSpPr>
              <p:spPr>
                <a:xfrm>
                  <a:off x="2074474" y="1143000"/>
                  <a:ext cx="80335" cy="16982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eeform: Shape 96">
                  <a:extLst>
                    <a:ext uri="{FF2B5EF4-FFF2-40B4-BE49-F238E27FC236}">
                      <a16:creationId xmlns:a16="http://schemas.microsoft.com/office/drawing/2014/main" id="{8609FDF9-D4A9-40F5-BE41-C13DE925EE91}"/>
                    </a:ext>
                  </a:extLst>
                </p:cNvPr>
                <p:cNvSpPr/>
                <p:nvPr/>
              </p:nvSpPr>
              <p:spPr>
                <a:xfrm>
                  <a:off x="2128838" y="1028700"/>
                  <a:ext cx="71506" cy="114300"/>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Shape 97">
                  <a:extLst>
                    <a:ext uri="{FF2B5EF4-FFF2-40B4-BE49-F238E27FC236}">
                      <a16:creationId xmlns:a16="http://schemas.microsoft.com/office/drawing/2014/main" id="{8C4AD531-2642-451F-BC3D-09040B71E577}"/>
                    </a:ext>
                  </a:extLst>
                </p:cNvPr>
                <p:cNvSpPr/>
                <p:nvPr/>
              </p:nvSpPr>
              <p:spPr>
                <a:xfrm rot="13251112">
                  <a:off x="2172686" y="978306"/>
                  <a:ext cx="45719" cy="223703"/>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a:extLst>
                  <a:ext uri="{FF2B5EF4-FFF2-40B4-BE49-F238E27FC236}">
                    <a16:creationId xmlns:a16="http://schemas.microsoft.com/office/drawing/2014/main" id="{8297484E-53D7-4FF4-86E5-2DB8F581810A}"/>
                  </a:ext>
                </a:extLst>
              </p:cNvPr>
              <p:cNvGrpSpPr/>
              <p:nvPr/>
            </p:nvGrpSpPr>
            <p:grpSpPr>
              <a:xfrm>
                <a:off x="1499779" y="1565571"/>
                <a:ext cx="143931" cy="334522"/>
                <a:chOff x="2074474" y="978306"/>
                <a:chExt cx="143931" cy="334522"/>
              </a:xfrm>
            </p:grpSpPr>
            <p:sp>
              <p:nvSpPr>
                <p:cNvPr id="149" name="Oval 148">
                  <a:extLst>
                    <a:ext uri="{FF2B5EF4-FFF2-40B4-BE49-F238E27FC236}">
                      <a16:creationId xmlns:a16="http://schemas.microsoft.com/office/drawing/2014/main" id="{4E9FC36D-B773-41C1-91CB-7692835AB3FE}"/>
                    </a:ext>
                  </a:extLst>
                </p:cNvPr>
                <p:cNvSpPr/>
                <p:nvPr/>
              </p:nvSpPr>
              <p:spPr>
                <a:xfrm>
                  <a:off x="2074474" y="1143000"/>
                  <a:ext cx="80335" cy="16982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Shape 96">
                  <a:extLst>
                    <a:ext uri="{FF2B5EF4-FFF2-40B4-BE49-F238E27FC236}">
                      <a16:creationId xmlns:a16="http://schemas.microsoft.com/office/drawing/2014/main" id="{CE9272D8-5C38-4476-98CF-4C3469C1E97E}"/>
                    </a:ext>
                  </a:extLst>
                </p:cNvPr>
                <p:cNvSpPr/>
                <p:nvPr/>
              </p:nvSpPr>
              <p:spPr>
                <a:xfrm>
                  <a:off x="2128838" y="1028700"/>
                  <a:ext cx="71506" cy="114300"/>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Shape 97">
                  <a:extLst>
                    <a:ext uri="{FF2B5EF4-FFF2-40B4-BE49-F238E27FC236}">
                      <a16:creationId xmlns:a16="http://schemas.microsoft.com/office/drawing/2014/main" id="{9307A0FC-740F-45B5-838F-9D076F72BE62}"/>
                    </a:ext>
                  </a:extLst>
                </p:cNvPr>
                <p:cNvSpPr/>
                <p:nvPr/>
              </p:nvSpPr>
              <p:spPr>
                <a:xfrm rot="13251112">
                  <a:off x="2172686" y="978306"/>
                  <a:ext cx="45719" cy="223703"/>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a:extLst>
                  <a:ext uri="{FF2B5EF4-FFF2-40B4-BE49-F238E27FC236}">
                    <a16:creationId xmlns:a16="http://schemas.microsoft.com/office/drawing/2014/main" id="{4F71064A-C44C-47B2-8A12-0564E741762C}"/>
                  </a:ext>
                </a:extLst>
              </p:cNvPr>
              <p:cNvGrpSpPr/>
              <p:nvPr/>
            </p:nvGrpSpPr>
            <p:grpSpPr>
              <a:xfrm>
                <a:off x="1664012" y="1227536"/>
                <a:ext cx="143931" cy="334522"/>
                <a:chOff x="2074474" y="978306"/>
                <a:chExt cx="143931" cy="334522"/>
              </a:xfrm>
            </p:grpSpPr>
            <p:sp>
              <p:nvSpPr>
                <p:cNvPr id="146" name="Oval 145">
                  <a:extLst>
                    <a:ext uri="{FF2B5EF4-FFF2-40B4-BE49-F238E27FC236}">
                      <a16:creationId xmlns:a16="http://schemas.microsoft.com/office/drawing/2014/main" id="{05E9D9CE-3A95-4EF7-A4FE-1B6476911846}"/>
                    </a:ext>
                  </a:extLst>
                </p:cNvPr>
                <p:cNvSpPr/>
                <p:nvPr/>
              </p:nvSpPr>
              <p:spPr>
                <a:xfrm>
                  <a:off x="2074474" y="1143000"/>
                  <a:ext cx="80335" cy="16982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Shape 96">
                  <a:extLst>
                    <a:ext uri="{FF2B5EF4-FFF2-40B4-BE49-F238E27FC236}">
                      <a16:creationId xmlns:a16="http://schemas.microsoft.com/office/drawing/2014/main" id="{EC765A37-18AA-41CB-BD19-CBF9ED655C6A}"/>
                    </a:ext>
                  </a:extLst>
                </p:cNvPr>
                <p:cNvSpPr/>
                <p:nvPr/>
              </p:nvSpPr>
              <p:spPr>
                <a:xfrm>
                  <a:off x="2128838" y="1028700"/>
                  <a:ext cx="71506" cy="114300"/>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Shape 97">
                  <a:extLst>
                    <a:ext uri="{FF2B5EF4-FFF2-40B4-BE49-F238E27FC236}">
                      <a16:creationId xmlns:a16="http://schemas.microsoft.com/office/drawing/2014/main" id="{8ADF94B2-AEE7-4D0E-B898-46312B320317}"/>
                    </a:ext>
                  </a:extLst>
                </p:cNvPr>
                <p:cNvSpPr/>
                <p:nvPr/>
              </p:nvSpPr>
              <p:spPr>
                <a:xfrm rot="13251112">
                  <a:off x="2172686" y="978306"/>
                  <a:ext cx="45719" cy="223703"/>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a:extLst>
                  <a:ext uri="{FF2B5EF4-FFF2-40B4-BE49-F238E27FC236}">
                    <a16:creationId xmlns:a16="http://schemas.microsoft.com/office/drawing/2014/main" id="{584B4FEE-CA12-4962-A4F7-B0F9C006D804}"/>
                  </a:ext>
                </a:extLst>
              </p:cNvPr>
              <p:cNvGrpSpPr/>
              <p:nvPr/>
            </p:nvGrpSpPr>
            <p:grpSpPr>
              <a:xfrm>
                <a:off x="1136245" y="1110669"/>
                <a:ext cx="143931" cy="334522"/>
                <a:chOff x="2074474" y="978306"/>
                <a:chExt cx="143931" cy="334522"/>
              </a:xfrm>
            </p:grpSpPr>
            <p:sp>
              <p:nvSpPr>
                <p:cNvPr id="143" name="Oval 142">
                  <a:extLst>
                    <a:ext uri="{FF2B5EF4-FFF2-40B4-BE49-F238E27FC236}">
                      <a16:creationId xmlns:a16="http://schemas.microsoft.com/office/drawing/2014/main" id="{BC2A793F-A6D0-4081-98F3-5E10BDC2EF37}"/>
                    </a:ext>
                  </a:extLst>
                </p:cNvPr>
                <p:cNvSpPr/>
                <p:nvPr/>
              </p:nvSpPr>
              <p:spPr>
                <a:xfrm>
                  <a:off x="2074474" y="1143000"/>
                  <a:ext cx="80335" cy="16982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Shape 96">
                  <a:extLst>
                    <a:ext uri="{FF2B5EF4-FFF2-40B4-BE49-F238E27FC236}">
                      <a16:creationId xmlns:a16="http://schemas.microsoft.com/office/drawing/2014/main" id="{1885AEBA-DF5A-4B0D-8132-0332AC06D0D6}"/>
                    </a:ext>
                  </a:extLst>
                </p:cNvPr>
                <p:cNvSpPr/>
                <p:nvPr/>
              </p:nvSpPr>
              <p:spPr>
                <a:xfrm>
                  <a:off x="2128838" y="1028700"/>
                  <a:ext cx="71506" cy="114300"/>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97">
                  <a:extLst>
                    <a:ext uri="{FF2B5EF4-FFF2-40B4-BE49-F238E27FC236}">
                      <a16:creationId xmlns:a16="http://schemas.microsoft.com/office/drawing/2014/main" id="{E257F6BA-F4DD-4102-AA1E-3CED5EA6A351}"/>
                    </a:ext>
                  </a:extLst>
                </p:cNvPr>
                <p:cNvSpPr/>
                <p:nvPr/>
              </p:nvSpPr>
              <p:spPr>
                <a:xfrm rot="13251112">
                  <a:off x="2172686" y="978306"/>
                  <a:ext cx="45719" cy="223703"/>
                </a:xfrm>
                <a:custGeom>
                  <a:avLst/>
                  <a:gdLst>
                    <a:gd name="connsiteX0" fmla="*/ 0 w 71506"/>
                    <a:gd name="connsiteY0" fmla="*/ 114300 h 114300"/>
                    <a:gd name="connsiteX1" fmla="*/ 71437 w 71506"/>
                    <a:gd name="connsiteY1" fmla="*/ 57150 h 114300"/>
                    <a:gd name="connsiteX2" fmla="*/ 14287 w 71506"/>
                    <a:gd name="connsiteY2" fmla="*/ 0 h 114300"/>
                    <a:gd name="connsiteX3" fmla="*/ 14287 w 71506"/>
                    <a:gd name="connsiteY3" fmla="*/ 0 h 114300"/>
                  </a:gdLst>
                  <a:ahLst/>
                  <a:cxnLst>
                    <a:cxn ang="0">
                      <a:pos x="connsiteX0" y="connsiteY0"/>
                    </a:cxn>
                    <a:cxn ang="0">
                      <a:pos x="connsiteX1" y="connsiteY1"/>
                    </a:cxn>
                    <a:cxn ang="0">
                      <a:pos x="connsiteX2" y="connsiteY2"/>
                    </a:cxn>
                    <a:cxn ang="0">
                      <a:pos x="connsiteX3" y="connsiteY3"/>
                    </a:cxn>
                  </a:cxnLst>
                  <a:rect l="l" t="t" r="r" b="b"/>
                  <a:pathLst>
                    <a:path w="71506" h="114300">
                      <a:moveTo>
                        <a:pt x="0" y="114300"/>
                      </a:moveTo>
                      <a:lnTo>
                        <a:pt x="71437" y="57150"/>
                      </a:lnTo>
                      <a:cubicBezTo>
                        <a:pt x="73818" y="38100"/>
                        <a:pt x="14287" y="0"/>
                        <a:pt x="14287" y="0"/>
                      </a:cubicBezTo>
                      <a:lnTo>
                        <a:pt x="14287"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 name="Group 133">
              <a:extLst>
                <a:ext uri="{FF2B5EF4-FFF2-40B4-BE49-F238E27FC236}">
                  <a16:creationId xmlns:a16="http://schemas.microsoft.com/office/drawing/2014/main" id="{7D64DFF8-DF46-41B0-9AB7-2C560CF740F2}"/>
                </a:ext>
              </a:extLst>
            </p:cNvPr>
            <p:cNvGrpSpPr/>
            <p:nvPr/>
          </p:nvGrpSpPr>
          <p:grpSpPr>
            <a:xfrm>
              <a:off x="5497049" y="621403"/>
              <a:ext cx="716931" cy="785906"/>
              <a:chOff x="2331069" y="2971800"/>
              <a:chExt cx="716931" cy="785906"/>
            </a:xfrm>
          </p:grpSpPr>
          <p:sp>
            <p:nvSpPr>
              <p:cNvPr id="136" name="Oval 135">
                <a:extLst>
                  <a:ext uri="{FF2B5EF4-FFF2-40B4-BE49-F238E27FC236}">
                    <a16:creationId xmlns:a16="http://schemas.microsoft.com/office/drawing/2014/main" id="{36EA0B0A-B5A7-4E94-B1E4-A22FF2A7B521}"/>
                  </a:ext>
                </a:extLst>
              </p:cNvPr>
              <p:cNvSpPr/>
              <p:nvPr/>
            </p:nvSpPr>
            <p:spPr>
              <a:xfrm>
                <a:off x="2331069" y="2971800"/>
                <a:ext cx="716931" cy="785906"/>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BBAD3185-3BF0-417F-B76F-85DF4C2711A4}"/>
                  </a:ext>
                </a:extLst>
              </p:cNvPr>
              <p:cNvSpPr/>
              <p:nvPr/>
            </p:nvSpPr>
            <p:spPr>
              <a:xfrm>
                <a:off x="2470603" y="3128522"/>
                <a:ext cx="389970" cy="461268"/>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5" name="Straight Arrow Connector 134">
              <a:extLst>
                <a:ext uri="{FF2B5EF4-FFF2-40B4-BE49-F238E27FC236}">
                  <a16:creationId xmlns:a16="http://schemas.microsoft.com/office/drawing/2014/main" id="{4331B3B9-52F8-4607-B86B-1B6D77C29681}"/>
                </a:ext>
              </a:extLst>
            </p:cNvPr>
            <p:cNvCxnSpPr/>
            <p:nvPr/>
          </p:nvCxnSpPr>
          <p:spPr>
            <a:xfrm flipV="1">
              <a:off x="5173057" y="1104454"/>
              <a:ext cx="241271" cy="3695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157" name="Picture 156">
            <a:extLst>
              <a:ext uri="{FF2B5EF4-FFF2-40B4-BE49-F238E27FC236}">
                <a16:creationId xmlns:a16="http://schemas.microsoft.com/office/drawing/2014/main" id="{E772529D-B137-442A-A398-3B1DAE0541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3329759" y="4245428"/>
            <a:ext cx="775774" cy="975522"/>
          </a:xfrm>
          <a:prstGeom prst="rect">
            <a:avLst/>
          </a:prstGeom>
        </p:spPr>
      </p:pic>
      <p:sp>
        <p:nvSpPr>
          <p:cNvPr id="158" name="TextBox 157">
            <a:extLst>
              <a:ext uri="{FF2B5EF4-FFF2-40B4-BE49-F238E27FC236}">
                <a16:creationId xmlns:a16="http://schemas.microsoft.com/office/drawing/2014/main" id="{243C09A6-1BC7-46A7-8B27-B7D0541A34AA}"/>
              </a:ext>
            </a:extLst>
          </p:cNvPr>
          <p:cNvSpPr txBox="1"/>
          <p:nvPr/>
        </p:nvSpPr>
        <p:spPr>
          <a:xfrm>
            <a:off x="9724278" y="3792597"/>
            <a:ext cx="2206656" cy="1200329"/>
          </a:xfrm>
          <a:prstGeom prst="rect">
            <a:avLst/>
          </a:prstGeom>
          <a:noFill/>
        </p:spPr>
        <p:txBody>
          <a:bodyPr wrap="square" rtlCol="0">
            <a:spAutoFit/>
          </a:bodyPr>
          <a:lstStyle/>
          <a:p>
            <a:r>
              <a:rPr lang="en-US" sz="1800" dirty="0">
                <a:latin typeface="Century Gothic" panose="020B0502020202020204" pitchFamily="34" charset="0"/>
              </a:rPr>
              <a:t>A signal tells some merozoites to become gametes (</a:t>
            </a:r>
            <a:r>
              <a:rPr lang="en-US" sz="1800" dirty="0" err="1">
                <a:latin typeface="Century Gothic" panose="020B0502020202020204" pitchFamily="34" charset="0"/>
              </a:rPr>
              <a:t>gametogony</a:t>
            </a:r>
            <a:r>
              <a:rPr lang="en-US" sz="1800" dirty="0">
                <a:latin typeface="Century Gothic" panose="020B0502020202020204" pitchFamily="34" charset="0"/>
              </a:rPr>
              <a:t>)</a:t>
            </a:r>
          </a:p>
        </p:txBody>
      </p:sp>
      <p:cxnSp>
        <p:nvCxnSpPr>
          <p:cNvPr id="159" name="Straight Arrow Connector 158">
            <a:extLst>
              <a:ext uri="{FF2B5EF4-FFF2-40B4-BE49-F238E27FC236}">
                <a16:creationId xmlns:a16="http://schemas.microsoft.com/office/drawing/2014/main" id="{7893A618-215F-43A8-8C1F-A2ABB4CAD2D1}"/>
              </a:ext>
            </a:extLst>
          </p:cNvPr>
          <p:cNvCxnSpPr>
            <a:cxnSpLocks/>
          </p:cNvCxnSpPr>
          <p:nvPr/>
        </p:nvCxnSpPr>
        <p:spPr>
          <a:xfrm flipH="1">
            <a:off x="7019695" y="4611935"/>
            <a:ext cx="514889" cy="542"/>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83E81EF5-5771-40B7-9320-17643E4BB6E6}"/>
              </a:ext>
            </a:extLst>
          </p:cNvPr>
          <p:cNvCxnSpPr>
            <a:cxnSpLocks/>
          </p:cNvCxnSpPr>
          <p:nvPr/>
        </p:nvCxnSpPr>
        <p:spPr>
          <a:xfrm flipH="1">
            <a:off x="4267247" y="4716553"/>
            <a:ext cx="514889" cy="542"/>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FF435E1F-BD10-4784-A9A5-6943BFB7A6BC}"/>
              </a:ext>
            </a:extLst>
          </p:cNvPr>
          <p:cNvSpPr txBox="1"/>
          <p:nvPr/>
        </p:nvSpPr>
        <p:spPr>
          <a:xfrm>
            <a:off x="1256880" y="4868836"/>
            <a:ext cx="2169676" cy="646331"/>
          </a:xfrm>
          <a:prstGeom prst="rect">
            <a:avLst/>
          </a:prstGeom>
          <a:noFill/>
        </p:spPr>
        <p:txBody>
          <a:bodyPr wrap="square" rtlCol="0">
            <a:spAutoFit/>
          </a:bodyPr>
          <a:lstStyle/>
          <a:p>
            <a:pPr algn="ctr"/>
            <a:r>
              <a:rPr lang="en-US" sz="1800" dirty="0">
                <a:latin typeface="Century Gothic" panose="020B0502020202020204" pitchFamily="34" charset="0"/>
              </a:rPr>
              <a:t>sporogony </a:t>
            </a:r>
          </a:p>
          <a:p>
            <a:pPr algn="ctr"/>
            <a:r>
              <a:rPr lang="en-US" sz="1800" dirty="0">
                <a:latin typeface="Century Gothic" panose="020B0502020202020204" pitchFamily="34" charset="0"/>
              </a:rPr>
              <a:t>(sporulation) </a:t>
            </a:r>
          </a:p>
        </p:txBody>
      </p:sp>
      <p:sp>
        <p:nvSpPr>
          <p:cNvPr id="162" name="TextBox 161">
            <a:extLst>
              <a:ext uri="{FF2B5EF4-FFF2-40B4-BE49-F238E27FC236}">
                <a16:creationId xmlns:a16="http://schemas.microsoft.com/office/drawing/2014/main" id="{A462C76F-ED4B-4906-ADB5-820157C9F53D}"/>
              </a:ext>
            </a:extLst>
          </p:cNvPr>
          <p:cNvSpPr txBox="1"/>
          <p:nvPr/>
        </p:nvSpPr>
        <p:spPr>
          <a:xfrm>
            <a:off x="-61265" y="3766785"/>
            <a:ext cx="1242648" cy="369332"/>
          </a:xfrm>
          <a:prstGeom prst="rect">
            <a:avLst/>
          </a:prstGeom>
          <a:noFill/>
        </p:spPr>
        <p:txBody>
          <a:bodyPr wrap="none" rtlCol="0">
            <a:spAutoFit/>
          </a:bodyPr>
          <a:lstStyle/>
          <a:p>
            <a:r>
              <a:rPr lang="en-US" sz="1800" dirty="0">
                <a:latin typeface="Century Gothic" panose="020B0502020202020204" pitchFamily="34" charset="0"/>
              </a:rPr>
              <a:t>sporocyst</a:t>
            </a:r>
          </a:p>
        </p:txBody>
      </p:sp>
      <p:sp>
        <p:nvSpPr>
          <p:cNvPr id="163" name="TextBox 162">
            <a:extLst>
              <a:ext uri="{FF2B5EF4-FFF2-40B4-BE49-F238E27FC236}">
                <a16:creationId xmlns:a16="http://schemas.microsoft.com/office/drawing/2014/main" id="{FFFBE1F0-A552-4C03-B8C9-339BFFA39D11}"/>
              </a:ext>
            </a:extLst>
          </p:cNvPr>
          <p:cNvSpPr txBox="1"/>
          <p:nvPr/>
        </p:nvSpPr>
        <p:spPr>
          <a:xfrm>
            <a:off x="64775" y="5240925"/>
            <a:ext cx="1486320" cy="830997"/>
          </a:xfrm>
          <a:prstGeom prst="rect">
            <a:avLst/>
          </a:prstGeom>
          <a:noFill/>
          <a:ln>
            <a:solidFill>
              <a:schemeClr val="accent1">
                <a:lumMod val="50000"/>
              </a:schemeClr>
            </a:solidFill>
          </a:ln>
        </p:spPr>
        <p:txBody>
          <a:bodyPr wrap="square" rtlCol="0">
            <a:spAutoFit/>
          </a:bodyPr>
          <a:lstStyle/>
          <a:p>
            <a:r>
              <a:rPr lang="en-US" sz="1800" dirty="0" err="1">
                <a:solidFill>
                  <a:schemeClr val="accent1">
                    <a:lumMod val="50000"/>
                  </a:schemeClr>
                </a:solidFill>
                <a:latin typeface="Century Gothic" panose="020B0502020202020204" pitchFamily="34" charset="0"/>
              </a:rPr>
              <a:t>sporulated</a:t>
            </a:r>
            <a:r>
              <a:rPr lang="en-US" sz="1800" dirty="0">
                <a:solidFill>
                  <a:schemeClr val="accent1">
                    <a:lumMod val="50000"/>
                  </a:schemeClr>
                </a:solidFill>
                <a:latin typeface="Century Gothic" panose="020B0502020202020204" pitchFamily="34" charset="0"/>
              </a:rPr>
              <a:t> </a:t>
            </a:r>
          </a:p>
          <a:p>
            <a:r>
              <a:rPr lang="en-US" sz="1800" dirty="0">
                <a:solidFill>
                  <a:schemeClr val="accent1">
                    <a:lumMod val="50000"/>
                  </a:schemeClr>
                </a:solidFill>
                <a:latin typeface="Century Gothic" panose="020B0502020202020204" pitchFamily="34" charset="0"/>
              </a:rPr>
              <a:t>oocyst </a:t>
            </a:r>
          </a:p>
          <a:p>
            <a:r>
              <a:rPr lang="en-US" sz="1200" dirty="0">
                <a:solidFill>
                  <a:schemeClr val="accent1">
                    <a:lumMod val="50000"/>
                  </a:schemeClr>
                </a:solidFill>
                <a:latin typeface="Century Gothic" panose="020B0502020202020204" pitchFamily="34" charset="0"/>
              </a:rPr>
              <a:t>(infective oocyst)</a:t>
            </a:r>
          </a:p>
        </p:txBody>
      </p:sp>
      <p:sp>
        <p:nvSpPr>
          <p:cNvPr id="176" name="TextBox 175">
            <a:extLst>
              <a:ext uri="{FF2B5EF4-FFF2-40B4-BE49-F238E27FC236}">
                <a16:creationId xmlns:a16="http://schemas.microsoft.com/office/drawing/2014/main" id="{A475E37B-06E5-4D02-88D7-4477A2D8410C}"/>
              </a:ext>
            </a:extLst>
          </p:cNvPr>
          <p:cNvSpPr txBox="1"/>
          <p:nvPr/>
        </p:nvSpPr>
        <p:spPr>
          <a:xfrm>
            <a:off x="1262568" y="3757173"/>
            <a:ext cx="1326004" cy="369332"/>
          </a:xfrm>
          <a:prstGeom prst="rect">
            <a:avLst/>
          </a:prstGeom>
          <a:noFill/>
        </p:spPr>
        <p:txBody>
          <a:bodyPr wrap="none" rtlCol="0">
            <a:spAutoFit/>
          </a:bodyPr>
          <a:lstStyle/>
          <a:p>
            <a:r>
              <a:rPr lang="en-US" sz="1800" dirty="0">
                <a:latin typeface="Century Gothic" panose="020B0502020202020204" pitchFamily="34" charset="0"/>
              </a:rPr>
              <a:t>sporozoite</a:t>
            </a:r>
          </a:p>
        </p:txBody>
      </p:sp>
      <p:cxnSp>
        <p:nvCxnSpPr>
          <p:cNvPr id="179" name="Straight Arrow Connector 178">
            <a:extLst>
              <a:ext uri="{FF2B5EF4-FFF2-40B4-BE49-F238E27FC236}">
                <a16:creationId xmlns:a16="http://schemas.microsoft.com/office/drawing/2014/main" id="{BC0615B4-3460-4C6E-A1FA-E40B979E72F4}"/>
              </a:ext>
            </a:extLst>
          </p:cNvPr>
          <p:cNvCxnSpPr>
            <a:cxnSpLocks/>
          </p:cNvCxnSpPr>
          <p:nvPr/>
        </p:nvCxnSpPr>
        <p:spPr>
          <a:xfrm flipH="1">
            <a:off x="1618743" y="4790115"/>
            <a:ext cx="1311243" cy="11384"/>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759FC08-B657-4192-AA52-BA2918B6AE8E}"/>
              </a:ext>
            </a:extLst>
          </p:cNvPr>
          <p:cNvGrpSpPr/>
          <p:nvPr/>
        </p:nvGrpSpPr>
        <p:grpSpPr>
          <a:xfrm rot="10800000">
            <a:off x="336755" y="4278970"/>
            <a:ext cx="1076828" cy="908435"/>
            <a:chOff x="1713896" y="3166615"/>
            <a:chExt cx="1076828" cy="908435"/>
          </a:xfrm>
        </p:grpSpPr>
        <p:pic>
          <p:nvPicPr>
            <p:cNvPr id="181" name="Picture 180">
              <a:extLst>
                <a:ext uri="{FF2B5EF4-FFF2-40B4-BE49-F238E27FC236}">
                  <a16:creationId xmlns:a16="http://schemas.microsoft.com/office/drawing/2014/main" id="{A6A28649-33A5-4F88-AA0B-25CBDA0162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13896" y="3166615"/>
              <a:ext cx="1076828" cy="908435"/>
            </a:xfrm>
            <a:prstGeom prst="rect">
              <a:avLst/>
            </a:prstGeom>
          </p:spPr>
        </p:pic>
        <p:sp>
          <p:nvSpPr>
            <p:cNvPr id="182" name="Freeform 48">
              <a:extLst>
                <a:ext uri="{FF2B5EF4-FFF2-40B4-BE49-F238E27FC236}">
                  <a16:creationId xmlns:a16="http://schemas.microsoft.com/office/drawing/2014/main" id="{5D7AFDB3-AE31-4CB1-B7A4-A7AA230F9B42}"/>
                </a:ext>
              </a:extLst>
            </p:cNvPr>
            <p:cNvSpPr/>
            <p:nvPr/>
          </p:nvSpPr>
          <p:spPr>
            <a:xfrm rot="17329535">
              <a:off x="2179717" y="3670057"/>
              <a:ext cx="129870" cy="189506"/>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49">
              <a:extLst>
                <a:ext uri="{FF2B5EF4-FFF2-40B4-BE49-F238E27FC236}">
                  <a16:creationId xmlns:a16="http://schemas.microsoft.com/office/drawing/2014/main" id="{60F698D2-F035-49EE-8ABD-80A5ACC35E5C}"/>
                </a:ext>
              </a:extLst>
            </p:cNvPr>
            <p:cNvSpPr/>
            <p:nvPr/>
          </p:nvSpPr>
          <p:spPr>
            <a:xfrm rot="4596498">
              <a:off x="2211137" y="3614953"/>
              <a:ext cx="141077" cy="159631"/>
            </a:xfrm>
            <a:custGeom>
              <a:avLst/>
              <a:gdLst>
                <a:gd name="connsiteX0" fmla="*/ 0 w 324662"/>
                <a:gd name="connsiteY0" fmla="*/ 502051 h 533342"/>
                <a:gd name="connsiteX1" fmla="*/ 66502 w 324662"/>
                <a:gd name="connsiteY1" fmla="*/ 136291 h 533342"/>
                <a:gd name="connsiteX2" fmla="*/ 315884 w 324662"/>
                <a:gd name="connsiteY2" fmla="*/ 3287 h 533342"/>
                <a:gd name="connsiteX3" fmla="*/ 249382 w 324662"/>
                <a:gd name="connsiteY3" fmla="*/ 252669 h 533342"/>
                <a:gd name="connsiteX4" fmla="*/ 66502 w 324662"/>
                <a:gd name="connsiteY4" fmla="*/ 485426 h 533342"/>
                <a:gd name="connsiteX5" fmla="*/ 0 w 324662"/>
                <a:gd name="connsiteY5" fmla="*/ 502051 h 5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2" h="533342">
                  <a:moveTo>
                    <a:pt x="0" y="502051"/>
                  </a:moveTo>
                  <a:cubicBezTo>
                    <a:pt x="0" y="443862"/>
                    <a:pt x="13855" y="219418"/>
                    <a:pt x="66502" y="136291"/>
                  </a:cubicBezTo>
                  <a:cubicBezTo>
                    <a:pt x="119149" y="53164"/>
                    <a:pt x="285404" y="-16109"/>
                    <a:pt x="315884" y="3287"/>
                  </a:cubicBezTo>
                  <a:cubicBezTo>
                    <a:pt x="346364" y="22683"/>
                    <a:pt x="290946" y="172312"/>
                    <a:pt x="249382" y="252669"/>
                  </a:cubicBezTo>
                  <a:cubicBezTo>
                    <a:pt x="207818" y="333025"/>
                    <a:pt x="108066" y="443862"/>
                    <a:pt x="66502" y="485426"/>
                  </a:cubicBezTo>
                  <a:cubicBezTo>
                    <a:pt x="24938" y="526990"/>
                    <a:pt x="0" y="560240"/>
                    <a:pt x="0" y="502051"/>
                  </a:cubicBezTo>
                  <a:close/>
                </a:path>
              </a:pathLst>
            </a:cu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ED5E113-F97B-49AF-B8CB-0AF8F652621B}"/>
                </a:ext>
              </a:extLst>
            </p:cNvPr>
            <p:cNvSpPr/>
            <p:nvPr/>
          </p:nvSpPr>
          <p:spPr>
            <a:xfrm rot="18985428">
              <a:off x="2176573" y="3543341"/>
              <a:ext cx="252938" cy="39872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7" name="Straight Arrow Connector 176">
            <a:extLst>
              <a:ext uri="{FF2B5EF4-FFF2-40B4-BE49-F238E27FC236}">
                <a16:creationId xmlns:a16="http://schemas.microsoft.com/office/drawing/2014/main" id="{C0F7A405-93B9-45E6-B6F0-E8F6FD82E699}"/>
              </a:ext>
            </a:extLst>
          </p:cNvPr>
          <p:cNvCxnSpPr>
            <a:cxnSpLocks/>
          </p:cNvCxnSpPr>
          <p:nvPr/>
        </p:nvCxnSpPr>
        <p:spPr>
          <a:xfrm>
            <a:off x="390231" y="4195079"/>
            <a:ext cx="268800" cy="3336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F29F2931-BBC9-4D6C-99CD-2956DB1299C8}"/>
              </a:ext>
            </a:extLst>
          </p:cNvPr>
          <p:cNvCxnSpPr>
            <a:cxnSpLocks/>
          </p:cNvCxnSpPr>
          <p:nvPr/>
        </p:nvCxnSpPr>
        <p:spPr>
          <a:xfrm flipH="1">
            <a:off x="905854" y="4126505"/>
            <a:ext cx="655493" cy="446529"/>
          </a:xfrm>
          <a:prstGeom prst="straightConnector1">
            <a:avLst/>
          </a:prstGeom>
          <a:ln w="952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94" name="Picture 2" descr="Image result for poop emoji transparent background">
            <a:extLst>
              <a:ext uri="{FF2B5EF4-FFF2-40B4-BE49-F238E27FC236}">
                <a16:creationId xmlns:a16="http://schemas.microsoft.com/office/drawing/2014/main" id="{83DF88A4-CEDE-405E-8ED7-B647D20823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059" y="2810474"/>
            <a:ext cx="1012032" cy="971550"/>
          </a:xfrm>
          <a:prstGeom prst="rect">
            <a:avLst/>
          </a:prstGeom>
          <a:noFill/>
          <a:extLst>
            <a:ext uri="{909E8E84-426E-40DD-AFC4-6F175D3DCCD1}">
              <a14:hiddenFill xmlns:a14="http://schemas.microsoft.com/office/drawing/2010/main">
                <a:solidFill>
                  <a:srgbClr val="FFFFFF"/>
                </a:solidFill>
              </a14:hiddenFill>
            </a:ext>
          </a:extLst>
        </p:spPr>
      </p:pic>
      <p:sp>
        <p:nvSpPr>
          <p:cNvPr id="195" name="TextBox 194">
            <a:extLst>
              <a:ext uri="{FF2B5EF4-FFF2-40B4-BE49-F238E27FC236}">
                <a16:creationId xmlns:a16="http://schemas.microsoft.com/office/drawing/2014/main" id="{19EA8B66-DFC2-44A4-8F23-357B66A6C7C9}"/>
              </a:ext>
            </a:extLst>
          </p:cNvPr>
          <p:cNvSpPr txBox="1"/>
          <p:nvPr/>
        </p:nvSpPr>
        <p:spPr>
          <a:xfrm>
            <a:off x="85776" y="509772"/>
            <a:ext cx="1708019" cy="307777"/>
          </a:xfrm>
          <a:prstGeom prst="rect">
            <a:avLst/>
          </a:prstGeom>
          <a:noFill/>
        </p:spPr>
        <p:txBody>
          <a:bodyPr wrap="square" rtlCol="0">
            <a:spAutoFit/>
          </a:bodyPr>
          <a:lstStyle/>
          <a:p>
            <a:r>
              <a:rPr lang="en-US" sz="1400" b="1" dirty="0">
                <a:solidFill>
                  <a:schemeClr val="tx2">
                    <a:lumMod val="60000"/>
                    <a:lumOff val="40000"/>
                  </a:schemeClr>
                </a:solidFill>
                <a:latin typeface="Century Gothic" panose="020B0502020202020204" pitchFamily="34" charset="0"/>
              </a:rPr>
              <a:t>animated slide</a:t>
            </a:r>
          </a:p>
        </p:txBody>
      </p:sp>
    </p:spTree>
    <p:extLst>
      <p:ext uri="{BB962C8B-B14F-4D97-AF65-F5344CB8AC3E}">
        <p14:creationId xmlns:p14="http://schemas.microsoft.com/office/powerpoint/2010/main" val="398740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8" grpId="0"/>
      <p:bldP spid="158" grpId="0"/>
      <p:bldP spid="161" grpId="0"/>
      <p:bldP spid="162" grpId="0"/>
      <p:bldP spid="163" grpId="0" animBg="1"/>
      <p:bldP spid="17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77225" y="1266183"/>
            <a:ext cx="7255525" cy="3392398"/>
          </a:xfrm>
        </p:spPr>
        <p:txBody>
          <a:bodyPr/>
          <a:lstStyle/>
          <a:p>
            <a:pPr marL="0" lvl="0" indent="0">
              <a:buClrTx/>
              <a:buNone/>
            </a:pPr>
            <a:r>
              <a:rPr lang="en-US" sz="3600" dirty="0">
                <a:solidFill>
                  <a:srgbClr val="0070C0"/>
                </a:solidFill>
              </a:rPr>
              <a:t>Immuno-</a:t>
            </a:r>
            <a:r>
              <a:rPr lang="en-US" sz="3600" u="sng" dirty="0">
                <a:solidFill>
                  <a:srgbClr val="0070C0"/>
                </a:solidFill>
              </a:rPr>
              <a:t>deficient</a:t>
            </a:r>
            <a:r>
              <a:rPr lang="en-US" sz="3600" dirty="0"/>
              <a:t> Person</a:t>
            </a:r>
          </a:p>
          <a:p>
            <a:pPr lvl="1">
              <a:buClrTx/>
              <a:buFont typeface="Wingdings" panose="05000000000000000000" pitchFamily="2" charset="2"/>
              <a:buChar char="§"/>
            </a:pPr>
            <a:r>
              <a:rPr lang="en-US" sz="2400" dirty="0"/>
              <a:t>Higher risk for infection and disease</a:t>
            </a:r>
          </a:p>
          <a:p>
            <a:pPr lvl="1">
              <a:buClrTx/>
              <a:buFont typeface="Wingdings" panose="05000000000000000000" pitchFamily="2" charset="2"/>
              <a:buChar char="§"/>
            </a:pPr>
            <a:r>
              <a:rPr lang="en-US" sz="2400" dirty="0"/>
              <a:t>Elderly &amp; those w/ Immunosuppressive </a:t>
            </a:r>
            <a:r>
              <a:rPr lang="en-US" sz="2400" dirty="0" err="1"/>
              <a:t>dzs</a:t>
            </a:r>
            <a:endParaRPr lang="en-US" sz="3200" dirty="0"/>
          </a:p>
          <a:p>
            <a:pPr lvl="1">
              <a:buClrTx/>
              <a:buFont typeface="Wingdings" panose="05000000000000000000" pitchFamily="2" charset="2"/>
              <a:buChar char="§"/>
            </a:pPr>
            <a:r>
              <a:rPr lang="en-US" sz="2400" b="1" dirty="0">
                <a:solidFill>
                  <a:srgbClr val="0070C0"/>
                </a:solidFill>
              </a:rPr>
              <a:t>Severe disease</a:t>
            </a:r>
          </a:p>
          <a:p>
            <a:pPr lvl="1">
              <a:buClrTx/>
              <a:buFont typeface="Wingdings" panose="05000000000000000000" pitchFamily="2" charset="2"/>
              <a:buChar char="§"/>
            </a:pPr>
            <a:r>
              <a:rPr lang="en-US" sz="2400" dirty="0"/>
              <a:t>Respiratory, CNS, ocular, etc.</a:t>
            </a:r>
          </a:p>
          <a:p>
            <a:pPr lvl="1">
              <a:buClrTx/>
              <a:buFont typeface="Wingdings" panose="05000000000000000000" pitchFamily="2" charset="2"/>
              <a:buChar char="§"/>
            </a:pPr>
            <a:r>
              <a:rPr lang="en-US" sz="2400" dirty="0"/>
              <a:t>Often from recrudescence of latent infection after immune-suppression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04" y="4553161"/>
            <a:ext cx="2974932" cy="2286000"/>
          </a:xfrm>
          <a:prstGeom prst="rect">
            <a:avLst/>
          </a:prstGeom>
        </p:spPr>
      </p:pic>
      <p:sp>
        <p:nvSpPr>
          <p:cNvPr id="10" name="TextBox 9"/>
          <p:cNvSpPr txBox="1"/>
          <p:nvPr/>
        </p:nvSpPr>
        <p:spPr>
          <a:xfrm>
            <a:off x="466380" y="6612288"/>
            <a:ext cx="3590123" cy="246221"/>
          </a:xfrm>
          <a:prstGeom prst="rect">
            <a:avLst/>
          </a:prstGeom>
          <a:noFill/>
        </p:spPr>
        <p:txBody>
          <a:bodyPr wrap="square" rtlCol="0">
            <a:spAutoFit/>
          </a:bodyPr>
          <a:lstStyle/>
          <a:p>
            <a:r>
              <a:rPr lang="en-US" sz="1000" u="sng" dirty="0">
                <a:hlinkClick r:id="rId4"/>
              </a:rPr>
              <a:t>http://emedicine.medscape.com/article/229969-overview#showall</a:t>
            </a:r>
            <a:endParaRPr lang="en-US" sz="1000" dirty="0"/>
          </a:p>
        </p:txBody>
      </p:sp>
      <p:pic>
        <p:nvPicPr>
          <p:cNvPr id="4" name="Picture 3" descr="A screenshot of a cell phone&#10;&#10;Description automatically generated">
            <a:extLst>
              <a:ext uri="{FF2B5EF4-FFF2-40B4-BE49-F238E27FC236}">
                <a16:creationId xmlns:a16="http://schemas.microsoft.com/office/drawing/2014/main" id="{20E49E45-3A16-4E29-BAE5-920B833F49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224886" y="1508675"/>
            <a:ext cx="4889889" cy="2781733"/>
          </a:xfrm>
          <a:prstGeom prst="rect">
            <a:avLst/>
          </a:prstGeom>
          <a:ln>
            <a:solidFill>
              <a:schemeClr val="tx1"/>
            </a:solidFill>
          </a:ln>
        </p:spPr>
      </p:pic>
      <p:sp>
        <p:nvSpPr>
          <p:cNvPr id="11" name="Rectangle 10">
            <a:extLst>
              <a:ext uri="{FF2B5EF4-FFF2-40B4-BE49-F238E27FC236}">
                <a16:creationId xmlns:a16="http://schemas.microsoft.com/office/drawing/2014/main" id="{F15934D1-DF41-48EE-B511-D1B34B09C25E}"/>
              </a:ext>
            </a:extLst>
          </p:cNvPr>
          <p:cNvSpPr/>
          <p:nvPr/>
        </p:nvSpPr>
        <p:spPr>
          <a:xfrm>
            <a:off x="8272158" y="4322328"/>
            <a:ext cx="2414444" cy="461665"/>
          </a:xfrm>
          <a:prstGeom prst="rect">
            <a:avLst/>
          </a:prstGeom>
        </p:spPr>
        <p:txBody>
          <a:bodyPr wrap="none">
            <a:spAutoFit/>
          </a:bodyPr>
          <a:lstStyle/>
          <a:p>
            <a:r>
              <a:rPr lang="en-US" dirty="0">
                <a:latin typeface="Century Gothic" panose="020B0502020202020204" pitchFamily="34" charset="0"/>
              </a:rPr>
              <a:t>Pyrimethamine</a:t>
            </a:r>
          </a:p>
        </p:txBody>
      </p:sp>
      <p:pic>
        <p:nvPicPr>
          <p:cNvPr id="5122" name="Picture 2">
            <a:extLst>
              <a:ext uri="{FF2B5EF4-FFF2-40B4-BE49-F238E27FC236}">
                <a16:creationId xmlns:a16="http://schemas.microsoft.com/office/drawing/2014/main" id="{24EEF056-3C14-46AD-AF97-D1A709DD43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1609" y="4576820"/>
            <a:ext cx="3331325" cy="21812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8DC55CD2-66EF-B166-722D-E5595DF4EAC1}"/>
              </a:ext>
            </a:extLst>
          </p:cNvPr>
          <p:cNvSpPr txBox="1">
            <a:spLocks noChangeArrowheads="1"/>
          </p:cNvSpPr>
          <p:nvPr/>
        </p:nvSpPr>
        <p:spPr bwMode="auto">
          <a:xfrm>
            <a:off x="609600" y="480931"/>
            <a:ext cx="10390716" cy="5825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sz="4800" b="1" kern="0" dirty="0">
                <a:solidFill>
                  <a:schemeClr val="tx1"/>
                </a:solidFill>
              </a:rPr>
              <a:t>Zoonosis: </a:t>
            </a:r>
            <a:r>
              <a:rPr lang="en-US" sz="4800" i="1" kern="0" dirty="0">
                <a:solidFill>
                  <a:schemeClr val="tx1"/>
                </a:solidFill>
              </a:rPr>
              <a:t>T. gondii</a:t>
            </a:r>
            <a:endParaRPr lang="en-US" altLang="en-US" sz="4800" i="1" u="sng" kern="0" dirty="0">
              <a:solidFill>
                <a:schemeClr val="tx1"/>
              </a:solidFill>
            </a:endParaRPr>
          </a:p>
        </p:txBody>
      </p:sp>
    </p:spTree>
    <p:extLst>
      <p:ext uri="{BB962C8B-B14F-4D97-AF65-F5344CB8AC3E}">
        <p14:creationId xmlns:p14="http://schemas.microsoft.com/office/powerpoint/2010/main" val="52346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219200" y="228600"/>
            <a:ext cx="10390716" cy="1233486"/>
          </a:xfrm>
        </p:spPr>
        <p:txBody>
          <a:bodyPr/>
          <a:lstStyle/>
          <a:p>
            <a:pPr algn="ctr"/>
            <a:r>
              <a:rPr lang="en-US" sz="4000" b="1" dirty="0">
                <a:solidFill>
                  <a:schemeClr val="tx1"/>
                </a:solidFill>
              </a:rPr>
              <a:t>Zoonosis</a:t>
            </a:r>
            <a:br>
              <a:rPr lang="en-US" sz="4000" b="1" dirty="0">
                <a:solidFill>
                  <a:schemeClr val="tx1"/>
                </a:solidFill>
              </a:rPr>
            </a:br>
            <a:r>
              <a:rPr lang="en-US" sz="4000" dirty="0">
                <a:solidFill>
                  <a:schemeClr val="tx1"/>
                </a:solidFill>
              </a:rPr>
              <a:t>Congenital Toxoplasmosis </a:t>
            </a:r>
            <a:r>
              <a:rPr lang="en-US" sz="2400" b="1" dirty="0">
                <a:solidFill>
                  <a:schemeClr val="tx1"/>
                </a:solidFill>
              </a:rPr>
              <a:t>(know this)</a:t>
            </a:r>
            <a:endParaRPr lang="en-US" altLang="en-US" sz="2400" b="1" u="sng" dirty="0">
              <a:solidFill>
                <a:schemeClr val="tx1"/>
              </a:solidFill>
            </a:endParaRPr>
          </a:p>
        </p:txBody>
      </p:sp>
      <p:sp>
        <p:nvSpPr>
          <p:cNvPr id="3" name="Rectangle 3"/>
          <p:cNvSpPr>
            <a:spLocks noGrp="1" noChangeArrowheads="1"/>
          </p:cNvSpPr>
          <p:nvPr>
            <p:ph idx="1"/>
          </p:nvPr>
        </p:nvSpPr>
        <p:spPr>
          <a:xfrm>
            <a:off x="180972" y="1524000"/>
            <a:ext cx="6524626" cy="3181350"/>
          </a:xfrm>
        </p:spPr>
        <p:txBody>
          <a:bodyPr/>
          <a:lstStyle/>
          <a:p>
            <a:pPr lvl="0">
              <a:buClrTx/>
              <a:buFont typeface="Wingdings" panose="05000000000000000000" pitchFamily="2" charset="2"/>
              <a:buChar char="§"/>
            </a:pPr>
            <a:r>
              <a:rPr lang="en-US" sz="3600" dirty="0">
                <a:solidFill>
                  <a:srgbClr val="0070C0"/>
                </a:solidFill>
              </a:rPr>
              <a:t>Transmission</a:t>
            </a:r>
          </a:p>
          <a:p>
            <a:pPr lvl="1">
              <a:buClrTx/>
              <a:buFont typeface="Wingdings" panose="05000000000000000000" pitchFamily="2" charset="2"/>
              <a:buChar char="§"/>
            </a:pPr>
            <a:r>
              <a:rPr lang="en-US" sz="3200" dirty="0">
                <a:solidFill>
                  <a:srgbClr val="0070C0"/>
                </a:solidFill>
              </a:rPr>
              <a:t>Infection of Mother</a:t>
            </a:r>
          </a:p>
          <a:p>
            <a:pPr lvl="2">
              <a:buClrTx/>
              <a:buFont typeface="Wingdings" panose="05000000000000000000" pitchFamily="2" charset="2"/>
              <a:buChar char="§"/>
            </a:pPr>
            <a:r>
              <a:rPr lang="en-US" sz="2800" dirty="0">
                <a:solidFill>
                  <a:srgbClr val="0070C0"/>
                </a:solidFill>
              </a:rPr>
              <a:t>Ingestion of oocysts or tissue cysts</a:t>
            </a:r>
            <a:endParaRPr lang="en-US" sz="3200" dirty="0">
              <a:solidFill>
                <a:srgbClr val="0070C0"/>
              </a:solidFill>
            </a:endParaRPr>
          </a:p>
          <a:p>
            <a:pPr lvl="1">
              <a:buClrTx/>
              <a:buFont typeface="Wingdings" panose="05000000000000000000" pitchFamily="2" charset="2"/>
              <a:buChar char="§"/>
            </a:pPr>
            <a:r>
              <a:rPr lang="en-US" sz="3200" dirty="0">
                <a:solidFill>
                  <a:srgbClr val="0070C0"/>
                </a:solidFill>
              </a:rPr>
              <a:t>Infection of Fetus</a:t>
            </a:r>
          </a:p>
          <a:p>
            <a:pPr lvl="2">
              <a:buClrTx/>
              <a:buFont typeface="Wingdings" panose="05000000000000000000" pitchFamily="2" charset="2"/>
              <a:buChar char="§"/>
            </a:pPr>
            <a:r>
              <a:rPr lang="en-US" sz="2800" dirty="0">
                <a:solidFill>
                  <a:srgbClr val="0070C0"/>
                </a:solidFill>
              </a:rPr>
              <a:t>Transplacental Transmission</a:t>
            </a:r>
            <a:endParaRPr lang="en-US" sz="3600" dirty="0">
              <a:solidFill>
                <a:srgbClr val="0070C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949" y="1847850"/>
            <a:ext cx="4762500" cy="3181350"/>
          </a:xfrm>
          <a:prstGeom prst="rect">
            <a:avLst/>
          </a:prstGeom>
        </p:spPr>
      </p:pic>
      <p:sp>
        <p:nvSpPr>
          <p:cNvPr id="4" name="Rectangle 3"/>
          <p:cNvSpPr/>
          <p:nvPr/>
        </p:nvSpPr>
        <p:spPr>
          <a:xfrm>
            <a:off x="6781800" y="5011579"/>
            <a:ext cx="4953000" cy="246221"/>
          </a:xfrm>
          <a:prstGeom prst="rect">
            <a:avLst/>
          </a:prstGeom>
        </p:spPr>
        <p:txBody>
          <a:bodyPr wrap="square">
            <a:spAutoFit/>
          </a:bodyPr>
          <a:lstStyle/>
          <a:p>
            <a:r>
              <a:rPr lang="en-US" sz="1000" dirty="0">
                <a:hlinkClick r:id="rId4"/>
              </a:rPr>
              <a:t>https://myanimals.com/latest-news/adoption/cats-adoption/myths-about-pregnancy-and-cats/</a:t>
            </a:r>
            <a:endParaRPr lang="en-US" sz="1000" dirty="0"/>
          </a:p>
        </p:txBody>
      </p:sp>
    </p:spTree>
    <p:extLst>
      <p:ext uri="{BB962C8B-B14F-4D97-AF65-F5344CB8AC3E}">
        <p14:creationId xmlns:p14="http://schemas.microsoft.com/office/powerpoint/2010/main" val="2756629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219200" y="228600"/>
            <a:ext cx="10390716" cy="1233486"/>
          </a:xfrm>
        </p:spPr>
        <p:txBody>
          <a:bodyPr/>
          <a:lstStyle/>
          <a:p>
            <a:pPr algn="ctr"/>
            <a:r>
              <a:rPr lang="en-US" sz="4000" b="1" dirty="0">
                <a:solidFill>
                  <a:schemeClr val="tx1"/>
                </a:solidFill>
              </a:rPr>
              <a:t>Zoonosis</a:t>
            </a:r>
            <a:br>
              <a:rPr lang="en-US" sz="4000" b="1" dirty="0">
                <a:solidFill>
                  <a:schemeClr val="tx1"/>
                </a:solidFill>
              </a:rPr>
            </a:br>
            <a:r>
              <a:rPr lang="en-US" sz="4000" dirty="0">
                <a:solidFill>
                  <a:schemeClr val="tx1"/>
                </a:solidFill>
              </a:rPr>
              <a:t>Congenital Toxoplasmosis </a:t>
            </a:r>
            <a:r>
              <a:rPr lang="en-US" sz="2400" b="1" dirty="0">
                <a:solidFill>
                  <a:schemeClr val="tx1"/>
                </a:solidFill>
              </a:rPr>
              <a:t>(know this)</a:t>
            </a:r>
            <a:endParaRPr lang="en-US" altLang="en-US" sz="2400" u="sng" dirty="0">
              <a:solidFill>
                <a:schemeClr val="tx1"/>
              </a:solidFill>
            </a:endParaRPr>
          </a:p>
        </p:txBody>
      </p:sp>
      <p:sp>
        <p:nvSpPr>
          <p:cNvPr id="3" name="Rectangle 3"/>
          <p:cNvSpPr>
            <a:spLocks noGrp="1" noChangeArrowheads="1"/>
          </p:cNvSpPr>
          <p:nvPr>
            <p:ph idx="1"/>
          </p:nvPr>
        </p:nvSpPr>
        <p:spPr>
          <a:xfrm>
            <a:off x="562118" y="2174942"/>
            <a:ext cx="8839199" cy="2590800"/>
          </a:xfrm>
        </p:spPr>
        <p:txBody>
          <a:bodyPr/>
          <a:lstStyle/>
          <a:p>
            <a:pPr marL="0" indent="0">
              <a:buClr>
                <a:schemeClr val="tx1"/>
              </a:buClr>
              <a:buNone/>
            </a:pPr>
            <a:r>
              <a:rPr lang="en-US" dirty="0">
                <a:solidFill>
                  <a:srgbClr val="0070C0"/>
                </a:solidFill>
              </a:rPr>
              <a:t>Fetal Toxoplasmosis</a:t>
            </a:r>
          </a:p>
          <a:p>
            <a:pPr marL="857250" lvl="1" indent="-457200">
              <a:buClr>
                <a:schemeClr val="tx1"/>
              </a:buClr>
              <a:buFont typeface="Wingdings" panose="05000000000000000000" pitchFamily="2" charset="2"/>
              <a:buChar char="§"/>
            </a:pPr>
            <a:r>
              <a:rPr lang="en-US" dirty="0">
                <a:solidFill>
                  <a:srgbClr val="0070C0"/>
                </a:solidFill>
              </a:rPr>
              <a:t>Severe Disease</a:t>
            </a:r>
          </a:p>
          <a:p>
            <a:pPr lvl="2">
              <a:buClr>
                <a:schemeClr val="tx1"/>
              </a:buClr>
              <a:buFont typeface="Wingdings" panose="05000000000000000000" pitchFamily="2" charset="2"/>
              <a:buChar char="§"/>
            </a:pPr>
            <a:r>
              <a:rPr lang="en-US" sz="2800" dirty="0"/>
              <a:t>congenital malformation</a:t>
            </a:r>
          </a:p>
          <a:p>
            <a:pPr lvl="2">
              <a:buClr>
                <a:schemeClr val="tx1"/>
              </a:buClr>
              <a:buFont typeface="Wingdings" panose="05000000000000000000" pitchFamily="2" charset="2"/>
              <a:buChar char="§"/>
            </a:pPr>
            <a:r>
              <a:rPr lang="en-US" sz="2800" dirty="0"/>
              <a:t>intellectual disability</a:t>
            </a:r>
          </a:p>
          <a:p>
            <a:pPr lvl="2">
              <a:buClr>
                <a:schemeClr val="tx1"/>
              </a:buClr>
              <a:buFont typeface="Wingdings" panose="05000000000000000000" pitchFamily="2" charset="2"/>
              <a:buChar char="§"/>
            </a:pPr>
            <a:r>
              <a:rPr lang="en-US" sz="2800" dirty="0"/>
              <a:t>death</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949" y="1752600"/>
            <a:ext cx="4762500" cy="3181350"/>
          </a:xfrm>
          <a:prstGeom prst="rect">
            <a:avLst/>
          </a:prstGeom>
        </p:spPr>
      </p:pic>
      <p:sp>
        <p:nvSpPr>
          <p:cNvPr id="6" name="Rectangle 5"/>
          <p:cNvSpPr/>
          <p:nvPr/>
        </p:nvSpPr>
        <p:spPr>
          <a:xfrm>
            <a:off x="6781800" y="4910999"/>
            <a:ext cx="4953000" cy="246221"/>
          </a:xfrm>
          <a:prstGeom prst="rect">
            <a:avLst/>
          </a:prstGeom>
        </p:spPr>
        <p:txBody>
          <a:bodyPr wrap="square">
            <a:spAutoFit/>
          </a:bodyPr>
          <a:lstStyle/>
          <a:p>
            <a:r>
              <a:rPr lang="en-US" sz="1000" dirty="0">
                <a:hlinkClick r:id="rId3"/>
              </a:rPr>
              <a:t>https://myanimals.com/latest-news/adoption/cats-adoption/myths-about-pregnancy-and-cats/</a:t>
            </a:r>
            <a:endParaRPr lang="en-US" sz="1000" dirty="0"/>
          </a:p>
        </p:txBody>
      </p:sp>
    </p:spTree>
    <p:extLst>
      <p:ext uri="{BB962C8B-B14F-4D97-AF65-F5344CB8AC3E}">
        <p14:creationId xmlns:p14="http://schemas.microsoft.com/office/powerpoint/2010/main" val="744003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Pregnant lady">
            <a:extLst>
              <a:ext uri="{FF2B5EF4-FFF2-40B4-BE49-F238E27FC236}">
                <a16:creationId xmlns:a16="http://schemas.microsoft.com/office/drawing/2014/main" id="{EF98D3DC-2952-49D1-A693-DEFDDB33F2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6897" y="4825056"/>
            <a:ext cx="1921005" cy="1921005"/>
          </a:xfrm>
          <a:prstGeom prst="rect">
            <a:avLst/>
          </a:prstGeom>
        </p:spPr>
      </p:pic>
      <p:pic>
        <p:nvPicPr>
          <p:cNvPr id="15" name="Graphic 14" descr="Back">
            <a:extLst>
              <a:ext uri="{FF2B5EF4-FFF2-40B4-BE49-F238E27FC236}">
                <a16:creationId xmlns:a16="http://schemas.microsoft.com/office/drawing/2014/main" id="{0F9E2CDB-C1BE-45DC-9E75-76FEB6E3008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597647">
            <a:off x="6093795" y="2407424"/>
            <a:ext cx="1083880" cy="1083880"/>
          </a:xfrm>
          <a:prstGeom prst="rect">
            <a:avLst/>
          </a:prstGeom>
        </p:spPr>
      </p:pic>
      <p:pic>
        <p:nvPicPr>
          <p:cNvPr id="17" name="Graphic 16" descr="Back">
            <a:extLst>
              <a:ext uri="{FF2B5EF4-FFF2-40B4-BE49-F238E27FC236}">
                <a16:creationId xmlns:a16="http://schemas.microsoft.com/office/drawing/2014/main" id="{FFFB4A06-461E-4227-8E20-06509D72498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1008751">
            <a:off x="4560150" y="2434535"/>
            <a:ext cx="1081963" cy="1081963"/>
          </a:xfrm>
          <a:prstGeom prst="rect">
            <a:avLst/>
          </a:prstGeom>
        </p:spPr>
      </p:pic>
      <p:sp>
        <p:nvSpPr>
          <p:cNvPr id="19" name="TextBox 18">
            <a:extLst>
              <a:ext uri="{FF2B5EF4-FFF2-40B4-BE49-F238E27FC236}">
                <a16:creationId xmlns:a16="http://schemas.microsoft.com/office/drawing/2014/main" id="{059A7767-0F1B-4C16-A7CD-5A0EA771E3F1}"/>
              </a:ext>
            </a:extLst>
          </p:cNvPr>
          <p:cNvSpPr txBox="1"/>
          <p:nvPr/>
        </p:nvSpPr>
        <p:spPr>
          <a:xfrm>
            <a:off x="2133600" y="132899"/>
            <a:ext cx="7467601" cy="954107"/>
          </a:xfrm>
          <a:prstGeom prst="rect">
            <a:avLst/>
          </a:prstGeom>
          <a:noFill/>
        </p:spPr>
        <p:txBody>
          <a:bodyPr wrap="square">
            <a:spAutoFit/>
          </a:bodyPr>
          <a:lstStyle/>
          <a:p>
            <a:pPr algn="ctr"/>
            <a:r>
              <a:rPr lang="en-US" sz="2800" b="1" dirty="0">
                <a:latin typeface="Century Gothic" panose="020B0502020202020204" pitchFamily="34" charset="0"/>
              </a:rPr>
              <a:t>Test for </a:t>
            </a:r>
            <a:r>
              <a:rPr lang="en-US" sz="2800" b="1" i="1" dirty="0">
                <a:latin typeface="Century Gothic" panose="020B0502020202020204" pitchFamily="34" charset="0"/>
              </a:rPr>
              <a:t>T. gondii </a:t>
            </a:r>
            <a:r>
              <a:rPr lang="en-US" sz="2800" b="1" dirty="0">
                <a:latin typeface="Century Gothic" panose="020B0502020202020204" pitchFamily="34" charset="0"/>
              </a:rPr>
              <a:t>antibodies </a:t>
            </a:r>
          </a:p>
          <a:p>
            <a:pPr algn="ctr"/>
            <a:r>
              <a:rPr lang="en-US" sz="2800" dirty="0">
                <a:latin typeface="Century Gothic" panose="020B0502020202020204" pitchFamily="34" charset="0"/>
              </a:rPr>
              <a:t>just prior to pregnancy or newly pregnant</a:t>
            </a:r>
          </a:p>
        </p:txBody>
      </p:sp>
      <p:sp>
        <p:nvSpPr>
          <p:cNvPr id="23" name="TextBox 22">
            <a:extLst>
              <a:ext uri="{FF2B5EF4-FFF2-40B4-BE49-F238E27FC236}">
                <a16:creationId xmlns:a16="http://schemas.microsoft.com/office/drawing/2014/main" id="{8DE4F16B-EE00-425B-BFB3-6C8B9BE71C0B}"/>
              </a:ext>
            </a:extLst>
          </p:cNvPr>
          <p:cNvSpPr txBox="1"/>
          <p:nvPr/>
        </p:nvSpPr>
        <p:spPr>
          <a:xfrm>
            <a:off x="551422" y="2760824"/>
            <a:ext cx="4226988" cy="523220"/>
          </a:xfrm>
          <a:prstGeom prst="rect">
            <a:avLst/>
          </a:prstGeom>
          <a:noFill/>
        </p:spPr>
        <p:txBody>
          <a:bodyPr wrap="square">
            <a:spAutoFit/>
          </a:bodyPr>
          <a:lstStyle/>
          <a:p>
            <a:r>
              <a:rPr lang="en-US" sz="2800" b="1" i="1" dirty="0">
                <a:solidFill>
                  <a:srgbClr val="0070C0"/>
                </a:solidFill>
                <a:latin typeface="Century Gothic" panose="020B0502020202020204" pitchFamily="34" charset="0"/>
              </a:rPr>
              <a:t>T. gondii </a:t>
            </a:r>
            <a:r>
              <a:rPr lang="en-US" sz="2800" b="1" dirty="0">
                <a:solidFill>
                  <a:srgbClr val="0070C0"/>
                </a:solidFill>
                <a:latin typeface="Century Gothic" panose="020B0502020202020204" pitchFamily="34" charset="0"/>
              </a:rPr>
              <a:t>seronegative</a:t>
            </a:r>
            <a:endParaRPr lang="en-US" sz="2800" b="1" dirty="0">
              <a:latin typeface="Century Gothic" panose="020B0502020202020204" pitchFamily="34" charset="0"/>
            </a:endParaRPr>
          </a:p>
        </p:txBody>
      </p:sp>
      <p:sp>
        <p:nvSpPr>
          <p:cNvPr id="25" name="TextBox 24">
            <a:extLst>
              <a:ext uri="{FF2B5EF4-FFF2-40B4-BE49-F238E27FC236}">
                <a16:creationId xmlns:a16="http://schemas.microsoft.com/office/drawing/2014/main" id="{6BC9EA03-7FA4-4012-A87A-312889C57013}"/>
              </a:ext>
            </a:extLst>
          </p:cNvPr>
          <p:cNvSpPr txBox="1"/>
          <p:nvPr/>
        </p:nvSpPr>
        <p:spPr>
          <a:xfrm>
            <a:off x="6701083" y="3619944"/>
            <a:ext cx="5458724" cy="461665"/>
          </a:xfrm>
          <a:prstGeom prst="rect">
            <a:avLst/>
          </a:prstGeom>
          <a:noFill/>
        </p:spPr>
        <p:txBody>
          <a:bodyPr wrap="square">
            <a:spAutoFit/>
          </a:bodyPr>
          <a:lstStyle/>
          <a:p>
            <a:r>
              <a:rPr lang="en-US" dirty="0">
                <a:solidFill>
                  <a:srgbClr val="0070C0"/>
                </a:solidFill>
                <a:latin typeface="Century Gothic" panose="020B0502020202020204" pitchFamily="34" charset="0"/>
              </a:rPr>
              <a:t>1. Represents previous exposure (?)</a:t>
            </a:r>
            <a:endParaRPr lang="en-US" dirty="0">
              <a:latin typeface="Century Gothic" panose="020B0502020202020204" pitchFamily="34" charset="0"/>
            </a:endParaRPr>
          </a:p>
        </p:txBody>
      </p:sp>
      <p:sp>
        <p:nvSpPr>
          <p:cNvPr id="27" name="TextBox 26">
            <a:extLst>
              <a:ext uri="{FF2B5EF4-FFF2-40B4-BE49-F238E27FC236}">
                <a16:creationId xmlns:a16="http://schemas.microsoft.com/office/drawing/2014/main" id="{0A467CDD-690E-42F7-B238-0FA220645E57}"/>
              </a:ext>
            </a:extLst>
          </p:cNvPr>
          <p:cNvSpPr txBox="1"/>
          <p:nvPr/>
        </p:nvSpPr>
        <p:spPr>
          <a:xfrm>
            <a:off x="7138967" y="2760824"/>
            <a:ext cx="4185683" cy="523220"/>
          </a:xfrm>
          <a:prstGeom prst="rect">
            <a:avLst/>
          </a:prstGeom>
          <a:noFill/>
        </p:spPr>
        <p:txBody>
          <a:bodyPr wrap="square">
            <a:spAutoFit/>
          </a:bodyPr>
          <a:lstStyle/>
          <a:p>
            <a:r>
              <a:rPr lang="en-US" sz="2800" b="1" i="1" dirty="0">
                <a:solidFill>
                  <a:srgbClr val="0070C0"/>
                </a:solidFill>
                <a:latin typeface="Century Gothic" panose="020B0502020202020204" pitchFamily="34" charset="0"/>
              </a:rPr>
              <a:t>T. gondii </a:t>
            </a:r>
            <a:r>
              <a:rPr lang="en-US" sz="2800" b="1" dirty="0">
                <a:solidFill>
                  <a:srgbClr val="0070C0"/>
                </a:solidFill>
                <a:latin typeface="Century Gothic" panose="020B0502020202020204" pitchFamily="34" charset="0"/>
              </a:rPr>
              <a:t>seropositive</a:t>
            </a:r>
            <a:endParaRPr lang="en-US" sz="2800" b="1" dirty="0">
              <a:latin typeface="Century Gothic" panose="020B0502020202020204" pitchFamily="34" charset="0"/>
            </a:endParaRPr>
          </a:p>
        </p:txBody>
      </p:sp>
      <p:sp>
        <p:nvSpPr>
          <p:cNvPr id="29" name="TextBox 28">
            <a:extLst>
              <a:ext uri="{FF2B5EF4-FFF2-40B4-BE49-F238E27FC236}">
                <a16:creationId xmlns:a16="http://schemas.microsoft.com/office/drawing/2014/main" id="{C59C7AEE-BA98-4226-9B81-D7EC90177ACE}"/>
              </a:ext>
            </a:extLst>
          </p:cNvPr>
          <p:cNvSpPr txBox="1"/>
          <p:nvPr/>
        </p:nvSpPr>
        <p:spPr>
          <a:xfrm>
            <a:off x="6701082" y="4227985"/>
            <a:ext cx="4836041" cy="830997"/>
          </a:xfrm>
          <a:prstGeom prst="rect">
            <a:avLst/>
          </a:prstGeom>
          <a:noFill/>
        </p:spPr>
        <p:txBody>
          <a:bodyPr wrap="square">
            <a:spAutoFit/>
          </a:bodyPr>
          <a:lstStyle/>
          <a:p>
            <a:r>
              <a:rPr lang="en-US" dirty="0">
                <a:solidFill>
                  <a:srgbClr val="0070C0"/>
                </a:solidFill>
                <a:latin typeface="Century Gothic" panose="020B0502020202020204" pitchFamily="34" charset="0"/>
              </a:rPr>
              <a:t>2. Antibodies are protective (if immune competent)</a:t>
            </a:r>
            <a:endParaRPr lang="en-US" dirty="0">
              <a:latin typeface="Century Gothic" panose="020B0502020202020204" pitchFamily="34" charset="0"/>
            </a:endParaRPr>
          </a:p>
        </p:txBody>
      </p:sp>
      <p:sp>
        <p:nvSpPr>
          <p:cNvPr id="31" name="TextBox 30">
            <a:extLst>
              <a:ext uri="{FF2B5EF4-FFF2-40B4-BE49-F238E27FC236}">
                <a16:creationId xmlns:a16="http://schemas.microsoft.com/office/drawing/2014/main" id="{0F9990F5-140E-4F24-B78C-49A84A384AE8}"/>
              </a:ext>
            </a:extLst>
          </p:cNvPr>
          <p:cNvSpPr txBox="1"/>
          <p:nvPr/>
        </p:nvSpPr>
        <p:spPr>
          <a:xfrm>
            <a:off x="6795216" y="5298607"/>
            <a:ext cx="5300246" cy="1200329"/>
          </a:xfrm>
          <a:prstGeom prst="rect">
            <a:avLst/>
          </a:prstGeom>
          <a:noFill/>
        </p:spPr>
        <p:txBody>
          <a:bodyPr wrap="square">
            <a:spAutoFit/>
          </a:bodyPr>
          <a:lstStyle/>
          <a:p>
            <a:r>
              <a:rPr lang="en-US" dirty="0">
                <a:solidFill>
                  <a:srgbClr val="0070C0"/>
                </a:solidFill>
                <a:latin typeface="Century Gothic" panose="020B0502020202020204" pitchFamily="34" charset="0"/>
              </a:rPr>
              <a:t>3. </a:t>
            </a:r>
            <a:r>
              <a:rPr lang="en-US" u="sng" dirty="0">
                <a:solidFill>
                  <a:srgbClr val="0070C0"/>
                </a:solidFill>
                <a:latin typeface="Century Gothic" panose="020B0502020202020204" pitchFamily="34" charset="0"/>
              </a:rPr>
              <a:t>Low </a:t>
            </a:r>
            <a:r>
              <a:rPr lang="en-US" dirty="0">
                <a:solidFill>
                  <a:srgbClr val="0070C0"/>
                </a:solidFill>
                <a:latin typeface="Century Gothic" panose="020B0502020202020204" pitchFamily="34" charset="0"/>
              </a:rPr>
              <a:t>risk of congenital toxoplasmosis if mother exposed again during pregnancy</a:t>
            </a:r>
            <a:endParaRPr lang="en-US" dirty="0">
              <a:latin typeface="Century Gothic" panose="020B0502020202020204" pitchFamily="34" charset="0"/>
            </a:endParaRPr>
          </a:p>
        </p:txBody>
      </p:sp>
      <p:sp>
        <p:nvSpPr>
          <p:cNvPr id="33" name="TextBox 32">
            <a:extLst>
              <a:ext uri="{FF2B5EF4-FFF2-40B4-BE49-F238E27FC236}">
                <a16:creationId xmlns:a16="http://schemas.microsoft.com/office/drawing/2014/main" id="{A96F28DC-9A19-4A44-BED7-FE5CFF6BDFEF}"/>
              </a:ext>
            </a:extLst>
          </p:cNvPr>
          <p:cNvSpPr txBox="1"/>
          <p:nvPr/>
        </p:nvSpPr>
        <p:spPr>
          <a:xfrm>
            <a:off x="277893" y="3460631"/>
            <a:ext cx="5243851" cy="830997"/>
          </a:xfrm>
          <a:prstGeom prst="rect">
            <a:avLst/>
          </a:prstGeom>
          <a:noFill/>
        </p:spPr>
        <p:txBody>
          <a:bodyPr wrap="square">
            <a:spAutoFit/>
          </a:bodyPr>
          <a:lstStyle/>
          <a:p>
            <a:r>
              <a:rPr lang="en-US" dirty="0">
                <a:solidFill>
                  <a:srgbClr val="0070C0"/>
                </a:solidFill>
                <a:latin typeface="Century Gothic" panose="020B0502020202020204" pitchFamily="34" charset="0"/>
              </a:rPr>
              <a:t>1. The mother-to-be has not been previously exposed to </a:t>
            </a:r>
            <a:r>
              <a:rPr lang="en-US" i="1" dirty="0">
                <a:solidFill>
                  <a:srgbClr val="0070C0"/>
                </a:solidFill>
                <a:latin typeface="Century Gothic" panose="020B0502020202020204" pitchFamily="34" charset="0"/>
              </a:rPr>
              <a:t>T. gondii</a:t>
            </a:r>
            <a:endParaRPr lang="en-US" i="1" dirty="0">
              <a:latin typeface="Century Gothic" panose="020B0502020202020204" pitchFamily="34" charset="0"/>
            </a:endParaRPr>
          </a:p>
        </p:txBody>
      </p:sp>
      <p:sp>
        <p:nvSpPr>
          <p:cNvPr id="35" name="TextBox 34">
            <a:extLst>
              <a:ext uri="{FF2B5EF4-FFF2-40B4-BE49-F238E27FC236}">
                <a16:creationId xmlns:a16="http://schemas.microsoft.com/office/drawing/2014/main" id="{84638B38-F7E5-473D-B728-69CB8128D74E}"/>
              </a:ext>
            </a:extLst>
          </p:cNvPr>
          <p:cNvSpPr txBox="1"/>
          <p:nvPr/>
        </p:nvSpPr>
        <p:spPr>
          <a:xfrm>
            <a:off x="277893" y="4466440"/>
            <a:ext cx="5069057" cy="461665"/>
          </a:xfrm>
          <a:prstGeom prst="rect">
            <a:avLst/>
          </a:prstGeom>
          <a:noFill/>
        </p:spPr>
        <p:txBody>
          <a:bodyPr wrap="square">
            <a:spAutoFit/>
          </a:bodyPr>
          <a:lstStyle/>
          <a:p>
            <a:r>
              <a:rPr lang="en-US" dirty="0">
                <a:solidFill>
                  <a:srgbClr val="0070C0"/>
                </a:solidFill>
                <a:latin typeface="Century Gothic" panose="020B0502020202020204" pitchFamily="34" charset="0"/>
              </a:rPr>
              <a:t>2. No protective antibodies</a:t>
            </a:r>
            <a:endParaRPr lang="en-US" dirty="0">
              <a:latin typeface="Century Gothic" panose="020B0502020202020204" pitchFamily="34" charset="0"/>
            </a:endParaRPr>
          </a:p>
        </p:txBody>
      </p:sp>
      <p:sp>
        <p:nvSpPr>
          <p:cNvPr id="37" name="TextBox 36">
            <a:extLst>
              <a:ext uri="{FF2B5EF4-FFF2-40B4-BE49-F238E27FC236}">
                <a16:creationId xmlns:a16="http://schemas.microsoft.com/office/drawing/2014/main" id="{9F6654E5-BB59-4B30-8827-0DFF0A40F448}"/>
              </a:ext>
            </a:extLst>
          </p:cNvPr>
          <p:cNvSpPr txBox="1"/>
          <p:nvPr/>
        </p:nvSpPr>
        <p:spPr>
          <a:xfrm>
            <a:off x="315688" y="5261859"/>
            <a:ext cx="5069057" cy="1200329"/>
          </a:xfrm>
          <a:prstGeom prst="rect">
            <a:avLst/>
          </a:prstGeom>
          <a:noFill/>
        </p:spPr>
        <p:txBody>
          <a:bodyPr wrap="square">
            <a:spAutoFit/>
          </a:bodyPr>
          <a:lstStyle/>
          <a:p>
            <a:r>
              <a:rPr lang="en-US" dirty="0">
                <a:solidFill>
                  <a:srgbClr val="0070C0"/>
                </a:solidFill>
                <a:latin typeface="Century Gothic" panose="020B0502020202020204" pitchFamily="34" charset="0"/>
              </a:rPr>
              <a:t>3. </a:t>
            </a:r>
            <a:r>
              <a:rPr lang="en-US" u="sng" dirty="0">
                <a:solidFill>
                  <a:srgbClr val="0070C0"/>
                </a:solidFill>
                <a:latin typeface="Century Gothic" panose="020B0502020202020204" pitchFamily="34" charset="0"/>
              </a:rPr>
              <a:t>High </a:t>
            </a:r>
            <a:r>
              <a:rPr lang="en-US" dirty="0">
                <a:solidFill>
                  <a:srgbClr val="0070C0"/>
                </a:solidFill>
                <a:latin typeface="Century Gothic" panose="020B0502020202020204" pitchFamily="34" charset="0"/>
              </a:rPr>
              <a:t>risk of congenital toxoplasmosis if mother exposed for 1</a:t>
            </a:r>
            <a:r>
              <a:rPr lang="en-US" baseline="30000" dirty="0">
                <a:solidFill>
                  <a:srgbClr val="0070C0"/>
                </a:solidFill>
                <a:latin typeface="Century Gothic" panose="020B0502020202020204" pitchFamily="34" charset="0"/>
              </a:rPr>
              <a:t>st</a:t>
            </a:r>
            <a:r>
              <a:rPr lang="en-US" dirty="0">
                <a:solidFill>
                  <a:srgbClr val="0070C0"/>
                </a:solidFill>
                <a:latin typeface="Century Gothic" panose="020B0502020202020204" pitchFamily="34" charset="0"/>
              </a:rPr>
              <a:t> time during pregnancy</a:t>
            </a:r>
            <a:endParaRPr lang="en-US" dirty="0">
              <a:latin typeface="Century Gothic" panose="020B0502020202020204" pitchFamily="34" charset="0"/>
            </a:endParaRPr>
          </a:p>
        </p:txBody>
      </p:sp>
      <p:pic>
        <p:nvPicPr>
          <p:cNvPr id="39" name="Graphic 38" descr="Man">
            <a:extLst>
              <a:ext uri="{FF2B5EF4-FFF2-40B4-BE49-F238E27FC236}">
                <a16:creationId xmlns:a16="http://schemas.microsoft.com/office/drawing/2014/main" id="{F8023990-5B5F-40CB-940E-9F43578F38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02411" y="1118663"/>
            <a:ext cx="1598671" cy="1598671"/>
          </a:xfrm>
          <a:prstGeom prst="rect">
            <a:avLst/>
          </a:prstGeom>
        </p:spPr>
      </p:pic>
      <p:pic>
        <p:nvPicPr>
          <p:cNvPr id="43" name="Graphic 42" descr="Cat">
            <a:extLst>
              <a:ext uri="{FF2B5EF4-FFF2-40B4-BE49-F238E27FC236}">
                <a16:creationId xmlns:a16="http://schemas.microsoft.com/office/drawing/2014/main" id="{3EA8508C-7F59-4520-83B9-BA5276AD6AD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19800" y="6025184"/>
            <a:ext cx="775415" cy="775415"/>
          </a:xfrm>
          <a:prstGeom prst="rect">
            <a:avLst/>
          </a:prstGeom>
        </p:spPr>
      </p:pic>
    </p:spTree>
    <p:extLst>
      <p:ext uri="{BB962C8B-B14F-4D97-AF65-F5344CB8AC3E}">
        <p14:creationId xmlns:p14="http://schemas.microsoft.com/office/powerpoint/2010/main" val="351005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9" grpId="0"/>
      <p:bldP spid="31" grpId="0"/>
      <p:bldP spid="33" grpId="0"/>
      <p:bldP spid="35" grpId="0"/>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89294" y="1777814"/>
            <a:ext cx="8317714" cy="4444424"/>
          </a:xfrm>
        </p:spPr>
        <p:txBody>
          <a:bodyPr/>
          <a:lstStyle/>
          <a:p>
            <a:pPr lvl="1">
              <a:buClrTx/>
              <a:buFont typeface="Wingdings" panose="05000000000000000000" pitchFamily="2" charset="2"/>
              <a:buChar char="§"/>
            </a:pPr>
            <a:r>
              <a:rPr lang="en-US" dirty="0"/>
              <a:t>Get antibody tested:  Mother &amp; Cat</a:t>
            </a:r>
          </a:p>
          <a:p>
            <a:pPr lvl="2">
              <a:buClrTx/>
              <a:buFont typeface="Wingdings" panose="05000000000000000000" pitchFamily="2" charset="2"/>
              <a:buChar char="§"/>
            </a:pPr>
            <a:r>
              <a:rPr lang="en-US" b="1" dirty="0"/>
              <a:t>Seropositive</a:t>
            </a:r>
            <a:r>
              <a:rPr lang="en-US" dirty="0"/>
              <a:t> </a:t>
            </a:r>
            <a:r>
              <a:rPr lang="en-US" b="1" dirty="0"/>
              <a:t>then </a:t>
            </a:r>
            <a:r>
              <a:rPr lang="en-US" b="1" i="1" u="sng" dirty="0"/>
              <a:t>low</a:t>
            </a:r>
            <a:r>
              <a:rPr lang="en-US" b="1" i="1" dirty="0"/>
              <a:t> </a:t>
            </a:r>
            <a:r>
              <a:rPr lang="en-US" b="1" dirty="0"/>
              <a:t>worries</a:t>
            </a:r>
            <a:r>
              <a:rPr lang="en-US" dirty="0"/>
              <a:t>!</a:t>
            </a:r>
          </a:p>
          <a:p>
            <a:pPr lvl="2">
              <a:buClrTx/>
              <a:buFont typeface="Wingdings" panose="05000000000000000000" pitchFamily="2" charset="2"/>
              <a:buChar char="§"/>
            </a:pPr>
            <a:r>
              <a:rPr lang="en-US" b="1" dirty="0"/>
              <a:t>Cats </a:t>
            </a:r>
            <a:r>
              <a:rPr lang="en-US" b="1" i="1" u="sng" dirty="0"/>
              <a:t>usually</a:t>
            </a:r>
            <a:r>
              <a:rPr lang="en-US" b="1" dirty="0"/>
              <a:t> only shed oocysts once</a:t>
            </a:r>
            <a:endParaRPr lang="en-US" dirty="0"/>
          </a:p>
          <a:p>
            <a:pPr lvl="1">
              <a:buClrTx/>
              <a:buFont typeface="Wingdings" panose="05000000000000000000" pitchFamily="2" charset="2"/>
              <a:buChar char="§"/>
            </a:pPr>
            <a:r>
              <a:rPr lang="en-US" dirty="0"/>
              <a:t>Avoid cat feces (sporulation in 1-3 days)</a:t>
            </a:r>
            <a:endParaRPr lang="en-US" sz="3600" dirty="0"/>
          </a:p>
          <a:p>
            <a:pPr lvl="1">
              <a:buClrTx/>
              <a:buFont typeface="Wingdings" panose="05000000000000000000" pitchFamily="2" charset="2"/>
              <a:buChar char="§"/>
            </a:pPr>
            <a:r>
              <a:rPr lang="en-US" dirty="0"/>
              <a:t>Avoid uncooked meat, unclean hands/vegetables/knives/cutting boards.</a:t>
            </a:r>
          </a:p>
          <a:p>
            <a:pPr lvl="1">
              <a:buClrTx/>
              <a:buFont typeface="Wingdings" panose="05000000000000000000" pitchFamily="2" charset="2"/>
              <a:buChar char="§"/>
            </a:pPr>
            <a:r>
              <a:rPr lang="en-US" b="1" dirty="0"/>
              <a:t>Casual contact with cats is very low risk.</a:t>
            </a:r>
          </a:p>
          <a:p>
            <a:pPr lvl="2">
              <a:buClrTx/>
              <a:buFont typeface="Wingdings" panose="05000000000000000000" pitchFamily="2" charset="2"/>
              <a:buChar char="§"/>
            </a:pPr>
            <a:r>
              <a:rPr lang="en-US" dirty="0"/>
              <a:t>Indoor cats less risky than outdoor cats</a:t>
            </a:r>
          </a:p>
          <a:p>
            <a:pPr lvl="2">
              <a:buClrTx/>
              <a:buFont typeface="Wingdings" panose="05000000000000000000" pitchFamily="2" charset="2"/>
              <a:buChar char="§"/>
            </a:pPr>
            <a:r>
              <a:rPr lang="en-US" dirty="0"/>
              <a:t>If outdoors, old cats less risky than young cats</a:t>
            </a:r>
          </a:p>
        </p:txBody>
      </p:sp>
      <p:grpSp>
        <p:nvGrpSpPr>
          <p:cNvPr id="8" name="Group 7"/>
          <p:cNvGrpSpPr/>
          <p:nvPr/>
        </p:nvGrpSpPr>
        <p:grpSpPr>
          <a:xfrm>
            <a:off x="8534400" y="1461599"/>
            <a:ext cx="3446443" cy="5219699"/>
            <a:chOff x="8279615" y="1485900"/>
            <a:chExt cx="3446443" cy="5219699"/>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9615" y="1485900"/>
              <a:ext cx="3276600" cy="4578655"/>
            </a:xfrm>
            <a:prstGeom prst="rect">
              <a:avLst/>
            </a:prstGeom>
          </p:spPr>
        </p:pic>
        <p:sp>
          <p:nvSpPr>
            <p:cNvPr id="7" name="Rectangle 6"/>
            <p:cNvSpPr/>
            <p:nvPr/>
          </p:nvSpPr>
          <p:spPr>
            <a:xfrm>
              <a:off x="8279615" y="6120824"/>
              <a:ext cx="3446443" cy="584775"/>
            </a:xfrm>
            <a:prstGeom prst="rect">
              <a:avLst/>
            </a:prstGeom>
          </p:spPr>
          <p:txBody>
            <a:bodyPr wrap="square">
              <a:spAutoFit/>
            </a:bodyPr>
            <a:lstStyle/>
            <a:p>
              <a:r>
                <a:rPr lang="en-US" sz="1600" dirty="0">
                  <a:latin typeface="+mn-lt"/>
                </a:rPr>
                <a:t>"What? Did you hear me say stop?</a:t>
              </a:r>
              <a:br>
                <a:rPr lang="en-US" sz="1600" dirty="0">
                  <a:latin typeface="+mn-lt"/>
                </a:rPr>
              </a:br>
              <a:r>
                <a:rPr lang="en-US" sz="1600" dirty="0">
                  <a:latin typeface="+mn-lt"/>
                </a:rPr>
                <a:t>No, I didn't think so."</a:t>
              </a:r>
            </a:p>
          </p:txBody>
        </p:sp>
      </p:grpSp>
      <p:sp>
        <p:nvSpPr>
          <p:cNvPr id="9" name="Rectangle 8"/>
          <p:cNvSpPr/>
          <p:nvPr/>
        </p:nvSpPr>
        <p:spPr>
          <a:xfrm>
            <a:off x="8279615" y="6629400"/>
            <a:ext cx="1858201" cy="246221"/>
          </a:xfrm>
          <a:prstGeom prst="rect">
            <a:avLst/>
          </a:prstGeom>
        </p:spPr>
        <p:txBody>
          <a:bodyPr wrap="none">
            <a:spAutoFit/>
          </a:bodyPr>
          <a:lstStyle/>
          <a:p>
            <a:r>
              <a:rPr lang="en-US" sz="1000" dirty="0">
                <a:solidFill>
                  <a:schemeClr val="bg1">
                    <a:lumMod val="50000"/>
                  </a:schemeClr>
                </a:solidFill>
                <a:hlinkClick r:id="rId4">
                  <a:extLst>
                    <a:ext uri="{A12FA001-AC4F-418D-AE19-62706E023703}">
                      <ahyp:hlinkClr xmlns:ahyp="http://schemas.microsoft.com/office/drawing/2018/hyperlinkcolor" val="tx"/>
                    </a:ext>
                  </a:extLst>
                </a:hlinkClick>
              </a:rPr>
              <a:t>http://www.ataleoftwocats.co.uk</a:t>
            </a:r>
            <a:endParaRPr lang="en-US" sz="1000" dirty="0">
              <a:solidFill>
                <a:schemeClr val="bg1">
                  <a:lumMod val="50000"/>
                </a:schemeClr>
              </a:solidFill>
            </a:endParaRPr>
          </a:p>
        </p:txBody>
      </p:sp>
      <p:sp>
        <p:nvSpPr>
          <p:cNvPr id="10" name="Rectangle 2">
            <a:extLst>
              <a:ext uri="{FF2B5EF4-FFF2-40B4-BE49-F238E27FC236}">
                <a16:creationId xmlns:a16="http://schemas.microsoft.com/office/drawing/2014/main" id="{4CE56D75-CE60-4A10-A69C-D24B8439E30C}"/>
              </a:ext>
            </a:extLst>
          </p:cNvPr>
          <p:cNvSpPr>
            <a:spLocks noGrp="1" noChangeArrowheads="1"/>
          </p:cNvSpPr>
          <p:nvPr>
            <p:ph type="title"/>
          </p:nvPr>
        </p:nvSpPr>
        <p:spPr>
          <a:xfrm>
            <a:off x="1143000" y="201102"/>
            <a:ext cx="10390716" cy="584775"/>
          </a:xfrm>
        </p:spPr>
        <p:txBody>
          <a:bodyPr/>
          <a:lstStyle/>
          <a:p>
            <a:pPr algn="ctr"/>
            <a:r>
              <a:rPr lang="en-US" sz="4000" b="1" dirty="0">
                <a:solidFill>
                  <a:schemeClr val="tx1"/>
                </a:solidFill>
              </a:rPr>
              <a:t>Zoonosis </a:t>
            </a:r>
            <a:r>
              <a:rPr lang="en-US" sz="2400" b="1" dirty="0">
                <a:solidFill>
                  <a:schemeClr val="tx1"/>
                </a:solidFill>
              </a:rPr>
              <a:t>(know this)</a:t>
            </a:r>
            <a:endParaRPr lang="en-US" altLang="en-US" sz="2400" u="sng" dirty="0">
              <a:solidFill>
                <a:schemeClr val="tx1"/>
              </a:solidFill>
            </a:endParaRPr>
          </a:p>
        </p:txBody>
      </p:sp>
      <p:sp>
        <p:nvSpPr>
          <p:cNvPr id="3" name="TextBox 2">
            <a:extLst>
              <a:ext uri="{FF2B5EF4-FFF2-40B4-BE49-F238E27FC236}">
                <a16:creationId xmlns:a16="http://schemas.microsoft.com/office/drawing/2014/main" id="{3BBC5C2E-4AB5-42F7-D698-8840EA56EBA6}"/>
              </a:ext>
            </a:extLst>
          </p:cNvPr>
          <p:cNvSpPr txBox="1"/>
          <p:nvPr/>
        </p:nvSpPr>
        <p:spPr>
          <a:xfrm>
            <a:off x="1676400" y="785877"/>
            <a:ext cx="9528217" cy="584775"/>
          </a:xfrm>
          <a:prstGeom prst="rect">
            <a:avLst/>
          </a:prstGeom>
          <a:noFill/>
        </p:spPr>
        <p:txBody>
          <a:bodyPr wrap="square">
            <a:spAutoFit/>
          </a:bodyPr>
          <a:lstStyle/>
          <a:p>
            <a:pPr marL="0" lvl="0" indent="0">
              <a:buClrTx/>
              <a:buNone/>
            </a:pPr>
            <a:r>
              <a:rPr lang="en-US" sz="3200" u="sng" dirty="0">
                <a:latin typeface="Century Gothic" panose="020B0502020202020204" pitchFamily="34" charset="0"/>
              </a:rPr>
              <a:t>Veterinary Advice to Pregnant Cat Owners</a:t>
            </a:r>
            <a:endParaRPr lang="en-US" sz="4000" u="sng" dirty="0">
              <a:latin typeface="Century Gothic" panose="020B0502020202020204" pitchFamily="34" charset="0"/>
            </a:endParaRPr>
          </a:p>
        </p:txBody>
      </p:sp>
    </p:spTree>
    <p:extLst>
      <p:ext uri="{BB962C8B-B14F-4D97-AF65-F5344CB8AC3E}">
        <p14:creationId xmlns:p14="http://schemas.microsoft.com/office/powerpoint/2010/main" val="214647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989" y="-1"/>
            <a:ext cx="4092409" cy="2837165"/>
          </a:xfrm>
          <a:prstGeom prst="rect">
            <a:avLst/>
          </a:prstGeom>
        </p:spPr>
      </p:pic>
      <p:sp>
        <p:nvSpPr>
          <p:cNvPr id="14" name="Rectangle 13"/>
          <p:cNvSpPr/>
          <p:nvPr/>
        </p:nvSpPr>
        <p:spPr bwMode="auto">
          <a:xfrm>
            <a:off x="-37529" y="3258141"/>
            <a:ext cx="5891214" cy="3599859"/>
          </a:xfrm>
          <a:prstGeom prst="rect">
            <a:avLst/>
          </a:prstGeom>
          <a:solidFill>
            <a:srgbClr val="502604"/>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2"/>
          <p:cNvSpPr txBox="1">
            <a:spLocks noChangeArrowheads="1"/>
          </p:cNvSpPr>
          <p:nvPr/>
        </p:nvSpPr>
        <p:spPr>
          <a:xfrm>
            <a:off x="37616" y="4022729"/>
            <a:ext cx="5105400" cy="728365"/>
          </a:xfrm>
          <a:prstGeom prst="rect">
            <a:avLst/>
          </a:prstGeom>
        </p:spPr>
        <p:txBody>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4000" b="1" i="1" kern="0" dirty="0" err="1">
                <a:solidFill>
                  <a:schemeClr val="bg1"/>
                </a:solidFill>
              </a:rPr>
              <a:t>Neospora</a:t>
            </a:r>
            <a:r>
              <a:rPr lang="en-US" sz="4000" b="1" i="1" kern="0" dirty="0">
                <a:solidFill>
                  <a:schemeClr val="bg1"/>
                </a:solidFill>
              </a:rPr>
              <a:t> </a:t>
            </a:r>
            <a:r>
              <a:rPr lang="en-US" sz="4000" b="1" i="1" kern="0" dirty="0" err="1">
                <a:solidFill>
                  <a:schemeClr val="bg1"/>
                </a:solidFill>
              </a:rPr>
              <a:t>caninum</a:t>
            </a:r>
            <a:endParaRPr lang="en-US" altLang="en-US" sz="3600" u="sng" kern="0" dirty="0">
              <a:solidFill>
                <a:schemeClr val="bg1"/>
              </a:solidFill>
            </a:endParaRPr>
          </a:p>
        </p:txBody>
      </p:sp>
      <p:sp>
        <p:nvSpPr>
          <p:cNvPr id="9" name="Rectangle 4">
            <a:extLst>
              <a:ext uri="{FF2B5EF4-FFF2-40B4-BE49-F238E27FC236}">
                <a16:creationId xmlns:a16="http://schemas.microsoft.com/office/drawing/2014/main" id="{E48E6AA9-A4EA-488D-AA2A-674AC01C6268}"/>
              </a:ext>
            </a:extLst>
          </p:cNvPr>
          <p:cNvSpPr txBox="1">
            <a:spLocks noChangeArrowheads="1"/>
          </p:cNvSpPr>
          <p:nvPr/>
        </p:nvSpPr>
        <p:spPr bwMode="auto">
          <a:xfrm>
            <a:off x="94072" y="4718430"/>
            <a:ext cx="4887357" cy="453641"/>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marL="457200" indent="-457200">
              <a:lnSpc>
                <a:spcPct val="85000"/>
              </a:lnSpc>
              <a:spcAft>
                <a:spcPts val="600"/>
              </a:spcAft>
              <a:buFont typeface="Arial" panose="020B0604020202020204" pitchFamily="34" charset="0"/>
              <a:buChar char="•"/>
            </a:pPr>
            <a:r>
              <a:rPr lang="en-US" altLang="en-US" sz="2400" spc="-50" dirty="0">
                <a:solidFill>
                  <a:srgbClr val="FFFFFF"/>
                </a:solidFill>
                <a:latin typeface="Century Gothic" panose="020B0502020202020204" pitchFamily="34" charset="0"/>
              </a:rPr>
              <a:t>Canine </a:t>
            </a:r>
            <a:r>
              <a:rPr lang="en-US" altLang="en-US" sz="2400" spc="-50" dirty="0" err="1">
                <a:solidFill>
                  <a:srgbClr val="FFFFFF"/>
                </a:solidFill>
                <a:latin typeface="Century Gothic" panose="020B0502020202020204" pitchFamily="34" charset="0"/>
              </a:rPr>
              <a:t>coccidan</a:t>
            </a:r>
            <a:endParaRPr lang="en-US" altLang="en-US" sz="2400" spc="-50" dirty="0">
              <a:solidFill>
                <a:srgbClr val="FFFFFF"/>
              </a:solidFill>
              <a:latin typeface="Century Gothic" panose="020B0502020202020204" pitchFamily="34" charset="0"/>
            </a:endParaRPr>
          </a:p>
        </p:txBody>
      </p:sp>
      <p:sp>
        <p:nvSpPr>
          <p:cNvPr id="10" name="Rectangle 4">
            <a:extLst>
              <a:ext uri="{FF2B5EF4-FFF2-40B4-BE49-F238E27FC236}">
                <a16:creationId xmlns:a16="http://schemas.microsoft.com/office/drawing/2014/main" id="{E48E6AA9-A4EA-488D-AA2A-674AC01C6268}"/>
              </a:ext>
            </a:extLst>
          </p:cNvPr>
          <p:cNvSpPr txBox="1">
            <a:spLocks noChangeArrowheads="1"/>
          </p:cNvSpPr>
          <p:nvPr/>
        </p:nvSpPr>
        <p:spPr bwMode="auto">
          <a:xfrm>
            <a:off x="75315" y="6219425"/>
            <a:ext cx="4887357" cy="528614"/>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marL="457200" indent="-457200">
              <a:lnSpc>
                <a:spcPct val="85000"/>
              </a:lnSpc>
              <a:spcAft>
                <a:spcPts val="600"/>
              </a:spcAft>
              <a:buFont typeface="Arial" panose="020B0604020202020204" pitchFamily="34" charset="0"/>
              <a:buChar char="•"/>
            </a:pPr>
            <a:r>
              <a:rPr lang="en-US" altLang="en-US" sz="2400" spc="-50" dirty="0">
                <a:solidFill>
                  <a:srgbClr val="FFFFFF"/>
                </a:solidFill>
                <a:latin typeface="Century Gothic" panose="020B0502020202020204" pitchFamily="34" charset="0"/>
              </a:rPr>
              <a:t>Complex Life Cycles</a:t>
            </a:r>
          </a:p>
        </p:txBody>
      </p:sp>
      <p:sp>
        <p:nvSpPr>
          <p:cNvPr id="13" name="Rectangle 4">
            <a:extLst>
              <a:ext uri="{FF2B5EF4-FFF2-40B4-BE49-F238E27FC236}">
                <a16:creationId xmlns:a16="http://schemas.microsoft.com/office/drawing/2014/main" id="{E48E6AA9-A4EA-488D-AA2A-674AC01C6268}"/>
              </a:ext>
            </a:extLst>
          </p:cNvPr>
          <p:cNvSpPr txBox="1">
            <a:spLocks noChangeArrowheads="1"/>
          </p:cNvSpPr>
          <p:nvPr/>
        </p:nvSpPr>
        <p:spPr bwMode="auto">
          <a:xfrm>
            <a:off x="97589" y="5207992"/>
            <a:ext cx="4887357" cy="453641"/>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marL="457200" indent="-457200">
              <a:lnSpc>
                <a:spcPct val="85000"/>
              </a:lnSpc>
              <a:spcAft>
                <a:spcPts val="600"/>
              </a:spcAft>
              <a:buFont typeface="Arial" panose="020B0604020202020204" pitchFamily="34" charset="0"/>
              <a:buChar char="•"/>
            </a:pPr>
            <a:r>
              <a:rPr lang="en-US" altLang="en-US" sz="2400" b="1" spc="-50" dirty="0">
                <a:solidFill>
                  <a:srgbClr val="FFFFFF"/>
                </a:solidFill>
                <a:latin typeface="Century Gothic" panose="020B0502020202020204" pitchFamily="34" charset="0"/>
              </a:rPr>
              <a:t>Bovine abortion</a:t>
            </a:r>
            <a:endParaRPr lang="en-US" altLang="en-US" sz="2400" spc="-50" dirty="0">
              <a:solidFill>
                <a:srgbClr val="FFFFFF"/>
              </a:solidFill>
              <a:latin typeface="Century Gothic" panose="020B0502020202020204" pitchFamily="34" charset="0"/>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61" y="-16956"/>
            <a:ext cx="5205062" cy="403968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31707" t="30311" r="34146" b="26773"/>
          <a:stretch/>
        </p:blipFill>
        <p:spPr>
          <a:xfrm>
            <a:off x="9230398" y="0"/>
            <a:ext cx="2938140" cy="2837164"/>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137988" y="2765448"/>
            <a:ext cx="7030549" cy="4112325"/>
          </a:xfrm>
          <a:prstGeom prst="rect">
            <a:avLst/>
          </a:prstGeom>
          <a:ln w="38100">
            <a:noFill/>
          </a:ln>
        </p:spPr>
      </p:pic>
      <p:sp>
        <p:nvSpPr>
          <p:cNvPr id="17" name="Rectangle 16"/>
          <p:cNvSpPr/>
          <p:nvPr/>
        </p:nvSpPr>
        <p:spPr>
          <a:xfrm>
            <a:off x="6239093" y="2519227"/>
            <a:ext cx="1914307" cy="246221"/>
          </a:xfrm>
          <a:prstGeom prst="rect">
            <a:avLst/>
          </a:prstGeom>
        </p:spPr>
        <p:txBody>
          <a:bodyPr wrap="none">
            <a:spAutoFit/>
          </a:bodyPr>
          <a:lstStyle/>
          <a:p>
            <a:r>
              <a:rPr lang="en-US" sz="1000" dirty="0">
                <a:hlinkClick r:id="rId6"/>
              </a:rPr>
              <a:t>https://homesteadontherange.com</a:t>
            </a:r>
            <a:endParaRPr lang="en-US" sz="1000" dirty="0"/>
          </a:p>
        </p:txBody>
      </p:sp>
      <p:sp>
        <p:nvSpPr>
          <p:cNvPr id="18" name="Rectangle 4">
            <a:extLst>
              <a:ext uri="{FF2B5EF4-FFF2-40B4-BE49-F238E27FC236}">
                <a16:creationId xmlns:a16="http://schemas.microsoft.com/office/drawing/2014/main" id="{746F4589-2BDD-4072-8940-D9CF460AD1BF}"/>
              </a:ext>
            </a:extLst>
          </p:cNvPr>
          <p:cNvSpPr txBox="1">
            <a:spLocks noChangeArrowheads="1"/>
          </p:cNvSpPr>
          <p:nvPr/>
        </p:nvSpPr>
        <p:spPr bwMode="auto">
          <a:xfrm>
            <a:off x="44650" y="5727970"/>
            <a:ext cx="4887357" cy="453641"/>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marL="457200" indent="-457200">
              <a:lnSpc>
                <a:spcPct val="85000"/>
              </a:lnSpc>
              <a:spcAft>
                <a:spcPts val="600"/>
              </a:spcAft>
              <a:buFont typeface="Arial" panose="020B0604020202020204" pitchFamily="34" charset="0"/>
              <a:buChar char="•"/>
            </a:pPr>
            <a:r>
              <a:rPr lang="en-US" altLang="en-US" sz="2400" b="1" spc="-50" dirty="0">
                <a:solidFill>
                  <a:srgbClr val="FFFFFF"/>
                </a:solidFill>
                <a:latin typeface="Century Gothic" panose="020B0502020202020204" pitchFamily="34" charset="0"/>
              </a:rPr>
              <a:t>Canine neurologic disease</a:t>
            </a:r>
          </a:p>
        </p:txBody>
      </p:sp>
    </p:spTree>
    <p:extLst>
      <p:ext uri="{BB962C8B-B14F-4D97-AF65-F5344CB8AC3E}">
        <p14:creationId xmlns:p14="http://schemas.microsoft.com/office/powerpoint/2010/main" val="3766091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ef Cattle — KyFoodandFarm.com">
            <a:extLst>
              <a:ext uri="{FF2B5EF4-FFF2-40B4-BE49-F238E27FC236}">
                <a16:creationId xmlns:a16="http://schemas.microsoft.com/office/drawing/2014/main" id="{D4CCD83E-571A-4948-ACF6-EDD17B3E7552}"/>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0" y="0"/>
            <a:ext cx="12192000" cy="686142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81000" y="185815"/>
            <a:ext cx="10698480" cy="748455"/>
          </a:xfrm>
          <a:prstGeom prst="rect">
            <a:avLst/>
          </a:prstGeom>
        </p:spPr>
        <p:txBody>
          <a:bodyPr vert="horz" lIns="91440" tIns="45720" rIns="91440" bIns="45720" rtlCol="0" anchor="b">
            <a:normAutofit fontScale="85000" lnSpcReduction="10000"/>
          </a:bodyPr>
          <a:lstStyle/>
          <a:p>
            <a:pPr>
              <a:lnSpc>
                <a:spcPct val="85000"/>
              </a:lnSpc>
              <a:spcAft>
                <a:spcPts val="600"/>
              </a:spcAft>
            </a:pPr>
            <a:r>
              <a:rPr lang="en-US" sz="4800" b="1" spc="-50" dirty="0">
                <a:solidFill>
                  <a:srgbClr val="502604"/>
                </a:solidFill>
                <a:latin typeface="Century Gothic" panose="020B0502020202020204" pitchFamily="34" charset="0"/>
                <a:ea typeface="+mj-ea"/>
                <a:cs typeface="+mj-cs"/>
              </a:rPr>
              <a:t>Learning Objectives:</a:t>
            </a:r>
            <a:r>
              <a:rPr lang="en-US" sz="4800" b="1" i="1" spc="-50" dirty="0">
                <a:solidFill>
                  <a:srgbClr val="502604"/>
                </a:solidFill>
                <a:latin typeface="Century Gothic" panose="020B0502020202020204" pitchFamily="34" charset="0"/>
                <a:ea typeface="+mj-ea"/>
                <a:cs typeface="+mj-cs"/>
              </a:rPr>
              <a:t> </a:t>
            </a:r>
            <a:r>
              <a:rPr lang="en-US" sz="4800" b="1" i="1" spc="-50" dirty="0" err="1">
                <a:solidFill>
                  <a:srgbClr val="502604"/>
                </a:solidFill>
                <a:latin typeface="Century Gothic" panose="020B0502020202020204" pitchFamily="34" charset="0"/>
                <a:ea typeface="+mj-ea"/>
                <a:cs typeface="+mj-cs"/>
              </a:rPr>
              <a:t>Neospora</a:t>
            </a:r>
            <a:r>
              <a:rPr lang="en-US" sz="4800" b="1" i="1" spc="-50" dirty="0">
                <a:solidFill>
                  <a:srgbClr val="502604"/>
                </a:solidFill>
                <a:latin typeface="Century Gothic" panose="020B0502020202020204" pitchFamily="34" charset="0"/>
                <a:ea typeface="+mj-ea"/>
                <a:cs typeface="+mj-cs"/>
              </a:rPr>
              <a:t> caninum </a:t>
            </a:r>
            <a:endParaRPr lang="en-US" sz="4800" b="1" spc="-50" dirty="0">
              <a:solidFill>
                <a:srgbClr val="502604"/>
              </a:solidFill>
              <a:latin typeface="Century Gothic" panose="020B0502020202020204" pitchFamily="34" charset="0"/>
              <a:ea typeface="+mj-ea"/>
              <a:cs typeface="+mj-cs"/>
            </a:endParaRPr>
          </a:p>
        </p:txBody>
      </p:sp>
      <p:sp>
        <p:nvSpPr>
          <p:cNvPr id="44" name="Rectangle 43"/>
          <p:cNvSpPr/>
          <p:nvPr/>
        </p:nvSpPr>
        <p:spPr>
          <a:xfrm>
            <a:off x="201881" y="1151753"/>
            <a:ext cx="11963400" cy="5877059"/>
          </a:xfrm>
          <a:prstGeom prst="rect">
            <a:avLst/>
          </a:prstGeom>
        </p:spPr>
        <p:txBody>
          <a:bodyPr vert="horz" lIns="0" tIns="45720" rIns="0" bIns="45720" rtlCol="0">
            <a:noAutofit/>
          </a:bodyPr>
          <a:lstStyle/>
          <a:p>
            <a:pPr marL="514350" indent="-514350">
              <a:lnSpc>
                <a:spcPct val="90000"/>
              </a:lnSpc>
              <a:spcAft>
                <a:spcPts val="600"/>
              </a:spcAft>
              <a:buFont typeface="Calibri" panose="020F0502020204030204" pitchFamily="34" charset="0"/>
              <a:buAutoNum type="arabicPeriod"/>
            </a:pPr>
            <a:r>
              <a:rPr lang="en-US" u="sng" dirty="0">
                <a:solidFill>
                  <a:srgbClr val="502604"/>
                </a:solidFill>
                <a:latin typeface="Century Gothic" panose="020B0502020202020204" pitchFamily="34" charset="0"/>
                <a:ea typeface="+mn-ea"/>
              </a:rPr>
              <a:t>Life cycles</a:t>
            </a:r>
            <a:r>
              <a:rPr lang="en-US" dirty="0">
                <a:solidFill>
                  <a:srgbClr val="502604"/>
                </a:solidFill>
                <a:latin typeface="Century Gothic" panose="020B0502020202020204" pitchFamily="34" charset="0"/>
                <a:ea typeface="+mn-ea"/>
              </a:rPr>
              <a:t>: </a:t>
            </a:r>
            <a:r>
              <a:rPr lang="en-US" dirty="0">
                <a:solidFill>
                  <a:srgbClr val="502604"/>
                </a:solidFill>
                <a:latin typeface="Century Gothic" panose="020B0502020202020204" pitchFamily="34" charset="0"/>
              </a:rPr>
              <a:t>understand specified components of the Indirect Life Cycle (dog-cow) and the Transgenerational infection cycle (cow-to-calf)</a:t>
            </a:r>
            <a:r>
              <a:rPr lang="en-US" dirty="0">
                <a:solidFill>
                  <a:srgbClr val="502604"/>
                </a:solidFill>
                <a:latin typeface="Century Gothic" panose="020B0502020202020204" pitchFamily="34" charset="0"/>
                <a:ea typeface="+mn-ea"/>
              </a:rPr>
              <a:t>.</a:t>
            </a:r>
          </a:p>
          <a:p>
            <a:pPr marL="514350" indent="-514350">
              <a:lnSpc>
                <a:spcPct val="90000"/>
              </a:lnSpc>
              <a:spcAft>
                <a:spcPts val="600"/>
              </a:spcAft>
              <a:buFont typeface="Calibri" panose="020F0502020204030204" pitchFamily="34" charset="0"/>
              <a:buAutoNum type="arabicPeriod"/>
            </a:pPr>
            <a:r>
              <a:rPr lang="en-US" u="sng" dirty="0">
                <a:solidFill>
                  <a:srgbClr val="502604"/>
                </a:solidFill>
                <a:latin typeface="Century Gothic" panose="020B0502020202020204" pitchFamily="34" charset="0"/>
                <a:ea typeface="+mn-ea"/>
              </a:rPr>
              <a:t>Transmission</a:t>
            </a:r>
            <a:r>
              <a:rPr lang="en-US" dirty="0">
                <a:solidFill>
                  <a:srgbClr val="502604"/>
                </a:solidFill>
                <a:latin typeface="Century Gothic" panose="020B0502020202020204" pitchFamily="34" charset="0"/>
                <a:ea typeface="+mn-ea"/>
              </a:rPr>
              <a:t>: know specified routes of transmission: dog-to-cow, cow-to-dog, cow-to-cow (transplacental, trans-generational) and dog-to-dog (transplacental).</a:t>
            </a:r>
          </a:p>
          <a:p>
            <a:pPr marL="514350" indent="-514350">
              <a:lnSpc>
                <a:spcPct val="90000"/>
              </a:lnSpc>
              <a:spcAft>
                <a:spcPts val="600"/>
              </a:spcAft>
              <a:buFont typeface="Calibri" panose="020F0502020204030204" pitchFamily="34" charset="0"/>
              <a:buAutoNum type="arabicPeriod"/>
            </a:pPr>
            <a:r>
              <a:rPr lang="en-US" u="sng" dirty="0">
                <a:solidFill>
                  <a:srgbClr val="502604"/>
                </a:solidFill>
                <a:latin typeface="Century Gothic" panose="020B0502020202020204" pitchFamily="34" charset="0"/>
                <a:ea typeface="+mn-ea"/>
              </a:rPr>
              <a:t>Pathogenesis</a:t>
            </a:r>
            <a:r>
              <a:rPr lang="en-US" dirty="0">
                <a:solidFill>
                  <a:srgbClr val="502604"/>
                </a:solidFill>
                <a:latin typeface="Century Gothic" panose="020B0502020202020204" pitchFamily="34" charset="0"/>
                <a:ea typeface="+mn-ea"/>
              </a:rPr>
              <a:t>: understand the systemic phase = direct cell destruction from tachyzoite growth and bradyzoite cysts are usually source of latent infection and can be reactivated.</a:t>
            </a:r>
          </a:p>
          <a:p>
            <a:pPr marL="514350" indent="-514350">
              <a:lnSpc>
                <a:spcPct val="90000"/>
              </a:lnSpc>
              <a:spcAft>
                <a:spcPts val="600"/>
              </a:spcAft>
              <a:buFont typeface="Calibri" panose="020F0502020204030204" pitchFamily="34" charset="0"/>
              <a:buAutoNum type="arabicPeriod"/>
            </a:pPr>
            <a:r>
              <a:rPr lang="en-US" u="sng" dirty="0">
                <a:solidFill>
                  <a:srgbClr val="502604"/>
                </a:solidFill>
                <a:latin typeface="Century Gothic" panose="020B0502020202020204" pitchFamily="34" charset="0"/>
                <a:ea typeface="+mn-ea"/>
              </a:rPr>
              <a:t>Clinical signs</a:t>
            </a:r>
            <a:r>
              <a:rPr lang="en-US" dirty="0">
                <a:solidFill>
                  <a:srgbClr val="502604"/>
                </a:solidFill>
                <a:latin typeface="Century Gothic" panose="020B0502020202020204" pitchFamily="34" charset="0"/>
                <a:ea typeface="+mn-ea"/>
              </a:rPr>
              <a:t>: Understand the clinical signs in dogs (adults and puppies)and cows, including those in transgenerational offspring.</a:t>
            </a:r>
          </a:p>
          <a:p>
            <a:pPr marL="514350" indent="-514350">
              <a:lnSpc>
                <a:spcPct val="90000"/>
              </a:lnSpc>
              <a:spcAft>
                <a:spcPts val="600"/>
              </a:spcAft>
              <a:buFont typeface="Calibri" panose="020F0502020204030204" pitchFamily="34" charset="0"/>
              <a:buAutoNum type="arabicPeriod"/>
            </a:pPr>
            <a:r>
              <a:rPr lang="en-US" u="sng" dirty="0">
                <a:solidFill>
                  <a:srgbClr val="502604"/>
                </a:solidFill>
                <a:latin typeface="Century Gothic" panose="020B0502020202020204" pitchFamily="34" charset="0"/>
                <a:ea typeface="+mn-ea"/>
              </a:rPr>
              <a:t>Diagnosis</a:t>
            </a:r>
            <a:r>
              <a:rPr lang="en-US" dirty="0">
                <a:solidFill>
                  <a:srgbClr val="502604"/>
                </a:solidFill>
                <a:latin typeface="Century Gothic" panose="020B0502020202020204" pitchFamily="34" charset="0"/>
                <a:ea typeface="+mn-ea"/>
              </a:rPr>
              <a:t>: understand you can run bovine abortion panels on cows and/or fetal tissue. </a:t>
            </a:r>
          </a:p>
          <a:p>
            <a:pPr marL="514350" indent="-514350">
              <a:lnSpc>
                <a:spcPct val="90000"/>
              </a:lnSpc>
              <a:spcAft>
                <a:spcPts val="600"/>
              </a:spcAft>
              <a:buFont typeface="Calibri" panose="020F0502020204030204" pitchFamily="34" charset="0"/>
              <a:buAutoNum type="arabicPeriod"/>
            </a:pPr>
            <a:r>
              <a:rPr lang="en-US" u="sng" dirty="0">
                <a:solidFill>
                  <a:srgbClr val="502604"/>
                </a:solidFill>
                <a:latin typeface="Century Gothic" panose="020B0502020202020204" pitchFamily="34" charset="0"/>
                <a:ea typeface="+mn-ea"/>
              </a:rPr>
              <a:t>Control: </a:t>
            </a:r>
            <a:r>
              <a:rPr lang="en-US" dirty="0">
                <a:solidFill>
                  <a:srgbClr val="502604"/>
                </a:solidFill>
                <a:latin typeface="Century Gothic" panose="020B0502020202020204" pitchFamily="34" charset="0"/>
                <a:ea typeface="+mn-ea"/>
              </a:rPr>
              <a:t>Know the risk factors and highlighted practices to control </a:t>
            </a:r>
            <a:r>
              <a:rPr lang="en-US" i="1" dirty="0">
                <a:solidFill>
                  <a:srgbClr val="502604"/>
                </a:solidFill>
                <a:latin typeface="Century Gothic" panose="020B0502020202020204" pitchFamily="34" charset="0"/>
                <a:ea typeface="+mn-ea"/>
              </a:rPr>
              <a:t>N. caninum</a:t>
            </a:r>
          </a:p>
          <a:p>
            <a:pPr marL="514350" indent="-514350">
              <a:lnSpc>
                <a:spcPct val="90000"/>
              </a:lnSpc>
              <a:spcAft>
                <a:spcPts val="600"/>
              </a:spcAft>
              <a:buFont typeface="Calibri" panose="020F0502020204030204" pitchFamily="34" charset="0"/>
              <a:buAutoNum type="arabicPeriod"/>
            </a:pPr>
            <a:r>
              <a:rPr lang="en-US" u="sng" dirty="0">
                <a:solidFill>
                  <a:srgbClr val="502604"/>
                </a:solidFill>
                <a:latin typeface="Century Gothic" panose="020B0502020202020204" pitchFamily="34" charset="0"/>
                <a:ea typeface="+mn-ea"/>
              </a:rPr>
              <a:t>Zoonosis</a:t>
            </a:r>
            <a:r>
              <a:rPr lang="en-US" dirty="0">
                <a:solidFill>
                  <a:srgbClr val="502604"/>
                </a:solidFill>
                <a:latin typeface="Century Gothic" panose="020B0502020202020204" pitchFamily="34" charset="0"/>
                <a:ea typeface="+mn-ea"/>
              </a:rPr>
              <a:t>: not zoonotic</a:t>
            </a:r>
          </a:p>
        </p:txBody>
      </p:sp>
    </p:spTree>
    <p:extLst>
      <p:ext uri="{BB962C8B-B14F-4D97-AF65-F5344CB8AC3E}">
        <p14:creationId xmlns:p14="http://schemas.microsoft.com/office/powerpoint/2010/main" val="904386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0" y="304800"/>
            <a:ext cx="10096500" cy="707887"/>
          </a:xfrm>
        </p:spPr>
        <p:txBody>
          <a:bodyPr/>
          <a:lstStyle/>
          <a:p>
            <a:r>
              <a:rPr lang="en-US" sz="4000" b="1" dirty="0">
                <a:solidFill>
                  <a:srgbClr val="502604"/>
                </a:solidFill>
                <a:latin typeface="Century Gothic" panose="020B0502020202020204" pitchFamily="34" charset="0"/>
              </a:rPr>
              <a:t>Morphology </a:t>
            </a:r>
            <a:r>
              <a:rPr lang="en-US" sz="4000" b="1" i="1" dirty="0" err="1">
                <a:solidFill>
                  <a:srgbClr val="502604"/>
                </a:solidFill>
                <a:latin typeface="Century Gothic" panose="020B0502020202020204" pitchFamily="34" charset="0"/>
              </a:rPr>
              <a:t>Neospora</a:t>
            </a:r>
            <a:r>
              <a:rPr lang="en-US" sz="4000" b="1" i="1" dirty="0">
                <a:solidFill>
                  <a:srgbClr val="502604"/>
                </a:solidFill>
                <a:latin typeface="Century Gothic" panose="020B0502020202020204" pitchFamily="34" charset="0"/>
              </a:rPr>
              <a:t> caninum</a:t>
            </a:r>
            <a:endParaRPr lang="en-US" altLang="en-US" sz="3600" b="1" i="1" u="sng" dirty="0">
              <a:solidFill>
                <a:srgbClr val="502604"/>
              </a:solidFill>
              <a:latin typeface="Century Gothic" panose="020B0502020202020204" pitchFamily="34" charset="0"/>
            </a:endParaRPr>
          </a:p>
        </p:txBody>
      </p:sp>
      <p:sp>
        <p:nvSpPr>
          <p:cNvPr id="4" name="Content Placeholder 3"/>
          <p:cNvSpPr>
            <a:spLocks noGrp="1"/>
          </p:cNvSpPr>
          <p:nvPr>
            <p:ph idx="1"/>
          </p:nvPr>
        </p:nvSpPr>
        <p:spPr>
          <a:xfrm>
            <a:off x="414842" y="998832"/>
            <a:ext cx="10287794" cy="1862553"/>
          </a:xfrm>
        </p:spPr>
        <p:txBody>
          <a:bodyPr/>
          <a:lstStyle/>
          <a:p>
            <a:pPr lvl="0">
              <a:buClrTx/>
              <a:buFont typeface="Wingdings" panose="05000000000000000000" pitchFamily="2" charset="2"/>
              <a:buChar char="§"/>
            </a:pPr>
            <a:r>
              <a:rPr lang="en-US" sz="2800" dirty="0"/>
              <a:t>Oocyst</a:t>
            </a:r>
            <a:endParaRPr lang="en-US" sz="3600" dirty="0"/>
          </a:p>
          <a:p>
            <a:pPr lvl="1">
              <a:buClrTx/>
              <a:buFont typeface="Wingdings" panose="05000000000000000000" pitchFamily="2" charset="2"/>
              <a:buChar char="§"/>
            </a:pPr>
            <a:r>
              <a:rPr lang="en-US" sz="2400" dirty="0"/>
              <a:t>Small, sub-spherical, smooth coat, no polar cap, single embryo </a:t>
            </a:r>
            <a:r>
              <a:rPr lang="en-US" sz="2400" u="sng" dirty="0"/>
              <a:t>when passed = </a:t>
            </a:r>
            <a:r>
              <a:rPr lang="en-US" sz="2400" u="sng" dirty="0" err="1"/>
              <a:t>unsporulated</a:t>
            </a:r>
            <a:r>
              <a:rPr lang="en-US" sz="2400" u="sng" dirty="0"/>
              <a:t> </a:t>
            </a:r>
            <a:r>
              <a:rPr lang="en-US" sz="2400" dirty="0"/>
              <a:t>(</a:t>
            </a:r>
            <a:r>
              <a:rPr lang="en-US" sz="2400" dirty="0" err="1"/>
              <a:t>sporulate</a:t>
            </a:r>
            <a:r>
              <a:rPr lang="en-US" sz="2400" dirty="0"/>
              <a:t> after 1-3 days)</a:t>
            </a:r>
            <a:endParaRPr lang="en-US" sz="3200" dirty="0"/>
          </a:p>
          <a:p>
            <a:pPr lvl="1">
              <a:buClrTx/>
              <a:buFont typeface="Wingdings" panose="05000000000000000000" pitchFamily="2" charset="2"/>
              <a:buChar char="§"/>
            </a:pPr>
            <a:r>
              <a:rPr lang="en-US" sz="2400" dirty="0"/>
              <a:t>Sporulated oocyst contains </a:t>
            </a:r>
            <a:r>
              <a:rPr lang="en-US" sz="2400" u="sng" dirty="0"/>
              <a:t>2 sporocysts</a:t>
            </a:r>
            <a:r>
              <a:rPr lang="en-US" sz="2400" dirty="0"/>
              <a:t> with 4 sporozoites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459" y="2895197"/>
            <a:ext cx="6516141" cy="3723509"/>
          </a:xfrm>
          <a:prstGeom prst="rect">
            <a:avLst/>
          </a:prstGeom>
        </p:spPr>
      </p:pic>
      <p:sp>
        <p:nvSpPr>
          <p:cNvPr id="6" name="TextBox 5"/>
          <p:cNvSpPr txBox="1"/>
          <p:nvPr/>
        </p:nvSpPr>
        <p:spPr>
          <a:xfrm>
            <a:off x="0" y="6618706"/>
            <a:ext cx="8610600" cy="246221"/>
          </a:xfrm>
          <a:prstGeom prst="rect">
            <a:avLst/>
          </a:prstGeom>
          <a:noFill/>
        </p:spPr>
        <p:txBody>
          <a:bodyPr wrap="square" rtlCol="0">
            <a:spAutoFit/>
          </a:bodyPr>
          <a:lstStyle/>
          <a:p>
            <a:r>
              <a:rPr lang="en-US" sz="1000" u="sng" dirty="0">
                <a:hlinkClick r:id="rId4"/>
              </a:rPr>
              <a:t>https://www.researchgate.net/figure/8663822_fig2_Fig-2-PCR-for-Neospora-caninum-and-Hammondia-heydorni-using-DNA-extracted-from-oocysts</a:t>
            </a:r>
            <a:endParaRPr lang="en-US" sz="1000" dirty="0"/>
          </a:p>
        </p:txBody>
      </p:sp>
    </p:spTree>
    <p:extLst>
      <p:ext uri="{BB962C8B-B14F-4D97-AF65-F5344CB8AC3E}">
        <p14:creationId xmlns:p14="http://schemas.microsoft.com/office/powerpoint/2010/main" val="1827313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80D6495-5FF2-47EA-8CD4-3C7E34B47C42}"/>
              </a:ext>
            </a:extLst>
          </p:cNvPr>
          <p:cNvSpPr txBox="1">
            <a:spLocks noChangeArrowheads="1"/>
          </p:cNvSpPr>
          <p:nvPr/>
        </p:nvSpPr>
        <p:spPr>
          <a:xfrm>
            <a:off x="1866900" y="278841"/>
            <a:ext cx="9486900" cy="707887"/>
          </a:xfrm>
          <a:prstGeom prst="rect">
            <a:avLst/>
          </a:prstGeom>
        </p:spPr>
        <p:txBody>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4000" b="1" kern="0" dirty="0">
                <a:solidFill>
                  <a:srgbClr val="502604"/>
                </a:solidFill>
                <a:latin typeface="Century Gothic" panose="020B0502020202020204" pitchFamily="34" charset="0"/>
              </a:rPr>
              <a:t>Morphology </a:t>
            </a:r>
            <a:r>
              <a:rPr lang="en-US" sz="4000" b="1" i="1" kern="0" dirty="0" err="1">
                <a:solidFill>
                  <a:srgbClr val="502604"/>
                </a:solidFill>
                <a:latin typeface="Century Gothic" panose="020B0502020202020204" pitchFamily="34" charset="0"/>
              </a:rPr>
              <a:t>Neospora</a:t>
            </a:r>
            <a:r>
              <a:rPr lang="en-US" sz="4000" b="1" i="1" kern="0" dirty="0">
                <a:solidFill>
                  <a:srgbClr val="502604"/>
                </a:solidFill>
                <a:latin typeface="Century Gothic" panose="020B0502020202020204" pitchFamily="34" charset="0"/>
              </a:rPr>
              <a:t> caninum</a:t>
            </a:r>
            <a:endParaRPr lang="en-US" altLang="en-US" sz="3600" b="1" i="1" u="sng" kern="0" dirty="0">
              <a:solidFill>
                <a:srgbClr val="502604"/>
              </a:solidFill>
              <a:latin typeface="Century Gothic" panose="020B0502020202020204" pitchFamily="34" charset="0"/>
            </a:endParaRPr>
          </a:p>
        </p:txBody>
      </p:sp>
      <p:pic>
        <p:nvPicPr>
          <p:cNvPr id="3" name="Picture 2" descr="SEMcyst">
            <a:extLst>
              <a:ext uri="{FF2B5EF4-FFF2-40B4-BE49-F238E27FC236}">
                <a16:creationId xmlns:a16="http://schemas.microsoft.com/office/drawing/2014/main" id="{62ADC969-12A4-4E21-82C1-C220B0153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94" y="2038934"/>
            <a:ext cx="5324707" cy="43738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2A767FD-DA14-484C-B14E-0BCC4513388C}"/>
              </a:ext>
            </a:extLst>
          </p:cNvPr>
          <p:cNvSpPr/>
          <p:nvPr/>
        </p:nvSpPr>
        <p:spPr>
          <a:xfrm>
            <a:off x="453384" y="1237366"/>
            <a:ext cx="11649307" cy="523220"/>
          </a:xfrm>
          <a:prstGeom prst="rect">
            <a:avLst/>
          </a:prstGeom>
        </p:spPr>
        <p:txBody>
          <a:bodyPr wrap="square">
            <a:spAutoFit/>
          </a:bodyPr>
          <a:lstStyle/>
          <a:p>
            <a:r>
              <a:rPr lang="en-US" sz="2800" dirty="0" err="1">
                <a:latin typeface="Century Gothic" panose="020B0502020202020204" pitchFamily="34" charset="0"/>
              </a:rPr>
              <a:t>Bradyzoite</a:t>
            </a:r>
            <a:r>
              <a:rPr lang="en-US" sz="2800" dirty="0">
                <a:latin typeface="Century Gothic" panose="020B0502020202020204" pitchFamily="34" charset="0"/>
              </a:rPr>
              <a:t> cyst (cysts found in tissue); facilitate persistent infection</a:t>
            </a:r>
          </a:p>
        </p:txBody>
      </p:sp>
      <p:sp>
        <p:nvSpPr>
          <p:cNvPr id="5" name="Rectangle 4">
            <a:extLst>
              <a:ext uri="{FF2B5EF4-FFF2-40B4-BE49-F238E27FC236}">
                <a16:creationId xmlns:a16="http://schemas.microsoft.com/office/drawing/2014/main" id="{5C9A735A-FEB3-472B-A8EB-35C330CBBB5B}"/>
              </a:ext>
            </a:extLst>
          </p:cNvPr>
          <p:cNvSpPr/>
          <p:nvPr/>
        </p:nvSpPr>
        <p:spPr>
          <a:xfrm>
            <a:off x="482823" y="6012580"/>
            <a:ext cx="1866899" cy="276999"/>
          </a:xfrm>
          <a:prstGeom prst="rect">
            <a:avLst/>
          </a:prstGeom>
        </p:spPr>
        <p:txBody>
          <a:bodyPr wrap="square">
            <a:spAutoFit/>
          </a:bodyPr>
          <a:lstStyle/>
          <a:p>
            <a:r>
              <a:rPr lang="en-US" sz="1200" dirty="0">
                <a:solidFill>
                  <a:srgbClr val="FFFF00"/>
                </a:solidFill>
                <a:cs typeface="Times New Roman" panose="02020603050405020304" pitchFamily="18" charset="0"/>
              </a:rPr>
              <a:t>www.cmgm.stanford.edu</a:t>
            </a:r>
          </a:p>
        </p:txBody>
      </p:sp>
      <p:pic>
        <p:nvPicPr>
          <p:cNvPr id="2050" name="Picture 2" descr="FIGbrain2">
            <a:extLst>
              <a:ext uri="{FF2B5EF4-FFF2-40B4-BE49-F238E27FC236}">
                <a16:creationId xmlns:a16="http://schemas.microsoft.com/office/drawing/2014/main" id="{0536AFF7-5458-4207-9B09-88CEEC2181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038" y="2144485"/>
            <a:ext cx="5701692" cy="40065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8061BA6-38B6-4771-8BC6-4C42AC498A81}"/>
              </a:ext>
            </a:extLst>
          </p:cNvPr>
          <p:cNvSpPr/>
          <p:nvPr/>
        </p:nvSpPr>
        <p:spPr>
          <a:xfrm>
            <a:off x="6400800" y="5874081"/>
            <a:ext cx="1866899" cy="276999"/>
          </a:xfrm>
          <a:prstGeom prst="rect">
            <a:avLst/>
          </a:prstGeom>
        </p:spPr>
        <p:txBody>
          <a:bodyPr wrap="square">
            <a:spAutoFit/>
          </a:bodyPr>
          <a:lstStyle/>
          <a:p>
            <a:r>
              <a:rPr lang="en-US" sz="1200" dirty="0">
                <a:solidFill>
                  <a:schemeClr val="accent5">
                    <a:lumMod val="10000"/>
                  </a:schemeClr>
                </a:solidFill>
                <a:cs typeface="Times New Roman" panose="02020603050405020304" pitchFamily="18" charset="0"/>
              </a:rPr>
              <a:t>www.k-state.edu</a:t>
            </a:r>
          </a:p>
        </p:txBody>
      </p:sp>
    </p:spTree>
    <p:extLst>
      <p:ext uri="{BB962C8B-B14F-4D97-AF65-F5344CB8AC3E}">
        <p14:creationId xmlns:p14="http://schemas.microsoft.com/office/powerpoint/2010/main" val="2777821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ospora caninum Life Cycle">
            <a:extLst>
              <a:ext uri="{FF2B5EF4-FFF2-40B4-BE49-F238E27FC236}">
                <a16:creationId xmlns:a16="http://schemas.microsoft.com/office/drawing/2014/main" id="{197FC111-6CB5-4A2D-8B20-37A8C1841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784" y="61232"/>
            <a:ext cx="8572500" cy="6735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D61B60-A7FF-46FC-863C-5124ECBEBDD3}"/>
              </a:ext>
            </a:extLst>
          </p:cNvPr>
          <p:cNvSpPr txBox="1"/>
          <p:nvPr/>
        </p:nvSpPr>
        <p:spPr>
          <a:xfrm>
            <a:off x="725073" y="1752600"/>
            <a:ext cx="1939583" cy="1200329"/>
          </a:xfrm>
          <a:prstGeom prst="rect">
            <a:avLst/>
          </a:prstGeom>
          <a:solidFill>
            <a:schemeClr val="bg1"/>
          </a:solidFill>
          <a:ln w="38100">
            <a:solidFill>
              <a:srgbClr val="FFFF00"/>
            </a:solidFill>
          </a:ln>
        </p:spPr>
        <p:txBody>
          <a:bodyPr wrap="square" rtlCol="0">
            <a:spAutoFit/>
          </a:bodyPr>
          <a:lstStyle/>
          <a:p>
            <a:r>
              <a:rPr lang="en-US" b="1" dirty="0">
                <a:latin typeface="+mn-lt"/>
              </a:rPr>
              <a:t>Obligate Indirect Life Cycle</a:t>
            </a:r>
          </a:p>
        </p:txBody>
      </p:sp>
      <p:sp>
        <p:nvSpPr>
          <p:cNvPr id="4" name="Oval 3">
            <a:extLst>
              <a:ext uri="{FF2B5EF4-FFF2-40B4-BE49-F238E27FC236}">
                <a16:creationId xmlns:a16="http://schemas.microsoft.com/office/drawing/2014/main" id="{3BB2A207-F3BB-4C52-BAFC-30427EF7B8AB}"/>
              </a:ext>
            </a:extLst>
          </p:cNvPr>
          <p:cNvSpPr/>
          <p:nvPr/>
        </p:nvSpPr>
        <p:spPr bwMode="auto">
          <a:xfrm rot="2412572">
            <a:off x="6447736" y="1675644"/>
            <a:ext cx="4991140" cy="2271600"/>
          </a:xfrm>
          <a:prstGeom prst="ellipse">
            <a:avLst/>
          </a:prstGeom>
          <a:noFill/>
          <a:ln w="38100" cap="flat" cmpd="sng" algn="ctr">
            <a:solidFill>
              <a:srgbClr val="FFFF00"/>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EE3D4443-63B4-4A3E-BFDF-2BDD639E59E6}"/>
              </a:ext>
            </a:extLst>
          </p:cNvPr>
          <p:cNvSpPr txBox="1"/>
          <p:nvPr/>
        </p:nvSpPr>
        <p:spPr>
          <a:xfrm>
            <a:off x="9226517" y="371077"/>
            <a:ext cx="2355883" cy="584775"/>
          </a:xfrm>
          <a:prstGeom prst="rect">
            <a:avLst/>
          </a:prstGeom>
          <a:solidFill>
            <a:schemeClr val="bg1"/>
          </a:solidFill>
          <a:ln>
            <a:noFill/>
          </a:ln>
        </p:spPr>
        <p:txBody>
          <a:bodyPr wrap="square" rtlCol="0">
            <a:spAutoFit/>
          </a:bodyPr>
          <a:lstStyle/>
          <a:p>
            <a:r>
              <a:rPr lang="en-US" sz="1600" b="1" dirty="0">
                <a:latin typeface="+mn-lt"/>
              </a:rPr>
              <a:t>Definitive Host = canids</a:t>
            </a:r>
          </a:p>
        </p:txBody>
      </p:sp>
      <p:sp>
        <p:nvSpPr>
          <p:cNvPr id="2" name="Rectangle 1">
            <a:extLst>
              <a:ext uri="{FF2B5EF4-FFF2-40B4-BE49-F238E27FC236}">
                <a16:creationId xmlns:a16="http://schemas.microsoft.com/office/drawing/2014/main" id="{54AAE54B-968F-4956-BE34-6B942637A2E3}"/>
              </a:ext>
            </a:extLst>
          </p:cNvPr>
          <p:cNvSpPr/>
          <p:nvPr/>
        </p:nvSpPr>
        <p:spPr>
          <a:xfrm>
            <a:off x="646529" y="3450447"/>
            <a:ext cx="2120117" cy="1569660"/>
          </a:xfrm>
          <a:prstGeom prst="rect">
            <a:avLst/>
          </a:prstGeom>
          <a:ln w="38100">
            <a:solidFill>
              <a:srgbClr val="0070C0"/>
            </a:solidFill>
          </a:ln>
        </p:spPr>
        <p:txBody>
          <a:bodyPr wrap="square">
            <a:spAutoFit/>
          </a:bodyPr>
          <a:lstStyle/>
          <a:p>
            <a:r>
              <a:rPr lang="en-US" b="1" dirty="0">
                <a:latin typeface="+mn-lt"/>
              </a:rPr>
              <a:t>Trans-generational Infection Cycle</a:t>
            </a:r>
            <a:endParaRPr lang="en-US" dirty="0">
              <a:latin typeface="+mn-lt"/>
            </a:endParaRPr>
          </a:p>
        </p:txBody>
      </p:sp>
      <p:grpSp>
        <p:nvGrpSpPr>
          <p:cNvPr id="9" name="Group 8">
            <a:extLst>
              <a:ext uri="{FF2B5EF4-FFF2-40B4-BE49-F238E27FC236}">
                <a16:creationId xmlns:a16="http://schemas.microsoft.com/office/drawing/2014/main" id="{627C8A1A-78D2-4774-B494-E289887982C8}"/>
              </a:ext>
            </a:extLst>
          </p:cNvPr>
          <p:cNvGrpSpPr/>
          <p:nvPr/>
        </p:nvGrpSpPr>
        <p:grpSpPr>
          <a:xfrm>
            <a:off x="9836117" y="5804714"/>
            <a:ext cx="2203483" cy="967436"/>
            <a:chOff x="9836117" y="5787151"/>
            <a:chExt cx="2355883" cy="967436"/>
          </a:xfrm>
        </p:grpSpPr>
        <p:sp>
          <p:nvSpPr>
            <p:cNvPr id="7" name="Rectangle 6">
              <a:extLst>
                <a:ext uri="{FF2B5EF4-FFF2-40B4-BE49-F238E27FC236}">
                  <a16:creationId xmlns:a16="http://schemas.microsoft.com/office/drawing/2014/main" id="{6A05189A-7889-4E92-A9BB-D503D2364DB1}"/>
                </a:ext>
              </a:extLst>
            </p:cNvPr>
            <p:cNvSpPr/>
            <p:nvPr/>
          </p:nvSpPr>
          <p:spPr bwMode="auto">
            <a:xfrm>
              <a:off x="10093700" y="5787151"/>
              <a:ext cx="1939583" cy="967436"/>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00D579D3-7E1D-4538-8805-C9364D29EA83}"/>
                </a:ext>
              </a:extLst>
            </p:cNvPr>
            <p:cNvSpPr txBox="1"/>
            <p:nvPr/>
          </p:nvSpPr>
          <p:spPr>
            <a:xfrm>
              <a:off x="9836117" y="5787151"/>
              <a:ext cx="2355883" cy="584775"/>
            </a:xfrm>
            <a:prstGeom prst="rect">
              <a:avLst/>
            </a:prstGeom>
            <a:solidFill>
              <a:schemeClr val="bg1"/>
            </a:solidFill>
            <a:ln>
              <a:noFill/>
            </a:ln>
          </p:spPr>
          <p:txBody>
            <a:bodyPr wrap="square" rtlCol="0">
              <a:spAutoFit/>
            </a:bodyPr>
            <a:lstStyle/>
            <a:p>
              <a:r>
                <a:rPr lang="en-US" sz="1600" b="1" dirty="0">
                  <a:latin typeface="+mn-lt"/>
                </a:rPr>
                <a:t>Intermediate Host = herbivores (cattle)</a:t>
              </a:r>
            </a:p>
          </p:txBody>
        </p:sp>
      </p:grpSp>
      <p:sp>
        <p:nvSpPr>
          <p:cNvPr id="10" name="Oval 9">
            <a:extLst>
              <a:ext uri="{FF2B5EF4-FFF2-40B4-BE49-F238E27FC236}">
                <a16:creationId xmlns:a16="http://schemas.microsoft.com/office/drawing/2014/main" id="{2DBD3E81-CAEC-4AD7-BDC8-2AA488DFF1F8}"/>
              </a:ext>
            </a:extLst>
          </p:cNvPr>
          <p:cNvSpPr/>
          <p:nvPr/>
        </p:nvSpPr>
        <p:spPr bwMode="auto">
          <a:xfrm rot="2412572">
            <a:off x="4025178" y="2433701"/>
            <a:ext cx="4225343" cy="3692878"/>
          </a:xfrm>
          <a:prstGeom prst="ellipse">
            <a:avLst/>
          </a:prstGeom>
          <a:noFill/>
          <a:ln w="38100" cap="flat" cmpd="sng" algn="ctr">
            <a:solidFill>
              <a:srgbClr val="0070C0"/>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Freeform: Shape 12">
            <a:extLst>
              <a:ext uri="{FF2B5EF4-FFF2-40B4-BE49-F238E27FC236}">
                <a16:creationId xmlns:a16="http://schemas.microsoft.com/office/drawing/2014/main" id="{084B8110-7926-773B-3100-BC85D7F346B4}"/>
              </a:ext>
            </a:extLst>
          </p:cNvPr>
          <p:cNvSpPr/>
          <p:nvPr/>
        </p:nvSpPr>
        <p:spPr bwMode="auto">
          <a:xfrm>
            <a:off x="2702416" y="313508"/>
            <a:ext cx="3019602" cy="1990362"/>
          </a:xfrm>
          <a:custGeom>
            <a:avLst/>
            <a:gdLst>
              <a:gd name="connsiteX0" fmla="*/ 367355 w 3019602"/>
              <a:gd name="connsiteY0" fmla="*/ 176349 h 1990362"/>
              <a:gd name="connsiteX1" fmla="*/ 1053155 w 3019602"/>
              <a:gd name="connsiteY1" fmla="*/ 78378 h 1990362"/>
              <a:gd name="connsiteX2" fmla="*/ 1847813 w 3019602"/>
              <a:gd name="connsiteY2" fmla="*/ 2178 h 1990362"/>
              <a:gd name="connsiteX3" fmla="*/ 2359441 w 3019602"/>
              <a:gd name="connsiteY3" fmla="*/ 165463 h 1990362"/>
              <a:gd name="connsiteX4" fmla="*/ 2577155 w 3019602"/>
              <a:gd name="connsiteY4" fmla="*/ 241663 h 1990362"/>
              <a:gd name="connsiteX5" fmla="*/ 2914613 w 3019602"/>
              <a:gd name="connsiteY5" fmla="*/ 339635 h 1990362"/>
              <a:gd name="connsiteX6" fmla="*/ 2947270 w 3019602"/>
              <a:gd name="connsiteY6" fmla="*/ 524692 h 1990362"/>
              <a:gd name="connsiteX7" fmla="*/ 3012584 w 3019602"/>
              <a:gd name="connsiteY7" fmla="*/ 1047206 h 1990362"/>
              <a:gd name="connsiteX8" fmla="*/ 2762213 w 3019602"/>
              <a:gd name="connsiteY8" fmla="*/ 1166949 h 1990362"/>
              <a:gd name="connsiteX9" fmla="*/ 2021984 w 3019602"/>
              <a:gd name="connsiteY9" fmla="*/ 1297578 h 1990362"/>
              <a:gd name="connsiteX10" fmla="*/ 1793384 w 3019602"/>
              <a:gd name="connsiteY10" fmla="*/ 1852749 h 1990362"/>
              <a:gd name="connsiteX11" fmla="*/ 661270 w 3019602"/>
              <a:gd name="connsiteY11" fmla="*/ 1918063 h 1990362"/>
              <a:gd name="connsiteX12" fmla="*/ 29898 w 3019602"/>
              <a:gd name="connsiteY12" fmla="*/ 960121 h 1990362"/>
              <a:gd name="connsiteX13" fmla="*/ 127870 w 3019602"/>
              <a:gd name="connsiteY13" fmla="*/ 219892 h 1990362"/>
              <a:gd name="connsiteX14" fmla="*/ 367355 w 3019602"/>
              <a:gd name="connsiteY14" fmla="*/ 176349 h 199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9602" h="1990362">
                <a:moveTo>
                  <a:pt x="367355" y="176349"/>
                </a:moveTo>
                <a:cubicBezTo>
                  <a:pt x="521569" y="152763"/>
                  <a:pt x="806412" y="107406"/>
                  <a:pt x="1053155" y="78378"/>
                </a:cubicBezTo>
                <a:cubicBezTo>
                  <a:pt x="1299898" y="49350"/>
                  <a:pt x="1630099" y="-12336"/>
                  <a:pt x="1847813" y="2178"/>
                </a:cubicBezTo>
                <a:cubicBezTo>
                  <a:pt x="2065527" y="16692"/>
                  <a:pt x="2359441" y="165463"/>
                  <a:pt x="2359441" y="165463"/>
                </a:cubicBezTo>
                <a:cubicBezTo>
                  <a:pt x="2480998" y="205377"/>
                  <a:pt x="2484626" y="212634"/>
                  <a:pt x="2577155" y="241663"/>
                </a:cubicBezTo>
                <a:cubicBezTo>
                  <a:pt x="2669684" y="270692"/>
                  <a:pt x="2852927" y="292464"/>
                  <a:pt x="2914613" y="339635"/>
                </a:cubicBezTo>
                <a:cubicBezTo>
                  <a:pt x="2976299" y="386806"/>
                  <a:pt x="2930942" y="406764"/>
                  <a:pt x="2947270" y="524692"/>
                </a:cubicBezTo>
                <a:cubicBezTo>
                  <a:pt x="2963599" y="642621"/>
                  <a:pt x="3043427" y="940163"/>
                  <a:pt x="3012584" y="1047206"/>
                </a:cubicBezTo>
                <a:cubicBezTo>
                  <a:pt x="2981741" y="1154249"/>
                  <a:pt x="2927313" y="1125220"/>
                  <a:pt x="2762213" y="1166949"/>
                </a:cubicBezTo>
                <a:cubicBezTo>
                  <a:pt x="2597113" y="1208678"/>
                  <a:pt x="2183455" y="1183278"/>
                  <a:pt x="2021984" y="1297578"/>
                </a:cubicBezTo>
                <a:cubicBezTo>
                  <a:pt x="1860513" y="1411878"/>
                  <a:pt x="2020170" y="1749335"/>
                  <a:pt x="1793384" y="1852749"/>
                </a:cubicBezTo>
                <a:cubicBezTo>
                  <a:pt x="1566598" y="1956163"/>
                  <a:pt x="955184" y="2066834"/>
                  <a:pt x="661270" y="1918063"/>
                </a:cubicBezTo>
                <a:cubicBezTo>
                  <a:pt x="367356" y="1769292"/>
                  <a:pt x="118798" y="1243149"/>
                  <a:pt x="29898" y="960121"/>
                </a:cubicBezTo>
                <a:cubicBezTo>
                  <a:pt x="-59002" y="677093"/>
                  <a:pt x="73441" y="348706"/>
                  <a:pt x="127870" y="219892"/>
                </a:cubicBezTo>
                <a:cubicBezTo>
                  <a:pt x="182299" y="91078"/>
                  <a:pt x="213141" y="199935"/>
                  <a:pt x="367355" y="176349"/>
                </a:cubicBezTo>
                <a:close/>
              </a:path>
            </a:pathLst>
          </a:cu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Freeform: Shape 13">
            <a:extLst>
              <a:ext uri="{FF2B5EF4-FFF2-40B4-BE49-F238E27FC236}">
                <a16:creationId xmlns:a16="http://schemas.microsoft.com/office/drawing/2014/main" id="{8132AC6B-B2A2-F442-5983-FE3EEFF8896E}"/>
              </a:ext>
            </a:extLst>
          </p:cNvPr>
          <p:cNvSpPr/>
          <p:nvPr/>
        </p:nvSpPr>
        <p:spPr bwMode="auto">
          <a:xfrm>
            <a:off x="5541262" y="580376"/>
            <a:ext cx="2606262" cy="456339"/>
          </a:xfrm>
          <a:custGeom>
            <a:avLst/>
            <a:gdLst>
              <a:gd name="connsiteX0" fmla="*/ 86652 w 2606262"/>
              <a:gd name="connsiteY0" fmla="*/ 72767 h 456339"/>
              <a:gd name="connsiteX1" fmla="*/ 1131681 w 2606262"/>
              <a:gd name="connsiteY1" fmla="*/ 18338 h 456339"/>
              <a:gd name="connsiteX2" fmla="*/ 2100509 w 2606262"/>
              <a:gd name="connsiteY2" fmla="*/ 18338 h 456339"/>
              <a:gd name="connsiteX3" fmla="*/ 2568595 w 2606262"/>
              <a:gd name="connsiteY3" fmla="*/ 236053 h 456339"/>
              <a:gd name="connsiteX4" fmla="*/ 2481509 w 2606262"/>
              <a:gd name="connsiteY4" fmla="*/ 388453 h 456339"/>
              <a:gd name="connsiteX5" fmla="*/ 1719509 w 2606262"/>
              <a:gd name="connsiteY5" fmla="*/ 312253 h 456339"/>
              <a:gd name="connsiteX6" fmla="*/ 946624 w 2606262"/>
              <a:gd name="connsiteY6" fmla="*/ 431995 h 456339"/>
              <a:gd name="connsiteX7" fmla="*/ 369681 w 2606262"/>
              <a:gd name="connsiteY7" fmla="*/ 442881 h 456339"/>
              <a:gd name="connsiteX8" fmla="*/ 97538 w 2606262"/>
              <a:gd name="connsiteY8" fmla="*/ 279595 h 456339"/>
              <a:gd name="connsiteX9" fmla="*/ 86652 w 2606262"/>
              <a:gd name="connsiteY9" fmla="*/ 72767 h 45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6262" h="456339">
                <a:moveTo>
                  <a:pt x="86652" y="72767"/>
                </a:moveTo>
                <a:cubicBezTo>
                  <a:pt x="259009" y="29224"/>
                  <a:pt x="796038" y="27409"/>
                  <a:pt x="1131681" y="18338"/>
                </a:cubicBezTo>
                <a:cubicBezTo>
                  <a:pt x="1467324" y="9267"/>
                  <a:pt x="1861023" y="-17948"/>
                  <a:pt x="2100509" y="18338"/>
                </a:cubicBezTo>
                <a:cubicBezTo>
                  <a:pt x="2339995" y="54624"/>
                  <a:pt x="2505095" y="174367"/>
                  <a:pt x="2568595" y="236053"/>
                </a:cubicBezTo>
                <a:cubicBezTo>
                  <a:pt x="2632095" y="297739"/>
                  <a:pt x="2623023" y="375753"/>
                  <a:pt x="2481509" y="388453"/>
                </a:cubicBezTo>
                <a:cubicBezTo>
                  <a:pt x="2339995" y="401153"/>
                  <a:pt x="1975323" y="304996"/>
                  <a:pt x="1719509" y="312253"/>
                </a:cubicBezTo>
                <a:cubicBezTo>
                  <a:pt x="1463695" y="319510"/>
                  <a:pt x="1171595" y="410224"/>
                  <a:pt x="946624" y="431995"/>
                </a:cubicBezTo>
                <a:cubicBezTo>
                  <a:pt x="721653" y="453766"/>
                  <a:pt x="511195" y="468281"/>
                  <a:pt x="369681" y="442881"/>
                </a:cubicBezTo>
                <a:cubicBezTo>
                  <a:pt x="228167" y="417481"/>
                  <a:pt x="151967" y="341281"/>
                  <a:pt x="97538" y="279595"/>
                </a:cubicBezTo>
                <a:cubicBezTo>
                  <a:pt x="43109" y="217909"/>
                  <a:pt x="-85705" y="116310"/>
                  <a:pt x="86652" y="72767"/>
                </a:cubicBezTo>
                <a:close/>
              </a:path>
            </a:pathLst>
          </a:cu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9915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10"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74D989D-628A-4762-9E11-72AF48A17F3A}"/>
              </a:ext>
            </a:extLst>
          </p:cNvPr>
          <p:cNvSpPr txBox="1">
            <a:spLocks noChangeArrowheads="1"/>
          </p:cNvSpPr>
          <p:nvPr/>
        </p:nvSpPr>
        <p:spPr>
          <a:xfrm>
            <a:off x="64775" y="292574"/>
            <a:ext cx="11963400" cy="577787"/>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3600" b="1" dirty="0">
                <a:solidFill>
                  <a:schemeClr val="tx1">
                    <a:lumMod val="85000"/>
                    <a:lumOff val="15000"/>
                  </a:schemeClr>
                </a:solidFill>
                <a:latin typeface="Century Gothic" panose="020B0502020202020204" pitchFamily="34" charset="0"/>
              </a:rPr>
              <a:t>Systemic Apicomplexa Terminology</a:t>
            </a:r>
            <a:endParaRPr lang="en-US" altLang="en-US" sz="3600" dirty="0">
              <a:solidFill>
                <a:schemeClr val="tx1">
                  <a:lumMod val="85000"/>
                  <a:lumOff val="15000"/>
                </a:schemeClr>
              </a:solidFill>
              <a:latin typeface="Century Gothic" panose="020B0502020202020204" pitchFamily="34" charset="0"/>
            </a:endParaRPr>
          </a:p>
        </p:txBody>
      </p:sp>
      <p:sp>
        <p:nvSpPr>
          <p:cNvPr id="3" name="Content Placeholder 3">
            <a:extLst>
              <a:ext uri="{FF2B5EF4-FFF2-40B4-BE49-F238E27FC236}">
                <a16:creationId xmlns:a16="http://schemas.microsoft.com/office/drawing/2014/main" id="{EA6BF1D1-8D65-42E1-89CD-0D4BF93FE62A}"/>
              </a:ext>
            </a:extLst>
          </p:cNvPr>
          <p:cNvSpPr txBox="1">
            <a:spLocks/>
          </p:cNvSpPr>
          <p:nvPr/>
        </p:nvSpPr>
        <p:spPr>
          <a:xfrm>
            <a:off x="304800" y="2743200"/>
            <a:ext cx="11963400" cy="3962400"/>
          </a:xfrm>
          <a:prstGeom prst="rect">
            <a:avLst/>
          </a:prstGeom>
        </p:spPr>
        <p:txBody>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Century Gothic" panose="020B0502020202020204" pitchFamily="34" charset="0"/>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Century Gothic" panose="020B0502020202020204" pitchFamily="34" charset="0"/>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Century Gothic" panose="020B0502020202020204" pitchFamily="34" charset="0"/>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Century Gothic" panose="020B0502020202020204" pitchFamily="34" charset="0"/>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buClrTx/>
              <a:buFont typeface="Wingdings" pitchFamily="2" charset="2"/>
              <a:buChar char="§"/>
            </a:pPr>
            <a:r>
              <a:rPr lang="en-US" sz="2000" b="1" kern="0" dirty="0"/>
              <a:t>Definitive host </a:t>
            </a:r>
            <a:r>
              <a:rPr lang="en-US" sz="2000" kern="0" dirty="0"/>
              <a:t>– </a:t>
            </a:r>
            <a:r>
              <a:rPr lang="en-US" sz="2000" kern="1200" dirty="0"/>
              <a:t>species in which the sexual stage of the parasite occurs, making infective oocysts</a:t>
            </a:r>
          </a:p>
          <a:p>
            <a:pPr>
              <a:buClrTx/>
              <a:buFont typeface="Wingdings" pitchFamily="2" charset="2"/>
              <a:buChar char="§"/>
            </a:pPr>
            <a:r>
              <a:rPr lang="en-US" sz="2000" b="1" kern="0" dirty="0"/>
              <a:t>Facultative intermediate or paratenic host </a:t>
            </a:r>
            <a:r>
              <a:rPr lang="en-US" sz="2000" kern="0" dirty="0"/>
              <a:t>– </a:t>
            </a:r>
            <a:r>
              <a:rPr lang="en-US" sz="2000" kern="1200" dirty="0"/>
              <a:t>species which supports the multiplication (asexual) stage of parasite, </a:t>
            </a:r>
            <a:r>
              <a:rPr lang="en-US" sz="2000" kern="0" dirty="0"/>
              <a:t>can carry </a:t>
            </a:r>
            <a:r>
              <a:rPr lang="en-US" sz="2000" kern="1200" dirty="0"/>
              <a:t>parasites through food chains to the definitive host, but are not required for life cycle of the parasite</a:t>
            </a:r>
          </a:p>
          <a:p>
            <a:pPr>
              <a:buClrTx/>
              <a:buFont typeface="Wingdings" pitchFamily="2" charset="2"/>
              <a:buChar char="§"/>
            </a:pPr>
            <a:r>
              <a:rPr lang="en-US" sz="2000" b="1" kern="0" dirty="0"/>
              <a:t>Accidental host </a:t>
            </a:r>
            <a:r>
              <a:rPr lang="en-US" sz="2000" kern="0" dirty="0"/>
              <a:t>– “dead-end” host, parasites can’t complete life-cycle</a:t>
            </a:r>
          </a:p>
          <a:p>
            <a:pPr>
              <a:buClrTx/>
              <a:buFont typeface="Wingdings" pitchFamily="2" charset="2"/>
              <a:buChar char="§"/>
            </a:pPr>
            <a:r>
              <a:rPr lang="en-US" sz="2000" b="1" kern="0" dirty="0"/>
              <a:t>Tachyzoite</a:t>
            </a:r>
            <a:r>
              <a:rPr lang="en-US" sz="2000" kern="0" dirty="0"/>
              <a:t> – fast growing infective stage</a:t>
            </a:r>
          </a:p>
          <a:p>
            <a:pPr lvl="1">
              <a:buClrTx/>
              <a:buFont typeface="Wingdings" pitchFamily="2" charset="2"/>
              <a:buChar char="§"/>
            </a:pPr>
            <a:r>
              <a:rPr lang="en-US" sz="1600" kern="0" dirty="0">
                <a:solidFill>
                  <a:srgbClr val="00467A"/>
                </a:solidFill>
              </a:rPr>
              <a:t>localize in neural and muscle tissue, fast growing; will  eventually develop into tissue cysts with bradyzoites</a:t>
            </a:r>
          </a:p>
          <a:p>
            <a:pPr>
              <a:buClrTx/>
              <a:buFont typeface="Wingdings" pitchFamily="2" charset="2"/>
              <a:buChar char="§"/>
            </a:pPr>
            <a:r>
              <a:rPr lang="en-US" sz="2000" b="1" kern="0" dirty="0"/>
              <a:t>Bradyzoite</a:t>
            </a:r>
            <a:r>
              <a:rPr lang="en-US" sz="2000" kern="0" dirty="0"/>
              <a:t> – slow growing infective stage</a:t>
            </a:r>
          </a:p>
          <a:p>
            <a:pPr lvl="1">
              <a:buClrTx/>
              <a:buFont typeface="Wingdings" pitchFamily="2" charset="2"/>
              <a:buChar char="§"/>
            </a:pPr>
            <a:r>
              <a:rPr lang="en-US" sz="1600" kern="0" dirty="0">
                <a:solidFill>
                  <a:srgbClr val="00467A"/>
                </a:solidFill>
              </a:rPr>
              <a:t>cysts in tissue (including neurons and skeletal muscle cells) remains semi-dormant (chronic infections)</a:t>
            </a:r>
            <a:endParaRPr lang="en-US" sz="2000" kern="0" dirty="0">
              <a:solidFill>
                <a:srgbClr val="00467A"/>
              </a:solidFill>
            </a:endParaRPr>
          </a:p>
        </p:txBody>
      </p:sp>
      <p:sp>
        <p:nvSpPr>
          <p:cNvPr id="4" name="Rectangle 4">
            <a:extLst>
              <a:ext uri="{FF2B5EF4-FFF2-40B4-BE49-F238E27FC236}">
                <a16:creationId xmlns:a16="http://schemas.microsoft.com/office/drawing/2014/main" id="{406DC2F0-76A2-46F2-9A1D-5E78D1EB628F}"/>
              </a:ext>
            </a:extLst>
          </p:cNvPr>
          <p:cNvSpPr txBox="1">
            <a:spLocks noChangeArrowheads="1"/>
          </p:cNvSpPr>
          <p:nvPr/>
        </p:nvSpPr>
        <p:spPr>
          <a:xfrm>
            <a:off x="114300" y="959306"/>
            <a:ext cx="11963400" cy="73326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lnSpc>
                <a:spcPct val="100000"/>
              </a:lnSpc>
              <a:spcAft>
                <a:spcPts val="0"/>
              </a:spcAft>
            </a:pPr>
            <a:r>
              <a:rPr lang="en-US" altLang="en-US" sz="2400" dirty="0">
                <a:solidFill>
                  <a:schemeClr val="tx1">
                    <a:lumMod val="85000"/>
                    <a:lumOff val="15000"/>
                  </a:schemeClr>
                </a:solidFill>
                <a:latin typeface="Century Gothic" panose="020B0502020202020204" pitchFamily="34" charset="0"/>
              </a:rPr>
              <a:t>In general, Systemic Apicomplexa are coccidia that start out in a host’s GI tract but relocate into other tissues, depending on the host species.</a:t>
            </a:r>
          </a:p>
        </p:txBody>
      </p:sp>
      <p:sp>
        <p:nvSpPr>
          <p:cNvPr id="5" name="Rectangle 4">
            <a:extLst>
              <a:ext uri="{FF2B5EF4-FFF2-40B4-BE49-F238E27FC236}">
                <a16:creationId xmlns:a16="http://schemas.microsoft.com/office/drawing/2014/main" id="{8F793397-21F2-44A2-A9CD-579E3DFB8016}"/>
              </a:ext>
            </a:extLst>
          </p:cNvPr>
          <p:cNvSpPr txBox="1">
            <a:spLocks noChangeArrowheads="1"/>
          </p:cNvSpPr>
          <p:nvPr/>
        </p:nvSpPr>
        <p:spPr>
          <a:xfrm>
            <a:off x="64775" y="2209800"/>
            <a:ext cx="9384025" cy="39309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2400" b="1" dirty="0">
                <a:solidFill>
                  <a:schemeClr val="tx1"/>
                </a:solidFill>
                <a:latin typeface="Century Gothic" panose="020B0502020202020204" pitchFamily="34" charset="0"/>
              </a:rPr>
              <a:t>Systemic Apicomplexa Terms</a:t>
            </a:r>
            <a:endParaRPr lang="en-US" altLang="en-US" sz="1600" dirty="0">
              <a:solidFill>
                <a:schemeClr val="tx2">
                  <a:lumMod val="60000"/>
                  <a:lumOff val="40000"/>
                </a:schemeClr>
              </a:solidFill>
              <a:latin typeface="Century Gothic" panose="020B0502020202020204" pitchFamily="34" charset="0"/>
            </a:endParaRPr>
          </a:p>
        </p:txBody>
      </p:sp>
    </p:spTree>
    <p:extLst>
      <p:ext uri="{BB962C8B-B14F-4D97-AF65-F5344CB8AC3E}">
        <p14:creationId xmlns:p14="http://schemas.microsoft.com/office/powerpoint/2010/main" val="342454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A14F9D6-D8F7-4BA0-99D9-4BEBE1BA8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4994456"/>
            <a:ext cx="2362200" cy="1754777"/>
          </a:xfrm>
          <a:prstGeom prst="rect">
            <a:avLst/>
          </a:prstGeom>
        </p:spPr>
      </p:pic>
      <p:sp>
        <p:nvSpPr>
          <p:cNvPr id="8194" name="Rectangle 2"/>
          <p:cNvSpPr>
            <a:spLocks noGrp="1" noChangeArrowheads="1"/>
          </p:cNvSpPr>
          <p:nvPr>
            <p:ph type="title"/>
          </p:nvPr>
        </p:nvSpPr>
        <p:spPr>
          <a:xfrm>
            <a:off x="0" y="167640"/>
            <a:ext cx="11337941" cy="670560"/>
          </a:xfrm>
        </p:spPr>
        <p:txBody>
          <a:bodyPr/>
          <a:lstStyle/>
          <a:p>
            <a:pPr algn="ctr"/>
            <a:r>
              <a:rPr lang="en-US" altLang="en-US" sz="3600" b="1" dirty="0">
                <a:solidFill>
                  <a:srgbClr val="502604"/>
                </a:solidFill>
                <a:latin typeface="Century Gothic" panose="020B0502020202020204" pitchFamily="34" charset="0"/>
              </a:rPr>
              <a:t>Obligate Indirect Life Cycle: </a:t>
            </a:r>
            <a:r>
              <a:rPr lang="en-US" altLang="en-US" sz="3600" b="1" i="1" dirty="0">
                <a:solidFill>
                  <a:srgbClr val="502604"/>
                </a:solidFill>
                <a:latin typeface="Century Gothic" panose="020B0502020202020204" pitchFamily="34" charset="0"/>
              </a:rPr>
              <a:t>N. caninum</a:t>
            </a:r>
            <a:endParaRPr lang="en-US" altLang="en-US" sz="3600" b="1" dirty="0">
              <a:solidFill>
                <a:srgbClr val="502604"/>
              </a:solidFill>
              <a:latin typeface="Century Gothic" panose="020B0502020202020204" pitchFamily="34" charset="0"/>
            </a:endParaRPr>
          </a:p>
        </p:txBody>
      </p:sp>
      <p:sp>
        <p:nvSpPr>
          <p:cNvPr id="3075" name="Rectangle 3"/>
          <p:cNvSpPr>
            <a:spLocks noGrp="1" noChangeArrowheads="1"/>
          </p:cNvSpPr>
          <p:nvPr>
            <p:ph idx="1"/>
          </p:nvPr>
        </p:nvSpPr>
        <p:spPr>
          <a:xfrm>
            <a:off x="453788" y="958341"/>
            <a:ext cx="11734800" cy="3396390"/>
          </a:xfrm>
        </p:spPr>
        <p:txBody>
          <a:bodyPr/>
          <a:lstStyle/>
          <a:p>
            <a:pPr lvl="0">
              <a:buClrTx/>
              <a:buFont typeface="Wingdings" panose="05000000000000000000" pitchFamily="2" charset="2"/>
              <a:buChar char="§"/>
            </a:pPr>
            <a:r>
              <a:rPr lang="en-US" sz="2400" b="1" u="sng" dirty="0"/>
              <a:t>Obligate Indirect Life Cycle</a:t>
            </a:r>
            <a:endParaRPr lang="en-US" sz="2400" b="1" dirty="0"/>
          </a:p>
          <a:p>
            <a:pPr lvl="1">
              <a:buClrTx/>
              <a:buFont typeface="Wingdings" panose="05000000000000000000" pitchFamily="2" charset="2"/>
              <a:buChar char="§"/>
            </a:pPr>
            <a:r>
              <a:rPr lang="en-US" sz="2000" dirty="0"/>
              <a:t>Definitive host – Canids only (Dog, Coyote, Wolf, etc.)</a:t>
            </a:r>
          </a:p>
          <a:p>
            <a:pPr lvl="1">
              <a:buClrTx/>
              <a:buFont typeface="Wingdings" panose="05000000000000000000" pitchFamily="2" charset="2"/>
              <a:buChar char="§"/>
            </a:pPr>
            <a:r>
              <a:rPr lang="en-US" sz="2000" dirty="0"/>
              <a:t>Intermediate Host  – Cattle and other herbivores</a:t>
            </a:r>
            <a:endParaRPr lang="en-US" dirty="0"/>
          </a:p>
          <a:p>
            <a:pPr lvl="0">
              <a:buClrTx/>
              <a:buFont typeface="Wingdings" panose="05000000000000000000" pitchFamily="2" charset="2"/>
              <a:buChar char="§"/>
            </a:pPr>
            <a:r>
              <a:rPr lang="en-US" sz="2400" b="1" dirty="0"/>
              <a:t>Transmission</a:t>
            </a:r>
          </a:p>
          <a:p>
            <a:pPr lvl="1">
              <a:buClrTx/>
              <a:buFont typeface="Wingdings" panose="05000000000000000000" pitchFamily="2" charset="2"/>
              <a:buChar char="§"/>
            </a:pPr>
            <a:r>
              <a:rPr lang="en-US" sz="2000" b="1" dirty="0"/>
              <a:t>To dog: </a:t>
            </a:r>
            <a:r>
              <a:rPr lang="en-US" sz="2000" dirty="0"/>
              <a:t>ingestion of tissue cysts from aborted cattle fetus</a:t>
            </a:r>
          </a:p>
          <a:p>
            <a:pPr lvl="1">
              <a:buClrTx/>
              <a:buFont typeface="Wingdings" panose="05000000000000000000" pitchFamily="2" charset="2"/>
              <a:buChar char="§"/>
            </a:pPr>
            <a:r>
              <a:rPr lang="en-US" sz="2000" b="1" dirty="0"/>
              <a:t>To cow</a:t>
            </a:r>
            <a:r>
              <a:rPr lang="en-US" sz="2000" dirty="0"/>
              <a:t>: ingest infective oocyst</a:t>
            </a:r>
            <a:endParaRPr lang="en-US" dirty="0"/>
          </a:p>
          <a:p>
            <a:pPr lvl="0">
              <a:buClrTx/>
              <a:buFont typeface="Wingdings" panose="05000000000000000000" pitchFamily="2" charset="2"/>
              <a:buChar char="§"/>
            </a:pPr>
            <a:r>
              <a:rPr lang="en-US" sz="2400" b="1" dirty="0"/>
              <a:t>Invasion</a:t>
            </a:r>
            <a:r>
              <a:rPr lang="en-US" sz="2400" dirty="0"/>
              <a:t> -- </a:t>
            </a:r>
            <a:r>
              <a:rPr lang="en-US" sz="2000" dirty="0"/>
              <a:t>Zoites excyst from tissue cyst and invade enterocytes</a:t>
            </a:r>
          </a:p>
          <a:p>
            <a:pPr lvl="0">
              <a:buClrTx/>
              <a:buFont typeface="Wingdings" panose="05000000000000000000" pitchFamily="2" charset="2"/>
              <a:buChar char="§"/>
            </a:pPr>
            <a:r>
              <a:rPr lang="en-US" sz="2400" b="1" dirty="0"/>
              <a:t>Asexual reproduction </a:t>
            </a:r>
            <a:r>
              <a:rPr lang="en-US" sz="2000" dirty="0"/>
              <a:t>(in intestinal cells – but no pathology)</a:t>
            </a:r>
          </a:p>
        </p:txBody>
      </p:sp>
      <p:sp>
        <p:nvSpPr>
          <p:cNvPr id="13" name="TextBox 12">
            <a:extLst>
              <a:ext uri="{FF2B5EF4-FFF2-40B4-BE49-F238E27FC236}">
                <a16:creationId xmlns:a16="http://schemas.microsoft.com/office/drawing/2014/main" id="{3ED5DD1C-B0E4-4A83-B76D-AD0AB405401A}"/>
              </a:ext>
            </a:extLst>
          </p:cNvPr>
          <p:cNvSpPr txBox="1"/>
          <p:nvPr/>
        </p:nvSpPr>
        <p:spPr>
          <a:xfrm>
            <a:off x="453788" y="4354731"/>
            <a:ext cx="11049000" cy="2394502"/>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Pct val="60000"/>
              <a:buFont typeface="Wingdings" panose="05000000000000000000" pitchFamily="2" charset="2"/>
              <a:buChar char="§"/>
              <a:tabLst/>
              <a:defRPr/>
            </a:pPr>
            <a:r>
              <a:rPr kumimoji="0" lang="en-US" b="1" i="0" u="none" strike="noStrike" kern="0" cap="none" spc="0" normalizeH="0" baseline="0" noProof="0" dirty="0">
                <a:ln>
                  <a:noFill/>
                </a:ln>
                <a:effectLst/>
                <a:uLnTx/>
                <a:uFillTx/>
                <a:latin typeface="Century Gothic" panose="020B0502020202020204" pitchFamily="34" charset="0"/>
                <a:ea typeface="+mn-ea"/>
                <a:cs typeface="+mn-cs"/>
              </a:rPr>
              <a:t>Sexual reproduction</a:t>
            </a:r>
            <a:r>
              <a:rPr kumimoji="0" lang="en-US" b="0" i="0" u="none" strike="noStrike" kern="0" cap="none" spc="0" normalizeH="0" baseline="0" noProof="0" dirty="0">
                <a:ln>
                  <a:noFill/>
                </a:ln>
                <a:effectLst/>
                <a:uLnTx/>
                <a:uFillTx/>
                <a:latin typeface="Century Gothic" panose="020B0502020202020204" pitchFamily="34" charset="0"/>
                <a:ea typeface="+mn-ea"/>
                <a:cs typeface="+mn-cs"/>
              </a:rPr>
              <a:t> (</a:t>
            </a:r>
            <a:r>
              <a:rPr kumimoji="0" lang="en-US" b="0" i="0" u="sng" strike="noStrike" kern="0" cap="none" spc="0" normalizeH="0" baseline="0" noProof="0" dirty="0">
                <a:ln>
                  <a:noFill/>
                </a:ln>
                <a:effectLst/>
                <a:uLnTx/>
                <a:uFillTx/>
                <a:latin typeface="Century Gothic" panose="020B0502020202020204" pitchFamily="34" charset="0"/>
                <a:ea typeface="+mn-ea"/>
                <a:cs typeface="+mn-cs"/>
              </a:rPr>
              <a:t>only occurs in canids</a:t>
            </a:r>
            <a:r>
              <a:rPr kumimoji="0" lang="en-US" b="0" i="0" u="none" strike="noStrike" kern="0" cap="none" spc="0" normalizeH="0" baseline="0" noProof="0" dirty="0">
                <a:ln>
                  <a:noFill/>
                </a:ln>
                <a:effectLst/>
                <a:uLnTx/>
                <a:uFillTx/>
                <a:latin typeface="Century Gothic" panose="020B0502020202020204" pitchFamily="34" charset="0"/>
                <a:ea typeface="+mn-ea"/>
                <a:cs typeface="+mn-cs"/>
              </a:rPr>
              <a:t>)</a:t>
            </a:r>
            <a:endParaRPr kumimoji="0" lang="en-US" sz="3200" b="0" i="0" u="none" strike="noStrike" kern="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Pct val="60000"/>
              <a:buFont typeface="Wingdings" panose="05000000000000000000" pitchFamily="2" charset="2"/>
              <a:buChar char="§"/>
              <a:tabLst/>
              <a:defRPr/>
            </a:pPr>
            <a:r>
              <a:rPr kumimoji="0" lang="en-US" b="1" i="0" u="none" strike="noStrike" kern="0" cap="none" spc="0" normalizeH="0" baseline="0" noProof="0" dirty="0">
                <a:ln>
                  <a:noFill/>
                </a:ln>
                <a:effectLst/>
                <a:uLnTx/>
                <a:uFillTx/>
                <a:latin typeface="Century Gothic" panose="020B0502020202020204" pitchFamily="34" charset="0"/>
                <a:ea typeface="+mn-ea"/>
                <a:cs typeface="+mn-cs"/>
              </a:rPr>
              <a:t>Dissemination</a:t>
            </a:r>
            <a:endParaRPr kumimoji="0" lang="en-US" sz="3200" b="1" i="0" u="none" strike="noStrike" kern="0" cap="none" spc="0" normalizeH="0" baseline="0" noProof="0" dirty="0">
              <a:ln>
                <a:noFill/>
              </a:ln>
              <a:effectLst/>
              <a:uLnTx/>
              <a:uFillTx/>
              <a:latin typeface="Century Gothic" panose="020B0502020202020204" pitchFamily="34" charset="0"/>
              <a:ea typeface="+mn-ea"/>
              <a:cs typeface="+mn-cs"/>
            </a:endParaRPr>
          </a:p>
          <a:p>
            <a:pPr marL="742950" marR="0" lvl="1" indent="-285750" algn="l" defTabSz="914400" rtl="0" eaLnBrk="1" fontAlgn="base" latinLnBrk="0" hangingPunct="1">
              <a:lnSpc>
                <a:spcPct val="100000"/>
              </a:lnSpc>
              <a:spcBef>
                <a:spcPct val="20000"/>
              </a:spcBef>
              <a:spcAft>
                <a:spcPct val="0"/>
              </a:spcAft>
              <a:buClrTx/>
              <a:buSzPct val="55000"/>
              <a:buFont typeface="Wingdings" panose="05000000000000000000" pitchFamily="2" charset="2"/>
              <a:buChar char="§"/>
              <a:tabLst/>
              <a:defRPr/>
            </a:pPr>
            <a:r>
              <a:rPr kumimoji="0" lang="en-US" sz="2000" b="0" i="0" u="none" strike="noStrike" kern="0" cap="none" spc="0" normalizeH="0" baseline="0" noProof="0" dirty="0">
                <a:ln>
                  <a:noFill/>
                </a:ln>
                <a:effectLst/>
                <a:uLnTx/>
                <a:uFillTx/>
                <a:latin typeface="Century Gothic" panose="020B0502020202020204" pitchFamily="34" charset="0"/>
              </a:rPr>
              <a:t>Oocysts (</a:t>
            </a:r>
            <a:r>
              <a:rPr kumimoji="0" lang="en-US" sz="2000" b="0" i="0" u="none" strike="noStrike" kern="0" cap="none" spc="0" normalizeH="0" baseline="0" noProof="0" dirty="0" err="1">
                <a:ln>
                  <a:noFill/>
                </a:ln>
                <a:effectLst/>
                <a:uLnTx/>
                <a:uFillTx/>
                <a:latin typeface="Century Gothic" panose="020B0502020202020204" pitchFamily="34" charset="0"/>
              </a:rPr>
              <a:t>unsporulated</a:t>
            </a:r>
            <a:r>
              <a:rPr kumimoji="0" lang="en-US" sz="2000" b="0" i="0" u="none" strike="noStrike" kern="0" cap="none" spc="0" normalizeH="0" baseline="0" noProof="0" dirty="0">
                <a:ln>
                  <a:noFill/>
                </a:ln>
                <a:effectLst/>
                <a:uLnTx/>
                <a:uFillTx/>
                <a:latin typeface="Century Gothic" panose="020B0502020202020204" pitchFamily="34" charset="0"/>
              </a:rPr>
              <a:t>) exit </a:t>
            </a:r>
            <a:r>
              <a:rPr lang="en-US" sz="2000" kern="0" dirty="0">
                <a:latin typeface="Century Gothic" panose="020B0502020202020204" pitchFamily="34" charset="0"/>
              </a:rPr>
              <a:t>canid (</a:t>
            </a:r>
            <a:r>
              <a:rPr lang="en-US" sz="2000" b="1" kern="0" dirty="0">
                <a:latin typeface="Century Gothic" panose="020B0502020202020204" pitchFamily="34" charset="0"/>
              </a:rPr>
              <a:t>only host to pass oocyst</a:t>
            </a:r>
            <a:r>
              <a:rPr lang="en-US" sz="2000" kern="0" dirty="0">
                <a:latin typeface="Century Gothic" panose="020B0502020202020204" pitchFamily="34" charset="0"/>
              </a:rPr>
              <a:t>), </a:t>
            </a:r>
            <a:r>
              <a:rPr kumimoji="0" lang="en-US" sz="2000" b="0" i="0" u="none" strike="noStrike" kern="0" cap="none" spc="0" normalizeH="0" baseline="0" noProof="0" dirty="0">
                <a:ln>
                  <a:noFill/>
                </a:ln>
                <a:effectLst/>
                <a:uLnTx/>
                <a:uFillTx/>
                <a:latin typeface="Century Gothic" panose="020B0502020202020204" pitchFamily="34" charset="0"/>
              </a:rPr>
              <a:t>contaminate the environment </a:t>
            </a:r>
          </a:p>
          <a:p>
            <a:pPr marL="1200150" lvl="2" indent="-285750">
              <a:spcBef>
                <a:spcPct val="20000"/>
              </a:spcBef>
              <a:buSzPct val="55000"/>
              <a:buFont typeface="Wingdings" panose="05000000000000000000" pitchFamily="2" charset="2"/>
              <a:buChar char="§"/>
              <a:defRPr/>
            </a:pPr>
            <a:r>
              <a:rPr lang="en-US" sz="2000" kern="0" dirty="0">
                <a:latin typeface="Century Gothic" panose="020B0502020202020204" pitchFamily="34" charset="0"/>
              </a:rPr>
              <a:t>Ranges </a:t>
            </a:r>
            <a:r>
              <a:rPr kumimoji="0" lang="en-US" sz="2000" b="0" i="0" u="none" strike="noStrike" kern="0" cap="none" spc="0" normalizeH="0" baseline="0" noProof="0" dirty="0">
                <a:ln>
                  <a:noFill/>
                </a:ln>
                <a:effectLst/>
                <a:uLnTx/>
                <a:uFillTx/>
                <a:latin typeface="Century Gothic" panose="020B0502020202020204" pitchFamily="34" charset="0"/>
              </a:rPr>
              <a:t>5-13 days post ingestion of tissue cysts → sporulate after 1-3 days</a:t>
            </a:r>
            <a:endParaRPr kumimoji="0" lang="en-US" sz="2800" b="0" i="0" u="none" strike="noStrike" kern="0" cap="none" spc="0" normalizeH="0" baseline="0" noProof="0" dirty="0">
              <a:ln>
                <a:noFill/>
              </a:ln>
              <a:effectLst/>
              <a:uLnTx/>
              <a:uFillTx/>
              <a:latin typeface="Century Gothic" panose="020B0502020202020204" pitchFamily="34" charset="0"/>
            </a:endParaRPr>
          </a:p>
          <a:p>
            <a:pPr marL="742950" marR="0" lvl="1" indent="-285750" algn="l" defTabSz="914400" rtl="0" eaLnBrk="1" fontAlgn="base" latinLnBrk="0" hangingPunct="1">
              <a:lnSpc>
                <a:spcPct val="100000"/>
              </a:lnSpc>
              <a:spcBef>
                <a:spcPct val="20000"/>
              </a:spcBef>
              <a:spcAft>
                <a:spcPct val="0"/>
              </a:spcAft>
              <a:buClrTx/>
              <a:buSzPct val="55000"/>
              <a:buFont typeface="Wingdings" panose="05000000000000000000" pitchFamily="2" charset="2"/>
              <a:buChar char="§"/>
              <a:tabLst/>
              <a:defRPr/>
            </a:pPr>
            <a:r>
              <a:rPr kumimoji="0" lang="en-US" sz="2000" b="0" i="0" u="none" strike="noStrike" kern="0" cap="none" spc="0" normalizeH="0" baseline="0" noProof="0" dirty="0">
                <a:ln>
                  <a:noFill/>
                </a:ln>
                <a:effectLst/>
                <a:uLnTx/>
                <a:uFillTx/>
                <a:latin typeface="Century Gothic" panose="020B0502020202020204" pitchFamily="34" charset="0"/>
              </a:rPr>
              <a:t>Oocysts highly resistant and remain infectious for many months.</a:t>
            </a:r>
            <a:r>
              <a:rPr kumimoji="0" lang="en-US" b="0" i="0" u="none" strike="noStrike" kern="0" cap="none" spc="0" normalizeH="0" baseline="0" noProof="0" dirty="0">
                <a:ln>
                  <a:noFill/>
                </a:ln>
                <a:effectLst/>
                <a:uLnTx/>
                <a:uFillTx/>
                <a:latin typeface="Century Gothic" panose="020B0502020202020204" pitchFamily="34" charset="0"/>
              </a:rPr>
              <a:t> </a:t>
            </a:r>
            <a:endParaRPr kumimoji="0" lang="en-US" sz="2800" b="0" i="0" u="none" strike="noStrike" kern="0"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2524574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DC091501-BC68-4C12-AC9D-32C3E0C514F2}"/>
              </a:ext>
            </a:extLst>
          </p:cNvPr>
          <p:cNvSpPr>
            <a:spLocks noGrp="1" noChangeArrowheads="1"/>
          </p:cNvSpPr>
          <p:nvPr>
            <p:ph idx="1"/>
          </p:nvPr>
        </p:nvSpPr>
        <p:spPr>
          <a:xfrm>
            <a:off x="114300" y="3988581"/>
            <a:ext cx="11734800" cy="2641599"/>
          </a:xfrm>
        </p:spPr>
        <p:txBody>
          <a:bodyPr/>
          <a:lstStyle/>
          <a:p>
            <a:pPr marL="0" lvl="0" indent="0">
              <a:buClrTx/>
              <a:buNone/>
            </a:pPr>
            <a:r>
              <a:rPr lang="en-US" sz="2800" b="1" dirty="0"/>
              <a:t>Invasion</a:t>
            </a:r>
          </a:p>
          <a:p>
            <a:pPr lvl="1">
              <a:buClrTx/>
              <a:buFont typeface="Wingdings" panose="05000000000000000000" pitchFamily="2" charset="2"/>
              <a:buChar char="§"/>
            </a:pPr>
            <a:r>
              <a:rPr lang="en-US" sz="2400" u="sng" dirty="0"/>
              <a:t>Intestinal</a:t>
            </a:r>
          </a:p>
          <a:p>
            <a:pPr lvl="2">
              <a:buClrTx/>
              <a:buFont typeface="Wingdings" panose="05000000000000000000" pitchFamily="2" charset="2"/>
              <a:buChar char="§"/>
            </a:pPr>
            <a:r>
              <a:rPr lang="en-US" sz="2000" dirty="0"/>
              <a:t>Some zoites infect intestinal cells to complete </a:t>
            </a:r>
            <a:r>
              <a:rPr lang="en-US" sz="2000" b="1" dirty="0"/>
              <a:t>sexual cycle </a:t>
            </a:r>
            <a:r>
              <a:rPr lang="en-US" sz="2000" dirty="0">
                <a:sym typeface="Wingdings" panose="05000000000000000000" pitchFamily="2" charset="2"/>
              </a:rPr>
              <a:t> oocyst in the feces</a:t>
            </a:r>
          </a:p>
          <a:p>
            <a:pPr lvl="1">
              <a:buClrTx/>
              <a:buFont typeface="Wingdings" panose="05000000000000000000" pitchFamily="2" charset="2"/>
              <a:buChar char="§"/>
            </a:pPr>
            <a:r>
              <a:rPr lang="en-US" sz="2400" u="sng" dirty="0">
                <a:sym typeface="Wingdings" panose="05000000000000000000" pitchFamily="2" charset="2"/>
              </a:rPr>
              <a:t>Systemic</a:t>
            </a:r>
          </a:p>
          <a:p>
            <a:pPr lvl="2">
              <a:buClrTx/>
              <a:buFont typeface="Wingdings" panose="05000000000000000000" pitchFamily="2" charset="2"/>
              <a:buChar char="§"/>
            </a:pPr>
            <a:r>
              <a:rPr lang="en-US" sz="2000" dirty="0">
                <a:sym typeface="Wingdings" panose="05000000000000000000" pitchFamily="2" charset="2"/>
              </a:rPr>
              <a:t>Other zoites go to deeper tissue and go through asexual cycles → tachyzoites develop and then become tissue cysts with bradyzoites (</a:t>
            </a:r>
            <a:r>
              <a:rPr lang="en-US" sz="2000" b="1" dirty="0">
                <a:sym typeface="Wingdings" panose="05000000000000000000" pitchFamily="2" charset="2"/>
              </a:rPr>
              <a:t>predilection for neural tissue</a:t>
            </a:r>
            <a:r>
              <a:rPr lang="en-US" sz="2000" dirty="0">
                <a:sym typeface="Wingdings" panose="05000000000000000000" pitchFamily="2" charset="2"/>
              </a:rPr>
              <a:t>).</a:t>
            </a:r>
          </a:p>
          <a:p>
            <a:pPr marL="0" indent="0">
              <a:buClrTx/>
              <a:buNone/>
            </a:pPr>
            <a:endParaRPr lang="en-US" sz="2800" dirty="0"/>
          </a:p>
        </p:txBody>
      </p:sp>
      <p:pic>
        <p:nvPicPr>
          <p:cNvPr id="10" name="Picture 2" descr="FIGbrain2">
            <a:extLst>
              <a:ext uri="{FF2B5EF4-FFF2-40B4-BE49-F238E27FC236}">
                <a16:creationId xmlns:a16="http://schemas.microsoft.com/office/drawing/2014/main" id="{FAC2EF8E-B536-4F0F-9CD1-E83AF7642BB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48561" y="1727462"/>
            <a:ext cx="1117864" cy="11088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dairy cow transparent background">
            <a:extLst>
              <a:ext uri="{FF2B5EF4-FFF2-40B4-BE49-F238E27FC236}">
                <a16:creationId xmlns:a16="http://schemas.microsoft.com/office/drawing/2014/main" id="{EEAA2BA1-9DCC-4A91-AF9A-1031222A3B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187" y="925331"/>
            <a:ext cx="2447981" cy="19685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8896" y="1027336"/>
            <a:ext cx="2447982" cy="1818501"/>
          </a:xfrm>
          <a:prstGeom prst="rect">
            <a:avLst/>
          </a:prstGeom>
        </p:spPr>
      </p:pic>
      <p:sp>
        <p:nvSpPr>
          <p:cNvPr id="11" name="Right Arrow 7">
            <a:extLst>
              <a:ext uri="{FF2B5EF4-FFF2-40B4-BE49-F238E27FC236}">
                <a16:creationId xmlns:a16="http://schemas.microsoft.com/office/drawing/2014/main" id="{3071B878-A2E7-4719-A085-5BBB03D98E31}"/>
              </a:ext>
            </a:extLst>
          </p:cNvPr>
          <p:cNvSpPr/>
          <p:nvPr/>
        </p:nvSpPr>
        <p:spPr bwMode="auto">
          <a:xfrm>
            <a:off x="5181600" y="1295400"/>
            <a:ext cx="1498864" cy="352405"/>
          </a:xfrm>
          <a:prstGeom prst="rightArrow">
            <a:avLst/>
          </a:prstGeom>
          <a:solidFill>
            <a:srgbClr val="502604"/>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DD27F86F-DAA8-1850-60F3-2FEDFDFCDF99}"/>
              </a:ext>
            </a:extLst>
          </p:cNvPr>
          <p:cNvSpPr txBox="1"/>
          <p:nvPr/>
        </p:nvSpPr>
        <p:spPr>
          <a:xfrm>
            <a:off x="2362200" y="101410"/>
            <a:ext cx="8077200" cy="769441"/>
          </a:xfrm>
          <a:prstGeom prst="rect">
            <a:avLst/>
          </a:prstGeom>
          <a:noFill/>
        </p:spPr>
        <p:txBody>
          <a:bodyPr wrap="square">
            <a:spAutoFit/>
          </a:bodyPr>
          <a:lstStyle/>
          <a:p>
            <a:pPr marL="0" lvl="0" indent="0">
              <a:buClrTx/>
              <a:buNone/>
            </a:pPr>
            <a:r>
              <a:rPr lang="en-US" sz="4400" b="1" dirty="0">
                <a:latin typeface="Century Gothic" panose="020B0502020202020204" pitchFamily="34" charset="0"/>
              </a:rPr>
              <a:t>Transmission: Cow to Dog</a:t>
            </a:r>
          </a:p>
        </p:txBody>
      </p:sp>
      <p:sp>
        <p:nvSpPr>
          <p:cNvPr id="12" name="Rectangle 3">
            <a:extLst>
              <a:ext uri="{FF2B5EF4-FFF2-40B4-BE49-F238E27FC236}">
                <a16:creationId xmlns:a16="http://schemas.microsoft.com/office/drawing/2014/main" id="{520CDD75-8287-12DC-A176-21CBED851E01}"/>
              </a:ext>
            </a:extLst>
          </p:cNvPr>
          <p:cNvSpPr txBox="1">
            <a:spLocks noChangeArrowheads="1"/>
          </p:cNvSpPr>
          <p:nvPr/>
        </p:nvSpPr>
        <p:spPr bwMode="auto">
          <a:xfrm>
            <a:off x="114300" y="3054417"/>
            <a:ext cx="11544300" cy="8765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Century Gothic" panose="020B0502020202020204" pitchFamily="34" charset="0"/>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Century Gothic" panose="020B0502020202020204" pitchFamily="34" charset="0"/>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Century Gothic" panose="020B0502020202020204" pitchFamily="34" charset="0"/>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Century Gothic" panose="020B0502020202020204" pitchFamily="34" charset="0"/>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ClrTx/>
              <a:buFont typeface="Wingdings" pitchFamily="2" charset="2"/>
              <a:buNone/>
            </a:pPr>
            <a:r>
              <a:rPr lang="en-US" sz="2800" b="1" kern="0" dirty="0"/>
              <a:t>Transmission - </a:t>
            </a:r>
            <a:r>
              <a:rPr lang="en-US" sz="2400" kern="0" dirty="0"/>
              <a:t>Dog ingest </a:t>
            </a:r>
            <a:r>
              <a:rPr lang="en-US" sz="2400" dirty="0"/>
              <a:t>tissue cysts from aborted cattle fetus, placenta and other bovine tissues</a:t>
            </a:r>
            <a:endParaRPr lang="en-US" sz="2400" kern="0" dirty="0"/>
          </a:p>
        </p:txBody>
      </p:sp>
    </p:spTree>
    <p:extLst>
      <p:ext uri="{BB962C8B-B14F-4D97-AF65-F5344CB8AC3E}">
        <p14:creationId xmlns:p14="http://schemas.microsoft.com/office/powerpoint/2010/main" val="11862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bwMode="auto">
          <a:xfrm>
            <a:off x="4462081" y="1645449"/>
            <a:ext cx="1775826" cy="342049"/>
          </a:xfrm>
          <a:prstGeom prst="rightArrow">
            <a:avLst/>
          </a:prstGeom>
          <a:solidFill>
            <a:srgbClr val="502604"/>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2" name="Picture 2" descr="Image result for poop emoji transparent background">
            <a:extLst>
              <a:ext uri="{FF2B5EF4-FFF2-40B4-BE49-F238E27FC236}">
                <a16:creationId xmlns:a16="http://schemas.microsoft.com/office/drawing/2014/main" id="{13593B89-675F-0310-2E46-6298CA83E5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1637" y="928913"/>
            <a:ext cx="809488" cy="777108"/>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Grp="1" noChangeArrowheads="1"/>
          </p:cNvSpPr>
          <p:nvPr>
            <p:ph idx="1"/>
          </p:nvPr>
        </p:nvSpPr>
        <p:spPr>
          <a:xfrm>
            <a:off x="389245" y="3091515"/>
            <a:ext cx="11697324" cy="528110"/>
          </a:xfrm>
        </p:spPr>
        <p:txBody>
          <a:bodyPr/>
          <a:lstStyle/>
          <a:p>
            <a:pPr marL="0" indent="0">
              <a:buClrTx/>
              <a:buNone/>
            </a:pPr>
            <a:r>
              <a:rPr lang="en-US" sz="2800" b="1" dirty="0"/>
              <a:t>Transmission - </a:t>
            </a:r>
            <a:r>
              <a:rPr lang="en-US" sz="2400" dirty="0"/>
              <a:t>Cattle ingest sporulated oocysts from canid feces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54858" y="1069921"/>
            <a:ext cx="2215147" cy="1695202"/>
          </a:xfrm>
          <a:prstGeom prst="rect">
            <a:avLst/>
          </a:prstGeom>
        </p:spPr>
      </p:pic>
      <p:pic>
        <p:nvPicPr>
          <p:cNvPr id="12" name="Picture 4" descr="Image result for dairy cow transparent background">
            <a:extLst>
              <a:ext uri="{FF2B5EF4-FFF2-40B4-BE49-F238E27FC236}">
                <a16:creationId xmlns:a16="http://schemas.microsoft.com/office/drawing/2014/main" id="{DDD906A4-3EAD-4563-8000-686DD8B1E3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477000" y="680132"/>
            <a:ext cx="2950938" cy="23258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6438EB59-BA32-4EA1-8173-39CB860E6DD9}"/>
              </a:ext>
            </a:extLst>
          </p:cNvPr>
          <p:cNvSpPr txBox="1">
            <a:spLocks noChangeArrowheads="1"/>
          </p:cNvSpPr>
          <p:nvPr/>
        </p:nvSpPr>
        <p:spPr bwMode="auto">
          <a:xfrm>
            <a:off x="457200" y="3768287"/>
            <a:ext cx="10943716" cy="31772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ClrTx/>
              <a:buFont typeface="Wingdings" pitchFamily="2" charset="2"/>
              <a:buNone/>
            </a:pPr>
            <a:r>
              <a:rPr lang="en-US" sz="2800" b="1" kern="0" dirty="0">
                <a:latin typeface="Century Gothic" panose="020B0502020202020204" pitchFamily="34" charset="0"/>
              </a:rPr>
              <a:t>Invasion</a:t>
            </a:r>
            <a:endParaRPr lang="en-US" sz="2400" kern="0" dirty="0">
              <a:latin typeface="Century Gothic" panose="020B0502020202020204" pitchFamily="34" charset="0"/>
            </a:endParaRPr>
          </a:p>
          <a:p>
            <a:pPr lvl="1">
              <a:buClrTx/>
              <a:buFont typeface="Wingdings" pitchFamily="2" charset="2"/>
              <a:buChar char="§"/>
            </a:pPr>
            <a:r>
              <a:rPr lang="en-US" sz="2400" u="sng" kern="0" dirty="0">
                <a:latin typeface="Century Gothic" panose="020B0502020202020204" pitchFamily="34" charset="0"/>
              </a:rPr>
              <a:t>Intestinal</a:t>
            </a:r>
            <a:r>
              <a:rPr lang="en-US" sz="2400" kern="0" dirty="0">
                <a:latin typeface="Century Gothic" panose="020B0502020202020204" pitchFamily="34" charset="0"/>
              </a:rPr>
              <a:t> – sporozoites penetrate intestinal lining (no replication and no invasion of enterocytes)</a:t>
            </a:r>
          </a:p>
          <a:p>
            <a:pPr marL="457200" lvl="1" indent="0">
              <a:buClrTx/>
              <a:buNone/>
            </a:pPr>
            <a:endParaRPr lang="en-US" sz="2400" kern="0" dirty="0">
              <a:latin typeface="Century Gothic" panose="020B0502020202020204" pitchFamily="34" charset="0"/>
            </a:endParaRPr>
          </a:p>
          <a:p>
            <a:pPr lvl="1">
              <a:buClrTx/>
              <a:buFont typeface="Wingdings" pitchFamily="2" charset="2"/>
              <a:buChar char="§"/>
            </a:pPr>
            <a:r>
              <a:rPr lang="en-US" sz="2400" u="sng" kern="0" dirty="0">
                <a:latin typeface="Century Gothic" panose="020B0502020202020204" pitchFamily="34" charset="0"/>
                <a:sym typeface="Wingdings" panose="05000000000000000000" pitchFamily="2" charset="2"/>
              </a:rPr>
              <a:t>Systemic</a:t>
            </a:r>
            <a:r>
              <a:rPr lang="en-US" sz="2400" kern="0" dirty="0">
                <a:latin typeface="Century Gothic" panose="020B0502020202020204" pitchFamily="34" charset="0"/>
                <a:sym typeface="Wingdings" panose="05000000000000000000" pitchFamily="2" charset="2"/>
              </a:rPr>
              <a:t> - zoites move to extra-intestinal cells (neural, muscle, heart, placenta, fetus) → asexual replication </a:t>
            </a:r>
          </a:p>
          <a:p>
            <a:pPr lvl="2">
              <a:buClrTx/>
              <a:buFont typeface="Wingdings" pitchFamily="2" charset="2"/>
              <a:buChar char="§"/>
            </a:pPr>
            <a:r>
              <a:rPr lang="en-US" sz="2000" kern="0" dirty="0">
                <a:latin typeface="Century Gothic" panose="020B0502020202020204" pitchFamily="34" charset="0"/>
                <a:sym typeface="Wingdings" panose="05000000000000000000" pitchFamily="2" charset="2"/>
              </a:rPr>
              <a:t>Tachyzoites → bradyzoite (neural, muscle, myocardial, placenta, fetus)</a:t>
            </a:r>
          </a:p>
        </p:txBody>
      </p:sp>
      <p:pic>
        <p:nvPicPr>
          <p:cNvPr id="15" name="Picture 14">
            <a:extLst>
              <a:ext uri="{FF2B5EF4-FFF2-40B4-BE49-F238E27FC236}">
                <a16:creationId xmlns:a16="http://schemas.microsoft.com/office/drawing/2014/main" id="{D248FF13-97E2-4802-AC44-4F67430FC0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898140" y="2005042"/>
            <a:ext cx="809488" cy="775759"/>
          </a:xfrm>
          <a:prstGeom prst="rect">
            <a:avLst/>
          </a:prstGeom>
        </p:spPr>
      </p:pic>
      <p:sp>
        <p:nvSpPr>
          <p:cNvPr id="5" name="TextBox 4">
            <a:extLst>
              <a:ext uri="{FF2B5EF4-FFF2-40B4-BE49-F238E27FC236}">
                <a16:creationId xmlns:a16="http://schemas.microsoft.com/office/drawing/2014/main" id="{F263403A-E7DC-58AA-F03D-607236389A52}"/>
              </a:ext>
            </a:extLst>
          </p:cNvPr>
          <p:cNvSpPr txBox="1"/>
          <p:nvPr/>
        </p:nvSpPr>
        <p:spPr>
          <a:xfrm>
            <a:off x="2362200" y="101410"/>
            <a:ext cx="8077200" cy="769441"/>
          </a:xfrm>
          <a:prstGeom prst="rect">
            <a:avLst/>
          </a:prstGeom>
          <a:noFill/>
        </p:spPr>
        <p:txBody>
          <a:bodyPr wrap="square">
            <a:spAutoFit/>
          </a:bodyPr>
          <a:lstStyle/>
          <a:p>
            <a:pPr marL="0" lvl="0" indent="0">
              <a:buClrTx/>
              <a:buNone/>
            </a:pPr>
            <a:r>
              <a:rPr lang="en-US" sz="4400" b="1" dirty="0">
                <a:latin typeface="Century Gothic" panose="020B0502020202020204" pitchFamily="34" charset="0"/>
              </a:rPr>
              <a:t>Transmission: Dog to the Cow</a:t>
            </a:r>
          </a:p>
        </p:txBody>
      </p:sp>
    </p:spTree>
    <p:extLst>
      <p:ext uri="{BB962C8B-B14F-4D97-AF65-F5344CB8AC3E}">
        <p14:creationId xmlns:p14="http://schemas.microsoft.com/office/powerpoint/2010/main" val="162334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5F18C49-F0A5-4152-88EB-A7DCD0BF3C4F}"/>
              </a:ext>
            </a:extLst>
          </p:cNvPr>
          <p:cNvSpPr txBox="1">
            <a:spLocks noChangeArrowheads="1"/>
          </p:cNvSpPr>
          <p:nvPr/>
        </p:nvSpPr>
        <p:spPr bwMode="auto">
          <a:xfrm>
            <a:off x="1585203" y="240547"/>
            <a:ext cx="8305800" cy="9889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altLang="en-US" sz="3600" b="1" kern="0" dirty="0">
                <a:solidFill>
                  <a:schemeClr val="tx1"/>
                </a:solidFill>
                <a:latin typeface="Century Gothic" panose="020B0502020202020204" pitchFamily="34" charset="0"/>
              </a:rPr>
              <a:t>Transmission: Congenital and Transgenerational</a:t>
            </a:r>
            <a:endParaRPr lang="en-US" altLang="en-US" sz="3600" kern="0" dirty="0">
              <a:solidFill>
                <a:schemeClr val="tx1"/>
              </a:solidFill>
              <a:latin typeface="Century Gothic" panose="020B0502020202020204" pitchFamily="34" charset="0"/>
            </a:endParaRPr>
          </a:p>
        </p:txBody>
      </p:sp>
      <p:sp>
        <p:nvSpPr>
          <p:cNvPr id="8" name="Rectangle 3">
            <a:extLst>
              <a:ext uri="{FF2B5EF4-FFF2-40B4-BE49-F238E27FC236}">
                <a16:creationId xmlns:a16="http://schemas.microsoft.com/office/drawing/2014/main" id="{B5E5801A-BE2F-4638-AC13-11A18E5C22F9}"/>
              </a:ext>
            </a:extLst>
          </p:cNvPr>
          <p:cNvSpPr>
            <a:spLocks noGrp="1" noChangeArrowheads="1"/>
          </p:cNvSpPr>
          <p:nvPr>
            <p:ph idx="1"/>
          </p:nvPr>
        </p:nvSpPr>
        <p:spPr>
          <a:xfrm>
            <a:off x="152400" y="3031602"/>
            <a:ext cx="11887200" cy="1464198"/>
          </a:xfrm>
        </p:spPr>
        <p:txBody>
          <a:bodyPr/>
          <a:lstStyle/>
          <a:p>
            <a:pPr marL="0" indent="0">
              <a:buClrTx/>
              <a:buNone/>
            </a:pPr>
            <a:r>
              <a:rPr lang="en-US" sz="2800" b="1" dirty="0"/>
              <a:t>Congenital Transmission</a:t>
            </a:r>
            <a:endParaRPr lang="en-US" sz="1800" b="1" dirty="0"/>
          </a:p>
          <a:p>
            <a:pPr lvl="2">
              <a:buClrTx/>
              <a:buFont typeface="Wingdings" panose="05000000000000000000" pitchFamily="2" charset="2"/>
              <a:buChar char="§"/>
            </a:pPr>
            <a:r>
              <a:rPr lang="en-US" dirty="0"/>
              <a:t>Bradyzoites transform back to tachyzoites infect fetus:</a:t>
            </a:r>
          </a:p>
          <a:p>
            <a:pPr lvl="3">
              <a:buClrTx/>
              <a:buFont typeface="Wingdings" panose="05000000000000000000" pitchFamily="2" charset="2"/>
              <a:buChar char="§"/>
            </a:pPr>
            <a:r>
              <a:rPr lang="en-US" dirty="0"/>
              <a:t>Mid to late abortion or calf is born early, impaired, persistent infection</a:t>
            </a:r>
            <a:endParaRPr lang="en-US" b="1" dirty="0"/>
          </a:p>
          <a:p>
            <a:pPr lvl="2">
              <a:buClrTx/>
              <a:buFont typeface="Wingdings" panose="05000000000000000000" pitchFamily="2" charset="2"/>
              <a:buChar char="§"/>
            </a:pPr>
            <a:endParaRPr lang="en-US" sz="2000" dirty="0">
              <a:sym typeface="Wingdings" panose="05000000000000000000" pitchFamily="2" charset="2"/>
            </a:endParaRPr>
          </a:p>
          <a:p>
            <a:pPr>
              <a:buClrTx/>
              <a:buFont typeface="Wingdings" panose="05000000000000000000" pitchFamily="2" charset="2"/>
              <a:buChar char="§"/>
            </a:pPr>
            <a:endParaRPr lang="en-US" sz="2800" dirty="0"/>
          </a:p>
        </p:txBody>
      </p:sp>
      <p:sp>
        <p:nvSpPr>
          <p:cNvPr id="10" name="Arrow: Right 9">
            <a:extLst>
              <a:ext uri="{FF2B5EF4-FFF2-40B4-BE49-F238E27FC236}">
                <a16:creationId xmlns:a16="http://schemas.microsoft.com/office/drawing/2014/main" id="{9BFB2EA6-6641-4A33-87F5-EB44D1BA265B}"/>
              </a:ext>
            </a:extLst>
          </p:cNvPr>
          <p:cNvSpPr/>
          <p:nvPr/>
        </p:nvSpPr>
        <p:spPr bwMode="auto">
          <a:xfrm>
            <a:off x="4465806" y="1671063"/>
            <a:ext cx="2544594" cy="251691"/>
          </a:xfrm>
          <a:prstGeom prst="rightArrow">
            <a:avLst/>
          </a:prstGeom>
          <a:solidFill>
            <a:srgbClr val="6E3506"/>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3" name="Picture 4" descr="Image result for dairy cow transparent background">
            <a:extLst>
              <a:ext uri="{FF2B5EF4-FFF2-40B4-BE49-F238E27FC236}">
                <a16:creationId xmlns:a16="http://schemas.microsoft.com/office/drawing/2014/main" id="{1868E63D-4096-4EBA-940B-F05642E04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2417" y="1263025"/>
            <a:ext cx="2131728" cy="17142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29CAD78-3799-4511-B5C6-85F529946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408" y="1437305"/>
            <a:ext cx="2131728" cy="1776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Gbrain2">
            <a:extLst>
              <a:ext uri="{FF2B5EF4-FFF2-40B4-BE49-F238E27FC236}">
                <a16:creationId xmlns:a16="http://schemas.microsoft.com/office/drawing/2014/main" id="{61ED457C-C14C-4EE3-8CA1-114868CD831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105400" y="1922754"/>
            <a:ext cx="1117864" cy="110884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1022D98-E287-4090-879F-F2715ABDF9D0}"/>
              </a:ext>
            </a:extLst>
          </p:cNvPr>
          <p:cNvSpPr txBox="1"/>
          <p:nvPr/>
        </p:nvSpPr>
        <p:spPr>
          <a:xfrm>
            <a:off x="260304" y="4495800"/>
            <a:ext cx="11671391" cy="2222147"/>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Pct val="60000"/>
              <a:buFont typeface="Wingdings" pitchFamily="2" charset="2"/>
              <a:buNone/>
              <a:tabLst/>
              <a:defRPr/>
            </a:pPr>
            <a:r>
              <a:rPr kumimoji="0" lang="en-US" sz="28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Transgenerational Transmission</a:t>
            </a:r>
          </a:p>
          <a:p>
            <a:pPr marL="1143000" marR="0" lvl="2"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Century Gothic" panose="020B0502020202020204" pitchFamily="34" charset="0"/>
              </a:rPr>
              <a:t>Infected fetus survives → pass infection on to offspring                                 </a:t>
            </a:r>
          </a:p>
          <a:p>
            <a:pPr marL="1143000" marR="0" lvl="2"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Century Gothic" panose="020B0502020202020204" pitchFamily="34" charset="0"/>
              </a:rPr>
              <a:t>Offspring infected in utero → pass infection on to their calves, </a:t>
            </a:r>
            <a:r>
              <a:rPr kumimoji="0" lang="en-US" sz="2400" b="0" i="0" u="sng" strike="noStrike" kern="0" cap="none" spc="0" normalizeH="0" baseline="0" noProof="0" dirty="0">
                <a:ln>
                  <a:noFill/>
                </a:ln>
                <a:solidFill>
                  <a:srgbClr val="000000"/>
                </a:solidFill>
                <a:effectLst/>
                <a:uLnTx/>
                <a:uFillTx/>
                <a:latin typeface="Century Gothic" panose="020B0502020202020204" pitchFamily="34" charset="0"/>
              </a:rPr>
              <a:t>without reinfection from sporocyst in dog feces</a:t>
            </a:r>
          </a:p>
          <a:p>
            <a:pPr marL="1143000" marR="0" lvl="2" indent="-228600" algn="l" defTabSz="914400" rtl="0" eaLnBrk="1" fontAlgn="base" latinLnBrk="0" hangingPunct="1">
              <a:lnSpc>
                <a:spcPct val="100000"/>
              </a:lnSpc>
              <a:spcBef>
                <a:spcPct val="20000"/>
              </a:spcBef>
              <a:spcAft>
                <a:spcPct val="0"/>
              </a:spcAft>
              <a:buClrTx/>
              <a:buSzPct val="50000"/>
              <a:buFont typeface="Wingdings" panose="05000000000000000000" pitchFamily="2" charset="2"/>
              <a:buChar char="§"/>
              <a:tabLst/>
              <a:defRPr/>
            </a:pPr>
            <a:r>
              <a:rPr kumimoji="0" lang="en-US" b="0" i="0" u="none" strike="noStrike" kern="0" cap="none" spc="0" normalizeH="0" baseline="0" noProof="0" dirty="0">
                <a:ln>
                  <a:noFill/>
                </a:ln>
                <a:solidFill>
                  <a:srgbClr val="000000"/>
                </a:solidFill>
                <a:effectLst/>
                <a:uLnTx/>
                <a:uFillTx/>
                <a:latin typeface="Century Gothic" panose="020B0502020202020204" pitchFamily="34" charset="0"/>
              </a:rPr>
              <a:t>These calves are usually seropositive and less likely to have abortions</a:t>
            </a:r>
          </a:p>
        </p:txBody>
      </p:sp>
    </p:spTree>
    <p:extLst>
      <p:ext uri="{BB962C8B-B14F-4D97-AF65-F5344CB8AC3E}">
        <p14:creationId xmlns:p14="http://schemas.microsoft.com/office/powerpoint/2010/main" val="301391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Right 3">
            <a:extLst>
              <a:ext uri="{FF2B5EF4-FFF2-40B4-BE49-F238E27FC236}">
                <a16:creationId xmlns:a16="http://schemas.microsoft.com/office/drawing/2014/main" id="{303A791E-EEC2-4EB2-853C-9E032E041DEE}"/>
              </a:ext>
            </a:extLst>
          </p:cNvPr>
          <p:cNvSpPr/>
          <p:nvPr/>
        </p:nvSpPr>
        <p:spPr bwMode="auto">
          <a:xfrm>
            <a:off x="1610251" y="900285"/>
            <a:ext cx="354147" cy="176113"/>
          </a:xfrm>
          <a:prstGeom prst="rightArrow">
            <a:avLst/>
          </a:prstGeom>
          <a:solidFill>
            <a:srgbClr val="6E3506"/>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TextBox 15"/>
          <p:cNvSpPr txBox="1"/>
          <p:nvPr/>
        </p:nvSpPr>
        <p:spPr>
          <a:xfrm>
            <a:off x="100980" y="1483096"/>
            <a:ext cx="1772715" cy="646331"/>
          </a:xfrm>
          <a:prstGeom prst="rect">
            <a:avLst/>
          </a:prstGeom>
          <a:noFill/>
        </p:spPr>
        <p:txBody>
          <a:bodyPr wrap="square" rtlCol="0">
            <a:spAutoFit/>
          </a:bodyPr>
          <a:lstStyle/>
          <a:p>
            <a:r>
              <a:rPr lang="en-US" sz="1800" dirty="0">
                <a:latin typeface="Century Gothic" panose="020B0502020202020204" pitchFamily="34" charset="0"/>
              </a:rPr>
              <a:t>intermediate host</a:t>
            </a:r>
          </a:p>
        </p:txBody>
      </p:sp>
      <p:grpSp>
        <p:nvGrpSpPr>
          <p:cNvPr id="19" name="Group 18"/>
          <p:cNvGrpSpPr/>
          <p:nvPr/>
        </p:nvGrpSpPr>
        <p:grpSpPr>
          <a:xfrm>
            <a:off x="3614572" y="1076398"/>
            <a:ext cx="7530905" cy="5181599"/>
            <a:chOff x="3276600" y="1510610"/>
            <a:chExt cx="8001000" cy="4870000"/>
          </a:xfrm>
        </p:grpSpPr>
        <p:pic>
          <p:nvPicPr>
            <p:cNvPr id="17" name="Picture 16" descr="A close up of a map&#10;&#10;Description automatically generated">
              <a:extLst>
                <a:ext uri="{FF2B5EF4-FFF2-40B4-BE49-F238E27FC236}">
                  <a16:creationId xmlns:a16="http://schemas.microsoft.com/office/drawing/2014/main" id="{E3420E3B-C2D9-4D60-9C65-0F2780C200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276600" y="2037210"/>
              <a:ext cx="7924800" cy="4343400"/>
            </a:xfrm>
            <a:prstGeom prst="rect">
              <a:avLst/>
            </a:prstGeom>
          </p:spPr>
        </p:pic>
        <p:grpSp>
          <p:nvGrpSpPr>
            <p:cNvPr id="18" name="Group 17"/>
            <p:cNvGrpSpPr/>
            <p:nvPr/>
          </p:nvGrpSpPr>
          <p:grpSpPr>
            <a:xfrm>
              <a:off x="7352829" y="1510610"/>
              <a:ext cx="3924771" cy="2679789"/>
              <a:chOff x="7352829" y="1510610"/>
              <a:chExt cx="3924771" cy="2679789"/>
            </a:xfrm>
          </p:grpSpPr>
          <p:sp>
            <p:nvSpPr>
              <p:cNvPr id="3" name="Rounded Rectangle 2"/>
              <p:cNvSpPr/>
              <p:nvPr/>
            </p:nvSpPr>
            <p:spPr bwMode="auto">
              <a:xfrm>
                <a:off x="8003822" y="1510610"/>
                <a:ext cx="3273778" cy="2679789"/>
              </a:xfrm>
              <a:prstGeom prst="round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Rounded Rectangle 4"/>
              <p:cNvSpPr/>
              <p:nvPr/>
            </p:nvSpPr>
            <p:spPr bwMode="auto">
              <a:xfrm>
                <a:off x="7352829" y="1721255"/>
                <a:ext cx="914400" cy="1614567"/>
              </a:xfrm>
              <a:prstGeom prst="round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sp>
        <p:nvSpPr>
          <p:cNvPr id="23" name="TextBox 22">
            <a:extLst>
              <a:ext uri="{FF2B5EF4-FFF2-40B4-BE49-F238E27FC236}">
                <a16:creationId xmlns:a16="http://schemas.microsoft.com/office/drawing/2014/main" id="{7694456F-9E91-431B-9FDF-797910BA7AA2}"/>
              </a:ext>
            </a:extLst>
          </p:cNvPr>
          <p:cNvSpPr txBox="1"/>
          <p:nvPr/>
        </p:nvSpPr>
        <p:spPr>
          <a:xfrm>
            <a:off x="1214327" y="2837159"/>
            <a:ext cx="2527326" cy="1200329"/>
          </a:xfrm>
          <a:prstGeom prst="rect">
            <a:avLst/>
          </a:prstGeom>
          <a:noFill/>
        </p:spPr>
        <p:txBody>
          <a:bodyPr wrap="square" rtlCol="0">
            <a:spAutoFit/>
          </a:bodyPr>
          <a:lstStyle/>
          <a:p>
            <a:r>
              <a:rPr lang="en-US" sz="1800" dirty="0">
                <a:latin typeface="Century Gothic" panose="020B0502020202020204" pitchFamily="34" charset="0"/>
              </a:rPr>
              <a:t>“re-activated” bradyzoites invade the placenta and fetus</a:t>
            </a:r>
          </a:p>
        </p:txBody>
      </p:sp>
      <p:pic>
        <p:nvPicPr>
          <p:cNvPr id="20" name="Picture 19">
            <a:extLst>
              <a:ext uri="{FF2B5EF4-FFF2-40B4-BE49-F238E27FC236}">
                <a16:creationId xmlns:a16="http://schemas.microsoft.com/office/drawing/2014/main" id="{69A08068-E6D1-4D11-80E1-0761B710AA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130161" y="4688073"/>
            <a:ext cx="542807" cy="529660"/>
          </a:xfrm>
          <a:prstGeom prst="rect">
            <a:avLst/>
          </a:prstGeom>
        </p:spPr>
      </p:pic>
      <p:sp>
        <p:nvSpPr>
          <p:cNvPr id="22" name="TextBox 21">
            <a:extLst>
              <a:ext uri="{FF2B5EF4-FFF2-40B4-BE49-F238E27FC236}">
                <a16:creationId xmlns:a16="http://schemas.microsoft.com/office/drawing/2014/main" id="{93DC5301-AC14-420E-A744-104C26D3267E}"/>
              </a:ext>
            </a:extLst>
          </p:cNvPr>
          <p:cNvSpPr txBox="1"/>
          <p:nvPr/>
        </p:nvSpPr>
        <p:spPr>
          <a:xfrm>
            <a:off x="9874184" y="3322026"/>
            <a:ext cx="2206978" cy="646331"/>
          </a:xfrm>
          <a:prstGeom prst="rect">
            <a:avLst/>
          </a:prstGeom>
          <a:noFill/>
        </p:spPr>
        <p:txBody>
          <a:bodyPr wrap="square" rtlCol="0">
            <a:spAutoFit/>
          </a:bodyPr>
          <a:lstStyle/>
          <a:p>
            <a:r>
              <a:rPr lang="en-US" sz="1800" dirty="0">
                <a:latin typeface="Century Gothic" panose="020B0502020202020204" pitchFamily="34" charset="0"/>
              </a:rPr>
              <a:t>Ingest sporulated oocyst from dog</a:t>
            </a:r>
          </a:p>
        </p:txBody>
      </p:sp>
      <p:sp>
        <p:nvSpPr>
          <p:cNvPr id="2" name="Arrow: Down 1">
            <a:extLst>
              <a:ext uri="{FF2B5EF4-FFF2-40B4-BE49-F238E27FC236}">
                <a16:creationId xmlns:a16="http://schemas.microsoft.com/office/drawing/2014/main" id="{CE5D5FEF-ED8C-4651-9661-5C90FF7C521E}"/>
              </a:ext>
            </a:extLst>
          </p:cNvPr>
          <p:cNvSpPr/>
          <p:nvPr/>
        </p:nvSpPr>
        <p:spPr bwMode="auto">
          <a:xfrm>
            <a:off x="11234452" y="3990133"/>
            <a:ext cx="212865" cy="529661"/>
          </a:xfrm>
          <a:prstGeom prst="downArrow">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TextBox 14"/>
          <p:cNvSpPr txBox="1"/>
          <p:nvPr/>
        </p:nvSpPr>
        <p:spPr>
          <a:xfrm>
            <a:off x="1903700" y="1473479"/>
            <a:ext cx="1772715" cy="646331"/>
          </a:xfrm>
          <a:prstGeom prst="rect">
            <a:avLst/>
          </a:prstGeom>
          <a:noFill/>
        </p:spPr>
        <p:txBody>
          <a:bodyPr wrap="square" rtlCol="0">
            <a:spAutoFit/>
          </a:bodyPr>
          <a:lstStyle/>
          <a:p>
            <a:r>
              <a:rPr lang="en-US" sz="1800" dirty="0">
                <a:latin typeface="Century Gothic" panose="020B0502020202020204" pitchFamily="34" charset="0"/>
              </a:rPr>
              <a:t>intermediate host</a:t>
            </a:r>
          </a:p>
        </p:txBody>
      </p:sp>
      <p:sp>
        <p:nvSpPr>
          <p:cNvPr id="6" name="Rectangle 2">
            <a:extLst>
              <a:ext uri="{FF2B5EF4-FFF2-40B4-BE49-F238E27FC236}">
                <a16:creationId xmlns:a16="http://schemas.microsoft.com/office/drawing/2014/main" id="{666D3405-9A25-4DC8-A8B4-579D16702041}"/>
              </a:ext>
            </a:extLst>
          </p:cNvPr>
          <p:cNvSpPr txBox="1">
            <a:spLocks noChangeArrowheads="1"/>
          </p:cNvSpPr>
          <p:nvPr/>
        </p:nvSpPr>
        <p:spPr bwMode="auto">
          <a:xfrm>
            <a:off x="3332994" y="214423"/>
            <a:ext cx="8554206"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altLang="en-US" sz="3600" kern="0" dirty="0">
                <a:solidFill>
                  <a:srgbClr val="502604"/>
                </a:solidFill>
                <a:latin typeface="Century Gothic" panose="020B0502020202020204" pitchFamily="34" charset="0"/>
              </a:rPr>
              <a:t>Congenital and Transgenerational Life Cycle: </a:t>
            </a:r>
            <a:r>
              <a:rPr lang="en-US" altLang="en-US" sz="3600" b="1" i="1" kern="0" dirty="0">
                <a:solidFill>
                  <a:srgbClr val="502604"/>
                </a:solidFill>
                <a:latin typeface="Century Gothic" panose="020B0502020202020204" pitchFamily="34" charset="0"/>
              </a:rPr>
              <a:t>N. caninum </a:t>
            </a:r>
            <a:r>
              <a:rPr lang="en-US" altLang="en-US" sz="3600" kern="0" dirty="0">
                <a:solidFill>
                  <a:srgbClr val="502604"/>
                </a:solidFill>
                <a:latin typeface="Century Gothic" panose="020B0502020202020204" pitchFamily="34" charset="0"/>
              </a:rPr>
              <a:t>(cow-to-cow)</a:t>
            </a:r>
          </a:p>
        </p:txBody>
      </p:sp>
      <p:pic>
        <p:nvPicPr>
          <p:cNvPr id="24" name="Picture 4" descr="Image result for dairy cow transparent background">
            <a:extLst>
              <a:ext uri="{FF2B5EF4-FFF2-40B4-BE49-F238E27FC236}">
                <a16:creationId xmlns:a16="http://schemas.microsoft.com/office/drawing/2014/main" id="{37859983-D7D6-4FC3-879E-B1F658BCA5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985" y="437056"/>
            <a:ext cx="1436338" cy="11550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FA14F90-4BBD-499D-A783-133D3450289E}"/>
              </a:ext>
            </a:extLst>
          </p:cNvPr>
          <p:cNvSpPr/>
          <p:nvPr/>
        </p:nvSpPr>
        <p:spPr>
          <a:xfrm>
            <a:off x="7984822" y="3088627"/>
            <a:ext cx="1311578" cy="307777"/>
          </a:xfrm>
          <a:prstGeom prst="rect">
            <a:avLst/>
          </a:prstGeom>
        </p:spPr>
        <p:txBody>
          <a:bodyPr wrap="none">
            <a:spAutoFit/>
          </a:bodyPr>
          <a:lstStyle/>
          <a:p>
            <a:r>
              <a:rPr lang="en-US" sz="1400" dirty="0">
                <a:latin typeface="Century Gothic" panose="020B0502020202020204" pitchFamily="34" charset="0"/>
              </a:rPr>
              <a:t>(bradyzoites)</a:t>
            </a:r>
          </a:p>
        </p:txBody>
      </p:sp>
      <p:pic>
        <p:nvPicPr>
          <p:cNvPr id="21" name="Picture 2">
            <a:extLst>
              <a:ext uri="{FF2B5EF4-FFF2-40B4-BE49-F238E27FC236}">
                <a16:creationId xmlns:a16="http://schemas.microsoft.com/office/drawing/2014/main" id="{5CFA7BA9-6C78-457F-BC98-C136605BAC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7324" y="491969"/>
            <a:ext cx="1320175" cy="110014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6CC9BBD-CE47-4355-9C6A-6EC43FED73C5}"/>
              </a:ext>
            </a:extLst>
          </p:cNvPr>
          <p:cNvSpPr txBox="1"/>
          <p:nvPr/>
        </p:nvSpPr>
        <p:spPr>
          <a:xfrm>
            <a:off x="5287049" y="2502023"/>
            <a:ext cx="2003557" cy="523220"/>
          </a:xfrm>
          <a:prstGeom prst="rect">
            <a:avLst/>
          </a:prstGeom>
          <a:solidFill>
            <a:schemeClr val="accent3"/>
          </a:solidFill>
        </p:spPr>
        <p:txBody>
          <a:bodyPr wrap="square" rtlCol="0">
            <a:spAutoFit/>
          </a:bodyPr>
          <a:lstStyle/>
          <a:p>
            <a:r>
              <a:rPr lang="en-US" sz="1400" b="1" dirty="0">
                <a:solidFill>
                  <a:schemeClr val="accent6">
                    <a:lumMod val="75000"/>
                  </a:schemeClr>
                </a:solidFill>
                <a:latin typeface="Century Gothic" panose="020B0502020202020204" pitchFamily="34" charset="0"/>
              </a:rPr>
              <a:t>Transgenerational Infection</a:t>
            </a:r>
          </a:p>
        </p:txBody>
      </p:sp>
      <p:sp>
        <p:nvSpPr>
          <p:cNvPr id="25" name="TextBox 24">
            <a:extLst>
              <a:ext uri="{FF2B5EF4-FFF2-40B4-BE49-F238E27FC236}">
                <a16:creationId xmlns:a16="http://schemas.microsoft.com/office/drawing/2014/main" id="{29B015C1-6624-4DC5-B7C6-463BB01D6ED6}"/>
              </a:ext>
            </a:extLst>
          </p:cNvPr>
          <p:cNvSpPr txBox="1"/>
          <p:nvPr/>
        </p:nvSpPr>
        <p:spPr>
          <a:xfrm>
            <a:off x="8061700" y="3842881"/>
            <a:ext cx="1311579" cy="523220"/>
          </a:xfrm>
          <a:prstGeom prst="rect">
            <a:avLst/>
          </a:prstGeom>
          <a:solidFill>
            <a:schemeClr val="accent3"/>
          </a:solidFill>
        </p:spPr>
        <p:txBody>
          <a:bodyPr wrap="square" rtlCol="0">
            <a:spAutoFit/>
          </a:bodyPr>
          <a:lstStyle/>
          <a:p>
            <a:r>
              <a:rPr lang="en-US" sz="1400" b="1" dirty="0">
                <a:solidFill>
                  <a:schemeClr val="accent6">
                    <a:lumMod val="75000"/>
                  </a:schemeClr>
                </a:solidFill>
                <a:latin typeface="Century Gothic" panose="020B0502020202020204" pitchFamily="34" charset="0"/>
              </a:rPr>
              <a:t>Congenital Infection</a:t>
            </a:r>
          </a:p>
        </p:txBody>
      </p:sp>
    </p:spTree>
    <p:extLst>
      <p:ext uri="{BB962C8B-B14F-4D97-AF65-F5344CB8AC3E}">
        <p14:creationId xmlns:p14="http://schemas.microsoft.com/office/powerpoint/2010/main" val="2855377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431434" y="1640195"/>
            <a:ext cx="11329132" cy="2779405"/>
          </a:xfrm>
        </p:spPr>
        <p:txBody>
          <a:bodyPr/>
          <a:lstStyle/>
          <a:p>
            <a:pPr>
              <a:buClrTx/>
              <a:buFont typeface="Wingdings" panose="05000000000000000000" pitchFamily="2" charset="2"/>
              <a:buChar char="§"/>
            </a:pPr>
            <a:r>
              <a:rPr lang="en-US" sz="2400" dirty="0"/>
              <a:t>Dog-to-dog via sporulated oocysts -</a:t>
            </a:r>
            <a:r>
              <a:rPr lang="en-US" sz="2400" u="sng" dirty="0"/>
              <a:t>has not been reported</a:t>
            </a:r>
            <a:endParaRPr lang="en-US" sz="2400" dirty="0"/>
          </a:p>
          <a:p>
            <a:pPr lvl="1">
              <a:buClrTx/>
              <a:buFont typeface="Wingdings" panose="05000000000000000000" pitchFamily="2" charset="2"/>
              <a:buChar char="§"/>
            </a:pPr>
            <a:r>
              <a:rPr lang="en-US" sz="2400" b="1" dirty="0">
                <a:solidFill>
                  <a:srgbClr val="CC0099"/>
                </a:solidFill>
              </a:rPr>
              <a:t>FYI: </a:t>
            </a:r>
            <a:r>
              <a:rPr lang="en-US" sz="2400" dirty="0"/>
              <a:t>If ingested, the parasite may go systemic &amp; transplacental (not Intestinal) –like intermediate host</a:t>
            </a:r>
          </a:p>
          <a:p>
            <a:pPr lvl="2">
              <a:buClrTx/>
              <a:buFont typeface="Wingdings" panose="05000000000000000000" pitchFamily="2" charset="2"/>
              <a:buChar char="§"/>
            </a:pPr>
            <a:endParaRPr lang="en-US" b="1" dirty="0"/>
          </a:p>
          <a:p>
            <a:pPr>
              <a:buClrTx/>
              <a:buFont typeface="Wingdings" panose="05000000000000000000" pitchFamily="2" charset="2"/>
              <a:buChar char="§"/>
            </a:pPr>
            <a:r>
              <a:rPr lang="en-US" sz="2400" dirty="0">
                <a:solidFill>
                  <a:srgbClr val="8A4500"/>
                </a:solidFill>
              </a:rPr>
              <a:t>Dog-to-dog </a:t>
            </a:r>
            <a:r>
              <a:rPr lang="en-US" sz="2400" b="1" dirty="0">
                <a:solidFill>
                  <a:srgbClr val="8A4500"/>
                </a:solidFill>
              </a:rPr>
              <a:t>via transplacental </a:t>
            </a:r>
            <a:r>
              <a:rPr lang="en-US" sz="2400" dirty="0">
                <a:solidFill>
                  <a:srgbClr val="8A4500"/>
                </a:solidFill>
              </a:rPr>
              <a:t>(dam to puppies)</a:t>
            </a:r>
          </a:p>
          <a:p>
            <a:pPr lvl="1">
              <a:buClrTx/>
              <a:buFont typeface="Wingdings" panose="05000000000000000000" pitchFamily="2" charset="2"/>
              <a:buChar char="§"/>
            </a:pPr>
            <a:r>
              <a:rPr lang="en-US" sz="2000" dirty="0">
                <a:solidFill>
                  <a:srgbClr val="8A4500"/>
                </a:solidFill>
              </a:rPr>
              <a:t>Dam infected during pregnancy or reactivation of latent infections (can occur repeatedly)</a:t>
            </a:r>
          </a:p>
        </p:txBody>
      </p:sp>
      <p:sp>
        <p:nvSpPr>
          <p:cNvPr id="6" name="Rectangle 2">
            <a:extLst>
              <a:ext uri="{FF2B5EF4-FFF2-40B4-BE49-F238E27FC236}">
                <a16:creationId xmlns:a16="http://schemas.microsoft.com/office/drawing/2014/main" id="{666D3405-9A25-4DC8-A8B4-579D16702041}"/>
              </a:ext>
            </a:extLst>
          </p:cNvPr>
          <p:cNvSpPr txBox="1">
            <a:spLocks noChangeArrowheads="1"/>
          </p:cNvSpPr>
          <p:nvPr/>
        </p:nvSpPr>
        <p:spPr bwMode="auto">
          <a:xfrm>
            <a:off x="1976110" y="252333"/>
            <a:ext cx="8305800" cy="1352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altLang="en-US" sz="3600" kern="0" dirty="0">
                <a:solidFill>
                  <a:schemeClr val="tx1"/>
                </a:solidFill>
                <a:latin typeface="Century Gothic" panose="020B0502020202020204" pitchFamily="34" charset="0"/>
              </a:rPr>
              <a:t>Dog-to-Dog </a:t>
            </a:r>
            <a:r>
              <a:rPr lang="en-US" altLang="en-US" sz="3600" b="1" kern="0" dirty="0">
                <a:solidFill>
                  <a:schemeClr val="tx1"/>
                </a:solidFill>
                <a:latin typeface="Century Gothic" panose="020B0502020202020204" pitchFamily="34" charset="0"/>
              </a:rPr>
              <a:t>: </a:t>
            </a:r>
            <a:r>
              <a:rPr lang="en-US" altLang="en-US" sz="3600" b="1" i="1" kern="0" dirty="0">
                <a:solidFill>
                  <a:schemeClr val="tx1"/>
                </a:solidFill>
                <a:latin typeface="Century Gothic" panose="020B0502020202020204" pitchFamily="34" charset="0"/>
              </a:rPr>
              <a:t>N. caninum</a:t>
            </a:r>
            <a:br>
              <a:rPr lang="en-US" altLang="en-US" sz="3600" b="1" kern="0" dirty="0">
                <a:solidFill>
                  <a:schemeClr val="tx1"/>
                </a:solidFill>
                <a:latin typeface="Century Gothic" panose="020B0502020202020204" pitchFamily="34" charset="0"/>
              </a:rPr>
            </a:br>
            <a:endParaRPr lang="en-US" altLang="en-US" sz="3600" kern="0" dirty="0">
              <a:solidFill>
                <a:schemeClr val="tx1"/>
              </a:solidFill>
              <a:latin typeface="Century Gothic" panose="020B0502020202020204" pitchFamily="34" charset="0"/>
            </a:endParaRPr>
          </a:p>
        </p:txBody>
      </p:sp>
      <p:pic>
        <p:nvPicPr>
          <p:cNvPr id="7" name="Picture 6">
            <a:extLst>
              <a:ext uri="{FF2B5EF4-FFF2-40B4-BE49-F238E27FC236}">
                <a16:creationId xmlns:a16="http://schemas.microsoft.com/office/drawing/2014/main" id="{25A2406D-76E5-4D5B-B2E3-7627CEAC83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417" y="4439104"/>
            <a:ext cx="2778147" cy="2063767"/>
          </a:xfrm>
          <a:prstGeom prst="rect">
            <a:avLst/>
          </a:prstGeom>
        </p:spPr>
      </p:pic>
      <p:pic>
        <p:nvPicPr>
          <p:cNvPr id="9" name="Picture 8">
            <a:extLst>
              <a:ext uri="{FF2B5EF4-FFF2-40B4-BE49-F238E27FC236}">
                <a16:creationId xmlns:a16="http://schemas.microsoft.com/office/drawing/2014/main" id="{207DBCC6-2184-4ECA-ABBF-A5E104D82B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8287" y="5634371"/>
            <a:ext cx="1307514" cy="971296"/>
          </a:xfrm>
          <a:prstGeom prst="rect">
            <a:avLst/>
          </a:prstGeom>
        </p:spPr>
      </p:pic>
      <p:sp>
        <p:nvSpPr>
          <p:cNvPr id="4" name="Arrow: Right 3">
            <a:extLst>
              <a:ext uri="{FF2B5EF4-FFF2-40B4-BE49-F238E27FC236}">
                <a16:creationId xmlns:a16="http://schemas.microsoft.com/office/drawing/2014/main" id="{303A791E-EEC2-4EB2-853C-9E032E041DEE}"/>
              </a:ext>
            </a:extLst>
          </p:cNvPr>
          <p:cNvSpPr/>
          <p:nvPr/>
        </p:nvSpPr>
        <p:spPr bwMode="auto">
          <a:xfrm>
            <a:off x="4540157" y="5634371"/>
            <a:ext cx="1422953" cy="351430"/>
          </a:xfrm>
          <a:prstGeom prst="rightArrow">
            <a:avLst/>
          </a:prstGeom>
          <a:solidFill>
            <a:srgbClr val="6E3506"/>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8" name="Picture 7">
            <a:extLst>
              <a:ext uri="{FF2B5EF4-FFF2-40B4-BE49-F238E27FC236}">
                <a16:creationId xmlns:a16="http://schemas.microsoft.com/office/drawing/2014/main" id="{9AC4E1E2-695A-4AD3-9260-F072DA4B52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2336" y="5382645"/>
            <a:ext cx="1307514" cy="971296"/>
          </a:xfrm>
          <a:prstGeom prst="rect">
            <a:avLst/>
          </a:prstGeom>
        </p:spPr>
      </p:pic>
      <p:pic>
        <p:nvPicPr>
          <p:cNvPr id="10" name="Picture 9">
            <a:extLst>
              <a:ext uri="{FF2B5EF4-FFF2-40B4-BE49-F238E27FC236}">
                <a16:creationId xmlns:a16="http://schemas.microsoft.com/office/drawing/2014/main" id="{EAEC939B-5872-4502-B56A-96BAF45A4E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887" y="5204437"/>
            <a:ext cx="1307514" cy="971296"/>
          </a:xfrm>
          <a:prstGeom prst="rect">
            <a:avLst/>
          </a:prstGeom>
        </p:spPr>
      </p:pic>
      <p:pic>
        <p:nvPicPr>
          <p:cNvPr id="11" name="Picture 10">
            <a:extLst>
              <a:ext uri="{FF2B5EF4-FFF2-40B4-BE49-F238E27FC236}">
                <a16:creationId xmlns:a16="http://schemas.microsoft.com/office/drawing/2014/main" id="{EF7776C5-009B-4AFB-8739-2358957CFE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5010" y="5690085"/>
            <a:ext cx="1307514" cy="971296"/>
          </a:xfrm>
          <a:prstGeom prst="rect">
            <a:avLst/>
          </a:prstGeom>
        </p:spPr>
      </p:pic>
      <p:pic>
        <p:nvPicPr>
          <p:cNvPr id="12" name="Picture 2" descr="FIGbrain2">
            <a:extLst>
              <a:ext uri="{FF2B5EF4-FFF2-40B4-BE49-F238E27FC236}">
                <a16:creationId xmlns:a16="http://schemas.microsoft.com/office/drawing/2014/main" id="{43EC0E84-69BE-47E0-A2DE-E58F4240AF1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99863" y="4945839"/>
            <a:ext cx="750297" cy="744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026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609600" y="926492"/>
            <a:ext cx="11376561" cy="5829300"/>
          </a:xfrm>
        </p:spPr>
        <p:txBody>
          <a:bodyPr/>
          <a:lstStyle/>
          <a:p>
            <a:pPr marL="0" lvl="0" indent="0">
              <a:buClrTx/>
              <a:buNone/>
            </a:pPr>
            <a:r>
              <a:rPr lang="en-US" dirty="0"/>
              <a:t>Intestinal phase =  no pathology</a:t>
            </a:r>
          </a:p>
          <a:p>
            <a:pPr marL="0" lvl="0" indent="0">
              <a:buClrTx/>
              <a:buNone/>
            </a:pPr>
            <a:r>
              <a:rPr lang="en-US" dirty="0"/>
              <a:t>	(only in canids)</a:t>
            </a:r>
          </a:p>
          <a:p>
            <a:pPr marL="0" lvl="0" indent="0">
              <a:buClrTx/>
              <a:buNone/>
            </a:pPr>
            <a:endParaRPr lang="en-US" b="1" dirty="0"/>
          </a:p>
          <a:p>
            <a:pPr marL="0" indent="0">
              <a:buClrTx/>
              <a:buNone/>
            </a:pPr>
            <a:r>
              <a:rPr lang="en-US" u="sng" dirty="0"/>
              <a:t>Extra-intestinal phase = systemic disease  </a:t>
            </a:r>
          </a:p>
          <a:p>
            <a:pPr marL="0" indent="0">
              <a:buClrTx/>
              <a:buNone/>
            </a:pPr>
            <a:r>
              <a:rPr lang="en-US" dirty="0"/>
              <a:t>	(occurs in canids or intermediate hosts)</a:t>
            </a:r>
          </a:p>
          <a:p>
            <a:pPr lvl="1">
              <a:buClrTx/>
              <a:buFont typeface="Wingdings" panose="05000000000000000000" pitchFamily="2" charset="2"/>
              <a:buChar char="§"/>
            </a:pPr>
            <a:r>
              <a:rPr lang="en-US" b="1" dirty="0"/>
              <a:t>Explosive multiplication of tachyzoites</a:t>
            </a:r>
          </a:p>
          <a:p>
            <a:pPr lvl="2">
              <a:buClrTx/>
              <a:buFont typeface="Wingdings" panose="05000000000000000000" pitchFamily="2" charset="2"/>
              <a:buChar char="§"/>
            </a:pPr>
            <a:r>
              <a:rPr lang="en-US" b="1" dirty="0"/>
              <a:t>massive direct destruction of host cells</a:t>
            </a:r>
          </a:p>
          <a:p>
            <a:pPr lvl="2">
              <a:buClrTx/>
              <a:buFont typeface="Wingdings" panose="05000000000000000000" pitchFamily="2" charset="2"/>
              <a:buChar char="§"/>
            </a:pPr>
            <a:r>
              <a:rPr lang="en-US" dirty="0"/>
              <a:t>acute immune response</a:t>
            </a:r>
          </a:p>
          <a:p>
            <a:pPr lvl="1">
              <a:buClrTx/>
              <a:buFont typeface="Wingdings" panose="05000000000000000000" pitchFamily="2" charset="2"/>
              <a:buChar char="§"/>
            </a:pPr>
            <a:r>
              <a:rPr lang="en-US" b="1" dirty="0"/>
              <a:t>Tissue cysts w/ bradyzoites</a:t>
            </a:r>
          </a:p>
          <a:p>
            <a:pPr lvl="2">
              <a:buClrTx/>
              <a:buFont typeface="Wingdings" panose="05000000000000000000" pitchFamily="2" charset="2"/>
              <a:buChar char="§"/>
            </a:pPr>
            <a:r>
              <a:rPr lang="en-US" dirty="0"/>
              <a:t>may cause tissue damage; low inflammation; latent</a:t>
            </a:r>
          </a:p>
          <a:p>
            <a:pPr lvl="2">
              <a:buClrTx/>
              <a:buFont typeface="Wingdings" panose="05000000000000000000" pitchFamily="2" charset="2"/>
              <a:buChar char="§"/>
            </a:pPr>
            <a:r>
              <a:rPr lang="en-US" b="1" dirty="0"/>
              <a:t>“Re-activation” source for transplacental transmission</a:t>
            </a:r>
            <a:endParaRPr lang="en-US" sz="8000" b="1" dirty="0"/>
          </a:p>
        </p:txBody>
      </p:sp>
      <p:sp>
        <p:nvSpPr>
          <p:cNvPr id="5" name="Rectangle 2">
            <a:extLst>
              <a:ext uri="{FF2B5EF4-FFF2-40B4-BE49-F238E27FC236}">
                <a16:creationId xmlns:a16="http://schemas.microsoft.com/office/drawing/2014/main" id="{307D8121-F6CA-4573-B2D4-587B1EB49C7B}"/>
              </a:ext>
            </a:extLst>
          </p:cNvPr>
          <p:cNvSpPr txBox="1">
            <a:spLocks noChangeArrowheads="1"/>
          </p:cNvSpPr>
          <p:nvPr/>
        </p:nvSpPr>
        <p:spPr bwMode="auto">
          <a:xfrm>
            <a:off x="1828800" y="128655"/>
            <a:ext cx="8305800" cy="6620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altLang="en-US" sz="4000" b="1" kern="0" dirty="0">
                <a:solidFill>
                  <a:srgbClr val="502604"/>
                </a:solidFill>
                <a:latin typeface="Century Gothic" panose="020B0502020202020204" pitchFamily="34" charset="0"/>
              </a:rPr>
              <a:t>Pathogenesis: </a:t>
            </a:r>
            <a:r>
              <a:rPr lang="en-US" altLang="en-US" sz="4000" b="1" i="1" kern="0" dirty="0">
                <a:solidFill>
                  <a:srgbClr val="502604"/>
                </a:solidFill>
                <a:latin typeface="Century Gothic" panose="020B0502020202020204" pitchFamily="34" charset="0"/>
              </a:rPr>
              <a:t>N. caninum</a:t>
            </a:r>
            <a:endParaRPr lang="en-US" altLang="en-US" sz="4000" kern="0" dirty="0">
              <a:solidFill>
                <a:srgbClr val="502604"/>
              </a:solidFill>
              <a:latin typeface="Century Gothic" panose="020B0502020202020204" pitchFamily="34" charset="0"/>
            </a:endParaRPr>
          </a:p>
        </p:txBody>
      </p:sp>
    </p:spTree>
    <p:extLst>
      <p:ext uri="{BB962C8B-B14F-4D97-AF65-F5344CB8AC3E}">
        <p14:creationId xmlns:p14="http://schemas.microsoft.com/office/powerpoint/2010/main" val="12157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4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1981200" y="870880"/>
            <a:ext cx="9832523" cy="5791199"/>
          </a:xfrm>
        </p:spPr>
        <p:txBody>
          <a:bodyPr/>
          <a:lstStyle/>
          <a:p>
            <a:pPr lvl="2">
              <a:buClrTx/>
              <a:buFont typeface="Wingdings" panose="05000000000000000000" pitchFamily="2" charset="2"/>
              <a:buChar char="§"/>
            </a:pPr>
            <a:r>
              <a:rPr lang="en-US" dirty="0"/>
              <a:t>More commonly a </a:t>
            </a:r>
            <a:r>
              <a:rPr lang="en-US" b="1" dirty="0"/>
              <a:t>neuromuscular disease of puppies after transplacental infection </a:t>
            </a:r>
          </a:p>
          <a:p>
            <a:pPr lvl="2">
              <a:buClrTx/>
              <a:buFont typeface="Wingdings" panose="05000000000000000000" pitchFamily="2" charset="2"/>
              <a:buChar char="§"/>
            </a:pPr>
            <a:endParaRPr lang="en-US" b="1" dirty="0"/>
          </a:p>
          <a:p>
            <a:pPr lvl="2">
              <a:buClrTx/>
              <a:buFont typeface="Wingdings" panose="05000000000000000000" pitchFamily="2" charset="2"/>
              <a:buChar char="§"/>
            </a:pPr>
            <a:r>
              <a:rPr lang="en-US" altLang="en-US" b="1" dirty="0"/>
              <a:t>If adults develop </a:t>
            </a:r>
            <a:r>
              <a:rPr lang="en-US" altLang="en-US" b="1" dirty="0" err="1"/>
              <a:t>dz</a:t>
            </a:r>
            <a:r>
              <a:rPr lang="en-US" altLang="en-US" b="1" dirty="0"/>
              <a:t> = neuromuscular </a:t>
            </a:r>
            <a:r>
              <a:rPr lang="en-US" altLang="en-US" b="1" dirty="0" err="1"/>
              <a:t>dz</a:t>
            </a:r>
            <a:r>
              <a:rPr lang="en-US" altLang="en-US" b="1" dirty="0"/>
              <a:t> </a:t>
            </a:r>
            <a:r>
              <a:rPr lang="en-US" altLang="en-US" dirty="0"/>
              <a:t>= muscle atrophy, rigid hyperextension, paralysis, head tilt, gait abnormality, dysphagia, seizure, cerebellar atrophy</a:t>
            </a:r>
          </a:p>
          <a:p>
            <a:pPr lvl="2">
              <a:buClrTx/>
              <a:buFont typeface="Wingdings" panose="05000000000000000000" pitchFamily="2" charset="2"/>
              <a:buChar char="§"/>
            </a:pPr>
            <a:endParaRPr lang="en-US" altLang="en-US" dirty="0"/>
          </a:p>
          <a:p>
            <a:pPr lvl="2">
              <a:buClrTx/>
              <a:buFont typeface="Wingdings" panose="05000000000000000000" pitchFamily="2" charset="2"/>
              <a:buChar char="§"/>
            </a:pPr>
            <a:r>
              <a:rPr lang="en-US" altLang="en-US" dirty="0"/>
              <a:t>Localized infections can cause nodular dermatitis</a:t>
            </a:r>
          </a:p>
          <a:p>
            <a:pPr marL="914400" lvl="2" indent="0">
              <a:buClrTx/>
              <a:buNone/>
            </a:pPr>
            <a:endParaRPr lang="en-US" altLang="en-US" dirty="0"/>
          </a:p>
          <a:p>
            <a:pPr lvl="2">
              <a:buClrTx/>
              <a:buFont typeface="Wingdings" panose="05000000000000000000" pitchFamily="2" charset="2"/>
              <a:buChar char="§"/>
            </a:pPr>
            <a:r>
              <a:rPr lang="en-US" altLang="en-US" dirty="0"/>
              <a:t>Overall, relatively rare disease despite high exposure</a:t>
            </a:r>
          </a:p>
          <a:p>
            <a:pPr lvl="3">
              <a:buClrTx/>
              <a:buFont typeface="Wingdings" panose="05000000000000000000" pitchFamily="2" charset="2"/>
              <a:buChar char="§"/>
            </a:pPr>
            <a:r>
              <a:rPr lang="en-US" altLang="en-US" dirty="0"/>
              <a:t>Pure breeds and dogs being immunosuppressed at risk</a:t>
            </a:r>
          </a:p>
          <a:p>
            <a:pPr marL="914400" lvl="2" indent="0">
              <a:buClrTx/>
              <a:buNone/>
            </a:pPr>
            <a:r>
              <a:rPr lang="en-US" altLang="en-US" dirty="0"/>
              <a:t> </a:t>
            </a:r>
            <a:endParaRPr lang="en-US" dirty="0"/>
          </a:p>
          <a:p>
            <a:pPr lvl="2">
              <a:buClrTx/>
              <a:buFont typeface="Wingdings" panose="05000000000000000000" pitchFamily="2" charset="2"/>
              <a:buChar char="§"/>
            </a:pPr>
            <a:r>
              <a:rPr lang="en-US" sz="2000" dirty="0"/>
              <a:t>FYI: Other non-specific clinical signs: pneumonia, urine incontinence, fecal incontinence, nephritis, myocarditis, polymyositis</a:t>
            </a:r>
          </a:p>
        </p:txBody>
      </p:sp>
      <p:sp>
        <p:nvSpPr>
          <p:cNvPr id="5" name="Rectangle 2">
            <a:extLst>
              <a:ext uri="{FF2B5EF4-FFF2-40B4-BE49-F238E27FC236}">
                <a16:creationId xmlns:a16="http://schemas.microsoft.com/office/drawing/2014/main" id="{034B6B96-A3A2-4CBD-930F-6EFE69EF3720}"/>
              </a:ext>
            </a:extLst>
          </p:cNvPr>
          <p:cNvSpPr txBox="1">
            <a:spLocks noChangeArrowheads="1"/>
          </p:cNvSpPr>
          <p:nvPr/>
        </p:nvSpPr>
        <p:spPr bwMode="auto">
          <a:xfrm>
            <a:off x="1447800" y="257649"/>
            <a:ext cx="8305800" cy="523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altLang="en-US" sz="3600" b="1" kern="0" dirty="0">
                <a:solidFill>
                  <a:srgbClr val="502604"/>
                </a:solidFill>
                <a:latin typeface="Century Gothic" panose="020B0502020202020204" pitchFamily="34" charset="0"/>
              </a:rPr>
              <a:t>Clinical Disease in Dogs: </a:t>
            </a:r>
            <a:r>
              <a:rPr lang="en-US" altLang="en-US" sz="3600" b="1" i="1" kern="0" dirty="0">
                <a:solidFill>
                  <a:srgbClr val="502604"/>
                </a:solidFill>
                <a:latin typeface="Century Gothic" panose="020B0502020202020204" pitchFamily="34" charset="0"/>
              </a:rPr>
              <a:t>N. caninum</a:t>
            </a:r>
          </a:p>
        </p:txBody>
      </p:sp>
      <p:pic>
        <p:nvPicPr>
          <p:cNvPr id="6" name="Picture 5">
            <a:extLst>
              <a:ext uri="{FF2B5EF4-FFF2-40B4-BE49-F238E27FC236}">
                <a16:creationId xmlns:a16="http://schemas.microsoft.com/office/drawing/2014/main" id="{0B6122D8-4AFF-46F3-86AE-6C53EC4F4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77" y="1016584"/>
            <a:ext cx="2469445" cy="3733800"/>
          </a:xfrm>
          <a:prstGeom prst="rect">
            <a:avLst/>
          </a:prstGeom>
        </p:spPr>
      </p:pic>
      <p:sp>
        <p:nvSpPr>
          <p:cNvPr id="7" name="TextBox 6">
            <a:extLst>
              <a:ext uri="{FF2B5EF4-FFF2-40B4-BE49-F238E27FC236}">
                <a16:creationId xmlns:a16="http://schemas.microsoft.com/office/drawing/2014/main" id="{7E2EA022-8FD1-4C1E-BA61-4EB3225086F9}"/>
              </a:ext>
            </a:extLst>
          </p:cNvPr>
          <p:cNvSpPr txBox="1"/>
          <p:nvPr/>
        </p:nvSpPr>
        <p:spPr>
          <a:xfrm>
            <a:off x="115325" y="4839837"/>
            <a:ext cx="2705381" cy="400110"/>
          </a:xfrm>
          <a:prstGeom prst="rect">
            <a:avLst/>
          </a:prstGeom>
          <a:noFill/>
        </p:spPr>
        <p:txBody>
          <a:bodyPr wrap="square" rtlCol="0">
            <a:spAutoFit/>
          </a:bodyPr>
          <a:lstStyle/>
          <a:p>
            <a:pPr algn="ctr"/>
            <a:r>
              <a:rPr lang="en-US" altLang="en-US" sz="2000" b="1" dirty="0">
                <a:latin typeface="Century Gothic" panose="020B0502020202020204" pitchFamily="34" charset="0"/>
              </a:rPr>
              <a:t>rigid hyperextension</a:t>
            </a:r>
            <a:endParaRPr lang="en-US" sz="2000" b="1" dirty="0">
              <a:latin typeface="Century Gothic" panose="020B0502020202020204" pitchFamily="34" charset="0"/>
            </a:endParaRPr>
          </a:p>
        </p:txBody>
      </p:sp>
      <p:sp>
        <p:nvSpPr>
          <p:cNvPr id="8" name="TextBox 7">
            <a:extLst>
              <a:ext uri="{FF2B5EF4-FFF2-40B4-BE49-F238E27FC236}">
                <a16:creationId xmlns:a16="http://schemas.microsoft.com/office/drawing/2014/main" id="{4529C365-2EED-4243-A00B-9BDC3FEBD5C0}"/>
              </a:ext>
            </a:extLst>
          </p:cNvPr>
          <p:cNvSpPr txBox="1"/>
          <p:nvPr/>
        </p:nvSpPr>
        <p:spPr>
          <a:xfrm>
            <a:off x="0" y="6340778"/>
            <a:ext cx="3124200" cy="400110"/>
          </a:xfrm>
          <a:prstGeom prst="rect">
            <a:avLst/>
          </a:prstGeom>
          <a:noFill/>
        </p:spPr>
        <p:txBody>
          <a:bodyPr wrap="square" rtlCol="0">
            <a:spAutoFit/>
          </a:bodyPr>
          <a:lstStyle/>
          <a:p>
            <a:r>
              <a:rPr lang="en-US" sz="1000" u="sng" dirty="0">
                <a:hlinkClick r:id="rId4"/>
              </a:rPr>
              <a:t>http://www.vin.com/apputil/content/defaultadv1.aspx?meta=Generic&amp;pId=11157&amp;id=3857014</a:t>
            </a:r>
            <a:endParaRPr lang="en-US" sz="1000" dirty="0"/>
          </a:p>
        </p:txBody>
      </p:sp>
    </p:spTree>
    <p:extLst>
      <p:ext uri="{BB962C8B-B14F-4D97-AF65-F5344CB8AC3E}">
        <p14:creationId xmlns:p14="http://schemas.microsoft.com/office/powerpoint/2010/main" val="109910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118282" y="1447800"/>
            <a:ext cx="6476999" cy="5188634"/>
          </a:xfrm>
        </p:spPr>
        <p:txBody>
          <a:bodyPr/>
          <a:lstStyle/>
          <a:p>
            <a:pPr marL="0" lvl="0" indent="0">
              <a:buClrTx/>
              <a:buNone/>
            </a:pPr>
            <a:r>
              <a:rPr lang="en-US" u="sng" dirty="0"/>
              <a:t>Congenital Neosporosis</a:t>
            </a:r>
          </a:p>
          <a:p>
            <a:pPr lvl="1">
              <a:buClrTx/>
              <a:buFont typeface="Wingdings" panose="05000000000000000000" pitchFamily="2" charset="2"/>
              <a:buChar char="§"/>
            </a:pPr>
            <a:r>
              <a:rPr lang="en-US" sz="2400" dirty="0"/>
              <a:t>Myositis and </a:t>
            </a:r>
            <a:r>
              <a:rPr lang="en-US" sz="2400" dirty="0" err="1"/>
              <a:t>polyradiculitis</a:t>
            </a:r>
            <a:r>
              <a:rPr lang="en-US" sz="2400" dirty="0"/>
              <a:t> of lumbosacral spinal nerve roots</a:t>
            </a:r>
          </a:p>
          <a:p>
            <a:pPr lvl="1">
              <a:buClrTx/>
              <a:buFont typeface="Wingdings" panose="05000000000000000000" pitchFamily="2" charset="2"/>
              <a:buChar char="§"/>
            </a:pPr>
            <a:endParaRPr lang="en-US" sz="2400" dirty="0"/>
          </a:p>
          <a:p>
            <a:pPr lvl="1">
              <a:buClrTx/>
              <a:buFont typeface="Wingdings" panose="05000000000000000000" pitchFamily="2" charset="2"/>
              <a:buChar char="§"/>
            </a:pPr>
            <a:r>
              <a:rPr lang="en-US" sz="2400" b="1" dirty="0"/>
              <a:t>Puppy with signs of paralysis </a:t>
            </a:r>
            <a:r>
              <a:rPr lang="en-US" sz="2400" dirty="0"/>
              <a:t>of 1 or both rear limbs at starting at 3-8 weeks of age (ascending paralysis) up to 6-months age</a:t>
            </a:r>
          </a:p>
          <a:p>
            <a:pPr lvl="1">
              <a:buClrTx/>
              <a:buFont typeface="Wingdings" panose="05000000000000000000" pitchFamily="2" charset="2"/>
              <a:buChar char="§"/>
            </a:pPr>
            <a:endParaRPr lang="en-US" sz="2400" dirty="0"/>
          </a:p>
          <a:p>
            <a:pPr lvl="1">
              <a:buClrTx/>
              <a:buFont typeface="Wingdings" panose="05000000000000000000" pitchFamily="2" charset="2"/>
              <a:buChar char="§"/>
            </a:pPr>
            <a:r>
              <a:rPr lang="en-US" sz="2400" b="1" dirty="0"/>
              <a:t>Puppies with flaccid hind limb paresis, affecting multiple littermates </a:t>
            </a:r>
            <a:r>
              <a:rPr lang="en-US" sz="2400" dirty="0"/>
              <a:t>(up to 50%) </a:t>
            </a:r>
          </a:p>
        </p:txBody>
      </p:sp>
      <p:sp>
        <p:nvSpPr>
          <p:cNvPr id="9" name="Rectangle 2">
            <a:extLst>
              <a:ext uri="{FF2B5EF4-FFF2-40B4-BE49-F238E27FC236}">
                <a16:creationId xmlns:a16="http://schemas.microsoft.com/office/drawing/2014/main" id="{608F4DB5-6AF9-45E1-823B-0F4E9D25E306}"/>
              </a:ext>
            </a:extLst>
          </p:cNvPr>
          <p:cNvSpPr txBox="1">
            <a:spLocks noChangeArrowheads="1"/>
          </p:cNvSpPr>
          <p:nvPr/>
        </p:nvSpPr>
        <p:spPr bwMode="auto">
          <a:xfrm>
            <a:off x="1447800" y="381000"/>
            <a:ext cx="8305800" cy="5841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altLang="en-US" sz="3600" b="1" kern="0" dirty="0">
                <a:solidFill>
                  <a:srgbClr val="502604"/>
                </a:solidFill>
                <a:latin typeface="Century Gothic" panose="020B0502020202020204" pitchFamily="34" charset="0"/>
              </a:rPr>
              <a:t>Clinical Disease in Dogs: </a:t>
            </a:r>
            <a:r>
              <a:rPr lang="en-US" altLang="en-US" sz="3600" b="1" i="1" kern="0" dirty="0">
                <a:solidFill>
                  <a:srgbClr val="502604"/>
                </a:solidFill>
                <a:latin typeface="Century Gothic" panose="020B0502020202020204" pitchFamily="34" charset="0"/>
              </a:rPr>
              <a:t>N. caninum</a:t>
            </a:r>
          </a:p>
        </p:txBody>
      </p:sp>
      <p:pic>
        <p:nvPicPr>
          <p:cNvPr id="8" name="Picture 7" descr="A picture containing outdoor, ground, dog, animal&#10;&#10;Description automatically generated">
            <a:extLst>
              <a:ext uri="{FF2B5EF4-FFF2-40B4-BE49-F238E27FC236}">
                <a16:creationId xmlns:a16="http://schemas.microsoft.com/office/drawing/2014/main" id="{2743C803-B779-4337-9389-12BA846EEB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29400" y="1293916"/>
            <a:ext cx="5105986" cy="5342518"/>
          </a:xfrm>
          <a:prstGeom prst="rect">
            <a:avLst/>
          </a:prstGeom>
        </p:spPr>
      </p:pic>
    </p:spTree>
    <p:extLst>
      <p:ext uri="{BB962C8B-B14F-4D97-AF65-F5344CB8AC3E}">
        <p14:creationId xmlns:p14="http://schemas.microsoft.com/office/powerpoint/2010/main" val="144116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61782D-1551-45AE-9D23-61E6C99E1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148142" y="3465431"/>
            <a:ext cx="3429000" cy="2236304"/>
          </a:xfrm>
          <a:prstGeom prst="rect">
            <a:avLst/>
          </a:prstGeom>
        </p:spPr>
      </p:pic>
      <p:sp>
        <p:nvSpPr>
          <p:cNvPr id="6" name="TextBox 5">
            <a:extLst>
              <a:ext uri="{FF2B5EF4-FFF2-40B4-BE49-F238E27FC236}">
                <a16:creationId xmlns:a16="http://schemas.microsoft.com/office/drawing/2014/main" id="{AEBA5DC5-0A17-4C2D-95A0-1B91274301DC}"/>
              </a:ext>
            </a:extLst>
          </p:cNvPr>
          <p:cNvSpPr txBox="1"/>
          <p:nvPr/>
        </p:nvSpPr>
        <p:spPr>
          <a:xfrm>
            <a:off x="9232350" y="6349776"/>
            <a:ext cx="2871299" cy="246221"/>
          </a:xfrm>
          <a:prstGeom prst="rect">
            <a:avLst/>
          </a:prstGeom>
          <a:noFill/>
        </p:spPr>
        <p:txBody>
          <a:bodyPr wrap="none" rtlCol="0">
            <a:spAutoFit/>
          </a:bodyPr>
          <a:lstStyle/>
          <a:p>
            <a:r>
              <a:rPr lang="en-US" sz="1000" u="sng" dirty="0">
                <a:hlinkClick r:id="rId4"/>
              </a:rPr>
              <a:t>https://www.cityu.edu.hk/ph/en/Research/VDP.html</a:t>
            </a:r>
            <a:endParaRPr lang="en-US" sz="1000" dirty="0"/>
          </a:p>
        </p:txBody>
      </p:sp>
      <p:sp>
        <p:nvSpPr>
          <p:cNvPr id="9" name="Rectangle 2">
            <a:extLst>
              <a:ext uri="{FF2B5EF4-FFF2-40B4-BE49-F238E27FC236}">
                <a16:creationId xmlns:a16="http://schemas.microsoft.com/office/drawing/2014/main" id="{9C991CD1-F187-4D88-9082-A52BEF168C71}"/>
              </a:ext>
            </a:extLst>
          </p:cNvPr>
          <p:cNvSpPr txBox="1">
            <a:spLocks noChangeArrowheads="1"/>
          </p:cNvSpPr>
          <p:nvPr/>
        </p:nvSpPr>
        <p:spPr bwMode="auto">
          <a:xfrm>
            <a:off x="1447800" y="228600"/>
            <a:ext cx="83058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altLang="en-US" sz="3600" b="1" kern="0" dirty="0">
                <a:solidFill>
                  <a:srgbClr val="502604"/>
                </a:solidFill>
                <a:latin typeface="Century Gothic" panose="020B0502020202020204" pitchFamily="34" charset="0"/>
              </a:rPr>
              <a:t>Clinical Disease: </a:t>
            </a:r>
            <a:r>
              <a:rPr lang="en-US" altLang="en-US" sz="3600" b="1" i="1" kern="0" dirty="0">
                <a:solidFill>
                  <a:srgbClr val="502604"/>
                </a:solidFill>
                <a:latin typeface="Century Gothic" panose="020B0502020202020204" pitchFamily="34" charset="0"/>
              </a:rPr>
              <a:t>N. caninum</a:t>
            </a:r>
          </a:p>
          <a:p>
            <a:pPr algn="ctr"/>
            <a:r>
              <a:rPr lang="en-US" altLang="en-US" sz="3600" kern="0" dirty="0">
                <a:solidFill>
                  <a:srgbClr val="502604"/>
                </a:solidFill>
                <a:latin typeface="Century Gothic" panose="020B0502020202020204" pitchFamily="34" charset="0"/>
              </a:rPr>
              <a:t>Cattle</a:t>
            </a:r>
          </a:p>
        </p:txBody>
      </p:sp>
      <p:pic>
        <p:nvPicPr>
          <p:cNvPr id="7" name="Picture 4" descr="Image result for dairy cow transparent background">
            <a:extLst>
              <a:ext uri="{FF2B5EF4-FFF2-40B4-BE49-F238E27FC236}">
                <a16:creationId xmlns:a16="http://schemas.microsoft.com/office/drawing/2014/main" id="{4CC48D41-871C-48EF-A29B-1F8EBB3EA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291" y="78210"/>
            <a:ext cx="2176892" cy="17505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8177BD-AAE2-5EA6-547F-C793294D29CC}"/>
              </a:ext>
            </a:extLst>
          </p:cNvPr>
          <p:cNvSpPr>
            <a:spLocks noGrp="1" noChangeArrowheads="1"/>
          </p:cNvSpPr>
          <p:nvPr>
            <p:ph idx="1"/>
          </p:nvPr>
        </p:nvSpPr>
        <p:spPr>
          <a:xfrm>
            <a:off x="0" y="2860779"/>
            <a:ext cx="9986660" cy="3581400"/>
          </a:xfrm>
        </p:spPr>
        <p:txBody>
          <a:bodyPr/>
          <a:lstStyle/>
          <a:p>
            <a:pPr lvl="1">
              <a:buClrTx/>
              <a:buFont typeface="Wingdings" panose="05000000000000000000" pitchFamily="2" charset="2"/>
              <a:buChar char="§"/>
            </a:pPr>
            <a:r>
              <a:rPr lang="en-US" b="1" dirty="0"/>
              <a:t>Abortions</a:t>
            </a:r>
            <a:r>
              <a:rPr lang="en-US" dirty="0"/>
              <a:t> (2</a:t>
            </a:r>
            <a:r>
              <a:rPr lang="en-US" baseline="30000" dirty="0"/>
              <a:t>nd</a:t>
            </a:r>
            <a:r>
              <a:rPr lang="en-US" dirty="0"/>
              <a:t> – 3</a:t>
            </a:r>
            <a:r>
              <a:rPr lang="en-US" baseline="30000" dirty="0"/>
              <a:t>rd</a:t>
            </a:r>
            <a:r>
              <a:rPr lang="en-US" dirty="0"/>
              <a:t> trimester)</a:t>
            </a:r>
            <a:endParaRPr lang="en-US" sz="3600" dirty="0"/>
          </a:p>
          <a:p>
            <a:pPr lvl="2">
              <a:buClrTx/>
              <a:buFont typeface="Wingdings" panose="05000000000000000000" pitchFamily="2" charset="2"/>
              <a:buChar char="§"/>
            </a:pPr>
            <a:r>
              <a:rPr lang="en-US" dirty="0"/>
              <a:t>Usually with 1</a:t>
            </a:r>
            <a:r>
              <a:rPr lang="en-US" baseline="30000" dirty="0"/>
              <a:t>st</a:t>
            </a:r>
            <a:r>
              <a:rPr lang="en-US" dirty="0"/>
              <a:t> post-infection pregnancy; autolysis of fetus</a:t>
            </a:r>
            <a:endParaRPr lang="en-US" sz="3200" dirty="0"/>
          </a:p>
          <a:p>
            <a:pPr lvl="2">
              <a:buClrTx/>
              <a:buFont typeface="Wingdings" panose="05000000000000000000" pitchFamily="2" charset="2"/>
              <a:buChar char="§"/>
            </a:pPr>
            <a:r>
              <a:rPr lang="en-US" dirty="0"/>
              <a:t>Later pregnancies usually go to term, but calves are infected (maintenance of </a:t>
            </a:r>
            <a:r>
              <a:rPr lang="en-US" dirty="0" err="1"/>
              <a:t>dz</a:t>
            </a:r>
            <a:r>
              <a:rPr lang="en-US" dirty="0"/>
              <a:t> in herds)</a:t>
            </a:r>
            <a:endParaRPr lang="en-US" sz="3200" dirty="0"/>
          </a:p>
          <a:p>
            <a:pPr lvl="1">
              <a:buClrTx/>
              <a:buFont typeface="Wingdings" panose="05000000000000000000" pitchFamily="2" charset="2"/>
              <a:buChar char="§"/>
            </a:pPr>
            <a:r>
              <a:rPr lang="en-US" b="1" dirty="0"/>
              <a:t>Transgenerational infections</a:t>
            </a:r>
          </a:p>
          <a:p>
            <a:pPr lvl="2">
              <a:buClrTx/>
              <a:buFont typeface="Wingdings" panose="05000000000000000000" pitchFamily="2" charset="2"/>
              <a:buChar char="§"/>
            </a:pPr>
            <a:r>
              <a:rPr lang="en-US" dirty="0"/>
              <a:t>Seropositive calves give birth to seropositive calves – </a:t>
            </a:r>
            <a:r>
              <a:rPr lang="en-US" u="sng" dirty="0"/>
              <a:t>without reinfection via </a:t>
            </a:r>
            <a:r>
              <a:rPr lang="en-US" u="sng" dirty="0" err="1"/>
              <a:t>sporocyst</a:t>
            </a:r>
            <a:r>
              <a:rPr lang="en-US" u="sng" dirty="0"/>
              <a:t> ingestion</a:t>
            </a:r>
            <a:endParaRPr lang="en-US" sz="3200" u="sng" dirty="0"/>
          </a:p>
          <a:p>
            <a:pPr lvl="1">
              <a:buClrTx/>
              <a:buFont typeface="Wingdings" panose="05000000000000000000" pitchFamily="2" charset="2"/>
              <a:buChar char="§"/>
            </a:pPr>
            <a:r>
              <a:rPr lang="en-US" b="1" dirty="0"/>
              <a:t>↓ milk production and ↓ weight gain</a:t>
            </a:r>
            <a:endParaRPr lang="en-US" sz="9200" b="1" dirty="0"/>
          </a:p>
        </p:txBody>
      </p:sp>
      <p:sp>
        <p:nvSpPr>
          <p:cNvPr id="2" name="Rectangle 2">
            <a:extLst>
              <a:ext uri="{FF2B5EF4-FFF2-40B4-BE49-F238E27FC236}">
                <a16:creationId xmlns:a16="http://schemas.microsoft.com/office/drawing/2014/main" id="{DAB903C3-EFAF-5973-EFD2-507DA0063CA1}"/>
              </a:ext>
            </a:extLst>
          </p:cNvPr>
          <p:cNvSpPr txBox="1">
            <a:spLocks noChangeArrowheads="1"/>
          </p:cNvSpPr>
          <p:nvPr/>
        </p:nvSpPr>
        <p:spPr bwMode="auto">
          <a:xfrm>
            <a:off x="2401204" y="2007552"/>
            <a:ext cx="7077490" cy="6228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b="1" kern="0" dirty="0">
                <a:solidFill>
                  <a:srgbClr val="502604"/>
                </a:solidFill>
                <a:latin typeface="Century Gothic" panose="020B0502020202020204" pitchFamily="34" charset="0"/>
              </a:rPr>
              <a:t>Infertility and abortion!</a:t>
            </a:r>
            <a:endParaRPr lang="en-US" altLang="en-US" kern="0" dirty="0">
              <a:solidFill>
                <a:srgbClr val="502604"/>
              </a:solidFill>
              <a:latin typeface="Century Gothic" panose="020B0502020202020204" pitchFamily="34" charset="0"/>
            </a:endParaRPr>
          </a:p>
        </p:txBody>
      </p:sp>
    </p:spTree>
    <p:extLst>
      <p:ext uri="{BB962C8B-B14F-4D97-AF65-F5344CB8AC3E}">
        <p14:creationId xmlns:p14="http://schemas.microsoft.com/office/powerpoint/2010/main" val="142228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8" name="Straight Connector 26">
            <a:extLst>
              <a:ext uri="{FF2B5EF4-FFF2-40B4-BE49-F238E27FC236}">
                <a16:creationId xmlns:a16="http://schemas.microsoft.com/office/drawing/2014/main" id="{4FCC25E9-1618-46E2-AB13-01EF73BD1481}"/>
              </a:ext>
            </a:extLst>
          </p:cNvPr>
          <p:cNvCxnSpPr>
            <a:cxnSpLocks noChangeShapeType="1"/>
          </p:cNvCxnSpPr>
          <p:nvPr/>
        </p:nvCxnSpPr>
        <p:spPr bwMode="auto">
          <a:xfrm>
            <a:off x="457200" y="3657600"/>
            <a:ext cx="11382375" cy="60325"/>
          </a:xfrm>
          <a:prstGeom prst="line">
            <a:avLst/>
          </a:prstGeom>
          <a:noFill/>
          <a:ln w="28575" algn="ctr">
            <a:solidFill>
              <a:srgbClr val="666699"/>
            </a:solidFill>
            <a:prstDash val="lgDash"/>
            <a:round/>
            <a:headEnd/>
            <a:tailEnd/>
          </a:ln>
          <a:extLst>
            <a:ext uri="{909E8E84-426E-40DD-AFC4-6F175D3DCCD1}">
              <a14:hiddenFill xmlns:a14="http://schemas.microsoft.com/office/drawing/2010/main">
                <a:noFill/>
              </a14:hiddenFill>
            </a:ext>
          </a:extLst>
        </p:spPr>
      </p:cxnSp>
      <p:pic>
        <p:nvPicPr>
          <p:cNvPr id="19459" name="Picture 2" descr="Image result for Gi tract transparent background">
            <a:extLst>
              <a:ext uri="{FF2B5EF4-FFF2-40B4-BE49-F238E27FC236}">
                <a16:creationId xmlns:a16="http://schemas.microsoft.com/office/drawing/2014/main" id="{35F02C91-BCC4-4326-B99A-235F9F615D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2213" y="5472113"/>
            <a:ext cx="1471612"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9">
            <a:extLst>
              <a:ext uri="{FF2B5EF4-FFF2-40B4-BE49-F238E27FC236}">
                <a16:creationId xmlns:a16="http://schemas.microsoft.com/office/drawing/2014/main" id="{EF95A3C1-E53D-4C15-9645-1A350D2D1ADE}"/>
              </a:ext>
            </a:extLst>
          </p:cNvPr>
          <p:cNvSpPr txBox="1">
            <a:spLocks noChangeArrowheads="1"/>
          </p:cNvSpPr>
          <p:nvPr/>
        </p:nvSpPr>
        <p:spPr bwMode="auto">
          <a:xfrm>
            <a:off x="3292475" y="342900"/>
            <a:ext cx="8382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666699"/>
                </a:solidFill>
                <a:effectLst/>
                <a:uLnTx/>
                <a:uFillTx/>
                <a:latin typeface="Century Gothic" panose="020B0502020202020204" pitchFamily="34" charset="0"/>
                <a:ea typeface="ＭＳ Ｐゴシック" pitchFamily="34" charset="-128"/>
                <a:cs typeface="+mn-cs"/>
              </a:rPr>
              <a:t>Grouped by Infection Site and Motility</a:t>
            </a:r>
          </a:p>
        </p:txBody>
      </p:sp>
      <p:pic>
        <p:nvPicPr>
          <p:cNvPr id="19461" name="Picture 6" descr="Related image">
            <a:extLst>
              <a:ext uri="{FF2B5EF4-FFF2-40B4-BE49-F238E27FC236}">
                <a16:creationId xmlns:a16="http://schemas.microsoft.com/office/drawing/2014/main" id="{F75837B9-DC1E-4033-A5B9-5E562AA0F57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98563" y="2441575"/>
            <a:ext cx="1243012"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2" name="Group 29">
            <a:extLst>
              <a:ext uri="{FF2B5EF4-FFF2-40B4-BE49-F238E27FC236}">
                <a16:creationId xmlns:a16="http://schemas.microsoft.com/office/drawing/2014/main" id="{5A872873-9294-44F8-A7B7-A6331078BC83}"/>
              </a:ext>
            </a:extLst>
          </p:cNvPr>
          <p:cNvGrpSpPr>
            <a:grpSpLocks/>
          </p:cNvGrpSpPr>
          <p:nvPr/>
        </p:nvGrpSpPr>
        <p:grpSpPr bwMode="auto">
          <a:xfrm>
            <a:off x="987425" y="3844925"/>
            <a:ext cx="1585913" cy="1273175"/>
            <a:chOff x="674694" y="5006480"/>
            <a:chExt cx="1828251" cy="1422443"/>
          </a:xfrm>
        </p:grpSpPr>
        <p:pic>
          <p:nvPicPr>
            <p:cNvPr id="19493" name="Picture 12" descr="Image result for cow silhouette transparent background">
              <a:extLst>
                <a:ext uri="{FF2B5EF4-FFF2-40B4-BE49-F238E27FC236}">
                  <a16:creationId xmlns:a16="http://schemas.microsoft.com/office/drawing/2014/main" id="{9423114D-5E6D-480D-B93B-E700465E398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0502" y="5006480"/>
              <a:ext cx="1422443" cy="142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4" name="Picture 8" descr="Related image">
              <a:extLst>
                <a:ext uri="{FF2B5EF4-FFF2-40B4-BE49-F238E27FC236}">
                  <a16:creationId xmlns:a16="http://schemas.microsoft.com/office/drawing/2014/main" id="{C72F1BAB-C345-47E0-B4FE-522F3AA1027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4694" y="5593401"/>
              <a:ext cx="714248" cy="72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3" name="TextBox 32">
            <a:extLst>
              <a:ext uri="{FF2B5EF4-FFF2-40B4-BE49-F238E27FC236}">
                <a16:creationId xmlns:a16="http://schemas.microsoft.com/office/drawing/2014/main" id="{8F7A60FE-964A-4233-87DB-4E7044F51DE1}"/>
              </a:ext>
            </a:extLst>
          </p:cNvPr>
          <p:cNvSpPr txBox="1">
            <a:spLocks noChangeArrowheads="1"/>
          </p:cNvSpPr>
          <p:nvPr/>
        </p:nvSpPr>
        <p:spPr bwMode="auto">
          <a:xfrm>
            <a:off x="319088" y="3860800"/>
            <a:ext cx="1049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34" charset="-128"/>
                <a:cs typeface="+mn-cs"/>
              </a:rPr>
              <a:t>systemic</a:t>
            </a:r>
          </a:p>
        </p:txBody>
      </p:sp>
      <p:sp>
        <p:nvSpPr>
          <p:cNvPr id="19464" name="TextBox 33">
            <a:extLst>
              <a:ext uri="{FF2B5EF4-FFF2-40B4-BE49-F238E27FC236}">
                <a16:creationId xmlns:a16="http://schemas.microsoft.com/office/drawing/2014/main" id="{5F4807C2-B5A4-4924-A68A-B32145125B96}"/>
              </a:ext>
            </a:extLst>
          </p:cNvPr>
          <p:cNvSpPr txBox="1">
            <a:spLocks noChangeArrowheads="1"/>
          </p:cNvSpPr>
          <p:nvPr/>
        </p:nvSpPr>
        <p:spPr bwMode="auto">
          <a:xfrm>
            <a:off x="425450" y="5334000"/>
            <a:ext cx="1095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34" charset="-128"/>
                <a:cs typeface="+mn-cs"/>
              </a:rPr>
              <a:t>intestines</a:t>
            </a:r>
          </a:p>
        </p:txBody>
      </p:sp>
      <p:sp>
        <p:nvSpPr>
          <p:cNvPr id="19465" name="TextBox 34">
            <a:extLst>
              <a:ext uri="{FF2B5EF4-FFF2-40B4-BE49-F238E27FC236}">
                <a16:creationId xmlns:a16="http://schemas.microsoft.com/office/drawing/2014/main" id="{84E20C8E-FA0C-4C2E-989F-DC3D56B89CF0}"/>
              </a:ext>
            </a:extLst>
          </p:cNvPr>
          <p:cNvSpPr txBox="1">
            <a:spLocks noChangeArrowheads="1"/>
          </p:cNvSpPr>
          <p:nvPr/>
        </p:nvSpPr>
        <p:spPr bwMode="auto">
          <a:xfrm>
            <a:off x="374650" y="2381250"/>
            <a:ext cx="865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34" charset="-128"/>
                <a:cs typeface="+mn-cs"/>
              </a:rPr>
              <a:t>blood/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entury Gothic" panose="020B0502020202020204" pitchFamily="34" charset="0"/>
                <a:ea typeface="ＭＳ Ｐゴシック" pitchFamily="34" charset="-128"/>
                <a:cs typeface="+mn-cs"/>
              </a:rPr>
              <a:t>tissue</a:t>
            </a:r>
          </a:p>
        </p:txBody>
      </p:sp>
      <p:grpSp>
        <p:nvGrpSpPr>
          <p:cNvPr id="19466" name="Group 3">
            <a:extLst>
              <a:ext uri="{FF2B5EF4-FFF2-40B4-BE49-F238E27FC236}">
                <a16:creationId xmlns:a16="http://schemas.microsoft.com/office/drawing/2014/main" id="{05AF42F2-510A-4F78-83F0-E0F52089521D}"/>
              </a:ext>
            </a:extLst>
          </p:cNvPr>
          <p:cNvGrpSpPr>
            <a:grpSpLocks/>
          </p:cNvGrpSpPr>
          <p:nvPr/>
        </p:nvGrpSpPr>
        <p:grpSpPr bwMode="auto">
          <a:xfrm>
            <a:off x="7639050" y="1076325"/>
            <a:ext cx="4613086" cy="5569753"/>
            <a:chOff x="2062993" y="1143548"/>
            <a:chExt cx="5204291" cy="5570590"/>
          </a:xfrm>
        </p:grpSpPr>
        <p:sp>
          <p:nvSpPr>
            <p:cNvPr id="5" name="TextBox 4">
              <a:extLst>
                <a:ext uri="{FF2B5EF4-FFF2-40B4-BE49-F238E27FC236}">
                  <a16:creationId xmlns:a16="http://schemas.microsoft.com/office/drawing/2014/main" id="{EB8FEB14-238C-4A69-BD33-1D2FFC9A39F6}"/>
                </a:ext>
              </a:extLst>
            </p:cNvPr>
            <p:cNvSpPr txBox="1"/>
            <p:nvPr/>
          </p:nvSpPr>
          <p:spPr>
            <a:xfrm>
              <a:off x="2062993" y="1143548"/>
              <a:ext cx="4162171" cy="954231"/>
            </a:xfrm>
            <a:prstGeom prst="rect">
              <a:avLst/>
            </a:prstGeom>
            <a:solidFill>
              <a:schemeClr val="bg1">
                <a:lumMod val="75000"/>
              </a:schemeClr>
            </a:solidFill>
            <a:ln>
              <a:solidFill>
                <a:schemeClr val="bg1">
                  <a:lumMod val="75000"/>
                </a:schemeClr>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Flagellates</a:t>
              </a:r>
              <a:r>
                <a:rPr kumimoji="0" lang="en-US" sz="2800" b="0" i="1" u="none" strike="noStrike" kern="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(sg = Excavates)</a:t>
              </a:r>
            </a:p>
          </p:txBody>
        </p:sp>
        <p:sp>
          <p:nvSpPr>
            <p:cNvPr id="19485" name="TextBox 8">
              <a:extLst>
                <a:ext uri="{FF2B5EF4-FFF2-40B4-BE49-F238E27FC236}">
                  <a16:creationId xmlns:a16="http://schemas.microsoft.com/office/drawing/2014/main" id="{E417DD30-4B61-42EC-825D-0EB0D98CC6D9}"/>
                </a:ext>
              </a:extLst>
            </p:cNvPr>
            <p:cNvSpPr txBox="1">
              <a:spLocks noChangeArrowheads="1"/>
            </p:cNvSpPr>
            <p:nvPr/>
          </p:nvSpPr>
          <p:spPr bwMode="auto">
            <a:xfrm>
              <a:off x="2530575" y="2412669"/>
              <a:ext cx="31082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err="1">
                  <a:ln>
                    <a:noFill/>
                  </a:ln>
                  <a:solidFill>
                    <a:prstClr val="white">
                      <a:lumMod val="65000"/>
                    </a:prstClr>
                  </a:solidFill>
                  <a:effectLst/>
                  <a:uLnTx/>
                  <a:uFillTx/>
                  <a:latin typeface="Century Gothic" panose="020B0502020202020204" pitchFamily="34" charset="0"/>
                  <a:ea typeface="ＭＳ Ｐゴシック" pitchFamily="34" charset="-128"/>
                  <a:cs typeface="+mn-cs"/>
                </a:rPr>
                <a:t>Hemoflagellates</a:t>
              </a:r>
              <a:endParaRPr kumimoji="0" lang="en-US" altLang="en-US" sz="2000" b="0"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ＭＳ Ｐゴシック" pitchFamily="34" charset="-128"/>
                <a:cs typeface="+mn-cs"/>
              </a:endParaRPr>
            </a:p>
          </p:txBody>
        </p:sp>
        <p:sp>
          <p:nvSpPr>
            <p:cNvPr id="19486" name="Rectangle 13">
              <a:extLst>
                <a:ext uri="{FF2B5EF4-FFF2-40B4-BE49-F238E27FC236}">
                  <a16:creationId xmlns:a16="http://schemas.microsoft.com/office/drawing/2014/main" id="{1CE09A47-4A33-4156-B64E-7AFFB678EF24}"/>
                </a:ext>
              </a:extLst>
            </p:cNvPr>
            <p:cNvSpPr>
              <a:spLocks noChangeArrowheads="1"/>
            </p:cNvSpPr>
            <p:nvPr/>
          </p:nvSpPr>
          <p:spPr bwMode="auto">
            <a:xfrm>
              <a:off x="2848450" y="2871901"/>
              <a:ext cx="274320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ＭＳ Ｐゴシック" pitchFamily="34" charset="-128"/>
                  <a:cs typeface="+mn-cs"/>
                </a:rPr>
                <a:t>Trypanosoma </a:t>
              </a:r>
              <a:r>
                <a:rPr kumimoji="0" lang="en-US" altLang="en-US" sz="1800" b="0" i="1" u="none" strike="noStrike" kern="1200" cap="none" spc="0" normalizeH="0" baseline="0" noProof="0" dirty="0" err="1">
                  <a:ln>
                    <a:noFill/>
                  </a:ln>
                  <a:solidFill>
                    <a:prstClr val="white">
                      <a:lumMod val="65000"/>
                    </a:prstClr>
                  </a:solidFill>
                  <a:effectLst/>
                  <a:uLnTx/>
                  <a:uFillTx/>
                  <a:latin typeface="Century Gothic" panose="020B0502020202020204" pitchFamily="34" charset="0"/>
                  <a:ea typeface="ＭＳ Ｐゴシック" pitchFamily="34" charset="-128"/>
                  <a:cs typeface="+mn-cs"/>
                </a:rPr>
                <a:t>cruzi</a:t>
              </a:r>
              <a:endParaRPr kumimoji="0" lang="en-US" altLang="en-US" sz="1800" b="0" i="1"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ＭＳ Ｐゴシック" pitchFamily="34" charset="-128"/>
                <a:cs typeface="+mn-cs"/>
              </a:endParaRPr>
            </a:p>
          </p:txBody>
        </p:sp>
        <p:sp>
          <p:nvSpPr>
            <p:cNvPr id="19487" name="Rectangle 14">
              <a:extLst>
                <a:ext uri="{FF2B5EF4-FFF2-40B4-BE49-F238E27FC236}">
                  <a16:creationId xmlns:a16="http://schemas.microsoft.com/office/drawing/2014/main" id="{58D47BC1-7DE5-4CEB-A4F0-C5837F43CC0B}"/>
                </a:ext>
              </a:extLst>
            </p:cNvPr>
            <p:cNvSpPr>
              <a:spLocks noChangeArrowheads="1"/>
            </p:cNvSpPr>
            <p:nvPr/>
          </p:nvSpPr>
          <p:spPr bwMode="auto">
            <a:xfrm>
              <a:off x="2810566" y="6000073"/>
              <a:ext cx="44567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err="1">
                  <a:ln>
                    <a:noFill/>
                  </a:ln>
                  <a:solidFill>
                    <a:prstClr val="white">
                      <a:lumMod val="65000"/>
                    </a:prstClr>
                  </a:solidFill>
                  <a:effectLst/>
                  <a:uLnTx/>
                  <a:uFillTx/>
                  <a:latin typeface="Century Gothic" panose="020B0502020202020204" pitchFamily="34" charset="0"/>
                  <a:ea typeface="ＭＳ Ｐゴシック" pitchFamily="34" charset="-128"/>
                  <a:cs typeface="+mn-cs"/>
                </a:rPr>
                <a:t>Tritrichomonas</a:t>
              </a:r>
              <a:r>
                <a:rPr kumimoji="0" lang="en-US" altLang="en-US" sz="1800" b="0" i="1"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ＭＳ Ｐゴシック" pitchFamily="34" charset="-128"/>
                  <a:cs typeface="+mn-cs"/>
                </a:rPr>
                <a:t> </a:t>
              </a:r>
              <a:r>
                <a:rPr kumimoji="0" lang="en-US" altLang="en-US" sz="1800" b="0" i="1" u="none" strike="noStrike" kern="1200" cap="none" spc="0" normalizeH="0" baseline="0" noProof="0" dirty="0" err="1">
                  <a:ln>
                    <a:noFill/>
                  </a:ln>
                  <a:solidFill>
                    <a:prstClr val="white">
                      <a:lumMod val="65000"/>
                    </a:prstClr>
                  </a:solidFill>
                  <a:effectLst/>
                  <a:uLnTx/>
                  <a:uFillTx/>
                  <a:latin typeface="Century Gothic" panose="020B0502020202020204" pitchFamily="34" charset="0"/>
                  <a:ea typeface="ＭＳ Ｐゴシック" pitchFamily="34" charset="-128"/>
                  <a:cs typeface="+mn-cs"/>
                </a:rPr>
                <a:t>blagburni</a:t>
              </a:r>
              <a:endParaRPr kumimoji="0" lang="en-US" altLang="en-US" sz="1800" b="0"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ＭＳ Ｐゴシック" pitchFamily="34" charset="-128"/>
                <a:cs typeface="+mn-cs"/>
              </a:endParaRPr>
            </a:p>
          </p:txBody>
        </p:sp>
        <p:sp>
          <p:nvSpPr>
            <p:cNvPr id="19488" name="Rectangle 15">
              <a:extLst>
                <a:ext uri="{FF2B5EF4-FFF2-40B4-BE49-F238E27FC236}">
                  <a16:creationId xmlns:a16="http://schemas.microsoft.com/office/drawing/2014/main" id="{3075A147-604B-497B-9E3B-285CEC40D4E2}"/>
                </a:ext>
              </a:extLst>
            </p:cNvPr>
            <p:cNvSpPr>
              <a:spLocks noChangeArrowheads="1"/>
            </p:cNvSpPr>
            <p:nvPr/>
          </p:nvSpPr>
          <p:spPr bwMode="auto">
            <a:xfrm>
              <a:off x="2872255" y="3221455"/>
              <a:ext cx="2816104" cy="31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ＭＳ Ｐゴシック" pitchFamily="34" charset="-128"/>
                  <a:cs typeface="+mn-cs"/>
                </a:rPr>
                <a:t>Leishmania infantum</a:t>
              </a:r>
            </a:p>
          </p:txBody>
        </p:sp>
        <p:sp>
          <p:nvSpPr>
            <p:cNvPr id="19489" name="Rectangle 16">
              <a:extLst>
                <a:ext uri="{FF2B5EF4-FFF2-40B4-BE49-F238E27FC236}">
                  <a16:creationId xmlns:a16="http://schemas.microsoft.com/office/drawing/2014/main" id="{804E4943-1A16-49AF-B042-9775A4AB549F}"/>
                </a:ext>
              </a:extLst>
            </p:cNvPr>
            <p:cNvSpPr>
              <a:spLocks noChangeArrowheads="1"/>
            </p:cNvSpPr>
            <p:nvPr/>
          </p:nvSpPr>
          <p:spPr bwMode="auto">
            <a:xfrm>
              <a:off x="2810566" y="6344750"/>
              <a:ext cx="1752740" cy="36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ＭＳ Ｐゴシック" pitchFamily="34" charset="-128"/>
                  <a:cs typeface="+mn-cs"/>
                </a:rPr>
                <a:t>Giardia spp.</a:t>
              </a:r>
              <a:endParaRPr kumimoji="0" lang="en-US" altLang="en-US" sz="1800" b="0"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ＭＳ Ｐゴシック" pitchFamily="34" charset="-128"/>
                <a:cs typeface="+mn-cs"/>
              </a:endParaRPr>
            </a:p>
          </p:txBody>
        </p:sp>
        <p:sp>
          <p:nvSpPr>
            <p:cNvPr id="19490" name="TextBox 25">
              <a:extLst>
                <a:ext uri="{FF2B5EF4-FFF2-40B4-BE49-F238E27FC236}">
                  <a16:creationId xmlns:a16="http://schemas.microsoft.com/office/drawing/2014/main" id="{E67AB7F3-CBAC-4AD7-A9E1-D650A0223F8C}"/>
                </a:ext>
              </a:extLst>
            </p:cNvPr>
            <p:cNvSpPr txBox="1">
              <a:spLocks noChangeArrowheads="1"/>
            </p:cNvSpPr>
            <p:nvPr/>
          </p:nvSpPr>
          <p:spPr bwMode="auto">
            <a:xfrm>
              <a:off x="2303441" y="5325755"/>
              <a:ext cx="4813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err="1">
                  <a:ln>
                    <a:noFill/>
                  </a:ln>
                  <a:solidFill>
                    <a:prstClr val="white">
                      <a:lumMod val="65000"/>
                    </a:prstClr>
                  </a:solidFill>
                  <a:effectLst/>
                  <a:uLnTx/>
                  <a:uFillTx/>
                  <a:latin typeface="Century Gothic" panose="020B0502020202020204" pitchFamily="34" charset="0"/>
                  <a:ea typeface="ＭＳ Ｐゴシック" pitchFamily="34" charset="-128"/>
                  <a:cs typeface="+mn-cs"/>
                </a:rPr>
                <a:t>Mucoflagellates</a:t>
              </a:r>
              <a:endParaRPr kumimoji="0" lang="en-US" altLang="en-US" sz="2000" b="0"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ＭＳ Ｐゴシック" pitchFamily="34" charset="-128"/>
                <a:cs typeface="+mn-cs"/>
              </a:endParaRPr>
            </a:p>
          </p:txBody>
        </p:sp>
        <p:sp>
          <p:nvSpPr>
            <p:cNvPr id="37" name="Rectangle 36">
              <a:extLst>
                <a:ext uri="{FF2B5EF4-FFF2-40B4-BE49-F238E27FC236}">
                  <a16:creationId xmlns:a16="http://schemas.microsoft.com/office/drawing/2014/main" id="{97A84693-E2E1-481F-9A1E-5B1EBC9D8FAF}"/>
                </a:ext>
              </a:extLst>
            </p:cNvPr>
            <p:cNvSpPr/>
            <p:nvPr/>
          </p:nvSpPr>
          <p:spPr>
            <a:xfrm>
              <a:off x="2849221" y="4118970"/>
              <a:ext cx="2741946" cy="312785"/>
            </a:xfrm>
            <a:prstGeom prst="rect">
              <a:avLst/>
            </a:prstGeom>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ＭＳ Ｐゴシック" pitchFamily="34" charset="-128"/>
                  <a:cs typeface="+mn-cs"/>
                </a:rPr>
                <a:t>Trypanosoma </a:t>
              </a:r>
              <a:r>
                <a:rPr kumimoji="0" lang="en-US" altLang="en-US" sz="1800" b="0" i="1" u="none" strike="noStrike" kern="1200" cap="none" spc="0" normalizeH="0" baseline="0" noProof="0" dirty="0" err="1">
                  <a:ln>
                    <a:noFill/>
                  </a:ln>
                  <a:solidFill>
                    <a:prstClr val="white">
                      <a:lumMod val="65000"/>
                    </a:prstClr>
                  </a:solidFill>
                  <a:effectLst/>
                  <a:uLnTx/>
                  <a:uFillTx/>
                  <a:latin typeface="Century Gothic" panose="020B0502020202020204" pitchFamily="34" charset="0"/>
                  <a:ea typeface="ＭＳ Ｐゴシック" pitchFamily="34" charset="-128"/>
                  <a:cs typeface="+mn-cs"/>
                </a:rPr>
                <a:t>cruzi</a:t>
              </a:r>
              <a:endParaRPr kumimoji="0" lang="en-US" altLang="en-US" sz="1800" b="0" i="1"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ＭＳ Ｐゴシック" pitchFamily="34" charset="-128"/>
                <a:cs typeface="+mn-cs"/>
              </a:endParaRPr>
            </a:p>
          </p:txBody>
        </p:sp>
        <p:sp>
          <p:nvSpPr>
            <p:cNvPr id="38" name="Rectangle 37">
              <a:extLst>
                <a:ext uri="{FF2B5EF4-FFF2-40B4-BE49-F238E27FC236}">
                  <a16:creationId xmlns:a16="http://schemas.microsoft.com/office/drawing/2014/main" id="{3D97DCA3-4EB1-4B00-94FC-62A63AD2C3F2}"/>
                </a:ext>
              </a:extLst>
            </p:cNvPr>
            <p:cNvSpPr/>
            <p:nvPr/>
          </p:nvSpPr>
          <p:spPr>
            <a:xfrm>
              <a:off x="2859967" y="4479388"/>
              <a:ext cx="2816104" cy="313979"/>
            </a:xfrm>
            <a:prstGeom prst="rect">
              <a:avLst/>
            </a:prstGeom>
          </p:spPr>
          <p:txBody>
            <a:bodyPr wrap="none">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ＭＳ Ｐゴシック" pitchFamily="34" charset="-128"/>
                  <a:cs typeface="+mn-cs"/>
                </a:rPr>
                <a:t>Leishmania infantum</a:t>
              </a:r>
            </a:p>
          </p:txBody>
        </p:sp>
      </p:grpSp>
      <p:grpSp>
        <p:nvGrpSpPr>
          <p:cNvPr id="19467" name="Group 2">
            <a:extLst>
              <a:ext uri="{FF2B5EF4-FFF2-40B4-BE49-F238E27FC236}">
                <a16:creationId xmlns:a16="http://schemas.microsoft.com/office/drawing/2014/main" id="{A34E81AD-7BF9-47AD-A7A9-A86C84C62C33}"/>
              </a:ext>
            </a:extLst>
          </p:cNvPr>
          <p:cNvGrpSpPr>
            <a:grpSpLocks/>
          </p:cNvGrpSpPr>
          <p:nvPr/>
        </p:nvGrpSpPr>
        <p:grpSpPr bwMode="auto">
          <a:xfrm>
            <a:off x="3027363" y="2336800"/>
            <a:ext cx="4599759" cy="4412352"/>
            <a:chOff x="5659458" y="2410536"/>
            <a:chExt cx="4611450" cy="4412687"/>
          </a:xfrm>
        </p:grpSpPr>
        <p:sp>
          <p:nvSpPr>
            <p:cNvPr id="19473" name="TextBox 6">
              <a:extLst>
                <a:ext uri="{FF2B5EF4-FFF2-40B4-BE49-F238E27FC236}">
                  <a16:creationId xmlns:a16="http://schemas.microsoft.com/office/drawing/2014/main" id="{4C238D36-CAA6-46AF-BBB4-143EDF1EDDEA}"/>
                </a:ext>
              </a:extLst>
            </p:cNvPr>
            <p:cNvSpPr txBox="1">
              <a:spLocks noChangeArrowheads="1"/>
            </p:cNvSpPr>
            <p:nvPr/>
          </p:nvSpPr>
          <p:spPr bwMode="auto">
            <a:xfrm>
              <a:off x="5661954" y="5332057"/>
              <a:ext cx="4608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chemeClr val="bg1">
                      <a:lumMod val="65000"/>
                    </a:schemeClr>
                  </a:solidFill>
                  <a:effectLst/>
                  <a:uLnTx/>
                  <a:uFillTx/>
                  <a:latin typeface="Century Gothic" panose="020B0502020202020204" pitchFamily="34" charset="0"/>
                  <a:ea typeface="ＭＳ Ｐゴシック" pitchFamily="34" charset="-128"/>
                  <a:cs typeface="+mn-cs"/>
                </a:rPr>
                <a:t>Intestinal apicomplexan </a:t>
              </a:r>
              <a:r>
                <a:rPr kumimoji="0" lang="en-US" altLang="en-US" sz="2000" b="0" i="0" u="none" strike="noStrike" kern="1200" cap="none" spc="0" normalizeH="0" baseline="0" noProof="0" dirty="0">
                  <a:ln>
                    <a:noFill/>
                  </a:ln>
                  <a:solidFill>
                    <a:schemeClr val="bg1">
                      <a:lumMod val="65000"/>
                    </a:schemeClr>
                  </a:solidFill>
                  <a:effectLst/>
                  <a:uLnTx/>
                  <a:uFillTx/>
                  <a:latin typeface="Century Gothic" panose="020B0502020202020204" pitchFamily="34" charset="0"/>
                  <a:ea typeface="ＭＳ Ｐゴシック" pitchFamily="34" charset="-128"/>
                  <a:cs typeface="+mn-cs"/>
                </a:rPr>
                <a:t>(coccidia)</a:t>
              </a:r>
            </a:p>
          </p:txBody>
        </p:sp>
        <p:sp>
          <p:nvSpPr>
            <p:cNvPr id="19474" name="TextBox 7">
              <a:extLst>
                <a:ext uri="{FF2B5EF4-FFF2-40B4-BE49-F238E27FC236}">
                  <a16:creationId xmlns:a16="http://schemas.microsoft.com/office/drawing/2014/main" id="{C3D4EAB5-E8FD-4098-83FD-85625AD26C28}"/>
                </a:ext>
              </a:extLst>
            </p:cNvPr>
            <p:cNvSpPr txBox="1">
              <a:spLocks noChangeArrowheads="1"/>
            </p:cNvSpPr>
            <p:nvPr/>
          </p:nvSpPr>
          <p:spPr bwMode="auto">
            <a:xfrm>
              <a:off x="5707927" y="2410536"/>
              <a:ext cx="4223721" cy="40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Blood </a:t>
              </a:r>
              <a:r>
                <a:rPr kumimoji="0" lang="en-US" alt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itchFamily="34" charset="-128"/>
                  <a:cs typeface="+mn-cs"/>
                </a:rPr>
                <a:t>apicomplexa</a:t>
              </a:r>
              <a:r>
                <a:rPr kumimoji="0" lang="en-US" altLang="en-US" sz="20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 </a:t>
              </a:r>
              <a:r>
                <a:rPr kumimoji="0" lang="en-US" altLang="en-US" sz="20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a:t>
              </a:r>
              <a:r>
                <a:rPr kumimoji="0" lang="en-US" altLang="en-US" sz="2000" b="0" i="0"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itchFamily="34" charset="-128"/>
                  <a:cs typeface="+mn-cs"/>
                </a:rPr>
                <a:t>piroplasms</a:t>
              </a:r>
              <a:r>
                <a:rPr kumimoji="0" lang="en-US" altLang="en-US" sz="20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a:t>
              </a:r>
            </a:p>
          </p:txBody>
        </p:sp>
        <p:sp>
          <p:nvSpPr>
            <p:cNvPr id="19475" name="Rectangle 17">
              <a:extLst>
                <a:ext uri="{FF2B5EF4-FFF2-40B4-BE49-F238E27FC236}">
                  <a16:creationId xmlns:a16="http://schemas.microsoft.com/office/drawing/2014/main" id="{7AC1498A-AE99-45C2-9DF8-548B1DF73D74}"/>
                </a:ext>
              </a:extLst>
            </p:cNvPr>
            <p:cNvSpPr>
              <a:spLocks noChangeArrowheads="1"/>
            </p:cNvSpPr>
            <p:nvPr/>
          </p:nvSpPr>
          <p:spPr bwMode="auto">
            <a:xfrm>
              <a:off x="5973409" y="5748467"/>
              <a:ext cx="3049646" cy="31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white">
                      <a:lumMod val="75000"/>
                    </a:prstClr>
                  </a:solidFill>
                  <a:effectLst/>
                  <a:uLnTx/>
                  <a:uFillTx/>
                  <a:latin typeface="Century Gothic" panose="020B0502020202020204" pitchFamily="34" charset="0"/>
                  <a:ea typeface="ＭＳ Ｐゴシック" pitchFamily="34" charset="-128"/>
                  <a:cs typeface="+mn-cs"/>
                </a:rPr>
                <a:t>Cryptosporidium parvum</a:t>
              </a:r>
            </a:p>
          </p:txBody>
        </p:sp>
        <p:sp>
          <p:nvSpPr>
            <p:cNvPr id="19476" name="Rectangle 18">
              <a:extLst>
                <a:ext uri="{FF2B5EF4-FFF2-40B4-BE49-F238E27FC236}">
                  <a16:creationId xmlns:a16="http://schemas.microsoft.com/office/drawing/2014/main" id="{AD69AEC7-5295-43D0-8978-8B8AA8EBE8E1}"/>
                </a:ext>
              </a:extLst>
            </p:cNvPr>
            <p:cNvSpPr>
              <a:spLocks noChangeArrowheads="1"/>
            </p:cNvSpPr>
            <p:nvPr/>
          </p:nvSpPr>
          <p:spPr bwMode="auto">
            <a:xfrm>
              <a:off x="5973409" y="6160889"/>
              <a:ext cx="1530260" cy="31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white">
                      <a:lumMod val="75000"/>
                    </a:prstClr>
                  </a:solidFill>
                  <a:effectLst/>
                  <a:uLnTx/>
                  <a:uFillTx/>
                  <a:latin typeface="Century Gothic" panose="020B0502020202020204" pitchFamily="34" charset="0"/>
                  <a:ea typeface="ＭＳ Ｐゴシック" pitchFamily="34" charset="-128"/>
                  <a:cs typeface="+mn-cs"/>
                </a:rPr>
                <a:t>Eimeria spp.</a:t>
              </a:r>
            </a:p>
          </p:txBody>
        </p:sp>
        <p:sp>
          <p:nvSpPr>
            <p:cNvPr id="19477" name="Rectangle 19">
              <a:extLst>
                <a:ext uri="{FF2B5EF4-FFF2-40B4-BE49-F238E27FC236}">
                  <a16:creationId xmlns:a16="http://schemas.microsoft.com/office/drawing/2014/main" id="{C337FD71-AA49-494D-AE22-DCF37E555694}"/>
                </a:ext>
              </a:extLst>
            </p:cNvPr>
            <p:cNvSpPr>
              <a:spLocks noChangeArrowheads="1"/>
            </p:cNvSpPr>
            <p:nvPr/>
          </p:nvSpPr>
          <p:spPr bwMode="auto">
            <a:xfrm>
              <a:off x="5987598" y="6509267"/>
              <a:ext cx="2954677" cy="31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1" u="none" strike="noStrike" kern="1200" cap="none" spc="0" normalizeH="0" baseline="0" noProof="0" dirty="0" err="1">
                  <a:ln>
                    <a:noFill/>
                  </a:ln>
                  <a:solidFill>
                    <a:schemeClr val="bg1">
                      <a:lumMod val="75000"/>
                    </a:schemeClr>
                  </a:solidFill>
                  <a:effectLst/>
                  <a:uLnTx/>
                  <a:uFillTx/>
                  <a:latin typeface="Century Gothic" panose="020B0502020202020204" pitchFamily="34" charset="0"/>
                  <a:ea typeface="ＭＳ Ｐゴシック" pitchFamily="34" charset="-128"/>
                  <a:cs typeface="+mn-cs"/>
                </a:rPr>
                <a:t>Cystoisospora</a:t>
              </a:r>
              <a:r>
                <a:rPr kumimoji="0" lang="en-US" altLang="en-US" sz="1800" b="0" i="1" u="none" strike="noStrike" kern="1200" cap="none" spc="0" normalizeH="0" baseline="0" noProof="0" dirty="0">
                  <a:ln>
                    <a:noFill/>
                  </a:ln>
                  <a:solidFill>
                    <a:schemeClr val="bg1">
                      <a:lumMod val="75000"/>
                    </a:schemeClr>
                  </a:solidFill>
                  <a:effectLst/>
                  <a:uLnTx/>
                  <a:uFillTx/>
                  <a:latin typeface="Century Gothic" panose="020B0502020202020204" pitchFamily="34" charset="0"/>
                  <a:ea typeface="ＭＳ Ｐゴシック" pitchFamily="34" charset="-128"/>
                  <a:cs typeface="+mn-cs"/>
                </a:rPr>
                <a:t> spp.</a:t>
              </a:r>
            </a:p>
          </p:txBody>
        </p:sp>
        <p:sp>
          <p:nvSpPr>
            <p:cNvPr id="19478" name="Rectangle 20">
              <a:extLst>
                <a:ext uri="{FF2B5EF4-FFF2-40B4-BE49-F238E27FC236}">
                  <a16:creationId xmlns:a16="http://schemas.microsoft.com/office/drawing/2014/main" id="{49152A70-C0B6-4CCE-9E00-41515B197BE7}"/>
                </a:ext>
              </a:extLst>
            </p:cNvPr>
            <p:cNvSpPr>
              <a:spLocks noChangeArrowheads="1"/>
            </p:cNvSpPr>
            <p:nvPr/>
          </p:nvSpPr>
          <p:spPr bwMode="auto">
            <a:xfrm>
              <a:off x="6051255" y="3127114"/>
              <a:ext cx="20222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itchFamily="34" charset="-128"/>
                  <a:cs typeface="+mn-cs"/>
                </a:rPr>
                <a:t>Cytauxzoon</a:t>
              </a:r>
              <a:r>
                <a:rPr kumimoji="0" lang="en-US" altLang="en-US" sz="1800" b="0" i="1"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 </a:t>
              </a:r>
              <a:r>
                <a:rPr kumimoji="0" lang="en-US" altLang="en-US" sz="1800" b="0" i="1"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itchFamily="34" charset="-128"/>
                  <a:cs typeface="+mn-cs"/>
                </a:rPr>
                <a:t>felis</a:t>
              </a:r>
              <a:endParaRPr kumimoji="0" lang="en-US" altLang="en-US" sz="1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endParaRPr>
            </a:p>
          </p:txBody>
        </p:sp>
        <p:sp>
          <p:nvSpPr>
            <p:cNvPr id="19479" name="Rectangle 21">
              <a:extLst>
                <a:ext uri="{FF2B5EF4-FFF2-40B4-BE49-F238E27FC236}">
                  <a16:creationId xmlns:a16="http://schemas.microsoft.com/office/drawing/2014/main" id="{B8B6A776-8078-4051-A2C6-BF39EC7D9CB6}"/>
                </a:ext>
              </a:extLst>
            </p:cNvPr>
            <p:cNvSpPr>
              <a:spLocks noChangeArrowheads="1"/>
            </p:cNvSpPr>
            <p:nvPr/>
          </p:nvSpPr>
          <p:spPr bwMode="auto">
            <a:xfrm>
              <a:off x="6051255" y="2772681"/>
              <a:ext cx="1612220" cy="3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Babesia spp.</a:t>
              </a:r>
            </a:p>
          </p:txBody>
        </p:sp>
        <p:sp>
          <p:nvSpPr>
            <p:cNvPr id="19480" name="Rectangle 22">
              <a:extLst>
                <a:ext uri="{FF2B5EF4-FFF2-40B4-BE49-F238E27FC236}">
                  <a16:creationId xmlns:a16="http://schemas.microsoft.com/office/drawing/2014/main" id="{DF84F3EC-07D7-45D0-921F-83F1612783D7}"/>
                </a:ext>
              </a:extLst>
            </p:cNvPr>
            <p:cNvSpPr>
              <a:spLocks noChangeArrowheads="1"/>
            </p:cNvSpPr>
            <p:nvPr/>
          </p:nvSpPr>
          <p:spPr bwMode="auto">
            <a:xfrm>
              <a:off x="6051255" y="4105904"/>
              <a:ext cx="25103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Toxoplasma gondii</a:t>
              </a:r>
            </a:p>
          </p:txBody>
        </p:sp>
        <p:sp>
          <p:nvSpPr>
            <p:cNvPr id="19481" name="Rectangle 23">
              <a:extLst>
                <a:ext uri="{FF2B5EF4-FFF2-40B4-BE49-F238E27FC236}">
                  <a16:creationId xmlns:a16="http://schemas.microsoft.com/office/drawing/2014/main" id="{A3ADABC2-A828-4EFC-B05E-0E1A1163F6D3}"/>
                </a:ext>
              </a:extLst>
            </p:cNvPr>
            <p:cNvSpPr>
              <a:spLocks noChangeArrowheads="1"/>
            </p:cNvSpPr>
            <p:nvPr/>
          </p:nvSpPr>
          <p:spPr bwMode="auto">
            <a:xfrm>
              <a:off x="6051255" y="4464364"/>
              <a:ext cx="24720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itchFamily="34" charset="-128"/>
                  <a:cs typeface="+mn-cs"/>
                </a:rPr>
                <a:t>Neospora</a:t>
              </a:r>
              <a:r>
                <a:rPr kumimoji="0" lang="en-US" altLang="en-US" sz="1800" b="0" i="1"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 caninum</a:t>
              </a:r>
            </a:p>
          </p:txBody>
        </p:sp>
        <p:sp>
          <p:nvSpPr>
            <p:cNvPr id="19482" name="Rectangle 24">
              <a:extLst>
                <a:ext uri="{FF2B5EF4-FFF2-40B4-BE49-F238E27FC236}">
                  <a16:creationId xmlns:a16="http://schemas.microsoft.com/office/drawing/2014/main" id="{39D74717-E20A-42EE-A2E0-18D8CB5FC63D}"/>
                </a:ext>
              </a:extLst>
            </p:cNvPr>
            <p:cNvSpPr>
              <a:spLocks noChangeArrowheads="1"/>
            </p:cNvSpPr>
            <p:nvPr/>
          </p:nvSpPr>
          <p:spPr bwMode="auto">
            <a:xfrm>
              <a:off x="6051255" y="4822825"/>
              <a:ext cx="1935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itchFamily="34" charset="-128"/>
                  <a:cs typeface="+mn-cs"/>
                </a:rPr>
                <a:t>Sarcocystis</a:t>
              </a:r>
              <a:r>
                <a:rPr kumimoji="0" lang="en-US" altLang="en-US" sz="1800" b="0" i="1"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 spp.</a:t>
              </a:r>
              <a:endParaRPr kumimoji="0" lang="en-US" altLang="en-US" sz="1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endParaRPr>
            </a:p>
          </p:txBody>
        </p:sp>
        <p:sp>
          <p:nvSpPr>
            <p:cNvPr id="19483" name="TextBox 38">
              <a:extLst>
                <a:ext uri="{FF2B5EF4-FFF2-40B4-BE49-F238E27FC236}">
                  <a16:creationId xmlns:a16="http://schemas.microsoft.com/office/drawing/2014/main" id="{79571CD2-F771-440A-B84F-74F063723DC7}"/>
                </a:ext>
              </a:extLst>
            </p:cNvPr>
            <p:cNvSpPr txBox="1">
              <a:spLocks noChangeArrowheads="1"/>
            </p:cNvSpPr>
            <p:nvPr/>
          </p:nvSpPr>
          <p:spPr bwMode="auto">
            <a:xfrm>
              <a:off x="5659458" y="3790890"/>
              <a:ext cx="4427819" cy="40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Systemic </a:t>
              </a:r>
              <a:r>
                <a:rPr kumimoji="0" lang="en-US" alt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itchFamily="34" charset="-128"/>
                  <a:cs typeface="+mn-cs"/>
                </a:rPr>
                <a:t>apicomplexa</a:t>
              </a:r>
              <a:r>
                <a:rPr kumimoji="0" lang="en-US" altLang="en-US" sz="20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 </a:t>
              </a:r>
              <a:r>
                <a:rPr kumimoji="0" lang="en-US" altLang="en-US" sz="20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(coccidia)</a:t>
              </a:r>
              <a:endParaRPr kumimoji="0" lang="en-US" altLang="en-US" sz="20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endParaRPr>
            </a:p>
          </p:txBody>
        </p:sp>
      </p:grpSp>
      <p:sp>
        <p:nvSpPr>
          <p:cNvPr id="19468" name="TextBox 40">
            <a:extLst>
              <a:ext uri="{FF2B5EF4-FFF2-40B4-BE49-F238E27FC236}">
                <a16:creationId xmlns:a16="http://schemas.microsoft.com/office/drawing/2014/main" id="{E22A1FB2-EB9C-4D4E-82A5-5DEBC9DC2A85}"/>
              </a:ext>
            </a:extLst>
          </p:cNvPr>
          <p:cNvSpPr txBox="1">
            <a:spLocks noChangeArrowheads="1"/>
          </p:cNvSpPr>
          <p:nvPr/>
        </p:nvSpPr>
        <p:spPr bwMode="auto">
          <a:xfrm>
            <a:off x="374650" y="457200"/>
            <a:ext cx="23955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4D4D73"/>
                </a:solidFill>
                <a:effectLst/>
                <a:uLnTx/>
                <a:uFillTx/>
                <a:latin typeface="Century Gothic" panose="020B0502020202020204" pitchFamily="34" charset="0"/>
                <a:ea typeface="ＭＳ Ｐゴシック" pitchFamily="34" charset="-128"/>
                <a:cs typeface="+mn-cs"/>
              </a:rPr>
              <a:t>Parasitic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4D4D73"/>
                </a:solidFill>
                <a:effectLst/>
                <a:uLnTx/>
                <a:uFillTx/>
                <a:latin typeface="Century Gothic" panose="020B0502020202020204" pitchFamily="34" charset="0"/>
                <a:ea typeface="ＭＳ Ｐゴシック" pitchFamily="34" charset="-128"/>
                <a:cs typeface="+mn-cs"/>
              </a:rPr>
              <a:t>Protozoa</a:t>
            </a:r>
          </a:p>
        </p:txBody>
      </p:sp>
      <p:sp>
        <p:nvSpPr>
          <p:cNvPr id="40" name="TextBox 39">
            <a:extLst>
              <a:ext uri="{FF2B5EF4-FFF2-40B4-BE49-F238E27FC236}">
                <a16:creationId xmlns:a16="http://schemas.microsoft.com/office/drawing/2014/main" id="{3BACAC01-FE1E-43E2-AF43-C1527041BCC1}"/>
              </a:ext>
            </a:extLst>
          </p:cNvPr>
          <p:cNvSpPr txBox="1"/>
          <p:nvPr/>
        </p:nvSpPr>
        <p:spPr>
          <a:xfrm>
            <a:off x="3292475" y="1079500"/>
            <a:ext cx="3536950" cy="954088"/>
          </a:xfrm>
          <a:prstGeom prst="rect">
            <a:avLst/>
          </a:prstGeom>
          <a:solidFill>
            <a:srgbClr val="666699"/>
          </a:solidFill>
          <a:ln>
            <a:solidFill>
              <a:srgbClr val="666699"/>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entury Gothic" panose="020B0502020202020204" pitchFamily="34" charset="0"/>
                <a:ea typeface="ＭＳ Ｐゴシック" pitchFamily="34" charset="-128"/>
                <a:cs typeface="+mn-cs"/>
              </a:rPr>
              <a:t>Apicomplexa</a:t>
            </a:r>
            <a:r>
              <a:rPr kumimoji="0" lang="en-US" sz="2800" b="1" i="0" u="none" strike="noStrike" kern="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(sg =</a:t>
            </a:r>
            <a:r>
              <a:rPr kumimoji="0" lang="en-US" sz="2800" b="0" i="0" u="none" strike="noStrike" kern="0" cap="none" spc="0" normalizeH="0" baseline="0" noProof="0" dirty="0" err="1">
                <a:ln>
                  <a:noFill/>
                </a:ln>
                <a:solidFill>
                  <a:prstClr val="white"/>
                </a:solidFill>
                <a:effectLst/>
                <a:uLnTx/>
                <a:uFillTx/>
                <a:latin typeface="Century Gothic" panose="020B0502020202020204" pitchFamily="34" charset="0"/>
                <a:ea typeface="ＭＳ Ｐゴシック" pitchFamily="34" charset="-128"/>
                <a:cs typeface="+mn-cs"/>
              </a:rPr>
              <a:t>Alveolates</a:t>
            </a:r>
            <a:r>
              <a:rPr kumimoji="0" lang="en-US" sz="2800" b="0" i="0" u="none" strike="noStrike" kern="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a:t>
            </a:r>
          </a:p>
        </p:txBody>
      </p:sp>
      <p:cxnSp>
        <p:nvCxnSpPr>
          <p:cNvPr id="19470" name="Straight Connector 41">
            <a:extLst>
              <a:ext uri="{FF2B5EF4-FFF2-40B4-BE49-F238E27FC236}">
                <a16:creationId xmlns:a16="http://schemas.microsoft.com/office/drawing/2014/main" id="{FC27F0B4-287A-456D-A933-7CF892A58071}"/>
              </a:ext>
            </a:extLst>
          </p:cNvPr>
          <p:cNvCxnSpPr>
            <a:cxnSpLocks noChangeShapeType="1"/>
          </p:cNvCxnSpPr>
          <p:nvPr/>
        </p:nvCxnSpPr>
        <p:spPr bwMode="auto">
          <a:xfrm>
            <a:off x="387350" y="5175250"/>
            <a:ext cx="11382375" cy="60325"/>
          </a:xfrm>
          <a:prstGeom prst="line">
            <a:avLst/>
          </a:prstGeom>
          <a:noFill/>
          <a:ln w="28575" algn="ctr">
            <a:solidFill>
              <a:srgbClr val="666699"/>
            </a:solidFill>
            <a:prstDash val="lgDash"/>
            <a:round/>
            <a:headEnd/>
            <a:tailEnd/>
          </a:ln>
          <a:extLst>
            <a:ext uri="{909E8E84-426E-40DD-AFC4-6F175D3DCCD1}">
              <a14:hiddenFill xmlns:a14="http://schemas.microsoft.com/office/drawing/2010/main">
                <a:noFill/>
              </a14:hiddenFill>
            </a:ext>
          </a:extLst>
        </p:spPr>
      </p:cxnSp>
      <p:sp>
        <p:nvSpPr>
          <p:cNvPr id="19471" name="Rectangle 42">
            <a:extLst>
              <a:ext uri="{FF2B5EF4-FFF2-40B4-BE49-F238E27FC236}">
                <a16:creationId xmlns:a16="http://schemas.microsoft.com/office/drawing/2014/main" id="{0AD718DE-7EF4-46FD-98A7-2A1B2D05B678}"/>
              </a:ext>
            </a:extLst>
          </p:cNvPr>
          <p:cNvSpPr>
            <a:spLocks noChangeArrowheads="1"/>
          </p:cNvSpPr>
          <p:nvPr/>
        </p:nvSpPr>
        <p:spPr bwMode="auto">
          <a:xfrm>
            <a:off x="96838" y="66675"/>
            <a:ext cx="2962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entury Gothic" panose="020B0502020202020204" pitchFamily="34" charset="0"/>
                <a:ea typeface="ＭＳ Ｐゴシック" pitchFamily="34" charset="-128"/>
                <a:cs typeface="+mn-cs"/>
              </a:rPr>
              <a:t>(know terms on this slide)</a:t>
            </a:r>
          </a:p>
        </p:txBody>
      </p:sp>
      <p:sp>
        <p:nvSpPr>
          <p:cNvPr id="44" name="Rectangle 43">
            <a:extLst>
              <a:ext uri="{FF2B5EF4-FFF2-40B4-BE49-F238E27FC236}">
                <a16:creationId xmlns:a16="http://schemas.microsoft.com/office/drawing/2014/main" id="{ADEF3D14-574B-47C8-B01E-380ECA2E531D}"/>
              </a:ext>
            </a:extLst>
          </p:cNvPr>
          <p:cNvSpPr/>
          <p:nvPr/>
        </p:nvSpPr>
        <p:spPr>
          <a:xfrm>
            <a:off x="3278113" y="4053124"/>
            <a:ext cx="2887334" cy="672471"/>
          </a:xfrm>
          <a:prstGeom prst="rect">
            <a:avLst/>
          </a:prstGeom>
          <a:solidFill>
            <a:srgbClr val="666699">
              <a:alpha val="16078"/>
            </a:srgbClr>
          </a:solidFill>
          <a:ln>
            <a:solidFill>
              <a:srgbClr val="666699"/>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2" descr="Image result for cat silhouette transparent background">
            <a:extLst>
              <a:ext uri="{FF2B5EF4-FFF2-40B4-BE49-F238E27FC236}">
                <a16:creationId xmlns:a16="http://schemas.microsoft.com/office/drawing/2014/main" id="{5B273442-4872-43FC-A98D-11EECFA3500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flipH="1">
            <a:off x="388623" y="4456564"/>
            <a:ext cx="539555" cy="562267"/>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14">
            <a:extLst>
              <a:ext uri="{FF2B5EF4-FFF2-40B4-BE49-F238E27FC236}">
                <a16:creationId xmlns:a16="http://schemas.microsoft.com/office/drawing/2014/main" id="{240EDA0F-DD32-48CB-842C-DAEF0B1BFBE6}"/>
              </a:ext>
            </a:extLst>
          </p:cNvPr>
          <p:cNvSpPr>
            <a:spLocks noChangeArrowheads="1"/>
          </p:cNvSpPr>
          <p:nvPr/>
        </p:nvSpPr>
        <p:spPr bwMode="auto">
          <a:xfrm>
            <a:off x="8301699" y="5571355"/>
            <a:ext cx="3950437" cy="36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err="1">
                <a:ln>
                  <a:noFill/>
                </a:ln>
                <a:solidFill>
                  <a:prstClr val="white">
                    <a:lumMod val="65000"/>
                  </a:prstClr>
                </a:solidFill>
                <a:effectLst/>
                <a:uLnTx/>
                <a:uFillTx/>
                <a:latin typeface="Century Gothic" panose="020B0502020202020204" pitchFamily="34" charset="0"/>
                <a:ea typeface="ＭＳ Ｐゴシック" pitchFamily="34" charset="-128"/>
                <a:cs typeface="+mn-cs"/>
              </a:rPr>
              <a:t>Tritrichomonas</a:t>
            </a:r>
            <a:r>
              <a:rPr kumimoji="0" lang="en-US" altLang="en-US" sz="1800" b="0" i="1"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ＭＳ Ｐゴシック" pitchFamily="34" charset="-128"/>
                <a:cs typeface="+mn-cs"/>
              </a:rPr>
              <a:t> </a:t>
            </a:r>
            <a:r>
              <a:rPr kumimoji="0" lang="en-US" altLang="en-US" sz="1800" b="0" i="1" u="none" strike="noStrike" kern="1200" cap="none" spc="0" normalizeH="0" baseline="0" noProof="0" dirty="0" err="1">
                <a:ln>
                  <a:noFill/>
                </a:ln>
                <a:solidFill>
                  <a:prstClr val="white">
                    <a:lumMod val="65000"/>
                  </a:prstClr>
                </a:solidFill>
                <a:effectLst/>
                <a:uLnTx/>
                <a:uFillTx/>
                <a:latin typeface="Century Gothic" panose="020B0502020202020204" pitchFamily="34" charset="0"/>
                <a:ea typeface="ＭＳ Ｐゴシック" pitchFamily="34" charset="-128"/>
                <a:cs typeface="+mn-cs"/>
              </a:rPr>
              <a:t>foetus</a:t>
            </a:r>
            <a:endParaRPr kumimoji="0" lang="en-US" altLang="en-US" sz="1800" b="0"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ＭＳ Ｐゴシック" pitchFamily="34" charset="-128"/>
              <a:cs typeface="+mn-cs"/>
            </a:endParaRPr>
          </a:p>
        </p:txBody>
      </p:sp>
    </p:spTree>
    <p:extLst>
      <p:ext uri="{BB962C8B-B14F-4D97-AF65-F5344CB8AC3E}">
        <p14:creationId xmlns:p14="http://schemas.microsoft.com/office/powerpoint/2010/main" val="2868364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5400" y="0"/>
            <a:ext cx="6463732" cy="6442187"/>
          </a:xfrm>
        </p:spPr>
      </p:pic>
      <p:sp>
        <p:nvSpPr>
          <p:cNvPr id="5" name="TextBox 4"/>
          <p:cNvSpPr txBox="1"/>
          <p:nvPr/>
        </p:nvSpPr>
        <p:spPr>
          <a:xfrm>
            <a:off x="7239000" y="6400800"/>
            <a:ext cx="4774064" cy="276999"/>
          </a:xfrm>
          <a:prstGeom prst="rect">
            <a:avLst/>
          </a:prstGeom>
          <a:noFill/>
        </p:spPr>
        <p:txBody>
          <a:bodyPr wrap="none" rtlCol="0">
            <a:spAutoFit/>
          </a:bodyPr>
          <a:lstStyle/>
          <a:p>
            <a:r>
              <a:rPr lang="en-US" sz="1200" dirty="0">
                <a:hlinkClick r:id="rId3"/>
              </a:rPr>
              <a:t>http://genex.crinet.com/page4393/AbortionInDairyCattleGeneralConcepts</a:t>
            </a:r>
            <a:r>
              <a:rPr lang="en-US" sz="1200" dirty="0"/>
              <a:t> </a:t>
            </a:r>
          </a:p>
        </p:txBody>
      </p:sp>
      <p:sp>
        <p:nvSpPr>
          <p:cNvPr id="7" name="Rectangle 2">
            <a:extLst>
              <a:ext uri="{FF2B5EF4-FFF2-40B4-BE49-F238E27FC236}">
                <a16:creationId xmlns:a16="http://schemas.microsoft.com/office/drawing/2014/main" id="{DE942675-0F39-4D3A-A889-509733B6F7D6}"/>
              </a:ext>
            </a:extLst>
          </p:cNvPr>
          <p:cNvSpPr txBox="1">
            <a:spLocks noChangeArrowheads="1"/>
          </p:cNvSpPr>
          <p:nvPr/>
        </p:nvSpPr>
        <p:spPr bwMode="auto">
          <a:xfrm>
            <a:off x="28135" y="228600"/>
            <a:ext cx="4482532" cy="757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altLang="en-US" sz="3600" kern="0" dirty="0">
                <a:solidFill>
                  <a:srgbClr val="502604"/>
                </a:solidFill>
                <a:latin typeface="Century Gothic" panose="020B0502020202020204" pitchFamily="34" charset="0"/>
              </a:rPr>
              <a:t>Cattle Abortions</a:t>
            </a:r>
          </a:p>
        </p:txBody>
      </p:sp>
      <p:sp>
        <p:nvSpPr>
          <p:cNvPr id="2" name="Rectangle 1">
            <a:extLst>
              <a:ext uri="{FF2B5EF4-FFF2-40B4-BE49-F238E27FC236}">
                <a16:creationId xmlns:a16="http://schemas.microsoft.com/office/drawing/2014/main" id="{E159CAB2-A0B5-4FC1-8BF7-6C4AAAD0697B}"/>
              </a:ext>
            </a:extLst>
          </p:cNvPr>
          <p:cNvSpPr/>
          <p:nvPr/>
        </p:nvSpPr>
        <p:spPr bwMode="auto">
          <a:xfrm>
            <a:off x="5105400" y="4267200"/>
            <a:ext cx="6705600" cy="609600"/>
          </a:xfrm>
          <a:prstGeom prst="rect">
            <a:avLst/>
          </a:prstGeom>
          <a:no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Rectangle 2">
            <a:extLst>
              <a:ext uri="{FF2B5EF4-FFF2-40B4-BE49-F238E27FC236}">
                <a16:creationId xmlns:a16="http://schemas.microsoft.com/office/drawing/2014/main" id="{0C039A30-12C6-4BAD-9CB7-8031721A8DCE}"/>
              </a:ext>
            </a:extLst>
          </p:cNvPr>
          <p:cNvSpPr txBox="1">
            <a:spLocks noChangeArrowheads="1"/>
          </p:cNvSpPr>
          <p:nvPr/>
        </p:nvSpPr>
        <p:spPr bwMode="auto">
          <a:xfrm>
            <a:off x="28135" y="5634323"/>
            <a:ext cx="4086665" cy="757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altLang="en-US" sz="3600" b="1" kern="0" dirty="0">
                <a:solidFill>
                  <a:srgbClr val="CC0099"/>
                </a:solidFill>
                <a:latin typeface="Century Gothic" panose="020B0502020202020204" pitchFamily="34" charset="0"/>
              </a:rPr>
              <a:t>FYI this chart</a:t>
            </a:r>
          </a:p>
        </p:txBody>
      </p:sp>
    </p:spTree>
    <p:extLst>
      <p:ext uri="{BB962C8B-B14F-4D97-AF65-F5344CB8AC3E}">
        <p14:creationId xmlns:p14="http://schemas.microsoft.com/office/powerpoint/2010/main" val="1700901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362200" y="193146"/>
            <a:ext cx="6477000" cy="852488"/>
          </a:xfrm>
        </p:spPr>
        <p:txBody>
          <a:bodyPr/>
          <a:lstStyle/>
          <a:p>
            <a:r>
              <a:rPr lang="en-US" altLang="en-US" b="1" dirty="0">
                <a:solidFill>
                  <a:srgbClr val="502604"/>
                </a:solidFill>
                <a:latin typeface="Century Gothic" panose="020B0502020202020204" pitchFamily="34" charset="0"/>
              </a:rPr>
              <a:t>Diagnosis: </a:t>
            </a:r>
            <a:r>
              <a:rPr lang="en-US" altLang="en-US" b="1" i="1" dirty="0">
                <a:solidFill>
                  <a:srgbClr val="502604"/>
                </a:solidFill>
                <a:latin typeface="Century Gothic" panose="020B0502020202020204" pitchFamily="34" charset="0"/>
              </a:rPr>
              <a:t>N. caninum</a:t>
            </a:r>
            <a:endParaRPr lang="en-US" altLang="en-US" i="1" dirty="0">
              <a:solidFill>
                <a:srgbClr val="502604"/>
              </a:solidFill>
              <a:latin typeface="Century Gothic" panose="020B0502020202020204" pitchFamily="34" charset="0"/>
            </a:endParaRPr>
          </a:p>
        </p:txBody>
      </p:sp>
      <p:sp>
        <p:nvSpPr>
          <p:cNvPr id="14339" name="Rectangle 3"/>
          <p:cNvSpPr>
            <a:spLocks noGrp="1" noChangeArrowheads="1"/>
          </p:cNvSpPr>
          <p:nvPr>
            <p:ph idx="1"/>
          </p:nvPr>
        </p:nvSpPr>
        <p:spPr>
          <a:xfrm>
            <a:off x="139105" y="1060905"/>
            <a:ext cx="8825896" cy="5386916"/>
          </a:xfrm>
        </p:spPr>
        <p:txBody>
          <a:bodyPr/>
          <a:lstStyle/>
          <a:p>
            <a:pPr lvl="0">
              <a:buClrTx/>
              <a:buFont typeface="Wingdings" panose="05000000000000000000" pitchFamily="2" charset="2"/>
              <a:buChar char="§"/>
            </a:pPr>
            <a:r>
              <a:rPr lang="en-US" b="1" dirty="0"/>
              <a:t>Dogs</a:t>
            </a:r>
            <a:endParaRPr lang="en-US" sz="4000" b="1" dirty="0"/>
          </a:p>
          <a:p>
            <a:pPr lvl="1">
              <a:buClrTx/>
              <a:buFont typeface="Wingdings" panose="05000000000000000000" pitchFamily="2" charset="2"/>
              <a:buChar char="§"/>
            </a:pPr>
            <a:r>
              <a:rPr lang="en-US" b="1" dirty="0"/>
              <a:t>Puppy – classic flaccid hind limb</a:t>
            </a:r>
            <a:endParaRPr lang="en-US" sz="3600" b="1" dirty="0"/>
          </a:p>
          <a:p>
            <a:pPr lvl="1">
              <a:buClrTx/>
              <a:buFont typeface="Wingdings" panose="05000000000000000000" pitchFamily="2" charset="2"/>
              <a:buChar char="§"/>
            </a:pPr>
            <a:r>
              <a:rPr lang="en-US" b="1" dirty="0"/>
              <a:t>Serology, molecular tests-PCR</a:t>
            </a:r>
            <a:endParaRPr lang="en-US" sz="3600" b="1" dirty="0"/>
          </a:p>
          <a:p>
            <a:pPr lvl="1">
              <a:buClrTx/>
              <a:buFont typeface="Wingdings" panose="05000000000000000000" pitchFamily="2" charset="2"/>
              <a:buChar char="§"/>
            </a:pPr>
            <a:r>
              <a:rPr lang="en-US" dirty="0"/>
              <a:t>Organism on biopsy, necropsy of litter mates</a:t>
            </a:r>
          </a:p>
          <a:p>
            <a:pPr lvl="1">
              <a:buClrTx/>
              <a:buFont typeface="Wingdings" panose="05000000000000000000" pitchFamily="2" charset="2"/>
              <a:buChar char="§"/>
            </a:pPr>
            <a:r>
              <a:rPr lang="en-US" dirty="0"/>
              <a:t>Usually, negative oocysts on </a:t>
            </a:r>
            <a:r>
              <a:rPr lang="en-US" dirty="0" err="1"/>
              <a:t>fecals</a:t>
            </a:r>
            <a:endParaRPr lang="en-US" dirty="0"/>
          </a:p>
          <a:p>
            <a:pPr lvl="1">
              <a:buClrTx/>
              <a:buFont typeface="Wingdings" panose="05000000000000000000" pitchFamily="2" charset="2"/>
              <a:buChar char="§"/>
            </a:pPr>
            <a:endParaRPr lang="en-US" sz="1800" dirty="0"/>
          </a:p>
          <a:p>
            <a:pPr lvl="0">
              <a:buClrTx/>
              <a:buFont typeface="Wingdings" panose="05000000000000000000" pitchFamily="2" charset="2"/>
              <a:buChar char="§"/>
            </a:pPr>
            <a:r>
              <a:rPr lang="en-US" b="1" dirty="0"/>
              <a:t>Cattle</a:t>
            </a:r>
            <a:endParaRPr lang="en-US" sz="4000" b="1" dirty="0"/>
          </a:p>
          <a:p>
            <a:pPr lvl="1">
              <a:buClrTx/>
              <a:buFont typeface="Wingdings" panose="05000000000000000000" pitchFamily="2" charset="2"/>
              <a:buChar char="§"/>
            </a:pPr>
            <a:r>
              <a:rPr lang="en-US" b="1" dirty="0"/>
              <a:t>Diagnostic arrays for multiple abortion infectious agents (cows and fetuses)</a:t>
            </a:r>
          </a:p>
          <a:p>
            <a:pPr lvl="1">
              <a:buClrTx/>
              <a:buFont typeface="Wingdings" panose="05000000000000000000" pitchFamily="2" charset="2"/>
              <a:buChar char="§"/>
            </a:pPr>
            <a:r>
              <a:rPr lang="en-US" dirty="0"/>
              <a:t>Serology, PCR, histology</a:t>
            </a:r>
            <a:endParaRPr lang="en-US" sz="3600" dirty="0"/>
          </a:p>
          <a:p>
            <a:pPr lvl="1">
              <a:buClrTx/>
              <a:buFont typeface="Wingdings" panose="05000000000000000000" pitchFamily="2" charset="2"/>
              <a:buChar char="§"/>
            </a:pPr>
            <a:r>
              <a:rPr lang="en-US" dirty="0"/>
              <a:t>Antibody tests for whole milk</a:t>
            </a:r>
            <a:endParaRPr lang="en-US" sz="9200" dirty="0"/>
          </a:p>
        </p:txBody>
      </p:sp>
      <p:sp>
        <p:nvSpPr>
          <p:cNvPr id="3" name="TextBox 2"/>
          <p:cNvSpPr txBox="1"/>
          <p:nvPr/>
        </p:nvSpPr>
        <p:spPr>
          <a:xfrm>
            <a:off x="9025542" y="3360136"/>
            <a:ext cx="2130228" cy="400110"/>
          </a:xfrm>
          <a:prstGeom prst="rect">
            <a:avLst/>
          </a:prstGeom>
          <a:noFill/>
        </p:spPr>
        <p:txBody>
          <a:bodyPr wrap="square" rtlCol="0">
            <a:spAutoFit/>
          </a:bodyPr>
          <a:lstStyle/>
          <a:p>
            <a:r>
              <a:rPr lang="en-US" sz="1000" u="sng" dirty="0">
                <a:solidFill>
                  <a:schemeClr val="bg1"/>
                </a:solidFill>
                <a:hlinkClick r:id="rId3">
                  <a:extLst>
                    <a:ext uri="{A12FA001-AC4F-418D-AE19-62706E023703}">
                      <ahyp:hlinkClr xmlns:ahyp="http://schemas.microsoft.com/office/drawing/2018/hyperlinkcolor" val="tx"/>
                    </a:ext>
                  </a:extLst>
                </a:hlinkClick>
              </a:rPr>
              <a:t>https://www.koofers.com/flashcards/cpb-exam-2-egglist-add-ons/review</a:t>
            </a:r>
            <a:endParaRPr lang="en-US" sz="1000" dirty="0">
              <a:solidFill>
                <a:schemeClr val="bg1"/>
              </a:solidFill>
            </a:endParaRPr>
          </a:p>
        </p:txBody>
      </p:sp>
      <p:sp>
        <p:nvSpPr>
          <p:cNvPr id="4" name="TextBox 3"/>
          <p:cNvSpPr txBox="1"/>
          <p:nvPr/>
        </p:nvSpPr>
        <p:spPr>
          <a:xfrm>
            <a:off x="8856171" y="655621"/>
            <a:ext cx="2866309" cy="830997"/>
          </a:xfrm>
          <a:prstGeom prst="rect">
            <a:avLst/>
          </a:prstGeom>
          <a:noFill/>
        </p:spPr>
        <p:txBody>
          <a:bodyPr wrap="square" rtlCol="0">
            <a:spAutoFit/>
          </a:bodyPr>
          <a:lstStyle/>
          <a:p>
            <a:r>
              <a:rPr lang="en-US" dirty="0">
                <a:latin typeface="Century Gothic" panose="020B0502020202020204" pitchFamily="34" charset="0"/>
              </a:rPr>
              <a:t>cyst filled with </a:t>
            </a:r>
            <a:r>
              <a:rPr lang="en-US" dirty="0" err="1">
                <a:latin typeface="Century Gothic" panose="020B0502020202020204" pitchFamily="34" charset="0"/>
              </a:rPr>
              <a:t>bradyzoites</a:t>
            </a:r>
            <a:endParaRPr lang="en-US" dirty="0">
              <a:latin typeface="Century Gothic" panose="020B0502020202020204" pitchFamily="34" charset="0"/>
            </a:endParaRPr>
          </a:p>
        </p:txBody>
      </p:sp>
      <p:pic>
        <p:nvPicPr>
          <p:cNvPr id="1026" name="Picture 2">
            <a:extLst>
              <a:ext uri="{FF2B5EF4-FFF2-40B4-BE49-F238E27FC236}">
                <a16:creationId xmlns:a16="http://schemas.microsoft.com/office/drawing/2014/main" id="{33140AD4-FD57-4A53-9756-C39F8B12AC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5668" y="3925610"/>
            <a:ext cx="2904608" cy="29046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5117BB9D-2E7C-42AD-B21E-876FA02FE3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33" t="4421" r="55515" b="65177"/>
          <a:stretch/>
        </p:blipFill>
        <p:spPr bwMode="auto">
          <a:xfrm>
            <a:off x="8703250" y="1529887"/>
            <a:ext cx="2438400" cy="20849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5BF5D4B-1316-4140-A808-A8B75B45E2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172" t="80812" r="10130"/>
          <a:stretch/>
        </p:blipFill>
        <p:spPr bwMode="auto">
          <a:xfrm>
            <a:off x="10682910" y="2702154"/>
            <a:ext cx="1066801" cy="13159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121D882-652F-43CC-8CF7-3D31AD3D7E73}"/>
              </a:ext>
            </a:extLst>
          </p:cNvPr>
          <p:cNvSpPr txBox="1"/>
          <p:nvPr/>
        </p:nvSpPr>
        <p:spPr>
          <a:xfrm>
            <a:off x="9307972" y="3209111"/>
            <a:ext cx="1371600" cy="338554"/>
          </a:xfrm>
          <a:prstGeom prst="rect">
            <a:avLst/>
          </a:prstGeom>
          <a:noFill/>
        </p:spPr>
        <p:txBody>
          <a:bodyPr wrap="square" rtlCol="0">
            <a:spAutoFit/>
          </a:bodyPr>
          <a:lstStyle/>
          <a:p>
            <a:r>
              <a:rPr lang="en-US" sz="1600" i="1" dirty="0">
                <a:latin typeface="Century Gothic" panose="020B0502020202020204" pitchFamily="34" charset="0"/>
              </a:rPr>
              <a:t>N. caninum</a:t>
            </a:r>
          </a:p>
        </p:txBody>
      </p:sp>
      <p:sp>
        <p:nvSpPr>
          <p:cNvPr id="11" name="TextBox 10">
            <a:extLst>
              <a:ext uri="{FF2B5EF4-FFF2-40B4-BE49-F238E27FC236}">
                <a16:creationId xmlns:a16="http://schemas.microsoft.com/office/drawing/2014/main" id="{AEFEFE8C-70E8-4320-BFAE-74C021EF9383}"/>
              </a:ext>
            </a:extLst>
          </p:cNvPr>
          <p:cNvSpPr txBox="1"/>
          <p:nvPr/>
        </p:nvSpPr>
        <p:spPr>
          <a:xfrm>
            <a:off x="10710522" y="3686301"/>
            <a:ext cx="1371600" cy="338554"/>
          </a:xfrm>
          <a:prstGeom prst="rect">
            <a:avLst/>
          </a:prstGeom>
          <a:noFill/>
        </p:spPr>
        <p:txBody>
          <a:bodyPr wrap="square" rtlCol="0">
            <a:spAutoFit/>
          </a:bodyPr>
          <a:lstStyle/>
          <a:p>
            <a:r>
              <a:rPr lang="en-US" sz="1600" i="1" dirty="0">
                <a:latin typeface="Century Gothic" panose="020B0502020202020204" pitchFamily="34" charset="0"/>
              </a:rPr>
              <a:t>T. gondii</a:t>
            </a:r>
          </a:p>
        </p:txBody>
      </p:sp>
    </p:spTree>
    <p:extLst>
      <p:ext uri="{BB962C8B-B14F-4D97-AF65-F5344CB8AC3E}">
        <p14:creationId xmlns:p14="http://schemas.microsoft.com/office/powerpoint/2010/main" val="114888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9">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1066800" y="1295400"/>
            <a:ext cx="10515600" cy="4800600"/>
          </a:xfrm>
        </p:spPr>
        <p:txBody>
          <a:bodyPr/>
          <a:lstStyle/>
          <a:p>
            <a:pPr lvl="0">
              <a:buClrTx/>
              <a:buFont typeface="Wingdings" panose="05000000000000000000" pitchFamily="2" charset="2"/>
              <a:buChar char="§"/>
            </a:pPr>
            <a:r>
              <a:rPr lang="en-US" sz="3600" dirty="0"/>
              <a:t>Dogs</a:t>
            </a:r>
            <a:endParaRPr lang="en-US" sz="4400" dirty="0"/>
          </a:p>
          <a:p>
            <a:pPr lvl="1">
              <a:buClrTx/>
              <a:buFont typeface="Wingdings" panose="05000000000000000000" pitchFamily="2" charset="2"/>
              <a:buChar char="§"/>
            </a:pPr>
            <a:r>
              <a:rPr lang="en-US" sz="3200" dirty="0"/>
              <a:t>No drugs available to kill tissue forms</a:t>
            </a:r>
          </a:p>
          <a:p>
            <a:pPr lvl="1">
              <a:buClrTx/>
              <a:buFont typeface="Wingdings" panose="05000000000000000000" pitchFamily="2" charset="2"/>
              <a:buChar char="§"/>
            </a:pPr>
            <a:r>
              <a:rPr lang="en-US" sz="3200" dirty="0"/>
              <a:t>Clindamycin and TMS (static), or </a:t>
            </a:r>
          </a:p>
          <a:p>
            <a:pPr marL="457200" lvl="1" indent="0">
              <a:buClrTx/>
              <a:buNone/>
            </a:pPr>
            <a:r>
              <a:rPr lang="en-US" sz="3200" dirty="0"/>
              <a:t>   ponazuril (-</a:t>
            </a:r>
            <a:r>
              <a:rPr lang="en-US" sz="3200" dirty="0" err="1"/>
              <a:t>cidal</a:t>
            </a:r>
            <a:r>
              <a:rPr lang="en-US" sz="3200" dirty="0"/>
              <a:t>) </a:t>
            </a:r>
            <a:r>
              <a:rPr lang="en-US" sz="3200" u="sng" dirty="0"/>
              <a:t>may</a:t>
            </a:r>
            <a:r>
              <a:rPr lang="en-US" sz="3200" dirty="0"/>
              <a:t> help with clinical signs</a:t>
            </a:r>
          </a:p>
          <a:p>
            <a:pPr lvl="1">
              <a:buClrTx/>
              <a:buFont typeface="Wingdings" panose="05000000000000000000" pitchFamily="2" charset="2"/>
              <a:buChar char="§"/>
            </a:pPr>
            <a:r>
              <a:rPr lang="en-US" sz="3200" dirty="0"/>
              <a:t>Earlier the treatment starts the better</a:t>
            </a:r>
          </a:p>
          <a:p>
            <a:pPr lvl="1">
              <a:buClrTx/>
              <a:buFont typeface="Wingdings" panose="05000000000000000000" pitchFamily="2" charset="2"/>
              <a:buChar char="§"/>
            </a:pPr>
            <a:endParaRPr lang="en-US" sz="2000" dirty="0"/>
          </a:p>
          <a:p>
            <a:pPr lvl="0">
              <a:buClrTx/>
              <a:buFont typeface="Wingdings" panose="05000000000000000000" pitchFamily="2" charset="2"/>
              <a:buChar char="§"/>
            </a:pPr>
            <a:r>
              <a:rPr lang="en-US" sz="3600" dirty="0"/>
              <a:t>Cattle</a:t>
            </a:r>
            <a:endParaRPr lang="en-US" sz="4400" dirty="0"/>
          </a:p>
          <a:p>
            <a:pPr lvl="1">
              <a:buClrTx/>
              <a:buFont typeface="Wingdings" panose="05000000000000000000" pitchFamily="2" charset="2"/>
              <a:buChar char="§"/>
            </a:pPr>
            <a:r>
              <a:rPr lang="en-US" sz="3200" dirty="0"/>
              <a:t>No drug therapy available</a:t>
            </a:r>
            <a:endParaRPr lang="en-US" sz="4000" dirty="0"/>
          </a:p>
        </p:txBody>
      </p:sp>
      <p:sp>
        <p:nvSpPr>
          <p:cNvPr id="5" name="Rectangle 2">
            <a:extLst>
              <a:ext uri="{FF2B5EF4-FFF2-40B4-BE49-F238E27FC236}">
                <a16:creationId xmlns:a16="http://schemas.microsoft.com/office/drawing/2014/main" id="{D8559DF2-D1D4-48B1-85AB-767115D77C47}"/>
              </a:ext>
            </a:extLst>
          </p:cNvPr>
          <p:cNvSpPr txBox="1">
            <a:spLocks noChangeArrowheads="1"/>
          </p:cNvSpPr>
          <p:nvPr/>
        </p:nvSpPr>
        <p:spPr>
          <a:xfrm>
            <a:off x="2362200" y="193146"/>
            <a:ext cx="6477000" cy="852488"/>
          </a:xfrm>
          <a:prstGeom prst="rect">
            <a:avLst/>
          </a:prstGeom>
        </p:spPr>
        <p:txBody>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b="1" kern="0" dirty="0">
                <a:solidFill>
                  <a:srgbClr val="502604"/>
                </a:solidFill>
                <a:latin typeface="Century Gothic" panose="020B0502020202020204" pitchFamily="34" charset="0"/>
              </a:rPr>
              <a:t>Treatment: </a:t>
            </a:r>
            <a:r>
              <a:rPr lang="en-US" altLang="en-US" b="1" i="1" kern="0" dirty="0">
                <a:solidFill>
                  <a:srgbClr val="502604"/>
                </a:solidFill>
                <a:latin typeface="Century Gothic" panose="020B0502020202020204" pitchFamily="34" charset="0"/>
              </a:rPr>
              <a:t>N. caninum</a:t>
            </a:r>
            <a:endParaRPr lang="en-US" altLang="en-US" i="1" kern="0" dirty="0">
              <a:solidFill>
                <a:srgbClr val="502604"/>
              </a:solidFill>
              <a:latin typeface="Century Gothic" panose="020B0502020202020204" pitchFamily="34" charset="0"/>
            </a:endParaRPr>
          </a:p>
        </p:txBody>
      </p:sp>
      <p:sp>
        <p:nvSpPr>
          <p:cNvPr id="4" name="Rectangle 2">
            <a:extLst>
              <a:ext uri="{FF2B5EF4-FFF2-40B4-BE49-F238E27FC236}">
                <a16:creationId xmlns:a16="http://schemas.microsoft.com/office/drawing/2014/main" id="{6E487906-DC83-4C2C-954F-4F2ED63BE612}"/>
              </a:ext>
            </a:extLst>
          </p:cNvPr>
          <p:cNvSpPr txBox="1">
            <a:spLocks noChangeArrowheads="1"/>
          </p:cNvSpPr>
          <p:nvPr/>
        </p:nvSpPr>
        <p:spPr bwMode="auto">
          <a:xfrm>
            <a:off x="28135" y="5634323"/>
            <a:ext cx="1461655" cy="757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en-US" altLang="en-US" sz="3600" b="1" kern="0" dirty="0">
                <a:solidFill>
                  <a:srgbClr val="CC0099"/>
                </a:solidFill>
                <a:latin typeface="Century Gothic" panose="020B0502020202020204" pitchFamily="34" charset="0"/>
              </a:rPr>
              <a:t>FYI</a:t>
            </a:r>
          </a:p>
        </p:txBody>
      </p:sp>
    </p:spTree>
    <p:extLst>
      <p:ext uri="{BB962C8B-B14F-4D97-AF65-F5344CB8AC3E}">
        <p14:creationId xmlns:p14="http://schemas.microsoft.com/office/powerpoint/2010/main" val="1256288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66800" y="304800"/>
            <a:ext cx="9669461" cy="1371600"/>
          </a:xfrm>
        </p:spPr>
        <p:txBody>
          <a:bodyPr/>
          <a:lstStyle/>
          <a:p>
            <a:pPr algn="ctr"/>
            <a:r>
              <a:rPr lang="en-US" altLang="en-US" b="1" dirty="0">
                <a:solidFill>
                  <a:srgbClr val="502604"/>
                </a:solidFill>
                <a:latin typeface="Century Gothic" panose="020B0502020202020204" pitchFamily="34" charset="0"/>
              </a:rPr>
              <a:t>Epidemiology, Control &amp; Zoonosis</a:t>
            </a:r>
            <a:br>
              <a:rPr lang="en-US" altLang="en-US" b="1" dirty="0">
                <a:solidFill>
                  <a:srgbClr val="502604"/>
                </a:solidFill>
                <a:latin typeface="Century Gothic" panose="020B0502020202020204" pitchFamily="34" charset="0"/>
              </a:rPr>
            </a:br>
            <a:r>
              <a:rPr lang="en-US" altLang="en-US" i="1" dirty="0">
                <a:solidFill>
                  <a:srgbClr val="502604"/>
                </a:solidFill>
                <a:latin typeface="Century Gothic" panose="020B0502020202020204" pitchFamily="34" charset="0"/>
              </a:rPr>
              <a:t>N. caninum</a:t>
            </a:r>
          </a:p>
        </p:txBody>
      </p:sp>
      <p:sp>
        <p:nvSpPr>
          <p:cNvPr id="18435" name="Rectangle 3"/>
          <p:cNvSpPr>
            <a:spLocks noGrp="1" noChangeArrowheads="1"/>
          </p:cNvSpPr>
          <p:nvPr>
            <p:ph idx="1"/>
          </p:nvPr>
        </p:nvSpPr>
        <p:spPr>
          <a:xfrm>
            <a:off x="228765" y="2031127"/>
            <a:ext cx="10958804" cy="1660014"/>
          </a:xfrm>
        </p:spPr>
        <p:txBody>
          <a:bodyPr/>
          <a:lstStyle/>
          <a:p>
            <a:pPr marL="0" lvl="0" indent="0">
              <a:buClrTx/>
              <a:buNone/>
            </a:pPr>
            <a:r>
              <a:rPr lang="en-US" sz="2400" dirty="0"/>
              <a:t>Epidemiology -worldwide</a:t>
            </a:r>
          </a:p>
          <a:p>
            <a:pPr lvl="1">
              <a:buClrTx/>
              <a:buFont typeface="Wingdings" panose="05000000000000000000" pitchFamily="2" charset="2"/>
              <a:buChar char="§"/>
            </a:pPr>
            <a:r>
              <a:rPr lang="en-US" sz="2400" b="1" dirty="0"/>
              <a:t>Risk factors = presence of dogs on farm</a:t>
            </a:r>
          </a:p>
          <a:p>
            <a:pPr lvl="1">
              <a:buClrTx/>
              <a:buFont typeface="Wingdings" panose="05000000000000000000" pitchFamily="2" charset="2"/>
              <a:buChar char="§"/>
            </a:pPr>
            <a:r>
              <a:rPr lang="en-US" sz="2400" b="1" dirty="0"/>
              <a:t>Pure breed / immunosuppressed dogs at higher risk for neosporosis</a:t>
            </a:r>
          </a:p>
        </p:txBody>
      </p:sp>
      <p:sp>
        <p:nvSpPr>
          <p:cNvPr id="9" name="TextBox 8">
            <a:extLst>
              <a:ext uri="{FF2B5EF4-FFF2-40B4-BE49-F238E27FC236}">
                <a16:creationId xmlns:a16="http://schemas.microsoft.com/office/drawing/2014/main" id="{FA52A9BD-36C1-4A07-BC34-47A032FED44E}"/>
              </a:ext>
            </a:extLst>
          </p:cNvPr>
          <p:cNvSpPr txBox="1"/>
          <p:nvPr/>
        </p:nvSpPr>
        <p:spPr>
          <a:xfrm>
            <a:off x="0" y="3431275"/>
            <a:ext cx="11416335" cy="2677656"/>
          </a:xfrm>
          <a:prstGeom prst="rect">
            <a:avLst/>
          </a:prstGeom>
          <a:noFill/>
        </p:spPr>
        <p:txBody>
          <a:bodyPr wrap="square">
            <a:spAutoFit/>
          </a:bodyPr>
          <a:lstStyle/>
          <a:p>
            <a:pPr marL="457200" marR="0" lvl="1" indent="0" algn="l" defTabSz="914400" rtl="0" eaLnBrk="1" fontAlgn="base" latinLnBrk="0" hangingPunct="1">
              <a:lnSpc>
                <a:spcPct val="100000"/>
              </a:lnSpc>
              <a:spcBef>
                <a:spcPct val="20000"/>
              </a:spcBef>
              <a:spcAft>
                <a:spcPct val="0"/>
              </a:spcAft>
              <a:buClrTx/>
              <a:buSzPct val="55000"/>
              <a:buFont typeface="Wingdings" pitchFamily="2" charset="2"/>
              <a:buNone/>
              <a:tabLst/>
              <a:defRPr/>
            </a:pPr>
            <a:r>
              <a:rPr kumimoji="0" lang="en-US" sz="2400" b="0" i="0" u="none" strike="noStrike" kern="0" cap="none" spc="0" normalizeH="0" baseline="0" noProof="0" dirty="0">
                <a:ln>
                  <a:noFill/>
                </a:ln>
                <a:solidFill>
                  <a:srgbClr val="000000"/>
                </a:solidFill>
                <a:effectLst/>
                <a:uLnTx/>
                <a:uFillTx/>
                <a:latin typeface="Century Gothic" panose="020B0502020202020204" pitchFamily="34" charset="0"/>
              </a:rPr>
              <a:t>Control </a:t>
            </a:r>
          </a:p>
          <a:p>
            <a:pPr marL="742950" marR="0" lvl="1" indent="-285750" algn="l" defTabSz="914400" rtl="0" eaLnBrk="1" fontAlgn="base" latinLnBrk="0" hangingPunct="1">
              <a:lnSpc>
                <a:spcPct val="100000"/>
              </a:lnSpc>
              <a:spcBef>
                <a:spcPct val="20000"/>
              </a:spcBef>
              <a:spcAft>
                <a:spcPct val="0"/>
              </a:spcAft>
              <a:buClrTx/>
              <a:buSzPct val="55000"/>
              <a:buFont typeface="Wingdings" panose="05000000000000000000" pitchFamily="2" charset="2"/>
              <a:buChar char="§"/>
              <a:tabLst/>
              <a:defRPr/>
            </a:pPr>
            <a:r>
              <a:rPr kumimoji="0" lang="en-US" sz="2400" b="1" i="0" u="none" strike="noStrike" kern="0" cap="none" spc="0" normalizeH="0" baseline="0" noProof="0" dirty="0">
                <a:ln>
                  <a:noFill/>
                </a:ln>
                <a:solidFill>
                  <a:srgbClr val="000000"/>
                </a:solidFill>
                <a:effectLst/>
                <a:uLnTx/>
                <a:uFillTx/>
                <a:latin typeface="Century Gothic" panose="020B0502020202020204" pitchFamily="34" charset="0"/>
              </a:rPr>
              <a:t>Limit cattle exposure to wild and domestic canids</a:t>
            </a:r>
          </a:p>
          <a:p>
            <a:pPr marL="742950" marR="0" lvl="1" indent="-285750" algn="l" defTabSz="914400" rtl="0" eaLnBrk="1" fontAlgn="base" latinLnBrk="0" hangingPunct="1">
              <a:lnSpc>
                <a:spcPct val="100000"/>
              </a:lnSpc>
              <a:spcBef>
                <a:spcPct val="20000"/>
              </a:spcBef>
              <a:spcAft>
                <a:spcPct val="0"/>
              </a:spcAft>
              <a:buClrTx/>
              <a:buSzPct val="55000"/>
              <a:buFont typeface="Wingdings" panose="05000000000000000000" pitchFamily="2" charset="2"/>
              <a:buChar char="§"/>
              <a:tabLst/>
              <a:defRPr/>
            </a:pPr>
            <a:r>
              <a:rPr kumimoji="0" lang="en-US" sz="2400" b="1" i="0" u="none" strike="noStrike" kern="0" cap="none" spc="0" normalizeH="0" baseline="0" noProof="0" dirty="0">
                <a:ln>
                  <a:noFill/>
                </a:ln>
                <a:solidFill>
                  <a:srgbClr val="000000"/>
                </a:solidFill>
                <a:effectLst/>
                <a:uLnTx/>
                <a:uFillTx/>
                <a:latin typeface="Century Gothic" panose="020B0502020202020204" pitchFamily="34" charset="0"/>
              </a:rPr>
              <a:t>Farm hygiene (remove abortus)</a:t>
            </a:r>
          </a:p>
          <a:p>
            <a:pPr marL="742950" marR="0" lvl="1" indent="-285750" algn="l" defTabSz="914400" rtl="0" eaLnBrk="1" fontAlgn="base" latinLnBrk="0" hangingPunct="1">
              <a:lnSpc>
                <a:spcPct val="100000"/>
              </a:lnSpc>
              <a:spcBef>
                <a:spcPct val="20000"/>
              </a:spcBef>
              <a:spcAft>
                <a:spcPct val="0"/>
              </a:spcAft>
              <a:buClrTx/>
              <a:buSzPct val="55000"/>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Century Gothic" panose="020B0502020202020204" pitchFamily="34" charset="0"/>
              </a:rPr>
              <a:t>Cull seropositive cows? Cull cows with midterm abortions?</a:t>
            </a:r>
          </a:p>
          <a:p>
            <a:pPr marL="742950" marR="0" lvl="1" indent="-285750" algn="l" defTabSz="914400" rtl="0" eaLnBrk="1" fontAlgn="base" latinLnBrk="0" hangingPunct="1">
              <a:lnSpc>
                <a:spcPct val="100000"/>
              </a:lnSpc>
              <a:spcBef>
                <a:spcPct val="20000"/>
              </a:spcBef>
              <a:spcAft>
                <a:spcPct val="0"/>
              </a:spcAft>
              <a:buClrTx/>
              <a:buSzPct val="55000"/>
              <a:buFont typeface="Wingdings" panose="05000000000000000000" pitchFamily="2" charset="2"/>
              <a:buChar char="§"/>
              <a:tabLst/>
              <a:defRPr/>
            </a:pPr>
            <a:r>
              <a:rPr kumimoji="0" lang="en-US" sz="2400" b="1" i="0" u="none" strike="noStrike" kern="0" cap="none" spc="0" normalizeH="0" baseline="0" noProof="0" dirty="0">
                <a:ln>
                  <a:noFill/>
                </a:ln>
                <a:solidFill>
                  <a:srgbClr val="000000"/>
                </a:solidFill>
                <a:effectLst/>
                <a:uLnTx/>
                <a:uFillTx/>
                <a:latin typeface="Century Gothic" panose="020B0502020202020204" pitchFamily="34" charset="0"/>
              </a:rPr>
              <a:t>Don’t let dogs have access to raw meat, offal or dead animals  </a:t>
            </a:r>
          </a:p>
          <a:p>
            <a:pPr marL="742950" marR="0" lvl="1" indent="-285750" algn="l" defTabSz="914400" rtl="0" eaLnBrk="1" fontAlgn="base" latinLnBrk="0" hangingPunct="1">
              <a:lnSpc>
                <a:spcPct val="100000"/>
              </a:lnSpc>
              <a:spcBef>
                <a:spcPct val="20000"/>
              </a:spcBef>
              <a:spcAft>
                <a:spcPct val="0"/>
              </a:spcAft>
              <a:buClrTx/>
              <a:buSzPct val="55000"/>
              <a:buFont typeface="Wingdings" panose="05000000000000000000" pitchFamily="2" charset="2"/>
              <a:buChar char="§"/>
              <a:tabLst/>
              <a:defRPr/>
            </a:pPr>
            <a:r>
              <a:rPr lang="en-US" b="1" kern="0" dirty="0">
                <a:solidFill>
                  <a:srgbClr val="000000"/>
                </a:solidFill>
                <a:latin typeface="Century Gothic" panose="020B0502020202020204" pitchFamily="34" charset="0"/>
              </a:rPr>
              <a:t>Spay female dogs with infected liters</a:t>
            </a:r>
            <a:endParaRPr kumimoji="0" lang="en-US" sz="2400" b="1" i="0" u="none" strike="noStrike" kern="0" cap="none" spc="0" normalizeH="0" baseline="0" noProof="0" dirty="0">
              <a:ln>
                <a:noFill/>
              </a:ln>
              <a:solidFill>
                <a:srgbClr val="00000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D54EA93B-3392-4F24-B138-FD879728A810}"/>
              </a:ext>
            </a:extLst>
          </p:cNvPr>
          <p:cNvSpPr txBox="1"/>
          <p:nvPr/>
        </p:nvSpPr>
        <p:spPr>
          <a:xfrm>
            <a:off x="9348921" y="1800295"/>
            <a:ext cx="2067083" cy="461665"/>
          </a:xfrm>
          <a:prstGeom prst="rect">
            <a:avLst/>
          </a:prstGeom>
          <a:noFill/>
          <a:ln>
            <a:solidFill>
              <a:schemeClr val="tx2">
                <a:lumMod val="75000"/>
              </a:schemeClr>
            </a:solidFill>
          </a:ln>
        </p:spPr>
        <p:txBody>
          <a:bodyPr wrap="square">
            <a:spAutoFit/>
          </a:bodyPr>
          <a:lstStyle/>
          <a:p>
            <a:pPr marR="0" lvl="0" algn="l" defTabSz="914400" rtl="0" eaLnBrk="1" fontAlgn="base" latinLnBrk="0" hangingPunct="1">
              <a:lnSpc>
                <a:spcPct val="100000"/>
              </a:lnSpc>
              <a:spcBef>
                <a:spcPct val="20000"/>
              </a:spcBef>
              <a:spcAft>
                <a:spcPct val="0"/>
              </a:spcAft>
              <a:buClrTx/>
              <a:buSzPct val="60000"/>
              <a:tabLst/>
              <a:defRPr/>
            </a:pPr>
            <a:r>
              <a:rPr kumimoji="0" lang="en-US" sz="2400" b="1" i="0" u="none" strike="noStrike" kern="0" cap="none" spc="0" normalizeH="0" baseline="0" noProof="0" dirty="0">
                <a:ln>
                  <a:noFill/>
                </a:ln>
                <a:solidFill>
                  <a:srgbClr val="000000"/>
                </a:solidFill>
                <a:effectLst/>
                <a:uLnTx/>
                <a:uFillTx/>
                <a:latin typeface="Century Gothic" panose="020B0502020202020204" pitchFamily="34" charset="0"/>
                <a:ea typeface="ＭＳ Ｐゴシック" pitchFamily="34" charset="-128"/>
                <a:cs typeface="+mn-cs"/>
              </a:rPr>
              <a:t>Not Zoonotic</a:t>
            </a:r>
          </a:p>
        </p:txBody>
      </p:sp>
    </p:spTree>
    <p:extLst>
      <p:ext uri="{BB962C8B-B14F-4D97-AF65-F5344CB8AC3E}">
        <p14:creationId xmlns:p14="http://schemas.microsoft.com/office/powerpoint/2010/main" val="63590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2819400" y="142092"/>
            <a:ext cx="6858000" cy="944563"/>
          </a:xfrm>
        </p:spPr>
        <p:txBody>
          <a:bodyPr/>
          <a:lstStyle/>
          <a:p>
            <a:r>
              <a:rPr lang="en-US" altLang="en-US" b="1" dirty="0">
                <a:solidFill>
                  <a:srgbClr val="0070C0"/>
                </a:solidFill>
              </a:rPr>
              <a:t>In-Class Discussion</a:t>
            </a:r>
            <a:endParaRPr lang="en-US" altLang="en-US" dirty="0">
              <a:solidFill>
                <a:srgbClr val="0070C0"/>
              </a:solidFill>
            </a:endParaRPr>
          </a:p>
        </p:txBody>
      </p:sp>
      <p:sp>
        <p:nvSpPr>
          <p:cNvPr id="39938" name="Rectangle 9"/>
          <p:cNvSpPr>
            <a:spLocks noGrp="1" noChangeArrowheads="1"/>
          </p:cNvSpPr>
          <p:nvPr>
            <p:ph type="body" sz="half" idx="2"/>
          </p:nvPr>
        </p:nvSpPr>
        <p:spPr>
          <a:xfrm>
            <a:off x="609600" y="1752600"/>
            <a:ext cx="11582400" cy="2309630"/>
          </a:xfrm>
        </p:spPr>
        <p:txBody>
          <a:bodyPr/>
          <a:lstStyle/>
          <a:p>
            <a:pPr>
              <a:lnSpc>
                <a:spcPct val="90000"/>
              </a:lnSpc>
              <a:buFontTx/>
              <a:buNone/>
            </a:pPr>
            <a:r>
              <a:rPr lang="en-US" altLang="en-US" dirty="0"/>
              <a:t>A pregnant client wants to get rid of their cat due to concerns about toxoplasmosis.</a:t>
            </a:r>
          </a:p>
          <a:p>
            <a:pPr>
              <a:lnSpc>
                <a:spcPct val="90000"/>
              </a:lnSpc>
              <a:buFontTx/>
              <a:buNone/>
            </a:pPr>
            <a:endParaRPr lang="en-US" altLang="en-US" dirty="0"/>
          </a:p>
          <a:p>
            <a:pPr>
              <a:lnSpc>
                <a:spcPct val="90000"/>
              </a:lnSpc>
              <a:buFontTx/>
              <a:buNone/>
            </a:pPr>
            <a:r>
              <a:rPr lang="en-US" altLang="en-US" dirty="0"/>
              <a:t>How would you educate your client?</a:t>
            </a:r>
          </a:p>
        </p:txBody>
      </p:sp>
    </p:spTree>
    <p:extLst>
      <p:ext uri="{BB962C8B-B14F-4D97-AF65-F5344CB8AC3E}">
        <p14:creationId xmlns:p14="http://schemas.microsoft.com/office/powerpoint/2010/main" val="356952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000500" y="228600"/>
            <a:ext cx="4267200" cy="607918"/>
          </a:xfrm>
          <a:prstGeom prst="rect">
            <a:avLst/>
          </a:prstGeom>
        </p:spPr>
        <p:txBody>
          <a:bodyPr>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4000" b="1" dirty="0">
                <a:latin typeface="Century Gothic" panose="020B0502020202020204" pitchFamily="34" charset="0"/>
              </a:rPr>
              <a:t>Have Questions?</a:t>
            </a:r>
            <a:endParaRPr lang="en-US" altLang="en-US" sz="4000" dirty="0">
              <a:latin typeface="Century Gothic" panose="020B0502020202020204" pitchFamily="34" charset="0"/>
            </a:endParaRPr>
          </a:p>
        </p:txBody>
      </p:sp>
      <p:grpSp>
        <p:nvGrpSpPr>
          <p:cNvPr id="6" name="Group 5"/>
          <p:cNvGrpSpPr/>
          <p:nvPr/>
        </p:nvGrpSpPr>
        <p:grpSpPr>
          <a:xfrm>
            <a:off x="2041954" y="990600"/>
            <a:ext cx="8587946" cy="5416456"/>
            <a:chOff x="533400" y="946245"/>
            <a:chExt cx="8587946" cy="5416456"/>
          </a:xfrm>
        </p:grpSpPr>
        <p:pic>
          <p:nvPicPr>
            <p:cNvPr id="2050" name="Picture 2" descr="Related image">
              <a:extLst>
                <a:ext uri="{FF2B5EF4-FFF2-40B4-BE49-F238E27FC236}">
                  <a16:creationId xmlns:a16="http://schemas.microsoft.com/office/drawing/2014/main" id="{71EB88B8-6A89-4309-8862-151DF108D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90601"/>
              <a:ext cx="76200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2590800" y="946245"/>
              <a:ext cx="4038600" cy="45720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2400" b="1" dirty="0">
                  <a:latin typeface="Century Gothic" panose="020B0502020202020204" pitchFamily="34" charset="0"/>
                </a:rPr>
                <a:t>barbara_qurollo@ncsu.edu</a:t>
              </a:r>
              <a:endParaRPr lang="en-US" altLang="en-US" sz="2400" dirty="0">
                <a:latin typeface="Century Gothic" panose="020B0502020202020204" pitchFamily="34" charset="0"/>
              </a:endParaRPr>
            </a:p>
          </p:txBody>
        </p:sp>
        <p:pic>
          <p:nvPicPr>
            <p:cNvPr id="5" name="Picture 2" descr="Related image">
              <a:extLst>
                <a:ext uri="{FF2B5EF4-FFF2-40B4-BE49-F238E27FC236}">
                  <a16:creationId xmlns:a16="http://schemas.microsoft.com/office/drawing/2014/main" id="{93789CA5-F9DA-46BB-BED1-353CD98C0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562101"/>
              <a:ext cx="6530546" cy="4800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4191000"/>
              <a:ext cx="24384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524000" y="6542902"/>
            <a:ext cx="7543800" cy="276999"/>
          </a:xfrm>
          <a:prstGeom prst="rect">
            <a:avLst/>
          </a:prstGeom>
        </p:spPr>
        <p:txBody>
          <a:bodyPr wrap="square">
            <a:spAutoFit/>
          </a:bodyPr>
          <a:lstStyle/>
          <a:p>
            <a:r>
              <a:rPr lang="en-US" sz="1200" dirty="0">
                <a:solidFill>
                  <a:schemeClr val="bg1"/>
                </a:solidFill>
                <a:latin typeface="Century Gothic" panose="020B0502020202020204" pitchFamily="34" charset="0"/>
              </a:rPr>
              <a:t>Illustration by Allie </a:t>
            </a:r>
            <a:r>
              <a:rPr lang="en-US" sz="1200" dirty="0" err="1">
                <a:solidFill>
                  <a:schemeClr val="bg1"/>
                </a:solidFill>
                <a:latin typeface="Century Gothic" panose="020B0502020202020204" pitchFamily="34" charset="0"/>
              </a:rPr>
              <a:t>Brosh</a:t>
            </a:r>
            <a:r>
              <a:rPr lang="en-US" sz="1200" dirty="0">
                <a:solidFill>
                  <a:schemeClr val="bg1"/>
                </a:solidFill>
                <a:latin typeface="Century Gothic" panose="020B0502020202020204" pitchFamily="34" charset="0"/>
              </a:rPr>
              <a:t>, http://hyperboleandahalf.blogspot.com/</a:t>
            </a:r>
          </a:p>
        </p:txBody>
      </p:sp>
    </p:spTree>
    <p:extLst>
      <p:ext uri="{BB962C8B-B14F-4D97-AF65-F5344CB8AC3E}">
        <p14:creationId xmlns:p14="http://schemas.microsoft.com/office/powerpoint/2010/main" val="2762991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2925580"/>
            <a:ext cx="7924800" cy="3962400"/>
          </a:xfrm>
          <a:prstGeom prst="rect">
            <a:avLst/>
          </a:prstGeom>
          <a:solidFill>
            <a:srgbClr val="00467A"/>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399" y="2895600"/>
            <a:ext cx="7078337" cy="3981565"/>
          </a:xfrm>
          <a:prstGeom prst="rect">
            <a:avLst/>
          </a:prstGeom>
        </p:spPr>
      </p:pic>
      <p:pic>
        <p:nvPicPr>
          <p:cNvPr id="5" name="Picture 4" descr="web_0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398" y="-1"/>
            <a:ext cx="2876433" cy="287643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0336" y="-9585"/>
            <a:ext cx="4343400" cy="2895600"/>
          </a:xfrm>
          <a:prstGeom prst="rect">
            <a:avLst/>
          </a:prstGeom>
        </p:spPr>
      </p:pic>
      <p:sp>
        <p:nvSpPr>
          <p:cNvPr id="8" name="Rectangle 2"/>
          <p:cNvSpPr txBox="1">
            <a:spLocks noChangeArrowheads="1"/>
          </p:cNvSpPr>
          <p:nvPr/>
        </p:nvSpPr>
        <p:spPr>
          <a:xfrm>
            <a:off x="76200" y="3505201"/>
            <a:ext cx="5867400" cy="728365"/>
          </a:xfrm>
          <a:prstGeom prst="rect">
            <a:avLst/>
          </a:prstGeom>
        </p:spPr>
        <p:txBody>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4000" b="1" i="1" kern="0">
                <a:solidFill>
                  <a:schemeClr val="bg1"/>
                </a:solidFill>
              </a:rPr>
              <a:t>Toxoplasma gondii</a:t>
            </a:r>
            <a:endParaRPr lang="en-US" altLang="en-US" sz="3600" u="sng" kern="0" dirty="0">
              <a:solidFill>
                <a:schemeClr val="bg1"/>
              </a:solidFill>
            </a:endParaRPr>
          </a:p>
        </p:txBody>
      </p:sp>
      <p:sp>
        <p:nvSpPr>
          <p:cNvPr id="9" name="Rectangle 4">
            <a:extLst>
              <a:ext uri="{FF2B5EF4-FFF2-40B4-BE49-F238E27FC236}">
                <a16:creationId xmlns:a16="http://schemas.microsoft.com/office/drawing/2014/main" id="{E48E6AA9-A4EA-488D-AA2A-674AC01C6268}"/>
              </a:ext>
            </a:extLst>
          </p:cNvPr>
          <p:cNvSpPr txBox="1">
            <a:spLocks noChangeArrowheads="1"/>
          </p:cNvSpPr>
          <p:nvPr/>
        </p:nvSpPr>
        <p:spPr bwMode="auto">
          <a:xfrm>
            <a:off x="104931" y="4520681"/>
            <a:ext cx="4887357" cy="731401"/>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marL="457200" indent="-457200">
              <a:lnSpc>
                <a:spcPct val="85000"/>
              </a:lnSpc>
              <a:spcAft>
                <a:spcPts val="600"/>
              </a:spcAft>
              <a:buFont typeface="Arial" panose="020B0604020202020204" pitchFamily="34" charset="0"/>
              <a:buChar char="•"/>
            </a:pPr>
            <a:r>
              <a:rPr lang="en-US" altLang="en-US" sz="2400" spc="-50" dirty="0">
                <a:solidFill>
                  <a:srgbClr val="FFFFFF"/>
                </a:solidFill>
                <a:latin typeface="Century Gothic" panose="020B0502020202020204" pitchFamily="34" charset="0"/>
              </a:rPr>
              <a:t>Feline </a:t>
            </a:r>
            <a:r>
              <a:rPr lang="en-US" altLang="en-US" sz="2400" spc="-50" dirty="0" err="1">
                <a:solidFill>
                  <a:srgbClr val="FFFFFF"/>
                </a:solidFill>
                <a:latin typeface="Century Gothic" panose="020B0502020202020204" pitchFamily="34" charset="0"/>
              </a:rPr>
              <a:t>coccidan</a:t>
            </a:r>
            <a:r>
              <a:rPr lang="en-US" altLang="en-US" sz="2400" spc="-50" dirty="0">
                <a:solidFill>
                  <a:srgbClr val="FFFFFF"/>
                </a:solidFill>
                <a:latin typeface="Century Gothic" panose="020B0502020202020204" pitchFamily="34" charset="0"/>
              </a:rPr>
              <a:t> of zoonotic importance</a:t>
            </a:r>
          </a:p>
        </p:txBody>
      </p:sp>
      <p:sp>
        <p:nvSpPr>
          <p:cNvPr id="10" name="Rectangle 4">
            <a:extLst>
              <a:ext uri="{FF2B5EF4-FFF2-40B4-BE49-F238E27FC236}">
                <a16:creationId xmlns:a16="http://schemas.microsoft.com/office/drawing/2014/main" id="{E48E6AA9-A4EA-488D-AA2A-674AC01C6268}"/>
              </a:ext>
            </a:extLst>
          </p:cNvPr>
          <p:cNvSpPr txBox="1">
            <a:spLocks noChangeArrowheads="1"/>
          </p:cNvSpPr>
          <p:nvPr/>
        </p:nvSpPr>
        <p:spPr bwMode="auto">
          <a:xfrm>
            <a:off x="177101" y="5577382"/>
            <a:ext cx="4887357" cy="886135"/>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marL="457200" indent="-457200">
              <a:lnSpc>
                <a:spcPct val="85000"/>
              </a:lnSpc>
              <a:spcAft>
                <a:spcPts val="600"/>
              </a:spcAft>
              <a:buFont typeface="Arial" panose="020B0604020202020204" pitchFamily="34" charset="0"/>
              <a:buChar char="•"/>
            </a:pPr>
            <a:r>
              <a:rPr lang="en-US" altLang="en-US" sz="2400" spc="-50" dirty="0">
                <a:solidFill>
                  <a:srgbClr val="FFFFFF"/>
                </a:solidFill>
                <a:latin typeface="Century Gothic" panose="020B0502020202020204" pitchFamily="34" charset="0"/>
              </a:rPr>
              <a:t>Complex Life Cycle</a:t>
            </a:r>
          </a:p>
          <a:p>
            <a:pPr marL="914400" lvl="1" indent="-457200">
              <a:lnSpc>
                <a:spcPct val="85000"/>
              </a:lnSpc>
              <a:spcAft>
                <a:spcPts val="600"/>
              </a:spcAft>
              <a:buFont typeface="Arial" panose="020B0604020202020204" pitchFamily="34" charset="0"/>
              <a:buChar char="•"/>
            </a:pPr>
            <a:r>
              <a:rPr lang="en-US" altLang="en-US" sz="2000" spc="-50" dirty="0">
                <a:solidFill>
                  <a:srgbClr val="FFFFFF"/>
                </a:solidFill>
                <a:latin typeface="Century Gothic" panose="020B0502020202020204" pitchFamily="34" charset="0"/>
              </a:rPr>
              <a:t>Direct and Facultative Indirect</a:t>
            </a:r>
          </a:p>
        </p:txBody>
      </p:sp>
      <p:sp>
        <p:nvSpPr>
          <p:cNvPr id="11" name="Rectangle 10"/>
          <p:cNvSpPr/>
          <p:nvPr/>
        </p:nvSpPr>
        <p:spPr>
          <a:xfrm>
            <a:off x="10197944" y="2688315"/>
            <a:ext cx="1954381" cy="215444"/>
          </a:xfrm>
          <a:prstGeom prst="rect">
            <a:avLst/>
          </a:prstGeom>
        </p:spPr>
        <p:txBody>
          <a:bodyPr wrap="none">
            <a:spAutoFit/>
          </a:bodyPr>
          <a:lstStyle/>
          <a:p>
            <a:r>
              <a:rPr lang="en-US" sz="800" dirty="0">
                <a:solidFill>
                  <a:schemeClr val="bg1"/>
                </a:solidFill>
                <a:latin typeface="Century Gothic" panose="020B0502020202020204" pitchFamily="34" charset="0"/>
              </a:rPr>
              <a:t>Photography by </a:t>
            </a:r>
            <a:r>
              <a:rPr lang="en-US" sz="800" dirty="0" err="1">
                <a:solidFill>
                  <a:schemeClr val="bg1"/>
                </a:solidFill>
                <a:latin typeface="Century Gothic" panose="020B0502020202020204" pitchFamily="34" charset="0"/>
              </a:rPr>
              <a:t>vladans</a:t>
            </a:r>
            <a:r>
              <a:rPr lang="en-US" sz="800" dirty="0">
                <a:solidFill>
                  <a:schemeClr val="bg1"/>
                </a:solidFill>
                <a:latin typeface="Century Gothic" panose="020B0502020202020204" pitchFamily="34" charset="0"/>
              </a:rPr>
              <a:t>/Thinkstock</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9586"/>
            <a:ext cx="5107956" cy="3358827"/>
          </a:xfrm>
          <a:prstGeom prst="rect">
            <a:avLst/>
          </a:prstGeom>
        </p:spPr>
      </p:pic>
    </p:spTree>
    <p:extLst>
      <p:ext uri="{BB962C8B-B14F-4D97-AF65-F5344CB8AC3E}">
        <p14:creationId xmlns:p14="http://schemas.microsoft.com/office/powerpoint/2010/main" val="1386147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n the battle of cats vs. rats, the rats are winning – Science ...">
            <a:extLst>
              <a:ext uri="{FF2B5EF4-FFF2-40B4-BE49-F238E27FC236}">
                <a16:creationId xmlns:a16="http://schemas.microsoft.com/office/drawing/2014/main" id="{BD39BC14-6759-4BFA-9259-2B14ECE7914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1986" y="34247"/>
            <a:ext cx="12180013" cy="684153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899160" y="101069"/>
            <a:ext cx="10698480" cy="748455"/>
          </a:xfrm>
          <a:prstGeom prst="rect">
            <a:avLst/>
          </a:prstGeom>
        </p:spPr>
        <p:txBody>
          <a:bodyPr vert="horz" lIns="91440" tIns="45720" rIns="91440" bIns="45720" rtlCol="0" anchor="b">
            <a:normAutofit fontScale="85000" lnSpcReduction="10000"/>
          </a:bodyPr>
          <a:lstStyle/>
          <a:p>
            <a:pPr>
              <a:lnSpc>
                <a:spcPct val="85000"/>
              </a:lnSpc>
              <a:spcAft>
                <a:spcPts val="600"/>
              </a:spcAft>
            </a:pPr>
            <a:r>
              <a:rPr lang="en-US" sz="4800" b="1" spc="-50" dirty="0">
                <a:solidFill>
                  <a:srgbClr val="00467A"/>
                </a:solidFill>
                <a:latin typeface="Century Gothic" panose="020B0502020202020204" pitchFamily="34" charset="0"/>
                <a:ea typeface="+mj-ea"/>
                <a:cs typeface="+mj-cs"/>
              </a:rPr>
              <a:t>Learning Objectives:</a:t>
            </a:r>
            <a:r>
              <a:rPr lang="en-US" sz="4800" b="1" i="1" spc="-50" dirty="0">
                <a:solidFill>
                  <a:srgbClr val="00467A"/>
                </a:solidFill>
                <a:latin typeface="Century Gothic" panose="020B0502020202020204" pitchFamily="34" charset="0"/>
                <a:ea typeface="+mj-ea"/>
                <a:cs typeface="+mj-cs"/>
              </a:rPr>
              <a:t> Toxoplasma gondii</a:t>
            </a:r>
            <a:endParaRPr lang="en-US" sz="4800" b="1" spc="-50" dirty="0">
              <a:solidFill>
                <a:srgbClr val="00467A"/>
              </a:solidFill>
              <a:latin typeface="Century Gothic" panose="020B0502020202020204" pitchFamily="34" charset="0"/>
              <a:ea typeface="+mj-ea"/>
              <a:cs typeface="+mj-cs"/>
            </a:endParaRPr>
          </a:p>
        </p:txBody>
      </p:sp>
      <p:sp>
        <p:nvSpPr>
          <p:cNvPr id="44" name="Rectangle 43"/>
          <p:cNvSpPr/>
          <p:nvPr/>
        </p:nvSpPr>
        <p:spPr>
          <a:xfrm>
            <a:off x="228600" y="1141633"/>
            <a:ext cx="11963400" cy="5410200"/>
          </a:xfrm>
          <a:prstGeom prst="rect">
            <a:avLst/>
          </a:prstGeom>
        </p:spPr>
        <p:txBody>
          <a:bodyPr vert="horz" lIns="0" tIns="45720" rIns="0" bIns="45720" rtlCol="0">
            <a:noAutofit/>
          </a:bodyPr>
          <a:lstStyle/>
          <a:p>
            <a:pPr marL="514350" indent="-514350">
              <a:lnSpc>
                <a:spcPct val="90000"/>
              </a:lnSpc>
              <a:spcAft>
                <a:spcPts val="600"/>
              </a:spcAft>
              <a:buFont typeface="Calibri" panose="020F0502020204030204" pitchFamily="34" charset="0"/>
              <a:buAutoNum type="arabicPeriod"/>
            </a:pPr>
            <a:r>
              <a:rPr lang="en-US" sz="2200" u="sng" dirty="0">
                <a:solidFill>
                  <a:srgbClr val="00467A"/>
                </a:solidFill>
                <a:latin typeface="Century Gothic" panose="020B0502020202020204" pitchFamily="34" charset="0"/>
                <a:ea typeface="+mn-ea"/>
              </a:rPr>
              <a:t>Life cycles</a:t>
            </a:r>
            <a:r>
              <a:rPr lang="en-US" sz="2200" dirty="0">
                <a:solidFill>
                  <a:srgbClr val="00467A"/>
                </a:solidFill>
                <a:latin typeface="Century Gothic" panose="020B0502020202020204" pitchFamily="34" charset="0"/>
                <a:ea typeface="+mn-ea"/>
              </a:rPr>
              <a:t>: </a:t>
            </a:r>
            <a:r>
              <a:rPr lang="en-US" sz="2200" dirty="0">
                <a:solidFill>
                  <a:srgbClr val="00467A"/>
                </a:solidFill>
                <a:latin typeface="Century Gothic" panose="020B0502020202020204" pitchFamily="34" charset="0"/>
              </a:rPr>
              <a:t>understand specified components of the Direct Life Cycle (cat-to-cat) and the Facultative Indirect Life Cycle (paratenic host-to-cat)</a:t>
            </a:r>
            <a:r>
              <a:rPr lang="en-US" sz="2200" dirty="0">
                <a:solidFill>
                  <a:srgbClr val="00467A"/>
                </a:solidFill>
                <a:latin typeface="Century Gothic" panose="020B0502020202020204" pitchFamily="34" charset="0"/>
                <a:ea typeface="+mn-ea"/>
              </a:rPr>
              <a:t>.</a:t>
            </a:r>
          </a:p>
          <a:p>
            <a:pPr lvl="1">
              <a:lnSpc>
                <a:spcPct val="90000"/>
              </a:lnSpc>
              <a:spcAft>
                <a:spcPts val="600"/>
              </a:spcAft>
            </a:pPr>
            <a:r>
              <a:rPr lang="en-US" sz="2200" dirty="0">
                <a:solidFill>
                  <a:srgbClr val="00467A"/>
                </a:solidFill>
                <a:latin typeface="Century Gothic" panose="020B0502020202020204" pitchFamily="34" charset="0"/>
                <a:ea typeface="+mn-ea"/>
              </a:rPr>
              <a:t> a.  Know the difference between tachyzoites and bradyzoites</a:t>
            </a:r>
          </a:p>
          <a:p>
            <a:pPr marL="514350" indent="-514350">
              <a:lnSpc>
                <a:spcPct val="90000"/>
              </a:lnSpc>
              <a:spcAft>
                <a:spcPts val="600"/>
              </a:spcAft>
              <a:buFont typeface="Calibri" panose="020F0502020204030204" pitchFamily="34" charset="0"/>
              <a:buAutoNum type="arabicPeriod"/>
            </a:pPr>
            <a:r>
              <a:rPr lang="en-US" sz="2200" u="sng" dirty="0">
                <a:solidFill>
                  <a:srgbClr val="00467A"/>
                </a:solidFill>
                <a:latin typeface="Century Gothic" panose="020B0502020202020204" pitchFamily="34" charset="0"/>
                <a:ea typeface="+mn-ea"/>
              </a:rPr>
              <a:t>Transmission</a:t>
            </a:r>
            <a:r>
              <a:rPr lang="en-US" sz="2200" dirty="0">
                <a:solidFill>
                  <a:srgbClr val="00467A"/>
                </a:solidFill>
                <a:latin typeface="Century Gothic" panose="020B0502020202020204" pitchFamily="34" charset="0"/>
                <a:ea typeface="+mn-ea"/>
              </a:rPr>
              <a:t>: know routes of transmission to the cat.</a:t>
            </a:r>
          </a:p>
          <a:p>
            <a:pPr marL="514350" indent="-514350">
              <a:lnSpc>
                <a:spcPct val="90000"/>
              </a:lnSpc>
              <a:spcAft>
                <a:spcPts val="600"/>
              </a:spcAft>
              <a:buFont typeface="Calibri" panose="020F0502020204030204" pitchFamily="34" charset="0"/>
              <a:buAutoNum type="arabicPeriod"/>
            </a:pPr>
            <a:r>
              <a:rPr lang="en-US" sz="2200" u="sng" dirty="0">
                <a:solidFill>
                  <a:srgbClr val="00467A"/>
                </a:solidFill>
                <a:latin typeface="Century Gothic" panose="020B0502020202020204" pitchFamily="34" charset="0"/>
                <a:ea typeface="+mn-ea"/>
              </a:rPr>
              <a:t>Pathogenesis</a:t>
            </a:r>
            <a:r>
              <a:rPr lang="en-US" sz="2200" dirty="0">
                <a:solidFill>
                  <a:srgbClr val="00467A"/>
                </a:solidFill>
                <a:latin typeface="Century Gothic" panose="020B0502020202020204" pitchFamily="34" charset="0"/>
                <a:ea typeface="+mn-ea"/>
              </a:rPr>
              <a:t>: understand the difference between intestinal and systemic phases. Specifically, that </a:t>
            </a:r>
            <a:r>
              <a:rPr lang="en-US" sz="2200" i="1" dirty="0">
                <a:solidFill>
                  <a:srgbClr val="00467A"/>
                </a:solidFill>
                <a:latin typeface="Century Gothic" panose="020B0502020202020204" pitchFamily="34" charset="0"/>
                <a:ea typeface="+mn-ea"/>
              </a:rPr>
              <a:t>T. gondii </a:t>
            </a:r>
            <a:r>
              <a:rPr lang="en-US" sz="2200" dirty="0">
                <a:solidFill>
                  <a:srgbClr val="00467A"/>
                </a:solidFill>
                <a:latin typeface="Century Gothic" panose="020B0502020202020204" pitchFamily="34" charset="0"/>
                <a:ea typeface="+mn-ea"/>
              </a:rPr>
              <a:t>causes direct destruction of cells from tachyzoite growth and clinical signs are dependent upon which cells are infected, &amp; latent infections occur. </a:t>
            </a:r>
          </a:p>
          <a:p>
            <a:pPr marL="514350" indent="-514350">
              <a:lnSpc>
                <a:spcPct val="90000"/>
              </a:lnSpc>
              <a:spcAft>
                <a:spcPts val="600"/>
              </a:spcAft>
              <a:buFont typeface="Calibri" panose="020F0502020204030204" pitchFamily="34" charset="0"/>
              <a:buAutoNum type="arabicPeriod"/>
            </a:pPr>
            <a:r>
              <a:rPr lang="en-US" sz="2200" u="sng" dirty="0">
                <a:solidFill>
                  <a:srgbClr val="00467A"/>
                </a:solidFill>
                <a:latin typeface="Century Gothic" panose="020B0502020202020204" pitchFamily="34" charset="0"/>
                <a:ea typeface="+mn-ea"/>
              </a:rPr>
              <a:t>Clinical signs</a:t>
            </a:r>
            <a:r>
              <a:rPr lang="en-US" sz="2200" dirty="0">
                <a:solidFill>
                  <a:srgbClr val="00467A"/>
                </a:solidFill>
                <a:latin typeface="Century Gothic" panose="020B0502020202020204" pitchFamily="34" charset="0"/>
                <a:ea typeface="+mn-ea"/>
              </a:rPr>
              <a:t>: Understand the clinical signs in cats, dogs, small ruminants.</a:t>
            </a:r>
          </a:p>
          <a:p>
            <a:pPr marL="514350" indent="-514350">
              <a:lnSpc>
                <a:spcPct val="90000"/>
              </a:lnSpc>
              <a:spcAft>
                <a:spcPts val="600"/>
              </a:spcAft>
              <a:buFont typeface="Calibri" panose="020F0502020204030204" pitchFamily="34" charset="0"/>
              <a:buAutoNum type="arabicPeriod"/>
            </a:pPr>
            <a:r>
              <a:rPr lang="en-US" sz="2200" u="sng" dirty="0">
                <a:solidFill>
                  <a:srgbClr val="00467A"/>
                </a:solidFill>
                <a:latin typeface="Century Gothic" panose="020B0502020202020204" pitchFamily="34" charset="0"/>
                <a:ea typeface="+mn-ea"/>
              </a:rPr>
              <a:t>Diagnosis</a:t>
            </a:r>
            <a:r>
              <a:rPr lang="en-US" sz="2200" dirty="0">
                <a:solidFill>
                  <a:srgbClr val="00467A"/>
                </a:solidFill>
                <a:latin typeface="Century Gothic" panose="020B0502020202020204" pitchFamily="34" charset="0"/>
                <a:ea typeface="+mn-ea"/>
              </a:rPr>
              <a:t>: understand how to diagnose toxoplasmosis in cats with GI signs and cats with systemic disease.</a:t>
            </a:r>
          </a:p>
          <a:p>
            <a:pPr marL="514350" indent="-514350">
              <a:lnSpc>
                <a:spcPct val="90000"/>
              </a:lnSpc>
              <a:spcAft>
                <a:spcPts val="600"/>
              </a:spcAft>
              <a:buFont typeface="Calibri" panose="020F0502020204030204" pitchFamily="34" charset="0"/>
              <a:buAutoNum type="arabicPeriod"/>
            </a:pPr>
            <a:r>
              <a:rPr lang="en-US" sz="2200" u="sng" dirty="0">
                <a:solidFill>
                  <a:srgbClr val="00467A"/>
                </a:solidFill>
                <a:latin typeface="Century Gothic" panose="020B0502020202020204" pitchFamily="34" charset="0"/>
                <a:ea typeface="+mn-ea"/>
              </a:rPr>
              <a:t>Control: </a:t>
            </a:r>
            <a:r>
              <a:rPr lang="en-US" sz="2200" dirty="0">
                <a:solidFill>
                  <a:srgbClr val="00467A"/>
                </a:solidFill>
                <a:latin typeface="Century Gothic" panose="020B0502020202020204" pitchFamily="34" charset="0"/>
                <a:ea typeface="+mn-ea"/>
              </a:rPr>
              <a:t>Know the highlighted practices to control </a:t>
            </a:r>
            <a:r>
              <a:rPr lang="en-US" sz="2200" i="1" dirty="0">
                <a:solidFill>
                  <a:srgbClr val="00467A"/>
                </a:solidFill>
                <a:latin typeface="Century Gothic" panose="020B0502020202020204" pitchFamily="34" charset="0"/>
                <a:ea typeface="+mn-ea"/>
              </a:rPr>
              <a:t>T. gondii </a:t>
            </a:r>
            <a:r>
              <a:rPr lang="en-US" sz="2200" dirty="0">
                <a:solidFill>
                  <a:srgbClr val="00467A"/>
                </a:solidFill>
                <a:latin typeface="Century Gothic" panose="020B0502020202020204" pitchFamily="34" charset="0"/>
                <a:ea typeface="+mn-ea"/>
              </a:rPr>
              <a:t>in cats and in people.</a:t>
            </a:r>
          </a:p>
          <a:p>
            <a:pPr marL="514350" indent="-514350">
              <a:lnSpc>
                <a:spcPct val="90000"/>
              </a:lnSpc>
              <a:spcAft>
                <a:spcPts val="600"/>
              </a:spcAft>
              <a:buFont typeface="Calibri" panose="020F0502020204030204" pitchFamily="34" charset="0"/>
              <a:buAutoNum type="arabicPeriod"/>
            </a:pPr>
            <a:r>
              <a:rPr lang="en-US" sz="2200" u="sng" dirty="0">
                <a:solidFill>
                  <a:srgbClr val="00467A"/>
                </a:solidFill>
                <a:latin typeface="Century Gothic" panose="020B0502020202020204" pitchFamily="34" charset="0"/>
                <a:ea typeface="+mn-ea"/>
              </a:rPr>
              <a:t>Zoonosis</a:t>
            </a:r>
            <a:r>
              <a:rPr lang="en-US" sz="2200" dirty="0">
                <a:solidFill>
                  <a:srgbClr val="00467A"/>
                </a:solidFill>
                <a:latin typeface="Century Gothic" panose="020B0502020202020204" pitchFamily="34" charset="0"/>
                <a:ea typeface="+mn-ea"/>
              </a:rPr>
              <a:t>: understand difference between infected immunocompromised and in immunocompetent adults; understand how humans get infected with </a:t>
            </a:r>
            <a:r>
              <a:rPr lang="en-US" sz="2200" i="1" dirty="0">
                <a:solidFill>
                  <a:srgbClr val="00467A"/>
                </a:solidFill>
                <a:latin typeface="Century Gothic" panose="020B0502020202020204" pitchFamily="34" charset="0"/>
                <a:ea typeface="+mn-ea"/>
              </a:rPr>
              <a:t>T. gondii</a:t>
            </a:r>
            <a:r>
              <a:rPr lang="en-US" sz="2200" dirty="0">
                <a:solidFill>
                  <a:srgbClr val="00467A"/>
                </a:solidFill>
                <a:latin typeface="Century Gothic" panose="020B0502020202020204" pitchFamily="34" charset="0"/>
                <a:ea typeface="+mn-ea"/>
              </a:rPr>
              <a:t>; and understand why it’s so important for pregnant mothers to avoid exposure to </a:t>
            </a:r>
            <a:r>
              <a:rPr lang="en-US" sz="2200" i="1" dirty="0">
                <a:solidFill>
                  <a:srgbClr val="00467A"/>
                </a:solidFill>
                <a:latin typeface="Century Gothic" panose="020B0502020202020204" pitchFamily="34" charset="0"/>
                <a:ea typeface="+mn-ea"/>
              </a:rPr>
              <a:t>T. gondii </a:t>
            </a:r>
            <a:r>
              <a:rPr lang="en-US" sz="2200" dirty="0">
                <a:solidFill>
                  <a:srgbClr val="00467A"/>
                </a:solidFill>
                <a:latin typeface="Century Gothic" panose="020B0502020202020204" pitchFamily="34" charset="0"/>
                <a:ea typeface="+mn-ea"/>
              </a:rPr>
              <a:t>and how to advise pregnant women who own cats. </a:t>
            </a:r>
          </a:p>
        </p:txBody>
      </p:sp>
    </p:spTree>
    <p:extLst>
      <p:ext uri="{BB962C8B-B14F-4D97-AF65-F5344CB8AC3E}">
        <p14:creationId xmlns:p14="http://schemas.microsoft.com/office/powerpoint/2010/main" val="883757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1028700"/>
            <a:ext cx="10363200" cy="2514600"/>
          </a:xfrm>
        </p:spPr>
        <p:txBody>
          <a:bodyPr/>
          <a:lstStyle/>
          <a:p>
            <a:pPr lvl="0">
              <a:buClrTx/>
              <a:buFont typeface="Wingdings" panose="05000000000000000000" pitchFamily="2" charset="2"/>
              <a:buChar char="§"/>
            </a:pPr>
            <a:r>
              <a:rPr lang="en-US" sz="2800" dirty="0"/>
              <a:t>Oocyst</a:t>
            </a:r>
            <a:endParaRPr lang="en-US" sz="3600" dirty="0"/>
          </a:p>
          <a:p>
            <a:pPr lvl="1">
              <a:buClrTx/>
              <a:buFont typeface="Wingdings" panose="05000000000000000000" pitchFamily="2" charset="2"/>
              <a:buChar char="§"/>
            </a:pPr>
            <a:r>
              <a:rPr lang="en-US" sz="2400" u="sng" dirty="0"/>
              <a:t>small, sub-spherical</a:t>
            </a:r>
            <a:r>
              <a:rPr lang="en-US" sz="2400" dirty="0"/>
              <a:t>, smooth coat, no polar cap</a:t>
            </a:r>
          </a:p>
          <a:p>
            <a:pPr lvl="2">
              <a:buClrTx/>
              <a:buFont typeface="Wingdings" panose="05000000000000000000" pitchFamily="2" charset="2"/>
              <a:buChar char="§"/>
            </a:pPr>
            <a:r>
              <a:rPr lang="en-US" sz="2000" kern="0" dirty="0" err="1">
                <a:latin typeface="Century Gothic" panose="020B0502020202020204" pitchFamily="34" charset="0"/>
              </a:rPr>
              <a:t>Unsporulated</a:t>
            </a:r>
            <a:r>
              <a:rPr lang="en-US" sz="2000" kern="0" dirty="0">
                <a:latin typeface="Century Gothic" panose="020B0502020202020204" pitchFamily="34" charset="0"/>
              </a:rPr>
              <a:t> when passes</a:t>
            </a:r>
            <a:endParaRPr lang="en-US" sz="2000" dirty="0"/>
          </a:p>
          <a:p>
            <a:pPr lvl="1">
              <a:buClrTx/>
              <a:buFont typeface="Wingdings" panose="05000000000000000000" pitchFamily="2" charset="2"/>
              <a:buChar char="§"/>
            </a:pPr>
            <a:r>
              <a:rPr lang="en-US" sz="2400" dirty="0"/>
              <a:t>Sporulated oocyst contains 2 sporocysts with 4 sporozoites each = 8 sporozoites total</a:t>
            </a:r>
          </a:p>
        </p:txBody>
      </p:sp>
      <p:pic>
        <p:nvPicPr>
          <p:cNvPr id="3" name="Picture 2" descr="web_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6255" y="3274105"/>
            <a:ext cx="3352800" cy="3352800"/>
          </a:xfrm>
          <a:prstGeom prst="rect">
            <a:avLst/>
          </a:prstGeom>
        </p:spPr>
      </p:pic>
      <p:pic>
        <p:nvPicPr>
          <p:cNvPr id="5" name="Picture 4" descr="web_0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2310" y="3274105"/>
            <a:ext cx="3352800" cy="3352800"/>
          </a:xfrm>
          <a:prstGeom prst="rect">
            <a:avLst/>
          </a:prstGeom>
        </p:spPr>
      </p:pic>
      <p:sp>
        <p:nvSpPr>
          <p:cNvPr id="7" name="TextBox 6"/>
          <p:cNvSpPr txBox="1"/>
          <p:nvPr/>
        </p:nvSpPr>
        <p:spPr>
          <a:xfrm>
            <a:off x="4495800" y="6626905"/>
            <a:ext cx="4724400" cy="276999"/>
          </a:xfrm>
          <a:prstGeom prst="rect">
            <a:avLst/>
          </a:prstGeom>
          <a:noFill/>
        </p:spPr>
        <p:txBody>
          <a:bodyPr wrap="square" rtlCol="0">
            <a:spAutoFit/>
          </a:bodyPr>
          <a:lstStyle/>
          <a:p>
            <a:r>
              <a:rPr lang="en-US" sz="1200" u="sng" dirty="0">
                <a:hlinkClick r:id="rId5"/>
              </a:rPr>
              <a:t>https://www.cdc.gov/dpdx/toxoplasmosis/index.html</a:t>
            </a:r>
            <a:r>
              <a:rPr lang="en-US" sz="1200" dirty="0"/>
              <a:t> </a:t>
            </a:r>
          </a:p>
        </p:txBody>
      </p:sp>
      <p:sp>
        <p:nvSpPr>
          <p:cNvPr id="9" name="Rectangle 2"/>
          <p:cNvSpPr txBox="1">
            <a:spLocks noChangeArrowheads="1"/>
          </p:cNvSpPr>
          <p:nvPr/>
        </p:nvSpPr>
        <p:spPr bwMode="auto">
          <a:xfrm>
            <a:off x="2190749" y="300335"/>
            <a:ext cx="8572501" cy="728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Century Gothic" panose="020B0502020202020204" pitchFamily="34" charset="0"/>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sz="4000" b="1" kern="0" dirty="0">
                <a:solidFill>
                  <a:srgbClr val="0070C0"/>
                </a:solidFill>
              </a:rPr>
              <a:t>Morphology</a:t>
            </a:r>
            <a:r>
              <a:rPr lang="en-US" sz="4000" b="1" i="1" kern="0" dirty="0">
                <a:solidFill>
                  <a:srgbClr val="0070C0"/>
                </a:solidFill>
              </a:rPr>
              <a:t>: Toxoplasma gondii</a:t>
            </a:r>
            <a:endParaRPr lang="en-US" altLang="en-US" sz="3600" u="sng" kern="0" dirty="0">
              <a:solidFill>
                <a:srgbClr val="0070C0"/>
              </a:solidFill>
            </a:endParaRPr>
          </a:p>
        </p:txBody>
      </p:sp>
      <p:sp>
        <p:nvSpPr>
          <p:cNvPr id="8" name="Arrow: Down 7">
            <a:extLst>
              <a:ext uri="{FF2B5EF4-FFF2-40B4-BE49-F238E27FC236}">
                <a16:creationId xmlns:a16="http://schemas.microsoft.com/office/drawing/2014/main" id="{1F5A28CB-0C9D-4815-8523-E4B6BF96D883}"/>
              </a:ext>
            </a:extLst>
          </p:cNvPr>
          <p:cNvSpPr/>
          <p:nvPr/>
        </p:nvSpPr>
        <p:spPr bwMode="auto">
          <a:xfrm rot="5747820">
            <a:off x="9588362" y="4746365"/>
            <a:ext cx="418161" cy="992560"/>
          </a:xfrm>
          <a:prstGeom prst="downArrow">
            <a:avLst/>
          </a:prstGeom>
          <a:solidFill>
            <a:srgbClr val="00467A"/>
          </a:solidFill>
          <a:ln w="9525" cap="flat" cmpd="sng" algn="ctr">
            <a:solidFill>
              <a:srgbClr val="00467A"/>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8D2A153E-E296-4F37-9E8A-158ED6B84CF6}"/>
              </a:ext>
            </a:extLst>
          </p:cNvPr>
          <p:cNvSpPr txBox="1"/>
          <p:nvPr/>
        </p:nvSpPr>
        <p:spPr>
          <a:xfrm>
            <a:off x="10331060" y="5114732"/>
            <a:ext cx="1473480" cy="461665"/>
          </a:xfrm>
          <a:prstGeom prst="rect">
            <a:avLst/>
          </a:prstGeom>
          <a:noFill/>
        </p:spPr>
        <p:txBody>
          <a:bodyPr wrap="none" rtlCol="0">
            <a:spAutoFit/>
          </a:bodyPr>
          <a:lstStyle/>
          <a:p>
            <a:r>
              <a:rPr lang="en-US" b="1" dirty="0">
                <a:latin typeface="Century Gothic" panose="020B0502020202020204" pitchFamily="34" charset="0"/>
              </a:rPr>
              <a:t>infective</a:t>
            </a:r>
          </a:p>
        </p:txBody>
      </p:sp>
      <p:grpSp>
        <p:nvGrpSpPr>
          <p:cNvPr id="2" name="Group 1">
            <a:extLst>
              <a:ext uri="{FF2B5EF4-FFF2-40B4-BE49-F238E27FC236}">
                <a16:creationId xmlns:a16="http://schemas.microsoft.com/office/drawing/2014/main" id="{D6D6D366-875D-7B63-2D28-F032D9B42B3A}"/>
              </a:ext>
            </a:extLst>
          </p:cNvPr>
          <p:cNvGrpSpPr/>
          <p:nvPr/>
        </p:nvGrpSpPr>
        <p:grpSpPr>
          <a:xfrm>
            <a:off x="1066800" y="304800"/>
            <a:ext cx="9906000" cy="6286500"/>
            <a:chOff x="1066800" y="304800"/>
            <a:chExt cx="9906000" cy="6286500"/>
          </a:xfrm>
        </p:grpSpPr>
        <p:pic>
          <p:nvPicPr>
            <p:cNvPr id="6" name="Picture 5">
              <a:extLst>
                <a:ext uri="{FF2B5EF4-FFF2-40B4-BE49-F238E27FC236}">
                  <a16:creationId xmlns:a16="http://schemas.microsoft.com/office/drawing/2014/main" id="{3725D4FE-0A3F-62ED-57AE-F704BA691C20}"/>
                </a:ext>
              </a:extLst>
            </p:cNvPr>
            <p:cNvPicPr>
              <a:picLocks noChangeAspect="1"/>
            </p:cNvPicPr>
            <p:nvPr/>
          </p:nvPicPr>
          <p:blipFill rotWithShape="1">
            <a:blip r:embed="rId6"/>
            <a:srcRect l="8750" t="16666" r="58750" b="10000"/>
            <a:stretch/>
          </p:blipFill>
          <p:spPr>
            <a:xfrm>
              <a:off x="1066800" y="304800"/>
              <a:ext cx="9906000" cy="6286500"/>
            </a:xfrm>
            <a:prstGeom prst="rect">
              <a:avLst/>
            </a:prstGeom>
          </p:spPr>
        </p:pic>
        <p:sp>
          <p:nvSpPr>
            <p:cNvPr id="11" name="TextBox 10">
              <a:extLst>
                <a:ext uri="{FF2B5EF4-FFF2-40B4-BE49-F238E27FC236}">
                  <a16:creationId xmlns:a16="http://schemas.microsoft.com/office/drawing/2014/main" id="{C45264B7-13E8-CEBF-4BD3-FE949F276018}"/>
                </a:ext>
              </a:extLst>
            </p:cNvPr>
            <p:cNvSpPr txBox="1"/>
            <p:nvPr/>
          </p:nvSpPr>
          <p:spPr>
            <a:xfrm>
              <a:off x="5943600" y="3810000"/>
              <a:ext cx="2590800" cy="830997"/>
            </a:xfrm>
            <a:prstGeom prst="rect">
              <a:avLst/>
            </a:prstGeom>
            <a:noFill/>
          </p:spPr>
          <p:txBody>
            <a:bodyPr wrap="square">
              <a:spAutoFit/>
            </a:bodyPr>
            <a:lstStyle/>
            <a:p>
              <a:r>
                <a:rPr lang="en-US" dirty="0">
                  <a:latin typeface="Century Gothic" panose="020B0502020202020204" pitchFamily="34" charset="0"/>
                </a:rPr>
                <a:t>Toxoplasma gondii</a:t>
              </a:r>
            </a:p>
          </p:txBody>
        </p:sp>
        <p:sp>
          <p:nvSpPr>
            <p:cNvPr id="12" name="TextBox 11">
              <a:extLst>
                <a:ext uri="{FF2B5EF4-FFF2-40B4-BE49-F238E27FC236}">
                  <a16:creationId xmlns:a16="http://schemas.microsoft.com/office/drawing/2014/main" id="{D403B853-3367-0556-C178-702324047ACD}"/>
                </a:ext>
              </a:extLst>
            </p:cNvPr>
            <p:cNvSpPr txBox="1"/>
            <p:nvPr/>
          </p:nvSpPr>
          <p:spPr>
            <a:xfrm>
              <a:off x="2209800" y="2979003"/>
              <a:ext cx="2590800" cy="830997"/>
            </a:xfrm>
            <a:prstGeom prst="rect">
              <a:avLst/>
            </a:prstGeom>
            <a:noFill/>
          </p:spPr>
          <p:txBody>
            <a:bodyPr wrap="square">
              <a:spAutoFit/>
            </a:bodyPr>
            <a:lstStyle/>
            <a:p>
              <a:r>
                <a:rPr lang="en-US" dirty="0" err="1">
                  <a:solidFill>
                    <a:schemeClr val="bg1"/>
                  </a:solidFill>
                  <a:latin typeface="Century Gothic" panose="020B0502020202020204" pitchFamily="34" charset="0"/>
                </a:rPr>
                <a:t>Cystoisospora</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felis</a:t>
              </a:r>
              <a:endParaRPr lang="en-US"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0A626FCC-13C2-66CE-D4F1-1C93F96E91F3}"/>
                </a:ext>
              </a:extLst>
            </p:cNvPr>
            <p:cNvSpPr txBox="1"/>
            <p:nvPr/>
          </p:nvSpPr>
          <p:spPr>
            <a:xfrm>
              <a:off x="5105400" y="5029200"/>
              <a:ext cx="2895600" cy="830997"/>
            </a:xfrm>
            <a:prstGeom prst="rect">
              <a:avLst/>
            </a:prstGeom>
            <a:noFill/>
          </p:spPr>
          <p:txBody>
            <a:bodyPr wrap="square">
              <a:spAutoFit/>
            </a:bodyPr>
            <a:lstStyle/>
            <a:p>
              <a:r>
                <a:rPr lang="en-US" dirty="0">
                  <a:solidFill>
                    <a:schemeClr val="bg1"/>
                  </a:solidFill>
                  <a:latin typeface="Century Gothic" panose="020B0502020202020204" pitchFamily="34" charset="0"/>
                </a:rPr>
                <a:t>Cryptosporidium </a:t>
              </a:r>
              <a:r>
                <a:rPr lang="en-US" dirty="0" err="1">
                  <a:solidFill>
                    <a:schemeClr val="bg1"/>
                  </a:solidFill>
                  <a:latin typeface="Century Gothic" panose="020B0502020202020204" pitchFamily="34" charset="0"/>
                </a:rPr>
                <a:t>felis</a:t>
              </a:r>
              <a:endParaRPr lang="en-US"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395789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icroscopy&#10;â¢ Tachyzoites and tissue cysts can be detected&#10;â¢ Specimens: blood, sputum, bone marrow aspirate,&#10;cerebrospinal ...">
            <a:extLst>
              <a:ext uri="{FF2B5EF4-FFF2-40B4-BE49-F238E27FC236}">
                <a16:creationId xmlns:a16="http://schemas.microsoft.com/office/drawing/2014/main" id="{09D3133C-E472-4DE0-BCE0-5088AE5A15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09511" y="0"/>
            <a:ext cx="8677275" cy="63635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9EE757A-2FE0-4049-A80C-BF376A9BF871}"/>
              </a:ext>
            </a:extLst>
          </p:cNvPr>
          <p:cNvSpPr/>
          <p:nvPr/>
        </p:nvSpPr>
        <p:spPr>
          <a:xfrm>
            <a:off x="163015" y="3733800"/>
            <a:ext cx="2877711" cy="461665"/>
          </a:xfrm>
          <a:prstGeom prst="rect">
            <a:avLst/>
          </a:prstGeom>
        </p:spPr>
        <p:txBody>
          <a:bodyPr wrap="none">
            <a:spAutoFit/>
          </a:bodyPr>
          <a:lstStyle/>
          <a:p>
            <a:r>
              <a:rPr lang="en-US" b="1" dirty="0">
                <a:solidFill>
                  <a:srgbClr val="0070C0"/>
                </a:solidFill>
                <a:latin typeface="Century Gothic" panose="020B0502020202020204" pitchFamily="34" charset="0"/>
              </a:rPr>
              <a:t>ACUTE INFECTION </a:t>
            </a:r>
          </a:p>
        </p:txBody>
      </p:sp>
      <p:sp>
        <p:nvSpPr>
          <p:cNvPr id="5" name="Rectangle 4">
            <a:extLst>
              <a:ext uri="{FF2B5EF4-FFF2-40B4-BE49-F238E27FC236}">
                <a16:creationId xmlns:a16="http://schemas.microsoft.com/office/drawing/2014/main" id="{EC42C84F-2424-43F4-90B6-9ED0927EE276}"/>
              </a:ext>
            </a:extLst>
          </p:cNvPr>
          <p:cNvSpPr/>
          <p:nvPr/>
        </p:nvSpPr>
        <p:spPr>
          <a:xfrm>
            <a:off x="8686800" y="3812232"/>
            <a:ext cx="3363421" cy="461665"/>
          </a:xfrm>
          <a:prstGeom prst="rect">
            <a:avLst/>
          </a:prstGeom>
        </p:spPr>
        <p:txBody>
          <a:bodyPr wrap="none">
            <a:spAutoFit/>
          </a:bodyPr>
          <a:lstStyle/>
          <a:p>
            <a:r>
              <a:rPr lang="en-US" b="1" dirty="0">
                <a:solidFill>
                  <a:srgbClr val="0070C0"/>
                </a:solidFill>
                <a:latin typeface="Century Gothic" panose="020B0502020202020204" pitchFamily="34" charset="0"/>
              </a:rPr>
              <a:t>CHRONIC INFECTION </a:t>
            </a:r>
          </a:p>
        </p:txBody>
      </p:sp>
    </p:spTree>
    <p:extLst>
      <p:ext uri="{BB962C8B-B14F-4D97-AF65-F5344CB8AC3E}">
        <p14:creationId xmlns:p14="http://schemas.microsoft.com/office/powerpoint/2010/main" val="428238666"/>
      </p:ext>
    </p:extLst>
  </p:cSld>
  <p:clrMapOvr>
    <a:masterClrMapping/>
  </p:clrMapOvr>
</p:sld>
</file>

<file path=ppt/theme/theme1.xml><?xml version="1.0" encoding="utf-8"?>
<a:theme xmlns:a="http://schemas.openxmlformats.org/drawingml/2006/main" name="Theme1">
  <a:themeElements>
    <a:clrScheme name="VP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PG">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VP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P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P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P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P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P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P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P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P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P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P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P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ends">
  <a:themeElements>
    <a:clrScheme name="Custom 1">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000000"/>
      </a:hlink>
      <a:folHlink>
        <a:srgbClr val="3333CC"/>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ends">
  <a:themeElements>
    <a:clrScheme name="Custom 1">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000000"/>
      </a:hlink>
      <a:folHlink>
        <a:srgbClr val="3333CC"/>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10129</TotalTime>
  <Words>6086</Words>
  <Application>Microsoft Office PowerPoint</Application>
  <PresentationFormat>Widescreen</PresentationFormat>
  <Paragraphs>772</Paragraphs>
  <Slides>55</Slides>
  <Notes>49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55</vt:i4>
      </vt:variant>
    </vt:vector>
  </HeadingPairs>
  <TitlesOfParts>
    <vt:vector size="68" baseType="lpstr">
      <vt:lpstr>Arial</vt:lpstr>
      <vt:lpstr>Calibri</vt:lpstr>
      <vt:lpstr>Century Gothic</vt:lpstr>
      <vt:lpstr>Comic Sans MS</vt:lpstr>
      <vt:lpstr>Montserrat</vt:lpstr>
      <vt:lpstr>Open Sans</vt:lpstr>
      <vt:lpstr>Source Serif Pro</vt:lpstr>
      <vt:lpstr>Tahoma</vt:lpstr>
      <vt:lpstr>Times New Roman</vt:lpstr>
      <vt:lpstr>Wingdings</vt:lpstr>
      <vt:lpstr>Theme1</vt:lpstr>
      <vt:lpstr>Blends</vt:lpstr>
      <vt:lpstr>1_Blends</vt:lpstr>
      <vt:lpstr>Toxoplasma gondii &amp; Neospora caninum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 Life Cycle: T. gondii in the Cat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Diagnosis for System Disease Aspirates or Necropsy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Zoonosis: T. gondii</vt:lpstr>
      <vt:lpstr>PowerPoint Presentation</vt:lpstr>
      <vt:lpstr>PowerPoint Presentation</vt:lpstr>
      <vt:lpstr>Zoonosis Congenital Toxoplasmosis (know this)</vt:lpstr>
      <vt:lpstr>Zoonosis Congenital Toxoplasmosis (know this)</vt:lpstr>
      <vt:lpstr>PowerPoint Presentation</vt:lpstr>
      <vt:lpstr>Zoonosis (know this)</vt:lpstr>
      <vt:lpstr>PowerPoint Presentation</vt:lpstr>
      <vt:lpstr>PowerPoint Presentation</vt:lpstr>
      <vt:lpstr>Morphology Neospora caninum</vt:lpstr>
      <vt:lpstr>PowerPoint Presentation</vt:lpstr>
      <vt:lpstr>PowerPoint Presentation</vt:lpstr>
      <vt:lpstr>Obligate Indirect Life Cycle: N. caninum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Diagnosis: N. caninum</vt:lpstr>
      <vt:lpstr>PowerPoint Presentation</vt:lpstr>
      <vt:lpstr>Epidemiology, Control &amp; Zoonosis N. caninum</vt:lpstr>
      <vt:lpstr>In-Class Discussion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Platyhelminthes Characterisitics</dc:title>
  <dc:creator>Valued Gateway Client</dc:creator>
  <cp:lastModifiedBy>Barbara Alice Qurollo</cp:lastModifiedBy>
  <cp:revision>559</cp:revision>
  <cp:lastPrinted>2017-07-18T18:08:44Z</cp:lastPrinted>
  <dcterms:created xsi:type="dcterms:W3CDTF">2004-09-06T22:17:06Z</dcterms:created>
  <dcterms:modified xsi:type="dcterms:W3CDTF">2023-08-18T22:23:49Z</dcterms:modified>
</cp:coreProperties>
</file>