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58"/>
  </p:notesMasterIdLst>
  <p:sldIdLst>
    <p:sldId id="387" r:id="rId2"/>
    <p:sldId id="468" r:id="rId3"/>
    <p:sldId id="348" r:id="rId4"/>
    <p:sldId id="392" r:id="rId5"/>
    <p:sldId id="402" r:id="rId6"/>
    <p:sldId id="389" r:id="rId7"/>
    <p:sldId id="467" r:id="rId8"/>
    <p:sldId id="386" r:id="rId9"/>
    <p:sldId id="398" r:id="rId10"/>
    <p:sldId id="414" r:id="rId11"/>
    <p:sldId id="399" r:id="rId12"/>
    <p:sldId id="400" r:id="rId13"/>
    <p:sldId id="411" r:id="rId14"/>
    <p:sldId id="401" r:id="rId15"/>
    <p:sldId id="326" r:id="rId16"/>
    <p:sldId id="327" r:id="rId17"/>
    <p:sldId id="328" r:id="rId18"/>
    <p:sldId id="329" r:id="rId19"/>
    <p:sldId id="330" r:id="rId20"/>
    <p:sldId id="416" r:id="rId21"/>
    <p:sldId id="339" r:id="rId22"/>
    <p:sldId id="340" r:id="rId23"/>
    <p:sldId id="341" r:id="rId24"/>
    <p:sldId id="404" r:id="rId25"/>
    <p:sldId id="393" r:id="rId26"/>
    <p:sldId id="325" r:id="rId27"/>
    <p:sldId id="497" r:id="rId28"/>
    <p:sldId id="380" r:id="rId29"/>
    <p:sldId id="470" r:id="rId30"/>
    <p:sldId id="472" r:id="rId31"/>
    <p:sldId id="473" r:id="rId32"/>
    <p:sldId id="474" r:id="rId33"/>
    <p:sldId id="475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99" r:id="rId51"/>
    <p:sldId id="493" r:id="rId52"/>
    <p:sldId id="494" r:id="rId53"/>
    <p:sldId id="498" r:id="rId54"/>
    <p:sldId id="495" r:id="rId55"/>
    <p:sldId id="500" r:id="rId56"/>
    <p:sldId id="496" r:id="rId5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800"/>
    <a:srgbClr val="003300"/>
    <a:srgbClr val="000000"/>
    <a:srgbClr val="54A300"/>
    <a:srgbClr val="00A29E"/>
    <a:srgbClr val="00FFFF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74639" autoAdjust="0"/>
  </p:normalViewPr>
  <p:slideViewPr>
    <p:cSldViewPr>
      <p:cViewPr varScale="1">
        <p:scale>
          <a:sx n="70" d="100"/>
          <a:sy n="70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34FAAB-B922-40CC-A610-2F3EE4C346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E065D6-1732-413E-AE87-7123C82B18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F6BD92F-815D-4488-B9AB-55DD26DE0DF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E13DB2A-9021-4E3B-A742-E8D2BE9752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48EA8C9-4489-4730-8017-3F5CCAAE60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D4B6C2C-C459-4377-B15E-473CFEDB2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2EA5BF-9686-4528-955E-883CB6762B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58896E4-6B46-4F1D-9202-2CE31A88E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F2D994C-DFAA-4112-83C5-FAC6D4F10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0CD62ED-348B-43F5-8E22-00DC1687A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52ACD1-8023-4B58-9DDE-017F2672821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5CC39C-0779-4572-B5F1-99A56519B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AF00CCCC-708E-44A1-88AA-A6CE50C5E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IMHA = immune mediated hemolytic anemia (low red blood cells, damaged RBCs = spherocytes)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ITP = immune mediate thrombocytopenia (low platelets)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E0F1C69-A824-4EBB-BA12-3D105AA87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E5CA19-BF8B-42D3-B891-9490B796E51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D4D28E5-B4AA-4D8A-845B-5F8488284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8D93E12-DA48-42A3-AAA2-B1762D8B3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Why is knowing the species important? You will learn when you see treatment options.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3DE46EF-3A88-4F0E-8958-44259CB596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C0468B-1586-4A0B-8A1B-43EE468A84A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Howell–Jolly bodies are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nuclear remnants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EA5BF-9686-4528-955E-883CB6762B2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96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7767C520-E600-4D73-A5B1-08992AB0C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9BFCFC26-3AA9-4433-8363-C77D9734C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Know that B. vogeli is a large Babesia and B. gibsoni is a small Babesia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FEDAC34D-B1A6-4D1E-AC7F-C85FC007B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E1A839-C8F4-4E5F-B8DA-6926A7CE280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9B405E1-9E02-4284-B5FD-5D42340CE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F3CFF2D-E270-484D-B503-99FA8F652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8324361F-C098-4BA9-82E1-24A315C1F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D4E2E4-4D9E-493E-A783-965509B49F9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849B943-FA51-432D-AF05-FC7CB7D53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A29AAD6F-A81E-46CC-BFF1-8078F5893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ABD73507-9F2A-44AB-817B-849F0F893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22DA2C-ACEB-4414-AF47-2C0FFFFE420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DAE23B2C-E062-4040-9281-20FFFF7B8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F7E62481-91E2-41DF-8F92-A958B5D1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Knowing the species is important when choosing the optimal treatment.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ED051D6E-F99C-4170-8281-60EA6658D8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361133-D132-407F-8727-B5AE45F57749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5420494-D564-4616-92F9-599F9D6722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5AEF2727-43AA-419A-9567-96AF05A01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When dogs have been </a:t>
            </a:r>
            <a:r>
              <a:rPr lang="en-US" altLang="en-US" dirty="0" err="1">
                <a:latin typeface="Arial" panose="020B0604020202020204" pitchFamily="34" charset="0"/>
              </a:rPr>
              <a:t>splenectomized</a:t>
            </a:r>
            <a:r>
              <a:rPr lang="en-US" altLang="en-US" dirty="0">
                <a:latin typeface="Arial" panose="020B0604020202020204" pitchFamily="34" charset="0"/>
              </a:rPr>
              <a:t>, it’s harder for them to clear a potential infection so these animals will often be chronically infected even with treatment.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B.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is prevalent in greyhounds because of their life living in kennels in between racing. We know B.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is transmitted by R. </a:t>
            </a:r>
            <a:r>
              <a:rPr lang="en-US" altLang="en-US" dirty="0" err="1">
                <a:latin typeface="Arial" panose="020B0604020202020204" pitchFamily="34" charset="0"/>
              </a:rPr>
              <a:t>sanguineus</a:t>
            </a:r>
            <a:r>
              <a:rPr lang="en-US" altLang="en-US" dirty="0">
                <a:latin typeface="Arial" panose="020B0604020202020204" pitchFamily="34" charset="0"/>
              </a:rPr>
              <a:t> (AKA kennel ticks, which like to live in dry, indoor environments).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67DE013-9020-4BE0-8BE9-3FB4D7C7E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DAC91-1DDD-46F6-8F3F-D028505697C1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6401A2E-D89F-4219-984F-9F986DE3A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B8E7A90-8D8E-4A21-8295-73A916AD2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Dermacentor variabilis and Amblyomma americanum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C65096A-BF9C-4F26-A9C6-EE5A9D336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645790-CA59-4704-A9A4-009D77711F2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145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4A41865-05BB-46DB-9748-A9E1058A0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C6137FB-44CF-47F7-AF6B-D93C0E834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88AF66D-7E2E-4A8A-B814-476E21D9D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01366B-B4C3-408A-9852-6318FFB0948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69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55D4E72-EBDF-4686-8115-2581B27FF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322098E-D132-4106-B440-A67BB540D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 won’t ask you to differentiate these as definitive or immediate hosts. I may for other </a:t>
            </a:r>
            <a:r>
              <a:rPr lang="en-US" altLang="en-US" dirty="0" err="1">
                <a:latin typeface="Arial" panose="020B0604020202020204" pitchFamily="34" charset="0"/>
              </a:rPr>
              <a:t>apicomplexa</a:t>
            </a:r>
            <a:r>
              <a:rPr lang="en-US" altLang="en-US" dirty="0">
                <a:latin typeface="Arial" panose="020B0604020202020204" pitchFamily="34" charset="0"/>
              </a:rPr>
              <a:t>, though.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Definitive hosts are the host where sexual replication occurs and for these tick-borne </a:t>
            </a:r>
            <a:r>
              <a:rPr lang="en-US" altLang="en-US" dirty="0" err="1">
                <a:latin typeface="Arial" panose="020B0604020202020204" pitchFamily="34" charset="0"/>
              </a:rPr>
              <a:t>apicomplexa</a:t>
            </a:r>
            <a:r>
              <a:rPr lang="en-US" altLang="en-US" dirty="0">
                <a:latin typeface="Arial" panose="020B0604020202020204" pitchFamily="34" charset="0"/>
              </a:rPr>
              <a:t>, this occurs in the tick 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14435FA-05B7-4683-AE5D-B9CA3302A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87D05B-098A-454C-9E01-41C643E748D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833F52A3-71D0-4F86-8487-E0CBF218A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2BA8F71-45C2-4853-BA01-45C52CF28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Know C. felis has an indirect life cycle (requires tick and cat host); the tick vector transmits C. felis, sporozoites through a tick bite which infect host macrophages and disseminate as schizonts (remember what those are?) throughout the cat. It’s important to know this because those schizonts will be a main reason for the pathology and disease seen in the cat.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FYI: owners will ask how long it takes to transmit disease from a tick attachment. It’s different for different pathogens. </a:t>
            </a:r>
          </a:p>
          <a:p>
            <a:r>
              <a:rPr lang="en-US" altLang="en-US">
                <a:latin typeface="Arial" panose="020B0604020202020204" pitchFamily="34" charset="0"/>
              </a:rPr>
              <a:t>One study showed transmission time of C. felis from A. americanum was between 36 – 48 hours and that ingestion of the tick was not a likely route of transmission. 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4C696AC-E786-4831-99F7-7E9D89D8E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436AD8-92C6-46B9-A69A-3E8B859DE7E9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66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F684847-6578-4AAB-9BA2-C215F8EA8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E65BB28-162D-4543-A101-EFAC806A8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From this slide, understand that infected macrophages are schizonts. These infected macs will play a big role in pathogenesis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1CBD742-8184-45ED-A65F-5E668CE3E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F3896C-5CB3-4BF3-8B61-A6F4C05FBE0D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70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E268072-3E71-4B9F-A0DE-52A2BE01CA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690F324-6FD5-4F7E-ABC4-CB7DD2DF1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B8C50FC-C612-4091-8B31-348CABD38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925D16-5133-4E67-9898-4512249B09BE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994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5100FD8-A080-413C-8AFF-FCD7E6C8B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F2E9500-FCA8-4A54-936B-04325497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This </a:t>
            </a:r>
            <a:r>
              <a:rPr lang="en-US" dirty="0" err="1"/>
              <a:t>schizongenous</a:t>
            </a:r>
            <a:r>
              <a:rPr lang="en-US" dirty="0"/>
              <a:t> phase is when asexual reproduction occurs leading to expansively large macrophages (up to 250µm)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Know the bolded information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5A5D0D9C-DEEB-4042-A5CE-CA281B1F9F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E22B00-4293-4A3C-999D-02BCF46B036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107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1FAEFA9-F910-417A-9FBC-108E4B552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BEE48D2-F06D-421E-B1DC-202E993BE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9F26BEA-5145-42FF-9C7A-B3F3BF931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CBCEF6-0F8C-45D5-B8F6-0E32A35A45E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2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A376E4A2-803B-45CC-8BCE-1744CA6BB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10CED76-0F23-4FF7-BE93-11B658221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Know that pancytopenia (multiple cell lines are low) as a major clinical sign for cytauxzoonosis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CC67CD7-5397-4F3E-9038-68BF3C5A1C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4B791A-7C00-48BD-9D3C-EB329B38C198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8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F585107-15BC-442C-A89A-A862C74A7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569ACF5-599C-40FF-99E1-8FD7CEF12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Know that pancytopenia and hyperbilirubinemia are common finding in Cytauxzoonosis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88FF8ECE-CBED-46C1-925F-DD6050426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B2266A-F151-47F6-8DF9-C193362A1547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603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7F608EE-D845-4E84-9755-E977E1946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ABEFE10-83DF-4733-8DFF-519B4F808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Know that PCR and Blood smear are the two diagnostic tests to confirm C. </a:t>
            </a:r>
            <a:r>
              <a:rPr lang="en-US" altLang="en-US" dirty="0" err="1">
                <a:latin typeface="Arial" panose="020B0604020202020204" pitchFamily="34" charset="0"/>
              </a:rPr>
              <a:t>felis</a:t>
            </a:r>
            <a:r>
              <a:rPr lang="en-US" altLang="en-US" dirty="0">
                <a:latin typeface="Arial" panose="020B0604020202020204" pitchFamily="34" charset="0"/>
              </a:rPr>
              <a:t> infection. This disease needs to be diagnosed quickly!  OR you might consider proceeding with treatment if all the clinical signs, tick exposure, region add up to = </a:t>
            </a:r>
            <a:r>
              <a:rPr lang="en-US" altLang="en-US" dirty="0" err="1">
                <a:latin typeface="Arial" panose="020B0604020202020204" pitchFamily="34" charset="0"/>
              </a:rPr>
              <a:t>cytauxzoonosis</a:t>
            </a:r>
            <a:r>
              <a:rPr lang="en-US" altLang="en-US" dirty="0">
                <a:latin typeface="Arial" panose="020B0604020202020204" pitchFamily="34" charset="0"/>
              </a:rPr>
              <a:t>.  You won’t always see </a:t>
            </a:r>
            <a:r>
              <a:rPr lang="en-US" altLang="en-US" dirty="0" err="1">
                <a:latin typeface="Arial" panose="020B0604020202020204" pitchFamily="34" charset="0"/>
              </a:rPr>
              <a:t>piroplasms</a:t>
            </a:r>
            <a:r>
              <a:rPr lang="en-US" altLang="en-US" dirty="0">
                <a:latin typeface="Arial" panose="020B0604020202020204" pitchFamily="34" charset="0"/>
              </a:rPr>
              <a:t> or schizonts and PCRs can be falsely negative. 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D96CF4B-F13B-4AE0-BAE9-91076B74C0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B8798D-A7B4-40A7-B30C-3F700B180CE0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843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F6AC72E-FCF4-40E8-A3FA-F6F9A62F6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7CA845A-0D6D-49F2-A023-26052E7CA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25046330-E334-4660-A0DF-2FB63DEDF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E393B1-FCE6-42A9-880F-3D7F8170EE6D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649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B848B90-4133-465C-929B-46612DC09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21DEC1E6-234A-43D3-8770-FC6975378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D71366E-48BE-482D-818D-DD9364782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679360-A420-4B7F-9985-C254E09D95EC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1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66EC353-2845-4E63-B9CA-0A45D258AB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36840CF-0319-4567-A5F9-9A8578BA7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7FB10A5-4254-43C9-986C-ABBA0A589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B594F2-047A-44EF-9338-67381BD47ED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D7111B4A-2438-4264-9281-6A5FB2BF2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BE5CEC2-DD32-42E8-8302-B85D5E28C9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FYI but may give you better picture of this disease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729D450F-AF64-45B5-A71B-0DC20F8535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D3FA61-8147-4DB8-9D65-41A94D6E8959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53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31704798-7DBE-490E-9D1C-055505D50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F068ABC-5EE2-43E9-BAF6-B3B7CCB8D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Just know that with treatment and supportive care, there’s ~ 60% survival. And in most cases, it takes a lot of supportive care ($$$) for many days 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A5951898-D784-4F84-8DC5-8565CF7BC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9BD840-66C8-4BE3-8D2E-88EB351D400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796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47F744A-AE1E-48AE-A212-B62781210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FF170BA-081B-4540-9A41-82D5AEAD0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FYI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6D064302-80D6-42FF-8F82-86AA5AFBF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B4722C-68FA-434E-ABA2-092BE1819387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59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B00A17B8-6CC2-4FEB-A77D-28A309DC1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DBCF4A1C-7083-474C-9E91-A6B874D9A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FYI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51727379-CE2B-469C-B205-099327A2B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A938F-339A-414B-BD91-4C90DEAC9634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492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2B9EBE3E-A1B3-48F1-9206-220B36A72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6329F596-25CB-4519-89D4-3C1FD8F25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FYI</a:t>
            </a: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E7DD23B4-2D1B-4AD0-916D-F94C65883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CADE4D-01E1-4226-A96A-D5452FE30DC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575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Know that this disease is prevalent in the Southeast and Midwest US and outdoor cats are at higher risk for exposure.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FYI hotspots in NC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Birkenheuer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AJ, Le JA,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Valenzisi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AM, et al.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Cytauxzoon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infection in cats in the mid-Atlantic states: 34 cases (1998-2004).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JAVMA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2006;228(4):568-571.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Shock BC, Murphy SM, Patton LL, et al. Distribution and prevalence of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Cytauxzoon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in bobcats (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Lynx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rufus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), the natural reservoir, and other wild felids in thirteen states.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Vet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Parasitol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2011;175(3-4):325-330.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EA5BF-9686-4528-955E-883CB6762B2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53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A7B95E8-0857-45EC-8867-11486C309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6B1C0085-7F0C-4CAB-AF4F-CA79B0866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FYI: This tick is expanding northward. Just because you may practice in NE, don’t think your cats are safe!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B6868248-236B-44C5-A48D-F3219A5A8A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D324C7-292A-456D-A4E6-9432A943374C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594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EF0179A4-E26E-4E84-96ED-283FC1299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794A78B5-DD78-4D56-879C-5E82B3D47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8C16C8C4-0ABC-4789-839F-D0A1431B1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F553AE-1B62-45B2-8235-E79C11707E7C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38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products, approved for use on cats in the United States, have demonstrated efficacy for blocking the transmission of C. </a:t>
            </a:r>
            <a:r>
              <a:rPr lang="en-US" dirty="0" err="1"/>
              <a:t>felis</a:t>
            </a:r>
            <a:r>
              <a:rPr lang="en-US" dirty="0"/>
              <a:t> to cats by preventing or interrupting feeding of infected A. </a:t>
            </a:r>
            <a:r>
              <a:rPr lang="en-US" dirty="0" err="1"/>
              <a:t>americanum</a:t>
            </a:r>
            <a:r>
              <a:rPr lang="en-US" dirty="0"/>
              <a:t>: </a:t>
            </a:r>
            <a:r>
              <a:rPr lang="en-US" dirty="0" err="1"/>
              <a:t>Seresto</a:t>
            </a:r>
            <a:r>
              <a:rPr lang="en-US" dirty="0"/>
              <a:t> (</a:t>
            </a:r>
            <a:r>
              <a:rPr lang="en-US" dirty="0" err="1"/>
              <a:t>imidacloprid</a:t>
            </a:r>
            <a:r>
              <a:rPr lang="en-US" dirty="0"/>
              <a:t> and </a:t>
            </a:r>
            <a:r>
              <a:rPr lang="en-US" dirty="0" err="1"/>
              <a:t>flumethrin</a:t>
            </a:r>
            <a:r>
              <a:rPr lang="en-US" dirty="0"/>
              <a:t> collar)</a:t>
            </a:r>
            <a:r>
              <a:rPr lang="en-US" baseline="0" dirty="0"/>
              <a:t> </a:t>
            </a:r>
            <a:r>
              <a:rPr lang="en-US" dirty="0"/>
              <a:t>and Revolution Plus (</a:t>
            </a:r>
            <a:r>
              <a:rPr lang="en-US" dirty="0" err="1"/>
              <a:t>selamectin</a:t>
            </a:r>
            <a:r>
              <a:rPr lang="en-US" dirty="0"/>
              <a:t> and </a:t>
            </a:r>
            <a:r>
              <a:rPr lang="en-US" dirty="0" err="1"/>
              <a:t>sarolanertopical</a:t>
            </a:r>
            <a:r>
              <a:rPr lang="en-US" dirty="0"/>
              <a:t> solution)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Reichard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Mason V., et al. "Efficacy of a topical formulation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selamectin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plus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sarolaner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against induced infestations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Amblyomma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americanum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on cats and prevention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Cytauxzoon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felis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transmission."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Veterinary parasitology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270 (2019): S31-S37.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Reichard</a:t>
            </a:r>
            <a:r>
              <a:rPr lang="en-US" dirty="0"/>
              <a:t>, M.V.; Thomas, J.E.; </a:t>
            </a:r>
            <a:r>
              <a:rPr lang="en-US" dirty="0" err="1"/>
              <a:t>Arther</a:t>
            </a:r>
            <a:r>
              <a:rPr lang="en-US" dirty="0"/>
              <a:t>, R.G.; Hostetler, J.A.; </a:t>
            </a:r>
            <a:r>
              <a:rPr lang="en-US" dirty="0" err="1"/>
              <a:t>Raetzel</a:t>
            </a:r>
            <a:r>
              <a:rPr lang="en-US" dirty="0"/>
              <a:t>, K.L.; </a:t>
            </a:r>
            <a:r>
              <a:rPr lang="en-US" dirty="0" err="1"/>
              <a:t>Meinkoth</a:t>
            </a:r>
            <a:r>
              <a:rPr lang="en-US" dirty="0"/>
              <a:t>, J.H.; Little, S.E. Efficacy of an </a:t>
            </a:r>
            <a:r>
              <a:rPr lang="en-US" dirty="0" err="1"/>
              <a:t>imidacloprid</a:t>
            </a:r>
            <a:r>
              <a:rPr lang="en-US" dirty="0"/>
              <a:t> 10%/</a:t>
            </a:r>
            <a:r>
              <a:rPr lang="en-US" dirty="0" err="1"/>
              <a:t>flumethrin</a:t>
            </a:r>
            <a:r>
              <a:rPr lang="en-US" dirty="0"/>
              <a:t> 4.5% collar (</a:t>
            </a:r>
            <a:r>
              <a:rPr lang="en-US" dirty="0" err="1"/>
              <a:t>Seresto</a:t>
            </a:r>
            <a:r>
              <a:rPr lang="en-US" dirty="0"/>
              <a:t> (R), Bay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EA5BF-9686-4528-955E-883CB6762B2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5473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40B2B44-D72B-4119-B387-1DBE986AA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620938C3-F302-4DC2-900A-D651DEA1F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532C079C-DBAC-4B47-90E0-21401E888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FECBCC-F9C9-40F9-ADCC-D51742363944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6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3BCAE25-EA42-46BB-BAF0-43FC3FF12F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2BFF802-9C42-4355-BA9B-72C9F951F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BB7F65AA-242F-4562-BD39-CE4CE3AE1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E5C2FE-DC56-4AF4-932D-4306D32F610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D8E2F970-2C7E-4AE8-8500-740DE62A52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81A9FBB2-0270-45F2-928C-AA55CD6AC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725AFECA-499E-4837-946D-C55CC8763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50CA7C-6D41-4855-88B9-3EB239E87CDC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35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828F307-A8E1-4DC6-B289-CB59FD9D4B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E0B745AE-C198-4625-B212-3FAA13A54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Know Babesia has an indirect life </a:t>
            </a:r>
            <a:r>
              <a:rPr lang="en-US" altLang="en-US" u="sng" dirty="0">
                <a:latin typeface="Arial" panose="020B0604020202020204" pitchFamily="34" charset="0"/>
              </a:rPr>
              <a:t>cycle (requires tick and dog host); </a:t>
            </a:r>
            <a:r>
              <a:rPr lang="en-US" altLang="en-US" dirty="0">
                <a:latin typeface="Arial" panose="020B0604020202020204" pitchFamily="34" charset="0"/>
              </a:rPr>
              <a:t>the </a:t>
            </a:r>
            <a:r>
              <a:rPr lang="en-US" altLang="en-US" u="sng" dirty="0">
                <a:latin typeface="Arial" panose="020B0604020202020204" pitchFamily="34" charset="0"/>
              </a:rPr>
              <a:t>tick vector transmits Babesia sporozoites through a tick bite </a:t>
            </a:r>
            <a:r>
              <a:rPr lang="en-US" altLang="en-US" dirty="0">
                <a:latin typeface="Arial" panose="020B0604020202020204" pitchFamily="34" charset="0"/>
              </a:rPr>
              <a:t>which </a:t>
            </a:r>
            <a:r>
              <a:rPr lang="en-US" altLang="en-US" u="sng" dirty="0">
                <a:latin typeface="Arial" panose="020B0604020202020204" pitchFamily="34" charset="0"/>
              </a:rPr>
              <a:t>infect host erythrocytes throughout the dog</a:t>
            </a:r>
            <a:r>
              <a:rPr lang="en-US" altLang="en-US" dirty="0">
                <a:latin typeface="Arial" panose="020B0604020202020204" pitchFamily="34" charset="0"/>
              </a:rPr>
              <a:t>. It’s important to know this because those infected erythrocytes will be an important cause of the pathology and disease seen in the dog.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598160-A494-46B2-BA9F-2967F27B0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B01AE4-FE5D-499A-B25A-E70A418DA6E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F41FEB66-1050-49D4-A775-DC8EA436F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25F482CA-06E0-4D5E-A827-659A98D9C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6265C27-A6F3-4010-B34F-96AF42B738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165A2C-3548-417B-AC25-45DDC40A04B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9182BEB-3B6F-46A4-AC53-9404F538F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773BD83-9094-4911-BBD4-5410857D0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Know that B.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is transmitted by Rhipicephalus </a:t>
            </a:r>
            <a:r>
              <a:rPr lang="en-US" altLang="en-US" dirty="0" err="1">
                <a:latin typeface="Arial" panose="020B0604020202020204" pitchFamily="34" charset="0"/>
              </a:rPr>
              <a:t>sanguineus</a:t>
            </a:r>
            <a:r>
              <a:rPr lang="en-US" altLang="en-US" dirty="0">
                <a:latin typeface="Arial" panose="020B0604020202020204" pitchFamily="34" charset="0"/>
              </a:rPr>
              <a:t> and B. </a:t>
            </a:r>
            <a:r>
              <a:rPr lang="en-US" altLang="en-US" dirty="0" err="1">
                <a:latin typeface="Arial" panose="020B0604020202020204" pitchFamily="34" charset="0"/>
              </a:rPr>
              <a:t>gibsoni</a:t>
            </a:r>
            <a:r>
              <a:rPr lang="en-US" altLang="en-US" dirty="0">
                <a:latin typeface="Arial" panose="020B0604020202020204" pitchFamily="34" charset="0"/>
              </a:rPr>
              <a:t> is transmitted primarily by dog bites or fighting and blood transfusion in the US.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Babesia </a:t>
            </a:r>
            <a:r>
              <a:rPr lang="en-US" altLang="en-US" dirty="0" err="1">
                <a:latin typeface="Arial" panose="020B0604020202020204" pitchFamily="34" charset="0"/>
              </a:rPr>
              <a:t>canis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is now just referred to as B.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 the united states, you will often here B.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referred to as B. </a:t>
            </a:r>
            <a:r>
              <a:rPr lang="en-US" altLang="en-US" dirty="0" err="1">
                <a:latin typeface="Arial" panose="020B0604020202020204" pitchFamily="34" charset="0"/>
              </a:rPr>
              <a:t>canis</a:t>
            </a:r>
            <a:r>
              <a:rPr lang="en-US" altLang="en-US" dirty="0">
                <a:latin typeface="Arial" panose="020B0604020202020204" pitchFamily="34" charset="0"/>
              </a:rPr>
              <a:t>. Long story but B. </a:t>
            </a:r>
            <a:r>
              <a:rPr lang="en-US" altLang="en-US" dirty="0" err="1">
                <a:latin typeface="Arial" panose="020B0604020202020204" pitchFamily="34" charset="0"/>
              </a:rPr>
              <a:t>canis</a:t>
            </a:r>
            <a:r>
              <a:rPr lang="en-US" altLang="en-US" dirty="0">
                <a:latin typeface="Arial" panose="020B0604020202020204" pitchFamily="34" charset="0"/>
              </a:rPr>
              <a:t> used to be classified into 3 subspecies (B. c.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in US, B. c. </a:t>
            </a:r>
            <a:r>
              <a:rPr lang="en-US" altLang="en-US" dirty="0" err="1">
                <a:latin typeface="Arial" panose="020B0604020202020204" pitchFamily="34" charset="0"/>
              </a:rPr>
              <a:t>canis</a:t>
            </a:r>
            <a:r>
              <a:rPr lang="en-US" altLang="en-US" dirty="0">
                <a:latin typeface="Arial" panose="020B0604020202020204" pitchFamily="34" charset="0"/>
              </a:rPr>
              <a:t> in Europe and B. c. </a:t>
            </a:r>
            <a:r>
              <a:rPr lang="en-US" altLang="en-US" dirty="0" err="1">
                <a:latin typeface="Arial" panose="020B0604020202020204" pitchFamily="34" charset="0"/>
              </a:rPr>
              <a:t>rossi</a:t>
            </a:r>
            <a:r>
              <a:rPr lang="en-US" altLang="en-US" dirty="0">
                <a:latin typeface="Arial" panose="020B0604020202020204" pitchFamily="34" charset="0"/>
              </a:rPr>
              <a:t> in Africa). They have since be designated individual species. So we have B. </a:t>
            </a:r>
            <a:r>
              <a:rPr lang="en-US" altLang="en-US" dirty="0" err="1">
                <a:latin typeface="Arial" panose="020B0604020202020204" pitchFamily="34" charset="0"/>
              </a:rPr>
              <a:t>vogeli</a:t>
            </a:r>
            <a:r>
              <a:rPr lang="en-US" altLang="en-US" dirty="0">
                <a:latin typeface="Arial" panose="020B0604020202020204" pitchFamily="34" charset="0"/>
              </a:rPr>
              <a:t> in US, B. </a:t>
            </a:r>
            <a:r>
              <a:rPr lang="en-US" altLang="en-US" dirty="0" err="1">
                <a:latin typeface="Arial" panose="020B0604020202020204" pitchFamily="34" charset="0"/>
              </a:rPr>
              <a:t>canis</a:t>
            </a:r>
            <a:r>
              <a:rPr lang="en-US" altLang="en-US" dirty="0">
                <a:latin typeface="Arial" panose="020B0604020202020204" pitchFamily="34" charset="0"/>
              </a:rPr>
              <a:t> is in Europe and B. </a:t>
            </a:r>
            <a:r>
              <a:rPr lang="en-US" altLang="en-US" dirty="0" err="1">
                <a:latin typeface="Arial" panose="020B0604020202020204" pitchFamily="34" charset="0"/>
              </a:rPr>
              <a:t>rossi</a:t>
            </a:r>
            <a:r>
              <a:rPr lang="en-US" altLang="en-US" dirty="0">
                <a:latin typeface="Arial" panose="020B0604020202020204" pitchFamily="34" charset="0"/>
              </a:rPr>
              <a:t> in Africa.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In Asia, </a:t>
            </a:r>
            <a:r>
              <a:rPr lang="en-US" altLang="en-US" dirty="0" err="1">
                <a:latin typeface="Arial" panose="020B0604020202020204" pitchFamily="34" charset="0"/>
              </a:rPr>
              <a:t>Haemaphysalis</a:t>
            </a:r>
            <a:r>
              <a:rPr lang="en-US" altLang="en-US" dirty="0">
                <a:latin typeface="Arial" panose="020B0604020202020204" pitchFamily="34" charset="0"/>
              </a:rPr>
              <a:t> ticks transmit B. </a:t>
            </a:r>
            <a:r>
              <a:rPr lang="en-US" altLang="en-US" dirty="0" err="1">
                <a:latin typeface="Arial" panose="020B0604020202020204" pitchFamily="34" charset="0"/>
              </a:rPr>
              <a:t>gibsoni</a:t>
            </a:r>
            <a:r>
              <a:rPr lang="en-US" altLang="en-US" dirty="0">
                <a:latin typeface="Arial" panose="020B0604020202020204" pitchFamily="34" charset="0"/>
              </a:rPr>
              <a:t>. In the US B. </a:t>
            </a:r>
            <a:r>
              <a:rPr lang="en-US" altLang="en-US" dirty="0" err="1">
                <a:latin typeface="Arial" panose="020B0604020202020204" pitchFamily="34" charset="0"/>
              </a:rPr>
              <a:t>gibsoni</a:t>
            </a:r>
            <a:r>
              <a:rPr lang="en-US" altLang="en-US" dirty="0">
                <a:latin typeface="Arial" panose="020B0604020202020204" pitchFamily="34" charset="0"/>
              </a:rPr>
              <a:t> was found primarily in fighting breed dogs (</a:t>
            </a:r>
            <a:r>
              <a:rPr lang="en-US" altLang="en-US" dirty="0" err="1">
                <a:latin typeface="Arial" panose="020B0604020202020204" pitchFamily="34" charset="0"/>
              </a:rPr>
              <a:t>pitbull</a:t>
            </a:r>
            <a:r>
              <a:rPr lang="en-US" altLang="en-US" dirty="0">
                <a:latin typeface="Arial" panose="020B0604020202020204" pitchFamily="34" charset="0"/>
              </a:rPr>
              <a:t> breeds) because some infected dogs were brought over from </a:t>
            </a:r>
            <a:r>
              <a:rPr lang="en-US" altLang="en-US" dirty="0" err="1">
                <a:latin typeface="Arial" panose="020B0604020202020204" pitchFamily="34" charset="0"/>
              </a:rPr>
              <a:t>asia</a:t>
            </a:r>
            <a:r>
              <a:rPr lang="en-US" altLang="en-US" dirty="0">
                <a:latin typeface="Arial" panose="020B0604020202020204" pitchFamily="34" charset="0"/>
              </a:rPr>
              <a:t>. We don’t know if there are ticks here that can transmit B. </a:t>
            </a:r>
            <a:r>
              <a:rPr lang="en-US" altLang="en-US" dirty="0" err="1">
                <a:latin typeface="Arial" panose="020B0604020202020204" pitchFamily="34" charset="0"/>
              </a:rPr>
              <a:t>gibsoni</a:t>
            </a:r>
            <a:r>
              <a:rPr lang="en-US" altLang="en-US" dirty="0">
                <a:latin typeface="Arial" panose="020B0604020202020204" pitchFamily="34" charset="0"/>
              </a:rPr>
              <a:t>. But there are dogs infected with B. gib, where owner swear there was never a dog bite.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0925FCA-30D9-4E8D-9D78-172E4B443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D3F71-E053-4B01-8E4E-3DD2E1C5697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A4F2EC3-B58F-4B3B-8ECA-C731E3012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126444B-1827-468D-A63D-16FD63A04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C9F6F125-18C8-4676-B536-7D8C86461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1BAB51-4D00-4DD3-ABF0-1D9D5D3B18E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E49CC8F-49C6-4A4B-8F49-80BF66C33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FCCF18C-B4DF-4B05-AC8F-BCA34EB09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Dogs can present with acute disease (may have more severe symptoms) or they may be chronically infected, with milder symptoms.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These are some of the more common presentations and PE findings to know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FE22CEBE-E980-4864-A5D8-A6D6F567C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EDEA65-81E7-413A-B30B-296E8D65AFE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F2F91F2-6F9D-47F7-9E17-2494F4FAAC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BC80EB57-C578-43C7-9D0B-8C6C3A0AC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85FCA53-5954-441D-B9E6-0168DAE0A083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A02F043E-BE24-4308-9D17-5FC78D6798A1}"/>
              </a:ext>
            </a:extLst>
          </p:cNvPr>
          <p:cNvGrpSpPr>
            <a:grpSpLocks/>
          </p:cNvGrpSpPr>
          <p:nvPr/>
        </p:nvGrpSpPr>
        <p:grpSpPr bwMode="auto">
          <a:xfrm>
            <a:off x="4843463" y="4889500"/>
            <a:ext cx="6502400" cy="319088"/>
            <a:chOff x="2288" y="3080"/>
            <a:chExt cx="3072" cy="201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00D7A1AF-70B3-4183-B692-26C1A84F55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92F5E336-E0F4-4C43-8D86-B22517AA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522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0348A07-31B5-40F4-B316-926796DF47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AE410C-B42C-4F14-89EB-789A50B3B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D4FA18F-05A3-42B2-8DAE-C47085F3F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248400"/>
            <a:ext cx="782638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DFA49DA-8B4B-4206-A80D-335DFC42E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1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EE4D920-0FA9-49DA-AAA1-CC0A4D0F3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1F353AC-881B-4747-86F1-F2EC62028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1052C8DA-A880-4CF2-BB82-66D768868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7E1CB-DDA5-4EA0-9987-61E4DCCF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20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B0B50F0-DB08-4FDC-A27C-CDF890FBA7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C4639B-04FA-40DD-B7B8-AF6B804BF6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558C15F-D5CE-4FF8-9222-A9AE6D98E2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A192-ED8B-48B2-AFE5-5958867FA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4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CE72CB3-06AE-4829-B858-B57323FB06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E39EA7D-1A49-4303-82E3-8775C8D9B9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27DAD15-55ED-4282-A515-A4AFB6CFF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6D7C4-F07B-4455-9B95-D2C1285B6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90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4BED2FA-3014-4B9B-9E32-DA341B425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A7CCDE8-7095-4A09-9F86-ED37890DF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68DBA20-E4D1-402F-8051-E04D3DF02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EEA9-9B21-4284-8E66-B6F207650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450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8BFF05-6F86-4868-8A2A-ED5580BE7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7B0C455-AEE6-495F-9C2B-DD3615C41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1385853-A030-4564-A2FB-A293C57FB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28B3-C1AC-47C7-B51E-A0CA8B925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12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F680EE4-1E87-46A2-B7AE-78FF3E2FE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D67B5B3-3CBC-41CD-BD7F-C75101087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8932DE5-2D57-4D4E-A0D1-CFEDA3E5E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48F3-7D98-4EE7-858B-9F45A3039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41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073F978-97E4-420F-874E-E68427EC3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2C5A4AF-645F-47AE-A4C2-A3ED6C757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083AF34-0A2C-44FC-908E-E5A2495FD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D971-2EDF-490A-A1EF-85C57AD2A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19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21CBDC2-4E58-45CE-BF9D-0D441BFC4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51B0CBA-F5DC-4971-9E23-1DB7CE88FA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7193C30-D16A-4100-B7C8-EC61BDD83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983-AC93-454C-B9D7-B58257373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6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0DB9D1F-2C2F-4F25-B02A-7AC4E39E8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92DCEE8-3BA7-469B-992C-11567EE5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405BA06-BA0A-4B1C-A74D-BA8FAE0F6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2481-1E40-4222-917D-50C34C46B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09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31724B6-5B4B-452F-9838-701A30E79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896BC6D-5493-4EE4-BFB2-6870374E2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4ACFA52-A7B0-4F53-8F89-AA02237CD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4108-8370-4E5F-8B70-82CBCE133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9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7659E26-5BE4-4F89-83E3-DBDC9853D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6955000-6BCE-4DF0-8B8C-F5D64712C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CD38A26-1351-4BC5-BC77-078E7D113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F295-D842-48BD-A143-764EFFC7F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303EF9B-3311-4F0E-9666-C2B96CAA5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093CCF3-0739-4482-8FBA-A96508636A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F7A69576-EB22-4761-B322-5CFE31995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3777-E481-450D-BD3A-8046D6C2D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B440323-EDDF-4C30-BE73-B8003EA7F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23BE757-819D-4FD0-8720-D42AF29FF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9BFDBC9-BCE4-4BFD-9BF5-7178C379E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1237-D3C8-406A-9B96-50B7BD86A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2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68930EA-BA76-4E26-928E-9C9A5B0EA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5497EDF-63F6-4A1E-9B9E-C9823E29A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55D2DEE-1CDF-48AE-9E25-8DADBE176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A820-9F2F-4E7C-B010-2E625FF99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89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10780E8-2439-4EAF-8243-680D524D23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2088251C-CCB5-4E93-9B5A-2B20E03C7E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>
                <a:extLst>
                  <a:ext uri="{FF2B5EF4-FFF2-40B4-BE49-F238E27FC236}">
                    <a16:creationId xmlns:a16="http://schemas.microsoft.com/office/drawing/2014/main" id="{20B10250-6D68-411E-95AE-514487B6FC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7" name="Freeform 5">
                <a:extLst>
                  <a:ext uri="{FF2B5EF4-FFF2-40B4-BE49-F238E27FC236}">
                    <a16:creationId xmlns:a16="http://schemas.microsoft.com/office/drawing/2014/main" id="{82D19B4A-7AEF-4239-BACC-9EB6E1121F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33" name="Group 6">
              <a:extLst>
                <a:ext uri="{FF2B5EF4-FFF2-40B4-BE49-F238E27FC236}">
                  <a16:creationId xmlns:a16="http://schemas.microsoft.com/office/drawing/2014/main" id="{31FD3689-CFDE-4164-837B-890A0E0B6F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>
                <a:extLst>
                  <a:ext uri="{FF2B5EF4-FFF2-40B4-BE49-F238E27FC236}">
                    <a16:creationId xmlns:a16="http://schemas.microsoft.com/office/drawing/2014/main" id="{9286119E-0BBE-4D63-A17A-CC2C88249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035" name="AutoShape 8">
                <a:extLst>
                  <a:ext uri="{FF2B5EF4-FFF2-40B4-BE49-F238E27FC236}">
                    <a16:creationId xmlns:a16="http://schemas.microsoft.com/office/drawing/2014/main" id="{49131509-DA63-41A3-9E10-4B2C5B4E9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FB050F79-EB16-40AA-B20B-BE893B446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0">
            <a:extLst>
              <a:ext uri="{FF2B5EF4-FFF2-40B4-BE49-F238E27FC236}">
                <a16:creationId xmlns:a16="http://schemas.microsoft.com/office/drawing/2014/main" id="{80B2D7CB-A1C4-465D-9DDF-DBC818905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362200"/>
            <a:ext cx="1025683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7BFC26E9-778C-45ED-B8EA-DD6354434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51200" y="6248400"/>
            <a:ext cx="28400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F4F8D65A-6667-4E1C-B75F-444620410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21600" y="6248400"/>
            <a:ext cx="3862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81784935-4748-44BF-9824-90CD9E48F2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13" y="6242050"/>
            <a:ext cx="7826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FCFF96-526C-4084-BC2D-29F9F297C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gri.ohio.gov/wps/portal/gov/oda/programs/animal-disease-diagnostic-lab/news-and-events/feline-cytauxzoonosis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oundsavers.org/adopt-a-greyhound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16D4CF1-CA63-4BB9-8064-F8A0099397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76800" y="1219200"/>
            <a:ext cx="7086600" cy="41148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5400" dirty="0">
                <a:latin typeface="Century Gothic" panose="020B0502020202020204" pitchFamily="34" charset="0"/>
              </a:rPr>
              <a:t>Blood Apicomplexans: </a:t>
            </a:r>
            <a:br>
              <a:rPr lang="en-US" altLang="en-US" sz="6600" dirty="0">
                <a:latin typeface="Century Gothic" panose="020B0502020202020204" pitchFamily="34" charset="0"/>
              </a:rPr>
            </a:br>
            <a:br>
              <a:rPr lang="en-US" altLang="en-US" sz="6600" dirty="0">
                <a:latin typeface="Century Gothic" panose="020B0502020202020204" pitchFamily="34" charset="0"/>
              </a:rPr>
            </a:br>
            <a:r>
              <a:rPr lang="en-US" altLang="en-US" sz="4400" dirty="0">
                <a:latin typeface="Century Gothic" panose="020B0502020202020204" pitchFamily="34" charset="0"/>
              </a:rPr>
              <a:t>Introduction to </a:t>
            </a:r>
            <a:r>
              <a:rPr lang="en-US" altLang="en-US" sz="4400" dirty="0" err="1">
                <a:latin typeface="Century Gothic" panose="020B0502020202020204" pitchFamily="34" charset="0"/>
              </a:rPr>
              <a:t>Piroplasmidia</a:t>
            </a:r>
            <a:br>
              <a:rPr lang="en-US" altLang="en-US" sz="4400" dirty="0">
                <a:latin typeface="Century Gothic" panose="020B0502020202020204" pitchFamily="34" charset="0"/>
              </a:rPr>
            </a:br>
            <a:br>
              <a:rPr lang="en-US" altLang="en-US" sz="4400" dirty="0">
                <a:latin typeface="Century Gothic" panose="020B0502020202020204" pitchFamily="34" charset="0"/>
              </a:rPr>
            </a:br>
            <a:r>
              <a:rPr lang="en-US" altLang="en-US" sz="4400" dirty="0">
                <a:latin typeface="Century Gothic" panose="020B0502020202020204" pitchFamily="34" charset="0"/>
              </a:rPr>
              <a:t>(</a:t>
            </a:r>
            <a:r>
              <a:rPr lang="en-US" altLang="en-US" sz="4400" i="1" dirty="0">
                <a:latin typeface="Century Gothic" panose="020B0502020202020204" pitchFamily="34" charset="0"/>
              </a:rPr>
              <a:t>Babesia</a:t>
            </a:r>
            <a:r>
              <a:rPr lang="en-US" altLang="en-US" sz="4400" dirty="0">
                <a:latin typeface="Century Gothic" panose="020B0502020202020204" pitchFamily="34" charset="0"/>
              </a:rPr>
              <a:t> spp. and </a:t>
            </a:r>
            <a:r>
              <a:rPr lang="en-US" altLang="en-US" sz="4400" i="1" dirty="0" err="1">
                <a:latin typeface="Century Gothic" panose="020B0502020202020204" pitchFamily="34" charset="0"/>
              </a:rPr>
              <a:t>Cytauxzoon</a:t>
            </a:r>
            <a:r>
              <a:rPr lang="en-US" altLang="en-US" sz="4400" i="1" dirty="0">
                <a:latin typeface="Century Gothic" panose="020B0502020202020204" pitchFamily="34" charset="0"/>
              </a:rPr>
              <a:t> </a:t>
            </a:r>
            <a:r>
              <a:rPr lang="en-US" altLang="en-US" sz="4400" i="1" dirty="0" err="1">
                <a:latin typeface="Century Gothic" panose="020B0502020202020204" pitchFamily="34" charset="0"/>
              </a:rPr>
              <a:t>felis</a:t>
            </a:r>
            <a:r>
              <a:rPr lang="en-US" altLang="en-US" sz="4400" dirty="0">
                <a:latin typeface="Century Gothic" panose="020B0502020202020204" pitchFamily="34" charset="0"/>
              </a:rPr>
              <a:t>) </a:t>
            </a:r>
          </a:p>
        </p:txBody>
      </p:sp>
      <p:pic>
        <p:nvPicPr>
          <p:cNvPr id="18435" name="Picture 2" descr="A crab on a table&#10;&#10;Description automatically generated">
            <a:extLst>
              <a:ext uri="{FF2B5EF4-FFF2-40B4-BE49-F238E27FC236}">
                <a16:creationId xmlns:a16="http://schemas.microsoft.com/office/drawing/2014/main" id="{395BCC21-6752-4CF1-8DE0-8F2C223B6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6150"/>
            <a:ext cx="474503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Related image">
            <a:extLst>
              <a:ext uri="{FF2B5EF4-FFF2-40B4-BE49-F238E27FC236}">
                <a16:creationId xmlns:a16="http://schemas.microsoft.com/office/drawing/2014/main" id="{E7F50701-3E48-453A-9F3C-643C496A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50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5BA1DE-5D40-49A1-BA99-82141EEB76B0}"/>
              </a:ext>
            </a:extLst>
          </p:cNvPr>
          <p:cNvSpPr txBox="1">
            <a:spLocks noChangeArrowheads="1"/>
          </p:cNvSpPr>
          <p:nvPr/>
        </p:nvSpPr>
        <p:spPr>
          <a:xfrm>
            <a:off x="606425" y="152400"/>
            <a:ext cx="10852150" cy="542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Indirect Life Cycle: </a:t>
            </a:r>
            <a:r>
              <a:rPr lang="en-US" altLang="en-US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</a:t>
            </a:r>
            <a:br>
              <a:rPr lang="en-US" alt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US" altLang="en-US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747" name="Group 8">
            <a:extLst>
              <a:ext uri="{FF2B5EF4-FFF2-40B4-BE49-F238E27FC236}">
                <a16:creationId xmlns:a16="http://schemas.microsoft.com/office/drawing/2014/main" id="{C0E29E2A-53C6-48DF-8F1D-E9DA63D18183}"/>
              </a:ext>
            </a:extLst>
          </p:cNvPr>
          <p:cNvGrpSpPr>
            <a:grpSpLocks/>
          </p:cNvGrpSpPr>
          <p:nvPr/>
        </p:nvGrpSpPr>
        <p:grpSpPr bwMode="auto">
          <a:xfrm>
            <a:off x="0" y="695325"/>
            <a:ext cx="10101263" cy="5913438"/>
            <a:chOff x="586539" y="695325"/>
            <a:chExt cx="10100511" cy="5913480"/>
          </a:xfrm>
        </p:grpSpPr>
        <p:pic>
          <p:nvPicPr>
            <p:cNvPr id="31748" name="Picture 2" descr="Fig. 1. Life cycle of Babesia spp. Copyright DiffomÃ©dia-Masure/Royal Canin">
              <a:extLst>
                <a:ext uri="{FF2B5EF4-FFF2-40B4-BE49-F238E27FC236}">
                  <a16:creationId xmlns:a16="http://schemas.microsoft.com/office/drawing/2014/main" id="{F3EE34AE-5602-4913-AC3A-A4FC2CBD7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695325"/>
              <a:ext cx="9772650" cy="591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Rectangle 1">
              <a:extLst>
                <a:ext uri="{FF2B5EF4-FFF2-40B4-BE49-F238E27FC236}">
                  <a16:creationId xmlns:a16="http://schemas.microsoft.com/office/drawing/2014/main" id="{F35FDC24-1CAD-49CF-A082-FC94D3BC6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400" y="1066800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1750" name="Group 3">
              <a:extLst>
                <a:ext uri="{FF2B5EF4-FFF2-40B4-BE49-F238E27FC236}">
                  <a16:creationId xmlns:a16="http://schemas.microsoft.com/office/drawing/2014/main" id="{5B3D9F7D-2CF6-4442-85D5-57594D8C0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539" y="2780527"/>
              <a:ext cx="2385261" cy="1228725"/>
              <a:chOff x="586539" y="2780527"/>
              <a:chExt cx="2385261" cy="1228725"/>
            </a:xfrm>
          </p:grpSpPr>
          <p:sp>
            <p:nvSpPr>
              <p:cNvPr id="31753" name="Rectangle 4">
                <a:extLst>
                  <a:ext uri="{FF2B5EF4-FFF2-40B4-BE49-F238E27FC236}">
                    <a16:creationId xmlns:a16="http://schemas.microsoft.com/office/drawing/2014/main" id="{63353477-D076-496C-9D5A-550468368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" y="2780527"/>
                <a:ext cx="2228850" cy="4572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754" name="Rectangle 5">
                <a:extLst>
                  <a:ext uri="{FF2B5EF4-FFF2-40B4-BE49-F238E27FC236}">
                    <a16:creationId xmlns:a16="http://schemas.microsoft.com/office/drawing/2014/main" id="{96012D88-765C-42C2-9794-F6D9B7085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539" y="3275054"/>
                <a:ext cx="1775661" cy="4572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755" name="Rectangle 6">
                <a:extLst>
                  <a:ext uri="{FF2B5EF4-FFF2-40B4-BE49-F238E27FC236}">
                    <a16:creationId xmlns:a16="http://schemas.microsoft.com/office/drawing/2014/main" id="{B9C9FF64-14BA-432D-BCDE-E7039D7F8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950" y="3552052"/>
                <a:ext cx="1314450" cy="4572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l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1751" name="Rectangle 7">
              <a:extLst>
                <a:ext uri="{FF2B5EF4-FFF2-40B4-BE49-F238E27FC236}">
                  <a16:creationId xmlns:a16="http://schemas.microsoft.com/office/drawing/2014/main" id="{62D46C1D-602C-4875-A1DE-5D6B04B68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695325"/>
              <a:ext cx="1524000" cy="457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1752" name="Rectangle 9">
              <a:extLst>
                <a:ext uri="{FF2B5EF4-FFF2-40B4-BE49-F238E27FC236}">
                  <a16:creationId xmlns:a16="http://schemas.microsoft.com/office/drawing/2014/main" id="{E2F7D41A-DA73-4652-8166-2E4C8B2AD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2133600"/>
              <a:ext cx="304800" cy="457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3" name="Picture 16">
            <a:extLst>
              <a:ext uri="{FF2B5EF4-FFF2-40B4-BE49-F238E27FC236}">
                <a16:creationId xmlns:a16="http://schemas.microsoft.com/office/drawing/2014/main" id="{D056F09A-3BF1-4D84-98BA-6F096FC4BF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872350"/>
            <a:ext cx="1678884" cy="18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.bovis gliding">
            <a:hlinkClick r:id="" action="ppaction://media"/>
            <a:extLst>
              <a:ext uri="{FF2B5EF4-FFF2-40B4-BE49-F238E27FC236}">
                <a16:creationId xmlns:a16="http://schemas.microsoft.com/office/drawing/2014/main" id="{19E36189-E041-4923-B177-2F0DC65E90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71496" y="3503633"/>
            <a:ext cx="2730895" cy="273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0077579-FC1D-43AE-8E86-3846BD502E78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1362075"/>
            <a:ext cx="9906000" cy="3286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kern="0" dirty="0">
                <a:latin typeface="Century Gothic" panose="020B0502020202020204" pitchFamily="34" charset="0"/>
              </a:rPr>
              <a:t>Canine Vertebrate Host</a:t>
            </a:r>
          </a:p>
          <a:p>
            <a:pPr lvl="1"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Transmission</a:t>
            </a:r>
          </a:p>
          <a:p>
            <a:pPr lvl="2">
              <a:defRPr/>
            </a:pPr>
            <a:r>
              <a:rPr lang="en-US" b="1" kern="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Sporozoites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injected by tick host</a:t>
            </a:r>
          </a:p>
          <a:p>
            <a:pPr lvl="2"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Dog-to-dog (</a:t>
            </a:r>
            <a:r>
              <a:rPr lang="en-US" b="1" i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B. </a:t>
            </a:r>
            <a:r>
              <a:rPr lang="en-US" b="1" i="1" kern="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gibsoni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lvl="1"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Invasion --  Sporozoites invade erythrocytes</a:t>
            </a:r>
          </a:p>
          <a:p>
            <a:pPr lvl="1">
              <a:defRPr/>
            </a:pPr>
            <a:r>
              <a:rPr lang="en-US" kern="0" dirty="0">
                <a:latin typeface="Century Gothic" panose="020B0502020202020204" pitchFamily="34" charset="0"/>
              </a:rPr>
              <a:t>Asexual reproduction</a:t>
            </a:r>
          </a:p>
          <a:p>
            <a:pPr lvl="2">
              <a:defRPr/>
            </a:pPr>
            <a:r>
              <a:rPr lang="en-US" kern="0" dirty="0" err="1">
                <a:latin typeface="Century Gothic" panose="020B0502020202020204" pitchFamily="34" charset="0"/>
              </a:rPr>
              <a:t>Merogony→merozoites</a:t>
            </a:r>
            <a:r>
              <a:rPr lang="en-US" kern="0" dirty="0">
                <a:latin typeface="Century Gothic" panose="020B0502020202020204" pitchFamily="34" charset="0"/>
              </a:rPr>
              <a:t> burst out of the erythrocytes and infect other erythrocytes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C9745F-0372-461A-B472-90990FCBFF3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85725"/>
            <a:ext cx="117348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Indirect Life Cycle: </a:t>
            </a:r>
            <a:r>
              <a:rPr lang="en-US" altLang="en-US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</a:t>
            </a:r>
            <a:endParaRPr lang="en-US" altLang="en-US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B84DF6-2029-42B4-B26F-28B345088D62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5121275"/>
            <a:ext cx="11811000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  <a:defRPr/>
            </a:pPr>
            <a:r>
              <a:rPr lang="en-US" kern="0" dirty="0">
                <a:latin typeface="Century Gothic" panose="020B0502020202020204" pitchFamily="34" charset="0"/>
              </a:rPr>
              <a:t>Sexual reproduction </a:t>
            </a:r>
            <a:r>
              <a:rPr lang="en-US" b="1" kern="0" dirty="0">
                <a:latin typeface="Century Gothic" panose="020B0502020202020204" pitchFamily="34" charset="0"/>
              </a:rPr>
              <a:t>(FYI)</a:t>
            </a:r>
            <a:endParaRPr lang="en-US" sz="3200" b="1" kern="0" dirty="0">
              <a:latin typeface="Century Gothic" panose="020B0502020202020204" pitchFamily="34" charset="0"/>
            </a:endParaRPr>
          </a:p>
          <a:p>
            <a:pPr lvl="2">
              <a:defRPr/>
            </a:pPr>
            <a:r>
              <a:rPr lang="en-US" kern="0" dirty="0">
                <a:latin typeface="Century Gothic" panose="020B0502020202020204" pitchFamily="34" charset="0"/>
              </a:rPr>
              <a:t>Some merozoites exit the </a:t>
            </a:r>
            <a:r>
              <a:rPr lang="en-US" kern="0" dirty="0" err="1">
                <a:latin typeface="Century Gothic" panose="020B0502020202020204" pitchFamily="34" charset="0"/>
              </a:rPr>
              <a:t>erythrocytess</a:t>
            </a:r>
            <a:r>
              <a:rPr lang="en-US" kern="0" dirty="0">
                <a:latin typeface="Century Gothic" panose="020B0502020202020204" pitchFamily="34" charset="0"/>
              </a:rPr>
              <a:t>, infect others, and go through </a:t>
            </a:r>
            <a:r>
              <a:rPr lang="en-US" b="1" kern="0" dirty="0" err="1">
                <a:latin typeface="Century Gothic" panose="020B0502020202020204" pitchFamily="34" charset="0"/>
              </a:rPr>
              <a:t>gametogony</a:t>
            </a:r>
            <a:r>
              <a:rPr lang="en-US" b="1" kern="0" dirty="0">
                <a:latin typeface="Century Gothic" panose="020B0502020202020204" pitchFamily="34" charset="0"/>
              </a:rPr>
              <a:t> </a:t>
            </a:r>
            <a:r>
              <a:rPr lang="en-US" kern="0" dirty="0">
                <a:latin typeface="Century Gothic" panose="020B0502020202020204" pitchFamily="34" charset="0"/>
              </a:rPr>
              <a:t>(production of pre-gametes).</a:t>
            </a:r>
            <a:endParaRPr lang="en-US" sz="2800" kern="0" dirty="0">
              <a:latin typeface="Century Gothic" panose="020B0502020202020204" pitchFamily="34" charset="0"/>
            </a:endParaRPr>
          </a:p>
          <a:p>
            <a:pPr lvl="2">
              <a:defRPr/>
            </a:pPr>
            <a:r>
              <a:rPr lang="en-US" kern="0" dirty="0">
                <a:latin typeface="Century Gothic" panose="020B0502020202020204" pitchFamily="34" charset="0"/>
              </a:rPr>
              <a:t>The </a:t>
            </a:r>
            <a:r>
              <a:rPr lang="en-US" u="sng" kern="0" dirty="0">
                <a:latin typeface="Century Gothic" panose="020B0502020202020204" pitchFamily="34" charset="0"/>
              </a:rPr>
              <a:t>pre-gametes within the RBCs are then ingested by a tick host</a:t>
            </a:r>
            <a:r>
              <a:rPr lang="en-US" b="1" kern="0" dirty="0">
                <a:latin typeface="Century Gothic" panose="020B0502020202020204" pitchFamily="34" charset="0"/>
              </a:rPr>
              <a:t> </a:t>
            </a:r>
            <a:r>
              <a:rPr lang="en-US" kern="0" dirty="0">
                <a:latin typeface="Century Gothic" panose="020B0502020202020204" pitchFamily="34" charset="0"/>
              </a:rPr>
              <a:t>with its blood meal.</a:t>
            </a:r>
            <a:endParaRPr lang="en-US" sz="2800" kern="0" dirty="0">
              <a:latin typeface="Century Gothic" panose="020B0502020202020204" pitchFamily="34" charset="0"/>
            </a:endParaRPr>
          </a:p>
        </p:txBody>
      </p:sp>
      <p:pic>
        <p:nvPicPr>
          <p:cNvPr id="33797" name="Picture 6" descr="Image result for dog shadow transparent background">
            <a:extLst>
              <a:ext uri="{FF2B5EF4-FFF2-40B4-BE49-F238E27FC236}">
                <a16:creationId xmlns:a16="http://schemas.microsoft.com/office/drawing/2014/main" id="{49D263D1-5185-4399-B49C-1A18F4727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64" y="327819"/>
            <a:ext cx="1295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3385074-59C9-4F4C-9844-B994BD4F096F}"/>
              </a:ext>
            </a:extLst>
          </p:cNvPr>
          <p:cNvSpPr txBox="1">
            <a:spLocks noChangeArrowheads="1"/>
          </p:cNvSpPr>
          <p:nvPr/>
        </p:nvSpPr>
        <p:spPr>
          <a:xfrm>
            <a:off x="331788" y="4191000"/>
            <a:ext cx="11817350" cy="2209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defRPr/>
            </a:pPr>
            <a:r>
              <a:rPr lang="en-US" kern="0" dirty="0">
                <a:latin typeface="Century Gothic" panose="020B0502020202020204" pitchFamily="34" charset="0"/>
              </a:rPr>
              <a:t>Salivary glands =&gt; transmission to the next dog</a:t>
            </a:r>
          </a:p>
          <a:p>
            <a:pPr lvl="2">
              <a:defRPr/>
            </a:pPr>
            <a:r>
              <a:rPr lang="en-US" kern="0" dirty="0">
                <a:latin typeface="Century Gothic" panose="020B0502020202020204" pitchFamily="34" charset="0"/>
              </a:rPr>
              <a:t>Ovaries =&gt; Transovarian &amp; Transstadial transmission (depends on tick spp.)</a:t>
            </a:r>
          </a:p>
          <a:p>
            <a:pPr lvl="3">
              <a:defRPr/>
            </a:pPr>
            <a:r>
              <a:rPr lang="en-US" sz="2000" kern="0" dirty="0">
                <a:latin typeface="Century Gothic" panose="020B0502020202020204" pitchFamily="34" charset="0"/>
              </a:rPr>
              <a:t>Transovarian = parasite from mother tick to offspring (trans-generational)</a:t>
            </a:r>
          </a:p>
          <a:p>
            <a:pPr lvl="3">
              <a:defRPr/>
            </a:pPr>
            <a:r>
              <a:rPr lang="en-US" sz="2000" kern="0" dirty="0">
                <a:latin typeface="Century Gothic" panose="020B0502020202020204" pitchFamily="34" charset="0"/>
              </a:rPr>
              <a:t>Transstadial = tick retains parasite infection throughout its life stages - from egg to larvae to nymph to adult tick</a:t>
            </a:r>
          </a:p>
          <a:p>
            <a:pPr lvl="1"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When the tick feeds it transfers sporozoites to the dog host</a:t>
            </a:r>
            <a:r>
              <a:rPr lang="en-US" kern="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3AB9DA-EC26-4C67-82C6-E7B301EFC2F8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85725"/>
            <a:ext cx="117348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Indirect Life Cycle: </a:t>
            </a:r>
            <a:r>
              <a:rPr lang="en-US" altLang="en-US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</a:t>
            </a:r>
            <a:endParaRPr lang="en-US" altLang="en-US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820" name="Picture 12">
            <a:extLst>
              <a:ext uri="{FF2B5EF4-FFF2-40B4-BE49-F238E27FC236}">
                <a16:creationId xmlns:a16="http://schemas.microsoft.com/office/drawing/2014/main" id="{2D33079B-9CB4-419B-B638-5C12099B90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-39688"/>
            <a:ext cx="1965325" cy="212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271843E-C386-47A4-A36A-B16B5B307A84}"/>
              </a:ext>
            </a:extLst>
          </p:cNvPr>
          <p:cNvSpPr txBox="1">
            <a:spLocks noChangeArrowheads="1"/>
          </p:cNvSpPr>
          <p:nvPr/>
        </p:nvSpPr>
        <p:spPr>
          <a:xfrm>
            <a:off x="401638" y="1905000"/>
            <a:ext cx="11817350" cy="24161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Tick Invertebrate Host (aka Vector</a:t>
            </a:r>
            <a:r>
              <a:rPr lang="en-US" sz="24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</a:p>
          <a:p>
            <a:pPr lvl="1">
              <a:defRPr/>
            </a:pPr>
            <a:r>
              <a:rPr lang="en-US" kern="0" dirty="0">
                <a:latin typeface="Century Gothic" panose="020B0502020202020204" pitchFamily="34" charset="0"/>
              </a:rPr>
              <a:t>Transmission – Pre-gametes are ingested by Tick host</a:t>
            </a:r>
          </a:p>
          <a:p>
            <a:pPr lvl="1">
              <a:defRPr/>
            </a:pPr>
            <a:r>
              <a:rPr lang="en-US" kern="0" dirty="0">
                <a:latin typeface="Century Gothic" panose="020B0502020202020204" pitchFamily="34" charset="0"/>
              </a:rPr>
              <a:t>Fertilization – Microgametes fertilize Macrogametes in the tick gut</a:t>
            </a:r>
          </a:p>
          <a:p>
            <a:pPr lvl="1">
              <a:defRPr/>
            </a:pPr>
            <a:r>
              <a:rPr lang="en-US" kern="0" dirty="0">
                <a:latin typeface="Century Gothic" panose="020B0502020202020204" pitchFamily="34" charset="0"/>
              </a:rPr>
              <a:t>The resulting zygote goes through Sporogony</a:t>
            </a:r>
          </a:p>
          <a:p>
            <a:pPr lvl="1">
              <a:defRPr/>
            </a:pPr>
            <a:r>
              <a:rPr lang="en-US" kern="0" dirty="0">
                <a:latin typeface="Century Gothic" panose="020B0502020202020204" pitchFamily="34" charset="0"/>
              </a:rPr>
              <a:t>Sporozoites invade various tick organs and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2">
            <a:extLst>
              <a:ext uri="{FF2B5EF4-FFF2-40B4-BE49-F238E27FC236}">
                <a16:creationId xmlns:a16="http://schemas.microsoft.com/office/drawing/2014/main" id="{41955E0E-4ACC-425E-979A-668CF7C82210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1812925"/>
            <a:ext cx="4884737" cy="2147888"/>
            <a:chOff x="3329191" y="4757511"/>
            <a:chExt cx="3371964" cy="1611699"/>
          </a:xfrm>
        </p:grpSpPr>
        <p:pic>
          <p:nvPicPr>
            <p:cNvPr id="36878" name="Picture 16">
              <a:extLst>
                <a:ext uri="{FF2B5EF4-FFF2-40B4-BE49-F238E27FC236}">
                  <a16:creationId xmlns:a16="http://schemas.microsoft.com/office/drawing/2014/main" id="{0E7FD41B-9EA8-4D9A-B2A4-2D409A94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763" y="4757511"/>
              <a:ext cx="1505843" cy="136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5" name="Rectangle 17">
              <a:extLst>
                <a:ext uri="{FF2B5EF4-FFF2-40B4-BE49-F238E27FC236}">
                  <a16:creationId xmlns:a16="http://schemas.microsoft.com/office/drawing/2014/main" id="{0AA53B72-5192-482F-818D-291507DF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191" y="6022569"/>
              <a:ext cx="3371964" cy="34664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en-US" altLang="en-US" sz="2400" b="1" i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Rhipicephalus </a:t>
              </a:r>
              <a:r>
                <a:rPr lang="en-US" altLang="en-US" sz="2400" b="1" i="1" dirty="0" err="1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sanguineus</a:t>
              </a:r>
              <a:endPara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6867" name="Group 13">
            <a:extLst>
              <a:ext uri="{FF2B5EF4-FFF2-40B4-BE49-F238E27FC236}">
                <a16:creationId xmlns:a16="http://schemas.microsoft.com/office/drawing/2014/main" id="{A7264B94-4AB5-4139-883E-E03B73C4A59F}"/>
              </a:ext>
            </a:extLst>
          </p:cNvPr>
          <p:cNvGrpSpPr>
            <a:grpSpLocks/>
          </p:cNvGrpSpPr>
          <p:nvPr/>
        </p:nvGrpSpPr>
        <p:grpSpPr bwMode="auto">
          <a:xfrm>
            <a:off x="7264400" y="1763713"/>
            <a:ext cx="3149600" cy="2124075"/>
            <a:chOff x="6799879" y="4744415"/>
            <a:chExt cx="2331930" cy="1593367"/>
          </a:xfrm>
        </p:grpSpPr>
        <p:pic>
          <p:nvPicPr>
            <p:cNvPr id="36876" name="Picture 14">
              <a:extLst>
                <a:ext uri="{FF2B5EF4-FFF2-40B4-BE49-F238E27FC236}">
                  <a16:creationId xmlns:a16="http://schemas.microsoft.com/office/drawing/2014/main" id="{EA8A95BB-80BB-4FBA-B222-63BB7C0C3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5" y="4744415"/>
              <a:ext cx="2072819" cy="122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Rectangle 15">
              <a:extLst>
                <a:ext uri="{FF2B5EF4-FFF2-40B4-BE49-F238E27FC236}">
                  <a16:creationId xmlns:a16="http://schemas.microsoft.com/office/drawing/2014/main" id="{986BEF57-1987-4D2A-A435-D163B88DF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879" y="5991397"/>
              <a:ext cx="2331930" cy="34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latin typeface="Century Gothic" panose="020B0502020202020204" pitchFamily="34" charset="0"/>
                </a:rPr>
                <a:t>Haemaphysalis spp.</a:t>
              </a:r>
            </a:p>
          </p:txBody>
        </p:sp>
      </p:grpSp>
      <p:pic>
        <p:nvPicPr>
          <p:cNvPr id="36868" name="Picture 16">
            <a:extLst>
              <a:ext uri="{FF2B5EF4-FFF2-40B4-BE49-F238E27FC236}">
                <a16:creationId xmlns:a16="http://schemas.microsoft.com/office/drawing/2014/main" id="{7E41586E-D896-496E-BB7C-B73364B9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960813"/>
            <a:ext cx="38338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39D2409A-FC03-4E12-B227-7534229FB557}"/>
              </a:ext>
            </a:extLst>
          </p:cNvPr>
          <p:cNvSpPr txBox="1">
            <a:spLocks noChangeArrowheads="1"/>
          </p:cNvSpPr>
          <p:nvPr/>
        </p:nvSpPr>
        <p:spPr>
          <a:xfrm>
            <a:off x="-104775" y="215900"/>
            <a:ext cx="12344400" cy="658813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Transmission: </a:t>
            </a:r>
            <a:r>
              <a:rPr lang="en-US" altLang="en-US" sz="40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400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in US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8ACEDDCD-172C-4655-8E84-8DB7B0B3048E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1009650"/>
            <a:ext cx="5535612" cy="9985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4000" i="1" kern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vogeli</a:t>
            </a:r>
            <a:endParaRPr lang="en-US" altLang="en-US" sz="4000" i="1" kern="0" dirty="0">
              <a:solidFill>
                <a:schemeClr val="accent4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16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sz="160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AKA</a:t>
            </a:r>
            <a:r>
              <a:rPr lang="en-US" altLang="en-US" sz="16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B. </a:t>
            </a:r>
            <a:r>
              <a:rPr lang="en-US" altLang="en-US" sz="1600" i="1" kern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canis</a:t>
            </a:r>
            <a:r>
              <a:rPr lang="en-US" altLang="en-US" sz="16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or B. </a:t>
            </a:r>
            <a:r>
              <a:rPr lang="en-US" altLang="en-US" sz="1600" i="1" kern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canis</a:t>
            </a:r>
            <a:r>
              <a:rPr lang="en-US" altLang="en-US" sz="16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600" i="1" kern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vogeli</a:t>
            </a:r>
            <a:r>
              <a:rPr lang="en-US" altLang="en-US" sz="16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65A362DB-8AF4-468A-9ACD-0D86BD0C1D54}"/>
              </a:ext>
            </a:extLst>
          </p:cNvPr>
          <p:cNvSpPr txBox="1">
            <a:spLocks noChangeArrowheads="1"/>
          </p:cNvSpPr>
          <p:nvPr/>
        </p:nvSpPr>
        <p:spPr>
          <a:xfrm>
            <a:off x="6477000" y="1030288"/>
            <a:ext cx="4724400" cy="658812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i="1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4000" i="1" kern="0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gibsoni</a:t>
            </a:r>
            <a:endParaRPr lang="en-US" altLang="en-US" sz="4000" i="1" kern="0" dirty="0">
              <a:solidFill>
                <a:schemeClr val="accent4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4134D5E5-5B4C-4431-B40A-729982742A72}"/>
              </a:ext>
            </a:extLst>
          </p:cNvPr>
          <p:cNvSpPr txBox="1">
            <a:spLocks noChangeArrowheads="1"/>
          </p:cNvSpPr>
          <p:nvPr/>
        </p:nvSpPr>
        <p:spPr>
          <a:xfrm>
            <a:off x="6400800" y="4083050"/>
            <a:ext cx="5457825" cy="23749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United States?</a:t>
            </a:r>
          </a:p>
          <a:p>
            <a:pPr algn="ctr" eaLnBrk="1" hangingPunct="1">
              <a:defRPr/>
            </a:pPr>
            <a:r>
              <a:rPr lang="en-US" altLang="en-US" sz="2400" b="0" kern="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Ticks?</a:t>
            </a:r>
          </a:p>
          <a:p>
            <a:pPr algn="ctr" eaLnBrk="1" hangingPunct="1">
              <a:defRPr/>
            </a:pPr>
            <a:endParaRPr lang="en-US" altLang="en-US" sz="2400" b="0" kern="0" dirty="0">
              <a:solidFill>
                <a:schemeClr val="accent4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4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Dog bites / fighting</a:t>
            </a:r>
          </a:p>
          <a:p>
            <a:pPr algn="ctr" eaLnBrk="1" hangingPunct="1">
              <a:defRPr/>
            </a:pPr>
            <a:endParaRPr lang="en-US" altLang="en-US" sz="2400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4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Blood transfusion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4EB6110-7BB2-4F8F-B161-09B09F80D1BB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0" y="304800"/>
            <a:ext cx="5791200" cy="762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Babesiosis Pathogenesis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7BE8CDE-0370-493A-9EAE-085CD0980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08413"/>
            <a:ext cx="56388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2. Autoimmune Reactions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6D541-1DBB-4579-A0A4-B66F18FE0D10}"/>
              </a:ext>
            </a:extLst>
          </p:cNvPr>
          <p:cNvSpPr/>
          <p:nvPr/>
        </p:nvSpPr>
        <p:spPr>
          <a:xfrm>
            <a:off x="825500" y="4343400"/>
            <a:ext cx="6154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Autoantibodies directed against host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  erythrocytes and platelets</a:t>
            </a:r>
          </a:p>
        </p:txBody>
      </p:sp>
      <p:pic>
        <p:nvPicPr>
          <p:cNvPr id="40965" name="Picture 4" descr="c07f005">
            <a:extLst>
              <a:ext uri="{FF2B5EF4-FFF2-40B4-BE49-F238E27FC236}">
                <a16:creationId xmlns:a16="http://schemas.microsoft.com/office/drawing/2014/main" id="{986F9A82-5F84-4FB6-87EF-BCFEDABC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3560763"/>
            <a:ext cx="3048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A31C25-3B1A-4AF3-AD38-05AE39EFCCBE}"/>
              </a:ext>
            </a:extLst>
          </p:cNvPr>
          <p:cNvSpPr/>
          <p:nvPr/>
        </p:nvSpPr>
        <p:spPr>
          <a:xfrm>
            <a:off x="423863" y="1077913"/>
            <a:ext cx="11387137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1. Direct destruction of erythrocytes </a:t>
            </a:r>
            <a:r>
              <a:rPr lang="en-US" sz="28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during multiple asexual cycles is cause of disease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C1CA3-840C-48F4-B30E-C023F83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5" y="1674813"/>
            <a:ext cx="29511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18E3007-09C8-4310-BAD8-7F0D8DD41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86659"/>
            <a:ext cx="5791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Babesiosis</a:t>
            </a:r>
            <a:r>
              <a:rPr lang="en-US" altLang="en-US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Clinical Signs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5C8D186A-7BFF-4339-96ED-6646CC5037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3959225" cy="4800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u="sng" dirty="0">
                <a:latin typeface="Century Gothic" panose="020B0502020202020204" pitchFamily="34" charset="0"/>
              </a:rPr>
              <a:t>History 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Any age dog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Lethargy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Depression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Pale mucous membranes (MM)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Discolored urine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9E1EDA98-887E-4646-AD38-4940D46080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24299" y="1676400"/>
            <a:ext cx="48768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u="sng" dirty="0">
                <a:latin typeface="Century Gothic" panose="020B0502020202020204" pitchFamily="34" charset="0"/>
              </a:rPr>
              <a:t>Physical Exam Findings</a:t>
            </a:r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Fever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Splenomegaly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Pale MM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Century Gothic" panose="020B0502020202020204" pitchFamily="34" charset="0"/>
              </a:rPr>
              <a:t>Lymphadenomegaly</a:t>
            </a:r>
            <a:endParaRPr lang="en-US" alt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Jaundice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Century Gothic" panose="020B0502020202020204" pitchFamily="34" charset="0"/>
              </a:rPr>
              <a:t>Normal?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latin typeface="Century Gothic" panose="020B0502020202020204" pitchFamily="34" charset="0"/>
            </a:endParaRPr>
          </a:p>
        </p:txBody>
      </p:sp>
      <p:pic>
        <p:nvPicPr>
          <p:cNvPr id="31749" name="Picture 11">
            <a:extLst>
              <a:ext uri="{FF2B5EF4-FFF2-40B4-BE49-F238E27FC236}">
                <a16:creationId xmlns:a16="http://schemas.microsoft.com/office/drawing/2014/main" id="{D0B19A97-7C99-41EB-B3B4-696B18E0B6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263" y="4218258"/>
            <a:ext cx="4156075" cy="24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AC887-A49A-E3B5-B9CE-0BB08F5D57C6}"/>
              </a:ext>
            </a:extLst>
          </p:cNvPr>
          <p:cNvSpPr txBox="1"/>
          <p:nvPr/>
        </p:nvSpPr>
        <p:spPr>
          <a:xfrm>
            <a:off x="4446586" y="693569"/>
            <a:ext cx="3832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Acute or chronic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7BA3A86C-1A97-411C-B68E-C282C469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6513"/>
            <a:ext cx="10566400" cy="11430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002060"/>
                </a:solidFill>
                <a:latin typeface="Century Gothic" panose="020B0502020202020204" pitchFamily="34" charset="0"/>
              </a:rPr>
              <a:t>Babesiosis Hematological findings</a:t>
            </a:r>
            <a:endParaRPr lang="en-US" altLang="en-US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2D33962-6BE4-4B4F-91FE-AFB480C5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58888"/>
            <a:ext cx="9906000" cy="1789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Thrombocytopenia (</a:t>
            </a:r>
            <a:r>
              <a:rPr lang="en-US" altLang="en-US" sz="4000" b="1" u="sng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more common</a:t>
            </a:r>
            <a:r>
              <a:rPr lang="en-US" altLang="en-US" sz="4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Anemia</a:t>
            </a:r>
            <a:r>
              <a:rPr lang="en-US" altLang="en-US" sz="400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4000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060" name="Picture 3" descr="c07f005">
            <a:extLst>
              <a:ext uri="{FF2B5EF4-FFF2-40B4-BE49-F238E27FC236}">
                <a16:creationId xmlns:a16="http://schemas.microsoft.com/office/drawing/2014/main" id="{FB8CF322-298B-4FC8-8F20-4A31F68F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175" y="3298825"/>
            <a:ext cx="2373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>
            <a:extLst>
              <a:ext uri="{FF2B5EF4-FFF2-40B4-BE49-F238E27FC236}">
                <a16:creationId xmlns:a16="http://schemas.microsoft.com/office/drawing/2014/main" id="{A4989588-DE1D-4032-8A34-F8FE5E01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138" y="5572125"/>
            <a:ext cx="2938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Century Gothic" panose="020B0502020202020204" pitchFamily="34" charset="0"/>
              </a:rPr>
              <a:t>Autoagglutination</a:t>
            </a:r>
          </a:p>
        </p:txBody>
      </p:sp>
      <p:pic>
        <p:nvPicPr>
          <p:cNvPr id="45062" name="Picture 5" descr="Image result for spherocytes">
            <a:extLst>
              <a:ext uri="{FF2B5EF4-FFF2-40B4-BE49-F238E27FC236}">
                <a16:creationId xmlns:a16="http://schemas.microsoft.com/office/drawing/2014/main" id="{A7E7118F-3FEB-46BF-8583-5366D2AD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3581400"/>
            <a:ext cx="2057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Rectangle 6">
            <a:extLst>
              <a:ext uri="{FF2B5EF4-FFF2-40B4-BE49-F238E27FC236}">
                <a16:creationId xmlns:a16="http://schemas.microsoft.com/office/drawing/2014/main" id="{BF1ED6DA-6AF7-405C-A62B-81FDFCFD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304165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Century Gothic" panose="020B0502020202020204" pitchFamily="34" charset="0"/>
              </a:rPr>
              <a:t>Spherocytes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B85ADA-7620-4928-944A-AE11D3040791}"/>
              </a:ext>
            </a:extLst>
          </p:cNvPr>
          <p:cNvSpPr/>
          <p:nvPr/>
        </p:nvSpPr>
        <p:spPr>
          <a:xfrm>
            <a:off x="377825" y="3757613"/>
            <a:ext cx="63785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 If it looks like </a:t>
            </a:r>
            <a:r>
              <a:rPr lang="en-US" altLang="en-US" sz="4000" b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IMHA or ITP</a:t>
            </a:r>
          </a:p>
          <a:p>
            <a:pPr eaLnBrk="1" hangingPunct="1">
              <a:defRPr/>
            </a:pPr>
            <a:r>
              <a:rPr lang="en-US" alt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You’d better think about </a:t>
            </a:r>
            <a:r>
              <a:rPr lang="en-US" altLang="en-US" sz="4000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extLst>
              <a:ext uri="{FF2B5EF4-FFF2-40B4-BE49-F238E27FC236}">
                <a16:creationId xmlns:a16="http://schemas.microsoft.com/office/drawing/2014/main" id="{26FC866C-1C77-4A89-A8E4-C943CD676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10058400" cy="9144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002060"/>
                </a:solidFill>
                <a:latin typeface="Century Gothic" panose="020B0502020202020204" pitchFamily="34" charset="0"/>
              </a:rPr>
              <a:t>Babesiosis Biochemical findings</a:t>
            </a:r>
            <a:endParaRPr lang="en-US" altLang="en-US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7FE130F-74B0-4F90-9DA4-2A650D65B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9220200" cy="4953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Hyperglobulinemia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Hyperbilirubinemia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Increased liver enzymes (mild)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Mild azotemia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+/- Metabolic acidosis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No pathognomonic biochemical findings!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extLst>
              <a:ext uri="{FF2B5EF4-FFF2-40B4-BE49-F238E27FC236}">
                <a16:creationId xmlns:a16="http://schemas.microsoft.com/office/drawing/2014/main" id="{3458251F-37FE-4E7E-B663-7D946E7A6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566400" cy="11430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002060"/>
                </a:solidFill>
                <a:latin typeface="Century Gothic" panose="020B0502020202020204" pitchFamily="34" charset="0"/>
              </a:rPr>
              <a:t>Babesiosis Diagnosis</a:t>
            </a:r>
            <a:endParaRPr lang="en-US" altLang="en-US" sz="40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A466F124-7E9E-48FC-867E-610029800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10256838" cy="37242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Parasite visualization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Serology (testing for antibodies)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PCR 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will allow you to speciate the </a:t>
            </a:r>
            <a:r>
              <a:rPr lang="en-US" altLang="en-US" b="1" i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spp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34820" name="Rectangle 1">
            <a:extLst>
              <a:ext uri="{FF2B5EF4-FFF2-40B4-BE49-F238E27FC236}">
                <a16:creationId xmlns:a16="http://schemas.microsoft.com/office/drawing/2014/main" id="{A98CD043-B82E-4ABA-97C7-3FD9DC322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724400"/>
            <a:ext cx="10058400" cy="132397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Century Gothic" panose="020B0502020202020204" pitchFamily="34" charset="0"/>
              </a:rPr>
              <a:t>All 3 tests are useful, but PCR is probably the “best test” if you choose only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  <p:bldP spid="348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extLst>
              <a:ext uri="{FF2B5EF4-FFF2-40B4-BE49-F238E27FC236}">
                <a16:creationId xmlns:a16="http://schemas.microsoft.com/office/drawing/2014/main" id="{B1BF4FDD-E9B3-4BC5-8570-BE6607DE4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3338"/>
            <a:ext cx="10566400" cy="914400"/>
          </a:xfrm>
        </p:spPr>
        <p:txBody>
          <a:bodyPr/>
          <a:lstStyle/>
          <a:p>
            <a:pPr eaLnBrk="1" hangingPunct="1"/>
            <a:r>
              <a:rPr lang="en-US" altLang="en-US" sz="4800">
                <a:solidFill>
                  <a:srgbClr val="002060"/>
                </a:solidFill>
                <a:latin typeface="Century Gothic" panose="020B0502020202020204" pitchFamily="34" charset="0"/>
              </a:rPr>
              <a:t>FYI: Babesia Parasite Visualization</a:t>
            </a:r>
            <a:endParaRPr lang="en-US" altLang="en-US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2C72D22-A1BF-492E-97B4-D3591A2CB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" y="1216025"/>
            <a:ext cx="7832725" cy="472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Diff-</a:t>
            </a:r>
            <a:r>
              <a:rPr lang="en-US" alt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Quik</a:t>
            </a: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stain with oil immersion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Capillary blood = ear or toenail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Look at the entire slide(s)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False positives (artifacts </a:t>
            </a:r>
            <a:r>
              <a:rPr lang="en-US" altLang="en-US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etc</a:t>
            </a: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Not very sensitive (a negative slide exam does </a:t>
            </a:r>
            <a:r>
              <a:rPr lang="en-US" altLang="en-US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not</a:t>
            </a: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 rule out babesiosis)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180" name="Picture 15" descr="Image result for babesia gibsoni life cycle">
            <a:extLst>
              <a:ext uri="{FF2B5EF4-FFF2-40B4-BE49-F238E27FC236}">
                <a16:creationId xmlns:a16="http://schemas.microsoft.com/office/drawing/2014/main" id="{B91272F7-418A-40ED-8BB4-8B018FBA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50" y="912813"/>
            <a:ext cx="377348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Image result for water artifact babesia slide">
            <a:extLst>
              <a:ext uri="{FF2B5EF4-FFF2-40B4-BE49-F238E27FC236}">
                <a16:creationId xmlns:a16="http://schemas.microsoft.com/office/drawing/2014/main" id="{20315972-F53E-4539-BE7D-908BBE3D5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7088" y="4343400"/>
            <a:ext cx="2341562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>
            <a:extLst>
              <a:ext uri="{FF2B5EF4-FFF2-40B4-BE49-F238E27FC236}">
                <a16:creationId xmlns:a16="http://schemas.microsoft.com/office/drawing/2014/main" id="{707D2006-8D44-4B74-8FFF-1D9E9DA94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6262688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2060"/>
                </a:solidFill>
                <a:latin typeface="Century Gothic" panose="020B0502020202020204" pitchFamily="34" charset="0"/>
              </a:rPr>
              <a:t>water artifact</a:t>
            </a:r>
          </a:p>
        </p:txBody>
      </p:sp>
      <p:pic>
        <p:nvPicPr>
          <p:cNvPr id="50183" name="Picture 9" descr="Image result for odd shaped babesia canis">
            <a:extLst>
              <a:ext uri="{FF2B5EF4-FFF2-40B4-BE49-F238E27FC236}">
                <a16:creationId xmlns:a16="http://schemas.microsoft.com/office/drawing/2014/main" id="{E9422B33-A74E-4F90-8ECA-B9B38919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7850" y="3854450"/>
            <a:ext cx="377348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Connector 26">
            <a:extLst>
              <a:ext uri="{FF2B5EF4-FFF2-40B4-BE49-F238E27FC236}">
                <a16:creationId xmlns:a16="http://schemas.microsoft.com/office/drawing/2014/main" id="{963509B9-9F47-4AC6-905F-74DD45895A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3657600"/>
            <a:ext cx="11382375" cy="60325"/>
          </a:xfrm>
          <a:prstGeom prst="line">
            <a:avLst/>
          </a:prstGeom>
          <a:noFill/>
          <a:ln w="28575" algn="ctr">
            <a:solidFill>
              <a:srgbClr val="6666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59" name="Picture 2" descr="Image result for Gi tract transparent background">
            <a:extLst>
              <a:ext uri="{FF2B5EF4-FFF2-40B4-BE49-F238E27FC236}">
                <a16:creationId xmlns:a16="http://schemas.microsoft.com/office/drawing/2014/main" id="{60791C1D-2B78-4029-ADB9-E3D9F523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5472113"/>
            <a:ext cx="14716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9">
            <a:extLst>
              <a:ext uri="{FF2B5EF4-FFF2-40B4-BE49-F238E27FC236}">
                <a16:creationId xmlns:a16="http://schemas.microsoft.com/office/drawing/2014/main" id="{E8A47A31-706D-430A-90E5-94AD1BAF6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342900"/>
            <a:ext cx="838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666699"/>
                </a:solidFill>
                <a:latin typeface="Century Gothic" panose="020B0502020202020204" pitchFamily="34" charset="0"/>
              </a:rPr>
              <a:t>Grouped by Infection Site and Motility</a:t>
            </a:r>
          </a:p>
        </p:txBody>
      </p:sp>
      <p:pic>
        <p:nvPicPr>
          <p:cNvPr id="19461" name="Picture 6" descr="Related image">
            <a:extLst>
              <a:ext uri="{FF2B5EF4-FFF2-40B4-BE49-F238E27FC236}">
                <a16:creationId xmlns:a16="http://schemas.microsoft.com/office/drawing/2014/main" id="{7D57856D-4020-40D1-A1E8-79B7F4EB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563" y="2441575"/>
            <a:ext cx="12430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29">
            <a:extLst>
              <a:ext uri="{FF2B5EF4-FFF2-40B4-BE49-F238E27FC236}">
                <a16:creationId xmlns:a16="http://schemas.microsoft.com/office/drawing/2014/main" id="{64B5C97B-27B1-4696-9D0E-038A92974BDD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3844925"/>
            <a:ext cx="1585913" cy="1273175"/>
            <a:chOff x="674694" y="5006480"/>
            <a:chExt cx="1828251" cy="1422443"/>
          </a:xfrm>
        </p:grpSpPr>
        <p:pic>
          <p:nvPicPr>
            <p:cNvPr id="19494" name="Picture 12" descr="Image result for cow silhouette transparent background">
              <a:extLst>
                <a:ext uri="{FF2B5EF4-FFF2-40B4-BE49-F238E27FC236}">
                  <a16:creationId xmlns:a16="http://schemas.microsoft.com/office/drawing/2014/main" id="{52822AAC-B2CC-482E-8B22-0B2696692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502" y="5006480"/>
              <a:ext cx="1422443" cy="142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5" name="Picture 8" descr="Related image">
              <a:extLst>
                <a:ext uri="{FF2B5EF4-FFF2-40B4-BE49-F238E27FC236}">
                  <a16:creationId xmlns:a16="http://schemas.microsoft.com/office/drawing/2014/main" id="{E3373124-A0A0-4C39-8B67-A8EFDA7AC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4" y="5593401"/>
              <a:ext cx="714248" cy="72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3" name="TextBox 32">
            <a:extLst>
              <a:ext uri="{FF2B5EF4-FFF2-40B4-BE49-F238E27FC236}">
                <a16:creationId xmlns:a16="http://schemas.microsoft.com/office/drawing/2014/main" id="{03D43F22-1F61-416C-AFFE-937D37833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860800"/>
            <a:ext cx="1049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Gothic" panose="020B0502020202020204" pitchFamily="34" charset="0"/>
              </a:rPr>
              <a:t>systemic</a:t>
            </a:r>
          </a:p>
        </p:txBody>
      </p:sp>
      <p:sp>
        <p:nvSpPr>
          <p:cNvPr id="19464" name="TextBox 33">
            <a:extLst>
              <a:ext uri="{FF2B5EF4-FFF2-40B4-BE49-F238E27FC236}">
                <a16:creationId xmlns:a16="http://schemas.microsoft.com/office/drawing/2014/main" id="{94357754-1C08-4C49-B868-6731F5CC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5334000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Gothic" panose="020B0502020202020204" pitchFamily="34" charset="0"/>
              </a:rPr>
              <a:t>intestines</a:t>
            </a:r>
          </a:p>
        </p:txBody>
      </p:sp>
      <p:sp>
        <p:nvSpPr>
          <p:cNvPr id="19465" name="TextBox 34">
            <a:extLst>
              <a:ext uri="{FF2B5EF4-FFF2-40B4-BE49-F238E27FC236}">
                <a16:creationId xmlns:a16="http://schemas.microsoft.com/office/drawing/2014/main" id="{07D30964-A801-44A5-B131-1DF98CE94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2381250"/>
            <a:ext cx="86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Gothic" panose="020B0502020202020204" pitchFamily="34" charset="0"/>
              </a:rPr>
              <a:t>blood/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entury Gothic" panose="020B0502020202020204" pitchFamily="34" charset="0"/>
              </a:rPr>
              <a:t>tissue</a:t>
            </a:r>
          </a:p>
        </p:txBody>
      </p:sp>
      <p:grpSp>
        <p:nvGrpSpPr>
          <p:cNvPr id="19466" name="Group 3">
            <a:extLst>
              <a:ext uri="{FF2B5EF4-FFF2-40B4-BE49-F238E27FC236}">
                <a16:creationId xmlns:a16="http://schemas.microsoft.com/office/drawing/2014/main" id="{6B773F18-00F5-462A-B5A6-6FB9C5A012AA}"/>
              </a:ext>
            </a:extLst>
          </p:cNvPr>
          <p:cNvGrpSpPr>
            <a:grpSpLocks/>
          </p:cNvGrpSpPr>
          <p:nvPr/>
        </p:nvGrpSpPr>
        <p:grpSpPr bwMode="auto">
          <a:xfrm>
            <a:off x="7639050" y="1076325"/>
            <a:ext cx="4537075" cy="5716589"/>
            <a:chOff x="2062993" y="1143548"/>
            <a:chExt cx="5119347" cy="57166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03891-2A94-4C15-BCB9-7142640EB726}"/>
                </a:ext>
              </a:extLst>
            </p:cNvPr>
            <p:cNvSpPr txBox="1"/>
            <p:nvPr/>
          </p:nvSpPr>
          <p:spPr>
            <a:xfrm>
              <a:off x="2062993" y="1143548"/>
              <a:ext cx="4161037" cy="954091"/>
            </a:xfrm>
            <a:prstGeom prst="rect">
              <a:avLst/>
            </a:prstGeom>
            <a:solidFill>
              <a:srgbClr val="666699"/>
            </a:solidFill>
            <a:ln>
              <a:solidFill>
                <a:srgbClr val="666699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Flagellates</a:t>
              </a:r>
              <a:r>
                <a:rPr lang="en-US" sz="2800" i="1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(sg = Excavates)</a:t>
              </a:r>
            </a:p>
          </p:txBody>
        </p:sp>
        <p:sp>
          <p:nvSpPr>
            <p:cNvPr id="19486" name="TextBox 8">
              <a:extLst>
                <a:ext uri="{FF2B5EF4-FFF2-40B4-BE49-F238E27FC236}">
                  <a16:creationId xmlns:a16="http://schemas.microsoft.com/office/drawing/2014/main" id="{2D748B6B-238E-4ADF-B6EB-8CC3AA3AA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575" y="2412669"/>
              <a:ext cx="31082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Hemoflagellates</a:t>
              </a:r>
              <a:endParaRPr lang="en-US" altLang="en-US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87" name="Rectangle 13">
              <a:extLst>
                <a:ext uri="{FF2B5EF4-FFF2-40B4-BE49-F238E27FC236}">
                  <a16:creationId xmlns:a16="http://schemas.microsoft.com/office/drawing/2014/main" id="{CFC68FB8-F1B6-4C3C-B85B-38480A567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450" y="2871901"/>
              <a:ext cx="274320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Trypanosoma </a:t>
              </a: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cruzi</a:t>
              </a:r>
              <a:endParaRPr lang="en-US" altLang="en-US" sz="1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88" name="Rectangle 14">
              <a:extLst>
                <a:ext uri="{FF2B5EF4-FFF2-40B4-BE49-F238E27FC236}">
                  <a16:creationId xmlns:a16="http://schemas.microsoft.com/office/drawing/2014/main" id="{7E44453E-FAEF-4757-84B3-06176C1D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622" y="5736274"/>
              <a:ext cx="44567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Tritrichomonas</a:t>
              </a: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foetus</a:t>
              </a:r>
              <a:endParaRPr lang="en-US" altLang="en-US" sz="1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89" name="Rectangle 15">
              <a:extLst>
                <a:ext uri="{FF2B5EF4-FFF2-40B4-BE49-F238E27FC236}">
                  <a16:creationId xmlns:a16="http://schemas.microsoft.com/office/drawing/2014/main" id="{AF6DE530-C5C1-485C-B208-DCAC762E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255" y="3221455"/>
              <a:ext cx="2816549" cy="31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Leishmania infantum</a:t>
              </a:r>
            </a:p>
          </p:txBody>
        </p:sp>
        <p:sp>
          <p:nvSpPr>
            <p:cNvPr id="19490" name="Rectangle 16">
              <a:extLst>
                <a:ext uri="{FF2B5EF4-FFF2-40B4-BE49-F238E27FC236}">
                  <a16:creationId xmlns:a16="http://schemas.microsoft.com/office/drawing/2014/main" id="{4E077D0E-9E2E-4982-9DED-039ACBE97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622" y="6490823"/>
              <a:ext cx="1753017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Giardia spp.</a:t>
              </a:r>
              <a:endParaRPr lang="en-US" altLang="en-US" sz="1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91" name="TextBox 25">
              <a:extLst>
                <a:ext uri="{FF2B5EF4-FFF2-40B4-BE49-F238E27FC236}">
                  <a16:creationId xmlns:a16="http://schemas.microsoft.com/office/drawing/2014/main" id="{43E2EACA-39E7-4F75-9296-9C1506D8C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3441" y="5325755"/>
              <a:ext cx="4813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Mucoflagellates</a:t>
              </a:r>
              <a:endParaRPr lang="en-US" altLang="en-US" sz="20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92" name="Rectangle 36">
              <a:extLst>
                <a:ext uri="{FF2B5EF4-FFF2-40B4-BE49-F238E27FC236}">
                  <a16:creationId xmlns:a16="http://schemas.microsoft.com/office/drawing/2014/main" id="{64D7A8D8-F8C4-4C49-8218-6E1D5EAA9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450" y="4118430"/>
              <a:ext cx="2743201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Trypanosoma </a:t>
              </a: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cruzi</a:t>
              </a:r>
              <a:endParaRPr lang="en-US" altLang="en-US" sz="1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93" name="Rectangle 37">
              <a:extLst>
                <a:ext uri="{FF2B5EF4-FFF2-40B4-BE49-F238E27FC236}">
                  <a16:creationId xmlns:a16="http://schemas.microsoft.com/office/drawing/2014/main" id="{17A524F8-4517-4F69-B232-17277101C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699" y="4478895"/>
              <a:ext cx="2815857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Leishmania infantum</a:t>
              </a:r>
            </a:p>
          </p:txBody>
        </p:sp>
      </p:grpSp>
      <p:grpSp>
        <p:nvGrpSpPr>
          <p:cNvPr id="19467" name="Group 2">
            <a:extLst>
              <a:ext uri="{FF2B5EF4-FFF2-40B4-BE49-F238E27FC236}">
                <a16:creationId xmlns:a16="http://schemas.microsoft.com/office/drawing/2014/main" id="{49A6BEB1-B1FF-4153-A33E-B365E24349B7}"/>
              </a:ext>
            </a:extLst>
          </p:cNvPr>
          <p:cNvGrpSpPr>
            <a:grpSpLocks/>
          </p:cNvGrpSpPr>
          <p:nvPr/>
        </p:nvGrpSpPr>
        <p:grpSpPr bwMode="auto">
          <a:xfrm>
            <a:off x="3027363" y="2336800"/>
            <a:ext cx="4611687" cy="4297363"/>
            <a:chOff x="5659458" y="2410536"/>
            <a:chExt cx="4611450" cy="4297894"/>
          </a:xfrm>
        </p:grpSpPr>
        <p:sp>
          <p:nvSpPr>
            <p:cNvPr id="19474" name="TextBox 6">
              <a:extLst>
                <a:ext uri="{FF2B5EF4-FFF2-40B4-BE49-F238E27FC236}">
                  <a16:creationId xmlns:a16="http://schemas.microsoft.com/office/drawing/2014/main" id="{7820C9FB-73C5-457F-AB80-142C29466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954" y="5332057"/>
              <a:ext cx="460895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Intestinal apicomplexan </a:t>
              </a:r>
              <a:r>
                <a:rPr lang="en-US" altLang="en-US" sz="2000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(coccidia)</a:t>
              </a:r>
            </a:p>
          </p:txBody>
        </p:sp>
        <p:sp>
          <p:nvSpPr>
            <p:cNvPr id="19475" name="TextBox 7">
              <a:extLst>
                <a:ext uri="{FF2B5EF4-FFF2-40B4-BE49-F238E27FC236}">
                  <a16:creationId xmlns:a16="http://schemas.microsoft.com/office/drawing/2014/main" id="{BFE55004-6E79-4EA6-A1A7-1667EEEED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927" y="2410536"/>
              <a:ext cx="4190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4D4D73"/>
                  </a:solidFill>
                  <a:latin typeface="Century Gothic" panose="020B0502020202020204" pitchFamily="34" charset="0"/>
                </a:rPr>
                <a:t>Blood apicomplexa </a:t>
              </a:r>
              <a:r>
                <a:rPr lang="en-US" altLang="en-US" sz="2000">
                  <a:solidFill>
                    <a:srgbClr val="4D4D73"/>
                  </a:solidFill>
                  <a:latin typeface="Century Gothic" panose="020B0502020202020204" pitchFamily="34" charset="0"/>
                </a:rPr>
                <a:t>(piroplasms)</a:t>
              </a:r>
            </a:p>
          </p:txBody>
        </p:sp>
        <p:sp>
          <p:nvSpPr>
            <p:cNvPr id="19476" name="Rectangle 17">
              <a:extLst>
                <a:ext uri="{FF2B5EF4-FFF2-40B4-BE49-F238E27FC236}">
                  <a16:creationId xmlns:a16="http://schemas.microsoft.com/office/drawing/2014/main" id="{C54FBF0A-E0A6-4D72-8AF6-59F1575A2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409" y="5748467"/>
              <a:ext cx="3049646" cy="31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Cryptosporidium parvum</a:t>
              </a:r>
            </a:p>
          </p:txBody>
        </p:sp>
        <p:sp>
          <p:nvSpPr>
            <p:cNvPr id="19477" name="Rectangle 18">
              <a:extLst>
                <a:ext uri="{FF2B5EF4-FFF2-40B4-BE49-F238E27FC236}">
                  <a16:creationId xmlns:a16="http://schemas.microsoft.com/office/drawing/2014/main" id="{AB50B5AB-C01F-4880-A602-9A67BD7F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8649" y="6071483"/>
              <a:ext cx="15263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Eimeria spp.</a:t>
              </a:r>
            </a:p>
          </p:txBody>
        </p:sp>
        <p:sp>
          <p:nvSpPr>
            <p:cNvPr id="19478" name="Rectangle 19">
              <a:extLst>
                <a:ext uri="{FF2B5EF4-FFF2-40B4-BE49-F238E27FC236}">
                  <a16:creationId xmlns:a16="http://schemas.microsoft.com/office/drawing/2014/main" id="{FDE0104F-7C2F-48B6-B7B6-103E59FBD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3683" y="6394498"/>
              <a:ext cx="2257349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Cystoisospora</a:t>
              </a: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spp.</a:t>
              </a:r>
            </a:p>
          </p:txBody>
        </p:sp>
        <p:sp>
          <p:nvSpPr>
            <p:cNvPr id="19479" name="Rectangle 20">
              <a:extLst>
                <a:ext uri="{FF2B5EF4-FFF2-40B4-BE49-F238E27FC236}">
                  <a16:creationId xmlns:a16="http://schemas.microsoft.com/office/drawing/2014/main" id="{079744BC-3E0B-4DE5-B6DF-A14B25D79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255" y="3127114"/>
              <a:ext cx="20222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entury Gothic" panose="020B0502020202020204" pitchFamily="34" charset="0"/>
                </a:rPr>
                <a:t>Cytauxzoon felis</a:t>
              </a:r>
              <a:endParaRPr lang="en-US" altLang="en-US" sz="18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80" name="Rectangle 21">
              <a:extLst>
                <a:ext uri="{FF2B5EF4-FFF2-40B4-BE49-F238E27FC236}">
                  <a16:creationId xmlns:a16="http://schemas.microsoft.com/office/drawing/2014/main" id="{10FD7777-468D-4635-8457-7A8FFEDD0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255" y="2772681"/>
              <a:ext cx="16081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000000"/>
                  </a:solidFill>
                  <a:latin typeface="Century Gothic" panose="020B0502020202020204" pitchFamily="34" charset="0"/>
                </a:rPr>
                <a:t>Babesia spp.</a:t>
              </a:r>
            </a:p>
          </p:txBody>
        </p:sp>
        <p:sp>
          <p:nvSpPr>
            <p:cNvPr id="19481" name="Rectangle 22">
              <a:extLst>
                <a:ext uri="{FF2B5EF4-FFF2-40B4-BE49-F238E27FC236}">
                  <a16:creationId xmlns:a16="http://schemas.microsoft.com/office/drawing/2014/main" id="{5BFD49D1-91F3-4A19-A619-90A505700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255" y="4105904"/>
              <a:ext cx="25103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Toxoplasma gondii</a:t>
              </a:r>
            </a:p>
          </p:txBody>
        </p:sp>
        <p:sp>
          <p:nvSpPr>
            <p:cNvPr id="19482" name="Rectangle 23">
              <a:extLst>
                <a:ext uri="{FF2B5EF4-FFF2-40B4-BE49-F238E27FC236}">
                  <a16:creationId xmlns:a16="http://schemas.microsoft.com/office/drawing/2014/main" id="{886EDCB0-D71F-4D69-81CC-61A1B8BDF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255" y="4464364"/>
              <a:ext cx="2472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Neospora</a:t>
              </a: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caninum</a:t>
              </a:r>
            </a:p>
          </p:txBody>
        </p:sp>
        <p:sp>
          <p:nvSpPr>
            <p:cNvPr id="19483" name="Rectangle 24">
              <a:extLst>
                <a:ext uri="{FF2B5EF4-FFF2-40B4-BE49-F238E27FC236}">
                  <a16:creationId xmlns:a16="http://schemas.microsoft.com/office/drawing/2014/main" id="{E0CFA9EC-1626-42B6-ADED-9E44BDE2B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255" y="4822825"/>
              <a:ext cx="19351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Sarcocystis</a:t>
              </a:r>
              <a:r>
                <a:rPr lang="en-US" altLang="en-US" sz="1800" i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 spp.</a:t>
              </a:r>
              <a:endParaRPr lang="en-US" altLang="en-US" sz="18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484" name="TextBox 38">
              <a:extLst>
                <a:ext uri="{FF2B5EF4-FFF2-40B4-BE49-F238E27FC236}">
                  <a16:creationId xmlns:a16="http://schemas.microsoft.com/office/drawing/2014/main" id="{C80B7284-5A83-4B54-AE97-FCA95C57A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9458" y="3790890"/>
              <a:ext cx="30332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Systemic </a:t>
              </a:r>
              <a:r>
                <a:rPr lang="en-US" altLang="en-US" sz="2000" b="1" dirty="0" err="1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apicomplexa</a:t>
              </a:r>
              <a:endParaRPr lang="en-US" altLang="en-US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9468" name="TextBox 40">
            <a:extLst>
              <a:ext uri="{FF2B5EF4-FFF2-40B4-BE49-F238E27FC236}">
                <a16:creationId xmlns:a16="http://schemas.microsoft.com/office/drawing/2014/main" id="{54983076-9D14-4238-B279-340A34387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457200"/>
            <a:ext cx="23955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4D4D73"/>
                </a:solidFill>
                <a:latin typeface="Century Gothic" panose="020B0502020202020204" pitchFamily="34" charset="0"/>
              </a:rPr>
              <a:t>Parasitic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4D4D73"/>
                </a:solidFill>
                <a:latin typeface="Century Gothic" panose="020B0502020202020204" pitchFamily="34" charset="0"/>
              </a:rPr>
              <a:t>Protozoa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FC1260-8837-40C0-85E2-CDA42EBF6317}"/>
              </a:ext>
            </a:extLst>
          </p:cNvPr>
          <p:cNvSpPr txBox="1"/>
          <p:nvPr/>
        </p:nvSpPr>
        <p:spPr>
          <a:xfrm>
            <a:off x="3292475" y="1079500"/>
            <a:ext cx="3536950" cy="954088"/>
          </a:xfrm>
          <a:prstGeom prst="rect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Apicomplexa</a:t>
            </a:r>
            <a:r>
              <a:rPr lang="en-US" sz="28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(sg =</a:t>
            </a:r>
            <a:r>
              <a:rPr lang="en-US" sz="28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Alveolates</a:t>
            </a:r>
            <a:r>
              <a:rPr lang="en-US" sz="28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19470" name="Straight Connector 41">
            <a:extLst>
              <a:ext uri="{FF2B5EF4-FFF2-40B4-BE49-F238E27FC236}">
                <a16:creationId xmlns:a16="http://schemas.microsoft.com/office/drawing/2014/main" id="{FB929261-8818-4FA5-81DD-9A924EE405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7350" y="5175250"/>
            <a:ext cx="11382375" cy="60325"/>
          </a:xfrm>
          <a:prstGeom prst="line">
            <a:avLst/>
          </a:prstGeom>
          <a:noFill/>
          <a:ln w="28575" algn="ctr">
            <a:solidFill>
              <a:srgbClr val="666699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Rectangle 42">
            <a:extLst>
              <a:ext uri="{FF2B5EF4-FFF2-40B4-BE49-F238E27FC236}">
                <a16:creationId xmlns:a16="http://schemas.microsoft.com/office/drawing/2014/main" id="{65E2EB25-3DD5-4046-BEEC-F301922D8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66675"/>
            <a:ext cx="2962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entury Gothic" panose="020B0502020202020204" pitchFamily="34" charset="0"/>
              </a:rPr>
              <a:t>(know terms on this slide)</a:t>
            </a:r>
          </a:p>
        </p:txBody>
      </p:sp>
      <p:sp>
        <p:nvSpPr>
          <p:cNvPr id="19472" name="Rectangle 43">
            <a:extLst>
              <a:ext uri="{FF2B5EF4-FFF2-40B4-BE49-F238E27FC236}">
                <a16:creationId xmlns:a16="http://schemas.microsoft.com/office/drawing/2014/main" id="{1B4FE276-10DD-4A8E-A53C-D178F0976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6425" y="6034088"/>
            <a:ext cx="394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Tritrichomonas</a:t>
            </a:r>
            <a:r>
              <a:rPr lang="en-US" altLang="en-US" sz="1800" i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1800" i="1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blagburni</a:t>
            </a:r>
            <a:endParaRPr lang="en-US" altLang="en-US" sz="1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64BA51-783B-4B59-B807-31B54780C03D}"/>
              </a:ext>
            </a:extLst>
          </p:cNvPr>
          <p:cNvSpPr/>
          <p:nvPr/>
        </p:nvSpPr>
        <p:spPr>
          <a:xfrm>
            <a:off x="3094038" y="2330451"/>
            <a:ext cx="4349750" cy="368450"/>
          </a:xfrm>
          <a:prstGeom prst="rect">
            <a:avLst/>
          </a:prstGeom>
          <a:solidFill>
            <a:srgbClr val="666699">
              <a:alpha val="16078"/>
            </a:srgbClr>
          </a:solidFill>
          <a:ln>
            <a:solidFill>
              <a:srgbClr val="6666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>
            <a:extLst>
              <a:ext uri="{FF2B5EF4-FFF2-40B4-BE49-F238E27FC236}">
                <a16:creationId xmlns:a16="http://schemas.microsoft.com/office/drawing/2014/main" id="{3994713B-2064-4FCD-AE41-5D422C667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2341563"/>
            <a:ext cx="58848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7">
            <a:extLst>
              <a:ext uri="{FF2B5EF4-FFF2-40B4-BE49-F238E27FC236}">
                <a16:creationId xmlns:a16="http://schemas.microsoft.com/office/drawing/2014/main" id="{9CD0E8D4-DDCA-4AC2-AF3B-6A5C83F34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700" y="2344738"/>
            <a:ext cx="5884863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7B70DC6-C096-49E8-BC52-0EF4BD5D5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590800"/>
            <a:ext cx="1676400" cy="50165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Large</a:t>
            </a:r>
            <a:endParaRPr lang="en-US" altLang="en-US" u="sng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5452A2-9B93-4B18-ACBE-B5D4953A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00338"/>
            <a:ext cx="1676400" cy="50165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Small</a:t>
            </a:r>
            <a:endParaRPr lang="en-US" altLang="en-US" u="sng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206" name="Straight Arrow Connector 4">
            <a:extLst>
              <a:ext uri="{FF2B5EF4-FFF2-40B4-BE49-F238E27FC236}">
                <a16:creationId xmlns:a16="http://schemas.microsoft.com/office/drawing/2014/main" id="{DC9A7498-6DB3-450F-8E99-788DCD5E7BD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4538663"/>
            <a:ext cx="15240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7" name="Straight Arrow Connector 12">
            <a:extLst>
              <a:ext uri="{FF2B5EF4-FFF2-40B4-BE49-F238E27FC236}">
                <a16:creationId xmlns:a16="http://schemas.microsoft.com/office/drawing/2014/main" id="{35D90758-B7C2-481E-9B01-19F26C7040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77925" y="4114800"/>
            <a:ext cx="15240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8" name="Straight Arrow Connector 13">
            <a:extLst>
              <a:ext uri="{FF2B5EF4-FFF2-40B4-BE49-F238E27FC236}">
                <a16:creationId xmlns:a16="http://schemas.microsoft.com/office/drawing/2014/main" id="{B06A457D-E585-4866-8AAA-7AB1AABCA90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7500" y="4237038"/>
            <a:ext cx="15240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Arrow Connector 14">
            <a:extLst>
              <a:ext uri="{FF2B5EF4-FFF2-40B4-BE49-F238E27FC236}">
                <a16:creationId xmlns:a16="http://schemas.microsoft.com/office/drawing/2014/main" id="{3F8DB52C-F33B-4A24-BF95-2F631F7085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5575" y="44196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Straight Arrow Connector 15">
            <a:extLst>
              <a:ext uri="{FF2B5EF4-FFF2-40B4-BE49-F238E27FC236}">
                <a16:creationId xmlns:a16="http://schemas.microsoft.com/office/drawing/2014/main" id="{AC611BDE-D4E0-47EA-8B98-488C02A4D8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5200" y="35052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Straight Arrow Connector 16">
            <a:extLst>
              <a:ext uri="{FF2B5EF4-FFF2-40B4-BE49-F238E27FC236}">
                <a16:creationId xmlns:a16="http://schemas.microsoft.com/office/drawing/2014/main" id="{0D052C24-83D6-4E6E-A111-B5A205FE569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75725" y="51689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2" name="Straight Arrow Connector 17">
            <a:extLst>
              <a:ext uri="{FF2B5EF4-FFF2-40B4-BE49-F238E27FC236}">
                <a16:creationId xmlns:a16="http://schemas.microsoft.com/office/drawing/2014/main" id="{040B29BB-BAB3-445B-83DE-962B43DA809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058400" y="35052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">
            <a:extLst>
              <a:ext uri="{FF2B5EF4-FFF2-40B4-BE49-F238E27FC236}">
                <a16:creationId xmlns:a16="http://schemas.microsoft.com/office/drawing/2014/main" id="{DB643B8B-61BE-45E6-B32B-EA7A73B9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1003300"/>
            <a:ext cx="4068763" cy="1254125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Babesia </a:t>
            </a:r>
            <a:r>
              <a:rPr lang="en-US" i="1" kern="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vogeli</a:t>
            </a:r>
            <a:r>
              <a:rPr lang="en-US" i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(large)</a:t>
            </a:r>
            <a:endParaRPr lang="en-US" altLang="en-US" b="0" u="sng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B41ADB1B-C843-4175-B617-E33CD4C3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1042988"/>
            <a:ext cx="4068762" cy="1254125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Babesia </a:t>
            </a:r>
            <a:r>
              <a:rPr lang="en-US" i="1" kern="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gibsoni</a:t>
            </a:r>
            <a:r>
              <a:rPr lang="en-US" i="1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0" kern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(small)</a:t>
            </a:r>
            <a:endParaRPr lang="en-US" altLang="en-US" b="0" u="sng" kern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2509C77F-4A80-4C2F-BF23-48F1A1906D59}"/>
              </a:ext>
            </a:extLst>
          </p:cNvPr>
          <p:cNvSpPr txBox="1">
            <a:spLocks noChangeArrowheads="1"/>
          </p:cNvSpPr>
          <p:nvPr/>
        </p:nvSpPr>
        <p:spPr>
          <a:xfrm>
            <a:off x="1222375" y="149225"/>
            <a:ext cx="10566400" cy="9144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 Parasite Visualization</a:t>
            </a:r>
            <a:endParaRPr lang="en-US" altLang="en-US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66FF0A65-890B-4558-8A54-29613F1DB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566400" cy="9906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 Serology</a:t>
            </a:r>
            <a:endParaRPr lang="en-US" altLang="en-US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E1288DB-0BB8-4487-879B-22C7026A7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0769600" cy="2362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Serology is not species-specific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Century Gothic" panose="020B0502020202020204" pitchFamily="34" charset="0"/>
              </a:rPr>
              <a:t>Antibodies against </a:t>
            </a:r>
            <a:r>
              <a:rPr lang="en-US" altLang="en-US" sz="3200" i="1" dirty="0">
                <a:latin typeface="Century Gothic" panose="020B0502020202020204" pitchFamily="34" charset="0"/>
              </a:rPr>
              <a:t>B. </a:t>
            </a:r>
            <a:r>
              <a:rPr lang="en-US" altLang="en-US" sz="3200" i="1" dirty="0" err="1">
                <a:latin typeface="Century Gothic" panose="020B0502020202020204" pitchFamily="34" charset="0"/>
              </a:rPr>
              <a:t>vogeli</a:t>
            </a:r>
            <a:r>
              <a:rPr lang="en-US" altLang="en-US" sz="3200" i="1" dirty="0">
                <a:latin typeface="Century Gothic" panose="020B0502020202020204" pitchFamily="34" charset="0"/>
              </a:rPr>
              <a:t> </a:t>
            </a:r>
            <a:r>
              <a:rPr lang="en-US" altLang="en-US" sz="3200" dirty="0">
                <a:latin typeface="Century Gothic" panose="020B0502020202020204" pitchFamily="34" charset="0"/>
              </a:rPr>
              <a:t>may cross-react with </a:t>
            </a:r>
            <a:r>
              <a:rPr lang="en-US" altLang="en-US" sz="3200" i="1" dirty="0">
                <a:latin typeface="Century Gothic" panose="020B0502020202020204" pitchFamily="34" charset="0"/>
              </a:rPr>
              <a:t>B. </a:t>
            </a:r>
            <a:r>
              <a:rPr lang="en-US" altLang="en-US" sz="3200" i="1" dirty="0" err="1">
                <a:latin typeface="Century Gothic" panose="020B0502020202020204" pitchFamily="34" charset="0"/>
              </a:rPr>
              <a:t>gibsoni</a:t>
            </a:r>
            <a:r>
              <a:rPr lang="en-US" altLang="en-US" sz="3200" i="1" dirty="0">
                <a:latin typeface="Century Gothic" panose="020B0502020202020204" pitchFamily="34" charset="0"/>
              </a:rPr>
              <a:t> </a:t>
            </a:r>
            <a:r>
              <a:rPr lang="en-US" altLang="en-US" sz="3200" dirty="0">
                <a:latin typeface="Century Gothic" panose="020B0502020202020204" pitchFamily="34" charset="0"/>
              </a:rPr>
              <a:t>test (vise versa)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Century Gothic" panose="020B0502020202020204" pitchFamily="34" charset="0"/>
              </a:rPr>
              <a:t>You can’t </a:t>
            </a:r>
            <a:r>
              <a:rPr lang="en-US" altLang="en-US" sz="3200" dirty="0" err="1">
                <a:latin typeface="Century Gothic" panose="020B0502020202020204" pitchFamily="34" charset="0"/>
              </a:rPr>
              <a:t>speciate</a:t>
            </a:r>
            <a:r>
              <a:rPr lang="en-US" altLang="en-US" sz="3200" dirty="0">
                <a:latin typeface="Century Gothic" panose="020B0502020202020204" pitchFamily="34" charset="0"/>
              </a:rPr>
              <a:t> an infection with serology</a:t>
            </a:r>
          </a:p>
        </p:txBody>
      </p:sp>
      <p:sp>
        <p:nvSpPr>
          <p:cNvPr id="2" name="Rectangle 1"/>
          <p:cNvSpPr/>
          <p:nvPr/>
        </p:nvSpPr>
        <p:spPr>
          <a:xfrm>
            <a:off x="557646" y="5724435"/>
            <a:ext cx="1131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kern="0" dirty="0">
                <a:solidFill>
                  <a:srgbClr val="003366"/>
                </a:solidFill>
                <a:latin typeface="Century Gothic" panose="020B0502020202020204" pitchFamily="34" charset="0"/>
              </a:rPr>
              <a:t>Run acute and convalescent titers</a:t>
            </a:r>
            <a:endParaRPr lang="en-US" altLang="en-US" sz="3600" u="sng" kern="0" dirty="0">
              <a:solidFill>
                <a:srgbClr val="0033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167053"/>
            <a:ext cx="1005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en-US" sz="3600" kern="0" dirty="0">
                <a:solidFill>
                  <a:srgbClr val="003366"/>
                </a:solidFill>
                <a:latin typeface="Century Gothic" panose="020B0502020202020204" pitchFamily="34" charset="0"/>
              </a:rPr>
              <a:t>There are not always antibodies present in an infected dog at time of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9810D5B3-00EA-40D5-BE08-B6077707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 PCR Testing</a:t>
            </a:r>
            <a:endParaRPr lang="en-US" alt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0C31705-0EE1-425E-9398-ECA842834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1005840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A positive PCR is consistent with infection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DNA sequencing of PCR product can </a:t>
            </a:r>
            <a:r>
              <a:rPr lang="en-US" altLang="en-US" sz="3600" u="sng" dirty="0">
                <a:latin typeface="Century Gothic" panose="020B0502020202020204" pitchFamily="34" charset="0"/>
              </a:rPr>
              <a:t>determine the infecting </a:t>
            </a:r>
            <a:r>
              <a:rPr lang="en-US" altLang="en-US" sz="3600" i="1" u="sng" dirty="0">
                <a:latin typeface="Century Gothic" panose="020B0502020202020204" pitchFamily="34" charset="0"/>
              </a:rPr>
              <a:t>Babesia</a:t>
            </a:r>
            <a:r>
              <a:rPr lang="en-US" altLang="en-US" sz="3600" u="sng" dirty="0">
                <a:latin typeface="Century Gothic" panose="020B0502020202020204" pitchFamily="34" charset="0"/>
              </a:rPr>
              <a:t> species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A negative PCR = true negative </a:t>
            </a:r>
            <a:r>
              <a:rPr lang="en-US" altLang="en-US" sz="3600" b="1" dirty="0">
                <a:latin typeface="Century Gothic" panose="020B0502020202020204" pitchFamily="34" charset="0"/>
              </a:rPr>
              <a:t>OR</a:t>
            </a:r>
            <a:r>
              <a:rPr lang="en-US" altLang="en-US" sz="3600" dirty="0">
                <a:latin typeface="Century Gothic" panose="020B0502020202020204" pitchFamily="34" charset="0"/>
              </a:rPr>
              <a:t> the parasite load is too low to be detected (false negative)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ABCFAD40-A6A0-4DA2-9407-5F7C2D3C5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6613" y="25401"/>
            <a:ext cx="10566400" cy="766454"/>
          </a:xfrm>
        </p:spPr>
        <p:txBody>
          <a:bodyPr/>
          <a:lstStyle/>
          <a:p>
            <a:pPr algn="ctr" eaLnBrk="1" hangingPunct="1"/>
            <a:r>
              <a:rPr lang="en-US" altLang="en-US" sz="40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 Diagnostic Summary</a:t>
            </a:r>
            <a:endParaRPr lang="en-US" altLang="en-US" sz="28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D2A72AB9-50C6-460C-A55B-9307EC198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709" y="4452937"/>
            <a:ext cx="11811000" cy="5286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Molecular testing (PCR, DNA sequencing) is required to differentiate </a:t>
            </a:r>
            <a:r>
              <a:rPr lang="en-US" altLang="en-US" sz="2400" i="1" dirty="0">
                <a:latin typeface="Century Gothic" panose="020B0502020202020204" pitchFamily="34" charset="0"/>
              </a:rPr>
              <a:t>Babesia</a:t>
            </a:r>
            <a:endParaRPr lang="en-US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9D5FE-0578-4917-8A53-B6A1F180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22" y="3097212"/>
            <a:ext cx="11811000" cy="147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kern="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entury Gothic" panose="020B0502020202020204" pitchFamily="34" charset="0"/>
              </a:rPr>
              <a:t>Microscopy and serology are NOT able to definitively identify the species of </a:t>
            </a:r>
            <a:r>
              <a:rPr lang="en-US" altLang="en-US" sz="2400" i="1" kern="0" dirty="0">
                <a:latin typeface="Century Gothic" panose="020B0502020202020204" pitchFamily="34" charset="0"/>
              </a:rPr>
              <a:t>Babesia</a:t>
            </a:r>
          </a:p>
        </p:txBody>
      </p:sp>
      <p:pic>
        <p:nvPicPr>
          <p:cNvPr id="56325" name="Picture 1">
            <a:extLst>
              <a:ext uri="{FF2B5EF4-FFF2-40B4-BE49-F238E27FC236}">
                <a16:creationId xmlns:a16="http://schemas.microsoft.com/office/drawing/2014/main" id="{D1C78ACD-75D1-41AE-99BE-7E0FE684F2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80" b="-7137"/>
          <a:stretch>
            <a:fillRect/>
          </a:stretch>
        </p:blipFill>
        <p:spPr bwMode="auto">
          <a:xfrm>
            <a:off x="9147175" y="1163081"/>
            <a:ext cx="19526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">
            <a:extLst>
              <a:ext uri="{FF2B5EF4-FFF2-40B4-BE49-F238E27FC236}">
                <a16:creationId xmlns:a16="http://schemas.microsoft.com/office/drawing/2014/main" id="{DDCEC608-59D5-4438-82BE-DD388FA707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7" y="1150381"/>
            <a:ext cx="14478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2" descr="Bcanis005">
            <a:extLst>
              <a:ext uri="{FF2B5EF4-FFF2-40B4-BE49-F238E27FC236}">
                <a16:creationId xmlns:a16="http://schemas.microsoft.com/office/drawing/2014/main" id="{C713A994-0087-450F-A13D-479239CB6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462" y="1117044"/>
            <a:ext cx="139065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bcanis100x003">
            <a:extLst>
              <a:ext uri="{FF2B5EF4-FFF2-40B4-BE49-F238E27FC236}">
                <a16:creationId xmlns:a16="http://schemas.microsoft.com/office/drawing/2014/main" id="{22016F64-E4A1-4CF9-A022-46FCCE05A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300" y="1090056"/>
            <a:ext cx="210502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2" descr="bgibsoni2004dq">
            <a:extLst>
              <a:ext uri="{FF2B5EF4-FFF2-40B4-BE49-F238E27FC236}">
                <a16:creationId xmlns:a16="http://schemas.microsoft.com/office/drawing/2014/main" id="{3CA4363B-44C2-4AAB-A129-0F4FA0A87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00" y="1075769"/>
            <a:ext cx="1211262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FDFB415A-76B6-4E37-9F96-BCAECC747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22" y="5538788"/>
            <a:ext cx="12057062" cy="10144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rgbClr val="00A29E"/>
                </a:solidFill>
                <a:latin typeface="Century Gothic" panose="020B0502020202020204" pitchFamily="34" charset="0"/>
              </a:rPr>
              <a:t>If you can only do one test, PCR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latin typeface="Century Gothic" panose="020B0502020202020204" pitchFamily="34" charset="0"/>
              </a:rPr>
              <a:t>If trying to confirm negative, ideally obtain two consecutive negative tests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9252632-E27A-484F-8423-079074F5F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09" y="5016500"/>
            <a:ext cx="11887200" cy="5461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rgbClr val="00A29E"/>
                </a:solidFill>
                <a:latin typeface="Century Gothic" panose="020B0502020202020204" pitchFamily="34" charset="0"/>
              </a:rPr>
              <a:t>It’s better to do microscopy, PCR and serology for all species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A8555B-4A3C-1E60-664F-798954974BB6}"/>
              </a:ext>
            </a:extLst>
          </p:cNvPr>
          <p:cNvSpPr txBox="1"/>
          <p:nvPr/>
        </p:nvSpPr>
        <p:spPr>
          <a:xfrm>
            <a:off x="1676399" y="2849562"/>
            <a:ext cx="8839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All Dots in Red Blood Cells Are Created Equal (can’t speciate by microscopy!)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4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B29B18E-3286-45F5-8A91-3E19DD4DF725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81000"/>
            <a:ext cx="10591800" cy="16764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Why should you care so much about speciating </a:t>
            </a:r>
            <a:r>
              <a:rPr lang="en-US" altLang="en-US" sz="4000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 infections?</a:t>
            </a:r>
            <a:endParaRPr lang="en-US" altLang="en-US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8371" name="Picture 5">
            <a:extLst>
              <a:ext uri="{FF2B5EF4-FFF2-40B4-BE49-F238E27FC236}">
                <a16:creationId xmlns:a16="http://schemas.microsoft.com/office/drawing/2014/main" id="{17A30174-B4BF-4748-A51C-ADD62F54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887538"/>
            <a:ext cx="65532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E443B12B-D14E-43F4-9D88-A8D958B766C9}"/>
              </a:ext>
            </a:extLst>
          </p:cNvPr>
          <p:cNvGraphicFramePr>
            <a:graphicFrameLocks/>
          </p:cNvGraphicFramePr>
          <p:nvPr/>
        </p:nvGraphicFramePr>
        <p:xfrm>
          <a:off x="1371600" y="990600"/>
          <a:ext cx="8763000" cy="5105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621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Babesia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species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Piroplasm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Size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Recommended Rx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canis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Large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Imidocarb </a:t>
                      </a:r>
                      <a:r>
                        <a:rPr lang="en-US" sz="2400" kern="1200" dirty="0" err="1">
                          <a:latin typeface="Century Gothic" panose="020B0502020202020204" pitchFamily="34" charset="0"/>
                        </a:rPr>
                        <a:t>dipropionate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vogeli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Century Gothic" panose="020B0502020202020204" pitchFamily="34" charset="0"/>
                        </a:rPr>
                        <a:t>(B.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entury Gothic" panose="020B0502020202020204" pitchFamily="34" charset="0"/>
                        </a:rPr>
                        <a:t>canis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400" baseline="0" dirty="0" err="1">
                          <a:latin typeface="Century Gothic" panose="020B0502020202020204" pitchFamily="34" charset="0"/>
                        </a:rPr>
                        <a:t>vogeli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</a:rPr>
                        <a:t>)</a:t>
                      </a:r>
                      <a:endParaRPr lang="en-US" sz="1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rossi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coco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gibsoni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Small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Azithromycin</a:t>
                      </a:r>
                    </a:p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  <a:p>
                      <a:pPr algn="ctr"/>
                      <a:r>
                        <a:rPr lang="en-US" sz="2400" kern="1200" dirty="0">
                          <a:latin typeface="Century Gothic" panose="020B0502020202020204" pitchFamily="34" charset="0"/>
                        </a:rPr>
                        <a:t>Atovaquone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conradae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dirty="0" err="1">
                          <a:latin typeface="Century Gothic" panose="020B0502020202020204" pitchFamily="34" charset="0"/>
                        </a:rPr>
                        <a:t>vulpes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55F92D0-3109-454C-861A-313E1C1E80B0}"/>
              </a:ext>
            </a:extLst>
          </p:cNvPr>
          <p:cNvSpPr txBox="1">
            <a:spLocks noChangeArrowheads="1"/>
          </p:cNvSpPr>
          <p:nvPr/>
        </p:nvSpPr>
        <p:spPr>
          <a:xfrm>
            <a:off x="2122488" y="109538"/>
            <a:ext cx="7391400" cy="708025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Treatment: </a:t>
            </a:r>
            <a:r>
              <a:rPr lang="en-US" sz="4000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 </a:t>
            </a:r>
            <a:r>
              <a:rPr lang="en-US" sz="4000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spp.</a:t>
            </a:r>
            <a:endParaRPr lang="en-US" altLang="en-US" u="sng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9423" name="Oval 7">
            <a:extLst>
              <a:ext uri="{FF2B5EF4-FFF2-40B4-BE49-F238E27FC236}">
                <a16:creationId xmlns:a16="http://schemas.microsoft.com/office/drawing/2014/main" id="{6E8D9571-160A-4A47-9EE7-9EC24AF3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2432050"/>
            <a:ext cx="1600200" cy="5524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424" name="Oval 8">
            <a:extLst>
              <a:ext uri="{FF2B5EF4-FFF2-40B4-BE49-F238E27FC236}">
                <a16:creationId xmlns:a16="http://schemas.microsoft.com/office/drawing/2014/main" id="{5995CC71-4EF6-45D8-BABA-CA398310D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4219575"/>
            <a:ext cx="1700213" cy="641350"/>
          </a:xfrm>
          <a:prstGeom prst="ellips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97A2381-2C08-47B6-B42E-2F0373F92893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6269038"/>
            <a:ext cx="10837863" cy="534987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rgbClr val="00A29E"/>
                </a:solidFill>
                <a:latin typeface="Century Gothic" panose="020B0502020202020204" pitchFamily="34" charset="0"/>
              </a:rPr>
              <a:t>Optimal treatment is different for large vs. small </a:t>
            </a:r>
            <a:r>
              <a:rPr lang="en-US" sz="2400" i="1" kern="0" dirty="0">
                <a:solidFill>
                  <a:srgbClr val="00A29E"/>
                </a:solidFill>
                <a:latin typeface="Century Gothic" panose="020B0502020202020204" pitchFamily="34" charset="0"/>
              </a:rPr>
              <a:t>Babesia </a:t>
            </a:r>
            <a:r>
              <a:rPr lang="en-US" sz="2400" kern="0" dirty="0">
                <a:solidFill>
                  <a:srgbClr val="00A29E"/>
                </a:solidFill>
                <a:latin typeface="Century Gothic" panose="020B0502020202020204" pitchFamily="34" charset="0"/>
              </a:rPr>
              <a:t>spp.</a:t>
            </a:r>
            <a:endParaRPr lang="en-US" altLang="en-US" sz="2400" u="sng" kern="0" dirty="0">
              <a:solidFill>
                <a:srgbClr val="00A29E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extLst>
              <a:ext uri="{FF2B5EF4-FFF2-40B4-BE49-F238E27FC236}">
                <a16:creationId xmlns:a16="http://schemas.microsoft.com/office/drawing/2014/main" id="{5150D7C9-3371-446C-98DF-0ADD65F29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475413" cy="795338"/>
          </a:xfrm>
        </p:spPr>
        <p:txBody>
          <a:bodyPr/>
          <a:lstStyle/>
          <a:p>
            <a:pPr eaLnBrk="1" hangingPunct="1"/>
            <a:r>
              <a:rPr lang="en-US" altLang="en-US" sz="4000" i="1" dirty="0" err="1">
                <a:solidFill>
                  <a:srgbClr val="002060"/>
                </a:solidFill>
              </a:rPr>
              <a:t>Babesia</a:t>
            </a:r>
            <a:r>
              <a:rPr lang="en-US" altLang="en-US" sz="4000" i="1" dirty="0">
                <a:solidFill>
                  <a:srgbClr val="002060"/>
                </a:solidFill>
              </a:rPr>
              <a:t> </a:t>
            </a:r>
            <a:r>
              <a:rPr lang="en-US" altLang="en-US" sz="4000" dirty="0">
                <a:solidFill>
                  <a:srgbClr val="002060"/>
                </a:solidFill>
              </a:rPr>
              <a:t>Epidemiology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4F169AB-1D03-41E8-83C7-E55B65AFE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696200" cy="5181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Worldwide distribution (</a:t>
            </a:r>
            <a:r>
              <a:rPr lang="en-US" altLang="en-US" sz="2400" i="1" dirty="0">
                <a:latin typeface="Century Gothic" panose="020B0502020202020204" pitchFamily="34" charset="0"/>
              </a:rPr>
              <a:t>B. </a:t>
            </a:r>
            <a:r>
              <a:rPr lang="en-US" altLang="en-US" sz="2400" i="1" dirty="0" err="1">
                <a:latin typeface="Century Gothic" panose="020B0502020202020204" pitchFamily="34" charset="0"/>
              </a:rPr>
              <a:t>gibsoni</a:t>
            </a:r>
            <a:r>
              <a:rPr lang="en-US" altLang="en-US" sz="2400" dirty="0">
                <a:latin typeface="Century Gothic" panose="020B0502020202020204" pitchFamily="34" charset="0"/>
              </a:rPr>
              <a:t> and </a:t>
            </a:r>
            <a:r>
              <a:rPr lang="en-US" altLang="en-US" sz="2400" i="1" dirty="0">
                <a:latin typeface="Century Gothic" panose="020B0502020202020204" pitchFamily="34" charset="0"/>
              </a:rPr>
              <a:t>B. </a:t>
            </a:r>
            <a:r>
              <a:rPr lang="en-US" altLang="en-US" sz="2400" i="1" dirty="0" err="1">
                <a:latin typeface="Century Gothic" panose="020B0502020202020204" pitchFamily="34" charset="0"/>
              </a:rPr>
              <a:t>vogeli</a:t>
            </a:r>
            <a:r>
              <a:rPr lang="en-US" altLang="en-US" sz="2400" dirty="0"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Not Zoonotic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Century Gothic" panose="020B0502020202020204" pitchFamily="34" charset="0"/>
              </a:rPr>
              <a:t>Any dog breed can become infected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Breed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2000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vogeli</a:t>
            </a:r>
            <a:r>
              <a:rPr lang="en-US" altLang="en-US" sz="2000" dirty="0">
                <a:solidFill>
                  <a:schemeClr val="accent4"/>
                </a:solidFill>
                <a:latin typeface="Century Gothic" panose="020B0502020202020204" pitchFamily="34" charset="0"/>
              </a:rPr>
              <a:t> (greyhounds)-</a:t>
            </a: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R. </a:t>
            </a:r>
            <a:r>
              <a:rPr lang="en-US" altLang="en-US" sz="2000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sanguineus</a:t>
            </a: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chemeClr val="accent4"/>
                </a:solidFill>
                <a:latin typeface="Century Gothic" panose="020B0502020202020204" pitchFamily="34" charset="0"/>
              </a:rPr>
              <a:t>kennel ticks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2000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gibsoni</a:t>
            </a:r>
            <a:r>
              <a:rPr lang="en-US" altLang="en-US" sz="2000" dirty="0">
                <a:solidFill>
                  <a:schemeClr val="accent4"/>
                </a:solidFill>
                <a:latin typeface="Century Gothic" panose="020B0502020202020204" pitchFamily="34" charset="0"/>
              </a:rPr>
              <a:t> (APBT) –dog-to-dog transmission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Dog bite (APBT)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Exposure to ticks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Transfusions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accent4"/>
                </a:solidFill>
                <a:latin typeface="Century Gothic" panose="020B0502020202020204" pitchFamily="34" charset="0"/>
              </a:rPr>
              <a:t>Splenectomy</a:t>
            </a:r>
          </a:p>
        </p:txBody>
      </p:sp>
      <p:pic>
        <p:nvPicPr>
          <p:cNvPr id="61444" name="Picture 4" descr="caloona">
            <a:extLst>
              <a:ext uri="{FF2B5EF4-FFF2-40B4-BE49-F238E27FC236}">
                <a16:creationId xmlns:a16="http://schemas.microsoft.com/office/drawing/2014/main" id="{EEF828F1-CB6F-4970-800D-FC767AA0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8475" y="3540125"/>
            <a:ext cx="384175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littlespike">
            <a:extLst>
              <a:ext uri="{FF2B5EF4-FFF2-40B4-BE49-F238E27FC236}">
                <a16:creationId xmlns:a16="http://schemas.microsoft.com/office/drawing/2014/main" id="{F6D4BDCA-338D-498B-8354-63B042E2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650" y="630238"/>
            <a:ext cx="384492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1">
            <a:extLst>
              <a:ext uri="{FF2B5EF4-FFF2-40B4-BE49-F238E27FC236}">
                <a16:creationId xmlns:a16="http://schemas.microsoft.com/office/drawing/2014/main" id="{2062C1A3-4F41-4A15-B271-CF494E53E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2794000"/>
            <a:ext cx="602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A29E"/>
                </a:solidFill>
                <a:latin typeface="Century Gothic" panose="020B0502020202020204" pitchFamily="34" charset="0"/>
              </a:rPr>
              <a:t>Risk Factors for Canine babesiosis</a:t>
            </a:r>
          </a:p>
        </p:txBody>
      </p:sp>
      <p:sp>
        <p:nvSpPr>
          <p:cNvPr id="61447" name="Rectangle 1">
            <a:extLst>
              <a:ext uri="{FF2B5EF4-FFF2-40B4-BE49-F238E27FC236}">
                <a16:creationId xmlns:a16="http://schemas.microsoft.com/office/drawing/2014/main" id="{7668E356-8625-46C0-B053-75B3DE498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6588" y="3278188"/>
            <a:ext cx="356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Century Gothic" panose="020B0502020202020204" pitchFamily="34" charset="0"/>
              </a:rPr>
              <a:t>APBT = American Pit Bull Terrier</a:t>
            </a:r>
            <a:endParaRPr lang="en-US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832" y="228601"/>
            <a:ext cx="6284173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3023" y="4495801"/>
            <a:ext cx="5791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Franklin"/>
              </a:rPr>
              <a:t>Dogs take a break from a Coyote hunt. (Scott Squire/Courtesy of University Press of Mississippi). </a:t>
            </a:r>
            <a:r>
              <a:rPr lang="en-US" sz="800" dirty="0"/>
              <a:t>https://www.washingtonpost.com/news/in-sight/wp/2015/12/17/the-beauty-and-controversy-of-hunting-coyotes-with-hounds/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150D7C9-3371-446C-98DF-0ADD65F29B2B}"/>
              </a:ext>
            </a:extLst>
          </p:cNvPr>
          <p:cNvSpPr txBox="1">
            <a:spLocks noChangeArrowheads="1"/>
          </p:cNvSpPr>
          <p:nvPr/>
        </p:nvSpPr>
        <p:spPr>
          <a:xfrm>
            <a:off x="-21265" y="152400"/>
            <a:ext cx="5759223" cy="7953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i="1" kern="0" dirty="0" err="1">
                <a:solidFill>
                  <a:srgbClr val="002060"/>
                </a:solidFill>
              </a:rPr>
              <a:t>Babesia</a:t>
            </a:r>
            <a:r>
              <a:rPr lang="en-US" altLang="en-US" sz="4000" i="1" kern="0" dirty="0">
                <a:solidFill>
                  <a:srgbClr val="002060"/>
                </a:solidFill>
              </a:rPr>
              <a:t> </a:t>
            </a:r>
            <a:r>
              <a:rPr lang="en-US" altLang="en-US" sz="4000" kern="0" dirty="0">
                <a:solidFill>
                  <a:srgbClr val="002060"/>
                </a:solidFill>
              </a:rPr>
              <a:t>Epidemiology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5150D7C9-3371-446C-98DF-0ADD65F29B2B}"/>
              </a:ext>
            </a:extLst>
          </p:cNvPr>
          <p:cNvSpPr txBox="1">
            <a:spLocks noChangeArrowheads="1"/>
          </p:cNvSpPr>
          <p:nvPr/>
        </p:nvSpPr>
        <p:spPr>
          <a:xfrm>
            <a:off x="76201" y="6062662"/>
            <a:ext cx="1143000" cy="7953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kern="0" dirty="0">
                <a:solidFill>
                  <a:srgbClr val="002060"/>
                </a:solidFill>
              </a:rPr>
              <a:t>FYI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150D7C9-3371-446C-98DF-0ADD65F29B2B}"/>
              </a:ext>
            </a:extLst>
          </p:cNvPr>
          <p:cNvSpPr txBox="1">
            <a:spLocks noChangeArrowheads="1"/>
          </p:cNvSpPr>
          <p:nvPr/>
        </p:nvSpPr>
        <p:spPr>
          <a:xfrm>
            <a:off x="80291" y="981852"/>
            <a:ext cx="5759223" cy="5334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kern="0" dirty="0">
                <a:solidFill>
                  <a:srgbClr val="002060"/>
                </a:solidFill>
              </a:rPr>
              <a:t>Greyhounds and </a:t>
            </a:r>
            <a:r>
              <a:rPr lang="en-US" altLang="en-US" sz="2400" i="1" kern="0" dirty="0" err="1">
                <a:solidFill>
                  <a:srgbClr val="002060"/>
                </a:solidFill>
              </a:rPr>
              <a:t>Babesia</a:t>
            </a:r>
            <a:r>
              <a:rPr lang="en-US" altLang="en-US" sz="2400" i="1" kern="0" dirty="0">
                <a:solidFill>
                  <a:srgbClr val="002060"/>
                </a:solidFill>
              </a:rPr>
              <a:t> </a:t>
            </a:r>
            <a:r>
              <a:rPr lang="en-US" altLang="en-US" sz="2400" i="1" kern="0" dirty="0" err="1">
                <a:solidFill>
                  <a:srgbClr val="002060"/>
                </a:solidFill>
              </a:rPr>
              <a:t>conradae</a:t>
            </a:r>
            <a:endParaRPr lang="en-US" altLang="en-US" sz="2400" i="1" kern="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301" y="1939390"/>
            <a:ext cx="5086347" cy="16954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189" y="3902592"/>
            <a:ext cx="5558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1D1E"/>
                </a:solidFill>
                <a:latin typeface="Century Gothic" panose="020B0502020202020204" pitchFamily="34" charset="0"/>
              </a:rPr>
              <a:t>Aggressive interactions with other canids may play a role in </a:t>
            </a:r>
            <a:r>
              <a:rPr lang="en-US" i="1" dirty="0">
                <a:solidFill>
                  <a:srgbClr val="1C1D1E"/>
                </a:solidFill>
                <a:latin typeface="Century Gothic" panose="020B0502020202020204" pitchFamily="34" charset="0"/>
              </a:rPr>
              <a:t>B. </a:t>
            </a:r>
            <a:r>
              <a:rPr lang="en-US" i="1" dirty="0" err="1">
                <a:solidFill>
                  <a:srgbClr val="1C1D1E"/>
                </a:solidFill>
                <a:latin typeface="Century Gothic" panose="020B0502020202020204" pitchFamily="34" charset="0"/>
              </a:rPr>
              <a:t>conradae</a:t>
            </a:r>
            <a:r>
              <a:rPr lang="en-US" dirty="0">
                <a:solidFill>
                  <a:srgbClr val="1C1D1E"/>
                </a:solidFill>
                <a:latin typeface="Century Gothic" panose="020B0502020202020204" pitchFamily="34" charset="0"/>
              </a:rPr>
              <a:t> transmission.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19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5F5F0CF4-09BB-4F8F-8E6D-9CE6AC7F7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645400" cy="762000"/>
          </a:xfrm>
        </p:spPr>
        <p:txBody>
          <a:bodyPr/>
          <a:lstStyle/>
          <a:p>
            <a:r>
              <a:rPr lang="en-US" altLang="en-US" sz="4000">
                <a:solidFill>
                  <a:srgbClr val="002060"/>
                </a:solidFill>
                <a:latin typeface="Century Gothic" panose="020B0502020202020204" pitchFamily="34" charset="0"/>
              </a:rPr>
              <a:t>Babesiosis Take-Home Points</a:t>
            </a:r>
          </a:p>
        </p:txBody>
      </p:sp>
      <p:sp>
        <p:nvSpPr>
          <p:cNvPr id="63491" name="Content Placeholder 3">
            <a:extLst>
              <a:ext uri="{FF2B5EF4-FFF2-40B4-BE49-F238E27FC236}">
                <a16:creationId xmlns:a16="http://schemas.microsoft.com/office/drawing/2014/main" id="{153E61F8-6330-4AA2-9A00-73AD17A5F5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69342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This disease can be Acute or Chronic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Thrombocytopenia more common than anemia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Pit Bulls, Greyhounds, Ticks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PCR best way to definitively diagnose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Correct identification (by PCR) needed for best treatment</a:t>
            </a:r>
          </a:p>
        </p:txBody>
      </p:sp>
      <p:pic>
        <p:nvPicPr>
          <p:cNvPr id="63492" name="Picture 12" descr="Image result for cute greyhound">
            <a:extLst>
              <a:ext uri="{FF2B5EF4-FFF2-40B4-BE49-F238E27FC236}">
                <a16:creationId xmlns:a16="http://schemas.microsoft.com/office/drawing/2014/main" id="{C8A8B3DD-22EC-4850-9E47-ECB7FE76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488" y="-26988"/>
            <a:ext cx="4608512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age result for cats outdoors">
            <a:extLst>
              <a:ext uri="{FF2B5EF4-FFF2-40B4-BE49-F238E27FC236}">
                <a16:creationId xmlns:a16="http://schemas.microsoft.com/office/drawing/2014/main" id="{A4DA1018-9FD4-4A7A-AA4C-3F052AF3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088" y="19050"/>
            <a:ext cx="526891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E289A1CE-8E2E-4173-B274-58F2D238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9263"/>
            <a:ext cx="5943600" cy="3962400"/>
          </a:xfrm>
          <a:prstGeom prst="rect">
            <a:avLst/>
          </a:prstGeom>
          <a:solidFill>
            <a:srgbClr val="1126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8436" name="Picture 2" descr="Image result for cats outdoors">
            <a:extLst>
              <a:ext uri="{FF2B5EF4-FFF2-40B4-BE49-F238E27FC236}">
                <a16:creationId xmlns:a16="http://schemas.microsoft.com/office/drawing/2014/main" id="{A1F29180-ABF9-4769-BFFF-F7D437FF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250" y="2427288"/>
            <a:ext cx="663575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Related image">
            <a:extLst>
              <a:ext uri="{FF2B5EF4-FFF2-40B4-BE49-F238E27FC236}">
                <a16:creationId xmlns:a16="http://schemas.microsoft.com/office/drawing/2014/main" id="{7364F0A0-971D-41BB-9BAB-4EA117A1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2"/>
          <a:stretch>
            <a:fillRect/>
          </a:stretch>
        </p:blipFill>
        <p:spPr bwMode="auto">
          <a:xfrm>
            <a:off x="0" y="0"/>
            <a:ext cx="5556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A44701F-1EAF-4ED1-816A-7F470313D1CB}"/>
              </a:ext>
            </a:extLst>
          </p:cNvPr>
          <p:cNvSpPr txBox="1">
            <a:spLocks noChangeArrowheads="1"/>
          </p:cNvSpPr>
          <p:nvPr/>
        </p:nvSpPr>
        <p:spPr>
          <a:xfrm>
            <a:off x="93663" y="3763963"/>
            <a:ext cx="5105400" cy="727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1" i="1" kern="0" dirty="0" err="1">
                <a:solidFill>
                  <a:schemeClr val="bg1"/>
                </a:solidFill>
              </a:rPr>
              <a:t>Cytauxzoon</a:t>
            </a:r>
            <a:r>
              <a:rPr lang="en-US" sz="4000" b="1" i="1" kern="0" dirty="0">
                <a:solidFill>
                  <a:schemeClr val="bg1"/>
                </a:solidFill>
              </a:rPr>
              <a:t> </a:t>
            </a:r>
            <a:r>
              <a:rPr lang="en-US" sz="4000" b="1" i="1" kern="0" dirty="0" err="1">
                <a:solidFill>
                  <a:schemeClr val="bg1"/>
                </a:solidFill>
              </a:rPr>
              <a:t>felis</a:t>
            </a:r>
            <a:endParaRPr lang="en-US" altLang="en-US" sz="3600" u="sng" kern="0" dirty="0">
              <a:solidFill>
                <a:schemeClr val="bg1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F6EA4D-EDD9-4F08-B12B-D6AB0287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4551363"/>
            <a:ext cx="4887912" cy="454025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Feline piroplasm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98BB8CB-1787-488F-85CF-DA46CDD5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5926138"/>
            <a:ext cx="4887912" cy="862012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Indirect Life Cycle</a:t>
            </a:r>
          </a:p>
          <a:p>
            <a:pPr lvl="1">
              <a:lnSpc>
                <a:spcPct val="85000"/>
              </a:lnSpc>
              <a:spcAft>
                <a:spcPts val="600"/>
              </a:spcAft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	-Tick-borne disease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FF9D8A2-12B2-4E93-AD2F-CF978EB0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73663"/>
            <a:ext cx="5649913" cy="523875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Severe Feline Disease</a:t>
            </a:r>
          </a:p>
        </p:txBody>
      </p:sp>
      <p:pic>
        <p:nvPicPr>
          <p:cNvPr id="18442" name="Picture 2">
            <a:extLst>
              <a:ext uri="{FF2B5EF4-FFF2-40B4-BE49-F238E27FC236}">
                <a16:creationId xmlns:a16="http://schemas.microsoft.com/office/drawing/2014/main" id="{02E4548E-0AE9-4DA5-AE0C-0E4CCB6E7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172"/>
          <a:stretch>
            <a:fillRect/>
          </a:stretch>
        </p:blipFill>
        <p:spPr bwMode="auto">
          <a:xfrm>
            <a:off x="5556250" y="19050"/>
            <a:ext cx="22574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4" descr="4. Lone Star Tick">
            <a:extLst>
              <a:ext uri="{FF2B5EF4-FFF2-40B4-BE49-F238E27FC236}">
                <a16:creationId xmlns:a16="http://schemas.microsoft.com/office/drawing/2014/main" id="{E1157092-067A-4D6C-8D11-1BDDB5EC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50" y="2316163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7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791F7AA5-5014-4EB2-8C23-21FFADD84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10566400" cy="762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  <a:latin typeface="Century Gothic" panose="020B0502020202020204" pitchFamily="34" charset="0"/>
              </a:rPr>
              <a:t>What Are Piroplasms?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99AC628-5D06-4A18-843D-B19C82D2A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4413"/>
            <a:ext cx="6643688" cy="30083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err="1">
                <a:latin typeface="Century Gothic" panose="020B0502020202020204" pitchFamily="34" charset="0"/>
              </a:rPr>
              <a:t>Piroplasms</a:t>
            </a:r>
            <a:r>
              <a:rPr lang="en-US" altLang="en-US" dirty="0">
                <a:latin typeface="Century Gothic" panose="020B0502020202020204" pitchFamily="34" charset="0"/>
              </a:rPr>
              <a:t> are vector-transmitted protozoal parasites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Infect and replicate in blood cells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Century Gothic" panose="020B0502020202020204" pitchFamily="34" charset="0"/>
              </a:rPr>
              <a:t>Include: </a:t>
            </a:r>
            <a:r>
              <a:rPr lang="en-US" altLang="en-US" i="1" dirty="0" err="1">
                <a:latin typeface="Century Gothic" panose="020B0502020202020204" pitchFamily="34" charset="0"/>
              </a:rPr>
              <a:t>Babesia</a:t>
            </a:r>
            <a:r>
              <a:rPr lang="en-US" altLang="en-US" dirty="0">
                <a:latin typeface="Century Gothic" panose="020B0502020202020204" pitchFamily="34" charset="0"/>
              </a:rPr>
              <a:t>, </a:t>
            </a:r>
            <a:r>
              <a:rPr lang="en-US" altLang="en-US" i="1" dirty="0" err="1">
                <a:latin typeface="Century Gothic" panose="020B0502020202020204" pitchFamily="34" charset="0"/>
              </a:rPr>
              <a:t>Theileria</a:t>
            </a:r>
            <a:r>
              <a:rPr lang="en-US" altLang="en-US" dirty="0">
                <a:latin typeface="Century Gothic" panose="020B0502020202020204" pitchFamily="34" charset="0"/>
              </a:rPr>
              <a:t>, and </a:t>
            </a:r>
            <a:r>
              <a:rPr lang="en-US" altLang="en-US" i="1" dirty="0" err="1">
                <a:latin typeface="Century Gothic" panose="020B0502020202020204" pitchFamily="34" charset="0"/>
              </a:rPr>
              <a:t>Cytauxzoon</a:t>
            </a:r>
            <a:r>
              <a:rPr lang="en-US" altLang="en-US" dirty="0">
                <a:latin typeface="Century Gothic" panose="020B0502020202020204" pitchFamily="34" charset="0"/>
              </a:rPr>
              <a:t> (all these are tick-transmitted)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>
              <a:latin typeface="Century Gothic" panose="020B0502020202020204" pitchFamily="34" charset="0"/>
            </a:endParaRPr>
          </a:p>
        </p:txBody>
      </p:sp>
      <p:grpSp>
        <p:nvGrpSpPr>
          <p:cNvPr id="21508" name="Group 12">
            <a:extLst>
              <a:ext uri="{FF2B5EF4-FFF2-40B4-BE49-F238E27FC236}">
                <a16:creationId xmlns:a16="http://schemas.microsoft.com/office/drawing/2014/main" id="{94DD4A96-A3A5-400D-9898-75E5C04CB10C}"/>
              </a:ext>
            </a:extLst>
          </p:cNvPr>
          <p:cNvGrpSpPr>
            <a:grpSpLocks/>
          </p:cNvGrpSpPr>
          <p:nvPr/>
        </p:nvGrpSpPr>
        <p:grpSpPr bwMode="auto">
          <a:xfrm>
            <a:off x="6570663" y="4022725"/>
            <a:ext cx="2035175" cy="2455863"/>
            <a:chOff x="4174905" y="4673869"/>
            <a:chExt cx="1505843" cy="1843021"/>
          </a:xfrm>
        </p:grpSpPr>
        <p:pic>
          <p:nvPicPr>
            <p:cNvPr id="21517" name="Picture 16">
              <a:extLst>
                <a:ext uri="{FF2B5EF4-FFF2-40B4-BE49-F238E27FC236}">
                  <a16:creationId xmlns:a16="http://schemas.microsoft.com/office/drawing/2014/main" id="{C0F8E973-D9FB-47A2-9EEC-E97B91D72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905" y="4673869"/>
              <a:ext cx="1505843" cy="1363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Rectangle 17">
              <a:extLst>
                <a:ext uri="{FF2B5EF4-FFF2-40B4-BE49-F238E27FC236}">
                  <a16:creationId xmlns:a16="http://schemas.microsoft.com/office/drawing/2014/main" id="{3276A76E-F9CB-4C64-AC82-4347CBE6B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905" y="5985681"/>
              <a:ext cx="1505843" cy="53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Century Gothic" panose="020B0502020202020204" pitchFamily="34" charset="0"/>
                </a:rPr>
                <a:t>Rhipicephalus sanguineus</a:t>
              </a:r>
            </a:p>
          </p:txBody>
        </p:sp>
      </p:grpSp>
      <p:grpSp>
        <p:nvGrpSpPr>
          <p:cNvPr id="21509" name="Group 13">
            <a:extLst>
              <a:ext uri="{FF2B5EF4-FFF2-40B4-BE49-F238E27FC236}">
                <a16:creationId xmlns:a16="http://schemas.microsoft.com/office/drawing/2014/main" id="{5055C5D8-08D3-4435-83A3-471446793A69}"/>
              </a:ext>
            </a:extLst>
          </p:cNvPr>
          <p:cNvGrpSpPr>
            <a:grpSpLocks/>
          </p:cNvGrpSpPr>
          <p:nvPr/>
        </p:nvGrpSpPr>
        <p:grpSpPr bwMode="auto">
          <a:xfrm>
            <a:off x="9158288" y="4211638"/>
            <a:ext cx="2798762" cy="2062162"/>
            <a:chOff x="6929435" y="4744415"/>
            <a:chExt cx="2072819" cy="1547231"/>
          </a:xfrm>
        </p:grpSpPr>
        <p:pic>
          <p:nvPicPr>
            <p:cNvPr id="21515" name="Picture 14">
              <a:extLst>
                <a:ext uri="{FF2B5EF4-FFF2-40B4-BE49-F238E27FC236}">
                  <a16:creationId xmlns:a16="http://schemas.microsoft.com/office/drawing/2014/main" id="{B73C0A7A-2BBA-4949-A254-1E413B89B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5" y="4744415"/>
              <a:ext cx="2072819" cy="122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5">
              <a:extLst>
                <a:ext uri="{FF2B5EF4-FFF2-40B4-BE49-F238E27FC236}">
                  <a16:creationId xmlns:a16="http://schemas.microsoft.com/office/drawing/2014/main" id="{1FEEB070-9D20-44D0-8CFA-46AF5C4F9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4168" y="5991397"/>
              <a:ext cx="1963352" cy="300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Century Gothic" panose="020B0502020202020204" pitchFamily="34" charset="0"/>
                </a:rPr>
                <a:t>Haemaphysalis spp.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142AA93-0C35-4B97-A71E-F174FC7C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400" y="379413"/>
            <a:ext cx="45815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 descr="4. Lone Star Tick">
            <a:extLst>
              <a:ext uri="{FF2B5EF4-FFF2-40B4-BE49-F238E27FC236}">
                <a16:creationId xmlns:a16="http://schemas.microsoft.com/office/drawing/2014/main" id="{804F2C33-C681-41E4-95C5-0827DD5E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638" y="3941763"/>
            <a:ext cx="1897062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7">
            <a:extLst>
              <a:ext uri="{FF2B5EF4-FFF2-40B4-BE49-F238E27FC236}">
                <a16:creationId xmlns:a16="http://schemas.microsoft.com/office/drawing/2014/main" id="{18B90412-1D7D-44AB-AAE1-4D6E3E04B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5789613"/>
            <a:ext cx="2247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2060"/>
                </a:solidFill>
                <a:latin typeface="Century Gothic" panose="020B0502020202020204" pitchFamily="34" charset="0"/>
              </a:rPr>
              <a:t>Amblyomma americanum</a:t>
            </a:r>
          </a:p>
        </p:txBody>
      </p:sp>
      <p:pic>
        <p:nvPicPr>
          <p:cNvPr id="21513" name="Picture 10" descr="Image result for dermacentor variabilis">
            <a:extLst>
              <a:ext uri="{FF2B5EF4-FFF2-40B4-BE49-F238E27FC236}">
                <a16:creationId xmlns:a16="http://schemas.microsoft.com/office/drawing/2014/main" id="{244CAAF4-C13C-45E1-BE15-F7C4B0F4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188" y="4111625"/>
            <a:ext cx="19319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Rectangle 19">
            <a:extLst>
              <a:ext uri="{FF2B5EF4-FFF2-40B4-BE49-F238E27FC236}">
                <a16:creationId xmlns:a16="http://schemas.microsoft.com/office/drawing/2014/main" id="{D1CDBCD2-8072-423E-B07D-FE5C54525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35650"/>
            <a:ext cx="193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latin typeface="Century Gothic" panose="020B0502020202020204" pitchFamily="34" charset="0"/>
              </a:rPr>
              <a:t>Dermacentor variabilis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Related image">
            <a:extLst>
              <a:ext uri="{FF2B5EF4-FFF2-40B4-BE49-F238E27FC236}">
                <a16:creationId xmlns:a16="http://schemas.microsoft.com/office/drawing/2014/main" id="{DD1B623F-C94D-470A-83D1-6C204055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2"/>
          <a:stretch>
            <a:fillRect/>
          </a:stretch>
        </p:blipFill>
        <p:spPr bwMode="auto">
          <a:xfrm>
            <a:off x="0" y="-26988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43">
            <a:extLst>
              <a:ext uri="{FF2B5EF4-FFF2-40B4-BE49-F238E27FC236}">
                <a16:creationId xmlns:a16="http://schemas.microsoft.com/office/drawing/2014/main" id="{9F57B1CD-9B60-4DFC-99C1-C3F8CE5DD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104900"/>
            <a:ext cx="1196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Life cycle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that it is an indirect life cycle and the specified life cycle details.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Transmission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it is transmitted by ticks (specifically </a:t>
            </a:r>
            <a:r>
              <a:rPr lang="en-US" alt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A. </a:t>
            </a:r>
            <a:r>
              <a:rPr lang="en-US" altLang="en-US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americanum</a:t>
            </a:r>
            <a:r>
              <a:rPr lang="en-US" alt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alt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D. </a:t>
            </a:r>
            <a:r>
              <a:rPr lang="en-US" altLang="en-US" sz="2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variabilis</a:t>
            </a:r>
            <a:r>
              <a:rPr lang="en-US" altLang="en-US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).</a:t>
            </a: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Pathogenesis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disease is related to direct destruction and inflammation. Understand how </a:t>
            </a:r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schizont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-laden macrophages cause disease in cats.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Clinical signs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the 3 specified clinical / laboratory findings for </a:t>
            </a:r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cytauxzoonosis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Diagnosis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the 2 main ways we can diagnose </a:t>
            </a:r>
            <a:r>
              <a:rPr lang="en-US" altLang="en-US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cytauxzoonosis</a:t>
            </a:r>
            <a:endParaRPr lang="en-US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Treatment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that treatment affords ~60% survival and the cat will require a lot of supportive care.</a:t>
            </a:r>
            <a:endParaRPr lang="en-US" altLang="en-US" sz="2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4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Epidemiology</a:t>
            </a:r>
            <a:r>
              <a:rPr lang="en-US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: know where this disease is most prevalent and that outdoor cats are at higher risk</a:t>
            </a:r>
          </a:p>
        </p:txBody>
      </p:sp>
      <p:sp>
        <p:nvSpPr>
          <p:cNvPr id="22532" name="Rectangle 40">
            <a:extLst>
              <a:ext uri="{FF2B5EF4-FFF2-40B4-BE49-F238E27FC236}">
                <a16:creationId xmlns:a16="http://schemas.microsoft.com/office/drawing/2014/main" id="{E2F7ADF1-0F3D-43F9-818F-654FC9DF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8438"/>
            <a:ext cx="764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Objectives:</a:t>
            </a:r>
            <a:r>
              <a:rPr lang="en-US" altLang="en-US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sz="3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felis</a:t>
            </a:r>
            <a:endParaRPr lang="en-US" alt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88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t outdoors">
            <a:extLst>
              <a:ext uri="{FF2B5EF4-FFF2-40B4-BE49-F238E27FC236}">
                <a16:creationId xmlns:a16="http://schemas.microsoft.com/office/drawing/2014/main" id="{DEEF2A12-4DFB-4EC1-943D-08A0A22ED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96850"/>
            <a:ext cx="46799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25D78A-58A2-46DF-9D9A-D3DF5143F075}"/>
              </a:ext>
            </a:extLst>
          </p:cNvPr>
          <p:cNvSpPr/>
          <p:nvPr/>
        </p:nvSpPr>
        <p:spPr>
          <a:xfrm>
            <a:off x="7394575" y="166688"/>
            <a:ext cx="9191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Thinkstock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D5EC2-81FA-49FD-8D8F-2AADB2755357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5562600" cy="35163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Whirley</a:t>
            </a: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is 14-month-old FS DSH cat who lives in NC, is primarily indoors but is allowed to go outside during the day.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7-day history of lethargy, fever and vomiting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She presents to the NCSU VTH ER recumbent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5C9FFCA-43C1-4CAC-8ED5-E2ABC0649B0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5880100"/>
            <a:ext cx="8702675" cy="762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Feline </a:t>
            </a:r>
            <a:r>
              <a:rPr lang="en-US" altLang="en-US" sz="4000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Cytauxzoonosis</a:t>
            </a:r>
            <a:endParaRPr lang="en-US" altLang="en-US" sz="4000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2" name="Picture 4" descr="Image result for cats with ticks">
            <a:extLst>
              <a:ext uri="{FF2B5EF4-FFF2-40B4-BE49-F238E27FC236}">
                <a16:creationId xmlns:a16="http://schemas.microsoft.com/office/drawing/2014/main" id="{6329348C-ADF7-45A4-87D8-5C68D908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403725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47BBBC-4184-4751-9621-199F78D3DD31}"/>
              </a:ext>
            </a:extLst>
          </p:cNvPr>
          <p:cNvSpPr txBox="1">
            <a:spLocks/>
          </p:cNvSpPr>
          <p:nvPr/>
        </p:nvSpPr>
        <p:spPr>
          <a:xfrm>
            <a:off x="228600" y="4032250"/>
            <a:ext cx="5562600" cy="16684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An engorged tick was attached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CBC showed marked pancytopenia (anemia, neutropenia, thrombocytopenia)</a:t>
            </a:r>
          </a:p>
        </p:txBody>
      </p:sp>
    </p:spTree>
    <p:extLst>
      <p:ext uri="{BB962C8B-B14F-4D97-AF65-F5344CB8AC3E}">
        <p14:creationId xmlns:p14="http://schemas.microsoft.com/office/powerpoint/2010/main" val="89295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٠Ō">
            <a:extLst>
              <a:ext uri="{FF2B5EF4-FFF2-40B4-BE49-F238E27FC236}">
                <a16:creationId xmlns:a16="http://schemas.microsoft.com/office/drawing/2014/main" id="{52D030AA-C543-4E14-BADB-EFF68ED9D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731" y="0"/>
            <a:ext cx="73485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58DFA64-DE0E-45B2-9935-EDFF0583FBEC}"/>
              </a:ext>
            </a:extLst>
          </p:cNvPr>
          <p:cNvSpPr txBox="1">
            <a:spLocks noChangeArrowheads="1"/>
          </p:cNvSpPr>
          <p:nvPr/>
        </p:nvSpPr>
        <p:spPr>
          <a:xfrm>
            <a:off x="-1159669" y="-17462"/>
            <a:ext cx="6705600" cy="1066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Indirect Life Cycle: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b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</a:br>
            <a:endParaRPr lang="en-US" altLang="en-US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70B95-0347-42AB-BC21-2EC6440A60EB}"/>
              </a:ext>
            </a:extLst>
          </p:cNvPr>
          <p:cNvSpPr txBox="1"/>
          <p:nvPr/>
        </p:nvSpPr>
        <p:spPr>
          <a:xfrm>
            <a:off x="7122319" y="114300"/>
            <a:ext cx="2667000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00"/>
                </a:solidFill>
                <a:latin typeface="Century Gothic" panose="020B0502020202020204" pitchFamily="34" charset="0"/>
              </a:rPr>
              <a:t>Bobcat Natural Reservoir hosts (asymptomatic)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96ED5B7-D454-42B0-9C55-21FCB7483478}"/>
              </a:ext>
            </a:extLst>
          </p:cNvPr>
          <p:cNvSpPr/>
          <p:nvPr/>
        </p:nvSpPr>
        <p:spPr bwMode="auto">
          <a:xfrm>
            <a:off x="5633244" y="3036888"/>
            <a:ext cx="457200" cy="381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7C3BC3B9-92D4-46C8-B14D-06135DCC4B8F}"/>
              </a:ext>
            </a:extLst>
          </p:cNvPr>
          <p:cNvSpPr/>
          <p:nvPr/>
        </p:nvSpPr>
        <p:spPr bwMode="auto">
          <a:xfrm>
            <a:off x="9301770" y="4943248"/>
            <a:ext cx="457200" cy="381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F4640D8-1272-4C8F-9F54-39C3D6330C83}"/>
              </a:ext>
            </a:extLst>
          </p:cNvPr>
          <p:cNvSpPr/>
          <p:nvPr/>
        </p:nvSpPr>
        <p:spPr bwMode="auto">
          <a:xfrm>
            <a:off x="5168198" y="4943248"/>
            <a:ext cx="457200" cy="381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80415EE-25F7-45D6-85F1-3F671FE36907}"/>
              </a:ext>
            </a:extLst>
          </p:cNvPr>
          <p:cNvSpPr/>
          <p:nvPr/>
        </p:nvSpPr>
        <p:spPr bwMode="auto">
          <a:xfrm>
            <a:off x="295274" y="1097756"/>
            <a:ext cx="457200" cy="3810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610" name="TextBox 7">
            <a:extLst>
              <a:ext uri="{FF2B5EF4-FFF2-40B4-BE49-F238E27FC236}">
                <a16:creationId xmlns:a16="http://schemas.microsoft.com/office/drawing/2014/main" id="{FBC9FBAE-F9E0-4689-B8E1-E72F86FC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" y="1083469"/>
            <a:ext cx="1290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= know</a:t>
            </a:r>
            <a:endParaRPr lang="en-US" altLang="en-US" sz="200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F166251-A42E-BC76-77E7-4F850489B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572" y="2488724"/>
            <a:ext cx="1467784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003300"/>
                </a:solidFill>
                <a:latin typeface="Century Gothic" panose="020B0502020202020204" pitchFamily="34" charset="0"/>
              </a:rPr>
              <a:t>Sexual Repro and </a:t>
            </a:r>
            <a:r>
              <a:rPr lang="en-US" altLang="en-US" sz="1400" b="1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Sporogeny</a:t>
            </a:r>
            <a:endParaRPr lang="en-US" altLang="en-US" sz="1200" b="1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DE490A-ECE9-02FC-981D-F069760AEA7F}"/>
              </a:ext>
            </a:extLst>
          </p:cNvPr>
          <p:cNvSpPr/>
          <p:nvPr/>
        </p:nvSpPr>
        <p:spPr bwMode="auto">
          <a:xfrm>
            <a:off x="2707574" y="6400800"/>
            <a:ext cx="6308539" cy="4476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5391C-8BBD-7136-5EFF-816596DC1E20}"/>
              </a:ext>
            </a:extLst>
          </p:cNvPr>
          <p:cNvSpPr txBox="1"/>
          <p:nvPr/>
        </p:nvSpPr>
        <p:spPr>
          <a:xfrm>
            <a:off x="9541669" y="5528480"/>
            <a:ext cx="2514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3300"/>
                </a:solidFill>
                <a:latin typeface="Century Gothic" panose="020B0502020202020204" pitchFamily="34" charset="0"/>
              </a:rPr>
              <a:t>Domestic cat aberrant hosts (symptomatic)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3CC6D-C192-4AC1-BB66-EDDD94BEE829}"/>
              </a:ext>
            </a:extLst>
          </p:cNvPr>
          <p:cNvSpPr/>
          <p:nvPr/>
        </p:nvSpPr>
        <p:spPr bwMode="auto">
          <a:xfrm>
            <a:off x="8184356" y="6400800"/>
            <a:ext cx="1035844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DF2440B-AB6D-45DE-9FE9-F16A456C3A7E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85725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Indirect Life Cycle: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endParaRPr lang="en-US" altLang="en-US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651" name="Picture 5" descr="Image result for babesia gibsoni life cycle">
            <a:extLst>
              <a:ext uri="{FF2B5EF4-FFF2-40B4-BE49-F238E27FC236}">
                <a16:creationId xmlns:a16="http://schemas.microsoft.com/office/drawing/2014/main" id="{BA88C778-C14C-44B0-BCAE-2E50E3A4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06425"/>
            <a:ext cx="24384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Image result for babesia gibsoni life cycle">
            <a:extLst>
              <a:ext uri="{FF2B5EF4-FFF2-40B4-BE49-F238E27FC236}">
                <a16:creationId xmlns:a16="http://schemas.microsoft.com/office/drawing/2014/main" id="{87B26D92-4E5A-4074-BC64-9702ED2E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1336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Image result for dog shadow transparent background">
            <a:extLst>
              <a:ext uri="{FF2B5EF4-FFF2-40B4-BE49-F238E27FC236}">
                <a16:creationId xmlns:a16="http://schemas.microsoft.com/office/drawing/2014/main" id="{041DF69C-E1A2-4083-A92D-F442E0D0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431" y="4994275"/>
            <a:ext cx="13589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Image result for cat silhouette transparent background">
            <a:extLst>
              <a:ext uri="{FF2B5EF4-FFF2-40B4-BE49-F238E27FC236}">
                <a16:creationId xmlns:a16="http://schemas.microsoft.com/office/drawing/2014/main" id="{CDE08550-D89A-4BBD-836F-61D0D14B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2660650"/>
            <a:ext cx="15843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>
            <a:extLst>
              <a:ext uri="{FF2B5EF4-FFF2-40B4-BE49-F238E27FC236}">
                <a16:creationId xmlns:a16="http://schemas.microsoft.com/office/drawing/2014/main" id="{A54F7B02-D71A-4DC5-8C47-59BAECF2B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63663"/>
            <a:ext cx="1677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sz="1800" b="1">
                <a:solidFill>
                  <a:srgbClr val="003300"/>
                </a:solidFill>
                <a:latin typeface="Century Gothic" panose="020B0502020202020204" pitchFamily="34" charset="0"/>
              </a:rPr>
              <a:t> in the cat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u="sng">
                <a:solidFill>
                  <a:srgbClr val="003300"/>
                </a:solidFill>
                <a:latin typeface="Century Gothic" panose="020B0502020202020204" pitchFamily="34" charset="0"/>
              </a:rPr>
              <a:t>WBCs and RBCs</a:t>
            </a:r>
          </a:p>
        </p:txBody>
      </p:sp>
      <p:sp>
        <p:nvSpPr>
          <p:cNvPr id="27656" name="TextBox 8">
            <a:extLst>
              <a:ext uri="{FF2B5EF4-FFF2-40B4-BE49-F238E27FC236}">
                <a16:creationId xmlns:a16="http://schemas.microsoft.com/office/drawing/2014/main" id="{3C1E9213-CDA0-45C9-A526-2A15B0F6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4071938"/>
            <a:ext cx="16779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3300"/>
                </a:solidFill>
                <a:latin typeface="Century Gothic" panose="020B0502020202020204" pitchFamily="34" charset="0"/>
              </a:rPr>
              <a:t>Babesia </a:t>
            </a:r>
            <a:r>
              <a:rPr lang="en-US" altLang="en-US" sz="1800" b="1" dirty="0">
                <a:solidFill>
                  <a:srgbClr val="003300"/>
                </a:solidFill>
                <a:latin typeface="Century Gothic" panose="020B0502020202020204" pitchFamily="34" charset="0"/>
              </a:rPr>
              <a:t>only in the dog in RBCs</a:t>
            </a:r>
          </a:p>
        </p:txBody>
      </p:sp>
      <p:pic>
        <p:nvPicPr>
          <p:cNvPr id="27657" name="Picture 6">
            <a:extLst>
              <a:ext uri="{FF2B5EF4-FFF2-40B4-BE49-F238E27FC236}">
                <a16:creationId xmlns:a16="http://schemas.microsoft.com/office/drawing/2014/main" id="{1C54DD2E-B822-43EC-B8D1-B78461F2CE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1163638"/>
            <a:ext cx="60960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Box 13">
            <a:extLst>
              <a:ext uri="{FF2B5EF4-FFF2-40B4-BE49-F238E27FC236}">
                <a16:creationId xmlns:a16="http://schemas.microsoft.com/office/drawing/2014/main" id="{8F9B5EEB-E7EB-4F7B-AC03-588DC68E0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00"/>
            <a:ext cx="41147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rgbClr val="54A800"/>
                </a:solidFill>
                <a:latin typeface="Century Gothic" panose="020B0502020202020204" pitchFamily="34" charset="0"/>
              </a:rPr>
              <a:t>Schizonts</a:t>
            </a:r>
            <a:r>
              <a:rPr lang="en-US" altLang="en-US" sz="3600" b="1" dirty="0">
                <a:solidFill>
                  <a:srgbClr val="54A800"/>
                </a:solidFill>
                <a:latin typeface="Century Gothic" panose="020B0502020202020204" pitchFamily="34" charset="0"/>
              </a:rPr>
              <a:t> infect  monocytes and macrophages</a:t>
            </a:r>
          </a:p>
        </p:txBody>
      </p:sp>
      <p:sp>
        <p:nvSpPr>
          <p:cNvPr id="27659" name="Arrow: Right 9">
            <a:extLst>
              <a:ext uri="{FF2B5EF4-FFF2-40B4-BE49-F238E27FC236}">
                <a16:creationId xmlns:a16="http://schemas.microsoft.com/office/drawing/2014/main" id="{8C549BFF-F4FF-431A-95CB-A7CCDFE2C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038" y="1963738"/>
            <a:ext cx="639762" cy="246062"/>
          </a:xfrm>
          <a:prstGeom prst="rightArrow">
            <a:avLst>
              <a:gd name="adj1" fmla="val 50000"/>
              <a:gd name="adj2" fmla="val 50038"/>
            </a:avLst>
          </a:prstGeom>
          <a:solidFill>
            <a:srgbClr val="003300"/>
          </a:solidFill>
          <a:ln w="9525" algn="ctr">
            <a:solidFill>
              <a:srgbClr val="0033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8F9B5EEB-E7EB-4F7B-AC03-588DC68E0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86775"/>
            <a:ext cx="6057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Schizonts</a:t>
            </a:r>
            <a:r>
              <a:rPr lang="en-US" altLang="en-US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 inside monocytes at feathered edge of a blood smear</a:t>
            </a:r>
          </a:p>
        </p:txBody>
      </p:sp>
    </p:spTree>
    <p:extLst>
      <p:ext uri="{BB962C8B-B14F-4D97-AF65-F5344CB8AC3E}">
        <p14:creationId xmlns:p14="http://schemas.microsoft.com/office/powerpoint/2010/main" val="35250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Image result for dermacentor variabilis">
            <a:extLst>
              <a:ext uri="{FF2B5EF4-FFF2-40B4-BE49-F238E27FC236}">
                <a16:creationId xmlns:a16="http://schemas.microsoft.com/office/drawing/2014/main" id="{28F05A1B-F55A-4B41-8A07-A3457396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9238" y="4181475"/>
            <a:ext cx="23098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19">
            <a:extLst>
              <a:ext uri="{FF2B5EF4-FFF2-40B4-BE49-F238E27FC236}">
                <a16:creationId xmlns:a16="http://schemas.microsoft.com/office/drawing/2014/main" id="{ADC56BD8-8CAC-4043-9738-D78E58AA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6129338"/>
            <a:ext cx="4972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54A800"/>
                </a:solidFill>
                <a:latin typeface="Century Gothic" panose="020B0502020202020204" pitchFamily="34" charset="0"/>
              </a:rPr>
              <a:t>Dermacentor variabilis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9BC6095B-A29A-47C2-B8CD-93F71C7D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38" y="947738"/>
            <a:ext cx="50292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4. Lone Star Tick">
            <a:extLst>
              <a:ext uri="{FF2B5EF4-FFF2-40B4-BE49-F238E27FC236}">
                <a16:creationId xmlns:a16="http://schemas.microsoft.com/office/drawing/2014/main" id="{18B44096-05A7-41E9-AFFD-F5C2F06F9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81475"/>
            <a:ext cx="2208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>
            <a:extLst>
              <a:ext uri="{FF2B5EF4-FFF2-40B4-BE49-F238E27FC236}">
                <a16:creationId xmlns:a16="http://schemas.microsoft.com/office/drawing/2014/main" id="{F781A759-125E-4887-BB66-D54316888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16"/>
          <a:stretch>
            <a:fillRect/>
          </a:stretch>
        </p:blipFill>
        <p:spPr bwMode="auto">
          <a:xfrm>
            <a:off x="120650" y="795338"/>
            <a:ext cx="50292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17">
            <a:extLst>
              <a:ext uri="{FF2B5EF4-FFF2-40B4-BE49-F238E27FC236}">
                <a16:creationId xmlns:a16="http://schemas.microsoft.com/office/drawing/2014/main" id="{E52554D9-F756-499B-B3E6-A8BFC42A0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6129338"/>
            <a:ext cx="5559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rgbClr val="54A800"/>
                </a:solidFill>
                <a:latin typeface="Century Gothic" panose="020B0502020202020204" pitchFamily="34" charset="0"/>
              </a:rPr>
              <a:t>Amblyomma</a:t>
            </a:r>
            <a:r>
              <a:rPr lang="en-US" altLang="en-US" b="1" i="1" dirty="0">
                <a:solidFill>
                  <a:srgbClr val="54A8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b="1" i="1" dirty="0" err="1">
                <a:solidFill>
                  <a:srgbClr val="54A800"/>
                </a:solidFill>
                <a:latin typeface="Century Gothic" panose="020B0502020202020204" pitchFamily="34" charset="0"/>
              </a:rPr>
              <a:t>americanum</a:t>
            </a:r>
            <a:endParaRPr lang="en-US" altLang="en-US" b="1" i="1" dirty="0">
              <a:solidFill>
                <a:srgbClr val="54A8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92185-9175-4FBF-91C7-517CCB412189}"/>
              </a:ext>
            </a:extLst>
          </p:cNvPr>
          <p:cNvSpPr/>
          <p:nvPr/>
        </p:nvSpPr>
        <p:spPr>
          <a:xfrm>
            <a:off x="2073275" y="139700"/>
            <a:ext cx="74247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b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Transmission of </a:t>
            </a:r>
            <a:r>
              <a:rPr lang="en-US" altLang="en-US" sz="3600" b="1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sz="3600" b="1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600" b="1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99654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FCE4C4B6-BE70-4CD6-BF09-EEC1074A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69925"/>
            <a:ext cx="11617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003300"/>
                </a:solidFill>
                <a:latin typeface="Century Gothic" panose="020B0502020202020204" pitchFamily="34" charset="0"/>
              </a:rPr>
              <a:t>Direct destruction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54A800"/>
                </a:solidFill>
                <a:latin typeface="Century Gothic" panose="020B0502020202020204" pitchFamily="34" charset="0"/>
              </a:rPr>
              <a:t>Widespread dissemination of schizont-laden macrophages → become lodged in vessels → multi-organ failure and death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54A800"/>
                </a:solidFill>
                <a:latin typeface="Century Gothic" panose="020B0502020202020204" pitchFamily="34" charset="0"/>
              </a:rPr>
              <a:t>Inflammation</a:t>
            </a: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 → strong inflammatory response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4B00C7-DF24-4419-8EF5-0CE877816B6A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85725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Pathogensis</a:t>
            </a:r>
            <a:endParaRPr lang="en-US" altLang="en-US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180" name="Picture 6">
            <a:extLst>
              <a:ext uri="{FF2B5EF4-FFF2-40B4-BE49-F238E27FC236}">
                <a16:creationId xmlns:a16="http://schemas.microsoft.com/office/drawing/2014/main" id="{08DEE764-1D11-4047-82A4-E162268A87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84688"/>
            <a:ext cx="4914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8763D6A-31DB-4199-93D6-97207B908E56}"/>
              </a:ext>
            </a:extLst>
          </p:cNvPr>
          <p:cNvSpPr txBox="1">
            <a:spLocks noChangeArrowheads="1"/>
          </p:cNvSpPr>
          <p:nvPr/>
        </p:nvSpPr>
        <p:spPr>
          <a:xfrm>
            <a:off x="427038" y="3221038"/>
            <a:ext cx="47244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Most of the clinical signs and death are due to the schizogenous phase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A06E94-16F1-4E5B-A3C0-3C0DF70DD19E}"/>
              </a:ext>
            </a:extLst>
          </p:cNvPr>
          <p:cNvSpPr txBox="1">
            <a:spLocks noChangeArrowheads="1"/>
          </p:cNvSpPr>
          <p:nvPr/>
        </p:nvSpPr>
        <p:spPr>
          <a:xfrm>
            <a:off x="7035800" y="2743200"/>
            <a:ext cx="5011738" cy="1371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endParaRPr lang="en-US" altLang="en-US" sz="2400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Infection of cats with merozoites stages in RBCs only results in minimal disease</a:t>
            </a:r>
          </a:p>
        </p:txBody>
      </p:sp>
      <p:pic>
        <p:nvPicPr>
          <p:cNvPr id="50183" name="Picture 1">
            <a:extLst>
              <a:ext uri="{FF2B5EF4-FFF2-40B4-BE49-F238E27FC236}">
                <a16:creationId xmlns:a16="http://schemas.microsoft.com/office/drawing/2014/main" id="{D9A24A72-C454-436D-8CB4-6B55B1C186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37" r="-3980"/>
          <a:stretch>
            <a:fillRect/>
          </a:stretch>
        </p:blipFill>
        <p:spPr bwMode="auto">
          <a:xfrm>
            <a:off x="7848600" y="4211638"/>
            <a:ext cx="2921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extLst>
              <a:ext uri="{FF2B5EF4-FFF2-40B4-BE49-F238E27FC236}">
                <a16:creationId xmlns:a16="http://schemas.microsoft.com/office/drawing/2014/main" id="{A786FA99-8C96-466C-BF0E-6154D3E5C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1450" y="100013"/>
            <a:ext cx="10566400" cy="8382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Schizont-laden Macrophages in vessels</a:t>
            </a:r>
          </a:p>
        </p:txBody>
      </p:sp>
      <p:pic>
        <p:nvPicPr>
          <p:cNvPr id="33795" name="Picture 2" descr="First Confirmed Case of Feline Cytauxzoonosis at ADDL">
            <a:extLst>
              <a:ext uri="{FF2B5EF4-FFF2-40B4-BE49-F238E27FC236}">
                <a16:creationId xmlns:a16="http://schemas.microsoft.com/office/drawing/2014/main" id="{15387155-388C-4175-BA7E-D1C24818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177448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>
            <a:extLst>
              <a:ext uri="{FF2B5EF4-FFF2-40B4-BE49-F238E27FC236}">
                <a16:creationId xmlns:a16="http://schemas.microsoft.com/office/drawing/2014/main" id="{D982F336-D693-4211-833A-08343B10D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562600"/>
            <a:ext cx="1120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00"/>
                </a:solidFill>
                <a:latin typeface="Century Gothic" panose="020B0502020202020204" pitchFamily="34" charset="0"/>
              </a:rPr>
              <a:t>Macrophages laden with </a:t>
            </a:r>
            <a:r>
              <a:rPr lang="en-US" altLang="en-US" sz="2400" i="1">
                <a:solidFill>
                  <a:srgbClr val="003300"/>
                </a:solidFill>
                <a:latin typeface="Century Gothic" panose="020B0502020202020204" pitchFamily="34" charset="0"/>
              </a:rPr>
              <a:t>C. felis </a:t>
            </a:r>
            <a:r>
              <a:rPr lang="en-US" altLang="en-US" sz="2400">
                <a:solidFill>
                  <a:srgbClr val="003300"/>
                </a:solidFill>
                <a:latin typeface="Century Gothic" panose="020B0502020202020204" pitchFamily="34" charset="0"/>
              </a:rPr>
              <a:t>schizonts in vessel lumens of a section of liver (left) and lung (right) from a 6-year-old DSH cat that died from this infection.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7A61BEA5-7A05-4972-AB9E-4761E9EA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5095875"/>
            <a:ext cx="1143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hlinkClick r:id="rId3"/>
              </a:rPr>
              <a:t>https://agri.ohio.gov/wps/portal/gov/oda/programs/animal-disease-diagnostic-lab/news-and-events/feline-cytauxzoonosis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505140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extLst>
              <a:ext uri="{FF2B5EF4-FFF2-40B4-BE49-F238E27FC236}">
                <a16:creationId xmlns:a16="http://schemas.microsoft.com/office/drawing/2014/main" id="{DA71F7FF-CB20-482E-B84E-A0D9DD399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228600"/>
            <a:ext cx="10566400" cy="685800"/>
          </a:xfrm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003300"/>
                </a:solidFill>
                <a:latin typeface="Century Gothic" panose="020B0502020202020204" pitchFamily="34" charset="0"/>
              </a:rPr>
              <a:t>Cytauxzoonosis: Clinical Signs/History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354C01-8A8F-4191-B575-0912A1403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03268"/>
            <a:ext cx="6781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Acute febrile disease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Access to outdoors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History of ticks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Lethargy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Dyspnea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Neurologic disease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Jaundice / icteric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0E868F5-A1A3-4013-B9C3-D31A0E6E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4849813" cy="4419600"/>
          </a:xfrm>
          <a:prstGeom prst="rect">
            <a:avLst/>
          </a:prstGeom>
          <a:noFill/>
          <a:ln w="9525">
            <a:solidFill>
              <a:srgbClr val="54A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192AC0A1-8222-4C76-B2A9-636FDBC50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0" y="5410200"/>
            <a:ext cx="2743200" cy="7620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0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Whirley</a:t>
            </a:r>
            <a:r>
              <a:rPr lang="en-US" altLang="en-US" sz="24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is icteric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9508553B-CACB-4F62-B471-27A6F2C2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5086350"/>
            <a:ext cx="6324600" cy="140970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FYI:</a:t>
            </a:r>
          </a:p>
          <a:p>
            <a:pPr eaLnBrk="1" hangingPunct="1">
              <a:defRPr/>
            </a:pPr>
            <a:r>
              <a:rPr lang="en-US" altLang="en-US" sz="28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Some evidence for subclinical infections of domestic cats</a:t>
            </a:r>
          </a:p>
        </p:txBody>
      </p:sp>
    </p:spTree>
    <p:extLst>
      <p:ext uri="{BB962C8B-B14F-4D97-AF65-F5344CB8AC3E}">
        <p14:creationId xmlns:p14="http://schemas.microsoft.com/office/powerpoint/2010/main" val="2505897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extLst>
              <a:ext uri="{FF2B5EF4-FFF2-40B4-BE49-F238E27FC236}">
                <a16:creationId xmlns:a16="http://schemas.microsoft.com/office/drawing/2014/main" id="{1AF6B299-511B-41EF-A58E-B5EEBE297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2963" y="525463"/>
            <a:ext cx="4546600" cy="762000"/>
          </a:xfrm>
        </p:spPr>
        <p:txBody>
          <a:bodyPr/>
          <a:lstStyle/>
          <a:p>
            <a:pPr eaLnBrk="1" hangingPunct="1"/>
            <a:r>
              <a:rPr lang="en-US" altLang="en-US" sz="4800" b="0">
                <a:solidFill>
                  <a:srgbClr val="003300"/>
                </a:solidFill>
                <a:latin typeface="Century Gothic" panose="020B0502020202020204" pitchFamily="34" charset="0"/>
              </a:rPr>
              <a:t>Whirley’s CBC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3518F12-2929-4454-B36E-22B77D3BE2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5913" y="1462088"/>
            <a:ext cx="5334000" cy="22828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PCV: 17% (32 – 48)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PP: 5.3 G/DL (6.8 – 8.3)	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WBC: 3.3x10</a:t>
            </a:r>
            <a:r>
              <a:rPr lang="en-US" altLang="en-US" sz="2400" baseline="30000" dirty="0">
                <a:solidFill>
                  <a:srgbClr val="003300"/>
                </a:solidFill>
                <a:latin typeface="Century Gothic" panose="020B0502020202020204" pitchFamily="34" charset="0"/>
              </a:rPr>
              <a:t>3 </a:t>
            </a: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 (4.28 – 14.3) </a:t>
            </a:r>
            <a:endParaRPr lang="en-US" altLang="en-US" sz="2400" baseline="30000" dirty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Plt</a:t>
            </a: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: 60x10</a:t>
            </a:r>
            <a:r>
              <a:rPr lang="en-US" altLang="en-US" sz="2400" baseline="30000" dirty="0">
                <a:solidFill>
                  <a:srgbClr val="003300"/>
                </a:solidFill>
                <a:latin typeface="Century Gothic" panose="020B0502020202020204" pitchFamily="34" charset="0"/>
              </a:rPr>
              <a:t>3  </a:t>
            </a: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(198 – 434)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Segs: 660/</a:t>
            </a:r>
            <a:r>
              <a:rPr lang="en-US" altLang="en-US" sz="240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ul</a:t>
            </a: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 (2.773 – 6.975) 	</a:t>
            </a:r>
          </a:p>
        </p:txBody>
      </p:sp>
      <p:pic>
        <p:nvPicPr>
          <p:cNvPr id="36868" name="Picture 2" descr="Cat outdoors">
            <a:extLst>
              <a:ext uri="{FF2B5EF4-FFF2-40B4-BE49-F238E27FC236}">
                <a16:creationId xmlns:a16="http://schemas.microsoft.com/office/drawing/2014/main" id="{9EA0AFBE-DB94-4F35-8F62-F9753DD3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96850"/>
            <a:ext cx="46799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86B4D227-6F21-4DC8-AB55-08C2B3EB1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1371600"/>
            <a:ext cx="1631950" cy="5334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4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Anemia: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ADFB4FE-9041-4A7A-8D7E-D397C341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1809750"/>
            <a:ext cx="3079750" cy="5334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4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Hypoproteinemia: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C55CF3ED-7962-445D-B1C4-0D2D9747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255838"/>
            <a:ext cx="2262187" cy="5334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4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Leukopenia: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371370A-4FCD-4263-8813-7B2DC1559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2676525"/>
            <a:ext cx="3232150" cy="5334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4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Thrombocytopenia: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C2AB9DEF-77F0-4006-8FD2-6DBCE7A1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3117850"/>
            <a:ext cx="2262187" cy="533400"/>
          </a:xfrm>
          <a:prstGeom prst="roundRect">
            <a:avLst>
              <a:gd name="adj" fmla="val 21667"/>
            </a:avLst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24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Neutropenia: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5818F89-6BE3-4AB2-8520-C092643AF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4800600"/>
            <a:ext cx="5014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rgbClr val="54A800"/>
                </a:solidFill>
                <a:latin typeface="Century Gothic" panose="020B0502020202020204" pitchFamily="34" charset="0"/>
              </a:rPr>
              <a:t>pancytopenia</a:t>
            </a:r>
          </a:p>
        </p:txBody>
      </p:sp>
    </p:spTree>
    <p:extLst>
      <p:ext uri="{BB962C8B-B14F-4D97-AF65-F5344CB8AC3E}">
        <p14:creationId xmlns:p14="http://schemas.microsoft.com/office/powerpoint/2010/main" val="150441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F89BB17E-CA67-42E6-ACB5-0289AF465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288925"/>
            <a:ext cx="8305800" cy="762000"/>
          </a:xfrm>
        </p:spPr>
        <p:txBody>
          <a:bodyPr/>
          <a:lstStyle/>
          <a:p>
            <a:pPr eaLnBrk="1" hangingPunct="1"/>
            <a:r>
              <a:rPr lang="en-US" altLang="en-US" sz="4000" i="1">
                <a:solidFill>
                  <a:srgbClr val="003300"/>
                </a:solidFill>
                <a:latin typeface="Century Gothic" panose="020B0502020202020204" pitchFamily="34" charset="0"/>
              </a:rPr>
              <a:t>C. felis</a:t>
            </a:r>
            <a:r>
              <a:rPr lang="en-US" altLang="en-US" sz="4000">
                <a:solidFill>
                  <a:srgbClr val="003300"/>
                </a:solidFill>
                <a:latin typeface="Century Gothic" panose="020B0502020202020204" pitchFamily="34" charset="0"/>
              </a:rPr>
              <a:t>: Laboratory Findings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D733C2C-3B3E-4104-A98B-C6C6E39618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68600" y="1233488"/>
            <a:ext cx="4699000" cy="3724275"/>
          </a:xfrm>
        </p:spPr>
        <p:txBody>
          <a:bodyPr/>
          <a:lstStyle/>
          <a:p>
            <a:pPr marL="0" indent="0" eaLnBrk="1" hangingPunct="1">
              <a:buClr>
                <a:srgbClr val="003300"/>
              </a:buClr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003300"/>
                </a:solidFill>
                <a:latin typeface="Century Gothic" panose="020B0502020202020204" pitchFamily="34" charset="0"/>
              </a:rPr>
              <a:t>CBC</a:t>
            </a:r>
          </a:p>
          <a:p>
            <a:pPr marL="457200" lvl="1" indent="-342900"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Leukopenia</a:t>
            </a:r>
          </a:p>
          <a:p>
            <a:pPr lvl="2"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maybe leukocytosis</a:t>
            </a:r>
          </a:p>
          <a:p>
            <a:pPr marL="457200" lvl="1" indent="-342900"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Thrombocytopenia</a:t>
            </a:r>
          </a:p>
          <a:p>
            <a:pPr marL="457200" lvl="1" indent="-342900"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Anemia</a:t>
            </a:r>
          </a:p>
          <a:p>
            <a:pPr marL="457200" lvl="1" indent="-342900"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Organisms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82516A7-2174-473F-9980-33D59C7164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567488" y="1233488"/>
            <a:ext cx="5624512" cy="4114800"/>
          </a:xfrm>
        </p:spPr>
        <p:txBody>
          <a:bodyPr/>
          <a:lstStyle/>
          <a:p>
            <a:pPr marL="0" indent="0" eaLnBrk="1" hangingPunct="1"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400" u="sng" dirty="0">
                <a:solidFill>
                  <a:srgbClr val="003300"/>
                </a:solidFill>
                <a:latin typeface="Century Gothic" panose="020B0502020202020204" pitchFamily="34" charset="0"/>
              </a:rPr>
              <a:t>Serum Biochemistry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Elevated liver enzymes</a:t>
            </a:r>
          </a:p>
          <a:p>
            <a:pPr lvl="2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Not always severe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54A800"/>
                </a:solidFill>
                <a:latin typeface="Century Gothic" panose="020B0502020202020204" pitchFamily="34" charset="0"/>
              </a:rPr>
              <a:t>Hyperbilirubinemia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Hyperglycemia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Hypoalbuminemia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Azotemia (pre-renal)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Electrolyte/acid-base disorders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327" name="Left Brace 1">
            <a:extLst>
              <a:ext uri="{FF2B5EF4-FFF2-40B4-BE49-F238E27FC236}">
                <a16:creationId xmlns:a16="http://schemas.microsoft.com/office/drawing/2014/main" id="{270A2AC5-E5DD-4BA4-B83C-9A66F38B8166}"/>
              </a:ext>
            </a:extLst>
          </p:cNvPr>
          <p:cNvSpPr>
            <a:spLocks/>
          </p:cNvSpPr>
          <p:nvPr/>
        </p:nvSpPr>
        <p:spPr bwMode="auto">
          <a:xfrm>
            <a:off x="2663825" y="1819275"/>
            <a:ext cx="211138" cy="1676400"/>
          </a:xfrm>
          <a:prstGeom prst="leftBrace">
            <a:avLst>
              <a:gd name="adj1" fmla="val 8344"/>
              <a:gd name="adj2" fmla="val 50000"/>
            </a:avLst>
          </a:prstGeom>
          <a:noFill/>
          <a:ln w="38100" algn="ctr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6328" name="TextBox 2">
            <a:extLst>
              <a:ext uri="{FF2B5EF4-FFF2-40B4-BE49-F238E27FC236}">
                <a16:creationId xmlns:a16="http://schemas.microsoft.com/office/drawing/2014/main" id="{C77F864B-35BF-4D4E-8914-7CB86DF9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427288"/>
            <a:ext cx="227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54A800"/>
                </a:solidFill>
                <a:latin typeface="Century Gothic" panose="020B0502020202020204" pitchFamily="34" charset="0"/>
              </a:rPr>
              <a:t>Pancytopenia</a:t>
            </a:r>
          </a:p>
        </p:txBody>
      </p:sp>
      <p:pic>
        <p:nvPicPr>
          <p:cNvPr id="38919" name="Picture 3">
            <a:extLst>
              <a:ext uri="{FF2B5EF4-FFF2-40B4-BE49-F238E27FC236}">
                <a16:creationId xmlns:a16="http://schemas.microsoft.com/office/drawing/2014/main" id="{C3175910-0EEE-414E-9ACE-1EAB22E5E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288925"/>
            <a:ext cx="149383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56327" grpId="0" animBg="1"/>
      <p:bldP spid="56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F8CEA12-D568-4B3D-9808-858D760CA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95250"/>
            <a:ext cx="6896100" cy="708025"/>
          </a:xfrm>
        </p:spPr>
        <p:txBody>
          <a:bodyPr/>
          <a:lstStyle/>
          <a:p>
            <a:r>
              <a:rPr lang="en-US" altLang="en-US" sz="4000">
                <a:solidFill>
                  <a:srgbClr val="002060"/>
                </a:solidFill>
                <a:latin typeface="Century Gothic" panose="020B0502020202020204" pitchFamily="34" charset="0"/>
              </a:rPr>
              <a:t>Morphology: Piroplasmidia</a:t>
            </a:r>
            <a:endParaRPr lang="en-US" altLang="en-US" u="sng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6237F2BB-B889-4B8F-989F-35FD6A05C3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709613"/>
            <a:ext cx="11125200" cy="1444625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2060"/>
                </a:solidFill>
                <a:latin typeface="Century Gothic" panose="020B0502020202020204" pitchFamily="34" charset="0"/>
              </a:rPr>
              <a:t>Piroplasms are zoites (trophozoites, merozoites) that infect erythrocytes (and white blood cells for some pathogens)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2060"/>
                </a:solidFill>
                <a:latin typeface="Century Gothic" panose="020B0502020202020204" pitchFamily="34" charset="0"/>
              </a:rPr>
              <a:t>When identified in erythrocytes, they are classified as…</a:t>
            </a:r>
            <a:endParaRPr lang="en-US" altLang="en-US" sz="360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2" name="Picture 6">
            <a:extLst>
              <a:ext uri="{FF2B5EF4-FFF2-40B4-BE49-F238E27FC236}">
                <a16:creationId xmlns:a16="http://schemas.microsoft.com/office/drawing/2014/main" id="{E3E32223-EE8D-4999-8FEA-B12EDA2CE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" y="2341563"/>
            <a:ext cx="58848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>
            <a:extLst>
              <a:ext uri="{FF2B5EF4-FFF2-40B4-BE49-F238E27FC236}">
                <a16:creationId xmlns:a16="http://schemas.microsoft.com/office/drawing/2014/main" id="{2F125470-194B-466A-A4EC-EB944CF99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700" y="2344738"/>
            <a:ext cx="5884863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5525011-F5ED-4FE8-809C-079C3AA7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590800"/>
            <a:ext cx="1676400" cy="50165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Large</a:t>
            </a:r>
            <a:endParaRPr lang="en-US" altLang="en-US" u="sng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D4FA6BB-D5C9-4C8A-8E5D-BB2B68D1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00338"/>
            <a:ext cx="1676400" cy="50165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Small</a:t>
            </a:r>
            <a:endParaRPr lang="en-US" altLang="en-US" u="sng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536" name="Straight Arrow Connector 4">
            <a:extLst>
              <a:ext uri="{FF2B5EF4-FFF2-40B4-BE49-F238E27FC236}">
                <a16:creationId xmlns:a16="http://schemas.microsoft.com/office/drawing/2014/main" id="{92D9E5C4-344E-4097-88B5-4C063D4548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4538663"/>
            <a:ext cx="15240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Straight Arrow Connector 12">
            <a:extLst>
              <a:ext uri="{FF2B5EF4-FFF2-40B4-BE49-F238E27FC236}">
                <a16:creationId xmlns:a16="http://schemas.microsoft.com/office/drawing/2014/main" id="{9AA94E9F-DC0E-4EA8-BBB1-B6D8765340D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77925" y="4114800"/>
            <a:ext cx="15240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8" name="Straight Arrow Connector 13">
            <a:extLst>
              <a:ext uri="{FF2B5EF4-FFF2-40B4-BE49-F238E27FC236}">
                <a16:creationId xmlns:a16="http://schemas.microsoft.com/office/drawing/2014/main" id="{5CF13F87-1143-43BB-BD79-CE6975FA35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7500" y="4237038"/>
            <a:ext cx="152400" cy="60960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9" name="Straight Arrow Connector 14">
            <a:extLst>
              <a:ext uri="{FF2B5EF4-FFF2-40B4-BE49-F238E27FC236}">
                <a16:creationId xmlns:a16="http://schemas.microsoft.com/office/drawing/2014/main" id="{0DFC1AD0-BFD0-4911-BD08-005BF5F4E52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05575" y="44196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Straight Arrow Connector 15">
            <a:extLst>
              <a:ext uri="{FF2B5EF4-FFF2-40B4-BE49-F238E27FC236}">
                <a16:creationId xmlns:a16="http://schemas.microsoft.com/office/drawing/2014/main" id="{16292018-A082-41CE-BADE-9614F04569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5200" y="35052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Arrow Connector 16">
            <a:extLst>
              <a:ext uri="{FF2B5EF4-FFF2-40B4-BE49-F238E27FC236}">
                <a16:creationId xmlns:a16="http://schemas.microsoft.com/office/drawing/2014/main" id="{C16A6A22-E981-4D24-BB56-9E28B98B7F5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75725" y="51689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Straight Arrow Connector 17">
            <a:extLst>
              <a:ext uri="{FF2B5EF4-FFF2-40B4-BE49-F238E27FC236}">
                <a16:creationId xmlns:a16="http://schemas.microsoft.com/office/drawing/2014/main" id="{91FADCDA-8661-406E-8545-AAB638807F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058400" y="35052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B4BE6ED9-B9B0-4C85-A68A-ECCE0DF4A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61938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>
            <a:extLst>
              <a:ext uri="{FF2B5EF4-FFF2-40B4-BE49-F238E27FC236}">
                <a16:creationId xmlns:a16="http://schemas.microsoft.com/office/drawing/2014/main" id="{C11B86A8-15E9-4CC2-96ED-27416512A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638" y="3325813"/>
            <a:ext cx="30384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>
            <a:extLst>
              <a:ext uri="{FF2B5EF4-FFF2-40B4-BE49-F238E27FC236}">
                <a16:creationId xmlns:a16="http://schemas.microsoft.com/office/drawing/2014/main" id="{BEF68A7F-D7CA-4F99-B4CD-29EAE368B4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3" y="3189288"/>
            <a:ext cx="60960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8">
            <a:extLst>
              <a:ext uri="{FF2B5EF4-FFF2-40B4-BE49-F238E27FC236}">
                <a16:creationId xmlns:a16="http://schemas.microsoft.com/office/drawing/2014/main" id="{EA473BC4-6898-4712-ACC6-DF682F02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288" y="3429000"/>
            <a:ext cx="2119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Piroplasms and/or Schizonts </a:t>
            </a:r>
            <a:r>
              <a:rPr lang="en-US" altLang="en-US" sz="1800">
                <a:solidFill>
                  <a:srgbClr val="003300"/>
                </a:solidFill>
                <a:latin typeface="Century Gothic" panose="020B0502020202020204" pitchFamily="34" charset="0"/>
              </a:rPr>
              <a:t>(feathered edge of blood smear)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B46AB8-6120-4F4F-90D2-C6895C14CE29}"/>
              </a:ext>
            </a:extLst>
          </p:cNvPr>
          <p:cNvCxnSpPr>
            <a:cxnSpLocks/>
          </p:cNvCxnSpPr>
          <p:nvPr/>
        </p:nvCxnSpPr>
        <p:spPr>
          <a:xfrm>
            <a:off x="8839200" y="3810000"/>
            <a:ext cx="749300" cy="730250"/>
          </a:xfrm>
          <a:prstGeom prst="straightConnector1">
            <a:avLst/>
          </a:prstGeom>
          <a:ln w="57150">
            <a:solidFill>
              <a:srgbClr val="54A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CA00C51-2C2C-4CEB-9B93-3F7CCF2B43CF}"/>
              </a:ext>
            </a:extLst>
          </p:cNvPr>
          <p:cNvCxnSpPr>
            <a:cxnSpLocks/>
          </p:cNvCxnSpPr>
          <p:nvPr/>
        </p:nvCxnSpPr>
        <p:spPr>
          <a:xfrm flipH="1">
            <a:off x="3068638" y="4540250"/>
            <a:ext cx="3711575" cy="293688"/>
          </a:xfrm>
          <a:prstGeom prst="straightConnector1">
            <a:avLst/>
          </a:prstGeom>
          <a:ln w="57150">
            <a:solidFill>
              <a:srgbClr val="54A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07C945-11F4-4A34-9956-109A6B0FC3FC}"/>
              </a:ext>
            </a:extLst>
          </p:cNvPr>
          <p:cNvCxnSpPr>
            <a:cxnSpLocks/>
          </p:cNvCxnSpPr>
          <p:nvPr/>
        </p:nvCxnSpPr>
        <p:spPr>
          <a:xfrm flipH="1" flipV="1">
            <a:off x="4772025" y="4365625"/>
            <a:ext cx="2008188" cy="174625"/>
          </a:xfrm>
          <a:prstGeom prst="straightConnector1">
            <a:avLst/>
          </a:prstGeom>
          <a:ln w="57150">
            <a:solidFill>
              <a:srgbClr val="54A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2">
            <a:extLst>
              <a:ext uri="{FF2B5EF4-FFF2-40B4-BE49-F238E27FC236}">
                <a16:creationId xmlns:a16="http://schemas.microsoft.com/office/drawing/2014/main" id="{1693470F-C4E2-4161-BEB3-0661214F198A}"/>
              </a:ext>
            </a:extLst>
          </p:cNvPr>
          <p:cNvSpPr txBox="1">
            <a:spLocks noChangeArrowheads="1"/>
          </p:cNvSpPr>
          <p:nvPr/>
        </p:nvSpPr>
        <p:spPr>
          <a:xfrm>
            <a:off x="3200400" y="223838"/>
            <a:ext cx="8305800" cy="762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C. </a:t>
            </a:r>
            <a:r>
              <a:rPr lang="en-US" altLang="en-US" sz="4000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sz="40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: </a:t>
            </a:r>
            <a:r>
              <a:rPr lang="en-US" altLang="en-US" sz="4000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Diganostics</a:t>
            </a:r>
            <a:endParaRPr lang="en-US" altLang="en-US" sz="4000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C1A3FF2-D721-4AFE-9CD8-FED58457F980}"/>
              </a:ext>
            </a:extLst>
          </p:cNvPr>
          <p:cNvSpPr txBox="1">
            <a:spLocks noChangeArrowheads="1"/>
          </p:cNvSpPr>
          <p:nvPr/>
        </p:nvSpPr>
        <p:spPr>
          <a:xfrm>
            <a:off x="2393950" y="1038225"/>
            <a:ext cx="8915400" cy="2151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PCR (stat if available)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→ very sensitive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NO serology tests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Blood smear</a:t>
            </a:r>
            <a:r>
              <a:rPr lang="en-US" altLang="en-US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to look for organisms (not very sensitive but may get immediate diagnosis)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endParaRPr lang="en-US" altLang="en-US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endParaRPr lang="en-US" altLang="en-US" sz="2400" kern="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extLst>
              <a:ext uri="{FF2B5EF4-FFF2-40B4-BE49-F238E27FC236}">
                <a16:creationId xmlns:a16="http://schemas.microsoft.com/office/drawing/2014/main" id="{A0C598B8-9630-4BCC-A286-654DD8EC4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538" y="206375"/>
            <a:ext cx="10566400" cy="685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00"/>
                </a:solidFill>
                <a:latin typeface="Century Gothic" panose="020B0502020202020204" pitchFamily="34" charset="0"/>
              </a:rPr>
              <a:t>Are these clumped platelets on blood smear exam?</a:t>
            </a:r>
          </a:p>
        </p:txBody>
      </p:sp>
      <p:pic>
        <p:nvPicPr>
          <p:cNvPr id="43011" name="Picture 3" descr="Cytauxzoon-blood smear001">
            <a:extLst>
              <a:ext uri="{FF2B5EF4-FFF2-40B4-BE49-F238E27FC236}">
                <a16:creationId xmlns:a16="http://schemas.microsoft.com/office/drawing/2014/main" id="{A39F4B38-AFFF-415D-9CA4-35A2F1C74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2200" y="966788"/>
            <a:ext cx="7077075" cy="5662612"/>
          </a:xfrm>
        </p:spPr>
      </p:pic>
    </p:spTree>
    <p:extLst>
      <p:ext uri="{BB962C8B-B14F-4D97-AF65-F5344CB8AC3E}">
        <p14:creationId xmlns:p14="http://schemas.microsoft.com/office/powerpoint/2010/main" val="1339834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C0F2798D-3BE6-4D5E-94E4-BB71DAE4E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3581400" cy="127952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Closer </a:t>
            </a:r>
            <a:b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</a:br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examination…</a:t>
            </a:r>
            <a:b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</a:br>
            <a:b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</a:br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this is a schizont!</a:t>
            </a:r>
          </a:p>
        </p:txBody>
      </p:sp>
      <p:pic>
        <p:nvPicPr>
          <p:cNvPr id="45059" name="Picture 3" descr="Cytauxzoon-blood smear002">
            <a:extLst>
              <a:ext uri="{FF2B5EF4-FFF2-40B4-BE49-F238E27FC236}">
                <a16:creationId xmlns:a16="http://schemas.microsoft.com/office/drawing/2014/main" id="{C92F7594-8A8C-4DD7-BB3D-D7BDDE6C45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0" y="168275"/>
            <a:ext cx="7931150" cy="6346825"/>
          </a:xfrm>
        </p:spPr>
      </p:pic>
      <p:sp>
        <p:nvSpPr>
          <p:cNvPr id="45060" name="TextBox 3">
            <a:extLst>
              <a:ext uri="{FF2B5EF4-FFF2-40B4-BE49-F238E27FC236}">
                <a16:creationId xmlns:a16="http://schemas.microsoft.com/office/drawing/2014/main" id="{0CE84907-DC08-44C4-8ABC-56F98798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32127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Schizonts contain many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latin typeface="Century Gothic" panose="020B0502020202020204" pitchFamily="34" charset="0"/>
              </a:rPr>
              <a:t>schizozoites</a:t>
            </a:r>
            <a:endParaRPr lang="en-US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Freeform 28">
            <a:extLst>
              <a:ext uri="{FF2B5EF4-FFF2-40B4-BE49-F238E27FC236}">
                <a16:creationId xmlns:a16="http://schemas.microsoft.com/office/drawing/2014/main" id="{260527BB-DD2F-4396-B941-C20A4E11715F}"/>
              </a:ext>
            </a:extLst>
          </p:cNvPr>
          <p:cNvSpPr/>
          <p:nvPr/>
        </p:nvSpPr>
        <p:spPr>
          <a:xfrm rot="1220605">
            <a:off x="1169988" y="4656138"/>
            <a:ext cx="349250" cy="254000"/>
          </a:xfrm>
          <a:custGeom>
            <a:avLst/>
            <a:gdLst>
              <a:gd name="connsiteX0" fmla="*/ 0 w 324662"/>
              <a:gd name="connsiteY0" fmla="*/ 502051 h 533342"/>
              <a:gd name="connsiteX1" fmla="*/ 66502 w 324662"/>
              <a:gd name="connsiteY1" fmla="*/ 136291 h 533342"/>
              <a:gd name="connsiteX2" fmla="*/ 315884 w 324662"/>
              <a:gd name="connsiteY2" fmla="*/ 3287 h 533342"/>
              <a:gd name="connsiteX3" fmla="*/ 249382 w 324662"/>
              <a:gd name="connsiteY3" fmla="*/ 252669 h 533342"/>
              <a:gd name="connsiteX4" fmla="*/ 66502 w 324662"/>
              <a:gd name="connsiteY4" fmla="*/ 485426 h 533342"/>
              <a:gd name="connsiteX5" fmla="*/ 0 w 324662"/>
              <a:gd name="connsiteY5" fmla="*/ 502051 h 5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62" h="533342">
                <a:moveTo>
                  <a:pt x="0" y="502051"/>
                </a:moveTo>
                <a:cubicBezTo>
                  <a:pt x="0" y="443862"/>
                  <a:pt x="13855" y="219418"/>
                  <a:pt x="66502" y="136291"/>
                </a:cubicBezTo>
                <a:cubicBezTo>
                  <a:pt x="119149" y="53164"/>
                  <a:pt x="285404" y="-16109"/>
                  <a:pt x="315884" y="3287"/>
                </a:cubicBezTo>
                <a:cubicBezTo>
                  <a:pt x="346364" y="22683"/>
                  <a:pt x="290946" y="172312"/>
                  <a:pt x="249382" y="252669"/>
                </a:cubicBezTo>
                <a:cubicBezTo>
                  <a:pt x="207818" y="333025"/>
                  <a:pt x="108066" y="443862"/>
                  <a:pt x="66502" y="485426"/>
                </a:cubicBezTo>
                <a:cubicBezTo>
                  <a:pt x="24938" y="526990"/>
                  <a:pt x="0" y="560240"/>
                  <a:pt x="0" y="50205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5F723A-A837-43F8-B546-4B2A496341C0}"/>
              </a:ext>
            </a:extLst>
          </p:cNvPr>
          <p:cNvSpPr/>
          <p:nvPr/>
        </p:nvSpPr>
        <p:spPr>
          <a:xfrm>
            <a:off x="1046163" y="4500563"/>
            <a:ext cx="862012" cy="850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C5E66206-2607-4E17-91CF-8351AC7BEAD1}"/>
              </a:ext>
            </a:extLst>
          </p:cNvPr>
          <p:cNvSpPr/>
          <p:nvPr/>
        </p:nvSpPr>
        <p:spPr>
          <a:xfrm rot="1220605">
            <a:off x="1435100" y="4530725"/>
            <a:ext cx="349250" cy="255588"/>
          </a:xfrm>
          <a:custGeom>
            <a:avLst/>
            <a:gdLst>
              <a:gd name="connsiteX0" fmla="*/ 0 w 324662"/>
              <a:gd name="connsiteY0" fmla="*/ 502051 h 533342"/>
              <a:gd name="connsiteX1" fmla="*/ 66502 w 324662"/>
              <a:gd name="connsiteY1" fmla="*/ 136291 h 533342"/>
              <a:gd name="connsiteX2" fmla="*/ 315884 w 324662"/>
              <a:gd name="connsiteY2" fmla="*/ 3287 h 533342"/>
              <a:gd name="connsiteX3" fmla="*/ 249382 w 324662"/>
              <a:gd name="connsiteY3" fmla="*/ 252669 h 533342"/>
              <a:gd name="connsiteX4" fmla="*/ 66502 w 324662"/>
              <a:gd name="connsiteY4" fmla="*/ 485426 h 533342"/>
              <a:gd name="connsiteX5" fmla="*/ 0 w 324662"/>
              <a:gd name="connsiteY5" fmla="*/ 502051 h 5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62" h="533342">
                <a:moveTo>
                  <a:pt x="0" y="502051"/>
                </a:moveTo>
                <a:cubicBezTo>
                  <a:pt x="0" y="443862"/>
                  <a:pt x="13855" y="219418"/>
                  <a:pt x="66502" y="136291"/>
                </a:cubicBezTo>
                <a:cubicBezTo>
                  <a:pt x="119149" y="53164"/>
                  <a:pt x="285404" y="-16109"/>
                  <a:pt x="315884" y="3287"/>
                </a:cubicBezTo>
                <a:cubicBezTo>
                  <a:pt x="346364" y="22683"/>
                  <a:pt x="290946" y="172312"/>
                  <a:pt x="249382" y="252669"/>
                </a:cubicBezTo>
                <a:cubicBezTo>
                  <a:pt x="207818" y="333025"/>
                  <a:pt x="108066" y="443862"/>
                  <a:pt x="66502" y="485426"/>
                </a:cubicBezTo>
                <a:cubicBezTo>
                  <a:pt x="24938" y="526990"/>
                  <a:pt x="0" y="560240"/>
                  <a:pt x="0" y="50205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CA495030-4014-4F93-93EA-62AF805132B9}"/>
              </a:ext>
            </a:extLst>
          </p:cNvPr>
          <p:cNvSpPr/>
          <p:nvPr/>
        </p:nvSpPr>
        <p:spPr>
          <a:xfrm rot="1220605">
            <a:off x="1177925" y="4859338"/>
            <a:ext cx="349250" cy="255587"/>
          </a:xfrm>
          <a:custGeom>
            <a:avLst/>
            <a:gdLst>
              <a:gd name="connsiteX0" fmla="*/ 0 w 324662"/>
              <a:gd name="connsiteY0" fmla="*/ 502051 h 533342"/>
              <a:gd name="connsiteX1" fmla="*/ 66502 w 324662"/>
              <a:gd name="connsiteY1" fmla="*/ 136291 h 533342"/>
              <a:gd name="connsiteX2" fmla="*/ 315884 w 324662"/>
              <a:gd name="connsiteY2" fmla="*/ 3287 h 533342"/>
              <a:gd name="connsiteX3" fmla="*/ 249382 w 324662"/>
              <a:gd name="connsiteY3" fmla="*/ 252669 h 533342"/>
              <a:gd name="connsiteX4" fmla="*/ 66502 w 324662"/>
              <a:gd name="connsiteY4" fmla="*/ 485426 h 533342"/>
              <a:gd name="connsiteX5" fmla="*/ 0 w 324662"/>
              <a:gd name="connsiteY5" fmla="*/ 502051 h 5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62" h="533342">
                <a:moveTo>
                  <a:pt x="0" y="502051"/>
                </a:moveTo>
                <a:cubicBezTo>
                  <a:pt x="0" y="443862"/>
                  <a:pt x="13855" y="219418"/>
                  <a:pt x="66502" y="136291"/>
                </a:cubicBezTo>
                <a:cubicBezTo>
                  <a:pt x="119149" y="53164"/>
                  <a:pt x="285404" y="-16109"/>
                  <a:pt x="315884" y="3287"/>
                </a:cubicBezTo>
                <a:cubicBezTo>
                  <a:pt x="346364" y="22683"/>
                  <a:pt x="290946" y="172312"/>
                  <a:pt x="249382" y="252669"/>
                </a:cubicBezTo>
                <a:cubicBezTo>
                  <a:pt x="207818" y="333025"/>
                  <a:pt x="108066" y="443862"/>
                  <a:pt x="66502" y="485426"/>
                </a:cubicBezTo>
                <a:cubicBezTo>
                  <a:pt x="24938" y="526990"/>
                  <a:pt x="0" y="560240"/>
                  <a:pt x="0" y="50205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9" name="Freeform 34">
            <a:extLst>
              <a:ext uri="{FF2B5EF4-FFF2-40B4-BE49-F238E27FC236}">
                <a16:creationId xmlns:a16="http://schemas.microsoft.com/office/drawing/2014/main" id="{C323E8BE-E877-434F-958E-DA4925C8BDAD}"/>
              </a:ext>
            </a:extLst>
          </p:cNvPr>
          <p:cNvSpPr/>
          <p:nvPr/>
        </p:nvSpPr>
        <p:spPr>
          <a:xfrm rot="1220605">
            <a:off x="1414463" y="4706938"/>
            <a:ext cx="349250" cy="254000"/>
          </a:xfrm>
          <a:custGeom>
            <a:avLst/>
            <a:gdLst>
              <a:gd name="connsiteX0" fmla="*/ 0 w 324662"/>
              <a:gd name="connsiteY0" fmla="*/ 502051 h 533342"/>
              <a:gd name="connsiteX1" fmla="*/ 66502 w 324662"/>
              <a:gd name="connsiteY1" fmla="*/ 136291 h 533342"/>
              <a:gd name="connsiteX2" fmla="*/ 315884 w 324662"/>
              <a:gd name="connsiteY2" fmla="*/ 3287 h 533342"/>
              <a:gd name="connsiteX3" fmla="*/ 249382 w 324662"/>
              <a:gd name="connsiteY3" fmla="*/ 252669 h 533342"/>
              <a:gd name="connsiteX4" fmla="*/ 66502 w 324662"/>
              <a:gd name="connsiteY4" fmla="*/ 485426 h 533342"/>
              <a:gd name="connsiteX5" fmla="*/ 0 w 324662"/>
              <a:gd name="connsiteY5" fmla="*/ 502051 h 5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62" h="533342">
                <a:moveTo>
                  <a:pt x="0" y="502051"/>
                </a:moveTo>
                <a:cubicBezTo>
                  <a:pt x="0" y="443862"/>
                  <a:pt x="13855" y="219418"/>
                  <a:pt x="66502" y="136291"/>
                </a:cubicBezTo>
                <a:cubicBezTo>
                  <a:pt x="119149" y="53164"/>
                  <a:pt x="285404" y="-16109"/>
                  <a:pt x="315884" y="3287"/>
                </a:cubicBezTo>
                <a:cubicBezTo>
                  <a:pt x="346364" y="22683"/>
                  <a:pt x="290946" y="172312"/>
                  <a:pt x="249382" y="252669"/>
                </a:cubicBezTo>
                <a:cubicBezTo>
                  <a:pt x="207818" y="333025"/>
                  <a:pt x="108066" y="443862"/>
                  <a:pt x="66502" y="485426"/>
                </a:cubicBezTo>
                <a:cubicBezTo>
                  <a:pt x="24938" y="526990"/>
                  <a:pt x="0" y="560240"/>
                  <a:pt x="0" y="50205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A9485745-8FDC-4406-B27D-D4C90D3A3FCE}"/>
              </a:ext>
            </a:extLst>
          </p:cNvPr>
          <p:cNvSpPr/>
          <p:nvPr/>
        </p:nvSpPr>
        <p:spPr>
          <a:xfrm rot="1220605">
            <a:off x="1525588" y="4859338"/>
            <a:ext cx="349250" cy="255587"/>
          </a:xfrm>
          <a:custGeom>
            <a:avLst/>
            <a:gdLst>
              <a:gd name="connsiteX0" fmla="*/ 0 w 324662"/>
              <a:gd name="connsiteY0" fmla="*/ 502051 h 533342"/>
              <a:gd name="connsiteX1" fmla="*/ 66502 w 324662"/>
              <a:gd name="connsiteY1" fmla="*/ 136291 h 533342"/>
              <a:gd name="connsiteX2" fmla="*/ 315884 w 324662"/>
              <a:gd name="connsiteY2" fmla="*/ 3287 h 533342"/>
              <a:gd name="connsiteX3" fmla="*/ 249382 w 324662"/>
              <a:gd name="connsiteY3" fmla="*/ 252669 h 533342"/>
              <a:gd name="connsiteX4" fmla="*/ 66502 w 324662"/>
              <a:gd name="connsiteY4" fmla="*/ 485426 h 533342"/>
              <a:gd name="connsiteX5" fmla="*/ 0 w 324662"/>
              <a:gd name="connsiteY5" fmla="*/ 502051 h 5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62" h="533342">
                <a:moveTo>
                  <a:pt x="0" y="502051"/>
                </a:moveTo>
                <a:cubicBezTo>
                  <a:pt x="0" y="443862"/>
                  <a:pt x="13855" y="219418"/>
                  <a:pt x="66502" y="136291"/>
                </a:cubicBezTo>
                <a:cubicBezTo>
                  <a:pt x="119149" y="53164"/>
                  <a:pt x="285404" y="-16109"/>
                  <a:pt x="315884" y="3287"/>
                </a:cubicBezTo>
                <a:cubicBezTo>
                  <a:pt x="346364" y="22683"/>
                  <a:pt x="290946" y="172312"/>
                  <a:pt x="249382" y="252669"/>
                </a:cubicBezTo>
                <a:cubicBezTo>
                  <a:pt x="207818" y="333025"/>
                  <a:pt x="108066" y="443862"/>
                  <a:pt x="66502" y="485426"/>
                </a:cubicBezTo>
                <a:cubicBezTo>
                  <a:pt x="24938" y="526990"/>
                  <a:pt x="0" y="560240"/>
                  <a:pt x="0" y="50205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CE7347FF-425C-4F4F-891D-4281D63CBBE5}"/>
              </a:ext>
            </a:extLst>
          </p:cNvPr>
          <p:cNvSpPr/>
          <p:nvPr/>
        </p:nvSpPr>
        <p:spPr>
          <a:xfrm rot="1220605">
            <a:off x="1301750" y="5089525"/>
            <a:ext cx="349250" cy="254000"/>
          </a:xfrm>
          <a:custGeom>
            <a:avLst/>
            <a:gdLst>
              <a:gd name="connsiteX0" fmla="*/ 0 w 324662"/>
              <a:gd name="connsiteY0" fmla="*/ 502051 h 533342"/>
              <a:gd name="connsiteX1" fmla="*/ 66502 w 324662"/>
              <a:gd name="connsiteY1" fmla="*/ 136291 h 533342"/>
              <a:gd name="connsiteX2" fmla="*/ 315884 w 324662"/>
              <a:gd name="connsiteY2" fmla="*/ 3287 h 533342"/>
              <a:gd name="connsiteX3" fmla="*/ 249382 w 324662"/>
              <a:gd name="connsiteY3" fmla="*/ 252669 h 533342"/>
              <a:gd name="connsiteX4" fmla="*/ 66502 w 324662"/>
              <a:gd name="connsiteY4" fmla="*/ 485426 h 533342"/>
              <a:gd name="connsiteX5" fmla="*/ 0 w 324662"/>
              <a:gd name="connsiteY5" fmla="*/ 502051 h 53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62" h="533342">
                <a:moveTo>
                  <a:pt x="0" y="502051"/>
                </a:moveTo>
                <a:cubicBezTo>
                  <a:pt x="0" y="443862"/>
                  <a:pt x="13855" y="219418"/>
                  <a:pt x="66502" y="136291"/>
                </a:cubicBezTo>
                <a:cubicBezTo>
                  <a:pt x="119149" y="53164"/>
                  <a:pt x="285404" y="-16109"/>
                  <a:pt x="315884" y="3287"/>
                </a:cubicBezTo>
                <a:cubicBezTo>
                  <a:pt x="346364" y="22683"/>
                  <a:pt x="290946" y="172312"/>
                  <a:pt x="249382" y="252669"/>
                </a:cubicBezTo>
                <a:cubicBezTo>
                  <a:pt x="207818" y="333025"/>
                  <a:pt x="108066" y="443862"/>
                  <a:pt x="66502" y="485426"/>
                </a:cubicBezTo>
                <a:cubicBezTo>
                  <a:pt x="24938" y="526990"/>
                  <a:pt x="0" y="560240"/>
                  <a:pt x="0" y="50205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068" name="Rectangle 1">
            <a:extLst>
              <a:ext uri="{FF2B5EF4-FFF2-40B4-BE49-F238E27FC236}">
                <a16:creationId xmlns:a16="http://schemas.microsoft.com/office/drawing/2014/main" id="{A72ACCA2-3D1F-4245-AB34-552F954A2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0" y="4343400"/>
            <a:ext cx="3352800" cy="1698486"/>
          </a:xfrm>
          <a:prstGeom prst="rect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5069" name="TextBox 12">
            <a:extLst>
              <a:ext uri="{FF2B5EF4-FFF2-40B4-BE49-F238E27FC236}">
                <a16:creationId xmlns:a16="http://schemas.microsoft.com/office/drawing/2014/main" id="{B875E05A-9023-47BA-9A9D-958C2ECE5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7" y="3963988"/>
            <a:ext cx="217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entury Gothic" panose="020B0502020202020204" pitchFamily="34" charset="0"/>
              </a:rPr>
              <a:t>Remember this?</a:t>
            </a:r>
          </a:p>
        </p:txBody>
      </p:sp>
    </p:spTree>
    <p:extLst>
      <p:ext uri="{BB962C8B-B14F-4D97-AF65-F5344CB8AC3E}">
        <p14:creationId xmlns:p14="http://schemas.microsoft.com/office/powerpoint/2010/main" val="3891540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age result for clumped cat platelets feathered edge">
            <a:extLst>
              <a:ext uri="{FF2B5EF4-FFF2-40B4-BE49-F238E27FC236}">
                <a16:creationId xmlns:a16="http://schemas.microsoft.com/office/drawing/2014/main" id="{DFCDCEF5-33A7-4AE7-8A31-E3F3C2EB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66838"/>
            <a:ext cx="66675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>
            <a:extLst>
              <a:ext uri="{FF2B5EF4-FFF2-40B4-BE49-F238E27FC236}">
                <a16:creationId xmlns:a16="http://schemas.microsoft.com/office/drawing/2014/main" id="{0A8E7CE8-B3B8-44D7-974B-886C0953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557338"/>
            <a:ext cx="3048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>
            <a:extLst>
              <a:ext uri="{FF2B5EF4-FFF2-40B4-BE49-F238E27FC236}">
                <a16:creationId xmlns:a16="http://schemas.microsoft.com/office/drawing/2014/main" id="{5FA6D005-7389-40FC-BF35-83A2D00B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3908425"/>
            <a:ext cx="3048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B2DCAEC1-5382-4D5C-B166-C85F5DBDC75E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457200"/>
            <a:ext cx="8305800" cy="593725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These are clumped platelets</a:t>
            </a:r>
          </a:p>
        </p:txBody>
      </p:sp>
    </p:spTree>
    <p:extLst>
      <p:ext uri="{BB962C8B-B14F-4D97-AF65-F5344CB8AC3E}">
        <p14:creationId xmlns:p14="http://schemas.microsoft.com/office/powerpoint/2010/main" val="2228809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8">
            <a:extLst>
              <a:ext uri="{FF2B5EF4-FFF2-40B4-BE49-F238E27FC236}">
                <a16:creationId xmlns:a16="http://schemas.microsoft.com/office/drawing/2014/main" id="{41AB89E3-F6E4-4110-AE37-EEF3B131C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6900" y="1166813"/>
            <a:ext cx="8458200" cy="5500687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940E269-E830-41DE-8243-407D1BED5364}"/>
              </a:ext>
            </a:extLst>
          </p:cNvPr>
          <p:cNvSpPr txBox="1">
            <a:spLocks noChangeArrowheads="1"/>
          </p:cNvSpPr>
          <p:nvPr/>
        </p:nvSpPr>
        <p:spPr>
          <a:xfrm>
            <a:off x="1752600" y="177800"/>
            <a:ext cx="9525000" cy="5921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You may also see </a:t>
            </a:r>
            <a:r>
              <a:rPr lang="en-US" altLang="en-US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piroplasms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in RBCs</a:t>
            </a:r>
          </a:p>
        </p:txBody>
      </p:sp>
      <p:cxnSp>
        <p:nvCxnSpPr>
          <p:cNvPr id="48132" name="Straight Arrow Connector 14">
            <a:extLst>
              <a:ext uri="{FF2B5EF4-FFF2-40B4-BE49-F238E27FC236}">
                <a16:creationId xmlns:a16="http://schemas.microsoft.com/office/drawing/2014/main" id="{41FAC3DC-AA9D-4E67-A8EC-4CFC727828E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19700" y="3240088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Straight Arrow Connector 14">
            <a:extLst>
              <a:ext uri="{FF2B5EF4-FFF2-40B4-BE49-F238E27FC236}">
                <a16:creationId xmlns:a16="http://schemas.microsoft.com/office/drawing/2014/main" id="{C7FB799A-D7DA-4CAE-A382-3000591B74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6100" y="2630488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4" name="Straight Arrow Connector 14">
            <a:extLst>
              <a:ext uri="{FF2B5EF4-FFF2-40B4-BE49-F238E27FC236}">
                <a16:creationId xmlns:a16="http://schemas.microsoft.com/office/drawing/2014/main" id="{EFFCDD6B-24DC-4EEE-A6A1-B4A534FBD4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77100" y="3163888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5" name="Straight Arrow Connector 14">
            <a:extLst>
              <a:ext uri="{FF2B5EF4-FFF2-40B4-BE49-F238E27FC236}">
                <a16:creationId xmlns:a16="http://schemas.microsoft.com/office/drawing/2014/main" id="{D5A9277C-6882-492A-99BD-9AE38FED36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15100" y="4306888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6" name="Straight Arrow Connector 14">
            <a:extLst>
              <a:ext uri="{FF2B5EF4-FFF2-40B4-BE49-F238E27FC236}">
                <a16:creationId xmlns:a16="http://schemas.microsoft.com/office/drawing/2014/main" id="{56033415-14AD-407C-BF39-AF46D8C01E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334500" y="2374900"/>
            <a:ext cx="152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7" name="Straight Arrow Connector 14">
            <a:extLst>
              <a:ext uri="{FF2B5EF4-FFF2-40B4-BE49-F238E27FC236}">
                <a16:creationId xmlns:a16="http://schemas.microsoft.com/office/drawing/2014/main" id="{46B74F0F-AF14-4225-9336-89C4AD382E6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10100" y="923925"/>
            <a:ext cx="457200" cy="3349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8138" name="Picture 2">
            <a:extLst>
              <a:ext uri="{FF2B5EF4-FFF2-40B4-BE49-F238E27FC236}">
                <a16:creationId xmlns:a16="http://schemas.microsoft.com/office/drawing/2014/main" id="{F91AA94D-CAC7-4B72-A3E0-53C65145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7800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02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FBA33DC6-882F-476E-A926-CAA2ADF07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379413"/>
            <a:ext cx="7208838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3300"/>
                </a:solidFill>
                <a:latin typeface="Century Gothic" panose="020B0502020202020204" pitchFamily="34" charset="0"/>
              </a:rPr>
              <a:t>Course of events following </a:t>
            </a:r>
            <a:r>
              <a:rPr lang="en-US" altLang="en-US" sz="4000" i="1" dirty="0">
                <a:solidFill>
                  <a:srgbClr val="003300"/>
                </a:solidFill>
                <a:latin typeface="Century Gothic" panose="020B0502020202020204" pitchFamily="34" charset="0"/>
              </a:rPr>
              <a:t>C. </a:t>
            </a:r>
            <a:r>
              <a:rPr lang="en-US" altLang="en-US" sz="4000" i="1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sz="4000" i="1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000" dirty="0">
                <a:solidFill>
                  <a:srgbClr val="003300"/>
                </a:solidFill>
                <a:latin typeface="Century Gothic" panose="020B0502020202020204" pitchFamily="34" charset="0"/>
              </a:rPr>
              <a:t>infection of cats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A82ED5B-7F1C-4C73-BA35-7CCCBA654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676400"/>
            <a:ext cx="9674225" cy="3206750"/>
          </a:xfrm>
        </p:spPr>
        <p:txBody>
          <a:bodyPr/>
          <a:lstStyle/>
          <a:p>
            <a:pPr marL="0" indent="0" eaLnBrk="1" hangingPunct="1"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200" dirty="0">
                <a:solidFill>
                  <a:srgbClr val="003300"/>
                </a:solidFill>
                <a:latin typeface="Century Gothic" panose="020B0502020202020204" pitchFamily="34" charset="0"/>
              </a:rPr>
              <a:t>Entire process is very quick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3300"/>
                </a:solidFill>
                <a:latin typeface="Century Gothic" panose="020B0502020202020204" pitchFamily="34" charset="0"/>
              </a:rPr>
              <a:t>Signs begin 12-15 days after infection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3300"/>
                </a:solidFill>
                <a:latin typeface="Century Gothic" panose="020B0502020202020204" pitchFamily="34" charset="0"/>
              </a:rPr>
              <a:t>Progress from ADR → coma in days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3300"/>
                </a:solidFill>
                <a:latin typeface="Century Gothic" panose="020B0502020202020204" pitchFamily="34" charset="0"/>
              </a:rPr>
              <a:t>Tissue schizonts accompany the illness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Piroplasms</a:t>
            </a:r>
            <a:r>
              <a:rPr lang="en-US" altLang="en-US" sz="2800" dirty="0">
                <a:solidFill>
                  <a:srgbClr val="003300"/>
                </a:solidFill>
                <a:latin typeface="Century Gothic" panose="020B0502020202020204" pitchFamily="34" charset="0"/>
              </a:rPr>
              <a:t> may or may not be evident</a:t>
            </a:r>
          </a:p>
          <a:p>
            <a:pPr lvl="1"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3300"/>
                </a:solidFill>
                <a:latin typeface="Century Gothic" panose="020B0502020202020204" pitchFamily="34" charset="0"/>
              </a:rPr>
              <a:t>Death within 5 days of clinical signs is typical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rgbClr val="0033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156" name="Rectangle 1">
            <a:extLst>
              <a:ext uri="{FF2B5EF4-FFF2-40B4-BE49-F238E27FC236}">
                <a16:creationId xmlns:a16="http://schemas.microsoft.com/office/drawing/2014/main" id="{E72EC0EF-7773-4EEC-988E-10157FBDA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191125"/>
            <a:ext cx="7239000" cy="10779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solidFill>
                  <a:srgbClr val="003300"/>
                </a:solidFill>
                <a:latin typeface="Century Gothic" panose="020B0502020202020204" pitchFamily="34" charset="0"/>
              </a:rPr>
              <a:t>Without treatment, almost all cats die from </a:t>
            </a:r>
            <a:r>
              <a:rPr lang="en-US" altLang="en-US" sz="320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cytauxzoonosis</a:t>
            </a:r>
            <a:r>
              <a:rPr lang="en-US" altLang="en-US" sz="3200" dirty="0">
                <a:solidFill>
                  <a:srgbClr val="0033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9157" name="Picture 2">
            <a:extLst>
              <a:ext uri="{FF2B5EF4-FFF2-40B4-BE49-F238E27FC236}">
                <a16:creationId xmlns:a16="http://schemas.microsoft.com/office/drawing/2014/main" id="{AA9A3136-13AC-49AC-B0F3-B9819D2C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3741738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249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ECA0CC87-15C0-48EB-82D5-2056D7CECDB8}"/>
              </a:ext>
            </a:extLst>
          </p:cNvPr>
          <p:cNvSpPr txBox="1">
            <a:spLocks noChangeArrowheads="1"/>
          </p:cNvSpPr>
          <p:nvPr/>
        </p:nvSpPr>
        <p:spPr>
          <a:xfrm>
            <a:off x="2498725" y="165100"/>
            <a:ext cx="7848600" cy="639763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0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Cytauxzoonosis</a:t>
            </a:r>
            <a:r>
              <a:rPr lang="en-US" altLang="en-US" sz="4000" b="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Treatment</a:t>
            </a:r>
          </a:p>
        </p:txBody>
      </p:sp>
      <p:sp>
        <p:nvSpPr>
          <p:cNvPr id="51204" name="Freeform: Shape 7">
            <a:extLst>
              <a:ext uri="{FF2B5EF4-FFF2-40B4-BE49-F238E27FC236}">
                <a16:creationId xmlns:a16="http://schemas.microsoft.com/office/drawing/2014/main" id="{8E2A96E9-D08B-4FA7-9C3B-F40AE3F24F66}"/>
              </a:ext>
            </a:extLst>
          </p:cNvPr>
          <p:cNvSpPr>
            <a:spLocks/>
          </p:cNvSpPr>
          <p:nvPr/>
        </p:nvSpPr>
        <p:spPr bwMode="auto">
          <a:xfrm>
            <a:off x="10972800" y="384175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ACCDD3C3-CE99-4F0F-B2AF-0590A787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468438"/>
            <a:ext cx="7894638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D65613-D96C-4262-9C6B-5C2022107AF0}"/>
              </a:ext>
            </a:extLst>
          </p:cNvPr>
          <p:cNvSpPr/>
          <p:nvPr/>
        </p:nvSpPr>
        <p:spPr>
          <a:xfrm>
            <a:off x="6248400" y="1109663"/>
            <a:ext cx="37925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600" b="1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Supportive Care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567F2B-925A-4D60-9445-37C1FF707B12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586324"/>
            <a:ext cx="4083050" cy="2044700"/>
            <a:chOff x="177284" y="4780785"/>
            <a:chExt cx="4084320" cy="204477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AD023E-96F8-4ABC-A3D1-04B73D241354}"/>
                </a:ext>
              </a:extLst>
            </p:cNvPr>
            <p:cNvSpPr/>
            <p:nvPr/>
          </p:nvSpPr>
          <p:spPr>
            <a:xfrm>
              <a:off x="177284" y="4780785"/>
              <a:ext cx="4084320" cy="10779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buClr>
                  <a:srgbClr val="003300"/>
                </a:buClr>
                <a:buFont typeface="Wingdings" panose="05000000000000000000" pitchFamily="2" charset="2"/>
                <a:buNone/>
                <a:defRPr/>
              </a:pPr>
              <a:r>
                <a:rPr lang="en-US" altLang="en-US" sz="3200" kern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Avoid all of it with</a:t>
              </a:r>
            </a:p>
            <a:p>
              <a:pPr eaLnBrk="1" hangingPunct="1">
                <a:buClr>
                  <a:srgbClr val="003300"/>
                </a:buClr>
                <a:buFont typeface="Wingdings" panose="05000000000000000000" pitchFamily="2" charset="2"/>
                <a:buNone/>
                <a:defRPr/>
              </a:pPr>
              <a:r>
                <a:rPr lang="en-US" altLang="en-US" sz="3200" b="1" kern="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TICK PREVENTION</a:t>
              </a:r>
              <a:endParaRPr lang="en-US" sz="3200" dirty="0"/>
            </a:p>
          </p:txBody>
        </p:sp>
        <p:pic>
          <p:nvPicPr>
            <p:cNvPr id="51209" name="Picture 4" descr="4. Lone Star Tick">
              <a:extLst>
                <a:ext uri="{FF2B5EF4-FFF2-40B4-BE49-F238E27FC236}">
                  <a16:creationId xmlns:a16="http://schemas.microsoft.com/office/drawing/2014/main" id="{DFA06CFA-C0E4-4F4D-8E66-EBED471E7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748337"/>
              <a:ext cx="1076444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&quot;Not Allowed&quot; Symbol 26">
              <a:extLst>
                <a:ext uri="{FF2B5EF4-FFF2-40B4-BE49-F238E27FC236}">
                  <a16:creationId xmlns:a16="http://schemas.microsoft.com/office/drawing/2014/main" id="{1182D83A-292F-4CB3-A354-7806DE59DD41}"/>
                </a:ext>
              </a:extLst>
            </p:cNvPr>
            <p:cNvSpPr/>
            <p:nvPr/>
          </p:nvSpPr>
          <p:spPr bwMode="auto">
            <a:xfrm>
              <a:off x="1049093" y="5747606"/>
              <a:ext cx="1170351" cy="1077949"/>
            </a:xfrm>
            <a:prstGeom prst="noSmoking">
              <a:avLst>
                <a:gd name="adj" fmla="val 4555"/>
              </a:avLst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E5E6A1D-0084-4641-BB72-D0F295853BBB}"/>
              </a:ext>
            </a:extLst>
          </p:cNvPr>
          <p:cNvSpPr txBox="1">
            <a:spLocks noChangeArrowheads="1"/>
          </p:cNvSpPr>
          <p:nvPr/>
        </p:nvSpPr>
        <p:spPr>
          <a:xfrm>
            <a:off x="100013" y="1109663"/>
            <a:ext cx="5386387" cy="330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6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Atovaquone and </a:t>
            </a:r>
          </a:p>
          <a:p>
            <a:pPr marL="0" indent="0" eaLnBrk="1" hangingPunct="1"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600" b="1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Azithromycin 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~60% survival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Demonstrated to have efficacy against related protozoan parasites</a:t>
            </a:r>
          </a:p>
          <a:p>
            <a:pPr marL="0" indent="0" eaLnBrk="1" hangingPunct="1">
              <a:buClr>
                <a:srgbClr val="003300"/>
              </a:buClr>
              <a:buFont typeface="Wingdings" panose="05000000000000000000" pitchFamily="2" charset="2"/>
              <a:buNone/>
              <a:defRPr/>
            </a:pPr>
            <a:endParaRPr lang="en-US" altLang="en-US" sz="3600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37079C69-6BD5-4A6A-A22A-B3D6AA187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38125"/>
            <a:ext cx="11079163" cy="6921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Atovaquone /Azithromycin Full-scale Trial </a:t>
            </a:r>
            <a:r>
              <a:rPr lang="en-US" altLang="en-US">
                <a:solidFill>
                  <a:srgbClr val="C00000"/>
                </a:solidFill>
                <a:latin typeface="Century Gothic" panose="020B0502020202020204" pitchFamily="34" charset="0"/>
              </a:rPr>
              <a:t>(FYI)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7762F40-C0A0-4295-A04B-FE785799F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1013" y="3124200"/>
            <a:ext cx="11229975" cy="3276600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An open-label, randomized prospective study compared survival in cats treated with </a:t>
            </a:r>
            <a:r>
              <a:rPr lang="en-US" altLang="en-US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atovaquone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 (15 mg/kg PO q 8 </a:t>
            </a:r>
            <a:r>
              <a:rPr lang="en-US" altLang="en-US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hrs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) and azithromycin (10 mg/kg PO q 24 </a:t>
            </a:r>
            <a:r>
              <a:rPr lang="en-US" altLang="en-US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hrs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) </a:t>
            </a:r>
            <a:r>
              <a:rPr lang="en-US" altLang="en-US" u="sng" dirty="0">
                <a:solidFill>
                  <a:srgbClr val="003300"/>
                </a:solidFill>
                <a:latin typeface="Century Gothic" panose="020B0502020202020204" pitchFamily="34" charset="0"/>
              </a:rPr>
              <a:t>or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imidocarb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 (3.5 mg/kg </a:t>
            </a:r>
            <a:r>
              <a:rPr lang="en-US" altLang="en-US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sc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)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3300"/>
              </a:solidFill>
              <a:latin typeface="Century Gothic" panose="020B0502020202020204" pitchFamily="34" charset="0"/>
            </a:endParaRP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80 acutely ill cats with confirmed </a:t>
            </a:r>
            <a:r>
              <a:rPr lang="en-US" altLang="en-US" i="1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dirty="0">
                <a:solidFill>
                  <a:srgbClr val="003300"/>
                </a:solidFill>
                <a:latin typeface="Century Gothic" panose="020B0502020202020204" pitchFamily="34" charset="0"/>
              </a:rPr>
              <a:t> infection treated at one of 18 veterinary clinics in 4 states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5848B15F-5919-4266-A6E4-A2AFD7D6A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036638"/>
            <a:ext cx="548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02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4BC66C0E-FE22-4AE0-987F-9A038E9BE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7813" y="1222375"/>
            <a:ext cx="10256837" cy="1143000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32 of 54 cats (</a:t>
            </a:r>
            <a:r>
              <a:rPr lang="en-US" altLang="en-US" b="1">
                <a:solidFill>
                  <a:srgbClr val="003300"/>
                </a:solidFill>
                <a:latin typeface="Century Gothic" panose="020B0502020202020204" pitchFamily="34" charset="0"/>
              </a:rPr>
              <a:t>60.5%</a:t>
            </a:r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) treated with A&amp;A  survived 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7 of 27 cats (26%) treated with imidocarb survived </a:t>
            </a:r>
          </a:p>
        </p:txBody>
      </p:sp>
      <p:sp>
        <p:nvSpPr>
          <p:cNvPr id="55299" name="AutoShape 2">
            <a:extLst>
              <a:ext uri="{FF2B5EF4-FFF2-40B4-BE49-F238E27FC236}">
                <a16:creationId xmlns:a16="http://schemas.microsoft.com/office/drawing/2014/main" id="{3095A107-EB5A-4465-9368-0FED675895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3" y="228600"/>
            <a:ext cx="11077575" cy="6921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Atovaquone /Azithromycin Full-scale Trial </a:t>
            </a:r>
            <a:r>
              <a:rPr lang="en-US" altLang="en-US">
                <a:solidFill>
                  <a:srgbClr val="C00000"/>
                </a:solidFill>
                <a:latin typeface="Century Gothic" panose="020B0502020202020204" pitchFamily="34" charset="0"/>
              </a:rPr>
              <a:t>(FYI)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8A0DDE-4BCF-4D3E-82B8-673FA3F7E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928938"/>
            <a:ext cx="11636375" cy="31273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Clinical data was not available for most cases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NCSU cats were VERY </a:t>
            </a:r>
            <a:r>
              <a:rPr lang="en-US" altLang="en-US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VERY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VERY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SICK!!!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ICU patients, needed oxygen therapy, treatment for shock, etc.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Clinical recoveries were NOT rapid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, patients slowly recovered after 4-7 days of intensive care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Mild hemolytic anemia during second week</a:t>
            </a:r>
          </a:p>
        </p:txBody>
      </p:sp>
    </p:spTree>
    <p:extLst>
      <p:ext uri="{BB962C8B-B14F-4D97-AF65-F5344CB8AC3E}">
        <p14:creationId xmlns:p14="http://schemas.microsoft.com/office/powerpoint/2010/main" val="9591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893FC81D-17F5-40EB-8FFA-95CAEF84F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213" y="2338388"/>
            <a:ext cx="10566400" cy="6921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3300"/>
                </a:solidFill>
                <a:latin typeface="Century Gothic" panose="020B0502020202020204" pitchFamily="34" charset="0"/>
              </a:rPr>
              <a:t>But….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52AD405-CA16-4820-8FF5-5656D3502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5188" y="3259138"/>
            <a:ext cx="10258425" cy="2590800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By 10-14 days after discharge these cats were acting COMPLETELY normal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There was complete resolution of hematological and biochemical abnormalities during follow-up visits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Detection of parasites post-treatment was variable</a:t>
            </a:r>
          </a:p>
          <a:p>
            <a:pPr eaLnBrk="1" hangingPunct="1">
              <a:buClr>
                <a:srgbClr val="003300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00"/>
                </a:solidFill>
                <a:latin typeface="Century Gothic" panose="020B0502020202020204" pitchFamily="34" charset="0"/>
              </a:rPr>
              <a:t>Survivors continued to do well 5 years post-treatment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5B8DA97E-D89A-4FF3-B25C-231AAFB7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638" y="1066800"/>
            <a:ext cx="32813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2741C6F8-3C5F-4581-BC5B-E5D10BEB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228600"/>
            <a:ext cx="11077575" cy="692150"/>
          </a:xfrm>
          <a:prstGeom prst="roundRect">
            <a:avLst>
              <a:gd name="adj" fmla="val 21667"/>
            </a:avLst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Atovaquone /Azithromycin Full-scale Trial </a:t>
            </a:r>
            <a:r>
              <a:rPr lang="en-US" altLang="en-US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(FYI)</a:t>
            </a:r>
          </a:p>
        </p:txBody>
      </p:sp>
    </p:spTree>
    <p:extLst>
      <p:ext uri="{BB962C8B-B14F-4D97-AF65-F5344CB8AC3E}">
        <p14:creationId xmlns:p14="http://schemas.microsoft.com/office/powerpoint/2010/main" val="157270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39E01-D226-4935-940D-03DF36FEB4BA}"/>
              </a:ext>
            </a:extLst>
          </p:cNvPr>
          <p:cNvSpPr/>
          <p:nvPr/>
        </p:nvSpPr>
        <p:spPr>
          <a:xfrm>
            <a:off x="609600" y="215900"/>
            <a:ext cx="10299700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Piroplasms</a:t>
            </a:r>
            <a:r>
              <a:rPr lang="en-US" sz="400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are Vector-Transmitted</a:t>
            </a:r>
          </a:p>
        </p:txBody>
      </p:sp>
      <p:pic>
        <p:nvPicPr>
          <p:cNvPr id="23555" name="Picture 2" descr="Image result for dog shadow transparent background">
            <a:extLst>
              <a:ext uri="{FF2B5EF4-FFF2-40B4-BE49-F238E27FC236}">
                <a16:creationId xmlns:a16="http://schemas.microsoft.com/office/drawing/2014/main" id="{26FE34B4-3E48-4E06-B835-EB2663B7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1800" y="357188"/>
            <a:ext cx="3963988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Image result for cat silhouette transparent background">
            <a:extLst>
              <a:ext uri="{FF2B5EF4-FFF2-40B4-BE49-F238E27FC236}">
                <a16:creationId xmlns:a16="http://schemas.microsoft.com/office/drawing/2014/main" id="{F909472E-0734-4AD9-B348-C21642B39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13" y="3225800"/>
            <a:ext cx="3930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C9DDAD-2272-4B8B-99C9-C0CEBD0BC721}"/>
              </a:ext>
            </a:extLst>
          </p:cNvPr>
          <p:cNvSpPr txBox="1"/>
          <p:nvPr/>
        </p:nvSpPr>
        <p:spPr>
          <a:xfrm>
            <a:off x="6854825" y="5553075"/>
            <a:ext cx="52768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Vertebrate Hosts </a:t>
            </a:r>
          </a:p>
          <a:p>
            <a:pPr>
              <a:defRPr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(often referred to as definitive hosts but are the intermediate hosts)</a:t>
            </a:r>
          </a:p>
        </p:txBody>
      </p:sp>
      <p:pic>
        <p:nvPicPr>
          <p:cNvPr id="23558" name="Picture 4" descr="Image result for tick and vertebrate host">
            <a:extLst>
              <a:ext uri="{FF2B5EF4-FFF2-40B4-BE49-F238E27FC236}">
                <a16:creationId xmlns:a16="http://schemas.microsoft.com/office/drawing/2014/main" id="{757DB304-5A59-4A3E-BC9D-D339F7C7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1476375"/>
            <a:ext cx="3905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A0CC9-2E83-46B3-A8B7-B231AB776C59}"/>
              </a:ext>
            </a:extLst>
          </p:cNvPr>
          <p:cNvSpPr txBox="1"/>
          <p:nvPr/>
        </p:nvSpPr>
        <p:spPr>
          <a:xfrm>
            <a:off x="339725" y="5553075"/>
            <a:ext cx="5278438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Invertebrate-vector hosts 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(often referred to as intermediate host but are </a:t>
            </a:r>
            <a:r>
              <a:rPr lang="en-US" sz="2000" i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actually the definitive host!)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182963" y="1123308"/>
            <a:ext cx="7703278" cy="5105400"/>
            <a:chOff x="-2895600" y="454313"/>
            <a:chExt cx="7703278" cy="5105400"/>
          </a:xfrm>
        </p:grpSpPr>
        <p:grpSp>
          <p:nvGrpSpPr>
            <p:cNvPr id="5" name="Group 4"/>
            <p:cNvGrpSpPr/>
            <p:nvPr/>
          </p:nvGrpSpPr>
          <p:grpSpPr>
            <a:xfrm>
              <a:off x="-2895600" y="454313"/>
              <a:ext cx="7632775" cy="5105400"/>
              <a:chOff x="1143000" y="381000"/>
              <a:chExt cx="9461575" cy="6248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0" y="381000"/>
                <a:ext cx="9461575" cy="61722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343400" y="4495800"/>
                <a:ext cx="4876800" cy="2133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428896" y="5244839"/>
              <a:ext cx="33787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222222"/>
                  </a:solidFill>
                </a:rPr>
                <a:t>Wang et al. </a:t>
              </a:r>
              <a:r>
                <a:rPr lang="en-US" sz="1200" i="1" dirty="0">
                  <a:solidFill>
                    <a:srgbClr val="222222"/>
                  </a:solidFill>
                </a:rPr>
                <a:t>Clinical microbiology reviews</a:t>
              </a:r>
              <a:r>
                <a:rPr lang="en-US" sz="1200" dirty="0">
                  <a:solidFill>
                    <a:srgbClr val="222222"/>
                  </a:solidFill>
                </a:rPr>
                <a:t>, </a:t>
              </a:r>
              <a:r>
                <a:rPr lang="en-US" sz="1200" i="1" dirty="0">
                  <a:solidFill>
                    <a:srgbClr val="222222"/>
                  </a:solidFill>
                </a:rPr>
                <a:t>30</a:t>
              </a:r>
              <a:r>
                <a:rPr lang="en-US" sz="1200" dirty="0">
                  <a:solidFill>
                    <a:srgbClr val="222222"/>
                  </a:solidFill>
                </a:rPr>
                <a:t>(4)</a:t>
              </a:r>
              <a:endParaRPr lang="en-US" sz="1200" dirty="0"/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378971B0-1D36-4952-9AA5-29BF63BB2D71}"/>
              </a:ext>
            </a:extLst>
          </p:cNvPr>
          <p:cNvSpPr txBox="1">
            <a:spLocks noChangeArrowheads="1"/>
          </p:cNvSpPr>
          <p:nvPr/>
        </p:nvSpPr>
        <p:spPr>
          <a:xfrm>
            <a:off x="141288" y="166688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Epidemiology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10B53B-F510-4640-8764-9371516972DA}"/>
              </a:ext>
            </a:extLst>
          </p:cNvPr>
          <p:cNvSpPr txBox="1">
            <a:spLocks/>
          </p:cNvSpPr>
          <p:nvPr/>
        </p:nvSpPr>
        <p:spPr>
          <a:xfrm>
            <a:off x="198292" y="1937640"/>
            <a:ext cx="5105400" cy="37008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Not Zoonotic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World-wide distribution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Outdoor cats at higher risk for disease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b="1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US Geographical location = Southeast, Midwest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628604" y="2330284"/>
            <a:ext cx="6400800" cy="4000500"/>
            <a:chOff x="410608" y="2723223"/>
            <a:chExt cx="6400800" cy="4000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608" y="2723223"/>
              <a:ext cx="6400800" cy="40005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556" y="4762168"/>
              <a:ext cx="2115137" cy="103623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839200" y="3962400"/>
            <a:ext cx="3303259" cy="2882568"/>
            <a:chOff x="8240713" y="3051175"/>
            <a:chExt cx="3697287" cy="3524250"/>
          </a:xfrm>
        </p:grpSpPr>
        <p:pic>
          <p:nvPicPr>
            <p:cNvPr id="9" name="Picture 111" descr="nc-sc-va map">
              <a:extLst>
                <a:ext uri="{FF2B5EF4-FFF2-40B4-BE49-F238E27FC236}">
                  <a16:creationId xmlns:a16="http://schemas.microsoft.com/office/drawing/2014/main" id="{58C76BF3-6E75-4AD0-AED1-33BE62B7A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3051175"/>
              <a:ext cx="3697287" cy="35242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06E04D-2100-4645-9254-88C53C5D7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125" y="4492625"/>
              <a:ext cx="1093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Pittsboro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8518DF-EB48-42A4-8889-BD2C600AC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238" y="4795838"/>
              <a:ext cx="1762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Southern Pines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ECD1F8-C807-4DD3-A333-A31E8CFD5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2275" y="5530850"/>
              <a:ext cx="122975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coastal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/>
                <a:t>North Carolina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DD1534-0CC0-4745-9610-4150D41C6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238" y="3071813"/>
              <a:ext cx="5429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/>
                <a:t>FYI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58102" y="6327877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Birkenheuer</a:t>
            </a:r>
            <a:r>
              <a:rPr lang="en-US" sz="1200" dirty="0">
                <a:solidFill>
                  <a:srgbClr val="000000"/>
                </a:solidFill>
              </a:rPr>
              <a:t> et al. </a:t>
            </a:r>
            <a:r>
              <a:rPr lang="en-US" sz="1200" i="1" dirty="0">
                <a:solidFill>
                  <a:srgbClr val="000000"/>
                </a:solidFill>
              </a:rPr>
              <a:t>JAVMA</a:t>
            </a:r>
            <a:r>
              <a:rPr lang="en-US" sz="1200" dirty="0">
                <a:solidFill>
                  <a:srgbClr val="000000"/>
                </a:solidFill>
              </a:rPr>
              <a:t> 2006;228(4)</a:t>
            </a:r>
          </a:p>
          <a:p>
            <a:r>
              <a:rPr lang="en-US" sz="1200" dirty="0">
                <a:solidFill>
                  <a:srgbClr val="000000"/>
                </a:solidFill>
              </a:rPr>
              <a:t>Shock et al. </a:t>
            </a:r>
            <a:r>
              <a:rPr lang="en-US" sz="1200" i="1" dirty="0">
                <a:solidFill>
                  <a:srgbClr val="000000"/>
                </a:solidFill>
              </a:rPr>
              <a:t>Vet </a:t>
            </a:r>
            <a:r>
              <a:rPr lang="en-US" sz="1200" i="1" dirty="0" err="1">
                <a:solidFill>
                  <a:srgbClr val="000000"/>
                </a:solidFill>
              </a:rPr>
              <a:t>Parasitol</a:t>
            </a:r>
            <a:r>
              <a:rPr lang="en-US" sz="1200" dirty="0">
                <a:solidFill>
                  <a:srgbClr val="000000"/>
                </a:solidFill>
              </a:rPr>
              <a:t>, 2011;175(3)</a:t>
            </a:r>
          </a:p>
        </p:txBody>
      </p:sp>
    </p:spTree>
    <p:extLst>
      <p:ext uri="{BB962C8B-B14F-4D97-AF65-F5344CB8AC3E}">
        <p14:creationId xmlns:p14="http://schemas.microsoft.com/office/powerpoint/2010/main" val="180439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EA8CBCD-359C-4300-950D-3D8AE32D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133350"/>
            <a:ext cx="691832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5951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seasonal distribution">
            <a:extLst>
              <a:ext uri="{FF2B5EF4-FFF2-40B4-BE49-F238E27FC236}">
                <a16:creationId xmlns:a16="http://schemas.microsoft.com/office/drawing/2014/main" id="{A2FB6E1A-D75F-4303-B3C0-B8977CE1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0213" y="839788"/>
            <a:ext cx="84582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AD60119-19C0-4FF4-81F9-61A160E74CB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85725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Seasonal Distribution</a:t>
            </a:r>
          </a:p>
        </p:txBody>
      </p:sp>
      <p:sp>
        <p:nvSpPr>
          <p:cNvPr id="63492" name="Oval 2">
            <a:extLst>
              <a:ext uri="{FF2B5EF4-FFF2-40B4-BE49-F238E27FC236}">
                <a16:creationId xmlns:a16="http://schemas.microsoft.com/office/drawing/2014/main" id="{50C92E60-D7A6-4CF4-A750-8DEFBDD1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992688"/>
            <a:ext cx="2590800" cy="990600"/>
          </a:xfrm>
          <a:prstGeom prst="ellipse">
            <a:avLst/>
          </a:prstGeom>
          <a:noFill/>
          <a:ln w="57150" algn="ctr">
            <a:solidFill>
              <a:srgbClr val="54A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493" name="Title 1">
            <a:extLst>
              <a:ext uri="{FF2B5EF4-FFF2-40B4-BE49-F238E27FC236}">
                <a16:creationId xmlns:a16="http://schemas.microsoft.com/office/drawing/2014/main" id="{2E69818A-CCAD-44E4-A769-801D5B851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0213" y="6200775"/>
            <a:ext cx="9372600" cy="530225"/>
          </a:xfrm>
        </p:spPr>
        <p:txBody>
          <a:bodyPr/>
          <a:lstStyle/>
          <a:p>
            <a:pPr marL="400050" eaLnBrk="1" hangingPunct="1"/>
            <a:r>
              <a:rPr lang="en-US" altLang="en-US" sz="2800" b="0">
                <a:solidFill>
                  <a:srgbClr val="003300"/>
                </a:solidFill>
                <a:latin typeface="Century Gothic" panose="020B0502020202020204" pitchFamily="34" charset="0"/>
              </a:rPr>
              <a:t>Highest prevalence in spring and summer</a:t>
            </a:r>
          </a:p>
        </p:txBody>
      </p:sp>
    </p:spTree>
    <p:extLst>
      <p:ext uri="{BB962C8B-B14F-4D97-AF65-F5344CB8AC3E}">
        <p14:creationId xmlns:p14="http://schemas.microsoft.com/office/powerpoint/2010/main" val="2886606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725484"/>
            <a:ext cx="975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Preventatives tested against </a:t>
            </a:r>
            <a:r>
              <a:rPr lang="en-US" sz="2800" b="1" i="1" dirty="0">
                <a:solidFill>
                  <a:schemeClr val="accent4"/>
                </a:solidFill>
                <a:latin typeface="Century Gothic" panose="020B0502020202020204" pitchFamily="34" charset="0"/>
              </a:rPr>
              <a:t>A. </a:t>
            </a:r>
            <a:r>
              <a:rPr lang="en-US" sz="2800" b="1" i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americanum</a:t>
            </a:r>
            <a:endParaRPr lang="en-US" sz="2800" b="1" i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	</a:t>
            </a:r>
            <a:r>
              <a:rPr lang="en-US" sz="2400" dirty="0" err="1">
                <a:latin typeface="Century Gothic" panose="020B0502020202020204" pitchFamily="34" charset="0"/>
              </a:rPr>
              <a:t>Seresto</a:t>
            </a:r>
            <a:r>
              <a:rPr lang="en-US" sz="2400" dirty="0">
                <a:latin typeface="Century Gothic" panose="020B0502020202020204" pitchFamily="34" charset="0"/>
              </a:rPr>
              <a:t> (</a:t>
            </a:r>
            <a:r>
              <a:rPr lang="en-US" sz="2400" dirty="0" err="1">
                <a:latin typeface="Century Gothic" panose="020B0502020202020204" pitchFamily="34" charset="0"/>
              </a:rPr>
              <a:t>imidacloprid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dirty="0" err="1">
                <a:latin typeface="Century Gothic" panose="020B0502020202020204" pitchFamily="34" charset="0"/>
              </a:rPr>
              <a:t>flumethrin</a:t>
            </a:r>
            <a:r>
              <a:rPr lang="en-US" sz="2400" dirty="0">
                <a:latin typeface="Century Gothic" panose="020B0502020202020204" pitchFamily="34" charset="0"/>
              </a:rPr>
              <a:t> collar)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 	Revolution Plus (</a:t>
            </a:r>
            <a:r>
              <a:rPr lang="en-US" sz="2400" dirty="0" err="1">
                <a:latin typeface="Century Gothic" panose="020B0502020202020204" pitchFamily="34" charset="0"/>
              </a:rPr>
              <a:t>selamectin</a:t>
            </a:r>
            <a:r>
              <a:rPr lang="en-US" sz="2400" dirty="0">
                <a:latin typeface="Century Gothic" panose="020B0502020202020204" pitchFamily="34" charset="0"/>
              </a:rPr>
              <a:t> and </a:t>
            </a:r>
            <a:r>
              <a:rPr lang="en-US" sz="2400" dirty="0" err="1">
                <a:latin typeface="Century Gothic" panose="020B0502020202020204" pitchFamily="34" charset="0"/>
              </a:rPr>
              <a:t>sarolaner</a:t>
            </a:r>
            <a:r>
              <a:rPr lang="en-US" sz="2400" dirty="0">
                <a:latin typeface="Century Gothic" panose="020B0502020202020204" pitchFamily="34" charset="0"/>
              </a:rPr>
              <a:t> topical solution)</a:t>
            </a:r>
          </a:p>
          <a:p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60119-19C0-4FF4-81F9-61A160E74CB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85725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Cytauxzoon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i="1" kern="0" dirty="0" err="1">
                <a:solidFill>
                  <a:srgbClr val="003300"/>
                </a:solidFill>
                <a:latin typeface="Century Gothic" panose="020B0502020202020204" pitchFamily="34" charset="0"/>
              </a:rPr>
              <a:t>felis</a:t>
            </a:r>
            <a:r>
              <a:rPr lang="en-US" altLang="en-US" i="1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Prevention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D60119-19C0-4FF4-81F9-61A160E74CB0}"/>
              </a:ext>
            </a:extLst>
          </p:cNvPr>
          <p:cNvSpPr txBox="1">
            <a:spLocks noChangeArrowheads="1"/>
          </p:cNvSpPr>
          <p:nvPr/>
        </p:nvSpPr>
        <p:spPr>
          <a:xfrm>
            <a:off x="334617" y="1010271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 err="1">
                <a:solidFill>
                  <a:srgbClr val="54A800"/>
                </a:solidFill>
                <a:latin typeface="Century Gothic" panose="020B0502020202020204" pitchFamily="34" charset="0"/>
              </a:rPr>
              <a:t>Acaricides</a:t>
            </a:r>
            <a:r>
              <a:rPr lang="en-US" altLang="en-US" sz="3200" kern="0" dirty="0">
                <a:solidFill>
                  <a:srgbClr val="54A800"/>
                </a:solidFill>
                <a:latin typeface="Century Gothic" panose="020B0502020202020204" pitchFamily="34" charset="0"/>
              </a:rPr>
              <a:t> (without permethrin)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50" y="3075041"/>
            <a:ext cx="4548504" cy="2624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204948"/>
            <a:ext cx="3891892" cy="2364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1100" y="58674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Other tick preventatives probably effective</a:t>
            </a:r>
          </a:p>
        </p:txBody>
      </p:sp>
    </p:spTree>
    <p:extLst>
      <p:ext uri="{BB962C8B-B14F-4D97-AF65-F5344CB8AC3E}">
        <p14:creationId xmlns:p14="http://schemas.microsoft.com/office/powerpoint/2010/main" val="36995127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552D11CD-5359-40DB-B33E-AACAB7911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943600" cy="1458913"/>
          </a:xfrm>
        </p:spPr>
        <p:txBody>
          <a:bodyPr/>
          <a:lstStyle/>
          <a:p>
            <a:r>
              <a:rPr lang="en-US" altLang="en-US" sz="4400" i="1">
                <a:solidFill>
                  <a:srgbClr val="003300"/>
                </a:solidFill>
                <a:latin typeface="Century Gothic" panose="020B0502020202020204" pitchFamily="34" charset="0"/>
              </a:rPr>
              <a:t>Cytauxzoon </a:t>
            </a:r>
            <a:r>
              <a:rPr lang="en-US" altLang="en-US" sz="4400">
                <a:solidFill>
                  <a:srgbClr val="003300"/>
                </a:solidFill>
                <a:latin typeface="Century Gothic" panose="020B0502020202020204" pitchFamily="34" charset="0"/>
              </a:rPr>
              <a:t>Take Home Points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DBF21C5A-C9B6-4B86-A1CB-7467A986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3200"/>
            <a:ext cx="11430000" cy="5232400"/>
          </a:xfrm>
        </p:spPr>
        <p:txBody>
          <a:bodyPr/>
          <a:lstStyle/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Acute Febrile Illness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Outdoor access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Pancytopenia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Hyperbilirubinemia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Blood smear and stat PCR!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Diagnose and treat quickly!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60+% Survival</a:t>
            </a:r>
          </a:p>
          <a:p>
            <a:pPr>
              <a:buClr>
                <a:schemeClr val="accent6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rgbClr val="003300"/>
                </a:solidFill>
                <a:latin typeface="Century Gothic" panose="020B0502020202020204" pitchFamily="34" charset="0"/>
              </a:rPr>
              <a:t>Tick-borne disease, Southeastern, Midwestern US</a:t>
            </a:r>
          </a:p>
        </p:txBody>
      </p:sp>
      <p:pic>
        <p:nvPicPr>
          <p:cNvPr id="65540" name="Picture 4" descr="Image result for cats outdoors">
            <a:extLst>
              <a:ext uri="{FF2B5EF4-FFF2-40B4-BE49-F238E27FC236}">
                <a16:creationId xmlns:a16="http://schemas.microsoft.com/office/drawing/2014/main" id="{F4CBA52D-F9BE-4B4E-8121-9F41506C1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00" y="152400"/>
            <a:ext cx="4724400" cy="462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38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F2E0A1C-9EB5-1A2E-F684-C82D900C532D}"/>
              </a:ext>
            </a:extLst>
          </p:cNvPr>
          <p:cNvSpPr txBox="1">
            <a:spLocks noChangeArrowheads="1"/>
          </p:cNvSpPr>
          <p:nvPr/>
        </p:nvSpPr>
        <p:spPr>
          <a:xfrm>
            <a:off x="410135" y="228972"/>
            <a:ext cx="11506200" cy="520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Discussion 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F76DBE-EB14-2F82-3735-B66883F27565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052231"/>
            <a:ext cx="6972300" cy="1676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A dog (or cat) presents to you with a fever and multiple ticks attached.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F0B08C-BCD5-D221-0F88-8FB1E907B3C2}"/>
              </a:ext>
            </a:extLst>
          </p:cNvPr>
          <p:cNvSpPr txBox="1">
            <a:spLocks noChangeArrowheads="1"/>
          </p:cNvSpPr>
          <p:nvPr/>
        </p:nvSpPr>
        <p:spPr>
          <a:xfrm>
            <a:off x="311524" y="2394323"/>
            <a:ext cx="7232276" cy="11258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What CBC abnormality is most common in tick-transmitted piroplasmids?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3211EA-EDCF-93B4-5D6E-E757E2F4508A}"/>
              </a:ext>
            </a:extLst>
          </p:cNvPr>
          <p:cNvSpPr txBox="1">
            <a:spLocks noChangeArrowheads="1"/>
          </p:cNvSpPr>
          <p:nvPr/>
        </p:nvSpPr>
        <p:spPr>
          <a:xfrm>
            <a:off x="311524" y="4493553"/>
            <a:ext cx="11506200" cy="11258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2800" kern="0" dirty="0">
                <a:solidFill>
                  <a:srgbClr val="003300"/>
                </a:solidFill>
                <a:latin typeface="Century Gothic" panose="020B0502020202020204" pitchFamily="34" charset="0"/>
              </a:rPr>
              <a:t>You can only run 1 tick-borne disease diagnostic test…which one would you choose?</a:t>
            </a:r>
          </a:p>
        </p:txBody>
      </p:sp>
      <p:pic>
        <p:nvPicPr>
          <p:cNvPr id="9" name="Picture 8" descr="A picture containing person, close, someone, hand&#10;&#10;Description automatically generated">
            <a:extLst>
              <a:ext uri="{FF2B5EF4-FFF2-40B4-BE49-F238E27FC236}">
                <a16:creationId xmlns:a16="http://schemas.microsoft.com/office/drawing/2014/main" id="{E1440140-199C-47AE-5854-FE763540A4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770774"/>
            <a:ext cx="4309431" cy="31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DBCD34-CB5C-4DA5-B589-6487268BE81E}"/>
              </a:ext>
            </a:extLst>
          </p:cNvPr>
          <p:cNvSpPr txBox="1">
            <a:spLocks noChangeArrowheads="1"/>
          </p:cNvSpPr>
          <p:nvPr/>
        </p:nvSpPr>
        <p:spPr>
          <a:xfrm>
            <a:off x="4000500" y="228600"/>
            <a:ext cx="4267200" cy="6080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4000" b="1" dirty="0">
                <a:latin typeface="Century Gothic" panose="020B0502020202020204" pitchFamily="34" charset="0"/>
              </a:rPr>
              <a:t>Have Questions?</a:t>
            </a:r>
            <a:endParaRPr lang="en-US" altLang="en-US" sz="4000" dirty="0">
              <a:latin typeface="Century Gothic" panose="020B0502020202020204" pitchFamily="34" charset="0"/>
            </a:endParaRPr>
          </a:p>
        </p:txBody>
      </p:sp>
      <p:grpSp>
        <p:nvGrpSpPr>
          <p:cNvPr id="67587" name="Group 5">
            <a:extLst>
              <a:ext uri="{FF2B5EF4-FFF2-40B4-BE49-F238E27FC236}">
                <a16:creationId xmlns:a16="http://schemas.microsoft.com/office/drawing/2014/main" id="{EEE8B4C0-2062-4348-92D6-DDD385D184EA}"/>
              </a:ext>
            </a:extLst>
          </p:cNvPr>
          <p:cNvGrpSpPr>
            <a:grpSpLocks/>
          </p:cNvGrpSpPr>
          <p:nvPr/>
        </p:nvGrpSpPr>
        <p:grpSpPr bwMode="auto">
          <a:xfrm>
            <a:off x="2041525" y="990600"/>
            <a:ext cx="8588375" cy="5416550"/>
            <a:chOff x="533400" y="946245"/>
            <a:chExt cx="8587946" cy="5416456"/>
          </a:xfrm>
        </p:grpSpPr>
        <p:pic>
          <p:nvPicPr>
            <p:cNvPr id="67589" name="Picture 2" descr="Related image">
              <a:extLst>
                <a:ext uri="{FF2B5EF4-FFF2-40B4-BE49-F238E27FC236}">
                  <a16:creationId xmlns:a16="http://schemas.microsoft.com/office/drawing/2014/main" id="{42E43DE6-9D06-487C-A844-64CB12087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90601"/>
              <a:ext cx="7620000" cy="537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7A4F9B59-E93A-4621-A2BA-79BFB11EF61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0697" y="946245"/>
              <a:ext cx="4038398" cy="45719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en-US" altLang="en-US" sz="2400" b="1" dirty="0">
                  <a:latin typeface="Century Gothic" panose="020B0502020202020204" pitchFamily="34" charset="0"/>
                </a:rPr>
                <a:t>barbara_qurollo@ncsu.edu</a:t>
              </a:r>
              <a:endParaRPr lang="en-US" altLang="en-US" sz="2400" dirty="0">
                <a:latin typeface="Century Gothic" panose="020B0502020202020204" pitchFamily="34" charset="0"/>
              </a:endParaRPr>
            </a:p>
          </p:txBody>
        </p:sp>
        <p:pic>
          <p:nvPicPr>
            <p:cNvPr id="67591" name="Picture 2" descr="Related image">
              <a:extLst>
                <a:ext uri="{FF2B5EF4-FFF2-40B4-BE49-F238E27FC236}">
                  <a16:creationId xmlns:a16="http://schemas.microsoft.com/office/drawing/2014/main" id="{8DB5068F-3532-498E-9C91-FFBBD96DA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562101"/>
              <a:ext cx="6530546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31905FB-E119-4337-807B-FB606BF6BF0B}"/>
                </a:ext>
              </a:extLst>
            </p:cNvPr>
            <p:cNvSpPr/>
            <p:nvPr/>
          </p:nvSpPr>
          <p:spPr>
            <a:xfrm>
              <a:off x="533400" y="4191039"/>
              <a:ext cx="2438278" cy="1219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7588" name="Rectangle 7">
            <a:extLst>
              <a:ext uri="{FF2B5EF4-FFF2-40B4-BE49-F238E27FC236}">
                <a16:creationId xmlns:a16="http://schemas.microsoft.com/office/drawing/2014/main" id="{D4ADF677-C6C4-4BC7-9626-6CAE1AF2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43675"/>
            <a:ext cx="754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chemeClr val="bg1"/>
                </a:solidFill>
                <a:latin typeface="Century Gothic" panose="020B0502020202020204" pitchFamily="34" charset="0"/>
              </a:rPr>
              <a:t>Illustration by Allie Brosh, http://hyperboleandahalf.blogspot.com/</a:t>
            </a:r>
          </a:p>
        </p:txBody>
      </p:sp>
    </p:spTree>
    <p:extLst>
      <p:ext uri="{BB962C8B-B14F-4D97-AF65-F5344CB8AC3E}">
        <p14:creationId xmlns:p14="http://schemas.microsoft.com/office/powerpoint/2010/main" val="276469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>
            <a:extLst>
              <a:ext uri="{FF2B5EF4-FFF2-40B4-BE49-F238E27FC236}">
                <a16:creationId xmlns:a16="http://schemas.microsoft.com/office/drawing/2014/main" id="{132DB764-524A-4580-8676-C7FFB1D8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3265488"/>
            <a:ext cx="5891213" cy="3600450"/>
          </a:xfrm>
          <a:prstGeom prst="rect">
            <a:avLst/>
          </a:prstGeom>
          <a:solidFill>
            <a:srgbClr val="7A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D65DF16-5107-405B-8DD3-C2584D5B3E22}"/>
              </a:ext>
            </a:extLst>
          </p:cNvPr>
          <p:cNvSpPr txBox="1">
            <a:spLocks noChangeArrowheads="1"/>
          </p:cNvSpPr>
          <p:nvPr/>
        </p:nvSpPr>
        <p:spPr>
          <a:xfrm>
            <a:off x="75721" y="3608388"/>
            <a:ext cx="5105400" cy="727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4000" b="1" i="1" kern="0" dirty="0" err="1">
                <a:solidFill>
                  <a:schemeClr val="bg1"/>
                </a:solidFill>
              </a:rPr>
              <a:t>Babesia</a:t>
            </a:r>
            <a:r>
              <a:rPr lang="en-US" sz="4000" b="1" i="1" kern="0" dirty="0">
                <a:solidFill>
                  <a:schemeClr val="bg1"/>
                </a:solidFill>
              </a:rPr>
              <a:t> </a:t>
            </a:r>
            <a:r>
              <a:rPr lang="en-US" sz="4000" b="1" kern="0" dirty="0">
                <a:solidFill>
                  <a:schemeClr val="bg1"/>
                </a:solidFill>
              </a:rPr>
              <a:t>spp.</a:t>
            </a:r>
            <a:endParaRPr lang="en-US" altLang="en-US" sz="3600" u="sng" kern="0" dirty="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0D5E02D-E314-4FFD-A842-7ED3D3714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8" y="4391817"/>
            <a:ext cx="4887912" cy="454025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Canine* </a:t>
            </a:r>
            <a:r>
              <a:rPr lang="en-US" altLang="en-US" sz="2400" spc="-5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piroplasm</a:t>
            </a:r>
            <a:endParaRPr lang="en-US" altLang="en-US" sz="2400" spc="-5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8B9056F-A91E-4582-B0A9-9926DDF3B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1" y="5538788"/>
            <a:ext cx="4887912" cy="862012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Indirect Life Cycles</a:t>
            </a:r>
          </a:p>
          <a:p>
            <a:pPr lvl="1">
              <a:lnSpc>
                <a:spcPct val="85000"/>
              </a:lnSpc>
              <a:spcAft>
                <a:spcPts val="600"/>
              </a:spcAft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	-Tick-borne disease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582D8E7-28D4-4C52-9F25-7FE00BB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4989932"/>
            <a:ext cx="4886325" cy="454025"/>
          </a:xfrm>
          <a:prstGeom prst="rect">
            <a:avLst/>
          </a:prstGeom>
        </p:spPr>
        <p:txBody>
          <a:bodyPr anchor="b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457200" indent="-457200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spc="-50" dirty="0">
                <a:solidFill>
                  <a:srgbClr val="FFFFFF"/>
                </a:solidFill>
                <a:latin typeface="Century Gothic" panose="020B0502020202020204" pitchFamily="34" charset="0"/>
              </a:rPr>
              <a:t>Anemia/Thrombocytopenia</a:t>
            </a:r>
          </a:p>
        </p:txBody>
      </p:sp>
      <p:pic>
        <p:nvPicPr>
          <p:cNvPr id="25607" name="Picture 2">
            <a:extLst>
              <a:ext uri="{FF2B5EF4-FFF2-40B4-BE49-F238E27FC236}">
                <a16:creationId xmlns:a16="http://schemas.microsoft.com/office/drawing/2014/main" id="{0159210F-7545-4E18-B3CC-B1A6B75754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663" y="2295525"/>
            <a:ext cx="511333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4">
            <a:extLst>
              <a:ext uri="{FF2B5EF4-FFF2-40B4-BE49-F238E27FC236}">
                <a16:creationId xmlns:a16="http://schemas.microsoft.com/office/drawing/2014/main" id="{8BCC17E9-9793-4AB3-96A6-C0C04FC8BB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425" y="0"/>
            <a:ext cx="2668588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">
            <a:extLst>
              <a:ext uri="{FF2B5EF4-FFF2-40B4-BE49-F238E27FC236}">
                <a16:creationId xmlns:a16="http://schemas.microsoft.com/office/drawing/2014/main" id="{279F69C6-8AC1-4080-97D2-40CB680954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-20638"/>
            <a:ext cx="6362700" cy="36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8">
            <a:extLst>
              <a:ext uri="{FF2B5EF4-FFF2-40B4-BE49-F238E27FC236}">
                <a16:creationId xmlns:a16="http://schemas.microsoft.com/office/drawing/2014/main" id="{505F2365-2A84-432F-B527-1B3835A7E6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602038"/>
            <a:ext cx="30686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Rectangle 6">
            <a:extLst>
              <a:ext uri="{FF2B5EF4-FFF2-40B4-BE49-F238E27FC236}">
                <a16:creationId xmlns:a16="http://schemas.microsoft.com/office/drawing/2014/main" id="{F2800C28-1FAA-4B9D-A5A4-AA0CFDA49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6642100"/>
            <a:ext cx="2197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hlinkClick r:id="rId6"/>
              </a:rPr>
              <a:t>https://houndsavers.org/adopt-a-greyhound/</a:t>
            </a:r>
            <a:endParaRPr lang="en-US" altLang="en-US" sz="800"/>
          </a:p>
        </p:txBody>
      </p:sp>
      <p:grpSp>
        <p:nvGrpSpPr>
          <p:cNvPr id="25612" name="Group 26">
            <a:extLst>
              <a:ext uri="{FF2B5EF4-FFF2-40B4-BE49-F238E27FC236}">
                <a16:creationId xmlns:a16="http://schemas.microsoft.com/office/drawing/2014/main" id="{52097A00-9A9F-4B39-BF27-A6C1CAA677DD}"/>
              </a:ext>
            </a:extLst>
          </p:cNvPr>
          <p:cNvGrpSpPr>
            <a:grpSpLocks/>
          </p:cNvGrpSpPr>
          <p:nvPr/>
        </p:nvGrpSpPr>
        <p:grpSpPr bwMode="auto">
          <a:xfrm>
            <a:off x="9372600" y="84138"/>
            <a:ext cx="2135188" cy="2187575"/>
            <a:chOff x="9372600" y="106536"/>
            <a:chExt cx="2134868" cy="2188989"/>
          </a:xfrm>
        </p:grpSpPr>
        <p:pic>
          <p:nvPicPr>
            <p:cNvPr id="25614" name="Picture 2" descr="3. Brown Dog Tick">
              <a:extLst>
                <a:ext uri="{FF2B5EF4-FFF2-40B4-BE49-F238E27FC236}">
                  <a16:creationId xmlns:a16="http://schemas.microsoft.com/office/drawing/2014/main" id="{5B9ABABD-23C4-4C38-B939-930E1C02E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372600" y="106536"/>
              <a:ext cx="2134868" cy="218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Rectangle 10">
              <a:extLst>
                <a:ext uri="{FF2B5EF4-FFF2-40B4-BE49-F238E27FC236}">
                  <a16:creationId xmlns:a16="http://schemas.microsoft.com/office/drawing/2014/main" id="{E6852AB6-BEFC-4713-A4B1-687F4F2D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9800" y="152400"/>
              <a:ext cx="1524000" cy="2286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25613" name="Picture 10" descr="Image result for dermacentor variabilis">
            <a:extLst>
              <a:ext uri="{FF2B5EF4-FFF2-40B4-BE49-F238E27FC236}">
                <a16:creationId xmlns:a16="http://schemas.microsoft.com/office/drawing/2014/main" id="{80ECE656-4210-49DD-AE76-3097CDB8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38" y="2409825"/>
            <a:ext cx="11890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3037" y="6567120"/>
            <a:ext cx="3947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There are </a:t>
            </a:r>
            <a:r>
              <a:rPr lang="en-US" sz="1200" i="1" dirty="0" err="1">
                <a:solidFill>
                  <a:schemeClr val="bg1"/>
                </a:solidFill>
              </a:rPr>
              <a:t>Babesia</a:t>
            </a:r>
            <a:r>
              <a:rPr lang="en-US" sz="1200" dirty="0">
                <a:solidFill>
                  <a:schemeClr val="bg1"/>
                </a:solidFill>
              </a:rPr>
              <a:t> spp. that infect other mammals too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0">
            <a:extLst>
              <a:ext uri="{FF2B5EF4-FFF2-40B4-BE49-F238E27FC236}">
                <a16:creationId xmlns:a16="http://schemas.microsoft.com/office/drawing/2014/main" id="{3FE34657-1D56-44A3-892A-57AC43577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198438"/>
            <a:ext cx="692943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Learning Objectives:</a:t>
            </a:r>
            <a:r>
              <a:rPr lang="en-US" altLang="en-US" sz="3200" b="1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Babesia </a:t>
            </a:r>
            <a:r>
              <a:rPr lang="en-US" altLang="en-US" sz="32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spp.</a:t>
            </a:r>
          </a:p>
        </p:txBody>
      </p:sp>
      <p:sp>
        <p:nvSpPr>
          <p:cNvPr id="22531" name="Rectangle 43">
            <a:extLst>
              <a:ext uri="{FF2B5EF4-FFF2-40B4-BE49-F238E27FC236}">
                <a16:creationId xmlns:a16="http://schemas.microsoft.com/office/drawing/2014/main" id="{BE81DFA5-24F3-4F3D-9C82-66375429E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104900"/>
            <a:ext cx="11963400" cy="48936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Life cycle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know that it is an indirect life cycle and the specified life cycle details.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Transmission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know how 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B. </a:t>
            </a:r>
            <a:r>
              <a:rPr lang="en-US" altLang="en-US" sz="2400" i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vogeli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B. </a:t>
            </a:r>
            <a:r>
              <a:rPr lang="en-US" altLang="en-US" sz="2400" i="1" dirty="0" err="1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gibsoni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are primarily transmitted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US" altLang="en-US" sz="2400" dirty="0">
              <a:solidFill>
                <a:schemeClr val="accent4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Pathogenesis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know the 2 highlighted causes of disease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Clinical signs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know the 6 specified common clinical / laboratory findings for babesiosis and the difference in disease severity between acute and chronic infections.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Diagnosis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know the 3 ways we can diagnose babesiosis, and of the 3, which is the most useful and why.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Treatment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Understand that treatment is different for large 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vs. small 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altLang="en-US" sz="2400" u="sng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Epidemiology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: know the risk factors for canine babesiosis, and understand which breeds are more commonly infected with which </a:t>
            </a:r>
            <a:r>
              <a:rPr lang="en-US" alt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Babesia</a:t>
            </a:r>
            <a:r>
              <a:rPr lang="en-US" altLang="en-US" sz="2400" dirty="0">
                <a:solidFill>
                  <a:schemeClr val="accent4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 spp.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0A630965-0877-4FD0-BA87-234A1DBEB38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1750" y="111125"/>
            <a:ext cx="6858000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entury Gothic" panose="020B0502020202020204" pitchFamily="34" charset="0"/>
              </a:rPr>
              <a:t>Molly is a 4-year-old female spayed American Staffordshire terrier who presents to the NCSU VHC Small Animal Internal Medicine service for </a:t>
            </a:r>
            <a:r>
              <a:rPr lang="en-US" altLang="en-US" sz="2400" b="1" dirty="0">
                <a:latin typeface="Century Gothic" panose="020B0502020202020204" pitchFamily="34" charset="0"/>
              </a:rPr>
              <a:t>decreased appetite and lethargy.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entury Gothic" panose="020B0502020202020204" pitchFamily="34" charset="0"/>
              </a:rPr>
              <a:t>Thrombocytopenia</a:t>
            </a:r>
            <a:r>
              <a:rPr lang="en-US" altLang="en-US" sz="2400" dirty="0">
                <a:latin typeface="Century Gothic" panose="020B0502020202020204" pitchFamily="34" charset="0"/>
              </a:rPr>
              <a:t> and </a:t>
            </a:r>
            <a:r>
              <a:rPr lang="en-US" altLang="en-US" sz="2400" b="1" dirty="0">
                <a:latin typeface="Century Gothic" panose="020B0502020202020204" pitchFamily="34" charset="0"/>
              </a:rPr>
              <a:t>anemia</a:t>
            </a:r>
            <a:r>
              <a:rPr lang="en-US" altLang="en-US" sz="2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4CFC6908-01A1-4B08-AE34-B6FB45EB1D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7600" y="304800"/>
            <a:ext cx="4038600" cy="6054725"/>
          </a:xfrm>
        </p:spPr>
      </p:pic>
      <p:pic>
        <p:nvPicPr>
          <p:cNvPr id="21508" name="Picture 18">
            <a:extLst>
              <a:ext uri="{FF2B5EF4-FFF2-40B4-BE49-F238E27FC236}">
                <a16:creationId xmlns:a16="http://schemas.microsoft.com/office/drawing/2014/main" id="{AFD7CEF9-AFA3-4594-B918-299BE3E4F3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779713"/>
            <a:ext cx="30908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9DAD6852-50F9-4872-A8F0-1404A39AD5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5137150"/>
            <a:ext cx="6632575" cy="140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She has </a:t>
            </a:r>
            <a:br>
              <a:rPr lang="en-US" altLang="en-US" sz="4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altLang="en-US" sz="4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Canine Babesiosis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8">
            <a:extLst>
              <a:ext uri="{FF2B5EF4-FFF2-40B4-BE49-F238E27FC236}">
                <a16:creationId xmlns:a16="http://schemas.microsoft.com/office/drawing/2014/main" id="{B79635FF-2508-4E16-A2B9-A72A8CB63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828829"/>
              </p:ext>
            </p:extLst>
          </p:nvPr>
        </p:nvGraphicFramePr>
        <p:xfrm>
          <a:off x="533400" y="666750"/>
          <a:ext cx="11430000" cy="5859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6053"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Babesia</a:t>
                      </a:r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species</a:t>
                      </a: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Size</a:t>
                      </a: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   Tick Vector</a:t>
                      </a: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Reported Distribution</a:t>
                      </a: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72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canis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Large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Dermacentor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 spp.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Europe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307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vogeli</a:t>
                      </a:r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n-US" sz="1600" i="1" dirty="0">
                          <a:latin typeface="Century Gothic" panose="020B0502020202020204" pitchFamily="34" charset="0"/>
                        </a:rPr>
                        <a:t>(B. </a:t>
                      </a:r>
                      <a:r>
                        <a:rPr lang="en-US" sz="1600" i="1" dirty="0" err="1">
                          <a:latin typeface="Century Gothic" panose="020B0502020202020204" pitchFamily="34" charset="0"/>
                        </a:rPr>
                        <a:t>canis</a:t>
                      </a:r>
                      <a:r>
                        <a:rPr lang="en-US" sz="1600" i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i="1" dirty="0" err="1">
                          <a:latin typeface="Century Gothic" panose="020B0502020202020204" pitchFamily="34" charset="0"/>
                        </a:rPr>
                        <a:t>vogeli</a:t>
                      </a:r>
                      <a:r>
                        <a:rPr lang="en-US" sz="1600" i="1" dirty="0">
                          <a:latin typeface="Century Gothic" panose="020B0502020202020204" pitchFamily="34" charset="0"/>
                        </a:rPr>
                        <a:t>)</a:t>
                      </a:r>
                      <a:endParaRPr lang="en-US" sz="1600" b="1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Rhipicephalus</a:t>
                      </a:r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sanguineus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Worldwide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307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rossi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Haemaphysalis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elliptica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South Africa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72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coco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Amblyomma</a:t>
                      </a:r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americanum</a:t>
                      </a:r>
                      <a:r>
                        <a:rPr lang="en-US" sz="2400" dirty="0">
                          <a:latin typeface="Century Gothic" panose="020B0502020202020204" pitchFamily="34" charset="0"/>
                        </a:rPr>
                        <a:t>?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North America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307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gibsoni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Small</a:t>
                      </a:r>
                      <a:endParaRPr lang="en-US" sz="2400" b="1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/>
                </a:tc>
                <a:tc>
                  <a:txBody>
                    <a:bodyPr/>
                    <a:lstStyle/>
                    <a:p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Haemaphysalis</a:t>
                      </a:r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 spp.</a:t>
                      </a:r>
                      <a:endParaRPr lang="en-US" sz="24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Worldwide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72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conradae</a:t>
                      </a:r>
                      <a:endParaRPr lang="en-US" sz="2400" b="1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?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California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307">
                <a:tc>
                  <a:txBody>
                    <a:bodyPr/>
                    <a:lstStyle/>
                    <a:p>
                      <a:r>
                        <a:rPr lang="en-US" sz="2400" i="1" dirty="0">
                          <a:latin typeface="Century Gothic" panose="020B0502020202020204" pitchFamily="34" charset="0"/>
                        </a:rPr>
                        <a:t>B. </a:t>
                      </a:r>
                      <a:r>
                        <a:rPr lang="en-US" sz="2400" i="1" dirty="0" err="1">
                          <a:latin typeface="Century Gothic" panose="020B0502020202020204" pitchFamily="34" charset="0"/>
                        </a:rPr>
                        <a:t>vulpes</a:t>
                      </a:r>
                      <a:endParaRPr lang="en-US" sz="2400" i="1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US" sz="1600" i="1" dirty="0">
                          <a:latin typeface="Century Gothic" panose="020B0502020202020204" pitchFamily="34" charset="0"/>
                        </a:rPr>
                        <a:t>(B. </a:t>
                      </a:r>
                      <a:r>
                        <a:rPr lang="en-US" sz="1600" i="1" dirty="0" err="1">
                          <a:latin typeface="Century Gothic" panose="020B0502020202020204" pitchFamily="34" charset="0"/>
                        </a:rPr>
                        <a:t>microti</a:t>
                      </a:r>
                      <a:r>
                        <a:rPr lang="en-US" sz="1600" i="1" dirty="0">
                          <a:latin typeface="Century Gothic" panose="020B0502020202020204" pitchFamily="34" charset="0"/>
                        </a:rPr>
                        <a:t>-like)</a:t>
                      </a:r>
                      <a:endParaRPr lang="en-US" sz="1600" b="0" i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entury Gothic" panose="020B0502020202020204" pitchFamily="34" charset="0"/>
                        </a:rPr>
                        <a:t>?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entury Gothic" panose="020B0502020202020204" pitchFamily="34" charset="0"/>
                        </a:rPr>
                        <a:t>Europe and North America</a:t>
                      </a:r>
                      <a:endParaRPr lang="en-US" sz="2400" b="0" i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34280" marB="342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9745" name="Picture 2">
            <a:extLst>
              <a:ext uri="{FF2B5EF4-FFF2-40B4-BE49-F238E27FC236}">
                <a16:creationId xmlns:a16="http://schemas.microsoft.com/office/drawing/2014/main" id="{1525F33F-142A-43D5-8E44-06278C6E9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247900"/>
            <a:ext cx="190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46" name="Picture 3">
            <a:extLst>
              <a:ext uri="{FF2B5EF4-FFF2-40B4-BE49-F238E27FC236}">
                <a16:creationId xmlns:a16="http://schemas.microsoft.com/office/drawing/2014/main" id="{54B4E7D0-EECB-4DBC-A47F-045773BAED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25" y="4942660"/>
            <a:ext cx="21240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B921E60-5126-43D8-88C7-2FD288771843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28575"/>
            <a:ext cx="8382000" cy="4651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i="1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Babesia </a:t>
            </a:r>
            <a:r>
              <a:rPr lang="en-US" kern="0" dirty="0">
                <a:solidFill>
                  <a:srgbClr val="002060"/>
                </a:solidFill>
                <a:latin typeface="Century Gothic" panose="020B0502020202020204" pitchFamily="34" charset="0"/>
              </a:rPr>
              <a:t>spp. that infect dogs</a:t>
            </a:r>
            <a:endParaRPr lang="en-US" altLang="en-US" u="sng" kern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2B5AA3B-EA89-4244-B19A-CEBF6C8C2BF8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6467475"/>
            <a:ext cx="7086600" cy="466725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FYI</a:t>
            </a:r>
            <a:r>
              <a:rPr lang="en-US" sz="2000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0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this chart, except </a:t>
            </a:r>
            <a:r>
              <a:rPr lang="en-US" sz="2000" b="0" i="1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B. </a:t>
            </a:r>
            <a:r>
              <a:rPr lang="en-US" sz="2000" b="0" i="1" kern="0" dirty="0" err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vogeli</a:t>
            </a:r>
            <a:r>
              <a:rPr lang="en-US" sz="2000" b="0" i="1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b="0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US" sz="2000" b="0" i="1" kern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B. </a:t>
            </a:r>
            <a:r>
              <a:rPr lang="en-US" sz="2000" b="0" i="1" kern="0" dirty="0" err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gibsoni</a:t>
            </a:r>
            <a:endParaRPr lang="en-US" altLang="en-US" sz="2000" b="0" u="sng" kern="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9F254F3-3A16-470E-BCA6-756CFD990CDA}"/>
              </a:ext>
            </a:extLst>
          </p:cNvPr>
          <p:cNvSpPr/>
          <p:nvPr/>
        </p:nvSpPr>
        <p:spPr bwMode="auto">
          <a:xfrm>
            <a:off x="2268071" y="2135048"/>
            <a:ext cx="457200" cy="3429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5A9823B3-FCB8-4019-9C69-A60ED088F862}"/>
              </a:ext>
            </a:extLst>
          </p:cNvPr>
          <p:cNvSpPr/>
          <p:nvPr/>
        </p:nvSpPr>
        <p:spPr bwMode="auto">
          <a:xfrm>
            <a:off x="2268071" y="4632045"/>
            <a:ext cx="457200" cy="34290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2731</TotalTime>
  <Words>3514</Words>
  <Application>Microsoft Office PowerPoint</Application>
  <PresentationFormat>Widescreen</PresentationFormat>
  <Paragraphs>510</Paragraphs>
  <Slides>56</Slides>
  <Notes>40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Arial</vt:lpstr>
      <vt:lpstr>Century Gothic</vt:lpstr>
      <vt:lpstr>Franklin</vt:lpstr>
      <vt:lpstr>Google Sans</vt:lpstr>
      <vt:lpstr>Times New Roman</vt:lpstr>
      <vt:lpstr>Wingdings</vt:lpstr>
      <vt:lpstr>Capsules</vt:lpstr>
      <vt:lpstr>Blood Apicomplexans:   Introduction to Piroplasmidia  (Babesia spp. and Cytauxzoon felis) </vt:lpstr>
      <vt:lpstr>PowerPoint Presentation</vt:lpstr>
      <vt:lpstr>What Are Piroplasms?</vt:lpstr>
      <vt:lpstr>Morphology: Piroplasmidia</vt:lpstr>
      <vt:lpstr>PowerPoint Presentation</vt:lpstr>
      <vt:lpstr>PowerPoint Presentation</vt:lpstr>
      <vt:lpstr>PowerPoint Presentation</vt:lpstr>
      <vt:lpstr>She has  Canine Babesiosis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Babesiosis Clinical Signs</vt:lpstr>
      <vt:lpstr>Babesiosis Hematological findings</vt:lpstr>
      <vt:lpstr>Babesiosis Biochemical findings</vt:lpstr>
      <vt:lpstr>Babesiosis Diagnosis</vt:lpstr>
      <vt:lpstr>FYI: Babesia Parasite Visualization</vt:lpstr>
      <vt:lpstr>PowerPoint Presentation</vt:lpstr>
      <vt:lpstr>Babesia Serology</vt:lpstr>
      <vt:lpstr>Babesia PCR Testing</vt:lpstr>
      <vt:lpstr>Babesia Diagnostic Summary</vt:lpstr>
      <vt:lpstr>PowerPoint Presentation</vt:lpstr>
      <vt:lpstr>PowerPoint Presentation</vt:lpstr>
      <vt:lpstr>Babesia Epidemiology</vt:lpstr>
      <vt:lpstr>PowerPoint Presentation</vt:lpstr>
      <vt:lpstr>Babesiosis Take-Home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Schizont-laden Macrophages in vessels</vt:lpstr>
      <vt:lpstr>Cytauxzoonosis: Clinical Signs/History</vt:lpstr>
      <vt:lpstr>Whirley’s CBC</vt:lpstr>
      <vt:lpstr>C. felis: Laboratory Findings</vt:lpstr>
      <vt:lpstr>PowerPoint Presentation</vt:lpstr>
      <vt:lpstr>Are these clumped platelets on blood smear exam?</vt:lpstr>
      <vt:lpstr>Closer  examination…  this is a schizont!</vt:lpstr>
      <vt:lpstr>PowerPoint Presentation</vt:lpstr>
      <vt:lpstr>PowerPoint Presentation</vt:lpstr>
      <vt:lpstr>Course of events following C. felis infection of cats</vt:lpstr>
      <vt:lpstr>PowerPoint Presentation</vt:lpstr>
      <vt:lpstr>Atovaquone /Azithromycin Full-scale Trial (FYI)</vt:lpstr>
      <vt:lpstr>Atovaquone /Azithromycin Full-scale Trial (FYI)</vt:lpstr>
      <vt:lpstr>But….</vt:lpstr>
      <vt:lpstr>PowerPoint Presentation</vt:lpstr>
      <vt:lpstr>PowerPoint Presentation</vt:lpstr>
      <vt:lpstr>Highest prevalence in spring and summer</vt:lpstr>
      <vt:lpstr>PowerPoint Presentation</vt:lpstr>
      <vt:lpstr>Cytauxzoon Take Home Points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Atovaquone and Azithromycin for the Treatment of Cytauxzoon felis Infections</dc:title>
  <dc:creator>ajbirken</dc:creator>
  <cp:lastModifiedBy>James R Flowers</cp:lastModifiedBy>
  <cp:revision>306</cp:revision>
  <dcterms:created xsi:type="dcterms:W3CDTF">2008-06-03T01:41:51Z</dcterms:created>
  <dcterms:modified xsi:type="dcterms:W3CDTF">2023-08-24T07:24:02Z</dcterms:modified>
</cp:coreProperties>
</file>