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422" r:id="rId2"/>
    <p:sldId id="257" r:id="rId3"/>
    <p:sldId id="330" r:id="rId4"/>
    <p:sldId id="267" r:id="rId5"/>
    <p:sldId id="434" r:id="rId6"/>
    <p:sldId id="265" r:id="rId7"/>
    <p:sldId id="269" r:id="rId8"/>
    <p:sldId id="271" r:id="rId9"/>
    <p:sldId id="339" r:id="rId10"/>
    <p:sldId id="340" r:id="rId11"/>
    <p:sldId id="343" r:id="rId12"/>
    <p:sldId id="408" r:id="rId13"/>
    <p:sldId id="349" r:id="rId14"/>
    <p:sldId id="351" r:id="rId15"/>
    <p:sldId id="423" r:id="rId16"/>
    <p:sldId id="411" r:id="rId17"/>
    <p:sldId id="354" r:id="rId18"/>
    <p:sldId id="357" r:id="rId19"/>
    <p:sldId id="359" r:id="rId20"/>
    <p:sldId id="360" r:id="rId21"/>
    <p:sldId id="362" r:id="rId22"/>
    <p:sldId id="366" r:id="rId23"/>
    <p:sldId id="368" r:id="rId24"/>
    <p:sldId id="373" r:id="rId25"/>
    <p:sldId id="381" r:id="rId26"/>
    <p:sldId id="384" r:id="rId27"/>
    <p:sldId id="386" r:id="rId28"/>
    <p:sldId id="392" r:id="rId29"/>
    <p:sldId id="428" r:id="rId30"/>
    <p:sldId id="398" r:id="rId31"/>
    <p:sldId id="437" r:id="rId32"/>
    <p:sldId id="436" r:id="rId33"/>
    <p:sldId id="438" r:id="rId34"/>
    <p:sldId id="272" r:id="rId35"/>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38" autoAdjust="0"/>
    <p:restoredTop sz="81401" autoAdjust="0"/>
  </p:normalViewPr>
  <p:slideViewPr>
    <p:cSldViewPr snapToGrid="0">
      <p:cViewPr varScale="1">
        <p:scale>
          <a:sx n="60" d="100"/>
          <a:sy n="60" d="100"/>
        </p:scale>
        <p:origin x="96" y="348"/>
      </p:cViewPr>
      <p:guideLst/>
    </p:cSldViewPr>
  </p:slideViewPr>
  <p:notesTextViewPr>
    <p:cViewPr>
      <p:scale>
        <a:sx n="1" d="1"/>
        <a:sy n="1" d="1"/>
      </p:scale>
      <p:origin x="0" y="0"/>
    </p:cViewPr>
  </p:notesTextViewPr>
  <p:sorterViewPr>
    <p:cViewPr>
      <p:scale>
        <a:sx n="100" d="100"/>
        <a:sy n="100" d="100"/>
      </p:scale>
      <p:origin x="0" y="-27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D996819-948C-4B32-9B87-D16B9FA8B6C9}" type="datetimeFigureOut">
              <a:rPr lang="en-US" smtClean="0"/>
              <a:t>10/31/2023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8CE5BC2-F636-44DB-8188-C1B49442CB10}" type="slidenum">
              <a:rPr lang="en-US" smtClean="0"/>
              <a:t>‹#›</a:t>
            </a:fld>
            <a:endParaRPr lang="en-US"/>
          </a:p>
        </p:txBody>
      </p:sp>
    </p:spTree>
    <p:extLst>
      <p:ext uri="{BB962C8B-B14F-4D97-AF65-F5344CB8AC3E}">
        <p14:creationId xmlns:p14="http://schemas.microsoft.com/office/powerpoint/2010/main" val="31877195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7424" indent="-302856">
              <a:defRPr>
                <a:solidFill>
                  <a:schemeClr val="tx1"/>
                </a:solidFill>
                <a:latin typeface="Arial" panose="020B0604020202020204" pitchFamily="34" charset="0"/>
                <a:ea typeface="ＭＳ Ｐゴシック" panose="020B0600070205080204" pitchFamily="34" charset="-128"/>
              </a:defRPr>
            </a:lvl2pPr>
            <a:lvl3pPr marL="1211422" indent="-242285">
              <a:defRPr>
                <a:solidFill>
                  <a:schemeClr val="tx1"/>
                </a:solidFill>
                <a:latin typeface="Arial" panose="020B0604020202020204" pitchFamily="34" charset="0"/>
                <a:ea typeface="ＭＳ Ｐゴシック" panose="020B0600070205080204" pitchFamily="34" charset="-128"/>
              </a:defRPr>
            </a:lvl3pPr>
            <a:lvl4pPr marL="1695991" indent="-242285">
              <a:defRPr>
                <a:solidFill>
                  <a:schemeClr val="tx1"/>
                </a:solidFill>
                <a:latin typeface="Arial" panose="020B0604020202020204" pitchFamily="34" charset="0"/>
                <a:ea typeface="ＭＳ Ｐゴシック" panose="020B0600070205080204" pitchFamily="34" charset="-128"/>
              </a:defRPr>
            </a:lvl4pPr>
            <a:lvl5pPr marL="2180560" indent="-242285">
              <a:defRPr>
                <a:solidFill>
                  <a:schemeClr val="tx1"/>
                </a:solidFill>
                <a:latin typeface="Arial" panose="020B0604020202020204" pitchFamily="34" charset="0"/>
                <a:ea typeface="ＭＳ Ｐゴシック" panose="020B0600070205080204" pitchFamily="34" charset="-128"/>
              </a:defRPr>
            </a:lvl5pPr>
            <a:lvl6pPr marL="2665128"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9697"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34267"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8836"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a:t>
            </a:fld>
            <a:endParaRPr lang="en-US" altLang="en-US"/>
          </a:p>
        </p:txBody>
      </p:sp>
    </p:spTree>
    <p:extLst>
      <p:ext uri="{BB962C8B-B14F-4D97-AF65-F5344CB8AC3E}">
        <p14:creationId xmlns:p14="http://schemas.microsoft.com/office/powerpoint/2010/main" val="16665897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lecture is for information only, you will not be tested on specific content within this lecture</a:t>
            </a:r>
          </a:p>
          <a:p>
            <a:r>
              <a:rPr lang="en-US" dirty="0"/>
              <a:t> </a:t>
            </a:r>
          </a:p>
          <a:p>
            <a:r>
              <a:rPr lang="en-US" dirty="0"/>
              <a:t>You should gain a general understanding of the digenetic trematodes:  -- their general morphologic characteristics and their basic life cycle.</a:t>
            </a:r>
          </a:p>
        </p:txBody>
      </p:sp>
      <p:sp>
        <p:nvSpPr>
          <p:cNvPr id="4" name="Slide Number Placeholder 3"/>
          <p:cNvSpPr>
            <a:spLocks noGrp="1"/>
          </p:cNvSpPr>
          <p:nvPr>
            <p:ph type="sldNum" sz="quarter" idx="5"/>
          </p:nvPr>
        </p:nvSpPr>
        <p:spPr/>
        <p:txBody>
          <a:bodyPr/>
          <a:lstStyle/>
          <a:p>
            <a:fld id="{DAB44083-A2B0-473F-93CB-FBABF270A72D}" type="slidenum">
              <a:rPr lang="en-US" smtClean="0"/>
              <a:t>10</a:t>
            </a:fld>
            <a:endParaRPr lang="en-US"/>
          </a:p>
        </p:txBody>
      </p:sp>
    </p:spTree>
    <p:extLst>
      <p:ext uri="{BB962C8B-B14F-4D97-AF65-F5344CB8AC3E}">
        <p14:creationId xmlns:p14="http://schemas.microsoft.com/office/powerpoint/2010/main" val="193563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of the most unique characteristics of digenetic flukes is their very complex life cycles, with multiple life stages and at least 2 animal hosts.</a:t>
            </a:r>
          </a:p>
          <a:p>
            <a:r>
              <a:rPr lang="en-US" dirty="0"/>
              <a:t> </a:t>
            </a:r>
          </a:p>
          <a:p>
            <a:r>
              <a:rPr lang="en-US" dirty="0"/>
              <a:t>The basic digenean life cycle is as follows:</a:t>
            </a:r>
          </a:p>
          <a:p>
            <a:r>
              <a:rPr lang="en-US" dirty="0"/>
              <a:t>Adult worms live in the definitive host where sexual reproduction occurs, and eggs are produced.</a:t>
            </a:r>
          </a:p>
          <a:p>
            <a:r>
              <a:rPr lang="en-US" dirty="0"/>
              <a:t>Ova are distributed throughout the environment, usually in the host’s feces</a:t>
            </a:r>
          </a:p>
          <a:p>
            <a:r>
              <a:rPr lang="en-US" dirty="0"/>
              <a:t>Within the ova, a larval stage called a miracidium develops. For some flukes, when the egg enters water, the ciliated miracidium hatches and swims through the water in search of a snail host.</a:t>
            </a:r>
          </a:p>
          <a:p>
            <a:r>
              <a:rPr lang="en-US" dirty="0"/>
              <a:t>Within the snail host, many larval stages (called sporocysts and redia) are produced asexually by internal budding.</a:t>
            </a:r>
          </a:p>
          <a:p>
            <a:r>
              <a:rPr lang="en-US" dirty="0"/>
              <a:t>Eventually another larval stage, the cercaria is produced. The cercaria, meaning tail-bearing, leave the snail host and utilizes its tail in search of a 2</a:t>
            </a:r>
            <a:r>
              <a:rPr lang="en-US" baseline="30000" dirty="0"/>
              <a:t>nd</a:t>
            </a:r>
            <a:r>
              <a:rPr lang="en-US" dirty="0"/>
              <a:t> intermediate host or environmental substrate.</a:t>
            </a:r>
          </a:p>
          <a:p>
            <a:r>
              <a:rPr lang="en-US" dirty="0"/>
              <a:t>On the environmental substrate or within the 2</a:t>
            </a:r>
            <a:r>
              <a:rPr lang="en-US" baseline="30000" dirty="0"/>
              <a:t>nd</a:t>
            </a:r>
            <a:r>
              <a:rPr lang="en-US" dirty="0"/>
              <a:t> intermediate host, the cercariae develops into an encysted infective stage, the metacercaria.</a:t>
            </a:r>
          </a:p>
          <a:p>
            <a:r>
              <a:rPr lang="en-US" dirty="0"/>
              <a:t>After being ingested by the definitive host, the metacercaria excysts and develops into an adult worm.</a:t>
            </a:r>
          </a:p>
        </p:txBody>
      </p:sp>
      <p:sp>
        <p:nvSpPr>
          <p:cNvPr id="4" name="Slide Number Placeholder 3"/>
          <p:cNvSpPr>
            <a:spLocks noGrp="1"/>
          </p:cNvSpPr>
          <p:nvPr>
            <p:ph type="sldNum" sz="quarter" idx="5"/>
          </p:nvPr>
        </p:nvSpPr>
        <p:spPr/>
        <p:txBody>
          <a:bodyPr/>
          <a:lstStyle/>
          <a:p>
            <a:fld id="{DAB44083-A2B0-473F-93CB-FBABF270A72D}" type="slidenum">
              <a:rPr lang="en-US" smtClean="0"/>
              <a:t>11</a:t>
            </a:fld>
            <a:endParaRPr lang="en-US"/>
          </a:p>
        </p:txBody>
      </p:sp>
    </p:spTree>
    <p:extLst>
      <p:ext uri="{BB962C8B-B14F-4D97-AF65-F5344CB8AC3E}">
        <p14:creationId xmlns:p14="http://schemas.microsoft.com/office/powerpoint/2010/main" val="40907893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12</a:t>
            </a:fld>
            <a:endParaRPr lang="en-US"/>
          </a:p>
        </p:txBody>
      </p:sp>
    </p:spTree>
    <p:extLst>
      <p:ext uri="{BB962C8B-B14F-4D97-AF65-F5344CB8AC3E}">
        <p14:creationId xmlns:p14="http://schemas.microsoft.com/office/powerpoint/2010/main" val="3145476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13</a:t>
            </a:fld>
            <a:endParaRPr lang="en-US"/>
          </a:p>
        </p:txBody>
      </p:sp>
    </p:spTree>
    <p:extLst>
      <p:ext uri="{BB962C8B-B14F-4D97-AF65-F5344CB8AC3E}">
        <p14:creationId xmlns:p14="http://schemas.microsoft.com/office/powerpoint/2010/main" val="2802755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lists the specific fluke parasites that we will be discussing in this course.</a:t>
            </a:r>
          </a:p>
          <a:p>
            <a:r>
              <a:rPr lang="en-US" dirty="0"/>
              <a:t> </a:t>
            </a:r>
          </a:p>
          <a:p>
            <a:r>
              <a:rPr lang="en-US" dirty="0"/>
              <a:t>Notice that the common name of many flukes corresponds to the habitat of the adult worm within the definitive host.</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14</a:t>
            </a:fld>
            <a:endParaRPr lang="en-US"/>
          </a:p>
        </p:txBody>
      </p:sp>
    </p:spTree>
    <p:extLst>
      <p:ext uri="{BB962C8B-B14F-4D97-AF65-F5344CB8AC3E}">
        <p14:creationId xmlns:p14="http://schemas.microsoft.com/office/powerpoint/2010/main" val="47316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15</a:t>
            </a:fld>
            <a:endParaRPr lang="en-US"/>
          </a:p>
        </p:txBody>
      </p:sp>
    </p:spTree>
    <p:extLst>
      <p:ext uri="{BB962C8B-B14F-4D97-AF65-F5344CB8AC3E}">
        <p14:creationId xmlns:p14="http://schemas.microsoft.com/office/powerpoint/2010/main" val="11777381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 following lectures on Trematodes will be used for quizzes &amp; exams.</a:t>
            </a: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7424" indent="-302856">
              <a:defRPr>
                <a:solidFill>
                  <a:schemeClr val="tx1"/>
                </a:solidFill>
                <a:latin typeface="Arial" panose="020B0604020202020204" pitchFamily="34" charset="0"/>
                <a:ea typeface="ＭＳ Ｐゴシック" panose="020B0600070205080204" pitchFamily="34" charset="-128"/>
              </a:defRPr>
            </a:lvl2pPr>
            <a:lvl3pPr marL="1211422" indent="-242285">
              <a:defRPr>
                <a:solidFill>
                  <a:schemeClr val="tx1"/>
                </a:solidFill>
                <a:latin typeface="Arial" panose="020B0604020202020204" pitchFamily="34" charset="0"/>
                <a:ea typeface="ＭＳ Ｐゴシック" panose="020B0600070205080204" pitchFamily="34" charset="-128"/>
              </a:defRPr>
            </a:lvl3pPr>
            <a:lvl4pPr marL="1695991" indent="-242285">
              <a:defRPr>
                <a:solidFill>
                  <a:schemeClr val="tx1"/>
                </a:solidFill>
                <a:latin typeface="Arial" panose="020B0604020202020204" pitchFamily="34" charset="0"/>
                <a:ea typeface="ＭＳ Ｐゴシック" panose="020B0600070205080204" pitchFamily="34" charset="-128"/>
              </a:defRPr>
            </a:lvl4pPr>
            <a:lvl5pPr marL="2180560" indent="-242285">
              <a:defRPr>
                <a:solidFill>
                  <a:schemeClr val="tx1"/>
                </a:solidFill>
                <a:latin typeface="Arial" panose="020B0604020202020204" pitchFamily="34" charset="0"/>
                <a:ea typeface="ＭＳ Ｐゴシック" panose="020B0600070205080204" pitchFamily="34" charset="-128"/>
              </a:defRPr>
            </a:lvl5pPr>
            <a:lvl6pPr marL="2665128"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9697"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34267"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8836"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16</a:t>
            </a:fld>
            <a:endParaRPr lang="en-US" altLang="en-US"/>
          </a:p>
        </p:txBody>
      </p:sp>
    </p:spTree>
    <p:extLst>
      <p:ext uri="{BB962C8B-B14F-4D97-AF65-F5344CB8AC3E}">
        <p14:creationId xmlns:p14="http://schemas.microsoft.com/office/powerpoint/2010/main" val="9879063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17</a:t>
            </a:fld>
            <a:endParaRPr lang="en-US"/>
          </a:p>
        </p:txBody>
      </p:sp>
    </p:spTree>
    <p:extLst>
      <p:ext uri="{BB962C8B-B14F-4D97-AF65-F5344CB8AC3E}">
        <p14:creationId xmlns:p14="http://schemas.microsoft.com/office/powerpoint/2010/main" val="18226273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i="1" dirty="0"/>
              <a:t>Fasciola</a:t>
            </a:r>
            <a:r>
              <a:rPr lang="en-US" dirty="0"/>
              <a:t> are widespread and inhabit 70 countries and parts of all continents except for Antarctica. The regions most impacted by </a:t>
            </a:r>
            <a:r>
              <a:rPr lang="en-US" i="1" dirty="0"/>
              <a:t>Fasciola</a:t>
            </a:r>
            <a:r>
              <a:rPr lang="en-US" dirty="0"/>
              <a:t> are the northern </a:t>
            </a:r>
            <a:r>
              <a:rPr lang="en-US" u="none" baseline="0" dirty="0">
                <a:solidFill>
                  <a:schemeClr val="tx1"/>
                </a:solidFill>
              </a:rPr>
              <a:t>Andes</a:t>
            </a:r>
            <a:r>
              <a:rPr lang="en-US" dirty="0"/>
              <a:t> and the Mediterranean region.</a:t>
            </a:r>
          </a:p>
          <a:p>
            <a:pPr defTabSz="931774">
              <a:defRPr/>
            </a:pPr>
            <a:endParaRPr lang="en-US" dirty="0"/>
          </a:p>
          <a:p>
            <a:r>
              <a:rPr lang="en-US" dirty="0"/>
              <a:t>Even in non-endemic areas, knowledge of livestock origins (Herd History) would be helpful with evaluating diagnosis.</a:t>
            </a:r>
          </a:p>
          <a:p>
            <a:r>
              <a:rPr lang="en-US" dirty="0"/>
              <a:t>Currently the absence of </a:t>
            </a:r>
            <a:r>
              <a:rPr lang="en-US" i="1" dirty="0"/>
              <a:t>F.</a:t>
            </a:r>
            <a:r>
              <a:rPr lang="en-US" i="1" baseline="0" dirty="0"/>
              <a:t> hepatica</a:t>
            </a:r>
            <a:r>
              <a:rPr lang="en-US" baseline="0" dirty="0"/>
              <a:t>’s snail host </a:t>
            </a:r>
            <a:r>
              <a:rPr lang="en-US" dirty="0"/>
              <a:t>in North Carolina has excluded endemicity of fascioliasis in NC.</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18</a:t>
            </a:fld>
            <a:endParaRPr lang="en-US"/>
          </a:p>
        </p:txBody>
      </p:sp>
    </p:spTree>
    <p:extLst>
      <p:ext uri="{BB962C8B-B14F-4D97-AF65-F5344CB8AC3E}">
        <p14:creationId xmlns:p14="http://schemas.microsoft.com/office/powerpoint/2010/main" val="28099261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Acute and subacute is a clinical / pathology issue.</a:t>
            </a:r>
          </a:p>
          <a:p>
            <a:r>
              <a:rPr lang="en-US" dirty="0"/>
              <a:t>Acute and subacute Fascioliasis is the direct result of the liver damage / trauma caused by </a:t>
            </a:r>
            <a:r>
              <a:rPr lang="en-US" u="sng" dirty="0"/>
              <a:t>migrating juvenile flukes</a:t>
            </a:r>
            <a:r>
              <a:rPr lang="en-US" dirty="0"/>
              <a:t>; (not the adult flukes in the bile ducts).</a:t>
            </a:r>
          </a:p>
          <a:p>
            <a:r>
              <a:rPr lang="en-US" dirty="0"/>
              <a:t>If an acute fascioliasis is the premier infection, would eggs be seen on fecal diagnostics?</a:t>
            </a:r>
          </a:p>
        </p:txBody>
      </p:sp>
      <p:sp>
        <p:nvSpPr>
          <p:cNvPr id="4" name="Slide Number Placeholder 3"/>
          <p:cNvSpPr>
            <a:spLocks noGrp="1"/>
          </p:cNvSpPr>
          <p:nvPr>
            <p:ph type="sldNum" sz="quarter" idx="10"/>
          </p:nvPr>
        </p:nvSpPr>
        <p:spPr/>
        <p:txBody>
          <a:bodyPr/>
          <a:lstStyle/>
          <a:p>
            <a:fld id="{DAB44083-A2B0-473F-93CB-FBABF270A72D}" type="slidenum">
              <a:rPr lang="en-US" smtClean="0"/>
              <a:t>19</a:t>
            </a:fld>
            <a:endParaRPr lang="en-US"/>
          </a:p>
        </p:txBody>
      </p:sp>
    </p:spTree>
    <p:extLst>
      <p:ext uri="{BB962C8B-B14F-4D97-AF65-F5344CB8AC3E}">
        <p14:creationId xmlns:p14="http://schemas.microsoft.com/office/powerpoint/2010/main" val="1619979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a:latin typeface="Arial Black" panose="020B0A04020102020204" pitchFamily="34" charset="0"/>
              </a:rPr>
              <a:t>Nematoda</a:t>
            </a:r>
          </a:p>
          <a:p>
            <a:r>
              <a:rPr lang="en-US" b="1" dirty="0">
                <a:latin typeface="Arial Black" panose="020B0A04020102020204" pitchFamily="34" charset="0"/>
              </a:rPr>
              <a:t>A - </a:t>
            </a:r>
            <a:r>
              <a:rPr lang="en-US" b="1" dirty="0">
                <a:latin typeface="Baguet Script" panose="020B0604020202020204" pitchFamily="2" charset="0"/>
              </a:rPr>
              <a:t>Pseudocoelomate</a:t>
            </a:r>
          </a:p>
          <a:p>
            <a:r>
              <a:rPr lang="en-US" b="1" dirty="0">
                <a:latin typeface="Arial Black" panose="020B0A04020102020204" pitchFamily="34" charset="0"/>
              </a:rPr>
              <a:t>B – Dioecious</a:t>
            </a:r>
          </a:p>
          <a:p>
            <a:r>
              <a:rPr lang="en-US" b="1" dirty="0">
                <a:latin typeface="Arial Black" panose="020B0A04020102020204" pitchFamily="34" charset="0"/>
              </a:rPr>
              <a:t>C – Secreted Cuticle</a:t>
            </a:r>
          </a:p>
          <a:p>
            <a:r>
              <a:rPr lang="en-US" b="1" dirty="0">
                <a:latin typeface="Arial Black" panose="020B0A04020102020204" pitchFamily="34" charset="0"/>
              </a:rPr>
              <a:t>D – Complete GI tract</a:t>
            </a:r>
          </a:p>
          <a:p>
            <a:endParaRPr lang="en-US" b="1" dirty="0">
              <a:latin typeface="Arial Black" panose="020B0A04020102020204" pitchFamily="34" charset="0"/>
            </a:endParaRPr>
          </a:p>
          <a:p>
            <a:r>
              <a:rPr lang="en-US" b="1" u="sng" dirty="0">
                <a:latin typeface="Arial Black" panose="020B0A04020102020204" pitchFamily="34" charset="0"/>
              </a:rPr>
              <a:t>Platyhelminthes</a:t>
            </a:r>
          </a:p>
          <a:p>
            <a:r>
              <a:rPr lang="en-US" b="1" dirty="0">
                <a:latin typeface="Arial Black" panose="020B0A04020102020204" pitchFamily="34" charset="0"/>
              </a:rPr>
              <a:t>A’ - Acoelomate</a:t>
            </a:r>
          </a:p>
          <a:p>
            <a:r>
              <a:rPr lang="en-US" b="1" dirty="0">
                <a:latin typeface="Arial Black" panose="020B0A04020102020204" pitchFamily="34" charset="0"/>
              </a:rPr>
              <a:t>B’ – Monoecious</a:t>
            </a:r>
          </a:p>
          <a:p>
            <a:r>
              <a:rPr lang="en-US" b="1" dirty="0">
                <a:latin typeface="Arial Black" panose="020B0A04020102020204" pitchFamily="34" charset="0"/>
              </a:rPr>
              <a:t>C’ – Living Tegument</a:t>
            </a:r>
          </a:p>
          <a:p>
            <a:r>
              <a:rPr lang="en-US" b="1" dirty="0">
                <a:latin typeface="Arial Black" panose="020B0A04020102020204" pitchFamily="34" charset="0"/>
              </a:rPr>
              <a:t>D’ – Incomplete GI tract</a:t>
            </a:r>
          </a:p>
          <a:p>
            <a:endParaRPr lang="en-US" dirty="0"/>
          </a:p>
        </p:txBody>
      </p:sp>
      <p:sp>
        <p:nvSpPr>
          <p:cNvPr id="4" name="Slide Number Placeholder 3"/>
          <p:cNvSpPr>
            <a:spLocks noGrp="1"/>
          </p:cNvSpPr>
          <p:nvPr>
            <p:ph type="sldNum" sz="quarter" idx="5"/>
          </p:nvPr>
        </p:nvSpPr>
        <p:spPr/>
        <p:txBody>
          <a:bodyPr/>
          <a:lstStyle/>
          <a:p>
            <a:fld id="{A8CE5BC2-F636-44DB-8188-C1B49442CB10}" type="slidenum">
              <a:rPr lang="en-US" smtClean="0"/>
              <a:t>2</a:t>
            </a:fld>
            <a:endParaRPr lang="en-US"/>
          </a:p>
        </p:txBody>
      </p:sp>
    </p:spTree>
    <p:extLst>
      <p:ext uri="{BB962C8B-B14F-4D97-AF65-F5344CB8AC3E}">
        <p14:creationId xmlns:p14="http://schemas.microsoft.com/office/powerpoint/2010/main" val="391377793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Cattle, chronic Fascioliasis is usually an economic issue, causing loss of productivity as well as liver condemnation at the slaughterhouse.</a:t>
            </a:r>
          </a:p>
          <a:p>
            <a:r>
              <a:rPr lang="en-US" dirty="0"/>
              <a:t>In Sheep, Goats and Camelids, chronic Fascioliasis presents as as a clinical disease, often leads to death.</a:t>
            </a:r>
          </a:p>
          <a:p>
            <a:r>
              <a:rPr lang="en-US" dirty="0"/>
              <a:t>Would eggs be seen on fecal diagnostics?</a:t>
            </a:r>
          </a:p>
        </p:txBody>
      </p:sp>
      <p:sp>
        <p:nvSpPr>
          <p:cNvPr id="4" name="Slide Number Placeholder 3"/>
          <p:cNvSpPr>
            <a:spLocks noGrp="1"/>
          </p:cNvSpPr>
          <p:nvPr>
            <p:ph type="sldNum" sz="quarter" idx="10"/>
          </p:nvPr>
        </p:nvSpPr>
        <p:spPr/>
        <p:txBody>
          <a:bodyPr/>
          <a:lstStyle/>
          <a:p>
            <a:fld id="{DAB44083-A2B0-473F-93CB-FBABF270A72D}" type="slidenum">
              <a:rPr lang="en-US" smtClean="0"/>
              <a:t>20</a:t>
            </a:fld>
            <a:endParaRPr lang="en-US"/>
          </a:p>
        </p:txBody>
      </p:sp>
    </p:spTree>
    <p:extLst>
      <p:ext uri="{BB962C8B-B14F-4D97-AF65-F5344CB8AC3E}">
        <p14:creationId xmlns:p14="http://schemas.microsoft.com/office/powerpoint/2010/main" val="91375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B7AE9EB-B704-E44B-88E9-B65049C6609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61C1AF84-7B9C-9C4C-88B6-0B6050394D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0964" name="Slide Number Placeholder 3">
            <a:extLst>
              <a:ext uri="{FF2B5EF4-FFF2-40B4-BE49-F238E27FC236}">
                <a16:creationId xmlns:a16="http://schemas.microsoft.com/office/drawing/2014/main" id="{7E71568A-17D2-144E-A5CB-AC83DF1B9C9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066" indent="-291179">
              <a:spcBef>
                <a:spcPct val="30000"/>
              </a:spcBef>
              <a:defRPr sz="1200">
                <a:solidFill>
                  <a:schemeClr val="tx1"/>
                </a:solidFill>
                <a:latin typeface="Calibri" panose="020F0502020204030204" pitchFamily="34" charset="0"/>
              </a:defRPr>
            </a:lvl2pPr>
            <a:lvl3pPr marL="1164717" indent="-232943">
              <a:spcBef>
                <a:spcPct val="30000"/>
              </a:spcBef>
              <a:defRPr sz="1200">
                <a:solidFill>
                  <a:schemeClr val="tx1"/>
                </a:solidFill>
                <a:latin typeface="Calibri" panose="020F0502020204030204" pitchFamily="34" charset="0"/>
              </a:defRPr>
            </a:lvl3pPr>
            <a:lvl4pPr marL="1630604" indent="-232943">
              <a:spcBef>
                <a:spcPct val="30000"/>
              </a:spcBef>
              <a:defRPr sz="1200">
                <a:solidFill>
                  <a:schemeClr val="tx1"/>
                </a:solidFill>
                <a:latin typeface="Calibri" panose="020F0502020204030204" pitchFamily="34" charset="0"/>
              </a:defRPr>
            </a:lvl4pPr>
            <a:lvl5pPr marL="2096491" indent="-232943">
              <a:spcBef>
                <a:spcPct val="30000"/>
              </a:spcBef>
              <a:defRPr sz="1200">
                <a:solidFill>
                  <a:schemeClr val="tx1"/>
                </a:solidFill>
                <a:latin typeface="Calibri" panose="020F0502020204030204" pitchFamily="34" charset="0"/>
              </a:defRPr>
            </a:lvl5pPr>
            <a:lvl6pPr marL="2562377" indent="-232943" eaLnBrk="0" fontAlgn="base" hangingPunct="0">
              <a:spcBef>
                <a:spcPct val="30000"/>
              </a:spcBef>
              <a:spcAft>
                <a:spcPct val="0"/>
              </a:spcAft>
              <a:defRPr sz="1200">
                <a:solidFill>
                  <a:schemeClr val="tx1"/>
                </a:solidFill>
                <a:latin typeface="Calibri" panose="020F0502020204030204" pitchFamily="34" charset="0"/>
              </a:defRPr>
            </a:lvl6pPr>
            <a:lvl7pPr marL="3028264" indent="-232943" eaLnBrk="0" fontAlgn="base" hangingPunct="0">
              <a:spcBef>
                <a:spcPct val="30000"/>
              </a:spcBef>
              <a:spcAft>
                <a:spcPct val="0"/>
              </a:spcAft>
              <a:defRPr sz="1200">
                <a:solidFill>
                  <a:schemeClr val="tx1"/>
                </a:solidFill>
                <a:latin typeface="Calibri" panose="020F0502020204030204" pitchFamily="34" charset="0"/>
              </a:defRPr>
            </a:lvl7pPr>
            <a:lvl8pPr marL="3494151" indent="-232943" eaLnBrk="0" fontAlgn="base" hangingPunct="0">
              <a:spcBef>
                <a:spcPct val="30000"/>
              </a:spcBef>
              <a:spcAft>
                <a:spcPct val="0"/>
              </a:spcAft>
              <a:defRPr sz="1200">
                <a:solidFill>
                  <a:schemeClr val="tx1"/>
                </a:solidFill>
                <a:latin typeface="Calibri" panose="020F0502020204030204" pitchFamily="34" charset="0"/>
              </a:defRPr>
            </a:lvl8pPr>
            <a:lvl9pPr marL="3960038" indent="-23294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C60240A-A5C5-7E46-B8DE-B2A0C393D890}" type="slidenum">
              <a:rPr lang="en-US" altLang="en-US"/>
              <a:pPr>
                <a:spcBef>
                  <a:spcPct val="0"/>
                </a:spcBef>
              </a:pPr>
              <a:t>21</a:t>
            </a:fld>
            <a:endParaRPr lang="en-US" altLang="en-US"/>
          </a:p>
        </p:txBody>
      </p:sp>
    </p:spTree>
    <p:extLst>
      <p:ext uri="{BB962C8B-B14F-4D97-AF65-F5344CB8AC3E}">
        <p14:creationId xmlns:p14="http://schemas.microsoft.com/office/powerpoint/2010/main" val="367965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fld id="{DAB44083-A2B0-473F-93CB-FBABF270A72D}" type="slidenum">
              <a:rPr lang="en-US" smtClean="0"/>
              <a:t>22</a:t>
            </a:fld>
            <a:endParaRPr lang="en-US"/>
          </a:p>
        </p:txBody>
      </p:sp>
    </p:spTree>
    <p:extLst>
      <p:ext uri="{BB962C8B-B14F-4D97-AF65-F5344CB8AC3E}">
        <p14:creationId xmlns:p14="http://schemas.microsoft.com/office/powerpoint/2010/main" val="11836835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Although </a:t>
            </a:r>
            <a:r>
              <a:rPr lang="en-US" i="1" dirty="0"/>
              <a:t>Fasciola hepatica</a:t>
            </a:r>
            <a:r>
              <a:rPr lang="en-US" dirty="0"/>
              <a:t>’s prepatent period is 2 months, the expense &amp; time of whole cattle herd manipulations make treatments every 2 months untenable.</a:t>
            </a:r>
          </a:p>
          <a:p>
            <a:r>
              <a:rPr lang="en-US" dirty="0"/>
              <a:t>Remember to always check restrictions and withdrawal times.</a:t>
            </a:r>
          </a:p>
          <a:p>
            <a:endParaRPr lang="en-US" dirty="0"/>
          </a:p>
          <a:p>
            <a:pPr defTabSz="931774">
              <a:defRPr/>
            </a:pPr>
            <a:r>
              <a:rPr lang="en-US" dirty="0"/>
              <a:t>Since the discovery of the life cycles of human fluke diseases (especially Schistosomiasis (blood fluke </a:t>
            </a:r>
            <a:r>
              <a:rPr lang="en-US" dirty="0" err="1"/>
              <a:t>DZ</a:t>
            </a:r>
            <a:r>
              <a:rPr lang="en-US" dirty="0"/>
              <a:t>)), there has been efforts to control snails, but none have worked completely. Some snails survive treatments, other snails are transported on birds to repopulate bodies of water.</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23</a:t>
            </a:fld>
            <a:endParaRPr lang="en-US"/>
          </a:p>
        </p:txBody>
      </p:sp>
    </p:spTree>
    <p:extLst>
      <p:ext uri="{BB962C8B-B14F-4D97-AF65-F5344CB8AC3E}">
        <p14:creationId xmlns:p14="http://schemas.microsoft.com/office/powerpoint/2010/main" val="5294474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Clostridial toxins are the direct cause of Black Disease or Red</a:t>
            </a:r>
            <a:r>
              <a:rPr lang="en-US" baseline="0" dirty="0"/>
              <a:t> Water</a:t>
            </a:r>
            <a:r>
              <a:rPr lang="en-US" dirty="0"/>
              <a:t> Disease.</a:t>
            </a:r>
          </a:p>
          <a:p>
            <a:r>
              <a:rPr lang="en-US" dirty="0"/>
              <a:t>The</a:t>
            </a:r>
            <a:r>
              <a:rPr lang="en-US" baseline="0" dirty="0"/>
              <a:t> use of clostridial vaccines has reduced this disease.</a:t>
            </a:r>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24</a:t>
            </a:fld>
            <a:endParaRPr lang="en-US"/>
          </a:p>
        </p:txBody>
      </p:sp>
    </p:spTree>
    <p:extLst>
      <p:ext uri="{BB962C8B-B14F-4D97-AF65-F5344CB8AC3E}">
        <p14:creationId xmlns:p14="http://schemas.microsoft.com/office/powerpoint/2010/main" val="478732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Fascioloides magna</a:t>
            </a:r>
            <a:r>
              <a:rPr lang="en-US" dirty="0"/>
              <a:t> is commonly called the Giant American Liver Fluke</a:t>
            </a:r>
          </a:p>
          <a:p>
            <a:r>
              <a:rPr lang="en-US" dirty="0"/>
              <a:t>These flukes are as large as 3 inches long.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Practice explaining </a:t>
            </a:r>
            <a:r>
              <a:rPr lang="en-US" i="1" dirty="0"/>
              <a:t>Fascioloides </a:t>
            </a:r>
            <a:r>
              <a:rPr lang="en-US" i="1" dirty="0" err="1"/>
              <a:t>magna</a:t>
            </a:r>
            <a:r>
              <a:rPr lang="en-US" dirty="0" err="1"/>
              <a:t>’s</a:t>
            </a:r>
            <a:r>
              <a:rPr lang="en-US" dirty="0"/>
              <a:t> life cycle in the way that you would explain it to a client. Especially, how it infects / threatens their livestock.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defTabSz="931774">
              <a:defRPr/>
            </a:pPr>
            <a:endParaRPr lang="en-US" dirty="0"/>
          </a:p>
          <a:p>
            <a:pPr defTabSz="931774">
              <a:defRPr/>
            </a:pPr>
            <a:r>
              <a:rPr lang="en-US" dirty="0"/>
              <a:t>Important points</a:t>
            </a:r>
          </a:p>
          <a:p>
            <a:pPr marL="174708" indent="-174708" defTabSz="931774">
              <a:buFont typeface="Arial" panose="020B0604020202020204" pitchFamily="34" charset="0"/>
              <a:buChar char="•"/>
              <a:defRPr/>
            </a:pPr>
            <a:r>
              <a:rPr lang="en-US" dirty="0"/>
              <a:t>Small ruminants, camelids and cattle are dead-end hosts for </a:t>
            </a:r>
            <a:r>
              <a:rPr lang="en-US" i="1" dirty="0"/>
              <a:t>Fascioloides magna</a:t>
            </a:r>
            <a:r>
              <a:rPr lang="en-US" dirty="0"/>
              <a:t>.  Dead-end hosts = hosts in-which the parasite cannot complete its life cycle (i.e. host is a dead-end for the parasite.)</a:t>
            </a:r>
          </a:p>
          <a:p>
            <a:pPr marL="174708" indent="-174708">
              <a:buFont typeface="Arial" panose="020B0604020202020204" pitchFamily="34" charset="0"/>
              <a:buChar char="•"/>
            </a:pPr>
            <a:r>
              <a:rPr lang="en-US" dirty="0"/>
              <a:t>In small ruminants and camelids, juvenile flukes migrate through the parenchyma of the liver causing a severe traumatic hepatitis which results in sudden death. =&gt; no fluke eggs are produced.</a:t>
            </a:r>
          </a:p>
          <a:p>
            <a:pPr marL="174708" indent="-174708">
              <a:buFont typeface="Arial" panose="020B0604020202020204" pitchFamily="34" charset="0"/>
              <a:buChar char="•"/>
            </a:pPr>
            <a:r>
              <a:rPr lang="en-US" dirty="0"/>
              <a:t>In cattle, adult worms are walled off in fibrotic cysts. =&gt; no fluke eggs can exit the liver.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25</a:t>
            </a:fld>
            <a:endParaRPr lang="en-US"/>
          </a:p>
        </p:txBody>
      </p:sp>
    </p:spTree>
    <p:extLst>
      <p:ext uri="{BB962C8B-B14F-4D97-AF65-F5344CB8AC3E}">
        <p14:creationId xmlns:p14="http://schemas.microsoft.com/office/powerpoint/2010/main" val="1219197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Important points</a:t>
            </a:r>
          </a:p>
          <a:p>
            <a:r>
              <a:rPr lang="en-US" i="1" dirty="0"/>
              <a:t>Fascioloides magna</a:t>
            </a:r>
            <a:r>
              <a:rPr lang="en-US" dirty="0"/>
              <a:t> is endemic in scattered area’s in the US and Canada, especially in cervid populations.</a:t>
            </a:r>
          </a:p>
          <a:p>
            <a:r>
              <a:rPr lang="en-US" dirty="0"/>
              <a:t>North Carolina has many disjointed endemic areas and seems to be spreading in the state.  Cases of </a:t>
            </a:r>
            <a:r>
              <a:rPr lang="en-US" i="1" dirty="0"/>
              <a:t>Fascioloides magna</a:t>
            </a:r>
            <a:r>
              <a:rPr lang="en-US" dirty="0"/>
              <a:t> in North Carolina have been reported and becoming more prevalent.</a:t>
            </a:r>
          </a:p>
          <a:p>
            <a:r>
              <a:rPr lang="en-US" dirty="0"/>
              <a:t>FYI --  </a:t>
            </a:r>
            <a:r>
              <a:rPr lang="en-US" i="1" dirty="0"/>
              <a:t>Fascioloides magna</a:t>
            </a:r>
            <a:r>
              <a:rPr lang="en-US" dirty="0"/>
              <a:t> was introduced into Europe with the import of elk from North America, into game reserves of Europe. </a:t>
            </a:r>
            <a:r>
              <a:rPr lang="en-US" i="1" dirty="0"/>
              <a:t>F. magna</a:t>
            </a:r>
            <a:r>
              <a:rPr lang="en-US" dirty="0"/>
              <a:t> has become endemic in a few European countries.</a:t>
            </a:r>
          </a:p>
        </p:txBody>
      </p:sp>
      <p:sp>
        <p:nvSpPr>
          <p:cNvPr id="4" name="Slide Number Placeholder 3"/>
          <p:cNvSpPr>
            <a:spLocks noGrp="1"/>
          </p:cNvSpPr>
          <p:nvPr>
            <p:ph type="sldNum" sz="quarter" idx="5"/>
          </p:nvPr>
        </p:nvSpPr>
        <p:spPr/>
        <p:txBody>
          <a:bodyPr/>
          <a:lstStyle/>
          <a:p>
            <a:fld id="{DAB44083-A2B0-473F-93CB-FBABF270A72D}" type="slidenum">
              <a:rPr lang="en-US" smtClean="0"/>
              <a:t>26</a:t>
            </a:fld>
            <a:endParaRPr lang="en-US"/>
          </a:p>
        </p:txBody>
      </p:sp>
    </p:spTree>
    <p:extLst>
      <p:ext uri="{BB962C8B-B14F-4D97-AF65-F5344CB8AC3E}">
        <p14:creationId xmlns:p14="http://schemas.microsoft.com/office/powerpoint/2010/main" val="17178290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sheep, goats, and camelids; hepatitis, hemorrhage, and death caused by the migrations of juvenile flukes in the liver parenchyma.</a:t>
            </a:r>
          </a:p>
          <a:p>
            <a:r>
              <a:rPr lang="en-US" dirty="0"/>
              <a:t>Trauma caused by these migrations may precipitate the clostridial disease called “black disease”.</a:t>
            </a:r>
          </a:p>
          <a:p>
            <a:endParaRPr lang="en-US" dirty="0"/>
          </a:p>
          <a:p>
            <a:r>
              <a:rPr lang="en-US" dirty="0"/>
              <a:t>In cattle; the adult flukes are walled off.</a:t>
            </a:r>
          </a:p>
        </p:txBody>
      </p:sp>
      <p:sp>
        <p:nvSpPr>
          <p:cNvPr id="4" name="Slide Number Placeholder 3"/>
          <p:cNvSpPr>
            <a:spLocks noGrp="1"/>
          </p:cNvSpPr>
          <p:nvPr>
            <p:ph type="sldNum" sz="quarter" idx="5"/>
          </p:nvPr>
        </p:nvSpPr>
        <p:spPr/>
        <p:txBody>
          <a:bodyPr/>
          <a:lstStyle/>
          <a:p>
            <a:fld id="{DAB44083-A2B0-473F-93CB-FBABF270A72D}" type="slidenum">
              <a:rPr lang="en-US" smtClean="0"/>
              <a:t>27</a:t>
            </a:fld>
            <a:endParaRPr lang="en-US"/>
          </a:p>
        </p:txBody>
      </p:sp>
    </p:spTree>
    <p:extLst>
      <p:ext uri="{BB962C8B-B14F-4D97-AF65-F5344CB8AC3E}">
        <p14:creationId xmlns:p14="http://schemas.microsoft.com/office/powerpoint/2010/main" val="16182361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28</a:t>
            </a:fld>
            <a:endParaRPr lang="en-US"/>
          </a:p>
        </p:txBody>
      </p:sp>
    </p:spTree>
    <p:extLst>
      <p:ext uri="{BB962C8B-B14F-4D97-AF65-F5344CB8AC3E}">
        <p14:creationId xmlns:p14="http://schemas.microsoft.com/office/powerpoint/2010/main" val="18661727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29</a:t>
            </a:fld>
            <a:endParaRPr lang="en-US"/>
          </a:p>
        </p:txBody>
      </p:sp>
    </p:spTree>
    <p:extLst>
      <p:ext uri="{BB962C8B-B14F-4D97-AF65-F5344CB8AC3E}">
        <p14:creationId xmlns:p14="http://schemas.microsoft.com/office/powerpoint/2010/main" val="3664549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4 main Platyhelminthes classes</a:t>
            </a:r>
          </a:p>
          <a:p>
            <a:r>
              <a:rPr lang="en-US" dirty="0"/>
              <a:t> </a:t>
            </a:r>
          </a:p>
          <a:p>
            <a:r>
              <a:rPr lang="en-US" dirty="0"/>
              <a:t>Class Turbellaria – the free-living planarians</a:t>
            </a:r>
          </a:p>
          <a:p>
            <a:r>
              <a:rPr lang="en-US" dirty="0"/>
              <a:t>Class Monogenea – the parasitic monogeneans</a:t>
            </a:r>
          </a:p>
          <a:p>
            <a:r>
              <a:rPr lang="en-US" dirty="0"/>
              <a:t>Class Trematoda – the parasitic flukes, including the Aspidogastreans and the Digenetic Trematodes</a:t>
            </a:r>
          </a:p>
          <a:p>
            <a:r>
              <a:rPr lang="en-US" dirty="0"/>
              <a:t>Class Cestoda – the tapeworms</a:t>
            </a:r>
          </a:p>
          <a:p>
            <a:r>
              <a:rPr lang="en-US" dirty="0"/>
              <a:t> </a:t>
            </a:r>
          </a:p>
          <a:p>
            <a:r>
              <a:rPr lang="en-US" dirty="0"/>
              <a:t>Later lectures will focus on members of the Digenetic Trematodes and the Cestodes.</a:t>
            </a:r>
          </a:p>
          <a:p>
            <a:r>
              <a:rPr lang="en-US" dirty="0"/>
              <a:t> </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3</a:t>
            </a:fld>
            <a:endParaRPr lang="en-US"/>
          </a:p>
        </p:txBody>
      </p:sp>
    </p:spTree>
    <p:extLst>
      <p:ext uri="{BB962C8B-B14F-4D97-AF65-F5344CB8AC3E}">
        <p14:creationId xmlns:p14="http://schemas.microsoft.com/office/powerpoint/2010/main" val="300182758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Dicrocoelium dendriticum</a:t>
            </a:r>
            <a:r>
              <a:rPr lang="en-US" dirty="0"/>
              <a:t> is commonly called the Lancet Fluke because of its pointed posterior and anterior ends.</a:t>
            </a:r>
          </a:p>
          <a:p>
            <a:r>
              <a:rPr lang="en-US" dirty="0"/>
              <a:t>These flukes are the smallest (approx. 8 mm) of the 3 liver flukes of livestock.</a:t>
            </a:r>
          </a:p>
          <a:p>
            <a:r>
              <a:rPr lang="en-US" dirty="0"/>
              <a:t>The internal organs (testes, ovary, uterus, and vitellaria (yolk glands)) are easily discernable. </a:t>
            </a:r>
          </a:p>
          <a:p>
            <a:endParaRPr lang="en-US" dirty="0"/>
          </a:p>
          <a:p>
            <a:r>
              <a:rPr lang="en-US" dirty="0"/>
              <a:t>Although the definitive hosts are mainly small ruminants, other animals may also become infected, including humans.</a:t>
            </a:r>
          </a:p>
          <a:p>
            <a:r>
              <a:rPr lang="en-US" dirty="0"/>
              <a:t>In the US, endemic areas are found in the Northeastern states.</a:t>
            </a:r>
          </a:p>
          <a:p>
            <a:r>
              <a:rPr lang="en-US" dirty="0"/>
              <a:t>Each fluke is rather small and causes minimal pathology.</a:t>
            </a:r>
          </a:p>
          <a:p>
            <a:r>
              <a:rPr lang="en-US" dirty="0"/>
              <a:t>Most cases of young livestock are sub-clinical.</a:t>
            </a:r>
          </a:p>
          <a:p>
            <a:r>
              <a:rPr lang="en-US" dirty="0"/>
              <a:t>Pathology is usually due to a chronic progressive pathogenesis, especially in older livestock, which have been infected for an extended period and have an ever-increasing fluke population.</a:t>
            </a:r>
          </a:p>
          <a:p>
            <a:endParaRPr lang="en-US" dirty="0"/>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30</a:t>
            </a:fld>
            <a:endParaRPr lang="en-US"/>
          </a:p>
        </p:txBody>
      </p:sp>
    </p:spTree>
    <p:extLst>
      <p:ext uri="{BB962C8B-B14F-4D97-AF65-F5344CB8AC3E}">
        <p14:creationId xmlns:p14="http://schemas.microsoft.com/office/powerpoint/2010/main" val="24215049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F18D6-375C-46C9-84C1-F839FE858914}" type="slidenum">
              <a:rPr lang="en-US" smtClean="0"/>
              <a:t>31</a:t>
            </a:fld>
            <a:endParaRPr lang="en-US"/>
          </a:p>
        </p:txBody>
      </p:sp>
    </p:spTree>
    <p:extLst>
      <p:ext uri="{BB962C8B-B14F-4D97-AF65-F5344CB8AC3E}">
        <p14:creationId xmlns:p14="http://schemas.microsoft.com/office/powerpoint/2010/main" val="34678343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F18D6-375C-46C9-84C1-F839FE858914}" type="slidenum">
              <a:rPr lang="en-US" smtClean="0"/>
              <a:t>32</a:t>
            </a:fld>
            <a:endParaRPr lang="en-US"/>
          </a:p>
        </p:txBody>
      </p:sp>
    </p:spTree>
    <p:extLst>
      <p:ext uri="{BB962C8B-B14F-4D97-AF65-F5344CB8AC3E}">
        <p14:creationId xmlns:p14="http://schemas.microsoft.com/office/powerpoint/2010/main" val="31822832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5F18D6-375C-46C9-84C1-F839FE858914}" type="slidenum">
              <a:rPr lang="en-US" smtClean="0"/>
              <a:t>33</a:t>
            </a:fld>
            <a:endParaRPr lang="en-US"/>
          </a:p>
        </p:txBody>
      </p:sp>
    </p:spTree>
    <p:extLst>
      <p:ext uri="{BB962C8B-B14F-4D97-AF65-F5344CB8AC3E}">
        <p14:creationId xmlns:p14="http://schemas.microsoft.com/office/powerpoint/2010/main" val="31157500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Turbellarians, also called planarians are free-living flatworms.</a:t>
            </a:r>
          </a:p>
          <a:p>
            <a:r>
              <a:rPr lang="en-US" dirty="0"/>
              <a:t> </a:t>
            </a:r>
          </a:p>
          <a:p>
            <a:r>
              <a:rPr lang="en-US" dirty="0"/>
              <a:t>Examples are the freshwater planarian, </a:t>
            </a:r>
            <a:r>
              <a:rPr lang="en-US" i="1" dirty="0"/>
              <a:t>Dugesia</a:t>
            </a:r>
            <a:r>
              <a:rPr lang="en-US" dirty="0"/>
              <a:t>, which is often an example used in basic biology classes.</a:t>
            </a:r>
          </a:p>
          <a:p>
            <a:r>
              <a:rPr lang="en-US" dirty="0"/>
              <a:t> </a:t>
            </a:r>
          </a:p>
          <a:p>
            <a:r>
              <a:rPr lang="en-US" dirty="0"/>
              <a:t>The colorful Marine flatworms often found on coral reefs.</a:t>
            </a:r>
          </a:p>
          <a:p>
            <a:r>
              <a:rPr lang="en-US" dirty="0"/>
              <a:t> </a:t>
            </a:r>
          </a:p>
          <a:p>
            <a:r>
              <a:rPr lang="en-US" dirty="0"/>
              <a:t>And terrestrial flatworms, such as </a:t>
            </a:r>
            <a:r>
              <a:rPr lang="en-US" i="1" dirty="0"/>
              <a:t>Bipalium</a:t>
            </a:r>
            <a:r>
              <a:rPr lang="en-US" dirty="0"/>
              <a:t>.</a:t>
            </a:r>
          </a:p>
          <a:p>
            <a:r>
              <a:rPr lang="en-US" dirty="0"/>
              <a:t> </a:t>
            </a:r>
          </a:p>
          <a:p>
            <a:r>
              <a:rPr lang="en-US" dirty="0"/>
              <a:t>Although a free-living flatworm, </a:t>
            </a:r>
            <a:r>
              <a:rPr lang="en-US" i="1" dirty="0"/>
              <a:t>Bipalium</a:t>
            </a:r>
            <a:r>
              <a:rPr lang="en-US" dirty="0"/>
              <a:t> does have a connection with parasitology. These worms are often eaten by pets then regurgitated or the worm is seen in the pet’s water bowl or in the pet yard. Owners, thinking that </a:t>
            </a:r>
            <a:r>
              <a:rPr lang="en-US" i="1" dirty="0"/>
              <a:t>Bipalium</a:t>
            </a:r>
            <a:r>
              <a:rPr lang="en-US" dirty="0"/>
              <a:t> is a parasite, often sends specimens to veterinarians for identification. Such suspect but non-parasitic organisms are called pseudoparasites. </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4</a:t>
            </a:fld>
            <a:endParaRPr lang="en-US"/>
          </a:p>
        </p:txBody>
      </p:sp>
    </p:spTree>
    <p:extLst>
      <p:ext uri="{BB962C8B-B14F-4D97-AF65-F5344CB8AC3E}">
        <p14:creationId xmlns:p14="http://schemas.microsoft.com/office/powerpoint/2010/main" val="246664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Monogeneans are important ectoparasites of fish and other aquatic animals.</a:t>
            </a:r>
          </a:p>
          <a:p>
            <a:r>
              <a:rPr lang="en-US" dirty="0"/>
              <a:t> </a:t>
            </a:r>
          </a:p>
          <a:p>
            <a:r>
              <a:rPr lang="en-US" dirty="0"/>
              <a:t>Their posterior holdfast organs, called opisthaptors, often have hooks, anchors, suckers, and /or chitinous clamps.</a:t>
            </a:r>
          </a:p>
          <a:p>
            <a:r>
              <a:rPr lang="en-US" dirty="0"/>
              <a:t> </a:t>
            </a:r>
          </a:p>
          <a:p>
            <a:r>
              <a:rPr lang="en-US" dirty="0"/>
              <a:t>The holdfast organs, as well as the worm grazing on the skin or gills, cause much irritation. To counter this irritation the fish may produce excessive amounts of gill mucus, that may essentially suffocate the fish.</a:t>
            </a:r>
          </a:p>
          <a:p>
            <a:r>
              <a:rPr lang="en-US" dirty="0"/>
              <a:t> </a:t>
            </a:r>
          </a:p>
          <a:p>
            <a:r>
              <a:rPr lang="en-US" dirty="0"/>
              <a:t>Although these are important parasites for aquarists and aquaculturists, we will not discuss these further.</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5</a:t>
            </a:fld>
            <a:endParaRPr lang="en-US"/>
          </a:p>
        </p:txBody>
      </p:sp>
    </p:spTree>
    <p:extLst>
      <p:ext uri="{BB962C8B-B14F-4D97-AF65-F5344CB8AC3E}">
        <p14:creationId xmlns:p14="http://schemas.microsoft.com/office/powerpoint/2010/main" val="28128941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The Aspidogastreans are a small group of ectoparasite of clams, snails, fish and turtles. The large ventral holdfast organ is their most prominent feature. These worms are of evolutionary interest, but little veterinary importance.</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6</a:t>
            </a:fld>
            <a:endParaRPr lang="en-US"/>
          </a:p>
        </p:txBody>
      </p:sp>
    </p:spTree>
    <p:extLst>
      <p:ext uri="{BB962C8B-B14F-4D97-AF65-F5344CB8AC3E}">
        <p14:creationId xmlns:p14="http://schemas.microsoft.com/office/powerpoint/2010/main" val="1957685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Digenetic Trematodes are important endoparasites of all groups of vertebrates and are a group of veterinary importance. Certain pathogenic species will be discussed in this course.</a:t>
            </a:r>
          </a:p>
        </p:txBody>
      </p:sp>
      <p:sp>
        <p:nvSpPr>
          <p:cNvPr id="4" name="Slide Number Placeholder 3"/>
          <p:cNvSpPr>
            <a:spLocks noGrp="1"/>
          </p:cNvSpPr>
          <p:nvPr>
            <p:ph type="sldNum" sz="quarter" idx="5"/>
          </p:nvPr>
        </p:nvSpPr>
        <p:spPr/>
        <p:txBody>
          <a:bodyPr/>
          <a:lstStyle/>
          <a:p>
            <a:fld id="{DAB44083-A2B0-473F-93CB-FBABF270A72D}" type="slidenum">
              <a:rPr lang="en-US" smtClean="0"/>
              <a:t>7</a:t>
            </a:fld>
            <a:endParaRPr lang="en-US"/>
          </a:p>
        </p:txBody>
      </p:sp>
    </p:spTree>
    <p:extLst>
      <p:ext uri="{BB962C8B-B14F-4D97-AF65-F5344CB8AC3E}">
        <p14:creationId xmlns:p14="http://schemas.microsoft.com/office/powerpoint/2010/main" val="24017996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solidFill>
                  <a:prstClr val="black"/>
                </a:solidFill>
              </a:rPr>
              <a:t>The Cestode or Tapeworms are important endoparasites of all groups of vertebrates and are a group of veterinary importance. Certain pathogenic species will be discussed in this course.</a:t>
            </a:r>
          </a:p>
          <a:p>
            <a:pPr defTabSz="931774">
              <a:defRPr/>
            </a:pPr>
            <a:r>
              <a:rPr lang="en-US" dirty="0">
                <a:solidFill>
                  <a:prstClr val="black"/>
                </a:solidFill>
              </a:rPr>
              <a:t> </a:t>
            </a:r>
          </a:p>
          <a:p>
            <a:pPr defTabSz="931774">
              <a:defRPr/>
            </a:pPr>
            <a:r>
              <a:rPr lang="en-US" i="1" dirty="0">
                <a:solidFill>
                  <a:prstClr val="black"/>
                </a:solidFill>
              </a:rPr>
              <a:t>Taenia sp. </a:t>
            </a:r>
            <a:r>
              <a:rPr lang="en-US" dirty="0">
                <a:solidFill>
                  <a:prstClr val="black"/>
                </a:solidFill>
              </a:rPr>
              <a:t>is a common parasite of carnivores. </a:t>
            </a:r>
          </a:p>
          <a:p>
            <a:pPr defTabSz="931774">
              <a:defRPr/>
            </a:pPr>
            <a:r>
              <a:rPr lang="en-US" dirty="0">
                <a:solidFill>
                  <a:prstClr val="black"/>
                </a:solidFill>
              </a:rPr>
              <a:t> </a:t>
            </a:r>
          </a:p>
          <a:p>
            <a:pPr defTabSz="931774">
              <a:defRPr/>
            </a:pPr>
            <a:r>
              <a:rPr lang="en-US" i="1" dirty="0">
                <a:solidFill>
                  <a:prstClr val="black"/>
                </a:solidFill>
              </a:rPr>
              <a:t>Anoplocephala sp.</a:t>
            </a:r>
            <a:r>
              <a:rPr lang="en-US" dirty="0">
                <a:solidFill>
                  <a:prstClr val="black"/>
                </a:solidFill>
              </a:rPr>
              <a:t> is a common parasite of horses.</a:t>
            </a:r>
          </a:p>
          <a:p>
            <a:endParaRPr lang="en-US" dirty="0"/>
          </a:p>
        </p:txBody>
      </p:sp>
      <p:sp>
        <p:nvSpPr>
          <p:cNvPr id="4" name="Slide Number Placeholder 3"/>
          <p:cNvSpPr>
            <a:spLocks noGrp="1"/>
          </p:cNvSpPr>
          <p:nvPr>
            <p:ph type="sldNum" sz="quarter" idx="5"/>
          </p:nvPr>
        </p:nvSpPr>
        <p:spPr/>
        <p:txBody>
          <a:bodyPr/>
          <a:lstStyle/>
          <a:p>
            <a:fld id="{DAB44083-A2B0-473F-93CB-FBABF270A72D}" type="slidenum">
              <a:rPr lang="en-US" smtClean="0"/>
              <a:t>8</a:t>
            </a:fld>
            <a:endParaRPr lang="en-US"/>
          </a:p>
        </p:txBody>
      </p:sp>
    </p:spTree>
    <p:extLst>
      <p:ext uri="{BB962C8B-B14F-4D97-AF65-F5344CB8AC3E}">
        <p14:creationId xmlns:p14="http://schemas.microsoft.com/office/powerpoint/2010/main" val="34103337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7424" indent="-302856">
              <a:defRPr>
                <a:solidFill>
                  <a:schemeClr val="tx1"/>
                </a:solidFill>
                <a:latin typeface="Arial" panose="020B0604020202020204" pitchFamily="34" charset="0"/>
                <a:ea typeface="ＭＳ Ｐゴシック" panose="020B0600070205080204" pitchFamily="34" charset="-128"/>
              </a:defRPr>
            </a:lvl2pPr>
            <a:lvl3pPr marL="1211422" indent="-242285">
              <a:defRPr>
                <a:solidFill>
                  <a:schemeClr val="tx1"/>
                </a:solidFill>
                <a:latin typeface="Arial" panose="020B0604020202020204" pitchFamily="34" charset="0"/>
                <a:ea typeface="ＭＳ Ｐゴシック" panose="020B0600070205080204" pitchFamily="34" charset="-128"/>
              </a:defRPr>
            </a:lvl3pPr>
            <a:lvl4pPr marL="1695991" indent="-242285">
              <a:defRPr>
                <a:solidFill>
                  <a:schemeClr val="tx1"/>
                </a:solidFill>
                <a:latin typeface="Arial" panose="020B0604020202020204" pitchFamily="34" charset="0"/>
                <a:ea typeface="ＭＳ Ｐゴシック" panose="020B0600070205080204" pitchFamily="34" charset="-128"/>
              </a:defRPr>
            </a:lvl4pPr>
            <a:lvl5pPr marL="2180560" indent="-242285">
              <a:defRPr>
                <a:solidFill>
                  <a:schemeClr val="tx1"/>
                </a:solidFill>
                <a:latin typeface="Arial" panose="020B0604020202020204" pitchFamily="34" charset="0"/>
                <a:ea typeface="ＭＳ Ｐゴシック" panose="020B0600070205080204" pitchFamily="34" charset="-128"/>
              </a:defRPr>
            </a:lvl5pPr>
            <a:lvl6pPr marL="2665128"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9697"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34267"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18836" indent="-24228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17EB94D7-EEDD-4CD2-B189-FCB3C53E6F6C}" type="slidenum">
              <a:rPr lang="en-US" altLang="en-US"/>
              <a:pPr/>
              <a:t>9</a:t>
            </a:fld>
            <a:endParaRPr lang="en-US" altLang="en-US"/>
          </a:p>
        </p:txBody>
      </p:sp>
    </p:spTree>
    <p:extLst>
      <p:ext uri="{BB962C8B-B14F-4D97-AF65-F5344CB8AC3E}">
        <p14:creationId xmlns:p14="http://schemas.microsoft.com/office/powerpoint/2010/main" val="16336108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168BD-D77C-F1EA-AEE7-3AB1A94F706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38C06A-22BB-FC92-6589-4FAC696714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66DB2C1-0F0C-1AA8-3D51-462749A5FDC5}"/>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5" name="Footer Placeholder 4">
            <a:extLst>
              <a:ext uri="{FF2B5EF4-FFF2-40B4-BE49-F238E27FC236}">
                <a16:creationId xmlns:a16="http://schemas.microsoft.com/office/drawing/2014/main" id="{36DA940D-270F-3F88-68A5-6BBF4839F5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2DA438-D107-F090-E003-5DA179CAF9F3}"/>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4079438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741AE8-D483-9CAC-7937-CF815FA6E4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87C214E-B3F3-CAA1-865F-466554FF622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DB24BB-B09A-9765-84A0-1B83F68F6578}"/>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5" name="Footer Placeholder 4">
            <a:extLst>
              <a:ext uri="{FF2B5EF4-FFF2-40B4-BE49-F238E27FC236}">
                <a16:creationId xmlns:a16="http://schemas.microsoft.com/office/drawing/2014/main" id="{F2E0D8C5-297E-F1A9-B7BF-1324CCF25B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5D22D9-6E61-0F55-28E2-44B663907C99}"/>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33215342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6C03D6-CA66-C8E1-6C0C-62CE398E6B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169D05B-D3AC-6C08-5D45-17788BD7FE7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298BAEB-D0E5-AC8D-1CCC-D39AB01B1660}"/>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5" name="Footer Placeholder 4">
            <a:extLst>
              <a:ext uri="{FF2B5EF4-FFF2-40B4-BE49-F238E27FC236}">
                <a16:creationId xmlns:a16="http://schemas.microsoft.com/office/drawing/2014/main" id="{52461074-4990-334A-9902-A86813D5C9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F233CE-7635-02FA-755D-C22F58831A30}"/>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28056499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2"/>
          <p:cNvSpPr>
            <a:spLocks noGrp="1"/>
          </p:cNvSpPr>
          <p:nvPr>
            <p:ph type="dt" sz="half" idx="10"/>
          </p:nvPr>
        </p:nvSpPr>
        <p:spPr>
          <a:xfrm>
            <a:off x="914400" y="6248400"/>
            <a:ext cx="2540000" cy="457200"/>
          </a:xfrm>
        </p:spPr>
        <p:txBody>
          <a:bodyPr/>
          <a:lstStyle>
            <a:lvl1pPr>
              <a:defRPr/>
            </a:lvl1pPr>
          </a:lstStyle>
          <a:p>
            <a:endParaRPr lang="en-US" altLang="en-US"/>
          </a:p>
        </p:txBody>
      </p:sp>
      <p:sp>
        <p:nvSpPr>
          <p:cNvPr id="4" name="Footer Placeholder 3"/>
          <p:cNvSpPr>
            <a:spLocks noGrp="1"/>
          </p:cNvSpPr>
          <p:nvPr>
            <p:ph type="ftr" sz="quarter" idx="11"/>
          </p:nvPr>
        </p:nvSpPr>
        <p:spPr>
          <a:xfrm>
            <a:off x="4165600" y="6248400"/>
            <a:ext cx="3860800" cy="457200"/>
          </a:xfrm>
        </p:spPr>
        <p:txBody>
          <a:bodyPr/>
          <a:lstStyle>
            <a:lvl1pPr>
              <a:defRPr/>
            </a:lvl1pPr>
          </a:lstStyle>
          <a:p>
            <a:endParaRPr lang="en-US" altLang="en-US"/>
          </a:p>
        </p:txBody>
      </p:sp>
      <p:sp>
        <p:nvSpPr>
          <p:cNvPr id="5" name="Slide Number Placeholder 4"/>
          <p:cNvSpPr>
            <a:spLocks noGrp="1"/>
          </p:cNvSpPr>
          <p:nvPr>
            <p:ph type="sldNum" sz="quarter" idx="12"/>
          </p:nvPr>
        </p:nvSpPr>
        <p:spPr>
          <a:xfrm>
            <a:off x="8737600" y="6248400"/>
            <a:ext cx="2540000" cy="457200"/>
          </a:xfrm>
        </p:spPr>
        <p:txBody>
          <a:bodyPr/>
          <a:lstStyle>
            <a:lvl1pPr>
              <a:defRPr/>
            </a:lvl1pPr>
          </a:lstStyle>
          <a:p>
            <a:fld id="{15FB9C2B-211B-4133-87A4-01440AF1ADDF}" type="slidenum">
              <a:rPr lang="en-US" altLang="en-US"/>
              <a:pPr/>
              <a:t>‹#›</a:t>
            </a:fld>
            <a:endParaRPr lang="en-US" altLang="en-US"/>
          </a:p>
        </p:txBody>
      </p:sp>
    </p:spTree>
    <p:extLst>
      <p:ext uri="{BB962C8B-B14F-4D97-AF65-F5344CB8AC3E}">
        <p14:creationId xmlns:p14="http://schemas.microsoft.com/office/powerpoint/2010/main" val="33400024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7"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8" name="Rectangle 6"/>
          <p:cNvSpPr>
            <a:spLocks noGrp="1" noChangeArrowheads="1"/>
          </p:cNvSpPr>
          <p:nvPr>
            <p:ph type="sldNum" sz="quarter" idx="12"/>
          </p:nvPr>
        </p:nvSpPr>
        <p:spPr/>
        <p:txBody>
          <a:bodyPr/>
          <a:lstStyle>
            <a:lvl1pPr>
              <a:defRPr>
                <a:solidFill>
                  <a:schemeClr val="tx1"/>
                </a:solidFill>
              </a:defRPr>
            </a:lvl1pPr>
          </a:lstStyle>
          <a:p>
            <a:pPr>
              <a:defRPr/>
            </a:pPr>
            <a:fld id="{518106A9-B465-4436-B975-C318587D7A08}" type="slidenum">
              <a:rPr lang="en-US"/>
              <a:pPr>
                <a:defRPr/>
              </a:pPr>
              <a:t>‹#›</a:t>
            </a:fld>
            <a:endParaRPr lang="en-US"/>
          </a:p>
        </p:txBody>
      </p:sp>
    </p:spTree>
    <p:extLst>
      <p:ext uri="{BB962C8B-B14F-4D97-AF65-F5344CB8AC3E}">
        <p14:creationId xmlns:p14="http://schemas.microsoft.com/office/powerpoint/2010/main" val="3400615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half" idx="1"/>
          </p:nvPr>
        </p:nvSpPr>
        <p:spPr>
          <a:xfrm>
            <a:off x="609600" y="1600200"/>
            <a:ext cx="10972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0" y="3938589"/>
            <a:ext cx="10972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solidFill>
                  <a:schemeClr val="tx1"/>
                </a:solidFill>
              </a:defRPr>
            </a:lvl1pPr>
          </a:lstStyle>
          <a:p>
            <a:pPr>
              <a:defRPr/>
            </a:pPr>
            <a:endParaRPr lang="en-US"/>
          </a:p>
        </p:txBody>
      </p:sp>
      <p:sp>
        <p:nvSpPr>
          <p:cNvPr id="6" name="Rectangle 5"/>
          <p:cNvSpPr>
            <a:spLocks noGrp="1" noChangeArrowheads="1"/>
          </p:cNvSpPr>
          <p:nvPr>
            <p:ph type="ftr" sz="quarter" idx="11"/>
          </p:nvPr>
        </p:nvSpPr>
        <p:spPr/>
        <p:txBody>
          <a:bodyPr/>
          <a:lstStyle>
            <a:lvl1pPr>
              <a:defRPr>
                <a:solidFill>
                  <a:schemeClr val="tx1"/>
                </a:solidFill>
              </a:defRPr>
            </a:lvl1pPr>
          </a:lstStyle>
          <a:p>
            <a:pPr>
              <a:defRPr/>
            </a:pPr>
            <a:endParaRPr lang="en-US"/>
          </a:p>
        </p:txBody>
      </p:sp>
      <p:sp>
        <p:nvSpPr>
          <p:cNvPr id="7" name="Rectangle 6"/>
          <p:cNvSpPr>
            <a:spLocks noGrp="1" noChangeArrowheads="1"/>
          </p:cNvSpPr>
          <p:nvPr>
            <p:ph type="sldNum" sz="quarter" idx="12"/>
          </p:nvPr>
        </p:nvSpPr>
        <p:spPr/>
        <p:txBody>
          <a:bodyPr/>
          <a:lstStyle>
            <a:lvl1pPr>
              <a:defRPr>
                <a:solidFill>
                  <a:schemeClr val="tx1"/>
                </a:solidFill>
              </a:defRPr>
            </a:lvl1pPr>
          </a:lstStyle>
          <a:p>
            <a:pPr>
              <a:defRPr/>
            </a:pPr>
            <a:fld id="{06CAD74A-9FB4-420A-8B06-AF845871D466}" type="slidenum">
              <a:rPr lang="en-US"/>
              <a:pPr>
                <a:defRPr/>
              </a:pPr>
              <a:t>‹#›</a:t>
            </a:fld>
            <a:endParaRPr lang="en-US"/>
          </a:p>
        </p:txBody>
      </p:sp>
    </p:spTree>
    <p:extLst>
      <p:ext uri="{BB962C8B-B14F-4D97-AF65-F5344CB8AC3E}">
        <p14:creationId xmlns:p14="http://schemas.microsoft.com/office/powerpoint/2010/main" val="4112634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68F3-3080-5DCF-01DE-2E9854FCDF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A57251-831B-F169-46D9-5ED95E39DD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EF4635-94B0-64D6-7E03-4779A7AA8A4B}"/>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5" name="Footer Placeholder 4">
            <a:extLst>
              <a:ext uri="{FF2B5EF4-FFF2-40B4-BE49-F238E27FC236}">
                <a16:creationId xmlns:a16="http://schemas.microsoft.com/office/drawing/2014/main" id="{B1F9DE60-F708-642B-FE6B-AEDF556BCD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65CDA8-93F9-E768-30EB-B93767084FAA}"/>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224274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1ADE4-59EF-D1DD-6B3A-F630FA8C64D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39FB8C0-9655-5B17-820C-8EC4071996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227FCDD-4B39-3154-3D7A-9A85284AE808}"/>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5" name="Footer Placeholder 4">
            <a:extLst>
              <a:ext uri="{FF2B5EF4-FFF2-40B4-BE49-F238E27FC236}">
                <a16:creationId xmlns:a16="http://schemas.microsoft.com/office/drawing/2014/main" id="{937D7793-A738-2AB8-83ED-F313FC100F8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E9D15D-CEBF-D767-C9C8-D76DD69985D3}"/>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20843633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0B99-598B-598B-988E-75797522068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E65B6F2-EE9C-E289-C3C3-8ED2A80A3C6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35B493-500D-19E9-5A34-64E3891AF6F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0146EA0-5929-8F38-4989-FBEAADF72FFB}"/>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6" name="Footer Placeholder 5">
            <a:extLst>
              <a:ext uri="{FF2B5EF4-FFF2-40B4-BE49-F238E27FC236}">
                <a16:creationId xmlns:a16="http://schemas.microsoft.com/office/drawing/2014/main" id="{66EF890F-8BBA-422B-F248-8B491F61018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7D7BE9-4106-344B-B63D-24F34E06CCE5}"/>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34265079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F1256-D899-C29E-F96D-4471A18FD45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AE86FA5-2A4F-0C90-D11D-87AB50CAC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BE9274C-B84C-5E1B-FB2D-FFAA24F764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1D8955A-8DE5-B2F1-260A-1B184A251D0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F490EE-0313-C4DB-3AA3-618CFB2DC38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A6A3ADF-E404-747A-D1FD-25F52D30EA0D}"/>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8" name="Footer Placeholder 7">
            <a:extLst>
              <a:ext uri="{FF2B5EF4-FFF2-40B4-BE49-F238E27FC236}">
                <a16:creationId xmlns:a16="http://schemas.microsoft.com/office/drawing/2014/main" id="{119B1633-5B95-16AD-1C74-CBA9BD3C4C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A206F1-22AB-A644-72E5-C1172F183EA8}"/>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1451001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7EBD-9871-89F9-E061-C0DEFCE9C0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A55B616-0BAF-EDBF-07E6-55B6878151FB}"/>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4" name="Footer Placeholder 3">
            <a:extLst>
              <a:ext uri="{FF2B5EF4-FFF2-40B4-BE49-F238E27FC236}">
                <a16:creationId xmlns:a16="http://schemas.microsoft.com/office/drawing/2014/main" id="{A4CB0192-ADED-CD13-5578-23DCC88D8A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771C467-B42C-5C00-5FC8-E5BE8258F88C}"/>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10678880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03987-7604-2D25-AED3-3B41435E2429}"/>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3" name="Footer Placeholder 2">
            <a:extLst>
              <a:ext uri="{FF2B5EF4-FFF2-40B4-BE49-F238E27FC236}">
                <a16:creationId xmlns:a16="http://schemas.microsoft.com/office/drawing/2014/main" id="{E0ADCC68-0916-E7F5-812E-BD690E1E5F4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FF16DB-A7F0-720F-0B3F-F67C0E962E44}"/>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1449015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2E1899-5DC1-CA22-A29C-21DA21D770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8064C8C-160B-4E7B-C5C5-223C7DE5B64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68E229-AC42-76CD-B6E8-A5081B0EE3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12B586-2C9F-F3EA-C1E0-AEFE3E35A75C}"/>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6" name="Footer Placeholder 5">
            <a:extLst>
              <a:ext uri="{FF2B5EF4-FFF2-40B4-BE49-F238E27FC236}">
                <a16:creationId xmlns:a16="http://schemas.microsoft.com/office/drawing/2014/main" id="{F028504D-4CA9-34C7-C10A-FFAFBE1A1AE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F54203-6260-2486-5EE9-420D7B0D7B81}"/>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2912537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32F48-0B5D-1576-525F-40B6A5CC08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20103D3-926F-0ADA-1B2D-D42F3DFC7C7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F9B1659-7B45-D111-DE13-8BA0D6BF8AA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951682F-189E-4DC2-6696-89CF62194951}"/>
              </a:ext>
            </a:extLst>
          </p:cNvPr>
          <p:cNvSpPr>
            <a:spLocks noGrp="1"/>
          </p:cNvSpPr>
          <p:nvPr>
            <p:ph type="dt" sz="half" idx="10"/>
          </p:nvPr>
        </p:nvSpPr>
        <p:spPr/>
        <p:txBody>
          <a:bodyPr/>
          <a:lstStyle/>
          <a:p>
            <a:fld id="{66F7F672-99D9-44D0-BB4A-5E59F46BA4C6}" type="datetimeFigureOut">
              <a:rPr lang="en-US" smtClean="0"/>
              <a:t>10/31/2023</a:t>
            </a:fld>
            <a:endParaRPr lang="en-US"/>
          </a:p>
        </p:txBody>
      </p:sp>
      <p:sp>
        <p:nvSpPr>
          <p:cNvPr id="6" name="Footer Placeholder 5">
            <a:extLst>
              <a:ext uri="{FF2B5EF4-FFF2-40B4-BE49-F238E27FC236}">
                <a16:creationId xmlns:a16="http://schemas.microsoft.com/office/drawing/2014/main" id="{406DF1DB-CDBE-69C8-3B63-2DC6E4D7FB2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F38B87-5CFE-05B3-BFC2-814830EA17E1}"/>
              </a:ext>
            </a:extLst>
          </p:cNvPr>
          <p:cNvSpPr>
            <a:spLocks noGrp="1"/>
          </p:cNvSpPr>
          <p:nvPr>
            <p:ph type="sldNum" sz="quarter" idx="12"/>
          </p:nvPr>
        </p:nvSpPr>
        <p:spPr/>
        <p:txBody>
          <a:bodyPr/>
          <a:lstStyle/>
          <a:p>
            <a:fld id="{1E4F4652-A1A8-4671-B02C-0800869B823E}" type="slidenum">
              <a:rPr lang="en-US" smtClean="0"/>
              <a:t>‹#›</a:t>
            </a:fld>
            <a:endParaRPr lang="en-US"/>
          </a:p>
        </p:txBody>
      </p:sp>
    </p:spTree>
    <p:extLst>
      <p:ext uri="{BB962C8B-B14F-4D97-AF65-F5344CB8AC3E}">
        <p14:creationId xmlns:p14="http://schemas.microsoft.com/office/powerpoint/2010/main" val="4141927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7317C0-19C3-9EDC-3E45-B44A43C5FF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ECDB3BB-F7E8-668A-4DF8-C644B5D113D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188C59-068F-2F4C-D01D-F48BCC188B6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F7F672-99D9-44D0-BB4A-5E59F46BA4C6}" type="datetimeFigureOut">
              <a:rPr lang="en-US" smtClean="0"/>
              <a:t>10/31/2023</a:t>
            </a:fld>
            <a:endParaRPr lang="en-US"/>
          </a:p>
        </p:txBody>
      </p:sp>
      <p:sp>
        <p:nvSpPr>
          <p:cNvPr id="5" name="Footer Placeholder 4">
            <a:extLst>
              <a:ext uri="{FF2B5EF4-FFF2-40B4-BE49-F238E27FC236}">
                <a16:creationId xmlns:a16="http://schemas.microsoft.com/office/drawing/2014/main" id="{9C0474BD-4AC6-1C48-7685-EEA8176A38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714CEA-E2B8-78F8-3C6F-5347E2168A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4F4652-A1A8-4671-B02C-0800869B823E}" type="slidenum">
              <a:rPr lang="en-US" smtClean="0"/>
              <a:t>‹#›</a:t>
            </a:fld>
            <a:endParaRPr lang="en-US"/>
          </a:p>
        </p:txBody>
      </p:sp>
    </p:spTree>
    <p:extLst>
      <p:ext uri="{BB962C8B-B14F-4D97-AF65-F5344CB8AC3E}">
        <p14:creationId xmlns:p14="http://schemas.microsoft.com/office/powerpoint/2010/main" val="28014925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8.jpeg"/><Relationship Id="rId7" Type="http://schemas.openxmlformats.org/officeDocument/2006/relationships/image" Target="../media/image61.jpeg"/><Relationship Id="rId12"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0.jpeg"/><Relationship Id="rId11" Type="http://schemas.openxmlformats.org/officeDocument/2006/relationships/image" Target="../media/image65.gif"/><Relationship Id="rId5" Type="http://schemas.microsoft.com/office/2007/relationships/hdphoto" Target="../media/hdphoto1.wdp"/><Relationship Id="rId10" Type="http://schemas.openxmlformats.org/officeDocument/2006/relationships/image" Target="../media/image64.png"/><Relationship Id="rId4" Type="http://schemas.openxmlformats.org/officeDocument/2006/relationships/image" Target="../media/image59.png"/><Relationship Id="rId9" Type="http://schemas.openxmlformats.org/officeDocument/2006/relationships/image" Target="../media/image6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6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17.xml"/><Relationship Id="rId1" Type="http://schemas.openxmlformats.org/officeDocument/2006/relationships/slideLayout" Target="../slideLayouts/slideLayout13.xml"/><Relationship Id="rId5" Type="http://schemas.openxmlformats.org/officeDocument/2006/relationships/image" Target="../media/image70.jpeg"/><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hyperlink" Target="https://www.wikiwand.com/en/Fasciola#/Geographic_Distribution"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72.jpeg"/><Relationship Id="rId5" Type="http://schemas.openxmlformats.org/officeDocument/2006/relationships/image" Target="../media/image17.png"/><Relationship Id="rId4" Type="http://schemas.openxmlformats.org/officeDocument/2006/relationships/image" Target="../media/image71.png"/></Relationships>
</file>

<file path=ppt/slides/_rels/slide19.xml.rels><?xml version="1.0" encoding="UTF-8" standalone="yes"?>
<Relationships xmlns="http://schemas.openxmlformats.org/package/2006/relationships"><Relationship Id="rId8" Type="http://schemas.openxmlformats.org/officeDocument/2006/relationships/image" Target="../media/image77.emf"/><Relationship Id="rId3" Type="http://schemas.openxmlformats.org/officeDocument/2006/relationships/image" Target="../media/image17.png"/><Relationship Id="rId7" Type="http://schemas.openxmlformats.org/officeDocument/2006/relationships/image" Target="../media/image76.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75.jpg"/><Relationship Id="rId5" Type="http://schemas.openxmlformats.org/officeDocument/2006/relationships/image" Target="../media/image74.png"/><Relationship Id="rId4" Type="http://schemas.openxmlformats.org/officeDocument/2006/relationships/image" Target="../media/image73.png"/></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jpeg"/><Relationship Id="rId7" Type="http://schemas.openxmlformats.org/officeDocument/2006/relationships/image" Target="../media/image8.jpeg"/><Relationship Id="rId12"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5" Type="http://schemas.openxmlformats.org/officeDocument/2006/relationships/image" Target="../media/image1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 Id="rId14" Type="http://schemas.openxmlformats.org/officeDocument/2006/relationships/image" Target="../media/image15.png"/></Relationships>
</file>

<file path=ppt/slides/_rels/slide2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7.png"/><Relationship Id="rId7" Type="http://schemas.openxmlformats.org/officeDocument/2006/relationships/image" Target="../media/image8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0.jpeg"/><Relationship Id="rId5" Type="http://schemas.openxmlformats.org/officeDocument/2006/relationships/image" Target="../media/image79.jpeg"/><Relationship Id="rId4" Type="http://schemas.openxmlformats.org/officeDocument/2006/relationships/image" Target="../media/image78.jpeg"/><Relationship Id="rId9" Type="http://schemas.openxmlformats.org/officeDocument/2006/relationships/image" Target="../media/image82.jpe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3.pn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84.jpeg"/></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87.jpeg"/></Relationships>
</file>

<file path=ppt/slides/_rels/slide24.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89.png"/></Relationships>
</file>

<file path=ppt/slides/_rels/slide25.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25.xml"/><Relationship Id="rId1" Type="http://schemas.openxmlformats.org/officeDocument/2006/relationships/slideLayout" Target="../slideLayouts/slideLayout14.xml"/><Relationship Id="rId5" Type="http://schemas.openxmlformats.org/officeDocument/2006/relationships/image" Target="../media/image91.jpeg"/><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93.jpeg"/><Relationship Id="rId4" Type="http://schemas.openxmlformats.org/officeDocument/2006/relationships/image" Target="../media/image92.gif"/></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97.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96.jpeg"/><Relationship Id="rId5" Type="http://schemas.openxmlformats.org/officeDocument/2006/relationships/image" Target="../media/image95.jpeg"/><Relationship Id="rId4" Type="http://schemas.openxmlformats.org/officeDocument/2006/relationships/image" Target="../media/image94.jpeg"/></Relationships>
</file>

<file path=ppt/slides/_rels/slide28.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00.jpeg"/><Relationship Id="rId4" Type="http://schemas.openxmlformats.org/officeDocument/2006/relationships/image" Target="../media/image99.jpeg"/></Relationships>
</file>

<file path=ppt/slides/_rels/slide2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0.xml"/><Relationship Id="rId1" Type="http://schemas.openxmlformats.org/officeDocument/2006/relationships/slideLayout" Target="../slideLayouts/slideLayout13.xml"/><Relationship Id="rId6" Type="http://schemas.openxmlformats.org/officeDocument/2006/relationships/image" Target="../media/image103.jpeg"/><Relationship Id="rId5" Type="http://schemas.openxmlformats.org/officeDocument/2006/relationships/image" Target="../media/image17.png"/><Relationship Id="rId4" Type="http://schemas.openxmlformats.org/officeDocument/2006/relationships/image" Target="../media/image102.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5.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png"/><Relationship Id="rId7" Type="http://schemas.openxmlformats.org/officeDocument/2006/relationships/image" Target="../media/image30.jpeg"/><Relationship Id="rId12" Type="http://schemas.openxmlformats.org/officeDocument/2006/relationships/image" Target="../media/image35.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29.jpeg"/><Relationship Id="rId11" Type="http://schemas.openxmlformats.org/officeDocument/2006/relationships/image" Target="../media/image34.jpeg"/><Relationship Id="rId5" Type="http://schemas.openxmlformats.org/officeDocument/2006/relationships/image" Target="../media/image28.jpe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jpeg"/></Relationships>
</file>

<file path=ppt/slides/_rels/slide6.xml.rels><?xml version="1.0" encoding="UTF-8" standalone="yes"?>
<Relationships xmlns="http://schemas.openxmlformats.org/package/2006/relationships"><Relationship Id="rId8" Type="http://schemas.openxmlformats.org/officeDocument/2006/relationships/image" Target="../media/image41.jpeg"/><Relationship Id="rId3" Type="http://schemas.openxmlformats.org/officeDocument/2006/relationships/image" Target="../media/image36.jpeg"/><Relationship Id="rId7"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jpeg"/><Relationship Id="rId9" Type="http://schemas.openxmlformats.org/officeDocument/2006/relationships/image" Target="../media/image42.png"/></Relationships>
</file>

<file path=ppt/slides/_rels/slide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3.jpeg"/><Relationship Id="rId7" Type="http://schemas.openxmlformats.org/officeDocument/2006/relationships/image" Target="../media/image47.jpe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46.jpeg"/><Relationship Id="rId5" Type="http://schemas.openxmlformats.org/officeDocument/2006/relationships/image" Target="../media/image45.jpeg"/><Relationship Id="rId10" Type="http://schemas.openxmlformats.org/officeDocument/2006/relationships/image" Target="../media/image50.jpeg"/><Relationship Id="rId4" Type="http://schemas.openxmlformats.org/officeDocument/2006/relationships/image" Target="../media/image44.jpeg"/><Relationship Id="rId9" Type="http://schemas.openxmlformats.org/officeDocument/2006/relationships/image" Target="../media/image49.jpeg"/></Relationships>
</file>

<file path=ppt/slides/_rels/slide8.xml.rels><?xml version="1.0" encoding="UTF-8" standalone="yes"?>
<Relationships xmlns="http://schemas.openxmlformats.org/package/2006/relationships"><Relationship Id="rId8" Type="http://schemas.openxmlformats.org/officeDocument/2006/relationships/image" Target="../media/image56.jpeg"/><Relationship Id="rId3" Type="http://schemas.openxmlformats.org/officeDocument/2006/relationships/image" Target="../media/image51.jpeg"/><Relationship Id="rId7" Type="http://schemas.openxmlformats.org/officeDocument/2006/relationships/image" Target="../media/image55.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54.jpeg"/><Relationship Id="rId5" Type="http://schemas.openxmlformats.org/officeDocument/2006/relationships/image" Target="../media/image53.jpeg"/><Relationship Id="rId4" Type="http://schemas.openxmlformats.org/officeDocument/2006/relationships/image" Target="../media/image52.jpe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438400" y="1585912"/>
            <a:ext cx="7772400" cy="1462088"/>
          </a:xfrm>
        </p:spPr>
        <p:txBody>
          <a:bodyPr>
            <a:noAutofit/>
          </a:bodyPr>
          <a:lstStyle/>
          <a:p>
            <a:pPr algn="ctr" eaLnBrk="1" hangingPunct="1">
              <a:defRPr/>
            </a:pPr>
            <a:r>
              <a:rPr lang="en-US" sz="5000" b="1" u="sng" dirty="0">
                <a:latin typeface="Comic Sans MS" charset="0"/>
              </a:rPr>
              <a:t>VMP 930</a:t>
            </a:r>
            <a:br>
              <a:rPr lang="en-US" sz="5000" b="1" u="sng" dirty="0">
                <a:latin typeface="Comic Sans MS" charset="0"/>
              </a:rPr>
            </a:br>
            <a:r>
              <a:rPr lang="en-US" sz="5000" b="1" u="sng" dirty="0">
                <a:latin typeface="Comic Sans MS" charset="0"/>
              </a:rPr>
              <a:t>Veterinary Parasitology</a:t>
            </a:r>
          </a:p>
        </p:txBody>
      </p:sp>
      <p:sp>
        <p:nvSpPr>
          <p:cNvPr id="3075" name="Rectangle 3"/>
          <p:cNvSpPr>
            <a:spLocks noGrp="1" noChangeArrowheads="1"/>
          </p:cNvSpPr>
          <p:nvPr>
            <p:ph type="subTitle" idx="1"/>
          </p:nvPr>
        </p:nvSpPr>
        <p:spPr>
          <a:xfrm>
            <a:off x="2771274" y="4134852"/>
            <a:ext cx="6400800" cy="1482177"/>
          </a:xfrm>
        </p:spPr>
        <p:txBody>
          <a:bodyPr>
            <a:normAutofit/>
          </a:bodyPr>
          <a:lstStyle/>
          <a:p>
            <a:pPr eaLnBrk="1" hangingPunct="1">
              <a:lnSpc>
                <a:spcPct val="90000"/>
              </a:lnSpc>
              <a:buFont typeface="Wingdings" charset="0"/>
              <a:buNone/>
              <a:defRPr/>
            </a:pPr>
            <a:r>
              <a:rPr lang="en-US" sz="4800" b="1" dirty="0">
                <a:latin typeface="Comic Sans MS" panose="030F0702030302020204" pitchFamily="66" charset="0"/>
              </a:rPr>
              <a:t>Platyhelminthes</a:t>
            </a:r>
          </a:p>
          <a:p>
            <a:pPr eaLnBrk="1" hangingPunct="1">
              <a:lnSpc>
                <a:spcPct val="90000"/>
              </a:lnSpc>
              <a:buFont typeface="Wingdings" charset="0"/>
              <a:buNone/>
              <a:defRPr/>
            </a:pPr>
            <a:r>
              <a:rPr lang="en-US" sz="4000" b="1" dirty="0">
                <a:latin typeface="Comic Sans MS" panose="030F0702030302020204" pitchFamily="66" charset="0"/>
              </a:rPr>
              <a:t>Flatworms</a:t>
            </a:r>
            <a:endParaRPr lang="en-US" sz="4000" dirty="0">
              <a:latin typeface="Comic Sans MS" panose="030F0702030302020204" pitchFamily="66" charset="0"/>
            </a:endParaRPr>
          </a:p>
        </p:txBody>
      </p:sp>
      <p:pic>
        <p:nvPicPr>
          <p:cNvPr id="3076" name="Picture 4" descr="vpglogo2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65606" y="5181600"/>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5" descr="ncst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12295" y="48126"/>
            <a:ext cx="15240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BE6E341A-D534-D5BA-E209-0C8BD4E732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3603" y="3377179"/>
            <a:ext cx="9144793" cy="103641"/>
          </a:xfrm>
          <a:prstGeom prst="rect">
            <a:avLst/>
          </a:prstGeom>
        </p:spPr>
      </p:pic>
    </p:spTree>
    <p:extLst>
      <p:ext uri="{BB962C8B-B14F-4D97-AF65-F5344CB8AC3E}">
        <p14:creationId xmlns:p14="http://schemas.microsoft.com/office/powerpoint/2010/main" val="2243539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iagram&#10;&#10;Description automatically generated">
            <a:extLst>
              <a:ext uri="{FF2B5EF4-FFF2-40B4-BE49-F238E27FC236}">
                <a16:creationId xmlns:a16="http://schemas.microsoft.com/office/drawing/2014/main" id="{FFB28BD7-B599-2071-6D06-F4B9537B0AB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56594" y="2554209"/>
            <a:ext cx="3886200" cy="3986784"/>
          </a:xfrm>
          <a:prstGeom prst="rect">
            <a:avLst/>
          </a:prstGeom>
        </p:spPr>
      </p:pic>
      <p:sp>
        <p:nvSpPr>
          <p:cNvPr id="4098" name="Rectangle 2"/>
          <p:cNvSpPr>
            <a:spLocks noGrp="1" noChangeArrowheads="1"/>
          </p:cNvSpPr>
          <p:nvPr>
            <p:ph type="title"/>
          </p:nvPr>
        </p:nvSpPr>
        <p:spPr>
          <a:xfrm>
            <a:off x="624724" y="184860"/>
            <a:ext cx="7086600" cy="762000"/>
          </a:xfrm>
        </p:spPr>
        <p:txBody>
          <a:bodyPr/>
          <a:lstStyle/>
          <a:p>
            <a:pPr algn="ctr">
              <a:defRPr/>
            </a:pPr>
            <a:r>
              <a:rPr lang="en-US" altLang="en-US" b="1" dirty="0">
                <a:latin typeface="Comic Sans MS" panose="030F0702030302020204" pitchFamily="66" charset="0"/>
                <a:cs typeface="Times New Roman" pitchFamily="18" charset="0"/>
              </a:rPr>
              <a:t>Digenetic Trematodes</a:t>
            </a:r>
            <a:endParaRPr lang="en-US" altLang="en-US" sz="6000" dirty="0">
              <a:latin typeface="Comic Sans MS" panose="030F0702030302020204" pitchFamily="66" charset="0"/>
            </a:endParaRPr>
          </a:p>
        </p:txBody>
      </p:sp>
      <p:sp>
        <p:nvSpPr>
          <p:cNvPr id="4" name="Rectangle 3">
            <a:extLst>
              <a:ext uri="{FF2B5EF4-FFF2-40B4-BE49-F238E27FC236}">
                <a16:creationId xmlns:a16="http://schemas.microsoft.com/office/drawing/2014/main" id="{CAD919C9-0C1B-69DE-19BD-950E8E0E2541}"/>
              </a:ext>
            </a:extLst>
          </p:cNvPr>
          <p:cNvSpPr>
            <a:spLocks noGrp="1" noChangeArrowheads="1"/>
          </p:cNvSpPr>
          <p:nvPr>
            <p:ph idx="1"/>
          </p:nvPr>
        </p:nvSpPr>
        <p:spPr>
          <a:xfrm>
            <a:off x="491456" y="1143002"/>
            <a:ext cx="8893176" cy="1580148"/>
          </a:xfrm>
        </p:spPr>
        <p:txBody>
          <a:bodyPr>
            <a:noAutofit/>
          </a:bodyPr>
          <a:lstStyle/>
          <a:p>
            <a:pPr marL="0" indent="12700">
              <a:buFontTx/>
              <a:buNone/>
            </a:pPr>
            <a:r>
              <a:rPr lang="en-US" altLang="en-US" b="1" u="sng" dirty="0">
                <a:latin typeface="Comic Sans MS" panose="030F0702030302020204" pitchFamily="66" charset="0"/>
              </a:rPr>
              <a:t>Digenea</a:t>
            </a:r>
            <a:r>
              <a:rPr lang="en-US" altLang="en-US" sz="2400" b="1" dirty="0">
                <a:latin typeface="Comic Sans MS" panose="030F0702030302020204" pitchFamily="66" charset="0"/>
              </a:rPr>
              <a:t>     </a:t>
            </a:r>
            <a:r>
              <a:rPr lang="en-US" altLang="en-US" sz="2400" dirty="0">
                <a:latin typeface="Comic Sans MS" panose="030F0702030302020204" pitchFamily="66" charset="0"/>
              </a:rPr>
              <a:t>(di = two), (</a:t>
            </a:r>
            <a:r>
              <a:rPr lang="en-US" altLang="en-US" sz="2400" dirty="0" err="1">
                <a:latin typeface="Comic Sans MS" panose="030F0702030302020204" pitchFamily="66" charset="0"/>
              </a:rPr>
              <a:t>genea</a:t>
            </a:r>
            <a:r>
              <a:rPr lang="en-US" altLang="en-US" sz="2400" dirty="0">
                <a:latin typeface="Comic Sans MS" panose="030F0702030302020204" pitchFamily="66" charset="0"/>
              </a:rPr>
              <a:t> = beginnings) </a:t>
            </a:r>
          </a:p>
          <a:p>
            <a:pPr marL="914400" indent="-457200">
              <a:buFontTx/>
              <a:buAutoNum type="alphaLcPeriod"/>
            </a:pPr>
            <a:r>
              <a:rPr lang="en-US" altLang="en-US" sz="2400" dirty="0">
                <a:latin typeface="Comic Sans MS" panose="030F0702030302020204" pitchFamily="66" charset="0"/>
              </a:rPr>
              <a:t>Sexual Reproduction =&gt; Adult worms in definitive host </a:t>
            </a:r>
          </a:p>
          <a:p>
            <a:pPr marL="914400" indent="-457200">
              <a:buFontTx/>
              <a:buAutoNum type="alphaLcPeriod"/>
            </a:pPr>
            <a:r>
              <a:rPr lang="en-US" altLang="en-US" sz="2400" dirty="0">
                <a:latin typeface="Comic Sans MS" panose="030F0702030302020204" pitchFamily="66" charset="0"/>
              </a:rPr>
              <a:t>Asexual Reproduction =&gt; Larval worms in snail host </a:t>
            </a:r>
          </a:p>
        </p:txBody>
      </p:sp>
      <p:sp>
        <p:nvSpPr>
          <p:cNvPr id="5" name="Rectangle 5">
            <a:extLst>
              <a:ext uri="{FF2B5EF4-FFF2-40B4-BE49-F238E27FC236}">
                <a16:creationId xmlns:a16="http://schemas.microsoft.com/office/drawing/2014/main" id="{93E36EBE-CCE3-FF94-044E-C0D423D541DE}"/>
              </a:ext>
            </a:extLst>
          </p:cNvPr>
          <p:cNvSpPr txBox="1">
            <a:spLocks noChangeArrowheads="1"/>
          </p:cNvSpPr>
          <p:nvPr/>
        </p:nvSpPr>
        <p:spPr>
          <a:xfrm>
            <a:off x="752425" y="3080085"/>
            <a:ext cx="6147233" cy="325507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0">
              <a:buFont typeface="Arial" panose="020B0604020202020204" pitchFamily="34" charset="0"/>
              <a:buNone/>
            </a:pPr>
            <a:r>
              <a:rPr lang="en-US" altLang="en-US" b="1" u="sng" dirty="0">
                <a:latin typeface="Comic Sans MS" panose="030F0702030302020204" pitchFamily="66" charset="0"/>
              </a:rPr>
              <a:t>Morphology</a:t>
            </a:r>
          </a:p>
          <a:p>
            <a:pPr marL="285750" indent="0">
              <a:buFont typeface="Arial" panose="020B0604020202020204" pitchFamily="34" charset="0"/>
              <a:buNone/>
            </a:pPr>
            <a:r>
              <a:rPr lang="en-US" altLang="en-US" sz="2400" dirty="0">
                <a:latin typeface="Comic Sans MS" panose="030F0702030302020204" pitchFamily="66" charset="0"/>
              </a:rPr>
              <a:t>1.  General Flatworm Characteristics </a:t>
            </a:r>
          </a:p>
          <a:p>
            <a:pPr marL="285750" indent="0">
              <a:buFont typeface="Arial" panose="020B0604020202020204" pitchFamily="34" charset="0"/>
              <a:buNone/>
            </a:pPr>
            <a:r>
              <a:rPr lang="en-US" altLang="en-US" sz="2400" dirty="0">
                <a:latin typeface="Comic Sans MS" panose="030F0702030302020204" pitchFamily="66" charset="0"/>
              </a:rPr>
              <a:t>2.  Suckers and/or holdfast organs</a:t>
            </a:r>
          </a:p>
          <a:p>
            <a:pPr marL="285750" indent="0">
              <a:buFont typeface="Arial" panose="020B0604020202020204" pitchFamily="34" charset="0"/>
              <a:buNone/>
            </a:pPr>
            <a:r>
              <a:rPr lang="en-US" altLang="en-US" sz="2400" dirty="0">
                <a:latin typeface="Comic Sans MS" panose="030F0702030302020204" pitchFamily="66" charset="0"/>
              </a:rPr>
              <a:t>3.  Incomplete gut</a:t>
            </a:r>
          </a:p>
          <a:p>
            <a:pPr marL="285750" indent="0">
              <a:buFont typeface="Arial" panose="020B0604020202020204" pitchFamily="34" charset="0"/>
              <a:buNone/>
            </a:pPr>
            <a:r>
              <a:rPr lang="en-US" altLang="en-US" sz="2400" dirty="0">
                <a:latin typeface="Comic Sans MS" panose="030F0702030302020204" pitchFamily="66" charset="0"/>
              </a:rPr>
              <a:t>4.  Reproductive organs</a:t>
            </a:r>
          </a:p>
          <a:p>
            <a:pPr marL="285750" indent="0">
              <a:buFont typeface="Arial" panose="020B0604020202020204" pitchFamily="34" charset="0"/>
              <a:buNone/>
            </a:pPr>
            <a:r>
              <a:rPr lang="en-US" altLang="en-US" sz="2400" dirty="0">
                <a:latin typeface="Comic Sans MS" panose="030F0702030302020204" pitchFamily="66" charset="0"/>
              </a:rPr>
              <a:t>	(testes, ovary, vitellaria)</a:t>
            </a:r>
          </a:p>
        </p:txBody>
      </p:sp>
      <p:pic>
        <p:nvPicPr>
          <p:cNvPr id="2" name="Picture 1">
            <a:extLst>
              <a:ext uri="{FF2B5EF4-FFF2-40B4-BE49-F238E27FC236}">
                <a16:creationId xmlns:a16="http://schemas.microsoft.com/office/drawing/2014/main" id="{7F4DB5A1-4EA0-68CD-1B54-DC697D7ED79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91456" y="896669"/>
            <a:ext cx="9156986" cy="103641"/>
          </a:xfrm>
          <a:prstGeom prst="rect">
            <a:avLst/>
          </a:prstGeom>
        </p:spPr>
      </p:pic>
    </p:spTree>
    <p:extLst>
      <p:ext uri="{BB962C8B-B14F-4D97-AF65-F5344CB8AC3E}">
        <p14:creationId xmlns:p14="http://schemas.microsoft.com/office/powerpoint/2010/main" val="33261616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84747" y="1082843"/>
            <a:ext cx="3850106" cy="745957"/>
          </a:xfrm>
        </p:spPr>
        <p:txBody>
          <a:bodyPr>
            <a:normAutofit/>
          </a:bodyPr>
          <a:lstStyle/>
          <a:p>
            <a:r>
              <a:rPr lang="en-US" altLang="en-US" sz="2800" b="1" u="sng" dirty="0">
                <a:latin typeface="Comic Sans MS" panose="030F0702030302020204" pitchFamily="66" charset="0"/>
              </a:rPr>
              <a:t>Complex Life Cycle</a:t>
            </a:r>
            <a:r>
              <a:rPr lang="en-US" altLang="en-US" sz="2800" dirty="0">
                <a:latin typeface="Comic Sans MS" panose="030F0702030302020204" pitchFamily="66" charset="0"/>
              </a:rPr>
              <a:t> </a:t>
            </a:r>
          </a:p>
        </p:txBody>
      </p:sp>
      <p:sp>
        <p:nvSpPr>
          <p:cNvPr id="9219" name="Rectangle 3"/>
          <p:cNvSpPr>
            <a:spLocks noGrp="1" noChangeArrowheads="1"/>
          </p:cNvSpPr>
          <p:nvPr>
            <p:ph idx="1"/>
          </p:nvPr>
        </p:nvSpPr>
        <p:spPr>
          <a:xfrm>
            <a:off x="575510" y="1828800"/>
            <a:ext cx="6763753" cy="4355432"/>
          </a:xfrm>
        </p:spPr>
        <p:txBody>
          <a:bodyPr>
            <a:normAutofit/>
          </a:bodyPr>
          <a:lstStyle/>
          <a:p>
            <a:pPr>
              <a:lnSpc>
                <a:spcPct val="50000"/>
              </a:lnSpc>
              <a:spcBef>
                <a:spcPts val="0"/>
              </a:spcBef>
              <a:buNone/>
            </a:pPr>
            <a:r>
              <a:rPr lang="en-US" altLang="en-US" sz="1800" b="1" dirty="0">
                <a:latin typeface="Comic Sans MS" panose="030F0702030302020204" pitchFamily="66" charset="0"/>
              </a:rPr>
              <a:t>	</a:t>
            </a:r>
          </a:p>
          <a:p>
            <a:pPr>
              <a:lnSpc>
                <a:spcPct val="50000"/>
              </a:lnSpc>
              <a:spcBef>
                <a:spcPts val="0"/>
              </a:spcBef>
              <a:buNone/>
            </a:pPr>
            <a:endParaRPr lang="en-US" altLang="en-US" sz="1800" b="1" dirty="0">
              <a:latin typeface="Comic Sans MS" panose="030F0702030302020204" pitchFamily="66" charset="0"/>
            </a:endParaRPr>
          </a:p>
          <a:p>
            <a:pPr>
              <a:lnSpc>
                <a:spcPct val="50000"/>
              </a:lnSpc>
              <a:spcBef>
                <a:spcPts val="0"/>
              </a:spcBef>
              <a:buNone/>
            </a:pPr>
            <a:r>
              <a:rPr lang="en-US" altLang="en-US" sz="1800" dirty="0">
                <a:latin typeface="Comic Sans MS" panose="030F0702030302020204" pitchFamily="66" charset="0"/>
              </a:rPr>
              <a:t>	1.  Definitive Host</a:t>
            </a:r>
          </a:p>
          <a:p>
            <a:pPr>
              <a:lnSpc>
                <a:spcPct val="90000"/>
              </a:lnSpc>
              <a:buFontTx/>
              <a:buNone/>
            </a:pPr>
            <a:r>
              <a:rPr lang="en-US" altLang="en-US" sz="1800" dirty="0">
                <a:latin typeface="Comic Sans MS" panose="030F0702030302020204" pitchFamily="66" charset="0"/>
              </a:rPr>
              <a:t>		a.  Adult Worms (Sexual Reproduction)</a:t>
            </a:r>
          </a:p>
          <a:p>
            <a:pPr>
              <a:lnSpc>
                <a:spcPct val="90000"/>
              </a:lnSpc>
              <a:buFontTx/>
              <a:buNone/>
            </a:pPr>
            <a:r>
              <a:rPr lang="en-US" altLang="en-US" sz="1800" dirty="0">
                <a:latin typeface="Comic Sans MS" panose="030F0702030302020204" pitchFamily="66" charset="0"/>
              </a:rPr>
              <a:t>	2.  Environment</a:t>
            </a:r>
          </a:p>
          <a:p>
            <a:pPr>
              <a:lnSpc>
                <a:spcPct val="90000"/>
              </a:lnSpc>
              <a:buFontTx/>
              <a:buNone/>
            </a:pPr>
            <a:r>
              <a:rPr lang="en-US" altLang="en-US" sz="1800" dirty="0">
                <a:latin typeface="Comic Sans MS" panose="030F0702030302020204" pitchFamily="66" charset="0"/>
              </a:rPr>
              <a:t>		a.  Ovum  (Distribution)</a:t>
            </a:r>
          </a:p>
          <a:p>
            <a:pPr>
              <a:lnSpc>
                <a:spcPct val="90000"/>
              </a:lnSpc>
              <a:buFontTx/>
              <a:buNone/>
            </a:pPr>
            <a:r>
              <a:rPr lang="en-US" altLang="en-US" sz="1800" dirty="0">
                <a:latin typeface="Comic Sans MS" panose="030F0702030302020204" pitchFamily="66" charset="0"/>
              </a:rPr>
              <a:t>		b.  Miracidium  (Distribution)</a:t>
            </a:r>
          </a:p>
          <a:p>
            <a:pPr>
              <a:lnSpc>
                <a:spcPct val="90000"/>
              </a:lnSpc>
              <a:buFontTx/>
              <a:buNone/>
            </a:pPr>
            <a:r>
              <a:rPr lang="en-US" altLang="en-US" sz="1800" dirty="0">
                <a:latin typeface="Comic Sans MS" panose="030F0702030302020204" pitchFamily="66" charset="0"/>
              </a:rPr>
              <a:t>	3.  </a:t>
            </a:r>
            <a:r>
              <a:rPr lang="en-US" altLang="en-US" sz="1800" b="1" u="sng" dirty="0">
                <a:latin typeface="Comic Sans MS" panose="030F0702030302020204" pitchFamily="66" charset="0"/>
              </a:rPr>
              <a:t>Snail</a:t>
            </a:r>
            <a:r>
              <a:rPr lang="en-US" altLang="en-US" sz="1800" dirty="0">
                <a:latin typeface="Comic Sans MS" panose="030F0702030302020204" pitchFamily="66" charset="0"/>
              </a:rPr>
              <a:t> 1st Intermediate Host </a:t>
            </a:r>
          </a:p>
          <a:p>
            <a:pPr>
              <a:lnSpc>
                <a:spcPct val="90000"/>
              </a:lnSpc>
              <a:buFontTx/>
              <a:buNone/>
            </a:pPr>
            <a:r>
              <a:rPr lang="en-US" altLang="en-US" sz="1800" dirty="0">
                <a:latin typeface="Comic Sans MS" panose="030F0702030302020204" pitchFamily="66" charset="0"/>
              </a:rPr>
              <a:t>		a.  Sporocysts and/or Rediae (Asexual Reproduction)</a:t>
            </a:r>
          </a:p>
          <a:p>
            <a:pPr>
              <a:lnSpc>
                <a:spcPct val="90000"/>
              </a:lnSpc>
              <a:buFontTx/>
              <a:buNone/>
            </a:pPr>
            <a:r>
              <a:rPr lang="en-US" altLang="en-US" sz="1800" dirty="0">
                <a:latin typeface="Comic Sans MS" panose="030F0702030302020204" pitchFamily="66" charset="0"/>
              </a:rPr>
              <a:t>	4.  Environment</a:t>
            </a:r>
          </a:p>
          <a:p>
            <a:pPr>
              <a:lnSpc>
                <a:spcPct val="90000"/>
              </a:lnSpc>
              <a:buFontTx/>
              <a:buNone/>
            </a:pPr>
            <a:r>
              <a:rPr lang="en-US" altLang="en-US" sz="1800" dirty="0">
                <a:latin typeface="Comic Sans MS" panose="030F0702030302020204" pitchFamily="66" charset="0"/>
              </a:rPr>
              <a:t>		a.  Cercaria  (Distribution)</a:t>
            </a:r>
          </a:p>
          <a:p>
            <a:pPr>
              <a:lnSpc>
                <a:spcPct val="90000"/>
              </a:lnSpc>
              <a:buFontTx/>
              <a:buNone/>
            </a:pPr>
            <a:r>
              <a:rPr lang="en-US" altLang="en-US" sz="1800" dirty="0">
                <a:latin typeface="Comic Sans MS" panose="030F0702030302020204" pitchFamily="66" charset="0"/>
              </a:rPr>
              <a:t>	5.  2nd Intermediate Host or Environment</a:t>
            </a:r>
          </a:p>
          <a:p>
            <a:pPr>
              <a:lnSpc>
                <a:spcPct val="90000"/>
              </a:lnSpc>
              <a:buFontTx/>
              <a:buNone/>
            </a:pPr>
            <a:r>
              <a:rPr lang="en-US" altLang="en-US" sz="1800" dirty="0">
                <a:latin typeface="Comic Sans MS" panose="030F0702030302020204" pitchFamily="66" charset="0"/>
              </a:rPr>
              <a:t>		a.  Metacercaria (Transmission)</a:t>
            </a:r>
          </a:p>
        </p:txBody>
      </p:sp>
      <p:pic>
        <p:nvPicPr>
          <p:cNvPr id="3" name="Picture 2">
            <a:extLst>
              <a:ext uri="{FF2B5EF4-FFF2-40B4-BE49-F238E27FC236}">
                <a16:creationId xmlns:a16="http://schemas.microsoft.com/office/drawing/2014/main" id="{C883CFB4-2DDE-F619-54AE-714CE67868E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966510" y="1757326"/>
            <a:ext cx="1314710" cy="2249190"/>
          </a:xfrm>
          <a:prstGeom prst="rect">
            <a:avLst/>
          </a:prstGeom>
        </p:spPr>
      </p:pic>
      <p:pic>
        <p:nvPicPr>
          <p:cNvPr id="6" name="Picture 6" descr="miracid2">
            <a:extLst>
              <a:ext uri="{FF2B5EF4-FFF2-40B4-BE49-F238E27FC236}">
                <a16:creationId xmlns:a16="http://schemas.microsoft.com/office/drawing/2014/main" id="{71F36562-EC8E-A72D-14C2-28E8C77D5BF8}"/>
              </a:ext>
            </a:extLst>
          </p:cNvPr>
          <p:cNvPicPr>
            <a:picLocks noChangeAspect="1" noChangeArrowheads="1"/>
          </p:cNvPicPr>
          <p:nvPr/>
        </p:nvPicPr>
        <p:blipFill rotWithShape="1">
          <a:blip r:embed="rId4" cstate="screen">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rot="16200000">
            <a:off x="10782137" y="1954877"/>
            <a:ext cx="1142570" cy="1233249"/>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 name="Picture 7" descr="snail">
            <a:extLst>
              <a:ext uri="{FF2B5EF4-FFF2-40B4-BE49-F238E27FC236}">
                <a16:creationId xmlns:a16="http://schemas.microsoft.com/office/drawing/2014/main" id="{79BA222B-55E0-87F8-61E9-5B95F65D86DF}"/>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a:xfrm>
            <a:off x="8300497" y="3328468"/>
            <a:ext cx="1973178" cy="1618154"/>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0" name="Picture 11" descr="200px-Fascioloides_magna_cercariae">
            <a:extLst>
              <a:ext uri="{FF2B5EF4-FFF2-40B4-BE49-F238E27FC236}">
                <a16:creationId xmlns:a16="http://schemas.microsoft.com/office/drawing/2014/main" id="{CE2A1330-EE39-F648-13C4-A2471A7851F3}"/>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flipH="1">
            <a:off x="8398108" y="5593423"/>
            <a:ext cx="2200252" cy="118161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a:extLst>
              <a:ext uri="{FF2B5EF4-FFF2-40B4-BE49-F238E27FC236}">
                <a16:creationId xmlns:a16="http://schemas.microsoft.com/office/drawing/2014/main" id="{0978420F-2409-75EE-7047-C10047C0520D}"/>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10273675" y="416584"/>
            <a:ext cx="1219390" cy="1332518"/>
          </a:xfrm>
          <a:prstGeom prst="rect">
            <a:avLst/>
          </a:prstGeom>
        </p:spPr>
      </p:pic>
      <p:pic>
        <p:nvPicPr>
          <p:cNvPr id="14" name="Picture 13" descr="A close-up of a hand holding a syringe&#10;&#10;Description automatically generated with low confidence">
            <a:extLst>
              <a:ext uri="{FF2B5EF4-FFF2-40B4-BE49-F238E27FC236}">
                <a16:creationId xmlns:a16="http://schemas.microsoft.com/office/drawing/2014/main" id="{80355196-BF1D-A7B1-EE0F-4AF17A8AC2F2}"/>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l="-829"/>
          <a:stretch/>
        </p:blipFill>
        <p:spPr>
          <a:xfrm>
            <a:off x="10493987" y="4025340"/>
            <a:ext cx="1523456" cy="1332518"/>
          </a:xfrm>
          <a:prstGeom prst="rect">
            <a:avLst/>
          </a:prstGeom>
        </p:spPr>
      </p:pic>
      <p:pic>
        <p:nvPicPr>
          <p:cNvPr id="15" name="Picture 14">
            <a:extLst>
              <a:ext uri="{FF2B5EF4-FFF2-40B4-BE49-F238E27FC236}">
                <a16:creationId xmlns:a16="http://schemas.microsoft.com/office/drawing/2014/main" id="{FAE37B4B-5B1F-54D8-7DCB-A8128B9677E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434020" y="893597"/>
            <a:ext cx="2683245" cy="2249190"/>
          </a:xfrm>
          <a:prstGeom prst="rect">
            <a:avLst/>
          </a:prstGeom>
        </p:spPr>
      </p:pic>
      <p:pic>
        <p:nvPicPr>
          <p:cNvPr id="11" name="Picture 10">
            <a:extLst>
              <a:ext uri="{FF2B5EF4-FFF2-40B4-BE49-F238E27FC236}">
                <a16:creationId xmlns:a16="http://schemas.microsoft.com/office/drawing/2014/main" id="{6F29E819-DD37-BAFA-6495-1558D998B8AF}"/>
              </a:ext>
            </a:extLst>
          </p:cNvPr>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5595483" y="4642961"/>
            <a:ext cx="2359459" cy="1900924"/>
          </a:xfrm>
          <a:prstGeom prst="rect">
            <a:avLst/>
          </a:prstGeom>
        </p:spPr>
      </p:pic>
      <p:sp>
        <p:nvSpPr>
          <p:cNvPr id="5" name="Rectangle 2">
            <a:extLst>
              <a:ext uri="{FF2B5EF4-FFF2-40B4-BE49-F238E27FC236}">
                <a16:creationId xmlns:a16="http://schemas.microsoft.com/office/drawing/2014/main" id="{70D5C4C2-815C-DCC5-86B1-A052FB5A534F}"/>
              </a:ext>
            </a:extLst>
          </p:cNvPr>
          <p:cNvSpPr txBox="1">
            <a:spLocks noChangeArrowheads="1"/>
          </p:cNvSpPr>
          <p:nvPr/>
        </p:nvSpPr>
        <p:spPr>
          <a:xfrm>
            <a:off x="624724" y="184860"/>
            <a:ext cx="7086600" cy="762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b="1">
                <a:latin typeface="Comic Sans MS" panose="030F0702030302020204" pitchFamily="66" charset="0"/>
                <a:cs typeface="Times New Roman" pitchFamily="18" charset="0"/>
              </a:rPr>
              <a:t>Digenetic Trematodes</a:t>
            </a:r>
            <a:endParaRPr lang="en-US" altLang="en-US" sz="6000" dirty="0">
              <a:latin typeface="Comic Sans MS" panose="030F0702030302020204" pitchFamily="66" charset="0"/>
            </a:endParaRPr>
          </a:p>
        </p:txBody>
      </p:sp>
      <p:pic>
        <p:nvPicPr>
          <p:cNvPr id="8" name="Picture 7">
            <a:extLst>
              <a:ext uri="{FF2B5EF4-FFF2-40B4-BE49-F238E27FC236}">
                <a16:creationId xmlns:a16="http://schemas.microsoft.com/office/drawing/2014/main" id="{856D30E6-0BDA-6C71-8915-1E6FDCCA5783}"/>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491456" y="896669"/>
            <a:ext cx="9156986" cy="103641"/>
          </a:xfrm>
          <a:prstGeom prst="rect">
            <a:avLst/>
          </a:prstGeom>
        </p:spPr>
      </p:pic>
    </p:spTree>
    <p:extLst>
      <p:ext uri="{BB962C8B-B14F-4D97-AF65-F5344CB8AC3E}">
        <p14:creationId xmlns:p14="http://schemas.microsoft.com/office/powerpoint/2010/main" val="2806055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2667001" y="214314"/>
            <a:ext cx="6886575" cy="1462087"/>
          </a:xfrm>
        </p:spPr>
        <p:txBody>
          <a:bodyPr/>
          <a:lstStyle/>
          <a:p>
            <a:pPr algn="ctr"/>
            <a:r>
              <a:rPr lang="en-US" altLang="en-US" b="1" u="sng" dirty="0">
                <a:latin typeface="Comic Sans MS" panose="030F0702030302020204" pitchFamily="66" charset="0"/>
              </a:rPr>
              <a:t>Client Education</a:t>
            </a:r>
            <a:endParaRPr lang="en-US" altLang="en-US" dirty="0">
              <a:latin typeface="Comic Sans MS" panose="030F0702030302020204" pitchFamily="66" charset="0"/>
            </a:endParaRPr>
          </a:p>
        </p:txBody>
      </p:sp>
      <p:sp>
        <p:nvSpPr>
          <p:cNvPr id="5123" name="Rectangle 3"/>
          <p:cNvSpPr>
            <a:spLocks noGrp="1" noChangeArrowheads="1"/>
          </p:cNvSpPr>
          <p:nvPr>
            <p:ph idx="1"/>
          </p:nvPr>
        </p:nvSpPr>
        <p:spPr>
          <a:xfrm>
            <a:off x="1752600" y="2133600"/>
            <a:ext cx="8915400" cy="4495800"/>
          </a:xfrm>
        </p:spPr>
        <p:txBody>
          <a:bodyPr/>
          <a:lstStyle/>
          <a:p>
            <a:pPr marL="0" indent="0">
              <a:lnSpc>
                <a:spcPct val="150000"/>
              </a:lnSpc>
              <a:buNone/>
            </a:pPr>
            <a:r>
              <a:rPr lang="en-US" altLang="en-US" sz="2400" dirty="0">
                <a:latin typeface="Comic Sans MS" pitchFamily="66" charset="0"/>
              </a:rPr>
              <a:t>A cattleman is very concerned that he has lost much profit because of the condemnation of his cattle’s livers.  He was told by the abattoir meat inspector that many of his steers had “flukey livers”. It is determined that the fluke is </a:t>
            </a:r>
            <a:r>
              <a:rPr lang="en-US" altLang="en-US" sz="2400" i="1" dirty="0">
                <a:latin typeface="Comic Sans MS" pitchFamily="66" charset="0"/>
              </a:rPr>
              <a:t>Fasciola hepatica</a:t>
            </a:r>
            <a:r>
              <a:rPr lang="en-US" altLang="en-US" sz="2400" dirty="0">
                <a:latin typeface="Comic Sans MS" pitchFamily="66" charset="0"/>
              </a:rPr>
              <a:t>. Using the </a:t>
            </a:r>
            <a:r>
              <a:rPr lang="en-US" altLang="en-US" sz="2400" i="1" dirty="0">
                <a:latin typeface="Comic Sans MS" pitchFamily="66" charset="0"/>
              </a:rPr>
              <a:t>Fasciola hepatica</a:t>
            </a:r>
            <a:r>
              <a:rPr lang="en-US" altLang="en-US" sz="2400" dirty="0">
                <a:latin typeface="Comic Sans MS" pitchFamily="66" charset="0"/>
              </a:rPr>
              <a:t> life cycle illustrated in the next slide, explain the life cycle, </a:t>
            </a:r>
            <a:r>
              <a:rPr lang="en-US" altLang="en-US" sz="2400" b="1" u="sng" dirty="0">
                <a:latin typeface="Comic Sans MS" pitchFamily="66" charset="0"/>
              </a:rPr>
              <a:t>as you would to your client</a:t>
            </a:r>
            <a:r>
              <a:rPr lang="en-US" altLang="en-US" sz="2400" dirty="0">
                <a:latin typeface="Comic Sans MS" pitchFamily="66" charset="0"/>
              </a:rPr>
              <a:t>.</a:t>
            </a:r>
          </a:p>
        </p:txBody>
      </p:sp>
      <p:pic>
        <p:nvPicPr>
          <p:cNvPr id="3" name="Picture 2">
            <a:extLst>
              <a:ext uri="{FF2B5EF4-FFF2-40B4-BE49-F238E27FC236}">
                <a16:creationId xmlns:a16="http://schemas.microsoft.com/office/drawing/2014/main" id="{9E13E38B-8682-9DAE-D92F-96617CBCE31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31807" y="1572760"/>
            <a:ext cx="9156986" cy="103641"/>
          </a:xfrm>
          <a:prstGeom prst="rect">
            <a:avLst/>
          </a:prstGeom>
        </p:spPr>
      </p:pic>
    </p:spTree>
    <p:extLst>
      <p:ext uri="{BB962C8B-B14F-4D97-AF65-F5344CB8AC3E}">
        <p14:creationId xmlns:p14="http://schemas.microsoft.com/office/powerpoint/2010/main" val="2192258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F7698E4D-A1B7-0AC6-5C38-2A12F76E150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752600" y="33528"/>
            <a:ext cx="8686800" cy="6824472"/>
          </a:xfrm>
          <a:prstGeom prst="rect">
            <a:avLst/>
          </a:prstGeom>
        </p:spPr>
      </p:pic>
    </p:spTree>
    <p:extLst>
      <p:ext uri="{BB962C8B-B14F-4D97-AF65-F5344CB8AC3E}">
        <p14:creationId xmlns:p14="http://schemas.microsoft.com/office/powerpoint/2010/main" val="1993673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238500" y="438150"/>
            <a:ext cx="5715000" cy="685800"/>
          </a:xfrm>
        </p:spPr>
        <p:txBody>
          <a:bodyPr/>
          <a:lstStyle/>
          <a:p>
            <a:pPr algn="ctr"/>
            <a:r>
              <a:rPr lang="en-US" altLang="en-US" sz="4000" b="1" dirty="0">
                <a:latin typeface="Comic Sans MS" panose="030F0702030302020204" pitchFamily="66" charset="0"/>
              </a:rPr>
              <a:t>Digenean Groups</a:t>
            </a:r>
            <a:r>
              <a:rPr lang="en-US" altLang="en-US" sz="4000" dirty="0">
                <a:latin typeface="Comic Sans MS" panose="030F0702030302020204" pitchFamily="66" charset="0"/>
              </a:rPr>
              <a:t> </a:t>
            </a:r>
            <a:endParaRPr lang="en-US" altLang="en-US" sz="2400" b="1" dirty="0">
              <a:latin typeface="Comic Sans MS" panose="030F0702030302020204" pitchFamily="66" charset="0"/>
            </a:endParaRPr>
          </a:p>
        </p:txBody>
      </p:sp>
      <p:sp>
        <p:nvSpPr>
          <p:cNvPr id="12291" name="Rectangle 3"/>
          <p:cNvSpPr>
            <a:spLocks noGrp="1" noChangeArrowheads="1"/>
          </p:cNvSpPr>
          <p:nvPr>
            <p:ph sz="half" idx="1"/>
          </p:nvPr>
        </p:nvSpPr>
        <p:spPr>
          <a:xfrm>
            <a:off x="1752600" y="2057400"/>
            <a:ext cx="4248150" cy="3301218"/>
          </a:xfrm>
        </p:spPr>
        <p:txBody>
          <a:bodyPr>
            <a:normAutofit fontScale="92500" lnSpcReduction="10000"/>
          </a:bodyPr>
          <a:lstStyle/>
          <a:p>
            <a:pPr algn="ctr">
              <a:lnSpc>
                <a:spcPct val="80000"/>
              </a:lnSpc>
              <a:buFontTx/>
              <a:buNone/>
            </a:pPr>
            <a:r>
              <a:rPr lang="en-US" altLang="en-US" sz="2400" b="1" u="sng" dirty="0">
                <a:latin typeface="Comic Sans MS" panose="030F0702030302020204" pitchFamily="66" charset="0"/>
              </a:rPr>
              <a:t>Large Animals</a:t>
            </a:r>
            <a:endParaRPr lang="en-US" altLang="en-US" sz="2400" u="sng" dirty="0">
              <a:latin typeface="Comic Sans MS" panose="030F0702030302020204" pitchFamily="66" charset="0"/>
            </a:endParaRPr>
          </a:p>
          <a:p>
            <a:pPr>
              <a:lnSpc>
                <a:spcPct val="80000"/>
              </a:lnSpc>
              <a:buFontTx/>
              <a:buNone/>
            </a:pPr>
            <a:endParaRPr lang="en-US" altLang="en-US" sz="1200" u="sng" dirty="0">
              <a:latin typeface="Comic Sans MS" panose="030F0702030302020204" pitchFamily="66" charset="0"/>
            </a:endParaRPr>
          </a:p>
          <a:p>
            <a:pPr>
              <a:lnSpc>
                <a:spcPct val="80000"/>
              </a:lnSpc>
              <a:buFontTx/>
              <a:buNone/>
            </a:pPr>
            <a:r>
              <a:rPr lang="en-US" altLang="en-US" sz="2000" b="1" u="sng" dirty="0">
                <a:latin typeface="Comic Sans MS" panose="030F0702030302020204" pitchFamily="66" charset="0"/>
              </a:rPr>
              <a:t>Liver Flukes</a:t>
            </a:r>
            <a:endParaRPr lang="en-US" altLang="en-US" sz="2000" b="1" i="1" dirty="0">
              <a:latin typeface="Comic Sans MS" panose="030F0702030302020204" pitchFamily="66" charset="0"/>
            </a:endParaRPr>
          </a:p>
          <a:p>
            <a:pPr>
              <a:lnSpc>
                <a:spcPct val="80000"/>
              </a:lnSpc>
              <a:buFontTx/>
              <a:buNone/>
            </a:pPr>
            <a:r>
              <a:rPr lang="en-US" altLang="en-US" sz="2000" i="1" dirty="0">
                <a:latin typeface="Comic Sans MS" panose="030F0702030302020204" pitchFamily="66" charset="0"/>
              </a:rPr>
              <a:t>Fasciola</a:t>
            </a:r>
            <a:r>
              <a:rPr lang="en-US" altLang="en-US" sz="2000" dirty="0">
                <a:latin typeface="Comic Sans MS" panose="030F0702030302020204" pitchFamily="66" charset="0"/>
              </a:rPr>
              <a:t>  (ruminants)</a:t>
            </a:r>
            <a:endParaRPr lang="en-US" altLang="en-US" sz="2000" i="1" dirty="0">
              <a:latin typeface="Comic Sans MS" panose="030F0702030302020204" pitchFamily="66" charset="0"/>
            </a:endParaRPr>
          </a:p>
          <a:p>
            <a:pPr>
              <a:lnSpc>
                <a:spcPct val="80000"/>
              </a:lnSpc>
              <a:buFontTx/>
              <a:buNone/>
            </a:pPr>
            <a:r>
              <a:rPr lang="en-US" altLang="en-US" sz="2000" i="1" dirty="0">
                <a:latin typeface="Comic Sans MS" panose="030F0702030302020204" pitchFamily="66" charset="0"/>
              </a:rPr>
              <a:t>Fascioloides </a:t>
            </a:r>
            <a:r>
              <a:rPr lang="en-US" altLang="en-US" sz="2000" dirty="0">
                <a:latin typeface="Comic Sans MS" panose="030F0702030302020204" pitchFamily="66" charset="0"/>
              </a:rPr>
              <a:t> (ruminants)</a:t>
            </a:r>
            <a:endParaRPr lang="en-US" altLang="en-US" sz="2000" i="1" dirty="0">
              <a:latin typeface="Comic Sans MS" panose="030F0702030302020204" pitchFamily="66" charset="0"/>
            </a:endParaRPr>
          </a:p>
          <a:p>
            <a:pPr>
              <a:lnSpc>
                <a:spcPct val="80000"/>
              </a:lnSpc>
              <a:buFontTx/>
              <a:buNone/>
            </a:pPr>
            <a:r>
              <a:rPr lang="en-US" altLang="en-US" sz="2000" i="1" dirty="0">
                <a:latin typeface="Comic Sans MS" panose="030F0702030302020204" pitchFamily="66" charset="0"/>
              </a:rPr>
              <a:t>Dicrocoelium </a:t>
            </a:r>
            <a:r>
              <a:rPr lang="en-US" altLang="en-US" sz="2000" dirty="0">
                <a:latin typeface="Comic Sans MS" panose="030F0702030302020204" pitchFamily="66" charset="0"/>
              </a:rPr>
              <a:t> (ruminants)</a:t>
            </a:r>
          </a:p>
          <a:p>
            <a:pPr>
              <a:lnSpc>
                <a:spcPct val="80000"/>
              </a:lnSpc>
              <a:buFontTx/>
              <a:buNone/>
            </a:pPr>
            <a:endParaRPr lang="en-US" altLang="en-US" sz="2000" u="sng" dirty="0">
              <a:latin typeface="Comic Sans MS" panose="030F0702030302020204" pitchFamily="66" charset="0"/>
            </a:endParaRPr>
          </a:p>
          <a:p>
            <a:pPr>
              <a:lnSpc>
                <a:spcPct val="80000"/>
              </a:lnSpc>
              <a:buFontTx/>
              <a:buNone/>
            </a:pPr>
            <a:endParaRPr lang="en-US" altLang="en-US" sz="1600" u="sng" dirty="0">
              <a:latin typeface="Comic Sans MS" panose="030F0702030302020204" pitchFamily="66" charset="0"/>
            </a:endParaRPr>
          </a:p>
          <a:p>
            <a:pPr>
              <a:buFontTx/>
              <a:buNone/>
            </a:pPr>
            <a:r>
              <a:rPr lang="en-US" altLang="en-US" sz="2000" b="1" u="sng" dirty="0">
                <a:latin typeface="Comic Sans MS" panose="030F0702030302020204" pitchFamily="66" charset="0"/>
              </a:rPr>
              <a:t>Intestinal Fluke</a:t>
            </a:r>
            <a:endParaRPr lang="en-US" altLang="en-US" sz="2000" b="1" i="1" dirty="0">
              <a:latin typeface="Comic Sans MS" panose="030F0702030302020204" pitchFamily="66" charset="0"/>
            </a:endParaRPr>
          </a:p>
          <a:p>
            <a:pPr>
              <a:buFontTx/>
              <a:buNone/>
            </a:pPr>
            <a:r>
              <a:rPr lang="en-US" altLang="en-US" sz="2000" i="1" dirty="0">
                <a:latin typeface="Comic Sans MS" pitchFamily="66" charset="0"/>
                <a:ea typeface="ＭＳ Ｐゴシック" pitchFamily="34" charset="-128"/>
              </a:rPr>
              <a:t>Acanthatrium  </a:t>
            </a:r>
            <a:r>
              <a:rPr lang="en-US" altLang="en-US" sz="2000" dirty="0">
                <a:latin typeface="Comic Sans MS" panose="030F0702030302020204" pitchFamily="66" charset="0"/>
              </a:rPr>
              <a:t>(bat/horse)</a:t>
            </a:r>
          </a:p>
          <a:p>
            <a:pPr>
              <a:lnSpc>
                <a:spcPct val="80000"/>
              </a:lnSpc>
              <a:buFontTx/>
              <a:buNone/>
            </a:pPr>
            <a:endParaRPr lang="en-US" altLang="en-US" sz="2000" u="sng" dirty="0">
              <a:latin typeface="Comic Sans MS" panose="030F0702030302020204" pitchFamily="66" charset="0"/>
            </a:endParaRPr>
          </a:p>
          <a:p>
            <a:pPr>
              <a:lnSpc>
                <a:spcPct val="80000"/>
              </a:lnSpc>
              <a:buFontTx/>
              <a:buNone/>
            </a:pPr>
            <a:endParaRPr lang="en-US" altLang="en-US" sz="2000" u="sng" dirty="0">
              <a:latin typeface="Comic Sans MS" panose="030F0702030302020204" pitchFamily="66" charset="0"/>
            </a:endParaRPr>
          </a:p>
          <a:p>
            <a:pPr>
              <a:lnSpc>
                <a:spcPct val="80000"/>
              </a:lnSpc>
              <a:buFontTx/>
              <a:buNone/>
            </a:pPr>
            <a:endParaRPr lang="en-US" altLang="en-US" sz="2000" u="sng" dirty="0">
              <a:latin typeface="Comic Sans MS" panose="030F0702030302020204" pitchFamily="66" charset="0"/>
            </a:endParaRPr>
          </a:p>
        </p:txBody>
      </p:sp>
      <p:sp>
        <p:nvSpPr>
          <p:cNvPr id="12292" name="Rectangle 4"/>
          <p:cNvSpPr>
            <a:spLocks noGrp="1" noChangeArrowheads="1"/>
          </p:cNvSpPr>
          <p:nvPr>
            <p:ph sz="half" idx="2"/>
          </p:nvPr>
        </p:nvSpPr>
        <p:spPr>
          <a:xfrm>
            <a:off x="6324600" y="1905000"/>
            <a:ext cx="4191000" cy="4572000"/>
          </a:xfrm>
        </p:spPr>
        <p:txBody>
          <a:bodyPr>
            <a:normAutofit fontScale="92500" lnSpcReduction="10000"/>
          </a:bodyPr>
          <a:lstStyle/>
          <a:p>
            <a:pPr algn="ctr">
              <a:buFontTx/>
              <a:buNone/>
            </a:pPr>
            <a:r>
              <a:rPr lang="en-US" altLang="en-US" sz="2400" b="1" u="sng" dirty="0">
                <a:latin typeface="Comic Sans MS" panose="030F0702030302020204" pitchFamily="66" charset="0"/>
              </a:rPr>
              <a:t>Small Animals</a:t>
            </a:r>
            <a:endParaRPr lang="en-US" altLang="en-US" sz="2400" u="sng" dirty="0">
              <a:latin typeface="Comic Sans MS" panose="030F0702030302020204" pitchFamily="66" charset="0"/>
            </a:endParaRPr>
          </a:p>
          <a:p>
            <a:pPr>
              <a:buFontTx/>
              <a:buNone/>
            </a:pPr>
            <a:r>
              <a:rPr lang="en-US" altLang="en-US" sz="2000" b="1" u="sng" dirty="0">
                <a:latin typeface="Comic Sans MS" panose="030F0702030302020204" pitchFamily="66" charset="0"/>
              </a:rPr>
              <a:t>Liver Fluke &amp; Pancreatic Fluke</a:t>
            </a:r>
            <a:endParaRPr lang="en-US" altLang="en-US" sz="2000" b="1" i="1" dirty="0">
              <a:latin typeface="Comic Sans MS" panose="030F0702030302020204" pitchFamily="66" charset="0"/>
            </a:endParaRPr>
          </a:p>
          <a:p>
            <a:pPr>
              <a:buFontTx/>
              <a:buNone/>
            </a:pPr>
            <a:r>
              <a:rPr lang="en-US" altLang="en-US" sz="2000" i="1" dirty="0">
                <a:latin typeface="Comic Sans MS" panose="030F0702030302020204" pitchFamily="66" charset="0"/>
              </a:rPr>
              <a:t>Platynosomum </a:t>
            </a:r>
            <a:r>
              <a:rPr lang="en-US" altLang="en-US" sz="2000" dirty="0">
                <a:latin typeface="Comic Sans MS" panose="030F0702030302020204" pitchFamily="66" charset="0"/>
              </a:rPr>
              <a:t> (cats)</a:t>
            </a:r>
            <a:endParaRPr lang="en-US" altLang="en-US" sz="2000" i="1" dirty="0">
              <a:latin typeface="Comic Sans MS" panose="030F0702030302020204" pitchFamily="66" charset="0"/>
            </a:endParaRPr>
          </a:p>
          <a:p>
            <a:pPr>
              <a:buFontTx/>
              <a:buNone/>
            </a:pPr>
            <a:r>
              <a:rPr lang="en-US" altLang="en-US" sz="2000" i="1" dirty="0">
                <a:latin typeface="Comic Sans MS" panose="030F0702030302020204" pitchFamily="66" charset="0"/>
              </a:rPr>
              <a:t>Eurytrema</a:t>
            </a:r>
            <a:r>
              <a:rPr lang="en-US" altLang="en-US" sz="2000" dirty="0">
                <a:latin typeface="Comic Sans MS" panose="030F0702030302020204" pitchFamily="66" charset="0"/>
              </a:rPr>
              <a:t>  (cats)</a:t>
            </a:r>
            <a:endParaRPr lang="en-US" altLang="en-US" sz="2000" u="sng" dirty="0">
              <a:latin typeface="Comic Sans MS" panose="030F0702030302020204" pitchFamily="66" charset="0"/>
            </a:endParaRPr>
          </a:p>
          <a:p>
            <a:pPr>
              <a:buFontTx/>
              <a:buNone/>
            </a:pPr>
            <a:endParaRPr lang="en-US" altLang="en-US" sz="1600" u="sng" dirty="0">
              <a:latin typeface="Comic Sans MS" panose="030F0702030302020204" pitchFamily="66" charset="0"/>
            </a:endParaRPr>
          </a:p>
          <a:p>
            <a:pPr>
              <a:buFontTx/>
              <a:buNone/>
            </a:pPr>
            <a:r>
              <a:rPr lang="en-US" altLang="en-US" sz="2000" b="1" u="sng" dirty="0">
                <a:latin typeface="Comic Sans MS" panose="030F0702030302020204" pitchFamily="66" charset="0"/>
              </a:rPr>
              <a:t>Lung Fluke</a:t>
            </a:r>
            <a:endParaRPr lang="en-US" altLang="en-US" sz="2000" b="1" i="1" dirty="0">
              <a:latin typeface="Comic Sans MS" panose="030F0702030302020204" pitchFamily="66" charset="0"/>
            </a:endParaRPr>
          </a:p>
          <a:p>
            <a:pPr>
              <a:buFontTx/>
              <a:buNone/>
            </a:pPr>
            <a:r>
              <a:rPr lang="en-US" altLang="en-US" sz="2000" i="1" dirty="0">
                <a:latin typeface="Comic Sans MS" panose="030F0702030302020204" pitchFamily="66" charset="0"/>
              </a:rPr>
              <a:t>Paragonimus </a:t>
            </a:r>
            <a:r>
              <a:rPr lang="en-US" altLang="en-US" sz="2000" dirty="0">
                <a:latin typeface="Comic Sans MS" panose="030F0702030302020204" pitchFamily="66" charset="0"/>
              </a:rPr>
              <a:t> (dogs, cats)</a:t>
            </a:r>
            <a:endParaRPr lang="en-US" altLang="en-US" sz="2000" u="sng" dirty="0">
              <a:latin typeface="Comic Sans MS" panose="030F0702030302020204" pitchFamily="66" charset="0"/>
            </a:endParaRPr>
          </a:p>
          <a:p>
            <a:pPr>
              <a:buFontTx/>
              <a:buNone/>
            </a:pPr>
            <a:endParaRPr lang="en-US" altLang="en-US" sz="1600" u="sng" dirty="0">
              <a:latin typeface="Comic Sans MS" panose="030F0702030302020204" pitchFamily="66" charset="0"/>
            </a:endParaRPr>
          </a:p>
          <a:p>
            <a:pPr>
              <a:buFontTx/>
              <a:buNone/>
            </a:pPr>
            <a:r>
              <a:rPr lang="en-US" altLang="en-US" sz="2000" b="1" u="sng" dirty="0">
                <a:latin typeface="Comic Sans MS" panose="030F0702030302020204" pitchFamily="66" charset="0"/>
              </a:rPr>
              <a:t>Intestinal Fluke</a:t>
            </a:r>
            <a:endParaRPr lang="en-US" altLang="en-US" sz="2000" b="1" i="1" dirty="0">
              <a:latin typeface="Comic Sans MS" panose="030F0702030302020204" pitchFamily="66" charset="0"/>
            </a:endParaRPr>
          </a:p>
          <a:p>
            <a:pPr>
              <a:buFontTx/>
              <a:buNone/>
            </a:pPr>
            <a:r>
              <a:rPr lang="en-US" altLang="en-US" sz="2000" i="1" dirty="0">
                <a:latin typeface="Comic Sans MS" panose="030F0702030302020204" pitchFamily="66" charset="0"/>
              </a:rPr>
              <a:t>Nanophyetus</a:t>
            </a:r>
            <a:r>
              <a:rPr lang="en-US" altLang="en-US" sz="2000" dirty="0">
                <a:latin typeface="Comic Sans MS" panose="030F0702030302020204" pitchFamily="66" charset="0"/>
              </a:rPr>
              <a:t>  (dogs)</a:t>
            </a:r>
            <a:endParaRPr lang="en-US" altLang="en-US" sz="2000" i="1" dirty="0">
              <a:latin typeface="Comic Sans MS" panose="030F0702030302020204" pitchFamily="66" charset="0"/>
            </a:endParaRPr>
          </a:p>
          <a:p>
            <a:pPr>
              <a:buFontTx/>
              <a:buNone/>
            </a:pPr>
            <a:endParaRPr lang="en-US" altLang="en-US" sz="1600" u="sng" dirty="0">
              <a:latin typeface="Comic Sans MS" panose="030F0702030302020204" pitchFamily="66" charset="0"/>
            </a:endParaRPr>
          </a:p>
          <a:p>
            <a:pPr>
              <a:buFontTx/>
              <a:buNone/>
            </a:pPr>
            <a:r>
              <a:rPr lang="en-US" altLang="en-US" sz="2000" b="1" u="sng" dirty="0">
                <a:latin typeface="Comic Sans MS" panose="030F0702030302020204" pitchFamily="66" charset="0"/>
              </a:rPr>
              <a:t>Blood Fluke</a:t>
            </a:r>
            <a:endParaRPr lang="en-US" altLang="en-US" sz="2000" b="1" i="1" dirty="0">
              <a:latin typeface="Comic Sans MS" panose="030F0702030302020204" pitchFamily="66" charset="0"/>
            </a:endParaRPr>
          </a:p>
          <a:p>
            <a:pPr>
              <a:buFontTx/>
              <a:buNone/>
            </a:pPr>
            <a:r>
              <a:rPr lang="en-US" altLang="en-US" sz="2000" i="1" dirty="0">
                <a:latin typeface="Comic Sans MS" panose="030F0702030302020204" pitchFamily="66" charset="0"/>
              </a:rPr>
              <a:t>Heterobilharzia </a:t>
            </a:r>
            <a:r>
              <a:rPr lang="en-US" altLang="en-US" sz="2000" dirty="0">
                <a:latin typeface="Comic Sans MS" panose="030F0702030302020204" pitchFamily="66" charset="0"/>
              </a:rPr>
              <a:t> (dogs)</a:t>
            </a:r>
            <a:endParaRPr lang="en-US" altLang="en-US" sz="3600" dirty="0">
              <a:latin typeface="Comic Sans MS" panose="030F0702030302020204" pitchFamily="66" charset="0"/>
            </a:endParaRPr>
          </a:p>
        </p:txBody>
      </p:sp>
      <p:sp>
        <p:nvSpPr>
          <p:cNvPr id="12293" name="Rectangle 5"/>
          <p:cNvSpPr>
            <a:spLocks noChangeArrowheads="1"/>
          </p:cNvSpPr>
          <p:nvPr/>
        </p:nvSpPr>
        <p:spPr bwMode="auto">
          <a:xfrm>
            <a:off x="1930037" y="1337765"/>
            <a:ext cx="8534400" cy="37548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lgn="ctr">
              <a:defRPr sz="4400">
                <a:solidFill>
                  <a:schemeClr val="tx2"/>
                </a:solidFill>
                <a:latin typeface="Times New Roman" pitchFamily="18" charset="0"/>
              </a:defRPr>
            </a:lvl1pPr>
            <a:lvl2pPr algn="ctr">
              <a:defRPr sz="4400">
                <a:solidFill>
                  <a:schemeClr val="tx2"/>
                </a:solidFill>
                <a:latin typeface="Times New Roman" pitchFamily="18" charset="0"/>
              </a:defRPr>
            </a:lvl2pPr>
            <a:lvl3pPr algn="ctr">
              <a:defRPr sz="4400">
                <a:solidFill>
                  <a:schemeClr val="tx2"/>
                </a:solidFill>
                <a:latin typeface="Times New Roman" pitchFamily="18" charset="0"/>
              </a:defRPr>
            </a:lvl3pPr>
            <a:lvl4pPr algn="ctr">
              <a:defRPr sz="4400">
                <a:solidFill>
                  <a:schemeClr val="tx2"/>
                </a:solidFill>
                <a:latin typeface="Times New Roman" pitchFamily="18" charset="0"/>
              </a:defRPr>
            </a:lvl4pPr>
            <a:lvl5pPr algn="ctr">
              <a:defRPr sz="4400">
                <a:solidFill>
                  <a:schemeClr val="tx2"/>
                </a:solidFill>
                <a:latin typeface="Times New Roman" pitchFamily="18" charset="0"/>
              </a:defRPr>
            </a:lvl5pPr>
            <a:lvl6pPr marL="457200" algn="ctr" fontAlgn="base">
              <a:spcBef>
                <a:spcPct val="0"/>
              </a:spcBef>
              <a:spcAft>
                <a:spcPct val="0"/>
              </a:spcAft>
              <a:defRPr sz="4400">
                <a:solidFill>
                  <a:schemeClr val="tx2"/>
                </a:solidFill>
                <a:latin typeface="Times New Roman" pitchFamily="18" charset="0"/>
              </a:defRPr>
            </a:lvl6pPr>
            <a:lvl7pPr marL="914400" algn="ctr" fontAlgn="base">
              <a:spcBef>
                <a:spcPct val="0"/>
              </a:spcBef>
              <a:spcAft>
                <a:spcPct val="0"/>
              </a:spcAft>
              <a:defRPr sz="4400">
                <a:solidFill>
                  <a:schemeClr val="tx2"/>
                </a:solidFill>
                <a:latin typeface="Times New Roman" pitchFamily="18" charset="0"/>
              </a:defRPr>
            </a:lvl7pPr>
            <a:lvl8pPr marL="1371600" algn="ctr" fontAlgn="base">
              <a:spcBef>
                <a:spcPct val="0"/>
              </a:spcBef>
              <a:spcAft>
                <a:spcPct val="0"/>
              </a:spcAft>
              <a:defRPr sz="4400">
                <a:solidFill>
                  <a:schemeClr val="tx2"/>
                </a:solidFill>
                <a:latin typeface="Times New Roman" pitchFamily="18" charset="0"/>
              </a:defRPr>
            </a:lvl8pPr>
            <a:lvl9pPr marL="1828800" algn="ctr" fontAlgn="base">
              <a:spcBef>
                <a:spcPct val="0"/>
              </a:spcBef>
              <a:spcAft>
                <a:spcPct val="0"/>
              </a:spcAft>
              <a:defRPr sz="4400">
                <a:solidFill>
                  <a:schemeClr val="tx2"/>
                </a:solidFill>
                <a:latin typeface="Times New Roman" pitchFamily="18" charset="0"/>
              </a:defRPr>
            </a:lvl9pPr>
          </a:lstStyle>
          <a:p>
            <a:pPr algn="l"/>
            <a:r>
              <a:rPr lang="en-US" altLang="en-US" sz="1800" b="1" dirty="0">
                <a:solidFill>
                  <a:srgbClr val="C00000"/>
                </a:solidFill>
                <a:latin typeface="Comic Sans MS" panose="030F0702030302020204" pitchFamily="66" charset="0"/>
              </a:rPr>
              <a:t>In general, flukes are grouped by their habitat within the definitive host.</a:t>
            </a:r>
          </a:p>
        </p:txBody>
      </p:sp>
      <p:pic>
        <p:nvPicPr>
          <p:cNvPr id="2" name="Picture 1">
            <a:extLst>
              <a:ext uri="{FF2B5EF4-FFF2-40B4-BE49-F238E27FC236}">
                <a16:creationId xmlns:a16="http://schemas.microsoft.com/office/drawing/2014/main" id="{58BC1CD5-2DA5-A580-09A9-E6CA250AB2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618744" y="1123896"/>
            <a:ext cx="9156986" cy="103641"/>
          </a:xfrm>
          <a:prstGeom prst="rect">
            <a:avLst/>
          </a:prstGeom>
        </p:spPr>
      </p:pic>
    </p:spTree>
    <p:extLst>
      <p:ext uri="{BB962C8B-B14F-4D97-AF65-F5344CB8AC3E}">
        <p14:creationId xmlns:p14="http://schemas.microsoft.com/office/powerpoint/2010/main" val="34292940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4B0482F8-C5F1-B986-0BE1-5DA8C84F253F}"/>
              </a:ext>
            </a:extLst>
          </p:cNvPr>
          <p:cNvSpPr>
            <a:spLocks noGrp="1"/>
          </p:cNvSpPr>
          <p:nvPr>
            <p:ph type="title"/>
          </p:nvPr>
        </p:nvSpPr>
        <p:spPr>
          <a:xfrm>
            <a:off x="619777" y="1111266"/>
            <a:ext cx="5548431" cy="559720"/>
          </a:xfrm>
        </p:spPr>
        <p:txBody>
          <a:bodyPr>
            <a:normAutofit fontScale="90000"/>
          </a:bodyPr>
          <a:lstStyle/>
          <a:p>
            <a:r>
              <a:rPr lang="en-US" b="1" dirty="0">
                <a:latin typeface="Comic Sans MS" panose="030F0702030302020204" pitchFamily="66" charset="0"/>
              </a:rPr>
              <a:t>Trematodes = Zebras</a:t>
            </a:r>
          </a:p>
        </p:txBody>
      </p:sp>
      <p:sp>
        <p:nvSpPr>
          <p:cNvPr id="13" name="Title 9">
            <a:extLst>
              <a:ext uri="{FF2B5EF4-FFF2-40B4-BE49-F238E27FC236}">
                <a16:creationId xmlns:a16="http://schemas.microsoft.com/office/drawing/2014/main" id="{37826488-81FF-60BC-1E23-71174B3566AA}"/>
              </a:ext>
            </a:extLst>
          </p:cNvPr>
          <p:cNvSpPr txBox="1">
            <a:spLocks/>
          </p:cNvSpPr>
          <p:nvPr/>
        </p:nvSpPr>
        <p:spPr>
          <a:xfrm>
            <a:off x="1835434" y="1690533"/>
            <a:ext cx="3117117" cy="55972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a:latin typeface="Comic Sans MS" panose="030F0702030302020204" pitchFamily="66" charset="0"/>
              </a:rPr>
              <a:t>Most of the time</a:t>
            </a:r>
          </a:p>
        </p:txBody>
      </p:sp>
      <p:sp>
        <p:nvSpPr>
          <p:cNvPr id="14" name="TextBox 13">
            <a:extLst>
              <a:ext uri="{FF2B5EF4-FFF2-40B4-BE49-F238E27FC236}">
                <a16:creationId xmlns:a16="http://schemas.microsoft.com/office/drawing/2014/main" id="{9F26AA3E-B7C6-6CA2-A4E5-6303AB8B5B67}"/>
              </a:ext>
            </a:extLst>
          </p:cNvPr>
          <p:cNvSpPr txBox="1"/>
          <p:nvPr/>
        </p:nvSpPr>
        <p:spPr>
          <a:xfrm>
            <a:off x="3393992" y="2721114"/>
            <a:ext cx="8635258" cy="707886"/>
          </a:xfrm>
          <a:prstGeom prst="rect">
            <a:avLst/>
          </a:prstGeom>
          <a:noFill/>
        </p:spPr>
        <p:txBody>
          <a:bodyPr wrap="square" rtlCol="0">
            <a:spAutoFit/>
          </a:bodyPr>
          <a:lstStyle/>
          <a:p>
            <a:pPr marL="285750" indent="-285750">
              <a:buFont typeface="Arial" panose="020B0604020202020204" pitchFamily="34" charset="0"/>
              <a:buChar char="•"/>
            </a:pPr>
            <a:r>
              <a:rPr lang="en-US" sz="2000" dirty="0">
                <a:latin typeface="Comic Sans MS" panose="030F0702030302020204" pitchFamily="66" charset="0"/>
              </a:rPr>
              <a:t>Geography plays an important role in fluke diagnostics. </a:t>
            </a:r>
          </a:p>
          <a:p>
            <a:pPr marL="285750" indent="-285750">
              <a:buFont typeface="Arial" panose="020B0604020202020204" pitchFamily="34" charset="0"/>
              <a:buChar char="•"/>
            </a:pPr>
            <a:r>
              <a:rPr lang="en-US" sz="2000" dirty="0">
                <a:latin typeface="Comic Sans MS" panose="030F0702030302020204" pitchFamily="66" charset="0"/>
              </a:rPr>
              <a:t>Fluke endemicity is tied to the geographic range of their snail hosts.</a:t>
            </a:r>
          </a:p>
        </p:txBody>
      </p:sp>
      <p:sp>
        <p:nvSpPr>
          <p:cNvPr id="15" name="TextBox 14">
            <a:extLst>
              <a:ext uri="{FF2B5EF4-FFF2-40B4-BE49-F238E27FC236}">
                <a16:creationId xmlns:a16="http://schemas.microsoft.com/office/drawing/2014/main" id="{E4D284AA-BD0E-8B5A-6C44-C3BC948ABF46}"/>
              </a:ext>
            </a:extLst>
          </p:cNvPr>
          <p:cNvSpPr txBox="1"/>
          <p:nvPr/>
        </p:nvSpPr>
        <p:spPr>
          <a:xfrm>
            <a:off x="6096000" y="4066407"/>
            <a:ext cx="5859974" cy="1569660"/>
          </a:xfrm>
          <a:prstGeom prst="rect">
            <a:avLst/>
          </a:prstGeom>
          <a:noFill/>
        </p:spPr>
        <p:txBody>
          <a:bodyPr wrap="square" rtlCol="0">
            <a:spAutoFit/>
          </a:bodyPr>
          <a:lstStyle/>
          <a:p>
            <a:pPr marL="285750" indent="-285750">
              <a:buFont typeface="Arial" panose="020B0604020202020204" pitchFamily="34" charset="0"/>
              <a:buChar char="•"/>
            </a:pPr>
            <a:r>
              <a:rPr lang="en-US" sz="2400" b="1" dirty="0">
                <a:solidFill>
                  <a:srgbClr val="FF0000"/>
                </a:solidFill>
                <a:latin typeface="Comic Sans MS" panose="030F0702030302020204" pitchFamily="66" charset="0"/>
              </a:rPr>
              <a:t>When beginning practice in a new area, consult with experienced vets and/or extension agents to be aware of endemic fluke diseases.</a:t>
            </a:r>
          </a:p>
        </p:txBody>
      </p:sp>
      <p:pic>
        <p:nvPicPr>
          <p:cNvPr id="2" name="Content Placeholder 4">
            <a:extLst>
              <a:ext uri="{FF2B5EF4-FFF2-40B4-BE49-F238E27FC236}">
                <a16:creationId xmlns:a16="http://schemas.microsoft.com/office/drawing/2014/main" id="{F2F4BFA9-6E18-8A3C-8E7C-133E7D3D41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39226" y="3716736"/>
            <a:ext cx="3868614" cy="2901461"/>
          </a:xfrm>
          <a:prstGeom prst="rect">
            <a:avLst/>
          </a:prstGeom>
        </p:spPr>
      </p:pic>
      <p:pic>
        <p:nvPicPr>
          <p:cNvPr id="3" name="Picture 2">
            <a:extLst>
              <a:ext uri="{FF2B5EF4-FFF2-40B4-BE49-F238E27FC236}">
                <a16:creationId xmlns:a16="http://schemas.microsoft.com/office/drawing/2014/main" id="{E82921B4-0960-8BBF-1519-EFD002C277F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4058" y="2308393"/>
            <a:ext cx="9156986" cy="103641"/>
          </a:xfrm>
          <a:prstGeom prst="rect">
            <a:avLst/>
          </a:prstGeom>
        </p:spPr>
      </p:pic>
      <p:pic>
        <p:nvPicPr>
          <p:cNvPr id="12" name="Picture 11">
            <a:extLst>
              <a:ext uri="{FF2B5EF4-FFF2-40B4-BE49-F238E27FC236}">
                <a16:creationId xmlns:a16="http://schemas.microsoft.com/office/drawing/2014/main" id="{3DF37BD9-FC59-63D1-4D94-A3D53732CD07}"/>
              </a:ext>
            </a:extLst>
          </p:cNvPr>
          <p:cNvPicPr>
            <a:picLocks noChangeAspect="1"/>
          </p:cNvPicPr>
          <p:nvPr/>
        </p:nvPicPr>
        <p:blipFill>
          <a:blip r:embed="rId5"/>
          <a:stretch>
            <a:fillRect/>
          </a:stretch>
        </p:blipFill>
        <p:spPr>
          <a:xfrm>
            <a:off x="7854385" y="226332"/>
            <a:ext cx="3810000" cy="1857375"/>
          </a:xfrm>
          <a:prstGeom prst="rect">
            <a:avLst/>
          </a:prstGeom>
        </p:spPr>
      </p:pic>
    </p:spTree>
    <p:extLst>
      <p:ext uri="{BB962C8B-B14F-4D97-AF65-F5344CB8AC3E}">
        <p14:creationId xmlns:p14="http://schemas.microsoft.com/office/powerpoint/2010/main" val="4077139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997922" y="3845717"/>
            <a:ext cx="6196151" cy="1829747"/>
          </a:xfrm>
        </p:spPr>
        <p:txBody>
          <a:bodyPr>
            <a:normAutofit lnSpcReduction="10000"/>
          </a:bodyPr>
          <a:lstStyle/>
          <a:p>
            <a:pPr eaLnBrk="1" hangingPunct="1">
              <a:lnSpc>
                <a:spcPct val="90000"/>
              </a:lnSpc>
              <a:buFont typeface="Wingdings" charset="0"/>
              <a:buNone/>
              <a:defRPr/>
            </a:pPr>
            <a:r>
              <a:rPr lang="en-US" sz="4000" i="1" dirty="0">
                <a:latin typeface="Comic Sans MS" panose="030F0702030302020204" pitchFamily="66" charset="0"/>
              </a:rPr>
              <a:t>Fasciola hepatica</a:t>
            </a:r>
          </a:p>
          <a:p>
            <a:pPr eaLnBrk="1" hangingPunct="1">
              <a:lnSpc>
                <a:spcPct val="90000"/>
              </a:lnSpc>
              <a:buFont typeface="Wingdings" charset="0"/>
              <a:buNone/>
              <a:defRPr/>
            </a:pPr>
            <a:r>
              <a:rPr lang="en-US" sz="4000" i="1" dirty="0">
                <a:latin typeface="Comic Sans MS" panose="030F0702030302020204" pitchFamily="66" charset="0"/>
              </a:rPr>
              <a:t>Fascioloides magna</a:t>
            </a:r>
          </a:p>
          <a:p>
            <a:pPr eaLnBrk="1" hangingPunct="1">
              <a:lnSpc>
                <a:spcPct val="90000"/>
              </a:lnSpc>
              <a:buFont typeface="Wingdings" charset="0"/>
              <a:buNone/>
              <a:defRPr/>
            </a:pPr>
            <a:r>
              <a:rPr lang="en-US" sz="4000" i="1" dirty="0">
                <a:latin typeface="Comic Sans MS" panose="030F0702030302020204" pitchFamily="66" charset="0"/>
              </a:rPr>
              <a:t>Dicrocoelium dendriticum</a:t>
            </a:r>
          </a:p>
        </p:txBody>
      </p:sp>
      <p:pic>
        <p:nvPicPr>
          <p:cNvPr id="3076" name="Picture 4" descr="vpglogo2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399295" y="5161546"/>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5" descr="ncst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2084" y="32084"/>
            <a:ext cx="15240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 name="Picture 3">
            <a:extLst>
              <a:ext uri="{FF2B5EF4-FFF2-40B4-BE49-F238E27FC236}">
                <a16:creationId xmlns:a16="http://schemas.microsoft.com/office/drawing/2014/main" id="{9E095B97-4B5D-3771-D663-38613C359A9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3602" y="3325359"/>
            <a:ext cx="9144793" cy="103641"/>
          </a:xfrm>
          <a:prstGeom prst="rect">
            <a:avLst/>
          </a:prstGeom>
        </p:spPr>
      </p:pic>
      <p:sp>
        <p:nvSpPr>
          <p:cNvPr id="5" name="Rectangle 3">
            <a:extLst>
              <a:ext uri="{FF2B5EF4-FFF2-40B4-BE49-F238E27FC236}">
                <a16:creationId xmlns:a16="http://schemas.microsoft.com/office/drawing/2014/main" id="{CB5B79F2-E59F-40DD-B1CA-C2E6691B9FD2}"/>
              </a:ext>
            </a:extLst>
          </p:cNvPr>
          <p:cNvSpPr txBox="1">
            <a:spLocks noChangeArrowheads="1"/>
          </p:cNvSpPr>
          <p:nvPr/>
        </p:nvSpPr>
        <p:spPr>
          <a:xfrm>
            <a:off x="3727266" y="2310291"/>
            <a:ext cx="4737467" cy="858586"/>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buFont typeface="Wingdings" charset="0"/>
              <a:buNone/>
              <a:defRPr/>
            </a:pPr>
            <a:r>
              <a:rPr lang="en-US" sz="4400" b="1" dirty="0">
                <a:latin typeface="Comic Sans MS" panose="030F0702030302020204" pitchFamily="66" charset="0"/>
              </a:rPr>
              <a:t>The Liver Flukes</a:t>
            </a:r>
          </a:p>
        </p:txBody>
      </p:sp>
    </p:spTree>
    <p:extLst>
      <p:ext uri="{BB962C8B-B14F-4D97-AF65-F5344CB8AC3E}">
        <p14:creationId xmlns:p14="http://schemas.microsoft.com/office/powerpoint/2010/main" val="253506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4"/>
          <p:cNvSpPr>
            <a:spLocks noGrp="1" noChangeArrowheads="1"/>
          </p:cNvSpPr>
          <p:nvPr>
            <p:ph type="title"/>
          </p:nvPr>
        </p:nvSpPr>
        <p:spPr>
          <a:xfrm>
            <a:off x="239766" y="191769"/>
            <a:ext cx="4898847" cy="1143000"/>
          </a:xfrm>
        </p:spPr>
        <p:txBody>
          <a:bodyPr>
            <a:normAutofit/>
          </a:bodyPr>
          <a:lstStyle/>
          <a:p>
            <a:r>
              <a:rPr lang="en-US" altLang="en-US" sz="4000" b="1" i="1" u="sng" dirty="0">
                <a:latin typeface="Comic Sans MS" pitchFamily="66" charset="0"/>
              </a:rPr>
              <a:t>Fasciola hepatica</a:t>
            </a:r>
            <a:br>
              <a:rPr lang="en-US" altLang="en-US" sz="4000" b="1" i="1" u="sng" dirty="0">
                <a:latin typeface="Comic Sans MS" pitchFamily="66" charset="0"/>
              </a:rPr>
            </a:br>
            <a:r>
              <a:rPr lang="en-US" altLang="en-US" sz="2800" dirty="0">
                <a:latin typeface="Comic Sans MS" pitchFamily="66" charset="0"/>
              </a:rPr>
              <a:t>Common Liver Fluke</a:t>
            </a:r>
          </a:p>
        </p:txBody>
      </p:sp>
      <p:pic>
        <p:nvPicPr>
          <p:cNvPr id="7171" name="Picture 8" descr="fasciola"/>
          <p:cNvPicPr>
            <a:picLocks noGrp="1" noChangeAspect="1" noChangeArrowheads="1"/>
          </p:cNvPicPr>
          <p:nvPr>
            <p:ph sz="quarter" idx="1"/>
          </p:nvPr>
        </p:nvPicPr>
        <p:blipFill>
          <a:blip r:embed="rId3" cstate="email">
            <a:extLst>
              <a:ext uri="{28A0092B-C50C-407E-A947-70E740481C1C}">
                <a14:useLocalDpi xmlns:a14="http://schemas.microsoft.com/office/drawing/2010/main"/>
              </a:ext>
            </a:extLst>
          </a:blip>
          <a:srcRect/>
          <a:stretch>
            <a:fillRect/>
          </a:stretch>
        </p:blipFill>
        <p:spPr>
          <a:xfrm rot="5400000">
            <a:off x="1618383" y="1225592"/>
            <a:ext cx="2050600" cy="246072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5" name="Rectangle 3">
            <a:extLst>
              <a:ext uri="{FF2B5EF4-FFF2-40B4-BE49-F238E27FC236}">
                <a16:creationId xmlns:a16="http://schemas.microsoft.com/office/drawing/2014/main" id="{49E6926C-84A2-73C3-B4DB-CF2AD9D87EE3}"/>
              </a:ext>
            </a:extLst>
          </p:cNvPr>
          <p:cNvSpPr txBox="1">
            <a:spLocks noChangeArrowheads="1"/>
          </p:cNvSpPr>
          <p:nvPr/>
        </p:nvSpPr>
        <p:spPr>
          <a:xfrm>
            <a:off x="113803" y="3681663"/>
            <a:ext cx="7923291" cy="297296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buNone/>
              <a:defRPr/>
            </a:pPr>
            <a:r>
              <a:rPr lang="en-US" altLang="en-US" sz="2000" b="1" u="sng" dirty="0">
                <a:latin typeface="Comic Sans MS" panose="030F0702030302020204" pitchFamily="66" charset="0"/>
              </a:rPr>
              <a:t>Life Cycle </a:t>
            </a:r>
            <a:r>
              <a:rPr lang="en-US" altLang="en-US" sz="2100" b="1" u="sng" dirty="0">
                <a:solidFill>
                  <a:srgbClr val="FF0000"/>
                </a:solidFill>
                <a:latin typeface="Comic Sans MS" panose="030F0702030302020204" pitchFamily="66" charset="0"/>
              </a:rPr>
              <a:t>HIGHLIGHTS</a:t>
            </a:r>
          </a:p>
          <a:p>
            <a:pPr>
              <a:lnSpc>
                <a:spcPct val="100000"/>
              </a:lnSpc>
              <a:defRPr/>
            </a:pPr>
            <a:r>
              <a:rPr lang="en-US" altLang="en-US" sz="1800" dirty="0">
                <a:latin typeface="Comic Sans MS" panose="030F0702030302020204" pitchFamily="66" charset="0"/>
              </a:rPr>
              <a:t>Aquatic</a:t>
            </a:r>
          </a:p>
          <a:p>
            <a:pPr>
              <a:lnSpc>
                <a:spcPct val="80000"/>
              </a:lnSpc>
              <a:defRPr/>
            </a:pPr>
            <a:r>
              <a:rPr lang="en-US" altLang="en-US" sz="1800" dirty="0">
                <a:latin typeface="Comic Sans MS" panose="030F0702030302020204" pitchFamily="66" charset="0"/>
              </a:rPr>
              <a:t>Definitive Hosts -- Cattle, Sheep, Goats &amp; Camelids</a:t>
            </a:r>
          </a:p>
          <a:p>
            <a:pPr lvl="1">
              <a:lnSpc>
                <a:spcPct val="80000"/>
              </a:lnSpc>
              <a:defRPr/>
            </a:pPr>
            <a:r>
              <a:rPr lang="en-US" altLang="en-US" sz="1800" dirty="0">
                <a:latin typeface="Comic Sans MS" panose="030F0702030302020204" pitchFamily="66" charset="0"/>
              </a:rPr>
              <a:t>Liver &amp; Bile Ducts </a:t>
            </a:r>
          </a:p>
          <a:p>
            <a:pPr>
              <a:lnSpc>
                <a:spcPct val="100000"/>
              </a:lnSpc>
              <a:defRPr/>
            </a:pPr>
            <a:r>
              <a:rPr lang="en-US" altLang="en-US" sz="1800" dirty="0">
                <a:latin typeface="Comic Sans MS" panose="030F0702030302020204" pitchFamily="66" charset="0"/>
              </a:rPr>
              <a:t>Pond / Puddle snail hosts</a:t>
            </a:r>
          </a:p>
          <a:p>
            <a:pPr>
              <a:lnSpc>
                <a:spcPct val="100000"/>
              </a:lnSpc>
              <a:defRPr/>
            </a:pPr>
            <a:r>
              <a:rPr lang="en-US" altLang="en-US" sz="1800" dirty="0">
                <a:latin typeface="Comic Sans MS" panose="030F0702030302020204" pitchFamily="66" charset="0"/>
              </a:rPr>
              <a:t>“2</a:t>
            </a:r>
            <a:r>
              <a:rPr lang="en-US" altLang="en-US" sz="1800" baseline="30000" dirty="0">
                <a:latin typeface="Comic Sans MS" panose="030F0702030302020204" pitchFamily="66" charset="0"/>
              </a:rPr>
              <a:t>nd</a:t>
            </a:r>
            <a:r>
              <a:rPr lang="en-US" altLang="en-US" sz="1800" dirty="0">
                <a:latin typeface="Comic Sans MS" panose="030F0702030302020204" pitchFamily="66" charset="0"/>
              </a:rPr>
              <a:t> Intermediate Host”  -- Semi-aquatic Vegetation</a:t>
            </a:r>
          </a:p>
          <a:p>
            <a:pPr marL="168275" indent="-179388">
              <a:lnSpc>
                <a:spcPct val="100000"/>
              </a:lnSpc>
              <a:spcBef>
                <a:spcPts val="0"/>
              </a:spcBef>
              <a:defRPr/>
            </a:pPr>
            <a:r>
              <a:rPr lang="en-US" altLang="en-US" sz="1800" b="1" u="sng" dirty="0">
                <a:latin typeface="Comic Sans MS" panose="030F0702030302020204" pitchFamily="66" charset="0"/>
              </a:rPr>
              <a:t>Juvenile flukes migrate throughout liver parenchyma (</a:t>
            </a:r>
            <a:r>
              <a:rPr lang="en-US" altLang="en-US" sz="1800" b="1" u="sng" dirty="0">
                <a:latin typeface="Comic Sans MS" panose="030F0702030302020204" pitchFamily="66" charset="0"/>
                <a:sym typeface="Wingdings" pitchFamily="2" charset="2"/>
              </a:rPr>
              <a:t> </a:t>
            </a:r>
            <a:r>
              <a:rPr lang="en-US" altLang="en-US" sz="1800" b="1" u="sng" dirty="0">
                <a:latin typeface="Comic Sans MS" panose="030F0702030302020204" pitchFamily="66" charset="0"/>
              </a:rPr>
              <a:t>Acute </a:t>
            </a:r>
            <a:r>
              <a:rPr lang="en-US" altLang="en-US" sz="1800" b="1" u="sng" dirty="0" err="1">
                <a:latin typeface="Comic Sans MS" panose="030F0702030302020204" pitchFamily="66" charset="0"/>
              </a:rPr>
              <a:t>DZ</a:t>
            </a:r>
            <a:r>
              <a:rPr lang="en-US" altLang="en-US" sz="1800" b="1" u="sng" dirty="0">
                <a:latin typeface="Comic Sans MS" panose="030F0702030302020204" pitchFamily="66" charset="0"/>
              </a:rPr>
              <a:t>)</a:t>
            </a:r>
          </a:p>
          <a:p>
            <a:pPr marL="168275" indent="-179388">
              <a:lnSpc>
                <a:spcPct val="100000"/>
              </a:lnSpc>
              <a:spcBef>
                <a:spcPts val="0"/>
              </a:spcBef>
              <a:defRPr/>
            </a:pPr>
            <a:r>
              <a:rPr lang="en-US" altLang="en-US" sz="1800" b="1" u="sng" dirty="0">
                <a:latin typeface="Comic Sans MS" panose="030F0702030302020204" pitchFamily="66" charset="0"/>
              </a:rPr>
              <a:t>Adult worms live in the bile ducts (</a:t>
            </a:r>
            <a:r>
              <a:rPr lang="en-US" altLang="en-US" sz="1800" b="1" u="sng" dirty="0">
                <a:latin typeface="Comic Sans MS" panose="030F0702030302020204" pitchFamily="66" charset="0"/>
                <a:sym typeface="Wingdings"/>
              </a:rPr>
              <a:t> Chronic </a:t>
            </a:r>
            <a:r>
              <a:rPr lang="en-US" altLang="en-US" sz="1800" b="1" u="sng" dirty="0" err="1">
                <a:latin typeface="Comic Sans MS" panose="030F0702030302020204" pitchFamily="66" charset="0"/>
                <a:sym typeface="Wingdings"/>
              </a:rPr>
              <a:t>DZ</a:t>
            </a:r>
            <a:r>
              <a:rPr lang="en-US" altLang="en-US" sz="1800" b="1" u="sng" dirty="0">
                <a:latin typeface="Comic Sans MS" panose="030F0702030302020204" pitchFamily="66" charset="0"/>
                <a:sym typeface="Wingdings"/>
              </a:rPr>
              <a:t>)</a:t>
            </a:r>
            <a:r>
              <a:rPr lang="en-US" altLang="en-US" sz="1800" b="1" u="sng" dirty="0">
                <a:latin typeface="Comic Sans MS" panose="030F0702030302020204" pitchFamily="66" charset="0"/>
              </a:rPr>
              <a:t> </a:t>
            </a:r>
          </a:p>
        </p:txBody>
      </p:sp>
      <p:sp>
        <p:nvSpPr>
          <p:cNvPr id="2" name="Rectangle 3">
            <a:extLst>
              <a:ext uri="{FF2B5EF4-FFF2-40B4-BE49-F238E27FC236}">
                <a16:creationId xmlns:a16="http://schemas.microsoft.com/office/drawing/2014/main" id="{75CE091A-65B3-8C71-A13C-A12CC40673A6}"/>
              </a:ext>
            </a:extLst>
          </p:cNvPr>
          <p:cNvSpPr txBox="1">
            <a:spLocks noChangeArrowheads="1"/>
          </p:cNvSpPr>
          <p:nvPr/>
        </p:nvSpPr>
        <p:spPr>
          <a:xfrm>
            <a:off x="8317958" y="4859175"/>
            <a:ext cx="3760238" cy="179545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sz="1600" b="1" u="sng" dirty="0">
                <a:latin typeface="Comic Sans MS" panose="030F0702030302020204" pitchFamily="66" charset="0"/>
              </a:rPr>
              <a:t>Zoonosis</a:t>
            </a:r>
          </a:p>
          <a:p>
            <a:pPr marL="241300" indent="-241300">
              <a:defRPr/>
            </a:pPr>
            <a:r>
              <a:rPr lang="en-US" altLang="en-US" sz="1600" dirty="0">
                <a:latin typeface="Comic Sans MS" panose="030F0702030302020204" pitchFamily="66" charset="0"/>
              </a:rPr>
              <a:t>Human Fascioliasis </a:t>
            </a:r>
          </a:p>
          <a:p>
            <a:pPr marL="625475" lvl="1" indent="-168275">
              <a:defRPr/>
            </a:pPr>
            <a:r>
              <a:rPr lang="en-US" altLang="en-US" sz="1400" dirty="0">
                <a:latin typeface="Comic Sans MS" panose="030F0702030302020204" pitchFamily="66" charset="0"/>
              </a:rPr>
              <a:t>Europe, Africa, Cuba, South America </a:t>
            </a:r>
          </a:p>
          <a:p>
            <a:pPr marL="241300" indent="-241300">
              <a:defRPr/>
            </a:pPr>
            <a:r>
              <a:rPr lang="en-US" altLang="en-US" sz="1600" dirty="0" err="1">
                <a:latin typeface="Comic Sans MS" panose="030F0702030302020204" pitchFamily="66" charset="0"/>
              </a:rPr>
              <a:t>Halzoun</a:t>
            </a:r>
            <a:r>
              <a:rPr lang="en-US" altLang="en-US" sz="1600" dirty="0">
                <a:latin typeface="Comic Sans MS" panose="030F0702030302020204" pitchFamily="66" charset="0"/>
              </a:rPr>
              <a:t>  (accidental zoonosis) </a:t>
            </a:r>
          </a:p>
          <a:p>
            <a:pPr marL="625475" lvl="1" indent="-168275">
              <a:defRPr/>
            </a:pPr>
            <a:r>
              <a:rPr lang="en-US" altLang="en-US" sz="1400" dirty="0">
                <a:latin typeface="Comic Sans MS" panose="030F0702030302020204" pitchFamily="66" charset="0"/>
              </a:rPr>
              <a:t>Ingestion of raw liver </a:t>
            </a:r>
          </a:p>
          <a:p>
            <a:pPr marL="625475" lvl="1" indent="-168275">
              <a:defRPr/>
            </a:pPr>
            <a:r>
              <a:rPr lang="en-US" altLang="en-US" sz="1400" dirty="0">
                <a:latin typeface="Comic Sans MS" panose="030F0702030302020204" pitchFamily="66" charset="0"/>
              </a:rPr>
              <a:t>Adult flukes attach to </a:t>
            </a:r>
            <a:r>
              <a:rPr lang="en-US" altLang="en-US" sz="1400" dirty="0" err="1">
                <a:latin typeface="Comic Sans MS" panose="030F0702030302020204" pitchFamily="66" charset="0"/>
              </a:rPr>
              <a:t>naso</a:t>
            </a:r>
            <a:r>
              <a:rPr lang="en-US" altLang="en-US" sz="1400" dirty="0">
                <a:latin typeface="Comic Sans MS" panose="030F0702030302020204" pitchFamily="66" charset="0"/>
              </a:rPr>
              <a:t>-pharynx </a:t>
            </a:r>
          </a:p>
          <a:p>
            <a:pPr marL="625475" lvl="1" indent="-168275">
              <a:defRPr/>
            </a:pPr>
            <a:r>
              <a:rPr lang="en-US" altLang="en-US" sz="1400" dirty="0">
                <a:latin typeface="Comic Sans MS" panose="030F0702030302020204" pitchFamily="66" charset="0"/>
              </a:rPr>
              <a:t>Middle East </a:t>
            </a:r>
          </a:p>
        </p:txBody>
      </p:sp>
      <p:pic>
        <p:nvPicPr>
          <p:cNvPr id="3" name="Picture 2">
            <a:extLst>
              <a:ext uri="{FF2B5EF4-FFF2-40B4-BE49-F238E27FC236}">
                <a16:creationId xmlns:a16="http://schemas.microsoft.com/office/drawing/2014/main" id="{3EB68D27-8650-AF58-A5F1-8AE5A1155C6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9766" y="1274759"/>
            <a:ext cx="9156986" cy="103641"/>
          </a:xfrm>
          <a:prstGeom prst="rect">
            <a:avLst/>
          </a:prstGeom>
        </p:spPr>
      </p:pic>
      <p:pic>
        <p:nvPicPr>
          <p:cNvPr id="4" name="Picture 3" descr="Diagram&#10;&#10;Description automatically generated">
            <a:extLst>
              <a:ext uri="{FF2B5EF4-FFF2-40B4-BE49-F238E27FC236}">
                <a16:creationId xmlns:a16="http://schemas.microsoft.com/office/drawing/2014/main" id="{A209900C-C3B0-7947-1053-B5F5AFC0B9E7}"/>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694434" y="203368"/>
            <a:ext cx="5257800" cy="4130040"/>
          </a:xfrm>
          <a:prstGeom prst="rect">
            <a:avLst/>
          </a:prstGeom>
        </p:spPr>
      </p:pic>
    </p:spTree>
    <p:extLst>
      <p:ext uri="{BB962C8B-B14F-4D97-AF65-F5344CB8AC3E}">
        <p14:creationId xmlns:p14="http://schemas.microsoft.com/office/powerpoint/2010/main" val="3401111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EE39958-5BFB-457E-BB0F-DC056E525149}"/>
              </a:ext>
            </a:extLst>
          </p:cNvPr>
          <p:cNvSpPr txBox="1"/>
          <p:nvPr/>
        </p:nvSpPr>
        <p:spPr>
          <a:xfrm>
            <a:off x="7192234" y="3597914"/>
            <a:ext cx="3360215" cy="230832"/>
          </a:xfrm>
          <a:prstGeom prst="rect">
            <a:avLst/>
          </a:prstGeom>
          <a:noFill/>
        </p:spPr>
        <p:txBody>
          <a:bodyPr wrap="none" rtlCol="0">
            <a:spAutoFit/>
          </a:bodyPr>
          <a:lstStyle/>
          <a:p>
            <a:r>
              <a:rPr lang="en-US" sz="900" dirty="0">
                <a:solidFill>
                  <a:schemeClr val="bg1"/>
                </a:solidFill>
                <a:hlinkClick r:id="rId3">
                  <a:extLst>
                    <a:ext uri="{A12FA001-AC4F-418D-AE19-62706E023703}">
                      <ahyp:hlinkClr xmlns:ahyp="http://schemas.microsoft.com/office/drawing/2018/hyperlinkcolor" val="tx"/>
                    </a:ext>
                  </a:extLst>
                </a:hlinkClick>
              </a:rPr>
              <a:t>https://www.wikiwand.com/en/Fasciola#/Geographic_Distribution</a:t>
            </a:r>
            <a:r>
              <a:rPr lang="en-US" sz="900" dirty="0">
                <a:solidFill>
                  <a:schemeClr val="bg1"/>
                </a:solidFill>
              </a:rPr>
              <a:t> </a:t>
            </a:r>
          </a:p>
        </p:txBody>
      </p:sp>
      <p:sp>
        <p:nvSpPr>
          <p:cNvPr id="4" name="TextBox 3">
            <a:extLst>
              <a:ext uri="{FF2B5EF4-FFF2-40B4-BE49-F238E27FC236}">
                <a16:creationId xmlns:a16="http://schemas.microsoft.com/office/drawing/2014/main" id="{908C6B66-4B65-4EC2-B98F-CE0FCFA417B1}"/>
              </a:ext>
            </a:extLst>
          </p:cNvPr>
          <p:cNvSpPr txBox="1"/>
          <p:nvPr/>
        </p:nvSpPr>
        <p:spPr>
          <a:xfrm>
            <a:off x="8071806" y="3828746"/>
            <a:ext cx="4027064" cy="646331"/>
          </a:xfrm>
          <a:prstGeom prst="rect">
            <a:avLst/>
          </a:prstGeom>
          <a:noFill/>
        </p:spPr>
        <p:txBody>
          <a:bodyPr wrap="none" rtlCol="0">
            <a:spAutoFit/>
          </a:bodyPr>
          <a:lstStyle/>
          <a:p>
            <a:r>
              <a:rPr lang="en-US" b="1" dirty="0">
                <a:solidFill>
                  <a:srgbClr val="FF8B02"/>
                </a:solidFill>
                <a:latin typeface="Comic Sans MS" panose="030F0702030302020204" pitchFamily="66" charset="0"/>
              </a:rPr>
              <a:t>Orange</a:t>
            </a:r>
            <a:r>
              <a:rPr lang="en-US" dirty="0">
                <a:latin typeface="Comic Sans MS" panose="030F0702030302020204" pitchFamily="66" charset="0"/>
              </a:rPr>
              <a:t> - Worldwide distribution</a:t>
            </a:r>
          </a:p>
          <a:p>
            <a:r>
              <a:rPr lang="en-US" b="1" dirty="0">
                <a:solidFill>
                  <a:srgbClr val="FF0000"/>
                </a:solidFill>
                <a:latin typeface="Comic Sans MS" panose="030F0702030302020204" pitchFamily="66" charset="0"/>
              </a:rPr>
              <a:t>Red</a:t>
            </a:r>
            <a:r>
              <a:rPr lang="en-US" dirty="0">
                <a:latin typeface="Comic Sans MS" panose="030F0702030302020204" pitchFamily="66" charset="0"/>
              </a:rPr>
              <a:t> - Most impacted by Fascioliasis</a:t>
            </a:r>
          </a:p>
        </p:txBody>
      </p:sp>
      <p:sp>
        <p:nvSpPr>
          <p:cNvPr id="6" name="Rectangle 4">
            <a:extLst>
              <a:ext uri="{FF2B5EF4-FFF2-40B4-BE49-F238E27FC236}">
                <a16:creationId xmlns:a16="http://schemas.microsoft.com/office/drawing/2014/main" id="{03BE5D25-38B1-2A97-BF20-3A6A55D49042}"/>
              </a:ext>
            </a:extLst>
          </p:cNvPr>
          <p:cNvSpPr txBox="1">
            <a:spLocks noChangeArrowheads="1"/>
          </p:cNvSpPr>
          <p:nvPr/>
        </p:nvSpPr>
        <p:spPr>
          <a:xfrm>
            <a:off x="239766" y="191769"/>
            <a:ext cx="489884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i="1" u="sng" dirty="0">
                <a:latin typeface="Comic Sans MS" pitchFamily="66" charset="0"/>
              </a:rPr>
              <a:t>Fasciola hepatica</a:t>
            </a:r>
            <a:br>
              <a:rPr lang="en-US" altLang="en-US" sz="4000" b="1" i="1" u="sng" dirty="0">
                <a:latin typeface="Comic Sans MS" pitchFamily="66" charset="0"/>
              </a:rPr>
            </a:br>
            <a:r>
              <a:rPr lang="en-US" altLang="en-US" sz="2800" dirty="0">
                <a:latin typeface="Comic Sans MS" pitchFamily="66" charset="0"/>
              </a:rPr>
              <a:t>Geographic Distribution</a:t>
            </a:r>
          </a:p>
        </p:txBody>
      </p:sp>
      <p:pic>
        <p:nvPicPr>
          <p:cNvPr id="9" name="Content Placeholder 4">
            <a:extLst>
              <a:ext uri="{FF2B5EF4-FFF2-40B4-BE49-F238E27FC236}">
                <a16:creationId xmlns:a16="http://schemas.microsoft.com/office/drawing/2014/main" id="{6706C6D4-F545-1193-68A2-787755C9242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6434" y="1937628"/>
            <a:ext cx="4427428" cy="3320571"/>
          </a:xfrm>
          <a:prstGeom prst="rect">
            <a:avLst/>
          </a:prstGeom>
        </p:spPr>
      </p:pic>
      <p:sp>
        <p:nvSpPr>
          <p:cNvPr id="10" name="Rectangle 3">
            <a:extLst>
              <a:ext uri="{FF2B5EF4-FFF2-40B4-BE49-F238E27FC236}">
                <a16:creationId xmlns:a16="http://schemas.microsoft.com/office/drawing/2014/main" id="{7BA60D10-A844-CF3F-B92B-64CC8A03BA7D}"/>
              </a:ext>
            </a:extLst>
          </p:cNvPr>
          <p:cNvSpPr txBox="1">
            <a:spLocks noChangeArrowheads="1"/>
          </p:cNvSpPr>
          <p:nvPr/>
        </p:nvSpPr>
        <p:spPr bwMode="auto">
          <a:xfrm>
            <a:off x="4180379" y="4587785"/>
            <a:ext cx="4427428" cy="2078446"/>
          </a:xfrm>
          <a:prstGeom prst="rect">
            <a:avLst/>
          </a:prstGeom>
          <a:solidFill>
            <a:schemeClr val="bg1"/>
          </a:solid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28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4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0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18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18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1800">
                <a:solidFill>
                  <a:schemeClr val="tx1"/>
                </a:solidFill>
                <a:latin typeface="+mn-lt"/>
              </a:defRPr>
            </a:lvl9pPr>
          </a:lstStyle>
          <a:p>
            <a:pPr marL="223838" indent="-223838"/>
            <a:r>
              <a:rPr lang="en-US" altLang="en-US" sz="2000" kern="0" dirty="0">
                <a:latin typeface="Comic Sans MS" pitchFamily="66" charset="0"/>
              </a:rPr>
              <a:t>In USA</a:t>
            </a:r>
          </a:p>
          <a:p>
            <a:pPr marL="690563" lvl="1" indent="-290513"/>
            <a:r>
              <a:rPr lang="en-US" altLang="en-US" sz="1800" kern="0" dirty="0">
                <a:latin typeface="Comic Sans MS" pitchFamily="66" charset="0"/>
              </a:rPr>
              <a:t>Gulf Coast States,   Pacific Northwest,   Eastern Canada</a:t>
            </a:r>
          </a:p>
          <a:p>
            <a:pPr marL="400050" lvl="1" indent="0">
              <a:buNone/>
            </a:pPr>
            <a:endParaRPr lang="en-US" altLang="en-US" sz="1800" kern="0" dirty="0">
              <a:latin typeface="Comic Sans MS" pitchFamily="66" charset="0"/>
            </a:endParaRPr>
          </a:p>
          <a:p>
            <a:pPr marL="690563" lvl="1" indent="-290513"/>
            <a:r>
              <a:rPr lang="en-US" altLang="en-US" sz="1800" u="sng" kern="0" dirty="0">
                <a:latin typeface="Comic Sans MS" pitchFamily="66" charset="0"/>
              </a:rPr>
              <a:t>Not endemic in North Carolina</a:t>
            </a:r>
            <a:r>
              <a:rPr lang="en-US" altLang="en-US" sz="1800" kern="0" dirty="0">
                <a:solidFill>
                  <a:srgbClr val="FF0000"/>
                </a:solidFill>
                <a:latin typeface="Comic Sans MS" pitchFamily="66" charset="0"/>
              </a:rPr>
              <a:t>  (WHY?)</a:t>
            </a:r>
          </a:p>
        </p:txBody>
      </p:sp>
      <p:sp>
        <p:nvSpPr>
          <p:cNvPr id="11" name="TextBox 10">
            <a:extLst>
              <a:ext uri="{FF2B5EF4-FFF2-40B4-BE49-F238E27FC236}">
                <a16:creationId xmlns:a16="http://schemas.microsoft.com/office/drawing/2014/main" id="{8700BEDC-B2F2-9EED-0E28-6E6171C6D9EF}"/>
              </a:ext>
            </a:extLst>
          </p:cNvPr>
          <p:cNvSpPr txBox="1"/>
          <p:nvPr/>
        </p:nvSpPr>
        <p:spPr>
          <a:xfrm flipH="1">
            <a:off x="256434" y="5258199"/>
            <a:ext cx="3076245" cy="215444"/>
          </a:xfrm>
          <a:prstGeom prst="rect">
            <a:avLst/>
          </a:prstGeom>
          <a:noFill/>
        </p:spPr>
        <p:txBody>
          <a:bodyPr wrap="square" rtlCol="0">
            <a:spAutoFit/>
          </a:bodyPr>
          <a:lstStyle/>
          <a:p>
            <a:r>
              <a:rPr lang="en-US" sz="800" dirty="0">
                <a:latin typeface="Comic Sans MS" panose="030F0702030302020204" pitchFamily="66" charset="0"/>
              </a:rPr>
              <a:t>Dr. </a:t>
            </a:r>
            <a:r>
              <a:rPr lang="en-US" sz="800" dirty="0" err="1">
                <a:latin typeface="Comic Sans MS" panose="030F0702030302020204" pitchFamily="66" charset="0"/>
              </a:rPr>
              <a:t>Foster_Liver</a:t>
            </a:r>
            <a:r>
              <a:rPr lang="en-US" sz="800" dirty="0">
                <a:latin typeface="Comic Sans MS" panose="030F0702030302020204" pitchFamily="66" charset="0"/>
              </a:rPr>
              <a:t> Disease of Ruminants – </a:t>
            </a:r>
            <a:r>
              <a:rPr lang="en-US" sz="800" dirty="0" err="1">
                <a:latin typeface="Comic Sans MS" panose="030F0702030302020204" pitchFamily="66" charset="0"/>
              </a:rPr>
              <a:t>VMP</a:t>
            </a:r>
            <a:r>
              <a:rPr lang="en-US" sz="800" dirty="0">
                <a:latin typeface="Comic Sans MS" panose="030F0702030302020204" pitchFamily="66" charset="0"/>
              </a:rPr>
              <a:t> 962 lecture</a:t>
            </a:r>
          </a:p>
        </p:txBody>
      </p:sp>
      <p:pic>
        <p:nvPicPr>
          <p:cNvPr id="13" name="Picture 12">
            <a:extLst>
              <a:ext uri="{FF2B5EF4-FFF2-40B4-BE49-F238E27FC236}">
                <a16:creationId xmlns:a16="http://schemas.microsoft.com/office/drawing/2014/main" id="{75AB5EB4-6D2B-9543-A09F-246864A9A58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9766" y="1300885"/>
            <a:ext cx="9156986" cy="103641"/>
          </a:xfrm>
          <a:prstGeom prst="rect">
            <a:avLst/>
          </a:prstGeom>
        </p:spPr>
      </p:pic>
      <p:pic>
        <p:nvPicPr>
          <p:cNvPr id="5" name="Content Placeholder 4">
            <a:extLst>
              <a:ext uri="{FF2B5EF4-FFF2-40B4-BE49-F238E27FC236}">
                <a16:creationId xmlns:a16="http://schemas.microsoft.com/office/drawing/2014/main" id="{31A5E0C6-9F24-4B4B-9B70-943F58D7759F}"/>
              </a:ext>
            </a:extLst>
          </p:cNvPr>
          <p:cNvPicPr>
            <a:picLocks noGrp="1" noChangeAspect="1"/>
          </p:cNvPicPr>
          <p:nvPr>
            <p:ph idx="1"/>
          </p:nvPr>
        </p:nvPicPr>
        <p:blipFill>
          <a:blip r:embed="rId6" cstate="email">
            <a:extLst>
              <a:ext uri="{28A0092B-C50C-407E-A947-70E740481C1C}">
                <a14:useLocalDpi xmlns:a14="http://schemas.microsoft.com/office/drawing/2010/main"/>
              </a:ext>
            </a:extLst>
          </a:blip>
          <a:stretch>
            <a:fillRect/>
          </a:stretch>
        </p:blipFill>
        <p:spPr>
          <a:xfrm>
            <a:off x="4860757" y="661000"/>
            <a:ext cx="7238113" cy="3171757"/>
          </a:xfrm>
        </p:spPr>
      </p:pic>
    </p:spTree>
    <p:extLst>
      <p:ext uri="{BB962C8B-B14F-4D97-AF65-F5344CB8AC3E}">
        <p14:creationId xmlns:p14="http://schemas.microsoft.com/office/powerpoint/2010/main" val="87707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282E3F-D6C6-67F8-EFCA-2C0A6787F3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5541" y="1198170"/>
            <a:ext cx="9156986" cy="103641"/>
          </a:xfrm>
          <a:prstGeom prst="rect">
            <a:avLst/>
          </a:prstGeom>
        </p:spPr>
      </p:pic>
      <p:sp>
        <p:nvSpPr>
          <p:cNvPr id="6147" name="Rectangle 3"/>
          <p:cNvSpPr>
            <a:spLocks noGrp="1" noChangeArrowheads="1"/>
          </p:cNvSpPr>
          <p:nvPr>
            <p:ph idx="1"/>
          </p:nvPr>
        </p:nvSpPr>
        <p:spPr>
          <a:xfrm>
            <a:off x="195541" y="1397885"/>
            <a:ext cx="5140207" cy="3504123"/>
          </a:xfrm>
        </p:spPr>
        <p:txBody>
          <a:bodyPr>
            <a:normAutofit lnSpcReduction="10000"/>
          </a:bodyPr>
          <a:lstStyle/>
          <a:p>
            <a:pPr>
              <a:defRPr/>
            </a:pPr>
            <a:r>
              <a:rPr lang="en-US" altLang="en-US" sz="1600" dirty="0">
                <a:latin typeface="Comic Sans MS" panose="030F0702030302020204" pitchFamily="66" charset="0"/>
              </a:rPr>
              <a:t>Pathology is density dependent</a:t>
            </a:r>
          </a:p>
          <a:p>
            <a:pPr marL="457200" lvl="1" indent="-225425">
              <a:defRPr/>
            </a:pPr>
            <a:r>
              <a:rPr lang="en-US" altLang="en-US" sz="1400" dirty="0">
                <a:latin typeface="Comic Sans MS" panose="030F0702030302020204" pitchFamily="66" charset="0"/>
              </a:rPr>
              <a:t>Depends on number of infective larvae ingested</a:t>
            </a:r>
          </a:p>
          <a:p>
            <a:pPr marL="457200" lvl="1" indent="-225425">
              <a:defRPr/>
            </a:pPr>
            <a:r>
              <a:rPr lang="en-US" altLang="en-US" sz="1400" b="1" u="sng" dirty="0">
                <a:latin typeface="Comic Sans MS" panose="030F0702030302020204" pitchFamily="66" charset="0"/>
              </a:rPr>
              <a:t>Due to larvae migration in liver parenchyma</a:t>
            </a:r>
          </a:p>
          <a:p>
            <a:pPr>
              <a:defRPr/>
            </a:pPr>
            <a:r>
              <a:rPr lang="en-US" altLang="en-US" sz="1600" dirty="0">
                <a:latin typeface="Comic Sans MS" panose="030F0702030302020204" pitchFamily="66" charset="0"/>
              </a:rPr>
              <a:t>Acute  (mainly an issue for Sheep &amp; Goats)</a:t>
            </a:r>
          </a:p>
          <a:p>
            <a:pPr marL="457200" lvl="1" indent="-236538">
              <a:defRPr/>
            </a:pPr>
            <a:r>
              <a:rPr lang="en-US" altLang="en-US" sz="1400" dirty="0">
                <a:latin typeface="Comic Sans MS" panose="030F0702030302020204" pitchFamily="66" charset="0"/>
              </a:rPr>
              <a:t>&gt; 2000 infective larvae over a short period</a:t>
            </a:r>
          </a:p>
          <a:p>
            <a:pPr marL="457200" lvl="1" indent="-236538">
              <a:defRPr/>
            </a:pPr>
            <a:r>
              <a:rPr lang="en-US" altLang="en-US" sz="1400" dirty="0">
                <a:latin typeface="Comic Sans MS" panose="030F0702030302020204" pitchFamily="66" charset="0"/>
              </a:rPr>
              <a:t>Seasonal issue in sheep and goats</a:t>
            </a:r>
          </a:p>
          <a:p>
            <a:pPr marL="457200" lvl="1" indent="-236538">
              <a:defRPr/>
            </a:pPr>
            <a:r>
              <a:rPr lang="en-US" altLang="en-US" sz="1400" dirty="0">
                <a:latin typeface="Comic Sans MS" panose="030F0702030302020204" pitchFamily="66" charset="0"/>
              </a:rPr>
              <a:t>Severe liver damage, hemorrhage, inflammation</a:t>
            </a:r>
          </a:p>
          <a:p>
            <a:pPr marL="457200" lvl="1" indent="-236538">
              <a:defRPr/>
            </a:pPr>
            <a:r>
              <a:rPr lang="en-US" altLang="en-US" sz="1400" dirty="0">
                <a:latin typeface="Comic Sans MS" panose="030F0702030302020204" pitchFamily="66" charset="0"/>
              </a:rPr>
              <a:t>CS: Distended, painful abdomen; unwilling to stand; acute anemic pallor; sudden death</a:t>
            </a:r>
          </a:p>
          <a:p>
            <a:pPr marL="236538" indent="-236538">
              <a:defRPr/>
            </a:pPr>
            <a:r>
              <a:rPr lang="en-US" altLang="en-US" sz="1600" dirty="0">
                <a:latin typeface="Comic Sans MS" panose="030F0702030302020204" pitchFamily="66" charset="0"/>
              </a:rPr>
              <a:t>Subacute</a:t>
            </a:r>
          </a:p>
          <a:p>
            <a:pPr marL="457200" lvl="1" indent="-236538">
              <a:defRPr/>
            </a:pPr>
            <a:r>
              <a:rPr lang="en-US" altLang="en-US" sz="1400" dirty="0">
                <a:latin typeface="Comic Sans MS" panose="030F0702030302020204" pitchFamily="66" charset="0"/>
              </a:rPr>
              <a:t>500 - 1500 infective larvae over a longer period</a:t>
            </a:r>
          </a:p>
          <a:p>
            <a:pPr marL="457200" lvl="1" indent="-236538">
              <a:defRPr/>
            </a:pPr>
            <a:r>
              <a:rPr lang="en-US" altLang="en-US" sz="1400" dirty="0">
                <a:latin typeface="Comic Sans MS" panose="030F0702030302020204" pitchFamily="66" charset="0"/>
              </a:rPr>
              <a:t>Death is not sudden</a:t>
            </a:r>
          </a:p>
          <a:p>
            <a:pPr marL="457200" lvl="1" indent="-236538">
              <a:defRPr/>
            </a:pPr>
            <a:r>
              <a:rPr lang="en-US" altLang="en-US" sz="1400" dirty="0">
                <a:latin typeface="Comic Sans MS" panose="030F0702030302020204" pitchFamily="66" charset="0"/>
              </a:rPr>
              <a:t>Extended period of liver damage prior to death</a:t>
            </a:r>
            <a:endParaRPr lang="en-US" altLang="en-US" sz="1100" dirty="0">
              <a:latin typeface="Comic Sans MS" panose="030F0702030302020204" pitchFamily="66" charset="0"/>
            </a:endParaRPr>
          </a:p>
          <a:p>
            <a:pPr marL="457200" lvl="1" indent="-236538">
              <a:defRPr/>
            </a:pPr>
            <a:r>
              <a:rPr lang="en-US" altLang="en-US" sz="1400" dirty="0">
                <a:latin typeface="Comic Sans MS" panose="030F0702030302020204" pitchFamily="66" charset="0"/>
              </a:rPr>
              <a:t>Death due to hemorrhage and anemia</a:t>
            </a:r>
          </a:p>
          <a:p>
            <a:pPr marL="693738" lvl="1" indent="-236538">
              <a:defRPr/>
            </a:pPr>
            <a:endParaRPr lang="en-US" altLang="en-US" sz="1400" dirty="0">
              <a:latin typeface="Comic Sans MS" panose="030F0702030302020204" pitchFamily="66" charset="0"/>
            </a:endParaRPr>
          </a:p>
        </p:txBody>
      </p:sp>
      <p:pic>
        <p:nvPicPr>
          <p:cNvPr id="5" name="Picture 4">
            <a:extLst>
              <a:ext uri="{FF2B5EF4-FFF2-40B4-BE49-F238E27FC236}">
                <a16:creationId xmlns:a16="http://schemas.microsoft.com/office/drawing/2014/main" id="{621C9D00-7B21-2CFA-0911-7B11C63525E7}"/>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72383" y="188124"/>
            <a:ext cx="2561157" cy="1914496"/>
          </a:xfrm>
          <a:prstGeom prst="rect">
            <a:avLst/>
          </a:prstGeom>
        </p:spPr>
      </p:pic>
      <p:pic>
        <p:nvPicPr>
          <p:cNvPr id="9" name="Picture 8">
            <a:extLst>
              <a:ext uri="{FF2B5EF4-FFF2-40B4-BE49-F238E27FC236}">
                <a16:creationId xmlns:a16="http://schemas.microsoft.com/office/drawing/2014/main" id="{2737EA9A-9CE5-F4E0-BA55-CFD32CDCC8D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665788" y="773115"/>
            <a:ext cx="3079343" cy="2225246"/>
          </a:xfrm>
          <a:prstGeom prst="rect">
            <a:avLst/>
          </a:prstGeom>
        </p:spPr>
      </p:pic>
      <p:pic>
        <p:nvPicPr>
          <p:cNvPr id="13" name="Picture 12">
            <a:extLst>
              <a:ext uri="{FF2B5EF4-FFF2-40B4-BE49-F238E27FC236}">
                <a16:creationId xmlns:a16="http://schemas.microsoft.com/office/drawing/2014/main" id="{E431D05F-ECFB-FC06-3F97-35AD1BFA4769}"/>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521511" y="3945762"/>
            <a:ext cx="3367896" cy="2024522"/>
          </a:xfrm>
          <a:prstGeom prst="rect">
            <a:avLst/>
          </a:prstGeom>
        </p:spPr>
      </p:pic>
      <p:sp>
        <p:nvSpPr>
          <p:cNvPr id="14" name="Rectangle 4">
            <a:extLst>
              <a:ext uri="{FF2B5EF4-FFF2-40B4-BE49-F238E27FC236}">
                <a16:creationId xmlns:a16="http://schemas.microsoft.com/office/drawing/2014/main" id="{1DC74B1F-8107-5FE4-1278-F4C906416A34}"/>
              </a:ext>
            </a:extLst>
          </p:cNvPr>
          <p:cNvSpPr txBox="1">
            <a:spLocks noChangeArrowheads="1"/>
          </p:cNvSpPr>
          <p:nvPr/>
        </p:nvSpPr>
        <p:spPr>
          <a:xfrm>
            <a:off x="557412" y="106990"/>
            <a:ext cx="489884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i="1" u="sng" dirty="0">
                <a:latin typeface="Comic Sans MS" pitchFamily="66" charset="0"/>
              </a:rPr>
              <a:t>Fasciola hepatica</a:t>
            </a:r>
            <a:br>
              <a:rPr lang="en-US" altLang="en-US" sz="4000" b="1" i="1" u="sng" dirty="0">
                <a:latin typeface="Comic Sans MS" pitchFamily="66" charset="0"/>
              </a:rPr>
            </a:br>
            <a:r>
              <a:rPr lang="en-US" altLang="en-US" sz="2800" dirty="0">
                <a:latin typeface="Comic Sans MS" pitchFamily="66" charset="0"/>
              </a:rPr>
              <a:t>Pathology: Acute </a:t>
            </a:r>
            <a:r>
              <a:rPr lang="en-US" altLang="en-US" sz="2800" dirty="0" err="1">
                <a:latin typeface="Comic Sans MS" pitchFamily="66" charset="0"/>
              </a:rPr>
              <a:t>DZ</a:t>
            </a:r>
            <a:endParaRPr lang="en-US" altLang="en-US" sz="2800" dirty="0">
              <a:latin typeface="Comic Sans MS" pitchFamily="66" charset="0"/>
            </a:endParaRPr>
          </a:p>
        </p:txBody>
      </p:sp>
      <p:pic>
        <p:nvPicPr>
          <p:cNvPr id="18" name="Picture 17">
            <a:extLst>
              <a:ext uri="{FF2B5EF4-FFF2-40B4-BE49-F238E27FC236}">
                <a16:creationId xmlns:a16="http://schemas.microsoft.com/office/drawing/2014/main" id="{3FA05234-1E12-AE23-5424-ABEEBC4D07B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096000" y="2471752"/>
            <a:ext cx="2060864" cy="1813560"/>
          </a:xfrm>
          <a:prstGeom prst="rect">
            <a:avLst/>
          </a:prstGeom>
        </p:spPr>
      </p:pic>
      <p:pic>
        <p:nvPicPr>
          <p:cNvPr id="20" name="Picture 19">
            <a:extLst>
              <a:ext uri="{FF2B5EF4-FFF2-40B4-BE49-F238E27FC236}">
                <a16:creationId xmlns:a16="http://schemas.microsoft.com/office/drawing/2014/main" id="{69CB3451-8862-283F-FC82-96C3EA53CDF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r="49829" b="67280"/>
          <a:stretch/>
        </p:blipFill>
        <p:spPr>
          <a:xfrm>
            <a:off x="3932634" y="4673322"/>
            <a:ext cx="2814012" cy="2075061"/>
          </a:xfrm>
          <a:prstGeom prst="rect">
            <a:avLst/>
          </a:prstGeom>
        </p:spPr>
      </p:pic>
      <p:sp>
        <p:nvSpPr>
          <p:cNvPr id="21" name="TextBox 20">
            <a:extLst>
              <a:ext uri="{FF2B5EF4-FFF2-40B4-BE49-F238E27FC236}">
                <a16:creationId xmlns:a16="http://schemas.microsoft.com/office/drawing/2014/main" id="{80DD2B9E-3D97-C801-FE00-1AF93ED33621}"/>
              </a:ext>
            </a:extLst>
          </p:cNvPr>
          <p:cNvSpPr txBox="1"/>
          <p:nvPr/>
        </p:nvSpPr>
        <p:spPr>
          <a:xfrm>
            <a:off x="6345652" y="2102619"/>
            <a:ext cx="1423788" cy="246221"/>
          </a:xfrm>
          <a:prstGeom prst="rect">
            <a:avLst/>
          </a:prstGeom>
          <a:noFill/>
        </p:spPr>
        <p:txBody>
          <a:bodyPr wrap="none" rtlCol="0">
            <a:spAutoFit/>
          </a:bodyPr>
          <a:lstStyle/>
          <a:p>
            <a:r>
              <a:rPr lang="en-US" sz="1000" dirty="0">
                <a:latin typeface="Comic Sans MS" panose="030F0702030302020204" pitchFamily="66" charset="0"/>
              </a:rPr>
              <a:t>Acute: sudden death</a:t>
            </a:r>
          </a:p>
        </p:txBody>
      </p:sp>
      <p:sp>
        <p:nvSpPr>
          <p:cNvPr id="22" name="TextBox 21">
            <a:extLst>
              <a:ext uri="{FF2B5EF4-FFF2-40B4-BE49-F238E27FC236}">
                <a16:creationId xmlns:a16="http://schemas.microsoft.com/office/drawing/2014/main" id="{0F5EE02C-C6F8-EEBF-9FE7-FE320203E43A}"/>
              </a:ext>
            </a:extLst>
          </p:cNvPr>
          <p:cNvSpPr txBox="1"/>
          <p:nvPr/>
        </p:nvSpPr>
        <p:spPr>
          <a:xfrm>
            <a:off x="9324091" y="3026837"/>
            <a:ext cx="2093843" cy="246221"/>
          </a:xfrm>
          <a:prstGeom prst="rect">
            <a:avLst/>
          </a:prstGeom>
          <a:noFill/>
        </p:spPr>
        <p:txBody>
          <a:bodyPr wrap="none" rtlCol="0">
            <a:spAutoFit/>
          </a:bodyPr>
          <a:lstStyle/>
          <a:p>
            <a:r>
              <a:rPr lang="en-US" sz="1000" dirty="0">
                <a:latin typeface="Comic Sans MS" panose="030F0702030302020204" pitchFamily="66" charset="0"/>
              </a:rPr>
              <a:t>Subacute: depression, weakness</a:t>
            </a:r>
          </a:p>
        </p:txBody>
      </p:sp>
      <p:sp>
        <p:nvSpPr>
          <p:cNvPr id="23" name="TextBox 22">
            <a:extLst>
              <a:ext uri="{FF2B5EF4-FFF2-40B4-BE49-F238E27FC236}">
                <a16:creationId xmlns:a16="http://schemas.microsoft.com/office/drawing/2014/main" id="{8E393D4C-696E-038C-5D7C-FE16D03F9F94}"/>
              </a:ext>
            </a:extLst>
          </p:cNvPr>
          <p:cNvSpPr txBox="1"/>
          <p:nvPr/>
        </p:nvSpPr>
        <p:spPr>
          <a:xfrm>
            <a:off x="6465033" y="4285312"/>
            <a:ext cx="1396536" cy="246221"/>
          </a:xfrm>
          <a:prstGeom prst="rect">
            <a:avLst/>
          </a:prstGeom>
          <a:noFill/>
        </p:spPr>
        <p:txBody>
          <a:bodyPr wrap="none" rtlCol="0">
            <a:spAutoFit/>
          </a:bodyPr>
          <a:lstStyle/>
          <a:p>
            <a:r>
              <a:rPr lang="en-US" sz="1000" dirty="0">
                <a:latin typeface="Comic Sans MS" panose="030F0702030302020204" pitchFamily="66" charset="0"/>
              </a:rPr>
              <a:t>Acute: anemic pallor</a:t>
            </a:r>
          </a:p>
        </p:txBody>
      </p:sp>
      <p:sp>
        <p:nvSpPr>
          <p:cNvPr id="24" name="TextBox 23">
            <a:extLst>
              <a:ext uri="{FF2B5EF4-FFF2-40B4-BE49-F238E27FC236}">
                <a16:creationId xmlns:a16="http://schemas.microsoft.com/office/drawing/2014/main" id="{52C27359-3190-EACC-E2A8-91A9F172F474}"/>
              </a:ext>
            </a:extLst>
          </p:cNvPr>
          <p:cNvSpPr txBox="1"/>
          <p:nvPr/>
        </p:nvSpPr>
        <p:spPr>
          <a:xfrm>
            <a:off x="8817739" y="5984936"/>
            <a:ext cx="2943434" cy="246221"/>
          </a:xfrm>
          <a:prstGeom prst="rect">
            <a:avLst/>
          </a:prstGeom>
          <a:noFill/>
        </p:spPr>
        <p:txBody>
          <a:bodyPr wrap="none" rtlCol="0">
            <a:spAutoFit/>
          </a:bodyPr>
          <a:lstStyle/>
          <a:p>
            <a:r>
              <a:rPr lang="en-US" sz="1000" dirty="0">
                <a:latin typeface="Comic Sans MS" panose="030F0702030302020204" pitchFamily="66" charset="0"/>
              </a:rPr>
              <a:t>Distended, painful abdomen, unwilling to stand</a:t>
            </a:r>
          </a:p>
        </p:txBody>
      </p:sp>
      <p:sp>
        <p:nvSpPr>
          <p:cNvPr id="25" name="TextBox 24">
            <a:extLst>
              <a:ext uri="{FF2B5EF4-FFF2-40B4-BE49-F238E27FC236}">
                <a16:creationId xmlns:a16="http://schemas.microsoft.com/office/drawing/2014/main" id="{CD569580-75AC-0829-8B97-CC8DD2445082}"/>
              </a:ext>
            </a:extLst>
          </p:cNvPr>
          <p:cNvSpPr txBox="1"/>
          <p:nvPr/>
        </p:nvSpPr>
        <p:spPr>
          <a:xfrm>
            <a:off x="6746646" y="6358294"/>
            <a:ext cx="2016899" cy="400110"/>
          </a:xfrm>
          <a:prstGeom prst="rect">
            <a:avLst/>
          </a:prstGeom>
          <a:noFill/>
        </p:spPr>
        <p:txBody>
          <a:bodyPr wrap="none" rtlCol="0">
            <a:spAutoFit/>
          </a:bodyPr>
          <a:lstStyle/>
          <a:p>
            <a:r>
              <a:rPr lang="en-US" sz="1000" dirty="0">
                <a:latin typeface="Comic Sans MS" panose="030F0702030302020204" pitchFamily="66" charset="0"/>
              </a:rPr>
              <a:t>Hemorrhagic tracts, pale liver,</a:t>
            </a:r>
          </a:p>
          <a:p>
            <a:r>
              <a:rPr lang="en-US" sz="1000" dirty="0">
                <a:latin typeface="Comic Sans MS" panose="030F0702030302020204" pitchFamily="66" charset="0"/>
              </a:rPr>
              <a:t>Gall bladder filled with blood</a:t>
            </a:r>
          </a:p>
        </p:txBody>
      </p:sp>
      <p:sp>
        <p:nvSpPr>
          <p:cNvPr id="26" name="TextBox 25">
            <a:extLst>
              <a:ext uri="{FF2B5EF4-FFF2-40B4-BE49-F238E27FC236}">
                <a16:creationId xmlns:a16="http://schemas.microsoft.com/office/drawing/2014/main" id="{0F05CC5E-C2D0-732B-08C4-B6663BA08006}"/>
              </a:ext>
            </a:extLst>
          </p:cNvPr>
          <p:cNvSpPr txBox="1"/>
          <p:nvPr/>
        </p:nvSpPr>
        <p:spPr>
          <a:xfrm>
            <a:off x="454535" y="5078352"/>
            <a:ext cx="2814012" cy="1477328"/>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 What is a much more common parasite in small ruminants that causes these same clinical signs?</a:t>
            </a:r>
          </a:p>
        </p:txBody>
      </p:sp>
    </p:spTree>
    <p:extLst>
      <p:ext uri="{BB962C8B-B14F-4D97-AF65-F5344CB8AC3E}">
        <p14:creationId xmlns:p14="http://schemas.microsoft.com/office/powerpoint/2010/main" val="23725635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 name="Picture 32" descr="Diagram&#10;&#10;Description automatically generated">
            <a:extLst>
              <a:ext uri="{FF2B5EF4-FFF2-40B4-BE49-F238E27FC236}">
                <a16:creationId xmlns:a16="http://schemas.microsoft.com/office/drawing/2014/main" id="{9CB7A763-744A-3F2F-A959-013C3343E0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6529" y="990543"/>
            <a:ext cx="1371600" cy="1892808"/>
          </a:xfrm>
          <a:prstGeom prst="rect">
            <a:avLst/>
          </a:prstGeom>
        </p:spPr>
      </p:pic>
      <p:pic>
        <p:nvPicPr>
          <p:cNvPr id="27" name="Picture 26" descr="Diagram&#10;&#10;Description automatically generated">
            <a:extLst>
              <a:ext uri="{FF2B5EF4-FFF2-40B4-BE49-F238E27FC236}">
                <a16:creationId xmlns:a16="http://schemas.microsoft.com/office/drawing/2014/main" id="{29A7E32E-F845-5C18-A031-9AB61523E03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047709" y="961493"/>
            <a:ext cx="1920240" cy="1969008"/>
          </a:xfrm>
          <a:prstGeom prst="rect">
            <a:avLst/>
          </a:prstGeom>
        </p:spPr>
      </p:pic>
      <p:sp>
        <p:nvSpPr>
          <p:cNvPr id="2" name="TextBox 1">
            <a:extLst>
              <a:ext uri="{FF2B5EF4-FFF2-40B4-BE49-F238E27FC236}">
                <a16:creationId xmlns:a16="http://schemas.microsoft.com/office/drawing/2014/main" id="{F3CF54CB-0F3D-0D74-2669-1BF449C1F079}"/>
              </a:ext>
            </a:extLst>
          </p:cNvPr>
          <p:cNvSpPr txBox="1"/>
          <p:nvPr/>
        </p:nvSpPr>
        <p:spPr>
          <a:xfrm>
            <a:off x="7916036" y="211305"/>
            <a:ext cx="3634328" cy="646331"/>
          </a:xfrm>
          <a:prstGeom prst="rect">
            <a:avLst/>
          </a:prstGeom>
          <a:noFill/>
        </p:spPr>
        <p:txBody>
          <a:bodyPr wrap="none" rtlCol="0">
            <a:spAutoFit/>
          </a:bodyPr>
          <a:lstStyle/>
          <a:p>
            <a:r>
              <a:rPr lang="en-US" sz="3600" b="1" u="sng" dirty="0">
                <a:latin typeface="Comic Sans MS" panose="030F0702030302020204" pitchFamily="66" charset="0"/>
              </a:rPr>
              <a:t>Platyhelminthes</a:t>
            </a:r>
          </a:p>
        </p:txBody>
      </p:sp>
      <p:pic>
        <p:nvPicPr>
          <p:cNvPr id="7" name="Picture 6">
            <a:extLst>
              <a:ext uri="{FF2B5EF4-FFF2-40B4-BE49-F238E27FC236}">
                <a16:creationId xmlns:a16="http://schemas.microsoft.com/office/drawing/2014/main" id="{C3CCA934-C6F5-2BAC-4255-A9463A1A1FB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495091" y="1044326"/>
            <a:ext cx="2482514" cy="989902"/>
          </a:xfrm>
          <a:prstGeom prst="rect">
            <a:avLst/>
          </a:prstGeom>
        </p:spPr>
      </p:pic>
      <p:pic>
        <p:nvPicPr>
          <p:cNvPr id="9" name="Picture 8" descr="A red pepper next to a ruler&#10;&#10;Description automatically generated with low confidence">
            <a:extLst>
              <a:ext uri="{FF2B5EF4-FFF2-40B4-BE49-F238E27FC236}">
                <a16:creationId xmlns:a16="http://schemas.microsoft.com/office/drawing/2014/main" id="{DB7F168B-5FE3-67D6-CD37-26741869272E}"/>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250972" y="5103460"/>
            <a:ext cx="1024540" cy="1543235"/>
          </a:xfrm>
          <a:prstGeom prst="rect">
            <a:avLst/>
          </a:prstGeom>
        </p:spPr>
      </p:pic>
      <p:pic>
        <p:nvPicPr>
          <p:cNvPr id="13" name="Picture 12">
            <a:extLst>
              <a:ext uri="{FF2B5EF4-FFF2-40B4-BE49-F238E27FC236}">
                <a16:creationId xmlns:a16="http://schemas.microsoft.com/office/drawing/2014/main" id="{90EE2594-694A-0A9B-0F79-CCA0DAB9E06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885616" y="5205640"/>
            <a:ext cx="2335551" cy="1362975"/>
          </a:xfrm>
          <a:prstGeom prst="rect">
            <a:avLst/>
          </a:prstGeom>
        </p:spPr>
      </p:pic>
      <p:pic>
        <p:nvPicPr>
          <p:cNvPr id="12" name="Picture 11" descr="A picture containing toggle, metalware, accessory, key&#10;&#10;Description automatically generated">
            <a:extLst>
              <a:ext uri="{FF2B5EF4-FFF2-40B4-BE49-F238E27FC236}">
                <a16:creationId xmlns:a16="http://schemas.microsoft.com/office/drawing/2014/main" id="{BB08C11E-379B-783A-FC4A-1E139836F2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334376" y="4256044"/>
            <a:ext cx="1711298" cy="1711298"/>
          </a:xfrm>
          <a:prstGeom prst="rect">
            <a:avLst/>
          </a:prstGeom>
        </p:spPr>
      </p:pic>
      <p:pic>
        <p:nvPicPr>
          <p:cNvPr id="18" name="Picture 17">
            <a:extLst>
              <a:ext uri="{FF2B5EF4-FFF2-40B4-BE49-F238E27FC236}">
                <a16:creationId xmlns:a16="http://schemas.microsoft.com/office/drawing/2014/main" id="{2B01445A-6018-FA42-4771-D1C30CE23B5B}"/>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10452830" y="5182028"/>
            <a:ext cx="1593705" cy="1476176"/>
          </a:xfrm>
          <a:prstGeom prst="rect">
            <a:avLst/>
          </a:prstGeom>
        </p:spPr>
      </p:pic>
      <p:pic>
        <p:nvPicPr>
          <p:cNvPr id="24" name="Picture 23" descr="A picture containing food, dish, pasta, meal&#10;&#10;Description automatically generated">
            <a:extLst>
              <a:ext uri="{FF2B5EF4-FFF2-40B4-BE49-F238E27FC236}">
                <a16:creationId xmlns:a16="http://schemas.microsoft.com/office/drawing/2014/main" id="{03929C50-4C90-5367-588C-00BA471DDA5E}"/>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16200000">
            <a:off x="3196533" y="3642906"/>
            <a:ext cx="1806359" cy="3317228"/>
          </a:xfrm>
          <a:prstGeom prst="rect">
            <a:avLst/>
          </a:prstGeom>
        </p:spPr>
      </p:pic>
      <p:sp>
        <p:nvSpPr>
          <p:cNvPr id="25" name="TextBox 24">
            <a:extLst>
              <a:ext uri="{FF2B5EF4-FFF2-40B4-BE49-F238E27FC236}">
                <a16:creationId xmlns:a16="http://schemas.microsoft.com/office/drawing/2014/main" id="{2604AC59-67BA-592E-A129-155128D7FB21}"/>
              </a:ext>
            </a:extLst>
          </p:cNvPr>
          <p:cNvSpPr txBox="1"/>
          <p:nvPr/>
        </p:nvSpPr>
        <p:spPr>
          <a:xfrm>
            <a:off x="5394175" y="242612"/>
            <a:ext cx="922063" cy="646331"/>
          </a:xfrm>
          <a:prstGeom prst="rect">
            <a:avLst/>
          </a:prstGeom>
          <a:noFill/>
        </p:spPr>
        <p:txBody>
          <a:bodyPr wrap="square" rtlCol="0">
            <a:spAutoFit/>
          </a:bodyPr>
          <a:lstStyle/>
          <a:p>
            <a:r>
              <a:rPr lang="en-US" sz="3600" b="1" dirty="0">
                <a:latin typeface="Comic Sans MS" panose="030F0702030302020204" pitchFamily="66" charset="0"/>
              </a:rPr>
              <a:t>v/s</a:t>
            </a:r>
          </a:p>
        </p:txBody>
      </p:sp>
      <p:sp>
        <p:nvSpPr>
          <p:cNvPr id="26" name="TextBox 25">
            <a:extLst>
              <a:ext uri="{FF2B5EF4-FFF2-40B4-BE49-F238E27FC236}">
                <a16:creationId xmlns:a16="http://schemas.microsoft.com/office/drawing/2014/main" id="{A34F8F69-C289-C6EC-3014-12D02FAA7E8E}"/>
              </a:ext>
            </a:extLst>
          </p:cNvPr>
          <p:cNvSpPr txBox="1"/>
          <p:nvPr/>
        </p:nvSpPr>
        <p:spPr>
          <a:xfrm>
            <a:off x="1289061" y="200299"/>
            <a:ext cx="2420856" cy="646331"/>
          </a:xfrm>
          <a:prstGeom prst="rect">
            <a:avLst/>
          </a:prstGeom>
          <a:noFill/>
        </p:spPr>
        <p:txBody>
          <a:bodyPr wrap="none" rtlCol="0">
            <a:spAutoFit/>
          </a:bodyPr>
          <a:lstStyle/>
          <a:p>
            <a:r>
              <a:rPr lang="en-US" sz="3600" b="1" u="sng" dirty="0">
                <a:latin typeface="Comic Sans MS" panose="030F0702030302020204" pitchFamily="66" charset="0"/>
              </a:rPr>
              <a:t>Nematoda</a:t>
            </a:r>
          </a:p>
        </p:txBody>
      </p:sp>
      <p:pic>
        <p:nvPicPr>
          <p:cNvPr id="30" name="Picture 29">
            <a:extLst>
              <a:ext uri="{FF2B5EF4-FFF2-40B4-BE49-F238E27FC236}">
                <a16:creationId xmlns:a16="http://schemas.microsoft.com/office/drawing/2014/main" id="{9B1963BA-F9CA-3AE2-F5ED-3998E4FB59F1}"/>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t="52878"/>
          <a:stretch/>
        </p:blipFill>
        <p:spPr>
          <a:xfrm>
            <a:off x="7309988" y="2461329"/>
            <a:ext cx="1928456" cy="1130135"/>
          </a:xfrm>
          <a:prstGeom prst="rect">
            <a:avLst/>
          </a:prstGeom>
        </p:spPr>
      </p:pic>
      <p:pic>
        <p:nvPicPr>
          <p:cNvPr id="32" name="Picture 31" descr="Diagram&#10;&#10;Description automatically generated">
            <a:extLst>
              <a:ext uri="{FF2B5EF4-FFF2-40B4-BE49-F238E27FC236}">
                <a16:creationId xmlns:a16="http://schemas.microsoft.com/office/drawing/2014/main" id="{4AECC567-FF80-B712-B455-880B6EF78B1F}"/>
              </a:ext>
            </a:extLst>
          </p:cNvPr>
          <p:cNvPicPr>
            <a:picLocks noChangeAspect="1"/>
          </p:cNvPicPr>
          <p:nvPr/>
        </p:nvPicPr>
        <p:blipFill rotWithShape="1">
          <a:blip r:embed="rId12" cstate="email">
            <a:extLst>
              <a:ext uri="{28A0092B-C50C-407E-A947-70E740481C1C}">
                <a14:useLocalDpi xmlns:a14="http://schemas.microsoft.com/office/drawing/2010/main"/>
              </a:ext>
            </a:extLst>
          </a:blip>
          <a:srcRect/>
          <a:stretch/>
        </p:blipFill>
        <p:spPr>
          <a:xfrm>
            <a:off x="3536006" y="2647031"/>
            <a:ext cx="1612032" cy="1237509"/>
          </a:xfrm>
          <a:prstGeom prst="rect">
            <a:avLst/>
          </a:prstGeom>
        </p:spPr>
      </p:pic>
      <p:pic>
        <p:nvPicPr>
          <p:cNvPr id="34" name="Picture 33" descr="Diagram&#10;&#10;Description automatically generated">
            <a:extLst>
              <a:ext uri="{FF2B5EF4-FFF2-40B4-BE49-F238E27FC236}">
                <a16:creationId xmlns:a16="http://schemas.microsoft.com/office/drawing/2014/main" id="{0F10BCBD-F329-16CA-2271-830C6717BF8C}"/>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240209" y="846630"/>
            <a:ext cx="2101813" cy="1690466"/>
          </a:xfrm>
          <a:prstGeom prst="rect">
            <a:avLst/>
          </a:prstGeom>
        </p:spPr>
      </p:pic>
      <p:pic>
        <p:nvPicPr>
          <p:cNvPr id="36" name="Picture 35" descr="A picture containing clipart&#10;&#10;Description automatically generated">
            <a:extLst>
              <a:ext uri="{FF2B5EF4-FFF2-40B4-BE49-F238E27FC236}">
                <a16:creationId xmlns:a16="http://schemas.microsoft.com/office/drawing/2014/main" id="{58A6943D-EE2E-9D91-E36F-6B81218D397A}"/>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681050" y="2988143"/>
            <a:ext cx="1039315" cy="881714"/>
          </a:xfrm>
          <a:prstGeom prst="rect">
            <a:avLst/>
          </a:prstGeom>
        </p:spPr>
      </p:pic>
      <p:pic>
        <p:nvPicPr>
          <p:cNvPr id="3" name="Picture 2">
            <a:extLst>
              <a:ext uri="{FF2B5EF4-FFF2-40B4-BE49-F238E27FC236}">
                <a16:creationId xmlns:a16="http://schemas.microsoft.com/office/drawing/2014/main" id="{C3CC0124-54DA-97C5-22FF-7FFDFBBE0392}"/>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1749808" y="3002743"/>
            <a:ext cx="749681" cy="749681"/>
          </a:xfrm>
          <a:prstGeom prst="rect">
            <a:avLst/>
          </a:prstGeom>
        </p:spPr>
      </p:pic>
      <p:sp>
        <p:nvSpPr>
          <p:cNvPr id="10" name="TextBox 9">
            <a:extLst>
              <a:ext uri="{FF2B5EF4-FFF2-40B4-BE49-F238E27FC236}">
                <a16:creationId xmlns:a16="http://schemas.microsoft.com/office/drawing/2014/main" id="{64E72576-5466-E65B-63A9-EAFD58A30E39}"/>
              </a:ext>
            </a:extLst>
          </p:cNvPr>
          <p:cNvSpPr txBox="1"/>
          <p:nvPr/>
        </p:nvSpPr>
        <p:spPr>
          <a:xfrm>
            <a:off x="4023307" y="1899517"/>
            <a:ext cx="352982" cy="369332"/>
          </a:xfrm>
          <a:prstGeom prst="rect">
            <a:avLst/>
          </a:prstGeom>
          <a:noFill/>
        </p:spPr>
        <p:txBody>
          <a:bodyPr wrap="none" rtlCol="0">
            <a:spAutoFit/>
          </a:bodyPr>
          <a:lstStyle/>
          <a:p>
            <a:r>
              <a:rPr lang="en-US" b="1" dirty="0">
                <a:latin typeface="Comic Sans MS" panose="030F0702030302020204" pitchFamily="66" charset="0"/>
              </a:rPr>
              <a:t>A</a:t>
            </a:r>
          </a:p>
        </p:txBody>
      </p:sp>
      <p:sp>
        <p:nvSpPr>
          <p:cNvPr id="11" name="TextBox 10">
            <a:extLst>
              <a:ext uri="{FF2B5EF4-FFF2-40B4-BE49-F238E27FC236}">
                <a16:creationId xmlns:a16="http://schemas.microsoft.com/office/drawing/2014/main" id="{BA33B4A7-4C53-2295-A7B0-9772072A685B}"/>
              </a:ext>
            </a:extLst>
          </p:cNvPr>
          <p:cNvSpPr txBox="1"/>
          <p:nvPr/>
        </p:nvSpPr>
        <p:spPr>
          <a:xfrm>
            <a:off x="7250587" y="1693780"/>
            <a:ext cx="405880" cy="369332"/>
          </a:xfrm>
          <a:prstGeom prst="rect">
            <a:avLst/>
          </a:prstGeom>
          <a:noFill/>
        </p:spPr>
        <p:txBody>
          <a:bodyPr wrap="none" rtlCol="0">
            <a:spAutoFit/>
          </a:bodyPr>
          <a:lstStyle/>
          <a:p>
            <a:r>
              <a:rPr lang="en-US" b="1" dirty="0">
                <a:latin typeface="Comic Sans MS" panose="030F0702030302020204" pitchFamily="66" charset="0"/>
              </a:rPr>
              <a:t>A’</a:t>
            </a:r>
          </a:p>
        </p:txBody>
      </p:sp>
      <p:sp>
        <p:nvSpPr>
          <p:cNvPr id="14" name="TextBox 13">
            <a:extLst>
              <a:ext uri="{FF2B5EF4-FFF2-40B4-BE49-F238E27FC236}">
                <a16:creationId xmlns:a16="http://schemas.microsoft.com/office/drawing/2014/main" id="{6F98C95D-115A-24A3-0EE0-B6DC3BBD5CB7}"/>
              </a:ext>
            </a:extLst>
          </p:cNvPr>
          <p:cNvSpPr txBox="1"/>
          <p:nvPr/>
        </p:nvSpPr>
        <p:spPr>
          <a:xfrm>
            <a:off x="11400394" y="2367639"/>
            <a:ext cx="383438" cy="369332"/>
          </a:xfrm>
          <a:prstGeom prst="rect">
            <a:avLst/>
          </a:prstGeom>
          <a:noFill/>
        </p:spPr>
        <p:txBody>
          <a:bodyPr wrap="none" rtlCol="0">
            <a:spAutoFit/>
          </a:bodyPr>
          <a:lstStyle/>
          <a:p>
            <a:r>
              <a:rPr lang="en-US" b="1" dirty="0">
                <a:latin typeface="Comic Sans MS" panose="030F0702030302020204" pitchFamily="66" charset="0"/>
              </a:rPr>
              <a:t>B’</a:t>
            </a:r>
          </a:p>
        </p:txBody>
      </p:sp>
      <p:sp>
        <p:nvSpPr>
          <p:cNvPr id="15" name="TextBox 14">
            <a:extLst>
              <a:ext uri="{FF2B5EF4-FFF2-40B4-BE49-F238E27FC236}">
                <a16:creationId xmlns:a16="http://schemas.microsoft.com/office/drawing/2014/main" id="{722AE0FB-F0B0-0529-8967-A12313E0E310}"/>
              </a:ext>
            </a:extLst>
          </p:cNvPr>
          <p:cNvSpPr txBox="1"/>
          <p:nvPr/>
        </p:nvSpPr>
        <p:spPr>
          <a:xfrm>
            <a:off x="1312857" y="2215512"/>
            <a:ext cx="330540" cy="369332"/>
          </a:xfrm>
          <a:prstGeom prst="rect">
            <a:avLst/>
          </a:prstGeom>
          <a:noFill/>
        </p:spPr>
        <p:txBody>
          <a:bodyPr wrap="none" rtlCol="0">
            <a:spAutoFit/>
          </a:bodyPr>
          <a:lstStyle/>
          <a:p>
            <a:r>
              <a:rPr lang="en-US" b="1" dirty="0">
                <a:latin typeface="Comic Sans MS" panose="030F0702030302020204" pitchFamily="66" charset="0"/>
              </a:rPr>
              <a:t>B</a:t>
            </a:r>
          </a:p>
        </p:txBody>
      </p:sp>
      <p:sp>
        <p:nvSpPr>
          <p:cNvPr id="19" name="TextBox 18">
            <a:extLst>
              <a:ext uri="{FF2B5EF4-FFF2-40B4-BE49-F238E27FC236}">
                <a16:creationId xmlns:a16="http://schemas.microsoft.com/office/drawing/2014/main" id="{7DAB75EA-A497-5BFC-FA6A-85F1E200C5E1}"/>
              </a:ext>
            </a:extLst>
          </p:cNvPr>
          <p:cNvSpPr txBox="1"/>
          <p:nvPr/>
        </p:nvSpPr>
        <p:spPr>
          <a:xfrm>
            <a:off x="10720365" y="3519844"/>
            <a:ext cx="404278" cy="369332"/>
          </a:xfrm>
          <a:prstGeom prst="rect">
            <a:avLst/>
          </a:prstGeom>
          <a:noFill/>
        </p:spPr>
        <p:txBody>
          <a:bodyPr wrap="none" rtlCol="0">
            <a:spAutoFit/>
          </a:bodyPr>
          <a:lstStyle/>
          <a:p>
            <a:r>
              <a:rPr lang="en-US" b="1" dirty="0">
                <a:latin typeface="Comic Sans MS" panose="030F0702030302020204" pitchFamily="66" charset="0"/>
              </a:rPr>
              <a:t>D’</a:t>
            </a:r>
          </a:p>
        </p:txBody>
      </p:sp>
      <p:sp>
        <p:nvSpPr>
          <p:cNvPr id="21" name="TextBox 20">
            <a:extLst>
              <a:ext uri="{FF2B5EF4-FFF2-40B4-BE49-F238E27FC236}">
                <a16:creationId xmlns:a16="http://schemas.microsoft.com/office/drawing/2014/main" id="{E2069AD9-BC94-9699-DA8F-971ED2870C79}"/>
              </a:ext>
            </a:extLst>
          </p:cNvPr>
          <p:cNvSpPr txBox="1"/>
          <p:nvPr/>
        </p:nvSpPr>
        <p:spPr>
          <a:xfrm>
            <a:off x="6860986" y="3279352"/>
            <a:ext cx="380232" cy="369332"/>
          </a:xfrm>
          <a:prstGeom prst="rect">
            <a:avLst/>
          </a:prstGeom>
          <a:noFill/>
        </p:spPr>
        <p:txBody>
          <a:bodyPr wrap="none" rtlCol="0">
            <a:spAutoFit/>
          </a:bodyPr>
          <a:lstStyle/>
          <a:p>
            <a:r>
              <a:rPr lang="en-US" b="1" dirty="0">
                <a:latin typeface="Comic Sans MS" panose="030F0702030302020204" pitchFamily="66" charset="0"/>
              </a:rPr>
              <a:t>C’</a:t>
            </a:r>
          </a:p>
        </p:txBody>
      </p:sp>
      <p:sp>
        <p:nvSpPr>
          <p:cNvPr id="22" name="TextBox 21">
            <a:extLst>
              <a:ext uri="{FF2B5EF4-FFF2-40B4-BE49-F238E27FC236}">
                <a16:creationId xmlns:a16="http://schemas.microsoft.com/office/drawing/2014/main" id="{69036D22-7BC2-5183-2D6E-1E084EB1BE05}"/>
              </a:ext>
            </a:extLst>
          </p:cNvPr>
          <p:cNvSpPr txBox="1"/>
          <p:nvPr/>
        </p:nvSpPr>
        <p:spPr>
          <a:xfrm>
            <a:off x="5249926" y="3533182"/>
            <a:ext cx="327334" cy="369332"/>
          </a:xfrm>
          <a:prstGeom prst="rect">
            <a:avLst/>
          </a:prstGeom>
          <a:noFill/>
        </p:spPr>
        <p:txBody>
          <a:bodyPr wrap="none" rtlCol="0">
            <a:spAutoFit/>
          </a:bodyPr>
          <a:lstStyle/>
          <a:p>
            <a:r>
              <a:rPr lang="en-US" b="1" dirty="0">
                <a:latin typeface="Comic Sans MS" panose="030F0702030302020204" pitchFamily="66" charset="0"/>
              </a:rPr>
              <a:t>C</a:t>
            </a:r>
          </a:p>
        </p:txBody>
      </p:sp>
      <p:sp>
        <p:nvSpPr>
          <p:cNvPr id="23" name="TextBox 22">
            <a:extLst>
              <a:ext uri="{FF2B5EF4-FFF2-40B4-BE49-F238E27FC236}">
                <a16:creationId xmlns:a16="http://schemas.microsoft.com/office/drawing/2014/main" id="{7EAB0252-9356-D76D-89EE-64C1CDC36BE6}"/>
              </a:ext>
            </a:extLst>
          </p:cNvPr>
          <p:cNvSpPr txBox="1"/>
          <p:nvPr/>
        </p:nvSpPr>
        <p:spPr>
          <a:xfrm>
            <a:off x="2442345" y="3424079"/>
            <a:ext cx="352982" cy="369332"/>
          </a:xfrm>
          <a:prstGeom prst="rect">
            <a:avLst/>
          </a:prstGeom>
          <a:noFill/>
        </p:spPr>
        <p:txBody>
          <a:bodyPr wrap="none" rtlCol="0">
            <a:spAutoFit/>
          </a:bodyPr>
          <a:lstStyle/>
          <a:p>
            <a:r>
              <a:rPr lang="en-US" b="1" dirty="0">
                <a:latin typeface="Comic Sans MS" panose="030F0702030302020204" pitchFamily="66" charset="0"/>
              </a:rPr>
              <a:t>D</a:t>
            </a:r>
          </a:p>
        </p:txBody>
      </p:sp>
      <p:cxnSp>
        <p:nvCxnSpPr>
          <p:cNvPr id="28" name="Straight Connector 27">
            <a:extLst>
              <a:ext uri="{FF2B5EF4-FFF2-40B4-BE49-F238E27FC236}">
                <a16:creationId xmlns:a16="http://schemas.microsoft.com/office/drawing/2014/main" id="{9255B2B8-A3C8-A098-FCE3-4CEABF9192E0}"/>
              </a:ext>
            </a:extLst>
          </p:cNvPr>
          <p:cNvCxnSpPr/>
          <p:nvPr/>
        </p:nvCxnSpPr>
        <p:spPr>
          <a:xfrm flipV="1">
            <a:off x="180975" y="4094052"/>
            <a:ext cx="11696323" cy="79708"/>
          </a:xfrm>
          <a:prstGeom prst="line">
            <a:avLst/>
          </a:prstGeom>
        </p:spPr>
        <p:style>
          <a:lnRef idx="3">
            <a:schemeClr val="accent6"/>
          </a:lnRef>
          <a:fillRef idx="0">
            <a:schemeClr val="accent6"/>
          </a:fillRef>
          <a:effectRef idx="2">
            <a:schemeClr val="accent6"/>
          </a:effectRef>
          <a:fontRef idx="minor">
            <a:schemeClr val="tx1"/>
          </a:fontRef>
        </p:style>
      </p:cxnSp>
      <p:sp>
        <p:nvSpPr>
          <p:cNvPr id="29" name="TextBox 28">
            <a:extLst>
              <a:ext uri="{FF2B5EF4-FFF2-40B4-BE49-F238E27FC236}">
                <a16:creationId xmlns:a16="http://schemas.microsoft.com/office/drawing/2014/main" id="{DD801EFA-462B-91C3-D7F0-AD10EC8625D5}"/>
              </a:ext>
            </a:extLst>
          </p:cNvPr>
          <p:cNvSpPr txBox="1"/>
          <p:nvPr/>
        </p:nvSpPr>
        <p:spPr>
          <a:xfrm>
            <a:off x="55379" y="4219521"/>
            <a:ext cx="2256043" cy="830997"/>
          </a:xfrm>
          <a:prstGeom prst="rect">
            <a:avLst/>
          </a:prstGeom>
          <a:noFill/>
        </p:spPr>
        <p:txBody>
          <a:bodyPr wrap="square" rtlCol="0">
            <a:spAutoFit/>
          </a:bodyPr>
          <a:lstStyle/>
          <a:p>
            <a:pPr algn="ctr"/>
            <a:r>
              <a:rPr lang="en-US" sz="1600" b="1" dirty="0">
                <a:latin typeface="Comic Sans MS" panose="030F0702030302020204" pitchFamily="66" charset="0"/>
              </a:rPr>
              <a:t>Roundworm (N) ?</a:t>
            </a:r>
          </a:p>
          <a:p>
            <a:pPr algn="ctr"/>
            <a:r>
              <a:rPr lang="en-US" sz="1600" b="1" dirty="0">
                <a:solidFill>
                  <a:srgbClr val="C00000"/>
                </a:solidFill>
                <a:latin typeface="Comic Sans MS" panose="030F0702030302020204" pitchFamily="66" charset="0"/>
              </a:rPr>
              <a:t>OR</a:t>
            </a:r>
            <a:r>
              <a:rPr lang="en-US" sz="1600" b="1" dirty="0">
                <a:latin typeface="Comic Sans MS" panose="030F0702030302020204" pitchFamily="66" charset="0"/>
              </a:rPr>
              <a:t> </a:t>
            </a:r>
          </a:p>
          <a:p>
            <a:pPr algn="ctr"/>
            <a:r>
              <a:rPr lang="en-US" sz="1600" b="1" dirty="0">
                <a:latin typeface="Comic Sans MS" panose="030F0702030302020204" pitchFamily="66" charset="0"/>
              </a:rPr>
              <a:t>Flatworm (P) ?</a:t>
            </a:r>
          </a:p>
        </p:txBody>
      </p:sp>
      <p:sp>
        <p:nvSpPr>
          <p:cNvPr id="46" name="TextBox 45">
            <a:extLst>
              <a:ext uri="{FF2B5EF4-FFF2-40B4-BE49-F238E27FC236}">
                <a16:creationId xmlns:a16="http://schemas.microsoft.com/office/drawing/2014/main" id="{4FF0CECA-EADE-3E7D-9085-1629601684D1}"/>
              </a:ext>
            </a:extLst>
          </p:cNvPr>
          <p:cNvSpPr txBox="1"/>
          <p:nvPr/>
        </p:nvSpPr>
        <p:spPr>
          <a:xfrm>
            <a:off x="203226" y="5677775"/>
            <a:ext cx="1056700" cy="461665"/>
          </a:xfrm>
          <a:prstGeom prst="rect">
            <a:avLst/>
          </a:prstGeom>
          <a:noFill/>
        </p:spPr>
        <p:txBody>
          <a:bodyPr wrap="none" rtlCol="0">
            <a:spAutoFit/>
          </a:bodyPr>
          <a:lstStyle/>
          <a:p>
            <a:pPr algn="r"/>
            <a:r>
              <a:rPr lang="en-US" sz="1200" b="1" dirty="0">
                <a:solidFill>
                  <a:srgbClr val="C00000"/>
                </a:solidFill>
                <a:latin typeface="Comic Sans MS" panose="030F0702030302020204" pitchFamily="66" charset="0"/>
              </a:rPr>
              <a:t>P</a:t>
            </a:r>
          </a:p>
          <a:p>
            <a:pPr algn="r"/>
            <a:r>
              <a:rPr lang="en-US" sz="1200" b="1" i="1" dirty="0" err="1">
                <a:solidFill>
                  <a:srgbClr val="C00000"/>
                </a:solidFill>
                <a:latin typeface="Comic Sans MS" panose="030F0702030302020204" pitchFamily="66" charset="0"/>
              </a:rPr>
              <a:t>Fascioloides</a:t>
            </a:r>
            <a:endParaRPr lang="en-US" sz="1200" b="1" i="1" dirty="0">
              <a:solidFill>
                <a:srgbClr val="C00000"/>
              </a:solidFill>
              <a:latin typeface="Comic Sans MS" panose="030F0702030302020204" pitchFamily="66" charset="0"/>
            </a:endParaRPr>
          </a:p>
        </p:txBody>
      </p:sp>
      <p:sp>
        <p:nvSpPr>
          <p:cNvPr id="47" name="TextBox 46">
            <a:extLst>
              <a:ext uri="{FF2B5EF4-FFF2-40B4-BE49-F238E27FC236}">
                <a16:creationId xmlns:a16="http://schemas.microsoft.com/office/drawing/2014/main" id="{3176293D-3CFB-6E82-B5FE-0C713235D885}"/>
              </a:ext>
            </a:extLst>
          </p:cNvPr>
          <p:cNvSpPr txBox="1"/>
          <p:nvPr/>
        </p:nvSpPr>
        <p:spPr>
          <a:xfrm>
            <a:off x="3607328" y="6211383"/>
            <a:ext cx="1184940" cy="600164"/>
          </a:xfrm>
          <a:prstGeom prst="rect">
            <a:avLst/>
          </a:prstGeom>
          <a:noFill/>
        </p:spPr>
        <p:txBody>
          <a:bodyPr wrap="none" rtlCol="0">
            <a:spAutoFit/>
          </a:bodyPr>
          <a:lstStyle/>
          <a:p>
            <a:pPr algn="ctr"/>
            <a:r>
              <a:rPr lang="en-US" sz="1200" b="1" dirty="0">
                <a:solidFill>
                  <a:srgbClr val="C00000"/>
                </a:solidFill>
                <a:latin typeface="Comic Sans MS" panose="030F0702030302020204" pitchFamily="66" charset="0"/>
              </a:rPr>
              <a:t>N</a:t>
            </a:r>
          </a:p>
          <a:p>
            <a:pPr algn="ctr"/>
            <a:r>
              <a:rPr lang="en-US" sz="1200" b="1" i="1" dirty="0">
                <a:solidFill>
                  <a:srgbClr val="C00000"/>
                </a:solidFill>
                <a:latin typeface="Comic Sans MS" panose="030F0702030302020204" pitchFamily="66" charset="0"/>
              </a:rPr>
              <a:t>Ascaris</a:t>
            </a:r>
          </a:p>
          <a:p>
            <a:pPr algn="ctr"/>
            <a:r>
              <a:rPr lang="en-US" sz="900" dirty="0">
                <a:solidFill>
                  <a:srgbClr val="C00000"/>
                </a:solidFill>
                <a:latin typeface="Comic Sans MS" panose="030F0702030302020204" pitchFamily="66" charset="0"/>
              </a:rPr>
              <a:t>(from 14-year-old)</a:t>
            </a:r>
          </a:p>
        </p:txBody>
      </p:sp>
      <p:sp>
        <p:nvSpPr>
          <p:cNvPr id="48" name="TextBox 47">
            <a:extLst>
              <a:ext uri="{FF2B5EF4-FFF2-40B4-BE49-F238E27FC236}">
                <a16:creationId xmlns:a16="http://schemas.microsoft.com/office/drawing/2014/main" id="{56D36848-F2CB-C83A-93D5-3189A70B5F0C}"/>
              </a:ext>
            </a:extLst>
          </p:cNvPr>
          <p:cNvSpPr txBox="1"/>
          <p:nvPr/>
        </p:nvSpPr>
        <p:spPr>
          <a:xfrm>
            <a:off x="6715112" y="4793567"/>
            <a:ext cx="671979" cy="461665"/>
          </a:xfrm>
          <a:prstGeom prst="rect">
            <a:avLst/>
          </a:prstGeom>
          <a:noFill/>
        </p:spPr>
        <p:txBody>
          <a:bodyPr wrap="none" rtlCol="0">
            <a:spAutoFit/>
          </a:bodyPr>
          <a:lstStyle/>
          <a:p>
            <a:pPr algn="ctr"/>
            <a:r>
              <a:rPr lang="en-US" sz="1200" b="1" dirty="0">
                <a:solidFill>
                  <a:srgbClr val="C00000"/>
                </a:solidFill>
                <a:latin typeface="Comic Sans MS" panose="030F0702030302020204" pitchFamily="66" charset="0"/>
              </a:rPr>
              <a:t>P</a:t>
            </a:r>
          </a:p>
          <a:p>
            <a:pPr algn="ctr"/>
            <a:r>
              <a:rPr lang="en-US" sz="1200" b="1" i="1" dirty="0">
                <a:solidFill>
                  <a:srgbClr val="C00000"/>
                </a:solidFill>
                <a:latin typeface="Comic Sans MS" panose="030F0702030302020204" pitchFamily="66" charset="0"/>
              </a:rPr>
              <a:t>Taenia</a:t>
            </a:r>
          </a:p>
        </p:txBody>
      </p:sp>
      <p:sp>
        <p:nvSpPr>
          <p:cNvPr id="49" name="TextBox 48">
            <a:extLst>
              <a:ext uri="{FF2B5EF4-FFF2-40B4-BE49-F238E27FC236}">
                <a16:creationId xmlns:a16="http://schemas.microsoft.com/office/drawing/2014/main" id="{FC74AF1A-A324-52C7-DBAB-56102D03B257}"/>
              </a:ext>
            </a:extLst>
          </p:cNvPr>
          <p:cNvSpPr txBox="1"/>
          <p:nvPr/>
        </p:nvSpPr>
        <p:spPr>
          <a:xfrm>
            <a:off x="8682843" y="6002751"/>
            <a:ext cx="1111202" cy="461665"/>
          </a:xfrm>
          <a:prstGeom prst="rect">
            <a:avLst/>
          </a:prstGeom>
          <a:noFill/>
        </p:spPr>
        <p:txBody>
          <a:bodyPr wrap="none" rtlCol="0">
            <a:spAutoFit/>
          </a:bodyPr>
          <a:lstStyle/>
          <a:p>
            <a:pPr algn="ctr"/>
            <a:r>
              <a:rPr lang="en-US" sz="1200" b="1" dirty="0">
                <a:solidFill>
                  <a:srgbClr val="C00000"/>
                </a:solidFill>
                <a:latin typeface="Comic Sans MS" panose="030F0702030302020204" pitchFamily="66" charset="0"/>
              </a:rPr>
              <a:t>N</a:t>
            </a:r>
          </a:p>
          <a:p>
            <a:pPr algn="ctr"/>
            <a:r>
              <a:rPr lang="en-US" sz="1200" b="1" i="1" dirty="0" err="1">
                <a:solidFill>
                  <a:srgbClr val="C00000"/>
                </a:solidFill>
                <a:latin typeface="Comic Sans MS" panose="030F0702030302020204" pitchFamily="66" charset="0"/>
              </a:rPr>
              <a:t>Dioctophyme</a:t>
            </a:r>
            <a:endParaRPr lang="en-US" sz="1200" b="1" i="1" dirty="0">
              <a:solidFill>
                <a:srgbClr val="C00000"/>
              </a:solidFill>
              <a:latin typeface="Comic Sans MS" panose="030F0702030302020204" pitchFamily="66" charset="0"/>
            </a:endParaRPr>
          </a:p>
        </p:txBody>
      </p:sp>
      <p:sp>
        <p:nvSpPr>
          <p:cNvPr id="50" name="TextBox 49">
            <a:extLst>
              <a:ext uri="{FF2B5EF4-FFF2-40B4-BE49-F238E27FC236}">
                <a16:creationId xmlns:a16="http://schemas.microsoft.com/office/drawing/2014/main" id="{01072925-6A34-9A81-23BD-EF514625F061}"/>
              </a:ext>
            </a:extLst>
          </p:cNvPr>
          <p:cNvSpPr txBox="1"/>
          <p:nvPr/>
        </p:nvSpPr>
        <p:spPr>
          <a:xfrm>
            <a:off x="10452830" y="4550288"/>
            <a:ext cx="1593705" cy="630942"/>
          </a:xfrm>
          <a:prstGeom prst="rect">
            <a:avLst/>
          </a:prstGeom>
          <a:noFill/>
        </p:spPr>
        <p:txBody>
          <a:bodyPr wrap="none" rtlCol="0">
            <a:spAutoFit/>
          </a:bodyPr>
          <a:lstStyle/>
          <a:p>
            <a:pPr algn="ctr"/>
            <a:r>
              <a:rPr lang="en-US" sz="1200" b="1" dirty="0">
                <a:solidFill>
                  <a:srgbClr val="C00000"/>
                </a:solidFill>
                <a:latin typeface="Comic Sans MS" panose="030F0702030302020204" pitchFamily="66" charset="0"/>
              </a:rPr>
              <a:t>P</a:t>
            </a:r>
          </a:p>
          <a:p>
            <a:pPr algn="ctr"/>
            <a:r>
              <a:rPr lang="en-US" sz="1200" b="1" i="1" dirty="0">
                <a:solidFill>
                  <a:srgbClr val="C00000"/>
                </a:solidFill>
                <a:latin typeface="Comic Sans MS" panose="030F0702030302020204" pitchFamily="66" charset="0"/>
              </a:rPr>
              <a:t>Blood Flukes</a:t>
            </a:r>
          </a:p>
          <a:p>
            <a:pPr algn="ctr"/>
            <a:r>
              <a:rPr lang="en-US" sz="1100" b="1" dirty="0">
                <a:solidFill>
                  <a:srgbClr val="C00000"/>
                </a:solidFill>
                <a:latin typeface="Comic Sans MS" panose="030F0702030302020204" pitchFamily="66" charset="0"/>
              </a:rPr>
              <a:t>(dioecious exception)</a:t>
            </a:r>
          </a:p>
        </p:txBody>
      </p:sp>
    </p:spTree>
    <p:extLst>
      <p:ext uri="{BB962C8B-B14F-4D97-AF65-F5344CB8AC3E}">
        <p14:creationId xmlns:p14="http://schemas.microsoft.com/office/powerpoint/2010/main" val="1294649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48" grpId="0"/>
      <p:bldP spid="49" grpId="0"/>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52D98E-E6B5-C1C2-D310-7AEAA1BA1E2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66" y="1261696"/>
            <a:ext cx="9156986" cy="103641"/>
          </a:xfrm>
          <a:prstGeom prst="rect">
            <a:avLst/>
          </a:prstGeom>
        </p:spPr>
      </p:pic>
      <p:sp>
        <p:nvSpPr>
          <p:cNvPr id="6147" name="Rectangle 3"/>
          <p:cNvSpPr>
            <a:spLocks noGrp="1" noChangeArrowheads="1"/>
          </p:cNvSpPr>
          <p:nvPr>
            <p:ph idx="1"/>
          </p:nvPr>
        </p:nvSpPr>
        <p:spPr>
          <a:xfrm>
            <a:off x="300791" y="1501643"/>
            <a:ext cx="4759506" cy="2480833"/>
          </a:xfrm>
        </p:spPr>
        <p:txBody>
          <a:bodyPr>
            <a:normAutofit/>
          </a:bodyPr>
          <a:lstStyle/>
          <a:p>
            <a:pPr>
              <a:defRPr/>
            </a:pPr>
            <a:r>
              <a:rPr lang="en-US" altLang="en-US" sz="1600" b="1" dirty="0">
                <a:latin typeface="Comic Sans MS" panose="030F0702030302020204" pitchFamily="66" charset="0"/>
              </a:rPr>
              <a:t>Chronic (small ruminants, camelids &amp; cattle)</a:t>
            </a:r>
          </a:p>
          <a:p>
            <a:pPr marL="457200" lvl="1" indent="-236538">
              <a:defRPr/>
            </a:pPr>
            <a:r>
              <a:rPr lang="en-US" altLang="en-US" sz="1600" dirty="0">
                <a:latin typeface="Comic Sans MS" panose="030F0702030302020204" pitchFamily="66" charset="0"/>
              </a:rPr>
              <a:t>200 – 500 larvae over a long period</a:t>
            </a:r>
          </a:p>
          <a:p>
            <a:pPr marL="457200" lvl="1" indent="-236538">
              <a:defRPr/>
            </a:pPr>
            <a:r>
              <a:rPr lang="en-US" altLang="en-US" sz="1600" b="1" u="sng" dirty="0">
                <a:latin typeface="Comic Sans MS" panose="030F0702030302020204" pitchFamily="66" charset="0"/>
              </a:rPr>
              <a:t>Due to adults in bile ducts </a:t>
            </a:r>
          </a:p>
          <a:p>
            <a:pPr marL="457200" lvl="1" indent="-236538">
              <a:defRPr/>
            </a:pPr>
            <a:r>
              <a:rPr lang="en-US" altLang="en-US" sz="1600" dirty="0">
                <a:latin typeface="Comic Sans MS" panose="030F0702030302020204" pitchFamily="66" charset="0"/>
              </a:rPr>
              <a:t>Progressive liver damage</a:t>
            </a:r>
          </a:p>
          <a:p>
            <a:pPr marL="457200" lvl="1" indent="-236538">
              <a:defRPr/>
            </a:pPr>
            <a:r>
              <a:rPr lang="en-US" altLang="en-US" sz="1600" dirty="0">
                <a:latin typeface="Comic Sans MS" panose="030F0702030302020204" pitchFamily="66" charset="0"/>
              </a:rPr>
              <a:t>Anemia, hypoproteinemia</a:t>
            </a:r>
          </a:p>
          <a:p>
            <a:pPr marL="457200" lvl="1" indent="-236538">
              <a:defRPr/>
            </a:pPr>
            <a:r>
              <a:rPr lang="en-US" altLang="en-US" sz="1600" dirty="0">
                <a:latin typeface="Comic Sans MS" panose="030F0702030302020204" pitchFamily="66" charset="0"/>
              </a:rPr>
              <a:t>Bile duct fibrosis, stenosis</a:t>
            </a:r>
          </a:p>
          <a:p>
            <a:pPr marL="685800" lvl="2" indent="-236538">
              <a:defRPr/>
            </a:pPr>
            <a:r>
              <a:rPr lang="en-US" altLang="en-US" sz="1600" dirty="0">
                <a:latin typeface="Comic Sans MS" panose="030F0702030302020204" pitchFamily="66" charset="0"/>
              </a:rPr>
              <a:t>Eventual calcification</a:t>
            </a:r>
          </a:p>
          <a:p>
            <a:pPr marL="1143000" lvl="3" indent="-236538">
              <a:defRPr/>
            </a:pPr>
            <a:r>
              <a:rPr lang="en-US" altLang="en-US" sz="1600" dirty="0">
                <a:latin typeface="Comic Sans MS" panose="030F0702030302020204" pitchFamily="66" charset="0"/>
              </a:rPr>
              <a:t>Pipe stem bile ducts</a:t>
            </a:r>
          </a:p>
        </p:txBody>
      </p:sp>
      <p:sp>
        <p:nvSpPr>
          <p:cNvPr id="2" name="Rectangle 4">
            <a:extLst>
              <a:ext uri="{FF2B5EF4-FFF2-40B4-BE49-F238E27FC236}">
                <a16:creationId xmlns:a16="http://schemas.microsoft.com/office/drawing/2014/main" id="{A5E0CFCE-C87A-37DD-8D70-0C40FC7D521E}"/>
              </a:ext>
            </a:extLst>
          </p:cNvPr>
          <p:cNvSpPr txBox="1">
            <a:spLocks noChangeArrowheads="1"/>
          </p:cNvSpPr>
          <p:nvPr/>
        </p:nvSpPr>
        <p:spPr>
          <a:xfrm>
            <a:off x="592598" y="184011"/>
            <a:ext cx="489884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i="1" u="sng" dirty="0">
                <a:latin typeface="Comic Sans MS" pitchFamily="66" charset="0"/>
              </a:rPr>
              <a:t>Fasciola hepatica</a:t>
            </a:r>
            <a:br>
              <a:rPr lang="en-US" altLang="en-US" sz="4000" b="1" i="1" u="sng" dirty="0">
                <a:latin typeface="Comic Sans MS" pitchFamily="66" charset="0"/>
              </a:rPr>
            </a:br>
            <a:r>
              <a:rPr lang="en-US" altLang="en-US" sz="2800" dirty="0">
                <a:latin typeface="Comic Sans MS" pitchFamily="66" charset="0"/>
              </a:rPr>
              <a:t>Pathology: Chronic </a:t>
            </a:r>
            <a:r>
              <a:rPr lang="en-US" altLang="en-US" sz="2800" dirty="0" err="1">
                <a:latin typeface="Comic Sans MS" pitchFamily="66" charset="0"/>
              </a:rPr>
              <a:t>DZ</a:t>
            </a:r>
            <a:endParaRPr lang="en-US" altLang="en-US" sz="2800" dirty="0">
              <a:latin typeface="Comic Sans MS" pitchFamily="66" charset="0"/>
            </a:endParaRPr>
          </a:p>
        </p:txBody>
      </p:sp>
      <p:pic>
        <p:nvPicPr>
          <p:cNvPr id="8" name="Picture 7">
            <a:extLst>
              <a:ext uri="{FF2B5EF4-FFF2-40B4-BE49-F238E27FC236}">
                <a16:creationId xmlns:a16="http://schemas.microsoft.com/office/drawing/2014/main" id="{EF93B130-3605-C257-14EB-9AD035E074C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521515" y="4484456"/>
            <a:ext cx="2922260" cy="2049045"/>
          </a:xfrm>
          <a:prstGeom prst="rect">
            <a:avLst/>
          </a:prstGeom>
        </p:spPr>
      </p:pic>
      <p:pic>
        <p:nvPicPr>
          <p:cNvPr id="10" name="Picture 9">
            <a:extLst>
              <a:ext uri="{FF2B5EF4-FFF2-40B4-BE49-F238E27FC236}">
                <a16:creationId xmlns:a16="http://schemas.microsoft.com/office/drawing/2014/main" id="{CC143337-513F-D2E5-77B3-1446A45DF31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015597" y="2589076"/>
            <a:ext cx="2886563" cy="2450516"/>
          </a:xfrm>
          <a:prstGeom prst="rect">
            <a:avLst/>
          </a:prstGeom>
        </p:spPr>
      </p:pic>
      <p:sp>
        <p:nvSpPr>
          <p:cNvPr id="15" name="Rectangle 3">
            <a:extLst>
              <a:ext uri="{FF2B5EF4-FFF2-40B4-BE49-F238E27FC236}">
                <a16:creationId xmlns:a16="http://schemas.microsoft.com/office/drawing/2014/main" id="{0EA33DA9-537A-25BE-0F66-D170D90FA3A2}"/>
              </a:ext>
            </a:extLst>
          </p:cNvPr>
          <p:cNvSpPr txBox="1">
            <a:spLocks noChangeArrowheads="1"/>
          </p:cNvSpPr>
          <p:nvPr/>
        </p:nvSpPr>
        <p:spPr>
          <a:xfrm>
            <a:off x="6645443" y="577632"/>
            <a:ext cx="5546557" cy="1774440"/>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6538" indent="-236538">
              <a:defRPr/>
            </a:pPr>
            <a:r>
              <a:rPr lang="en-US" altLang="en-US" sz="1600" b="1" dirty="0">
                <a:latin typeface="Comic Sans MS" panose="030F0702030302020204" pitchFamily="66" charset="0"/>
              </a:rPr>
              <a:t>Clinical Signs </a:t>
            </a:r>
          </a:p>
          <a:p>
            <a:pPr marL="457200" lvl="1"/>
            <a:r>
              <a:rPr lang="en-US" altLang="en-US" sz="1600" b="1" dirty="0">
                <a:latin typeface="Comic Sans MS" panose="030F0902030302020204" pitchFamily="66" charset="0"/>
              </a:rPr>
              <a:t>Cattle</a:t>
            </a:r>
            <a:r>
              <a:rPr lang="en-US" altLang="en-US" sz="1600" dirty="0">
                <a:latin typeface="Comic Sans MS" panose="030F0902030302020204" pitchFamily="66" charset="0"/>
              </a:rPr>
              <a:t> - usually subclinical </a:t>
            </a:r>
            <a:r>
              <a:rPr lang="en-US" altLang="en-US" sz="1600" dirty="0" err="1">
                <a:latin typeface="Comic Sans MS" panose="030F0902030302020204" pitchFamily="66" charset="0"/>
              </a:rPr>
              <a:t>DZ</a:t>
            </a:r>
            <a:r>
              <a:rPr lang="en-US" altLang="en-US" sz="1600" dirty="0">
                <a:latin typeface="Comic Sans MS" panose="030F0902030302020204" pitchFamily="66" charset="0"/>
              </a:rPr>
              <a:t> </a:t>
            </a:r>
          </a:p>
          <a:p>
            <a:pPr marL="685800" lvl="2"/>
            <a:r>
              <a:rPr lang="en-US" altLang="en-US" sz="1600" dirty="0">
                <a:latin typeface="Comic Sans MS" panose="030F0902030302020204" pitchFamily="66" charset="0"/>
              </a:rPr>
              <a:t>Chronic diarrhea, weight loss, bottle jaw</a:t>
            </a:r>
          </a:p>
          <a:p>
            <a:pPr marL="457200" lvl="1"/>
            <a:r>
              <a:rPr lang="en-US" altLang="en-US" sz="1600" b="1" dirty="0">
                <a:latin typeface="Comic Sans MS" panose="030F0702030302020204" pitchFamily="66" charset="0"/>
              </a:rPr>
              <a:t>Small ruminants &amp; Camelids </a:t>
            </a:r>
            <a:r>
              <a:rPr lang="en-US" altLang="en-US" sz="1600" dirty="0">
                <a:latin typeface="Comic Sans MS" panose="030F0702030302020204" pitchFamily="66" charset="0"/>
              </a:rPr>
              <a:t>- usually clinical </a:t>
            </a:r>
            <a:r>
              <a:rPr lang="en-US" altLang="en-US" sz="1600" dirty="0" err="1">
                <a:latin typeface="Comic Sans MS" panose="030F0702030302020204" pitchFamily="66" charset="0"/>
              </a:rPr>
              <a:t>DZ</a:t>
            </a:r>
            <a:endParaRPr lang="en-US" altLang="en-US" sz="1600" dirty="0">
              <a:latin typeface="Comic Sans MS" panose="030F0702030302020204" pitchFamily="66" charset="0"/>
            </a:endParaRPr>
          </a:p>
          <a:p>
            <a:pPr marL="685800" lvl="2"/>
            <a:r>
              <a:rPr lang="en-US" altLang="en-US" sz="1600" dirty="0">
                <a:latin typeface="Comic Sans MS" panose="030F0702030302020204" pitchFamily="66" charset="0"/>
              </a:rPr>
              <a:t>Unthriftiness, rough hair coat, loss of condition, weakness, anemic pallor, bottle jaw. </a:t>
            </a:r>
          </a:p>
          <a:p>
            <a:pPr marL="0" indent="0">
              <a:buFont typeface="Arial" panose="020B0604020202020204" pitchFamily="34" charset="0"/>
              <a:buNone/>
              <a:defRPr/>
            </a:pPr>
            <a:endParaRPr lang="en-US" altLang="en-US" sz="1800" dirty="0">
              <a:latin typeface="Comic Sans MS" panose="030F0702030302020204" pitchFamily="66" charset="0"/>
            </a:endParaRPr>
          </a:p>
        </p:txBody>
      </p:sp>
      <p:pic>
        <p:nvPicPr>
          <p:cNvPr id="16" name="Picture 15">
            <a:extLst>
              <a:ext uri="{FF2B5EF4-FFF2-40B4-BE49-F238E27FC236}">
                <a16:creationId xmlns:a16="http://schemas.microsoft.com/office/drawing/2014/main" id="{E2E3D002-FCC3-BB18-18BE-F5E95F9A9AA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423143" y="1877721"/>
            <a:ext cx="2364597" cy="1770742"/>
          </a:xfrm>
          <a:prstGeom prst="rect">
            <a:avLst/>
          </a:prstGeom>
        </p:spPr>
      </p:pic>
      <p:sp>
        <p:nvSpPr>
          <p:cNvPr id="18" name="TextBox 17">
            <a:extLst>
              <a:ext uri="{FF2B5EF4-FFF2-40B4-BE49-F238E27FC236}">
                <a16:creationId xmlns:a16="http://schemas.microsoft.com/office/drawing/2014/main" id="{F04C7393-6EF7-1697-B841-EA3CB67F68F2}"/>
              </a:ext>
            </a:extLst>
          </p:cNvPr>
          <p:cNvSpPr txBox="1"/>
          <p:nvPr/>
        </p:nvSpPr>
        <p:spPr>
          <a:xfrm>
            <a:off x="4385693" y="3701699"/>
            <a:ext cx="2439495" cy="430887"/>
          </a:xfrm>
          <a:prstGeom prst="rect">
            <a:avLst/>
          </a:prstGeom>
          <a:noFill/>
        </p:spPr>
        <p:txBody>
          <a:bodyPr wrap="square" rtlCol="0">
            <a:spAutoFit/>
          </a:bodyPr>
          <a:lstStyle/>
          <a:p>
            <a:r>
              <a:rPr lang="en-US" sz="1100" dirty="0">
                <a:latin typeface="Comic Sans MS" panose="030F0902030302020204" pitchFamily="66" charset="0"/>
              </a:rPr>
              <a:t>Fibrous tracks from the previous  migrations of immature flukes</a:t>
            </a:r>
          </a:p>
        </p:txBody>
      </p:sp>
      <p:pic>
        <p:nvPicPr>
          <p:cNvPr id="19" name="Picture 5" descr="path1">
            <a:extLst>
              <a:ext uri="{FF2B5EF4-FFF2-40B4-BE49-F238E27FC236}">
                <a16:creationId xmlns:a16="http://schemas.microsoft.com/office/drawing/2014/main" id="{195F630B-1761-1022-AC15-C5D8D64AA638}"/>
              </a:ext>
            </a:extLst>
          </p:cNvPr>
          <p:cNvPicPr>
            <a:picLocks noChangeAspect="1" noChangeArrowheads="1"/>
          </p:cNvPicPr>
          <p:nvPr/>
        </p:nvPicPr>
        <p:blipFill rotWithShape="1">
          <a:blip r:embed="rId7" cstate="screen">
            <a:extLst>
              <a:ext uri="{BEBA8EAE-BF5A-486C-A8C5-ECC9F3942E4B}">
                <a14:imgProps xmlns:a14="http://schemas.microsoft.com/office/drawing/2010/main">
                  <a14:imgLayer r:embed="rId8">
                    <a14:imgEffect>
                      <a14:colorTemperature colorTemp="4700"/>
                    </a14:imgEffect>
                  </a14:imgLayer>
                </a14:imgProps>
              </a:ext>
              <a:ext uri="{28A0092B-C50C-407E-A947-70E740481C1C}">
                <a14:useLocalDpi xmlns:a14="http://schemas.microsoft.com/office/drawing/2010/main"/>
              </a:ext>
            </a:extLst>
          </a:blip>
          <a:srcRect l="-16"/>
          <a:stretch/>
        </p:blipFill>
        <p:spPr>
          <a:xfrm>
            <a:off x="8452640" y="5368337"/>
            <a:ext cx="3577058" cy="117074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20" name="Picture 19">
            <a:extLst>
              <a:ext uri="{FF2B5EF4-FFF2-40B4-BE49-F238E27FC236}">
                <a16:creationId xmlns:a16="http://schemas.microsoft.com/office/drawing/2014/main" id="{335D547B-22CE-8887-34CB-AE7D831BF77D}"/>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78620" y="4182060"/>
            <a:ext cx="2667003" cy="1715064"/>
          </a:xfrm>
          <a:prstGeom prst="rect">
            <a:avLst/>
          </a:prstGeom>
        </p:spPr>
      </p:pic>
      <p:sp>
        <p:nvSpPr>
          <p:cNvPr id="21" name="TextBox 20">
            <a:extLst>
              <a:ext uri="{FF2B5EF4-FFF2-40B4-BE49-F238E27FC236}">
                <a16:creationId xmlns:a16="http://schemas.microsoft.com/office/drawing/2014/main" id="{013985B2-7E39-229B-A0D9-13A04FF60880}"/>
              </a:ext>
            </a:extLst>
          </p:cNvPr>
          <p:cNvSpPr txBox="1"/>
          <p:nvPr/>
        </p:nvSpPr>
        <p:spPr>
          <a:xfrm>
            <a:off x="592598" y="5891129"/>
            <a:ext cx="1829840" cy="430887"/>
          </a:xfrm>
          <a:prstGeom prst="rect">
            <a:avLst/>
          </a:prstGeom>
          <a:noFill/>
        </p:spPr>
        <p:txBody>
          <a:bodyPr wrap="square" rtlCol="0">
            <a:spAutoFit/>
          </a:bodyPr>
          <a:lstStyle/>
          <a:p>
            <a:pPr algn="ctr"/>
            <a:r>
              <a:rPr lang="en-US" sz="1100" dirty="0">
                <a:latin typeface="Comic Sans MS" panose="030F0902030302020204" pitchFamily="66" charset="0"/>
              </a:rPr>
              <a:t>Bile duct calcification </a:t>
            </a:r>
          </a:p>
          <a:p>
            <a:pPr algn="ctr"/>
            <a:r>
              <a:rPr lang="en-US" sz="1100" dirty="0">
                <a:latin typeface="Comic Sans MS" panose="030F0902030302020204" pitchFamily="66" charset="0"/>
              </a:rPr>
              <a:t>”Pipe-stem liver”</a:t>
            </a:r>
          </a:p>
        </p:txBody>
      </p:sp>
      <p:sp>
        <p:nvSpPr>
          <p:cNvPr id="22" name="TextBox 21">
            <a:extLst>
              <a:ext uri="{FF2B5EF4-FFF2-40B4-BE49-F238E27FC236}">
                <a16:creationId xmlns:a16="http://schemas.microsoft.com/office/drawing/2014/main" id="{1216EB18-CF8F-407C-A6AD-36F90A1C1CB5}"/>
              </a:ext>
            </a:extLst>
          </p:cNvPr>
          <p:cNvSpPr txBox="1"/>
          <p:nvPr/>
        </p:nvSpPr>
        <p:spPr>
          <a:xfrm>
            <a:off x="9776679" y="6533501"/>
            <a:ext cx="1565089" cy="261610"/>
          </a:xfrm>
          <a:prstGeom prst="rect">
            <a:avLst/>
          </a:prstGeom>
          <a:noFill/>
        </p:spPr>
        <p:txBody>
          <a:bodyPr wrap="square" rtlCol="0">
            <a:spAutoFit/>
          </a:bodyPr>
          <a:lstStyle/>
          <a:p>
            <a:r>
              <a:rPr lang="en-US" sz="1100" dirty="0">
                <a:latin typeface="Comic Sans MS" panose="030F0902030302020204" pitchFamily="66" charset="0"/>
              </a:rPr>
              <a:t>Bile duct Stenosis</a:t>
            </a:r>
          </a:p>
        </p:txBody>
      </p:sp>
      <p:sp>
        <p:nvSpPr>
          <p:cNvPr id="23" name="TextBox 22">
            <a:extLst>
              <a:ext uri="{FF2B5EF4-FFF2-40B4-BE49-F238E27FC236}">
                <a16:creationId xmlns:a16="http://schemas.microsoft.com/office/drawing/2014/main" id="{9268FA91-0F0F-92BC-5393-BC70F6981998}"/>
              </a:ext>
            </a:extLst>
          </p:cNvPr>
          <p:cNvSpPr txBox="1"/>
          <p:nvPr/>
        </p:nvSpPr>
        <p:spPr>
          <a:xfrm>
            <a:off x="4575191" y="6559590"/>
            <a:ext cx="956040" cy="261610"/>
          </a:xfrm>
          <a:prstGeom prst="rect">
            <a:avLst/>
          </a:prstGeom>
          <a:noFill/>
        </p:spPr>
        <p:txBody>
          <a:bodyPr wrap="square" rtlCol="0">
            <a:spAutoFit/>
          </a:bodyPr>
          <a:lstStyle/>
          <a:p>
            <a:r>
              <a:rPr lang="en-US" sz="1100" dirty="0">
                <a:latin typeface="Comic Sans MS" panose="030F0902030302020204" pitchFamily="66" charset="0"/>
              </a:rPr>
              <a:t>Bottle Jaw</a:t>
            </a:r>
          </a:p>
        </p:txBody>
      </p:sp>
      <p:sp>
        <p:nvSpPr>
          <p:cNvPr id="24" name="TextBox 23">
            <a:extLst>
              <a:ext uri="{FF2B5EF4-FFF2-40B4-BE49-F238E27FC236}">
                <a16:creationId xmlns:a16="http://schemas.microsoft.com/office/drawing/2014/main" id="{7E7FB652-D5C7-2901-5B3C-8675EEF43BBB}"/>
              </a:ext>
            </a:extLst>
          </p:cNvPr>
          <p:cNvSpPr txBox="1"/>
          <p:nvPr/>
        </p:nvSpPr>
        <p:spPr>
          <a:xfrm>
            <a:off x="7170400" y="5014986"/>
            <a:ext cx="2564480" cy="261610"/>
          </a:xfrm>
          <a:prstGeom prst="rect">
            <a:avLst/>
          </a:prstGeom>
          <a:noFill/>
        </p:spPr>
        <p:txBody>
          <a:bodyPr wrap="square" rtlCol="0">
            <a:spAutoFit/>
          </a:bodyPr>
          <a:lstStyle/>
          <a:p>
            <a:r>
              <a:rPr lang="en-US" sz="1100" dirty="0">
                <a:latin typeface="Comic Sans MS" panose="030F0902030302020204" pitchFamily="66" charset="0"/>
              </a:rPr>
              <a:t>Chronic diarrhea &amp; weight loss</a:t>
            </a:r>
          </a:p>
        </p:txBody>
      </p:sp>
      <p:sp>
        <p:nvSpPr>
          <p:cNvPr id="3" name="TextBox 2">
            <a:extLst>
              <a:ext uri="{FF2B5EF4-FFF2-40B4-BE49-F238E27FC236}">
                <a16:creationId xmlns:a16="http://schemas.microsoft.com/office/drawing/2014/main" id="{06E9F7DE-307C-491F-D361-FAD4C2E26411}"/>
              </a:ext>
            </a:extLst>
          </p:cNvPr>
          <p:cNvSpPr txBox="1"/>
          <p:nvPr/>
        </p:nvSpPr>
        <p:spPr>
          <a:xfrm>
            <a:off x="9941972" y="2680817"/>
            <a:ext cx="2071408" cy="2031325"/>
          </a:xfrm>
          <a:prstGeom prst="rect">
            <a:avLst/>
          </a:prstGeom>
          <a:noFill/>
        </p:spPr>
        <p:txBody>
          <a:bodyPr wrap="square" rtlCol="0">
            <a:spAutoFit/>
          </a:bodyPr>
          <a:lstStyle/>
          <a:p>
            <a:pPr algn="ctr"/>
            <a:r>
              <a:rPr lang="en-US" b="1" dirty="0">
                <a:solidFill>
                  <a:srgbClr val="FF0000"/>
                </a:solidFill>
                <a:latin typeface="Comic Sans MS" panose="030F0702030302020204" pitchFamily="66" charset="0"/>
              </a:rPr>
              <a:t>? What is a much more common parasite of cattle that causes these same clinical signs?</a:t>
            </a:r>
          </a:p>
        </p:txBody>
      </p:sp>
    </p:spTree>
    <p:extLst>
      <p:ext uri="{BB962C8B-B14F-4D97-AF65-F5344CB8AC3E}">
        <p14:creationId xmlns:p14="http://schemas.microsoft.com/office/powerpoint/2010/main" val="31066041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ECC6E-DD41-A55F-A6B0-25717AEFC8D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66" y="1300885"/>
            <a:ext cx="9156986" cy="103641"/>
          </a:xfrm>
          <a:prstGeom prst="rect">
            <a:avLst/>
          </a:prstGeom>
        </p:spPr>
      </p:pic>
      <p:sp>
        <p:nvSpPr>
          <p:cNvPr id="39939" name="Content Placeholder 2">
            <a:extLst>
              <a:ext uri="{FF2B5EF4-FFF2-40B4-BE49-F238E27FC236}">
                <a16:creationId xmlns:a16="http://schemas.microsoft.com/office/drawing/2014/main" id="{364BDA94-13DE-BD4C-99AD-579C09EA5A62}"/>
              </a:ext>
            </a:extLst>
          </p:cNvPr>
          <p:cNvSpPr>
            <a:spLocks noGrp="1"/>
          </p:cNvSpPr>
          <p:nvPr>
            <p:ph sz="quarter" idx="1"/>
          </p:nvPr>
        </p:nvSpPr>
        <p:spPr>
          <a:xfrm>
            <a:off x="358448" y="1696149"/>
            <a:ext cx="11475104" cy="4819106"/>
          </a:xfrm>
        </p:spPr>
        <p:txBody>
          <a:bodyPr>
            <a:normAutofit/>
          </a:bodyPr>
          <a:lstStyle/>
          <a:p>
            <a:pPr eaLnBrk="1" hangingPunct="1"/>
            <a:r>
              <a:rPr lang="en-US" altLang="en-US" sz="3600" dirty="0">
                <a:latin typeface="Comic Sans MS" panose="030F0902030302020204" pitchFamily="66" charset="0"/>
              </a:rPr>
              <a:t>Cattle</a:t>
            </a:r>
          </a:p>
          <a:p>
            <a:pPr lvl="1"/>
            <a:r>
              <a:rPr lang="en-US" altLang="en-US" sz="3200" dirty="0">
                <a:latin typeface="Comic Sans MS" panose="030F0902030302020204" pitchFamily="66" charset="0"/>
              </a:rPr>
              <a:t>Economic loss</a:t>
            </a:r>
          </a:p>
          <a:p>
            <a:pPr lvl="2"/>
            <a:r>
              <a:rPr lang="en-US" altLang="en-US" sz="2800" dirty="0">
                <a:latin typeface="Comic Sans MS" panose="030F0902030302020204" pitchFamily="66" charset="0"/>
              </a:rPr>
              <a:t>poor doers &amp; liver condemnation</a:t>
            </a:r>
          </a:p>
          <a:p>
            <a:pPr lvl="3"/>
            <a:r>
              <a:rPr lang="en-US" altLang="en-US" sz="2400" dirty="0">
                <a:latin typeface="Comic Sans MS" panose="030F0902030302020204" pitchFamily="66" charset="0"/>
              </a:rPr>
              <a:t>Reduced feed conversion, weight loss, reduced milk production, etc.</a:t>
            </a:r>
          </a:p>
          <a:p>
            <a:pPr lvl="3"/>
            <a:r>
              <a:rPr lang="en-US" altLang="en-US" sz="2400" dirty="0">
                <a:latin typeface="Comic Sans MS" panose="030F0902030302020204" pitchFamily="66" charset="0"/>
              </a:rPr>
              <a:t>Liver Condemnations – ordered rankings:</a:t>
            </a:r>
          </a:p>
          <a:p>
            <a:pPr lvl="4"/>
            <a:r>
              <a:rPr lang="en-US" altLang="en-US" sz="2400" dirty="0">
                <a:latin typeface="Comic Sans MS" panose="030F0902030302020204" pitchFamily="66" charset="0"/>
              </a:rPr>
              <a:t>Puerto Rico, FL, NV, OR, ID, UT, WA, CA</a:t>
            </a:r>
          </a:p>
          <a:p>
            <a:pPr marL="914400" lvl="2" indent="0">
              <a:buNone/>
            </a:pPr>
            <a:endParaRPr lang="en-US" altLang="en-US" sz="1600" dirty="0">
              <a:latin typeface="Comic Sans MS" panose="030F0902030302020204" pitchFamily="66" charset="0"/>
            </a:endParaRPr>
          </a:p>
          <a:p>
            <a:pPr eaLnBrk="1" hangingPunct="1"/>
            <a:r>
              <a:rPr lang="en-US" altLang="en-US" sz="3600" dirty="0">
                <a:latin typeface="Comic Sans MS" panose="030F0902030302020204" pitchFamily="66" charset="0"/>
              </a:rPr>
              <a:t>Small ruminants and camelids</a:t>
            </a:r>
          </a:p>
          <a:p>
            <a:pPr lvl="1"/>
            <a:r>
              <a:rPr lang="en-US" altLang="en-US" sz="3200" dirty="0">
                <a:latin typeface="Comic Sans MS" panose="030F0902030302020204" pitchFamily="66" charset="0"/>
              </a:rPr>
              <a:t>Acute DZ -- sudden death</a:t>
            </a:r>
          </a:p>
          <a:p>
            <a:pPr lvl="1"/>
            <a:r>
              <a:rPr lang="en-US" altLang="en-US" sz="3200" dirty="0">
                <a:latin typeface="Comic Sans MS" panose="030F0902030302020204" pitchFamily="66" charset="0"/>
              </a:rPr>
              <a:t>Chronic DZ --  poor doers</a:t>
            </a:r>
            <a:endParaRPr lang="en-US" altLang="en-US" sz="4000" dirty="0">
              <a:latin typeface="Comic Sans MS" panose="030F0902030302020204" pitchFamily="66" charset="0"/>
            </a:endParaRPr>
          </a:p>
        </p:txBody>
      </p:sp>
      <p:sp>
        <p:nvSpPr>
          <p:cNvPr id="4" name="Rectangle 4">
            <a:extLst>
              <a:ext uri="{FF2B5EF4-FFF2-40B4-BE49-F238E27FC236}">
                <a16:creationId xmlns:a16="http://schemas.microsoft.com/office/drawing/2014/main" id="{77A21947-C633-A23F-BBD8-1AD1842C789B}"/>
              </a:ext>
            </a:extLst>
          </p:cNvPr>
          <p:cNvSpPr txBox="1">
            <a:spLocks noChangeArrowheads="1"/>
          </p:cNvSpPr>
          <p:nvPr/>
        </p:nvSpPr>
        <p:spPr>
          <a:xfrm>
            <a:off x="631713" y="178136"/>
            <a:ext cx="489884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i="1" u="sng" dirty="0">
                <a:latin typeface="Comic Sans MS" pitchFamily="66" charset="0"/>
              </a:rPr>
              <a:t>Fasciola hepatica</a:t>
            </a:r>
            <a:br>
              <a:rPr lang="en-US" altLang="en-US" sz="4000" b="1" i="1" u="sng" dirty="0">
                <a:latin typeface="Comic Sans MS" pitchFamily="66" charset="0"/>
              </a:rPr>
            </a:br>
            <a:r>
              <a:rPr lang="en-US" altLang="en-US" sz="2800" dirty="0">
                <a:latin typeface="Comic Sans MS" pitchFamily="66" charset="0"/>
              </a:rPr>
              <a:t>Production Consequences</a:t>
            </a:r>
          </a:p>
        </p:txBody>
      </p:sp>
      <p:pic>
        <p:nvPicPr>
          <p:cNvPr id="8" name="Picture 7">
            <a:extLst>
              <a:ext uri="{FF2B5EF4-FFF2-40B4-BE49-F238E27FC236}">
                <a16:creationId xmlns:a16="http://schemas.microsoft.com/office/drawing/2014/main" id="{34E14613-6E89-556E-7156-257757D57BA6}"/>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52254" y="190500"/>
            <a:ext cx="3470419" cy="2561799"/>
          </a:xfrm>
          <a:prstGeom prst="rect">
            <a:avLst/>
          </a:prstGeom>
        </p:spPr>
      </p:pic>
    </p:spTree>
    <p:extLst>
      <p:ext uri="{BB962C8B-B14F-4D97-AF65-F5344CB8AC3E}">
        <p14:creationId xmlns:p14="http://schemas.microsoft.com/office/powerpoint/2010/main" val="31032933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750CC8F-3FB4-3F24-A2DC-DC1E6863B6A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66" y="1300885"/>
            <a:ext cx="9156986" cy="103641"/>
          </a:xfrm>
          <a:prstGeom prst="rect">
            <a:avLst/>
          </a:prstGeom>
        </p:spPr>
      </p:pic>
      <p:sp>
        <p:nvSpPr>
          <p:cNvPr id="4" name="Rectangle 3">
            <a:extLst>
              <a:ext uri="{FF2B5EF4-FFF2-40B4-BE49-F238E27FC236}">
                <a16:creationId xmlns:a16="http://schemas.microsoft.com/office/drawing/2014/main" id="{56D50712-1228-C043-AE80-E8DE03BF1057}"/>
              </a:ext>
            </a:extLst>
          </p:cNvPr>
          <p:cNvSpPr txBox="1">
            <a:spLocks noChangeArrowheads="1"/>
          </p:cNvSpPr>
          <p:nvPr/>
        </p:nvSpPr>
        <p:spPr bwMode="auto">
          <a:xfrm>
            <a:off x="351648" y="1528045"/>
            <a:ext cx="8283017" cy="51394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346075" indent="-346075"/>
            <a:r>
              <a:rPr lang="en-US" altLang="en-US" sz="2000" kern="0" dirty="0">
                <a:latin typeface="Comic Sans MS" panose="030F0902030302020204" pitchFamily="66" charset="0"/>
              </a:rPr>
              <a:t>Fecal Sedimentation</a:t>
            </a:r>
          </a:p>
          <a:p>
            <a:pPr marL="746125" lvl="1" indent="-346075"/>
            <a:r>
              <a:rPr lang="en-US" altLang="en-US" sz="1800" kern="0" dirty="0">
                <a:latin typeface="Comic Sans MS" panose="030F0902030302020204" pitchFamily="66" charset="0"/>
              </a:rPr>
              <a:t>Chronic infections</a:t>
            </a:r>
          </a:p>
          <a:p>
            <a:pPr marL="346075" indent="-346075"/>
            <a:r>
              <a:rPr lang="en-US" altLang="en-US" sz="2000" kern="0" dirty="0">
                <a:latin typeface="Comic Sans MS" panose="030F0902030302020204" pitchFamily="66" charset="0"/>
              </a:rPr>
              <a:t>ELISA</a:t>
            </a:r>
          </a:p>
          <a:p>
            <a:pPr marL="746125" lvl="1" indent="-346075"/>
            <a:r>
              <a:rPr lang="en-US" altLang="en-US" sz="1800" kern="0" dirty="0">
                <a:latin typeface="Comic Sans MS" panose="030F0902030302020204" pitchFamily="66" charset="0"/>
              </a:rPr>
              <a:t>Blood or fecal</a:t>
            </a:r>
          </a:p>
          <a:p>
            <a:pPr marL="746125" lvl="1" indent="-346075"/>
            <a:r>
              <a:rPr lang="en-US" altLang="en-US" sz="1800" kern="0" dirty="0">
                <a:latin typeface="Comic Sans MS" panose="030F0902030302020204" pitchFamily="66" charset="0"/>
              </a:rPr>
              <a:t>Acute or Chronic infections</a:t>
            </a:r>
          </a:p>
          <a:p>
            <a:pPr marL="346075" indent="-346075"/>
            <a:r>
              <a:rPr lang="en-US" altLang="en-US" sz="2000" kern="0" dirty="0">
                <a:latin typeface="Comic Sans MS" panose="030F0902030302020204" pitchFamily="66" charset="0"/>
              </a:rPr>
              <a:t>Liver enzymes</a:t>
            </a:r>
          </a:p>
          <a:p>
            <a:pPr marL="746125" lvl="1" indent="-346075"/>
            <a:r>
              <a:rPr lang="en-US" altLang="en-US" sz="1800" kern="0" dirty="0">
                <a:latin typeface="Comic Sans MS" panose="030F0902030302020204" pitchFamily="66" charset="0"/>
              </a:rPr>
              <a:t>elevated GGT </a:t>
            </a:r>
            <a:r>
              <a:rPr lang="en-US" altLang="en-US" sz="1100" kern="0" dirty="0">
                <a:latin typeface="Comic Sans MS" panose="030F0902030302020204" pitchFamily="66" charset="0"/>
              </a:rPr>
              <a:t>(</a:t>
            </a:r>
            <a:r>
              <a:rPr lang="en-US" sz="1100" dirty="0">
                <a:latin typeface="Comic Sans MS" panose="030F0902030302020204" pitchFamily="66" charset="0"/>
              </a:rPr>
              <a:t>Gamma-glutamyl transferase)</a:t>
            </a:r>
            <a:endParaRPr lang="en-US" altLang="en-US" sz="1200" kern="0" dirty="0">
              <a:latin typeface="Comic Sans MS" pitchFamily="66" charset="0"/>
            </a:endParaRPr>
          </a:p>
          <a:p>
            <a:pPr marL="346075" indent="-346075"/>
            <a:r>
              <a:rPr lang="en-US" altLang="en-US" sz="2000" kern="0" dirty="0">
                <a:latin typeface="Comic Sans MS" pitchFamily="66" charset="0"/>
              </a:rPr>
              <a:t>Herd History</a:t>
            </a:r>
          </a:p>
          <a:p>
            <a:pPr marL="746125" lvl="1" indent="-346075"/>
            <a:r>
              <a:rPr lang="en-US" altLang="en-US" sz="1800" kern="0" dirty="0">
                <a:latin typeface="Comic Sans MS" pitchFamily="66" charset="0"/>
              </a:rPr>
              <a:t>Geographic origins</a:t>
            </a:r>
          </a:p>
          <a:p>
            <a:pPr marL="346075" indent="-346075"/>
            <a:r>
              <a:rPr lang="en-US" altLang="en-US" sz="2000" kern="0" dirty="0">
                <a:latin typeface="Comic Sans MS" pitchFamily="66" charset="0"/>
              </a:rPr>
              <a:t>Farm Observations</a:t>
            </a:r>
          </a:p>
          <a:p>
            <a:pPr marL="746125" lvl="1" indent="-346075"/>
            <a:r>
              <a:rPr lang="en-US" altLang="en-US" sz="1800" kern="0" dirty="0">
                <a:latin typeface="Comic Sans MS" pitchFamily="66" charset="0"/>
              </a:rPr>
              <a:t>Ponds / puddles / swamps in pastures?</a:t>
            </a:r>
          </a:p>
          <a:p>
            <a:pPr marL="346075" indent="-346075"/>
            <a:r>
              <a:rPr lang="en-US" altLang="en-US" sz="2000" kern="0" dirty="0">
                <a:latin typeface="Comic Sans MS" pitchFamily="66" charset="0"/>
              </a:rPr>
              <a:t>Necropsy </a:t>
            </a:r>
          </a:p>
          <a:p>
            <a:pPr marL="746125" lvl="1" indent="-346075"/>
            <a:r>
              <a:rPr lang="en-US" altLang="en-US" sz="1800" kern="0" dirty="0">
                <a:latin typeface="Comic Sans MS" pitchFamily="66" charset="0"/>
              </a:rPr>
              <a:t>Acute – hepatic hemorrhage and juveniles in the parenchyma</a:t>
            </a:r>
          </a:p>
          <a:p>
            <a:pPr marL="746125" lvl="1" indent="-346075"/>
            <a:r>
              <a:rPr lang="en-US" altLang="en-US" sz="1800" kern="0" dirty="0">
                <a:latin typeface="Comic Sans MS" pitchFamily="66" charset="0"/>
              </a:rPr>
              <a:t>Chronic – bile duct stenosis and adults in the bile ducts</a:t>
            </a:r>
          </a:p>
        </p:txBody>
      </p:sp>
      <p:sp>
        <p:nvSpPr>
          <p:cNvPr id="2" name="Rectangle 4">
            <a:extLst>
              <a:ext uri="{FF2B5EF4-FFF2-40B4-BE49-F238E27FC236}">
                <a16:creationId xmlns:a16="http://schemas.microsoft.com/office/drawing/2014/main" id="{5217258B-D63A-E475-32D2-929FE064B0BE}"/>
              </a:ext>
            </a:extLst>
          </p:cNvPr>
          <p:cNvSpPr txBox="1">
            <a:spLocks noChangeArrowheads="1"/>
          </p:cNvSpPr>
          <p:nvPr/>
        </p:nvSpPr>
        <p:spPr>
          <a:xfrm>
            <a:off x="631600" y="178568"/>
            <a:ext cx="489884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i="1" u="sng" dirty="0">
                <a:latin typeface="Comic Sans MS" pitchFamily="66" charset="0"/>
              </a:rPr>
              <a:t>Fasciola hepatica</a:t>
            </a:r>
            <a:br>
              <a:rPr lang="en-US" altLang="en-US" sz="4000" b="1" i="1" u="sng" dirty="0">
                <a:latin typeface="Comic Sans MS" pitchFamily="66" charset="0"/>
              </a:rPr>
            </a:br>
            <a:r>
              <a:rPr lang="en-US" altLang="en-US" sz="2800" dirty="0">
                <a:latin typeface="Comic Sans MS" pitchFamily="66" charset="0"/>
              </a:rPr>
              <a:t>Diagnostics</a:t>
            </a:r>
          </a:p>
        </p:txBody>
      </p:sp>
      <p:pic>
        <p:nvPicPr>
          <p:cNvPr id="7" name="Picture 6">
            <a:extLst>
              <a:ext uri="{FF2B5EF4-FFF2-40B4-BE49-F238E27FC236}">
                <a16:creationId xmlns:a16="http://schemas.microsoft.com/office/drawing/2014/main" id="{ECF14F56-927C-6367-478A-4FBC54CA99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602711" y="1455853"/>
            <a:ext cx="2615332" cy="2985837"/>
          </a:xfrm>
          <a:prstGeom prst="rect">
            <a:avLst/>
          </a:prstGeom>
        </p:spPr>
      </p:pic>
      <p:sp>
        <p:nvSpPr>
          <p:cNvPr id="8" name="TextBox 7">
            <a:extLst>
              <a:ext uri="{FF2B5EF4-FFF2-40B4-BE49-F238E27FC236}">
                <a16:creationId xmlns:a16="http://schemas.microsoft.com/office/drawing/2014/main" id="{BCE11E40-7F6E-FE44-5086-AAB4036318F6}"/>
              </a:ext>
            </a:extLst>
          </p:cNvPr>
          <p:cNvSpPr txBox="1"/>
          <p:nvPr/>
        </p:nvSpPr>
        <p:spPr>
          <a:xfrm>
            <a:off x="5450546" y="4441690"/>
            <a:ext cx="2919662" cy="584775"/>
          </a:xfrm>
          <a:prstGeom prst="rect">
            <a:avLst/>
          </a:prstGeom>
          <a:noFill/>
        </p:spPr>
        <p:txBody>
          <a:bodyPr wrap="square" rtlCol="0">
            <a:spAutoFit/>
          </a:bodyPr>
          <a:lstStyle/>
          <a:p>
            <a:r>
              <a:rPr lang="en-US" sz="1600" i="1" dirty="0">
                <a:latin typeface="Comic Sans MS" panose="030F0702030302020204" pitchFamily="66" charset="0"/>
              </a:rPr>
              <a:t>Fasciola</a:t>
            </a:r>
            <a:r>
              <a:rPr lang="en-US" sz="1600" dirty="0">
                <a:latin typeface="Comic Sans MS" panose="030F0702030302020204" pitchFamily="66" charset="0"/>
              </a:rPr>
              <a:t> eggs - Large, yellow to tan, operculate eggs</a:t>
            </a:r>
          </a:p>
        </p:txBody>
      </p:sp>
      <p:cxnSp>
        <p:nvCxnSpPr>
          <p:cNvPr id="9" name="Straight Arrow Connector 8">
            <a:extLst>
              <a:ext uri="{FF2B5EF4-FFF2-40B4-BE49-F238E27FC236}">
                <a16:creationId xmlns:a16="http://schemas.microsoft.com/office/drawing/2014/main" id="{E70B2309-02DB-64AE-5AAD-4861A0B497AA}"/>
              </a:ext>
            </a:extLst>
          </p:cNvPr>
          <p:cNvCxnSpPr>
            <a:cxnSpLocks/>
          </p:cNvCxnSpPr>
          <p:nvPr/>
        </p:nvCxnSpPr>
        <p:spPr bwMode="auto">
          <a:xfrm flipV="1">
            <a:off x="5186089" y="1822411"/>
            <a:ext cx="606168" cy="228934"/>
          </a:xfrm>
          <a:prstGeom prst="straightConnector1">
            <a:avLst/>
          </a:prstGeom>
          <a:ln>
            <a:headEnd type="none" w="med" len="med"/>
            <a:tailEnd type="triangle"/>
          </a:ln>
          <a:extLst>
            <a:ext uri="{AF507438-7753-43e0-B8FC-AC1667EBCBE1}">
              <a14:hiddenEffects xmlns="" xmlns:a14="http://schemas.microsoft.com/office/drawing/2010/main">
                <a:effectLst>
                  <a:outerShdw dist="35921" dir="2700000" algn="ctr" rotWithShape="0">
                    <a:schemeClr val="bg2"/>
                  </a:outerShdw>
                </a:effectLst>
              </a14:hiddenEffects>
            </a:ext>
          </a:extLst>
        </p:spPr>
        <p:style>
          <a:lnRef idx="3">
            <a:schemeClr val="dk1"/>
          </a:lnRef>
          <a:fillRef idx="0">
            <a:schemeClr val="dk1"/>
          </a:fillRef>
          <a:effectRef idx="2">
            <a:schemeClr val="dk1"/>
          </a:effectRef>
          <a:fontRef idx="minor">
            <a:schemeClr val="tx1"/>
          </a:fontRef>
        </p:style>
      </p:cxnSp>
      <p:sp>
        <p:nvSpPr>
          <p:cNvPr id="10" name="TextBox 9">
            <a:extLst>
              <a:ext uri="{FF2B5EF4-FFF2-40B4-BE49-F238E27FC236}">
                <a16:creationId xmlns:a16="http://schemas.microsoft.com/office/drawing/2014/main" id="{E133F8E4-B674-A26B-E5B7-BAFDD9661B0C}"/>
              </a:ext>
            </a:extLst>
          </p:cNvPr>
          <p:cNvSpPr txBox="1"/>
          <p:nvPr/>
        </p:nvSpPr>
        <p:spPr>
          <a:xfrm>
            <a:off x="4553568" y="2012998"/>
            <a:ext cx="864532" cy="430887"/>
          </a:xfrm>
          <a:prstGeom prst="rect">
            <a:avLst/>
          </a:prstGeom>
          <a:noFill/>
        </p:spPr>
        <p:txBody>
          <a:bodyPr wrap="square" rtlCol="0">
            <a:spAutoFit/>
          </a:bodyPr>
          <a:lstStyle/>
          <a:p>
            <a:r>
              <a:rPr lang="en-US" sz="1100" dirty="0">
                <a:latin typeface="Comic Sans MS" panose="030F0702030302020204" pitchFamily="66" charset="0"/>
              </a:rPr>
              <a:t>Indistinct operculum</a:t>
            </a:r>
          </a:p>
        </p:txBody>
      </p:sp>
      <p:sp>
        <p:nvSpPr>
          <p:cNvPr id="13" name="TextBox 12">
            <a:extLst>
              <a:ext uri="{FF2B5EF4-FFF2-40B4-BE49-F238E27FC236}">
                <a16:creationId xmlns:a16="http://schemas.microsoft.com/office/drawing/2014/main" id="{A7ACB996-A0DB-9534-B7D2-F95A16F0FD44}"/>
              </a:ext>
            </a:extLst>
          </p:cNvPr>
          <p:cNvSpPr txBox="1"/>
          <p:nvPr/>
        </p:nvSpPr>
        <p:spPr>
          <a:xfrm>
            <a:off x="8819276" y="1875287"/>
            <a:ext cx="2741124" cy="584775"/>
          </a:xfrm>
          <a:prstGeom prst="rect">
            <a:avLst/>
          </a:prstGeom>
          <a:noFill/>
        </p:spPr>
        <p:txBody>
          <a:bodyPr wrap="square" rtlCol="0">
            <a:spAutoFit/>
          </a:bodyPr>
          <a:lstStyle/>
          <a:p>
            <a:pPr algn="ctr"/>
            <a:r>
              <a:rPr lang="en-US" sz="1600" dirty="0">
                <a:solidFill>
                  <a:srgbClr val="FF0000"/>
                </a:solidFill>
                <a:latin typeface="Comic Sans MS" panose="030F0702030302020204" pitchFamily="66" charset="0"/>
              </a:rPr>
              <a:t>Any sign of potential </a:t>
            </a:r>
            <a:r>
              <a:rPr lang="en-US" sz="1600" i="1" dirty="0">
                <a:solidFill>
                  <a:srgbClr val="FF0000"/>
                </a:solidFill>
                <a:latin typeface="Comic Sans MS" panose="030F0702030302020204" pitchFamily="66" charset="0"/>
              </a:rPr>
              <a:t>Fasciola</a:t>
            </a:r>
            <a:r>
              <a:rPr lang="en-US" sz="1600" dirty="0">
                <a:solidFill>
                  <a:srgbClr val="FF0000"/>
                </a:solidFill>
                <a:latin typeface="Comic Sans MS" panose="030F0702030302020204" pitchFamily="66" charset="0"/>
              </a:rPr>
              <a:t> infection?</a:t>
            </a:r>
          </a:p>
        </p:txBody>
      </p:sp>
      <p:pic>
        <p:nvPicPr>
          <p:cNvPr id="14" name="Picture 13">
            <a:extLst>
              <a:ext uri="{FF2B5EF4-FFF2-40B4-BE49-F238E27FC236}">
                <a16:creationId xmlns:a16="http://schemas.microsoft.com/office/drawing/2014/main" id="{0DBDB009-EFA2-0E55-DB30-674C5F0E049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63265" y="3155932"/>
            <a:ext cx="2628571" cy="3090495"/>
          </a:xfrm>
          <a:prstGeom prst="rect">
            <a:avLst/>
          </a:prstGeom>
        </p:spPr>
      </p:pic>
      <p:pic>
        <p:nvPicPr>
          <p:cNvPr id="19" name="Picture 18">
            <a:extLst>
              <a:ext uri="{FF2B5EF4-FFF2-40B4-BE49-F238E27FC236}">
                <a16:creationId xmlns:a16="http://schemas.microsoft.com/office/drawing/2014/main" id="{A673443A-D081-2003-43BF-8D07C2ABCE2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931829" y="224670"/>
            <a:ext cx="2628571" cy="1652256"/>
          </a:xfrm>
          <a:prstGeom prst="rect">
            <a:avLst/>
          </a:prstGeom>
        </p:spPr>
      </p:pic>
      <p:sp>
        <p:nvSpPr>
          <p:cNvPr id="20" name="TextBox 19">
            <a:extLst>
              <a:ext uri="{FF2B5EF4-FFF2-40B4-BE49-F238E27FC236}">
                <a16:creationId xmlns:a16="http://schemas.microsoft.com/office/drawing/2014/main" id="{9709B81F-FC62-23E8-C24A-88FEE9F77CCA}"/>
              </a:ext>
            </a:extLst>
          </p:cNvPr>
          <p:cNvSpPr txBox="1"/>
          <p:nvPr/>
        </p:nvSpPr>
        <p:spPr>
          <a:xfrm>
            <a:off x="8987448" y="6273225"/>
            <a:ext cx="2517331" cy="584775"/>
          </a:xfrm>
          <a:prstGeom prst="rect">
            <a:avLst/>
          </a:prstGeom>
          <a:noFill/>
        </p:spPr>
        <p:txBody>
          <a:bodyPr wrap="square" rtlCol="0">
            <a:spAutoFit/>
          </a:bodyPr>
          <a:lstStyle/>
          <a:p>
            <a:r>
              <a:rPr lang="en-US" sz="1600" dirty="0">
                <a:latin typeface="Comic Sans MS" panose="030F0702030302020204" pitchFamily="66" charset="0"/>
              </a:rPr>
              <a:t>Even tractor ruts can be habitat for snail hosts</a:t>
            </a:r>
          </a:p>
        </p:txBody>
      </p:sp>
    </p:spTree>
    <p:extLst>
      <p:ext uri="{BB962C8B-B14F-4D97-AF65-F5344CB8AC3E}">
        <p14:creationId xmlns:p14="http://schemas.microsoft.com/office/powerpoint/2010/main" val="2180748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4827E9D-B3C4-EAA5-2D3A-352FC1B8E4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66" y="1300885"/>
            <a:ext cx="9156986" cy="103641"/>
          </a:xfrm>
          <a:prstGeom prst="rect">
            <a:avLst/>
          </a:prstGeom>
        </p:spPr>
      </p:pic>
      <p:sp>
        <p:nvSpPr>
          <p:cNvPr id="16387" name="Rectangle 3"/>
          <p:cNvSpPr>
            <a:spLocks noGrp="1" noChangeArrowheads="1"/>
          </p:cNvSpPr>
          <p:nvPr>
            <p:ph idx="1"/>
          </p:nvPr>
        </p:nvSpPr>
        <p:spPr>
          <a:xfrm>
            <a:off x="6942275" y="1064381"/>
            <a:ext cx="4908953" cy="1795993"/>
          </a:xfrm>
          <a:solidFill>
            <a:schemeClr val="bg1"/>
          </a:solidFill>
        </p:spPr>
        <p:txBody>
          <a:bodyPr>
            <a:normAutofit fontScale="92500" lnSpcReduction="20000"/>
          </a:bodyPr>
          <a:lstStyle/>
          <a:p>
            <a:pPr>
              <a:lnSpc>
                <a:spcPct val="120000"/>
              </a:lnSpc>
              <a:buClr>
                <a:srgbClr val="C00000"/>
              </a:buClr>
              <a:buFont typeface="Wingdings" panose="05000000000000000000" pitchFamily="2" charset="2"/>
              <a:buChar char="§"/>
            </a:pPr>
            <a:r>
              <a:rPr lang="en-US" altLang="en-US" sz="2000" u="sng" dirty="0">
                <a:latin typeface="Comic Sans MS" pitchFamily="66" charset="0"/>
              </a:rPr>
              <a:t>Common Flukicides</a:t>
            </a:r>
          </a:p>
          <a:p>
            <a:pPr marL="457200">
              <a:lnSpc>
                <a:spcPct val="120000"/>
              </a:lnSpc>
            </a:pPr>
            <a:r>
              <a:rPr lang="en-US" altLang="en-US" sz="2000" dirty="0" err="1">
                <a:latin typeface="Comic Sans MS" pitchFamily="66" charset="0"/>
              </a:rPr>
              <a:t>Clorsulon</a:t>
            </a:r>
            <a:r>
              <a:rPr lang="en-US" altLang="en-US" sz="2000" dirty="0">
                <a:latin typeface="Comic Sans MS" pitchFamily="66" charset="0"/>
              </a:rPr>
              <a:t>  (</a:t>
            </a:r>
            <a:r>
              <a:rPr lang="en-US" altLang="en-US" sz="2000" i="1" dirty="0" err="1">
                <a:latin typeface="Comic Sans MS" pitchFamily="66" charset="0"/>
              </a:rPr>
              <a:t>Curatrem</a:t>
            </a:r>
            <a:r>
              <a:rPr lang="en-US" altLang="en-US" sz="2000" dirty="0">
                <a:latin typeface="Comic Sans MS" pitchFamily="66" charset="0"/>
              </a:rPr>
              <a:t> &amp; </a:t>
            </a:r>
            <a:r>
              <a:rPr lang="en-US" altLang="en-US" sz="2000" i="1" dirty="0" err="1">
                <a:latin typeface="Comic Sans MS" pitchFamily="66" charset="0"/>
              </a:rPr>
              <a:t>Ivomec</a:t>
            </a:r>
            <a:r>
              <a:rPr lang="en-US" altLang="en-US" sz="2000" i="1" dirty="0">
                <a:latin typeface="Comic Sans MS" pitchFamily="66" charset="0"/>
              </a:rPr>
              <a:t> Plus</a:t>
            </a:r>
            <a:r>
              <a:rPr lang="en-US" altLang="en-US" sz="2000" dirty="0">
                <a:latin typeface="Comic Sans MS" pitchFamily="66" charset="0"/>
              </a:rPr>
              <a:t>)</a:t>
            </a:r>
          </a:p>
          <a:p>
            <a:pPr lvl="1">
              <a:lnSpc>
                <a:spcPct val="120000"/>
              </a:lnSpc>
              <a:spcBef>
                <a:spcPts val="0"/>
              </a:spcBef>
            </a:pPr>
            <a:r>
              <a:rPr lang="en-US" altLang="en-US" sz="1800" dirty="0">
                <a:latin typeface="Comic Sans MS" pitchFamily="66" charset="0"/>
              </a:rPr>
              <a:t>Kills adults and migrating juveniles</a:t>
            </a:r>
          </a:p>
          <a:p>
            <a:pPr lvl="1">
              <a:lnSpc>
                <a:spcPct val="120000"/>
              </a:lnSpc>
              <a:spcBef>
                <a:spcPts val="0"/>
              </a:spcBef>
            </a:pPr>
            <a:endParaRPr lang="en-US" altLang="en-US" sz="1100" dirty="0">
              <a:latin typeface="Comic Sans MS" pitchFamily="66" charset="0"/>
            </a:endParaRPr>
          </a:p>
          <a:p>
            <a:pPr marL="457200">
              <a:lnSpc>
                <a:spcPct val="120000"/>
              </a:lnSpc>
              <a:spcBef>
                <a:spcPts val="0"/>
              </a:spcBef>
            </a:pPr>
            <a:r>
              <a:rPr lang="en-US" altLang="en-US" sz="2000" dirty="0">
                <a:latin typeface="Comic Sans MS" pitchFamily="66" charset="0"/>
              </a:rPr>
              <a:t>Albendazole (</a:t>
            </a:r>
            <a:r>
              <a:rPr lang="en-US" altLang="en-US" sz="2000" dirty="0" err="1">
                <a:latin typeface="Comic Sans MS" pitchFamily="66" charset="0"/>
              </a:rPr>
              <a:t>Valbazen</a:t>
            </a:r>
            <a:r>
              <a:rPr lang="en-US" altLang="en-US" sz="2000" dirty="0">
                <a:latin typeface="Comic Sans MS" pitchFamily="66" charset="0"/>
              </a:rPr>
              <a:t> Suspension PI)</a:t>
            </a:r>
          </a:p>
          <a:p>
            <a:pPr lvl="1">
              <a:lnSpc>
                <a:spcPct val="120000"/>
              </a:lnSpc>
              <a:spcBef>
                <a:spcPts val="0"/>
              </a:spcBef>
            </a:pPr>
            <a:r>
              <a:rPr lang="en-US" altLang="en-US" sz="1800" dirty="0">
                <a:latin typeface="Comic Sans MS" pitchFamily="66" charset="0"/>
              </a:rPr>
              <a:t>Kills adults only</a:t>
            </a:r>
          </a:p>
        </p:txBody>
      </p:sp>
      <p:sp>
        <p:nvSpPr>
          <p:cNvPr id="2" name="Content Placeholder 6">
            <a:extLst>
              <a:ext uri="{FF2B5EF4-FFF2-40B4-BE49-F238E27FC236}">
                <a16:creationId xmlns:a16="http://schemas.microsoft.com/office/drawing/2014/main" id="{9F502AB8-D3EE-4FDC-5B60-CC2E42D36FE3}"/>
              </a:ext>
            </a:extLst>
          </p:cNvPr>
          <p:cNvSpPr txBox="1">
            <a:spLocks/>
          </p:cNvSpPr>
          <p:nvPr/>
        </p:nvSpPr>
        <p:spPr>
          <a:xfrm>
            <a:off x="111034" y="2219428"/>
            <a:ext cx="8767091" cy="4075423"/>
          </a:xfrm>
          <a:prstGeom prst="rect">
            <a:avLst/>
          </a:prstGeom>
        </p:spPr>
        <p:txBody>
          <a:bodyPr/>
          <a:lstStyle>
            <a:lvl1pPr marL="342900" indent="-342900" algn="l" rtl="0" fontAlgn="base">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fontAlgn="base">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fontAlgn="base">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fontAlgn="base">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eaLnBrk="1" fontAlgn="base" hangingPunct="1">
              <a:spcBef>
                <a:spcPct val="20000"/>
              </a:spcBef>
              <a:spcAft>
                <a:spcPct val="0"/>
              </a:spcAft>
              <a:buClr>
                <a:schemeClr val="accent1"/>
              </a:buClr>
              <a:buSzPct val="50000"/>
              <a:buFont typeface="Wingdings" pitchFamily="2" charset="2"/>
              <a:buChar char="n"/>
              <a:defRPr sz="2000">
                <a:solidFill>
                  <a:schemeClr val="tx1"/>
                </a:solidFill>
                <a:latin typeface="+mn-lt"/>
              </a:defRPr>
            </a:lvl9pPr>
          </a:lstStyle>
          <a:p>
            <a:pPr marL="0" indent="0">
              <a:buNone/>
            </a:pPr>
            <a:r>
              <a:rPr lang="en-US" altLang="en-US" sz="2400" kern="0" dirty="0">
                <a:latin typeface="Comic Sans MS" panose="030F0902030302020204" pitchFamily="66" charset="0"/>
              </a:rPr>
              <a:t>Strategic deworming is key to fluke control</a:t>
            </a:r>
          </a:p>
          <a:p>
            <a:pPr marL="463550" lvl="1" indent="-225425"/>
            <a:r>
              <a:rPr lang="en-US" altLang="en-US" sz="2000" dirty="0">
                <a:latin typeface="Comic Sans MS" panose="030F0902030302020204" pitchFamily="66" charset="0"/>
              </a:rPr>
              <a:t>Considerations for Strategic Deworming</a:t>
            </a:r>
          </a:p>
          <a:p>
            <a:pPr marL="682625" lvl="2" indent="-231775">
              <a:buClr>
                <a:schemeClr val="accent2"/>
              </a:buClr>
            </a:pPr>
            <a:r>
              <a:rPr lang="en-US" altLang="en-US" sz="1800" dirty="0">
                <a:latin typeface="Comic Sans MS" panose="030F0902030302020204" pitchFamily="66" charset="0"/>
              </a:rPr>
              <a:t>Whole cattle herd manipulations are time consuming &amp; expensive.</a:t>
            </a:r>
          </a:p>
          <a:p>
            <a:pPr marL="682625" lvl="2" indent="-231775">
              <a:buClr>
                <a:schemeClr val="accent2"/>
              </a:buClr>
            </a:pPr>
            <a:r>
              <a:rPr lang="en-US" altLang="en-US" sz="1800" dirty="0">
                <a:latin typeface="Comic Sans MS" panose="030F0902030302020204" pitchFamily="66" charset="0"/>
              </a:rPr>
              <a:t>Some treatments only kill adult flukes = 1.5 to 2 months post-infection</a:t>
            </a:r>
          </a:p>
          <a:p>
            <a:pPr marL="682625" lvl="2" indent="-231775">
              <a:buClr>
                <a:schemeClr val="accent2"/>
              </a:buClr>
            </a:pPr>
            <a:r>
              <a:rPr lang="en-US" altLang="en-US" sz="1800" dirty="0">
                <a:latin typeface="Comic Sans MS" panose="030F0902030302020204" pitchFamily="66" charset="0"/>
              </a:rPr>
              <a:t>Most livestock losses occur 5-6 months post-infection</a:t>
            </a:r>
          </a:p>
          <a:p>
            <a:pPr marL="463550" lvl="1" indent="-225425"/>
            <a:r>
              <a:rPr lang="en-US" altLang="en-US" sz="2000" kern="0" dirty="0">
                <a:latin typeface="Comic Sans MS" panose="030F0902030302020204" pitchFamily="66" charset="0"/>
              </a:rPr>
              <a:t>Treat at the end of the transmission period</a:t>
            </a:r>
          </a:p>
          <a:p>
            <a:pPr marL="682625" lvl="2"/>
            <a:r>
              <a:rPr lang="en-US" altLang="en-US" sz="1800" kern="0" dirty="0">
                <a:latin typeface="Comic Sans MS" panose="030F0902030302020204" pitchFamily="66" charset="0"/>
              </a:rPr>
              <a:t>Gulf States</a:t>
            </a:r>
          </a:p>
          <a:p>
            <a:pPr marL="968375" lvl="3"/>
            <a:r>
              <a:rPr lang="en-US" altLang="en-US" sz="1400" kern="0" dirty="0">
                <a:latin typeface="Comic Sans MS" panose="030F0902030302020204" pitchFamily="66" charset="0"/>
              </a:rPr>
              <a:t>Transmission is in the winter thru early summer</a:t>
            </a:r>
          </a:p>
          <a:p>
            <a:pPr marL="968375" lvl="3"/>
            <a:r>
              <a:rPr lang="en-US" altLang="en-US" sz="1400" kern="0" dirty="0">
                <a:latin typeface="Comic Sans MS" panose="030F0902030302020204" pitchFamily="66" charset="0"/>
              </a:rPr>
              <a:t>Treat in mid-summer to late summer</a:t>
            </a:r>
          </a:p>
          <a:p>
            <a:pPr marL="682625" lvl="2"/>
            <a:r>
              <a:rPr lang="en-US" altLang="en-US" sz="1800" kern="0" dirty="0">
                <a:latin typeface="Comic Sans MS" panose="030F0902030302020204" pitchFamily="66" charset="0"/>
              </a:rPr>
              <a:t>Northwest</a:t>
            </a:r>
          </a:p>
          <a:p>
            <a:pPr marL="968375" lvl="3"/>
            <a:r>
              <a:rPr lang="en-US" altLang="en-US" sz="1400" kern="0" dirty="0">
                <a:latin typeface="Comic Sans MS" panose="030F0902030302020204" pitchFamily="66" charset="0"/>
              </a:rPr>
              <a:t>Transmission is highest in late spring thru fall </a:t>
            </a:r>
          </a:p>
          <a:p>
            <a:pPr marL="968375" lvl="3"/>
            <a:r>
              <a:rPr lang="en-US" altLang="en-US" sz="1400" kern="0" dirty="0">
                <a:latin typeface="Comic Sans MS" panose="030F0902030302020204" pitchFamily="66" charset="0"/>
              </a:rPr>
              <a:t>Treat in Winter</a:t>
            </a:r>
          </a:p>
        </p:txBody>
      </p:sp>
      <p:sp>
        <p:nvSpPr>
          <p:cNvPr id="3" name="Rectangle 3">
            <a:extLst>
              <a:ext uri="{FF2B5EF4-FFF2-40B4-BE49-F238E27FC236}">
                <a16:creationId xmlns:a16="http://schemas.microsoft.com/office/drawing/2014/main" id="{2D736289-1EA8-4A35-BAF5-8A1DE5D4D39A}"/>
              </a:ext>
            </a:extLst>
          </p:cNvPr>
          <p:cNvSpPr txBox="1">
            <a:spLocks noChangeArrowheads="1"/>
          </p:cNvSpPr>
          <p:nvPr/>
        </p:nvSpPr>
        <p:spPr>
          <a:xfrm>
            <a:off x="6277896" y="5500350"/>
            <a:ext cx="4201649" cy="12721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r>
              <a:rPr lang="en-US" altLang="en-US" sz="2000" dirty="0">
                <a:latin typeface="Comic Sans MS" pitchFamily="66" charset="0"/>
              </a:rPr>
              <a:t>Snail Control </a:t>
            </a:r>
            <a:r>
              <a:rPr lang="en-US" altLang="en-US" sz="2000" dirty="0">
                <a:solidFill>
                  <a:srgbClr val="FF0000"/>
                </a:solidFill>
                <a:latin typeface="Comic Sans MS" pitchFamily="66" charset="0"/>
              </a:rPr>
              <a:t>(unrealistic)</a:t>
            </a:r>
          </a:p>
          <a:p>
            <a:pPr marL="231775" indent="-231775"/>
            <a:r>
              <a:rPr lang="en-US" altLang="en-US" sz="2000" dirty="0">
                <a:latin typeface="Comic Sans MS" pitchFamily="66" charset="0"/>
              </a:rPr>
              <a:t>Grazing Control </a:t>
            </a:r>
          </a:p>
          <a:p>
            <a:pPr marL="682625" lvl="1" indent="-225425"/>
            <a:r>
              <a:rPr lang="en-US" altLang="en-US" sz="1800" dirty="0">
                <a:latin typeface="Comic Sans MS" pitchFamily="66" charset="0"/>
              </a:rPr>
              <a:t>Restrict access to wet areas </a:t>
            </a:r>
          </a:p>
        </p:txBody>
      </p:sp>
      <p:pic>
        <p:nvPicPr>
          <p:cNvPr id="5" name="Picture 4">
            <a:extLst>
              <a:ext uri="{FF2B5EF4-FFF2-40B4-BE49-F238E27FC236}">
                <a16:creationId xmlns:a16="http://schemas.microsoft.com/office/drawing/2014/main" id="{10E9EE8A-3EA7-112C-D458-DD3A29C1E27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687896" y="3011386"/>
            <a:ext cx="3270191" cy="2186940"/>
          </a:xfrm>
          <a:prstGeom prst="rect">
            <a:avLst/>
          </a:prstGeom>
        </p:spPr>
      </p:pic>
      <p:sp>
        <p:nvSpPr>
          <p:cNvPr id="6" name="Rectangle 4">
            <a:extLst>
              <a:ext uri="{FF2B5EF4-FFF2-40B4-BE49-F238E27FC236}">
                <a16:creationId xmlns:a16="http://schemas.microsoft.com/office/drawing/2014/main" id="{1C238E3A-32A8-F569-05BB-6DEF8EF35D8C}"/>
              </a:ext>
            </a:extLst>
          </p:cNvPr>
          <p:cNvSpPr txBox="1">
            <a:spLocks noChangeArrowheads="1"/>
          </p:cNvSpPr>
          <p:nvPr/>
        </p:nvSpPr>
        <p:spPr>
          <a:xfrm>
            <a:off x="435429" y="181462"/>
            <a:ext cx="489884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sz="4000" b="1" i="1" u="sng" dirty="0">
                <a:latin typeface="Comic Sans MS" pitchFamily="66" charset="0"/>
              </a:rPr>
              <a:t>Fasciola hepatica</a:t>
            </a:r>
            <a:br>
              <a:rPr lang="en-US" altLang="en-US" sz="4000" b="1" i="1" u="sng" dirty="0">
                <a:latin typeface="Comic Sans MS" pitchFamily="66" charset="0"/>
              </a:rPr>
            </a:br>
            <a:r>
              <a:rPr lang="en-US" altLang="en-US" sz="2800" dirty="0">
                <a:latin typeface="Comic Sans MS" pitchFamily="66" charset="0"/>
              </a:rPr>
              <a:t>Treatment &amp; Control</a:t>
            </a:r>
          </a:p>
        </p:txBody>
      </p:sp>
      <p:sp>
        <p:nvSpPr>
          <p:cNvPr id="8" name="TextBox 7">
            <a:extLst>
              <a:ext uri="{FF2B5EF4-FFF2-40B4-BE49-F238E27FC236}">
                <a16:creationId xmlns:a16="http://schemas.microsoft.com/office/drawing/2014/main" id="{4E4A4681-5DF4-132A-A0D5-09E2EFB3395D}"/>
              </a:ext>
            </a:extLst>
          </p:cNvPr>
          <p:cNvSpPr txBox="1"/>
          <p:nvPr/>
        </p:nvSpPr>
        <p:spPr>
          <a:xfrm>
            <a:off x="9312202" y="80923"/>
            <a:ext cx="2724583" cy="1077218"/>
          </a:xfrm>
          <a:prstGeom prst="rect">
            <a:avLst/>
          </a:prstGeom>
          <a:noFill/>
          <a:ln>
            <a:solidFill>
              <a:srgbClr val="FF0000"/>
            </a:solidFill>
          </a:ln>
        </p:spPr>
        <p:txBody>
          <a:bodyPr wrap="square" rtlCol="0">
            <a:spAutoFit/>
          </a:bodyPr>
          <a:lstStyle/>
          <a:p>
            <a:r>
              <a:rPr lang="en-US" sz="1600" dirty="0">
                <a:solidFill>
                  <a:srgbClr val="FF0000"/>
                </a:solidFill>
                <a:latin typeface="Comic Sans MS" panose="030F0702030302020204" pitchFamily="66" charset="0"/>
              </a:rPr>
              <a:t>True or False.</a:t>
            </a:r>
          </a:p>
          <a:p>
            <a:r>
              <a:rPr lang="en-US" sz="1600" dirty="0">
                <a:solidFill>
                  <a:srgbClr val="FF0000"/>
                </a:solidFill>
                <a:latin typeface="Comic Sans MS" panose="030F0702030302020204" pitchFamily="66" charset="0"/>
              </a:rPr>
              <a:t>Ivermectin is an excellent dewormer against Fluke or Tapeworm infections.</a:t>
            </a:r>
          </a:p>
        </p:txBody>
      </p:sp>
    </p:spTree>
    <p:extLst>
      <p:ext uri="{BB962C8B-B14F-4D97-AF65-F5344CB8AC3E}">
        <p14:creationId xmlns:p14="http://schemas.microsoft.com/office/powerpoint/2010/main" val="23017954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13846" y="254334"/>
            <a:ext cx="7736668" cy="583783"/>
          </a:xfrm>
        </p:spPr>
        <p:txBody>
          <a:bodyPr>
            <a:noAutofit/>
          </a:bodyPr>
          <a:lstStyle/>
          <a:p>
            <a:r>
              <a:rPr lang="en-US" altLang="en-US" sz="4000" b="1" i="1" u="sng" dirty="0">
                <a:latin typeface="Comic Sans MS" pitchFamily="66" charset="0"/>
              </a:rPr>
              <a:t>Fasciola</a:t>
            </a:r>
            <a:r>
              <a:rPr lang="en-US" altLang="en-US" sz="4000" b="1" u="sng" dirty="0">
                <a:latin typeface="Comic Sans MS" pitchFamily="66" charset="0"/>
              </a:rPr>
              <a:t>-associated diseases</a:t>
            </a:r>
            <a:endParaRPr lang="en-US" altLang="en-US" sz="4000" u="sng" dirty="0">
              <a:latin typeface="Comic Sans MS" pitchFamily="66" charset="0"/>
            </a:endParaRPr>
          </a:p>
        </p:txBody>
      </p:sp>
      <p:sp>
        <p:nvSpPr>
          <p:cNvPr id="15363" name="Rectangle 3"/>
          <p:cNvSpPr>
            <a:spLocks noGrp="1" noChangeArrowheads="1"/>
          </p:cNvSpPr>
          <p:nvPr>
            <p:ph idx="1"/>
          </p:nvPr>
        </p:nvSpPr>
        <p:spPr>
          <a:xfrm>
            <a:off x="2758659" y="1150791"/>
            <a:ext cx="6674681" cy="2227071"/>
          </a:xfrm>
        </p:spPr>
        <p:txBody>
          <a:bodyPr>
            <a:normAutofit/>
          </a:bodyPr>
          <a:lstStyle/>
          <a:p>
            <a:pPr marL="0" indent="0">
              <a:buNone/>
              <a:defRPr/>
            </a:pPr>
            <a:r>
              <a:rPr lang="en-US" altLang="en-US" sz="3200" dirty="0">
                <a:latin typeface="Comic Sans MS" panose="030F0702030302020204" pitchFamily="66" charset="0"/>
              </a:rPr>
              <a:t>Some bacterial diseases of livestock are associated with the hepatic migrations of the juvenile flukes.</a:t>
            </a:r>
          </a:p>
        </p:txBody>
      </p:sp>
      <p:sp>
        <p:nvSpPr>
          <p:cNvPr id="2" name="Content Placeholder 2">
            <a:extLst>
              <a:ext uri="{FF2B5EF4-FFF2-40B4-BE49-F238E27FC236}">
                <a16:creationId xmlns:a16="http://schemas.microsoft.com/office/drawing/2014/main" id="{DEDFBD46-3B88-AE7F-344B-3D18EBA87D76}"/>
              </a:ext>
            </a:extLst>
          </p:cNvPr>
          <p:cNvSpPr txBox="1">
            <a:spLocks/>
          </p:cNvSpPr>
          <p:nvPr/>
        </p:nvSpPr>
        <p:spPr>
          <a:xfrm>
            <a:off x="513846" y="4191000"/>
            <a:ext cx="4861719" cy="266700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altLang="en-US" dirty="0">
                <a:latin typeface="Comic Sans MS" panose="030F0702030302020204" pitchFamily="66" charset="0"/>
              </a:rPr>
              <a:t>Necrosis from juvenile fluke migrations allows </a:t>
            </a:r>
            <a:r>
              <a:rPr lang="en-US" altLang="en-US" i="1" u="sng" dirty="0">
                <a:latin typeface="Comic Sans MS" panose="030F0702030302020204" pitchFamily="66" charset="0"/>
              </a:rPr>
              <a:t>Clostridium </a:t>
            </a:r>
            <a:r>
              <a:rPr lang="en-US" altLang="en-US" i="1" u="sng" dirty="0" err="1">
                <a:latin typeface="Comic Sans MS" panose="030F0702030302020204" pitchFamily="66" charset="0"/>
              </a:rPr>
              <a:t>novyi</a:t>
            </a:r>
            <a:r>
              <a:rPr lang="en-US" altLang="en-US" dirty="0">
                <a:latin typeface="Comic Sans MS" panose="030F0702030302020204" pitchFamily="66" charset="0"/>
              </a:rPr>
              <a:t> type B to cause </a:t>
            </a:r>
            <a:r>
              <a:rPr lang="en-US" altLang="en-US" u="sng" dirty="0">
                <a:latin typeface="Comic Sans MS" panose="030F0702030302020204" pitchFamily="66" charset="0"/>
              </a:rPr>
              <a:t>Black Disease</a:t>
            </a:r>
          </a:p>
          <a:p>
            <a:pPr>
              <a:lnSpc>
                <a:spcPct val="120000"/>
              </a:lnSpc>
            </a:pPr>
            <a:r>
              <a:rPr lang="en-US" altLang="en-US" dirty="0">
                <a:latin typeface="Comic Sans MS" panose="030F0702030302020204" pitchFamily="66" charset="0"/>
              </a:rPr>
              <a:t>Primarily a disease of sheep &amp; goats</a:t>
            </a:r>
          </a:p>
          <a:p>
            <a:pPr>
              <a:lnSpc>
                <a:spcPct val="120000"/>
              </a:lnSpc>
            </a:pPr>
            <a:r>
              <a:rPr lang="en-US" altLang="en-US" dirty="0">
                <a:latin typeface="Comic Sans MS" panose="030F0702030302020204" pitchFamily="66" charset="0"/>
              </a:rPr>
              <a:t>Acute Death</a:t>
            </a:r>
          </a:p>
          <a:p>
            <a:pPr lvl="1">
              <a:lnSpc>
                <a:spcPct val="120000"/>
              </a:lnSpc>
            </a:pPr>
            <a:r>
              <a:rPr lang="en-US" altLang="en-US" dirty="0">
                <a:latin typeface="Comic Sans MS" panose="030F0702030302020204" pitchFamily="66" charset="0"/>
              </a:rPr>
              <a:t>Depression, fever, tachypnea just prior to death</a:t>
            </a:r>
          </a:p>
        </p:txBody>
      </p:sp>
      <p:pic>
        <p:nvPicPr>
          <p:cNvPr id="3" name="Picture 2">
            <a:extLst>
              <a:ext uri="{FF2B5EF4-FFF2-40B4-BE49-F238E27FC236}">
                <a16:creationId xmlns:a16="http://schemas.microsoft.com/office/drawing/2014/main" id="{49FE9F48-7D26-AB16-2988-9644EC9DBDE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4251" y="2059481"/>
            <a:ext cx="2084051" cy="1369519"/>
          </a:xfrm>
          <a:prstGeom prst="rect">
            <a:avLst/>
          </a:prstGeom>
        </p:spPr>
      </p:pic>
      <p:sp>
        <p:nvSpPr>
          <p:cNvPr id="4" name="Content Placeholder 2">
            <a:extLst>
              <a:ext uri="{FF2B5EF4-FFF2-40B4-BE49-F238E27FC236}">
                <a16:creationId xmlns:a16="http://schemas.microsoft.com/office/drawing/2014/main" id="{98867FC9-A6B5-82F9-1417-A9CB016C2D89}"/>
              </a:ext>
            </a:extLst>
          </p:cNvPr>
          <p:cNvSpPr txBox="1">
            <a:spLocks/>
          </p:cNvSpPr>
          <p:nvPr/>
        </p:nvSpPr>
        <p:spPr>
          <a:xfrm>
            <a:off x="6606457" y="4227095"/>
            <a:ext cx="5333999" cy="26309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altLang="en-US" sz="1800" dirty="0">
                <a:latin typeface="Comic Sans MS" panose="030F0702030302020204" pitchFamily="66" charset="0"/>
              </a:rPr>
              <a:t>Necrosis from juvenile fluke migrations allows </a:t>
            </a:r>
            <a:r>
              <a:rPr lang="en-US" altLang="en-US" sz="1800" i="1" u="sng" dirty="0">
                <a:latin typeface="Comic Sans MS" panose="030F0702030302020204" pitchFamily="66" charset="0"/>
              </a:rPr>
              <a:t>Clostridium  </a:t>
            </a:r>
            <a:r>
              <a:rPr lang="en-US" altLang="en-US" sz="1800" i="1" u="sng" dirty="0" err="1">
                <a:latin typeface="Comic Sans MS" panose="030F0702030302020204" pitchFamily="66" charset="0"/>
              </a:rPr>
              <a:t>hemolyticum</a:t>
            </a:r>
            <a:r>
              <a:rPr lang="en-US" altLang="en-US" sz="1800" i="1" dirty="0">
                <a:latin typeface="Comic Sans MS" panose="030F0702030302020204" pitchFamily="66" charset="0"/>
              </a:rPr>
              <a:t>  </a:t>
            </a:r>
            <a:r>
              <a:rPr lang="en-US" altLang="en-US" sz="1800" dirty="0">
                <a:latin typeface="Comic Sans MS" panose="030F0702030302020204" pitchFamily="66" charset="0"/>
              </a:rPr>
              <a:t>to cause </a:t>
            </a:r>
            <a:r>
              <a:rPr lang="en-US" altLang="en-US" sz="1800" u="sng" dirty="0">
                <a:latin typeface="Comic Sans MS" panose="030F0702030302020204" pitchFamily="66" charset="0"/>
              </a:rPr>
              <a:t>Red Water Disease</a:t>
            </a:r>
          </a:p>
          <a:p>
            <a:pPr>
              <a:lnSpc>
                <a:spcPct val="100000"/>
              </a:lnSpc>
            </a:pPr>
            <a:r>
              <a:rPr lang="en-US" altLang="en-US" sz="1800" dirty="0">
                <a:latin typeface="Comic Sans MS" panose="030F0702030302020204" pitchFamily="66" charset="0"/>
              </a:rPr>
              <a:t>Primarily a disease of cattle</a:t>
            </a:r>
          </a:p>
          <a:p>
            <a:pPr>
              <a:lnSpc>
                <a:spcPct val="100000"/>
              </a:lnSpc>
            </a:pPr>
            <a:r>
              <a:rPr lang="en-US" altLang="en-US" sz="1800" dirty="0">
                <a:latin typeface="Comic Sans MS" panose="030F0702030302020204" pitchFamily="66" charset="0"/>
              </a:rPr>
              <a:t>Acute Death</a:t>
            </a:r>
          </a:p>
          <a:p>
            <a:pPr lvl="1">
              <a:lnSpc>
                <a:spcPct val="100000"/>
              </a:lnSpc>
            </a:pPr>
            <a:r>
              <a:rPr lang="en-US" altLang="en-US" sz="1600" dirty="0">
                <a:latin typeface="Comic Sans MS" panose="030F0702030302020204" pitchFamily="66" charset="0"/>
              </a:rPr>
              <a:t>Depression, fever, tachypnea, hemoglobinuria, and icterus prior to death</a:t>
            </a:r>
          </a:p>
          <a:p>
            <a:pPr lvl="1">
              <a:lnSpc>
                <a:spcPct val="100000"/>
              </a:lnSpc>
            </a:pPr>
            <a:r>
              <a:rPr lang="en-US" altLang="en-US" sz="1600" dirty="0">
                <a:latin typeface="Comic Sans MS" panose="030F0702030302020204" pitchFamily="66" charset="0"/>
              </a:rPr>
              <a:t>Reddish urine</a:t>
            </a:r>
          </a:p>
        </p:txBody>
      </p:sp>
      <p:pic>
        <p:nvPicPr>
          <p:cNvPr id="5" name="Picture 4">
            <a:extLst>
              <a:ext uri="{FF2B5EF4-FFF2-40B4-BE49-F238E27FC236}">
                <a16:creationId xmlns:a16="http://schemas.microsoft.com/office/drawing/2014/main" id="{0EA471A9-EC6F-08B2-9CA5-639D0C56E67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757030" y="1574664"/>
            <a:ext cx="2154256" cy="1974885"/>
          </a:xfrm>
          <a:prstGeom prst="rect">
            <a:avLst/>
          </a:prstGeom>
        </p:spPr>
      </p:pic>
      <p:sp>
        <p:nvSpPr>
          <p:cNvPr id="6" name="Title 1">
            <a:extLst>
              <a:ext uri="{FF2B5EF4-FFF2-40B4-BE49-F238E27FC236}">
                <a16:creationId xmlns:a16="http://schemas.microsoft.com/office/drawing/2014/main" id="{F96A1926-DA7A-45D8-2BD8-83E9C72AEEEB}"/>
              </a:ext>
            </a:extLst>
          </p:cNvPr>
          <p:cNvSpPr txBox="1">
            <a:spLocks/>
          </p:cNvSpPr>
          <p:nvPr/>
        </p:nvSpPr>
        <p:spPr>
          <a:xfrm>
            <a:off x="513846" y="3773039"/>
            <a:ext cx="4720389" cy="37639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Comic Sans MS" panose="030F0702030302020204" pitchFamily="66" charset="0"/>
              </a:rPr>
              <a:t>Infectious Necrotic Hepatitis</a:t>
            </a:r>
          </a:p>
        </p:txBody>
      </p:sp>
      <p:sp>
        <p:nvSpPr>
          <p:cNvPr id="7" name="Title 1">
            <a:extLst>
              <a:ext uri="{FF2B5EF4-FFF2-40B4-BE49-F238E27FC236}">
                <a16:creationId xmlns:a16="http://schemas.microsoft.com/office/drawing/2014/main" id="{691D2152-9A57-A1CA-26BD-6C9ECAD5A843}"/>
              </a:ext>
            </a:extLst>
          </p:cNvPr>
          <p:cNvSpPr txBox="1">
            <a:spLocks/>
          </p:cNvSpPr>
          <p:nvPr/>
        </p:nvSpPr>
        <p:spPr>
          <a:xfrm>
            <a:off x="6699514" y="3625194"/>
            <a:ext cx="4134644" cy="52625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sz="2400" b="1" dirty="0">
                <a:latin typeface="Comic Sans MS" panose="030F0702030302020204" pitchFamily="66" charset="0"/>
              </a:rPr>
              <a:t>Bacillary Hemoglobinuria</a:t>
            </a:r>
          </a:p>
        </p:txBody>
      </p:sp>
      <p:pic>
        <p:nvPicPr>
          <p:cNvPr id="8" name="Picture 7">
            <a:extLst>
              <a:ext uri="{FF2B5EF4-FFF2-40B4-BE49-F238E27FC236}">
                <a16:creationId xmlns:a16="http://schemas.microsoft.com/office/drawing/2014/main" id="{82F297FF-B5FC-30E6-0F65-6AF8F819255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63440" y="917886"/>
            <a:ext cx="9156986" cy="103641"/>
          </a:xfrm>
          <a:prstGeom prst="rect">
            <a:avLst/>
          </a:prstGeom>
        </p:spPr>
      </p:pic>
    </p:spTree>
    <p:extLst>
      <p:ext uri="{BB962C8B-B14F-4D97-AF65-F5344CB8AC3E}">
        <p14:creationId xmlns:p14="http://schemas.microsoft.com/office/powerpoint/2010/main" val="40966745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52945" y="0"/>
            <a:ext cx="5423263" cy="1143000"/>
          </a:xfrm>
        </p:spPr>
        <p:txBody>
          <a:bodyPr>
            <a:normAutofit/>
          </a:bodyPr>
          <a:lstStyle/>
          <a:p>
            <a:r>
              <a:rPr lang="en-US" altLang="en-US" b="1" i="1" u="sng" dirty="0">
                <a:latin typeface="Comic Sans MS" pitchFamily="66" charset="0"/>
              </a:rPr>
              <a:t>Fascioloides magna</a:t>
            </a:r>
            <a:br>
              <a:rPr lang="en-US" altLang="en-US" b="1" i="1" u="sng" dirty="0">
                <a:latin typeface="Comic Sans MS" pitchFamily="66" charset="0"/>
              </a:rPr>
            </a:br>
            <a:r>
              <a:rPr lang="en-US" altLang="en-US" sz="3100" dirty="0">
                <a:latin typeface="Comic Sans MS" pitchFamily="66" charset="0"/>
              </a:rPr>
              <a:t>Giant American Liver Fluke</a:t>
            </a:r>
          </a:p>
        </p:txBody>
      </p:sp>
      <p:pic>
        <p:nvPicPr>
          <p:cNvPr id="21508" name="Picture 5" descr="C:\Users\jflowers\Documents\06_Images\image catalogue\images to sort\fascioloides\fascioloidesA.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49300" y="1310348"/>
            <a:ext cx="3619184" cy="27143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87337EEC-57BD-4D54-BECC-C1986811A646}"/>
              </a:ext>
            </a:extLst>
          </p:cNvPr>
          <p:cNvSpPr txBox="1"/>
          <p:nvPr/>
        </p:nvSpPr>
        <p:spPr>
          <a:xfrm>
            <a:off x="850016" y="4024736"/>
            <a:ext cx="3417751" cy="261610"/>
          </a:xfrm>
          <a:prstGeom prst="rect">
            <a:avLst/>
          </a:prstGeom>
          <a:noFill/>
        </p:spPr>
        <p:txBody>
          <a:bodyPr wrap="square" rtlCol="0">
            <a:spAutoFit/>
          </a:bodyPr>
          <a:lstStyle/>
          <a:p>
            <a:r>
              <a:rPr lang="en-US" sz="1100" dirty="0">
                <a:latin typeface="Comic Sans MS" panose="030F0702030302020204" pitchFamily="66" charset="0"/>
              </a:rPr>
              <a:t>Live flukes recently necropsied from a deer liver.</a:t>
            </a:r>
          </a:p>
        </p:txBody>
      </p:sp>
      <p:sp>
        <p:nvSpPr>
          <p:cNvPr id="7" name="Rectangle 3">
            <a:extLst>
              <a:ext uri="{FF2B5EF4-FFF2-40B4-BE49-F238E27FC236}">
                <a16:creationId xmlns:a16="http://schemas.microsoft.com/office/drawing/2014/main" id="{83CFCB45-0755-3A09-830B-0F70DE5B651D}"/>
              </a:ext>
            </a:extLst>
          </p:cNvPr>
          <p:cNvSpPr>
            <a:spLocks noGrp="1" noChangeArrowheads="1"/>
          </p:cNvSpPr>
          <p:nvPr>
            <p:ph idx="1"/>
          </p:nvPr>
        </p:nvSpPr>
        <p:spPr>
          <a:xfrm>
            <a:off x="284747" y="4352347"/>
            <a:ext cx="6392111" cy="2112621"/>
          </a:xfrm>
        </p:spPr>
        <p:txBody>
          <a:bodyPr>
            <a:normAutofit/>
          </a:bodyPr>
          <a:lstStyle/>
          <a:p>
            <a:pPr marL="0" indent="0">
              <a:lnSpc>
                <a:spcPct val="120000"/>
              </a:lnSpc>
              <a:buNone/>
            </a:pPr>
            <a:r>
              <a:rPr lang="en-US" altLang="en-US" sz="1800" b="1" u="sng" dirty="0">
                <a:latin typeface="Comic Sans MS" pitchFamily="66" charset="0"/>
              </a:rPr>
              <a:t>Life Cycle </a:t>
            </a:r>
            <a:r>
              <a:rPr lang="en-US" altLang="en-US" sz="1800" b="1" u="sng" dirty="0">
                <a:solidFill>
                  <a:srgbClr val="FF0000"/>
                </a:solidFill>
                <a:latin typeface="Comic Sans MS" pitchFamily="66" charset="0"/>
              </a:rPr>
              <a:t>HIGHLIGHTS</a:t>
            </a:r>
          </a:p>
          <a:p>
            <a:pPr marL="177800" indent="-177800">
              <a:lnSpc>
                <a:spcPct val="80000"/>
              </a:lnSpc>
            </a:pPr>
            <a:r>
              <a:rPr lang="en-US" altLang="en-US" sz="1600" b="1" dirty="0">
                <a:latin typeface="Comic Sans MS" pitchFamily="66" charset="0"/>
              </a:rPr>
              <a:t>Aquatic</a:t>
            </a:r>
          </a:p>
          <a:p>
            <a:pPr marL="177800" indent="-177800">
              <a:lnSpc>
                <a:spcPct val="80000"/>
              </a:lnSpc>
            </a:pPr>
            <a:r>
              <a:rPr lang="en-US" altLang="en-US" sz="1600" b="1" dirty="0">
                <a:latin typeface="Comic Sans MS" pitchFamily="66" charset="0"/>
              </a:rPr>
              <a:t>Definitive Hosts -- Cervids (deer, elk)</a:t>
            </a:r>
          </a:p>
          <a:p>
            <a:pPr marL="635000" lvl="1" indent="-177800">
              <a:lnSpc>
                <a:spcPct val="80000"/>
              </a:lnSpc>
            </a:pPr>
            <a:r>
              <a:rPr lang="en-US" altLang="en-US" sz="1400" b="1" dirty="0">
                <a:latin typeface="Comic Sans MS" pitchFamily="66" charset="0"/>
              </a:rPr>
              <a:t>liver cavitations </a:t>
            </a:r>
          </a:p>
          <a:p>
            <a:pPr marL="177800" indent="-177800">
              <a:lnSpc>
                <a:spcPct val="80000"/>
              </a:lnSpc>
            </a:pPr>
            <a:r>
              <a:rPr lang="en-US" altLang="en-US" sz="1600" b="1" dirty="0">
                <a:latin typeface="Comic Sans MS" pitchFamily="66" charset="0"/>
              </a:rPr>
              <a:t>Pond / Puddle snail hosts</a:t>
            </a:r>
          </a:p>
          <a:p>
            <a:pPr marL="177800" indent="-177800">
              <a:lnSpc>
                <a:spcPct val="80000"/>
              </a:lnSpc>
            </a:pPr>
            <a:r>
              <a:rPr lang="en-US" altLang="en-US" sz="1600" b="1" dirty="0">
                <a:latin typeface="Comic Sans MS" pitchFamily="66" charset="0"/>
              </a:rPr>
              <a:t>2nd Intermediate Host -- Semi-aquatic Vegetation</a:t>
            </a:r>
          </a:p>
        </p:txBody>
      </p:sp>
      <p:sp>
        <p:nvSpPr>
          <p:cNvPr id="8" name="Rectangle 3">
            <a:extLst>
              <a:ext uri="{FF2B5EF4-FFF2-40B4-BE49-F238E27FC236}">
                <a16:creationId xmlns:a16="http://schemas.microsoft.com/office/drawing/2014/main" id="{DC28DD61-A8F2-992F-B489-0B4EA6D37A7F}"/>
              </a:ext>
            </a:extLst>
          </p:cNvPr>
          <p:cNvSpPr txBox="1">
            <a:spLocks noChangeArrowheads="1"/>
          </p:cNvSpPr>
          <p:nvPr/>
        </p:nvSpPr>
        <p:spPr>
          <a:xfrm>
            <a:off x="6096000" y="4804610"/>
            <a:ext cx="5868069" cy="192505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77800" indent="-177800">
              <a:lnSpc>
                <a:spcPct val="80000"/>
              </a:lnSpc>
            </a:pPr>
            <a:r>
              <a:rPr lang="en-US" altLang="en-US" sz="1600" b="1" dirty="0">
                <a:latin typeface="Comic Sans MS" pitchFamily="66" charset="0"/>
              </a:rPr>
              <a:t>Young flukes migrate through liver parenchyma before maturing in cysts with connections to bile ducts </a:t>
            </a:r>
          </a:p>
          <a:p>
            <a:pPr marL="177800" indent="-177800">
              <a:lnSpc>
                <a:spcPct val="80000"/>
              </a:lnSpc>
            </a:pPr>
            <a:r>
              <a:rPr lang="en-US" altLang="en-US" sz="1600" b="1" dirty="0">
                <a:latin typeface="Comic Sans MS" pitchFamily="66" charset="0"/>
              </a:rPr>
              <a:t>Dead-end Hosts (dead-end for fluke) </a:t>
            </a:r>
          </a:p>
          <a:p>
            <a:pPr marL="627063" lvl="1" indent="-169863">
              <a:lnSpc>
                <a:spcPct val="80000"/>
              </a:lnSpc>
            </a:pPr>
            <a:r>
              <a:rPr lang="en-US" altLang="en-US" sz="1400" b="1" dirty="0">
                <a:latin typeface="Comic Sans MS" pitchFamily="66" charset="0"/>
              </a:rPr>
              <a:t>Sheep, Goats, Camelids: migration of young flukes cause liver damage &amp; </a:t>
            </a:r>
            <a:r>
              <a:rPr lang="en-US" altLang="en-US" sz="1400" b="1" u="sng" dirty="0">
                <a:latin typeface="Comic Sans MS" pitchFamily="66" charset="0"/>
              </a:rPr>
              <a:t>death</a:t>
            </a:r>
            <a:r>
              <a:rPr lang="en-US" altLang="en-US" sz="1400" b="1" dirty="0">
                <a:latin typeface="Comic Sans MS" pitchFamily="66" charset="0"/>
              </a:rPr>
              <a:t> </a:t>
            </a:r>
          </a:p>
          <a:p>
            <a:pPr marL="627063" lvl="1" indent="-169863">
              <a:lnSpc>
                <a:spcPct val="80000"/>
              </a:lnSpc>
            </a:pPr>
            <a:r>
              <a:rPr lang="en-US" altLang="en-US" sz="1400" b="1" dirty="0">
                <a:latin typeface="Comic Sans MS" pitchFamily="66" charset="0"/>
              </a:rPr>
              <a:t>Cattle: Adult worms walled off in fibrotic cysts.</a:t>
            </a:r>
          </a:p>
          <a:p>
            <a:pPr marL="177800" indent="-177800">
              <a:lnSpc>
                <a:spcPct val="80000"/>
              </a:lnSpc>
            </a:pPr>
            <a:r>
              <a:rPr lang="en-US" altLang="en-US" sz="1600" b="1" dirty="0">
                <a:latin typeface="Comic Sans MS" pitchFamily="66" charset="0"/>
              </a:rPr>
              <a:t>Not Zoonotic </a:t>
            </a:r>
            <a:endParaRPr lang="en-US" altLang="en-US" sz="1600" dirty="0">
              <a:latin typeface="Comic Sans MS" pitchFamily="66" charset="0"/>
            </a:endParaRPr>
          </a:p>
        </p:txBody>
      </p:sp>
      <p:pic>
        <p:nvPicPr>
          <p:cNvPr id="3" name="Picture 2">
            <a:extLst>
              <a:ext uri="{FF2B5EF4-FFF2-40B4-BE49-F238E27FC236}">
                <a16:creationId xmlns:a16="http://schemas.microsoft.com/office/drawing/2014/main" id="{24ABFC91-C9C9-8BA6-8850-2512B71B5A2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4747" y="1091179"/>
            <a:ext cx="9156986" cy="103641"/>
          </a:xfrm>
          <a:prstGeom prst="rect">
            <a:avLst/>
          </a:prstGeom>
        </p:spPr>
      </p:pic>
      <p:pic>
        <p:nvPicPr>
          <p:cNvPr id="5" name="Picture 4" descr="Diagram&#10;&#10;Description automatically generated">
            <a:extLst>
              <a:ext uri="{FF2B5EF4-FFF2-40B4-BE49-F238E27FC236}">
                <a16:creationId xmlns:a16="http://schemas.microsoft.com/office/drawing/2014/main" id="{7FDDF3D0-AB85-3C2B-2E0E-91B53241223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170665" y="297257"/>
            <a:ext cx="5257800" cy="4130040"/>
          </a:xfrm>
          <a:prstGeom prst="rect">
            <a:avLst/>
          </a:prstGeom>
        </p:spPr>
      </p:pic>
    </p:spTree>
    <p:extLst>
      <p:ext uri="{BB962C8B-B14F-4D97-AF65-F5344CB8AC3E}">
        <p14:creationId xmlns:p14="http://schemas.microsoft.com/office/powerpoint/2010/main" val="30378148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B466124-AE78-D25A-5B9D-8046BDAB62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9766" y="1248633"/>
            <a:ext cx="9156986" cy="103641"/>
          </a:xfrm>
          <a:prstGeom prst="rect">
            <a:avLst/>
          </a:prstGeom>
        </p:spPr>
      </p:pic>
      <p:sp>
        <p:nvSpPr>
          <p:cNvPr id="24579" name="Rectangle 3"/>
          <p:cNvSpPr>
            <a:spLocks noGrp="1" noChangeArrowheads="1"/>
          </p:cNvSpPr>
          <p:nvPr>
            <p:ph idx="1"/>
          </p:nvPr>
        </p:nvSpPr>
        <p:spPr>
          <a:xfrm>
            <a:off x="121687" y="1700072"/>
            <a:ext cx="6986921" cy="1978153"/>
          </a:xfrm>
        </p:spPr>
        <p:txBody>
          <a:bodyPr>
            <a:normAutofit/>
          </a:bodyPr>
          <a:lstStyle/>
          <a:p>
            <a:pPr marL="223838" indent="-223838"/>
            <a:r>
              <a:rPr lang="en-US" altLang="en-US" sz="1800" b="1" dirty="0">
                <a:latin typeface="Comic Sans MS" pitchFamily="66" charset="0"/>
              </a:rPr>
              <a:t>Mainly endemic in wild cervid populations</a:t>
            </a:r>
          </a:p>
          <a:p>
            <a:pPr marL="223838" indent="-223838"/>
            <a:r>
              <a:rPr lang="en-US" altLang="en-US" sz="1800" b="1" dirty="0">
                <a:latin typeface="Comic Sans MS" pitchFamily="66" charset="0"/>
              </a:rPr>
              <a:t>Scattered throughout US </a:t>
            </a:r>
          </a:p>
          <a:p>
            <a:pPr marL="223838" indent="-223838"/>
            <a:r>
              <a:rPr lang="en-US" altLang="en-US" sz="1800" b="1" dirty="0">
                <a:latin typeface="Comic Sans MS" pitchFamily="66" charset="0"/>
              </a:rPr>
              <a:t>Prevents goat &amp; sheep production in Minnesota &amp; Michigan </a:t>
            </a:r>
          </a:p>
          <a:p>
            <a:pPr marL="223838" indent="-223838"/>
            <a:r>
              <a:rPr lang="en-US" altLang="en-US" sz="1800" b="1" dirty="0">
                <a:latin typeface="Comic Sans MS" pitchFamily="66" charset="0"/>
              </a:rPr>
              <a:t>Sporadic in white-tailed deer in North Carolina</a:t>
            </a:r>
            <a:endParaRPr lang="en-US" altLang="en-US" sz="2000" b="1" dirty="0">
              <a:latin typeface="Comic Sans MS" pitchFamily="66" charset="0"/>
            </a:endParaRPr>
          </a:p>
          <a:p>
            <a:pPr marL="690563" lvl="1" indent="-225425"/>
            <a:r>
              <a:rPr lang="en-US" altLang="en-US" sz="1600" b="1" dirty="0">
                <a:latin typeface="Comic Sans MS" pitchFamily="66" charset="0"/>
              </a:rPr>
              <a:t>Recent goat, sheep, camelid, cattle infections in NC </a:t>
            </a:r>
          </a:p>
        </p:txBody>
      </p:sp>
      <p:sp>
        <p:nvSpPr>
          <p:cNvPr id="2" name="Rectangle 2">
            <a:extLst>
              <a:ext uri="{FF2B5EF4-FFF2-40B4-BE49-F238E27FC236}">
                <a16:creationId xmlns:a16="http://schemas.microsoft.com/office/drawing/2014/main" id="{4D193F75-5F61-0C1E-F4F0-FCCEAE5440A3}"/>
              </a:ext>
            </a:extLst>
          </p:cNvPr>
          <p:cNvSpPr txBox="1">
            <a:spLocks noChangeArrowheads="1"/>
          </p:cNvSpPr>
          <p:nvPr/>
        </p:nvSpPr>
        <p:spPr>
          <a:xfrm>
            <a:off x="457200" y="105633"/>
            <a:ext cx="5381897"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i="1" u="sng" dirty="0">
                <a:latin typeface="Comic Sans MS" pitchFamily="66" charset="0"/>
              </a:rPr>
              <a:t>Fascioloides magna</a:t>
            </a:r>
            <a:br>
              <a:rPr lang="en-US" altLang="en-US" b="1" i="1" u="sng" dirty="0">
                <a:latin typeface="Comic Sans MS" pitchFamily="66" charset="0"/>
              </a:rPr>
            </a:br>
            <a:r>
              <a:rPr lang="en-US" altLang="en-US" sz="3100" dirty="0">
                <a:latin typeface="Comic Sans MS" pitchFamily="66" charset="0"/>
              </a:rPr>
              <a:t>Geographic Distribution</a:t>
            </a:r>
          </a:p>
        </p:txBody>
      </p:sp>
      <p:pic>
        <p:nvPicPr>
          <p:cNvPr id="5" name="Picture 4" descr="A close up of a map&#10;&#10;Description automatically generated">
            <a:extLst>
              <a:ext uri="{FF2B5EF4-FFF2-40B4-BE49-F238E27FC236}">
                <a16:creationId xmlns:a16="http://schemas.microsoft.com/office/drawing/2014/main" id="{DB20A87D-D0EA-7595-6262-4C1F037B677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78710" y="385010"/>
            <a:ext cx="4472317" cy="4965031"/>
          </a:xfrm>
          <a:prstGeom prst="rect">
            <a:avLst/>
          </a:prstGeom>
        </p:spPr>
      </p:pic>
      <p:pic>
        <p:nvPicPr>
          <p:cNvPr id="8" name="Picture 7" descr="Diagram&#10;&#10;Description automatically generated">
            <a:extLst>
              <a:ext uri="{FF2B5EF4-FFF2-40B4-BE49-F238E27FC236}">
                <a16:creationId xmlns:a16="http://schemas.microsoft.com/office/drawing/2014/main" id="{673107D1-EE78-D38D-2BE0-52903A4EE6A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0973" y="3908819"/>
            <a:ext cx="6400800" cy="2505456"/>
          </a:xfrm>
          <a:prstGeom prst="rect">
            <a:avLst/>
          </a:prstGeom>
        </p:spPr>
      </p:pic>
    </p:spTree>
    <p:extLst>
      <p:ext uri="{BB962C8B-B14F-4D97-AF65-F5344CB8AC3E}">
        <p14:creationId xmlns:p14="http://schemas.microsoft.com/office/powerpoint/2010/main" val="26111530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C50BF4C-CC18-B9E2-FD19-CAE8B8496C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4747" y="1300187"/>
            <a:ext cx="9156986" cy="103641"/>
          </a:xfrm>
          <a:prstGeom prst="rect">
            <a:avLst/>
          </a:prstGeom>
        </p:spPr>
      </p:pic>
      <p:sp>
        <p:nvSpPr>
          <p:cNvPr id="25603" name="Rectangle 3"/>
          <p:cNvSpPr>
            <a:spLocks noGrp="1" noChangeArrowheads="1"/>
          </p:cNvSpPr>
          <p:nvPr>
            <p:ph idx="1"/>
          </p:nvPr>
        </p:nvSpPr>
        <p:spPr>
          <a:xfrm>
            <a:off x="346363" y="1454728"/>
            <a:ext cx="8839200" cy="1673483"/>
          </a:xfrm>
        </p:spPr>
        <p:txBody>
          <a:bodyPr>
            <a:normAutofit/>
          </a:bodyPr>
          <a:lstStyle/>
          <a:p>
            <a:pPr marL="168275" indent="-168275"/>
            <a:r>
              <a:rPr lang="en-US" altLang="en-US" sz="2000" b="1" dirty="0">
                <a:latin typeface="Comic Sans MS" pitchFamily="66" charset="0"/>
              </a:rPr>
              <a:t>Wild Cervids </a:t>
            </a:r>
          </a:p>
          <a:p>
            <a:pPr marL="457200" lvl="1" indent="-215900"/>
            <a:r>
              <a:rPr lang="en-US" altLang="en-US" sz="1800" b="1" dirty="0">
                <a:latin typeface="Comic Sans MS" pitchFamily="66" charset="0"/>
              </a:rPr>
              <a:t>Liver cavitations containing adult flukes and melanoid (hematin) fluid</a:t>
            </a:r>
          </a:p>
          <a:p>
            <a:pPr marL="457200" lvl="1" indent="-215900"/>
            <a:r>
              <a:rPr lang="en-US" altLang="en-US" sz="1800" b="1" dirty="0">
                <a:latin typeface="Comic Sans MS" pitchFamily="66" charset="0"/>
              </a:rPr>
              <a:t>Subclinical, unless very, very heavy infection</a:t>
            </a:r>
          </a:p>
          <a:p>
            <a:pPr marL="457200" lvl="1" indent="-215900"/>
            <a:r>
              <a:rPr lang="en-US" altLang="en-US" sz="1400" b="1" dirty="0">
                <a:latin typeface="Comic Sans MS" pitchFamily="66" charset="0"/>
              </a:rPr>
              <a:t>(118 flukes from 1 deer, but not debilitated) </a:t>
            </a:r>
            <a:r>
              <a:rPr lang="en-US" altLang="en-US" sz="1100" b="1" dirty="0">
                <a:latin typeface="Comic Sans MS" pitchFamily="66" charset="0"/>
              </a:rPr>
              <a:t>(Pursglove et al. 1977)</a:t>
            </a:r>
            <a:endParaRPr lang="en-US" altLang="en-US" sz="2000" b="1" dirty="0">
              <a:latin typeface="Comic Sans MS" pitchFamily="66" charset="0"/>
            </a:endParaRPr>
          </a:p>
        </p:txBody>
      </p:sp>
      <p:sp>
        <p:nvSpPr>
          <p:cNvPr id="2" name="Rectangle 2">
            <a:extLst>
              <a:ext uri="{FF2B5EF4-FFF2-40B4-BE49-F238E27FC236}">
                <a16:creationId xmlns:a16="http://schemas.microsoft.com/office/drawing/2014/main" id="{352F3E31-9172-3FA5-4AC3-C69094E9A32C}"/>
              </a:ext>
            </a:extLst>
          </p:cNvPr>
          <p:cNvSpPr txBox="1">
            <a:spLocks noChangeArrowheads="1"/>
          </p:cNvSpPr>
          <p:nvPr/>
        </p:nvSpPr>
        <p:spPr>
          <a:xfrm>
            <a:off x="601994" y="168260"/>
            <a:ext cx="6019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i="1" u="sng" dirty="0">
                <a:latin typeface="Comic Sans MS" pitchFamily="66" charset="0"/>
              </a:rPr>
              <a:t>Fascioloides magna</a:t>
            </a:r>
            <a:br>
              <a:rPr lang="en-US" altLang="en-US" b="1" i="1" u="sng" dirty="0">
                <a:latin typeface="Comic Sans MS" pitchFamily="66" charset="0"/>
              </a:rPr>
            </a:br>
            <a:r>
              <a:rPr lang="en-US" altLang="en-US" sz="3100" dirty="0">
                <a:latin typeface="Comic Sans MS" pitchFamily="66" charset="0"/>
              </a:rPr>
              <a:t>Pathology</a:t>
            </a:r>
          </a:p>
        </p:txBody>
      </p:sp>
      <p:sp>
        <p:nvSpPr>
          <p:cNvPr id="5" name="Rectangle 3">
            <a:extLst>
              <a:ext uri="{FF2B5EF4-FFF2-40B4-BE49-F238E27FC236}">
                <a16:creationId xmlns:a16="http://schemas.microsoft.com/office/drawing/2014/main" id="{94C62704-AAA5-99D4-2ABF-2C56B8BB7DE9}"/>
              </a:ext>
            </a:extLst>
          </p:cNvPr>
          <p:cNvSpPr txBox="1">
            <a:spLocks noChangeArrowheads="1"/>
          </p:cNvSpPr>
          <p:nvPr/>
        </p:nvSpPr>
        <p:spPr>
          <a:xfrm>
            <a:off x="4302347" y="2926085"/>
            <a:ext cx="7633008" cy="282049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68275" indent="-168275"/>
            <a:r>
              <a:rPr lang="en-US" altLang="en-US" sz="2000" b="1" dirty="0">
                <a:latin typeface="Comic Sans MS" pitchFamily="66" charset="0"/>
              </a:rPr>
              <a:t>Sheep, Goats, &amp; Camelids </a:t>
            </a:r>
          </a:p>
          <a:p>
            <a:pPr marL="457200" lvl="1" indent="-238125"/>
            <a:r>
              <a:rPr lang="en-US" altLang="en-US" sz="1800" b="1" dirty="0">
                <a:latin typeface="Comic Sans MS" pitchFamily="66" charset="0"/>
              </a:rPr>
              <a:t>Severe liver damage, hemorrhage, inflammation, sudden death </a:t>
            </a:r>
          </a:p>
          <a:p>
            <a:pPr marL="457200" lvl="1" indent="-238125"/>
            <a:r>
              <a:rPr lang="en-US" altLang="en-US" sz="1800" b="1" dirty="0">
                <a:latin typeface="Comic Sans MS" pitchFamily="66" charset="0"/>
              </a:rPr>
              <a:t>Juvenile migratory trauma may precipitate "black disease" </a:t>
            </a:r>
            <a:endParaRPr lang="en-US" altLang="en-US" sz="2000" b="1" dirty="0">
              <a:latin typeface="Comic Sans MS" pitchFamily="66" charset="0"/>
            </a:endParaRPr>
          </a:p>
          <a:p>
            <a:pPr marL="168275" indent="-168275"/>
            <a:r>
              <a:rPr lang="en-US" altLang="en-US" sz="2000" b="1" dirty="0">
                <a:latin typeface="Comic Sans MS" pitchFamily="66" charset="0"/>
              </a:rPr>
              <a:t>Cattle </a:t>
            </a:r>
          </a:p>
          <a:p>
            <a:pPr marL="457200" lvl="1" indent="-215900"/>
            <a:r>
              <a:rPr lang="en-US" altLang="en-US" sz="1800" b="1" dirty="0">
                <a:latin typeface="Comic Sans MS" pitchFamily="66" charset="0"/>
              </a:rPr>
              <a:t>Subclinical, minor damage, unless very heavy infection </a:t>
            </a:r>
          </a:p>
          <a:p>
            <a:pPr marL="457200" lvl="1" indent="-215900"/>
            <a:r>
              <a:rPr lang="en-US" altLang="en-US" sz="1800" b="1" dirty="0">
                <a:latin typeface="Comic Sans MS" pitchFamily="66" charset="0"/>
              </a:rPr>
              <a:t>Liver Condemnations </a:t>
            </a:r>
            <a:endParaRPr lang="en-US" altLang="en-US" sz="1800" dirty="0">
              <a:latin typeface="Comic Sans MS" pitchFamily="66" charset="0"/>
            </a:endParaRPr>
          </a:p>
        </p:txBody>
      </p:sp>
      <p:pic>
        <p:nvPicPr>
          <p:cNvPr id="8" name="Picture 5" descr="path2">
            <a:extLst>
              <a:ext uri="{FF2B5EF4-FFF2-40B4-BE49-F238E27FC236}">
                <a16:creationId xmlns:a16="http://schemas.microsoft.com/office/drawing/2014/main" id="{B58EA929-8DC5-3684-A381-0C1A7C27E171}"/>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a:xfrm>
            <a:off x="7185141" y="4936500"/>
            <a:ext cx="3127000" cy="1820212"/>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pic>
      <p:pic>
        <p:nvPicPr>
          <p:cNvPr id="9" name="Content Placeholder 2">
            <a:extLst>
              <a:ext uri="{FF2B5EF4-FFF2-40B4-BE49-F238E27FC236}">
                <a16:creationId xmlns:a16="http://schemas.microsoft.com/office/drawing/2014/main" id="{B228DDEE-67D8-3342-E279-CA6BD533453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53979" y="4819576"/>
            <a:ext cx="3548367" cy="1907682"/>
          </a:xfrm>
          <a:prstGeom prst="rect">
            <a:avLst/>
          </a:prstGeom>
        </p:spPr>
      </p:pic>
      <p:pic>
        <p:nvPicPr>
          <p:cNvPr id="10" name="Picture 6" descr="http://wildlifedisease.unbc.ca/liver_fluke_whitetail.jpg">
            <a:extLst>
              <a:ext uri="{FF2B5EF4-FFF2-40B4-BE49-F238E27FC236}">
                <a16:creationId xmlns:a16="http://schemas.microsoft.com/office/drawing/2014/main" id="{4267456D-F7E4-66CA-EAB4-AEE7A646E35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76983" y="2884665"/>
            <a:ext cx="2613231" cy="1737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1" name="Picture 2" descr="http://wildlifedisease.unbc.ca/liver_fluke_damage_moose.jpg">
            <a:extLst>
              <a:ext uri="{FF2B5EF4-FFF2-40B4-BE49-F238E27FC236}">
                <a16:creationId xmlns:a16="http://schemas.microsoft.com/office/drawing/2014/main" id="{FD97EEBF-1ED6-D710-9C67-D99B0E29AE62}"/>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8601829" y="226746"/>
            <a:ext cx="2988177" cy="191348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3" name="TextBox 12">
            <a:extLst>
              <a:ext uri="{FF2B5EF4-FFF2-40B4-BE49-F238E27FC236}">
                <a16:creationId xmlns:a16="http://schemas.microsoft.com/office/drawing/2014/main" id="{894EB5D9-E3B5-FA1B-28CA-BF94ABC094BA}"/>
              </a:ext>
            </a:extLst>
          </p:cNvPr>
          <p:cNvSpPr txBox="1"/>
          <p:nvPr/>
        </p:nvSpPr>
        <p:spPr>
          <a:xfrm>
            <a:off x="10312141" y="5546523"/>
            <a:ext cx="1839437" cy="400110"/>
          </a:xfrm>
          <a:prstGeom prst="rect">
            <a:avLst/>
          </a:prstGeom>
          <a:noFill/>
        </p:spPr>
        <p:txBody>
          <a:bodyPr wrap="square">
            <a:spAutoFit/>
          </a:bodyPr>
          <a:lstStyle/>
          <a:p>
            <a:r>
              <a:rPr lang="en-US" sz="1000" dirty="0">
                <a:latin typeface="Comic Sans MS" panose="030F0702030302020204" pitchFamily="66" charset="0"/>
              </a:rPr>
              <a:t>Melanoid (hematin) tracts from migrations.</a:t>
            </a:r>
          </a:p>
        </p:txBody>
      </p:sp>
      <p:sp>
        <p:nvSpPr>
          <p:cNvPr id="15" name="TextBox 14">
            <a:extLst>
              <a:ext uri="{FF2B5EF4-FFF2-40B4-BE49-F238E27FC236}">
                <a16:creationId xmlns:a16="http://schemas.microsoft.com/office/drawing/2014/main" id="{854A0F68-286E-4813-105F-914D6354E6D9}"/>
              </a:ext>
            </a:extLst>
          </p:cNvPr>
          <p:cNvSpPr txBox="1"/>
          <p:nvPr/>
        </p:nvSpPr>
        <p:spPr>
          <a:xfrm>
            <a:off x="4265721" y="5729031"/>
            <a:ext cx="1793654" cy="707886"/>
          </a:xfrm>
          <a:prstGeom prst="rect">
            <a:avLst/>
          </a:prstGeom>
          <a:noFill/>
        </p:spPr>
        <p:txBody>
          <a:bodyPr wrap="square">
            <a:spAutoFit/>
          </a:bodyPr>
          <a:lstStyle/>
          <a:p>
            <a:r>
              <a:rPr lang="en-US" sz="1000" dirty="0">
                <a:latin typeface="Comic Sans MS" panose="030F0702030302020204" pitchFamily="66" charset="0"/>
              </a:rPr>
              <a:t>Live </a:t>
            </a:r>
            <a:r>
              <a:rPr lang="en-US" sz="1000" i="1" dirty="0">
                <a:latin typeface="Comic Sans MS" panose="030F0702030302020204" pitchFamily="66" charset="0"/>
              </a:rPr>
              <a:t>Fascioloides magna</a:t>
            </a:r>
            <a:r>
              <a:rPr lang="en-US" sz="1000" dirty="0">
                <a:latin typeface="Comic Sans MS" panose="030F0702030302020204" pitchFamily="66" charset="0"/>
              </a:rPr>
              <a:t> flukes necropsied  from the livers of 2 white-tailed deer.</a:t>
            </a:r>
          </a:p>
        </p:txBody>
      </p:sp>
      <p:sp>
        <p:nvSpPr>
          <p:cNvPr id="17" name="TextBox 16">
            <a:extLst>
              <a:ext uri="{FF2B5EF4-FFF2-40B4-BE49-F238E27FC236}">
                <a16:creationId xmlns:a16="http://schemas.microsoft.com/office/drawing/2014/main" id="{B959E18A-3905-BD4A-9E5B-D00C25BB426B}"/>
              </a:ext>
            </a:extLst>
          </p:cNvPr>
          <p:cNvSpPr txBox="1"/>
          <p:nvPr/>
        </p:nvSpPr>
        <p:spPr>
          <a:xfrm>
            <a:off x="2790214" y="3452791"/>
            <a:ext cx="1216246" cy="553998"/>
          </a:xfrm>
          <a:prstGeom prst="rect">
            <a:avLst/>
          </a:prstGeom>
          <a:noFill/>
        </p:spPr>
        <p:txBody>
          <a:bodyPr wrap="square">
            <a:spAutoFit/>
          </a:bodyPr>
          <a:lstStyle/>
          <a:p>
            <a:r>
              <a:rPr lang="en-US" sz="1000" dirty="0">
                <a:latin typeface="Comic Sans MS" panose="030F0702030302020204" pitchFamily="66" charset="0"/>
              </a:rPr>
              <a:t>Two </a:t>
            </a:r>
            <a:r>
              <a:rPr lang="en-US" sz="1000" i="1" dirty="0">
                <a:latin typeface="Comic Sans MS" panose="030F0702030302020204" pitchFamily="66" charset="0"/>
              </a:rPr>
              <a:t>Fascioloides</a:t>
            </a:r>
            <a:r>
              <a:rPr lang="en-US" sz="1000" dirty="0">
                <a:latin typeface="Comic Sans MS" panose="030F0702030302020204" pitchFamily="66" charset="0"/>
              </a:rPr>
              <a:t> from a fibrotic cavitation.</a:t>
            </a:r>
          </a:p>
        </p:txBody>
      </p:sp>
      <p:sp>
        <p:nvSpPr>
          <p:cNvPr id="19" name="TextBox 18">
            <a:extLst>
              <a:ext uri="{FF2B5EF4-FFF2-40B4-BE49-F238E27FC236}">
                <a16:creationId xmlns:a16="http://schemas.microsoft.com/office/drawing/2014/main" id="{0C1430D6-490B-CD0B-C9F1-68EFF540573F}"/>
              </a:ext>
            </a:extLst>
          </p:cNvPr>
          <p:cNvSpPr txBox="1"/>
          <p:nvPr/>
        </p:nvSpPr>
        <p:spPr>
          <a:xfrm>
            <a:off x="8601829" y="2114772"/>
            <a:ext cx="3420624" cy="553998"/>
          </a:xfrm>
          <a:prstGeom prst="rect">
            <a:avLst/>
          </a:prstGeom>
          <a:noFill/>
        </p:spPr>
        <p:txBody>
          <a:bodyPr wrap="square">
            <a:spAutoFit/>
          </a:bodyPr>
          <a:lstStyle/>
          <a:p>
            <a:r>
              <a:rPr lang="en-US" sz="1000" dirty="0">
                <a:latin typeface="Comic Sans MS" panose="030F0702030302020204" pitchFamily="66" charset="0"/>
              </a:rPr>
              <a:t>Parenchymal, encapsulated, cavitated lesions, </a:t>
            </a:r>
            <a:r>
              <a:rPr lang="en-US" sz="1000" i="1" dirty="0">
                <a:latin typeface="Comic Sans MS" panose="030F0702030302020204" pitchFamily="66" charset="0"/>
              </a:rPr>
              <a:t>Fascioloides magna</a:t>
            </a:r>
            <a:r>
              <a:rPr lang="en-US" sz="1000" dirty="0">
                <a:latin typeface="Comic Sans MS" panose="030F0702030302020204" pitchFamily="66" charset="0"/>
              </a:rPr>
              <a:t>, liver. Black excretory pigment (hematin) deposited by the fluke.</a:t>
            </a:r>
          </a:p>
        </p:txBody>
      </p:sp>
    </p:spTree>
    <p:extLst>
      <p:ext uri="{BB962C8B-B14F-4D97-AF65-F5344CB8AC3E}">
        <p14:creationId xmlns:p14="http://schemas.microsoft.com/office/powerpoint/2010/main" val="11841062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106279" y="1450935"/>
            <a:ext cx="4684295" cy="2365159"/>
          </a:xfrm>
        </p:spPr>
        <p:txBody>
          <a:bodyPr/>
          <a:lstStyle/>
          <a:p>
            <a:pPr marL="0" indent="0">
              <a:buNone/>
              <a:defRPr/>
            </a:pPr>
            <a:r>
              <a:rPr lang="en-US" altLang="en-US" b="1" u="sng" dirty="0">
                <a:latin typeface="Comic Sans MS" panose="030F0702030302020204" pitchFamily="66" charset="0"/>
              </a:rPr>
              <a:t>Wild </a:t>
            </a:r>
            <a:r>
              <a:rPr lang="en-US" altLang="en-US" b="1" u="sng" dirty="0" err="1">
                <a:latin typeface="Comic Sans MS" panose="030F0702030302020204" pitchFamily="66" charset="0"/>
              </a:rPr>
              <a:t>Cervids</a:t>
            </a:r>
            <a:r>
              <a:rPr lang="en-US" altLang="en-US" b="1" u="sng" dirty="0">
                <a:latin typeface="Comic Sans MS" panose="030F0702030302020204" pitchFamily="66" charset="0"/>
              </a:rPr>
              <a:t> </a:t>
            </a:r>
          </a:p>
          <a:p>
            <a:pPr marL="465138" lvl="1">
              <a:defRPr/>
            </a:pPr>
            <a:r>
              <a:rPr lang="en-US" altLang="en-US" dirty="0">
                <a:latin typeface="Comic Sans MS" panose="030F0702030302020204" pitchFamily="66" charset="0"/>
              </a:rPr>
              <a:t>Fecal Sedimentation </a:t>
            </a:r>
          </a:p>
          <a:p>
            <a:pPr marL="465138" lvl="1">
              <a:defRPr/>
            </a:pPr>
            <a:r>
              <a:rPr lang="en-US" altLang="en-US" dirty="0">
                <a:latin typeface="Comic Sans MS" panose="030F0702030302020204" pitchFamily="66" charset="0"/>
              </a:rPr>
              <a:t>Necropsy</a:t>
            </a:r>
          </a:p>
          <a:p>
            <a:pPr marL="465138" lvl="1"/>
            <a:r>
              <a:rPr lang="en-US" altLang="en-US" dirty="0">
                <a:latin typeface="Comic Sans MS" panose="030F0702030302020204" pitchFamily="66" charset="0"/>
              </a:rPr>
              <a:t>Treatment</a:t>
            </a:r>
          </a:p>
          <a:p>
            <a:pPr marL="922338" lvl="2"/>
            <a:r>
              <a:rPr lang="en-US" altLang="en-US" dirty="0" err="1">
                <a:latin typeface="Comic Sans MS" panose="030F0702030302020204" pitchFamily="66" charset="0"/>
              </a:rPr>
              <a:t>Clorsulon</a:t>
            </a:r>
            <a:r>
              <a:rPr lang="en-US" altLang="en-US" dirty="0">
                <a:latin typeface="Comic Sans MS" panose="030F0702030302020204" pitchFamily="66" charset="0"/>
              </a:rPr>
              <a:t> </a:t>
            </a:r>
            <a:r>
              <a:rPr lang="en-US" altLang="en-US" sz="1200" i="1" dirty="0">
                <a:latin typeface="Comic Sans MS" pitchFamily="66" charset="0"/>
              </a:rPr>
              <a:t>(</a:t>
            </a:r>
            <a:r>
              <a:rPr lang="en-US" altLang="en-US" sz="1200" i="1" dirty="0" err="1">
                <a:latin typeface="Comic Sans MS" pitchFamily="66" charset="0"/>
              </a:rPr>
              <a:t>Curatrem</a:t>
            </a:r>
            <a:r>
              <a:rPr lang="en-US" altLang="en-US" sz="1200" i="1" dirty="0">
                <a:latin typeface="Comic Sans MS" pitchFamily="66" charset="0"/>
              </a:rPr>
              <a:t>)</a:t>
            </a:r>
            <a:r>
              <a:rPr lang="en-US" altLang="en-US" i="1" dirty="0">
                <a:latin typeface="Comic Sans MS" pitchFamily="66" charset="0"/>
              </a:rPr>
              <a:t>;</a:t>
            </a:r>
          </a:p>
          <a:p>
            <a:pPr marL="922338" lvl="2"/>
            <a:r>
              <a:rPr lang="en-US" altLang="en-US" dirty="0">
                <a:latin typeface="Comic Sans MS" panose="030F0702030302020204" pitchFamily="66" charset="0"/>
              </a:rPr>
              <a:t>Albendazole</a:t>
            </a:r>
            <a:r>
              <a:rPr lang="en-US" altLang="en-US" sz="1200" dirty="0">
                <a:latin typeface="Comic Sans MS" panose="030F0702030302020204" pitchFamily="66" charset="0"/>
              </a:rPr>
              <a:t> </a:t>
            </a:r>
            <a:r>
              <a:rPr lang="en-US" altLang="en-US" sz="1200" i="1" dirty="0">
                <a:latin typeface="Comic Sans MS" pitchFamily="66" charset="0"/>
              </a:rPr>
              <a:t>(</a:t>
            </a:r>
            <a:r>
              <a:rPr lang="en-US" altLang="en-US" sz="1200" i="1" dirty="0" err="1">
                <a:latin typeface="Comic Sans MS" pitchFamily="66" charset="0"/>
              </a:rPr>
              <a:t>Valbazen</a:t>
            </a:r>
            <a:r>
              <a:rPr lang="en-US" altLang="en-US" sz="1200" i="1" dirty="0">
                <a:latin typeface="Comic Sans MS" pitchFamily="66" charset="0"/>
              </a:rPr>
              <a:t>)</a:t>
            </a:r>
            <a:endParaRPr lang="en-US" altLang="en-US" sz="1200" dirty="0">
              <a:latin typeface="Comic Sans MS" panose="030F0702030302020204" pitchFamily="66" charset="0"/>
            </a:endParaRPr>
          </a:p>
          <a:p>
            <a:pPr marL="690563" lvl="2"/>
            <a:endParaRPr lang="en-US" altLang="en-US" b="1" dirty="0">
              <a:latin typeface="Comic Sans MS" panose="030F0702030302020204" pitchFamily="66" charset="0"/>
            </a:endParaRPr>
          </a:p>
          <a:p>
            <a:pPr marL="803275" lvl="1" indent="-346075">
              <a:defRPr/>
            </a:pPr>
            <a:endParaRPr lang="en-US" altLang="en-US" b="1" dirty="0">
              <a:latin typeface="Comic Sans MS" panose="030F0702030302020204" pitchFamily="66" charset="0"/>
            </a:endParaRPr>
          </a:p>
          <a:p>
            <a:pPr marL="457200" lvl="1" indent="0">
              <a:buNone/>
              <a:defRPr/>
            </a:pPr>
            <a:endParaRPr lang="en-US" altLang="en-US" b="1" dirty="0">
              <a:latin typeface="Comic Sans MS" panose="030F0702030302020204" pitchFamily="66" charset="0"/>
            </a:endParaRPr>
          </a:p>
        </p:txBody>
      </p:sp>
      <p:sp>
        <p:nvSpPr>
          <p:cNvPr id="2" name="Rectangle 2">
            <a:extLst>
              <a:ext uri="{FF2B5EF4-FFF2-40B4-BE49-F238E27FC236}">
                <a16:creationId xmlns:a16="http://schemas.microsoft.com/office/drawing/2014/main" id="{88442590-6ACF-AE62-2C8B-47B87481C4E2}"/>
              </a:ext>
            </a:extLst>
          </p:cNvPr>
          <p:cNvSpPr txBox="1">
            <a:spLocks noChangeArrowheads="1"/>
          </p:cNvSpPr>
          <p:nvPr/>
        </p:nvSpPr>
        <p:spPr>
          <a:xfrm>
            <a:off x="356465" y="230633"/>
            <a:ext cx="60198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en-US" b="1" i="1" u="sng" dirty="0">
                <a:latin typeface="Comic Sans MS" pitchFamily="66" charset="0"/>
              </a:rPr>
              <a:t>Fascioloides magna</a:t>
            </a:r>
            <a:br>
              <a:rPr lang="en-US" altLang="en-US" b="1" i="1" u="sng" dirty="0">
                <a:latin typeface="Comic Sans MS" pitchFamily="66" charset="0"/>
              </a:rPr>
            </a:br>
            <a:r>
              <a:rPr lang="en-US" altLang="en-US" sz="3100" dirty="0">
                <a:latin typeface="Comic Sans MS" pitchFamily="66" charset="0"/>
              </a:rPr>
              <a:t>Diagnosis, Treatment, Control</a:t>
            </a:r>
          </a:p>
        </p:txBody>
      </p:sp>
      <p:pic>
        <p:nvPicPr>
          <p:cNvPr id="11" name="Picture 10" descr="A deer drinking water&#10;&#10;Description automatically generated with low confidence">
            <a:extLst>
              <a:ext uri="{FF2B5EF4-FFF2-40B4-BE49-F238E27FC236}">
                <a16:creationId xmlns:a16="http://schemas.microsoft.com/office/drawing/2014/main" id="{EA64BFBF-AD52-1784-6530-BB06F83BE70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48467" y="3201732"/>
            <a:ext cx="5129233" cy="3487879"/>
          </a:xfrm>
          <a:prstGeom prst="rect">
            <a:avLst/>
          </a:prstGeom>
        </p:spPr>
      </p:pic>
      <p:pic>
        <p:nvPicPr>
          <p:cNvPr id="13" name="Picture 12" descr="A picture containing text, music&#10;&#10;Description automatically generated">
            <a:extLst>
              <a:ext uri="{FF2B5EF4-FFF2-40B4-BE49-F238E27FC236}">
                <a16:creationId xmlns:a16="http://schemas.microsoft.com/office/drawing/2014/main" id="{66E8A9A6-24BF-207C-AEAB-B7C115C99A14}"/>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209847" y="1720865"/>
            <a:ext cx="1259306" cy="1864628"/>
          </a:xfrm>
          <a:prstGeom prst="rect">
            <a:avLst/>
          </a:prstGeom>
        </p:spPr>
      </p:pic>
      <p:sp>
        <p:nvSpPr>
          <p:cNvPr id="14" name="Rectangle 3">
            <a:extLst>
              <a:ext uri="{FF2B5EF4-FFF2-40B4-BE49-F238E27FC236}">
                <a16:creationId xmlns:a16="http://schemas.microsoft.com/office/drawing/2014/main" id="{E88B6937-9BF0-D73E-391B-B2B83BF350FA}"/>
              </a:ext>
            </a:extLst>
          </p:cNvPr>
          <p:cNvSpPr txBox="1">
            <a:spLocks noChangeArrowheads="1"/>
          </p:cNvSpPr>
          <p:nvPr/>
        </p:nvSpPr>
        <p:spPr>
          <a:xfrm>
            <a:off x="2538540" y="4372578"/>
            <a:ext cx="4246801" cy="236515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lang="en-US" altLang="en-US" b="1" u="sng" dirty="0">
                <a:latin typeface="Comic Sans MS" panose="030F0702030302020204" pitchFamily="66" charset="0"/>
              </a:rPr>
              <a:t>Domestic Ruminants </a:t>
            </a:r>
          </a:p>
          <a:p>
            <a:pPr marL="465138" lvl="1" indent="-241300">
              <a:defRPr/>
            </a:pPr>
            <a:r>
              <a:rPr lang="en-US" altLang="en-US" dirty="0">
                <a:latin typeface="Comic Sans MS" panose="030F0702030302020204" pitchFamily="66" charset="0"/>
              </a:rPr>
              <a:t>(non-patent) </a:t>
            </a:r>
          </a:p>
          <a:p>
            <a:pPr marL="465138" lvl="1" indent="-241300">
              <a:defRPr/>
            </a:pPr>
            <a:r>
              <a:rPr lang="en-US" altLang="en-US" dirty="0">
                <a:latin typeface="Comic Sans MS" panose="030F0702030302020204" pitchFamily="66" charset="0"/>
              </a:rPr>
              <a:t>Necropsy </a:t>
            </a:r>
          </a:p>
          <a:p>
            <a:pPr marL="465138" lvl="1" indent="-241300">
              <a:defRPr/>
            </a:pPr>
            <a:r>
              <a:rPr lang="en-US" altLang="en-US" dirty="0">
                <a:latin typeface="Comic Sans MS" panose="030F0702030302020204" pitchFamily="66" charset="0"/>
              </a:rPr>
              <a:t>Wet pastures shared with wild cervids.</a:t>
            </a:r>
          </a:p>
          <a:p>
            <a:pPr marL="465138" lvl="1" indent="-241300">
              <a:defRPr/>
            </a:pPr>
            <a:r>
              <a:rPr lang="en-US" altLang="en-US" dirty="0">
                <a:latin typeface="Comic Sans MS" panose="030F0702030302020204" pitchFamily="66" charset="0"/>
              </a:rPr>
              <a:t>No good treatment</a:t>
            </a:r>
          </a:p>
        </p:txBody>
      </p:sp>
      <p:pic>
        <p:nvPicPr>
          <p:cNvPr id="16" name="Picture 15" descr="A close-up of a person's chest&#10;&#10;Description automatically generated with medium confidence">
            <a:extLst>
              <a:ext uri="{FF2B5EF4-FFF2-40B4-BE49-F238E27FC236}">
                <a16:creationId xmlns:a16="http://schemas.microsoft.com/office/drawing/2014/main" id="{F84E0506-059F-854A-5238-99DDAB87A348}"/>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138363" y="4867158"/>
            <a:ext cx="2634979" cy="1890708"/>
          </a:xfrm>
          <a:prstGeom prst="rect">
            <a:avLst/>
          </a:prstGeom>
        </p:spPr>
      </p:pic>
      <p:sp>
        <p:nvSpPr>
          <p:cNvPr id="18" name="TextBox 17">
            <a:extLst>
              <a:ext uri="{FF2B5EF4-FFF2-40B4-BE49-F238E27FC236}">
                <a16:creationId xmlns:a16="http://schemas.microsoft.com/office/drawing/2014/main" id="{E6B32266-EEE1-8687-8C18-9CC649371AE9}"/>
              </a:ext>
            </a:extLst>
          </p:cNvPr>
          <p:cNvSpPr txBox="1"/>
          <p:nvPr/>
        </p:nvSpPr>
        <p:spPr>
          <a:xfrm>
            <a:off x="3738610" y="3532926"/>
            <a:ext cx="2201779" cy="400110"/>
          </a:xfrm>
          <a:prstGeom prst="rect">
            <a:avLst/>
          </a:prstGeom>
          <a:noFill/>
        </p:spPr>
        <p:txBody>
          <a:bodyPr wrap="square">
            <a:spAutoFit/>
          </a:bodyPr>
          <a:lstStyle/>
          <a:p>
            <a:r>
              <a:rPr lang="en-US" sz="1000" dirty="0">
                <a:latin typeface="Comic Sans MS" panose="030F0702030302020204" pitchFamily="66" charset="0"/>
              </a:rPr>
              <a:t>Fascioloides egg from deer feces</a:t>
            </a:r>
          </a:p>
          <a:p>
            <a:endParaRPr lang="en-US" sz="1000" dirty="0">
              <a:latin typeface="Comic Sans MS" panose="030F0702030302020204" pitchFamily="66" charset="0"/>
            </a:endParaRPr>
          </a:p>
        </p:txBody>
      </p:sp>
      <p:sp>
        <p:nvSpPr>
          <p:cNvPr id="19" name="TextBox 18">
            <a:extLst>
              <a:ext uri="{FF2B5EF4-FFF2-40B4-BE49-F238E27FC236}">
                <a16:creationId xmlns:a16="http://schemas.microsoft.com/office/drawing/2014/main" id="{638A8F05-52C1-BA09-FADC-C0E1347FFE39}"/>
              </a:ext>
            </a:extLst>
          </p:cNvPr>
          <p:cNvSpPr txBox="1"/>
          <p:nvPr/>
        </p:nvSpPr>
        <p:spPr>
          <a:xfrm>
            <a:off x="356465" y="4464896"/>
            <a:ext cx="2201779" cy="400110"/>
          </a:xfrm>
          <a:prstGeom prst="rect">
            <a:avLst/>
          </a:prstGeom>
          <a:noFill/>
        </p:spPr>
        <p:txBody>
          <a:bodyPr wrap="square">
            <a:spAutoFit/>
          </a:bodyPr>
          <a:lstStyle/>
          <a:p>
            <a:pPr algn="ctr"/>
            <a:r>
              <a:rPr lang="en-US" sz="1000" dirty="0">
                <a:latin typeface="Comic Sans MS" panose="030F0702030302020204" pitchFamily="66" charset="0"/>
              </a:rPr>
              <a:t>Melanoid tracts on surface of liver at necropsy</a:t>
            </a:r>
          </a:p>
        </p:txBody>
      </p:sp>
      <p:pic>
        <p:nvPicPr>
          <p:cNvPr id="3" name="Picture 2">
            <a:extLst>
              <a:ext uri="{FF2B5EF4-FFF2-40B4-BE49-F238E27FC236}">
                <a16:creationId xmlns:a16="http://schemas.microsoft.com/office/drawing/2014/main" id="{CFFAD6CA-99D5-FD21-9958-83D17DD39DC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63461" y="1340690"/>
            <a:ext cx="9156986" cy="103641"/>
          </a:xfrm>
          <a:prstGeom prst="rect">
            <a:avLst/>
          </a:prstGeom>
        </p:spPr>
      </p:pic>
      <p:sp>
        <p:nvSpPr>
          <p:cNvPr id="7" name="Rectangle 3">
            <a:extLst>
              <a:ext uri="{FF2B5EF4-FFF2-40B4-BE49-F238E27FC236}">
                <a16:creationId xmlns:a16="http://schemas.microsoft.com/office/drawing/2014/main" id="{46527A21-F300-8793-FBFF-B729F461AD68}"/>
              </a:ext>
            </a:extLst>
          </p:cNvPr>
          <p:cNvSpPr txBox="1">
            <a:spLocks noChangeArrowheads="1"/>
          </p:cNvSpPr>
          <p:nvPr/>
        </p:nvSpPr>
        <p:spPr>
          <a:xfrm>
            <a:off x="6144926" y="603004"/>
            <a:ext cx="4835095" cy="2440997"/>
          </a:xfrm>
          <a:prstGeom prst="rect">
            <a:avLst/>
          </a:prstGeom>
          <a:solidFill>
            <a:schemeClr val="bg1"/>
          </a:solid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3838" indent="-223838"/>
            <a:r>
              <a:rPr lang="en-US" altLang="en-US" b="1" dirty="0">
                <a:latin typeface="Comic Sans MS" pitchFamily="66" charset="0"/>
              </a:rPr>
              <a:t>Snail Control </a:t>
            </a:r>
            <a:r>
              <a:rPr lang="en-US" altLang="en-US" b="1" dirty="0">
                <a:solidFill>
                  <a:srgbClr val="FF0000"/>
                </a:solidFill>
                <a:latin typeface="Comic Sans MS" pitchFamily="66" charset="0"/>
              </a:rPr>
              <a:t>(unrealistic)</a:t>
            </a:r>
            <a:endParaRPr lang="en-US" altLang="en-US" b="1" dirty="0">
              <a:latin typeface="Comic Sans MS" pitchFamily="66" charset="0"/>
            </a:endParaRPr>
          </a:p>
          <a:p>
            <a:pPr marL="223838" indent="-223838"/>
            <a:r>
              <a:rPr lang="en-US" altLang="en-US" b="1" dirty="0">
                <a:latin typeface="Comic Sans MS" pitchFamily="66" charset="0"/>
              </a:rPr>
              <a:t>Grazing Control </a:t>
            </a:r>
          </a:p>
          <a:p>
            <a:pPr marL="465138" lvl="1" indent="-260350"/>
            <a:r>
              <a:rPr lang="en-US" altLang="en-US" dirty="0">
                <a:latin typeface="Comic Sans MS" pitchFamily="66" charset="0"/>
              </a:rPr>
              <a:t>Restrict livestock access to wet areas </a:t>
            </a:r>
          </a:p>
          <a:p>
            <a:pPr marL="465138" lvl="1" indent="-260350"/>
            <a:r>
              <a:rPr lang="en-US" altLang="en-US" dirty="0">
                <a:latin typeface="Comic Sans MS" pitchFamily="66" charset="0"/>
              </a:rPr>
              <a:t>Restrict wild cervids access to wet pastures</a:t>
            </a:r>
          </a:p>
        </p:txBody>
      </p:sp>
    </p:spTree>
    <p:extLst>
      <p:ext uri="{BB962C8B-B14F-4D97-AF65-F5344CB8AC3E}">
        <p14:creationId xmlns:p14="http://schemas.microsoft.com/office/powerpoint/2010/main" val="23865290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1"/>
          <p:cNvSpPr>
            <a:spLocks noChangeArrowheads="1"/>
          </p:cNvSpPr>
          <p:nvPr/>
        </p:nvSpPr>
        <p:spPr bwMode="auto">
          <a:xfrm>
            <a:off x="1752600" y="2055222"/>
            <a:ext cx="8686800" cy="289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folHlink"/>
              </a:buClr>
              <a:buSzPct val="60000"/>
              <a:buFont typeface="Wingdings" pitchFamily="2" charset="2"/>
              <a:buChar char="n"/>
              <a:defRPr sz="3200">
                <a:solidFill>
                  <a:schemeClr val="tx1"/>
                </a:solidFill>
                <a:latin typeface="Tahoma" pitchFamily="34" charset="0"/>
              </a:defRPr>
            </a:lvl1pPr>
            <a:lvl2pPr marL="742950" indent="-285750">
              <a:spcBef>
                <a:spcPct val="20000"/>
              </a:spcBef>
              <a:buClr>
                <a:schemeClr val="hlink"/>
              </a:buClr>
              <a:buSzPct val="55000"/>
              <a:buFont typeface="Wingdings" pitchFamily="2" charset="2"/>
              <a:buChar char="n"/>
              <a:defRPr sz="2800">
                <a:solidFill>
                  <a:schemeClr val="tx1"/>
                </a:solidFill>
                <a:latin typeface="Tahoma" pitchFamily="34" charset="0"/>
              </a:defRPr>
            </a:lvl2pPr>
            <a:lvl3pPr marL="1143000" indent="-228600">
              <a:spcBef>
                <a:spcPct val="20000"/>
              </a:spcBef>
              <a:buClr>
                <a:schemeClr val="folHlink"/>
              </a:buClr>
              <a:buSzPct val="50000"/>
              <a:buFont typeface="Wingdings" pitchFamily="2" charset="2"/>
              <a:buChar char="n"/>
              <a:defRPr sz="2400">
                <a:solidFill>
                  <a:schemeClr val="tx1"/>
                </a:solidFill>
                <a:latin typeface="Tahoma" pitchFamily="34" charset="0"/>
              </a:defRPr>
            </a:lvl3pPr>
            <a:lvl4pPr marL="1600200" indent="-228600">
              <a:spcBef>
                <a:spcPct val="20000"/>
              </a:spcBef>
              <a:buClr>
                <a:schemeClr val="accent2"/>
              </a:buClr>
              <a:buSzPct val="55000"/>
              <a:buFont typeface="Wingdings" pitchFamily="2" charset="2"/>
              <a:buChar char="n"/>
              <a:defRPr sz="2000">
                <a:solidFill>
                  <a:schemeClr val="tx1"/>
                </a:solidFill>
                <a:latin typeface="Tahoma" pitchFamily="34" charset="0"/>
              </a:defRPr>
            </a:lvl4pPr>
            <a:lvl5pPr marL="2057400" indent="-228600">
              <a:spcBef>
                <a:spcPct val="20000"/>
              </a:spcBef>
              <a:buClr>
                <a:schemeClr val="accent1"/>
              </a:buClr>
              <a:buSzPct val="50000"/>
              <a:buFont typeface="Wingdings" pitchFamily="2" charset="2"/>
              <a:buChar char="n"/>
              <a:defRPr sz="2000">
                <a:solidFill>
                  <a:schemeClr val="tx1"/>
                </a:solidFill>
                <a:latin typeface="Tahoma" pitchFamily="34" charset="0"/>
              </a:defRPr>
            </a:lvl5pPr>
            <a:lvl6pPr marL="25146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6pPr>
            <a:lvl7pPr marL="29718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7pPr>
            <a:lvl8pPr marL="34290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8pPr>
            <a:lvl9pPr marL="3886200" indent="-228600" fontAlgn="base">
              <a:spcBef>
                <a:spcPct val="20000"/>
              </a:spcBef>
              <a:spcAft>
                <a:spcPct val="0"/>
              </a:spcAft>
              <a:buClr>
                <a:schemeClr val="accent1"/>
              </a:buClr>
              <a:buSzPct val="50000"/>
              <a:buFont typeface="Wingdings" pitchFamily="2" charset="2"/>
              <a:buChar char="n"/>
              <a:defRPr sz="2000">
                <a:solidFill>
                  <a:schemeClr val="tx1"/>
                </a:solidFill>
                <a:latin typeface="Tahoma" pitchFamily="34" charset="0"/>
              </a:defRPr>
            </a:lvl9pPr>
          </a:lstStyle>
          <a:p>
            <a:pPr>
              <a:lnSpc>
                <a:spcPct val="90000"/>
              </a:lnSpc>
              <a:buClrTx/>
              <a:buSzTx/>
              <a:buFontTx/>
              <a:buNone/>
            </a:pPr>
            <a:r>
              <a:rPr lang="en-US" altLang="en-US" sz="2800" b="1" dirty="0">
                <a:latin typeface="Comic Sans MS" pitchFamily="66" charset="0"/>
              </a:rPr>
              <a:t>You are a large-animal vet in eastern North Carolina.  An accountant, recently turned cattleman, is very concerned that he has lost much profit because of the condemnation of his cattle’s livers.  He was told by the abattoir meat inspector that many of his steers had “</a:t>
            </a:r>
            <a:r>
              <a:rPr lang="en-US" altLang="en-US" sz="2800" b="1" dirty="0" err="1">
                <a:latin typeface="Comic Sans MS" pitchFamily="66" charset="0"/>
              </a:rPr>
              <a:t>flukey</a:t>
            </a:r>
            <a:r>
              <a:rPr lang="en-US" altLang="en-US" sz="2800" b="1" dirty="0">
                <a:latin typeface="Comic Sans MS" pitchFamily="66" charset="0"/>
              </a:rPr>
              <a:t> livers”.</a:t>
            </a:r>
          </a:p>
        </p:txBody>
      </p:sp>
      <p:sp>
        <p:nvSpPr>
          <p:cNvPr id="40963" name="Rectangle 2"/>
          <p:cNvSpPr>
            <a:spLocks noGrp="1" noChangeArrowheads="1"/>
          </p:cNvSpPr>
          <p:nvPr>
            <p:ph type="title"/>
          </p:nvPr>
        </p:nvSpPr>
        <p:spPr>
          <a:xfrm>
            <a:off x="3371305" y="765548"/>
            <a:ext cx="5449389" cy="944563"/>
          </a:xfrm>
        </p:spPr>
        <p:txBody>
          <a:bodyPr/>
          <a:lstStyle/>
          <a:p>
            <a:r>
              <a:rPr lang="en-US" altLang="en-US" b="1" u="sng" dirty="0">
                <a:latin typeface="Comic Sans MS" pitchFamily="66" charset="0"/>
              </a:rPr>
              <a:t>In-Class Discussion</a:t>
            </a:r>
            <a:endParaRPr lang="en-US" altLang="en-US" u="sng" dirty="0">
              <a:latin typeface="Comic Sans MS" pitchFamily="66" charset="0"/>
            </a:endParaRPr>
          </a:p>
        </p:txBody>
      </p:sp>
      <p:sp>
        <p:nvSpPr>
          <p:cNvPr id="4" name="TextBox 3"/>
          <p:cNvSpPr txBox="1"/>
          <p:nvPr/>
        </p:nvSpPr>
        <p:spPr>
          <a:xfrm>
            <a:off x="2438400" y="5045494"/>
            <a:ext cx="2209800" cy="338554"/>
          </a:xfrm>
          <a:prstGeom prst="rect">
            <a:avLst/>
          </a:prstGeom>
          <a:noFill/>
        </p:spPr>
        <p:txBody>
          <a:bodyPr wrap="square" rtlCol="0">
            <a:spAutoFit/>
          </a:bodyPr>
          <a:lstStyle/>
          <a:p>
            <a:r>
              <a:rPr lang="en-US" sz="1600" b="1" dirty="0">
                <a:latin typeface="Comic Sans MS" panose="030F0702030302020204" pitchFamily="66" charset="0"/>
              </a:rPr>
              <a:t>Worm differentials?</a:t>
            </a:r>
          </a:p>
        </p:txBody>
      </p:sp>
      <p:sp>
        <p:nvSpPr>
          <p:cNvPr id="5" name="TextBox 4"/>
          <p:cNvSpPr txBox="1"/>
          <p:nvPr/>
        </p:nvSpPr>
        <p:spPr>
          <a:xfrm>
            <a:off x="2450432" y="5791200"/>
            <a:ext cx="6845968" cy="338554"/>
          </a:xfrm>
          <a:prstGeom prst="rect">
            <a:avLst/>
          </a:prstGeom>
          <a:noFill/>
        </p:spPr>
        <p:txBody>
          <a:bodyPr wrap="square" rtlCol="0">
            <a:spAutoFit/>
          </a:bodyPr>
          <a:lstStyle/>
          <a:p>
            <a:r>
              <a:rPr lang="en-US" sz="1600" b="1" dirty="0">
                <a:latin typeface="Comic Sans MS" panose="030F0702030302020204" pitchFamily="66" charset="0"/>
              </a:rPr>
              <a:t>Contrast herd history, diagnostics, &amp; farm visit observations?</a:t>
            </a:r>
          </a:p>
        </p:txBody>
      </p:sp>
      <p:sp>
        <p:nvSpPr>
          <p:cNvPr id="6" name="TextBox 5">
            <a:extLst>
              <a:ext uri="{FF2B5EF4-FFF2-40B4-BE49-F238E27FC236}">
                <a16:creationId xmlns:a16="http://schemas.microsoft.com/office/drawing/2014/main" id="{3A5B21C5-6398-4F62-924C-9DCB6D4DE23A}"/>
              </a:ext>
            </a:extLst>
          </p:cNvPr>
          <p:cNvSpPr txBox="1"/>
          <p:nvPr/>
        </p:nvSpPr>
        <p:spPr>
          <a:xfrm>
            <a:off x="2450432" y="5410200"/>
            <a:ext cx="6845968" cy="338554"/>
          </a:xfrm>
          <a:prstGeom prst="rect">
            <a:avLst/>
          </a:prstGeom>
          <a:noFill/>
        </p:spPr>
        <p:txBody>
          <a:bodyPr wrap="square" rtlCol="0">
            <a:spAutoFit/>
          </a:bodyPr>
          <a:lstStyle/>
          <a:p>
            <a:r>
              <a:rPr lang="en-US" sz="1600" b="1" dirty="0">
                <a:latin typeface="Comic Sans MS" panose="030F0702030302020204" pitchFamily="66" charset="0"/>
              </a:rPr>
              <a:t>Contrast necropsy results?</a:t>
            </a:r>
          </a:p>
        </p:txBody>
      </p:sp>
      <p:pic>
        <p:nvPicPr>
          <p:cNvPr id="2" name="Picture 1">
            <a:extLst>
              <a:ext uri="{FF2B5EF4-FFF2-40B4-BE49-F238E27FC236}">
                <a16:creationId xmlns:a16="http://schemas.microsoft.com/office/drawing/2014/main" id="{87E7F470-CB4C-E4F4-2ADC-804B02EF423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507" y="1629075"/>
            <a:ext cx="9156986" cy="103641"/>
          </a:xfrm>
          <a:prstGeom prst="rect">
            <a:avLst/>
          </a:prstGeom>
        </p:spPr>
      </p:pic>
    </p:spTree>
    <p:extLst>
      <p:ext uri="{BB962C8B-B14F-4D97-AF65-F5344CB8AC3E}">
        <p14:creationId xmlns:p14="http://schemas.microsoft.com/office/powerpoint/2010/main" val="399950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05985" y="585651"/>
            <a:ext cx="7086600" cy="1219200"/>
          </a:xfrm>
        </p:spPr>
        <p:txBody>
          <a:bodyPr/>
          <a:lstStyle/>
          <a:p>
            <a:pPr>
              <a:defRPr/>
            </a:pPr>
            <a:r>
              <a:rPr lang="en-US" altLang="en-US" b="1" dirty="0">
                <a:latin typeface="Comic Sans MS" panose="030F0702030302020204" pitchFamily="66" charset="0"/>
                <a:cs typeface="Times New Roman" pitchFamily="18" charset="0"/>
              </a:rPr>
              <a:t>Platyhelminthes  Groups</a:t>
            </a:r>
            <a:endParaRPr lang="en-US" altLang="en-US" sz="6000" dirty="0">
              <a:latin typeface="Comic Sans MS" panose="030F0702030302020204" pitchFamily="66" charset="0"/>
            </a:endParaRPr>
          </a:p>
        </p:txBody>
      </p:sp>
      <p:sp>
        <p:nvSpPr>
          <p:cNvPr id="4099" name="Rectangle 3"/>
          <p:cNvSpPr>
            <a:spLocks noGrp="1" noChangeArrowheads="1"/>
          </p:cNvSpPr>
          <p:nvPr>
            <p:ph idx="1"/>
          </p:nvPr>
        </p:nvSpPr>
        <p:spPr>
          <a:xfrm>
            <a:off x="2286000" y="2209800"/>
            <a:ext cx="7772400" cy="4191000"/>
          </a:xfrm>
        </p:spPr>
        <p:txBody>
          <a:bodyPr/>
          <a:lstStyle/>
          <a:p>
            <a:pPr>
              <a:defRPr/>
            </a:pPr>
            <a:r>
              <a:rPr lang="en-US" altLang="en-US" b="1" dirty="0">
                <a:solidFill>
                  <a:schemeClr val="bg1">
                    <a:lumMod val="50000"/>
                  </a:schemeClr>
                </a:solidFill>
                <a:latin typeface="Comic Sans MS" panose="030F0702030302020204" pitchFamily="66" charset="0"/>
                <a:cs typeface="Times New Roman" pitchFamily="18" charset="0"/>
              </a:rPr>
              <a:t>Class Turbellaria = Planarians</a:t>
            </a:r>
          </a:p>
          <a:p>
            <a:pPr>
              <a:defRPr/>
            </a:pPr>
            <a:r>
              <a:rPr lang="en-US" altLang="en-US" b="1" dirty="0">
                <a:solidFill>
                  <a:schemeClr val="bg1">
                    <a:lumMod val="50000"/>
                  </a:schemeClr>
                </a:solidFill>
                <a:latin typeface="Comic Sans MS" panose="030F0702030302020204" pitchFamily="66" charset="0"/>
                <a:cs typeface="Times New Roman" pitchFamily="18" charset="0"/>
              </a:rPr>
              <a:t>Class Monogenea = Monogeneans</a:t>
            </a:r>
          </a:p>
          <a:p>
            <a:pPr>
              <a:defRPr/>
            </a:pPr>
            <a:r>
              <a:rPr lang="en-US" altLang="en-US" b="1" dirty="0">
                <a:latin typeface="Comic Sans MS" panose="030F0702030302020204" pitchFamily="66" charset="0"/>
                <a:cs typeface="Times New Roman" pitchFamily="18" charset="0"/>
              </a:rPr>
              <a:t>Class Trematoda = Flukes</a:t>
            </a:r>
          </a:p>
          <a:p>
            <a:pPr lvl="1">
              <a:buSzPct val="125000"/>
              <a:buFont typeface="Wingdings" pitchFamily="2" charset="2"/>
              <a:buChar char="§"/>
              <a:defRPr/>
            </a:pPr>
            <a:r>
              <a:rPr lang="en-US" altLang="en-US" b="1" dirty="0">
                <a:solidFill>
                  <a:schemeClr val="bg1">
                    <a:lumMod val="50000"/>
                  </a:schemeClr>
                </a:solidFill>
                <a:latin typeface="Comic Sans MS" panose="030F0702030302020204" pitchFamily="66" charset="0"/>
                <a:cs typeface="Times New Roman" pitchFamily="18" charset="0"/>
              </a:rPr>
              <a:t>Subclass Aspidogastrea</a:t>
            </a:r>
          </a:p>
          <a:p>
            <a:pPr lvl="1">
              <a:buSzPct val="125000"/>
              <a:buFont typeface="Wingdings" pitchFamily="2" charset="2"/>
              <a:buChar char="§"/>
              <a:defRPr/>
            </a:pPr>
            <a:r>
              <a:rPr lang="en-US" altLang="en-US" b="1" dirty="0">
                <a:latin typeface="Comic Sans MS" panose="030F0702030302020204" pitchFamily="66" charset="0"/>
                <a:cs typeface="Times New Roman" pitchFamily="18" charset="0"/>
              </a:rPr>
              <a:t>Subclass Digenea</a:t>
            </a:r>
            <a:endParaRPr lang="en-US" altLang="en-US" dirty="0">
              <a:latin typeface="Comic Sans MS" panose="030F0702030302020204" pitchFamily="66" charset="0"/>
              <a:cs typeface="Times New Roman" pitchFamily="18" charset="0"/>
            </a:endParaRPr>
          </a:p>
          <a:p>
            <a:pPr>
              <a:defRPr/>
            </a:pPr>
            <a:r>
              <a:rPr lang="en-US" altLang="en-US" b="1" dirty="0">
                <a:latin typeface="Comic Sans MS" panose="030F0702030302020204" pitchFamily="66" charset="0"/>
                <a:cs typeface="Times New Roman" pitchFamily="18" charset="0"/>
              </a:rPr>
              <a:t>Class Cestoda = Tapeworms</a:t>
            </a:r>
          </a:p>
        </p:txBody>
      </p:sp>
      <p:pic>
        <p:nvPicPr>
          <p:cNvPr id="2" name="Picture 1">
            <a:extLst>
              <a:ext uri="{FF2B5EF4-FFF2-40B4-BE49-F238E27FC236}">
                <a16:creationId xmlns:a16="http://schemas.microsoft.com/office/drawing/2014/main" id="{C87D958B-E14C-B947-516C-56C7D3D3C7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4800" y="1600200"/>
            <a:ext cx="9156986" cy="103641"/>
          </a:xfrm>
          <a:prstGeom prst="rect">
            <a:avLst/>
          </a:prstGeom>
        </p:spPr>
      </p:pic>
    </p:spTree>
    <p:extLst>
      <p:ext uri="{BB962C8B-B14F-4D97-AF65-F5344CB8AC3E}">
        <p14:creationId xmlns:p14="http://schemas.microsoft.com/office/powerpoint/2010/main" val="36862952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9" name="Picture 2" descr="http://www.ym.edu.tw/par/image/parasite/Helminthes/Trematode/Dicrocoelium_dendriticum/Dic-den-Adu.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16200000">
            <a:off x="1992200" y="4541031"/>
            <a:ext cx="1875166" cy="245157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2">
            <a:extLst>
              <a:ext uri="{FF2B5EF4-FFF2-40B4-BE49-F238E27FC236}">
                <a16:creationId xmlns:a16="http://schemas.microsoft.com/office/drawing/2014/main" id="{58E7C0A6-A96C-F78D-7E25-C9615D5353B8}"/>
              </a:ext>
            </a:extLst>
          </p:cNvPr>
          <p:cNvSpPr txBox="1">
            <a:spLocks noChangeArrowheads="1"/>
          </p:cNvSpPr>
          <p:nvPr/>
        </p:nvSpPr>
        <p:spPr>
          <a:xfrm>
            <a:off x="557965" y="82447"/>
            <a:ext cx="6019800" cy="1143000"/>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en-US" altLang="en-US" b="1" i="1" u="sng" dirty="0">
                <a:solidFill>
                  <a:schemeClr val="accent1">
                    <a:lumMod val="50000"/>
                  </a:schemeClr>
                </a:solidFill>
                <a:latin typeface="Comic Sans MS" pitchFamily="66" charset="0"/>
              </a:rPr>
              <a:t>Dicrocoelium dendriticum</a:t>
            </a:r>
            <a:br>
              <a:rPr lang="en-US" altLang="en-US" b="1" i="1" u="sng" dirty="0">
                <a:latin typeface="Comic Sans MS" pitchFamily="66" charset="0"/>
              </a:rPr>
            </a:br>
            <a:r>
              <a:rPr lang="en-US" altLang="en-US" sz="3100" dirty="0">
                <a:latin typeface="Comic Sans MS" pitchFamily="66" charset="0"/>
              </a:rPr>
              <a:t>Lancet Fluke</a:t>
            </a:r>
          </a:p>
        </p:txBody>
      </p:sp>
      <p:sp>
        <p:nvSpPr>
          <p:cNvPr id="10" name="Rectangle 3">
            <a:extLst>
              <a:ext uri="{FF2B5EF4-FFF2-40B4-BE49-F238E27FC236}">
                <a16:creationId xmlns:a16="http://schemas.microsoft.com/office/drawing/2014/main" id="{D8251934-4514-1D0F-15BD-9ED2B62AC909}"/>
              </a:ext>
            </a:extLst>
          </p:cNvPr>
          <p:cNvSpPr txBox="1">
            <a:spLocks noChangeArrowheads="1"/>
          </p:cNvSpPr>
          <p:nvPr/>
        </p:nvSpPr>
        <p:spPr>
          <a:xfrm>
            <a:off x="243124" y="1535246"/>
            <a:ext cx="5138237" cy="329399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r>
              <a:rPr lang="en-US" altLang="en-US" sz="1600" b="1" dirty="0">
                <a:latin typeface="Comic Sans MS" pitchFamily="66" charset="0"/>
              </a:rPr>
              <a:t>Hosts</a:t>
            </a:r>
          </a:p>
          <a:p>
            <a:pPr marL="336550" lvl="1" indent="-120650"/>
            <a:r>
              <a:rPr lang="en-US" altLang="en-US" sz="1400" b="1" dirty="0">
                <a:latin typeface="Comic Sans MS" pitchFamily="66" charset="0"/>
              </a:rPr>
              <a:t>Terrestrial (1</a:t>
            </a:r>
            <a:r>
              <a:rPr lang="en-US" altLang="en-US" sz="1400" b="1" baseline="30000" dirty="0">
                <a:latin typeface="Comic Sans MS" pitchFamily="66" charset="0"/>
              </a:rPr>
              <a:t>st</a:t>
            </a:r>
            <a:r>
              <a:rPr lang="en-US" altLang="en-US" sz="1400" b="1" dirty="0">
                <a:latin typeface="Comic Sans MS" pitchFamily="66" charset="0"/>
              </a:rPr>
              <a:t> – Land Snails &amp; 2</a:t>
            </a:r>
            <a:r>
              <a:rPr lang="en-US" altLang="en-US" sz="1400" b="1" baseline="30000" dirty="0">
                <a:latin typeface="Comic Sans MS" pitchFamily="66" charset="0"/>
              </a:rPr>
              <a:t>nd</a:t>
            </a:r>
            <a:r>
              <a:rPr lang="en-US" altLang="en-US" sz="1400" b="1" dirty="0">
                <a:latin typeface="Comic Sans MS" pitchFamily="66" charset="0"/>
              </a:rPr>
              <a:t> - Ants)</a:t>
            </a:r>
          </a:p>
          <a:p>
            <a:pPr marL="336550" lvl="1" indent="-115888"/>
            <a:r>
              <a:rPr lang="en-US" altLang="en-US" sz="1400" b="1" dirty="0">
                <a:latin typeface="Comic Sans MS" pitchFamily="66" charset="0"/>
              </a:rPr>
              <a:t>Small Ruminants (Sheep &amp; Goats) – bile ducts</a:t>
            </a:r>
          </a:p>
          <a:p>
            <a:pPr marL="336550" lvl="1" indent="-115888"/>
            <a:r>
              <a:rPr lang="en-US" altLang="en-US" sz="1400" b="1" dirty="0">
                <a:latin typeface="Comic Sans MS" pitchFamily="66" charset="0"/>
              </a:rPr>
              <a:t>Variety of Hosts </a:t>
            </a:r>
            <a:r>
              <a:rPr lang="en-US" altLang="en-US" sz="1000" b="1" dirty="0">
                <a:latin typeface="Comic Sans MS" pitchFamily="66" charset="0"/>
              </a:rPr>
              <a:t>(cattle, camelids, rabbits, pigs, cervids, etc.)</a:t>
            </a:r>
          </a:p>
          <a:p>
            <a:pPr marL="6350" indent="-242888"/>
            <a:r>
              <a:rPr lang="en-US" altLang="en-US" sz="1600" b="1" dirty="0">
                <a:latin typeface="Comic Sans MS" pitchFamily="66" charset="0"/>
              </a:rPr>
              <a:t>Geographic Distribution</a:t>
            </a:r>
          </a:p>
          <a:p>
            <a:pPr marL="336550" lvl="1" indent="-115888"/>
            <a:r>
              <a:rPr lang="en-US" altLang="en-US" sz="1400" b="1" dirty="0">
                <a:latin typeface="Comic Sans MS" pitchFamily="66" charset="0"/>
              </a:rPr>
              <a:t>Widely Distributed around the World </a:t>
            </a:r>
          </a:p>
          <a:p>
            <a:pPr marL="336550" lvl="1" indent="-115888"/>
            <a:r>
              <a:rPr lang="en-US" altLang="en-US" sz="1400" b="1" dirty="0">
                <a:latin typeface="Comic Sans MS" pitchFamily="66" charset="0"/>
              </a:rPr>
              <a:t>Northeast US &amp; Canada </a:t>
            </a:r>
          </a:p>
          <a:p>
            <a:pPr marL="231775" indent="-231775"/>
            <a:r>
              <a:rPr lang="en-US" altLang="en-US" sz="1600" b="1" dirty="0">
                <a:latin typeface="Comic Sans MS" pitchFamily="66" charset="0"/>
              </a:rPr>
              <a:t>Pathology </a:t>
            </a:r>
          </a:p>
          <a:p>
            <a:pPr marL="336550" lvl="1" indent="-115888"/>
            <a:r>
              <a:rPr lang="en-US" altLang="en-US" sz="1400" b="1" dirty="0">
                <a:latin typeface="Comic Sans MS" pitchFamily="66" charset="0"/>
              </a:rPr>
              <a:t>Non-pathogenic in younger animals </a:t>
            </a:r>
          </a:p>
          <a:p>
            <a:pPr marL="336550" lvl="1" indent="-115888"/>
            <a:r>
              <a:rPr lang="en-US" altLang="en-US" sz="1400" b="1" dirty="0">
                <a:latin typeface="Comic Sans MS" pitchFamily="66" charset="0"/>
              </a:rPr>
              <a:t>Bile duct hyperplasia, hepatic cirrhosis </a:t>
            </a:r>
          </a:p>
          <a:p>
            <a:pPr marL="336550" lvl="1" indent="-115888"/>
            <a:r>
              <a:rPr lang="en-US" altLang="en-US" sz="1400" b="1" dirty="0">
                <a:latin typeface="Comic Sans MS" pitchFamily="66" charset="0"/>
              </a:rPr>
              <a:t>Chronic wasting disease. </a:t>
            </a:r>
          </a:p>
          <a:p>
            <a:pPr marL="336550" lvl="1" indent="-115888"/>
            <a:r>
              <a:rPr lang="en-US" altLang="en-US" sz="1400" b="1" u="sng" dirty="0">
                <a:latin typeface="Comic Sans MS" pitchFamily="66" charset="0"/>
              </a:rPr>
              <a:t>Decreased productivity in older animals (ewes) </a:t>
            </a:r>
          </a:p>
          <a:p>
            <a:pPr marL="231775" indent="-231775">
              <a:lnSpc>
                <a:spcPct val="110000"/>
              </a:lnSpc>
            </a:pPr>
            <a:endParaRPr lang="en-US" altLang="en-US" sz="1200" dirty="0">
              <a:latin typeface="Comic Sans MS" pitchFamily="66" charset="0"/>
            </a:endParaRPr>
          </a:p>
        </p:txBody>
      </p:sp>
      <p:pic>
        <p:nvPicPr>
          <p:cNvPr id="11" name="Picture 4" descr="http://veterinaryrecord.bmj.com/content/167/7/263.1/F2.large.jpg">
            <a:extLst>
              <a:ext uri="{FF2B5EF4-FFF2-40B4-BE49-F238E27FC236}">
                <a16:creationId xmlns:a16="http://schemas.microsoft.com/office/drawing/2014/main" id="{FD232B90-A314-6E75-152D-2666409CB9B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648032" y="4508660"/>
            <a:ext cx="965131" cy="16346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2" name="Rectangle 3">
            <a:extLst>
              <a:ext uri="{FF2B5EF4-FFF2-40B4-BE49-F238E27FC236}">
                <a16:creationId xmlns:a16="http://schemas.microsoft.com/office/drawing/2014/main" id="{4C920359-DAAC-5126-89E3-6AAAD5BA28EF}"/>
              </a:ext>
            </a:extLst>
          </p:cNvPr>
          <p:cNvSpPr txBox="1">
            <a:spLocks noChangeArrowheads="1"/>
          </p:cNvSpPr>
          <p:nvPr/>
        </p:nvSpPr>
        <p:spPr>
          <a:xfrm>
            <a:off x="5542515" y="4099874"/>
            <a:ext cx="3783210" cy="26756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31775" indent="-231775"/>
            <a:r>
              <a:rPr lang="en-US" altLang="en-US" sz="1600" b="1" dirty="0">
                <a:latin typeface="Comic Sans MS" pitchFamily="66" charset="0"/>
              </a:rPr>
              <a:t>Diagnosis </a:t>
            </a:r>
          </a:p>
          <a:p>
            <a:pPr marL="336550" lvl="1" indent="-115888"/>
            <a:r>
              <a:rPr lang="en-US" altLang="en-US" sz="1400" b="1" dirty="0">
                <a:latin typeface="Comic Sans MS" pitchFamily="66" charset="0"/>
              </a:rPr>
              <a:t>Edema &amp; emaciation </a:t>
            </a:r>
            <a:r>
              <a:rPr lang="en-US" altLang="en-US" sz="1400" b="1" u="sng" dirty="0">
                <a:latin typeface="Comic Sans MS" pitchFamily="66" charset="0"/>
              </a:rPr>
              <a:t>in older stock </a:t>
            </a:r>
          </a:p>
          <a:p>
            <a:pPr marL="336550" lvl="1" indent="-115888"/>
            <a:r>
              <a:rPr lang="en-US" altLang="en-US" sz="1400" b="1" dirty="0">
                <a:latin typeface="Comic Sans MS" pitchFamily="66" charset="0"/>
              </a:rPr>
              <a:t>Ova in sedimentation </a:t>
            </a:r>
          </a:p>
          <a:p>
            <a:pPr marL="231775" indent="-231775"/>
            <a:r>
              <a:rPr lang="en-US" altLang="en-US" sz="1600" b="1" dirty="0">
                <a:latin typeface="Comic Sans MS" pitchFamily="66" charset="0"/>
              </a:rPr>
              <a:t>Treatment </a:t>
            </a:r>
          </a:p>
          <a:p>
            <a:pPr marL="336550" lvl="1" indent="-115888"/>
            <a:r>
              <a:rPr lang="en-US" altLang="en-US" sz="1400" b="1" dirty="0">
                <a:latin typeface="Comic Sans MS" pitchFamily="66" charset="0"/>
              </a:rPr>
              <a:t>Albendazole, Praziquantel </a:t>
            </a:r>
          </a:p>
          <a:p>
            <a:pPr marL="231775" indent="-231775"/>
            <a:r>
              <a:rPr lang="en-US" altLang="en-US" sz="1600" b="1" dirty="0">
                <a:latin typeface="Comic Sans MS" pitchFamily="66" charset="0"/>
              </a:rPr>
              <a:t>Control</a:t>
            </a:r>
            <a:r>
              <a:rPr lang="en-US" altLang="en-US" sz="1800" b="1" dirty="0">
                <a:latin typeface="Comic Sans MS" pitchFamily="66" charset="0"/>
              </a:rPr>
              <a:t> </a:t>
            </a:r>
          </a:p>
          <a:p>
            <a:pPr marL="336550" lvl="1" indent="-115888"/>
            <a:r>
              <a:rPr lang="en-US" altLang="en-US" sz="1400" b="1" dirty="0">
                <a:latin typeface="Comic Sans MS" pitchFamily="66" charset="0"/>
              </a:rPr>
              <a:t>Eradicate Ant hills </a:t>
            </a:r>
          </a:p>
          <a:p>
            <a:pPr marL="63500" indent="-242888"/>
            <a:r>
              <a:rPr lang="en-US" altLang="en-US" sz="1600" b="1" dirty="0">
                <a:latin typeface="Comic Sans MS" pitchFamily="66" charset="0"/>
              </a:rPr>
              <a:t>Zoonosis</a:t>
            </a:r>
          </a:p>
          <a:p>
            <a:pPr marL="336550" lvl="1" indent="-115888"/>
            <a:r>
              <a:rPr lang="en-US" altLang="en-US" sz="1200" b="1" dirty="0">
                <a:latin typeface="Comic Sans MS" pitchFamily="66" charset="0"/>
              </a:rPr>
              <a:t>Yes - a few human cases</a:t>
            </a:r>
            <a:endParaRPr lang="en-US" altLang="en-US" sz="1200" dirty="0">
              <a:latin typeface="Comic Sans MS" pitchFamily="66" charset="0"/>
            </a:endParaRPr>
          </a:p>
        </p:txBody>
      </p:sp>
      <p:pic>
        <p:nvPicPr>
          <p:cNvPr id="3" name="Picture 2">
            <a:extLst>
              <a:ext uri="{FF2B5EF4-FFF2-40B4-BE49-F238E27FC236}">
                <a16:creationId xmlns:a16="http://schemas.microsoft.com/office/drawing/2014/main" id="{3BE81802-3567-0D99-77FB-B8E7623216F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4747" y="1169557"/>
            <a:ext cx="9156986" cy="103641"/>
          </a:xfrm>
          <a:prstGeom prst="rect">
            <a:avLst/>
          </a:prstGeom>
        </p:spPr>
      </p:pic>
      <p:pic>
        <p:nvPicPr>
          <p:cNvPr id="4" name="Picture 3" descr="Diagram&#10;&#10;Description automatically generated">
            <a:extLst>
              <a:ext uri="{FF2B5EF4-FFF2-40B4-BE49-F238E27FC236}">
                <a16:creationId xmlns:a16="http://schemas.microsoft.com/office/drawing/2014/main" id="{0E2E52C6-C818-19C9-8090-191E5C4B36CA}"/>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850983" y="72854"/>
            <a:ext cx="5257800" cy="4133088"/>
          </a:xfrm>
          <a:prstGeom prst="rect">
            <a:avLst/>
          </a:prstGeom>
        </p:spPr>
      </p:pic>
    </p:spTree>
    <p:extLst>
      <p:ext uri="{BB962C8B-B14F-4D97-AF65-F5344CB8AC3E}">
        <p14:creationId xmlns:p14="http://schemas.microsoft.com/office/powerpoint/2010/main" val="36861642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751101" y="209550"/>
            <a:ext cx="6690632" cy="838200"/>
          </a:xfrm>
        </p:spPr>
        <p:txBody>
          <a:bodyPr>
            <a:normAutofit fontScale="90000"/>
          </a:bodyPr>
          <a:lstStyle/>
          <a:p>
            <a:pPr>
              <a:defRPr/>
            </a:pPr>
            <a:r>
              <a:rPr lang="en-US" b="1" dirty="0">
                <a:latin typeface="Comic Sans MS"/>
                <a:cs typeface="Comic Sans MS"/>
              </a:rPr>
              <a:t>Lab Exam: Practice Setup</a:t>
            </a:r>
          </a:p>
        </p:txBody>
      </p:sp>
      <p:sp>
        <p:nvSpPr>
          <p:cNvPr id="2" name="Rectangle 3">
            <a:extLst>
              <a:ext uri="{FF2B5EF4-FFF2-40B4-BE49-F238E27FC236}">
                <a16:creationId xmlns:a16="http://schemas.microsoft.com/office/drawing/2014/main" id="{3D6833C4-971B-0963-3807-2B1C77D7859C}"/>
              </a:ext>
            </a:extLst>
          </p:cNvPr>
          <p:cNvSpPr txBox="1">
            <a:spLocks noChangeArrowheads="1"/>
          </p:cNvSpPr>
          <p:nvPr/>
        </p:nvSpPr>
        <p:spPr bwMode="auto">
          <a:xfrm>
            <a:off x="514350" y="1276350"/>
            <a:ext cx="11220450" cy="54640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lgn="ctr">
              <a:spcBef>
                <a:spcPts val="0"/>
              </a:spcBef>
              <a:buFontTx/>
              <a:buNone/>
              <a:defRPr/>
            </a:pPr>
            <a:r>
              <a:rPr lang="en-US" sz="3600" b="1" kern="0" dirty="0">
                <a:latin typeface="Comic Sans MS"/>
                <a:cs typeface="Comic Sans MS"/>
              </a:rPr>
              <a:t>Wednesday, November 01 @ 10am</a:t>
            </a:r>
          </a:p>
          <a:p>
            <a:pPr algn="ctr">
              <a:spcBef>
                <a:spcPts val="0"/>
              </a:spcBef>
              <a:buFontTx/>
              <a:buNone/>
              <a:defRPr/>
            </a:pPr>
            <a:r>
              <a:rPr lang="en-US" sz="3600" b="1" kern="0" dirty="0">
                <a:latin typeface="Comic Sans MS"/>
                <a:cs typeface="Comic Sans MS"/>
              </a:rPr>
              <a:t>to </a:t>
            </a:r>
          </a:p>
          <a:p>
            <a:pPr algn="ctr">
              <a:spcBef>
                <a:spcPts val="0"/>
              </a:spcBef>
              <a:buFontTx/>
              <a:buNone/>
              <a:defRPr/>
            </a:pPr>
            <a:r>
              <a:rPr lang="en-US" sz="3600" b="1" kern="0" dirty="0">
                <a:latin typeface="Comic Sans MS"/>
                <a:cs typeface="Comic Sans MS"/>
              </a:rPr>
              <a:t>Thursday, November 02 @ 10am</a:t>
            </a:r>
            <a:endParaRPr lang="en-US" sz="2800" b="1" kern="0" dirty="0">
              <a:latin typeface="Comic Sans MS"/>
              <a:cs typeface="Comic Sans MS"/>
            </a:endParaRPr>
          </a:p>
          <a:p>
            <a:pPr>
              <a:buFontTx/>
              <a:buNone/>
              <a:defRPr/>
            </a:pPr>
            <a:endParaRPr lang="en-US" sz="2800" b="1" kern="0" dirty="0">
              <a:latin typeface="Comic Sans MS"/>
              <a:cs typeface="Comic Sans MS"/>
            </a:endParaRPr>
          </a:p>
          <a:p>
            <a:pPr>
              <a:buFontTx/>
              <a:buNone/>
              <a:defRPr/>
            </a:pPr>
            <a:r>
              <a:rPr lang="en-US" sz="2800" b="1" kern="0" dirty="0">
                <a:latin typeface="Comic Sans MS"/>
                <a:cs typeface="Comic Sans MS"/>
              </a:rPr>
              <a:t>21 (uncovered) microscopes set up</a:t>
            </a:r>
          </a:p>
          <a:p>
            <a:pPr>
              <a:buFontTx/>
              <a:buNone/>
              <a:defRPr/>
            </a:pPr>
            <a:r>
              <a:rPr lang="en-US" sz="2800" b="1" kern="0" dirty="0">
                <a:latin typeface="Comic Sans MS"/>
                <a:cs typeface="Comic Sans MS"/>
              </a:rPr>
              <a:t>5 (covered) available for studying arthropod slides</a:t>
            </a:r>
          </a:p>
          <a:p>
            <a:pPr>
              <a:buFontTx/>
              <a:buNone/>
              <a:defRPr/>
            </a:pPr>
            <a:endParaRPr lang="en-US" sz="2800" b="1" kern="0" dirty="0">
              <a:latin typeface="Comic Sans MS"/>
              <a:cs typeface="Comic Sans MS"/>
            </a:endParaRPr>
          </a:p>
          <a:p>
            <a:pPr>
              <a:buFontTx/>
              <a:buNone/>
              <a:defRPr/>
            </a:pPr>
            <a:r>
              <a:rPr lang="en-US" sz="2800" b="1" kern="0" dirty="0">
                <a:latin typeface="Comic Sans MS"/>
                <a:cs typeface="Comic Sans MS"/>
              </a:rPr>
              <a:t>DO NOT use 100x objective</a:t>
            </a:r>
          </a:p>
          <a:p>
            <a:pPr>
              <a:buFontTx/>
              <a:buNone/>
              <a:defRPr/>
            </a:pPr>
            <a:endParaRPr lang="en-US" sz="2800" b="1" kern="0" dirty="0">
              <a:latin typeface="Comic Sans MS"/>
              <a:cs typeface="Comic Sans MS"/>
            </a:endParaRPr>
          </a:p>
          <a:p>
            <a:pPr>
              <a:buFontTx/>
              <a:buNone/>
              <a:defRPr/>
            </a:pPr>
            <a:r>
              <a:rPr lang="en-US" sz="2800" b="1" kern="0" dirty="0">
                <a:latin typeface="Comic Sans MS"/>
                <a:cs typeface="Comic Sans MS"/>
              </a:rPr>
              <a:t>Last person turn off microscopes Please.</a:t>
            </a:r>
            <a:endParaRPr lang="en-US" sz="3600" b="1" kern="0" dirty="0">
              <a:latin typeface="Comic Sans MS"/>
              <a:cs typeface="Comic Sans MS"/>
            </a:endParaRPr>
          </a:p>
        </p:txBody>
      </p:sp>
      <p:pic>
        <p:nvPicPr>
          <p:cNvPr id="3" name="Picture 2">
            <a:extLst>
              <a:ext uri="{FF2B5EF4-FFF2-40B4-BE49-F238E27FC236}">
                <a16:creationId xmlns:a16="http://schemas.microsoft.com/office/drawing/2014/main" id="{A2221CC6-E22A-01F2-DFA6-7AC4C785316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507" y="995929"/>
            <a:ext cx="9156986" cy="103641"/>
          </a:xfrm>
          <a:prstGeom prst="rect">
            <a:avLst/>
          </a:prstGeom>
        </p:spPr>
      </p:pic>
    </p:spTree>
    <p:extLst>
      <p:ext uri="{BB962C8B-B14F-4D97-AF65-F5344CB8AC3E}">
        <p14:creationId xmlns:p14="http://schemas.microsoft.com/office/powerpoint/2010/main" val="14958148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657600" y="358901"/>
            <a:ext cx="4876800" cy="814251"/>
          </a:xfrm>
        </p:spPr>
        <p:txBody>
          <a:bodyPr/>
          <a:lstStyle/>
          <a:p>
            <a:pPr>
              <a:defRPr/>
            </a:pPr>
            <a:r>
              <a:rPr lang="en-US" b="1" dirty="0">
                <a:latin typeface="Comic Sans MS"/>
                <a:cs typeface="Comic Sans MS"/>
              </a:rPr>
              <a:t>Lab Exam: Rules</a:t>
            </a:r>
          </a:p>
        </p:txBody>
      </p:sp>
      <p:sp>
        <p:nvSpPr>
          <p:cNvPr id="23555" name="Rectangle 3"/>
          <p:cNvSpPr>
            <a:spLocks noGrp="1" noChangeArrowheads="1"/>
          </p:cNvSpPr>
          <p:nvPr>
            <p:ph idx="1"/>
          </p:nvPr>
        </p:nvSpPr>
        <p:spPr>
          <a:xfrm>
            <a:off x="228600" y="1866900"/>
            <a:ext cx="6477000" cy="4800600"/>
          </a:xfrm>
        </p:spPr>
        <p:txBody>
          <a:bodyPr/>
          <a:lstStyle/>
          <a:p>
            <a:pPr>
              <a:buFontTx/>
              <a:buNone/>
              <a:defRPr/>
            </a:pPr>
            <a:r>
              <a:rPr lang="en-US" sz="2800" b="1" dirty="0">
                <a:latin typeface="Comic Sans MS"/>
                <a:cs typeface="Comic Sans MS"/>
              </a:rPr>
              <a:t>Check in &amp; check out</a:t>
            </a:r>
          </a:p>
          <a:p>
            <a:pPr>
              <a:buFontTx/>
              <a:buNone/>
              <a:defRPr/>
            </a:pPr>
            <a:endParaRPr lang="en-US" sz="2800" b="1" dirty="0">
              <a:latin typeface="Comic Sans MS"/>
              <a:cs typeface="Comic Sans MS"/>
            </a:endParaRPr>
          </a:p>
          <a:p>
            <a:pPr>
              <a:buFontTx/>
              <a:buNone/>
              <a:defRPr/>
            </a:pPr>
            <a:r>
              <a:rPr lang="en-US" sz="2800" b="1" dirty="0">
                <a:latin typeface="Comic Sans MS"/>
                <a:cs typeface="Comic Sans MS"/>
              </a:rPr>
              <a:t>Cannot take the exam with an earlier group</a:t>
            </a:r>
          </a:p>
          <a:p>
            <a:pPr>
              <a:buFontTx/>
              <a:buNone/>
              <a:defRPr/>
            </a:pPr>
            <a:endParaRPr lang="en-US" sz="2800" b="1" dirty="0">
              <a:latin typeface="Comic Sans MS"/>
              <a:cs typeface="Comic Sans MS"/>
            </a:endParaRPr>
          </a:p>
          <a:p>
            <a:pPr>
              <a:buNone/>
              <a:defRPr/>
            </a:pPr>
            <a:r>
              <a:rPr lang="en-US" sz="2800" b="1" dirty="0">
                <a:latin typeface="Comic Sans MS"/>
                <a:cs typeface="Comic Sans MS"/>
              </a:rPr>
              <a:t>Each group can start early </a:t>
            </a:r>
            <a:r>
              <a:rPr lang="en-US" sz="3600" b="1" u="sng" dirty="0">
                <a:latin typeface="Comic Sans MS"/>
                <a:cs typeface="Comic Sans MS"/>
              </a:rPr>
              <a:t>only</a:t>
            </a:r>
            <a:r>
              <a:rPr lang="en-US" sz="2800" b="1" dirty="0">
                <a:latin typeface="Comic Sans MS"/>
                <a:cs typeface="Comic Sans MS"/>
              </a:rPr>
              <a:t> if the previous group has left.</a:t>
            </a:r>
          </a:p>
          <a:p>
            <a:pPr>
              <a:buNone/>
              <a:defRPr/>
            </a:pPr>
            <a:endParaRPr lang="en-US" sz="2800" b="1" dirty="0">
              <a:latin typeface="Comic Sans MS"/>
              <a:cs typeface="Comic Sans MS"/>
            </a:endParaRPr>
          </a:p>
          <a:p>
            <a:pPr>
              <a:buNone/>
              <a:defRPr/>
            </a:pPr>
            <a:r>
              <a:rPr lang="en-US" sz="2800" b="1" dirty="0">
                <a:latin typeface="Comic Sans MS"/>
                <a:cs typeface="Comic Sans MS"/>
              </a:rPr>
              <a:t>Turn in exam at card for last name </a:t>
            </a:r>
          </a:p>
          <a:p>
            <a:pPr>
              <a:buFontTx/>
              <a:buNone/>
              <a:defRPr/>
            </a:pPr>
            <a:endParaRPr lang="en-US" sz="1600" b="1" dirty="0">
              <a:latin typeface="Comic Sans MS"/>
              <a:cs typeface="Comic Sans MS"/>
            </a:endParaRPr>
          </a:p>
        </p:txBody>
      </p:sp>
      <p:sp>
        <p:nvSpPr>
          <p:cNvPr id="6" name="Rectangle 3">
            <a:extLst>
              <a:ext uri="{FF2B5EF4-FFF2-40B4-BE49-F238E27FC236}">
                <a16:creationId xmlns:a16="http://schemas.microsoft.com/office/drawing/2014/main" id="{4FC6D3E6-35E4-5C1A-91EE-675D56A61370}"/>
              </a:ext>
            </a:extLst>
          </p:cNvPr>
          <p:cNvSpPr txBox="1">
            <a:spLocks noChangeArrowheads="1"/>
          </p:cNvSpPr>
          <p:nvPr/>
        </p:nvSpPr>
        <p:spPr bwMode="auto">
          <a:xfrm>
            <a:off x="7277100" y="1981200"/>
            <a:ext cx="48768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FontTx/>
              <a:buNone/>
              <a:defRPr/>
            </a:pPr>
            <a:r>
              <a:rPr lang="en-US" sz="2800" b="1" kern="0" dirty="0">
                <a:latin typeface="Comic Sans MS"/>
                <a:cs typeface="Comic Sans MS"/>
              </a:rPr>
              <a:t>Do not move slides</a:t>
            </a:r>
          </a:p>
          <a:p>
            <a:pPr>
              <a:buFontTx/>
              <a:buNone/>
              <a:defRPr/>
            </a:pPr>
            <a:endParaRPr lang="en-US" sz="2800" b="1" kern="0" dirty="0">
              <a:latin typeface="Comic Sans MS"/>
              <a:cs typeface="Comic Sans MS"/>
            </a:endParaRPr>
          </a:p>
          <a:p>
            <a:pPr>
              <a:buFontTx/>
              <a:buNone/>
              <a:defRPr/>
            </a:pPr>
            <a:r>
              <a:rPr lang="en-US" sz="2800" b="1" kern="0" dirty="0">
                <a:latin typeface="Comic Sans MS"/>
                <a:cs typeface="Comic Sans MS"/>
              </a:rPr>
              <a:t>Do not switch objectives, all are already on 40x</a:t>
            </a:r>
          </a:p>
          <a:p>
            <a:pPr>
              <a:buFontTx/>
              <a:buNone/>
              <a:defRPr/>
            </a:pPr>
            <a:endParaRPr lang="en-US" sz="2800" b="1" kern="0" dirty="0">
              <a:latin typeface="Comic Sans MS"/>
              <a:cs typeface="Comic Sans MS"/>
            </a:endParaRPr>
          </a:p>
          <a:p>
            <a:pPr>
              <a:buFontTx/>
              <a:buNone/>
              <a:defRPr/>
            </a:pPr>
            <a:r>
              <a:rPr lang="en-US" sz="2800" b="1" kern="0" dirty="0">
                <a:latin typeface="Comic Sans MS"/>
                <a:cs typeface="Comic Sans MS"/>
              </a:rPr>
              <a:t>You can fine focus up and down</a:t>
            </a:r>
          </a:p>
          <a:p>
            <a:pPr>
              <a:buFontTx/>
              <a:buNone/>
              <a:defRPr/>
            </a:pPr>
            <a:endParaRPr lang="en-US" sz="1600" b="1" kern="0" dirty="0">
              <a:latin typeface="Comic Sans MS"/>
              <a:cs typeface="Comic Sans MS"/>
            </a:endParaRPr>
          </a:p>
        </p:txBody>
      </p:sp>
      <p:pic>
        <p:nvPicPr>
          <p:cNvPr id="2" name="Picture 1">
            <a:extLst>
              <a:ext uri="{FF2B5EF4-FFF2-40B4-BE49-F238E27FC236}">
                <a16:creationId xmlns:a16="http://schemas.microsoft.com/office/drawing/2014/main" id="{4783EAEA-2A16-B55B-A549-EFF336BB3E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507" y="1304313"/>
            <a:ext cx="9156986" cy="103641"/>
          </a:xfrm>
          <a:prstGeom prst="rect">
            <a:avLst/>
          </a:prstGeom>
        </p:spPr>
      </p:pic>
    </p:spTree>
    <p:extLst>
      <p:ext uri="{BB962C8B-B14F-4D97-AF65-F5344CB8AC3E}">
        <p14:creationId xmlns:p14="http://schemas.microsoft.com/office/powerpoint/2010/main" val="83049697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24300" y="381000"/>
            <a:ext cx="4343399" cy="838200"/>
          </a:xfrm>
        </p:spPr>
        <p:txBody>
          <a:bodyPr/>
          <a:lstStyle/>
          <a:p>
            <a:pPr algn="ctr">
              <a:defRPr/>
            </a:pPr>
            <a:r>
              <a:rPr lang="en-US" b="1" dirty="0">
                <a:latin typeface="Comic Sans MS"/>
                <a:cs typeface="Comic Sans MS"/>
              </a:rPr>
              <a:t>Lab Exam</a:t>
            </a:r>
          </a:p>
        </p:txBody>
      </p:sp>
      <p:sp>
        <p:nvSpPr>
          <p:cNvPr id="4" name="Rectangle 3">
            <a:extLst>
              <a:ext uri="{FF2B5EF4-FFF2-40B4-BE49-F238E27FC236}">
                <a16:creationId xmlns:a16="http://schemas.microsoft.com/office/drawing/2014/main" id="{CB81F633-2E6D-AD95-A755-A068D88A2141}"/>
              </a:ext>
            </a:extLst>
          </p:cNvPr>
          <p:cNvSpPr txBox="1">
            <a:spLocks noChangeArrowheads="1"/>
          </p:cNvSpPr>
          <p:nvPr/>
        </p:nvSpPr>
        <p:spPr bwMode="auto">
          <a:xfrm>
            <a:off x="1333499" y="1524000"/>
            <a:ext cx="9525000" cy="495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har char="•"/>
              <a:defRPr sz="3200">
                <a:solidFill>
                  <a:schemeClr val="tx1"/>
                </a:solidFill>
                <a:latin typeface="+mn-lt"/>
                <a:ea typeface="+mn-ea"/>
                <a:cs typeface="ＭＳ Ｐゴシック" charset="0"/>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a:lstStyle>
          <a:p>
            <a:pPr>
              <a:buFontTx/>
              <a:buNone/>
              <a:defRPr/>
            </a:pPr>
            <a:r>
              <a:rPr lang="en-US" sz="2800" b="1" kern="0" dirty="0">
                <a:latin typeface="Comic Sans MS"/>
                <a:cs typeface="Comic Sans MS"/>
              </a:rPr>
              <a:t>Thursday, November 02 w/ assigned group in B104D</a:t>
            </a:r>
          </a:p>
          <a:p>
            <a:pPr marL="1252538">
              <a:buFontTx/>
              <a:buNone/>
              <a:defRPr/>
            </a:pPr>
            <a:endParaRPr lang="en-US" sz="2000" b="1" kern="0" dirty="0">
              <a:latin typeface="Comic Sans MS"/>
              <a:cs typeface="Comic Sans MS"/>
            </a:endParaRPr>
          </a:p>
          <a:p>
            <a:pPr marL="463550">
              <a:buSzPct val="73000"/>
              <a:buFont typeface="Wingdings" panose="05000000000000000000" pitchFamily="2" charset="2"/>
              <a:buChar char="§"/>
              <a:defRPr/>
            </a:pPr>
            <a:r>
              <a:rPr lang="en-US" sz="2400" b="1" kern="0" dirty="0">
                <a:latin typeface="Comic Sans MS"/>
                <a:cs typeface="Comic Sans MS"/>
              </a:rPr>
              <a:t>Microscope identifications  </a:t>
            </a:r>
            <a:r>
              <a:rPr lang="en-US" sz="2000" b="1" kern="0" dirty="0">
                <a:latin typeface="Comic Sans MS"/>
                <a:cs typeface="Comic Sans MS"/>
              </a:rPr>
              <a:t>(25 stations @ 4 pts / question)</a:t>
            </a:r>
            <a:endParaRPr lang="en-US" sz="2400" b="1" kern="0" dirty="0">
              <a:latin typeface="Comic Sans MS"/>
              <a:cs typeface="Comic Sans MS"/>
            </a:endParaRPr>
          </a:p>
          <a:p>
            <a:pPr marL="3481388" lvl="1">
              <a:buSzPct val="73000"/>
              <a:buFont typeface="Wingdings" panose="05000000000000000000" pitchFamily="2" charset="2"/>
              <a:buChar char="§"/>
              <a:defRPr/>
            </a:pPr>
            <a:r>
              <a:rPr lang="en-US" sz="2000" b="1" kern="0" dirty="0">
                <a:latin typeface="Comic Sans MS"/>
                <a:cs typeface="Comic Sans MS"/>
              </a:rPr>
              <a:t>Nematodes – 10</a:t>
            </a:r>
          </a:p>
          <a:p>
            <a:pPr marL="3481388" lvl="1">
              <a:buSzPct val="73000"/>
              <a:buFont typeface="Wingdings" panose="05000000000000000000" pitchFamily="2" charset="2"/>
              <a:buChar char="§"/>
              <a:defRPr/>
            </a:pPr>
            <a:r>
              <a:rPr lang="en-US" sz="2000" b="1" kern="0" dirty="0">
                <a:latin typeface="Comic Sans MS"/>
                <a:cs typeface="Comic Sans MS"/>
              </a:rPr>
              <a:t>Cestodes – 2</a:t>
            </a:r>
          </a:p>
          <a:p>
            <a:pPr marL="3481388" lvl="1">
              <a:buSzPct val="73000"/>
              <a:buFont typeface="Wingdings" panose="05000000000000000000" pitchFamily="2" charset="2"/>
              <a:buChar char="§"/>
              <a:defRPr/>
            </a:pPr>
            <a:r>
              <a:rPr lang="en-US" sz="2000" b="1" kern="0" dirty="0">
                <a:latin typeface="Comic Sans MS"/>
                <a:cs typeface="Comic Sans MS"/>
              </a:rPr>
              <a:t>Trematodes – 2</a:t>
            </a:r>
          </a:p>
          <a:p>
            <a:pPr marL="3481388" lvl="1">
              <a:buSzPct val="73000"/>
              <a:buFont typeface="Wingdings" panose="05000000000000000000" pitchFamily="2" charset="2"/>
              <a:buChar char="§"/>
              <a:defRPr/>
            </a:pPr>
            <a:r>
              <a:rPr lang="en-US" sz="2000" b="1" kern="0" dirty="0">
                <a:latin typeface="Comic Sans MS"/>
                <a:cs typeface="Comic Sans MS"/>
              </a:rPr>
              <a:t>Protozoa – 2</a:t>
            </a:r>
          </a:p>
          <a:p>
            <a:pPr marL="3481388" lvl="1">
              <a:buSzPct val="73000"/>
              <a:buFont typeface="Wingdings" panose="05000000000000000000" pitchFamily="2" charset="2"/>
              <a:buChar char="§"/>
              <a:defRPr/>
            </a:pPr>
            <a:r>
              <a:rPr lang="en-US" sz="2000" b="1" kern="0" dirty="0">
                <a:latin typeface="Comic Sans MS"/>
                <a:cs typeface="Comic Sans MS"/>
              </a:rPr>
              <a:t>Mites – 3</a:t>
            </a:r>
          </a:p>
          <a:p>
            <a:pPr marL="3481388" lvl="1">
              <a:buSzPct val="73000"/>
              <a:buFont typeface="Wingdings" panose="05000000000000000000" pitchFamily="2" charset="2"/>
              <a:buChar char="§"/>
              <a:defRPr/>
            </a:pPr>
            <a:r>
              <a:rPr lang="en-US" sz="2000" b="1" kern="0" dirty="0">
                <a:latin typeface="Comic Sans MS"/>
                <a:cs typeface="Comic Sans MS"/>
              </a:rPr>
              <a:t>Ticks – 1</a:t>
            </a:r>
          </a:p>
          <a:p>
            <a:pPr marL="3481388" lvl="1">
              <a:buSzPct val="73000"/>
              <a:buFont typeface="Wingdings" panose="05000000000000000000" pitchFamily="2" charset="2"/>
              <a:buChar char="§"/>
              <a:defRPr/>
            </a:pPr>
            <a:r>
              <a:rPr lang="en-US" sz="2000" b="1" kern="0" dirty="0">
                <a:latin typeface="Comic Sans MS"/>
                <a:cs typeface="Comic Sans MS"/>
              </a:rPr>
              <a:t>Lice – 3</a:t>
            </a:r>
          </a:p>
          <a:p>
            <a:pPr marL="3481388" lvl="1">
              <a:buSzPct val="73000"/>
              <a:buFont typeface="Wingdings" panose="05000000000000000000" pitchFamily="2" charset="2"/>
              <a:buChar char="§"/>
              <a:defRPr/>
            </a:pPr>
            <a:r>
              <a:rPr lang="en-US" sz="2000" b="1" kern="0" dirty="0">
                <a:latin typeface="Comic Sans MS"/>
                <a:cs typeface="Comic Sans MS"/>
              </a:rPr>
              <a:t>Fleas - 1</a:t>
            </a:r>
          </a:p>
          <a:p>
            <a:pPr marL="3481388" lvl="1">
              <a:buSzPct val="73000"/>
              <a:buFont typeface="Wingdings" panose="05000000000000000000" pitchFamily="2" charset="2"/>
              <a:buChar char="§"/>
              <a:defRPr/>
            </a:pPr>
            <a:r>
              <a:rPr lang="en-US" sz="2000" b="1" kern="0" dirty="0">
                <a:latin typeface="Comic Sans MS"/>
                <a:cs typeface="Comic Sans MS"/>
              </a:rPr>
              <a:t>Free Parking -1</a:t>
            </a:r>
            <a:endParaRPr lang="en-US" sz="1600" b="1" kern="0" dirty="0">
              <a:latin typeface="Comic Sans MS"/>
              <a:cs typeface="Comic Sans MS"/>
            </a:endParaRPr>
          </a:p>
        </p:txBody>
      </p:sp>
      <p:pic>
        <p:nvPicPr>
          <p:cNvPr id="2" name="Picture 1">
            <a:extLst>
              <a:ext uri="{FF2B5EF4-FFF2-40B4-BE49-F238E27FC236}">
                <a16:creationId xmlns:a16="http://schemas.microsoft.com/office/drawing/2014/main" id="{D0110779-96B6-6524-03ED-77DADBC32B2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17506" y="1189149"/>
            <a:ext cx="9156986" cy="103641"/>
          </a:xfrm>
          <a:prstGeom prst="rect">
            <a:avLst/>
          </a:prstGeom>
        </p:spPr>
      </p:pic>
    </p:spTree>
    <p:extLst>
      <p:ext uri="{BB962C8B-B14F-4D97-AF65-F5344CB8AC3E}">
        <p14:creationId xmlns:p14="http://schemas.microsoft.com/office/powerpoint/2010/main" val="12079911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E3898-9318-BEC2-BAF6-008C2CD08425}"/>
              </a:ext>
            </a:extLst>
          </p:cNvPr>
          <p:cNvSpPr>
            <a:spLocks noGrp="1"/>
          </p:cNvSpPr>
          <p:nvPr>
            <p:ph idx="1"/>
          </p:nvPr>
        </p:nvSpPr>
        <p:spPr>
          <a:xfrm>
            <a:off x="909399" y="2288974"/>
            <a:ext cx="10869385" cy="1630867"/>
          </a:xfrm>
        </p:spPr>
        <p:txBody>
          <a:bodyPr>
            <a:normAutofit/>
          </a:bodyPr>
          <a:lstStyle/>
          <a:p>
            <a:pPr marL="0" indent="0">
              <a:lnSpc>
                <a:spcPct val="120000"/>
              </a:lnSpc>
              <a:spcBef>
                <a:spcPts val="600"/>
              </a:spcBef>
              <a:buNone/>
            </a:pPr>
            <a:r>
              <a:rPr lang="en-US" dirty="0"/>
              <a:t>“When our emotions restrain reason and make it their slave, we cannot see how others are using us as pawns in an ideological game.”</a:t>
            </a:r>
          </a:p>
          <a:p>
            <a:pPr marL="0" indent="0">
              <a:lnSpc>
                <a:spcPct val="120000"/>
              </a:lnSpc>
              <a:spcBef>
                <a:spcPts val="600"/>
              </a:spcBef>
              <a:buNone/>
            </a:pPr>
            <a:r>
              <a:rPr lang="en-US" sz="2000" dirty="0"/>
              <a:t>       </a:t>
            </a:r>
            <a:r>
              <a:rPr lang="en-US" sz="2000" i="1" dirty="0"/>
              <a:t>---  Thomas Aquinas</a:t>
            </a:r>
          </a:p>
          <a:p>
            <a:pPr marL="0" indent="0">
              <a:spcBef>
                <a:spcPts val="600"/>
              </a:spcBef>
              <a:buNone/>
            </a:pPr>
            <a:endParaRPr lang="en-US" i="1" dirty="0"/>
          </a:p>
        </p:txBody>
      </p:sp>
      <p:cxnSp>
        <p:nvCxnSpPr>
          <p:cNvPr id="7" name="Straight Connector 6">
            <a:extLst>
              <a:ext uri="{FF2B5EF4-FFF2-40B4-BE49-F238E27FC236}">
                <a16:creationId xmlns:a16="http://schemas.microsoft.com/office/drawing/2014/main" id="{2D90DC8B-29D7-0EB0-C661-DB01D36BAE7E}"/>
              </a:ext>
            </a:extLst>
          </p:cNvPr>
          <p:cNvCxnSpPr>
            <a:cxnSpLocks/>
          </p:cNvCxnSpPr>
          <p:nvPr/>
        </p:nvCxnSpPr>
        <p:spPr>
          <a:xfrm flipV="1">
            <a:off x="1447798" y="6258453"/>
            <a:ext cx="9792586" cy="47397"/>
          </a:xfrm>
          <a:prstGeom prst="line">
            <a:avLst/>
          </a:prstGeom>
          <a:ln w="76200"/>
        </p:spPr>
        <p:style>
          <a:lnRef idx="1">
            <a:schemeClr val="dk1"/>
          </a:lnRef>
          <a:fillRef idx="0">
            <a:schemeClr val="dk1"/>
          </a:fillRef>
          <a:effectRef idx="0">
            <a:schemeClr val="dk1"/>
          </a:effectRef>
          <a:fontRef idx="minor">
            <a:schemeClr val="tx1"/>
          </a:fontRef>
        </p:style>
      </p:cxnSp>
      <p:sp>
        <p:nvSpPr>
          <p:cNvPr id="6" name="Title 1">
            <a:extLst>
              <a:ext uri="{FF2B5EF4-FFF2-40B4-BE49-F238E27FC236}">
                <a16:creationId xmlns:a16="http://schemas.microsoft.com/office/drawing/2014/main" id="{70B87A92-C4F9-22AD-56A9-7003D6FE422A}"/>
              </a:ext>
            </a:extLst>
          </p:cNvPr>
          <p:cNvSpPr>
            <a:spLocks noGrp="1"/>
          </p:cNvSpPr>
          <p:nvPr>
            <p:ph type="title"/>
          </p:nvPr>
        </p:nvSpPr>
        <p:spPr>
          <a:xfrm>
            <a:off x="838200" y="127005"/>
            <a:ext cx="11011786" cy="1299470"/>
          </a:xfrm>
        </p:spPr>
        <p:txBody>
          <a:bodyPr>
            <a:noAutofit/>
          </a:bodyPr>
          <a:lstStyle/>
          <a:p>
            <a:r>
              <a:rPr lang="en-US" sz="4000" b="1" u="sng" dirty="0">
                <a:latin typeface="Arial Rounded MT Bold" panose="020F0704030504030204" pitchFamily="34" charset="0"/>
                <a:cs typeface="Aharoni" panose="02010803020104030203" pitchFamily="2" charset="-79"/>
              </a:rPr>
              <a:t>To Contemplate is to Exercise the Intellect</a:t>
            </a:r>
          </a:p>
        </p:txBody>
      </p:sp>
      <p:cxnSp>
        <p:nvCxnSpPr>
          <p:cNvPr id="4" name="Straight Connector 3">
            <a:extLst>
              <a:ext uri="{FF2B5EF4-FFF2-40B4-BE49-F238E27FC236}">
                <a16:creationId xmlns:a16="http://schemas.microsoft.com/office/drawing/2014/main" id="{C9A8115F-118C-1AD9-393F-1E057B14137C}"/>
              </a:ext>
            </a:extLst>
          </p:cNvPr>
          <p:cNvCxnSpPr>
            <a:cxnSpLocks/>
          </p:cNvCxnSpPr>
          <p:nvPr/>
        </p:nvCxnSpPr>
        <p:spPr>
          <a:xfrm>
            <a:off x="4328255" y="4208190"/>
            <a:ext cx="4031673" cy="0"/>
          </a:xfrm>
          <a:prstGeom prst="line">
            <a:avLst/>
          </a:prstGeom>
          <a:ln w="76200"/>
        </p:spPr>
        <p:style>
          <a:lnRef idx="1">
            <a:schemeClr val="dk1"/>
          </a:lnRef>
          <a:fillRef idx="0">
            <a:schemeClr val="dk1"/>
          </a:fillRef>
          <a:effectRef idx="0">
            <a:schemeClr val="dk1"/>
          </a:effectRef>
          <a:fontRef idx="minor">
            <a:schemeClr val="tx1"/>
          </a:fontRef>
        </p:style>
      </p:cxnSp>
      <p:sp>
        <p:nvSpPr>
          <p:cNvPr id="5" name="Content Placeholder 2">
            <a:extLst>
              <a:ext uri="{FF2B5EF4-FFF2-40B4-BE49-F238E27FC236}">
                <a16:creationId xmlns:a16="http://schemas.microsoft.com/office/drawing/2014/main" id="{728AB8FB-ADC7-2D5F-EB25-91CBA2D5E45C}"/>
              </a:ext>
            </a:extLst>
          </p:cNvPr>
          <p:cNvSpPr txBox="1">
            <a:spLocks/>
          </p:cNvSpPr>
          <p:nvPr/>
        </p:nvSpPr>
        <p:spPr>
          <a:xfrm>
            <a:off x="2415353" y="1401867"/>
            <a:ext cx="7361293" cy="3931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Font typeface="Arial" panose="020B0604020202020204" pitchFamily="34" charset="0"/>
              <a:buNone/>
            </a:pPr>
            <a:r>
              <a:rPr lang="en-US" sz="2400" dirty="0"/>
              <a:t>If you choose; contemplate the following “in the mirror”:</a:t>
            </a:r>
            <a:endParaRPr lang="en-US" sz="2400" i="1" dirty="0"/>
          </a:p>
        </p:txBody>
      </p:sp>
      <p:sp>
        <p:nvSpPr>
          <p:cNvPr id="9" name="Content Placeholder 2">
            <a:extLst>
              <a:ext uri="{FF2B5EF4-FFF2-40B4-BE49-F238E27FC236}">
                <a16:creationId xmlns:a16="http://schemas.microsoft.com/office/drawing/2014/main" id="{97588937-60B7-58AA-B7E5-FB593E0C2EF0}"/>
              </a:ext>
            </a:extLst>
          </p:cNvPr>
          <p:cNvSpPr txBox="1">
            <a:spLocks/>
          </p:cNvSpPr>
          <p:nvPr/>
        </p:nvSpPr>
        <p:spPr>
          <a:xfrm>
            <a:off x="2137779" y="4656959"/>
            <a:ext cx="8412624" cy="123293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buFont typeface="Arial" panose="020B0604020202020204" pitchFamily="34" charset="0"/>
              <a:buNone/>
            </a:pPr>
            <a:r>
              <a:rPr lang="en-US" dirty="0"/>
              <a:t>“Beware those who would weaponize your compassion for their own ideological motives”  </a:t>
            </a:r>
            <a:r>
              <a:rPr lang="en-US" sz="2000" i="1" dirty="0"/>
              <a:t>--- Noelle Mering  </a:t>
            </a:r>
          </a:p>
          <a:p>
            <a:pPr marL="0" indent="0">
              <a:spcBef>
                <a:spcPts val="0"/>
              </a:spcBef>
              <a:buFont typeface="Arial" panose="020B0604020202020204" pitchFamily="34" charset="0"/>
              <a:buNone/>
            </a:pPr>
            <a:endParaRPr lang="en-US" dirty="0"/>
          </a:p>
        </p:txBody>
      </p:sp>
    </p:spTree>
    <p:extLst>
      <p:ext uri="{BB962C8B-B14F-4D97-AF65-F5344CB8AC3E}">
        <p14:creationId xmlns:p14="http://schemas.microsoft.com/office/powerpoint/2010/main" val="22209439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117BE8-4B10-2C62-0235-27A86D4D472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42128" y="271495"/>
            <a:ext cx="2639356" cy="2191367"/>
          </a:xfrm>
          <a:prstGeom prst="rect">
            <a:avLst/>
          </a:prstGeom>
        </p:spPr>
      </p:pic>
      <p:sp>
        <p:nvSpPr>
          <p:cNvPr id="8" name="Rectangle 4">
            <a:extLst>
              <a:ext uri="{FF2B5EF4-FFF2-40B4-BE49-F238E27FC236}">
                <a16:creationId xmlns:a16="http://schemas.microsoft.com/office/drawing/2014/main" id="{35BC93F7-C241-8A45-A997-2B3663F4CF21}"/>
              </a:ext>
            </a:extLst>
          </p:cNvPr>
          <p:cNvSpPr>
            <a:spLocks noGrp="1" noChangeArrowheads="1"/>
          </p:cNvSpPr>
          <p:nvPr>
            <p:ph type="title"/>
          </p:nvPr>
        </p:nvSpPr>
        <p:spPr>
          <a:xfrm>
            <a:off x="1834018" y="185125"/>
            <a:ext cx="8349343" cy="1524000"/>
          </a:xfrm>
        </p:spPr>
        <p:txBody>
          <a:bodyPr>
            <a:normAutofit fontScale="90000"/>
          </a:bodyPr>
          <a:lstStyle/>
          <a:p>
            <a:pPr algn="ctr">
              <a:defRPr/>
            </a:pPr>
            <a:r>
              <a:rPr lang="en-US" altLang="en-US" sz="4000" b="1" dirty="0">
                <a:latin typeface="Comic Sans MS" panose="030F0702030302020204" pitchFamily="66" charset="0"/>
              </a:rPr>
              <a:t>Class Turbellaria</a:t>
            </a:r>
            <a:br>
              <a:rPr lang="en-US" altLang="en-US" sz="4000" b="1" dirty="0">
                <a:latin typeface="Comic Sans MS" panose="030F0702030302020204" pitchFamily="66" charset="0"/>
              </a:rPr>
            </a:br>
            <a:r>
              <a:rPr lang="en-US" altLang="en-US" sz="4000" b="1" dirty="0">
                <a:latin typeface="Comic Sans MS" panose="030F0702030302020204" pitchFamily="66" charset="0"/>
              </a:rPr>
              <a:t>Planarians</a:t>
            </a:r>
            <a:br>
              <a:rPr lang="en-US" altLang="en-US" sz="4000" b="1" dirty="0">
                <a:latin typeface="Comic Sans MS" panose="030F0702030302020204" pitchFamily="66" charset="0"/>
              </a:rPr>
            </a:br>
            <a:r>
              <a:rPr lang="en-US" altLang="en-US" sz="3200" b="1" dirty="0">
                <a:latin typeface="Comic Sans MS" panose="030F0702030302020204" pitchFamily="66" charset="0"/>
              </a:rPr>
              <a:t>Free-living Flatworms</a:t>
            </a:r>
            <a:endParaRPr lang="en-US" altLang="en-US" sz="3200" dirty="0">
              <a:latin typeface="Comic Sans MS" panose="030F0702030302020204" pitchFamily="66" charset="0"/>
            </a:endParaRPr>
          </a:p>
        </p:txBody>
      </p:sp>
      <p:sp>
        <p:nvSpPr>
          <p:cNvPr id="9" name="TextBox 8">
            <a:extLst>
              <a:ext uri="{FF2B5EF4-FFF2-40B4-BE49-F238E27FC236}">
                <a16:creationId xmlns:a16="http://schemas.microsoft.com/office/drawing/2014/main" id="{FF54B4D1-F240-4C5C-BCFE-EFDDE177EA23}"/>
              </a:ext>
            </a:extLst>
          </p:cNvPr>
          <p:cNvSpPr txBox="1"/>
          <p:nvPr/>
        </p:nvSpPr>
        <p:spPr>
          <a:xfrm>
            <a:off x="4087793" y="3751602"/>
            <a:ext cx="2768185" cy="461665"/>
          </a:xfrm>
          <a:prstGeom prst="rect">
            <a:avLst/>
          </a:prstGeom>
          <a:noFill/>
        </p:spPr>
        <p:txBody>
          <a:bodyPr wrap="square" rtlCol="0">
            <a:spAutoFit/>
          </a:bodyPr>
          <a:lstStyle/>
          <a:p>
            <a:pPr algn="ctr"/>
            <a:r>
              <a:rPr lang="en-US" sz="1200" b="1" i="1" dirty="0">
                <a:solidFill>
                  <a:srgbClr val="FF0000"/>
                </a:solidFill>
                <a:latin typeface="Comic Sans MS" panose="030F0902030302020204" pitchFamily="66" charset="0"/>
              </a:rPr>
              <a:t>Bipalium (Hammerhead worm) </a:t>
            </a:r>
          </a:p>
          <a:p>
            <a:pPr algn="ctr"/>
            <a:r>
              <a:rPr lang="en-US" sz="1200" b="1" i="1" dirty="0">
                <a:solidFill>
                  <a:srgbClr val="FF0000"/>
                </a:solidFill>
                <a:latin typeface="Comic Sans MS" panose="030F0902030302020204" pitchFamily="66" charset="0"/>
              </a:rPr>
              <a:t>a pseudoparasite</a:t>
            </a:r>
          </a:p>
        </p:txBody>
      </p:sp>
      <p:pic>
        <p:nvPicPr>
          <p:cNvPr id="10" name="Picture 11" descr="bipalium">
            <a:extLst>
              <a:ext uri="{FF2B5EF4-FFF2-40B4-BE49-F238E27FC236}">
                <a16:creationId xmlns:a16="http://schemas.microsoft.com/office/drawing/2014/main" id="{9ED78B82-4CB0-06AD-8712-CBBEBCFFCA1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882770" y="2140108"/>
            <a:ext cx="3336822" cy="16343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9126B8DF-C2D5-B4FC-987E-74A6B48BF8D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405891" y="110068"/>
            <a:ext cx="2623549" cy="1967662"/>
          </a:xfrm>
          <a:prstGeom prst="rect">
            <a:avLst/>
          </a:prstGeom>
        </p:spPr>
      </p:pic>
      <p:pic>
        <p:nvPicPr>
          <p:cNvPr id="12" name="Picture 11">
            <a:extLst>
              <a:ext uri="{FF2B5EF4-FFF2-40B4-BE49-F238E27FC236}">
                <a16:creationId xmlns:a16="http://schemas.microsoft.com/office/drawing/2014/main" id="{FB8BEAB9-C9A8-B23B-31C9-CE0F87E24AD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408854" y="4097020"/>
            <a:ext cx="1522845" cy="2561549"/>
          </a:xfrm>
          <a:prstGeom prst="rect">
            <a:avLst/>
          </a:prstGeom>
        </p:spPr>
      </p:pic>
      <p:pic>
        <p:nvPicPr>
          <p:cNvPr id="13" name="Picture 12">
            <a:extLst>
              <a:ext uri="{FF2B5EF4-FFF2-40B4-BE49-F238E27FC236}">
                <a16:creationId xmlns:a16="http://schemas.microsoft.com/office/drawing/2014/main" id="{AC52B79E-ECD4-343D-2C91-D4D902A445B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476062" y="4009071"/>
            <a:ext cx="2559320" cy="1833113"/>
          </a:xfrm>
          <a:prstGeom prst="rect">
            <a:avLst/>
          </a:prstGeom>
        </p:spPr>
      </p:pic>
      <p:pic>
        <p:nvPicPr>
          <p:cNvPr id="19" name="Picture 18">
            <a:extLst>
              <a:ext uri="{FF2B5EF4-FFF2-40B4-BE49-F238E27FC236}">
                <a16:creationId xmlns:a16="http://schemas.microsoft.com/office/drawing/2014/main" id="{3BF7D2B8-D3B3-ADFE-138C-C53A0FE4BF7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81363" y="3048739"/>
            <a:ext cx="2594568" cy="2329056"/>
          </a:xfrm>
          <a:prstGeom prst="rect">
            <a:avLst/>
          </a:prstGeom>
        </p:spPr>
      </p:pic>
      <p:pic>
        <p:nvPicPr>
          <p:cNvPr id="20" name="Picture 19">
            <a:extLst>
              <a:ext uri="{FF2B5EF4-FFF2-40B4-BE49-F238E27FC236}">
                <a16:creationId xmlns:a16="http://schemas.microsoft.com/office/drawing/2014/main" id="{59A957D4-1A90-6759-01E7-A09691D11374}"/>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3714319" y="4371172"/>
            <a:ext cx="3232553" cy="1236411"/>
          </a:xfrm>
          <a:prstGeom prst="rect">
            <a:avLst/>
          </a:prstGeom>
        </p:spPr>
      </p:pic>
      <p:sp>
        <p:nvSpPr>
          <p:cNvPr id="21" name="Rectangle 7">
            <a:extLst>
              <a:ext uri="{FF2B5EF4-FFF2-40B4-BE49-F238E27FC236}">
                <a16:creationId xmlns:a16="http://schemas.microsoft.com/office/drawing/2014/main" id="{2E7CB465-0688-D358-7D0C-7938C8DC4765}"/>
              </a:ext>
            </a:extLst>
          </p:cNvPr>
          <p:cNvSpPr>
            <a:spLocks noChangeArrowheads="1"/>
          </p:cNvSpPr>
          <p:nvPr/>
        </p:nvSpPr>
        <p:spPr bwMode="auto">
          <a:xfrm>
            <a:off x="7693523" y="5972769"/>
            <a:ext cx="2124398"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800" b="1" dirty="0">
                <a:latin typeface="Comic Sans MS" panose="030F0702030302020204" pitchFamily="66" charset="0"/>
              </a:rPr>
              <a:t>Marine Flatworms</a:t>
            </a:r>
            <a:r>
              <a:rPr lang="en-US" altLang="en-US" sz="2800" dirty="0">
                <a:latin typeface="Comic Sans MS" panose="030F0702030302020204" pitchFamily="66" charset="0"/>
              </a:rPr>
              <a:t> </a:t>
            </a:r>
          </a:p>
        </p:txBody>
      </p:sp>
      <p:sp>
        <p:nvSpPr>
          <p:cNvPr id="26" name="Rectangle 7">
            <a:extLst>
              <a:ext uri="{FF2B5EF4-FFF2-40B4-BE49-F238E27FC236}">
                <a16:creationId xmlns:a16="http://schemas.microsoft.com/office/drawing/2014/main" id="{731DF5B6-DD7D-598C-14B9-7FB2306AA668}"/>
              </a:ext>
            </a:extLst>
          </p:cNvPr>
          <p:cNvSpPr>
            <a:spLocks noChangeArrowheads="1"/>
          </p:cNvSpPr>
          <p:nvPr/>
        </p:nvSpPr>
        <p:spPr bwMode="auto">
          <a:xfrm>
            <a:off x="190879" y="5558759"/>
            <a:ext cx="299380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800" b="1" dirty="0">
                <a:latin typeface="Comic Sans MS" panose="030F0702030302020204" pitchFamily="66" charset="0"/>
              </a:rPr>
              <a:t>Freshwater Flatworms</a:t>
            </a:r>
            <a:r>
              <a:rPr lang="en-US" altLang="en-US" sz="2800" dirty="0">
                <a:latin typeface="Comic Sans MS" panose="030F0702030302020204" pitchFamily="66" charset="0"/>
              </a:rPr>
              <a:t> </a:t>
            </a:r>
          </a:p>
        </p:txBody>
      </p:sp>
      <p:sp>
        <p:nvSpPr>
          <p:cNvPr id="28" name="Rectangle 7">
            <a:extLst>
              <a:ext uri="{FF2B5EF4-FFF2-40B4-BE49-F238E27FC236}">
                <a16:creationId xmlns:a16="http://schemas.microsoft.com/office/drawing/2014/main" id="{63D2FC89-F8AA-B4A8-B9AA-25CA1376AFFE}"/>
              </a:ext>
            </a:extLst>
          </p:cNvPr>
          <p:cNvSpPr>
            <a:spLocks noChangeArrowheads="1"/>
          </p:cNvSpPr>
          <p:nvPr/>
        </p:nvSpPr>
        <p:spPr bwMode="auto">
          <a:xfrm>
            <a:off x="4464068" y="5861385"/>
            <a:ext cx="2250621"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800" b="1" dirty="0">
                <a:latin typeface="Comic Sans MS" panose="030F0702030302020204" pitchFamily="66" charset="0"/>
              </a:rPr>
              <a:t>Land Flatworms</a:t>
            </a:r>
            <a:r>
              <a:rPr lang="en-US" altLang="en-US" sz="2800" dirty="0">
                <a:latin typeface="Comic Sans MS" panose="030F0702030302020204" pitchFamily="66" charset="0"/>
              </a:rPr>
              <a:t> </a:t>
            </a:r>
          </a:p>
        </p:txBody>
      </p:sp>
      <p:pic>
        <p:nvPicPr>
          <p:cNvPr id="29" name="Picture 28">
            <a:extLst>
              <a:ext uri="{FF2B5EF4-FFF2-40B4-BE49-F238E27FC236}">
                <a16:creationId xmlns:a16="http://schemas.microsoft.com/office/drawing/2014/main" id="{93EA0C97-2E9A-7610-968E-075AB43C2EA7}"/>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802722" y="2159922"/>
            <a:ext cx="2639357" cy="1760452"/>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2988130" y="2976655"/>
            <a:ext cx="3886200" cy="633174"/>
          </a:xfrm>
        </p:spPr>
        <p:txBody>
          <a:bodyPr>
            <a:normAutofit/>
          </a:bodyPr>
          <a:lstStyle/>
          <a:p>
            <a:pPr algn="ctr">
              <a:defRPr/>
            </a:pPr>
            <a:r>
              <a:rPr lang="en-US" altLang="en-US" sz="3200" b="1" dirty="0">
                <a:latin typeface="Comic Sans MS" panose="030F0702030302020204" pitchFamily="66" charset="0"/>
              </a:rPr>
              <a:t>Class Monogenea</a:t>
            </a:r>
            <a:endParaRPr lang="en-US" altLang="en-US" sz="3200" dirty="0">
              <a:latin typeface="Comic Sans MS" panose="030F0702030302020204" pitchFamily="66" charset="0"/>
            </a:endParaRPr>
          </a:p>
        </p:txBody>
      </p:sp>
      <p:sp>
        <p:nvSpPr>
          <p:cNvPr id="10245" name="Rectangle 3"/>
          <p:cNvSpPr>
            <a:spLocks noChangeArrowheads="1"/>
          </p:cNvSpPr>
          <p:nvPr/>
        </p:nvSpPr>
        <p:spPr bwMode="auto">
          <a:xfrm>
            <a:off x="9420877" y="3336239"/>
            <a:ext cx="2771123" cy="10086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i="1" dirty="0" err="1">
                <a:latin typeface="Comic Sans MS" panose="030F0702030302020204" pitchFamily="66" charset="0"/>
              </a:rPr>
              <a:t>Gyrodactylus</a:t>
            </a:r>
            <a:r>
              <a:rPr lang="en-US" altLang="en-US" sz="2400" b="1" i="1" dirty="0">
                <a:latin typeface="Comic Sans MS" panose="030F0702030302020204" pitchFamily="66" charset="0"/>
              </a:rPr>
              <a:t> sp.</a:t>
            </a:r>
          </a:p>
          <a:p>
            <a:pPr algn="ctr">
              <a:spcBef>
                <a:spcPct val="0"/>
              </a:spcBef>
              <a:buFontTx/>
              <a:buNone/>
            </a:pPr>
            <a:r>
              <a:rPr lang="en-US" altLang="en-US" sz="2400" b="1" i="1" dirty="0" err="1">
                <a:latin typeface="Comic Sans MS" panose="030F0702030302020204" pitchFamily="66" charset="0"/>
              </a:rPr>
              <a:t>Polystomum</a:t>
            </a:r>
            <a:r>
              <a:rPr lang="en-US" altLang="en-US" sz="2400" b="1" i="1" dirty="0">
                <a:latin typeface="Comic Sans MS" panose="030F0702030302020204" pitchFamily="66" charset="0"/>
              </a:rPr>
              <a:t> sp.</a:t>
            </a:r>
          </a:p>
          <a:p>
            <a:pPr algn="ctr">
              <a:spcBef>
                <a:spcPct val="0"/>
              </a:spcBef>
              <a:buFontTx/>
              <a:buNone/>
            </a:pPr>
            <a:r>
              <a:rPr lang="en-US" altLang="en-US" sz="2400" b="1" i="1" dirty="0" err="1">
                <a:latin typeface="Comic Sans MS" panose="030F0702030302020204" pitchFamily="66" charset="0"/>
              </a:rPr>
              <a:t>Benedinia</a:t>
            </a:r>
            <a:r>
              <a:rPr lang="en-US" altLang="en-US" sz="2400" b="1" i="1" dirty="0">
                <a:latin typeface="Comic Sans MS" panose="030F0702030302020204" pitchFamily="66" charset="0"/>
              </a:rPr>
              <a:t> sp.</a:t>
            </a:r>
            <a:endParaRPr lang="en-US" altLang="en-US" sz="4000" dirty="0">
              <a:latin typeface="Comic Sans MS" panose="030F0702030302020204" pitchFamily="66" charset="0"/>
            </a:endParaRPr>
          </a:p>
        </p:txBody>
      </p:sp>
      <p:pic>
        <p:nvPicPr>
          <p:cNvPr id="2" name="Picture 1">
            <a:extLst>
              <a:ext uri="{FF2B5EF4-FFF2-40B4-BE49-F238E27FC236}">
                <a16:creationId xmlns:a16="http://schemas.microsoft.com/office/drawing/2014/main" id="{96CD55CA-89C2-F995-071B-8F471E50E74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flipH="1">
            <a:off x="10414450" y="333712"/>
            <a:ext cx="1505190" cy="1893247"/>
          </a:xfrm>
          <a:prstGeom prst="rect">
            <a:avLst/>
          </a:prstGeom>
        </p:spPr>
      </p:pic>
      <p:pic>
        <p:nvPicPr>
          <p:cNvPr id="4" name="Picture 3">
            <a:extLst>
              <a:ext uri="{FF2B5EF4-FFF2-40B4-BE49-F238E27FC236}">
                <a16:creationId xmlns:a16="http://schemas.microsoft.com/office/drawing/2014/main" id="{142102CA-D008-ED23-7EE3-1051F99867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16200000">
            <a:off x="4841400" y="4562899"/>
            <a:ext cx="2095297" cy="1571473"/>
          </a:xfrm>
          <a:prstGeom prst="rect">
            <a:avLst/>
          </a:prstGeom>
        </p:spPr>
      </p:pic>
      <p:pic>
        <p:nvPicPr>
          <p:cNvPr id="5" name="Picture 4">
            <a:extLst>
              <a:ext uri="{FF2B5EF4-FFF2-40B4-BE49-F238E27FC236}">
                <a16:creationId xmlns:a16="http://schemas.microsoft.com/office/drawing/2014/main" id="{F5378D60-C339-A328-2D1B-C6A26E18122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65453" y="5070844"/>
            <a:ext cx="2510035" cy="1649192"/>
          </a:xfrm>
          <a:prstGeom prst="rect">
            <a:avLst/>
          </a:prstGeom>
        </p:spPr>
      </p:pic>
      <p:pic>
        <p:nvPicPr>
          <p:cNvPr id="14" name="Picture 13">
            <a:extLst>
              <a:ext uri="{FF2B5EF4-FFF2-40B4-BE49-F238E27FC236}">
                <a16:creationId xmlns:a16="http://schemas.microsoft.com/office/drawing/2014/main" id="{C258F790-4270-D232-481F-B39D5927988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90807" y="4391549"/>
            <a:ext cx="2699801" cy="2024851"/>
          </a:xfrm>
          <a:prstGeom prst="rect">
            <a:avLst/>
          </a:prstGeom>
        </p:spPr>
      </p:pic>
      <p:pic>
        <p:nvPicPr>
          <p:cNvPr id="15" name="Picture 14">
            <a:extLst>
              <a:ext uri="{FF2B5EF4-FFF2-40B4-BE49-F238E27FC236}">
                <a16:creationId xmlns:a16="http://schemas.microsoft.com/office/drawing/2014/main" id="{72A18931-3143-7736-8220-A5B775192CA6}"/>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4593731" y="418641"/>
            <a:ext cx="3094379" cy="1723387"/>
          </a:xfrm>
          <a:prstGeom prst="rect">
            <a:avLst/>
          </a:prstGeom>
        </p:spPr>
      </p:pic>
      <p:pic>
        <p:nvPicPr>
          <p:cNvPr id="16" name="Picture 15">
            <a:extLst>
              <a:ext uri="{FF2B5EF4-FFF2-40B4-BE49-F238E27FC236}">
                <a16:creationId xmlns:a16="http://schemas.microsoft.com/office/drawing/2014/main" id="{62DF0D53-8E0E-95BE-2E76-DEDB21BAF724}"/>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811359" y="712650"/>
            <a:ext cx="2338123" cy="2323262"/>
          </a:xfrm>
          <a:prstGeom prst="rect">
            <a:avLst/>
          </a:prstGeom>
        </p:spPr>
      </p:pic>
      <p:pic>
        <p:nvPicPr>
          <p:cNvPr id="17" name="Picture 16">
            <a:extLst>
              <a:ext uri="{FF2B5EF4-FFF2-40B4-BE49-F238E27FC236}">
                <a16:creationId xmlns:a16="http://schemas.microsoft.com/office/drawing/2014/main" id="{9C5E1ED4-DCF1-5C2F-E1C1-4F072F63D067}"/>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rot="5400000">
            <a:off x="2992409" y="3678496"/>
            <a:ext cx="1982227" cy="2052307"/>
          </a:xfrm>
          <a:prstGeom prst="rect">
            <a:avLst/>
          </a:prstGeom>
        </p:spPr>
      </p:pic>
      <p:pic>
        <p:nvPicPr>
          <p:cNvPr id="18" name="Picture 17">
            <a:extLst>
              <a:ext uri="{FF2B5EF4-FFF2-40B4-BE49-F238E27FC236}">
                <a16:creationId xmlns:a16="http://schemas.microsoft.com/office/drawing/2014/main" id="{45CD27DB-589A-DAC8-2017-316EDD956697}"/>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rot="5400000">
            <a:off x="-23848" y="1550725"/>
            <a:ext cx="2474402" cy="1851219"/>
          </a:xfrm>
          <a:prstGeom prst="rect">
            <a:avLst/>
          </a:prstGeom>
        </p:spPr>
      </p:pic>
      <p:pic>
        <p:nvPicPr>
          <p:cNvPr id="22" name="Picture 21">
            <a:extLst>
              <a:ext uri="{FF2B5EF4-FFF2-40B4-BE49-F238E27FC236}">
                <a16:creationId xmlns:a16="http://schemas.microsoft.com/office/drawing/2014/main" id="{C5655051-E778-CF49-2DD6-AF69EE2A4BF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6768421" y="3336239"/>
            <a:ext cx="2625580" cy="1649192"/>
          </a:xfrm>
          <a:prstGeom prst="rect">
            <a:avLst/>
          </a:prstGeom>
        </p:spPr>
      </p:pic>
      <p:pic>
        <p:nvPicPr>
          <p:cNvPr id="23" name="Picture 22">
            <a:extLst>
              <a:ext uri="{FF2B5EF4-FFF2-40B4-BE49-F238E27FC236}">
                <a16:creationId xmlns:a16="http://schemas.microsoft.com/office/drawing/2014/main" id="{7597999F-78B8-ACEA-1D7D-465EA94ED6F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rot="5400000">
            <a:off x="2039551" y="550379"/>
            <a:ext cx="2816610" cy="1875907"/>
          </a:xfrm>
          <a:prstGeom prst="rect">
            <a:avLst/>
          </a:prstGeom>
        </p:spPr>
      </p:pic>
      <p:sp>
        <p:nvSpPr>
          <p:cNvPr id="24" name="Rectangle 3">
            <a:extLst>
              <a:ext uri="{FF2B5EF4-FFF2-40B4-BE49-F238E27FC236}">
                <a16:creationId xmlns:a16="http://schemas.microsoft.com/office/drawing/2014/main" id="{D4FCC33C-F247-AC1D-E853-0752AC3C35C9}"/>
              </a:ext>
            </a:extLst>
          </p:cNvPr>
          <p:cNvSpPr>
            <a:spLocks noChangeArrowheads="1"/>
          </p:cNvSpPr>
          <p:nvPr/>
        </p:nvSpPr>
        <p:spPr bwMode="auto">
          <a:xfrm>
            <a:off x="105410" y="333712"/>
            <a:ext cx="2342742" cy="842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dirty="0">
                <a:latin typeface="Comic Sans MS" panose="030F0702030302020204" pitchFamily="66" charset="0"/>
              </a:rPr>
              <a:t>Veterinary Importance</a:t>
            </a:r>
          </a:p>
        </p:txBody>
      </p:sp>
      <p:sp>
        <p:nvSpPr>
          <p:cNvPr id="25" name="Rectangle 2">
            <a:extLst>
              <a:ext uri="{FF2B5EF4-FFF2-40B4-BE49-F238E27FC236}">
                <a16:creationId xmlns:a16="http://schemas.microsoft.com/office/drawing/2014/main" id="{FC48D222-1524-7F43-85FC-C0C553D9018A}"/>
              </a:ext>
            </a:extLst>
          </p:cNvPr>
          <p:cNvSpPr txBox="1">
            <a:spLocks noChangeArrowheads="1"/>
          </p:cNvSpPr>
          <p:nvPr/>
        </p:nvSpPr>
        <p:spPr>
          <a:xfrm>
            <a:off x="7170773" y="5588189"/>
            <a:ext cx="2129024" cy="74147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defRPr/>
            </a:pPr>
            <a:r>
              <a:rPr lang="en-US" altLang="en-US" sz="2000" b="1" dirty="0" err="1">
                <a:latin typeface="Comic Sans MS" panose="030F0702030302020204" pitchFamily="66" charset="0"/>
              </a:rPr>
              <a:t>Ecto</a:t>
            </a:r>
            <a:r>
              <a:rPr lang="en-US" altLang="en-US" sz="2000" b="1" dirty="0">
                <a:latin typeface="Comic Sans MS" panose="030F0702030302020204" pitchFamily="66" charset="0"/>
              </a:rPr>
              <a:t>-Parasites of Fish</a:t>
            </a:r>
            <a:endParaRPr lang="en-US" altLang="en-US" sz="2000" dirty="0">
              <a:latin typeface="Comic Sans MS" panose="030F0702030302020204" pitchFamily="66" charset="0"/>
            </a:endParaRPr>
          </a:p>
        </p:txBody>
      </p:sp>
      <p:sp>
        <p:nvSpPr>
          <p:cNvPr id="27" name="Rectangle 3">
            <a:extLst>
              <a:ext uri="{FF2B5EF4-FFF2-40B4-BE49-F238E27FC236}">
                <a16:creationId xmlns:a16="http://schemas.microsoft.com/office/drawing/2014/main" id="{DF73CC03-05A3-78B3-E761-48D5E4F2A8A3}"/>
              </a:ext>
            </a:extLst>
          </p:cNvPr>
          <p:cNvSpPr>
            <a:spLocks noChangeArrowheads="1"/>
          </p:cNvSpPr>
          <p:nvPr/>
        </p:nvSpPr>
        <p:spPr bwMode="auto">
          <a:xfrm>
            <a:off x="2892203" y="5768788"/>
            <a:ext cx="2342742" cy="84265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dirty="0">
                <a:latin typeface="Comic Sans MS" panose="030F0702030302020204" pitchFamily="66" charset="0"/>
              </a:rPr>
              <a:t>Monogenetic flukes</a:t>
            </a:r>
          </a:p>
        </p:txBody>
      </p:sp>
    </p:spTree>
    <p:extLst>
      <p:ext uri="{BB962C8B-B14F-4D97-AF65-F5344CB8AC3E}">
        <p14:creationId xmlns:p14="http://schemas.microsoft.com/office/powerpoint/2010/main" val="210230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4"/>
          <p:cNvSpPr>
            <a:spLocks noGrp="1" noChangeArrowheads="1"/>
          </p:cNvSpPr>
          <p:nvPr>
            <p:ph type="title"/>
          </p:nvPr>
        </p:nvSpPr>
        <p:spPr>
          <a:xfrm>
            <a:off x="3435733" y="5687542"/>
            <a:ext cx="4911199" cy="971189"/>
          </a:xfrm>
        </p:spPr>
        <p:txBody>
          <a:bodyPr>
            <a:normAutofit/>
          </a:bodyPr>
          <a:lstStyle/>
          <a:p>
            <a:pPr>
              <a:defRPr/>
            </a:pPr>
            <a:r>
              <a:rPr lang="en-US" altLang="en-US" sz="3200" b="1" dirty="0">
                <a:latin typeface="Comic Sans MS" panose="030F0702030302020204" pitchFamily="66" charset="0"/>
              </a:rPr>
              <a:t>Class Trematoda</a:t>
            </a:r>
            <a:br>
              <a:rPr lang="en-US" altLang="en-US" sz="3200" b="1" dirty="0">
                <a:latin typeface="Comic Sans MS" panose="030F0702030302020204" pitchFamily="66" charset="0"/>
              </a:rPr>
            </a:br>
            <a:r>
              <a:rPr lang="en-US" altLang="en-US" sz="3200" b="1" dirty="0">
                <a:latin typeface="Comic Sans MS" panose="030F0702030302020204" pitchFamily="66" charset="0"/>
              </a:rPr>
              <a:t>Subclass Aspidogastrea</a:t>
            </a:r>
            <a:endParaRPr lang="en-US" altLang="en-US" sz="3200" dirty="0">
              <a:latin typeface="Comic Sans MS" panose="030F0702030302020204" pitchFamily="66" charset="0"/>
            </a:endParaRPr>
          </a:p>
        </p:txBody>
      </p:sp>
      <p:sp>
        <p:nvSpPr>
          <p:cNvPr id="9221" name="Rectangle 7"/>
          <p:cNvSpPr>
            <a:spLocks noChangeArrowheads="1"/>
          </p:cNvSpPr>
          <p:nvPr/>
        </p:nvSpPr>
        <p:spPr bwMode="auto">
          <a:xfrm>
            <a:off x="6640462" y="351840"/>
            <a:ext cx="2847401" cy="15178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i="1" dirty="0">
                <a:latin typeface="Comic Sans MS" panose="030F0702030302020204" pitchFamily="66" charset="0"/>
              </a:rPr>
              <a:t>Aspidogaster sp.</a:t>
            </a:r>
          </a:p>
          <a:p>
            <a:pPr algn="ctr">
              <a:spcBef>
                <a:spcPct val="0"/>
              </a:spcBef>
              <a:buFontTx/>
              <a:buNone/>
            </a:pPr>
            <a:r>
              <a:rPr lang="en-US" altLang="en-US" sz="2400" b="1" i="1" dirty="0">
                <a:latin typeface="Comic Sans MS" panose="030F0702030302020204" pitchFamily="66" charset="0"/>
              </a:rPr>
              <a:t>Cotylogaster sp.</a:t>
            </a:r>
          </a:p>
          <a:p>
            <a:pPr algn="ctr">
              <a:spcBef>
                <a:spcPct val="0"/>
              </a:spcBef>
              <a:buFontTx/>
              <a:buNone/>
            </a:pPr>
            <a:r>
              <a:rPr lang="en-US" altLang="en-US" sz="2400" b="1" i="1" dirty="0">
                <a:latin typeface="Comic Sans MS" panose="030F0702030302020204" pitchFamily="66" charset="0"/>
              </a:rPr>
              <a:t>Lobatostoma sp.</a:t>
            </a:r>
            <a:endParaRPr lang="en-US" altLang="en-US" sz="4000" dirty="0">
              <a:latin typeface="Comic Sans MS" panose="030F0702030302020204" pitchFamily="66" charset="0"/>
            </a:endParaRPr>
          </a:p>
        </p:txBody>
      </p:sp>
      <p:pic>
        <p:nvPicPr>
          <p:cNvPr id="2" name="Picture 1">
            <a:extLst>
              <a:ext uri="{FF2B5EF4-FFF2-40B4-BE49-F238E27FC236}">
                <a16:creationId xmlns:a16="http://schemas.microsoft.com/office/drawing/2014/main" id="{05F5FFA0-985C-D35A-4DD3-F0D41D1FFC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7863" y="583965"/>
            <a:ext cx="2375946" cy="3123099"/>
          </a:xfrm>
          <a:prstGeom prst="rect">
            <a:avLst/>
          </a:prstGeom>
        </p:spPr>
      </p:pic>
      <p:pic>
        <p:nvPicPr>
          <p:cNvPr id="3" name="Picture 2">
            <a:extLst>
              <a:ext uri="{FF2B5EF4-FFF2-40B4-BE49-F238E27FC236}">
                <a16:creationId xmlns:a16="http://schemas.microsoft.com/office/drawing/2014/main" id="{B06BA590-5C0F-4F7A-8E1D-B4EEC174495D}"/>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762996" y="4059294"/>
            <a:ext cx="2080069" cy="2891621"/>
          </a:xfrm>
          <a:prstGeom prst="rect">
            <a:avLst/>
          </a:prstGeom>
        </p:spPr>
      </p:pic>
      <p:pic>
        <p:nvPicPr>
          <p:cNvPr id="4" name="Picture 3">
            <a:extLst>
              <a:ext uri="{FF2B5EF4-FFF2-40B4-BE49-F238E27FC236}">
                <a16:creationId xmlns:a16="http://schemas.microsoft.com/office/drawing/2014/main" id="{7B2AF2B4-EAF8-853B-9341-C5E96A0401BE}"/>
              </a:ext>
            </a:extLst>
          </p:cNvPr>
          <p:cNvPicPr>
            <a:picLocks noChangeAspect="1"/>
          </p:cNvPicPr>
          <p:nvPr/>
        </p:nvPicPr>
        <p:blipFill>
          <a:blip r:embed="rId5"/>
          <a:stretch>
            <a:fillRect/>
          </a:stretch>
        </p:blipFill>
        <p:spPr>
          <a:xfrm rot="5400000">
            <a:off x="1121789" y="-410908"/>
            <a:ext cx="1182784" cy="3043343"/>
          </a:xfrm>
          <a:prstGeom prst="rect">
            <a:avLst/>
          </a:prstGeom>
        </p:spPr>
      </p:pic>
      <p:pic>
        <p:nvPicPr>
          <p:cNvPr id="6" name="Picture 5">
            <a:extLst>
              <a:ext uri="{FF2B5EF4-FFF2-40B4-BE49-F238E27FC236}">
                <a16:creationId xmlns:a16="http://schemas.microsoft.com/office/drawing/2014/main" id="{A2B3A2E9-A0B5-8E54-03FE-C82D9EEB29F8}"/>
              </a:ext>
            </a:extLst>
          </p:cNvPr>
          <p:cNvPicPr>
            <a:picLocks noChangeAspect="1"/>
          </p:cNvPicPr>
          <p:nvPr/>
        </p:nvPicPr>
        <p:blipFill>
          <a:blip r:embed="rId6"/>
          <a:stretch>
            <a:fillRect/>
          </a:stretch>
        </p:blipFill>
        <p:spPr>
          <a:xfrm>
            <a:off x="3366527" y="440780"/>
            <a:ext cx="1767000" cy="4273676"/>
          </a:xfrm>
          <a:prstGeom prst="rect">
            <a:avLst/>
          </a:prstGeom>
        </p:spPr>
      </p:pic>
      <p:pic>
        <p:nvPicPr>
          <p:cNvPr id="7" name="Picture 6">
            <a:extLst>
              <a:ext uri="{FF2B5EF4-FFF2-40B4-BE49-F238E27FC236}">
                <a16:creationId xmlns:a16="http://schemas.microsoft.com/office/drawing/2014/main" id="{B5D81137-82CC-6B39-A2A9-AD1EF6AA7AAF}"/>
              </a:ext>
            </a:extLst>
          </p:cNvPr>
          <p:cNvPicPr>
            <a:picLocks noChangeAspect="1"/>
          </p:cNvPicPr>
          <p:nvPr/>
        </p:nvPicPr>
        <p:blipFill>
          <a:blip r:embed="rId7"/>
          <a:stretch>
            <a:fillRect/>
          </a:stretch>
        </p:blipFill>
        <p:spPr>
          <a:xfrm>
            <a:off x="5219660" y="2782551"/>
            <a:ext cx="1191777" cy="2729169"/>
          </a:xfrm>
          <a:prstGeom prst="rect">
            <a:avLst/>
          </a:prstGeom>
        </p:spPr>
      </p:pic>
      <p:pic>
        <p:nvPicPr>
          <p:cNvPr id="8" name="Picture 7">
            <a:extLst>
              <a:ext uri="{FF2B5EF4-FFF2-40B4-BE49-F238E27FC236}">
                <a16:creationId xmlns:a16="http://schemas.microsoft.com/office/drawing/2014/main" id="{0E4C77B5-C531-737C-A6EB-663138C71C80}"/>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8533825" y="4147136"/>
            <a:ext cx="3577676" cy="2398003"/>
          </a:xfrm>
          <a:prstGeom prst="rect">
            <a:avLst/>
          </a:prstGeom>
        </p:spPr>
      </p:pic>
      <p:pic>
        <p:nvPicPr>
          <p:cNvPr id="9" name="Picture 8">
            <a:extLst>
              <a:ext uri="{FF2B5EF4-FFF2-40B4-BE49-F238E27FC236}">
                <a16:creationId xmlns:a16="http://schemas.microsoft.com/office/drawing/2014/main" id="{F15025FB-FF90-177F-2504-4C79086D9CC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6502830" y="2020329"/>
            <a:ext cx="2015663" cy="3033339"/>
          </a:xfrm>
          <a:prstGeom prst="rect">
            <a:avLst/>
          </a:prstGeom>
        </p:spPr>
      </p:pic>
      <p:sp>
        <p:nvSpPr>
          <p:cNvPr id="15" name="Rectangle 4">
            <a:extLst>
              <a:ext uri="{FF2B5EF4-FFF2-40B4-BE49-F238E27FC236}">
                <a16:creationId xmlns:a16="http://schemas.microsoft.com/office/drawing/2014/main" id="{CA31ACFD-6551-2788-DB2B-C076601DCCC6}"/>
              </a:ext>
            </a:extLst>
          </p:cNvPr>
          <p:cNvSpPr txBox="1">
            <a:spLocks noChangeArrowheads="1"/>
          </p:cNvSpPr>
          <p:nvPr/>
        </p:nvSpPr>
        <p:spPr>
          <a:xfrm>
            <a:off x="151695" y="2467404"/>
            <a:ext cx="3169135" cy="118278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2000" b="1" dirty="0" err="1">
                <a:latin typeface="Comic Sans MS" panose="030F0702030302020204" pitchFamily="66" charset="0"/>
              </a:rPr>
              <a:t>Ecto</a:t>
            </a:r>
            <a:r>
              <a:rPr lang="en-US" altLang="en-US" sz="2000" b="1" dirty="0">
                <a:latin typeface="Comic Sans MS" panose="030F0702030302020204" pitchFamily="66" charset="0"/>
              </a:rPr>
              <a:t>-Parasites of Mollusks, Fish, Reptiles</a:t>
            </a:r>
            <a:endParaRPr lang="en-US" altLang="en-US" sz="2000" dirty="0">
              <a:latin typeface="Comic Sans MS" panose="030F0702030302020204" pitchFamily="66"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7653888" y="3035141"/>
            <a:ext cx="2342742" cy="899600"/>
          </a:xfrm>
        </p:spPr>
        <p:txBody>
          <a:bodyPr>
            <a:normAutofit/>
          </a:bodyPr>
          <a:lstStyle/>
          <a:p>
            <a:pPr>
              <a:defRPr/>
            </a:pPr>
            <a:r>
              <a:rPr lang="en-US" altLang="en-US" sz="2000" b="1" dirty="0">
                <a:latin typeface="Comic Sans MS" panose="030F0702030302020204" pitchFamily="66" charset="0"/>
              </a:rPr>
              <a:t>Endo-Parasites of Vertebrates</a:t>
            </a:r>
          </a:p>
        </p:txBody>
      </p:sp>
      <p:pic>
        <p:nvPicPr>
          <p:cNvPr id="8197" name="Picture 9" descr="paragonimus"/>
          <p:cNvPicPr>
            <a:picLocks noGrp="1" noChangeAspect="1" noChangeArrowheads="1"/>
          </p:cNvPicPr>
          <p:nvPr>
            <p:ph sz="half" idx="2"/>
          </p:nvPr>
        </p:nvPicPr>
        <p:blipFill rotWithShape="1">
          <a:blip r:embed="rId3" cstate="email">
            <a:extLst>
              <a:ext uri="{28A0092B-C50C-407E-A947-70E740481C1C}">
                <a14:useLocalDpi xmlns:a14="http://schemas.microsoft.com/office/drawing/2010/main"/>
              </a:ext>
            </a:extLst>
          </a:blip>
          <a:srcRect/>
          <a:stretch/>
        </p:blipFill>
        <p:spPr>
          <a:xfrm rot="5400000">
            <a:off x="94413" y="4029735"/>
            <a:ext cx="2494468" cy="1150528"/>
          </a:xfrm>
        </p:spPr>
      </p:pic>
      <p:sp>
        <p:nvSpPr>
          <p:cNvPr id="11269" name="Rectangle 3"/>
          <p:cNvSpPr>
            <a:spLocks noChangeArrowheads="1"/>
          </p:cNvSpPr>
          <p:nvPr/>
        </p:nvSpPr>
        <p:spPr bwMode="auto">
          <a:xfrm>
            <a:off x="5082567" y="4471711"/>
            <a:ext cx="3055012" cy="10605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2400" b="1" i="1" dirty="0">
                <a:latin typeface="Comic Sans MS" panose="030F0702030302020204" pitchFamily="66" charset="0"/>
              </a:rPr>
              <a:t>Fasciola sp.</a:t>
            </a:r>
          </a:p>
          <a:p>
            <a:pPr>
              <a:spcBef>
                <a:spcPct val="0"/>
              </a:spcBef>
              <a:buFontTx/>
              <a:buNone/>
            </a:pPr>
            <a:r>
              <a:rPr lang="en-US" altLang="en-US" sz="2400" b="1" i="1" dirty="0">
                <a:latin typeface="Comic Sans MS" panose="030F0702030302020204" pitchFamily="66" charset="0"/>
              </a:rPr>
              <a:t>Paragonimus sp.</a:t>
            </a:r>
          </a:p>
          <a:p>
            <a:pPr>
              <a:spcBef>
                <a:spcPct val="0"/>
              </a:spcBef>
              <a:buFontTx/>
              <a:buNone/>
            </a:pPr>
            <a:r>
              <a:rPr lang="en-US" altLang="en-US" sz="2400" b="1" i="1" dirty="0">
                <a:latin typeface="Comic Sans MS" panose="030F0702030302020204" pitchFamily="66" charset="0"/>
              </a:rPr>
              <a:t>Heterobilharzia sp.</a:t>
            </a:r>
            <a:endParaRPr lang="en-US" altLang="en-US" sz="2400" dirty="0">
              <a:latin typeface="Comic Sans MS" panose="030F0702030302020204" pitchFamily="66" charset="0"/>
            </a:endParaRPr>
          </a:p>
        </p:txBody>
      </p:sp>
      <p:sp>
        <p:nvSpPr>
          <p:cNvPr id="3" name="Rectangle 4">
            <a:extLst>
              <a:ext uri="{FF2B5EF4-FFF2-40B4-BE49-F238E27FC236}">
                <a16:creationId xmlns:a16="http://schemas.microsoft.com/office/drawing/2014/main" id="{EE3856E4-3B6B-1FC7-7C63-C6931E052842}"/>
              </a:ext>
            </a:extLst>
          </p:cNvPr>
          <p:cNvSpPr txBox="1">
            <a:spLocks noChangeArrowheads="1"/>
          </p:cNvSpPr>
          <p:nvPr/>
        </p:nvSpPr>
        <p:spPr>
          <a:xfrm>
            <a:off x="1627446" y="404129"/>
            <a:ext cx="3574667" cy="971189"/>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3200" b="1" dirty="0">
                <a:latin typeface="Comic Sans MS" panose="030F0702030302020204" pitchFamily="66" charset="0"/>
              </a:rPr>
              <a:t>Class Trematoda</a:t>
            </a:r>
            <a:br>
              <a:rPr lang="en-US" altLang="en-US" sz="3200" b="1" dirty="0">
                <a:latin typeface="Comic Sans MS" panose="030F0702030302020204" pitchFamily="66" charset="0"/>
              </a:rPr>
            </a:br>
            <a:r>
              <a:rPr lang="en-US" altLang="en-US" sz="3200" b="1" dirty="0">
                <a:latin typeface="Comic Sans MS" panose="030F0702030302020204" pitchFamily="66" charset="0"/>
              </a:rPr>
              <a:t>Subclass Digenea</a:t>
            </a:r>
            <a:endParaRPr lang="en-US" altLang="en-US" sz="3200" dirty="0">
              <a:latin typeface="Comic Sans MS" panose="030F0702030302020204" pitchFamily="66" charset="0"/>
            </a:endParaRPr>
          </a:p>
        </p:txBody>
      </p:sp>
      <p:sp>
        <p:nvSpPr>
          <p:cNvPr id="4" name="Rectangle 3">
            <a:extLst>
              <a:ext uri="{FF2B5EF4-FFF2-40B4-BE49-F238E27FC236}">
                <a16:creationId xmlns:a16="http://schemas.microsoft.com/office/drawing/2014/main" id="{2C91C060-AD83-9786-2940-679444ED7FC4}"/>
              </a:ext>
            </a:extLst>
          </p:cNvPr>
          <p:cNvSpPr>
            <a:spLocks noChangeArrowheads="1"/>
          </p:cNvSpPr>
          <p:nvPr/>
        </p:nvSpPr>
        <p:spPr bwMode="auto">
          <a:xfrm>
            <a:off x="1072038" y="5885946"/>
            <a:ext cx="2342742" cy="84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dirty="0">
                <a:latin typeface="Comic Sans MS" panose="030F0702030302020204" pitchFamily="66" charset="0"/>
              </a:rPr>
              <a:t>Digenetic flukes</a:t>
            </a:r>
          </a:p>
        </p:txBody>
      </p:sp>
      <p:sp>
        <p:nvSpPr>
          <p:cNvPr id="6" name="Rectangle 3">
            <a:extLst>
              <a:ext uri="{FF2B5EF4-FFF2-40B4-BE49-F238E27FC236}">
                <a16:creationId xmlns:a16="http://schemas.microsoft.com/office/drawing/2014/main" id="{7EF31DF7-E724-2A14-DE7B-CE0D9911FB30}"/>
              </a:ext>
            </a:extLst>
          </p:cNvPr>
          <p:cNvSpPr>
            <a:spLocks noChangeArrowheads="1"/>
          </p:cNvSpPr>
          <p:nvPr/>
        </p:nvSpPr>
        <p:spPr bwMode="auto">
          <a:xfrm>
            <a:off x="9961074" y="845143"/>
            <a:ext cx="2342742" cy="84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dirty="0">
                <a:latin typeface="Comic Sans MS" panose="030F0702030302020204" pitchFamily="66" charset="0"/>
              </a:rPr>
              <a:t>Veterinary Importance</a:t>
            </a:r>
          </a:p>
        </p:txBody>
      </p:sp>
      <p:pic>
        <p:nvPicPr>
          <p:cNvPr id="14" name="Picture 13">
            <a:extLst>
              <a:ext uri="{FF2B5EF4-FFF2-40B4-BE49-F238E27FC236}">
                <a16:creationId xmlns:a16="http://schemas.microsoft.com/office/drawing/2014/main" id="{FAA20C69-B986-E435-10FF-AB34542B89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073542" y="1628693"/>
            <a:ext cx="2206670" cy="1977176"/>
          </a:xfrm>
          <a:prstGeom prst="rect">
            <a:avLst/>
          </a:prstGeom>
        </p:spPr>
      </p:pic>
      <p:pic>
        <p:nvPicPr>
          <p:cNvPr id="18" name="Picture 17">
            <a:extLst>
              <a:ext uri="{FF2B5EF4-FFF2-40B4-BE49-F238E27FC236}">
                <a16:creationId xmlns:a16="http://schemas.microsoft.com/office/drawing/2014/main" id="{57B0D3FD-C3C9-B0FF-0FCC-CE430ACD932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799759" y="5001980"/>
            <a:ext cx="2239943" cy="1726622"/>
          </a:xfrm>
          <a:prstGeom prst="rect">
            <a:avLst/>
          </a:prstGeom>
        </p:spPr>
      </p:pic>
      <p:pic>
        <p:nvPicPr>
          <p:cNvPr id="31" name="Picture 30">
            <a:extLst>
              <a:ext uri="{FF2B5EF4-FFF2-40B4-BE49-F238E27FC236}">
                <a16:creationId xmlns:a16="http://schemas.microsoft.com/office/drawing/2014/main" id="{567D67B5-4E24-33DA-526F-AE1686D5B96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5400000">
            <a:off x="9873489" y="2580337"/>
            <a:ext cx="2517911" cy="1524276"/>
          </a:xfrm>
          <a:prstGeom prst="rect">
            <a:avLst/>
          </a:prstGeom>
        </p:spPr>
      </p:pic>
      <p:pic>
        <p:nvPicPr>
          <p:cNvPr id="33" name="Picture 32">
            <a:extLst>
              <a:ext uri="{FF2B5EF4-FFF2-40B4-BE49-F238E27FC236}">
                <a16:creationId xmlns:a16="http://schemas.microsoft.com/office/drawing/2014/main" id="{C8332511-E7C8-6C8D-1597-DD7850501DB1}"/>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603166" y="1989577"/>
            <a:ext cx="2292644" cy="3922226"/>
          </a:xfrm>
          <a:prstGeom prst="rect">
            <a:avLst/>
          </a:prstGeom>
        </p:spPr>
      </p:pic>
      <p:pic>
        <p:nvPicPr>
          <p:cNvPr id="41" name="Picture 40">
            <a:extLst>
              <a:ext uri="{FF2B5EF4-FFF2-40B4-BE49-F238E27FC236}">
                <a16:creationId xmlns:a16="http://schemas.microsoft.com/office/drawing/2014/main" id="{38EE6EA5-84F1-8EAD-572A-FFC3102FB5DB}"/>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334517" y="926444"/>
            <a:ext cx="2662114" cy="1871546"/>
          </a:xfrm>
          <a:prstGeom prst="rect">
            <a:avLst/>
          </a:prstGeom>
        </p:spPr>
      </p:pic>
      <p:pic>
        <p:nvPicPr>
          <p:cNvPr id="43" name="Picture 42">
            <a:extLst>
              <a:ext uri="{FF2B5EF4-FFF2-40B4-BE49-F238E27FC236}">
                <a16:creationId xmlns:a16="http://schemas.microsoft.com/office/drawing/2014/main" id="{5D9E1BFF-92A2-5BFD-AEC5-4003634E7490}"/>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flipH="1">
            <a:off x="8318729" y="4112246"/>
            <a:ext cx="916986" cy="2283853"/>
          </a:xfrm>
          <a:prstGeom prst="rect">
            <a:avLst/>
          </a:prstGeom>
        </p:spPr>
      </p:pic>
      <p:pic>
        <p:nvPicPr>
          <p:cNvPr id="51" name="Picture 50">
            <a:extLst>
              <a:ext uri="{FF2B5EF4-FFF2-40B4-BE49-F238E27FC236}">
                <a16:creationId xmlns:a16="http://schemas.microsoft.com/office/drawing/2014/main" id="{5C11FB28-903F-574F-A852-3820301184D6}"/>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380362" y="1557759"/>
            <a:ext cx="2036047" cy="128833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text, food, black, chocolate&#10;&#10;Description automatically generated">
            <a:extLst>
              <a:ext uri="{FF2B5EF4-FFF2-40B4-BE49-F238E27FC236}">
                <a16:creationId xmlns:a16="http://schemas.microsoft.com/office/drawing/2014/main" id="{5DE48527-46B6-D4EB-59CC-186AA389D14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10800000">
            <a:off x="8702368" y="1740540"/>
            <a:ext cx="3347591" cy="2452572"/>
          </a:xfrm>
          <a:prstGeom prst="rect">
            <a:avLst/>
          </a:prstGeom>
        </p:spPr>
      </p:pic>
      <p:pic>
        <p:nvPicPr>
          <p:cNvPr id="17" name="Picture 16" descr="A picture containing text, food, several&#10;&#10;Description automatically generated">
            <a:extLst>
              <a:ext uri="{FF2B5EF4-FFF2-40B4-BE49-F238E27FC236}">
                <a16:creationId xmlns:a16="http://schemas.microsoft.com/office/drawing/2014/main" id="{656AADA7-B643-E192-7961-D7F7EC5D8F5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028208" y="3778424"/>
            <a:ext cx="3706847" cy="2336044"/>
          </a:xfrm>
          <a:prstGeom prst="rect">
            <a:avLst/>
          </a:prstGeom>
        </p:spPr>
      </p:pic>
      <p:pic>
        <p:nvPicPr>
          <p:cNvPr id="19" name="Picture 18" descr="A picture containing graphical user interface&#10;&#10;Description automatically generated">
            <a:extLst>
              <a:ext uri="{FF2B5EF4-FFF2-40B4-BE49-F238E27FC236}">
                <a16:creationId xmlns:a16="http://schemas.microsoft.com/office/drawing/2014/main" id="{6FA88D7A-2FEE-1F66-F31E-A047E9F61A0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6200000">
            <a:off x="5533903" y="648037"/>
            <a:ext cx="3287670" cy="2553025"/>
          </a:xfrm>
          <a:prstGeom prst="rect">
            <a:avLst/>
          </a:prstGeom>
        </p:spPr>
      </p:pic>
      <p:pic>
        <p:nvPicPr>
          <p:cNvPr id="25" name="Picture 24" descr="A close up of a logo&#10;&#10;Description automatically generated with low confidence">
            <a:extLst>
              <a:ext uri="{FF2B5EF4-FFF2-40B4-BE49-F238E27FC236}">
                <a16:creationId xmlns:a16="http://schemas.microsoft.com/office/drawing/2014/main" id="{AB1A97B9-BBAA-CB9B-9A76-45DFC753CEC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rot="5400000">
            <a:off x="2491046" y="817423"/>
            <a:ext cx="2164036" cy="3167615"/>
          </a:xfrm>
          <a:prstGeom prst="rect">
            <a:avLst/>
          </a:prstGeom>
        </p:spPr>
      </p:pic>
      <p:pic>
        <p:nvPicPr>
          <p:cNvPr id="31" name="Picture 30" descr="A close-up of a logo&#10;&#10;Description automatically generated with low confidence">
            <a:extLst>
              <a:ext uri="{FF2B5EF4-FFF2-40B4-BE49-F238E27FC236}">
                <a16:creationId xmlns:a16="http://schemas.microsoft.com/office/drawing/2014/main" id="{EF94069E-944B-5C97-32C5-0008D146935A}"/>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8140561" y="4435652"/>
            <a:ext cx="3347591" cy="2176759"/>
          </a:xfrm>
          <a:prstGeom prst="rect">
            <a:avLst/>
          </a:prstGeom>
        </p:spPr>
      </p:pic>
      <p:sp>
        <p:nvSpPr>
          <p:cNvPr id="32" name="Rectangle 3">
            <a:extLst>
              <a:ext uri="{FF2B5EF4-FFF2-40B4-BE49-F238E27FC236}">
                <a16:creationId xmlns:a16="http://schemas.microsoft.com/office/drawing/2014/main" id="{4838FEEF-D945-993F-497E-00F508815C21}"/>
              </a:ext>
            </a:extLst>
          </p:cNvPr>
          <p:cNvSpPr>
            <a:spLocks noChangeArrowheads="1"/>
          </p:cNvSpPr>
          <p:nvPr/>
        </p:nvSpPr>
        <p:spPr bwMode="auto">
          <a:xfrm>
            <a:off x="269225" y="0"/>
            <a:ext cx="3450591" cy="14283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spcBef>
                <a:spcPct val="0"/>
              </a:spcBef>
              <a:buFontTx/>
              <a:buNone/>
            </a:pPr>
            <a:r>
              <a:rPr lang="en-US" altLang="en-US" sz="2400" b="1" i="1" dirty="0">
                <a:latin typeface="Comic Sans MS" panose="030F0702030302020204" pitchFamily="66" charset="0"/>
              </a:rPr>
              <a:t>Taenia sp.</a:t>
            </a:r>
          </a:p>
          <a:p>
            <a:pPr>
              <a:spcBef>
                <a:spcPct val="0"/>
              </a:spcBef>
              <a:buFontTx/>
              <a:buNone/>
            </a:pPr>
            <a:r>
              <a:rPr lang="en-US" altLang="en-US" sz="2400" b="1" i="1" dirty="0">
                <a:latin typeface="Comic Sans MS" panose="030F0702030302020204" pitchFamily="66" charset="0"/>
              </a:rPr>
              <a:t>Dipylidium sp.</a:t>
            </a:r>
          </a:p>
          <a:p>
            <a:pPr>
              <a:spcBef>
                <a:spcPct val="0"/>
              </a:spcBef>
              <a:buFontTx/>
              <a:buNone/>
            </a:pPr>
            <a:r>
              <a:rPr lang="en-US" altLang="en-US" sz="2400" b="1" i="1" dirty="0">
                <a:latin typeface="Comic Sans MS" panose="030F0702030302020204" pitchFamily="66" charset="0"/>
              </a:rPr>
              <a:t>Anoplocephala sp.</a:t>
            </a:r>
          </a:p>
        </p:txBody>
      </p:sp>
      <p:sp>
        <p:nvSpPr>
          <p:cNvPr id="33" name="Rectangle 4">
            <a:extLst>
              <a:ext uri="{FF2B5EF4-FFF2-40B4-BE49-F238E27FC236}">
                <a16:creationId xmlns:a16="http://schemas.microsoft.com/office/drawing/2014/main" id="{79F2E544-44BF-1625-344A-803E215A5289}"/>
              </a:ext>
            </a:extLst>
          </p:cNvPr>
          <p:cNvSpPr txBox="1">
            <a:spLocks noChangeArrowheads="1"/>
          </p:cNvSpPr>
          <p:nvPr/>
        </p:nvSpPr>
        <p:spPr>
          <a:xfrm>
            <a:off x="142041" y="3483249"/>
            <a:ext cx="2971234" cy="5903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defRPr/>
            </a:pPr>
            <a:r>
              <a:rPr lang="en-US" altLang="en-US" sz="3200" b="1" dirty="0">
                <a:latin typeface="Comic Sans MS" panose="030F0702030302020204" pitchFamily="66" charset="0"/>
              </a:rPr>
              <a:t>Class Cestoda</a:t>
            </a:r>
            <a:endParaRPr lang="en-US" altLang="en-US" sz="3200" dirty="0">
              <a:latin typeface="Comic Sans MS" panose="030F0702030302020204" pitchFamily="66" charset="0"/>
            </a:endParaRPr>
          </a:p>
        </p:txBody>
      </p:sp>
      <p:sp>
        <p:nvSpPr>
          <p:cNvPr id="34" name="Rectangle 33">
            <a:extLst>
              <a:ext uri="{FF2B5EF4-FFF2-40B4-BE49-F238E27FC236}">
                <a16:creationId xmlns:a16="http://schemas.microsoft.com/office/drawing/2014/main" id="{A24B85C4-D33F-3D2A-97D1-14EE2EDCE540}"/>
              </a:ext>
            </a:extLst>
          </p:cNvPr>
          <p:cNvSpPr>
            <a:spLocks noChangeArrowheads="1"/>
          </p:cNvSpPr>
          <p:nvPr/>
        </p:nvSpPr>
        <p:spPr bwMode="auto">
          <a:xfrm>
            <a:off x="4704599" y="6015344"/>
            <a:ext cx="2342742" cy="84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800" b="1" dirty="0">
                <a:latin typeface="Comic Sans MS" panose="030F0702030302020204" pitchFamily="66" charset="0"/>
              </a:rPr>
              <a:t>Tapeworms</a:t>
            </a:r>
          </a:p>
        </p:txBody>
      </p:sp>
      <p:sp>
        <p:nvSpPr>
          <p:cNvPr id="35" name="Rectangle 3">
            <a:extLst>
              <a:ext uri="{FF2B5EF4-FFF2-40B4-BE49-F238E27FC236}">
                <a16:creationId xmlns:a16="http://schemas.microsoft.com/office/drawing/2014/main" id="{33FFC081-A6C3-6623-A543-1001376ACE91}"/>
              </a:ext>
            </a:extLst>
          </p:cNvPr>
          <p:cNvSpPr>
            <a:spLocks noChangeArrowheads="1"/>
          </p:cNvSpPr>
          <p:nvPr/>
        </p:nvSpPr>
        <p:spPr bwMode="auto">
          <a:xfrm>
            <a:off x="9097028" y="355285"/>
            <a:ext cx="2342742" cy="84265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charset="0"/>
                <a:ea typeface="ＭＳ Ｐゴシック" pitchFamily="34" charset="-128"/>
              </a:defRPr>
            </a:lvl1pPr>
            <a:lvl2pPr marL="742950" indent="-285750">
              <a:spcBef>
                <a:spcPct val="20000"/>
              </a:spcBef>
              <a:buChar char="–"/>
              <a:defRPr sz="2800">
                <a:solidFill>
                  <a:schemeClr val="tx1"/>
                </a:solidFill>
                <a:latin typeface="Arial" charset="0"/>
                <a:ea typeface="ＭＳ Ｐゴシック" pitchFamily="34" charset="-128"/>
              </a:defRPr>
            </a:lvl2pPr>
            <a:lvl3pPr marL="1143000" indent="-228600">
              <a:spcBef>
                <a:spcPct val="20000"/>
              </a:spcBef>
              <a:buChar char="•"/>
              <a:defRPr sz="2400">
                <a:solidFill>
                  <a:schemeClr val="tx1"/>
                </a:solidFill>
                <a:latin typeface="Arial" charset="0"/>
                <a:ea typeface="ＭＳ Ｐゴシック" pitchFamily="34" charset="-128"/>
              </a:defRPr>
            </a:lvl3pPr>
            <a:lvl4pPr marL="1600200" indent="-228600">
              <a:spcBef>
                <a:spcPct val="20000"/>
              </a:spcBef>
              <a:buChar char="–"/>
              <a:defRPr sz="2000">
                <a:solidFill>
                  <a:schemeClr val="tx1"/>
                </a:solidFill>
                <a:latin typeface="Arial" charset="0"/>
                <a:ea typeface="ＭＳ Ｐゴシック" pitchFamily="34" charset="-128"/>
              </a:defRPr>
            </a:lvl4pPr>
            <a:lvl5pPr marL="2057400" indent="-228600">
              <a:spcBef>
                <a:spcPct val="20000"/>
              </a:spcBef>
              <a:buChar char="»"/>
              <a:defRPr sz="2000">
                <a:solidFill>
                  <a:schemeClr val="tx1"/>
                </a:solidFill>
                <a:latin typeface="Arial" charset="0"/>
                <a:ea typeface="ＭＳ Ｐゴシック" pitchFamily="34" charset="-128"/>
              </a:defRPr>
            </a:lvl5pPr>
            <a:lvl6pPr marL="2514600" indent="-228600" fontAlgn="base">
              <a:spcBef>
                <a:spcPct val="20000"/>
              </a:spcBef>
              <a:spcAft>
                <a:spcPct val="0"/>
              </a:spcAft>
              <a:buChar char="»"/>
              <a:defRPr sz="2000">
                <a:solidFill>
                  <a:schemeClr val="tx1"/>
                </a:solidFill>
                <a:latin typeface="Arial" charset="0"/>
                <a:ea typeface="ＭＳ Ｐゴシック" pitchFamily="34" charset="-128"/>
              </a:defRPr>
            </a:lvl6pPr>
            <a:lvl7pPr marL="2971800" indent="-228600" fontAlgn="base">
              <a:spcBef>
                <a:spcPct val="20000"/>
              </a:spcBef>
              <a:spcAft>
                <a:spcPct val="0"/>
              </a:spcAft>
              <a:buChar char="»"/>
              <a:defRPr sz="2000">
                <a:solidFill>
                  <a:schemeClr val="tx1"/>
                </a:solidFill>
                <a:latin typeface="Arial" charset="0"/>
                <a:ea typeface="ＭＳ Ｐゴシック" pitchFamily="34" charset="-128"/>
              </a:defRPr>
            </a:lvl7pPr>
            <a:lvl8pPr marL="3429000" indent="-228600" fontAlgn="base">
              <a:spcBef>
                <a:spcPct val="20000"/>
              </a:spcBef>
              <a:spcAft>
                <a:spcPct val="0"/>
              </a:spcAft>
              <a:buChar char="»"/>
              <a:defRPr sz="2000">
                <a:solidFill>
                  <a:schemeClr val="tx1"/>
                </a:solidFill>
                <a:latin typeface="Arial" charset="0"/>
                <a:ea typeface="ＭＳ Ｐゴシック" pitchFamily="34" charset="-128"/>
              </a:defRPr>
            </a:lvl8pPr>
            <a:lvl9pPr marL="3886200" indent="-228600" fontAlgn="base">
              <a:spcBef>
                <a:spcPct val="20000"/>
              </a:spcBef>
              <a:spcAft>
                <a:spcPct val="0"/>
              </a:spcAft>
              <a:buChar char="»"/>
              <a:defRPr sz="2000">
                <a:solidFill>
                  <a:schemeClr val="tx1"/>
                </a:solidFill>
                <a:latin typeface="Arial" charset="0"/>
                <a:ea typeface="ＭＳ Ｐゴシック" pitchFamily="34" charset="-128"/>
              </a:defRPr>
            </a:lvl9pPr>
          </a:lstStyle>
          <a:p>
            <a:pPr algn="ctr">
              <a:spcBef>
                <a:spcPct val="0"/>
              </a:spcBef>
              <a:buFontTx/>
              <a:buNone/>
            </a:pPr>
            <a:r>
              <a:rPr lang="en-US" altLang="en-US" sz="2400" b="1" dirty="0">
                <a:latin typeface="Comic Sans MS" panose="030F0702030302020204" pitchFamily="66" charset="0"/>
              </a:rPr>
              <a:t>Veterinary Importance</a:t>
            </a:r>
          </a:p>
        </p:txBody>
      </p:sp>
      <p:pic>
        <p:nvPicPr>
          <p:cNvPr id="43" name="Picture 42" descr="A picture containing indoor, vegetable&#10;&#10;Description automatically generated">
            <a:extLst>
              <a:ext uri="{FF2B5EF4-FFF2-40B4-BE49-F238E27FC236}">
                <a16:creationId xmlns:a16="http://schemas.microsoft.com/office/drawing/2014/main" id="{CF977268-86E0-565E-AEBE-B4CB765FD298}"/>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570993" y="4073600"/>
            <a:ext cx="2836526" cy="2587481"/>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subTitle" idx="1"/>
          </p:nvPr>
        </p:nvSpPr>
        <p:spPr>
          <a:xfrm>
            <a:off x="2895599" y="2427514"/>
            <a:ext cx="6400800" cy="655320"/>
          </a:xfrm>
        </p:spPr>
        <p:txBody>
          <a:bodyPr/>
          <a:lstStyle/>
          <a:p>
            <a:pPr eaLnBrk="1" hangingPunct="1">
              <a:lnSpc>
                <a:spcPct val="90000"/>
              </a:lnSpc>
              <a:buFont typeface="Wingdings" charset="0"/>
              <a:buNone/>
              <a:defRPr/>
            </a:pPr>
            <a:r>
              <a:rPr lang="en-US" sz="4000" b="1" dirty="0">
                <a:latin typeface="Comic Sans MS" panose="030F0702030302020204" pitchFamily="66" charset="0"/>
              </a:rPr>
              <a:t>Digenetic Trematodes</a:t>
            </a:r>
            <a:r>
              <a:rPr lang="en-US" sz="4000" dirty="0">
                <a:latin typeface="Comic Sans MS" panose="030F0702030302020204" pitchFamily="66" charset="0"/>
              </a:rPr>
              <a:t> </a:t>
            </a:r>
          </a:p>
        </p:txBody>
      </p:sp>
      <p:pic>
        <p:nvPicPr>
          <p:cNvPr id="3076" name="Picture 4" descr="vpglogo220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0405711" y="5013158"/>
            <a:ext cx="1676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077" name="Picture 5" descr="ncstate"/>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1524000" cy="2000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a:extLst>
              <a:ext uri="{FF2B5EF4-FFF2-40B4-BE49-F238E27FC236}">
                <a16:creationId xmlns:a16="http://schemas.microsoft.com/office/drawing/2014/main" id="{D6EE1670-B5C2-1D7F-F129-44921CC62B3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523603" y="3377179"/>
            <a:ext cx="9144793" cy="103641"/>
          </a:xfrm>
          <a:prstGeom prst="rect">
            <a:avLst/>
          </a:prstGeom>
        </p:spPr>
      </p:pic>
    </p:spTree>
    <p:extLst>
      <p:ext uri="{BB962C8B-B14F-4D97-AF65-F5344CB8AC3E}">
        <p14:creationId xmlns:p14="http://schemas.microsoft.com/office/powerpoint/2010/main" val="21613710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1571</TotalTime>
  <Words>3517</Words>
  <Application>Microsoft Office PowerPoint</Application>
  <PresentationFormat>Widescreen</PresentationFormat>
  <Paragraphs>521</Paragraphs>
  <Slides>34</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34</vt:i4>
      </vt:variant>
    </vt:vector>
  </HeadingPairs>
  <TitlesOfParts>
    <vt:vector size="43" baseType="lpstr">
      <vt:lpstr>Arial</vt:lpstr>
      <vt:lpstr>Arial Black</vt:lpstr>
      <vt:lpstr>Arial Rounded MT Bold</vt:lpstr>
      <vt:lpstr>Baguet Script</vt:lpstr>
      <vt:lpstr>Calibri</vt:lpstr>
      <vt:lpstr>Calibri Light</vt:lpstr>
      <vt:lpstr>Comic Sans MS</vt:lpstr>
      <vt:lpstr>Wingdings</vt:lpstr>
      <vt:lpstr>Office Theme</vt:lpstr>
      <vt:lpstr>VMP 930 Veterinary Parasitology</vt:lpstr>
      <vt:lpstr>PowerPoint Presentation</vt:lpstr>
      <vt:lpstr>Platyhelminthes  Groups</vt:lpstr>
      <vt:lpstr>Class Turbellaria Planarians Free-living Flatworms</vt:lpstr>
      <vt:lpstr>Class Monogenea</vt:lpstr>
      <vt:lpstr>Class Trematoda Subclass Aspidogastrea</vt:lpstr>
      <vt:lpstr>Endo-Parasites of Vertebrates</vt:lpstr>
      <vt:lpstr>PowerPoint Presentation</vt:lpstr>
      <vt:lpstr>PowerPoint Presentation</vt:lpstr>
      <vt:lpstr>Digenetic Trematodes</vt:lpstr>
      <vt:lpstr>Complex Life Cycle </vt:lpstr>
      <vt:lpstr>Client Education</vt:lpstr>
      <vt:lpstr>PowerPoint Presentation</vt:lpstr>
      <vt:lpstr>Digenean Groups </vt:lpstr>
      <vt:lpstr>Trematodes = Zebras</vt:lpstr>
      <vt:lpstr>PowerPoint Presentation</vt:lpstr>
      <vt:lpstr>Fasciola hepatica Common Liver Fluke</vt:lpstr>
      <vt:lpstr>PowerPoint Presentation</vt:lpstr>
      <vt:lpstr>PowerPoint Presentation</vt:lpstr>
      <vt:lpstr>PowerPoint Presentation</vt:lpstr>
      <vt:lpstr>PowerPoint Presentation</vt:lpstr>
      <vt:lpstr>PowerPoint Presentation</vt:lpstr>
      <vt:lpstr>PowerPoint Presentation</vt:lpstr>
      <vt:lpstr>Fasciola-associated diseases</vt:lpstr>
      <vt:lpstr>Fascioloides magna Giant American Liver Fluke</vt:lpstr>
      <vt:lpstr>PowerPoint Presentation</vt:lpstr>
      <vt:lpstr>PowerPoint Presentation</vt:lpstr>
      <vt:lpstr>PowerPoint Presentation</vt:lpstr>
      <vt:lpstr>In-Class Discussion</vt:lpstr>
      <vt:lpstr>PowerPoint Presentation</vt:lpstr>
      <vt:lpstr>Lab Exam: Practice Setup</vt:lpstr>
      <vt:lpstr>Lab Exam: Rules</vt:lpstr>
      <vt:lpstr>Lab Exam</vt:lpstr>
      <vt:lpstr>To Contemplate is to Exercise the Intellect</vt:lpstr>
    </vt:vector>
  </TitlesOfParts>
  <Company>North Carolina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R Flowers</dc:creator>
  <cp:lastModifiedBy>James R Flowers</cp:lastModifiedBy>
  <cp:revision>43</cp:revision>
  <cp:lastPrinted>2022-10-24T15:33:09Z</cp:lastPrinted>
  <dcterms:created xsi:type="dcterms:W3CDTF">2022-09-23T15:17:00Z</dcterms:created>
  <dcterms:modified xsi:type="dcterms:W3CDTF">2023-10-31T15:05:45Z</dcterms:modified>
</cp:coreProperties>
</file>