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2" r:id="rId2"/>
    <p:sldId id="424" r:id="rId3"/>
    <p:sldId id="425" r:id="rId4"/>
    <p:sldId id="426" r:id="rId5"/>
    <p:sldId id="427" r:id="rId6"/>
    <p:sldId id="429" r:id="rId7"/>
    <p:sldId id="430" r:id="rId8"/>
    <p:sldId id="417" r:id="rId9"/>
    <p:sldId id="418" r:id="rId10"/>
    <p:sldId id="431" r:id="rId11"/>
    <p:sldId id="43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8" autoAdjust="0"/>
    <p:restoredTop sz="81401" autoAdjust="0"/>
  </p:normalViewPr>
  <p:slideViewPr>
    <p:cSldViewPr snapToGrid="0">
      <p:cViewPr varScale="1">
        <p:scale>
          <a:sx n="48" d="100"/>
          <a:sy n="48" d="100"/>
        </p:scale>
        <p:origin x="4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589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8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2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13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1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64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3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68BD-D77C-F1EA-AEE7-3AB1A94F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8C06A-22BB-FC92-6589-4FAC69671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DB2C1-0F0C-1AA8-3D51-462749A5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940D-270F-3F88-68A5-6BBF4839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DA438-D107-F090-E003-5DA179CA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1AE8-D483-9CAC-7937-CF815FA6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C214E-B3F3-CAA1-865F-466554FF6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B24BB-B09A-9765-84A0-1B83F68F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0D8C5-297E-F1A9-B7BF-1324CCF2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22D9-6E61-0F55-28E2-44B66390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C03D6-CA66-C8E1-6C0C-62CE398E6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9D05B-D3AC-6C08-5D45-17788BD7F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AEB-D0E5-AC8D-1CCC-D39AB01B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1074-4990-334A-9902-A86813D5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233CE-7635-02FA-755D-C22F5883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68F3-3080-5DCF-01DE-2E9854FC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7251-831B-F169-46D9-5ED95E39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F4635-94B0-64D6-7E03-4779A7AA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9DE60-F708-642B-FE6B-AEDF556B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5CDA8-93F9-E768-30EB-B937670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4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ADE4-59EF-D1DD-6B3A-F630FA8C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FB8C0-9655-5B17-820C-8EC40719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7FCDD-4B39-3154-3D7A-9A85284A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7793-A738-2AB8-83ED-F313FC10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D15D-CEBF-D767-C9C8-D76DD699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0B99-598B-598B-988E-75797522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B6F2-EE9C-E289-C3C3-8ED2A80A3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5B493-500D-19E9-5A34-64E3891AF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46EA0-5929-8F38-4989-FBEAADF7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F890F-8BBA-422B-F248-8B491F61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D7BE9-4106-344B-B63D-24F34E06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1256-D899-C29E-F96D-4471A18F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6FA5-2A4F-0C90-D11D-87AB50CA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9274C-B84C-5E1B-FB2D-FFAA24F76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8955A-8DE5-B2F1-260A-1B184A251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490EE-0313-C4DB-3AA3-618CFB2DC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3ADF-E404-747A-D1FD-25F52D30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9B1633-5B95-16AD-1C74-CBA9BD3C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206F1-22AB-A644-72E5-C1172F18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7EBD-9871-89F9-E061-C0DEFCE9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5B616-0BAF-EDBF-07E6-55B6878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B0192-ADED-CD13-5578-23DCC88D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1C467-B42C-5C00-5FC8-E5BE8258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03987-7604-2D25-AED3-3B41435E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DCC68-0916-E7F5-812E-BD690E1E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F16DB-A7F0-720F-0B3F-F67C0E96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1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1899-5DC1-CA22-A29C-21DA21D7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4C8C-160B-4E7B-C5C5-223C7DE5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8E229-AC42-76CD-B6E8-A5081B0EE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2B586-2C9F-F3EA-C1E0-AEFE3E3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8504D-4CA9-34C7-C10A-FFAFBE1A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54203-6260-2486-5EE9-420D7B0D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2F48-0B5D-1576-525F-40B6A5CC0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103D3-926F-0ADA-1B2D-D42F3DFC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B1659-7B45-D111-DE13-8BA0D6BF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1682F-189E-4DC2-6696-89CF6219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DF1DB-CDBE-69C8-3B63-2DC6E4D7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8B87-5CFE-05B3-BFC2-814830EA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317C0-19C3-9EDC-3E45-B44A43C5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DB3BB-F7E8-668A-4DF8-C644B5D1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88C59-068F-2F4C-D01D-F48BCC188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474BD-4AC6-1C48-7685-EEA8176A3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14CEA-E2B8-78F8-3C6F-5347E2168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9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85912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u="sng" dirty="0">
                <a:latin typeface="Comic Sans MS" charset="0"/>
              </a:rPr>
              <a:t>VMP 930</a:t>
            </a:r>
            <a:br>
              <a:rPr lang="en-US" sz="4800" u="sng" dirty="0">
                <a:latin typeface="Comic Sans MS" charset="0"/>
              </a:rPr>
            </a:br>
            <a:r>
              <a:rPr lang="en-US" sz="4800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274" y="4134853"/>
            <a:ext cx="6400800" cy="12552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Liver Fluke Questions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5606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95" y="48126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53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>
            <a:normAutofit/>
          </a:bodyPr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 goats, which 2 liver flukes can cause sudden death from acute hepatitis due to migrations of juvenile worms?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118372" y="4347543"/>
            <a:ext cx="3238392" cy="4572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4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371600"/>
          </a:xfrm>
        </p:spPr>
        <p:txBody>
          <a:bodyPr>
            <a:normAutofit/>
          </a:bodyPr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 sheep, which 2 liver flukes can cause decreased productivity due to chronic damage caused by adult worm activity in the bile ducts?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916" y="3809999"/>
            <a:ext cx="398383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132226" y="3768433"/>
            <a:ext cx="3222207" cy="4572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5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Regarding Clinical Signs: what other helminth disease does fascioliasis resemble?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Cyathostominiasis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dirty="0" err="1">
                <a:latin typeface="Comic Sans MS" panose="030F0702030302020204" pitchFamily="66" charset="0"/>
              </a:rPr>
              <a:t>Haemonchosis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dirty="0" err="1">
                <a:latin typeface="Comic Sans MS" panose="030F0702030302020204" pitchFamily="66" charset="0"/>
              </a:rPr>
              <a:t>Babesiosis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Toxoplasmosis</a:t>
            </a: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Coccidiosis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62289" y="3002910"/>
            <a:ext cx="6491287" cy="4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(CS: Ruminant Host.  </a:t>
            </a:r>
            <a:r>
              <a:rPr lang="en-US" altLang="en-US" sz="1800" dirty="0">
                <a:latin typeface="Comic Sans MS" panose="030F0702030302020204" pitchFamily="66" charset="0"/>
              </a:rPr>
              <a:t>Weakness, anemic pallor, bottle jaw.) </a:t>
            </a:r>
          </a:p>
          <a:p>
            <a:pPr marL="0" indent="0">
              <a:buClr>
                <a:srgbClr val="3333CC"/>
              </a:buClr>
              <a:buNone/>
              <a:defRPr/>
            </a:pPr>
            <a:endParaRPr lang="en-US" altLang="en-US" sz="18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118372" y="4343456"/>
            <a:ext cx="2788693" cy="46419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0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i="1" dirty="0" err="1">
                <a:latin typeface="Comic Sans MS" panose="030F0702030302020204" pitchFamily="66" charset="0"/>
              </a:rPr>
              <a:t>Haemonchus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</a:rPr>
              <a:t>contortus</a:t>
            </a:r>
            <a:r>
              <a:rPr lang="en-US" sz="2400" dirty="0">
                <a:latin typeface="Comic Sans MS" panose="030F0702030302020204" pitchFamily="66" charset="0"/>
              </a:rPr>
              <a:t> are parasitic worms of ruminants. Match each of these parasitic worms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4754" y="354394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Anemia		      A.  </a:t>
            </a:r>
            <a:r>
              <a:rPr lang="en-US" i="1" dirty="0" err="1">
                <a:latin typeface="Comic Sans MS" panose="030F0702030302020204" pitchFamily="66" charset="0"/>
              </a:rPr>
              <a:t>Haemonchus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contortus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Nematode	      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r>
              <a:rPr lang="en-US" i="1" dirty="0">
                <a:latin typeface="Comic Sans MS" panose="030F0702030302020204" pitchFamily="66" charset="0"/>
              </a:rPr>
              <a:t> hepatica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Bile ducts	      C.  Both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Sedimentation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Bottle Jaw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McMasters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5738" y="393924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3445" y="35316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0165" y="438742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4020" y="48234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3448" y="567589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25623" y="523254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7647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may present as Acute fascioliasis or Chronic fascioliasis. Match each of these presentation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6888" y="3543940"/>
            <a:ext cx="8694821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3775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Eggs in feces		A.  Acute fascioliasis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pPr defTabSz="995363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Adult worms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Chronic fascioliasis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pPr defTabSz="993775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Traumatic hepatitis	</a:t>
            </a:r>
          </a:p>
          <a:p>
            <a:pPr defTabSz="993775"/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Stenotic bile ducts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Migrating juvenile worms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Unwilling to stand / sudden death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3545" y="392771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5720" y="3505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0262" y="438974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972" y="481189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567822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45720" y="5221009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7882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133600"/>
            <a:ext cx="8686800" cy="21336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What bacterium is associated with </a:t>
            </a:r>
            <a:r>
              <a:rPr lang="en-US" alt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Fasciola</a:t>
            </a:r>
            <a:r>
              <a:rPr lang="en-US" alt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hepatica</a:t>
            </a: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and causes black disease in sheep &amp; goats?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6051" y="3751689"/>
            <a:ext cx="54316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 err="1">
                <a:latin typeface="Comic Sans MS" panose="030F0702030302020204" pitchFamily="66" charset="0"/>
              </a:rPr>
              <a:t>Staphlococcus</a:t>
            </a:r>
            <a:r>
              <a:rPr lang="en-US" i="1" dirty="0">
                <a:latin typeface="Comic Sans MS" panose="030F0702030302020204" pitchFamily="66" charset="0"/>
              </a:rPr>
              <a:t> aureus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Streptococcus </a:t>
            </a:r>
            <a:r>
              <a:rPr lang="en-US" i="1" dirty="0" err="1">
                <a:latin typeface="Comic Sans MS" panose="030F0702030302020204" pitchFamily="66" charset="0"/>
              </a:rPr>
              <a:t>mutans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Proteus mirabilis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Clostridium </a:t>
            </a:r>
            <a:r>
              <a:rPr lang="en-US" i="1" dirty="0" err="1">
                <a:latin typeface="Comic Sans MS" panose="030F0702030302020204" pitchFamily="66" charset="0"/>
              </a:rPr>
              <a:t>novyi</a:t>
            </a:r>
            <a:endParaRPr lang="en-US" i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Escherichia coli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67001" y="5003800"/>
            <a:ext cx="3319801" cy="551289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7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Regarding a goat infection with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r>
              <a:rPr lang="en-US" i="1" dirty="0">
                <a:latin typeface="Comic Sans MS" panose="030F0702030302020204" pitchFamily="66" charset="0"/>
              </a:rPr>
              <a:t> magna</a:t>
            </a:r>
            <a:r>
              <a:rPr lang="en-US" dirty="0">
                <a:latin typeface="Comic Sans MS" panose="030F0702030302020204" pitchFamily="66" charset="0"/>
              </a:rPr>
              <a:t>, would one find eggs in a fecal sedimentation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5530" y="3962400"/>
            <a:ext cx="65895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Yes, patent adults in the bile ducts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dirty="0">
                <a:latin typeface="Comic Sans MS" panose="030F0702030302020204" pitchFamily="66" charset="0"/>
              </a:rPr>
              <a:t>No, death by migrating juvenile flukes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67001" y="4349422"/>
            <a:ext cx="6336632" cy="466874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3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i="1" dirty="0" err="1">
                <a:latin typeface="Comic Sans MS" panose="030F0702030302020204" pitchFamily="66" charset="0"/>
              </a:rPr>
              <a:t>Fascioloides</a:t>
            </a:r>
            <a:r>
              <a:rPr lang="en-US" sz="2400" i="1" dirty="0">
                <a:latin typeface="Comic Sans MS" panose="030F0702030302020204" pitchFamily="66" charset="0"/>
              </a:rPr>
              <a:t> magna </a:t>
            </a:r>
            <a:r>
              <a:rPr lang="en-US" sz="2400" dirty="0">
                <a:latin typeface="Comic Sans MS" panose="030F0702030302020204" pitchFamily="66" charset="0"/>
              </a:rPr>
              <a:t>are parasites of ruminants. Match each of these parasitic worms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4754" y="354394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Sudden death	     	A.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r>
              <a:rPr lang="en-US" i="1" dirty="0">
                <a:latin typeface="Comic Sans MS" panose="030F0702030302020204" pitchFamily="66" charset="0"/>
              </a:rPr>
              <a:t> hepatica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Bile ducts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r>
              <a:rPr lang="en-US" i="1" dirty="0">
                <a:latin typeface="Comic Sans MS" panose="030F0702030302020204" pitchFamily="66" charset="0"/>
              </a:rPr>
              <a:t> magna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North Carolina	     	C.  Both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Sheep definitive host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Goat dead-end host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Wet pastures / ponds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7303" y="39531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4233" y="35473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65585" y="43874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51730" y="482342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8868" y="56758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1043" y="52325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8930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Which liver fluke causes a chronic wasting pathology in small ruminants, resulting in decreased productivity in </a:t>
            </a:r>
            <a:r>
              <a:rPr lang="en-US" altLang="en-US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older animals</a:t>
            </a: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i="1" dirty="0" err="1">
                <a:latin typeface="Comic Sans MS" panose="030F0702030302020204" pitchFamily="66" charset="0"/>
              </a:rPr>
              <a:t>Dicrocoelium</a:t>
            </a:r>
            <a:endParaRPr lang="en-US" i="1" dirty="0">
              <a:latin typeface="Comic Sans MS" panose="030F0702030302020204" pitchFamily="66" charset="0"/>
            </a:endParaRPr>
          </a:p>
          <a:p>
            <a:pPr marL="228600" indent="-2286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i="1" dirty="0" err="1">
                <a:latin typeface="Comic Sans MS" panose="030F0702030302020204" pitchFamily="66" charset="0"/>
              </a:rPr>
              <a:t>Paragonimus</a:t>
            </a:r>
            <a:endParaRPr lang="en-US" i="1" dirty="0">
              <a:latin typeface="Comic Sans MS" panose="030F0702030302020204" pitchFamily="66" charset="0"/>
            </a:endParaRPr>
          </a:p>
          <a:p>
            <a:pPr marL="228600" indent="-2286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i="1" dirty="0" err="1">
                <a:latin typeface="Comic Sans MS" panose="030F0702030302020204" pitchFamily="66" charset="0"/>
              </a:rPr>
              <a:t>Nanophyetus</a:t>
            </a:r>
            <a:endParaRPr lang="en-US" i="1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953272" y="3936999"/>
            <a:ext cx="2612608" cy="457200"/>
          </a:xfrm>
          <a:prstGeom prst="roundRect">
            <a:avLst/>
          </a:prstGeom>
          <a:solidFill>
            <a:srgbClr val="FF0000">
              <a:alpha val="20000"/>
            </a:srgb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3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74908" y="2043753"/>
            <a:ext cx="8686800" cy="146948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hepatica, </a:t>
            </a:r>
            <a:r>
              <a:rPr lang="en-US" sz="2400" i="1" dirty="0" err="1">
                <a:latin typeface="Comic Sans MS" panose="030F0702030302020204" pitchFamily="66" charset="0"/>
              </a:rPr>
              <a:t>Fascioloides</a:t>
            </a:r>
            <a:r>
              <a:rPr lang="en-US" sz="2400" i="1" dirty="0">
                <a:latin typeface="Comic Sans MS" panose="030F0702030302020204" pitchFamily="66" charset="0"/>
              </a:rPr>
              <a:t> magna &amp; </a:t>
            </a:r>
            <a:r>
              <a:rPr lang="en-US" sz="2400" i="1" dirty="0" err="1">
                <a:latin typeface="Comic Sans MS" panose="030F0702030302020204" pitchFamily="66" charset="0"/>
              </a:rPr>
              <a:t>Dicrocoelium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</a:rPr>
              <a:t>dendriticum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are liver flukes of ruminants. Match each of these parasitic worms with the appropriate association. </a:t>
            </a:r>
            <a:r>
              <a:rPr lang="en-US" sz="1600" dirty="0">
                <a:latin typeface="Comic Sans MS" panose="030F0702030302020204" pitchFamily="66" charset="0"/>
              </a:rPr>
              <a:t>(some blanks may have more than one letter)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1148" y="365760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Zoonotic		      	A. 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Ants		      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Bile ducts	     		C.  </a:t>
            </a:r>
            <a:r>
              <a:rPr lang="en-US" i="1" dirty="0" err="1">
                <a:latin typeface="Comic Sans MS" panose="030F0702030302020204" pitchFamily="66" charset="0"/>
              </a:rPr>
              <a:t>Dicrocoelium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Aquatic vegetation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Pennsylvania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Sedimentation for sheep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7598" y="407086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8303" y="363404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9513" y="4477475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6537" y="492734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77223" y="5752093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5308" y="532259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885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542</Words>
  <Application>Microsoft Office PowerPoint</Application>
  <PresentationFormat>Widescreen</PresentationFormat>
  <Paragraphs>140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Wingdings</vt:lpstr>
      <vt:lpstr>Office Theme</vt:lpstr>
      <vt:lpstr>VMP 930 Veterinary Parasitology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32</cp:revision>
  <cp:lastPrinted>2022-10-24T15:33:09Z</cp:lastPrinted>
  <dcterms:created xsi:type="dcterms:W3CDTF">2022-09-23T15:17:00Z</dcterms:created>
  <dcterms:modified xsi:type="dcterms:W3CDTF">2023-10-09T16:35:20Z</dcterms:modified>
</cp:coreProperties>
</file>