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22" r:id="rId2"/>
    <p:sldId id="424" r:id="rId3"/>
    <p:sldId id="425" r:id="rId4"/>
    <p:sldId id="426" r:id="rId5"/>
    <p:sldId id="427" r:id="rId6"/>
    <p:sldId id="429" r:id="rId7"/>
    <p:sldId id="430" r:id="rId8"/>
    <p:sldId id="417" r:id="rId9"/>
    <p:sldId id="418" r:id="rId10"/>
    <p:sldId id="431" r:id="rId11"/>
    <p:sldId id="432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8" autoAdjust="0"/>
    <p:restoredTop sz="81401" autoAdjust="0"/>
  </p:normalViewPr>
  <p:slideViewPr>
    <p:cSldViewPr snapToGrid="0">
      <p:cViewPr varScale="1">
        <p:scale>
          <a:sx n="57" d="100"/>
          <a:sy n="57" d="100"/>
        </p:scale>
        <p:origin x="9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996819-948C-4B32-9B87-D16B9FA8B6C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E5BC2-F636-44DB-8188-C1B49442C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1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87424" indent="-30285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11422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991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80560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65128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14969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3426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8836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589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88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80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9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08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24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4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13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51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64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33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68BD-D77C-F1EA-AEE7-3AB1A94F7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38C06A-22BB-FC92-6589-4FAC696714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DB2C1-0F0C-1AA8-3D51-462749A5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A940D-270F-3F88-68A5-6BBF4839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DA438-D107-F090-E003-5DA179CAF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3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41AE8-D483-9CAC-7937-CF815FA6E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C214E-B3F3-CAA1-865F-466554FF6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B24BB-B09A-9765-84A0-1B83F68F6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0D8C5-297E-F1A9-B7BF-1324CCF25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D22D9-6E61-0F55-28E2-44B66390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6C03D6-CA66-C8E1-6C0C-62CE398E6B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9D05B-D3AC-6C08-5D45-17788BD7F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8BAEB-D0E5-AC8D-1CCC-D39AB01B1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61074-4990-334A-9902-A86813D5C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233CE-7635-02FA-755D-C22F5883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368F3-3080-5DCF-01DE-2E9854FCD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57251-831B-F169-46D9-5ED95E39D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F4635-94B0-64D6-7E03-4779A7AA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9DE60-F708-642B-FE6B-AEDF556B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5CDA8-93F9-E768-30EB-B93767084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4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1ADE4-59EF-D1DD-6B3A-F630FA8C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FB8C0-9655-5B17-820C-8EC407199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7FCDD-4B39-3154-3D7A-9A85284AE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7793-A738-2AB8-83ED-F313FC100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9D15D-CEBF-D767-C9C8-D76DD6998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6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50B99-598B-598B-988E-757975220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5B6F2-EE9C-E289-C3C3-8ED2A80A3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5B493-500D-19E9-5A34-64E3891AF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46EA0-5929-8F38-4989-FBEAADF72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F890F-8BBA-422B-F248-8B491F610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D7BE9-4106-344B-B63D-24F34E06C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0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F1256-D899-C29E-F96D-4471A18FD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86FA5-2A4F-0C90-D11D-87AB50CAC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9274C-B84C-5E1B-FB2D-FFAA24F76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D8955A-8DE5-B2F1-260A-1B184A251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F490EE-0313-C4DB-3AA3-618CFB2DC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6A3ADF-E404-747A-D1FD-25F52D30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9B1633-5B95-16AD-1C74-CBA9BD3C4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A206F1-22AB-A644-72E5-C1172F18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0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7EBD-9871-89F9-E061-C0DEFCE9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55B616-0BAF-EDBF-07E6-55B687815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CB0192-ADED-CD13-5578-23DCC88D8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71C467-B42C-5C00-5FC8-E5BE8258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8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03987-7604-2D25-AED3-3B41435E2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ADCC68-0916-E7F5-812E-BD690E1E5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F16DB-A7F0-720F-0B3F-F67C0E962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1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1899-5DC1-CA22-A29C-21DA21D7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64C8C-160B-4E7B-C5C5-223C7DE5B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8E229-AC42-76CD-B6E8-A5081B0EE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2B586-2C9F-F3EA-C1E0-AEFE3E35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8504D-4CA9-34C7-C10A-FFAFBE1A1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54203-6260-2486-5EE9-420D7B0D7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3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32F48-0B5D-1576-525F-40B6A5CC0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0103D3-926F-0ADA-1B2D-D42F3DFC7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B1659-7B45-D111-DE13-8BA0D6BF8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1682F-189E-4DC2-6696-89CF62194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DF1DB-CDBE-69C8-3B63-2DC6E4D7F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8B87-5CFE-05B3-BFC2-814830EA1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7317C0-19C3-9EDC-3E45-B44A43C5F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DB3BB-F7E8-668A-4DF8-C644B5D11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88C59-068F-2F4C-D01D-F48BCC188B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7F672-99D9-44D0-BB4A-5E59F46BA4C6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474BD-4AC6-1C48-7685-EEA8176A3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14CEA-E2B8-78F8-3C6F-5347E2168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9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1585912"/>
            <a:ext cx="7772400" cy="14620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u="sng" dirty="0">
                <a:latin typeface="Comic Sans MS" charset="0"/>
              </a:rPr>
              <a:t>VMP 930</a:t>
            </a:r>
            <a:br>
              <a:rPr lang="en-US" sz="4800" u="sng" dirty="0">
                <a:latin typeface="Comic Sans MS" charset="0"/>
              </a:rPr>
            </a:br>
            <a:r>
              <a:rPr lang="en-US" sz="4800" u="sng" dirty="0">
                <a:latin typeface="Comic Sans MS" charset="0"/>
              </a:rPr>
              <a:t>Veterinary Parasitology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274" y="4134853"/>
            <a:ext cx="6400800" cy="125529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000" b="1" dirty="0">
                <a:latin typeface="Comic Sans MS" panose="030F0702030302020204" pitchFamily="66" charset="0"/>
              </a:rPr>
              <a:t>Liver Fluke Questions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3076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5606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295" y="48126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3539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057400"/>
            <a:ext cx="8686800" cy="1524000"/>
          </a:xfrm>
        </p:spPr>
        <p:txBody>
          <a:bodyPr>
            <a:normAutofit/>
          </a:bodyPr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In goats, which 2 liver flukes can cause sudden death from acute hepatitis due to migrations of juvenile worms? </a:t>
            </a:r>
            <a:endParaRPr lang="en-US" altLang="en-US" sz="2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8372" y="3962400"/>
            <a:ext cx="398383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i="1" dirty="0">
                <a:latin typeface="Comic Sans MS" panose="030F0702030302020204" pitchFamily="66" charset="0"/>
              </a:rPr>
              <a:t>Dicrocoelium</a:t>
            </a:r>
            <a:r>
              <a:rPr lang="en-US" dirty="0">
                <a:latin typeface="Comic Sans MS" panose="030F0702030302020204" pitchFamily="66" charset="0"/>
              </a:rPr>
              <a:t> &amp; </a:t>
            </a:r>
            <a:r>
              <a:rPr lang="en-US" i="1" dirty="0">
                <a:latin typeface="Comic Sans MS" panose="030F0702030302020204" pitchFamily="66" charset="0"/>
              </a:rPr>
              <a:t>Fasciola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2"/>
            </a:pPr>
            <a:r>
              <a:rPr lang="en-US" i="1" dirty="0">
                <a:latin typeface="Comic Sans MS" panose="030F0702030302020204" pitchFamily="66" charset="0"/>
              </a:rPr>
              <a:t>Fasciola</a:t>
            </a:r>
            <a:r>
              <a:rPr lang="en-US" dirty="0">
                <a:latin typeface="Comic Sans MS" panose="030F0702030302020204" pitchFamily="66" charset="0"/>
              </a:rPr>
              <a:t> &amp; </a:t>
            </a:r>
            <a:r>
              <a:rPr lang="en-US" i="1" dirty="0">
                <a:latin typeface="Comic Sans MS" panose="030F0702030302020204" pitchFamily="66" charset="0"/>
              </a:rPr>
              <a:t>Fascioloides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lphaUcPeriod" startAt="3"/>
            </a:pPr>
            <a:r>
              <a:rPr lang="en-US" i="1" dirty="0">
                <a:latin typeface="Comic Sans MS" panose="030F0702030302020204" pitchFamily="66" charset="0"/>
              </a:rPr>
              <a:t>Paragonimus</a:t>
            </a:r>
            <a:r>
              <a:rPr lang="en-US" dirty="0">
                <a:latin typeface="Comic Sans MS" panose="030F0702030302020204" pitchFamily="66" charset="0"/>
              </a:rPr>
              <a:t> &amp; </a:t>
            </a:r>
            <a:r>
              <a:rPr lang="en-US" i="1" dirty="0">
                <a:latin typeface="Comic Sans MS" panose="030F0702030302020204" pitchFamily="66" charset="0"/>
              </a:rPr>
              <a:t>Nanophyetus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940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057400"/>
            <a:ext cx="8686800" cy="1371600"/>
          </a:xfrm>
        </p:spPr>
        <p:txBody>
          <a:bodyPr>
            <a:normAutofit/>
          </a:bodyPr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In sheep, which 2 liver flukes can cause decreased productivity due to chronic damage caused by adult worm activity in the bile ducts?</a:t>
            </a:r>
            <a:endParaRPr lang="en-US" altLang="en-US" sz="2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916" y="3809999"/>
            <a:ext cx="398383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i="1" dirty="0">
                <a:latin typeface="Comic Sans MS" panose="030F0702030302020204" pitchFamily="66" charset="0"/>
              </a:rPr>
              <a:t>Dicrocoelium</a:t>
            </a:r>
            <a:r>
              <a:rPr lang="en-US" dirty="0">
                <a:latin typeface="Comic Sans MS" panose="030F0702030302020204" pitchFamily="66" charset="0"/>
              </a:rPr>
              <a:t> &amp; </a:t>
            </a:r>
            <a:r>
              <a:rPr lang="en-US" i="1" dirty="0">
                <a:latin typeface="Comic Sans MS" panose="030F0702030302020204" pitchFamily="66" charset="0"/>
              </a:rPr>
              <a:t>Fasciola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2"/>
            </a:pPr>
            <a:r>
              <a:rPr lang="en-US" i="1" dirty="0">
                <a:latin typeface="Comic Sans MS" panose="030F0702030302020204" pitchFamily="66" charset="0"/>
              </a:rPr>
              <a:t>Fasciola</a:t>
            </a:r>
            <a:r>
              <a:rPr lang="en-US" dirty="0">
                <a:latin typeface="Comic Sans MS" panose="030F0702030302020204" pitchFamily="66" charset="0"/>
              </a:rPr>
              <a:t> &amp; </a:t>
            </a:r>
            <a:r>
              <a:rPr lang="en-US" i="1" dirty="0">
                <a:latin typeface="Comic Sans MS" panose="030F0702030302020204" pitchFamily="66" charset="0"/>
              </a:rPr>
              <a:t>Fascioloides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lphaUcPeriod" startAt="3"/>
            </a:pPr>
            <a:r>
              <a:rPr lang="en-US" i="1" dirty="0">
                <a:latin typeface="Comic Sans MS" panose="030F0702030302020204" pitchFamily="66" charset="0"/>
              </a:rPr>
              <a:t>Paragonimus</a:t>
            </a:r>
            <a:r>
              <a:rPr lang="en-US" dirty="0">
                <a:latin typeface="Comic Sans MS" panose="030F0702030302020204" pitchFamily="66" charset="0"/>
              </a:rPr>
              <a:t> &amp; </a:t>
            </a:r>
            <a:r>
              <a:rPr lang="en-US" i="1" dirty="0">
                <a:latin typeface="Comic Sans MS" panose="030F0702030302020204" pitchFamily="66" charset="0"/>
              </a:rPr>
              <a:t>Nanophyetus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851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057400"/>
            <a:ext cx="8686800" cy="15240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Regarding Clinical Signs: what other helminth disease does fascioliasis resemble? </a:t>
            </a:r>
            <a:endParaRPr lang="en-US" altLang="en-US" sz="2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8372" y="3962400"/>
            <a:ext cx="398383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dirty="0" err="1">
                <a:latin typeface="Comic Sans MS" panose="030F0702030302020204" pitchFamily="66" charset="0"/>
              </a:rPr>
              <a:t>Cyathostominiasis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2"/>
            </a:pPr>
            <a:r>
              <a:rPr lang="en-US" dirty="0" err="1">
                <a:latin typeface="Comic Sans MS" panose="030F0702030302020204" pitchFamily="66" charset="0"/>
              </a:rPr>
              <a:t>Haemonchosis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lphaUcPeriod" startAt="3"/>
            </a:pPr>
            <a:r>
              <a:rPr lang="en-US" dirty="0" err="1">
                <a:latin typeface="Comic Sans MS" panose="030F0702030302020204" pitchFamily="66" charset="0"/>
              </a:rPr>
              <a:t>Babesiosis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dirty="0">
                <a:latin typeface="Comic Sans MS" panose="030F0702030302020204" pitchFamily="66" charset="0"/>
              </a:rPr>
              <a:t>Toxoplasmosis</a:t>
            </a:r>
          </a:p>
          <a:p>
            <a:pPr marL="457200" indent="-457200">
              <a:buAutoNum type="alphaUcPeriod" startAt="4"/>
            </a:pPr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dirty="0">
                <a:latin typeface="Comic Sans MS" panose="030F0702030302020204" pitchFamily="66" charset="0"/>
              </a:rPr>
              <a:t>Coccidiosis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62289" y="3002910"/>
            <a:ext cx="6491287" cy="42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(CS: Ruminant Host.  </a:t>
            </a:r>
            <a:r>
              <a:rPr lang="en-US" altLang="en-US" sz="1800" dirty="0">
                <a:latin typeface="Comic Sans MS" panose="030F0702030302020204" pitchFamily="66" charset="0"/>
              </a:rPr>
              <a:t>Weakness, anemic pallor, bottle jaw.) </a:t>
            </a:r>
          </a:p>
          <a:p>
            <a:pPr marL="0" indent="0">
              <a:buClr>
                <a:srgbClr val="3333CC"/>
              </a:buClr>
              <a:buNone/>
              <a:defRPr/>
            </a:pPr>
            <a:endParaRPr lang="en-US" altLang="en-US" sz="18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0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133600"/>
            <a:ext cx="8686800" cy="1295400"/>
          </a:xfrm>
        </p:spPr>
        <p:txBody>
          <a:bodyPr/>
          <a:lstStyle/>
          <a:p>
            <a:r>
              <a:rPr lang="en-US" sz="2400" b="1" u="sng" dirty="0">
                <a:latin typeface="Comic Sans MS" panose="030F0702030302020204" pitchFamily="66" charset="0"/>
              </a:rPr>
              <a:t>Matching</a:t>
            </a:r>
            <a:r>
              <a:rPr lang="en-US" sz="2400" b="1" dirty="0">
                <a:latin typeface="Comic Sans MS" panose="030F0702030302020204" pitchFamily="66" charset="0"/>
              </a:rPr>
              <a:t>:</a:t>
            </a:r>
            <a:r>
              <a:rPr lang="en-US" sz="2400" dirty="0">
                <a:latin typeface="Comic Sans MS" panose="030F0702030302020204" pitchFamily="66" charset="0"/>
              </a:rPr>
              <a:t>  </a:t>
            </a:r>
            <a:r>
              <a:rPr lang="en-US" sz="2400" i="1" dirty="0" err="1">
                <a:latin typeface="Comic Sans MS" panose="030F0702030302020204" pitchFamily="66" charset="0"/>
              </a:rPr>
              <a:t>Fasciola</a:t>
            </a:r>
            <a:r>
              <a:rPr lang="en-US" sz="2400" i="1" dirty="0">
                <a:latin typeface="Comic Sans MS" panose="030F0702030302020204" pitchFamily="66" charset="0"/>
              </a:rPr>
              <a:t> hepatica</a:t>
            </a:r>
            <a:r>
              <a:rPr lang="en-US" sz="2400" dirty="0">
                <a:latin typeface="Comic Sans MS" panose="030F0702030302020204" pitchFamily="66" charset="0"/>
              </a:rPr>
              <a:t> and </a:t>
            </a:r>
            <a:r>
              <a:rPr lang="en-US" sz="2400" i="1" dirty="0" err="1">
                <a:latin typeface="Comic Sans MS" panose="030F0702030302020204" pitchFamily="66" charset="0"/>
              </a:rPr>
              <a:t>Haemonchus</a:t>
            </a:r>
            <a:r>
              <a:rPr lang="en-US" sz="2400" i="1" dirty="0">
                <a:latin typeface="Comic Sans MS" panose="030F0702030302020204" pitchFamily="66" charset="0"/>
              </a:rPr>
              <a:t> </a:t>
            </a:r>
            <a:r>
              <a:rPr lang="en-US" sz="2400" i="1" dirty="0" err="1">
                <a:latin typeface="Comic Sans MS" panose="030F0702030302020204" pitchFamily="66" charset="0"/>
              </a:rPr>
              <a:t>contortus</a:t>
            </a:r>
            <a:r>
              <a:rPr lang="en-US" sz="2400" dirty="0">
                <a:latin typeface="Comic Sans MS" panose="030F0702030302020204" pitchFamily="66" charset="0"/>
              </a:rPr>
              <a:t> are parasitic worms of ruminants. Match each of these parasitic worms with the appropriate association.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4754" y="3543940"/>
            <a:ext cx="8256954" cy="2531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 Anemia		      A.  </a:t>
            </a:r>
            <a:r>
              <a:rPr lang="en-US" i="1" dirty="0" err="1">
                <a:latin typeface="Comic Sans MS" panose="030F0702030302020204" pitchFamily="66" charset="0"/>
              </a:rPr>
              <a:t>Haemonchus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contortus</a:t>
            </a:r>
            <a:endParaRPr lang="en-US" i="1" dirty="0">
              <a:latin typeface="Comic Sans MS" panose="030F0702030302020204" pitchFamily="66" charset="0"/>
            </a:endParaRP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 Nematode	      B.</a:t>
            </a:r>
            <a:r>
              <a:rPr lang="en-US" i="1" dirty="0">
                <a:latin typeface="Comic Sans MS" panose="030F0702030302020204" pitchFamily="66" charset="0"/>
              </a:rPr>
              <a:t>  </a:t>
            </a:r>
            <a:r>
              <a:rPr lang="en-US" i="1" dirty="0" err="1">
                <a:latin typeface="Comic Sans MS" panose="030F0702030302020204" pitchFamily="66" charset="0"/>
              </a:rPr>
              <a:t>Fasciola</a:t>
            </a:r>
            <a:r>
              <a:rPr lang="en-US" i="1" dirty="0">
                <a:latin typeface="Comic Sans MS" panose="030F0702030302020204" pitchFamily="66" charset="0"/>
              </a:rPr>
              <a:t> hepatica</a:t>
            </a:r>
          </a:p>
          <a:p>
            <a:endParaRPr lang="en-US" sz="105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 Bile ducts	      C.  Both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 Sedimentation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 Bottle Jaw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 McMasters</a:t>
            </a:r>
          </a:p>
        </p:txBody>
      </p:sp>
    </p:spTree>
    <p:extLst>
      <p:ext uri="{BB962C8B-B14F-4D97-AF65-F5344CB8AC3E}">
        <p14:creationId xmlns:p14="http://schemas.microsoft.com/office/powerpoint/2010/main" val="107647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133600"/>
            <a:ext cx="8686800" cy="1295400"/>
          </a:xfrm>
        </p:spPr>
        <p:txBody>
          <a:bodyPr/>
          <a:lstStyle/>
          <a:p>
            <a:r>
              <a:rPr lang="en-US" sz="2400" b="1" u="sng" dirty="0">
                <a:latin typeface="Comic Sans MS" panose="030F0702030302020204" pitchFamily="66" charset="0"/>
              </a:rPr>
              <a:t>Matching</a:t>
            </a:r>
            <a:r>
              <a:rPr lang="en-US" sz="2400" b="1" dirty="0">
                <a:latin typeface="Comic Sans MS" panose="030F0702030302020204" pitchFamily="66" charset="0"/>
              </a:rPr>
              <a:t>:</a:t>
            </a:r>
            <a:r>
              <a:rPr lang="en-US" sz="2400" dirty="0">
                <a:latin typeface="Comic Sans MS" panose="030F0702030302020204" pitchFamily="66" charset="0"/>
              </a:rPr>
              <a:t>  </a:t>
            </a:r>
            <a:r>
              <a:rPr lang="en-US" sz="2400" i="1" dirty="0" err="1">
                <a:latin typeface="Comic Sans MS" panose="030F0702030302020204" pitchFamily="66" charset="0"/>
              </a:rPr>
              <a:t>Fasciola</a:t>
            </a:r>
            <a:r>
              <a:rPr lang="en-US" sz="2400" i="1" dirty="0">
                <a:latin typeface="Comic Sans MS" panose="030F0702030302020204" pitchFamily="66" charset="0"/>
              </a:rPr>
              <a:t> hepatica</a:t>
            </a:r>
            <a:r>
              <a:rPr lang="en-US" sz="2400" dirty="0">
                <a:latin typeface="Comic Sans MS" panose="030F0702030302020204" pitchFamily="66" charset="0"/>
              </a:rPr>
              <a:t> may present as Acute fascioliasis or Chronic fascioliasis. Match each of these presentation with the appropriate association.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6888" y="3543940"/>
            <a:ext cx="8694821" cy="2531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93775"/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Eggs in feces		A.  Acute fascioliasis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pPr defTabSz="995363"/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Adult worms		B.</a:t>
            </a:r>
            <a:r>
              <a:rPr lang="en-US" i="1" dirty="0">
                <a:latin typeface="Comic Sans MS" panose="030F0702030302020204" pitchFamily="66" charset="0"/>
              </a:rPr>
              <a:t>  </a:t>
            </a:r>
            <a:r>
              <a:rPr lang="en-US" dirty="0">
                <a:latin typeface="Comic Sans MS" panose="030F0702030302020204" pitchFamily="66" charset="0"/>
              </a:rPr>
              <a:t>Chronic fascioliasis</a:t>
            </a:r>
          </a:p>
          <a:p>
            <a:endParaRPr lang="en-US" sz="1050" dirty="0">
              <a:latin typeface="Comic Sans MS" panose="030F0702030302020204" pitchFamily="66" charset="0"/>
            </a:endParaRPr>
          </a:p>
          <a:p>
            <a:pPr defTabSz="993775"/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Traumatic hepatitis	</a:t>
            </a:r>
          </a:p>
          <a:p>
            <a:pPr defTabSz="993775"/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Stenotic bile ducts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Migrating juvenile worms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Unwilling to stand / sudden death</a:t>
            </a:r>
          </a:p>
        </p:txBody>
      </p:sp>
    </p:spTree>
    <p:extLst>
      <p:ext uri="{BB962C8B-B14F-4D97-AF65-F5344CB8AC3E}">
        <p14:creationId xmlns:p14="http://schemas.microsoft.com/office/powerpoint/2010/main" val="117882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2133600"/>
            <a:ext cx="8686800" cy="21336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What bacterium is associated with </a:t>
            </a:r>
            <a:r>
              <a:rPr lang="en-US" altLang="en-US" i="1" dirty="0" err="1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Fasciola</a:t>
            </a:r>
            <a:r>
              <a:rPr lang="en-US" altLang="en-US" i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hepatica</a:t>
            </a: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and causes black disease in sheep &amp; goats?</a:t>
            </a:r>
            <a:endParaRPr lang="en-US" altLang="en-US" sz="2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6051" y="3751689"/>
            <a:ext cx="543163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dirty="0" err="1">
                <a:latin typeface="Comic Sans MS" panose="030F0702030302020204" pitchFamily="66" charset="0"/>
              </a:rPr>
              <a:t>Staphlococcus</a:t>
            </a:r>
            <a:r>
              <a:rPr lang="en-US" dirty="0">
                <a:latin typeface="Comic Sans MS" panose="030F0702030302020204" pitchFamily="66" charset="0"/>
              </a:rPr>
              <a:t> aureus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2"/>
            </a:pPr>
            <a:r>
              <a:rPr lang="en-US" dirty="0">
                <a:latin typeface="Comic Sans MS" panose="030F0702030302020204" pitchFamily="66" charset="0"/>
              </a:rPr>
              <a:t>Streptococcus </a:t>
            </a:r>
            <a:r>
              <a:rPr lang="en-US" dirty="0" err="1">
                <a:latin typeface="Comic Sans MS" panose="030F0702030302020204" pitchFamily="66" charset="0"/>
              </a:rPr>
              <a:t>mutans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lphaUcPeriod" startAt="3"/>
            </a:pPr>
            <a:r>
              <a:rPr lang="en-US" dirty="0">
                <a:latin typeface="Comic Sans MS" panose="030F0702030302020204" pitchFamily="66" charset="0"/>
              </a:rPr>
              <a:t>Proteus mirabilis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dirty="0">
                <a:latin typeface="Comic Sans MS" panose="030F0702030302020204" pitchFamily="66" charset="0"/>
              </a:rPr>
              <a:t>Clostridium </a:t>
            </a:r>
            <a:r>
              <a:rPr lang="en-US" dirty="0" err="1">
                <a:latin typeface="Comic Sans MS" panose="030F0702030302020204" pitchFamily="66" charset="0"/>
              </a:rPr>
              <a:t>novyi</a:t>
            </a:r>
            <a:endParaRPr lang="en-US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dirty="0">
                <a:latin typeface="Comic Sans MS" panose="030F0702030302020204" pitchFamily="66" charset="0"/>
              </a:rPr>
              <a:t>Escherichia coli</a:t>
            </a:r>
          </a:p>
        </p:txBody>
      </p:sp>
    </p:spTree>
    <p:extLst>
      <p:ext uri="{BB962C8B-B14F-4D97-AF65-F5344CB8AC3E}">
        <p14:creationId xmlns:p14="http://schemas.microsoft.com/office/powerpoint/2010/main" val="356177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057400"/>
            <a:ext cx="8686800" cy="1524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Regarding a goat infection with </a:t>
            </a:r>
            <a:r>
              <a:rPr lang="en-US" i="1" dirty="0" err="1">
                <a:latin typeface="Comic Sans MS" panose="030F0702030302020204" pitchFamily="66" charset="0"/>
              </a:rPr>
              <a:t>Fascioloides</a:t>
            </a:r>
            <a:r>
              <a:rPr lang="en-US" i="1" dirty="0">
                <a:latin typeface="Comic Sans MS" panose="030F0702030302020204" pitchFamily="66" charset="0"/>
              </a:rPr>
              <a:t> magna</a:t>
            </a:r>
            <a:r>
              <a:rPr lang="en-US" dirty="0">
                <a:latin typeface="Comic Sans MS" panose="030F0702030302020204" pitchFamily="66" charset="0"/>
              </a:rPr>
              <a:t>, would one find eggs in a fecal sedimentation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5530" y="3962400"/>
            <a:ext cx="658951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dirty="0">
                <a:latin typeface="Comic Sans MS" panose="030F0702030302020204" pitchFamily="66" charset="0"/>
              </a:rPr>
              <a:t>Yes, patent adults in the bile ducts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2"/>
            </a:pPr>
            <a:r>
              <a:rPr lang="en-US" dirty="0">
                <a:latin typeface="Comic Sans MS" panose="030F0702030302020204" pitchFamily="66" charset="0"/>
              </a:rPr>
              <a:t>No, death by migrating juvenile flukes</a:t>
            </a:r>
          </a:p>
        </p:txBody>
      </p:sp>
    </p:spTree>
    <p:extLst>
      <p:ext uri="{BB962C8B-B14F-4D97-AF65-F5344CB8AC3E}">
        <p14:creationId xmlns:p14="http://schemas.microsoft.com/office/powerpoint/2010/main" val="254113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133600"/>
            <a:ext cx="8686800" cy="1295400"/>
          </a:xfrm>
        </p:spPr>
        <p:txBody>
          <a:bodyPr/>
          <a:lstStyle/>
          <a:p>
            <a:r>
              <a:rPr lang="en-US" sz="2400" b="1" u="sng" dirty="0">
                <a:latin typeface="Comic Sans MS" panose="030F0702030302020204" pitchFamily="66" charset="0"/>
              </a:rPr>
              <a:t>Matching</a:t>
            </a:r>
            <a:r>
              <a:rPr lang="en-US" sz="2400" b="1" dirty="0">
                <a:latin typeface="Comic Sans MS" panose="030F0702030302020204" pitchFamily="66" charset="0"/>
              </a:rPr>
              <a:t>:</a:t>
            </a:r>
            <a:r>
              <a:rPr lang="en-US" sz="2400" dirty="0">
                <a:latin typeface="Comic Sans MS" panose="030F0702030302020204" pitchFamily="66" charset="0"/>
              </a:rPr>
              <a:t>  </a:t>
            </a:r>
            <a:r>
              <a:rPr lang="en-US" sz="2400" i="1" dirty="0" err="1">
                <a:latin typeface="Comic Sans MS" panose="030F0702030302020204" pitchFamily="66" charset="0"/>
              </a:rPr>
              <a:t>Fasciola</a:t>
            </a:r>
            <a:r>
              <a:rPr lang="en-US" sz="2400" i="1" dirty="0">
                <a:latin typeface="Comic Sans MS" panose="030F0702030302020204" pitchFamily="66" charset="0"/>
              </a:rPr>
              <a:t> hepatica</a:t>
            </a:r>
            <a:r>
              <a:rPr lang="en-US" sz="2400" dirty="0">
                <a:latin typeface="Comic Sans MS" panose="030F0702030302020204" pitchFamily="66" charset="0"/>
              </a:rPr>
              <a:t> and </a:t>
            </a:r>
            <a:r>
              <a:rPr lang="en-US" sz="2400" i="1" dirty="0" err="1">
                <a:latin typeface="Comic Sans MS" panose="030F0702030302020204" pitchFamily="66" charset="0"/>
              </a:rPr>
              <a:t>Fascioloides</a:t>
            </a:r>
            <a:r>
              <a:rPr lang="en-US" sz="2400" i="1" dirty="0">
                <a:latin typeface="Comic Sans MS" panose="030F0702030302020204" pitchFamily="66" charset="0"/>
              </a:rPr>
              <a:t> magna </a:t>
            </a:r>
            <a:r>
              <a:rPr lang="en-US" sz="2400" dirty="0">
                <a:latin typeface="Comic Sans MS" panose="030F0702030302020204" pitchFamily="66" charset="0"/>
              </a:rPr>
              <a:t>are parasites of ruminants. Match each of these parasitic worms with the appropriate association.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4754" y="3543940"/>
            <a:ext cx="8256954" cy="2531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Sudden death	     	A.  </a:t>
            </a:r>
            <a:r>
              <a:rPr lang="en-US" i="1" dirty="0" err="1">
                <a:latin typeface="Comic Sans MS" panose="030F0702030302020204" pitchFamily="66" charset="0"/>
              </a:rPr>
              <a:t>Fasciola</a:t>
            </a:r>
            <a:r>
              <a:rPr lang="en-US" i="1" dirty="0">
                <a:latin typeface="Comic Sans MS" panose="030F0702030302020204" pitchFamily="66" charset="0"/>
              </a:rPr>
              <a:t> hepatica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Bile ducts		B.</a:t>
            </a:r>
            <a:r>
              <a:rPr lang="en-US" i="1" dirty="0">
                <a:latin typeface="Comic Sans MS" panose="030F0702030302020204" pitchFamily="66" charset="0"/>
              </a:rPr>
              <a:t>  </a:t>
            </a:r>
            <a:r>
              <a:rPr lang="en-US" i="1" dirty="0" err="1">
                <a:latin typeface="Comic Sans MS" panose="030F0702030302020204" pitchFamily="66" charset="0"/>
              </a:rPr>
              <a:t>Fascioloides</a:t>
            </a:r>
            <a:r>
              <a:rPr lang="en-US" i="1" dirty="0">
                <a:latin typeface="Comic Sans MS" panose="030F0702030302020204" pitchFamily="66" charset="0"/>
              </a:rPr>
              <a:t> magna</a:t>
            </a:r>
          </a:p>
          <a:p>
            <a:endParaRPr lang="en-US" sz="105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North Carolina	     	C.  Both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Sheep definitive host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Goat dead-end host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Wet pastures / ponds</a:t>
            </a:r>
          </a:p>
        </p:txBody>
      </p:sp>
    </p:spTree>
    <p:extLst>
      <p:ext uri="{BB962C8B-B14F-4D97-AF65-F5344CB8AC3E}">
        <p14:creationId xmlns:p14="http://schemas.microsoft.com/office/powerpoint/2010/main" val="2689301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66887" y="2057400"/>
            <a:ext cx="8686800" cy="15240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Which liver fluke causes a chronic wasting pathology resulting in decreased productivity in older animals? </a:t>
            </a:r>
            <a:endParaRPr lang="en-US" altLang="en-US" sz="2600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8372" y="3962400"/>
            <a:ext cx="398383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 err="1">
                <a:latin typeface="Comic Sans MS" panose="030F0702030302020204" pitchFamily="66" charset="0"/>
              </a:rPr>
              <a:t>Dicrocoelium</a:t>
            </a:r>
            <a:endParaRPr lang="en-US" dirty="0">
              <a:latin typeface="Comic Sans MS" panose="030F0702030302020204" pitchFamily="66" charset="0"/>
            </a:endParaRPr>
          </a:p>
          <a:p>
            <a:pPr marL="228600" indent="-228600">
              <a:buFont typeface="+mj-lt"/>
              <a:buAutoNum type="alphaUcPeriod"/>
            </a:pPr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dirty="0" err="1">
                <a:latin typeface="Comic Sans MS" panose="030F0702030302020204" pitchFamily="66" charset="0"/>
              </a:rPr>
              <a:t>Paragonimus</a:t>
            </a:r>
            <a:endParaRPr lang="en-US" dirty="0">
              <a:latin typeface="Comic Sans MS" panose="030F0702030302020204" pitchFamily="66" charset="0"/>
            </a:endParaRPr>
          </a:p>
          <a:p>
            <a:pPr marL="228600" indent="-228600">
              <a:buFont typeface="+mj-lt"/>
              <a:buAutoNum type="alphaUcPeriod"/>
            </a:pPr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dirty="0" err="1">
                <a:latin typeface="Comic Sans MS" panose="030F0702030302020204" pitchFamily="66" charset="0"/>
              </a:rPr>
              <a:t>Nanophyetus</a:t>
            </a:r>
            <a:endParaRPr lang="en-US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endParaRPr lang="en-US" sz="11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dirty="0" err="1">
                <a:latin typeface="Comic Sans MS" panose="030F0702030302020204" pitchFamily="66" charset="0"/>
              </a:rPr>
              <a:t>Fascioloides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736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214314"/>
            <a:ext cx="6886575" cy="1462087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Comic Sans MS" panose="030F0702030302020204" pitchFamily="66" charset="0"/>
              </a:rPr>
              <a:t>Question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74908" y="2043753"/>
            <a:ext cx="8686800" cy="1469480"/>
          </a:xfrm>
        </p:spPr>
        <p:txBody>
          <a:bodyPr/>
          <a:lstStyle/>
          <a:p>
            <a:r>
              <a:rPr lang="en-US" sz="2400" b="1" u="sng" dirty="0">
                <a:latin typeface="Comic Sans MS" panose="030F0702030302020204" pitchFamily="66" charset="0"/>
              </a:rPr>
              <a:t>Matching</a:t>
            </a:r>
            <a:r>
              <a:rPr lang="en-US" sz="2400" b="1" dirty="0">
                <a:latin typeface="Comic Sans MS" panose="030F0702030302020204" pitchFamily="66" charset="0"/>
              </a:rPr>
              <a:t>:</a:t>
            </a:r>
            <a:r>
              <a:rPr lang="en-US" sz="2400" dirty="0">
                <a:latin typeface="Comic Sans MS" panose="030F0702030302020204" pitchFamily="66" charset="0"/>
              </a:rPr>
              <a:t>  </a:t>
            </a:r>
            <a:r>
              <a:rPr lang="en-US" sz="2400" i="1" dirty="0" err="1">
                <a:latin typeface="Comic Sans MS" panose="030F0702030302020204" pitchFamily="66" charset="0"/>
              </a:rPr>
              <a:t>Fasciola</a:t>
            </a:r>
            <a:r>
              <a:rPr lang="en-US" sz="2400" i="1" dirty="0">
                <a:latin typeface="Comic Sans MS" panose="030F0702030302020204" pitchFamily="66" charset="0"/>
              </a:rPr>
              <a:t> hepatica, </a:t>
            </a:r>
            <a:r>
              <a:rPr lang="en-US" sz="2400" i="1" dirty="0" err="1">
                <a:latin typeface="Comic Sans MS" panose="030F0702030302020204" pitchFamily="66" charset="0"/>
              </a:rPr>
              <a:t>Fascioloides</a:t>
            </a:r>
            <a:r>
              <a:rPr lang="en-US" sz="2400" i="1" dirty="0">
                <a:latin typeface="Comic Sans MS" panose="030F0702030302020204" pitchFamily="66" charset="0"/>
              </a:rPr>
              <a:t> magna &amp; </a:t>
            </a:r>
            <a:r>
              <a:rPr lang="en-US" sz="2400" i="1" dirty="0" err="1">
                <a:latin typeface="Comic Sans MS" panose="030F0702030302020204" pitchFamily="66" charset="0"/>
              </a:rPr>
              <a:t>Dicrocoelium</a:t>
            </a:r>
            <a:r>
              <a:rPr lang="en-US" sz="2400" i="1" dirty="0">
                <a:latin typeface="Comic Sans MS" panose="030F0702030302020204" pitchFamily="66" charset="0"/>
              </a:rPr>
              <a:t> </a:t>
            </a:r>
            <a:r>
              <a:rPr lang="en-US" sz="2400" i="1" dirty="0" err="1">
                <a:latin typeface="Comic Sans MS" panose="030F0702030302020204" pitchFamily="66" charset="0"/>
              </a:rPr>
              <a:t>dendriticum</a:t>
            </a:r>
            <a:r>
              <a:rPr lang="en-US" sz="2400" i="1" dirty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are liver flukes of ruminants. Match each of these parasitic worms with the appropriate association. </a:t>
            </a:r>
            <a:r>
              <a:rPr lang="en-US" sz="1600" dirty="0">
                <a:latin typeface="Comic Sans MS" panose="030F0702030302020204" pitchFamily="66" charset="0"/>
              </a:rPr>
              <a:t>(some blanks may have more than one letter)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41148" y="3657600"/>
            <a:ext cx="8256954" cy="2531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 Zoonotic		      	A.  </a:t>
            </a:r>
            <a:r>
              <a:rPr lang="en-US" i="1" dirty="0" err="1">
                <a:latin typeface="Comic Sans MS" panose="030F0702030302020204" pitchFamily="66" charset="0"/>
              </a:rPr>
              <a:t>Fascioloides</a:t>
            </a:r>
            <a:endParaRPr lang="en-US" i="1" dirty="0">
              <a:latin typeface="Comic Sans MS" panose="030F0702030302020204" pitchFamily="66" charset="0"/>
            </a:endParaRP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 Ants		      		B.</a:t>
            </a:r>
            <a:r>
              <a:rPr lang="en-US" i="1" dirty="0">
                <a:latin typeface="Comic Sans MS" panose="030F0702030302020204" pitchFamily="66" charset="0"/>
              </a:rPr>
              <a:t>  </a:t>
            </a:r>
            <a:r>
              <a:rPr lang="en-US" i="1" dirty="0" err="1">
                <a:latin typeface="Comic Sans MS" panose="030F0702030302020204" pitchFamily="66" charset="0"/>
              </a:rPr>
              <a:t>Fasciola</a:t>
            </a:r>
            <a:endParaRPr lang="en-US" i="1" dirty="0">
              <a:latin typeface="Comic Sans MS" panose="030F0702030302020204" pitchFamily="66" charset="0"/>
            </a:endParaRPr>
          </a:p>
          <a:p>
            <a:endParaRPr lang="en-US" sz="105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 Bile ducts	     		C.  </a:t>
            </a:r>
            <a:r>
              <a:rPr lang="en-US" i="1" dirty="0" err="1">
                <a:latin typeface="Comic Sans MS" panose="030F0702030302020204" pitchFamily="66" charset="0"/>
              </a:rPr>
              <a:t>Dicrocoelium</a:t>
            </a:r>
            <a:endParaRPr lang="en-US" i="1" dirty="0">
              <a:latin typeface="Comic Sans MS" panose="030F0702030302020204" pitchFamily="66" charset="0"/>
            </a:endParaRP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 Aquatic vegetation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 Pennsylvania</a:t>
            </a:r>
          </a:p>
          <a:p>
            <a:endParaRPr lang="en-US" sz="10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____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 Sedimentation for sheep</a:t>
            </a:r>
          </a:p>
        </p:txBody>
      </p:sp>
    </p:spTree>
    <p:extLst>
      <p:ext uri="{BB962C8B-B14F-4D97-AF65-F5344CB8AC3E}">
        <p14:creationId xmlns:p14="http://schemas.microsoft.com/office/powerpoint/2010/main" val="4198858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506</Words>
  <Application>Microsoft Office PowerPoint</Application>
  <PresentationFormat>Widescreen</PresentationFormat>
  <Paragraphs>116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Wingdings</vt:lpstr>
      <vt:lpstr>Office Theme</vt:lpstr>
      <vt:lpstr>VMP 930 Veterinary Parasitology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 Flowers</dc:creator>
  <cp:lastModifiedBy>James R Flowers</cp:lastModifiedBy>
  <cp:revision>28</cp:revision>
  <cp:lastPrinted>2022-10-24T15:33:09Z</cp:lastPrinted>
  <dcterms:created xsi:type="dcterms:W3CDTF">2022-09-23T15:17:00Z</dcterms:created>
  <dcterms:modified xsi:type="dcterms:W3CDTF">2023-10-09T16:33:58Z</dcterms:modified>
</cp:coreProperties>
</file>