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8" r:id="rId2"/>
  </p:sldMasterIdLst>
  <p:notesMasterIdLst>
    <p:notesMasterId r:id="rId9"/>
  </p:notesMasterIdLst>
  <p:sldIdLst>
    <p:sldId id="386" r:id="rId3"/>
    <p:sldId id="412" r:id="rId4"/>
    <p:sldId id="375" r:id="rId5"/>
    <p:sldId id="413" r:id="rId6"/>
    <p:sldId id="431" r:id="rId7"/>
    <p:sldId id="432" r:id="rId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3" autoAdjust="0"/>
    <p:restoredTop sz="66976" autoAdjust="0"/>
  </p:normalViewPr>
  <p:slideViewPr>
    <p:cSldViewPr>
      <p:cViewPr varScale="1">
        <p:scale>
          <a:sx n="59" d="100"/>
          <a:sy n="59" d="100"/>
        </p:scale>
        <p:origin x="13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20CE10-5CDE-4E6E-9D44-236A81BCAA4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A4CC6F-B166-4B55-81C7-A13F369F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6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47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22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21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89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14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1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2765D-F82E-4D90-BC01-2E1534C18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65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26C65-4AC8-470B-A546-BC225053B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542D1-09BF-4816-A44F-E62F9C0A13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5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fld id="{B3FD3B94-4409-45F1-895D-26FF758C5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3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AA068-4838-4F8E-8249-78DF05ACC5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111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FD081-2DD3-415C-BCC6-3D796E3F4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527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7E5B4-9FA3-4017-B378-0E8C60EEFF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755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1D20A-5F99-4759-A16B-7A55199CC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507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EFD9B-0A59-4BB4-A03E-ADA078AA03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675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1EBCA-33FD-4106-9FD3-A8D0A9E49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201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75AFD-9552-453C-9804-1AAF82F39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74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416DC-A175-47BF-8870-28FB51CA9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200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5963F-FA46-45DB-902B-D3EF299DD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060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537AA-01ED-42F5-B68D-48A9736FB3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327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52CBA-2129-4F01-B2E5-E1F1463D6D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8735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2071A-6E1B-405C-BC93-3F7AC5E59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2720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A42FE-69D1-4BDD-95D2-80630C06C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581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71A5C-604D-43A3-B728-BF31A47064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46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A85BA-3429-4214-8D58-2642D1E59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67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9FDD6-EF2E-4E87-826E-CAF1DE872D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08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D2E56-1204-47C5-99AC-2039D9D35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86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5A01F-2544-4FDD-B13A-E046418F8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16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7CB79-286A-4B89-9DCD-498E7F949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50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8295B-9E34-4974-AB62-8CDFB9921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1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D6A53-5E8D-4DB8-9C0C-A1183C1D9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BEA37A-175F-448A-987D-38F47F170C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fld id="{8A53AE5D-3466-4D96-879B-ECAEEAC2DF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2" r:id="rId12"/>
    <p:sldLayoutId id="2147483723" r:id="rId13"/>
    <p:sldLayoutId id="2147483724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54631"/>
            <a:ext cx="8686800" cy="1080484"/>
          </a:xfrm>
        </p:spPr>
        <p:txBody>
          <a:bodyPr/>
          <a:lstStyle/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List the hosts of </a:t>
            </a:r>
            <a:r>
              <a:rPr lang="en-US" altLang="en-US" i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Paragonimus </a:t>
            </a:r>
            <a:r>
              <a:rPr lang="en-US" altLang="en-US" i="1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kellicotti</a:t>
            </a: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(Hint:  definitive, intermediate, sylvatic)</a:t>
            </a:r>
            <a:endParaRPr lang="en-US" altLang="en-US" sz="18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5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3895" y="304800"/>
            <a:ext cx="6276364" cy="685801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47455" y="1400220"/>
            <a:ext cx="7786688" cy="10668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000" b="1" u="sng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Second Intermediate Host:</a:t>
            </a:r>
            <a:r>
              <a:rPr lang="en-US" altLang="en-US" sz="20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One often controls fluke infections by not allowing access to the 2</a:t>
            </a:r>
            <a:r>
              <a:rPr lang="en-US" altLang="en-US" sz="2000" baseline="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nd</a:t>
            </a:r>
            <a:r>
              <a:rPr lang="en-US" altLang="en-US" sz="2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intermediate host. Match the Fluke with its 2nd intermediate host. </a:t>
            </a:r>
            <a:endParaRPr lang="en-US" altLang="en-US" sz="1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295651"/>
            <a:ext cx="8256954" cy="2685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Fasciola</a:t>
            </a:r>
            <a:r>
              <a:rPr lang="en-US" dirty="0">
                <a:latin typeface="Comic Sans MS" panose="030F0702030302020204" pitchFamily="66" charset="0"/>
              </a:rPr>
              <a:t>	A.  Crayfish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Heterobilharzia</a:t>
            </a:r>
            <a:r>
              <a:rPr lang="en-US" dirty="0">
                <a:latin typeface="Comic Sans MS" panose="030F0702030302020204" pitchFamily="66" charset="0"/>
              </a:rPr>
              <a:t>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Snail</a:t>
            </a:r>
          </a:p>
          <a:p>
            <a:pPr>
              <a:tabLst>
                <a:tab pos="41148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Dicrocoelium</a:t>
            </a:r>
            <a:r>
              <a:rPr lang="en-US" dirty="0">
                <a:latin typeface="Comic Sans MS" panose="030F0702030302020204" pitchFamily="66" charset="0"/>
              </a:rPr>
              <a:t>	C.  Ant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Paragonimus</a:t>
            </a:r>
            <a:r>
              <a:rPr lang="en-US" dirty="0">
                <a:latin typeface="Comic Sans MS" panose="030F0702030302020204" pitchFamily="66" charset="0"/>
              </a:rPr>
              <a:t>	D.  Aquatic Vegetation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 </a:t>
            </a:r>
            <a:r>
              <a:rPr lang="en-US" i="1" dirty="0">
                <a:latin typeface="Comic Sans MS" panose="030F0702030302020204" pitchFamily="66" charset="0"/>
              </a:rPr>
              <a:t>Fascioloides</a:t>
            </a:r>
            <a:r>
              <a:rPr lang="en-US" dirty="0">
                <a:latin typeface="Comic Sans MS" panose="030F0702030302020204" pitchFamily="66" charset="0"/>
              </a:rPr>
              <a:t>	E.  No 2</a:t>
            </a:r>
            <a:r>
              <a:rPr lang="en-US" baseline="30000" dirty="0">
                <a:latin typeface="Comic Sans MS" panose="030F0702030302020204" pitchFamily="66" charset="0"/>
              </a:rPr>
              <a:t>nd</a:t>
            </a:r>
            <a:r>
              <a:rPr lang="en-US" dirty="0">
                <a:latin typeface="Comic Sans MS" panose="030F0702030302020204" pitchFamily="66" charset="0"/>
              </a:rPr>
              <a:t> intermediate host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 First Intermediate host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0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5240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This fluke often causes respiratory signs such as cough, but in rare cases this fluke can also cause acute pneumothorax and death. 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8372" y="3962400"/>
            <a:ext cx="398383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i="1" dirty="0">
                <a:latin typeface="Comic Sans MS" panose="030F0702030302020204" pitchFamily="66" charset="0"/>
              </a:rPr>
              <a:t>Fasciola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i="1" dirty="0">
                <a:latin typeface="Comic Sans MS" panose="030F0702030302020204" pitchFamily="66" charset="0"/>
              </a:rPr>
              <a:t>Acanthatrium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i="1" dirty="0">
                <a:latin typeface="Comic Sans MS" panose="030F0702030302020204" pitchFamily="66" charset="0"/>
              </a:rPr>
              <a:t>Nanophyetus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i="1" dirty="0">
                <a:latin typeface="Comic Sans MS" panose="030F0702030302020204" pitchFamily="66" charset="0"/>
              </a:rPr>
              <a:t>Paragonimus</a:t>
            </a:r>
          </a:p>
          <a:p>
            <a:pPr marL="457200" indent="-457200">
              <a:buAutoNum type="alphaUcPeriod" startAt="4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i="1" dirty="0">
                <a:latin typeface="Comic Sans MS" panose="030F0702030302020204" pitchFamily="66" charset="0"/>
              </a:rPr>
              <a:t>Dicrocoelium</a:t>
            </a:r>
          </a:p>
        </p:txBody>
      </p:sp>
    </p:spTree>
    <p:extLst>
      <p:ext uri="{BB962C8B-B14F-4D97-AF65-F5344CB8AC3E}">
        <p14:creationId xmlns:p14="http://schemas.microsoft.com/office/powerpoint/2010/main" val="318649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362200"/>
            <a:ext cx="8686800" cy="10668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8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Which is the standard diagnostic technique when trematode parasites are suspect?</a:t>
            </a:r>
            <a:endParaRPr lang="en-US" altLang="en-US" sz="24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1" y="3657600"/>
            <a:ext cx="398383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000" dirty="0">
                <a:latin typeface="Comic Sans MS" panose="030F0702030302020204" pitchFamily="66" charset="0"/>
              </a:rPr>
              <a:t>McMasters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sz="2000" dirty="0">
                <a:latin typeface="Comic Sans MS" panose="030F0702030302020204" pitchFamily="66" charset="0"/>
              </a:rPr>
              <a:t>Fecal Float Centrifugation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sz="2000" dirty="0">
                <a:latin typeface="Comic Sans MS" panose="030F0702030302020204" pitchFamily="66" charset="0"/>
              </a:rPr>
              <a:t>Passive Fecal Float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sz="2000" dirty="0">
                <a:latin typeface="Comic Sans MS" panose="030F0702030302020204" pitchFamily="66" charset="0"/>
              </a:rPr>
              <a:t>Fecal Sedimentation</a:t>
            </a:r>
          </a:p>
          <a:p>
            <a:pPr marL="457200" indent="-457200">
              <a:buAutoNum type="alphaUcPeriod" startAt="4"/>
            </a:pPr>
            <a:endParaRPr lang="en-US" sz="12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sz="2000" dirty="0">
                <a:latin typeface="Comic Sans MS" panose="030F0702030302020204" pitchFamily="66" charset="0"/>
              </a:rPr>
              <a:t>FAMACHA</a:t>
            </a:r>
          </a:p>
        </p:txBody>
      </p:sp>
    </p:spTree>
    <p:extLst>
      <p:ext uri="{BB962C8B-B14F-4D97-AF65-F5344CB8AC3E}">
        <p14:creationId xmlns:p14="http://schemas.microsoft.com/office/powerpoint/2010/main" val="63314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13534" y="612560"/>
            <a:ext cx="5164931" cy="1096565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83682"/>
            <a:ext cx="8895160" cy="2178718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1. What is the ecological relationship between the definitive host and the intermediate host of most digenetic trematodes (and </a:t>
            </a:r>
            <a:r>
              <a:rPr lang="en-US" altLang="en-US" b="1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cestodes</a:t>
            </a:r>
            <a:r>
              <a:rPr lang="en-US" altLang="en-US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)?</a:t>
            </a:r>
            <a:endParaRPr lang="en-US" altLang="en-US" sz="1950" b="1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6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6409" y="402794"/>
            <a:ext cx="5164931" cy="1096565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1476970"/>
            <a:ext cx="767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2. Which one of the following is a good general statement about the life cycle of digenetic trematodes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4684" y="2362200"/>
            <a:ext cx="53366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dirty="0">
                <a:latin typeface="Comic Sans MS" panose="030F0702030302020204" pitchFamily="66" charset="0"/>
              </a:rPr>
              <a:t>The infective (</a:t>
            </a:r>
            <a:r>
              <a:rPr lang="en-US" dirty="0" err="1">
                <a:latin typeface="Comic Sans MS" panose="030F0702030302020204" pitchFamily="66" charset="0"/>
              </a:rPr>
              <a:t>metacercarial</a:t>
            </a:r>
            <a:r>
              <a:rPr lang="en-US" dirty="0">
                <a:latin typeface="Comic Sans MS" panose="030F0702030302020204" pitchFamily="66" charset="0"/>
              </a:rPr>
              <a:t>) stage always encysts on aquatic vegetation.</a:t>
            </a:r>
          </a:p>
          <a:p>
            <a:endParaRPr lang="en-US" sz="750" dirty="0">
              <a:latin typeface="Comic Sans MS" panose="030F0702030302020204" pitchFamily="66" charset="0"/>
            </a:endParaRPr>
          </a:p>
          <a:p>
            <a:pPr marL="342900" indent="-342900">
              <a:buAutoNum type="alphaUcPeriod" startAt="2"/>
            </a:pPr>
            <a:r>
              <a:rPr lang="en-US" dirty="0">
                <a:latin typeface="Comic Sans MS" panose="030F0702030302020204" pitchFamily="66" charset="0"/>
              </a:rPr>
              <a:t>The </a:t>
            </a:r>
            <a:r>
              <a:rPr lang="en-US" dirty="0" err="1">
                <a:latin typeface="Comic Sans MS" panose="030F0702030302020204" pitchFamily="66" charset="0"/>
              </a:rPr>
              <a:t>miracidial</a:t>
            </a:r>
            <a:r>
              <a:rPr lang="en-US" dirty="0">
                <a:latin typeface="Comic Sans MS" panose="030F0702030302020204" pitchFamily="66" charset="0"/>
              </a:rPr>
              <a:t> stage is always aquatic: hatching from the ova and swimming to its next host.</a:t>
            </a:r>
          </a:p>
          <a:p>
            <a:endParaRPr lang="en-US" sz="750" dirty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lphaUcPeriod" startAt="3"/>
            </a:pPr>
            <a:r>
              <a:rPr lang="en-US" dirty="0">
                <a:latin typeface="Comic Sans MS" panose="030F0702030302020204" pitchFamily="66" charset="0"/>
              </a:rPr>
              <a:t>A snail intermediate host is required.</a:t>
            </a:r>
          </a:p>
          <a:p>
            <a:endParaRPr lang="en-US" sz="750" dirty="0">
              <a:latin typeface="Comic Sans MS" panose="030F0702030302020204" pitchFamily="66" charset="0"/>
            </a:endParaRPr>
          </a:p>
          <a:p>
            <a:pPr marL="342900" indent="-342900">
              <a:buAutoNum type="alphaUcPeriod" startAt="4"/>
            </a:pPr>
            <a:r>
              <a:rPr lang="en-US" dirty="0">
                <a:latin typeface="Comic Sans MS" panose="030F0702030302020204" pitchFamily="66" charset="0"/>
              </a:rPr>
              <a:t>The second intermediate host is always a vertebrate.</a:t>
            </a:r>
          </a:p>
          <a:p>
            <a:pPr marL="342900" indent="-342900">
              <a:buAutoNum type="alphaUcPeriod" startAt="4"/>
            </a:pPr>
            <a:endParaRPr lang="en-US" sz="750" dirty="0">
              <a:latin typeface="Comic Sans MS" panose="030F0702030302020204" pitchFamily="66" charset="0"/>
            </a:endParaRPr>
          </a:p>
          <a:p>
            <a:pPr marL="342900" indent="-342900">
              <a:buAutoNum type="alphaUcPeriod" startAt="4"/>
            </a:pPr>
            <a:r>
              <a:rPr lang="en-US" dirty="0">
                <a:latin typeface="Comic Sans MS" panose="030F0702030302020204" pitchFamily="66" charset="0"/>
              </a:rPr>
              <a:t>The adult fluke is always found in the small intestine of the definitive host.</a:t>
            </a:r>
          </a:p>
        </p:txBody>
      </p:sp>
    </p:spTree>
    <p:extLst>
      <p:ext uri="{BB962C8B-B14F-4D97-AF65-F5344CB8AC3E}">
        <p14:creationId xmlns:p14="http://schemas.microsoft.com/office/powerpoint/2010/main" val="312737334"/>
      </p:ext>
    </p:extLst>
  </p:cSld>
  <p:clrMapOvr>
    <a:masterClrMapping/>
  </p:clrMapOvr>
</p:sld>
</file>

<file path=ppt/theme/theme1.xml><?xml version="1.0" encoding="utf-8"?>
<a:theme xmlns:a="http://schemas.openxmlformats.org/drawingml/2006/main" name="tricolor_ppt">
  <a:themeElements>
    <a:clrScheme name="VP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P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tricolor_ppt.thmx</Template>
  <TotalTime>1800</TotalTime>
  <Words>261</Words>
  <Application>Microsoft Office PowerPoint</Application>
  <PresentationFormat>Widescreen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Tahoma</vt:lpstr>
      <vt:lpstr>Wingdings</vt:lpstr>
      <vt:lpstr>tricolor_ppt</vt:lpstr>
      <vt:lpstr>Blends</vt:lpstr>
      <vt:lpstr>Question</vt:lpstr>
      <vt:lpstr>Question</vt:lpstr>
      <vt:lpstr>Question</vt:lpstr>
      <vt:lpstr>Question</vt:lpstr>
      <vt:lpstr>Question</vt:lpstr>
      <vt:lpstr>Question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Paragonimus kellicotti</dc:title>
  <dc:creator>Dr. James R Flowers</dc:creator>
  <cp:lastModifiedBy>James R Flowers</cp:lastModifiedBy>
  <cp:revision>174</cp:revision>
  <cp:lastPrinted>2022-11-02T22:12:59Z</cp:lastPrinted>
  <dcterms:created xsi:type="dcterms:W3CDTF">2004-09-11T17:14:27Z</dcterms:created>
  <dcterms:modified xsi:type="dcterms:W3CDTF">2023-11-03T23:34:08Z</dcterms:modified>
</cp:coreProperties>
</file>