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698" r:id="rId5"/>
  </p:sldMasterIdLst>
  <p:notesMasterIdLst>
    <p:notesMasterId r:id="rId44"/>
  </p:notesMasterIdLst>
  <p:sldIdLst>
    <p:sldId id="641" r:id="rId6"/>
    <p:sldId id="658" r:id="rId7"/>
    <p:sldId id="632" r:id="rId8"/>
    <p:sldId id="640" r:id="rId9"/>
    <p:sldId id="256" r:id="rId10"/>
    <p:sldId id="637" r:id="rId11"/>
    <p:sldId id="639" r:id="rId12"/>
    <p:sldId id="538" r:id="rId13"/>
    <p:sldId id="643" r:id="rId14"/>
    <p:sldId id="536" r:id="rId15"/>
    <p:sldId id="642" r:id="rId16"/>
    <p:sldId id="540" r:id="rId17"/>
    <p:sldId id="638" r:id="rId18"/>
    <p:sldId id="644" r:id="rId19"/>
    <p:sldId id="546" r:id="rId20"/>
    <p:sldId id="629" r:id="rId21"/>
    <p:sldId id="622" r:id="rId22"/>
    <p:sldId id="635" r:id="rId23"/>
    <p:sldId id="645" r:id="rId24"/>
    <p:sldId id="288" r:id="rId25"/>
    <p:sldId id="646" r:id="rId26"/>
    <p:sldId id="647" r:id="rId27"/>
    <p:sldId id="648" r:id="rId28"/>
    <p:sldId id="656" r:id="rId29"/>
    <p:sldId id="652" r:id="rId30"/>
    <p:sldId id="348" r:id="rId31"/>
    <p:sldId id="653" r:id="rId32"/>
    <p:sldId id="401" r:id="rId33"/>
    <p:sldId id="326" r:id="rId34"/>
    <p:sldId id="327" r:id="rId35"/>
    <p:sldId id="328" r:id="rId36"/>
    <p:sldId id="329" r:id="rId37"/>
    <p:sldId id="654" r:id="rId38"/>
    <p:sldId id="393" r:id="rId39"/>
    <p:sldId id="655" r:id="rId40"/>
    <p:sldId id="657" r:id="rId41"/>
    <p:sldId id="325" r:id="rId42"/>
    <p:sldId id="55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AF2F"/>
    <a:srgbClr val="346F1F"/>
    <a:srgbClr val="254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4" autoAdjust="0"/>
    <p:restoredTop sz="72397" autoAdjust="0"/>
  </p:normalViewPr>
  <p:slideViewPr>
    <p:cSldViewPr snapToGrid="0">
      <p:cViewPr varScale="1">
        <p:scale>
          <a:sx n="70" d="100"/>
          <a:sy n="70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5CD50-B678-4F64-8C5B-9C981CDDC0E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1F758-F395-4B34-90CD-3EC543912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0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D9C24-C6F3-42DC-A681-FD962D13A7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2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AA825-763A-458B-B069-6AFE804A2D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6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084FE-3044-77FF-3F3B-9C29DA92F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6A30E6-DD38-3344-1D36-16A43B448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6DEA4B-C577-915E-330A-F906EA28A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8D026-19B9-E0E1-4710-FD99F8EE25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AA825-763A-458B-B069-6AFE804A2D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40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B1C12-6378-02D5-1DBD-36F38B048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CCDD0D-24D6-B6FA-EBA1-999ADBA18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CE778-489E-20D2-3D1C-0797CC92B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25320-0EBE-7BA1-C020-1FAFD8FEF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AA825-763A-458B-B069-6AFE804A2D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869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6A366-B83C-24A0-D068-D929847A7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365BB1-7ED7-8EE9-F95B-CC56E406F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E69E8F-9052-47AE-110E-630049667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4BE92-4202-9A51-83EC-E93821493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AA825-763A-458B-B069-6AFE804A2D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6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E7F93-1CB2-25F8-0097-17F1A031D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7E8F43-4AC9-E821-C880-C11EC29C1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EFA56-97BC-477A-1EE1-B54045D4E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0009A-81BA-4B3A-F68F-000FC5D1DF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AA825-763A-458B-B069-6AFE804A2D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636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0D453-59B4-3B7B-69B1-B4274D97D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70AFF8-3C3C-AFD9-E09B-8CB1303BA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7133A-8175-6ADD-6211-90C9934B4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0A081-45DD-0376-BFCD-E373B48AE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AA825-763A-458B-B069-6AFE804A2D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495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2A4F2EC3-B58F-4B3B-8ECA-C731E3012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7126444B-1827-468D-A63D-16FD63A04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9F6F125-18C8-4676-B536-7D8C86461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1BAB51-4D00-4DD3-ABF0-1D9D5D3B18EC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6E49CC8F-49C6-4A4B-8F49-80BF66C33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0FCCF18C-B4DF-4B05-AC8F-BCA34EB09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Dogs can present with acute disease (may have more severe symptoms) or they may be chronically infected, with milder symptoms.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These are some of the more common presentations and PE findings to know</a:t>
            </a:r>
          </a:p>
          <a:p>
            <a:pPr algn="l"/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FE22CEBE-E980-4864-A5D8-A6D6F567CF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EDEA65-81E7-413A-B30B-296E8D65AF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35CC39C-0779-4572-B5F1-99A56519B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AF00CCCC-708E-44A1-88AA-A6CE50C5E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IMHA = immune mediated hemolytic anemia (low red blood cells, damaged RBCs = spherocytes)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ITP = immune mediate thrombocytopenia (low platelets)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Why is thrombocytopenia more common with a pathogen that infects RBCs? It’s not clear what is causing the low platelets (thrombocytopenia) but could be: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Sequestration in the spleen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Immune-mediated destruction of platelets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5E0F1C69-A824-4EBB-BA12-3D105AA873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5CA19-BF8B-42D3-B891-9490B796E51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758-F395-4B34-90CD-3EC543912D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9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SourceSansPr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758-F395-4B34-90CD-3EC543912D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75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FD4D28E5-B4AA-4D8A-845B-5F8488284C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28D93E12-DA48-42A3-AAA2-B1762D8B3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F3DE46EF-3A88-4F0E-8958-44259CB596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0468B-1586-4A0B-8A1B-43EE468A84A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7355B-7DC7-A186-BB77-2381366C4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27DC9B-6DBE-6B95-7117-2E696EADEA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21993-8D70-8F25-A7D7-ED02B645D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FBEB7-BE44-0766-2A59-2CAC75C1C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AA825-763A-458B-B069-6AFE804A2D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314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DAE23B2C-E062-4040-9281-20FFFF7B8A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F7E62481-91E2-41DF-8F92-A958B5D11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Knowing the species is important when choosing the optimal treatment.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ED051D6E-F99C-4170-8281-60EA6658D8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361133-D132-407F-8727-B5AE45F577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CA489-723C-4404-7800-5D896F9B5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B6CEDA-8A5C-9159-E6E3-91829EFBC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558D75-0643-A5BE-3827-A1EA28157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hematologic recovery may take 2-4 weeks,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7F732-738D-8C96-6BB2-4536146B0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AA825-763A-458B-B069-6AFE804A2D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1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8C35B-5279-EA41-6B4E-EE8E0B1FD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B49D4-36FD-A1D1-E645-8F228CFBD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0A22C0-2780-F6EF-CC21-BB9D17521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C3811-714A-AF6D-43DD-C1F3FBA3AC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AA825-763A-458B-B069-6AFE804A2D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455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75420494-D564-4616-92F9-599F9D6722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5AEF2727-43AA-419A-9567-96AF05A01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167DE013-9020-4BE0-8BE9-3FB4D7C7E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DAC91-1DDD-46F6-8F3F-D028505697C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email me with a question, I will send the question and answer to the entire class but will keep you anonymous. So, don’t be shy!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B44083-A2B0-473F-93CB-FBABF270A7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28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B44083-A2B0-473F-93CB-FBABF270A72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76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758-F395-4B34-90CD-3EC543912D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86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B44083-A2B0-473F-93CB-FBABF270A72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85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FYI: Cysts can survive the following conditions</a:t>
            </a: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soil → cool (&lt;39.2 °F) ~ 7 weeks; room temp ~1 week</a:t>
            </a: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dry, warm surface with direct sunlight ~2 days</a:t>
            </a: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moist, cool surface ~ 2 weeks</a:t>
            </a:r>
          </a:p>
          <a:p>
            <a:pPr lvl="2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water → &lt;50 °F ~3 months; &gt;50 °F, less time, summer  ~4 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758-F395-4B34-90CD-3EC543912D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6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1F758-F395-4B34-90CD-3EC543912D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21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B44083-A2B0-473F-93CB-FBABF270A72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92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D9C24-C6F3-42DC-A681-FD962D13A7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7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DB2B-4498-CB8C-4460-563AD9097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5A2F0-4E27-202E-D7DC-0EEEAEA16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EC567-6BAB-4839-4683-D7A51747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B2-C6D9-4FBA-9240-9D75DAC07C6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A174B-4CDB-5501-5151-5DABE719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D0BE-1E23-62E6-2565-12C75864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A956-ACC5-4CA6-9A2E-A2D86DF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8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7D68-43AD-A5C8-377C-20F3B05C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BD060-D5E2-F0F5-4EFC-15D726BD9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FA316-BCCF-496A-6739-1F898B59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B2-C6D9-4FBA-9240-9D75DAC07C6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8CB3B-2C26-44D9-5609-D445833E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DDBE0-9E1A-4B13-E8D0-EB2B2A1C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A956-ACC5-4CA6-9A2E-A2D86DF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3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15EDBF-96D2-0964-1984-D55DA2FC5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55A25-CA33-451E-C1C2-44424DDC1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539E2-9C07-506C-BC0F-5B683017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B2-C6D9-4FBA-9240-9D75DAC07C6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50F9F-F002-E1CC-44AA-B3E6502A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DA331-036E-221C-0BC9-F7A8096E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A956-ACC5-4CA6-9A2E-A2D86DF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5F0B-8272-482B-D2A5-5AA7B2BE8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CF3F2-C8DF-7A65-820B-EA4D79B9B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1FA3E-60DE-8456-CA1A-662C597F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D865-2BF9-42D3-AC4F-F4A0B32CBAE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D561A-E1C9-9C7D-3470-041678B0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6B1-52AF-0BCF-D1D7-6EA1D823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0DF0-0D30-46F6-8370-195E35C3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98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06C4-5E1C-9C4B-2A69-2B30A060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03C13-BACD-2C59-0303-47521B5BC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35673-F216-1E4B-76D6-163D9C6C5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D865-2BF9-42D3-AC4F-F4A0B32CBAE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C240-3213-108D-2B1C-645F87E7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95B56-15DA-EE1F-94CF-F7D2B2A0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0DF0-0D30-46F6-8370-195E35C3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4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15A1-4A77-8028-6EC2-118C5189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09110-ECBC-E17D-0AB0-56D8BC1AB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99830-D492-C9FE-4D45-BC2C10EC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D865-2BF9-42D3-AC4F-F4A0B32CBAE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3824F-AB29-DA25-DD57-1F0ECE43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F303C-CA67-B343-F1C6-78655094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0DF0-0D30-46F6-8370-195E35C3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92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E722-A0C4-95AC-A6AF-D93B585AA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BE4FF-A572-127C-DC53-73206CED3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D7414-4246-FBE3-28DF-D0621EE07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E2CCF-47B6-22B3-F2C3-592225CE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D865-2BF9-42D3-AC4F-F4A0B32CBAE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F2400-17AE-C9F1-65B9-241952AE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D71EE-4109-07FB-9359-9B6D8908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0DF0-0D30-46F6-8370-195E35C3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40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8645-383B-6FCC-C01B-8A8BB84D0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4814F-5E9E-E046-C635-CF86658B5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6637E-44B3-735F-AD75-90620D670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5F8F4-6A81-90BC-DB7D-D76D57584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12CD7-1F4E-441C-8280-E454B86F1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F64B98-9A6B-A761-E5D9-B8BBE962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D865-2BF9-42D3-AC4F-F4A0B32CBAE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29D09C-7887-A62F-DAA4-D681E211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B62ECF-043C-D0D8-AB27-396D533CB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0DF0-0D30-46F6-8370-195E35C3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6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FF63-A576-E3F1-D459-5A181E99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068D0-5A74-39A7-B4BD-6B78BCCF8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D865-2BF9-42D3-AC4F-F4A0B32CBAE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42389-3C2F-3185-A8F1-1CA51841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15433-38FC-3C89-3C5A-49179F69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0DF0-0D30-46F6-8370-195E35C3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08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9DF99-AA73-D443-748D-869A2BE6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D865-2BF9-42D3-AC4F-F4A0B32CBAE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8D1A4A-B4BF-4E51-80A7-577AB5E5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757F5-2586-1184-695E-9B9B25B9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0DF0-0D30-46F6-8370-195E35C3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72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3951-386B-7D6E-4B55-3C6DE569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8673-3119-E6C2-3D5C-5ABF3715F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BA82E-E153-C752-C932-089924F3D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36BB6-9B2F-270B-1F45-71614F7E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D865-2BF9-42D3-AC4F-F4A0B32CBAE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01C09-8976-810D-BFCD-BDB573CA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7A904-AE6A-8CF8-B3F4-277D1E6C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0DF0-0D30-46F6-8370-195E35C3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7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7150-D0EC-EB05-7B0A-704A0E74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D7F1-47E9-5DBB-D0D1-5D1DD206A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4416A-38BC-B062-171C-BF9A2334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B2-C6D9-4FBA-9240-9D75DAC07C6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B2D18-C3C8-FB3D-356C-F5F7E5B4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81F1C-6994-A56D-A115-A331FECA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A956-ACC5-4CA6-9A2E-A2D86DF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18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0D9E2-7D74-7D13-2C6C-BD0A10A0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C3FEC-4B38-EB6B-5A0D-7ADA82F9E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930E7-9A4C-F44C-4B35-4D54336CF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FEBF1-4425-84EF-0334-4EDA90B4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D865-2BF9-42D3-AC4F-F4A0B32CBAE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2E33F-B6CF-E488-3B39-90AD4FB7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E668E-76ED-0815-3371-C16511EA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0DF0-0D30-46F6-8370-195E35C3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84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AFDF-C450-DC92-04FF-8F57B44D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CF9F-14FA-6F7D-DD75-0C147E9B0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F706D-EE36-3529-E00E-AA50562A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D865-2BF9-42D3-AC4F-F4A0B32CBAE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DE777-AB6E-D7A2-1C3E-DA950447F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E3394-3FAE-F207-CE70-F6FD25E2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0DF0-0D30-46F6-8370-195E35C3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61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E80F01-A050-3D51-124E-B211D1111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8935C-7356-F42F-AAA1-E41BF034D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16F2-EFE5-E54E-C682-B66E3341E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D865-2BF9-42D3-AC4F-F4A0B32CBAE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72D5D-2175-3CDF-9432-B5C8A996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8052-36BA-73FA-FB5F-D726DEDD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0DF0-0D30-46F6-8370-195E35C3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60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6ABB6-8A25-401B-AA18-D720185E49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823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F0813-D0AD-41FF-BACA-74D9129858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49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C6D52-337A-4BD8-AF06-1319F673D3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430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0D27D-3EF4-4ACF-B76D-282CA62D5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83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B1F15-C9C6-4867-A0BC-E2808DB6FC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26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91FC6-3A2E-47BB-BFD7-110159CBA9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7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51154-503D-4769-8896-C16E8AA91E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9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0126-022F-4104-681D-7750A1086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4841C-D37A-4033-846C-1441015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4FD87-F772-4871-1AF9-DBFFDA36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B2-C6D9-4FBA-9240-9D75DAC07C6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A6772-63E1-ACF7-7F51-FBE1070B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F25A2-CD5B-81E4-16B5-6DD749A4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A956-ACC5-4CA6-9A2E-A2D86DF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73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9B06F3-B510-4A13-A45B-D4ED1DB1DA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97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BBCAA-FAFA-470C-AB8C-C3012DBFAD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97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E3907-76F0-4622-9B53-0E674369C5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00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0B864-444A-49BD-9A45-A79DE0F4E1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2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8106A9-B465-4436-B975-C318587D7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50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CAD74A-9FB4-420A-8B06-AF845871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6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96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6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C896ABB6-8A25-401B-AA18-D720185E4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32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F0813-D0AD-41FF-BACA-74D912985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8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C6D52-337A-4BD8-AF06-1319F673D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1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0D27D-3EF4-4ACF-B76D-282CA62D5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C697-A97D-6F0A-1034-737D2D6E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483E2-DA88-89B0-AD0F-0AECEAB46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D4BFC-FB99-F2C3-DDAD-6CCF352D3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E9BC5-7453-4011-664E-19F4A6AFE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B2-C6D9-4FBA-9240-9D75DAC07C6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E7F5B-02E0-6CAB-E5A3-4E910382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75095-BCE5-C71E-A66A-CA8590E9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A956-ACC5-4CA6-9A2E-A2D86DF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73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1F15-C9C6-4867-A0BC-E2808DB6F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93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1FC6-3A2E-47BB-BFD7-110159CBA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90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51154-503D-4769-8896-C16E8AA91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1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B06F3-B510-4A13-A45B-D4ED1DB1D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31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BCAA-FAFA-470C-AB8C-C3012DBFA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73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3907-76F0-4622-9B53-0E674369C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02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0B864-444A-49BD-9A45-A79DE0F4E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52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F2F91F2-6F9D-47F7-9E17-2494F4FAAC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C80EB57-C578-43C7-9D0B-8C6C3A0AC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585FCA53-5954-441D-B9E6-0168DAE0A083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A02F043E-BE24-4308-9D17-5FC78D6798A1}"/>
              </a:ext>
            </a:extLst>
          </p:cNvPr>
          <p:cNvGrpSpPr>
            <a:grpSpLocks/>
          </p:cNvGrpSpPr>
          <p:nvPr/>
        </p:nvGrpSpPr>
        <p:grpSpPr bwMode="auto">
          <a:xfrm>
            <a:off x="4843463" y="4889500"/>
            <a:ext cx="6502400" cy="319088"/>
            <a:chOff x="2288" y="3080"/>
            <a:chExt cx="3072" cy="201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00D7A1AF-70B3-4183-B692-26C1A84F55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92F5E336-E0F4-4C43-8D86-B22517AAC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522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23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0348A07-31B5-40F4-B316-926796DF474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AE410C-B42C-4F14-89EB-789A50B3B3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D4FA18F-05A3-42B2-8DAE-C47085F3F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0" y="6248400"/>
            <a:ext cx="782638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DFA49DA-8B4B-4206-A80D-335DFC42E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203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073F978-97E4-420F-874E-E68427EC3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2C5A4AF-645F-47AE-A4C2-A3ED6C757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083AF34-0A2C-44FC-908E-E5A2495FD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D971-2EDF-490A-A1EF-85C57AD2A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8230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21CBDC2-4E58-45CE-BF9D-0D441BFC4A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51B0CBA-F5DC-4971-9E23-1DB7CE88F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7193C30-D16A-4100-B7C8-EC61BDD83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8983-AC93-454C-B9D7-B58257373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23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1AD7-90A7-9D99-14E0-830DC361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DBA16-7CCE-D700-2F4F-5AEF6D6BD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B39F1E-4B29-609F-24A2-58425388D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A2362-02B4-C2FE-29F4-8AF56EF2C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B1A90-C588-1435-B571-BC18D9FDB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4DA8B-45A9-31BF-9F5B-D7F04321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B2-C6D9-4FBA-9240-9D75DAC07C6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0D2D17-FE43-4BDE-9B62-136D489B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4A6D3-9F5A-0E71-AC2F-DF7C82E2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A956-ACC5-4CA6-9A2E-A2D86DF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03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0DB9D1F-2C2F-4F25-B02A-7AC4E39E8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92DCEE8-3BA7-469B-992C-11567EE53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405BA06-BA0A-4B1C-A74D-BA8FAE0F6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2481-1E40-4222-917D-50C34C46B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619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31724B6-5B4B-452F-9838-701A30E798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1896BC6D-5493-4EE4-BFB2-6870374E2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4ACFA52-A7B0-4F53-8F89-AA02237CD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04108-8370-4E5F-8B70-82CBCE1331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375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47659E26-5BE4-4F89-83E3-DBDC9853D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6955000-6BCE-4DF0-8B8C-F5D64712CE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CD38A26-1351-4BC5-BC77-078E7D113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F295-D842-48BD-A143-764EFFC7F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1243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C303EF9B-3311-4F0E-9666-C2B96CAA5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093CCF3-0739-4482-8FBA-A96508636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7A69576-EB22-4761-B322-5CFE31995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3777-E481-450D-BD3A-8046D6C2D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150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B440323-EDDF-4C30-BE73-B8003EA7F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23BE757-819D-4FD0-8720-D42AF29FF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9BFDBC9-BCE4-4BFD-9BF5-7178C379E8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1237-D3C8-406A-9B96-50B7BD86A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773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68930EA-BA76-4E26-928E-9C9A5B0EA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5497EDF-63F6-4A1E-9B9E-C9823E29A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55D2DEE-1CDF-48AE-9E25-8DADBE176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A820-9F2F-4E7C-B010-2E625FF99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8123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EE4D920-0FA9-49DA-AAA1-CC0A4D0F3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1F353AC-881B-4747-86F1-F2EC62028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052C8DA-A880-4CF2-BB82-66D768868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7E1CB-DDA5-4EA0-9987-61E4DCCF1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533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B0B50F0-DB08-4FDC-A27C-CDF890FBA7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CC4639B-04FA-40DD-B7B8-AF6B804BF6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558C15F-D5CE-4FF8-9222-A9AE6D98E2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FA192-ED8B-48B2-AFE5-5958867FA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1508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CE72CB3-06AE-4829-B858-B57323FB06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E39EA7D-1A49-4303-82E3-8775C8D9B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27DAD15-55ED-4282-A515-A4AFB6CFF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6D7C4-F07B-4455-9B95-D2C1285B6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102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47884" y="2362200"/>
            <a:ext cx="5027083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47884" y="4300539"/>
            <a:ext cx="5027083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4BED2FA-3014-4B9B-9E32-DA341B425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A7CCDE8-7095-4A09-9F86-ED37890DF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F68DBA20-E4D1-402F-8051-E04D3DF02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EEA9-9B21-4284-8E66-B6F207650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34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A313D-4631-11AA-3417-45CACBC9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30E79-019F-2A9A-83CA-5E9391009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B2-C6D9-4FBA-9240-9D75DAC07C6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9E926-6D0C-F611-FD35-8B1163A0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E8636-6F94-8A13-A1C0-E8C48150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A956-ACC5-4CA6-9A2E-A2D86DF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27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98BFF05-6F86-4868-8A2A-ED5580BE7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7B0C455-AEE6-495F-9C2B-DD3615C41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1385853-A030-4564-A2FB-A293C57FBF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28B3-C1AC-47C7-B51E-A0CA8B925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1231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1" y="2362201"/>
            <a:ext cx="10257367" cy="3724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F680EE4-1E87-46A2-B7AE-78FF3E2FE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D67B5B3-3CBC-41CD-BD7F-C75101087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8932DE5-2D57-4D4E-A0D1-CFEDA3E5E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48F3-7D98-4EE7-858B-9F45A3039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24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97D1E5-51F7-BB6E-7FB7-51AECAD4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B2-C6D9-4FBA-9240-9D75DAC07C6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EF586-E126-6AB9-BDCF-D454B6E5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2FBF3-7E91-D7D4-FA38-2ADB3874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A956-ACC5-4CA6-9A2E-A2D86DF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8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61153-D6DA-49AE-77FD-3B0135F6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02F6D-89B0-4966-EF2D-00FCEDE6D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15C94-FECF-91C6-E6CF-A4FFB82D2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77EC9-FF40-9C1A-91DC-DB7AC143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B2-C6D9-4FBA-9240-9D75DAC07C6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AEC6E-EA09-98B3-B5BC-FAF3471B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ACC25-B445-CE84-72B9-E5FD5B86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A956-ACC5-4CA6-9A2E-A2D86DF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8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38C6-AFBC-DF68-4E00-6713D117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6CDEB-B63C-C6C2-F454-B5DFC423E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6310C-9980-8877-F63D-A311E2E90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5D644-7384-FA1D-C144-6082A518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B2-C6D9-4FBA-9240-9D75DAC07C6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094D8-7951-7C13-8436-1C6EBE0B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C9B08-CB84-A91C-4C06-81164FB0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A956-ACC5-4CA6-9A2E-A2D86DF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7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523AB9-BB8A-1A21-97E0-E4C10A3E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F851A-B3FE-0B21-D2F1-1F7B490B5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42872-FF1C-1D02-E30B-3FB6ED7AA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40B8B2-C6D9-4FBA-9240-9D75DAC07C6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875EE-DB06-4E69-9859-E5E4A9F9E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BB92D-9A85-E800-A8FF-A0E97FF39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32A956-ACC5-4CA6-9A2E-A2D86DF3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1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7DB351-F47F-0998-193B-2998432D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AD301-FDF7-4B1C-ED5D-4861B38AA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C2733-8299-A6DC-B55C-CC438C18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94D865-2BF9-42D3-AC4F-F4A0B32CBAE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D4E4-72BB-DAF1-F16D-B711C3D26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D4E4B-C839-5A2B-D511-55EC4F2F4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3F0DF0-0D30-46F6-8370-195E35C3D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BC752B-435E-4046-BA0B-640333BE0F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5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kumimoji="1" lang="en-US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kumimoji="1" lang="en-US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kumimoji="1" lang="en-US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kumimoji="1" lang="en-US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kumimoji="1" lang="en-US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kumimoji="1" lang="en-US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kumimoji="1" lang="en-US" alt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95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Century Gothic" panose="020B0502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5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Century Gothic" panose="020B0502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5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Century Gothic" panose="020B0502020202020204" pitchFamily="34" charset="0"/>
                <a:ea typeface="+mn-ea"/>
              </a:defRPr>
            </a:lvl1pPr>
          </a:lstStyle>
          <a:p>
            <a:pPr>
              <a:defRPr/>
            </a:pPr>
            <a:fld id="{F0A78A85-9D3C-416D-AD06-CC2A942E43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1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Century Gothic" panose="020B0502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Century Gothic" panose="020B0502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Century Gothic" panose="020B0502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Century Gothic" panose="020B0502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10780E8-2439-4EAF-8243-680D524D231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2088251C-CCB5-4E93-9B5A-2B20E03C7E0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>
                <a:extLst>
                  <a:ext uri="{FF2B5EF4-FFF2-40B4-BE49-F238E27FC236}">
                    <a16:creationId xmlns:a16="http://schemas.microsoft.com/office/drawing/2014/main" id="{20B10250-6D68-411E-95AE-514487B6FC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7" name="Freeform 5">
                <a:extLst>
                  <a:ext uri="{FF2B5EF4-FFF2-40B4-BE49-F238E27FC236}">
                    <a16:creationId xmlns:a16="http://schemas.microsoft.com/office/drawing/2014/main" id="{82D19B4A-7AEF-4239-BACC-9EB6E1121F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3" name="Group 6">
              <a:extLst>
                <a:ext uri="{FF2B5EF4-FFF2-40B4-BE49-F238E27FC236}">
                  <a16:creationId xmlns:a16="http://schemas.microsoft.com/office/drawing/2014/main" id="{31FD3689-CFDE-4164-837B-890A0E0B6F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>
                <a:extLst>
                  <a:ext uri="{FF2B5EF4-FFF2-40B4-BE49-F238E27FC236}">
                    <a16:creationId xmlns:a16="http://schemas.microsoft.com/office/drawing/2014/main" id="{9286119E-0BBE-4D63-A17A-CC2C88249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5" name="AutoShape 8">
                <a:extLst>
                  <a:ext uri="{FF2B5EF4-FFF2-40B4-BE49-F238E27FC236}">
                    <a16:creationId xmlns:a16="http://schemas.microsoft.com/office/drawing/2014/main" id="{49131509-DA63-41A3-9E10-4B2C5B4E9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FB050F79-EB16-40AA-B20B-BE893B446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80B2D7CB-A1C4-465D-9DDF-DBC818905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362200"/>
            <a:ext cx="1025683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7BFC26E9-778C-45ED-B8EA-DD63544340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0" y="6248400"/>
            <a:ext cx="28400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F4F8D65A-6667-4E1C-B75F-444620410C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0"/>
            <a:ext cx="3862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81784935-4748-44BF-9824-90CD9E48F2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13" y="6242050"/>
            <a:ext cx="7826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0FCFF96-526C-4084-BC2D-29F9F297C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46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441A42-66D8-804C-4259-F3C41ACAB7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21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2A92EF0-55E7-96CD-2CB0-97BA997CA111}"/>
              </a:ext>
            </a:extLst>
          </p:cNvPr>
          <p:cNvSpPr txBox="1">
            <a:spLocks noChangeArrowheads="1"/>
          </p:cNvSpPr>
          <p:nvPr/>
        </p:nvSpPr>
        <p:spPr>
          <a:xfrm>
            <a:off x="465222" y="614150"/>
            <a:ext cx="10891522" cy="4913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-5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Intro to Protozoa</a:t>
            </a:r>
            <a:r>
              <a:rPr lang="en-US" altLang="en-US" sz="60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kumimoji="0" lang="en-US" altLang="en-US" sz="6000" b="1" i="0" u="none" strike="noStrike" kern="1200" cap="none" spc="-5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Cases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1" i="0" u="none" strike="noStrike" kern="1200" cap="none" spc="-5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u="sng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Learning outcomes: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To gain awareness for how to work through a few protozoan cases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1200" cap="none" spc="-5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034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99334B9-EA99-4429-A04C-71243A4A913B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99200"/>
            <a:ext cx="7832725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Diagnosis: </a:t>
            </a:r>
            <a:r>
              <a:rPr kumimoji="0" lang="en-US" altLang="en-US" sz="40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Giardia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6084" y="3656150"/>
            <a:ext cx="102446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Antigen (cysts) detection kits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, ELISA (IDEXX or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VetScan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)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34" charset="-128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Rapid in-house; ↑ Specificity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Not recommended for routine screening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6084" y="2074009"/>
            <a:ext cx="75433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Fecal float centrifugation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34" charset="-128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Solid stool: cyst stage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don’t confuse with yeast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use fecal float centrifugation with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zinc sulfate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solution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Recommended for routine screening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653" y="632460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Saleh, Meriam N., et al. "Comparison of diagnostic techniques for detection of Giardia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duodenalis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 in dogs and cats." 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JVIM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 (2019).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8400" y="631381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Uiterwijk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Mathilde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, et al. "Comparing four diagnostic tests for Giardia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duodenalis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 in dogs using latent class analysis." 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Parasites &amp; vectors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 11.1 (2018): 439.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189571-18F2-E869-FED0-A852EBC89624}"/>
              </a:ext>
            </a:extLst>
          </p:cNvPr>
          <p:cNvSpPr/>
          <p:nvPr/>
        </p:nvSpPr>
        <p:spPr>
          <a:xfrm>
            <a:off x="1126084" y="4867264"/>
            <a:ext cx="108373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PCR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34" charset="-128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KeyScreen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 GI Parasite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Antech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); ↑ Specificity and Sensitivity; assemblage typing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Not recommended for routine screening in asymptomatic animals unless living with immunocompromised owners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CC23FC-8341-B7EB-3BB0-CBC5ECE41426}"/>
              </a:ext>
            </a:extLst>
          </p:cNvPr>
          <p:cNvSpPr/>
          <p:nvPr/>
        </p:nvSpPr>
        <p:spPr>
          <a:xfrm>
            <a:off x="1126084" y="861200"/>
            <a:ext cx="75433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Direct microscopic fecal analysis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Loose stool: motile trophozoites on fresh wet-mounts </a:t>
            </a:r>
          </a:p>
          <a:p>
            <a:pPr marL="1322705" marR="0" lvl="4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don’t confuse with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Tritrichomonas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 in cats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)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A7D466F-A84E-0977-16A8-7923B12A271B}"/>
              </a:ext>
            </a:extLst>
          </p:cNvPr>
          <p:cNvSpPr/>
          <p:nvPr/>
        </p:nvSpPr>
        <p:spPr>
          <a:xfrm>
            <a:off x="717144" y="1028700"/>
            <a:ext cx="304800" cy="48006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A6D78-475F-B74A-9C33-7FF4D741C5F4}"/>
              </a:ext>
            </a:extLst>
          </p:cNvPr>
          <p:cNvSpPr txBox="1"/>
          <p:nvPr/>
        </p:nvSpPr>
        <p:spPr>
          <a:xfrm rot="16200000">
            <a:off x="-700217" y="2971077"/>
            <a:ext cx="23789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Sensitivity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90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2EDDE0-9AD7-2C10-D699-B97FA947C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74" y="1715656"/>
            <a:ext cx="5476066" cy="5006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13C400-9099-6AB8-C6AF-39567D5BC1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988" r="5907"/>
          <a:stretch/>
        </p:blipFill>
        <p:spPr>
          <a:xfrm>
            <a:off x="6328859" y="1715655"/>
            <a:ext cx="5003917" cy="5006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A744A2-66B3-02AB-F964-0C40A2150D78}"/>
              </a:ext>
            </a:extLst>
          </p:cNvPr>
          <p:cNvSpPr txBox="1"/>
          <p:nvPr/>
        </p:nvSpPr>
        <p:spPr>
          <a:xfrm>
            <a:off x="605875" y="1346323"/>
            <a:ext cx="3862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D4D4D"/>
                </a:solidFill>
                <a:effectLst/>
                <a:latin typeface="Century Gothic" panose="020B0502020202020204" pitchFamily="34" charset="0"/>
              </a:rPr>
              <a:t>zinc sulfate solution (SG = 1.18)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49955-5B2D-70CB-0E38-98228A8F170B}"/>
              </a:ext>
            </a:extLst>
          </p:cNvPr>
          <p:cNvSpPr txBox="1"/>
          <p:nvPr/>
        </p:nvSpPr>
        <p:spPr>
          <a:xfrm>
            <a:off x="6420360" y="1312132"/>
            <a:ext cx="4390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4D4D4D"/>
                </a:solidFill>
                <a:effectLst/>
                <a:latin typeface="Century Gothic" panose="020B0502020202020204" pitchFamily="34" charset="0"/>
              </a:rPr>
              <a:t>Sheather's</a:t>
            </a:r>
            <a:r>
              <a:rPr lang="en-US" b="0" i="0" dirty="0">
                <a:solidFill>
                  <a:srgbClr val="4D4D4D"/>
                </a:solidFill>
                <a:effectLst/>
                <a:latin typeface="Century Gothic" panose="020B0502020202020204" pitchFamily="34" charset="0"/>
              </a:rPr>
              <a:t> sugar solution (SG = 1.275)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B38FDD-223E-606A-FC8C-FC3BF903ED53}"/>
              </a:ext>
            </a:extLst>
          </p:cNvPr>
          <p:cNvSpPr txBox="1"/>
          <p:nvPr/>
        </p:nvSpPr>
        <p:spPr>
          <a:xfrm>
            <a:off x="2122990" y="274551"/>
            <a:ext cx="75187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Fecal float centrifugation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34" charset="-128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use fecal float centrifugation with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zinc sulfate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36270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547F204-D714-4A0A-939C-AF1E7E28DBD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81000"/>
            <a:ext cx="10134600" cy="10048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Treatment: </a:t>
            </a:r>
            <a:r>
              <a:rPr kumimoji="0" lang="en-US" altLang="en-US" sz="40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Giardia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Goal is to resolve clinical signs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069BA35-5E81-4C80-A524-894E050FBC4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676400"/>
            <a:ext cx="10972800" cy="40665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Fenbendazole (Febantel,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Drontal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Plus) or Metronidazole (puppy?)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Probiotics and fiber (psyllium), bland diet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Treatment duration depends on drug but range 3-8 days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Treat only symptomatic dogs &amp; cats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decrease development of resistance to antiprotozoal drugs.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animals will persistently shed cysts despite treatment and resolution of clinical signs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30D06-EA11-B34C-C631-7AF58D0C06F6}"/>
              </a:ext>
            </a:extLst>
          </p:cNvPr>
          <p:cNvSpPr txBox="1"/>
          <p:nvPr/>
        </p:nvSpPr>
        <p:spPr>
          <a:xfrm>
            <a:off x="0" y="6033428"/>
            <a:ext cx="1036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Companion Animal Parasite Council (CAPC) for up-to-date management recommendations (https://capcvet.org/)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2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7958C-6E8B-4F34-E28F-38C7E6E5C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728" y="117987"/>
            <a:ext cx="6192272" cy="6740013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6BDCECE-8784-BFD1-D73D-7F5E479038A5}"/>
              </a:ext>
            </a:extLst>
          </p:cNvPr>
          <p:cNvSpPr txBox="1">
            <a:spLocks noChangeArrowheads="1"/>
          </p:cNvSpPr>
          <p:nvPr/>
        </p:nvSpPr>
        <p:spPr>
          <a:xfrm>
            <a:off x="122255" y="1357499"/>
            <a:ext cx="7538884" cy="413692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 </a:t>
            </a:r>
            <a:r>
              <a:rPr lang="en-US" sz="2800" b="1" dirty="0">
                <a:solidFill>
                  <a:srgbClr val="2683C6">
                    <a:lumMod val="75000"/>
                  </a:srgbClr>
                </a:solidFill>
                <a:latin typeface="Century Gothic" panose="020B0502020202020204" pitchFamily="34" charset="0"/>
              </a:rPr>
              <a:t>Strict prevention of fecal contamination</a:t>
            </a:r>
          </a:p>
          <a:p>
            <a:pPr>
              <a:lnSpc>
                <a:spcPct val="100000"/>
              </a:lnSpc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 Outdoor environment </a:t>
            </a:r>
          </a:p>
          <a:p>
            <a:pPr marL="201168" lvl="1" indent="0">
              <a:lnSpc>
                <a:spcPct val="100000"/>
              </a:lnSpc>
              <a:buClr>
                <a:srgbClr val="1CADE4"/>
              </a:buClr>
              <a:buNone/>
            </a:pPr>
            <a:r>
              <a:rPr lang="en-US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-pick up, dispose of feces</a:t>
            </a:r>
          </a:p>
          <a:p>
            <a:pPr>
              <a:lnSpc>
                <a:spcPct val="100000"/>
              </a:lnSpc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 Indoor environments </a:t>
            </a:r>
          </a:p>
          <a:p>
            <a:pPr marL="201168" lvl="1" indent="0">
              <a:lnSpc>
                <a:spcPct val="100000"/>
              </a:lnSpc>
              <a:buClr>
                <a:srgbClr val="1CADE4"/>
              </a:buClr>
              <a:buFont typeface="Calibri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	-clean (soap/water), </a:t>
            </a:r>
            <a:r>
              <a:rPr lang="en-US" sz="2400" b="1" dirty="0">
                <a:solidFill>
                  <a:srgbClr val="2683C6">
                    <a:lumMod val="75000"/>
                  </a:srgbClr>
                </a:solidFill>
                <a:latin typeface="Century Gothic" panose="020B0502020202020204" pitchFamily="34" charset="0"/>
              </a:rPr>
              <a:t>disinfect</a:t>
            </a:r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01168" lvl="1" indent="0">
              <a:lnSpc>
                <a:spcPct val="100000"/>
              </a:lnSpc>
              <a:buClr>
                <a:srgbClr val="1CADE4"/>
              </a:buClr>
              <a:buFont typeface="Calibri" pitchFamily="34" charset="0"/>
              <a:buNone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	-dry out cysts</a:t>
            </a:r>
          </a:p>
          <a:p>
            <a:pPr>
              <a:lnSpc>
                <a:spcPct val="100000"/>
              </a:lnSpc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 Bathing contaminated fur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6BFF021-0C98-698D-BB4F-61421281581A}"/>
              </a:ext>
            </a:extLst>
          </p:cNvPr>
          <p:cNvSpPr txBox="1">
            <a:spLocks noChangeArrowheads="1"/>
          </p:cNvSpPr>
          <p:nvPr/>
        </p:nvSpPr>
        <p:spPr>
          <a:xfrm>
            <a:off x="316831" y="358263"/>
            <a:ext cx="7832725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Control: </a:t>
            </a:r>
            <a:r>
              <a:rPr lang="en-US" altLang="en-US" i="1" dirty="0">
                <a:solidFill>
                  <a:schemeClr val="tx1"/>
                </a:solidFill>
                <a:latin typeface="Century Gothic" panose="020B0502020202020204" pitchFamily="34" charset="0"/>
              </a:rPr>
              <a:t>Giardia</a:t>
            </a:r>
          </a:p>
        </p:txBody>
      </p:sp>
    </p:spTree>
    <p:extLst>
      <p:ext uri="{BB962C8B-B14F-4D97-AF65-F5344CB8AC3E}">
        <p14:creationId xmlns:p14="http://schemas.microsoft.com/office/powerpoint/2010/main" val="170789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68DDA-95D9-B4CC-688F-029AB7B98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6FA0CF-F27A-FD29-9464-BAE83F590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FA8C9A-78F1-6DF5-87A2-E183AD148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BFF8B-DA17-F852-FB9D-DDB100F5C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77BB22-A98F-C681-54E6-95BF6ED06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7039CB-BA8E-F737-DD93-5558A47B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730052-F375-679C-E03E-68C0628F2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6197E4-9B00-E500-D931-37B11D6F1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6EB2B8C-57E2-04DE-8095-299C320894B3}"/>
              </a:ext>
            </a:extLst>
          </p:cNvPr>
          <p:cNvSpPr txBox="1">
            <a:spLocks noChangeArrowheads="1"/>
          </p:cNvSpPr>
          <p:nvPr/>
        </p:nvSpPr>
        <p:spPr>
          <a:xfrm>
            <a:off x="10881" y="162930"/>
            <a:ext cx="5853227" cy="1425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FFFFFF"/>
                </a:solidFill>
                <a:latin typeface="Aptos Display" panose="02110004020202020204"/>
              </a:rPr>
              <a:t>Treatment and recommendations</a:t>
            </a:r>
            <a:endParaRPr kumimoji="0" lang="en-US" altLang="en-US" sz="48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23E9F-E977-514B-F8A0-7145B2558A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93"/>
          <a:stretch/>
        </p:blipFill>
        <p:spPr>
          <a:xfrm>
            <a:off x="6880046" y="-3"/>
            <a:ext cx="5344379" cy="6883448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F255AEB1-41D4-0986-6F8A-134E1FAE095A}"/>
              </a:ext>
            </a:extLst>
          </p:cNvPr>
          <p:cNvSpPr txBox="1">
            <a:spLocks noChangeArrowheads="1"/>
          </p:cNvSpPr>
          <p:nvPr/>
        </p:nvSpPr>
        <p:spPr>
          <a:xfrm>
            <a:off x="332178" y="1949278"/>
            <a:ext cx="6296093" cy="45379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Drontal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Plus 3 days </a:t>
            </a:r>
          </a:p>
          <a:p>
            <a:pPr lvl="0"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Add a scoop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of unsweetened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canned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pumpkin to food, 2x daily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Recommended p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robiotic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FortifFlora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Disinfection (details on what to disinfect and how –</a:t>
            </a:r>
            <a:r>
              <a:rPr lang="en-US" altLang="en-US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steam cleaning, diluted bleach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Bathing with </a:t>
            </a:r>
            <a:r>
              <a:rPr lang="en-US" alt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chlorehexidine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shampoo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Post treatment diagnostics </a:t>
            </a:r>
            <a:r>
              <a:rPr lang="en-US" altLang="en-US" sz="2400" i="1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if diarrhea  does not resolve</a:t>
            </a:r>
            <a:endParaRPr kumimoji="0" lang="en-US" altLang="en-US" sz="2400" b="0" i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00BDC4-3E54-4D31-A739-95CB2D5E7A05}"/>
              </a:ext>
            </a:extLst>
          </p:cNvPr>
          <p:cNvSpPr txBox="1"/>
          <p:nvPr/>
        </p:nvSpPr>
        <p:spPr>
          <a:xfrm>
            <a:off x="3994380" y="207289"/>
            <a:ext cx="3326552" cy="400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Symptomatic, Giardia (+)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CF206-07B5-4C22-9710-FA2378676060}"/>
              </a:ext>
            </a:extLst>
          </p:cNvPr>
          <p:cNvSpPr txBox="1"/>
          <p:nvPr/>
        </p:nvSpPr>
        <p:spPr>
          <a:xfrm>
            <a:off x="8077200" y="4781490"/>
            <a:ext cx="1563577" cy="400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Giardia (+)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4627E-6CB8-4B56-84EF-9C00EDCFD966}"/>
              </a:ext>
            </a:extLst>
          </p:cNvPr>
          <p:cNvSpPr txBox="1"/>
          <p:nvPr/>
        </p:nvSpPr>
        <p:spPr>
          <a:xfrm>
            <a:off x="4821348" y="4177605"/>
            <a:ext cx="2212775" cy="25545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Fecal float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Smear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NOT ELISA or PCR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24-48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hrs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 after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tx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B4E3F-B006-421C-8AC9-A299DC8BB8E0}"/>
              </a:ext>
            </a:extLst>
          </p:cNvPr>
          <p:cNvSpPr txBox="1"/>
          <p:nvPr/>
        </p:nvSpPr>
        <p:spPr>
          <a:xfrm>
            <a:off x="8001183" y="3131055"/>
            <a:ext cx="2695133" cy="10772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Re-infected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 from environmental contamination?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28F6496-099B-4B05-8BE1-44078B0EA22C}"/>
              </a:ext>
            </a:extLst>
          </p:cNvPr>
          <p:cNvCxnSpPr>
            <a:cxnSpLocks/>
          </p:cNvCxnSpPr>
          <p:nvPr/>
        </p:nvCxnSpPr>
        <p:spPr>
          <a:xfrm>
            <a:off x="6248400" y="2150350"/>
            <a:ext cx="0" cy="1968885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664377-9842-4B6D-B5C9-D8B05604A8C6}"/>
              </a:ext>
            </a:extLst>
          </p:cNvPr>
          <p:cNvCxnSpPr>
            <a:cxnSpLocks/>
          </p:cNvCxnSpPr>
          <p:nvPr/>
        </p:nvCxnSpPr>
        <p:spPr>
          <a:xfrm>
            <a:off x="5437148" y="655004"/>
            <a:ext cx="0" cy="242558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7CF11F-456E-413A-92D0-B46D15115992}"/>
              </a:ext>
            </a:extLst>
          </p:cNvPr>
          <p:cNvCxnSpPr>
            <a:cxnSpLocks/>
          </p:cNvCxnSpPr>
          <p:nvPr/>
        </p:nvCxnSpPr>
        <p:spPr>
          <a:xfrm flipV="1">
            <a:off x="9067800" y="4229039"/>
            <a:ext cx="0" cy="495361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43206F-A703-4210-A8AE-9AE3A7D12F8D}"/>
              </a:ext>
            </a:extLst>
          </p:cNvPr>
          <p:cNvCxnSpPr>
            <a:cxnSpLocks/>
            <a:stCxn id="64" idx="3"/>
          </p:cNvCxnSpPr>
          <p:nvPr/>
        </p:nvCxnSpPr>
        <p:spPr>
          <a:xfrm flipV="1">
            <a:off x="3936673" y="4562918"/>
            <a:ext cx="891151" cy="1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2">
            <a:extLst>
              <a:ext uri="{FF2B5EF4-FFF2-40B4-BE49-F238E27FC236}">
                <a16:creationId xmlns:a16="http://schemas.microsoft.com/office/drawing/2014/main" id="{31422DF7-F1AB-4282-81F8-166826FB8A83}"/>
              </a:ext>
            </a:extLst>
          </p:cNvPr>
          <p:cNvSpPr txBox="1">
            <a:spLocks noChangeArrowheads="1"/>
          </p:cNvSpPr>
          <p:nvPr/>
        </p:nvSpPr>
        <p:spPr>
          <a:xfrm>
            <a:off x="60844" y="46336"/>
            <a:ext cx="3124910" cy="12743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Treatment Follow-up: </a:t>
            </a:r>
            <a:r>
              <a:rPr kumimoji="0" lang="en-US" altLang="en-US" sz="3200" b="1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Giardia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1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39C04A-A686-4491-8080-451C70F0E235}"/>
              </a:ext>
            </a:extLst>
          </p:cNvPr>
          <p:cNvSpPr txBox="1"/>
          <p:nvPr/>
        </p:nvSpPr>
        <p:spPr>
          <a:xfrm>
            <a:off x="2459659" y="1661802"/>
            <a:ext cx="2799473" cy="400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Symptoms resolved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93EF1B4-1106-4A0B-90F9-5A6557901C83}"/>
              </a:ext>
            </a:extLst>
          </p:cNvPr>
          <p:cNvCxnSpPr>
            <a:cxnSpLocks/>
          </p:cNvCxnSpPr>
          <p:nvPr/>
        </p:nvCxnSpPr>
        <p:spPr>
          <a:xfrm flipH="1">
            <a:off x="4942998" y="1310686"/>
            <a:ext cx="301525" cy="351116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9F0F557-AB39-430E-8A12-4C0417D135A4}"/>
              </a:ext>
            </a:extLst>
          </p:cNvPr>
          <p:cNvSpPr txBox="1"/>
          <p:nvPr/>
        </p:nvSpPr>
        <p:spPr>
          <a:xfrm>
            <a:off x="727383" y="2469698"/>
            <a:ext cx="1716428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No need for follow up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F6813CC-3DA8-4B15-A1FE-8FF22683EE85}"/>
              </a:ext>
            </a:extLst>
          </p:cNvPr>
          <p:cNvCxnSpPr>
            <a:cxnSpLocks/>
          </p:cNvCxnSpPr>
          <p:nvPr/>
        </p:nvCxnSpPr>
        <p:spPr>
          <a:xfrm flipV="1">
            <a:off x="9601200" y="1668840"/>
            <a:ext cx="0" cy="495361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DBE86AF-1611-4CE2-962B-3966038638FB}"/>
              </a:ext>
            </a:extLst>
          </p:cNvPr>
          <p:cNvCxnSpPr>
            <a:cxnSpLocks/>
          </p:cNvCxnSpPr>
          <p:nvPr/>
        </p:nvCxnSpPr>
        <p:spPr>
          <a:xfrm>
            <a:off x="7086600" y="4965123"/>
            <a:ext cx="911608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21A26C7-0DEB-42E3-B9C9-46728084A0B0}"/>
              </a:ext>
            </a:extLst>
          </p:cNvPr>
          <p:cNvSpPr txBox="1"/>
          <p:nvPr/>
        </p:nvSpPr>
        <p:spPr>
          <a:xfrm>
            <a:off x="9330132" y="1272523"/>
            <a:ext cx="2203496" cy="400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Refractory Case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F6813CC-3DA8-4B15-A1FE-8FF22683EE85}"/>
              </a:ext>
            </a:extLst>
          </p:cNvPr>
          <p:cNvCxnSpPr>
            <a:cxnSpLocks/>
          </p:cNvCxnSpPr>
          <p:nvPr/>
        </p:nvCxnSpPr>
        <p:spPr>
          <a:xfrm flipV="1">
            <a:off x="9601200" y="827486"/>
            <a:ext cx="0" cy="44849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21A26C7-0DEB-42E3-B9C9-46728084A0B0}"/>
              </a:ext>
            </a:extLst>
          </p:cNvPr>
          <p:cNvSpPr txBox="1"/>
          <p:nvPr/>
        </p:nvSpPr>
        <p:spPr>
          <a:xfrm>
            <a:off x="8184035" y="134402"/>
            <a:ext cx="3668560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Different Tx and look for co-infection (crypto or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tritrich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95658B-664C-433D-B5B3-2F440B17ED6C}"/>
              </a:ext>
            </a:extLst>
          </p:cNvPr>
          <p:cNvSpPr txBox="1"/>
          <p:nvPr/>
        </p:nvSpPr>
        <p:spPr>
          <a:xfrm>
            <a:off x="5537661" y="1693182"/>
            <a:ext cx="2250937" cy="400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Still symptomatic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E1537CC-5D7E-4372-BFB6-F858FF0BE836}"/>
              </a:ext>
            </a:extLst>
          </p:cNvPr>
          <p:cNvCxnSpPr>
            <a:cxnSpLocks/>
          </p:cNvCxnSpPr>
          <p:nvPr/>
        </p:nvCxnSpPr>
        <p:spPr>
          <a:xfrm>
            <a:off x="5804151" y="1320646"/>
            <a:ext cx="148234" cy="355754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3714045-97A6-4A1F-A415-9CA2D9F1265F}"/>
              </a:ext>
            </a:extLst>
          </p:cNvPr>
          <p:cNvCxnSpPr>
            <a:cxnSpLocks/>
          </p:cNvCxnSpPr>
          <p:nvPr/>
        </p:nvCxnSpPr>
        <p:spPr>
          <a:xfrm flipH="1" flipV="1">
            <a:off x="8798374" y="2572971"/>
            <a:ext cx="378654" cy="531045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F89DFD7-3781-40FA-9026-A744D86DAFE8}"/>
              </a:ext>
            </a:extLst>
          </p:cNvPr>
          <p:cNvSpPr txBox="1"/>
          <p:nvPr/>
        </p:nvSpPr>
        <p:spPr>
          <a:xfrm>
            <a:off x="8395601" y="2172861"/>
            <a:ext cx="603050" cy="400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Yes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40F0292-F99A-4BED-B6DD-D143B0F551E9}"/>
              </a:ext>
            </a:extLst>
          </p:cNvPr>
          <p:cNvCxnSpPr>
            <a:cxnSpLocks/>
          </p:cNvCxnSpPr>
          <p:nvPr/>
        </p:nvCxnSpPr>
        <p:spPr>
          <a:xfrm flipV="1">
            <a:off x="8750867" y="1075459"/>
            <a:ext cx="0" cy="1097402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6A55194-6CD5-4DF8-8D94-247F4A035CE5}"/>
              </a:ext>
            </a:extLst>
          </p:cNvPr>
          <p:cNvCxnSpPr>
            <a:cxnSpLocks/>
          </p:cNvCxnSpPr>
          <p:nvPr/>
        </p:nvCxnSpPr>
        <p:spPr>
          <a:xfrm flipH="1" flipV="1">
            <a:off x="6067856" y="1066800"/>
            <a:ext cx="2695144" cy="4885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45373DF-49AC-4A98-A2C7-CE9D1D2B7881}"/>
              </a:ext>
            </a:extLst>
          </p:cNvPr>
          <p:cNvSpPr txBox="1"/>
          <p:nvPr/>
        </p:nvSpPr>
        <p:spPr>
          <a:xfrm>
            <a:off x="9384960" y="2191236"/>
            <a:ext cx="542136" cy="400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No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61096B6-B892-4E9B-BD2D-5820ADCFEFA8}"/>
              </a:ext>
            </a:extLst>
          </p:cNvPr>
          <p:cNvCxnSpPr>
            <a:cxnSpLocks/>
          </p:cNvCxnSpPr>
          <p:nvPr/>
        </p:nvCxnSpPr>
        <p:spPr>
          <a:xfrm flipV="1">
            <a:off x="9215392" y="2617851"/>
            <a:ext cx="440636" cy="495362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423698D-1B96-4769-A637-9C869D9820D4}"/>
              </a:ext>
            </a:extLst>
          </p:cNvPr>
          <p:cNvSpPr txBox="1"/>
          <p:nvPr/>
        </p:nvSpPr>
        <p:spPr>
          <a:xfrm>
            <a:off x="933423" y="4055087"/>
            <a:ext cx="3003250" cy="10156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If contact with immunocompromised  humans, confirm NEG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196D716-D1DD-41AE-91AA-F43304084D86}"/>
              </a:ext>
            </a:extLst>
          </p:cNvPr>
          <p:cNvCxnSpPr>
            <a:cxnSpLocks/>
          </p:cNvCxnSpPr>
          <p:nvPr/>
        </p:nvCxnSpPr>
        <p:spPr>
          <a:xfrm flipH="1">
            <a:off x="2071460" y="2074057"/>
            <a:ext cx="776398" cy="368603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C4DFDC0-A6A4-4607-BE28-777A1ED44A10}"/>
              </a:ext>
            </a:extLst>
          </p:cNvPr>
          <p:cNvSpPr txBox="1"/>
          <p:nvPr/>
        </p:nvSpPr>
        <p:spPr>
          <a:xfrm>
            <a:off x="4684895" y="902496"/>
            <a:ext cx="1391922" cy="40010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Treat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78D01C1-63CD-4485-B6B7-779AA144DBE9}"/>
              </a:ext>
            </a:extLst>
          </p:cNvPr>
          <p:cNvCxnSpPr>
            <a:cxnSpLocks/>
          </p:cNvCxnSpPr>
          <p:nvPr/>
        </p:nvCxnSpPr>
        <p:spPr>
          <a:xfrm>
            <a:off x="5437148" y="654995"/>
            <a:ext cx="0" cy="242558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C5B563-EF46-4F67-9375-316DA504F103}"/>
              </a:ext>
            </a:extLst>
          </p:cNvPr>
          <p:cNvCxnSpPr>
            <a:cxnSpLocks/>
          </p:cNvCxnSpPr>
          <p:nvPr/>
        </p:nvCxnSpPr>
        <p:spPr>
          <a:xfrm>
            <a:off x="7086600" y="5475343"/>
            <a:ext cx="903436" cy="19766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4ACF206-07B5-4C22-9710-FA2378676060}"/>
              </a:ext>
            </a:extLst>
          </p:cNvPr>
          <p:cNvSpPr txBox="1"/>
          <p:nvPr/>
        </p:nvSpPr>
        <p:spPr>
          <a:xfrm>
            <a:off x="8029949" y="5927481"/>
            <a:ext cx="3503679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Perform 3 fecal centrifugation over 5 days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8C5B563-EF46-4F67-9375-316DA504F103}"/>
              </a:ext>
            </a:extLst>
          </p:cNvPr>
          <p:cNvCxnSpPr>
            <a:cxnSpLocks/>
          </p:cNvCxnSpPr>
          <p:nvPr/>
        </p:nvCxnSpPr>
        <p:spPr>
          <a:xfrm>
            <a:off x="9677400" y="5693180"/>
            <a:ext cx="553420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4ACF206-07B5-4C22-9710-FA2378676060}"/>
              </a:ext>
            </a:extLst>
          </p:cNvPr>
          <p:cNvSpPr txBox="1"/>
          <p:nvPr/>
        </p:nvSpPr>
        <p:spPr>
          <a:xfrm>
            <a:off x="10230820" y="5452857"/>
            <a:ext cx="1741925" cy="400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Other GI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dz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ACF206-07B5-4C22-9710-FA2378676060}"/>
              </a:ext>
            </a:extLst>
          </p:cNvPr>
          <p:cNvSpPr txBox="1"/>
          <p:nvPr/>
        </p:nvSpPr>
        <p:spPr>
          <a:xfrm>
            <a:off x="8029950" y="5467290"/>
            <a:ext cx="161082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Giardia (-)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8C5B563-EF46-4F67-9375-316DA504F103}"/>
              </a:ext>
            </a:extLst>
          </p:cNvPr>
          <p:cNvCxnSpPr>
            <a:cxnSpLocks/>
          </p:cNvCxnSpPr>
          <p:nvPr/>
        </p:nvCxnSpPr>
        <p:spPr>
          <a:xfrm>
            <a:off x="11041287" y="2457541"/>
            <a:ext cx="0" cy="288953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8C5B563-EF46-4F67-9375-316DA504F103}"/>
              </a:ext>
            </a:extLst>
          </p:cNvPr>
          <p:cNvCxnSpPr>
            <a:cxnSpLocks/>
          </p:cNvCxnSpPr>
          <p:nvPr/>
        </p:nvCxnSpPr>
        <p:spPr>
          <a:xfrm>
            <a:off x="9927096" y="2428527"/>
            <a:ext cx="1114191" cy="1155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8118B60-9204-49A7-F8EA-5A9B669893A9}"/>
              </a:ext>
            </a:extLst>
          </p:cNvPr>
          <p:cNvCxnSpPr>
            <a:cxnSpLocks/>
          </p:cNvCxnSpPr>
          <p:nvPr/>
        </p:nvCxnSpPr>
        <p:spPr>
          <a:xfrm>
            <a:off x="3429000" y="2074057"/>
            <a:ext cx="0" cy="1968885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3A14030-CA57-703F-E1BF-CC9CF2EDA7CD}"/>
              </a:ext>
            </a:extLst>
          </p:cNvPr>
          <p:cNvSpPr txBox="1"/>
          <p:nvPr/>
        </p:nvSpPr>
        <p:spPr>
          <a:xfrm>
            <a:off x="942186" y="5678076"/>
            <a:ext cx="3003250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PCR for assemblage information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80462C6-29CD-3889-2B08-37D7C9966418}"/>
              </a:ext>
            </a:extLst>
          </p:cNvPr>
          <p:cNvCxnSpPr>
            <a:cxnSpLocks/>
          </p:cNvCxnSpPr>
          <p:nvPr/>
        </p:nvCxnSpPr>
        <p:spPr>
          <a:xfrm>
            <a:off x="3437763" y="5139703"/>
            <a:ext cx="0" cy="526228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9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45" grpId="0" animBg="1"/>
      <p:bldP spid="56" grpId="0" animBg="1"/>
      <p:bldP spid="35" grpId="0" animBg="1"/>
      <p:bldP spid="50" grpId="0" animBg="1"/>
      <p:bldP spid="40" grpId="0" animBg="1"/>
      <p:bldP spid="53" grpId="0" animBg="1"/>
      <p:bldP spid="57" grpId="0" animBg="1"/>
      <p:bldP spid="64" grpId="0" animBg="1"/>
      <p:bldP spid="66" grpId="0" animBg="1"/>
      <p:bldP spid="46" grpId="0" animBg="1"/>
      <p:bldP spid="70" grpId="0" animBg="1"/>
      <p:bldP spid="4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7BF60B7-EF4D-3EA9-D45B-9AA376B40F26}"/>
              </a:ext>
            </a:extLst>
          </p:cNvPr>
          <p:cNvSpPr txBox="1">
            <a:spLocks noChangeArrowheads="1"/>
          </p:cNvSpPr>
          <p:nvPr/>
        </p:nvSpPr>
        <p:spPr>
          <a:xfrm>
            <a:off x="106375" y="75123"/>
            <a:ext cx="11138447" cy="74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Giardia Epidemiology </a:t>
            </a:r>
            <a:endParaRPr kumimoji="0" lang="en-US" altLang="en-US" sz="40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3FA6B3D-AA07-7EBE-A8FA-FFAA72E275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" r="2001" b="2543"/>
          <a:stretch/>
        </p:blipFill>
        <p:spPr>
          <a:xfrm>
            <a:off x="5508554" y="1698825"/>
            <a:ext cx="6504432" cy="47123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FD3A65-A406-85E0-CB60-B66423FFEA4B}"/>
              </a:ext>
            </a:extLst>
          </p:cNvPr>
          <p:cNvSpPr txBox="1">
            <a:spLocks noChangeArrowheads="1"/>
          </p:cNvSpPr>
          <p:nvPr/>
        </p:nvSpPr>
        <p:spPr>
          <a:xfrm>
            <a:off x="80177" y="1592237"/>
            <a:ext cx="5943600" cy="481898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Calibri" pitchFamily="34" charset="0"/>
              <a:buNone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Risk Factors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High density situations (catteries, kennels, shelters, dog parks)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Younger animals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Infected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“house mates”</a:t>
            </a: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Calibri" pitchFamily="34" charset="0"/>
              <a:buNone/>
              <a:tabLst/>
              <a:defRPr/>
            </a:pPr>
            <a:endParaRPr lang="en-US" sz="2400" b="1" dirty="0">
              <a:solidFill>
                <a:srgbClr val="2683C6">
                  <a:lumMod val="75000"/>
                </a:srgbClr>
              </a:solidFill>
              <a:latin typeface="Century Gothic" panose="020B0502020202020204" pitchFamily="34" charset="0"/>
            </a:endParaRP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Risk Factors for Refractory cases</a:t>
            </a: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co-infections: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i="1" dirty="0">
                <a:solidFill>
                  <a:schemeClr val="tx1"/>
                </a:solidFill>
                <a:latin typeface="Century Gothic" panose="020B0502020202020204" pitchFamily="34" charset="0"/>
              </a:rPr>
              <a:t>Giardia/Cryptosporidium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Giardia/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Tritrichomonas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D9F804-E840-516F-2E73-09A98A987523}"/>
              </a:ext>
            </a:extLst>
          </p:cNvPr>
          <p:cNvCxnSpPr>
            <a:cxnSpLocks/>
          </p:cNvCxnSpPr>
          <p:nvPr/>
        </p:nvCxnSpPr>
        <p:spPr>
          <a:xfrm flipV="1">
            <a:off x="179013" y="936483"/>
            <a:ext cx="11833973" cy="9139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1B771D8-0CA8-1346-BF5E-6359ADEC5F84}"/>
              </a:ext>
            </a:extLst>
          </p:cNvPr>
          <p:cNvSpPr txBox="1"/>
          <p:nvPr/>
        </p:nvSpPr>
        <p:spPr>
          <a:xfrm>
            <a:off x="5508554" y="118386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Prevalence /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56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10E8919-B9F5-D7ED-F12B-570BCD6FADBC}"/>
              </a:ext>
            </a:extLst>
          </p:cNvPr>
          <p:cNvSpPr txBox="1">
            <a:spLocks noChangeArrowheads="1"/>
          </p:cNvSpPr>
          <p:nvPr/>
        </p:nvSpPr>
        <p:spPr>
          <a:xfrm>
            <a:off x="-4933" y="233670"/>
            <a:ext cx="5161935" cy="951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Giardia Zoonosis</a:t>
            </a:r>
            <a:endParaRPr kumimoji="0" lang="en-US" altLang="en-US" sz="44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3C31EB-F50A-1E27-D929-AA8A8970E20E}"/>
              </a:ext>
            </a:extLst>
          </p:cNvPr>
          <p:cNvSpPr txBox="1">
            <a:spLocks noChangeArrowheads="1"/>
          </p:cNvSpPr>
          <p:nvPr/>
        </p:nvSpPr>
        <p:spPr>
          <a:xfrm>
            <a:off x="109456" y="1351558"/>
            <a:ext cx="5106921" cy="470199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Giardia grouped by assemblages A-H</a:t>
            </a:r>
          </a:p>
          <a:p>
            <a:pPr marL="0" indent="0" fontAlgn="auto">
              <a:buNone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Most assemblages are host specific –</a:t>
            </a: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zoonosis rare</a:t>
            </a: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fontAlgn="auto">
              <a:buNone/>
            </a:pP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fontAlgn="auto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Assemblage C &amp; D (dogs)</a:t>
            </a:r>
          </a:p>
          <a:p>
            <a:pPr lvl="1" fontAlgn="auto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Assemblage F (cats)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Some </a:t>
            </a: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concern for immunodeficient people</a:t>
            </a:r>
          </a:p>
          <a:p>
            <a:pPr marL="0" indent="0" fontAlgn="auto">
              <a:buNone/>
            </a:pP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/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108B7C-9208-ACCC-C337-163ACD52C024}"/>
              </a:ext>
            </a:extLst>
          </p:cNvPr>
          <p:cNvGrpSpPr/>
          <p:nvPr/>
        </p:nvGrpSpPr>
        <p:grpSpPr>
          <a:xfrm>
            <a:off x="5053520" y="-35249"/>
            <a:ext cx="7040899" cy="6893249"/>
            <a:chOff x="5012556" y="-35249"/>
            <a:chExt cx="7040899" cy="689324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5D04B34-C0D7-4C00-11E9-A0BA6678A277}"/>
                </a:ext>
              </a:extLst>
            </p:cNvPr>
            <p:cNvGrpSpPr/>
            <p:nvPr/>
          </p:nvGrpSpPr>
          <p:grpSpPr>
            <a:xfrm>
              <a:off x="5012556" y="-35249"/>
              <a:ext cx="7040899" cy="6893249"/>
              <a:chOff x="512387" y="1828800"/>
              <a:chExt cx="3159625" cy="3705101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E3B45EB-1B74-6778-6778-C206AF1C2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872" t="25413" b="16624"/>
              <a:stretch/>
            </p:blipFill>
            <p:spPr>
              <a:xfrm>
                <a:off x="512387" y="1828800"/>
                <a:ext cx="3159625" cy="3705101"/>
              </a:xfrm>
              <a:prstGeom prst="flowChartProcess">
                <a:avLst/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D5A507C-3832-4EE3-3BDF-7AEEC84B2860}"/>
                  </a:ext>
                </a:extLst>
              </p:cNvPr>
              <p:cNvSpPr/>
              <p:nvPr/>
            </p:nvSpPr>
            <p:spPr>
              <a:xfrm>
                <a:off x="672513" y="2022039"/>
                <a:ext cx="2839372" cy="3511862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6AE83A7-8D54-D499-CD66-C9800A9B5E66}"/>
                </a:ext>
              </a:extLst>
            </p:cNvPr>
            <p:cNvGrpSpPr/>
            <p:nvPr/>
          </p:nvGrpSpPr>
          <p:grpSpPr>
            <a:xfrm>
              <a:off x="6777929" y="-35249"/>
              <a:ext cx="4076799" cy="795270"/>
              <a:chOff x="6219825" y="342900"/>
              <a:chExt cx="3120933" cy="455753"/>
            </a:xfrm>
            <a:solidFill>
              <a:srgbClr val="0099FF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9337AB4-7B47-9412-EFE3-6488E1DBB2D2}"/>
                  </a:ext>
                </a:extLst>
              </p:cNvPr>
              <p:cNvSpPr/>
              <p:nvPr/>
            </p:nvSpPr>
            <p:spPr>
              <a:xfrm>
                <a:off x="6219825" y="342900"/>
                <a:ext cx="3028950" cy="45575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F6BF001B-BEAB-AEE3-4C0D-B79955A8BD6D}"/>
                  </a:ext>
                </a:extLst>
              </p:cNvPr>
              <p:cNvSpPr/>
              <p:nvPr/>
            </p:nvSpPr>
            <p:spPr>
              <a:xfrm>
                <a:off x="9043920" y="704168"/>
                <a:ext cx="296838" cy="9448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C8D410-3240-D300-780A-A96E87DB296F}"/>
                </a:ext>
              </a:extLst>
            </p:cNvPr>
            <p:cNvSpPr txBox="1"/>
            <p:nvPr/>
          </p:nvSpPr>
          <p:spPr>
            <a:xfrm>
              <a:off x="6777929" y="-32622"/>
              <a:ext cx="3441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cs typeface="FreesiaUPC" panose="020B0502040204020203" pitchFamily="34" charset="-34"/>
                </a:rPr>
                <a:t> baby in to see me </a:t>
              </a:r>
            </a:p>
          </p:txBody>
        </p:sp>
        <p:pic>
          <p:nvPicPr>
            <p:cNvPr id="10" name="Picture 9" descr="A yellow smiley face with a black background&#10;&#10;Description automatically generated">
              <a:extLst>
                <a:ext uri="{FF2B5EF4-FFF2-40B4-BE49-F238E27FC236}">
                  <a16:creationId xmlns:a16="http://schemas.microsoft.com/office/drawing/2014/main" id="{AC30F07A-DAC2-8744-F0BB-0C9DF01AD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6" t="8469" r="17185" b="8976"/>
            <a:stretch/>
          </p:blipFill>
          <p:spPr>
            <a:xfrm>
              <a:off x="10135252" y="71151"/>
              <a:ext cx="420939" cy="452058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A75BEC-EB8E-2D95-1488-66379A455C79}"/>
                </a:ext>
              </a:extLst>
            </p:cNvPr>
            <p:cNvGrpSpPr/>
            <p:nvPr/>
          </p:nvGrpSpPr>
          <p:grpSpPr>
            <a:xfrm>
              <a:off x="5340284" y="1153223"/>
              <a:ext cx="3673087" cy="1143619"/>
              <a:chOff x="4810072" y="3927145"/>
              <a:chExt cx="3466748" cy="751377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4B90F38C-E6A1-DCFC-FDC6-4F15F04BCA02}"/>
                  </a:ext>
                </a:extLst>
              </p:cNvPr>
              <p:cNvSpPr/>
              <p:nvPr/>
            </p:nvSpPr>
            <p:spPr>
              <a:xfrm flipH="1">
                <a:off x="4912172" y="3927145"/>
                <a:ext cx="3364648" cy="747767"/>
              </a:xfrm>
              <a:prstGeom prst="round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2C581C46-1627-52C1-D843-E725A8137FEA}"/>
                  </a:ext>
                </a:extLst>
              </p:cNvPr>
              <p:cNvSpPr/>
              <p:nvPr/>
            </p:nvSpPr>
            <p:spPr>
              <a:xfrm flipH="1">
                <a:off x="4810072" y="4511920"/>
                <a:ext cx="277344" cy="166602"/>
              </a:xfrm>
              <a:prstGeom prst="triangle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1E80D2-17D2-1873-0DD4-DF4C0ABA0D08}"/>
                </a:ext>
              </a:extLst>
            </p:cNvPr>
            <p:cNvSpPr txBox="1"/>
            <p:nvPr/>
          </p:nvSpPr>
          <p:spPr>
            <a:xfrm>
              <a:off x="5672848" y="1242007"/>
              <a:ext cx="37764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cs typeface="FreesiaUPC" panose="020B0502040204020203" pitchFamily="34" charset="-34"/>
                </a:rPr>
                <a:t>Will do, thx! Isn’t she so cute! 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22B2FF3-2DD3-0DDF-6B32-379E675D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4635" y="2544153"/>
              <a:ext cx="6427253" cy="3607189"/>
            </a:xfrm>
            <a:prstGeom prst="flowChartAlternateProcess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61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E31BD-B2C7-0ED5-DA29-7183AB1AF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9" y="1323593"/>
            <a:ext cx="12192000" cy="5534407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BD35338-931D-9D8E-628F-E32E96EB64E1}"/>
              </a:ext>
            </a:extLst>
          </p:cNvPr>
          <p:cNvSpPr txBox="1">
            <a:spLocks noChangeArrowheads="1"/>
          </p:cNvSpPr>
          <p:nvPr/>
        </p:nvSpPr>
        <p:spPr>
          <a:xfrm>
            <a:off x="349028" y="218922"/>
            <a:ext cx="10741759" cy="951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Giardia Zoonosis –refer clients to CDC</a:t>
            </a:r>
            <a:endParaRPr kumimoji="0" lang="en-US" altLang="en-US" sz="44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9596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0A7C2A-3E9E-AD1E-1145-A12B4BC1B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954" y="68639"/>
            <a:ext cx="9113485" cy="6239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A14167-D02F-50B2-E1FC-3E770473BE46}"/>
              </a:ext>
            </a:extLst>
          </p:cNvPr>
          <p:cNvSpPr txBox="1"/>
          <p:nvPr/>
        </p:nvSpPr>
        <p:spPr>
          <a:xfrm>
            <a:off x="112107" y="6420029"/>
            <a:ext cx="4459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https://capcvet.org/guidelines/giardia/</a:t>
            </a:r>
          </a:p>
        </p:txBody>
      </p:sp>
    </p:spTree>
    <p:extLst>
      <p:ext uri="{BB962C8B-B14F-4D97-AF65-F5344CB8AC3E}">
        <p14:creationId xmlns:p14="http://schemas.microsoft.com/office/powerpoint/2010/main" val="19470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E14C3-7DFB-97C2-EE88-3FD0F15FBA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52" t="8962" b="4665"/>
          <a:stretch/>
        </p:blipFill>
        <p:spPr>
          <a:xfrm>
            <a:off x="1564640" y="89424"/>
            <a:ext cx="10552764" cy="67169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4430B7-3A1F-51C3-7C58-D2283959DFA9}"/>
              </a:ext>
            </a:extLst>
          </p:cNvPr>
          <p:cNvSpPr txBox="1"/>
          <p:nvPr/>
        </p:nvSpPr>
        <p:spPr>
          <a:xfrm rot="16200000">
            <a:off x="-2661920" y="2586463"/>
            <a:ext cx="6858002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500" b="1" i="0" u="none" strike="noStrike" kern="1200" cap="none" spc="-5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RELAX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8967A-0CFA-0599-5D5A-C8973392664F}"/>
              </a:ext>
            </a:extLst>
          </p:cNvPr>
          <p:cNvSpPr txBox="1"/>
          <p:nvPr/>
        </p:nvSpPr>
        <p:spPr>
          <a:xfrm>
            <a:off x="74596" y="343654"/>
            <a:ext cx="1685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1" i="0" u="none" strike="noStrike" kern="1200" cap="none" spc="-5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…no test questions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090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38858" y="881217"/>
            <a:ext cx="4681536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Bailey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6059" y="2278627"/>
            <a:ext cx="6415548" cy="307503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4-year-old FS APBT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1 week history of lethargy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Got into a fight with another pit bull about 4 weeks ago</a:t>
            </a:r>
          </a:p>
        </p:txBody>
      </p:sp>
      <p:pic>
        <p:nvPicPr>
          <p:cNvPr id="9" name="Picture 7" descr="h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1607" y="0"/>
            <a:ext cx="5520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9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394137-EA73-0232-C574-BDDD550BF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4B39AFAC-5182-4682-3FFD-AE43A46E861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11394"/>
            <a:ext cx="6386052" cy="17550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Physical Examination Findings</a:t>
            </a:r>
          </a:p>
        </p:txBody>
      </p:sp>
      <p:pic>
        <p:nvPicPr>
          <p:cNvPr id="9" name="Picture 7" descr="hope">
            <a:extLst>
              <a:ext uri="{FF2B5EF4-FFF2-40B4-BE49-F238E27FC236}">
                <a16:creationId xmlns:a16="http://schemas.microsoft.com/office/drawing/2014/main" id="{39715A06-BADF-E8CC-920C-70BA6C8E3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1607" y="0"/>
            <a:ext cx="5520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BDA76CDB-D212-B39A-3C74-593A0CB54F5D}"/>
              </a:ext>
            </a:extLst>
          </p:cNvPr>
          <p:cNvSpPr txBox="1">
            <a:spLocks/>
          </p:cNvSpPr>
          <p:nvPr/>
        </p:nvSpPr>
        <p:spPr>
          <a:xfrm>
            <a:off x="341911" y="1966452"/>
            <a:ext cx="4911213" cy="36477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T:102.0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HR: 96 bpm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RR: 24 bpm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Pale MM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CRT &lt;2 sec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Splenomegaly</a:t>
            </a:r>
          </a:p>
        </p:txBody>
      </p:sp>
    </p:spTree>
    <p:extLst>
      <p:ext uri="{BB962C8B-B14F-4D97-AF65-F5344CB8AC3E}">
        <p14:creationId xmlns:p14="http://schemas.microsoft.com/office/powerpoint/2010/main" val="3102749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DB534F-8010-63AA-FF5D-7E9BB7753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02CD4BA-6182-D1BE-9C93-961AC9E3AB4D}"/>
              </a:ext>
            </a:extLst>
          </p:cNvPr>
          <p:cNvSpPr txBox="1">
            <a:spLocks noChangeArrowheads="1"/>
          </p:cNvSpPr>
          <p:nvPr/>
        </p:nvSpPr>
        <p:spPr>
          <a:xfrm>
            <a:off x="189929" y="218769"/>
            <a:ext cx="2700755" cy="23916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Bailey’s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CBC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99EEA23-60CD-B18D-FD04-341BBABBE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89"/>
          <a:stretch/>
        </p:blipFill>
        <p:spPr bwMode="auto">
          <a:xfrm>
            <a:off x="2894723" y="441037"/>
            <a:ext cx="8770364" cy="415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4ECED6-293F-538F-6D97-DA4605928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39"/>
          <a:stretch/>
        </p:blipFill>
        <p:spPr>
          <a:xfrm>
            <a:off x="2890684" y="4761265"/>
            <a:ext cx="8814369" cy="14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49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50265-2A3D-57AE-1D1F-168EA0F9F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0841C90-2C2F-45AD-3C16-7025C8F74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60"/>
          <a:stretch/>
        </p:blipFill>
        <p:spPr bwMode="auto">
          <a:xfrm>
            <a:off x="2894196" y="231295"/>
            <a:ext cx="8861090" cy="63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129F36-18B6-5D04-434D-55D86F1B9BDA}"/>
              </a:ext>
            </a:extLst>
          </p:cNvPr>
          <p:cNvSpPr txBox="1">
            <a:spLocks noChangeArrowheads="1"/>
          </p:cNvSpPr>
          <p:nvPr/>
        </p:nvSpPr>
        <p:spPr>
          <a:xfrm>
            <a:off x="189929" y="218769"/>
            <a:ext cx="2700755" cy="23916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Bailey’s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CBC</a:t>
            </a:r>
          </a:p>
        </p:txBody>
      </p:sp>
    </p:spTree>
    <p:extLst>
      <p:ext uri="{BB962C8B-B14F-4D97-AF65-F5344CB8AC3E}">
        <p14:creationId xmlns:p14="http://schemas.microsoft.com/office/powerpoint/2010/main" val="840369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399ED8-F6A0-B6E6-224D-8EDE8C050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4E0BBB-4360-CFF6-49D3-91F7D374F4F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0943"/>
            <a:ext cx="6481678" cy="62739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What now?</a:t>
            </a:r>
          </a:p>
        </p:txBody>
      </p:sp>
      <p:pic>
        <p:nvPicPr>
          <p:cNvPr id="4" name="Picture 7" descr="hope">
            <a:extLst>
              <a:ext uri="{FF2B5EF4-FFF2-40B4-BE49-F238E27FC236}">
                <a16:creationId xmlns:a16="http://schemas.microsoft.com/office/drawing/2014/main" id="{FFB25C81-A17F-5F54-6E4B-FDBAF61A4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1607" y="0"/>
            <a:ext cx="5520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CA9EDA-0402-6D69-8BC5-2063215941FF}"/>
              </a:ext>
            </a:extLst>
          </p:cNvPr>
          <p:cNvSpPr txBox="1"/>
          <p:nvPr/>
        </p:nvSpPr>
        <p:spPr>
          <a:xfrm>
            <a:off x="179820" y="668334"/>
            <a:ext cx="55203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Interpretation</a:t>
            </a:r>
            <a:r>
              <a:rPr lang="en-US" sz="2000" u="sng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Splenomegaly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Anemia (regenerative) thrombocytopenia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mild neutrophilia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mild lymphopenia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monocytosis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0B0775-369D-BB57-1562-FB0E5141066F}"/>
              </a:ext>
            </a:extLst>
          </p:cNvPr>
          <p:cNvSpPr txBox="1"/>
          <p:nvPr/>
        </p:nvSpPr>
        <p:spPr>
          <a:xfrm>
            <a:off x="179820" y="2810771"/>
            <a:ext cx="661676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Differential </a:t>
            </a:r>
            <a:r>
              <a:rPr lang="en-US" sz="2000" u="sng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diagnosis: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74A4E7-D828-052A-CFCD-4CBFBADF19E4}"/>
              </a:ext>
            </a:extLst>
          </p:cNvPr>
          <p:cNvSpPr txBox="1"/>
          <p:nvPr/>
        </p:nvSpPr>
        <p:spPr>
          <a:xfrm>
            <a:off x="179820" y="4988273"/>
            <a:ext cx="601626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u="sng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Additional Diagnostics:</a:t>
            </a:r>
          </a:p>
        </p:txBody>
      </p:sp>
    </p:spTree>
    <p:extLst>
      <p:ext uri="{BB962C8B-B14F-4D97-AF65-F5344CB8AC3E}">
        <p14:creationId xmlns:p14="http://schemas.microsoft.com/office/powerpoint/2010/main" val="1650500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CDAA8F-FEAF-5C7D-2C1F-D850E8F2A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A93AD84E-2D2B-5ECD-E198-14D3D82504B2}"/>
              </a:ext>
            </a:extLst>
          </p:cNvPr>
          <p:cNvSpPr txBox="1">
            <a:spLocks noChangeArrowheads="1"/>
          </p:cNvSpPr>
          <p:nvPr/>
        </p:nvSpPr>
        <p:spPr>
          <a:xfrm>
            <a:off x="231223" y="420328"/>
            <a:ext cx="11449500" cy="14822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What Diagnostic tests would you choose to look for a blood-borne protozoa? 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A311C0A0-A6F4-BD2A-B0D2-4074C44DB4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9"/>
          <a:stretch/>
        </p:blipFill>
        <p:spPr bwMode="auto">
          <a:xfrm>
            <a:off x="1951596" y="1666567"/>
            <a:ext cx="8510184" cy="499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id="{791F7AA5-5014-4EB2-8C23-21FFADD84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105664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b="1" dirty="0">
                <a:latin typeface="Century Gothic" panose="020B0502020202020204" pitchFamily="34" charset="0"/>
              </a:rPr>
              <a:t>Babesia spp.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99AC628-5D06-4A18-843D-B19C82D2A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723" y="1270001"/>
            <a:ext cx="6643688" cy="2719951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Babesia spp. are vector-transmitted protozoal parasites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Infect and replicate in blood cells</a:t>
            </a:r>
          </a:p>
          <a:p>
            <a:pPr marL="0" indent="0" eaLnBrk="1" hangingPunct="1">
              <a:buNone/>
            </a:pPr>
            <a:endParaRPr lang="en-US" altLang="en-US" sz="3600" dirty="0">
              <a:latin typeface="Century Gothic" panose="020B0502020202020204" pitchFamily="34" charset="0"/>
            </a:endParaRPr>
          </a:p>
        </p:txBody>
      </p:sp>
      <p:grpSp>
        <p:nvGrpSpPr>
          <p:cNvPr id="21508" name="Group 12">
            <a:extLst>
              <a:ext uri="{FF2B5EF4-FFF2-40B4-BE49-F238E27FC236}">
                <a16:creationId xmlns:a16="http://schemas.microsoft.com/office/drawing/2014/main" id="{94DD4A96-A3A5-400D-9898-75E5C04CB10C}"/>
              </a:ext>
            </a:extLst>
          </p:cNvPr>
          <p:cNvGrpSpPr>
            <a:grpSpLocks/>
          </p:cNvGrpSpPr>
          <p:nvPr/>
        </p:nvGrpSpPr>
        <p:grpSpPr bwMode="auto">
          <a:xfrm>
            <a:off x="6570663" y="4022725"/>
            <a:ext cx="2035175" cy="2455863"/>
            <a:chOff x="4174905" y="4673869"/>
            <a:chExt cx="1505843" cy="1843021"/>
          </a:xfrm>
        </p:grpSpPr>
        <p:pic>
          <p:nvPicPr>
            <p:cNvPr id="21517" name="Picture 16">
              <a:extLst>
                <a:ext uri="{FF2B5EF4-FFF2-40B4-BE49-F238E27FC236}">
                  <a16:creationId xmlns:a16="http://schemas.microsoft.com/office/drawing/2014/main" id="{C0F8E973-D9FB-47A2-9EEC-E97B91D72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905" y="4673869"/>
              <a:ext cx="1505843" cy="136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8" name="Rectangle 17">
              <a:extLst>
                <a:ext uri="{FF2B5EF4-FFF2-40B4-BE49-F238E27FC236}">
                  <a16:creationId xmlns:a16="http://schemas.microsoft.com/office/drawing/2014/main" id="{3276A76E-F9CB-4C64-AC82-4347CBE6B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905" y="5985681"/>
              <a:ext cx="1505843" cy="53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Century Gothic" panose="020B0502020202020204" pitchFamily="34" charset="0"/>
                </a:rPr>
                <a:t>Rhipicephalus sanguineus</a:t>
              </a:r>
            </a:p>
          </p:txBody>
        </p:sp>
      </p:grpSp>
      <p:grpSp>
        <p:nvGrpSpPr>
          <p:cNvPr id="21509" name="Group 13">
            <a:extLst>
              <a:ext uri="{FF2B5EF4-FFF2-40B4-BE49-F238E27FC236}">
                <a16:creationId xmlns:a16="http://schemas.microsoft.com/office/drawing/2014/main" id="{5055C5D8-08D3-4435-83A3-471446793A69}"/>
              </a:ext>
            </a:extLst>
          </p:cNvPr>
          <p:cNvGrpSpPr>
            <a:grpSpLocks/>
          </p:cNvGrpSpPr>
          <p:nvPr/>
        </p:nvGrpSpPr>
        <p:grpSpPr bwMode="auto">
          <a:xfrm>
            <a:off x="9158288" y="4211638"/>
            <a:ext cx="2798762" cy="2062162"/>
            <a:chOff x="6929435" y="4744415"/>
            <a:chExt cx="2072819" cy="1547231"/>
          </a:xfrm>
        </p:grpSpPr>
        <p:pic>
          <p:nvPicPr>
            <p:cNvPr id="21515" name="Picture 14">
              <a:extLst>
                <a:ext uri="{FF2B5EF4-FFF2-40B4-BE49-F238E27FC236}">
                  <a16:creationId xmlns:a16="http://schemas.microsoft.com/office/drawing/2014/main" id="{B73C0A7A-2BBA-4949-A254-1E413B89B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35" y="4744415"/>
              <a:ext cx="2072819" cy="122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Rectangle 15">
              <a:extLst>
                <a:ext uri="{FF2B5EF4-FFF2-40B4-BE49-F238E27FC236}">
                  <a16:creationId xmlns:a16="http://schemas.microsoft.com/office/drawing/2014/main" id="{1FEEB070-9D20-44D0-8CFA-46AF5C4F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4168" y="5991397"/>
              <a:ext cx="1963352" cy="300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Century Gothic" panose="020B0502020202020204" pitchFamily="34" charset="0"/>
                </a:rPr>
                <a:t>Haemaphysalis spp.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2AA93-0C35-4B97-A71E-F174FC7C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379413"/>
            <a:ext cx="4581525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 descr="4. Lone Star Tick">
            <a:extLst>
              <a:ext uri="{FF2B5EF4-FFF2-40B4-BE49-F238E27FC236}">
                <a16:creationId xmlns:a16="http://schemas.microsoft.com/office/drawing/2014/main" id="{804F2C33-C681-41E4-95C5-0827DD5E5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3941763"/>
            <a:ext cx="1897062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17">
            <a:extLst>
              <a:ext uri="{FF2B5EF4-FFF2-40B4-BE49-F238E27FC236}">
                <a16:creationId xmlns:a16="http://schemas.microsoft.com/office/drawing/2014/main" id="{18B90412-1D7D-44AB-AAE1-4D6E3E04B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5789613"/>
            <a:ext cx="2247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2060"/>
                </a:solidFill>
                <a:latin typeface="Century Gothic" panose="020B0502020202020204" pitchFamily="34" charset="0"/>
              </a:rPr>
              <a:t>Amblyomma americanum</a:t>
            </a:r>
          </a:p>
        </p:txBody>
      </p:sp>
      <p:pic>
        <p:nvPicPr>
          <p:cNvPr id="21513" name="Picture 10" descr="Image result for dermacentor variabilis">
            <a:extLst>
              <a:ext uri="{FF2B5EF4-FFF2-40B4-BE49-F238E27FC236}">
                <a16:creationId xmlns:a16="http://schemas.microsoft.com/office/drawing/2014/main" id="{244CAAF4-C13C-45E1-BE15-F7C4B0F4B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4111625"/>
            <a:ext cx="1931987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19">
            <a:extLst>
              <a:ext uri="{FF2B5EF4-FFF2-40B4-BE49-F238E27FC236}">
                <a16:creationId xmlns:a16="http://schemas.microsoft.com/office/drawing/2014/main" id="{D1CDBCD2-8072-423E-B07D-FE5C54525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835650"/>
            <a:ext cx="1931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Century Gothic" panose="020B0502020202020204" pitchFamily="34" charset="0"/>
              </a:rPr>
              <a:t>Dermacentor variabilis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A7BCF4B-D8FB-B0CB-C1DF-8647B5702577}"/>
              </a:ext>
            </a:extLst>
          </p:cNvPr>
          <p:cNvSpPr txBox="1">
            <a:spLocks noChangeArrowheads="1"/>
          </p:cNvSpPr>
          <p:nvPr/>
        </p:nvSpPr>
        <p:spPr>
          <a:xfrm>
            <a:off x="701333" y="615749"/>
            <a:ext cx="9939991" cy="151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Name the 4 types of </a:t>
            </a: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protozoal </a:t>
            </a:r>
            <a:r>
              <a:rPr kumimoji="0" lang="en-US" altLang="en-US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pathogenesis we discussed</a:t>
            </a:r>
          </a:p>
        </p:txBody>
      </p:sp>
    </p:spTree>
    <p:extLst>
      <p:ext uri="{BB962C8B-B14F-4D97-AF65-F5344CB8AC3E}">
        <p14:creationId xmlns:p14="http://schemas.microsoft.com/office/powerpoint/2010/main" val="3791439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4EB6110-7BB2-4F8F-B161-09B09F80D1BB}"/>
              </a:ext>
            </a:extLst>
          </p:cNvPr>
          <p:cNvSpPr txBox="1">
            <a:spLocks noChangeArrowheads="1"/>
          </p:cNvSpPr>
          <p:nvPr/>
        </p:nvSpPr>
        <p:spPr>
          <a:xfrm>
            <a:off x="2752289" y="300911"/>
            <a:ext cx="7315200" cy="7620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Babesiosis Pathogenesis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EB9153-A56D-C73B-D4A1-8DFD0125B8CC}"/>
              </a:ext>
            </a:extLst>
          </p:cNvPr>
          <p:cNvGrpSpPr/>
          <p:nvPr/>
        </p:nvGrpSpPr>
        <p:grpSpPr>
          <a:xfrm>
            <a:off x="556006" y="1380022"/>
            <a:ext cx="6220823" cy="1994288"/>
            <a:chOff x="304800" y="4531084"/>
            <a:chExt cx="5638800" cy="1994288"/>
          </a:xfrm>
        </p:grpSpPr>
        <p:sp>
          <p:nvSpPr>
            <p:cNvPr id="39939" name="Rectangle 2">
              <a:extLst>
                <a:ext uri="{FF2B5EF4-FFF2-40B4-BE49-F238E27FC236}">
                  <a16:creationId xmlns:a16="http://schemas.microsoft.com/office/drawing/2014/main" id="{A7BE8CDE-0370-493A-9EAE-085CD0980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4531084"/>
              <a:ext cx="5638800" cy="5238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1. Autoimmune Reactions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736D541-1DBB-4579-A0A4-B66F18FE0D10}"/>
                </a:ext>
              </a:extLst>
            </p:cNvPr>
            <p:cNvSpPr/>
            <p:nvPr/>
          </p:nvSpPr>
          <p:spPr>
            <a:xfrm>
              <a:off x="304800" y="5140377"/>
              <a:ext cx="519936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Autoantibodies directed against host erythrocytes and platelets (IMHA)</a:t>
              </a:r>
            </a:p>
          </p:txBody>
        </p:sp>
      </p:grpSp>
      <p:pic>
        <p:nvPicPr>
          <p:cNvPr id="40965" name="Picture 4" descr="c07f005">
            <a:extLst>
              <a:ext uri="{FF2B5EF4-FFF2-40B4-BE49-F238E27FC236}">
                <a16:creationId xmlns:a16="http://schemas.microsoft.com/office/drawing/2014/main" id="{986F9A82-5F84-4FB6-87EF-BCFEDABC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06" y="1138360"/>
            <a:ext cx="30480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A31C25-3B1A-4AF3-AD38-05AE39EFCCBE}"/>
              </a:ext>
            </a:extLst>
          </p:cNvPr>
          <p:cNvSpPr/>
          <p:nvPr/>
        </p:nvSpPr>
        <p:spPr>
          <a:xfrm>
            <a:off x="497013" y="5154001"/>
            <a:ext cx="63388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2. Direct destruction of erythrocytes </a:t>
            </a: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during multiple asexual cycles is cause of disease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C1CA3-840C-48F4-B30E-C023F8340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23" y="4340939"/>
            <a:ext cx="29511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18E3007-09C8-4310-BAD8-7F0D8DD41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9900" y="86659"/>
            <a:ext cx="5791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Babesiosis</a:t>
            </a:r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 Clinical Signs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5C8D186A-7BFF-4339-96ED-6646CC5037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399"/>
            <a:ext cx="3959225" cy="5094941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u="sng" dirty="0">
                <a:latin typeface="Century Gothic" panose="020B0502020202020204" pitchFamily="34" charset="0"/>
              </a:rPr>
              <a:t>History </a:t>
            </a:r>
            <a:endParaRPr lang="en-US" altLang="en-US" dirty="0"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Any age dog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Lethargy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Depression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Pale mucous membranes (MM)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Discolored urine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Dog fight/bite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Tick attachment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Blood transfusion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9E1EDA98-887E-4646-AD38-4940D46080D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02856" y="1668631"/>
            <a:ext cx="4876800" cy="4495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u="sng" dirty="0">
                <a:latin typeface="Century Gothic" panose="020B0502020202020204" pitchFamily="34" charset="0"/>
              </a:rPr>
              <a:t>Physical Exam Findings</a:t>
            </a:r>
            <a:endParaRPr lang="en-US" altLang="en-US" dirty="0"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Fever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Splenomegaly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Pale MM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err="1">
                <a:latin typeface="Century Gothic" panose="020B0502020202020204" pitchFamily="34" charset="0"/>
              </a:rPr>
              <a:t>Lymphadenomegaly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Jaundice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Normal?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latin typeface="Century Gothic" panose="020B0502020202020204" pitchFamily="34" charset="0"/>
            </a:endParaRPr>
          </a:p>
        </p:txBody>
      </p:sp>
      <p:pic>
        <p:nvPicPr>
          <p:cNvPr id="31749" name="Picture 11">
            <a:extLst>
              <a:ext uri="{FF2B5EF4-FFF2-40B4-BE49-F238E27FC236}">
                <a16:creationId xmlns:a16="http://schemas.microsoft.com/office/drawing/2014/main" id="{D0B19A97-7C99-41EB-B3B4-696B18E0B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924401"/>
            <a:ext cx="4156075" cy="249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EAC887-A49A-E3B5-B9CE-0BB08F5D57C6}"/>
              </a:ext>
            </a:extLst>
          </p:cNvPr>
          <p:cNvSpPr txBox="1"/>
          <p:nvPr/>
        </p:nvSpPr>
        <p:spPr>
          <a:xfrm>
            <a:off x="4446586" y="693569"/>
            <a:ext cx="3832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Acute or chronic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67B8AC-4815-1753-9D4C-BCB5F7D5CDB0}"/>
              </a:ext>
            </a:extLst>
          </p:cNvPr>
          <p:cNvGrpSpPr/>
          <p:nvPr/>
        </p:nvGrpSpPr>
        <p:grpSpPr>
          <a:xfrm>
            <a:off x="512387" y="204341"/>
            <a:ext cx="3159625" cy="6310759"/>
            <a:chOff x="512387" y="204341"/>
            <a:chExt cx="3159625" cy="631075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3DFDE24-92A1-069B-89ED-2813FE1B4B96}"/>
                </a:ext>
              </a:extLst>
            </p:cNvPr>
            <p:cNvGrpSpPr/>
            <p:nvPr/>
          </p:nvGrpSpPr>
          <p:grpSpPr>
            <a:xfrm>
              <a:off x="512387" y="204341"/>
              <a:ext cx="3159625" cy="6310759"/>
              <a:chOff x="5019675" y="166241"/>
              <a:chExt cx="3159625" cy="631075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FDA9AC6-C386-95EC-BABD-829576A1B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872" b="1274"/>
              <a:stretch/>
            </p:blipFill>
            <p:spPr>
              <a:xfrm>
                <a:off x="5019675" y="166241"/>
                <a:ext cx="3159625" cy="631075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042F4D3-4088-56D9-4967-DC00BE7D4718}"/>
                  </a:ext>
                </a:extLst>
              </p:cNvPr>
              <p:cNvSpPr/>
              <p:nvPr/>
            </p:nvSpPr>
            <p:spPr>
              <a:xfrm>
                <a:off x="5086350" y="1304925"/>
                <a:ext cx="2990850" cy="434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19775-4FFC-9184-93ED-AFD93E6D8090}"/>
                </a:ext>
              </a:extLst>
            </p:cNvPr>
            <p:cNvGrpSpPr/>
            <p:nvPr/>
          </p:nvGrpSpPr>
          <p:grpSpPr>
            <a:xfrm flipH="1">
              <a:off x="672650" y="3997031"/>
              <a:ext cx="2166291" cy="1352550"/>
              <a:chOff x="6219825" y="342900"/>
              <a:chExt cx="3028950" cy="933450"/>
            </a:xfrm>
            <a:solidFill>
              <a:srgbClr val="E6E6E6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FFD5D5D-EC04-AB4D-A257-83DAE0AA9870}"/>
                  </a:ext>
                </a:extLst>
              </p:cNvPr>
              <p:cNvSpPr/>
              <p:nvPr/>
            </p:nvSpPr>
            <p:spPr>
              <a:xfrm>
                <a:off x="6219825" y="342900"/>
                <a:ext cx="3028950" cy="93345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132F86DE-B0AB-65F3-6673-A8ED63F817D5}"/>
                  </a:ext>
                </a:extLst>
              </p:cNvPr>
              <p:cNvSpPr/>
              <p:nvPr/>
            </p:nvSpPr>
            <p:spPr>
              <a:xfrm>
                <a:off x="9061181" y="1187198"/>
                <a:ext cx="180975" cy="706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B225AAA-7BCB-B02E-22E1-6A2F9F514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4167"/>
            <a:stretch/>
          </p:blipFill>
          <p:spPr>
            <a:xfrm>
              <a:off x="626676" y="1408295"/>
              <a:ext cx="2149697" cy="24683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D21FF2-1AF5-E7B2-1F0B-68FC9F83E9A7}"/>
                </a:ext>
              </a:extLst>
            </p:cNvPr>
            <p:cNvSpPr txBox="1"/>
            <p:nvPr/>
          </p:nvSpPr>
          <p:spPr>
            <a:xfrm>
              <a:off x="742100" y="4011586"/>
              <a:ext cx="22067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FreesiaUPC" panose="020B0502040204020203" pitchFamily="34" charset="-34"/>
                </a:rPr>
                <a:t>Hey Doc!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FreesiaUPC" panose="020B0502040204020203" pitchFamily="34" charset="-34"/>
                </a:rPr>
                <a:t>just got a new puppy from the shelter. Is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FreesiaUPC" panose="020B0502040204020203" pitchFamily="34" charset="-34"/>
                </a:rPr>
                <a:t>this normal? This is Amy Smith btw.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4F7361-2825-845A-2039-358B4BCA7A1E}"/>
              </a:ext>
            </a:extLst>
          </p:cNvPr>
          <p:cNvSpPr txBox="1"/>
          <p:nvPr/>
        </p:nvSpPr>
        <p:spPr>
          <a:xfrm>
            <a:off x="4000500" y="259692"/>
            <a:ext cx="3781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From this text, what do you know already?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3F5C84-00C8-F58D-85C4-87D3D8F5C5E7}"/>
              </a:ext>
            </a:extLst>
          </p:cNvPr>
          <p:cNvSpPr txBox="1"/>
          <p:nvPr/>
        </p:nvSpPr>
        <p:spPr>
          <a:xfrm>
            <a:off x="4056675" y="1264086"/>
            <a:ext cx="32575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immunosuppressed? unvaccinated?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dewormed?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63BC90-9F6E-183B-D01A-406A91955885}"/>
              </a:ext>
            </a:extLst>
          </p:cNvPr>
          <p:cNvSpPr txBox="1"/>
          <p:nvPr/>
        </p:nvSpPr>
        <p:spPr>
          <a:xfrm>
            <a:off x="4056675" y="2936782"/>
            <a:ext cx="31596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Around other dogs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infectious?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8AA362-3002-1045-5C61-2C56DE933DEA}"/>
              </a:ext>
            </a:extLst>
          </p:cNvPr>
          <p:cNvSpPr txBox="1"/>
          <p:nvPr/>
        </p:nvSpPr>
        <p:spPr>
          <a:xfrm>
            <a:off x="4056675" y="3870815"/>
            <a:ext cx="365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Stressful environment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immunosuppressed?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85269F-FBF7-08B6-383A-B560306304AB}"/>
              </a:ext>
            </a:extLst>
          </p:cNvPr>
          <p:cNvGrpSpPr/>
          <p:nvPr/>
        </p:nvGrpSpPr>
        <p:grpSpPr>
          <a:xfrm>
            <a:off x="7977775" y="204339"/>
            <a:ext cx="3159625" cy="6310759"/>
            <a:chOff x="8327536" y="204340"/>
            <a:chExt cx="3159625" cy="631075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8DA1CF4-3BF3-DFA3-7639-1FCDAC580CB3}"/>
                </a:ext>
              </a:extLst>
            </p:cNvPr>
            <p:cNvGrpSpPr/>
            <p:nvPr/>
          </p:nvGrpSpPr>
          <p:grpSpPr>
            <a:xfrm>
              <a:off x="8327536" y="204340"/>
              <a:ext cx="3159625" cy="6310759"/>
              <a:chOff x="5019675" y="166241"/>
              <a:chExt cx="3159625" cy="6310759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9C5272A-2C68-A1E4-8671-1C283CDADF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872" b="1274"/>
              <a:stretch/>
            </p:blipFill>
            <p:spPr>
              <a:xfrm>
                <a:off x="5019675" y="166241"/>
                <a:ext cx="3159625" cy="631075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A1E64DA-F9DE-12B1-68C3-30B998C3D047}"/>
                  </a:ext>
                </a:extLst>
              </p:cNvPr>
              <p:cNvSpPr/>
              <p:nvPr/>
            </p:nvSpPr>
            <p:spPr>
              <a:xfrm>
                <a:off x="5086350" y="1304925"/>
                <a:ext cx="2990850" cy="434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7A19FC6-8610-339A-6BA4-5F26EC8A4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77431"/>
            <a:stretch/>
          </p:blipFill>
          <p:spPr>
            <a:xfrm>
              <a:off x="8462956" y="1340347"/>
              <a:ext cx="2149697" cy="7346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E4942-AC3E-4391-D09D-660A8036FFD6}"/>
                </a:ext>
              </a:extLst>
            </p:cNvPr>
            <p:cNvGrpSpPr/>
            <p:nvPr/>
          </p:nvGrpSpPr>
          <p:grpSpPr>
            <a:xfrm>
              <a:off x="8457295" y="2157471"/>
              <a:ext cx="2276206" cy="1352550"/>
              <a:chOff x="8487799" y="3997030"/>
              <a:chExt cx="2276206" cy="135255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67CF5FE-5F97-121C-24C3-37F96C5C864C}"/>
                  </a:ext>
                </a:extLst>
              </p:cNvPr>
              <p:cNvGrpSpPr/>
              <p:nvPr/>
            </p:nvGrpSpPr>
            <p:grpSpPr>
              <a:xfrm flipH="1">
                <a:off x="8487799" y="3997030"/>
                <a:ext cx="2166291" cy="1352550"/>
                <a:chOff x="6219825" y="342900"/>
                <a:chExt cx="3028950" cy="933450"/>
              </a:xfrm>
              <a:solidFill>
                <a:srgbClr val="E6E6E6"/>
              </a:solidFill>
            </p:grpSpPr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3DAB5692-C2D3-BCE1-B145-9574CF70A199}"/>
                    </a:ext>
                  </a:extLst>
                </p:cNvPr>
                <p:cNvSpPr/>
                <p:nvPr/>
              </p:nvSpPr>
              <p:spPr>
                <a:xfrm>
                  <a:off x="6219825" y="342900"/>
                  <a:ext cx="3028950" cy="93345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Isosceles Triangle 29">
                  <a:extLst>
                    <a:ext uri="{FF2B5EF4-FFF2-40B4-BE49-F238E27FC236}">
                      <a16:creationId xmlns:a16="http://schemas.microsoft.com/office/drawing/2014/main" id="{EDA0B98D-51E3-008C-A45C-1547F144A87B}"/>
                    </a:ext>
                  </a:extLst>
                </p:cNvPr>
                <p:cNvSpPr/>
                <p:nvPr/>
              </p:nvSpPr>
              <p:spPr>
                <a:xfrm>
                  <a:off x="9061181" y="1187198"/>
                  <a:ext cx="180975" cy="7067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FB55D8F-10BC-E889-EFE9-5E0734333789}"/>
                  </a:ext>
                </a:extLst>
              </p:cNvPr>
              <p:cNvSpPr txBox="1"/>
              <p:nvPr/>
            </p:nvSpPr>
            <p:spPr>
              <a:xfrm>
                <a:off x="8557249" y="4011585"/>
                <a:ext cx="220675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FreesiaUPC" panose="020B0502040204020203" pitchFamily="34" charset="-34"/>
                  </a:rPr>
                  <a:t>Hey Doc!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FreesiaUPC" panose="020B0502040204020203" pitchFamily="34" charset="-34"/>
                  </a:rPr>
                  <a:t>just got a new puppy from the shelter. Is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FreesiaUPC" panose="020B0502040204020203" pitchFamily="34" charset="-34"/>
                  </a:rPr>
                  <a:t>this normal? This is Amy Smith btw.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2068E1-F304-CCDE-C69A-69CA0B0EFA33}"/>
                </a:ext>
              </a:extLst>
            </p:cNvPr>
            <p:cNvGrpSpPr/>
            <p:nvPr/>
          </p:nvGrpSpPr>
          <p:grpSpPr>
            <a:xfrm>
              <a:off x="8876272" y="3596582"/>
              <a:ext cx="2472744" cy="471136"/>
              <a:chOff x="8865040" y="3986300"/>
              <a:chExt cx="2472744" cy="471136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04826E2-9A04-CB27-0B23-F5CB9704AF0A}"/>
                  </a:ext>
                </a:extLst>
              </p:cNvPr>
              <p:cNvGrpSpPr/>
              <p:nvPr/>
            </p:nvGrpSpPr>
            <p:grpSpPr>
              <a:xfrm>
                <a:off x="8865040" y="3986300"/>
                <a:ext cx="2472744" cy="471136"/>
                <a:chOff x="6219825" y="342900"/>
                <a:chExt cx="3104291" cy="938784"/>
              </a:xfrm>
              <a:solidFill>
                <a:srgbClr val="0099FF"/>
              </a:solidFill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75334009-4D7B-2156-C26B-3CB604FCF927}"/>
                    </a:ext>
                  </a:extLst>
                </p:cNvPr>
                <p:cNvSpPr/>
                <p:nvPr/>
              </p:nvSpPr>
              <p:spPr>
                <a:xfrm>
                  <a:off x="6219825" y="342900"/>
                  <a:ext cx="3028950" cy="93345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2D061AD3-3533-2DF0-B464-72131BCA4649}"/>
                    </a:ext>
                  </a:extLst>
                </p:cNvPr>
                <p:cNvSpPr/>
                <p:nvPr/>
              </p:nvSpPr>
              <p:spPr>
                <a:xfrm>
                  <a:off x="9027278" y="1187198"/>
                  <a:ext cx="296838" cy="94486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E5E6E5D-0243-1902-F66C-12C930C17580}"/>
                  </a:ext>
                </a:extLst>
              </p:cNvPr>
              <p:cNvSpPr txBox="1"/>
              <p:nvPr/>
            </p:nvSpPr>
            <p:spPr>
              <a:xfrm>
                <a:off x="8898993" y="4069051"/>
                <a:ext cx="23994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FreesiaUPC" panose="020B0502040204020203" pitchFamily="34" charset="-34"/>
                  </a:rPr>
                  <a:t>How’d u get my number?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835A633-F7A9-5672-DDF7-67CC005B8726}"/>
                </a:ext>
              </a:extLst>
            </p:cNvPr>
            <p:cNvGrpSpPr/>
            <p:nvPr/>
          </p:nvGrpSpPr>
          <p:grpSpPr>
            <a:xfrm>
              <a:off x="9106543" y="4648705"/>
              <a:ext cx="2266368" cy="917983"/>
              <a:chOff x="6219825" y="342900"/>
              <a:chExt cx="3104291" cy="933450"/>
            </a:xfrm>
            <a:solidFill>
              <a:srgbClr val="0099FF"/>
            </a:solidFill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5C9E9BD-D277-99D2-E485-7C25562FC173}"/>
                  </a:ext>
                </a:extLst>
              </p:cNvPr>
              <p:cNvSpPr/>
              <p:nvPr/>
            </p:nvSpPr>
            <p:spPr>
              <a:xfrm>
                <a:off x="6219825" y="342900"/>
                <a:ext cx="3028950" cy="93345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C1A5873A-CCDB-6900-7D6E-E6AE1F2EFF24}"/>
                  </a:ext>
                </a:extLst>
              </p:cNvPr>
              <p:cNvSpPr/>
              <p:nvPr/>
            </p:nvSpPr>
            <p:spPr>
              <a:xfrm>
                <a:off x="9027278" y="1172914"/>
                <a:ext cx="296838" cy="9448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907E81E-BAF3-A4BA-930A-AA0F5752AD97}"/>
                </a:ext>
              </a:extLst>
            </p:cNvPr>
            <p:cNvGrpSpPr/>
            <p:nvPr/>
          </p:nvGrpSpPr>
          <p:grpSpPr>
            <a:xfrm>
              <a:off x="10543497" y="4166158"/>
              <a:ext cx="766206" cy="396557"/>
              <a:chOff x="10620108" y="4491133"/>
              <a:chExt cx="766206" cy="39655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79EDE4A-695E-742F-1956-A6A6899857B5}"/>
                  </a:ext>
                </a:extLst>
              </p:cNvPr>
              <p:cNvGrpSpPr/>
              <p:nvPr/>
            </p:nvGrpSpPr>
            <p:grpSpPr>
              <a:xfrm>
                <a:off x="10620108" y="4491133"/>
                <a:ext cx="766206" cy="396557"/>
                <a:chOff x="6219825" y="342900"/>
                <a:chExt cx="3104291" cy="938784"/>
              </a:xfrm>
              <a:solidFill>
                <a:srgbClr val="0099FF"/>
              </a:solidFill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6581AB24-15C8-0884-A91B-1321C1BF9596}"/>
                    </a:ext>
                  </a:extLst>
                </p:cNvPr>
                <p:cNvSpPr/>
                <p:nvPr/>
              </p:nvSpPr>
              <p:spPr>
                <a:xfrm>
                  <a:off x="6219825" y="342900"/>
                  <a:ext cx="3028950" cy="93345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5C993362-3C10-E74D-BB99-3E3145669AFE}"/>
                    </a:ext>
                  </a:extLst>
                </p:cNvPr>
                <p:cNvSpPr/>
                <p:nvPr/>
              </p:nvSpPr>
              <p:spPr>
                <a:xfrm>
                  <a:off x="9027278" y="1187198"/>
                  <a:ext cx="296838" cy="94486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CCD406B-09DA-A828-B062-509F6FB88565}"/>
                  </a:ext>
                </a:extLst>
              </p:cNvPr>
              <p:cNvSpPr txBox="1"/>
              <p:nvPr/>
            </p:nvSpPr>
            <p:spPr>
              <a:xfrm>
                <a:off x="10687370" y="4520561"/>
                <a:ext cx="6482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FreesiaUPC" panose="020B0502040204020203" pitchFamily="34" charset="-34"/>
                  </a:rPr>
                  <a:t>Nvm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FreesiaUPC" panose="020B0502040204020203" pitchFamily="34" charset="-34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8657DD-2EFB-D03E-34FF-FB34E01DF7D4}"/>
                </a:ext>
              </a:extLst>
            </p:cNvPr>
            <p:cNvSpPr txBox="1"/>
            <p:nvPr/>
          </p:nvSpPr>
          <p:spPr>
            <a:xfrm>
              <a:off x="9184270" y="4656071"/>
              <a:ext cx="220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FreesiaUPC" panose="020B0502040204020203" pitchFamily="34" charset="-34"/>
                </a:rPr>
                <a:t>No this is not normal. Please bring your new baby in to see me </a:t>
              </a:r>
            </a:p>
          </p:txBody>
        </p:sp>
        <p:pic>
          <p:nvPicPr>
            <p:cNvPr id="42" name="Picture 41" descr="A yellow smiley face with a black background&#10;&#10;Description automatically generated">
              <a:extLst>
                <a:ext uri="{FF2B5EF4-FFF2-40B4-BE49-F238E27FC236}">
                  <a16:creationId xmlns:a16="http://schemas.microsoft.com/office/drawing/2014/main" id="{0904EFC7-4BF6-91EB-C22E-5E89CF96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6" t="8469" r="17185" b="8976"/>
            <a:stretch/>
          </p:blipFill>
          <p:spPr>
            <a:xfrm>
              <a:off x="10874880" y="5220347"/>
              <a:ext cx="269167" cy="26672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C060A6-514B-20E0-3AE7-42475639CD0A}"/>
              </a:ext>
            </a:extLst>
          </p:cNvPr>
          <p:cNvSpPr txBox="1"/>
          <p:nvPr/>
        </p:nvSpPr>
        <p:spPr>
          <a:xfrm>
            <a:off x="4056675" y="4804847"/>
            <a:ext cx="365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Stool characteristics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small bowel?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3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>
            <a:extLst>
              <a:ext uri="{FF2B5EF4-FFF2-40B4-BE49-F238E27FC236}">
                <a16:creationId xmlns:a16="http://schemas.microsoft.com/office/drawing/2014/main" id="{7BA3A86C-1A97-411C-B68E-C282C4694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2288" y="219076"/>
            <a:ext cx="11379200" cy="788987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Babesiosis Common Hematological findings</a:t>
            </a:r>
            <a:endParaRPr lang="en-US" alt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2D33962-6BE4-4B4F-91FE-AFB480C5F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58888"/>
            <a:ext cx="9906000" cy="1789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3CCCC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Thrombocytopenia (</a:t>
            </a:r>
            <a:r>
              <a:rPr kumimoji="0" lang="en-US" alt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33CCCC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more common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3CCCC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3CCCC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Anemia</a:t>
            </a: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33CCCC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3CCCC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5060" name="Picture 3" descr="c07f005">
            <a:extLst>
              <a:ext uri="{FF2B5EF4-FFF2-40B4-BE49-F238E27FC236}">
                <a16:creationId xmlns:a16="http://schemas.microsoft.com/office/drawing/2014/main" id="{FB8CF322-298B-4FC8-8F20-4A31F68F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75" y="3298825"/>
            <a:ext cx="23733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4">
            <a:extLst>
              <a:ext uri="{FF2B5EF4-FFF2-40B4-BE49-F238E27FC236}">
                <a16:creationId xmlns:a16="http://schemas.microsoft.com/office/drawing/2014/main" id="{A4989588-DE1D-4032-8A34-F8FE5E013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138" y="5572125"/>
            <a:ext cx="2938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Autoagglutination</a:t>
            </a:r>
          </a:p>
        </p:txBody>
      </p:sp>
      <p:pic>
        <p:nvPicPr>
          <p:cNvPr id="45062" name="Picture 5" descr="Image result for spherocytes">
            <a:extLst>
              <a:ext uri="{FF2B5EF4-FFF2-40B4-BE49-F238E27FC236}">
                <a16:creationId xmlns:a16="http://schemas.microsoft.com/office/drawing/2014/main" id="{A7E7118F-3FEB-46BF-8583-5366D2AD9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581400"/>
            <a:ext cx="2057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6">
            <a:extLst>
              <a:ext uri="{FF2B5EF4-FFF2-40B4-BE49-F238E27FC236}">
                <a16:creationId xmlns:a16="http://schemas.microsoft.com/office/drawing/2014/main" id="{BF1ED6DA-6AF7-405C-A62B-81FDFCFD9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304165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Spherocytes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B85ADA-7620-4928-944A-AE11D3040791}"/>
              </a:ext>
            </a:extLst>
          </p:cNvPr>
          <p:cNvSpPr/>
          <p:nvPr/>
        </p:nvSpPr>
        <p:spPr>
          <a:xfrm>
            <a:off x="377825" y="3757613"/>
            <a:ext cx="6378575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If it looks like 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3CCCC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IMHA </a:t>
            </a: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You’d better think about </a:t>
            </a:r>
            <a:r>
              <a:rPr kumimoji="0" lang="en-US" alt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Babesia</a:t>
            </a: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>
            <a:extLst>
              <a:ext uri="{FF2B5EF4-FFF2-40B4-BE49-F238E27FC236}">
                <a16:creationId xmlns:a16="http://schemas.microsoft.com/office/drawing/2014/main" id="{26FC866C-1C77-4A89-A8E4-C943CD676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10058400" cy="9144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rgbClr val="002060"/>
                </a:solidFill>
                <a:latin typeface="Century Gothic" panose="020B0502020202020204" pitchFamily="34" charset="0"/>
              </a:rPr>
              <a:t>Babesiosis Biochemical findings</a:t>
            </a:r>
            <a:endParaRPr lang="en-US" altLang="en-US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7FE130F-74B0-4F90-9DA4-2A650D65B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9220200" cy="4953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+/- Hyperglobulinemia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+/- Hyperbilirubinemia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+/- Increased liver enzymes (mild)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+/- Mild azotemia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6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No pathognomonic biochemical findings!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>
            <a:extLst>
              <a:ext uri="{FF2B5EF4-FFF2-40B4-BE49-F238E27FC236}">
                <a16:creationId xmlns:a16="http://schemas.microsoft.com/office/drawing/2014/main" id="{3458251F-37FE-4E7E-B663-7D946E7A6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566400" cy="11430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002060"/>
                </a:solidFill>
                <a:latin typeface="Century Gothic" panose="020B0502020202020204" pitchFamily="34" charset="0"/>
              </a:rPr>
              <a:t>Babesiosis Diagnosis</a:t>
            </a:r>
            <a:endParaRPr lang="en-US" altLang="en-US" sz="40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A466F124-7E9E-48FC-867E-610029800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10256838" cy="37242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Parasite visualization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Serology (testing for antibodies)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PCR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altLang="en-US" b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will allow you to speciate the </a:t>
            </a:r>
            <a:r>
              <a:rPr lang="en-US" altLang="en-US" b="1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Babesia</a:t>
            </a:r>
            <a:r>
              <a:rPr lang="en-US" altLang="en-US" b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spp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34820" name="Rectangle 1">
            <a:extLst>
              <a:ext uri="{FF2B5EF4-FFF2-40B4-BE49-F238E27FC236}">
                <a16:creationId xmlns:a16="http://schemas.microsoft.com/office/drawing/2014/main" id="{A98CD043-B82E-4ABA-97C7-3FD9DC322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724400"/>
            <a:ext cx="10058400" cy="132397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 3 tests are useful, but PCR is probably the “best test” if you choose only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  <p:bldP spid="348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8D88D2-BFAB-8022-C23F-CDA97372F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2C97150-8433-001A-69FA-946FBDFE3F1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11394"/>
            <a:ext cx="6386052" cy="10323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Diagnostic Findings</a:t>
            </a:r>
          </a:p>
        </p:txBody>
      </p:sp>
      <p:pic>
        <p:nvPicPr>
          <p:cNvPr id="9" name="Picture 7" descr="hope">
            <a:extLst>
              <a:ext uri="{FF2B5EF4-FFF2-40B4-BE49-F238E27FC236}">
                <a16:creationId xmlns:a16="http://schemas.microsoft.com/office/drawing/2014/main" id="{F4EABA55-2972-8024-F97A-E6469B8A1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1607" y="0"/>
            <a:ext cx="5520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579B103-D3DF-0119-2B64-C9DDDF257977}"/>
              </a:ext>
            </a:extLst>
          </p:cNvPr>
          <p:cNvSpPr txBox="1">
            <a:spLocks/>
          </p:cNvSpPr>
          <p:nvPr/>
        </p:nvSpPr>
        <p:spPr>
          <a:xfrm>
            <a:off x="341911" y="1966452"/>
            <a:ext cx="4911213" cy="36477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 pitchFamily="34" charset="0"/>
              </a:rPr>
              <a:t>PCR+ </a:t>
            </a:r>
            <a:r>
              <a:rPr lang="en-US" i="1" dirty="0">
                <a:solidFill>
                  <a:prstClr val="white"/>
                </a:solidFill>
                <a:latin typeface="Century Gothic" panose="020B0502020202020204" pitchFamily="34" charset="0"/>
              </a:rPr>
              <a:t>Babesia </a:t>
            </a:r>
            <a:r>
              <a:rPr lang="en-US" i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gibsoni</a:t>
            </a:r>
            <a:endParaRPr lang="en-US" i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white"/>
                </a:solidFill>
                <a:latin typeface="Century Gothic" panose="020B0502020202020204" pitchFamily="34" charset="0"/>
              </a:rPr>
              <a:t>Piroplasms</a:t>
            </a:r>
            <a:r>
              <a:rPr lang="en-US" dirty="0">
                <a:solidFill>
                  <a:prstClr val="white"/>
                </a:solidFill>
                <a:latin typeface="Century Gothic" panose="020B0502020202020204" pitchFamily="34" charset="0"/>
              </a:rPr>
              <a:t> on blood smear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Serology not performed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985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E443B12B-D14E-43F4-9D88-A8D958B766C9}"/>
              </a:ext>
            </a:extLst>
          </p:cNvPr>
          <p:cNvGraphicFramePr>
            <a:graphicFrameLocks/>
          </p:cNvGraphicFramePr>
          <p:nvPr/>
        </p:nvGraphicFramePr>
        <p:xfrm>
          <a:off x="1371600" y="990600"/>
          <a:ext cx="8763000" cy="5105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862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entury Gothic" panose="020B0502020202020204" pitchFamily="34" charset="0"/>
                        </a:rPr>
                        <a:t>Babesia</a:t>
                      </a:r>
                      <a:r>
                        <a:rPr lang="en-US" sz="2400" dirty="0">
                          <a:latin typeface="Century Gothic" panose="020B0502020202020204" pitchFamily="34" charset="0"/>
                        </a:rPr>
                        <a:t> species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entury Gothic" panose="020B0502020202020204" pitchFamily="34" charset="0"/>
                        </a:rPr>
                        <a:t>Piroplasm</a:t>
                      </a:r>
                      <a:r>
                        <a:rPr lang="en-US" sz="2400" dirty="0">
                          <a:latin typeface="Century Gothic" panose="020B0502020202020204" pitchFamily="34" charset="0"/>
                        </a:rPr>
                        <a:t>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entury Gothic" panose="020B0502020202020204" pitchFamily="34" charset="0"/>
                        </a:rPr>
                        <a:t>Recommended Rx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dirty="0" err="1">
                          <a:latin typeface="Century Gothic" panose="020B0502020202020204" pitchFamily="34" charset="0"/>
                        </a:rPr>
                        <a:t>canis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entury Gothic" panose="020B0502020202020204" pitchFamily="34" charset="0"/>
                        </a:rPr>
                        <a:t>Large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latin typeface="Century Gothic" panose="020B0502020202020204" pitchFamily="34" charset="0"/>
                        </a:rPr>
                        <a:t>Imidocarb </a:t>
                      </a:r>
                      <a:r>
                        <a:rPr lang="en-US" sz="2400" kern="1200" dirty="0" err="1">
                          <a:latin typeface="Century Gothic" panose="020B0502020202020204" pitchFamily="34" charset="0"/>
                        </a:rPr>
                        <a:t>dipropionate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54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dirty="0" err="1">
                          <a:latin typeface="Century Gothic" panose="020B0502020202020204" pitchFamily="34" charset="0"/>
                        </a:rPr>
                        <a:t>vogeli</a:t>
                      </a:r>
                      <a:r>
                        <a:rPr lang="en-US" sz="24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Century Gothic" panose="020B0502020202020204" pitchFamily="34" charset="0"/>
                        </a:rPr>
                        <a:t>(B.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Century Gothic" panose="020B0502020202020204" pitchFamily="34" charset="0"/>
                        </a:rPr>
                        <a:t>canis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Century Gothic" panose="020B0502020202020204" pitchFamily="34" charset="0"/>
                        </a:rPr>
                        <a:t>vogeli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</a:rPr>
                        <a:t>)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54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dirty="0" err="1">
                          <a:latin typeface="Century Gothic" panose="020B0502020202020204" pitchFamily="34" charset="0"/>
                        </a:rPr>
                        <a:t>rossi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B. coco</a:t>
                      </a:r>
                      <a:endParaRPr lang="en-US" sz="2400" b="0" i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54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dirty="0" err="1">
                          <a:latin typeface="Century Gothic" panose="020B0502020202020204" pitchFamily="34" charset="0"/>
                        </a:rPr>
                        <a:t>gibsoni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entury Gothic" panose="020B0502020202020204" pitchFamily="34" charset="0"/>
                        </a:rPr>
                        <a:t>Small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latin typeface="Century Gothic" panose="020B0502020202020204" pitchFamily="34" charset="0"/>
                        </a:rPr>
                        <a:t>Azithromycin</a:t>
                      </a:r>
                    </a:p>
                    <a:p>
                      <a:pPr algn="ctr"/>
                      <a:r>
                        <a:rPr lang="en-US" sz="2400" kern="1200" dirty="0">
                          <a:latin typeface="Century Gothic" panose="020B0502020202020204" pitchFamily="34" charset="0"/>
                        </a:rPr>
                        <a:t>+ </a:t>
                      </a:r>
                    </a:p>
                    <a:p>
                      <a:pPr algn="ctr"/>
                      <a:r>
                        <a:rPr lang="en-US" sz="2400" kern="1200" dirty="0">
                          <a:latin typeface="Century Gothic" panose="020B0502020202020204" pitchFamily="34" charset="0"/>
                        </a:rPr>
                        <a:t>Atovaquone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dirty="0" err="1">
                          <a:latin typeface="Century Gothic" panose="020B0502020202020204" pitchFamily="34" charset="0"/>
                        </a:rPr>
                        <a:t>conradae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54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dirty="0" err="1">
                          <a:latin typeface="Century Gothic" panose="020B0502020202020204" pitchFamily="34" charset="0"/>
                        </a:rPr>
                        <a:t>vulpes</a:t>
                      </a:r>
                      <a:endParaRPr lang="en-US" sz="2400" b="0" i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B55F92D0-3109-454C-861A-313E1C1E80B0}"/>
              </a:ext>
            </a:extLst>
          </p:cNvPr>
          <p:cNvSpPr txBox="1">
            <a:spLocks noChangeArrowheads="1"/>
          </p:cNvSpPr>
          <p:nvPr/>
        </p:nvSpPr>
        <p:spPr>
          <a:xfrm>
            <a:off x="2122488" y="109538"/>
            <a:ext cx="7391400" cy="708025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Treatment: 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Babesia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spp.</a:t>
            </a:r>
            <a:endParaRPr kumimoji="0" lang="en-US" altLang="en-US" sz="36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9423" name="Oval 7">
            <a:extLst>
              <a:ext uri="{FF2B5EF4-FFF2-40B4-BE49-F238E27FC236}">
                <a16:creationId xmlns:a16="http://schemas.microsoft.com/office/drawing/2014/main" id="{6E8D9571-160A-4A47-9EE7-9EC24AF32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2432050"/>
            <a:ext cx="1600200" cy="55245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424" name="Oval 8">
            <a:extLst>
              <a:ext uri="{FF2B5EF4-FFF2-40B4-BE49-F238E27FC236}">
                <a16:creationId xmlns:a16="http://schemas.microsoft.com/office/drawing/2014/main" id="{5995CC71-4EF6-45D8-BABA-CA398310D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4219575"/>
            <a:ext cx="1700213" cy="64135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97A2381-2C08-47B6-B42E-2F0373F92893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6269038"/>
            <a:ext cx="10837863" cy="534987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A29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Optimal treatment is different for large vs. small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A29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Babesia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A29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spp.</a:t>
            </a: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00A29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5F568-BCCF-F810-4F6A-F929E00CF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0CE8DF9E-0FFB-D11D-2A25-60229964B57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11394"/>
            <a:ext cx="6386052" cy="16174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Treated with AA for 10 days</a:t>
            </a:r>
          </a:p>
        </p:txBody>
      </p:sp>
      <p:pic>
        <p:nvPicPr>
          <p:cNvPr id="9" name="Picture 7" descr="hope">
            <a:extLst>
              <a:ext uri="{FF2B5EF4-FFF2-40B4-BE49-F238E27FC236}">
                <a16:creationId xmlns:a16="http://schemas.microsoft.com/office/drawing/2014/main" id="{D6FCBA61-AE48-1490-554C-605AFAE9A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1607" y="0"/>
            <a:ext cx="5520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548418D-2352-B845-4150-E57034FC9B0C}"/>
              </a:ext>
            </a:extLst>
          </p:cNvPr>
          <p:cNvSpPr txBox="1">
            <a:spLocks/>
          </p:cNvSpPr>
          <p:nvPr/>
        </p:nvSpPr>
        <p:spPr>
          <a:xfrm>
            <a:off x="315981" y="1828800"/>
            <a:ext cx="5754089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 pitchFamily="34" charset="0"/>
              </a:rPr>
              <a:t>Two days p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treatment</a:t>
            </a:r>
            <a:endParaRPr lang="en-US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err="1">
                <a:solidFill>
                  <a:prstClr val="white"/>
                </a:solidFill>
                <a:latin typeface="Century Gothic" panose="020B0502020202020204" pitchFamily="34" charset="0"/>
              </a:rPr>
              <a:t>Hct</a:t>
            </a:r>
            <a:r>
              <a:rPr lang="en-US" dirty="0">
                <a:solidFill>
                  <a:prstClr val="white"/>
                </a:solidFill>
                <a:latin typeface="Century Gothic" panose="020B0502020202020204" pitchFamily="34" charset="0"/>
              </a:rPr>
              <a:t> = 16 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25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Platelets = 144 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170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neutrophilia resolved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 pitchFamily="34" charset="0"/>
              </a:rPr>
              <a:t>PCR (-) 60 days after </a:t>
            </a:r>
            <a:r>
              <a:rPr lang="en-US" dirty="0" err="1">
                <a:solidFill>
                  <a:prstClr val="white"/>
                </a:solidFill>
                <a:latin typeface="Century Gothic" panose="020B0502020202020204" pitchFamily="34" charset="0"/>
              </a:rPr>
              <a:t>tx</a:t>
            </a:r>
            <a:endParaRPr lang="en-US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PCR (-</a:t>
            </a:r>
            <a:r>
              <a:rPr lang="en-US" dirty="0">
                <a:solidFill>
                  <a:prstClr val="white"/>
                </a:solidFill>
                <a:latin typeface="Century Gothic" panose="020B0502020202020204" pitchFamily="34" charset="0"/>
              </a:rPr>
              <a:t>) 90 days after </a:t>
            </a:r>
            <a:r>
              <a:rPr lang="en-US" dirty="0" err="1">
                <a:solidFill>
                  <a:prstClr val="white"/>
                </a:solidFill>
                <a:latin typeface="Century Gothic" panose="020B0502020202020204" pitchFamily="34" charset="0"/>
              </a:rPr>
              <a:t>tx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9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63D4C8-92FB-F272-03BF-76DB03C34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755A67F-FD17-DEE8-B580-CC78336C7F1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11394"/>
            <a:ext cx="6386052" cy="16174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Recommendations to owners?</a:t>
            </a:r>
          </a:p>
        </p:txBody>
      </p:sp>
      <p:pic>
        <p:nvPicPr>
          <p:cNvPr id="9" name="Picture 7" descr="hope">
            <a:extLst>
              <a:ext uri="{FF2B5EF4-FFF2-40B4-BE49-F238E27FC236}">
                <a16:creationId xmlns:a16="http://schemas.microsoft.com/office/drawing/2014/main" id="{024CDC0D-2795-3B4C-4E8A-99CCB9D55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1607" y="0"/>
            <a:ext cx="5520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6E3EF9F9-C7B9-8257-2CA4-A1B7D8042B21}"/>
              </a:ext>
            </a:extLst>
          </p:cNvPr>
          <p:cNvSpPr txBox="1">
            <a:spLocks/>
          </p:cNvSpPr>
          <p:nvPr/>
        </p:nvSpPr>
        <p:spPr>
          <a:xfrm>
            <a:off x="315981" y="2320120"/>
            <a:ext cx="5754089" cy="28387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 pitchFamily="34" charset="0"/>
              </a:rPr>
              <a:t>Tick (and HW) prevention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 pitchFamily="34" charset="0"/>
              </a:rPr>
              <a:t>Avoid dog fighting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 pitchFamily="34" charset="0"/>
              </a:rPr>
              <a:t>Babesia may never fully clear</a:t>
            </a:r>
          </a:p>
        </p:txBody>
      </p:sp>
    </p:spTree>
    <p:extLst>
      <p:ext uri="{BB962C8B-B14F-4D97-AF65-F5344CB8AC3E}">
        <p14:creationId xmlns:p14="http://schemas.microsoft.com/office/powerpoint/2010/main" val="3067327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>
            <a:extLst>
              <a:ext uri="{FF2B5EF4-FFF2-40B4-BE49-F238E27FC236}">
                <a16:creationId xmlns:a16="http://schemas.microsoft.com/office/drawing/2014/main" id="{5150D7C9-3371-446C-98DF-0ADD65F29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475413" cy="795338"/>
          </a:xfrm>
        </p:spPr>
        <p:txBody>
          <a:bodyPr/>
          <a:lstStyle/>
          <a:p>
            <a:pPr eaLnBrk="1" hangingPunct="1"/>
            <a:r>
              <a:rPr lang="en-US" altLang="en-US" sz="4000" i="1" dirty="0" err="1">
                <a:solidFill>
                  <a:srgbClr val="002060"/>
                </a:solidFill>
              </a:rPr>
              <a:t>Babesia</a:t>
            </a:r>
            <a:r>
              <a:rPr lang="en-US" altLang="en-US" sz="4000" i="1" dirty="0">
                <a:solidFill>
                  <a:srgbClr val="002060"/>
                </a:solidFill>
              </a:rPr>
              <a:t> </a:t>
            </a:r>
            <a:r>
              <a:rPr lang="en-US" altLang="en-US" sz="4000" dirty="0">
                <a:solidFill>
                  <a:srgbClr val="002060"/>
                </a:solidFill>
              </a:rPr>
              <a:t>Epidemiology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84F169AB-1D03-41E8-83C7-E55B65AFE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696200" cy="5435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entury Gothic" panose="020B0502020202020204" pitchFamily="34" charset="0"/>
              </a:rPr>
              <a:t>Worldwide distribution (</a:t>
            </a:r>
            <a:r>
              <a:rPr lang="en-US" altLang="en-US" sz="2400" i="1" dirty="0">
                <a:latin typeface="Century Gothic" panose="020B0502020202020204" pitchFamily="34" charset="0"/>
              </a:rPr>
              <a:t>B. </a:t>
            </a:r>
            <a:r>
              <a:rPr lang="en-US" altLang="en-US" sz="2400" i="1" dirty="0" err="1">
                <a:latin typeface="Century Gothic" panose="020B0502020202020204" pitchFamily="34" charset="0"/>
              </a:rPr>
              <a:t>gibsoni</a:t>
            </a:r>
            <a:r>
              <a:rPr lang="en-US" altLang="en-US" sz="2400" dirty="0">
                <a:latin typeface="Century Gothic" panose="020B0502020202020204" pitchFamily="34" charset="0"/>
              </a:rPr>
              <a:t> and </a:t>
            </a:r>
            <a:r>
              <a:rPr lang="en-US" altLang="en-US" sz="2400" i="1" dirty="0">
                <a:latin typeface="Century Gothic" panose="020B0502020202020204" pitchFamily="34" charset="0"/>
              </a:rPr>
              <a:t>B. </a:t>
            </a:r>
            <a:r>
              <a:rPr lang="en-US" altLang="en-US" sz="2400" i="1" dirty="0" err="1">
                <a:latin typeface="Century Gothic" panose="020B0502020202020204" pitchFamily="34" charset="0"/>
              </a:rPr>
              <a:t>vogeli</a:t>
            </a:r>
            <a:r>
              <a:rPr lang="en-US" altLang="en-US" sz="2400" dirty="0">
                <a:latin typeface="Century Gothic" panose="020B0502020202020204" pitchFamily="34" charset="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entury Gothic" panose="020B0502020202020204" pitchFamily="34" charset="0"/>
              </a:rPr>
              <a:t>Not Zoonotic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entury Gothic" panose="020B0502020202020204" pitchFamily="34" charset="0"/>
              </a:rPr>
              <a:t>Any dog breed can become infected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4"/>
                </a:solidFill>
                <a:latin typeface="Century Gothic" panose="020B0502020202020204" pitchFamily="34" charset="0"/>
              </a:rPr>
              <a:t>Breed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i="1" dirty="0">
                <a:solidFill>
                  <a:schemeClr val="accent4"/>
                </a:solidFill>
                <a:latin typeface="Century Gothic" panose="020B0502020202020204" pitchFamily="34" charset="0"/>
              </a:rPr>
              <a:t>Babesia </a:t>
            </a:r>
            <a:r>
              <a:rPr lang="en-US" altLang="en-US" sz="2000" i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vogeli</a:t>
            </a:r>
            <a:r>
              <a:rPr lang="en-US" altLang="en-US" sz="2000" dirty="0">
                <a:solidFill>
                  <a:schemeClr val="accent4"/>
                </a:solidFill>
                <a:latin typeface="Century Gothic" panose="020B0502020202020204" pitchFamily="34" charset="0"/>
              </a:rPr>
              <a:t> (greyhounds)-</a:t>
            </a:r>
            <a:r>
              <a:rPr lang="en-US" altLang="en-US" sz="2000" i="1" dirty="0">
                <a:solidFill>
                  <a:schemeClr val="accent4"/>
                </a:solidFill>
                <a:latin typeface="Century Gothic" panose="020B0502020202020204" pitchFamily="34" charset="0"/>
              </a:rPr>
              <a:t>R. </a:t>
            </a:r>
            <a:r>
              <a:rPr lang="en-US" altLang="en-US" sz="2000" i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sanguineus</a:t>
            </a:r>
            <a:r>
              <a:rPr lang="en-US" altLang="en-US" sz="2000" i="1" dirty="0">
                <a:solidFill>
                  <a:schemeClr val="accent4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chemeClr val="accent4"/>
                </a:solidFill>
                <a:latin typeface="Century Gothic" panose="020B0502020202020204" pitchFamily="34" charset="0"/>
              </a:rPr>
              <a:t>kennel ticks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i="1" dirty="0">
                <a:solidFill>
                  <a:schemeClr val="accent4"/>
                </a:solidFill>
                <a:latin typeface="Century Gothic" panose="020B0502020202020204" pitchFamily="34" charset="0"/>
              </a:rPr>
              <a:t>Babesia </a:t>
            </a:r>
            <a:r>
              <a:rPr lang="en-US" altLang="en-US" sz="2000" i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gibsoni</a:t>
            </a:r>
            <a:r>
              <a:rPr lang="en-US" altLang="en-US" sz="2000" dirty="0">
                <a:solidFill>
                  <a:schemeClr val="accent4"/>
                </a:solidFill>
                <a:latin typeface="Century Gothic" panose="020B0502020202020204" pitchFamily="34" charset="0"/>
              </a:rPr>
              <a:t> (bully breeds) –dog-to-dog transmission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4"/>
                </a:solidFill>
                <a:latin typeface="Century Gothic" panose="020B0502020202020204" pitchFamily="34" charset="0"/>
              </a:rPr>
              <a:t>Dog bite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4"/>
                </a:solidFill>
                <a:latin typeface="Century Gothic" panose="020B0502020202020204" pitchFamily="34" charset="0"/>
              </a:rPr>
              <a:t>Exposure to ticks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4"/>
                </a:solidFill>
                <a:latin typeface="Century Gothic" panose="020B0502020202020204" pitchFamily="34" charset="0"/>
              </a:rPr>
              <a:t>Transfusions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4"/>
                </a:solidFill>
                <a:latin typeface="Century Gothic" panose="020B0502020202020204" pitchFamily="34" charset="0"/>
              </a:rPr>
              <a:t>Splenectomy</a:t>
            </a:r>
          </a:p>
        </p:txBody>
      </p:sp>
      <p:pic>
        <p:nvPicPr>
          <p:cNvPr id="61444" name="Picture 4" descr="caloona">
            <a:extLst>
              <a:ext uri="{FF2B5EF4-FFF2-40B4-BE49-F238E27FC236}">
                <a16:creationId xmlns:a16="http://schemas.microsoft.com/office/drawing/2014/main" id="{EEF828F1-CB6F-4970-800D-FC767AA0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3540125"/>
            <a:ext cx="384175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littlespike">
            <a:extLst>
              <a:ext uri="{FF2B5EF4-FFF2-40B4-BE49-F238E27FC236}">
                <a16:creationId xmlns:a16="http://schemas.microsoft.com/office/drawing/2014/main" id="{F6D4BDCA-338D-498B-8354-63B042E2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630238"/>
            <a:ext cx="38449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1">
            <a:extLst>
              <a:ext uri="{FF2B5EF4-FFF2-40B4-BE49-F238E27FC236}">
                <a16:creationId xmlns:a16="http://schemas.microsoft.com/office/drawing/2014/main" id="{2062C1A3-4F41-4A15-B271-CF494E53E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2794000"/>
            <a:ext cx="602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A29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Risk Factors for Canine babesiosis</a:t>
            </a:r>
          </a:p>
        </p:txBody>
      </p:sp>
      <p:sp>
        <p:nvSpPr>
          <p:cNvPr id="61447" name="Rectangle 1">
            <a:extLst>
              <a:ext uri="{FF2B5EF4-FFF2-40B4-BE49-F238E27FC236}">
                <a16:creationId xmlns:a16="http://schemas.microsoft.com/office/drawing/2014/main" id="{7668E356-8625-46C0-B053-75B3DE498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3278188"/>
            <a:ext cx="356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APBT = American Pit Bull Terrier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000500" y="228600"/>
            <a:ext cx="4267200" cy="60791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Have Questions?</a:t>
            </a:r>
            <a:endParaRPr kumimoji="0" lang="en-US" altLang="en-US" sz="40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41954" y="986880"/>
            <a:ext cx="8587946" cy="5420176"/>
            <a:chOff x="533400" y="942525"/>
            <a:chExt cx="8587946" cy="5420176"/>
          </a:xfrm>
        </p:grpSpPr>
        <p:pic>
          <p:nvPicPr>
            <p:cNvPr id="2050" name="Picture 2" descr="Related image">
              <a:extLst>
                <a:ext uri="{FF2B5EF4-FFF2-40B4-BE49-F238E27FC236}">
                  <a16:creationId xmlns:a16="http://schemas.microsoft.com/office/drawing/2014/main" id="{71EB88B8-6A89-4309-8862-151DF108D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990601"/>
              <a:ext cx="7620000" cy="537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3200400" y="942525"/>
              <a:ext cx="4038600" cy="4572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+mj-cs"/>
                </a:rPr>
                <a:t>baquroll@ncsu.edu</a:t>
              </a:r>
              <a:endParaRPr kumimoji="0" lang="en-US" altLang="en-US" sz="24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  <p:pic>
          <p:nvPicPr>
            <p:cNvPr id="5" name="Picture 2" descr="Related image">
              <a:extLst>
                <a:ext uri="{FF2B5EF4-FFF2-40B4-BE49-F238E27FC236}">
                  <a16:creationId xmlns:a16="http://schemas.microsoft.com/office/drawing/2014/main" id="{93789CA5-F9DA-46BB-BED1-353CD98C0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562101"/>
              <a:ext cx="6530546" cy="480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33400" y="4191000"/>
              <a:ext cx="2438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95445" y="6569432"/>
            <a:ext cx="51698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Illustration by Allie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Brosh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, http://hyperboleandahalf.blogspot.com/</a:t>
            </a:r>
          </a:p>
        </p:txBody>
      </p:sp>
    </p:spTree>
    <p:extLst>
      <p:ext uri="{BB962C8B-B14F-4D97-AF65-F5344CB8AC3E}">
        <p14:creationId xmlns:p14="http://schemas.microsoft.com/office/powerpoint/2010/main" val="103542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2B7E5-38E0-D656-1AE4-43EB5B854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196" y="0"/>
            <a:ext cx="5137805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76DB827-5F8F-EA52-79AB-8F00661A448E}"/>
              </a:ext>
            </a:extLst>
          </p:cNvPr>
          <p:cNvSpPr txBox="1">
            <a:spLocks noChangeArrowheads="1"/>
          </p:cNvSpPr>
          <p:nvPr/>
        </p:nvSpPr>
        <p:spPr>
          <a:xfrm>
            <a:off x="1558218" y="370761"/>
            <a:ext cx="3104153" cy="81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History</a:t>
            </a:r>
            <a:endParaRPr kumimoji="0" lang="en-US" altLang="en-US" sz="54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EBF3C02-816F-3116-0355-3D59C5672B8A}"/>
              </a:ext>
            </a:extLst>
          </p:cNvPr>
          <p:cNvSpPr txBox="1">
            <a:spLocks noChangeArrowheads="1"/>
          </p:cNvSpPr>
          <p:nvPr/>
        </p:nvSpPr>
        <p:spPr>
          <a:xfrm>
            <a:off x="457198" y="1321046"/>
            <a:ext cx="6378464" cy="53388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“Frye” 3 </a:t>
            </a:r>
            <a:r>
              <a:rPr kumimoji="0" lang="en-US" altLang="en-US" sz="2400" b="1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mo</a:t>
            </a:r>
            <a:r>
              <a:rPr kumimoji="0" lang="en-US" altLang="en-US" sz="24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, MN </a:t>
            </a:r>
            <a:r>
              <a:rPr lang="en-US" alt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</a:t>
            </a:r>
            <a:r>
              <a:rPr kumimoji="0" lang="en-US" altLang="en-US" sz="2400" b="1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iszla-pitbull</a:t>
            </a:r>
            <a:r>
              <a:rPr kumimoji="0" lang="en-US" altLang="en-US" sz="24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mix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Recently adopted from shelter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Diarrhea was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noticed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as soon as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he was brought home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Diarrhea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~ 3x a day, is like soft serve ice cream,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no blood,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no urgency, no straining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 not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aware of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any weight loss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Dewormed in shelter?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Not yet on HW and GI worm prevention</a:t>
            </a:r>
            <a:endParaRPr kumimoji="0" lang="en-US" altLang="en-US" sz="24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Appetite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is good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Bright and alert, playful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FF798DC-6ED1-E387-4010-97877FC70ED2}"/>
              </a:ext>
            </a:extLst>
          </p:cNvPr>
          <p:cNvSpPr txBox="1">
            <a:spLocks noChangeArrowheads="1"/>
          </p:cNvSpPr>
          <p:nvPr/>
        </p:nvSpPr>
        <p:spPr>
          <a:xfrm>
            <a:off x="809106" y="0"/>
            <a:ext cx="10573787" cy="79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</a:t>
            </a:r>
            <a:r>
              <a:rPr kumimoji="0" lang="en-US" altLang="en-US" sz="36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ifferentials</a:t>
            </a:r>
            <a:r>
              <a:rPr kumimoji="0" lang="en-US" altLang="en-US" sz="36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for </a:t>
            </a:r>
            <a:r>
              <a:rPr kumimoji="0" lang="en-US" altLang="en-US" sz="36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</a:t>
            </a:r>
            <a:r>
              <a:rPr lang="en-US" altLang="en-US" sz="36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nfectious</a:t>
            </a:r>
            <a:r>
              <a:rPr lang="en-US" alt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d</a:t>
            </a:r>
            <a:r>
              <a:rPr kumimoji="0" lang="en-US" altLang="en-US" sz="36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iarrhea</a:t>
            </a:r>
            <a:r>
              <a:rPr kumimoji="0" lang="en-US" altLang="en-US" sz="36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in a puppy</a:t>
            </a:r>
            <a:endParaRPr kumimoji="0" lang="en-US" altLang="en-US" sz="36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A4CDDA7-4927-096C-C716-4E2031C4DACC}"/>
              </a:ext>
            </a:extLst>
          </p:cNvPr>
          <p:cNvSpPr txBox="1">
            <a:spLocks noChangeArrowheads="1"/>
          </p:cNvSpPr>
          <p:nvPr/>
        </p:nvSpPr>
        <p:spPr>
          <a:xfrm>
            <a:off x="7523544" y="1692751"/>
            <a:ext cx="4392653" cy="3168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Infectious organisms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Viral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(Parvo, Corona, Distemper)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b="1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Bacterial</a:t>
            </a:r>
            <a:r>
              <a:rPr lang="en-US" altLang="en-US" sz="20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 (Salmonella, Campylobacter, Clostridium, E. coli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Protozoal</a:t>
            </a:r>
            <a:r>
              <a:rPr kumimoji="0" lang="en-US" altLang="en-US" sz="20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(Giardia, </a:t>
            </a:r>
            <a:r>
              <a:rPr kumimoji="0" lang="en-US" altLang="en-US" sz="20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Cysystoisospora</a:t>
            </a:r>
            <a:r>
              <a:rPr kumimoji="0" lang="en-US" altLang="en-US" sz="20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b="1" baseline="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Worms</a:t>
            </a:r>
            <a:r>
              <a:rPr lang="en-US" altLang="en-US" sz="2000" b="1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(</a:t>
            </a:r>
            <a:r>
              <a:rPr lang="en-US" altLang="en-US" sz="2000" noProof="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Toxocara</a:t>
            </a:r>
            <a:r>
              <a:rPr lang="en-US" altLang="en-US" sz="20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en-US" altLang="en-US" sz="2000" noProof="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Ancylostima</a:t>
            </a:r>
            <a:r>
              <a:rPr lang="en-US" altLang="en-US" sz="20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en-US" altLang="en-US" sz="2000" noProof="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Uncinaria</a:t>
            </a:r>
            <a:r>
              <a:rPr lang="en-US" altLang="en-US" sz="20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21CAE8-D1D1-F048-DE55-FAA6EA70EF1D}"/>
              </a:ext>
            </a:extLst>
          </p:cNvPr>
          <p:cNvGrpSpPr/>
          <p:nvPr/>
        </p:nvGrpSpPr>
        <p:grpSpPr>
          <a:xfrm>
            <a:off x="0" y="1032995"/>
            <a:ext cx="7234447" cy="5043713"/>
            <a:chOff x="0" y="1032995"/>
            <a:chExt cx="7234447" cy="50437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386908-7211-B3D1-57E0-070AC153E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10246" r="32454"/>
            <a:stretch/>
          </p:blipFill>
          <p:spPr>
            <a:xfrm>
              <a:off x="0" y="1032995"/>
              <a:ext cx="7234447" cy="50437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36938B9-4D53-59EE-1816-F6B04E5E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66865" t="10246" r="17036" b="14579"/>
            <a:stretch/>
          </p:blipFill>
          <p:spPr>
            <a:xfrm>
              <a:off x="5404325" y="1032996"/>
              <a:ext cx="1760672" cy="426821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3AC1D4-479D-D09C-866F-6D5CA4F97845}"/>
                </a:ext>
              </a:extLst>
            </p:cNvPr>
            <p:cNvSpPr/>
            <p:nvPr/>
          </p:nvSpPr>
          <p:spPr>
            <a:xfrm>
              <a:off x="204358" y="1304819"/>
              <a:ext cx="6825729" cy="251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6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B081780-6CA3-5E89-2918-DA23187E8950}"/>
              </a:ext>
            </a:extLst>
          </p:cNvPr>
          <p:cNvSpPr txBox="1">
            <a:spLocks noChangeArrowheads="1"/>
          </p:cNvSpPr>
          <p:nvPr/>
        </p:nvSpPr>
        <p:spPr>
          <a:xfrm>
            <a:off x="10881" y="162930"/>
            <a:ext cx="5853227" cy="1425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en-US" b="1" i="0" u="none" strike="noStrike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Physical examination findings</a:t>
            </a:r>
            <a:endParaRPr kumimoji="0" lang="en-US" altLang="en-US" b="0" i="0" u="none" strike="noStrike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FE4F2-7DA1-0E95-B929-AE61E93A39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93"/>
          <a:stretch/>
        </p:blipFill>
        <p:spPr>
          <a:xfrm>
            <a:off x="6880046" y="-3"/>
            <a:ext cx="5344379" cy="6883448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4D734B00-CF48-79B5-8FB0-0F8D38707752}"/>
              </a:ext>
            </a:extLst>
          </p:cNvPr>
          <p:cNvSpPr txBox="1">
            <a:spLocks noChangeArrowheads="1"/>
          </p:cNvSpPr>
          <p:nvPr/>
        </p:nvSpPr>
        <p:spPr>
          <a:xfrm>
            <a:off x="424775" y="2473791"/>
            <a:ext cx="5853227" cy="2132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Pale, soft, loose stool </a:t>
            </a:r>
          </a:p>
          <a:p>
            <a:pPr>
              <a:defRPr/>
            </a:pPr>
            <a:r>
              <a:rPr lang="en-US" alt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BCS 4/9</a:t>
            </a:r>
          </a:p>
          <a:p>
            <a:pPr>
              <a:defRPr/>
            </a:pPr>
            <a:r>
              <a:rPr lang="en-US" alt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Everything else WNL</a:t>
            </a:r>
          </a:p>
        </p:txBody>
      </p:sp>
    </p:spTree>
    <p:extLst>
      <p:ext uri="{BB962C8B-B14F-4D97-AF65-F5344CB8AC3E}">
        <p14:creationId xmlns:p14="http://schemas.microsoft.com/office/powerpoint/2010/main" val="407042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B081780-6CA3-5E89-2918-DA23187E8950}"/>
              </a:ext>
            </a:extLst>
          </p:cNvPr>
          <p:cNvSpPr txBox="1">
            <a:spLocks noChangeArrowheads="1"/>
          </p:cNvSpPr>
          <p:nvPr/>
        </p:nvSpPr>
        <p:spPr>
          <a:xfrm>
            <a:off x="86703" y="512135"/>
            <a:ext cx="5853227" cy="7379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Diagnostics</a:t>
            </a:r>
            <a:endParaRPr kumimoji="0" lang="en-US" altLang="en-US" sz="4800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FE4F2-7DA1-0E95-B929-AE61E93A39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93"/>
          <a:stretch/>
        </p:blipFill>
        <p:spPr>
          <a:xfrm>
            <a:off x="6880046" y="-3"/>
            <a:ext cx="5344379" cy="6883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8D21A-F08F-501F-CCB4-04F4FA4C86CA}"/>
              </a:ext>
            </a:extLst>
          </p:cNvPr>
          <p:cNvSpPr txBox="1"/>
          <p:nvPr/>
        </p:nvSpPr>
        <p:spPr>
          <a:xfrm>
            <a:off x="505654" y="1793050"/>
            <a:ext cx="50153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Fecal float centrifugation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34" charset="-128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Solid stool: cyst stage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C76FC-4AB6-7B7B-9CEC-73AAEAB4D8FD}"/>
              </a:ext>
            </a:extLst>
          </p:cNvPr>
          <p:cNvSpPr txBox="1"/>
          <p:nvPr/>
        </p:nvSpPr>
        <p:spPr>
          <a:xfrm>
            <a:off x="475650" y="2918501"/>
            <a:ext cx="5665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+/- Antigen detection ELISA kit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67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F233A0-A3B1-4C20-B374-5F127E04FF92}"/>
              </a:ext>
            </a:extLst>
          </p:cNvPr>
          <p:cNvGrpSpPr/>
          <p:nvPr/>
        </p:nvGrpSpPr>
        <p:grpSpPr>
          <a:xfrm>
            <a:off x="74695" y="185784"/>
            <a:ext cx="9677400" cy="6002920"/>
            <a:chOff x="2378092" y="1840746"/>
            <a:chExt cx="7161325" cy="41992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092" y="1840746"/>
              <a:ext cx="7161325" cy="4199249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 bwMode="auto">
            <a:xfrm flipH="1">
              <a:off x="7010399" y="4724400"/>
              <a:ext cx="228600" cy="76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5692053" y="47244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7619999" y="3237682"/>
              <a:ext cx="609600" cy="76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8584927" y="2423698"/>
              <a:ext cx="609600" cy="152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7644854" y="2265120"/>
              <a:ext cx="533400" cy="152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2801232" y="4991100"/>
              <a:ext cx="53340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/>
          <p:cNvGrpSpPr/>
          <p:nvPr/>
        </p:nvGrpSpPr>
        <p:grpSpPr>
          <a:xfrm>
            <a:off x="9878810" y="1828800"/>
            <a:ext cx="2313190" cy="1559757"/>
            <a:chOff x="3276600" y="6310700"/>
            <a:chExt cx="2127550" cy="1162250"/>
          </a:xfrm>
        </p:grpSpPr>
        <p:grpSp>
          <p:nvGrpSpPr>
            <p:cNvPr id="31" name="Group 30"/>
            <p:cNvGrpSpPr/>
            <p:nvPr/>
          </p:nvGrpSpPr>
          <p:grpSpPr>
            <a:xfrm>
              <a:off x="3276600" y="6310700"/>
              <a:ext cx="2127550" cy="523220"/>
              <a:chOff x="3276600" y="6400800"/>
              <a:chExt cx="2127550" cy="523220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3276600" y="6553200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4038600" y="6400800"/>
                <a:ext cx="13655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pitchFamily="34" charset="-128"/>
                    <a:cs typeface="Comic Sans MS"/>
                  </a:rPr>
                  <a:t>Giardia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314701" y="6949730"/>
              <a:ext cx="1831914" cy="523220"/>
              <a:chOff x="3314701" y="7039830"/>
              <a:chExt cx="1831914" cy="523220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3314701" y="7193719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4099526" y="7039830"/>
                <a:ext cx="10470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ＭＳ Ｐゴシック" pitchFamily="34" charset="-128"/>
                    <a:cs typeface="Comic Sans MS"/>
                  </a:rPr>
                  <a:t>Yeast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669AEBC-4426-4700-903F-FAE2790F5142}"/>
              </a:ext>
            </a:extLst>
          </p:cNvPr>
          <p:cNvSpPr txBox="1"/>
          <p:nvPr/>
        </p:nvSpPr>
        <p:spPr>
          <a:xfrm>
            <a:off x="9677400" y="185784"/>
            <a:ext cx="2502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Comic Sans MS"/>
              </a:rPr>
              <a:t>40x objective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Comic Sans MS"/>
              </a:rPr>
              <a:t>(mag. 400x)</a:t>
            </a:r>
          </a:p>
        </p:txBody>
      </p:sp>
      <p:sp>
        <p:nvSpPr>
          <p:cNvPr id="2" name="Rectangle 1"/>
          <p:cNvSpPr/>
          <p:nvPr/>
        </p:nvSpPr>
        <p:spPr>
          <a:xfrm>
            <a:off x="351267" y="6395050"/>
            <a:ext cx="10356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Zinc sulfate fecal flotation showing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Giardia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 cysts and yeast</a:t>
            </a:r>
          </a:p>
        </p:txBody>
      </p:sp>
    </p:spTree>
    <p:extLst>
      <p:ext uri="{BB962C8B-B14F-4D97-AF65-F5344CB8AC3E}">
        <p14:creationId xmlns:p14="http://schemas.microsoft.com/office/powerpoint/2010/main" val="128877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7EE72F-DF9A-9B11-4365-7D736E4B5DB7}"/>
              </a:ext>
            </a:extLst>
          </p:cNvPr>
          <p:cNvSpPr txBox="1"/>
          <p:nvPr/>
        </p:nvSpPr>
        <p:spPr>
          <a:xfrm>
            <a:off x="2096417" y="237897"/>
            <a:ext cx="77752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Antigen (cysts) detection kits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, ELISA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34" charset="-128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34" charset="-128"/>
                <a:cs typeface="+mn-cs"/>
              </a:rPr>
              <a:t>Rapid in-house; ↑ Specificity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B3E0D-625C-4108-8546-EAC3F9FC40D1}"/>
              </a:ext>
            </a:extLst>
          </p:cNvPr>
          <p:cNvSpPr txBox="1"/>
          <p:nvPr/>
        </p:nvSpPr>
        <p:spPr>
          <a:xfrm>
            <a:off x="40517" y="5894988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1353D"/>
                </a:solidFill>
                <a:effectLst/>
                <a:latin typeface="Roboto" panose="02000000000000000000" pitchFamily="2" charset="0"/>
              </a:rPr>
              <a:t>detection of soluble </a:t>
            </a:r>
            <a:r>
              <a:rPr lang="en-US" b="0" i="1" dirty="0">
                <a:solidFill>
                  <a:srgbClr val="31353D"/>
                </a:solidFill>
                <a:effectLst/>
                <a:latin typeface="Roboto" panose="02000000000000000000" pitchFamily="2" charset="0"/>
              </a:rPr>
              <a:t>Giardia </a:t>
            </a:r>
            <a:r>
              <a:rPr lang="en-US" b="0" i="0" dirty="0">
                <a:solidFill>
                  <a:srgbClr val="31353D"/>
                </a:solidFill>
                <a:effectLst/>
                <a:latin typeface="Roboto" panose="02000000000000000000" pitchFamily="2" charset="0"/>
              </a:rPr>
              <a:t>antigen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0E5A07-BC47-D999-65CB-A8DEEA13F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516" y="1240687"/>
            <a:ext cx="3787247" cy="5023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389E5C-04B0-A23A-2ED9-ECCA4422D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07" y="1826185"/>
            <a:ext cx="5591244" cy="343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38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Blends">
  <a:themeElements>
    <a:clrScheme name="Custom 1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000000"/>
      </a:hlink>
      <a:folHlink>
        <a:srgbClr val="3333CC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1558</Words>
  <Application>Microsoft Office PowerPoint</Application>
  <PresentationFormat>Widescreen</PresentationFormat>
  <Paragraphs>311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Aptos</vt:lpstr>
      <vt:lpstr>Aptos Display</vt:lpstr>
      <vt:lpstr>Arial</vt:lpstr>
      <vt:lpstr>Calibri</vt:lpstr>
      <vt:lpstr>Calibri Light</vt:lpstr>
      <vt:lpstr>Century Gothic</vt:lpstr>
      <vt:lpstr>Comic Sans MS</vt:lpstr>
      <vt:lpstr>FreesiaUPC</vt:lpstr>
      <vt:lpstr>Roboto</vt:lpstr>
      <vt:lpstr>SourceSansPro</vt:lpstr>
      <vt:lpstr>Tahoma</vt:lpstr>
      <vt:lpstr>Times New Roman</vt:lpstr>
      <vt:lpstr>Wingdings</vt:lpstr>
      <vt:lpstr>Office Theme</vt:lpstr>
      <vt:lpstr>1_Office Theme</vt:lpstr>
      <vt:lpstr>Retrospect</vt:lpstr>
      <vt:lpstr>Blends</vt:lpstr>
      <vt:lpstr>Capsules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Babesia spp.</vt:lpstr>
      <vt:lpstr>PowerPoint Presentation</vt:lpstr>
      <vt:lpstr>PowerPoint Presentation</vt:lpstr>
      <vt:lpstr>Babesiosis Clinical Signs</vt:lpstr>
      <vt:lpstr>Babesiosis Common Hematological findings</vt:lpstr>
      <vt:lpstr>Babesiosis Biochemical findings</vt:lpstr>
      <vt:lpstr>Babesiosis Diagnosis</vt:lpstr>
      <vt:lpstr>PowerPoint Presentation</vt:lpstr>
      <vt:lpstr>PowerPoint Presentation</vt:lpstr>
      <vt:lpstr>PowerPoint Presentation</vt:lpstr>
      <vt:lpstr>PowerPoint Presentation</vt:lpstr>
      <vt:lpstr>Babesia Epidemiology</vt:lpstr>
      <vt:lpstr>PowerPoint Presentation</vt:lpstr>
    </vt:vector>
  </TitlesOfParts>
  <Company>NC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Alice Qurollo</dc:creator>
  <cp:lastModifiedBy>Barbara Alice Qurollo</cp:lastModifiedBy>
  <cp:revision>58</cp:revision>
  <dcterms:created xsi:type="dcterms:W3CDTF">2024-10-23T18:33:53Z</dcterms:created>
  <dcterms:modified xsi:type="dcterms:W3CDTF">2024-10-31T16:46:22Z</dcterms:modified>
</cp:coreProperties>
</file>