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450" r:id="rId3"/>
    <p:sldId id="382" r:id="rId4"/>
    <p:sldId id="439" r:id="rId5"/>
    <p:sldId id="440" r:id="rId6"/>
    <p:sldId id="616" r:id="rId7"/>
    <p:sldId id="607" r:id="rId8"/>
    <p:sldId id="645" r:id="rId9"/>
    <p:sldId id="646" r:id="rId10"/>
    <p:sldId id="64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BDC10-A604-40FA-AEC9-6EFD507FB527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6C168-FD5F-4D58-911D-236842445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0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EF672-8051-4E79-856E-ED78B15A0FC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777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EF672-8051-4E79-856E-ED78B15A0FC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89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EF672-8051-4E79-856E-ED78B15A0FC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032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AA825-763A-458B-B069-6AFE804A2D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925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92271-BAA4-9275-E045-554F48D999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9F94EA-F855-D61A-FED3-7DD6B0E12C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812D518-90C9-0493-CD0D-350F535B4E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25A71-234E-6D8B-DD39-103118EDD6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AA825-763A-458B-B069-6AFE804A2D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45881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1C2EB-BADF-20DA-1B1C-47CC41FD3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AAF1F3-5E60-6BA0-E904-330DA9C168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C02DEF-E58B-E6A5-3F78-0AED8510FA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CBC (by a reference lab including a slide review), serum chemistry profile, urinalysis (preferably by cystocentesis with some saved for culture and urine </a:t>
            </a:r>
            <a:r>
              <a:rPr lang="en-US" sz="1200" b="0" i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protein:creatinine</a:t>
            </a:r>
            <a:r>
              <a:rPr lang="en-US" sz="1200" b="0" i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ratio if needed).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0" i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the dog has laboratory findings supporting disease (anemia, thrombocytopenia, hypoalbuminemia, hyperglobulinemia or proteinuria) then treatment is indicated.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0" i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the dog does not have laboratory findings supporting disease, treatment may not be indicated.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b="0" i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Client education and involvement in the decision whether to treat is critical. Regardless of whether treatment is instituted, yearly screening of the </a:t>
            </a:r>
            <a:r>
              <a:rPr lang="en-US" sz="1200" b="0" i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labwork</a:t>
            </a:r>
            <a:r>
              <a:rPr lang="en-US" sz="1200" b="0" i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 previously described is indicated.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AA1379-5E7B-5594-1714-6E40124343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AA825-763A-458B-B069-6AFE804A2D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967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61809-03E1-1DF1-E256-CB3D0171E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021263-4EFA-C1DF-6F59-7A7B209B11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D7EC2F-8953-CC22-7216-0D62B6D0D8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Some individuals can maintain antibody titers in the absence of infection for years (sometimes a lifetime)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does not appear to be immunity to re-infection, so it is nearly impossible to distinguish persistent antibodies from re-infection.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DCA8C9-5C7A-DDBC-F11C-95C78265D5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AA825-763A-458B-B069-6AFE804A2D8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1271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FA084-7770-3372-15CE-34F90EB25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1FFCE-F691-6149-4010-49C24A405B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3AB64-329A-1269-7A5C-7F390486C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23E8A-A246-0BF5-63D2-DD0A52B31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31F87-50C2-AB34-33B2-2769E0565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1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B2F20-51E1-AC35-7833-FF2F709AF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BFA25-22AE-3D94-1B10-411B074A0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B2F52-8DC2-3359-8D25-357F80019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59FFF-AB9A-A2C6-36AA-8BBC0DBFF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AE1C2-50B5-6FF7-1304-6A00C6955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3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B1108B-C380-1548-F199-D42C98897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E332D-31C0-057B-1F24-8AE601C49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FC0AC-17F8-54CE-C8AA-8F4B6A0E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049B3-D7A7-945D-C31D-71DC56E0F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27CBE-416F-E3A1-8A3C-37DEBCA1B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58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67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807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252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08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920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41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13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081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69302-6A8C-7420-0124-39F0E318D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A6A2A-9ED0-8A02-965E-C7E16E28B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9FC3D-172A-BF60-0111-20BF7E832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2ADDE-11FA-3DFA-D900-D0EB54AA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2D57-7D68-907E-37AE-FFC2BCED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73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5666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80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4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6868D-C5BB-50D3-C8D9-14F7FFA9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024C2-D5AB-DD04-9480-6761F9435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9A81-D987-06DC-7AFF-270C3B8E8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9B6BD-3447-94DC-A61B-133A74F7E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A6DCA-EBCB-E471-9ED7-B9F4295FA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16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D0EF5-3C90-8011-9B42-F2EBC0C54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39B31-4877-30E9-F234-6CFBC21C04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C02959-F243-1EDF-9654-3A2A7837C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CDEFA-FF91-CA7B-5ED2-F3147C5EE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F72EB-B2AE-B25C-6CA7-E072AECC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14CF4-059F-DB24-9EB9-ED3377AD3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8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4F0C8-04FA-4CEE-902A-996BF85D2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87BA5-FC18-D9D5-6136-7D8C2B2E4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28878-DD43-EB4A-E9C7-C0D3B6D9F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1E8E57-146E-2F4B-8A3A-0EAE2D59F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27B6F-23F8-8AA5-044B-64D46D96D9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5058A6-3CFE-75E5-78FA-36F2AD65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16632F-5683-6EEB-2954-0AA2F4057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1BF233-DA1E-2800-0B4A-90E9F5B8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4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4DFC-63CB-8F57-26B7-5A7CE6DCC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DCB5F8-EF0E-15E0-2064-76F584C33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54F8DC-4306-90B2-9E28-2D34DF738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E64C7-3D6C-BE14-539A-144CB576C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0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6D9F4-B106-46C0-3881-0B968344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B990CD-0F42-5AA6-12FF-D09DE905D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DDF2D-26F3-52D2-78C7-C345E483E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82E79-4AB5-6FE1-40E9-7121E7595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E2AA8-003B-33F8-3A8F-2298E6C42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6586F4-88A3-FE57-94D8-17C32156F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49BAC-83F0-B9E7-CAA5-09A8D26D4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E1C4B-F396-5B78-C0A9-7C9BCE4D9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0274-73BA-6B04-10B7-7559AB177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2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DF7F-1B02-3249-C4E5-4CF4CE78C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0A0E72-1797-30B0-1083-31E803BDD9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4A15C-082C-F44B-0D7A-D053A386F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5434D-C323-6B39-515B-45FEF9233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B3822-0A9F-1554-F442-751DE15E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DD6BCA-A136-EDD0-85A6-395D6ABC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791BB-FAB8-05AF-61F0-3EA680212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FE7DF-406E-0753-2D56-C214E9E53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C555E-8547-8F54-5A04-6468686AA7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63EF0-E93D-41D9-A58B-F3DD1D7446F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686F4-758B-71A6-36EF-5E146F17E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D4755-A434-54FA-67C0-8C4FB465C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DE0CE-BAF7-4035-BAD3-9C6FFCD8B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6">
                <a:lumMod val="75000"/>
              </a:schemeClr>
            </a:gs>
            <a:gs pos="8000">
              <a:srgbClr val="34769A"/>
            </a:gs>
            <a:gs pos="88000">
              <a:srgbClr val="051F39"/>
            </a:gs>
            <a:gs pos="44000">
              <a:srgbClr val="08346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4D8E3-C1AD-4FD7-8CF8-1729BD773A4A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F4BE7-89E6-4EE0-BC35-FA6CAB9C0FC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855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856035"/>
            <a:ext cx="7315200" cy="910704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Lab Safety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ncstate">
            <a:extLst>
              <a:ext uri="{FF2B5EF4-FFF2-40B4-BE49-F238E27FC236}">
                <a16:creationId xmlns:a16="http://schemas.microsoft.com/office/drawing/2014/main" id="{80F53B0A-B2F3-FB4C-920F-05437B7E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8104" y="2301484"/>
            <a:ext cx="3962400" cy="3962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0951" y="2274765"/>
            <a:ext cx="2469896" cy="39624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287806" y="6002274"/>
            <a:ext cx="2282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Bahnschrift Condensed" panose="020B0502040204020203" pitchFamily="34" charset="0"/>
              </a:rPr>
              <a:t>NO Food or Drinks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B61C9D-7B65-EFDC-4D28-9060944475C3}"/>
              </a:ext>
            </a:extLst>
          </p:cNvPr>
          <p:cNvSpPr txBox="1"/>
          <p:nvPr/>
        </p:nvSpPr>
        <p:spPr>
          <a:xfrm>
            <a:off x="554824" y="4114801"/>
            <a:ext cx="19383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Bahnschrift Condensed" panose="020B0502040204020203" pitchFamily="34" charset="0"/>
              </a:rPr>
              <a:t>Lab Coats</a:t>
            </a:r>
          </a:p>
          <a:p>
            <a:r>
              <a:rPr lang="en-US" sz="2800" dirty="0">
                <a:latin typeface="Bahnschrift Condensed" panose="020B0502040204020203" pitchFamily="34" charset="0"/>
              </a:rPr>
              <a:t>Safety Glasses</a:t>
            </a:r>
          </a:p>
          <a:p>
            <a:r>
              <a:rPr lang="en-US" sz="2800" dirty="0">
                <a:latin typeface="Bahnschrift Condensed" panose="020B0502040204020203" pitchFamily="34" charset="0"/>
              </a:rPr>
              <a:t>Gloves</a:t>
            </a:r>
          </a:p>
        </p:txBody>
      </p:sp>
    </p:spTree>
    <p:extLst>
      <p:ext uri="{BB962C8B-B14F-4D97-AF65-F5344CB8AC3E}">
        <p14:creationId xmlns:p14="http://schemas.microsoft.com/office/powerpoint/2010/main" val="857649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4800"/>
            <a:ext cx="7315200" cy="1444104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Microscope Illumination</a:t>
            </a: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Substage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Diaphragm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ncstate">
            <a:extLst>
              <a:ext uri="{FF2B5EF4-FFF2-40B4-BE49-F238E27FC236}">
                <a16:creationId xmlns:a16="http://schemas.microsoft.com/office/drawing/2014/main" id="{80F53B0A-B2F3-FB4C-920F-05437B7E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49632E2-CA26-C548-BCEC-EA5360BFE4E1}"/>
              </a:ext>
            </a:extLst>
          </p:cNvPr>
          <p:cNvSpPr txBox="1"/>
          <p:nvPr/>
        </p:nvSpPr>
        <p:spPr>
          <a:xfrm>
            <a:off x="2704486" y="6324600"/>
            <a:ext cx="16901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New Microscopes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600200" y="2590800"/>
            <a:ext cx="4267200" cy="3200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49632E2-CA26-C548-BCEC-EA5360BFE4E1}"/>
              </a:ext>
            </a:extLst>
          </p:cNvPr>
          <p:cNvSpPr txBox="1"/>
          <p:nvPr/>
        </p:nvSpPr>
        <p:spPr>
          <a:xfrm>
            <a:off x="7701858" y="6324600"/>
            <a:ext cx="1601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/>
              <a:t>Old Microscopes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564456" y="2586469"/>
            <a:ext cx="4232565" cy="3174424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 bwMode="auto">
          <a:xfrm flipH="1" flipV="1">
            <a:off x="3699275" y="4724400"/>
            <a:ext cx="756413" cy="3810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7696201" y="3733800"/>
            <a:ext cx="653285" cy="3810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49632E2-CA26-C548-BCEC-EA5360BFE4E1}"/>
              </a:ext>
            </a:extLst>
          </p:cNvPr>
          <p:cNvSpPr txBox="1"/>
          <p:nvPr/>
        </p:nvSpPr>
        <p:spPr>
          <a:xfrm>
            <a:off x="5497730" y="3640861"/>
            <a:ext cx="1362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Marked with green paint</a:t>
            </a:r>
          </a:p>
        </p:txBody>
      </p:sp>
    </p:spTree>
    <p:extLst>
      <p:ext uri="{BB962C8B-B14F-4D97-AF65-F5344CB8AC3E}">
        <p14:creationId xmlns:p14="http://schemas.microsoft.com/office/powerpoint/2010/main" val="125342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06816"/>
            <a:ext cx="7315200" cy="1444104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Heartworm </a:t>
            </a:r>
            <a:b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Microfilaria diagnostics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ncstate">
            <a:extLst>
              <a:ext uri="{FF2B5EF4-FFF2-40B4-BE49-F238E27FC236}">
                <a16:creationId xmlns:a16="http://schemas.microsoft.com/office/drawing/2014/main" id="{80F53B0A-B2F3-FB4C-920F-05437B7E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804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0DCF09-E34F-2AB8-0DF7-5549CFA4BB53}"/>
              </a:ext>
            </a:extLst>
          </p:cNvPr>
          <p:cNvSpPr txBox="1"/>
          <p:nvPr/>
        </p:nvSpPr>
        <p:spPr>
          <a:xfrm>
            <a:off x="762000" y="1885276"/>
            <a:ext cx="47484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/>
              <a:t>Blood Drop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Quick &amp; Cheap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Only about 35ul blood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=&gt;  less sensitive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DFAE7-3E7B-78B9-42C3-11BAEE2C619E}"/>
              </a:ext>
            </a:extLst>
          </p:cNvPr>
          <p:cNvSpPr txBox="1"/>
          <p:nvPr/>
        </p:nvSpPr>
        <p:spPr>
          <a:xfrm>
            <a:off x="3085378" y="5288633"/>
            <a:ext cx="3658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Microscopy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Can visualize MF with the 4x or 10x Objectives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A5C392-9D0E-68BC-64B7-CA0F33DA56E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1437" y="3729232"/>
            <a:ext cx="4202057" cy="275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6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4800"/>
            <a:ext cx="7315200" cy="1444104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Heartworm </a:t>
            </a:r>
            <a:b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Microfilaria diagnostics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ncstate">
            <a:extLst>
              <a:ext uri="{FF2B5EF4-FFF2-40B4-BE49-F238E27FC236}">
                <a16:creationId xmlns:a16="http://schemas.microsoft.com/office/drawing/2014/main" id="{80F53B0A-B2F3-FB4C-920F-05437B7E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804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AA4D3B-54ED-525A-7A59-EFE7D15686EC}"/>
              </a:ext>
            </a:extLst>
          </p:cNvPr>
          <p:cNvSpPr txBox="1"/>
          <p:nvPr/>
        </p:nvSpPr>
        <p:spPr>
          <a:xfrm>
            <a:off x="344691" y="1789033"/>
            <a:ext cx="366876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Modified Knotts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Relatively quick &amp; cheap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Use 1ml blood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 =&gt;  more sensitive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Lysing Solution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2% formalin solution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H2O to lyse RBC’s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Formalin to fix MF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6DFAE7-3E7B-78B9-42C3-11BAEE2C619E}"/>
              </a:ext>
            </a:extLst>
          </p:cNvPr>
          <p:cNvSpPr txBox="1"/>
          <p:nvPr/>
        </p:nvSpPr>
        <p:spPr>
          <a:xfrm>
            <a:off x="656608" y="5352871"/>
            <a:ext cx="3658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Microscopy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Can visualize MF with the 4x or 10x Objectives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19128C2-7B9A-D76B-84DB-CF6C3D8ACF5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8984465" y="729008"/>
            <a:ext cx="3313368" cy="2384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41CBA4-6B6E-6FAE-85FA-6A27BAE328E7}"/>
              </a:ext>
            </a:extLst>
          </p:cNvPr>
          <p:cNvSpPr txBox="1"/>
          <p:nvPr/>
        </p:nvSpPr>
        <p:spPr>
          <a:xfrm>
            <a:off x="5078047" y="2358483"/>
            <a:ext cx="645734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Microfilaria Suppression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Test for resistant strain of HW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Diphenhydramine + Steroids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Prevent anaphylaxis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Draw Blood for Modified Knotts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Treat with Macrocyclic Lactone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Do Knotts test with pre-treatment blood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Count all MF from 1 ml sample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7 days later draw blood &amp; repeat Knotts test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Results  &lt;75% reduction then suspect resistance</a:t>
            </a:r>
          </a:p>
        </p:txBody>
      </p:sp>
    </p:spTree>
    <p:extLst>
      <p:ext uri="{BB962C8B-B14F-4D97-AF65-F5344CB8AC3E}">
        <p14:creationId xmlns:p14="http://schemas.microsoft.com/office/powerpoint/2010/main" val="2559856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184B8D-DB5D-4DAF-8743-F111FE26B6D2}"/>
              </a:ext>
            </a:extLst>
          </p:cNvPr>
          <p:cNvSpPr/>
          <p:nvPr/>
        </p:nvSpPr>
        <p:spPr>
          <a:xfrm>
            <a:off x="0" y="592964"/>
            <a:ext cx="12192000" cy="523220"/>
          </a:xfrm>
          <a:prstGeom prst="rect">
            <a:avLst/>
          </a:prstGeom>
          <a:solidFill>
            <a:srgbClr val="008BBC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Times New Roman" panose="02020603050405020304" pitchFamily="18" charset="0"/>
                <a:cs typeface="+mn-cs"/>
              </a:rPr>
              <a:t>SNAP 4DX Plus (ELISA for antigen and antibody detection)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2E6E7C-BF40-494A-B50E-61AD67372FE0}"/>
              </a:ext>
            </a:extLst>
          </p:cNvPr>
          <p:cNvGrpSpPr/>
          <p:nvPr/>
        </p:nvGrpSpPr>
        <p:grpSpPr>
          <a:xfrm>
            <a:off x="8787734" y="3165862"/>
            <a:ext cx="3039682" cy="3692138"/>
            <a:chOff x="4391281" y="2869219"/>
            <a:chExt cx="3110934" cy="398878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457622A-9224-4E33-A71D-EB73236AE0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700"/>
            <a:stretch/>
          </p:blipFill>
          <p:spPr>
            <a:xfrm>
              <a:off x="4391281" y="2869219"/>
              <a:ext cx="2672079" cy="3988781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B437185-6A15-4C5C-B383-8E9275B1B73F}"/>
                </a:ext>
              </a:extLst>
            </p:cNvPr>
            <p:cNvSpPr txBox="1"/>
            <p:nvPr/>
          </p:nvSpPr>
          <p:spPr>
            <a:xfrm>
              <a:off x="4730646" y="5770929"/>
              <a:ext cx="703022" cy="292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Ehrlichia</a:t>
              </a:r>
              <a:endPara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69DC366-2E7B-4484-9658-4E24737A763F}"/>
                </a:ext>
              </a:extLst>
            </p:cNvPr>
            <p:cNvSpPr txBox="1"/>
            <p:nvPr/>
          </p:nvSpPr>
          <p:spPr>
            <a:xfrm>
              <a:off x="5481581" y="6394010"/>
              <a:ext cx="491476" cy="292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Lyme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600FB8E-12C3-4759-B917-FD6B39C103FE}"/>
                </a:ext>
              </a:extLst>
            </p:cNvPr>
            <p:cNvSpPr txBox="1"/>
            <p:nvPr/>
          </p:nvSpPr>
          <p:spPr>
            <a:xfrm>
              <a:off x="6057652" y="5770929"/>
              <a:ext cx="14445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Heartworm (HW)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AF6A240-7B66-4463-B500-7A9D8B131BA7}"/>
                </a:ext>
              </a:extLst>
            </p:cNvPr>
            <p:cNvSpPr txBox="1"/>
            <p:nvPr/>
          </p:nvSpPr>
          <p:spPr>
            <a:xfrm>
              <a:off x="5818774" y="5442558"/>
              <a:ext cx="873846" cy="292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1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Anaplasma</a:t>
              </a:r>
              <a:endPara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2659071-E4F3-4875-AA6F-A5F426430489}"/>
                </a:ext>
              </a:extLst>
            </p:cNvPr>
            <p:cNvSpPr txBox="1"/>
            <p:nvPr/>
          </p:nvSpPr>
          <p:spPr>
            <a:xfrm>
              <a:off x="5513069" y="5169933"/>
              <a:ext cx="809960" cy="2922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(+) control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D5EE939F-0750-4397-83DC-747D20F8B87C}"/>
              </a:ext>
            </a:extLst>
          </p:cNvPr>
          <p:cNvSpPr txBox="1"/>
          <p:nvPr/>
        </p:nvSpPr>
        <p:spPr>
          <a:xfrm>
            <a:off x="210537" y="1381442"/>
            <a:ext cx="110690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SNAP 4DX Plus is a POC ELISA that tests for v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-borne disease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Canine blood, plasma or serum is added to the device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It detects antigen from female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Dirofilaria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immitis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(heartworm)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It detects antibodies to tick-borne pathogens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Anaplasma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phagocytophilum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Anaplasma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platys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Ehrlichia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canis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Ehrlichia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ewingii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Borrelia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burgdorferi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(Lyme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dz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</a:t>
            </a:r>
          </a:p>
        </p:txBody>
      </p:sp>
      <p:sp>
        <p:nvSpPr>
          <p:cNvPr id="4" name="Google Shape;358;p22">
            <a:extLst>
              <a:ext uri="{FF2B5EF4-FFF2-40B4-BE49-F238E27FC236}">
                <a16:creationId xmlns:a16="http://schemas.microsoft.com/office/drawing/2014/main" id="{17D6319A-24DE-F5C5-9607-26123C83B406}"/>
              </a:ext>
            </a:extLst>
          </p:cNvPr>
          <p:cNvSpPr/>
          <p:nvPr/>
        </p:nvSpPr>
        <p:spPr>
          <a:xfrm>
            <a:off x="0" y="-107497"/>
            <a:ext cx="115650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FYI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31746" name="Picture 2" descr="Tick insect PNG">
            <a:extLst>
              <a:ext uri="{FF2B5EF4-FFF2-40B4-BE49-F238E27FC236}">
                <a16:creationId xmlns:a16="http://schemas.microsoft.com/office/drawing/2014/main" id="{3492A2D5-5752-4D23-93AC-BB86AA5D6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63815">
            <a:off x="10155314" y="887123"/>
            <a:ext cx="1884572" cy="222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Mosquito Insect - Mosquitoes Insects png download - 713*492 - Free Transparent  Mosquito png Download. - Clip Art Library">
            <a:extLst>
              <a:ext uri="{FF2B5EF4-FFF2-40B4-BE49-F238E27FC236}">
                <a16:creationId xmlns:a16="http://schemas.microsoft.com/office/drawing/2014/main" id="{BB413480-984C-49B1-8E88-AADCF18502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0" t="15587" r="15522" b="14442"/>
          <a:stretch/>
        </p:blipFill>
        <p:spPr bwMode="auto">
          <a:xfrm>
            <a:off x="10233972" y="212530"/>
            <a:ext cx="1727256" cy="125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04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305038ED-2667-43C0-BB82-F104F4B280F9}"/>
              </a:ext>
            </a:extLst>
          </p:cNvPr>
          <p:cNvGrpSpPr/>
          <p:nvPr/>
        </p:nvGrpSpPr>
        <p:grpSpPr>
          <a:xfrm>
            <a:off x="1837719" y="2370519"/>
            <a:ext cx="8695769" cy="4469640"/>
            <a:chOff x="3292515" y="1335079"/>
            <a:chExt cx="8695769" cy="4469640"/>
          </a:xfrm>
        </p:grpSpPr>
        <p:pic>
          <p:nvPicPr>
            <p:cNvPr id="2" name="Picture 8" descr="http://ars.els-cdn.com/content/image/1-s2.0-S1938973615000926-gr5_lrg.jpg">
              <a:extLst>
                <a:ext uri="{FF2B5EF4-FFF2-40B4-BE49-F238E27FC236}">
                  <a16:creationId xmlns:a16="http://schemas.microsoft.com/office/drawing/2014/main" id="{A6BC1290-6F00-43DE-AB74-DA2EF05CAA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785" y="1412286"/>
              <a:ext cx="8601364" cy="43357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FF913D9-8DDE-410B-ADB7-385E8B307958}"/>
                </a:ext>
              </a:extLst>
            </p:cNvPr>
            <p:cNvSpPr txBox="1"/>
            <p:nvPr/>
          </p:nvSpPr>
          <p:spPr>
            <a:xfrm>
              <a:off x="7512968" y="5040230"/>
              <a:ext cx="12596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(pathogen peptides)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A24D7A7-DC16-497F-AFDB-C3A1B33CCCAA}"/>
                </a:ext>
              </a:extLst>
            </p:cNvPr>
            <p:cNvSpPr/>
            <p:nvPr/>
          </p:nvSpPr>
          <p:spPr>
            <a:xfrm>
              <a:off x="3292515" y="1412286"/>
              <a:ext cx="8695769" cy="4392433"/>
            </a:xfrm>
            <a:prstGeom prst="rect">
              <a:avLst/>
            </a:prstGeom>
            <a:noFill/>
            <a:ln w="2857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106B0CB-10E0-41B2-AAB4-42DFE5903BCF}"/>
                </a:ext>
              </a:extLst>
            </p:cNvPr>
            <p:cNvSpPr/>
            <p:nvPr/>
          </p:nvSpPr>
          <p:spPr>
            <a:xfrm>
              <a:off x="4677502" y="2337182"/>
              <a:ext cx="3249300" cy="1962614"/>
            </a:xfrm>
            <a:prstGeom prst="ellipse">
              <a:avLst/>
            </a:prstGeom>
            <a:noFill/>
            <a:ln w="12700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F68BF-0495-43BB-8B42-06B6C95FBBE5}"/>
                </a:ext>
              </a:extLst>
            </p:cNvPr>
            <p:cNvSpPr/>
            <p:nvPr/>
          </p:nvSpPr>
          <p:spPr>
            <a:xfrm>
              <a:off x="9822509" y="2539762"/>
              <a:ext cx="2137640" cy="1983058"/>
            </a:xfrm>
            <a:prstGeom prst="ellipse">
              <a:avLst/>
            </a:prstGeom>
            <a:noFill/>
            <a:ln w="12700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EF28209-6506-448B-B260-9501943D088C}"/>
                </a:ext>
              </a:extLst>
            </p:cNvPr>
            <p:cNvCxnSpPr/>
            <p:nvPr/>
          </p:nvCxnSpPr>
          <p:spPr>
            <a:xfrm flipV="1">
              <a:off x="7346938" y="2114096"/>
              <a:ext cx="293461" cy="447528"/>
            </a:xfrm>
            <a:prstGeom prst="line">
              <a:avLst/>
            </a:prstGeom>
            <a:ln w="12700">
              <a:solidFill>
                <a:schemeClr val="bg1">
                  <a:lumMod val="85000"/>
                  <a:lumOff val="15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A95C841-F1F3-47A2-9FF8-394458A80C34}"/>
                </a:ext>
              </a:extLst>
            </p:cNvPr>
            <p:cNvCxnSpPr>
              <a:stCxn id="6" idx="1"/>
            </p:cNvCxnSpPr>
            <p:nvPr/>
          </p:nvCxnSpPr>
          <p:spPr>
            <a:xfrm flipH="1" flipV="1">
              <a:off x="7659467" y="2114096"/>
              <a:ext cx="2476092" cy="716078"/>
            </a:xfrm>
            <a:prstGeom prst="line">
              <a:avLst/>
            </a:prstGeom>
            <a:ln w="12700">
              <a:solidFill>
                <a:schemeClr val="bg1">
                  <a:lumMod val="85000"/>
                  <a:lumOff val="15000"/>
                </a:schemeClr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3FEAFC6-AAB1-431D-9B09-F5CDEFAC8712}"/>
                </a:ext>
              </a:extLst>
            </p:cNvPr>
            <p:cNvGrpSpPr/>
            <p:nvPr/>
          </p:nvGrpSpPr>
          <p:grpSpPr>
            <a:xfrm>
              <a:off x="7479515" y="1624640"/>
              <a:ext cx="302322" cy="462708"/>
              <a:chOff x="7514684" y="346825"/>
              <a:chExt cx="302322" cy="462708"/>
            </a:xfrm>
          </p:grpSpPr>
          <p:sp>
            <p:nvSpPr>
              <p:cNvPr id="10" name="Rounded Rectangle 22">
                <a:extLst>
                  <a:ext uri="{FF2B5EF4-FFF2-40B4-BE49-F238E27FC236}">
                    <a16:creationId xmlns:a16="http://schemas.microsoft.com/office/drawing/2014/main" id="{D6518469-F3F4-4593-8EF4-8AD7E21CE352}"/>
                  </a:ext>
                </a:extLst>
              </p:cNvPr>
              <p:cNvSpPr/>
              <p:nvPr/>
            </p:nvSpPr>
            <p:spPr>
              <a:xfrm>
                <a:off x="7516448" y="557560"/>
                <a:ext cx="300558" cy="251973"/>
              </a:xfrm>
              <a:prstGeom prst="roundRect">
                <a:avLst/>
              </a:prstGeom>
              <a:solidFill>
                <a:srgbClr val="00B0F0"/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Rounded Rectangle 23">
                <a:extLst>
                  <a:ext uri="{FF2B5EF4-FFF2-40B4-BE49-F238E27FC236}">
                    <a16:creationId xmlns:a16="http://schemas.microsoft.com/office/drawing/2014/main" id="{F1C8BC53-877D-44BC-8D1B-93F0FE921ECA}"/>
                  </a:ext>
                </a:extLst>
              </p:cNvPr>
              <p:cNvSpPr/>
              <p:nvPr/>
            </p:nvSpPr>
            <p:spPr>
              <a:xfrm flipV="1">
                <a:off x="7514684" y="479173"/>
                <a:ext cx="302322" cy="111839"/>
              </a:xfrm>
              <a:prstGeom prst="roundRect">
                <a:avLst/>
              </a:prstGeom>
              <a:solidFill>
                <a:schemeClr val="tx1"/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DE5A85F-6581-496D-BDCD-A6B712795F6D}"/>
                  </a:ext>
                </a:extLst>
              </p:cNvPr>
              <p:cNvSpPr/>
              <p:nvPr/>
            </p:nvSpPr>
            <p:spPr>
              <a:xfrm>
                <a:off x="7608662" y="346825"/>
                <a:ext cx="141438" cy="132349"/>
              </a:xfrm>
              <a:prstGeom prst="rect">
                <a:avLst/>
              </a:prstGeom>
              <a:solidFill>
                <a:schemeClr val="tx1">
                  <a:lumMod val="85000"/>
                </a:schemeClr>
              </a:solidFill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BAFB3B0-F9B7-4764-A685-40D61BA17F82}"/>
                </a:ext>
              </a:extLst>
            </p:cNvPr>
            <p:cNvSpPr txBox="1"/>
            <p:nvPr/>
          </p:nvSpPr>
          <p:spPr>
            <a:xfrm>
              <a:off x="3593662" y="4207546"/>
              <a:ext cx="14205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from sample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64E2F72-FC42-4220-9552-B5CE5FACF45D}"/>
                </a:ext>
              </a:extLst>
            </p:cNvPr>
            <p:cNvSpPr txBox="1"/>
            <p:nvPr/>
          </p:nvSpPr>
          <p:spPr>
            <a:xfrm>
              <a:off x="7107681" y="1335079"/>
              <a:ext cx="10935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+mn-cs"/>
                </a:rPr>
                <a:t>conjugate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CE54CA66-83F1-40B7-AD73-B38A068FBC8C}"/>
              </a:ext>
            </a:extLst>
          </p:cNvPr>
          <p:cNvSpPr/>
          <p:nvPr/>
        </p:nvSpPr>
        <p:spPr>
          <a:xfrm>
            <a:off x="0" y="576562"/>
            <a:ext cx="12192000" cy="523220"/>
          </a:xfrm>
          <a:prstGeom prst="rect">
            <a:avLst/>
          </a:prstGeom>
          <a:solidFill>
            <a:srgbClr val="008BBC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Times New Roman" panose="02020603050405020304" pitchFamily="18" charset="0"/>
                <a:cs typeface="+mn-cs"/>
              </a:rPr>
              <a:t>SNAP 4DX Plus (ELISA for antigen and antibody detection)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F25380-4731-4DFC-AFCB-81B86C34E21E}"/>
              </a:ext>
            </a:extLst>
          </p:cNvPr>
          <p:cNvSpPr txBox="1"/>
          <p:nvPr/>
        </p:nvSpPr>
        <p:spPr>
          <a:xfrm>
            <a:off x="1903989" y="1500962"/>
            <a:ext cx="3875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Antigen from Heartworm (Sandwich ELISA)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39FC7CE-2553-497F-8D27-F6DBBDB50CAD}"/>
              </a:ext>
            </a:extLst>
          </p:cNvPr>
          <p:cNvSpPr txBox="1"/>
          <p:nvPr/>
        </p:nvSpPr>
        <p:spPr>
          <a:xfrm>
            <a:off x="7130871" y="1180614"/>
            <a:ext cx="4219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Antibodies against tick-borne pathogens (Indirect ELISA)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DF95410-48FA-4513-9E8B-9D29A99350E0}"/>
              </a:ext>
            </a:extLst>
          </p:cNvPr>
          <p:cNvSpPr txBox="1"/>
          <p:nvPr/>
        </p:nvSpPr>
        <p:spPr>
          <a:xfrm>
            <a:off x="5853739" y="5781185"/>
            <a:ext cx="691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Fixed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F97B0E8-F8F9-4E69-9360-0BFD013C9C81}"/>
              </a:ext>
            </a:extLst>
          </p:cNvPr>
          <p:cNvSpPr txBox="1"/>
          <p:nvPr/>
        </p:nvSpPr>
        <p:spPr>
          <a:xfrm>
            <a:off x="1850392" y="5574216"/>
            <a:ext cx="691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Fixed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EAF73B3-083F-433F-AF72-E192D4D68752}"/>
              </a:ext>
            </a:extLst>
          </p:cNvPr>
          <p:cNvSpPr txBox="1"/>
          <p:nvPr/>
        </p:nvSpPr>
        <p:spPr>
          <a:xfrm>
            <a:off x="5983444" y="5999791"/>
            <a:ext cx="1124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(peptide)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55C79D7-B680-67CA-8ABF-A3A720FED08F}"/>
              </a:ext>
            </a:extLst>
          </p:cNvPr>
          <p:cNvGrpSpPr/>
          <p:nvPr/>
        </p:nvGrpSpPr>
        <p:grpSpPr>
          <a:xfrm>
            <a:off x="4799069" y="5263226"/>
            <a:ext cx="1613930" cy="539972"/>
            <a:chOff x="3084555" y="4539752"/>
            <a:chExt cx="1771090" cy="65702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09589D4-E313-42E5-D24D-4AFFAD2FDAE1}"/>
                </a:ext>
              </a:extLst>
            </p:cNvPr>
            <p:cNvSpPr txBox="1"/>
            <p:nvPr/>
          </p:nvSpPr>
          <p:spPr>
            <a:xfrm>
              <a:off x="3125043" y="4647764"/>
              <a:ext cx="1616399" cy="411944"/>
            </a:xfrm>
            <a:prstGeom prst="rect">
              <a:avLst/>
            </a:prstGeom>
            <a:solidFill>
              <a:schemeClr val="tx1"/>
            </a:solidFill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sample</a:t>
              </a:r>
            </a:p>
          </p:txBody>
        </p:sp>
        <p:pic>
          <p:nvPicPr>
            <p:cNvPr id="17" name="Picture 6" descr="Premium Vector | Set of sick dog">
              <a:extLst>
                <a:ext uri="{FF2B5EF4-FFF2-40B4-BE49-F238E27FC236}">
                  <a16:creationId xmlns:a16="http://schemas.microsoft.com/office/drawing/2014/main" id="{737FBD10-3196-37CD-D82E-EF806D84496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17" r="61403" b="68628"/>
            <a:stretch/>
          </p:blipFill>
          <p:spPr bwMode="auto">
            <a:xfrm>
              <a:off x="4002882" y="4552806"/>
              <a:ext cx="738560" cy="6439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DEF8FB0F-DC1C-5B16-B380-CE98F31596E1}"/>
                </a:ext>
              </a:extLst>
            </p:cNvPr>
            <p:cNvSpPr/>
            <p:nvPr/>
          </p:nvSpPr>
          <p:spPr>
            <a:xfrm>
              <a:off x="3084555" y="4539752"/>
              <a:ext cx="1771090" cy="643484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+mn-cs"/>
              </a:endParaRP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A4A1DF1-2E93-396B-1E9B-E1E444967EAD}"/>
              </a:ext>
            </a:extLst>
          </p:cNvPr>
          <p:cNvCxnSpPr>
            <a:cxnSpLocks/>
          </p:cNvCxnSpPr>
          <p:nvPr/>
        </p:nvCxnSpPr>
        <p:spPr>
          <a:xfrm flipV="1">
            <a:off x="6104373" y="4936762"/>
            <a:ext cx="362223" cy="32020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605A46-04D5-5C00-E7A9-1E2E37CC04FF}"/>
              </a:ext>
            </a:extLst>
          </p:cNvPr>
          <p:cNvCxnSpPr>
            <a:cxnSpLocks/>
          </p:cNvCxnSpPr>
          <p:nvPr/>
        </p:nvCxnSpPr>
        <p:spPr>
          <a:xfrm flipH="1" flipV="1">
            <a:off x="4278348" y="5538576"/>
            <a:ext cx="520721" cy="8892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Google Shape;358;p22">
            <a:extLst>
              <a:ext uri="{FF2B5EF4-FFF2-40B4-BE49-F238E27FC236}">
                <a16:creationId xmlns:a16="http://schemas.microsoft.com/office/drawing/2014/main" id="{48670022-818C-D194-4B88-4CAA42AF50BE}"/>
              </a:ext>
            </a:extLst>
          </p:cNvPr>
          <p:cNvSpPr/>
          <p:nvPr/>
        </p:nvSpPr>
        <p:spPr>
          <a:xfrm>
            <a:off x="0" y="-108050"/>
            <a:ext cx="115650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FYI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0753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99DC42-1372-A952-E71A-B063408B1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326;p19">
            <a:extLst>
              <a:ext uri="{FF2B5EF4-FFF2-40B4-BE49-F238E27FC236}">
                <a16:creationId xmlns:a16="http://schemas.microsoft.com/office/drawing/2014/main" id="{0829CAAD-C690-619D-4C4A-F126C2AB563D}"/>
              </a:ext>
            </a:extLst>
          </p:cNvPr>
          <p:cNvSpPr/>
          <p:nvPr/>
        </p:nvSpPr>
        <p:spPr>
          <a:xfrm>
            <a:off x="250339" y="2809580"/>
            <a:ext cx="7969533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2. Not optimal for detecting acute infections. 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WHY?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" name="Google Shape;327;p19">
            <a:extLst>
              <a:ext uri="{FF2B5EF4-FFF2-40B4-BE49-F238E27FC236}">
                <a16:creationId xmlns:a16="http://schemas.microsoft.com/office/drawing/2014/main" id="{1FCE3517-DC86-E031-3E5B-47E930C5EDD5}"/>
              </a:ext>
            </a:extLst>
          </p:cNvPr>
          <p:cNvSpPr/>
          <p:nvPr/>
        </p:nvSpPr>
        <p:spPr>
          <a:xfrm>
            <a:off x="250339" y="1559525"/>
            <a:ext cx="9243225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1.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Detect antibodies       made by the animal →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exposure or a cross-reaction with a similar organism.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7" name="Google Shape;329;p19">
            <a:extLst>
              <a:ext uri="{FF2B5EF4-FFF2-40B4-BE49-F238E27FC236}">
                <a16:creationId xmlns:a16="http://schemas.microsoft.com/office/drawing/2014/main" id="{3E694BE1-957A-850A-75D8-6CE1589D8437}"/>
              </a:ext>
            </a:extLst>
          </p:cNvPr>
          <p:cNvSpPr/>
          <p:nvPr/>
        </p:nvSpPr>
        <p:spPr>
          <a:xfrm>
            <a:off x="296081" y="4031865"/>
            <a:ext cx="7969533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3. Useful for discrimination between genera (i.e. </a:t>
            </a:r>
            <a:r>
              <a:rPr kumimoji="0" lang="en-US" sz="2800" b="0" i="1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Anaplasma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vs. </a:t>
            </a:r>
            <a:r>
              <a:rPr kumimoji="0" lang="en-US" sz="2800" b="0" i="1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Ehrlichia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)</a:t>
            </a:r>
            <a:endParaRPr kumimoji="0" sz="28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" name="Google Shape;330;p19">
            <a:extLst>
              <a:ext uri="{FF2B5EF4-FFF2-40B4-BE49-F238E27FC236}">
                <a16:creationId xmlns:a16="http://schemas.microsoft.com/office/drawing/2014/main" id="{874C17DF-24C2-58AF-6628-1F5BDA9050C7}"/>
              </a:ext>
            </a:extLst>
          </p:cNvPr>
          <p:cNvSpPr/>
          <p:nvPr/>
        </p:nvSpPr>
        <p:spPr>
          <a:xfrm>
            <a:off x="296081" y="5436887"/>
            <a:ext cx="11386838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4. Duration of antibodies present after a</a:t>
            </a:r>
            <a:r>
              <a:rPr kumimoji="0" lang="en-US" sz="28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pathogen has been cleared varies 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696D0A6-79F5-3D26-8E54-EEC4B1D598F8}"/>
              </a:ext>
            </a:extLst>
          </p:cNvPr>
          <p:cNvGrpSpPr/>
          <p:nvPr/>
        </p:nvGrpSpPr>
        <p:grpSpPr>
          <a:xfrm>
            <a:off x="9615842" y="1471526"/>
            <a:ext cx="695478" cy="2278273"/>
            <a:chOff x="1555912" y="3930866"/>
            <a:chExt cx="613173" cy="2696822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67A1E5C-A0CB-4CCB-D68E-54A5AC61CE35}"/>
                </a:ext>
              </a:extLst>
            </p:cNvPr>
            <p:cNvGrpSpPr/>
            <p:nvPr/>
          </p:nvGrpSpPr>
          <p:grpSpPr>
            <a:xfrm>
              <a:off x="1560582" y="3930866"/>
              <a:ext cx="603834" cy="2696822"/>
              <a:chOff x="9992021" y="3236160"/>
              <a:chExt cx="411589" cy="1775636"/>
            </a:xfrm>
          </p:grpSpPr>
          <p:sp>
            <p:nvSpPr>
              <p:cNvPr id="40" name="Flowchart: Delay 39">
                <a:extLst>
                  <a:ext uri="{FF2B5EF4-FFF2-40B4-BE49-F238E27FC236}">
                    <a16:creationId xmlns:a16="http://schemas.microsoft.com/office/drawing/2014/main" id="{4225D00A-942A-894D-6826-D6224E9EBA38}"/>
                  </a:ext>
                </a:extLst>
              </p:cNvPr>
              <p:cNvSpPr/>
              <p:nvPr/>
            </p:nvSpPr>
            <p:spPr>
              <a:xfrm rot="5400000">
                <a:off x="10008973" y="4667245"/>
                <a:ext cx="367851" cy="321251"/>
              </a:xfrm>
              <a:prstGeom prst="flowChartDelay">
                <a:avLst/>
              </a:prstGeom>
              <a:solidFill>
                <a:srgbClr val="C0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1E0E66A-0F70-78E0-3FAE-1F033031B137}"/>
                  </a:ext>
                </a:extLst>
              </p:cNvPr>
              <p:cNvSpPr/>
              <p:nvPr/>
            </p:nvSpPr>
            <p:spPr>
              <a:xfrm>
                <a:off x="10032273" y="3269385"/>
                <a:ext cx="320188" cy="137456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2CC0E31-7448-0CDE-0315-CE0F4CD0A587}"/>
                  </a:ext>
                </a:extLst>
              </p:cNvPr>
              <p:cNvSpPr/>
              <p:nvPr/>
            </p:nvSpPr>
            <p:spPr>
              <a:xfrm>
                <a:off x="10031210" y="3840097"/>
                <a:ext cx="320188" cy="830997"/>
              </a:xfrm>
              <a:prstGeom prst="rect">
                <a:avLst/>
              </a:prstGeom>
              <a:solidFill>
                <a:srgbClr val="EED672"/>
              </a:solidFill>
              <a:ln w="6350">
                <a:solidFill>
                  <a:schemeClr val="tx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22B287FB-7A55-F357-C8EF-DDA1FB0D65DC}"/>
                  </a:ext>
                </a:extLst>
              </p:cNvPr>
              <p:cNvSpPr/>
              <p:nvPr/>
            </p:nvSpPr>
            <p:spPr>
              <a:xfrm>
                <a:off x="9992021" y="3236160"/>
                <a:ext cx="411589" cy="192840"/>
              </a:xfrm>
              <a:prstGeom prst="roundRect">
                <a:avLst/>
              </a:prstGeom>
              <a:solidFill>
                <a:srgbClr val="D71B07"/>
              </a:solidFill>
              <a:ln>
                <a:solidFill>
                  <a:srgbClr val="D71B0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6417E58-5CEF-CB8E-CA97-FEA2C990F747}"/>
                </a:ext>
              </a:extLst>
            </p:cNvPr>
            <p:cNvSpPr txBox="1"/>
            <p:nvPr/>
          </p:nvSpPr>
          <p:spPr>
            <a:xfrm rot="12327074">
              <a:off x="1640175" y="5369611"/>
              <a:ext cx="285895" cy="546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65CB409-B966-2C81-7DBA-79FE82DD7311}"/>
                </a:ext>
              </a:extLst>
            </p:cNvPr>
            <p:cNvSpPr txBox="1"/>
            <p:nvPr/>
          </p:nvSpPr>
          <p:spPr>
            <a:xfrm rot="11126690">
              <a:off x="1692296" y="5675691"/>
              <a:ext cx="270488" cy="546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C25D0C5-32AF-CD72-1325-37D501D54879}"/>
                </a:ext>
              </a:extLst>
            </p:cNvPr>
            <p:cNvSpPr txBox="1"/>
            <p:nvPr/>
          </p:nvSpPr>
          <p:spPr>
            <a:xfrm rot="11126690">
              <a:off x="1736155" y="5542921"/>
              <a:ext cx="337820" cy="546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5DDE901-C02B-1BC9-1605-A2A34C402510}"/>
                </a:ext>
              </a:extLst>
            </p:cNvPr>
            <p:cNvSpPr txBox="1"/>
            <p:nvPr/>
          </p:nvSpPr>
          <p:spPr>
            <a:xfrm rot="9715606">
              <a:off x="1591567" y="4999847"/>
              <a:ext cx="380464" cy="546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CA61866-EE76-3601-3455-312549518329}"/>
                </a:ext>
              </a:extLst>
            </p:cNvPr>
            <p:cNvSpPr txBox="1"/>
            <p:nvPr/>
          </p:nvSpPr>
          <p:spPr>
            <a:xfrm rot="12728471">
              <a:off x="1555912" y="4832943"/>
              <a:ext cx="613173" cy="546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4F18565-7416-A83D-8152-8B53D92B88AE}"/>
                </a:ext>
              </a:extLst>
            </p:cNvPr>
            <p:cNvSpPr txBox="1"/>
            <p:nvPr/>
          </p:nvSpPr>
          <p:spPr>
            <a:xfrm rot="11126690">
              <a:off x="1822032" y="5288166"/>
              <a:ext cx="299074" cy="5464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A7E3A5B-6676-76B4-68C0-620C193A2424}"/>
              </a:ext>
            </a:extLst>
          </p:cNvPr>
          <p:cNvGrpSpPr/>
          <p:nvPr/>
        </p:nvGrpSpPr>
        <p:grpSpPr>
          <a:xfrm>
            <a:off x="10511641" y="1482155"/>
            <a:ext cx="766873" cy="2267643"/>
            <a:chOff x="1555912" y="3930867"/>
            <a:chExt cx="613173" cy="2696824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6C05CB1-DBE5-9233-E631-B835182FEAEE}"/>
                </a:ext>
              </a:extLst>
            </p:cNvPr>
            <p:cNvGrpSpPr/>
            <p:nvPr/>
          </p:nvGrpSpPr>
          <p:grpSpPr>
            <a:xfrm>
              <a:off x="1560582" y="3930867"/>
              <a:ext cx="603834" cy="2696824"/>
              <a:chOff x="9992021" y="3236160"/>
              <a:chExt cx="411589" cy="1775637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0FC50D8D-A5BE-E4FA-D635-740556A8B2EF}"/>
                  </a:ext>
                </a:extLst>
              </p:cNvPr>
              <p:cNvSpPr/>
              <p:nvPr/>
            </p:nvSpPr>
            <p:spPr>
              <a:xfrm>
                <a:off x="10032273" y="3269385"/>
                <a:ext cx="320188" cy="1374560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tx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EC293372-9130-F3DB-14C8-300339C0704F}"/>
                  </a:ext>
                </a:extLst>
              </p:cNvPr>
              <p:cNvSpPr/>
              <p:nvPr/>
            </p:nvSpPr>
            <p:spPr>
              <a:xfrm>
                <a:off x="9992021" y="3236160"/>
                <a:ext cx="411589" cy="192840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  <p:sp>
            <p:nvSpPr>
              <p:cNvPr id="52" name="Flowchart: Delay 51">
                <a:extLst>
                  <a:ext uri="{FF2B5EF4-FFF2-40B4-BE49-F238E27FC236}">
                    <a16:creationId xmlns:a16="http://schemas.microsoft.com/office/drawing/2014/main" id="{8ED723BE-A2C8-2FE9-EA61-6E63D2605D38}"/>
                  </a:ext>
                </a:extLst>
              </p:cNvPr>
              <p:cNvSpPr/>
              <p:nvPr/>
            </p:nvSpPr>
            <p:spPr>
              <a:xfrm rot="5400000">
                <a:off x="9601914" y="4260187"/>
                <a:ext cx="1181968" cy="321251"/>
              </a:xfrm>
              <a:prstGeom prst="flowChartDelay">
                <a:avLst/>
              </a:prstGeom>
              <a:solidFill>
                <a:srgbClr val="C00000"/>
              </a:solidFill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endParaRPr>
              </a:p>
            </p:txBody>
          </p:sp>
        </p:grp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28E5DC1-B214-8ACD-C74A-2EF93953CF1F}"/>
                </a:ext>
              </a:extLst>
            </p:cNvPr>
            <p:cNvSpPr txBox="1"/>
            <p:nvPr/>
          </p:nvSpPr>
          <p:spPr>
            <a:xfrm rot="12327074">
              <a:off x="1640175" y="5404931"/>
              <a:ext cx="285895" cy="475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173DF49-69E7-FC23-6A07-5EBBDCB36241}"/>
                </a:ext>
              </a:extLst>
            </p:cNvPr>
            <p:cNvSpPr txBox="1"/>
            <p:nvPr/>
          </p:nvSpPr>
          <p:spPr>
            <a:xfrm rot="11126690">
              <a:off x="1692296" y="5711011"/>
              <a:ext cx="270488" cy="475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1795198-BA66-46D0-1994-D4E3E2D3C141}"/>
                </a:ext>
              </a:extLst>
            </p:cNvPr>
            <p:cNvSpPr txBox="1"/>
            <p:nvPr/>
          </p:nvSpPr>
          <p:spPr>
            <a:xfrm rot="11126690">
              <a:off x="1736155" y="5578241"/>
              <a:ext cx="337820" cy="475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44C2F84-A5A7-E093-A1C2-423105216DEA}"/>
                </a:ext>
              </a:extLst>
            </p:cNvPr>
            <p:cNvSpPr txBox="1"/>
            <p:nvPr/>
          </p:nvSpPr>
          <p:spPr>
            <a:xfrm rot="9715606">
              <a:off x="1591567" y="5035167"/>
              <a:ext cx="380464" cy="475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0EBE0A5-C8B7-55F5-1F2B-8F8E5FAA0F49}"/>
                </a:ext>
              </a:extLst>
            </p:cNvPr>
            <p:cNvSpPr txBox="1"/>
            <p:nvPr/>
          </p:nvSpPr>
          <p:spPr>
            <a:xfrm rot="12728471">
              <a:off x="1555912" y="4868263"/>
              <a:ext cx="613173" cy="475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D494D9D-AC44-9762-1DF6-DC180AE9FEF1}"/>
                </a:ext>
              </a:extLst>
            </p:cNvPr>
            <p:cNvSpPr txBox="1"/>
            <p:nvPr/>
          </p:nvSpPr>
          <p:spPr>
            <a:xfrm rot="11126690">
              <a:off x="1822032" y="5323486"/>
              <a:ext cx="299074" cy="4758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8F78CA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Y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29D822A4-7B76-5357-990F-89803E93E59C}"/>
              </a:ext>
            </a:extLst>
          </p:cNvPr>
          <p:cNvSpPr/>
          <p:nvPr/>
        </p:nvSpPr>
        <p:spPr>
          <a:xfrm>
            <a:off x="0" y="585205"/>
            <a:ext cx="12192000" cy="523220"/>
          </a:xfrm>
          <a:prstGeom prst="rect">
            <a:avLst/>
          </a:prstGeom>
          <a:solidFill>
            <a:srgbClr val="008BBC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Times New Roman" panose="02020603050405020304" pitchFamily="18" charset="0"/>
                <a:cs typeface="+mn-cs"/>
              </a:rPr>
              <a:t>SEROLGY DIAGNOSTICS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EFFCBBC-E8AC-506A-BC1B-3CD61DF6F612}"/>
              </a:ext>
            </a:extLst>
          </p:cNvPr>
          <p:cNvSpPr txBox="1"/>
          <p:nvPr/>
        </p:nvSpPr>
        <p:spPr>
          <a:xfrm rot="10800000">
            <a:off x="3786235" y="1271888"/>
            <a:ext cx="695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8F78CA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Y</a:t>
            </a:r>
          </a:p>
        </p:txBody>
      </p:sp>
      <p:sp>
        <p:nvSpPr>
          <p:cNvPr id="59" name="Google Shape;358;p22">
            <a:extLst>
              <a:ext uri="{FF2B5EF4-FFF2-40B4-BE49-F238E27FC236}">
                <a16:creationId xmlns:a16="http://schemas.microsoft.com/office/drawing/2014/main" id="{C140FBF1-DE29-FDDC-D426-28F8DB6FE768}"/>
              </a:ext>
            </a:extLst>
          </p:cNvPr>
          <p:cNvSpPr/>
          <p:nvPr/>
        </p:nvSpPr>
        <p:spPr>
          <a:xfrm>
            <a:off x="0" y="-108050"/>
            <a:ext cx="115650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FYI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771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1BA17-8D32-A6A0-18C1-4FAE4F7C5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0CF3CC5-7742-59F9-7E01-98F7C2B16012}"/>
              </a:ext>
            </a:extLst>
          </p:cNvPr>
          <p:cNvSpPr/>
          <p:nvPr/>
        </p:nvSpPr>
        <p:spPr>
          <a:xfrm>
            <a:off x="0" y="502736"/>
            <a:ext cx="12192000" cy="523220"/>
          </a:xfrm>
          <a:prstGeom prst="rect">
            <a:avLst/>
          </a:prstGeom>
          <a:solidFill>
            <a:srgbClr val="008BBC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Times New Roman" panose="02020603050405020304" pitchFamily="18" charset="0"/>
                <a:cs typeface="+mn-cs"/>
              </a:rPr>
              <a:t>SNAP 4DX Plus Tick-borne Seropositive Considerations</a:t>
            </a:r>
          </a:p>
        </p:txBody>
      </p:sp>
      <p:sp>
        <p:nvSpPr>
          <p:cNvPr id="2" name="Google Shape;358;p22">
            <a:extLst>
              <a:ext uri="{FF2B5EF4-FFF2-40B4-BE49-F238E27FC236}">
                <a16:creationId xmlns:a16="http://schemas.microsoft.com/office/drawing/2014/main" id="{4227E220-71B8-7257-4BF0-9EA42D70A298}"/>
              </a:ext>
            </a:extLst>
          </p:cNvPr>
          <p:cNvSpPr/>
          <p:nvPr/>
        </p:nvSpPr>
        <p:spPr>
          <a:xfrm>
            <a:off x="0" y="-108050"/>
            <a:ext cx="115650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FYI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3" name="Google Shape;356;p22">
            <a:extLst>
              <a:ext uri="{FF2B5EF4-FFF2-40B4-BE49-F238E27FC236}">
                <a16:creationId xmlns:a16="http://schemas.microsoft.com/office/drawing/2014/main" id="{1AAA23FD-7298-C8B0-AD89-0CF06F1F94D9}"/>
              </a:ext>
            </a:extLst>
          </p:cNvPr>
          <p:cNvSpPr txBox="1"/>
          <p:nvPr/>
        </p:nvSpPr>
        <p:spPr>
          <a:xfrm>
            <a:off x="298324" y="6057227"/>
            <a:ext cx="10931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5.  Dogs can remain positive for years (even though pathogen has been cleared)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5" name="Google Shape;360;p22">
            <a:extLst>
              <a:ext uri="{FF2B5EF4-FFF2-40B4-BE49-F238E27FC236}">
                <a16:creationId xmlns:a16="http://schemas.microsoft.com/office/drawing/2014/main" id="{314F27CA-3644-00E1-069B-B7A233B25721}"/>
              </a:ext>
            </a:extLst>
          </p:cNvPr>
          <p:cNvSpPr/>
          <p:nvPr/>
        </p:nvSpPr>
        <p:spPr>
          <a:xfrm>
            <a:off x="345543" y="1142939"/>
            <a:ext cx="11191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entury Gothic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Exposure (only antibodies!) to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Anaplasma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spp.,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Ehrlichia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spp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.,or 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B. burgdorferi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6" name="Google Shape;361;p22">
            <a:extLst>
              <a:ext uri="{FF2B5EF4-FFF2-40B4-BE49-F238E27FC236}">
                <a16:creationId xmlns:a16="http://schemas.microsoft.com/office/drawing/2014/main" id="{63DF6E11-BA28-30C5-C38A-B2759F4904FC}"/>
              </a:ext>
            </a:extLst>
          </p:cNvPr>
          <p:cNvSpPr txBox="1"/>
          <p:nvPr/>
        </p:nvSpPr>
        <p:spPr>
          <a:xfrm>
            <a:off x="409652" y="1724183"/>
            <a:ext cx="791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2.  Does not detect antibodies induced by Lyme vaccinations.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7" name="Google Shape;362;p22">
            <a:extLst>
              <a:ext uri="{FF2B5EF4-FFF2-40B4-BE49-F238E27FC236}">
                <a16:creationId xmlns:a16="http://schemas.microsoft.com/office/drawing/2014/main" id="{F7BDE6BA-8EAE-204A-09E6-82319E79498E}"/>
              </a:ext>
            </a:extLst>
          </p:cNvPr>
          <p:cNvSpPr txBox="1"/>
          <p:nvPr/>
        </p:nvSpPr>
        <p:spPr>
          <a:xfrm>
            <a:off x="409652" y="2992440"/>
            <a:ext cx="11782348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4.  Seropositive and asymptomatic (no overt PE abnormalities)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→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follow up dx</a:t>
            </a:r>
          </a:p>
        </p:txBody>
      </p:sp>
      <p:sp>
        <p:nvSpPr>
          <p:cNvPr id="8" name="Google Shape;364;p22">
            <a:extLst>
              <a:ext uri="{FF2B5EF4-FFF2-40B4-BE49-F238E27FC236}">
                <a16:creationId xmlns:a16="http://schemas.microsoft.com/office/drawing/2014/main" id="{B589553B-49FB-6FF2-82B1-EBB3D1607A96}"/>
              </a:ext>
            </a:extLst>
          </p:cNvPr>
          <p:cNvSpPr txBox="1"/>
          <p:nvPr/>
        </p:nvSpPr>
        <p:spPr>
          <a:xfrm>
            <a:off x="860181" y="5013274"/>
            <a:ext cx="7188900" cy="708000"/>
          </a:xfrm>
          <a:prstGeom prst="rect">
            <a:avLst/>
          </a:prstGeom>
          <a:noFill/>
          <a:ln w="28575" cap="flat" cmpd="sng">
            <a:solidFill>
              <a:srgbClr val="3BDA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anemia, thrombocytopenia, hyperglobulinemia, elevated liver values, abnormal renal values, proteinuria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C9A6F0-8072-7260-B46E-30D53BF66C9D}"/>
              </a:ext>
            </a:extLst>
          </p:cNvPr>
          <p:cNvSpPr txBox="1"/>
          <p:nvPr/>
        </p:nvSpPr>
        <p:spPr>
          <a:xfrm>
            <a:off x="860181" y="3509561"/>
            <a:ext cx="5655365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Complete blood count (CBC)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Serum biochemical panel (SBP)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Urinalysis (UA)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consider PCR or quantitative serology tests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10" name="Google Shape;361;p22">
            <a:extLst>
              <a:ext uri="{FF2B5EF4-FFF2-40B4-BE49-F238E27FC236}">
                <a16:creationId xmlns:a16="http://schemas.microsoft.com/office/drawing/2014/main" id="{6D9781A7-40D5-3E26-B8B8-F132A4266C98}"/>
              </a:ext>
            </a:extLst>
          </p:cNvPr>
          <p:cNvSpPr txBox="1"/>
          <p:nvPr/>
        </p:nvSpPr>
        <p:spPr>
          <a:xfrm>
            <a:off x="409652" y="2330020"/>
            <a:ext cx="11063582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3.  Seropositive and s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ymptomatic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(fever, pale, painful joints </a:t>
            </a:r>
            <a:r>
              <a:rPr kumimoji="0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etc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)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→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treat.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4497A93-CB31-D864-E9EB-AD0AA133A3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75"/>
          <a:stretch/>
        </p:blipFill>
        <p:spPr>
          <a:xfrm>
            <a:off x="10101402" y="2935726"/>
            <a:ext cx="1802001" cy="1456462"/>
          </a:xfrm>
          <a:prstGeom prst="rect">
            <a:avLst/>
          </a:prstGeom>
        </p:spPr>
      </p:pic>
      <p:sp>
        <p:nvSpPr>
          <p:cNvPr id="12" name="Arrow: Right 11">
            <a:extLst>
              <a:ext uri="{FF2B5EF4-FFF2-40B4-BE49-F238E27FC236}">
                <a16:creationId xmlns:a16="http://schemas.microsoft.com/office/drawing/2014/main" id="{19C8BC05-232E-BEAB-4E08-FCF03ACA6C31}"/>
              </a:ext>
            </a:extLst>
          </p:cNvPr>
          <p:cNvSpPr/>
          <p:nvPr/>
        </p:nvSpPr>
        <p:spPr>
          <a:xfrm>
            <a:off x="8328752" y="5279823"/>
            <a:ext cx="693112" cy="23056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10C834-DA08-D60A-0413-58FF53E58ECA}"/>
              </a:ext>
            </a:extLst>
          </p:cNvPr>
          <p:cNvSpPr txBox="1"/>
          <p:nvPr/>
        </p:nvSpPr>
        <p:spPr>
          <a:xfrm>
            <a:off x="9143459" y="5122733"/>
            <a:ext cx="10595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treat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04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 animBg="1"/>
      <p:bldP spid="9" grpId="0" animBg="1"/>
      <p:bldP spid="10" grpId="0"/>
      <p:bldP spid="12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F1A236-1A29-7F69-48F5-3A931857C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58;p22">
            <a:extLst>
              <a:ext uri="{FF2B5EF4-FFF2-40B4-BE49-F238E27FC236}">
                <a16:creationId xmlns:a16="http://schemas.microsoft.com/office/drawing/2014/main" id="{25ED686C-224C-A36C-E7D0-A31FF34A865A}"/>
              </a:ext>
            </a:extLst>
          </p:cNvPr>
          <p:cNvSpPr/>
          <p:nvPr/>
        </p:nvSpPr>
        <p:spPr>
          <a:xfrm>
            <a:off x="0" y="-126386"/>
            <a:ext cx="115650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FYI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366616-084A-F587-7EC7-9A8C7A785C24}"/>
              </a:ext>
            </a:extLst>
          </p:cNvPr>
          <p:cNvSpPr/>
          <p:nvPr/>
        </p:nvSpPr>
        <p:spPr>
          <a:xfrm>
            <a:off x="0" y="581460"/>
            <a:ext cx="12192000" cy="584775"/>
          </a:xfrm>
          <a:prstGeom prst="rect">
            <a:avLst/>
          </a:prstGeom>
          <a:solidFill>
            <a:srgbClr val="008BBC"/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Times New Roman" panose="02020603050405020304" pitchFamily="18" charset="0"/>
                <a:cs typeface="Arial"/>
                <a:sym typeface="Arial"/>
              </a:rPr>
              <a:t>SNAP 4DX Plus positive next year..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E80BB41-50CE-0AE3-DED3-0FF4A5CFF8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700"/>
          <a:stretch/>
        </p:blipFill>
        <p:spPr>
          <a:xfrm rot="10800000">
            <a:off x="10668882" y="223977"/>
            <a:ext cx="1373954" cy="205098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B751442-BC6A-9832-68CB-0377DE5D31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99" y="223977"/>
            <a:ext cx="2733583" cy="2733583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152781A8-506A-A7D0-C4AD-A7CB0403CBB8}"/>
              </a:ext>
            </a:extLst>
          </p:cNvPr>
          <p:cNvSpPr/>
          <p:nvPr/>
        </p:nvSpPr>
        <p:spPr>
          <a:xfrm>
            <a:off x="293426" y="3979912"/>
            <a:ext cx="11288974" cy="249299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Seropositivity up to 2 years (?) without re-exposure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Arial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Not sure why some dogs remain seropositive for so long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antibodies to these peptides can linger and can mask results from new exposures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sometimes stealthy TB pathogens chronically infect some dogs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some dogs may be reinfected (antibodies likely do not prevent reinfection)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Arial"/>
              <a:sym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85B934-0FBB-7482-8125-EE6C25DED07D}"/>
              </a:ext>
            </a:extLst>
          </p:cNvPr>
          <p:cNvSpPr txBox="1"/>
          <p:nvPr/>
        </p:nvSpPr>
        <p:spPr>
          <a:xfrm>
            <a:off x="293426" y="1308429"/>
            <a:ext cx="747044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You do not need to treat the same blue dot every year in asymptomatic dogs, BUT you </a:t>
            </a:r>
            <a:r>
              <a:rPr kumimoji="0" 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do need to perform follow up testing (CBC, </a:t>
            </a:r>
            <a:r>
              <a:rPr kumimoji="0" lang="en-US" sz="2400" b="0" i="0" u="sng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Biochem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, UA)</a:t>
            </a:r>
            <a:endParaRPr kumimoji="0" lang="en-US" sz="24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Arial"/>
              <a:sym typeface="Arial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5900EE-F5A2-4A28-B0C3-3891FD86FC24}"/>
              </a:ext>
            </a:extLst>
          </p:cNvPr>
          <p:cNvSpPr txBox="1"/>
          <p:nvPr/>
        </p:nvSpPr>
        <p:spPr>
          <a:xfrm>
            <a:off x="293426" y="3291285"/>
            <a:ext cx="73265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  <a:ea typeface="+mn-ea"/>
                <a:cs typeface="Arial"/>
                <a:sym typeface="Arial"/>
              </a:rPr>
              <a:t>Communication to the client?</a:t>
            </a:r>
          </a:p>
        </p:txBody>
      </p:sp>
    </p:spTree>
    <p:extLst>
      <p:ext uri="{BB962C8B-B14F-4D97-AF65-F5344CB8AC3E}">
        <p14:creationId xmlns:p14="http://schemas.microsoft.com/office/powerpoint/2010/main" val="375701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708</Words>
  <Application>Microsoft Office PowerPoint</Application>
  <PresentationFormat>Widescreen</PresentationFormat>
  <Paragraphs>128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Bahnschrift Condensed</vt:lpstr>
      <vt:lpstr>Calibri</vt:lpstr>
      <vt:lpstr>Calibri Light</vt:lpstr>
      <vt:lpstr>Century Gothic</vt:lpstr>
      <vt:lpstr>Office Theme</vt:lpstr>
      <vt:lpstr>2_Office Theme</vt:lpstr>
      <vt:lpstr>Lab Safety</vt:lpstr>
      <vt:lpstr>Microscope Illumination Substage Diaphragm</vt:lpstr>
      <vt:lpstr>Heartworm  Microfilaria diagnostics</vt:lpstr>
      <vt:lpstr>Heartworm  Microfilaria diagnostics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Andy Moorhead</cp:lastModifiedBy>
  <cp:revision>20</cp:revision>
  <dcterms:created xsi:type="dcterms:W3CDTF">2022-09-21T17:18:24Z</dcterms:created>
  <dcterms:modified xsi:type="dcterms:W3CDTF">2025-01-22T15:30:37Z</dcterms:modified>
</cp:coreProperties>
</file>