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702" r:id="rId3"/>
  </p:sldMasterIdLst>
  <p:notesMasterIdLst>
    <p:notesMasterId r:id="rId24"/>
  </p:notesMasterIdLst>
  <p:sldIdLst>
    <p:sldId id="318" r:id="rId4"/>
    <p:sldId id="412" r:id="rId5"/>
    <p:sldId id="426" r:id="rId6"/>
    <p:sldId id="424" r:id="rId7"/>
    <p:sldId id="415" r:id="rId8"/>
    <p:sldId id="382" r:id="rId9"/>
    <p:sldId id="380" r:id="rId10"/>
    <p:sldId id="303" r:id="rId11"/>
    <p:sldId id="401" r:id="rId12"/>
    <p:sldId id="427" r:id="rId13"/>
    <p:sldId id="360" r:id="rId14"/>
    <p:sldId id="361" r:id="rId15"/>
    <p:sldId id="363" r:id="rId16"/>
    <p:sldId id="417" r:id="rId17"/>
    <p:sldId id="418" r:id="rId18"/>
    <p:sldId id="314" r:id="rId19"/>
    <p:sldId id="420" r:id="rId20"/>
    <p:sldId id="421" r:id="rId21"/>
    <p:sldId id="422" r:id="rId22"/>
    <p:sldId id="392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/>
    <p:restoredTop sz="65193" autoAdjust="0"/>
  </p:normalViewPr>
  <p:slideViewPr>
    <p:cSldViewPr>
      <p:cViewPr varScale="1">
        <p:scale>
          <a:sx n="56" d="100"/>
          <a:sy n="56" d="100"/>
        </p:scale>
        <p:origin x="124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3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0A9011D-79E9-4917-95B4-FD5CA3B4D6C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717B1AE-DD65-4E98-A223-1C64D3842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20" indent="-29116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647" indent="-23292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505" indent="-23292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365" indent="-23292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BE0EAC-A979-4798-8A01-03DCF2104D1B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32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5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1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7802" indent="-2799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696" indent="-223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7574" indent="-223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453" indent="-223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3331" indent="-223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1209" indent="-223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9088" indent="-223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966" indent="-223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81390" eaLnBrk="1" hangingPunct="1">
              <a:spcBef>
                <a:spcPct val="0"/>
              </a:spcBef>
              <a:defRPr/>
            </a:pPr>
            <a:fld id="{BF7B876D-5103-4184-B7BA-EF56567DF3B8}" type="slidenum">
              <a:rPr lang="en-US" altLang="en-US">
                <a:solidFill>
                  <a:prstClr val="black"/>
                </a:solidFill>
              </a:rPr>
              <a:pPr defTabSz="881390" eaLnBrk="1" hangingPunct="1">
                <a:spcBef>
                  <a:spcPct val="0"/>
                </a:spcBef>
                <a:defRPr/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682625"/>
            <a:ext cx="5983287" cy="3367088"/>
          </a:xfrm>
          <a:ln w="12699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8" tIns="45099" rIns="90198" bIns="45099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84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68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88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092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49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 fontAlgn="auto">
              <a:spcBef>
                <a:spcPts val="0"/>
              </a:spcBef>
              <a:spcAft>
                <a:spcPts val="0"/>
              </a:spcAft>
              <a:defRPr/>
            </a:pPr>
            <a:fld id="{511F1ADA-9088-4253-A210-A0B9F9F5FFE6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88139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7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1125538"/>
            <a:ext cx="5397500" cy="3036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44083-A2B0-473F-93CB-FBABF270A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1125538"/>
            <a:ext cx="5397500" cy="3036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44083-A2B0-473F-93CB-FBABF270A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1125538"/>
            <a:ext cx="5397500" cy="3036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44083-A2B0-473F-93CB-FBABF270A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6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1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681038"/>
            <a:ext cx="5975350" cy="33623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681038"/>
            <a:ext cx="5975350" cy="33623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9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681038"/>
            <a:ext cx="5975350" cy="33623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1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681038"/>
            <a:ext cx="5975350" cy="33623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7F0F0-329B-4AB0-BC4C-15E5AAA301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02F0-59C1-4D9A-A035-3C337131C9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7299-0531-4010-A5CE-4A846D3371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2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1B9E-98F6-4174-9943-105E2CDB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A98D1BD-76BC-DA4F-BF8E-2A73664A7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F27A-B47B-DF45-A2FB-40CBE7785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DA3B-52EA-D044-9062-629B46C3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E4F9-AA10-B547-8B21-BA34FC150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2C10-BF61-A943-BA4D-B5191C44D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A5ED-1DC7-6A42-94E3-ABC83DF8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F1B7-2F2F-4930-9DE8-4D7D72B07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1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E298-3EAF-1B4B-BDA2-6B07C6FE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8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FBAC-CFD4-9B44-82FB-F5C1F18A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06BC-6FCF-E747-8A5C-7368C6F77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1F11-61F5-7245-8C7E-1F51DECE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7040-78F5-F04A-BDFD-0910F375E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8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6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8D1BD-76BC-DA4F-BF8E-2A73664A76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BF27A-B47B-DF45-A2FB-40CBE7785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5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9DA3B-52EA-D044-9062-629B46C30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2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5E4F9-AA10-B547-8B21-BA34FC150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B9424-50DB-4DF1-B59E-12F432CBE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21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E2C10-BF61-A943-BA4D-B5191C44D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52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CA5ED-1DC7-6A42-94E3-ABC83DF86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9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EE298-3EAF-1B4B-BDA2-6B07C6FED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1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0FBAC-CFD4-9B44-82FB-F5C1F18ACE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19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A06BC-6FCF-E747-8A5C-7368C6F77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6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1F11-61F5-7245-8C7E-1F51DECE1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10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D7040-78F5-F04A-BDFD-0910F375E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04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3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2259-0742-45AA-9E4F-69B488523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82C04-6C54-4C1B-90A1-C828F7A506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6454C-54CC-4003-8360-D4A22DDFE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E3E1-B8FB-4163-BB7D-011AEEB51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9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D963-5A2A-4AF9-80D6-557A62551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AA9D-1CB0-42FB-A969-89566BC32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0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A878B6-66CC-42C0-8679-E8A2F10A5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fld id="{5274C723-BB4E-2748-A899-F23AA456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A878B6-66CC-42C0-8679-E8A2F10A5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1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10" Type="http://schemas.openxmlformats.org/officeDocument/2006/relationships/image" Target="../media/image7.jpeg"/><Relationship Id="rId4" Type="http://schemas.openxmlformats.org/officeDocument/2006/relationships/image" Target="../media/image14.jpg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7.jpeg"/><Relationship Id="rId4" Type="http://schemas.openxmlformats.org/officeDocument/2006/relationships/image" Target="../media/image19.pn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0"/>
            <a:ext cx="7772400" cy="2224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000" b="1" u="sng" dirty="0">
                <a:latin typeface="Comic Sans MS" charset="0"/>
                <a:ea typeface="ＭＳ Ｐゴシック" charset="0"/>
              </a:rPr>
              <a:t>VMP 930</a:t>
            </a:r>
            <a:br>
              <a:rPr lang="en-US" sz="5000" b="1" u="sng" dirty="0">
                <a:latin typeface="Comic Sans MS" charset="0"/>
                <a:ea typeface="ＭＳ Ｐゴシック" charset="0"/>
              </a:rPr>
            </a:br>
            <a:r>
              <a:rPr lang="en-US" sz="5000" b="1" u="sng" dirty="0">
                <a:latin typeface="Comic Sans MS" charset="0"/>
                <a:ea typeface="ＭＳ Ｐゴシック" charset="0"/>
              </a:rPr>
              <a:t>Veterinary Parasitology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733800"/>
            <a:ext cx="6858000" cy="20574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7200" b="1" dirty="0">
                <a:latin typeface="Comic Sans MS" charset="0"/>
              </a:rPr>
              <a:t>Mites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4800" dirty="0">
                <a:latin typeface="Comic Sans MS" charset="0"/>
              </a:rPr>
              <a:t>(answers)</a:t>
            </a:r>
            <a:endParaRPr lang="en-US" sz="4800" dirty="0"/>
          </a:p>
        </p:txBody>
      </p:sp>
      <p:pic>
        <p:nvPicPr>
          <p:cNvPr id="39939" name="Picture 4" descr="vpglogo2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200" y="509651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ncs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97443-E656-3EA8-6B17-940197954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377253"/>
            <a:ext cx="9144000" cy="1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4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CEBEDD8-20AD-EAE7-70B5-FEDE5E22620F}"/>
              </a:ext>
            </a:extLst>
          </p:cNvPr>
          <p:cNvSpPr txBox="1">
            <a:spLocks noChangeArrowheads="1"/>
          </p:cNvSpPr>
          <p:nvPr/>
        </p:nvSpPr>
        <p:spPr>
          <a:xfrm>
            <a:off x="743713" y="138113"/>
            <a:ext cx="8718073" cy="1462087"/>
          </a:xfrm>
          <a:prstGeom prst="rect">
            <a:avLst/>
          </a:prstGeom>
          <a:noFill/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800" b="1" i="1" dirty="0">
                <a:latin typeface="Comic Sans MS" panose="030F0702030302020204" pitchFamily="66" charset="0"/>
              </a:rPr>
              <a:t>Demodex canis</a:t>
            </a:r>
          </a:p>
          <a:p>
            <a:pPr fontAlgn="auto">
              <a:spcAft>
                <a:spcPts val="0"/>
              </a:spcAft>
            </a:pPr>
            <a:r>
              <a:rPr lang="en-US" altLang="en-US" sz="4800" b="1" dirty="0">
                <a:latin typeface="Comic Sans MS" panose="030F0702030302020204" pitchFamily="66" charset="0"/>
              </a:rPr>
              <a:t>Demodectic Mange of Dogs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6FDAA-65A8-3A5B-E852-DE9B7431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8C2212-99A9-934A-7034-8DD04668B985}"/>
              </a:ext>
            </a:extLst>
          </p:cNvPr>
          <p:cNvSpPr/>
          <p:nvPr/>
        </p:nvSpPr>
        <p:spPr>
          <a:xfrm>
            <a:off x="518910" y="2991922"/>
            <a:ext cx="11137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1. Although </a:t>
            </a:r>
            <a:r>
              <a:rPr lang="en-US" altLang="en-US" sz="2000" i="1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Demodex canis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 normally occurs in small numbers and is normal fauna, what is the cause of demodectic mange?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endParaRPr lang="en-US" altLang="en-US" sz="2000" kern="0" dirty="0">
              <a:latin typeface="Comic Sans MS" panose="030F0702030302020204" pitchFamily="66" charset="0"/>
              <a:ea typeface="ＭＳ Ｐゴシック" charset="0"/>
              <a:cs typeface="+mn-cs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___________________________________________________________________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37C165-9112-CCCD-03C5-78FB4194C511}"/>
              </a:ext>
            </a:extLst>
          </p:cNvPr>
          <p:cNvSpPr/>
          <p:nvPr/>
        </p:nvSpPr>
        <p:spPr>
          <a:xfrm>
            <a:off x="609600" y="3846255"/>
            <a:ext cx="1188487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1600" b="1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  <a:cs typeface="+mn-cs"/>
              </a:rPr>
              <a:t>Overgrowth of the mite population because the host’s immune system cannot limit the mite population.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21D92-DC79-098B-F2B6-C9DBC1B4720F}"/>
              </a:ext>
            </a:extLst>
          </p:cNvPr>
          <p:cNvSpPr txBox="1"/>
          <p:nvPr/>
        </p:nvSpPr>
        <p:spPr>
          <a:xfrm>
            <a:off x="3733800" y="1992868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Fill in the Blank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6EBB3-C62E-C950-0421-24160D28A0D3}"/>
              </a:ext>
            </a:extLst>
          </p:cNvPr>
          <p:cNvSpPr/>
          <p:nvPr/>
        </p:nvSpPr>
        <p:spPr>
          <a:xfrm>
            <a:off x="609600" y="4757525"/>
            <a:ext cx="1113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2. Often a complication of generalized demodicosis, _________________ is a d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igital, interdigital, plantar disease that always includes pyoderma.</a:t>
            </a:r>
            <a:endParaRPr lang="en-US" altLang="en-US" sz="2000" kern="0" dirty="0">
              <a:latin typeface="Comic Sans MS" panose="030F0702030302020204" pitchFamily="66" charset="0"/>
              <a:ea typeface="ＭＳ Ｐゴシック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6A15A-C470-C0E8-71AF-EC47CFBEB533}"/>
              </a:ext>
            </a:extLst>
          </p:cNvPr>
          <p:cNvSpPr txBox="1"/>
          <p:nvPr/>
        </p:nvSpPr>
        <p:spPr>
          <a:xfrm>
            <a:off x="7315200" y="4684693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kern="0" dirty="0" err="1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Pododemodicosis</a:t>
            </a:r>
            <a:endParaRPr lang="en-US" altLang="en-US" sz="1800" b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2661044"/>
            <a:ext cx="8915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Demodicosis is spread by direct contact with a mangy dog?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A27B7-6E39-102B-1E03-8E739F47F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54F4A8-F842-C40D-9973-73CB08875645}"/>
              </a:ext>
            </a:extLst>
          </p:cNvPr>
          <p:cNvSpPr txBox="1">
            <a:spLocks noChangeArrowheads="1"/>
          </p:cNvSpPr>
          <p:nvPr/>
        </p:nvSpPr>
        <p:spPr>
          <a:xfrm>
            <a:off x="743713" y="138113"/>
            <a:ext cx="8718073" cy="1462087"/>
          </a:xfrm>
          <a:prstGeom prst="rect">
            <a:avLst/>
          </a:prstGeom>
          <a:noFill/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800" b="1" i="1" dirty="0">
                <a:latin typeface="Comic Sans MS" panose="030F0702030302020204" pitchFamily="66" charset="0"/>
              </a:rPr>
              <a:t>Demodex canis</a:t>
            </a:r>
          </a:p>
          <a:p>
            <a:pPr fontAlgn="auto">
              <a:spcAft>
                <a:spcPts val="0"/>
              </a:spcAft>
            </a:pPr>
            <a:r>
              <a:rPr lang="en-US" altLang="en-US" sz="4800" b="1" dirty="0">
                <a:latin typeface="Comic Sans MS" panose="030F0702030302020204" pitchFamily="66" charset="0"/>
              </a:rPr>
              <a:t>Demodectic Mange of Dogs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204CB-B435-E06A-6AAB-DF7791EF638C}"/>
              </a:ext>
            </a:extLst>
          </p:cNvPr>
          <p:cNvSpPr txBox="1"/>
          <p:nvPr/>
        </p:nvSpPr>
        <p:spPr>
          <a:xfrm>
            <a:off x="3915912" y="199138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True   or   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4B0D48-4C5E-FCBA-9745-BEF26EEB31C8}"/>
              </a:ext>
            </a:extLst>
          </p:cNvPr>
          <p:cNvSpPr/>
          <p:nvPr/>
        </p:nvSpPr>
        <p:spPr>
          <a:xfrm>
            <a:off x="743713" y="4889230"/>
            <a:ext cx="915698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____ 1. How do dogs </a:t>
            </a:r>
            <a:r>
              <a:rPr lang="en-US" altLang="en-US" sz="2000" u="sng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first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 become infested with the mite </a:t>
            </a:r>
            <a:r>
              <a:rPr lang="en-US" altLang="en-US" sz="2000" i="1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Demodex canis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?</a:t>
            </a:r>
          </a:p>
          <a:p>
            <a:pPr marL="125095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A. Direct Contact with a Mangy Dog</a:t>
            </a:r>
          </a:p>
          <a:p>
            <a:pPr marL="125095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B. Groomed with an Infested Dog Brush</a:t>
            </a:r>
          </a:p>
          <a:p>
            <a:pPr marL="125095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C. Mom to Nursing Puppies</a:t>
            </a:r>
          </a:p>
          <a:p>
            <a:pPr marL="125095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D. From the Bedding of a Mangy Dog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596E1-BAC1-B0FB-882A-7AD8E88885EE}"/>
              </a:ext>
            </a:extLst>
          </p:cNvPr>
          <p:cNvSpPr/>
          <p:nvPr/>
        </p:nvSpPr>
        <p:spPr>
          <a:xfrm>
            <a:off x="2057400" y="3403734"/>
            <a:ext cx="5791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  <a:cs typeface="+mn-cs"/>
              </a:rPr>
              <a:t>Demodicosis is contagious / zoonotic?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FA72A-39C0-7582-19E1-28AD4DB03614}"/>
              </a:ext>
            </a:extLst>
          </p:cNvPr>
          <p:cNvSpPr txBox="1"/>
          <p:nvPr/>
        </p:nvSpPr>
        <p:spPr>
          <a:xfrm>
            <a:off x="727101" y="3385268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0195D5-76D0-6108-A349-B87542466E3D}"/>
              </a:ext>
            </a:extLst>
          </p:cNvPr>
          <p:cNvSpPr txBox="1"/>
          <p:nvPr/>
        </p:nvSpPr>
        <p:spPr>
          <a:xfrm>
            <a:off x="727101" y="2642578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1FED-8A67-5E0C-3549-8BA7BBD2B1D3}"/>
              </a:ext>
            </a:extLst>
          </p:cNvPr>
          <p:cNvSpPr txBox="1"/>
          <p:nvPr/>
        </p:nvSpPr>
        <p:spPr>
          <a:xfrm>
            <a:off x="4267200" y="4353580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Multiple Choice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56E17-022C-5BC0-633B-1CE202EDC440}"/>
              </a:ext>
            </a:extLst>
          </p:cNvPr>
          <p:cNvSpPr txBox="1"/>
          <p:nvPr/>
        </p:nvSpPr>
        <p:spPr>
          <a:xfrm>
            <a:off x="1014038" y="4732858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EC0FB8-6B8F-3CDC-C068-5C04358BD468}"/>
              </a:ext>
            </a:extLst>
          </p:cNvPr>
          <p:cNvCxnSpPr/>
          <p:nvPr/>
        </p:nvCxnSpPr>
        <p:spPr>
          <a:xfrm>
            <a:off x="1014038" y="4114800"/>
            <a:ext cx="991238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82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36" y="228600"/>
            <a:ext cx="7793037" cy="1267959"/>
          </a:xfrm>
          <a:noFill/>
        </p:spPr>
        <p:txBody>
          <a:bodyPr vert="horz" lIns="90488" tIns="44450" rIns="90488" bIns="44450" rtlCol="0" anchor="ctr">
            <a:noAutofit/>
          </a:bodyPr>
          <a:lstStyle/>
          <a:p>
            <a:pPr eaLnBrk="1" hangingPunct="1"/>
            <a:r>
              <a:rPr lang="en-US" altLang="en-US" sz="4800" b="1" dirty="0">
                <a:latin typeface="Comic Sans MS" panose="030F0702030302020204" pitchFamily="66" charset="0"/>
              </a:rPr>
              <a:t>Demodectic mange:</a:t>
            </a:r>
            <a:br>
              <a:rPr lang="en-US" altLang="en-US" sz="4800" b="1" dirty="0">
                <a:latin typeface="Comic Sans MS" panose="030F0702030302020204" pitchFamily="66" charset="0"/>
              </a:rPr>
            </a:br>
            <a:r>
              <a:rPr lang="en-US" altLang="en-US" sz="4800" b="1" dirty="0">
                <a:latin typeface="Comic Sans MS" panose="030F0702030302020204" pitchFamily="66" charset="0"/>
              </a:rPr>
              <a:t>Disease Presentation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34737" y="2819400"/>
            <a:ext cx="7467893" cy="3886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1. </a:t>
            </a:r>
            <a:r>
              <a:rPr lang="en-US" altLang="en-US" kern="0" dirty="0" err="1">
                <a:latin typeface="Comic Sans MS" panose="030F0702030302020204" pitchFamily="66" charset="0"/>
                <a:ea typeface="ＭＳ Ｐゴシック" charset="0"/>
              </a:rPr>
              <a:t>Dz</a:t>
            </a: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 of puppies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2. Prognosis guarded, intractable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4. Mainly involves only the lips, face, forelegs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5. Folliculitis, Furunculosis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6. Most often resolves spontaneously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sz="10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____ 7. Chronic DZ</a:t>
            </a:r>
          </a:p>
          <a:p>
            <a:pPr marL="34290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8001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AutoNum type="alphaUcPeriod" startAt="3"/>
            </a:pPr>
            <a:endParaRPr lang="en-US" altLang="en-US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8001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AutoNum type="alphaUcPeriod" startAt="3"/>
            </a:pPr>
            <a:endParaRPr lang="en-US" altLang="en-US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342900" lvl="1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altLang="en-US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6DAD6-7581-8346-A01E-1EFD30EC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85FAA-0176-1B88-4D76-5E86621241D5}"/>
              </a:ext>
            </a:extLst>
          </p:cNvPr>
          <p:cNvSpPr txBox="1"/>
          <p:nvPr/>
        </p:nvSpPr>
        <p:spPr>
          <a:xfrm>
            <a:off x="7391400" y="2718888"/>
            <a:ext cx="4455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A. </a:t>
            </a: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</a:rPr>
              <a:t>Generalized Demodicosis</a:t>
            </a:r>
          </a:p>
          <a:p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B. </a:t>
            </a: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</a:rPr>
              <a:t>Localized Demodicosis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F0BF5E-44F7-5EA3-C069-05D6BB7A4BD3}"/>
              </a:ext>
            </a:extLst>
          </p:cNvPr>
          <p:cNvSpPr txBox="1">
            <a:spLocks noChangeArrowheads="1"/>
          </p:cNvSpPr>
          <p:nvPr/>
        </p:nvSpPr>
        <p:spPr>
          <a:xfrm>
            <a:off x="1207719" y="1830061"/>
            <a:ext cx="9984004" cy="911791"/>
          </a:xfrm>
          <a:prstGeom prst="rect">
            <a:avLst/>
          </a:prstGeom>
          <a:noFill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What are characteristics of each form of disease presentation for Demodectic mange?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57BC3-2FBB-9F24-295F-71457D50453D}"/>
              </a:ext>
            </a:extLst>
          </p:cNvPr>
          <p:cNvSpPr txBox="1"/>
          <p:nvPr/>
        </p:nvSpPr>
        <p:spPr>
          <a:xfrm>
            <a:off x="647418" y="277860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00FF9-4FF9-0871-200A-AD30F66635AD}"/>
              </a:ext>
            </a:extLst>
          </p:cNvPr>
          <p:cNvSpPr txBox="1"/>
          <p:nvPr/>
        </p:nvSpPr>
        <p:spPr>
          <a:xfrm>
            <a:off x="632190" y="3349753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5C4306-A87F-4D50-F3CD-E1372E66E514}"/>
              </a:ext>
            </a:extLst>
          </p:cNvPr>
          <p:cNvSpPr txBox="1"/>
          <p:nvPr/>
        </p:nvSpPr>
        <p:spPr>
          <a:xfrm>
            <a:off x="632190" y="5634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E4118-A05B-8220-A3E4-0751E6ABEE3E}"/>
              </a:ext>
            </a:extLst>
          </p:cNvPr>
          <p:cNvSpPr txBox="1"/>
          <p:nvPr/>
        </p:nvSpPr>
        <p:spPr>
          <a:xfrm>
            <a:off x="632190" y="449204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07CD6-E5C1-5503-375C-7041D0F369A5}"/>
              </a:ext>
            </a:extLst>
          </p:cNvPr>
          <p:cNvSpPr txBox="1"/>
          <p:nvPr/>
        </p:nvSpPr>
        <p:spPr>
          <a:xfrm>
            <a:off x="647418" y="392089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3C0B1-17FD-905C-797C-47EB1604AFE7}"/>
              </a:ext>
            </a:extLst>
          </p:cNvPr>
          <p:cNvSpPr txBox="1"/>
          <p:nvPr/>
        </p:nvSpPr>
        <p:spPr>
          <a:xfrm>
            <a:off x="647418" y="506319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29283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0040"/>
            <a:ext cx="7772400" cy="154198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en-US" altLang="en-US" b="1" dirty="0">
                <a:latin typeface="Comic Sans MS" panose="030F0702030302020204" pitchFamily="66" charset="0"/>
              </a:rPr>
              <a:t>Types of Demodicosis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D018-2E73-4013-B26D-A76C66524CD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3400" y="2987856"/>
            <a:ext cx="7768325" cy="3489144"/>
          </a:xfrm>
        </p:spPr>
        <p:txBody>
          <a:bodyPr>
            <a:noAutofit/>
          </a:bodyPr>
          <a:lstStyle/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1.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Localized Demodicosis develops into Generalized Demodicosis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2.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Heat-cycle Demodicosis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3.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No spontaneous cure as dog matures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4. Due to an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Immature immune system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5.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Mite-Specific Immuno-incompetence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6.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Stress or Medical Event-mediated Demodicosis, often transient</a:t>
            </a: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endParaRPr lang="en-US" sz="1000" kern="0" dirty="0">
              <a:latin typeface="Comic Sans MS" panose="030F0702030302020204" pitchFamily="66" charset="0"/>
              <a:ea typeface="ＭＳ Ｐゴシック" charset="0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55000"/>
              <a:buNone/>
            </a:pPr>
            <a:r>
              <a:rPr lang="en-US" altLang="en-US" sz="1600" kern="0" dirty="0">
                <a:latin typeface="Comic Sans MS" panose="030F0702030302020204" pitchFamily="66" charset="0"/>
                <a:ea typeface="ＭＳ Ｐゴシック" charset="0"/>
              </a:rPr>
              <a:t>____ 7. </a:t>
            </a:r>
            <a:r>
              <a:rPr lang="en-US" sz="1600" kern="0" dirty="0">
                <a:latin typeface="Comic Sans MS" panose="030F0702030302020204" pitchFamily="66" charset="0"/>
                <a:ea typeface="ＭＳ Ｐゴシック" charset="0"/>
                <a:sym typeface="Wingdings" panose="05000000000000000000" pitchFamily="2" charset="2"/>
              </a:rPr>
              <a:t>Spay or Neuter dog with this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FCD02-2C5F-764F-F4C2-DB34B960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5C7C6-B401-AA19-0FF9-57C29C7D37F9}"/>
              </a:ext>
            </a:extLst>
          </p:cNvPr>
          <p:cNvSpPr txBox="1"/>
          <p:nvPr/>
        </p:nvSpPr>
        <p:spPr>
          <a:xfrm>
            <a:off x="8301725" y="3429000"/>
            <a:ext cx="3828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Localized Demodicosis</a:t>
            </a:r>
          </a:p>
          <a:p>
            <a:pPr marL="342900" indent="-342900">
              <a:buAutoNum type="alphaUcPeriod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Juvenile-onset Demodicosis</a:t>
            </a:r>
          </a:p>
          <a:p>
            <a:pPr marL="342900" indent="-342900">
              <a:buAutoNum type="alphaUcPeriod"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Adult-onset Demodicosis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4F93C-9889-37DF-021E-E1B16C801D8F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1889953"/>
            <a:ext cx="8305800" cy="911791"/>
          </a:xfrm>
          <a:prstGeom prst="rect">
            <a:avLst/>
          </a:prstGeom>
          <a:noFill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Which characteristics are seen in each type of Demodectic mange?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20134-80A7-17AB-BAD2-A082B998CE79}"/>
              </a:ext>
            </a:extLst>
          </p:cNvPr>
          <p:cNvSpPr txBox="1"/>
          <p:nvPr/>
        </p:nvSpPr>
        <p:spPr>
          <a:xfrm>
            <a:off x="647114" y="428493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12F46-8041-C621-4F0E-0A36604D8976}"/>
              </a:ext>
            </a:extLst>
          </p:cNvPr>
          <p:cNvSpPr txBox="1"/>
          <p:nvPr/>
        </p:nvSpPr>
        <p:spPr>
          <a:xfrm>
            <a:off x="663945" y="333156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17509-0E49-0D97-DA6F-CA911FB5FE69}"/>
              </a:ext>
            </a:extLst>
          </p:cNvPr>
          <p:cNvSpPr txBox="1"/>
          <p:nvPr/>
        </p:nvSpPr>
        <p:spPr>
          <a:xfrm>
            <a:off x="662342" y="285487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D4A93-6EEB-E535-6228-CA726EC6CDCA}"/>
              </a:ext>
            </a:extLst>
          </p:cNvPr>
          <p:cNvSpPr txBox="1"/>
          <p:nvPr/>
        </p:nvSpPr>
        <p:spPr>
          <a:xfrm>
            <a:off x="662342" y="380825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EBC7A-B80E-3E79-6A33-1120F0EC7BCC}"/>
              </a:ext>
            </a:extLst>
          </p:cNvPr>
          <p:cNvSpPr txBox="1"/>
          <p:nvPr/>
        </p:nvSpPr>
        <p:spPr>
          <a:xfrm>
            <a:off x="662342" y="476162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E0941-00B2-D4D5-FC01-023FDC35B573}"/>
              </a:ext>
            </a:extLst>
          </p:cNvPr>
          <p:cNvSpPr txBox="1"/>
          <p:nvPr/>
        </p:nvSpPr>
        <p:spPr>
          <a:xfrm>
            <a:off x="662342" y="57150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A54F-E2D8-B305-16F3-6D018752E565}"/>
              </a:ext>
            </a:extLst>
          </p:cNvPr>
          <p:cNvSpPr txBox="1"/>
          <p:nvPr/>
        </p:nvSpPr>
        <p:spPr>
          <a:xfrm>
            <a:off x="663945" y="5238314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12377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262" y="304800"/>
            <a:ext cx="6603476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1705535" y="2237857"/>
            <a:ext cx="1718702" cy="1952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1705536" y="4382150"/>
            <a:ext cx="1681681" cy="137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4034" y="2083580"/>
            <a:ext cx="34804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u="sng" dirty="0">
                <a:latin typeface="Comic Sans MS" panose="030F0702030302020204" pitchFamily="66" charset="0"/>
                <a:cs typeface="+mn-cs"/>
              </a:rPr>
              <a:t>Genus &amp; Common Names?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05535" y="4247817"/>
            <a:ext cx="88338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29629" y="2734000"/>
            <a:ext cx="210025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Demodex canis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Follicle Mite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Red Mange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0474" y="4744268"/>
            <a:ext cx="247856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Sarcoptes scabiei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Scabies Mite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Scabies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7336" y="2083580"/>
            <a:ext cx="29851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u="sng" dirty="0">
                <a:latin typeface="Comic Sans MS" panose="030F0702030302020204" pitchFamily="66" charset="0"/>
                <a:cs typeface="+mn-cs"/>
              </a:rPr>
              <a:t>Diagnostic technique?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89760" y="2856472"/>
            <a:ext cx="1864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Skin Scrape,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Trichogram</a:t>
            </a:r>
            <a:endParaRPr lang="en-US" sz="2100" b="1" dirty="0">
              <a:solidFill>
                <a:srgbClr val="FF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271" y="4711421"/>
            <a:ext cx="1747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Skin Scrape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987DD-2C5C-7009-E8A5-7333D5A7B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507" y="1799958"/>
            <a:ext cx="9156986" cy="10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40DDD-A5CC-752A-0F38-73DB68141A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4400" y="304800"/>
            <a:ext cx="1207168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5039F-170C-EEF9-E12B-DE98A47392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1232" y="304800"/>
            <a:ext cx="16785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2691997"/>
            <a:ext cx="3017521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392B0-9A47-D5F3-0C87-573741BB7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2719179"/>
            <a:ext cx="3657599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3D634A-FD39-2BD1-90B0-553468B45D7F}"/>
              </a:ext>
            </a:extLst>
          </p:cNvPr>
          <p:cNvSpPr txBox="1"/>
          <p:nvPr/>
        </p:nvSpPr>
        <p:spPr>
          <a:xfrm>
            <a:off x="5181600" y="2057400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latin typeface="Comic Sans MS" panose="030F0702030302020204" pitchFamily="66" charset="0"/>
                <a:cs typeface="+mn-cs"/>
              </a:rPr>
              <a:t>Identify?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31127-60AD-E7CD-CA5E-BBECF835E1C2}"/>
              </a:ext>
            </a:extLst>
          </p:cNvPr>
          <p:cNvSpPr txBox="1"/>
          <p:nvPr/>
        </p:nvSpPr>
        <p:spPr>
          <a:xfrm>
            <a:off x="8088777" y="5643955"/>
            <a:ext cx="13484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Demodex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5908D-1287-D9D5-00E2-9EC333132F17}"/>
              </a:ext>
            </a:extLst>
          </p:cNvPr>
          <p:cNvSpPr txBox="1"/>
          <p:nvPr/>
        </p:nvSpPr>
        <p:spPr>
          <a:xfrm>
            <a:off x="2977812" y="5643955"/>
            <a:ext cx="14814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Sarcoptes</a:t>
            </a:r>
            <a:endParaRPr lang="en-US" sz="2100" b="1" dirty="0">
              <a:solidFill>
                <a:srgbClr val="FF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6B4FC8-CBC5-C122-19C4-4EFB600B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262" y="304800"/>
            <a:ext cx="6603476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5B7E18-DD7F-3015-01E1-40F93ED68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507" y="1799958"/>
            <a:ext cx="9156986" cy="10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48AB66-696B-66C8-EB4D-87B6FAF8CF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4400" y="304800"/>
            <a:ext cx="1207168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F20A3-836D-215B-37BA-DA6452C2EA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1232" y="304800"/>
            <a:ext cx="16785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4400" y="304800"/>
            <a:ext cx="1207168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1232" y="304800"/>
            <a:ext cx="1678592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32673"/>
          <a:stretch/>
        </p:blipFill>
        <p:spPr>
          <a:xfrm>
            <a:off x="5123498" y="2814938"/>
            <a:ext cx="2303839" cy="2148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35" y="2814938"/>
            <a:ext cx="2155765" cy="21488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13029" y="5075241"/>
            <a:ext cx="15247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Alopecia,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Erythema,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latin typeface="Comic Sans MS" panose="030F0702030302020204" pitchFamily="66" charset="0"/>
                <a:cs typeface="+mn-cs"/>
              </a:rPr>
              <a:t>Lichenification</a:t>
            </a:r>
            <a:endParaRPr lang="en-US" sz="1500" b="1" dirty="0"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9877" y="5075241"/>
            <a:ext cx="11528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Alopecia,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Erythema,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Pustules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992094" y="6042775"/>
            <a:ext cx="13484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Demodex</a:t>
            </a:r>
            <a:endParaRPr lang="en-US" sz="2700" b="1" i="1" dirty="0">
              <a:solidFill>
                <a:srgbClr val="FF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34669" y="6042775"/>
            <a:ext cx="14814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Sarcoptes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1989943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latin typeface="Comic Sans MS" panose="030F0702030302020204" pitchFamily="66" charset="0"/>
                <a:cs typeface="+mn-cs"/>
              </a:rPr>
              <a:t>Diagnosis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6C2D5-810A-7D02-680C-926F9B34B4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5" t="7300" r="1074" b="17883"/>
          <a:stretch/>
        </p:blipFill>
        <p:spPr>
          <a:xfrm>
            <a:off x="1219200" y="2814938"/>
            <a:ext cx="2743200" cy="21488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338827-2B8B-371D-8C01-BADE02B11DB8}"/>
              </a:ext>
            </a:extLst>
          </p:cNvPr>
          <p:cNvSpPr txBox="1"/>
          <p:nvPr/>
        </p:nvSpPr>
        <p:spPr>
          <a:xfrm>
            <a:off x="2003138" y="5075241"/>
            <a:ext cx="11753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omic Sans MS" panose="030F0702030302020204" pitchFamily="66" charset="0"/>
                <a:cs typeface="+mn-cs"/>
              </a:rPr>
              <a:t>Alopecia,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latin typeface="Comic Sans MS" panose="030F0702030302020204" pitchFamily="66" charset="0"/>
                <a:cs typeface="+mn-cs"/>
              </a:rPr>
              <a:t>Comedones</a:t>
            </a:r>
            <a:endParaRPr lang="en-US" sz="1500" b="1" dirty="0"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7A5FE8-E7EC-8CA1-EE3F-7E17B5E9579E}"/>
              </a:ext>
            </a:extLst>
          </p:cNvPr>
          <p:cNvSpPr txBox="1"/>
          <p:nvPr/>
        </p:nvSpPr>
        <p:spPr>
          <a:xfrm>
            <a:off x="1916577" y="6042775"/>
            <a:ext cx="13484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Demodex</a:t>
            </a:r>
            <a:endParaRPr lang="en-US" sz="2700" b="1" i="1" dirty="0">
              <a:solidFill>
                <a:srgbClr val="FF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A57A24-9BA3-B4AB-5119-2FA1FDA2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262" y="304800"/>
            <a:ext cx="6603476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48F82-DDB7-F87E-BCEC-F5992F028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507" y="1799958"/>
            <a:ext cx="9156986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dog, mammal&#10;&#10;Description automatically generated">
            <a:extLst>
              <a:ext uri="{FF2B5EF4-FFF2-40B4-BE49-F238E27FC236}">
                <a16:creationId xmlns:a16="http://schemas.microsoft.com/office/drawing/2014/main" id="{37646882-4510-0074-0314-7AC9D0228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5"/>
          <a:stretch/>
        </p:blipFill>
        <p:spPr>
          <a:xfrm>
            <a:off x="1766109" y="2138376"/>
            <a:ext cx="2579202" cy="2308882"/>
          </a:xfrm>
          <a:prstGeom prst="rect">
            <a:avLst/>
          </a:prstGeom>
        </p:spPr>
      </p:pic>
      <p:pic>
        <p:nvPicPr>
          <p:cNvPr id="7" name="Picture 6" descr="A picture containing dog, outdoor, car, ground&#10;&#10;Description automatically generated">
            <a:extLst>
              <a:ext uri="{FF2B5EF4-FFF2-40B4-BE49-F238E27FC236}">
                <a16:creationId xmlns:a16="http://schemas.microsoft.com/office/drawing/2014/main" id="{EA8343E7-5EFB-FD78-AB38-73FCFA19F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50" y="3485569"/>
            <a:ext cx="2201155" cy="2201155"/>
          </a:xfrm>
          <a:prstGeom prst="rect">
            <a:avLst/>
          </a:prstGeom>
        </p:spPr>
      </p:pic>
      <p:pic>
        <p:nvPicPr>
          <p:cNvPr id="11" name="Picture 10" descr="A picture containing ground, outdoor, dog, mammal&#10;&#10;Description automatically generated">
            <a:extLst>
              <a:ext uri="{FF2B5EF4-FFF2-40B4-BE49-F238E27FC236}">
                <a16:creationId xmlns:a16="http://schemas.microsoft.com/office/drawing/2014/main" id="{E6A5FA8E-1E81-3631-8013-EB4C6C25CD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37" y="1927890"/>
            <a:ext cx="3230438" cy="1817121"/>
          </a:xfrm>
          <a:prstGeom prst="rect">
            <a:avLst/>
          </a:prstGeom>
        </p:spPr>
      </p:pic>
      <p:pic>
        <p:nvPicPr>
          <p:cNvPr id="9" name="Picture 8" descr="A dog lying in the grass&#10;&#10;Description automatically generated with low confidence">
            <a:extLst>
              <a:ext uri="{FF2B5EF4-FFF2-40B4-BE49-F238E27FC236}">
                <a16:creationId xmlns:a16="http://schemas.microsoft.com/office/drawing/2014/main" id="{6B2B9FE4-4948-141D-D751-DD4308E96E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0" y="4641098"/>
            <a:ext cx="3724336" cy="1961149"/>
          </a:xfrm>
          <a:prstGeom prst="rect">
            <a:avLst/>
          </a:prstGeom>
        </p:spPr>
      </p:pic>
      <p:pic>
        <p:nvPicPr>
          <p:cNvPr id="3" name="Picture 2" descr="A picture containing mammal, dog&#10;&#10;Description automatically generated">
            <a:extLst>
              <a:ext uri="{FF2B5EF4-FFF2-40B4-BE49-F238E27FC236}">
                <a16:creationId xmlns:a16="http://schemas.microsoft.com/office/drawing/2014/main" id="{8D301B40-AF82-6A11-EBFA-C5F79AAF3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2" y="4066552"/>
            <a:ext cx="2968288" cy="2525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B82D5-A758-01A7-9874-966DB752F9F5}"/>
              </a:ext>
            </a:extLst>
          </p:cNvPr>
          <p:cNvSpPr txBox="1"/>
          <p:nvPr/>
        </p:nvSpPr>
        <p:spPr>
          <a:xfrm>
            <a:off x="4014436" y="5647085"/>
            <a:ext cx="3817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Which mange mite?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9BCB0-6BC6-87C6-CFD8-355F23C4ABAA}"/>
              </a:ext>
            </a:extLst>
          </p:cNvPr>
          <p:cNvSpPr txBox="1"/>
          <p:nvPr/>
        </p:nvSpPr>
        <p:spPr>
          <a:xfrm>
            <a:off x="4551239" y="1919009"/>
            <a:ext cx="2300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Clinical Sign?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25031-A0EE-940F-F7CF-6F62AFB078EA}"/>
              </a:ext>
            </a:extLst>
          </p:cNvPr>
          <p:cNvSpPr txBox="1"/>
          <p:nvPr/>
        </p:nvSpPr>
        <p:spPr>
          <a:xfrm>
            <a:off x="6355040" y="6139981"/>
            <a:ext cx="2316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Sarcoptes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C416A6-F957-B956-35A8-EC3632AB842D}"/>
              </a:ext>
            </a:extLst>
          </p:cNvPr>
          <p:cNvSpPr txBox="1"/>
          <p:nvPr/>
        </p:nvSpPr>
        <p:spPr>
          <a:xfrm>
            <a:off x="5562567" y="2418324"/>
            <a:ext cx="22011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Pruritus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Contagious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0C8DD-91B8-CE5C-C3EA-BA9C429D7FFA}"/>
              </a:ext>
            </a:extLst>
          </p:cNvPr>
          <p:cNvSpPr txBox="1">
            <a:spLocks/>
          </p:cNvSpPr>
          <p:nvPr/>
        </p:nvSpPr>
        <p:spPr>
          <a:xfrm>
            <a:off x="2794262" y="304800"/>
            <a:ext cx="6603476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AFF0F-2F3B-2ADF-7E05-F33037FB0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507" y="1647558"/>
            <a:ext cx="9156986" cy="103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5F6CE9-FC40-0574-67DE-AF7EDA22AE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3923" y="210946"/>
            <a:ext cx="1207168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EB89EE-2B09-EB8A-95CD-786AD8ED286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0755" y="210946"/>
            <a:ext cx="1678592" cy="1371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0C4732-F106-D286-0409-2EF09BF618A7}"/>
              </a:ext>
            </a:extLst>
          </p:cNvPr>
          <p:cNvSpPr txBox="1"/>
          <p:nvPr/>
        </p:nvSpPr>
        <p:spPr>
          <a:xfrm>
            <a:off x="196289" y="2216901"/>
            <a:ext cx="15096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This is a close pack of stray dogs.</a:t>
            </a:r>
          </a:p>
        </p:txBody>
      </p:sp>
    </p:spTree>
    <p:extLst>
      <p:ext uri="{BB962C8B-B14F-4D97-AF65-F5344CB8AC3E}">
        <p14:creationId xmlns:p14="http://schemas.microsoft.com/office/powerpoint/2010/main" val="4737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08024-90DB-848A-B7A1-6AAC1735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25" y="4449484"/>
            <a:ext cx="2715226" cy="2155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61FC81-0B78-08C5-B130-DC97BFD894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48"/>
          <a:stretch/>
        </p:blipFill>
        <p:spPr>
          <a:xfrm>
            <a:off x="1592518" y="1849429"/>
            <a:ext cx="2554597" cy="2517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E8040-39AD-7FA0-4B5A-95C141A029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39"/>
          <a:stretch/>
        </p:blipFill>
        <p:spPr>
          <a:xfrm>
            <a:off x="8792146" y="4343400"/>
            <a:ext cx="3205255" cy="2367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4F046-5D7E-CFFA-A3AA-D72B5953A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923557"/>
            <a:ext cx="3288966" cy="2192644"/>
          </a:xfrm>
          <a:prstGeom prst="rect">
            <a:avLst/>
          </a:prstGeom>
        </p:spPr>
      </p:pic>
      <p:pic>
        <p:nvPicPr>
          <p:cNvPr id="7" name="Picture 6" descr="A dog sitting on the ground&#10;&#10;Description automatically generated with low confidence">
            <a:extLst>
              <a:ext uri="{FF2B5EF4-FFF2-40B4-BE49-F238E27FC236}">
                <a16:creationId xmlns:a16="http://schemas.microsoft.com/office/drawing/2014/main" id="{2D561814-449B-3A49-F96E-48B5931EDF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r="17254"/>
          <a:stretch/>
        </p:blipFill>
        <p:spPr>
          <a:xfrm>
            <a:off x="4687734" y="3407310"/>
            <a:ext cx="2698470" cy="2547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92F65-C734-8060-8D0F-E0B0942400EE}"/>
              </a:ext>
            </a:extLst>
          </p:cNvPr>
          <p:cNvSpPr txBox="1"/>
          <p:nvPr/>
        </p:nvSpPr>
        <p:spPr>
          <a:xfrm>
            <a:off x="3601366" y="6005027"/>
            <a:ext cx="3509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Which mange mite?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00798-ECC9-5A5A-8FF7-91C836C372D8}"/>
              </a:ext>
            </a:extLst>
          </p:cNvPr>
          <p:cNvSpPr txBox="1"/>
          <p:nvPr/>
        </p:nvSpPr>
        <p:spPr>
          <a:xfrm>
            <a:off x="4343401" y="2057400"/>
            <a:ext cx="2300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Clinical Sign?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07928-5BE4-A042-4D10-8C805B61920E}"/>
              </a:ext>
            </a:extLst>
          </p:cNvPr>
          <p:cNvSpPr txBox="1"/>
          <p:nvPr/>
        </p:nvSpPr>
        <p:spPr>
          <a:xfrm>
            <a:off x="6879381" y="6273516"/>
            <a:ext cx="1882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Demodex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D4297-E633-6BFE-2C10-8C2462B6BCD8}"/>
              </a:ext>
            </a:extLst>
          </p:cNvPr>
          <p:cNvSpPr txBox="1"/>
          <p:nvPr/>
        </p:nvSpPr>
        <p:spPr>
          <a:xfrm>
            <a:off x="5029200" y="2489497"/>
            <a:ext cx="26984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+/- Pruritus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Not Contagious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E5703C-9223-5196-AAE5-7104EE3E2ACD}"/>
              </a:ext>
            </a:extLst>
          </p:cNvPr>
          <p:cNvSpPr txBox="1">
            <a:spLocks/>
          </p:cNvSpPr>
          <p:nvPr/>
        </p:nvSpPr>
        <p:spPr>
          <a:xfrm>
            <a:off x="2794262" y="228600"/>
            <a:ext cx="6603476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955829-C6FF-60C2-4898-69B7EB367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507" y="1571358"/>
            <a:ext cx="9156986" cy="103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0344B2-A6A2-7866-BC7E-17EBFA1ECF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3923" y="111389"/>
            <a:ext cx="1207168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ADFE1F-78D2-D6C3-EBE6-37DDC2DF7A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0755" y="111389"/>
            <a:ext cx="1678592" cy="137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DB642D-2E6C-5F9E-C0D2-9870B8C692AA}"/>
              </a:ext>
            </a:extLst>
          </p:cNvPr>
          <p:cNvSpPr txBox="1"/>
          <p:nvPr/>
        </p:nvSpPr>
        <p:spPr>
          <a:xfrm>
            <a:off x="135824" y="2023320"/>
            <a:ext cx="1396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This is a close pack of hunting dogs.</a:t>
            </a:r>
          </a:p>
        </p:txBody>
      </p:sp>
    </p:spTree>
    <p:extLst>
      <p:ext uri="{BB962C8B-B14F-4D97-AF65-F5344CB8AC3E}">
        <p14:creationId xmlns:p14="http://schemas.microsoft.com/office/powerpoint/2010/main" val="7557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B275D-40EE-7214-89E4-2FE358BC3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97"/>
          <a:stretch/>
        </p:blipFill>
        <p:spPr>
          <a:xfrm>
            <a:off x="3886200" y="1961292"/>
            <a:ext cx="4481033" cy="3165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33212C-2CF4-5FC6-0B2F-5CA5A3C55E2E}"/>
              </a:ext>
            </a:extLst>
          </p:cNvPr>
          <p:cNvSpPr txBox="1"/>
          <p:nvPr/>
        </p:nvSpPr>
        <p:spPr>
          <a:xfrm>
            <a:off x="8458200" y="3544270"/>
            <a:ext cx="29005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Which mange mite?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4AA8A-F2D4-CEB9-FEA6-DCC8D1BC71AB}"/>
              </a:ext>
            </a:extLst>
          </p:cNvPr>
          <p:cNvSpPr txBox="1"/>
          <p:nvPr/>
        </p:nvSpPr>
        <p:spPr>
          <a:xfrm>
            <a:off x="685800" y="3010293"/>
            <a:ext cx="2300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  <a:cs typeface="+mn-cs"/>
              </a:rPr>
              <a:t>Clinical Sign?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5065-7AA5-F87F-94A1-DB789B92CDFB}"/>
              </a:ext>
            </a:extLst>
          </p:cNvPr>
          <p:cNvSpPr txBox="1"/>
          <p:nvPr/>
        </p:nvSpPr>
        <p:spPr>
          <a:xfrm>
            <a:off x="9068833" y="4681581"/>
            <a:ext cx="30751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Sarcoptes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Temporary Zoonosis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8B0C5-647B-47F0-11BC-1720C5028363}"/>
              </a:ext>
            </a:extLst>
          </p:cNvPr>
          <p:cNvSpPr txBox="1"/>
          <p:nvPr/>
        </p:nvSpPr>
        <p:spPr>
          <a:xfrm>
            <a:off x="1585570" y="3789029"/>
            <a:ext cx="2300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Client Pruritus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E9903B-8437-B536-D97B-807D93D511DD}"/>
              </a:ext>
            </a:extLst>
          </p:cNvPr>
          <p:cNvSpPr txBox="1">
            <a:spLocks/>
          </p:cNvSpPr>
          <p:nvPr/>
        </p:nvSpPr>
        <p:spPr>
          <a:xfrm>
            <a:off x="2794262" y="228600"/>
            <a:ext cx="6603476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2C21D5-B6A5-A4EF-C087-E649F8A5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507" y="1571358"/>
            <a:ext cx="9156986" cy="103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816A0C-60BB-E17A-18E7-DE6B0DF6D4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3923" y="77379"/>
            <a:ext cx="1207168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1F07F6-F42D-FEE9-4C10-E0B2D36461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0755" y="77379"/>
            <a:ext cx="16785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0294"/>
            <a:ext cx="5133976" cy="926106"/>
          </a:xfrm>
        </p:spPr>
        <p:txBody>
          <a:bodyPr/>
          <a:lstStyle/>
          <a:p>
            <a:r>
              <a:rPr lang="en-US" altLang="en-US" b="1" dirty="0">
                <a:latin typeface="Comic Sans MS" panose="030F0702030302020204" pitchFamily="66" charset="0"/>
              </a:rPr>
              <a:t>Poultry Mite Quiz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1240" y="1918840"/>
            <a:ext cx="8766759" cy="748160"/>
          </a:xfrm>
        </p:spPr>
        <p:txBody>
          <a:bodyPr>
            <a:normAutofit/>
          </a:bodyPr>
          <a:lstStyle/>
          <a:p>
            <a:pPr marL="0" indent="0">
              <a:buClr>
                <a:srgbClr val="3333CC"/>
              </a:buClr>
              <a:buNone/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Poultry Mite Characteristics: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Compare and Contrast the Poultry Mites –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Dermanyssus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gallinae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v/s  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Ornithonyssus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sylviarum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endParaRPr lang="en-US" altLang="en-US" sz="1600" i="1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016746"/>
            <a:ext cx="6019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1.</a:t>
            </a:r>
            <a:r>
              <a:rPr lang="en-US" dirty="0">
                <a:latin typeface="Comic Sans MS" panose="030F0702030302020204" pitchFamily="66" charset="0"/>
              </a:rPr>
              <a:t> On Birds During the Day </a:t>
            </a:r>
          </a:p>
          <a:p>
            <a:pPr>
              <a:tabLst>
                <a:tab pos="54864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2.</a:t>
            </a:r>
            <a:r>
              <a:rPr lang="en-US" dirty="0">
                <a:latin typeface="Comic Sans MS" panose="030F0702030302020204" pitchFamily="66" charset="0"/>
              </a:rPr>
              <a:t> Surveillance Program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3.</a:t>
            </a:r>
            <a:r>
              <a:rPr lang="en-US" dirty="0">
                <a:latin typeface="Comic Sans MS" panose="030F0702030302020204" pitchFamily="66" charset="0"/>
              </a:rPr>
              <a:t> Wild bird hosts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4.</a:t>
            </a:r>
            <a:r>
              <a:rPr lang="en-US" dirty="0">
                <a:latin typeface="Comic Sans MS" panose="030F0702030302020204" pitchFamily="66" charset="0"/>
              </a:rPr>
              <a:t> Inspect Cracks &amp; Crevices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5.</a:t>
            </a:r>
            <a:r>
              <a:rPr lang="en-US" dirty="0">
                <a:latin typeface="Comic Sans MS" panose="030F0702030302020204" pitchFamily="66" charset="0"/>
              </a:rPr>
              <a:t> Temporary Zoonosis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6.</a:t>
            </a:r>
            <a:r>
              <a:rPr lang="en-US" dirty="0">
                <a:latin typeface="Comic Sans MS" panose="030F0702030302020204" pitchFamily="66" charset="0"/>
              </a:rPr>
              <a:t>  Northern Fowl Mite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7.</a:t>
            </a:r>
            <a:r>
              <a:rPr lang="en-US" dirty="0">
                <a:latin typeface="Comic Sans MS" panose="030F0702030302020204" pitchFamily="66" charset="0"/>
              </a:rPr>
              <a:t> Decreased productivity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224" y="383462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0011" y="3406659"/>
            <a:ext cx="34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5621" y="469054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224" y="55464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5621" y="297869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5A990-D8DF-9DCD-7E1C-04BA29EED8F5}"/>
              </a:ext>
            </a:extLst>
          </p:cNvPr>
          <p:cNvGrpSpPr/>
          <p:nvPr/>
        </p:nvGrpSpPr>
        <p:grpSpPr>
          <a:xfrm>
            <a:off x="152400" y="1582420"/>
            <a:ext cx="9144848" cy="93980"/>
            <a:chOff x="1446952" y="7600726"/>
            <a:chExt cx="9144848" cy="939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8C7350-FB65-795B-1385-83EE3CF757E3}"/>
                </a:ext>
              </a:extLst>
            </p:cNvPr>
            <p:cNvSpPr/>
            <p:nvPr/>
          </p:nvSpPr>
          <p:spPr>
            <a:xfrm>
              <a:off x="1446952" y="7600726"/>
              <a:ext cx="2286000" cy="91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75B1E6-8EC7-4BFC-C1F4-17604F292F73}"/>
                </a:ext>
              </a:extLst>
            </p:cNvPr>
            <p:cNvSpPr/>
            <p:nvPr/>
          </p:nvSpPr>
          <p:spPr>
            <a:xfrm>
              <a:off x="3733376" y="7600726"/>
              <a:ext cx="2286000" cy="914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CE8C6F-8A04-0E2B-B513-BE7FEE718A6E}"/>
                </a:ext>
              </a:extLst>
            </p:cNvPr>
            <p:cNvSpPr/>
            <p:nvPr/>
          </p:nvSpPr>
          <p:spPr>
            <a:xfrm>
              <a:off x="6019800" y="7600726"/>
              <a:ext cx="2286000" cy="914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327A3-3EB7-F6E0-A02C-2AF4D9AC0620}"/>
                </a:ext>
              </a:extLst>
            </p:cNvPr>
            <p:cNvSpPr/>
            <p:nvPr/>
          </p:nvSpPr>
          <p:spPr>
            <a:xfrm>
              <a:off x="8305800" y="7603266"/>
              <a:ext cx="2286000" cy="914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FCB1B18-C38C-2321-3D00-0A2371E9FF3C}"/>
              </a:ext>
            </a:extLst>
          </p:cNvPr>
          <p:cNvSpPr txBox="1"/>
          <p:nvPr/>
        </p:nvSpPr>
        <p:spPr>
          <a:xfrm>
            <a:off x="1529591" y="511850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5FFE9-5852-585E-2547-0A32D4E409C0}"/>
              </a:ext>
            </a:extLst>
          </p:cNvPr>
          <p:cNvSpPr txBox="1"/>
          <p:nvPr/>
        </p:nvSpPr>
        <p:spPr>
          <a:xfrm>
            <a:off x="8382000" y="3180799"/>
            <a:ext cx="318909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A.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Dermanyssus</a:t>
            </a:r>
            <a:r>
              <a:rPr lang="en-US" altLang="en-US" sz="18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gallinae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B.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Ornithonyssus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sylviarum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50" dirty="0">
              <a:latin typeface="Comic Sans MS" panose="030F0702030302020204" pitchFamily="66" charset="0"/>
            </a:endParaRPr>
          </a:p>
          <a:p>
            <a:pPr>
              <a:tabLst>
                <a:tab pos="5540375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C.</a:t>
            </a:r>
            <a:r>
              <a:rPr lang="en-US" dirty="0">
                <a:latin typeface="Comic Sans MS" panose="030F0702030302020204" pitchFamily="66" charset="0"/>
              </a:rPr>
              <a:t>  Both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8A908-462C-3BCE-CEB4-65CCB814E95C}"/>
              </a:ext>
            </a:extLst>
          </p:cNvPr>
          <p:cNvSpPr txBox="1"/>
          <p:nvPr/>
        </p:nvSpPr>
        <p:spPr>
          <a:xfrm>
            <a:off x="1529591" y="4262583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745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2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855109" y="6065829"/>
            <a:ext cx="18549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Sarcoptes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E801F8-A57A-4BB9-BAB3-DC0F6D26B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99"/>
          <a:stretch/>
        </p:blipFill>
        <p:spPr>
          <a:xfrm>
            <a:off x="2362200" y="2894096"/>
            <a:ext cx="2819400" cy="3171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01E7F-CA47-7826-F502-C661F3A190CB}"/>
              </a:ext>
            </a:extLst>
          </p:cNvPr>
          <p:cNvSpPr txBox="1"/>
          <p:nvPr/>
        </p:nvSpPr>
        <p:spPr>
          <a:xfrm>
            <a:off x="3886200" y="1939989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omic Sans MS" panose="030F0702030302020204" pitchFamily="66" charset="0"/>
                <a:cs typeface="+mn-cs"/>
              </a:rPr>
              <a:t>Chronic presentation, which mange mite?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41FB72-83AE-F2CD-FD90-B1BA5A13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262" y="304800"/>
            <a:ext cx="6603476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omic Sans MS" panose="030F0702030302020204" pitchFamily="66" charset="0"/>
              </a:rPr>
              <a:t>Canine Mange Mites</a:t>
            </a:r>
            <a:br>
              <a:rPr lang="en-US" sz="4000" b="1" u="sng" dirty="0">
                <a:latin typeface="Comic Sans MS" panose="030F0702030302020204" pitchFamily="66" charset="0"/>
              </a:rPr>
            </a:br>
            <a:r>
              <a:rPr lang="en-US" sz="4000" b="1" u="sng" dirty="0">
                <a:latin typeface="Comic Sans MS" panose="030F0702030302020204" pitchFamily="66" charset="0"/>
              </a:rPr>
              <a:t>Demodex v/s Sarcoptes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2DA464-8732-9ADC-13E5-68996C3C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507" y="1799958"/>
            <a:ext cx="9156986" cy="10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13B43-A3E9-E308-7F1C-1918C6B93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124" r="2229" b="4359"/>
          <a:stretch/>
        </p:blipFill>
        <p:spPr>
          <a:xfrm>
            <a:off x="913923" y="228600"/>
            <a:ext cx="1207168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2E9BB-F53A-1AC4-4F37-B80F08DED8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4104"/>
          <a:stretch/>
        </p:blipFill>
        <p:spPr>
          <a:xfrm>
            <a:off x="9960755" y="228600"/>
            <a:ext cx="1678592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3CA71-2033-5415-4021-07FAADC3A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553" y="3555051"/>
            <a:ext cx="3511693" cy="2433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D26FD-C9E7-D406-9588-4831DCDC2974}"/>
              </a:ext>
            </a:extLst>
          </p:cNvPr>
          <p:cNvSpPr txBox="1"/>
          <p:nvPr/>
        </p:nvSpPr>
        <p:spPr>
          <a:xfrm>
            <a:off x="7612555" y="6065829"/>
            <a:ext cx="16834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i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Demodex</a:t>
            </a:r>
          </a:p>
        </p:txBody>
      </p:sp>
    </p:spTree>
    <p:extLst>
      <p:ext uri="{BB962C8B-B14F-4D97-AF65-F5344CB8AC3E}">
        <p14:creationId xmlns:p14="http://schemas.microsoft.com/office/powerpoint/2010/main" val="37198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0294"/>
            <a:ext cx="5133976" cy="926106"/>
          </a:xfrm>
        </p:spPr>
        <p:txBody>
          <a:bodyPr/>
          <a:lstStyle/>
          <a:p>
            <a:r>
              <a:rPr lang="en-US" altLang="en-US" b="1" dirty="0">
                <a:latin typeface="Comic Sans MS" panose="030F0702030302020204" pitchFamily="66" charset="0"/>
              </a:rPr>
              <a:t>Poultry Mite Quiz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1240" y="1920291"/>
            <a:ext cx="8766759" cy="748160"/>
          </a:xfrm>
        </p:spPr>
        <p:txBody>
          <a:bodyPr>
            <a:normAutofit/>
          </a:bodyPr>
          <a:lstStyle/>
          <a:p>
            <a:pPr marL="0" indent="0">
              <a:buClr>
                <a:srgbClr val="3333CC"/>
              </a:buClr>
              <a:buNone/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Poultry Mite Characteristics: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Compare and Contrast the Poultry Mites –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Dermanyssus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gallinae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v/s  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Ornithonyssus</a:t>
            </a:r>
            <a:r>
              <a:rPr lang="en-US" altLang="en-US" sz="20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sylviarum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endParaRPr lang="en-US" altLang="en-US" sz="1600" i="1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973628"/>
            <a:ext cx="6019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1. </a:t>
            </a:r>
            <a:r>
              <a:rPr lang="en-US" dirty="0">
                <a:latin typeface="Comic Sans MS" panose="030F0702030302020204" pitchFamily="66" charset="0"/>
              </a:rPr>
              <a:t>Anemia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540375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2.</a:t>
            </a:r>
            <a:r>
              <a:rPr lang="en-US" dirty="0">
                <a:latin typeface="Comic Sans MS" panose="030F0702030302020204" pitchFamily="66" charset="0"/>
              </a:rPr>
              <a:t> Congregate Around Bird’s Vent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3. </a:t>
            </a:r>
            <a:r>
              <a:rPr lang="en-US" dirty="0">
                <a:latin typeface="Comic Sans MS" panose="030F0702030302020204" pitchFamily="66" charset="0"/>
              </a:rPr>
              <a:t>Populations can increase rapidly	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4.</a:t>
            </a:r>
            <a:r>
              <a:rPr lang="en-US" dirty="0">
                <a:latin typeface="Comic Sans MS" panose="030F0702030302020204" pitchFamily="66" charset="0"/>
              </a:rPr>
              <a:t> Roost Mite 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5.</a:t>
            </a:r>
            <a:r>
              <a:rPr lang="en-US" dirty="0">
                <a:latin typeface="Comic Sans MS" panose="030F0702030302020204" pitchFamily="66" charset="0"/>
              </a:rPr>
              <a:t> Chickens are primary treatment target 	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6.</a:t>
            </a:r>
            <a:r>
              <a:rPr lang="en-US" dirty="0">
                <a:latin typeface="Comic Sans MS" panose="030F0702030302020204" pitchFamily="66" charset="0"/>
              </a:rPr>
              <a:t> Biosecurity v/s fomite transmission 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842" y="292203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3239" y="335015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4842" y="37782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3239" y="506264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3239" y="463452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5A990-D8DF-9DCD-7E1C-04BA29EED8F5}"/>
              </a:ext>
            </a:extLst>
          </p:cNvPr>
          <p:cNvGrpSpPr/>
          <p:nvPr/>
        </p:nvGrpSpPr>
        <p:grpSpPr>
          <a:xfrm>
            <a:off x="152400" y="1582420"/>
            <a:ext cx="9144848" cy="93980"/>
            <a:chOff x="1446952" y="7600726"/>
            <a:chExt cx="9144848" cy="939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8C7350-FB65-795B-1385-83EE3CF757E3}"/>
                </a:ext>
              </a:extLst>
            </p:cNvPr>
            <p:cNvSpPr/>
            <p:nvPr/>
          </p:nvSpPr>
          <p:spPr>
            <a:xfrm>
              <a:off x="1446952" y="7600726"/>
              <a:ext cx="2286000" cy="91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75B1E6-8EC7-4BFC-C1F4-17604F292F73}"/>
                </a:ext>
              </a:extLst>
            </p:cNvPr>
            <p:cNvSpPr/>
            <p:nvPr/>
          </p:nvSpPr>
          <p:spPr>
            <a:xfrm>
              <a:off x="3733376" y="7600726"/>
              <a:ext cx="2286000" cy="914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CE8C6F-8A04-0E2B-B513-BE7FEE718A6E}"/>
                </a:ext>
              </a:extLst>
            </p:cNvPr>
            <p:cNvSpPr/>
            <p:nvPr/>
          </p:nvSpPr>
          <p:spPr>
            <a:xfrm>
              <a:off x="6019800" y="7600726"/>
              <a:ext cx="2286000" cy="914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327A3-3EB7-F6E0-A02C-2AF4D9AC0620}"/>
                </a:ext>
              </a:extLst>
            </p:cNvPr>
            <p:cNvSpPr/>
            <p:nvPr/>
          </p:nvSpPr>
          <p:spPr>
            <a:xfrm>
              <a:off x="8305800" y="7603266"/>
              <a:ext cx="2286000" cy="914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FCB1B18-C38C-2321-3D00-0A2371E9FF3C}"/>
              </a:ext>
            </a:extLst>
          </p:cNvPr>
          <p:cNvSpPr txBox="1"/>
          <p:nvPr/>
        </p:nvSpPr>
        <p:spPr>
          <a:xfrm>
            <a:off x="1597209" y="420640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5FFE9-5852-585E-2547-0A32D4E409C0}"/>
              </a:ext>
            </a:extLst>
          </p:cNvPr>
          <p:cNvSpPr txBox="1"/>
          <p:nvPr/>
        </p:nvSpPr>
        <p:spPr>
          <a:xfrm>
            <a:off x="8520665" y="3378614"/>
            <a:ext cx="318909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A.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Dermanyssus</a:t>
            </a:r>
            <a:r>
              <a:rPr lang="en-US" altLang="en-US" sz="18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gallinae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B.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Ornithonyssus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sylviarum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50" dirty="0">
              <a:latin typeface="Comic Sans MS" panose="030F0702030302020204" pitchFamily="66" charset="0"/>
            </a:endParaRPr>
          </a:p>
          <a:p>
            <a:pPr>
              <a:tabLst>
                <a:tab pos="5540375" algn="l"/>
              </a:tabLst>
            </a:pPr>
            <a:r>
              <a:rPr lang="en-US" b="1" dirty="0">
                <a:latin typeface="Comic Sans MS" panose="030F0702030302020204" pitchFamily="66" charset="0"/>
              </a:rPr>
              <a:t>C.</a:t>
            </a:r>
            <a:r>
              <a:rPr lang="en-US" dirty="0">
                <a:latin typeface="Comic Sans MS" panose="030F0702030302020204" pitchFamily="66" charset="0"/>
              </a:rPr>
              <a:t>  Both</a:t>
            </a:r>
          </a:p>
        </p:txBody>
      </p:sp>
    </p:spTree>
    <p:extLst>
      <p:ext uri="{BB962C8B-B14F-4D97-AF65-F5344CB8AC3E}">
        <p14:creationId xmlns:p14="http://schemas.microsoft.com/office/powerpoint/2010/main" val="22652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0294"/>
            <a:ext cx="5715000" cy="926106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Comic Sans MS" panose="030F0702030302020204" pitchFamily="66" charset="0"/>
              </a:rPr>
              <a:t>Minor Mites Quiz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1241" y="1920291"/>
            <a:ext cx="8534400" cy="400877"/>
          </a:xfrm>
        </p:spPr>
        <p:txBody>
          <a:bodyPr>
            <a:normAutofit/>
          </a:bodyPr>
          <a:lstStyle/>
          <a:p>
            <a:pPr marL="0" indent="0">
              <a:buClr>
                <a:srgbClr val="3333CC"/>
              </a:buClr>
              <a:buNone/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 few mites to remember: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Match the common and scientific names</a:t>
            </a:r>
            <a:endParaRPr lang="en-US" altLang="en-US" sz="1600" i="1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806254"/>
            <a:ext cx="8620046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1.</a:t>
            </a:r>
            <a:r>
              <a:rPr lang="en-US" dirty="0">
                <a:latin typeface="Comic Sans MS" panose="030F0702030302020204" pitchFamily="66" charset="0"/>
              </a:rPr>
              <a:t> Canker Ear Mite of Rabbits	A. </a:t>
            </a:r>
            <a:r>
              <a:rPr lang="en-US" altLang="en-US" sz="1800" i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Notoedres</a:t>
            </a:r>
            <a:r>
              <a:rPr lang="en-US" altLang="en-US" sz="18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sp.</a:t>
            </a:r>
            <a:endParaRPr lang="en-US" i="1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2.</a:t>
            </a:r>
            <a:r>
              <a:rPr lang="en-US" dirty="0">
                <a:latin typeface="Comic Sans MS" panose="030F0702030302020204" pitchFamily="66" charset="0"/>
              </a:rPr>
              <a:t> Mange on Bovine Tail-head	B.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Otodectes</a:t>
            </a:r>
            <a:r>
              <a:rPr lang="en-US" i="1" dirty="0">
                <a:latin typeface="Comic Sans MS" panose="030F0702030302020204" pitchFamily="66" charset="0"/>
              </a:rPr>
              <a:t> sp.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endParaRPr lang="en-US" sz="105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3.</a:t>
            </a:r>
            <a:r>
              <a:rPr lang="en-US" dirty="0">
                <a:latin typeface="Comic Sans MS" panose="030F0702030302020204" pitchFamily="66" charset="0"/>
              </a:rPr>
              <a:t> Scaly-Leg Mite of Poultry	C. </a:t>
            </a:r>
            <a:r>
              <a:rPr lang="en-US" i="1" dirty="0" err="1">
                <a:latin typeface="Comic Sans MS" panose="030F0702030302020204" pitchFamily="66" charset="0"/>
              </a:rPr>
              <a:t>Psoroptes</a:t>
            </a:r>
            <a:r>
              <a:rPr lang="en-US" i="1" dirty="0">
                <a:latin typeface="Comic Sans MS" panose="030F0702030302020204" pitchFamily="66" charset="0"/>
              </a:rPr>
              <a:t> sp.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41148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4.</a:t>
            </a:r>
            <a:r>
              <a:rPr lang="en-US" dirty="0">
                <a:latin typeface="Comic Sans MS" panose="030F0702030302020204" pitchFamily="66" charset="0"/>
              </a:rPr>
              <a:t> Mange Mite of Cats			D. </a:t>
            </a:r>
            <a:r>
              <a:rPr lang="en-US" i="1" dirty="0" err="1">
                <a:latin typeface="Comic Sans MS" panose="030F0702030302020204" pitchFamily="66" charset="0"/>
              </a:rPr>
              <a:t>Chorioptes</a:t>
            </a:r>
            <a:r>
              <a:rPr lang="en-US" i="1" dirty="0">
                <a:latin typeface="Comic Sans MS" panose="030F0702030302020204" pitchFamily="66" charset="0"/>
              </a:rPr>
              <a:t> sp.</a:t>
            </a:r>
            <a:r>
              <a:rPr lang="en-US" dirty="0">
                <a:latin typeface="Comic Sans MS" panose="030F0702030302020204" pitchFamily="66" charset="0"/>
              </a:rPr>
              <a:t>		</a:t>
            </a:r>
          </a:p>
          <a:p>
            <a:pPr>
              <a:tabLst>
                <a:tab pos="41148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5.</a:t>
            </a:r>
            <a:r>
              <a:rPr lang="en-US" dirty="0">
                <a:latin typeface="Comic Sans MS" panose="030F0702030302020204" pitchFamily="66" charset="0"/>
              </a:rPr>
              <a:t> Scab Mite of Sheep	E. </a:t>
            </a:r>
            <a:r>
              <a:rPr lang="en-US" i="1" dirty="0" err="1">
                <a:latin typeface="Comic Sans MS" panose="030F0702030302020204" pitchFamily="66" charset="0"/>
              </a:rPr>
              <a:t>Knimedocoptes</a:t>
            </a:r>
            <a:r>
              <a:rPr lang="en-US" i="1" dirty="0">
                <a:latin typeface="Comic Sans MS" panose="030F0702030302020204" pitchFamily="66" charset="0"/>
              </a:rPr>
              <a:t> sp.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>
              <a:tabLst>
                <a:tab pos="5486400" algn="l"/>
              </a:tabLst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tabLst>
                <a:tab pos="5486400" algn="l"/>
              </a:tabLst>
            </a:pPr>
            <a:r>
              <a:rPr lang="en-US" dirty="0">
                <a:latin typeface="Comic Sans MS" panose="030F0702030302020204" pitchFamily="66" charset="0"/>
              </a:rPr>
              <a:t>____ </a:t>
            </a:r>
            <a:r>
              <a:rPr lang="en-US" b="1" dirty="0">
                <a:latin typeface="Comic Sans MS" panose="030F0702030302020204" pitchFamily="66" charset="0"/>
              </a:rPr>
              <a:t>6. </a:t>
            </a:r>
            <a:r>
              <a:rPr lang="en-US" dirty="0">
                <a:latin typeface="Comic Sans MS" panose="030F0702030302020204" pitchFamily="66" charset="0"/>
              </a:rPr>
              <a:t>Ear Mite of Pets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212" y="27432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7999" y="3170409"/>
            <a:ext cx="34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3609" y="359761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5212" y="402482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5212" y="445203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5A990-D8DF-9DCD-7E1C-04BA29EED8F5}"/>
              </a:ext>
            </a:extLst>
          </p:cNvPr>
          <p:cNvGrpSpPr/>
          <p:nvPr/>
        </p:nvGrpSpPr>
        <p:grpSpPr>
          <a:xfrm>
            <a:off x="152400" y="1582420"/>
            <a:ext cx="9144848" cy="93980"/>
            <a:chOff x="1446952" y="7600726"/>
            <a:chExt cx="9144848" cy="939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8C7350-FB65-795B-1385-83EE3CF757E3}"/>
                </a:ext>
              </a:extLst>
            </p:cNvPr>
            <p:cNvSpPr/>
            <p:nvPr/>
          </p:nvSpPr>
          <p:spPr>
            <a:xfrm>
              <a:off x="1446952" y="7600726"/>
              <a:ext cx="2286000" cy="91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75B1E6-8EC7-4BFC-C1F4-17604F292F73}"/>
                </a:ext>
              </a:extLst>
            </p:cNvPr>
            <p:cNvSpPr/>
            <p:nvPr/>
          </p:nvSpPr>
          <p:spPr>
            <a:xfrm>
              <a:off x="3733376" y="7600726"/>
              <a:ext cx="2286000" cy="914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CE8C6F-8A04-0E2B-B513-BE7FEE718A6E}"/>
                </a:ext>
              </a:extLst>
            </p:cNvPr>
            <p:cNvSpPr/>
            <p:nvPr/>
          </p:nvSpPr>
          <p:spPr>
            <a:xfrm>
              <a:off x="6019800" y="7600726"/>
              <a:ext cx="2286000" cy="914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327A3-3EB7-F6E0-A02C-2AF4D9AC0620}"/>
                </a:ext>
              </a:extLst>
            </p:cNvPr>
            <p:cNvSpPr/>
            <p:nvPr/>
          </p:nvSpPr>
          <p:spPr>
            <a:xfrm>
              <a:off x="8305800" y="7603266"/>
              <a:ext cx="2286000" cy="914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7636C7-E7D8-975C-55FD-A36A66C5241F}"/>
              </a:ext>
            </a:extLst>
          </p:cNvPr>
          <p:cNvSpPr txBox="1"/>
          <p:nvPr/>
        </p:nvSpPr>
        <p:spPr>
          <a:xfrm>
            <a:off x="2348036" y="490624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908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56043"/>
            <a:ext cx="10595559" cy="11872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000" b="1" dirty="0">
                <a:latin typeface="Comic Sans MS" panose="030F0702030302020204" pitchFamily="66" charset="0"/>
              </a:rPr>
              <a:t>Questions:</a:t>
            </a:r>
            <a:br>
              <a:rPr lang="en-US" altLang="en-US" sz="5000" b="1" dirty="0">
                <a:latin typeface="Comic Sans MS" panose="030F0702030302020204" pitchFamily="66" charset="0"/>
              </a:rPr>
            </a:br>
            <a:r>
              <a:rPr lang="en-US" altLang="en-US" sz="4000" b="1" dirty="0" err="1">
                <a:latin typeface="Comic Sans MS" panose="030F0702030302020204" pitchFamily="66" charset="0"/>
              </a:rPr>
              <a:t>Otodectes</a:t>
            </a:r>
            <a:r>
              <a:rPr lang="en-US" altLang="en-US" sz="4000" b="1" dirty="0">
                <a:latin typeface="Comic Sans MS" panose="030F0702030302020204" pitchFamily="66" charset="0"/>
              </a:rPr>
              <a:t> v/s </a:t>
            </a:r>
            <a:r>
              <a:rPr lang="en-US" altLang="en-US" sz="4000" b="1" dirty="0" err="1">
                <a:latin typeface="Comic Sans MS" panose="030F0702030302020204" pitchFamily="66" charset="0"/>
              </a:rPr>
              <a:t>Notoedres</a:t>
            </a:r>
            <a:endParaRPr lang="en-US" altLang="en-US" sz="5000" b="1" dirty="0">
              <a:latin typeface="Comic Sans MS" panose="030F0702030302020204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0642" y="2209800"/>
            <a:ext cx="6248400" cy="42672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____ </a:t>
            </a:r>
            <a:r>
              <a:rPr lang="en-US" sz="1800" b="1" dirty="0">
                <a:latin typeface="Comic Sans MS" panose="030F0702030302020204" pitchFamily="66" charset="0"/>
              </a:rPr>
              <a:t>1.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>
                <a:latin typeface="Comic Sans MS" panose="030F0702030302020204" pitchFamily="66" charset="0"/>
              </a:rPr>
              <a:t>Ear mite of cats &amp; dogs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2. </a:t>
            </a:r>
            <a:r>
              <a:rPr lang="en-US" altLang="en-US" sz="1800" dirty="0">
                <a:latin typeface="Comic Sans MS" panose="030F0702030302020204" pitchFamily="66" charset="0"/>
              </a:rPr>
              <a:t>Pruritic </a:t>
            </a:r>
            <a:r>
              <a:rPr lang="en-US" altLang="en-US" sz="1800" dirty="0">
                <a:latin typeface="Comic Sans MS" panose="030F0702030302020204" pitchFamily="66" charset="0"/>
                <a:sym typeface="Wingdings" panose="05000000000000000000" pitchFamily="2" charset="2"/>
              </a:rPr>
              <a:t> Alopecia + </a:t>
            </a:r>
            <a:r>
              <a:rPr lang="en-US" altLang="en-US" sz="1800" dirty="0">
                <a:latin typeface="Comic Sans MS" panose="030F0702030302020204" pitchFamily="66" charset="0"/>
              </a:rPr>
              <a:t>Excoriations </a:t>
            </a:r>
            <a:r>
              <a:rPr lang="en-US" altLang="en-US" sz="18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1800" dirty="0">
                <a:latin typeface="Comic Sans MS" panose="030F0702030302020204" pitchFamily="66" charset="0"/>
              </a:rPr>
              <a:t>Pyoderma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3. </a:t>
            </a:r>
            <a:r>
              <a:rPr lang="en-US" altLang="en-US" sz="1800" dirty="0">
                <a:latin typeface="Comic Sans MS" panose="030F0702030302020204" pitchFamily="66" charset="0"/>
              </a:rPr>
              <a:t>Starts on Ear Pinna, Head, Neck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4. </a:t>
            </a:r>
            <a:r>
              <a:rPr lang="en-US" altLang="en-US" sz="1800" dirty="0">
                <a:latin typeface="Comic Sans MS" panose="030F0702030302020204" pitchFamily="66" charset="0"/>
              </a:rPr>
              <a:t>Skin Scrape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5. </a:t>
            </a:r>
            <a:r>
              <a:rPr lang="en-US" altLang="en-US" sz="1800" dirty="0">
                <a:latin typeface="Comic Sans MS" panose="030F0702030302020204" pitchFamily="66" charset="0"/>
              </a:rPr>
              <a:t>Ear Swab &amp; Otoscope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6. </a:t>
            </a:r>
            <a:r>
              <a:rPr lang="en-US" altLang="en-US" sz="1800" dirty="0">
                <a:latin typeface="Comic Sans MS" panose="030F0702030302020204" pitchFamily="66" charset="0"/>
              </a:rPr>
              <a:t>Aural hematoma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7. </a:t>
            </a:r>
            <a:r>
              <a:rPr lang="en-US" altLang="en-US" sz="1800" dirty="0">
                <a:latin typeface="Comic Sans MS" panose="030F0702030302020204" pitchFamily="66" charset="0"/>
              </a:rPr>
              <a:t>Rare, highly contagious mange mite of cats</a:t>
            </a:r>
          </a:p>
          <a:p>
            <a:pPr marL="0" lvl="1" indent="0">
              <a:buNone/>
            </a:pPr>
            <a:endParaRPr lang="en-US" altLang="en-US" sz="10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____ </a:t>
            </a:r>
            <a:r>
              <a:rPr lang="en-US" altLang="en-US" sz="1800" b="1" dirty="0">
                <a:latin typeface="Comic Sans MS" panose="030F0702030302020204" pitchFamily="66" charset="0"/>
              </a:rPr>
              <a:t>8. </a:t>
            </a:r>
            <a:r>
              <a:rPr lang="en-US" altLang="en-US" sz="1800" dirty="0">
                <a:latin typeface="Comic Sans MS" panose="030F0702030302020204" pitchFamily="66" charset="0"/>
              </a:rPr>
              <a:t>External Ear Canal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E2E9B7-F433-4E0F-EF98-DD1C9D62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78C28F-A08A-375C-857F-B58084180ACE}"/>
              </a:ext>
            </a:extLst>
          </p:cNvPr>
          <p:cNvSpPr txBox="1">
            <a:spLocks noChangeArrowheads="1"/>
          </p:cNvSpPr>
          <p:nvPr/>
        </p:nvSpPr>
        <p:spPr>
          <a:xfrm>
            <a:off x="8085572" y="3276600"/>
            <a:ext cx="2752428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None/>
            </a:pPr>
            <a:r>
              <a:rPr lang="en-US" altLang="en-US" sz="1800" b="1" dirty="0">
                <a:latin typeface="Comic Sans MS" panose="030F0702030302020204" pitchFamily="66" charset="0"/>
              </a:rPr>
              <a:t>A. </a:t>
            </a:r>
            <a:r>
              <a:rPr lang="en-US" altLang="en-US" sz="1800" i="1" dirty="0" err="1">
                <a:latin typeface="Comic Sans MS" panose="030F0702030302020204" pitchFamily="66" charset="0"/>
              </a:rPr>
              <a:t>Otodectes</a:t>
            </a:r>
            <a:r>
              <a:rPr lang="en-US" altLang="en-US" sz="1800" i="1" dirty="0">
                <a:latin typeface="Comic Sans MS" panose="030F0702030302020204" pitchFamily="66" charset="0"/>
              </a:rPr>
              <a:t> </a:t>
            </a:r>
            <a:r>
              <a:rPr lang="en-US" altLang="en-US" sz="1800" i="1" dirty="0" err="1">
                <a:latin typeface="Comic Sans MS" panose="030F0702030302020204" pitchFamily="66" charset="0"/>
              </a:rPr>
              <a:t>cynotis</a:t>
            </a:r>
            <a:endParaRPr lang="en-US" altLang="en-US" sz="1800" i="1" dirty="0">
              <a:latin typeface="Comic Sans MS" panose="030F0702030302020204" pitchFamily="66" charset="0"/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en-US" altLang="en-US" sz="1800" b="1" i="1" dirty="0">
                <a:latin typeface="Comic Sans MS" panose="030F0702030302020204" pitchFamily="66" charset="0"/>
              </a:rPr>
              <a:t>B. </a:t>
            </a:r>
            <a:r>
              <a:rPr lang="en-US" altLang="en-US" sz="1800" i="1" dirty="0" err="1">
                <a:latin typeface="Comic Sans MS" panose="030F0702030302020204" pitchFamily="66" charset="0"/>
              </a:rPr>
              <a:t>Notoedres</a:t>
            </a:r>
            <a:r>
              <a:rPr lang="en-US" altLang="en-US" sz="1800" i="1" dirty="0">
                <a:latin typeface="Comic Sans MS" panose="030F0702030302020204" pitchFamily="66" charset="0"/>
              </a:rPr>
              <a:t> </a:t>
            </a:r>
            <a:r>
              <a:rPr lang="en-US" altLang="en-US" sz="1800" i="1" dirty="0" err="1">
                <a:latin typeface="Comic Sans MS" panose="030F0702030302020204" pitchFamily="66" charset="0"/>
              </a:rPr>
              <a:t>cati</a:t>
            </a:r>
            <a:endParaRPr lang="en-US" altLang="en-US" sz="1800" i="1" dirty="0">
              <a:latin typeface="Comic Sans MS" panose="030F0702030302020204" pitchFamily="66" charset="0"/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en-US" altLang="en-US" sz="1800" b="1" dirty="0">
                <a:latin typeface="Comic Sans MS" panose="030F0702030302020204" pitchFamily="66" charset="0"/>
              </a:rPr>
              <a:t>C. </a:t>
            </a:r>
            <a:r>
              <a:rPr lang="en-US" altLang="en-US" sz="1800" dirty="0">
                <a:latin typeface="Comic Sans MS" panose="030F0702030302020204" pitchFamily="66" charset="0"/>
              </a:rPr>
              <a:t>Both</a:t>
            </a:r>
          </a:p>
          <a:p>
            <a:pPr lvl="1" fontAlgn="auto">
              <a:spcAft>
                <a:spcPts val="0"/>
              </a:spcAft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1" fontAlgn="auto">
              <a:spcAft>
                <a:spcPts val="0"/>
              </a:spcAft>
            </a:pPr>
            <a:endParaRPr lang="en-US" altLang="en-US" i="1" dirty="0">
              <a:latin typeface="Comic Sans MS" panose="030F0702030302020204" pitchFamily="66" charset="0"/>
            </a:endParaRPr>
          </a:p>
          <a:p>
            <a:pPr lvl="1" fontAlgn="auto">
              <a:spcAft>
                <a:spcPts val="0"/>
              </a:spcAft>
            </a:pPr>
            <a:endParaRPr lang="en-US" altLang="en-US" i="1" dirty="0">
              <a:latin typeface="Comic Sans MS" panose="030F0702030302020204" pitchFamily="66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7466-B08C-4D2F-C482-E40621169C7A}"/>
              </a:ext>
            </a:extLst>
          </p:cNvPr>
          <p:cNvSpPr txBox="1"/>
          <p:nvPr/>
        </p:nvSpPr>
        <p:spPr>
          <a:xfrm>
            <a:off x="1129609" y="212088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6CC68-B6F3-3A1F-D40A-0D686DA67499}"/>
              </a:ext>
            </a:extLst>
          </p:cNvPr>
          <p:cNvSpPr txBox="1"/>
          <p:nvPr/>
        </p:nvSpPr>
        <p:spPr>
          <a:xfrm>
            <a:off x="1142433" y="263011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C5ADB-09D7-685A-1691-AEF05F4DE0FB}"/>
              </a:ext>
            </a:extLst>
          </p:cNvPr>
          <p:cNvSpPr txBox="1"/>
          <p:nvPr/>
        </p:nvSpPr>
        <p:spPr>
          <a:xfrm>
            <a:off x="1140830" y="313934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134BF-76BA-EE9F-2A5A-3391830822E4}"/>
              </a:ext>
            </a:extLst>
          </p:cNvPr>
          <p:cNvSpPr txBox="1"/>
          <p:nvPr/>
        </p:nvSpPr>
        <p:spPr>
          <a:xfrm>
            <a:off x="1140830" y="36485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C583E-332E-E740-C4A9-BEBDE84DAA30}"/>
              </a:ext>
            </a:extLst>
          </p:cNvPr>
          <p:cNvSpPr txBox="1"/>
          <p:nvPr/>
        </p:nvSpPr>
        <p:spPr>
          <a:xfrm>
            <a:off x="1129609" y="415780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A3955-0629-849C-3469-5FD8F130278C}"/>
              </a:ext>
            </a:extLst>
          </p:cNvPr>
          <p:cNvSpPr txBox="1"/>
          <p:nvPr/>
        </p:nvSpPr>
        <p:spPr>
          <a:xfrm>
            <a:off x="1140830" y="5176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78119E-77C3-972B-43B5-A5E48E8B4E56}"/>
              </a:ext>
            </a:extLst>
          </p:cNvPr>
          <p:cNvSpPr txBox="1"/>
          <p:nvPr/>
        </p:nvSpPr>
        <p:spPr>
          <a:xfrm>
            <a:off x="1129609" y="466703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A070B-1583-64DE-2F48-EA1551B80327}"/>
              </a:ext>
            </a:extLst>
          </p:cNvPr>
          <p:cNvSpPr txBox="1"/>
          <p:nvPr/>
        </p:nvSpPr>
        <p:spPr>
          <a:xfrm>
            <a:off x="1129609" y="568549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573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43164" y="189933"/>
            <a:ext cx="7793037" cy="1462087"/>
          </a:xfrm>
          <a:noFill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i="1" dirty="0">
                <a:latin typeface="Comic Sans MS" panose="030F0702030302020204" pitchFamily="66" charset="0"/>
              </a:rPr>
              <a:t>Sarcoptes scabiei</a:t>
            </a:r>
            <a:br>
              <a:rPr lang="en-US" altLang="en-US" b="1" i="1" dirty="0">
                <a:latin typeface="Comic Sans MS" panose="030F0702030302020204" pitchFamily="66" charset="0"/>
              </a:rPr>
            </a:br>
            <a:r>
              <a:rPr lang="en-US" altLang="en-US" b="1" dirty="0">
                <a:latin typeface="Comic Sans MS" panose="030F0702030302020204" pitchFamily="66" charset="0"/>
              </a:rPr>
              <a:t>General Questions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367980" y="5575657"/>
            <a:ext cx="7995220" cy="67274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3. </a:t>
            </a:r>
            <a:r>
              <a:rPr lang="en-US" altLang="en-US" sz="2000" b="1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 is transmitted via direct contact with other hosts or environmental fomites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D1F12-5475-AD6D-C9C6-565A2CDC4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1EAAD-365F-86CD-1225-EFD9A3E238FD}"/>
              </a:ext>
            </a:extLst>
          </p:cNvPr>
          <p:cNvSpPr txBox="1"/>
          <p:nvPr/>
        </p:nvSpPr>
        <p:spPr>
          <a:xfrm>
            <a:off x="3915912" y="199138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True   or   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AE9E5-8125-40BB-6CC5-19230BB62C32}"/>
              </a:ext>
            </a:extLst>
          </p:cNvPr>
          <p:cNvSpPr txBox="1"/>
          <p:nvPr/>
        </p:nvSpPr>
        <p:spPr>
          <a:xfrm>
            <a:off x="750092" y="5650418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6FD39-F215-8352-623F-AD7BB4EA2566}"/>
              </a:ext>
            </a:extLst>
          </p:cNvPr>
          <p:cNvSpPr txBox="1"/>
          <p:nvPr/>
        </p:nvSpPr>
        <p:spPr>
          <a:xfrm>
            <a:off x="750092" y="3091191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CFD38-DD8A-07FF-96AF-9CFF64F92CE4}"/>
              </a:ext>
            </a:extLst>
          </p:cNvPr>
          <p:cNvSpPr txBox="1"/>
          <p:nvPr/>
        </p:nvSpPr>
        <p:spPr>
          <a:xfrm>
            <a:off x="669942" y="4470959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89DF0D-9ADB-E039-149D-EEDA4668FADB}"/>
              </a:ext>
            </a:extLst>
          </p:cNvPr>
          <p:cNvSpPr txBox="1">
            <a:spLocks noChangeArrowheads="1"/>
          </p:cNvSpPr>
          <p:nvPr/>
        </p:nvSpPr>
        <p:spPr>
          <a:xfrm>
            <a:off x="2367980" y="4380702"/>
            <a:ext cx="7995220" cy="703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2. Eggs of </a:t>
            </a:r>
            <a:r>
              <a:rPr lang="en-US" altLang="en-US" sz="2000" b="1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 are easily eliminated by miticides; so repeat treatments are a waste of time &amp; money.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0509BF5-F7F1-030C-F77A-431FF8BF1723}"/>
              </a:ext>
            </a:extLst>
          </p:cNvPr>
          <p:cNvSpPr txBox="1">
            <a:spLocks noChangeArrowheads="1"/>
          </p:cNvSpPr>
          <p:nvPr/>
        </p:nvSpPr>
        <p:spPr>
          <a:xfrm>
            <a:off x="2367980" y="2819401"/>
            <a:ext cx="799522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1. Although there are host specific variants (or subspecies) of </a:t>
            </a:r>
            <a:r>
              <a:rPr lang="en-US" altLang="en-US" sz="2000" b="1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, interspecific host infections are uncommon and transient, unless there is an immunocompromised status.</a:t>
            </a:r>
          </a:p>
        </p:txBody>
      </p:sp>
    </p:spTree>
    <p:extLst>
      <p:ext uri="{BB962C8B-B14F-4D97-AF65-F5344CB8AC3E}">
        <p14:creationId xmlns:p14="http://schemas.microsoft.com/office/powerpoint/2010/main" val="3206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43713" y="152400"/>
            <a:ext cx="7793037" cy="1462087"/>
          </a:xfrm>
          <a:noFill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b="1" i="1" dirty="0">
                <a:latin typeface="Comic Sans MS" panose="030F0702030302020204" pitchFamily="66" charset="0"/>
              </a:rPr>
              <a:t>Sarcoptes scabiei</a:t>
            </a:r>
            <a:br>
              <a:rPr lang="en-US" altLang="en-US" b="1" i="1" dirty="0">
                <a:latin typeface="Comic Sans MS" panose="030F0702030302020204" pitchFamily="66" charset="0"/>
              </a:rPr>
            </a:br>
            <a:r>
              <a:rPr lang="en-US" altLang="en-US" b="1" dirty="0">
                <a:latin typeface="Comic Sans MS" panose="030F0702030302020204" pitchFamily="66" charset="0"/>
              </a:rPr>
              <a:t>Scabies mite (General)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27342-4685-BF1B-8B04-F639D4E6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509" y="5257801"/>
            <a:ext cx="8804492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altLang="en-US" sz="1800" kern="0" dirty="0">
                <a:latin typeface="Comic Sans MS" panose="030F0702030302020204" pitchFamily="66" charset="0"/>
              </a:rPr>
              <a:t>___ 1.  </a:t>
            </a:r>
            <a:r>
              <a:rPr lang="en-US" sz="1800" kern="0" dirty="0">
                <a:latin typeface="Comic Sans MS" panose="030F0702030302020204" pitchFamily="66" charset="0"/>
              </a:rPr>
              <a:t>For </a:t>
            </a:r>
            <a:r>
              <a:rPr lang="en-US" sz="1800" i="1" kern="0" dirty="0">
                <a:latin typeface="Comic Sans MS" panose="030F0702030302020204" pitchFamily="66" charset="0"/>
              </a:rPr>
              <a:t>Sarcoptes scabiei</a:t>
            </a:r>
            <a:r>
              <a:rPr lang="en-US" sz="1800" kern="0" dirty="0">
                <a:latin typeface="Comic Sans MS" panose="030F0702030302020204" pitchFamily="66" charset="0"/>
              </a:rPr>
              <a:t>, lesions typically </a:t>
            </a:r>
            <a:r>
              <a:rPr lang="en-US" sz="1800" u="sng" kern="0" dirty="0">
                <a:latin typeface="Comic Sans MS" panose="030F0702030302020204" pitchFamily="66" charset="0"/>
              </a:rPr>
              <a:t>start</a:t>
            </a:r>
            <a:r>
              <a:rPr lang="en-US" sz="1800" kern="0" dirty="0">
                <a:latin typeface="Comic Sans MS" panose="030F0702030302020204" pitchFamily="66" charset="0"/>
              </a:rPr>
              <a:t> on the:</a:t>
            </a:r>
          </a:p>
          <a:p>
            <a:pPr marL="97155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A. Dorsal-Caudal region of the back</a:t>
            </a:r>
          </a:p>
          <a:p>
            <a:pPr marL="97155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B. Ear pinna, elbows, hocks, and </a:t>
            </a:r>
            <a:r>
              <a:rPr lang="en-US" sz="1800" kern="0" dirty="0" err="1">
                <a:latin typeface="Comic Sans MS" panose="030F0702030302020204" pitchFamily="66" charset="0"/>
              </a:rPr>
              <a:t>ventrum</a:t>
            </a:r>
            <a:r>
              <a:rPr lang="en-US" sz="1800" kern="0" dirty="0">
                <a:latin typeface="Comic Sans MS" panose="030F0702030302020204" pitchFamily="66" charset="0"/>
              </a:rPr>
              <a:t>.</a:t>
            </a:r>
          </a:p>
          <a:p>
            <a:pPr marL="97155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C. Front and Back Legs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1800" kern="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75662-3DBB-3520-310A-073A0D46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FCB377-9657-603D-6150-2C766A48287C}"/>
              </a:ext>
            </a:extLst>
          </p:cNvPr>
          <p:cNvSpPr txBox="1"/>
          <p:nvPr/>
        </p:nvSpPr>
        <p:spPr>
          <a:xfrm>
            <a:off x="7772400" y="2819400"/>
            <a:ext cx="3575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>
                <a:latin typeface="Comic Sans MS" panose="030F0702030302020204" pitchFamily="66" charset="0"/>
              </a:rPr>
              <a:t>Acute, primary disease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omic Sans MS" panose="030F0702030302020204" pitchFamily="66" charset="0"/>
              </a:rPr>
              <a:t>Chronic, generalized disease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omic Sans MS" panose="030F0702030302020204" pitchFamily="66" charset="0"/>
              </a:rPr>
              <a:t>Both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89025DA-C59C-F509-91A7-43C295C7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18" y="2362200"/>
            <a:ext cx="6254782" cy="19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altLang="en-US" sz="1800" kern="0" dirty="0">
                <a:latin typeface="Comic Sans MS" panose="030F0702030302020204" pitchFamily="66" charset="0"/>
              </a:rPr>
              <a:t>___ 1. Hyperkeratosis, </a:t>
            </a:r>
            <a:r>
              <a:rPr lang="en-US" sz="1800" b="1" u="sng" kern="0" dirty="0">
                <a:latin typeface="Comic Sans MS" panose="030F0702030302020204" pitchFamily="66" charset="0"/>
              </a:rPr>
              <a:t>severe skin thickening </a:t>
            </a:r>
            <a:r>
              <a:rPr lang="en-US" sz="1800" kern="0" dirty="0">
                <a:latin typeface="Comic Sans MS" panose="030F0702030302020204" pitchFamily="66" charset="0"/>
              </a:rPr>
              <a:t>with fold formation and crust buildup</a:t>
            </a:r>
            <a:endParaRPr lang="en-US" altLang="en-US" sz="1800" kern="0" dirty="0">
              <a:latin typeface="Comic Sans MS" panose="030F0702030302020204" pitchFamily="66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sz="1000" kern="0" dirty="0">
              <a:latin typeface="Comic Sans MS" panose="030F0702030302020204" pitchFamily="66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___ 2. Intense Pruritus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1000" kern="0" dirty="0">
              <a:latin typeface="Comic Sans MS" panose="030F0702030302020204" pitchFamily="66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___ 3. </a:t>
            </a:r>
            <a:r>
              <a:rPr lang="en-US" sz="1800" kern="0" dirty="0" err="1">
                <a:latin typeface="Comic Sans MS" panose="030F0702030302020204" pitchFamily="66" charset="0"/>
              </a:rPr>
              <a:t>Papulocrustous</a:t>
            </a:r>
            <a:r>
              <a:rPr lang="en-US" sz="1800" kern="0" dirty="0">
                <a:latin typeface="Comic Sans MS" panose="030F0702030302020204" pitchFamily="66" charset="0"/>
              </a:rPr>
              <a:t> eruptions with yellow crusts, excoriation, erythema, </a:t>
            </a:r>
            <a:r>
              <a:rPr lang="en-US" sz="1800" kern="0" dirty="0" err="1">
                <a:latin typeface="Comic Sans MS" panose="030F0702030302020204" pitchFamily="66" charset="0"/>
              </a:rPr>
              <a:t>lichenification</a:t>
            </a:r>
            <a:r>
              <a:rPr lang="en-US" sz="1800" kern="0" dirty="0">
                <a:latin typeface="Comic Sans MS" panose="030F0702030302020204" pitchFamily="66" charset="0"/>
              </a:rPr>
              <a:t>, and alopecia.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91323-2605-BE2D-BB71-261DE34E188E}"/>
              </a:ext>
            </a:extLst>
          </p:cNvPr>
          <p:cNvSpPr txBox="1"/>
          <p:nvPr/>
        </p:nvSpPr>
        <p:spPr>
          <a:xfrm>
            <a:off x="3184786" y="1886454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omic Sans MS" panose="030F0702030302020204" pitchFamily="66" charset="0"/>
              </a:rPr>
              <a:t>Match Clinical signs with Acute or Chronic scabies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867F4D-8B0E-71C6-FACC-F2E49ED8D42A}"/>
              </a:ext>
            </a:extLst>
          </p:cNvPr>
          <p:cNvCxnSpPr/>
          <p:nvPr/>
        </p:nvCxnSpPr>
        <p:spPr>
          <a:xfrm>
            <a:off x="984218" y="4724400"/>
            <a:ext cx="991238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02F5E3-FB9C-CE97-5FC2-C37E34046809}"/>
              </a:ext>
            </a:extLst>
          </p:cNvPr>
          <p:cNvSpPr txBox="1"/>
          <p:nvPr/>
        </p:nvSpPr>
        <p:spPr>
          <a:xfrm>
            <a:off x="1120558" y="3653435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6EC71B-0747-5E11-BD2C-4BE4DFFFEBDE}"/>
              </a:ext>
            </a:extLst>
          </p:cNvPr>
          <p:cNvSpPr txBox="1"/>
          <p:nvPr/>
        </p:nvSpPr>
        <p:spPr>
          <a:xfrm>
            <a:off x="1148041" y="309639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64B0E2-FFDD-2274-77FD-1B0F40F8183E}"/>
              </a:ext>
            </a:extLst>
          </p:cNvPr>
          <p:cNvSpPr txBox="1"/>
          <p:nvPr/>
        </p:nvSpPr>
        <p:spPr>
          <a:xfrm>
            <a:off x="1301862" y="522089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4123B3-BA35-A47F-641F-FCE358E6AE6F}"/>
              </a:ext>
            </a:extLst>
          </p:cNvPr>
          <p:cNvSpPr txBox="1"/>
          <p:nvPr/>
        </p:nvSpPr>
        <p:spPr>
          <a:xfrm>
            <a:off x="1143000" y="231136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214019-1C5A-E7DF-AB2B-5C4D2E29997C}"/>
              </a:ext>
            </a:extLst>
          </p:cNvPr>
          <p:cNvSpPr txBox="1"/>
          <p:nvPr/>
        </p:nvSpPr>
        <p:spPr>
          <a:xfrm>
            <a:off x="3257795" y="488846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omic Sans MS" panose="030F0702030302020204" pitchFamily="66" charset="0"/>
              </a:rPr>
              <a:t>Multiple Choice</a:t>
            </a:r>
          </a:p>
        </p:txBody>
      </p:sp>
    </p:spTree>
    <p:extLst>
      <p:ext uri="{BB962C8B-B14F-4D97-AF65-F5344CB8AC3E}">
        <p14:creationId xmlns:p14="http://schemas.microsoft.com/office/powerpoint/2010/main" val="39864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780803"/>
            <a:ext cx="11049000" cy="14101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1. List one Economic “Pathology” that may be caused by </a:t>
            </a:r>
            <a:r>
              <a:rPr 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 suis.  ____________________________</a:t>
            </a:r>
            <a:endParaRPr lang="en-US" sz="20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C3C64B-FEB2-A3BA-2B62-72E562C3CA78}"/>
              </a:ext>
            </a:extLst>
          </p:cNvPr>
          <p:cNvSpPr txBox="1">
            <a:spLocks noChangeArrowheads="1"/>
          </p:cNvSpPr>
          <p:nvPr/>
        </p:nvSpPr>
        <p:spPr>
          <a:xfrm>
            <a:off x="725354" y="241754"/>
            <a:ext cx="7793037" cy="1462087"/>
          </a:xfrm>
          <a:prstGeom prst="rect">
            <a:avLst/>
          </a:prstGeom>
          <a:noFill/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800" b="1" i="1" dirty="0">
                <a:latin typeface="Comic Sans MS" panose="030F0702030302020204" pitchFamily="66" charset="0"/>
              </a:rPr>
              <a:t>Sarcoptes scabiei suis</a:t>
            </a:r>
            <a:br>
              <a:rPr lang="en-US" altLang="en-US" sz="4800" b="1" i="1" dirty="0">
                <a:latin typeface="Comic Sans MS" panose="030F0702030302020204" pitchFamily="66" charset="0"/>
              </a:rPr>
            </a:br>
            <a:r>
              <a:rPr lang="en-US" altLang="en-US" sz="4800" b="1" dirty="0">
                <a:latin typeface="Comic Sans MS" panose="030F0702030302020204" pitchFamily="66" charset="0"/>
              </a:rPr>
              <a:t>Scabies mite of Swine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ADC71-223E-0D46-C7D8-80751F03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662D28-1C8C-0D4F-D326-00ECE9498C5F}"/>
              </a:ext>
            </a:extLst>
          </p:cNvPr>
          <p:cNvSpPr txBox="1"/>
          <p:nvPr/>
        </p:nvSpPr>
        <p:spPr>
          <a:xfrm>
            <a:off x="3733800" y="1992868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Fill in the Blank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DA09A-DCD9-05A2-608B-7061B47BFB00}"/>
              </a:ext>
            </a:extLst>
          </p:cNvPr>
          <p:cNvSpPr txBox="1">
            <a:spLocks/>
          </p:cNvSpPr>
          <p:nvPr/>
        </p:nvSpPr>
        <p:spPr>
          <a:xfrm>
            <a:off x="5638800" y="3238500"/>
            <a:ext cx="4038600" cy="9525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4488">
              <a:spcBef>
                <a:spcPct val="20000"/>
              </a:spcBef>
              <a:buClr>
                <a:srgbClr val="FF0000"/>
              </a:buClr>
              <a:buSzPct val="55000"/>
              <a:buFont typeface="Wingdings" charset="0"/>
              <a:buChar char="n"/>
            </a:pPr>
            <a:r>
              <a:rPr lang="en-US" sz="1800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Poor growth/weight gain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55000"/>
              <a:buFont typeface="Wingdings" charset="0"/>
              <a:buChar char="n"/>
            </a:pPr>
            <a:r>
              <a:rPr lang="en-US" sz="1800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Poor feed conversion</a:t>
            </a:r>
          </a:p>
          <a:p>
            <a:pPr marL="349250" indent="-342900">
              <a:spcBef>
                <a:spcPct val="20000"/>
              </a:spcBef>
              <a:buClr>
                <a:srgbClr val="FF0000"/>
              </a:buClr>
              <a:buSzPct val="55000"/>
              <a:buFont typeface="Wingdings" charset="0"/>
              <a:buChar char="n"/>
            </a:pPr>
            <a:r>
              <a:rPr lang="en-US" sz="1800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Destruction of pens &amp; equipment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144230-0F1B-B5ED-A3E2-0343FE54F9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971" y="4762003"/>
            <a:ext cx="7187140" cy="1410197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2. The original source of </a:t>
            </a:r>
            <a:r>
              <a:rPr 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sz="2000" i="1" kern="0" dirty="0">
                <a:latin typeface="Comic Sans MS" panose="030F0702030302020204" pitchFamily="66" charset="0"/>
                <a:ea typeface="ＭＳ Ｐゴシック" charset="0"/>
              </a:rPr>
              <a:t>suis</a:t>
            </a: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 infections to piglets is ________________ 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B3B419-487F-6556-7353-A9CCDEBD3672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5481015"/>
            <a:ext cx="2127107" cy="381000"/>
          </a:xfrm>
          <a:prstGeom prst="rect">
            <a:avLst/>
          </a:prstGeom>
          <a:noFill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sz="2000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The Nursing Sow</a:t>
            </a:r>
          </a:p>
        </p:txBody>
      </p:sp>
    </p:spTree>
    <p:extLst>
      <p:ext uri="{BB962C8B-B14F-4D97-AF65-F5344CB8AC3E}">
        <p14:creationId xmlns:p14="http://schemas.microsoft.com/office/powerpoint/2010/main" val="10858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CEBEDD8-20AD-EAE7-70B5-FEDE5E22620F}"/>
              </a:ext>
            </a:extLst>
          </p:cNvPr>
          <p:cNvSpPr txBox="1">
            <a:spLocks noChangeArrowheads="1"/>
          </p:cNvSpPr>
          <p:nvPr/>
        </p:nvSpPr>
        <p:spPr>
          <a:xfrm>
            <a:off x="743713" y="138113"/>
            <a:ext cx="8718073" cy="1462087"/>
          </a:xfrm>
          <a:prstGeom prst="rect">
            <a:avLst/>
          </a:prstGeom>
          <a:noFill/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800" b="1" i="1" dirty="0">
                <a:latin typeface="Comic Sans MS" panose="030F0702030302020204" pitchFamily="66" charset="0"/>
              </a:rPr>
              <a:t>Sarcoptes scabiei canis</a:t>
            </a:r>
            <a:br>
              <a:rPr lang="en-US" altLang="en-US" sz="4800" b="1" i="1" dirty="0">
                <a:latin typeface="Comic Sans MS" panose="030F0702030302020204" pitchFamily="66" charset="0"/>
              </a:rPr>
            </a:br>
            <a:r>
              <a:rPr lang="en-US" altLang="en-US" sz="4800" b="1" dirty="0">
                <a:latin typeface="Comic Sans MS" panose="030F0702030302020204" pitchFamily="66" charset="0"/>
              </a:rPr>
              <a:t>Scabies mite of Dogs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6FDAA-65A8-3A5B-E852-DE9B7431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9156986" cy="10364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0A44474-B27C-4019-ED27-6274226EA921}"/>
              </a:ext>
            </a:extLst>
          </p:cNvPr>
          <p:cNvSpPr txBox="1">
            <a:spLocks noChangeArrowheads="1"/>
          </p:cNvSpPr>
          <p:nvPr/>
        </p:nvSpPr>
        <p:spPr>
          <a:xfrm>
            <a:off x="492340" y="2667000"/>
            <a:ext cx="9120891" cy="98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1. What clinical sign is considered pathognomonic of a </a:t>
            </a:r>
            <a:r>
              <a:rPr 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 infection in dogs?</a:t>
            </a:r>
          </a:p>
          <a:p>
            <a:pPr marL="0" indent="0"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sz="2000" kern="0" dirty="0">
                <a:latin typeface="Comic Sans MS" panose="030F0702030302020204" pitchFamily="66" charset="0"/>
                <a:ea typeface="ＭＳ Ｐゴシック" charset="0"/>
              </a:rPr>
              <a:t>______________________________________________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21D92-DC79-098B-F2B6-C9DBC1B4720F}"/>
              </a:ext>
            </a:extLst>
          </p:cNvPr>
          <p:cNvSpPr txBox="1"/>
          <p:nvPr/>
        </p:nvSpPr>
        <p:spPr>
          <a:xfrm>
            <a:off x="3733800" y="1992868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Fill in the Blank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28CF73-6472-547C-B653-E29922EBFFF3}"/>
              </a:ext>
            </a:extLst>
          </p:cNvPr>
          <p:cNvSpPr txBox="1">
            <a:spLocks noChangeArrowheads="1"/>
          </p:cNvSpPr>
          <p:nvPr/>
        </p:nvSpPr>
        <p:spPr>
          <a:xfrm>
            <a:off x="2825893" y="3182802"/>
            <a:ext cx="5327507" cy="47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20000"/>
              </a:spcBef>
              <a:buClr>
                <a:srgbClr val="FFC000"/>
              </a:buClr>
              <a:buSzPct val="50000"/>
              <a:buNone/>
            </a:pPr>
            <a:r>
              <a:rPr lang="en-US" b="1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Involvement of the elbows and hocks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FA1D5-99E2-2A00-0E6B-F8B5AAF4385D}"/>
              </a:ext>
            </a:extLst>
          </p:cNvPr>
          <p:cNvSpPr txBox="1"/>
          <p:nvPr/>
        </p:nvSpPr>
        <p:spPr>
          <a:xfrm>
            <a:off x="492340" y="4067816"/>
            <a:ext cx="8969446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2. The sudden-onset of _______________is a common clinical sign of </a:t>
            </a:r>
            <a:r>
              <a:rPr lang="en-US" altLang="en-US" sz="2000" i="1" kern="0" dirty="0">
                <a:latin typeface="Comic Sans MS" panose="030F0702030302020204" pitchFamily="66" charset="0"/>
                <a:ea typeface="ＭＳ Ｐゴシック" charset="0"/>
              </a:rPr>
              <a:t>Sarcoptes scabiei</a:t>
            </a: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 infections.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25C57-7879-5BA0-098D-DCCF03040E5D}"/>
              </a:ext>
            </a:extLst>
          </p:cNvPr>
          <p:cNvSpPr txBox="1"/>
          <p:nvPr/>
        </p:nvSpPr>
        <p:spPr>
          <a:xfrm>
            <a:off x="3505200" y="4038600"/>
            <a:ext cx="2206553" cy="410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000" b="1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Intense Pruritus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0B372-9835-D6FF-BA12-447565D53D3F}"/>
              </a:ext>
            </a:extLst>
          </p:cNvPr>
          <p:cNvSpPr txBox="1"/>
          <p:nvPr/>
        </p:nvSpPr>
        <p:spPr>
          <a:xfrm>
            <a:off x="492340" y="5228219"/>
            <a:ext cx="8699786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3. What is the name of the scabies that occurs in well-groomed but itchy dogs ?   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B3766-2E71-822A-C5B5-E4B6F7ED6C12}"/>
              </a:ext>
            </a:extLst>
          </p:cNvPr>
          <p:cNvSpPr txBox="1"/>
          <p:nvPr/>
        </p:nvSpPr>
        <p:spPr>
          <a:xfrm>
            <a:off x="2168836" y="5543490"/>
            <a:ext cx="267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“Scabies incognito” </a:t>
            </a:r>
          </a:p>
        </p:txBody>
      </p:sp>
    </p:spTree>
    <p:extLst>
      <p:ext uri="{BB962C8B-B14F-4D97-AF65-F5344CB8AC3E}">
        <p14:creationId xmlns:p14="http://schemas.microsoft.com/office/powerpoint/2010/main" val="29012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tricolor_ppt">
  <a:themeElements>
    <a:clrScheme name="VP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PG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tricolor_ppt.thmx</Template>
  <TotalTime>6987</TotalTime>
  <Words>1180</Words>
  <Application>Microsoft Office PowerPoint</Application>
  <PresentationFormat>Widescreen</PresentationFormat>
  <Paragraphs>280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tricolor_ppt</vt:lpstr>
      <vt:lpstr>Blends</vt:lpstr>
      <vt:lpstr>Office Theme</vt:lpstr>
      <vt:lpstr>VMP 930 Veterinary Parasitology</vt:lpstr>
      <vt:lpstr>Poultry Mite Quiz</vt:lpstr>
      <vt:lpstr>Poultry Mite Quiz</vt:lpstr>
      <vt:lpstr>Minor Mites Quiz</vt:lpstr>
      <vt:lpstr>Questions: Otodectes v/s Notoedres</vt:lpstr>
      <vt:lpstr>Sarcoptes scabiei General Questions</vt:lpstr>
      <vt:lpstr>Sarcoptes scabiei Scabies mite (General)</vt:lpstr>
      <vt:lpstr>PowerPoint Presentation</vt:lpstr>
      <vt:lpstr>PowerPoint Presentation</vt:lpstr>
      <vt:lpstr>PowerPoint Presentation</vt:lpstr>
      <vt:lpstr>PowerPoint Presentation</vt:lpstr>
      <vt:lpstr>Demodectic mange: Disease Presentation</vt:lpstr>
      <vt:lpstr>Types of Demodicosis</vt:lpstr>
      <vt:lpstr>Canine Mange Mites Demodex v/s Sarcoptes</vt:lpstr>
      <vt:lpstr>Canine Mange Mites Demodex v/s Sarcoptes</vt:lpstr>
      <vt:lpstr>Canine Mange Mites Demodex v/s Sarcoptes</vt:lpstr>
      <vt:lpstr>PowerPoint Presentation</vt:lpstr>
      <vt:lpstr>PowerPoint Presentation</vt:lpstr>
      <vt:lpstr>PowerPoint Presentation</vt:lpstr>
      <vt:lpstr>Canine Mange Mites Demodex v/s Sarcoptes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Cestodes</dc:title>
  <dc:creator>Dr. James R Flowers</dc:creator>
  <cp:lastModifiedBy>James R Flowers</cp:lastModifiedBy>
  <cp:revision>271</cp:revision>
  <cp:lastPrinted>2023-08-16T16:25:03Z</cp:lastPrinted>
  <dcterms:created xsi:type="dcterms:W3CDTF">2004-09-15T21:42:29Z</dcterms:created>
  <dcterms:modified xsi:type="dcterms:W3CDTF">2023-08-28T14:11:03Z</dcterms:modified>
</cp:coreProperties>
</file>