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7" r:id="rId1"/>
    <p:sldMasterId id="2147483692" r:id="rId2"/>
    <p:sldMasterId id="2147483705" r:id="rId3"/>
    <p:sldMasterId id="2147483717" r:id="rId4"/>
    <p:sldMasterId id="2147483732" r:id="rId5"/>
    <p:sldMasterId id="2147483745" r:id="rId6"/>
    <p:sldMasterId id="2147483757" r:id="rId7"/>
  </p:sldMasterIdLst>
  <p:notesMasterIdLst>
    <p:notesMasterId r:id="rId60"/>
  </p:notesMasterIdLst>
  <p:handoutMasterIdLst>
    <p:handoutMasterId r:id="rId61"/>
  </p:handoutMasterIdLst>
  <p:sldIdLst>
    <p:sldId id="320" r:id="rId8"/>
    <p:sldId id="257" r:id="rId9"/>
    <p:sldId id="259" r:id="rId10"/>
    <p:sldId id="327" r:id="rId11"/>
    <p:sldId id="329" r:id="rId12"/>
    <p:sldId id="330" r:id="rId13"/>
    <p:sldId id="328" r:id="rId14"/>
    <p:sldId id="287" r:id="rId15"/>
    <p:sldId id="288" r:id="rId16"/>
    <p:sldId id="275" r:id="rId17"/>
    <p:sldId id="323" r:id="rId18"/>
    <p:sldId id="264" r:id="rId19"/>
    <p:sldId id="324" r:id="rId20"/>
    <p:sldId id="266" r:id="rId21"/>
    <p:sldId id="331" r:id="rId22"/>
    <p:sldId id="267" r:id="rId23"/>
    <p:sldId id="292" r:id="rId24"/>
    <p:sldId id="293" r:id="rId25"/>
    <p:sldId id="325" r:id="rId26"/>
    <p:sldId id="358" r:id="rId27"/>
    <p:sldId id="334" r:id="rId28"/>
    <p:sldId id="335" r:id="rId29"/>
    <p:sldId id="268" r:id="rId30"/>
    <p:sldId id="278" r:id="rId31"/>
    <p:sldId id="333" r:id="rId32"/>
    <p:sldId id="359" r:id="rId33"/>
    <p:sldId id="261" r:id="rId34"/>
    <p:sldId id="360" r:id="rId35"/>
    <p:sldId id="298" r:id="rId36"/>
    <p:sldId id="362" r:id="rId37"/>
    <p:sldId id="315" r:id="rId38"/>
    <p:sldId id="363" r:id="rId39"/>
    <p:sldId id="353" r:id="rId40"/>
    <p:sldId id="355" r:id="rId41"/>
    <p:sldId id="314" r:id="rId42"/>
    <p:sldId id="339" r:id="rId43"/>
    <p:sldId id="340" r:id="rId44"/>
    <p:sldId id="341" r:id="rId45"/>
    <p:sldId id="342" r:id="rId46"/>
    <p:sldId id="343" r:id="rId47"/>
    <p:sldId id="344" r:id="rId48"/>
    <p:sldId id="345" r:id="rId49"/>
    <p:sldId id="356" r:id="rId50"/>
    <p:sldId id="258" r:id="rId51"/>
    <p:sldId id="346" r:id="rId52"/>
    <p:sldId id="347" r:id="rId53"/>
    <p:sldId id="348" r:id="rId54"/>
    <p:sldId id="349" r:id="rId55"/>
    <p:sldId id="350" r:id="rId56"/>
    <p:sldId id="351" r:id="rId57"/>
    <p:sldId id="354" r:id="rId58"/>
    <p:sldId id="260" r:id="rId59"/>
  </p:sldIdLst>
  <p:sldSz cx="12192000" cy="6858000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2" autoAdjust="0"/>
    <p:restoredTop sz="95771" autoAdjust="0"/>
  </p:normalViewPr>
  <p:slideViewPr>
    <p:cSldViewPr>
      <p:cViewPr varScale="1">
        <p:scale>
          <a:sx n="84" d="100"/>
          <a:sy n="84" d="100"/>
        </p:scale>
        <p:origin x="120" y="1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2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754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07" tIns="45295" rIns="92207" bIns="452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03263"/>
            <a:ext cx="6172200" cy="3473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5188975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9100" y="703263"/>
            <a:ext cx="6172200" cy="3473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800294" indent="-307805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31222" indent="-246244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23711" indent="-246244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16201" indent="-246244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08689" indent="-2462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201178" indent="-2462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93667" indent="-2462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186156" indent="-2462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7BE0EAC-A979-4798-8A01-03DCF2104D1B}" type="slidenum">
              <a:rPr lang="en-US" altLang="en-US" sz="1300"/>
              <a:pPr eaLnBrk="1" hangingPunct="1"/>
              <a:t>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22678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17220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82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66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17220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Trichodectes canis has reported to be an uncommon intermediate host for </a:t>
            </a:r>
            <a:r>
              <a:rPr lang="en-US" i="1" dirty="0"/>
              <a:t>Dipylidium caninum</a:t>
            </a:r>
            <a:r>
              <a:rPr lang="en-US" dirty="0"/>
              <a:t>.  What is the most common intermediate host for this tapeworm?</a:t>
            </a:r>
          </a:p>
        </p:txBody>
      </p:sp>
    </p:spTree>
    <p:extLst>
      <p:ext uri="{BB962C8B-B14F-4D97-AF65-F5344CB8AC3E}">
        <p14:creationId xmlns:p14="http://schemas.microsoft.com/office/powerpoint/2010/main" val="191739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17220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Trick Question:  Why don’t Anopluran lice cause a decline in egg production?  </a:t>
            </a:r>
          </a:p>
        </p:txBody>
      </p:sp>
    </p:spTree>
    <p:extLst>
      <p:ext uri="{BB962C8B-B14F-4D97-AF65-F5344CB8AC3E}">
        <p14:creationId xmlns:p14="http://schemas.microsoft.com/office/powerpoint/2010/main" val="3542537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30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 cap="flat"/>
        </p:spPr>
      </p:sp>
    </p:spTree>
    <p:extLst>
      <p:ext uri="{BB962C8B-B14F-4D97-AF65-F5344CB8AC3E}">
        <p14:creationId xmlns:p14="http://schemas.microsoft.com/office/powerpoint/2010/main" val="947239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 cap="flat"/>
        </p:spPr>
      </p:sp>
    </p:spTree>
    <p:extLst>
      <p:ext uri="{BB962C8B-B14F-4D97-AF65-F5344CB8AC3E}">
        <p14:creationId xmlns:p14="http://schemas.microsoft.com/office/powerpoint/2010/main" val="3789555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9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17220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attribute of lice makes blaming the dog futile?  (High host specificity)</a:t>
            </a:r>
          </a:p>
        </p:txBody>
      </p:sp>
    </p:spTree>
    <p:extLst>
      <p:ext uri="{BB962C8B-B14F-4D97-AF65-F5344CB8AC3E}">
        <p14:creationId xmlns:p14="http://schemas.microsoft.com/office/powerpoint/2010/main" val="3293130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17220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824DD-DBC1-4FAA-BB4D-32D53F8253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 cap="flat"/>
        </p:spPr>
      </p:sp>
    </p:spTree>
    <p:extLst>
      <p:ext uri="{BB962C8B-B14F-4D97-AF65-F5344CB8AC3E}">
        <p14:creationId xmlns:p14="http://schemas.microsoft.com/office/powerpoint/2010/main" val="2923683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 cap="flat"/>
        </p:spPr>
      </p:sp>
    </p:spTree>
    <p:extLst>
      <p:ext uri="{BB962C8B-B14F-4D97-AF65-F5344CB8AC3E}">
        <p14:creationId xmlns:p14="http://schemas.microsoft.com/office/powerpoint/2010/main" val="2823043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 cap="flat"/>
        </p:spPr>
      </p:sp>
    </p:spTree>
    <p:extLst>
      <p:ext uri="{BB962C8B-B14F-4D97-AF65-F5344CB8AC3E}">
        <p14:creationId xmlns:p14="http://schemas.microsoft.com/office/powerpoint/2010/main" val="3936072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 cap="flat"/>
        </p:spPr>
      </p:sp>
    </p:spTree>
    <p:extLst>
      <p:ext uri="{BB962C8B-B14F-4D97-AF65-F5344CB8AC3E}">
        <p14:creationId xmlns:p14="http://schemas.microsoft.com/office/powerpoint/2010/main" val="409027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 cap="flat"/>
        </p:spPr>
      </p:sp>
    </p:spTree>
    <p:extLst>
      <p:ext uri="{BB962C8B-B14F-4D97-AF65-F5344CB8AC3E}">
        <p14:creationId xmlns:p14="http://schemas.microsoft.com/office/powerpoint/2010/main" val="3145800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9100" y="703263"/>
            <a:ext cx="6172200" cy="3473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800294" indent="-307805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31222" indent="-246244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23711" indent="-246244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16201" indent="-246244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08689" indent="-2462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201178" indent="-2462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93667" indent="-2462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186156" indent="-2462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7BE0EAC-A979-4798-8A01-03DCF2104D1B}" type="slidenum">
              <a:rPr lang="en-US" altLang="en-US" sz="1300"/>
              <a:pPr eaLnBrk="1" hangingPunct="1"/>
              <a:t>26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22678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17220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fact that lice are very host specific is important for identification as well as control.</a:t>
            </a:r>
          </a:p>
        </p:txBody>
      </p:sp>
    </p:spTree>
    <p:extLst>
      <p:ext uri="{BB962C8B-B14F-4D97-AF65-F5344CB8AC3E}">
        <p14:creationId xmlns:p14="http://schemas.microsoft.com/office/powerpoint/2010/main" val="119626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0DD9F-4AF0-43B4-A0D3-BF6CEFB8AE7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948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1220-76A6-459C-A756-7B2CACEAB9C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136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D1E90-AEEA-40B4-BE4F-2E4248F8312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442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CF823-2194-4279-9649-5D37910DB16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78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4B26D-D0C4-41F9-90A4-14A68A508B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05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D8E6454-DF60-4F3C-9610-A9554BBE6E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3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966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9662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 smtClean="0"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fld id="{4A98D1BD-76BC-DA4F-BF8E-2A73664A7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78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BF27A-B47B-DF45-A2FB-40CBE7785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5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9DA3B-52EA-D044-9062-629B46C30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12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5E4F9-AA10-B547-8B21-BA34FC150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18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E2C10-BF61-A943-BA4D-B5191C44D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4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7CFE0-E1FA-45FA-B1A3-7464A5B3A5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95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CA5ED-1DC7-6A42-94E3-ABC83DF86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89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EE298-3EAF-1B4B-BDA2-6B07C6FED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8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0FBAC-CFD4-9B44-82FB-F5C1F18AC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80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A06BC-6FCF-E747-8A5C-7368C6F77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33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21F11-61F5-7245-8C7E-1F51DECE1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61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D7040-78F5-F04A-BDFD-0910F375E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44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BEC5B-45A6-4FD1-9952-5EC0BEB8F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817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835C2-853A-4A37-984E-4BAE554866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21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8DA1B-1E79-47EE-AD04-B589C40DFE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705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B2728-E1F3-464C-94DD-8CC8E0CF56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8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A3429-9B5C-456D-94D4-75F8CD12D5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0883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D1F5C-BF37-423A-89B4-1BB6BE61D1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72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E31B2-F9F1-4AED-8A0A-78A81C3448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79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9A92A-D157-4A75-A970-BCA171EB0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179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9AD91-16EF-4608-B78D-7100C0E11E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678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04853-53C6-44DF-9688-47EC6A054B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592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4B2F7-B379-41F5-B96D-2F8E922C6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172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669C2-BE6D-4C3E-B158-B6EB42AF4E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4080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EA9F5-5864-4FBF-8A2A-894AB430D7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059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A24CB-4A32-3C0E-5393-A676554A83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98D1BD-76BC-DA4F-BF8E-2A73664A76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5FAC2E-7124-5D4B-F587-913E1D7A52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603" y="3639684"/>
            <a:ext cx="9144793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84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00201"/>
            <a:ext cx="104394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DB39E-B231-D0F9-101F-8425FB0239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8BF27A-B47B-DF45-A2FB-40CBE77854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08894-FC8F-DAE9-DFC1-8191897303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46" y="1457099"/>
            <a:ext cx="9144793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5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C41B9-8664-4C41-8704-88798568A9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8906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5073F3-F75E-137B-EE43-5938B39B74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29DA3B-52EA-D044-9062-629B46C306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10E418-1CF0-94DB-4CB1-CB59A65CAC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5717155"/>
            <a:ext cx="9144793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626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00201"/>
            <a:ext cx="4927600" cy="4525963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81DB2B-169F-3ABF-AF2E-115C3583C6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457099"/>
            <a:ext cx="9144793" cy="10364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ED09C-1453-AAF8-60B1-46631C67FC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35E4F9-AA10-B547-8B21-BA34FC1504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61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35113"/>
            <a:ext cx="49297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174875"/>
            <a:ext cx="49297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BE73A-2655-CFDD-B0E1-7F3ABBF9D6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416051"/>
            <a:ext cx="9144793" cy="10364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93B3C4E-34B1-279E-CF02-34583291B0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5E2C10-BF61-A943-BA4D-B5191C44D9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99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5603E3-32C5-F51E-E493-4B352BD0B7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603" y="1524000"/>
            <a:ext cx="9144793" cy="10364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9276F-D55A-8488-2590-0452CFFD79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CA5ED-1DC7-6A42-94E3-ABC83DF868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320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EE298-3EAF-1B4B-BDA2-6B07C6FED2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71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0FBAC-CFD4-9B44-82FB-F5C1F18ACE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110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A06BC-6FCF-E747-8A5C-7368C6F77C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83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21F11-61F5-7245-8C7E-1F51DECE1C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5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D7040-78F5-F04A-BDFD-0910F375E7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826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BEC5B-45A6-4FD1-9952-5EC0BEB8FE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0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C0C55-7132-4FE1-A9FF-B55B141EC01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5164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4C723-BB4E-2748-A899-F23AA4562A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52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4C723-BB4E-2748-A899-F23AA4562A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0038D8-228D-B1E7-39B7-D7C8EF562C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603" y="1457098"/>
            <a:ext cx="9144793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54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966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9662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 smtClean="0"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fld id="{4A98D1BD-76BC-DA4F-BF8E-2A73664A7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911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BF27A-B47B-DF45-A2FB-40CBE7785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045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9DA3B-52EA-D044-9062-629B46C30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46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buClr>
                <a:srgbClr val="00B050"/>
              </a:buClr>
              <a:defRPr sz="2000"/>
            </a:lvl3pPr>
            <a:lvl4pPr>
              <a:defRPr sz="1800"/>
            </a:lvl4pPr>
            <a:lvl5pPr>
              <a:buClr>
                <a:srgbClr val="7030A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F732B25-088A-5295-DFD9-15E2B893E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60281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E2C10-BF61-A943-BA4D-B5191C44D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607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CA5ED-1DC7-6A42-94E3-ABC83DF86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298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EE298-3EAF-1B4B-BDA2-6B07C6FED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88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0FBAC-CFD4-9B44-82FB-F5C1F18AC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39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5318B-35DE-4A90-9B2C-70AEA08835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2427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A06BC-6FCF-E747-8A5C-7368C6F77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120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21F11-61F5-7245-8C7E-1F51DECE1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59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D7040-78F5-F04A-BDFD-0910F375E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380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BEC5B-45A6-4FD1-9952-5EC0BEB8F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04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835C2-853A-4A37-984E-4BAE554866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6261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8DA1B-1E79-47EE-AD04-B589C40DFE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8217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B2728-E1F3-464C-94DD-8CC8E0CF56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0396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D1F5C-BF37-423A-89B4-1BB6BE61D1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4419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E31B2-F9F1-4AED-8A0A-78A81C3448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315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9A92A-D157-4A75-A970-BCA171EB0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80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70572-ADA6-492C-B3D9-D9D8B21892F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6340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9AD91-16EF-4608-B78D-7100C0E11E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4729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04853-53C6-44DF-9688-47EC6A054B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7762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4B2F7-B379-41F5-B96D-2F8E922C6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0256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669C2-BE6D-4C3E-B158-B6EB42AF4E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5159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EA9F5-5864-4FBF-8A2A-894AB430D7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0028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9BEB-DCDA-FA98-B690-A5805E7C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E8092-2510-B175-D894-D7585AAB7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A0180-1C20-5D66-F9EF-2830A5B1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73B5-EB08-C947-CE27-1F98FCAC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966E-6E3D-1C73-A1E4-F8518DD29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8D1BD-76BC-DA4F-BF8E-2A73664A76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85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8C30-2612-361F-3DCD-8E314B0F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8053F-9E41-6DAF-67CB-BFA8D88C0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90747-60DA-A67D-EC2B-E209717B1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EFD0A-D47A-F448-3371-EB3C3764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724AC-0E4C-4E75-6D5F-FEFF761E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BF27A-B47B-DF45-A2FB-40CBE77854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11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1B6C8-C8E0-D663-1BD8-0F96561A4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6B4D1-871D-6E8C-3706-29FA205AF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80301-73B7-9AA1-3ADF-321DB6356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A43BF-0B46-0453-7BF3-BC23D598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5A59A-944E-3226-D688-A127E3091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9DA3B-52EA-D044-9062-629B46C306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086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B3EC-8A26-4F10-953B-54A2589DE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269FE-3415-489B-21AF-7EF99EF04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26C61-D6E9-0AA5-93FD-247275932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92C29-3722-1B99-52EE-3709461A0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B506D-C5AB-1C6E-EB2F-D99BB53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3D5AB-416E-A828-4B56-A2C090A4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35E4F9-AA10-B547-8B21-BA34FC1504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708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0141-67E9-14F2-DF6B-DFB41349B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71F83-2C22-9983-12C4-AE08064B2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022D4-95A4-F1E2-26AF-1BBF95274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687714-3C08-F096-CDE9-06EDEBDD4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137D93-B54E-191F-E669-7B3456757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F1070-2A5E-EB08-E1CC-ABE126B63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86586-F506-E8C8-7EB8-390CDE53F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31463-A570-32E1-6AB8-66BE24EC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5E2C10-BF61-A943-BA4D-B5191C44D9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04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160D2-7B54-446D-9820-2B10E95190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7951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8B9F-9E19-530C-5AFC-B5CEBF3B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7B70B-7349-832E-3327-38F968233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17A775-3A67-C44B-3582-9865F26D0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29D52-42D0-5A4F-4977-F947DBE75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CA5ED-1DC7-6A42-94E3-ABC83DF868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562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153954-F418-8D85-0317-A92BD90D8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61FA9C-9228-D560-94E7-732B4525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EE28A-C855-301E-C4AF-1E5BB601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DEE298-3EAF-1B4B-BDA2-6B07C6FED2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538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7F8E-B2FC-A586-6E41-B1CD26C0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AFF4E-51AC-5EB3-2DAD-A1D744A7C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8E414-01CA-0C58-E2FB-A6179F732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C42E2-2D3D-C7CE-DD0E-A279EF32A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3D103-26D2-A161-E973-B9209654D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CF89B-4842-B203-7D1D-6B40ACF0B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0FBAC-CFD4-9B44-82FB-F5C1F18ACE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336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B38C8-70C7-B15E-D6E4-0297585B2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D534FB-3413-0C73-1F86-7AE380746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984B7-7EF3-81BD-AA31-9237716F9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71747-596D-AE2E-7AE6-387A6E06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082AB-6200-452F-4B21-92C4D507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B2F92-1FE4-A014-D614-C48C53CD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A06BC-6FCF-E747-8A5C-7368C6F77C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572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1B3F5-D783-B7A1-40E7-DAFA30975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CCB7C9-9B21-531A-A583-F09CDF006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2ABFE-AF64-6C9F-84CC-2B99F079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61ACD-07B9-6AAE-EEA5-3C35ADD81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1D38-1FE3-FF52-2B24-6D62693C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721F11-61F5-7245-8C7E-1F51DECE1C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771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10651-7CE4-33D4-4F4C-E96BD41687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5FE6A-C70D-F48B-9B03-7E324964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B8331-8C2F-FD69-FF49-CB62AB84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9A47F-65F1-E516-17D5-F089DE4B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FF32A-CBBC-6938-2AAA-70B151735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D7040-78F5-F04A-BDFD-0910F375E7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8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D0E10-763D-4F6A-8AF4-D81DFE16403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544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CACF823-2194-4279-9649-5D37910DB16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67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214314"/>
            <a:ext cx="10390716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559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9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Tahoma" charset="0"/>
              </a:defRPr>
            </a:lvl1pPr>
          </a:lstStyle>
          <a:p>
            <a:pPr>
              <a:defRPr/>
            </a:pPr>
            <a:fld id="{5274C723-BB4E-2748-A899-F23AA4562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3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D1F65A-A61B-4D13-94A9-7FAAF0A290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77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800" y="6351270"/>
            <a:ext cx="45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CACF823-2194-4279-9649-5D37910DB16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78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B050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C000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5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030A0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214314"/>
            <a:ext cx="10390716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559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9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Tahoma" charset="0"/>
              </a:defRPr>
            </a:lvl1pPr>
          </a:lstStyle>
          <a:p>
            <a:pPr>
              <a:defRPr/>
            </a:pPr>
            <a:fld id="{5274C723-BB4E-2748-A899-F23AA4562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3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D1F65A-A61B-4D13-94A9-7FAAF0A290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05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22989E-9B45-8BAB-AAB2-C161F807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22120-EA59-BF20-5917-0FD1EB399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6B594-1CF6-7890-781D-7FB2D31D6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2882-BC9B-3C3A-3493-BE7E6BBC5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0EE3B-D621-6F9F-B9DE-C5B9E63D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ACF823-2194-4279-9649-5D37910DB16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81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capcvet.org/guidelines/fleas/" TargetMode="Externa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2RFSZMF5lc" TargetMode="External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.pn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.pn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5" Type="http://schemas.microsoft.com/office/2007/relationships/hdphoto" Target="../media/hdphoto7.wdp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gpX39C2sk" TargetMode="External"/><Relationship Id="rId2" Type="http://schemas.openxmlformats.org/officeDocument/2006/relationships/hyperlink" Target="https://www.youtube.com/watch?v=aqGQ1IRhdzg" TargetMode="Externa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1204912"/>
            <a:ext cx="7772400" cy="22240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1" u="sng" dirty="0">
                <a:latin typeface="Comic Sans MS" charset="0"/>
                <a:cs typeface="+mj-cs"/>
              </a:rPr>
              <a:t>VMP 930</a:t>
            </a:r>
            <a:br>
              <a:rPr lang="en-US" sz="4800" b="1" u="sng" dirty="0">
                <a:latin typeface="Comic Sans MS" charset="0"/>
                <a:cs typeface="+mj-cs"/>
              </a:rPr>
            </a:br>
            <a:r>
              <a:rPr lang="en-US" sz="4800" b="1" u="sng" dirty="0">
                <a:latin typeface="Comic Sans MS" charset="0"/>
                <a:cs typeface="+mj-cs"/>
              </a:rPr>
              <a:t>Veterinary Parasitology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886200"/>
            <a:ext cx="6400800" cy="19812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7200" b="1" dirty="0">
                <a:latin typeface="Comic Sans MS" charset="0"/>
                <a:cs typeface="+mn-cs"/>
              </a:rPr>
              <a:t>Fleas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5400" dirty="0">
                <a:latin typeface="Comic Sans MS" charset="0"/>
                <a:cs typeface="+mn-cs"/>
              </a:rPr>
              <a:t>(Siphonaptera)</a:t>
            </a:r>
            <a:endParaRPr lang="en-US" sz="4000" dirty="0">
              <a:cs typeface="+mn-cs"/>
            </a:endParaRPr>
          </a:p>
        </p:txBody>
      </p:sp>
      <p:pic>
        <p:nvPicPr>
          <p:cNvPr id="39939" name="Picture 4" descr="vpglogo22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3020" y="5029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ncst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52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464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7066"/>
            <a:ext cx="9144000" cy="1066800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b="1" dirty="0">
                <a:latin typeface="Comic Sans MS" panose="030F0702030302020204" pitchFamily="66" charset="0"/>
              </a:rPr>
              <a:t>Fleas of Minor Importance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798303"/>
            <a:ext cx="8610600" cy="2458453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Pulex irritans – </a:t>
            </a:r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human flea - may be on pets</a:t>
            </a:r>
          </a:p>
          <a:p>
            <a:pPr eaLnBrk="1" hangingPunct="1"/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Xenopsylla cheopsis - </a:t>
            </a:r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Oriental rat flea - rodents - </a:t>
            </a:r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Yersinia pestis </a:t>
            </a:r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– plague</a:t>
            </a:r>
          </a:p>
          <a:p>
            <a:pPr eaLnBrk="1" hangingPunct="1"/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Echidnophaga gallinacea </a:t>
            </a:r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– stick-tight flea - birds, dogs, man - embeds in host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4960" y="4571165"/>
            <a:ext cx="14859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9777" y="4571165"/>
            <a:ext cx="1600200" cy="1828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2207" y="4571164"/>
            <a:ext cx="1600200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4694" y="6410280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omic Sans MS" panose="030F0702030302020204" pitchFamily="66" charset="0"/>
              </a:rPr>
              <a:t>Pulex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7278" y="6410280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omic Sans MS" panose="030F0702030302020204" pitchFamily="66" charset="0"/>
              </a:rPr>
              <a:t>Xenopsylla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4117" y="6410280"/>
            <a:ext cx="1478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omic Sans MS" panose="030F0702030302020204" pitchFamily="66" charset="0"/>
              </a:rPr>
              <a:t>Echidnophaga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9536" y="55331"/>
            <a:ext cx="8458200" cy="1253079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b="1" dirty="0">
                <a:latin typeface="Comic Sans MS" panose="030F0702030302020204" pitchFamily="66" charset="0"/>
              </a:rPr>
              <a:t>Fleas of Veterinary Importance</a:t>
            </a:r>
            <a:br>
              <a:rPr lang="en-US" altLang="en-US" sz="4000" b="1" i="1" dirty="0">
                <a:latin typeface="Comic Sans MS" panose="030F0702030302020204" pitchFamily="66" charset="0"/>
              </a:rPr>
            </a:br>
            <a:r>
              <a:rPr lang="en-US" altLang="en-US" sz="4000" b="1" i="1" dirty="0">
                <a:latin typeface="Comic Sans MS" panose="030F0702030302020204" pitchFamily="66" charset="0"/>
              </a:rPr>
              <a:t>Ctenocephalides spp.</a:t>
            </a:r>
            <a:endParaRPr lang="en-US" alt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738564" y="1853310"/>
            <a:ext cx="8458200" cy="516412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Most fleas on dogs and cats in NC are </a:t>
            </a:r>
            <a:r>
              <a:rPr lang="en-US" altLang="en-US" b="1" i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C. felis</a:t>
            </a:r>
            <a:endParaRPr lang="en-US" altLang="en-US" sz="2800" b="1" i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00400" y="2819401"/>
            <a:ext cx="2514600" cy="2941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664" y="2819401"/>
            <a:ext cx="3124200" cy="29073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2021" y="5761017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Comic Sans MS" panose="030F0702030302020204" pitchFamily="66" charset="0"/>
              </a:rPr>
              <a:t>C. canis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9401" y="5726793"/>
            <a:ext cx="2031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C. felis</a:t>
            </a:r>
          </a:p>
        </p:txBody>
      </p:sp>
    </p:spTree>
    <p:extLst>
      <p:ext uri="{BB962C8B-B14F-4D97-AF65-F5344CB8AC3E}">
        <p14:creationId xmlns:p14="http://schemas.microsoft.com/office/powerpoint/2010/main" val="94836122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9144000" cy="928688"/>
          </a:xfrm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6000" b="1" dirty="0">
                <a:latin typeface="Comic Sans MS" panose="030F0702030302020204" pitchFamily="66" charset="0"/>
              </a:rPr>
              <a:t>Flea Preferred Habitat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905000"/>
            <a:ext cx="8763000" cy="4114800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Temperature of 13-32ºC (55-90ºF) </a:t>
            </a:r>
          </a:p>
          <a:p>
            <a:pPr marL="0" indent="0">
              <a:buNone/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	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(&gt;35ºC (95ºF) lethal to larvae and pupae)</a:t>
            </a:r>
            <a:endParaRPr lang="en-US" altLang="en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Relative humidity of 60-92%</a:t>
            </a:r>
          </a:p>
          <a:p>
            <a:pPr marL="457200" lvl="1" indent="0">
              <a:buNone/>
            </a:pP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	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(&lt;60% humidity die from desiccation)</a:t>
            </a:r>
          </a:p>
          <a:p>
            <a:r>
              <a:rPr lang="en-US" sz="3600" u="sng" dirty="0">
                <a:latin typeface="Comic Sans MS" panose="030F0702030302020204" pitchFamily="66" charset="0"/>
              </a:rPr>
              <a:t>↑ Temperature + ↓ Humidity = ↑ Death</a:t>
            </a:r>
            <a:endParaRPr lang="en-US" altLang="en-US" sz="2000" u="sng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Life Span: </a:t>
            </a:r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~ 14-28 days (max of ~140 days)</a:t>
            </a: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Unfed adults may survive ~ 2 months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99543"/>
            <a:ext cx="7380815" cy="1143002"/>
          </a:xfrm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6000" b="1" dirty="0">
                <a:latin typeface="Comic Sans MS" panose="030F0702030302020204" pitchFamily="66" charset="0"/>
              </a:rPr>
              <a:t>Flea Host Habitat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600200"/>
            <a:ext cx="8562975" cy="4267200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Comic Sans MS" panose="030F0702030302020204" pitchFamily="66" charset="0"/>
              </a:rPr>
              <a:t>Adult fleas prefer the back, neck, and ventral regions of pets. </a:t>
            </a:r>
          </a:p>
          <a:p>
            <a:pPr lvl="1"/>
            <a:r>
              <a:rPr lang="en-US" altLang="en-US" dirty="0">
                <a:latin typeface="Comic Sans MS" panose="030F0702030302020204" pitchFamily="66" charset="0"/>
              </a:rPr>
              <a:t>Fleas are less likely found on the legs and tail. </a:t>
            </a:r>
          </a:p>
          <a:p>
            <a:pPr lvl="1"/>
            <a:r>
              <a:rPr lang="en-US" altLang="en-US" dirty="0">
                <a:latin typeface="Comic Sans MS" panose="030F0702030302020204" pitchFamily="66" charset="0"/>
              </a:rPr>
              <a:t>Host grooming habits affects distribution of adult fleas on the host.</a:t>
            </a:r>
            <a:endParaRPr lang="en-US" alt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en-US" alt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655" y="3886200"/>
            <a:ext cx="3710238" cy="247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5289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5334000" cy="1036638"/>
          </a:xfrm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6000" b="1" dirty="0">
                <a:latin typeface="Comic Sans MS" panose="030F0702030302020204" pitchFamily="66" charset="0"/>
              </a:rPr>
              <a:t>Flea Ecology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2019300"/>
            <a:ext cx="8058150" cy="2819400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Adult</a:t>
            </a:r>
            <a:r>
              <a:rPr lang="en-US" alt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fleas rarely leave host </a:t>
            </a:r>
          </a:p>
          <a:p>
            <a:pPr lvl="1"/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exception &gt;200 fleas/individual host</a:t>
            </a:r>
          </a:p>
          <a:p>
            <a:pPr eaLnBrk="1" hangingPunct="1"/>
            <a:r>
              <a:rPr lang="en-US" alt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May bite other hosts, including man, if dog/cat not available</a:t>
            </a:r>
          </a:p>
          <a:p>
            <a:pPr marL="0" indent="0">
              <a:buNone/>
            </a:pPr>
            <a:endParaRPr lang="en-US" altLang="en-US" sz="3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302"/>
            <a:ext cx="6545262" cy="1219372"/>
          </a:xfrm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6000" b="1" dirty="0">
                <a:latin typeface="Comic Sans MS" panose="030F0702030302020204" pitchFamily="66" charset="0"/>
              </a:rPr>
              <a:t>Flea Diagnosis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98810" y="1600200"/>
            <a:ext cx="11035990" cy="3179487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On Host: 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Observe fleas, ‘flea dirt’, flea bites, allergic reactions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Wet paper towel test. </a:t>
            </a:r>
          </a:p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In Environment: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Observe fleas, ‘flea dirt’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Examine pet bedding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White sock test</a:t>
            </a:r>
            <a:endParaRPr lang="en-US" altLang="en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altLang="en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4800131"/>
            <a:ext cx="2743669" cy="18272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184" y="3372586"/>
            <a:ext cx="2829756" cy="1864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1938" y="2123923"/>
            <a:ext cx="2143125" cy="21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7193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8848"/>
            <a:ext cx="6037218" cy="1004888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>
                <a:latin typeface="Comic Sans MS" panose="030F0702030302020204" pitchFamily="66" charset="0"/>
              </a:rPr>
              <a:t>Fleas - Pathology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92926" y="2209800"/>
            <a:ext cx="6037218" cy="4495800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Blood loss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Anemia 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- especially in young animals</a:t>
            </a:r>
            <a:endParaRPr lang="en-US" alt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Disease transmission for </a:t>
            </a:r>
            <a:r>
              <a:rPr lang="en-US" altLang="en-US" sz="2800" b="1" i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C. felis</a:t>
            </a:r>
            <a:endParaRPr lang="en-US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altLang="en-US" sz="2400" i="1" dirty="0">
                <a:solidFill>
                  <a:srgbClr val="000000"/>
                </a:solidFill>
                <a:latin typeface="Comic Sans MS" panose="030F0702030302020204" pitchFamily="66" charset="0"/>
              </a:rPr>
              <a:t>Dipylidium caninum</a:t>
            </a:r>
          </a:p>
          <a:p>
            <a:pPr lvl="1"/>
            <a:r>
              <a:rPr lang="en-US" altLang="en-US" sz="24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Acanthocheilonema</a:t>
            </a:r>
            <a:r>
              <a:rPr lang="en-US" altLang="en-US" sz="24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(</a:t>
            </a:r>
            <a:r>
              <a:rPr lang="en-US" altLang="en-US" sz="24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Dipetalonema</a:t>
            </a:r>
            <a:r>
              <a:rPr lang="en-US" altLang="en-US" sz="2400" i="1" dirty="0">
                <a:solidFill>
                  <a:srgbClr val="000000"/>
                </a:solidFill>
                <a:latin typeface="Comic Sans MS" panose="030F0702030302020204" pitchFamily="66" charset="0"/>
              </a:rPr>
              <a:t>) reconditum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Also, bacteria, rickettsia</a:t>
            </a:r>
          </a:p>
          <a:p>
            <a:pPr lvl="2"/>
            <a:r>
              <a:rPr lang="en-US" sz="1600" b="0" i="1" dirty="0">
                <a:effectLst/>
                <a:latin typeface="+mn-lt"/>
              </a:rPr>
              <a:t>Rickettsia typhi – </a:t>
            </a:r>
            <a:r>
              <a:rPr lang="en-US" sz="1600" i="1" dirty="0"/>
              <a:t>M</a:t>
            </a:r>
            <a:r>
              <a:rPr lang="en-US" sz="1600" b="0" i="1" dirty="0">
                <a:effectLst/>
                <a:latin typeface="+mn-lt"/>
              </a:rPr>
              <a:t>urine Typhus</a:t>
            </a:r>
          </a:p>
          <a:p>
            <a:pPr lvl="2"/>
            <a:r>
              <a:rPr lang="en-US" sz="1600" b="0" i="1" dirty="0">
                <a:effectLst/>
                <a:latin typeface="+mn-lt"/>
              </a:rPr>
              <a:t>Rickettsia felis – Flea-borne Spotted </a:t>
            </a:r>
            <a:r>
              <a:rPr lang="en-US" sz="1600" i="1" dirty="0"/>
              <a:t>F</a:t>
            </a:r>
            <a:r>
              <a:rPr lang="en-US" sz="1600" b="0" i="1" dirty="0">
                <a:effectLst/>
                <a:latin typeface="+mn-lt"/>
              </a:rPr>
              <a:t>ever</a:t>
            </a:r>
          </a:p>
          <a:p>
            <a:pPr lvl="2"/>
            <a:r>
              <a:rPr lang="en-US" sz="1600" b="0" i="1" dirty="0">
                <a:effectLst/>
                <a:latin typeface="+mn-lt"/>
              </a:rPr>
              <a:t>Bartonella </a:t>
            </a:r>
            <a:r>
              <a:rPr lang="en-US" sz="1600" b="0" i="1" dirty="0" err="1">
                <a:effectLst/>
                <a:latin typeface="+mn-lt"/>
              </a:rPr>
              <a:t>hensalae</a:t>
            </a:r>
            <a:r>
              <a:rPr lang="en-US" sz="1600" b="0" i="1" dirty="0">
                <a:effectLst/>
                <a:latin typeface="+mn-lt"/>
              </a:rPr>
              <a:t> – Cat Scratch Fever</a:t>
            </a:r>
            <a:endParaRPr lang="en-US" altLang="en-US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29289E8-84A1-3FE6-12D6-28EC9CCFD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132" y="2209800"/>
            <a:ext cx="577294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70C0"/>
              </a:buClr>
            </a:pPr>
            <a:r>
              <a:rPr lang="en-US" altLang="en-US" sz="28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Pruritus &amp; Inflammation</a:t>
            </a:r>
          </a:p>
          <a:p>
            <a:pPr lvl="1">
              <a:buClr>
                <a:srgbClr val="00B050"/>
              </a:buClr>
            </a:pPr>
            <a:r>
              <a:rPr lang="en-US" altLang="en-US" sz="24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Alone</a:t>
            </a:r>
          </a:p>
          <a:p>
            <a:pPr lvl="1">
              <a:buClr>
                <a:srgbClr val="00B050"/>
              </a:buClr>
            </a:pPr>
            <a:r>
              <a:rPr lang="en-US" altLang="en-US" sz="24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plus self-trauma</a:t>
            </a:r>
          </a:p>
          <a:p>
            <a:pPr lvl="1">
              <a:buClr>
                <a:srgbClr val="00B050"/>
              </a:buClr>
            </a:pPr>
            <a:r>
              <a:rPr lang="en-US" altLang="en-US" sz="24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plus self-trauma and pyoderma</a:t>
            </a:r>
          </a:p>
          <a:p>
            <a:pPr eaLnBrk="1" hangingPunct="1">
              <a:buClr>
                <a:srgbClr val="0070C0"/>
              </a:buClr>
            </a:pPr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Flea Allergy Dermatitis (FAD)</a:t>
            </a:r>
          </a:p>
          <a:p>
            <a:pPr lvl="1">
              <a:buClr>
                <a:srgbClr val="00B050"/>
              </a:buClr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aka flea-bite dermatitis</a:t>
            </a:r>
          </a:p>
          <a:p>
            <a:pPr lvl="1">
              <a:buClr>
                <a:srgbClr val="00B050"/>
              </a:buClr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aka flea-bite hypersensitivity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93037" cy="1004889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latin typeface="Comic Sans MS" panose="030F0702030302020204" pitchFamily="66" charset="0"/>
              </a:rPr>
              <a:t>Flea Allergy Dermatitis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723900" y="2133599"/>
            <a:ext cx="10744200" cy="3048001"/>
          </a:xfrm>
        </p:spPr>
        <p:txBody>
          <a:bodyPr>
            <a:noAutofit/>
          </a:bodyPr>
          <a:lstStyle/>
          <a:p>
            <a:r>
              <a:rPr lang="en-US" altLang="en-US" sz="2400" dirty="0">
                <a:latin typeface="Comic Sans MS" panose="030F0702030302020204" pitchFamily="66" charset="0"/>
              </a:rPr>
              <a:t>Most dogs &amp; cats do not show allergic hypersensitivity to fleas.</a:t>
            </a:r>
          </a:p>
          <a:p>
            <a:pPr lvl="1"/>
            <a:r>
              <a:rPr lang="en-US" altLang="en-US" sz="2000" dirty="0">
                <a:latin typeface="Comic Sans MS" panose="030F0702030302020204" pitchFamily="66" charset="0"/>
              </a:rPr>
              <a:t>Atopic Hypersensitive Hosts are most likely to develop FAD.</a:t>
            </a:r>
          </a:p>
          <a:p>
            <a:pPr eaLnBrk="1" hangingPunct="1"/>
            <a:r>
              <a:rPr lang="en-US" altLang="en-US" sz="2400" dirty="0">
                <a:latin typeface="Comic Sans MS" panose="030F0702030302020204" pitchFamily="66" charset="0"/>
              </a:rPr>
              <a:t>Substances injected by fleas during feeding can elicit an allergic response</a:t>
            </a:r>
            <a:endParaRPr lang="en-US" altLang="en-US" sz="2000" dirty="0">
              <a:latin typeface="Comic Sans MS" panose="030F0702030302020204" pitchFamily="66" charset="0"/>
            </a:endParaRPr>
          </a:p>
          <a:p>
            <a:pPr eaLnBrk="1" hangingPunct="1"/>
            <a:r>
              <a:rPr lang="en-US" altLang="en-US" sz="2400" u="sng" dirty="0">
                <a:latin typeface="Comic Sans MS" panose="030F0702030302020204" pitchFamily="66" charset="0"/>
              </a:rPr>
              <a:t>A single flea can elicit a severe reaction in an allergic animal</a:t>
            </a:r>
          </a:p>
          <a:p>
            <a:pPr eaLnBrk="1" hangingPunct="1"/>
            <a:r>
              <a:rPr lang="en-US" altLang="en-US" sz="2400" dirty="0">
                <a:latin typeface="Comic Sans MS" panose="030F0702030302020204" pitchFamily="66" charset="0"/>
              </a:rPr>
              <a:t>Identify a hypersensitive pet with an intradermal skin test</a:t>
            </a:r>
          </a:p>
          <a:p>
            <a:pPr eaLnBrk="1" hangingPunct="1"/>
            <a:r>
              <a:rPr lang="en-US" altLang="en-US" sz="2400" dirty="0">
                <a:latin typeface="Comic Sans MS" panose="030F0702030302020204" pitchFamily="66" charset="0"/>
              </a:rPr>
              <a:t>Once allergic, always allergic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497" y="362831"/>
            <a:ext cx="7793037" cy="1219201"/>
          </a:xfrm>
        </p:spPr>
        <p:txBody>
          <a:bodyPr/>
          <a:lstStyle/>
          <a:p>
            <a:r>
              <a:rPr lang="en-US" sz="4800" b="1" dirty="0">
                <a:latin typeface="Comic Sans MS" panose="030F0702030302020204" pitchFamily="66" charset="0"/>
              </a:rPr>
              <a:t>Flea Allergy Dermatitis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1687901"/>
            <a:ext cx="4096270" cy="4658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1759196"/>
            <a:ext cx="3116213" cy="2257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65" y="4114800"/>
            <a:ext cx="4716103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CF81CF-7C3B-BC66-CA76-EE40BD9AFAB0}"/>
              </a:ext>
            </a:extLst>
          </p:cNvPr>
          <p:cNvSpPr txBox="1"/>
          <p:nvPr/>
        </p:nvSpPr>
        <p:spPr>
          <a:xfrm>
            <a:off x="791248" y="1687901"/>
            <a:ext cx="32393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In </a:t>
            </a:r>
            <a:r>
              <a:rPr lang="en-US" b="0" i="0" u="sng" dirty="0">
                <a:solidFill>
                  <a:srgbClr val="000000"/>
                </a:solidFill>
                <a:effectLst/>
                <a:latin typeface="+mn-lt"/>
              </a:rPr>
              <a:t>dogs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, the most common presentation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is “</a:t>
            </a:r>
            <a:r>
              <a:rPr lang="en-US" b="0" i="0" u="sng" dirty="0">
                <a:solidFill>
                  <a:srgbClr val="000000"/>
                </a:solidFill>
                <a:effectLst/>
                <a:latin typeface="+mn-lt"/>
              </a:rPr>
              <a:t>the flea triangle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” = pruritis and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+mn-lt"/>
              </a:rPr>
              <a:t>papulocrustous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 lesions distributed from the middle back to the tail-head and down the rear legs.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3888" y="1764539"/>
            <a:ext cx="3311131" cy="216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01000" cy="914400"/>
          </a:xfrm>
        </p:spPr>
        <p:txBody>
          <a:bodyPr/>
          <a:lstStyle/>
          <a:p>
            <a:r>
              <a:rPr lang="en-US" sz="4800" b="1" dirty="0">
                <a:latin typeface="Comic Sans MS" panose="030F0702030302020204" pitchFamily="66" charset="0"/>
              </a:rPr>
              <a:t>Flea Allergy Dermatitis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449" y="1969672"/>
            <a:ext cx="3291535" cy="2625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886" y="4091797"/>
            <a:ext cx="4400550" cy="2540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4707189"/>
            <a:ext cx="2731207" cy="2048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FB557-1AC3-FC47-2B19-62E27959037D}"/>
              </a:ext>
            </a:extLst>
          </p:cNvPr>
          <p:cNvSpPr txBox="1"/>
          <p:nvPr/>
        </p:nvSpPr>
        <p:spPr>
          <a:xfrm>
            <a:off x="9281549" y="4038600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Miliary Dermatitis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A1506-66ED-C39D-9E10-F67061A4CF99}"/>
              </a:ext>
            </a:extLst>
          </p:cNvPr>
          <p:cNvSpPr txBox="1"/>
          <p:nvPr/>
        </p:nvSpPr>
        <p:spPr>
          <a:xfrm>
            <a:off x="566138" y="2007275"/>
            <a:ext cx="25348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In </a:t>
            </a:r>
            <a:r>
              <a:rPr lang="en-US" b="0" i="0" u="sng" dirty="0">
                <a:solidFill>
                  <a:srgbClr val="000000"/>
                </a:solidFill>
                <a:effectLst/>
                <a:latin typeface="+mn-lt"/>
              </a:rPr>
              <a:t>cats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, the most common presentation is a </a:t>
            </a:r>
            <a:r>
              <a:rPr lang="en-US" b="0" i="0" u="sng" dirty="0">
                <a:solidFill>
                  <a:srgbClr val="000000"/>
                </a:solidFill>
                <a:effectLst/>
                <a:latin typeface="+mn-lt"/>
              </a:rPr>
              <a:t>miliary dermatitis 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=  pruritis and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+mn-lt"/>
              </a:rPr>
              <a:t>papular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 dermatitis found on the face, neck, and back in cats. 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1158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22607-E848-4084-B97C-9A6871754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196" y="673217"/>
            <a:ext cx="4180379" cy="990600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Flea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6FA2F-B9A9-4282-85B9-FBE7564A7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8" y="1848272"/>
            <a:ext cx="6792423" cy="3776716"/>
          </a:xfrm>
        </p:spPr>
        <p:txBody>
          <a:bodyPr/>
          <a:lstStyle/>
          <a:p>
            <a:r>
              <a:rPr lang="en-US" sz="1800" dirty="0">
                <a:latin typeface="Comic Sans MS" panose="030F0702030302020204" pitchFamily="66" charset="0"/>
              </a:rPr>
              <a:t>Fleas are the most common ectoparasite of cats and dogs.</a:t>
            </a:r>
          </a:p>
          <a:p>
            <a:r>
              <a:rPr lang="en-US" sz="1800" dirty="0">
                <a:latin typeface="Comic Sans MS" panose="030F0702030302020204" pitchFamily="66" charset="0"/>
              </a:rPr>
              <a:t>Fleas are everywhere – even the cold North</a:t>
            </a:r>
          </a:p>
          <a:p>
            <a:pPr marL="628650" lvl="1" indent="-171450"/>
            <a:r>
              <a:rPr lang="en-US" sz="1600" dirty="0">
                <a:latin typeface="Comic Sans MS" panose="030F0702030302020204" pitchFamily="66" charset="0"/>
              </a:rPr>
              <a:t>Most prominent in Southeast</a:t>
            </a:r>
          </a:p>
          <a:p>
            <a:pPr lvl="2">
              <a:buClr>
                <a:srgbClr val="FFC000"/>
              </a:buClr>
            </a:pPr>
            <a:r>
              <a:rPr lang="en-US" sz="1600" dirty="0">
                <a:latin typeface="Comic Sans MS" panose="030F0702030302020204" pitchFamily="66" charset="0"/>
              </a:rPr>
              <a:t>10% of all dogs</a:t>
            </a:r>
          </a:p>
          <a:p>
            <a:pPr lvl="2">
              <a:buClr>
                <a:srgbClr val="FFC000"/>
              </a:buClr>
            </a:pPr>
            <a:r>
              <a:rPr lang="en-US" sz="1600" dirty="0">
                <a:latin typeface="Comic Sans MS" panose="030F0702030302020204" pitchFamily="66" charset="0"/>
              </a:rPr>
              <a:t>16% of all cats</a:t>
            </a:r>
          </a:p>
          <a:p>
            <a:pPr marL="1311275" lvl="3" indent="-171450">
              <a:buClr>
                <a:schemeClr val="tx2"/>
              </a:buClr>
            </a:pPr>
            <a:r>
              <a:rPr lang="en-US" sz="900" dirty="0"/>
              <a:t>(Based on 2014 report of 850 Banfield Pet Hospitals in 2013 (2.3 million dogs, 470,000 cats)</a:t>
            </a:r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800" dirty="0">
                <a:latin typeface="Comic Sans MS" panose="030F0702030302020204" pitchFamily="66" charset="0"/>
              </a:rPr>
              <a:t>Dogs/Cats of all ages: Mostly in mature dogs </a:t>
            </a:r>
            <a:r>
              <a:rPr lang="en-US" sz="1400" dirty="0">
                <a:latin typeface="Comic Sans MS" panose="030F0702030302020204" pitchFamily="66" charset="0"/>
              </a:rPr>
              <a:t>(3-10 years old)</a:t>
            </a:r>
            <a:endParaRPr lang="en-US" sz="1800" dirty="0">
              <a:latin typeface="Comic Sans MS" panose="030F0702030302020204" pitchFamily="66" charset="0"/>
            </a:endParaRPr>
          </a:p>
          <a:p>
            <a:r>
              <a:rPr lang="en-US" sz="1800" dirty="0">
                <a:latin typeface="Comic Sans MS" panose="030F0702030302020204" pitchFamily="66" charset="0"/>
              </a:rPr>
              <a:t>Flea Allergy Dermatitis (FAD) is the most common skin disease in US dogs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13% Increase in FAD in last 10 years</a:t>
            </a:r>
          </a:p>
          <a:p>
            <a:pPr lvl="1"/>
            <a:r>
              <a:rPr lang="en-US" sz="1400" dirty="0">
                <a:latin typeface="Comic Sans MS" panose="030F0702030302020204" pitchFamily="66" charset="0"/>
              </a:rPr>
              <a:t>Pets with atopic dermatitis are predisposed to FAD</a:t>
            </a:r>
          </a:p>
          <a:p>
            <a:pPr lvl="2"/>
            <a:r>
              <a:rPr lang="en-US" sz="1200" dirty="0">
                <a:latin typeface="Comic Sans MS" panose="030F0702030302020204" pitchFamily="66" charset="0"/>
              </a:rPr>
              <a:t>10-20% of dogs &amp; cats have Atopic Dermatitis</a:t>
            </a:r>
          </a:p>
        </p:txBody>
      </p:sp>
      <p:pic>
        <p:nvPicPr>
          <p:cNvPr id="3074" name="Picture 2" descr="Flea Prevalence in Dogs &amp; Cats">
            <a:extLst>
              <a:ext uri="{FF2B5EF4-FFF2-40B4-BE49-F238E27FC236}">
                <a16:creationId xmlns:a16="http://schemas.microsoft.com/office/drawing/2014/main" id="{880C759A-1EB2-4CC8-9642-348F60DFAFC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6105" y="413293"/>
            <a:ext cx="4693495" cy="316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B9105F-EEC4-4628-9AA2-0DDFF2950463}"/>
              </a:ext>
            </a:extLst>
          </p:cNvPr>
          <p:cNvSpPr txBox="1"/>
          <p:nvPr/>
        </p:nvSpPr>
        <p:spPr>
          <a:xfrm>
            <a:off x="8078259" y="3528881"/>
            <a:ext cx="298030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https://todaysveterinarypractice.com/flea-prevalence-in-dogs-cats/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D850336-9198-481F-A9B5-2B6CE3E2B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92"/>
          <a:stretch/>
        </p:blipFill>
        <p:spPr bwMode="auto">
          <a:xfrm>
            <a:off x="7097223" y="4075545"/>
            <a:ext cx="4942377" cy="25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821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086600" cy="990601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latin typeface="Comic Sans MS" panose="030F0702030302020204" pitchFamily="66" charset="0"/>
              </a:rPr>
              <a:t>Flea Treatment &amp; FAD</a:t>
            </a:r>
          </a:p>
        </p:txBody>
      </p:sp>
      <p:sp>
        <p:nvSpPr>
          <p:cNvPr id="5" name="Google Shape;103;p19">
            <a:extLst>
              <a:ext uri="{FF2B5EF4-FFF2-40B4-BE49-F238E27FC236}">
                <a16:creationId xmlns:a16="http://schemas.microsoft.com/office/drawing/2014/main" id="{F9ECAF92-49C3-E8F4-00E2-F56147AE01D5}"/>
              </a:ext>
            </a:extLst>
          </p:cNvPr>
          <p:cNvSpPr txBox="1">
            <a:spLocks/>
          </p:cNvSpPr>
          <p:nvPr/>
        </p:nvSpPr>
        <p:spPr bwMode="auto">
          <a:xfrm>
            <a:off x="1379459" y="1676400"/>
            <a:ext cx="10209248" cy="238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6075" indent="-307975">
              <a:lnSpc>
                <a:spcPct val="95000"/>
              </a:lnSpc>
              <a:buClr>
                <a:srgbClr val="0070C0"/>
              </a:buClr>
              <a:buSzPct val="55000"/>
            </a:pPr>
            <a:r>
              <a:rPr lang="en-US" sz="2800" b="1" u="sng" kern="0" dirty="0">
                <a:latin typeface="Comic Sans MS" panose="030F0702030302020204" pitchFamily="66" charset="0"/>
              </a:rPr>
              <a:t>Eliminate the fleas </a:t>
            </a:r>
            <a:r>
              <a:rPr lang="en-US" sz="2800" b="1" kern="0" dirty="0">
                <a:latin typeface="Comic Sans MS" panose="030F0702030302020204" pitchFamily="66" charset="0"/>
              </a:rPr>
              <a:t>- use adulticide first </a:t>
            </a:r>
          </a:p>
          <a:p>
            <a:pPr lvl="1" indent="-290194">
              <a:lnSpc>
                <a:spcPct val="95000"/>
              </a:lnSpc>
              <a:buClr>
                <a:srgbClr val="00B050"/>
              </a:buClr>
              <a:buSzPct val="50000"/>
            </a:pPr>
            <a:r>
              <a:rPr lang="en-US" sz="2400" u="sng" kern="0" dirty="0">
                <a:latin typeface="Comic Sans MS" panose="030F0702030302020204" pitchFamily="66" charset="0"/>
              </a:rPr>
              <a:t>Give animal relief</a:t>
            </a:r>
          </a:p>
          <a:p>
            <a:pPr lvl="1" indent="-290194">
              <a:lnSpc>
                <a:spcPct val="95000"/>
              </a:lnSpc>
              <a:buClr>
                <a:srgbClr val="00B050"/>
              </a:buClr>
              <a:buSzPct val="50000"/>
            </a:pPr>
            <a:r>
              <a:rPr lang="en-US" sz="2400" kern="0" dirty="0">
                <a:latin typeface="Comic Sans MS" panose="030F0702030302020204" pitchFamily="66" charset="0"/>
              </a:rPr>
              <a:t>Adult fleas are the primary target in cases of FAD </a:t>
            </a:r>
          </a:p>
          <a:p>
            <a:pPr lvl="2" indent="-290194">
              <a:lnSpc>
                <a:spcPct val="95000"/>
              </a:lnSpc>
              <a:buClr>
                <a:srgbClr val="FFC000"/>
              </a:buClr>
            </a:pPr>
            <a:r>
              <a:rPr lang="en-US" sz="1800" kern="0" dirty="0" err="1">
                <a:latin typeface="Comic Sans MS" panose="030F0702030302020204" pitchFamily="66" charset="0"/>
              </a:rPr>
              <a:t>Nitenpyran</a:t>
            </a:r>
            <a:r>
              <a:rPr lang="en-US" sz="1800" kern="0" dirty="0">
                <a:latin typeface="Comic Sans MS" panose="030F0702030302020204" pitchFamily="66" charset="0"/>
              </a:rPr>
              <a:t> (Capstar - one time administration, rapid kill) - oral for dogs and cats</a:t>
            </a:r>
          </a:p>
          <a:p>
            <a:pPr marL="1538288" lvl="3" indent="-166688">
              <a:lnSpc>
                <a:spcPct val="95000"/>
              </a:lnSpc>
              <a:buClr>
                <a:srgbClr val="FF0000"/>
              </a:buClr>
            </a:pPr>
            <a:r>
              <a:rPr lang="en-US" sz="1400" kern="0" dirty="0">
                <a:latin typeface="Comic Sans MS" panose="030F0702030302020204" pitchFamily="66" charset="0"/>
              </a:rPr>
              <a:t>Works for only 24 to 48 </a:t>
            </a:r>
            <a:r>
              <a:rPr lang="en-US" sz="1400" kern="0" dirty="0" err="1">
                <a:latin typeface="Comic Sans MS" panose="030F0702030302020204" pitchFamily="66" charset="0"/>
              </a:rPr>
              <a:t>hrs</a:t>
            </a:r>
            <a:r>
              <a:rPr lang="en-US" sz="1400" kern="0" dirty="0">
                <a:latin typeface="Comic Sans MS" panose="030F0702030302020204" pitchFamily="66" charset="0"/>
              </a:rPr>
              <a:t> </a:t>
            </a:r>
          </a:p>
          <a:p>
            <a:pPr lvl="1" indent="-290194">
              <a:lnSpc>
                <a:spcPct val="95000"/>
              </a:lnSpc>
              <a:buClr>
                <a:srgbClr val="00B050"/>
              </a:buClr>
              <a:buSzPct val="50000"/>
            </a:pPr>
            <a:r>
              <a:rPr lang="en-US" sz="2400" kern="0" dirty="0">
                <a:latin typeface="Comic Sans MS" panose="030F0702030302020204" pitchFamily="66" charset="0"/>
              </a:rPr>
              <a:t>May include short term steroids for pets with FAD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90F9A-FA87-EB52-5216-6356F21DB3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63" y="4453239"/>
            <a:ext cx="3689736" cy="2198468"/>
          </a:xfrm>
          <a:prstGeom prst="rect">
            <a:avLst/>
          </a:prstGeom>
        </p:spPr>
      </p:pic>
      <p:pic>
        <p:nvPicPr>
          <p:cNvPr id="9" name="Picture 8" descr="A group of boxes with images of animals&#10;&#10;Description automatically generated">
            <a:extLst>
              <a:ext uri="{FF2B5EF4-FFF2-40B4-BE49-F238E27FC236}">
                <a16:creationId xmlns:a16="http://schemas.microsoft.com/office/drawing/2014/main" id="{D30BA735-8B05-55B8-0BCD-5946B5E6B0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19" y="4105162"/>
            <a:ext cx="2673674" cy="267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867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597" y="533400"/>
            <a:ext cx="7993062" cy="823853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latin typeface="Comic Sans MS" panose="030F0702030302020204" pitchFamily="66" charset="0"/>
              </a:rPr>
              <a:t>Flea Control: Environment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4572000" cy="2743200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2400" dirty="0">
                <a:latin typeface="Comic Sans MS" panose="030F0702030302020204" pitchFamily="66" charset="0"/>
              </a:rPr>
              <a:t>Integrated control program should include the host (adult fleas) and the host’s environment (eggs, larvae, pupae, adults).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</a:rPr>
              <a:t>Majority of flea population is in the environment.</a:t>
            </a:r>
            <a:endParaRPr lang="en-US" altLang="en-US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18" y="4990819"/>
            <a:ext cx="3241901" cy="155263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BDBB7963-4516-F657-DCE7-BEAE8C76F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109536"/>
            <a:ext cx="6705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70C0"/>
              </a:buClr>
            </a:pPr>
            <a:r>
              <a:rPr lang="en-US" sz="2400" u="sng" kern="0" dirty="0">
                <a:latin typeface="Comic Sans MS" panose="030F0702030302020204" pitchFamily="66" charset="0"/>
              </a:rPr>
              <a:t>Environmental Control</a:t>
            </a:r>
          </a:p>
          <a:p>
            <a:pPr lvl="1">
              <a:buClr>
                <a:srgbClr val="00B050"/>
              </a:buClr>
            </a:pPr>
            <a:r>
              <a:rPr lang="en-US" sz="2000" kern="0" dirty="0">
                <a:latin typeface="Comic Sans MS" panose="030F0702030302020204" pitchFamily="66" charset="0"/>
              </a:rPr>
              <a:t>1</a:t>
            </a:r>
            <a:r>
              <a:rPr lang="en-US" sz="2000" kern="0" baseline="30000" dirty="0">
                <a:latin typeface="Comic Sans MS" panose="030F0702030302020204" pitchFamily="66" charset="0"/>
              </a:rPr>
              <a:t>st</a:t>
            </a:r>
            <a:r>
              <a:rPr lang="en-US" sz="2000" kern="0" dirty="0">
                <a:latin typeface="Comic Sans MS" panose="030F0702030302020204" pitchFamily="66" charset="0"/>
              </a:rPr>
              <a:t> Remove pet from infested environment</a:t>
            </a:r>
          </a:p>
          <a:p>
            <a:pPr lvl="1">
              <a:buClr>
                <a:srgbClr val="00B050"/>
              </a:buClr>
            </a:pPr>
            <a:r>
              <a:rPr lang="en-US" sz="2000" kern="0" dirty="0">
                <a:latin typeface="Comic Sans MS" panose="030F0702030302020204" pitchFamily="66" charset="0"/>
              </a:rPr>
              <a:t>Physically treat environment --- </a:t>
            </a:r>
            <a:r>
              <a:rPr lang="en-US" sz="2000" b="1" kern="0" dirty="0">
                <a:latin typeface="Comic Sans MS" panose="030F0702030302020204" pitchFamily="66" charset="0"/>
              </a:rPr>
              <a:t>Vacuum</a:t>
            </a:r>
          </a:p>
          <a:p>
            <a:pPr lvl="1">
              <a:buClr>
                <a:srgbClr val="00B050"/>
              </a:buClr>
            </a:pPr>
            <a:r>
              <a:rPr lang="en-US" sz="2000" kern="0" dirty="0">
                <a:latin typeface="Comic Sans MS" panose="030F0702030302020204" pitchFamily="66" charset="0"/>
              </a:rPr>
              <a:t>Use chemicals to treat environment</a:t>
            </a:r>
          </a:p>
          <a:p>
            <a:pPr lvl="2">
              <a:buClr>
                <a:srgbClr val="FFC000"/>
              </a:buClr>
            </a:pPr>
            <a:r>
              <a:rPr lang="en-US" sz="1800" kern="0" dirty="0">
                <a:latin typeface="Comic Sans MS" panose="030F0702030302020204" pitchFamily="66" charset="0"/>
              </a:rPr>
              <a:t>Sprays, foggers  -  Residuals, knockdowns</a:t>
            </a:r>
          </a:p>
          <a:p>
            <a:pPr lvl="2">
              <a:buClr>
                <a:srgbClr val="FFC000"/>
              </a:buClr>
            </a:pPr>
            <a:r>
              <a:rPr lang="en-US" sz="1800" kern="0" dirty="0">
                <a:latin typeface="Comic Sans MS" panose="030F0702030302020204" pitchFamily="66" charset="0"/>
              </a:rPr>
              <a:t>Insect growth regulators</a:t>
            </a:r>
          </a:p>
          <a:p>
            <a:pPr lvl="1">
              <a:buClr>
                <a:srgbClr val="00B050"/>
              </a:buClr>
            </a:pPr>
            <a:r>
              <a:rPr lang="en-US" sz="2000" dirty="0">
                <a:latin typeface="Comic Sans MS" panose="030F0702030302020204" pitchFamily="66" charset="0"/>
              </a:rPr>
              <a:t>Without environmental treatment, then elimination of fleas requires 2 to 3 months of pet treatment alone.</a:t>
            </a:r>
          </a:p>
          <a:p>
            <a:pPr lvl="2">
              <a:buClr>
                <a:srgbClr val="FFC000"/>
              </a:buClr>
            </a:pPr>
            <a:r>
              <a:rPr lang="en-US" sz="1800" dirty="0">
                <a:latin typeface="Comic Sans MS" panose="030F0702030302020204" pitchFamily="66" charset="0"/>
              </a:rPr>
              <a:t>The resistant pupal stage may last 1 to 2 months</a:t>
            </a:r>
            <a:endParaRPr lang="en-US" sz="1800" kern="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altLang="en-US" sz="24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97258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75469" y="533399"/>
            <a:ext cx="6968331" cy="914401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latin typeface="Comic Sans MS" panose="030F0702030302020204" pitchFamily="66" charset="0"/>
              </a:rPr>
              <a:t>Flea Control: on Host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313899" y="1981200"/>
            <a:ext cx="5638800" cy="4114800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Adulticides</a:t>
            </a:r>
          </a:p>
          <a:p>
            <a:pPr lvl="1"/>
            <a:r>
              <a:rPr lang="en-US" sz="2400" dirty="0">
                <a:latin typeface="Comic Sans MS" panose="030F0702030302020204" pitchFamily="66" charset="0"/>
              </a:rPr>
              <a:t>Dips, Sprays, Powders, Shampoos, Flea collars</a:t>
            </a:r>
          </a:p>
          <a:p>
            <a:pPr lvl="1"/>
            <a:r>
              <a:rPr lang="en-US" sz="2400" dirty="0">
                <a:latin typeface="Comic Sans MS" panose="030F0702030302020204" pitchFamily="66" charset="0"/>
              </a:rPr>
              <a:t>Systemics </a:t>
            </a:r>
          </a:p>
          <a:p>
            <a:pPr lvl="2">
              <a:spcBef>
                <a:spcPts val="0"/>
              </a:spcBef>
            </a:pPr>
            <a:r>
              <a:rPr lang="en-US" sz="2000" dirty="0">
                <a:latin typeface="Comic Sans MS" panose="030F0702030302020204" pitchFamily="66" charset="0"/>
              </a:rPr>
              <a:t>Topicals, Orals</a:t>
            </a:r>
          </a:p>
          <a:p>
            <a:pPr lvl="2">
              <a:spcBef>
                <a:spcPts val="0"/>
              </a:spcBef>
            </a:pPr>
            <a:r>
              <a:rPr lang="en-US" sz="2000" dirty="0">
                <a:latin typeface="Comic Sans MS" panose="030F0702030302020204" pitchFamily="66" charset="0"/>
              </a:rPr>
              <a:t>Often 30-day to 3-month coverage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Type depends on client preferred route of application 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Also, consider the risk of other parasites (ex: need for tick prevention)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4CC5A26-9332-02A8-AD25-BD787EC46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347" y="2133600"/>
            <a:ext cx="6096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70C0"/>
              </a:buClr>
            </a:pPr>
            <a:r>
              <a:rPr lang="en-US" sz="2800" kern="0" dirty="0">
                <a:latin typeface="Comic Sans MS" panose="030F0702030302020204" pitchFamily="66" charset="0"/>
              </a:rPr>
              <a:t>Larvicides </a:t>
            </a:r>
            <a:r>
              <a:rPr lang="en-US" sz="2400" kern="0" dirty="0">
                <a:latin typeface="Comic Sans MS" panose="030F0702030302020204" pitchFamily="66" charset="0"/>
              </a:rPr>
              <a:t>(in addition to adulticides) </a:t>
            </a:r>
            <a:endParaRPr lang="en-US" sz="2800" kern="0" dirty="0">
              <a:latin typeface="Comic Sans MS" panose="030F0702030302020204" pitchFamily="66" charset="0"/>
            </a:endParaRPr>
          </a:p>
          <a:p>
            <a:pPr lvl="1">
              <a:buClr>
                <a:srgbClr val="00B050"/>
              </a:buClr>
            </a:pPr>
            <a:r>
              <a:rPr lang="en-US" sz="2400" kern="0" dirty="0">
                <a:latin typeface="Comic Sans MS" panose="030F0702030302020204" pitchFamily="66" charset="0"/>
              </a:rPr>
              <a:t>Insect growth regulators (IGR’s) - affect developing stages (eggs, larvae, pupae), not adults </a:t>
            </a:r>
          </a:p>
          <a:p>
            <a:pPr lvl="1">
              <a:buClr>
                <a:srgbClr val="00B050"/>
              </a:buClr>
            </a:pPr>
            <a:r>
              <a:rPr lang="en-US" sz="2400" kern="0" dirty="0">
                <a:latin typeface="Comic Sans MS" panose="030F0702030302020204" pitchFamily="66" charset="0"/>
              </a:rPr>
              <a:t>Prevent development of next generation and eggs from hatching</a:t>
            </a:r>
          </a:p>
          <a:p>
            <a:pPr lvl="2">
              <a:buClr>
                <a:srgbClr val="FFC000"/>
              </a:buClr>
            </a:pPr>
            <a:r>
              <a:rPr lang="en-US" sz="2000" u="sng" kern="0" dirty="0">
                <a:latin typeface="Comic Sans MS" panose="030F0702030302020204" pitchFamily="66" charset="0"/>
              </a:rPr>
              <a:t>Prevents eggs from hatching</a:t>
            </a:r>
          </a:p>
          <a:p>
            <a:pPr lvl="2">
              <a:buClr>
                <a:srgbClr val="FFC000"/>
              </a:buClr>
            </a:pPr>
            <a:r>
              <a:rPr lang="en-US" sz="2000" u="sng" kern="0" dirty="0">
                <a:latin typeface="Comic Sans MS" panose="030F0702030302020204" pitchFamily="66" charset="0"/>
              </a:rPr>
              <a:t>Kills larvae, early pupae </a:t>
            </a:r>
          </a:p>
          <a:p>
            <a:pPr lvl="1">
              <a:buClr>
                <a:srgbClr val="00B050"/>
              </a:buClr>
            </a:pPr>
            <a:r>
              <a:rPr lang="en-US" sz="2400" kern="0" dirty="0">
                <a:latin typeface="Comic Sans MS" panose="030F0702030302020204" pitchFamily="66" charset="0"/>
              </a:rPr>
              <a:t>Often formulated with an adulticide</a:t>
            </a:r>
          </a:p>
          <a:p>
            <a:pPr lvl="1"/>
            <a:endParaRPr lang="en-US" sz="2400" kern="0" dirty="0">
              <a:latin typeface="Comic Sans MS" panose="030F0702030302020204" pitchFamily="66" charset="0"/>
            </a:endParaRPr>
          </a:p>
          <a:p>
            <a:pPr lvl="1"/>
            <a:endParaRPr lang="en-US" sz="2400" kern="0" dirty="0">
              <a:latin typeface="Comic Sans MS" panose="030F0702030302020204" pitchFamily="66" charset="0"/>
            </a:endParaRPr>
          </a:p>
          <a:p>
            <a:endParaRPr lang="en-US" altLang="en-US" sz="24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64870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4876800" cy="1143000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latin typeface="Comic Sans MS" panose="030F0702030302020204" pitchFamily="66" charset="0"/>
              </a:rPr>
              <a:t>Flea Control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2057400"/>
            <a:ext cx="10287000" cy="3505200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 Toxicity Warning</a:t>
            </a:r>
          </a:p>
          <a:p>
            <a:pPr lvl="1">
              <a:spcBef>
                <a:spcPts val="0"/>
              </a:spcBef>
            </a:pPr>
            <a:r>
              <a:rPr lang="en-US" sz="2800" dirty="0">
                <a:latin typeface="Comic Sans MS" panose="030F0702030302020204" pitchFamily="66" charset="0"/>
              </a:rPr>
              <a:t>Do NOT use pyrethrin/pyrethroid, permethrin products with cats - toxic </a:t>
            </a:r>
          </a:p>
          <a:p>
            <a:pPr lvl="1">
              <a:spcBef>
                <a:spcPts val="0"/>
              </a:spcBef>
            </a:pPr>
            <a:r>
              <a:rPr lang="en-US" sz="2800" dirty="0">
                <a:latin typeface="Comic Sans MS" panose="030F0702030302020204" pitchFamily="66" charset="0"/>
              </a:rPr>
              <a:t>Avoid use in a mixed species home</a:t>
            </a:r>
          </a:p>
          <a:p>
            <a:pPr lvl="2">
              <a:spcBef>
                <a:spcPts val="0"/>
              </a:spcBef>
            </a:pPr>
            <a:r>
              <a:rPr lang="en-US" dirty="0">
                <a:latin typeface="Comic Sans MS" panose="030F0702030302020204" pitchFamily="66" charset="0"/>
              </a:rPr>
              <a:t>cats may groom dogs</a:t>
            </a:r>
          </a:p>
          <a:p>
            <a:pPr lvl="1">
              <a:spcBef>
                <a:spcPts val="0"/>
              </a:spcBef>
            </a:pPr>
            <a:r>
              <a:rPr lang="en-US" sz="2800" dirty="0">
                <a:latin typeface="Comic Sans MS" panose="030F0702030302020204" pitchFamily="66" charset="0"/>
              </a:rPr>
              <a:t>Signs of toxicity = hypersalivation, vomiting, neurologic signs (seizures), tachypnea</a:t>
            </a:r>
            <a:endParaRPr lang="en-US" sz="3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28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omic Sans MS" panose="030F0702030302020204" pitchFamily="66" charset="0"/>
              </a:rPr>
              <a:t>Insecticide resistance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828800"/>
            <a:ext cx="9829800" cy="4154488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Isolates of </a:t>
            </a:r>
            <a:r>
              <a:rPr lang="en-US" altLang="en-US" i="1" dirty="0">
                <a:solidFill>
                  <a:srgbClr val="000000"/>
                </a:solidFill>
                <a:latin typeface="Comic Sans MS" panose="030F0702030302020204" pitchFamily="66" charset="0"/>
              </a:rPr>
              <a:t>C. felis</a:t>
            </a: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have been found to be resistant to various insecticides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(DDT, </a:t>
            </a:r>
            <a:r>
              <a:rPr lang="en-US" alt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dieldrin</a:t>
            </a: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, malathion, </a:t>
            </a:r>
            <a:r>
              <a:rPr lang="en-US" alt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chlorpyrifos</a:t>
            </a: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diazinon</a:t>
            </a: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propetamphos</a:t>
            </a: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bendiocarb</a:t>
            </a: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cyfluthrin</a:t>
            </a: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cypermethrin</a:t>
            </a: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fluvalinate</a:t>
            </a: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, permethrin, </a:t>
            </a:r>
            <a:r>
              <a:rPr lang="en-US" alt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pyrethrin</a:t>
            </a: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, and </a:t>
            </a:r>
            <a:r>
              <a:rPr lang="en-US" alt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carbaryl</a:t>
            </a: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Resistance to topical adulticides is currently being investigated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4343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omic Sans MS" panose="030F0702030302020204" pitchFamily="66" charset="0"/>
              </a:rPr>
              <a:t>Flea Control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866900"/>
            <a:ext cx="8943974" cy="3124200"/>
          </a:xfrm>
        </p:spPr>
        <p:txBody>
          <a:bodyPr/>
          <a:lstStyle/>
          <a:p>
            <a:r>
              <a:rPr lang="en-US" alt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Also see CAPC Guidelines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     (Companion Animal Parasite Council)</a:t>
            </a:r>
          </a:p>
          <a:p>
            <a:pPr marL="0" indent="0">
              <a:buNone/>
            </a:pPr>
            <a:r>
              <a:rPr lang="en-US" altLang="en-US" sz="3600" dirty="0">
                <a:solidFill>
                  <a:srgbClr val="FF0000"/>
                </a:solidFill>
                <a:latin typeface="Comic Sans MS" panose="030F070203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https://capcvet.org/guidelines/fleas/</a:t>
            </a:r>
            <a:endParaRPr lang="en-US" alt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07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7800" y="1204912"/>
            <a:ext cx="8991600" cy="22240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b="1" u="sng" dirty="0">
                <a:latin typeface="Comic Sans MS" charset="0"/>
                <a:ea typeface="ＭＳ Ｐゴシック" charset="0"/>
                <a:cs typeface="+mj-cs"/>
              </a:rPr>
              <a:t>VMP 930</a:t>
            </a:r>
            <a:br>
              <a:rPr lang="en-US" sz="5400" b="1" u="sng" dirty="0">
                <a:latin typeface="Comic Sans MS" charset="0"/>
                <a:ea typeface="ＭＳ Ｐゴシック" charset="0"/>
                <a:cs typeface="+mj-cs"/>
              </a:rPr>
            </a:br>
            <a:r>
              <a:rPr lang="en-US" sz="5400" b="1" u="sng" dirty="0">
                <a:latin typeface="Comic Sans MS" charset="0"/>
                <a:ea typeface="ＭＳ Ｐゴシック" charset="0"/>
                <a:cs typeface="+mj-cs"/>
              </a:rPr>
              <a:t>Veterinary Parasitology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76800" y="4240213"/>
            <a:ext cx="2438400" cy="941387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7200" b="1" dirty="0">
                <a:latin typeface="Comic Sans MS" charset="0"/>
                <a:cs typeface="+mn-cs"/>
              </a:rPr>
              <a:t>Lice</a:t>
            </a:r>
            <a:endParaRPr lang="en-US" sz="7200" b="1" dirty="0">
              <a:cs typeface="+mn-cs"/>
            </a:endParaRPr>
          </a:p>
        </p:txBody>
      </p:sp>
      <p:pic>
        <p:nvPicPr>
          <p:cNvPr id="39939" name="Picture 4" descr="vpglogo22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00" y="49530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ncst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07410"/>
            <a:ext cx="152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349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9981B7-B412-496B-BDA9-E2776452FB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577" y="341075"/>
            <a:ext cx="3639742" cy="2440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C1C0F1-1C7E-34BD-A936-92BA1DEA9C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865" y="4261770"/>
            <a:ext cx="3889585" cy="2225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DEAFA9-852A-6337-8876-6D724AA867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9054" y="225282"/>
            <a:ext cx="2346604" cy="2511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C29E2-3EE3-02EC-C648-4C743F9E48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29" y="4046768"/>
            <a:ext cx="4338196" cy="24402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DE61CC-950A-51DD-CDF6-D80CA080594B}"/>
              </a:ext>
            </a:extLst>
          </p:cNvPr>
          <p:cNvSpPr txBox="1"/>
          <p:nvPr/>
        </p:nvSpPr>
        <p:spPr>
          <a:xfrm>
            <a:off x="2652764" y="640006"/>
            <a:ext cx="2387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Clinical Sign?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BD32FC-DE64-CC23-BA96-9BAFB0555F3F}"/>
              </a:ext>
            </a:extLst>
          </p:cNvPr>
          <p:cNvSpPr txBox="1"/>
          <p:nvPr/>
        </p:nvSpPr>
        <p:spPr>
          <a:xfrm>
            <a:off x="6350106" y="2899158"/>
            <a:ext cx="3403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Arthropod differentials?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68F9C1-7F47-4EDA-8B94-9B1034333ED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29" y="139717"/>
            <a:ext cx="2369423" cy="30496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E27A01-A993-8F21-679C-07F79648926B}"/>
              </a:ext>
            </a:extLst>
          </p:cNvPr>
          <p:cNvSpPr txBox="1"/>
          <p:nvPr/>
        </p:nvSpPr>
        <p:spPr>
          <a:xfrm>
            <a:off x="2834893" y="2090545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Pruritus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139F78-F477-30ED-E4ED-AA50B9D2A819}"/>
              </a:ext>
            </a:extLst>
          </p:cNvPr>
          <p:cNvSpPr txBox="1"/>
          <p:nvPr/>
        </p:nvSpPr>
        <p:spPr>
          <a:xfrm>
            <a:off x="9716024" y="3189394"/>
            <a:ext cx="19982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Ticks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Mites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Fleas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Lice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Flies</a:t>
            </a:r>
          </a:p>
        </p:txBody>
      </p:sp>
    </p:spTree>
    <p:extLst>
      <p:ext uri="{BB962C8B-B14F-4D97-AF65-F5344CB8AC3E}">
        <p14:creationId xmlns:p14="http://schemas.microsoft.com/office/powerpoint/2010/main" val="22239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56922" y="2209800"/>
            <a:ext cx="8686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70C0"/>
              </a:buClr>
            </a:pPr>
            <a:r>
              <a:rPr lang="en-US" altLang="en-US" sz="28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Insects </a:t>
            </a:r>
            <a:r>
              <a:rPr lang="en-US" alt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(head, thorax, abdomen, 6 legs)</a:t>
            </a:r>
            <a:endParaRPr lang="en-US" altLang="en-US" sz="2800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buClr>
                <a:srgbClr val="0070C0"/>
              </a:buClr>
            </a:pPr>
            <a:r>
              <a:rPr lang="en-US" altLang="en-US" sz="2800" kern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Dorso</a:t>
            </a:r>
            <a:r>
              <a:rPr lang="en-US" altLang="en-US" sz="28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-ventrally flattened</a:t>
            </a:r>
          </a:p>
          <a:p>
            <a:pPr>
              <a:buClr>
                <a:srgbClr val="0070C0"/>
              </a:buClr>
            </a:pPr>
            <a:r>
              <a:rPr lang="en-US" altLang="en-US" sz="28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Entire life cycle spent on host</a:t>
            </a:r>
          </a:p>
          <a:p>
            <a:pPr lvl="1">
              <a:buClr>
                <a:schemeClr val="accent4"/>
              </a:buClr>
            </a:pPr>
            <a:r>
              <a:rPr lang="en-US" altLang="en-US" b="1" u="sng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very host specific</a:t>
            </a:r>
          </a:p>
          <a:p>
            <a:pPr lvl="1">
              <a:buClr>
                <a:schemeClr val="accent4"/>
              </a:buClr>
            </a:pPr>
            <a:r>
              <a:rPr lang="en-US" altLang="en-US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Claws may be specialized for clinging to the hair/feather of a specific host species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1775604"/>
            <a:ext cx="3252034" cy="22098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6AD9482-EA32-C911-D473-C32E149FB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"/>
            <a:ext cx="2514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en-US" sz="6000" b="1" kern="0">
                <a:latin typeface="Comic Sans MS" panose="030F0702030302020204" pitchFamily="66" charset="0"/>
                <a:cs typeface="Times New Roman" pitchFamily="18" charset="0"/>
              </a:rPr>
              <a:t>Lice</a:t>
            </a:r>
            <a:endParaRPr lang="en-US" altLang="en-US" sz="6000" kern="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39068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97042"/>
            <a:ext cx="6629400" cy="1187116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6000" b="1" dirty="0">
                <a:latin typeface="Comic Sans MS" panose="030F0702030302020204" pitchFamily="66" charset="0"/>
              </a:rPr>
              <a:t>Lice – Life Cycle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905000"/>
            <a:ext cx="9067800" cy="4555958"/>
          </a:xfrm>
        </p:spPr>
        <p:txBody>
          <a:bodyPr/>
          <a:lstStyle/>
          <a:p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Simple metamorphosis (= Hemimetabolous)</a:t>
            </a:r>
          </a:p>
          <a:p>
            <a:pPr lvl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young look like adults</a:t>
            </a:r>
          </a:p>
          <a:p>
            <a:pPr eaLnBrk="1" hangingPunct="1"/>
            <a:r>
              <a:rPr lang="en-US" altLang="en-US" sz="32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Eggs (nits) are cemented </a:t>
            </a:r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to hair or feathers</a:t>
            </a:r>
          </a:p>
          <a:p>
            <a:pPr lvl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Hatch in approximately 8-18 days</a:t>
            </a:r>
          </a:p>
          <a:p>
            <a:pPr lvl="1"/>
            <a:r>
              <a:rPr lang="en-US" altLang="en-US" sz="2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Nits resistant to insecticides</a:t>
            </a:r>
          </a:p>
          <a:p>
            <a:pPr eaLnBrk="1" hangingPunct="1"/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Go through a series of nymph stages</a:t>
            </a:r>
          </a:p>
          <a:p>
            <a:pPr lvl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Become adults in 18 days - 3 weeks</a:t>
            </a:r>
          </a:p>
          <a:p>
            <a:r>
              <a:rPr lang="en-US" altLang="en-US" sz="32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All life stages are on the host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93037" cy="1095955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b="1" dirty="0">
                <a:latin typeface="Comic Sans MS" panose="030F0702030302020204" pitchFamily="66" charset="0"/>
              </a:rPr>
              <a:t>Flea – Adult Anatomy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776412" y="1877122"/>
            <a:ext cx="8639175" cy="3886200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Insect 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(head, thorax, abdomen, 6 legs)</a:t>
            </a:r>
            <a:endParaRPr lang="en-US" altLang="en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Laterally flattened</a:t>
            </a:r>
          </a:p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Hind legs for jumping </a:t>
            </a:r>
            <a:r>
              <a:rPr lang="en-US" alt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n-US" altLang="en-US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saltatory</a:t>
            </a:r>
            <a:r>
              <a:rPr lang="en-US" alt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locomotion)</a:t>
            </a:r>
          </a:p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Well developed mouth parts for piercing skin and sucking blood</a:t>
            </a:r>
          </a:p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Strong claws for clinging to host and moving about the host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1676400"/>
            <a:ext cx="2710540" cy="16865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133600"/>
            <a:ext cx="8686800" cy="4191000"/>
          </a:xfrm>
        </p:spPr>
        <p:txBody>
          <a:bodyPr/>
          <a:lstStyle/>
          <a:p>
            <a:pPr marL="344488" indent="-344488"/>
            <a:r>
              <a:rPr lang="en-US" alt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Transmission</a:t>
            </a:r>
          </a:p>
          <a:p>
            <a:pPr marL="690563" lvl="1" indent="-347663"/>
            <a:r>
              <a:rPr lang="en-US" alt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Spread via close contact or fomites</a:t>
            </a:r>
          </a:p>
          <a:p>
            <a:pPr marL="1035050" lvl="2" indent="-349250"/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Mother to offspring</a:t>
            </a:r>
          </a:p>
          <a:p>
            <a:pPr marL="1035050" lvl="2" indent="-349250"/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Sharing nests / stalls / beds</a:t>
            </a:r>
          </a:p>
          <a:p>
            <a:pPr marL="1035050" lvl="2" indent="-349250"/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Mating</a:t>
            </a:r>
          </a:p>
          <a:p>
            <a:pPr marL="1035050" lvl="2" indent="-349250"/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Grooming tools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CDF94F1-C8F6-4437-8127-CEBCC8CA0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97042"/>
            <a:ext cx="6629400" cy="1187116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6000" b="1" dirty="0">
                <a:latin typeface="Comic Sans MS" panose="030F0702030302020204" pitchFamily="66" charset="0"/>
              </a:rPr>
              <a:t>Lice – Life Cycle</a:t>
            </a:r>
          </a:p>
        </p:txBody>
      </p:sp>
    </p:spTree>
    <p:extLst>
      <p:ext uri="{BB962C8B-B14F-4D97-AF65-F5344CB8AC3E}">
        <p14:creationId xmlns:p14="http://schemas.microsoft.com/office/powerpoint/2010/main" val="3315289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1981200" y="2514601"/>
            <a:ext cx="8229600" cy="3611563"/>
          </a:xfrm>
        </p:spPr>
        <p:txBody>
          <a:bodyPr/>
          <a:lstStyle/>
          <a:p>
            <a:r>
              <a:rPr lang="en-US" dirty="0"/>
              <a:t>Image of life cycle</a:t>
            </a:r>
          </a:p>
        </p:txBody>
      </p:sp>
      <p:sp>
        <p:nvSpPr>
          <p:cNvPr id="61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685800"/>
            <a:ext cx="5735638" cy="990600"/>
          </a:xfrm>
        </p:spPr>
        <p:txBody>
          <a:bodyPr/>
          <a:lstStyle/>
          <a:p>
            <a:pPr eaLnBrk="1" hangingPunct="1"/>
            <a:r>
              <a:rPr lang="en-US" sz="4800" b="1" dirty="0">
                <a:latin typeface="Comic Sans MS"/>
                <a:cs typeface="Comic Sans MS"/>
              </a:rPr>
              <a:t>Louse Life Cycle</a:t>
            </a:r>
            <a:endParaRPr lang="en-US" sz="4800" dirty="0">
              <a:latin typeface="Comic Sans MS"/>
              <a:cs typeface="Comic Sans MS"/>
            </a:endParaRPr>
          </a:p>
        </p:txBody>
      </p:sp>
      <p:pic>
        <p:nvPicPr>
          <p:cNvPr id="2" name="Picture 1" descr="trichodectes_20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52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042926-8B17-A0C6-D551-4F96EB5F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673" y="3823161"/>
            <a:ext cx="5218534" cy="2609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95AA2F-70B0-92DD-C81A-719F2AAD2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919" y="144304"/>
            <a:ext cx="4617502" cy="3055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8B1CA-B932-167B-EC01-A1F8875E4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55" y="144304"/>
            <a:ext cx="3817979" cy="25453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5E231-2636-75DD-E2E8-FAA0872A7C0B}"/>
              </a:ext>
            </a:extLst>
          </p:cNvPr>
          <p:cNvSpPr txBox="1">
            <a:spLocks/>
          </p:cNvSpPr>
          <p:nvPr/>
        </p:nvSpPr>
        <p:spPr>
          <a:xfrm>
            <a:off x="9346164" y="1219200"/>
            <a:ext cx="2649765" cy="2190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In which season are you most likely to face heavy lice infestations?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Why?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835C17-5D8E-CC1F-1829-DEC9743F2059}"/>
              </a:ext>
            </a:extLst>
          </p:cNvPr>
          <p:cNvSpPr txBox="1">
            <a:spLocks/>
          </p:cNvSpPr>
          <p:nvPr/>
        </p:nvSpPr>
        <p:spPr>
          <a:xfrm>
            <a:off x="201623" y="2960936"/>
            <a:ext cx="4149553" cy="776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Comic Sans MS" panose="030F0702030302020204" pitchFamily="66" charset="0"/>
              </a:rPr>
              <a:t>Lice ecology is based on Microhabitat (i.e., the host)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ED2224-6653-6B4C-5CE8-B0384275AD45}"/>
              </a:ext>
            </a:extLst>
          </p:cNvPr>
          <p:cNvSpPr txBox="1">
            <a:spLocks/>
          </p:cNvSpPr>
          <p:nvPr/>
        </p:nvSpPr>
        <p:spPr>
          <a:xfrm>
            <a:off x="5895833" y="3600052"/>
            <a:ext cx="6094544" cy="30554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>
                <a:solidFill>
                  <a:srgbClr val="00B050"/>
                </a:solidFill>
                <a:latin typeface="Comic Sans MS" panose="030F0702030302020204" pitchFamily="66" charset="0"/>
              </a:rPr>
              <a:t>Winter</a:t>
            </a:r>
          </a:p>
          <a:p>
            <a:pPr lvl="2"/>
            <a:r>
              <a:rPr lang="en-US" alt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Cold weather stress</a:t>
            </a:r>
          </a:p>
          <a:p>
            <a:pPr lvl="3"/>
            <a:r>
              <a:rPr lang="en-US" altLang="en-US" sz="2600" dirty="0">
                <a:solidFill>
                  <a:srgbClr val="00B050"/>
                </a:solidFill>
                <a:latin typeface="Comic Sans MS" panose="030F0702030302020204" pitchFamily="66" charset="0"/>
              </a:rPr>
              <a:t>Decreased immunity</a:t>
            </a:r>
          </a:p>
          <a:p>
            <a:pPr lvl="2"/>
            <a:r>
              <a:rPr lang="en-US" alt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Thicker hair coats</a:t>
            </a:r>
          </a:p>
          <a:p>
            <a:pPr lvl="3"/>
            <a:r>
              <a:rPr lang="en-US" altLang="en-US" sz="2600" dirty="0">
                <a:solidFill>
                  <a:srgbClr val="00B050"/>
                </a:solidFill>
                <a:latin typeface="Comic Sans MS" panose="030F0702030302020204" pitchFamily="66" charset="0"/>
              </a:rPr>
              <a:t>Better / more microhabitat</a:t>
            </a:r>
          </a:p>
          <a:p>
            <a:pPr lvl="2"/>
            <a:r>
              <a:rPr lang="en-US" alt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Increased huddling behavior</a:t>
            </a:r>
          </a:p>
          <a:p>
            <a:pPr lvl="3"/>
            <a:r>
              <a:rPr lang="en-US" altLang="en-US" sz="2600" dirty="0">
                <a:solidFill>
                  <a:srgbClr val="00B050"/>
                </a:solidFill>
                <a:latin typeface="Comic Sans MS" panose="030F0702030302020204" pitchFamily="66" charset="0"/>
              </a:rPr>
              <a:t>Increased transmission</a:t>
            </a:r>
          </a:p>
          <a:p>
            <a:pPr lvl="2"/>
            <a:r>
              <a:rPr lang="en-US" alt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Kept in barns, etc.</a:t>
            </a:r>
          </a:p>
          <a:p>
            <a:pPr lvl="3"/>
            <a:r>
              <a:rPr lang="en-US" altLang="en-US" sz="2600" dirty="0">
                <a:solidFill>
                  <a:srgbClr val="00B050"/>
                </a:solidFill>
                <a:latin typeface="Comic Sans MS" panose="030F0702030302020204" pitchFamily="66" charset="0"/>
              </a:rPr>
              <a:t>Increased transmission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9FC6586-B9B9-69EA-6DA7-B36AA5F38D51}"/>
              </a:ext>
            </a:extLst>
          </p:cNvPr>
          <p:cNvSpPr txBox="1">
            <a:spLocks/>
          </p:cNvSpPr>
          <p:nvPr/>
        </p:nvSpPr>
        <p:spPr>
          <a:xfrm>
            <a:off x="9838497" y="133671"/>
            <a:ext cx="1665098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Comic Sans MS" panose="030F0702030302020204" pitchFamily="66" charset="0"/>
              </a:rPr>
              <a:t>Seasonal Population Trends</a:t>
            </a:r>
          </a:p>
        </p:txBody>
      </p:sp>
    </p:spTree>
    <p:extLst>
      <p:ext uri="{BB962C8B-B14F-4D97-AF65-F5344CB8AC3E}">
        <p14:creationId xmlns:p14="http://schemas.microsoft.com/office/powerpoint/2010/main" val="208095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1828800"/>
            <a:ext cx="8686800" cy="4800600"/>
          </a:xfrm>
        </p:spPr>
        <p:txBody>
          <a:bodyPr/>
          <a:lstStyle/>
          <a:p>
            <a:pPr marL="344488" indent="-344488"/>
            <a:r>
              <a:rPr lang="en-US" alt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In general</a:t>
            </a:r>
          </a:p>
          <a:p>
            <a:pPr marL="690563" lvl="1" indent="-347663"/>
            <a:r>
              <a:rPr lang="en-US" alt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More a nuisance than a threat</a:t>
            </a:r>
          </a:p>
          <a:p>
            <a:pPr marL="1035050" lvl="2" indent="-349250"/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Irritation &amp; Intense itching</a:t>
            </a:r>
          </a:p>
          <a:p>
            <a:pPr marL="1035050" lvl="2" indent="-349250"/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Excoriations</a:t>
            </a:r>
          </a:p>
          <a:p>
            <a:pPr marL="1379538" lvl="3" indent="-350838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Alopecia</a:t>
            </a:r>
          </a:p>
          <a:p>
            <a:pPr marL="1379538" lvl="3" indent="-350838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Secondary dermatitis</a:t>
            </a:r>
          </a:p>
          <a:p>
            <a:pPr marL="690563" lvl="1" indent="-347663"/>
            <a:r>
              <a:rPr lang="en-US" alt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Disease of neglect</a:t>
            </a:r>
          </a:p>
          <a:p>
            <a:pPr marL="1035050" lvl="2" indent="-349250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Host dirty, matted, poorly kept.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8B18D90-3388-DCBD-9874-E69809E4C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97042"/>
            <a:ext cx="6629400" cy="1187116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6000" b="1" dirty="0">
                <a:latin typeface="Comic Sans MS" panose="030F0702030302020204" pitchFamily="66" charset="0"/>
              </a:rPr>
              <a:t>Lice – Pathology</a:t>
            </a:r>
          </a:p>
        </p:txBody>
      </p:sp>
    </p:spTree>
    <p:extLst>
      <p:ext uri="{BB962C8B-B14F-4D97-AF65-F5344CB8AC3E}">
        <p14:creationId xmlns:p14="http://schemas.microsoft.com/office/powerpoint/2010/main" val="1664668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239227"/>
            <a:ext cx="3089335" cy="1665818"/>
          </a:xfrm>
        </p:spPr>
      </p:pic>
      <p:sp>
        <p:nvSpPr>
          <p:cNvPr id="61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685800"/>
            <a:ext cx="5735638" cy="990600"/>
          </a:xfrm>
        </p:spPr>
        <p:txBody>
          <a:bodyPr/>
          <a:lstStyle/>
          <a:p>
            <a:pPr eaLnBrk="1" hangingPunct="1"/>
            <a:r>
              <a:rPr lang="en-US" sz="4800" b="1" dirty="0">
                <a:latin typeface="Comic Sans MS"/>
                <a:cs typeface="Comic Sans MS"/>
              </a:rPr>
              <a:t>Lice - Pathology</a:t>
            </a:r>
            <a:endParaRPr lang="en-US" sz="4800" dirty="0"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494" y="4114801"/>
            <a:ext cx="2588430" cy="1940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312" y="2149105"/>
            <a:ext cx="3100046" cy="18204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258" y="4036263"/>
            <a:ext cx="3280698" cy="2342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406"/>
          <a:stretch/>
        </p:blipFill>
        <p:spPr>
          <a:xfrm>
            <a:off x="8477745" y="4638229"/>
            <a:ext cx="3308590" cy="2092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745" y="2043953"/>
            <a:ext cx="3028455" cy="20091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77655" y="6055542"/>
            <a:ext cx="2734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https://www.youtube.com/watch?v=52RFSZMF5lc</a:t>
            </a:r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CD0D74-96C1-6BD5-DFD7-393CDD3A7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1754829"/>
            <a:ext cx="9144793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0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358715"/>
            <a:ext cx="5638800" cy="1066800"/>
          </a:xfrm>
        </p:spPr>
        <p:txBody>
          <a:bodyPr/>
          <a:lstStyle/>
          <a:p>
            <a:r>
              <a:rPr lang="en-US" sz="5400" b="1" dirty="0">
                <a:latin typeface="Comic Sans MS"/>
                <a:cs typeface="Comic Sans MS"/>
              </a:rPr>
              <a:t>Lice Groups</a:t>
            </a:r>
            <a:endParaRPr lang="en-US" sz="5400" dirty="0">
              <a:latin typeface="Comic Sans MS"/>
              <a:cs typeface="Comic Sans MS"/>
            </a:endParaRPr>
          </a:p>
        </p:txBody>
      </p:sp>
      <p:pic>
        <p:nvPicPr>
          <p:cNvPr id="11" name="Content Placeholder 2" descr="bovicola1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47894" y="1435478"/>
            <a:ext cx="1828801" cy="3072648"/>
          </a:xfr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552388" y="3962400"/>
            <a:ext cx="461981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atin typeface="Comic Sans MS"/>
                <a:cs typeface="Comic Sans MS"/>
              </a:rPr>
              <a:t>MALLOPHAGAN LICE</a:t>
            </a:r>
          </a:p>
          <a:p>
            <a:pPr marL="0" indent="0" algn="ctr">
              <a:buNone/>
            </a:pPr>
            <a:r>
              <a:rPr lang="en-US" sz="2000" b="1" dirty="0">
                <a:latin typeface="Comic Sans MS"/>
                <a:cs typeface="Comic Sans MS"/>
              </a:rPr>
              <a:t>Chewing Lice</a:t>
            </a:r>
            <a:endParaRPr lang="en-US" sz="2000" dirty="0">
              <a:latin typeface="Comic Sans MS"/>
              <a:cs typeface="Comic Sans MS"/>
            </a:endParaRPr>
          </a:p>
          <a:p>
            <a:pPr>
              <a:buClr>
                <a:srgbClr val="0070C0"/>
              </a:buClr>
            </a:pPr>
            <a:r>
              <a:rPr lang="en-US" sz="2000" dirty="0">
                <a:latin typeface="Comic Sans MS"/>
                <a:cs typeface="Comic Sans MS"/>
              </a:rPr>
              <a:t>Broad head to accommodate </a:t>
            </a:r>
            <a:r>
              <a:rPr lang="en-US" sz="2000" u="sng" dirty="0">
                <a:latin typeface="Comic Sans MS"/>
                <a:cs typeface="Comic Sans MS"/>
              </a:rPr>
              <a:t>chewing mouth parts</a:t>
            </a:r>
          </a:p>
          <a:p>
            <a:pPr marL="690563" lvl="1" indent="-233363">
              <a:buClr>
                <a:schemeClr val="accent4"/>
              </a:buClr>
            </a:pPr>
            <a:r>
              <a:rPr lang="en-US" sz="1600" dirty="0">
                <a:latin typeface="Comic Sans MS"/>
                <a:cs typeface="Comic Sans MS"/>
              </a:rPr>
              <a:t>Mandibles &amp; Muscles</a:t>
            </a:r>
          </a:p>
          <a:p>
            <a:pPr>
              <a:buClr>
                <a:srgbClr val="0070C0"/>
              </a:buClr>
            </a:pPr>
            <a:r>
              <a:rPr lang="en-US" sz="2000" dirty="0">
                <a:latin typeface="Comic Sans MS"/>
                <a:cs typeface="Comic Sans MS"/>
              </a:rPr>
              <a:t>Feed on fur, feathers, epidermal debris, hair.</a:t>
            </a:r>
          </a:p>
          <a:p>
            <a:pPr>
              <a:buClr>
                <a:srgbClr val="0070C0"/>
              </a:buClr>
            </a:pPr>
            <a:r>
              <a:rPr lang="en-US" sz="2000" dirty="0">
                <a:latin typeface="Comic Sans MS"/>
                <a:cs typeface="Comic Sans MS"/>
              </a:rPr>
              <a:t>Birds and Mammals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6372413" y="4071520"/>
            <a:ext cx="4066987" cy="263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atin typeface="Comic Sans MS"/>
                <a:cs typeface="Comic Sans MS"/>
              </a:rPr>
              <a:t>ANOPLURAN LICE</a:t>
            </a:r>
          </a:p>
          <a:p>
            <a:pPr marL="0" indent="0" algn="ctr">
              <a:buNone/>
            </a:pPr>
            <a:r>
              <a:rPr lang="en-US" sz="2000" b="1" dirty="0">
                <a:latin typeface="Comic Sans MS"/>
                <a:cs typeface="Comic Sans MS"/>
              </a:rPr>
              <a:t>Sucking lice</a:t>
            </a:r>
            <a:endParaRPr lang="en-US" sz="2000" dirty="0">
              <a:latin typeface="Comic Sans MS"/>
              <a:cs typeface="Comic Sans MS"/>
            </a:endParaRPr>
          </a:p>
          <a:p>
            <a:pPr>
              <a:buClr>
                <a:srgbClr val="0070C0"/>
              </a:buClr>
            </a:pPr>
            <a:r>
              <a:rPr lang="en-US" sz="2000" dirty="0">
                <a:latin typeface="Comic Sans MS"/>
                <a:cs typeface="Comic Sans MS"/>
              </a:rPr>
              <a:t>Narrow head w/ piercing &amp; </a:t>
            </a:r>
            <a:r>
              <a:rPr lang="en-US" sz="2000" u="sng" dirty="0">
                <a:latin typeface="Comic Sans MS"/>
                <a:cs typeface="Comic Sans MS"/>
              </a:rPr>
              <a:t>sucking mouth parts</a:t>
            </a:r>
            <a:endParaRPr lang="en-US" sz="2000" dirty="0">
              <a:latin typeface="Comic Sans MS"/>
              <a:cs typeface="Comic Sans MS"/>
            </a:endParaRPr>
          </a:p>
          <a:p>
            <a:pPr>
              <a:buClr>
                <a:srgbClr val="0070C0"/>
              </a:buClr>
            </a:pPr>
            <a:r>
              <a:rPr lang="en-US" sz="2000" dirty="0">
                <a:latin typeface="Comic Sans MS"/>
                <a:cs typeface="Comic Sans MS"/>
              </a:rPr>
              <a:t>Feed entirely on blood. </a:t>
            </a:r>
          </a:p>
          <a:p>
            <a:pPr>
              <a:buClr>
                <a:srgbClr val="0070C0"/>
              </a:buClr>
            </a:pPr>
            <a:r>
              <a:rPr lang="en-US" sz="2000" dirty="0">
                <a:latin typeface="Comic Sans MS"/>
                <a:cs typeface="Comic Sans MS"/>
              </a:rPr>
              <a:t>Mammals only</a:t>
            </a:r>
          </a:p>
        </p:txBody>
      </p:sp>
      <p:pic>
        <p:nvPicPr>
          <p:cNvPr id="10" name="Picture 9" descr="linognathus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53513" y="1323731"/>
            <a:ext cx="1828800" cy="329614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6172200" y="1905000"/>
            <a:ext cx="0" cy="4800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96645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1828800" y="1828799"/>
            <a:ext cx="9906000" cy="4814887"/>
          </a:xfrm>
        </p:spPr>
        <p:txBody>
          <a:bodyPr/>
          <a:lstStyle/>
          <a:p>
            <a:pPr marL="0" indent="0">
              <a:buNone/>
            </a:pPr>
            <a:r>
              <a:rPr lang="en-US" sz="4400" b="1" u="sng" dirty="0">
                <a:latin typeface="Comic Sans MS"/>
                <a:cs typeface="Comic Sans MS"/>
              </a:rPr>
              <a:t>Pathology</a:t>
            </a:r>
          </a:p>
          <a:p>
            <a:pPr marL="344488" indent="-344488"/>
            <a:r>
              <a:rPr lang="en-US" sz="3200" dirty="0">
                <a:latin typeface="Comic Sans MS"/>
                <a:cs typeface="Comic Sans MS"/>
              </a:rPr>
              <a:t>Feed on fur, feathers &amp; epidermal debris</a:t>
            </a:r>
          </a:p>
          <a:p>
            <a:pPr marL="344488" indent="-344488"/>
            <a:r>
              <a:rPr lang="en-US" sz="3200" dirty="0">
                <a:latin typeface="Comic Sans MS"/>
                <a:cs typeface="Comic Sans MS"/>
              </a:rPr>
              <a:t>Irritation / Pruritus </a:t>
            </a:r>
          </a:p>
          <a:p>
            <a:pPr marL="569913" lvl="1" indent="-341313"/>
            <a:r>
              <a:rPr lang="en-US" sz="2800" dirty="0">
                <a:latin typeface="Comic Sans MS"/>
                <a:cs typeface="Comic Sans MS"/>
              </a:rPr>
              <a:t>Restless, stressed animals</a:t>
            </a:r>
          </a:p>
          <a:p>
            <a:pPr marL="569913" lvl="1" indent="-341313"/>
            <a:r>
              <a:rPr lang="en-US" sz="2800" dirty="0">
                <a:latin typeface="Comic Sans MS"/>
                <a:cs typeface="Comic Sans MS"/>
              </a:rPr>
              <a:t>Host bites / scratches </a:t>
            </a:r>
            <a:r>
              <a:rPr lang="en-US" sz="3200" dirty="0">
                <a:latin typeface="Comic Sans MS"/>
                <a:cs typeface="Comic Sans MS"/>
              </a:rPr>
              <a:t>=&gt;</a:t>
            </a:r>
            <a:r>
              <a:rPr lang="en-US" sz="2800" dirty="0">
                <a:latin typeface="Comic Sans MS"/>
                <a:cs typeface="Comic Sans MS"/>
              </a:rPr>
              <a:t> self-trauma </a:t>
            </a:r>
          </a:p>
          <a:p>
            <a:pPr marL="914400" lvl="2" indent="-228600"/>
            <a:r>
              <a:rPr lang="en-US" sz="2400" dirty="0">
                <a:latin typeface="Comic Sans MS"/>
                <a:cs typeface="Comic Sans MS"/>
              </a:rPr>
              <a:t>skin, fur, wool, feather damage</a:t>
            </a:r>
          </a:p>
          <a:p>
            <a:pPr marL="569913" lvl="1" indent="-341313"/>
            <a:r>
              <a:rPr lang="en-US" sz="2800" dirty="0">
                <a:latin typeface="Comic Sans MS"/>
                <a:cs typeface="Comic Sans MS"/>
              </a:rPr>
              <a:t>Decrease productivity</a:t>
            </a:r>
          </a:p>
          <a:p>
            <a:pPr marL="914400" lvl="2" indent="-223838"/>
            <a:r>
              <a:rPr lang="en-US" sz="2400" dirty="0">
                <a:latin typeface="Comic Sans MS"/>
                <a:cs typeface="Comic Sans MS"/>
              </a:rPr>
              <a:t>Egg and milk production decline.</a:t>
            </a:r>
          </a:p>
          <a:p>
            <a:pPr marL="914400" lvl="2" indent="-223838"/>
            <a:r>
              <a:rPr lang="en-US" sz="2400" dirty="0">
                <a:latin typeface="Comic Sans MS"/>
                <a:cs typeface="Comic Sans MS"/>
              </a:rPr>
              <a:t>Decreased Feed conversion.</a:t>
            </a:r>
          </a:p>
          <a:p>
            <a:endParaRPr lang="en-US" sz="3200" dirty="0">
              <a:latin typeface="Comic Sans MS"/>
              <a:cs typeface="Comic Sans MS"/>
            </a:endParaRPr>
          </a:p>
          <a:p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61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14313"/>
            <a:ext cx="9144793" cy="1462087"/>
          </a:xfrm>
        </p:spPr>
        <p:txBody>
          <a:bodyPr/>
          <a:lstStyle/>
          <a:p>
            <a:pPr algn="ctr" eaLnBrk="1" hangingPunct="1"/>
            <a:r>
              <a:rPr lang="en-US" sz="4800" b="1" dirty="0">
                <a:latin typeface="Comic Sans MS"/>
                <a:cs typeface="Comic Sans MS"/>
              </a:rPr>
              <a:t>Mallophagan (Chewing) Lice</a:t>
            </a:r>
            <a:endParaRPr lang="en-US" sz="4800" dirty="0">
              <a:latin typeface="Comic Sans MS"/>
              <a:cs typeface="Comic Sans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5CAE8F-CA15-CA80-6B37-E9EC3C09B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0939"/>
            <a:ext cx="9144793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31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4313"/>
            <a:ext cx="7804150" cy="1462087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b="1" dirty="0">
                <a:latin typeface="Comic Sans MS" panose="030F0702030302020204" pitchFamily="66" charset="0"/>
              </a:rPr>
              <a:t>Some Mallophagans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2057401"/>
            <a:ext cx="7772400" cy="4535487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Bovicola (Damalinia</a:t>
            </a:r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) spp.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cattle, horses, sheep</a:t>
            </a:r>
          </a:p>
          <a:p>
            <a:pPr eaLnBrk="1" hangingPunct="1"/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Trichodectes canis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dog (intermediate host for </a:t>
            </a:r>
            <a:r>
              <a:rPr lang="en-US" altLang="en-US" sz="2400" i="1" dirty="0">
                <a:solidFill>
                  <a:srgbClr val="000000"/>
                </a:solidFill>
                <a:latin typeface="Comic Sans MS" panose="030F0702030302020204" pitchFamily="66" charset="0"/>
              </a:rPr>
              <a:t>Dipylidium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/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Felicola subrostratus 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(only louse of cats)</a:t>
            </a:r>
          </a:p>
          <a:p>
            <a:r>
              <a:rPr lang="en-US" sz="2800" i="1" dirty="0">
                <a:latin typeface="Comic Sans MS" panose="030F0702030302020204" pitchFamily="66" charset="0"/>
              </a:rPr>
              <a:t>Menacanthus stramineus </a:t>
            </a:r>
            <a:r>
              <a:rPr lang="en-US" sz="2000" dirty="0">
                <a:latin typeface="Comic Sans MS" panose="030F0702030302020204" pitchFamily="66" charset="0"/>
              </a:rPr>
              <a:t>(</a:t>
            </a:r>
            <a:r>
              <a:rPr lang="en-US" altLang="en-US" sz="2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Chicken Body Louse), </a:t>
            </a:r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Menopon gallinae  </a:t>
            </a:r>
            <a:r>
              <a:rPr lang="en-US" altLang="en-US" sz="2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(Shaft Louse)</a:t>
            </a:r>
            <a:endParaRPr lang="en-US" altLang="en-US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poultry</a:t>
            </a:r>
          </a:p>
        </p:txBody>
      </p:sp>
    </p:spTree>
    <p:extLst>
      <p:ext uri="{BB962C8B-B14F-4D97-AF65-F5344CB8AC3E}">
        <p14:creationId xmlns:p14="http://schemas.microsoft.com/office/powerpoint/2010/main" val="222181958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56402" y="76200"/>
            <a:ext cx="9401997" cy="1462088"/>
          </a:xfrm>
        </p:spPr>
        <p:txBody>
          <a:bodyPr/>
          <a:lstStyle/>
          <a:p>
            <a:pPr algn="ctr" eaLnBrk="1" hangingPunct="1"/>
            <a:r>
              <a:rPr lang="en-US" sz="4800" b="1" dirty="0">
                <a:latin typeface="Comic Sans MS"/>
                <a:cs typeface="Comic Sans MS"/>
              </a:rPr>
              <a:t>Mallophagan (Chewing) Lice</a:t>
            </a:r>
            <a:endParaRPr lang="en-US" sz="4800" dirty="0">
              <a:latin typeface="Comic Sans MS"/>
              <a:cs typeface="Comic Sans MS"/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2209800" y="6096000"/>
            <a:ext cx="7391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</a:rPr>
              <a:t>Ex. </a:t>
            </a:r>
            <a:r>
              <a:rPr lang="en-US" i="1" dirty="0">
                <a:latin typeface="Comic Sans MS"/>
                <a:cs typeface="Comic Sans MS"/>
              </a:rPr>
              <a:t>Trichodectes, Felicola, Bovicola</a:t>
            </a:r>
            <a:r>
              <a:rPr lang="en-US" dirty="0">
                <a:latin typeface="Comic Sans MS"/>
                <a:cs typeface="Comic Sans MS"/>
              </a:rPr>
              <a:t> 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3" name="Picture 2" descr="felico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666" y="1664595"/>
            <a:ext cx="2370667" cy="4267200"/>
          </a:xfrm>
          <a:prstGeom prst="rect">
            <a:avLst/>
          </a:prstGeom>
        </p:spPr>
      </p:pic>
      <p:pic>
        <p:nvPicPr>
          <p:cNvPr id="6" name="Picture 5" descr="bovicola_bovi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6653" y="1683776"/>
            <a:ext cx="2109086" cy="4273176"/>
          </a:xfrm>
          <a:prstGeom prst="rect">
            <a:avLst/>
          </a:prstGeom>
        </p:spPr>
      </p:pic>
      <p:pic>
        <p:nvPicPr>
          <p:cNvPr id="7" name="Picture 6" descr="trichodecte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800" y="1664595"/>
            <a:ext cx="3400000" cy="4267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DAF465-63A1-3479-390E-13A2E039B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03" y="1295400"/>
            <a:ext cx="9144793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31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1600200" y="1772422"/>
            <a:ext cx="8763000" cy="4933179"/>
          </a:xfrm>
        </p:spPr>
        <p:txBody>
          <a:bodyPr/>
          <a:lstStyle/>
          <a:p>
            <a:pPr marL="0" indent="0">
              <a:buNone/>
            </a:pPr>
            <a:r>
              <a:rPr lang="en-US" sz="3200" b="1" u="sng" dirty="0">
                <a:latin typeface="Comic Sans MS"/>
                <a:cs typeface="Comic Sans MS"/>
              </a:rPr>
              <a:t>Pathology</a:t>
            </a:r>
          </a:p>
          <a:p>
            <a:r>
              <a:rPr lang="en-US" sz="2800" dirty="0">
                <a:latin typeface="Comic Sans MS"/>
                <a:cs typeface="Comic Sans MS"/>
              </a:rPr>
              <a:t>Feed on Blood</a:t>
            </a:r>
          </a:p>
          <a:p>
            <a:pPr lvl="1"/>
            <a:r>
              <a:rPr lang="en-US" sz="2400" dirty="0">
                <a:latin typeface="Comic Sans MS"/>
                <a:cs typeface="Comic Sans MS"/>
              </a:rPr>
              <a:t>Anemia &amp; debilitation</a:t>
            </a:r>
          </a:p>
          <a:p>
            <a:pPr lvl="1"/>
            <a:r>
              <a:rPr lang="en-US" sz="2400" dirty="0">
                <a:latin typeface="Comic Sans MS"/>
                <a:cs typeface="Comic Sans MS"/>
              </a:rPr>
              <a:t>Staining of wool</a:t>
            </a:r>
          </a:p>
          <a:p>
            <a:r>
              <a:rPr lang="en-US" sz="2800" dirty="0">
                <a:latin typeface="Comic Sans MS"/>
                <a:cs typeface="Comic Sans MS"/>
              </a:rPr>
              <a:t>Irritation / Pruritus </a:t>
            </a:r>
          </a:p>
          <a:p>
            <a:pPr marL="457200" lvl="1" indent="-228600"/>
            <a:r>
              <a:rPr lang="en-US" sz="2400" dirty="0">
                <a:latin typeface="Comic Sans MS"/>
                <a:cs typeface="Comic Sans MS"/>
              </a:rPr>
              <a:t>Restless, stressed animals</a:t>
            </a:r>
          </a:p>
          <a:p>
            <a:pPr marL="457200" lvl="1" indent="-228600"/>
            <a:r>
              <a:rPr lang="en-US" sz="2400" dirty="0">
                <a:latin typeface="Comic Sans MS"/>
                <a:cs typeface="Comic Sans MS"/>
              </a:rPr>
              <a:t>Host bites / scratch </a:t>
            </a:r>
            <a:r>
              <a:rPr lang="en-US" sz="2000" dirty="0">
                <a:latin typeface="Comic Sans MS"/>
                <a:cs typeface="Comic Sans MS"/>
              </a:rPr>
              <a:t>=&gt;</a:t>
            </a:r>
            <a:r>
              <a:rPr lang="en-US" sz="2400" dirty="0">
                <a:latin typeface="Comic Sans MS"/>
                <a:cs typeface="Comic Sans MS"/>
              </a:rPr>
              <a:t> self-trauma </a:t>
            </a:r>
          </a:p>
          <a:p>
            <a:pPr lvl="2"/>
            <a:r>
              <a:rPr lang="en-US" sz="2000" dirty="0">
                <a:latin typeface="Comic Sans MS"/>
                <a:cs typeface="Comic Sans MS"/>
              </a:rPr>
              <a:t>skin, fur, wool, feather damage</a:t>
            </a:r>
          </a:p>
          <a:p>
            <a:pPr marL="457200" lvl="1" indent="-228600"/>
            <a:r>
              <a:rPr lang="en-US" sz="2400" dirty="0">
                <a:latin typeface="Comic Sans MS"/>
                <a:cs typeface="Comic Sans MS"/>
              </a:rPr>
              <a:t>Decrease productivity</a:t>
            </a:r>
          </a:p>
          <a:p>
            <a:pPr marL="1149350" lvl="2"/>
            <a:r>
              <a:rPr lang="en-US" sz="2000" dirty="0">
                <a:latin typeface="Comic Sans MS"/>
                <a:cs typeface="Comic Sans MS"/>
              </a:rPr>
              <a:t>Milk production decline.</a:t>
            </a:r>
          </a:p>
          <a:p>
            <a:pPr marL="1149350" lvl="2"/>
            <a:r>
              <a:rPr lang="en-US" sz="2000" dirty="0">
                <a:latin typeface="Comic Sans MS"/>
                <a:cs typeface="Comic Sans MS"/>
              </a:rPr>
              <a:t>Decreased Feed conversion.</a:t>
            </a:r>
          </a:p>
        </p:txBody>
      </p:sp>
      <p:sp>
        <p:nvSpPr>
          <p:cNvPr id="61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08807" y="152399"/>
            <a:ext cx="8229600" cy="1462087"/>
          </a:xfrm>
        </p:spPr>
        <p:txBody>
          <a:bodyPr/>
          <a:lstStyle/>
          <a:p>
            <a:pPr algn="ctr" eaLnBrk="1" hangingPunct="1"/>
            <a:r>
              <a:rPr lang="en-US" sz="4800" b="1" dirty="0">
                <a:latin typeface="Comic Sans MS"/>
                <a:cs typeface="Comic Sans MS"/>
              </a:rPr>
              <a:t>Anopluran (Sucking) Lice</a:t>
            </a:r>
            <a:endParaRPr lang="en-US" sz="4800" dirty="0"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1614486"/>
            <a:ext cx="4062484" cy="2844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055254-FBBA-C7D3-0738-873A717D0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07" y="1371600"/>
            <a:ext cx="9144793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44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5791200" cy="969242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>
                <a:latin typeface="Comic Sans MS" panose="030F0702030302020204" pitchFamily="66" charset="0"/>
              </a:rPr>
              <a:t>Flea - Life Cycle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676400"/>
            <a:ext cx="8907462" cy="4343400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Complex metamorphosis (= Holometabolous)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Egg, Larva (x3), Pupa, Adult</a:t>
            </a:r>
          </a:p>
          <a:p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Adults (male &amp; female)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feed on blood (= parasitic)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mate on the host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take multiple meals throughout life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female lays multiple clutches of eggs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few eggs each time but several hundred in lifetime</a:t>
            </a:r>
          </a:p>
          <a:p>
            <a:pPr marL="0" indent="0">
              <a:buNone/>
            </a:pPr>
            <a:endParaRPr lang="en-US" alt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534400" y="2590800"/>
            <a:ext cx="2971800" cy="2286000"/>
            <a:chOff x="5791200" y="2819400"/>
            <a:chExt cx="2971800" cy="2286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1200" y="2819400"/>
              <a:ext cx="2971800" cy="210790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8229600" y="4724400"/>
              <a:ext cx="533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14550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9444" y="381000"/>
            <a:ext cx="10267156" cy="1143000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b="1" dirty="0">
                <a:latin typeface="Comic Sans MS" panose="030F0702030302020204" pitchFamily="66" charset="0"/>
              </a:rPr>
              <a:t>Some Anoplurans of Domestic Animals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720847" y="1752600"/>
            <a:ext cx="8726488" cy="4078288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en-US" sz="2800" b="1" u="sng" dirty="0">
                <a:latin typeface="Comic Sans MS" panose="030F0702030302020204" pitchFamily="66" charset="0"/>
              </a:rPr>
              <a:t>Cattle</a:t>
            </a:r>
          </a:p>
          <a:p>
            <a:pPr eaLnBrk="1" hangingPunct="1"/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Haematopinus eurysternus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Short-nosed cattle louse</a:t>
            </a:r>
            <a:endParaRPr lang="en-US" altLang="en-US" sz="2400" i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Linognathus vituli</a:t>
            </a:r>
            <a:endParaRPr lang="en-US" altLang="en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Long-nosed cattle louse</a:t>
            </a:r>
          </a:p>
          <a:p>
            <a:pPr eaLnBrk="1" hangingPunct="1"/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Solenopotes capillatus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Little blue cattle louse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AD528-EAF8-8774-5531-BDB1328DCD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01"/>
          <a:stretch/>
        </p:blipFill>
        <p:spPr>
          <a:xfrm>
            <a:off x="6705601" y="3200400"/>
            <a:ext cx="418508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0658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752600"/>
            <a:ext cx="8153400" cy="4383087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en-US" sz="2800" b="1" u="sng" dirty="0">
                <a:latin typeface="Comic Sans MS" panose="030F0702030302020204" pitchFamily="66" charset="0"/>
              </a:rPr>
              <a:t>Horse</a:t>
            </a:r>
            <a:endParaRPr lang="en-US" altLang="en-US" sz="2800" b="1" u="sng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Haematopinus asini </a:t>
            </a:r>
          </a:p>
          <a:p>
            <a:pPr marL="0" indent="0">
              <a:buNone/>
            </a:pPr>
            <a:r>
              <a:rPr lang="en-US" altLang="en-US" sz="2800" b="1" u="sng" dirty="0">
                <a:latin typeface="Comic Sans MS" panose="030F0702030302020204" pitchFamily="66" charset="0"/>
              </a:rPr>
              <a:t>Pig</a:t>
            </a:r>
            <a:endParaRPr lang="en-US" altLang="en-US" sz="2800" b="1" u="sng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Haematopinus suis</a:t>
            </a:r>
            <a:endParaRPr lang="en-US" altLang="en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only louse of pigs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Mechanical vector for swine pox</a:t>
            </a:r>
          </a:p>
          <a:p>
            <a:pPr marL="0" indent="0">
              <a:buNone/>
            </a:pPr>
            <a:r>
              <a:rPr lang="en-US" altLang="en-US" sz="2800" b="1" u="sng" dirty="0">
                <a:latin typeface="Comic Sans MS" panose="030F0702030302020204" pitchFamily="66" charset="0"/>
              </a:rPr>
              <a:t>Dog</a:t>
            </a:r>
            <a:endParaRPr lang="en-US" altLang="en-US" sz="2800" b="1" u="sng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Linognathus setosus</a:t>
            </a:r>
            <a:endParaRPr lang="en-US" altLang="en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2004056"/>
            <a:ext cx="4341888" cy="284988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9A8E98F-39A1-FFF6-98AF-732235293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9444" y="381000"/>
            <a:ext cx="10267156" cy="1143000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b="1" dirty="0">
                <a:latin typeface="Comic Sans MS" panose="030F0702030302020204" pitchFamily="66" charset="0"/>
              </a:rPr>
              <a:t>Some Anoplurans of Domestic Animals </a:t>
            </a:r>
          </a:p>
        </p:txBody>
      </p:sp>
    </p:spTree>
    <p:extLst>
      <p:ext uri="{BB962C8B-B14F-4D97-AF65-F5344CB8AC3E}">
        <p14:creationId xmlns:p14="http://schemas.microsoft.com/office/powerpoint/2010/main" val="145936412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56402" y="130685"/>
            <a:ext cx="7725597" cy="1462087"/>
          </a:xfrm>
        </p:spPr>
        <p:txBody>
          <a:bodyPr/>
          <a:lstStyle/>
          <a:p>
            <a:pPr algn="ctr" eaLnBrk="1" hangingPunct="1"/>
            <a:r>
              <a:rPr lang="en-US" sz="4400" b="1" dirty="0">
                <a:latin typeface="Comic Sans MS"/>
                <a:cs typeface="Comic Sans MS"/>
              </a:rPr>
              <a:t>Anopluran (Sucking) Lice</a:t>
            </a:r>
            <a:endParaRPr lang="en-US" sz="4400" dirty="0">
              <a:latin typeface="Comic Sans MS"/>
              <a:cs typeface="Comic Sans MS"/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1676400" y="6096000"/>
            <a:ext cx="8915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</a:rPr>
              <a:t>Ex. </a:t>
            </a:r>
            <a:r>
              <a:rPr lang="en-US" i="1" dirty="0">
                <a:latin typeface="Comic Sans MS"/>
                <a:cs typeface="Comic Sans MS"/>
              </a:rPr>
              <a:t>Haematopinus, Linognathus, Solenopotes</a:t>
            </a:r>
            <a:r>
              <a:rPr lang="en-US" dirty="0">
                <a:latin typeface="Comic Sans MS"/>
                <a:cs typeface="Comic Sans MS"/>
              </a:rPr>
              <a:t> 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3" name="Picture 2" descr="hemato_su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274332"/>
            <a:ext cx="3175000" cy="3213100"/>
          </a:xfrm>
          <a:prstGeom prst="rect">
            <a:avLst/>
          </a:prstGeom>
        </p:spPr>
      </p:pic>
      <p:pic>
        <p:nvPicPr>
          <p:cNvPr id="6" name="Picture 5" descr="solenoptes_4x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8083" y="1837764"/>
            <a:ext cx="2602807" cy="4105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63516" y="1905000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Solenopotes sp.</a:t>
            </a:r>
          </a:p>
        </p:txBody>
      </p:sp>
      <p:pic>
        <p:nvPicPr>
          <p:cNvPr id="8" name="Picture 7" descr="linognathu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300" y="1905000"/>
            <a:ext cx="2019300" cy="403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3CE34C-8360-9D59-FF37-F41A1FB10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03" y="1295400"/>
            <a:ext cx="9144793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64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789" y="491283"/>
            <a:ext cx="9062738" cy="9625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Observational Diagnostics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8574868" y="5799020"/>
            <a:ext cx="26164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www.nadis.org.uk</a:t>
            </a:r>
            <a:r>
              <a:rPr lang="en-US" sz="800" dirty="0"/>
              <a:t>/disease-a-z/sheep/sheep-scab/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0" y="3261749"/>
            <a:ext cx="4051748" cy="2701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06" y="2808958"/>
            <a:ext cx="4182884" cy="29498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070" y="5962914"/>
            <a:ext cx="389837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https://</a:t>
            </a:r>
            <a:r>
              <a:rPr lang="en-US" sz="800" dirty="0" err="1"/>
              <a:t>www.hpj.com</a:t>
            </a:r>
            <a:r>
              <a:rPr lang="en-US" sz="800" dirty="0"/>
              <a:t>/livestock/winter-conditions-mean-cattle-lice-numbers-increase/article_8b04b42f-adab-5e5e-babe-c355c08f90e2.html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88911C-35E7-031F-C968-C41105FFA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651" y="1703967"/>
            <a:ext cx="2712698" cy="3508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C7FBF1-EE99-5D1D-B414-B044EA07503A}"/>
              </a:ext>
            </a:extLst>
          </p:cNvPr>
          <p:cNvSpPr txBox="1"/>
          <p:nvPr/>
        </p:nvSpPr>
        <p:spPr>
          <a:xfrm>
            <a:off x="867767" y="2765854"/>
            <a:ext cx="270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Signs of Pruritus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8783B1-322B-A99A-3A5A-6C6D8557F6F4}"/>
              </a:ext>
            </a:extLst>
          </p:cNvPr>
          <p:cNvSpPr txBox="1"/>
          <p:nvPr/>
        </p:nvSpPr>
        <p:spPr>
          <a:xfrm>
            <a:off x="4925655" y="5212736"/>
            <a:ext cx="2008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Alopecia</a:t>
            </a:r>
          </a:p>
          <a:p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&amp; Messy Tail-head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8885BB-8413-210B-190D-A52572FF2D80}"/>
              </a:ext>
            </a:extLst>
          </p:cNvPr>
          <p:cNvSpPr txBox="1"/>
          <p:nvPr/>
        </p:nvSpPr>
        <p:spPr>
          <a:xfrm>
            <a:off x="8574868" y="6105619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Active Pruritus</a:t>
            </a:r>
          </a:p>
        </p:txBody>
      </p:sp>
    </p:spTree>
    <p:extLst>
      <p:ext uri="{BB962C8B-B14F-4D97-AF65-F5344CB8AC3E}">
        <p14:creationId xmlns:p14="http://schemas.microsoft.com/office/powerpoint/2010/main" val="2017370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1746C82-B5EA-28D9-0626-C6D3482506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73" y="155227"/>
            <a:ext cx="3596952" cy="27007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664FAA-A933-776E-B4A7-9CC1AFDD72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907" y="481813"/>
            <a:ext cx="4762095" cy="3571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70BBE7-FB80-5A74-FD34-5A5D791CA6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420" y="310484"/>
            <a:ext cx="3462307" cy="22331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75E090-69CC-2016-E893-D2C10DC0A009}"/>
              </a:ext>
            </a:extLst>
          </p:cNvPr>
          <p:cNvSpPr txBox="1"/>
          <p:nvPr/>
        </p:nvSpPr>
        <p:spPr>
          <a:xfrm>
            <a:off x="5906750" y="3376088"/>
            <a:ext cx="1338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Horse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603FCF-9413-25E8-481F-2409BAD609BA}"/>
              </a:ext>
            </a:extLst>
          </p:cNvPr>
          <p:cNvSpPr txBox="1"/>
          <p:nvPr/>
        </p:nvSpPr>
        <p:spPr>
          <a:xfrm>
            <a:off x="8473889" y="310484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Cow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E5DEAF-2D49-3A30-F724-AF353CC8A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436" y="3803655"/>
            <a:ext cx="3515702" cy="23183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F3920D-C88B-9EEF-B690-CD3874F14729}"/>
              </a:ext>
            </a:extLst>
          </p:cNvPr>
          <p:cNvSpPr txBox="1"/>
          <p:nvPr/>
        </p:nvSpPr>
        <p:spPr>
          <a:xfrm>
            <a:off x="8099436" y="5537205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Pig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B36BB3-CC9D-878C-1A77-BE7198815C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4167" y="3960863"/>
            <a:ext cx="4876800" cy="2438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8CEDD-EEF1-652C-4DE1-E8727F4AED01}"/>
              </a:ext>
            </a:extLst>
          </p:cNvPr>
          <p:cNvSpPr txBox="1"/>
          <p:nvPr/>
        </p:nvSpPr>
        <p:spPr>
          <a:xfrm>
            <a:off x="2696470" y="2201420"/>
            <a:ext cx="83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63E03-7351-9A15-DC91-A7BCFA96E389}"/>
              </a:ext>
            </a:extLst>
          </p:cNvPr>
          <p:cNvSpPr txBox="1"/>
          <p:nvPr/>
        </p:nvSpPr>
        <p:spPr>
          <a:xfrm>
            <a:off x="3618791" y="5887041"/>
            <a:ext cx="1656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Chicken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914030-F0D7-9F4C-5371-170C37A0F823}"/>
              </a:ext>
            </a:extLst>
          </p:cNvPr>
          <p:cNvSpPr txBox="1"/>
          <p:nvPr/>
        </p:nvSpPr>
        <p:spPr>
          <a:xfrm>
            <a:off x="573558" y="3028709"/>
            <a:ext cx="2627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Diagnostics?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439400-7253-5217-6D84-C30D96FBF806}"/>
              </a:ext>
            </a:extLst>
          </p:cNvPr>
          <p:cNvSpPr txBox="1"/>
          <p:nvPr/>
        </p:nvSpPr>
        <p:spPr>
          <a:xfrm>
            <a:off x="5688296" y="4647550"/>
            <a:ext cx="1775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Look for Lice</a:t>
            </a:r>
          </a:p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&amp; Nits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4132C3-5A5E-363C-A659-D3A55205709B}"/>
              </a:ext>
            </a:extLst>
          </p:cNvPr>
          <p:cNvSpPr txBox="1"/>
          <p:nvPr/>
        </p:nvSpPr>
        <p:spPr>
          <a:xfrm>
            <a:off x="9197234" y="2696610"/>
            <a:ext cx="20521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Tape</a:t>
            </a:r>
          </a:p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Impression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28D0A8-A91B-FB60-BDCC-EDDA7C06E209}"/>
              </a:ext>
            </a:extLst>
          </p:cNvPr>
          <p:cNvSpPr txBox="1"/>
          <p:nvPr/>
        </p:nvSpPr>
        <p:spPr>
          <a:xfrm>
            <a:off x="3523716" y="5075540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  Nits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622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001000" cy="1219200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>
                <a:latin typeface="Comic Sans MS" panose="030F0702030302020204" pitchFamily="66" charset="0"/>
              </a:rPr>
              <a:t>Diagnosis / Surveillance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965385"/>
            <a:ext cx="8458200" cy="4495800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44488" indent="-344488" eaLnBrk="1" hangingPunct="1"/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Observe Animal Behavior and Appearance</a:t>
            </a:r>
          </a:p>
          <a:p>
            <a:pPr marL="690563" lvl="1" indent="-347663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Increased scratching behavior</a:t>
            </a:r>
          </a:p>
          <a:p>
            <a:pPr marL="690563" lvl="1" indent="-347663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Soiled or Loss of hair, wool, feathers</a:t>
            </a:r>
          </a:p>
          <a:p>
            <a:pPr marL="344488" indent="-344488" eaLnBrk="1" hangingPunct="1"/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Direct inspection of host for lice and nits</a:t>
            </a:r>
          </a:p>
          <a:p>
            <a:pPr marL="690563" lvl="1" indent="-347663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Part hair, wool, feathers to inspect skin</a:t>
            </a:r>
          </a:p>
          <a:p>
            <a:pPr marL="966788" lvl="2" indent="-280988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Tape impression</a:t>
            </a:r>
          </a:p>
          <a:p>
            <a:pPr marL="690563" lvl="1" indent="-347663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Nits cemented to hair, wool, feathers.</a:t>
            </a:r>
          </a:p>
          <a:p>
            <a:pPr marL="344488" indent="-344488"/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More vigilant in Late Fall &amp; Winter. </a:t>
            </a:r>
            <a:r>
              <a:rPr lang="en-US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Why?</a:t>
            </a:r>
          </a:p>
          <a:p>
            <a:pPr marL="0" indent="0">
              <a:buNone/>
            </a:pPr>
            <a:endParaRPr lang="en-US" altLang="en-US" sz="3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431180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6477000" cy="1219200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>
                <a:latin typeface="Comic Sans MS" panose="030F0702030302020204" pitchFamily="66" charset="0"/>
              </a:rPr>
              <a:t>Treatment of Lice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7253"/>
            <a:ext cx="11506200" cy="4852147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44488" indent="-344488" eaLnBrk="1" hangingPunct="1"/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Topical insecticides</a:t>
            </a:r>
          </a:p>
          <a:p>
            <a:pPr marL="690563" lvl="1" indent="-347663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Pour-</a:t>
            </a:r>
            <a:r>
              <a:rPr lang="en-US" altLang="en-US" sz="2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ons</a:t>
            </a:r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, sprays or dips</a:t>
            </a:r>
          </a:p>
          <a:p>
            <a:pPr marL="690563" lvl="1" indent="-347663"/>
            <a:r>
              <a:rPr lang="en-US" altLang="en-US" sz="2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chewing or sucking lice</a:t>
            </a:r>
          </a:p>
          <a:p>
            <a:pPr marL="690563" lvl="1" indent="-347663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Treat twice at 7 to 14-day intervals </a:t>
            </a:r>
            <a:r>
              <a:rPr lang="en-US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(Why?)</a:t>
            </a:r>
          </a:p>
          <a:p>
            <a:pPr marL="914400" lvl="2" indent="-228600"/>
            <a:r>
              <a:rPr lang="en-US" alt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Insecticides don’t kill nits</a:t>
            </a:r>
          </a:p>
          <a:p>
            <a:pPr marL="344488" indent="-344488"/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Systemic insecticides</a:t>
            </a:r>
          </a:p>
          <a:p>
            <a:pPr marL="690563" lvl="1" indent="-347663"/>
            <a:r>
              <a:rPr lang="en-US" altLang="en-US" sz="2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Only sucking lice </a:t>
            </a:r>
            <a:r>
              <a:rPr lang="en-US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(Why?)</a:t>
            </a:r>
          </a:p>
          <a:p>
            <a:pPr marL="1090613" lvl="2" indent="-347663"/>
            <a:r>
              <a:rPr lang="en-US" alt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Chewing lice don’t feed on blood</a:t>
            </a:r>
          </a:p>
          <a:p>
            <a:pPr marL="344488" indent="-344488"/>
            <a:r>
              <a:rPr lang="en-US" alt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Always observe withdrawal times for production animals</a:t>
            </a:r>
          </a:p>
          <a:p>
            <a:pPr eaLnBrk="1" hangingPunct="1"/>
            <a:endParaRPr lang="en-US" altLang="en-US" sz="3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51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78099"/>
            <a:ext cx="3810000" cy="1219200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>
                <a:latin typeface="Comic Sans MS" panose="030F0702030302020204" pitchFamily="66" charset="0"/>
              </a:rPr>
              <a:t>Control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826030"/>
            <a:ext cx="8305799" cy="3203170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Confirm type of lice before treatment. </a:t>
            </a:r>
            <a:r>
              <a:rPr lang="en-US" alt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Why?</a:t>
            </a:r>
          </a:p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Good Nutrition = decreased lice population</a:t>
            </a:r>
          </a:p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New animals – Quarantine, check &amp; treat</a:t>
            </a:r>
          </a:p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Insecticide Application Methods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Sprays, Dusts, Pour-</a:t>
            </a:r>
            <a:r>
              <a:rPr lang="en-US" altLang="en-US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ons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, Injections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Self-applications – dust bags, oilers, back-rubs, ear tags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Flea control insecticides also eliminate lice</a:t>
            </a:r>
            <a:endParaRPr lang="en-US" alt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4323901"/>
            <a:ext cx="3905209" cy="2364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D232D3-1B93-903D-3E82-F75D06142347}"/>
              </a:ext>
            </a:extLst>
          </p:cNvPr>
          <p:cNvSpPr txBox="1"/>
          <p:nvPr/>
        </p:nvSpPr>
        <p:spPr>
          <a:xfrm>
            <a:off x="1390818" y="5765317"/>
            <a:ext cx="5447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 Animal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Consult / Network with Local Extension Agent regarding local / farmer preferred SOP’s</a:t>
            </a:r>
          </a:p>
        </p:txBody>
      </p:sp>
    </p:spTree>
    <p:extLst>
      <p:ext uri="{BB962C8B-B14F-4D97-AF65-F5344CB8AC3E}">
        <p14:creationId xmlns:p14="http://schemas.microsoft.com/office/powerpoint/2010/main" val="187153868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62155"/>
            <a:ext cx="5867400" cy="1371600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FYI only</a:t>
            </a:r>
            <a:br>
              <a:rPr lang="en-US" altLang="en-US" b="1" dirty="0">
                <a:latin typeface="Comic Sans MS" panose="030F0702030302020204" pitchFamily="66" charset="0"/>
              </a:rPr>
            </a:br>
            <a:r>
              <a:rPr lang="en-US" altLang="en-US" b="1" dirty="0">
                <a:latin typeface="Comic Sans MS" panose="030F0702030302020204" pitchFamily="66" charset="0"/>
              </a:rPr>
              <a:t>Human Anoplurans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828800"/>
            <a:ext cx="5486400" cy="1338595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i="1" dirty="0">
                <a:solidFill>
                  <a:srgbClr val="000000"/>
                </a:solidFill>
                <a:latin typeface="Comic Sans MS" panose="030F0702030302020204" pitchFamily="66" charset="0"/>
              </a:rPr>
              <a:t>Pediculus humanus capitis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Human head louse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Nits on hair shaft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en-US" alt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altLang="en-US" i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2743200"/>
            <a:ext cx="5715000" cy="356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1988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6D3CB11-7E3A-49BB-BCD3-3ECFD9621A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152400"/>
            <a:ext cx="5867400" cy="1371600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FYI only</a:t>
            </a:r>
            <a:br>
              <a:rPr lang="en-US" altLang="en-US" b="1" dirty="0">
                <a:latin typeface="Comic Sans MS" panose="030F0702030302020204" pitchFamily="66" charset="0"/>
              </a:rPr>
            </a:br>
            <a:r>
              <a:rPr lang="en-US" altLang="en-US" b="1" dirty="0">
                <a:latin typeface="Comic Sans MS" panose="030F0702030302020204" pitchFamily="66" charset="0"/>
              </a:rPr>
              <a:t>Human Anoplurans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8610600" cy="1981200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i="1" dirty="0">
                <a:solidFill>
                  <a:srgbClr val="000000"/>
                </a:solidFill>
                <a:latin typeface="Comic Sans MS" panose="030F0702030302020204" pitchFamily="66" charset="0"/>
              </a:rPr>
              <a:t>Pediculus humanus humanus </a:t>
            </a:r>
            <a:endParaRPr lang="en-US" altLang="en-US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body louse of man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Eggs deposited in clothing </a:t>
            </a:r>
            <a:r>
              <a:rPr lang="en-US" alt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(not cemented on hair)</a:t>
            </a:r>
            <a:endParaRPr lang="en-US" alt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altLang="en-US" sz="2400" i="1" dirty="0">
                <a:solidFill>
                  <a:srgbClr val="000000"/>
                </a:solidFill>
                <a:latin typeface="Comic Sans MS" panose="030F0702030302020204" pitchFamily="66" charset="0"/>
              </a:rPr>
              <a:t>Rickettsia prowazekii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(epidemic typhus)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568" y="3429000"/>
            <a:ext cx="4888832" cy="32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870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306"/>
            <a:ext cx="5638800" cy="1059089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>
                <a:latin typeface="Comic Sans MS" panose="030F0702030302020204" pitchFamily="66" charset="0"/>
              </a:rPr>
              <a:t>Flea - Life Cycle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3735"/>
            <a:ext cx="9144000" cy="4343400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Eggs laid on host, fall off host into the environment</a:t>
            </a:r>
          </a:p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Larvae – caterpillar-like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Three larval instars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Grow &amp; molt b/w instars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Non-parasitic, feed off host.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Chewing mouth parts for feeding on organic debris (sloughed skin, scales, scabs, dried host blood, castoff exoskeletons, adult feces, etc.)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7E919D-99C4-B9BF-F6B6-CF7A3A5326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953" y="5217588"/>
            <a:ext cx="3283847" cy="1431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B6E28D-912C-42D8-1ACF-9E0085A85C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72849" y="2529381"/>
            <a:ext cx="2076705" cy="19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8930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1FD2715-DBEF-45DA-85FB-3F7C6FE433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5867400" cy="1371600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FYI only</a:t>
            </a:r>
            <a:br>
              <a:rPr lang="en-US" altLang="en-US" b="1" dirty="0">
                <a:latin typeface="Comic Sans MS" panose="030F0702030302020204" pitchFamily="66" charset="0"/>
              </a:rPr>
            </a:br>
            <a:r>
              <a:rPr lang="en-US" altLang="en-US" b="1" dirty="0">
                <a:latin typeface="Comic Sans MS" panose="030F0702030302020204" pitchFamily="66" charset="0"/>
              </a:rPr>
              <a:t>Human Anoplurans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905000"/>
            <a:ext cx="5105400" cy="1828801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i="1" dirty="0">
                <a:solidFill>
                  <a:srgbClr val="000000"/>
                </a:solidFill>
                <a:latin typeface="Comic Sans MS" panose="030F0702030302020204" pitchFamily="66" charset="0"/>
              </a:rPr>
              <a:t>Phthirus pubis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Human crab louse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STD (blamed on dog)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1" y="2590801"/>
            <a:ext cx="4042611" cy="34009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1" y="4215066"/>
            <a:ext cx="3757367" cy="22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5332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391400" cy="1219200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>
                <a:latin typeface="Comic Sans MS" panose="030F0702030302020204" pitchFamily="66" charset="0"/>
              </a:rPr>
              <a:t>Quiz 2: Arthropods</a:t>
            </a:r>
            <a:br>
              <a:rPr lang="en-US" altLang="en-US" sz="4800" b="1" dirty="0">
                <a:latin typeface="Comic Sans MS" panose="030F0702030302020204" pitchFamily="66" charset="0"/>
              </a:rPr>
            </a:br>
            <a:r>
              <a:rPr lang="en-US" altLang="en-US" sz="4800" b="1" dirty="0">
                <a:latin typeface="Comic Sans MS" panose="030F0702030302020204" pitchFamily="66" charset="0"/>
              </a:rPr>
              <a:t>Tomorrow: 9/7/23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5257800" y="2286000"/>
            <a:ext cx="6858000" cy="3067455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Questions:</a:t>
            </a:r>
          </a:p>
          <a:p>
            <a:pPr lvl="1"/>
            <a:r>
              <a:rPr lang="en-US" alt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1 Tick, 1 Mite, 1 Flea, 1 Lice, 1 Fly</a:t>
            </a:r>
          </a:p>
          <a:p>
            <a:pPr marL="0" indent="0">
              <a:buNone/>
            </a:pPr>
            <a:endParaRPr lang="en-US" altLang="en-US" sz="2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alt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Possible Fly Questions</a:t>
            </a:r>
          </a:p>
          <a:p>
            <a:pPr lvl="1"/>
            <a:r>
              <a:rPr lang="en-US" alt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Which Bot infects the stomach of Horses?</a:t>
            </a:r>
          </a:p>
          <a:p>
            <a:pPr lvl="1"/>
            <a:r>
              <a:rPr lang="en-US" alt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Which Bot infects nasal cavity of Sheep?</a:t>
            </a:r>
          </a:p>
          <a:p>
            <a:pPr lvl="1"/>
            <a:r>
              <a:rPr lang="en-US" alt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Which Bot infects the dorsal hide of Cattle?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1387FCE-ABC0-0C7D-12AB-42EA1ACA3A7C}"/>
              </a:ext>
            </a:extLst>
          </p:cNvPr>
          <p:cNvSpPr txBox="1">
            <a:spLocks/>
          </p:cNvSpPr>
          <p:nvPr/>
        </p:nvSpPr>
        <p:spPr bwMode="auto">
          <a:xfrm>
            <a:off x="381000" y="1885545"/>
            <a:ext cx="4953000" cy="321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sz="3600" b="1" u="sng" kern="0" dirty="0">
                <a:latin typeface="Comic Sans MS" panose="030F0702030302020204" pitchFamily="66" charset="0"/>
              </a:rPr>
              <a:t>Quiz #2: Arthropod Quiz (Moodle)</a:t>
            </a:r>
            <a:br>
              <a:rPr lang="en-US" sz="3600" b="1" u="sng" kern="0" dirty="0">
                <a:latin typeface="Comic Sans MS" panose="030F0702030302020204" pitchFamily="66" charset="0"/>
              </a:rPr>
            </a:br>
            <a:r>
              <a:rPr lang="en-US" sz="2500" b="1" u="sng" kern="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sz="2800" b="1" kern="0" dirty="0">
                <a:latin typeface="Comic Sans MS" panose="030F0702030302020204" pitchFamily="66" charset="0"/>
              </a:rPr>
              <a:t>5 Multiple Choice questions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endParaRPr lang="en-US" sz="2800" b="1" kern="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sz="2800" b="1" kern="0" dirty="0">
                <a:latin typeface="Comic Sans MS" panose="030F0702030302020204" pitchFamily="66" charset="0"/>
              </a:rPr>
              <a:t>Opens: Thursday, September 07, 2023, 1:00 PM</a:t>
            </a:r>
            <a:br>
              <a:rPr lang="en-US" sz="2800" b="1" kern="0" dirty="0">
                <a:latin typeface="Comic Sans MS" panose="030F0702030302020204" pitchFamily="66" charset="0"/>
              </a:rPr>
            </a:br>
            <a:r>
              <a:rPr lang="en-US" sz="2800" b="1" kern="0" dirty="0">
                <a:latin typeface="Comic Sans MS" panose="030F0702030302020204" pitchFamily="66" charset="0"/>
              </a:rPr>
              <a:t>Closes: Thursday, September 07, 2023, 4:00 PM</a:t>
            </a:r>
            <a:br>
              <a:rPr lang="en-US" sz="2800" b="1" kern="0" dirty="0">
                <a:latin typeface="Comic Sans MS" panose="030F0702030302020204" pitchFamily="66" charset="0"/>
              </a:rPr>
            </a:br>
            <a:br>
              <a:rPr lang="en-US" sz="2800" b="1" kern="0" dirty="0">
                <a:latin typeface="Comic Sans MS" panose="030F0702030302020204" pitchFamily="66" charset="0"/>
              </a:rPr>
            </a:br>
            <a:r>
              <a:rPr lang="en-US" sz="2800" b="1" kern="0" dirty="0">
                <a:latin typeface="Comic Sans MS" panose="030F0702030302020204" pitchFamily="66" charset="0"/>
              </a:rPr>
              <a:t>Open-Book, Non-Collaborative</a:t>
            </a:r>
            <a:br>
              <a:rPr lang="en-US" sz="2800" b="1" kern="0" dirty="0">
                <a:latin typeface="Comic Sans MS" panose="030F0702030302020204" pitchFamily="66" charset="0"/>
              </a:rPr>
            </a:br>
            <a:br>
              <a:rPr lang="en-US" sz="2800" b="1" kern="0" dirty="0">
                <a:latin typeface="Comic Sans MS" panose="030F0702030302020204" pitchFamily="66" charset="0"/>
              </a:rPr>
            </a:br>
            <a:r>
              <a:rPr lang="en-US" sz="2800" b="1" kern="0" dirty="0">
                <a:latin typeface="Comic Sans MS" panose="030F0702030302020204" pitchFamily="66" charset="0"/>
              </a:rPr>
              <a:t>Location: Student's choice</a:t>
            </a:r>
            <a:br>
              <a:rPr lang="en-US" sz="2800" b="1" kern="0" dirty="0">
                <a:latin typeface="Comic Sans MS" panose="030F0702030302020204" pitchFamily="66" charset="0"/>
              </a:rPr>
            </a:br>
            <a:br>
              <a:rPr lang="en-US" sz="2800" b="1" kern="0" dirty="0">
                <a:latin typeface="Comic Sans MS" panose="030F0702030302020204" pitchFamily="66" charset="0"/>
              </a:rPr>
            </a:br>
            <a:r>
              <a:rPr lang="en-US" sz="2800" b="1" kern="0" dirty="0">
                <a:latin typeface="Comic Sans MS" panose="030F0702030302020204" pitchFamily="66" charset="0"/>
              </a:rPr>
              <a:t>Once Started, each student has 1hr to complete</a:t>
            </a:r>
            <a:endParaRPr lang="en-US" altLang="en-US" sz="3200" b="1" kern="0" dirty="0">
              <a:latin typeface="Comic Sans MS" panose="030F0702030302020204" pitchFamily="66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5795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E3898-9318-BEC2-BAF6-008C2CD08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560326"/>
            <a:ext cx="11811000" cy="444088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/>
              <a:t>If you choose; contemplate:</a:t>
            </a:r>
          </a:p>
          <a:p>
            <a:pPr marL="0" indent="0">
              <a:spcBef>
                <a:spcPts val="600"/>
              </a:spcBef>
              <a:buNone/>
            </a:pPr>
            <a:endParaRPr lang="en-US" sz="11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4000" dirty="0"/>
              <a:t>“Having a heart for the poor isn’t hard; having a mind for the poor, that’s the challenge.”</a:t>
            </a: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/>
              <a:t> </a:t>
            </a:r>
            <a:r>
              <a:rPr lang="en-US" sz="1600" i="1" dirty="0"/>
              <a:t>--  Poverty, Inc. by Poverty Cure</a:t>
            </a:r>
            <a:r>
              <a:rPr lang="en-US" sz="1600" dirty="0"/>
              <a:t>. (trailer) (</a:t>
            </a:r>
            <a:r>
              <a:rPr lang="en-US" sz="1200" i="1" dirty="0">
                <a:hlinkClick r:id="rId2"/>
              </a:rPr>
              <a:t>https://www.youtube.com/watch?v=aqGQ1IRhdzg</a:t>
            </a:r>
            <a:r>
              <a:rPr lang="en-US" sz="1200" i="1" dirty="0"/>
              <a:t>) </a:t>
            </a:r>
            <a:endParaRPr lang="en-US" sz="16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dirty="0"/>
              <a:t> --  Poverty, Inc. (2014) | The Global Poverty Industry. </a:t>
            </a:r>
            <a:r>
              <a:rPr lang="en-US" sz="1600" dirty="0"/>
              <a:t>(full documentary) </a:t>
            </a:r>
            <a:r>
              <a:rPr lang="en-US" sz="1200" i="1" dirty="0"/>
              <a:t>(</a:t>
            </a:r>
            <a:r>
              <a:rPr lang="en-US" sz="1200" i="1" dirty="0">
                <a:hlinkClick r:id="rId3"/>
              </a:rPr>
              <a:t>https://www.youtube.com/watch?v=ZxgpX39C2sk</a:t>
            </a:r>
            <a:r>
              <a:rPr lang="en-US" sz="1200" i="1" dirty="0"/>
              <a:t> 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“Empathy without prudence or wisdom is reckless and immature.”</a:t>
            </a:r>
            <a:r>
              <a:rPr lang="en-US" sz="1100" dirty="0"/>
              <a:t> </a:t>
            </a:r>
            <a:r>
              <a:rPr lang="en-US" sz="1400" i="1" dirty="0"/>
              <a:t>– Kresta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spcBef>
                <a:spcPts val="600"/>
              </a:spcBef>
              <a:buNone/>
            </a:pPr>
            <a:endParaRPr lang="en-US" sz="12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90DC8B-29D7-0EB0-C661-DB01D36BAE7E}"/>
              </a:ext>
            </a:extLst>
          </p:cNvPr>
          <p:cNvCxnSpPr/>
          <p:nvPr/>
        </p:nvCxnSpPr>
        <p:spPr>
          <a:xfrm flipV="1">
            <a:off x="1066800" y="6096000"/>
            <a:ext cx="9792586" cy="47397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7F68314-A3C9-B3E1-1FE9-41CFAB78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14" y="264666"/>
            <a:ext cx="11011786" cy="1299470"/>
          </a:xfrm>
        </p:spPr>
        <p:txBody>
          <a:bodyPr>
            <a:noAutofit/>
          </a:bodyPr>
          <a:lstStyle/>
          <a:p>
            <a:r>
              <a:rPr lang="en-US" sz="4000" b="1" u="sng" dirty="0">
                <a:latin typeface="Arial Rounded MT Bold" panose="020F0704030504030204" pitchFamily="34" charset="0"/>
                <a:cs typeface="Aharoni" panose="02010803020104030203" pitchFamily="2" charset="-79"/>
              </a:rPr>
              <a:t>To Contemplate is to Exercise the Intellect</a:t>
            </a:r>
          </a:p>
        </p:txBody>
      </p:sp>
    </p:spTree>
    <p:extLst>
      <p:ext uri="{BB962C8B-B14F-4D97-AF65-F5344CB8AC3E}">
        <p14:creationId xmlns:p14="http://schemas.microsoft.com/office/powerpoint/2010/main" val="3444678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6172200" cy="914400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>
                <a:latin typeface="Comic Sans MS" panose="030F0702030302020204" pitchFamily="66" charset="0"/>
              </a:rPr>
              <a:t>Flea - Life Cycle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039574" y="1828800"/>
            <a:ext cx="10238026" cy="2971801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Pupae – metamorphosis stage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Pupate in a cocoon of silk mixed with environmental debris.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Metamorphosis may take few days to months depending on environmental conditions.</a:t>
            </a:r>
          </a:p>
          <a:p>
            <a:pPr lvl="1"/>
            <a:r>
              <a:rPr lang="en-US" altLang="en-US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May remain in puparium for months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pPr lvl="1"/>
            <a:r>
              <a:rPr lang="en-US" altLang="en-US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Adults emerge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from puparium when </a:t>
            </a:r>
            <a:r>
              <a:rPr lang="en-US" altLang="en-US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host vibrations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are detected.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59F21-AF85-35EA-3AA2-C8EA4AC2AF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4667706"/>
            <a:ext cx="2667000" cy="2005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BD928C-C879-A7F2-9AB9-7C7EEC6A0B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87" y="4953000"/>
            <a:ext cx="3061017" cy="1720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425805-5AD4-BB4D-A57A-77B57938FB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083" y="4724400"/>
            <a:ext cx="3060643" cy="172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1230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905000"/>
            <a:ext cx="7663486" cy="4879086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124200" y="457200"/>
            <a:ext cx="5460242" cy="1066800"/>
          </a:xfrm>
          <a:prstGeom prst="rect">
            <a:avLst/>
          </a:prstGeom>
          <a:noFill/>
        </p:spPr>
        <p:txBody>
          <a:bodyPr lIns="90488" tIns="44450" rIns="90488" bIns="4445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altLang="en-US" sz="4800" b="1" kern="0" dirty="0">
                <a:latin typeface="Comic Sans MS" panose="030F0702030302020204" pitchFamily="66" charset="0"/>
              </a:rPr>
              <a:t>Flea - Life Cycle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08894-FC8F-DAE9-DFC1-8191897303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603" y="1524000"/>
            <a:ext cx="9144793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81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12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3581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 descr="12b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76201"/>
            <a:ext cx="4268788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 descr="12c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521076"/>
            <a:ext cx="44196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12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657600"/>
            <a:ext cx="4114800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1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533401"/>
            <a:ext cx="39624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1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04800"/>
            <a:ext cx="437038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8" descr="13c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738564"/>
            <a:ext cx="4038600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13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663950"/>
            <a:ext cx="43434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VP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PG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VP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09AE08FF-51CC-4A78-BBEC-0D86B0EA4A5E}" vid="{BDF39AE2-6E67-46EF-81CB-E8633EFD72B2}"/>
    </a:ext>
  </a:extLst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JRDF_Theme 1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3399"/>
      </a:accent1>
      <a:accent2>
        <a:srgbClr val="FFC000"/>
      </a:accent2>
      <a:accent3>
        <a:srgbClr val="BFBFBF"/>
      </a:accent3>
      <a:accent4>
        <a:srgbClr val="00B050"/>
      </a:accent4>
      <a:accent5>
        <a:srgbClr val="FF0000"/>
      </a:accent5>
      <a:accent6>
        <a:srgbClr val="FFFF00"/>
      </a:accent6>
      <a:hlink>
        <a:srgbClr val="009999"/>
      </a:hlink>
      <a:folHlink>
        <a:srgbClr val="99CC00"/>
      </a:folHlink>
    </a:clrScheme>
    <a:fontScheme name="Custom 1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VP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RDF_Theme 1" id="{5F67605E-C1E8-450B-AD9B-053B728A1BE3}" vid="{16F77C64-F22E-4058-AEC1-9FDA399474CB}"/>
    </a:ext>
  </a:extLst>
</a:theme>
</file>

<file path=ppt/theme/theme5.xml><?xml version="1.0" encoding="utf-8"?>
<a:theme xmlns:a="http://schemas.openxmlformats.org/drawingml/2006/main" name="1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ustom 1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1823</TotalTime>
  <Pages>21</Pages>
  <Words>2241</Words>
  <Application>Microsoft Office PowerPoint</Application>
  <PresentationFormat>Widescreen</PresentationFormat>
  <Paragraphs>369</Paragraphs>
  <Slides>52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Arial</vt:lpstr>
      <vt:lpstr>Arial Rounded MT Bold</vt:lpstr>
      <vt:lpstr>Calibri</vt:lpstr>
      <vt:lpstr>Calibri Light</vt:lpstr>
      <vt:lpstr>Comic Sans MS</vt:lpstr>
      <vt:lpstr>Tahoma</vt:lpstr>
      <vt:lpstr>Wingdings</vt:lpstr>
      <vt:lpstr>Theme1</vt:lpstr>
      <vt:lpstr>Blends</vt:lpstr>
      <vt:lpstr>Default Design</vt:lpstr>
      <vt:lpstr>JRDF_Theme 1</vt:lpstr>
      <vt:lpstr>1_Blends</vt:lpstr>
      <vt:lpstr>1_Default Design</vt:lpstr>
      <vt:lpstr>Office Theme</vt:lpstr>
      <vt:lpstr>VMP 930 Veterinary Parasitology</vt:lpstr>
      <vt:lpstr>Flea Statistics</vt:lpstr>
      <vt:lpstr>Flea – Adult Anatomy</vt:lpstr>
      <vt:lpstr>Flea - Life Cycle</vt:lpstr>
      <vt:lpstr>Flea - Life Cycle</vt:lpstr>
      <vt:lpstr>Flea - Life Cycle</vt:lpstr>
      <vt:lpstr>PowerPoint Presentation</vt:lpstr>
      <vt:lpstr>PowerPoint Presentation</vt:lpstr>
      <vt:lpstr>PowerPoint Presentation</vt:lpstr>
      <vt:lpstr>Fleas of Minor Importance</vt:lpstr>
      <vt:lpstr>Fleas of Veterinary Importance Ctenocephalides spp.</vt:lpstr>
      <vt:lpstr>Flea Preferred Habitat</vt:lpstr>
      <vt:lpstr>Flea Host Habitat</vt:lpstr>
      <vt:lpstr>Flea Ecology</vt:lpstr>
      <vt:lpstr>Flea Diagnosis</vt:lpstr>
      <vt:lpstr>Fleas - Pathology</vt:lpstr>
      <vt:lpstr>Flea Allergy Dermatitis</vt:lpstr>
      <vt:lpstr>Flea Allergy Dermatitis</vt:lpstr>
      <vt:lpstr>Flea Allergy Dermatitis</vt:lpstr>
      <vt:lpstr>Flea Treatment &amp; FAD</vt:lpstr>
      <vt:lpstr>Flea Control: Environment</vt:lpstr>
      <vt:lpstr>Flea Control: on Host</vt:lpstr>
      <vt:lpstr>Flea Control</vt:lpstr>
      <vt:lpstr>Insecticide resistance</vt:lpstr>
      <vt:lpstr>Flea Control</vt:lpstr>
      <vt:lpstr>VMP 930 Veterinary Parasitology</vt:lpstr>
      <vt:lpstr>PowerPoint Presentation</vt:lpstr>
      <vt:lpstr>PowerPoint Presentation</vt:lpstr>
      <vt:lpstr>Lice – Life Cycle</vt:lpstr>
      <vt:lpstr>Lice – Life Cycle</vt:lpstr>
      <vt:lpstr>Louse Life Cycle</vt:lpstr>
      <vt:lpstr>PowerPoint Presentation</vt:lpstr>
      <vt:lpstr>Lice – Pathology</vt:lpstr>
      <vt:lpstr>Lice - Pathology</vt:lpstr>
      <vt:lpstr>Lice Groups</vt:lpstr>
      <vt:lpstr>Mallophagan (Chewing) Lice</vt:lpstr>
      <vt:lpstr>Some Mallophagans</vt:lpstr>
      <vt:lpstr>Mallophagan (Chewing) Lice</vt:lpstr>
      <vt:lpstr>Anopluran (Sucking) Lice</vt:lpstr>
      <vt:lpstr>Some Anoplurans of Domestic Animals </vt:lpstr>
      <vt:lpstr>Some Anoplurans of Domestic Animals </vt:lpstr>
      <vt:lpstr>Anopluran (Sucking) Lice</vt:lpstr>
      <vt:lpstr>Observational Diagnostics</vt:lpstr>
      <vt:lpstr>PowerPoint Presentation</vt:lpstr>
      <vt:lpstr>Diagnosis / Surveillance</vt:lpstr>
      <vt:lpstr>Treatment of Lice</vt:lpstr>
      <vt:lpstr>Control</vt:lpstr>
      <vt:lpstr>FYI only Human Anoplurans</vt:lpstr>
      <vt:lpstr>FYI only Human Anoplurans</vt:lpstr>
      <vt:lpstr>FYI only Human Anoplurans</vt:lpstr>
      <vt:lpstr>Quiz 2: Arthropods Tomorrow: 9/7/23</vt:lpstr>
      <vt:lpstr>To Contemplate is to Exercise the Intellect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Hemiptera - Bugs</dc:title>
  <dc:creator>CVM</dc:creator>
  <cp:lastModifiedBy>James R Flowers</cp:lastModifiedBy>
  <cp:revision>126</cp:revision>
  <cp:lastPrinted>2023-07-18T18:52:12Z</cp:lastPrinted>
  <dcterms:created xsi:type="dcterms:W3CDTF">1997-10-27T17:10:20Z</dcterms:created>
  <dcterms:modified xsi:type="dcterms:W3CDTF">2023-09-04T16:51:34Z</dcterms:modified>
</cp:coreProperties>
</file>