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3" r:id="rId2"/>
    <p:sldMasterId id="2147483696" r:id="rId3"/>
    <p:sldMasterId id="2147483711" r:id="rId4"/>
  </p:sldMasterIdLst>
  <p:notesMasterIdLst>
    <p:notesMasterId r:id="rId13"/>
  </p:notesMasterIdLst>
  <p:handoutMasterIdLst>
    <p:handoutMasterId r:id="rId14"/>
  </p:handoutMasterIdLst>
  <p:sldIdLst>
    <p:sldId id="417" r:id="rId5"/>
    <p:sldId id="257" r:id="rId6"/>
    <p:sldId id="419" r:id="rId7"/>
    <p:sldId id="421" r:id="rId8"/>
    <p:sldId id="422" r:id="rId9"/>
    <p:sldId id="423" r:id="rId10"/>
    <p:sldId id="425" r:id="rId11"/>
    <p:sldId id="426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082" autoAdjust="0"/>
  </p:normalViewPr>
  <p:slideViewPr>
    <p:cSldViewPr>
      <p:cViewPr varScale="1">
        <p:scale>
          <a:sx n="88" d="100"/>
          <a:sy n="88" d="100"/>
        </p:scale>
        <p:origin x="9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0EE-741A-44FE-89DB-ACC381B5B1E5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E495-E23B-4F7F-BC83-A95AF9C7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79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40B2CC-4825-47DE-B31C-47497435B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03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9100" y="703263"/>
            <a:ext cx="6172200" cy="3473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294" indent="-307805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31222" indent="-246244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723711" indent="-246244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16201" indent="-246244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08689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1178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93667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86156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7BE0EAC-A979-4798-8A01-03DCF2104D1B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22678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16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26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617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00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0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3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22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9pPr>
              </a:lstStyle>
              <a:p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9pPr>
              </a:lstStyle>
              <a:p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9pPr>
              </a:lstStyle>
              <a:p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9pPr>
              </a:lstStyle>
              <a:p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896ABB6-8A25-401B-AA18-D720185E4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3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E3907-76F0-4622-9B53-0E674369C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8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0B864-444A-49BD-9A45-A79DE0F4E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1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071D2C8-B933-4954-AEB1-B89C30199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5FB9C2B-211B-4133-87A4-01440AF1A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716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8106A9-B465-4436-B975-C318587D7A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166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CAD74A-9FB4-420A-8B06-AF845871D4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79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3DEDD-273E-4019-A525-39069C2D0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576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08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65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3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F0813-D0AD-41FF-BACA-74D912985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21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08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69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340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41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889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46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08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2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256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C6D52-337A-4BD8-AF06-1319F673D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54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53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850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25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092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61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25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294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794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346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9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0D27D-3EF4-4ACF-B76D-282CA62D5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644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103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D8E6454-DF60-4F3C-9610-A9554BBE6E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47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4B26D-D0C4-41F9-90A4-14A68A508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359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233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981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400" y="5717155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093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1"/>
            <a:ext cx="4927600" cy="4525963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01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35113"/>
            <a:ext cx="49297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174875"/>
            <a:ext cx="49297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670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293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5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1F15-C9C6-4867-A0BC-E2808DB6F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739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2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368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466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880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640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4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1FC6-3A2E-47BB-BFD7-110159CBA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51154-503D-4769-8896-C16E8AA91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3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B06F3-B510-4A13-A45B-D4ED1DB1D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8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BBCAA-FAFA-470C-AB8C-C3012DBFA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0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0A78A85-9D3C-416D-AD06-CC2A942E4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9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2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4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81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4" r:id="rId12"/>
    <p:sldLayoutId id="214748372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204912"/>
            <a:ext cx="7772400" cy="2224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u="sng" dirty="0">
                <a:latin typeface="Comic Sans MS" charset="0"/>
                <a:cs typeface="+mj-cs"/>
              </a:rPr>
              <a:t>VMP 930</a:t>
            </a:r>
            <a:br>
              <a:rPr lang="en-US" sz="4800" b="1" u="sng" dirty="0">
                <a:latin typeface="Comic Sans MS" charset="0"/>
                <a:cs typeface="+mj-cs"/>
              </a:rPr>
            </a:br>
            <a:r>
              <a:rPr lang="en-US" sz="4800" b="1" u="sng" dirty="0">
                <a:latin typeface="Comic Sans MS" charset="0"/>
                <a:cs typeface="+mj-cs"/>
              </a:rPr>
              <a:t>Veterinary Parasitology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886200"/>
            <a:ext cx="6400800" cy="19812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7200" b="1" dirty="0">
                <a:latin typeface="Comic Sans MS" charset="0"/>
                <a:cs typeface="+mn-cs"/>
              </a:rPr>
              <a:t>Flies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600" dirty="0">
                <a:latin typeface="Comic Sans MS" charset="0"/>
                <a:cs typeface="+mn-cs"/>
              </a:rPr>
              <a:t>(answers)</a:t>
            </a:r>
            <a:endParaRPr lang="en-US" sz="2400" dirty="0">
              <a:cs typeface="+mn-cs"/>
            </a:endParaRPr>
          </a:p>
        </p:txBody>
      </p:sp>
      <p:pic>
        <p:nvPicPr>
          <p:cNvPr id="39939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3020" y="5029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82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96812"/>
            <a:ext cx="347955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Fly Names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03530"/>
            <a:ext cx="4441372" cy="387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 1.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Cuterebra</a:t>
            </a:r>
            <a:r>
              <a:rPr lang="en-US" altLang="en-US" sz="2400" i="1" kern="0" dirty="0">
                <a:latin typeface="Comic Sans MS" panose="030F0702030302020204" pitchFamily="66" charset="0"/>
              </a:rPr>
              <a:t> sp.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 2. </a:t>
            </a:r>
            <a:r>
              <a:rPr kumimoji="0" lang="en-US" alt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Stomoxys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</a:t>
            </a:r>
            <a:r>
              <a:rPr kumimoji="0" lang="en-US" alt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calcitrans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 3. </a:t>
            </a:r>
            <a:r>
              <a:rPr lang="en-US" altLang="en-US" sz="2400" kern="0" dirty="0" err="1">
                <a:latin typeface="Comic Sans MS" panose="030F0702030302020204" pitchFamily="66" charset="0"/>
              </a:rPr>
              <a:t>Hypoderma</a:t>
            </a:r>
            <a:r>
              <a:rPr lang="en-US" altLang="en-US" sz="2400" kern="0" dirty="0">
                <a:latin typeface="Comic Sans MS" panose="030F0702030302020204" pitchFamily="66" charset="0"/>
              </a:rPr>
              <a:t> spp.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 4.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Oestrus</a:t>
            </a:r>
            <a:r>
              <a:rPr lang="en-US" altLang="en-US" sz="2400" i="1" kern="0" dirty="0">
                <a:latin typeface="Comic Sans MS" panose="030F0702030302020204" pitchFamily="66" charset="0"/>
              </a:rPr>
              <a:t>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ovis</a:t>
            </a:r>
            <a:endParaRPr lang="en-US" altLang="en-US" sz="2400" i="1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 5.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Haematobia</a:t>
            </a:r>
            <a:r>
              <a:rPr lang="en-US" altLang="en-US" sz="2400" i="1" kern="0" dirty="0">
                <a:latin typeface="Comic Sans MS" panose="030F0702030302020204" pitchFamily="66" charset="0"/>
              </a:rPr>
              <a:t>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irritans</a:t>
            </a:r>
            <a:endParaRPr lang="en-US" altLang="en-US" sz="2400" i="1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i="1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 6. </a:t>
            </a:r>
            <a:r>
              <a:rPr lang="en-US" altLang="en-US" sz="2400" i="1" kern="0" dirty="0">
                <a:latin typeface="Comic Sans MS" panose="030F0702030302020204" pitchFamily="66" charset="0"/>
              </a:rPr>
              <a:t>Musca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autumnalis</a:t>
            </a:r>
            <a:endParaRPr lang="en-US" altLang="en-US" sz="2400" i="1" kern="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7467600" y="2403530"/>
            <a:ext cx="2914580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Face Fly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Horn Fly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C. Rodent Bot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D. Stable Fly</a:t>
            </a:r>
            <a:endParaRPr lang="en-US" sz="1200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E. Sheep Nasal Bot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F. Heel Fly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2525952" y="1748135"/>
            <a:ext cx="7140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scientific name with common name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F9F9B6-1F35-2996-3C5D-A1CAF0D8686F}"/>
              </a:ext>
            </a:extLst>
          </p:cNvPr>
          <p:cNvSpPr txBox="1"/>
          <p:nvPr/>
        </p:nvSpPr>
        <p:spPr>
          <a:xfrm>
            <a:off x="1269868" y="2403530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B58935-1AFC-7B76-DAEF-D7FA4FC20A9C}"/>
              </a:ext>
            </a:extLst>
          </p:cNvPr>
          <p:cNvSpPr txBox="1"/>
          <p:nvPr/>
        </p:nvSpPr>
        <p:spPr>
          <a:xfrm>
            <a:off x="1253037" y="2971800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CE32D9-493C-1AC5-A18C-C2E1E43DF41F}"/>
              </a:ext>
            </a:extLst>
          </p:cNvPr>
          <p:cNvSpPr txBox="1"/>
          <p:nvPr/>
        </p:nvSpPr>
        <p:spPr>
          <a:xfrm>
            <a:off x="1253838" y="35814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C83EFA-0698-BB22-F925-F48DD104D954}"/>
              </a:ext>
            </a:extLst>
          </p:cNvPr>
          <p:cNvSpPr txBox="1"/>
          <p:nvPr/>
        </p:nvSpPr>
        <p:spPr>
          <a:xfrm>
            <a:off x="1268265" y="42672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6FE36-878A-1BEE-41EF-FEAC1A58B8A2}"/>
              </a:ext>
            </a:extLst>
          </p:cNvPr>
          <p:cNvSpPr txBox="1"/>
          <p:nvPr/>
        </p:nvSpPr>
        <p:spPr>
          <a:xfrm>
            <a:off x="1253838" y="4912366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B2AE14-F359-7192-B4A2-C927602E4838}"/>
              </a:ext>
            </a:extLst>
          </p:cNvPr>
          <p:cNvSpPr txBox="1"/>
          <p:nvPr/>
        </p:nvSpPr>
        <p:spPr>
          <a:xfrm>
            <a:off x="1253838" y="55395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84774"/>
            <a:ext cx="71628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Flies: Fill-in-the-Blank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42AF5AFE-4B54-0DC1-5B2C-FADCFA2E1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2514" y="1676400"/>
            <a:ext cx="3962400" cy="126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3838" lvl="1" indent="-217488">
              <a:buClr>
                <a:srgbClr val="FF0000"/>
              </a:buClr>
              <a:buSzPct val="60000"/>
            </a:pPr>
            <a:r>
              <a:rPr lang="en-US" altLang="en-US" sz="16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Decreased thriftiness</a:t>
            </a:r>
          </a:p>
          <a:p>
            <a:pPr marL="223838" lvl="1" indent="-217488">
              <a:buClr>
                <a:srgbClr val="FF0000"/>
              </a:buClr>
              <a:buSzPct val="60000"/>
            </a:pPr>
            <a:r>
              <a:rPr lang="en-US" altLang="en-US" sz="16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Decreased weight gain to weight loss</a:t>
            </a:r>
          </a:p>
          <a:p>
            <a:pPr marL="223838" lvl="1" indent="-217488">
              <a:buClr>
                <a:srgbClr val="FF0000"/>
              </a:buClr>
              <a:buSzPct val="60000"/>
            </a:pPr>
            <a:r>
              <a:rPr lang="en-US" altLang="en-US" sz="16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Low productivity (ex. Milk)</a:t>
            </a:r>
          </a:p>
          <a:p>
            <a:pPr marL="223838" lvl="1" indent="-217488">
              <a:buClr>
                <a:srgbClr val="FF0000"/>
              </a:buClr>
              <a:buSzPct val="60000"/>
            </a:pPr>
            <a:r>
              <a:rPr lang="en-US" altLang="en-US" sz="16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Low feed conversion</a:t>
            </a:r>
          </a:p>
          <a:p>
            <a:pPr lvl="1"/>
            <a:endParaRPr lang="en-US" altLang="en-US" sz="1200" kern="0" dirty="0">
              <a:latin typeface="Comic Sans MS" panose="030F0702030302020204" pitchFamily="66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59C4E87-9FF9-848C-0B50-646014EF1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888" y="1966979"/>
            <a:ext cx="7803626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1. List one potential “pathology” of Fly-bother  </a:t>
            </a:r>
            <a:r>
              <a:rPr lang="en-US" altLang="en-US" sz="1800" b="1" kern="0" dirty="0">
                <a:latin typeface="Comic Sans MS" panose="030F0702030302020204" pitchFamily="66" charset="0"/>
              </a:rPr>
              <a:t>_________________</a:t>
            </a:r>
            <a:endParaRPr lang="en-US" altLang="en-US" sz="2800" b="1" u="sng" kern="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3D8BBB-1E69-9FDD-6897-10A7B9D1B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888" y="3167470"/>
            <a:ext cx="10024312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2. _________________ is the invasion of tissue by dipterous larvae (maggots or bots).</a:t>
            </a:r>
            <a:endParaRPr lang="en-US" altLang="en-US" sz="2800" u="sng" kern="0" dirty="0">
              <a:latin typeface="Comic Sans MS" panose="030F0702030302020204" pitchFamily="66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63D46C-A856-B303-030A-339268BAA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074" y="2971800"/>
            <a:ext cx="1447800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Myiasis</a:t>
            </a:r>
            <a:endParaRPr lang="en-US" altLang="en-US" sz="2000" kern="0" dirty="0">
              <a:latin typeface="Comic Sans MS" panose="030F0702030302020204" pitchFamily="66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5E4B78-963F-993A-2295-AFEE699CA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888" y="3949546"/>
            <a:ext cx="10024312" cy="85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3. Regarding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Hypoderma</a:t>
            </a:r>
            <a:r>
              <a:rPr lang="en-US" altLang="en-US" sz="1800" i="1" kern="0" dirty="0">
                <a:latin typeface="Comic Sans MS" panose="030F0702030302020204" pitchFamily="66" charset="0"/>
              </a:rPr>
              <a:t> spp.</a:t>
            </a:r>
            <a:r>
              <a:rPr lang="en-US" altLang="en-US" sz="1800" kern="0" dirty="0">
                <a:latin typeface="Comic Sans MS" panose="030F0702030302020204" pitchFamily="66" charset="0"/>
              </a:rPr>
              <a:t> What is the danger of waiting too long to treat for this bot?</a:t>
            </a:r>
          </a:p>
          <a:p>
            <a:pPr marL="0" indent="0">
              <a:buClr>
                <a:srgbClr val="0070C0"/>
              </a:buClr>
              <a:buSzPct val="70000"/>
              <a:buNone/>
            </a:pPr>
            <a:endParaRPr lang="en-US" altLang="en-US" sz="10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1400" kern="0" dirty="0">
                <a:latin typeface="Comic Sans MS" panose="030F0702030302020204" pitchFamily="66" charset="0"/>
              </a:rPr>
              <a:t>_________________________________________________________________________________</a:t>
            </a:r>
          </a:p>
          <a:p>
            <a:pPr marL="0" indent="0">
              <a:buClr>
                <a:srgbClr val="0070C0"/>
              </a:buClr>
              <a:buSzPct val="70000"/>
              <a:buNone/>
            </a:pPr>
            <a:endParaRPr lang="en-US" altLang="en-US" sz="2800" b="1" u="sng" kern="0" dirty="0">
              <a:latin typeface="Comic Sans MS" panose="030F0702030302020204" pitchFamily="66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DF423E7-5C30-42BA-53A1-ED1E52819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30599"/>
            <a:ext cx="6150429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sz="20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Post-treatment pathology: Paralysis or Fatal Bloat</a:t>
            </a:r>
            <a:endParaRPr lang="en-US" altLang="en-US" sz="1600" kern="0" dirty="0">
              <a:latin typeface="Comic Sans MS" panose="030F0702030302020204" pitchFamily="66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96EDB1-6A4C-14E2-2A3E-91589D33A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59" y="5181600"/>
            <a:ext cx="7183142" cy="771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4. Multiple Choice (pick 2):  Which 2 flies, which cause myiasis,</a:t>
            </a:r>
          </a:p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2200" kern="0" dirty="0">
                <a:latin typeface="Comic Sans MS" panose="030F0702030302020204" pitchFamily="66" charset="0"/>
              </a:rPr>
              <a:t> </a:t>
            </a:r>
            <a:r>
              <a:rPr lang="en-US" altLang="en-US" sz="1800" kern="0" dirty="0">
                <a:latin typeface="Comic Sans MS" panose="030F0702030302020204" pitchFamily="66" charset="0"/>
              </a:rPr>
              <a:t>are treated by mechanical / surgical removal ?  _______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E8D86E-89CF-1A65-31D6-EFFA9FB3F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105400"/>
            <a:ext cx="3211286" cy="370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sz="1800" i="1" kern="0" dirty="0">
                <a:latin typeface="Comic Sans MS" panose="030F0702030302020204" pitchFamily="66" charset="0"/>
              </a:rPr>
              <a:t>A.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Haematobia</a:t>
            </a:r>
            <a:r>
              <a:rPr lang="en-US" altLang="en-US" sz="1800" kern="0" dirty="0">
                <a:latin typeface="Comic Sans MS" panose="030F0702030302020204" pitchFamily="66" charset="0"/>
              </a:rPr>
              <a:t> &amp;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Cuterebra</a:t>
            </a:r>
            <a:endParaRPr lang="en-US" altLang="en-US" sz="1800" i="1" kern="0" dirty="0">
              <a:latin typeface="Comic Sans MS" panose="030F0702030302020204" pitchFamily="66" charset="0"/>
            </a:endParaRPr>
          </a:p>
          <a:p>
            <a:pPr marL="349250" lvl="1" indent="-342900">
              <a:buClr>
                <a:srgbClr val="FF0000"/>
              </a:buClr>
              <a:buSzPct val="60000"/>
              <a:buAutoNum type="alphaUcPeriod"/>
            </a:pPr>
            <a:endParaRPr lang="en-US" altLang="en-US" sz="1800" i="1" kern="0" dirty="0">
              <a:latin typeface="Comic Sans MS" panose="030F0702030302020204" pitchFamily="66" charset="0"/>
            </a:endParaRPr>
          </a:p>
          <a:p>
            <a:pPr marL="349250" lvl="1" indent="-342900">
              <a:buClr>
                <a:srgbClr val="FF0000"/>
              </a:buClr>
              <a:buSzPct val="60000"/>
              <a:buAutoNum type="alphaUcPeriod"/>
            </a:pPr>
            <a:endParaRPr lang="en-US" altLang="en-US" sz="1800" i="1" kern="0" dirty="0">
              <a:latin typeface="Comic Sans MS" panose="030F0702030302020204" pitchFamily="66" charset="0"/>
            </a:endParaRPr>
          </a:p>
          <a:p>
            <a:pPr marL="349250" lvl="1" indent="-342900">
              <a:buClr>
                <a:srgbClr val="FF0000"/>
              </a:buClr>
              <a:buSzPct val="60000"/>
              <a:buAutoNum type="alphaUcPeriod"/>
            </a:pPr>
            <a:endParaRPr lang="en-US" altLang="en-US" sz="1800" i="1" kern="0" dirty="0">
              <a:latin typeface="Comic Sans MS" panose="030F0702030302020204" pitchFamily="66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A43DFE61-FCF9-367B-FDF5-80F4E6F88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856828"/>
            <a:ext cx="3112476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C.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Hypoderma</a:t>
            </a:r>
            <a:r>
              <a:rPr lang="en-US" altLang="en-US" sz="1800" i="1" kern="0" dirty="0">
                <a:latin typeface="Comic Sans MS" panose="030F0702030302020204" pitchFamily="66" charset="0"/>
              </a:rPr>
              <a:t> &amp;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Stomoxys</a:t>
            </a:r>
            <a:endParaRPr lang="en-US" altLang="en-US" sz="1800" i="1" kern="0" dirty="0">
              <a:latin typeface="Comic Sans MS" panose="030F0702030302020204" pitchFamily="66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E1BD0234-F5BC-CE21-3713-209615080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237828"/>
            <a:ext cx="2766646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D.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Cuterebra</a:t>
            </a:r>
            <a:r>
              <a:rPr lang="en-US" altLang="en-US" sz="1800" i="1" kern="0" dirty="0">
                <a:latin typeface="Comic Sans MS" panose="030F0702030302020204" pitchFamily="66" charset="0"/>
              </a:rPr>
              <a:t> &amp;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Phormia</a:t>
            </a:r>
            <a:endParaRPr lang="en-US" altLang="en-US" sz="1800" i="1" kern="0" dirty="0">
              <a:latin typeface="Comic Sans MS" panose="030F0702030302020204" pitchFamily="66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061C47F-0061-79D5-B2BB-FEAC33B48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475828"/>
            <a:ext cx="3198935" cy="38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B.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Gasterophilus</a:t>
            </a:r>
            <a:r>
              <a:rPr lang="en-US" altLang="en-US" sz="1800" kern="0" dirty="0">
                <a:latin typeface="Comic Sans MS" panose="030F0702030302020204" pitchFamily="66" charset="0"/>
              </a:rPr>
              <a:t> &amp;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Oestrus</a:t>
            </a:r>
            <a:endParaRPr lang="en-US" altLang="en-US" sz="1800" i="1" kern="0" dirty="0">
              <a:latin typeface="Comic Sans MS" panose="030F0702030302020204" pitchFamily="66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1B7221B-63EC-0DB1-A701-8B34AAD72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3730" y="5475828"/>
            <a:ext cx="424540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sz="2400" b="1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en-US" altLang="en-US" sz="2400" b="1" i="1" kern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91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96812"/>
            <a:ext cx="77724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Filth Fly Characteristics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29" y="2286000"/>
            <a:ext cx="7777766" cy="434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1. Breeding Habitat: Rotting Vegetation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2. </a:t>
            </a:r>
            <a:r>
              <a:rPr kumimoji="0" lang="en-US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Breeding Habitat: Fresh Cow Feces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3. Sponging Mouth Parts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4. Feeds on Blood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5. In-feed insecticides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i="1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6. Congregates on Back of Cattle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7. Keratoconjunctivitis (</a:t>
            </a:r>
            <a:r>
              <a:rPr lang="en-US" altLang="en-US" sz="2400" i="1" kern="0" dirty="0">
                <a:latin typeface="Comic Sans MS" panose="030F0702030302020204" pitchFamily="66" charset="0"/>
              </a:rPr>
              <a:t>Moraxella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bovis</a:t>
            </a:r>
            <a:r>
              <a:rPr lang="en-US" altLang="en-US" sz="2400" kern="0" dirty="0">
                <a:latin typeface="Comic Sans MS" panose="030F0702030302020204" pitchFamily="66" charset="0"/>
              </a:rPr>
              <a:t>)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24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2400" kern="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8387366" y="2644676"/>
            <a:ext cx="34836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Musca domestica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Musca </a:t>
            </a:r>
            <a:r>
              <a:rPr lang="en-US" i="1" dirty="0" err="1">
                <a:latin typeface="Comic Sans MS" panose="030F0702030302020204" pitchFamily="66" charset="0"/>
              </a:rPr>
              <a:t>autumnalis</a:t>
            </a:r>
            <a:endParaRPr lang="en-US" i="1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C.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Haematobia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irritans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Stomoxys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calcitrans</a:t>
            </a:r>
            <a:endParaRPr lang="en-US" sz="1200" i="1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3714579" y="1572253"/>
            <a:ext cx="476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with characteristics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F9F9B6-1F35-2996-3C5D-A1CAF0D8686F}"/>
              </a:ext>
            </a:extLst>
          </p:cNvPr>
          <p:cNvSpPr txBox="1"/>
          <p:nvPr/>
        </p:nvSpPr>
        <p:spPr>
          <a:xfrm>
            <a:off x="914400" y="2209800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A, 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B58935-1AFC-7B76-DAEF-D7FA4FC20A9C}"/>
              </a:ext>
            </a:extLst>
          </p:cNvPr>
          <p:cNvSpPr txBox="1"/>
          <p:nvPr/>
        </p:nvSpPr>
        <p:spPr>
          <a:xfrm>
            <a:off x="945659" y="28194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B,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CE32D9-493C-1AC5-A18C-C2E1E43DF41F}"/>
              </a:ext>
            </a:extLst>
          </p:cNvPr>
          <p:cNvSpPr txBox="1"/>
          <p:nvPr/>
        </p:nvSpPr>
        <p:spPr>
          <a:xfrm>
            <a:off x="928827" y="342900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A,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C83EFA-0698-BB22-F925-F48DD104D954}"/>
              </a:ext>
            </a:extLst>
          </p:cNvPr>
          <p:cNvSpPr txBox="1"/>
          <p:nvPr/>
        </p:nvSpPr>
        <p:spPr>
          <a:xfrm>
            <a:off x="931232" y="4114800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C, 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6FE36-878A-1BEE-41EF-FEAC1A58B8A2}"/>
              </a:ext>
            </a:extLst>
          </p:cNvPr>
          <p:cNvSpPr txBox="1"/>
          <p:nvPr/>
        </p:nvSpPr>
        <p:spPr>
          <a:xfrm>
            <a:off x="945659" y="48006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B, 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B2AE14-F359-7192-B4A2-C927602E4838}"/>
              </a:ext>
            </a:extLst>
          </p:cNvPr>
          <p:cNvSpPr txBox="1"/>
          <p:nvPr/>
        </p:nvSpPr>
        <p:spPr>
          <a:xfrm>
            <a:off x="1175689" y="5486400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16865-62C1-9EAB-E3B2-5ECB5675B9B4}"/>
              </a:ext>
            </a:extLst>
          </p:cNvPr>
          <p:cNvSpPr txBox="1"/>
          <p:nvPr/>
        </p:nvSpPr>
        <p:spPr>
          <a:xfrm>
            <a:off x="4060026" y="1933519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(there may be more than one correct answer)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6F688D-1584-576B-7A13-D1461DFA104F}"/>
              </a:ext>
            </a:extLst>
          </p:cNvPr>
          <p:cNvSpPr txBox="1"/>
          <p:nvPr/>
        </p:nvSpPr>
        <p:spPr>
          <a:xfrm>
            <a:off x="1175689" y="6096000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85518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96812"/>
            <a:ext cx="59436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Types of Myiasis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25527"/>
            <a:ext cx="7381991" cy="336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1. Secondary Screwworm </a:t>
            </a:r>
            <a:r>
              <a:rPr lang="en-US" altLang="en-US" sz="1600" kern="0" dirty="0">
                <a:latin typeface="Comic Sans MS" panose="030F0702030302020204" pitchFamily="66" charset="0"/>
              </a:rPr>
              <a:t>(</a:t>
            </a:r>
            <a:r>
              <a:rPr lang="en-US" altLang="en-US" sz="1600" i="1" kern="0" dirty="0" err="1">
                <a:latin typeface="Comic Sans MS" panose="030F0702030302020204" pitchFamily="66" charset="0"/>
              </a:rPr>
              <a:t>Cochliomyia</a:t>
            </a:r>
            <a:r>
              <a:rPr lang="en-US" altLang="en-US" sz="1600" i="1" kern="0" dirty="0">
                <a:latin typeface="Comic Sans MS" panose="030F0702030302020204" pitchFamily="66" charset="0"/>
              </a:rPr>
              <a:t> macellaria</a:t>
            </a:r>
            <a:r>
              <a:rPr lang="en-US" altLang="en-US" sz="1600" kern="0" dirty="0">
                <a:latin typeface="Comic Sans MS" panose="030F0702030302020204" pitchFamily="66" charset="0"/>
              </a:rPr>
              <a:t>)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1600" kern="0" dirty="0">
                <a:latin typeface="Comic Sans MS" panose="030F0702030302020204" pitchFamily="66" charset="0"/>
              </a:rPr>
              <a:t> 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2. Rodent Bot </a:t>
            </a:r>
            <a:r>
              <a:rPr lang="en-US" altLang="en-US" sz="1600" i="1" kern="0" dirty="0">
                <a:latin typeface="Comic Sans MS" panose="030F0702030302020204" pitchFamily="66" charset="0"/>
              </a:rPr>
              <a:t>(</a:t>
            </a:r>
            <a:r>
              <a:rPr lang="en-US" altLang="en-US" sz="1600" i="1" kern="0" dirty="0" err="1">
                <a:latin typeface="Comic Sans MS" panose="030F0702030302020204" pitchFamily="66" charset="0"/>
              </a:rPr>
              <a:t>Cuterebra</a:t>
            </a:r>
            <a:r>
              <a:rPr lang="en-US" altLang="en-US" sz="1600" i="1" kern="0" dirty="0">
                <a:latin typeface="Comic Sans MS" panose="030F0702030302020204" pitchFamily="66" charset="0"/>
              </a:rPr>
              <a:t> emasculator)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3. </a:t>
            </a:r>
            <a:r>
              <a:rPr kumimoji="0" lang="en-US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Black Blow Fly </a:t>
            </a:r>
            <a:r>
              <a:rPr kumimoji="0" lang="en-US" altLang="en-US" sz="16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(</a:t>
            </a: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Phormia</a:t>
            </a: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</a:t>
            </a: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regina</a:t>
            </a:r>
            <a:r>
              <a:rPr kumimoji="0" lang="en-US" altLang="en-US" sz="16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)</a:t>
            </a: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endParaRPr kumimoji="0" lang="en-US" altLang="en-US" sz="16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4. Primary screwworm </a:t>
            </a: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(</a:t>
            </a: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Cochliomyia</a:t>
            </a: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</a:t>
            </a: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hominivorax</a:t>
            </a: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)</a:t>
            </a:r>
            <a:endParaRPr kumimoji="0" lang="en-US" altLang="en-US" sz="16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5. Blue Bottle Fly </a:t>
            </a:r>
            <a:r>
              <a:rPr lang="en-US" altLang="en-US" sz="1600" kern="0" dirty="0">
                <a:latin typeface="Comic Sans MS" panose="030F0702030302020204" pitchFamily="66" charset="0"/>
              </a:rPr>
              <a:t>(</a:t>
            </a:r>
            <a:r>
              <a:rPr lang="en-US" altLang="en-US" sz="1600" i="1" kern="0" dirty="0" err="1">
                <a:latin typeface="Comic Sans MS" panose="030F0702030302020204" pitchFamily="66" charset="0"/>
              </a:rPr>
              <a:t>Calliphora</a:t>
            </a:r>
            <a:r>
              <a:rPr lang="en-US" altLang="en-US" sz="1600" i="1" kern="0" dirty="0">
                <a:latin typeface="Comic Sans MS" panose="030F0702030302020204" pitchFamily="66" charset="0"/>
              </a:rPr>
              <a:t> vomitoria</a:t>
            </a:r>
            <a:r>
              <a:rPr lang="en-US" altLang="en-US" sz="1600" kern="0" dirty="0">
                <a:latin typeface="Comic Sans MS" panose="030F0702030302020204" pitchFamily="66" charset="0"/>
              </a:rPr>
              <a:t>)</a:t>
            </a:r>
            <a:endParaRPr lang="en-US" altLang="en-US" sz="1600" i="1" kern="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8403171" y="3406169"/>
            <a:ext cx="32976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Obligate Myiasis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Facultative Myiasis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3714579" y="1572253"/>
            <a:ext cx="4931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with Type of Myiasis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F9F9B6-1F35-2996-3C5D-A1CAF0D8686F}"/>
              </a:ext>
            </a:extLst>
          </p:cNvPr>
          <p:cNvSpPr txBox="1"/>
          <p:nvPr/>
        </p:nvSpPr>
        <p:spPr>
          <a:xfrm>
            <a:off x="1297743" y="2509258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CE32D9-493C-1AC5-A18C-C2E1E43DF41F}"/>
              </a:ext>
            </a:extLst>
          </p:cNvPr>
          <p:cNvSpPr txBox="1"/>
          <p:nvPr/>
        </p:nvSpPr>
        <p:spPr>
          <a:xfrm>
            <a:off x="1282515" y="4491335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16865-62C1-9EAB-E3B2-5ECB5675B9B4}"/>
              </a:ext>
            </a:extLst>
          </p:cNvPr>
          <p:cNvSpPr txBox="1"/>
          <p:nvPr/>
        </p:nvSpPr>
        <p:spPr>
          <a:xfrm>
            <a:off x="4060026" y="1933519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(there may be more than one correct answer)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A6590F-89D8-9939-333D-D8670B7CB88B}"/>
              </a:ext>
            </a:extLst>
          </p:cNvPr>
          <p:cNvSpPr txBox="1"/>
          <p:nvPr/>
        </p:nvSpPr>
        <p:spPr>
          <a:xfrm>
            <a:off x="1297743" y="3879242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A53203-E55D-8DEC-AFB4-E08E86A11E8D}"/>
              </a:ext>
            </a:extLst>
          </p:cNvPr>
          <p:cNvSpPr txBox="1"/>
          <p:nvPr/>
        </p:nvSpPr>
        <p:spPr>
          <a:xfrm>
            <a:off x="1297743" y="51816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53F9BA-F080-BEF1-9D9C-C479E6AC269A}"/>
              </a:ext>
            </a:extLst>
          </p:cNvPr>
          <p:cNvSpPr txBox="1"/>
          <p:nvPr/>
        </p:nvSpPr>
        <p:spPr>
          <a:xfrm>
            <a:off x="1282515" y="3194250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22162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96812"/>
            <a:ext cx="77724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Bot Characteristics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29" y="2590800"/>
            <a:ext cx="7108371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1. Subcutaneous Habitat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2. </a:t>
            </a:r>
            <a:r>
              <a:rPr kumimoji="0" lang="en-US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Eggs (Nits) attached to Hairs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3. Horse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4. </a:t>
            </a:r>
            <a:r>
              <a:rPr lang="en-US" altLang="en-US" sz="2400" kern="0" dirty="0" err="1">
                <a:latin typeface="Comic Sans MS" panose="030F0702030302020204" pitchFamily="66" charset="0"/>
              </a:rPr>
              <a:t>Larviposit</a:t>
            </a:r>
            <a:endParaRPr lang="en-US" altLang="en-US" sz="24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5. Cow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8131975" y="2819400"/>
            <a:ext cx="38587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</a:t>
            </a:r>
            <a:r>
              <a:rPr lang="en-US" i="1" dirty="0" err="1">
                <a:latin typeface="Comic Sans MS" panose="030F0702030302020204" pitchFamily="66" charset="0"/>
              </a:rPr>
              <a:t>Cuterebra</a:t>
            </a:r>
            <a:r>
              <a:rPr lang="en-US" i="1" dirty="0">
                <a:latin typeface="Comic Sans MS" panose="030F0702030302020204" pitchFamily="66" charset="0"/>
              </a:rPr>
              <a:t> emasculator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Oestrus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ovis</a:t>
            </a:r>
            <a:endParaRPr lang="en-US" i="1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C.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Gasterophilus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sp.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Hypoderma</a:t>
            </a:r>
            <a:r>
              <a:rPr lang="en-US" i="1" dirty="0">
                <a:latin typeface="Comic Sans MS" panose="030F0702030302020204" pitchFamily="66" charset="0"/>
              </a:rPr>
              <a:t> sp.</a:t>
            </a:r>
            <a:endParaRPr lang="en-US" sz="1200" i="1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3714579" y="1572253"/>
            <a:ext cx="476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with characteristics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F9F9B6-1F35-2996-3C5D-A1CAF0D8686F}"/>
              </a:ext>
            </a:extLst>
          </p:cNvPr>
          <p:cNvSpPr txBox="1"/>
          <p:nvPr/>
        </p:nvSpPr>
        <p:spPr>
          <a:xfrm>
            <a:off x="914400" y="2514600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A, 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B58935-1AFC-7B76-DAEF-D7FA4FC20A9C}"/>
              </a:ext>
            </a:extLst>
          </p:cNvPr>
          <p:cNvSpPr txBox="1"/>
          <p:nvPr/>
        </p:nvSpPr>
        <p:spPr>
          <a:xfrm>
            <a:off x="931232" y="3195935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C, 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CE32D9-493C-1AC5-A18C-C2E1E43DF41F}"/>
              </a:ext>
            </a:extLst>
          </p:cNvPr>
          <p:cNvSpPr txBox="1"/>
          <p:nvPr/>
        </p:nvSpPr>
        <p:spPr>
          <a:xfrm>
            <a:off x="1175689" y="3886200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C83EFA-0698-BB22-F925-F48DD104D954}"/>
              </a:ext>
            </a:extLst>
          </p:cNvPr>
          <p:cNvSpPr txBox="1"/>
          <p:nvPr/>
        </p:nvSpPr>
        <p:spPr>
          <a:xfrm>
            <a:off x="1174086" y="4643735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6FE36-878A-1BEE-41EF-FEAC1A58B8A2}"/>
              </a:ext>
            </a:extLst>
          </p:cNvPr>
          <p:cNvSpPr txBox="1"/>
          <p:nvPr/>
        </p:nvSpPr>
        <p:spPr>
          <a:xfrm>
            <a:off x="1159659" y="5329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16865-62C1-9EAB-E3B2-5ECB5675B9B4}"/>
              </a:ext>
            </a:extLst>
          </p:cNvPr>
          <p:cNvSpPr txBox="1"/>
          <p:nvPr/>
        </p:nvSpPr>
        <p:spPr>
          <a:xfrm>
            <a:off x="4060026" y="1933519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(there may be more than one correct answer)</a:t>
            </a:r>
          </a:p>
        </p:txBody>
      </p:sp>
    </p:spTree>
    <p:extLst>
      <p:ext uri="{BB962C8B-B14F-4D97-AF65-F5344CB8AC3E}">
        <p14:creationId xmlns:p14="http://schemas.microsoft.com/office/powerpoint/2010/main" val="1623294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96812"/>
            <a:ext cx="77724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Bot Characteristics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29" y="2362200"/>
            <a:ext cx="6651171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1. Sneezing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2. </a:t>
            </a:r>
            <a:r>
              <a:rPr kumimoji="0" lang="en-US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Mouth / Gums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3. Cat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4. Nasal Sinuses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5. Stomach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6. Eggs attached to host’s habitat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2400" kern="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8131975" y="2819400"/>
            <a:ext cx="38587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</a:t>
            </a:r>
            <a:r>
              <a:rPr lang="en-US" i="1" dirty="0" err="1">
                <a:latin typeface="Comic Sans MS" panose="030F0702030302020204" pitchFamily="66" charset="0"/>
              </a:rPr>
              <a:t>Cuterebra</a:t>
            </a:r>
            <a:r>
              <a:rPr lang="en-US" i="1" dirty="0">
                <a:latin typeface="Comic Sans MS" panose="030F0702030302020204" pitchFamily="66" charset="0"/>
              </a:rPr>
              <a:t> emasculator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Oestrus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ovis</a:t>
            </a:r>
            <a:endParaRPr lang="en-US" i="1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C.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Gasterophilus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sp.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Hypoderma</a:t>
            </a:r>
            <a:r>
              <a:rPr lang="en-US" i="1" dirty="0">
                <a:latin typeface="Comic Sans MS" panose="030F0702030302020204" pitchFamily="66" charset="0"/>
              </a:rPr>
              <a:t> sp.</a:t>
            </a:r>
            <a:endParaRPr lang="en-US" sz="1200" i="1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3714579" y="1524000"/>
            <a:ext cx="476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with characteristics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F9F9B6-1F35-2996-3C5D-A1CAF0D8686F}"/>
              </a:ext>
            </a:extLst>
          </p:cNvPr>
          <p:cNvSpPr txBox="1"/>
          <p:nvPr/>
        </p:nvSpPr>
        <p:spPr>
          <a:xfrm>
            <a:off x="1234428" y="22860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B58935-1AFC-7B76-DAEF-D7FA4FC20A9C}"/>
              </a:ext>
            </a:extLst>
          </p:cNvPr>
          <p:cNvSpPr txBox="1"/>
          <p:nvPr/>
        </p:nvSpPr>
        <p:spPr>
          <a:xfrm>
            <a:off x="1219200" y="2967335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CE32D9-493C-1AC5-A18C-C2E1E43DF41F}"/>
              </a:ext>
            </a:extLst>
          </p:cNvPr>
          <p:cNvSpPr txBox="1"/>
          <p:nvPr/>
        </p:nvSpPr>
        <p:spPr>
          <a:xfrm>
            <a:off x="1236031" y="3657600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C83EFA-0698-BB22-F925-F48DD104D954}"/>
              </a:ext>
            </a:extLst>
          </p:cNvPr>
          <p:cNvSpPr txBox="1"/>
          <p:nvPr/>
        </p:nvSpPr>
        <p:spPr>
          <a:xfrm>
            <a:off x="1234428" y="4415135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6FE36-878A-1BEE-41EF-FEAC1A58B8A2}"/>
              </a:ext>
            </a:extLst>
          </p:cNvPr>
          <p:cNvSpPr txBox="1"/>
          <p:nvPr/>
        </p:nvSpPr>
        <p:spPr>
          <a:xfrm>
            <a:off x="1220001" y="5100935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16865-62C1-9EAB-E3B2-5ECB5675B9B4}"/>
              </a:ext>
            </a:extLst>
          </p:cNvPr>
          <p:cNvSpPr txBox="1"/>
          <p:nvPr/>
        </p:nvSpPr>
        <p:spPr>
          <a:xfrm>
            <a:off x="4060026" y="1885266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(there may be more than one correct answer)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E6D221-CE4B-0E0A-B955-16598F17FBB9}"/>
              </a:ext>
            </a:extLst>
          </p:cNvPr>
          <p:cNvSpPr txBox="1"/>
          <p:nvPr/>
        </p:nvSpPr>
        <p:spPr>
          <a:xfrm>
            <a:off x="1219200" y="5888649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44792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725803" y="510583"/>
            <a:ext cx="77724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Hypoderma</a:t>
            </a:r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Bot Migration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29" y="2809061"/>
            <a:ext cx="5279571" cy="2753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1. Spinal canal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2. Dorsal </a:t>
            </a:r>
            <a:r>
              <a:rPr kumimoji="0" lang="en-US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Hide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3. Esophagus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4. Loin Muscles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7620000" y="3037661"/>
            <a:ext cx="34868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</a:t>
            </a:r>
            <a:r>
              <a:rPr lang="en-US" i="1" dirty="0" err="1">
                <a:latin typeface="Comic Sans MS" panose="030F0702030302020204" pitchFamily="66" charset="0"/>
              </a:rPr>
              <a:t>Hypoderma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lineatum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Hypoderma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bovis</a:t>
            </a:r>
            <a:endParaRPr lang="en-US" i="1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C. 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Both</a:t>
            </a:r>
            <a:endParaRPr lang="en-US" sz="1200" i="1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3714579" y="1572253"/>
            <a:ext cx="476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with characteristics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F9F9B6-1F35-2996-3C5D-A1CAF0D8686F}"/>
              </a:ext>
            </a:extLst>
          </p:cNvPr>
          <p:cNvSpPr txBox="1"/>
          <p:nvPr/>
        </p:nvSpPr>
        <p:spPr>
          <a:xfrm>
            <a:off x="1219200" y="27432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B58935-1AFC-7B76-DAEF-D7FA4FC20A9C}"/>
              </a:ext>
            </a:extLst>
          </p:cNvPr>
          <p:cNvSpPr txBox="1"/>
          <p:nvPr/>
        </p:nvSpPr>
        <p:spPr>
          <a:xfrm>
            <a:off x="1236031" y="3424535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CE32D9-493C-1AC5-A18C-C2E1E43DF41F}"/>
              </a:ext>
            </a:extLst>
          </p:cNvPr>
          <p:cNvSpPr txBox="1"/>
          <p:nvPr/>
        </p:nvSpPr>
        <p:spPr>
          <a:xfrm>
            <a:off x="1236031" y="4114800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C83EFA-0698-BB22-F925-F48DD104D954}"/>
              </a:ext>
            </a:extLst>
          </p:cNvPr>
          <p:cNvSpPr txBox="1"/>
          <p:nvPr/>
        </p:nvSpPr>
        <p:spPr>
          <a:xfrm>
            <a:off x="1234428" y="4872335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16865-62C1-9EAB-E3B2-5ECB5675B9B4}"/>
              </a:ext>
            </a:extLst>
          </p:cNvPr>
          <p:cNvSpPr txBox="1"/>
          <p:nvPr/>
        </p:nvSpPr>
        <p:spPr>
          <a:xfrm>
            <a:off x="4060026" y="1933519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(there may be more than one correct answer)</a:t>
            </a:r>
          </a:p>
        </p:txBody>
      </p:sp>
    </p:spTree>
    <p:extLst>
      <p:ext uri="{BB962C8B-B14F-4D97-AF65-F5344CB8AC3E}">
        <p14:creationId xmlns:p14="http://schemas.microsoft.com/office/powerpoint/2010/main" val="25217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RDF_Theme 1" id="{5F67605E-C1E8-450B-AD9B-053B728A1BE3}" vid="{16F77C64-F22E-4058-AEC1-9FDA399474CB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585</Words>
  <Application>Microsoft Office PowerPoint</Application>
  <PresentationFormat>Widescreen</PresentationFormat>
  <Paragraphs>181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Comic Sans MS</vt:lpstr>
      <vt:lpstr>Tahoma</vt:lpstr>
      <vt:lpstr>Times New Roman</vt:lpstr>
      <vt:lpstr>Wingdings</vt:lpstr>
      <vt:lpstr>Blends</vt:lpstr>
      <vt:lpstr>1_Blends</vt:lpstr>
      <vt:lpstr>2_Blends</vt:lpstr>
      <vt:lpstr>JRDF_Theme 1</vt:lpstr>
      <vt:lpstr>VMP 930 Veterinary Parasitology</vt:lpstr>
      <vt:lpstr>Fly Names</vt:lpstr>
      <vt:lpstr>Flies: Fill-in-the-Blank</vt:lpstr>
      <vt:lpstr>Filth Fly Characteristics</vt:lpstr>
      <vt:lpstr>Types of Myiasis</vt:lpstr>
      <vt:lpstr>Bot Characteristics</vt:lpstr>
      <vt:lpstr>Bot Characteristics</vt:lpstr>
      <vt:lpstr>Hypoderma Bot Migration</vt:lpstr>
    </vt:vector>
  </TitlesOfParts>
  <Company>NC State College of Veterinary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Mosquitoes (Culicidae)  Filth Flies (Muscidae)</dc:title>
  <dc:creator>Bruce Hammerberg</dc:creator>
  <cp:lastModifiedBy>James R Flowers</cp:lastModifiedBy>
  <cp:revision>208</cp:revision>
  <cp:lastPrinted>2022-09-09T16:40:33Z</cp:lastPrinted>
  <dcterms:created xsi:type="dcterms:W3CDTF">2000-10-31T16:08:04Z</dcterms:created>
  <dcterms:modified xsi:type="dcterms:W3CDTF">2023-09-10T02:44:39Z</dcterms:modified>
</cp:coreProperties>
</file>