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  <p:sldMasterId id="2147483690" r:id="rId3"/>
    <p:sldMasterId id="2147483704" r:id="rId4"/>
  </p:sldMasterIdLst>
  <p:notesMasterIdLst>
    <p:notesMasterId r:id="rId13"/>
  </p:notesMasterIdLst>
  <p:handoutMasterIdLst>
    <p:handoutMasterId r:id="rId14"/>
  </p:handoutMasterIdLst>
  <p:sldIdLst>
    <p:sldId id="442" r:id="rId5"/>
    <p:sldId id="376" r:id="rId6"/>
    <p:sldId id="433" r:id="rId7"/>
    <p:sldId id="431" r:id="rId8"/>
    <p:sldId id="432" r:id="rId9"/>
    <p:sldId id="424" r:id="rId10"/>
    <p:sldId id="427" r:id="rId11"/>
    <p:sldId id="429" r:id="rId12"/>
  </p:sldIdLst>
  <p:sldSz cx="12192000" cy="6858000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52" autoAdjust="0"/>
  </p:normalViewPr>
  <p:slideViewPr>
    <p:cSldViewPr>
      <p:cViewPr varScale="1">
        <p:scale>
          <a:sx n="64" d="100"/>
          <a:sy n="64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EF02D1C-909C-4CD9-8113-672036AEA2F3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368C27F-D81D-4751-ABB7-2F0C0CAE8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7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CC52-5ECF-41EF-82A8-76D10F6AF718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3FCA6-AF95-47C4-9972-EDDD2BE29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26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63638"/>
            <a:ext cx="5583238" cy="3141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72742" indent="-297209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8834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4368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39902" indent="-237767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615435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90969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566503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042037" indent="-237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EB94D7-EEDD-4CD2-B189-FCB3C53E6F6C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94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9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50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30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76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49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44083-A2B0-473F-93CB-FBABF270A7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72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63638"/>
            <a:ext cx="5583238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3FCA6-AF95-47C4-9972-EDDD2BE294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29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7F0F0-329B-4AB0-BC4C-15E5AAA301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3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902F0-59C1-4D9A-A035-3C337131C9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3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7299-0531-4010-A5CE-4A846D337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27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0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277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05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35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0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28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5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9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F1B7-2F2F-4930-9DE8-4D7D72B07A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16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78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71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784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BEC5B-45A6-4FD1-9952-5EC0BEB8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56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71B9E-98F6-4174-9943-105E2CDB9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948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BD8E6454-DF60-4F3C-9610-A9554BBE6E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40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64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6759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1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B9424-50DB-4DF1-B59E-12F432CBED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217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1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2349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403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458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536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241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892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defRPr/>
                </a:pPr>
                <a:endParaRPr lang="en-US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9662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9662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A98D1BD-76BC-DA4F-BF8E-2A73664A7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2764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F27A-B47B-DF45-A2FB-40CBE7785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1387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9DA3B-52EA-D044-9062-629B46C3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F2259-0742-45AA-9E4F-69B488523E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049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5E4F9-AA10-B547-8B21-BA34FC150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87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2C10-BF61-A943-BA4D-B5191C44D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67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A5ED-1DC7-6A42-94E3-ABC83DF8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7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EE298-3EAF-1B4B-BDA2-6B07C6FED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66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0FBAC-CFD4-9B44-82FB-F5C1F18AC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170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06BC-6FCF-E747-8A5C-7368C6F77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0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21F11-61F5-7245-8C7E-1F51DECE1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69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7040-78F5-F04A-BDFD-0910F375E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82C04-6C54-4C1B-90A1-C828F7A506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4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6454C-54CC-4003-8360-D4A22DDFE8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7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FE3E1-B8FB-4163-BB7D-011AEEB512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DD963-5A2A-4AF9-80D6-557A62551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BAA9D-1CB0-42FB-A969-89566BC32E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0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AA878B6-66CC-42C0-8679-E8A2F10A5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716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>
                <a:cs typeface="+mn-cs"/>
              </a:rPr>
              <a:pPr>
                <a:defRPr/>
              </a:pPr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609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1" lang="en-US" altLang="en-US" sz="2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55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55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Tahoma" charset="0"/>
              </a:defRPr>
            </a:lvl1pPr>
          </a:lstStyle>
          <a:p>
            <a:pPr>
              <a:defRPr/>
            </a:pPr>
            <a:fld id="{5274C723-BB4E-2748-A899-F23AA4562A6F}" type="slidenum">
              <a:rPr lang="en-US"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97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695074"/>
            <a:ext cx="7772400" cy="146208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b="1" u="sng" dirty="0">
                <a:latin typeface="Comic Sans MS" charset="0"/>
              </a:rPr>
              <a:t>VMP 930</a:t>
            </a:r>
            <a:br>
              <a:rPr lang="en-US" sz="4800" b="1" u="sng" dirty="0">
                <a:latin typeface="Comic Sans MS" charset="0"/>
              </a:rPr>
            </a:br>
            <a:r>
              <a:rPr lang="en-US" sz="4800" b="1" u="sng" dirty="0">
                <a:latin typeface="Comic Sans MS" charset="0"/>
              </a:rPr>
              <a:t>Veterinary Parasitology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6498" y="3945728"/>
            <a:ext cx="6400800" cy="199787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Cestodes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Tapeworms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4000" b="1" dirty="0">
                <a:latin typeface="Comic Sans MS" panose="030F0702030302020204" pitchFamily="66" charset="0"/>
              </a:rPr>
              <a:t>Questions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vpglogo220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287000" y="50292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ncst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78" y="104775"/>
            <a:ext cx="1524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6EC28B-440E-A20B-CA98-978A37D177C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7748" y="3348425"/>
            <a:ext cx="9144793" cy="1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0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384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pisiformis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3FD78F4-BF38-06A4-E9CD-BA2BE6A6F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96200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38400"/>
            <a:ext cx="82296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taeniaformis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262C062-EFDB-6CFB-AC6A-5980C8552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364383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00300"/>
            <a:ext cx="76962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saginata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77B3698-035E-945E-559B-ABC0308B0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7690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400300"/>
            <a:ext cx="76962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Which of the following are of concern with a </a:t>
            </a:r>
            <a:r>
              <a:rPr lang="en-US" b="1" i="1" dirty="0">
                <a:latin typeface="Comic Sans MS"/>
                <a:cs typeface="Comic Sans MS"/>
              </a:rPr>
              <a:t>Taenia solium </a:t>
            </a:r>
            <a:r>
              <a:rPr lang="en-US" b="1" dirty="0">
                <a:latin typeface="Comic Sans MS"/>
                <a:cs typeface="Comic Sans MS"/>
              </a:rPr>
              <a:t>infection?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000" b="1" dirty="0">
                <a:latin typeface="Comic Sans MS"/>
                <a:cs typeface="Comic Sans MS"/>
              </a:rPr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1. Companion animal concern</a:t>
            </a:r>
          </a:p>
          <a:p>
            <a:pPr lvl="1" eaLnBrk="1" hangingPunct="1">
              <a:lnSpc>
                <a:spcPct val="90000"/>
              </a:lnSpc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2. Economic concern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000" b="1" dirty="0">
              <a:latin typeface="Comic Sans MS"/>
              <a:cs typeface="Comic Sans MS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5D7A867-E292-27BD-AC82-943D3B56C3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2962272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2289544"/>
            <a:ext cx="8763000" cy="3657600"/>
          </a:xfrm>
        </p:spPr>
        <p:txBody>
          <a:bodyPr/>
          <a:lstStyle/>
          <a:p>
            <a:r>
              <a:rPr lang="en-US" b="1" dirty="0">
                <a:latin typeface="Comic Sans MS"/>
                <a:cs typeface="Comic Sans MS"/>
              </a:rPr>
              <a:t>Which of the following are of concern with an </a:t>
            </a:r>
            <a:r>
              <a:rPr lang="en-US" b="1" i="1" dirty="0">
                <a:latin typeface="Comic Sans MS"/>
                <a:cs typeface="Comic Sans MS"/>
              </a:rPr>
              <a:t>Echinococcus</a:t>
            </a:r>
            <a:r>
              <a:rPr lang="en-US" b="1" dirty="0">
                <a:latin typeface="Comic Sans MS"/>
                <a:cs typeface="Comic Sans MS"/>
              </a:rPr>
              <a:t> infection?</a:t>
            </a:r>
          </a:p>
          <a:p>
            <a:endParaRPr lang="en-US" sz="1000" dirty="0">
              <a:latin typeface="Comic Sans MS"/>
              <a:cs typeface="Comic Sans MS"/>
            </a:endParaRPr>
          </a:p>
          <a:p>
            <a:pPr lvl="1"/>
            <a:r>
              <a:rPr lang="en-US" dirty="0">
                <a:latin typeface="Comic Sans MS"/>
                <a:cs typeface="Comic Sans MS"/>
              </a:rPr>
              <a:t> 1. Companion animal concern</a:t>
            </a:r>
          </a:p>
          <a:p>
            <a:pPr lvl="1"/>
            <a:endParaRPr lang="en-US" sz="1000" dirty="0">
              <a:latin typeface="Comic Sans MS"/>
              <a:cs typeface="Comic Sans MS"/>
            </a:endParaRPr>
          </a:p>
          <a:p>
            <a:pPr lvl="1"/>
            <a:r>
              <a:rPr lang="en-US" dirty="0">
                <a:latin typeface="Comic Sans MS"/>
                <a:cs typeface="Comic Sans MS"/>
              </a:rPr>
              <a:t> 2. Economic concern</a:t>
            </a:r>
          </a:p>
          <a:p>
            <a:pPr lvl="1"/>
            <a:endParaRPr lang="en-US" sz="1000" dirty="0">
              <a:latin typeface="Comic Sans MS"/>
              <a:cs typeface="Comic Sans MS"/>
            </a:endParaRPr>
          </a:p>
          <a:p>
            <a:pPr lvl="1"/>
            <a:r>
              <a:rPr lang="en-US" dirty="0">
                <a:latin typeface="Comic Sans MS"/>
                <a:cs typeface="Comic Sans MS"/>
              </a:rPr>
              <a:t> 3. Human Health concern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325CCEA-2C5C-92FC-C545-BADEB28689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67553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26429" y="2171700"/>
            <a:ext cx="8367714" cy="1066800"/>
          </a:xfrm>
        </p:spPr>
        <p:txBody>
          <a:bodyPr/>
          <a:lstStyle/>
          <a:p>
            <a:pPr marL="0" indent="0">
              <a:buClr>
                <a:srgbClr val="3333CC"/>
              </a:buClr>
              <a:buNone/>
              <a:defRPr/>
            </a:pPr>
            <a:r>
              <a:rPr lang="en-US" altLang="en-US" sz="28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How do humans become infected with the hydatid cyst of </a:t>
            </a:r>
            <a:r>
              <a:rPr lang="en-US" altLang="en-US" sz="2800" b="1" i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Echinococcus granulosus</a:t>
            </a:r>
            <a:r>
              <a:rPr lang="en-US" altLang="en-US" sz="2800" b="1" dirty="0">
                <a:solidFill>
                  <a:srgbClr val="000000"/>
                </a:solidFill>
                <a:latin typeface="Comic Sans MS" panose="030F0702030302020204" pitchFamily="66" charset="0"/>
                <a:cs typeface="Times New Roman" pitchFamily="18" charset="0"/>
              </a:rPr>
              <a:t>?</a:t>
            </a:r>
            <a:endParaRPr lang="en-US" altLang="en-US" sz="2400" b="1" i="1" dirty="0">
              <a:solidFill>
                <a:srgbClr val="000000"/>
              </a:solidFill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657601"/>
            <a:ext cx="68865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UcPeriod"/>
            </a:pPr>
            <a:r>
              <a:rPr lang="en-US" sz="2400" b="1" dirty="0">
                <a:latin typeface="Comic Sans MS" panose="030F0702030302020204" pitchFamily="66" charset="0"/>
              </a:rPr>
              <a:t>Ingest larval tapeworm from raw pork</a:t>
            </a:r>
          </a:p>
          <a:p>
            <a:pPr marL="457200" indent="-457200">
              <a:buAutoNum type="alphaUcPeriod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2"/>
            </a:pPr>
            <a:r>
              <a:rPr lang="en-US" sz="2400" b="1" dirty="0">
                <a:latin typeface="Comic Sans MS" panose="030F0702030302020204" pitchFamily="66" charset="0"/>
              </a:rPr>
              <a:t>Ingest larval tapeworm from raw beef</a:t>
            </a:r>
          </a:p>
          <a:p>
            <a:pPr marL="457200" indent="-457200">
              <a:buAutoNum type="alphaUcPeriod" startAt="2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lphaUcPeriod" startAt="3"/>
            </a:pPr>
            <a:r>
              <a:rPr lang="en-US" sz="2400" b="1" dirty="0">
                <a:latin typeface="Comic Sans MS" panose="030F0702030302020204" pitchFamily="66" charset="0"/>
              </a:rPr>
              <a:t>Ingest tapeworm egg from dog feces</a:t>
            </a:r>
          </a:p>
          <a:p>
            <a:pPr marL="457200" indent="-457200">
              <a:buFontTx/>
              <a:buAutoNum type="alphaUcPeriod" startAt="3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400" b="1" dirty="0">
                <a:latin typeface="Comic Sans MS" panose="030F0702030302020204" pitchFamily="66" charset="0"/>
              </a:rPr>
              <a:t>Ingest larval tapeworm in copepod</a:t>
            </a:r>
          </a:p>
          <a:p>
            <a:pPr marL="457200" indent="-457200">
              <a:buAutoNum type="alphaUcPeriod" startAt="4"/>
            </a:pPr>
            <a:endParaRPr lang="en-US" sz="1100" b="1" dirty="0">
              <a:latin typeface="Comic Sans MS" panose="030F0702030302020204" pitchFamily="66" charset="0"/>
            </a:endParaRPr>
          </a:p>
          <a:p>
            <a:pPr marL="457200" indent="-457200">
              <a:buAutoNum type="alphaUcPeriod" startAt="4"/>
            </a:pPr>
            <a:r>
              <a:rPr lang="en-US" sz="2400" b="1" dirty="0">
                <a:latin typeface="Comic Sans MS" panose="030F0702030302020204" pitchFamily="66" charset="0"/>
              </a:rPr>
              <a:t>Ingest tapeworm egg from human feces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5F9010D-ED5B-DB21-E9CB-5C545FFBA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9144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421744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1752600"/>
            <a:ext cx="7772400" cy="12192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b="1" dirty="0">
                <a:latin typeface="Comic Sans MS" panose="030F0702030302020204" pitchFamily="66" charset="0"/>
                <a:cs typeface="Times New Roman" pitchFamily="18" charset="0"/>
              </a:rPr>
              <a:t>If a host is infected with a </a:t>
            </a:r>
            <a:r>
              <a:rPr lang="en-US" altLang="en-US" b="1" u="sng" dirty="0">
                <a:latin typeface="Comic Sans MS" panose="030F0702030302020204" pitchFamily="66" charset="0"/>
                <a:cs typeface="Times New Roman" pitchFamily="18" charset="0"/>
              </a:rPr>
              <a:t>larval</a:t>
            </a:r>
            <a:r>
              <a:rPr lang="en-US" altLang="en-US" b="1" dirty="0">
                <a:latin typeface="Comic Sans MS" panose="030F0702030302020204" pitchFamily="66" charset="0"/>
                <a:cs typeface="Times New Roman" pitchFamily="18" charset="0"/>
              </a:rPr>
              <a:t> tapeworm, what did the host ingest?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8D7ECA9-4AA9-BD44-06FC-92B0DE699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0" y="457200"/>
            <a:ext cx="6781800" cy="792162"/>
          </a:xfrm>
        </p:spPr>
        <p:txBody>
          <a:bodyPr/>
          <a:lstStyle/>
          <a:p>
            <a:pPr algn="ctr" eaLnBrk="1" hangingPunct="1"/>
            <a:r>
              <a:rPr lang="en-US" sz="5400" b="1" u="sng" dirty="0">
                <a:latin typeface="Comic Sans MS"/>
                <a:cs typeface="Comic Sans MS"/>
              </a:rPr>
              <a:t>Tapeworm Question</a:t>
            </a:r>
          </a:p>
        </p:txBody>
      </p:sp>
    </p:spTree>
    <p:extLst>
      <p:ext uri="{BB962C8B-B14F-4D97-AF65-F5344CB8AC3E}">
        <p14:creationId xmlns:p14="http://schemas.microsoft.com/office/powerpoint/2010/main" val="3654093531"/>
      </p:ext>
    </p:extLst>
  </p:cSld>
  <p:clrMapOvr>
    <a:masterClrMapping/>
  </p:clrMapOvr>
</p:sld>
</file>

<file path=ppt/theme/theme1.xml><?xml version="1.0" encoding="utf-8"?>
<a:theme xmlns:a="http://schemas.openxmlformats.org/drawingml/2006/main" name="tricolor_ppt">
  <a:themeElements>
    <a:clrScheme name="VP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P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VP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P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P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tricolor_ppt.thmx</Template>
  <TotalTime>2865</TotalTime>
  <Words>242</Words>
  <Application>Microsoft Office PowerPoint</Application>
  <PresentationFormat>Widescreen</PresentationFormat>
  <Paragraphs>65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Comic Sans MS</vt:lpstr>
      <vt:lpstr>Tahoma</vt:lpstr>
      <vt:lpstr>Wingdings</vt:lpstr>
      <vt:lpstr>tricolor_ppt</vt:lpstr>
      <vt:lpstr>Blends</vt:lpstr>
      <vt:lpstr>1_Blends</vt:lpstr>
      <vt:lpstr>2_Blends</vt:lpstr>
      <vt:lpstr>VMP 930 Veterinary Parasitology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  <vt:lpstr>Tapeworm Question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Cestodes</dc:title>
  <dc:creator>Dr. James R Flowers</dc:creator>
  <cp:lastModifiedBy>James R Flowers</cp:lastModifiedBy>
  <cp:revision>113</cp:revision>
  <cp:lastPrinted>2016-11-10T13:34:39Z</cp:lastPrinted>
  <dcterms:created xsi:type="dcterms:W3CDTF">2004-09-15T21:42:29Z</dcterms:created>
  <dcterms:modified xsi:type="dcterms:W3CDTF">2023-11-07T15:15:16Z</dcterms:modified>
</cp:coreProperties>
</file>