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6" r:id="rId2"/>
    <p:sldMasterId id="2147483688" r:id="rId3"/>
    <p:sldMasterId id="2147483702" r:id="rId4"/>
    <p:sldMasterId id="2147483716" r:id="rId5"/>
    <p:sldMasterId id="2147483730" r:id="rId6"/>
  </p:sldMasterIdLst>
  <p:notesMasterIdLst>
    <p:notesMasterId r:id="rId22"/>
  </p:notesMasterIdLst>
  <p:sldIdLst>
    <p:sldId id="443" r:id="rId7"/>
    <p:sldId id="287" r:id="rId8"/>
    <p:sldId id="385" r:id="rId9"/>
    <p:sldId id="401" r:id="rId10"/>
    <p:sldId id="386" r:id="rId11"/>
    <p:sldId id="399" r:id="rId12"/>
    <p:sldId id="402" r:id="rId13"/>
    <p:sldId id="403" r:id="rId14"/>
    <p:sldId id="405" r:id="rId15"/>
    <p:sldId id="406" r:id="rId16"/>
    <p:sldId id="407" r:id="rId17"/>
    <p:sldId id="408" r:id="rId18"/>
    <p:sldId id="435" r:id="rId19"/>
    <p:sldId id="409" r:id="rId20"/>
    <p:sldId id="412" r:id="rId21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143" autoAdjust="0"/>
    <p:restoredTop sz="91176" autoAdjust="0"/>
  </p:normalViewPr>
  <p:slideViewPr>
    <p:cSldViewPr>
      <p:cViewPr varScale="1">
        <p:scale>
          <a:sx n="49" d="100"/>
          <a:sy n="49" d="100"/>
        </p:scale>
        <p:origin x="54" y="78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146" cy="4660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654" y="1"/>
            <a:ext cx="3037146" cy="4660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FC61A-A6A6-46A3-B1F0-273752CA7A1D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880" y="4473813"/>
            <a:ext cx="5608640" cy="36605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0312"/>
            <a:ext cx="3037146" cy="4660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654" y="8830312"/>
            <a:ext cx="3037146" cy="4660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F18D6-375C-46C9-84C1-F839FE85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51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63638"/>
            <a:ext cx="5583238" cy="31416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72742" indent="-297209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88834" indent="-237767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64368" indent="-237767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39902" indent="-237767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615435" indent="-2377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90969" indent="-2377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566503" indent="-2377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4042037" indent="-2377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7EB94D7-EEDD-4CD2-B189-FCB3C53E6F6C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394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Lack</a:t>
            </a:r>
            <a:r>
              <a:rPr lang="en-US" baseline="0" dirty="0"/>
              <a:t> of treatments against tapeworms.</a:t>
            </a:r>
          </a:p>
          <a:p>
            <a:endParaRPr lang="en-US" baseline="0" dirty="0"/>
          </a:p>
          <a:p>
            <a:r>
              <a:rPr lang="en-US" baseline="0" dirty="0"/>
              <a:t>Due to variable release of eggs, one cannot count on fecal diagnostics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F18D6-375C-46C9-84C1-F839FE8589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61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F18D6-375C-46C9-84C1-F839FE85891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553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F18D6-375C-46C9-84C1-F839FE85891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22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F18D6-375C-46C9-84C1-F839FE85891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181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F18D6-375C-46C9-84C1-F839FE85891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775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44083-A2B0-473F-93CB-FBABF270A72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33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44083-A2B0-473F-93CB-FBABF270A72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849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44083-A2B0-473F-93CB-FBABF270A72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60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7DC329-63B2-4C2B-8791-B1146DB20F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37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AAD041-F12B-47F1-B80E-3AE73E735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30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E34D3C-71EC-42F9-9580-0B4476A68C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27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 smtClean="0"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A98D1BD-76BC-DA4F-BF8E-2A73664A7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10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BF27A-B47B-DF45-A2FB-40CBE7785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77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DA3B-52EA-D044-9062-629B46C3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005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5E4F9-AA10-B547-8B21-BA34FC150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35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E2C10-BF61-A943-BA4D-B5191C44D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801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CA5ED-1DC7-6A42-94E3-ABC83DF86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28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EE298-3EAF-1B4B-BDA2-6B07C6FED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1851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FBAC-CFD4-9B44-82FB-F5C1F18AC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9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FB8A7A-9AA3-442F-B376-F3C6B4E58C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166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A06BC-6FCF-E747-8A5C-7368C6F77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780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21F11-61F5-7245-8C7E-1F51DECE1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714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7040-78F5-F04A-BDFD-0910F375E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784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DF86A421-F589-44ED-8234-8BD3B7F668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50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00D8254B-5FDF-4F60-8F98-8EFFE2AEC0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582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 smtClean="0"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A98D1BD-76BC-DA4F-BF8E-2A73664A7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105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BF27A-B47B-DF45-A2FB-40CBE7785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775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DA3B-52EA-D044-9062-629B46C3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0050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5E4F9-AA10-B547-8B21-BA34FC150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358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E2C10-BF61-A943-BA4D-B5191C44D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80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ACB24F-67A1-403C-B4A0-63AA238F80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6217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CA5ED-1DC7-6A42-94E3-ABC83DF86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28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EE298-3EAF-1B4B-BDA2-6B07C6FED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1851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FBAC-CFD4-9B44-82FB-F5C1F18AC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990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A06BC-6FCF-E747-8A5C-7368C6F77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780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21F11-61F5-7245-8C7E-1F51DECE1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714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7040-78F5-F04A-BDFD-0910F375E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784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53226127-697F-CD44-A00B-AF05B1714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1694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BFD5B-0B0F-B345-9895-9910BDD6A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166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3B534-EF89-F747-9685-7D979A16D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7363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4E560-BFE0-C24C-BDE4-5DFF8E12A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4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4691B1-AD39-49C4-AC44-1B83D364A6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10498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B1580-EF11-9B41-BDA6-0981871E33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7106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23F4F-A068-0A43-BED1-BFE393507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7209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D75A9-B6A9-BA42-A58C-6CAEC7711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0846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E0DD7-5377-2043-9E2E-EF935FACDC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3021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3477C-2E2F-5B43-A4A8-0EFB4656E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982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3A1F8-875F-7F4C-8B21-424BF70980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2332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CD00C-B025-EB40-8999-F189972B1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5228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fld id="{8B9C5AA4-5CEA-4747-8F8A-6DF39AFC66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971207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848D95-5FAA-4C5E-B9BD-222122F0AB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29638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8CCBE4-07A2-4375-8DFB-7F6325E054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9894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014C03-2A20-457D-8B35-5D7C74DC73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4532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3E44A-69A8-49AF-A474-6DD7B082C3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226593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1B45B9-1C82-45B9-AD70-E71BD71C6C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528779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10B5E1-9895-40D7-8533-156D8587B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826892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21018-F9D9-4A25-BC3D-9A964BC48E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407657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D8F11E-4D2E-42B1-B7B8-36303CB4F7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168206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2555AB-7196-497D-B3AA-86F7DA47DE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415747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293AA4-C9AD-4768-8BC5-21BD07CBE1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339697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D36A38-7643-4C47-8179-CE0304F0CE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24533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fld id="{97B61BCB-040B-4876-972B-30C72B127F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706072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2542CD-556A-43AA-8159-0C18798973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9558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1CCC51-2DF4-4BE7-8C6C-A59558941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7151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020C67-9DA2-40E5-999C-B9859B4E2A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83718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B7A8BF-4654-4C64-BCC6-F8460BD12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16166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BD1927-BE51-4F65-9128-02C4C71A7F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868441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1485B7-A57C-4295-8DDB-09068802E6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521981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A47C9B-C6B9-4817-9663-461D86D05D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25981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C581C8-1AC4-4158-8A56-E0003501D7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150209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A5689C-2925-46F6-8448-CC1C10163D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235483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E5D059-CCCE-4CF0-807A-C9B1FAF5D5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633152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5D7C6F-3C85-4B41-8DDB-7588231FCF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7043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014243-8B3D-4E6D-A1D7-661C0ED94C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96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C5839A-42D4-464C-8648-2D9B9F1F89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59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7A35AA-591B-4F1A-ABED-EC17AD6AF2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06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83585D19-B7AB-4BC8-9FC7-9A60DC0C9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Tahoma" charset="0"/>
              </a:defRPr>
            </a:lvl1pPr>
          </a:lstStyle>
          <a:p>
            <a:pPr>
              <a:defRPr/>
            </a:pPr>
            <a:fld id="{5274C723-BB4E-2748-A899-F23AA4562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700" r:id="rId12"/>
    <p:sldLayoutId id="2147483701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Tahoma" charset="0"/>
              </a:defRPr>
            </a:lvl1pPr>
          </a:lstStyle>
          <a:p>
            <a:pPr>
              <a:defRPr/>
            </a:pPr>
            <a:fld id="{5274C723-BB4E-2748-A899-F23AA4562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Tahoma" charset="0"/>
                <a:cs typeface="+mn-cs"/>
              </a:defRPr>
            </a:lvl1pPr>
          </a:lstStyle>
          <a:p>
            <a:pPr>
              <a:defRPr/>
            </a:pPr>
            <a:fld id="{ED3C1802-8EC7-A24F-8516-BE4F35E9F390}" type="slidenum">
              <a:rPr lang="en-US">
                <a:ea typeface="ＭＳ Ｐゴシック" charset="0"/>
              </a:rPr>
              <a:pPr>
                <a:defRPr/>
              </a:pPr>
              <a:t>‹#›</a:t>
            </a:fld>
            <a:endParaRPr lang="en-US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249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Tahoma" pitchFamily="34" charset="0"/>
              </a:defRPr>
            </a:lvl1pPr>
          </a:lstStyle>
          <a:p>
            <a:fld id="{9CF73E79-1098-4EE3-A19A-3FE7DB88F6DA}" type="slidenum">
              <a:rPr lang="en-US" altLang="en-US">
                <a:ea typeface="ＭＳ Ｐゴシック" pitchFamily="34" charset="-128"/>
              </a:rPr>
              <a:pPr/>
              <a:t>‹#›</a:t>
            </a:fld>
            <a:endParaRPr lang="en-US" alt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1374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Tahoma" pitchFamily="34" charset="0"/>
              </a:defRPr>
            </a:lvl1pPr>
          </a:lstStyle>
          <a:p>
            <a:fld id="{60ACF677-9F54-4443-B624-E780290683C9}" type="slidenum">
              <a:rPr lang="en-US" altLang="en-US">
                <a:ea typeface="ＭＳ Ｐゴシック" pitchFamily="34" charset="-128"/>
              </a:rPr>
              <a:pPr/>
              <a:t>‹#›</a:t>
            </a:fld>
            <a:endParaRPr lang="en-US" alt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2489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695074"/>
            <a:ext cx="7772400" cy="146208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b="1" u="sng" dirty="0">
                <a:latin typeface="Comic Sans MS" charset="0"/>
              </a:rPr>
              <a:t>VMP 930</a:t>
            </a:r>
            <a:br>
              <a:rPr lang="en-US" sz="4800" b="1" u="sng" dirty="0">
                <a:latin typeface="Comic Sans MS" charset="0"/>
              </a:rPr>
            </a:br>
            <a:r>
              <a:rPr lang="en-US" sz="4800" b="1" u="sng" dirty="0">
                <a:latin typeface="Comic Sans MS" charset="0"/>
              </a:rPr>
              <a:t>Veterinary Parasitology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36498" y="3945728"/>
            <a:ext cx="6400800" cy="199787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4000" b="1" dirty="0">
                <a:latin typeface="Comic Sans MS" panose="030F0702030302020204" pitchFamily="66" charset="0"/>
              </a:rPr>
              <a:t>Cestodes 2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4000" b="1" dirty="0">
                <a:latin typeface="Comic Sans MS" panose="030F0702030302020204" pitchFamily="66" charset="0"/>
              </a:rPr>
              <a:t>More Tapeworms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4000" b="1" dirty="0">
                <a:latin typeface="Comic Sans MS" panose="030F0702030302020204" pitchFamily="66" charset="0"/>
              </a:rPr>
              <a:t>Answers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pic>
        <p:nvPicPr>
          <p:cNvPr id="3076" name="Picture 4" descr="vpglogo220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87000" y="50292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ncsta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78" y="104775"/>
            <a:ext cx="15240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A6EC28B-440E-A20B-CA98-978A37D177CE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7748" y="3348425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673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2201334"/>
            <a:ext cx="8610600" cy="41148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How does a sheep become infected with the tapeworm, </a:t>
            </a:r>
            <a:r>
              <a:rPr lang="en-US" b="1" i="1" dirty="0">
                <a:latin typeface="Comic Sans MS"/>
                <a:cs typeface="Comic Sans MS"/>
              </a:rPr>
              <a:t>Moniezia </a:t>
            </a:r>
            <a:r>
              <a:rPr lang="en-US" b="1" i="1" dirty="0" err="1">
                <a:latin typeface="Comic Sans MS"/>
                <a:cs typeface="Comic Sans MS"/>
              </a:rPr>
              <a:t>expansa</a:t>
            </a:r>
            <a:r>
              <a:rPr lang="en-US" b="1" dirty="0">
                <a:latin typeface="Comic Sans MS"/>
                <a:cs typeface="Comic Sans MS"/>
              </a:rPr>
              <a:t>?</a:t>
            </a:r>
          </a:p>
          <a:p>
            <a:pPr>
              <a:buFontTx/>
              <a:buNone/>
              <a:defRPr/>
            </a:pPr>
            <a:endParaRPr lang="en-US" sz="1000" b="1" dirty="0">
              <a:latin typeface="Comic Sans MS"/>
              <a:cs typeface="Comic Sans MS"/>
            </a:endParaRPr>
          </a:p>
          <a:p>
            <a:pPr>
              <a:buFontTx/>
              <a:buNone/>
              <a:defRPr/>
            </a:pPr>
            <a:endParaRPr lang="en-US" sz="10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sz="2400" b="1" dirty="0">
                <a:latin typeface="Comic Sans MS"/>
                <a:cs typeface="Comic Sans MS"/>
              </a:rPr>
              <a:t>A. Ingest eggs from sheep feces</a:t>
            </a:r>
          </a:p>
          <a:p>
            <a:pPr marL="1252538">
              <a:buNone/>
              <a:defRPr/>
            </a:pPr>
            <a:endParaRPr lang="en-US" sz="8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sz="2400" b="1" dirty="0">
                <a:latin typeface="Comic Sans MS"/>
                <a:cs typeface="Comic Sans MS"/>
              </a:rPr>
              <a:t>B. Ingest eggs from dog feces</a:t>
            </a:r>
          </a:p>
          <a:p>
            <a:pPr marL="1252538">
              <a:buNone/>
              <a:defRPr/>
            </a:pPr>
            <a:endParaRPr lang="en-US" sz="8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sz="2400" b="1" dirty="0">
                <a:latin typeface="Comic Sans MS"/>
                <a:cs typeface="Comic Sans MS"/>
              </a:rPr>
              <a:t>C. Ingest infected pasture mite while grazing</a:t>
            </a:r>
          </a:p>
          <a:p>
            <a:pPr marL="1252538">
              <a:buNone/>
              <a:defRPr/>
            </a:pPr>
            <a:endParaRPr lang="en-US" sz="8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sz="2400" b="1" dirty="0">
                <a:latin typeface="Comic Sans MS"/>
                <a:cs typeface="Comic Sans MS"/>
              </a:rPr>
              <a:t>D. Ingest infected ants while grazing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2590800" y="4724400"/>
            <a:ext cx="7239000" cy="609600"/>
          </a:xfrm>
          <a:prstGeom prst="roundRect">
            <a:avLst/>
          </a:prstGeom>
          <a:solidFill>
            <a:srgbClr val="FF0000">
              <a:alpha val="4300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AC87481-7F1A-7451-281E-CB2AA73022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914400"/>
            <a:ext cx="6781800" cy="792162"/>
          </a:xfrm>
        </p:spPr>
        <p:txBody>
          <a:bodyPr/>
          <a:lstStyle/>
          <a:p>
            <a:pPr algn="ctr" eaLnBrk="1" hangingPunct="1"/>
            <a:r>
              <a:rPr lang="en-US" sz="5400" b="1" u="sng" dirty="0">
                <a:latin typeface="Comic Sans MS"/>
                <a:cs typeface="Comic Sans MS"/>
              </a:rPr>
              <a:t>Tapeworm Question</a:t>
            </a:r>
          </a:p>
        </p:txBody>
      </p:sp>
    </p:spTree>
    <p:extLst>
      <p:ext uri="{BB962C8B-B14F-4D97-AF65-F5344CB8AC3E}">
        <p14:creationId xmlns:p14="http://schemas.microsoft.com/office/powerpoint/2010/main" val="2444691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2201334"/>
            <a:ext cx="8686800" cy="4275666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What is the name of the zoonotic disease of a human that is infected with the larval stage of </a:t>
            </a:r>
            <a:r>
              <a:rPr lang="en-US" b="1" i="1" dirty="0" err="1">
                <a:latin typeface="Comic Sans MS"/>
                <a:cs typeface="Comic Sans MS"/>
              </a:rPr>
              <a:t>Spirometra</a:t>
            </a:r>
            <a:r>
              <a:rPr lang="en-US" b="1" i="1" dirty="0">
                <a:latin typeface="Comic Sans MS"/>
                <a:cs typeface="Comic Sans MS"/>
              </a:rPr>
              <a:t> sp.</a:t>
            </a:r>
            <a:r>
              <a:rPr lang="en-US" b="1" dirty="0">
                <a:latin typeface="Comic Sans MS"/>
                <a:cs typeface="Comic Sans MS"/>
              </a:rPr>
              <a:t>?</a:t>
            </a:r>
            <a:endParaRPr lang="en-US" sz="1000" b="1" dirty="0">
              <a:latin typeface="Comic Sans MS"/>
              <a:cs typeface="Comic Sans MS"/>
            </a:endParaRPr>
          </a:p>
          <a:p>
            <a:pPr>
              <a:buFontTx/>
              <a:buNone/>
              <a:defRPr/>
            </a:pPr>
            <a:endParaRPr lang="en-US" sz="10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sz="2400" b="1" dirty="0">
                <a:latin typeface="Comic Sans MS"/>
                <a:cs typeface="Comic Sans MS"/>
              </a:rPr>
              <a:t>A. Hydatid disease</a:t>
            </a:r>
          </a:p>
          <a:p>
            <a:pPr marL="1252538">
              <a:buNone/>
              <a:defRPr/>
            </a:pPr>
            <a:endParaRPr lang="en-US" sz="8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sz="2400" b="1" dirty="0">
                <a:latin typeface="Comic Sans MS"/>
                <a:cs typeface="Comic Sans MS"/>
              </a:rPr>
              <a:t>B. There is no zoonotic disease with </a:t>
            </a:r>
            <a:r>
              <a:rPr lang="en-US" sz="2400" b="1" i="1" dirty="0">
                <a:latin typeface="Comic Sans MS"/>
                <a:cs typeface="Comic Sans MS"/>
              </a:rPr>
              <a:t>Spirometra</a:t>
            </a:r>
          </a:p>
          <a:p>
            <a:pPr marL="1252538">
              <a:buNone/>
              <a:defRPr/>
            </a:pPr>
            <a:endParaRPr lang="en-US" sz="8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sz="2400" b="1" dirty="0">
                <a:latin typeface="Comic Sans MS"/>
                <a:cs typeface="Comic Sans MS"/>
              </a:rPr>
              <a:t>C. Cysticercosis</a:t>
            </a:r>
          </a:p>
          <a:p>
            <a:pPr marL="1252538">
              <a:buNone/>
              <a:defRPr/>
            </a:pPr>
            <a:endParaRPr lang="en-US" sz="8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sz="2400" b="1" dirty="0">
                <a:latin typeface="Comic Sans MS"/>
                <a:cs typeface="Comic Sans MS"/>
              </a:rPr>
              <a:t>D. Sparganosis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2590800" y="5562600"/>
            <a:ext cx="2933700" cy="609600"/>
          </a:xfrm>
          <a:prstGeom prst="roundRect">
            <a:avLst/>
          </a:prstGeom>
          <a:solidFill>
            <a:srgbClr val="FF0000">
              <a:alpha val="4300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85A2CE9-A92D-3030-9D11-4C37D07EA1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914400"/>
            <a:ext cx="6781800" cy="792162"/>
          </a:xfrm>
        </p:spPr>
        <p:txBody>
          <a:bodyPr/>
          <a:lstStyle/>
          <a:p>
            <a:pPr algn="ctr" eaLnBrk="1" hangingPunct="1"/>
            <a:r>
              <a:rPr lang="en-US" sz="5400" b="1" u="sng" dirty="0">
                <a:latin typeface="Comic Sans MS"/>
                <a:cs typeface="Comic Sans MS"/>
              </a:rPr>
              <a:t>Tapeworm Question</a:t>
            </a:r>
          </a:p>
        </p:txBody>
      </p:sp>
    </p:spTree>
    <p:extLst>
      <p:ext uri="{BB962C8B-B14F-4D97-AF65-F5344CB8AC3E}">
        <p14:creationId xmlns:p14="http://schemas.microsoft.com/office/powerpoint/2010/main" val="3772595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866900"/>
            <a:ext cx="8686800" cy="48006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Which pet tapeworm is diagnosed via fecal sedimentation instead of segment squash?</a:t>
            </a:r>
          </a:p>
          <a:p>
            <a:pPr>
              <a:buFontTx/>
              <a:buNone/>
              <a:defRPr/>
            </a:pPr>
            <a:endParaRPr lang="en-US" sz="10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sz="2400" b="1" dirty="0">
                <a:latin typeface="Comic Sans MS"/>
                <a:cs typeface="Comic Sans MS"/>
              </a:rPr>
              <a:t>A. </a:t>
            </a:r>
            <a:r>
              <a:rPr lang="en-US" sz="2400" b="1" i="1" dirty="0">
                <a:latin typeface="Comic Sans MS"/>
                <a:cs typeface="Comic Sans MS"/>
              </a:rPr>
              <a:t>Spirometra </a:t>
            </a:r>
            <a:r>
              <a:rPr lang="en-US" sz="2400" b="1" i="1" dirty="0" err="1">
                <a:latin typeface="Comic Sans MS"/>
                <a:cs typeface="Comic Sans MS"/>
              </a:rPr>
              <a:t>mansonoides</a:t>
            </a:r>
            <a:endParaRPr lang="en-US" sz="2400" b="1" i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endParaRPr lang="en-US" sz="10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sz="2400" b="1" dirty="0">
                <a:latin typeface="Comic Sans MS"/>
                <a:cs typeface="Comic Sans MS"/>
              </a:rPr>
              <a:t>B. </a:t>
            </a:r>
            <a:r>
              <a:rPr lang="en-US" sz="2400" b="1" i="1" dirty="0">
                <a:latin typeface="Comic Sans MS"/>
                <a:cs typeface="Comic Sans MS"/>
              </a:rPr>
              <a:t>Taenia taeniaformis</a:t>
            </a:r>
          </a:p>
          <a:p>
            <a:pPr marL="1252538">
              <a:buNone/>
              <a:defRPr/>
            </a:pPr>
            <a:endParaRPr lang="en-US" sz="10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sz="2400" b="1" dirty="0">
                <a:latin typeface="Comic Sans MS"/>
                <a:cs typeface="Comic Sans MS"/>
              </a:rPr>
              <a:t>C. </a:t>
            </a:r>
            <a:r>
              <a:rPr lang="en-US" sz="2400" b="1" i="1" dirty="0">
                <a:latin typeface="Comic Sans MS"/>
                <a:cs typeface="Comic Sans MS"/>
              </a:rPr>
              <a:t>Taenia pisiformis</a:t>
            </a:r>
          </a:p>
          <a:p>
            <a:pPr marL="1252538">
              <a:buNone/>
              <a:defRPr/>
            </a:pPr>
            <a:endParaRPr lang="en-US" sz="10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sz="2400" b="1" dirty="0">
                <a:latin typeface="Comic Sans MS"/>
                <a:cs typeface="Comic Sans MS"/>
              </a:rPr>
              <a:t>D. </a:t>
            </a:r>
            <a:r>
              <a:rPr lang="en-US" sz="2400" b="1" i="1" dirty="0">
                <a:latin typeface="Comic Sans MS"/>
                <a:cs typeface="Comic Sans MS"/>
              </a:rPr>
              <a:t>Dipylidium caninum</a:t>
            </a:r>
          </a:p>
          <a:p>
            <a:pPr marL="1252538">
              <a:buNone/>
              <a:defRPr/>
            </a:pPr>
            <a:endParaRPr lang="en-US" sz="2400" b="1" dirty="0">
              <a:latin typeface="Comic Sans MS"/>
              <a:cs typeface="Comic Sans MS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2514600" y="3429000"/>
            <a:ext cx="4419600" cy="609600"/>
          </a:xfrm>
          <a:prstGeom prst="roundRect">
            <a:avLst/>
          </a:prstGeom>
          <a:solidFill>
            <a:srgbClr val="FF0000">
              <a:alpha val="4300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CBA783B-3A7D-8080-434C-77C9478811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914400"/>
            <a:ext cx="6781800" cy="792162"/>
          </a:xfrm>
        </p:spPr>
        <p:txBody>
          <a:bodyPr/>
          <a:lstStyle/>
          <a:p>
            <a:pPr algn="ctr" eaLnBrk="1" hangingPunct="1"/>
            <a:r>
              <a:rPr lang="en-US" sz="5400" b="1" u="sng" dirty="0">
                <a:latin typeface="Comic Sans MS"/>
                <a:cs typeface="Comic Sans MS"/>
              </a:rPr>
              <a:t>Tapeworm Question</a:t>
            </a:r>
          </a:p>
        </p:txBody>
      </p:sp>
    </p:spTree>
    <p:extLst>
      <p:ext uri="{BB962C8B-B14F-4D97-AF65-F5344CB8AC3E}">
        <p14:creationId xmlns:p14="http://schemas.microsoft.com/office/powerpoint/2010/main" val="824096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057400"/>
            <a:ext cx="8763000" cy="537065"/>
          </a:xfrm>
        </p:spPr>
        <p:txBody>
          <a:bodyPr/>
          <a:lstStyle/>
          <a:p>
            <a:pPr marL="0" indent="0">
              <a:buClr>
                <a:srgbClr val="3333CC"/>
              </a:buClr>
              <a:buNone/>
              <a:defRPr/>
            </a:pPr>
            <a:r>
              <a:rPr lang="en-US" altLang="en-US" sz="2000" b="1" u="sng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Definitive Host</a:t>
            </a:r>
            <a:r>
              <a:rPr lang="en-US" altLang="en-US" sz="2000" b="1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: </a:t>
            </a:r>
            <a:r>
              <a:rPr lang="en-US" altLang="en-US" sz="20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 the tapeworm with its natural </a:t>
            </a:r>
            <a:r>
              <a:rPr lang="en-US" altLang="en-US" sz="2000" u="sng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definitive host</a:t>
            </a:r>
            <a:r>
              <a:rPr lang="en-US" altLang="en-US" sz="20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. </a:t>
            </a:r>
            <a:endParaRPr lang="en-US" altLang="en-US" sz="1600" i="1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3295651"/>
            <a:ext cx="8256954" cy="2962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1.</a:t>
            </a:r>
            <a:r>
              <a:rPr lang="en-US" dirty="0">
                <a:latin typeface="Comic Sans MS" panose="030F0702030302020204" pitchFamily="66" charset="0"/>
              </a:rPr>
              <a:t>  </a:t>
            </a:r>
            <a:r>
              <a:rPr lang="en-US" i="1" dirty="0" err="1">
                <a:latin typeface="Comic Sans MS" panose="030F0702030302020204" pitchFamily="66" charset="0"/>
              </a:rPr>
              <a:t>Moniezia</a:t>
            </a:r>
            <a:r>
              <a:rPr lang="en-US" dirty="0">
                <a:latin typeface="Comic Sans MS" panose="030F0702030302020204" pitchFamily="66" charset="0"/>
              </a:rPr>
              <a:t>	A.  Dog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2.</a:t>
            </a:r>
            <a:r>
              <a:rPr lang="en-US" dirty="0">
                <a:latin typeface="Comic Sans MS" panose="030F0702030302020204" pitchFamily="66" charset="0"/>
              </a:rPr>
              <a:t>  </a:t>
            </a:r>
            <a:r>
              <a:rPr lang="en-US" i="1" dirty="0">
                <a:latin typeface="Comic Sans MS" panose="030F0702030302020204" pitchFamily="66" charset="0"/>
              </a:rPr>
              <a:t>Anoplocephala</a:t>
            </a:r>
            <a:r>
              <a:rPr lang="en-US" dirty="0">
                <a:latin typeface="Comic Sans MS" panose="030F0702030302020204" pitchFamily="66" charset="0"/>
              </a:rPr>
              <a:t>	B.</a:t>
            </a:r>
            <a:r>
              <a:rPr lang="en-US" i="1" dirty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Cat</a:t>
            </a:r>
          </a:p>
          <a:p>
            <a:pPr>
              <a:tabLst>
                <a:tab pos="4114800" algn="l"/>
              </a:tabLst>
            </a:pPr>
            <a:endParaRPr lang="en-US" sz="105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3.</a:t>
            </a:r>
            <a:r>
              <a:rPr lang="en-US" dirty="0">
                <a:latin typeface="Comic Sans MS" panose="030F0702030302020204" pitchFamily="66" charset="0"/>
              </a:rPr>
              <a:t>  </a:t>
            </a:r>
            <a:r>
              <a:rPr lang="en-US" i="1" dirty="0">
                <a:latin typeface="Comic Sans MS" panose="030F0702030302020204" pitchFamily="66" charset="0"/>
              </a:rPr>
              <a:t>Taenia solium</a:t>
            </a:r>
            <a:r>
              <a:rPr lang="en-US" dirty="0">
                <a:latin typeface="Comic Sans MS" panose="030F0702030302020204" pitchFamily="66" charset="0"/>
              </a:rPr>
              <a:t>	C.  Cow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4.</a:t>
            </a:r>
            <a:r>
              <a:rPr lang="en-US" dirty="0">
                <a:latin typeface="Comic Sans MS" panose="030F0702030302020204" pitchFamily="66" charset="0"/>
              </a:rPr>
              <a:t>  </a:t>
            </a:r>
            <a:r>
              <a:rPr lang="en-US" i="1" dirty="0">
                <a:latin typeface="Comic Sans MS" panose="030F0702030302020204" pitchFamily="66" charset="0"/>
              </a:rPr>
              <a:t>Echinococcus</a:t>
            </a:r>
            <a:r>
              <a:rPr lang="en-US" dirty="0">
                <a:latin typeface="Comic Sans MS" panose="030F0702030302020204" pitchFamily="66" charset="0"/>
              </a:rPr>
              <a:t>	D.  Horse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5.</a:t>
            </a:r>
            <a:r>
              <a:rPr lang="en-US" dirty="0">
                <a:latin typeface="Comic Sans MS" panose="030F0702030302020204" pitchFamily="66" charset="0"/>
              </a:rPr>
              <a:t>  </a:t>
            </a:r>
            <a:r>
              <a:rPr lang="en-US" i="1" dirty="0">
                <a:latin typeface="Comic Sans MS" panose="030F0702030302020204" pitchFamily="66" charset="0"/>
              </a:rPr>
              <a:t>Taenia taeniaformis</a:t>
            </a:r>
            <a:r>
              <a:rPr lang="en-US" dirty="0">
                <a:latin typeface="Comic Sans MS" panose="030F0702030302020204" pitchFamily="66" charset="0"/>
              </a:rPr>
              <a:t>	E.  Human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6.</a:t>
            </a:r>
            <a:r>
              <a:rPr lang="en-US" dirty="0">
                <a:latin typeface="Comic Sans MS" panose="030F0702030302020204" pitchFamily="66" charset="0"/>
              </a:rPr>
              <a:t>  </a:t>
            </a:r>
            <a:r>
              <a:rPr lang="en-US" i="1" dirty="0">
                <a:latin typeface="Comic Sans MS" panose="030F0702030302020204" pitchFamily="66" charset="0"/>
              </a:rPr>
              <a:t>Taenia saginata</a:t>
            </a:r>
            <a:r>
              <a:rPr lang="en-US" dirty="0">
                <a:latin typeface="Comic Sans MS" panose="030F0702030302020204" pitchFamily="66" charset="0"/>
              </a:rPr>
              <a:t>	F.  Pig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8.</a:t>
            </a:r>
            <a:r>
              <a:rPr lang="en-US" dirty="0">
                <a:latin typeface="Comic Sans MS" panose="030F0702030302020204" pitchFamily="66" charset="0"/>
              </a:rPr>
              <a:t>  </a:t>
            </a:r>
            <a:r>
              <a:rPr lang="en-US" i="1" dirty="0">
                <a:latin typeface="Comic Sans MS" panose="030F0702030302020204" pitchFamily="66" charset="0"/>
              </a:rPr>
              <a:t>Taenia </a:t>
            </a:r>
            <a:r>
              <a:rPr lang="en-US" i="1" dirty="0" err="1">
                <a:latin typeface="Comic Sans MS" panose="030F0702030302020204" pitchFamily="66" charset="0"/>
              </a:rPr>
              <a:t>pisiformis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15622" y="3241295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15622" y="36692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39666" y="4114800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14018" y="4528691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25240" y="4977372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36460" y="5421868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25240" y="5839933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008F468-80C4-AF8B-1695-D587EC714C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619455"/>
            <a:ext cx="6781800" cy="792162"/>
          </a:xfrm>
        </p:spPr>
        <p:txBody>
          <a:bodyPr/>
          <a:lstStyle/>
          <a:p>
            <a:pPr algn="ctr" eaLnBrk="1" hangingPunct="1"/>
            <a:r>
              <a:rPr lang="en-US" sz="5400" b="1" u="sng" dirty="0">
                <a:latin typeface="Comic Sans MS"/>
                <a:cs typeface="Comic Sans MS"/>
              </a:rPr>
              <a:t>Tapeworm Question</a:t>
            </a:r>
          </a:p>
        </p:txBody>
      </p:sp>
    </p:spTree>
    <p:extLst>
      <p:ext uri="{BB962C8B-B14F-4D97-AF65-F5344CB8AC3E}">
        <p14:creationId xmlns:p14="http://schemas.microsoft.com/office/powerpoint/2010/main" val="2831275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057400"/>
            <a:ext cx="7786688" cy="1066800"/>
          </a:xfrm>
        </p:spPr>
        <p:txBody>
          <a:bodyPr/>
          <a:lstStyle/>
          <a:p>
            <a:pPr marL="0" indent="0">
              <a:buClr>
                <a:srgbClr val="3333CC"/>
              </a:buClr>
              <a:buNone/>
              <a:defRPr/>
            </a:pPr>
            <a:r>
              <a:rPr lang="en-US" altLang="en-US" sz="2000" b="1" u="sng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Intermediate Host</a:t>
            </a:r>
            <a:r>
              <a:rPr lang="en-US" altLang="en-US" sz="2000" b="1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:  </a:t>
            </a:r>
            <a:r>
              <a:rPr lang="en-US" altLang="en-US" sz="20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One often controls tapeworm infections by not allowing access to the intermediate host. Match the tapeworm with its </a:t>
            </a:r>
            <a:r>
              <a:rPr lang="en-US" altLang="en-US" sz="2000" u="sng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intermediate host</a:t>
            </a:r>
            <a:r>
              <a:rPr lang="en-US" altLang="en-US" sz="20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. </a:t>
            </a:r>
            <a:endParaRPr lang="en-US" altLang="en-US" sz="1600" i="1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3295651"/>
            <a:ext cx="8256954" cy="2962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1.</a:t>
            </a:r>
            <a:r>
              <a:rPr lang="en-US" dirty="0">
                <a:latin typeface="Comic Sans MS" panose="030F0702030302020204" pitchFamily="66" charset="0"/>
              </a:rPr>
              <a:t>  </a:t>
            </a:r>
            <a:r>
              <a:rPr lang="en-US" i="1" dirty="0">
                <a:latin typeface="Comic Sans MS" panose="030F0702030302020204" pitchFamily="66" charset="0"/>
              </a:rPr>
              <a:t>Dipylidium</a:t>
            </a:r>
            <a:r>
              <a:rPr lang="en-US" dirty="0">
                <a:latin typeface="Comic Sans MS" panose="030F0702030302020204" pitchFamily="66" charset="0"/>
              </a:rPr>
              <a:t>	A.  Pasture mite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2.</a:t>
            </a:r>
            <a:r>
              <a:rPr lang="en-US" dirty="0">
                <a:latin typeface="Comic Sans MS" panose="030F0702030302020204" pitchFamily="66" charset="0"/>
              </a:rPr>
              <a:t>  </a:t>
            </a:r>
            <a:r>
              <a:rPr lang="en-US" i="1" dirty="0">
                <a:latin typeface="Comic Sans MS" panose="030F0702030302020204" pitchFamily="66" charset="0"/>
              </a:rPr>
              <a:t>Anoplocephala</a:t>
            </a:r>
            <a:r>
              <a:rPr lang="en-US" dirty="0">
                <a:latin typeface="Comic Sans MS" panose="030F0702030302020204" pitchFamily="66" charset="0"/>
              </a:rPr>
              <a:t>	B.</a:t>
            </a:r>
            <a:r>
              <a:rPr lang="en-US" i="1" dirty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Rabbit</a:t>
            </a:r>
          </a:p>
          <a:p>
            <a:pPr>
              <a:tabLst>
                <a:tab pos="4114800" algn="l"/>
              </a:tabLst>
            </a:pPr>
            <a:endParaRPr lang="en-US" sz="105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3.</a:t>
            </a:r>
            <a:r>
              <a:rPr lang="en-US" dirty="0">
                <a:latin typeface="Comic Sans MS" panose="030F0702030302020204" pitchFamily="66" charset="0"/>
              </a:rPr>
              <a:t>  </a:t>
            </a:r>
            <a:r>
              <a:rPr lang="en-US" i="1" dirty="0">
                <a:latin typeface="Comic Sans MS" panose="030F0702030302020204" pitchFamily="66" charset="0"/>
              </a:rPr>
              <a:t>Taenia solium</a:t>
            </a:r>
            <a:r>
              <a:rPr lang="en-US" dirty="0">
                <a:latin typeface="Comic Sans MS" panose="030F0702030302020204" pitchFamily="66" charset="0"/>
              </a:rPr>
              <a:t>	C.  Sheep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4.</a:t>
            </a:r>
            <a:r>
              <a:rPr lang="en-US" dirty="0">
                <a:latin typeface="Comic Sans MS" panose="030F0702030302020204" pitchFamily="66" charset="0"/>
              </a:rPr>
              <a:t>  </a:t>
            </a:r>
            <a:r>
              <a:rPr lang="en-US" i="1" dirty="0">
                <a:latin typeface="Comic Sans MS" panose="030F0702030302020204" pitchFamily="66" charset="0"/>
              </a:rPr>
              <a:t>Echinococcus</a:t>
            </a:r>
            <a:r>
              <a:rPr lang="en-US" dirty="0">
                <a:latin typeface="Comic Sans MS" panose="030F0702030302020204" pitchFamily="66" charset="0"/>
              </a:rPr>
              <a:t>	D.  Cow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5.</a:t>
            </a:r>
            <a:r>
              <a:rPr lang="en-US" dirty="0">
                <a:latin typeface="Comic Sans MS" panose="030F0702030302020204" pitchFamily="66" charset="0"/>
              </a:rPr>
              <a:t>  </a:t>
            </a:r>
            <a:r>
              <a:rPr lang="en-US" i="1" dirty="0">
                <a:latin typeface="Comic Sans MS" panose="030F0702030302020204" pitchFamily="66" charset="0"/>
              </a:rPr>
              <a:t>Taenia taeniaformis</a:t>
            </a:r>
            <a:r>
              <a:rPr lang="en-US" dirty="0">
                <a:latin typeface="Comic Sans MS" panose="030F0702030302020204" pitchFamily="66" charset="0"/>
              </a:rPr>
              <a:t>	E.  Rodent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6.</a:t>
            </a:r>
            <a:r>
              <a:rPr lang="en-US" dirty="0">
                <a:latin typeface="Comic Sans MS" panose="030F0702030302020204" pitchFamily="66" charset="0"/>
              </a:rPr>
              <a:t>  </a:t>
            </a:r>
            <a:r>
              <a:rPr lang="en-US" i="1" dirty="0">
                <a:latin typeface="Comic Sans MS" panose="030F0702030302020204" pitchFamily="66" charset="0"/>
              </a:rPr>
              <a:t>Taenia saginata</a:t>
            </a:r>
            <a:r>
              <a:rPr lang="en-US" dirty="0">
                <a:latin typeface="Comic Sans MS" panose="030F0702030302020204" pitchFamily="66" charset="0"/>
              </a:rPr>
              <a:t>	F.  Flea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8.</a:t>
            </a:r>
            <a:r>
              <a:rPr lang="en-US" dirty="0">
                <a:latin typeface="Comic Sans MS" panose="030F0702030302020204" pitchFamily="66" charset="0"/>
              </a:rPr>
              <a:t>  </a:t>
            </a:r>
            <a:r>
              <a:rPr lang="en-US" i="1" dirty="0">
                <a:latin typeface="Comic Sans MS" panose="030F0702030302020204" pitchFamily="66" charset="0"/>
              </a:rPr>
              <a:t>Taenia pisiformis</a:t>
            </a:r>
            <a:r>
              <a:rPr lang="en-US" dirty="0">
                <a:latin typeface="Comic Sans MS" panose="030F0702030302020204" pitchFamily="66" charset="0"/>
              </a:rPr>
              <a:t>	G.  Pig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15622" y="3241295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15622" y="36692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39666" y="4066225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14018" y="4528691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25240" y="4977372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36460" y="54218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25240" y="5839933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67A78FA-CA48-29AF-5DF0-B42310AADE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914400"/>
            <a:ext cx="6781800" cy="792162"/>
          </a:xfrm>
        </p:spPr>
        <p:txBody>
          <a:bodyPr/>
          <a:lstStyle/>
          <a:p>
            <a:pPr algn="ctr" eaLnBrk="1" hangingPunct="1"/>
            <a:r>
              <a:rPr lang="en-US" sz="5400" b="1" u="sng" dirty="0">
                <a:latin typeface="Comic Sans MS"/>
                <a:cs typeface="Comic Sans MS"/>
              </a:rPr>
              <a:t>Tapeworm Question</a:t>
            </a:r>
          </a:p>
        </p:txBody>
      </p:sp>
    </p:spTree>
    <p:extLst>
      <p:ext uri="{BB962C8B-B14F-4D97-AF65-F5344CB8AC3E}">
        <p14:creationId xmlns:p14="http://schemas.microsoft.com/office/powerpoint/2010/main" val="3316655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106215" y="1540366"/>
            <a:ext cx="8367714" cy="723900"/>
          </a:xfrm>
        </p:spPr>
        <p:txBody>
          <a:bodyPr/>
          <a:lstStyle/>
          <a:p>
            <a:pPr marL="0" indent="0">
              <a:buClr>
                <a:srgbClr val="3333CC"/>
              </a:buClr>
              <a:buNone/>
              <a:defRPr/>
            </a:pPr>
            <a:r>
              <a:rPr lang="en-US" altLang="en-US" sz="2000" b="1" u="sng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Zoonosis:</a:t>
            </a:r>
            <a:r>
              <a:rPr lang="en-US" altLang="en-US" sz="2000" b="1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How do humans become infected with  _________? Match the tapeworm with its transmission to humans.</a:t>
            </a:r>
            <a:endParaRPr lang="en-US" altLang="en-US" sz="1800" i="1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3040263"/>
            <a:ext cx="800814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____ 1.  </a:t>
            </a:r>
            <a:r>
              <a:rPr lang="en-US" i="1" dirty="0">
                <a:latin typeface="Comic Sans MS" panose="030F0702030302020204" pitchFamily="66" charset="0"/>
              </a:rPr>
              <a:t>Taenia saginata 	  </a:t>
            </a:r>
            <a:r>
              <a:rPr lang="en-US" dirty="0">
                <a:latin typeface="Comic Sans MS" panose="030F0702030302020204" pitchFamily="66" charset="0"/>
              </a:rPr>
              <a:t>A.  Ingest larval tapeworm from raw pork</a:t>
            </a:r>
          </a:p>
          <a:p>
            <a:pPr marL="228600" indent="-228600">
              <a:buAutoNum type="alphaUcPeriod"/>
            </a:pPr>
            <a:endParaRPr lang="en-US" sz="10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____ 2.  </a:t>
            </a:r>
            <a:r>
              <a:rPr lang="en-US" i="1" dirty="0">
                <a:latin typeface="Comic Sans MS" panose="030F0702030302020204" pitchFamily="66" charset="0"/>
              </a:rPr>
              <a:t>Spirometra 	  </a:t>
            </a:r>
            <a:r>
              <a:rPr lang="en-US" dirty="0">
                <a:latin typeface="Comic Sans MS" panose="030F0702030302020204" pitchFamily="66" charset="0"/>
              </a:rPr>
              <a:t>B.  Ingest larval tapeworm in a flea</a:t>
            </a:r>
          </a:p>
          <a:p>
            <a:pPr marL="228600" indent="-228600">
              <a:buAutoNum type="alphaUcPeriod" startAt="2"/>
            </a:pPr>
            <a:endParaRPr lang="en-US" sz="10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____ 3.  </a:t>
            </a:r>
            <a:r>
              <a:rPr lang="en-US" i="1" dirty="0">
                <a:latin typeface="Comic Sans MS" panose="030F0702030302020204" pitchFamily="66" charset="0"/>
              </a:rPr>
              <a:t>Dipylidium	  </a:t>
            </a:r>
            <a:r>
              <a:rPr lang="en-US" dirty="0">
                <a:latin typeface="Comic Sans MS" panose="030F0702030302020204" pitchFamily="66" charset="0"/>
              </a:rPr>
              <a:t>C.  Ingest tapeworm egg from dog feces</a:t>
            </a:r>
          </a:p>
          <a:p>
            <a:pPr marL="228600" indent="-228600">
              <a:buFontTx/>
              <a:buAutoNum type="alphaUcPeriod" startAt="3"/>
            </a:pPr>
            <a:endParaRPr lang="en-US" sz="10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____ 4.  </a:t>
            </a:r>
            <a:r>
              <a:rPr lang="en-US" i="1" dirty="0">
                <a:latin typeface="Comic Sans MS" panose="030F0702030302020204" pitchFamily="66" charset="0"/>
              </a:rPr>
              <a:t>Taenia solium	  </a:t>
            </a:r>
            <a:r>
              <a:rPr lang="en-US" dirty="0">
                <a:latin typeface="Comic Sans MS" panose="030F0702030302020204" pitchFamily="66" charset="0"/>
              </a:rPr>
              <a:t>D.  Ingest larval tapeworm in a copepod</a:t>
            </a:r>
          </a:p>
          <a:p>
            <a:pPr marL="228600" indent="-228600">
              <a:buAutoNum type="alphaUcPeriod" startAt="4"/>
            </a:pPr>
            <a:endParaRPr lang="en-US" sz="10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____ 5.  </a:t>
            </a:r>
            <a:r>
              <a:rPr lang="en-US" i="1" dirty="0">
                <a:latin typeface="Comic Sans MS" panose="030F0702030302020204" pitchFamily="66" charset="0"/>
              </a:rPr>
              <a:t>Echinococcus	  </a:t>
            </a:r>
            <a:r>
              <a:rPr lang="en-US" dirty="0">
                <a:latin typeface="Comic Sans MS" panose="030F0702030302020204" pitchFamily="66" charset="0"/>
              </a:rPr>
              <a:t>E.  Ingest tapeworm egg from human feces</a:t>
            </a:r>
          </a:p>
          <a:p>
            <a:endParaRPr lang="en-US" sz="1000" dirty="0">
              <a:latin typeface="Comic Sans MS" panose="030F0702030302020204" pitchFamily="66" charset="0"/>
            </a:endParaRPr>
          </a:p>
          <a:p>
            <a:r>
              <a:rPr lang="en-US" i="1" dirty="0">
                <a:latin typeface="Comic Sans MS" panose="030F0702030302020204" pitchFamily="66" charset="0"/>
              </a:rPr>
              <a:t>			</a:t>
            </a:r>
            <a:r>
              <a:rPr lang="en-US" dirty="0">
                <a:latin typeface="Comic Sans MS" panose="030F0702030302020204" pitchFamily="66" charset="0"/>
              </a:rPr>
              <a:t>  F.  Ingest larval tapeworm from raw beef</a:t>
            </a:r>
          </a:p>
          <a:p>
            <a:endParaRPr lang="en-US" sz="10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			  G.  Ingest larval tapeworm from raw frog</a:t>
            </a:r>
            <a:endParaRPr lang="en-US" sz="10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42788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Comic Sans MS" panose="030F0702030302020204" pitchFamily="66" charset="0"/>
              </a:rPr>
              <a:t>A,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14600" y="473606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88860" y="298346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28308" y="38862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72439" y="3440668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A,D,G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C40BEF-D900-976D-A9E9-27DA0B8C3A28}"/>
              </a:ext>
            </a:extLst>
          </p:cNvPr>
          <p:cNvSpPr txBox="1"/>
          <p:nvPr/>
        </p:nvSpPr>
        <p:spPr>
          <a:xfrm>
            <a:off x="4495800" y="6214173"/>
            <a:ext cx="21932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Green = Adult worm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7058B3-46C8-687A-B6ED-5B260E545347}"/>
              </a:ext>
            </a:extLst>
          </p:cNvPr>
          <p:cNvSpPr txBox="1"/>
          <p:nvPr/>
        </p:nvSpPr>
        <p:spPr>
          <a:xfrm>
            <a:off x="6790241" y="6214173"/>
            <a:ext cx="20489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Red = Larval worm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D98431-AA11-86BC-DFE4-60C2F5739775}"/>
              </a:ext>
            </a:extLst>
          </p:cNvPr>
          <p:cNvSpPr txBox="1"/>
          <p:nvPr/>
        </p:nvSpPr>
        <p:spPr>
          <a:xfrm>
            <a:off x="2693704" y="6214173"/>
            <a:ext cx="18020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mic Sans MS" panose="030F0702030302020204" pitchFamily="66" charset="0"/>
              </a:rPr>
              <a:t>Stage in human: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3CAF6B69-E58E-3003-A1DF-081BA306C8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98129" y="500906"/>
            <a:ext cx="6781800" cy="792162"/>
          </a:xfrm>
        </p:spPr>
        <p:txBody>
          <a:bodyPr/>
          <a:lstStyle/>
          <a:p>
            <a:pPr algn="ctr" eaLnBrk="1" hangingPunct="1"/>
            <a:r>
              <a:rPr lang="en-US" sz="5400" b="1" u="sng" dirty="0">
                <a:latin typeface="Comic Sans MS"/>
                <a:cs typeface="Comic Sans MS"/>
              </a:rPr>
              <a:t>Tapeworm Question</a:t>
            </a:r>
          </a:p>
        </p:txBody>
      </p:sp>
    </p:spTree>
    <p:extLst>
      <p:ext uri="{BB962C8B-B14F-4D97-AF65-F5344CB8AC3E}">
        <p14:creationId xmlns:p14="http://schemas.microsoft.com/office/powerpoint/2010/main" val="745161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362200" y="22098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Under which category or categories would </a:t>
            </a:r>
            <a:r>
              <a:rPr lang="en-US" b="1" i="1" dirty="0" err="1">
                <a:latin typeface="Comic Sans MS"/>
                <a:cs typeface="Comic Sans MS"/>
              </a:rPr>
              <a:t>Dipylidium</a:t>
            </a:r>
            <a:r>
              <a:rPr lang="en-US" b="1" i="1" dirty="0">
                <a:latin typeface="Comic Sans MS"/>
                <a:cs typeface="Comic Sans MS"/>
              </a:rPr>
              <a:t> </a:t>
            </a:r>
            <a:r>
              <a:rPr lang="en-US" b="1" i="1" dirty="0" err="1">
                <a:latin typeface="Comic Sans MS"/>
                <a:cs typeface="Comic Sans MS"/>
              </a:rPr>
              <a:t>caninum</a:t>
            </a:r>
            <a:r>
              <a:rPr lang="en-US" b="1" dirty="0">
                <a:latin typeface="Comic Sans MS"/>
                <a:cs typeface="Comic Sans MS"/>
              </a:rPr>
              <a:t> fall:</a:t>
            </a:r>
          </a:p>
          <a:p>
            <a:pPr eaLnBrk="1" hangingPunct="1">
              <a:buFontTx/>
              <a:buNone/>
              <a:defRPr/>
            </a:pPr>
            <a:r>
              <a:rPr lang="en-US" sz="1000" b="1" dirty="0">
                <a:latin typeface="Comic Sans MS"/>
                <a:cs typeface="Comic Sans MS"/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A. Companion animal concern</a:t>
            </a:r>
          </a:p>
          <a:p>
            <a:pPr eaLnBrk="1" hangingPunct="1">
              <a:buFontTx/>
              <a:buNone/>
              <a:defRPr/>
            </a:pPr>
            <a:endParaRPr lang="en-US" sz="1000" b="1" dirty="0">
              <a:latin typeface="Comic Sans MS"/>
              <a:cs typeface="Comic Sans MS"/>
            </a:endParaRPr>
          </a:p>
          <a:p>
            <a:pPr eaLnBrk="1" hangingPunct="1">
              <a:buFontTx/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B. Economic concern</a:t>
            </a:r>
          </a:p>
          <a:p>
            <a:pPr eaLnBrk="1" hangingPunct="1">
              <a:buFontTx/>
              <a:buNone/>
              <a:defRPr/>
            </a:pPr>
            <a:endParaRPr lang="en-US" sz="1000" b="1" dirty="0">
              <a:latin typeface="Comic Sans MS"/>
              <a:cs typeface="Comic Sans MS"/>
            </a:endParaRPr>
          </a:p>
          <a:p>
            <a:pPr eaLnBrk="1" hangingPunct="1">
              <a:buFontTx/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C. Human Health concern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362200" y="5029200"/>
            <a:ext cx="6629400" cy="609600"/>
            <a:chOff x="609600" y="3508744"/>
            <a:chExt cx="7543800" cy="609600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609600" y="3508744"/>
              <a:ext cx="7543800" cy="609600"/>
            </a:xfrm>
            <a:prstGeom prst="roundRect">
              <a:avLst/>
            </a:prstGeom>
            <a:solidFill>
              <a:srgbClr val="FF0000">
                <a:alpha val="43000"/>
              </a:srgb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725732" y="3582711"/>
              <a:ext cx="12057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omic Sans MS" panose="030F0702030302020204" pitchFamily="66" charset="0"/>
                </a:rPr>
                <a:t>(minor)</a:t>
              </a:r>
            </a:p>
          </p:txBody>
        </p:sp>
      </p:grpSp>
      <p:sp>
        <p:nvSpPr>
          <p:cNvPr id="7" name="Rounded Rectangle 6"/>
          <p:cNvSpPr/>
          <p:nvPr/>
        </p:nvSpPr>
        <p:spPr bwMode="auto">
          <a:xfrm>
            <a:off x="2362200" y="3505200"/>
            <a:ext cx="5867400" cy="609600"/>
          </a:xfrm>
          <a:prstGeom prst="roundRect">
            <a:avLst/>
          </a:prstGeom>
          <a:solidFill>
            <a:srgbClr val="FF0000">
              <a:alpha val="4300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E7D03EAD-387E-3622-1AA6-B2F4E16D18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914400"/>
            <a:ext cx="6781800" cy="792162"/>
          </a:xfrm>
        </p:spPr>
        <p:txBody>
          <a:bodyPr/>
          <a:lstStyle/>
          <a:p>
            <a:pPr algn="ctr" eaLnBrk="1" hangingPunct="1"/>
            <a:r>
              <a:rPr lang="en-US" sz="5400" b="1" u="sng" dirty="0">
                <a:latin typeface="Comic Sans MS"/>
                <a:cs typeface="Comic Sans MS"/>
              </a:rPr>
              <a:t>Tapeworm Question</a:t>
            </a:r>
          </a:p>
        </p:txBody>
      </p:sp>
    </p:spTree>
    <p:extLst>
      <p:ext uri="{BB962C8B-B14F-4D97-AF65-F5344CB8AC3E}">
        <p14:creationId xmlns:p14="http://schemas.microsoft.com/office/powerpoint/2010/main" val="1092768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2362200"/>
            <a:ext cx="9296400" cy="25146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3600" b="1" dirty="0">
                <a:latin typeface="Comic Sans MS"/>
                <a:cs typeface="Comic Sans MS"/>
              </a:rPr>
              <a:t>A horse presents with colic.</a:t>
            </a:r>
          </a:p>
          <a:p>
            <a:pPr marL="0" indent="0">
              <a:buNone/>
              <a:defRPr/>
            </a:pPr>
            <a:endParaRPr lang="en-US" sz="3600" b="1" dirty="0">
              <a:latin typeface="Comic Sans MS"/>
              <a:cs typeface="Comic Sans MS"/>
            </a:endParaRPr>
          </a:p>
          <a:p>
            <a:pPr marL="0" indent="0">
              <a:buNone/>
              <a:defRPr/>
            </a:pPr>
            <a:r>
              <a:rPr lang="en-US" sz="3600" b="1" dirty="0">
                <a:latin typeface="Comic Sans MS"/>
                <a:cs typeface="Comic Sans MS"/>
              </a:rPr>
              <a:t>What clues might lead you to a diagnosis of </a:t>
            </a:r>
            <a:r>
              <a:rPr lang="en-US" sz="3600" b="1" i="1" dirty="0" err="1">
                <a:latin typeface="Comic Sans MS"/>
                <a:cs typeface="Comic Sans MS"/>
              </a:rPr>
              <a:t>Anoplocephala</a:t>
            </a:r>
            <a:r>
              <a:rPr lang="en-US" sz="3600" b="1" i="1" dirty="0">
                <a:latin typeface="Comic Sans MS"/>
                <a:cs typeface="Comic Sans MS"/>
              </a:rPr>
              <a:t> </a:t>
            </a:r>
            <a:r>
              <a:rPr lang="en-US" sz="3600" b="1" i="1" dirty="0" err="1">
                <a:latin typeface="Comic Sans MS"/>
                <a:cs typeface="Comic Sans MS"/>
              </a:rPr>
              <a:t>perfoliata</a:t>
            </a:r>
            <a:r>
              <a:rPr lang="en-US" sz="3600" b="1" dirty="0">
                <a:latin typeface="Comic Sans MS"/>
                <a:cs typeface="Comic Sans MS"/>
              </a:rPr>
              <a:t>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140A3F-40B5-15C9-318C-2C59EA46AA84}"/>
              </a:ext>
            </a:extLst>
          </p:cNvPr>
          <p:cNvSpPr txBox="1"/>
          <p:nvPr/>
        </p:nvSpPr>
        <p:spPr>
          <a:xfrm>
            <a:off x="1866900" y="5496580"/>
            <a:ext cx="84582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Lack</a:t>
            </a:r>
            <a:r>
              <a:rPr lang="en-US" sz="2800" b="1" baseline="0" dirty="0">
                <a:solidFill>
                  <a:srgbClr val="FF0000"/>
                </a:solidFill>
                <a:latin typeface="Comic Sans MS" panose="030F0702030302020204" pitchFamily="66" charset="0"/>
              </a:rPr>
              <a:t> of regular treatments against tapeworms.</a:t>
            </a:r>
            <a:endParaRPr lang="en-US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6B1286F-B4FD-82F0-2523-C06666E325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914400"/>
            <a:ext cx="6781800" cy="792162"/>
          </a:xfrm>
        </p:spPr>
        <p:txBody>
          <a:bodyPr/>
          <a:lstStyle/>
          <a:p>
            <a:pPr algn="ctr" eaLnBrk="1" hangingPunct="1"/>
            <a:r>
              <a:rPr lang="en-US" sz="5400" b="1" u="sng" dirty="0">
                <a:latin typeface="Comic Sans MS"/>
                <a:cs typeface="Comic Sans MS"/>
              </a:rPr>
              <a:t>Tapeworm Question</a:t>
            </a:r>
          </a:p>
        </p:txBody>
      </p:sp>
    </p:spTree>
    <p:extLst>
      <p:ext uri="{BB962C8B-B14F-4D97-AF65-F5344CB8AC3E}">
        <p14:creationId xmlns:p14="http://schemas.microsoft.com/office/powerpoint/2010/main" val="2726656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2095500"/>
            <a:ext cx="7772400" cy="35814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Under which category or categories would </a:t>
            </a:r>
            <a:r>
              <a:rPr lang="en-US" b="1" i="1" dirty="0">
                <a:latin typeface="Comic Sans MS"/>
                <a:cs typeface="Comic Sans MS"/>
              </a:rPr>
              <a:t>Anoplocephala </a:t>
            </a:r>
            <a:r>
              <a:rPr lang="en-US" b="1" dirty="0">
                <a:latin typeface="Comic Sans MS"/>
                <a:cs typeface="Comic Sans MS"/>
              </a:rPr>
              <a:t>fall:</a:t>
            </a:r>
          </a:p>
          <a:p>
            <a:pPr>
              <a:buFontTx/>
              <a:buNone/>
              <a:defRPr/>
            </a:pPr>
            <a:endParaRPr lang="en-US" sz="1000" b="1" dirty="0">
              <a:latin typeface="Comic Sans MS"/>
              <a:cs typeface="Comic Sans MS"/>
            </a:endParaRPr>
          </a:p>
          <a:p>
            <a:pPr>
              <a:buFontTx/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A. Companion animal concern</a:t>
            </a:r>
          </a:p>
          <a:p>
            <a:pPr>
              <a:buFontTx/>
              <a:buNone/>
              <a:defRPr/>
            </a:pPr>
            <a:endParaRPr lang="en-US" sz="1000" b="1" dirty="0">
              <a:latin typeface="Comic Sans MS"/>
              <a:cs typeface="Comic Sans MS"/>
            </a:endParaRPr>
          </a:p>
          <a:p>
            <a:pPr>
              <a:buFontTx/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B. Economic concern</a:t>
            </a:r>
          </a:p>
          <a:p>
            <a:pPr>
              <a:buFontTx/>
              <a:buNone/>
              <a:defRPr/>
            </a:pPr>
            <a:endParaRPr lang="en-US" sz="1000" b="1" dirty="0">
              <a:latin typeface="Comic Sans MS"/>
              <a:cs typeface="Comic Sans MS"/>
            </a:endParaRPr>
          </a:p>
          <a:p>
            <a:pPr>
              <a:buFontTx/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C. Human medical concern</a:t>
            </a:r>
          </a:p>
          <a:p>
            <a:pPr>
              <a:buFont typeface="Wingdings" charset="0"/>
              <a:buChar char="n"/>
              <a:defRPr/>
            </a:pP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2209800" y="3352800"/>
            <a:ext cx="5867400" cy="609600"/>
          </a:xfrm>
          <a:prstGeom prst="roundRect">
            <a:avLst/>
          </a:prstGeom>
          <a:solidFill>
            <a:srgbClr val="FF0000">
              <a:alpha val="4300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786F8CD-30B2-4C2E-3E22-3B92055A21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914400"/>
            <a:ext cx="6781800" cy="792162"/>
          </a:xfrm>
        </p:spPr>
        <p:txBody>
          <a:bodyPr/>
          <a:lstStyle/>
          <a:p>
            <a:pPr algn="ctr" eaLnBrk="1" hangingPunct="1"/>
            <a:r>
              <a:rPr lang="en-US" sz="5400" b="1" u="sng" dirty="0">
                <a:latin typeface="Comic Sans MS"/>
                <a:cs typeface="Comic Sans MS"/>
              </a:rPr>
              <a:t>Tapeworm Question</a:t>
            </a:r>
          </a:p>
        </p:txBody>
      </p:sp>
    </p:spTree>
    <p:extLst>
      <p:ext uri="{BB962C8B-B14F-4D97-AF65-F5344CB8AC3E}">
        <p14:creationId xmlns:p14="http://schemas.microsoft.com/office/powerpoint/2010/main" val="511318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2286000"/>
            <a:ext cx="7772400" cy="35814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Under which category or categories would </a:t>
            </a:r>
            <a:r>
              <a:rPr lang="en-US" b="1" i="1" dirty="0">
                <a:latin typeface="Comic Sans MS"/>
                <a:cs typeface="Comic Sans MS"/>
              </a:rPr>
              <a:t>Moniezia</a:t>
            </a:r>
            <a:r>
              <a:rPr lang="en-US" b="1" dirty="0">
                <a:latin typeface="Comic Sans MS"/>
                <a:cs typeface="Comic Sans MS"/>
              </a:rPr>
              <a:t> fall: </a:t>
            </a:r>
          </a:p>
          <a:p>
            <a:pPr>
              <a:buFontTx/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A. Companion animal concern</a:t>
            </a:r>
          </a:p>
          <a:p>
            <a:pPr>
              <a:buFontTx/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B. Economic concern</a:t>
            </a:r>
          </a:p>
          <a:p>
            <a:pPr>
              <a:buFontTx/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C. Human medical concern</a:t>
            </a:r>
          </a:p>
          <a:p>
            <a:pPr>
              <a:buFont typeface="Wingdings" charset="0"/>
              <a:buChar char="n"/>
              <a:defRPr/>
            </a:pPr>
            <a:endParaRPr lang="en-US" dirty="0">
              <a:latin typeface="Comic Sans MS"/>
              <a:cs typeface="Comic Sans M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E9E3774-6B22-B07C-68D3-42FC5D628D32}"/>
              </a:ext>
            </a:extLst>
          </p:cNvPr>
          <p:cNvGrpSpPr/>
          <p:nvPr/>
        </p:nvGrpSpPr>
        <p:grpSpPr>
          <a:xfrm>
            <a:off x="2133600" y="3962400"/>
            <a:ext cx="5744075" cy="609600"/>
            <a:chOff x="2133600" y="3962400"/>
            <a:chExt cx="5744075" cy="609600"/>
          </a:xfrm>
        </p:grpSpPr>
        <p:sp>
          <p:nvSpPr>
            <p:cNvPr id="6" name="Rounded Rectangle 5"/>
            <p:cNvSpPr/>
            <p:nvPr/>
          </p:nvSpPr>
          <p:spPr bwMode="auto">
            <a:xfrm>
              <a:off x="2133600" y="3962400"/>
              <a:ext cx="5744075" cy="609600"/>
            </a:xfrm>
            <a:prstGeom prst="roundRect">
              <a:avLst/>
            </a:prstGeom>
            <a:solidFill>
              <a:srgbClr val="FF0000">
                <a:alpha val="43000"/>
              </a:srgb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629400" y="4036367"/>
              <a:ext cx="12057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omic Sans MS" panose="030F0702030302020204" pitchFamily="66" charset="0"/>
                </a:rPr>
                <a:t>(minor)</a:t>
              </a:r>
            </a:p>
          </p:txBody>
        </p:sp>
      </p:grpSp>
      <p:sp>
        <p:nvSpPr>
          <p:cNvPr id="5" name="Rectangle 2">
            <a:extLst>
              <a:ext uri="{FF2B5EF4-FFF2-40B4-BE49-F238E27FC236}">
                <a16:creationId xmlns:a16="http://schemas.microsoft.com/office/drawing/2014/main" id="{7EBFD3C7-BCB1-7BE6-E414-B0719EA100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914400"/>
            <a:ext cx="6781800" cy="792162"/>
          </a:xfrm>
        </p:spPr>
        <p:txBody>
          <a:bodyPr/>
          <a:lstStyle/>
          <a:p>
            <a:pPr algn="ctr" eaLnBrk="1" hangingPunct="1"/>
            <a:r>
              <a:rPr lang="en-US" sz="5400" b="1" u="sng" dirty="0">
                <a:latin typeface="Comic Sans MS"/>
                <a:cs typeface="Comic Sans MS"/>
              </a:rPr>
              <a:t>Tapeworm Question</a:t>
            </a:r>
          </a:p>
        </p:txBody>
      </p:sp>
    </p:spTree>
    <p:extLst>
      <p:ext uri="{BB962C8B-B14F-4D97-AF65-F5344CB8AC3E}">
        <p14:creationId xmlns:p14="http://schemas.microsoft.com/office/powerpoint/2010/main" val="3875930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2286000"/>
            <a:ext cx="7772400" cy="35814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Under which category or categories would </a:t>
            </a:r>
            <a:r>
              <a:rPr lang="en-US" b="1" i="1" dirty="0">
                <a:latin typeface="Comic Sans MS"/>
                <a:cs typeface="Comic Sans MS"/>
              </a:rPr>
              <a:t>Spirometra</a:t>
            </a:r>
            <a:r>
              <a:rPr lang="en-US" b="1" dirty="0">
                <a:latin typeface="Comic Sans MS"/>
                <a:cs typeface="Comic Sans MS"/>
              </a:rPr>
              <a:t> occur:</a:t>
            </a:r>
          </a:p>
          <a:p>
            <a:pPr>
              <a:buFontTx/>
              <a:buNone/>
              <a:defRPr/>
            </a:pPr>
            <a:endParaRPr lang="en-US" sz="1000" b="1" dirty="0">
              <a:latin typeface="Comic Sans MS"/>
              <a:cs typeface="Comic Sans MS"/>
            </a:endParaRPr>
          </a:p>
          <a:p>
            <a:pPr>
              <a:buFontTx/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A. Companion animal concern</a:t>
            </a:r>
          </a:p>
          <a:p>
            <a:pPr>
              <a:buFontTx/>
              <a:buNone/>
              <a:defRPr/>
            </a:pPr>
            <a:endParaRPr lang="en-US" sz="1000" b="1" dirty="0">
              <a:latin typeface="Comic Sans MS"/>
              <a:cs typeface="Comic Sans MS"/>
            </a:endParaRPr>
          </a:p>
          <a:p>
            <a:pPr>
              <a:buFontTx/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B. Economic concern</a:t>
            </a:r>
          </a:p>
          <a:p>
            <a:pPr>
              <a:buFontTx/>
              <a:buNone/>
              <a:defRPr/>
            </a:pPr>
            <a:endParaRPr lang="en-US" sz="1000" b="1" dirty="0">
              <a:latin typeface="Comic Sans MS"/>
              <a:cs typeface="Comic Sans MS"/>
            </a:endParaRPr>
          </a:p>
          <a:p>
            <a:pPr>
              <a:buFontTx/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C. Human Health concern</a:t>
            </a:r>
          </a:p>
          <a:p>
            <a:pPr>
              <a:buFont typeface="Wingdings" charset="0"/>
              <a:buChar char="n"/>
              <a:defRPr/>
            </a:pP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2166257" y="3467100"/>
            <a:ext cx="5867400" cy="609600"/>
          </a:xfrm>
          <a:prstGeom prst="roundRect">
            <a:avLst/>
          </a:prstGeom>
          <a:solidFill>
            <a:srgbClr val="FF0000">
              <a:alpha val="4300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122714" y="5138057"/>
            <a:ext cx="5537200" cy="609600"/>
          </a:xfrm>
          <a:prstGeom prst="roundRect">
            <a:avLst/>
          </a:prstGeom>
          <a:solidFill>
            <a:srgbClr val="FF0000">
              <a:alpha val="4300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8BC4234A-8BDC-8BED-C288-33AFB00059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914400"/>
            <a:ext cx="6781800" cy="792162"/>
          </a:xfrm>
        </p:spPr>
        <p:txBody>
          <a:bodyPr/>
          <a:lstStyle/>
          <a:p>
            <a:pPr algn="ctr" eaLnBrk="1" hangingPunct="1"/>
            <a:r>
              <a:rPr lang="en-US" sz="5400" b="1" u="sng" dirty="0">
                <a:latin typeface="Comic Sans MS"/>
                <a:cs typeface="Comic Sans MS"/>
              </a:rPr>
              <a:t>Tapeworm Question</a:t>
            </a:r>
          </a:p>
        </p:txBody>
      </p:sp>
    </p:spTree>
    <p:extLst>
      <p:ext uri="{BB962C8B-B14F-4D97-AF65-F5344CB8AC3E}">
        <p14:creationId xmlns:p14="http://schemas.microsoft.com/office/powerpoint/2010/main" val="2936991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2286000"/>
            <a:ext cx="7772400" cy="41148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Which Tapeworm does </a:t>
            </a:r>
            <a:r>
              <a:rPr lang="en-US" b="1" u="sng" dirty="0">
                <a:latin typeface="Comic Sans MS"/>
                <a:cs typeface="Comic Sans MS"/>
              </a:rPr>
              <a:t>NOT</a:t>
            </a:r>
            <a:r>
              <a:rPr lang="en-US" b="1" dirty="0">
                <a:latin typeface="Comic Sans MS"/>
                <a:cs typeface="Comic Sans MS"/>
              </a:rPr>
              <a:t> cause zoonosis in humans?</a:t>
            </a:r>
            <a:endParaRPr lang="en-US" sz="10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A. </a:t>
            </a:r>
            <a:r>
              <a:rPr lang="en-US" b="1" i="1" dirty="0">
                <a:latin typeface="Comic Sans MS"/>
                <a:cs typeface="Comic Sans MS"/>
              </a:rPr>
              <a:t>Spirometra </a:t>
            </a:r>
            <a:r>
              <a:rPr lang="en-US" b="1" i="1" dirty="0" err="1">
                <a:latin typeface="Comic Sans MS"/>
                <a:cs typeface="Comic Sans MS"/>
              </a:rPr>
              <a:t>mansonoides</a:t>
            </a:r>
            <a:endParaRPr lang="en-US" b="1" i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endParaRPr lang="en-US" sz="10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B. </a:t>
            </a:r>
            <a:r>
              <a:rPr lang="en-US" b="1" i="1" dirty="0">
                <a:latin typeface="Comic Sans MS"/>
                <a:cs typeface="Comic Sans MS"/>
              </a:rPr>
              <a:t>Dipylidium caninum</a:t>
            </a:r>
          </a:p>
          <a:p>
            <a:pPr marL="1252538">
              <a:buNone/>
              <a:defRPr/>
            </a:pPr>
            <a:endParaRPr lang="en-US" sz="10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C. </a:t>
            </a:r>
            <a:r>
              <a:rPr lang="en-US" b="1" i="1" dirty="0">
                <a:latin typeface="Comic Sans MS"/>
                <a:cs typeface="Comic Sans MS"/>
              </a:rPr>
              <a:t>Taenia pisiformis</a:t>
            </a:r>
          </a:p>
          <a:p>
            <a:pPr marL="1252538">
              <a:buNone/>
              <a:defRPr/>
            </a:pPr>
            <a:endParaRPr lang="en-US" sz="10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D. </a:t>
            </a:r>
            <a:r>
              <a:rPr lang="en-US" b="1" i="1" dirty="0">
                <a:latin typeface="Comic Sans MS"/>
                <a:cs typeface="Comic Sans MS"/>
              </a:rPr>
              <a:t>Echinococcus granulosus</a:t>
            </a:r>
          </a:p>
          <a:p>
            <a:pPr>
              <a:buFont typeface="Wingdings" charset="0"/>
              <a:buChar char="n"/>
              <a:defRPr/>
            </a:pP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2895601" y="4876800"/>
            <a:ext cx="5537200" cy="609600"/>
          </a:xfrm>
          <a:prstGeom prst="roundRect">
            <a:avLst/>
          </a:prstGeom>
          <a:solidFill>
            <a:srgbClr val="FF0000">
              <a:alpha val="4300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CC565E2-C38A-304B-517A-03B9F21C20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914400"/>
            <a:ext cx="6781800" cy="792162"/>
          </a:xfrm>
        </p:spPr>
        <p:txBody>
          <a:bodyPr/>
          <a:lstStyle/>
          <a:p>
            <a:pPr algn="ctr" eaLnBrk="1" hangingPunct="1"/>
            <a:r>
              <a:rPr lang="en-US" sz="5400" b="1" u="sng" dirty="0">
                <a:latin typeface="Comic Sans MS"/>
                <a:cs typeface="Comic Sans MS"/>
              </a:rPr>
              <a:t>Tapeworm Question</a:t>
            </a:r>
          </a:p>
        </p:txBody>
      </p:sp>
    </p:spTree>
    <p:extLst>
      <p:ext uri="{BB962C8B-B14F-4D97-AF65-F5344CB8AC3E}">
        <p14:creationId xmlns:p14="http://schemas.microsoft.com/office/powerpoint/2010/main" val="971238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1828800"/>
            <a:ext cx="7772400" cy="42672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If a cow is found to be infected with </a:t>
            </a:r>
            <a:r>
              <a:rPr lang="en-US" b="1" i="1" dirty="0">
                <a:latin typeface="Comic Sans MS"/>
                <a:cs typeface="Comic Sans MS"/>
              </a:rPr>
              <a:t>Taenia saginata</a:t>
            </a:r>
            <a:r>
              <a:rPr lang="en-US" b="1" dirty="0">
                <a:latin typeface="Comic Sans MS"/>
                <a:cs typeface="Comic Sans MS"/>
              </a:rPr>
              <a:t>, what is the cause of condemnation of a cow carcass?</a:t>
            </a:r>
          </a:p>
          <a:p>
            <a:pPr>
              <a:buFontTx/>
              <a:buNone/>
              <a:defRPr/>
            </a:pPr>
            <a:endParaRPr lang="en-US" sz="10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sz="2400" b="1" dirty="0">
                <a:latin typeface="Comic Sans MS"/>
                <a:cs typeface="Comic Sans MS"/>
              </a:rPr>
              <a:t>A. Measly beef (larvae in the muscles)</a:t>
            </a:r>
          </a:p>
          <a:p>
            <a:pPr marL="1252538">
              <a:buNone/>
              <a:defRPr/>
            </a:pPr>
            <a:endParaRPr lang="en-US" sz="8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sz="2400" b="1" dirty="0">
                <a:latin typeface="Comic Sans MS"/>
                <a:cs typeface="Comic Sans MS"/>
              </a:rPr>
              <a:t>B. Adult tapeworms in the small intestine</a:t>
            </a:r>
          </a:p>
          <a:p>
            <a:pPr marL="1252538">
              <a:buNone/>
              <a:defRPr/>
            </a:pPr>
            <a:endParaRPr lang="en-US" sz="8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sz="2400" b="1" dirty="0">
                <a:latin typeface="Comic Sans MS"/>
                <a:cs typeface="Comic Sans MS"/>
              </a:rPr>
              <a:t>C. Larval stages in the liver</a:t>
            </a:r>
          </a:p>
          <a:p>
            <a:pPr marL="1252538">
              <a:buNone/>
              <a:defRPr/>
            </a:pPr>
            <a:endParaRPr lang="en-US" sz="8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sz="2400" b="1" dirty="0">
                <a:latin typeface="Comic Sans MS"/>
                <a:cs typeface="Comic Sans MS"/>
              </a:rPr>
              <a:t>D. Segments in the feces of the cow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3009900" y="3429000"/>
            <a:ext cx="6172200" cy="609600"/>
          </a:xfrm>
          <a:prstGeom prst="roundRect">
            <a:avLst/>
          </a:prstGeom>
          <a:solidFill>
            <a:srgbClr val="FF0000">
              <a:alpha val="4300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D922F82-4D40-CC65-BFED-C7CE998DE9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24200" y="365919"/>
            <a:ext cx="6781800" cy="792162"/>
          </a:xfrm>
        </p:spPr>
        <p:txBody>
          <a:bodyPr/>
          <a:lstStyle/>
          <a:p>
            <a:pPr algn="ctr" eaLnBrk="1" hangingPunct="1"/>
            <a:r>
              <a:rPr lang="en-US" sz="5400" b="1" u="sng" dirty="0">
                <a:latin typeface="Comic Sans MS"/>
                <a:cs typeface="Comic Sans MS"/>
              </a:rPr>
              <a:t>Tapeworm Question</a:t>
            </a:r>
          </a:p>
        </p:txBody>
      </p:sp>
    </p:spTree>
    <p:extLst>
      <p:ext uri="{BB962C8B-B14F-4D97-AF65-F5344CB8AC3E}">
        <p14:creationId xmlns:p14="http://schemas.microsoft.com/office/powerpoint/2010/main" val="4243647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2286000"/>
            <a:ext cx="7772400" cy="41148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Which is the tapeworm of horses?</a:t>
            </a:r>
          </a:p>
          <a:p>
            <a:pPr>
              <a:buFontTx/>
              <a:buNone/>
              <a:defRPr/>
            </a:pPr>
            <a:endParaRPr lang="en-US" sz="10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A. </a:t>
            </a:r>
            <a:r>
              <a:rPr lang="en-US" b="1" i="1" dirty="0">
                <a:latin typeface="Comic Sans MS"/>
                <a:cs typeface="Comic Sans MS"/>
              </a:rPr>
              <a:t>Taenia solium</a:t>
            </a:r>
          </a:p>
          <a:p>
            <a:pPr marL="1252538">
              <a:buNone/>
              <a:defRPr/>
            </a:pPr>
            <a:endParaRPr lang="en-US" sz="10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B. </a:t>
            </a:r>
            <a:r>
              <a:rPr lang="en-US" b="1" i="1" dirty="0">
                <a:latin typeface="Comic Sans MS"/>
                <a:cs typeface="Comic Sans MS"/>
              </a:rPr>
              <a:t>Spirometra </a:t>
            </a:r>
            <a:r>
              <a:rPr lang="en-US" b="1" i="1" dirty="0" err="1">
                <a:latin typeface="Comic Sans MS"/>
                <a:cs typeface="Comic Sans MS"/>
              </a:rPr>
              <a:t>mansonoides</a:t>
            </a:r>
            <a:endParaRPr lang="en-US" b="1" i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endParaRPr lang="en-US" sz="10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C. </a:t>
            </a:r>
            <a:r>
              <a:rPr lang="en-US" b="1" i="1" dirty="0">
                <a:latin typeface="Comic Sans MS"/>
                <a:cs typeface="Comic Sans MS"/>
              </a:rPr>
              <a:t>Moniezia </a:t>
            </a:r>
            <a:r>
              <a:rPr lang="en-US" b="1" i="1" dirty="0" err="1">
                <a:latin typeface="Comic Sans MS"/>
                <a:cs typeface="Comic Sans MS"/>
              </a:rPr>
              <a:t>expansa</a:t>
            </a:r>
            <a:endParaRPr lang="en-US" b="1" i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endParaRPr lang="en-US" sz="1000" b="1" dirty="0">
              <a:latin typeface="Comic Sans MS"/>
              <a:cs typeface="Comic Sans MS"/>
            </a:endParaRPr>
          </a:p>
          <a:p>
            <a:pPr marL="1252538">
              <a:buNone/>
              <a:defRPr/>
            </a:pPr>
            <a:r>
              <a:rPr lang="en-US" b="1" dirty="0">
                <a:latin typeface="Comic Sans MS"/>
                <a:cs typeface="Comic Sans MS"/>
              </a:rPr>
              <a:t>D. </a:t>
            </a:r>
            <a:r>
              <a:rPr lang="en-US" b="1" i="1" dirty="0">
                <a:latin typeface="Comic Sans MS"/>
                <a:cs typeface="Comic Sans MS"/>
              </a:rPr>
              <a:t>Anoplocephala </a:t>
            </a:r>
            <a:r>
              <a:rPr lang="en-US" b="1" i="1" dirty="0" err="1">
                <a:latin typeface="Comic Sans MS"/>
                <a:cs typeface="Comic Sans MS"/>
              </a:rPr>
              <a:t>perfoliata</a:t>
            </a:r>
            <a:endParaRPr lang="en-US" b="1" i="1" dirty="0">
              <a:latin typeface="Comic Sans MS"/>
              <a:cs typeface="Comic Sans MS"/>
            </a:endParaRPr>
          </a:p>
          <a:p>
            <a:pPr>
              <a:buFont typeface="Wingdings" charset="0"/>
              <a:buChar char="n"/>
              <a:defRPr/>
            </a:pP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2895602" y="5334000"/>
            <a:ext cx="5867399" cy="609600"/>
          </a:xfrm>
          <a:prstGeom prst="roundRect">
            <a:avLst/>
          </a:prstGeom>
          <a:solidFill>
            <a:srgbClr val="FF0000">
              <a:alpha val="4300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BF7780B-EEEC-FFA2-BA95-F8C74DF11A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914400"/>
            <a:ext cx="6781800" cy="792162"/>
          </a:xfrm>
        </p:spPr>
        <p:txBody>
          <a:bodyPr/>
          <a:lstStyle/>
          <a:p>
            <a:pPr algn="ctr" eaLnBrk="1" hangingPunct="1"/>
            <a:r>
              <a:rPr lang="en-US" sz="5400" b="1" u="sng" dirty="0">
                <a:latin typeface="Comic Sans MS"/>
                <a:cs typeface="Comic Sans MS"/>
              </a:rPr>
              <a:t>Tapeworm Question</a:t>
            </a:r>
          </a:p>
        </p:txBody>
      </p:sp>
    </p:spTree>
    <p:extLst>
      <p:ext uri="{BB962C8B-B14F-4D97-AF65-F5344CB8AC3E}">
        <p14:creationId xmlns:p14="http://schemas.microsoft.com/office/powerpoint/2010/main" val="113657505"/>
      </p:ext>
    </p:extLst>
  </p:cSld>
  <p:clrMapOvr>
    <a:masterClrMapping/>
  </p:clrMapOvr>
</p:sld>
</file>

<file path=ppt/theme/theme1.xml><?xml version="1.0" encoding="utf-8"?>
<a:theme xmlns:a="http://schemas.openxmlformats.org/drawingml/2006/main" name="tricolor_ppt">
  <a:themeElements>
    <a:clrScheme name="VP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PG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VP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tricolor_ppt.thmx</Template>
  <TotalTime>1408</TotalTime>
  <Words>713</Words>
  <Application>Microsoft Office PowerPoint</Application>
  <PresentationFormat>Widescreen</PresentationFormat>
  <Paragraphs>179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Calibri</vt:lpstr>
      <vt:lpstr>Comic Sans MS</vt:lpstr>
      <vt:lpstr>Tahoma</vt:lpstr>
      <vt:lpstr>Wingdings</vt:lpstr>
      <vt:lpstr>tricolor_ppt</vt:lpstr>
      <vt:lpstr>Blends</vt:lpstr>
      <vt:lpstr>1_Blends</vt:lpstr>
      <vt:lpstr>2_Blends</vt:lpstr>
      <vt:lpstr>3_Blends</vt:lpstr>
      <vt:lpstr>4_Blends</vt:lpstr>
      <vt:lpstr>VMP 930 Veterinary Parasitology</vt:lpstr>
      <vt:lpstr>Tapeworm Question</vt:lpstr>
      <vt:lpstr>Tapeworm Question</vt:lpstr>
      <vt:lpstr>Tapeworm Question</vt:lpstr>
      <vt:lpstr>Tapeworm Question</vt:lpstr>
      <vt:lpstr>Tapeworm Question</vt:lpstr>
      <vt:lpstr>Tapeworm Question</vt:lpstr>
      <vt:lpstr>Tapeworm Question</vt:lpstr>
      <vt:lpstr>Tapeworm Question</vt:lpstr>
      <vt:lpstr>Tapeworm Question</vt:lpstr>
      <vt:lpstr>Tapeworm Question</vt:lpstr>
      <vt:lpstr>Tapeworm Question</vt:lpstr>
      <vt:lpstr>Tapeworm Question</vt:lpstr>
      <vt:lpstr>Tapeworm Question</vt:lpstr>
      <vt:lpstr>Tapeworm Question</vt:lpstr>
    </vt:vector>
  </TitlesOfParts>
  <Company>North Carolina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Dipylidium caninum</dc:title>
  <dc:creator>Dr. James R Flowers</dc:creator>
  <cp:lastModifiedBy>James R Flowers</cp:lastModifiedBy>
  <cp:revision>136</cp:revision>
  <cp:lastPrinted>2022-11-07T23:18:05Z</cp:lastPrinted>
  <dcterms:created xsi:type="dcterms:W3CDTF">2004-09-20T13:32:20Z</dcterms:created>
  <dcterms:modified xsi:type="dcterms:W3CDTF">2023-11-07T15:19:25Z</dcterms:modified>
</cp:coreProperties>
</file>