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89" r:id="rId3"/>
    <p:sldMasterId id="2147483702" r:id="rId4"/>
    <p:sldMasterId id="2147483714" r:id="rId5"/>
  </p:sldMasterIdLst>
  <p:notesMasterIdLst>
    <p:notesMasterId r:id="rId35"/>
  </p:notesMasterIdLst>
  <p:sldIdLst>
    <p:sldId id="442" r:id="rId6"/>
    <p:sldId id="447" r:id="rId7"/>
    <p:sldId id="444" r:id="rId8"/>
    <p:sldId id="446" r:id="rId9"/>
    <p:sldId id="445" r:id="rId10"/>
    <p:sldId id="448" r:id="rId11"/>
    <p:sldId id="472" r:id="rId12"/>
    <p:sldId id="453" r:id="rId13"/>
    <p:sldId id="454" r:id="rId14"/>
    <p:sldId id="455" r:id="rId15"/>
    <p:sldId id="456" r:id="rId16"/>
    <p:sldId id="457" r:id="rId17"/>
    <p:sldId id="476" r:id="rId18"/>
    <p:sldId id="458" r:id="rId19"/>
    <p:sldId id="467" r:id="rId20"/>
    <p:sldId id="464" r:id="rId21"/>
    <p:sldId id="466" r:id="rId22"/>
    <p:sldId id="468" r:id="rId23"/>
    <p:sldId id="469" r:id="rId24"/>
    <p:sldId id="471" r:id="rId25"/>
    <p:sldId id="365" r:id="rId26"/>
    <p:sldId id="373" r:id="rId27"/>
    <p:sldId id="329" r:id="rId28"/>
    <p:sldId id="474" r:id="rId29"/>
    <p:sldId id="360" r:id="rId30"/>
    <p:sldId id="361" r:id="rId31"/>
    <p:sldId id="475" r:id="rId32"/>
    <p:sldId id="368" r:id="rId33"/>
    <p:sldId id="370" r:id="rId3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9501E-3732-4319-A0BB-80D3E184BEB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443416-000A-4B2F-9319-E07B3FB5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5963" y="1182688"/>
            <a:ext cx="5678487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7424" indent="-30285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1422" indent="-24228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5991" indent="-24228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80560" indent="-24228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65128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969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3426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8836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EB94D7-EEDD-4CD2-B189-FCB3C53E6F6C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94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BAD3BD-6E1B-46E2-A0BD-80B7D92CEA56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60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7424" indent="-3028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1422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5991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80560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65128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969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3426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8836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92589F-D116-493C-87AF-47189458CDD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96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different life cycle strategies that we will discuss for the various protozoa pathogens. You will not be quizzed about these terms directly.</a:t>
            </a:r>
          </a:p>
          <a:p>
            <a:r>
              <a:rPr lang="en-US" dirty="0"/>
              <a:t>This slide is meant to introduce you to the life cycle strategies.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44083-A2B0-473F-93CB-FBABF270A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7424" indent="-3028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1422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5991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80560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65128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969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3426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8836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E2AEED-9000-47C9-B674-341EE259CE40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0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90279" y="4640909"/>
            <a:ext cx="5982548" cy="43928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3000" b="1"/>
              <a:t>High Concern,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000" b="1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000" b="1"/>
              <a:t>Quick build up w/o sanitation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7424" indent="-3028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1422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5991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80560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65128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969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3426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8836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50BFA6-7C15-49B3-AD73-09BF01A5FBE8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5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7424" indent="-3028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1422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5991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80560" indent="-242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65128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969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3426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8836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E2AEED-9000-47C9-B674-341EE259CE40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0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4700" b="1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7424" indent="-30285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1422" indent="-24228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5991" indent="-24228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80560" indent="-24228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65128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969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34267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8836" indent="-242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FD83A8-B4AE-44A3-A4BD-556FE5DDD871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8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A24CB-4A32-3C0E-5393-A676554A8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38721" y="6540113"/>
            <a:ext cx="533400" cy="288069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10D83D3-3427-4A4E-A0D6-7E6548D802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FAC2E-7124-5D4B-F587-913E1D7A5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3639684"/>
            <a:ext cx="9144793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9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A98D1BD-76BC-DA4F-BF8E-2A73664A7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1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F27A-B47B-DF45-A2FB-40CBE778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DA3B-52EA-D044-9062-629B46C3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00B050"/>
              </a:buClr>
              <a:defRPr sz="2000"/>
            </a:lvl3pPr>
            <a:lvl4pPr>
              <a:defRPr sz="1800"/>
            </a:lvl4pPr>
            <a:lvl5pPr>
              <a:buClr>
                <a:srgbClr val="7030A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732B25-088A-5295-DFD9-15E2B893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249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2C10-BF61-A943-BA4D-B5191C44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08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A5ED-1DC7-6A42-94E3-ABC83DF8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>
            <a:lvl1pPr marL="403225" indent="-403225">
              <a:buFont typeface="Comic Sans MS" panose="030F0702030302020204" pitchFamily="66" charset="0"/>
              <a:buChar char="€"/>
              <a:defRPr/>
            </a:lvl1pPr>
            <a:lvl2pPr marL="806450" indent="-349250">
              <a:buFont typeface="Comic Sans MS" panose="030F0702030302020204" pitchFamily="66" charset="0"/>
              <a:buChar char="₻"/>
              <a:defRPr/>
            </a:lvl2pPr>
            <a:lvl3pPr marL="1263650" indent="-349250">
              <a:buFont typeface="Comic Sans MS" panose="030F0702030302020204" pitchFamily="66" charset="0"/>
              <a:buChar char="Ж"/>
              <a:defRPr/>
            </a:lvl3pPr>
            <a:lvl4pPr marL="1660525" indent="-288925">
              <a:buFont typeface="Comic Sans MS" panose="030F0702030302020204" pitchFamily="66" charset="0"/>
              <a:buChar char="Ђ"/>
              <a:defRPr/>
            </a:lvl4pPr>
            <a:lvl5pPr marL="2057400" indent="-228600">
              <a:buFont typeface="Comic Sans MS" panose="030F0702030302020204" pitchFamily="66" charset="0"/>
              <a:buChar char="₹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DB39E-B231-D0F9-101F-8425FB023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C08894-FC8F-DAE9-DFC1-8191897303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6" y="1457099"/>
            <a:ext cx="9144793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298-3EAF-1B4B-BDA2-6B07C6FE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72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FBAC-CFD4-9B44-82FB-F5C1F18A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06BC-6FCF-E747-8A5C-7368C6F7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8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1F11-61F5-7245-8C7E-1F51DECE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7040-78F5-F04A-BDFD-0910F375E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0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0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A98D1BD-76BC-DA4F-BF8E-2A73664A7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8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F27A-B47B-DF45-A2FB-40CBE778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21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DA3B-52EA-D044-9062-629B46C3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1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00B050"/>
              </a:buClr>
              <a:defRPr sz="2000"/>
            </a:lvl3pPr>
            <a:lvl4pPr>
              <a:defRPr sz="1800"/>
            </a:lvl4pPr>
            <a:lvl5pPr>
              <a:buClr>
                <a:srgbClr val="7030A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732B25-088A-5295-DFD9-15E2B893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43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6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5858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073F3-F75E-137B-EE43-5938B39B7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0E418-1CF0-94DB-4CB1-CB59A65CA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4355079"/>
            <a:ext cx="9144793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6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2C10-BF61-A943-BA4D-B5191C44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8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A5ED-1DC7-6A42-94E3-ABC83DF8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26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298-3EAF-1B4B-BDA2-6B07C6FE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FBAC-CFD4-9B44-82FB-F5C1F18A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4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06BC-6FCF-E747-8A5C-7368C6F7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1F11-61F5-7245-8C7E-1F51DECE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2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7040-78F5-F04A-BDFD-0910F375E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0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35C2-853A-4A37-984E-4BAE55486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20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DA1B-1E79-47EE-AD04-B589C40DF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09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1DB2B-169F-3ABF-AF2E-115C3583C6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57099"/>
            <a:ext cx="9144793" cy="10364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ED09C-1453-AAF8-60B1-46631C67F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2E60CC-8EB0-7318-0243-FE7C4D3F524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4705" y="1648325"/>
            <a:ext cx="5217695" cy="4525963"/>
          </a:xfrm>
        </p:spPr>
        <p:txBody>
          <a:bodyPr/>
          <a:lstStyle>
            <a:lvl1pPr marL="344488" indent="-344488">
              <a:buFont typeface="Comic Sans MS" panose="030F0702030302020204" pitchFamily="66" charset="0"/>
              <a:buChar char="€"/>
              <a:defRPr/>
            </a:lvl1pPr>
            <a:lvl2pPr marL="806450" indent="-349250">
              <a:buFont typeface="Comic Sans MS" panose="030F0702030302020204" pitchFamily="66" charset="0"/>
              <a:buChar char="₻"/>
              <a:defRPr/>
            </a:lvl2pPr>
            <a:lvl3pPr marL="1263650" indent="-349250">
              <a:buFont typeface="Comic Sans MS" panose="030F0702030302020204" pitchFamily="66" charset="0"/>
              <a:buChar char="Ж"/>
              <a:defRPr/>
            </a:lvl3pPr>
            <a:lvl4pPr marL="1660525" indent="-288925">
              <a:buFont typeface="Comic Sans MS" panose="030F0702030302020204" pitchFamily="66" charset="0"/>
              <a:buChar char="Ђ"/>
              <a:defRPr/>
            </a:lvl4pPr>
            <a:lvl5pPr marL="2057400" indent="-228600">
              <a:buFont typeface="Comic Sans MS" panose="030F0702030302020204" pitchFamily="66" charset="0"/>
              <a:buChar char="₹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013034-359A-EC80-DC66-F077FF7E9A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648325"/>
            <a:ext cx="5217696" cy="4525963"/>
          </a:xfrm>
        </p:spPr>
        <p:txBody>
          <a:bodyPr/>
          <a:lstStyle>
            <a:lvl1pPr marL="344488" indent="-344488">
              <a:buFont typeface="Comic Sans MS" panose="030F0702030302020204" pitchFamily="66" charset="0"/>
              <a:buChar char="€"/>
              <a:defRPr/>
            </a:lvl1pPr>
            <a:lvl2pPr marL="806450" indent="-349250">
              <a:buFont typeface="Comic Sans MS" panose="030F0702030302020204" pitchFamily="66" charset="0"/>
              <a:buChar char="₻"/>
              <a:defRPr/>
            </a:lvl2pPr>
            <a:lvl3pPr marL="1263650" indent="-349250">
              <a:buFont typeface="Comic Sans MS" panose="030F0702030302020204" pitchFamily="66" charset="0"/>
              <a:buChar char="Ж"/>
              <a:defRPr/>
            </a:lvl3pPr>
            <a:lvl4pPr marL="1660525" indent="-288925">
              <a:buFont typeface="Comic Sans MS" panose="030F0702030302020204" pitchFamily="66" charset="0"/>
              <a:buChar char="Ђ"/>
              <a:defRPr/>
            </a:lvl4pPr>
            <a:lvl5pPr marL="2057400" indent="-228600">
              <a:buFont typeface="Comic Sans MS" panose="030F0702030302020204" pitchFamily="66" charset="0"/>
              <a:buChar char="₹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162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2728-E1F3-464C-94DD-8CC8E0CF5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06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1F5C-BF37-423A-89B4-1BB6BE61D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02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31B2-F9F1-4AED-8A0A-78A81C344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47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9A92A-D157-4A75-A970-BCA171EB0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665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AD91-16EF-4608-B78D-7100C0E11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55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4853-53C6-44DF-9688-47EC6A054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62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B2F7-B379-41F5-B96D-2F8E922C6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6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69C2-BE6D-4C3E-B158-B6EB42AF4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03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A9F5-5864-4FBF-8A2A-894AB430D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005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9BEB-DCDA-FA98-B690-A5805E7C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E8092-2510-B175-D894-D7585AAB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0180-1C20-5D66-F9EF-2830A5B1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73B5-EB08-C947-CE27-1F98FCAC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966E-6E3D-1C73-A1E4-F8518DD2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8D1BD-76BC-DA4F-BF8E-2A73664A7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246" y="1721927"/>
            <a:ext cx="51902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246" y="2361689"/>
            <a:ext cx="5190271" cy="3951288"/>
          </a:xfrm>
        </p:spPr>
        <p:txBody>
          <a:bodyPr/>
          <a:lstStyle>
            <a:lvl1pPr marL="342900" indent="-342900">
              <a:buFont typeface="Comic Sans MS" panose="030F0702030302020204" pitchFamily="66" charset="0"/>
              <a:buChar char="€"/>
              <a:defRPr sz="2400"/>
            </a:lvl1pPr>
            <a:lvl2pPr marL="742950" indent="-285750">
              <a:buFont typeface="Comic Sans MS" panose="030F0702030302020204" pitchFamily="66" charset="0"/>
              <a:buChar char="₻"/>
              <a:defRPr sz="2000"/>
            </a:lvl2pPr>
            <a:lvl3pPr marL="1143000" indent="-228600">
              <a:buFont typeface="Comic Sans MS" panose="030F0702030302020204" pitchFamily="66" charset="0"/>
              <a:buChar char="Ж"/>
              <a:defRPr sz="1800"/>
            </a:lvl3pPr>
            <a:lvl4pPr marL="1600200" indent="-228600">
              <a:buFont typeface="Comic Sans MS" panose="030F0702030302020204" pitchFamily="66" charset="0"/>
              <a:buChar char="Ђ"/>
              <a:defRPr sz="1600"/>
            </a:lvl4pPr>
            <a:lvl5pPr marL="2057400" indent="-228600">
              <a:buFont typeface="Comic Sans MS" panose="030F0702030302020204" pitchFamily="66" charset="0"/>
              <a:buChar char="₹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192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BE73A-2655-CFDD-B0E1-7F3ABBF9D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16051"/>
            <a:ext cx="9144793" cy="10364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3B3C4E-34B1-279E-CF02-34583291B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ADB151B-FD44-20BA-338E-926054F32F3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5483" y="2377110"/>
            <a:ext cx="5386917" cy="3951288"/>
          </a:xfrm>
        </p:spPr>
        <p:txBody>
          <a:bodyPr/>
          <a:lstStyle>
            <a:lvl1pPr marL="342900" indent="-342900">
              <a:buFont typeface="Comic Sans MS" panose="030F0702030302020204" pitchFamily="66" charset="0"/>
              <a:buChar char="€"/>
              <a:defRPr sz="2400"/>
            </a:lvl1pPr>
            <a:lvl2pPr marL="742950" indent="-285750">
              <a:buFont typeface="Comic Sans MS" panose="030F0702030302020204" pitchFamily="66" charset="0"/>
              <a:buChar char="₻"/>
              <a:defRPr sz="2000"/>
            </a:lvl2pPr>
            <a:lvl3pPr marL="1143000" indent="-228600">
              <a:buFont typeface="Comic Sans MS" panose="030F0702030302020204" pitchFamily="66" charset="0"/>
              <a:buChar char="Ж"/>
              <a:defRPr sz="1800"/>
            </a:lvl3pPr>
            <a:lvl4pPr marL="1600200" indent="-228600">
              <a:buFont typeface="Comic Sans MS" panose="030F0702030302020204" pitchFamily="66" charset="0"/>
              <a:buChar char="Ђ"/>
              <a:defRPr sz="1600"/>
            </a:lvl4pPr>
            <a:lvl5pPr marL="2057400" indent="-228600">
              <a:buFont typeface="Comic Sans MS" panose="030F0702030302020204" pitchFamily="66" charset="0"/>
              <a:buChar char="₹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73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8C30-2612-361F-3DCD-8E314B0F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053F-9E41-6DAF-67CB-BFA8D88C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90747-60DA-A67D-EC2B-E209717B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FD0A-D47A-F448-3371-EB3C3764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724AC-0E4C-4E75-6D5F-FEFF761E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BF27A-B47B-DF45-A2FB-40CBE7785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B6C8-C8E0-D663-1BD8-0F96561A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6B4D1-871D-6E8C-3706-29FA205AF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0301-73B7-9AA1-3ADF-321DB635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3BF-0B46-0453-7BF3-BC23D598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5A59A-944E-3226-D688-A127E309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DA3B-52EA-D044-9062-629B46C30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20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B3EC-8A26-4F10-953B-54A2589D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69FE-3415-489B-21AF-7EF99EF04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26C61-D6E9-0AA5-93FD-247275932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92C29-3722-1B99-52EE-3709461A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506D-C5AB-1C6E-EB2F-D99BB538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3D5AB-416E-A828-4B56-A2C090A4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5E4F9-AA10-B547-8B21-BA34FC150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2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0141-67E9-14F2-DF6B-DFB41349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71F83-2C22-9983-12C4-AE08064B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022D4-95A4-F1E2-26AF-1BBF95274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87714-3C08-F096-CDE9-06EDEBDD4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37D93-B54E-191F-E669-7B3456757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F1070-2A5E-EB08-E1CC-ABE126B6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86586-F506-E8C8-7EB8-390CDE53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31463-A570-32E1-6AB8-66BE24EC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E2C10-BF61-A943-BA4D-B5191C44D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2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8B9F-9E19-530C-5AFC-B5CEBF3B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7B70B-7349-832E-3327-38F96823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7A775-3A67-C44B-3582-9865F26D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29D52-42D0-5A4F-4977-F947DBE7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CA5ED-1DC7-6A42-94E3-ABC83DF86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93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53954-F418-8D85-0317-A92BD90D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1FA9C-9228-D560-94E7-732B4525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EE28A-C855-301E-C4AF-1E5BB601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E298-3EAF-1B4B-BDA2-6B07C6FE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9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7F8E-B2FC-A586-6E41-B1CD26C0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FF4E-51AC-5EB3-2DAD-A1D744A7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8E414-01CA-0C58-E2FB-A6179F73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C42E2-2D3D-C7CE-DD0E-A279EF32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D103-26D2-A161-E973-B9209654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CF89B-4842-B203-7D1D-6B40ACF0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0FBAC-CFD4-9B44-82FB-F5C1F18AC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3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38C8-70C7-B15E-D6E4-0297585B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534FB-3413-0C73-1F86-7AE380746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984B7-7EF3-81BD-AA31-9237716F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1747-596D-AE2E-7AE6-387A6E06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082AB-6200-452F-4B21-92C4D50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B2F92-1FE4-A014-D614-C48C53CD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A06BC-6FCF-E747-8A5C-7368C6F77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8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B3F5-D783-B7A1-40E7-DAFA3097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CB7C9-9B21-531A-A583-F09CDF00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2ABFE-AF64-6C9F-84CC-2B99F079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1ACD-07B9-6AAE-EEA5-3C35ADD8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1D38-1FE3-FF52-2B24-6D62693C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1F11-61F5-7245-8C7E-1F51DECE1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3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10651-7CE4-33D4-4F4C-E96BD4168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FE6A-C70D-F48B-9B03-7E324964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8331-8C2F-FD69-FF49-CB62AB84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9A47F-65F1-E516-17D5-F089DE4B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F32A-CBBC-6938-2AAA-70B15173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D7040-78F5-F04A-BDFD-0910F375E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603E3-32C5-F51E-E493-4B352BD0B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1524000"/>
            <a:ext cx="9144793" cy="10364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9276F-D55A-8488-2590-0452CFFD7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4488" indent="-344488">
              <a:buFont typeface="Comic Sans MS" panose="030F0702030302020204" pitchFamily="66" charset="0"/>
              <a:buChar char="€"/>
              <a:defRPr sz="3200"/>
            </a:lvl1pPr>
            <a:lvl2pPr marL="806450" indent="-349250">
              <a:buFont typeface="Comic Sans MS" panose="030F0702030302020204" pitchFamily="66" charset="0"/>
              <a:buChar char="₻"/>
              <a:defRPr sz="2800"/>
            </a:lvl2pPr>
            <a:lvl3pPr marL="1263650" indent="-349250">
              <a:buFont typeface="Comic Sans MS" panose="030F0702030302020204" pitchFamily="66" charset="0"/>
              <a:buChar char="Ж"/>
              <a:defRPr sz="2400"/>
            </a:lvl3pPr>
            <a:lvl4pPr marL="1720850" indent="-349250">
              <a:buFont typeface="Comic Sans MS" panose="030F0702030302020204" pitchFamily="66" charset="0"/>
              <a:buChar char="Ђ"/>
              <a:defRPr sz="2000"/>
            </a:lvl4pPr>
            <a:lvl5pPr marL="2057400" indent="-228600">
              <a:buFont typeface="Comic Sans MS" panose="030F0702030302020204" pitchFamily="66" charset="0"/>
              <a:buChar char="₹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6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D83D3-3427-4A4E-A0D6-7E6548D8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78479" y="6540111"/>
            <a:ext cx="473765" cy="26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anose="030F0702030302020204" pitchFamily="66" charset="0"/>
              </a:defRPr>
            </a:lvl1pPr>
          </a:lstStyle>
          <a:p>
            <a:fld id="{E10D83D3-3427-4A4E-A0D6-7E6548D80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Comic Sans MS" panose="030F0702030302020204" pitchFamily="66" charset="0"/>
        <a:buChar char="€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96925" indent="-339725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Comic Sans MS" panose="030F0702030302020204" pitchFamily="66" charset="0"/>
        <a:buChar char="₻"/>
        <a:defRPr sz="2800">
          <a:solidFill>
            <a:schemeClr val="tx1"/>
          </a:solidFill>
          <a:latin typeface="+mn-lt"/>
          <a:ea typeface="+mn-ea"/>
        </a:defRPr>
      </a:lvl2pPr>
      <a:lvl3pPr marL="1258888" indent="-344488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Comic Sans MS" panose="030F0702030302020204" pitchFamily="66" charset="0"/>
        <a:buChar char="Ж"/>
        <a:defRPr sz="2400">
          <a:solidFill>
            <a:schemeClr val="tx1"/>
          </a:solidFill>
          <a:latin typeface="+mn-lt"/>
          <a:ea typeface="+mn-ea"/>
        </a:defRPr>
      </a:lvl3pPr>
      <a:lvl4pPr marL="1662113" indent="-290513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Comic Sans MS" panose="030F0702030302020204" pitchFamily="66" charset="0"/>
        <a:buChar char="Ђ"/>
        <a:defRPr sz="2000">
          <a:solidFill>
            <a:schemeClr val="tx1"/>
          </a:solidFill>
          <a:latin typeface="+mn-lt"/>
          <a:ea typeface="+mn-ea"/>
        </a:defRPr>
      </a:lvl4pPr>
      <a:lvl5pPr marL="2054225" indent="-225425" algn="l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Comic Sans MS" panose="030F0702030302020204" pitchFamily="66" charset="0"/>
        <a:buChar char="₹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5274C723-BB4E-2748-A899-F23AA456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5274C723-BB4E-2748-A899-F23AA456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D1F65A-A61B-4D13-94A9-7FAAF0A29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18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2989E-9B45-8BAB-AAB2-C161F807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2120-EA59-BF20-5917-0FD1EB39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6B594-1CF6-7890-781D-7FB2D31D6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2882-BC9B-3C3A-3493-BE7E6BBC5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EE3B-D621-6F9F-B9DE-C5B9E63D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CF823-2194-4279-9649-5D37910DB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35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66912"/>
            <a:ext cx="10515600" cy="146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u="sng" dirty="0">
                <a:latin typeface="Comic Sans MS" charset="0"/>
              </a:rPr>
              <a:t>Animals in Health &amp; Disease</a:t>
            </a:r>
            <a:br>
              <a:rPr lang="en-US" sz="4800" b="1" u="sng" dirty="0">
                <a:latin typeface="Comic Sans MS" charset="0"/>
              </a:rPr>
            </a:br>
            <a:r>
              <a:rPr lang="en-US" sz="5400" b="1" u="sng" dirty="0">
                <a:latin typeface="Comic Sans MS" charset="0"/>
              </a:rPr>
              <a:t>Veterinary Parasitology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6498" y="4246582"/>
            <a:ext cx="6400800" cy="6017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000" b="1" dirty="0">
                <a:latin typeface="Comic Sans MS" panose="030F0702030302020204" pitchFamily="66" charset="0"/>
              </a:rPr>
              <a:t>Introduction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3077" name="Picture 5" descr="ncs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8" y="104775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D92F7-B88B-8B65-BF6A-E8EF806C2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919436" y="6553910"/>
            <a:ext cx="228600" cy="354330"/>
          </a:xfrm>
        </p:spPr>
        <p:txBody>
          <a:bodyPr/>
          <a:lstStyle/>
          <a:p>
            <a:fld id="{E10D83D3-3427-4A4E-A0D6-7E6548D8028E}" type="slidenum">
              <a:rPr lang="en-US" smtClean="0">
                <a:latin typeface="Comic Sans MS" panose="030F0702030302020204" pitchFamily="66" charset="0"/>
              </a:rPr>
              <a:t>1</a:t>
            </a:fld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A3509-8B7A-09AC-5C80-87CD41F76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867" y="5257740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ow&#10;&#10;Description automatically generated">
            <a:extLst>
              <a:ext uri="{FF2B5EF4-FFF2-40B4-BE49-F238E27FC236}">
                <a16:creationId xmlns:a16="http://schemas.microsoft.com/office/drawing/2014/main" id="{5B635AB6-FBD8-46EA-27E9-DE5ACC240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3" y="75844"/>
            <a:ext cx="7315215" cy="575433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4DEE7-6452-7188-FE06-167F2D2707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75682" y="5929623"/>
            <a:ext cx="9498756" cy="828971"/>
          </a:xfrm>
        </p:spPr>
        <p:txBody>
          <a:bodyPr/>
          <a:lstStyle/>
          <a:p>
            <a:pPr marL="169863" indent="-169863">
              <a:spcBef>
                <a:spcPct val="0"/>
              </a:spcBef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Many pasture-borne parasites, such as </a:t>
            </a:r>
            <a:r>
              <a:rPr kumimoji="0" lang="en-US" sz="1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Ostertagia spp.,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have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Direct Life Cycles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When </a:t>
            </a:r>
            <a:r>
              <a:rPr lang="en-US" sz="1000" b="1" dirty="0">
                <a:latin typeface="+mn-lt"/>
              </a:rPr>
              <a:t>Ova</a:t>
            </a:r>
            <a:r>
              <a:rPr lang="en-US" sz="1000" dirty="0">
                <a:latin typeface="+mn-lt"/>
              </a:rPr>
              <a:t> are passed in the feces, </a:t>
            </a:r>
            <a:r>
              <a:rPr lang="en-US" sz="1000" b="1" dirty="0">
                <a:latin typeface="+mn-lt"/>
              </a:rPr>
              <a:t>Free-living </a:t>
            </a:r>
            <a:r>
              <a:rPr lang="en-US" sz="1000" b="1" dirty="0"/>
              <a:t>L</a:t>
            </a:r>
            <a:r>
              <a:rPr lang="en-US" sz="1000" b="1" dirty="0">
                <a:latin typeface="+mn-lt"/>
              </a:rPr>
              <a:t>arvae</a:t>
            </a:r>
            <a:r>
              <a:rPr lang="en-US" sz="1000" dirty="0">
                <a:latin typeface="+mn-lt"/>
              </a:rPr>
              <a:t> hatch and develop on pasture.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/>
              <a:t>The </a:t>
            </a:r>
            <a:r>
              <a:rPr lang="en-US" sz="1000" b="1" dirty="0"/>
              <a:t>Free-living Larvae</a:t>
            </a:r>
            <a:r>
              <a:rPr lang="en-US" sz="1000" dirty="0"/>
              <a:t> </a:t>
            </a:r>
            <a:r>
              <a:rPr lang="en-US" sz="1000" b="1" dirty="0"/>
              <a:t>(L1 &amp; L2)</a:t>
            </a:r>
            <a:r>
              <a:rPr lang="en-US" sz="1000" dirty="0"/>
              <a:t> eventually develop into </a:t>
            </a:r>
            <a:r>
              <a:rPr lang="en-US" sz="1000" b="1" dirty="0"/>
              <a:t>Infective Larvae (L3),</a:t>
            </a:r>
            <a:r>
              <a:rPr lang="en-US" sz="1000" dirty="0"/>
              <a:t> which are accidentally ingested by the </a:t>
            </a:r>
            <a:r>
              <a:rPr lang="en-US" sz="1000" b="1" dirty="0"/>
              <a:t>Definitive Host</a:t>
            </a:r>
            <a:r>
              <a:rPr lang="en-US" sz="1000" dirty="0"/>
              <a:t> while grazing.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/>
              <a:t>After ingestion, the </a:t>
            </a:r>
            <a:r>
              <a:rPr lang="en-US" sz="1000" b="1" dirty="0"/>
              <a:t>Infective Larvae</a:t>
            </a:r>
            <a:r>
              <a:rPr lang="en-US" sz="1000" dirty="0"/>
              <a:t> develop in the abomasal mucosa and become </a:t>
            </a:r>
            <a:r>
              <a:rPr lang="en-US" sz="1000" b="1" dirty="0"/>
              <a:t>Arrested Larvae</a:t>
            </a:r>
            <a:r>
              <a:rPr lang="en-US" sz="1000" dirty="0"/>
              <a:t>, also known as </a:t>
            </a:r>
            <a:r>
              <a:rPr lang="en-US" sz="1000" b="1" dirty="0"/>
              <a:t>Hypobiotic Larvae.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dirty="0"/>
              <a:t>Arrested Larvae</a:t>
            </a:r>
            <a:r>
              <a:rPr lang="en-US" sz="1000" dirty="0"/>
              <a:t> will re-activate &amp; re-emerge into the lumen of the abomasum and become </a:t>
            </a:r>
            <a:r>
              <a:rPr lang="en-US" sz="1000" b="1" dirty="0"/>
              <a:t>Adult</a:t>
            </a:r>
            <a:r>
              <a:rPr lang="en-US" sz="1000" dirty="0"/>
              <a:t> worms.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5744472" y="776939"/>
            <a:ext cx="2696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Ostertagia ostertagi 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is called the brown stomach worm of cattle. Larvae and adult worms cause dysfunction of the abomasal mucosa, resulting in diarrhea, anorexia, and protein catabolism.</a:t>
            </a:r>
            <a:endParaRPr lang="en-US" sz="1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237A6-1134-905F-D146-C76554D9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70040-3A86-FD5B-2A44-9FD1BBC2A84D}"/>
              </a:ext>
            </a:extLst>
          </p:cNvPr>
          <p:cNvSpPr txBox="1"/>
          <p:nvPr/>
        </p:nvSpPr>
        <p:spPr>
          <a:xfrm>
            <a:off x="8698201" y="247132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mic Sans MS" panose="030F0702030302020204" pitchFamily="66" charset="0"/>
              </a:rPr>
              <a:t>Helminth Life Cycles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C4CE-74C8-296F-5E60-D8E42E506D60}"/>
              </a:ext>
            </a:extLst>
          </p:cNvPr>
          <p:cNvSpPr txBox="1"/>
          <p:nvPr/>
        </p:nvSpPr>
        <p:spPr>
          <a:xfrm>
            <a:off x="8792256" y="704396"/>
            <a:ext cx="2662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Life Cycle Type</a:t>
            </a:r>
          </a:p>
          <a:p>
            <a:r>
              <a:rPr lang="en-US" dirty="0">
                <a:latin typeface="Comic Sans MS" panose="030F0702030302020204" pitchFamily="66" charset="0"/>
              </a:rPr>
              <a:t>Direct Life Cycle</a:t>
            </a:r>
          </a:p>
          <a:p>
            <a:r>
              <a:rPr lang="en-US" dirty="0">
                <a:latin typeface="Comic Sans MS" panose="030F0702030302020204" pitchFamily="66" charset="0"/>
              </a:rPr>
              <a:t>Pasture-borne Parasite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29D1-AA3F-6B20-F799-5B1617845E79}"/>
              </a:ext>
            </a:extLst>
          </p:cNvPr>
          <p:cNvSpPr txBox="1"/>
          <p:nvPr/>
        </p:nvSpPr>
        <p:spPr>
          <a:xfrm>
            <a:off x="9605476" y="2388365"/>
            <a:ext cx="2073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Parasite Stages</a:t>
            </a:r>
          </a:p>
          <a:p>
            <a:r>
              <a:rPr lang="en-US" dirty="0">
                <a:latin typeface="Comic Sans MS" panose="030F0702030302020204" pitchFamily="66" charset="0"/>
              </a:rPr>
              <a:t>Adult</a:t>
            </a:r>
          </a:p>
          <a:p>
            <a:r>
              <a:rPr lang="en-US" dirty="0">
                <a:latin typeface="Comic Sans MS" panose="030F0702030302020204" pitchFamily="66" charset="0"/>
              </a:rPr>
              <a:t>Ovum or Ova</a:t>
            </a:r>
          </a:p>
          <a:p>
            <a:r>
              <a:rPr lang="en-US" dirty="0">
                <a:latin typeface="Comic Sans MS" panose="030F0702030302020204" pitchFamily="66" charset="0"/>
              </a:rPr>
              <a:t>Free-living larvae</a:t>
            </a:r>
          </a:p>
          <a:p>
            <a:r>
              <a:rPr lang="en-US" dirty="0">
                <a:latin typeface="Comic Sans MS" panose="030F0702030302020204" pitchFamily="66" charset="0"/>
              </a:rPr>
              <a:t>Infective larvae</a:t>
            </a:r>
          </a:p>
          <a:p>
            <a:r>
              <a:rPr lang="en-US" dirty="0">
                <a:latin typeface="Comic Sans MS" panose="030F0702030302020204" pitchFamily="66" charset="0"/>
              </a:rPr>
              <a:t>Arrested larvae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(Hypobiotic larvae)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7545D-C899-BFFD-F7C2-7292253F5A2B}"/>
              </a:ext>
            </a:extLst>
          </p:cNvPr>
          <p:cNvSpPr txBox="1"/>
          <p:nvPr/>
        </p:nvSpPr>
        <p:spPr>
          <a:xfrm>
            <a:off x="9253118" y="1684880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Hosts</a:t>
            </a:r>
          </a:p>
          <a:p>
            <a:r>
              <a:rPr lang="en-US" dirty="0">
                <a:latin typeface="Comic Sans MS" panose="030F0702030302020204" pitchFamily="66" charset="0"/>
              </a:rPr>
              <a:t>Definitive 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9D577-B548-7459-6101-C7ECB37B6E73}"/>
              </a:ext>
            </a:extLst>
          </p:cNvPr>
          <p:cNvSpPr txBox="1"/>
          <p:nvPr/>
        </p:nvSpPr>
        <p:spPr>
          <a:xfrm>
            <a:off x="9253118" y="4384511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Host Specificity</a:t>
            </a:r>
          </a:p>
          <a:p>
            <a:r>
              <a:rPr lang="en-US" dirty="0">
                <a:latin typeface="Comic Sans MS" panose="030F0702030302020204" pitchFamily="66" charset="0"/>
              </a:rPr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643DD-0849-751F-CCF2-1998F842A942}"/>
              </a:ext>
            </a:extLst>
          </p:cNvPr>
          <p:cNvSpPr txBox="1"/>
          <p:nvPr/>
        </p:nvSpPr>
        <p:spPr>
          <a:xfrm>
            <a:off x="8792256" y="5087997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Zoonotic</a:t>
            </a:r>
          </a:p>
          <a:p>
            <a:r>
              <a:rPr lang="en-US" dirty="0">
                <a:latin typeface="Comic Sans MS" panose="030F0702030302020204" pitchFamily="66" charset="0"/>
              </a:rPr>
              <a:t>No</a:t>
            </a:r>
          </a:p>
        </p:txBody>
      </p:sp>
      <p:pic>
        <p:nvPicPr>
          <p:cNvPr id="8" name="Picture 7" descr="A yellow snake with brown spots&#10;&#10;Description automatically generated">
            <a:extLst>
              <a:ext uri="{FF2B5EF4-FFF2-40B4-BE49-F238E27FC236}">
                <a16:creationId xmlns:a16="http://schemas.microsoft.com/office/drawing/2014/main" id="{E0B43BBD-1168-B539-99F7-E23F92D394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9244" y="97323"/>
            <a:ext cx="332233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a dog&#10;&#10;Description automatically generated">
            <a:extLst>
              <a:ext uri="{FF2B5EF4-FFF2-40B4-BE49-F238E27FC236}">
                <a16:creationId xmlns:a16="http://schemas.microsoft.com/office/drawing/2014/main" id="{CD7898A2-EBF3-A6ED-9F57-A0D9171CBD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8" y="15511"/>
            <a:ext cx="6584024" cy="517405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4DEE7-6452-7188-FE06-167F2D2707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75683" y="5377306"/>
            <a:ext cx="7355154" cy="1364713"/>
          </a:xfrm>
        </p:spPr>
        <p:txBody>
          <a:bodyPr/>
          <a:lstStyle/>
          <a:p>
            <a:pPr marL="169863" indent="-169863">
              <a:spcBef>
                <a:spcPct val="0"/>
              </a:spcBef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Hemoflagellates, such as </a:t>
            </a:r>
            <a:r>
              <a:rPr kumimoji="0" lang="en-US" sz="1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Trypanosoma cruzi,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have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Ind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irect Life Cycles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, which includes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a mammalian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Definitive Host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and an insect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Intermediate Host.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The insect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Intermediate Host 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is also called the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Vector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for the protozoan.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The protozoa multiply asexually by </a:t>
            </a:r>
            <a:r>
              <a:rPr lang="en-US" sz="1000" b="1" dirty="0">
                <a:latin typeface="+mn-lt"/>
              </a:rPr>
              <a:t>Binary </a:t>
            </a:r>
            <a:r>
              <a:rPr lang="en-US" sz="1000" b="1" dirty="0"/>
              <a:t>F</a:t>
            </a:r>
            <a:r>
              <a:rPr lang="en-US" sz="1000" b="1" dirty="0">
                <a:latin typeface="+mn-lt"/>
              </a:rPr>
              <a:t>ission</a:t>
            </a:r>
            <a:r>
              <a:rPr lang="en-US" sz="1000" dirty="0">
                <a:latin typeface="+mn-lt"/>
              </a:rPr>
              <a:t> or </a:t>
            </a:r>
            <a:r>
              <a:rPr lang="en-US" sz="1000" b="1" dirty="0">
                <a:latin typeface="+mn-lt"/>
              </a:rPr>
              <a:t>Clonal </a:t>
            </a:r>
            <a:r>
              <a:rPr lang="en-US" sz="1000" b="1" dirty="0"/>
              <a:t>R</a:t>
            </a:r>
            <a:r>
              <a:rPr lang="en-US" sz="1000" b="1" dirty="0">
                <a:latin typeface="+mn-lt"/>
              </a:rPr>
              <a:t>eplication</a:t>
            </a:r>
            <a:r>
              <a:rPr lang="en-US" sz="1000" dirty="0">
                <a:latin typeface="+mn-lt"/>
              </a:rPr>
              <a:t>, resulting in </a:t>
            </a:r>
            <a:r>
              <a:rPr lang="en-US" sz="1000" b="1" dirty="0">
                <a:latin typeface="+mn-lt"/>
              </a:rPr>
              <a:t>Asexual Stages Only</a:t>
            </a:r>
            <a:r>
              <a:rPr lang="en-US" sz="1000" dirty="0">
                <a:latin typeface="+mn-lt"/>
              </a:rPr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Without control by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host immunity, some 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parasites, like </a:t>
            </a:r>
            <a:r>
              <a:rPr lang="en-US" sz="1000" i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Trypanosoma cruzi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, will continue to multiply until they overwhelm the host. This is called a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Continuous Life Cycle.</a:t>
            </a:r>
            <a:endParaRPr lang="en-US" sz="1000" b="1" dirty="0">
              <a:latin typeface="+mn-lt"/>
            </a:endParaRP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Life Cycle forms, for Trypanosoma cruzi, include </a:t>
            </a:r>
            <a:r>
              <a:rPr lang="en-US" sz="1000" b="1" dirty="0">
                <a:latin typeface="+mn-lt"/>
              </a:rPr>
              <a:t>Amastigotes</a:t>
            </a:r>
            <a:r>
              <a:rPr lang="en-US" sz="1000" dirty="0">
                <a:latin typeface="+mn-lt"/>
              </a:rPr>
              <a:t> in the mammalian tissues, </a:t>
            </a:r>
            <a:r>
              <a:rPr lang="en-US" sz="1000" b="1" dirty="0">
                <a:latin typeface="+mn-lt"/>
              </a:rPr>
              <a:t>Trypomastigotes</a:t>
            </a:r>
            <a:r>
              <a:rPr lang="en-US" sz="1000" dirty="0">
                <a:latin typeface="+mn-lt"/>
              </a:rPr>
              <a:t> in the mammalian blood, and </a:t>
            </a:r>
            <a:r>
              <a:rPr lang="en-US" sz="1000" b="1" dirty="0">
                <a:latin typeface="+mn-lt"/>
              </a:rPr>
              <a:t>Epimastigotes</a:t>
            </a:r>
            <a:r>
              <a:rPr lang="en-US" sz="1000" b="1" dirty="0"/>
              <a:t> </a:t>
            </a:r>
            <a:r>
              <a:rPr lang="en-US" sz="1000" dirty="0">
                <a:latin typeface="+mn-lt"/>
              </a:rPr>
              <a:t>in the insect gut.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70040-3A86-FD5B-2A44-9FD1BBC2A84D}"/>
              </a:ext>
            </a:extLst>
          </p:cNvPr>
          <p:cNvSpPr txBox="1"/>
          <p:nvPr/>
        </p:nvSpPr>
        <p:spPr>
          <a:xfrm>
            <a:off x="8698201" y="247132"/>
            <a:ext cx="286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Comic Sans MS" panose="030F0702030302020204" pitchFamily="66" charset="0"/>
              </a:rPr>
              <a:t>Protozoan Life Cycles</a:t>
            </a:r>
          </a:p>
          <a:p>
            <a:pPr algn="ctr"/>
            <a:r>
              <a:rPr lang="en-US" sz="1400" i="1" dirty="0">
                <a:latin typeface="Comic Sans MS" panose="030F0702030302020204" pitchFamily="66" charset="0"/>
              </a:rPr>
              <a:t>Hemoflagellates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C4CE-74C8-296F-5E60-D8E42E506D60}"/>
              </a:ext>
            </a:extLst>
          </p:cNvPr>
          <p:cNvSpPr txBox="1"/>
          <p:nvPr/>
        </p:nvSpPr>
        <p:spPr>
          <a:xfrm>
            <a:off x="8754310" y="854920"/>
            <a:ext cx="247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Life Cycle Type</a:t>
            </a:r>
          </a:p>
          <a:p>
            <a:r>
              <a:rPr lang="en-US" dirty="0">
                <a:latin typeface="Comic Sans MS" panose="030F0702030302020204" pitchFamily="66" charset="0"/>
              </a:rPr>
              <a:t>Indirect Life Cycle</a:t>
            </a:r>
          </a:p>
          <a:p>
            <a:r>
              <a:rPr lang="en-US" dirty="0">
                <a:latin typeface="Comic Sans MS" panose="030F0702030302020204" pitchFamily="66" charset="0"/>
              </a:rPr>
              <a:t>Continuous Life 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29D1-AA3F-6B20-F799-5B1617845E79}"/>
              </a:ext>
            </a:extLst>
          </p:cNvPr>
          <p:cNvSpPr txBox="1"/>
          <p:nvPr/>
        </p:nvSpPr>
        <p:spPr>
          <a:xfrm>
            <a:off x="9496149" y="4013569"/>
            <a:ext cx="2340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Parasite Stages</a:t>
            </a:r>
          </a:p>
          <a:p>
            <a:r>
              <a:rPr lang="en-US" dirty="0">
                <a:latin typeface="Comic Sans MS" panose="030F0702030302020204" pitchFamily="66" charset="0"/>
              </a:rPr>
              <a:t>Asexual Stages only</a:t>
            </a:r>
          </a:p>
          <a:p>
            <a:r>
              <a:rPr lang="en-US" dirty="0">
                <a:latin typeface="Comic Sans MS" panose="030F0702030302020204" pitchFamily="66" charset="0"/>
              </a:rPr>
              <a:t>Amastigote</a:t>
            </a:r>
          </a:p>
          <a:p>
            <a:r>
              <a:rPr lang="en-US" dirty="0">
                <a:latin typeface="Comic Sans MS" panose="030F0702030302020204" pitchFamily="66" charset="0"/>
              </a:rPr>
              <a:t>Trypomastigote</a:t>
            </a:r>
          </a:p>
          <a:p>
            <a:r>
              <a:rPr lang="en-US" dirty="0">
                <a:latin typeface="Comic Sans MS" panose="030F0702030302020204" pitchFamily="66" charset="0"/>
              </a:rPr>
              <a:t>Epimastigote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7545D-C899-BFFD-F7C2-7292253F5A2B}"/>
              </a:ext>
            </a:extLst>
          </p:cNvPr>
          <p:cNvSpPr txBox="1"/>
          <p:nvPr/>
        </p:nvSpPr>
        <p:spPr>
          <a:xfrm>
            <a:off x="9013992" y="1815470"/>
            <a:ext cx="2228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Hosts</a:t>
            </a:r>
          </a:p>
          <a:p>
            <a:r>
              <a:rPr lang="en-US" dirty="0">
                <a:latin typeface="Comic Sans MS" panose="030F0702030302020204" pitchFamily="66" charset="0"/>
              </a:rPr>
              <a:t>Definitive Host</a:t>
            </a:r>
          </a:p>
          <a:p>
            <a:r>
              <a:rPr lang="en-US" dirty="0">
                <a:latin typeface="Comic Sans MS" panose="030F0702030302020204" pitchFamily="66" charset="0"/>
              </a:rPr>
              <a:t>Intermediate Host</a:t>
            </a:r>
          </a:p>
          <a:p>
            <a:r>
              <a:rPr lang="en-US" dirty="0">
                <a:latin typeface="Comic Sans MS" panose="030F0702030302020204" pitchFamily="66" charset="0"/>
              </a:rPr>
              <a:t>Vector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5910924" y="1344715"/>
            <a:ext cx="2696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Trypanosoma cruzi 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is a vector-borne pathogen transmitted by triatomine bugs ("kissing bugs") that can cause Chagas disease. Its tropism for cardiac muscle often causes damage to the heart.</a:t>
            </a:r>
            <a:endParaRPr lang="en-US" sz="1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F0763-5CCC-EF7A-2BA2-2FCC2166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7E669-4382-87C0-AC98-A46A1CA23F0F}"/>
              </a:ext>
            </a:extLst>
          </p:cNvPr>
          <p:cNvSpPr txBox="1"/>
          <p:nvPr/>
        </p:nvSpPr>
        <p:spPr>
          <a:xfrm>
            <a:off x="9013992" y="5528117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Host Specificity</a:t>
            </a:r>
          </a:p>
          <a:p>
            <a:r>
              <a:rPr lang="en-US" dirty="0">
                <a:latin typeface="Comic Sans MS" panose="030F0702030302020204" pitchFamily="66" charset="0"/>
              </a:rPr>
              <a:t>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E7828-8325-F727-1A70-2CECD8F47CF9}"/>
              </a:ext>
            </a:extLst>
          </p:cNvPr>
          <p:cNvSpPr txBox="1"/>
          <p:nvPr/>
        </p:nvSpPr>
        <p:spPr>
          <a:xfrm>
            <a:off x="8525708" y="621166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Zoonotic</a:t>
            </a:r>
          </a:p>
          <a:p>
            <a:r>
              <a:rPr lang="en-US" dirty="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99FD1-8389-B21A-8C76-3DABF656D2DA}"/>
              </a:ext>
            </a:extLst>
          </p:cNvPr>
          <p:cNvSpPr txBox="1"/>
          <p:nvPr/>
        </p:nvSpPr>
        <p:spPr>
          <a:xfrm>
            <a:off x="9496149" y="3053019"/>
            <a:ext cx="2385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Life Cycle Processes</a:t>
            </a:r>
          </a:p>
          <a:p>
            <a:r>
              <a:rPr lang="en-US" dirty="0">
                <a:latin typeface="Comic Sans MS" panose="030F0702030302020204" pitchFamily="66" charset="0"/>
              </a:rPr>
              <a:t>Binary Fission</a:t>
            </a:r>
          </a:p>
          <a:p>
            <a:r>
              <a:rPr lang="en-US" dirty="0">
                <a:latin typeface="Comic Sans MS" panose="030F0702030302020204" pitchFamily="66" charset="0"/>
              </a:rPr>
              <a:t>Clonal Replication</a:t>
            </a:r>
          </a:p>
        </p:txBody>
      </p:sp>
      <p:pic>
        <p:nvPicPr>
          <p:cNvPr id="15" name="Picture 14" descr="A cartoon of a cell&#10;&#10;Description automatically generated">
            <a:extLst>
              <a:ext uri="{FF2B5EF4-FFF2-40B4-BE49-F238E27FC236}">
                <a16:creationId xmlns:a16="http://schemas.microsoft.com/office/drawing/2014/main" id="{81253E06-315A-E955-B603-9378336716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754" y="96750"/>
            <a:ext cx="536754" cy="3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dog&#10;&#10;Description automatically generated">
            <a:extLst>
              <a:ext uri="{FF2B5EF4-FFF2-40B4-BE49-F238E27FC236}">
                <a16:creationId xmlns:a16="http://schemas.microsoft.com/office/drawing/2014/main" id="{08124973-3ADC-4033-CA4A-D238BCE3DF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" y="56165"/>
            <a:ext cx="7315215" cy="5747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BC4CE-74C8-296F-5E60-D8E42E506D60}"/>
              </a:ext>
            </a:extLst>
          </p:cNvPr>
          <p:cNvSpPr txBox="1"/>
          <p:nvPr/>
        </p:nvSpPr>
        <p:spPr>
          <a:xfrm>
            <a:off x="8416300" y="924014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Life Cycle Type</a:t>
            </a:r>
          </a:p>
          <a:p>
            <a:r>
              <a:rPr lang="en-US" dirty="0">
                <a:latin typeface="Comic Sans MS" panose="030F0702030302020204" pitchFamily="66" charset="0"/>
              </a:rPr>
              <a:t>Direct Life 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7545D-C899-BFFD-F7C2-7292253F5A2B}"/>
              </a:ext>
            </a:extLst>
          </p:cNvPr>
          <p:cNvSpPr txBox="1"/>
          <p:nvPr/>
        </p:nvSpPr>
        <p:spPr>
          <a:xfrm>
            <a:off x="8807887" y="1673008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Hosts</a:t>
            </a:r>
          </a:p>
          <a:p>
            <a:r>
              <a:rPr lang="en-US" dirty="0">
                <a:latin typeface="Comic Sans MS" panose="030F0702030302020204" pitchFamily="66" charset="0"/>
              </a:rPr>
              <a:t>Definitive Host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6394298" y="2798789"/>
            <a:ext cx="2696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Giardia spp. 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are protozoa parasites that infect the gastrointestinal tracts of animals and can cause diarrhea. Giardia cysts are transmitted via fecal-oral route.</a:t>
            </a:r>
            <a:endParaRPr lang="en-US" sz="1200" i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C7C54-E434-B72F-ABBF-24EAC265A490}"/>
              </a:ext>
            </a:extLst>
          </p:cNvPr>
          <p:cNvSpPr txBox="1"/>
          <p:nvPr/>
        </p:nvSpPr>
        <p:spPr>
          <a:xfrm>
            <a:off x="9572757" y="2422002"/>
            <a:ext cx="2340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Parasite Stages</a:t>
            </a:r>
          </a:p>
          <a:p>
            <a:r>
              <a:rPr lang="en-US" dirty="0">
                <a:latin typeface="Comic Sans MS" panose="030F0702030302020204" pitchFamily="66" charset="0"/>
              </a:rPr>
              <a:t>Asexual Stages only</a:t>
            </a:r>
          </a:p>
          <a:p>
            <a:r>
              <a:rPr lang="en-US" dirty="0">
                <a:latin typeface="Comic Sans MS" panose="030F0702030302020204" pitchFamily="66" charset="0"/>
              </a:rPr>
              <a:t>Trophozoite</a:t>
            </a:r>
          </a:p>
          <a:p>
            <a:r>
              <a:rPr lang="en-US" dirty="0">
                <a:latin typeface="Comic Sans MS" panose="030F0702030302020204" pitchFamily="66" charset="0"/>
              </a:rPr>
              <a:t>Cyst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6459D-309E-94AB-F4BE-254B5FB539B5}"/>
              </a:ext>
            </a:extLst>
          </p:cNvPr>
          <p:cNvSpPr txBox="1"/>
          <p:nvPr/>
        </p:nvSpPr>
        <p:spPr>
          <a:xfrm>
            <a:off x="8698201" y="247132"/>
            <a:ext cx="286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Comic Sans MS" panose="030F0702030302020204" pitchFamily="66" charset="0"/>
              </a:rPr>
              <a:t>Protozoan Life Cycles</a:t>
            </a:r>
          </a:p>
          <a:p>
            <a:pPr algn="ctr"/>
            <a:r>
              <a:rPr lang="en-US" sz="1400" i="1" dirty="0" err="1">
                <a:latin typeface="Comic Sans MS" panose="030F0702030302020204" pitchFamily="66" charset="0"/>
              </a:rPr>
              <a:t>Mucoflagellates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C3636FA-1A0E-5CB6-A609-2339D0CAF565}"/>
              </a:ext>
            </a:extLst>
          </p:cNvPr>
          <p:cNvSpPr txBox="1">
            <a:spLocks/>
          </p:cNvSpPr>
          <p:nvPr/>
        </p:nvSpPr>
        <p:spPr bwMode="auto">
          <a:xfrm>
            <a:off x="375682" y="5864036"/>
            <a:ext cx="8322519" cy="7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Comic Sans MS" panose="030F0702030302020204" pitchFamily="66" charset="0"/>
              <a:buChar char="€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969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Comic Sans MS" panose="030F0702030302020204" pitchFamily="66" charset="0"/>
              <a:buChar char="₻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88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Comic Sans MS" panose="030F0702030302020204" pitchFamily="66" charset="0"/>
              <a:buChar char="Ж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621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Comic Sans MS" panose="030F0702030302020204" pitchFamily="66" charset="0"/>
              <a:buChar char="Ђ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42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Comic Sans MS" panose="030F0702030302020204" pitchFamily="66" charset="0"/>
              <a:buChar char="₹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 err="1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Mucoflagellates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, such as </a:t>
            </a:r>
            <a:r>
              <a:rPr lang="en-US" sz="1000" i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Giardia canis,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have </a:t>
            </a:r>
            <a:r>
              <a:rPr lang="en-US" sz="1000" b="1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D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irect Life Cycles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, which only requires the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Definitive Host.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0" dirty="0"/>
              <a:t>The protozoa multiply asexually by </a:t>
            </a:r>
            <a:r>
              <a:rPr lang="en-US" sz="1000" b="1" kern="0" dirty="0"/>
              <a:t>Binary Fission</a:t>
            </a:r>
            <a:r>
              <a:rPr lang="en-US" sz="1000" kern="0" dirty="0"/>
              <a:t> or </a:t>
            </a:r>
            <a:r>
              <a:rPr lang="en-US" sz="1000" b="1" kern="0" dirty="0"/>
              <a:t>Clonal Replication</a:t>
            </a:r>
            <a:r>
              <a:rPr lang="en-US" sz="1000" kern="0" dirty="0"/>
              <a:t>, resulting in </a:t>
            </a:r>
            <a:r>
              <a:rPr lang="en-US" sz="1000" b="1" kern="0" dirty="0"/>
              <a:t>Asexual Stages Only</a:t>
            </a:r>
            <a:r>
              <a:rPr lang="en-US" sz="1000" kern="0" dirty="0"/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0" dirty="0"/>
              <a:t>Life Cycle forms include an active </a:t>
            </a:r>
            <a:r>
              <a:rPr lang="en-US" sz="1000" b="1" kern="0" dirty="0"/>
              <a:t>Trophozoite</a:t>
            </a:r>
            <a:r>
              <a:rPr lang="en-US" sz="1000" kern="0" dirty="0"/>
              <a:t> with in the </a:t>
            </a:r>
            <a:r>
              <a:rPr lang="en-US" sz="1000" b="1" kern="0" dirty="0"/>
              <a:t>Definitive Host</a:t>
            </a:r>
            <a:r>
              <a:rPr lang="en-US" sz="1000" kern="0" dirty="0"/>
              <a:t> and a </a:t>
            </a:r>
            <a:r>
              <a:rPr lang="en-US" sz="1000" b="1" kern="0" dirty="0"/>
              <a:t>Cyst</a:t>
            </a:r>
            <a:r>
              <a:rPr lang="en-US" sz="1000" kern="0" dirty="0"/>
              <a:t> that contaminates the environment.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0" dirty="0"/>
              <a:t>The </a:t>
            </a:r>
            <a:r>
              <a:rPr lang="en-US" sz="1000" b="1" kern="0" dirty="0"/>
              <a:t>Definitive Host</a:t>
            </a:r>
            <a:r>
              <a:rPr lang="en-US" sz="1000" kern="0" dirty="0"/>
              <a:t> is infected by ingesting the </a:t>
            </a:r>
            <a:r>
              <a:rPr lang="en-US" sz="1000" b="1" kern="0" dirty="0"/>
              <a:t>Cyst</a:t>
            </a:r>
            <a:r>
              <a:rPr lang="en-US" sz="1000" kern="0" dirty="0"/>
              <a:t> stage.</a:t>
            </a:r>
            <a:endParaRPr lang="en-US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9032B-D69D-9ACD-6B55-D22F631F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F442F-765E-869B-8FED-27E3BF7CF5E9}"/>
              </a:ext>
            </a:extLst>
          </p:cNvPr>
          <p:cNvSpPr txBox="1"/>
          <p:nvPr/>
        </p:nvSpPr>
        <p:spPr>
          <a:xfrm>
            <a:off x="9572757" y="3724994"/>
            <a:ext cx="2385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Life Cycle Processes</a:t>
            </a:r>
          </a:p>
          <a:p>
            <a:r>
              <a:rPr lang="en-US" dirty="0">
                <a:latin typeface="Comic Sans MS" panose="030F0702030302020204" pitchFamily="66" charset="0"/>
              </a:rPr>
              <a:t>Binary Fission</a:t>
            </a:r>
          </a:p>
          <a:p>
            <a:r>
              <a:rPr lang="en-US" dirty="0">
                <a:latin typeface="Comic Sans MS" panose="030F0702030302020204" pitchFamily="66" charset="0"/>
              </a:rPr>
              <a:t>Clonal Replication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A6F3-8F20-DBF2-558F-696B6EC46C1E}"/>
              </a:ext>
            </a:extLst>
          </p:cNvPr>
          <p:cNvSpPr txBox="1"/>
          <p:nvPr/>
        </p:nvSpPr>
        <p:spPr>
          <a:xfrm>
            <a:off x="8807887" y="4750987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Host Specificity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74E2A-C23E-09BF-3B4F-70EA195D1015}"/>
              </a:ext>
            </a:extLst>
          </p:cNvPr>
          <p:cNvSpPr txBox="1"/>
          <p:nvPr/>
        </p:nvSpPr>
        <p:spPr>
          <a:xfrm>
            <a:off x="8416300" y="549998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Zoonotic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No</a:t>
            </a:r>
          </a:p>
        </p:txBody>
      </p:sp>
      <p:pic>
        <p:nvPicPr>
          <p:cNvPr id="14" name="Picture 13" descr="A cartoon of a kite&#10;&#10;Description automatically generated">
            <a:extLst>
              <a:ext uri="{FF2B5EF4-FFF2-40B4-BE49-F238E27FC236}">
                <a16:creationId xmlns:a16="http://schemas.microsoft.com/office/drawing/2014/main" id="{FBFFEB72-DB92-365A-6135-215EBFCE2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6284" y="123307"/>
            <a:ext cx="273406" cy="4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6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175" y="228600"/>
            <a:ext cx="4286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124201"/>
            <a:ext cx="43513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601" y="5551514"/>
            <a:ext cx="2363147" cy="5847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latin typeface="Comic Sans MS" pitchFamily="66" charset="0"/>
              </a:rPr>
              <a:t>Giardia sp.</a:t>
            </a:r>
          </a:p>
        </p:txBody>
      </p:sp>
      <p:sp>
        <p:nvSpPr>
          <p:cNvPr id="7" name="Bent-Up Arrow 6"/>
          <p:cNvSpPr/>
          <p:nvPr/>
        </p:nvSpPr>
        <p:spPr bwMode="auto">
          <a:xfrm rot="5400000">
            <a:off x="4475957" y="3409157"/>
            <a:ext cx="1944687" cy="1600200"/>
          </a:xfrm>
          <a:prstGeom prst="bentUpArrow">
            <a:avLst>
              <a:gd name="adj1" fmla="val 25000"/>
              <a:gd name="adj2" fmla="val 2246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37038" y="5410201"/>
            <a:ext cx="185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omic Sans MS" panose="030F0702030302020204" pitchFamily="66" charset="0"/>
              </a:rPr>
              <a:t>Replication</a:t>
            </a:r>
          </a:p>
          <a:p>
            <a:pPr algn="ctr" eaLnBrk="1" hangingPunct="1"/>
            <a:r>
              <a:rPr lang="en-US" altLang="en-US" b="1">
                <a:latin typeface="Comic Sans MS" panose="030F0702030302020204" pitchFamily="66" charset="0"/>
              </a:rPr>
              <a:t>(binary fission)</a:t>
            </a: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600200" y="4121151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Pathology:</a:t>
            </a:r>
          </a:p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Host organ dysfunction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214C5-D572-109E-928A-8C44364F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7425E-57E2-B583-42BC-F933E9BD6FA1}"/>
              </a:ext>
            </a:extLst>
          </p:cNvPr>
          <p:cNvSpPr txBox="1"/>
          <p:nvPr/>
        </p:nvSpPr>
        <p:spPr>
          <a:xfrm>
            <a:off x="7003320" y="971036"/>
            <a:ext cx="420868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accent1"/>
                </a:solidFill>
                <a:latin typeface="Comic Sans MS" pitchFamily="66" charset="0"/>
              </a:rPr>
              <a:t>Like viruses and bacteria, </a:t>
            </a:r>
            <a:r>
              <a:rPr lang="en-US" sz="2000" u="sng" dirty="0">
                <a:solidFill>
                  <a:schemeClr val="accent1"/>
                </a:solidFill>
                <a:latin typeface="Comic Sans MS" pitchFamily="66" charset="0"/>
              </a:rPr>
              <a:t>replication</a:t>
            </a:r>
            <a:r>
              <a:rPr lang="en-US" sz="2000" dirty="0">
                <a:solidFill>
                  <a:schemeClr val="accent1"/>
                </a:solidFill>
                <a:latin typeface="Comic Sans MS" pitchFamily="66" charset="0"/>
              </a:rPr>
              <a:t> is necessary for pathology caused by protozoa. </a:t>
            </a:r>
          </a:p>
        </p:txBody>
      </p:sp>
      <p:pic>
        <p:nvPicPr>
          <p:cNvPr id="4" name="Picture 3" descr="A cartoon of a kite&#10;&#10;Description automatically generated">
            <a:extLst>
              <a:ext uri="{FF2B5EF4-FFF2-40B4-BE49-F238E27FC236}">
                <a16:creationId xmlns:a16="http://schemas.microsoft.com/office/drawing/2014/main" id="{42FFA7E1-3B51-8109-C261-6E05B43F79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6284" y="123307"/>
            <a:ext cx="273406" cy="4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cell cycle&#10;&#10;Description automatically generated">
            <a:extLst>
              <a:ext uri="{FF2B5EF4-FFF2-40B4-BE49-F238E27FC236}">
                <a16:creationId xmlns:a16="http://schemas.microsoft.com/office/drawing/2014/main" id="{523112B7-233E-59A1-0CC2-18C1CE77C1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5" y="49730"/>
            <a:ext cx="5852466" cy="4601018"/>
          </a:xfrm>
          <a:prstGeom prst="rect">
            <a:avLst/>
          </a:prstGeom>
        </p:spPr>
      </p:pic>
      <p:pic>
        <p:nvPicPr>
          <p:cNvPr id="17" name="Picture 16" descr="A diagram of a dog&#10;&#10;Description automatically generated">
            <a:extLst>
              <a:ext uri="{FF2B5EF4-FFF2-40B4-BE49-F238E27FC236}">
                <a16:creationId xmlns:a16="http://schemas.microsoft.com/office/drawing/2014/main" id="{87DD1805-9FF0-38EA-07BD-3FAECE5891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154" y="2521819"/>
            <a:ext cx="3490272" cy="2743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BC4CE-74C8-296F-5E60-D8E42E506D60}"/>
              </a:ext>
            </a:extLst>
          </p:cNvPr>
          <p:cNvSpPr txBox="1"/>
          <p:nvPr/>
        </p:nvSpPr>
        <p:spPr>
          <a:xfrm>
            <a:off x="8941790" y="836748"/>
            <a:ext cx="276389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Life Cycle Type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Direct Life Cycle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Single Direction Life Cycle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“All In – All Out”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Facultative Indirect Life Cycle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Asexual Cycle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Sexual 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29D1-AA3F-6B20-F799-5B1617845E79}"/>
              </a:ext>
            </a:extLst>
          </p:cNvPr>
          <p:cNvSpPr txBox="1"/>
          <p:nvPr/>
        </p:nvSpPr>
        <p:spPr>
          <a:xfrm>
            <a:off x="9586197" y="5107906"/>
            <a:ext cx="18966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Life Cycle Processes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Binary Fission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Sporulation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Merogony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Gametogony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Fertilization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7545D-C899-BFFD-F7C2-7292253F5A2B}"/>
              </a:ext>
            </a:extLst>
          </p:cNvPr>
          <p:cNvSpPr txBox="1"/>
          <p:nvPr/>
        </p:nvSpPr>
        <p:spPr>
          <a:xfrm>
            <a:off x="9586197" y="2475911"/>
            <a:ext cx="1475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Hosts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Definitive Host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Paratenic Host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6030303" y="196552"/>
            <a:ext cx="2474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Cystoisospora spp. 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are protozoa parasites that infect the gastrointestinal tract of carnivores, causing diarrhea primarily in young or immunocompromised animals. It is transmitted via fecal-oral route and can be prevented with proper sanitation.</a:t>
            </a:r>
            <a:endParaRPr lang="en-US" sz="1200" dirty="0">
              <a:solidFill>
                <a:schemeClr val="accent1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5013E-269E-C663-549F-FBE5409626E1}"/>
              </a:ext>
            </a:extLst>
          </p:cNvPr>
          <p:cNvSpPr txBox="1"/>
          <p:nvPr/>
        </p:nvSpPr>
        <p:spPr>
          <a:xfrm>
            <a:off x="8698201" y="247132"/>
            <a:ext cx="286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Comic Sans MS" panose="030F0702030302020204" pitchFamily="66" charset="0"/>
              </a:rPr>
              <a:t>Protozoan Life Cycles</a:t>
            </a:r>
          </a:p>
          <a:p>
            <a:pPr algn="ctr"/>
            <a:r>
              <a:rPr lang="en-US" sz="1400" i="1" dirty="0">
                <a:latin typeface="Comic Sans MS" panose="030F0702030302020204" pitchFamily="66" charset="0"/>
              </a:rPr>
              <a:t>Coccidia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E97ED0A-65E6-C5F6-8A66-EDCC0B805DC6}"/>
              </a:ext>
            </a:extLst>
          </p:cNvPr>
          <p:cNvSpPr txBox="1">
            <a:spLocks/>
          </p:cNvSpPr>
          <p:nvPr/>
        </p:nvSpPr>
        <p:spPr bwMode="auto">
          <a:xfrm>
            <a:off x="226728" y="5269203"/>
            <a:ext cx="8291001" cy="151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Comic Sans MS" panose="030F0702030302020204" pitchFamily="66" charset="0"/>
              <a:buChar char="€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969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Comic Sans MS" panose="030F0702030302020204" pitchFamily="66" charset="0"/>
              <a:buChar char="₻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88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Comic Sans MS" panose="030F0702030302020204" pitchFamily="66" charset="0"/>
              <a:buChar char="Ж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621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Comic Sans MS" panose="030F0702030302020204" pitchFamily="66" charset="0"/>
              <a:buChar char="Ђ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42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Comic Sans MS" panose="030F0702030302020204" pitchFamily="66" charset="0"/>
              <a:buChar char="₹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Most </a:t>
            </a:r>
            <a:r>
              <a:rPr lang="en-US" sz="10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c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occidians have </a:t>
            </a:r>
            <a:r>
              <a:rPr lang="en-US" sz="1000" b="1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D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irect Life Cycles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, which only requires the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Definitive Host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and fecal-oral transmission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However, some coccidia, like </a:t>
            </a:r>
            <a:r>
              <a:rPr lang="en-US" sz="1000" i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Cystoisospora spp.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, have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Facultative Indirect Life Cycles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, which provides the use of unnecessary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Paratenic Hosts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to maintain the life cycle. 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Paratenic Hosts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harbor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Cystozoites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which infect the </a:t>
            </a:r>
            <a:r>
              <a:rPr lang="en-US" sz="1000" b="1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D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efinitive Host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upon ingestion.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0" dirty="0"/>
              <a:t>Coccidians utilize </a:t>
            </a:r>
            <a:r>
              <a:rPr lang="en-US" sz="1000" b="1" kern="0" dirty="0"/>
              <a:t>Sexual &amp; Asexual Cycles</a:t>
            </a:r>
            <a:r>
              <a:rPr lang="en-US" sz="1000" kern="0" dirty="0"/>
              <a:t> within the </a:t>
            </a:r>
            <a:r>
              <a:rPr lang="en-US" sz="1000" b="1" kern="0" dirty="0"/>
              <a:t>Definitive Host</a:t>
            </a:r>
            <a:r>
              <a:rPr lang="en-US" sz="1000" kern="0" dirty="0"/>
              <a:t>. 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0" dirty="0"/>
              <a:t>Some parasites have a </a:t>
            </a:r>
            <a:r>
              <a:rPr lang="en-US" sz="1000" b="1" kern="0" dirty="0"/>
              <a:t>Single Direction Life Cycle</a:t>
            </a:r>
            <a:r>
              <a:rPr lang="en-US" sz="1000" kern="0" dirty="0"/>
              <a:t>. Once the life cycle is completed then all organisms are gone ---</a:t>
            </a:r>
            <a:r>
              <a:rPr lang="en-US" sz="1000" b="1" kern="0" dirty="0"/>
              <a:t>“all in – all out”</a:t>
            </a:r>
            <a:r>
              <a:rPr lang="en-US" sz="1000" kern="0" dirty="0"/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kern="0" dirty="0"/>
              <a:t>Unsporulated Oocysts</a:t>
            </a:r>
            <a:r>
              <a:rPr lang="en-US" sz="1000" kern="0" dirty="0"/>
              <a:t> are passed in the host’s feces. These go through </a:t>
            </a:r>
            <a:r>
              <a:rPr lang="en-US" sz="1000" b="1" kern="0" dirty="0"/>
              <a:t>Sporulation</a:t>
            </a:r>
            <a:r>
              <a:rPr lang="en-US" sz="1000" kern="0" dirty="0"/>
              <a:t>, resulting in an infective </a:t>
            </a:r>
            <a:r>
              <a:rPr lang="en-US" sz="1000" b="1" kern="0" dirty="0"/>
              <a:t>Sporulated Oocysts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0" dirty="0"/>
              <a:t>After being ingested, the </a:t>
            </a:r>
            <a:r>
              <a:rPr lang="en-US" sz="1000" b="1" kern="0" dirty="0"/>
              <a:t>Sporulated Oocyst</a:t>
            </a:r>
            <a:r>
              <a:rPr lang="en-US" sz="1000" kern="0" dirty="0"/>
              <a:t> releases </a:t>
            </a:r>
            <a:r>
              <a:rPr lang="en-US" sz="1000" b="1" kern="0" dirty="0"/>
              <a:t>Sporozoites</a:t>
            </a:r>
            <a:r>
              <a:rPr lang="en-US" sz="1000" kern="0" dirty="0"/>
              <a:t> which invade gut cells. This begins the </a:t>
            </a:r>
            <a:r>
              <a:rPr lang="en-US" sz="1000" b="1" kern="0" dirty="0"/>
              <a:t>Asexual Cycle</a:t>
            </a:r>
            <a:r>
              <a:rPr lang="en-US" sz="1000" kern="0" dirty="0"/>
              <a:t>: </a:t>
            </a:r>
            <a:r>
              <a:rPr lang="en-US" sz="1000" b="1" kern="0" dirty="0"/>
              <a:t>Sporozoites</a:t>
            </a:r>
            <a:r>
              <a:rPr lang="en-US" sz="1000" kern="0" dirty="0"/>
              <a:t> multiply by </a:t>
            </a:r>
            <a:r>
              <a:rPr lang="en-US" sz="1000" b="1" kern="0" dirty="0"/>
              <a:t>Binary Fission</a:t>
            </a:r>
            <a:r>
              <a:rPr lang="en-US" sz="1000" kern="0" dirty="0"/>
              <a:t> or </a:t>
            </a:r>
            <a:r>
              <a:rPr lang="en-US" sz="1000" b="1" kern="0" dirty="0"/>
              <a:t>Merogony</a:t>
            </a:r>
            <a:r>
              <a:rPr lang="en-US" sz="1000" kern="0" dirty="0"/>
              <a:t> producing a </a:t>
            </a:r>
            <a:r>
              <a:rPr lang="en-US" sz="1000" b="1" kern="0" dirty="0"/>
              <a:t>Meront</a:t>
            </a:r>
            <a:r>
              <a:rPr lang="en-US" sz="1000" kern="0" dirty="0"/>
              <a:t> full of </a:t>
            </a:r>
            <a:r>
              <a:rPr lang="en-US" sz="1000" b="1" kern="0" dirty="0"/>
              <a:t>Merozoites.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0" dirty="0"/>
              <a:t>The </a:t>
            </a:r>
            <a:r>
              <a:rPr lang="en-US" sz="1000" b="1" kern="0" dirty="0"/>
              <a:t>Sexual Cycle</a:t>
            </a:r>
            <a:r>
              <a:rPr lang="en-US" sz="1000" kern="0" dirty="0"/>
              <a:t> occurs when </a:t>
            </a:r>
            <a:r>
              <a:rPr lang="en-US" sz="1000" b="1" kern="0" dirty="0"/>
              <a:t>Merozoites</a:t>
            </a:r>
            <a:r>
              <a:rPr lang="en-US" sz="1000" kern="0" dirty="0"/>
              <a:t> differentiate into </a:t>
            </a:r>
            <a:r>
              <a:rPr lang="en-US" sz="1000" b="1" kern="0" dirty="0"/>
              <a:t>Gametocytes</a:t>
            </a:r>
            <a:r>
              <a:rPr lang="en-US" sz="1000" kern="0" dirty="0"/>
              <a:t> via </a:t>
            </a:r>
            <a:r>
              <a:rPr lang="en-US" sz="1000" b="1" kern="0" dirty="0"/>
              <a:t>Gametogony. </a:t>
            </a:r>
            <a:r>
              <a:rPr lang="en-US" sz="1000" kern="0" dirty="0"/>
              <a:t>After </a:t>
            </a:r>
            <a:r>
              <a:rPr lang="en-US" sz="1000" b="1" kern="0" dirty="0"/>
              <a:t>Fertilization, </a:t>
            </a:r>
            <a:r>
              <a:rPr lang="en-US" sz="1000" kern="0" dirty="0"/>
              <a:t>the resulting </a:t>
            </a:r>
            <a:r>
              <a:rPr lang="en-US" sz="1000" b="1" kern="0" dirty="0"/>
              <a:t>Zygote</a:t>
            </a:r>
            <a:r>
              <a:rPr lang="en-US" sz="1000" kern="0" dirty="0"/>
              <a:t> develops into an </a:t>
            </a:r>
            <a:r>
              <a:rPr lang="en-US" sz="1000" b="1" kern="0" dirty="0"/>
              <a:t>Unsporulated Oocyst</a:t>
            </a:r>
            <a:r>
              <a:rPr lang="en-US" sz="1000" kern="0" dirty="0"/>
              <a:t> to be passed out in the feces</a:t>
            </a:r>
            <a:r>
              <a:rPr lang="en-US" sz="1000" b="1" kern="0" dirty="0"/>
              <a:t>.</a:t>
            </a:r>
            <a:endParaRPr lang="en-US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A8273-B25F-4549-40AF-FB0D67CA3E50}"/>
              </a:ext>
            </a:extLst>
          </p:cNvPr>
          <p:cNvSpPr txBox="1"/>
          <p:nvPr/>
        </p:nvSpPr>
        <p:spPr>
          <a:xfrm>
            <a:off x="10150841" y="3253300"/>
            <a:ext cx="19495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Parasite Stages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Unsporulated Oocyst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Sporulates Oocyst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Sporozoites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Meront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Merozoites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Gametocytes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Zygote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870F0-32B2-9E95-93B1-418DA75C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7C390-2DCB-AA97-8DC0-0A1AA1F6C53F}"/>
              </a:ext>
            </a:extLst>
          </p:cNvPr>
          <p:cNvSpPr txBox="1"/>
          <p:nvPr/>
        </p:nvSpPr>
        <p:spPr>
          <a:xfrm>
            <a:off x="8393965" y="3483677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Host Specificity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0BA93-43D9-AB7D-3F0E-11438622AFB1}"/>
              </a:ext>
            </a:extLst>
          </p:cNvPr>
          <p:cNvSpPr txBox="1"/>
          <p:nvPr/>
        </p:nvSpPr>
        <p:spPr>
          <a:xfrm>
            <a:off x="8738686" y="407906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Zoonotic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No</a:t>
            </a:r>
          </a:p>
        </p:txBody>
      </p:sp>
      <p:pic>
        <p:nvPicPr>
          <p:cNvPr id="12" name="Picture 11" descr="A close-up of a egg&#10;&#10;Description automatically generated">
            <a:extLst>
              <a:ext uri="{FF2B5EF4-FFF2-40B4-BE49-F238E27FC236}">
                <a16:creationId xmlns:a16="http://schemas.microsoft.com/office/drawing/2014/main" id="{720A4E29-56DD-360E-3F31-79623DF8F5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043" y="126019"/>
            <a:ext cx="231344" cy="3108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AB88A2-C11C-AFF8-02E5-47815FEA6896}"/>
              </a:ext>
            </a:extLst>
          </p:cNvPr>
          <p:cNvSpPr/>
          <p:nvPr/>
        </p:nvSpPr>
        <p:spPr>
          <a:xfrm>
            <a:off x="4972851" y="2565049"/>
            <a:ext cx="662317" cy="181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0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4DEE7-6452-7188-FE06-167F2D2707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11884" y="5457761"/>
            <a:ext cx="8904305" cy="1352111"/>
          </a:xfrm>
        </p:spPr>
        <p:txBody>
          <a:bodyPr/>
          <a:lstStyle/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Like other arachnids, ticks have eight legs, except for the </a:t>
            </a:r>
            <a:r>
              <a:rPr lang="en-US" sz="1000" kern="1200" dirty="0">
                <a:latin typeface="Comic Sans MS"/>
                <a:ea typeface="ＭＳ Ｐゴシック"/>
                <a:cs typeface="Arial" charset="0"/>
              </a:rPr>
              <a:t>six-legged </a:t>
            </a:r>
            <a:r>
              <a:rPr lang="en-US" sz="1000" b="1" kern="1200" dirty="0">
                <a:latin typeface="Comic Sans MS"/>
                <a:ea typeface="ＭＳ Ｐゴシック"/>
                <a:cs typeface="Arial" charset="0"/>
              </a:rPr>
              <a:t>larvae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.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Ti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cks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develop from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Larvae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to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Adults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through a process of </a:t>
            </a: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Simple Metamorphosis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Simple Metamorphosis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is when all life stages of an arthropod look similar, except for size and minor differences.</a:t>
            </a:r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/>
              <a:t>E</a:t>
            </a:r>
            <a:r>
              <a:rPr lang="en-US" sz="1000" dirty="0">
                <a:latin typeface="+mn-lt"/>
              </a:rPr>
              <a:t>ngorged </a:t>
            </a:r>
            <a:r>
              <a:rPr lang="en-US" sz="1000" b="1" dirty="0">
                <a:latin typeface="+mn-lt"/>
              </a:rPr>
              <a:t>Female</a:t>
            </a:r>
            <a:r>
              <a:rPr lang="en-US" sz="1000" dirty="0">
                <a:latin typeface="+mn-lt"/>
              </a:rPr>
              <a:t> ticks </a:t>
            </a:r>
            <a:r>
              <a:rPr lang="en-US" sz="1000" dirty="0"/>
              <a:t>drop off the host and deposit </a:t>
            </a:r>
            <a:r>
              <a:rPr lang="en-US" sz="1000" b="1" dirty="0"/>
              <a:t>Eggs</a:t>
            </a:r>
            <a:r>
              <a:rPr lang="en-US" sz="1000" dirty="0"/>
              <a:t> in the environment.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Six-legged </a:t>
            </a:r>
            <a:r>
              <a:rPr lang="en-US" sz="1000" b="1" dirty="0">
                <a:latin typeface="+mn-lt"/>
              </a:rPr>
              <a:t>Larvae</a:t>
            </a:r>
            <a:r>
              <a:rPr lang="en-US" sz="1000" dirty="0">
                <a:latin typeface="+mn-lt"/>
              </a:rPr>
              <a:t> hatch from these </a:t>
            </a:r>
            <a:r>
              <a:rPr lang="en-US" sz="1000" b="1" dirty="0"/>
              <a:t>E</a:t>
            </a:r>
            <a:r>
              <a:rPr lang="en-US" sz="1000" b="1" dirty="0">
                <a:latin typeface="+mn-lt"/>
              </a:rPr>
              <a:t>ggs</a:t>
            </a:r>
            <a:r>
              <a:rPr lang="en-US" sz="1000" dirty="0">
                <a:latin typeface="+mn-lt"/>
              </a:rPr>
              <a:t> and feed on a host. The larvae </a:t>
            </a:r>
            <a:r>
              <a:rPr lang="en-US" sz="1000" dirty="0"/>
              <a:t>develop and molt to become eight-legged </a:t>
            </a:r>
            <a:r>
              <a:rPr lang="en-US" sz="1000" b="1" dirty="0"/>
              <a:t>1</a:t>
            </a:r>
            <a:r>
              <a:rPr lang="en-US" sz="1000" b="1" baseline="30000" dirty="0"/>
              <a:t>st</a:t>
            </a:r>
            <a:r>
              <a:rPr lang="en-US" sz="1000" b="1" dirty="0"/>
              <a:t> Nymphs</a:t>
            </a:r>
            <a:r>
              <a:rPr lang="en-US" sz="1000" dirty="0"/>
              <a:t>, which also feed.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After feeding, the </a:t>
            </a:r>
            <a:r>
              <a:rPr lang="en-US" sz="1000" b="1" dirty="0">
                <a:latin typeface="+mn-lt"/>
              </a:rPr>
              <a:t>1</a:t>
            </a:r>
            <a:r>
              <a:rPr lang="en-US" sz="1000" b="1" baseline="30000" dirty="0">
                <a:latin typeface="+mn-lt"/>
              </a:rPr>
              <a:t>st</a:t>
            </a:r>
            <a:r>
              <a:rPr lang="en-US" sz="1000" b="1" dirty="0">
                <a:latin typeface="+mn-lt"/>
              </a:rPr>
              <a:t> Nymph</a:t>
            </a:r>
            <a:r>
              <a:rPr lang="en-US" sz="1000" dirty="0">
                <a:latin typeface="+mn-lt"/>
              </a:rPr>
              <a:t> develops and molts </a:t>
            </a:r>
            <a:r>
              <a:rPr lang="en-US" sz="1000" dirty="0"/>
              <a:t>into </a:t>
            </a:r>
            <a:r>
              <a:rPr lang="en-US" sz="1000" dirty="0">
                <a:latin typeface="+mn-lt"/>
              </a:rPr>
              <a:t>the </a:t>
            </a:r>
            <a:r>
              <a:rPr lang="en-US" sz="1000" b="1" dirty="0">
                <a:latin typeface="+mn-lt"/>
              </a:rPr>
              <a:t>2</a:t>
            </a:r>
            <a:r>
              <a:rPr lang="en-US" sz="1000" b="1" baseline="30000" dirty="0">
                <a:latin typeface="+mn-lt"/>
              </a:rPr>
              <a:t>nd</a:t>
            </a:r>
            <a:r>
              <a:rPr lang="en-US" sz="1000" b="1" dirty="0">
                <a:latin typeface="+mn-lt"/>
              </a:rPr>
              <a:t> Nymph</a:t>
            </a:r>
            <a:r>
              <a:rPr lang="en-US" sz="1000" dirty="0">
                <a:latin typeface="+mn-lt"/>
              </a:rPr>
              <a:t>. Like wise, the </a:t>
            </a:r>
            <a:r>
              <a:rPr lang="en-US" sz="1000" b="1" dirty="0">
                <a:latin typeface="+mn-lt"/>
              </a:rPr>
              <a:t>2</a:t>
            </a:r>
            <a:r>
              <a:rPr lang="en-US" sz="1000" b="1" baseline="30000" dirty="0">
                <a:latin typeface="+mn-lt"/>
              </a:rPr>
              <a:t>nd</a:t>
            </a:r>
            <a:r>
              <a:rPr lang="en-US" sz="1000" b="1" dirty="0">
                <a:latin typeface="+mn-lt"/>
              </a:rPr>
              <a:t> </a:t>
            </a:r>
            <a:r>
              <a:rPr lang="en-US" sz="1000" b="1" dirty="0"/>
              <a:t>Nymphs</a:t>
            </a:r>
            <a:r>
              <a:rPr lang="en-US" sz="1000" dirty="0"/>
              <a:t> feed, develop, and molt into </a:t>
            </a:r>
            <a:r>
              <a:rPr lang="en-US" sz="1000" b="1" dirty="0"/>
              <a:t>Adult</a:t>
            </a:r>
            <a:r>
              <a:rPr lang="en-US" sz="1000" dirty="0"/>
              <a:t> ticks.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dirty="0"/>
              <a:t>Male and Female Adult</a:t>
            </a:r>
            <a:r>
              <a:rPr lang="en-US" sz="1000" dirty="0"/>
              <a:t> ticks feed and mate on the host. The engorged </a:t>
            </a:r>
            <a:r>
              <a:rPr lang="en-US" sz="1000" b="1" dirty="0"/>
              <a:t>Female</a:t>
            </a:r>
            <a:r>
              <a:rPr lang="en-US" sz="1000" dirty="0"/>
              <a:t> then drops off the host to lay </a:t>
            </a:r>
            <a:r>
              <a:rPr lang="en-US" sz="1000" b="1" dirty="0"/>
              <a:t>Eggs</a:t>
            </a:r>
            <a:r>
              <a:rPr lang="en-US" sz="1000" dirty="0"/>
              <a:t> in the environment.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i="1" dirty="0"/>
              <a:t>Dermacentor variabilis</a:t>
            </a:r>
            <a:r>
              <a:rPr lang="en-US" sz="1000" dirty="0"/>
              <a:t> is a </a:t>
            </a:r>
            <a:r>
              <a:rPr lang="en-US" sz="1000" b="1" dirty="0"/>
              <a:t>3-Host Tick</a:t>
            </a:r>
            <a:r>
              <a:rPr lang="en-US" sz="1000" dirty="0"/>
              <a:t> because it feeds on 3 different hosts. Other species of ticks are </a:t>
            </a:r>
            <a:r>
              <a:rPr lang="en-US" sz="1000" b="1" dirty="0"/>
              <a:t>1-Host</a:t>
            </a:r>
            <a:r>
              <a:rPr lang="en-US" sz="1000" dirty="0"/>
              <a:t> or </a:t>
            </a:r>
            <a:r>
              <a:rPr lang="en-US" sz="1000" b="1" dirty="0"/>
              <a:t>2-Host Ticks</a:t>
            </a:r>
            <a:r>
              <a:rPr lang="en-US" sz="1000" dirty="0"/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70040-3A86-FD5B-2A44-9FD1BBC2A84D}"/>
              </a:ext>
            </a:extLst>
          </p:cNvPr>
          <p:cNvSpPr txBox="1"/>
          <p:nvPr/>
        </p:nvSpPr>
        <p:spPr>
          <a:xfrm>
            <a:off x="8698201" y="247132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mic Sans MS" panose="030F0702030302020204" pitchFamily="66" charset="0"/>
              </a:rPr>
              <a:t>Arthropod Life Cycles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C4CE-74C8-296F-5E60-D8E42E506D60}"/>
              </a:ext>
            </a:extLst>
          </p:cNvPr>
          <p:cNvSpPr txBox="1"/>
          <p:nvPr/>
        </p:nvSpPr>
        <p:spPr>
          <a:xfrm>
            <a:off x="9099690" y="718305"/>
            <a:ext cx="2606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Life Cycle Type</a:t>
            </a:r>
          </a:p>
          <a:p>
            <a:r>
              <a:rPr lang="en-US" dirty="0">
                <a:latin typeface="Comic Sans MS" panose="030F0702030302020204" pitchFamily="66" charset="0"/>
              </a:rPr>
              <a:t>Simple Metamorphosis</a:t>
            </a:r>
          </a:p>
          <a:p>
            <a:r>
              <a:rPr lang="en-US" dirty="0">
                <a:latin typeface="Comic Sans MS" panose="030F0702030302020204" pitchFamily="66" charset="0"/>
              </a:rPr>
              <a:t>1-HostTick</a:t>
            </a:r>
          </a:p>
          <a:p>
            <a:r>
              <a:rPr lang="en-US" dirty="0">
                <a:latin typeface="Comic Sans MS" panose="030F0702030302020204" pitchFamily="66" charset="0"/>
              </a:rPr>
              <a:t>2-HostTick</a:t>
            </a:r>
          </a:p>
          <a:p>
            <a:r>
              <a:rPr lang="en-US" dirty="0">
                <a:latin typeface="Comic Sans MS" panose="030F0702030302020204" pitchFamily="66" charset="0"/>
              </a:rPr>
              <a:t>3-Host Tick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29D1-AA3F-6B20-F799-5B1617845E79}"/>
              </a:ext>
            </a:extLst>
          </p:cNvPr>
          <p:cNvSpPr txBox="1"/>
          <p:nvPr/>
        </p:nvSpPr>
        <p:spPr>
          <a:xfrm>
            <a:off x="9850247" y="2371867"/>
            <a:ext cx="18822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Parasite Stages</a:t>
            </a:r>
          </a:p>
          <a:p>
            <a:r>
              <a:rPr lang="en-US" dirty="0">
                <a:latin typeface="Comic Sans MS" panose="030F0702030302020204" pitchFamily="66" charset="0"/>
              </a:rPr>
              <a:t>Eggs</a:t>
            </a:r>
          </a:p>
          <a:p>
            <a:r>
              <a:rPr lang="en-US" dirty="0">
                <a:latin typeface="Comic Sans MS" panose="030F0702030302020204" pitchFamily="66" charset="0"/>
              </a:rPr>
              <a:t>Larvae</a:t>
            </a:r>
          </a:p>
          <a:p>
            <a:r>
              <a:rPr lang="en-US" dirty="0">
                <a:latin typeface="Comic Sans MS" panose="030F0702030302020204" pitchFamily="66" charset="0"/>
              </a:rPr>
              <a:t>Nymphs</a:t>
            </a:r>
          </a:p>
          <a:p>
            <a:r>
              <a:rPr lang="en-US" dirty="0">
                <a:latin typeface="Comic Sans MS" panose="030F0702030302020204" pitchFamily="66" charset="0"/>
              </a:rPr>
              <a:t>Adults</a:t>
            </a:r>
          </a:p>
          <a:p>
            <a:r>
              <a:rPr lang="en-US" dirty="0">
                <a:latin typeface="Comic Sans MS" panose="030F0702030302020204" pitchFamily="66" charset="0"/>
              </a:rPr>
              <a:t>Male</a:t>
            </a:r>
          </a:p>
          <a:p>
            <a:r>
              <a:rPr lang="en-US" dirty="0">
                <a:latin typeface="Comic Sans MS" panose="030F0702030302020204" pitchFamily="66" charset="0"/>
              </a:rPr>
              <a:t>Female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6903492" y="2427636"/>
            <a:ext cx="2502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Dermacentor variabilis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 is called the American Dog Tick.</a:t>
            </a:r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Besides causing irritation, blood loss and Tick Paralysis, this tick is also a vector for </a:t>
            </a:r>
            <a:r>
              <a:rPr lang="en-US" sz="1400" i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Rickettsia </a:t>
            </a:r>
            <a:r>
              <a:rPr lang="en-US" sz="1400" i="1" u="sng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rickettsia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 (Rocky Mountain Spotted Fever).</a:t>
            </a:r>
            <a:endParaRPr lang="en-US" sz="1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50A01-49F8-57C5-48C6-14D63ACE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B4C21-08FC-39E4-8EF5-AB8A77CE9F54}"/>
              </a:ext>
            </a:extLst>
          </p:cNvPr>
          <p:cNvSpPr txBox="1"/>
          <p:nvPr/>
        </p:nvSpPr>
        <p:spPr>
          <a:xfrm>
            <a:off x="9099690" y="4579426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Host Specificity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FD64D-284B-CE2A-ADD6-135654E9E2DD}"/>
              </a:ext>
            </a:extLst>
          </p:cNvPr>
          <p:cNvSpPr txBox="1"/>
          <p:nvPr/>
        </p:nvSpPr>
        <p:spPr>
          <a:xfrm>
            <a:off x="9850247" y="5401992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Zoonotic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Yes</a:t>
            </a:r>
          </a:p>
        </p:txBody>
      </p:sp>
      <p:pic>
        <p:nvPicPr>
          <p:cNvPr id="12" name="Picture 11" descr="A brown and yellow bug&#10;&#10;Description automatically generated">
            <a:extLst>
              <a:ext uri="{FF2B5EF4-FFF2-40B4-BE49-F238E27FC236}">
                <a16:creationId xmlns:a16="http://schemas.microsoft.com/office/drawing/2014/main" id="{C461E92D-3C5A-46BF-A7C4-1C8CE70F60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0177" y="87798"/>
            <a:ext cx="369418" cy="407823"/>
          </a:xfrm>
          <a:prstGeom prst="rect">
            <a:avLst/>
          </a:prstGeom>
        </p:spPr>
      </p:pic>
      <p:pic>
        <p:nvPicPr>
          <p:cNvPr id="21" name="Picture 20" descr="A diagram of a dog&#10;&#10;Description automatically generated">
            <a:extLst>
              <a:ext uri="{FF2B5EF4-FFF2-40B4-BE49-F238E27FC236}">
                <a16:creationId xmlns:a16="http://schemas.microsoft.com/office/drawing/2014/main" id="{250C6B7E-90DF-49C2-FD13-8268E9D490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07" y="138598"/>
            <a:ext cx="6633985" cy="52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dog&#10;&#10;Description automatically generated">
            <a:extLst>
              <a:ext uri="{FF2B5EF4-FFF2-40B4-BE49-F238E27FC236}">
                <a16:creationId xmlns:a16="http://schemas.microsoft.com/office/drawing/2014/main" id="{B528D6E8-D42C-EF6C-149C-9D1A5600F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0" y="46931"/>
            <a:ext cx="7315215" cy="574793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4DEE7-6452-7188-FE06-167F2D2707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22492" y="5831534"/>
            <a:ext cx="8735864" cy="848060"/>
          </a:xfrm>
        </p:spPr>
        <p:txBody>
          <a:bodyPr/>
          <a:lstStyle/>
          <a:p>
            <a:pPr marL="169863" indent="-169863">
              <a:spcBef>
                <a:spcPct val="0"/>
              </a:spcBef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Lice develop from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Nymphs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to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Adults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through a process of </a:t>
            </a: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Simple Metamorphosis</a:t>
            </a: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or </a:t>
            </a: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Hemimetabolous</a:t>
            </a: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development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.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Simple Metamorphosis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occurs when all life stages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have a similar appearance, except for size.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dirty="0">
                <a:latin typeface="+mn-lt"/>
              </a:rPr>
              <a:t>Male &amp; Female</a:t>
            </a:r>
            <a:r>
              <a:rPr lang="en-US" sz="1000" dirty="0">
                <a:latin typeface="+mn-lt"/>
              </a:rPr>
              <a:t> Lice mate on the host and the </a:t>
            </a:r>
            <a:r>
              <a:rPr lang="en-US" sz="1000" b="1" dirty="0">
                <a:latin typeface="+mn-lt"/>
              </a:rPr>
              <a:t>Female </a:t>
            </a:r>
            <a:r>
              <a:rPr lang="en-US" sz="1000" dirty="0">
                <a:latin typeface="+mn-lt"/>
              </a:rPr>
              <a:t>louse cements </a:t>
            </a:r>
            <a:r>
              <a:rPr lang="en-US" sz="1000" b="1" dirty="0"/>
              <a:t>E</a:t>
            </a:r>
            <a:r>
              <a:rPr lang="en-US" sz="1000" b="1" dirty="0">
                <a:latin typeface="+mn-lt"/>
              </a:rPr>
              <a:t>ggs</a:t>
            </a:r>
            <a:r>
              <a:rPr lang="en-US" sz="1000" dirty="0">
                <a:latin typeface="+mn-lt"/>
              </a:rPr>
              <a:t> (aka </a:t>
            </a:r>
            <a:r>
              <a:rPr lang="en-US" sz="1000" b="1" dirty="0">
                <a:latin typeface="+mn-lt"/>
              </a:rPr>
              <a:t>Nits</a:t>
            </a:r>
            <a:r>
              <a:rPr lang="en-US" sz="1000" dirty="0">
                <a:latin typeface="+mn-lt"/>
              </a:rPr>
              <a:t>) on the hair or feather shaft of the host.</a:t>
            </a:r>
            <a:endParaRPr lang="en-US" sz="1000" dirty="0"/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dirty="0"/>
              <a:t>Nymphs </a:t>
            </a:r>
            <a:r>
              <a:rPr lang="en-US" sz="1000" dirty="0">
                <a:latin typeface="+mn-lt"/>
              </a:rPr>
              <a:t>hatch from </a:t>
            </a:r>
            <a:r>
              <a:rPr lang="en-US" sz="1000" dirty="0"/>
              <a:t>the </a:t>
            </a:r>
            <a:r>
              <a:rPr lang="en-US" sz="1000" b="1" dirty="0"/>
              <a:t>Nits</a:t>
            </a:r>
            <a:r>
              <a:rPr lang="en-US" sz="1000" dirty="0"/>
              <a:t>, then feed and molt to the next stage. There are usually several molts before reaching the </a:t>
            </a:r>
            <a:r>
              <a:rPr lang="en-US" sz="1000" b="1" dirty="0"/>
              <a:t>Adult</a:t>
            </a:r>
            <a:r>
              <a:rPr lang="en-US" sz="1000" dirty="0"/>
              <a:t> stage.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/>
              <a:t>All stages, from </a:t>
            </a:r>
            <a:r>
              <a:rPr lang="en-US" sz="1000" b="1" dirty="0"/>
              <a:t>Nits</a:t>
            </a:r>
            <a:r>
              <a:rPr lang="en-US" sz="1000" dirty="0"/>
              <a:t> to </a:t>
            </a:r>
            <a:r>
              <a:rPr lang="en-US" sz="1000" b="1" dirty="0"/>
              <a:t>Nymphs</a:t>
            </a:r>
            <a:r>
              <a:rPr lang="en-US" sz="1000" dirty="0"/>
              <a:t> to </a:t>
            </a:r>
            <a:r>
              <a:rPr lang="en-US" sz="1000" b="1" dirty="0"/>
              <a:t>Adults</a:t>
            </a:r>
            <a:r>
              <a:rPr lang="en-US" sz="1000" dirty="0"/>
              <a:t>, remain on the host.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70040-3A86-FD5B-2A44-9FD1BBC2A84D}"/>
              </a:ext>
            </a:extLst>
          </p:cNvPr>
          <p:cNvSpPr txBox="1"/>
          <p:nvPr/>
        </p:nvSpPr>
        <p:spPr>
          <a:xfrm>
            <a:off x="8698201" y="247132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mic Sans MS" panose="030F0702030302020204" pitchFamily="66" charset="0"/>
              </a:rPr>
              <a:t>Arthropod Life Cycles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C4CE-74C8-296F-5E60-D8E42E506D60}"/>
              </a:ext>
            </a:extLst>
          </p:cNvPr>
          <p:cNvSpPr txBox="1"/>
          <p:nvPr/>
        </p:nvSpPr>
        <p:spPr>
          <a:xfrm>
            <a:off x="9146250" y="749167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Life Cycle Type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Simple Metamorphosis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Hemimetabolous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29D1-AA3F-6B20-F799-5B1617845E79}"/>
              </a:ext>
            </a:extLst>
          </p:cNvPr>
          <p:cNvSpPr txBox="1"/>
          <p:nvPr/>
        </p:nvSpPr>
        <p:spPr>
          <a:xfrm>
            <a:off x="10027901" y="1947505"/>
            <a:ext cx="18822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Parasite Stages</a:t>
            </a:r>
          </a:p>
          <a:p>
            <a:r>
              <a:rPr lang="en-US" dirty="0">
                <a:latin typeface="Comic Sans MS" panose="030F0702030302020204" pitchFamily="66" charset="0"/>
              </a:rPr>
              <a:t>Nits</a:t>
            </a:r>
          </a:p>
          <a:p>
            <a:r>
              <a:rPr lang="en-US" dirty="0">
                <a:latin typeface="Comic Sans MS" panose="030F0702030302020204" pitchFamily="66" charset="0"/>
              </a:rPr>
              <a:t>Nymphs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Adults</a:t>
            </a:r>
          </a:p>
          <a:p>
            <a:r>
              <a:rPr lang="en-US" dirty="0">
                <a:latin typeface="Comic Sans MS" panose="030F0702030302020204" pitchFamily="66" charset="0"/>
              </a:rPr>
              <a:t>Male</a:t>
            </a:r>
          </a:p>
          <a:p>
            <a:r>
              <a:rPr lang="en-US" dirty="0">
                <a:latin typeface="Comic Sans MS" panose="030F0702030302020204" pitchFamily="66" charset="0"/>
              </a:rPr>
              <a:t>Female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6864400" y="1662831"/>
            <a:ext cx="2606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Trichodectes</a:t>
            </a:r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canis</a:t>
            </a:r>
            <a:r>
              <a:rPr lang="en-US" sz="1400" dirty="0">
                <a:solidFill>
                  <a:schemeClr val="accent1"/>
                </a:solidFill>
                <a:latin typeface="Comic Sans MS" panose="030F0702030302020204" pitchFamily="66" charset="0"/>
              </a:rPr>
              <a:t> is a chewing louse of dogs.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 Chewing Lice feed on skin, fur, feathers, and debris; and cause general irritation, pruritus, and alopecia. Other lice are Sucking Lice, which feed on blood.</a:t>
            </a:r>
            <a:endParaRPr lang="en-US" sz="1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DBBD6-FBCD-A22C-43F7-54350CE0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847D2-EE2D-6CC5-B5C4-09E7C891C098}"/>
              </a:ext>
            </a:extLst>
          </p:cNvPr>
          <p:cNvSpPr txBox="1"/>
          <p:nvPr/>
        </p:nvSpPr>
        <p:spPr>
          <a:xfrm>
            <a:off x="9146250" y="4253838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Host Specificity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39E57-235F-7EA6-D505-9C2E23D4A6FD}"/>
              </a:ext>
            </a:extLst>
          </p:cNvPr>
          <p:cNvSpPr txBox="1"/>
          <p:nvPr/>
        </p:nvSpPr>
        <p:spPr>
          <a:xfrm>
            <a:off x="10027901" y="5175176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Zoonotic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No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18D940-49B7-A794-FFEB-D3DF98B23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3054" y="107884"/>
            <a:ext cx="315469" cy="3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4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dog and cat&#10;&#10;Description automatically generated">
            <a:extLst>
              <a:ext uri="{FF2B5EF4-FFF2-40B4-BE49-F238E27FC236}">
                <a16:creationId xmlns:a16="http://schemas.microsoft.com/office/drawing/2014/main" id="{798512C5-14DB-9892-BF30-6DC4691D81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9" y="53150"/>
            <a:ext cx="7096115" cy="557648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4DEE7-6452-7188-FE06-167F2D2707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11884" y="5597718"/>
            <a:ext cx="7337271" cy="1212154"/>
          </a:xfrm>
        </p:spPr>
        <p:txBody>
          <a:bodyPr/>
          <a:lstStyle/>
          <a:p>
            <a:pPr marL="169863" indent="-169863">
              <a:spcBef>
                <a:spcPct val="0"/>
              </a:spcBef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Fleas develop from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Eggs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to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Adults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through a process of </a:t>
            </a: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Complex Metamorphosis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or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Holometabolous development.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Complex Metamorphosis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occurs when the life stages have a dissimilar appearance.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dirty="0"/>
              <a:t>Male and Female</a:t>
            </a:r>
            <a:r>
              <a:rPr lang="en-US" sz="1000" dirty="0"/>
              <a:t> fleas feed and mate on the host. </a:t>
            </a:r>
            <a:r>
              <a:rPr lang="en-US" sz="1000" b="1" dirty="0"/>
              <a:t>Eggs</a:t>
            </a:r>
            <a:r>
              <a:rPr lang="en-US" sz="1000" dirty="0"/>
              <a:t> are deposited on the host; but fall off into the environment.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In the environment,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Larvae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hatch from the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Eggs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and develop through 3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Larval Stages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via 2 molts.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The caterpillar-like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Larvae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feed on environmental debris.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The 3</a:t>
            </a:r>
            <a:r>
              <a:rPr lang="en-US" sz="1000" kern="1200" baseline="300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rd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Larval Stage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builds a cocoon (aka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Puparium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) in which the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Pupa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develops into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Adult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fleas.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When a host passes by, the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Adult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flea will emerge from the </a:t>
            </a:r>
            <a:r>
              <a:rPr lang="en-US" sz="1000" b="1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Puparium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 and attack the host.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70040-3A86-FD5B-2A44-9FD1BBC2A84D}"/>
              </a:ext>
            </a:extLst>
          </p:cNvPr>
          <p:cNvSpPr txBox="1"/>
          <p:nvPr/>
        </p:nvSpPr>
        <p:spPr>
          <a:xfrm>
            <a:off x="8698201" y="247132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mic Sans MS" panose="030F0702030302020204" pitchFamily="66" charset="0"/>
              </a:rPr>
              <a:t>Arthropod Life Cycles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C4CE-74C8-296F-5E60-D8E42E506D60}"/>
              </a:ext>
            </a:extLst>
          </p:cNvPr>
          <p:cNvSpPr txBox="1"/>
          <p:nvPr/>
        </p:nvSpPr>
        <p:spPr>
          <a:xfrm>
            <a:off x="9183011" y="732160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Life Cycle Type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Complex Metamorphosis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Holometabolous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29D1-AA3F-6B20-F799-5B1617845E79}"/>
              </a:ext>
            </a:extLst>
          </p:cNvPr>
          <p:cNvSpPr txBox="1"/>
          <p:nvPr/>
        </p:nvSpPr>
        <p:spPr>
          <a:xfrm>
            <a:off x="10021381" y="1958042"/>
            <a:ext cx="18822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Parasite Stages</a:t>
            </a:r>
          </a:p>
          <a:p>
            <a:r>
              <a:rPr lang="en-US" dirty="0">
                <a:latin typeface="Comic Sans MS" panose="030F0702030302020204" pitchFamily="66" charset="0"/>
              </a:rPr>
              <a:t>Eggs</a:t>
            </a:r>
          </a:p>
          <a:p>
            <a:r>
              <a:rPr lang="en-US" dirty="0">
                <a:latin typeface="Comic Sans MS" panose="030F0702030302020204" pitchFamily="66" charset="0"/>
              </a:rPr>
              <a:t>Larvae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Pupae</a:t>
            </a:r>
          </a:p>
          <a:p>
            <a:r>
              <a:rPr lang="en-US" dirty="0">
                <a:latin typeface="Comic Sans MS" panose="030F0702030302020204" pitchFamily="66" charset="0"/>
              </a:rPr>
              <a:t>Puparium</a:t>
            </a:r>
          </a:p>
          <a:p>
            <a:r>
              <a:rPr lang="en-US" dirty="0">
                <a:latin typeface="Comic Sans MS" panose="030F0702030302020204" pitchFamily="66" charset="0"/>
              </a:rPr>
              <a:t>Adults</a:t>
            </a:r>
          </a:p>
          <a:p>
            <a:r>
              <a:rPr lang="en-US" dirty="0">
                <a:latin typeface="Comic Sans MS" panose="030F0702030302020204" pitchFamily="66" charset="0"/>
              </a:rPr>
              <a:t>Male</a:t>
            </a:r>
          </a:p>
          <a:p>
            <a:r>
              <a:rPr lang="en-US" dirty="0">
                <a:latin typeface="Comic Sans MS" panose="030F0702030302020204" pitchFamily="66" charset="0"/>
              </a:rPr>
              <a:t>Female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6574609" y="1383252"/>
            <a:ext cx="2425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Ctenocephalides </a:t>
            </a:r>
            <a:r>
              <a:rPr lang="en-US" sz="1400" b="1" i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felis</a:t>
            </a:r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is called the Cat Flea but is found on dogs as well as many other hosts. Fleas cause irritation, pruritus, alopecia, blood loss, and Flea Allergy Dermatitis (FAD).</a:t>
            </a:r>
            <a:endParaRPr lang="en-US" sz="1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D4763-9483-BABA-0DD0-4A9B2DAA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A3881-B940-4034-6DA8-1D9FADC25880}"/>
              </a:ext>
            </a:extLst>
          </p:cNvPr>
          <p:cNvSpPr txBox="1"/>
          <p:nvPr/>
        </p:nvSpPr>
        <p:spPr>
          <a:xfrm>
            <a:off x="9183011" y="4568918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Host Specificity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2864D-04A2-0975-9488-84C382D950A8}"/>
              </a:ext>
            </a:extLst>
          </p:cNvPr>
          <p:cNvSpPr txBox="1"/>
          <p:nvPr/>
        </p:nvSpPr>
        <p:spPr>
          <a:xfrm>
            <a:off x="10021381" y="5517802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Zoonotic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Yes</a:t>
            </a:r>
          </a:p>
        </p:txBody>
      </p:sp>
      <p:pic>
        <p:nvPicPr>
          <p:cNvPr id="12" name="Picture 11" descr="A close up of a bug&#10;&#10;Description automatically generated">
            <a:extLst>
              <a:ext uri="{FF2B5EF4-FFF2-40B4-BE49-F238E27FC236}">
                <a16:creationId xmlns:a16="http://schemas.microsoft.com/office/drawing/2014/main" id="{0225D5E3-66D0-E2C0-EF7E-A196E921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193" y="89245"/>
            <a:ext cx="474575" cy="3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1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B551-35FF-EA90-614D-768231F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32" y="4467061"/>
            <a:ext cx="9807451" cy="1362075"/>
          </a:xfrm>
        </p:spPr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B5C1D-D199-B96A-67E6-0D873FF88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834" y="2858585"/>
            <a:ext cx="9807450" cy="1500187"/>
          </a:xfrm>
        </p:spPr>
        <p:txBody>
          <a:bodyPr/>
          <a:lstStyle/>
          <a:p>
            <a:r>
              <a:rPr lang="en-US" dirty="0"/>
              <a:t>AHD: Parasitology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A315A-DD3A-E91A-5EE8-AB9963B88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185D-7A61-594D-F346-F99E0C74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Parasite Pathogenesis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0B5F0-5725-24D6-F039-AA719A428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8479" y="6540111"/>
            <a:ext cx="473765" cy="26819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10D83D3-3427-4A4E-A0D6-7E6548D8028E}" type="slidenum">
              <a:rPr lang="en-US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ABA7C-EFC7-8706-B23D-E273C68AAC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2248" y="2014148"/>
            <a:ext cx="6537159" cy="4525963"/>
          </a:xfrm>
        </p:spPr>
        <p:txBody>
          <a:bodyPr wrap="square" anchor="t">
            <a:noAutofit/>
          </a:bodyPr>
          <a:lstStyle/>
          <a:p>
            <a:pPr marL="225425" indent="-225425">
              <a:lnSpc>
                <a:spcPct val="90000"/>
              </a:lnSpc>
            </a:pPr>
            <a:r>
              <a:rPr lang="en-US" sz="1400" dirty="0"/>
              <a:t>Pathogenesis (how the pathogen causes disease)</a:t>
            </a:r>
          </a:p>
          <a:p>
            <a:pPr marL="576263" lvl="1" indent="-236538">
              <a:lnSpc>
                <a:spcPct val="90000"/>
              </a:lnSpc>
            </a:pPr>
            <a:r>
              <a:rPr lang="en-US" sz="1400" dirty="0"/>
              <a:t>Production or Development of Disease</a:t>
            </a:r>
          </a:p>
          <a:p>
            <a:pPr marL="339725" lvl="1" indent="0">
              <a:lnSpc>
                <a:spcPct val="90000"/>
              </a:lnSpc>
              <a:buNone/>
            </a:pPr>
            <a:endParaRPr lang="en-US" sz="1400" dirty="0"/>
          </a:p>
          <a:p>
            <a:pPr marL="225425" indent="-225425">
              <a:lnSpc>
                <a:spcPct val="90000"/>
              </a:lnSpc>
            </a:pPr>
            <a:r>
              <a:rPr lang="en-US" sz="1400" dirty="0">
                <a:effectLst/>
              </a:rPr>
              <a:t>Forms of Pathogenesis</a:t>
            </a:r>
          </a:p>
          <a:p>
            <a:pPr marL="688975" lvl="1" indent="-236538">
              <a:lnSpc>
                <a:spcPct val="90000"/>
              </a:lnSpc>
            </a:pPr>
            <a:r>
              <a:rPr lang="en-US" sz="1400" dirty="0"/>
              <a:t>Trauma</a:t>
            </a:r>
          </a:p>
          <a:p>
            <a:pPr marL="1025525" lvl="2" indent="-236538">
              <a:lnSpc>
                <a:spcPct val="90000"/>
              </a:lnSpc>
            </a:pPr>
            <a:r>
              <a:rPr lang="en-US" sz="1400" dirty="0"/>
              <a:t>Direct destruction of the host cells or tissues</a:t>
            </a:r>
          </a:p>
          <a:p>
            <a:pPr marL="1376363" lvl="3" indent="-236538">
              <a:lnSpc>
                <a:spcPct val="90000"/>
              </a:lnSpc>
            </a:pPr>
            <a:r>
              <a:rPr lang="en-US" sz="1400" i="1" dirty="0"/>
              <a:t>Eimeria, Babesia, Sarcoptes, Haemonchus, </a:t>
            </a:r>
            <a:r>
              <a:rPr lang="en-US" sz="1400" dirty="0"/>
              <a:t>Small Strongyles</a:t>
            </a:r>
          </a:p>
          <a:p>
            <a:pPr marL="1025525" lvl="2" indent="-236538">
              <a:lnSpc>
                <a:spcPct val="90000"/>
              </a:lnSpc>
            </a:pPr>
            <a:r>
              <a:rPr lang="en-US" sz="1400" dirty="0"/>
              <a:t>Indirect destruction of host cells or tissues</a:t>
            </a:r>
          </a:p>
          <a:p>
            <a:pPr marL="1376363" lvl="3" indent="-236538">
              <a:lnSpc>
                <a:spcPct val="90000"/>
              </a:lnSpc>
            </a:pPr>
            <a:r>
              <a:rPr lang="en-US" sz="1400" i="1" dirty="0"/>
              <a:t>Tritrichomonas, Giardia, Ascaris</a:t>
            </a:r>
          </a:p>
          <a:p>
            <a:pPr marL="1025525" lvl="2" indent="-236538">
              <a:lnSpc>
                <a:spcPct val="90000"/>
              </a:lnSpc>
            </a:pPr>
            <a:r>
              <a:rPr lang="en-US" sz="1400" dirty="0"/>
              <a:t>Organ occlusion</a:t>
            </a:r>
          </a:p>
          <a:p>
            <a:pPr marL="1376363" lvl="3" indent="-236538">
              <a:lnSpc>
                <a:spcPct val="90000"/>
              </a:lnSpc>
            </a:pPr>
            <a:r>
              <a:rPr lang="en-US" sz="1400" i="1" dirty="0"/>
              <a:t>Parascaris, Dirofilaria, Heterobilharzia, Babesia</a:t>
            </a:r>
          </a:p>
          <a:p>
            <a:pPr marL="688975" lvl="1" indent="-236538">
              <a:lnSpc>
                <a:spcPct val="90000"/>
              </a:lnSpc>
            </a:pPr>
            <a:r>
              <a:rPr lang="en-US" sz="1400" dirty="0"/>
              <a:t>Nutrient Robbing</a:t>
            </a:r>
          </a:p>
          <a:p>
            <a:pPr marL="1025525" lvl="2" indent="-236538">
              <a:lnSpc>
                <a:spcPct val="90000"/>
              </a:lnSpc>
            </a:pPr>
            <a:r>
              <a:rPr lang="en-US" sz="1400" dirty="0"/>
              <a:t>Tapeworms, </a:t>
            </a:r>
            <a:r>
              <a:rPr lang="en-US" sz="1400" i="1" dirty="0"/>
              <a:t>Ascaris</a:t>
            </a:r>
          </a:p>
          <a:p>
            <a:pPr marL="688975" lvl="1" indent="-236538">
              <a:lnSpc>
                <a:spcPct val="90000"/>
              </a:lnSpc>
            </a:pPr>
            <a:r>
              <a:rPr lang="en-US" sz="1400" dirty="0"/>
              <a:t>Excretion of Toxins or Other Pathogens</a:t>
            </a:r>
          </a:p>
          <a:p>
            <a:pPr marL="1025525" lvl="2" indent="-236538">
              <a:lnSpc>
                <a:spcPct val="90000"/>
              </a:lnSpc>
            </a:pPr>
            <a:r>
              <a:rPr lang="en-US" sz="1400" i="1"/>
              <a:t>Fasciola</a:t>
            </a:r>
            <a:r>
              <a:rPr lang="en-US" sz="1400" i="1" dirty="0"/>
              <a:t>, </a:t>
            </a:r>
            <a:r>
              <a:rPr lang="en-US" sz="1400" i="1" dirty="0" err="1"/>
              <a:t>Nanophyetes</a:t>
            </a:r>
            <a:endParaRPr lang="en-US" sz="1400" i="1" dirty="0"/>
          </a:p>
          <a:p>
            <a:pPr marL="688975" lvl="1" indent="-236538">
              <a:lnSpc>
                <a:spcPct val="90000"/>
              </a:lnSpc>
            </a:pPr>
            <a:r>
              <a:rPr lang="en-US" sz="1400" dirty="0"/>
              <a:t>Interactions with host immune / inflammatory responses</a:t>
            </a:r>
          </a:p>
          <a:p>
            <a:pPr marL="1025525" lvl="2" indent="-236538">
              <a:lnSpc>
                <a:spcPct val="90000"/>
              </a:lnSpc>
            </a:pPr>
            <a:r>
              <a:rPr lang="en-US" sz="1400" i="1" dirty="0"/>
              <a:t>Demodex, Dirofilaria, Leishmania</a:t>
            </a:r>
            <a:r>
              <a:rPr lang="en-US" sz="1400" dirty="0"/>
              <a:t>, Fleas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140744-0595-122C-95F9-B6F22F9085F9}"/>
              </a:ext>
            </a:extLst>
          </p:cNvPr>
          <p:cNvGrpSpPr/>
          <p:nvPr/>
        </p:nvGrpSpPr>
        <p:grpSpPr>
          <a:xfrm>
            <a:off x="6680207" y="2484523"/>
            <a:ext cx="5217695" cy="3476529"/>
            <a:chOff x="6364705" y="2404697"/>
            <a:chExt cx="5217695" cy="34765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E1E12F-9A26-0CBE-7A90-59F2A868E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705" y="2404697"/>
              <a:ext cx="5217695" cy="3013219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CEA32D-F483-2E50-9C67-C163ABACCC41}"/>
                </a:ext>
              </a:extLst>
            </p:cNvPr>
            <p:cNvSpPr txBox="1"/>
            <p:nvPr/>
          </p:nvSpPr>
          <p:spPr>
            <a:xfrm>
              <a:off x="6955212" y="5542672"/>
              <a:ext cx="4036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Traumatic destruction of epithelial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213769" y="304800"/>
            <a:ext cx="7764462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u="sng">
                <a:latin typeface="Comic Sans MS Bold"/>
                <a:cs typeface="Comic Sans MS Bold"/>
              </a:rPr>
              <a:t>Name 8 Parasites</a:t>
            </a:r>
            <a:endParaRPr lang="en-US" sz="6000" b="1" u="sng" dirty="0">
              <a:latin typeface="Comic Sans MS Bold"/>
              <a:cs typeface="Comic Sans MS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14418-516B-6932-EB2C-FCD27B4C40CA}"/>
              </a:ext>
            </a:extLst>
          </p:cNvPr>
          <p:cNvSpPr txBox="1"/>
          <p:nvPr/>
        </p:nvSpPr>
        <p:spPr>
          <a:xfrm>
            <a:off x="1402325" y="2180831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7A620-1970-806F-894C-C9C2012F4E6E}"/>
              </a:ext>
            </a:extLst>
          </p:cNvPr>
          <p:cNvSpPr txBox="1"/>
          <p:nvPr/>
        </p:nvSpPr>
        <p:spPr>
          <a:xfrm>
            <a:off x="3720000" y="2195018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B88A8-9829-483A-1D53-BF73E4038601}"/>
              </a:ext>
            </a:extLst>
          </p:cNvPr>
          <p:cNvSpPr txBox="1"/>
          <p:nvPr/>
        </p:nvSpPr>
        <p:spPr>
          <a:xfrm>
            <a:off x="6037675" y="2180831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D3045-68DC-1233-EBFC-81256A1113DE}"/>
              </a:ext>
            </a:extLst>
          </p:cNvPr>
          <p:cNvSpPr txBox="1"/>
          <p:nvPr/>
        </p:nvSpPr>
        <p:spPr>
          <a:xfrm>
            <a:off x="8355349" y="2193528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CBC44-31F2-B985-F7C5-F37E54EA4E2B}"/>
              </a:ext>
            </a:extLst>
          </p:cNvPr>
          <p:cNvSpPr txBox="1"/>
          <p:nvPr/>
        </p:nvSpPr>
        <p:spPr>
          <a:xfrm>
            <a:off x="1402325" y="4534318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21D5D-7907-A944-BE5A-3A771F99D112}"/>
              </a:ext>
            </a:extLst>
          </p:cNvPr>
          <p:cNvSpPr txBox="1"/>
          <p:nvPr/>
        </p:nvSpPr>
        <p:spPr>
          <a:xfrm>
            <a:off x="3725910" y="4534318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DAC7B-F4E9-77B2-EAE4-2456041E00E8}"/>
              </a:ext>
            </a:extLst>
          </p:cNvPr>
          <p:cNvSpPr txBox="1"/>
          <p:nvPr/>
        </p:nvSpPr>
        <p:spPr>
          <a:xfrm>
            <a:off x="6031764" y="4534318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6D7E2-EC7E-E6FC-E20B-A796F799C582}"/>
              </a:ext>
            </a:extLst>
          </p:cNvPr>
          <p:cNvSpPr txBox="1"/>
          <p:nvPr/>
        </p:nvSpPr>
        <p:spPr>
          <a:xfrm>
            <a:off x="8360408" y="4534317"/>
            <a:ext cx="8114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+mn-lt"/>
              </a:rPr>
              <a:t>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530C87-49B4-2BAC-09E2-E9AA7A0D8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E10D83D3-3427-4A4E-A0D6-7E6548D802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9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0342" y="1717729"/>
            <a:ext cx="11571316" cy="274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70C0"/>
              </a:buClr>
              <a:buSzPct val="100000"/>
              <a:buFont typeface="Comic Sans MS" panose="030F0702030302020204" pitchFamily="66" charset="0"/>
              <a:buChar char="€"/>
            </a:pP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Parasite effects on hosts are a continuum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Parasite number and pathogenicity determine disease state</a:t>
            </a:r>
          </a:p>
          <a:p>
            <a:pPr marL="1200150" lvl="2" indent="-342900" eaLnBrk="1" hangingPunct="1">
              <a:spcBef>
                <a:spcPct val="20000"/>
              </a:spcBef>
              <a:buClr>
                <a:srgbClr val="FFC000"/>
              </a:buClr>
              <a:buSzPct val="100000"/>
              <a:buFont typeface="Comic Sans MS" panose="030F0702030302020204" pitchFamily="66" charset="0"/>
              <a:buChar char="Ж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No effect on host</a:t>
            </a:r>
          </a:p>
          <a:p>
            <a:pPr marL="1200150" lvl="2" indent="-342900" eaLnBrk="1" hangingPunct="1">
              <a:spcBef>
                <a:spcPct val="20000"/>
              </a:spcBef>
              <a:buClr>
                <a:srgbClr val="FFC000"/>
              </a:buClr>
              <a:buSzPct val="100000"/>
              <a:buFont typeface="Comic Sans MS" panose="030F0702030302020204" pitchFamily="66" charset="0"/>
              <a:buChar char="Ж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Subclinical</a:t>
            </a:r>
          </a:p>
          <a:p>
            <a:pPr marL="1657350" lvl="3" indent="-342900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Comic Sans MS" panose="030F0702030302020204" pitchFamily="66" charset="0"/>
              <a:buChar char="Ђ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no obvious signs; subtle performance losses</a:t>
            </a:r>
          </a:p>
          <a:p>
            <a:pPr marL="1200150" lvl="2" indent="-342900" eaLnBrk="1" hangingPunct="1">
              <a:spcBef>
                <a:spcPct val="20000"/>
              </a:spcBef>
              <a:buClr>
                <a:srgbClr val="FFC000"/>
              </a:buClr>
              <a:buSzPct val="100000"/>
              <a:buFont typeface="Comic Sans MS" panose="030F0702030302020204" pitchFamily="66" charset="0"/>
              <a:buChar char="Ж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Clinical</a:t>
            </a:r>
          </a:p>
          <a:p>
            <a:pPr marL="1657350" lvl="3" indent="-342900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Comic Sans MS" panose="030F0702030302020204" pitchFamily="66" charset="0"/>
              <a:buChar char="Ђ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disease manifestation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634D48-3551-FDE3-7265-55489955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/>
              <a:t>Parasite Impact on Host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D431B-E03D-83CB-365C-414258447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20</a:t>
            </a:fld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8282D8-FC61-9D2D-BEC6-FD5FCC4D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127" y="4463716"/>
            <a:ext cx="5669352" cy="17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r" eaLnBrk="1" hangingPunct="1">
              <a:spcBef>
                <a:spcPct val="20000"/>
              </a:spcBef>
              <a:buClr>
                <a:srgbClr val="0070C0"/>
              </a:buClr>
              <a:buSzPct val="100000"/>
            </a:pPr>
            <a:endParaRPr lang="en-US" altLang="en-US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57150" indent="0" algn="r" eaLnBrk="1" hangingPunct="1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altLang="en-US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Clinical judgement: “Is the parasite’s effect on the patient important enough to justify treatment?”</a:t>
            </a:r>
          </a:p>
        </p:txBody>
      </p:sp>
    </p:spTree>
    <p:extLst>
      <p:ext uri="{BB962C8B-B14F-4D97-AF65-F5344CB8AC3E}">
        <p14:creationId xmlns:p14="http://schemas.microsoft.com/office/powerpoint/2010/main" val="217567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0342" y="2122302"/>
            <a:ext cx="11571316" cy="35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70C0"/>
              </a:buClr>
              <a:buSzPct val="100000"/>
              <a:buFont typeface="Comic Sans MS" panose="030F0702030302020204" pitchFamily="66" charset="0"/>
              <a:buChar char="€"/>
            </a:pP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Infection = presence of an agent that has the potential to cause disease</a:t>
            </a:r>
          </a:p>
          <a:p>
            <a:pPr marL="0" indent="0" eaLnBrk="1" hangingPunct="1">
              <a:spcBef>
                <a:spcPct val="20000"/>
              </a:spcBef>
              <a:buClr>
                <a:srgbClr val="0070C0"/>
              </a:buClr>
              <a:buSzPct val="100000"/>
            </a:pPr>
            <a:endParaRPr lang="en-US" altLang="en-US" sz="1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rgbClr val="0070C0"/>
              </a:buClr>
              <a:buSzPct val="100000"/>
              <a:buFont typeface="Comic Sans MS" panose="030F0702030302020204" pitchFamily="66" charset="0"/>
              <a:buChar char="€"/>
            </a:pP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Infectious = host capable of transmitting infection to another host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(“Contagious” in virology)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v/s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Infective = parasite's stage capable of invading the next host</a:t>
            </a:r>
          </a:p>
          <a:p>
            <a:pPr marL="457200" lvl="1" indent="0" eaLnBrk="1" hangingPunct="1">
              <a:spcBef>
                <a:spcPct val="20000"/>
              </a:spcBef>
              <a:buClr>
                <a:srgbClr val="00B050"/>
              </a:buClr>
              <a:buSzPct val="100000"/>
            </a:pPr>
            <a:endParaRPr lang="en-US" altLang="en-US" sz="1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00050" eaLnBrk="1" hangingPunct="1">
              <a:spcBef>
                <a:spcPct val="20000"/>
              </a:spcBef>
              <a:buClr>
                <a:srgbClr val="0070C0"/>
              </a:buClr>
              <a:buSzPct val="100000"/>
              <a:buFont typeface="Comic Sans MS" panose="030F0702030302020204" pitchFamily="66" charset="0"/>
              <a:buChar char="€"/>
            </a:pP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Disease = the occurrence of dysfunction / pathology</a:t>
            </a:r>
          </a:p>
          <a:p>
            <a:pPr marL="57150" indent="0" eaLnBrk="1" hangingPunct="1">
              <a:spcBef>
                <a:spcPct val="20000"/>
              </a:spcBef>
              <a:buClr>
                <a:srgbClr val="0070C0"/>
              </a:buClr>
              <a:buSzPct val="100000"/>
            </a:pPr>
            <a:endParaRPr lang="en-US" altLang="en-US" sz="1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7150" indent="0" eaLnBrk="1" hangingPunct="1">
              <a:spcBef>
                <a:spcPct val="20000"/>
              </a:spcBef>
              <a:buClr>
                <a:srgbClr val="0070C0"/>
              </a:buClr>
              <a:buSzPct val="100000"/>
            </a:pPr>
            <a:endParaRPr lang="en-US" altLang="en-US" sz="1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00050" eaLnBrk="1" hangingPunct="1">
              <a:spcBef>
                <a:spcPct val="20000"/>
              </a:spcBef>
              <a:buClr>
                <a:srgbClr val="0070C0"/>
              </a:buClr>
              <a:buSzPct val="100000"/>
              <a:buFont typeface="Comic Sans MS" panose="030F0702030302020204" pitchFamily="66" charset="0"/>
              <a:buChar char="€"/>
            </a:pP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Infection ≠ Infectious ≠ Disease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757813" y="415871"/>
            <a:ext cx="8848411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latin typeface="Comic Sans MS" panose="030F0702030302020204" pitchFamily="66" charset="0"/>
              </a:rPr>
              <a:t>Infection ≠ Infectious ≠ Disease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FB62B-4934-AF47-89FA-92F80B730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54803" y="4717192"/>
            <a:ext cx="10843774" cy="6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D. After using the bathroom, she was horrified to see that she had passed several active segments of the beef tapeworm, 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Taenia saginata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74112" y="1638300"/>
            <a:ext cx="10843773" cy="6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A. The dog showed no adverse symptoms to the 2 female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Dirofilaria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immitis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in its pulmonary arteries.</a:t>
            </a:r>
            <a:r>
              <a:rPr lang="en-US" alt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54803" y="2677267"/>
            <a:ext cx="108437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B. A lamb with 1,000 juvenile 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Haemonchus contortus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in its abomasum suffers from severe anemia.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74112" y="3701630"/>
            <a:ext cx="9689088" cy="6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C. A cat, suffering small bowel diarrhea, passes 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Giardia cati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cysts in its stool. </a:t>
            </a:r>
            <a:endParaRPr lang="en-US" alt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805" y="712508"/>
            <a:ext cx="7924800" cy="655638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anose="030F0702030302020204" pitchFamily="66" charset="0"/>
              </a:rPr>
              <a:t>Infection, Disease, and/or Infectious?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4938A01A-EDB0-BE02-58FC-222FF4548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12" y="5741556"/>
            <a:ext cx="774374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E. 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Eimeria sp.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oocysts are found on a dog’s annual wellness visit.</a:t>
            </a:r>
            <a:endParaRPr lang="en-US" alt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6E193-789A-638B-D236-3FCC0E8EC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54805" y="1760710"/>
            <a:ext cx="11071621" cy="4978257"/>
          </a:xfrm>
        </p:spPr>
        <p:txBody>
          <a:bodyPr>
            <a:noAutofit/>
          </a:bodyPr>
          <a:lstStyle/>
          <a:p>
            <a:pPr marL="341313" indent="-341313"/>
            <a:r>
              <a:rPr lang="en-US" sz="1800" dirty="0">
                <a:latin typeface="Comic Sans MS" panose="030F0702030302020204" pitchFamily="66" charset="0"/>
              </a:rPr>
              <a:t>Host Specificity</a:t>
            </a:r>
          </a:p>
          <a:p>
            <a:pPr marL="682625" lvl="1" indent="-225425"/>
            <a:r>
              <a:rPr lang="en-US" sz="1600" dirty="0">
                <a:latin typeface="Comic Sans MS" panose="030F0702030302020204" pitchFamily="66" charset="0"/>
              </a:rPr>
              <a:t>Degree of Host-Parasite compatibility</a:t>
            </a:r>
          </a:p>
          <a:p>
            <a:pPr marL="682625" lvl="1" indent="-225425"/>
            <a:r>
              <a:rPr lang="en-US" sz="1600" dirty="0">
                <a:latin typeface="Comic Sans MS" panose="030F0702030302020204" pitchFamily="66" charset="0"/>
              </a:rPr>
              <a:t>An inverse relationship of compatibility (</a:t>
            </a:r>
            <a:r>
              <a:rPr lang="en-US" sz="1600" dirty="0">
                <a:latin typeface="Wingdings" panose="05000000000000000000" pitchFamily="2" charset="2"/>
              </a:rPr>
              <a:t>á</a:t>
            </a:r>
            <a:r>
              <a:rPr lang="en-US" sz="1600" dirty="0"/>
              <a:t> Specificity = </a:t>
            </a:r>
            <a:r>
              <a:rPr lang="en-US" sz="1600" dirty="0">
                <a:latin typeface="Wingdings" panose="05000000000000000000" pitchFamily="2" charset="2"/>
              </a:rPr>
              <a:t>â</a:t>
            </a:r>
            <a:r>
              <a:rPr lang="en-US" sz="1600" dirty="0"/>
              <a:t> Host species)</a:t>
            </a:r>
          </a:p>
          <a:p>
            <a:pPr marL="1139825" lvl="2" indent="-225425"/>
            <a:endParaRPr lang="en-US" sz="1200" dirty="0"/>
          </a:p>
          <a:p>
            <a:pPr marL="682625" lvl="1" indent="-225425"/>
            <a:r>
              <a:rPr lang="en-US" sz="1600" dirty="0">
                <a:latin typeface="Comic Sans MS" panose="030F0702030302020204" pitchFamily="66" charset="0"/>
              </a:rPr>
              <a:t>High Host specificity</a:t>
            </a:r>
            <a:endParaRPr lang="en-US" sz="1200" dirty="0">
              <a:latin typeface="Comic Sans MS" panose="030F0702030302020204" pitchFamily="66" charset="0"/>
            </a:endParaRP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Parasite can infect only one or a few host species</a:t>
            </a: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i="1" dirty="0">
                <a:latin typeface="Comic Sans MS" panose="030F0702030302020204" pitchFamily="66" charset="0"/>
              </a:rPr>
              <a:t>Oxyuris, </a:t>
            </a:r>
            <a:r>
              <a:rPr lang="en-US" sz="1400" dirty="0">
                <a:latin typeface="Comic Sans MS" panose="030F0702030302020204" pitchFamily="66" charset="0"/>
              </a:rPr>
              <a:t>Lice, Eimeria, </a:t>
            </a:r>
            <a:r>
              <a:rPr lang="en-US" sz="1000" i="1" dirty="0">
                <a:latin typeface="Comic Sans MS" panose="030F0702030302020204" pitchFamily="66" charset="0"/>
              </a:rPr>
              <a:t>sexual stages of </a:t>
            </a:r>
            <a:r>
              <a:rPr lang="en-US" sz="1400" i="1" dirty="0">
                <a:latin typeface="Comic Sans MS" panose="030F0702030302020204" pitchFamily="66" charset="0"/>
              </a:rPr>
              <a:t>Toxoplasma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Low Host Specificity </a:t>
            </a: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Parasite can infect several or many host species</a:t>
            </a: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i="1" dirty="0">
                <a:latin typeface="Comic Sans MS" panose="030F0702030302020204" pitchFamily="66" charset="0"/>
              </a:rPr>
              <a:t>Physaloptera</a:t>
            </a:r>
            <a:r>
              <a:rPr lang="en-US" sz="1400" dirty="0">
                <a:latin typeface="Comic Sans MS" panose="030F0702030302020204" pitchFamily="66" charset="0"/>
              </a:rPr>
              <a:t>, Fleas, </a:t>
            </a:r>
            <a:r>
              <a:rPr lang="en-US" sz="1000" dirty="0">
                <a:latin typeface="Comic Sans MS" panose="030F0702030302020204" pitchFamily="66" charset="0"/>
              </a:rPr>
              <a:t>asexual stages of </a:t>
            </a:r>
            <a:r>
              <a:rPr lang="en-US" sz="1400" i="1" dirty="0">
                <a:latin typeface="Comic Sans MS" panose="030F0702030302020204" pitchFamily="66" charset="0"/>
              </a:rPr>
              <a:t>Toxoplasma</a:t>
            </a:r>
            <a:r>
              <a:rPr lang="en-US" sz="1400" dirty="0">
                <a:latin typeface="Comic Sans MS" panose="030F0702030302020204" pitchFamily="66" charset="0"/>
              </a:rPr>
              <a:t>) </a:t>
            </a:r>
          </a:p>
          <a:p>
            <a:pPr marL="914400" lvl="2" indent="0">
              <a:buNone/>
            </a:pPr>
            <a:endParaRPr lang="en-US" sz="1000" dirty="0">
              <a:latin typeface="Comic Sans MS" panose="030F0702030302020204" pitchFamily="66" charset="0"/>
            </a:endParaRPr>
          </a:p>
          <a:p>
            <a:pPr marL="341313" indent="-341313"/>
            <a:r>
              <a:rPr lang="en-US" sz="1800" dirty="0">
                <a:latin typeface="Comic Sans MS" panose="030F0702030302020204" pitchFamily="66" charset="0"/>
              </a:rPr>
              <a:t>Prepatent  v/s  Patent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Prepatent Period (PPP) – developmental / maturation time needed between time of infection to the production of offspring. Determines the timing of treatment for control measures.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Patent - an infection where sexually mature parasites are generating offspring.</a:t>
            </a:r>
          </a:p>
          <a:p>
            <a:pPr marL="457200" lvl="1" indent="0">
              <a:buNone/>
            </a:pPr>
            <a:endParaRPr lang="en-US" sz="1000" dirty="0">
              <a:latin typeface="Comic Sans MS" panose="030F0702030302020204" pitchFamily="66" charset="0"/>
            </a:endParaRPr>
          </a:p>
          <a:p>
            <a:pPr marL="341313" indent="-341313"/>
            <a:r>
              <a:rPr lang="en-US" sz="1800" dirty="0">
                <a:latin typeface="Comic Sans MS" panose="030F0702030302020204" pitchFamily="66" charset="0"/>
              </a:rPr>
              <a:t>Zoonosis -  an animal disease transmitted to humans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D66FD56-9F5D-1650-0318-53A10BCF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05" y="712508"/>
            <a:ext cx="4640676" cy="655638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latin typeface="Comic Sans MS" panose="030F0702030302020204" pitchFamily="66" charset="0"/>
              </a:rPr>
              <a:t>Other Concepts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14B9E-6C86-0A65-E22B-5EE0C4623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2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DF00-CBFE-8E0E-2563-7D02ECEA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6E33-3AD0-8AD2-438F-F6AFB44F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32" y="4467061"/>
            <a:ext cx="9807451" cy="1362075"/>
          </a:xfrm>
        </p:spPr>
        <p:txBody>
          <a:bodyPr/>
          <a:lstStyle/>
          <a:p>
            <a:r>
              <a:rPr lang="en-US" sz="3200" dirty="0"/>
              <a:t>Clinical Thought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C406B-3A94-D66A-0EB1-AF29D06EE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834" y="2858585"/>
            <a:ext cx="9807450" cy="1500187"/>
          </a:xfrm>
        </p:spPr>
        <p:txBody>
          <a:bodyPr/>
          <a:lstStyle/>
          <a:p>
            <a:r>
              <a:rPr lang="en-US" dirty="0"/>
              <a:t>AHD: Parasitology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2A708-83D0-61BD-5658-17EC27A46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5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Comic Sans MS" charset="0"/>
              </a:rPr>
              <a:t>Controlling Parasites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2756087" y="1839571"/>
            <a:ext cx="66798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omic Sans MS" panose="030F0702030302020204" pitchFamily="66" charset="0"/>
              </a:rPr>
              <a:t>Assume you are working at a Wildlife Rehab facility.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1848643" y="3418697"/>
            <a:ext cx="8494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latin typeface="Comic Sans MS" panose="030F0702030302020204" pitchFamily="66" charset="0"/>
              </a:rPr>
              <a:t>1. Regarding the concern for re-infection &amp; build-up of the parasite population; Rank the following 3 parasites on basis of concern?  (low, moderate, high)</a:t>
            </a:r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1904999" y="4967786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latin typeface="Comic Sans MS" panose="030F0702030302020204" pitchFamily="66" charset="0"/>
              </a:rPr>
              <a:t>2. What would you generally do to control reinfection?</a:t>
            </a:r>
          </a:p>
          <a:p>
            <a:pPr eaLnBrk="1" hangingPunct="1"/>
            <a:r>
              <a:rPr lang="en-US" altLang="en-US" sz="2400" b="1" dirty="0">
                <a:latin typeface="Comic Sans MS" panose="030F0702030302020204" pitchFamily="66" charset="0"/>
              </a:rPr>
              <a:t>	Sanitation    or    Pest Control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7B3EE-B9AD-AC8D-9852-08F0C1AC4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2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rat&#10;&#10;Description automatically generated">
            <a:extLst>
              <a:ext uri="{FF2B5EF4-FFF2-40B4-BE49-F238E27FC236}">
                <a16:creationId xmlns:a16="http://schemas.microsoft.com/office/drawing/2014/main" id="{90F1B86D-5E85-78D5-A478-ACD2F5BBCA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20" y="3442986"/>
            <a:ext cx="3928603" cy="30863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F8C60-9996-AE36-4153-C76C9291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D3BBE-917A-F8B0-5A32-4CAD9B33FF10}"/>
              </a:ext>
            </a:extLst>
          </p:cNvPr>
          <p:cNvSpPr txBox="1"/>
          <p:nvPr/>
        </p:nvSpPr>
        <p:spPr>
          <a:xfrm>
            <a:off x="513520" y="588964"/>
            <a:ext cx="259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Concern for reinfection, </a:t>
            </a:r>
          </a:p>
          <a:p>
            <a:r>
              <a:rPr lang="en-US" sz="1600" dirty="0">
                <a:latin typeface="Comic Sans MS"/>
                <a:cs typeface="Comic Sans MS"/>
              </a:rPr>
              <a:t>build up of large </a:t>
            </a:r>
          </a:p>
          <a:p>
            <a:r>
              <a:rPr lang="en-US" sz="1600" dirty="0">
                <a:latin typeface="Comic Sans MS"/>
                <a:cs typeface="Comic Sans MS"/>
              </a:rPr>
              <a:t>parasite population </a:t>
            </a:r>
          </a:p>
          <a:p>
            <a:r>
              <a:rPr lang="en-US" sz="1600" dirty="0">
                <a:latin typeface="Comic Sans MS"/>
                <a:cs typeface="Comic Sans MS"/>
              </a:rPr>
              <a:t>in the host ?</a:t>
            </a:r>
          </a:p>
          <a:p>
            <a:endParaRPr lang="en-US" sz="1200" dirty="0">
              <a:latin typeface="Comic Sans MS"/>
              <a:cs typeface="Comic Sans MS"/>
            </a:endParaRPr>
          </a:p>
          <a:p>
            <a:r>
              <a:rPr lang="en-US" sz="1600" dirty="0">
                <a:latin typeface="Comic Sans MS"/>
                <a:cs typeface="Comic Sans MS"/>
              </a:rPr>
              <a:t>+  low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  moderate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+++  high concern</a:t>
            </a:r>
          </a:p>
        </p:txBody>
      </p:sp>
      <p:pic>
        <p:nvPicPr>
          <p:cNvPr id="2" name="Picture 1" descr="A cartoon of a rat&#10;&#10;Description automatically generated">
            <a:extLst>
              <a:ext uri="{FF2B5EF4-FFF2-40B4-BE49-F238E27FC236}">
                <a16:creationId xmlns:a16="http://schemas.microsoft.com/office/drawing/2014/main" id="{937312CC-35A9-D9FC-6000-7680E8F911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421" y="142890"/>
            <a:ext cx="4115157" cy="3086367"/>
          </a:xfrm>
          <a:prstGeom prst="rect">
            <a:avLst/>
          </a:prstGeom>
        </p:spPr>
      </p:pic>
      <p:pic>
        <p:nvPicPr>
          <p:cNvPr id="4" name="Picture 3" descr="A diagram of a rodent&#10;&#10;Description automatically generated">
            <a:extLst>
              <a:ext uri="{FF2B5EF4-FFF2-40B4-BE49-F238E27FC236}">
                <a16:creationId xmlns:a16="http://schemas.microsoft.com/office/drawing/2014/main" id="{59A76285-B0D7-CB3C-186D-FBC037FE8F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121" y="3502153"/>
            <a:ext cx="4115157" cy="3086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DD2BCF-5F28-0D2F-FDCB-EE6A198F4AE0}"/>
              </a:ext>
            </a:extLst>
          </p:cNvPr>
          <p:cNvSpPr txBox="1"/>
          <p:nvPr/>
        </p:nvSpPr>
        <p:spPr>
          <a:xfrm>
            <a:off x="9087679" y="588964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Primary Control Effort?</a:t>
            </a:r>
          </a:p>
          <a:p>
            <a:endParaRPr lang="en-US" sz="1200" dirty="0">
              <a:latin typeface="Comic Sans MS"/>
              <a:cs typeface="Comic Sans MS"/>
            </a:endParaRPr>
          </a:p>
          <a:p>
            <a:r>
              <a:rPr lang="en-US" sz="1600" dirty="0">
                <a:latin typeface="Comic Sans MS"/>
                <a:cs typeface="Comic Sans MS"/>
              </a:rPr>
              <a:t>Sanitation</a:t>
            </a:r>
          </a:p>
          <a:p>
            <a:r>
              <a:rPr lang="en-US" sz="1600" dirty="0">
                <a:latin typeface="Comic Sans MS"/>
                <a:cs typeface="Comic Sans MS"/>
              </a:rPr>
              <a:t>Pest Control </a:t>
            </a:r>
          </a:p>
        </p:txBody>
      </p:sp>
    </p:spTree>
    <p:extLst>
      <p:ext uri="{BB962C8B-B14F-4D97-AF65-F5344CB8AC3E}">
        <p14:creationId xmlns:p14="http://schemas.microsoft.com/office/powerpoint/2010/main" val="2858318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BF38D-1073-FF37-B50C-B230FDAF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19B-A435-F671-8650-F3FD264C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32" y="4467061"/>
            <a:ext cx="9807451" cy="1362075"/>
          </a:xfrm>
        </p:spPr>
        <p:txBody>
          <a:bodyPr/>
          <a:lstStyle/>
          <a:p>
            <a:r>
              <a:rPr lang="en-US" sz="3200" dirty="0"/>
              <a:t>Take-Home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F1123-2D01-A247-5871-65A2445F5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834" y="2858585"/>
            <a:ext cx="9807450" cy="1500187"/>
          </a:xfrm>
        </p:spPr>
        <p:txBody>
          <a:bodyPr/>
          <a:lstStyle/>
          <a:p>
            <a:r>
              <a:rPr lang="en-US" dirty="0"/>
              <a:t>AHD: Parasitology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1F7D-9964-4584-376F-A13BC2C50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6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Comic Sans MS" charset="0"/>
              </a:rPr>
              <a:t>Take Home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817417" y="1773084"/>
            <a:ext cx="9836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27012" lvl="1" indent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Importance of knowing life cycles for successful clinical cases and disease control.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73280" y="2957950"/>
            <a:ext cx="10609120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4212" lvl="1" indent="-457200" eaLnBrk="1" hangingPunct="1">
              <a:spcBef>
                <a:spcPct val="20000"/>
              </a:spcBef>
              <a:buClr>
                <a:srgbClr val="0070C0"/>
              </a:buClr>
              <a:buSzPct val="100000"/>
              <a:buFont typeface="Comic Sans MS" panose="030F0702030302020204" pitchFamily="66" charset="0"/>
              <a:buChar char="€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Concepts that should become “second nature”:</a:t>
            </a:r>
          </a:p>
          <a:p>
            <a:pPr marL="1084262" lvl="2" indent="-4572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Infection v/s Infectious v/s Disease</a:t>
            </a:r>
          </a:p>
          <a:p>
            <a:pPr marL="1084262" lvl="2" indent="-4572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Host Specificity:  Low v/s High</a:t>
            </a:r>
          </a:p>
          <a:p>
            <a:pPr marL="1084262" lvl="2" indent="-4572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Life Cycles: Direct v/s Indirect</a:t>
            </a:r>
          </a:p>
          <a:p>
            <a:pPr marL="1084262" lvl="2" indent="-4572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Prepatent v/s Patent</a:t>
            </a:r>
          </a:p>
          <a:p>
            <a:pPr marL="1084262" lvl="2" indent="-4572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Parasite Stage: Larva, Infective Larva, Adult </a:t>
            </a:r>
          </a:p>
          <a:p>
            <a:pPr marL="1084262" lvl="2" indent="-4572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Hosts: Definitive  v/s  Intermediate  v/s  Paratenic</a:t>
            </a:r>
          </a:p>
          <a:p>
            <a:pPr marL="1084262" lvl="2" indent="-457200" eaLnBrk="1" hangingPunct="1">
              <a:spcBef>
                <a:spcPct val="20000"/>
              </a:spcBef>
              <a:buClr>
                <a:srgbClr val="00B050"/>
              </a:buClr>
              <a:buSzPct val="100000"/>
              <a:buFont typeface="Comic Sans MS" panose="030F0702030302020204" pitchFamily="66" charset="0"/>
              <a:buChar char="₻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Zoonosis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87154F-43D6-41C1-3562-609E13CD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8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" descr="ncs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42" y="15792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46685-94CE-9F98-E8F8-9D2B48F4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 descr="A logo for a veterinary parasitology group&#10;&#10;Description automatically generated">
            <a:extLst>
              <a:ext uri="{FF2B5EF4-FFF2-40B4-BE49-F238E27FC236}">
                <a16:creationId xmlns:a16="http://schemas.microsoft.com/office/drawing/2014/main" id="{CA1A6AA3-E062-8DBE-C94D-4CB605A738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5" y="114299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185D-7A61-594D-F346-F99E0C74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Parasites in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ABA7C-EFC7-8706-B23D-E273C68AAC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96446"/>
            <a:ext cx="10972802" cy="4525963"/>
          </a:xfrm>
        </p:spPr>
        <p:txBody>
          <a:bodyPr/>
          <a:lstStyle/>
          <a:p>
            <a:pPr marL="225425" indent="-225425"/>
            <a:r>
              <a:rPr lang="en-US" sz="2000" dirty="0">
                <a:latin typeface="Comic Sans MS"/>
                <a:cs typeface="Comic Sans MS"/>
              </a:rPr>
              <a:t>In a veterinary practice how much time &amp; effort is spent on Parasite issues?</a:t>
            </a:r>
          </a:p>
          <a:p>
            <a:pPr marL="682625" lvl="1" indent="-220663"/>
            <a:r>
              <a:rPr lang="en-US" sz="1600" dirty="0">
                <a:latin typeface="Comic Sans MS"/>
                <a:cs typeface="Comic Sans MS"/>
              </a:rPr>
              <a:t> </a:t>
            </a:r>
          </a:p>
          <a:p>
            <a:pPr marL="339725" lvl="1" indent="0">
              <a:buNone/>
            </a:pPr>
            <a:endParaRPr lang="en-US" sz="1600" dirty="0">
              <a:latin typeface="Comic Sans MS"/>
              <a:cs typeface="Comic Sans MS"/>
            </a:endParaRPr>
          </a:p>
          <a:p>
            <a:pPr marL="225425" indent="-225425"/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What parasites are often diagnosed in a veterinary practice?</a:t>
            </a:r>
          </a:p>
          <a:p>
            <a:pPr marL="688975" lvl="1" indent="-236538"/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pPr marL="452437" lvl="1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  </a:t>
            </a:r>
          </a:p>
          <a:p>
            <a:pPr marL="227013" indent="-236538"/>
            <a:r>
              <a:rPr lang="en-US" sz="2000" dirty="0">
                <a:latin typeface="Comic Sans MS" panose="030F0702030302020204" pitchFamily="66" charset="0"/>
              </a:rPr>
              <a:t>What parasites are managed prophylactically?</a:t>
            </a:r>
          </a:p>
          <a:p>
            <a:pPr marL="688975" lvl="1" indent="-236538"/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pPr marL="452437" lvl="1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227013" indent="-236538"/>
            <a:r>
              <a:rPr lang="en-US" sz="2000" dirty="0">
                <a:latin typeface="Comic Sans MS" panose="030F0702030302020204" pitchFamily="66" charset="0"/>
              </a:rPr>
              <a:t>What growing issue has made managing some parasites difficult?</a:t>
            </a:r>
          </a:p>
          <a:p>
            <a:pPr marL="688975" lvl="1" indent="-236538"/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pPr marL="452437" lvl="1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227013" indent="-236538"/>
            <a:r>
              <a:rPr lang="en-US" sz="2000" dirty="0">
                <a:latin typeface="Comic Sans MS" panose="030F0702030302020204" pitchFamily="66" charset="0"/>
              </a:rPr>
              <a:t>Which parasites are currently showing _____________?</a:t>
            </a:r>
          </a:p>
          <a:p>
            <a:pPr marL="688975" lvl="1" indent="-236538"/>
            <a:r>
              <a:rPr lang="en-US" sz="1600" i="1" dirty="0">
                <a:latin typeface="Comic Sans MS" panose="030F0702030302020204" pitchFamily="66" charset="0"/>
              </a:rPr>
              <a:t> 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688975" lvl="1" indent="-236538"/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4BCF9-1565-E79B-9FF5-409353B0E7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4274F03-9F2A-0CBA-728B-0AEE3A89A6CE}"/>
              </a:ext>
            </a:extLst>
          </p:cNvPr>
          <p:cNvSpPr txBox="1">
            <a:spLocks/>
          </p:cNvSpPr>
          <p:nvPr/>
        </p:nvSpPr>
        <p:spPr bwMode="auto">
          <a:xfrm>
            <a:off x="813536" y="1848049"/>
            <a:ext cx="10564929" cy="44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Comic Sans MS" panose="030F0702030302020204" pitchFamily="66" charset="0"/>
              <a:buChar char="€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06450" indent="-349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Comic Sans MS" panose="030F0702030302020204" pitchFamily="66" charset="0"/>
              <a:buChar char="₻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349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Comic Sans MS" panose="030F0702030302020204" pitchFamily="66" charset="0"/>
              <a:buChar char="Ж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605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Comic Sans MS" panose="030F0702030302020204" pitchFamily="66" charset="0"/>
              <a:buChar char="Ђ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Comic Sans MS" panose="030F0702030302020204" pitchFamily="66" charset="0"/>
              <a:buChar char="₹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/>
            <a:r>
              <a:rPr lang="en-US" sz="3600" kern="0" dirty="0">
                <a:latin typeface="Comic Sans MS"/>
              </a:rPr>
              <a:t>Intimate relationship between two hetero-specific organisms, in which the parasite, usually the smaller symbiont, is metabolically dependent on the host.</a:t>
            </a:r>
          </a:p>
          <a:p>
            <a:pPr marL="457200" indent="-457200"/>
            <a:endParaRPr lang="en-US" sz="3600" kern="0" dirty="0">
              <a:latin typeface="Comic Sans MS"/>
              <a:cs typeface="Comic Sans MS"/>
            </a:endParaRPr>
          </a:p>
          <a:p>
            <a:pPr marL="457200" indent="-457200"/>
            <a:r>
              <a:rPr lang="en-US" sz="3600" kern="0" dirty="0">
                <a:latin typeface="Comic Sans MS"/>
              </a:rPr>
              <a:t>One symbiont (host) is harmed, while the other symbiont (parasite) benefits.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E32F30-E581-4A4F-7BAF-52E5E28C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65" y="386922"/>
            <a:ext cx="9643070" cy="1143000"/>
          </a:xfrm>
        </p:spPr>
        <p:txBody>
          <a:bodyPr/>
          <a:lstStyle/>
          <a:p>
            <a:r>
              <a:rPr lang="en-US" sz="6000" b="1" dirty="0"/>
              <a:t>Parasitism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5CDE2-C642-22AF-BB6B-B75F84B7B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4DC2-4959-4E58-9D81-51F2FE5449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3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185D-7A61-594D-F346-F99E0C74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102467" cy="1143000"/>
          </a:xfrm>
        </p:spPr>
        <p:txBody>
          <a:bodyPr/>
          <a:lstStyle/>
          <a:p>
            <a:r>
              <a:rPr lang="en-US" b="1" dirty="0"/>
              <a:t>Parasite Groups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0CBC2D-B08C-B310-236B-F5412E8B06C6}"/>
              </a:ext>
            </a:extLst>
          </p:cNvPr>
          <p:cNvGrpSpPr/>
          <p:nvPr/>
        </p:nvGrpSpPr>
        <p:grpSpPr>
          <a:xfrm>
            <a:off x="7827780" y="1763513"/>
            <a:ext cx="3392756" cy="1534551"/>
            <a:chOff x="632178" y="1941689"/>
            <a:chExt cx="3392756" cy="15345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6F6E08-EEFA-CB21-BEE7-DA2427744A3C}"/>
                </a:ext>
              </a:extLst>
            </p:cNvPr>
            <p:cNvSpPr txBox="1"/>
            <p:nvPr/>
          </p:nvSpPr>
          <p:spPr>
            <a:xfrm>
              <a:off x="632178" y="2524298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 Bold" panose="030F0902030302020204" pitchFamily="66" charset="0"/>
                </a:rPr>
                <a:t>Protozoa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650F2E-7B51-AD25-E3EC-AB7024126100}"/>
                </a:ext>
              </a:extLst>
            </p:cNvPr>
            <p:cNvGrpSpPr/>
            <p:nvPr/>
          </p:nvGrpSpPr>
          <p:grpSpPr>
            <a:xfrm>
              <a:off x="1994062" y="1941689"/>
              <a:ext cx="2030872" cy="1534551"/>
              <a:chOff x="1994062" y="1941689"/>
              <a:chExt cx="2030872" cy="153455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3ADE61-9A70-522A-FCD0-D517EE6FB314}"/>
                  </a:ext>
                </a:extLst>
              </p:cNvPr>
              <p:cNvSpPr txBox="1"/>
              <p:nvPr/>
            </p:nvSpPr>
            <p:spPr>
              <a:xfrm>
                <a:off x="2458480" y="1941689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 Bold" panose="030F0902030302020204" pitchFamily="66" charset="0"/>
                  </a:rPr>
                  <a:t>Hemoflagellates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EFE48-ADFF-3257-7D07-4EA76C5B393D}"/>
                  </a:ext>
                </a:extLst>
              </p:cNvPr>
              <p:cNvSpPr txBox="1"/>
              <p:nvPr/>
            </p:nvSpPr>
            <p:spPr>
              <a:xfrm>
                <a:off x="2458480" y="2271591"/>
                <a:ext cx="1532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latin typeface="Comic Sans MS Bold" panose="030F0902030302020204" pitchFamily="66" charset="0"/>
                  </a:rPr>
                  <a:t>Mucoflagellates</a:t>
                </a:r>
                <a:endParaRPr lang="en-US" sz="1400" dirty="0">
                  <a:latin typeface="Comic Sans MS Bold" panose="030F0902030302020204" pitchFamily="66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0DA6C6-D339-97E8-5D2E-93B3F610FB60}"/>
                  </a:ext>
                </a:extLst>
              </p:cNvPr>
              <p:cNvSpPr txBox="1"/>
              <p:nvPr/>
            </p:nvSpPr>
            <p:spPr>
              <a:xfrm>
                <a:off x="2458480" y="2838562"/>
                <a:ext cx="10631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 Bold" panose="030F0902030302020204" pitchFamily="66" charset="0"/>
                  </a:rPr>
                  <a:t>Coccidians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976A97-6C88-FF31-D7F3-672EF7BAFA63}"/>
                  </a:ext>
                </a:extLst>
              </p:cNvPr>
              <p:cNvSpPr txBox="1"/>
              <p:nvPr/>
            </p:nvSpPr>
            <p:spPr>
              <a:xfrm>
                <a:off x="2458480" y="3168463"/>
                <a:ext cx="10727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latin typeface="Comic Sans MS Bold" panose="030F0902030302020204" pitchFamily="66" charset="0"/>
                  </a:rPr>
                  <a:t>Piroplasms</a:t>
                </a:r>
                <a:endParaRPr lang="en-US" sz="1400" dirty="0">
                  <a:latin typeface="Comic Sans MS Bold" panose="030F0902030302020204" pitchFamily="66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3530BF9-7545-8319-655B-CD0C91E1A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4062" y="2087931"/>
                <a:ext cx="510498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2F00C2-A082-84EA-9828-F38BEFAB8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5967" y="2425479"/>
                <a:ext cx="510498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C460805-1D34-0370-FF97-E62B48F4E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5967" y="2992450"/>
                <a:ext cx="510498" cy="364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23B78FF-03AA-0754-5EA5-55392D2914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4062" y="3331638"/>
                <a:ext cx="510498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B3AFC58-4E1A-C6D7-88F0-BE4E01434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5967" y="2087931"/>
                <a:ext cx="0" cy="124370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8773F3-7334-9652-B813-858752B85065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1777043" y="2708964"/>
              <a:ext cx="228924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A7B573-24AB-FA15-2D64-3F2C476F7AC7}"/>
              </a:ext>
            </a:extLst>
          </p:cNvPr>
          <p:cNvGrpSpPr/>
          <p:nvPr/>
        </p:nvGrpSpPr>
        <p:grpSpPr>
          <a:xfrm>
            <a:off x="5257803" y="3301074"/>
            <a:ext cx="3689448" cy="1534551"/>
            <a:chOff x="5514978" y="3301074"/>
            <a:chExt cx="3689448" cy="153455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04238D-5234-246A-4EA5-7568033043D6}"/>
                </a:ext>
              </a:extLst>
            </p:cNvPr>
            <p:cNvSpPr txBox="1"/>
            <p:nvPr/>
          </p:nvSpPr>
          <p:spPr>
            <a:xfrm>
              <a:off x="5514978" y="3906178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 Bold" panose="030F0902030302020204" pitchFamily="66" charset="0"/>
                </a:rPr>
                <a:t>Helminths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630F0A-82D9-519B-2912-59A4A835AD94}"/>
                </a:ext>
              </a:extLst>
            </p:cNvPr>
            <p:cNvGrpSpPr/>
            <p:nvPr/>
          </p:nvGrpSpPr>
          <p:grpSpPr>
            <a:xfrm>
              <a:off x="6773797" y="3301074"/>
              <a:ext cx="2430629" cy="1534551"/>
              <a:chOff x="7573897" y="3329649"/>
              <a:chExt cx="2430629" cy="153455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BCFDE0-9C3F-1439-9039-579E8FE325BC}"/>
                  </a:ext>
                </a:extLst>
              </p:cNvPr>
              <p:cNvSpPr txBox="1"/>
              <p:nvPr/>
            </p:nvSpPr>
            <p:spPr>
              <a:xfrm>
                <a:off x="8292198" y="3329649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 Bold" panose="030F0902030302020204" pitchFamily="66" charset="0"/>
                  </a:rPr>
                  <a:t>Trematodes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A2144F-62BB-25CF-BF02-43359D89D1C3}"/>
                  </a:ext>
                </a:extLst>
              </p:cNvPr>
              <p:cNvSpPr txBox="1"/>
              <p:nvPr/>
            </p:nvSpPr>
            <p:spPr>
              <a:xfrm>
                <a:off x="8292198" y="3659551"/>
                <a:ext cx="9589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 Bold" panose="030F0902030302020204" pitchFamily="66" charset="0"/>
                  </a:rPr>
                  <a:t>Cestodes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A9848CE-A2C5-59D8-C909-39F7C5FB4B1B}"/>
                  </a:ext>
                </a:extLst>
              </p:cNvPr>
              <p:cNvSpPr txBox="1"/>
              <p:nvPr/>
            </p:nvSpPr>
            <p:spPr>
              <a:xfrm>
                <a:off x="8292198" y="4226522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 Bold" panose="030F0902030302020204" pitchFamily="66" charset="0"/>
                  </a:rPr>
                  <a:t>Nematodes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90713C-141F-B4A1-6811-E8E9246CE9CE}"/>
                  </a:ext>
                </a:extLst>
              </p:cNvPr>
              <p:cNvSpPr txBox="1"/>
              <p:nvPr/>
            </p:nvSpPr>
            <p:spPr>
              <a:xfrm>
                <a:off x="8292198" y="4556423"/>
                <a:ext cx="17123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 Bold" panose="030F0902030302020204" pitchFamily="66" charset="0"/>
                  </a:rPr>
                  <a:t>Acanthocephalans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A5ABEB-84A0-058F-7957-2C0B7B5F7D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780" y="3475891"/>
                <a:ext cx="508117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12D8842-1260-B7A5-7768-FFCB362EEE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8635" y="3813439"/>
                <a:ext cx="49202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3DB6925-865D-B6BE-FF9D-B73634683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1016" y="4384053"/>
                <a:ext cx="49202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19CB971-4F6A-CE81-270C-BF35C01A67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780" y="4719598"/>
                <a:ext cx="510498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CCB5649-21EE-2102-EFFD-E7C85898FE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9685" y="3475891"/>
                <a:ext cx="0" cy="124370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0765961-4186-5FC3-924B-AC3B193C5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3897" y="4119419"/>
                <a:ext cx="2699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6EA8739B-EAB3-263E-B899-360A385570AB}"/>
              </a:ext>
            </a:extLst>
          </p:cNvPr>
          <p:cNvSpPr txBox="1">
            <a:spLocks/>
          </p:cNvSpPr>
          <p:nvPr/>
        </p:nvSpPr>
        <p:spPr bwMode="auto">
          <a:xfrm>
            <a:off x="860385" y="1953737"/>
            <a:ext cx="4076689" cy="43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Comic Sans MS" panose="030F0702030302020204" pitchFamily="66" charset="0"/>
              <a:buChar char="€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06450" indent="-349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Comic Sans MS" panose="030F0702030302020204" pitchFamily="66" charset="0"/>
              <a:buChar char="₻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349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Comic Sans MS" panose="030F0702030302020204" pitchFamily="66" charset="0"/>
              <a:buChar char="Ж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605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Comic Sans MS" panose="030F0702030302020204" pitchFamily="66" charset="0"/>
              <a:buChar char="Ђ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Comic Sans MS" panose="030F0702030302020204" pitchFamily="66" charset="0"/>
              <a:buChar char="₹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Comic Sans MS" panose="030F0702030302020204" pitchFamily="66" charset="0"/>
              <a:buNone/>
            </a:pPr>
            <a:r>
              <a:rPr lang="en-US" b="1" u="sng" kern="0" dirty="0">
                <a:latin typeface="Comic Sans MS"/>
                <a:cs typeface="Comic Sans MS"/>
              </a:rPr>
              <a:t>Infectious diseases</a:t>
            </a:r>
          </a:p>
          <a:p>
            <a:pPr marL="0" indent="0" algn="ctr">
              <a:buFont typeface="Comic Sans MS" panose="030F0702030302020204" pitchFamily="66" charset="0"/>
              <a:buNone/>
            </a:pPr>
            <a:endParaRPr lang="en-US" sz="1050" b="1" u="sng" kern="0" dirty="0">
              <a:latin typeface="Comic Sans MS"/>
              <a:cs typeface="Comic Sans MS"/>
            </a:endParaRPr>
          </a:p>
          <a:p>
            <a:pPr marL="225425" indent="-225425"/>
            <a:r>
              <a:rPr lang="en-US" sz="2400" kern="0" dirty="0">
                <a:latin typeface="Comic Sans MS"/>
                <a:cs typeface="Comic Sans MS"/>
              </a:rPr>
              <a:t>Microbiology</a:t>
            </a:r>
          </a:p>
          <a:p>
            <a:pPr marL="687387" lvl="1" indent="-225425"/>
            <a:r>
              <a:rPr lang="en-US" sz="1800" kern="0" dirty="0">
                <a:latin typeface="Comic Sans MS"/>
                <a:cs typeface="Comic Sans MS"/>
              </a:rPr>
              <a:t>Virology</a:t>
            </a:r>
          </a:p>
          <a:p>
            <a:pPr marL="687387" lvl="1" indent="-225425"/>
            <a:r>
              <a:rPr lang="en-US" sz="1800" kern="0" dirty="0">
                <a:latin typeface="Comic Sans MS"/>
                <a:cs typeface="Comic Sans MS"/>
              </a:rPr>
              <a:t>Bacteriology</a:t>
            </a:r>
          </a:p>
          <a:p>
            <a:pPr marL="687387" lvl="1" indent="-225425"/>
            <a:r>
              <a:rPr lang="en-US" sz="1800" kern="0" dirty="0">
                <a:latin typeface="Comic Sans MS"/>
                <a:cs typeface="Comic Sans MS"/>
              </a:rPr>
              <a:t>Mycology</a:t>
            </a:r>
          </a:p>
          <a:p>
            <a:pPr marL="461962" lvl="1" indent="0">
              <a:buNone/>
            </a:pPr>
            <a:endParaRPr lang="en-US" sz="1800" kern="0" dirty="0">
              <a:latin typeface="Comic Sans MS"/>
              <a:cs typeface="Comic Sans MS"/>
            </a:endParaRPr>
          </a:p>
          <a:p>
            <a:pPr marL="225425" indent="-225425"/>
            <a:r>
              <a:rPr lang="en-US" sz="2400" kern="0" dirty="0">
                <a:latin typeface="Comic Sans MS"/>
                <a:cs typeface="Comic Sans MS"/>
              </a:rPr>
              <a:t>Parasitology</a:t>
            </a:r>
          </a:p>
          <a:p>
            <a:pPr marL="687387" lvl="1" indent="-225425"/>
            <a:r>
              <a:rPr lang="en-US" sz="1800" kern="0" dirty="0">
                <a:latin typeface="Comic Sans MS"/>
                <a:cs typeface="Comic Sans MS"/>
              </a:rPr>
              <a:t>Protozoology </a:t>
            </a:r>
          </a:p>
          <a:p>
            <a:pPr marL="687387" lvl="1" indent="-225425"/>
            <a:r>
              <a:rPr lang="en-US" sz="1800" kern="0" dirty="0">
                <a:latin typeface="Comic Sans MS"/>
                <a:cs typeface="Comic Sans MS"/>
              </a:rPr>
              <a:t>Helminthology</a:t>
            </a:r>
          </a:p>
          <a:p>
            <a:pPr marL="687387" lvl="1" indent="-225425"/>
            <a:r>
              <a:rPr lang="en-US" sz="1800" kern="0" dirty="0">
                <a:latin typeface="Comic Sans MS"/>
                <a:cs typeface="Comic Sans MS"/>
              </a:rPr>
              <a:t>Entomology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0FC030-E86B-9BDB-42DA-8AF1054BEB3D}"/>
              </a:ext>
            </a:extLst>
          </p:cNvPr>
          <p:cNvSpPr txBox="1"/>
          <p:nvPr/>
        </p:nvSpPr>
        <p:spPr>
          <a:xfrm>
            <a:off x="7945643" y="53961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 Bold" panose="030F0902030302020204" pitchFamily="66" charset="0"/>
              </a:rPr>
              <a:t>Arthropods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781BDE-2DA7-85C0-33D5-2B9942E81486}"/>
              </a:ext>
            </a:extLst>
          </p:cNvPr>
          <p:cNvSpPr txBox="1"/>
          <p:nvPr/>
        </p:nvSpPr>
        <p:spPr>
          <a:xfrm>
            <a:off x="10050024" y="5747163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 Bold" panose="030F0902030302020204" pitchFamily="66" charset="0"/>
              </a:rPr>
              <a:t>Lice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33A5F5-1DAF-01E5-9565-210F86137966}"/>
              </a:ext>
            </a:extLst>
          </p:cNvPr>
          <p:cNvSpPr txBox="1"/>
          <p:nvPr/>
        </p:nvSpPr>
        <p:spPr>
          <a:xfrm>
            <a:off x="10050024" y="605798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 Bold" panose="030F0902030302020204" pitchFamily="66" charset="0"/>
              </a:rPr>
              <a:t>Fleas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6F70FD-14E6-EE4B-3583-EEDC59670408}"/>
              </a:ext>
            </a:extLst>
          </p:cNvPr>
          <p:cNvCxnSpPr>
            <a:cxnSpLocks/>
          </p:cNvCxnSpPr>
          <p:nvPr/>
        </p:nvCxnSpPr>
        <p:spPr>
          <a:xfrm>
            <a:off x="9604080" y="4996532"/>
            <a:ext cx="49202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E9D3AE-252C-4D54-D273-9CED973EB81A}"/>
              </a:ext>
            </a:extLst>
          </p:cNvPr>
          <p:cNvCxnSpPr>
            <a:cxnSpLocks/>
          </p:cNvCxnSpPr>
          <p:nvPr/>
        </p:nvCxnSpPr>
        <p:spPr>
          <a:xfrm>
            <a:off x="9615985" y="5283590"/>
            <a:ext cx="49202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D97206-4BA0-2BF5-4C5E-773DC225E770}"/>
              </a:ext>
            </a:extLst>
          </p:cNvPr>
          <p:cNvCxnSpPr>
            <a:cxnSpLocks/>
          </p:cNvCxnSpPr>
          <p:nvPr/>
        </p:nvCxnSpPr>
        <p:spPr>
          <a:xfrm>
            <a:off x="9615985" y="5904694"/>
            <a:ext cx="49202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D52F50-EBBF-6BAC-D54C-41E00E5AD811}"/>
              </a:ext>
            </a:extLst>
          </p:cNvPr>
          <p:cNvCxnSpPr>
            <a:cxnSpLocks/>
          </p:cNvCxnSpPr>
          <p:nvPr/>
        </p:nvCxnSpPr>
        <p:spPr>
          <a:xfrm>
            <a:off x="9615985" y="6206372"/>
            <a:ext cx="49202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37DFE0-1C53-7E1A-3C03-727AAD19002E}"/>
              </a:ext>
            </a:extLst>
          </p:cNvPr>
          <p:cNvCxnSpPr>
            <a:cxnSpLocks/>
          </p:cNvCxnSpPr>
          <p:nvPr/>
        </p:nvCxnSpPr>
        <p:spPr>
          <a:xfrm>
            <a:off x="9615985" y="4996532"/>
            <a:ext cx="0" cy="152615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1EE3551-43B1-11B4-5079-C940F6859A84}"/>
              </a:ext>
            </a:extLst>
          </p:cNvPr>
          <p:cNvCxnSpPr>
            <a:cxnSpLocks/>
          </p:cNvCxnSpPr>
          <p:nvPr/>
        </p:nvCxnSpPr>
        <p:spPr>
          <a:xfrm>
            <a:off x="9604080" y="6522689"/>
            <a:ext cx="49202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F7576AA-C03D-3FA6-4CA9-2AD03F481BCD}"/>
              </a:ext>
            </a:extLst>
          </p:cNvPr>
          <p:cNvSpPr txBox="1"/>
          <p:nvPr/>
        </p:nvSpPr>
        <p:spPr>
          <a:xfrm>
            <a:off x="10050024" y="636880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 Bold" panose="030F0902030302020204" pitchFamily="66" charset="0"/>
              </a:rPr>
              <a:t>Flies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03B7F0-861A-A6F1-3DA0-0B0A550D7198}"/>
              </a:ext>
            </a:extLst>
          </p:cNvPr>
          <p:cNvCxnSpPr>
            <a:cxnSpLocks/>
          </p:cNvCxnSpPr>
          <p:nvPr/>
        </p:nvCxnSpPr>
        <p:spPr>
          <a:xfrm>
            <a:off x="9346009" y="5580778"/>
            <a:ext cx="26997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36EF-FE9C-3168-7BFB-19C2323AB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yellow snake with brown spots&#10;&#10;Description automatically generated">
            <a:extLst>
              <a:ext uri="{FF2B5EF4-FFF2-40B4-BE49-F238E27FC236}">
                <a16:creationId xmlns:a16="http://schemas.microsoft.com/office/drawing/2014/main" id="{C24A20F2-22F4-F5D9-CC8F-B3319A5BC2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356" y="4244384"/>
            <a:ext cx="232313" cy="283464"/>
          </a:xfrm>
          <a:prstGeom prst="rect">
            <a:avLst/>
          </a:prstGeom>
        </p:spPr>
      </p:pic>
      <p:pic>
        <p:nvPicPr>
          <p:cNvPr id="14" name="Picture 13" descr="A cartoon of a long white creature&#10;&#10;Description automatically generated with medium confidence">
            <a:extLst>
              <a:ext uri="{FF2B5EF4-FFF2-40B4-BE49-F238E27FC236}">
                <a16:creationId xmlns:a16="http://schemas.microsoft.com/office/drawing/2014/main" id="{410259AE-EED6-ADC8-DAB0-AD3FBE83DA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398" y="4557682"/>
            <a:ext cx="213279" cy="292608"/>
          </a:xfrm>
          <a:prstGeom prst="rect">
            <a:avLst/>
          </a:prstGeom>
        </p:spPr>
      </p:pic>
      <p:pic>
        <p:nvPicPr>
          <p:cNvPr id="20" name="Picture 19" descr="A pink circle with purple dots&#10;&#10;Description automatically generated">
            <a:extLst>
              <a:ext uri="{FF2B5EF4-FFF2-40B4-BE49-F238E27FC236}">
                <a16:creationId xmlns:a16="http://schemas.microsoft.com/office/drawing/2014/main" id="{2C7F3149-9676-EB30-ED99-C57A1BD95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648" y="3079885"/>
            <a:ext cx="182524" cy="192024"/>
          </a:xfrm>
          <a:prstGeom prst="rect">
            <a:avLst/>
          </a:prstGeom>
        </p:spPr>
      </p:pic>
      <p:pic>
        <p:nvPicPr>
          <p:cNvPr id="36" name="Picture 35" descr="A cartoon of a worm&#10;&#10;Description automatically generated">
            <a:extLst>
              <a:ext uri="{FF2B5EF4-FFF2-40B4-BE49-F238E27FC236}">
                <a16:creationId xmlns:a16="http://schemas.microsoft.com/office/drawing/2014/main" id="{4DD9AAF6-0C29-90E5-7B21-390B39A499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895" y="3656848"/>
            <a:ext cx="257293" cy="256032"/>
          </a:xfrm>
          <a:prstGeom prst="rect">
            <a:avLst/>
          </a:prstGeom>
        </p:spPr>
      </p:pic>
      <p:pic>
        <p:nvPicPr>
          <p:cNvPr id="60" name="Picture 59" descr="A close-up of a egg&#10;&#10;Description automatically generated">
            <a:extLst>
              <a:ext uri="{FF2B5EF4-FFF2-40B4-BE49-F238E27FC236}">
                <a16:creationId xmlns:a16="http://schemas.microsoft.com/office/drawing/2014/main" id="{7F766AA9-ECF2-16C4-9656-2F778BFEBE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759" y="2708089"/>
            <a:ext cx="170105" cy="228600"/>
          </a:xfrm>
          <a:prstGeom prst="rect">
            <a:avLst/>
          </a:prstGeom>
        </p:spPr>
      </p:pic>
      <p:pic>
        <p:nvPicPr>
          <p:cNvPr id="62" name="Picture 61" descr="A close up of a bug&#10;&#10;Description automatically generated">
            <a:extLst>
              <a:ext uri="{FF2B5EF4-FFF2-40B4-BE49-F238E27FC236}">
                <a16:creationId xmlns:a16="http://schemas.microsoft.com/office/drawing/2014/main" id="{493A831E-EDDF-2525-28E4-DAFAD37506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309" y="6101978"/>
            <a:ext cx="331098" cy="246888"/>
          </a:xfrm>
          <a:prstGeom prst="rect">
            <a:avLst/>
          </a:prstGeom>
        </p:spPr>
      </p:pic>
      <p:pic>
        <p:nvPicPr>
          <p:cNvPr id="69" name="Picture 68" descr="A cartoon of a fly&#10;&#10;Description automatically generated">
            <a:extLst>
              <a:ext uri="{FF2B5EF4-FFF2-40B4-BE49-F238E27FC236}">
                <a16:creationId xmlns:a16="http://schemas.microsoft.com/office/drawing/2014/main" id="{866039BA-5A7A-7523-78CB-AB5DC46270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25640" y="6376385"/>
            <a:ext cx="268540" cy="292608"/>
          </a:xfrm>
          <a:prstGeom prst="rect">
            <a:avLst/>
          </a:prstGeom>
        </p:spPr>
      </p:pic>
      <p:pic>
        <p:nvPicPr>
          <p:cNvPr id="76" name="Picture 75" descr="A close up of a bug&#10;&#10;Description automatically generated">
            <a:extLst>
              <a:ext uri="{FF2B5EF4-FFF2-40B4-BE49-F238E27FC236}">
                <a16:creationId xmlns:a16="http://schemas.microsoft.com/office/drawing/2014/main" id="{B32ECEA6-38F7-853B-76DE-4B6FCFE920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57404" y="5768462"/>
            <a:ext cx="218343" cy="265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065189B-CDCF-1BAC-9193-F70F3618DFCF}"/>
              </a:ext>
            </a:extLst>
          </p:cNvPr>
          <p:cNvGrpSpPr/>
          <p:nvPr/>
        </p:nvGrpSpPr>
        <p:grpSpPr>
          <a:xfrm>
            <a:off x="10050024" y="5136040"/>
            <a:ext cx="874844" cy="307777"/>
            <a:chOff x="10050024" y="4850290"/>
            <a:chExt cx="874844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6DA32B-C1DE-7E70-CC82-65D1BCAA034B}"/>
                </a:ext>
              </a:extLst>
            </p:cNvPr>
            <p:cNvSpPr txBox="1"/>
            <p:nvPr/>
          </p:nvSpPr>
          <p:spPr>
            <a:xfrm>
              <a:off x="10050024" y="4850290"/>
              <a:ext cx="667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 Bold" panose="030F0902030302020204" pitchFamily="66" charset="0"/>
                </a:rPr>
                <a:t>Mites</a:t>
              </a:r>
            </a:p>
          </p:txBody>
        </p:sp>
        <p:pic>
          <p:nvPicPr>
            <p:cNvPr id="78" name="Picture 77" descr="A red and yellow bug&#10;&#10;Description automatically generated">
              <a:extLst>
                <a:ext uri="{FF2B5EF4-FFF2-40B4-BE49-F238E27FC236}">
                  <a16:creationId xmlns:a16="http://schemas.microsoft.com/office/drawing/2014/main" id="{BFA72CFA-1B54-F921-A723-734BCE10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704152" y="4881385"/>
              <a:ext cx="203688" cy="2377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FE93FFE-A269-E1DF-0D7F-2AC47AF7AE71}"/>
              </a:ext>
            </a:extLst>
          </p:cNvPr>
          <p:cNvGrpSpPr/>
          <p:nvPr/>
        </p:nvGrpSpPr>
        <p:grpSpPr>
          <a:xfrm>
            <a:off x="10051286" y="4843514"/>
            <a:ext cx="874615" cy="307777"/>
            <a:chOff x="10050024" y="5129702"/>
            <a:chExt cx="874615" cy="30777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436715-5B30-3819-B244-2FCE16B522A9}"/>
                </a:ext>
              </a:extLst>
            </p:cNvPr>
            <p:cNvSpPr txBox="1"/>
            <p:nvPr/>
          </p:nvSpPr>
          <p:spPr>
            <a:xfrm>
              <a:off x="10050024" y="5129702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 Bold" panose="030F0902030302020204" pitchFamily="66" charset="0"/>
                </a:rPr>
                <a:t>Ticks</a:t>
              </a:r>
            </a:p>
          </p:txBody>
        </p:sp>
        <p:pic>
          <p:nvPicPr>
            <p:cNvPr id="80" name="Picture 79" descr="A brown and yellow bug&#10;&#10;Description automatically generated">
              <a:extLst>
                <a:ext uri="{FF2B5EF4-FFF2-40B4-BE49-F238E27FC236}">
                  <a16:creationId xmlns:a16="http://schemas.microsoft.com/office/drawing/2014/main" id="{91432AF6-963C-2AE6-63CA-37A11BFB9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654522" y="5156041"/>
              <a:ext cx="256770" cy="283464"/>
            </a:xfrm>
            <a:prstGeom prst="rect">
              <a:avLst/>
            </a:prstGeom>
          </p:spPr>
        </p:pic>
      </p:grpSp>
      <p:pic>
        <p:nvPicPr>
          <p:cNvPr id="82" name="Picture 81" descr="A drawing of a colorful oval with circles and dots&#10;&#10;Description automatically generated with medium confidence">
            <a:extLst>
              <a:ext uri="{FF2B5EF4-FFF2-40B4-BE49-F238E27FC236}">
                <a16:creationId xmlns:a16="http://schemas.microsoft.com/office/drawing/2014/main" id="{03BB3F8C-6DB0-DEAE-51D0-A58E40A0E0A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207" y="3323872"/>
            <a:ext cx="146610" cy="246888"/>
          </a:xfrm>
          <a:prstGeom prst="rect">
            <a:avLst/>
          </a:prstGeom>
        </p:spPr>
      </p:pic>
      <p:pic>
        <p:nvPicPr>
          <p:cNvPr id="84" name="Picture 83" descr="A cartoon of a cell&#10;&#10;Description automatically generated">
            <a:extLst>
              <a:ext uri="{FF2B5EF4-FFF2-40B4-BE49-F238E27FC236}">
                <a16:creationId xmlns:a16="http://schemas.microsoft.com/office/drawing/2014/main" id="{6B6517A7-4056-95A1-6B7D-444D5101359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49010" y="1825721"/>
            <a:ext cx="377615" cy="256032"/>
          </a:xfrm>
          <a:prstGeom prst="rect">
            <a:avLst/>
          </a:prstGeom>
        </p:spPr>
      </p:pic>
      <p:pic>
        <p:nvPicPr>
          <p:cNvPr id="86" name="Picture 85" descr="A cartoon of a kite&#10;&#10;Description automatically generated">
            <a:extLst>
              <a:ext uri="{FF2B5EF4-FFF2-40B4-BE49-F238E27FC236}">
                <a16:creationId xmlns:a16="http://schemas.microsoft.com/office/drawing/2014/main" id="{C8E1FF3C-4F07-04F3-CD94-64DF4CA68F5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53" y="2115430"/>
            <a:ext cx="190346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1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B551-35FF-EA90-614D-768231F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32" y="4467061"/>
            <a:ext cx="9807451" cy="1362075"/>
          </a:xfrm>
        </p:spPr>
        <p:txBody>
          <a:bodyPr/>
          <a:lstStyle/>
          <a:p>
            <a:r>
              <a:rPr lang="en-US" dirty="0"/>
              <a:t>Life Cycle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B5C1D-D199-B96A-67E6-0D873FF88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834" y="2858585"/>
            <a:ext cx="9807450" cy="1500187"/>
          </a:xfrm>
        </p:spPr>
        <p:txBody>
          <a:bodyPr/>
          <a:lstStyle/>
          <a:p>
            <a:r>
              <a:rPr lang="en-US" dirty="0"/>
              <a:t>AHD: Parasitology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9BED3-0C61-0D52-D80D-37E909962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185D-7A61-594D-F346-F99E0C74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8" y="435410"/>
            <a:ext cx="9442101" cy="1143000"/>
          </a:xfrm>
        </p:spPr>
        <p:txBody>
          <a:bodyPr/>
          <a:lstStyle/>
          <a:p>
            <a:r>
              <a:rPr lang="en-US" b="1" dirty="0"/>
              <a:t>Life Cycle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ABA7C-EFC7-8706-B23D-E273C68AAC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887362"/>
            <a:ext cx="10972802" cy="4535227"/>
          </a:xfrm>
        </p:spPr>
        <p:txBody>
          <a:bodyPr/>
          <a:lstStyle/>
          <a:p>
            <a:pPr marL="225425" indent="-225425"/>
            <a:r>
              <a:rPr lang="en-US" sz="1600" dirty="0">
                <a:latin typeface="Comic Sans MS"/>
                <a:cs typeface="Comic Sans MS"/>
              </a:rPr>
              <a:t>Types of Life Cycles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Direct life cycle - parasite does not require an intermediate host.</a:t>
            </a:r>
          </a:p>
          <a:p>
            <a:pPr marL="1144587" lvl="2" indent="-225425"/>
            <a:r>
              <a:rPr lang="en-US" sz="1200" dirty="0">
                <a:latin typeface="Comic Sans MS"/>
                <a:cs typeface="Comic Sans MS"/>
              </a:rPr>
              <a:t>The infective stage (egg, cyst, or larva) is in the environment.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Indirect life cycle - parasite requires an intermediate host.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Facultative Indirect life cycle – parasite </a:t>
            </a:r>
            <a:r>
              <a:rPr lang="en-US" sz="1400" b="1" u="sng" dirty="0">
                <a:latin typeface="Comic Sans MS"/>
                <a:cs typeface="Comic Sans MS"/>
              </a:rPr>
              <a:t>may</a:t>
            </a:r>
            <a:r>
              <a:rPr lang="en-US" sz="1400" dirty="0">
                <a:latin typeface="Comic Sans MS"/>
                <a:cs typeface="Comic Sans MS"/>
              </a:rPr>
              <a:t> use a paratenic host</a:t>
            </a:r>
          </a:p>
          <a:p>
            <a:pPr marL="1144587" lvl="2" indent="-225425"/>
            <a:r>
              <a:rPr lang="en-US" sz="1000" dirty="0">
                <a:latin typeface="Comic Sans MS"/>
                <a:cs typeface="Comic Sans MS"/>
              </a:rPr>
              <a:t>Paratenic host is not necessary (Facultative = “Optional”)</a:t>
            </a:r>
          </a:p>
          <a:p>
            <a:pPr marL="225425" indent="-225425"/>
            <a:endParaRPr lang="en-US" sz="700" dirty="0">
              <a:latin typeface="Comic Sans MS"/>
              <a:cs typeface="Comic Sans MS"/>
            </a:endParaRPr>
          </a:p>
          <a:p>
            <a:pPr marL="225425" indent="-225425"/>
            <a:r>
              <a:rPr lang="en-US" sz="1600" dirty="0">
                <a:latin typeface="Comic Sans MS"/>
                <a:cs typeface="Comic Sans MS"/>
              </a:rPr>
              <a:t>Parasite Stages (in general)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Larval stage - sexually immature form of the parasite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Adult stage - sexually mature form of the parasite</a:t>
            </a:r>
          </a:p>
          <a:p>
            <a:pPr marL="461962" lvl="1" indent="0">
              <a:buNone/>
            </a:pPr>
            <a:endParaRPr lang="en-US" sz="700" dirty="0">
              <a:latin typeface="Comic Sans MS"/>
              <a:cs typeface="Comic Sans MS"/>
            </a:endParaRPr>
          </a:p>
          <a:p>
            <a:pPr marL="225425" indent="-225425"/>
            <a:r>
              <a:rPr lang="en-US" sz="1600" dirty="0">
                <a:latin typeface="Comic Sans MS"/>
                <a:cs typeface="Comic Sans MS"/>
              </a:rPr>
              <a:t>Hosts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Definitive host (primary host) - animal infected by the sexually mature parasite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Intermediate host - animal infected by larval stage(s) that continue development, but do not mature</a:t>
            </a:r>
          </a:p>
          <a:p>
            <a:pPr marL="1144587" lvl="2" indent="-225425"/>
            <a:r>
              <a:rPr lang="en-US" sz="1200" dirty="0">
                <a:latin typeface="Comic Sans MS"/>
                <a:cs typeface="Comic Sans MS"/>
              </a:rPr>
              <a:t>Vector - transmits a pathogen from one host to another</a:t>
            </a:r>
            <a:endParaRPr lang="en-US" sz="1000" dirty="0">
              <a:latin typeface="Comic Sans MS"/>
              <a:cs typeface="Comic Sans MS"/>
            </a:endParaRPr>
          </a:p>
          <a:p>
            <a:pPr marL="1541462" lvl="3" indent="-225425"/>
            <a:r>
              <a:rPr lang="en-US" sz="1000" dirty="0">
                <a:latin typeface="Comic Sans MS"/>
                <a:cs typeface="Comic Sans MS"/>
              </a:rPr>
              <a:t>Mechanical vector – not necessary for pathogen development (</a:t>
            </a:r>
            <a:r>
              <a:rPr lang="en-US" sz="1000" dirty="0" err="1">
                <a:latin typeface="Comic Sans MS"/>
                <a:cs typeface="Comic Sans MS"/>
              </a:rPr>
              <a:t>facefly</a:t>
            </a:r>
            <a:r>
              <a:rPr lang="en-US" sz="1000" dirty="0">
                <a:latin typeface="Comic Sans MS"/>
                <a:cs typeface="Comic Sans MS"/>
              </a:rPr>
              <a:t> proboscis)</a:t>
            </a:r>
          </a:p>
          <a:p>
            <a:pPr marL="1541462" lvl="3" indent="-225425"/>
            <a:r>
              <a:rPr lang="en-US" sz="1000" dirty="0">
                <a:latin typeface="Comic Sans MS"/>
                <a:cs typeface="Comic Sans MS"/>
              </a:rPr>
              <a:t>Biological vector - necessary for pathogen development (tick)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Paratenic host (transport host) - host infected by a larval stage that does not develop further.</a:t>
            </a:r>
          </a:p>
          <a:p>
            <a:pPr marL="687387" lvl="1" indent="-225425"/>
            <a:r>
              <a:rPr lang="en-US" sz="1400" dirty="0">
                <a:latin typeface="Comic Sans MS"/>
                <a:cs typeface="Comic Sans MS"/>
              </a:rPr>
              <a:t>Aberrant host (dead-end host) – host that is accidently infected and does not transmit parasite further.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154ED3-3E17-1733-A27E-749001374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rse with arrows and text&#10;&#10;Description automatically generated with medium confidence">
            <a:extLst>
              <a:ext uri="{FF2B5EF4-FFF2-40B4-BE49-F238E27FC236}">
                <a16:creationId xmlns:a16="http://schemas.microsoft.com/office/drawing/2014/main" id="{0DA77A58-9C1D-2149-339E-36524DAA63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" y="35073"/>
            <a:ext cx="7315215" cy="574793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4DEE7-6452-7188-FE06-167F2D2707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75682" y="5835264"/>
            <a:ext cx="9498756" cy="1022735"/>
          </a:xfrm>
        </p:spPr>
        <p:txBody>
          <a:bodyPr/>
          <a:lstStyle/>
          <a:p>
            <a:pPr marL="169863" indent="-169863">
              <a:spcBef>
                <a:spcPct val="0"/>
              </a:spcBef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Direct Life Cycles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have a single host 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Definitive Host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) and do not require an Intermediate Host to complete the parasite's life cycle.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Many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Direct Life Cycles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involve fecal-oral transmission.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The </a:t>
            </a:r>
            <a:r>
              <a:rPr lang="en-US" sz="1000" b="1" dirty="0">
                <a:latin typeface="+mn-lt"/>
              </a:rPr>
              <a:t>Definitive Host </a:t>
            </a:r>
            <a:r>
              <a:rPr lang="en-US" sz="1000" dirty="0">
                <a:latin typeface="+mn-lt"/>
              </a:rPr>
              <a:t>is the host in which the </a:t>
            </a:r>
            <a:r>
              <a:rPr lang="en-US" sz="1000" b="1" dirty="0">
                <a:latin typeface="+mn-lt"/>
              </a:rPr>
              <a:t>Adult </a:t>
            </a:r>
            <a:r>
              <a:rPr lang="en-US" sz="1000" dirty="0">
                <a:latin typeface="+mn-lt"/>
              </a:rPr>
              <a:t>or sexually mature parasite resides.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For some parasitic worms, </a:t>
            </a:r>
            <a:r>
              <a:rPr lang="en-US" sz="1000" b="1" dirty="0"/>
              <a:t>O</a:t>
            </a:r>
            <a:r>
              <a:rPr lang="en-US" sz="1000" b="1" dirty="0">
                <a:latin typeface="+mn-lt"/>
              </a:rPr>
              <a:t>va</a:t>
            </a:r>
            <a:r>
              <a:rPr lang="en-US" sz="1000" dirty="0">
                <a:latin typeface="+mn-lt"/>
              </a:rPr>
              <a:t> (eggs) are produced by </a:t>
            </a:r>
            <a:r>
              <a:rPr lang="en-US" sz="1000" b="1" dirty="0">
                <a:latin typeface="+mn-lt"/>
              </a:rPr>
              <a:t>Adult</a:t>
            </a:r>
            <a:r>
              <a:rPr lang="en-US" sz="1000" dirty="0">
                <a:latin typeface="+mn-lt"/>
              </a:rPr>
              <a:t> worms and the </a:t>
            </a:r>
            <a:r>
              <a:rPr lang="en-US" sz="1000" b="1" dirty="0">
                <a:latin typeface="+mn-lt"/>
              </a:rPr>
              <a:t>Ova</a:t>
            </a:r>
            <a:r>
              <a:rPr lang="en-US" sz="1000" dirty="0">
                <a:latin typeface="+mn-lt"/>
              </a:rPr>
              <a:t> are passed in the feces.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/>
              <a:t>An </a:t>
            </a:r>
            <a:r>
              <a:rPr lang="en-US" sz="1000" b="1" dirty="0"/>
              <a:t>Ovum</a:t>
            </a:r>
            <a:r>
              <a:rPr lang="en-US" sz="1000" dirty="0"/>
              <a:t> provides a protective shell in which an </a:t>
            </a:r>
            <a:r>
              <a:rPr lang="en-US" sz="1000" b="1" dirty="0"/>
              <a:t>Infective Larvae</a:t>
            </a:r>
            <a:r>
              <a:rPr lang="en-US" sz="1000" dirty="0"/>
              <a:t> develops.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/>
              <a:t>The </a:t>
            </a:r>
            <a:r>
              <a:rPr lang="en-US" sz="1000" b="1" dirty="0"/>
              <a:t>Ova</a:t>
            </a:r>
            <a:r>
              <a:rPr lang="en-US" sz="1000" dirty="0"/>
              <a:t> are often the diagnostic stages for many parasites.</a:t>
            </a:r>
            <a:r>
              <a:rPr lang="en-US" sz="1000" dirty="0">
                <a:latin typeface="+mn-lt"/>
              </a:rPr>
              <a:t> </a:t>
            </a:r>
          </a:p>
          <a:p>
            <a:pPr marL="169863" indent="-169863">
              <a:spcBef>
                <a:spcPct val="0"/>
              </a:spcBef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CD257-052D-FFEE-ADE5-006B9148CA9F}"/>
              </a:ext>
            </a:extLst>
          </p:cNvPr>
          <p:cNvSpPr txBox="1"/>
          <p:nvPr/>
        </p:nvSpPr>
        <p:spPr>
          <a:xfrm>
            <a:off x="6640306" y="2473507"/>
            <a:ext cx="21752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Oxyuris </a:t>
            </a:r>
            <a:r>
              <a:rPr lang="en-US" sz="1400" b="1" i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equi</a:t>
            </a:r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mic Sans MS" panose="030F0702030302020204" pitchFamily="66" charset="0"/>
              </a:rPr>
              <a:t>is the equine pinworm that causes pruritus of the perianal region, resulting in alopecia and a bald tail-head.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59FAC-A6A3-CBAD-C933-9FC8F8D3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F72C6C-4EDA-8A2C-FD64-6AB21432C750}"/>
              </a:ext>
            </a:extLst>
          </p:cNvPr>
          <p:cNvGrpSpPr/>
          <p:nvPr/>
        </p:nvGrpSpPr>
        <p:grpSpPr>
          <a:xfrm>
            <a:off x="8923725" y="626133"/>
            <a:ext cx="2848597" cy="4427662"/>
            <a:chOff x="8923725" y="626133"/>
            <a:chExt cx="2848597" cy="4427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695D1-AB9E-3992-0D4C-AAE2F33E313B}"/>
                </a:ext>
              </a:extLst>
            </p:cNvPr>
            <p:cNvSpPr txBox="1"/>
            <p:nvPr/>
          </p:nvSpPr>
          <p:spPr>
            <a:xfrm>
              <a:off x="8923725" y="626133"/>
              <a:ext cx="2744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>
                  <a:latin typeface="Comic Sans MS" panose="030F0702030302020204" pitchFamily="66" charset="0"/>
                </a:rPr>
                <a:t>Helminth Life Cycles</a:t>
              </a:r>
              <a:endParaRPr 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4CBC20-41EC-18A7-4B89-8E8645244C7C}"/>
                </a:ext>
              </a:extLst>
            </p:cNvPr>
            <p:cNvSpPr txBox="1"/>
            <p:nvPr/>
          </p:nvSpPr>
          <p:spPr>
            <a:xfrm>
              <a:off x="8964677" y="1092059"/>
              <a:ext cx="2020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Comic Sans MS" panose="030F0702030302020204" pitchFamily="66" charset="0"/>
                </a:rPr>
                <a:t>Life Cycle Type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Direct Life Cycle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7FAD19-71EC-C7DE-D5FC-D28031C34DEE}"/>
                </a:ext>
              </a:extLst>
            </p:cNvPr>
            <p:cNvSpPr txBox="1"/>
            <p:nvPr/>
          </p:nvSpPr>
          <p:spPr>
            <a:xfrm>
              <a:off x="9890075" y="2472763"/>
              <a:ext cx="18822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Comic Sans MS" panose="030F0702030302020204" pitchFamily="66" charset="0"/>
                </a:rPr>
                <a:t>Parasite Stages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Adult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Ovum or Ova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C87474-3BE5-89A9-2DB1-604327E40C41}"/>
                </a:ext>
              </a:extLst>
            </p:cNvPr>
            <p:cNvSpPr txBox="1"/>
            <p:nvPr/>
          </p:nvSpPr>
          <p:spPr>
            <a:xfrm>
              <a:off x="9516254" y="1782411"/>
              <a:ext cx="18453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Comic Sans MS" panose="030F0702030302020204" pitchFamily="66" charset="0"/>
                </a:rPr>
                <a:t>Hosts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Definitive Host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BC108F-4DFB-B586-36B3-76D2D695D5B7}"/>
                </a:ext>
              </a:extLst>
            </p:cNvPr>
            <p:cNvSpPr txBox="1"/>
            <p:nvPr/>
          </p:nvSpPr>
          <p:spPr>
            <a:xfrm>
              <a:off x="9516254" y="3717113"/>
              <a:ext cx="1960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>
                  <a:latin typeface="Comic Sans MS" panose="030F0702030302020204" pitchFamily="66" charset="0"/>
                </a:rPr>
                <a:t>Host Specificity</a:t>
              </a:r>
            </a:p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High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612A40-9095-4243-83BE-E2CE0050FCE7}"/>
                </a:ext>
              </a:extLst>
            </p:cNvPr>
            <p:cNvSpPr txBox="1"/>
            <p:nvPr/>
          </p:nvSpPr>
          <p:spPr>
            <a:xfrm>
              <a:off x="9176839" y="4407464"/>
              <a:ext cx="1122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>
                  <a:latin typeface="Comic Sans MS" panose="030F0702030302020204" pitchFamily="66" charset="0"/>
                </a:rPr>
                <a:t>Zoonotic</a:t>
              </a:r>
            </a:p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No</a:t>
              </a:r>
            </a:p>
          </p:txBody>
        </p:sp>
      </p:grpSp>
      <p:pic>
        <p:nvPicPr>
          <p:cNvPr id="6" name="Picture 5" descr="A yellow snake with brown spots&#10;&#10;Description automatically generated">
            <a:extLst>
              <a:ext uri="{FF2B5EF4-FFF2-40B4-BE49-F238E27FC236}">
                <a16:creationId xmlns:a16="http://schemas.microsoft.com/office/drawing/2014/main" id="{B594407E-486A-9631-B99B-FCC70A245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9244" y="111273"/>
            <a:ext cx="332233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nimals and insects&#10;&#10;Description automatically generated">
            <a:extLst>
              <a:ext uri="{FF2B5EF4-FFF2-40B4-BE49-F238E27FC236}">
                <a16:creationId xmlns:a16="http://schemas.microsoft.com/office/drawing/2014/main" id="{8A28BF65-9ECA-C2A9-0B32-79ED115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9" y="40173"/>
            <a:ext cx="7315215" cy="57442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4DEE7-6452-7188-FE06-167F2D2707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75682" y="6057219"/>
            <a:ext cx="9498756" cy="681245"/>
          </a:xfrm>
        </p:spPr>
        <p:txBody>
          <a:bodyPr/>
          <a:lstStyle/>
          <a:p>
            <a:pPr marL="169863" indent="-169863">
              <a:spcBef>
                <a:spcPct val="0"/>
              </a:spcBef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An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Indirect Life Cycle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requires an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Intermediate Host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Arial" charset="0"/>
              </a:rPr>
              <a:t> in which development of the parasite is necessary</a:t>
            </a:r>
            <a:r>
              <a:rPr lang="en-US" sz="1000" kern="1200" dirty="0">
                <a:solidFill>
                  <a:srgbClr val="000000"/>
                </a:solidFill>
                <a:latin typeface="Comic Sans MS"/>
                <a:ea typeface="ＭＳ Ｐゴシック"/>
                <a:cs typeface="Arial" charset="0"/>
              </a:rPr>
              <a:t>.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Non-domestic </a:t>
            </a:r>
            <a:r>
              <a:rPr lang="en-US" sz="1000" b="1" dirty="0">
                <a:latin typeface="+mn-lt"/>
              </a:rPr>
              <a:t>Definitive Hosts</a:t>
            </a:r>
            <a:r>
              <a:rPr lang="en-US" sz="1000" dirty="0">
                <a:latin typeface="+mn-lt"/>
              </a:rPr>
              <a:t> are called </a:t>
            </a:r>
            <a:r>
              <a:rPr lang="en-US" sz="1000" b="1" dirty="0">
                <a:latin typeface="+mn-lt"/>
              </a:rPr>
              <a:t>Reservoir Hosts</a:t>
            </a:r>
            <a:r>
              <a:rPr lang="en-US" sz="1000" dirty="0">
                <a:latin typeface="+mn-lt"/>
              </a:rPr>
              <a:t> or </a:t>
            </a:r>
            <a:r>
              <a:rPr lang="en-US" sz="1000" b="1" dirty="0">
                <a:latin typeface="+mn-lt"/>
              </a:rPr>
              <a:t>Sylvatic Hosts</a:t>
            </a:r>
            <a:r>
              <a:rPr lang="en-US" sz="1000" dirty="0">
                <a:latin typeface="+mn-lt"/>
              </a:rPr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b="1" dirty="0"/>
              <a:t>Infective Larvae</a:t>
            </a:r>
            <a:r>
              <a:rPr lang="en-US" sz="1000" dirty="0"/>
              <a:t> may develop within the </a:t>
            </a:r>
            <a:r>
              <a:rPr lang="en-US" sz="1000" b="1" dirty="0"/>
              <a:t>Intermediate Host</a:t>
            </a:r>
            <a:r>
              <a:rPr lang="en-US" sz="1000" dirty="0"/>
              <a:t> to later infect the </a:t>
            </a:r>
            <a:r>
              <a:rPr lang="en-US" sz="1000" b="1" dirty="0"/>
              <a:t>Definitive Host</a:t>
            </a:r>
            <a:r>
              <a:rPr lang="en-US" sz="1000" dirty="0"/>
              <a:t>.</a:t>
            </a:r>
          </a:p>
          <a:p>
            <a:pPr marL="169863" indent="-169863">
              <a:spcBef>
                <a:spcPct val="0"/>
              </a:spcBef>
              <a:defRPr/>
            </a:pPr>
            <a:r>
              <a:rPr lang="en-US" sz="1000" dirty="0"/>
              <a:t>A </a:t>
            </a:r>
            <a:r>
              <a:rPr lang="en-US" sz="1000" b="1" dirty="0"/>
              <a:t>Paratenic Host</a:t>
            </a:r>
            <a:r>
              <a:rPr lang="en-US" sz="1000" dirty="0"/>
              <a:t> is not required for the development of the parasite but may transport </a:t>
            </a:r>
            <a:r>
              <a:rPr lang="en-US" sz="1000" b="1" dirty="0"/>
              <a:t>Arrested Larvae</a:t>
            </a:r>
            <a:r>
              <a:rPr lang="en-US" sz="1000" dirty="0"/>
              <a:t> to the </a:t>
            </a:r>
            <a:r>
              <a:rPr lang="en-US" sz="1000" b="1" dirty="0"/>
              <a:t>Definitive Host</a:t>
            </a:r>
            <a:r>
              <a:rPr lang="en-US" sz="1000" dirty="0"/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Arial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391E6-4F41-4080-991B-75CD2129D489}"/>
              </a:ext>
            </a:extLst>
          </p:cNvPr>
          <p:cNvSpPr txBox="1"/>
          <p:nvPr/>
        </p:nvSpPr>
        <p:spPr>
          <a:xfrm>
            <a:off x="6694469" y="1669379"/>
            <a:ext cx="20638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Physaloptera rara </a:t>
            </a:r>
            <a:r>
              <a:rPr lang="en-US" sz="1200" dirty="0">
                <a:solidFill>
                  <a:schemeClr val="accent1"/>
                </a:solidFill>
                <a:latin typeface="Comic Sans MS" panose="030F0702030302020204" pitchFamily="66" charset="0"/>
              </a:rPr>
              <a:t>is a stomachworm of pets and wildlife. It may cause gastritis with gastric ulcers.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AC5E6-1511-2F2D-690A-D450B41F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83D3-3427-4A4E-A0D6-7E6548D8028E}" type="slidenum">
              <a:rPr lang="en-US" smtClean="0"/>
              <a:t>9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2CD002-E0A3-7973-D32C-9657E90C7C98}"/>
              </a:ext>
            </a:extLst>
          </p:cNvPr>
          <p:cNvGrpSpPr/>
          <p:nvPr/>
        </p:nvGrpSpPr>
        <p:grpSpPr>
          <a:xfrm>
            <a:off x="8698201" y="247132"/>
            <a:ext cx="3136730" cy="6020061"/>
            <a:chOff x="8698201" y="247132"/>
            <a:chExt cx="3136730" cy="60200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C70040-3A86-FD5B-2A44-9FD1BBC2A84D}"/>
                </a:ext>
              </a:extLst>
            </p:cNvPr>
            <p:cNvSpPr txBox="1"/>
            <p:nvPr/>
          </p:nvSpPr>
          <p:spPr>
            <a:xfrm>
              <a:off x="8698201" y="247132"/>
              <a:ext cx="2744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>
                  <a:latin typeface="Comic Sans MS" panose="030F0702030302020204" pitchFamily="66" charset="0"/>
                </a:rPr>
                <a:t>Helminth Life Cycles</a:t>
              </a:r>
              <a:endParaRPr 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EBC4CE-74C8-296F-5E60-D8E42E506D60}"/>
                </a:ext>
              </a:extLst>
            </p:cNvPr>
            <p:cNvSpPr txBox="1"/>
            <p:nvPr/>
          </p:nvSpPr>
          <p:spPr>
            <a:xfrm>
              <a:off x="8766109" y="647242"/>
              <a:ext cx="2236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Comic Sans MS" panose="030F0702030302020204" pitchFamily="66" charset="0"/>
                </a:rPr>
                <a:t>Life Cycle Type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Indirect Life Cycle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A129D1-AA3F-6B20-F799-5B1617845E79}"/>
                </a:ext>
              </a:extLst>
            </p:cNvPr>
            <p:cNvSpPr txBox="1"/>
            <p:nvPr/>
          </p:nvSpPr>
          <p:spPr>
            <a:xfrm>
              <a:off x="9911006" y="3180219"/>
              <a:ext cx="1923925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Comic Sans MS" panose="030F0702030302020204" pitchFamily="66" charset="0"/>
                </a:rPr>
                <a:t>Parasite Stages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Adult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Ovum or Ova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Infective larvae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Arrested larvae</a:t>
              </a:r>
            </a:p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(Hypobiotic larvae)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E7545D-C899-BFFD-F7C2-7292253F5A2B}"/>
                </a:ext>
              </a:extLst>
            </p:cNvPr>
            <p:cNvSpPr txBox="1"/>
            <p:nvPr/>
          </p:nvSpPr>
          <p:spPr>
            <a:xfrm>
              <a:off x="9284704" y="1359733"/>
              <a:ext cx="222849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Comic Sans MS" panose="030F0702030302020204" pitchFamily="66" charset="0"/>
                </a:rPr>
                <a:t>Hosts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Definitive Host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Intermediate Host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Paratenic Host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Sylvatic Host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Reservoir Host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0E3F2C-746A-7A59-3CA3-0D49C831C24F}"/>
                </a:ext>
              </a:extLst>
            </p:cNvPr>
            <p:cNvSpPr txBox="1"/>
            <p:nvPr/>
          </p:nvSpPr>
          <p:spPr>
            <a:xfrm>
              <a:off x="9284704" y="4908372"/>
              <a:ext cx="1960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>
                  <a:latin typeface="Comic Sans MS" panose="030F0702030302020204" pitchFamily="66" charset="0"/>
                </a:rPr>
                <a:t>Host Specificity</a:t>
              </a:r>
            </a:p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Low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23BE31-C11D-9050-76D5-4995315A339D}"/>
                </a:ext>
              </a:extLst>
            </p:cNvPr>
            <p:cNvSpPr txBox="1"/>
            <p:nvPr/>
          </p:nvSpPr>
          <p:spPr>
            <a:xfrm>
              <a:off x="8766109" y="5620862"/>
              <a:ext cx="1122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>
                  <a:latin typeface="Comic Sans MS" panose="030F0702030302020204" pitchFamily="66" charset="0"/>
                </a:rPr>
                <a:t>Zoonotic</a:t>
              </a:r>
            </a:p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No</a:t>
              </a:r>
            </a:p>
          </p:txBody>
        </p:sp>
      </p:grpSp>
      <p:pic>
        <p:nvPicPr>
          <p:cNvPr id="8" name="Picture 7" descr="A yellow snake with brown spots&#10;&#10;Description automatically generated">
            <a:extLst>
              <a:ext uri="{FF2B5EF4-FFF2-40B4-BE49-F238E27FC236}">
                <a16:creationId xmlns:a16="http://schemas.microsoft.com/office/drawing/2014/main" id="{DA840530-47A3-24DA-59F4-36FBE44B2C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9244" y="97323"/>
            <a:ext cx="332233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4040"/>
      </p:ext>
    </p:extLst>
  </p:cSld>
  <p:clrMapOvr>
    <a:masterClrMapping/>
  </p:clrMapOvr>
</p:sld>
</file>

<file path=ppt/theme/theme1.xml><?xml version="1.0" encoding="utf-8"?>
<a:theme xmlns:a="http://schemas.openxmlformats.org/drawingml/2006/main" name="1_JRDF_Theme 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FFC000"/>
      </a:accent2>
      <a:accent3>
        <a:srgbClr val="BFBFBF"/>
      </a:accent3>
      <a:accent4>
        <a:srgbClr val="00B050"/>
      </a:accent4>
      <a:accent5>
        <a:srgbClr val="FF0000"/>
      </a:accent5>
      <a:accent6>
        <a:srgbClr val="FFFF00"/>
      </a:accent6>
      <a:hlink>
        <a:srgbClr val="009999"/>
      </a:hlink>
      <a:folHlink>
        <a:srgbClr val="99CC00"/>
      </a:folHlink>
    </a:clrScheme>
    <a:fontScheme name="Custom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_lecture_15.pptx" id="{D50DDA1F-7E7D-4C51-BD7B-D8EDE2AE1E43}" vid="{2265DFC1-7933-4301-9053-9F9595B9B7F2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ustom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_lecture_15.pptx" id="{D50DDA1F-7E7D-4C51-BD7B-D8EDE2AE1E43}" vid="{D93FF649-6AF6-49DD-9D35-F6985BFE34D6}"/>
    </a:ext>
  </a:ext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ustom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_lecture_15.pptx" id="{D50DDA1F-7E7D-4C51-BD7B-D8EDE2AE1E43}" vid="{D274E512-A19E-446E-B514-685B15A3BFBE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_lecture_15.pptx" id="{D50DDA1F-7E7D-4C51-BD7B-D8EDE2AE1E43}" vid="{677D68D5-188B-40F4-82B8-0009D0AE5DE1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_lecture_15.pptx" id="{D50DDA1F-7E7D-4C51-BD7B-D8EDE2AE1E43}" vid="{A70893A7-025F-44AC-BA98-AD0198119E7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greek_theme2</Template>
  <TotalTime>2682</TotalTime>
  <Words>2657</Words>
  <Application>Microsoft Office PowerPoint</Application>
  <PresentationFormat>Widescreen</PresentationFormat>
  <Paragraphs>447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Comic Sans MS Bold</vt:lpstr>
      <vt:lpstr>Tahoma</vt:lpstr>
      <vt:lpstr>Wingdings</vt:lpstr>
      <vt:lpstr>1_JRDF_Theme 1</vt:lpstr>
      <vt:lpstr>Blends</vt:lpstr>
      <vt:lpstr>1_Blends</vt:lpstr>
      <vt:lpstr>1_Default Design</vt:lpstr>
      <vt:lpstr>1_Office Theme</vt:lpstr>
      <vt:lpstr>Animals in Health &amp; Disease Veterinary Parasitology</vt:lpstr>
      <vt:lpstr>Name 8 Parasites</vt:lpstr>
      <vt:lpstr>Parasites in Practice</vt:lpstr>
      <vt:lpstr>Parasitism</vt:lpstr>
      <vt:lpstr>Parasite Groups</vt:lpstr>
      <vt:lpstr>Life Cycle Terminology</vt:lpstr>
      <vt:lpstr>Life Cycle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Concepts</vt:lpstr>
      <vt:lpstr>Parasite Pathogenesis</vt:lpstr>
      <vt:lpstr>Parasite Impact on Host</vt:lpstr>
      <vt:lpstr>Infection ≠ Infectious ≠ Disease</vt:lpstr>
      <vt:lpstr>Infection, Disease, and/or Infectious?</vt:lpstr>
      <vt:lpstr>Other Concepts</vt:lpstr>
      <vt:lpstr>Clinical Thought Exercise</vt:lpstr>
      <vt:lpstr>Controlling Parasites</vt:lpstr>
      <vt:lpstr>PowerPoint Presentation</vt:lpstr>
      <vt:lpstr>Take-Home Summary</vt:lpstr>
      <vt:lpstr>Take Home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 Flowers</dc:creator>
  <cp:lastModifiedBy>James R Flowers</cp:lastModifiedBy>
  <cp:revision>68</cp:revision>
  <cp:lastPrinted>2024-05-09T12:47:06Z</cp:lastPrinted>
  <dcterms:created xsi:type="dcterms:W3CDTF">2024-02-05T14:36:53Z</dcterms:created>
  <dcterms:modified xsi:type="dcterms:W3CDTF">2024-07-15T16:08:41Z</dcterms:modified>
</cp:coreProperties>
</file>