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27"/>
  </p:notesMasterIdLst>
  <p:sldIdLst>
    <p:sldId id="281" r:id="rId2"/>
    <p:sldId id="282" r:id="rId3"/>
    <p:sldId id="261" r:id="rId4"/>
    <p:sldId id="262" r:id="rId5"/>
    <p:sldId id="263" r:id="rId6"/>
    <p:sldId id="264" r:id="rId7"/>
    <p:sldId id="258" r:id="rId8"/>
    <p:sldId id="265" r:id="rId9"/>
    <p:sldId id="266"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77" autoAdjust="0"/>
    <p:restoredTop sz="94704"/>
  </p:normalViewPr>
  <p:slideViewPr>
    <p:cSldViewPr snapToGrid="0" snapToObjects="1">
      <p:cViewPr varScale="1">
        <p:scale>
          <a:sx n="83" d="100"/>
          <a:sy n="83" d="100"/>
        </p:scale>
        <p:origin x="12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1D660-7B88-9642-AE2D-1DC31844A5F7}" type="datetimeFigureOut">
              <a:rPr lang="en-US" smtClean="0"/>
              <a:t>7/7/2021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DD2881-4926-3648-9869-E12E4AED028F}" type="slidenum">
              <a:rPr lang="en-US" smtClean="0"/>
              <a:t>‹#›</a:t>
            </a:fld>
            <a:endParaRPr lang="en-US"/>
          </a:p>
        </p:txBody>
      </p:sp>
    </p:spTree>
    <p:extLst>
      <p:ext uri="{BB962C8B-B14F-4D97-AF65-F5344CB8AC3E}">
        <p14:creationId xmlns:p14="http://schemas.microsoft.com/office/powerpoint/2010/main" val="1452148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lecture presents a very brief overview of nematode anatomy and physiology to help your comprehension of terms used in publications about parasites; and, in subsequent lectures and tests.</a:t>
            </a:r>
          </a:p>
        </p:txBody>
      </p:sp>
      <p:sp>
        <p:nvSpPr>
          <p:cNvPr id="4" name="Slide Number Placeholder 3"/>
          <p:cNvSpPr>
            <a:spLocks noGrp="1"/>
          </p:cNvSpPr>
          <p:nvPr>
            <p:ph type="sldNum" sz="quarter" idx="5"/>
          </p:nvPr>
        </p:nvSpPr>
        <p:spPr/>
        <p:txBody>
          <a:bodyPr/>
          <a:lstStyle/>
          <a:p>
            <a:fld id="{6BDD2881-4926-3648-9869-E12E4AED028F}" type="slidenum">
              <a:rPr lang="en-US" smtClean="0"/>
              <a:t>1</a:t>
            </a:fld>
            <a:endParaRPr lang="en-US"/>
          </a:p>
        </p:txBody>
      </p:sp>
    </p:spTree>
    <p:extLst>
      <p:ext uri="{BB962C8B-B14F-4D97-AF65-F5344CB8AC3E}">
        <p14:creationId xmlns:p14="http://schemas.microsoft.com/office/powerpoint/2010/main" val="583074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070600" cy="3416300"/>
          </a:xfrm>
        </p:spPr>
      </p:sp>
      <p:sp>
        <p:nvSpPr>
          <p:cNvPr id="3" name="Notes Placeholder 2"/>
          <p:cNvSpPr>
            <a:spLocks noGrp="1"/>
          </p:cNvSpPr>
          <p:nvPr>
            <p:ph type="body" idx="1"/>
          </p:nvPr>
        </p:nvSpPr>
        <p:spPr/>
        <p:txBody>
          <a:bodyPr/>
          <a:lstStyle/>
          <a:p>
            <a:r>
              <a:rPr lang="en-US"/>
              <a:t>The two adult female forms are morphologically distinct, as you might guess given their very different habitats (host small intestine and soil). Rhabditiform esophagus for feeding on soil organisms. Filariform esophagus has limited feeding capacity.</a:t>
            </a:r>
          </a:p>
          <a:p>
            <a:r>
              <a:rPr lang="en-US"/>
              <a:t>Adult parasitic female worms are found embedded in the mucosa of the small intestine. They are only 5 – 7 mm long. There are no parasitic adult male worms.</a:t>
            </a:r>
          </a:p>
        </p:txBody>
      </p:sp>
      <p:sp>
        <p:nvSpPr>
          <p:cNvPr id="4" name="Slide Number Placeholder 3"/>
          <p:cNvSpPr>
            <a:spLocks noGrp="1"/>
          </p:cNvSpPr>
          <p:nvPr>
            <p:ph type="sldNum" sz="quarter" idx="5"/>
          </p:nvPr>
        </p:nvSpPr>
        <p:spPr/>
        <p:txBody>
          <a:bodyPr/>
          <a:lstStyle/>
          <a:p>
            <a:fld id="{774106C7-E887-42F8-B8FC-6FC4D6AC4D73}" type="slidenum">
              <a:rPr lang="en-US" smtClean="0"/>
              <a:pPr/>
              <a:t>14</a:t>
            </a:fld>
            <a:endParaRPr lang="en-US"/>
          </a:p>
        </p:txBody>
      </p:sp>
    </p:spTree>
    <p:extLst>
      <p:ext uri="{BB962C8B-B14F-4D97-AF65-F5344CB8AC3E}">
        <p14:creationId xmlns:p14="http://schemas.microsoft.com/office/powerpoint/2010/main" val="1989564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070600" cy="3416300"/>
          </a:xfrm>
        </p:spPr>
      </p:sp>
      <p:sp>
        <p:nvSpPr>
          <p:cNvPr id="3" name="Notes Placeholder 2"/>
          <p:cNvSpPr>
            <a:spLocks noGrp="1"/>
          </p:cNvSpPr>
          <p:nvPr>
            <p:ph type="body" idx="1"/>
          </p:nvPr>
        </p:nvSpPr>
        <p:spPr/>
        <p:txBody>
          <a:bodyPr/>
          <a:lstStyle/>
          <a:p>
            <a:r>
              <a:rPr lang="en-US" i="1" err="1"/>
              <a:t>Strongyloides</a:t>
            </a:r>
            <a:r>
              <a:rPr lang="en-US" i="1"/>
              <a:t> sp</a:t>
            </a:r>
            <a:r>
              <a:rPr lang="en-US"/>
              <a:t>. adult parasitic females produce either first stage larvae or ova containing a larva. These offspring are generated by parthenogenesis; i.e., there is no male fertilization of the parasitic female.</a:t>
            </a:r>
          </a:p>
          <a:p>
            <a:r>
              <a:rPr lang="en-US" i="1" err="1"/>
              <a:t>Strongyloides</a:t>
            </a:r>
            <a:r>
              <a:rPr lang="en-US" i="1"/>
              <a:t> </a:t>
            </a:r>
            <a:r>
              <a:rPr lang="en-US" i="1" err="1"/>
              <a:t>stercoralis</a:t>
            </a:r>
            <a:r>
              <a:rPr lang="en-US" i="1"/>
              <a:t> </a:t>
            </a:r>
            <a:r>
              <a:rPr lang="en-US"/>
              <a:t>infects primates and dogs and the females produce first stage larva that are found in </a:t>
            </a:r>
            <a:r>
              <a:rPr lang="en-US" u="sng"/>
              <a:t>fresh</a:t>
            </a:r>
            <a:r>
              <a:rPr lang="en-US"/>
              <a:t> feces. Other </a:t>
            </a:r>
            <a:r>
              <a:rPr lang="en-US" i="1" err="1"/>
              <a:t>Strongyloides</a:t>
            </a:r>
            <a:r>
              <a:rPr lang="en-US"/>
              <a:t> species that infect horses, pigs and ruminants are host specific, and these different species of </a:t>
            </a:r>
            <a:r>
              <a:rPr lang="en-US" i="1" err="1"/>
              <a:t>Strongyoides</a:t>
            </a:r>
            <a:r>
              <a:rPr lang="en-US"/>
              <a:t> have adult females that produce ova with a larva inside; these </a:t>
            </a:r>
            <a:r>
              <a:rPr lang="en-US" err="1"/>
              <a:t>larvated</a:t>
            </a:r>
            <a:r>
              <a:rPr lang="en-US"/>
              <a:t> ova are found in </a:t>
            </a:r>
            <a:r>
              <a:rPr lang="en-US" u="sng"/>
              <a:t>fresh</a:t>
            </a:r>
            <a:r>
              <a:rPr lang="en-US"/>
              <a:t> feces.</a:t>
            </a:r>
          </a:p>
        </p:txBody>
      </p:sp>
      <p:sp>
        <p:nvSpPr>
          <p:cNvPr id="4" name="Slide Number Placeholder 3"/>
          <p:cNvSpPr>
            <a:spLocks noGrp="1"/>
          </p:cNvSpPr>
          <p:nvPr>
            <p:ph type="sldNum" sz="quarter" idx="5"/>
          </p:nvPr>
        </p:nvSpPr>
        <p:spPr/>
        <p:txBody>
          <a:bodyPr/>
          <a:lstStyle/>
          <a:p>
            <a:fld id="{774106C7-E887-42F8-B8FC-6FC4D6AC4D73}" type="slidenum">
              <a:rPr lang="en-US" smtClean="0"/>
              <a:pPr/>
              <a:t>15</a:t>
            </a:fld>
            <a:endParaRPr lang="en-US"/>
          </a:p>
        </p:txBody>
      </p:sp>
    </p:spTree>
    <p:extLst>
      <p:ext uri="{BB962C8B-B14F-4D97-AF65-F5344CB8AC3E}">
        <p14:creationId xmlns:p14="http://schemas.microsoft.com/office/powerpoint/2010/main" val="4140088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070600" cy="3416300"/>
          </a:xfrm>
        </p:spPr>
      </p:sp>
      <p:sp>
        <p:nvSpPr>
          <p:cNvPr id="3" name="Notes Placeholder 2"/>
          <p:cNvSpPr>
            <a:spLocks noGrp="1"/>
          </p:cNvSpPr>
          <p:nvPr>
            <p:ph type="body" idx="1"/>
          </p:nvPr>
        </p:nvSpPr>
        <p:spPr/>
        <p:txBody>
          <a:bodyPr/>
          <a:lstStyle/>
          <a:p>
            <a:r>
              <a:rPr lang="en-US" dirty="0"/>
              <a:t>This complex life cycle is also drawn out in your printed lecture notes. Primates, including humans, are susceptible to a process called autoinfection that can lead to </a:t>
            </a:r>
            <a:r>
              <a:rPr lang="en-US" dirty="0" err="1"/>
              <a:t>hyperinfection</a:t>
            </a:r>
            <a:r>
              <a:rPr lang="en-US" dirty="0"/>
              <a:t>, which can result in severe disease with heavy burdens of adult female worms. Autoinfection occurs when first stage larvae in feces quickly molt twice to become infective third stage larvae while still in contact with the perianal skin.</a:t>
            </a:r>
          </a:p>
        </p:txBody>
      </p:sp>
      <p:sp>
        <p:nvSpPr>
          <p:cNvPr id="4" name="Slide Number Placeholder 3"/>
          <p:cNvSpPr>
            <a:spLocks noGrp="1"/>
          </p:cNvSpPr>
          <p:nvPr>
            <p:ph type="sldNum" sz="quarter" idx="5"/>
          </p:nvPr>
        </p:nvSpPr>
        <p:spPr/>
        <p:txBody>
          <a:bodyPr/>
          <a:lstStyle/>
          <a:p>
            <a:fld id="{774106C7-E887-42F8-B8FC-6FC4D6AC4D73}" type="slidenum">
              <a:rPr lang="en-US" smtClean="0"/>
              <a:pPr/>
              <a:t>16</a:t>
            </a:fld>
            <a:endParaRPr lang="en-US"/>
          </a:p>
        </p:txBody>
      </p:sp>
    </p:spTree>
    <p:extLst>
      <p:ext uri="{BB962C8B-B14F-4D97-AF65-F5344CB8AC3E}">
        <p14:creationId xmlns:p14="http://schemas.microsoft.com/office/powerpoint/2010/main" val="4266533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070600" cy="3416300"/>
          </a:xfrm>
        </p:spPr>
      </p:sp>
      <p:sp>
        <p:nvSpPr>
          <p:cNvPr id="3" name="Notes Placeholder 2"/>
          <p:cNvSpPr>
            <a:spLocks noGrp="1"/>
          </p:cNvSpPr>
          <p:nvPr>
            <p:ph type="body" idx="1"/>
          </p:nvPr>
        </p:nvSpPr>
        <p:spPr/>
        <p:txBody>
          <a:bodyPr/>
          <a:lstStyle/>
          <a:p>
            <a:r>
              <a:rPr lang="en-US" dirty="0"/>
              <a:t>Free-living adult males and females mate to produce offspring and expand number of infective larvae in soil and bedding. Skin penetration by infective larvae can lead to heavy worm burdens in young animals, and build up of arrested infective larvae in the tissues of the adult female host.</a:t>
            </a:r>
          </a:p>
        </p:txBody>
      </p:sp>
      <p:sp>
        <p:nvSpPr>
          <p:cNvPr id="4" name="Slide Number Placeholder 3"/>
          <p:cNvSpPr>
            <a:spLocks noGrp="1"/>
          </p:cNvSpPr>
          <p:nvPr>
            <p:ph type="sldNum" sz="quarter" idx="5"/>
          </p:nvPr>
        </p:nvSpPr>
        <p:spPr/>
        <p:txBody>
          <a:bodyPr/>
          <a:lstStyle/>
          <a:p>
            <a:fld id="{774106C7-E887-42F8-B8FC-6FC4D6AC4D73}" type="slidenum">
              <a:rPr lang="en-US" smtClean="0"/>
              <a:pPr/>
              <a:t>17</a:t>
            </a:fld>
            <a:endParaRPr lang="en-US"/>
          </a:p>
        </p:txBody>
      </p:sp>
    </p:spTree>
    <p:extLst>
      <p:ext uri="{BB962C8B-B14F-4D97-AF65-F5344CB8AC3E}">
        <p14:creationId xmlns:p14="http://schemas.microsoft.com/office/powerpoint/2010/main" val="2610675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070600" cy="3416300"/>
          </a:xfrm>
        </p:spPr>
      </p:sp>
      <p:sp>
        <p:nvSpPr>
          <p:cNvPr id="3" name="Notes Placeholder 2"/>
          <p:cNvSpPr>
            <a:spLocks noGrp="1"/>
          </p:cNvSpPr>
          <p:nvPr>
            <p:ph type="body" idx="1"/>
          </p:nvPr>
        </p:nvSpPr>
        <p:spPr/>
        <p:txBody>
          <a:bodyPr/>
          <a:lstStyle/>
          <a:p>
            <a:r>
              <a:rPr lang="en-US" dirty="0"/>
              <a:t>Infective arrested (</a:t>
            </a:r>
            <a:r>
              <a:rPr lang="en-US" dirty="0" err="1"/>
              <a:t>hypobiotic</a:t>
            </a:r>
            <a:r>
              <a:rPr lang="en-US" dirty="0"/>
              <a:t>) larvae in the tissues of mature female hosts can activate (come out of arrest) and migrate to mammary glands, and pass in milk to nursing offspring.</a:t>
            </a:r>
          </a:p>
        </p:txBody>
      </p:sp>
      <p:sp>
        <p:nvSpPr>
          <p:cNvPr id="4" name="Slide Number Placeholder 3"/>
          <p:cNvSpPr>
            <a:spLocks noGrp="1"/>
          </p:cNvSpPr>
          <p:nvPr>
            <p:ph type="sldNum" sz="quarter" idx="5"/>
          </p:nvPr>
        </p:nvSpPr>
        <p:spPr/>
        <p:txBody>
          <a:bodyPr/>
          <a:lstStyle/>
          <a:p>
            <a:fld id="{774106C7-E887-42F8-B8FC-6FC4D6AC4D73}" type="slidenum">
              <a:rPr lang="en-US" smtClean="0"/>
              <a:pPr/>
              <a:t>18</a:t>
            </a:fld>
            <a:endParaRPr lang="en-US"/>
          </a:p>
        </p:txBody>
      </p:sp>
    </p:spTree>
    <p:extLst>
      <p:ext uri="{BB962C8B-B14F-4D97-AF65-F5344CB8AC3E}">
        <p14:creationId xmlns:p14="http://schemas.microsoft.com/office/powerpoint/2010/main" val="3198989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070600" cy="3416300"/>
          </a:xfrm>
        </p:spPr>
      </p:sp>
      <p:sp>
        <p:nvSpPr>
          <p:cNvPr id="3" name="Notes Placeholder 2"/>
          <p:cNvSpPr>
            <a:spLocks noGrp="1"/>
          </p:cNvSpPr>
          <p:nvPr>
            <p:ph type="body" idx="1"/>
          </p:nvPr>
        </p:nvSpPr>
        <p:spPr/>
        <p:txBody>
          <a:bodyPr/>
          <a:lstStyle/>
          <a:p>
            <a:r>
              <a:rPr lang="en-US" dirty="0"/>
              <a:t>Skin penetration by infective L3 larvae can establish large worm burdens in young animals as well as re-establish arrested infective larvae in adult hosts to pass on to nursing offspring.</a:t>
            </a:r>
          </a:p>
        </p:txBody>
      </p:sp>
      <p:sp>
        <p:nvSpPr>
          <p:cNvPr id="4" name="Slide Number Placeholder 3"/>
          <p:cNvSpPr>
            <a:spLocks noGrp="1"/>
          </p:cNvSpPr>
          <p:nvPr>
            <p:ph type="sldNum" sz="quarter" idx="5"/>
          </p:nvPr>
        </p:nvSpPr>
        <p:spPr/>
        <p:txBody>
          <a:bodyPr/>
          <a:lstStyle/>
          <a:p>
            <a:fld id="{774106C7-E887-42F8-B8FC-6FC4D6AC4D73}" type="slidenum">
              <a:rPr lang="en-US" smtClean="0"/>
              <a:pPr/>
              <a:t>19</a:t>
            </a:fld>
            <a:endParaRPr lang="en-US"/>
          </a:p>
        </p:txBody>
      </p:sp>
    </p:spTree>
    <p:extLst>
      <p:ext uri="{BB962C8B-B14F-4D97-AF65-F5344CB8AC3E}">
        <p14:creationId xmlns:p14="http://schemas.microsoft.com/office/powerpoint/2010/main" val="33561347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070600" cy="3416300"/>
          </a:xfrm>
        </p:spPr>
      </p:sp>
      <p:sp>
        <p:nvSpPr>
          <p:cNvPr id="3" name="Notes Placeholder 2"/>
          <p:cNvSpPr>
            <a:spLocks noGrp="1"/>
          </p:cNvSpPr>
          <p:nvPr>
            <p:ph type="body" idx="1"/>
          </p:nvPr>
        </p:nvSpPr>
        <p:spPr/>
        <p:txBody>
          <a:bodyPr/>
          <a:lstStyle/>
          <a:p>
            <a:r>
              <a:rPr lang="en-US" dirty="0"/>
              <a:t>Small (5-7mm) adult female worms are found deep in the mucosa of the small intestine. Infective larvae from skin penetration or ingestion with milk migrate by tracheal migration through lungs to be coughed up and swallowed to establish as adults in the small intestine. Passage through lungs on repeating basis can lead to hypersensitivity reaction in lung tissue.</a:t>
            </a:r>
          </a:p>
        </p:txBody>
      </p:sp>
      <p:sp>
        <p:nvSpPr>
          <p:cNvPr id="4" name="Slide Number Placeholder 3"/>
          <p:cNvSpPr>
            <a:spLocks noGrp="1"/>
          </p:cNvSpPr>
          <p:nvPr>
            <p:ph type="sldNum" sz="quarter" idx="5"/>
          </p:nvPr>
        </p:nvSpPr>
        <p:spPr/>
        <p:txBody>
          <a:bodyPr/>
          <a:lstStyle/>
          <a:p>
            <a:fld id="{774106C7-E887-42F8-B8FC-6FC4D6AC4D73}" type="slidenum">
              <a:rPr lang="en-US" smtClean="0"/>
              <a:pPr/>
              <a:t>20</a:t>
            </a:fld>
            <a:endParaRPr lang="en-US"/>
          </a:p>
        </p:txBody>
      </p:sp>
    </p:spTree>
    <p:extLst>
      <p:ext uri="{BB962C8B-B14F-4D97-AF65-F5344CB8AC3E}">
        <p14:creationId xmlns:p14="http://schemas.microsoft.com/office/powerpoint/2010/main" val="883557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070600" cy="3416300"/>
          </a:xfrm>
        </p:spPr>
      </p:sp>
      <p:sp>
        <p:nvSpPr>
          <p:cNvPr id="3" name="Notes Placeholder 2"/>
          <p:cNvSpPr>
            <a:spLocks noGrp="1"/>
          </p:cNvSpPr>
          <p:nvPr>
            <p:ph type="body" idx="1"/>
          </p:nvPr>
        </p:nvSpPr>
        <p:spPr/>
        <p:txBody>
          <a:bodyPr/>
          <a:lstStyle/>
          <a:p>
            <a:r>
              <a:rPr lang="en-US" dirty="0"/>
              <a:t>The details of the </a:t>
            </a:r>
            <a:r>
              <a:rPr lang="en-US" dirty="0" err="1"/>
              <a:t>Baemann</a:t>
            </a:r>
            <a:r>
              <a:rPr lang="en-US" dirty="0"/>
              <a:t> technique presented on this slide are for your future reference. You will not be tested on this, just remember that Baermann technique is for finding motile larvae in feces such as </a:t>
            </a:r>
            <a:r>
              <a:rPr lang="en-US" dirty="0" err="1"/>
              <a:t>Strongyloides</a:t>
            </a:r>
            <a:r>
              <a:rPr lang="en-US" dirty="0"/>
              <a:t> from primates and dogs and cats.</a:t>
            </a:r>
          </a:p>
        </p:txBody>
      </p:sp>
      <p:sp>
        <p:nvSpPr>
          <p:cNvPr id="4" name="Slide Number Placeholder 3"/>
          <p:cNvSpPr>
            <a:spLocks noGrp="1"/>
          </p:cNvSpPr>
          <p:nvPr>
            <p:ph type="sldNum" sz="quarter" idx="5"/>
          </p:nvPr>
        </p:nvSpPr>
        <p:spPr/>
        <p:txBody>
          <a:bodyPr/>
          <a:lstStyle/>
          <a:p>
            <a:fld id="{774106C7-E887-42F8-B8FC-6FC4D6AC4D73}" type="slidenum">
              <a:rPr lang="en-US" smtClean="0"/>
              <a:pPr/>
              <a:t>23</a:t>
            </a:fld>
            <a:endParaRPr lang="en-US"/>
          </a:p>
        </p:txBody>
      </p:sp>
    </p:spTree>
    <p:extLst>
      <p:ext uri="{BB962C8B-B14F-4D97-AF65-F5344CB8AC3E}">
        <p14:creationId xmlns:p14="http://schemas.microsoft.com/office/powerpoint/2010/main" val="3682518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070600" cy="3416300"/>
          </a:xfrm>
        </p:spPr>
      </p:sp>
      <p:sp>
        <p:nvSpPr>
          <p:cNvPr id="3" name="Notes Placeholder 2"/>
          <p:cNvSpPr>
            <a:spLocks noGrp="1"/>
          </p:cNvSpPr>
          <p:nvPr>
            <p:ph type="body" idx="1"/>
          </p:nvPr>
        </p:nvSpPr>
        <p:spPr/>
        <p:txBody>
          <a:bodyPr/>
          <a:lstStyle/>
          <a:p>
            <a:r>
              <a:rPr lang="en-US" dirty="0"/>
              <a:t>Nematodes acquire nutrition by ingestion through the buccal cavity at the anterior end. Process requires functional nervous system. Worm identification to genus and species often determined by morphology of the buccal cavity. </a:t>
            </a:r>
          </a:p>
        </p:txBody>
      </p:sp>
      <p:sp>
        <p:nvSpPr>
          <p:cNvPr id="4" name="Slide Number Placeholder 3"/>
          <p:cNvSpPr>
            <a:spLocks noGrp="1"/>
          </p:cNvSpPr>
          <p:nvPr>
            <p:ph type="sldNum" sz="quarter" idx="5"/>
          </p:nvPr>
        </p:nvSpPr>
        <p:spPr/>
        <p:txBody>
          <a:bodyPr/>
          <a:lstStyle/>
          <a:p>
            <a:fld id="{774106C7-E887-42F8-B8FC-6FC4D6AC4D73}" type="slidenum">
              <a:rPr lang="en-US" smtClean="0"/>
              <a:pPr/>
              <a:t>4</a:t>
            </a:fld>
            <a:endParaRPr lang="en-US" dirty="0"/>
          </a:p>
        </p:txBody>
      </p:sp>
    </p:spTree>
    <p:extLst>
      <p:ext uri="{BB962C8B-B14F-4D97-AF65-F5344CB8AC3E}">
        <p14:creationId xmlns:p14="http://schemas.microsoft.com/office/powerpoint/2010/main" val="1820643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070600" cy="3416300"/>
          </a:xfrm>
        </p:spPr>
      </p:sp>
      <p:sp>
        <p:nvSpPr>
          <p:cNvPr id="3" name="Notes Placeholder 2"/>
          <p:cNvSpPr>
            <a:spLocks noGrp="1"/>
          </p:cNvSpPr>
          <p:nvPr>
            <p:ph type="body" idx="1"/>
          </p:nvPr>
        </p:nvSpPr>
        <p:spPr/>
        <p:txBody>
          <a:bodyPr/>
          <a:lstStyle/>
          <a:p>
            <a:r>
              <a:rPr lang="en-US"/>
              <a:t>This is just a quick reference for frequently used terms found in descriptions of nematodes. Rhabditiform = two muscular areas separated by a narrow stricture. </a:t>
            </a:r>
            <a:r>
              <a:rPr lang="en-US" err="1"/>
              <a:t>Strongyliform</a:t>
            </a:r>
            <a:r>
              <a:rPr lang="en-US"/>
              <a:t> = single muscular area at terminus of the esophagus. Filariform = long thin (lacking significant muscle) entire esophagus length. </a:t>
            </a:r>
            <a:r>
              <a:rPr lang="en-US" err="1"/>
              <a:t>Stichosome</a:t>
            </a:r>
            <a:r>
              <a:rPr lang="en-US"/>
              <a:t> = donut shaped cells (</a:t>
            </a:r>
            <a:r>
              <a:rPr lang="en-US" err="1"/>
              <a:t>stichiocytes</a:t>
            </a:r>
            <a:r>
              <a:rPr lang="en-US"/>
              <a:t>) surrounding esophagus lumen.</a:t>
            </a:r>
          </a:p>
        </p:txBody>
      </p:sp>
      <p:sp>
        <p:nvSpPr>
          <p:cNvPr id="4" name="Slide Number Placeholder 3"/>
          <p:cNvSpPr>
            <a:spLocks noGrp="1"/>
          </p:cNvSpPr>
          <p:nvPr>
            <p:ph type="sldNum" sz="quarter" idx="5"/>
          </p:nvPr>
        </p:nvSpPr>
        <p:spPr/>
        <p:txBody>
          <a:bodyPr/>
          <a:lstStyle/>
          <a:p>
            <a:fld id="{774106C7-E887-42F8-B8FC-6FC4D6AC4D73}" type="slidenum">
              <a:rPr lang="en-US" smtClean="0"/>
              <a:pPr/>
              <a:t>5</a:t>
            </a:fld>
            <a:endParaRPr lang="en-US"/>
          </a:p>
        </p:txBody>
      </p:sp>
    </p:spTree>
    <p:extLst>
      <p:ext uri="{BB962C8B-B14F-4D97-AF65-F5344CB8AC3E}">
        <p14:creationId xmlns:p14="http://schemas.microsoft.com/office/powerpoint/2010/main" val="2381832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070600" cy="3416300"/>
          </a:xfrm>
        </p:spPr>
      </p:sp>
      <p:sp>
        <p:nvSpPr>
          <p:cNvPr id="3" name="Notes Placeholder 2"/>
          <p:cNvSpPr>
            <a:spLocks noGrp="1"/>
          </p:cNvSpPr>
          <p:nvPr>
            <p:ph type="body" idx="1"/>
          </p:nvPr>
        </p:nvSpPr>
        <p:spPr/>
        <p:txBody>
          <a:bodyPr/>
          <a:lstStyle/>
          <a:p>
            <a:r>
              <a:rPr lang="en-US"/>
              <a:t>Nematodes have a tubular organ lined with absorptive cells running from the end of the esophagus to the anus.</a:t>
            </a:r>
          </a:p>
        </p:txBody>
      </p:sp>
      <p:sp>
        <p:nvSpPr>
          <p:cNvPr id="4" name="Slide Number Placeholder 3"/>
          <p:cNvSpPr>
            <a:spLocks noGrp="1"/>
          </p:cNvSpPr>
          <p:nvPr>
            <p:ph type="sldNum" sz="quarter" idx="5"/>
          </p:nvPr>
        </p:nvSpPr>
        <p:spPr/>
        <p:txBody>
          <a:bodyPr/>
          <a:lstStyle/>
          <a:p>
            <a:fld id="{774106C7-E887-42F8-B8FC-6FC4D6AC4D73}" type="slidenum">
              <a:rPr lang="en-US" smtClean="0"/>
              <a:pPr/>
              <a:t>6</a:t>
            </a:fld>
            <a:endParaRPr lang="en-US"/>
          </a:p>
        </p:txBody>
      </p:sp>
    </p:spTree>
    <p:extLst>
      <p:ext uri="{BB962C8B-B14F-4D97-AF65-F5344CB8AC3E}">
        <p14:creationId xmlns:p14="http://schemas.microsoft.com/office/powerpoint/2010/main" val="2450792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070600" cy="3416300"/>
          </a:xfrm>
        </p:spPr>
      </p:sp>
      <p:sp>
        <p:nvSpPr>
          <p:cNvPr id="3" name="Notes Placeholder 2"/>
          <p:cNvSpPr>
            <a:spLocks noGrp="1"/>
          </p:cNvSpPr>
          <p:nvPr>
            <p:ph type="body" idx="1"/>
          </p:nvPr>
        </p:nvSpPr>
        <p:spPr/>
        <p:txBody>
          <a:bodyPr/>
          <a:lstStyle/>
          <a:p>
            <a:r>
              <a:rPr lang="en-US"/>
              <a:t>Male testis, seminal vesicle and vas deferens are one continuous reproductive tract terminating at the cloaca at the posterior end of the worm. Size and shape of spicules and the copulatory bursa are characteristics used to identify genus and species of a nematode.</a:t>
            </a:r>
          </a:p>
        </p:txBody>
      </p:sp>
      <p:sp>
        <p:nvSpPr>
          <p:cNvPr id="4" name="Slide Number Placeholder 3"/>
          <p:cNvSpPr>
            <a:spLocks noGrp="1"/>
          </p:cNvSpPr>
          <p:nvPr>
            <p:ph type="sldNum" sz="quarter" idx="5"/>
          </p:nvPr>
        </p:nvSpPr>
        <p:spPr/>
        <p:txBody>
          <a:bodyPr/>
          <a:lstStyle/>
          <a:p>
            <a:fld id="{774106C7-E887-42F8-B8FC-6FC4D6AC4D73}" type="slidenum">
              <a:rPr lang="en-US" smtClean="0"/>
              <a:pPr/>
              <a:t>8</a:t>
            </a:fld>
            <a:endParaRPr lang="en-US"/>
          </a:p>
        </p:txBody>
      </p:sp>
    </p:spTree>
    <p:extLst>
      <p:ext uri="{BB962C8B-B14F-4D97-AF65-F5344CB8AC3E}">
        <p14:creationId xmlns:p14="http://schemas.microsoft.com/office/powerpoint/2010/main" val="4089698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070600" cy="3416300"/>
          </a:xfrm>
        </p:spPr>
      </p:sp>
      <p:sp>
        <p:nvSpPr>
          <p:cNvPr id="3" name="Notes Placeholder 2"/>
          <p:cNvSpPr>
            <a:spLocks noGrp="1"/>
          </p:cNvSpPr>
          <p:nvPr>
            <p:ph type="body" idx="1"/>
          </p:nvPr>
        </p:nvSpPr>
        <p:spPr/>
        <p:txBody>
          <a:bodyPr/>
          <a:lstStyle/>
          <a:p>
            <a:r>
              <a:rPr lang="en-US"/>
              <a:t>The location of the vulvar opening and the presence or absence of a vulvar flap covering the vulvar opening are important morphological characteristics for identification of nematode genus and species.</a:t>
            </a:r>
          </a:p>
        </p:txBody>
      </p:sp>
      <p:sp>
        <p:nvSpPr>
          <p:cNvPr id="4" name="Slide Number Placeholder 3"/>
          <p:cNvSpPr>
            <a:spLocks noGrp="1"/>
          </p:cNvSpPr>
          <p:nvPr>
            <p:ph type="sldNum" sz="quarter" idx="5"/>
          </p:nvPr>
        </p:nvSpPr>
        <p:spPr/>
        <p:txBody>
          <a:bodyPr/>
          <a:lstStyle/>
          <a:p>
            <a:fld id="{774106C7-E887-42F8-B8FC-6FC4D6AC4D73}" type="slidenum">
              <a:rPr lang="en-US" smtClean="0"/>
              <a:pPr/>
              <a:t>9</a:t>
            </a:fld>
            <a:endParaRPr lang="en-US"/>
          </a:p>
        </p:txBody>
      </p:sp>
    </p:spTree>
    <p:extLst>
      <p:ext uri="{BB962C8B-B14F-4D97-AF65-F5344CB8AC3E}">
        <p14:creationId xmlns:p14="http://schemas.microsoft.com/office/powerpoint/2010/main" val="2611684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070600" cy="3416300"/>
          </a:xfrm>
        </p:spPr>
      </p:sp>
      <p:sp>
        <p:nvSpPr>
          <p:cNvPr id="3" name="Notes Placeholder 2"/>
          <p:cNvSpPr>
            <a:spLocks noGrp="1"/>
          </p:cNvSpPr>
          <p:nvPr>
            <p:ph type="body" idx="1"/>
          </p:nvPr>
        </p:nvSpPr>
        <p:spPr/>
        <p:txBody>
          <a:bodyPr/>
          <a:lstStyle/>
          <a:p>
            <a:r>
              <a:rPr lang="en-US" i="1" dirty="0" err="1"/>
              <a:t>Strongyloides</a:t>
            </a:r>
            <a:r>
              <a:rPr lang="en-US" i="1" dirty="0"/>
              <a:t> sp</a:t>
            </a:r>
            <a:r>
              <a:rPr lang="en-US" dirty="0"/>
              <a:t>. causes a disease of neonatal and very young animals where patent infections are associated with diarrhea and sometimes respiratory signs. Nematodes in the Order Rhabditida can have adult male and female worms reproducing in the environment outside of the host. </a:t>
            </a:r>
            <a:r>
              <a:rPr lang="en-US" u="sng" dirty="0"/>
              <a:t>No</a:t>
            </a:r>
            <a:r>
              <a:rPr lang="en-US" dirty="0"/>
              <a:t> other parasitic nematodes studied in this course have </a:t>
            </a:r>
            <a:r>
              <a:rPr lang="en-US" u="sng" dirty="0"/>
              <a:t>free living adult worms</a:t>
            </a:r>
            <a:r>
              <a:rPr lang="en-US" dirty="0"/>
              <a:t> outside of the host.</a:t>
            </a:r>
          </a:p>
        </p:txBody>
      </p:sp>
      <p:sp>
        <p:nvSpPr>
          <p:cNvPr id="4" name="Slide Number Placeholder 3"/>
          <p:cNvSpPr>
            <a:spLocks noGrp="1"/>
          </p:cNvSpPr>
          <p:nvPr>
            <p:ph type="sldNum" sz="quarter" idx="5"/>
          </p:nvPr>
        </p:nvSpPr>
        <p:spPr/>
        <p:txBody>
          <a:bodyPr/>
          <a:lstStyle/>
          <a:p>
            <a:fld id="{774106C7-E887-42F8-B8FC-6FC4D6AC4D73}" type="slidenum">
              <a:rPr lang="en-US" smtClean="0"/>
              <a:pPr/>
              <a:t>11</a:t>
            </a:fld>
            <a:endParaRPr lang="en-US"/>
          </a:p>
        </p:txBody>
      </p:sp>
    </p:spTree>
    <p:extLst>
      <p:ext uri="{BB962C8B-B14F-4D97-AF65-F5344CB8AC3E}">
        <p14:creationId xmlns:p14="http://schemas.microsoft.com/office/powerpoint/2010/main" val="2138172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070600" cy="3416300"/>
          </a:xfrm>
        </p:spPr>
      </p:sp>
      <p:sp>
        <p:nvSpPr>
          <p:cNvPr id="3" name="Notes Placeholder 2"/>
          <p:cNvSpPr>
            <a:spLocks noGrp="1"/>
          </p:cNvSpPr>
          <p:nvPr>
            <p:ph type="body" idx="1"/>
          </p:nvPr>
        </p:nvSpPr>
        <p:spPr/>
        <p:txBody>
          <a:bodyPr/>
          <a:lstStyle/>
          <a:p>
            <a:r>
              <a:rPr lang="en-US" i="1" err="1"/>
              <a:t>Strongyloides</a:t>
            </a:r>
            <a:r>
              <a:rPr lang="en-US"/>
              <a:t> is the one exception for the rule that in this course nematodes create offspring only by sexual reproduction. There are two adult female (produce offspring) forms: one in the host small intestine, and the other a free-living adult female form that lives in the soil and has sex with an adult male to produce offspring.</a:t>
            </a:r>
          </a:p>
        </p:txBody>
      </p:sp>
      <p:sp>
        <p:nvSpPr>
          <p:cNvPr id="4" name="Slide Number Placeholder 3"/>
          <p:cNvSpPr>
            <a:spLocks noGrp="1"/>
          </p:cNvSpPr>
          <p:nvPr>
            <p:ph type="sldNum" sz="quarter" idx="5"/>
          </p:nvPr>
        </p:nvSpPr>
        <p:spPr/>
        <p:txBody>
          <a:bodyPr/>
          <a:lstStyle/>
          <a:p>
            <a:fld id="{774106C7-E887-42F8-B8FC-6FC4D6AC4D73}" type="slidenum">
              <a:rPr lang="en-US" smtClean="0"/>
              <a:pPr/>
              <a:t>12</a:t>
            </a:fld>
            <a:endParaRPr lang="en-US"/>
          </a:p>
        </p:txBody>
      </p:sp>
    </p:spTree>
    <p:extLst>
      <p:ext uri="{BB962C8B-B14F-4D97-AF65-F5344CB8AC3E}">
        <p14:creationId xmlns:p14="http://schemas.microsoft.com/office/powerpoint/2010/main" val="1486286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070600" cy="3416300"/>
          </a:xfrm>
        </p:spPr>
      </p:sp>
      <p:sp>
        <p:nvSpPr>
          <p:cNvPr id="3" name="Notes Placeholder 2"/>
          <p:cNvSpPr>
            <a:spLocks noGrp="1"/>
          </p:cNvSpPr>
          <p:nvPr>
            <p:ph type="body" idx="1"/>
          </p:nvPr>
        </p:nvSpPr>
        <p:spPr/>
        <p:txBody>
          <a:bodyPr/>
          <a:lstStyle/>
          <a:p>
            <a:r>
              <a:rPr lang="en-US" i="1" err="1"/>
              <a:t>Rhabditis</a:t>
            </a:r>
            <a:r>
              <a:rPr lang="en-US" i="1"/>
              <a:t> </a:t>
            </a:r>
            <a:r>
              <a:rPr lang="en-US" i="1" err="1"/>
              <a:t>strongyloides</a:t>
            </a:r>
            <a:r>
              <a:rPr lang="en-US" i="1"/>
              <a:t> </a:t>
            </a:r>
            <a:r>
              <a:rPr lang="en-US"/>
              <a:t>is a free-living (non-parasitic) nematode closely related to </a:t>
            </a:r>
            <a:r>
              <a:rPr lang="en-US" i="1" err="1"/>
              <a:t>Strongyloides</a:t>
            </a:r>
            <a:r>
              <a:rPr lang="en-US"/>
              <a:t>. Its larval stage can penetrate skin and cause inflammation, usually of the paws of dogs kept on wet straw bedding.</a:t>
            </a:r>
          </a:p>
        </p:txBody>
      </p:sp>
      <p:sp>
        <p:nvSpPr>
          <p:cNvPr id="4" name="Slide Number Placeholder 3"/>
          <p:cNvSpPr>
            <a:spLocks noGrp="1"/>
          </p:cNvSpPr>
          <p:nvPr>
            <p:ph type="sldNum" sz="quarter" idx="5"/>
          </p:nvPr>
        </p:nvSpPr>
        <p:spPr/>
        <p:txBody>
          <a:bodyPr/>
          <a:lstStyle/>
          <a:p>
            <a:fld id="{774106C7-E887-42F8-B8FC-6FC4D6AC4D73}" type="slidenum">
              <a:rPr lang="en-US" smtClean="0"/>
              <a:pPr/>
              <a:t>13</a:t>
            </a:fld>
            <a:endParaRPr lang="en-US"/>
          </a:p>
        </p:txBody>
      </p:sp>
    </p:spTree>
    <p:extLst>
      <p:ext uri="{BB962C8B-B14F-4D97-AF65-F5344CB8AC3E}">
        <p14:creationId xmlns:p14="http://schemas.microsoft.com/office/powerpoint/2010/main" val="422171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2438401"/>
            <a:ext cx="12012084"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800">
                  <a:solidFill>
                    <a:srgbClr val="000000"/>
                  </a:solidFill>
                  <a:latin typeface="Arial" charset="0"/>
                  <a:ea typeface="ＭＳ Ｐゴシック" pitchFamily="34" charset="-128"/>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800">
                  <a:solidFill>
                    <a:srgbClr val="000000"/>
                  </a:solidFill>
                  <a:latin typeface="Arial" charset="0"/>
                  <a:ea typeface="ＭＳ Ｐゴシック" pitchFamily="34" charset="-128"/>
                </a:endParaRP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800">
                  <a:solidFill>
                    <a:srgbClr val="000000"/>
                  </a:solidFill>
                  <a:latin typeface="Arial" charset="0"/>
                  <a:ea typeface="ＭＳ Ｐゴシック" pitchFamily="34" charset="-128"/>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800">
                  <a:solidFill>
                    <a:srgbClr val="000000"/>
                  </a:solidFill>
                  <a:latin typeface="Arial" charset="0"/>
                  <a:ea typeface="ＭＳ Ｐゴシック" pitchFamily="34" charset="-128"/>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800">
                <a:solidFill>
                  <a:srgbClr val="000000"/>
                </a:solidFill>
                <a:latin typeface="Arial" charset="0"/>
                <a:ea typeface="ＭＳ Ｐゴシック" pitchFamily="34" charset="-128"/>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800">
                <a:solidFill>
                  <a:srgbClr val="000000"/>
                </a:solidFill>
                <a:latin typeface="Arial" charset="0"/>
                <a:ea typeface="ＭＳ Ｐゴシック" pitchFamily="34" charset="-128"/>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800">
                <a:solidFill>
                  <a:srgbClr val="000000"/>
                </a:solidFill>
                <a:latin typeface="Arial" charset="0"/>
                <a:ea typeface="ＭＳ Ｐゴシック" pitchFamily="34" charset="-128"/>
              </a:endParaRPr>
            </a:p>
          </p:txBody>
        </p:sp>
      </p:grpSp>
      <p:sp>
        <p:nvSpPr>
          <p:cNvPr id="196620" name="Rectangle 12"/>
          <p:cNvSpPr>
            <a:spLocks noGrp="1" noChangeArrowheads="1"/>
          </p:cNvSpPr>
          <p:nvPr>
            <p:ph type="ctrTitle"/>
          </p:nvPr>
        </p:nvSpPr>
        <p:spPr>
          <a:xfrm>
            <a:off x="1320800" y="1676400"/>
            <a:ext cx="10363200" cy="1462088"/>
          </a:xfrm>
        </p:spPr>
        <p:txBody>
          <a:bodyPr/>
          <a:lstStyle>
            <a:lvl1pPr>
              <a:defRPr/>
            </a:lvl1pPr>
          </a:lstStyle>
          <a:p>
            <a:pPr lvl="0"/>
            <a:r>
              <a:rPr lang="en-US" noProof="0"/>
              <a:t>Click to edit Master title style</a:t>
            </a:r>
          </a:p>
        </p:txBody>
      </p:sp>
      <p:sp>
        <p:nvSpPr>
          <p:cNvPr id="196621" name="Rectangle 13"/>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p:cNvSpPr>
            <a:spLocks noGrp="1" noChangeArrowheads="1"/>
          </p:cNvSpPr>
          <p:nvPr>
            <p:ph type="dt" sz="half" idx="10"/>
          </p:nvPr>
        </p:nvSpPr>
        <p:spPr>
          <a:xfrm>
            <a:off x="1320800" y="6248400"/>
            <a:ext cx="2540000" cy="457200"/>
          </a:xfrm>
        </p:spPr>
        <p:txBody>
          <a:bodyPr/>
          <a:lstStyle>
            <a:lvl1pPr>
              <a:defRPr>
                <a:solidFill>
                  <a:schemeClr val="bg2"/>
                </a:solidFill>
              </a:defRPr>
            </a:lvl1pPr>
          </a:lstStyle>
          <a:p>
            <a:fld id="{16AA3761-0922-754F-A57B-973145782ADC}" type="datetimeFigureOut">
              <a:rPr lang="en-US" smtClean="0"/>
              <a:t>7/7/2021</a:t>
            </a:fld>
            <a:endParaRPr lang="en-US"/>
          </a:p>
        </p:txBody>
      </p:sp>
      <p:sp>
        <p:nvSpPr>
          <p:cNvPr id="15" name="Rectangle 15"/>
          <p:cNvSpPr>
            <a:spLocks noGrp="1" noChangeArrowheads="1"/>
          </p:cNvSpPr>
          <p:nvPr>
            <p:ph type="ftr" sz="quarter" idx="11"/>
          </p:nvPr>
        </p:nvSpPr>
        <p:spPr>
          <a:xfrm>
            <a:off x="4572000" y="6248400"/>
            <a:ext cx="3860800" cy="457200"/>
          </a:xfrm>
        </p:spPr>
        <p:txBody>
          <a:bodyPr/>
          <a:lstStyle>
            <a:lvl1pPr>
              <a:defRPr>
                <a:solidFill>
                  <a:schemeClr val="bg2"/>
                </a:solidFill>
              </a:defRPr>
            </a:lvl1pPr>
          </a:lstStyle>
          <a:p>
            <a:endParaRPr lang="en-US"/>
          </a:p>
        </p:txBody>
      </p:sp>
      <p:sp>
        <p:nvSpPr>
          <p:cNvPr id="16" name="Rectangle 16"/>
          <p:cNvSpPr>
            <a:spLocks noGrp="1" noChangeArrowheads="1"/>
          </p:cNvSpPr>
          <p:nvPr>
            <p:ph type="sldNum" sz="quarter" idx="12"/>
          </p:nvPr>
        </p:nvSpPr>
        <p:spPr>
          <a:xfrm>
            <a:off x="9144000" y="6248400"/>
            <a:ext cx="2540000" cy="457200"/>
          </a:xfrm>
        </p:spPr>
        <p:txBody>
          <a:bodyPr/>
          <a:lstStyle>
            <a:lvl1pPr>
              <a:defRPr>
                <a:solidFill>
                  <a:schemeClr val="bg2"/>
                </a:solidFill>
              </a:defRPr>
            </a:lvl1pPr>
          </a:lstStyle>
          <a:p>
            <a:fld id="{BFBFA8BF-0AD8-8E49-8220-73A213CC1D7E}" type="slidenum">
              <a:rPr lang="en-US" smtClean="0"/>
              <a:t>‹#›</a:t>
            </a:fld>
            <a:endParaRPr lang="en-US"/>
          </a:p>
        </p:txBody>
      </p:sp>
    </p:spTree>
    <p:extLst>
      <p:ext uri="{BB962C8B-B14F-4D97-AF65-F5344CB8AC3E}">
        <p14:creationId xmlns:p14="http://schemas.microsoft.com/office/powerpoint/2010/main" val="3372993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fld id="{16AA3761-0922-754F-A57B-973145782ADC}" type="datetimeFigureOut">
              <a:rPr lang="en-US" smtClean="0"/>
              <a:t>7/7/2021</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BFBFA8BF-0AD8-8E49-8220-73A213CC1D7E}" type="slidenum">
              <a:rPr lang="en-US" smtClean="0"/>
              <a:t>‹#›</a:t>
            </a:fld>
            <a:endParaRPr lang="en-US"/>
          </a:p>
        </p:txBody>
      </p:sp>
    </p:spTree>
    <p:extLst>
      <p:ext uri="{BB962C8B-B14F-4D97-AF65-F5344CB8AC3E}">
        <p14:creationId xmlns:p14="http://schemas.microsoft.com/office/powerpoint/2010/main" val="3903878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8733" y="214313"/>
            <a:ext cx="2601384" cy="591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34584" y="214313"/>
            <a:ext cx="7600949"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fld id="{16AA3761-0922-754F-A57B-973145782ADC}" type="datetimeFigureOut">
              <a:rPr lang="en-US" smtClean="0"/>
              <a:t>7/7/2021</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BFBFA8BF-0AD8-8E49-8220-73A213CC1D7E}" type="slidenum">
              <a:rPr lang="en-US" smtClean="0"/>
              <a:t>‹#›</a:t>
            </a:fld>
            <a:endParaRPr lang="en-US"/>
          </a:p>
        </p:txBody>
      </p:sp>
    </p:spTree>
    <p:extLst>
      <p:ext uri="{BB962C8B-B14F-4D97-AF65-F5344CB8AC3E}">
        <p14:creationId xmlns:p14="http://schemas.microsoft.com/office/powerpoint/2010/main" val="201033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66700"/>
            <a:ext cx="10363200" cy="1104900"/>
          </a:xfrm>
        </p:spPr>
        <p:txBody>
          <a:bodyPr/>
          <a:lstStyle/>
          <a:p>
            <a:r>
              <a:rPr lang="en-US"/>
              <a:t>Click to edit Master title style</a:t>
            </a:r>
          </a:p>
        </p:txBody>
      </p:sp>
      <p:sp>
        <p:nvSpPr>
          <p:cNvPr id="3" name="Text Placeholder 2"/>
          <p:cNvSpPr>
            <a:spLocks noGrp="1"/>
          </p:cNvSpPr>
          <p:nvPr>
            <p:ph type="body" sz="half" idx="1"/>
          </p:nvPr>
        </p:nvSpPr>
        <p:spPr>
          <a:xfrm>
            <a:off x="1320801" y="1676400"/>
            <a:ext cx="5050367"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574367" y="1676400"/>
            <a:ext cx="5050367"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574367" y="3810000"/>
            <a:ext cx="5050367"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914400" y="6248400"/>
            <a:ext cx="2540000" cy="457200"/>
          </a:xfrm>
        </p:spPr>
        <p:txBody>
          <a:bodyPr/>
          <a:lstStyle>
            <a:lvl1pPr>
              <a:defRPr/>
            </a:lvl1pPr>
          </a:lstStyle>
          <a:p>
            <a:endParaRPr lang="en-US"/>
          </a:p>
        </p:txBody>
      </p:sp>
      <p:sp>
        <p:nvSpPr>
          <p:cNvPr id="7" name="Footer Placeholder 6"/>
          <p:cNvSpPr>
            <a:spLocks noGrp="1"/>
          </p:cNvSpPr>
          <p:nvPr>
            <p:ph type="ftr" sz="quarter" idx="11"/>
          </p:nvPr>
        </p:nvSpPr>
        <p:spPr>
          <a:xfrm>
            <a:off x="4165600" y="6248400"/>
            <a:ext cx="38608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8737600" y="6248400"/>
            <a:ext cx="2540000" cy="457200"/>
          </a:xfrm>
        </p:spPr>
        <p:txBody>
          <a:bodyPr/>
          <a:lstStyle>
            <a:lvl1pPr>
              <a:defRPr/>
            </a:lvl1pPr>
          </a:lstStyle>
          <a:p>
            <a:fld id="{D1CB7275-1620-48EB-8D5E-2A8F12393387}" type="slidenum">
              <a:rPr lang="en-US"/>
              <a:pPr/>
              <a:t>‹#›</a:t>
            </a:fld>
            <a:endParaRPr lang="en-US"/>
          </a:p>
        </p:txBody>
      </p:sp>
    </p:spTree>
    <p:extLst>
      <p:ext uri="{BB962C8B-B14F-4D97-AF65-F5344CB8AC3E}">
        <p14:creationId xmlns:p14="http://schemas.microsoft.com/office/powerpoint/2010/main" val="4006864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66700"/>
            <a:ext cx="10363200" cy="1104900"/>
          </a:xfrm>
        </p:spPr>
        <p:txBody>
          <a:bodyPr/>
          <a:lstStyle/>
          <a:p>
            <a:r>
              <a:rPr lang="en-US"/>
              <a:t>Click to edit Master title style</a:t>
            </a:r>
          </a:p>
        </p:txBody>
      </p:sp>
      <p:sp>
        <p:nvSpPr>
          <p:cNvPr id="3" name="Text Placeholder 2"/>
          <p:cNvSpPr>
            <a:spLocks noGrp="1"/>
          </p:cNvSpPr>
          <p:nvPr>
            <p:ph type="body" sz="half" idx="1"/>
          </p:nvPr>
        </p:nvSpPr>
        <p:spPr>
          <a:xfrm>
            <a:off x="1320800" y="1676400"/>
            <a:ext cx="10303933"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320800" y="3810000"/>
            <a:ext cx="10303933"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914400" y="6248400"/>
            <a:ext cx="2540000" cy="457200"/>
          </a:xfrm>
        </p:spPr>
        <p:txBody>
          <a:bodyPr/>
          <a:lstStyle>
            <a:lvl1pPr>
              <a:defRPr/>
            </a:lvl1pPr>
          </a:lstStyle>
          <a:p>
            <a:endParaRPr 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fld id="{729EA39D-FFC6-4BB0-80F7-40959F4CF123}" type="slidenum">
              <a:rPr lang="en-US"/>
              <a:pPr/>
              <a:t>‹#›</a:t>
            </a:fld>
            <a:endParaRPr lang="en-US"/>
          </a:p>
        </p:txBody>
      </p:sp>
    </p:spTree>
    <p:extLst>
      <p:ext uri="{BB962C8B-B14F-4D97-AF65-F5344CB8AC3E}">
        <p14:creationId xmlns:p14="http://schemas.microsoft.com/office/powerpoint/2010/main" val="1936924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66700"/>
            <a:ext cx="10363200" cy="1104900"/>
          </a:xfrm>
        </p:spPr>
        <p:txBody>
          <a:bodyPr/>
          <a:lstStyle/>
          <a:p>
            <a:r>
              <a:rPr lang="en-US"/>
              <a:t>Click to edit Master title style</a:t>
            </a:r>
          </a:p>
        </p:txBody>
      </p:sp>
      <p:sp>
        <p:nvSpPr>
          <p:cNvPr id="3" name="Text Placeholder 2"/>
          <p:cNvSpPr>
            <a:spLocks noGrp="1"/>
          </p:cNvSpPr>
          <p:nvPr>
            <p:ph type="body" sz="half" idx="1"/>
          </p:nvPr>
        </p:nvSpPr>
        <p:spPr>
          <a:xfrm>
            <a:off x="1320801" y="1676400"/>
            <a:ext cx="5050367"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4367" y="1676400"/>
            <a:ext cx="5050367"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914400" y="6248400"/>
            <a:ext cx="2540000" cy="457200"/>
          </a:xfrm>
        </p:spPr>
        <p:txBody>
          <a:bodyPr/>
          <a:lstStyle>
            <a:lvl1pPr>
              <a:defRPr/>
            </a:lvl1pPr>
          </a:lstStyle>
          <a:p>
            <a:endParaRPr 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fld id="{73A8ADD8-6FA3-4BF6-8B50-C63C018A0AE0}" type="slidenum">
              <a:rPr lang="en-US"/>
              <a:pPr/>
              <a:t>‹#›</a:t>
            </a:fld>
            <a:endParaRPr lang="en-US"/>
          </a:p>
        </p:txBody>
      </p:sp>
    </p:spTree>
    <p:extLst>
      <p:ext uri="{BB962C8B-B14F-4D97-AF65-F5344CB8AC3E}">
        <p14:creationId xmlns:p14="http://schemas.microsoft.com/office/powerpoint/2010/main" val="60666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08000" y="266700"/>
            <a:ext cx="10363200" cy="1104900"/>
          </a:xfrm>
        </p:spPr>
        <p:txBody>
          <a:bodyPr/>
          <a:lstStyle/>
          <a:p>
            <a:r>
              <a:rPr lang="en-US"/>
              <a:t>Click to edit Master title style</a:t>
            </a:r>
          </a:p>
        </p:txBody>
      </p:sp>
      <p:sp>
        <p:nvSpPr>
          <p:cNvPr id="3" name="Content Placeholder 2"/>
          <p:cNvSpPr>
            <a:spLocks noGrp="1"/>
          </p:cNvSpPr>
          <p:nvPr>
            <p:ph sz="quarter" idx="1"/>
          </p:nvPr>
        </p:nvSpPr>
        <p:spPr>
          <a:xfrm>
            <a:off x="1320801" y="1676400"/>
            <a:ext cx="5050367"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574367" y="1676400"/>
            <a:ext cx="5050367"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320801" y="3810000"/>
            <a:ext cx="5050367"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574367" y="3810000"/>
            <a:ext cx="5050367"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914400" y="6248400"/>
            <a:ext cx="2540000" cy="457200"/>
          </a:xfrm>
        </p:spPr>
        <p:txBody>
          <a:bodyPr/>
          <a:lstStyle>
            <a:lvl1pPr>
              <a:defRPr/>
            </a:lvl1pPr>
          </a:lstStyle>
          <a:p>
            <a:endParaRPr lang="en-US"/>
          </a:p>
        </p:txBody>
      </p:sp>
      <p:sp>
        <p:nvSpPr>
          <p:cNvPr id="8" name="Footer Placeholder 7"/>
          <p:cNvSpPr>
            <a:spLocks noGrp="1"/>
          </p:cNvSpPr>
          <p:nvPr>
            <p:ph type="ftr" sz="quarter" idx="11"/>
          </p:nvPr>
        </p:nvSpPr>
        <p:spPr>
          <a:xfrm>
            <a:off x="4165600" y="6248400"/>
            <a:ext cx="3860800" cy="457200"/>
          </a:xfrm>
        </p:spPr>
        <p:txBody>
          <a:bodyPr/>
          <a:lstStyle>
            <a:lvl1pPr>
              <a:defRPr/>
            </a:lvl1pPr>
          </a:lstStyle>
          <a:p>
            <a:endParaRPr lang="en-US"/>
          </a:p>
        </p:txBody>
      </p:sp>
      <p:sp>
        <p:nvSpPr>
          <p:cNvPr id="9" name="Slide Number Placeholder 8"/>
          <p:cNvSpPr>
            <a:spLocks noGrp="1"/>
          </p:cNvSpPr>
          <p:nvPr>
            <p:ph type="sldNum" sz="quarter" idx="12"/>
          </p:nvPr>
        </p:nvSpPr>
        <p:spPr>
          <a:xfrm>
            <a:off x="8737600" y="6248400"/>
            <a:ext cx="2540000" cy="457200"/>
          </a:xfrm>
        </p:spPr>
        <p:txBody>
          <a:bodyPr/>
          <a:lstStyle>
            <a:lvl1pPr>
              <a:defRPr/>
            </a:lvl1pPr>
          </a:lstStyle>
          <a:p>
            <a:fld id="{CA5874A4-B7B0-415B-9D87-31E7B0A73E8E}" type="slidenum">
              <a:rPr lang="en-US"/>
              <a:pPr/>
              <a:t>‹#›</a:t>
            </a:fld>
            <a:endParaRPr lang="en-US"/>
          </a:p>
        </p:txBody>
      </p:sp>
    </p:spTree>
    <p:extLst>
      <p:ext uri="{BB962C8B-B14F-4D97-AF65-F5344CB8AC3E}">
        <p14:creationId xmlns:p14="http://schemas.microsoft.com/office/powerpoint/2010/main" val="131778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fld id="{16AA3761-0922-754F-A57B-973145782ADC}" type="datetimeFigureOut">
              <a:rPr lang="en-US" smtClean="0"/>
              <a:t>7/7/2021</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BFBFA8BF-0AD8-8E49-8220-73A213CC1D7E}" type="slidenum">
              <a:rPr lang="en-US" smtClean="0"/>
              <a:t>‹#›</a:t>
            </a:fld>
            <a:endParaRPr lang="en-US"/>
          </a:p>
        </p:txBody>
      </p:sp>
    </p:spTree>
    <p:extLst>
      <p:ext uri="{BB962C8B-B14F-4D97-AF65-F5344CB8AC3E}">
        <p14:creationId xmlns:p14="http://schemas.microsoft.com/office/powerpoint/2010/main" val="47405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fld id="{16AA3761-0922-754F-A57B-973145782ADC}" type="datetimeFigureOut">
              <a:rPr lang="en-US" smtClean="0"/>
              <a:t>7/7/2021</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BFBFA8BF-0AD8-8E49-8220-73A213CC1D7E}" type="slidenum">
              <a:rPr lang="en-US" smtClean="0"/>
              <a:t>‹#›</a:t>
            </a:fld>
            <a:endParaRPr lang="en-US"/>
          </a:p>
        </p:txBody>
      </p:sp>
    </p:spTree>
    <p:extLst>
      <p:ext uri="{BB962C8B-B14F-4D97-AF65-F5344CB8AC3E}">
        <p14:creationId xmlns:p14="http://schemas.microsoft.com/office/powerpoint/2010/main" val="86522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769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601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fld id="{16AA3761-0922-754F-A57B-973145782ADC}" type="datetimeFigureOut">
              <a:rPr lang="en-US" smtClean="0"/>
              <a:t>7/7/2021</a:t>
            </a:fld>
            <a:endParaRPr lang="en-US"/>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BFBFA8BF-0AD8-8E49-8220-73A213CC1D7E}" type="slidenum">
              <a:rPr lang="en-US" smtClean="0"/>
              <a:t>‹#›</a:t>
            </a:fld>
            <a:endParaRPr lang="en-US"/>
          </a:p>
        </p:txBody>
      </p:sp>
    </p:spTree>
    <p:extLst>
      <p:ext uri="{BB962C8B-B14F-4D97-AF65-F5344CB8AC3E}">
        <p14:creationId xmlns:p14="http://schemas.microsoft.com/office/powerpoint/2010/main" val="1007828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fld id="{16AA3761-0922-754F-A57B-973145782ADC}" type="datetimeFigureOut">
              <a:rPr lang="en-US" smtClean="0"/>
              <a:t>7/7/2021</a:t>
            </a:fld>
            <a:endParaRPr lang="en-US"/>
          </a:p>
        </p:txBody>
      </p:sp>
      <p:sp>
        <p:nvSpPr>
          <p:cNvPr id="8" name="Rectangle 12"/>
          <p:cNvSpPr>
            <a:spLocks noGrp="1" noChangeArrowheads="1"/>
          </p:cNvSpPr>
          <p:nvPr>
            <p:ph type="ftr" sz="quarter" idx="11"/>
          </p:nvPr>
        </p:nvSpPr>
        <p:spPr>
          <a:ln/>
        </p:spPr>
        <p:txBody>
          <a:bodyPr/>
          <a:lstStyle>
            <a:lvl1pPr>
              <a:defRPr/>
            </a:lvl1pPr>
          </a:lstStyle>
          <a:p>
            <a:endParaRPr lang="en-US"/>
          </a:p>
        </p:txBody>
      </p:sp>
      <p:sp>
        <p:nvSpPr>
          <p:cNvPr id="9" name="Rectangle 13"/>
          <p:cNvSpPr>
            <a:spLocks noGrp="1" noChangeArrowheads="1"/>
          </p:cNvSpPr>
          <p:nvPr>
            <p:ph type="sldNum" sz="quarter" idx="12"/>
          </p:nvPr>
        </p:nvSpPr>
        <p:spPr>
          <a:ln/>
        </p:spPr>
        <p:txBody>
          <a:bodyPr/>
          <a:lstStyle>
            <a:lvl1pPr>
              <a:defRPr/>
            </a:lvl1pPr>
          </a:lstStyle>
          <a:p>
            <a:fld id="{BFBFA8BF-0AD8-8E49-8220-73A213CC1D7E}" type="slidenum">
              <a:rPr lang="en-US" smtClean="0"/>
              <a:t>‹#›</a:t>
            </a:fld>
            <a:endParaRPr lang="en-US"/>
          </a:p>
        </p:txBody>
      </p:sp>
    </p:spTree>
    <p:extLst>
      <p:ext uri="{BB962C8B-B14F-4D97-AF65-F5344CB8AC3E}">
        <p14:creationId xmlns:p14="http://schemas.microsoft.com/office/powerpoint/2010/main" val="983006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fld id="{16AA3761-0922-754F-A57B-973145782ADC}" type="datetimeFigureOut">
              <a:rPr lang="en-US" smtClean="0"/>
              <a:t>7/7/2021</a:t>
            </a:fld>
            <a:endParaRPr lang="en-US"/>
          </a:p>
        </p:txBody>
      </p:sp>
      <p:sp>
        <p:nvSpPr>
          <p:cNvPr id="4" name="Rectangle 12"/>
          <p:cNvSpPr>
            <a:spLocks noGrp="1" noChangeArrowheads="1"/>
          </p:cNvSpPr>
          <p:nvPr>
            <p:ph type="ftr" sz="quarter" idx="11"/>
          </p:nvPr>
        </p:nvSpPr>
        <p:spPr>
          <a:ln/>
        </p:spPr>
        <p:txBody>
          <a:bodyPr/>
          <a:lstStyle>
            <a:lvl1pPr>
              <a:defRPr/>
            </a:lvl1pPr>
          </a:lstStyle>
          <a:p>
            <a:endParaRPr lang="en-US"/>
          </a:p>
        </p:txBody>
      </p:sp>
      <p:sp>
        <p:nvSpPr>
          <p:cNvPr id="5" name="Rectangle 13"/>
          <p:cNvSpPr>
            <a:spLocks noGrp="1" noChangeArrowheads="1"/>
          </p:cNvSpPr>
          <p:nvPr>
            <p:ph type="sldNum" sz="quarter" idx="12"/>
          </p:nvPr>
        </p:nvSpPr>
        <p:spPr>
          <a:ln/>
        </p:spPr>
        <p:txBody>
          <a:bodyPr/>
          <a:lstStyle>
            <a:lvl1pPr>
              <a:defRPr/>
            </a:lvl1pPr>
          </a:lstStyle>
          <a:p>
            <a:fld id="{BFBFA8BF-0AD8-8E49-8220-73A213CC1D7E}" type="slidenum">
              <a:rPr lang="en-US" smtClean="0"/>
              <a:t>‹#›</a:t>
            </a:fld>
            <a:endParaRPr lang="en-US"/>
          </a:p>
        </p:txBody>
      </p:sp>
    </p:spTree>
    <p:extLst>
      <p:ext uri="{BB962C8B-B14F-4D97-AF65-F5344CB8AC3E}">
        <p14:creationId xmlns:p14="http://schemas.microsoft.com/office/powerpoint/2010/main" val="2989766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fld id="{16AA3761-0922-754F-A57B-973145782ADC}" type="datetimeFigureOut">
              <a:rPr lang="en-US" smtClean="0"/>
              <a:t>7/7/2021</a:t>
            </a:fld>
            <a:endParaRPr lang="en-US"/>
          </a:p>
        </p:txBody>
      </p:sp>
      <p:sp>
        <p:nvSpPr>
          <p:cNvPr id="3" name="Rectangle 12"/>
          <p:cNvSpPr>
            <a:spLocks noGrp="1" noChangeArrowheads="1"/>
          </p:cNvSpPr>
          <p:nvPr>
            <p:ph type="ftr" sz="quarter" idx="11"/>
          </p:nvPr>
        </p:nvSpPr>
        <p:spPr>
          <a:ln/>
        </p:spPr>
        <p:txBody>
          <a:bodyPr/>
          <a:lstStyle>
            <a:lvl1pPr>
              <a:defRPr/>
            </a:lvl1pPr>
          </a:lstStyle>
          <a:p>
            <a:endParaRPr lang="en-US"/>
          </a:p>
        </p:txBody>
      </p:sp>
      <p:sp>
        <p:nvSpPr>
          <p:cNvPr id="4" name="Rectangle 13"/>
          <p:cNvSpPr>
            <a:spLocks noGrp="1" noChangeArrowheads="1"/>
          </p:cNvSpPr>
          <p:nvPr>
            <p:ph type="sldNum" sz="quarter" idx="12"/>
          </p:nvPr>
        </p:nvSpPr>
        <p:spPr>
          <a:ln/>
        </p:spPr>
        <p:txBody>
          <a:bodyPr/>
          <a:lstStyle>
            <a:lvl1pPr>
              <a:defRPr/>
            </a:lvl1pPr>
          </a:lstStyle>
          <a:p>
            <a:fld id="{BFBFA8BF-0AD8-8E49-8220-73A213CC1D7E}" type="slidenum">
              <a:rPr lang="en-US" smtClean="0"/>
              <a:t>‹#›</a:t>
            </a:fld>
            <a:endParaRPr lang="en-US"/>
          </a:p>
        </p:txBody>
      </p:sp>
    </p:spTree>
    <p:extLst>
      <p:ext uri="{BB962C8B-B14F-4D97-AF65-F5344CB8AC3E}">
        <p14:creationId xmlns:p14="http://schemas.microsoft.com/office/powerpoint/2010/main" val="2463287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16AA3761-0922-754F-A57B-973145782ADC}" type="datetimeFigureOut">
              <a:rPr lang="en-US" smtClean="0"/>
              <a:t>7/7/2021</a:t>
            </a:fld>
            <a:endParaRPr lang="en-US"/>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BFBFA8BF-0AD8-8E49-8220-73A213CC1D7E}" type="slidenum">
              <a:rPr lang="en-US" smtClean="0"/>
              <a:t>‹#›</a:t>
            </a:fld>
            <a:endParaRPr lang="en-US"/>
          </a:p>
        </p:txBody>
      </p:sp>
    </p:spTree>
    <p:extLst>
      <p:ext uri="{BB962C8B-B14F-4D97-AF65-F5344CB8AC3E}">
        <p14:creationId xmlns:p14="http://schemas.microsoft.com/office/powerpoint/2010/main" val="4198814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16AA3761-0922-754F-A57B-973145782ADC}" type="datetimeFigureOut">
              <a:rPr lang="en-US" smtClean="0"/>
              <a:t>7/7/2021</a:t>
            </a:fld>
            <a:endParaRPr lang="en-US"/>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BFBFA8BF-0AD8-8E49-8220-73A213CC1D7E}" type="slidenum">
              <a:rPr lang="en-US" smtClean="0"/>
              <a:t>‹#›</a:t>
            </a:fld>
            <a:endParaRPr lang="en-US"/>
          </a:p>
        </p:txBody>
      </p:sp>
    </p:spTree>
    <p:extLst>
      <p:ext uri="{BB962C8B-B14F-4D97-AF65-F5344CB8AC3E}">
        <p14:creationId xmlns:p14="http://schemas.microsoft.com/office/powerpoint/2010/main" val="283846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556684" y="1098551"/>
            <a:ext cx="58420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US" sz="2400">
              <a:solidFill>
                <a:srgbClr val="000000"/>
              </a:solidFill>
              <a:ea typeface="ＭＳ Ｐゴシック" pitchFamily="34" charset="-128"/>
            </a:endParaRPr>
          </a:p>
        </p:txBody>
      </p:sp>
      <p:sp>
        <p:nvSpPr>
          <p:cNvPr id="1027" name="Rectangle 3"/>
          <p:cNvSpPr>
            <a:spLocks noChangeArrowheads="1"/>
          </p:cNvSpPr>
          <p:nvPr/>
        </p:nvSpPr>
        <p:spPr bwMode="ltGray">
          <a:xfrm>
            <a:off x="1066801" y="1098551"/>
            <a:ext cx="438151"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US" sz="2400">
              <a:solidFill>
                <a:srgbClr val="000000"/>
              </a:solidFill>
              <a:ea typeface="ＭＳ Ｐゴシック" pitchFamily="34" charset="-128"/>
            </a:endParaRPr>
          </a:p>
        </p:txBody>
      </p:sp>
      <p:sp>
        <p:nvSpPr>
          <p:cNvPr id="1028" name="Rectangle 4"/>
          <p:cNvSpPr>
            <a:spLocks noChangeArrowheads="1"/>
          </p:cNvSpPr>
          <p:nvPr/>
        </p:nvSpPr>
        <p:spPr bwMode="ltGray">
          <a:xfrm>
            <a:off x="721785" y="1520826"/>
            <a:ext cx="563033"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US" sz="2400">
              <a:solidFill>
                <a:srgbClr val="000000"/>
              </a:solidFill>
              <a:ea typeface="ＭＳ Ｐゴシック" pitchFamily="34" charset="-128"/>
            </a:endParaRPr>
          </a:p>
        </p:txBody>
      </p:sp>
      <p:sp>
        <p:nvSpPr>
          <p:cNvPr id="1029" name="Rectangle 5"/>
          <p:cNvSpPr>
            <a:spLocks noChangeArrowheads="1"/>
          </p:cNvSpPr>
          <p:nvPr/>
        </p:nvSpPr>
        <p:spPr bwMode="ltGray">
          <a:xfrm>
            <a:off x="1214967" y="1520826"/>
            <a:ext cx="491067"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US" sz="2400">
              <a:solidFill>
                <a:srgbClr val="000000"/>
              </a:solidFill>
              <a:ea typeface="ＭＳ Ｐゴシック" pitchFamily="34" charset="-128"/>
            </a:endParaRPr>
          </a:p>
        </p:txBody>
      </p:sp>
      <p:sp>
        <p:nvSpPr>
          <p:cNvPr id="1030" name="Rectangle 6"/>
          <p:cNvSpPr>
            <a:spLocks noChangeArrowheads="1"/>
          </p:cNvSpPr>
          <p:nvPr/>
        </p:nvSpPr>
        <p:spPr bwMode="ltGray">
          <a:xfrm>
            <a:off x="169333" y="1447801"/>
            <a:ext cx="747184"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US" sz="2400">
              <a:solidFill>
                <a:srgbClr val="000000"/>
              </a:solidFill>
              <a:ea typeface="ＭＳ Ｐゴシック" pitchFamily="34" charset="-128"/>
            </a:endParaRPr>
          </a:p>
        </p:txBody>
      </p:sp>
      <p:sp>
        <p:nvSpPr>
          <p:cNvPr id="1031" name="Rectangle 7"/>
          <p:cNvSpPr>
            <a:spLocks noChangeArrowheads="1"/>
          </p:cNvSpPr>
          <p:nvPr/>
        </p:nvSpPr>
        <p:spPr bwMode="gray">
          <a:xfrm>
            <a:off x="1016000" y="990601"/>
            <a:ext cx="42333"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US" sz="2400">
              <a:solidFill>
                <a:srgbClr val="000000"/>
              </a:solidFill>
              <a:ea typeface="ＭＳ Ｐゴシック" pitchFamily="34" charset="-128"/>
            </a:endParaRPr>
          </a:p>
        </p:txBody>
      </p:sp>
      <p:sp>
        <p:nvSpPr>
          <p:cNvPr id="1032" name="Rectangle 8"/>
          <p:cNvSpPr>
            <a:spLocks noChangeArrowheads="1"/>
          </p:cNvSpPr>
          <p:nvPr/>
        </p:nvSpPr>
        <p:spPr bwMode="gray">
          <a:xfrm>
            <a:off x="590551" y="1781175"/>
            <a:ext cx="10968567"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US" sz="2400">
              <a:solidFill>
                <a:srgbClr val="000000"/>
              </a:solidFill>
              <a:ea typeface="ＭＳ Ｐゴシック" pitchFamily="34" charset="-128"/>
            </a:endParaRPr>
          </a:p>
        </p:txBody>
      </p:sp>
      <p:sp>
        <p:nvSpPr>
          <p:cNvPr id="1033" name="Rectangle 9"/>
          <p:cNvSpPr>
            <a:spLocks noGrp="1" noChangeArrowheads="1"/>
          </p:cNvSpPr>
          <p:nvPr>
            <p:ph type="title"/>
          </p:nvPr>
        </p:nvSpPr>
        <p:spPr bwMode="auto">
          <a:xfrm>
            <a:off x="1534585" y="214314"/>
            <a:ext cx="10390716"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10"/>
          <p:cNvSpPr>
            <a:spLocks noGrp="1" noChangeArrowheads="1"/>
          </p:cNvSpPr>
          <p:nvPr>
            <p:ph type="body" idx="1"/>
          </p:nvPr>
        </p:nvSpPr>
        <p:spPr bwMode="auto">
          <a:xfrm>
            <a:off x="1576917" y="2017713"/>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5595" name="Rectangle 11"/>
          <p:cNvSpPr>
            <a:spLocks noGrp="1" noChangeArrowheads="1"/>
          </p:cNvSpPr>
          <p:nvPr>
            <p:ph type="dt" sz="half" idx="2"/>
          </p:nvPr>
        </p:nvSpPr>
        <p:spPr bwMode="auto">
          <a:xfrm>
            <a:off x="1549400" y="6243638"/>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fld id="{16AA3761-0922-754F-A57B-973145782ADC}" type="datetimeFigureOut">
              <a:rPr lang="en-US" smtClean="0"/>
              <a:t>7/7/2021</a:t>
            </a:fld>
            <a:endParaRPr lang="en-US"/>
          </a:p>
        </p:txBody>
      </p:sp>
      <p:sp>
        <p:nvSpPr>
          <p:cNvPr id="195596" name="Rectangle 12"/>
          <p:cNvSpPr>
            <a:spLocks noGrp="1" noChangeArrowheads="1"/>
          </p:cNvSpPr>
          <p:nvPr>
            <p:ph type="ftr" sz="quarter" idx="3"/>
          </p:nvPr>
        </p:nvSpPr>
        <p:spPr bwMode="auto">
          <a:xfrm>
            <a:off x="4876800" y="6243638"/>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endParaRPr lang="en-US"/>
          </a:p>
        </p:txBody>
      </p:sp>
      <p:sp>
        <p:nvSpPr>
          <p:cNvPr id="195597" name="Rectangle 13"/>
          <p:cNvSpPr>
            <a:spLocks noGrp="1" noChangeArrowheads="1"/>
          </p:cNvSpPr>
          <p:nvPr>
            <p:ph type="sldNum" sz="quarter" idx="4"/>
          </p:nvPr>
        </p:nvSpPr>
        <p:spPr bwMode="auto">
          <a:xfrm>
            <a:off x="9389533" y="6243638"/>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fld id="{BFBFA8BF-0AD8-8E49-8220-73A213CC1D7E}" type="slidenum">
              <a:rPr lang="en-US" smtClean="0"/>
              <a:t>‹#›</a:t>
            </a:fld>
            <a:endParaRPr lang="en-US"/>
          </a:p>
        </p:txBody>
      </p:sp>
    </p:spTree>
    <p:extLst>
      <p:ext uri="{BB962C8B-B14F-4D97-AF65-F5344CB8AC3E}">
        <p14:creationId xmlns:p14="http://schemas.microsoft.com/office/powerpoint/2010/main" val="102085750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hyperlink" Target="http://www.cdc.gov/dpdx/strongyloidiasis/" TargetMode="Externa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9.jpeg"/></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21.jpeg"/></Relationships>
</file>

<file path=ppt/slides/_rels/slide1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23.jpeg"/></Relationships>
</file>

<file path=ppt/slides/_rels/slide1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6.xml"/><Relationship Id="rId1" Type="http://schemas.openxmlformats.org/officeDocument/2006/relationships/slideLayout" Target="../slideLayouts/slideLayout15.xml"/><Relationship Id="rId6" Type="http://schemas.openxmlformats.org/officeDocument/2006/relationships/image" Target="../media/image28.jpeg"/><Relationship Id="rId5" Type="http://schemas.openxmlformats.org/officeDocument/2006/relationships/image" Target="../media/image27.jpeg"/><Relationship Id="rId4" Type="http://schemas.openxmlformats.org/officeDocument/2006/relationships/image" Target="../media/image2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2FC10D9-BE3D-704A-B144-B32C651F380C}"/>
              </a:ext>
            </a:extLst>
          </p:cNvPr>
          <p:cNvSpPr>
            <a:spLocks noGrp="1"/>
          </p:cNvSpPr>
          <p:nvPr>
            <p:ph type="ctrTitle"/>
          </p:nvPr>
        </p:nvSpPr>
        <p:spPr/>
        <p:txBody>
          <a:bodyPr/>
          <a:lstStyle/>
          <a:p>
            <a:r>
              <a:rPr lang="en-US" dirty="0"/>
              <a:t>VMP 930 Lecture 15a</a:t>
            </a:r>
          </a:p>
        </p:txBody>
      </p:sp>
      <p:sp>
        <p:nvSpPr>
          <p:cNvPr id="5" name="Subtitle 4">
            <a:extLst>
              <a:ext uri="{FF2B5EF4-FFF2-40B4-BE49-F238E27FC236}">
                <a16:creationId xmlns:a16="http://schemas.microsoft.com/office/drawing/2014/main" id="{91C5826C-D53D-734F-891E-BD133E90E08C}"/>
              </a:ext>
            </a:extLst>
          </p:cNvPr>
          <p:cNvSpPr>
            <a:spLocks noGrp="1"/>
          </p:cNvSpPr>
          <p:nvPr>
            <p:ph type="subTitle" idx="1"/>
          </p:nvPr>
        </p:nvSpPr>
        <p:spPr/>
        <p:txBody>
          <a:bodyPr/>
          <a:lstStyle/>
          <a:p>
            <a:pPr algn="l"/>
            <a:r>
              <a:rPr lang="en-US" dirty="0"/>
              <a:t>Nematode anatomy and physiology:</a:t>
            </a:r>
          </a:p>
          <a:p>
            <a:pPr algn="l"/>
            <a:r>
              <a:rPr lang="en-US" dirty="0"/>
              <a:t>Morphology terms</a:t>
            </a:r>
          </a:p>
          <a:p>
            <a:pPr algn="l"/>
            <a:r>
              <a:rPr lang="en-US" dirty="0"/>
              <a:t>Function</a:t>
            </a:r>
          </a:p>
        </p:txBody>
      </p:sp>
    </p:spTree>
    <p:extLst>
      <p:ext uri="{BB962C8B-B14F-4D97-AF65-F5344CB8AC3E}">
        <p14:creationId xmlns:p14="http://schemas.microsoft.com/office/powerpoint/2010/main" val="2681044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A0CE365-9F58-2C41-B376-8397C59E972A}"/>
              </a:ext>
            </a:extLst>
          </p:cNvPr>
          <p:cNvSpPr>
            <a:spLocks noGrp="1"/>
          </p:cNvSpPr>
          <p:nvPr>
            <p:ph type="title"/>
          </p:nvPr>
        </p:nvSpPr>
        <p:spPr>
          <a:xfrm>
            <a:off x="2277535" y="725487"/>
            <a:ext cx="6744001" cy="950914"/>
          </a:xfrm>
        </p:spPr>
        <p:txBody>
          <a:bodyPr/>
          <a:lstStyle/>
          <a:p>
            <a:r>
              <a:rPr lang="en-US" b="1" dirty="0"/>
              <a:t>Discussion Question</a:t>
            </a:r>
          </a:p>
        </p:txBody>
      </p:sp>
      <p:sp>
        <p:nvSpPr>
          <p:cNvPr id="7" name="Content Placeholder 6">
            <a:extLst>
              <a:ext uri="{FF2B5EF4-FFF2-40B4-BE49-F238E27FC236}">
                <a16:creationId xmlns:a16="http://schemas.microsoft.com/office/drawing/2014/main" id="{BCF88198-C5F4-864F-9B4F-2A8D5575BBEE}"/>
              </a:ext>
            </a:extLst>
          </p:cNvPr>
          <p:cNvSpPr>
            <a:spLocks noGrp="1"/>
          </p:cNvSpPr>
          <p:nvPr>
            <p:ph idx="1"/>
          </p:nvPr>
        </p:nvSpPr>
        <p:spPr>
          <a:xfrm>
            <a:off x="1176867" y="2499405"/>
            <a:ext cx="10363200" cy="2938009"/>
          </a:xfrm>
        </p:spPr>
        <p:txBody>
          <a:bodyPr/>
          <a:lstStyle/>
          <a:p>
            <a:r>
              <a:rPr lang="en-US" dirty="0"/>
              <a:t>How many different functions of nematodes depend on an intact nervous system?</a:t>
            </a:r>
          </a:p>
          <a:p>
            <a:r>
              <a:rPr lang="en-US" dirty="0"/>
              <a:t>In other words, if you were developing a new drug to kill nematodes what might you measure to select candidate compounds?</a:t>
            </a:r>
          </a:p>
        </p:txBody>
      </p:sp>
    </p:spTree>
    <p:extLst>
      <p:ext uri="{BB962C8B-B14F-4D97-AF65-F5344CB8AC3E}">
        <p14:creationId xmlns:p14="http://schemas.microsoft.com/office/powerpoint/2010/main" val="514430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EC1A0D8-F76E-FB45-8E1B-7E39FE09AB7A}"/>
              </a:ext>
            </a:extLst>
          </p:cNvPr>
          <p:cNvSpPr>
            <a:spLocks noGrp="1"/>
          </p:cNvSpPr>
          <p:nvPr>
            <p:ph type="title"/>
          </p:nvPr>
        </p:nvSpPr>
        <p:spPr>
          <a:xfrm>
            <a:off x="1534585" y="214314"/>
            <a:ext cx="10390716" cy="1462087"/>
          </a:xfrm>
        </p:spPr>
        <p:txBody>
          <a:bodyPr wrap="square" anchor="b">
            <a:normAutofit/>
          </a:bodyPr>
          <a:lstStyle/>
          <a:p>
            <a:r>
              <a:rPr lang="en-US" b="1" dirty="0"/>
              <a:t>VMP 930 Lecture 15b</a:t>
            </a:r>
          </a:p>
        </p:txBody>
      </p:sp>
      <p:sp>
        <p:nvSpPr>
          <p:cNvPr id="7" name="Subtitle 6">
            <a:extLst>
              <a:ext uri="{FF2B5EF4-FFF2-40B4-BE49-F238E27FC236}">
                <a16:creationId xmlns:a16="http://schemas.microsoft.com/office/drawing/2014/main" id="{9067D102-3E4C-C546-B34F-1F65FC6FCC84}"/>
              </a:ext>
            </a:extLst>
          </p:cNvPr>
          <p:cNvSpPr>
            <a:spLocks noGrp="1"/>
          </p:cNvSpPr>
          <p:nvPr>
            <p:ph idx="1"/>
          </p:nvPr>
        </p:nvSpPr>
        <p:spPr>
          <a:xfrm>
            <a:off x="1231317" y="2204913"/>
            <a:ext cx="10363200" cy="4114800"/>
          </a:xfrm>
        </p:spPr>
        <p:txBody>
          <a:bodyPr wrap="square" anchor="t">
            <a:normAutofit/>
          </a:bodyPr>
          <a:lstStyle/>
          <a:p>
            <a:pPr>
              <a:lnSpc>
                <a:spcPct val="90000"/>
              </a:lnSpc>
            </a:pPr>
            <a:r>
              <a:rPr lang="en-US" dirty="0"/>
              <a:t>Order Rhabditida;  Genus: </a:t>
            </a:r>
            <a:r>
              <a:rPr lang="en-US" i="1" dirty="0"/>
              <a:t>Strongyloides</a:t>
            </a:r>
          </a:p>
          <a:p>
            <a:pPr>
              <a:lnSpc>
                <a:spcPct val="90000"/>
              </a:lnSpc>
            </a:pPr>
            <a:r>
              <a:rPr lang="en-US" dirty="0"/>
              <a:t>Objectives:</a:t>
            </a:r>
          </a:p>
          <a:p>
            <a:pPr lvl="1">
              <a:lnSpc>
                <a:spcPct val="90000"/>
              </a:lnSpc>
            </a:pPr>
            <a:r>
              <a:rPr lang="en-US" dirty="0"/>
              <a:t>Describe the life cycle, especially routes of infection and how these are different in very young hosts compared to adult animals.</a:t>
            </a:r>
          </a:p>
          <a:p>
            <a:pPr lvl="1">
              <a:lnSpc>
                <a:spcPct val="90000"/>
              </a:lnSpc>
            </a:pPr>
            <a:r>
              <a:rPr lang="en-US" dirty="0"/>
              <a:t>Know the host age when it is most susceptible to patent infections with clinical signs.</a:t>
            </a:r>
          </a:p>
          <a:p>
            <a:pPr lvl="1">
              <a:lnSpc>
                <a:spcPct val="90000"/>
              </a:lnSpc>
            </a:pPr>
            <a:r>
              <a:rPr lang="en-US" dirty="0"/>
              <a:t>Know how to diagnose in different host species.</a:t>
            </a:r>
          </a:p>
          <a:p>
            <a:pPr>
              <a:lnSpc>
                <a:spcPct val="90000"/>
              </a:lnSpc>
            </a:pPr>
            <a:endParaRPr lang="en-US" dirty="0"/>
          </a:p>
        </p:txBody>
      </p:sp>
    </p:spTree>
    <p:extLst>
      <p:ext uri="{BB962C8B-B14F-4D97-AF65-F5344CB8AC3E}">
        <p14:creationId xmlns:p14="http://schemas.microsoft.com/office/powerpoint/2010/main" val="1799304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quarter" idx="3"/>
          </p:nvPr>
        </p:nvPicPr>
        <p:blipFill rotWithShape="1">
          <a:blip r:embed="rId3" cstate="email">
            <a:extLst>
              <a:ext uri="{28A0092B-C50C-407E-A947-70E740481C1C}">
                <a14:useLocalDpi xmlns:a14="http://schemas.microsoft.com/office/drawing/2010/main"/>
              </a:ext>
            </a:extLst>
          </a:blip>
          <a:srcRect/>
          <a:stretch/>
        </p:blipFill>
        <p:spPr>
          <a:xfrm>
            <a:off x="8465127" y="4530436"/>
            <a:ext cx="3214255" cy="2064328"/>
          </a:xfrm>
        </p:spPr>
      </p:pic>
      <p:pic>
        <p:nvPicPr>
          <p:cNvPr id="3" name="Picture 2"/>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303817" y="2022764"/>
            <a:ext cx="3325091" cy="2202872"/>
          </a:xfrm>
          <a:prstGeom prst="rect">
            <a:avLst/>
          </a:prstGeom>
        </p:spPr>
      </p:pic>
      <p:sp>
        <p:nvSpPr>
          <p:cNvPr id="23554" name="Rectangle 2"/>
          <p:cNvSpPr>
            <a:spLocks noGrp="1" noChangeArrowheads="1"/>
          </p:cNvSpPr>
          <p:nvPr>
            <p:ph type="title"/>
          </p:nvPr>
        </p:nvSpPr>
        <p:spPr>
          <a:xfrm>
            <a:off x="2020000" y="476250"/>
            <a:ext cx="10363200" cy="1104900"/>
          </a:xfrm>
          <a:noFill/>
          <a:ln/>
        </p:spPr>
        <p:txBody>
          <a:bodyPr>
            <a:normAutofit fontScale="90000"/>
          </a:bodyPr>
          <a:lstStyle/>
          <a:p>
            <a:r>
              <a:rPr lang="en-US" b="1" dirty="0">
                <a:solidFill>
                  <a:schemeClr val="tx2"/>
                </a:solidFill>
              </a:rPr>
              <a:t>Order Rhabditida:</a:t>
            </a:r>
            <a:br>
              <a:rPr lang="en-US" b="1" dirty="0">
                <a:solidFill>
                  <a:schemeClr val="tx2"/>
                </a:solidFill>
              </a:rPr>
            </a:br>
            <a:r>
              <a:rPr lang="en-US" b="1" dirty="0">
                <a:solidFill>
                  <a:schemeClr val="tx2"/>
                </a:solidFill>
              </a:rPr>
              <a:t>Focus on the genus </a:t>
            </a:r>
            <a:r>
              <a:rPr lang="en-US" b="1" i="1" dirty="0">
                <a:solidFill>
                  <a:schemeClr val="tx2"/>
                </a:solidFill>
              </a:rPr>
              <a:t>Strongyloides</a:t>
            </a:r>
          </a:p>
        </p:txBody>
      </p:sp>
      <p:sp>
        <p:nvSpPr>
          <p:cNvPr id="23555" name="Rectangle 3"/>
          <p:cNvSpPr>
            <a:spLocks noGrp="1" noChangeArrowheads="1"/>
          </p:cNvSpPr>
          <p:nvPr>
            <p:ph type="body" sz="half" idx="1"/>
          </p:nvPr>
        </p:nvSpPr>
        <p:spPr>
          <a:xfrm>
            <a:off x="345601" y="2400300"/>
            <a:ext cx="5793734" cy="4114800"/>
          </a:xfrm>
          <a:noFill/>
          <a:ln/>
        </p:spPr>
        <p:txBody>
          <a:bodyPr/>
          <a:lstStyle/>
          <a:p>
            <a:r>
              <a:rPr lang="en-US" dirty="0"/>
              <a:t>Exclusive to this nematode order: sexually reproducing </a:t>
            </a:r>
            <a:r>
              <a:rPr lang="en-US" b="1" dirty="0"/>
              <a:t>free-living stage </a:t>
            </a:r>
            <a:r>
              <a:rPr lang="en-US" dirty="0"/>
              <a:t>and parthenogenic adult </a:t>
            </a:r>
            <a:r>
              <a:rPr lang="en-US" b="1" dirty="0"/>
              <a:t>parasitic stage</a:t>
            </a:r>
            <a:r>
              <a:rPr lang="en-US" dirty="0"/>
              <a:t>.</a:t>
            </a:r>
            <a:br>
              <a:rPr lang="en-US" dirty="0"/>
            </a:br>
            <a:r>
              <a:rPr lang="en-US" dirty="0">
                <a:hlinkClick r:id="rId5"/>
              </a:rPr>
              <a:t>www.cdc.gov/dpdx/strongyloidiasis/</a:t>
            </a:r>
            <a:endParaRPr lang="en-US" dirty="0"/>
          </a:p>
          <a:p>
            <a:endParaRPr lang="en-US" dirty="0"/>
          </a:p>
        </p:txBody>
      </p:sp>
      <p:sp>
        <p:nvSpPr>
          <p:cNvPr id="2" name="TextBox 1"/>
          <p:cNvSpPr txBox="1"/>
          <p:nvPr/>
        </p:nvSpPr>
        <p:spPr>
          <a:xfrm>
            <a:off x="6303817" y="2661953"/>
            <a:ext cx="1614223" cy="584775"/>
          </a:xfrm>
          <a:prstGeom prst="rect">
            <a:avLst/>
          </a:prstGeom>
          <a:noFill/>
        </p:spPr>
        <p:txBody>
          <a:bodyPr wrap="square" rtlCol="0">
            <a:spAutoFit/>
          </a:bodyPr>
          <a:lstStyle/>
          <a:p>
            <a:pPr algn="ctr"/>
            <a:r>
              <a:rPr lang="en-US" sz="1600" b="1" dirty="0"/>
              <a:t>Free-living male,</a:t>
            </a:r>
          </a:p>
          <a:p>
            <a:pPr algn="ctr"/>
            <a:r>
              <a:rPr lang="en-US" sz="1600" b="1" dirty="0"/>
              <a:t>note spicule</a:t>
            </a:r>
          </a:p>
        </p:txBody>
      </p:sp>
      <p:cxnSp>
        <p:nvCxnSpPr>
          <p:cNvPr id="4" name="Straight Arrow Connector 3"/>
          <p:cNvCxnSpPr/>
          <p:nvPr/>
        </p:nvCxnSpPr>
        <p:spPr>
          <a:xfrm flipH="1" flipV="1">
            <a:off x="8455923" y="2725741"/>
            <a:ext cx="152400" cy="2286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9836727" y="5963975"/>
            <a:ext cx="1783773" cy="584775"/>
          </a:xfrm>
          <a:prstGeom prst="rect">
            <a:avLst/>
          </a:prstGeom>
          <a:solidFill>
            <a:schemeClr val="bg1"/>
          </a:solidFill>
        </p:spPr>
        <p:txBody>
          <a:bodyPr wrap="square" rtlCol="0">
            <a:spAutoFit/>
          </a:bodyPr>
          <a:lstStyle/>
          <a:p>
            <a:pPr algn="ctr"/>
            <a:r>
              <a:rPr lang="en-US" sz="1600" b="1" dirty="0"/>
              <a:t>Free-living female, note ova</a:t>
            </a:r>
          </a:p>
        </p:txBody>
      </p:sp>
      <p:cxnSp>
        <p:nvCxnSpPr>
          <p:cNvPr id="8" name="Straight Arrow Connector 7"/>
          <p:cNvCxnSpPr/>
          <p:nvPr/>
        </p:nvCxnSpPr>
        <p:spPr>
          <a:xfrm flipV="1">
            <a:off x="10210800" y="5551118"/>
            <a:ext cx="152400" cy="3048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flipV="1">
            <a:off x="10473813" y="5582975"/>
            <a:ext cx="76200" cy="2286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09357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873337" y="423275"/>
            <a:ext cx="10363200" cy="1104900"/>
          </a:xfrm>
        </p:spPr>
        <p:txBody>
          <a:bodyPr>
            <a:normAutofit fontScale="90000"/>
          </a:bodyPr>
          <a:lstStyle/>
          <a:p>
            <a:r>
              <a:rPr lang="en-US" b="1" dirty="0">
                <a:solidFill>
                  <a:schemeClr val="tx2"/>
                </a:solidFill>
              </a:rPr>
              <a:t>Order Rhabditida</a:t>
            </a:r>
            <a:r>
              <a:rPr lang="en-US" b="1" dirty="0"/>
              <a:t/>
            </a:r>
            <a:br>
              <a:rPr lang="en-US" b="1" dirty="0"/>
            </a:br>
            <a:r>
              <a:rPr lang="en-US" b="1" dirty="0"/>
              <a:t>F</a:t>
            </a:r>
            <a:r>
              <a:rPr lang="en-US" b="1" dirty="0">
                <a:solidFill>
                  <a:schemeClr val="tx2"/>
                </a:solidFill>
              </a:rPr>
              <a:t>ocus on the genus </a:t>
            </a:r>
            <a:r>
              <a:rPr lang="en-US" b="1" i="1" dirty="0">
                <a:solidFill>
                  <a:schemeClr val="tx2"/>
                </a:solidFill>
              </a:rPr>
              <a:t>Strongyloides</a:t>
            </a:r>
          </a:p>
        </p:txBody>
      </p:sp>
      <p:sp>
        <p:nvSpPr>
          <p:cNvPr id="24579" name="Rectangle 3"/>
          <p:cNvSpPr>
            <a:spLocks noGrp="1" noChangeArrowheads="1"/>
          </p:cNvSpPr>
          <p:nvPr>
            <p:ph type="body" sz="half" idx="1"/>
          </p:nvPr>
        </p:nvSpPr>
        <p:spPr>
          <a:xfrm>
            <a:off x="586854" y="2246334"/>
            <a:ext cx="5439849" cy="4114800"/>
          </a:xfrm>
        </p:spPr>
        <p:txBody>
          <a:bodyPr/>
          <a:lstStyle/>
          <a:p>
            <a:r>
              <a:rPr lang="en-US" dirty="0" err="1"/>
              <a:t>Rhabditic</a:t>
            </a:r>
            <a:r>
              <a:rPr lang="en-US" dirty="0"/>
              <a:t> mange – larval stages of free-living </a:t>
            </a:r>
            <a:r>
              <a:rPr lang="en-US" i="1" dirty="0" err="1"/>
              <a:t>Rhabditis</a:t>
            </a:r>
            <a:r>
              <a:rPr lang="en-US" dirty="0"/>
              <a:t> </a:t>
            </a:r>
            <a:r>
              <a:rPr lang="en-US" i="1" dirty="0" err="1"/>
              <a:t>strongyloides</a:t>
            </a:r>
            <a:r>
              <a:rPr lang="en-US" dirty="0"/>
              <a:t> penetrates skin</a:t>
            </a:r>
          </a:p>
          <a:p>
            <a:r>
              <a:rPr lang="en-US" dirty="0"/>
              <a:t>Also associated with </a:t>
            </a:r>
            <a:r>
              <a:rPr lang="en-US" i="1" dirty="0"/>
              <a:t>Strongyloides sp.</a:t>
            </a:r>
            <a:r>
              <a:rPr lang="en-US" dirty="0"/>
              <a:t> Skin penetration.</a:t>
            </a:r>
          </a:p>
        </p:txBody>
      </p:sp>
      <p:pic>
        <p:nvPicPr>
          <p:cNvPr id="3" name="Content Placeholder 2"/>
          <p:cNvPicPr>
            <a:picLocks noGrp="1" noChangeAspect="1"/>
          </p:cNvPicPr>
          <p:nvPr>
            <p:ph sz="half" idx="2"/>
          </p:nvPr>
        </p:nvPicPr>
        <p:blipFill rotWithShape="1">
          <a:blip r:embed="rId3" cstate="email">
            <a:extLst>
              <a:ext uri="{28A0092B-C50C-407E-A947-70E740481C1C}">
                <a14:useLocalDpi xmlns:a14="http://schemas.microsoft.com/office/drawing/2010/main"/>
              </a:ext>
            </a:extLst>
          </a:blip>
          <a:srcRect/>
          <a:stretch/>
        </p:blipFill>
        <p:spPr>
          <a:xfrm>
            <a:off x="7192370" y="2961564"/>
            <a:ext cx="3753134" cy="3029803"/>
          </a:xfrm>
        </p:spPr>
      </p:pic>
      <p:sp>
        <p:nvSpPr>
          <p:cNvPr id="4" name="TextBox 3"/>
          <p:cNvSpPr txBox="1"/>
          <p:nvPr/>
        </p:nvSpPr>
        <p:spPr>
          <a:xfrm>
            <a:off x="9227462" y="2254435"/>
            <a:ext cx="1786772" cy="369332"/>
          </a:xfrm>
          <a:prstGeom prst="rect">
            <a:avLst/>
          </a:prstGeom>
          <a:noFill/>
        </p:spPr>
        <p:txBody>
          <a:bodyPr wrap="none" rtlCol="0">
            <a:spAutoFit/>
          </a:bodyPr>
          <a:lstStyle/>
          <a:p>
            <a:pPr algn="ctr"/>
            <a:r>
              <a:rPr lang="en-US" b="1" dirty="0" err="1" smtClean="0"/>
              <a:t>Rhabditic</a:t>
            </a:r>
            <a:r>
              <a:rPr lang="en-US" b="1" dirty="0" smtClean="0"/>
              <a:t> mange</a:t>
            </a:r>
            <a:endParaRPr lang="en-US" b="1" dirty="0"/>
          </a:p>
        </p:txBody>
      </p:sp>
      <p:cxnSp>
        <p:nvCxnSpPr>
          <p:cNvPr id="6" name="Straight Arrow Connector 5"/>
          <p:cNvCxnSpPr/>
          <p:nvPr/>
        </p:nvCxnSpPr>
        <p:spPr bwMode="auto">
          <a:xfrm flipH="1">
            <a:off x="9430603" y="2623767"/>
            <a:ext cx="395785" cy="842764"/>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293852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898389" y="306888"/>
            <a:ext cx="9205934" cy="1283917"/>
          </a:xfrm>
        </p:spPr>
        <p:txBody>
          <a:bodyPr>
            <a:normAutofit fontScale="90000"/>
          </a:bodyPr>
          <a:lstStyle/>
          <a:p>
            <a:r>
              <a:rPr lang="en-US" b="1" dirty="0">
                <a:solidFill>
                  <a:schemeClr val="tx2"/>
                </a:solidFill>
              </a:rPr>
              <a:t>Order Rhabditida</a:t>
            </a:r>
            <a:r>
              <a:rPr lang="en-US" b="1" dirty="0"/>
              <a:t/>
            </a:r>
            <a:br>
              <a:rPr lang="en-US" b="1" dirty="0"/>
            </a:br>
            <a:r>
              <a:rPr lang="en-US" b="1" dirty="0"/>
              <a:t>F</a:t>
            </a:r>
            <a:r>
              <a:rPr lang="en-US" b="1" dirty="0">
                <a:solidFill>
                  <a:schemeClr val="tx2"/>
                </a:solidFill>
              </a:rPr>
              <a:t>ocus on the genus </a:t>
            </a:r>
            <a:r>
              <a:rPr lang="en-US" b="1" i="1" dirty="0">
                <a:solidFill>
                  <a:schemeClr val="tx2"/>
                </a:solidFill>
              </a:rPr>
              <a:t>Strongyloides</a:t>
            </a:r>
          </a:p>
        </p:txBody>
      </p:sp>
      <p:sp>
        <p:nvSpPr>
          <p:cNvPr id="25603" name="Rectangle 3"/>
          <p:cNvSpPr>
            <a:spLocks noGrp="1" noChangeArrowheads="1"/>
          </p:cNvSpPr>
          <p:nvPr>
            <p:ph type="body" sz="half" idx="1"/>
          </p:nvPr>
        </p:nvSpPr>
        <p:spPr>
          <a:xfrm>
            <a:off x="951283" y="2384120"/>
            <a:ext cx="5050367" cy="4114800"/>
          </a:xfrm>
        </p:spPr>
        <p:txBody>
          <a:bodyPr/>
          <a:lstStyle/>
          <a:p>
            <a:r>
              <a:rPr lang="en-US" dirty="0"/>
              <a:t>Free living adults have rhabditiform esophagus </a:t>
            </a:r>
          </a:p>
          <a:p>
            <a:r>
              <a:rPr lang="en-US" dirty="0"/>
              <a:t>Parasitic adults small, only adult females found in small intestine of host, long filariform esophagus</a:t>
            </a:r>
          </a:p>
          <a:p>
            <a:pPr>
              <a:buFont typeface="Monotype Sorts" pitchFamily="2" charset="2"/>
              <a:buNone/>
            </a:pPr>
            <a:endParaRPr lang="en-US" dirty="0"/>
          </a:p>
        </p:txBody>
      </p:sp>
      <p:pic>
        <p:nvPicPr>
          <p:cNvPr id="3" name="Content Placeholder 2"/>
          <p:cNvPicPr>
            <a:picLocks noGrp="1" noChangeAspect="1"/>
          </p:cNvPicPr>
          <p:nvPr>
            <p:ph sz="quarter" idx="2"/>
          </p:nvPr>
        </p:nvPicPr>
        <p:blipFill rotWithShape="1">
          <a:blip r:embed="rId3" cstate="email">
            <a:extLst>
              <a:ext uri="{28A0092B-C50C-407E-A947-70E740481C1C}">
                <a14:useLocalDpi xmlns:a14="http://schemas.microsoft.com/office/drawing/2010/main"/>
              </a:ext>
            </a:extLst>
          </a:blip>
          <a:srcRect/>
          <a:stretch/>
        </p:blipFill>
        <p:spPr>
          <a:xfrm>
            <a:off x="7067418" y="2006220"/>
            <a:ext cx="3414063" cy="2241407"/>
          </a:xfrm>
        </p:spPr>
      </p:pic>
      <p:pic>
        <p:nvPicPr>
          <p:cNvPr id="5" name="Content Placeholder 4"/>
          <p:cNvPicPr>
            <a:picLocks noGrp="1" noChangeAspect="1"/>
          </p:cNvPicPr>
          <p:nvPr>
            <p:ph sz="quarter" idx="3"/>
          </p:nvPr>
        </p:nvPicPr>
        <p:blipFill rotWithShape="1">
          <a:blip r:embed="rId4" cstate="email">
            <a:extLst>
              <a:ext uri="{28A0092B-C50C-407E-A947-70E740481C1C}">
                <a14:useLocalDpi xmlns:a14="http://schemas.microsoft.com/office/drawing/2010/main"/>
              </a:ext>
            </a:extLst>
          </a:blip>
          <a:srcRect/>
          <a:stretch/>
        </p:blipFill>
        <p:spPr>
          <a:xfrm>
            <a:off x="6318913" y="4384108"/>
            <a:ext cx="3466532" cy="2221412"/>
          </a:xfrm>
        </p:spPr>
      </p:pic>
    </p:spTree>
    <p:extLst>
      <p:ext uri="{BB962C8B-B14F-4D97-AF65-F5344CB8AC3E}">
        <p14:creationId xmlns:p14="http://schemas.microsoft.com/office/powerpoint/2010/main" val="837301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half" idx="2"/>
          </p:nvPr>
        </p:nvPicPr>
        <p:blipFill rotWithShape="1">
          <a:blip r:embed="rId3" cstate="email">
            <a:extLst>
              <a:ext uri="{28A0092B-C50C-407E-A947-70E740481C1C}">
                <a14:useLocalDpi xmlns:a14="http://schemas.microsoft.com/office/drawing/2010/main"/>
              </a:ext>
            </a:extLst>
          </a:blip>
          <a:srcRect/>
          <a:stretch/>
        </p:blipFill>
        <p:spPr>
          <a:xfrm>
            <a:off x="6605516" y="2695492"/>
            <a:ext cx="4531057" cy="2995624"/>
          </a:xfrm>
        </p:spPr>
      </p:pic>
      <p:sp>
        <p:nvSpPr>
          <p:cNvPr id="26626" name="Rectangle 2"/>
          <p:cNvSpPr>
            <a:spLocks noGrp="1" noChangeArrowheads="1"/>
          </p:cNvSpPr>
          <p:nvPr>
            <p:ph type="title"/>
          </p:nvPr>
        </p:nvSpPr>
        <p:spPr>
          <a:xfrm>
            <a:off x="1748077" y="363255"/>
            <a:ext cx="7621392" cy="1246340"/>
          </a:xfrm>
        </p:spPr>
        <p:txBody>
          <a:bodyPr>
            <a:normAutofit fontScale="90000"/>
          </a:bodyPr>
          <a:lstStyle/>
          <a:p>
            <a:r>
              <a:rPr lang="en-US" b="1" dirty="0">
                <a:solidFill>
                  <a:schemeClr val="tx2"/>
                </a:solidFill>
              </a:rPr>
              <a:t>Order Rhabditida</a:t>
            </a:r>
            <a:r>
              <a:rPr lang="en-US" b="1" dirty="0"/>
              <a:t/>
            </a:r>
            <a:br>
              <a:rPr lang="en-US" b="1" dirty="0"/>
            </a:br>
            <a:r>
              <a:rPr lang="en-US" b="1" dirty="0"/>
              <a:t>F</a:t>
            </a:r>
            <a:r>
              <a:rPr lang="en-US" b="1" dirty="0">
                <a:solidFill>
                  <a:schemeClr val="tx2"/>
                </a:solidFill>
              </a:rPr>
              <a:t>ocus on the genus </a:t>
            </a:r>
            <a:r>
              <a:rPr lang="en-US" b="1" i="1" dirty="0">
                <a:solidFill>
                  <a:schemeClr val="tx2"/>
                </a:solidFill>
              </a:rPr>
              <a:t>Strongyloides</a:t>
            </a:r>
          </a:p>
        </p:txBody>
      </p:sp>
      <p:sp>
        <p:nvSpPr>
          <p:cNvPr id="26627" name="Rectangle 3"/>
          <p:cNvSpPr>
            <a:spLocks noGrp="1" noChangeArrowheads="1"/>
          </p:cNvSpPr>
          <p:nvPr>
            <p:ph type="body" sz="half" idx="1"/>
          </p:nvPr>
        </p:nvSpPr>
        <p:spPr>
          <a:xfrm>
            <a:off x="425885" y="2154476"/>
            <a:ext cx="5670115" cy="3895595"/>
          </a:xfrm>
        </p:spPr>
        <p:txBody>
          <a:bodyPr>
            <a:normAutofit lnSpcReduction="10000"/>
          </a:bodyPr>
          <a:lstStyle/>
          <a:p>
            <a:r>
              <a:rPr lang="en-US" dirty="0"/>
              <a:t>Females produce egg with L</a:t>
            </a:r>
            <a:r>
              <a:rPr lang="en-US" baseline="-25000" dirty="0"/>
              <a:t>1</a:t>
            </a:r>
          </a:p>
          <a:p>
            <a:r>
              <a:rPr lang="en-US" dirty="0"/>
              <a:t>L</a:t>
            </a:r>
            <a:r>
              <a:rPr lang="en-US" baseline="-25000" dirty="0"/>
              <a:t>1</a:t>
            </a:r>
            <a:r>
              <a:rPr lang="en-US" dirty="0"/>
              <a:t>: hatches quickly </a:t>
            </a:r>
          </a:p>
          <a:p>
            <a:pPr lvl="1"/>
            <a:r>
              <a:rPr lang="en-US" dirty="0"/>
              <a:t>See L</a:t>
            </a:r>
            <a:r>
              <a:rPr lang="en-US" baseline="-25000" dirty="0"/>
              <a:t>1</a:t>
            </a:r>
            <a:r>
              <a:rPr lang="en-US" dirty="0"/>
              <a:t> in fresh feces of human and dog</a:t>
            </a:r>
          </a:p>
          <a:p>
            <a:pPr lvl="1"/>
            <a:r>
              <a:rPr lang="en-US" dirty="0"/>
              <a:t>See </a:t>
            </a:r>
            <a:r>
              <a:rPr lang="en-US" dirty="0" err="1"/>
              <a:t>larvated</a:t>
            </a:r>
            <a:r>
              <a:rPr lang="en-US" dirty="0"/>
              <a:t> egg in other host species</a:t>
            </a:r>
          </a:p>
          <a:p>
            <a:pPr lvl="1"/>
            <a:r>
              <a:rPr lang="en-US" dirty="0"/>
              <a:t>Diagnostic importance?</a:t>
            </a:r>
          </a:p>
          <a:p>
            <a:pPr lvl="1"/>
            <a:r>
              <a:rPr lang="en-US" dirty="0"/>
              <a:t>Pathogenic importance?</a:t>
            </a:r>
          </a:p>
          <a:p>
            <a:endParaRPr lang="en-US" dirty="0"/>
          </a:p>
        </p:txBody>
      </p:sp>
      <p:sp>
        <p:nvSpPr>
          <p:cNvPr id="2" name="TextBox 1"/>
          <p:cNvSpPr txBox="1"/>
          <p:nvPr/>
        </p:nvSpPr>
        <p:spPr>
          <a:xfrm>
            <a:off x="8378869" y="5183876"/>
            <a:ext cx="1981200" cy="369332"/>
          </a:xfrm>
          <a:prstGeom prst="rect">
            <a:avLst/>
          </a:prstGeom>
          <a:noFill/>
        </p:spPr>
        <p:txBody>
          <a:bodyPr wrap="square" rtlCol="0">
            <a:spAutoFit/>
          </a:bodyPr>
          <a:lstStyle/>
          <a:p>
            <a:pPr algn="ctr"/>
            <a:r>
              <a:rPr lang="en-US" b="1" dirty="0"/>
              <a:t>L</a:t>
            </a:r>
            <a:r>
              <a:rPr lang="en-US" b="1" baseline="-25000" dirty="0"/>
              <a:t>1</a:t>
            </a:r>
            <a:r>
              <a:rPr lang="en-US" b="1" dirty="0"/>
              <a:t> in human feces</a:t>
            </a:r>
          </a:p>
        </p:txBody>
      </p:sp>
    </p:spTree>
    <p:extLst>
      <p:ext uri="{BB962C8B-B14F-4D97-AF65-F5344CB8AC3E}">
        <p14:creationId xmlns:p14="http://schemas.microsoft.com/office/powerpoint/2010/main" val="180496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2"/>
          </p:nvPr>
        </p:nvPicPr>
        <p:blipFill rotWithShape="1">
          <a:blip r:embed="rId3" cstate="email">
            <a:extLst>
              <a:ext uri="{28A0092B-C50C-407E-A947-70E740481C1C}">
                <a14:useLocalDpi xmlns:a14="http://schemas.microsoft.com/office/drawing/2010/main"/>
              </a:ext>
            </a:extLst>
          </a:blip>
          <a:srcRect/>
          <a:stretch/>
        </p:blipFill>
        <p:spPr>
          <a:xfrm>
            <a:off x="4997302" y="4242390"/>
            <a:ext cx="3370521" cy="2179675"/>
          </a:xfrm>
        </p:spPr>
      </p:pic>
      <p:pic>
        <p:nvPicPr>
          <p:cNvPr id="4" name="Content Placeholder 3"/>
          <p:cNvPicPr>
            <a:picLocks noGrp="1" noChangeAspect="1"/>
          </p:cNvPicPr>
          <p:nvPr>
            <p:ph sz="quarter" idx="3"/>
          </p:nvPr>
        </p:nvPicPr>
        <p:blipFill rotWithShape="1">
          <a:blip r:embed="rId4" cstate="email">
            <a:extLst>
              <a:ext uri="{28A0092B-C50C-407E-A947-70E740481C1C}">
                <a14:useLocalDpi xmlns:a14="http://schemas.microsoft.com/office/drawing/2010/main"/>
              </a:ext>
            </a:extLst>
          </a:blip>
          <a:srcRect/>
          <a:stretch/>
        </p:blipFill>
        <p:spPr>
          <a:xfrm>
            <a:off x="8335925" y="1956391"/>
            <a:ext cx="3359889" cy="2211572"/>
          </a:xfrm>
        </p:spPr>
      </p:pic>
      <p:sp>
        <p:nvSpPr>
          <p:cNvPr id="27650" name="Rectangle 2"/>
          <p:cNvSpPr>
            <a:spLocks noGrp="1" noChangeArrowheads="1"/>
          </p:cNvSpPr>
          <p:nvPr>
            <p:ph type="title"/>
          </p:nvPr>
        </p:nvSpPr>
        <p:spPr>
          <a:xfrm>
            <a:off x="1676400" y="457200"/>
            <a:ext cx="10363200" cy="1104900"/>
          </a:xfrm>
          <a:noFill/>
          <a:ln/>
        </p:spPr>
        <p:txBody>
          <a:bodyPr>
            <a:normAutofit fontScale="90000"/>
          </a:bodyPr>
          <a:lstStyle/>
          <a:p>
            <a:r>
              <a:rPr lang="en-US" b="1" dirty="0">
                <a:solidFill>
                  <a:schemeClr val="tx2"/>
                </a:solidFill>
              </a:rPr>
              <a:t>Order Rhabditida</a:t>
            </a:r>
            <a:br>
              <a:rPr lang="en-US" b="1" dirty="0">
                <a:solidFill>
                  <a:schemeClr val="tx2"/>
                </a:solidFill>
              </a:rPr>
            </a:br>
            <a:r>
              <a:rPr lang="en-US" b="1" dirty="0"/>
              <a:t>F</a:t>
            </a:r>
            <a:r>
              <a:rPr lang="en-US" b="1" dirty="0">
                <a:solidFill>
                  <a:schemeClr val="tx2"/>
                </a:solidFill>
              </a:rPr>
              <a:t>ocus on the genus </a:t>
            </a:r>
            <a:r>
              <a:rPr lang="en-US" b="1" i="1" dirty="0">
                <a:solidFill>
                  <a:schemeClr val="tx2"/>
                </a:solidFill>
              </a:rPr>
              <a:t>Strongyloides</a:t>
            </a:r>
          </a:p>
        </p:txBody>
      </p:sp>
      <p:sp>
        <p:nvSpPr>
          <p:cNvPr id="27651" name="Rectangle 3"/>
          <p:cNvSpPr>
            <a:spLocks noGrp="1" noChangeArrowheads="1"/>
          </p:cNvSpPr>
          <p:nvPr>
            <p:ph type="body" sz="half" idx="1"/>
          </p:nvPr>
        </p:nvSpPr>
        <p:spPr>
          <a:xfrm>
            <a:off x="363255" y="2396646"/>
            <a:ext cx="5732745" cy="3346538"/>
          </a:xfrm>
          <a:noFill/>
          <a:ln/>
        </p:spPr>
        <p:txBody>
          <a:bodyPr/>
          <a:lstStyle/>
          <a:p>
            <a:r>
              <a:rPr lang="en-US" dirty="0" err="1"/>
              <a:t>Homogonic</a:t>
            </a:r>
            <a:r>
              <a:rPr lang="en-US" dirty="0"/>
              <a:t> cycle</a:t>
            </a:r>
          </a:p>
          <a:p>
            <a:pPr lvl="1"/>
            <a:r>
              <a:rPr lang="en-US" dirty="0"/>
              <a:t>L</a:t>
            </a:r>
            <a:r>
              <a:rPr lang="en-US" baseline="-25000" dirty="0"/>
              <a:t>1</a:t>
            </a:r>
            <a:r>
              <a:rPr lang="en-US" dirty="0"/>
              <a:t> to infective (skin penetrating) L</a:t>
            </a:r>
            <a:r>
              <a:rPr lang="en-US" baseline="-25000" dirty="0"/>
              <a:t>3</a:t>
            </a:r>
            <a:r>
              <a:rPr lang="en-US" dirty="0"/>
              <a:t> within 24 hours.</a:t>
            </a:r>
          </a:p>
          <a:p>
            <a:r>
              <a:rPr lang="en-US" dirty="0"/>
              <a:t>Autoinfection by skin penetration can lead to hyperinfection.</a:t>
            </a:r>
          </a:p>
          <a:p>
            <a:endParaRPr lang="en-US" dirty="0"/>
          </a:p>
          <a:p>
            <a:endParaRPr lang="en-US" dirty="0"/>
          </a:p>
        </p:txBody>
      </p:sp>
      <p:sp>
        <p:nvSpPr>
          <p:cNvPr id="2" name="TextBox 1"/>
          <p:cNvSpPr txBox="1"/>
          <p:nvPr/>
        </p:nvSpPr>
        <p:spPr>
          <a:xfrm>
            <a:off x="8315791" y="3062177"/>
            <a:ext cx="1700078" cy="338554"/>
          </a:xfrm>
          <a:prstGeom prst="rect">
            <a:avLst/>
          </a:prstGeom>
          <a:noFill/>
        </p:spPr>
        <p:txBody>
          <a:bodyPr wrap="square" rtlCol="0">
            <a:spAutoFit/>
          </a:bodyPr>
          <a:lstStyle/>
          <a:p>
            <a:pPr algn="ctr"/>
            <a:r>
              <a:rPr lang="en-US" sz="1600" b="1" dirty="0"/>
              <a:t>Infective larva</a:t>
            </a:r>
          </a:p>
        </p:txBody>
      </p:sp>
    </p:spTree>
    <p:extLst>
      <p:ext uri="{BB962C8B-B14F-4D97-AF65-F5344CB8AC3E}">
        <p14:creationId xmlns:p14="http://schemas.microsoft.com/office/powerpoint/2010/main" val="2054993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2"/>
          </p:nvPr>
        </p:nvPicPr>
        <p:blipFill rotWithShape="1">
          <a:blip r:embed="rId3" cstate="email">
            <a:extLst>
              <a:ext uri="{28A0092B-C50C-407E-A947-70E740481C1C}">
                <a14:useLocalDpi xmlns:a14="http://schemas.microsoft.com/office/drawing/2010/main"/>
              </a:ext>
            </a:extLst>
          </a:blip>
          <a:srcRect/>
          <a:stretch/>
        </p:blipFill>
        <p:spPr>
          <a:xfrm>
            <a:off x="6324600" y="1852611"/>
            <a:ext cx="3406473" cy="2290764"/>
          </a:xfrm>
        </p:spPr>
      </p:pic>
      <p:pic>
        <p:nvPicPr>
          <p:cNvPr id="6" name="Content Placeholder 5"/>
          <p:cNvPicPr>
            <a:picLocks noGrp="1" noChangeAspect="1"/>
          </p:cNvPicPr>
          <p:nvPr>
            <p:ph sz="quarter" idx="3"/>
          </p:nvPr>
        </p:nvPicPr>
        <p:blipFill rotWithShape="1">
          <a:blip r:embed="rId4" cstate="email">
            <a:extLst>
              <a:ext uri="{28A0092B-C50C-407E-A947-70E740481C1C}">
                <a14:useLocalDpi xmlns:a14="http://schemas.microsoft.com/office/drawing/2010/main"/>
              </a:ext>
            </a:extLst>
          </a:blip>
          <a:srcRect/>
          <a:stretch/>
        </p:blipFill>
        <p:spPr>
          <a:xfrm>
            <a:off x="8251799" y="4219574"/>
            <a:ext cx="3758075" cy="2461735"/>
          </a:xfrm>
        </p:spPr>
      </p:pic>
      <p:sp>
        <p:nvSpPr>
          <p:cNvPr id="28674" name="Rectangle 2"/>
          <p:cNvSpPr>
            <a:spLocks noGrp="1" noChangeArrowheads="1"/>
          </p:cNvSpPr>
          <p:nvPr>
            <p:ph type="title"/>
          </p:nvPr>
        </p:nvSpPr>
        <p:spPr/>
        <p:txBody>
          <a:bodyPr>
            <a:normAutofit fontScale="90000"/>
          </a:bodyPr>
          <a:lstStyle/>
          <a:p>
            <a:r>
              <a:rPr lang="en-US">
                <a:solidFill>
                  <a:schemeClr val="tx2"/>
                </a:solidFill>
              </a:rPr>
              <a:t>Order </a:t>
            </a:r>
            <a:r>
              <a:rPr lang="en-US" err="1">
                <a:solidFill>
                  <a:schemeClr val="tx2"/>
                </a:solidFill>
              </a:rPr>
              <a:t>Rhabditida</a:t>
            </a:r>
            <a:r>
              <a:rPr lang="en-US">
                <a:solidFill>
                  <a:schemeClr val="tx2"/>
                </a:solidFill>
              </a:rPr>
              <a:t>: focus on the genus </a:t>
            </a:r>
            <a:r>
              <a:rPr lang="en-US" i="1" err="1">
                <a:solidFill>
                  <a:schemeClr val="tx2"/>
                </a:solidFill>
              </a:rPr>
              <a:t>Strongyloides</a:t>
            </a:r>
            <a:endParaRPr lang="en-US" i="1">
              <a:solidFill>
                <a:schemeClr val="tx2"/>
              </a:solidFill>
            </a:endParaRPr>
          </a:p>
        </p:txBody>
      </p:sp>
      <p:sp>
        <p:nvSpPr>
          <p:cNvPr id="28675" name="Rectangle 3"/>
          <p:cNvSpPr>
            <a:spLocks noGrp="1" noChangeArrowheads="1"/>
          </p:cNvSpPr>
          <p:nvPr>
            <p:ph type="body" sz="half" idx="1"/>
          </p:nvPr>
        </p:nvSpPr>
        <p:spPr>
          <a:xfrm>
            <a:off x="322895" y="2252184"/>
            <a:ext cx="6347215" cy="4114800"/>
          </a:xfrm>
        </p:spPr>
        <p:txBody>
          <a:bodyPr/>
          <a:lstStyle/>
          <a:p>
            <a:r>
              <a:rPr lang="en-US" dirty="0"/>
              <a:t>Heterogonic cycle</a:t>
            </a:r>
          </a:p>
          <a:p>
            <a:pPr lvl="1"/>
            <a:r>
              <a:rPr lang="en-US" dirty="0"/>
              <a:t>L</a:t>
            </a:r>
            <a:r>
              <a:rPr lang="en-US" baseline="-25000" dirty="0"/>
              <a:t>1</a:t>
            </a:r>
            <a:r>
              <a:rPr lang="en-US" dirty="0"/>
              <a:t> to free-living adult females and males that produce more new L</a:t>
            </a:r>
            <a:r>
              <a:rPr lang="en-US" baseline="-25000" dirty="0"/>
              <a:t>1</a:t>
            </a:r>
            <a:r>
              <a:rPr lang="en-US" dirty="0"/>
              <a:t>. </a:t>
            </a:r>
          </a:p>
          <a:p>
            <a:pPr lvl="1"/>
            <a:r>
              <a:rPr lang="en-US" dirty="0"/>
              <a:t>Increases number of infective L</a:t>
            </a:r>
            <a:r>
              <a:rPr lang="en-US" baseline="-25000" dirty="0"/>
              <a:t>3</a:t>
            </a:r>
            <a:r>
              <a:rPr lang="en-US" dirty="0"/>
              <a:t> in environment (soil/bedding).</a:t>
            </a:r>
          </a:p>
        </p:txBody>
      </p:sp>
      <p:sp>
        <p:nvSpPr>
          <p:cNvPr id="2" name="TextBox 1"/>
          <p:cNvSpPr txBox="1"/>
          <p:nvPr/>
        </p:nvSpPr>
        <p:spPr>
          <a:xfrm>
            <a:off x="10312227" y="5897937"/>
            <a:ext cx="1630972" cy="738664"/>
          </a:xfrm>
          <a:prstGeom prst="rect">
            <a:avLst/>
          </a:prstGeom>
          <a:solidFill>
            <a:schemeClr val="bg1"/>
          </a:solidFill>
          <a:ln>
            <a:noFill/>
          </a:ln>
        </p:spPr>
        <p:txBody>
          <a:bodyPr wrap="square" rtlCol="0">
            <a:spAutoFit/>
          </a:bodyPr>
          <a:lstStyle/>
          <a:p>
            <a:pPr algn="ctr"/>
            <a:r>
              <a:rPr lang="en-US" sz="1400" b="1" dirty="0"/>
              <a:t>Free-living adults in soil</a:t>
            </a:r>
            <a:r>
              <a:rPr lang="en-US" sz="1400" b="1" dirty="0" smtClean="0"/>
              <a:t>.</a:t>
            </a:r>
          </a:p>
          <a:p>
            <a:pPr algn="ctr"/>
            <a:r>
              <a:rPr lang="en-US" sz="1400" b="1" dirty="0" smtClean="0"/>
              <a:t>“</a:t>
            </a:r>
            <a:r>
              <a:rPr lang="en-US" sz="1400" b="1" dirty="0"/>
              <a:t>E” above</a:t>
            </a:r>
          </a:p>
        </p:txBody>
      </p:sp>
    </p:spTree>
    <p:extLst>
      <p:ext uri="{BB962C8B-B14F-4D97-AF65-F5344CB8AC3E}">
        <p14:creationId xmlns:p14="http://schemas.microsoft.com/office/powerpoint/2010/main" val="53313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3"/>
          </p:nvPr>
        </p:nvPicPr>
        <p:blipFill rotWithShape="1">
          <a:blip r:embed="rId3" cstate="email">
            <a:extLst>
              <a:ext uri="{28A0092B-C50C-407E-A947-70E740481C1C}">
                <a14:useLocalDpi xmlns:a14="http://schemas.microsoft.com/office/drawing/2010/main"/>
              </a:ext>
            </a:extLst>
          </a:blip>
          <a:srcRect/>
          <a:stretch/>
        </p:blipFill>
        <p:spPr>
          <a:xfrm>
            <a:off x="5600699" y="4354922"/>
            <a:ext cx="3990976" cy="2369728"/>
          </a:xfrm>
        </p:spPr>
      </p:pic>
      <p:pic>
        <p:nvPicPr>
          <p:cNvPr id="4" name="Content Placeholder 3"/>
          <p:cNvPicPr>
            <a:picLocks noGrp="1" noChangeAspect="1"/>
          </p:cNvPicPr>
          <p:nvPr>
            <p:ph sz="quarter" idx="2"/>
          </p:nvPr>
        </p:nvPicPr>
        <p:blipFill>
          <a:blip r:embed="rId4" cstate="email">
            <a:extLst>
              <a:ext uri="{28A0092B-C50C-407E-A947-70E740481C1C}">
                <a14:useLocalDpi xmlns:a14="http://schemas.microsoft.com/office/drawing/2010/main"/>
              </a:ext>
            </a:extLst>
          </a:blip>
          <a:stretch>
            <a:fillRect/>
          </a:stretch>
        </p:blipFill>
        <p:spPr>
          <a:xfrm>
            <a:off x="8584415" y="1888958"/>
            <a:ext cx="3113239" cy="2413363"/>
          </a:xfrm>
        </p:spPr>
      </p:pic>
      <p:sp>
        <p:nvSpPr>
          <p:cNvPr id="29698" name="Rectangle 2"/>
          <p:cNvSpPr>
            <a:spLocks noGrp="1" noChangeArrowheads="1"/>
          </p:cNvSpPr>
          <p:nvPr>
            <p:ph type="title"/>
          </p:nvPr>
        </p:nvSpPr>
        <p:spPr>
          <a:xfrm>
            <a:off x="1828800" y="194153"/>
            <a:ext cx="9100159" cy="1362397"/>
          </a:xfrm>
        </p:spPr>
        <p:txBody>
          <a:bodyPr>
            <a:normAutofit fontScale="90000"/>
          </a:bodyPr>
          <a:lstStyle/>
          <a:p>
            <a:r>
              <a:rPr lang="en-US" b="1" dirty="0">
                <a:solidFill>
                  <a:schemeClr val="tx2"/>
                </a:solidFill>
              </a:rPr>
              <a:t>Order Rhabditida</a:t>
            </a:r>
            <a:r>
              <a:rPr lang="en-US" b="1" dirty="0"/>
              <a:t/>
            </a:r>
            <a:br>
              <a:rPr lang="en-US" b="1" dirty="0"/>
            </a:br>
            <a:r>
              <a:rPr lang="en-US" b="1" dirty="0"/>
              <a:t>F</a:t>
            </a:r>
            <a:r>
              <a:rPr lang="en-US" b="1" dirty="0">
                <a:solidFill>
                  <a:schemeClr val="tx2"/>
                </a:solidFill>
              </a:rPr>
              <a:t>ocus on the genus </a:t>
            </a:r>
            <a:r>
              <a:rPr lang="en-US" b="1" i="1" dirty="0">
                <a:solidFill>
                  <a:schemeClr val="tx2"/>
                </a:solidFill>
              </a:rPr>
              <a:t>Strongyloides</a:t>
            </a:r>
          </a:p>
        </p:txBody>
      </p:sp>
      <p:sp>
        <p:nvSpPr>
          <p:cNvPr id="29699" name="Rectangle 3"/>
          <p:cNvSpPr>
            <a:spLocks noGrp="1" noChangeArrowheads="1"/>
          </p:cNvSpPr>
          <p:nvPr>
            <p:ph type="body" sz="half" idx="1"/>
          </p:nvPr>
        </p:nvSpPr>
        <p:spPr>
          <a:xfrm>
            <a:off x="344467" y="3256767"/>
            <a:ext cx="5430032" cy="1584544"/>
          </a:xfrm>
        </p:spPr>
        <p:txBody>
          <a:bodyPr/>
          <a:lstStyle/>
          <a:p>
            <a:r>
              <a:rPr lang="en-US" dirty="0"/>
              <a:t>Lactogenic route of infection.</a:t>
            </a:r>
          </a:p>
        </p:txBody>
      </p:sp>
      <p:sp>
        <p:nvSpPr>
          <p:cNvPr id="2" name="TextBox 1"/>
          <p:cNvSpPr txBox="1"/>
          <p:nvPr/>
        </p:nvSpPr>
        <p:spPr>
          <a:xfrm>
            <a:off x="10009661" y="3570944"/>
            <a:ext cx="1402676" cy="584775"/>
          </a:xfrm>
          <a:prstGeom prst="rect">
            <a:avLst/>
          </a:prstGeom>
          <a:noFill/>
        </p:spPr>
        <p:txBody>
          <a:bodyPr wrap="square" rtlCol="0">
            <a:spAutoFit/>
          </a:bodyPr>
          <a:lstStyle/>
          <a:p>
            <a:pPr algn="ctr"/>
            <a:r>
              <a:rPr lang="en-US" sz="1600" b="1" dirty="0"/>
              <a:t>Infective larva in milk</a:t>
            </a:r>
          </a:p>
        </p:txBody>
      </p:sp>
    </p:spTree>
    <p:extLst>
      <p:ext uri="{BB962C8B-B14F-4D97-AF65-F5344CB8AC3E}">
        <p14:creationId xmlns:p14="http://schemas.microsoft.com/office/powerpoint/2010/main" val="3613173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2"/>
          </p:nvPr>
        </p:nvPicPr>
        <p:blipFill rotWithShape="1">
          <a:blip r:embed="rId3" cstate="email">
            <a:extLst>
              <a:ext uri="{28A0092B-C50C-407E-A947-70E740481C1C}">
                <a14:useLocalDpi xmlns:a14="http://schemas.microsoft.com/office/drawing/2010/main"/>
              </a:ext>
            </a:extLst>
          </a:blip>
          <a:srcRect/>
          <a:stretch/>
        </p:blipFill>
        <p:spPr>
          <a:xfrm>
            <a:off x="4271210" y="3086429"/>
            <a:ext cx="5558589" cy="3681851"/>
          </a:xfrm>
        </p:spPr>
      </p:pic>
      <p:sp>
        <p:nvSpPr>
          <p:cNvPr id="33794" name="Rectangle 2"/>
          <p:cNvSpPr>
            <a:spLocks noGrp="1" noChangeArrowheads="1"/>
          </p:cNvSpPr>
          <p:nvPr>
            <p:ph type="title"/>
          </p:nvPr>
        </p:nvSpPr>
        <p:spPr>
          <a:xfrm>
            <a:off x="1942230" y="495561"/>
            <a:ext cx="7978384" cy="1104900"/>
          </a:xfrm>
        </p:spPr>
        <p:txBody>
          <a:bodyPr>
            <a:normAutofit fontScale="90000"/>
          </a:bodyPr>
          <a:lstStyle/>
          <a:p>
            <a:r>
              <a:rPr lang="en-US" b="1" dirty="0">
                <a:solidFill>
                  <a:schemeClr val="tx2"/>
                </a:solidFill>
              </a:rPr>
              <a:t>Order Rhabditida</a:t>
            </a:r>
            <a:r>
              <a:rPr lang="en-US" b="1" dirty="0"/>
              <a:t/>
            </a:r>
            <a:br>
              <a:rPr lang="en-US" b="1" dirty="0"/>
            </a:br>
            <a:r>
              <a:rPr lang="en-US" b="1" dirty="0"/>
              <a:t>F</a:t>
            </a:r>
            <a:r>
              <a:rPr lang="en-US" b="1" dirty="0">
                <a:solidFill>
                  <a:schemeClr val="tx2"/>
                </a:solidFill>
              </a:rPr>
              <a:t>ocus on the genus </a:t>
            </a:r>
            <a:r>
              <a:rPr lang="en-US" b="1" i="1" dirty="0">
                <a:solidFill>
                  <a:schemeClr val="tx2"/>
                </a:solidFill>
              </a:rPr>
              <a:t>Strongyloides</a:t>
            </a:r>
          </a:p>
        </p:txBody>
      </p:sp>
      <p:sp>
        <p:nvSpPr>
          <p:cNvPr id="33795" name="Rectangle 3"/>
          <p:cNvSpPr>
            <a:spLocks noGrp="1" noChangeArrowheads="1"/>
          </p:cNvSpPr>
          <p:nvPr>
            <p:ph type="body" sz="half" idx="1"/>
          </p:nvPr>
        </p:nvSpPr>
        <p:spPr>
          <a:xfrm>
            <a:off x="816501" y="2322757"/>
            <a:ext cx="6342290" cy="637015"/>
          </a:xfrm>
        </p:spPr>
        <p:txBody>
          <a:bodyPr/>
          <a:lstStyle/>
          <a:p>
            <a:r>
              <a:rPr lang="en-US" dirty="0"/>
              <a:t>Skin penetrating route of infection.</a:t>
            </a:r>
          </a:p>
        </p:txBody>
      </p:sp>
      <p:sp>
        <p:nvSpPr>
          <p:cNvPr id="2" name="TextBox 1"/>
          <p:cNvSpPr txBox="1"/>
          <p:nvPr/>
        </p:nvSpPr>
        <p:spPr>
          <a:xfrm>
            <a:off x="4463715" y="5966127"/>
            <a:ext cx="1606663" cy="584775"/>
          </a:xfrm>
          <a:prstGeom prst="rect">
            <a:avLst/>
          </a:prstGeom>
          <a:solidFill>
            <a:schemeClr val="bg1"/>
          </a:solidFill>
          <a:ln>
            <a:noFill/>
          </a:ln>
        </p:spPr>
        <p:txBody>
          <a:bodyPr wrap="square" rtlCol="0">
            <a:spAutoFit/>
          </a:bodyPr>
          <a:lstStyle/>
          <a:p>
            <a:pPr algn="ctr"/>
            <a:r>
              <a:rPr lang="en-US" sz="1600" b="1" dirty="0"/>
              <a:t>Infective larvae in soil</a:t>
            </a:r>
          </a:p>
        </p:txBody>
      </p:sp>
    </p:spTree>
    <p:extLst>
      <p:ext uri="{BB962C8B-B14F-4D97-AF65-F5344CB8AC3E}">
        <p14:creationId xmlns:p14="http://schemas.microsoft.com/office/powerpoint/2010/main" val="3027335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65960" y="914400"/>
            <a:ext cx="7772400" cy="647700"/>
          </a:xfrm>
          <a:noFill/>
          <a:ln/>
        </p:spPr>
        <p:txBody>
          <a:bodyPr>
            <a:normAutofit fontScale="90000"/>
          </a:bodyPr>
          <a:lstStyle/>
          <a:p>
            <a:r>
              <a:rPr lang="en-US" b="1" dirty="0">
                <a:solidFill>
                  <a:schemeClr val="tx2"/>
                </a:solidFill>
              </a:rPr>
              <a:t>General anatomy and physiology</a:t>
            </a:r>
          </a:p>
        </p:txBody>
      </p:sp>
      <p:sp>
        <p:nvSpPr>
          <p:cNvPr id="3075" name="Rectangle 3"/>
          <p:cNvSpPr>
            <a:spLocks noGrp="1" noChangeArrowheads="1"/>
          </p:cNvSpPr>
          <p:nvPr>
            <p:ph idx="1"/>
          </p:nvPr>
        </p:nvSpPr>
        <p:spPr>
          <a:xfrm>
            <a:off x="1367444" y="2432858"/>
            <a:ext cx="7727950" cy="4263044"/>
          </a:xfrm>
          <a:noFill/>
          <a:ln/>
        </p:spPr>
        <p:txBody>
          <a:bodyPr>
            <a:normAutofit/>
          </a:bodyPr>
          <a:lstStyle/>
          <a:p>
            <a:pPr>
              <a:lnSpc>
                <a:spcPct val="90000"/>
              </a:lnSpc>
            </a:pPr>
            <a:r>
              <a:rPr lang="en-US" sz="2800" dirty="0"/>
              <a:t>Objective - Define anatomical terms with regard to function in the worm.</a:t>
            </a:r>
          </a:p>
          <a:p>
            <a:pPr>
              <a:lnSpc>
                <a:spcPct val="90000"/>
              </a:lnSpc>
            </a:pPr>
            <a:r>
              <a:rPr lang="en-US" sz="2800" dirty="0"/>
              <a:t>pseudocoelom - body cavity, fluid-filled under pressure so that worm can move when muscles contract. Movement is essential for nematode survival.</a:t>
            </a:r>
          </a:p>
          <a:p>
            <a:pPr>
              <a:lnSpc>
                <a:spcPct val="90000"/>
              </a:lnSpc>
            </a:pPr>
            <a:r>
              <a:rPr lang="en-US" sz="2800" dirty="0"/>
              <a:t>dorsal and ventral cords - major nerves. Target of many anthelmintic (deworming) drugs. </a:t>
            </a:r>
            <a:r>
              <a:rPr lang="en-US" sz="2800" dirty="0">
                <a:highlight>
                  <a:srgbClr val="FF0000"/>
                </a:highlight>
              </a:rPr>
              <a:t>Nerve function is essential for survival.</a:t>
            </a:r>
          </a:p>
          <a:p>
            <a:pPr>
              <a:lnSpc>
                <a:spcPct val="90000"/>
              </a:lnSpc>
            </a:pPr>
            <a:r>
              <a:rPr lang="en-US" sz="2800" dirty="0"/>
              <a:t>lateral cords - excretory system.</a:t>
            </a:r>
          </a:p>
        </p:txBody>
      </p:sp>
    </p:spTree>
    <p:extLst>
      <p:ext uri="{BB962C8B-B14F-4D97-AF65-F5344CB8AC3E}">
        <p14:creationId xmlns:p14="http://schemas.microsoft.com/office/powerpoint/2010/main" val="3880213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Content Placeholder 18"/>
          <p:cNvPicPr>
            <a:picLocks noGrp="1" noChangeAspect="1"/>
          </p:cNvPicPr>
          <p:nvPr>
            <p:ph sz="quarter" idx="4"/>
          </p:nvPr>
        </p:nvPicPr>
        <p:blipFill rotWithShape="1">
          <a:blip r:embed="rId3" cstate="email">
            <a:extLst>
              <a:ext uri="{28A0092B-C50C-407E-A947-70E740481C1C}">
                <a14:useLocalDpi xmlns:a14="http://schemas.microsoft.com/office/drawing/2010/main"/>
              </a:ext>
            </a:extLst>
          </a:blip>
          <a:srcRect/>
          <a:stretch/>
        </p:blipFill>
        <p:spPr>
          <a:xfrm>
            <a:off x="9384631" y="2695074"/>
            <a:ext cx="2586789" cy="3862138"/>
          </a:xfrm>
        </p:spPr>
      </p:pic>
      <p:pic>
        <p:nvPicPr>
          <p:cNvPr id="16" name="Content Placeholder 15"/>
          <p:cNvPicPr>
            <a:picLocks noGrp="1" noChangeAspect="1"/>
          </p:cNvPicPr>
          <p:nvPr>
            <p:ph sz="quarter" idx="2"/>
          </p:nvPr>
        </p:nvPicPr>
        <p:blipFill rotWithShape="1">
          <a:blip r:embed="rId4" cstate="email">
            <a:extLst>
              <a:ext uri="{28A0092B-C50C-407E-A947-70E740481C1C}">
                <a14:useLocalDpi xmlns:a14="http://schemas.microsoft.com/office/drawing/2010/main"/>
              </a:ext>
            </a:extLst>
          </a:blip>
          <a:srcRect/>
          <a:stretch/>
        </p:blipFill>
        <p:spPr>
          <a:xfrm>
            <a:off x="5638799" y="2038667"/>
            <a:ext cx="3470535" cy="2381130"/>
          </a:xfrm>
        </p:spPr>
      </p:pic>
      <p:pic>
        <p:nvPicPr>
          <p:cNvPr id="10" name="Content Placeholder 9"/>
          <p:cNvPicPr>
            <a:picLocks noGrp="1" noChangeAspect="1"/>
          </p:cNvPicPr>
          <p:nvPr>
            <p:ph sz="quarter" idx="3"/>
          </p:nvPr>
        </p:nvPicPr>
        <p:blipFill rotWithShape="1">
          <a:blip r:embed="rId5" cstate="email">
            <a:extLst>
              <a:ext uri="{28A0092B-C50C-407E-A947-70E740481C1C}">
                <a14:useLocalDpi xmlns:a14="http://schemas.microsoft.com/office/drawing/2010/main"/>
              </a:ext>
            </a:extLst>
          </a:blip>
          <a:srcRect/>
          <a:stretch/>
        </p:blipFill>
        <p:spPr>
          <a:xfrm>
            <a:off x="2021306" y="4483137"/>
            <a:ext cx="3392906" cy="2249906"/>
          </a:xfrm>
        </p:spPr>
      </p:pic>
      <p:pic>
        <p:nvPicPr>
          <p:cNvPr id="5" name="Content Placeholder 4"/>
          <p:cNvPicPr>
            <a:picLocks noGrp="1" noChangeAspect="1"/>
          </p:cNvPicPr>
          <p:nvPr>
            <p:ph sz="quarter" idx="1"/>
          </p:nvPr>
        </p:nvPicPr>
        <p:blipFill rotWithShape="1">
          <a:blip r:embed="rId6" cstate="email">
            <a:extLst>
              <a:ext uri="{28A0092B-C50C-407E-A947-70E740481C1C}">
                <a14:useLocalDpi xmlns:a14="http://schemas.microsoft.com/office/drawing/2010/main"/>
              </a:ext>
            </a:extLst>
          </a:blip>
          <a:srcRect/>
          <a:stretch/>
        </p:blipFill>
        <p:spPr>
          <a:xfrm>
            <a:off x="777324" y="2144534"/>
            <a:ext cx="3398505" cy="2192109"/>
          </a:xfrm>
        </p:spPr>
      </p:pic>
      <p:sp>
        <p:nvSpPr>
          <p:cNvPr id="30722" name="Rectangle 2"/>
          <p:cNvSpPr>
            <a:spLocks noGrp="1" noChangeArrowheads="1"/>
          </p:cNvSpPr>
          <p:nvPr>
            <p:ph type="title" sz="quarter"/>
          </p:nvPr>
        </p:nvSpPr>
        <p:spPr>
          <a:xfrm>
            <a:off x="1904652" y="457200"/>
            <a:ext cx="10363200" cy="1104900"/>
          </a:xfrm>
        </p:spPr>
        <p:txBody>
          <a:bodyPr>
            <a:normAutofit/>
          </a:bodyPr>
          <a:lstStyle/>
          <a:p>
            <a:r>
              <a:rPr lang="en-US" b="1" dirty="0">
                <a:solidFill>
                  <a:schemeClr val="tx2"/>
                </a:solidFill>
              </a:rPr>
              <a:t>Pathological lesions – </a:t>
            </a:r>
            <a:r>
              <a:rPr lang="en-US" b="1" i="1" dirty="0">
                <a:solidFill>
                  <a:schemeClr val="tx2"/>
                </a:solidFill>
              </a:rPr>
              <a:t>Strongyloides </a:t>
            </a:r>
          </a:p>
        </p:txBody>
      </p:sp>
      <p:sp>
        <p:nvSpPr>
          <p:cNvPr id="2" name="TextBox 1"/>
          <p:cNvSpPr txBox="1"/>
          <p:nvPr/>
        </p:nvSpPr>
        <p:spPr>
          <a:xfrm>
            <a:off x="2042425" y="4490527"/>
            <a:ext cx="2003534" cy="307777"/>
          </a:xfrm>
          <a:prstGeom prst="rect">
            <a:avLst/>
          </a:prstGeom>
          <a:solidFill>
            <a:schemeClr val="bg1"/>
          </a:solidFill>
        </p:spPr>
        <p:txBody>
          <a:bodyPr wrap="square" rtlCol="0">
            <a:spAutoFit/>
          </a:bodyPr>
          <a:lstStyle/>
          <a:p>
            <a:pPr algn="ctr"/>
            <a:r>
              <a:rPr lang="en-US" sz="1400" b="1" dirty="0"/>
              <a:t>Parasitic adult females</a:t>
            </a:r>
          </a:p>
        </p:txBody>
      </p:sp>
      <p:cxnSp>
        <p:nvCxnSpPr>
          <p:cNvPr id="4" name="Straight Arrow Connector 3"/>
          <p:cNvCxnSpPr/>
          <p:nvPr/>
        </p:nvCxnSpPr>
        <p:spPr>
          <a:xfrm flipH="1" flipV="1">
            <a:off x="3813351" y="5216651"/>
            <a:ext cx="304800" cy="76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3220105" y="5862118"/>
            <a:ext cx="440846" cy="287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697665" y="2066150"/>
            <a:ext cx="1857590" cy="307777"/>
          </a:xfrm>
          <a:prstGeom prst="rect">
            <a:avLst/>
          </a:prstGeom>
          <a:solidFill>
            <a:schemeClr val="bg1"/>
          </a:solidFill>
        </p:spPr>
        <p:txBody>
          <a:bodyPr wrap="square" rtlCol="0">
            <a:spAutoFit/>
          </a:bodyPr>
          <a:lstStyle/>
          <a:p>
            <a:pPr algn="ctr"/>
            <a:r>
              <a:rPr lang="en-US" sz="1400" b="1" dirty="0"/>
              <a:t>Parasitic adult females</a:t>
            </a:r>
          </a:p>
        </p:txBody>
      </p:sp>
      <p:cxnSp>
        <p:nvCxnSpPr>
          <p:cNvPr id="9" name="Straight Arrow Connector 8"/>
          <p:cNvCxnSpPr/>
          <p:nvPr/>
        </p:nvCxnSpPr>
        <p:spPr>
          <a:xfrm>
            <a:off x="7435132" y="3666994"/>
            <a:ext cx="381000" cy="762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a:off x="7816132" y="3485977"/>
            <a:ext cx="441130" cy="0"/>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10006819" y="5911095"/>
            <a:ext cx="1579591" cy="584775"/>
          </a:xfrm>
          <a:prstGeom prst="rect">
            <a:avLst/>
          </a:prstGeom>
          <a:solidFill>
            <a:schemeClr val="bg1"/>
          </a:solidFill>
          <a:ln>
            <a:noFill/>
          </a:ln>
        </p:spPr>
        <p:txBody>
          <a:bodyPr wrap="square" rtlCol="0">
            <a:spAutoFit/>
          </a:bodyPr>
          <a:lstStyle/>
          <a:p>
            <a:pPr algn="ctr"/>
            <a:r>
              <a:rPr lang="en-US" sz="1600" b="1" dirty="0"/>
              <a:t>Lung reaction to migrating larvae</a:t>
            </a:r>
          </a:p>
        </p:txBody>
      </p:sp>
      <p:sp>
        <p:nvSpPr>
          <p:cNvPr id="13" name="TextBox 12"/>
          <p:cNvSpPr txBox="1"/>
          <p:nvPr/>
        </p:nvSpPr>
        <p:spPr>
          <a:xfrm>
            <a:off x="1035593" y="4006931"/>
            <a:ext cx="2802478" cy="307777"/>
          </a:xfrm>
          <a:prstGeom prst="rect">
            <a:avLst/>
          </a:prstGeom>
          <a:solidFill>
            <a:schemeClr val="bg1"/>
          </a:solidFill>
        </p:spPr>
        <p:txBody>
          <a:bodyPr wrap="square" rtlCol="0">
            <a:spAutoFit/>
          </a:bodyPr>
          <a:lstStyle/>
          <a:p>
            <a:r>
              <a:rPr lang="en-US" sz="1400" b="1" dirty="0"/>
              <a:t>Enteritis response to adult females</a:t>
            </a:r>
          </a:p>
        </p:txBody>
      </p:sp>
    </p:spTree>
    <p:extLst>
      <p:ext uri="{BB962C8B-B14F-4D97-AF65-F5344CB8AC3E}">
        <p14:creationId xmlns:p14="http://schemas.microsoft.com/office/powerpoint/2010/main" val="1840485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534585" y="807929"/>
            <a:ext cx="9363059" cy="868472"/>
          </a:xfrm>
        </p:spPr>
        <p:txBody>
          <a:bodyPr>
            <a:normAutofit/>
          </a:bodyPr>
          <a:lstStyle/>
          <a:p>
            <a:r>
              <a:rPr lang="en-US" b="1" dirty="0">
                <a:solidFill>
                  <a:schemeClr val="tx2"/>
                </a:solidFill>
              </a:rPr>
              <a:t>Pathological lesions – </a:t>
            </a:r>
            <a:r>
              <a:rPr lang="en-US" b="1" i="1" dirty="0">
                <a:solidFill>
                  <a:schemeClr val="tx2"/>
                </a:solidFill>
              </a:rPr>
              <a:t>Strongyloides </a:t>
            </a:r>
          </a:p>
        </p:txBody>
      </p:sp>
      <p:sp>
        <p:nvSpPr>
          <p:cNvPr id="34819" name="Rectangle 3"/>
          <p:cNvSpPr>
            <a:spLocks noGrp="1" noChangeArrowheads="1"/>
          </p:cNvSpPr>
          <p:nvPr>
            <p:ph idx="1"/>
          </p:nvPr>
        </p:nvSpPr>
        <p:spPr>
          <a:xfrm>
            <a:off x="621836" y="2261971"/>
            <a:ext cx="11188555" cy="4114800"/>
          </a:xfrm>
        </p:spPr>
        <p:txBody>
          <a:bodyPr>
            <a:normAutofit lnSpcReduction="10000"/>
          </a:bodyPr>
          <a:lstStyle/>
          <a:p>
            <a:r>
              <a:rPr lang="en-US" dirty="0"/>
              <a:t>Larval migration to lungs and on to intestine via trachea in neonatal and young animals. </a:t>
            </a:r>
          </a:p>
          <a:p>
            <a:r>
              <a:rPr lang="en-US" b="1" i="1" dirty="0"/>
              <a:t>In adult animals larval migration to mammary tissue and arrest until onset of lactation in females.</a:t>
            </a:r>
            <a:endParaRPr lang="en-US" dirty="0"/>
          </a:p>
          <a:p>
            <a:r>
              <a:rPr lang="en-US" dirty="0"/>
              <a:t>Immunosuppressed adult host susceptible to </a:t>
            </a:r>
            <a:r>
              <a:rPr lang="en-US" dirty="0" err="1"/>
              <a:t>hyperinfection</a:t>
            </a:r>
            <a:r>
              <a:rPr lang="en-US" dirty="0"/>
              <a:t> and clinical signs.</a:t>
            </a:r>
          </a:p>
          <a:p>
            <a:r>
              <a:rPr lang="en-US" dirty="0"/>
              <a:t>Otherwise the occurrence of clinical signs limited to neonatal and young animals.</a:t>
            </a:r>
          </a:p>
        </p:txBody>
      </p:sp>
    </p:spTree>
    <p:extLst>
      <p:ext uri="{BB962C8B-B14F-4D97-AF65-F5344CB8AC3E}">
        <p14:creationId xmlns:p14="http://schemas.microsoft.com/office/powerpoint/2010/main" val="2121603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34585" y="725487"/>
            <a:ext cx="10390716" cy="950914"/>
          </a:xfrm>
          <a:noFill/>
          <a:ln/>
        </p:spPr>
        <p:txBody>
          <a:bodyPr>
            <a:normAutofit/>
          </a:bodyPr>
          <a:lstStyle/>
          <a:p>
            <a:r>
              <a:rPr lang="en-US" b="1" dirty="0">
                <a:solidFill>
                  <a:schemeClr val="tx2"/>
                </a:solidFill>
              </a:rPr>
              <a:t>Diagnosis and control: </a:t>
            </a:r>
            <a:r>
              <a:rPr lang="en-US" b="1" i="1" dirty="0" err="1">
                <a:solidFill>
                  <a:schemeClr val="tx2"/>
                </a:solidFill>
              </a:rPr>
              <a:t>Strongyloides</a:t>
            </a:r>
            <a:endParaRPr lang="en-US" b="1" i="1" dirty="0">
              <a:solidFill>
                <a:schemeClr val="tx2"/>
              </a:solidFill>
            </a:endParaRPr>
          </a:p>
        </p:txBody>
      </p:sp>
      <p:sp>
        <p:nvSpPr>
          <p:cNvPr id="31747" name="Rectangle 3"/>
          <p:cNvSpPr>
            <a:spLocks noGrp="1" noChangeArrowheads="1"/>
          </p:cNvSpPr>
          <p:nvPr>
            <p:ph idx="1"/>
          </p:nvPr>
        </p:nvSpPr>
        <p:spPr>
          <a:xfrm>
            <a:off x="731410" y="2387231"/>
            <a:ext cx="11068107" cy="4114800"/>
          </a:xfrm>
          <a:noFill/>
          <a:ln/>
        </p:spPr>
        <p:txBody>
          <a:bodyPr/>
          <a:lstStyle/>
          <a:p>
            <a:pPr>
              <a:lnSpc>
                <a:spcPct val="90000"/>
              </a:lnSpc>
            </a:pPr>
            <a:r>
              <a:rPr lang="en-US" dirty="0"/>
              <a:t>Diagnosis: eggs containing larva in fresh feces of most host species. Exception: in dog, cat and man L</a:t>
            </a:r>
            <a:r>
              <a:rPr lang="en-US" baseline="-25000" dirty="0"/>
              <a:t>1</a:t>
            </a:r>
            <a:r>
              <a:rPr lang="en-US" dirty="0"/>
              <a:t> are found in fresh feces.</a:t>
            </a:r>
          </a:p>
          <a:p>
            <a:pPr>
              <a:lnSpc>
                <a:spcPct val="90000"/>
              </a:lnSpc>
            </a:pPr>
            <a:r>
              <a:rPr lang="en-US" dirty="0"/>
              <a:t>Mother infects newborn with milk containing L</a:t>
            </a:r>
            <a:r>
              <a:rPr lang="en-US" baseline="-25000" dirty="0"/>
              <a:t>3</a:t>
            </a:r>
            <a:r>
              <a:rPr lang="en-US" dirty="0"/>
              <a:t>. Mother will be fecal test negative. Babies will be shedding eggs or L</a:t>
            </a:r>
            <a:r>
              <a:rPr lang="en-US" baseline="-25000" dirty="0"/>
              <a:t>1</a:t>
            </a:r>
            <a:r>
              <a:rPr lang="en-US" dirty="0"/>
              <a:t>. </a:t>
            </a:r>
          </a:p>
          <a:p>
            <a:pPr lvl="1">
              <a:lnSpc>
                <a:spcPct val="90000"/>
              </a:lnSpc>
            </a:pPr>
            <a:r>
              <a:rPr lang="en-US" dirty="0"/>
              <a:t>How does mother get infected?</a:t>
            </a:r>
          </a:p>
          <a:p>
            <a:pPr>
              <a:lnSpc>
                <a:spcPct val="90000"/>
              </a:lnSpc>
            </a:pPr>
            <a:r>
              <a:rPr lang="en-US" dirty="0"/>
              <a:t>Treat the babies to control the transmission. Until fecal negative.</a:t>
            </a:r>
          </a:p>
        </p:txBody>
      </p:sp>
    </p:spTree>
    <p:extLst>
      <p:ext uri="{BB962C8B-B14F-4D97-AF65-F5344CB8AC3E}">
        <p14:creationId xmlns:p14="http://schemas.microsoft.com/office/powerpoint/2010/main" val="1159722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Baermann</a:t>
            </a:r>
            <a:r>
              <a:rPr lang="en-US"/>
              <a:t> technique</a:t>
            </a:r>
          </a:p>
        </p:txBody>
      </p:sp>
      <p:sp>
        <p:nvSpPr>
          <p:cNvPr id="7" name="Content Placeholder 6"/>
          <p:cNvSpPr>
            <a:spLocks noGrp="1"/>
          </p:cNvSpPr>
          <p:nvPr>
            <p:ph sz="half" idx="1"/>
          </p:nvPr>
        </p:nvSpPr>
        <p:spPr>
          <a:xfrm>
            <a:off x="399470" y="2117922"/>
            <a:ext cx="6533685" cy="4630476"/>
          </a:xfrm>
        </p:spPr>
        <p:txBody>
          <a:bodyPr>
            <a:noAutofit/>
          </a:bodyPr>
          <a:lstStyle/>
          <a:p>
            <a:r>
              <a:rPr lang="en-US" sz="1400" b="1" dirty="0"/>
              <a:t>Step 1: </a:t>
            </a:r>
            <a:r>
              <a:rPr lang="en-US" sz="1400" dirty="0"/>
              <a:t>Place a 10-g or larger fecal sample in the center of a double layer of cheesecloth or gauze. </a:t>
            </a:r>
          </a:p>
          <a:p>
            <a:r>
              <a:rPr lang="en-US" sz="1400" b="1" dirty="0"/>
              <a:t>Step 2: </a:t>
            </a:r>
            <a:r>
              <a:rPr lang="en-US" sz="1400" dirty="0"/>
              <a:t>Wrap the edges around the fecal sample to make a pouch and secure it with the rubber band. </a:t>
            </a:r>
          </a:p>
          <a:p>
            <a:r>
              <a:rPr lang="en-US" sz="1400" b="1" dirty="0"/>
              <a:t>Step 3:</a:t>
            </a:r>
            <a:r>
              <a:rPr lang="en-US" sz="1400" dirty="0"/>
              <a:t> Pass a pencil or applicator sticks through the elastic band and suspend the pouch containing the fecal sample over the bowl of the hollow stem wine glass. </a:t>
            </a:r>
          </a:p>
          <a:p>
            <a:r>
              <a:rPr lang="en-US" sz="1400" b="1" dirty="0"/>
              <a:t>Step 4:</a:t>
            </a:r>
            <a:r>
              <a:rPr lang="en-US" sz="1400" dirty="0"/>
              <a:t> Fill the wine glass completely with tepid tap water. Be sure not to let the corners of the fecal packet hang over the sides of the wine glass because they act as a wick for water. </a:t>
            </a:r>
          </a:p>
          <a:p>
            <a:r>
              <a:rPr lang="en-US" sz="1400" b="1" dirty="0"/>
              <a:t>Step 5:</a:t>
            </a:r>
            <a:r>
              <a:rPr lang="en-US" sz="1400" dirty="0"/>
              <a:t> Allow the glass to sit for at least eight hours and preferably overnight. </a:t>
            </a:r>
          </a:p>
          <a:p>
            <a:r>
              <a:rPr lang="en-US" sz="1400" b="1" dirty="0"/>
              <a:t>Step 6:</a:t>
            </a:r>
            <a:r>
              <a:rPr lang="en-US" sz="1400" dirty="0"/>
              <a:t> Remove the feces and discard. </a:t>
            </a:r>
          </a:p>
          <a:p>
            <a:r>
              <a:rPr lang="en-US" sz="1400" b="1" dirty="0"/>
              <a:t>Step 7: </a:t>
            </a:r>
            <a:r>
              <a:rPr lang="en-US" sz="1400" dirty="0"/>
              <a:t>Using a transfer pipette or 1-ml syringe with a needle attached, aspirate a small amount water from the very bottom of the hollow stem of the glass. </a:t>
            </a:r>
          </a:p>
          <a:p>
            <a:r>
              <a:rPr lang="en-US" sz="1400" b="1" dirty="0"/>
              <a:t>Step 8:</a:t>
            </a:r>
            <a:r>
              <a:rPr lang="en-US" sz="1400" dirty="0"/>
              <a:t> Place a few drops on a slide, add a cover slip, and examine the slide under a microscope</a:t>
            </a:r>
          </a:p>
          <a:p>
            <a:endParaRPr lang="en-US" sz="1400" dirty="0"/>
          </a:p>
          <a:p>
            <a:r>
              <a:rPr lang="en-US" sz="1400" dirty="0"/>
              <a:t>Anne M. Zajac, DVM, PhD, DACVM (parasitology), Meriam Saleh, PhD, VETERINARY MEDICINE 2013</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a:ext>
            </a:extLst>
          </a:blip>
          <a:stretch>
            <a:fillRect/>
          </a:stretch>
        </p:blipFill>
        <p:spPr>
          <a:xfrm>
            <a:off x="8285968" y="2781014"/>
            <a:ext cx="2442014" cy="2796199"/>
          </a:xfrm>
        </p:spPr>
      </p:pic>
    </p:spTree>
    <p:extLst>
      <p:ext uri="{BB962C8B-B14F-4D97-AF65-F5344CB8AC3E}">
        <p14:creationId xmlns:p14="http://schemas.microsoft.com/office/powerpoint/2010/main" val="4098623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951597" y="250521"/>
            <a:ext cx="7762338" cy="1425880"/>
          </a:xfrm>
        </p:spPr>
        <p:txBody>
          <a:bodyPr>
            <a:normAutofit fontScale="90000"/>
          </a:bodyPr>
          <a:lstStyle/>
          <a:p>
            <a:r>
              <a:rPr lang="en-US" b="1" dirty="0">
                <a:solidFill>
                  <a:schemeClr val="tx2"/>
                </a:solidFill>
              </a:rPr>
              <a:t>Treatment: </a:t>
            </a:r>
            <a:r>
              <a:rPr lang="en-US" b="1" i="1" dirty="0">
                <a:solidFill>
                  <a:schemeClr val="tx2"/>
                </a:solidFill>
              </a:rPr>
              <a:t>Strongyloides</a:t>
            </a:r>
            <a:br>
              <a:rPr lang="en-US" b="1" i="1" dirty="0">
                <a:solidFill>
                  <a:schemeClr val="tx2"/>
                </a:solidFill>
              </a:rPr>
            </a:br>
            <a:r>
              <a:rPr lang="en-US" b="1" dirty="0">
                <a:solidFill>
                  <a:srgbClr val="FF0000"/>
                </a:solidFill>
              </a:rPr>
              <a:t>(FYI not on test)</a:t>
            </a:r>
            <a:endParaRPr lang="en-US" b="1" i="1" dirty="0">
              <a:solidFill>
                <a:schemeClr val="tx2"/>
              </a:solidFill>
            </a:endParaRPr>
          </a:p>
        </p:txBody>
      </p:sp>
      <p:sp>
        <p:nvSpPr>
          <p:cNvPr id="35843" name="Rectangle 3"/>
          <p:cNvSpPr>
            <a:spLocks noGrp="1" noChangeArrowheads="1"/>
          </p:cNvSpPr>
          <p:nvPr>
            <p:ph idx="1"/>
          </p:nvPr>
        </p:nvSpPr>
        <p:spPr>
          <a:xfrm>
            <a:off x="1039660" y="2017713"/>
            <a:ext cx="10900457" cy="4114800"/>
          </a:xfrm>
        </p:spPr>
        <p:txBody>
          <a:bodyPr>
            <a:normAutofit/>
          </a:bodyPr>
          <a:lstStyle/>
          <a:p>
            <a:r>
              <a:rPr lang="en-US" dirty="0"/>
              <a:t>Fenbendazole, 50mg/kg 5 days. For dogs. May add moxidectin as monthly treatment.</a:t>
            </a:r>
          </a:p>
          <a:p>
            <a:r>
              <a:rPr lang="en-US" dirty="0" err="1"/>
              <a:t>Macrolid</a:t>
            </a:r>
            <a:r>
              <a:rPr lang="en-US" dirty="0"/>
              <a:t> anthelmintics (ivermectin, and other avermectins). For humans and pigs.</a:t>
            </a:r>
          </a:p>
          <a:p>
            <a:r>
              <a:rPr lang="en-US" dirty="0"/>
              <a:t>Febantel for horses used at 50 mg/kg.</a:t>
            </a:r>
          </a:p>
          <a:p>
            <a:r>
              <a:rPr lang="en-US" dirty="0"/>
              <a:t>Oxibendazole for horses at 15 mg/kg.</a:t>
            </a:r>
          </a:p>
          <a:p>
            <a:r>
              <a:rPr lang="en-US" dirty="0"/>
              <a:t>The above dosage/drug information is FYI, not for testing.</a:t>
            </a:r>
          </a:p>
        </p:txBody>
      </p:sp>
    </p:spTree>
    <p:extLst>
      <p:ext uri="{BB962C8B-B14F-4D97-AF65-F5344CB8AC3E}">
        <p14:creationId xmlns:p14="http://schemas.microsoft.com/office/powerpoint/2010/main" val="3411792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36391-9B66-7B40-8F17-A659D07F67D2}"/>
              </a:ext>
            </a:extLst>
          </p:cNvPr>
          <p:cNvSpPr>
            <a:spLocks noGrp="1"/>
          </p:cNvSpPr>
          <p:nvPr>
            <p:ph type="title"/>
          </p:nvPr>
        </p:nvSpPr>
        <p:spPr/>
        <p:txBody>
          <a:bodyPr/>
          <a:lstStyle/>
          <a:p>
            <a:r>
              <a:rPr lang="en-US" b="1" dirty="0"/>
              <a:t>Discussion Question</a:t>
            </a:r>
          </a:p>
        </p:txBody>
      </p:sp>
      <p:sp>
        <p:nvSpPr>
          <p:cNvPr id="3" name="Content Placeholder 2">
            <a:extLst>
              <a:ext uri="{FF2B5EF4-FFF2-40B4-BE49-F238E27FC236}">
                <a16:creationId xmlns:a16="http://schemas.microsoft.com/office/drawing/2014/main" id="{35D937F6-284B-8940-9125-319F053958EC}"/>
              </a:ext>
            </a:extLst>
          </p:cNvPr>
          <p:cNvSpPr>
            <a:spLocks noGrp="1"/>
          </p:cNvSpPr>
          <p:nvPr>
            <p:ph idx="1"/>
          </p:nvPr>
        </p:nvSpPr>
        <p:spPr>
          <a:xfrm>
            <a:off x="361168" y="2525018"/>
            <a:ext cx="11830832" cy="1126320"/>
          </a:xfrm>
        </p:spPr>
        <p:txBody>
          <a:bodyPr/>
          <a:lstStyle/>
          <a:p>
            <a:r>
              <a:rPr lang="en-US" sz="3400" dirty="0"/>
              <a:t>How do nursing foals infect their mothers with </a:t>
            </a:r>
            <a:r>
              <a:rPr lang="en-US" sz="3400" i="1" dirty="0" err="1"/>
              <a:t>Strongyloides</a:t>
            </a:r>
            <a:r>
              <a:rPr lang="en-US" sz="3400" dirty="0"/>
              <a:t>?</a:t>
            </a:r>
          </a:p>
        </p:txBody>
      </p:sp>
    </p:spTree>
    <p:extLst>
      <p:ext uri="{BB962C8B-B14F-4D97-AF65-F5344CB8AC3E}">
        <p14:creationId xmlns:p14="http://schemas.microsoft.com/office/powerpoint/2010/main" val="2198378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89685" y="800802"/>
            <a:ext cx="7772400" cy="800100"/>
          </a:xfrm>
        </p:spPr>
        <p:txBody>
          <a:bodyPr>
            <a:normAutofit fontScale="90000"/>
          </a:bodyPr>
          <a:lstStyle/>
          <a:p>
            <a:r>
              <a:rPr lang="en-US" b="1" dirty="0">
                <a:solidFill>
                  <a:schemeClr val="tx2"/>
                </a:solidFill>
              </a:rPr>
              <a:t>General anatomy and physiology</a:t>
            </a:r>
          </a:p>
        </p:txBody>
      </p:sp>
      <p:sp>
        <p:nvSpPr>
          <p:cNvPr id="10243" name="Rectangle 3"/>
          <p:cNvSpPr>
            <a:spLocks noGrp="1" noChangeArrowheads="1"/>
          </p:cNvSpPr>
          <p:nvPr>
            <p:ph type="body" sz="half" idx="1"/>
          </p:nvPr>
        </p:nvSpPr>
        <p:spPr>
          <a:xfrm>
            <a:off x="1358996" y="2055449"/>
            <a:ext cx="5919107" cy="4648200"/>
          </a:xfrm>
        </p:spPr>
        <p:txBody>
          <a:bodyPr>
            <a:normAutofit lnSpcReduction="10000"/>
          </a:bodyPr>
          <a:lstStyle/>
          <a:p>
            <a:r>
              <a:rPr lang="en-US" dirty="0"/>
              <a:t>Longitudinal section</a:t>
            </a:r>
          </a:p>
          <a:p>
            <a:endParaRPr lang="en-US" dirty="0"/>
          </a:p>
          <a:p>
            <a:endParaRPr lang="en-US" dirty="0"/>
          </a:p>
          <a:p>
            <a:r>
              <a:rPr lang="en-US" dirty="0"/>
              <a:t>Cross section</a:t>
            </a:r>
          </a:p>
          <a:p>
            <a:endParaRPr lang="en-US" dirty="0"/>
          </a:p>
          <a:p>
            <a:endParaRPr lang="en-US" dirty="0"/>
          </a:p>
          <a:p>
            <a:r>
              <a:rPr lang="en-US" dirty="0"/>
              <a:t>Movement inside host</a:t>
            </a:r>
          </a:p>
          <a:p>
            <a:r>
              <a:rPr lang="en-US" dirty="0"/>
              <a:t>Movement outside host</a:t>
            </a:r>
          </a:p>
        </p:txBody>
      </p:sp>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903495" y="1984495"/>
            <a:ext cx="3449051" cy="2282706"/>
          </a:xfrm>
          <a:prstGeom prst="rect">
            <a:avLst/>
          </a:prstGeom>
        </p:spPr>
      </p:pic>
      <p:pic>
        <p:nvPicPr>
          <p:cNvPr id="5" name="Content Placeholder 4"/>
          <p:cNvPicPr>
            <a:picLocks noGrp="1" noChangeAspect="1"/>
          </p:cNvPicPr>
          <p:nvPr>
            <p:ph sz="quarter" idx="3"/>
          </p:nvPr>
        </p:nvPicPr>
        <p:blipFill rotWithShape="1">
          <a:blip r:embed="rId3" cstate="email">
            <a:extLst>
              <a:ext uri="{28A0092B-C50C-407E-A947-70E740481C1C}">
                <a14:useLocalDpi xmlns:a14="http://schemas.microsoft.com/office/drawing/2010/main"/>
              </a:ext>
            </a:extLst>
          </a:blip>
          <a:srcRect/>
          <a:stretch/>
        </p:blipFill>
        <p:spPr>
          <a:xfrm>
            <a:off x="8149389" y="4358403"/>
            <a:ext cx="3336758" cy="2218860"/>
          </a:xfrm>
        </p:spPr>
      </p:pic>
    </p:spTree>
    <p:extLst>
      <p:ext uri="{BB962C8B-B14F-4D97-AF65-F5344CB8AC3E}">
        <p14:creationId xmlns:p14="http://schemas.microsoft.com/office/powerpoint/2010/main" val="1995349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94807" y="914400"/>
            <a:ext cx="7772400" cy="647700"/>
          </a:xfrm>
        </p:spPr>
        <p:txBody>
          <a:bodyPr>
            <a:normAutofit fontScale="90000"/>
          </a:bodyPr>
          <a:lstStyle/>
          <a:p>
            <a:r>
              <a:rPr lang="en-US" b="1" dirty="0">
                <a:solidFill>
                  <a:schemeClr val="tx2"/>
                </a:solidFill>
              </a:rPr>
              <a:t>General anatomy and physiology </a:t>
            </a:r>
          </a:p>
        </p:txBody>
      </p:sp>
      <p:sp>
        <p:nvSpPr>
          <p:cNvPr id="11267" name="Rectangle 3"/>
          <p:cNvSpPr>
            <a:spLocks noGrp="1" noChangeArrowheads="1"/>
          </p:cNvSpPr>
          <p:nvPr>
            <p:ph type="body" sz="half" idx="1"/>
          </p:nvPr>
        </p:nvSpPr>
        <p:spPr>
          <a:xfrm>
            <a:off x="1182008" y="2321378"/>
            <a:ext cx="5050367" cy="4114800"/>
          </a:xfrm>
        </p:spPr>
        <p:txBody>
          <a:bodyPr/>
          <a:lstStyle/>
          <a:p>
            <a:r>
              <a:rPr lang="en-US" dirty="0"/>
              <a:t>Digestive system: </a:t>
            </a:r>
            <a:br>
              <a:rPr lang="en-US" dirty="0"/>
            </a:br>
            <a:r>
              <a:rPr lang="en-US" dirty="0"/>
              <a:t>Buccal cavity with or without teeth. </a:t>
            </a:r>
          </a:p>
          <a:p>
            <a:pPr marL="0" indent="0">
              <a:buNone/>
            </a:pPr>
            <a:endParaRPr lang="en-US" dirty="0"/>
          </a:p>
          <a:p>
            <a:r>
              <a:rPr lang="en-US" dirty="0"/>
              <a:t>Well developed or vestigial.</a:t>
            </a:r>
          </a:p>
        </p:txBody>
      </p:sp>
      <p:pic>
        <p:nvPicPr>
          <p:cNvPr id="3" name="Content Placeholder 2"/>
          <p:cNvPicPr>
            <a:picLocks noGrp="1" noChangeAspect="1"/>
          </p:cNvPicPr>
          <p:nvPr>
            <p:ph sz="quarter" idx="2"/>
          </p:nvPr>
        </p:nvPicPr>
        <p:blipFill rotWithShape="1">
          <a:blip r:embed="rId3" cstate="email">
            <a:extLst>
              <a:ext uri="{28A0092B-C50C-407E-A947-70E740481C1C}">
                <a14:useLocalDpi xmlns:a14="http://schemas.microsoft.com/office/drawing/2010/main"/>
              </a:ext>
            </a:extLst>
          </a:blip>
          <a:srcRect/>
          <a:stretch/>
        </p:blipFill>
        <p:spPr>
          <a:xfrm>
            <a:off x="5855368" y="1956865"/>
            <a:ext cx="3064043" cy="1973451"/>
          </a:xfrm>
        </p:spPr>
      </p:pic>
      <p:pic>
        <p:nvPicPr>
          <p:cNvPr id="5" name="Content Placeholder 4"/>
          <p:cNvPicPr>
            <a:picLocks noGrp="1" noChangeAspect="1"/>
          </p:cNvPicPr>
          <p:nvPr>
            <p:ph sz="quarter" idx="3"/>
          </p:nvPr>
        </p:nvPicPr>
        <p:blipFill rotWithShape="1">
          <a:blip r:embed="rId4" cstate="email">
            <a:extLst>
              <a:ext uri="{28A0092B-C50C-407E-A947-70E740481C1C}">
                <a14:useLocalDpi xmlns:a14="http://schemas.microsoft.com/office/drawing/2010/main"/>
              </a:ext>
            </a:extLst>
          </a:blip>
          <a:srcRect/>
          <a:stretch/>
        </p:blipFill>
        <p:spPr>
          <a:xfrm>
            <a:off x="9192126" y="2830813"/>
            <a:ext cx="2229853" cy="3602071"/>
          </a:xfrm>
        </p:spPr>
      </p:pic>
    </p:spTree>
    <p:extLst>
      <p:ext uri="{BB962C8B-B14F-4D97-AF65-F5344CB8AC3E}">
        <p14:creationId xmlns:p14="http://schemas.microsoft.com/office/powerpoint/2010/main" val="720995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2"/>
          </p:nvPr>
        </p:nvPicPr>
        <p:blipFill rotWithShape="1">
          <a:blip r:embed="rId3" cstate="email">
            <a:extLst>
              <a:ext uri="{28A0092B-C50C-407E-A947-70E740481C1C}">
                <a14:useLocalDpi xmlns:a14="http://schemas.microsoft.com/office/drawing/2010/main"/>
              </a:ext>
            </a:extLst>
          </a:blip>
          <a:srcRect/>
          <a:stretch/>
        </p:blipFill>
        <p:spPr>
          <a:xfrm>
            <a:off x="7170821" y="2021306"/>
            <a:ext cx="2711116" cy="4170948"/>
          </a:xfrm>
        </p:spPr>
      </p:pic>
      <p:sp>
        <p:nvSpPr>
          <p:cNvPr id="12290" name="Rectangle 2"/>
          <p:cNvSpPr>
            <a:spLocks noGrp="1" noChangeArrowheads="1"/>
          </p:cNvSpPr>
          <p:nvPr>
            <p:ph type="title"/>
          </p:nvPr>
        </p:nvSpPr>
        <p:spPr>
          <a:xfrm>
            <a:off x="1905000" y="266700"/>
            <a:ext cx="7772400" cy="723900"/>
          </a:xfrm>
        </p:spPr>
        <p:txBody>
          <a:bodyPr>
            <a:normAutofit fontScale="90000"/>
          </a:bodyPr>
          <a:lstStyle/>
          <a:p>
            <a:r>
              <a:rPr lang="en-US" dirty="0">
                <a:solidFill>
                  <a:schemeClr val="tx2"/>
                </a:solidFill>
              </a:rPr>
              <a:t>General anatomy and physiology</a:t>
            </a:r>
          </a:p>
        </p:txBody>
      </p:sp>
      <p:sp>
        <p:nvSpPr>
          <p:cNvPr id="12291" name="Rectangle 3"/>
          <p:cNvSpPr>
            <a:spLocks noGrp="1" noChangeArrowheads="1"/>
          </p:cNvSpPr>
          <p:nvPr>
            <p:ph type="body" sz="half" idx="1"/>
          </p:nvPr>
        </p:nvSpPr>
        <p:spPr>
          <a:xfrm>
            <a:off x="465221" y="2426732"/>
            <a:ext cx="5481313" cy="3765522"/>
          </a:xfrm>
        </p:spPr>
        <p:txBody>
          <a:bodyPr>
            <a:noAutofit/>
          </a:bodyPr>
          <a:lstStyle/>
          <a:p>
            <a:r>
              <a:rPr lang="en-US" sz="2800" dirty="0"/>
              <a:t>Esophagus: various forms identify larval stages and characterize families of nematodes</a:t>
            </a:r>
            <a:r>
              <a:rPr lang="en-US" sz="2800" dirty="0" smtClean="0"/>
              <a:t>.</a:t>
            </a:r>
          </a:p>
          <a:p>
            <a:pPr marL="0" indent="0">
              <a:buNone/>
            </a:pPr>
            <a:r>
              <a:rPr lang="en-US" sz="2800" dirty="0"/>
              <a:t/>
            </a:r>
            <a:br>
              <a:rPr lang="en-US" sz="2800" dirty="0"/>
            </a:br>
            <a:r>
              <a:rPr lang="en-US" sz="2800" dirty="0"/>
              <a:t>a. rhabditiform</a:t>
            </a:r>
            <a:br>
              <a:rPr lang="en-US" sz="2800" dirty="0"/>
            </a:br>
            <a:r>
              <a:rPr lang="en-US" sz="2800" dirty="0"/>
              <a:t>b. </a:t>
            </a:r>
            <a:r>
              <a:rPr lang="en-US" sz="2800" dirty="0" err="1"/>
              <a:t>strongyliform</a:t>
            </a:r>
            <a:r>
              <a:rPr lang="en-US" sz="2800" dirty="0"/>
              <a:t/>
            </a:r>
            <a:br>
              <a:rPr lang="en-US" sz="2800" dirty="0"/>
            </a:br>
            <a:r>
              <a:rPr lang="en-US" sz="2800" dirty="0"/>
              <a:t>c. filariform</a:t>
            </a:r>
            <a:br>
              <a:rPr lang="en-US" sz="2800" dirty="0"/>
            </a:br>
            <a:r>
              <a:rPr lang="en-US" sz="2800" dirty="0"/>
              <a:t>d. stichosome</a:t>
            </a:r>
            <a:br>
              <a:rPr lang="en-US" sz="2800" dirty="0"/>
            </a:br>
            <a:endParaRPr lang="en-US" sz="2800" dirty="0"/>
          </a:p>
        </p:txBody>
      </p:sp>
      <p:sp>
        <p:nvSpPr>
          <p:cNvPr id="2" name="TextBox 1"/>
          <p:cNvSpPr txBox="1"/>
          <p:nvPr/>
        </p:nvSpPr>
        <p:spPr>
          <a:xfrm>
            <a:off x="7382089" y="3705430"/>
            <a:ext cx="304800" cy="369332"/>
          </a:xfrm>
          <a:prstGeom prst="rect">
            <a:avLst/>
          </a:prstGeom>
          <a:noFill/>
        </p:spPr>
        <p:txBody>
          <a:bodyPr wrap="square" rtlCol="0">
            <a:spAutoFit/>
          </a:bodyPr>
          <a:lstStyle/>
          <a:p>
            <a:r>
              <a:rPr lang="en-US" dirty="0"/>
              <a:t>a</a:t>
            </a:r>
          </a:p>
        </p:txBody>
      </p:sp>
      <p:sp>
        <p:nvSpPr>
          <p:cNvPr id="3" name="TextBox 2"/>
          <p:cNvSpPr txBox="1"/>
          <p:nvPr/>
        </p:nvSpPr>
        <p:spPr>
          <a:xfrm>
            <a:off x="8352851" y="3709318"/>
            <a:ext cx="304800" cy="369332"/>
          </a:xfrm>
          <a:prstGeom prst="rect">
            <a:avLst/>
          </a:prstGeom>
          <a:noFill/>
        </p:spPr>
        <p:txBody>
          <a:bodyPr wrap="square" rtlCol="0">
            <a:spAutoFit/>
          </a:bodyPr>
          <a:lstStyle/>
          <a:p>
            <a:r>
              <a:rPr lang="en-US" dirty="0"/>
              <a:t>b</a:t>
            </a:r>
          </a:p>
        </p:txBody>
      </p:sp>
      <p:sp>
        <p:nvSpPr>
          <p:cNvPr id="4" name="TextBox 3"/>
          <p:cNvSpPr txBox="1"/>
          <p:nvPr/>
        </p:nvSpPr>
        <p:spPr>
          <a:xfrm>
            <a:off x="9401935" y="3766180"/>
            <a:ext cx="304800" cy="369332"/>
          </a:xfrm>
          <a:prstGeom prst="rect">
            <a:avLst/>
          </a:prstGeom>
          <a:noFill/>
        </p:spPr>
        <p:txBody>
          <a:bodyPr wrap="square" rtlCol="0">
            <a:spAutoFit/>
          </a:bodyPr>
          <a:lstStyle/>
          <a:p>
            <a:r>
              <a:rPr lang="en-US" dirty="0"/>
              <a:t>c</a:t>
            </a:r>
          </a:p>
        </p:txBody>
      </p:sp>
      <p:sp>
        <p:nvSpPr>
          <p:cNvPr id="5" name="TextBox 4"/>
          <p:cNvSpPr txBox="1"/>
          <p:nvPr/>
        </p:nvSpPr>
        <p:spPr>
          <a:xfrm>
            <a:off x="9003033" y="4631873"/>
            <a:ext cx="248194" cy="369332"/>
          </a:xfrm>
          <a:prstGeom prst="rect">
            <a:avLst/>
          </a:prstGeom>
          <a:noFill/>
        </p:spPr>
        <p:txBody>
          <a:bodyPr wrap="square" rtlCol="0">
            <a:spAutoFit/>
          </a:bodyPr>
          <a:lstStyle/>
          <a:p>
            <a:r>
              <a:rPr lang="en-US"/>
              <a:t>d</a:t>
            </a:r>
          </a:p>
        </p:txBody>
      </p:sp>
    </p:spTree>
    <p:extLst>
      <p:ext uri="{BB962C8B-B14F-4D97-AF65-F5344CB8AC3E}">
        <p14:creationId xmlns:p14="http://schemas.microsoft.com/office/powerpoint/2010/main" val="30078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42457" y="708819"/>
            <a:ext cx="8229600" cy="868362"/>
          </a:xfrm>
        </p:spPr>
        <p:txBody>
          <a:bodyPr>
            <a:normAutofit/>
          </a:bodyPr>
          <a:lstStyle/>
          <a:p>
            <a:r>
              <a:rPr lang="en-US" b="1" dirty="0">
                <a:solidFill>
                  <a:schemeClr val="tx2"/>
                </a:solidFill>
              </a:rPr>
              <a:t>General anatomy and physiology</a:t>
            </a:r>
          </a:p>
        </p:txBody>
      </p:sp>
      <p:sp>
        <p:nvSpPr>
          <p:cNvPr id="13315" name="Rectangle 3"/>
          <p:cNvSpPr>
            <a:spLocks noGrp="1" noChangeArrowheads="1"/>
          </p:cNvSpPr>
          <p:nvPr>
            <p:ph idx="1"/>
          </p:nvPr>
        </p:nvSpPr>
        <p:spPr>
          <a:xfrm>
            <a:off x="1258510" y="2494189"/>
            <a:ext cx="10363200" cy="2600325"/>
          </a:xfrm>
        </p:spPr>
        <p:txBody>
          <a:bodyPr/>
          <a:lstStyle/>
          <a:p>
            <a:r>
              <a:rPr lang="en-US" dirty="0"/>
              <a:t>3. intestine is a straight tube, no bends.</a:t>
            </a:r>
            <a:br>
              <a:rPr lang="en-US" dirty="0"/>
            </a:br>
            <a:endParaRPr lang="en-US" dirty="0"/>
          </a:p>
          <a:p>
            <a:r>
              <a:rPr lang="en-US" dirty="0"/>
              <a:t>4. anus near posterior end.</a:t>
            </a:r>
          </a:p>
        </p:txBody>
      </p:sp>
    </p:spTree>
    <p:extLst>
      <p:ext uri="{BB962C8B-B14F-4D97-AF65-F5344CB8AC3E}">
        <p14:creationId xmlns:p14="http://schemas.microsoft.com/office/powerpoint/2010/main" val="2141978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3"/>
          </p:nvPr>
        </p:nvPicPr>
        <p:blipFill rotWithShape="1">
          <a:blip r:embed="rId2" cstate="email">
            <a:extLst>
              <a:ext uri="{28A0092B-C50C-407E-A947-70E740481C1C}">
                <a14:useLocalDpi xmlns:a14="http://schemas.microsoft.com/office/drawing/2010/main"/>
              </a:ext>
            </a:extLst>
          </a:blip>
          <a:srcRect/>
          <a:stretch/>
        </p:blipFill>
        <p:spPr>
          <a:xfrm>
            <a:off x="7357730" y="1924493"/>
            <a:ext cx="3561908" cy="2328530"/>
          </a:xfrm>
        </p:spPr>
      </p:pic>
      <p:sp>
        <p:nvSpPr>
          <p:cNvPr id="5122" name="Rectangle 2"/>
          <p:cNvSpPr>
            <a:spLocks noGrp="1" noChangeArrowheads="1"/>
          </p:cNvSpPr>
          <p:nvPr>
            <p:ph type="title"/>
          </p:nvPr>
        </p:nvSpPr>
        <p:spPr>
          <a:xfrm>
            <a:off x="2209800" y="654939"/>
            <a:ext cx="7772400" cy="723900"/>
          </a:xfrm>
          <a:noFill/>
          <a:ln/>
        </p:spPr>
        <p:txBody>
          <a:bodyPr>
            <a:normAutofit fontScale="90000"/>
          </a:bodyPr>
          <a:lstStyle/>
          <a:p>
            <a:r>
              <a:rPr lang="en-US" b="1" dirty="0">
                <a:solidFill>
                  <a:schemeClr val="tx2"/>
                </a:solidFill>
              </a:rPr>
              <a:t>General anatomy and physiology</a:t>
            </a:r>
          </a:p>
        </p:txBody>
      </p:sp>
      <p:sp>
        <p:nvSpPr>
          <p:cNvPr id="5123" name="Rectangle 3"/>
          <p:cNvSpPr>
            <a:spLocks noGrp="1" noChangeArrowheads="1"/>
          </p:cNvSpPr>
          <p:nvPr>
            <p:ph type="body" sz="half" idx="1"/>
          </p:nvPr>
        </p:nvSpPr>
        <p:spPr>
          <a:xfrm>
            <a:off x="563335" y="2299901"/>
            <a:ext cx="4694238" cy="4114800"/>
          </a:xfrm>
          <a:noFill/>
          <a:ln/>
        </p:spPr>
        <p:txBody>
          <a:bodyPr>
            <a:noAutofit/>
          </a:bodyPr>
          <a:lstStyle/>
          <a:p>
            <a:r>
              <a:rPr lang="en-US" sz="2800" dirty="0"/>
              <a:t>All nematodes in this course only reproduce sexually, except </a:t>
            </a:r>
            <a:r>
              <a:rPr lang="en-US" sz="2800" i="1" dirty="0"/>
              <a:t>Strongyloides.</a:t>
            </a:r>
          </a:p>
          <a:p>
            <a:pPr marL="0" indent="0">
              <a:buNone/>
            </a:pPr>
            <a:endParaRPr lang="en-US" sz="2800" dirty="0"/>
          </a:p>
          <a:p>
            <a:r>
              <a:rPr lang="en-US" sz="2800" dirty="0"/>
              <a:t>Adult stage nematodes are male </a:t>
            </a:r>
            <a:r>
              <a:rPr lang="en-US" sz="2800" b="1" dirty="0"/>
              <a:t>or</a:t>
            </a:r>
            <a:r>
              <a:rPr lang="en-US" sz="2800" dirty="0"/>
              <a:t> female, not hermaphroditic like flat worms.</a:t>
            </a:r>
            <a:br>
              <a:rPr lang="en-US" sz="2800" dirty="0"/>
            </a:br>
            <a:r>
              <a:rPr lang="en-US" sz="2800" dirty="0"/>
              <a:t/>
            </a:r>
            <a:br>
              <a:rPr lang="en-US" sz="2800" dirty="0"/>
            </a:br>
            <a:endParaRPr lang="en-US" sz="2800" dirty="0"/>
          </a:p>
        </p:txBody>
      </p:sp>
      <p:sp>
        <p:nvSpPr>
          <p:cNvPr id="2" name="TextBox 1"/>
          <p:cNvSpPr txBox="1"/>
          <p:nvPr/>
        </p:nvSpPr>
        <p:spPr>
          <a:xfrm>
            <a:off x="7431087" y="2222381"/>
            <a:ext cx="533400" cy="276999"/>
          </a:xfrm>
          <a:prstGeom prst="rect">
            <a:avLst/>
          </a:prstGeom>
          <a:noFill/>
        </p:spPr>
        <p:txBody>
          <a:bodyPr wrap="square" rtlCol="0">
            <a:spAutoFit/>
          </a:bodyPr>
          <a:lstStyle/>
          <a:p>
            <a:r>
              <a:rPr lang="en-US" sz="1200" b="1" dirty="0"/>
              <a:t>male</a:t>
            </a:r>
          </a:p>
        </p:txBody>
      </p:sp>
      <p:sp>
        <p:nvSpPr>
          <p:cNvPr id="3" name="TextBox 2"/>
          <p:cNvSpPr txBox="1"/>
          <p:nvPr/>
        </p:nvSpPr>
        <p:spPr>
          <a:xfrm>
            <a:off x="7665298" y="2983382"/>
            <a:ext cx="685800" cy="276999"/>
          </a:xfrm>
          <a:prstGeom prst="rect">
            <a:avLst/>
          </a:prstGeom>
          <a:noFill/>
        </p:spPr>
        <p:txBody>
          <a:bodyPr wrap="square" rtlCol="0">
            <a:spAutoFit/>
          </a:bodyPr>
          <a:lstStyle/>
          <a:p>
            <a:r>
              <a:rPr lang="en-US" sz="1200" b="1" dirty="0"/>
              <a:t>female</a:t>
            </a:r>
          </a:p>
        </p:txBody>
      </p:sp>
      <p:cxnSp>
        <p:nvCxnSpPr>
          <p:cNvPr id="5" name="Straight Arrow Connector 4"/>
          <p:cNvCxnSpPr/>
          <p:nvPr/>
        </p:nvCxnSpPr>
        <p:spPr>
          <a:xfrm>
            <a:off x="8204199" y="3113681"/>
            <a:ext cx="228600" cy="0"/>
          </a:xfrm>
          <a:prstGeom prst="straightConnector1">
            <a:avLst/>
          </a:prstGeom>
          <a:ln>
            <a:solidFill>
              <a:schemeClr val="tx1"/>
            </a:solidFill>
            <a:tailEnd type="arrow"/>
          </a:ln>
        </p:spPr>
        <p:style>
          <a:lnRef idx="2">
            <a:schemeClr val="accent2"/>
          </a:lnRef>
          <a:fillRef idx="0">
            <a:schemeClr val="accent2"/>
          </a:fillRef>
          <a:effectRef idx="1">
            <a:schemeClr val="accent2"/>
          </a:effectRef>
          <a:fontRef idx="minor">
            <a:schemeClr val="tx1"/>
          </a:fontRef>
        </p:style>
      </p:cxnSp>
      <p:cxnSp>
        <p:nvCxnSpPr>
          <p:cNvPr id="11" name="Straight Arrow Connector 10"/>
          <p:cNvCxnSpPr>
            <a:stCxn id="2" idx="3"/>
          </p:cNvCxnSpPr>
          <p:nvPr/>
        </p:nvCxnSpPr>
        <p:spPr>
          <a:xfrm>
            <a:off x="7964487" y="2360880"/>
            <a:ext cx="304800" cy="4656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0322831" y="4771643"/>
            <a:ext cx="609600" cy="276999"/>
          </a:xfrm>
          <a:prstGeom prst="rect">
            <a:avLst/>
          </a:prstGeom>
          <a:noFill/>
        </p:spPr>
        <p:txBody>
          <a:bodyPr wrap="square" rtlCol="0">
            <a:spAutoFit/>
          </a:bodyPr>
          <a:lstStyle/>
          <a:p>
            <a:r>
              <a:rPr lang="en-US" sz="1200">
                <a:solidFill>
                  <a:schemeClr val="bg1"/>
                </a:solidFill>
              </a:rPr>
              <a:t>male</a:t>
            </a:r>
          </a:p>
        </p:txBody>
      </p:sp>
      <p:sp>
        <p:nvSpPr>
          <p:cNvPr id="18" name="TextBox 17"/>
          <p:cNvSpPr txBox="1"/>
          <p:nvPr/>
        </p:nvSpPr>
        <p:spPr>
          <a:xfrm>
            <a:off x="8455931" y="4695443"/>
            <a:ext cx="647700" cy="276999"/>
          </a:xfrm>
          <a:prstGeom prst="rect">
            <a:avLst/>
          </a:prstGeom>
          <a:noFill/>
        </p:spPr>
        <p:txBody>
          <a:bodyPr wrap="square" rtlCol="0">
            <a:spAutoFit/>
          </a:bodyPr>
          <a:lstStyle/>
          <a:p>
            <a:r>
              <a:rPr lang="en-US" sz="1200" dirty="0">
                <a:solidFill>
                  <a:schemeClr val="bg1"/>
                </a:solidFill>
              </a:rPr>
              <a:t>female</a:t>
            </a:r>
          </a:p>
        </p:txBody>
      </p:sp>
      <p:pic>
        <p:nvPicPr>
          <p:cNvPr id="8" name="Content Placeholder 7"/>
          <p:cNvPicPr>
            <a:picLocks noGrp="1" noChangeAspect="1"/>
          </p:cNvPicPr>
          <p:nvPr>
            <p:ph sz="quarter" idx="2"/>
          </p:nvPr>
        </p:nvPicPr>
        <p:blipFill rotWithShape="1">
          <a:blip r:embed="rId3" cstate="email">
            <a:extLst>
              <a:ext uri="{28A0092B-C50C-407E-A947-70E740481C1C}">
                <a14:useLocalDpi xmlns:a14="http://schemas.microsoft.com/office/drawing/2010/main"/>
              </a:ext>
            </a:extLst>
          </a:blip>
          <a:srcRect/>
          <a:stretch/>
        </p:blipFill>
        <p:spPr>
          <a:xfrm>
            <a:off x="5401340" y="4426430"/>
            <a:ext cx="3434316" cy="2293347"/>
          </a:xfrm>
        </p:spPr>
      </p:pic>
      <p:sp>
        <p:nvSpPr>
          <p:cNvPr id="9" name="TextBox 8"/>
          <p:cNvSpPr txBox="1"/>
          <p:nvPr/>
        </p:nvSpPr>
        <p:spPr>
          <a:xfrm>
            <a:off x="8008198" y="4695443"/>
            <a:ext cx="647934" cy="369332"/>
          </a:xfrm>
          <a:prstGeom prst="rect">
            <a:avLst/>
          </a:prstGeom>
          <a:noFill/>
        </p:spPr>
        <p:txBody>
          <a:bodyPr wrap="none" rtlCol="0">
            <a:spAutoFit/>
          </a:bodyPr>
          <a:lstStyle/>
          <a:p>
            <a:r>
              <a:rPr lang="en-US" dirty="0" smtClean="0">
                <a:solidFill>
                  <a:schemeClr val="bg1"/>
                </a:solidFill>
              </a:rPr>
              <a:t>male</a:t>
            </a:r>
            <a:endParaRPr lang="en-US" dirty="0">
              <a:solidFill>
                <a:schemeClr val="bg1"/>
              </a:solidFill>
            </a:endParaRPr>
          </a:p>
        </p:txBody>
      </p:sp>
      <p:sp>
        <p:nvSpPr>
          <p:cNvPr id="10" name="TextBox 9"/>
          <p:cNvSpPr txBox="1"/>
          <p:nvPr/>
        </p:nvSpPr>
        <p:spPr>
          <a:xfrm>
            <a:off x="6062717" y="4402311"/>
            <a:ext cx="828112" cy="369332"/>
          </a:xfrm>
          <a:prstGeom prst="rect">
            <a:avLst/>
          </a:prstGeom>
          <a:noFill/>
        </p:spPr>
        <p:txBody>
          <a:bodyPr wrap="none" rtlCol="0">
            <a:spAutoFit/>
          </a:bodyPr>
          <a:lstStyle/>
          <a:p>
            <a:r>
              <a:rPr lang="en-US" dirty="0" smtClean="0">
                <a:solidFill>
                  <a:schemeClr val="bg1"/>
                </a:solidFill>
              </a:rPr>
              <a:t>female</a:t>
            </a:r>
            <a:endParaRPr lang="en-US" dirty="0">
              <a:solidFill>
                <a:schemeClr val="bg1"/>
              </a:solidFill>
            </a:endParaRPr>
          </a:p>
        </p:txBody>
      </p:sp>
      <p:sp>
        <p:nvSpPr>
          <p:cNvPr id="12" name="TextBox 11"/>
          <p:cNvSpPr txBox="1"/>
          <p:nvPr/>
        </p:nvSpPr>
        <p:spPr>
          <a:xfrm>
            <a:off x="8848449" y="5252221"/>
            <a:ext cx="2083982" cy="923330"/>
          </a:xfrm>
          <a:prstGeom prst="rect">
            <a:avLst/>
          </a:prstGeom>
          <a:noFill/>
        </p:spPr>
        <p:txBody>
          <a:bodyPr wrap="square" rtlCol="0">
            <a:spAutoFit/>
          </a:bodyPr>
          <a:lstStyle/>
          <a:p>
            <a:r>
              <a:rPr lang="en-US" dirty="0" smtClean="0"/>
              <a:t>Male grasping female with his </a:t>
            </a:r>
            <a:r>
              <a:rPr lang="en-US" dirty="0" err="1" smtClean="0"/>
              <a:t>copulatory</a:t>
            </a:r>
            <a:r>
              <a:rPr lang="en-US" dirty="0" smtClean="0"/>
              <a:t> bursa</a:t>
            </a:r>
            <a:endParaRPr lang="en-US" dirty="0"/>
          </a:p>
        </p:txBody>
      </p:sp>
    </p:spTree>
    <p:extLst>
      <p:ext uri="{BB962C8B-B14F-4D97-AF65-F5344CB8AC3E}">
        <p14:creationId xmlns:p14="http://schemas.microsoft.com/office/powerpoint/2010/main" val="3983463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Content Placeholder 14"/>
          <p:cNvPicPr>
            <a:picLocks noGrp="1" noChangeAspect="1"/>
          </p:cNvPicPr>
          <p:nvPr>
            <p:ph sz="quarter" idx="3"/>
          </p:nvPr>
        </p:nvPicPr>
        <p:blipFill rotWithShape="1">
          <a:blip r:embed="rId3" cstate="email">
            <a:extLst>
              <a:ext uri="{28A0092B-C50C-407E-A947-70E740481C1C}">
                <a14:useLocalDpi xmlns:a14="http://schemas.microsoft.com/office/drawing/2010/main"/>
              </a:ext>
            </a:extLst>
          </a:blip>
          <a:srcRect/>
          <a:stretch/>
        </p:blipFill>
        <p:spPr>
          <a:xfrm>
            <a:off x="5308978" y="4299045"/>
            <a:ext cx="3753133" cy="2483486"/>
          </a:xfrm>
        </p:spPr>
      </p:pic>
      <p:pic>
        <p:nvPicPr>
          <p:cNvPr id="6" name="Content Placeholder 5"/>
          <p:cNvPicPr>
            <a:picLocks noGrp="1" noChangeAspect="1"/>
          </p:cNvPicPr>
          <p:nvPr>
            <p:ph sz="quarter" idx="2"/>
          </p:nvPr>
        </p:nvPicPr>
        <p:blipFill rotWithShape="1">
          <a:blip r:embed="rId4" cstate="email">
            <a:extLst>
              <a:ext uri="{28A0092B-C50C-407E-A947-70E740481C1C}">
                <a14:useLocalDpi xmlns:a14="http://schemas.microsoft.com/office/drawing/2010/main"/>
              </a:ext>
            </a:extLst>
          </a:blip>
          <a:srcRect/>
          <a:stretch/>
        </p:blipFill>
        <p:spPr>
          <a:xfrm>
            <a:off x="8502555" y="2047164"/>
            <a:ext cx="3370997" cy="2169994"/>
          </a:xfrm>
        </p:spPr>
      </p:pic>
      <p:sp>
        <p:nvSpPr>
          <p:cNvPr id="15362" name="Rectangle 2"/>
          <p:cNvSpPr>
            <a:spLocks noGrp="1" noChangeArrowheads="1"/>
          </p:cNvSpPr>
          <p:nvPr>
            <p:ph type="title"/>
          </p:nvPr>
        </p:nvSpPr>
        <p:spPr>
          <a:xfrm>
            <a:off x="1970314" y="687774"/>
            <a:ext cx="7772400" cy="800100"/>
          </a:xfrm>
        </p:spPr>
        <p:txBody>
          <a:bodyPr>
            <a:normAutofit fontScale="90000"/>
          </a:bodyPr>
          <a:lstStyle/>
          <a:p>
            <a:r>
              <a:rPr lang="en-US" b="1" dirty="0">
                <a:solidFill>
                  <a:schemeClr val="tx2"/>
                </a:solidFill>
              </a:rPr>
              <a:t>General anatomy and physiology</a:t>
            </a:r>
          </a:p>
        </p:txBody>
      </p:sp>
      <p:sp>
        <p:nvSpPr>
          <p:cNvPr id="15363" name="Rectangle 3"/>
          <p:cNvSpPr>
            <a:spLocks noGrp="1" noChangeArrowheads="1"/>
          </p:cNvSpPr>
          <p:nvPr>
            <p:ph type="body" sz="half" idx="1"/>
          </p:nvPr>
        </p:nvSpPr>
        <p:spPr>
          <a:xfrm>
            <a:off x="319767" y="2286000"/>
            <a:ext cx="5151665" cy="3902529"/>
          </a:xfrm>
        </p:spPr>
        <p:txBody>
          <a:bodyPr>
            <a:normAutofit/>
          </a:bodyPr>
          <a:lstStyle/>
          <a:p>
            <a:r>
              <a:rPr lang="en-US"/>
              <a:t>Males, smaller than females, have </a:t>
            </a:r>
            <a:r>
              <a:rPr lang="en-US" err="1"/>
              <a:t>copulatory</a:t>
            </a:r>
            <a:r>
              <a:rPr lang="en-US"/>
              <a:t> bursa for grasping female and </a:t>
            </a:r>
            <a:r>
              <a:rPr lang="en-US" err="1"/>
              <a:t>copulatory</a:t>
            </a:r>
            <a:r>
              <a:rPr lang="en-US"/>
              <a:t> spicules for guiding sperm. Long, tubular, winding reproductive tract.</a:t>
            </a:r>
          </a:p>
        </p:txBody>
      </p:sp>
      <p:sp>
        <p:nvSpPr>
          <p:cNvPr id="2" name="TextBox 1"/>
          <p:cNvSpPr txBox="1"/>
          <p:nvPr/>
        </p:nvSpPr>
        <p:spPr>
          <a:xfrm>
            <a:off x="8523699" y="3063564"/>
            <a:ext cx="961494" cy="338554"/>
          </a:xfrm>
          <a:prstGeom prst="rect">
            <a:avLst/>
          </a:prstGeom>
          <a:noFill/>
        </p:spPr>
        <p:txBody>
          <a:bodyPr wrap="square" rtlCol="0">
            <a:spAutoFit/>
          </a:bodyPr>
          <a:lstStyle/>
          <a:p>
            <a:pPr algn="ctr"/>
            <a:r>
              <a:rPr lang="en-US" sz="1600" b="1" dirty="0"/>
              <a:t>spicules</a:t>
            </a:r>
          </a:p>
        </p:txBody>
      </p:sp>
      <p:cxnSp>
        <p:nvCxnSpPr>
          <p:cNvPr id="4" name="Straight Arrow Connector 3"/>
          <p:cNvCxnSpPr>
            <a:cxnSpLocks/>
            <a:stCxn id="2" idx="0"/>
          </p:cNvCxnSpPr>
          <p:nvPr/>
        </p:nvCxnSpPr>
        <p:spPr>
          <a:xfrm flipV="1">
            <a:off x="9004446" y="2714670"/>
            <a:ext cx="194144" cy="348894"/>
          </a:xfrm>
          <a:prstGeom prst="straightConnector1">
            <a:avLst/>
          </a:prstGeom>
          <a:ln>
            <a:solidFill>
              <a:schemeClr val="tx1"/>
            </a:solidFill>
            <a:tailEnd type="arrow"/>
          </a:ln>
        </p:spPr>
        <p:style>
          <a:lnRef idx="3">
            <a:schemeClr val="accent6"/>
          </a:lnRef>
          <a:fillRef idx="0">
            <a:schemeClr val="accent6"/>
          </a:fillRef>
          <a:effectRef idx="2">
            <a:schemeClr val="accent6"/>
          </a:effectRef>
          <a:fontRef idx="minor">
            <a:schemeClr val="tx1"/>
          </a:fontRef>
        </p:style>
      </p:cxnSp>
      <p:sp>
        <p:nvSpPr>
          <p:cNvPr id="5" name="TextBox 4"/>
          <p:cNvSpPr txBox="1"/>
          <p:nvPr/>
        </p:nvSpPr>
        <p:spPr>
          <a:xfrm>
            <a:off x="7786724" y="4391791"/>
            <a:ext cx="914400" cy="338554"/>
          </a:xfrm>
          <a:prstGeom prst="rect">
            <a:avLst/>
          </a:prstGeom>
          <a:noFill/>
        </p:spPr>
        <p:txBody>
          <a:bodyPr wrap="square" rtlCol="0">
            <a:spAutoFit/>
          </a:bodyPr>
          <a:lstStyle/>
          <a:p>
            <a:pPr algn="ctr"/>
            <a:r>
              <a:rPr lang="en-US" sz="1600" b="1" dirty="0"/>
              <a:t>bursa</a:t>
            </a:r>
          </a:p>
        </p:txBody>
      </p:sp>
      <p:sp>
        <p:nvSpPr>
          <p:cNvPr id="7" name="TextBox 6"/>
          <p:cNvSpPr txBox="1"/>
          <p:nvPr/>
        </p:nvSpPr>
        <p:spPr>
          <a:xfrm>
            <a:off x="5791199" y="4405863"/>
            <a:ext cx="923499" cy="338554"/>
          </a:xfrm>
          <a:prstGeom prst="rect">
            <a:avLst/>
          </a:prstGeom>
          <a:noFill/>
        </p:spPr>
        <p:txBody>
          <a:bodyPr wrap="square" rtlCol="0">
            <a:spAutoFit/>
          </a:bodyPr>
          <a:lstStyle/>
          <a:p>
            <a:pPr algn="ctr"/>
            <a:r>
              <a:rPr lang="en-US" sz="1600" b="1" dirty="0"/>
              <a:t>spicules</a:t>
            </a:r>
          </a:p>
        </p:txBody>
      </p:sp>
      <p:cxnSp>
        <p:nvCxnSpPr>
          <p:cNvPr id="9" name="Straight Arrow Connector 8"/>
          <p:cNvCxnSpPr/>
          <p:nvPr/>
        </p:nvCxnSpPr>
        <p:spPr>
          <a:xfrm flipH="1">
            <a:off x="5987370" y="4744417"/>
            <a:ext cx="119232" cy="456056"/>
          </a:xfrm>
          <a:prstGeom prst="straightConnector1">
            <a:avLst/>
          </a:prstGeom>
          <a:ln>
            <a:solidFill>
              <a:schemeClr val="tx1"/>
            </a:solidFill>
            <a:tailEnd type="arrow"/>
          </a:ln>
        </p:spPr>
        <p:style>
          <a:lnRef idx="3">
            <a:schemeClr val="accent1"/>
          </a:lnRef>
          <a:fillRef idx="0">
            <a:schemeClr val="accent1"/>
          </a:fillRef>
          <a:effectRef idx="2">
            <a:schemeClr val="accent1"/>
          </a:effectRef>
          <a:fontRef idx="minor">
            <a:schemeClr val="tx1"/>
          </a:fontRef>
        </p:style>
      </p:cxnSp>
      <p:cxnSp>
        <p:nvCxnSpPr>
          <p:cNvPr id="11" name="Straight Arrow Connector 10"/>
          <p:cNvCxnSpPr>
            <a:stCxn id="7" idx="2"/>
          </p:cNvCxnSpPr>
          <p:nvPr/>
        </p:nvCxnSpPr>
        <p:spPr>
          <a:xfrm flipH="1">
            <a:off x="6215970" y="4744417"/>
            <a:ext cx="36979" cy="963217"/>
          </a:xfrm>
          <a:prstGeom prst="straightConnector1">
            <a:avLst/>
          </a:prstGeom>
          <a:ln>
            <a:solidFill>
              <a:schemeClr val="tx1"/>
            </a:solidFill>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4266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16"/>
          <p:cNvPicPr>
            <a:picLocks noGrp="1" noChangeAspect="1"/>
          </p:cNvPicPr>
          <p:nvPr>
            <p:ph sz="quarter" idx="3"/>
          </p:nvPr>
        </p:nvPicPr>
        <p:blipFill rotWithShape="1">
          <a:blip r:embed="rId3" cstate="email">
            <a:extLst>
              <a:ext uri="{28A0092B-C50C-407E-A947-70E740481C1C}">
                <a14:useLocalDpi xmlns:a14="http://schemas.microsoft.com/office/drawing/2010/main"/>
              </a:ext>
            </a:extLst>
          </a:blip>
          <a:srcRect/>
          <a:stretch/>
        </p:blipFill>
        <p:spPr>
          <a:xfrm>
            <a:off x="5445456" y="4217160"/>
            <a:ext cx="3875965" cy="2524836"/>
          </a:xfrm>
        </p:spPr>
      </p:pic>
      <p:pic>
        <p:nvPicPr>
          <p:cNvPr id="15" name="Content Placeholder 14"/>
          <p:cNvPicPr>
            <a:picLocks noGrp="1" noChangeAspect="1"/>
          </p:cNvPicPr>
          <p:nvPr>
            <p:ph sz="quarter" idx="2"/>
          </p:nvPr>
        </p:nvPicPr>
        <p:blipFill rotWithShape="1">
          <a:blip r:embed="rId4" cstate="email">
            <a:extLst>
              <a:ext uri="{28A0092B-C50C-407E-A947-70E740481C1C}">
                <a14:useLocalDpi xmlns:a14="http://schemas.microsoft.com/office/drawing/2010/main"/>
              </a:ext>
            </a:extLst>
          </a:blip>
          <a:srcRect/>
          <a:stretch/>
        </p:blipFill>
        <p:spPr>
          <a:xfrm>
            <a:off x="9662614" y="2060812"/>
            <a:ext cx="2115403" cy="3193576"/>
          </a:xfrm>
        </p:spPr>
      </p:pic>
      <p:sp>
        <p:nvSpPr>
          <p:cNvPr id="16386" name="Rectangle 2"/>
          <p:cNvSpPr>
            <a:spLocks noGrp="1" noChangeArrowheads="1"/>
          </p:cNvSpPr>
          <p:nvPr>
            <p:ph type="title"/>
          </p:nvPr>
        </p:nvSpPr>
        <p:spPr>
          <a:xfrm>
            <a:off x="1905000" y="858450"/>
            <a:ext cx="7772400" cy="723900"/>
          </a:xfrm>
        </p:spPr>
        <p:txBody>
          <a:bodyPr>
            <a:normAutofit fontScale="90000"/>
          </a:bodyPr>
          <a:lstStyle/>
          <a:p>
            <a:r>
              <a:rPr lang="en-US" b="1" dirty="0">
                <a:solidFill>
                  <a:schemeClr val="tx2"/>
                </a:solidFill>
              </a:rPr>
              <a:t>General anatomy and physiology</a:t>
            </a:r>
          </a:p>
        </p:txBody>
      </p:sp>
      <p:sp>
        <p:nvSpPr>
          <p:cNvPr id="16387" name="Rectangle 3"/>
          <p:cNvSpPr>
            <a:spLocks noGrp="1" noChangeArrowheads="1"/>
          </p:cNvSpPr>
          <p:nvPr>
            <p:ph type="body" sz="half" idx="1"/>
          </p:nvPr>
        </p:nvSpPr>
        <p:spPr>
          <a:xfrm>
            <a:off x="303438" y="2549098"/>
            <a:ext cx="5173437" cy="2971800"/>
          </a:xfrm>
        </p:spPr>
        <p:txBody>
          <a:bodyPr/>
          <a:lstStyle/>
          <a:p>
            <a:r>
              <a:rPr lang="en-US" dirty="0"/>
              <a:t>Females have a long tubular reproductive tract opening to outside at a vulva that may be anterior, posterior or mid body.</a:t>
            </a:r>
          </a:p>
        </p:txBody>
      </p:sp>
      <p:sp>
        <p:nvSpPr>
          <p:cNvPr id="2" name="TextBox 1"/>
          <p:cNvSpPr txBox="1"/>
          <p:nvPr/>
        </p:nvSpPr>
        <p:spPr>
          <a:xfrm>
            <a:off x="5931510" y="5469404"/>
            <a:ext cx="533400" cy="338554"/>
          </a:xfrm>
          <a:prstGeom prst="rect">
            <a:avLst/>
          </a:prstGeom>
          <a:noFill/>
        </p:spPr>
        <p:txBody>
          <a:bodyPr wrap="square" rtlCol="0">
            <a:spAutoFit/>
          </a:bodyPr>
          <a:lstStyle/>
          <a:p>
            <a:pPr algn="ctr"/>
            <a:r>
              <a:rPr lang="en-US" sz="1600" b="1" dirty="0"/>
              <a:t>ova</a:t>
            </a:r>
          </a:p>
        </p:txBody>
      </p:sp>
      <p:cxnSp>
        <p:nvCxnSpPr>
          <p:cNvPr id="4" name="Straight Arrow Connector 3"/>
          <p:cNvCxnSpPr/>
          <p:nvPr/>
        </p:nvCxnSpPr>
        <p:spPr>
          <a:xfrm flipV="1">
            <a:off x="6120492" y="5152573"/>
            <a:ext cx="0" cy="36832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6309475" y="4984956"/>
            <a:ext cx="213793" cy="53594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980808" y="5796333"/>
            <a:ext cx="664799" cy="338554"/>
          </a:xfrm>
          <a:prstGeom prst="rect">
            <a:avLst/>
          </a:prstGeom>
          <a:noFill/>
        </p:spPr>
        <p:txBody>
          <a:bodyPr wrap="square" rtlCol="0">
            <a:spAutoFit/>
          </a:bodyPr>
          <a:lstStyle/>
          <a:p>
            <a:pPr algn="ctr"/>
            <a:r>
              <a:rPr lang="en-US" sz="1600" b="1" dirty="0"/>
              <a:t>vulva</a:t>
            </a:r>
          </a:p>
        </p:txBody>
      </p:sp>
      <p:cxnSp>
        <p:nvCxnSpPr>
          <p:cNvPr id="9" name="Straight Arrow Connector 8"/>
          <p:cNvCxnSpPr/>
          <p:nvPr/>
        </p:nvCxnSpPr>
        <p:spPr>
          <a:xfrm>
            <a:off x="7645607" y="5994086"/>
            <a:ext cx="379885"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723115" y="2444285"/>
            <a:ext cx="835696" cy="584775"/>
          </a:xfrm>
          <a:prstGeom prst="rect">
            <a:avLst/>
          </a:prstGeom>
          <a:noFill/>
        </p:spPr>
        <p:txBody>
          <a:bodyPr wrap="square" rtlCol="0">
            <a:spAutoFit/>
          </a:bodyPr>
          <a:lstStyle/>
          <a:p>
            <a:pPr algn="ctr"/>
            <a:r>
              <a:rPr lang="en-US" sz="1600" b="1" dirty="0" smtClean="0"/>
              <a:t>Vulvar flap</a:t>
            </a:r>
            <a:endParaRPr lang="en-US" sz="1600" b="1" dirty="0"/>
          </a:p>
        </p:txBody>
      </p:sp>
      <p:cxnSp>
        <p:nvCxnSpPr>
          <p:cNvPr id="12" name="Straight Arrow Connector 11"/>
          <p:cNvCxnSpPr/>
          <p:nvPr/>
        </p:nvCxnSpPr>
        <p:spPr>
          <a:xfrm flipH="1">
            <a:off x="10723115" y="3045780"/>
            <a:ext cx="322256" cy="3386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8688284"/>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2a">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blends2</Template>
  <TotalTime>97</TotalTime>
  <Words>1961</Words>
  <Application>Microsoft Office PowerPoint</Application>
  <PresentationFormat>Widescreen</PresentationFormat>
  <Paragraphs>169</Paragraphs>
  <Slides>25</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ＭＳ Ｐゴシック</vt:lpstr>
      <vt:lpstr>Arial</vt:lpstr>
      <vt:lpstr>Calibri</vt:lpstr>
      <vt:lpstr>Monotype Sorts</vt:lpstr>
      <vt:lpstr>Tahoma</vt:lpstr>
      <vt:lpstr>Wingdings</vt:lpstr>
      <vt:lpstr>Blends</vt:lpstr>
      <vt:lpstr>VMP 930 Lecture 15a</vt:lpstr>
      <vt:lpstr>General anatomy and physiology</vt:lpstr>
      <vt:lpstr>General anatomy and physiology</vt:lpstr>
      <vt:lpstr>General anatomy and physiology </vt:lpstr>
      <vt:lpstr>General anatomy and physiology</vt:lpstr>
      <vt:lpstr>General anatomy and physiology</vt:lpstr>
      <vt:lpstr>General anatomy and physiology</vt:lpstr>
      <vt:lpstr>General anatomy and physiology</vt:lpstr>
      <vt:lpstr>General anatomy and physiology</vt:lpstr>
      <vt:lpstr>Discussion Question</vt:lpstr>
      <vt:lpstr>VMP 930 Lecture 15b</vt:lpstr>
      <vt:lpstr>Order Rhabditida: Focus on the genus Strongyloides</vt:lpstr>
      <vt:lpstr>Order Rhabditida Focus on the genus Strongyloides</vt:lpstr>
      <vt:lpstr>Order Rhabditida Focus on the genus Strongyloides</vt:lpstr>
      <vt:lpstr>Order Rhabditida Focus on the genus Strongyloides</vt:lpstr>
      <vt:lpstr>Order Rhabditida Focus on the genus Strongyloides</vt:lpstr>
      <vt:lpstr>Order Rhabditida: focus on the genus Strongyloides</vt:lpstr>
      <vt:lpstr>Order Rhabditida Focus on the genus Strongyloides</vt:lpstr>
      <vt:lpstr>Order Rhabditida Focus on the genus Strongyloides</vt:lpstr>
      <vt:lpstr>Pathological lesions – Strongyloides </vt:lpstr>
      <vt:lpstr>Pathological lesions – Strongyloides </vt:lpstr>
      <vt:lpstr>Diagnosis and control: Strongyloides</vt:lpstr>
      <vt:lpstr>Baermann technique</vt:lpstr>
      <vt:lpstr>Treatment: Strongyloides (FYI not on test)</vt:lpstr>
      <vt:lpstr>Discussion Question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VMP 930 15a</dc:title>
  <dc:creator>Bruce Hammerberg</dc:creator>
  <cp:lastModifiedBy>James R Flowers</cp:lastModifiedBy>
  <cp:revision>13</cp:revision>
  <dcterms:created xsi:type="dcterms:W3CDTF">2020-07-08T21:10:54Z</dcterms:created>
  <dcterms:modified xsi:type="dcterms:W3CDTF">2021-07-07T15:30:47Z</dcterms:modified>
</cp:coreProperties>
</file>